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cribd.com/" TargetMode="External"/><Relationship Id="rId3" Type="http://schemas.openxmlformats.org/officeDocument/2006/relationships/hyperlink" Target="https://www.behance.net/" TargetMode="External"/><Relationship Id="rId7" Type="http://schemas.openxmlformats.org/officeDocument/2006/relationships/hyperlink" Target="https://vimeo.com/" TargetMode="External"/><Relationship Id="rId2" Type="http://schemas.openxmlformats.org/officeDocument/2006/relationships/hyperlink" Target="https://www.deviantar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" TargetMode="External"/><Relationship Id="rId5" Type="http://schemas.openxmlformats.org/officeDocument/2006/relationships/hyperlink" Target="http://www.poeta.cz/" TargetMode="External"/><Relationship Id="rId10" Type="http://schemas.openxmlformats.org/officeDocument/2006/relationships/hyperlink" Target="https://www.flickr.com/" TargetMode="External"/><Relationship Id="rId4" Type="http://schemas.openxmlformats.org/officeDocument/2006/relationships/hyperlink" Target="https://www.pismak.cz/" TargetMode="External"/><Relationship Id="rId9" Type="http://schemas.openxmlformats.org/officeDocument/2006/relationships/hyperlink" Target="https://galerie.digiarena.zive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mthefutureworld.cz/en" TargetMode="External"/><Relationship Id="rId2" Type="http://schemas.openxmlformats.org/officeDocument/2006/relationships/hyperlink" Target="https://capellasoftware.com/program-download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zechcrunch.cz/2019/05/unikatni-spoluprace-cloveka-s-umelou-inteligenci-holly-herndon-predstavila-nove-hudebni-album-proto/" TargetMode="External"/><Relationship Id="rId4" Type="http://schemas.openxmlformats.org/officeDocument/2006/relationships/hyperlink" Target="https://www.google.com/doodles/celebrating-johann-sebastian-bach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guru.com/basnik/" TargetMode="External"/><Relationship Id="rId2" Type="http://schemas.openxmlformats.org/officeDocument/2006/relationships/hyperlink" Target="https://www.nedelnichvilkapoezie.cz/2016/05/basne-psane-pocitacem-jsem-sila-radost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xtrembrandt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rtualgallery.com/" TargetMode="External"/><Relationship Id="rId2" Type="http://schemas.openxmlformats.org/officeDocument/2006/relationships/hyperlink" Target="https://artsandculture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rtspaces.kunstmatrix.com/e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24714-1E69-4869-B483-04C6F51411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Změny v umění a kultuře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BEE7DF-E35A-459B-9119-01FA756C17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Informační společnost 2020</a:t>
            </a:r>
          </a:p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3591063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A69E7-6EA9-450A-A26E-0188D998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uměleckých sociálních sítí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D5D460-5EB9-4711-B5DB-5838E35FB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https://www.deviantart.com/</a:t>
            </a:r>
            <a:endParaRPr lang="cs-CZ" dirty="0"/>
          </a:p>
          <a:p>
            <a:r>
              <a:rPr lang="cs-CZ" dirty="0">
                <a:hlinkClick r:id="rId3"/>
              </a:rPr>
              <a:t>https://www.behance.net/</a:t>
            </a:r>
            <a:endParaRPr lang="cs-CZ" dirty="0"/>
          </a:p>
          <a:p>
            <a:r>
              <a:rPr lang="cs-CZ" dirty="0">
                <a:hlinkClick r:id="rId4"/>
              </a:rPr>
              <a:t>https://www.pismak.cz/</a:t>
            </a:r>
            <a:endParaRPr lang="cs-CZ" dirty="0"/>
          </a:p>
          <a:p>
            <a:r>
              <a:rPr lang="cs-CZ" dirty="0">
                <a:hlinkClick r:id="rId5"/>
              </a:rPr>
              <a:t>http://www.poeta.cz/</a:t>
            </a:r>
            <a:endParaRPr lang="cs-CZ" dirty="0"/>
          </a:p>
          <a:p>
            <a:r>
              <a:rPr lang="cs-CZ" dirty="0">
                <a:hlinkClick r:id="rId6"/>
              </a:rPr>
              <a:t>https://www.youtube.com/</a:t>
            </a:r>
            <a:endParaRPr lang="cs-CZ" dirty="0"/>
          </a:p>
          <a:p>
            <a:r>
              <a:rPr lang="cs-CZ" dirty="0">
                <a:hlinkClick r:id="rId7"/>
              </a:rPr>
              <a:t>https://vimeo.com/</a:t>
            </a:r>
            <a:endParaRPr lang="cs-CZ" dirty="0"/>
          </a:p>
          <a:p>
            <a:r>
              <a:rPr lang="cs-CZ" dirty="0">
                <a:hlinkClick r:id="rId8"/>
              </a:rPr>
              <a:t>https://www.scribd.com/</a:t>
            </a:r>
            <a:endParaRPr lang="cs-CZ" dirty="0"/>
          </a:p>
          <a:p>
            <a:r>
              <a:rPr lang="cs-CZ" dirty="0">
                <a:hlinkClick r:id="rId9"/>
              </a:rPr>
              <a:t>https://galerie.digiarena.zive.cz/</a:t>
            </a:r>
            <a:endParaRPr lang="cs-CZ" dirty="0"/>
          </a:p>
          <a:p>
            <a:r>
              <a:rPr lang="cs-CZ" dirty="0">
                <a:hlinkClick r:id="rId10"/>
              </a:rPr>
              <a:t>https://www.flickr.com/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516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94F70-E5CC-412E-899F-FFDC24CF1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první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ED9F33-24F0-4CDB-92E0-B9D05AC13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estetika?</a:t>
            </a:r>
          </a:p>
          <a:p>
            <a:r>
              <a:rPr lang="cs-CZ" dirty="0"/>
              <a:t>Co je to kultura?</a:t>
            </a:r>
          </a:p>
          <a:p>
            <a:r>
              <a:rPr lang="cs-CZ" dirty="0"/>
              <a:t>Co je to krása?</a:t>
            </a:r>
          </a:p>
          <a:p>
            <a:r>
              <a:rPr lang="cs-CZ" dirty="0"/>
              <a:t>Jaký je význam kultury?</a:t>
            </a:r>
          </a:p>
          <a:p>
            <a:r>
              <a:rPr lang="cs-CZ" dirty="0"/>
              <a:t>Úzké x široké pojetí</a:t>
            </a:r>
          </a:p>
          <a:p>
            <a:r>
              <a:rPr lang="cs-CZ" dirty="0"/>
              <a:t>Kdo má právo a interpretaci?</a:t>
            </a:r>
          </a:p>
          <a:p>
            <a:endParaRPr lang="cs-CZ" dirty="0"/>
          </a:p>
          <a:p>
            <a:r>
              <a:rPr lang="cs-CZ" dirty="0"/>
              <a:t>Člověk je zvíře „co dělá umění“ – jenže je to dobrá definice?</a:t>
            </a:r>
          </a:p>
        </p:txBody>
      </p:sp>
    </p:spTree>
    <p:extLst>
      <p:ext uri="{BB962C8B-B14F-4D97-AF65-F5344CB8AC3E}">
        <p14:creationId xmlns:p14="http://schemas.microsoft.com/office/powerpoint/2010/main" val="58216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FF935-CBC1-4A47-BB8A-78E07AAFE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Jaké nové formy umění přinesly moderní technologie?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2D754F-B2D6-4947-B477-8951B364F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Programování jako forma umění?</a:t>
            </a:r>
          </a:p>
          <a:p>
            <a:r>
              <a:rPr lang="cs-CZ" dirty="0"/>
              <a:t>Softwarová studia jako prostor pro systematickou reflexi</a:t>
            </a:r>
          </a:p>
          <a:p>
            <a:r>
              <a:rPr lang="cs-CZ" dirty="0"/>
              <a:t>Nové pojetí tvorby filmu</a:t>
            </a:r>
          </a:p>
          <a:p>
            <a:r>
              <a:rPr lang="cs-CZ" dirty="0"/>
              <a:t>Nové pojetí tvorby hudby</a:t>
            </a:r>
          </a:p>
          <a:p>
            <a:r>
              <a:rPr lang="cs-CZ" dirty="0"/>
              <a:t>Počítačové hry a virtuální světy</a:t>
            </a:r>
          </a:p>
          <a:p>
            <a:r>
              <a:rPr lang="cs-CZ" dirty="0"/>
              <a:t>Ale i nové mix formáty nebo struktury klasických forem</a:t>
            </a:r>
          </a:p>
        </p:txBody>
      </p:sp>
    </p:spTree>
    <p:extLst>
      <p:ext uri="{BB962C8B-B14F-4D97-AF65-F5344CB8AC3E}">
        <p14:creationId xmlns:p14="http://schemas.microsoft.com/office/powerpoint/2010/main" val="1557723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A82F0-821A-466D-89B9-2BACC03BB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Počítačová hudba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CE39E5-75A9-4F70-9C37-189098709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Hudba skládaná na počítači (ala </a:t>
            </a:r>
            <a:r>
              <a:rPr lang="cs-CZ" dirty="0">
                <a:hlinkClick r:id="rId2"/>
              </a:rPr>
              <a:t>Capella</a:t>
            </a:r>
            <a:r>
              <a:rPr lang="cs-CZ" dirty="0"/>
              <a:t>)</a:t>
            </a:r>
          </a:p>
          <a:p>
            <a:r>
              <a:rPr lang="cs-CZ" dirty="0"/>
              <a:t>Hudba systemizovaná počítačem</a:t>
            </a:r>
          </a:p>
          <a:p>
            <a:r>
              <a:rPr lang="cs-CZ" dirty="0"/>
              <a:t>Algoritmicky stavěná hudba</a:t>
            </a:r>
          </a:p>
          <a:p>
            <a:r>
              <a:rPr lang="cs-CZ" dirty="0"/>
              <a:t>Dokončení Dvořákovy skladby </a:t>
            </a:r>
            <a:r>
              <a:rPr lang="cs-CZ" dirty="0" err="1">
                <a:hlinkClick r:id="rId3"/>
              </a:rPr>
              <a:t>From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The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Future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World</a:t>
            </a:r>
            <a:endParaRPr lang="cs-CZ" dirty="0"/>
          </a:p>
          <a:p>
            <a:r>
              <a:rPr lang="cs-CZ" dirty="0">
                <a:hlinkClick r:id="rId4"/>
              </a:rPr>
              <a:t>Google Bach </a:t>
            </a:r>
            <a:r>
              <a:rPr lang="cs-CZ" dirty="0" err="1">
                <a:hlinkClick r:id="rId4"/>
              </a:rPr>
              <a:t>generator</a:t>
            </a:r>
            <a:endParaRPr lang="cs-CZ" dirty="0"/>
          </a:p>
          <a:p>
            <a:r>
              <a:rPr lang="cs-CZ" dirty="0" err="1">
                <a:hlinkClick r:id="rId5"/>
              </a:rPr>
              <a:t>Holly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Herndon</a:t>
            </a:r>
            <a:r>
              <a:rPr lang="cs-CZ" dirty="0">
                <a:hlinkClick r:id="rId5"/>
              </a:rPr>
              <a:t> Proto</a:t>
            </a:r>
            <a:endParaRPr lang="cs-CZ" dirty="0"/>
          </a:p>
          <a:p>
            <a:r>
              <a:rPr lang="cs-CZ" dirty="0"/>
              <a:t>Možnost pokračování v kompozici, analýza chyb, možnosti v učení,…</a:t>
            </a:r>
          </a:p>
        </p:txBody>
      </p:sp>
    </p:spTree>
    <p:extLst>
      <p:ext uri="{BB962C8B-B14F-4D97-AF65-F5344CB8AC3E}">
        <p14:creationId xmlns:p14="http://schemas.microsoft.com/office/powerpoint/2010/main" val="1004763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19C1E3-7719-42FC-8392-7C4C670B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Básně psané počítačem (a knihy také)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F8DF26-FF30-4A2D-90DB-94D2196B3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Automaticky generované knihy a překlady.</a:t>
            </a:r>
          </a:p>
          <a:p>
            <a:r>
              <a:rPr lang="cs-CZ" dirty="0">
                <a:hlinkClick r:id="rId2"/>
              </a:rPr>
              <a:t>Básně psané počítačem </a:t>
            </a:r>
            <a:r>
              <a:rPr lang="cs-CZ" dirty="0"/>
              <a:t>(</a:t>
            </a:r>
            <a:r>
              <a:rPr lang="cs-CZ" dirty="0">
                <a:hlinkClick r:id="rId3"/>
              </a:rPr>
              <a:t>Materna</a:t>
            </a:r>
            <a:r>
              <a:rPr lang="cs-CZ" dirty="0"/>
              <a:t>)</a:t>
            </a:r>
          </a:p>
          <a:p>
            <a:r>
              <a:rPr lang="cs-CZ" dirty="0"/>
              <a:t>Generátor rýmů</a:t>
            </a:r>
          </a:p>
          <a:p>
            <a:r>
              <a:rPr lang="cs-CZ" dirty="0"/>
              <a:t>Kde je hranice mezi lidskou a digitální tvorbo?</a:t>
            </a:r>
          </a:p>
        </p:txBody>
      </p:sp>
    </p:spTree>
    <p:extLst>
      <p:ext uri="{BB962C8B-B14F-4D97-AF65-F5344CB8AC3E}">
        <p14:creationId xmlns:p14="http://schemas.microsoft.com/office/powerpoint/2010/main" val="1540003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2FBE0F-0C76-4A2B-B086-6B51465D1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Next</a:t>
            </a:r>
            <a:r>
              <a:rPr lang="cs-CZ" dirty="0">
                <a:hlinkClick r:id="rId2"/>
              </a:rPr>
              <a:t> Rembrandt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9878C1-D7F0-4C0A-A0AF-290EA56A1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Nově udělané dílo vypadá jako od Rembrandta, ale jde jen o výsledek analýzy dat – nejsme vůbec tak originální, jak si myslíme!</a:t>
            </a:r>
          </a:p>
          <a:p>
            <a:r>
              <a:rPr lang="cs-CZ" dirty="0"/>
              <a:t>Těsné spojení robotiky (kresba), analýzy velkých dat, digitalizace a AI</a:t>
            </a:r>
          </a:p>
        </p:txBody>
      </p:sp>
    </p:spTree>
    <p:extLst>
      <p:ext uri="{BB962C8B-B14F-4D97-AF65-F5344CB8AC3E}">
        <p14:creationId xmlns:p14="http://schemas.microsoft.com/office/powerpoint/2010/main" val="2997867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C4B21-BE36-4B95-AFB4-E53A464FB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Může umělá inteligence „provozovat“ umění?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02647A-0444-42A8-BC73-C6716B52E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Mnoho ukázek říká, že je schopna dělat podobné věci v podobné kvalitě jako lidé. A to nikoliv průměrní!</a:t>
            </a:r>
          </a:p>
          <a:p>
            <a:r>
              <a:rPr lang="cs-CZ" dirty="0"/>
              <a:t>Je to ale umění?</a:t>
            </a:r>
          </a:p>
          <a:p>
            <a:r>
              <a:rPr lang="cs-CZ" dirty="0"/>
              <a:t>Kdo je vlastně majitelem autorských práv v takových případech?</a:t>
            </a:r>
          </a:p>
        </p:txBody>
      </p:sp>
    </p:spTree>
    <p:extLst>
      <p:ext uri="{BB962C8B-B14F-4D97-AF65-F5344CB8AC3E}">
        <p14:creationId xmlns:p14="http://schemas.microsoft.com/office/powerpoint/2010/main" val="4029020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1B2554-6325-4445-8A9F-F9A4CDC78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fungují digitální galerie?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CEAD7-39EF-41D3-B48C-54399213E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Digitální galerie, </a:t>
            </a:r>
            <a:r>
              <a:rPr lang="cs-CZ" dirty="0" err="1"/>
              <a:t>repozitáře</a:t>
            </a:r>
            <a:r>
              <a:rPr lang="cs-CZ" dirty="0"/>
              <a:t> a knihovny mají tři základní roviny svého fungování:</a:t>
            </a:r>
          </a:p>
          <a:p>
            <a:pPr lvl="1"/>
            <a:r>
              <a:rPr lang="cs-CZ" dirty="0"/>
              <a:t>Data pro AI</a:t>
            </a:r>
          </a:p>
          <a:p>
            <a:pPr lvl="1"/>
            <a:r>
              <a:rPr lang="cs-CZ" dirty="0"/>
              <a:t>Zdroj prožitku pro lidi</a:t>
            </a:r>
          </a:p>
          <a:p>
            <a:pPr lvl="1"/>
            <a:r>
              <a:rPr lang="cs-CZ" dirty="0"/>
              <a:t>Uchovávání kulturního dědictví.</a:t>
            </a:r>
          </a:p>
          <a:p>
            <a:pPr lvl="1"/>
            <a:endParaRPr lang="cs-CZ" dirty="0"/>
          </a:p>
          <a:p>
            <a:r>
              <a:rPr lang="cs-CZ" dirty="0"/>
              <a:t>Stále více podstupujeme v návrzích systémů odspodu nahoru.</a:t>
            </a:r>
          </a:p>
          <a:p>
            <a:r>
              <a:rPr lang="cs-CZ" dirty="0"/>
              <a:t>Příklady galerií:</a:t>
            </a:r>
          </a:p>
          <a:p>
            <a:pPr lvl="1"/>
            <a:r>
              <a:rPr lang="cs-CZ" dirty="0">
                <a:hlinkClick r:id="rId2"/>
              </a:rPr>
              <a:t>Google Art and </a:t>
            </a:r>
            <a:r>
              <a:rPr lang="cs-CZ" dirty="0" err="1">
                <a:hlinkClick r:id="rId2"/>
              </a:rPr>
              <a:t>Culture</a:t>
            </a:r>
            <a:r>
              <a:rPr lang="cs-CZ" dirty="0"/>
              <a:t> (+</a:t>
            </a:r>
            <a:r>
              <a:rPr lang="cs-CZ" dirty="0" err="1"/>
              <a:t>experiments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Europeana</a:t>
            </a:r>
            <a:endParaRPr lang="cs-CZ" dirty="0"/>
          </a:p>
          <a:p>
            <a:pPr lvl="1"/>
            <a:r>
              <a:rPr lang="cs-CZ" dirty="0"/>
              <a:t>Archive.org</a:t>
            </a:r>
          </a:p>
          <a:p>
            <a:pPr lvl="1"/>
            <a:r>
              <a:rPr lang="cs-CZ" dirty="0">
                <a:hlinkClick r:id="rId3"/>
              </a:rPr>
              <a:t>virtualgallery.com/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artspaces.kunstmatrix.com/en</a:t>
            </a:r>
            <a:endParaRPr lang="cs-CZ" dirty="0"/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42020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F2B91-C3D1-4F28-BC11-573E3EEC7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Folk art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910D87-F48B-4F2C-A1E9-D9921D27F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Technologie umožňují tvořit komukoli</a:t>
            </a:r>
          </a:p>
          <a:p>
            <a:r>
              <a:rPr lang="cs-CZ" dirty="0"/>
              <a:t>Rozpadá se kultura místních umělců a psaní do šuplíků</a:t>
            </a:r>
          </a:p>
          <a:p>
            <a:r>
              <a:rPr lang="cs-CZ" dirty="0"/>
              <a:t>Snižuje se bariéra mezi tvůrcem a divákem – očekáváme interakce</a:t>
            </a:r>
          </a:p>
          <a:p>
            <a:r>
              <a:rPr lang="cs-CZ" dirty="0"/>
              <a:t>Tvoří téměř každý (a co na to „výchovy“ ve školách?)</a:t>
            </a:r>
          </a:p>
          <a:p>
            <a:r>
              <a:rPr lang="cs-CZ" dirty="0"/>
              <a:t>Velká technická dostupnost nástrojů pro tvorbu – od fotoaparátu v mobilu, po </a:t>
            </a:r>
            <a:r>
              <a:rPr lang="cs-CZ" dirty="0" err="1"/>
              <a:t>Blender</a:t>
            </a:r>
            <a:r>
              <a:rPr lang="cs-CZ" dirty="0"/>
              <a:t> či textové editory</a:t>
            </a:r>
          </a:p>
          <a:p>
            <a:r>
              <a:rPr lang="cs-CZ" dirty="0"/>
              <a:t>Silný je význam komunity a </a:t>
            </a:r>
            <a:r>
              <a:rPr lang="cs-CZ" dirty="0" err="1"/>
              <a:t>influencerství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45887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{8CF3747C-93A9-48A4-81DE-BF367439873B}tf16401371</Template>
  <TotalTime>0</TotalTime>
  <Words>458</Words>
  <Application>Microsoft Office PowerPoint</Application>
  <PresentationFormat>Širokoúhlá obrazovka</PresentationFormat>
  <Paragraphs>70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 Light</vt:lpstr>
      <vt:lpstr>Rockwell</vt:lpstr>
      <vt:lpstr>Wingdings</vt:lpstr>
      <vt:lpstr>Atlas</vt:lpstr>
      <vt:lpstr>Změny v umění a kultuře</vt:lpstr>
      <vt:lpstr>Problém první</vt:lpstr>
      <vt:lpstr>Jaké nové formy umění přinesly moderní technologie? </vt:lpstr>
      <vt:lpstr>Počítačová hudba</vt:lpstr>
      <vt:lpstr>Básně psané počítačem (a knihy také)</vt:lpstr>
      <vt:lpstr>Next Rembrandt</vt:lpstr>
      <vt:lpstr>Může umělá inteligence „provozovat“ umění?</vt:lpstr>
      <vt:lpstr>Jak fungují digitální galerie?</vt:lpstr>
      <vt:lpstr>Folk art</vt:lpstr>
      <vt:lpstr>Příklady uměleckých sociálních sítí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v umění a kultuře</dc:title>
  <dc:creator>Michal Černý</dc:creator>
  <cp:lastModifiedBy>Michal Černý</cp:lastModifiedBy>
  <cp:revision>3</cp:revision>
  <dcterms:created xsi:type="dcterms:W3CDTF">2020-02-28T07:05:54Z</dcterms:created>
  <dcterms:modified xsi:type="dcterms:W3CDTF">2020-02-28T07:36:38Z</dcterms:modified>
</cp:coreProperties>
</file>