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0" r:id="rId18"/>
    <p:sldId id="301" r:id="rId19"/>
    <p:sldId id="302" r:id="rId20"/>
    <p:sldId id="303" r:id="rId21"/>
    <p:sldId id="304" r:id="rId22"/>
    <p:sldId id="305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E4DAC-2752-4D4D-AA97-8612D2D400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6598F3-DC41-4D72-9890-933834F9753F}">
      <dgm:prSet phldrT="[Text]"/>
      <dgm:spPr/>
      <dgm:t>
        <a:bodyPr/>
        <a:lstStyle/>
        <a:p>
          <a:r>
            <a:rPr lang="cs-CZ" dirty="0"/>
            <a:t>Rozpoznání řeči</a:t>
          </a:r>
        </a:p>
      </dgm:t>
    </dgm:pt>
    <dgm:pt modelId="{4E495207-36EA-4640-809E-B15E50F5ED12}" type="parTrans" cxnId="{D02AFA39-D4BD-4875-AC01-EAC153E7781D}">
      <dgm:prSet/>
      <dgm:spPr/>
      <dgm:t>
        <a:bodyPr/>
        <a:lstStyle/>
        <a:p>
          <a:endParaRPr lang="cs-CZ"/>
        </a:p>
      </dgm:t>
    </dgm:pt>
    <dgm:pt modelId="{4F90B0A1-48B1-426A-B92E-8269B1E1B467}" type="sibTrans" cxnId="{D02AFA39-D4BD-4875-AC01-EAC153E7781D}">
      <dgm:prSet/>
      <dgm:spPr/>
      <dgm:t>
        <a:bodyPr/>
        <a:lstStyle/>
        <a:p>
          <a:endParaRPr lang="cs-CZ"/>
        </a:p>
      </dgm:t>
    </dgm:pt>
    <dgm:pt modelId="{2BCE4085-C91B-481D-95B1-E52F54364341}">
      <dgm:prSet phldrT="[Text]"/>
      <dgm:spPr/>
      <dgm:t>
        <a:bodyPr/>
        <a:lstStyle/>
        <a:p>
          <a:r>
            <a:rPr lang="cs-CZ" dirty="0"/>
            <a:t>Jazyková analýza</a:t>
          </a:r>
        </a:p>
      </dgm:t>
    </dgm:pt>
    <dgm:pt modelId="{53DB4A39-4F7A-4E27-8071-3F0B0DB198B7}" type="parTrans" cxnId="{9489857F-0A55-4E79-9F29-8BFE993D012A}">
      <dgm:prSet/>
      <dgm:spPr/>
      <dgm:t>
        <a:bodyPr/>
        <a:lstStyle/>
        <a:p>
          <a:endParaRPr lang="cs-CZ"/>
        </a:p>
      </dgm:t>
    </dgm:pt>
    <dgm:pt modelId="{C8F75732-924B-4391-9CEF-DAA8D3FC537D}" type="sibTrans" cxnId="{9489857F-0A55-4E79-9F29-8BFE993D012A}">
      <dgm:prSet/>
      <dgm:spPr/>
      <dgm:t>
        <a:bodyPr/>
        <a:lstStyle/>
        <a:p>
          <a:endParaRPr lang="cs-CZ"/>
        </a:p>
      </dgm:t>
    </dgm:pt>
    <dgm:pt modelId="{41DABD4D-DEEE-4073-9965-084FCBE0972A}">
      <dgm:prSet phldrT="[Text]"/>
      <dgm:spPr/>
      <dgm:t>
        <a:bodyPr/>
        <a:lstStyle/>
        <a:p>
          <a:r>
            <a:rPr lang="cs-CZ" dirty="0"/>
            <a:t>Expertní systém</a:t>
          </a:r>
        </a:p>
      </dgm:t>
    </dgm:pt>
    <dgm:pt modelId="{16A565CD-D84A-482B-8F80-7003A7BECEC8}" type="parTrans" cxnId="{E18C11BB-EA87-428C-BA7E-B7368758A86F}">
      <dgm:prSet/>
      <dgm:spPr/>
      <dgm:t>
        <a:bodyPr/>
        <a:lstStyle/>
        <a:p>
          <a:endParaRPr lang="cs-CZ"/>
        </a:p>
      </dgm:t>
    </dgm:pt>
    <dgm:pt modelId="{B978A3FF-AC96-4273-9884-EE7B2A92BA57}" type="sibTrans" cxnId="{E18C11BB-EA87-428C-BA7E-B7368758A86F}">
      <dgm:prSet/>
      <dgm:spPr/>
      <dgm:t>
        <a:bodyPr/>
        <a:lstStyle/>
        <a:p>
          <a:endParaRPr lang="cs-CZ"/>
        </a:p>
      </dgm:t>
    </dgm:pt>
    <dgm:pt modelId="{75F5231B-2ABE-47C1-A852-6155C0041A54}">
      <dgm:prSet/>
      <dgm:spPr/>
      <dgm:t>
        <a:bodyPr/>
        <a:lstStyle/>
        <a:p>
          <a:r>
            <a:rPr lang="cs-CZ" dirty="0"/>
            <a:t>Syntéza řeči</a:t>
          </a:r>
        </a:p>
      </dgm:t>
    </dgm:pt>
    <dgm:pt modelId="{42059B68-038A-4802-B21F-38B426865A28}" type="parTrans" cxnId="{785B3A5E-1C88-4470-92F7-ED18CC9C0464}">
      <dgm:prSet/>
      <dgm:spPr/>
      <dgm:t>
        <a:bodyPr/>
        <a:lstStyle/>
        <a:p>
          <a:endParaRPr lang="cs-CZ"/>
        </a:p>
      </dgm:t>
    </dgm:pt>
    <dgm:pt modelId="{5FFF25BB-B4C9-40A0-848F-0DD604626C3C}" type="sibTrans" cxnId="{785B3A5E-1C88-4470-92F7-ED18CC9C0464}">
      <dgm:prSet/>
      <dgm:spPr/>
      <dgm:t>
        <a:bodyPr/>
        <a:lstStyle/>
        <a:p>
          <a:endParaRPr lang="cs-CZ"/>
        </a:p>
      </dgm:t>
    </dgm:pt>
    <dgm:pt modelId="{443722D9-77AF-4246-84B4-9C60510838C9}" type="pres">
      <dgm:prSet presAssocID="{3B5E4DAC-2752-4D4D-AA97-8612D2D4000B}" presName="CompostProcess" presStyleCnt="0">
        <dgm:presLayoutVars>
          <dgm:dir/>
          <dgm:resizeHandles val="exact"/>
        </dgm:presLayoutVars>
      </dgm:prSet>
      <dgm:spPr/>
    </dgm:pt>
    <dgm:pt modelId="{6A9FD47A-8943-4B4E-A079-3DF668F520B8}" type="pres">
      <dgm:prSet presAssocID="{3B5E4DAC-2752-4D4D-AA97-8612D2D4000B}" presName="arrow" presStyleLbl="bgShp" presStyleIdx="0" presStyleCnt="1" custLinFactNeighborX="25346" custLinFactNeighborY="26094"/>
      <dgm:spPr/>
    </dgm:pt>
    <dgm:pt modelId="{122EC38B-A701-4331-B07B-F12D8D56B4E9}" type="pres">
      <dgm:prSet presAssocID="{3B5E4DAC-2752-4D4D-AA97-8612D2D4000B}" presName="linearProcess" presStyleCnt="0"/>
      <dgm:spPr/>
    </dgm:pt>
    <dgm:pt modelId="{AB577DB2-10D4-4526-9110-465ABA00F533}" type="pres">
      <dgm:prSet presAssocID="{116598F3-DC41-4D72-9890-933834F9753F}" presName="textNode" presStyleLbl="node1" presStyleIdx="0" presStyleCnt="4">
        <dgm:presLayoutVars>
          <dgm:bulletEnabled val="1"/>
        </dgm:presLayoutVars>
      </dgm:prSet>
      <dgm:spPr/>
    </dgm:pt>
    <dgm:pt modelId="{10AB1D47-1D11-4232-8C5B-BB67A8FD7B86}" type="pres">
      <dgm:prSet presAssocID="{4F90B0A1-48B1-426A-B92E-8269B1E1B467}" presName="sibTrans" presStyleCnt="0"/>
      <dgm:spPr/>
    </dgm:pt>
    <dgm:pt modelId="{83C10FC8-98B8-4B2B-B374-EE68FE5E9E7C}" type="pres">
      <dgm:prSet presAssocID="{2BCE4085-C91B-481D-95B1-E52F54364341}" presName="textNode" presStyleLbl="node1" presStyleIdx="1" presStyleCnt="4">
        <dgm:presLayoutVars>
          <dgm:bulletEnabled val="1"/>
        </dgm:presLayoutVars>
      </dgm:prSet>
      <dgm:spPr/>
    </dgm:pt>
    <dgm:pt modelId="{CDF4708A-624A-4394-97CA-D16D0C38B6FB}" type="pres">
      <dgm:prSet presAssocID="{C8F75732-924B-4391-9CEF-DAA8D3FC537D}" presName="sibTrans" presStyleCnt="0"/>
      <dgm:spPr/>
    </dgm:pt>
    <dgm:pt modelId="{616B7658-70D6-464D-A0AB-2B9D26D5DFFF}" type="pres">
      <dgm:prSet presAssocID="{41DABD4D-DEEE-4073-9965-084FCBE0972A}" presName="textNode" presStyleLbl="node1" presStyleIdx="2" presStyleCnt="4">
        <dgm:presLayoutVars>
          <dgm:bulletEnabled val="1"/>
        </dgm:presLayoutVars>
      </dgm:prSet>
      <dgm:spPr/>
    </dgm:pt>
    <dgm:pt modelId="{F1DE0371-07C3-4A6B-B706-CAAB526F3E94}" type="pres">
      <dgm:prSet presAssocID="{B978A3FF-AC96-4273-9884-EE7B2A92BA57}" presName="sibTrans" presStyleCnt="0"/>
      <dgm:spPr/>
    </dgm:pt>
    <dgm:pt modelId="{27101B38-70C5-4C73-9D2E-6EC765418430}" type="pres">
      <dgm:prSet presAssocID="{75F5231B-2ABE-47C1-A852-6155C0041A5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6BBF61B-E8CF-4F06-97A1-53EC4A443D87}" type="presOf" srcId="{41DABD4D-DEEE-4073-9965-084FCBE0972A}" destId="{616B7658-70D6-464D-A0AB-2B9D26D5DFFF}" srcOrd="0" destOrd="0" presId="urn:microsoft.com/office/officeart/2005/8/layout/hProcess9"/>
    <dgm:cxn modelId="{DE46CB2E-4DAC-431B-A759-35C9F44E2331}" type="presOf" srcId="{75F5231B-2ABE-47C1-A852-6155C0041A54}" destId="{27101B38-70C5-4C73-9D2E-6EC765418430}" srcOrd="0" destOrd="0" presId="urn:microsoft.com/office/officeart/2005/8/layout/hProcess9"/>
    <dgm:cxn modelId="{736ABB37-751D-4E11-AC11-DAD1D73E3DEA}" type="presOf" srcId="{3B5E4DAC-2752-4D4D-AA97-8612D2D4000B}" destId="{443722D9-77AF-4246-84B4-9C60510838C9}" srcOrd="0" destOrd="0" presId="urn:microsoft.com/office/officeart/2005/8/layout/hProcess9"/>
    <dgm:cxn modelId="{D02AFA39-D4BD-4875-AC01-EAC153E7781D}" srcId="{3B5E4DAC-2752-4D4D-AA97-8612D2D4000B}" destId="{116598F3-DC41-4D72-9890-933834F9753F}" srcOrd="0" destOrd="0" parTransId="{4E495207-36EA-4640-809E-B15E50F5ED12}" sibTransId="{4F90B0A1-48B1-426A-B92E-8269B1E1B467}"/>
    <dgm:cxn modelId="{785B3A5E-1C88-4470-92F7-ED18CC9C0464}" srcId="{3B5E4DAC-2752-4D4D-AA97-8612D2D4000B}" destId="{75F5231B-2ABE-47C1-A852-6155C0041A54}" srcOrd="3" destOrd="0" parTransId="{42059B68-038A-4802-B21F-38B426865A28}" sibTransId="{5FFF25BB-B4C9-40A0-848F-0DD604626C3C}"/>
    <dgm:cxn modelId="{9489857F-0A55-4E79-9F29-8BFE993D012A}" srcId="{3B5E4DAC-2752-4D4D-AA97-8612D2D4000B}" destId="{2BCE4085-C91B-481D-95B1-E52F54364341}" srcOrd="1" destOrd="0" parTransId="{53DB4A39-4F7A-4E27-8071-3F0B0DB198B7}" sibTransId="{C8F75732-924B-4391-9CEF-DAA8D3FC537D}"/>
    <dgm:cxn modelId="{82562685-09EC-452C-825C-11164E3F03FA}" type="presOf" srcId="{116598F3-DC41-4D72-9890-933834F9753F}" destId="{AB577DB2-10D4-4526-9110-465ABA00F533}" srcOrd="0" destOrd="0" presId="urn:microsoft.com/office/officeart/2005/8/layout/hProcess9"/>
    <dgm:cxn modelId="{E18C11BB-EA87-428C-BA7E-B7368758A86F}" srcId="{3B5E4DAC-2752-4D4D-AA97-8612D2D4000B}" destId="{41DABD4D-DEEE-4073-9965-084FCBE0972A}" srcOrd="2" destOrd="0" parTransId="{16A565CD-D84A-482B-8F80-7003A7BECEC8}" sibTransId="{B978A3FF-AC96-4273-9884-EE7B2A92BA57}"/>
    <dgm:cxn modelId="{0E7334CB-C2AB-484E-B6A0-6CF71A530DF2}" type="presOf" srcId="{2BCE4085-C91B-481D-95B1-E52F54364341}" destId="{83C10FC8-98B8-4B2B-B374-EE68FE5E9E7C}" srcOrd="0" destOrd="0" presId="urn:microsoft.com/office/officeart/2005/8/layout/hProcess9"/>
    <dgm:cxn modelId="{89A80ACA-A677-4F4C-93B3-35B0BC15A634}" type="presParOf" srcId="{443722D9-77AF-4246-84B4-9C60510838C9}" destId="{6A9FD47A-8943-4B4E-A079-3DF668F520B8}" srcOrd="0" destOrd="0" presId="urn:microsoft.com/office/officeart/2005/8/layout/hProcess9"/>
    <dgm:cxn modelId="{360FD6D5-DB6E-4600-853F-18C1747CFD1D}" type="presParOf" srcId="{443722D9-77AF-4246-84B4-9C60510838C9}" destId="{122EC38B-A701-4331-B07B-F12D8D56B4E9}" srcOrd="1" destOrd="0" presId="urn:microsoft.com/office/officeart/2005/8/layout/hProcess9"/>
    <dgm:cxn modelId="{4BB3953D-0B5A-4818-9A29-387EB5E6B634}" type="presParOf" srcId="{122EC38B-A701-4331-B07B-F12D8D56B4E9}" destId="{AB577DB2-10D4-4526-9110-465ABA00F533}" srcOrd="0" destOrd="0" presId="urn:microsoft.com/office/officeart/2005/8/layout/hProcess9"/>
    <dgm:cxn modelId="{25D6B149-0327-4F2E-AF08-76A862F836BB}" type="presParOf" srcId="{122EC38B-A701-4331-B07B-F12D8D56B4E9}" destId="{10AB1D47-1D11-4232-8C5B-BB67A8FD7B86}" srcOrd="1" destOrd="0" presId="urn:microsoft.com/office/officeart/2005/8/layout/hProcess9"/>
    <dgm:cxn modelId="{89A8BC00-4609-4079-ADA8-109358E30EF1}" type="presParOf" srcId="{122EC38B-A701-4331-B07B-F12D8D56B4E9}" destId="{83C10FC8-98B8-4B2B-B374-EE68FE5E9E7C}" srcOrd="2" destOrd="0" presId="urn:microsoft.com/office/officeart/2005/8/layout/hProcess9"/>
    <dgm:cxn modelId="{5F11A2C2-5C65-4B48-9C07-E66752FC0876}" type="presParOf" srcId="{122EC38B-A701-4331-B07B-F12D8D56B4E9}" destId="{CDF4708A-624A-4394-97CA-D16D0C38B6FB}" srcOrd="3" destOrd="0" presId="urn:microsoft.com/office/officeart/2005/8/layout/hProcess9"/>
    <dgm:cxn modelId="{865AB5D7-F634-4332-AE83-4CEE8E28C7E3}" type="presParOf" srcId="{122EC38B-A701-4331-B07B-F12D8D56B4E9}" destId="{616B7658-70D6-464D-A0AB-2B9D26D5DFFF}" srcOrd="4" destOrd="0" presId="urn:microsoft.com/office/officeart/2005/8/layout/hProcess9"/>
    <dgm:cxn modelId="{7128687F-09CF-4CA3-AEAA-1A5DAD62DD3F}" type="presParOf" srcId="{122EC38B-A701-4331-B07B-F12D8D56B4E9}" destId="{F1DE0371-07C3-4A6B-B706-CAAB526F3E94}" srcOrd="5" destOrd="0" presId="urn:microsoft.com/office/officeart/2005/8/layout/hProcess9"/>
    <dgm:cxn modelId="{DFE5EFBD-6CF5-4EE9-96B8-1B55C9F67F1C}" type="presParOf" srcId="{122EC38B-A701-4331-B07B-F12D8D56B4E9}" destId="{27101B38-70C5-4C73-9D2E-6EC76541843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FD47A-8943-4B4E-A079-3DF668F520B8}">
      <dsp:nvSpPr>
        <dsp:cNvPr id="0" name=""/>
        <dsp:cNvSpPr/>
      </dsp:nvSpPr>
      <dsp:spPr>
        <a:xfrm>
          <a:off x="928255" y="0"/>
          <a:ext cx="5260117" cy="24564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77DB2-10D4-4526-9110-465ABA00F533}">
      <dsp:nvSpPr>
        <dsp:cNvPr id="0" name=""/>
        <dsp:cNvSpPr/>
      </dsp:nvSpPr>
      <dsp:spPr>
        <a:xfrm>
          <a:off x="3097" y="736932"/>
          <a:ext cx="1489681" cy="982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Rozpoznání řeči</a:t>
          </a:r>
        </a:p>
      </dsp:txBody>
      <dsp:txXfrm>
        <a:off x="51062" y="784897"/>
        <a:ext cx="1393751" cy="886647"/>
      </dsp:txXfrm>
    </dsp:sp>
    <dsp:sp modelId="{83C10FC8-98B8-4B2B-B374-EE68FE5E9E7C}">
      <dsp:nvSpPr>
        <dsp:cNvPr id="0" name=""/>
        <dsp:cNvSpPr/>
      </dsp:nvSpPr>
      <dsp:spPr>
        <a:xfrm>
          <a:off x="1567262" y="736932"/>
          <a:ext cx="1489681" cy="982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Jazyková analýza</a:t>
          </a:r>
        </a:p>
      </dsp:txBody>
      <dsp:txXfrm>
        <a:off x="1615227" y="784897"/>
        <a:ext cx="1393751" cy="886647"/>
      </dsp:txXfrm>
    </dsp:sp>
    <dsp:sp modelId="{616B7658-70D6-464D-A0AB-2B9D26D5DFFF}">
      <dsp:nvSpPr>
        <dsp:cNvPr id="0" name=""/>
        <dsp:cNvSpPr/>
      </dsp:nvSpPr>
      <dsp:spPr>
        <a:xfrm>
          <a:off x="3131428" y="736932"/>
          <a:ext cx="1489681" cy="982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Expertní systém</a:t>
          </a:r>
        </a:p>
      </dsp:txBody>
      <dsp:txXfrm>
        <a:off x="3179393" y="784897"/>
        <a:ext cx="1393751" cy="886647"/>
      </dsp:txXfrm>
    </dsp:sp>
    <dsp:sp modelId="{27101B38-70C5-4C73-9D2E-6EC765418430}">
      <dsp:nvSpPr>
        <dsp:cNvPr id="0" name=""/>
        <dsp:cNvSpPr/>
      </dsp:nvSpPr>
      <dsp:spPr>
        <a:xfrm>
          <a:off x="4695594" y="736932"/>
          <a:ext cx="1489681" cy="982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Syntéza řeči</a:t>
          </a:r>
        </a:p>
      </dsp:txBody>
      <dsp:txXfrm>
        <a:off x="4743559" y="784897"/>
        <a:ext cx="1393751" cy="886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lersse-dl.ece.ubc.ca/record/26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endelu.cz/eknihovna/opory/zobraz_cast.pl?cast=614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.muni.cz/catalogue2017/study-fields-html/bc-soci.html.c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informatika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9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užívané ve vývoji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Komunikace mluvenou řečí (někdy i psanou)</a:t>
            </a:r>
          </a:p>
          <a:p>
            <a:r>
              <a:rPr lang="cs-CZ" altLang="cs-CZ" dirty="0" err="1"/>
              <a:t>Multilingualita</a:t>
            </a:r>
            <a:r>
              <a:rPr lang="cs-CZ" altLang="cs-CZ" dirty="0"/>
              <a:t> (ideální je vývoj pro více jazyků - </a:t>
            </a:r>
            <a:r>
              <a:rPr lang="cs-CZ" altLang="cs-CZ" dirty="0" err="1"/>
              <a:t>Chomsky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Inteligentní dialogové strategie (jak ověřit, zda si uživatel a počítač „myslí“ totéž)</a:t>
            </a:r>
          </a:p>
          <a:p>
            <a:r>
              <a:rPr lang="cs-CZ" altLang="cs-CZ" dirty="0"/>
              <a:t>Adaptace na uživatele (každý jsme jiný)</a:t>
            </a:r>
          </a:p>
          <a:p>
            <a:r>
              <a:rPr lang="cs-CZ" altLang="cs-CZ" dirty="0"/>
              <a:t>Schopnost učit se a přizpůsobovat (typicky neexistuje konečná množina informací, se kterými systém pracuje)</a:t>
            </a:r>
          </a:p>
          <a:p>
            <a:r>
              <a:rPr lang="cs-CZ" altLang="cs-CZ" dirty="0"/>
              <a:t>Zohledňují osobnost (učící se systémy)</a:t>
            </a:r>
          </a:p>
          <a:p>
            <a:r>
              <a:rPr lang="cs-CZ" altLang="cs-CZ" dirty="0"/>
              <a:t>Zohledňují emoce uživatel (naše dnešní téma)</a:t>
            </a:r>
          </a:p>
        </p:txBody>
      </p:sp>
    </p:spTree>
    <p:extLst>
      <p:ext uri="{BB962C8B-B14F-4D97-AF65-F5344CB8AC3E}">
        <p14:creationId xmlns:p14="http://schemas.microsoft.com/office/powerpoint/2010/main" val="28256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je přirozená v mluvené řeči</a:t>
            </a:r>
          </a:p>
          <a:p>
            <a:r>
              <a:rPr lang="cs-CZ" dirty="0"/>
              <a:t>Můžeme mluvit, aniž bychom přerušili další činnosti (řízení, práce se stroji,…)</a:t>
            </a:r>
          </a:p>
          <a:p>
            <a:r>
              <a:rPr lang="cs-CZ" dirty="0"/>
              <a:t>Snadné ovládání</a:t>
            </a:r>
          </a:p>
          <a:p>
            <a:r>
              <a:rPr lang="cs-CZ" dirty="0"/>
              <a:t>Vazba na humanitární informatiku</a:t>
            </a:r>
          </a:p>
          <a:p>
            <a:r>
              <a:rPr lang="cs-CZ" dirty="0"/>
              <a:t>Vazba na </a:t>
            </a:r>
            <a:r>
              <a:rPr lang="cs-CZ" dirty="0" err="1"/>
              <a:t>asistivní</a:t>
            </a:r>
            <a:r>
              <a:rPr lang="cs-CZ" dirty="0"/>
              <a:t> technologie</a:t>
            </a:r>
          </a:p>
        </p:txBody>
      </p:sp>
    </p:spTree>
    <p:extLst>
      <p:ext uri="{BB962C8B-B14F-4D97-AF65-F5344CB8AC3E}">
        <p14:creationId xmlns:p14="http://schemas.microsoft.com/office/powerpoint/2010/main" val="26430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Snižuje riziko chyb nedorozumění:</a:t>
            </a:r>
          </a:p>
          <a:p>
            <a:pPr lvl="1"/>
            <a:r>
              <a:rPr lang="cs-CZ" dirty="0"/>
              <a:t>Aktuální</a:t>
            </a:r>
          </a:p>
          <a:p>
            <a:pPr lvl="1"/>
            <a:r>
              <a:rPr lang="cs-CZ" dirty="0"/>
              <a:t>Sumarizační</a:t>
            </a:r>
          </a:p>
          <a:p>
            <a:r>
              <a:rPr lang="cs-CZ" dirty="0"/>
              <a:t>Možnost vzájemné interakce</a:t>
            </a:r>
          </a:p>
        </p:txBody>
      </p:sp>
    </p:spTree>
    <p:extLst>
      <p:ext uri="{BB962C8B-B14F-4D97-AF65-F5344CB8AC3E}">
        <p14:creationId xmlns:p14="http://schemas.microsoft.com/office/powerpoint/2010/main" val="6242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Řečový roboti</a:t>
            </a: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040588" y="2691005"/>
          <a:ext cx="2109238" cy="265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tografie" r:id="rId3" imgW="2110476" imgH="2659048" progId="MSPhotoEd.3">
                  <p:embed/>
                </p:oleObj>
              </mc:Choice>
              <mc:Fallback>
                <p:oleObj name="Fotografie" r:id="rId3" imgW="2110476" imgH="2659048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588" y="2691005"/>
                        <a:ext cx="2109238" cy="2658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###_vyuka\prednasky_ds\holgerw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567" y="2070196"/>
            <a:ext cx="2056864" cy="25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###_vyuka\prednasky_ds\Augus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94" y="432322"/>
            <a:ext cx="3047206" cy="289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Aplikace má vlastní inteligenci a strategie chování, může se učit, interagovat s okolím a mít vlastní „emoce“</a:t>
            </a:r>
          </a:p>
          <a:p>
            <a:r>
              <a:rPr lang="cs-CZ" dirty="0"/>
              <a:t>Využívá se umělé inteligence</a:t>
            </a:r>
          </a:p>
          <a:p>
            <a:r>
              <a:rPr lang="cs-CZ" dirty="0" err="1"/>
              <a:t>Socialbot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102 </a:t>
            </a:r>
            <a:r>
              <a:rPr lang="cs-CZ" dirty="0" err="1"/>
              <a:t>Socialbotů</a:t>
            </a:r>
            <a:r>
              <a:rPr lang="cs-CZ" dirty="0"/>
              <a:t>, které se během osmi týdnů pokusily navázat přátelství s celkem asi 8570 uživatelů </a:t>
            </a:r>
            <a:r>
              <a:rPr lang="cs-CZ" dirty="0" err="1"/>
              <a:t>Facebooku</a:t>
            </a:r>
            <a:r>
              <a:rPr lang="cs-CZ" dirty="0"/>
              <a:t>;</a:t>
            </a:r>
          </a:p>
          <a:p>
            <a:pPr lvl="1"/>
            <a:r>
              <a:rPr lang="cs-CZ" dirty="0"/>
              <a:t>3055 jich přátelství potvrdilo;</a:t>
            </a:r>
          </a:p>
          <a:p>
            <a:pPr lvl="1"/>
            <a:r>
              <a:rPr lang="pt-BR" dirty="0"/>
              <a:t>46.500 e-mailových adres</a:t>
            </a:r>
            <a:r>
              <a:rPr lang="cs-CZ" dirty="0"/>
              <a:t>;</a:t>
            </a:r>
          </a:p>
          <a:p>
            <a:pPr lvl="1"/>
            <a:r>
              <a:rPr lang="pt-BR" dirty="0"/>
              <a:t>14.500 adres domů.</a:t>
            </a:r>
            <a:endParaRPr lang="cs-CZ" dirty="0"/>
          </a:p>
          <a:p>
            <a:pPr lvl="1"/>
            <a:r>
              <a:rPr lang="cs-CZ" dirty="0" err="1"/>
              <a:t>Yazan</a:t>
            </a:r>
            <a:r>
              <a:rPr lang="cs-CZ" dirty="0"/>
              <a:t> </a:t>
            </a:r>
            <a:r>
              <a:rPr lang="cs-CZ" dirty="0" err="1"/>
              <a:t>Boshmaf</a:t>
            </a:r>
            <a:r>
              <a:rPr lang="cs-CZ" dirty="0"/>
              <a:t>, </a:t>
            </a:r>
            <a:r>
              <a:rPr lang="cs-CZ" dirty="0" err="1"/>
              <a:t>Ildar</a:t>
            </a:r>
            <a:r>
              <a:rPr lang="cs-CZ" dirty="0"/>
              <a:t> </a:t>
            </a:r>
            <a:r>
              <a:rPr lang="cs-CZ" dirty="0" err="1"/>
              <a:t>Muslukhov</a:t>
            </a:r>
            <a:r>
              <a:rPr lang="cs-CZ" dirty="0"/>
              <a:t>, Konstantin </a:t>
            </a:r>
            <a:r>
              <a:rPr lang="cs-CZ" dirty="0" err="1"/>
              <a:t>Beznosov</a:t>
            </a:r>
            <a:r>
              <a:rPr lang="cs-CZ" dirty="0"/>
              <a:t>, and </a:t>
            </a:r>
            <a:r>
              <a:rPr lang="cs-CZ" dirty="0" err="1"/>
              <a:t>Matei</a:t>
            </a:r>
            <a:r>
              <a:rPr lang="cs-CZ" dirty="0"/>
              <a:t> </a:t>
            </a:r>
            <a:r>
              <a:rPr lang="cs-CZ" dirty="0" err="1"/>
              <a:t>Ripeanu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socialbot</a:t>
            </a:r>
            <a:r>
              <a:rPr lang="cs-CZ" dirty="0"/>
              <a:t> network: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bots</a:t>
            </a:r>
            <a:r>
              <a:rPr lang="cs-CZ" dirty="0"/>
              <a:t> </a:t>
            </a:r>
            <a:r>
              <a:rPr lang="cs-CZ" dirty="0" err="1"/>
              <a:t>socialize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fame</a:t>
            </a:r>
            <a:r>
              <a:rPr lang="cs-CZ" dirty="0"/>
              <a:t> and </a:t>
            </a:r>
            <a:r>
              <a:rPr lang="cs-CZ" dirty="0" err="1"/>
              <a:t>money</a:t>
            </a:r>
            <a:r>
              <a:rPr lang="cs-CZ" dirty="0"/>
              <a:t>. In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27th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(ACSAC'11), </a:t>
            </a:r>
            <a:r>
              <a:rPr lang="cs-CZ" dirty="0" err="1"/>
              <a:t>December</a:t>
            </a:r>
            <a:r>
              <a:rPr lang="cs-CZ" dirty="0"/>
              <a:t> 2011. Online</a:t>
            </a:r>
            <a:r>
              <a:rPr lang="cs-CZ" dirty="0">
                <a:hlinkClick r:id="rId2"/>
              </a:rPr>
              <a:t>http://lersse-dl.ece.ubc.ca/record/264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8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počítačové zpracování emocí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0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emoce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Nikdo nemá jasnou definici</a:t>
            </a:r>
          </a:p>
          <a:p>
            <a:r>
              <a:rPr lang="cs-CZ" dirty="0"/>
              <a:t>Hrají podstatnou roli v komunikaci, učení i pochopení</a:t>
            </a:r>
          </a:p>
          <a:p>
            <a:r>
              <a:rPr lang="cs-CZ" dirty="0"/>
              <a:t>Existují emoce a racionalita?</a:t>
            </a:r>
          </a:p>
          <a:p>
            <a:r>
              <a:rPr lang="cs-CZ" dirty="0"/>
              <a:t>Základní emoce: emoce, ze kterých lze poskládat celková emoce</a:t>
            </a:r>
          </a:p>
          <a:p>
            <a:endParaRPr lang="cs-CZ" dirty="0"/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Descartes: </a:t>
            </a:r>
            <a:r>
              <a:rPr lang="en-US" dirty="0"/>
              <a:t>Big six: Anger, Disgust, Happiness, Sadness, Fear, Surprise</a:t>
            </a:r>
            <a:endParaRPr lang="cs-CZ" dirty="0"/>
          </a:p>
          <a:p>
            <a:pPr lvl="1"/>
            <a:r>
              <a:rPr lang="cs-CZ" altLang="cs-CZ" dirty="0"/>
              <a:t>Arnold: </a:t>
            </a:r>
            <a:r>
              <a:rPr lang="cs-CZ" altLang="cs-CZ" dirty="0" err="1"/>
              <a:t>Anger</a:t>
            </a:r>
            <a:r>
              <a:rPr lang="cs-CZ" altLang="cs-CZ" dirty="0"/>
              <a:t>, </a:t>
            </a:r>
            <a:r>
              <a:rPr lang="cs-CZ" altLang="cs-CZ" dirty="0" err="1"/>
              <a:t>aversion</a:t>
            </a:r>
            <a:r>
              <a:rPr lang="cs-CZ" altLang="cs-CZ" dirty="0"/>
              <a:t>, </a:t>
            </a:r>
            <a:r>
              <a:rPr lang="cs-CZ" altLang="cs-CZ" dirty="0" err="1"/>
              <a:t>courage</a:t>
            </a:r>
            <a:r>
              <a:rPr lang="cs-CZ" altLang="cs-CZ" dirty="0"/>
              <a:t>, </a:t>
            </a:r>
            <a:r>
              <a:rPr lang="cs-CZ" altLang="cs-CZ" dirty="0" err="1"/>
              <a:t>dejection</a:t>
            </a:r>
            <a:r>
              <a:rPr lang="cs-CZ" altLang="cs-CZ" dirty="0"/>
              <a:t>, </a:t>
            </a:r>
            <a:r>
              <a:rPr lang="cs-CZ" altLang="cs-CZ" dirty="0" err="1"/>
              <a:t>desire</a:t>
            </a:r>
            <a:r>
              <a:rPr lang="cs-CZ" altLang="cs-CZ" dirty="0"/>
              <a:t>, </a:t>
            </a:r>
            <a:r>
              <a:rPr lang="cs-CZ" altLang="cs-CZ" dirty="0" err="1"/>
              <a:t>despair</a:t>
            </a:r>
            <a:r>
              <a:rPr lang="cs-CZ" altLang="cs-CZ" dirty="0"/>
              <a:t>, </a:t>
            </a:r>
            <a:r>
              <a:rPr lang="cs-CZ" altLang="cs-CZ" dirty="0" err="1"/>
              <a:t>fear</a:t>
            </a:r>
            <a:r>
              <a:rPr lang="cs-CZ" altLang="cs-CZ" dirty="0"/>
              <a:t>, </a:t>
            </a:r>
            <a:r>
              <a:rPr lang="cs-CZ" altLang="cs-CZ" dirty="0" err="1"/>
              <a:t>hate</a:t>
            </a:r>
            <a:r>
              <a:rPr lang="cs-CZ" altLang="cs-CZ" dirty="0"/>
              <a:t>, hope, love, </a:t>
            </a:r>
            <a:r>
              <a:rPr lang="cs-CZ" altLang="cs-CZ" dirty="0" err="1"/>
              <a:t>sadness</a:t>
            </a:r>
            <a:r>
              <a:rPr lang="cs-CZ" altLang="cs-CZ" dirty="0"/>
              <a:t> </a:t>
            </a:r>
          </a:p>
          <a:p>
            <a:pPr lvl="1"/>
            <a:r>
              <a:rPr lang="cs-CZ" altLang="cs-CZ" dirty="0" err="1"/>
              <a:t>Izard</a:t>
            </a:r>
            <a:r>
              <a:rPr lang="cs-CZ" altLang="cs-CZ" dirty="0"/>
              <a:t>: </a:t>
            </a:r>
            <a:r>
              <a:rPr lang="cs-CZ" altLang="cs-CZ" dirty="0" err="1"/>
              <a:t>Anger</a:t>
            </a:r>
            <a:r>
              <a:rPr lang="cs-CZ" altLang="cs-CZ" dirty="0"/>
              <a:t>, </a:t>
            </a:r>
            <a:r>
              <a:rPr lang="cs-CZ" altLang="cs-CZ" dirty="0" err="1"/>
              <a:t>contempt</a:t>
            </a:r>
            <a:r>
              <a:rPr lang="cs-CZ" altLang="cs-CZ" dirty="0"/>
              <a:t>, </a:t>
            </a:r>
            <a:r>
              <a:rPr lang="cs-CZ" altLang="cs-CZ" dirty="0" err="1"/>
              <a:t>disgust</a:t>
            </a:r>
            <a:r>
              <a:rPr lang="cs-CZ" altLang="cs-CZ" dirty="0"/>
              <a:t>, </a:t>
            </a:r>
            <a:r>
              <a:rPr lang="cs-CZ" altLang="cs-CZ" dirty="0" err="1"/>
              <a:t>distress</a:t>
            </a:r>
            <a:r>
              <a:rPr lang="cs-CZ" altLang="cs-CZ" dirty="0"/>
              <a:t>, </a:t>
            </a:r>
            <a:r>
              <a:rPr lang="cs-CZ" altLang="cs-CZ" dirty="0" err="1"/>
              <a:t>fear</a:t>
            </a:r>
            <a:r>
              <a:rPr lang="cs-CZ" altLang="cs-CZ" dirty="0"/>
              <a:t>, </a:t>
            </a:r>
            <a:r>
              <a:rPr lang="cs-CZ" altLang="cs-CZ" dirty="0" err="1"/>
              <a:t>guilt</a:t>
            </a:r>
            <a:r>
              <a:rPr lang="cs-CZ" altLang="cs-CZ" dirty="0"/>
              <a:t>, </a:t>
            </a:r>
            <a:r>
              <a:rPr lang="cs-CZ" altLang="cs-CZ" dirty="0" err="1"/>
              <a:t>interest</a:t>
            </a:r>
            <a:r>
              <a:rPr lang="cs-CZ" altLang="cs-CZ" dirty="0"/>
              <a:t>, </a:t>
            </a:r>
            <a:r>
              <a:rPr lang="cs-CZ" altLang="cs-CZ" dirty="0" err="1"/>
              <a:t>joy</a:t>
            </a:r>
            <a:r>
              <a:rPr lang="cs-CZ" altLang="cs-CZ" dirty="0"/>
              <a:t>, </a:t>
            </a:r>
            <a:r>
              <a:rPr lang="cs-CZ" altLang="cs-CZ" dirty="0" err="1"/>
              <a:t>shame</a:t>
            </a:r>
            <a:r>
              <a:rPr lang="cs-CZ" altLang="cs-CZ" dirty="0"/>
              <a:t>, </a:t>
            </a:r>
            <a:r>
              <a:rPr lang="cs-CZ" altLang="cs-CZ" dirty="0" err="1"/>
              <a:t>surprise</a:t>
            </a:r>
            <a:endParaRPr lang="cs-CZ" altLang="cs-CZ" dirty="0"/>
          </a:p>
          <a:p>
            <a:pPr lvl="1"/>
            <a:endParaRPr lang="cs-CZ" altLang="cs-CZ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7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specifické pohledy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mající emoce</a:t>
            </a:r>
          </a:p>
          <a:p>
            <a:r>
              <a:rPr lang="cs-CZ" dirty="0"/>
              <a:t>Emoce detekované strojem na lidech</a:t>
            </a:r>
          </a:p>
        </p:txBody>
      </p:sp>
    </p:spTree>
    <p:extLst>
      <p:ext uri="{BB962C8B-B14F-4D97-AF65-F5344CB8AC3E}">
        <p14:creationId xmlns:p14="http://schemas.microsoft.com/office/powerpoint/2010/main" val="9845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Pasivní:</a:t>
            </a:r>
          </a:p>
          <a:p>
            <a:pPr lvl="1"/>
            <a:r>
              <a:rPr lang="cs-CZ" dirty="0"/>
              <a:t>Gesta rukou, chůze či obličej - </a:t>
            </a:r>
            <a:r>
              <a:rPr lang="cs-CZ" dirty="0">
                <a:hlinkClick r:id="rId2"/>
              </a:rPr>
              <a:t>https://is.mendelu.cz/eknihovna/opory/zobraz_cast.pl?cast=6149</a:t>
            </a:r>
            <a:endParaRPr lang="cs-CZ" dirty="0"/>
          </a:p>
          <a:p>
            <a:pPr lvl="1"/>
            <a:r>
              <a:rPr lang="cs-CZ" dirty="0"/>
              <a:t>Emoce v hlase</a:t>
            </a:r>
          </a:p>
          <a:p>
            <a:r>
              <a:rPr lang="cs-CZ" dirty="0"/>
              <a:t>Aktivní:</a:t>
            </a:r>
          </a:p>
          <a:p>
            <a:pPr lvl="1"/>
            <a:r>
              <a:rPr lang="cs-CZ" dirty="0"/>
              <a:t>Galvanický odpor kůže</a:t>
            </a:r>
          </a:p>
          <a:p>
            <a:pPr lvl="1"/>
            <a:r>
              <a:rPr lang="cs-CZ" dirty="0"/>
              <a:t>Měření tlaku</a:t>
            </a:r>
          </a:p>
          <a:p>
            <a:pPr lvl="1"/>
            <a:r>
              <a:rPr lang="cs-CZ" dirty="0"/>
              <a:t>Měření teploty</a:t>
            </a:r>
          </a:p>
          <a:p>
            <a:pPr lvl="1"/>
            <a:r>
              <a:rPr lang="cs-CZ" dirty="0"/>
              <a:t>Měření tepu</a:t>
            </a:r>
          </a:p>
          <a:p>
            <a:pPr lvl="1"/>
            <a:r>
              <a:rPr lang="cs-CZ" dirty="0"/>
              <a:t>Měření mozkové aktivity</a:t>
            </a:r>
          </a:p>
          <a:p>
            <a:pPr lvl="1"/>
            <a:r>
              <a:rPr lang="cs-CZ" dirty="0"/>
              <a:t>Měření hladiny hormonů</a:t>
            </a:r>
          </a:p>
          <a:p>
            <a:pPr lvl="1"/>
            <a:r>
              <a:rPr lang="cs-CZ" dirty="0"/>
              <a:t>EEG, EKG, …</a:t>
            </a:r>
          </a:p>
        </p:txBody>
      </p:sp>
    </p:spTree>
    <p:extLst>
      <p:ext uri="{BB962C8B-B14F-4D97-AF65-F5344CB8AC3E}">
        <p14:creationId xmlns:p14="http://schemas.microsoft.com/office/powerpoint/2010/main" val="38083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Detektory emocí</a:t>
            </a:r>
            <a:endParaRPr lang="cs-CZ" dirty="0"/>
          </a:p>
        </p:txBody>
      </p:sp>
      <p:pic>
        <p:nvPicPr>
          <p:cNvPr id="4" name="Picture 2" descr="http://blog.pcnews.ro/wp-content/photo/gs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61" y="-164190"/>
            <a:ext cx="3992689" cy="303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e BVP ear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64" y="0"/>
            <a:ext cx="2752440" cy="159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coll\emous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116026"/>
            <a:ext cx="3224509" cy="296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Obsah obrázku snímek obrazovky, počítač&#10;&#10;Popis byl vytvořen automaticky">
            <a:extLst>
              <a:ext uri="{FF2B5EF4-FFF2-40B4-BE49-F238E27FC236}">
                <a16:creationId xmlns:a16="http://schemas.microsoft.com/office/drawing/2014/main" id="{77171B7E-323F-4138-B3B6-BBAD0C37B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9938" y="3162300"/>
            <a:ext cx="6567845" cy="3695700"/>
          </a:xfrm>
          <a:prstGeom prst="rect">
            <a:avLst/>
          </a:prstGeom>
        </p:spPr>
      </p:pic>
      <p:pic>
        <p:nvPicPr>
          <p:cNvPr id="11" name="Obrázek 10" descr="Obsah obrázku elektronika, přenosný počítač, počítač, vsedě&#10;&#10;Popis byl vytvořen automaticky">
            <a:extLst>
              <a:ext uri="{FF2B5EF4-FFF2-40B4-BE49-F238E27FC236}">
                <a16:creationId xmlns:a16="http://schemas.microsoft.com/office/drawing/2014/main" id="{33A2D22A-5BF1-485E-9509-CEA2985FE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19675"/>
            <a:ext cx="22148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Nejasné, ale interdisciplinární.</a:t>
            </a:r>
          </a:p>
          <a:p>
            <a:r>
              <a:rPr lang="cs-CZ" dirty="0"/>
              <a:t>Zajímá nás (ji) jak ICT mění chování a rozhodování jak jednotlivců, tak celých skupin a jak s touto skutečností pracovat.</a:t>
            </a:r>
          </a:p>
          <a:p>
            <a:r>
              <a:rPr lang="cs-CZ" dirty="0">
                <a:hlinkClick r:id="rId2"/>
              </a:rPr>
              <a:t>Studijní obor na FI</a:t>
            </a:r>
            <a:endParaRPr lang="cs-CZ" dirty="0"/>
          </a:p>
          <a:p>
            <a:r>
              <a:rPr lang="cs-CZ" dirty="0"/>
              <a:t>Těsná spojitost s dalšími vědami:</a:t>
            </a:r>
          </a:p>
          <a:p>
            <a:pPr lvl="1"/>
            <a:r>
              <a:rPr lang="cs-CZ" dirty="0"/>
              <a:t>Sociologií</a:t>
            </a:r>
          </a:p>
          <a:p>
            <a:pPr lvl="1"/>
            <a:r>
              <a:rPr lang="cs-CZ" dirty="0"/>
              <a:t>Psychologií</a:t>
            </a:r>
          </a:p>
          <a:p>
            <a:pPr lvl="1"/>
            <a:r>
              <a:rPr lang="cs-CZ" dirty="0"/>
              <a:t>Jazykovědou</a:t>
            </a:r>
          </a:p>
          <a:p>
            <a:pPr lvl="1"/>
            <a:r>
              <a:rPr lang="cs-CZ" dirty="0"/>
              <a:t>Matematikou</a:t>
            </a:r>
          </a:p>
          <a:p>
            <a:pPr lvl="1"/>
            <a:r>
              <a:rPr lang="cs-CZ" dirty="0"/>
              <a:t>Historií</a:t>
            </a:r>
          </a:p>
          <a:p>
            <a:pPr lvl="1"/>
            <a:r>
              <a:rPr lang="cs-CZ" dirty="0"/>
              <a:t>Uměnovědami</a:t>
            </a:r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142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Hněv nebo smutek?</a:t>
            </a:r>
          </a:p>
        </p:txBody>
      </p:sp>
      <p:pic>
        <p:nvPicPr>
          <p:cNvPr id="4" name="Picture 3" descr="E:\coll\Ang_Gri_Day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6573" y="1721295"/>
            <a:ext cx="4075638" cy="34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Detekce emocí z obličeje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 herci</a:t>
            </a:r>
          </a:p>
          <a:p>
            <a:r>
              <a:rPr lang="cs-CZ" dirty="0"/>
              <a:t>Matematické modely – podobně jako rozpoznávání obličeje</a:t>
            </a:r>
          </a:p>
          <a:p>
            <a:r>
              <a:rPr lang="cs-CZ" dirty="0"/>
              <a:t>Typicky zaměřené na ústa a oči. Dále se užívá obočí, celkový tvar obličeje… </a:t>
            </a:r>
          </a:p>
        </p:txBody>
      </p:sp>
      <p:pic>
        <p:nvPicPr>
          <p:cNvPr id="2050" name="Picture 2" descr="Em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437" y="3367104"/>
            <a:ext cx="6737095" cy="34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Modelování společenských jevů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modelovat společnost?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Společnost obecně je systém se zpětnou vazbou.</a:t>
            </a:r>
          </a:p>
          <a:p>
            <a:r>
              <a:rPr lang="cs-CZ" dirty="0"/>
              <a:t>Je to systém nelineární s nedeterministickými prvky.</a:t>
            </a:r>
          </a:p>
          <a:p>
            <a:r>
              <a:rPr lang="cs-CZ" dirty="0"/>
              <a:t>Efekt motýlích křídel.</a:t>
            </a:r>
          </a:p>
          <a:p>
            <a:r>
              <a:rPr lang="cs-CZ" dirty="0"/>
              <a:t>Různé strategické možnosti:</a:t>
            </a:r>
          </a:p>
          <a:p>
            <a:pPr lvl="1"/>
            <a:r>
              <a:rPr lang="cs-CZ" dirty="0"/>
              <a:t>Společnost jako soubor jednotlivých prvků (definujeme prvky a jejich interakci)</a:t>
            </a:r>
          </a:p>
          <a:p>
            <a:pPr lvl="1"/>
            <a:r>
              <a:rPr lang="cs-CZ" dirty="0"/>
              <a:t>Společnost jako kontinuum (to nějak musíme popsat, musíme popsat okolí takového systému)</a:t>
            </a:r>
          </a:p>
          <a:p>
            <a:r>
              <a:rPr lang="cs-CZ" dirty="0"/>
              <a:t>Odkud brát předpoklady? Asi ze sociologie a psychologie.</a:t>
            </a:r>
          </a:p>
          <a:p>
            <a:r>
              <a:rPr lang="cs-CZ" dirty="0"/>
              <a:t>Teorie her jako nástroj pro modelování optimálních strategií. Je výhodné být dobrý.</a:t>
            </a:r>
          </a:p>
        </p:txBody>
      </p:sp>
    </p:spTree>
    <p:extLst>
      <p:ext uri="{BB962C8B-B14F-4D97-AF65-F5344CB8AC3E}">
        <p14:creationId xmlns:p14="http://schemas.microsoft.com/office/powerpoint/2010/main" val="18105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Předvídání revolucí a dalších makrosociálních jevů</a:t>
            </a:r>
          </a:p>
          <a:p>
            <a:r>
              <a:rPr lang="cs-CZ" dirty="0"/>
              <a:t>Modelování spolupráce a jejich forem</a:t>
            </a:r>
          </a:p>
          <a:p>
            <a:r>
              <a:rPr lang="cs-CZ" dirty="0"/>
              <a:t>Různé analýzy pro konkrétní opatření</a:t>
            </a:r>
          </a:p>
          <a:p>
            <a:r>
              <a:rPr lang="cs-CZ" dirty="0"/>
              <a:t>Sociální inženýrství</a:t>
            </a:r>
          </a:p>
          <a:p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409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model adekvátní?</a:t>
            </a:r>
          </a:p>
          <a:p>
            <a:r>
              <a:rPr lang="cs-CZ" dirty="0"/>
              <a:t>Jak moc musí být model komplexní?</a:t>
            </a:r>
          </a:p>
          <a:p>
            <a:r>
              <a:rPr lang="cs-CZ" dirty="0"/>
              <a:t>Známe všechny proměnné?</a:t>
            </a:r>
          </a:p>
          <a:p>
            <a:r>
              <a:rPr lang="cs-CZ" dirty="0"/>
              <a:t>Pokud je systém stochastický nedá se říci, jak situace přesně dopadne.</a:t>
            </a:r>
          </a:p>
          <a:p>
            <a:r>
              <a:rPr lang="cs-CZ" dirty="0"/>
              <a:t>Pokud funguje teorie chaosu a má velký vliv je modelování skoro k ničemu.</a:t>
            </a:r>
          </a:p>
          <a:p>
            <a:r>
              <a:rPr lang="cs-CZ" dirty="0"/>
              <a:t>Je správné manipulovat se společností?</a:t>
            </a:r>
          </a:p>
        </p:txBody>
      </p:sp>
    </p:spTree>
    <p:extLst>
      <p:ext uri="{BB962C8B-B14F-4D97-AF65-F5344CB8AC3E}">
        <p14:creationId xmlns:p14="http://schemas.microsoft.com/office/powerpoint/2010/main" val="6555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Multiagentní sociální simulace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244" y="1694678"/>
            <a:ext cx="7569732" cy="4350205"/>
          </a:xfrm>
        </p:spPr>
        <p:txBody>
          <a:bodyPr>
            <a:normAutofit/>
          </a:bodyPr>
          <a:lstStyle/>
          <a:p>
            <a:r>
              <a:rPr lang="cs-CZ" dirty="0"/>
              <a:t>Východiska:</a:t>
            </a:r>
          </a:p>
          <a:p>
            <a:pPr lvl="1"/>
            <a:r>
              <a:rPr lang="cs-CZ" dirty="0"/>
              <a:t>Autonomní interagující prvky</a:t>
            </a:r>
          </a:p>
          <a:p>
            <a:pPr lvl="1"/>
            <a:r>
              <a:rPr lang="cs-CZ" dirty="0"/>
              <a:t>Důraz na emergenci, tedy jevy, které souvisí s chováním celého systému</a:t>
            </a:r>
          </a:p>
          <a:p>
            <a:r>
              <a:rPr lang="cs-CZ" dirty="0"/>
              <a:t>Oblasti využití: modelování chování trhů, toky informací, etnocentrismus, pohyb lidí, šíření jazyka či náboženství, simulace rizik ve firmě.</a:t>
            </a:r>
          </a:p>
          <a:p>
            <a:r>
              <a:rPr lang="cs-CZ" dirty="0"/>
              <a:t>Možnosti vědeckého využití: porozumění, predikce, zkoumání</a:t>
            </a:r>
          </a:p>
          <a:p>
            <a:r>
              <a:rPr lang="cs-CZ" dirty="0"/>
              <a:t>Vyzkoušejte si: https://ccl.northwestern.edu/netlogo/</a:t>
            </a:r>
          </a:p>
        </p:txBody>
      </p:sp>
      <p:pic>
        <p:nvPicPr>
          <p:cNvPr id="2050" name="Picture 2" descr="File:Misto multiagenti socialni simu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577" y="0"/>
            <a:ext cx="3293139" cy="29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Dvojí pojetí: americká sociální informatika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Americká sociální informatika „</a:t>
            </a:r>
            <a:r>
              <a:rPr lang="cs-CZ" i="1" dirty="0"/>
              <a:t>odkazuje k interdisciplinárnímu studiu návrhu, užití a důsledků </a:t>
            </a:r>
            <a:r>
              <a:rPr lang="cs-CZ" i="1" dirty="0" err="1"/>
              <a:t>ICTs</a:t>
            </a:r>
            <a:r>
              <a:rPr lang="cs-CZ" i="1" dirty="0"/>
              <a:t>, které bere v úvahu jejich interakci s institucionálním a kulturním kontextem.„</a:t>
            </a:r>
          </a:p>
          <a:p>
            <a:r>
              <a:rPr lang="cs-CZ" i="1" dirty="0"/>
              <a:t>„ICT neexistují v sociální či technické izolaci. Jejich kulturní a institucionální kontext ovlivňuje způsoby, jakými jsou vyvíjeny, druh pracovních konfigurací, které jsou navrhovány, jak jsou implementovány a používány a rozsah důsledků, které nastanou pro organizace a jiné sociální skupiny.„</a:t>
            </a:r>
          </a:p>
          <a:p>
            <a:r>
              <a:rPr lang="cs-CZ" dirty="0"/>
              <a:t>Př.: Vzájemné hodnocení v </a:t>
            </a:r>
            <a:r>
              <a:rPr lang="cs-CZ" dirty="0" err="1"/>
              <a:t>ISu</a:t>
            </a:r>
            <a:r>
              <a:rPr lang="cs-CZ" dirty="0"/>
              <a:t> </a:t>
            </a:r>
          </a:p>
          <a:p>
            <a:r>
              <a:rPr lang="cs-CZ" dirty="0"/>
              <a:t>Př.: Jak se liší chování virtuálních a fyzických pracovních týmů?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3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Sovětské pojetí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Studium zákonitostí, sociálních podmínek a následků informatizace společnosti. Cílem aplikované části sociální informatiky pak měla být pomoc při utváření informační společnosti, podpora humanistické, ekologicky bezpečné orientace tohoto procesu.</a:t>
            </a:r>
          </a:p>
          <a:p>
            <a:r>
              <a:rPr lang="cs-CZ" dirty="0"/>
              <a:t>Studuje se, jak informatika může měnit a modelovat sociální fenomény, postoje lidí a jejich chování. To může být stejně dobře humanistické jako totalitární.</a:t>
            </a:r>
          </a:p>
          <a:p>
            <a:r>
              <a:rPr lang="cs-CZ" dirty="0"/>
              <a:t>Více sociologické nebo </a:t>
            </a:r>
            <a:r>
              <a:rPr lang="cs-CZ" dirty="0" err="1"/>
              <a:t>socionženýrské</a:t>
            </a:r>
            <a:r>
              <a:rPr lang="cs-CZ" dirty="0"/>
              <a:t> pojetí. Vlastně do určité míry něco, o čem hovoříme většinu našeho kurzu.</a:t>
            </a:r>
          </a:p>
        </p:txBody>
      </p:sp>
    </p:spTree>
    <p:extLst>
      <p:ext uri="{BB962C8B-B14F-4D97-AF65-F5344CB8AC3E}">
        <p14:creationId xmlns:p14="http://schemas.microsoft.com/office/powerpoint/2010/main" val="8999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Normativní přístup: rady a doporučení ohledně implementace ICT. Rychlý a přímý vliv na praxi.</a:t>
            </a:r>
          </a:p>
          <a:p>
            <a:r>
              <a:rPr lang="cs-CZ" dirty="0"/>
              <a:t>Analytické přístup: zkoumá (empiricky) konkrétní implementační či interakční situace a vyhodnocuje je.</a:t>
            </a:r>
          </a:p>
          <a:p>
            <a:r>
              <a:rPr lang="cs-CZ" dirty="0"/>
              <a:t>Kritický přístup: upozorňuje na problémy s implementací ICT, ať již to znamená cokoliv.</a:t>
            </a:r>
          </a:p>
        </p:txBody>
      </p:sp>
    </p:spTree>
    <p:extLst>
      <p:ext uri="{BB962C8B-B14F-4D97-AF65-F5344CB8AC3E}">
        <p14:creationId xmlns:p14="http://schemas.microsoft.com/office/powerpoint/2010/main" val="2194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Zajímavá vybraná témata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Modelování společenských jevů</a:t>
            </a:r>
          </a:p>
          <a:p>
            <a:r>
              <a:rPr lang="cs-CZ" dirty="0"/>
              <a:t>HCI a GUI</a:t>
            </a:r>
          </a:p>
          <a:p>
            <a:r>
              <a:rPr lang="cs-CZ" dirty="0"/>
              <a:t>Podpora managementu a spolupráce</a:t>
            </a:r>
          </a:p>
          <a:p>
            <a:r>
              <a:rPr lang="cs-CZ" dirty="0"/>
              <a:t>Počítačové zpracování emocí</a:t>
            </a:r>
          </a:p>
          <a:p>
            <a:r>
              <a:rPr lang="cs-CZ" dirty="0"/>
              <a:t>Dialog a jeho modelování</a:t>
            </a:r>
          </a:p>
          <a:p>
            <a:r>
              <a:rPr lang="cs-CZ" dirty="0"/>
              <a:t>Umělá inteligence</a:t>
            </a:r>
          </a:p>
        </p:txBody>
      </p:sp>
    </p:spTree>
    <p:extLst>
      <p:ext uri="{BB962C8B-B14F-4D97-AF65-F5344CB8AC3E}">
        <p14:creationId xmlns:p14="http://schemas.microsoft.com/office/powerpoint/2010/main" val="1130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poznámek na okraj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Chovají a rozhodují se lidé racionálně? Pokud ano, byl by to problém pro ekonomy, pokud ne, je to problém pro informatiky.</a:t>
            </a:r>
          </a:p>
          <a:p>
            <a:r>
              <a:rPr lang="cs-CZ" dirty="0"/>
              <a:t>Ví někdo co je to intelekt nebo emoce? Pokud ne, jak to modelovat?</a:t>
            </a:r>
          </a:p>
          <a:p>
            <a:r>
              <a:rPr lang="cs-CZ" dirty="0"/>
              <a:t>Co s řečí a jazykem, které nejsou jednoznačné?</a:t>
            </a:r>
          </a:p>
          <a:p>
            <a:r>
              <a:rPr lang="cs-CZ" dirty="0"/>
              <a:t>Co by mělo být cílem intervencí ze strany sociální informatiky?</a:t>
            </a:r>
          </a:p>
        </p:txBody>
      </p:sp>
    </p:spTree>
    <p:extLst>
      <p:ext uri="{BB962C8B-B14F-4D97-AF65-F5344CB8AC3E}">
        <p14:creationId xmlns:p14="http://schemas.microsoft.com/office/powerpoint/2010/main" val="3867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Příklad: dialogové systémy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936381"/>
              </p:ext>
            </p:extLst>
          </p:nvPr>
        </p:nvGraphicFramePr>
        <p:xfrm>
          <a:off x="4857749" y="3334141"/>
          <a:ext cx="6188373" cy="245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6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B8DEC9FF416A479116BD814A36328C" ma:contentTypeVersion="19" ma:contentTypeDescription="Vytvoří nový dokument" ma:contentTypeScope="" ma:versionID="d53f80696017c7628c4da6e939c03567">
  <xsd:schema xmlns:xsd="http://www.w3.org/2001/XMLSchema" xmlns:xs="http://www.w3.org/2001/XMLSchema" xmlns:p="http://schemas.microsoft.com/office/2006/metadata/properties" xmlns:ns3="331ae675-2ade-4225-bbda-8c4f885ff9b8" xmlns:ns4="1548ec18-6bfb-4aa6-850b-c3711d2cbe9a" targetNamespace="http://schemas.microsoft.com/office/2006/metadata/properties" ma:root="true" ma:fieldsID="f81ab684afbe1ea3a3eb05e1739b0562" ns3:_="" ns4:_="">
    <xsd:import namespace="331ae675-2ade-4225-bbda-8c4f885ff9b8"/>
    <xsd:import namespace="1548ec18-6bfb-4aa6-850b-c3711d2cbe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ae675-2ade-4225-bbda-8c4f885ff9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odnota hash upozornění na sdílení" ma:internalName="SharingHintHash" ma:readOnly="true">
      <xsd:simpleType>
        <xsd:restriction base="dms:Text"/>
      </xsd:simpleType>
    </xsd:element>
    <xsd:element name="SharedWithDetails" ma:index="2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48ec18-6bfb-4aa6-850b-c3711d2cbe9a" elementFormDefault="qualified">
    <xsd:import namespace="http://schemas.microsoft.com/office/2006/documentManagement/types"/>
    <xsd:import namespace="http://schemas.microsoft.com/office/infopath/2007/PartnerControls"/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1548ec18-6bfb-4aa6-850b-c3711d2cbe9a" xsi:nil="true"/>
    <Invited_Teachers xmlns="1548ec18-6bfb-4aa6-850b-c3711d2cbe9a" xsi:nil="true"/>
    <Self_Registration_Enabled xmlns="1548ec18-6bfb-4aa6-850b-c3711d2cbe9a" xsi:nil="true"/>
    <Student_Groups xmlns="1548ec18-6bfb-4aa6-850b-c3711d2cbe9a">
      <UserInfo>
        <DisplayName/>
        <AccountId xsi:nil="true"/>
        <AccountType/>
      </UserInfo>
    </Student_Groups>
    <Invited_Students xmlns="1548ec18-6bfb-4aa6-850b-c3711d2cbe9a" xsi:nil="true"/>
    <FolderType xmlns="1548ec18-6bfb-4aa6-850b-c3711d2cbe9a" xsi:nil="true"/>
    <Teachers xmlns="1548ec18-6bfb-4aa6-850b-c3711d2cbe9a">
      <UserInfo>
        <DisplayName/>
        <AccountId xsi:nil="true"/>
        <AccountType/>
      </UserInfo>
    </Teachers>
    <Owner xmlns="1548ec18-6bfb-4aa6-850b-c3711d2cbe9a">
      <UserInfo>
        <DisplayName/>
        <AccountId xsi:nil="true"/>
        <AccountType/>
      </UserInfo>
    </Owner>
    <Students xmlns="1548ec18-6bfb-4aa6-850b-c3711d2cbe9a">
      <UserInfo>
        <DisplayName/>
        <AccountId xsi:nil="true"/>
        <AccountType/>
      </UserInfo>
    </Students>
    <DefaultSectionNames xmlns="1548ec18-6bfb-4aa6-850b-c3711d2cbe9a" xsi:nil="true"/>
    <NotebookType xmlns="1548ec18-6bfb-4aa6-850b-c3711d2cbe9a" xsi:nil="true"/>
  </documentManagement>
</p:properties>
</file>

<file path=customXml/itemProps1.xml><?xml version="1.0" encoding="utf-8"?>
<ds:datastoreItem xmlns:ds="http://schemas.openxmlformats.org/officeDocument/2006/customXml" ds:itemID="{AFBB4390-5BDC-4712-81F9-B1987A769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1ae675-2ade-4225-bbda-8c4f885ff9b8"/>
    <ds:schemaRef ds:uri="1548ec18-6bfb-4aa6-850b-c3711d2cb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EE1453-27F9-4342-8C15-5BB884283D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4ACB62-8CFE-4D4B-B35B-B79191E56F5C}">
  <ds:schemaRefs>
    <ds:schemaRef ds:uri="http://schemas.microsoft.com/office/2006/metadata/properties"/>
    <ds:schemaRef ds:uri="http://schemas.microsoft.com/office/infopath/2007/PartnerControls"/>
    <ds:schemaRef ds:uri="1548ec18-6bfb-4aa6-850b-c3711d2cbe9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</TotalTime>
  <Words>1043</Words>
  <Application>Microsoft Office PowerPoint</Application>
  <PresentationFormat>Širokoúhlá obrazovka</PresentationFormat>
  <Paragraphs>137</Paragraphs>
  <Slides>26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Calibri Light</vt:lpstr>
      <vt:lpstr>Rockwell</vt:lpstr>
      <vt:lpstr>Wingdings</vt:lpstr>
      <vt:lpstr>Atlas</vt:lpstr>
      <vt:lpstr>Fotografie</vt:lpstr>
      <vt:lpstr>Sociální informatika</vt:lpstr>
      <vt:lpstr>Vymezení</vt:lpstr>
      <vt:lpstr>Dvojí pojetí: americká sociální informatika </vt:lpstr>
      <vt:lpstr>Sovětské pojetí</vt:lpstr>
      <vt:lpstr>Dělení</vt:lpstr>
      <vt:lpstr>Zajímavá vybraná témata</vt:lpstr>
      <vt:lpstr>Několik poznámek na okraj</vt:lpstr>
      <vt:lpstr>Příklad: dialogové systémy</vt:lpstr>
      <vt:lpstr>Schéma</vt:lpstr>
      <vt:lpstr>Principy užívané ve vývoji</vt:lpstr>
      <vt:lpstr>Výhody</vt:lpstr>
      <vt:lpstr>Zpětná vazba</vt:lpstr>
      <vt:lpstr>Řečový roboti</vt:lpstr>
      <vt:lpstr>Agenti</vt:lpstr>
      <vt:lpstr>Příklad: počítačové zpracování emocí</vt:lpstr>
      <vt:lpstr>Co jsou emoce</vt:lpstr>
      <vt:lpstr>Dva specifické pohledy</vt:lpstr>
      <vt:lpstr>Detekce emocí</vt:lpstr>
      <vt:lpstr>Detektory emocí</vt:lpstr>
      <vt:lpstr>Hněv nebo smutek?</vt:lpstr>
      <vt:lpstr>Detekce emocí z obličeje</vt:lpstr>
      <vt:lpstr>Modelování společenských jevů</vt:lpstr>
      <vt:lpstr>Jak modelovat společnost?</vt:lpstr>
      <vt:lpstr>Využití</vt:lpstr>
      <vt:lpstr>Problémy</vt:lpstr>
      <vt:lpstr>Multiagentní sociální simulace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informatika</dc:title>
  <dc:creator>Michal Černý</dc:creator>
  <cp:lastModifiedBy>Michal Černý</cp:lastModifiedBy>
  <cp:revision>2</cp:revision>
  <dcterms:created xsi:type="dcterms:W3CDTF">2020-02-23T20:33:31Z</dcterms:created>
  <dcterms:modified xsi:type="dcterms:W3CDTF">2020-02-23T20:45:00Z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0x0101004AB8DEC9FF416A479116BD814A36328C</vt:lpwstr>
  </property>
</Properties>
</file>