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79" r:id="rId7"/>
    <p:sldId id="280" r:id="rId8"/>
    <p:sldId id="258" r:id="rId9"/>
    <p:sldId id="259" r:id="rId10"/>
    <p:sldId id="260" r:id="rId11"/>
    <p:sldId id="278"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cs-CZ"/>
              <a:t>Kliknutím lze upravit styl.</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2/28/2020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cs-CZ"/>
              <a:t>Kliknutím lze upravit styl.</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cs-CZ"/>
              <a:t>Kliknutím lze upravit styl.</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cs-CZ"/>
              <a:t>Kliknutím lze upravit styl.</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cs-CZ"/>
              <a:t>Kliknutím lze upravit styl.</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5125305" y="1488985"/>
            <a:ext cx="6264350" cy="16968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118447" y="4351687"/>
            <a:ext cx="6265588" cy="17040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cs-CZ"/>
              <a:t>Kliknutím lze upravit styl.</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2/28/2020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2/28/2020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hrnews.cz/lidske-zdroje/nabor-id-2698717/doba-roboti-o-vasi-vypovedi-v-amazonu-rozhodne-pocitac-id-3712125" TargetMode="External"/><Relationship Id="rId3" Type="http://schemas.openxmlformats.org/officeDocument/2006/relationships/hyperlink" Target="https://futuretodayinstitute.com/" TargetMode="External"/><Relationship Id="rId7" Type="http://schemas.openxmlformats.org/officeDocument/2006/relationships/hyperlink" Target="https://futurism.com/amazon-ai-fire-workers" TargetMode="External"/><Relationship Id="rId2" Type="http://schemas.openxmlformats.org/officeDocument/2006/relationships/hyperlink" Target="https://amywebb.io/" TargetMode="External"/><Relationship Id="rId1" Type="http://schemas.openxmlformats.org/officeDocument/2006/relationships/slideLayout" Target="../slideLayouts/slideLayout2.xml"/><Relationship Id="rId6" Type="http://schemas.openxmlformats.org/officeDocument/2006/relationships/hyperlink" Target="https://www.theverge.com/2019/4/25/18516004/amazon-warehouse-fulfillment-centers-productivity-firing-terminations" TargetMode="External"/><Relationship Id="rId5" Type="http://schemas.openxmlformats.org/officeDocument/2006/relationships/hyperlink" Target="https://web.archive.org/web/20140708235806/http:/www.uva.nl/over-de-uva/organisatie/medewerkers/content/d/i/j.f.t.m.vandijck/j.f.t.m.van-dijck.html" TargetMode="External"/><Relationship Id="rId4" Type="http://schemas.openxmlformats.org/officeDocument/2006/relationships/hyperlink" Target="https://www.amazon.com/Big-Nine-Thinking-Machines-Humanity/dp/1541773756/" TargetMode="External"/><Relationship Id="rId9" Type="http://schemas.openxmlformats.org/officeDocument/2006/relationships/hyperlink" Target="https://www.reuters.com/article/us-amazon-com-jobs-automation-insight/amazon-scraps-secret-ai-recruiting-tool-that-showed-bias-against-women-idUSKCN1MK08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c.europa.eu/newsroom/dae/document.cfm?doc_id=5847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pomocnik.rvp.cz/clanek/22400/GARTNER-10-DUVODU-PROC-TECHNOLOGIE-MENI-TO-CO-ZNAMENA-BYT-CLOVEKEM.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DE245A-27E6-42B8-85E4-6315F9C94E4C}"/>
              </a:ext>
            </a:extLst>
          </p:cNvPr>
          <p:cNvSpPr>
            <a:spLocks noGrp="1"/>
          </p:cNvSpPr>
          <p:nvPr>
            <p:ph type="ctrTitle"/>
          </p:nvPr>
        </p:nvSpPr>
        <p:spPr/>
        <p:txBody>
          <a:bodyPr/>
          <a:lstStyle/>
          <a:p>
            <a:r>
              <a:rPr lang="cs-CZ" dirty="0"/>
              <a:t>Digitální antropologie</a:t>
            </a:r>
          </a:p>
        </p:txBody>
      </p:sp>
      <p:sp>
        <p:nvSpPr>
          <p:cNvPr id="3" name="Podnadpis 2">
            <a:extLst>
              <a:ext uri="{FF2B5EF4-FFF2-40B4-BE49-F238E27FC236}">
                <a16:creationId xmlns:a16="http://schemas.microsoft.com/office/drawing/2014/main" id="{7F21DA77-2359-4EAD-8CF5-89B03A43A412}"/>
              </a:ext>
            </a:extLst>
          </p:cNvPr>
          <p:cNvSpPr>
            <a:spLocks noGrp="1"/>
          </p:cNvSpPr>
          <p:nvPr>
            <p:ph type="subTitle" idx="1"/>
          </p:nvPr>
        </p:nvSpPr>
        <p:spPr/>
        <p:txBody>
          <a:bodyPr/>
          <a:lstStyle/>
          <a:p>
            <a:r>
              <a:rPr lang="cs-CZ" dirty="0"/>
              <a:t>Michal Černý</a:t>
            </a:r>
          </a:p>
          <a:p>
            <a:r>
              <a:rPr lang="cs-CZ" dirty="0"/>
              <a:t>Informační společnost 2020</a:t>
            </a:r>
          </a:p>
        </p:txBody>
      </p:sp>
    </p:spTree>
    <p:extLst>
      <p:ext uri="{BB962C8B-B14F-4D97-AF65-F5344CB8AC3E}">
        <p14:creationId xmlns:p14="http://schemas.microsoft.com/office/powerpoint/2010/main" val="2007873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2BD20-D9A3-4E4A-9D3F-045186B6DC75}"/>
              </a:ext>
            </a:extLst>
          </p:cNvPr>
          <p:cNvSpPr>
            <a:spLocks noGrp="1"/>
          </p:cNvSpPr>
          <p:nvPr>
            <p:ph type="title"/>
          </p:nvPr>
        </p:nvSpPr>
        <p:spPr/>
        <p:txBody>
          <a:bodyPr/>
          <a:lstStyle/>
          <a:p>
            <a:r>
              <a:rPr lang="cs-CZ"/>
              <a:t>Východiska II</a:t>
            </a:r>
          </a:p>
        </p:txBody>
      </p:sp>
      <p:sp>
        <p:nvSpPr>
          <p:cNvPr id="3" name="Zástupný obsah 2">
            <a:extLst>
              <a:ext uri="{FF2B5EF4-FFF2-40B4-BE49-F238E27FC236}">
                <a16:creationId xmlns:a16="http://schemas.microsoft.com/office/drawing/2014/main" id="{5289ECB1-0144-48E7-997A-25E9BA13E17E}"/>
              </a:ext>
            </a:extLst>
          </p:cNvPr>
          <p:cNvSpPr>
            <a:spLocks noGrp="1"/>
          </p:cNvSpPr>
          <p:nvPr>
            <p:ph idx="1"/>
          </p:nvPr>
        </p:nvSpPr>
        <p:spPr/>
        <p:txBody>
          <a:bodyPr>
            <a:normAutofit fontScale="77500" lnSpcReduction="20000"/>
          </a:bodyPr>
          <a:lstStyle/>
          <a:p>
            <a:r>
              <a:rPr lang="cs-CZ"/>
              <a:t>Roste význam AI pro všechny dimense lidského života. To má také dopady, které se jeví, jako diskusně silné nebo obecně jako problematické:</a:t>
            </a:r>
          </a:p>
          <a:p>
            <a:pPr lvl="1"/>
            <a:r>
              <a:rPr lang="cs-CZ" u="sng">
                <a:hlinkClick r:id="rId2"/>
              </a:rPr>
              <a:t>Amy </a:t>
            </a:r>
            <a:r>
              <a:rPr lang="cs-CZ" u="sng" err="1">
                <a:hlinkClick r:id="rId2"/>
              </a:rPr>
              <a:t>Webb</a:t>
            </a:r>
            <a:r>
              <a:rPr lang="cs-CZ"/>
              <a:t>, profesorka New York University a zakladatelka </a:t>
            </a:r>
            <a:r>
              <a:rPr lang="cs-CZ" u="sng" err="1">
                <a:hlinkClick r:id="rId3"/>
              </a:rPr>
              <a:t>Future</a:t>
            </a:r>
            <a:r>
              <a:rPr lang="cs-CZ" u="sng">
                <a:hlinkClick r:id="rId3"/>
              </a:rPr>
              <a:t> </a:t>
            </a:r>
            <a:r>
              <a:rPr lang="cs-CZ" u="sng" err="1">
                <a:hlinkClick r:id="rId3"/>
              </a:rPr>
              <a:t>Today</a:t>
            </a:r>
            <a:r>
              <a:rPr lang="cs-CZ" u="sng">
                <a:hlinkClick r:id="rId3"/>
              </a:rPr>
              <a:t> Institute</a:t>
            </a:r>
            <a:r>
              <a:rPr lang="cs-CZ"/>
              <a:t> tvrdí, že AI znamená výrazné posílení pozic korporací, které mají přístup k velkému množství dat a tím </a:t>
            </a:r>
            <a:r>
              <a:rPr lang="cs-CZ" u="sng">
                <a:hlinkClick r:id="rId4"/>
              </a:rPr>
              <a:t>mají také velkou moc</a:t>
            </a:r>
            <a:r>
              <a:rPr lang="cs-CZ"/>
              <a:t>. V tomto ohledu jsou pak lákavé pro autoritářské režimy nebo obecně pro vlády, protože v nich vidí nástroj globální strategické výhody. Nejsilnější zbraní USA nebudou zřejmě atomové zbraně, ale Google, Amazon, Microsoft, Apple či Facebook. </a:t>
            </a:r>
          </a:p>
          <a:p>
            <a:pPr lvl="1"/>
            <a:r>
              <a:rPr lang="cs-CZ"/>
              <a:t>Zajímavým krokem je pak názor, že by společnosti měli akcentovat udržitelný rozvoj před krátkodobými cíli, což ostatně v Evropě zdůrazňuje také </a:t>
            </a:r>
            <a:r>
              <a:rPr lang="cs-CZ" u="sng">
                <a:hlinkClick r:id="rId5"/>
              </a:rPr>
              <a:t>José van </a:t>
            </a:r>
            <a:r>
              <a:rPr lang="cs-CZ" u="sng" err="1">
                <a:hlinkClick r:id="rId5"/>
              </a:rPr>
              <a:t>Dijck</a:t>
            </a:r>
            <a:r>
              <a:rPr lang="cs-CZ"/>
              <a:t>. Skutečnost, že by firmy masově upřednostnili veřejné blaho (navíc obtížně definované) před ziskem, který od nich očekávají akcionáři se zdá být velice nepravděpodobná. Současně je ale třeba říci, že velká část velkých firem zdůrazňuje, že třeba oblast sociálních sítí nebo obecně ochrany osobních dat by měla být regulována.</a:t>
            </a:r>
          </a:p>
          <a:p>
            <a:pPr lvl="1"/>
            <a:r>
              <a:rPr lang="cs-CZ" u="sng">
                <a:hlinkClick r:id="rId6"/>
              </a:rPr>
              <a:t>Podle některých zaměstnanců</a:t>
            </a:r>
            <a:r>
              <a:rPr lang="cs-CZ"/>
              <a:t> Amazonu o výpovědích </a:t>
            </a:r>
            <a:r>
              <a:rPr lang="cs-CZ" u="sng">
                <a:hlinkClick r:id="rId7"/>
              </a:rPr>
              <a:t>rozhoduje systém s AI</a:t>
            </a:r>
            <a:r>
              <a:rPr lang="cs-CZ"/>
              <a:t>, nikoli přímý nadřízený. </a:t>
            </a:r>
            <a:r>
              <a:rPr lang="cs-CZ" u="sng">
                <a:hlinkClick r:id="rId8"/>
              </a:rPr>
              <a:t>Respektive je to tak</a:t>
            </a:r>
            <a:r>
              <a:rPr lang="cs-CZ"/>
              <a:t>, že doporučení na výpověď je systémem jasně popsaná, naměřená a zdůvodněná a příslušný manažer či HR by měl zřejmě provést jen kontrolu, případně uvážit další možné vlivy.</a:t>
            </a:r>
          </a:p>
          <a:p>
            <a:pPr lvl="1"/>
            <a:r>
              <a:rPr lang="cs-CZ"/>
              <a:t>Asi nejznámější problém s AI a diskriminací je spojen </a:t>
            </a:r>
            <a:r>
              <a:rPr lang="cs-CZ" u="sng">
                <a:hlinkClick r:id="rId9"/>
              </a:rPr>
              <a:t>s oddělením lidských zdrojů</a:t>
            </a:r>
            <a:r>
              <a:rPr lang="cs-CZ"/>
              <a:t>, které fungovalo tak, že se systém naučil na výběru běžných personalistů pracujících v Amazonu, jakým způsobem vybírají budoucí zaměstnance v závislosti na tom, jak vypadá jejich životopis. Tento výběr byl reálně diskriminační pro ženy.</a:t>
            </a:r>
          </a:p>
        </p:txBody>
      </p:sp>
    </p:spTree>
    <p:extLst>
      <p:ext uri="{BB962C8B-B14F-4D97-AF65-F5344CB8AC3E}">
        <p14:creationId xmlns:p14="http://schemas.microsoft.com/office/powerpoint/2010/main" val="3003898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9C5217-3111-4EE7-B1EB-2418314A1A92}"/>
              </a:ext>
            </a:extLst>
          </p:cNvPr>
          <p:cNvSpPr>
            <a:spLocks noGrp="1"/>
          </p:cNvSpPr>
          <p:nvPr>
            <p:ph type="title"/>
          </p:nvPr>
        </p:nvSpPr>
        <p:spPr/>
        <p:txBody>
          <a:bodyPr/>
          <a:lstStyle/>
          <a:p>
            <a:r>
              <a:rPr lang="cs-CZ"/>
              <a:t>Problém</a:t>
            </a:r>
          </a:p>
        </p:txBody>
      </p:sp>
      <p:sp>
        <p:nvSpPr>
          <p:cNvPr id="3" name="Zástupný obsah 2">
            <a:extLst>
              <a:ext uri="{FF2B5EF4-FFF2-40B4-BE49-F238E27FC236}">
                <a16:creationId xmlns:a16="http://schemas.microsoft.com/office/drawing/2014/main" id="{B30B1234-67A0-4F49-A910-AB855AE9F243}"/>
              </a:ext>
            </a:extLst>
          </p:cNvPr>
          <p:cNvSpPr>
            <a:spLocks noGrp="1"/>
          </p:cNvSpPr>
          <p:nvPr>
            <p:ph idx="1"/>
          </p:nvPr>
        </p:nvSpPr>
        <p:spPr/>
        <p:txBody>
          <a:bodyPr/>
          <a:lstStyle/>
          <a:p>
            <a:r>
              <a:rPr lang="cs-CZ"/>
              <a:t>Jak mají být nastavená etická pravidla, aby umožňovala společný pobyt v </a:t>
            </a:r>
            <a:r>
              <a:rPr lang="cs-CZ" err="1"/>
              <a:t>infoséře</a:t>
            </a:r>
            <a:r>
              <a:rPr lang="cs-CZ"/>
              <a:t> strojům i lidem?</a:t>
            </a:r>
          </a:p>
          <a:p>
            <a:r>
              <a:rPr lang="cs-CZ"/>
              <a:t>Umíme vůbec etiku postavit jinak než antropocentricky?</a:t>
            </a:r>
          </a:p>
          <a:p>
            <a:endParaRPr lang="cs-CZ"/>
          </a:p>
          <a:p>
            <a:r>
              <a:rPr lang="cs-CZ"/>
              <a:t>(</a:t>
            </a:r>
            <a:r>
              <a:rPr lang="cs-CZ" err="1"/>
              <a:t>Floridi</a:t>
            </a:r>
            <a:r>
              <a:rPr lang="cs-CZ"/>
              <a:t> navrhuje jít cestou etického zkoumání aktů, podle toho, zda prospívají nebo škodí </a:t>
            </a:r>
            <a:r>
              <a:rPr lang="cs-CZ" err="1"/>
              <a:t>infosféře</a:t>
            </a:r>
            <a:r>
              <a:rPr lang="cs-CZ"/>
              <a:t>. Touto cestou ale z řady důvodů jít nechceme, jakkoli oba problémy poměrně uspokojivě řeší – ale přináší nové)</a:t>
            </a:r>
          </a:p>
        </p:txBody>
      </p:sp>
    </p:spTree>
    <p:extLst>
      <p:ext uri="{BB962C8B-B14F-4D97-AF65-F5344CB8AC3E}">
        <p14:creationId xmlns:p14="http://schemas.microsoft.com/office/powerpoint/2010/main" val="2866917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D470E6-26FE-45FD-8B47-156EE8D8DFE3}"/>
              </a:ext>
            </a:extLst>
          </p:cNvPr>
          <p:cNvSpPr>
            <a:spLocks noGrp="1"/>
          </p:cNvSpPr>
          <p:nvPr>
            <p:ph type="title"/>
          </p:nvPr>
        </p:nvSpPr>
        <p:spPr/>
        <p:txBody>
          <a:bodyPr/>
          <a:lstStyle/>
          <a:p>
            <a:r>
              <a:rPr lang="nn-NO"/>
              <a:t>Kultura hanby a kultura viny</a:t>
            </a:r>
            <a:r>
              <a:rPr lang="cs-CZ"/>
              <a:t> (</a:t>
            </a:r>
            <a:r>
              <a:rPr lang="cs-CZ" err="1"/>
              <a:t>Dodds</a:t>
            </a:r>
            <a:r>
              <a:rPr lang="cs-CZ"/>
              <a:t> a další)</a:t>
            </a:r>
          </a:p>
        </p:txBody>
      </p:sp>
      <p:sp>
        <p:nvSpPr>
          <p:cNvPr id="3" name="Zástupný text 2">
            <a:extLst>
              <a:ext uri="{FF2B5EF4-FFF2-40B4-BE49-F238E27FC236}">
                <a16:creationId xmlns:a16="http://schemas.microsoft.com/office/drawing/2014/main" id="{84A463FC-5957-4EDA-A5B8-88E561C15F73}"/>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893108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BEA32E-BCCD-4CFE-8B17-FE23670F8E83}"/>
              </a:ext>
            </a:extLst>
          </p:cNvPr>
          <p:cNvSpPr>
            <a:spLocks noGrp="1"/>
          </p:cNvSpPr>
          <p:nvPr>
            <p:ph type="title"/>
          </p:nvPr>
        </p:nvSpPr>
        <p:spPr/>
        <p:txBody>
          <a:bodyPr/>
          <a:lstStyle/>
          <a:p>
            <a:r>
              <a:rPr lang="nn-NO"/>
              <a:t>Kultura hanby a kultura viny</a:t>
            </a:r>
            <a:r>
              <a:rPr lang="cs-CZ"/>
              <a:t> I</a:t>
            </a:r>
          </a:p>
        </p:txBody>
      </p:sp>
      <p:sp>
        <p:nvSpPr>
          <p:cNvPr id="3" name="Zástupný obsah 2">
            <a:extLst>
              <a:ext uri="{FF2B5EF4-FFF2-40B4-BE49-F238E27FC236}">
                <a16:creationId xmlns:a16="http://schemas.microsoft.com/office/drawing/2014/main" id="{D5EF8674-4F95-4302-9368-DE811D60D294}"/>
              </a:ext>
            </a:extLst>
          </p:cNvPr>
          <p:cNvSpPr>
            <a:spLocks noGrp="1"/>
          </p:cNvSpPr>
          <p:nvPr>
            <p:ph idx="1"/>
          </p:nvPr>
        </p:nvSpPr>
        <p:spPr/>
        <p:txBody>
          <a:bodyPr/>
          <a:lstStyle/>
          <a:p>
            <a:r>
              <a:rPr lang="cs-CZ" err="1"/>
              <a:t>Dodds</a:t>
            </a:r>
            <a:r>
              <a:rPr lang="cs-CZ"/>
              <a:t> rozlišuje dva aspekty dosažení dynamické rovnováhy ve společnosti. Tyto sociálně regulativní mechanismy označuje jako:</a:t>
            </a:r>
          </a:p>
          <a:p>
            <a:pPr lvl="1"/>
            <a:r>
              <a:rPr lang="cs-CZ" b="1"/>
              <a:t>Kulturu hanby</a:t>
            </a:r>
            <a:r>
              <a:rPr lang="cs-CZ"/>
              <a:t>: jedinec stál před zraky ostatních a jejich výsměch, přehlížení, odsouzení byly způsoby, které jedince vedly k hodnocení sebe sama.</a:t>
            </a:r>
          </a:p>
          <a:p>
            <a:pPr lvl="1"/>
            <a:r>
              <a:rPr lang="cs-CZ" b="1"/>
              <a:t>Kulturu viny</a:t>
            </a:r>
            <a:r>
              <a:rPr lang="cs-CZ"/>
              <a:t>: jedinec nestojí před zraky ostatních, ale před zrakem svého svědomí. Tento ohled byl účinnější, nevyžadoval již okolí a dohled nad jedincovým chováním nebyl omezen pouze na situace, které někdo vidí.</a:t>
            </a:r>
          </a:p>
          <a:p>
            <a:r>
              <a:rPr lang="cs-CZ"/>
              <a:t>Obě vždy existují vedle sebe (jde o </a:t>
            </a:r>
            <a:r>
              <a:rPr lang="cs-CZ" err="1"/>
              <a:t>webberovské</a:t>
            </a:r>
            <a:r>
              <a:rPr lang="cs-CZ"/>
              <a:t> ideální typy), vzájemně se prolínají a ovlivňují. Jejich diference ale může být zajímavým výzkumným nástrojem. </a:t>
            </a:r>
          </a:p>
        </p:txBody>
      </p:sp>
    </p:spTree>
    <p:extLst>
      <p:ext uri="{BB962C8B-B14F-4D97-AF65-F5344CB8AC3E}">
        <p14:creationId xmlns:p14="http://schemas.microsoft.com/office/powerpoint/2010/main" val="2885439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ABEAF3-7EEB-470E-A0B6-0C590E7BB383}"/>
              </a:ext>
            </a:extLst>
          </p:cNvPr>
          <p:cNvSpPr>
            <a:spLocks noGrp="1"/>
          </p:cNvSpPr>
          <p:nvPr>
            <p:ph type="title"/>
          </p:nvPr>
        </p:nvSpPr>
        <p:spPr/>
        <p:txBody>
          <a:bodyPr/>
          <a:lstStyle/>
          <a:p>
            <a:r>
              <a:rPr lang="nn-NO"/>
              <a:t>Kultura hanby a kultura viny</a:t>
            </a:r>
            <a:r>
              <a:rPr lang="cs-CZ"/>
              <a:t> II</a:t>
            </a:r>
          </a:p>
        </p:txBody>
      </p:sp>
      <p:sp>
        <p:nvSpPr>
          <p:cNvPr id="3" name="Zástupný obsah 2">
            <a:extLst>
              <a:ext uri="{FF2B5EF4-FFF2-40B4-BE49-F238E27FC236}">
                <a16:creationId xmlns:a16="http://schemas.microsoft.com/office/drawing/2014/main" id="{8DD5F76D-B42D-465A-ABDD-93FCDE040D19}"/>
              </a:ext>
            </a:extLst>
          </p:cNvPr>
          <p:cNvSpPr>
            <a:spLocks noGrp="1"/>
          </p:cNvSpPr>
          <p:nvPr>
            <p:ph idx="1"/>
          </p:nvPr>
        </p:nvSpPr>
        <p:spPr/>
        <p:txBody>
          <a:bodyPr/>
          <a:lstStyle/>
          <a:p>
            <a:r>
              <a:rPr lang="cs-CZ"/>
              <a:t>Původně převládá kultura hanby, která může být za příznivých okolností nahrazena kulturou viny.</a:t>
            </a:r>
          </a:p>
          <a:p>
            <a:r>
              <a:rPr lang="cs-CZ"/>
              <a:t>Stud, hanba před ostatními je velmi mocný nástroj v době počáteční socializace; je využíván i ve výchově, proto je posměch jedním z nejdůležitějších nástrojů, jak žáky přivést „k rozumu“.</a:t>
            </a:r>
          </a:p>
          <a:p>
            <a:r>
              <a:rPr lang="cs-CZ"/>
              <a:t>Rozvoj </a:t>
            </a:r>
            <a:r>
              <a:rPr lang="cs-CZ" err="1"/>
              <a:t>infosféry</a:t>
            </a:r>
            <a:r>
              <a:rPr lang="cs-CZ"/>
              <a:t> je spojen s procesem prolínání kultur, silné globalizace a provázanosti s okolím (</a:t>
            </a:r>
            <a:r>
              <a:rPr lang="cs-CZ" err="1"/>
              <a:t>hyperconnetivity</a:t>
            </a:r>
            <a:r>
              <a:rPr lang="cs-CZ"/>
              <a:t> </a:t>
            </a:r>
            <a:r>
              <a:rPr lang="cs-CZ" err="1"/>
              <a:t>era</a:t>
            </a:r>
            <a:r>
              <a:rPr lang="cs-CZ"/>
              <a:t>) – </a:t>
            </a:r>
            <a:r>
              <a:rPr lang="cs-CZ" b="1"/>
              <a:t>ale jestliže se rozpadá společný vzor jednotné kultury, který lze jednoduše internalizovat, pak se v kultuře více prosazují mechanismy regulace prostřednictvím konceptu hanby, tento rozpad přirozeně objevuje v době rychlých zvratů.</a:t>
            </a:r>
            <a:endParaRPr lang="cs-CZ"/>
          </a:p>
        </p:txBody>
      </p:sp>
    </p:spTree>
    <p:extLst>
      <p:ext uri="{BB962C8B-B14F-4D97-AF65-F5344CB8AC3E}">
        <p14:creationId xmlns:p14="http://schemas.microsoft.com/office/powerpoint/2010/main" val="2004294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1D59E-A149-4F12-BFB9-CEB63DA0C3E0}"/>
              </a:ext>
            </a:extLst>
          </p:cNvPr>
          <p:cNvSpPr>
            <a:spLocks noGrp="1"/>
          </p:cNvSpPr>
          <p:nvPr>
            <p:ph type="title"/>
          </p:nvPr>
        </p:nvSpPr>
        <p:spPr/>
        <p:txBody>
          <a:bodyPr/>
          <a:lstStyle/>
          <a:p>
            <a:r>
              <a:rPr lang="nn-NO"/>
              <a:t>Kultura hanby a kultura viny</a:t>
            </a:r>
            <a:r>
              <a:rPr lang="cs-CZ"/>
              <a:t> III</a:t>
            </a:r>
          </a:p>
        </p:txBody>
      </p:sp>
      <p:sp>
        <p:nvSpPr>
          <p:cNvPr id="3" name="Zástupný obsah 2">
            <a:extLst>
              <a:ext uri="{FF2B5EF4-FFF2-40B4-BE49-F238E27FC236}">
                <a16:creationId xmlns:a16="http://schemas.microsoft.com/office/drawing/2014/main" id="{E3F1ECF3-560F-4619-9881-E19AA69D5233}"/>
              </a:ext>
            </a:extLst>
          </p:cNvPr>
          <p:cNvSpPr>
            <a:spLocks noGrp="1"/>
          </p:cNvSpPr>
          <p:nvPr>
            <p:ph idx="1"/>
          </p:nvPr>
        </p:nvSpPr>
        <p:spPr/>
        <p:txBody>
          <a:bodyPr>
            <a:normAutofit fontScale="85000" lnSpcReduction="20000"/>
          </a:bodyPr>
          <a:lstStyle/>
          <a:p>
            <a:r>
              <a:rPr lang="cs-CZ"/>
              <a:t>Obě „kultury“ se fakticky v každé společnosti prolínají, některé vykazují větší sklon ke kultuře hanby, jiné ke kultuře viny</a:t>
            </a:r>
          </a:p>
          <a:p>
            <a:pPr lvl="0"/>
            <a:r>
              <a:rPr lang="cs-CZ"/>
              <a:t>Společnosti s </a:t>
            </a:r>
            <a:r>
              <a:rPr lang="cs-CZ" b="1"/>
              <a:t>převažujícím počtem lidí se sklonem k vině jsou schopny racionálněji řešit konflikty</a:t>
            </a:r>
            <a:r>
              <a:rPr lang="cs-CZ"/>
              <a:t>, protože jednotlivci mají menší tendenci k instinktivní dvoj-reakci „pasivita – výbuch hněvu“, jsou schopni obrátit vnitřní zrak k vlastnímu jednání a řešit jeho konkrétní části s větší ochotou dojít ke společnému </a:t>
            </a:r>
            <a:r>
              <a:rPr lang="cs-CZ" err="1"/>
              <a:t>nehostilnímu</a:t>
            </a:r>
            <a:r>
              <a:rPr lang="cs-CZ"/>
              <a:t> řešení</a:t>
            </a:r>
          </a:p>
          <a:p>
            <a:pPr lvl="0"/>
            <a:r>
              <a:rPr lang="cs-CZ"/>
              <a:t>V dobách, kdy dochází k prolínání kultur, k prolínání různých kulturních vzorců, je společnost, která má sklon ke kultuře viny větší šanci řešit konflikty odlišných očekávání</a:t>
            </a:r>
          </a:p>
          <a:p>
            <a:pPr lvl="0"/>
            <a:r>
              <a:rPr lang="cs-CZ"/>
              <a:t>Tento proces (mísení, </a:t>
            </a:r>
            <a:r>
              <a:rPr lang="cs-CZ" err="1"/>
              <a:t>transkulturní</a:t>
            </a:r>
            <a:r>
              <a:rPr lang="cs-CZ"/>
              <a:t> přenos, globalizace) má však dvojí dynamiku</a:t>
            </a:r>
          </a:p>
          <a:p>
            <a:pPr lvl="1"/>
            <a:r>
              <a:rPr lang="cs-CZ"/>
              <a:t>na jedné straně je během něho výhodné, pokud společnost tenduje ke kultuře viny</a:t>
            </a:r>
          </a:p>
          <a:p>
            <a:pPr lvl="1"/>
            <a:r>
              <a:rPr lang="cs-CZ"/>
              <a:t>na straně druhé, jestliže v ní, nebo v některém jejím segmentu dojde k rychlému narušení zaběhnutého vzorce, který se internalizuje v institut viny, pak dochází k regresi, a v dané společnosti či jejímu segmentu se začne prosazovat kultura hanby</a:t>
            </a:r>
          </a:p>
          <a:p>
            <a:endParaRPr lang="cs-CZ"/>
          </a:p>
        </p:txBody>
      </p:sp>
    </p:spTree>
    <p:extLst>
      <p:ext uri="{BB962C8B-B14F-4D97-AF65-F5344CB8AC3E}">
        <p14:creationId xmlns:p14="http://schemas.microsoft.com/office/powerpoint/2010/main" val="2775136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55B6DE-E0EF-48F1-A9A6-69BACD1DE7F2}"/>
              </a:ext>
            </a:extLst>
          </p:cNvPr>
          <p:cNvSpPr>
            <a:spLocks noGrp="1"/>
          </p:cNvSpPr>
          <p:nvPr>
            <p:ph type="title"/>
          </p:nvPr>
        </p:nvSpPr>
        <p:spPr/>
        <p:txBody>
          <a:bodyPr/>
          <a:lstStyle/>
          <a:p>
            <a:r>
              <a:rPr lang="nn-NO"/>
              <a:t>Kultura hanby a kultura viny</a:t>
            </a:r>
            <a:r>
              <a:rPr lang="cs-CZ"/>
              <a:t> a </a:t>
            </a:r>
            <a:r>
              <a:rPr lang="cs-CZ" err="1"/>
              <a:t>Infosféra</a:t>
            </a:r>
            <a:endParaRPr lang="cs-CZ"/>
          </a:p>
        </p:txBody>
      </p:sp>
      <p:sp>
        <p:nvSpPr>
          <p:cNvPr id="3" name="Zástupný obsah 2">
            <a:extLst>
              <a:ext uri="{FF2B5EF4-FFF2-40B4-BE49-F238E27FC236}">
                <a16:creationId xmlns:a16="http://schemas.microsoft.com/office/drawing/2014/main" id="{57B6B212-4610-4B8E-B0DC-E3D17687765A}"/>
              </a:ext>
            </a:extLst>
          </p:cNvPr>
          <p:cNvSpPr>
            <a:spLocks noGrp="1"/>
          </p:cNvSpPr>
          <p:nvPr>
            <p:ph idx="1"/>
          </p:nvPr>
        </p:nvSpPr>
        <p:spPr/>
        <p:txBody>
          <a:bodyPr>
            <a:normAutofit fontScale="77500" lnSpcReduction="20000"/>
          </a:bodyPr>
          <a:lstStyle/>
          <a:p>
            <a:pPr lvl="0"/>
            <a:r>
              <a:rPr lang="cs-CZ"/>
              <a:t>Propojení mezi </a:t>
            </a:r>
            <a:r>
              <a:rPr lang="cs-CZ" err="1"/>
              <a:t>infosférou</a:t>
            </a:r>
            <a:r>
              <a:rPr lang="cs-CZ"/>
              <a:t> a tendencí ke kultuře hanby je navíc potencováno skutečností, že hanba je vnitřně spojena s mechanismy veřejného dohledu, jejich charakter se sice na sociálních sítích (obecně v </a:t>
            </a:r>
            <a:r>
              <a:rPr lang="cs-CZ" err="1"/>
              <a:t>infosféře</a:t>
            </a:r>
            <a:r>
              <a:rPr lang="cs-CZ"/>
              <a:t>) proměnil. Technologie jsou nedílnou součástí našeho života, mohou ho snadno měřit, kvantifikovat, porovnávat s ostatními (sebe kvantifikace, fitness žebříčky, metody datové analytiky, počítačové zpracování emocí, analýza sentimentu atp.)</a:t>
            </a:r>
          </a:p>
          <a:p>
            <a:pPr lvl="0"/>
            <a:r>
              <a:rPr lang="cs-CZ"/>
              <a:t>Technologie mohou hrát roli jistého externího reflektivního nástroje, jsou novou formou svědomí i v oblastech, které běžně reflektivně nedokážeme přesně zachytit (například zda jsme ušli alespoň10 000 kroků za den, napsali nejméně 10 000 znaků textu, vyřídili 10 e-mailů atp.)</a:t>
            </a:r>
          </a:p>
          <a:p>
            <a:pPr lvl="0"/>
            <a:r>
              <a:rPr lang="cs-CZ"/>
              <a:t>Systém </a:t>
            </a:r>
            <a:r>
              <a:rPr lang="cs-CZ" err="1"/>
              <a:t>lajkování</a:t>
            </a:r>
            <a:r>
              <a:rPr lang="cs-CZ"/>
              <a:t> a naopak výsměchu (negativní komentáře, negativní lajky) a denunciace, systému okamžitého on-line dohledu, systém zapojení AI (například formou </a:t>
            </a:r>
            <a:r>
              <a:rPr lang="cs-CZ" err="1"/>
              <a:t>socialbotů</a:t>
            </a:r>
            <a:r>
              <a:rPr lang="cs-CZ"/>
              <a:t>) umožňuje permanentní zpřítomňování, snadný způsob sdílení a provázání těchto systémů využívá vše, co </a:t>
            </a:r>
            <a:r>
              <a:rPr lang="cs-CZ" err="1"/>
              <a:t>panopticismus</a:t>
            </a:r>
            <a:r>
              <a:rPr lang="cs-CZ"/>
              <a:t> moderních společnosti umožnil, ale vše ještě více prohloubil.</a:t>
            </a:r>
          </a:p>
          <a:p>
            <a:pPr lvl="0"/>
            <a:r>
              <a:rPr lang="cs-CZ"/>
              <a:t>To vše nabízí možnost snadného vnějšího dohledu, tedy kultury hanby.</a:t>
            </a:r>
          </a:p>
          <a:p>
            <a:endParaRPr lang="cs-CZ"/>
          </a:p>
        </p:txBody>
      </p:sp>
    </p:spTree>
    <p:extLst>
      <p:ext uri="{BB962C8B-B14F-4D97-AF65-F5344CB8AC3E}">
        <p14:creationId xmlns:p14="http://schemas.microsoft.com/office/powerpoint/2010/main" val="386576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07938D-730B-437F-A3D9-F4BE2FCB1B64}"/>
              </a:ext>
            </a:extLst>
          </p:cNvPr>
          <p:cNvSpPr>
            <a:spLocks noGrp="1"/>
          </p:cNvSpPr>
          <p:nvPr>
            <p:ph type="title"/>
          </p:nvPr>
        </p:nvSpPr>
        <p:spPr/>
        <p:txBody>
          <a:bodyPr/>
          <a:lstStyle/>
          <a:p>
            <a:r>
              <a:rPr lang="cs-CZ" dirty="0"/>
              <a:t>Etické implikace pro AI</a:t>
            </a:r>
          </a:p>
        </p:txBody>
      </p:sp>
      <p:sp>
        <p:nvSpPr>
          <p:cNvPr id="3" name="Zástupný text 2">
            <a:extLst>
              <a:ext uri="{FF2B5EF4-FFF2-40B4-BE49-F238E27FC236}">
                <a16:creationId xmlns:a16="http://schemas.microsoft.com/office/drawing/2014/main" id="{68251325-793D-4EC9-A6B0-CCB45EC13D0B}"/>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42371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2443B0-6026-41AA-AFC7-B2298699F8F9}"/>
              </a:ext>
            </a:extLst>
          </p:cNvPr>
          <p:cNvSpPr>
            <a:spLocks noGrp="1"/>
          </p:cNvSpPr>
          <p:nvPr>
            <p:ph type="title"/>
          </p:nvPr>
        </p:nvSpPr>
        <p:spPr/>
        <p:txBody>
          <a:bodyPr/>
          <a:lstStyle/>
          <a:p>
            <a:r>
              <a:rPr lang="cs-CZ"/>
              <a:t>Co je etika?</a:t>
            </a:r>
          </a:p>
        </p:txBody>
      </p:sp>
      <p:sp>
        <p:nvSpPr>
          <p:cNvPr id="3" name="Zástupný obsah 2">
            <a:extLst>
              <a:ext uri="{FF2B5EF4-FFF2-40B4-BE49-F238E27FC236}">
                <a16:creationId xmlns:a16="http://schemas.microsoft.com/office/drawing/2014/main" id="{9960E8EB-58FB-4537-AB61-58CAC0C626A1}"/>
              </a:ext>
            </a:extLst>
          </p:cNvPr>
          <p:cNvSpPr>
            <a:spLocks noGrp="1"/>
          </p:cNvSpPr>
          <p:nvPr>
            <p:ph idx="1"/>
          </p:nvPr>
        </p:nvSpPr>
        <p:spPr/>
        <p:txBody>
          <a:bodyPr>
            <a:normAutofit lnSpcReduction="10000"/>
          </a:bodyPr>
          <a:lstStyle/>
          <a:p>
            <a:r>
              <a:rPr lang="cs-CZ"/>
              <a:t>Nezúčastněný popis (je ale možný?) správného chování aktérů v jisté situaci či kontextu?</a:t>
            </a:r>
          </a:p>
          <a:p>
            <a:r>
              <a:rPr lang="cs-CZ"/>
              <a:t>Nezúčastněný popis chování aktérů v jisté situaci či kontextu? (je to ale k něčemu?)</a:t>
            </a:r>
          </a:p>
          <a:p>
            <a:r>
              <a:rPr lang="cs-CZ"/>
              <a:t>Normativní vymezení vycházející z jistých hodnotových předpokladů (ale jakých?)?</a:t>
            </a:r>
          </a:p>
          <a:p>
            <a:r>
              <a:rPr lang="cs-CZ"/>
              <a:t>Soubor kódů, které umožňují přežití nebo lepší přežití a mají společensky sjednanou formu dostupnou všem aktérům?</a:t>
            </a:r>
          </a:p>
          <a:p>
            <a:endParaRPr lang="cs-CZ"/>
          </a:p>
          <a:p>
            <a:r>
              <a:rPr lang="cs-CZ"/>
              <a:t>Pojetí kultury hanby a viny předpokládá nějaké antropologické východisko. Může stroj / algoritmus pociťovat vinu nebo hanbu? V našem pojetí </a:t>
            </a:r>
            <a:r>
              <a:rPr lang="cs-CZ" err="1"/>
              <a:t>infosféry</a:t>
            </a:r>
            <a:r>
              <a:rPr lang="cs-CZ"/>
              <a:t> bychom ale něco takového potřebovali….</a:t>
            </a:r>
          </a:p>
        </p:txBody>
      </p:sp>
    </p:spTree>
    <p:extLst>
      <p:ext uri="{BB962C8B-B14F-4D97-AF65-F5344CB8AC3E}">
        <p14:creationId xmlns:p14="http://schemas.microsoft.com/office/powerpoint/2010/main" val="724260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D3BBFF-64E5-4686-A99B-84F3BD587ABB}"/>
              </a:ext>
            </a:extLst>
          </p:cNvPr>
          <p:cNvSpPr>
            <a:spLocks noGrp="1"/>
          </p:cNvSpPr>
          <p:nvPr>
            <p:ph type="title"/>
          </p:nvPr>
        </p:nvSpPr>
        <p:spPr/>
        <p:txBody>
          <a:bodyPr/>
          <a:lstStyle/>
          <a:p>
            <a:r>
              <a:rPr lang="cs-CZ"/>
              <a:t>Hlavní etické otázky dneška:</a:t>
            </a:r>
          </a:p>
        </p:txBody>
      </p:sp>
      <p:sp>
        <p:nvSpPr>
          <p:cNvPr id="3" name="Zástupný obsah 2">
            <a:extLst>
              <a:ext uri="{FF2B5EF4-FFF2-40B4-BE49-F238E27FC236}">
                <a16:creationId xmlns:a16="http://schemas.microsoft.com/office/drawing/2014/main" id="{FDE3D169-F84B-424B-86D2-E141B5F4F38C}"/>
              </a:ext>
            </a:extLst>
          </p:cNvPr>
          <p:cNvSpPr>
            <a:spLocks noGrp="1"/>
          </p:cNvSpPr>
          <p:nvPr>
            <p:ph idx="1"/>
          </p:nvPr>
        </p:nvSpPr>
        <p:spPr/>
        <p:txBody>
          <a:bodyPr/>
          <a:lstStyle/>
          <a:p>
            <a:r>
              <a:rPr lang="cs-CZ"/>
              <a:t>1) Jsme schopni vytvořit efektivní (tzn. vedoucí k udržení života a jeho zkvalitňování) etiku pro dobu po čtvrté revoluci (vznik </a:t>
            </a:r>
            <a:r>
              <a:rPr lang="cs-CZ" err="1"/>
              <a:t>infosféry</a:t>
            </a:r>
            <a:r>
              <a:rPr lang="cs-CZ"/>
              <a:t>) na rovině doposud existujících antropocentrických předpokladů?</a:t>
            </a:r>
          </a:p>
          <a:p>
            <a:r>
              <a:rPr lang="cs-CZ"/>
              <a:t>2) Pokud nikoli, může ale existovat </a:t>
            </a:r>
            <a:r>
              <a:rPr lang="cs-CZ" err="1"/>
              <a:t>neantropocentrická</a:t>
            </a:r>
            <a:r>
              <a:rPr lang="cs-CZ"/>
              <a:t> etika? Jak v takovém případě zahrnout do diskuze aktéry jako zvířata, další živé bytosti např. rostliny, bakterie, viry? Jak zahrnout nehumánní aktéry? Co by bylo ekvivalentem lidské řeči, v níž klasické antropocentrické vyjednávání nachází svoji závaznou a završující formu (vyjednávání začíná interakcemi a tyto interakce vrcholí v řeči, v níž se fixují závazné postupy, způsoby jednání a kódy)? </a:t>
            </a:r>
          </a:p>
          <a:p>
            <a:pPr marL="0" indent="0">
              <a:buNone/>
            </a:pPr>
            <a:endParaRPr lang="cs-CZ"/>
          </a:p>
        </p:txBody>
      </p:sp>
    </p:spTree>
    <p:extLst>
      <p:ext uri="{BB962C8B-B14F-4D97-AF65-F5344CB8AC3E}">
        <p14:creationId xmlns:p14="http://schemas.microsoft.com/office/powerpoint/2010/main" val="286782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60AD53-D38E-4B2F-AEC1-E49D05820054}"/>
              </a:ext>
            </a:extLst>
          </p:cNvPr>
          <p:cNvSpPr>
            <a:spLocks noGrp="1"/>
          </p:cNvSpPr>
          <p:nvPr>
            <p:ph type="title"/>
          </p:nvPr>
        </p:nvSpPr>
        <p:spPr/>
        <p:txBody>
          <a:bodyPr/>
          <a:lstStyle/>
          <a:p>
            <a:r>
              <a:rPr lang="cs-CZ" dirty="0"/>
              <a:t>Vymezení</a:t>
            </a:r>
          </a:p>
        </p:txBody>
      </p:sp>
      <p:sp>
        <p:nvSpPr>
          <p:cNvPr id="3" name="Zástupný obsah 2">
            <a:extLst>
              <a:ext uri="{FF2B5EF4-FFF2-40B4-BE49-F238E27FC236}">
                <a16:creationId xmlns:a16="http://schemas.microsoft.com/office/drawing/2014/main" id="{AF050AE1-C0FD-46B6-AFF7-95E9460FA04A}"/>
              </a:ext>
            </a:extLst>
          </p:cNvPr>
          <p:cNvSpPr>
            <a:spLocks noGrp="1"/>
          </p:cNvSpPr>
          <p:nvPr>
            <p:ph idx="1"/>
          </p:nvPr>
        </p:nvSpPr>
        <p:spPr/>
        <p:txBody>
          <a:bodyPr/>
          <a:lstStyle/>
          <a:p>
            <a:r>
              <a:rPr lang="cs-CZ" dirty="0"/>
              <a:t>Zkoumání lidského fenoménu v kontextu digitálního prostředí a toho, jak digitální technologie ovlivňují člověka.</a:t>
            </a:r>
          </a:p>
          <a:p>
            <a:r>
              <a:rPr lang="cs-CZ" dirty="0"/>
              <a:t>Problematické uchopení toho, co je to to „digitální“</a:t>
            </a:r>
          </a:p>
          <a:p>
            <a:r>
              <a:rPr lang="cs-CZ" dirty="0"/>
              <a:t>Někdy se zdůrazňuje, že mnohé z toho, co zkoumáme není nové, ale „nové“.</a:t>
            </a:r>
          </a:p>
          <a:p>
            <a:r>
              <a:rPr lang="cs-CZ" dirty="0"/>
              <a:t>Tradiční kotvení je etnograficky orientované, ale může být i třeba filosofické.</a:t>
            </a:r>
          </a:p>
        </p:txBody>
      </p:sp>
    </p:spTree>
    <p:extLst>
      <p:ext uri="{BB962C8B-B14F-4D97-AF65-F5344CB8AC3E}">
        <p14:creationId xmlns:p14="http://schemas.microsoft.com/office/powerpoint/2010/main" val="3372637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5BD21-22E7-4BD9-ABC7-521672DCDBC4}"/>
              </a:ext>
            </a:extLst>
          </p:cNvPr>
          <p:cNvSpPr>
            <a:spLocks noGrp="1"/>
          </p:cNvSpPr>
          <p:nvPr>
            <p:ph type="title"/>
          </p:nvPr>
        </p:nvSpPr>
        <p:spPr/>
        <p:txBody>
          <a:bodyPr/>
          <a:lstStyle/>
          <a:p>
            <a:r>
              <a:rPr lang="cs-CZ"/>
              <a:t>Co zatím umíme?</a:t>
            </a:r>
          </a:p>
        </p:txBody>
      </p:sp>
      <p:sp>
        <p:nvSpPr>
          <p:cNvPr id="3" name="Zástupný obsah 2">
            <a:extLst>
              <a:ext uri="{FF2B5EF4-FFF2-40B4-BE49-F238E27FC236}">
                <a16:creationId xmlns:a16="http://schemas.microsoft.com/office/drawing/2014/main" id="{AA37C9BD-A106-40BC-965D-18E997573D56}"/>
              </a:ext>
            </a:extLst>
          </p:cNvPr>
          <p:cNvSpPr>
            <a:spLocks noGrp="1"/>
          </p:cNvSpPr>
          <p:nvPr>
            <p:ph idx="1"/>
          </p:nvPr>
        </p:nvSpPr>
        <p:spPr/>
        <p:txBody>
          <a:bodyPr/>
          <a:lstStyle/>
          <a:p>
            <a:r>
              <a:rPr lang="cs-CZ"/>
              <a:t>Transmise lidského chování do AI:</a:t>
            </a:r>
          </a:p>
          <a:p>
            <a:pPr lvl="1"/>
            <a:r>
              <a:rPr lang="cs-CZ"/>
              <a:t>Diskriminace v HR v Amazonu</a:t>
            </a:r>
          </a:p>
          <a:p>
            <a:pPr lvl="1"/>
            <a:r>
              <a:rPr lang="cs-CZ"/>
              <a:t>Výpovědi dle výkonu v Amazonu</a:t>
            </a:r>
          </a:p>
          <a:p>
            <a:pPr lvl="1"/>
            <a:r>
              <a:rPr lang="cs-CZ"/>
              <a:t>Analýza chování a prediktivní modelování v investicích, epidemiologických studiích, na sociálních sítích</a:t>
            </a:r>
          </a:p>
          <a:p>
            <a:pPr lvl="1"/>
            <a:r>
              <a:rPr lang="cs-CZ"/>
              <a:t>…</a:t>
            </a:r>
          </a:p>
          <a:p>
            <a:r>
              <a:rPr lang="cs-CZ"/>
              <a:t>Naučíme stroje chovat se jako člověk, ale ne vždy je to dobrý příklad.</a:t>
            </a:r>
          </a:p>
          <a:p>
            <a:r>
              <a:rPr lang="cs-CZ"/>
              <a:t>=&gt; Kultura hanby je přenositelná na techniku, kvantifikuje modely vhodného a nevhodného chování optikou veřejného zájmu.</a:t>
            </a:r>
          </a:p>
          <a:p>
            <a:pPr marL="0" indent="0">
              <a:buNone/>
            </a:pPr>
            <a:endParaRPr lang="cs-CZ"/>
          </a:p>
        </p:txBody>
      </p:sp>
    </p:spTree>
    <p:extLst>
      <p:ext uri="{BB962C8B-B14F-4D97-AF65-F5344CB8AC3E}">
        <p14:creationId xmlns:p14="http://schemas.microsoft.com/office/powerpoint/2010/main" val="1500311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E4E5D-3E13-4B2B-811A-5FD9413F2C56}"/>
              </a:ext>
            </a:extLst>
          </p:cNvPr>
          <p:cNvSpPr>
            <a:spLocks noGrp="1"/>
          </p:cNvSpPr>
          <p:nvPr>
            <p:ph type="title"/>
          </p:nvPr>
        </p:nvSpPr>
        <p:spPr/>
        <p:txBody>
          <a:bodyPr/>
          <a:lstStyle/>
          <a:p>
            <a:r>
              <a:rPr lang="cs-CZ"/>
              <a:t>Etické zásady pro tvorbu systémů s AI</a:t>
            </a:r>
          </a:p>
        </p:txBody>
      </p:sp>
      <p:sp>
        <p:nvSpPr>
          <p:cNvPr id="3" name="Zástupný obsah 2">
            <a:extLst>
              <a:ext uri="{FF2B5EF4-FFF2-40B4-BE49-F238E27FC236}">
                <a16:creationId xmlns:a16="http://schemas.microsoft.com/office/drawing/2014/main" id="{AA31AC89-E5B1-4C66-992B-B1C026D3B4A6}"/>
              </a:ext>
            </a:extLst>
          </p:cNvPr>
          <p:cNvSpPr>
            <a:spLocks noGrp="1"/>
          </p:cNvSpPr>
          <p:nvPr>
            <p:ph idx="1"/>
          </p:nvPr>
        </p:nvSpPr>
        <p:spPr/>
        <p:txBody>
          <a:bodyPr>
            <a:normAutofit/>
          </a:bodyPr>
          <a:lstStyle/>
          <a:p>
            <a:r>
              <a:rPr lang="cs-CZ"/>
              <a:t>EK:  </a:t>
            </a:r>
            <a:r>
              <a:rPr lang="cs-CZ" u="sng">
                <a:hlinkClick r:id="rId2"/>
              </a:rPr>
              <a:t>etické zásady vývoje systémů s umělou inteligencí</a:t>
            </a:r>
            <a:r>
              <a:rPr lang="cs-CZ" u="sng"/>
              <a:t>:</a:t>
            </a:r>
          </a:p>
          <a:p>
            <a:pPr lvl="1"/>
            <a:r>
              <a:rPr lang="cs-CZ"/>
              <a:t>Možnost řízení a dohledu ze strany člověka</a:t>
            </a:r>
          </a:p>
          <a:p>
            <a:pPr lvl="1"/>
            <a:r>
              <a:rPr lang="cs-CZ"/>
              <a:t>Robustnost a bezpečnost</a:t>
            </a:r>
          </a:p>
          <a:p>
            <a:pPr lvl="1"/>
            <a:r>
              <a:rPr lang="cs-CZ"/>
              <a:t>Ochrana soukromí a dat</a:t>
            </a:r>
          </a:p>
          <a:p>
            <a:pPr lvl="1"/>
            <a:r>
              <a:rPr lang="cs-CZ"/>
              <a:t>Transparentnost</a:t>
            </a:r>
          </a:p>
          <a:p>
            <a:pPr lvl="1"/>
            <a:r>
              <a:rPr lang="cs-CZ"/>
              <a:t>Rozmanitost, zákaz diskriminace a rovné zacházení</a:t>
            </a:r>
          </a:p>
          <a:p>
            <a:pPr lvl="1"/>
            <a:r>
              <a:rPr lang="cs-CZ"/>
              <a:t>Společenský a environmentální prospěch</a:t>
            </a:r>
          </a:p>
          <a:p>
            <a:pPr lvl="1"/>
            <a:r>
              <a:rPr lang="cs-CZ"/>
              <a:t>Odpovědnost</a:t>
            </a:r>
          </a:p>
          <a:p>
            <a:pPr lvl="1"/>
            <a:endParaRPr lang="cs-CZ"/>
          </a:p>
          <a:p>
            <a:r>
              <a:rPr lang="cs-CZ"/>
              <a:t>Kultura viny může být do techniky „vložena“ skrze hodnoty vývojářů. Nejde ale o vinu v pravém slova smyslu.  AI (zatím) nemá žádné vědomí, nemůže tedy pociťovat vinu.</a:t>
            </a:r>
          </a:p>
          <a:p>
            <a:pPr lvl="1"/>
            <a:endParaRPr lang="cs-CZ"/>
          </a:p>
        </p:txBody>
      </p:sp>
    </p:spTree>
    <p:extLst>
      <p:ext uri="{BB962C8B-B14F-4D97-AF65-F5344CB8AC3E}">
        <p14:creationId xmlns:p14="http://schemas.microsoft.com/office/powerpoint/2010/main" val="4140883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65F11-BD6F-4CE1-BEE9-33A80D7FAD70}"/>
              </a:ext>
            </a:extLst>
          </p:cNvPr>
          <p:cNvSpPr>
            <a:spLocks noGrp="1"/>
          </p:cNvSpPr>
          <p:nvPr>
            <p:ph type="title"/>
          </p:nvPr>
        </p:nvSpPr>
        <p:spPr/>
        <p:txBody>
          <a:bodyPr/>
          <a:lstStyle/>
          <a:p>
            <a:r>
              <a:rPr lang="cs-CZ"/>
              <a:t>Ale…</a:t>
            </a:r>
          </a:p>
        </p:txBody>
      </p:sp>
      <p:sp>
        <p:nvSpPr>
          <p:cNvPr id="3" name="Zástupný obsah 2">
            <a:extLst>
              <a:ext uri="{FF2B5EF4-FFF2-40B4-BE49-F238E27FC236}">
                <a16:creationId xmlns:a16="http://schemas.microsoft.com/office/drawing/2014/main" id="{B1051B37-9455-48D8-A66A-8C0451ADC6AA}"/>
              </a:ext>
            </a:extLst>
          </p:cNvPr>
          <p:cNvSpPr>
            <a:spLocks noGrp="1"/>
          </p:cNvSpPr>
          <p:nvPr>
            <p:ph idx="1"/>
          </p:nvPr>
        </p:nvSpPr>
        <p:spPr/>
        <p:txBody>
          <a:bodyPr/>
          <a:lstStyle/>
          <a:p>
            <a:r>
              <a:rPr lang="cs-CZ" dirty="0"/>
              <a:t>Stojíme před dilematem:</a:t>
            </a:r>
          </a:p>
          <a:p>
            <a:pPr lvl="1"/>
            <a:r>
              <a:rPr lang="cs-CZ" dirty="0"/>
              <a:t>Chceme transmisi kulturních hodnot západu do AI a techniky obecně? Nepodobá se pak kyberprostor novému kolonialistickému projektu? Kde jsou biotické systémy?</a:t>
            </a:r>
          </a:p>
          <a:p>
            <a:pPr lvl="1"/>
            <a:r>
              <a:rPr lang="cs-CZ" dirty="0"/>
              <a:t>Chceme hledat nějaký nezaujatý společný pohled? Víme jak?</a:t>
            </a:r>
          </a:p>
          <a:p>
            <a:pPr lvl="1"/>
            <a:endParaRPr lang="cs-CZ" dirty="0"/>
          </a:p>
        </p:txBody>
      </p:sp>
    </p:spTree>
    <p:extLst>
      <p:ext uri="{BB962C8B-B14F-4D97-AF65-F5344CB8AC3E}">
        <p14:creationId xmlns:p14="http://schemas.microsoft.com/office/powerpoint/2010/main" val="214035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4462D-D9CB-4D89-B72B-6B8586ECDBF4}"/>
              </a:ext>
            </a:extLst>
          </p:cNvPr>
          <p:cNvSpPr>
            <a:spLocks noGrp="1"/>
          </p:cNvSpPr>
          <p:nvPr>
            <p:ph type="title"/>
          </p:nvPr>
        </p:nvSpPr>
        <p:spPr/>
        <p:txBody>
          <a:bodyPr/>
          <a:lstStyle/>
          <a:p>
            <a:r>
              <a:rPr lang="cs-CZ" dirty="0"/>
              <a:t>Některé rozmazané hranice</a:t>
            </a:r>
          </a:p>
        </p:txBody>
      </p:sp>
      <p:sp>
        <p:nvSpPr>
          <p:cNvPr id="3" name="Zástupný obsah 2">
            <a:extLst>
              <a:ext uri="{FF2B5EF4-FFF2-40B4-BE49-F238E27FC236}">
                <a16:creationId xmlns:a16="http://schemas.microsoft.com/office/drawing/2014/main" id="{2E400029-5269-4E35-889B-566819652954}"/>
              </a:ext>
            </a:extLst>
          </p:cNvPr>
          <p:cNvSpPr>
            <a:spLocks noGrp="1"/>
          </p:cNvSpPr>
          <p:nvPr>
            <p:ph idx="1"/>
          </p:nvPr>
        </p:nvSpPr>
        <p:spPr/>
        <p:txBody>
          <a:bodyPr/>
          <a:lstStyle/>
          <a:p>
            <a:r>
              <a:rPr lang="cs-CZ" dirty="0" err="1"/>
              <a:t>Inforg</a:t>
            </a:r>
            <a:r>
              <a:rPr lang="cs-CZ" dirty="0"/>
              <a:t> – informační agent</a:t>
            </a:r>
          </a:p>
          <a:p>
            <a:r>
              <a:rPr lang="cs-CZ" dirty="0"/>
              <a:t>Jakou roli v tom celém bude hrát transhumanismus nebo kyborgové?</a:t>
            </a:r>
          </a:p>
          <a:p>
            <a:r>
              <a:rPr lang="cs-CZ" dirty="0"/>
              <a:t>Téměř každý je kyborg</a:t>
            </a:r>
          </a:p>
          <a:p>
            <a:r>
              <a:rPr lang="cs-CZ" dirty="0"/>
              <a:t>Kvantifikujeme lidské chování (</a:t>
            </a:r>
            <a:r>
              <a:rPr lang="cs-CZ" dirty="0" err="1"/>
              <a:t>Fitbit</a:t>
            </a:r>
            <a:r>
              <a:rPr lang="cs-CZ" dirty="0"/>
              <a:t>), měříme chování na webu, ….</a:t>
            </a:r>
          </a:p>
          <a:p>
            <a:r>
              <a:rPr lang="cs-CZ" dirty="0"/>
              <a:t>A přitom je důležité o sobě dávat vědět</a:t>
            </a:r>
          </a:p>
          <a:p>
            <a:r>
              <a:rPr lang="cs-CZ" dirty="0"/>
              <a:t>Mizí ostrá hranice mezi prací a volným časem:</a:t>
            </a:r>
          </a:p>
          <a:p>
            <a:pPr lvl="1"/>
            <a:r>
              <a:rPr lang="cs-CZ" dirty="0"/>
              <a:t>V časové dimensi</a:t>
            </a:r>
          </a:p>
          <a:p>
            <a:pPr lvl="1"/>
            <a:r>
              <a:rPr lang="cs-CZ" dirty="0"/>
              <a:t>V prostorové dimensi</a:t>
            </a:r>
          </a:p>
          <a:p>
            <a:pPr lvl="1"/>
            <a:r>
              <a:rPr lang="cs-CZ" dirty="0"/>
              <a:t>V nástrojové dimensi</a:t>
            </a:r>
          </a:p>
          <a:p>
            <a:pPr lvl="1"/>
            <a:r>
              <a:rPr lang="cs-CZ" dirty="0"/>
              <a:t>V emočně – sociální dimensi (máme stejné sociální sítě)</a:t>
            </a:r>
          </a:p>
          <a:p>
            <a:pPr lvl="1"/>
            <a:r>
              <a:rPr lang="cs-CZ" dirty="0"/>
              <a:t>V online-</a:t>
            </a:r>
            <a:r>
              <a:rPr lang="cs-CZ" dirty="0" err="1"/>
              <a:t>offline</a:t>
            </a:r>
            <a:r>
              <a:rPr lang="cs-CZ" dirty="0"/>
              <a:t> dimensi</a:t>
            </a:r>
          </a:p>
        </p:txBody>
      </p:sp>
    </p:spTree>
    <p:extLst>
      <p:ext uri="{BB962C8B-B14F-4D97-AF65-F5344CB8AC3E}">
        <p14:creationId xmlns:p14="http://schemas.microsoft.com/office/powerpoint/2010/main" val="210950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CC33BB-567D-4F9F-8965-9645A939D525}"/>
              </a:ext>
            </a:extLst>
          </p:cNvPr>
          <p:cNvSpPr>
            <a:spLocks noGrp="1"/>
          </p:cNvSpPr>
          <p:nvPr>
            <p:ph type="title"/>
          </p:nvPr>
        </p:nvSpPr>
        <p:spPr/>
        <p:txBody>
          <a:bodyPr/>
          <a:lstStyle/>
          <a:p>
            <a:r>
              <a:rPr lang="cs-CZ" dirty="0"/>
              <a:t>Digitální antropologie</a:t>
            </a:r>
          </a:p>
        </p:txBody>
      </p:sp>
      <p:sp>
        <p:nvSpPr>
          <p:cNvPr id="3" name="Zástupný obsah 2">
            <a:extLst>
              <a:ext uri="{FF2B5EF4-FFF2-40B4-BE49-F238E27FC236}">
                <a16:creationId xmlns:a16="http://schemas.microsoft.com/office/drawing/2014/main" id="{6C19CE20-F2B0-4806-B1BA-2FD48A03A1E4}"/>
              </a:ext>
            </a:extLst>
          </p:cNvPr>
          <p:cNvSpPr>
            <a:spLocks noGrp="1"/>
          </p:cNvSpPr>
          <p:nvPr>
            <p:ph idx="1"/>
          </p:nvPr>
        </p:nvSpPr>
        <p:spPr/>
        <p:txBody>
          <a:bodyPr>
            <a:normAutofit fontScale="77500" lnSpcReduction="20000"/>
          </a:bodyPr>
          <a:lstStyle/>
          <a:p>
            <a:r>
              <a:rPr lang="en-US" dirty="0" err="1"/>
              <a:t>Sanjek</a:t>
            </a:r>
            <a:r>
              <a:rPr lang="en-US" dirty="0"/>
              <a:t>, R. &amp; S. </a:t>
            </a:r>
            <a:r>
              <a:rPr lang="en-US" dirty="0" err="1"/>
              <a:t>Tratner</a:t>
            </a:r>
            <a:r>
              <a:rPr lang="en-US" dirty="0"/>
              <a:t> (eds) 2015. </a:t>
            </a:r>
            <a:r>
              <a:rPr lang="en-US" i="1" dirty="0" err="1"/>
              <a:t>eFieldnotes</a:t>
            </a:r>
            <a:r>
              <a:rPr lang="en-US" i="1" dirty="0"/>
              <a:t>: the makings of anthropology in the digital world</a:t>
            </a:r>
            <a:r>
              <a:rPr lang="en-US" dirty="0"/>
              <a:t>. Philadelphia: University of Pennsylvania Press.</a:t>
            </a:r>
          </a:p>
          <a:p>
            <a:r>
              <a:rPr lang="en-US" dirty="0"/>
              <a:t>Wilson, S. &amp; L. Peterson 2002. The anthropology of online communities. </a:t>
            </a:r>
            <a:r>
              <a:rPr lang="en-US" i="1" dirty="0"/>
              <a:t>Annual Review of Anthropology </a:t>
            </a:r>
            <a:r>
              <a:rPr lang="en-US" b="1" dirty="0"/>
              <a:t>31</a:t>
            </a:r>
            <a:r>
              <a:rPr lang="en-US" dirty="0"/>
              <a:t>, 449-67.</a:t>
            </a:r>
          </a:p>
          <a:p>
            <a:r>
              <a:rPr lang="cs-CZ" dirty="0" err="1"/>
              <a:t>Gunn</a:t>
            </a:r>
            <a:r>
              <a:rPr lang="cs-CZ" dirty="0"/>
              <a:t>, G., T. Otto, &amp; R. Smith (</a:t>
            </a:r>
            <a:r>
              <a:rPr lang="cs-CZ" dirty="0" err="1"/>
              <a:t>eds</a:t>
            </a:r>
            <a:r>
              <a:rPr lang="cs-CZ" dirty="0"/>
              <a:t>) 2013. </a:t>
            </a:r>
            <a:r>
              <a:rPr lang="cs-CZ" i="1" dirty="0"/>
              <a:t>Design </a:t>
            </a:r>
            <a:r>
              <a:rPr lang="cs-CZ" i="1" dirty="0" err="1"/>
              <a:t>anthropology</a:t>
            </a:r>
            <a:r>
              <a:rPr lang="cs-CZ" i="1" dirty="0"/>
              <a:t>: </a:t>
            </a:r>
            <a:r>
              <a:rPr lang="cs-CZ" i="1" dirty="0" err="1"/>
              <a:t>theory</a:t>
            </a:r>
            <a:r>
              <a:rPr lang="cs-CZ" i="1" dirty="0"/>
              <a:t> and </a:t>
            </a:r>
            <a:r>
              <a:rPr lang="cs-CZ" i="1" dirty="0" err="1"/>
              <a:t>practice</a:t>
            </a:r>
            <a:r>
              <a:rPr lang="cs-CZ" i="1" dirty="0"/>
              <a:t>. </a:t>
            </a:r>
            <a:r>
              <a:rPr lang="cs-CZ" dirty="0"/>
              <a:t>London: </a:t>
            </a:r>
            <a:r>
              <a:rPr lang="cs-CZ" dirty="0" err="1"/>
              <a:t>Bloomsbury</a:t>
            </a:r>
            <a:r>
              <a:rPr lang="cs-CZ" dirty="0"/>
              <a:t>.</a:t>
            </a:r>
          </a:p>
          <a:p>
            <a:r>
              <a:rPr lang="cs-CZ" dirty="0" err="1"/>
              <a:t>Haworth</a:t>
            </a:r>
            <a:r>
              <a:rPr lang="cs-CZ" dirty="0"/>
              <a:t>, C. &amp; G. Born 2017. </a:t>
            </a:r>
            <a:r>
              <a:rPr lang="cs-CZ" dirty="0" err="1"/>
              <a:t>Mixing</a:t>
            </a:r>
            <a:r>
              <a:rPr lang="cs-CZ" dirty="0"/>
              <a:t> </a:t>
            </a:r>
            <a:r>
              <a:rPr lang="cs-CZ" dirty="0" err="1"/>
              <a:t>it</a:t>
            </a:r>
            <a:r>
              <a:rPr lang="cs-CZ" dirty="0"/>
              <a:t>: </a:t>
            </a:r>
            <a:r>
              <a:rPr lang="cs-CZ" dirty="0" err="1"/>
              <a:t>digital</a:t>
            </a:r>
            <a:r>
              <a:rPr lang="cs-CZ" dirty="0"/>
              <a:t> </a:t>
            </a:r>
            <a:r>
              <a:rPr lang="cs-CZ" dirty="0" err="1"/>
              <a:t>ethnography</a:t>
            </a:r>
            <a:r>
              <a:rPr lang="cs-CZ" dirty="0"/>
              <a:t> and online </a:t>
            </a:r>
            <a:r>
              <a:rPr lang="cs-CZ" dirty="0" err="1"/>
              <a:t>research</a:t>
            </a:r>
            <a:r>
              <a:rPr lang="cs-CZ" dirty="0"/>
              <a:t> </a:t>
            </a:r>
            <a:r>
              <a:rPr lang="cs-CZ" dirty="0" err="1"/>
              <a:t>methods</a:t>
            </a:r>
            <a:r>
              <a:rPr lang="cs-CZ" dirty="0"/>
              <a:t> – a </a:t>
            </a:r>
            <a:r>
              <a:rPr lang="cs-CZ" dirty="0" err="1"/>
              <a:t>tale</a:t>
            </a:r>
            <a:r>
              <a:rPr lang="cs-CZ" dirty="0"/>
              <a:t> </a:t>
            </a:r>
            <a:r>
              <a:rPr lang="cs-CZ" dirty="0" err="1"/>
              <a:t>of</a:t>
            </a:r>
            <a:r>
              <a:rPr lang="cs-CZ" dirty="0"/>
              <a:t> </a:t>
            </a:r>
            <a:r>
              <a:rPr lang="cs-CZ" dirty="0" err="1"/>
              <a:t>two</a:t>
            </a:r>
            <a:r>
              <a:rPr lang="cs-CZ" dirty="0"/>
              <a:t> </a:t>
            </a:r>
            <a:r>
              <a:rPr lang="cs-CZ" dirty="0" err="1"/>
              <a:t>global</a:t>
            </a:r>
            <a:r>
              <a:rPr lang="cs-CZ" dirty="0"/>
              <a:t> </a:t>
            </a:r>
            <a:r>
              <a:rPr lang="cs-CZ" dirty="0" err="1"/>
              <a:t>digital</a:t>
            </a:r>
            <a:r>
              <a:rPr lang="cs-CZ" dirty="0"/>
              <a:t> music </a:t>
            </a:r>
            <a:r>
              <a:rPr lang="cs-CZ" dirty="0" err="1"/>
              <a:t>genres</a:t>
            </a:r>
            <a:r>
              <a:rPr lang="cs-CZ" dirty="0"/>
              <a:t>. In </a:t>
            </a:r>
            <a:r>
              <a:rPr lang="cs-CZ" i="1" dirty="0" err="1"/>
              <a:t>The</a:t>
            </a:r>
            <a:r>
              <a:rPr lang="cs-CZ" i="1" dirty="0"/>
              <a:t> </a:t>
            </a:r>
            <a:r>
              <a:rPr lang="cs-CZ" i="1" dirty="0" err="1"/>
              <a:t>Routledge</a:t>
            </a:r>
            <a:r>
              <a:rPr lang="cs-CZ" i="1" dirty="0"/>
              <a:t> </a:t>
            </a:r>
            <a:r>
              <a:rPr lang="cs-CZ" i="1" dirty="0" err="1"/>
              <a:t>companion</a:t>
            </a:r>
            <a:r>
              <a:rPr lang="cs-CZ" i="1" dirty="0"/>
              <a:t> to </a:t>
            </a:r>
            <a:r>
              <a:rPr lang="cs-CZ" i="1" dirty="0" err="1"/>
              <a:t>digital</a:t>
            </a:r>
            <a:r>
              <a:rPr lang="cs-CZ" i="1" dirty="0"/>
              <a:t> </a:t>
            </a:r>
            <a:r>
              <a:rPr lang="cs-CZ" i="1" dirty="0" err="1"/>
              <a:t>ethnography</a:t>
            </a:r>
            <a:r>
              <a:rPr lang="cs-CZ" i="1" dirty="0"/>
              <a:t> </a:t>
            </a:r>
            <a:r>
              <a:rPr lang="cs-CZ" dirty="0"/>
              <a:t>(</a:t>
            </a:r>
            <a:r>
              <a:rPr lang="cs-CZ" dirty="0" err="1"/>
              <a:t>eds</a:t>
            </a:r>
            <a:r>
              <a:rPr lang="cs-CZ" dirty="0"/>
              <a:t>) L. </a:t>
            </a:r>
            <a:r>
              <a:rPr lang="cs-CZ" dirty="0" err="1"/>
              <a:t>Hjorth</a:t>
            </a:r>
            <a:r>
              <a:rPr lang="cs-CZ" dirty="0"/>
              <a:t>, H. Horst, A. </a:t>
            </a:r>
            <a:r>
              <a:rPr lang="cs-CZ" dirty="0" err="1"/>
              <a:t>Galloway</a:t>
            </a:r>
            <a:r>
              <a:rPr lang="cs-CZ" dirty="0"/>
              <a:t> &amp; G. Bell, 70-87. New York: </a:t>
            </a:r>
            <a:r>
              <a:rPr lang="cs-CZ" dirty="0" err="1"/>
              <a:t>Routledge</a:t>
            </a:r>
            <a:r>
              <a:rPr lang="cs-CZ" dirty="0"/>
              <a:t>. </a:t>
            </a:r>
          </a:p>
          <a:p>
            <a:r>
              <a:rPr lang="cs-CZ" dirty="0"/>
              <a:t>Horst, H. &amp; D. Miller (</a:t>
            </a:r>
            <a:r>
              <a:rPr lang="cs-CZ" dirty="0" err="1"/>
              <a:t>eds</a:t>
            </a:r>
            <a:r>
              <a:rPr lang="cs-CZ" dirty="0"/>
              <a:t>) 2012. </a:t>
            </a:r>
            <a:r>
              <a:rPr lang="cs-CZ" i="1" dirty="0"/>
              <a:t>Digital </a:t>
            </a:r>
            <a:r>
              <a:rPr lang="cs-CZ" i="1" dirty="0" err="1"/>
              <a:t>anthropology</a:t>
            </a:r>
            <a:r>
              <a:rPr lang="cs-CZ" i="1" dirty="0"/>
              <a:t>. </a:t>
            </a:r>
            <a:r>
              <a:rPr lang="cs-CZ" dirty="0"/>
              <a:t>London: </a:t>
            </a:r>
            <a:r>
              <a:rPr lang="cs-CZ" dirty="0" err="1"/>
              <a:t>Bloomsbury</a:t>
            </a:r>
            <a:r>
              <a:rPr lang="cs-CZ" dirty="0"/>
              <a:t>.</a:t>
            </a:r>
          </a:p>
          <a:p>
            <a:r>
              <a:rPr lang="cs-CZ" dirty="0" err="1"/>
              <a:t>Jiménez</a:t>
            </a:r>
            <a:r>
              <a:rPr lang="cs-CZ" dirty="0"/>
              <a:t>, A. 2014. </a:t>
            </a:r>
            <a:r>
              <a:rPr lang="cs-CZ" dirty="0" err="1"/>
              <a:t>The</a:t>
            </a:r>
            <a:r>
              <a:rPr lang="cs-CZ" dirty="0"/>
              <a:t> </a:t>
            </a:r>
            <a:r>
              <a:rPr lang="cs-CZ" dirty="0" err="1"/>
              <a:t>right</a:t>
            </a:r>
            <a:r>
              <a:rPr lang="cs-CZ" dirty="0"/>
              <a:t> to </a:t>
            </a:r>
            <a:r>
              <a:rPr lang="cs-CZ" dirty="0" err="1"/>
              <a:t>infrastructure</a:t>
            </a:r>
            <a:r>
              <a:rPr lang="cs-CZ" dirty="0"/>
              <a:t>: a prototype </a:t>
            </a:r>
            <a:r>
              <a:rPr lang="cs-CZ" dirty="0" err="1"/>
              <a:t>of</a:t>
            </a:r>
            <a:r>
              <a:rPr lang="cs-CZ" dirty="0"/>
              <a:t> Open Source </a:t>
            </a:r>
            <a:r>
              <a:rPr lang="cs-CZ" dirty="0" err="1"/>
              <a:t>urbanism</a:t>
            </a:r>
            <a:r>
              <a:rPr lang="cs-CZ" dirty="0"/>
              <a:t>. </a:t>
            </a:r>
            <a:r>
              <a:rPr lang="cs-CZ" i="1" dirty="0"/>
              <a:t>Environment and </a:t>
            </a:r>
            <a:r>
              <a:rPr lang="cs-CZ" i="1" dirty="0" err="1"/>
              <a:t>Planning</a:t>
            </a:r>
            <a:r>
              <a:rPr lang="cs-CZ" i="1" dirty="0"/>
              <a:t> D: Society and </a:t>
            </a:r>
            <a:r>
              <a:rPr lang="cs-CZ" i="1" dirty="0" err="1"/>
              <a:t>Space</a:t>
            </a:r>
            <a:r>
              <a:rPr lang="cs-CZ" i="1" dirty="0"/>
              <a:t> </a:t>
            </a:r>
            <a:r>
              <a:rPr lang="cs-CZ" b="1" dirty="0"/>
              <a:t>32</a:t>
            </a:r>
            <a:r>
              <a:rPr lang="cs-CZ" dirty="0"/>
              <a:t>(2), 342-62.</a:t>
            </a:r>
          </a:p>
          <a:p>
            <a:r>
              <a:rPr lang="cs-CZ" dirty="0"/>
              <a:t>Kelty, C. 2008. </a:t>
            </a:r>
            <a:r>
              <a:rPr lang="cs-CZ" i="1" dirty="0" err="1"/>
              <a:t>Two</a:t>
            </a:r>
            <a:r>
              <a:rPr lang="cs-CZ" i="1" dirty="0"/>
              <a:t> </a:t>
            </a:r>
            <a:r>
              <a:rPr lang="cs-CZ" i="1" dirty="0" err="1"/>
              <a:t>bits</a:t>
            </a:r>
            <a:r>
              <a:rPr lang="cs-CZ" i="1" dirty="0"/>
              <a:t>: </a:t>
            </a:r>
            <a:r>
              <a:rPr lang="cs-CZ" i="1" dirty="0" err="1"/>
              <a:t>the</a:t>
            </a:r>
            <a:r>
              <a:rPr lang="cs-CZ" i="1" dirty="0"/>
              <a:t> </a:t>
            </a:r>
            <a:r>
              <a:rPr lang="cs-CZ" i="1" dirty="0" err="1"/>
              <a:t>cultural</a:t>
            </a:r>
            <a:r>
              <a:rPr lang="cs-CZ" i="1" dirty="0"/>
              <a:t> </a:t>
            </a:r>
            <a:r>
              <a:rPr lang="cs-CZ" i="1" dirty="0" err="1"/>
              <a:t>significance</a:t>
            </a:r>
            <a:r>
              <a:rPr lang="cs-CZ" i="1" dirty="0"/>
              <a:t> </a:t>
            </a:r>
            <a:r>
              <a:rPr lang="cs-CZ" i="1" dirty="0" err="1"/>
              <a:t>of</a:t>
            </a:r>
            <a:r>
              <a:rPr lang="cs-CZ" i="1" dirty="0"/>
              <a:t> free software. </a:t>
            </a:r>
            <a:r>
              <a:rPr lang="cs-CZ" dirty="0" err="1"/>
              <a:t>Durham</a:t>
            </a:r>
            <a:r>
              <a:rPr lang="cs-CZ" dirty="0"/>
              <a:t>, N.C.: </a:t>
            </a:r>
            <a:r>
              <a:rPr lang="cs-CZ" dirty="0" err="1"/>
              <a:t>Duke</a:t>
            </a:r>
            <a:r>
              <a:rPr lang="cs-CZ" dirty="0"/>
              <a:t> University </a:t>
            </a:r>
            <a:r>
              <a:rPr lang="cs-CZ" dirty="0" err="1"/>
              <a:t>Press</a:t>
            </a:r>
            <a:r>
              <a:rPr lang="cs-CZ" dirty="0"/>
              <a:t>.</a:t>
            </a:r>
            <a:br>
              <a:rPr lang="en-US" dirty="0"/>
            </a:br>
            <a:br>
              <a:rPr lang="en-US" dirty="0"/>
            </a:br>
            <a:endParaRPr lang="cs-CZ" dirty="0"/>
          </a:p>
        </p:txBody>
      </p:sp>
    </p:spTree>
    <p:extLst>
      <p:ext uri="{BB962C8B-B14F-4D97-AF65-F5344CB8AC3E}">
        <p14:creationId xmlns:p14="http://schemas.microsoft.com/office/powerpoint/2010/main" val="7670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ECA2F5-5B4A-47E7-BA3E-7339CC96440C}"/>
              </a:ext>
            </a:extLst>
          </p:cNvPr>
          <p:cNvSpPr>
            <a:spLocks noGrp="1"/>
          </p:cNvSpPr>
          <p:nvPr>
            <p:ph type="title"/>
          </p:nvPr>
        </p:nvSpPr>
        <p:spPr/>
        <p:txBody>
          <a:bodyPr>
            <a:normAutofit/>
          </a:bodyPr>
          <a:lstStyle/>
          <a:p>
            <a:r>
              <a:rPr lang="cs-CZ" dirty="0"/>
              <a:t>Deset oblastí změn dle </a:t>
            </a:r>
            <a:r>
              <a:rPr lang="cs-CZ" dirty="0" err="1"/>
              <a:t>Garter</a:t>
            </a:r>
            <a:r>
              <a:rPr lang="cs-CZ" dirty="0"/>
              <a:t> (</a:t>
            </a:r>
            <a:r>
              <a:rPr lang="cs-CZ" dirty="0">
                <a:hlinkClick r:id="rId2"/>
              </a:rPr>
              <a:t>2020</a:t>
            </a:r>
            <a:r>
              <a:rPr lang="cs-CZ" dirty="0"/>
              <a:t>)</a:t>
            </a:r>
            <a:br>
              <a:rPr lang="cs-CZ" dirty="0"/>
            </a:br>
            <a:r>
              <a:rPr lang="cs-CZ" sz="1100" dirty="0"/>
              <a:t>Překlad převzatý od </a:t>
            </a:r>
            <a:r>
              <a:rPr lang="cs-CZ" sz="1100" dirty="0" err="1"/>
              <a:t>Brdičky</a:t>
            </a:r>
            <a:endParaRPr lang="cs-CZ" dirty="0"/>
          </a:p>
        </p:txBody>
      </p:sp>
      <p:sp>
        <p:nvSpPr>
          <p:cNvPr id="3" name="Zástupný obsah 2">
            <a:extLst>
              <a:ext uri="{FF2B5EF4-FFF2-40B4-BE49-F238E27FC236}">
                <a16:creationId xmlns:a16="http://schemas.microsoft.com/office/drawing/2014/main" id="{11C44C73-3D80-4F50-B934-4D7C0BC5308D}"/>
              </a:ext>
            </a:extLst>
          </p:cNvPr>
          <p:cNvSpPr>
            <a:spLocks noGrp="1"/>
          </p:cNvSpPr>
          <p:nvPr>
            <p:ph idx="1"/>
          </p:nvPr>
        </p:nvSpPr>
        <p:spPr/>
        <p:txBody>
          <a:bodyPr/>
          <a:lstStyle/>
          <a:p>
            <a:r>
              <a:rPr lang="cs-CZ" dirty="0"/>
              <a:t>Do roku 2023 se ztrojnásobí počet hendikepovaných zaměstnanců</a:t>
            </a:r>
          </a:p>
          <a:p>
            <a:r>
              <a:rPr lang="cs-CZ" dirty="0"/>
              <a:t>Do roku 2024 bude více jak polovina online reklamy pracovat s umělou inteligencí umocněnou analýzou emocí</a:t>
            </a:r>
          </a:p>
          <a:p>
            <a:r>
              <a:rPr lang="pl-PL" dirty="0"/>
              <a:t>Do roku 2023 30 % </a:t>
            </a:r>
            <a:r>
              <a:rPr lang="pl-PL" dirty="0" err="1"/>
              <a:t>organizací</a:t>
            </a:r>
            <a:r>
              <a:rPr lang="pl-PL" dirty="0"/>
              <a:t> </a:t>
            </a:r>
            <a:r>
              <a:rPr lang="pl-PL" dirty="0" err="1"/>
              <a:t>přijme</a:t>
            </a:r>
            <a:r>
              <a:rPr lang="pl-PL" dirty="0"/>
              <a:t> </a:t>
            </a:r>
            <a:r>
              <a:rPr lang="pl-PL" dirty="0" err="1"/>
              <a:t>politiku</a:t>
            </a:r>
            <a:r>
              <a:rPr lang="pl-PL" dirty="0"/>
              <a:t> BYOD.</a:t>
            </a:r>
          </a:p>
          <a:p>
            <a:r>
              <a:rPr lang="cs-CZ" dirty="0"/>
              <a:t>Do roku 2025 50 % lidí s chytrým mobilem postrádajících bankovní účet bude používat mobilně dostupnou kryptoměnu. </a:t>
            </a:r>
          </a:p>
          <a:p>
            <a:r>
              <a:rPr lang="cs-CZ" dirty="0"/>
              <a:t>Do roku 2023 bude zaveden mechanismus kontroly při vývoji aplikací pracujících s umělou inteligencí a strojovým učením minimálně ve 4 zemích G7. </a:t>
            </a:r>
          </a:p>
        </p:txBody>
      </p:sp>
    </p:spTree>
    <p:extLst>
      <p:ext uri="{BB962C8B-B14F-4D97-AF65-F5344CB8AC3E}">
        <p14:creationId xmlns:p14="http://schemas.microsoft.com/office/powerpoint/2010/main" val="2156284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98BB18-2495-4AFB-84A0-F5C393F9134D}"/>
              </a:ext>
            </a:extLst>
          </p:cNvPr>
          <p:cNvSpPr>
            <a:spLocks noGrp="1"/>
          </p:cNvSpPr>
          <p:nvPr>
            <p:ph type="title"/>
          </p:nvPr>
        </p:nvSpPr>
        <p:spPr/>
        <p:txBody>
          <a:bodyPr/>
          <a:lstStyle/>
          <a:p>
            <a:r>
              <a:rPr lang="cs-CZ" dirty="0"/>
              <a:t>Deset oblastí změn dle </a:t>
            </a:r>
            <a:r>
              <a:rPr lang="cs-CZ" dirty="0" err="1"/>
              <a:t>Garter</a:t>
            </a:r>
            <a:r>
              <a:rPr lang="cs-CZ" dirty="0"/>
              <a:t> (2020)</a:t>
            </a:r>
          </a:p>
        </p:txBody>
      </p:sp>
      <p:sp>
        <p:nvSpPr>
          <p:cNvPr id="3" name="Zástupný obsah 2">
            <a:extLst>
              <a:ext uri="{FF2B5EF4-FFF2-40B4-BE49-F238E27FC236}">
                <a16:creationId xmlns:a16="http://schemas.microsoft.com/office/drawing/2014/main" id="{4CF95D73-ACE3-49C9-B39A-708C4A0139C7}"/>
              </a:ext>
            </a:extLst>
          </p:cNvPr>
          <p:cNvSpPr>
            <a:spLocks noGrp="1"/>
          </p:cNvSpPr>
          <p:nvPr>
            <p:ph idx="1"/>
          </p:nvPr>
        </p:nvSpPr>
        <p:spPr/>
        <p:txBody>
          <a:bodyPr>
            <a:normAutofit/>
          </a:bodyPr>
          <a:lstStyle/>
          <a:p>
            <a:r>
              <a:rPr lang="cs-CZ" dirty="0"/>
              <a:t>Do roku 2023 bude 40 % zaměstnanců pracovat ve vlastním osobně nastaveném online prostředí.</a:t>
            </a:r>
          </a:p>
          <a:p>
            <a:r>
              <a:rPr lang="cs-CZ" dirty="0"/>
              <a:t>Do roku 2023 bude až 30 % světových zpravodajských a video obsahů ověřeno pomocí blockchainu.</a:t>
            </a:r>
          </a:p>
          <a:p>
            <a:r>
              <a:rPr lang="cs-CZ" dirty="0"/>
              <a:t>Nejpozději do roku 2021 zjistí velké tradiční firmy, že musí věnovat transformaci vyvolané digitálními technologiemi alespoň 2x více času a nákladů, než očekávaly.</a:t>
            </a:r>
          </a:p>
          <a:p>
            <a:r>
              <a:rPr lang="cs-CZ" dirty="0"/>
              <a:t>Do roku 2023 bude 40 % lidí na celém světě sledováno prostřednictvím tzv. „internetového chování“ s cílem optimalizovat online poskytované služby.</a:t>
            </a:r>
          </a:p>
          <a:p>
            <a:r>
              <a:rPr lang="cs-CZ" dirty="0"/>
              <a:t>Do roku 2024 zařadí Světová zdravotnická organizace online nakupování mezi chorobné závislosti.</a:t>
            </a:r>
          </a:p>
          <a:p>
            <a:endParaRPr lang="cs-CZ" dirty="0"/>
          </a:p>
        </p:txBody>
      </p:sp>
    </p:spTree>
    <p:extLst>
      <p:ext uri="{BB962C8B-B14F-4D97-AF65-F5344CB8AC3E}">
        <p14:creationId xmlns:p14="http://schemas.microsoft.com/office/powerpoint/2010/main" val="934308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38B4EC-6AA5-480D-A0EE-A1B8FC203B5D}"/>
              </a:ext>
            </a:extLst>
          </p:cNvPr>
          <p:cNvSpPr>
            <a:spLocks noGrp="1"/>
          </p:cNvSpPr>
          <p:nvPr>
            <p:ph type="title"/>
          </p:nvPr>
        </p:nvSpPr>
        <p:spPr/>
        <p:txBody>
          <a:bodyPr/>
          <a:lstStyle/>
          <a:p>
            <a:r>
              <a:rPr lang="cs-CZ" dirty="0"/>
              <a:t>Deset oblastí změn dle </a:t>
            </a:r>
            <a:r>
              <a:rPr lang="cs-CZ" dirty="0" err="1"/>
              <a:t>Garter</a:t>
            </a:r>
            <a:r>
              <a:rPr lang="cs-CZ" dirty="0"/>
              <a:t> (2020)</a:t>
            </a:r>
          </a:p>
        </p:txBody>
      </p:sp>
      <p:sp>
        <p:nvSpPr>
          <p:cNvPr id="3" name="Zástupný obsah 2">
            <a:extLst>
              <a:ext uri="{FF2B5EF4-FFF2-40B4-BE49-F238E27FC236}">
                <a16:creationId xmlns:a16="http://schemas.microsoft.com/office/drawing/2014/main" id="{0D5C3C00-DF53-477B-A89B-2FC3DEE15E45}"/>
              </a:ext>
            </a:extLst>
          </p:cNvPr>
          <p:cNvSpPr>
            <a:spLocks noGrp="1"/>
          </p:cNvSpPr>
          <p:nvPr>
            <p:ph idx="1"/>
          </p:nvPr>
        </p:nvSpPr>
        <p:spPr/>
        <p:txBody>
          <a:bodyPr/>
          <a:lstStyle/>
          <a:p>
            <a:r>
              <a:rPr lang="cs-CZ" dirty="0"/>
              <a:t>Digitální technologie obecně silně mění kulturu práce.</a:t>
            </a:r>
          </a:p>
          <a:p>
            <a:r>
              <a:rPr lang="cs-CZ" dirty="0"/>
              <a:t>Akcentuje se vztah člověk – počítač</a:t>
            </a:r>
          </a:p>
          <a:p>
            <a:r>
              <a:rPr lang="cs-CZ" dirty="0"/>
              <a:t>Je možné vidět jasný důraz na emoce (odklon od čistého racionalismu)</a:t>
            </a:r>
          </a:p>
          <a:p>
            <a:r>
              <a:rPr lang="cs-CZ" dirty="0"/>
              <a:t>Jsou formulována rizika společnosti dohledu.</a:t>
            </a:r>
          </a:p>
          <a:p>
            <a:r>
              <a:rPr lang="cs-CZ" dirty="0"/>
              <a:t>Důraz je kladený na prostředí, ve kterém žijeme a pracujeme.</a:t>
            </a:r>
          </a:p>
        </p:txBody>
      </p:sp>
    </p:spTree>
    <p:extLst>
      <p:ext uri="{BB962C8B-B14F-4D97-AF65-F5344CB8AC3E}">
        <p14:creationId xmlns:p14="http://schemas.microsoft.com/office/powerpoint/2010/main" val="2229844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1403D4B-44B7-4E4B-BE0B-8D558D2C6665}"/>
              </a:ext>
            </a:extLst>
          </p:cNvPr>
          <p:cNvSpPr>
            <a:spLocks noGrp="1"/>
          </p:cNvSpPr>
          <p:nvPr>
            <p:ph type="ctrTitle"/>
          </p:nvPr>
        </p:nvSpPr>
        <p:spPr/>
        <p:txBody>
          <a:bodyPr/>
          <a:lstStyle/>
          <a:p>
            <a:r>
              <a:rPr lang="cs-CZ" dirty="0"/>
              <a:t>Eticko-antropologické vztahy</a:t>
            </a:r>
          </a:p>
        </p:txBody>
      </p:sp>
      <p:sp>
        <p:nvSpPr>
          <p:cNvPr id="5" name="Podnadpis 4">
            <a:extLst>
              <a:ext uri="{FF2B5EF4-FFF2-40B4-BE49-F238E27FC236}">
                <a16:creationId xmlns:a16="http://schemas.microsoft.com/office/drawing/2014/main" id="{F7CD2FA3-6C50-4316-A233-EF7FFC8CE63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93388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5423A0-A6B6-4923-8ECA-98A8BDF19384}"/>
              </a:ext>
            </a:extLst>
          </p:cNvPr>
          <p:cNvSpPr>
            <a:spLocks noGrp="1"/>
          </p:cNvSpPr>
          <p:nvPr>
            <p:ph type="title"/>
          </p:nvPr>
        </p:nvSpPr>
        <p:spPr/>
        <p:txBody>
          <a:bodyPr/>
          <a:lstStyle/>
          <a:p>
            <a:r>
              <a:rPr lang="cs-CZ"/>
              <a:t>Východiska</a:t>
            </a:r>
          </a:p>
        </p:txBody>
      </p:sp>
      <p:sp>
        <p:nvSpPr>
          <p:cNvPr id="3" name="Zástupný obsah 2">
            <a:extLst>
              <a:ext uri="{FF2B5EF4-FFF2-40B4-BE49-F238E27FC236}">
                <a16:creationId xmlns:a16="http://schemas.microsoft.com/office/drawing/2014/main" id="{BD04EC39-6E6B-4719-8FF8-6297F0066EDA}"/>
              </a:ext>
            </a:extLst>
          </p:cNvPr>
          <p:cNvSpPr>
            <a:spLocks noGrp="1"/>
          </p:cNvSpPr>
          <p:nvPr>
            <p:ph idx="1"/>
          </p:nvPr>
        </p:nvSpPr>
        <p:spPr/>
        <p:txBody>
          <a:bodyPr/>
          <a:lstStyle/>
          <a:p>
            <a:r>
              <a:rPr lang="cs-CZ"/>
              <a:t>Luciano </a:t>
            </a:r>
            <a:r>
              <a:rPr lang="cs-CZ" err="1"/>
              <a:t>Floridi</a:t>
            </a:r>
            <a:r>
              <a:rPr lang="cs-CZ"/>
              <a:t>: </a:t>
            </a:r>
            <a:r>
              <a:rPr lang="cs-CZ" i="1" err="1"/>
              <a:t>Onlife</a:t>
            </a:r>
            <a:r>
              <a:rPr lang="cs-CZ" i="1"/>
              <a:t> </a:t>
            </a:r>
            <a:r>
              <a:rPr lang="cs-CZ" i="1" err="1"/>
              <a:t>manifesto</a:t>
            </a:r>
            <a:r>
              <a:rPr lang="cs-CZ" i="1"/>
              <a:t> </a:t>
            </a:r>
            <a:r>
              <a:rPr lang="cs-CZ"/>
              <a:t>and </a:t>
            </a:r>
            <a:r>
              <a:rPr lang="en-US" i="1"/>
              <a:t>The Fourth Revolution: How the Infosphere is Reshaping Human Reality</a:t>
            </a:r>
            <a:r>
              <a:rPr lang="cs-CZ" i="1"/>
              <a:t>:</a:t>
            </a:r>
          </a:p>
          <a:p>
            <a:pPr lvl="1"/>
            <a:r>
              <a:rPr lang="cs-CZ" i="1"/>
              <a:t>Klíčové pro popis bytí ve světě jsou informační interakce</a:t>
            </a:r>
          </a:p>
          <a:p>
            <a:pPr lvl="1"/>
            <a:r>
              <a:rPr lang="cs-CZ" i="1"/>
              <a:t>Informační </a:t>
            </a:r>
            <a:r>
              <a:rPr lang="cs-CZ" i="1" err="1"/>
              <a:t>interkace</a:t>
            </a:r>
            <a:r>
              <a:rPr lang="cs-CZ" i="1"/>
              <a:t> jsou něčím, co konstituuje </a:t>
            </a:r>
            <a:r>
              <a:rPr lang="cs-CZ" i="1" err="1"/>
              <a:t>infosféru</a:t>
            </a:r>
            <a:r>
              <a:rPr lang="cs-CZ" i="1"/>
              <a:t> jako prostor těchto interakcí</a:t>
            </a:r>
          </a:p>
          <a:p>
            <a:pPr lvl="1"/>
            <a:r>
              <a:rPr lang="cs-CZ" i="1"/>
              <a:t>Dochází k postupnému rozmazávání hranic mezi online a off-line, mezi „tady a tam“, ale také mezi technikou, člověkem a dalšími biotickými strukturami</a:t>
            </a:r>
          </a:p>
          <a:p>
            <a:pPr marL="0" indent="0">
              <a:buNone/>
            </a:pPr>
            <a:endParaRPr lang="cs-CZ"/>
          </a:p>
          <a:p>
            <a:pPr lvl="1"/>
            <a:endParaRPr lang="cs-CZ" i="1"/>
          </a:p>
        </p:txBody>
      </p:sp>
    </p:spTree>
    <p:extLst>
      <p:ext uri="{BB962C8B-B14F-4D97-AF65-F5344CB8AC3E}">
        <p14:creationId xmlns:p14="http://schemas.microsoft.com/office/powerpoint/2010/main" val="424971824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AB8DEC9FF416A479116BD814A36328C" ma:contentTypeVersion="19" ma:contentTypeDescription="Vytvoří nový dokument" ma:contentTypeScope="" ma:versionID="d53f80696017c7628c4da6e939c03567">
  <xsd:schema xmlns:xsd="http://www.w3.org/2001/XMLSchema" xmlns:xs="http://www.w3.org/2001/XMLSchema" xmlns:p="http://schemas.microsoft.com/office/2006/metadata/properties" xmlns:ns3="331ae675-2ade-4225-bbda-8c4f885ff9b8" xmlns:ns4="1548ec18-6bfb-4aa6-850b-c3711d2cbe9a" targetNamespace="http://schemas.microsoft.com/office/2006/metadata/properties" ma:root="true" ma:fieldsID="f81ab684afbe1ea3a3eb05e1739b0562" ns3:_="" ns4:_="">
    <xsd:import namespace="331ae675-2ade-4225-bbda-8c4f885ff9b8"/>
    <xsd:import namespace="1548ec18-6bfb-4aa6-850b-c3711d2cbe9a"/>
    <xsd:element name="properties">
      <xsd:complexType>
        <xsd:sequence>
          <xsd:element name="documentManagement">
            <xsd:complexType>
              <xsd:all>
                <xsd:element ref="ns3:SharedWithUsers" minOccurs="0"/>
                <xsd:element ref="ns3:SharingHintHash" minOccurs="0"/>
                <xsd:element ref="ns4:NotebookType" minOccurs="0"/>
                <xsd:element ref="ns4:FolderType" minOccurs="0"/>
                <xsd:element ref="ns4:Owner" minOccurs="0"/>
                <xsd:element ref="ns4:DefaultSectionNames"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MediaServiceMetadata" minOccurs="0"/>
                <xsd:element ref="ns4:MediaServiceFastMetadata" minOccurs="0"/>
                <xsd:element ref="ns3:SharedWithDetails" minOccurs="0"/>
                <xsd:element ref="ns4:MediaServiceAutoTag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1ae675-2ade-4225-bbda-8c4f885ff9b8" elementFormDefault="qualified">
    <xsd:import namespace="http://schemas.microsoft.com/office/2006/documentManagement/types"/>
    <xsd:import namespace="http://schemas.microsoft.com/office/infopath/2007/PartnerControls"/>
    <xsd:element name="SharedWithUsers" ma:index="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odnota hash upozornění na sdílení" ma:internalName="SharingHintHash" ma:readOnly="true">
      <xsd:simpleType>
        <xsd:restriction base="dms:Text"/>
      </xsd:simpleType>
    </xsd:element>
    <xsd:element name="SharedWithDetails" ma:index="23" nillable="true" ma:displayName="Sdílené s podrobnostmi"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48ec18-6bfb-4aa6-850b-c3711d2cbe9a" elementFormDefault="qualified">
    <xsd:import namespace="http://schemas.microsoft.com/office/2006/documentManagement/types"/>
    <xsd:import namespace="http://schemas.microsoft.com/office/infopath/2007/PartnerControls"/>
    <xsd:element name="NotebookType" ma:index="10" nillable="true" ma:displayName="Notebook Type" ma:internalName="NotebookType">
      <xsd:simpleType>
        <xsd:restriction base="dms:Text"/>
      </xsd:simpleType>
    </xsd:element>
    <xsd:element name="FolderType" ma:index="11" nillable="true" ma:displayName="Folder Type" ma:internalName="FolderType">
      <xsd:simpleType>
        <xsd:restriction base="dms:Text"/>
      </xsd:simpleType>
    </xsd:element>
    <xsd:element name="Owner" ma:index="1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3" nillable="true" ma:displayName="Default Section Names" ma:internalName="DefaultSectionNames">
      <xsd:simpleType>
        <xsd:restriction base="dms:Note">
          <xsd:maxLength value="255"/>
        </xsd:restriction>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_Registration_Enabled" ma:internalName="Self_Registration_Enabled">
      <xsd:simpleType>
        <xsd:restriction base="dms:Boolean"/>
      </xsd:simpleType>
    </xsd:element>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Tags" ma:index="24" nillable="true" ma:displayName="Tags" ma:internalName="MediaServiceAutoTags"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Version xmlns="1548ec18-6bfb-4aa6-850b-c3711d2cbe9a" xsi:nil="true"/>
    <Invited_Teachers xmlns="1548ec18-6bfb-4aa6-850b-c3711d2cbe9a" xsi:nil="true"/>
    <Self_Registration_Enabled xmlns="1548ec18-6bfb-4aa6-850b-c3711d2cbe9a" xsi:nil="true"/>
    <Student_Groups xmlns="1548ec18-6bfb-4aa6-850b-c3711d2cbe9a">
      <UserInfo>
        <DisplayName/>
        <AccountId xsi:nil="true"/>
        <AccountType/>
      </UserInfo>
    </Student_Groups>
    <Invited_Students xmlns="1548ec18-6bfb-4aa6-850b-c3711d2cbe9a" xsi:nil="true"/>
    <FolderType xmlns="1548ec18-6bfb-4aa6-850b-c3711d2cbe9a" xsi:nil="true"/>
    <Teachers xmlns="1548ec18-6bfb-4aa6-850b-c3711d2cbe9a">
      <UserInfo>
        <DisplayName/>
        <AccountId xsi:nil="true"/>
        <AccountType/>
      </UserInfo>
    </Teachers>
    <Owner xmlns="1548ec18-6bfb-4aa6-850b-c3711d2cbe9a">
      <UserInfo>
        <DisplayName/>
        <AccountId xsi:nil="true"/>
        <AccountType/>
      </UserInfo>
    </Owner>
    <Students xmlns="1548ec18-6bfb-4aa6-850b-c3711d2cbe9a">
      <UserInfo>
        <DisplayName/>
        <AccountId xsi:nil="true"/>
        <AccountType/>
      </UserInfo>
    </Students>
    <DefaultSectionNames xmlns="1548ec18-6bfb-4aa6-850b-c3711d2cbe9a" xsi:nil="true"/>
    <NotebookType xmlns="1548ec18-6bfb-4aa6-850b-c3711d2cbe9a" xsi:nil="true"/>
  </documentManagement>
</p:properties>
</file>

<file path=customXml/itemProps1.xml><?xml version="1.0" encoding="utf-8"?>
<ds:datastoreItem xmlns:ds="http://schemas.openxmlformats.org/officeDocument/2006/customXml" ds:itemID="{BBFE3845-BE9B-4EF2-ABE6-3968477BAD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1ae675-2ade-4225-bbda-8c4f885ff9b8"/>
    <ds:schemaRef ds:uri="1548ec18-6bfb-4aa6-850b-c3711d2cbe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E9A6F6-8EE6-4770-A761-61CC20288F37}">
  <ds:schemaRefs>
    <ds:schemaRef ds:uri="http://schemas.microsoft.com/sharepoint/v3/contenttype/forms"/>
  </ds:schemaRefs>
</ds:datastoreItem>
</file>

<file path=customXml/itemProps3.xml><?xml version="1.0" encoding="utf-8"?>
<ds:datastoreItem xmlns:ds="http://schemas.openxmlformats.org/officeDocument/2006/customXml" ds:itemID="{05BD9B3C-FAB8-4E6A-8361-EC28A4F02CB9}">
  <ds:schemaRefs>
    <ds:schemaRef ds:uri="http://schemas.microsoft.com/office/2006/metadata/properties"/>
    <ds:schemaRef ds:uri="http://schemas.microsoft.com/office/infopath/2007/PartnerControls"/>
    <ds:schemaRef ds:uri="1548ec18-6bfb-4aa6-850b-c3711d2cbe9a"/>
  </ds:schemaRefs>
</ds:datastoreItem>
</file>

<file path=docProps/app.xml><?xml version="1.0" encoding="utf-8"?>
<Properties xmlns="http://schemas.openxmlformats.org/officeDocument/2006/extended-properties" xmlns:vt="http://schemas.openxmlformats.org/officeDocument/2006/docPropsVTypes">
  <Template>{8CF3747C-93A9-48A4-81DE-BF367439873B}tf16401371</Template>
  <TotalTime>0</TotalTime>
  <Words>2045</Words>
  <Application>Microsoft Office PowerPoint</Application>
  <PresentationFormat>Širokoúhlá obrazovka</PresentationFormat>
  <Paragraphs>119</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Calibri Light</vt:lpstr>
      <vt:lpstr>Rockwell</vt:lpstr>
      <vt:lpstr>Wingdings</vt:lpstr>
      <vt:lpstr>Atlas</vt:lpstr>
      <vt:lpstr>Digitální antropologie</vt:lpstr>
      <vt:lpstr>Vymezení</vt:lpstr>
      <vt:lpstr>Některé rozmazané hranice</vt:lpstr>
      <vt:lpstr>Digitální antropologie</vt:lpstr>
      <vt:lpstr>Deset oblastí změn dle Garter (2020) Překlad převzatý od Brdičky</vt:lpstr>
      <vt:lpstr>Deset oblastí změn dle Garter (2020)</vt:lpstr>
      <vt:lpstr>Deset oblastí změn dle Garter (2020)</vt:lpstr>
      <vt:lpstr>Eticko-antropologické vztahy</vt:lpstr>
      <vt:lpstr>Východiska</vt:lpstr>
      <vt:lpstr>Východiska II</vt:lpstr>
      <vt:lpstr>Problém</vt:lpstr>
      <vt:lpstr>Kultura hanby a kultura viny (Dodds a další)</vt:lpstr>
      <vt:lpstr>Kultura hanby a kultura viny I</vt:lpstr>
      <vt:lpstr>Kultura hanby a kultura viny II</vt:lpstr>
      <vt:lpstr>Kultura hanby a kultura viny III</vt:lpstr>
      <vt:lpstr>Kultura hanby a kultura viny a Infosféra</vt:lpstr>
      <vt:lpstr>Etické implikace pro AI</vt:lpstr>
      <vt:lpstr>Co je etika?</vt:lpstr>
      <vt:lpstr>Hlavní etické otázky dneška:</vt:lpstr>
      <vt:lpstr>Co zatím umíme?</vt:lpstr>
      <vt:lpstr>Etické zásady pro tvorbu systémů s AI</vt:lpstr>
      <vt:lpstr>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antropologie</dc:title>
  <dc:creator>Michal Černý</dc:creator>
  <cp:lastModifiedBy>Michal Černý</cp:lastModifiedBy>
  <cp:revision>2</cp:revision>
  <dcterms:created xsi:type="dcterms:W3CDTF">2020-02-28T06:46:26Z</dcterms:created>
  <dcterms:modified xsi:type="dcterms:W3CDTF">2020-02-28T07:03:16Z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0x0101004AB8DEC9FF416A479116BD814A36328C</vt:lpwstr>
  </property>
</Properties>
</file>