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fef2f3cab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fef2f3cab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fef2f3cab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fef2f3cab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fef2f3cab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fef2f3cab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fef2f3cab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fef2f3cab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fef2f3cab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fef2f3cab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fef2f3cab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4fef2f3cab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fef2f3cab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fef2f3cab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fef2f3cab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fef2f3cab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fef2f3cab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4fef2f3cab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4fef2f3cab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4fef2f3cab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fef2f3ca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fef2f3c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fef2f3cab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4fef2f3cab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fef2f3cab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fef2f3cab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fef2f3cab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4fef2f3cab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4fef2f3cab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4fef2f3cab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fef2f3cab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4fef2f3cab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4fef2f3cab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4fef2f3cab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4fef2f3cab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4fef2f3cab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4fef2f3cab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4fef2f3cab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fef2f3cab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4fef2f3cab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4fef2f3cab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4fef2f3cab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03df461c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03df461c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4fef2f3cab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4fef2f3cab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4fef2f3cab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4fef2f3cab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4fef2f3cab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4fef2f3cab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fef2f3cab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4fef2f3cab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fef2f3cab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fef2f3cab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4fef2f3cab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4fef2f3cab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4fef2f3cab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4fef2f3cab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4fef2f3cab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4fef2f3cab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4fef2f3cab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4fef2f3cab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4fef2f3cab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4fef2f3cab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fef2f3cab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fef2f3cab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4fef2f3cab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4fef2f3cab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4fef2f3cab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4fef2f3cab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4fef2f3cab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4fef2f3cab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4fef2f3cab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4fef2f3cab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4fef2f3cab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4fef2f3cab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4fef2f3cab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4fef2f3cab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4fef2f3cab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4fef2f3cab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4fef2f3cab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4fef2f3cab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3cecf7e4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3cecf7e4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3cecf7e4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3cecf7e4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fef2f3cab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fef2f3ca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3cecf7d7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3cecf7d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3cecf7d7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3cecf7d7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3cecf7d7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33cecf7d7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70d2f67a0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70d2f67a0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70d2f67a0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70d2f67a0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fef2f3cab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fef2f3ca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fef2f3cab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fef2f3cab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fef2f3cab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fef2f3ca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fef2f3ca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fef2f3ca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kanjitisiki.com/nandoku/kokumei.html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7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jica.go.jp/regions/index.html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漢字の仲間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5868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3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３月３日　火曜日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イ</a:t>
            </a:r>
            <a:r>
              <a:rPr lang="en"/>
              <a:t>形容詞になる色はほかに何でしょうか？</a:t>
            </a:r>
            <a:endParaRPr/>
          </a:p>
        </p:txBody>
      </p:sp>
      <p:sp>
        <p:nvSpPr>
          <p:cNvPr id="106" name="Google Shape;106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イ形容詞になる色はほかに何でしょうか？</a:t>
            </a:r>
            <a:endParaRPr/>
          </a:p>
        </p:txBody>
      </p:sp>
      <p:sp>
        <p:nvSpPr>
          <p:cNvPr id="112" name="Google Shape;112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　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ほかの行政区分（ぎょうせいくぶん）は？</a:t>
            </a:r>
            <a:endParaRPr/>
          </a:p>
        </p:txBody>
      </p:sp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　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ほかの行政区分（ぎょうせいくぶん）は？</a:t>
            </a:r>
            <a:endParaRPr/>
          </a:p>
        </p:txBody>
      </p:sp>
      <p:sp>
        <p:nvSpPr>
          <p:cNvPr id="124" name="Google Shape;124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都道府県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　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ほかの</a:t>
            </a:r>
            <a:r>
              <a:rPr lang="en"/>
              <a:t>家族</a:t>
            </a:r>
            <a:endParaRPr/>
          </a:p>
        </p:txBody>
      </p:sp>
      <p:sp>
        <p:nvSpPr>
          <p:cNvPr id="130" name="Google Shape;130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父　母　兄弟　姉妹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Family member in Law 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　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ほかの</a:t>
            </a:r>
            <a:r>
              <a:rPr lang="en"/>
              <a:t>国名</a:t>
            </a:r>
            <a:endParaRPr/>
          </a:p>
        </p:txBody>
      </p:sp>
      <p:sp>
        <p:nvSpPr>
          <p:cNvPr id="136" name="Google Shape;136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中　米　西　英　日　捷克　</a:t>
            </a:r>
            <a:r>
              <a:rPr lang="en" sz="3000">
                <a:solidFill>
                  <a:srgbClr val="222222"/>
                </a:solidFill>
                <a:highlight>
                  <a:srgbClr val="FFFFFF"/>
                </a:highlight>
              </a:rPr>
              <a:t>斯洛伐克</a:t>
            </a:r>
            <a:r>
              <a:rPr lang="en" sz="3000"/>
              <a:t>　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漢字国名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https://kanjitisiki.com/nandoku/kokumei.html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8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漢字の仲間　　　4つのグループ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42" name="Google Shape;142;p28"/>
          <p:cNvSpPr txBox="1"/>
          <p:nvPr>
            <p:ph idx="1" type="body"/>
          </p:nvPr>
        </p:nvSpPr>
        <p:spPr>
          <a:xfrm>
            <a:off x="311700" y="11038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１．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２．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３．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４．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漢字の仲間　　　形のグループ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48" name="Google Shape;148;p29"/>
          <p:cNvSpPr txBox="1"/>
          <p:nvPr>
            <p:ph idx="1" type="body"/>
          </p:nvPr>
        </p:nvSpPr>
        <p:spPr>
          <a:xfrm>
            <a:off x="311700" y="11038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＜部首＞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＜部分＞　（　　　）：　男、界、町、細、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　　　（　　　）：　赤、考、社、地、遠、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漢字の仲間　　　形のグループ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54" name="Google Shape;154;p30"/>
          <p:cNvSpPr txBox="1"/>
          <p:nvPr>
            <p:ph idx="1" type="body"/>
          </p:nvPr>
        </p:nvSpPr>
        <p:spPr>
          <a:xfrm>
            <a:off x="311700" y="11038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＜部首＞　火の</a:t>
            </a:r>
            <a:r>
              <a:rPr lang="en" sz="2400"/>
              <a:t>グループ：炒　、熱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　　　心のグループ：忘　、忙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＜部分＞　（　田　　）：　男、界、町、細、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　　　（　土　　）：　赤、考、社、地、遠、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漢字の仲間　　　音のグループ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60" name="Google Shape;160;p31"/>
          <p:cNvSpPr txBox="1"/>
          <p:nvPr>
            <p:ph idx="1" type="body"/>
          </p:nvPr>
        </p:nvSpPr>
        <p:spPr>
          <a:xfrm>
            <a:off x="311700" y="11038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80000"/>
                </a:solidFill>
              </a:rPr>
              <a:t>　　</a:t>
            </a:r>
            <a:r>
              <a:rPr b="1" lang="en" sz="2400">
                <a:solidFill>
                  <a:srgbClr val="FF0000"/>
                </a:solidFill>
              </a:rPr>
              <a:t>部首　</a:t>
            </a:r>
            <a:r>
              <a:rPr b="1" lang="en" sz="2400">
                <a:solidFill>
                  <a:srgbClr val="000000"/>
                </a:solidFill>
              </a:rPr>
              <a:t>＋</a:t>
            </a:r>
            <a:r>
              <a:rPr b="1" lang="en" sz="2400">
                <a:solidFill>
                  <a:srgbClr val="980000"/>
                </a:solidFill>
              </a:rPr>
              <a:t>　</a:t>
            </a:r>
            <a:r>
              <a:rPr b="1" lang="en" sz="2400">
                <a:solidFill>
                  <a:srgbClr val="FF0000"/>
                </a:solidFill>
              </a:rPr>
              <a:t>音記号　　</a:t>
            </a:r>
            <a:r>
              <a:rPr b="1" lang="en" sz="2400">
                <a:solidFill>
                  <a:srgbClr val="000000"/>
                </a:solidFill>
              </a:rPr>
              <a:t>　→　</a:t>
            </a:r>
            <a:r>
              <a:rPr b="1" lang="en" sz="2400">
                <a:solidFill>
                  <a:srgbClr val="FF0000"/>
                </a:solidFill>
              </a:rPr>
              <a:t>形成文字</a:t>
            </a:r>
            <a:r>
              <a:rPr lang="en" sz="2400">
                <a:solidFill>
                  <a:srgbClr val="000000"/>
                </a:solidFill>
              </a:rPr>
              <a:t>（けいせいもじ）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部首　：　意味　をあらわす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音記号：　音　　をあらわす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 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E.G. 　１） 晴、静　　　２）何、可、苛、歌、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32695" l="20433" r="39342" t="6757"/>
          <a:stretch/>
        </p:blipFill>
        <p:spPr>
          <a:xfrm>
            <a:off x="1335675" y="125450"/>
            <a:ext cx="5334071" cy="501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2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漢字の仲間　　　音のグループ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66" name="Google Shape;166;p32"/>
          <p:cNvSpPr txBox="1"/>
          <p:nvPr>
            <p:ph idx="1" type="body"/>
          </p:nvPr>
        </p:nvSpPr>
        <p:spPr>
          <a:xfrm>
            <a:off x="311700" y="11038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音記号（おときごう）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＜青＞　</a:t>
            </a:r>
            <a:r>
              <a:rPr lang="en" sz="2400"/>
              <a:t>よみ？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＜可＞　</a:t>
            </a:r>
            <a:r>
              <a:rPr lang="en" sz="2400"/>
              <a:t>よみ？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＜古＞　</a:t>
            </a:r>
            <a:r>
              <a:rPr lang="en" sz="2400"/>
              <a:t>よみ？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＜交＞　</a:t>
            </a:r>
            <a:r>
              <a:rPr lang="en" sz="2400"/>
              <a:t>よみ？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3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漢字の仲間　　　音のグループ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72" name="Google Shape;172;p33"/>
          <p:cNvSpPr txBox="1"/>
          <p:nvPr>
            <p:ph idx="1" type="body"/>
          </p:nvPr>
        </p:nvSpPr>
        <p:spPr>
          <a:xfrm>
            <a:off x="311700" y="11038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音記号（おときごう）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＜青＞　よみ？　　</a:t>
            </a:r>
            <a:r>
              <a:rPr lang="en" sz="2400">
                <a:solidFill>
                  <a:srgbClr val="FF0000"/>
                </a:solidFill>
              </a:rPr>
              <a:t>せい</a:t>
            </a:r>
            <a:endParaRPr sz="24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＜可＞　よみ？　　</a:t>
            </a:r>
            <a:r>
              <a:rPr lang="en" sz="2400">
                <a:solidFill>
                  <a:srgbClr val="FF0000"/>
                </a:solidFill>
              </a:rPr>
              <a:t>か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＜古＞　よみ？　　</a:t>
            </a:r>
            <a:r>
              <a:rPr lang="en" sz="2400">
                <a:solidFill>
                  <a:srgbClr val="FF0000"/>
                </a:solidFill>
              </a:rPr>
              <a:t>こ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＜交＞　よみ？　　</a:t>
            </a:r>
            <a:r>
              <a:rPr lang="en" sz="2400">
                <a:solidFill>
                  <a:srgbClr val="FF0000"/>
                </a:solidFill>
              </a:rPr>
              <a:t>こう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4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漢字の仲間　　　音のグループ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78" name="Google Shape;178;p34"/>
          <p:cNvSpPr txBox="1"/>
          <p:nvPr>
            <p:ph idx="1" type="body"/>
          </p:nvPr>
        </p:nvSpPr>
        <p:spPr>
          <a:xfrm>
            <a:off x="311700" y="11038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音記号（おときごう）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＜寺＞　</a:t>
            </a:r>
            <a:r>
              <a:rPr lang="en" sz="2400"/>
              <a:t>よみ？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＜方＞　</a:t>
            </a:r>
            <a:r>
              <a:rPr lang="en" sz="2400"/>
              <a:t>よみ？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5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漢字の仲間　　　音のグループ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84" name="Google Shape;184;p35"/>
          <p:cNvSpPr txBox="1"/>
          <p:nvPr>
            <p:ph idx="1" type="body"/>
          </p:nvPr>
        </p:nvSpPr>
        <p:spPr>
          <a:xfrm>
            <a:off x="311700" y="11038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音記号（おときごう）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＜寺＞　よみ？　　</a:t>
            </a:r>
            <a:r>
              <a:rPr lang="en" sz="2400">
                <a:solidFill>
                  <a:srgbClr val="FF0000"/>
                </a:solidFill>
              </a:rPr>
              <a:t>じ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＜方＞　よみ？　　</a:t>
            </a:r>
            <a:r>
              <a:rPr lang="en" sz="2400">
                <a:solidFill>
                  <a:srgbClr val="FF0000"/>
                </a:solidFill>
              </a:rPr>
              <a:t>ほう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6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漢字の仲間　　　音のグループ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90" name="Google Shape;190;p36"/>
          <p:cNvSpPr txBox="1"/>
          <p:nvPr>
            <p:ph idx="1" type="body"/>
          </p:nvPr>
        </p:nvSpPr>
        <p:spPr>
          <a:xfrm>
            <a:off x="422375" y="10374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共通の読みは？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１．静、青、晴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２．古、故、個、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３．寺、持、時、</a:t>
            </a:r>
            <a:endParaRPr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7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漢字の仲間　　　音のグループ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96" name="Google Shape;196;p37"/>
          <p:cNvSpPr txBox="1"/>
          <p:nvPr>
            <p:ph idx="1" type="body"/>
          </p:nvPr>
        </p:nvSpPr>
        <p:spPr>
          <a:xfrm>
            <a:off x="422375" y="10374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共通の読みは？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１．静、青、晴　　－　　</a:t>
            </a:r>
            <a:r>
              <a:rPr lang="en" sz="2400"/>
              <a:t>静寂、青春、晴天</a:t>
            </a:r>
            <a:r>
              <a:rPr lang="en" sz="2400"/>
              <a:t>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２．古、故、個、　－　　</a:t>
            </a:r>
            <a:r>
              <a:rPr lang="en" sz="2400"/>
              <a:t>古書、故人、個展</a:t>
            </a:r>
            <a:r>
              <a:rPr lang="en" sz="2400"/>
              <a:t>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３．寺、持、時、　－　　</a:t>
            </a:r>
            <a:r>
              <a:rPr lang="en" sz="2400"/>
              <a:t>寺院、持参、時間</a:t>
            </a:r>
            <a:endParaRPr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8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漢字の仲間　　　</a:t>
            </a:r>
            <a:r>
              <a:rPr b="1" lang="en">
                <a:solidFill>
                  <a:srgbClr val="38761D"/>
                </a:solidFill>
              </a:rPr>
              <a:t>意味</a:t>
            </a:r>
            <a:r>
              <a:rPr b="1" lang="en">
                <a:solidFill>
                  <a:srgbClr val="38761D"/>
                </a:solidFill>
              </a:rPr>
              <a:t>のグループ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202" name="Google Shape;202;p38"/>
          <p:cNvSpPr txBox="1"/>
          <p:nvPr>
            <p:ph idx="1" type="body"/>
          </p:nvPr>
        </p:nvSpPr>
        <p:spPr>
          <a:xfrm>
            <a:off x="422375" y="10374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＜行政区分（ぎょうせいくぶん）＞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9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漢字の仲間　　　意味のグループ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208" name="Google Shape;208;p39"/>
          <p:cNvSpPr txBox="1"/>
          <p:nvPr>
            <p:ph idx="1" type="body"/>
          </p:nvPr>
        </p:nvSpPr>
        <p:spPr>
          <a:xfrm>
            <a:off x="422375" y="10374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＜国</a:t>
            </a:r>
            <a:r>
              <a:rPr lang="en" sz="2400"/>
              <a:t>名</a:t>
            </a:r>
            <a:r>
              <a:rPr lang="en" sz="2400"/>
              <a:t>＞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0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漢字の仲間　　　意味のグループ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214" name="Google Shape;214;p40"/>
          <p:cNvSpPr txBox="1"/>
          <p:nvPr>
            <p:ph idx="1" type="body"/>
          </p:nvPr>
        </p:nvSpPr>
        <p:spPr>
          <a:xfrm>
            <a:off x="422375" y="10374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＜</a:t>
            </a:r>
            <a:r>
              <a:rPr lang="en" sz="2400"/>
              <a:t>官公庁（かんこうちょう）</a:t>
            </a:r>
            <a:r>
              <a:rPr lang="en" sz="2400"/>
              <a:t>＞　；PUBLIC OFFICES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＜</a:t>
            </a:r>
            <a:r>
              <a:rPr lang="en" sz="2400"/>
              <a:t>部局（ぶきょく）＞　；DIVISIONS OF ORGANIZATIONS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1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漢字の仲間　　　意味のグループ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220" name="Google Shape;220;p41"/>
          <p:cNvSpPr txBox="1"/>
          <p:nvPr>
            <p:ph idx="1" type="body"/>
          </p:nvPr>
        </p:nvSpPr>
        <p:spPr>
          <a:xfrm>
            <a:off x="422375" y="10374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＜官公庁（かんこうちょう）＞　；PUBLIC OFFICES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</a:rPr>
              <a:t>　省　　　庁　　　局</a:t>
            </a:r>
            <a:endParaRPr sz="24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＜部局（ぶきょく）＞　；DIVISIONS OF ORGANIZATIONS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</a:t>
            </a:r>
            <a:r>
              <a:rPr lang="en" sz="2400">
                <a:solidFill>
                  <a:srgbClr val="FF0000"/>
                </a:solidFill>
              </a:rPr>
              <a:t>局　　　部　　　課　　　係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 rotWithShape="1">
          <a:blip r:embed="rId3">
            <a:alphaModFix/>
          </a:blip>
          <a:srcRect b="15631" l="14419" r="36716" t="16727"/>
          <a:stretch/>
        </p:blipFill>
        <p:spPr>
          <a:xfrm>
            <a:off x="1047500" y="324700"/>
            <a:ext cx="6371698" cy="429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2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漢字の仲間　　　</a:t>
            </a:r>
            <a:r>
              <a:rPr b="1" lang="en">
                <a:solidFill>
                  <a:srgbClr val="38761D"/>
                </a:solidFill>
              </a:rPr>
              <a:t>用法</a:t>
            </a:r>
            <a:r>
              <a:rPr b="1" lang="en">
                <a:solidFill>
                  <a:srgbClr val="38761D"/>
                </a:solidFill>
              </a:rPr>
              <a:t>のグループ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226" name="Google Shape;226;p42"/>
          <p:cNvSpPr txBox="1"/>
          <p:nvPr>
            <p:ph idx="1" type="body"/>
          </p:nvPr>
        </p:nvSpPr>
        <p:spPr>
          <a:xfrm>
            <a:off x="422375" y="10374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・文法（動詞、な＆い形容詞、名詞）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・接尾辞（せつびじ）：SUFFIX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１．場所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２．働く人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３．お金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3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漢字の仲間　　　用法のグループ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232" name="Google Shape;232;p43"/>
          <p:cNvSpPr txBox="1"/>
          <p:nvPr>
            <p:ph idx="1" type="body"/>
          </p:nvPr>
        </p:nvSpPr>
        <p:spPr>
          <a:xfrm>
            <a:off x="422375" y="10374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・文法（動詞、な＆い形容詞、名詞）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・接尾辞（せつびじ）：SUFFIX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１．場所　　；館、所、場、地、園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２．働く人　；家、手、者、員、人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３．お金　　；代、</a:t>
            </a:r>
            <a:r>
              <a:rPr lang="en" sz="2400"/>
              <a:t>費、料、金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4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漢字の仲間　　　用法のグループ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238" name="Google Shape;238;p44"/>
          <p:cNvSpPr txBox="1"/>
          <p:nvPr>
            <p:ph idx="1" type="body"/>
          </p:nvPr>
        </p:nvSpPr>
        <p:spPr>
          <a:xfrm>
            <a:off x="422375" y="10374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・</a:t>
            </a:r>
            <a:r>
              <a:rPr lang="en" sz="2400"/>
              <a:t>否定（ひてい）の接頭辞（せっとうじ）　；PREFIX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5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漢字の仲間　　　用法のグループ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244" name="Google Shape;244;p45"/>
          <p:cNvSpPr txBox="1"/>
          <p:nvPr>
            <p:ph idx="1" type="body"/>
          </p:nvPr>
        </p:nvSpPr>
        <p:spPr>
          <a:xfrm>
            <a:off x="422375" y="10374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・否定の接頭辞（せっとうじ）　；PREFIX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非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</a:t>
            </a:r>
            <a:r>
              <a:rPr lang="en" sz="2400"/>
              <a:t>否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無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未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不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6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漢字の仲間　　　4つのグループ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250" name="Google Shape;250;p46"/>
          <p:cNvSpPr txBox="1"/>
          <p:nvPr>
            <p:ph idx="1" type="body"/>
          </p:nvPr>
        </p:nvSpPr>
        <p:spPr>
          <a:xfrm>
            <a:off x="311700" y="11038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１．形（</a:t>
            </a:r>
            <a:r>
              <a:rPr lang="en" sz="2400"/>
              <a:t>かたち）のグループ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２．音（</a:t>
            </a:r>
            <a:r>
              <a:rPr lang="en" sz="2400"/>
              <a:t>おと）のグループ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３．</a:t>
            </a:r>
            <a:r>
              <a:rPr lang="en" sz="2400"/>
              <a:t>意味のグループ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４．</a:t>
            </a:r>
            <a:r>
              <a:rPr lang="en" sz="2400"/>
              <a:t>用法（ようほう）のグループ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漢字の仲間　</a:t>
            </a:r>
            <a:r>
              <a:rPr lang="en"/>
              <a:t>基本練習</a:t>
            </a:r>
            <a:r>
              <a:rPr lang="en"/>
              <a:t>　P </a:t>
            </a:r>
            <a:r>
              <a:rPr lang="en"/>
              <a:t>19</a:t>
            </a:r>
            <a:endParaRPr/>
          </a:p>
        </p:txBody>
      </p:sp>
      <p:sp>
        <p:nvSpPr>
          <p:cNvPr id="256" name="Google Shape;256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漢字の仲間　基本練習　P 19</a:t>
            </a:r>
            <a:endParaRPr/>
          </a:p>
        </p:txBody>
      </p:sp>
      <p:sp>
        <p:nvSpPr>
          <p:cNvPr id="262" name="Google Shape;262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１．【　　　　】減、濃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漢字の仲間　基本練習　P 19</a:t>
            </a:r>
            <a:endParaRPr/>
          </a:p>
        </p:txBody>
      </p:sp>
      <p:sp>
        <p:nvSpPr>
          <p:cNvPr id="268" name="Google Shape;268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２．【　　　　】高、硬、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漢字の仲間　基本練習　P 19</a:t>
            </a:r>
            <a:endParaRPr/>
          </a:p>
        </p:txBody>
      </p:sp>
      <p:sp>
        <p:nvSpPr>
          <p:cNvPr id="274" name="Google Shape;274;p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３．【　　　　】苦、濃、高、</a:t>
            </a:r>
            <a:r>
              <a:rPr lang="en" sz="2400"/>
              <a:t>硬、軟、難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漢字の仲間　基本練習　P 19</a:t>
            </a:r>
            <a:endParaRPr/>
          </a:p>
        </p:txBody>
      </p:sp>
      <p:sp>
        <p:nvSpPr>
          <p:cNvPr id="280" name="Google Shape;280;p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４</a:t>
            </a:r>
            <a:r>
              <a:rPr lang="en" sz="2400"/>
              <a:t>．【　　　　】　</a:t>
            </a:r>
            <a:r>
              <a:rPr lang="en" sz="2400"/>
              <a:t>界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4100"/>
            <a:ext cx="3515200" cy="49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7800" y="152400"/>
            <a:ext cx="483869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漢字の仲間　基本練習　P 19</a:t>
            </a:r>
            <a:endParaRPr/>
          </a:p>
        </p:txBody>
      </p:sp>
      <p:sp>
        <p:nvSpPr>
          <p:cNvPr id="286" name="Google Shape;286;p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５</a:t>
            </a:r>
            <a:r>
              <a:rPr lang="en" sz="2400"/>
              <a:t>．【　　　　】　省、係、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しょう、かかり（がかり）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漢字の仲間　基本練習　P 19</a:t>
            </a:r>
            <a:endParaRPr/>
          </a:p>
        </p:txBody>
      </p:sp>
      <p:sp>
        <p:nvSpPr>
          <p:cNvPr id="292" name="Google Shape;292;p5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６</a:t>
            </a:r>
            <a:r>
              <a:rPr lang="en" sz="2400"/>
              <a:t>．【　　　　】　</a:t>
            </a:r>
            <a:r>
              <a:rPr lang="en" sz="2400"/>
              <a:t>習、州、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漢字の仲間　基本練習　P 19</a:t>
            </a:r>
            <a:endParaRPr/>
          </a:p>
        </p:txBody>
      </p:sp>
      <p:sp>
        <p:nvSpPr>
          <p:cNvPr id="298" name="Google Shape;298;p5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７</a:t>
            </a:r>
            <a:r>
              <a:rPr lang="en" sz="2400"/>
              <a:t>．【　　　　】　</a:t>
            </a:r>
            <a:r>
              <a:rPr lang="en" sz="2400"/>
              <a:t>王、全</a:t>
            </a:r>
            <a:r>
              <a:rPr lang="en" sz="2400"/>
              <a:t>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漢字の仲間　基本練習　P 19</a:t>
            </a:r>
            <a:endParaRPr/>
          </a:p>
        </p:txBody>
      </p:sp>
      <p:sp>
        <p:nvSpPr>
          <p:cNvPr id="304" name="Google Shape;304;p5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８</a:t>
            </a:r>
            <a:r>
              <a:rPr lang="en" sz="2400"/>
              <a:t>．【　　　　】　</a:t>
            </a:r>
            <a:r>
              <a:rPr lang="en" sz="2400"/>
              <a:t>欠、軟、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漢字の仲間　基本練習　P 19</a:t>
            </a:r>
            <a:endParaRPr/>
          </a:p>
        </p:txBody>
      </p:sp>
      <p:sp>
        <p:nvSpPr>
          <p:cNvPr id="310" name="Google Shape;310;p5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９</a:t>
            </a:r>
            <a:r>
              <a:rPr lang="en" sz="2400"/>
              <a:t>．【　　　　】　</a:t>
            </a:r>
            <a:r>
              <a:rPr lang="en" sz="2400"/>
              <a:t>印、独、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漢字の仲間　基本練習　P 19</a:t>
            </a:r>
            <a:endParaRPr/>
          </a:p>
        </p:txBody>
      </p:sp>
      <p:sp>
        <p:nvSpPr>
          <p:cNvPr id="316" name="Google Shape;316;p5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10</a:t>
            </a:r>
            <a:r>
              <a:rPr lang="en" sz="2400"/>
              <a:t>．【　　　　】</a:t>
            </a:r>
            <a:r>
              <a:rPr lang="en" sz="2400"/>
              <a:t>苦、濃、高、硬、軟、難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</a:t>
            </a:r>
            <a:r>
              <a:rPr lang="en" sz="2400"/>
              <a:t>【　　　　】苦、難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漢字の仲間　基本練習　P 19</a:t>
            </a:r>
            <a:endParaRPr/>
          </a:p>
        </p:txBody>
      </p:sp>
      <p:sp>
        <p:nvSpPr>
          <p:cNvPr id="322" name="Google Shape;322;p5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11</a:t>
            </a:r>
            <a:r>
              <a:rPr lang="en" sz="2400"/>
              <a:t>．【　　　　】</a:t>
            </a:r>
            <a:r>
              <a:rPr lang="en" sz="2400"/>
              <a:t>省、苦、通、減、高、欠、乗、習、教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【　　　　】省く、苦しめる、通す、減らす、高める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　　　　　　教える、欠く、乗せる、習う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【　　　　】通る、減る、乗る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漢字の仲間　基本練習　P 19</a:t>
            </a:r>
            <a:endParaRPr/>
          </a:p>
        </p:txBody>
      </p:sp>
      <p:sp>
        <p:nvSpPr>
          <p:cNvPr id="328" name="Google Shape;328;p5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12</a:t>
            </a:r>
            <a:r>
              <a:rPr lang="en" sz="2400"/>
              <a:t>．【　　　　】　首、目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漢字の仲間　基本練習　P </a:t>
            </a:r>
            <a:r>
              <a:rPr lang="en"/>
              <a:t>20</a:t>
            </a:r>
            <a:endParaRPr/>
          </a:p>
        </p:txBody>
      </p:sp>
      <p:sp>
        <p:nvSpPr>
          <p:cNvPr id="334" name="Google Shape;334;p6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１０．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大きい、重い、薄い、高い、安い</a:t>
            </a:r>
            <a:endParaRPr sz="24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漢字の仲間　基本練習　P 20</a:t>
            </a:r>
            <a:endParaRPr/>
          </a:p>
        </p:txBody>
      </p:sp>
      <p:sp>
        <p:nvSpPr>
          <p:cNvPr id="340" name="Google Shape;340;p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１１．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経済産業省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郵便局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環境省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農林水産省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 b="0" l="10245" r="9271" t="1854"/>
          <a:stretch/>
        </p:blipFill>
        <p:spPr>
          <a:xfrm>
            <a:off x="221400" y="125450"/>
            <a:ext cx="3940626" cy="360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1475" y="737925"/>
            <a:ext cx="4194600" cy="419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62"/>
          <p:cNvSpPr txBox="1"/>
          <p:nvPr>
            <p:ph type="title"/>
          </p:nvPr>
        </p:nvSpPr>
        <p:spPr>
          <a:xfrm>
            <a:off x="311700" y="194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06666"/>
                </a:solidFill>
              </a:rPr>
              <a:t>応用練習</a:t>
            </a:r>
            <a:endParaRPr>
              <a:solidFill>
                <a:srgbClr val="E06666"/>
              </a:solidFill>
            </a:endParaRPr>
          </a:p>
        </p:txBody>
      </p:sp>
      <p:sp>
        <p:nvSpPr>
          <p:cNvPr id="346" name="Google Shape;346;p62"/>
          <p:cNvSpPr txBox="1"/>
          <p:nvPr>
            <p:ph idx="1" type="body"/>
          </p:nvPr>
        </p:nvSpPr>
        <p:spPr>
          <a:xfrm>
            <a:off x="311700" y="959325"/>
            <a:ext cx="8520600" cy="36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３、そこ</a:t>
            </a:r>
            <a:r>
              <a:rPr lang="en" sz="2400">
                <a:solidFill>
                  <a:srgbClr val="FF0000"/>
                </a:solidFill>
              </a:rPr>
              <a:t>を</a:t>
            </a:r>
            <a:r>
              <a:rPr lang="en" sz="2400" u="sng"/>
              <a:t>　　　　　　　</a:t>
            </a:r>
            <a:r>
              <a:rPr lang="en" sz="2400"/>
              <a:t>てください。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Pure motion verbs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　　歩く、走る、曲がる、通る、渡る</a:t>
            </a:r>
            <a:endParaRPr sz="24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63"/>
          <p:cNvSpPr txBox="1"/>
          <p:nvPr>
            <p:ph type="title"/>
          </p:nvPr>
        </p:nvSpPr>
        <p:spPr>
          <a:xfrm>
            <a:off x="311700" y="194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06666"/>
                </a:solidFill>
              </a:rPr>
              <a:t>応用練習</a:t>
            </a:r>
            <a:endParaRPr>
              <a:solidFill>
                <a:srgbClr val="E06666"/>
              </a:solidFill>
            </a:endParaRPr>
          </a:p>
        </p:txBody>
      </p:sp>
      <p:sp>
        <p:nvSpPr>
          <p:cNvPr id="352" name="Google Shape;352;p63"/>
          <p:cNvSpPr txBox="1"/>
          <p:nvPr>
            <p:ph idx="1" type="body"/>
          </p:nvPr>
        </p:nvSpPr>
        <p:spPr>
          <a:xfrm>
            <a:off x="311700" y="959325"/>
            <a:ext cx="8520600" cy="36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７．卒業したら</a:t>
            </a:r>
            <a:r>
              <a:rPr lang="en" sz="2400" u="sng"/>
              <a:t>　　　　　　　</a:t>
            </a:r>
            <a:r>
              <a:rPr lang="en" sz="2400">
                <a:solidFill>
                  <a:srgbClr val="FF0000"/>
                </a:solidFill>
              </a:rPr>
              <a:t>で</a:t>
            </a:r>
            <a:r>
              <a:rPr lang="en" sz="2400"/>
              <a:t>働く</a:t>
            </a:r>
            <a:r>
              <a:rPr lang="en" sz="2400"/>
              <a:t>。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</a:t>
            </a:r>
            <a:r>
              <a:rPr lang="en" sz="2400"/>
              <a:t>防衛庁（ぼうえいちょう）　＊今の　防衛省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場所：局、庁、省、社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4"/>
          <p:cNvSpPr txBox="1"/>
          <p:nvPr>
            <p:ph type="title"/>
          </p:nvPr>
        </p:nvSpPr>
        <p:spPr>
          <a:xfrm>
            <a:off x="311700" y="194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06666"/>
                </a:solidFill>
              </a:rPr>
              <a:t>応用練習</a:t>
            </a:r>
            <a:endParaRPr>
              <a:solidFill>
                <a:srgbClr val="E06666"/>
              </a:solidFill>
            </a:endParaRPr>
          </a:p>
        </p:txBody>
      </p:sp>
      <p:sp>
        <p:nvSpPr>
          <p:cNvPr id="358" name="Google Shape;358;p64"/>
          <p:cNvSpPr txBox="1"/>
          <p:nvPr>
            <p:ph idx="1" type="body"/>
          </p:nvPr>
        </p:nvSpPr>
        <p:spPr>
          <a:xfrm>
            <a:off x="311700" y="959325"/>
            <a:ext cx="8520600" cy="36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７．卒業したら</a:t>
            </a:r>
            <a:r>
              <a:rPr lang="en" sz="2400" u="sng"/>
              <a:t>　　　　　　　</a:t>
            </a:r>
            <a:r>
              <a:rPr lang="en" sz="2400">
                <a:solidFill>
                  <a:srgbClr val="FF0000"/>
                </a:solidFill>
              </a:rPr>
              <a:t>で</a:t>
            </a:r>
            <a:r>
              <a:rPr lang="en" sz="2400"/>
              <a:t>働く。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</a:t>
            </a:r>
            <a:r>
              <a:rPr lang="en" sz="2400"/>
              <a:t>政治家・銀行員</a:t>
            </a:r>
            <a:r>
              <a:rPr lang="en" sz="2400" u="sng"/>
              <a:t>　として（as）　</a:t>
            </a:r>
            <a:r>
              <a:rPr lang="en" sz="2400"/>
              <a:t>働く。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　</a:t>
            </a:r>
            <a:endParaRPr sz="24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6000" y="1714550"/>
            <a:ext cx="4965550" cy="331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65"/>
          <p:cNvSpPr txBox="1"/>
          <p:nvPr/>
        </p:nvSpPr>
        <p:spPr>
          <a:xfrm>
            <a:off x="4257150" y="953500"/>
            <a:ext cx="36393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Former 京都府庁</a:t>
            </a:r>
            <a:endParaRPr sz="2400"/>
          </a:p>
        </p:txBody>
      </p:sp>
      <p:sp>
        <p:nvSpPr>
          <p:cNvPr id="365" name="Google Shape;365;p65"/>
          <p:cNvSpPr txBox="1"/>
          <p:nvPr/>
        </p:nvSpPr>
        <p:spPr>
          <a:xfrm>
            <a:off x="-1034075" y="1329525"/>
            <a:ext cx="73380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65"/>
          <p:cNvSpPr txBox="1"/>
          <p:nvPr/>
        </p:nvSpPr>
        <p:spPr>
          <a:xfrm>
            <a:off x="174575" y="1517500"/>
            <a:ext cx="7338000" cy="19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京都府の県庁所在地は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京都市。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京都市に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京都府庁がある。</a:t>
            </a:r>
            <a:endParaRPr sz="30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6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テニス界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政界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経済界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650" y="214000"/>
            <a:ext cx="2940575" cy="337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6775" y="2093200"/>
            <a:ext cx="5642975" cy="2821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9"/>
          <p:cNvPicPr preferRelativeResize="0"/>
          <p:nvPr/>
        </p:nvPicPr>
        <p:blipFill rotWithShape="1">
          <a:blip r:embed="rId3">
            <a:alphaModFix/>
          </a:blip>
          <a:srcRect b="5190" l="17669" r="28378" t="20232"/>
          <a:stretch/>
        </p:blipFill>
        <p:spPr>
          <a:xfrm>
            <a:off x="169725" y="206625"/>
            <a:ext cx="5141976" cy="444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https://www.jica.go.jp/regions/index.html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漢字の仲間　復習　P 17</a:t>
            </a:r>
            <a:endParaRPr/>
          </a:p>
        </p:txBody>
      </p:sp>
      <p:sp>
        <p:nvSpPr>
          <p:cNvPr id="100" name="Google Shape;10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