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5" r:id="rId3"/>
    <p:sldId id="294" r:id="rId4"/>
    <p:sldId id="318" r:id="rId5"/>
    <p:sldId id="317" r:id="rId6"/>
    <p:sldId id="297" r:id="rId7"/>
    <p:sldId id="320" r:id="rId8"/>
    <p:sldId id="319" r:id="rId9"/>
    <p:sldId id="322" r:id="rId10"/>
    <p:sldId id="321" r:id="rId11"/>
    <p:sldId id="298" r:id="rId12"/>
    <p:sldId id="296" r:id="rId13"/>
    <p:sldId id="300" r:id="rId14"/>
    <p:sldId id="301" r:id="rId15"/>
    <p:sldId id="299" r:id="rId16"/>
    <p:sldId id="323" r:id="rId17"/>
    <p:sldId id="324" r:id="rId18"/>
    <p:sldId id="314" r:id="rId19"/>
    <p:sldId id="327" r:id="rId20"/>
    <p:sldId id="302" r:id="rId21"/>
    <p:sldId id="325" r:id="rId22"/>
    <p:sldId id="303" r:id="rId23"/>
    <p:sldId id="326" r:id="rId24"/>
    <p:sldId id="330" r:id="rId25"/>
    <p:sldId id="328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7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0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1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1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D7FE9-C0B0-455B-B1D3-6A88F013B3AD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277C-1687-45F7-89CF-E78D71C80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3340"/>
            <a:ext cx="12192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SOCIAL HISTORY</a:t>
            </a:r>
            <a:r>
              <a:rPr lang="cs-CZ" sz="4400" b="1" dirty="0"/>
              <a:t> OF JAPANESE POPULAR CULTURE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5010"/>
            <a:ext cx="9144000" cy="165576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THE CULTURE OF </a:t>
            </a:r>
            <a:r>
              <a:rPr lang="en-GB" dirty="0"/>
              <a:t>MEIJI</a:t>
            </a:r>
            <a:endParaRPr lang="cs-CZ" dirty="0"/>
          </a:p>
          <a:p>
            <a:r>
              <a:rPr lang="cs-CZ" dirty="0"/>
              <a:t>(1868</a:t>
            </a:r>
            <a:r>
              <a:rPr lang="en-GB" dirty="0"/>
              <a:t>-1912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6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7F8371-227A-4AD3-A9FE-ECDB4B56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FILM &amp; MUSIC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950CBA-71A1-4D67-B59E-E26D33A5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22261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dirty="0"/>
              <a:t>first Japanese film: a scene from kabuki play </a:t>
            </a:r>
            <a:r>
              <a:rPr lang="en-GB" sz="1800" i="1" dirty="0" err="1"/>
              <a:t>Momijigari</a:t>
            </a:r>
            <a:r>
              <a:rPr lang="en-GB" sz="1800" dirty="0"/>
              <a:t> (1899)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14E45B-7E13-408A-B33A-38D39A0C7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04" y="1635907"/>
            <a:ext cx="5801285" cy="43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0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D637C-F587-481D-B949-419678A3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&amp; MUSIC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A6D7C7-15DC-4975-830D-4F5F85F11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6138" cy="4351338"/>
          </a:xfrm>
        </p:spPr>
        <p:txBody>
          <a:bodyPr>
            <a:normAutofit/>
          </a:bodyPr>
          <a:lstStyle/>
          <a:p>
            <a:pPr lvl="0"/>
            <a:r>
              <a:rPr lang="en-GB" b="1" dirty="0"/>
              <a:t>Film</a:t>
            </a:r>
          </a:p>
          <a:p>
            <a:pPr lvl="1"/>
            <a:r>
              <a:rPr lang="en-US" dirty="0"/>
              <a:t>1903: first permanent movie house (“Electric Theater”) built in Akasaka</a:t>
            </a:r>
          </a:p>
          <a:p>
            <a:pPr lvl="1"/>
            <a:r>
              <a:rPr lang="en-GB" dirty="0"/>
              <a:t>1904-1905: first Japanese “blockbusters” during the Russo-Japanese War</a:t>
            </a:r>
          </a:p>
          <a:p>
            <a:pPr lvl="1"/>
            <a:r>
              <a:rPr lang="en-GB" dirty="0" err="1"/>
              <a:t>1910s-1920s</a:t>
            </a:r>
            <a:r>
              <a:rPr lang="en-GB" dirty="0"/>
              <a:t>: film companies </a:t>
            </a:r>
            <a:r>
              <a:rPr lang="en-GB" dirty="0" err="1"/>
              <a:t>Nikkatsu</a:t>
            </a:r>
            <a:r>
              <a:rPr lang="en-GB" dirty="0"/>
              <a:t> and </a:t>
            </a:r>
            <a:r>
              <a:rPr lang="en-GB" dirty="0" err="1"/>
              <a:t>Shōchiku</a:t>
            </a:r>
            <a:r>
              <a:rPr lang="en-GB" dirty="0"/>
              <a:t> established </a:t>
            </a:r>
            <a:endParaRPr lang="en-US" dirty="0"/>
          </a:p>
          <a:p>
            <a:endParaRPr lang="en-GB" dirty="0"/>
          </a:p>
          <a:p>
            <a:pPr lvl="0"/>
            <a:r>
              <a:rPr lang="en-GB" b="1" dirty="0"/>
              <a:t>Music</a:t>
            </a:r>
          </a:p>
          <a:p>
            <a:pPr lvl="1"/>
            <a:r>
              <a:rPr lang="en-GB" dirty="0"/>
              <a:t>More pragmatic than artistic</a:t>
            </a:r>
            <a:endParaRPr lang="en-US" dirty="0"/>
          </a:p>
          <a:p>
            <a:pPr lvl="1"/>
            <a:r>
              <a:rPr lang="en-GB" dirty="0"/>
              <a:t>Western music essential to the ceremonial style of governance</a:t>
            </a:r>
            <a:endParaRPr lang="en-US" dirty="0"/>
          </a:p>
          <a:p>
            <a:pPr lvl="1"/>
            <a:r>
              <a:rPr lang="en-GB" dirty="0"/>
              <a:t>“national music” (</a:t>
            </a:r>
            <a:r>
              <a:rPr lang="en-GB" i="1" dirty="0" err="1"/>
              <a:t>kokugaku</a:t>
            </a:r>
            <a:r>
              <a:rPr lang="en-GB" dirty="0"/>
              <a:t>) inculcates morality and nationalist sentiments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1CE3C-5E8B-4C87-8C83-BE2E47D7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0"/>
            <a:ext cx="10515600" cy="1325563"/>
          </a:xfrm>
        </p:spPr>
        <p:txBody>
          <a:bodyPr/>
          <a:lstStyle/>
          <a:p>
            <a:r>
              <a:rPr lang="en-GB" dirty="0"/>
              <a:t>NATIONAL LITERATURE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3AA0D5-12E7-4CDF-8013-31F274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6" y="1360652"/>
            <a:ext cx="7610114" cy="5626735"/>
          </a:xfrm>
        </p:spPr>
        <p:txBody>
          <a:bodyPr>
            <a:normAutofit/>
          </a:bodyPr>
          <a:lstStyle/>
          <a:p>
            <a:pPr lvl="0"/>
            <a:r>
              <a:rPr lang="en-GB" sz="2000" dirty="0"/>
              <a:t>1887: </a:t>
            </a:r>
            <a:r>
              <a:rPr lang="en-GB" sz="2000" dirty="0" err="1"/>
              <a:t>Futabatei</a:t>
            </a:r>
            <a:r>
              <a:rPr lang="en-GB" sz="2000" dirty="0"/>
              <a:t> Shimei: “Drifting cloud” (</a:t>
            </a:r>
            <a:r>
              <a:rPr lang="en-GB" sz="2000" i="1" dirty="0" err="1"/>
              <a:t>Ukigumo</a:t>
            </a:r>
            <a:r>
              <a:rPr lang="en-GB" sz="2000" dirty="0"/>
              <a:t>)</a:t>
            </a:r>
          </a:p>
          <a:p>
            <a:pPr lvl="1"/>
            <a:r>
              <a:rPr lang="en-GB" sz="1600" dirty="0"/>
              <a:t>first modern Japanese novel</a:t>
            </a:r>
          </a:p>
          <a:p>
            <a:pPr lvl="1"/>
            <a:r>
              <a:rPr lang="en-GB" sz="1600" dirty="0"/>
              <a:t>psychological exploration of characters, the role of anomie (cf. Durkheim)</a:t>
            </a:r>
          </a:p>
          <a:p>
            <a:pPr marL="457200" lvl="1" indent="0">
              <a:buNone/>
            </a:pPr>
            <a:endParaRPr lang="en-US" sz="1600" dirty="0"/>
          </a:p>
          <a:p>
            <a:pPr lvl="0"/>
            <a:r>
              <a:rPr lang="en-US" sz="2000" dirty="0"/>
              <a:t>1900: Japan's publishing industry undergoes an unprecedented boom</a:t>
            </a:r>
          </a:p>
          <a:p>
            <a:r>
              <a:rPr lang="en-US" sz="2000" dirty="0" err="1"/>
              <a:t>1900s</a:t>
            </a:r>
            <a:r>
              <a:rPr lang="en-US" sz="2000" dirty="0"/>
              <a:t>: wave of translation of European literature (Nietzsche popular)</a:t>
            </a:r>
          </a:p>
          <a:p>
            <a:endParaRPr lang="en-US" sz="2000" dirty="0"/>
          </a:p>
          <a:p>
            <a:r>
              <a:rPr lang="en-US" sz="2000" dirty="0"/>
              <a:t>1905: </a:t>
            </a:r>
            <a:r>
              <a:rPr lang="en-US" sz="2000" dirty="0" err="1"/>
              <a:t>Natsume</a:t>
            </a:r>
            <a:r>
              <a:rPr lang="en-US" sz="2000" dirty="0"/>
              <a:t> </a:t>
            </a:r>
            <a:r>
              <a:rPr lang="en-US" sz="2000" dirty="0" err="1"/>
              <a:t>Sōseki</a:t>
            </a:r>
            <a:r>
              <a:rPr lang="en-US" sz="2000" dirty="0"/>
              <a:t>: “I am a cat” (</a:t>
            </a:r>
            <a:r>
              <a:rPr lang="en-US" sz="2000" i="1" dirty="0" err="1"/>
              <a:t>Wagahai</a:t>
            </a:r>
            <a:r>
              <a:rPr lang="en-US" sz="2000" i="1" dirty="0"/>
              <a:t> </a:t>
            </a:r>
            <a:r>
              <a:rPr lang="en-US" sz="2000" i="1" dirty="0" err="1"/>
              <a:t>wa</a:t>
            </a:r>
            <a:r>
              <a:rPr lang="en-US" sz="2000" i="1" dirty="0"/>
              <a:t> </a:t>
            </a:r>
            <a:r>
              <a:rPr lang="en-US" sz="2000" i="1" dirty="0" err="1"/>
              <a:t>neko</a:t>
            </a:r>
            <a:r>
              <a:rPr lang="en-US" sz="2000" i="1" dirty="0"/>
              <a:t> de aru</a:t>
            </a:r>
            <a:r>
              <a:rPr lang="en-US" sz="2000" dirty="0"/>
              <a:t>)</a:t>
            </a:r>
          </a:p>
          <a:p>
            <a:pPr lvl="1"/>
            <a:r>
              <a:rPr lang="en-US" sz="1600" dirty="0"/>
              <a:t>becomes very popular</a:t>
            </a:r>
          </a:p>
          <a:p>
            <a:pPr lvl="1"/>
            <a:r>
              <a:rPr lang="en-US" sz="1600" dirty="0"/>
              <a:t>domestic cat reflecting the modernized Meiji society in “</a:t>
            </a:r>
            <a:r>
              <a:rPr lang="en-US" sz="1600" dirty="0" err="1"/>
              <a:t>ich</a:t>
            </a:r>
            <a:r>
              <a:rPr lang="en-US" sz="1600" dirty="0"/>
              <a:t>-form” (</a:t>
            </a:r>
            <a:r>
              <a:rPr lang="en-US" sz="1600" i="1" dirty="0" err="1"/>
              <a:t>shisōsetsu</a:t>
            </a:r>
            <a:r>
              <a:rPr lang="en-US" sz="1600" dirty="0"/>
              <a:t>) 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1906-10 Japanese naturalism becomes national literacy movement</a:t>
            </a:r>
          </a:p>
          <a:p>
            <a:r>
              <a:rPr lang="en-US" sz="2000" dirty="0"/>
              <a:t>Others: </a:t>
            </a:r>
            <a:r>
              <a:rPr lang="en-US" sz="2000" dirty="0" err="1"/>
              <a:t>Shimazaki</a:t>
            </a:r>
            <a:r>
              <a:rPr lang="en-US" sz="2000" dirty="0"/>
              <a:t> </a:t>
            </a:r>
            <a:r>
              <a:rPr lang="en-US" sz="2000" dirty="0" err="1"/>
              <a:t>Tōson</a:t>
            </a:r>
            <a:r>
              <a:rPr lang="en-US" sz="2000" dirty="0"/>
              <a:t>, Mori </a:t>
            </a:r>
            <a:r>
              <a:rPr lang="en-US" sz="2000" dirty="0" err="1"/>
              <a:t>Ōgai</a:t>
            </a:r>
            <a:r>
              <a:rPr lang="en-US" sz="2000" dirty="0"/>
              <a:t>,  Akutagawa </a:t>
            </a:r>
            <a:r>
              <a:rPr lang="en-US" sz="2000" dirty="0" err="1"/>
              <a:t>Ryūnosuke</a:t>
            </a:r>
            <a:endParaRPr 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DF3D57-39B0-4911-AE22-89D492EA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89" y="3686455"/>
            <a:ext cx="4286250" cy="29813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D94C121-46E8-4DC4-B8C1-B7D64ACF4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14" y="365124"/>
            <a:ext cx="2146533" cy="3226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7F1142D-0EA7-432A-B0B4-689381AFD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664" y="365124"/>
            <a:ext cx="1937518" cy="322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3340"/>
            <a:ext cx="12192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SOCIAL HISTORY</a:t>
            </a:r>
            <a:r>
              <a:rPr lang="cs-CZ" sz="4400" b="1" dirty="0"/>
              <a:t> OF JAPANESE POPULAR CULTURE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5010"/>
            <a:ext cx="9144000" cy="165576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THE CULTURE OF </a:t>
            </a:r>
            <a:r>
              <a:rPr lang="en-GB" dirty="0"/>
              <a:t>TAISHŌ</a:t>
            </a:r>
            <a:endParaRPr lang="cs-CZ" dirty="0"/>
          </a:p>
          <a:p>
            <a:r>
              <a:rPr lang="cs-CZ" dirty="0"/>
              <a:t>(1</a:t>
            </a:r>
            <a:r>
              <a:rPr lang="en-GB" dirty="0"/>
              <a:t>912-1926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0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DE3D15-6A14-4822-8592-35867639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BACKGROUND: SOCIETY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F37545-1D85-4AE5-B0C7-3E528824E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7572"/>
            <a:ext cx="8107243" cy="22225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1912: the new emperor Taishō, 1914: entry of Japan into WW I.</a:t>
            </a:r>
          </a:p>
          <a:p>
            <a:r>
              <a:rPr lang="en-US" dirty="0"/>
              <a:t>Facilitating transition from agricultural society to an industrial one</a:t>
            </a:r>
          </a:p>
          <a:p>
            <a:r>
              <a:rPr lang="cs-CZ" dirty="0"/>
              <a:t>Implementing </a:t>
            </a:r>
            <a:r>
              <a:rPr lang="en-GB" dirty="0"/>
              <a:t>imperialism (</a:t>
            </a:r>
            <a:r>
              <a:rPr lang="en-GB" i="1" dirty="0" err="1"/>
              <a:t>teikokushugi</a:t>
            </a:r>
            <a:r>
              <a:rPr lang="en-GB" dirty="0"/>
              <a:t>)</a:t>
            </a:r>
            <a:r>
              <a:rPr lang="cs-CZ" dirty="0"/>
              <a:t> and</a:t>
            </a:r>
            <a:r>
              <a:rPr lang="en-GB" dirty="0"/>
              <a:t> national policy (</a:t>
            </a:r>
            <a:r>
              <a:rPr lang="en-GB" i="1" dirty="0" err="1"/>
              <a:t>kokusaku</a:t>
            </a:r>
            <a:r>
              <a:rPr lang="en-GB" dirty="0"/>
              <a:t>)</a:t>
            </a:r>
            <a:endParaRPr lang="cs-CZ" dirty="0"/>
          </a:p>
          <a:p>
            <a:r>
              <a:rPr lang="en-GB" dirty="0"/>
              <a:t>Paternalism toward Korea</a:t>
            </a:r>
            <a:r>
              <a:rPr lang="cs-CZ" dirty="0"/>
              <a:t>,</a:t>
            </a:r>
            <a:r>
              <a:rPr lang="en-GB" dirty="0"/>
              <a:t> contempt for China</a:t>
            </a:r>
            <a:r>
              <a:rPr lang="cs-CZ" dirty="0"/>
              <a:t>, </a:t>
            </a:r>
            <a:r>
              <a:rPr lang="en-IE" dirty="0"/>
              <a:t>emulation</a:t>
            </a:r>
            <a:r>
              <a:rPr lang="cs-CZ" dirty="0"/>
              <a:t> of the Wes</a:t>
            </a:r>
            <a:r>
              <a:rPr lang="en-GB" dirty="0"/>
              <a:t>t</a:t>
            </a:r>
            <a:endParaRPr lang="cs-CZ" dirty="0"/>
          </a:p>
          <a:p>
            <a:r>
              <a:rPr lang="en-GB" dirty="0"/>
              <a:t>Emergence of individualism, consumerism and internationalism</a:t>
            </a:r>
          </a:p>
          <a:p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38572F-3DF4-47D2-800C-0A4690EC3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9" y="4183156"/>
            <a:ext cx="3756623" cy="24718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330C378-A184-4038-8E3C-B728B031B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69" y="4183155"/>
            <a:ext cx="3579160" cy="247185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D77FC3B-8945-442F-9769-F968833C6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43" y="1825626"/>
            <a:ext cx="3880719" cy="20919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CEA4D4-E1A5-4595-9C17-D69D9B384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67" y="4196602"/>
            <a:ext cx="4008886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F7704E-AAA8-494E-821D-A246EFCE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BACKGROUND: CULTURE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738265-E912-42E8-B165-03810DBE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Cultural imperialism:</a:t>
            </a:r>
            <a:r>
              <a:rPr lang="cs-CZ" dirty="0"/>
              <a:t> exporting culture and language to </a:t>
            </a:r>
            <a:r>
              <a:rPr lang="en-GB" dirty="0"/>
              <a:t>colonies and peripheries</a:t>
            </a:r>
          </a:p>
          <a:p>
            <a:r>
              <a:rPr lang="en-GB" dirty="0"/>
              <a:t>The r</a:t>
            </a:r>
            <a:r>
              <a:rPr lang="cs-CZ" dirty="0"/>
              <a:t>ise </a:t>
            </a:r>
            <a:r>
              <a:rPr lang="en-GB" dirty="0"/>
              <a:t>and massification </a:t>
            </a:r>
            <a:r>
              <a:rPr lang="cs-CZ" dirty="0"/>
              <a:t>of the </a:t>
            </a:r>
            <a:r>
              <a:rPr lang="en-GB" dirty="0"/>
              <a:t>Japanese </a:t>
            </a:r>
            <a:r>
              <a:rPr lang="cs-CZ" dirty="0"/>
              <a:t>media during war</a:t>
            </a:r>
            <a:r>
              <a:rPr lang="en-IE" dirty="0"/>
              <a:t>time</a:t>
            </a:r>
          </a:p>
          <a:p>
            <a:endParaRPr lang="en-IE" dirty="0"/>
          </a:p>
          <a:p>
            <a:r>
              <a:rPr lang="en-GB" dirty="0"/>
              <a:t>Japanese “pure literature” (</a:t>
            </a:r>
            <a:r>
              <a:rPr lang="en-GB" i="1" dirty="0" err="1"/>
              <a:t>junbungaku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Contemplating contemporary social issues </a:t>
            </a:r>
          </a:p>
          <a:p>
            <a:pPr lvl="1"/>
            <a:r>
              <a:rPr lang="en-GB" dirty="0"/>
              <a:t>Reflecting incompleteness of Japanese modernity (e.g. S</a:t>
            </a:r>
            <a:r>
              <a:rPr lang="en-US" dirty="0"/>
              <a:t>ō</a:t>
            </a:r>
            <a:r>
              <a:rPr lang="en-GB" dirty="0" err="1"/>
              <a:t>seki’s</a:t>
            </a:r>
            <a:r>
              <a:rPr lang="en-GB" dirty="0"/>
              <a:t> </a:t>
            </a:r>
            <a:r>
              <a:rPr lang="en-GB" i="1" dirty="0" err="1"/>
              <a:t>Sanshir</a:t>
            </a:r>
            <a:r>
              <a:rPr lang="en-US" i="1" dirty="0"/>
              <a:t>ō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Vague insecurity about the future (Akutagawa’s </a:t>
            </a:r>
            <a:r>
              <a:rPr lang="en-GB" i="1" dirty="0" err="1"/>
              <a:t>bonyari</a:t>
            </a:r>
            <a:r>
              <a:rPr lang="en-GB" i="1" dirty="0"/>
              <a:t> </a:t>
            </a:r>
            <a:r>
              <a:rPr lang="en-GB" i="1" dirty="0" err="1"/>
              <a:t>shita</a:t>
            </a:r>
            <a:r>
              <a:rPr lang="en-GB" i="1" dirty="0"/>
              <a:t> </a:t>
            </a:r>
            <a:r>
              <a:rPr lang="en-GB" i="1" dirty="0" err="1"/>
              <a:t>fuan</a:t>
            </a:r>
            <a:r>
              <a:rPr lang="en-GB" dirty="0"/>
              <a:t>)</a:t>
            </a:r>
          </a:p>
          <a:p>
            <a:endParaRPr lang="en-IE" dirty="0"/>
          </a:p>
          <a:p>
            <a:r>
              <a:rPr lang="en-IE" dirty="0" err="1"/>
              <a:t>1920s</a:t>
            </a:r>
            <a:r>
              <a:rPr lang="en-IE" dirty="0"/>
              <a:t>: the rise of new pop-cultural forms</a:t>
            </a:r>
          </a:p>
          <a:p>
            <a:pPr lvl="1"/>
            <a:r>
              <a:rPr lang="en-IE" dirty="0"/>
              <a:t>Cosmopolitan culture of “</a:t>
            </a:r>
            <a:r>
              <a:rPr lang="en-GB" dirty="0"/>
              <a:t>Modern Girl” (</a:t>
            </a:r>
            <a:r>
              <a:rPr lang="en-GB" i="1" dirty="0" err="1"/>
              <a:t>moga</a:t>
            </a:r>
            <a:r>
              <a:rPr lang="en-GB" dirty="0"/>
              <a:t>) and “Modern Boy” (</a:t>
            </a:r>
            <a:r>
              <a:rPr lang="en-GB" i="1" dirty="0" err="1"/>
              <a:t>mobo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Performance of “puppet theater” (</a:t>
            </a:r>
            <a:r>
              <a:rPr lang="en-GB" i="1" dirty="0" err="1"/>
              <a:t>kamishibai</a:t>
            </a:r>
            <a:r>
              <a:rPr lang="en-GB" dirty="0"/>
              <a:t>) and “female revue” (</a:t>
            </a:r>
            <a:r>
              <a:rPr lang="en-GB" dirty="0" err="1"/>
              <a:t>Takarazuka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Provocative and perverted world of “erotic grotesque nonsense” (</a:t>
            </a:r>
            <a:r>
              <a:rPr lang="en-GB" i="1" dirty="0" err="1"/>
              <a:t>ero</a:t>
            </a:r>
            <a:r>
              <a:rPr lang="en-GB" i="1" dirty="0"/>
              <a:t> </a:t>
            </a:r>
            <a:r>
              <a:rPr lang="en-GB" i="1" dirty="0" err="1"/>
              <a:t>guro</a:t>
            </a:r>
            <a:r>
              <a:rPr lang="en-GB" i="1" dirty="0"/>
              <a:t> </a:t>
            </a:r>
            <a:r>
              <a:rPr lang="en-GB" i="1" dirty="0" err="1"/>
              <a:t>nansensu</a:t>
            </a:r>
            <a:r>
              <a:rPr lang="en-GB" dirty="0"/>
              <a:t>) </a:t>
            </a:r>
            <a:br>
              <a:rPr lang="en-GB" dirty="0"/>
            </a:br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sz="2800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0D0691-0FA8-4237-8A3C-3A5A9458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5896"/>
            <a:ext cx="10515600" cy="1325563"/>
          </a:xfrm>
        </p:spPr>
        <p:txBody>
          <a:bodyPr/>
          <a:lstStyle/>
          <a:p>
            <a:r>
              <a:rPr lang="en-GB" i="1" dirty="0"/>
              <a:t>Moga</a:t>
            </a:r>
            <a:r>
              <a:rPr lang="en-GB" dirty="0"/>
              <a:t> and </a:t>
            </a:r>
            <a:r>
              <a:rPr lang="en-GB" i="1" dirty="0" err="1"/>
              <a:t>Mobo</a:t>
            </a:r>
            <a:endParaRPr lang="en-US" i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A7310B-1CE0-4D89-A5E0-E9C1E77FC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7552"/>
            <a:ext cx="12192000" cy="17372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dirty="0" err="1"/>
              <a:t>1920s</a:t>
            </a:r>
            <a:r>
              <a:rPr lang="en-GB" dirty="0"/>
              <a:t>–</a:t>
            </a:r>
            <a:r>
              <a:rPr lang="en-GB" dirty="0" err="1"/>
              <a:t>1930s</a:t>
            </a:r>
            <a:r>
              <a:rPr lang="en-GB" dirty="0"/>
              <a:t>: time of radical social change especially for young women</a:t>
            </a:r>
          </a:p>
          <a:p>
            <a:pPr lvl="1"/>
            <a:r>
              <a:rPr lang="en-GB" dirty="0"/>
              <a:t>Secretaries and accountants created a new cosmopolitan “culture of taste” </a:t>
            </a:r>
          </a:p>
          <a:p>
            <a:pPr lvl="1"/>
            <a:r>
              <a:rPr lang="en-GB" dirty="0"/>
              <a:t>Dating/Chaplin/baseball/jazz/café/Ginza/cigarettes/magazines/celeb gossip</a:t>
            </a:r>
            <a:endParaRPr lang="en-US" dirty="0"/>
          </a:p>
          <a:p>
            <a:pPr lvl="1"/>
            <a:r>
              <a:rPr lang="en-GB" dirty="0"/>
              <a:t>Loanwords from English, French, German; fashion from New York, London, Paris</a:t>
            </a:r>
          </a:p>
          <a:p>
            <a:pPr lvl="1"/>
            <a:r>
              <a:rPr lang="en-GB" dirty="0"/>
              <a:t>Commuting to new commercial ballrooms (selling dance tickets to “modern boys”)</a:t>
            </a:r>
            <a:endParaRPr lang="en-US" dirty="0"/>
          </a:p>
          <a:p>
            <a:endParaRPr 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4CD2A2A-30F2-4848-9CF7-E44BFFB4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681" y="3055041"/>
            <a:ext cx="6459533" cy="292697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C2CB32D-CBB8-44E0-A976-1C8C69603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3063205"/>
            <a:ext cx="4947173" cy="3078174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89999E-B3AE-496F-8407-9707703C4381}"/>
              </a:ext>
            </a:extLst>
          </p:cNvPr>
          <p:cNvSpPr/>
          <p:nvPr/>
        </p:nvSpPr>
        <p:spPr>
          <a:xfrm>
            <a:off x="0" y="6142224"/>
            <a:ext cx="118948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i="1" dirty="0"/>
              <a:t>Moga/</a:t>
            </a:r>
            <a:r>
              <a:rPr lang="en-GB" sz="2200" i="1" dirty="0" err="1"/>
              <a:t>mobo</a:t>
            </a:r>
            <a:r>
              <a:rPr lang="en-GB" sz="2200" i="1" dirty="0"/>
              <a:t> </a:t>
            </a:r>
            <a:r>
              <a:rPr lang="en-GB" sz="2200" dirty="0"/>
              <a:t>as self-awakened, emancipated youth, or self-involved, citified brats? [cf. hipsters]</a:t>
            </a:r>
          </a:p>
        </p:txBody>
      </p:sp>
    </p:spTree>
    <p:extLst>
      <p:ext uri="{BB962C8B-B14F-4D97-AF65-F5344CB8AC3E}">
        <p14:creationId xmlns:p14="http://schemas.microsoft.com/office/powerpoint/2010/main" val="354936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CEE9C-4E8F-4183-AEA1-81321387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Moga in popular media</a:t>
            </a:r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C6E0F82-5BAA-43F7-9BFD-68681299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51" y="1715862"/>
            <a:ext cx="5493937" cy="40668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2781B6A-C0AD-47DC-B92D-39F46D569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1731079"/>
            <a:ext cx="5673090" cy="409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30B4-6000-403F-810D-2C208862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GB" dirty="0"/>
              <a:t>Ten Commandments of Moga</a:t>
            </a:r>
            <a:br>
              <a:rPr lang="en-GB" sz="3600" dirty="0"/>
            </a:br>
            <a:r>
              <a:rPr lang="cs-CZ" sz="2000" dirty="0"/>
              <a:t>taken f</a:t>
            </a:r>
            <a:r>
              <a:rPr lang="en-GB" sz="2000" dirty="0"/>
              <a:t>rom</a:t>
            </a:r>
            <a:r>
              <a:rPr lang="cs-CZ" sz="2000" dirty="0"/>
              <a:t> </a:t>
            </a:r>
            <a:r>
              <a:rPr lang="en-GB" sz="2000" dirty="0"/>
              <a:t>“Ladies’ World magazine” (</a:t>
            </a:r>
            <a:r>
              <a:rPr lang="en-GB" sz="2000" i="1" dirty="0" err="1"/>
              <a:t>Fujin</a:t>
            </a:r>
            <a:r>
              <a:rPr lang="en-GB" sz="2000" i="1" dirty="0"/>
              <a:t> </a:t>
            </a:r>
            <a:r>
              <a:rPr lang="en-GB" sz="2000" i="1" dirty="0" err="1"/>
              <a:t>Sekai</a:t>
            </a:r>
            <a:r>
              <a:rPr lang="en-GB" sz="2000" dirty="0"/>
              <a:t>, 1929)</a:t>
            </a:r>
            <a:endParaRPr 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025E21-3579-4933-9983-59E2ACD1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1. Strength is the enemy of conventional femininity</a:t>
            </a:r>
          </a:p>
          <a:p>
            <a:pPr marL="0" indent="0">
              <a:buNone/>
            </a:pPr>
            <a:r>
              <a:rPr lang="en-GB" dirty="0"/>
              <a:t>2. Conspicuous consumption of Western food and drink</a:t>
            </a:r>
          </a:p>
          <a:p>
            <a:pPr marL="0" indent="0">
              <a:buNone/>
            </a:pPr>
            <a:r>
              <a:rPr lang="en-GB" dirty="0"/>
              <a:t>3. Devotion to jazz records, dancing, smoking </a:t>
            </a:r>
          </a:p>
          <a:p>
            <a:pPr marL="0" indent="0">
              <a:buNone/>
            </a:pPr>
            <a:r>
              <a:rPr lang="en-GB" dirty="0"/>
              <a:t>4. Knowledge of the types of Western liquor</a:t>
            </a:r>
          </a:p>
          <a:p>
            <a:pPr marL="0" indent="0">
              <a:buNone/>
            </a:pPr>
            <a:r>
              <a:rPr lang="en-GB" dirty="0"/>
              <a:t>5. Willingness to flirt to get those liquors for free</a:t>
            </a:r>
          </a:p>
          <a:p>
            <a:pPr marL="0" indent="0">
              <a:buNone/>
            </a:pPr>
            <a:r>
              <a:rPr lang="en-GB" dirty="0"/>
              <a:t>6. Devotion to fashion and cinema from Paris and Hollywood</a:t>
            </a:r>
          </a:p>
          <a:p>
            <a:pPr marL="0" indent="0">
              <a:buNone/>
            </a:pPr>
            <a:r>
              <a:rPr lang="en-GB" dirty="0"/>
              <a:t>7. Interest in dance halls and interactions with modern boys</a:t>
            </a:r>
          </a:p>
          <a:p>
            <a:pPr marL="0" indent="0">
              <a:buNone/>
            </a:pPr>
            <a:r>
              <a:rPr lang="en-GB" dirty="0"/>
              <a:t>8. Strolling the street of Ginza every Saturday and Sunday night</a:t>
            </a:r>
          </a:p>
          <a:p>
            <a:pPr marL="0" indent="0">
              <a:buNone/>
            </a:pPr>
            <a:r>
              <a:rPr lang="en-GB" dirty="0"/>
              <a:t>9. Pawning things to get one to buy new clothes for each season</a:t>
            </a:r>
          </a:p>
          <a:p>
            <a:pPr marL="0" indent="0">
              <a:buNone/>
            </a:pPr>
            <a:r>
              <a:rPr lang="en-GB" dirty="0"/>
              <a:t>10. Offering lips to any man who is useful, but keeping one’s chastity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CD11-BD84-4392-8355-B0A24B62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6" y="0"/>
            <a:ext cx="11801383" cy="1325563"/>
          </a:xfrm>
        </p:spPr>
        <p:txBody>
          <a:bodyPr>
            <a:normAutofit fontScale="90000"/>
          </a:bodyPr>
          <a:lstStyle/>
          <a:p>
            <a:r>
              <a:rPr lang="en-GB" i="1" dirty="0" err="1"/>
              <a:t>Hanga</a:t>
            </a:r>
            <a:r>
              <a:rPr lang="en-GB" dirty="0"/>
              <a:t> paintings: cultivated nudity and subtle eroticism</a:t>
            </a:r>
            <a:br>
              <a:rPr lang="en-GB" dirty="0"/>
            </a:br>
            <a:r>
              <a:rPr lang="en-GB" sz="2800" dirty="0"/>
              <a:t>(e.g. Hashiguchi </a:t>
            </a:r>
            <a:r>
              <a:rPr lang="en-GB" sz="2800" dirty="0" err="1"/>
              <a:t>Goyō</a:t>
            </a:r>
            <a:r>
              <a:rPr lang="en-GB" sz="2800" dirty="0"/>
              <a:t>, Natori </a:t>
            </a:r>
            <a:r>
              <a:rPr lang="en-GB" sz="2800" dirty="0" err="1"/>
              <a:t>Shunsen</a:t>
            </a:r>
            <a:r>
              <a:rPr lang="en-GB" sz="2800" dirty="0"/>
              <a:t>)</a:t>
            </a:r>
            <a:endParaRPr 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7962B92-1694-48F5-BFA8-2E5859207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60" y="1729845"/>
            <a:ext cx="3411991" cy="4978847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AC8D0D-58A8-49CF-B216-D1B43F8E1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8" y="1685456"/>
            <a:ext cx="3411991" cy="502289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0A4193D-9B47-421B-8CC5-C92517FAB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12" y="1788592"/>
            <a:ext cx="3586887" cy="48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B1131-B113-45E0-9205-FF4B4EE1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CHRONOLOGY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D9C10F-5677-4624-BC31-7FE03660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1868: The Meiji Restoration  </a:t>
            </a:r>
          </a:p>
          <a:p>
            <a:r>
              <a:rPr lang="en-GB" dirty="0"/>
              <a:t>1873: </a:t>
            </a:r>
            <a:r>
              <a:rPr lang="en-US" dirty="0"/>
              <a:t>"civilization and enlightenment" (</a:t>
            </a:r>
            <a:r>
              <a:rPr lang="en-US" i="1" dirty="0" err="1"/>
              <a:t>bunmei</a:t>
            </a:r>
            <a:r>
              <a:rPr lang="en-US" i="1" dirty="0"/>
              <a:t> </a:t>
            </a:r>
            <a:r>
              <a:rPr lang="en-US" i="1" dirty="0" err="1"/>
              <a:t>kaika</a:t>
            </a:r>
            <a:r>
              <a:rPr lang="en-US" dirty="0"/>
              <a:t>)</a:t>
            </a:r>
          </a:p>
          <a:p>
            <a:r>
              <a:rPr lang="en-US" dirty="0"/>
              <a:t>1876: Samurais are prohibited from wearing swords</a:t>
            </a:r>
          </a:p>
          <a:p>
            <a:pPr lvl="0"/>
            <a:r>
              <a:rPr lang="en-US" dirty="0"/>
              <a:t>1877: The “last samurai” revolt of </a:t>
            </a:r>
            <a:r>
              <a:rPr lang="en-US" dirty="0" err="1"/>
              <a:t>Saigō</a:t>
            </a:r>
            <a:r>
              <a:rPr lang="en-US" dirty="0"/>
              <a:t> </a:t>
            </a:r>
            <a:r>
              <a:rPr lang="en-US" dirty="0" err="1"/>
              <a:t>Takamori</a:t>
            </a:r>
            <a:endParaRPr lang="en-US" dirty="0"/>
          </a:p>
          <a:p>
            <a:r>
              <a:rPr lang="en-US" dirty="0"/>
              <a:t>1877: Tokyo University opens in </a:t>
            </a:r>
            <a:r>
              <a:rPr lang="en-US" dirty="0" err="1"/>
              <a:t>Hongō</a:t>
            </a:r>
            <a:endParaRPr lang="en-US" dirty="0"/>
          </a:p>
          <a:p>
            <a:r>
              <a:rPr lang="en-GB" dirty="0"/>
              <a:t>1889: New Constitution is drafted</a:t>
            </a:r>
          </a:p>
          <a:p>
            <a:r>
              <a:rPr lang="en-GB" dirty="0"/>
              <a:t>1990: New Diet opens in </a:t>
            </a:r>
            <a:r>
              <a:rPr lang="en-GB" dirty="0" err="1"/>
              <a:t>Nagatach</a:t>
            </a:r>
            <a:r>
              <a:rPr lang="en-US" dirty="0"/>
              <a:t>ō</a:t>
            </a:r>
            <a:endParaRPr lang="en-GB" dirty="0"/>
          </a:p>
          <a:p>
            <a:r>
              <a:rPr lang="en-US" dirty="0"/>
              <a:t>1894: Beginning of The Sino-Japanese War </a:t>
            </a:r>
          </a:p>
          <a:p>
            <a:r>
              <a:rPr lang="en-US" dirty="0"/>
              <a:t>1905: Beginning of The Russo-Japanese War</a:t>
            </a:r>
          </a:p>
          <a:p>
            <a:r>
              <a:rPr lang="en-US" dirty="0"/>
              <a:t>1910: Colonialization of Korea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94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E67A6F-5F0A-439B-A489-FF2883C9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3" y="147411"/>
            <a:ext cx="10515600" cy="1325563"/>
          </a:xfrm>
        </p:spPr>
        <p:txBody>
          <a:bodyPr/>
          <a:lstStyle/>
          <a:p>
            <a:r>
              <a:rPr lang="en-GB" sz="3600" dirty="0"/>
              <a:t>NEW CULTURAL FORM</a:t>
            </a:r>
            <a:r>
              <a:rPr lang="en-GB" dirty="0"/>
              <a:t>:</a:t>
            </a:r>
            <a:br>
              <a:rPr lang="en-GB" dirty="0"/>
            </a:br>
            <a:r>
              <a:rPr lang="en-GB" b="1" dirty="0" err="1"/>
              <a:t>KAMISHIBAI</a:t>
            </a:r>
            <a:endParaRPr 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D53577-B31A-4C2E-85ED-A51E9873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7709645" cy="47378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“paper theater” (</a:t>
            </a:r>
            <a:r>
              <a:rPr lang="en-GB" i="1" dirty="0" err="1"/>
              <a:t>kamishibai</a:t>
            </a:r>
            <a:r>
              <a:rPr lang="en-GB" dirty="0"/>
              <a:t>) popular in Japan since late </a:t>
            </a:r>
            <a:r>
              <a:rPr lang="en-GB" dirty="0" err="1"/>
              <a:t>1920s</a:t>
            </a:r>
            <a:r>
              <a:rPr lang="en-GB" dirty="0"/>
              <a:t> (existing until the early 1970s)</a:t>
            </a:r>
          </a:p>
          <a:p>
            <a:endParaRPr lang="en-US" dirty="0"/>
          </a:p>
          <a:p>
            <a:pPr lvl="0"/>
            <a:r>
              <a:rPr lang="en-GB" dirty="0"/>
              <a:t>Form of street theater for labouring classes, typical of naïve simplicity and countryside mentality</a:t>
            </a:r>
            <a:endParaRPr lang="en-US" dirty="0"/>
          </a:p>
          <a:p>
            <a:endParaRPr lang="en-GB" dirty="0"/>
          </a:p>
          <a:p>
            <a:r>
              <a:rPr lang="en-GB" dirty="0"/>
              <a:t>The direct ancestor of today’s manga and anime (performing latest instalments of a serial narrative)</a:t>
            </a:r>
            <a:endParaRPr lang="en-US" dirty="0"/>
          </a:p>
          <a:p>
            <a:pPr lvl="0"/>
            <a:endParaRPr lang="en-GB" dirty="0"/>
          </a:p>
          <a:p>
            <a:pPr lvl="0"/>
            <a:r>
              <a:rPr lang="en-GB" i="1" dirty="0" err="1"/>
              <a:t>Kamishibai</a:t>
            </a:r>
            <a:r>
              <a:rPr lang="en-GB" dirty="0"/>
              <a:t> produced the space of </a:t>
            </a:r>
            <a:r>
              <a:rPr lang="en-GB" i="1" dirty="0" err="1"/>
              <a:t>machikado</a:t>
            </a:r>
            <a:r>
              <a:rPr lang="en-GB" dirty="0"/>
              <a:t> (street corner), but it was also used for wartime propaganda</a:t>
            </a:r>
          </a:p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3283F2E-4384-45E2-B97A-9273FC02F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5" y="3610851"/>
            <a:ext cx="3910853" cy="278931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61E931F-F290-4A83-90D0-D2BF5BA7E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45" y="442638"/>
            <a:ext cx="3910853" cy="26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67D58F-E00C-461F-A618-8412A712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" y="163286"/>
            <a:ext cx="10515600" cy="1325563"/>
          </a:xfrm>
        </p:spPr>
        <p:txBody>
          <a:bodyPr/>
          <a:lstStyle/>
          <a:p>
            <a:r>
              <a:rPr lang="en-GB" sz="3600" dirty="0"/>
              <a:t>NEW CULTURAL FORM</a:t>
            </a:r>
            <a:r>
              <a:rPr lang="en-GB" dirty="0"/>
              <a:t>:</a:t>
            </a:r>
            <a:br>
              <a:rPr lang="en-GB" dirty="0"/>
            </a:br>
            <a:r>
              <a:rPr lang="en-GB" b="1" dirty="0" err="1"/>
              <a:t>TAKARAZUKA</a:t>
            </a:r>
            <a:endParaRPr 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B40EEE-392B-4DCD-9F0A-CD22D525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6448"/>
            <a:ext cx="10951029" cy="149451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established in 1914 near </a:t>
            </a:r>
            <a:r>
              <a:rPr lang="en-GB" dirty="0" err="1"/>
              <a:t>Takarazuka</a:t>
            </a:r>
            <a:r>
              <a:rPr lang="en-GB" dirty="0"/>
              <a:t> station</a:t>
            </a:r>
          </a:p>
          <a:p>
            <a:r>
              <a:rPr lang="en-GB" dirty="0"/>
              <a:t>significant site of Japanese musical modernity</a:t>
            </a:r>
          </a:p>
          <a:p>
            <a:r>
              <a:rPr lang="en-GB" dirty="0"/>
              <a:t>Cross-dressing, cross-gender, all-female performers</a:t>
            </a:r>
          </a:p>
          <a:p>
            <a:endParaRPr 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A4E3545-DDC4-47E2-9458-B2D10DFB8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43" y="3770902"/>
            <a:ext cx="3571424" cy="25496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909E01B-14B2-42D4-BC7E-55E69D1E3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35" y="3770898"/>
            <a:ext cx="3832064" cy="25496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4C4C7F0-9A16-48D7-9794-0944F32E0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3781791"/>
            <a:ext cx="4010446" cy="25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B34644-D1D4-466A-BB0C-6A1E7935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6" y="60326"/>
            <a:ext cx="11462657" cy="1325563"/>
          </a:xfrm>
        </p:spPr>
        <p:txBody>
          <a:bodyPr/>
          <a:lstStyle/>
          <a:p>
            <a:r>
              <a:rPr lang="en-GB" sz="3600" dirty="0"/>
              <a:t>NEW CULTURAL FORM</a:t>
            </a:r>
            <a:r>
              <a:rPr lang="en-GB" dirty="0"/>
              <a:t>: </a:t>
            </a:r>
            <a:br>
              <a:rPr lang="en-GB" dirty="0"/>
            </a:br>
            <a:r>
              <a:rPr lang="en-GB" b="1" dirty="0" err="1"/>
              <a:t>ERO</a:t>
            </a:r>
            <a:r>
              <a:rPr lang="en-GB" b="1" dirty="0"/>
              <a:t> </a:t>
            </a:r>
            <a:r>
              <a:rPr lang="en-GB" b="1" dirty="0" err="1"/>
              <a:t>GURO</a:t>
            </a:r>
            <a:r>
              <a:rPr lang="en-GB" b="1" dirty="0"/>
              <a:t> </a:t>
            </a:r>
            <a:r>
              <a:rPr lang="en-GB" b="1" dirty="0" err="1"/>
              <a:t>NANSENSU</a:t>
            </a:r>
            <a:endParaRPr 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3155A7-6816-4DD9-9B38-CC02BC3B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1" y="1575792"/>
            <a:ext cx="12192000" cy="1981778"/>
          </a:xfrm>
        </p:spPr>
        <p:txBody>
          <a:bodyPr>
            <a:normAutofit/>
          </a:bodyPr>
          <a:lstStyle/>
          <a:p>
            <a:r>
              <a:rPr lang="en-GB" sz="2000" dirty="0"/>
              <a:t>Imaginary cultural world of the “erotic, grotesque, nonsense” (from </a:t>
            </a:r>
            <a:r>
              <a:rPr lang="en-GB" sz="2000" dirty="0" err="1"/>
              <a:t>1920s</a:t>
            </a:r>
            <a:r>
              <a:rPr lang="en-GB" sz="2000" dirty="0"/>
              <a:t> to </a:t>
            </a:r>
            <a:r>
              <a:rPr lang="en-GB" sz="2000" dirty="0" err="1"/>
              <a:t>1930s</a:t>
            </a:r>
            <a:r>
              <a:rPr lang="en-GB" sz="2000" dirty="0"/>
              <a:t>)</a:t>
            </a:r>
          </a:p>
          <a:p>
            <a:r>
              <a:rPr lang="en-GB" sz="2000" dirty="0"/>
              <a:t>Motivated by the upheavals of politics and society during turbulent times</a:t>
            </a:r>
          </a:p>
          <a:p>
            <a:r>
              <a:rPr lang="en-GB" sz="2000" dirty="0"/>
              <a:t>Content: decadence, rebellion, hedonism, irrationality, “primitivism”</a:t>
            </a:r>
          </a:p>
          <a:p>
            <a:r>
              <a:rPr lang="en-GB" sz="2000" dirty="0"/>
              <a:t>Roots in late </a:t>
            </a:r>
            <a:r>
              <a:rPr lang="en-GB" sz="2000" i="1" dirty="0" err="1"/>
              <a:t>ukiyoe</a:t>
            </a:r>
            <a:r>
              <a:rPr lang="en-GB" sz="2000" i="1" dirty="0"/>
              <a:t> </a:t>
            </a:r>
            <a:r>
              <a:rPr lang="en-GB" sz="2000" dirty="0"/>
              <a:t>(</a:t>
            </a:r>
            <a:r>
              <a:rPr lang="en-GB" sz="2000" dirty="0" err="1"/>
              <a:t>Tsukioka</a:t>
            </a:r>
            <a:r>
              <a:rPr lang="en-GB" sz="2000" dirty="0"/>
              <a:t> </a:t>
            </a:r>
            <a:r>
              <a:rPr lang="en-GB" sz="2000" dirty="0" err="1"/>
              <a:t>Yoshitoshi</a:t>
            </a:r>
            <a:r>
              <a:rPr lang="en-GB" sz="2000" dirty="0"/>
              <a:t>, Utagawa </a:t>
            </a:r>
            <a:r>
              <a:rPr lang="en-GB" sz="2000" dirty="0" err="1"/>
              <a:t>Kuniyoshi</a:t>
            </a:r>
            <a:r>
              <a:rPr lang="en-GB" sz="2000" dirty="0"/>
              <a:t>, Hokusai)</a:t>
            </a:r>
          </a:p>
          <a:p>
            <a:r>
              <a:rPr lang="en-GB" sz="2000" i="1" dirty="0" err="1"/>
              <a:t>Ero</a:t>
            </a:r>
            <a:r>
              <a:rPr lang="en-GB" sz="2000" i="1" dirty="0"/>
              <a:t> </a:t>
            </a:r>
            <a:r>
              <a:rPr lang="en-GB" sz="2000" i="1" dirty="0" err="1"/>
              <a:t>Guro</a:t>
            </a:r>
            <a:r>
              <a:rPr lang="en-GB" sz="2000" i="1" dirty="0"/>
              <a:t> </a:t>
            </a:r>
            <a:r>
              <a:rPr lang="en-GB" sz="2000" dirty="0"/>
              <a:t>came to be “symbolized” by the Abe </a:t>
            </a:r>
            <a:r>
              <a:rPr lang="en-GB" sz="2000" dirty="0" err="1"/>
              <a:t>Sada</a:t>
            </a:r>
            <a:r>
              <a:rPr lang="en-GB" sz="2000" dirty="0"/>
              <a:t> Incident (1936)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04F3E20-32C4-452C-B6AA-C958691AE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85" y="3859783"/>
            <a:ext cx="4636007" cy="28290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D2BE09-D91F-4041-9072-AE1C46BFC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448" y="2263806"/>
            <a:ext cx="2533760" cy="442501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4A85441-00B5-41E4-B687-7872A4AC0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2" y="3933371"/>
            <a:ext cx="3848408" cy="26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261ED-AB1D-4321-AEA7-2CED98FE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18134" cy="1325563"/>
          </a:xfrm>
        </p:spPr>
        <p:txBody>
          <a:bodyPr>
            <a:normAutofit/>
          </a:bodyPr>
          <a:lstStyle/>
          <a:p>
            <a:r>
              <a:rPr lang="en-GB" sz="4000" dirty="0"/>
              <a:t>(MEANWHILE IN EUROPE)</a:t>
            </a:r>
            <a:endParaRPr lang="en-US" sz="4000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EB510AA-A50D-4F50-8068-711AC70F6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3" y="2270406"/>
            <a:ext cx="3319698" cy="343847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6B5FD36-D823-40E4-8561-FD50E71C9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341" y="2270406"/>
            <a:ext cx="4454726" cy="343846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C40B244-5AAB-475A-AB67-A70FF70B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02" y="2270407"/>
            <a:ext cx="3255201" cy="343846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020B1D-5EE5-40FD-9BBB-421E739E365C}"/>
              </a:ext>
            </a:extLst>
          </p:cNvPr>
          <p:cNvSpPr txBox="1"/>
          <p:nvPr/>
        </p:nvSpPr>
        <p:spPr>
          <a:xfrm>
            <a:off x="136934" y="5714998"/>
            <a:ext cx="11918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P. Picasso’s Ladies from Avignon (1907)                  M. Duchamp’s “Fountain” (1917)                           R. Magritte’s “This is Not a Pipe” (1928)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5275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A7A7A-CE3F-4632-B566-6C7624E8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2608"/>
            <a:ext cx="11702142" cy="1325563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LATE </a:t>
            </a:r>
            <a:r>
              <a:rPr lang="en-GB" sz="4900" b="1" dirty="0" err="1"/>
              <a:t>ERO</a:t>
            </a:r>
            <a:r>
              <a:rPr lang="en-GB" sz="4900" b="1" dirty="0"/>
              <a:t> </a:t>
            </a:r>
            <a:r>
              <a:rPr lang="en-GB" sz="4900" b="1" dirty="0" err="1"/>
              <a:t>GURO</a:t>
            </a:r>
            <a:r>
              <a:rPr lang="en-GB" sz="4900" b="1" dirty="0"/>
              <a:t> MOVEMENT:</a:t>
            </a:r>
            <a:br>
              <a:rPr lang="en-GB" sz="4900" b="1" dirty="0"/>
            </a:br>
            <a:r>
              <a:rPr lang="en-GB" sz="2700" dirty="0"/>
              <a:t>female exploitation and twisted sexuality (</a:t>
            </a:r>
            <a:r>
              <a:rPr lang="en-GB" sz="2700" i="1" dirty="0" err="1"/>
              <a:t>ijō</a:t>
            </a:r>
            <a:r>
              <a:rPr lang="en-GB" sz="2700" i="1" dirty="0"/>
              <a:t> </a:t>
            </a:r>
            <a:r>
              <a:rPr lang="en-GB" sz="2700" i="1" dirty="0" err="1"/>
              <a:t>seiai</a:t>
            </a:r>
            <a:r>
              <a:rPr lang="en-GB" sz="2700" dirty="0"/>
              <a:t>) </a:t>
            </a:r>
            <a:br>
              <a:rPr lang="en-GB" sz="3600" dirty="0"/>
            </a:br>
            <a:r>
              <a:rPr lang="en-GB" sz="2200" dirty="0"/>
              <a:t>(e.g. </a:t>
            </a:r>
            <a:r>
              <a:rPr lang="en-GB" sz="2200" dirty="0" err="1"/>
              <a:t>Suehiro</a:t>
            </a:r>
            <a:r>
              <a:rPr lang="en-GB" sz="2200" dirty="0"/>
              <a:t> </a:t>
            </a:r>
            <a:r>
              <a:rPr lang="en-GB" sz="2200" dirty="0" err="1"/>
              <a:t>Maruo</a:t>
            </a:r>
            <a:r>
              <a:rPr lang="en-GB" sz="2200" dirty="0"/>
              <a:t>)</a:t>
            </a:r>
            <a:br>
              <a:rPr lang="en-GB" sz="2700" dirty="0"/>
            </a:br>
            <a:endParaRPr lang="en-US" dirty="0"/>
          </a:p>
        </p:txBody>
      </p:sp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2A73F1A2-4105-4072-BF72-897E19150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6" y="2339497"/>
            <a:ext cx="3701143" cy="3708546"/>
          </a:xfrm>
          <a:prstGeom prst="rect">
            <a:avLst/>
          </a:prstGeom>
        </p:spPr>
      </p:pic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797A3B9-E916-49B6-B236-E873F1B1E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87" y="2339497"/>
            <a:ext cx="3642618" cy="3708547"/>
          </a:xfrm>
          <a:prstGeom prst="rect">
            <a:avLst/>
          </a:prstGeom>
        </p:spPr>
      </p:pic>
      <p:pic>
        <p:nvPicPr>
          <p:cNvPr id="7" name="コンテンツ プレースホルダー 3">
            <a:extLst>
              <a:ext uri="{FF2B5EF4-FFF2-40B4-BE49-F238E27FC236}">
                <a16:creationId xmlns:a16="http://schemas.microsoft.com/office/drawing/2014/main" id="{95D18480-F6ED-4328-AC8A-30A93E698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14" y="288749"/>
            <a:ext cx="3962370" cy="63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546D9-0723-4AB6-B3EF-B4F9A96E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LATE </a:t>
            </a:r>
            <a:r>
              <a:rPr lang="en-GB" b="1" dirty="0" err="1"/>
              <a:t>ERO</a:t>
            </a:r>
            <a:r>
              <a:rPr lang="en-GB" b="1" dirty="0"/>
              <a:t> </a:t>
            </a:r>
            <a:r>
              <a:rPr lang="en-GB" b="1" dirty="0" err="1"/>
              <a:t>GURO</a:t>
            </a:r>
            <a:r>
              <a:rPr lang="en-GB" b="1" dirty="0"/>
              <a:t> MOVEMENT:</a:t>
            </a:r>
            <a:br>
              <a:rPr lang="en-GB" b="1" dirty="0"/>
            </a:br>
            <a:r>
              <a:rPr lang="en-GB" sz="3100" dirty="0"/>
              <a:t>dark female fantasies</a:t>
            </a:r>
            <a:br>
              <a:rPr lang="en-GB" sz="4000" b="1" dirty="0"/>
            </a:br>
            <a:r>
              <a:rPr lang="en-GB" sz="2200" dirty="0"/>
              <a:t>(e.g. </a:t>
            </a:r>
            <a:r>
              <a:rPr lang="en-GB" sz="2200" dirty="0" err="1"/>
              <a:t>Takato</a:t>
            </a:r>
            <a:r>
              <a:rPr lang="en-GB" sz="2200" dirty="0"/>
              <a:t> Yamamoto)</a:t>
            </a:r>
            <a:endParaRPr 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F446719-721D-48BD-9987-169E61E3A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82" y="1696739"/>
            <a:ext cx="3398176" cy="49518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3C77B33-458F-40AD-B4E9-851FC20F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701879"/>
            <a:ext cx="3526971" cy="494666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F2AC421-4AC9-48E1-AC31-08D28ACDA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62" y="365124"/>
            <a:ext cx="3888038" cy="631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448F39-01F7-40E2-BF4A-4FF06EE9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" y="5895"/>
            <a:ext cx="11154847" cy="1325563"/>
          </a:xfrm>
        </p:spPr>
        <p:txBody>
          <a:bodyPr>
            <a:normAutofit/>
          </a:bodyPr>
          <a:lstStyle/>
          <a:p>
            <a:r>
              <a:rPr lang="en-GB" b="1" dirty="0" err="1"/>
              <a:t>ERO</a:t>
            </a:r>
            <a:r>
              <a:rPr lang="en-GB" b="1" dirty="0"/>
              <a:t> </a:t>
            </a:r>
            <a:r>
              <a:rPr lang="en-GB" b="1" dirty="0" err="1"/>
              <a:t>GURO</a:t>
            </a:r>
            <a:r>
              <a:rPr lang="en-GB" b="1" dirty="0"/>
              <a:t> TODAY</a:t>
            </a:r>
            <a:br>
              <a:rPr lang="en-GB" dirty="0"/>
            </a:br>
            <a:r>
              <a:rPr lang="cs-CZ" sz="2400" dirty="0"/>
              <a:t>(e.g. </a:t>
            </a:r>
            <a:r>
              <a:rPr lang="en-GB" sz="2400" dirty="0" err="1"/>
              <a:t>Saseki</a:t>
            </a:r>
            <a:r>
              <a:rPr lang="en-GB" sz="2400" dirty="0"/>
              <a:t> Toshio, Aida Makoto, Sono </a:t>
            </a:r>
            <a:r>
              <a:rPr lang="en-GB" sz="2400" dirty="0" err="1"/>
              <a:t>Shion</a:t>
            </a:r>
            <a:r>
              <a:rPr lang="en-GB" sz="2400" dirty="0"/>
              <a:t>)</a:t>
            </a:r>
            <a:endParaRPr lang="en-US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7152821-6121-47AE-ABD8-1694104CD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3" y="1751437"/>
            <a:ext cx="7399278" cy="49482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4A71A1-06DC-460B-9C25-7B32E40C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49" y="1751437"/>
            <a:ext cx="4086323" cy="49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F252D7-D18C-4B9A-AE13-B5AFF702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BACKGROUND: SOCIETY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920A76-032E-4F45-9322-A36BACBEF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1734800" cy="4351338"/>
          </a:xfrm>
        </p:spPr>
        <p:txBody>
          <a:bodyPr>
            <a:normAutofit fontScale="92500" lnSpcReduction="20000"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The age of modern imperialism and building of Empire</a:t>
            </a:r>
          </a:p>
          <a:p>
            <a:pPr lvl="0"/>
            <a:r>
              <a:rPr lang="en-GB" dirty="0"/>
              <a:t>Returning to the Emperor system, but triggering modernisation campaigns</a:t>
            </a:r>
            <a:endParaRPr lang="en-US" dirty="0"/>
          </a:p>
          <a:p>
            <a:pPr lvl="0"/>
            <a:r>
              <a:rPr lang="en-US" dirty="0"/>
              <a:t>Implementing the policy of </a:t>
            </a:r>
            <a:r>
              <a:rPr lang="en-US" i="1" dirty="0"/>
              <a:t>“</a:t>
            </a:r>
            <a:r>
              <a:rPr lang="en-US" dirty="0"/>
              <a:t>rich country and strong military” (</a:t>
            </a:r>
            <a:r>
              <a:rPr lang="en-US" i="1" dirty="0" err="1"/>
              <a:t>fukoku</a:t>
            </a:r>
            <a:r>
              <a:rPr lang="en-US" i="1" dirty="0"/>
              <a:t> </a:t>
            </a:r>
            <a:r>
              <a:rPr lang="en-US" i="1" dirty="0" err="1"/>
              <a:t>kyōhei</a:t>
            </a:r>
            <a:r>
              <a:rPr lang="en-US" dirty="0"/>
              <a:t>)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Adapting British parliamentary system, Prussian military, and German constitution (</a:t>
            </a:r>
            <a:r>
              <a:rPr lang="en-US" dirty="0"/>
              <a:t>Ō</a:t>
            </a:r>
            <a:r>
              <a:rPr lang="en-GB" dirty="0" err="1"/>
              <a:t>kuma</a:t>
            </a:r>
            <a:r>
              <a:rPr lang="en-GB" dirty="0"/>
              <a:t> Shigenobu, It</a:t>
            </a:r>
            <a:r>
              <a:rPr lang="en-US" dirty="0"/>
              <a:t>ō</a:t>
            </a:r>
            <a:r>
              <a:rPr lang="en-GB" dirty="0"/>
              <a:t> </a:t>
            </a:r>
            <a:r>
              <a:rPr lang="en-GB" dirty="0" err="1"/>
              <a:t>Hirobumi</a:t>
            </a:r>
            <a:r>
              <a:rPr lang="en-GB" dirty="0"/>
              <a:t>)</a:t>
            </a:r>
          </a:p>
          <a:p>
            <a:pPr lvl="0"/>
            <a:r>
              <a:rPr lang="en-GB" dirty="0"/>
              <a:t>Embracing the West (</a:t>
            </a:r>
            <a:r>
              <a:rPr lang="en-GB" dirty="0" err="1"/>
              <a:t>Fukuzawa</a:t>
            </a:r>
            <a:r>
              <a:rPr lang="en-GB" dirty="0"/>
              <a:t> </a:t>
            </a:r>
            <a:r>
              <a:rPr lang="en-GB" dirty="0" err="1"/>
              <a:t>Yukichi</a:t>
            </a:r>
            <a:r>
              <a:rPr lang="en-GB" dirty="0"/>
              <a:t> and </a:t>
            </a:r>
            <a:r>
              <a:rPr lang="en-GB" i="1" dirty="0" err="1"/>
              <a:t>bunmei</a:t>
            </a:r>
            <a:r>
              <a:rPr lang="en-GB" i="1" dirty="0"/>
              <a:t> </a:t>
            </a:r>
            <a:r>
              <a:rPr lang="en-GB" i="1" dirty="0" err="1"/>
              <a:t>kaika</a:t>
            </a:r>
            <a:r>
              <a:rPr lang="en-GB" dirty="0"/>
              <a:t>) versus expelling the barbarians (</a:t>
            </a:r>
            <a:r>
              <a:rPr lang="en-GB" dirty="0" err="1"/>
              <a:t>Tokutomi</a:t>
            </a:r>
            <a:r>
              <a:rPr lang="en-GB" dirty="0"/>
              <a:t> Soh</a:t>
            </a:r>
            <a:r>
              <a:rPr lang="en-US" dirty="0"/>
              <a:t>ō</a:t>
            </a:r>
            <a:r>
              <a:rPr lang="en-GB" dirty="0"/>
              <a:t> and </a:t>
            </a:r>
            <a:r>
              <a:rPr lang="en-GB" i="1" dirty="0" err="1"/>
              <a:t>sonn</a:t>
            </a:r>
            <a:r>
              <a:rPr lang="en-US" i="1" dirty="0"/>
              <a:t>ō</a:t>
            </a:r>
            <a:r>
              <a:rPr lang="en-GB" i="1" dirty="0"/>
              <a:t> j</a:t>
            </a:r>
            <a:r>
              <a:rPr lang="en-US" i="1" dirty="0"/>
              <a:t>ō</a:t>
            </a:r>
            <a:r>
              <a:rPr lang="en-GB" i="1" dirty="0"/>
              <a:t>i</a:t>
            </a:r>
            <a:r>
              <a:rPr lang="en-GB" dirty="0"/>
              <a:t>)</a:t>
            </a:r>
          </a:p>
          <a:p>
            <a:r>
              <a:rPr lang="en-GB" dirty="0" err="1"/>
              <a:t>Samuraization</a:t>
            </a:r>
            <a:r>
              <a:rPr lang="en-GB" dirty="0"/>
              <a:t> of society (</a:t>
            </a:r>
            <a:r>
              <a:rPr lang="en-US" dirty="0"/>
              <a:t>samurais enter the Tokyo University, later moving to      high civil service jobs)</a:t>
            </a:r>
          </a:p>
          <a:p>
            <a:pPr lvl="0"/>
            <a:endParaRPr lang="en-GB" dirty="0"/>
          </a:p>
          <a:p>
            <a:pPr lvl="1"/>
            <a:endParaRPr lang="en-US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3F88B-6F4C-448F-9CAD-F34E59ED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0"/>
            <a:ext cx="12192000" cy="1325563"/>
          </a:xfrm>
        </p:spPr>
        <p:txBody>
          <a:bodyPr/>
          <a:lstStyle/>
          <a:p>
            <a:pPr algn="ctr"/>
            <a:r>
              <a:rPr lang="en-GB" dirty="0"/>
              <a:t>National assembly (</a:t>
            </a:r>
            <a:r>
              <a:rPr lang="en-GB" i="1" dirty="0" err="1"/>
              <a:t>genrōin</a:t>
            </a:r>
            <a:r>
              <a:rPr lang="en-GB" dirty="0"/>
              <a:t>) in early Meiji (1875)</a:t>
            </a:r>
            <a:endParaRPr 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C980482-F0C3-4A3A-970C-DD0ADA40D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2" y="1171511"/>
            <a:ext cx="10952977" cy="52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1EE3CC-5731-477B-B777-75E35850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963"/>
            <a:ext cx="1220096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Meiji Japan: re-modelling the capital</a:t>
            </a:r>
            <a:endParaRPr lang="en-US" sz="40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5725082-9AF1-4019-BE44-94B6A9C0F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1594380"/>
            <a:ext cx="12200965" cy="39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6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08BB21-0C66-4640-93DA-F3ACD515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92"/>
            <a:ext cx="11353800" cy="1325563"/>
          </a:xfrm>
        </p:spPr>
        <p:txBody>
          <a:bodyPr/>
          <a:lstStyle/>
          <a:p>
            <a:r>
              <a:rPr lang="en-GB" dirty="0"/>
              <a:t>GENERAL BACKGROUND: POPULAR CULTURE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9AB211-83CB-4381-871E-7888A924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5590"/>
            <a:ext cx="12192000" cy="1434807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Best elements of Edo culture were now deemed outdated/vulgar, but some old media survived</a:t>
            </a:r>
          </a:p>
          <a:p>
            <a:pPr lvl="1"/>
            <a:r>
              <a:rPr lang="en-GB" i="1" dirty="0" err="1"/>
              <a:t>yose</a:t>
            </a:r>
            <a:r>
              <a:rPr lang="en-GB" dirty="0"/>
              <a:t> (variety halls) and </a:t>
            </a:r>
            <a:r>
              <a:rPr lang="en-GB" i="1" dirty="0" err="1"/>
              <a:t>misemono</a:t>
            </a:r>
            <a:r>
              <a:rPr lang="en-GB" dirty="0"/>
              <a:t> (open-air street shows­)</a:t>
            </a:r>
          </a:p>
          <a:p>
            <a:pPr lvl="1"/>
            <a:r>
              <a:rPr lang="en-GB" dirty="0"/>
              <a:t>Woodblock prints (</a:t>
            </a:r>
            <a:r>
              <a:rPr lang="en-GB" i="1" dirty="0" err="1"/>
              <a:t>ukiyoe</a:t>
            </a:r>
            <a:r>
              <a:rPr lang="en-GB" dirty="0"/>
              <a:t>, </a:t>
            </a:r>
            <a:r>
              <a:rPr lang="en-GB" dirty="0" err="1"/>
              <a:t>colored</a:t>
            </a:r>
            <a:r>
              <a:rPr lang="en-GB" dirty="0"/>
              <a:t> </a:t>
            </a:r>
            <a:r>
              <a:rPr lang="en-GB" i="1" dirty="0" err="1"/>
              <a:t>nishikie</a:t>
            </a:r>
            <a:r>
              <a:rPr lang="en-GB" dirty="0"/>
              <a:t>) as essential visual records </a:t>
            </a:r>
          </a:p>
          <a:p>
            <a:pPr lvl="1"/>
            <a:r>
              <a:rPr lang="en-GB" i="1" dirty="0" err="1"/>
              <a:t>rakugo</a:t>
            </a:r>
            <a:r>
              <a:rPr lang="en-GB" dirty="0"/>
              <a:t> (comic story telling) and </a:t>
            </a:r>
            <a:r>
              <a:rPr lang="en-GB" i="1" dirty="0" err="1"/>
              <a:t>manzai</a:t>
            </a:r>
            <a:r>
              <a:rPr lang="en-GB" dirty="0"/>
              <a:t> (</a:t>
            </a:r>
            <a:r>
              <a:rPr lang="en-GB" dirty="0" err="1"/>
              <a:t>comedialogues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8ACE9C7-58B6-4013-811C-879BF6B8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77" y="3044635"/>
            <a:ext cx="3313440" cy="356616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596A00A-D136-4D51-A1E9-A10D5CC1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61" y="3044639"/>
            <a:ext cx="3566161" cy="356616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B958AF6-C7C5-4338-8734-2CE8D891D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2" y="3053604"/>
            <a:ext cx="475488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CA5EAB-B8F1-4E6E-BA8A-69013C28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0"/>
            <a:ext cx="11863757" cy="1325563"/>
          </a:xfrm>
        </p:spPr>
        <p:txBody>
          <a:bodyPr/>
          <a:lstStyle/>
          <a:p>
            <a:r>
              <a:rPr lang="en-GB" i="1" dirty="0"/>
              <a:t> </a:t>
            </a:r>
            <a:r>
              <a:rPr lang="en-GB" i="1" dirty="0" err="1"/>
              <a:t>Manzai</a:t>
            </a:r>
            <a:endParaRPr lang="en-US" i="1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88890CD7-5A9B-4DA1-B84D-1E01E793A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98" y="1621358"/>
            <a:ext cx="8630002" cy="435133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03CA729-CFAB-49EE-BD60-A13CC051E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1" y="1621358"/>
            <a:ext cx="2937047" cy="44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8B2B8-DA2E-4063-8C69-66D31A37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GB" dirty="0"/>
              <a:t>COMMERCIALIZATION OF CULTURE</a:t>
            </a:r>
            <a:endParaRPr 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1905EE-9C66-4F3A-A6BB-B5F9BE54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Some old media converged with the new ones (newspapers, cartoons, magazines)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dirty="0"/>
              <a:t>Traditional arts were (com)modified with the entry of foreign and Japanese capital</a:t>
            </a:r>
          </a:p>
          <a:p>
            <a:endParaRPr lang="en-GB" dirty="0"/>
          </a:p>
          <a:p>
            <a:r>
              <a:rPr lang="en-GB" dirty="0"/>
              <a:t>Active participation of the masses was lost, commercial side of the arts developed</a:t>
            </a:r>
          </a:p>
          <a:p>
            <a:endParaRPr lang="en-GB" dirty="0"/>
          </a:p>
          <a:p>
            <a:r>
              <a:rPr lang="en-GB" dirty="0"/>
              <a:t>Creating modern citizenry, fostering national integration, censoring popular culture</a:t>
            </a:r>
            <a:endParaRPr lang="en-US" dirty="0"/>
          </a:p>
          <a:p>
            <a:endParaRPr lang="en-GB" dirty="0"/>
          </a:p>
          <a:p>
            <a:r>
              <a:rPr lang="en-GB" dirty="0"/>
              <a:t>The commercialized popular culture simultaneously gaining on political significance</a:t>
            </a:r>
            <a:endParaRPr lang="en-US" dirty="0"/>
          </a:p>
          <a:p>
            <a:pPr lvl="0"/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2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75E917-5BED-4D50-BF78-A80DEEFB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Popular media as propaganda tool (1894-5, 1904-5)</a:t>
            </a:r>
            <a:endParaRPr lang="en-US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EB729B-E053-46ED-A902-27D88D556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" y="1602267"/>
            <a:ext cx="8612109" cy="432249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05B8352-1511-4A9F-BFD9-828531496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39" y="1602267"/>
            <a:ext cx="2916847" cy="4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1144</Words>
  <Application>Microsoft Office PowerPoint</Application>
  <PresentationFormat>ワイド画面</PresentationFormat>
  <Paragraphs>165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SOCIAL HISTORY OF JAPANESE POPULAR CULTURE</vt:lpstr>
      <vt:lpstr>BASIC CHRONOLOGY</vt:lpstr>
      <vt:lpstr>GENERAL BACKGROUND: SOCIETY</vt:lpstr>
      <vt:lpstr>National assembly (genrōin) in early Meiji (1875)</vt:lpstr>
      <vt:lpstr>Meiji Japan: re-modelling the capital</vt:lpstr>
      <vt:lpstr>GENERAL BACKGROUND: POPULAR CULTURE</vt:lpstr>
      <vt:lpstr> Manzai</vt:lpstr>
      <vt:lpstr>COMMERCIALIZATION OF CULTURE</vt:lpstr>
      <vt:lpstr>Popular media as propaganda tool (1894-5, 1904-5)</vt:lpstr>
      <vt:lpstr> FILM &amp; MUSIC</vt:lpstr>
      <vt:lpstr>FILM &amp; MUSIC</vt:lpstr>
      <vt:lpstr>NATIONAL LITERATURE</vt:lpstr>
      <vt:lpstr>SOCIAL HISTORY OF JAPANESE POPULAR CULTURE</vt:lpstr>
      <vt:lpstr>GENERAL BACKGROUND: SOCIETY</vt:lpstr>
      <vt:lpstr>GENERAL BACKGROUND: CULTURE</vt:lpstr>
      <vt:lpstr>Moga and Mobo</vt:lpstr>
      <vt:lpstr>Moga in popular media</vt:lpstr>
      <vt:lpstr>Ten Commandments of Moga taken from “Ladies’ World magazine” (Fujin Sekai, 1929)</vt:lpstr>
      <vt:lpstr>Hanga paintings: cultivated nudity and subtle eroticism (e.g. Hashiguchi Goyō, Natori Shunsen)</vt:lpstr>
      <vt:lpstr>NEW CULTURAL FORM: KAMISHIBAI</vt:lpstr>
      <vt:lpstr>NEW CULTURAL FORM: TAKARAZUKA</vt:lpstr>
      <vt:lpstr>NEW CULTURAL FORM:  ERO GURO NANSENSU</vt:lpstr>
      <vt:lpstr>(MEANWHILE IN EUROPE)</vt:lpstr>
      <vt:lpstr>LATE ERO GURO MOVEMENT: female exploitation and twisted sexuality (ijō seiai)  (e.g. Suehiro Maruo) </vt:lpstr>
      <vt:lpstr>LATE ERO GURO MOVEMENT: dark female fantasies (e.g. Takato Yamamoto)</vt:lpstr>
      <vt:lpstr>ERO GURO TODAY (e.g. Saseki Toshio, Aida Makoto, Sono Shion)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POPULAR CULTURE: HISTORICAL OBSERVATIONS</dc:title>
  <dc:creator>IP</dc:creator>
  <cp:lastModifiedBy>Igor Prusa</cp:lastModifiedBy>
  <cp:revision>192</cp:revision>
  <dcterms:created xsi:type="dcterms:W3CDTF">2018-03-14T19:21:50Z</dcterms:created>
  <dcterms:modified xsi:type="dcterms:W3CDTF">2018-04-15T22:34:39Z</dcterms:modified>
</cp:coreProperties>
</file>