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4" r:id="rId6"/>
    <p:sldId id="263" r:id="rId7"/>
    <p:sldId id="262" r:id="rId8"/>
    <p:sldId id="268" r:id="rId9"/>
    <p:sldId id="269" r:id="rId10"/>
    <p:sldId id="270" r:id="rId11"/>
    <p:sldId id="273" r:id="rId12"/>
    <p:sldId id="272" r:id="rId13"/>
    <p:sldId id="266" r:id="rId14"/>
    <p:sldId id="27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81" autoAdjust="0"/>
  </p:normalViewPr>
  <p:slideViewPr>
    <p:cSldViewPr>
      <p:cViewPr varScale="1">
        <p:scale>
          <a:sx n="54" d="100"/>
          <a:sy n="54" d="100"/>
        </p:scale>
        <p:origin x="16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85206-AC3C-4CD9-9E37-BECBE218ED9A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B941-3A94-4186-82B5-E418D4FE3D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7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B941-3A94-4186-82B5-E418D4FE3D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5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Stély býků </a:t>
            </a:r>
            <a:r>
              <a:rPr lang="cs-CZ" dirty="0" err="1" smtClean="0"/>
              <a:t>Ápidů</a:t>
            </a:r>
            <a:r>
              <a:rPr lang="cs-CZ" dirty="0" smtClean="0"/>
              <a:t>: V druhém roce, měsíci </a:t>
            </a:r>
            <a:r>
              <a:rPr lang="cs-CZ" dirty="0" err="1" smtClean="0"/>
              <a:t>Mechir</a:t>
            </a:r>
            <a:r>
              <a:rPr lang="cs-CZ" dirty="0" smtClean="0"/>
              <a:t>, 1. dne, za vlády krále Pa-</a:t>
            </a:r>
            <a:r>
              <a:rPr lang="cs-CZ" dirty="0" err="1" smtClean="0"/>
              <a:t>mai</a:t>
            </a:r>
            <a:r>
              <a:rPr lang="cs-CZ" dirty="0" smtClean="0"/>
              <a:t>,</a:t>
            </a:r>
            <a:r>
              <a:rPr lang="cs-CZ" baseline="0" dirty="0" smtClean="0"/>
              <a:t> přítele velkého boha </a:t>
            </a:r>
            <a:r>
              <a:rPr lang="cs-CZ" baseline="0" dirty="0" err="1" smtClean="0"/>
              <a:t>Ápise</a:t>
            </a:r>
            <a:r>
              <a:rPr lang="cs-CZ" baseline="0" dirty="0" smtClean="0"/>
              <a:t> na Západě. Toto je den, kdy byl bůh uložen ke svému odpočinku na krásném Západě a byl uložen do svého hrobu. Narodil se v roce 28, za panování zemřelého krále </a:t>
            </a:r>
            <a:r>
              <a:rPr lang="cs-CZ" baseline="0" dirty="0" err="1" smtClean="0"/>
              <a:t>Šešeonka</a:t>
            </a:r>
            <a:r>
              <a:rPr lang="cs-CZ" baseline="0" dirty="0" smtClean="0"/>
              <a:t> III. Jeho krása byla hledána po celém Dolním Egyptě. Po několika měsících byl nalezen ve městě Ha-</a:t>
            </a:r>
            <a:r>
              <a:rPr lang="cs-CZ" baseline="0" dirty="0" err="1" smtClean="0"/>
              <a:t>šed</a:t>
            </a:r>
            <a:r>
              <a:rPr lang="cs-CZ" baseline="0" dirty="0" smtClean="0"/>
              <a:t>-</a:t>
            </a:r>
            <a:r>
              <a:rPr lang="cs-CZ" baseline="0" dirty="0" err="1" smtClean="0"/>
              <a:t>abod</a:t>
            </a:r>
            <a:r>
              <a:rPr lang="cs-CZ" baseline="0" dirty="0" smtClean="0"/>
              <a:t>. Hledali po všech jezerech a na všech ostrovech Dolního Egypta. Byl představen sám v chrámu boha </a:t>
            </a:r>
            <a:r>
              <a:rPr lang="cs-CZ" baseline="0" dirty="0" err="1" smtClean="0"/>
              <a:t>Ptaha</a:t>
            </a:r>
            <a:r>
              <a:rPr lang="cs-CZ" baseline="0" dirty="0" smtClean="0"/>
              <a:t>, vedle svého otce, memfidského boha </a:t>
            </a:r>
            <a:r>
              <a:rPr lang="cs-CZ" baseline="0" dirty="0" err="1" smtClean="0"/>
              <a:t>Ptaha</a:t>
            </a:r>
            <a:r>
              <a:rPr lang="cs-CZ" baseline="0" dirty="0" smtClean="0"/>
              <a:t> jižně od své zdi, veleknězem </a:t>
            </a:r>
            <a:r>
              <a:rPr lang="cs-CZ" baseline="0" dirty="0" err="1" smtClean="0"/>
              <a:t>Ptahova</a:t>
            </a:r>
            <a:r>
              <a:rPr lang="cs-CZ" baseline="0" dirty="0" smtClean="0"/>
              <a:t> chrámu. Celý život tohoto boha trval 26 let.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7D81-1E9A-4A64-8286-01D41BEEC5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37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E15-59F5-43C6-A80D-3AF535D41BE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2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3421" indent="-30131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5262" indent="-2410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7369" indent="-2410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9473" indent="-2410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1579" indent="-2410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3684" indent="-2410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15789" indent="-2410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97894" indent="-2410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AFE29F-E4BD-4B11-AFFC-204D27481B00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Počátek poznání starověké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mezopotámie</a:t>
            </a:r>
            <a:r>
              <a:rPr lang="cs-CZ" baseline="0" dirty="0" smtClean="0"/>
              <a:t>: 1842: </a:t>
            </a:r>
            <a:r>
              <a:rPr lang="cs-CZ" baseline="0" dirty="0" err="1" smtClean="0"/>
              <a:t>francouz</a:t>
            </a:r>
            <a:r>
              <a:rPr lang="cs-CZ" baseline="0" dirty="0" smtClean="0"/>
              <a:t> Paul-</a:t>
            </a:r>
            <a:r>
              <a:rPr lang="cs-CZ" baseline="0" dirty="0" err="1" smtClean="0"/>
              <a:t>Emille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Botta</a:t>
            </a:r>
            <a:r>
              <a:rPr lang="cs-CZ" baseline="0" dirty="0" smtClean="0"/>
              <a:t>, francouzský konzul v Mosulu, který 25. května 1842 započal s archeologickým výzkum ninivského pahorku </a:t>
            </a:r>
            <a:r>
              <a:rPr lang="cs-CZ" baseline="0" dirty="0" err="1" smtClean="0"/>
              <a:t>Kujundžik</a:t>
            </a:r>
            <a:r>
              <a:rPr lang="cs-CZ" baseline="0" dirty="0" smtClean="0"/>
              <a:t> a následujícího roku </a:t>
            </a:r>
            <a:r>
              <a:rPr lang="cs-CZ" baseline="0" dirty="0" err="1" smtClean="0"/>
              <a:t>Chorsabad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Dúr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Šarrukín</a:t>
            </a:r>
            <a:r>
              <a:rPr lang="cs-CZ" baseline="0" dirty="0" smtClean="0"/>
              <a:t>)</a:t>
            </a:r>
          </a:p>
          <a:p>
            <a:r>
              <a:rPr lang="cs-CZ" baseline="0" dirty="0" smtClean="0"/>
              <a:t>1922: setkání významných předovýchodních badatelů v Jeruzalémě – snaha sjednotit chronologickou terminologii – evropské trojčlenné dělení.</a:t>
            </a:r>
          </a:p>
          <a:p>
            <a:r>
              <a:rPr lang="cs-CZ" baseline="0" dirty="0" smtClean="0"/>
              <a:t>Hlavní období – charakterizována </a:t>
            </a:r>
            <a:r>
              <a:rPr lang="cs-CZ" baseline="0" dirty="0" err="1" smtClean="0"/>
              <a:t>makrozměnami</a:t>
            </a:r>
            <a:r>
              <a:rPr lang="cs-CZ" baseline="0" dirty="0" smtClean="0"/>
              <a:t> sociální struktury celé společnosti a </a:t>
            </a:r>
            <a:r>
              <a:rPr lang="cs-CZ" baseline="0" dirty="0" err="1" smtClean="0"/>
              <a:t>seriace</a:t>
            </a:r>
            <a:r>
              <a:rPr lang="cs-CZ" baseline="0" dirty="0" smtClean="0"/>
              <a:t> předmětů (keramika, skaraby apod.) – vnitřnější přesnější dělení větších celků: Neolit (nejstarší vesnice zemědělců), chalkolit (revoluce druhotných produktů – </a:t>
            </a:r>
            <a:r>
              <a:rPr lang="cs-CZ" baseline="0" dirty="0" err="1" smtClean="0"/>
              <a:t>secondary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products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revolution</a:t>
            </a:r>
            <a:r>
              <a:rPr lang="cs-CZ" baseline="0" dirty="0" smtClean="0"/>
              <a:t>)</a:t>
            </a:r>
          </a:p>
          <a:p>
            <a:r>
              <a:rPr lang="cs-CZ" b="1" baseline="0" dirty="0" smtClean="0"/>
              <a:t>Astronomická pozorování</a:t>
            </a:r>
            <a:r>
              <a:rPr lang="cs-CZ" baseline="0" dirty="0" smtClean="0"/>
              <a:t>: např. z 10. RV </a:t>
            </a:r>
            <a:r>
              <a:rPr lang="cs-CZ" baseline="0" dirty="0" err="1" smtClean="0"/>
              <a:t>Assyrského</a:t>
            </a:r>
            <a:r>
              <a:rPr lang="cs-CZ" baseline="0" dirty="0" smtClean="0"/>
              <a:t> krále </a:t>
            </a:r>
            <a:r>
              <a:rPr lang="cs-CZ" baseline="0" dirty="0" err="1" smtClean="0"/>
              <a:t>Aššur</a:t>
            </a:r>
            <a:r>
              <a:rPr lang="cs-CZ" baseline="0" dirty="0" smtClean="0"/>
              <a:t>-Dana III. je známo zatmění slunce a díky astronomickým výpočtům bylo možné dojít k přesnému datu 15.6. 763 BC. Prameny jsou především pro 1. tisíciletí. 2.a  3. nejsou tak pevně dané. Nejznámější pramen: tzv. Venušiny tabulka </a:t>
            </a:r>
            <a:r>
              <a:rPr lang="cs-CZ" baseline="0" dirty="0" err="1" smtClean="0"/>
              <a:t>Ammi-saduka</a:t>
            </a:r>
            <a:r>
              <a:rPr lang="cs-CZ" baseline="0" dirty="0" smtClean="0"/>
              <a:t>: astronomická pozorování Venuše dochovaná na klínopisných tabulkách, polovina 17. stol. BC: pro dobu 21 let zde jsou v podobě lunárních dat zaznamenány časy východu a západu Venuše a také, kdy se planeta poprvé objevila na horizontu a kdy za ním zmizela před východem slunce na ranní oblohu a po jeho západu.</a:t>
            </a:r>
          </a:p>
          <a:p>
            <a:r>
              <a:rPr lang="cs-CZ" baseline="0" dirty="0" smtClean="0"/>
              <a:t>Uvedená data pro </a:t>
            </a:r>
            <a:r>
              <a:rPr lang="cs-CZ" baseline="0" dirty="0" err="1" smtClean="0"/>
              <a:t>pro</a:t>
            </a:r>
            <a:r>
              <a:rPr lang="cs-CZ" baseline="0" dirty="0" smtClean="0"/>
              <a:t> 8. rok vlády </a:t>
            </a:r>
            <a:r>
              <a:rPr lang="cs-CZ" baseline="0" dirty="0" err="1" smtClean="0"/>
              <a:t>Ammi-Saduky</a:t>
            </a:r>
            <a:r>
              <a:rPr lang="cs-CZ" baseline="0" dirty="0" smtClean="0"/>
              <a:t>. Rozdíl cca 150 let</a:t>
            </a:r>
          </a:p>
          <a:p>
            <a:r>
              <a:rPr lang="cs-CZ" b="1" baseline="0" dirty="0" smtClean="0"/>
              <a:t>Hermann </a:t>
            </a:r>
            <a:r>
              <a:rPr lang="cs-CZ" b="1" baseline="0" dirty="0" err="1" smtClean="0"/>
              <a:t>Gasche</a:t>
            </a:r>
            <a:r>
              <a:rPr lang="cs-CZ" baseline="0" dirty="0" smtClean="0"/>
              <a:t>- zastánce tzv. ultrakrátké chronologie: rozsáhlá kritika střední chronologie a především pozorování Venuše. Kritika založena na rozboru keramiky, stratigrafií, různých textů a astronomických pozorování. Návrh: zrušení tzv. </a:t>
            </a:r>
            <a:r>
              <a:rPr lang="cs-CZ" baseline="0" dirty="0" err="1" smtClean="0"/>
              <a:t>Dark</a:t>
            </a:r>
            <a:r>
              <a:rPr lang="cs-CZ" baseline="0" dirty="0" smtClean="0"/>
              <a:t> Age v 16. stol. BC. Podpora: podobnost materiální kultury města </a:t>
            </a:r>
            <a:r>
              <a:rPr lang="cs-CZ" baseline="0" dirty="0" err="1" smtClean="0"/>
              <a:t>Hazor</a:t>
            </a:r>
            <a:r>
              <a:rPr lang="cs-CZ" baseline="0" dirty="0" smtClean="0"/>
              <a:t> (MB IIB) a </a:t>
            </a:r>
            <a:r>
              <a:rPr lang="cs-CZ" baseline="0" dirty="0" err="1" smtClean="0"/>
              <a:t>Avaridy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Tell-ed-Daba</a:t>
            </a:r>
            <a:r>
              <a:rPr lang="cs-CZ" baseline="0" dirty="0" smtClean="0"/>
              <a:t>) z doby 13. dynastie: podpůrné informace. Manfred </a:t>
            </a:r>
            <a:r>
              <a:rPr lang="cs-CZ" baseline="0" dirty="0" err="1" smtClean="0"/>
              <a:t>Bietak</a:t>
            </a:r>
            <a:r>
              <a:rPr lang="cs-CZ" baseline="0" dirty="0" smtClean="0"/>
              <a:t>: začátek MBA posunutí z 2000 na 1900 BC začátek MBA IIB z 1800 na 1700 BC a navrhuje odpovídajícím způsobem posunout chronologii jižní </a:t>
            </a:r>
            <a:r>
              <a:rPr lang="cs-CZ" baseline="0" dirty="0" err="1" smtClean="0"/>
              <a:t>levanty</a:t>
            </a:r>
            <a:r>
              <a:rPr lang="cs-CZ" baseline="0" dirty="0" smtClean="0"/>
              <a:t>. Někteří archeologové pro, jiní proti (v čele: William G. Dever)</a:t>
            </a:r>
          </a:p>
          <a:p>
            <a:r>
              <a:rPr lang="cs-CZ" baseline="0" dirty="0" smtClean="0"/>
              <a:t>Archeologické potvrzení střední chronologie: </a:t>
            </a:r>
            <a:r>
              <a:rPr lang="cs-CZ" baseline="0" dirty="0" err="1" smtClean="0"/>
              <a:t>dendrodata</a:t>
            </a:r>
            <a:r>
              <a:rPr lang="cs-CZ" baseline="0" dirty="0" smtClean="0"/>
              <a:t> (1774 +4/-7 BC) z královského paláce na </a:t>
            </a:r>
            <a:r>
              <a:rPr lang="cs-CZ" baseline="0" dirty="0" err="1" smtClean="0"/>
              <a:t>Acemhöuÿku</a:t>
            </a:r>
            <a:r>
              <a:rPr lang="cs-CZ" baseline="0" dirty="0" smtClean="0"/>
              <a:t> (centrální Anatolie) s otisky pečetí zmiňujících S Mezopotámského panovníka  </a:t>
            </a:r>
            <a:r>
              <a:rPr lang="cs-CZ" baseline="0" dirty="0" err="1" smtClean="0"/>
              <a:t>Šamsi-Adada</a:t>
            </a:r>
            <a:r>
              <a:rPr lang="cs-CZ" baseline="0" dirty="0" smtClean="0"/>
              <a:t> I., tj. měl by zemřít kolem tohoto data. Písemné prameny: </a:t>
            </a:r>
            <a:r>
              <a:rPr lang="cs-CZ" baseline="0" dirty="0" err="1" smtClean="0"/>
              <a:t>Šamsi-Adad</a:t>
            </a:r>
            <a:r>
              <a:rPr lang="cs-CZ" baseline="0" dirty="0" smtClean="0"/>
              <a:t> I. zemřel přibližně uprostřed vlády </a:t>
            </a:r>
            <a:r>
              <a:rPr lang="cs-CZ" baseline="0" dirty="0" err="1" smtClean="0"/>
              <a:t>Chammurapiho</a:t>
            </a:r>
            <a:r>
              <a:rPr lang="cs-CZ" baseline="0" dirty="0" smtClean="0"/>
              <a:t> z Babylonu. Toto odpovídá spíše střední chronologii. </a:t>
            </a:r>
          </a:p>
          <a:p>
            <a:r>
              <a:rPr lang="cs-CZ" b="1" baseline="0" dirty="0" smtClean="0"/>
              <a:t>Královské seznamy</a:t>
            </a:r>
            <a:r>
              <a:rPr lang="cs-CZ" baseline="0" dirty="0" smtClean="0"/>
              <a:t>: Sumerské královské seznamy: od potopy světa do pádu dynastie z </a:t>
            </a:r>
            <a:r>
              <a:rPr lang="cs-CZ" baseline="0" dirty="0" err="1" smtClean="0"/>
              <a:t>Isinu</a:t>
            </a:r>
            <a:r>
              <a:rPr lang="cs-CZ" baseline="0" dirty="0" smtClean="0"/>
              <a:t>. Babylonské a </a:t>
            </a:r>
            <a:r>
              <a:rPr lang="cs-CZ" baseline="0" dirty="0" err="1" smtClean="0"/>
              <a:t>Assyrské</a:t>
            </a:r>
            <a:r>
              <a:rPr lang="cs-CZ" baseline="0" dirty="0" smtClean="0"/>
              <a:t> seznamy králů.</a:t>
            </a:r>
          </a:p>
          <a:p>
            <a:r>
              <a:rPr lang="cs-CZ" b="1" baseline="0" dirty="0" smtClean="0"/>
              <a:t>Egypt</a:t>
            </a:r>
            <a:r>
              <a:rPr lang="cs-CZ" baseline="0" dirty="0" smtClean="0"/>
              <a:t>: především pro Novou říši: od </a:t>
            </a:r>
            <a:r>
              <a:rPr lang="cs-CZ" baseline="0" dirty="0" err="1" smtClean="0"/>
              <a:t>Thutmose</a:t>
            </a:r>
            <a:r>
              <a:rPr lang="cs-CZ" baseline="0" dirty="0" smtClean="0"/>
              <a:t> I. Několik zásadních synchronizačních bodů: </a:t>
            </a:r>
            <a:r>
              <a:rPr lang="cs-CZ" baseline="0" dirty="0" err="1" smtClean="0"/>
              <a:t>Amenhotep</a:t>
            </a:r>
            <a:r>
              <a:rPr lang="cs-CZ" baseline="0" dirty="0" smtClean="0"/>
              <a:t> III. pojal za manželku dceru </a:t>
            </a:r>
            <a:r>
              <a:rPr lang="cs-CZ" baseline="0" dirty="0" err="1" smtClean="0"/>
              <a:t>mitannského</a:t>
            </a:r>
            <a:r>
              <a:rPr lang="cs-CZ" baseline="0" dirty="0" smtClean="0"/>
              <a:t> panovníka </a:t>
            </a:r>
            <a:r>
              <a:rPr lang="cs-CZ" baseline="0" dirty="0" err="1" smtClean="0"/>
              <a:t>Šuttarny</a:t>
            </a:r>
            <a:r>
              <a:rPr lang="cs-CZ" baseline="0" dirty="0" smtClean="0"/>
              <a:t> II. </a:t>
            </a:r>
          </a:p>
          <a:p>
            <a:r>
              <a:rPr lang="cs-CZ" baseline="0" dirty="0" err="1" smtClean="0"/>
              <a:t>Amarnské</a:t>
            </a:r>
            <a:r>
              <a:rPr lang="cs-CZ" baseline="0" dirty="0" smtClean="0"/>
              <a:t> dopisy: </a:t>
            </a:r>
            <a:r>
              <a:rPr lang="cs-CZ" baseline="0" dirty="0" err="1" smtClean="0"/>
              <a:t>Amenhotep</a:t>
            </a:r>
            <a:r>
              <a:rPr lang="cs-CZ" baseline="0" dirty="0" smtClean="0"/>
              <a:t> III. vládl současně s </a:t>
            </a:r>
            <a:r>
              <a:rPr lang="cs-CZ" baseline="0" dirty="0" err="1" smtClean="0"/>
              <a:t>Kadašman-Enlilem</a:t>
            </a:r>
            <a:r>
              <a:rPr lang="cs-CZ" baseline="0" dirty="0" smtClean="0"/>
              <a:t> I. a </a:t>
            </a:r>
            <a:r>
              <a:rPr lang="cs-CZ" baseline="0" dirty="0" err="1" smtClean="0"/>
              <a:t>Burna-buriášem</a:t>
            </a:r>
            <a:r>
              <a:rPr lang="cs-CZ" baseline="0" dirty="0" smtClean="0"/>
              <a:t> II. z Babylonie a </a:t>
            </a:r>
            <a:r>
              <a:rPr lang="cs-CZ" baseline="0" dirty="0" err="1" smtClean="0"/>
              <a:t>Tušratou</a:t>
            </a:r>
            <a:r>
              <a:rPr lang="cs-CZ" baseline="0" dirty="0" smtClean="0"/>
              <a:t> z </a:t>
            </a:r>
            <a:r>
              <a:rPr lang="cs-CZ" baseline="0" dirty="0" err="1" smtClean="0"/>
              <a:t>Mitanni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Achnaton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mitannský</a:t>
            </a:r>
            <a:r>
              <a:rPr lang="cs-CZ" baseline="0" dirty="0" smtClean="0"/>
              <a:t> panovník </a:t>
            </a:r>
            <a:r>
              <a:rPr lang="cs-CZ" baseline="0" dirty="0" err="1" smtClean="0"/>
              <a:t>Tušratta</a:t>
            </a:r>
            <a:r>
              <a:rPr lang="cs-CZ" baseline="0" dirty="0" smtClean="0"/>
              <a:t>,  chetitský vládce </a:t>
            </a:r>
            <a:r>
              <a:rPr lang="cs-CZ" baseline="0" dirty="0" err="1" smtClean="0"/>
              <a:t>Šuppiluliuma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kassitský</a:t>
            </a:r>
            <a:r>
              <a:rPr lang="cs-CZ" baseline="0" dirty="0" smtClean="0"/>
              <a:t> panovník </a:t>
            </a:r>
            <a:r>
              <a:rPr lang="cs-CZ" baseline="0" dirty="0" err="1" smtClean="0"/>
              <a:t>Burna-buriáš</a:t>
            </a:r>
            <a:r>
              <a:rPr lang="cs-CZ" baseline="0" dirty="0" smtClean="0"/>
              <a:t> II. z Babylonu . </a:t>
            </a:r>
          </a:p>
          <a:p>
            <a:r>
              <a:rPr lang="cs-CZ" baseline="0" dirty="0" smtClean="0"/>
              <a:t>Bitva u </a:t>
            </a:r>
            <a:r>
              <a:rPr lang="cs-CZ" baseline="0" dirty="0" err="1" smtClean="0"/>
              <a:t>Kadeše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Ramesse</a:t>
            </a:r>
            <a:r>
              <a:rPr lang="cs-CZ" baseline="0" dirty="0" smtClean="0"/>
              <a:t> II. v jeho 5. RV a </a:t>
            </a:r>
            <a:r>
              <a:rPr lang="cs-CZ" baseline="0" dirty="0" err="1" smtClean="0"/>
              <a:t>Chettitský</a:t>
            </a:r>
            <a:r>
              <a:rPr lang="cs-CZ" baseline="0" dirty="0" smtClean="0"/>
              <a:t> panovník </a:t>
            </a:r>
            <a:r>
              <a:rPr lang="cs-CZ" baseline="0" dirty="0" err="1" smtClean="0"/>
              <a:t>Muwatalli</a:t>
            </a:r>
            <a:r>
              <a:rPr lang="cs-CZ" baseline="0" dirty="0" smtClean="0"/>
              <a:t> II. a následně tzv. stříbrná smlouva mezi oběma panovníky (21. RV </a:t>
            </a:r>
            <a:r>
              <a:rPr lang="cs-CZ" baseline="0" dirty="0" err="1" smtClean="0"/>
              <a:t>Ramesse</a:t>
            </a:r>
            <a:r>
              <a:rPr lang="cs-CZ" baseline="0" dirty="0" smtClean="0"/>
              <a:t> II.)</a:t>
            </a:r>
          </a:p>
          <a:p>
            <a:r>
              <a:rPr lang="cs-CZ" b="1" baseline="0" dirty="0" err="1" smtClean="0"/>
              <a:t>Dendrodata</a:t>
            </a:r>
            <a:r>
              <a:rPr lang="cs-CZ" baseline="0" dirty="0" smtClean="0"/>
              <a:t>: neexistují kontinuální křivky. Existují parciální křivky pro Anatolii pro BA, IA: Peter </a:t>
            </a:r>
            <a:r>
              <a:rPr lang="cs-CZ" baseline="0" dirty="0" err="1" smtClean="0"/>
              <a:t>Kuniholm</a:t>
            </a:r>
            <a:r>
              <a:rPr lang="cs-CZ" baseline="0" dirty="0" smtClean="0"/>
              <a:t>, cca 1500 let: pozdní 3.-rané 1. tisíciletí BC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Cornell Tree-Ring Laboratory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Laboratory for Aegean and Near Eastern Dendrochronology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Cornell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York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7D81-1E9A-4A64-8286-01D41BEEC5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333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Akkadskou říši se např. střední a krátká chronologie liší o cca 60 let.</a:t>
            </a:r>
          </a:p>
          <a:p>
            <a:r>
              <a:rPr lang="cs-CZ" dirty="0" smtClean="0"/>
              <a:t>Kolaps</a:t>
            </a:r>
            <a:r>
              <a:rPr lang="cs-CZ" baseline="0" dirty="0" smtClean="0"/>
              <a:t> doby bronzové: pád III. babylonské dynastie (</a:t>
            </a:r>
            <a:r>
              <a:rPr lang="cs-CZ" baseline="0" dirty="0" err="1" smtClean="0"/>
              <a:t>kassitské</a:t>
            </a:r>
            <a:r>
              <a:rPr lang="cs-CZ" baseline="0" dirty="0" smtClean="0"/>
              <a:t>) kolem 1200 BC, invaze tzv. mořských národů a rozvrácení Chetitské říše</a:t>
            </a:r>
          </a:p>
          <a:p>
            <a:r>
              <a:rPr lang="cs-CZ" baseline="0" dirty="0" smtClean="0"/>
              <a:t>Raná doba bronzová, IBA: počátek kolem 900 BC: nástup </a:t>
            </a:r>
            <a:r>
              <a:rPr lang="cs-CZ" baseline="0" dirty="0" err="1" smtClean="0"/>
              <a:t>novoasyrské</a:t>
            </a:r>
            <a:r>
              <a:rPr lang="cs-CZ" baseline="0" dirty="0" smtClean="0"/>
              <a:t> říše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B941-3A94-4186-82B5-E418D4FE3D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9D5E7-C0B9-4A70-AB66-76A0CDE711D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32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9D5E7-C0B9-4A70-AB66-76A0CDE711D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204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B941-3A94-4186-82B5-E418D4FE3D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92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Starověký Blízký východ: vychází</a:t>
            </a:r>
            <a:r>
              <a:rPr lang="cs-CZ" baseline="0" dirty="0" smtClean="0"/>
              <a:t> z koncepce 19. století rozlišující mezi blízkým a dálným východem jako zájmovými oblastmi britského impéria. Poprvé použit za Krymské války. Odpovídalo to přibližně oblasti spravované Otomanskou říší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7D81-1E9A-4A64-8286-01D41BEEC52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70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Mesopotámie</a:t>
            </a:r>
            <a:r>
              <a:rPr lang="cs-CZ" dirty="0" smtClean="0"/>
              <a:t>:</a:t>
            </a:r>
            <a:r>
              <a:rPr lang="cs-CZ" baseline="0" dirty="0" smtClean="0"/>
              <a:t> moderní Irák, JV Turecko, JZ Irán, JV Sýrie a </a:t>
            </a:r>
            <a:r>
              <a:rPr lang="cs-CZ" baseline="0" dirty="0" err="1" smtClean="0"/>
              <a:t>Kuwait</a:t>
            </a:r>
            <a:r>
              <a:rPr lang="cs-CZ" baseline="0" dirty="0" smtClean="0"/>
              <a:t>. Starověký Írán: </a:t>
            </a:r>
            <a:r>
              <a:rPr lang="cs-CZ" baseline="0" dirty="0" err="1" smtClean="0"/>
              <a:t>Elam</a:t>
            </a:r>
            <a:r>
              <a:rPr lang="cs-CZ" baseline="0" dirty="0" smtClean="0"/>
              <a:t>, Media, </a:t>
            </a:r>
            <a:r>
              <a:rPr lang="cs-CZ" baseline="0" dirty="0" err="1" smtClean="0"/>
              <a:t>Parthie</a:t>
            </a:r>
            <a:r>
              <a:rPr lang="cs-CZ" baseline="0" dirty="0" smtClean="0"/>
              <a:t> a Persie. Arménská vysočina: oblast turecké východní Anatolie, Arménie, SZ Irán, J Gruzie, Z </a:t>
            </a:r>
            <a:r>
              <a:rPr lang="cs-CZ" baseline="0" dirty="0" err="1" smtClean="0"/>
              <a:t>Azerbajdžán</a:t>
            </a:r>
            <a:r>
              <a:rPr lang="cs-CZ" baseline="0" dirty="0" smtClean="0"/>
              <a:t>. Levanta: moderní Sýrie, Libanon, Palestina, Izrael, Jordánsko</a:t>
            </a:r>
            <a:endParaRPr lang="cs-CZ" dirty="0" smtClean="0"/>
          </a:p>
          <a:p>
            <a:r>
              <a:rPr lang="cs-CZ" b="1" dirty="0" err="1" smtClean="0"/>
              <a:t>Al-džazíra</a:t>
            </a:r>
            <a:r>
              <a:rPr lang="cs-CZ" dirty="0" smtClean="0"/>
              <a:t>, délka cca 400 km: nížiny v SZ Iráku, SV Sýrii, JV Turecku a S středním východě. Víceméně</a:t>
            </a:r>
            <a:r>
              <a:rPr lang="cs-CZ" baseline="0" dirty="0" smtClean="0"/>
              <a:t> odpovídá rozšíření </a:t>
            </a:r>
            <a:r>
              <a:rPr lang="cs-CZ" baseline="0" dirty="0" err="1" smtClean="0"/>
              <a:t>Assýrii</a:t>
            </a:r>
            <a:r>
              <a:rPr lang="cs-CZ" baseline="0" dirty="0" smtClean="0"/>
              <a:t>. </a:t>
            </a:r>
            <a:r>
              <a:rPr lang="cs-CZ" baseline="0" dirty="0" err="1" smtClean="0"/>
              <a:t>Al-džazíra</a:t>
            </a:r>
            <a:r>
              <a:rPr lang="cs-CZ" baseline="0" dirty="0" smtClean="0"/>
              <a:t>: z arabštiny: ostrov a objevuje se od poloviny 7. stol. AD jako geografický termín.</a:t>
            </a:r>
          </a:p>
          <a:p>
            <a:r>
              <a:rPr lang="cs-CZ" baseline="0" dirty="0" err="1" smtClean="0"/>
              <a:t>Sindžár</a:t>
            </a:r>
            <a:r>
              <a:rPr lang="cs-CZ" baseline="0" dirty="0" smtClean="0"/>
              <a:t>: SZ Irák (</a:t>
            </a:r>
            <a:r>
              <a:rPr lang="cs-CZ" baseline="0" dirty="0" err="1" smtClean="0"/>
              <a:t>guvernorát</a:t>
            </a:r>
            <a:r>
              <a:rPr lang="cs-CZ" baseline="0" dirty="0" smtClean="0"/>
              <a:t> Ninive), částečně zasahuje do Sýrie: Irácký a syrský Kurdistán: hlavní centrum město </a:t>
            </a:r>
            <a:r>
              <a:rPr lang="cs-CZ" baseline="0" dirty="0" err="1" smtClean="0"/>
              <a:t>Sindžár</a:t>
            </a:r>
            <a:r>
              <a:rPr lang="cs-CZ" baseline="0" dirty="0" smtClean="0"/>
              <a:t>: aluviální nížina a přilehlý horský masiv</a:t>
            </a:r>
          </a:p>
          <a:p>
            <a:r>
              <a:rPr lang="cs-CZ" baseline="0" dirty="0" err="1" smtClean="0"/>
              <a:t>Záb</a:t>
            </a:r>
            <a:r>
              <a:rPr lang="cs-CZ" baseline="0" dirty="0" smtClean="0"/>
              <a:t>: Malý teče ze Zagrosu a Velký z oblasti jezera Van. Do </a:t>
            </a:r>
            <a:r>
              <a:rPr lang="cs-CZ" baseline="0" dirty="0" err="1" smtClean="0"/>
              <a:t>Tigrisu</a:t>
            </a:r>
            <a:r>
              <a:rPr lang="cs-CZ" baseline="0" dirty="0" smtClean="0"/>
              <a:t>: Velký J od Mosulu</a:t>
            </a:r>
          </a:p>
          <a:p>
            <a:r>
              <a:rPr lang="cs-CZ" baseline="0" dirty="0" err="1" smtClean="0"/>
              <a:t>Samarra</a:t>
            </a:r>
            <a:r>
              <a:rPr lang="cs-CZ" baseline="0" dirty="0" smtClean="0"/>
              <a:t>: cca 125 km S od Bagdádu</a:t>
            </a:r>
          </a:p>
          <a:p>
            <a:r>
              <a:rPr lang="cs-CZ" b="1" baseline="0" dirty="0" smtClean="0"/>
              <a:t>As-</a:t>
            </a:r>
            <a:r>
              <a:rPr lang="cs-CZ" b="1" baseline="0" dirty="0" err="1" smtClean="0"/>
              <a:t>sawad</a:t>
            </a:r>
            <a:r>
              <a:rPr lang="cs-CZ" baseline="0" dirty="0" smtClean="0"/>
              <a:t>: Mezopotámská nížina. arabské pojmenování pro jižní Mezopotámii. Překlad: černá zem. Délka cca 500 km</a:t>
            </a:r>
          </a:p>
          <a:p>
            <a:r>
              <a:rPr lang="cs-CZ" baseline="0" dirty="0" smtClean="0"/>
              <a:t>Dolní toky: propletenec říčních řečišť, kanálů a jezer= v podstatě říční delta o rozloze 15 000 km2.</a:t>
            </a:r>
          </a:p>
          <a:p>
            <a:r>
              <a:rPr lang="cs-CZ" baseline="0" dirty="0" smtClean="0"/>
              <a:t>Soutok: al-</a:t>
            </a:r>
            <a:r>
              <a:rPr lang="cs-CZ" baseline="0" dirty="0" err="1" smtClean="0"/>
              <a:t>Qurna</a:t>
            </a:r>
            <a:r>
              <a:rPr lang="cs-CZ" baseline="0" dirty="0" smtClean="0"/>
              <a:t>, cca 75 km SZ od Basry – </a:t>
            </a:r>
            <a:r>
              <a:rPr lang="cs-CZ" b="1" baseline="0" dirty="0" err="1" smtClean="0"/>
              <a:t>Šatt</a:t>
            </a:r>
            <a:r>
              <a:rPr lang="cs-CZ" b="1" baseline="0" dirty="0" smtClean="0"/>
              <a:t> al-Arab</a:t>
            </a:r>
            <a:r>
              <a:rPr lang="cs-CZ" baseline="0" dirty="0" smtClean="0"/>
              <a:t>: 195 km dlouhá, tvoří hranici s Iránem (</a:t>
            </a:r>
            <a:r>
              <a:rPr lang="cs-CZ" baseline="0" dirty="0" err="1" smtClean="0"/>
              <a:t>Chúzistán</a:t>
            </a:r>
            <a:r>
              <a:rPr lang="cs-CZ" baseline="0" dirty="0" smtClean="0"/>
              <a:t>), šířka koryta 700-1000 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B941-3A94-4186-82B5-E418D4FE3D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655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Levanta</a:t>
            </a:r>
            <a:r>
              <a:rPr lang="cs-CZ" baseline="0" dirty="0" smtClean="0"/>
              <a:t> v podání přednáška bývá označována i jako </a:t>
            </a:r>
            <a:r>
              <a:rPr lang="cs-CZ" baseline="0" dirty="0" err="1" smtClean="0"/>
              <a:t>Syro</a:t>
            </a:r>
            <a:r>
              <a:rPr lang="cs-CZ" baseline="0" dirty="0" smtClean="0"/>
              <a:t>-Palestina nebo S Sýrie</a:t>
            </a:r>
            <a:endParaRPr lang="cs-CZ" dirty="0" smtClean="0"/>
          </a:p>
          <a:p>
            <a:r>
              <a:rPr lang="cs-CZ" dirty="0" err="1" smtClean="0"/>
              <a:t>Syro</a:t>
            </a:r>
            <a:r>
              <a:rPr lang="cs-CZ" dirty="0" smtClean="0"/>
              <a:t>-africká</a:t>
            </a:r>
            <a:r>
              <a:rPr lang="cs-CZ" baseline="0" dirty="0" smtClean="0"/>
              <a:t> propadlina: údolí </a:t>
            </a:r>
            <a:r>
              <a:rPr lang="cs-CZ" baseline="0" dirty="0" err="1" smtClean="0"/>
              <a:t>Amuqu</a:t>
            </a:r>
            <a:r>
              <a:rPr lang="cs-CZ" baseline="0" dirty="0" smtClean="0"/>
              <a:t> na S, středního a dolního </a:t>
            </a:r>
            <a:r>
              <a:rPr lang="cs-CZ" baseline="0" dirty="0" err="1" smtClean="0"/>
              <a:t>Oronta</a:t>
            </a:r>
            <a:r>
              <a:rPr lang="cs-CZ" baseline="0" dirty="0" smtClean="0"/>
              <a:t>, údolí </a:t>
            </a:r>
            <a:r>
              <a:rPr lang="cs-CZ" baseline="0" dirty="0" err="1" smtClean="0"/>
              <a:t>Biqa</a:t>
            </a:r>
            <a:r>
              <a:rPr lang="cs-CZ" baseline="0" dirty="0" smtClean="0"/>
              <a:t>´, údolí Jordánu, oblast </a:t>
            </a:r>
            <a:r>
              <a:rPr lang="cs-CZ" baseline="0" dirty="0" err="1" smtClean="0"/>
              <a:t>Aráby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Akabský</a:t>
            </a:r>
            <a:r>
              <a:rPr lang="cs-CZ" baseline="0" dirty="0" smtClean="0"/>
              <a:t> záliv, Rudé moře a dále na J k Východoafrické propadlině</a:t>
            </a:r>
          </a:p>
          <a:p>
            <a:r>
              <a:rPr lang="cs-CZ" baseline="0" dirty="0" smtClean="0"/>
              <a:t>J Levanta: dělení – řeka Jordán – Předjordánsko (západní břeh Jordánu) a Zajordánsko (Transjordánsko)</a:t>
            </a:r>
          </a:p>
          <a:p>
            <a:r>
              <a:rPr lang="cs-CZ" b="1" baseline="0" dirty="0" smtClean="0"/>
              <a:t>Předjordánsko</a:t>
            </a:r>
            <a:r>
              <a:rPr lang="cs-CZ" baseline="0" dirty="0" smtClean="0"/>
              <a:t>: Kanaán – království </a:t>
            </a:r>
            <a:r>
              <a:rPr lang="cs-CZ" baseline="0" dirty="0" err="1" smtClean="0"/>
              <a:t>Israel</a:t>
            </a:r>
            <a:r>
              <a:rPr lang="cs-CZ" baseline="0" dirty="0" smtClean="0"/>
              <a:t> a Judsko – významné obchodní a politické dálkové cesty – označení Mezinárodní pobřežní dálnice: podél pobřeží a pak do </a:t>
            </a:r>
            <a:r>
              <a:rPr lang="cs-CZ" baseline="0" dirty="0" err="1" smtClean="0"/>
              <a:t>Jizre´elského</a:t>
            </a:r>
            <a:r>
              <a:rPr lang="cs-CZ" baseline="0" dirty="0" smtClean="0"/>
              <a:t> údolí (International </a:t>
            </a:r>
            <a:r>
              <a:rPr lang="cs-CZ" baseline="0" dirty="0" err="1" smtClean="0"/>
              <a:t>Coastal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Highway</a:t>
            </a:r>
            <a:r>
              <a:rPr lang="cs-CZ" baseline="0" dirty="0" smtClean="0"/>
              <a:t>) – někdy nepřesně označována jako Via Maris (na mapě fialovou barvou) – spojující Egypt a Mezopotámii</a:t>
            </a:r>
          </a:p>
          <a:p>
            <a:r>
              <a:rPr lang="cs-CZ" b="1" baseline="0" dirty="0" smtClean="0"/>
              <a:t>Zajordánsko</a:t>
            </a:r>
            <a:r>
              <a:rPr lang="cs-CZ" baseline="0" dirty="0" smtClean="0"/>
              <a:t>: cesta králů – na mapě červenou barvou. Z Egypta přes Sinaj do </a:t>
            </a:r>
            <a:r>
              <a:rPr lang="cs-CZ" baseline="0" dirty="0" err="1" smtClean="0"/>
              <a:t>Aqaby</a:t>
            </a:r>
            <a:r>
              <a:rPr lang="cs-CZ" baseline="0" dirty="0" smtClean="0"/>
              <a:t>, pak na S údolím </a:t>
            </a:r>
            <a:r>
              <a:rPr lang="cs-CZ" baseline="0" dirty="0" err="1" smtClean="0"/>
              <a:t>Jordnáska</a:t>
            </a:r>
            <a:r>
              <a:rPr lang="cs-CZ" baseline="0" dirty="0" smtClean="0"/>
              <a:t> do Damašku a k Eufratu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B941-3A94-4186-82B5-E418D4FE3D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65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7D81-1E9A-4A64-8286-01D41BEEC5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52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2. st. AD geograf Ptolemaios lokalizoval prameny Nilu do Měsíčních hor (</a:t>
            </a:r>
            <a:r>
              <a:rPr lang="cs-CZ" sz="1200" dirty="0" err="1" smtClean="0"/>
              <a:t>Ruwenzori</a:t>
            </a:r>
            <a:r>
              <a:rPr lang="cs-CZ" sz="12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67D81-1E9A-4A64-8286-01D41BEEC5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89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6595F9C-8402-4093-9AB5-F4466912ED1B}" type="datetimeFigureOut">
              <a:rPr lang="cs-CZ" smtClean="0"/>
              <a:t>17.02.2020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D1C0F07-C8CC-4BBA-9A77-5CE5F774F13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28882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</a:t>
            </a:r>
            <a:r>
              <a:rPr lang="cs-CZ" dirty="0" err="1" smtClean="0"/>
              <a:t>etra</a:t>
            </a:r>
            <a:r>
              <a:rPr lang="cs-CZ" dirty="0" smtClean="0"/>
              <a:t> Maříková Vlčková</a:t>
            </a:r>
          </a:p>
          <a:p>
            <a:endParaRPr lang="cs-CZ" dirty="0" smtClean="0"/>
          </a:p>
          <a:p>
            <a:r>
              <a:rPr lang="cs-CZ" dirty="0" smtClean="0"/>
              <a:t>Kultura starověkého Předního východu a Egypta</a:t>
            </a:r>
          </a:p>
          <a:p>
            <a:r>
              <a:rPr lang="cs-CZ" dirty="0" smtClean="0"/>
              <a:t>KLBcA02</a:t>
            </a:r>
          </a:p>
          <a:p>
            <a:endParaRPr lang="cs-CZ" dirty="0" smtClean="0"/>
          </a:p>
          <a:p>
            <a:r>
              <a:rPr lang="cs-CZ" dirty="0" smtClean="0"/>
              <a:t>18.02.2020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TERMINOLOGIE, chronologie a </a:t>
            </a:r>
            <a:r>
              <a:rPr lang="cs-CZ" smtClean="0"/>
              <a:t>prostorové vymezení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58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4244280" cy="487828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Založena na archeologických</a:t>
            </a:r>
            <a:r>
              <a:rPr lang="cs-CZ" dirty="0"/>
              <a:t> </a:t>
            </a:r>
            <a:r>
              <a:rPr lang="cs-CZ" dirty="0" smtClean="0"/>
              <a:t>a písemných pramenech starého Egypta a na synchronizaci jeho dějin s Předním východem</a:t>
            </a:r>
          </a:p>
          <a:p>
            <a:r>
              <a:rPr lang="cs-CZ" b="1" dirty="0"/>
              <a:t>Historické prameny: </a:t>
            </a:r>
            <a:r>
              <a:rPr lang="cs-CZ" dirty="0"/>
              <a:t>královské seznamy; Anály (</a:t>
            </a:r>
            <a:r>
              <a:rPr lang="cs-CZ" i="1" dirty="0" err="1"/>
              <a:t>genut</a:t>
            </a:r>
            <a:r>
              <a:rPr lang="cs-CZ" dirty="0"/>
              <a:t>) – Palermská deska; Texty administrativního charakteru: hospodářské záznamy, vojenské záznamy, stavební nápisy, texty chrámových, královských a administrativních archivů – královské dekrety; biografické nápisy; náhrobní stély býků </a:t>
            </a:r>
            <a:r>
              <a:rPr lang="cs-CZ" dirty="0" err="1"/>
              <a:t>Apidů</a:t>
            </a:r>
            <a:r>
              <a:rPr lang="cs-CZ" dirty="0"/>
              <a:t> ze </a:t>
            </a:r>
            <a:r>
              <a:rPr lang="cs-CZ" dirty="0" err="1"/>
              <a:t>Serapea</a:t>
            </a:r>
            <a:r>
              <a:rPr lang="cs-CZ" dirty="0"/>
              <a:t> apod.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CHRONOLOGIE STAROVĚKÉHO EGYPTA</a:t>
            </a:r>
            <a:endParaRPr lang="cs-CZ" dirty="0"/>
          </a:p>
        </p:txBody>
      </p:sp>
      <p:pic>
        <p:nvPicPr>
          <p:cNvPr id="6" name="Picture 4" descr="Kinglist from Abydos_set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038600" cy="12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urinsky papyru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176126"/>
            <a:ext cx="1587921" cy="2192633"/>
          </a:xfrm>
          <a:prstGeom prst="rect">
            <a:avLst/>
          </a:prstGeom>
          <a:noFill/>
        </p:spPr>
      </p:pic>
      <p:pic>
        <p:nvPicPr>
          <p:cNvPr id="8" name="Picture 3" descr="palermska deska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397" y="3157562"/>
            <a:ext cx="1619672" cy="2229759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50" y="3618238"/>
            <a:ext cx="116119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CHRONOLOGIE STARÉHO EGYPTA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3995936" cy="5007785"/>
          </a:xfrm>
        </p:spPr>
        <p:txBody>
          <a:bodyPr>
            <a:normAutofit fontScale="55000" lnSpcReduction="20000"/>
          </a:bodyPr>
          <a:lstStyle/>
          <a:p>
            <a:r>
              <a:rPr lang="cs-CZ" sz="3300" dirty="0" smtClean="0"/>
              <a:t>Konvenční egyptská chronologie</a:t>
            </a:r>
          </a:p>
          <a:p>
            <a:pPr lvl="1"/>
            <a:r>
              <a:rPr lang="en-US" sz="3300" dirty="0" smtClean="0"/>
              <a:t>* </a:t>
            </a:r>
            <a:r>
              <a:rPr lang="cs-CZ" sz="3300" dirty="0" smtClean="0"/>
              <a:t>Staré říše: 27 st. BC</a:t>
            </a:r>
          </a:p>
          <a:p>
            <a:pPr lvl="1"/>
            <a:r>
              <a:rPr lang="en-US" sz="3300" dirty="0"/>
              <a:t>* </a:t>
            </a:r>
            <a:r>
              <a:rPr lang="cs-CZ" sz="3300" dirty="0" smtClean="0"/>
              <a:t>Střední říše: 21 st. BC</a:t>
            </a:r>
          </a:p>
          <a:p>
            <a:pPr lvl="1"/>
            <a:r>
              <a:rPr lang="en-US" sz="3300" dirty="0"/>
              <a:t>* </a:t>
            </a:r>
            <a:r>
              <a:rPr lang="cs-CZ" sz="3300" dirty="0" smtClean="0"/>
              <a:t> Nové říše: polovina 16. st. BC</a:t>
            </a:r>
          </a:p>
          <a:p>
            <a:pPr lvl="1"/>
            <a:r>
              <a:rPr lang="cs-CZ" sz="3300" dirty="0" smtClean="0"/>
              <a:t>založena na staroegyptských písemných pramenech</a:t>
            </a:r>
          </a:p>
          <a:p>
            <a:r>
              <a:rPr lang="cs-CZ" sz="3300" dirty="0" smtClean="0"/>
              <a:t>Nová chronologie </a:t>
            </a:r>
          </a:p>
          <a:p>
            <a:pPr lvl="1"/>
            <a:r>
              <a:rPr lang="cs-CZ" sz="3300" dirty="0"/>
              <a:t>z</a:t>
            </a:r>
            <a:r>
              <a:rPr lang="cs-CZ" sz="3300" dirty="0" smtClean="0"/>
              <a:t>aložena na historii Předního východu</a:t>
            </a:r>
          </a:p>
          <a:p>
            <a:pPr lvl="1"/>
            <a:r>
              <a:rPr lang="cs-CZ" sz="3300" dirty="0" smtClean="0"/>
              <a:t>Britský egyptolog David </a:t>
            </a:r>
            <a:r>
              <a:rPr lang="cs-CZ" sz="3300" dirty="0" err="1" smtClean="0"/>
              <a:t>Rohl</a:t>
            </a:r>
            <a:r>
              <a:rPr lang="cs-CZ" sz="3300" dirty="0" smtClean="0"/>
              <a:t> (1995)</a:t>
            </a:r>
          </a:p>
          <a:p>
            <a:pPr lvl="1"/>
            <a:r>
              <a:rPr lang="cs-CZ" sz="3300" dirty="0" smtClean="0"/>
              <a:t>Nové datování panovníků 19.–25. dynastie – snížení konvenčního datování o 350 let</a:t>
            </a:r>
          </a:p>
          <a:p>
            <a:pPr lvl="1"/>
            <a:r>
              <a:rPr lang="cs-CZ" sz="3300" dirty="0" smtClean="0"/>
              <a:t>v akademické egyptologii není uznávána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067944" y="1589567"/>
            <a:ext cx="5076055" cy="4572000"/>
          </a:xfrm>
        </p:spPr>
        <p:txBody>
          <a:bodyPr>
            <a:noAutofit/>
          </a:bodyPr>
          <a:lstStyle/>
          <a:p>
            <a:r>
              <a:rPr lang="cs-CZ" sz="1500" dirty="0" smtClean="0"/>
              <a:t>Synchronizace dějin Egypta</a:t>
            </a:r>
          </a:p>
          <a:p>
            <a:pPr lvl="1"/>
            <a:r>
              <a:rPr lang="cs-CZ" sz="1500" dirty="0" smtClean="0"/>
              <a:t>archeologické sekvence – </a:t>
            </a:r>
            <a:r>
              <a:rPr lang="cs-CZ" sz="1500" dirty="0" err="1" smtClean="0"/>
              <a:t>seriace</a:t>
            </a:r>
            <a:endParaRPr lang="cs-CZ" sz="1500" dirty="0" smtClean="0"/>
          </a:p>
          <a:p>
            <a:pPr lvl="1"/>
            <a:r>
              <a:rPr lang="cs-CZ" sz="1500" dirty="0" smtClean="0"/>
              <a:t>Synchronizace s dalšími chronologiemi: </a:t>
            </a:r>
            <a:r>
              <a:rPr lang="cs-CZ" sz="1500" dirty="0" err="1" smtClean="0"/>
              <a:t>Assyřané</a:t>
            </a:r>
            <a:r>
              <a:rPr lang="cs-CZ" sz="1500" dirty="0" smtClean="0"/>
              <a:t>, Babyloňané, Chetité, Řekové</a:t>
            </a:r>
          </a:p>
          <a:p>
            <a:pPr lvl="1"/>
            <a:r>
              <a:rPr lang="cs-CZ" sz="1500" dirty="0" smtClean="0"/>
              <a:t>synchronizace s nápisy vztahujícími se k pohřbům býka </a:t>
            </a:r>
            <a:r>
              <a:rPr lang="cs-CZ" sz="1500" dirty="0" err="1" smtClean="0"/>
              <a:t>Ápise</a:t>
            </a:r>
            <a:r>
              <a:rPr lang="cs-CZ" sz="1500" dirty="0" smtClean="0"/>
              <a:t> (</a:t>
            </a:r>
            <a:r>
              <a:rPr lang="cs-CZ" sz="1500" dirty="0" err="1" smtClean="0"/>
              <a:t>Amenhotep</a:t>
            </a:r>
            <a:r>
              <a:rPr lang="cs-CZ" sz="1500" dirty="0" smtClean="0"/>
              <a:t> III. - Ptolemaiovci)</a:t>
            </a:r>
          </a:p>
          <a:p>
            <a:pPr lvl="1"/>
            <a:r>
              <a:rPr lang="cs-CZ" sz="1500" dirty="0" smtClean="0"/>
              <a:t>astronomická synchronizace: astronomická pozorování</a:t>
            </a:r>
          </a:p>
          <a:p>
            <a:pPr lvl="1"/>
            <a:r>
              <a:rPr lang="cs-CZ" sz="1500" dirty="0" smtClean="0"/>
              <a:t>Radiokarbonové datování </a:t>
            </a:r>
          </a:p>
          <a:p>
            <a:pPr lvl="1"/>
            <a:r>
              <a:rPr lang="cs-CZ" sz="1500" dirty="0" smtClean="0"/>
              <a:t>Erupce sopky </a:t>
            </a:r>
            <a:r>
              <a:rPr lang="cs-CZ" sz="1500" dirty="0" err="1" smtClean="0"/>
              <a:t>Théry</a:t>
            </a:r>
            <a:endParaRPr lang="cs-CZ" sz="1500" dirty="0" smtClean="0"/>
          </a:p>
          <a:p>
            <a:pPr lvl="1"/>
            <a:r>
              <a:rPr lang="cs-CZ" sz="1500" dirty="0" smtClean="0"/>
              <a:t>Dendrochronologie</a:t>
            </a:r>
          </a:p>
          <a:p>
            <a:endParaRPr lang="cs-CZ" sz="1500" dirty="0" smtClean="0"/>
          </a:p>
          <a:p>
            <a:r>
              <a:rPr lang="cs-CZ" sz="1500" dirty="0" smtClean="0"/>
              <a:t>Základní kámen: roky vlády</a:t>
            </a:r>
          </a:p>
          <a:p>
            <a:pPr lvl="1"/>
            <a:r>
              <a:rPr lang="cs-CZ" sz="1500" dirty="0" smtClean="0"/>
              <a:t>zaznamenané na staroegyptských seznamech panovníků, např. Turínský seznam králů</a:t>
            </a:r>
          </a:p>
          <a:p>
            <a:pPr lvl="1"/>
            <a:r>
              <a:rPr lang="cs-CZ" sz="1500" dirty="0" smtClean="0"/>
              <a:t>periodicky se opakující census – sčítání dobytka (pro Starou říši se uvádí, že probíhal každé dva roky)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9728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DYNASTICKÉ ČLENĚNÍ DĚJIN EGYPTA</a:t>
            </a:r>
            <a:endParaRPr lang="en-GB" sz="280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pravěké období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tzv. 0. dynastie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Raně dynastické / Archaické období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1.-2.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c. 3000–2686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Stará říše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3.-6.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2686–2181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První přechodné období </a:t>
            </a:r>
            <a:r>
              <a:rPr lang="cs-CZ" sz="2000" dirty="0" smtClean="0"/>
              <a:t>(PPO)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7.-1./2 11.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2181–2025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Střední říše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2./2 11.-13.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800" dirty="0" smtClean="0"/>
              <a:t>2025–1773 BC</a:t>
            </a:r>
            <a:endParaRPr lang="en-GB" sz="1800" dirty="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Druhé přechodné období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14.-17.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1773–1550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Nová říše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18.-20.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1550–1069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Třetí přechodné období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21.-25.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1069–656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Pozdní doba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26.-30. dynastie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664–343 BC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b="1" dirty="0" smtClean="0"/>
              <a:t>řecko-římské období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 smtClean="0"/>
              <a:t>„31. dynastie“ – Ptolemaiovci – 375 AD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150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23528" y="1719072"/>
            <a:ext cx="4324672" cy="487828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Základní trojčlenné dělení lidské historie:</a:t>
            </a:r>
          </a:p>
          <a:p>
            <a:pPr lvl="1"/>
            <a:r>
              <a:rPr lang="cs-CZ" dirty="0" smtClean="0"/>
              <a:t>Doba kamenná – bronzová – železná</a:t>
            </a:r>
          </a:p>
          <a:p>
            <a:r>
              <a:rPr lang="cs-CZ" dirty="0" smtClean="0"/>
              <a:t>Zásadní vliv brzkého poznání archeologického a historického poznání</a:t>
            </a:r>
          </a:p>
          <a:p>
            <a:r>
              <a:rPr lang="cs-CZ" dirty="0" smtClean="0"/>
              <a:t>Chronologie: relativní, absolutní (astronomická pozorování)</a:t>
            </a:r>
          </a:p>
          <a:p>
            <a:pPr lvl="1"/>
            <a:r>
              <a:rPr lang="cs-CZ" dirty="0" smtClean="0"/>
              <a:t>Pozorování Venuše, babylonský panovník </a:t>
            </a:r>
            <a:r>
              <a:rPr lang="cs-CZ" dirty="0" err="1" smtClean="0"/>
              <a:t>Ammi-Saduka</a:t>
            </a:r>
            <a:endParaRPr lang="cs-CZ" dirty="0" smtClean="0"/>
          </a:p>
          <a:p>
            <a:r>
              <a:rPr lang="cs-CZ" dirty="0" smtClean="0"/>
              <a:t>Chronologické systémy:</a:t>
            </a:r>
          </a:p>
          <a:p>
            <a:pPr lvl="1"/>
            <a:r>
              <a:rPr lang="cs-CZ" dirty="0" smtClean="0"/>
              <a:t>Dlouhá chronologie: 1694 BC</a:t>
            </a:r>
          </a:p>
          <a:p>
            <a:pPr lvl="1"/>
            <a:r>
              <a:rPr lang="cs-CZ" b="1" dirty="0" smtClean="0"/>
              <a:t>Střední chronologie: 1638 BC</a:t>
            </a:r>
          </a:p>
          <a:p>
            <a:pPr lvl="1"/>
            <a:r>
              <a:rPr lang="cs-CZ" dirty="0" smtClean="0"/>
              <a:t>Krátká chronologie: 1574 BC</a:t>
            </a:r>
          </a:p>
          <a:p>
            <a:pPr lvl="1"/>
            <a:r>
              <a:rPr lang="cs-CZ" dirty="0" smtClean="0"/>
              <a:t>Ultra krátká chronologie: 1542  BC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Chronologie předního východu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648200" y="4509120"/>
            <a:ext cx="4172272" cy="214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72798"/>
            <a:ext cx="800681" cy="1349888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Základy:</a:t>
            </a:r>
          </a:p>
          <a:p>
            <a:pPr lvl="1"/>
            <a:r>
              <a:rPr lang="cs-CZ" dirty="0" smtClean="0"/>
              <a:t>Písemné prameny předovýchodní provenience</a:t>
            </a:r>
          </a:p>
          <a:p>
            <a:pPr lvl="2"/>
            <a:r>
              <a:rPr lang="cs-CZ" dirty="0" smtClean="0"/>
              <a:t>Královské seznamy</a:t>
            </a:r>
          </a:p>
          <a:p>
            <a:pPr lvl="2"/>
            <a:r>
              <a:rPr lang="cs-CZ" dirty="0" smtClean="0"/>
              <a:t>Kroniky</a:t>
            </a:r>
          </a:p>
          <a:p>
            <a:pPr lvl="2"/>
            <a:r>
              <a:rPr lang="cs-CZ" dirty="0" smtClean="0"/>
              <a:t>Královské nápisy</a:t>
            </a:r>
          </a:p>
          <a:p>
            <a:pPr lvl="2"/>
            <a:r>
              <a:rPr lang="cs-CZ" dirty="0" smtClean="0"/>
              <a:t>Obchodní a diplomatická korespondence apod.</a:t>
            </a:r>
          </a:p>
          <a:p>
            <a:pPr lvl="1"/>
            <a:r>
              <a:rPr lang="cs-CZ" dirty="0" smtClean="0"/>
              <a:t>Synchronizace s egyptskými prameny</a:t>
            </a:r>
          </a:p>
          <a:p>
            <a:pPr lvl="1"/>
            <a:r>
              <a:rPr lang="cs-CZ" dirty="0" smtClean="0"/>
              <a:t>Přírodovědné datování: C14, </a:t>
            </a:r>
            <a:r>
              <a:rPr lang="cs-CZ" dirty="0" err="1" smtClean="0"/>
              <a:t>dendrodata</a:t>
            </a:r>
            <a:endParaRPr lang="cs-CZ" dirty="0" smtClean="0"/>
          </a:p>
          <a:p>
            <a:pPr lvl="1"/>
            <a:r>
              <a:rPr lang="cs-CZ" dirty="0" smtClean="0"/>
              <a:t>Erupce na </a:t>
            </a:r>
            <a:r>
              <a:rPr lang="cs-CZ" dirty="0" err="1" smtClean="0"/>
              <a:t>Théře</a:t>
            </a:r>
            <a:endParaRPr lang="cs-CZ" dirty="0" smtClean="0"/>
          </a:p>
          <a:p>
            <a:pPr lvl="1"/>
            <a:r>
              <a:rPr lang="cs-CZ" dirty="0" smtClean="0"/>
              <a:t>Archeologické nálezy</a:t>
            </a:r>
          </a:p>
          <a:p>
            <a:r>
              <a:rPr lang="cs-CZ" dirty="0" smtClean="0"/>
              <a:t>Rozdíly v poměru písemných a archeologických pramenů: Mezopotámie X Levanta (Severní X Jižní)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73204"/>
            <a:ext cx="694271" cy="127789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1" y="5114457"/>
            <a:ext cx="1331640" cy="17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251520" y="1719072"/>
            <a:ext cx="4752528" cy="4407408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cs-CZ" sz="2900" b="1" spc="150" dirty="0" smtClean="0"/>
              <a:t>Pozdně neolitické období</a:t>
            </a:r>
            <a:r>
              <a:rPr lang="cs-CZ" sz="2900" spc="150" dirty="0" smtClean="0"/>
              <a:t>: kultury </a:t>
            </a:r>
            <a:r>
              <a:rPr lang="cs-CZ" sz="2900" spc="150" dirty="0" err="1" smtClean="0"/>
              <a:t>Halaf</a:t>
            </a:r>
            <a:r>
              <a:rPr lang="cs-CZ" sz="2900" spc="150" dirty="0" smtClean="0"/>
              <a:t>, </a:t>
            </a:r>
            <a:r>
              <a:rPr lang="cs-CZ" sz="2900" spc="150" dirty="0" err="1" smtClean="0"/>
              <a:t>Samarra</a:t>
            </a:r>
            <a:r>
              <a:rPr lang="cs-CZ" sz="2900" spc="150" dirty="0" smtClean="0"/>
              <a:t> a </a:t>
            </a:r>
            <a:r>
              <a:rPr lang="cs-CZ" sz="2900" spc="150" dirty="0" err="1" smtClean="0"/>
              <a:t>Chasúna</a:t>
            </a:r>
            <a:endParaRPr lang="cs-CZ" sz="2900" spc="150" dirty="0" smtClean="0"/>
          </a:p>
          <a:p>
            <a:pPr lvl="1"/>
            <a:r>
              <a:rPr lang="cs-CZ" sz="2900" b="1" spc="150" dirty="0" smtClean="0"/>
              <a:t>Chalkolitické období</a:t>
            </a:r>
            <a:r>
              <a:rPr lang="cs-CZ" sz="2900" spc="150" dirty="0" smtClean="0"/>
              <a:t>: kultury </a:t>
            </a:r>
            <a:r>
              <a:rPr lang="cs-CZ" sz="2900" spc="150" dirty="0" err="1" smtClean="0"/>
              <a:t>Ubaid</a:t>
            </a:r>
            <a:r>
              <a:rPr lang="cs-CZ" sz="2900" spc="150" dirty="0" smtClean="0"/>
              <a:t>, </a:t>
            </a:r>
            <a:r>
              <a:rPr lang="cs-CZ" sz="2900" spc="150" dirty="0" err="1" smtClean="0"/>
              <a:t>Uruk</a:t>
            </a:r>
            <a:r>
              <a:rPr lang="cs-CZ" sz="2900" spc="150" dirty="0" smtClean="0"/>
              <a:t> (3500-3200 </a:t>
            </a:r>
            <a:r>
              <a:rPr lang="cs-CZ" sz="2900" spc="150" dirty="0"/>
              <a:t>BC)</a:t>
            </a:r>
          </a:p>
          <a:p>
            <a:pPr lvl="1"/>
            <a:r>
              <a:rPr lang="cs-CZ" sz="2900" b="1" spc="150" dirty="0" smtClean="0"/>
              <a:t>EBA</a:t>
            </a:r>
            <a:r>
              <a:rPr lang="cs-CZ" sz="2900" spc="150" dirty="0" smtClean="0"/>
              <a:t>: kultura </a:t>
            </a:r>
            <a:r>
              <a:rPr lang="cs-CZ" sz="2900" spc="150" dirty="0" err="1"/>
              <a:t>Džemdet-nasr</a:t>
            </a:r>
            <a:r>
              <a:rPr lang="cs-CZ" sz="2900" spc="150" dirty="0"/>
              <a:t> (3200-3000 BC</a:t>
            </a:r>
            <a:r>
              <a:rPr lang="cs-CZ" sz="2900" spc="150" dirty="0" smtClean="0"/>
              <a:t>), raně </a:t>
            </a:r>
            <a:r>
              <a:rPr lang="cs-CZ" sz="2900" spc="150" dirty="0"/>
              <a:t>dynastické období (3000-2334 BC)</a:t>
            </a:r>
          </a:p>
          <a:p>
            <a:pPr lvl="1"/>
            <a:r>
              <a:rPr lang="cs-CZ" sz="2900" b="1" spc="150" dirty="0" smtClean="0"/>
              <a:t>MBA</a:t>
            </a:r>
            <a:r>
              <a:rPr lang="cs-CZ" sz="2900" spc="150" dirty="0" smtClean="0"/>
              <a:t>: </a:t>
            </a:r>
            <a:r>
              <a:rPr lang="cs-CZ" sz="2900" spc="150" dirty="0"/>
              <a:t>Akkadská říše (2334-2154 BC</a:t>
            </a:r>
            <a:r>
              <a:rPr lang="cs-CZ" sz="2900" spc="150" dirty="0" smtClean="0"/>
              <a:t>), Třetí </a:t>
            </a:r>
            <a:r>
              <a:rPr lang="cs-CZ" sz="2900" spc="150" dirty="0"/>
              <a:t>urská dynastie (2112-2004 BC</a:t>
            </a:r>
            <a:r>
              <a:rPr lang="cs-CZ" sz="2900" spc="150" dirty="0" smtClean="0"/>
              <a:t>)</a:t>
            </a:r>
            <a:endParaRPr lang="cs-CZ" sz="2900" spc="150" dirty="0"/>
          </a:p>
          <a:p>
            <a:pPr lvl="1"/>
            <a:r>
              <a:rPr lang="cs-CZ" sz="2900" b="1" spc="150" dirty="0" smtClean="0"/>
              <a:t>LBA</a:t>
            </a:r>
            <a:r>
              <a:rPr lang="cs-CZ" sz="2900" spc="150" dirty="0" smtClean="0"/>
              <a:t>: Po </a:t>
            </a:r>
            <a:r>
              <a:rPr lang="cs-CZ" sz="2900" spc="150" dirty="0"/>
              <a:t>roce 2000: hlavní říše: Babylonie, </a:t>
            </a:r>
            <a:r>
              <a:rPr lang="cs-CZ" sz="2900" spc="150" dirty="0" err="1"/>
              <a:t>Assýrie</a:t>
            </a:r>
            <a:endParaRPr lang="cs-CZ" sz="2900" spc="150" dirty="0"/>
          </a:p>
          <a:p>
            <a:pPr lvl="1"/>
            <a:r>
              <a:rPr lang="cs-CZ" sz="2900" spc="150" dirty="0"/>
              <a:t>Staro- (cca 19.-16. stol. BC), středo- (cca 15. stol.-rok 1000 BC) a novo (1. tisíciletí) babylonské a asyrské </a:t>
            </a:r>
            <a:r>
              <a:rPr lang="cs-CZ" sz="2900" spc="150" dirty="0" smtClean="0"/>
              <a:t>období</a:t>
            </a:r>
          </a:p>
          <a:p>
            <a:pPr lvl="1"/>
            <a:r>
              <a:rPr lang="cs-CZ" sz="2900" b="1" spc="150" dirty="0" smtClean="0"/>
              <a:t>IA</a:t>
            </a:r>
            <a:r>
              <a:rPr lang="cs-CZ" sz="2900" spc="150" dirty="0" smtClean="0"/>
              <a:t>: cca po 900 BC</a:t>
            </a:r>
            <a:endParaRPr lang="cs-CZ" sz="2900" spc="150" dirty="0"/>
          </a:p>
          <a:p>
            <a:pPr lvl="1"/>
            <a:endParaRPr lang="cs-CZ" sz="2900" spc="150" dirty="0"/>
          </a:p>
          <a:p>
            <a:endParaRPr lang="cs-CZ" sz="29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PERIODIZACE</a:t>
            </a:r>
            <a:endParaRPr lang="cs-CZ" dirty="0"/>
          </a:p>
        </p:txBody>
      </p:sp>
      <p:pic>
        <p:nvPicPr>
          <p:cNvPr id="5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3106503" cy="4406900"/>
          </a:xfrm>
        </p:spPr>
      </p:pic>
    </p:spTree>
    <p:extLst>
      <p:ext uri="{BB962C8B-B14F-4D97-AF65-F5344CB8AC3E}">
        <p14:creationId xmlns:p14="http://schemas.microsoft.com/office/powerpoint/2010/main" val="343701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95536" y="1589567"/>
            <a:ext cx="4100264" cy="45720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poskytnout základní přehled o:</a:t>
            </a:r>
          </a:p>
          <a:p>
            <a:pPr lvl="1"/>
            <a:r>
              <a:rPr lang="cs-CZ" dirty="0" smtClean="0"/>
              <a:t>metodologických přístupech a koncepcí aplikovaných na danou tématiku</a:t>
            </a:r>
          </a:p>
          <a:p>
            <a:pPr lvl="1"/>
            <a:r>
              <a:rPr lang="cs-CZ" dirty="0" smtClean="0"/>
              <a:t>primární i sekundární literatuře týkající se dané problematiky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eografickém uspořádání oblasti</a:t>
            </a:r>
          </a:p>
          <a:p>
            <a:pPr lvl="1"/>
            <a:r>
              <a:rPr lang="cs-CZ" dirty="0" smtClean="0"/>
              <a:t>historickém a archeologickém vývoji oblastí v daném regionu – od neolitu </a:t>
            </a:r>
            <a:r>
              <a:rPr lang="cs-CZ" smtClean="0"/>
              <a:t>do nástupu LBA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podle možností: doplňková témata, která by vyplynula z </a:t>
            </a:r>
            <a:r>
              <a:rPr lang="cs-CZ" dirty="0" smtClean="0"/>
              <a:t>přednášek</a:t>
            </a:r>
          </a:p>
          <a:p>
            <a:pPr marL="27432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cs-CZ" sz="2900" dirty="0"/>
              <a:t>literatura: přes </a:t>
            </a:r>
            <a:r>
              <a:rPr lang="cs-CZ" sz="2900" dirty="0" smtClean="0"/>
              <a:t>e-</a:t>
            </a:r>
            <a:r>
              <a:rPr lang="cs-CZ" sz="2900" dirty="0" err="1" smtClean="0"/>
              <a:t>learning</a:t>
            </a:r>
            <a:endParaRPr lang="cs-CZ" sz="2900" dirty="0" smtClean="0"/>
          </a:p>
          <a:p>
            <a:pPr marL="274320" lvl="2" indent="-228600">
              <a:buClr>
                <a:schemeClr val="accent1"/>
              </a:buClr>
              <a:buFont typeface="Wingdings 2" pitchFamily="18" charset="2"/>
              <a:buChar char=""/>
            </a:pPr>
            <a:endParaRPr lang="cs-CZ" sz="2900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– 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4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ukončení předmětu: zkouška</a:t>
            </a:r>
          </a:p>
          <a:p>
            <a:r>
              <a:rPr lang="cs-CZ" dirty="0" smtClean="0"/>
              <a:t>podmínky udělení zkoušky: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isk minimálně </a:t>
            </a:r>
            <a:r>
              <a:rPr lang="en-US" dirty="0" smtClean="0"/>
              <a:t>70 </a:t>
            </a:r>
            <a:r>
              <a:rPr lang="cs-CZ" dirty="0" smtClean="0"/>
              <a:t>% při absolvování písemného testu – </a:t>
            </a:r>
            <a:r>
              <a:rPr lang="cs-CZ" b="1" dirty="0" smtClean="0"/>
              <a:t>ROZDÍL OD INFORMACÍ NA ISU</a:t>
            </a:r>
          </a:p>
          <a:p>
            <a:pPr lvl="1"/>
            <a:r>
              <a:rPr lang="cs-CZ" dirty="0" smtClean="0"/>
              <a:t>účast na přednáškách a projevení </a:t>
            </a:r>
            <a:r>
              <a:rPr lang="cs-CZ" b="1" dirty="0" smtClean="0"/>
              <a:t>elementárního</a:t>
            </a:r>
            <a:r>
              <a:rPr lang="cs-CZ" dirty="0" smtClean="0"/>
              <a:t> zájmu </a:t>
            </a: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Komunikace s přednášejícím</a:t>
            </a:r>
            <a:r>
              <a:rPr lang="en-US" dirty="0" smtClean="0"/>
              <a:t> p</a:t>
            </a:r>
            <a:r>
              <a:rPr lang="cs-CZ" dirty="0" err="1" smtClean="0"/>
              <a:t>řes</a:t>
            </a:r>
            <a:r>
              <a:rPr lang="cs-CZ" dirty="0" smtClean="0"/>
              <a:t> email </a:t>
            </a:r>
            <a:r>
              <a:rPr lang="cs-CZ" i="1" dirty="0" err="1" smtClean="0"/>
              <a:t>marikova</a:t>
            </a:r>
            <a:r>
              <a:rPr lang="en-US" i="1" dirty="0" smtClean="0"/>
              <a:t>_vlckova@yahoo.com</a:t>
            </a:r>
            <a:r>
              <a:rPr lang="cs-CZ" i="1" dirty="0" smtClean="0"/>
              <a:t> </a:t>
            </a:r>
            <a:r>
              <a:rPr lang="cs-CZ" dirty="0" smtClean="0"/>
              <a:t>nebo e-</a:t>
            </a:r>
            <a:r>
              <a:rPr lang="cs-CZ" dirty="0" err="1" smtClean="0"/>
              <a:t>learning</a:t>
            </a:r>
            <a:r>
              <a:rPr lang="cs-CZ" dirty="0" smtClean="0"/>
              <a:t> nebo na přednáškách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– zkouška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5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87828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PŘEDNÍ VÝCHOD</a:t>
            </a:r>
          </a:p>
          <a:p>
            <a:r>
              <a:rPr lang="en-US" dirty="0" err="1" smtClean="0"/>
              <a:t>Margreet</a:t>
            </a:r>
            <a:r>
              <a:rPr lang="en-US" dirty="0" smtClean="0"/>
              <a:t> </a:t>
            </a:r>
            <a:r>
              <a:rPr lang="en-US" dirty="0"/>
              <a:t>L. Steiner,</a:t>
            </a:r>
            <a:r>
              <a:rPr lang="cs-CZ" dirty="0"/>
              <a:t> </a:t>
            </a:r>
            <a:r>
              <a:rPr lang="en-US" dirty="0"/>
              <a:t>Ann E. </a:t>
            </a:r>
            <a:r>
              <a:rPr lang="en-US" dirty="0" err="1"/>
              <a:t>Killebrew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.): </a:t>
            </a:r>
            <a:r>
              <a:rPr lang="en-US" dirty="0"/>
              <a:t>The Oxford Handbook of the Archaeology of the Levant: C. 8000-332 </a:t>
            </a:r>
            <a:r>
              <a:rPr lang="en-US" dirty="0" smtClean="0"/>
              <a:t>BCE</a:t>
            </a:r>
            <a:r>
              <a:rPr lang="cs-CZ" dirty="0" smtClean="0"/>
              <a:t>. Oxford University </a:t>
            </a:r>
            <a:r>
              <a:rPr lang="cs-CZ" dirty="0" err="1" smtClean="0"/>
              <a:t>Press</a:t>
            </a:r>
            <a:r>
              <a:rPr lang="cs-CZ" dirty="0" smtClean="0"/>
              <a:t> 2013</a:t>
            </a:r>
          </a:p>
          <a:p>
            <a:r>
              <a:rPr lang="cs-CZ" b="1" dirty="0" smtClean="0"/>
              <a:t>Cambridge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Archaeology</a:t>
            </a:r>
            <a:r>
              <a:rPr lang="cs-CZ" dirty="0" smtClean="0"/>
              <a:t>: </a:t>
            </a:r>
            <a:r>
              <a:rPr lang="cs-CZ" dirty="0" err="1" smtClean="0"/>
              <a:t>Elam</a:t>
            </a:r>
            <a:r>
              <a:rPr lang="cs-CZ" dirty="0" smtClean="0"/>
              <a:t> (</a:t>
            </a:r>
            <a:r>
              <a:rPr lang="cs-CZ" dirty="0" err="1" smtClean="0"/>
              <a:t>Potts</a:t>
            </a:r>
            <a:r>
              <a:rPr lang="cs-CZ" dirty="0" smtClean="0"/>
              <a:t> 2015, 2. vydání); </a:t>
            </a:r>
            <a:r>
              <a:rPr lang="cs-CZ" dirty="0" err="1" smtClean="0"/>
              <a:t>Prehistoric</a:t>
            </a:r>
            <a:r>
              <a:rPr lang="cs-CZ" dirty="0" smtClean="0"/>
              <a:t> </a:t>
            </a:r>
            <a:r>
              <a:rPr lang="cs-CZ" dirty="0" err="1" smtClean="0"/>
              <a:t>Arabia</a:t>
            </a:r>
            <a:r>
              <a:rPr lang="cs-CZ" dirty="0" smtClean="0"/>
              <a:t> (</a:t>
            </a:r>
            <a:r>
              <a:rPr lang="cs-CZ" dirty="0" err="1" smtClean="0"/>
              <a:t>Magee</a:t>
            </a:r>
            <a:r>
              <a:rPr lang="cs-CZ" dirty="0" smtClean="0"/>
              <a:t> 2014); </a:t>
            </a:r>
            <a:r>
              <a:rPr lang="cs-CZ" dirty="0" err="1" smtClean="0"/>
              <a:t>Cyprus</a:t>
            </a:r>
            <a:r>
              <a:rPr lang="cs-CZ" dirty="0" smtClean="0"/>
              <a:t> (Knapp 2013); Early Egypt (</a:t>
            </a:r>
            <a:r>
              <a:rPr lang="cs-CZ" dirty="0" err="1" smtClean="0"/>
              <a:t>Wendorf</a:t>
            </a:r>
            <a:r>
              <a:rPr lang="cs-CZ" dirty="0" smtClean="0"/>
              <a:t> 2006); </a:t>
            </a:r>
            <a:r>
              <a:rPr lang="cs-CZ" dirty="0" err="1" smtClean="0"/>
              <a:t>Syria</a:t>
            </a:r>
            <a:r>
              <a:rPr lang="cs-CZ" dirty="0" smtClean="0"/>
              <a:t> (</a:t>
            </a:r>
            <a:r>
              <a:rPr lang="cs-CZ" dirty="0" err="1" smtClean="0"/>
              <a:t>Akkermans</a:t>
            </a:r>
            <a:r>
              <a:rPr lang="cs-CZ" dirty="0" smtClean="0"/>
              <a:t> – </a:t>
            </a:r>
            <a:r>
              <a:rPr lang="cs-CZ" dirty="0" err="1" smtClean="0"/>
              <a:t>Schwartz</a:t>
            </a:r>
            <a:r>
              <a:rPr lang="cs-CZ" dirty="0" smtClean="0"/>
              <a:t> 2003), </a:t>
            </a:r>
            <a:r>
              <a:rPr lang="cs-CZ" dirty="0" err="1" smtClean="0"/>
              <a:t>Egejda</a:t>
            </a:r>
            <a:r>
              <a:rPr lang="cs-CZ" dirty="0" smtClean="0"/>
              <a:t> (BA, </a:t>
            </a:r>
            <a:r>
              <a:rPr lang="cs-CZ" dirty="0" err="1" smtClean="0"/>
              <a:t>Dickinson</a:t>
            </a:r>
            <a:r>
              <a:rPr lang="cs-CZ" dirty="0" smtClean="0"/>
              <a:t> 1994)</a:t>
            </a:r>
          </a:p>
          <a:p>
            <a:r>
              <a:rPr lang="en-US" dirty="0"/>
              <a:t>Cynthia W. Shelmerdine </a:t>
            </a:r>
            <a:r>
              <a:rPr lang="cs-CZ" dirty="0" smtClean="0"/>
              <a:t>(</a:t>
            </a:r>
            <a:r>
              <a:rPr lang="cs-CZ" dirty="0" err="1" smtClean="0"/>
              <a:t>ed</a:t>
            </a:r>
            <a:r>
              <a:rPr lang="cs-CZ" dirty="0" smtClean="0"/>
              <a:t>.): </a:t>
            </a:r>
            <a:r>
              <a:rPr lang="en-US" sz="2900" dirty="0"/>
              <a:t>The Cambridge Companion to the Aegean Bronze </a:t>
            </a:r>
            <a:r>
              <a:rPr lang="en-US" sz="2900" dirty="0" smtClean="0"/>
              <a:t>Age</a:t>
            </a:r>
            <a:r>
              <a:rPr lang="cs-CZ" sz="2900" dirty="0" smtClean="0"/>
              <a:t>. Cambridge University </a:t>
            </a:r>
            <a:r>
              <a:rPr lang="cs-CZ" sz="2900" dirty="0" err="1" smtClean="0"/>
              <a:t>Press</a:t>
            </a:r>
            <a:r>
              <a:rPr lang="cs-CZ" sz="2900" dirty="0" smtClean="0"/>
              <a:t> 2008</a:t>
            </a:r>
            <a:endParaRPr lang="en-US" sz="2900" dirty="0"/>
          </a:p>
          <a:p>
            <a:endParaRPr lang="en-US" sz="2900" dirty="0"/>
          </a:p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244280" cy="487828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Daniel </a:t>
            </a:r>
            <a:r>
              <a:rPr lang="cs-CZ" dirty="0" err="1" smtClean="0"/>
              <a:t>Potts</a:t>
            </a:r>
            <a:r>
              <a:rPr lang="cs-CZ" dirty="0"/>
              <a:t> </a:t>
            </a:r>
            <a:r>
              <a:rPr lang="cs-CZ" dirty="0" smtClean="0"/>
              <a:t>2012: A </a:t>
            </a:r>
            <a:r>
              <a:rPr lang="cs-CZ" dirty="0" err="1" smtClean="0"/>
              <a:t>Companion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Archaeology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Ancient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East. </a:t>
            </a:r>
            <a:r>
              <a:rPr lang="cs-CZ" dirty="0" err="1" smtClean="0"/>
              <a:t>Blackwell</a:t>
            </a:r>
            <a:endParaRPr lang="cs-CZ" dirty="0" smtClean="0"/>
          </a:p>
          <a:p>
            <a:r>
              <a:rPr lang="cs-CZ" dirty="0" err="1" smtClean="0"/>
              <a:t>Marc</a:t>
            </a:r>
            <a:r>
              <a:rPr lang="cs-CZ" dirty="0" smtClean="0"/>
              <a:t> van de </a:t>
            </a:r>
            <a:r>
              <a:rPr lang="cs-CZ" dirty="0" err="1" smtClean="0"/>
              <a:t>Mieroop</a:t>
            </a:r>
            <a:r>
              <a:rPr lang="cs-CZ" dirty="0" smtClean="0"/>
              <a:t>: Dějiny starověkého Blízkého východu okolo 3000-323 př. Kr.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b="1" dirty="0" smtClean="0"/>
              <a:t>EGYPT</a:t>
            </a:r>
          </a:p>
          <a:p>
            <a:r>
              <a:rPr lang="cs-CZ" dirty="0" smtClean="0"/>
              <a:t>I. Shaw (</a:t>
            </a:r>
            <a:r>
              <a:rPr lang="cs-CZ" dirty="0" err="1" smtClean="0"/>
              <a:t>ed</a:t>
            </a:r>
            <a:r>
              <a:rPr lang="cs-CZ" dirty="0" smtClean="0"/>
              <a:t>.): Dějiny starověkého Egypta</a:t>
            </a:r>
          </a:p>
          <a:p>
            <a:r>
              <a:rPr lang="cs-CZ" dirty="0" err="1" smtClean="0"/>
              <a:t>Bruce</a:t>
            </a:r>
            <a:r>
              <a:rPr lang="cs-CZ" dirty="0" smtClean="0"/>
              <a:t> </a:t>
            </a:r>
            <a:r>
              <a:rPr lang="cs-CZ" dirty="0" err="1" smtClean="0"/>
              <a:t>Trigger</a:t>
            </a:r>
            <a:r>
              <a:rPr lang="cs-CZ" dirty="0" smtClean="0"/>
              <a:t> a kol: Starověký Egypt. Dějiny společnosti</a:t>
            </a:r>
          </a:p>
          <a:p>
            <a:pPr marL="45720" indent="0">
              <a:buNone/>
            </a:pPr>
            <a:endParaRPr lang="cs-CZ" dirty="0" smtClean="0"/>
          </a:p>
          <a:p>
            <a:r>
              <a:rPr lang="cs-CZ" b="1" dirty="0" smtClean="0"/>
              <a:t>Mapy</a:t>
            </a:r>
            <a:r>
              <a:rPr lang="cs-CZ" dirty="0" smtClean="0"/>
              <a:t> </a:t>
            </a:r>
            <a:r>
              <a:rPr lang="cs-CZ" dirty="0"/>
              <a:t>jednotlivých regionů: </a:t>
            </a:r>
            <a:r>
              <a:rPr lang="cs-CZ" dirty="0" err="1"/>
              <a:t>Perry-Castañeda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Map </a:t>
            </a:r>
            <a:r>
              <a:rPr lang="cs-CZ" dirty="0" err="1" smtClean="0"/>
              <a:t>Collection</a:t>
            </a:r>
            <a:r>
              <a:rPr lang="cs-CZ" dirty="0" smtClean="0"/>
              <a:t>, University </a:t>
            </a:r>
            <a:r>
              <a:rPr lang="cs-CZ" dirty="0" err="1" smtClean="0"/>
              <a:t>of</a:t>
            </a:r>
            <a:r>
              <a:rPr lang="cs-CZ" dirty="0" smtClean="0"/>
              <a:t> Texas </a:t>
            </a:r>
            <a:r>
              <a:rPr lang="cs-CZ" dirty="0" err="1" smtClean="0"/>
              <a:t>at</a:t>
            </a:r>
            <a:r>
              <a:rPr lang="cs-CZ" dirty="0" smtClean="0"/>
              <a:t> Austin http</a:t>
            </a:r>
            <a:r>
              <a:rPr lang="cs-CZ" dirty="0"/>
              <a:t>://</a:t>
            </a:r>
            <a:r>
              <a:rPr lang="cs-CZ" dirty="0" smtClean="0"/>
              <a:t>www.lib.utexas.edu/maps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literatura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90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79512" y="1719072"/>
            <a:ext cx="4896544" cy="495028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Kolébka starověkých civilizací, odpovídající Blízkému a Střednímu východu – most mezi Afrikou a Asií</a:t>
            </a:r>
          </a:p>
          <a:p>
            <a:r>
              <a:rPr lang="cs-CZ" dirty="0"/>
              <a:t>Velmi heterogenní přírodní prostředí:</a:t>
            </a:r>
          </a:p>
          <a:p>
            <a:pPr lvl="1"/>
            <a:r>
              <a:rPr lang="cs-CZ" dirty="0"/>
              <a:t>Úzký pobřežní pás Středozemního moře</a:t>
            </a:r>
          </a:p>
          <a:p>
            <a:pPr lvl="1"/>
            <a:r>
              <a:rPr lang="cs-CZ" dirty="0"/>
              <a:t>Horská pásma: Libanon, </a:t>
            </a:r>
            <a:r>
              <a:rPr lang="cs-CZ" dirty="0" err="1"/>
              <a:t>Antilibanon</a:t>
            </a:r>
            <a:r>
              <a:rPr lang="cs-CZ" dirty="0"/>
              <a:t>, Golanské výšiny</a:t>
            </a:r>
          </a:p>
          <a:p>
            <a:pPr lvl="1"/>
            <a:r>
              <a:rPr lang="cs-CZ" dirty="0"/>
              <a:t>Syrsko-africká propadlina: řeky </a:t>
            </a:r>
            <a:r>
              <a:rPr lang="cs-CZ" dirty="0" err="1"/>
              <a:t>Amuq</a:t>
            </a:r>
            <a:r>
              <a:rPr lang="cs-CZ" dirty="0"/>
              <a:t>, </a:t>
            </a:r>
            <a:r>
              <a:rPr lang="cs-CZ" dirty="0" err="1"/>
              <a:t>Orontés</a:t>
            </a:r>
            <a:r>
              <a:rPr lang="cs-CZ" dirty="0"/>
              <a:t>, </a:t>
            </a:r>
            <a:r>
              <a:rPr lang="cs-CZ" dirty="0" err="1"/>
              <a:t>Bikáa</a:t>
            </a:r>
            <a:r>
              <a:rPr lang="cs-CZ" dirty="0"/>
              <a:t>, Jordán, </a:t>
            </a:r>
            <a:r>
              <a:rPr lang="cs-CZ" dirty="0" err="1"/>
              <a:t>Aqabský</a:t>
            </a:r>
            <a:r>
              <a:rPr lang="cs-CZ" dirty="0"/>
              <a:t> záliv, Mrtvé moře</a:t>
            </a:r>
          </a:p>
          <a:p>
            <a:pPr lvl="1"/>
            <a:r>
              <a:rPr lang="cs-CZ" dirty="0"/>
              <a:t>Polopouštní oblasti V od hor</a:t>
            </a:r>
          </a:p>
          <a:p>
            <a:pPr lvl="1"/>
            <a:r>
              <a:rPr lang="cs-CZ" dirty="0"/>
              <a:t>Údolí velkých řek v Mezopotámii</a:t>
            </a:r>
          </a:p>
          <a:p>
            <a:pPr lvl="1"/>
            <a:r>
              <a:rPr lang="cs-CZ" dirty="0"/>
              <a:t>Pouštní oblasti</a:t>
            </a:r>
          </a:p>
          <a:p>
            <a:r>
              <a:rPr lang="cs-CZ" dirty="0" smtClean="0"/>
              <a:t>Různá pojmenování: </a:t>
            </a:r>
          </a:p>
          <a:p>
            <a:pPr lvl="1"/>
            <a:r>
              <a:rPr lang="cs-CZ" dirty="0" smtClean="0"/>
              <a:t>starověký Blízký / Přední východ</a:t>
            </a:r>
          </a:p>
          <a:p>
            <a:pPr lvl="1"/>
            <a:r>
              <a:rPr lang="cs-CZ" dirty="0" smtClean="0"/>
              <a:t>Mezopotámie</a:t>
            </a:r>
          </a:p>
          <a:p>
            <a:pPr lvl="1"/>
            <a:r>
              <a:rPr lang="cs-CZ" dirty="0" smtClean="0"/>
              <a:t>Levanta apod.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STAROVĚKÝ PŘEDNÍ VÝCHOD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750568" cy="3013174"/>
          </a:xfrm>
        </p:spPr>
      </p:pic>
    </p:spTree>
    <p:extLst>
      <p:ext uri="{BB962C8B-B14F-4D97-AF65-F5344CB8AC3E}">
        <p14:creationId xmlns:p14="http://schemas.microsoft.com/office/powerpoint/2010/main" val="406747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323528" y="1719072"/>
            <a:ext cx="4172272" cy="48062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Horní Mezopotámie, al-</a:t>
            </a:r>
            <a:r>
              <a:rPr lang="cs-CZ" dirty="0" err="1" smtClean="0"/>
              <a:t>jazira</a:t>
            </a:r>
            <a:endParaRPr lang="cs-CZ" dirty="0" smtClean="0"/>
          </a:p>
          <a:p>
            <a:pPr lvl="1"/>
            <a:r>
              <a:rPr lang="cs-CZ" dirty="0" smtClean="0"/>
              <a:t>řeky: Eufrat, Tigris a jejich přítoky: </a:t>
            </a:r>
            <a:r>
              <a:rPr lang="cs-CZ" dirty="0" err="1" smtClean="0"/>
              <a:t>Murat</a:t>
            </a:r>
            <a:r>
              <a:rPr lang="cs-CZ" dirty="0" smtClean="0"/>
              <a:t>, </a:t>
            </a:r>
            <a:r>
              <a:rPr lang="cs-CZ" dirty="0" err="1" smtClean="0"/>
              <a:t>Balích</a:t>
            </a:r>
            <a:r>
              <a:rPr lang="cs-CZ" dirty="0" smtClean="0"/>
              <a:t> (přítoky Eufratu); </a:t>
            </a:r>
            <a:r>
              <a:rPr lang="cs-CZ" dirty="0" err="1" smtClean="0"/>
              <a:t>Chábúr</a:t>
            </a:r>
            <a:r>
              <a:rPr lang="cs-CZ" dirty="0" smtClean="0"/>
              <a:t>, Velký a Malý </a:t>
            </a:r>
            <a:r>
              <a:rPr lang="cs-CZ" dirty="0" err="1" smtClean="0"/>
              <a:t>Záb</a:t>
            </a:r>
            <a:r>
              <a:rPr lang="cs-CZ" dirty="0" smtClean="0"/>
              <a:t> a </a:t>
            </a:r>
            <a:r>
              <a:rPr lang="cs-CZ" dirty="0" err="1" smtClean="0"/>
              <a:t>Dijála</a:t>
            </a:r>
            <a:r>
              <a:rPr lang="cs-CZ" dirty="0" smtClean="0"/>
              <a:t> (přítoky </a:t>
            </a:r>
            <a:r>
              <a:rPr lang="cs-CZ" dirty="0" err="1" smtClean="0"/>
              <a:t>Tigrisu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Sindžár</a:t>
            </a:r>
            <a:endParaRPr lang="cs-CZ" dirty="0" smtClean="0"/>
          </a:p>
          <a:p>
            <a:r>
              <a:rPr lang="cs-CZ" dirty="0" smtClean="0"/>
              <a:t>Hranice: </a:t>
            </a:r>
            <a:r>
              <a:rPr lang="cs-CZ" dirty="0" err="1" smtClean="0"/>
              <a:t>Hít</a:t>
            </a:r>
            <a:r>
              <a:rPr lang="cs-CZ" dirty="0" smtClean="0"/>
              <a:t> na Eufratu a </a:t>
            </a:r>
            <a:r>
              <a:rPr lang="cs-CZ" dirty="0" err="1" smtClean="0"/>
              <a:t>Samarra</a:t>
            </a:r>
            <a:r>
              <a:rPr lang="cs-CZ" dirty="0" smtClean="0"/>
              <a:t> na Tigridu</a:t>
            </a:r>
          </a:p>
          <a:p>
            <a:r>
              <a:rPr lang="cs-CZ" dirty="0" smtClean="0"/>
              <a:t>Dolní/Jižní Mezopotámie, as-</a:t>
            </a:r>
            <a:r>
              <a:rPr lang="cs-CZ" dirty="0" err="1" smtClean="0"/>
              <a:t>sawad</a:t>
            </a:r>
            <a:endParaRPr lang="cs-CZ" dirty="0"/>
          </a:p>
          <a:p>
            <a:pPr lvl="1"/>
            <a:r>
              <a:rPr lang="cs-CZ" dirty="0" smtClean="0"/>
              <a:t>Po Perský záliv</a:t>
            </a:r>
          </a:p>
          <a:p>
            <a:r>
              <a:rPr lang="cs-CZ" dirty="0" smtClean="0"/>
              <a:t>Soutok: al-</a:t>
            </a:r>
            <a:r>
              <a:rPr lang="cs-CZ" dirty="0" err="1" smtClean="0"/>
              <a:t>Kurna</a:t>
            </a:r>
            <a:r>
              <a:rPr lang="cs-CZ" dirty="0" smtClean="0"/>
              <a:t> = </a:t>
            </a:r>
            <a:r>
              <a:rPr lang="cs-CZ" dirty="0" err="1" smtClean="0"/>
              <a:t>Šatt</a:t>
            </a:r>
            <a:r>
              <a:rPr lang="cs-CZ" dirty="0" smtClean="0"/>
              <a:t> al-Arab, slané jezero </a:t>
            </a:r>
            <a:r>
              <a:rPr lang="cs-CZ" dirty="0" err="1" smtClean="0"/>
              <a:t>Hammar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Mezopo</a:t>
            </a:r>
            <a:r>
              <a:rPr lang="cs-CZ" dirty="0" err="1" smtClean="0"/>
              <a:t>támie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27" y="5445224"/>
            <a:ext cx="1652822" cy="12093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37" y="1772816"/>
            <a:ext cx="1979712" cy="13198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05" y="1792208"/>
            <a:ext cx="1950993" cy="1300416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49" y="3092624"/>
            <a:ext cx="4038600" cy="2469603"/>
          </a:xfrm>
        </p:spPr>
      </p:pic>
    </p:spTree>
    <p:extLst>
      <p:ext uri="{BB962C8B-B14F-4D97-AF65-F5344CB8AC3E}">
        <p14:creationId xmlns:p14="http://schemas.microsoft.com/office/powerpoint/2010/main" val="409450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179512" y="1719072"/>
            <a:ext cx="4464496" cy="4950288"/>
          </a:xfrm>
        </p:spPr>
        <p:txBody>
          <a:bodyPr>
            <a:noAutofit/>
          </a:bodyPr>
          <a:lstStyle/>
          <a:p>
            <a:r>
              <a:rPr lang="cs-CZ" sz="1600" dirty="0" smtClean="0"/>
              <a:t>Levanta (</a:t>
            </a:r>
            <a:r>
              <a:rPr lang="cs-CZ" sz="1600" dirty="0" err="1" smtClean="0"/>
              <a:t>Syropalestina</a:t>
            </a:r>
            <a:r>
              <a:rPr lang="cs-CZ" sz="1600" dirty="0" smtClean="0"/>
              <a:t>, S Sýrie), </a:t>
            </a:r>
            <a:r>
              <a:rPr lang="cs-CZ" sz="1600" dirty="0" err="1" smtClean="0"/>
              <a:t>Mesopotámie</a:t>
            </a:r>
            <a:endParaRPr lang="cs-CZ" sz="1600" dirty="0" smtClean="0"/>
          </a:p>
          <a:p>
            <a:r>
              <a:rPr lang="cs-CZ" sz="1600" dirty="0" smtClean="0"/>
              <a:t>Levanta: topografické celky:</a:t>
            </a:r>
          </a:p>
          <a:p>
            <a:pPr lvl="1"/>
            <a:r>
              <a:rPr lang="cs-CZ" sz="1400" dirty="0" smtClean="0"/>
              <a:t>Středozemní moře</a:t>
            </a:r>
          </a:p>
          <a:p>
            <a:pPr lvl="1"/>
            <a:r>
              <a:rPr lang="cs-CZ" sz="1400" dirty="0" smtClean="0"/>
              <a:t>Syrsko-africká propadlina</a:t>
            </a:r>
          </a:p>
          <a:p>
            <a:pPr lvl="1"/>
            <a:r>
              <a:rPr lang="cs-CZ" sz="1400" dirty="0" smtClean="0"/>
              <a:t>Pouštní oblasti</a:t>
            </a:r>
          </a:p>
          <a:p>
            <a:r>
              <a:rPr lang="cs-CZ" sz="1600" dirty="0" smtClean="0"/>
              <a:t>Levanta: vymezení:</a:t>
            </a:r>
          </a:p>
          <a:p>
            <a:pPr lvl="1"/>
            <a:r>
              <a:rPr lang="cs-CZ" sz="1400" dirty="0" smtClean="0"/>
              <a:t>S: pláně v povodí </a:t>
            </a:r>
            <a:r>
              <a:rPr lang="cs-CZ" sz="1400" dirty="0" err="1" smtClean="0"/>
              <a:t>Amuqu</a:t>
            </a:r>
            <a:endParaRPr lang="cs-CZ" sz="1400" dirty="0" smtClean="0"/>
          </a:p>
          <a:p>
            <a:pPr lvl="1"/>
            <a:r>
              <a:rPr lang="cs-CZ" sz="1400" dirty="0" smtClean="0"/>
              <a:t>J: </a:t>
            </a:r>
            <a:r>
              <a:rPr lang="cs-CZ" sz="1400" dirty="0" err="1" smtClean="0"/>
              <a:t>Wádí</a:t>
            </a:r>
            <a:r>
              <a:rPr lang="cs-CZ" sz="1400" dirty="0" smtClean="0"/>
              <a:t> el-</a:t>
            </a:r>
            <a:r>
              <a:rPr lang="cs-CZ" sz="1400" dirty="0" err="1" smtClean="0"/>
              <a:t>Aríš</a:t>
            </a:r>
            <a:r>
              <a:rPr lang="cs-CZ" sz="1400" dirty="0" smtClean="0"/>
              <a:t>, S pobřeží Sinajského poloostrova</a:t>
            </a:r>
          </a:p>
          <a:p>
            <a:r>
              <a:rPr lang="cs-CZ" sz="1600" dirty="0"/>
              <a:t>Pro potřeby přednáškového cyklu: Levanta= Sýrie, Libanon, Izrael, Palestina a Z část Jordánka</a:t>
            </a:r>
          </a:p>
          <a:p>
            <a:r>
              <a:rPr lang="cs-CZ" sz="1600" dirty="0"/>
              <a:t>Hranice mezi S a J Levantou: řeky </a:t>
            </a:r>
            <a:r>
              <a:rPr lang="cs-CZ" sz="1600" dirty="0" err="1"/>
              <a:t>Litani</a:t>
            </a:r>
            <a:r>
              <a:rPr lang="cs-CZ" sz="1600" dirty="0"/>
              <a:t> (</a:t>
            </a:r>
            <a:r>
              <a:rPr lang="cs-CZ" sz="1600" dirty="0" err="1"/>
              <a:t>Leontes</a:t>
            </a:r>
            <a:r>
              <a:rPr lang="cs-CZ" sz="1600" dirty="0"/>
              <a:t>) v Libanonu</a:t>
            </a:r>
          </a:p>
          <a:p>
            <a:pPr lvl="1"/>
            <a:r>
              <a:rPr lang="cs-CZ" sz="1400" dirty="0"/>
              <a:t>S: pláně v povodí řeky </a:t>
            </a:r>
            <a:r>
              <a:rPr lang="cs-CZ" sz="1400" dirty="0" err="1"/>
              <a:t>Amuq</a:t>
            </a:r>
            <a:endParaRPr lang="cs-CZ" sz="1400" dirty="0"/>
          </a:p>
          <a:p>
            <a:pPr lvl="1"/>
            <a:r>
              <a:rPr lang="cs-CZ" sz="1400" dirty="0"/>
              <a:t>J: </a:t>
            </a:r>
            <a:r>
              <a:rPr lang="cs-CZ" sz="1400" dirty="0" err="1"/>
              <a:t>Wádí</a:t>
            </a:r>
            <a:r>
              <a:rPr lang="cs-CZ" sz="1400" dirty="0"/>
              <a:t> el-</a:t>
            </a:r>
            <a:r>
              <a:rPr lang="cs-CZ" sz="1400" dirty="0" err="1"/>
              <a:t>Aríš</a:t>
            </a:r>
            <a:r>
              <a:rPr lang="cs-CZ" sz="1400" dirty="0"/>
              <a:t> na Sinajském poloostrově</a:t>
            </a:r>
          </a:p>
          <a:p>
            <a:pPr lvl="1"/>
            <a:r>
              <a:rPr lang="cs-CZ" sz="1400" dirty="0"/>
              <a:t>Z: Středozemní moře</a:t>
            </a:r>
          </a:p>
          <a:p>
            <a:pPr lvl="1"/>
            <a:r>
              <a:rPr lang="cs-CZ" sz="1400" dirty="0"/>
              <a:t>V: není jednoznačná: Syrská poušť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levanta</a:t>
            </a:r>
            <a:endParaRPr lang="cs-CZ" dirty="0"/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00" y="3753250"/>
            <a:ext cx="2415445" cy="307490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6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Pojmenování: </a:t>
            </a:r>
          </a:p>
          <a:p>
            <a:pPr lvl="1"/>
            <a:r>
              <a:rPr lang="cs-CZ" dirty="0" smtClean="0"/>
              <a:t>Egypt: </a:t>
            </a:r>
            <a:r>
              <a:rPr lang="cs-CZ" dirty="0" err="1" smtClean="0"/>
              <a:t>Hut-ka-Ptah</a:t>
            </a:r>
            <a:r>
              <a:rPr lang="cs-CZ" dirty="0" smtClean="0"/>
              <a:t> (jméno svatyně boha </a:t>
            </a:r>
            <a:r>
              <a:rPr lang="cs-CZ" dirty="0" err="1" smtClean="0"/>
              <a:t>Ptaha</a:t>
            </a:r>
            <a:r>
              <a:rPr lang="cs-CZ" dirty="0" smtClean="0"/>
              <a:t> v </a:t>
            </a:r>
            <a:r>
              <a:rPr lang="cs-CZ" dirty="0" err="1" smtClean="0"/>
              <a:t>Memfidě</a:t>
            </a:r>
            <a:r>
              <a:rPr lang="cs-CZ" dirty="0" smtClean="0"/>
              <a:t>) = </a:t>
            </a:r>
            <a:r>
              <a:rPr lang="cs-CZ" dirty="0" err="1" smtClean="0"/>
              <a:t>Aigyptos</a:t>
            </a:r>
            <a:endParaRPr lang="cs-CZ" dirty="0" smtClean="0"/>
          </a:p>
          <a:p>
            <a:pPr lvl="1"/>
            <a:r>
              <a:rPr lang="cs-CZ" dirty="0" err="1" smtClean="0"/>
              <a:t>Kemet</a:t>
            </a:r>
            <a:r>
              <a:rPr lang="cs-CZ" dirty="0" smtClean="0"/>
              <a:t> „Černá (země)“ X </a:t>
            </a:r>
            <a:r>
              <a:rPr lang="cs-CZ" dirty="0" err="1" smtClean="0"/>
              <a:t>Dešret</a:t>
            </a:r>
            <a:r>
              <a:rPr lang="cs-CZ" dirty="0" smtClean="0"/>
              <a:t> „Červená (země)“ – pouštní oblasti</a:t>
            </a:r>
          </a:p>
          <a:p>
            <a:r>
              <a:rPr lang="cs-CZ" dirty="0" smtClean="0"/>
              <a:t>Vymezení:</a:t>
            </a:r>
          </a:p>
          <a:p>
            <a:pPr lvl="1"/>
            <a:r>
              <a:rPr lang="cs-CZ" dirty="0" smtClean="0"/>
              <a:t>S: delta Nilu, pobřeží Středozemního moře</a:t>
            </a:r>
          </a:p>
          <a:p>
            <a:pPr lvl="1"/>
            <a:r>
              <a:rPr lang="cs-CZ" dirty="0" smtClean="0"/>
              <a:t>J: Asuán, 1. nilský katarakt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: oázy v Západní poušti</a:t>
            </a:r>
          </a:p>
          <a:p>
            <a:pPr lvl="1"/>
            <a:r>
              <a:rPr lang="cs-CZ" dirty="0" smtClean="0"/>
              <a:t>V: pobřeží Rudého moře, V hrana nilské delty</a:t>
            </a:r>
          </a:p>
          <a:p>
            <a:r>
              <a:rPr lang="cs-CZ" dirty="0" smtClean="0"/>
              <a:t>Přírodní podmínky: determinace vývoje lidské kultury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STAROVĚKÝ EGYPT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4049778" cy="4317958"/>
          </a:xfrm>
        </p:spPr>
      </p:pic>
    </p:spTree>
    <p:extLst>
      <p:ext uri="{BB962C8B-B14F-4D97-AF65-F5344CB8AC3E}">
        <p14:creationId xmlns:p14="http://schemas.microsoft.com/office/powerpoint/2010/main" val="406490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1719071"/>
            <a:ext cx="5194920" cy="4734265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Údolí Nilu</a:t>
            </a:r>
          </a:p>
          <a:p>
            <a:pPr lvl="1"/>
            <a:r>
              <a:rPr lang="cs-CZ" dirty="0" smtClean="0"/>
              <a:t>Nejdelší řeka světa: 6671 km</a:t>
            </a:r>
          </a:p>
          <a:p>
            <a:pPr lvl="1"/>
            <a:r>
              <a:rPr lang="cs-CZ" dirty="0" smtClean="0"/>
              <a:t>Prameny: pohoří mezi jezery </a:t>
            </a:r>
            <a:r>
              <a:rPr lang="cs-CZ" dirty="0" err="1" smtClean="0"/>
              <a:t>Tanganjika</a:t>
            </a:r>
            <a:r>
              <a:rPr lang="cs-CZ" dirty="0" smtClean="0"/>
              <a:t>, Kivu a Viktoriiným jezerem</a:t>
            </a:r>
          </a:p>
          <a:p>
            <a:pPr lvl="1"/>
            <a:r>
              <a:rPr lang="cs-CZ" dirty="0" smtClean="0"/>
              <a:t>2 hlavní větve: Modrý a Bílý Nil: stékají se u Chartúmu</a:t>
            </a:r>
          </a:p>
          <a:p>
            <a:pPr lvl="1"/>
            <a:r>
              <a:rPr lang="cs-CZ" dirty="0" smtClean="0"/>
              <a:t>Katarakty: tzv. zlá voda, celkem 6</a:t>
            </a:r>
          </a:p>
          <a:p>
            <a:r>
              <a:rPr lang="cs-CZ" dirty="0" smtClean="0"/>
              <a:t>Pouštní oblasti: Západní (</a:t>
            </a:r>
            <a:r>
              <a:rPr lang="cs-CZ" dirty="0" err="1" smtClean="0"/>
              <a:t>Síwa</a:t>
            </a:r>
            <a:r>
              <a:rPr lang="cs-CZ" dirty="0" smtClean="0"/>
              <a:t>, </a:t>
            </a:r>
            <a:r>
              <a:rPr lang="cs-CZ" dirty="0" err="1" smtClean="0"/>
              <a:t>Faráfra</a:t>
            </a:r>
            <a:r>
              <a:rPr lang="cs-CZ" dirty="0" smtClean="0"/>
              <a:t>, </a:t>
            </a:r>
            <a:r>
              <a:rPr lang="cs-CZ" dirty="0" err="1" smtClean="0"/>
              <a:t>Bahríja</a:t>
            </a:r>
            <a:r>
              <a:rPr lang="cs-CZ" dirty="0" smtClean="0"/>
              <a:t>, </a:t>
            </a:r>
            <a:r>
              <a:rPr lang="cs-CZ" dirty="0" err="1" smtClean="0"/>
              <a:t>Dachla</a:t>
            </a:r>
            <a:r>
              <a:rPr lang="cs-CZ" dirty="0" smtClean="0"/>
              <a:t>, </a:t>
            </a:r>
            <a:r>
              <a:rPr lang="cs-CZ" dirty="0" err="1" smtClean="0"/>
              <a:t>Charga</a:t>
            </a:r>
            <a:r>
              <a:rPr lang="cs-CZ" dirty="0" smtClean="0"/>
              <a:t>), Východní poušť – karavanní cesty: </a:t>
            </a:r>
            <a:r>
              <a:rPr lang="cs-CZ" dirty="0" err="1" smtClean="0"/>
              <a:t>Darb</a:t>
            </a:r>
            <a:r>
              <a:rPr lang="cs-CZ" dirty="0" smtClean="0"/>
              <a:t> al-</a:t>
            </a:r>
            <a:r>
              <a:rPr lang="cs-CZ" dirty="0" err="1" smtClean="0"/>
              <a:t>Arbaín</a:t>
            </a:r>
            <a:r>
              <a:rPr lang="cs-CZ" dirty="0" smtClean="0"/>
              <a:t> (Cesta čtyřiceti (dnů))</a:t>
            </a:r>
          </a:p>
          <a:p>
            <a:r>
              <a:rPr lang="cs-CZ" dirty="0" smtClean="0"/>
              <a:t>Sinajský poloostrov</a:t>
            </a:r>
            <a:r>
              <a:rPr lang="en-US" dirty="0" smtClean="0"/>
              <a:t>: </a:t>
            </a:r>
            <a:r>
              <a:rPr lang="en-US" dirty="0" err="1" smtClean="0"/>
              <a:t>napojen</a:t>
            </a:r>
            <a:r>
              <a:rPr lang="cs-CZ" dirty="0" smtClean="0"/>
              <a:t>í na Přední východ a dálkové obchodní cesty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TOPOGRAFIE STAROVĚKÉHO EGYPTA</a:t>
            </a:r>
            <a:endParaRPr lang="cs-CZ" dirty="0"/>
          </a:p>
        </p:txBody>
      </p:sp>
      <p:pic>
        <p:nvPicPr>
          <p:cNvPr id="6" name="Picture 7" descr="obr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50" y="1705129"/>
            <a:ext cx="3043469" cy="474820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6732239" y="3559146"/>
            <a:ext cx="415465" cy="180041"/>
          </a:xfrm>
          <a:prstGeom prst="line">
            <a:avLst/>
          </a:prstGeom>
          <a:noFill/>
          <a:ln w="28575">
            <a:solidFill>
              <a:srgbClr val="F61D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388782" y="3989212"/>
            <a:ext cx="415465" cy="180041"/>
          </a:xfrm>
          <a:prstGeom prst="line">
            <a:avLst/>
          </a:prstGeom>
          <a:noFill/>
          <a:ln w="28575">
            <a:solidFill>
              <a:srgbClr val="F61D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373797" y="4185063"/>
            <a:ext cx="415465" cy="180041"/>
          </a:xfrm>
          <a:prstGeom prst="line">
            <a:avLst/>
          </a:prstGeom>
          <a:noFill/>
          <a:ln w="28575">
            <a:solidFill>
              <a:srgbClr val="F61D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6596515" y="4275084"/>
            <a:ext cx="415465" cy="180041"/>
          </a:xfrm>
          <a:prstGeom prst="line">
            <a:avLst/>
          </a:prstGeom>
          <a:noFill/>
          <a:ln w="28575">
            <a:solidFill>
              <a:srgbClr val="F61D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6804248" y="4365104"/>
            <a:ext cx="415465" cy="180042"/>
          </a:xfrm>
          <a:prstGeom prst="line">
            <a:avLst/>
          </a:prstGeom>
          <a:noFill/>
          <a:ln w="28575">
            <a:solidFill>
              <a:srgbClr val="F61D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6732240" y="4653136"/>
            <a:ext cx="415465" cy="180042"/>
          </a:xfrm>
          <a:prstGeom prst="line">
            <a:avLst/>
          </a:prstGeom>
          <a:noFill/>
          <a:ln w="28575">
            <a:solidFill>
              <a:srgbClr val="F61D0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323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869</TotalTime>
  <Words>2407</Words>
  <Application>Microsoft Office PowerPoint</Application>
  <PresentationFormat>Předvádění na obrazovce (4:3)</PresentationFormat>
  <Paragraphs>220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Medium</vt:lpstr>
      <vt:lpstr>Wingdings</vt:lpstr>
      <vt:lpstr>Wingdings 2</vt:lpstr>
      <vt:lpstr>Mřížka</vt:lpstr>
      <vt:lpstr>TERMINOLOGIE, chronologie a prostorové vymezení</vt:lpstr>
      <vt:lpstr>Předmět – cíle</vt:lpstr>
      <vt:lpstr>Předmět – zkouška</vt:lpstr>
      <vt:lpstr>Základní literatura</vt:lpstr>
      <vt:lpstr>STAROVĚKÝ PŘEDNÍ VÝCHOD</vt:lpstr>
      <vt:lpstr>Mezopotámie</vt:lpstr>
      <vt:lpstr>levanta</vt:lpstr>
      <vt:lpstr>STAROVĚKÝ EGYPT</vt:lpstr>
      <vt:lpstr>TOPOGRAFIE STAROVĚKÉHO EGYPTA</vt:lpstr>
      <vt:lpstr>CHRONOLOGIE STAROVĚKÉHO EGYPTA</vt:lpstr>
      <vt:lpstr>CHRONOLOGIE STARÉHO EGYPTA</vt:lpstr>
      <vt:lpstr>DYNASTICKÉ ČLENĚNÍ DĚJIN EGYPTA</vt:lpstr>
      <vt:lpstr>Chronologie předního východu</vt:lpstr>
      <vt:lpstr>ZÁKLADNÍ PERIODIZACE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TERMINOLOGIE</dc:title>
  <dc:creator>Petra</dc:creator>
  <cp:lastModifiedBy>Petra Maříková Vlčková</cp:lastModifiedBy>
  <cp:revision>62</cp:revision>
  <cp:lastPrinted>2020-02-17T22:17:50Z</cp:lastPrinted>
  <dcterms:created xsi:type="dcterms:W3CDTF">2016-02-01T08:59:57Z</dcterms:created>
  <dcterms:modified xsi:type="dcterms:W3CDTF">2020-02-18T00:30:50Z</dcterms:modified>
</cp:coreProperties>
</file>