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5.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26"/>
  </p:notesMasterIdLst>
  <p:sldIdLst>
    <p:sldId id="357" r:id="rId2"/>
    <p:sldId id="358" r:id="rId3"/>
    <p:sldId id="351" r:id="rId4"/>
    <p:sldId id="352" r:id="rId5"/>
    <p:sldId id="353" r:id="rId6"/>
    <p:sldId id="354" r:id="rId7"/>
    <p:sldId id="355" r:id="rId8"/>
    <p:sldId id="347" r:id="rId9"/>
    <p:sldId id="317" r:id="rId10"/>
    <p:sldId id="324" r:id="rId11"/>
    <p:sldId id="318" r:id="rId12"/>
    <p:sldId id="337" r:id="rId13"/>
    <p:sldId id="356" r:id="rId14"/>
    <p:sldId id="340" r:id="rId15"/>
    <p:sldId id="319" r:id="rId16"/>
    <p:sldId id="335" r:id="rId17"/>
    <p:sldId id="325" r:id="rId18"/>
    <p:sldId id="334" r:id="rId19"/>
    <p:sldId id="338" r:id="rId20"/>
    <p:sldId id="323" r:id="rId21"/>
    <p:sldId id="322" r:id="rId22"/>
    <p:sldId id="336" r:id="rId23"/>
    <p:sldId id="321" r:id="rId24"/>
    <p:sldId id="343" r:id="rId25"/>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5" autoAdjust="0"/>
    <p:restoredTop sz="79715" autoAdjust="0"/>
  </p:normalViewPr>
  <p:slideViewPr>
    <p:cSldViewPr>
      <p:cViewPr varScale="1">
        <p:scale>
          <a:sx n="91" d="100"/>
          <a:sy n="91" d="100"/>
        </p:scale>
        <p:origin x="21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2945984" cy="496573"/>
          </a:xfrm>
          <a:prstGeom prst="rect">
            <a:avLst/>
          </a:prstGeom>
          <a:noFill/>
          <a:ln w="9525">
            <a:noFill/>
            <a:miter lim="800000"/>
            <a:headEnd/>
            <a:tailEnd/>
          </a:ln>
          <a:effectLst/>
        </p:spPr>
        <p:txBody>
          <a:bodyPr vert="horz" wrap="square" lIns="92940" tIns="46470" rIns="92940" bIns="46470" numCol="1" anchor="t" anchorCtr="0" compatLnSpc="1">
            <a:prstTxWarp prst="textNoShape">
              <a:avLst/>
            </a:prstTxWarp>
          </a:bodyPr>
          <a:lstStyle>
            <a:lvl1pPr>
              <a:defRPr sz="1200"/>
            </a:lvl1pPr>
          </a:lstStyle>
          <a:p>
            <a:pPr>
              <a:defRPr/>
            </a:pPr>
            <a:endParaRPr lang="en-GB"/>
          </a:p>
        </p:txBody>
      </p:sp>
      <p:sp>
        <p:nvSpPr>
          <p:cNvPr id="14339" name="Rectangle 3"/>
          <p:cNvSpPr>
            <a:spLocks noGrp="1" noChangeArrowheads="1"/>
          </p:cNvSpPr>
          <p:nvPr>
            <p:ph type="dt" idx="1"/>
          </p:nvPr>
        </p:nvSpPr>
        <p:spPr bwMode="auto">
          <a:xfrm>
            <a:off x="3850069" y="0"/>
            <a:ext cx="2945984" cy="496573"/>
          </a:xfrm>
          <a:prstGeom prst="rect">
            <a:avLst/>
          </a:prstGeom>
          <a:noFill/>
          <a:ln w="9525">
            <a:noFill/>
            <a:miter lim="800000"/>
            <a:headEnd/>
            <a:tailEnd/>
          </a:ln>
          <a:effectLst/>
        </p:spPr>
        <p:txBody>
          <a:bodyPr vert="horz" wrap="square" lIns="92940" tIns="46470" rIns="92940" bIns="46470" numCol="1" anchor="t" anchorCtr="0" compatLnSpc="1">
            <a:prstTxWarp prst="textNoShape">
              <a:avLst/>
            </a:prstTxWarp>
          </a:bodyPr>
          <a:lstStyle>
            <a:lvl1pPr algn="r">
              <a:defRPr sz="1200"/>
            </a:lvl1pPr>
          </a:lstStyle>
          <a:p>
            <a:pPr>
              <a:defRPr/>
            </a:pPr>
            <a:endParaRPr lang="en-GB"/>
          </a:p>
        </p:txBody>
      </p:sp>
      <p:sp>
        <p:nvSpPr>
          <p:cNvPr id="460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0093" y="4715032"/>
            <a:ext cx="5437491" cy="4467549"/>
          </a:xfrm>
          <a:prstGeom prst="rect">
            <a:avLst/>
          </a:prstGeom>
          <a:noFill/>
          <a:ln w="9525">
            <a:noFill/>
            <a:miter lim="800000"/>
            <a:headEnd/>
            <a:tailEnd/>
          </a:ln>
          <a:effectLst/>
        </p:spPr>
        <p:txBody>
          <a:bodyPr vert="horz" wrap="square" lIns="92940" tIns="46470" rIns="92940" bIns="4647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342" name="Rectangle 6"/>
          <p:cNvSpPr>
            <a:spLocks noGrp="1" noChangeArrowheads="1"/>
          </p:cNvSpPr>
          <p:nvPr>
            <p:ph type="ftr" sz="quarter" idx="4"/>
          </p:nvPr>
        </p:nvSpPr>
        <p:spPr bwMode="auto">
          <a:xfrm>
            <a:off x="1" y="9428459"/>
            <a:ext cx="2945984" cy="496572"/>
          </a:xfrm>
          <a:prstGeom prst="rect">
            <a:avLst/>
          </a:prstGeom>
          <a:noFill/>
          <a:ln w="9525">
            <a:noFill/>
            <a:miter lim="800000"/>
            <a:headEnd/>
            <a:tailEnd/>
          </a:ln>
          <a:effectLst/>
        </p:spPr>
        <p:txBody>
          <a:bodyPr vert="horz" wrap="square" lIns="92940" tIns="46470" rIns="92940" bIns="46470" numCol="1" anchor="b" anchorCtr="0" compatLnSpc="1">
            <a:prstTxWarp prst="textNoShape">
              <a:avLst/>
            </a:prstTxWarp>
          </a:bodyPr>
          <a:lstStyle>
            <a:lvl1pPr>
              <a:defRPr sz="1200"/>
            </a:lvl1pPr>
          </a:lstStyle>
          <a:p>
            <a:pPr>
              <a:defRPr/>
            </a:pPr>
            <a:endParaRPr lang="en-GB"/>
          </a:p>
        </p:txBody>
      </p:sp>
      <p:sp>
        <p:nvSpPr>
          <p:cNvPr id="14343" name="Rectangle 7"/>
          <p:cNvSpPr>
            <a:spLocks noGrp="1" noChangeArrowheads="1"/>
          </p:cNvSpPr>
          <p:nvPr>
            <p:ph type="sldNum" sz="quarter" idx="5"/>
          </p:nvPr>
        </p:nvSpPr>
        <p:spPr bwMode="auto">
          <a:xfrm>
            <a:off x="3850069" y="9428459"/>
            <a:ext cx="2945984" cy="496572"/>
          </a:xfrm>
          <a:prstGeom prst="rect">
            <a:avLst/>
          </a:prstGeom>
          <a:noFill/>
          <a:ln w="9525">
            <a:noFill/>
            <a:miter lim="800000"/>
            <a:headEnd/>
            <a:tailEnd/>
          </a:ln>
          <a:effectLst/>
        </p:spPr>
        <p:txBody>
          <a:bodyPr vert="horz" wrap="square" lIns="92940" tIns="46470" rIns="92940" bIns="46470" numCol="1" anchor="b" anchorCtr="0" compatLnSpc="1">
            <a:prstTxWarp prst="textNoShape">
              <a:avLst/>
            </a:prstTxWarp>
          </a:bodyPr>
          <a:lstStyle>
            <a:lvl1pPr algn="r">
              <a:defRPr sz="1200"/>
            </a:lvl1pPr>
          </a:lstStyle>
          <a:p>
            <a:pPr>
              <a:defRPr/>
            </a:pPr>
            <a:fld id="{18BD3826-F1D9-4047-90CC-F52485A1BD7A}" type="slidenum">
              <a:rPr lang="en-GB"/>
              <a:pPr>
                <a:defRPr/>
              </a:pPr>
              <a:t>‹#›</a:t>
            </a:fld>
            <a:endParaRPr lang="en-GB"/>
          </a:p>
        </p:txBody>
      </p:sp>
    </p:spTree>
    <p:extLst>
      <p:ext uri="{BB962C8B-B14F-4D97-AF65-F5344CB8AC3E}">
        <p14:creationId xmlns:p14="http://schemas.microsoft.com/office/powerpoint/2010/main" val="4046625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cs.wikipedia.org/wiki/Reli%C3%A9f_(socha%C5%99stv%C3%AD)" TargetMode="External"/><Relationship Id="rId13" Type="http://schemas.openxmlformats.org/officeDocument/2006/relationships/hyperlink" Target="https://cs.wikipedia.org/wiki/Socha" TargetMode="External"/><Relationship Id="rId3" Type="http://schemas.openxmlformats.org/officeDocument/2006/relationships/hyperlink" Target="https://cs.wikipedia.org/wiki/Ture%C4%8Dtina" TargetMode="External"/><Relationship Id="rId7" Type="http://schemas.openxmlformats.org/officeDocument/2006/relationships/hyperlink" Target="https://cs.wikipedia.org/wiki/Pil%C3%AD%C5%99" TargetMode="External"/><Relationship Id="rId12" Type="http://schemas.openxmlformats.org/officeDocument/2006/relationships/hyperlink" Target="https://cs.wikipedia.org/wiki/Pazourek" TargetMode="External"/><Relationship Id="rId2" Type="http://schemas.openxmlformats.org/officeDocument/2006/relationships/slide" Target="../slides/slide13.xml"/><Relationship Id="rId16" Type="http://schemas.openxmlformats.org/officeDocument/2006/relationships/hyperlink" Target="https://cs.wikipedia.org/wiki/Stavba" TargetMode="External"/><Relationship Id="rId1" Type="http://schemas.openxmlformats.org/officeDocument/2006/relationships/notesMaster" Target="../notesMasters/notesMaster1.xml"/><Relationship Id="rId6" Type="http://schemas.openxmlformats.org/officeDocument/2006/relationships/hyperlink" Target="https://cs.wikipedia.org/wiki/Metr" TargetMode="External"/><Relationship Id="rId11" Type="http://schemas.openxmlformats.org/officeDocument/2006/relationships/hyperlink" Target="https://cs.wikipedia.org/wiki/G%C3%B6bekli_Tepe#cite_note-1" TargetMode="External"/><Relationship Id="rId5" Type="http://schemas.openxmlformats.org/officeDocument/2006/relationships/hyperlink" Target="https://cs.wikipedia.org/wiki/Komplex" TargetMode="External"/><Relationship Id="rId15" Type="http://schemas.openxmlformats.org/officeDocument/2006/relationships/hyperlink" Target="https://cs.wikipedia.org/wiki/D%C5%99ev%C4%9Bn%C3%A9_uhl%C3%AD" TargetMode="External"/><Relationship Id="rId10" Type="http://schemas.openxmlformats.org/officeDocument/2006/relationships/hyperlink" Target="https://cs.wikipedia.org/wiki/Piktogram" TargetMode="External"/><Relationship Id="rId4" Type="http://schemas.openxmlformats.org/officeDocument/2006/relationships/hyperlink" Target="https://cs.wikipedia.org/wiki/Urfa" TargetMode="External"/><Relationship Id="rId9" Type="http://schemas.openxmlformats.org/officeDocument/2006/relationships/hyperlink" Target="https://cs.wikipedia.org/wiki/Symbol" TargetMode="External"/><Relationship Id="rId14" Type="http://schemas.openxmlformats.org/officeDocument/2006/relationships/hyperlink" Target="https://cs.wikipedia.org/w/index.php?title=P%C5%99edkeramick%C3%BD_neolit&amp;action=edit&amp;redlink=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3" Type="http://schemas.openxmlformats.org/officeDocument/2006/relationships/hyperlink" Target="https://en.wikipedia.org/wiki/Ras_al-Ayn,_al-Hasakah" TargetMode="External"/><Relationship Id="rId18" Type="http://schemas.openxmlformats.org/officeDocument/2006/relationships/hyperlink" Target="https://en.wikipedia.org/wiki/Max_von_Oppenheim" TargetMode="External"/><Relationship Id="rId26" Type="http://schemas.openxmlformats.org/officeDocument/2006/relationships/hyperlink" Target="https://en.wikipedia.org/wiki/Kapara" TargetMode="External"/><Relationship Id="rId3" Type="http://schemas.openxmlformats.org/officeDocument/2006/relationships/hyperlink" Target="https://en.wikipedia.org/wiki/Arabic_language" TargetMode="External"/><Relationship Id="rId21" Type="http://schemas.openxmlformats.org/officeDocument/2006/relationships/hyperlink" Target="https://en.wikipedia.org/wiki/Bagdad_Railway" TargetMode="External"/><Relationship Id="rId34" Type="http://schemas.openxmlformats.org/officeDocument/2006/relationships/hyperlink" Target="https://en.wikipedia.org/wiki/University_of_Bern" TargetMode="External"/><Relationship Id="rId7" Type="http://schemas.openxmlformats.org/officeDocument/2006/relationships/hyperlink" Target="https://en.wikipedia.org/wiki/Ceylanp%C4%B1nar" TargetMode="External"/><Relationship Id="rId12" Type="http://schemas.openxmlformats.org/officeDocument/2006/relationships/hyperlink" Target="https://en.wikipedia.org/wiki/Assyrian_Empire" TargetMode="External"/><Relationship Id="rId17" Type="http://schemas.openxmlformats.org/officeDocument/2006/relationships/hyperlink" Target="https://en.wikipedia.org/wiki/Ottoman_Empire" TargetMode="External"/><Relationship Id="rId25" Type="http://schemas.openxmlformats.org/officeDocument/2006/relationships/hyperlink" Target="https://en.wikipedia.org/wiki/Tell_Halaf#cite_note-katalog-1" TargetMode="External"/><Relationship Id="rId33" Type="http://schemas.openxmlformats.org/officeDocument/2006/relationships/hyperlink" Target="https://en.wikipedia.org/wiki/National_Museum_of_Aleppo" TargetMode="External"/><Relationship Id="rId2" Type="http://schemas.openxmlformats.org/officeDocument/2006/relationships/slide" Target="../slides/slide24.xml"/><Relationship Id="rId16" Type="http://schemas.openxmlformats.org/officeDocument/2006/relationships/hyperlink" Target="https://en.wikipedia.org/wiki/Tell_(archaeology)" TargetMode="External"/><Relationship Id="rId20" Type="http://schemas.openxmlformats.org/officeDocument/2006/relationships/hyperlink" Target="https://en.wikipedia.org/wiki/Deutsche_Bank" TargetMode="External"/><Relationship Id="rId29" Type="http://schemas.openxmlformats.org/officeDocument/2006/relationships/hyperlink" Target="https://en.wikipedia.org/wiki/World_War_I" TargetMode="External"/><Relationship Id="rId1" Type="http://schemas.openxmlformats.org/officeDocument/2006/relationships/notesMaster" Target="../notesMasters/notesMaster1.xml"/><Relationship Id="rId6" Type="http://schemas.openxmlformats.org/officeDocument/2006/relationships/hyperlink" Target="https://en.wikipedia.org/wiki/Turkey" TargetMode="External"/><Relationship Id="rId11" Type="http://schemas.openxmlformats.org/officeDocument/2006/relationships/hyperlink" Target="https://en.wikipedia.org/wiki/Aramaean" TargetMode="External"/><Relationship Id="rId24" Type="http://schemas.openxmlformats.org/officeDocument/2006/relationships/hyperlink" Target="https://en.wikipedia.org/wiki/Ignaz_Goldziher" TargetMode="External"/><Relationship Id="rId32" Type="http://schemas.openxmlformats.org/officeDocument/2006/relationships/hyperlink" Target="https://en.wikipedia.org/wiki/Orthostat" TargetMode="External"/><Relationship Id="rId5" Type="http://schemas.openxmlformats.org/officeDocument/2006/relationships/hyperlink" Target="https://en.wikipedia.org/wiki/Syria" TargetMode="External"/><Relationship Id="rId15" Type="http://schemas.openxmlformats.org/officeDocument/2006/relationships/hyperlink" Target="https://en.wikipedia.org/wiki/Aramaic_language" TargetMode="External"/><Relationship Id="rId23" Type="http://schemas.openxmlformats.org/officeDocument/2006/relationships/hyperlink" Target="https://en.wikipedia.org/wiki/Theodor_Noldeke" TargetMode="External"/><Relationship Id="rId28" Type="http://schemas.openxmlformats.org/officeDocument/2006/relationships/hyperlink" Target="https://en.wikipedia.org/wiki/Samarra" TargetMode="External"/><Relationship Id="rId10" Type="http://schemas.openxmlformats.org/officeDocument/2006/relationships/hyperlink" Target="https://en.wikipedia.org/wiki/Hittites" TargetMode="External"/><Relationship Id="rId19" Type="http://schemas.openxmlformats.org/officeDocument/2006/relationships/hyperlink" Target="https://en.wikipedia.org/wiki/Germany" TargetMode="External"/><Relationship Id="rId31" Type="http://schemas.openxmlformats.org/officeDocument/2006/relationships/hyperlink" Target="https://en.wikipedia.org/wiki/French_Mandate_for_Syria_and_the_Lebanon" TargetMode="External"/><Relationship Id="rId4" Type="http://schemas.openxmlformats.org/officeDocument/2006/relationships/hyperlink" Target="https://en.wikipedia.org/wiki/Al_Hasakah" TargetMode="External"/><Relationship Id="rId9" Type="http://schemas.openxmlformats.org/officeDocument/2006/relationships/hyperlink" Target="https://en.wikipedia.org/wiki/Halaf_culture" TargetMode="External"/><Relationship Id="rId14" Type="http://schemas.openxmlformats.org/officeDocument/2006/relationships/hyperlink" Target="https://en.wikipedia.org/wiki/Khabur_(Euphrates)" TargetMode="External"/><Relationship Id="rId22" Type="http://schemas.openxmlformats.org/officeDocument/2006/relationships/hyperlink" Target="https://en.wikipedia.org/wiki/Ernst_Herzfeld" TargetMode="External"/><Relationship Id="rId27" Type="http://schemas.openxmlformats.org/officeDocument/2006/relationships/hyperlink" Target="https://en.wikipedia.org/wiki/Hellenistic_period" TargetMode="External"/><Relationship Id="rId30" Type="http://schemas.openxmlformats.org/officeDocument/2006/relationships/hyperlink" Target="https://en.wikipedia.org/wiki/League_of_Nations" TargetMode="External"/><Relationship Id="rId8" Type="http://schemas.openxmlformats.org/officeDocument/2006/relationships/hyperlink" Target="https://en.wikipedia.org/wiki/Neolithi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a:t>
            </a:fld>
            <a:endParaRPr lang="en-GB"/>
          </a:p>
        </p:txBody>
      </p:sp>
    </p:spTree>
    <p:extLst>
      <p:ext uri="{BB962C8B-B14F-4D97-AF65-F5344CB8AC3E}">
        <p14:creationId xmlns:p14="http://schemas.microsoft.com/office/powerpoint/2010/main" val="294900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a:t>Kathleen</a:t>
            </a:r>
            <a:r>
              <a:rPr lang="cs-CZ" b="1" dirty="0"/>
              <a:t> </a:t>
            </a:r>
            <a:r>
              <a:rPr lang="cs-CZ" b="1" dirty="0" err="1"/>
              <a:t>Kenyon</a:t>
            </a:r>
            <a:r>
              <a:rPr lang="cs-CZ" dirty="0"/>
              <a:t>: nejstarší dcera sira Fredericka </a:t>
            </a:r>
            <a:r>
              <a:rPr lang="cs-CZ" dirty="0" err="1"/>
              <a:t>Kenyona</a:t>
            </a:r>
            <a:r>
              <a:rPr lang="cs-CZ" dirty="0"/>
              <a:t> (biblický učenec a ředitel Britského</a:t>
            </a:r>
            <a:r>
              <a:rPr lang="cs-CZ" baseline="0" dirty="0"/>
              <a:t> muzea</a:t>
            </a:r>
            <a:r>
              <a:rPr lang="cs-CZ" dirty="0"/>
              <a:t>). Studium: </a:t>
            </a:r>
            <a:r>
              <a:rPr lang="cs-CZ" dirty="0" err="1"/>
              <a:t>Somerville</a:t>
            </a:r>
            <a:r>
              <a:rPr lang="cs-CZ" dirty="0"/>
              <a:t> </a:t>
            </a:r>
            <a:r>
              <a:rPr lang="cs-CZ" dirty="0" err="1"/>
              <a:t>College</a:t>
            </a:r>
            <a:r>
              <a:rPr lang="cs-CZ" dirty="0"/>
              <a:t>, Oxford a stala se první ženskou předsedkyní </a:t>
            </a:r>
            <a:r>
              <a:rPr lang="cs-CZ" dirty="0" err="1"/>
              <a:t>Archaeologické</a:t>
            </a:r>
            <a:r>
              <a:rPr lang="cs-CZ" dirty="0"/>
              <a:t> společnosti </a:t>
            </a:r>
            <a:r>
              <a:rPr lang="cs-CZ" dirty="0" err="1"/>
              <a:t>unviersity</a:t>
            </a:r>
            <a:r>
              <a:rPr lang="cs-CZ" dirty="0"/>
              <a:t> v Oxfordu (Oxford University</a:t>
            </a:r>
            <a:r>
              <a:rPr lang="cs-CZ" baseline="0" dirty="0"/>
              <a:t> </a:t>
            </a:r>
            <a:r>
              <a:rPr lang="cs-CZ" baseline="0" dirty="0" err="1"/>
              <a:t>Archaeological</a:t>
            </a:r>
            <a:r>
              <a:rPr lang="cs-CZ" baseline="0" dirty="0"/>
              <a:t> Society</a:t>
            </a:r>
            <a:r>
              <a:rPr lang="cs-CZ" dirty="0"/>
              <a:t>). </a:t>
            </a:r>
            <a:r>
              <a:rPr lang="cs-CZ" dirty="0" err="1"/>
              <a:t>Graduaovala</a:t>
            </a:r>
            <a:r>
              <a:rPr lang="cs-CZ" dirty="0"/>
              <a:t>: 1929 a stala se archeologem (fotograf</a:t>
            </a:r>
            <a:r>
              <a:rPr lang="cs-CZ" baseline="0" dirty="0"/>
              <a:t> na výzkumu Velkého Zimbabwe pod vedením Gertrudy </a:t>
            </a:r>
            <a:r>
              <a:rPr lang="cs-CZ" baseline="0" dirty="0" err="1"/>
              <a:t>Caton</a:t>
            </a:r>
            <a:r>
              <a:rPr lang="cs-CZ" baseline="0" dirty="0"/>
              <a:t>-Thompson</a:t>
            </a:r>
            <a:r>
              <a:rPr lang="cs-CZ" dirty="0"/>
              <a:t>). Následně: spolupráce s </a:t>
            </a:r>
            <a:r>
              <a:rPr lang="cs-CZ" dirty="0" err="1"/>
              <a:t>Mortimerem</a:t>
            </a:r>
            <a:r>
              <a:rPr lang="cs-CZ" dirty="0"/>
              <a:t> </a:t>
            </a:r>
            <a:r>
              <a:rPr lang="cs-CZ" dirty="0" err="1"/>
              <a:t>Wheelerem</a:t>
            </a:r>
            <a:r>
              <a:rPr lang="cs-CZ" dirty="0"/>
              <a:t> na </a:t>
            </a:r>
            <a:r>
              <a:rPr lang="cs-CZ" dirty="0" err="1"/>
              <a:t>galo</a:t>
            </a:r>
            <a:r>
              <a:rPr lang="cs-CZ" dirty="0"/>
              <a:t>-římském osídlení S od Londýna: základy stratigrafie (1930-1934).</a:t>
            </a:r>
          </a:p>
          <a:p>
            <a:r>
              <a:rPr lang="cs-CZ" dirty="0"/>
              <a:t>1931-1934:</a:t>
            </a:r>
            <a:r>
              <a:rPr lang="cs-CZ" baseline="0" dirty="0"/>
              <a:t> britské mandátní území: město </a:t>
            </a:r>
            <a:r>
              <a:rPr lang="cs-CZ" baseline="0" dirty="0" err="1"/>
              <a:t>Samáří</a:t>
            </a:r>
            <a:r>
              <a:rPr lang="cs-CZ" baseline="0" dirty="0"/>
              <a:t> na Z břehu Jordánu společně s Johnem a </a:t>
            </a:r>
            <a:r>
              <a:rPr lang="cs-CZ" baseline="0" dirty="0" err="1"/>
              <a:t>Grace</a:t>
            </a:r>
            <a:r>
              <a:rPr lang="cs-CZ" baseline="0" dirty="0"/>
              <a:t> </a:t>
            </a:r>
            <a:r>
              <a:rPr lang="cs-CZ" baseline="0" dirty="0" err="1"/>
              <a:t>Crowfootovými</a:t>
            </a:r>
            <a:r>
              <a:rPr lang="cs-CZ" baseline="0" dirty="0"/>
              <a:t>.</a:t>
            </a:r>
          </a:p>
          <a:p>
            <a:r>
              <a:rPr lang="cs-CZ" baseline="0" dirty="0"/>
              <a:t>Po WWII: Britská škola Archeologie v </a:t>
            </a:r>
            <a:r>
              <a:rPr lang="cs-CZ" baseline="0" dirty="0" err="1"/>
              <a:t>Jeruzálemu</a:t>
            </a:r>
            <a:r>
              <a:rPr lang="cs-CZ" baseline="0" dirty="0"/>
              <a:t>: výzkumy od 1951 v Jerichu (</a:t>
            </a:r>
            <a:r>
              <a:rPr lang="cs-CZ" baseline="0" dirty="0" err="1"/>
              <a:t>Tell</a:t>
            </a:r>
            <a:r>
              <a:rPr lang="cs-CZ" baseline="0" dirty="0"/>
              <a:t> es-</a:t>
            </a:r>
            <a:r>
              <a:rPr lang="cs-CZ" baseline="0" dirty="0" err="1"/>
              <a:t>Sultan</a:t>
            </a:r>
            <a:r>
              <a:rPr lang="cs-CZ" baseline="0" dirty="0"/>
              <a:t>). Hlavní sezóny: 1952-1958: </a:t>
            </a:r>
            <a:r>
              <a:rPr lang="cs-CZ" baseline="0" dirty="0" err="1"/>
              <a:t>Neolitcké</a:t>
            </a:r>
            <a:r>
              <a:rPr lang="cs-CZ" baseline="0" dirty="0"/>
              <a:t> a EBA osídlení. 1961-1967: Jeruzalém, tzv. Davidovo město</a:t>
            </a:r>
          </a:p>
          <a:p>
            <a:r>
              <a:rPr lang="cs-CZ" b="1" baseline="0" dirty="0"/>
              <a:t>Neolit</a:t>
            </a:r>
            <a:r>
              <a:rPr lang="cs-CZ" baseline="0" dirty="0"/>
              <a:t>: proměny usedlého způsobu života, používání zemědělství a chodu dobytka: až do 8. tisíciletí. </a:t>
            </a:r>
          </a:p>
          <a:p>
            <a:r>
              <a:rPr lang="cs-CZ" b="1" baseline="0" dirty="0" err="1"/>
              <a:t>Prekeramické</a:t>
            </a:r>
            <a:r>
              <a:rPr lang="cs-CZ" b="1" baseline="0" dirty="0"/>
              <a:t> osídlení</a:t>
            </a:r>
            <a:r>
              <a:rPr lang="cs-CZ" baseline="0" dirty="0"/>
              <a:t>: PPNA: sídliště spíše malá X existují i rozsáhlé osady (Abú </a:t>
            </a:r>
            <a:r>
              <a:rPr lang="cs-CZ" baseline="0" dirty="0" err="1"/>
              <a:t>Hureyra</a:t>
            </a:r>
            <a:r>
              <a:rPr lang="cs-CZ" baseline="0" dirty="0"/>
              <a:t>: 12ha, </a:t>
            </a:r>
            <a:r>
              <a:rPr lang="cs-CZ" baseline="0" dirty="0" err="1"/>
              <a:t>Tell</a:t>
            </a:r>
            <a:r>
              <a:rPr lang="cs-CZ" baseline="0" dirty="0"/>
              <a:t> </a:t>
            </a:r>
            <a:r>
              <a:rPr lang="cs-CZ" baseline="0" dirty="0" err="1"/>
              <a:t>Halula</a:t>
            </a:r>
            <a:r>
              <a:rPr lang="cs-CZ" baseline="0" dirty="0"/>
              <a:t>: 7 ha). PPNB: rozrod osídlení X síť menších osad (do 1ha) X existence větších vesnic: </a:t>
            </a:r>
            <a:r>
              <a:rPr lang="cs-CZ" baseline="0" dirty="0" err="1"/>
              <a:t>Tell</a:t>
            </a:r>
            <a:r>
              <a:rPr lang="cs-CZ" baseline="0" dirty="0"/>
              <a:t> </a:t>
            </a:r>
            <a:r>
              <a:rPr lang="cs-CZ" baseline="0" dirty="0" err="1"/>
              <a:t>Halula</a:t>
            </a:r>
            <a:r>
              <a:rPr lang="cs-CZ" baseline="0" dirty="0"/>
              <a:t> na středním Eufratu, </a:t>
            </a:r>
            <a:r>
              <a:rPr lang="cs-CZ" baseline="0" dirty="0" err="1"/>
              <a:t>Tell</a:t>
            </a:r>
            <a:r>
              <a:rPr lang="cs-CZ" baseline="0" dirty="0"/>
              <a:t> </a:t>
            </a:r>
            <a:r>
              <a:rPr lang="cs-CZ" baseline="0" dirty="0" err="1"/>
              <a:t>Aswad</a:t>
            </a:r>
            <a:r>
              <a:rPr lang="cs-CZ" baseline="0" dirty="0"/>
              <a:t> poblíž Damašku, Abú </a:t>
            </a:r>
            <a:r>
              <a:rPr lang="cs-CZ" baseline="0" dirty="0" err="1"/>
              <a:t>Hureyra</a:t>
            </a:r>
            <a:r>
              <a:rPr lang="cs-CZ" baseline="0" dirty="0"/>
              <a:t>: 12ha s několika tisíci obyvateli. </a:t>
            </a:r>
          </a:p>
          <a:p>
            <a:r>
              <a:rPr lang="cs-CZ" baseline="0" dirty="0" err="1"/>
              <a:t>Tell</a:t>
            </a:r>
            <a:r>
              <a:rPr lang="cs-CZ" baseline="0" dirty="0"/>
              <a:t> </a:t>
            </a:r>
            <a:r>
              <a:rPr lang="cs-CZ" baseline="0" dirty="0" err="1"/>
              <a:t>Sabi</a:t>
            </a:r>
            <a:r>
              <a:rPr lang="cs-CZ" baseline="0" dirty="0"/>
              <a:t> </a:t>
            </a:r>
            <a:r>
              <a:rPr lang="cs-CZ" baseline="0" dirty="0" err="1"/>
              <a:t>Abyad</a:t>
            </a:r>
            <a:r>
              <a:rPr lang="cs-CZ" baseline="0" dirty="0"/>
              <a:t>: osídlen již v tomto období (vrstva II).</a:t>
            </a:r>
          </a:p>
          <a:p>
            <a:r>
              <a:rPr lang="cs-CZ" b="1" baseline="0" dirty="0"/>
              <a:t>Pohřební zvyklosti</a:t>
            </a:r>
            <a:r>
              <a:rPr lang="cs-CZ" baseline="0" dirty="0"/>
              <a:t>: odnímání lebek: tzv. sekundární pohřbívání. Velmi typické pro neolit: široký pás od Anatolie, Irák po J Levantu (</a:t>
            </a:r>
            <a:r>
              <a:rPr lang="cs-CZ" baseline="0" dirty="0" err="1"/>
              <a:t>Nahal</a:t>
            </a:r>
            <a:r>
              <a:rPr lang="cs-CZ" baseline="0" dirty="0"/>
              <a:t> </a:t>
            </a:r>
            <a:r>
              <a:rPr lang="cs-CZ" baseline="0" dirty="0" err="1"/>
              <a:t>Hemar</a:t>
            </a:r>
            <a:r>
              <a:rPr lang="cs-CZ" baseline="0" dirty="0"/>
              <a:t>). Sýrie: </a:t>
            </a:r>
            <a:r>
              <a:rPr lang="cs-CZ" baseline="0" dirty="0" err="1"/>
              <a:t>Tell</a:t>
            </a:r>
            <a:r>
              <a:rPr lang="cs-CZ" baseline="0" dirty="0"/>
              <a:t> </a:t>
            </a:r>
            <a:r>
              <a:rPr lang="cs-CZ" baseline="0" dirty="0" err="1"/>
              <a:t>Ramad</a:t>
            </a:r>
            <a:r>
              <a:rPr lang="cs-CZ" baseline="0" dirty="0"/>
              <a:t> poblíž Damašku, pohřby lebek pokrytých štukem s náznaky červené malby. Někdy oči vykládané mušlemi – charakteristické pro J Levantu: Jericho, </a:t>
            </a:r>
            <a:r>
              <a:rPr lang="cs-CZ" baseline="0" dirty="0" err="1"/>
              <a:t>Hanal</a:t>
            </a:r>
            <a:r>
              <a:rPr lang="cs-CZ" baseline="0" dirty="0"/>
              <a:t> </a:t>
            </a:r>
            <a:r>
              <a:rPr lang="cs-CZ" baseline="0" dirty="0" err="1"/>
              <a:t>Hemar</a:t>
            </a:r>
            <a:r>
              <a:rPr lang="cs-CZ" baseline="0" dirty="0"/>
              <a:t>, </a:t>
            </a:r>
            <a:r>
              <a:rPr lang="cs-CZ" baseline="0" dirty="0" err="1"/>
              <a:t>Ain</a:t>
            </a:r>
            <a:r>
              <a:rPr lang="cs-CZ" baseline="0" dirty="0"/>
              <a:t> </a:t>
            </a:r>
            <a:r>
              <a:rPr lang="cs-CZ" baseline="0" dirty="0" err="1"/>
              <a:t>Ghazal</a:t>
            </a:r>
            <a:r>
              <a:rPr lang="cs-CZ" baseline="0" dirty="0"/>
              <a:t> apod.</a:t>
            </a:r>
          </a:p>
          <a:p>
            <a:r>
              <a:rPr lang="cs-CZ" baseline="0" dirty="0"/>
              <a:t>Tzv. domy mrtvých – doklad </a:t>
            </a:r>
            <a:r>
              <a:rPr lang="cs-CZ" baseline="0" dirty="0" err="1"/>
              <a:t>polonomádských</a:t>
            </a:r>
            <a:r>
              <a:rPr lang="cs-CZ" baseline="0" dirty="0"/>
              <a:t> skupin užívajících tzv. sekundární pohřbívání. Části svých zemřelých vozí s sebou a jednou za čas je pohřbívají na společném místě: </a:t>
            </a:r>
          </a:p>
          <a:p>
            <a:r>
              <a:rPr lang="cs-CZ" b="1" baseline="0" dirty="0"/>
              <a:t>Sošky</a:t>
            </a:r>
            <a:r>
              <a:rPr lang="cs-CZ" baseline="0" dirty="0"/>
              <a:t>: kámen, kosti, hlína. Téměř na všech sídlištích. </a:t>
            </a:r>
            <a:r>
              <a:rPr lang="cs-CZ" baseline="0" dirty="0" err="1"/>
              <a:t>Ain</a:t>
            </a:r>
            <a:r>
              <a:rPr lang="cs-CZ" baseline="0" dirty="0"/>
              <a:t> </a:t>
            </a:r>
            <a:r>
              <a:rPr lang="cs-CZ" baseline="0" dirty="0" err="1"/>
              <a:t>Ghazal</a:t>
            </a:r>
            <a:r>
              <a:rPr lang="cs-CZ" baseline="0" dirty="0"/>
              <a:t>: 2 skrýše s postavami pokrytými štukem (celkem cca 30 soch v podobě ženských byst, celých postav vysokých až 104 cm, dvojhlavých byst): datace cca 7700-7600 BC. Na jádru z dřevěných prutů, rákosí: vrstva štuku. Podrobnosti: černá malba bitumenem. Původně asi postaveny v nikách nebo u zdí. Další detaily: ozdoby, oděvy: samostatné a dodávaly sochám osobnost a individualitu. Obdobné nálezy: Jericho, </a:t>
            </a:r>
            <a:r>
              <a:rPr lang="cs-CZ" baseline="0" dirty="0" err="1"/>
              <a:t>Nahal</a:t>
            </a:r>
            <a:r>
              <a:rPr lang="cs-CZ" baseline="0" dirty="0"/>
              <a:t> </a:t>
            </a:r>
            <a:r>
              <a:rPr lang="cs-CZ" baseline="0" dirty="0" err="1"/>
              <a:t>Hemar</a:t>
            </a:r>
            <a:r>
              <a:rPr lang="cs-CZ" baseline="0" dirty="0"/>
              <a:t> </a:t>
            </a:r>
            <a:r>
              <a:rPr lang="cs-CZ" baseline="0" dirty="0" err="1"/>
              <a:t>Cave</a:t>
            </a:r>
            <a:r>
              <a:rPr lang="cs-CZ" baseline="0" dirty="0"/>
              <a:t> u Mrtvého moře apod.</a:t>
            </a:r>
          </a:p>
          <a:p>
            <a:r>
              <a:rPr lang="cs-CZ" b="1" baseline="0" dirty="0"/>
              <a:t>PPN X PN</a:t>
            </a:r>
            <a:r>
              <a:rPr lang="cs-CZ" baseline="0" dirty="0"/>
              <a:t>: </a:t>
            </a:r>
            <a:r>
              <a:rPr lang="cs-CZ" baseline="0" dirty="0" err="1"/>
              <a:t>Kenyon</a:t>
            </a:r>
            <a:r>
              <a:rPr lang="cs-CZ" baseline="0" dirty="0"/>
              <a:t>: znovuosídlení lidem s keramikou X dnešní poznatky: na dlouhodobě osídlených lokalitách (Jericho, </a:t>
            </a:r>
            <a:r>
              <a:rPr lang="cs-CZ" baseline="0" dirty="0" err="1"/>
              <a:t>Ain</a:t>
            </a:r>
            <a:r>
              <a:rPr lang="cs-CZ" baseline="0" dirty="0"/>
              <a:t> </a:t>
            </a:r>
            <a:r>
              <a:rPr lang="cs-CZ" baseline="0" dirty="0" err="1"/>
              <a:t>Ghazal</a:t>
            </a:r>
            <a:r>
              <a:rPr lang="cs-CZ" baseline="0" dirty="0"/>
              <a:t>, </a:t>
            </a:r>
            <a:r>
              <a:rPr lang="cs-CZ" baseline="0" dirty="0" err="1"/>
              <a:t>Wadi</a:t>
            </a:r>
            <a:r>
              <a:rPr lang="cs-CZ" baseline="0" dirty="0"/>
              <a:t> </a:t>
            </a:r>
            <a:r>
              <a:rPr lang="cs-CZ" baseline="0" dirty="0" err="1"/>
              <a:t>Shuyab</a:t>
            </a:r>
            <a:r>
              <a:rPr lang="cs-CZ" baseline="0" dirty="0"/>
              <a:t>): plynulý přechod od LPPNB, PPNC k </a:t>
            </a:r>
            <a:r>
              <a:rPr lang="cs-CZ" baseline="0" dirty="0" err="1"/>
              <a:t>Jarmukienu</a:t>
            </a:r>
            <a:r>
              <a:rPr lang="cs-CZ" baseline="0" dirty="0"/>
              <a:t>. </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11</a:t>
            </a:fld>
            <a:endParaRPr lang="en-GB"/>
          </a:p>
        </p:txBody>
      </p:sp>
    </p:spTree>
    <p:extLst>
      <p:ext uri="{BB962C8B-B14F-4D97-AF65-F5344CB8AC3E}">
        <p14:creationId xmlns:p14="http://schemas.microsoft.com/office/powerpoint/2010/main" val="197047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Objevení a rozšíření výroby keramiky +/-</a:t>
            </a:r>
            <a:r>
              <a:rPr lang="cs-CZ" baseline="0" dirty="0"/>
              <a:t> 8000 BP – končí s nástupem měděné industrie</a:t>
            </a:r>
          </a:p>
          <a:p>
            <a:r>
              <a:rPr lang="cs-CZ" baseline="0" dirty="0"/>
              <a:t>Různá terminologie a použité kulturní skupiny: </a:t>
            </a:r>
            <a:r>
              <a:rPr lang="cs-CZ" baseline="0" dirty="0" err="1"/>
              <a:t>Yarmoukian</a:t>
            </a:r>
            <a:r>
              <a:rPr lang="cs-CZ" baseline="0" dirty="0"/>
              <a:t>, Jericho IX (</a:t>
            </a:r>
            <a:r>
              <a:rPr lang="cs-CZ" baseline="0" dirty="0" err="1"/>
              <a:t>Lodian</a:t>
            </a:r>
            <a:r>
              <a:rPr lang="cs-CZ" baseline="0" dirty="0"/>
              <a:t>), </a:t>
            </a:r>
            <a:r>
              <a:rPr lang="cs-CZ" baseline="0" dirty="0" err="1"/>
              <a:t>Wádí</a:t>
            </a:r>
            <a:r>
              <a:rPr lang="cs-CZ" baseline="0" dirty="0"/>
              <a:t> </a:t>
            </a:r>
            <a:r>
              <a:rPr lang="cs-CZ" baseline="0" dirty="0" err="1"/>
              <a:t>Rabah</a:t>
            </a:r>
            <a:r>
              <a:rPr lang="cs-CZ" baseline="0" dirty="0"/>
              <a:t> a její varianty</a:t>
            </a:r>
          </a:p>
          <a:p>
            <a:r>
              <a:rPr lang="cs-CZ" baseline="0" dirty="0"/>
              <a:t>Významné: posuny v sociální struktuře a osídlení: vesnice, drobná sídliště a farmy. Ekonomika domácností.</a:t>
            </a:r>
          </a:p>
          <a:p>
            <a:r>
              <a:rPr lang="cs-CZ" baseline="0" dirty="0"/>
              <a:t>Kulturní </a:t>
            </a:r>
            <a:r>
              <a:rPr lang="cs-CZ" baseline="0" dirty="0" err="1"/>
              <a:t>impusly</a:t>
            </a:r>
            <a:r>
              <a:rPr lang="cs-CZ" baseline="0" dirty="0"/>
              <a:t>: vývoj je rychlejší na S Sýrie: nejstarší keramika: údolí </a:t>
            </a:r>
            <a:r>
              <a:rPr lang="cs-CZ" baseline="0" dirty="0" err="1"/>
              <a:t>Balíchu</a:t>
            </a:r>
            <a:r>
              <a:rPr lang="cs-CZ" baseline="0" dirty="0"/>
              <a:t>, </a:t>
            </a:r>
            <a:r>
              <a:rPr lang="cs-CZ" baseline="0" dirty="0" err="1"/>
              <a:t>Tell</a:t>
            </a:r>
            <a:r>
              <a:rPr lang="cs-CZ" baseline="0" dirty="0"/>
              <a:t> el-</a:t>
            </a:r>
            <a:r>
              <a:rPr lang="cs-CZ" baseline="0" dirty="0" err="1"/>
              <a:t>Kerch</a:t>
            </a:r>
            <a:r>
              <a:rPr lang="cs-CZ" baseline="0" dirty="0"/>
              <a:t> (ca. 8500-8000 BP) = </a:t>
            </a:r>
            <a:r>
              <a:rPr lang="cs-CZ" baseline="0" dirty="0" err="1"/>
              <a:t>Dark</a:t>
            </a:r>
            <a:r>
              <a:rPr lang="cs-CZ" baseline="0" dirty="0"/>
              <a:t> </a:t>
            </a:r>
            <a:r>
              <a:rPr lang="cs-CZ" baseline="0" dirty="0" err="1"/>
              <a:t>faced</a:t>
            </a:r>
            <a:r>
              <a:rPr lang="cs-CZ" baseline="0" dirty="0"/>
              <a:t> </a:t>
            </a:r>
            <a:r>
              <a:rPr lang="cs-CZ" baseline="0" dirty="0" err="1"/>
              <a:t>burnished</a:t>
            </a:r>
            <a:r>
              <a:rPr lang="cs-CZ" baseline="0" dirty="0"/>
              <a:t> </a:t>
            </a:r>
            <a:r>
              <a:rPr lang="cs-CZ" baseline="0" dirty="0" err="1"/>
              <a:t>ware</a:t>
            </a:r>
            <a:r>
              <a:rPr lang="cs-CZ" baseline="0" dirty="0"/>
              <a:t> (DFBW)</a:t>
            </a:r>
          </a:p>
          <a:p>
            <a:r>
              <a:rPr lang="cs-CZ" baseline="0" dirty="0"/>
              <a:t>Vlastní vnitřní chronologie: není jednoznačná</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12</a:t>
            </a:fld>
            <a:endParaRPr lang="en-GB"/>
          </a:p>
        </p:txBody>
      </p:sp>
    </p:spTree>
    <p:extLst>
      <p:ext uri="{BB962C8B-B14F-4D97-AF65-F5344CB8AC3E}">
        <p14:creationId xmlns:p14="http://schemas.microsoft.com/office/powerpoint/2010/main" val="29392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Hacilar:</a:t>
            </a:r>
          </a:p>
          <a:p>
            <a:r>
              <a:rPr lang="cs-CZ" b="0" dirty="0"/>
              <a:t>JZ Turecko,23 km od současného </a:t>
            </a:r>
            <a:r>
              <a:rPr lang="cs-CZ" b="0" dirty="0" err="1"/>
              <a:t>Burduru</a:t>
            </a:r>
            <a:r>
              <a:rPr lang="cs-CZ" b="0" dirty="0"/>
              <a:t>,</a:t>
            </a:r>
            <a:r>
              <a:rPr lang="cs-CZ" b="0" baseline="0" dirty="0"/>
              <a:t> 11 stratigrafických úrovní – nejstarší – </a:t>
            </a:r>
            <a:r>
              <a:rPr lang="cs-CZ" b="0" baseline="0" dirty="0" err="1"/>
              <a:t>prekeramický</a:t>
            </a:r>
            <a:r>
              <a:rPr lang="cs-CZ" b="0" baseline="0" dirty="0"/>
              <a:t> neolit v 8. tisíciletí. 6. tisíciletí – 9 úrovní – usedlý způsob života, pevná zástavba, malý chrám (cca 5300 BC, vesnice osídlena). I. vrstva – snad příchod nového obyvatelstva.</a:t>
            </a:r>
            <a:endParaRPr lang="cs-CZ" b="0" dirty="0"/>
          </a:p>
          <a:p>
            <a:r>
              <a:rPr lang="cs-CZ" b="1" dirty="0" err="1"/>
              <a:t>Goebekli</a:t>
            </a:r>
            <a:r>
              <a:rPr lang="cs-CZ" b="1" dirty="0"/>
              <a:t> Tepe</a:t>
            </a:r>
            <a:r>
              <a:rPr lang="cs-CZ" dirty="0"/>
              <a:t>:</a:t>
            </a:r>
          </a:p>
          <a:p>
            <a:r>
              <a:rPr lang="cs-CZ" dirty="0"/>
              <a:t>(</a:t>
            </a:r>
            <a:r>
              <a:rPr lang="cs-CZ" dirty="0">
                <a:hlinkClick r:id="rId3" tooltip="Turečtina"/>
              </a:rPr>
              <a:t>turecky</a:t>
            </a:r>
            <a:r>
              <a:rPr lang="cs-CZ" dirty="0"/>
              <a:t> </a:t>
            </a:r>
            <a:r>
              <a:rPr lang="cs-CZ" i="1" dirty="0" err="1"/>
              <a:t>Göbeklitepe</a:t>
            </a:r>
            <a:r>
              <a:rPr lang="cs-CZ" dirty="0"/>
              <a:t>, „Břichatý kopec“) je archeologické naleziště nedaleko tureckého města </a:t>
            </a:r>
            <a:r>
              <a:rPr lang="cs-CZ" dirty="0" err="1">
                <a:hlinkClick r:id="rId4" tooltip="Urfa"/>
              </a:rPr>
              <a:t>Urfa</a:t>
            </a:r>
            <a:r>
              <a:rPr lang="cs-CZ" dirty="0"/>
              <a:t>, kde byla doposud objevena a odkryta část </a:t>
            </a:r>
            <a:r>
              <a:rPr lang="cs-CZ" dirty="0">
                <a:hlinkClick r:id="rId5" tooltip="Komplex"/>
              </a:rPr>
              <a:t>komplexu</a:t>
            </a:r>
            <a:r>
              <a:rPr lang="cs-CZ" dirty="0"/>
              <a:t> několika sérií kamenných kruhů či oválů o průměru 10 až 30 </a:t>
            </a:r>
            <a:r>
              <a:rPr lang="cs-CZ" dirty="0">
                <a:hlinkClick r:id="rId6" tooltip="Metr"/>
              </a:rPr>
              <a:t>metrů</a:t>
            </a:r>
            <a:r>
              <a:rPr lang="cs-CZ" dirty="0"/>
              <a:t>, které tvoří velice precizně opracované 3 až 6 metrové vápencové </a:t>
            </a:r>
            <a:r>
              <a:rPr lang="cs-CZ" dirty="0">
                <a:hlinkClick r:id="rId7" tooltip="Pilíř"/>
              </a:rPr>
              <a:t>pilíře</a:t>
            </a:r>
            <a:r>
              <a:rPr lang="cs-CZ" dirty="0"/>
              <a:t> ve tvaru T, z nichž některé váží až 20 tun (jeden i 50 tun). Ve středu kruhů je pak umístěn jeden vyšší centrální pilíř (někdy dva), což může podporovat hypotézu, že podepíral střechu. Na pilířích jsou pak vyobrazeny věrné </a:t>
            </a:r>
            <a:r>
              <a:rPr lang="cs-CZ" dirty="0">
                <a:hlinkClick r:id="rId8" tooltip="Reliéf (sochařství)"/>
              </a:rPr>
              <a:t>reliéfy</a:t>
            </a:r>
            <a:r>
              <a:rPr lang="cs-CZ" dirty="0"/>
              <a:t> samců zvířat, ptáků, hmyzu a různých abstraktních </a:t>
            </a:r>
            <a:r>
              <a:rPr lang="cs-CZ" dirty="0">
                <a:hlinkClick r:id="rId9" tooltip="Symbol"/>
              </a:rPr>
              <a:t>symbolů</a:t>
            </a:r>
            <a:r>
              <a:rPr lang="cs-CZ" dirty="0"/>
              <a:t> (snad i </a:t>
            </a:r>
            <a:r>
              <a:rPr lang="cs-CZ" dirty="0">
                <a:hlinkClick r:id="rId10" tooltip="Piktogram"/>
              </a:rPr>
              <a:t>piktogramů</a:t>
            </a:r>
            <a:r>
              <a:rPr lang="cs-CZ" dirty="0"/>
              <a:t>)</a:t>
            </a:r>
            <a:r>
              <a:rPr lang="cs-CZ" baseline="30000" dirty="0">
                <a:hlinkClick r:id="rId11"/>
              </a:rPr>
              <a:t>[1]</a:t>
            </a:r>
            <a:r>
              <a:rPr lang="cs-CZ" dirty="0"/>
              <a:t> a vzhledem k tomu, že každý pilíř je, a to včetně reliéfů, vytesán z jednoho kusu vápence, se tak jedná o (na svou dobu) technicky velice mimořádné provedení. Prostor mezi pilíři pak dokola vyplňuje hradba neopracovaných kamenů. Nedaleko tohoto komplexu byly objeveny i pozůstatky chýší, </a:t>
            </a:r>
            <a:r>
              <a:rPr lang="cs-CZ" dirty="0">
                <a:hlinkClick r:id="rId12" tooltip="Pazourek"/>
              </a:rPr>
              <a:t>pazourků</a:t>
            </a:r>
            <a:r>
              <a:rPr lang="cs-CZ" dirty="0"/>
              <a:t>, šípů a dalších nástrojů. V nedalekém </a:t>
            </a:r>
            <a:r>
              <a:rPr lang="cs-CZ" dirty="0" err="1"/>
              <a:t>Balikli</a:t>
            </a:r>
            <a:r>
              <a:rPr lang="cs-CZ" dirty="0"/>
              <a:t> Gol byla nalezena nejstarší </a:t>
            </a:r>
            <a:r>
              <a:rPr lang="cs-CZ" dirty="0">
                <a:hlinkClick r:id="rId13" tooltip="Socha"/>
              </a:rPr>
              <a:t>socha</a:t>
            </a:r>
            <a:r>
              <a:rPr lang="cs-CZ" dirty="0"/>
              <a:t> (nikoli pouze figurína) člověka v životní velikosti. Podle některých autorů se jedná o muže, který svírá svůj penis.</a:t>
            </a:r>
            <a:endParaRPr lang="cs-CZ" baseline="30000" dirty="0"/>
          </a:p>
          <a:p>
            <a:r>
              <a:rPr lang="cs-CZ" b="1" dirty="0"/>
              <a:t>Výstavba</a:t>
            </a:r>
            <a:r>
              <a:rPr lang="cs-CZ" baseline="30000" dirty="0"/>
              <a:t>:</a:t>
            </a:r>
            <a:r>
              <a:rPr lang="cs-CZ" dirty="0"/>
              <a:t> Naleziště spadá do období </a:t>
            </a:r>
            <a:r>
              <a:rPr lang="cs-CZ" dirty="0" err="1">
                <a:hlinkClick r:id="rId14" tooltip="Předkeramický neolit (stránka neexistuje)"/>
              </a:rPr>
              <a:t>předkeramického</a:t>
            </a:r>
            <a:r>
              <a:rPr lang="cs-CZ" dirty="0">
                <a:hlinkClick r:id="rId14" tooltip="Předkeramický neolit (stránka neexistuje)"/>
              </a:rPr>
              <a:t> neolitu</a:t>
            </a:r>
            <a:r>
              <a:rPr lang="cs-CZ" dirty="0"/>
              <a:t>. Dle několika na sobě nezávislých měření nalezených organických látek (</a:t>
            </a:r>
            <a:r>
              <a:rPr lang="cs-CZ" dirty="0">
                <a:hlinkClick r:id="rId15" tooltip="Dřevěné uhlí"/>
              </a:rPr>
              <a:t>dřevěné uhlí</a:t>
            </a:r>
            <a:r>
              <a:rPr lang="cs-CZ" dirty="0"/>
              <a:t>) z nejstarší vrstvy se ukázalo, že tyto pilíře mohly být postaveny přibližně v 9. tisíciletí před naším letopočtem. Celek představuje jednu z nejstarších známých lidských </a:t>
            </a:r>
            <a:r>
              <a:rPr lang="cs-CZ" dirty="0">
                <a:hlinkClick r:id="rId16" tooltip="Stavba"/>
              </a:rPr>
              <a:t>staveb</a:t>
            </a:r>
            <a:r>
              <a:rPr lang="cs-CZ" dirty="0"/>
              <a:t>. Je ovšem možné, že nalezené a změřené organické látky se zde objevily až po dostavění komplexu a ten je tedy ještě staršího data (nejpravděpodobněji z 10. tisíciletí). Prozatím také nejsou vyřešeny logistické potíže s přesunem a umístěním pilířů, když na vyzvednutí a přesun každého pilíře z lomu na své místo by bylo potřeba asi 500 lidí.</a:t>
            </a:r>
          </a:p>
          <a:p>
            <a:r>
              <a:rPr lang="cs-CZ" dirty="0"/>
              <a:t>Zasypání: již v 8. tisíciletí</a:t>
            </a:r>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13</a:t>
            </a:fld>
            <a:endParaRPr lang="en-GB"/>
          </a:p>
        </p:txBody>
      </p:sp>
    </p:spTree>
    <p:extLst>
      <p:ext uri="{BB962C8B-B14F-4D97-AF65-F5344CB8AC3E}">
        <p14:creationId xmlns:p14="http://schemas.microsoft.com/office/powerpoint/2010/main" val="25316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Lokální Anatolská tradice. Zemědělci využívající zavlažování. Chov</a:t>
            </a:r>
            <a:r>
              <a:rPr lang="cs-CZ" baseline="0" dirty="0"/>
              <a:t> dobytka. </a:t>
            </a:r>
            <a:r>
              <a:rPr lang="cs-CZ" dirty="0"/>
              <a:t>Obchodníci s obsidiánem. Raná keramika: </a:t>
            </a:r>
            <a:r>
              <a:rPr lang="cs-CZ" dirty="0" err="1"/>
              <a:t>crude</a:t>
            </a:r>
            <a:r>
              <a:rPr lang="cs-CZ" dirty="0"/>
              <a:t> </a:t>
            </a:r>
            <a:r>
              <a:rPr lang="cs-CZ" dirty="0" err="1"/>
              <a:t>burnished</a:t>
            </a:r>
            <a:r>
              <a:rPr lang="cs-CZ" dirty="0"/>
              <a:t> </a:t>
            </a:r>
            <a:r>
              <a:rPr lang="cs-CZ" dirty="0" err="1"/>
              <a:t>ware</a:t>
            </a:r>
            <a:r>
              <a:rPr lang="cs-CZ" dirty="0"/>
              <a:t>. Sakrální centrum</a:t>
            </a:r>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14</a:t>
            </a:fld>
            <a:endParaRPr lang="en-GB"/>
          </a:p>
        </p:txBody>
      </p:sp>
    </p:spTree>
    <p:extLst>
      <p:ext uri="{BB962C8B-B14F-4D97-AF65-F5344CB8AC3E}">
        <p14:creationId xmlns:p14="http://schemas.microsoft.com/office/powerpoint/2010/main" val="236693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Konec pozdního neolitu: c. 5300/5200:</a:t>
            </a:r>
            <a:r>
              <a:rPr lang="cs-CZ" baseline="0" dirty="0"/>
              <a:t> přechod do tzv. </a:t>
            </a:r>
            <a:r>
              <a:rPr lang="cs-CZ" baseline="0" dirty="0" err="1"/>
              <a:t>obejdského</a:t>
            </a:r>
            <a:r>
              <a:rPr lang="cs-CZ" baseline="0" dirty="0"/>
              <a:t> kulturního komplexu = raný chalkolit – příští hodina.</a:t>
            </a:r>
            <a:endParaRPr lang="cs-CZ" dirty="0"/>
          </a:p>
          <a:p>
            <a:r>
              <a:rPr lang="cs-CZ" dirty="0"/>
              <a:t>Objev keramiky: neměl asi žádný rychlý dopad na život – až v delší perspektivě. Poprvé (c. 6800 BC) se keramika objevuje na lokalitách kolem</a:t>
            </a:r>
            <a:r>
              <a:rPr lang="cs-CZ" baseline="0" dirty="0"/>
              <a:t> Eufratu a v povodí </a:t>
            </a:r>
            <a:r>
              <a:rPr lang="cs-CZ" baseline="0" dirty="0" err="1"/>
              <a:t>Balích</a:t>
            </a:r>
            <a:r>
              <a:rPr lang="cs-CZ" baseline="0" dirty="0"/>
              <a:t>. </a:t>
            </a:r>
            <a:r>
              <a:rPr lang="cs-CZ" dirty="0"/>
              <a:t>Kontinuita: i v kamenné a kostěné industrii.</a:t>
            </a:r>
          </a:p>
          <a:p>
            <a:r>
              <a:rPr lang="cs-CZ" dirty="0"/>
              <a:t>Nejstarší nález keramických kultur v Sýrii:</a:t>
            </a:r>
            <a:r>
              <a:rPr lang="cs-CZ" baseline="0" dirty="0"/>
              <a:t> rané 19. stol.: </a:t>
            </a:r>
            <a:r>
              <a:rPr lang="cs-CZ" baseline="0" dirty="0" err="1"/>
              <a:t>Tell</a:t>
            </a:r>
            <a:r>
              <a:rPr lang="cs-CZ" baseline="0" dirty="0"/>
              <a:t> </a:t>
            </a:r>
            <a:r>
              <a:rPr lang="cs-CZ" baseline="0" dirty="0" err="1"/>
              <a:t>Halaf</a:t>
            </a:r>
            <a:r>
              <a:rPr lang="cs-CZ" baseline="0" dirty="0"/>
              <a:t> a </a:t>
            </a:r>
            <a:r>
              <a:rPr lang="cs-CZ" baseline="0" dirty="0" err="1"/>
              <a:t>Yunus</a:t>
            </a:r>
            <a:r>
              <a:rPr lang="cs-CZ" baseline="0" dirty="0"/>
              <a:t> na S a </a:t>
            </a:r>
            <a:r>
              <a:rPr lang="cs-CZ" baseline="0" dirty="0" err="1"/>
              <a:t>Sakse</a:t>
            </a:r>
            <a:r>
              <a:rPr lang="cs-CZ" baseline="0" dirty="0"/>
              <a:t> </a:t>
            </a:r>
            <a:r>
              <a:rPr lang="cs-CZ" baseline="0" dirty="0" err="1"/>
              <a:t>Goezue</a:t>
            </a:r>
            <a:r>
              <a:rPr lang="cs-CZ" baseline="0" dirty="0"/>
              <a:t> v podhůří </a:t>
            </a:r>
            <a:r>
              <a:rPr lang="cs-CZ" baseline="0" dirty="0" err="1"/>
              <a:t>Tauru</a:t>
            </a:r>
            <a:r>
              <a:rPr lang="cs-CZ" baseline="0" dirty="0"/>
              <a:t>. Zastíněny objevy z Ninive,  </a:t>
            </a:r>
            <a:r>
              <a:rPr lang="cs-CZ" baseline="0" dirty="0" err="1"/>
              <a:t>Arpachija</a:t>
            </a:r>
            <a:r>
              <a:rPr lang="cs-CZ" baseline="0" dirty="0"/>
              <a:t>, </a:t>
            </a:r>
            <a:r>
              <a:rPr lang="cs-CZ" baseline="0" dirty="0" err="1"/>
              <a:t>Samarra</a:t>
            </a:r>
            <a:r>
              <a:rPr lang="cs-CZ" baseline="0" dirty="0"/>
              <a:t> a </a:t>
            </a:r>
            <a:r>
              <a:rPr lang="cs-CZ" baseline="0" dirty="0" err="1"/>
              <a:t>Hassuna</a:t>
            </a:r>
            <a:r>
              <a:rPr lang="cs-CZ" baseline="0" dirty="0"/>
              <a:t> v S Mezopotámii.</a:t>
            </a:r>
            <a:r>
              <a:rPr lang="cs-CZ" dirty="0"/>
              <a:t> </a:t>
            </a:r>
          </a:p>
          <a:p>
            <a:r>
              <a:rPr lang="cs-CZ" dirty="0"/>
              <a:t>Badatelé: von </a:t>
            </a:r>
            <a:r>
              <a:rPr lang="cs-CZ" dirty="0" err="1"/>
              <a:t>Oppenheim</a:t>
            </a:r>
            <a:r>
              <a:rPr lang="cs-CZ" dirty="0"/>
              <a:t>, </a:t>
            </a:r>
            <a:r>
              <a:rPr lang="cs-CZ" dirty="0" err="1"/>
              <a:t>Wooley</a:t>
            </a:r>
            <a:r>
              <a:rPr lang="cs-CZ" dirty="0"/>
              <a:t>,</a:t>
            </a:r>
            <a:r>
              <a:rPr lang="cs-CZ" baseline="0" dirty="0"/>
              <a:t> </a:t>
            </a:r>
            <a:r>
              <a:rPr lang="cs-CZ" baseline="0" dirty="0" err="1"/>
              <a:t>Garstang</a:t>
            </a:r>
            <a:r>
              <a:rPr lang="cs-CZ" baseline="0" dirty="0"/>
              <a:t>, </a:t>
            </a:r>
            <a:r>
              <a:rPr lang="cs-CZ" baseline="0" dirty="0" err="1"/>
              <a:t>Mallowan</a:t>
            </a:r>
            <a:r>
              <a:rPr lang="cs-CZ" baseline="0" dirty="0"/>
              <a:t> </a:t>
            </a:r>
            <a:r>
              <a:rPr lang="cs-CZ" baseline="0" dirty="0" err="1"/>
              <a:t>etc</a:t>
            </a:r>
            <a:r>
              <a:rPr lang="cs-CZ" baseline="0" dirty="0"/>
              <a:t>.</a:t>
            </a:r>
          </a:p>
          <a:p>
            <a:r>
              <a:rPr lang="cs-CZ" baseline="0" dirty="0"/>
              <a:t>Tradičně: </a:t>
            </a:r>
            <a:r>
              <a:rPr lang="cs-CZ" baseline="0" dirty="0" err="1"/>
              <a:t>Hassuna</a:t>
            </a:r>
            <a:r>
              <a:rPr lang="cs-CZ" baseline="0" dirty="0"/>
              <a:t> a </a:t>
            </a:r>
            <a:r>
              <a:rPr lang="cs-CZ" baseline="0" dirty="0" err="1"/>
              <a:t>Samarra</a:t>
            </a:r>
            <a:r>
              <a:rPr lang="cs-CZ" baseline="0" dirty="0"/>
              <a:t>: jen Mezopotámie, </a:t>
            </a:r>
            <a:r>
              <a:rPr lang="cs-CZ" baseline="0" dirty="0" err="1"/>
              <a:t>Halaf</a:t>
            </a:r>
            <a:r>
              <a:rPr lang="cs-CZ" baseline="0" dirty="0"/>
              <a:t> zasahuje i do Sýrie</a:t>
            </a:r>
          </a:p>
          <a:p>
            <a:r>
              <a:rPr lang="cs-CZ" baseline="0" dirty="0"/>
              <a:t>1930s: terénní sběry a výzkumy hlavních sídlišť: regionalizace vývoje (důraz na studium mikroregionů) pozdního neolitu v Sýrii. Neexistuje jediná chronologie X regionální: Z Sýrie (lokality </a:t>
            </a:r>
            <a:r>
              <a:rPr lang="cs-CZ" baseline="0" dirty="0" err="1"/>
              <a:t>Amuq</a:t>
            </a:r>
            <a:r>
              <a:rPr lang="cs-CZ" baseline="0" dirty="0"/>
              <a:t> A-D, Ras </a:t>
            </a:r>
            <a:r>
              <a:rPr lang="cs-CZ" baseline="0" dirty="0" err="1"/>
              <a:t>Shamra</a:t>
            </a:r>
            <a:r>
              <a:rPr lang="cs-CZ" baseline="0" dirty="0"/>
              <a:t> V), střední Eufrat (Abú </a:t>
            </a:r>
            <a:r>
              <a:rPr lang="cs-CZ" baseline="0" dirty="0" err="1"/>
              <a:t>Hureira</a:t>
            </a:r>
            <a:r>
              <a:rPr lang="cs-CZ" baseline="0" dirty="0"/>
              <a:t> II, </a:t>
            </a:r>
            <a:r>
              <a:rPr lang="cs-CZ" baseline="0" dirty="0" err="1"/>
              <a:t>Tell</a:t>
            </a:r>
            <a:r>
              <a:rPr lang="cs-CZ" baseline="0" dirty="0"/>
              <a:t> es-Sin, </a:t>
            </a:r>
            <a:r>
              <a:rPr lang="cs-CZ" baseline="0" dirty="0" err="1"/>
              <a:t>pre-halafská</a:t>
            </a:r>
            <a:r>
              <a:rPr lang="cs-CZ" baseline="0" dirty="0"/>
              <a:t> </a:t>
            </a:r>
            <a:r>
              <a:rPr lang="cs-CZ" baseline="0" dirty="0" err="1"/>
              <a:t>Halula</a:t>
            </a:r>
            <a:r>
              <a:rPr lang="cs-CZ" baseline="0" dirty="0"/>
              <a:t>, </a:t>
            </a:r>
            <a:r>
              <a:rPr lang="cs-CZ" baseline="0" dirty="0" err="1"/>
              <a:t>Halula</a:t>
            </a:r>
            <a:r>
              <a:rPr lang="cs-CZ" baseline="0" dirty="0"/>
              <a:t>, </a:t>
            </a:r>
            <a:r>
              <a:rPr lang="cs-CZ" baseline="0" dirty="0" err="1"/>
              <a:t>Masaikh</a:t>
            </a:r>
            <a:r>
              <a:rPr lang="cs-CZ" baseline="0" dirty="0"/>
              <a:t>), povodí </a:t>
            </a:r>
            <a:r>
              <a:rPr lang="cs-CZ" baseline="0" dirty="0" err="1"/>
              <a:t>Balichu</a:t>
            </a:r>
            <a:r>
              <a:rPr lang="cs-CZ" baseline="0" dirty="0"/>
              <a:t> (</a:t>
            </a:r>
            <a:r>
              <a:rPr lang="cs-CZ" baseline="0" dirty="0" err="1"/>
              <a:t>Damishliya</a:t>
            </a:r>
            <a:r>
              <a:rPr lang="cs-CZ" baseline="0" dirty="0"/>
              <a:t>, </a:t>
            </a:r>
            <a:r>
              <a:rPr lang="cs-CZ" baseline="0" dirty="0" err="1"/>
              <a:t>Tell</a:t>
            </a:r>
            <a:r>
              <a:rPr lang="cs-CZ" baseline="0" dirty="0"/>
              <a:t> </a:t>
            </a:r>
            <a:r>
              <a:rPr lang="cs-CZ" baseline="0" dirty="0" err="1"/>
              <a:t>Sabi</a:t>
            </a:r>
            <a:r>
              <a:rPr lang="cs-CZ" baseline="0" dirty="0"/>
              <a:t> </a:t>
            </a:r>
            <a:r>
              <a:rPr lang="cs-CZ" baseline="0" dirty="0" err="1"/>
              <a:t>Abyad</a:t>
            </a:r>
            <a:r>
              <a:rPr lang="cs-CZ" baseline="0" dirty="0"/>
              <a:t>, </a:t>
            </a:r>
            <a:r>
              <a:rPr lang="cs-CZ" baseline="0" dirty="0" err="1"/>
              <a:t>Chirbet</a:t>
            </a:r>
            <a:r>
              <a:rPr lang="cs-CZ" baseline="0" dirty="0"/>
              <a:t> </a:t>
            </a:r>
            <a:r>
              <a:rPr lang="cs-CZ" baseline="0" dirty="0" err="1"/>
              <a:t>eš-Šenéf</a:t>
            </a:r>
            <a:r>
              <a:rPr lang="cs-CZ" baseline="0" dirty="0"/>
              <a:t>), povodí </a:t>
            </a:r>
            <a:r>
              <a:rPr lang="cs-CZ" baseline="0" dirty="0" err="1"/>
              <a:t>Chábúru</a:t>
            </a:r>
            <a:r>
              <a:rPr lang="cs-CZ" baseline="0" dirty="0"/>
              <a:t> (</a:t>
            </a:r>
            <a:r>
              <a:rPr lang="cs-CZ" baseline="0" dirty="0" err="1"/>
              <a:t>Kaškašuk</a:t>
            </a:r>
            <a:r>
              <a:rPr lang="cs-CZ" baseline="0" dirty="0"/>
              <a:t> II, </a:t>
            </a:r>
            <a:r>
              <a:rPr lang="cs-CZ" baseline="0" dirty="0" err="1"/>
              <a:t>Chagar</a:t>
            </a:r>
            <a:r>
              <a:rPr lang="cs-CZ" baseline="0" dirty="0"/>
              <a:t> Bazar, </a:t>
            </a:r>
            <a:r>
              <a:rPr lang="cs-CZ" baseline="0" dirty="0" err="1"/>
              <a:t>Tell</a:t>
            </a:r>
            <a:r>
              <a:rPr lang="cs-CZ" baseline="0" dirty="0"/>
              <a:t> </a:t>
            </a:r>
            <a:r>
              <a:rPr lang="cs-CZ" baseline="0" dirty="0" err="1"/>
              <a:t>Halaf</a:t>
            </a:r>
            <a:r>
              <a:rPr lang="cs-CZ" baseline="0" dirty="0"/>
              <a:t>, </a:t>
            </a:r>
            <a:r>
              <a:rPr lang="cs-CZ" baseline="0" dirty="0" err="1"/>
              <a:t>Umm</a:t>
            </a:r>
            <a:r>
              <a:rPr lang="cs-CZ" baseline="0" dirty="0"/>
              <a:t> </a:t>
            </a:r>
            <a:r>
              <a:rPr lang="cs-CZ" baseline="0" dirty="0" err="1"/>
              <a:t>Qsér</a:t>
            </a:r>
            <a:r>
              <a:rPr lang="cs-CZ" baseline="0" dirty="0"/>
              <a:t>), Syrská poušť (El-</a:t>
            </a:r>
            <a:r>
              <a:rPr lang="cs-CZ" baseline="0" dirty="0" err="1"/>
              <a:t>Kowm</a:t>
            </a:r>
            <a:r>
              <a:rPr lang="cs-CZ" baseline="0" dirty="0"/>
              <a:t>), S Irák (</a:t>
            </a:r>
            <a:r>
              <a:rPr lang="cs-CZ" baseline="0" dirty="0" err="1"/>
              <a:t>Kueltepe</a:t>
            </a:r>
            <a:r>
              <a:rPr lang="cs-CZ" baseline="0" dirty="0"/>
              <a:t>, </a:t>
            </a:r>
            <a:r>
              <a:rPr lang="cs-CZ" baseline="0" dirty="0" err="1"/>
              <a:t>Yarim</a:t>
            </a:r>
            <a:r>
              <a:rPr lang="cs-CZ" baseline="0" dirty="0"/>
              <a:t> Tepe I-II, </a:t>
            </a:r>
            <a:r>
              <a:rPr lang="cs-CZ" baseline="0" dirty="0" err="1"/>
              <a:t>Arpachiya</a:t>
            </a:r>
            <a:r>
              <a:rPr lang="cs-CZ" baseline="0" dirty="0"/>
              <a:t>).</a:t>
            </a:r>
          </a:p>
          <a:p>
            <a:r>
              <a:rPr lang="cs-CZ" baseline="0" dirty="0"/>
              <a:t>Hlavní </a:t>
            </a:r>
            <a:r>
              <a:rPr lang="cs-CZ" b="1" baseline="0" dirty="0"/>
              <a:t>proměny</a:t>
            </a:r>
            <a:r>
              <a:rPr lang="cs-CZ" baseline="0" dirty="0"/>
              <a:t> v tomto dlouhém období: změna v distribuci osídlení, zavedení nových stavebních technik a typů staveb, rozšíření výroby keramiky až do „masové“ produkce, proměny rituálů a náboženských představ, masové používání pečetí a jejich otisků, objev metalurgie a rozšíření pastevectví. </a:t>
            </a:r>
          </a:p>
          <a:p>
            <a:r>
              <a:rPr lang="cs-CZ" b="1" baseline="0" dirty="0"/>
              <a:t>Pohřbívání</a:t>
            </a:r>
            <a:r>
              <a:rPr lang="cs-CZ" baseline="0" dirty="0"/>
              <a:t>: málo dokladů X velká variabilita. Kostrové hroby v jámách (skrčenci na boku), masové hroby, pohřby v keramických nádobách, pohřby lebek, žárové pohřby apod. Pohřby v rámci osad: zpravidla, ale ne výhradně děti nebo adolescenti: pod podlahami, blízko zdí. Tzv. sekundární pohřbívání, oblíbené v raném neolitu, není v pozdním neolitu tak rozšířené.</a:t>
            </a:r>
          </a:p>
          <a:p>
            <a:r>
              <a:rPr lang="cs-CZ" baseline="0" dirty="0"/>
              <a:t>Polovina 6. tisíciletí: objev nákladnějších hrobů: </a:t>
            </a:r>
            <a:r>
              <a:rPr lang="cs-CZ" baseline="0" dirty="0" err="1"/>
              <a:t>Yarim</a:t>
            </a:r>
            <a:r>
              <a:rPr lang="cs-CZ" baseline="0" dirty="0"/>
              <a:t> Tepe I v Iráku: zemřelí na zádech položení na nízkých lavicích, nohama ke vchodu do místnosti s klenutým stropem. Komora přístupná šachtou. Tepe </a:t>
            </a:r>
            <a:r>
              <a:rPr lang="cs-CZ" baseline="0" dirty="0" err="1"/>
              <a:t>Gawra</a:t>
            </a:r>
            <a:r>
              <a:rPr lang="cs-CZ" baseline="0" dirty="0"/>
              <a:t> (</a:t>
            </a:r>
            <a:r>
              <a:rPr lang="cs-CZ" baseline="0" dirty="0" err="1"/>
              <a:t>halafská</a:t>
            </a:r>
            <a:r>
              <a:rPr lang="cs-CZ" baseline="0" dirty="0"/>
              <a:t> fáze): 5 m hluboká šachta s celkem 24 pohřbenými jedinci.</a:t>
            </a:r>
          </a:p>
          <a:p>
            <a:r>
              <a:rPr lang="cs-CZ" b="1" baseline="0" dirty="0"/>
              <a:t>Struktura osídlení</a:t>
            </a:r>
            <a:r>
              <a:rPr lang="cs-CZ" baseline="0" dirty="0"/>
              <a:t>: dočasné osady bez permanentních staveb + velké vesnice s plánovitou zástavbou o rozloze až 10 ha.</a:t>
            </a:r>
          </a:p>
          <a:p>
            <a:r>
              <a:rPr lang="cs-CZ" b="1" i="1" baseline="0" dirty="0" err="1"/>
              <a:t>Tholoi</a:t>
            </a:r>
            <a:r>
              <a:rPr lang="cs-CZ" baseline="0" dirty="0"/>
              <a:t>: od pozdního 7. tisíciletí, kruhové stavby o průměru 5-6m s širokou škálou funkcí. Objev: 1930s v S Iráku, </a:t>
            </a:r>
            <a:r>
              <a:rPr lang="cs-CZ" baseline="0" dirty="0" err="1"/>
              <a:t>Tell</a:t>
            </a:r>
            <a:r>
              <a:rPr lang="cs-CZ" baseline="0" dirty="0"/>
              <a:t> </a:t>
            </a:r>
            <a:r>
              <a:rPr lang="cs-CZ" baseline="0" dirty="0" err="1"/>
              <a:t>Arpachiya</a:t>
            </a:r>
            <a:r>
              <a:rPr lang="cs-CZ" baseline="0" dirty="0"/>
              <a:t>. Pojmenování odvozeno od mylného propojení s mykénskými hrobkami mnohem mladšího data. Objevují se na širokém území, napříč různými kulturami. </a:t>
            </a:r>
            <a:r>
              <a:rPr lang="cs-CZ" baseline="0" dirty="0" err="1"/>
              <a:t>Mallowen</a:t>
            </a:r>
            <a:r>
              <a:rPr lang="cs-CZ" baseline="0" dirty="0"/>
              <a:t> – Rose 1935: </a:t>
            </a:r>
            <a:r>
              <a:rPr lang="cs-CZ" baseline="0" dirty="0" err="1"/>
              <a:t>Excavations</a:t>
            </a:r>
            <a:r>
              <a:rPr lang="cs-CZ" baseline="0" dirty="0"/>
              <a:t> </a:t>
            </a:r>
            <a:r>
              <a:rPr lang="cs-CZ" baseline="0" dirty="0" err="1"/>
              <a:t>at</a:t>
            </a:r>
            <a:r>
              <a:rPr lang="cs-CZ" baseline="0" dirty="0"/>
              <a:t> </a:t>
            </a:r>
            <a:r>
              <a:rPr lang="cs-CZ" baseline="0" dirty="0" err="1"/>
              <a:t>Tell</a:t>
            </a:r>
            <a:r>
              <a:rPr lang="cs-CZ" baseline="0" dirty="0"/>
              <a:t> </a:t>
            </a:r>
            <a:r>
              <a:rPr lang="cs-CZ" baseline="0" dirty="0" err="1"/>
              <a:t>Archapiya</a:t>
            </a:r>
            <a:r>
              <a:rPr lang="cs-CZ" baseline="0" dirty="0"/>
              <a:t>, 1933. </a:t>
            </a:r>
            <a:r>
              <a:rPr lang="cs-CZ" baseline="0" dirty="0" err="1"/>
              <a:t>Iraq</a:t>
            </a:r>
            <a:r>
              <a:rPr lang="cs-CZ" baseline="0" dirty="0"/>
              <a:t> 2.  Známé doklady: </a:t>
            </a:r>
            <a:r>
              <a:rPr lang="cs-CZ" baseline="0" dirty="0" err="1"/>
              <a:t>Tell</a:t>
            </a:r>
            <a:r>
              <a:rPr lang="cs-CZ" baseline="0" dirty="0"/>
              <a:t> </a:t>
            </a:r>
            <a:r>
              <a:rPr lang="cs-CZ" baseline="0" dirty="0" err="1"/>
              <a:t>Halula</a:t>
            </a:r>
            <a:r>
              <a:rPr lang="cs-CZ" baseline="0" dirty="0"/>
              <a:t>, </a:t>
            </a:r>
            <a:r>
              <a:rPr lang="cs-CZ" baseline="0" dirty="0" err="1"/>
              <a:t>Tell</a:t>
            </a:r>
            <a:r>
              <a:rPr lang="cs-CZ" baseline="0" dirty="0"/>
              <a:t> </a:t>
            </a:r>
            <a:r>
              <a:rPr lang="cs-CZ" baseline="0" dirty="0" err="1"/>
              <a:t>Sabi</a:t>
            </a:r>
            <a:r>
              <a:rPr lang="cs-CZ" baseline="0" dirty="0"/>
              <a:t> </a:t>
            </a:r>
            <a:r>
              <a:rPr lang="cs-CZ" baseline="0" dirty="0" err="1"/>
              <a:t>Abyad</a:t>
            </a:r>
            <a:r>
              <a:rPr lang="cs-CZ" baseline="0" dirty="0"/>
              <a:t> apod. V polovině 6. tisíciletí: dominantním typem staveb v S oblastech </a:t>
            </a:r>
            <a:r>
              <a:rPr lang="cs-CZ" baseline="0" dirty="0" err="1"/>
              <a:t>Halafského</a:t>
            </a:r>
            <a:r>
              <a:rPr lang="cs-CZ" baseline="0" dirty="0"/>
              <a:t> komplexu v S Sýrii a Iráku.</a:t>
            </a:r>
          </a:p>
          <a:p>
            <a:r>
              <a:rPr lang="cs-CZ" baseline="0" dirty="0"/>
              <a:t>I nadále se objevují pravoúhlé stavby, někdy s </a:t>
            </a:r>
            <a:r>
              <a:rPr lang="cs-CZ" baseline="0" dirty="0" err="1"/>
              <a:t>trojprostorovoou</a:t>
            </a:r>
            <a:r>
              <a:rPr lang="cs-CZ" baseline="0" dirty="0"/>
              <a:t> dispozicí.</a:t>
            </a:r>
          </a:p>
          <a:p>
            <a:r>
              <a:rPr lang="cs-CZ" baseline="0" dirty="0"/>
              <a:t>Přechod od PPN k PN není všude dostatečně archeologicky doložen, např. v oblasti dnešní Z Sýrie: jen několik lokalit, např. </a:t>
            </a:r>
            <a:r>
              <a:rPr lang="cs-CZ" baseline="0" dirty="0" err="1"/>
              <a:t>Tell</a:t>
            </a:r>
            <a:r>
              <a:rPr lang="cs-CZ" baseline="0" dirty="0"/>
              <a:t> </a:t>
            </a:r>
            <a:r>
              <a:rPr lang="cs-CZ" baseline="0" dirty="0" err="1"/>
              <a:t>Ramad</a:t>
            </a:r>
            <a:r>
              <a:rPr lang="cs-CZ" baseline="0" dirty="0"/>
              <a:t> (podhůří hory </a:t>
            </a:r>
            <a:r>
              <a:rPr lang="cs-CZ" baseline="0" dirty="0" err="1"/>
              <a:t>Hermon</a:t>
            </a:r>
            <a:r>
              <a:rPr lang="cs-CZ" baseline="0" dirty="0"/>
              <a:t>, vesnice o rozloze cca 2 ha osídlena po dobu několika sta let i po 6800 BC), poblíž Damašku.</a:t>
            </a:r>
          </a:p>
          <a:p>
            <a:r>
              <a:rPr lang="cs-CZ" b="1" i="1" baseline="0" dirty="0"/>
              <a:t>Střední Eufrat a Jazíra</a:t>
            </a:r>
            <a:r>
              <a:rPr lang="cs-CZ" baseline="0" dirty="0"/>
              <a:t>, 7. tisíciletí: osídlení na </a:t>
            </a:r>
            <a:r>
              <a:rPr lang="cs-CZ" baseline="0" dirty="0" err="1"/>
              <a:t>tellech</a:t>
            </a:r>
            <a:r>
              <a:rPr lang="cs-CZ" baseline="0" dirty="0"/>
              <a:t>. Nerovnoměrná distribuce osídlení a její hustoty. Velké </a:t>
            </a:r>
            <a:r>
              <a:rPr lang="cs-CZ" baseline="0" dirty="0" err="1"/>
              <a:t>telly</a:t>
            </a:r>
            <a:r>
              <a:rPr lang="cs-CZ" baseline="0" dirty="0"/>
              <a:t>: doložena kontinuita osídlení PPN a PN: </a:t>
            </a:r>
            <a:r>
              <a:rPr lang="cs-CZ" baseline="0" dirty="0" err="1"/>
              <a:t>Tell</a:t>
            </a:r>
            <a:r>
              <a:rPr lang="cs-CZ" baseline="0" dirty="0"/>
              <a:t> </a:t>
            </a:r>
            <a:r>
              <a:rPr lang="cs-CZ" baseline="0" dirty="0" err="1"/>
              <a:t>Halula</a:t>
            </a:r>
            <a:r>
              <a:rPr lang="cs-CZ" baseline="0" dirty="0"/>
              <a:t>, Abú </a:t>
            </a:r>
            <a:r>
              <a:rPr lang="cs-CZ" baseline="0" dirty="0" err="1"/>
              <a:t>Hureyra</a:t>
            </a:r>
            <a:r>
              <a:rPr lang="cs-CZ" baseline="0" dirty="0"/>
              <a:t> (opuštěna kolem 6800 BC) X rané 7. tisíciletí: obecně snížení populace a často i opuštění důležitých sídlišť v Sýrii a J Levantě: dosud nevysvětlený fenomén: tzv. </a:t>
            </a:r>
            <a:r>
              <a:rPr lang="cs-CZ" baseline="0" dirty="0" err="1"/>
              <a:t>hiatus</a:t>
            </a:r>
            <a:r>
              <a:rPr lang="cs-CZ" baseline="0" dirty="0"/>
              <a:t> </a:t>
            </a:r>
            <a:r>
              <a:rPr lang="cs-CZ" baseline="0" dirty="0" err="1"/>
              <a:t>palestinien</a:t>
            </a:r>
            <a:r>
              <a:rPr lang="cs-CZ" baseline="0" dirty="0"/>
              <a:t> (</a:t>
            </a:r>
            <a:r>
              <a:rPr lang="cs-CZ" baseline="0" dirty="0" err="1"/>
              <a:t>Mellaart</a:t>
            </a:r>
            <a:r>
              <a:rPr lang="cs-CZ" baseline="0" dirty="0"/>
              <a:t> 1975): vliv klimatu?- vysychání; vliv přílišného rozrodu populace v předchozím období. Současnost: spíše významná změna v podobě a intenzitě osídlení: nárůst počtu meších sídlišť s nízkou archeologickou rozpoznatelností…</a:t>
            </a:r>
          </a:p>
          <a:p>
            <a:r>
              <a:rPr lang="cs-CZ" b="1" baseline="0" dirty="0" err="1"/>
              <a:t>Tokens</a:t>
            </a:r>
            <a:r>
              <a:rPr lang="cs-CZ" baseline="0" dirty="0"/>
              <a:t>: 2./2 7. tisíciletí: doklad organizování skladování a snad i transakcí. Pečetily se pytle, košíky, nádoby: proti násilnému otevření: příklad misky z vrstvy 6 </a:t>
            </a:r>
            <a:r>
              <a:rPr lang="cs-CZ" baseline="0" dirty="0" err="1"/>
              <a:t>burnt</a:t>
            </a:r>
            <a:r>
              <a:rPr lang="cs-CZ" baseline="0" dirty="0"/>
              <a:t> </a:t>
            </a:r>
            <a:r>
              <a:rPr lang="cs-CZ" baseline="0" dirty="0" err="1"/>
              <a:t>village</a:t>
            </a:r>
            <a:r>
              <a:rPr lang="cs-CZ" baseline="0" dirty="0"/>
              <a:t>, </a:t>
            </a:r>
            <a:r>
              <a:rPr lang="cs-CZ" baseline="0" dirty="0" err="1"/>
              <a:t>Tell</a:t>
            </a:r>
            <a:r>
              <a:rPr lang="cs-CZ" baseline="0" dirty="0"/>
              <a:t> </a:t>
            </a:r>
            <a:r>
              <a:rPr lang="cs-CZ" baseline="0" dirty="0" err="1"/>
              <a:t>Sabi</a:t>
            </a:r>
            <a:r>
              <a:rPr lang="cs-CZ" baseline="0" dirty="0"/>
              <a:t> </a:t>
            </a:r>
            <a:r>
              <a:rPr lang="cs-CZ" baseline="0" dirty="0" err="1"/>
              <a:t>Abyad</a:t>
            </a:r>
            <a:r>
              <a:rPr lang="cs-CZ" baseline="0" dirty="0"/>
              <a:t> (přes 300)</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15</a:t>
            </a:fld>
            <a:endParaRPr lang="en-GB"/>
          </a:p>
        </p:txBody>
      </p:sp>
    </p:spTree>
    <p:extLst>
      <p:ext uri="{BB962C8B-B14F-4D97-AF65-F5344CB8AC3E}">
        <p14:creationId xmlns:p14="http://schemas.microsoft.com/office/powerpoint/2010/main" val="12067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Lokalita </a:t>
            </a:r>
            <a:r>
              <a:rPr lang="cs-CZ" b="1" i="1" baseline="0" dirty="0" err="1"/>
              <a:t>Tell</a:t>
            </a:r>
            <a:r>
              <a:rPr lang="cs-CZ" b="1" i="1" baseline="0" dirty="0"/>
              <a:t> </a:t>
            </a:r>
            <a:r>
              <a:rPr lang="cs-CZ" b="1" i="1" baseline="0" dirty="0" err="1"/>
              <a:t>Sabi</a:t>
            </a:r>
            <a:r>
              <a:rPr lang="cs-CZ" b="1" i="1" baseline="0" dirty="0"/>
              <a:t> </a:t>
            </a:r>
            <a:r>
              <a:rPr lang="cs-CZ" b="1" i="1" baseline="0" dirty="0" err="1"/>
              <a:t>Abyad</a:t>
            </a:r>
            <a:r>
              <a:rPr lang="cs-CZ" baseline="0" dirty="0"/>
              <a:t>: v povodí </a:t>
            </a:r>
            <a:r>
              <a:rPr lang="cs-CZ" baseline="0" dirty="0" err="1"/>
              <a:t>Balíchu</a:t>
            </a:r>
            <a:r>
              <a:rPr lang="cs-CZ" baseline="0" dirty="0"/>
              <a:t>, provincie </a:t>
            </a:r>
            <a:r>
              <a:rPr lang="cs-CZ" baseline="0" dirty="0" err="1"/>
              <a:t>Raqqa</a:t>
            </a:r>
            <a:r>
              <a:rPr lang="cs-CZ" baseline="0" dirty="0"/>
              <a:t> (80 km J od lokality), cca 30 km J od tureckých hranic. </a:t>
            </a:r>
          </a:p>
          <a:p>
            <a:r>
              <a:rPr lang="cs-CZ" baseline="0" dirty="0" err="1"/>
              <a:t>Tell</a:t>
            </a:r>
            <a:r>
              <a:rPr lang="cs-CZ" baseline="0" dirty="0"/>
              <a:t> </a:t>
            </a:r>
            <a:r>
              <a:rPr lang="cs-CZ" baseline="0" dirty="0" err="1"/>
              <a:t>Sabi</a:t>
            </a:r>
            <a:r>
              <a:rPr lang="cs-CZ" baseline="0" dirty="0"/>
              <a:t> </a:t>
            </a:r>
            <a:r>
              <a:rPr lang="cs-CZ" baseline="0" dirty="0" err="1"/>
              <a:t>Abyad</a:t>
            </a:r>
            <a:r>
              <a:rPr lang="cs-CZ" baseline="0" dirty="0"/>
              <a:t> I: největší </a:t>
            </a:r>
            <a:r>
              <a:rPr lang="cs-CZ" baseline="0" dirty="0" err="1"/>
              <a:t>tell</a:t>
            </a:r>
            <a:r>
              <a:rPr lang="cs-CZ" baseline="0" dirty="0"/>
              <a:t>, 240x170m, 5-10m vysoký</a:t>
            </a:r>
          </a:p>
          <a:p>
            <a:r>
              <a:rPr lang="cs-CZ" baseline="0" dirty="0"/>
              <a:t>Osídlení: systém rozsáhlých pravoúhlých domů s mnoha místnostmi, přístupnými ze střech a mnoha malými </a:t>
            </a:r>
            <a:r>
              <a:rPr lang="cs-CZ" baseline="0" dirty="0" err="1"/>
              <a:t>tholoi</a:t>
            </a:r>
            <a:r>
              <a:rPr lang="cs-CZ" baseline="0" dirty="0"/>
              <a:t>. Jedna fáze-6, v tzv. </a:t>
            </a:r>
            <a:r>
              <a:rPr lang="cs-CZ" baseline="0" dirty="0" err="1"/>
              <a:t>Operation</a:t>
            </a:r>
            <a:r>
              <a:rPr lang="cs-CZ" baseline="0" dirty="0"/>
              <a:t> I: zničena rozsáhlým požárem c. 6000 BC: dochovaný inventář domů a materiální kultura, včetně keramiky, kamenných nádob, nástrojů, sošek, osobních šperků, otisků pečetí </a:t>
            </a:r>
            <a:r>
              <a:rPr lang="cs-CZ" baseline="0" dirty="0" err="1"/>
              <a:t>apod</a:t>
            </a:r>
            <a:r>
              <a:rPr lang="cs-CZ" baseline="0" dirty="0"/>
              <a:t>= horizont tzv. spálené vesnice „</a:t>
            </a:r>
            <a:r>
              <a:rPr lang="cs-CZ" baseline="0" dirty="0" err="1"/>
              <a:t>burnt</a:t>
            </a:r>
            <a:r>
              <a:rPr lang="cs-CZ" baseline="0" dirty="0"/>
              <a:t> </a:t>
            </a:r>
            <a:r>
              <a:rPr lang="cs-CZ" baseline="0" dirty="0" err="1"/>
              <a:t>village</a:t>
            </a:r>
            <a:r>
              <a:rPr lang="cs-CZ" baseline="0" dirty="0"/>
              <a:t>“</a:t>
            </a:r>
          </a:p>
          <a:p>
            <a:r>
              <a:rPr lang="cs-CZ" baseline="0" dirty="0"/>
              <a:t>Plocha </a:t>
            </a:r>
            <a:r>
              <a:rPr lang="cs-CZ" baseline="0" dirty="0" err="1"/>
              <a:t>burnt</a:t>
            </a:r>
            <a:r>
              <a:rPr lang="cs-CZ" baseline="0" dirty="0"/>
              <a:t> </a:t>
            </a:r>
            <a:r>
              <a:rPr lang="cs-CZ" baseline="0" dirty="0" err="1"/>
              <a:t>village</a:t>
            </a:r>
            <a:r>
              <a:rPr lang="cs-CZ" baseline="0" dirty="0"/>
              <a:t>, minimálně 1 ha: zastavěná plocha i volná prostranství. Centrum vesnice: skupina pravoúhlých staveb z </a:t>
            </a:r>
            <a:r>
              <a:rPr lang="cs-CZ" baseline="0" dirty="0" err="1"/>
              <a:t>pisé</a:t>
            </a:r>
            <a:r>
              <a:rPr lang="cs-CZ" baseline="0" dirty="0"/>
              <a:t> interpretována jako sýpky a sklady: vnitřně rozděleny do tří řad, z nichž každá obsahovala několik menších komor o ploše 3-5 m2. V jednotlivých budovách cca 15 takových komor. Jednotlivá plocha těchto sýpek/skladů: 50-90m2. Přístup: některé mají dveře, jiné jen průlezy (bylo nutno lézt po kolenou), jiné žádné (přístup ze střechy). Na střechách: doklady různých aktivit, včetně rituálů spojených asi s ohněm a zemřelými (skupina hliněných sošek)</a:t>
            </a:r>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16</a:t>
            </a:fld>
            <a:endParaRPr lang="en-GB"/>
          </a:p>
        </p:txBody>
      </p:sp>
    </p:spTree>
    <p:extLst>
      <p:ext uri="{BB962C8B-B14F-4D97-AF65-F5344CB8AC3E}">
        <p14:creationId xmlns:p14="http://schemas.microsoft.com/office/powerpoint/2010/main" val="410065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a:t>Jarmukian</a:t>
            </a:r>
            <a:r>
              <a:rPr lang="cs-CZ" dirty="0"/>
              <a:t>:</a:t>
            </a:r>
            <a:r>
              <a:rPr lang="cs-CZ" baseline="0" dirty="0"/>
              <a:t> </a:t>
            </a:r>
            <a:r>
              <a:rPr lang="cs-CZ" dirty="0"/>
              <a:t>Osídlení: rozsáhlé vesnice (</a:t>
            </a:r>
            <a:r>
              <a:rPr lang="cs-CZ" dirty="0" err="1"/>
              <a:t>Ain</a:t>
            </a:r>
            <a:r>
              <a:rPr lang="cs-CZ" dirty="0"/>
              <a:t> </a:t>
            </a:r>
            <a:r>
              <a:rPr lang="cs-CZ" dirty="0" err="1"/>
              <a:t>Ghasal</a:t>
            </a:r>
            <a:r>
              <a:rPr lang="cs-CZ" dirty="0"/>
              <a:t>, </a:t>
            </a:r>
            <a:r>
              <a:rPr lang="cs-CZ" dirty="0" err="1"/>
              <a:t>Sha´ar</a:t>
            </a:r>
            <a:r>
              <a:rPr lang="cs-CZ" dirty="0"/>
              <a:t> </a:t>
            </a:r>
            <a:r>
              <a:rPr lang="cs-CZ" dirty="0" err="1"/>
              <a:t>HaGolan</a:t>
            </a:r>
            <a:r>
              <a:rPr lang="cs-CZ" dirty="0"/>
              <a:t>). Četnější:</a:t>
            </a:r>
            <a:r>
              <a:rPr lang="cs-CZ" baseline="0" dirty="0"/>
              <a:t> malé vesnice založené na velkých rodinách. Osamělé drobné farmy. Jeskyně</a:t>
            </a:r>
          </a:p>
          <a:p>
            <a:r>
              <a:rPr lang="cs-CZ" baseline="0" dirty="0"/>
              <a:t>Domy: okrouhlé, pravoúhlé domy s jednou X i více místnostmi. Nádvoří, dlážděné cesty, sklady.</a:t>
            </a:r>
          </a:p>
          <a:p>
            <a:r>
              <a:rPr lang="cs-CZ" baseline="0" dirty="0"/>
              <a:t>Nejsou osídleny Negev ani </a:t>
            </a:r>
            <a:r>
              <a:rPr lang="cs-CZ" baseline="0" dirty="0" err="1"/>
              <a:t>Sinai</a:t>
            </a:r>
            <a:r>
              <a:rPr lang="cs-CZ" baseline="0" dirty="0"/>
              <a:t>. </a:t>
            </a:r>
          </a:p>
          <a:p>
            <a:r>
              <a:rPr lang="cs-CZ" baseline="0" dirty="0"/>
              <a:t>Štípka: charakteristické šipky, úštěpová industrie</a:t>
            </a:r>
          </a:p>
          <a:p>
            <a:r>
              <a:rPr lang="cs-CZ" baseline="0" dirty="0"/>
              <a:t>Velmi málo pohřbů</a:t>
            </a:r>
          </a:p>
          <a:p>
            <a:r>
              <a:rPr lang="cs-CZ" baseline="0" dirty="0"/>
              <a:t>Umění: </a:t>
            </a:r>
            <a:r>
              <a:rPr lang="cs-CZ" baseline="0" dirty="0" err="1"/>
              <a:t>pebble</a:t>
            </a:r>
            <a:r>
              <a:rPr lang="cs-CZ" baseline="0" dirty="0"/>
              <a:t> </a:t>
            </a:r>
            <a:r>
              <a:rPr lang="cs-CZ" baseline="0" dirty="0" err="1"/>
              <a:t>figurine</a:t>
            </a:r>
            <a:r>
              <a:rPr lang="cs-CZ" baseline="0" dirty="0"/>
              <a:t> (postavičky z valounů), sošky plodnosti</a:t>
            </a:r>
          </a:p>
          <a:p>
            <a:r>
              <a:rPr lang="cs-CZ" b="1" baseline="0" dirty="0"/>
              <a:t>Jericho IX</a:t>
            </a:r>
            <a:r>
              <a:rPr lang="cs-CZ" baseline="0" dirty="0"/>
              <a:t>: starší než </a:t>
            </a:r>
            <a:r>
              <a:rPr lang="cs-CZ" baseline="0" dirty="0" err="1"/>
              <a:t>Wadi</a:t>
            </a:r>
            <a:r>
              <a:rPr lang="cs-CZ" baseline="0" dirty="0"/>
              <a:t> </a:t>
            </a:r>
            <a:r>
              <a:rPr lang="cs-CZ" baseline="0" dirty="0" err="1"/>
              <a:t>Rabah</a:t>
            </a:r>
            <a:r>
              <a:rPr lang="cs-CZ" baseline="0" dirty="0"/>
              <a:t>, mladší, ale ne vždy než </a:t>
            </a:r>
            <a:r>
              <a:rPr lang="cs-CZ" baseline="0" dirty="0" err="1"/>
              <a:t>Jarmukian</a:t>
            </a:r>
            <a:r>
              <a:rPr lang="cs-CZ" baseline="0" dirty="0"/>
              <a:t>. Především v jižní části Levanty. Poprvé identifikováno v Jerichu (vrstva IX) jako nejstarší doložená keramika s červeně malovanou výzdobou s držadly a dny. Spíše se jedná o lokální variantu než samostatnou kulturu. </a:t>
            </a:r>
          </a:p>
          <a:p>
            <a:r>
              <a:rPr lang="cs-CZ" baseline="0" dirty="0"/>
              <a:t>Keramika: červená slip, hlinka, </a:t>
            </a:r>
            <a:r>
              <a:rPr lang="cs-CZ" baseline="0" dirty="0" err="1"/>
              <a:t>vlešťované</a:t>
            </a:r>
            <a:r>
              <a:rPr lang="cs-CZ" baseline="0" dirty="0"/>
              <a:t> vzory, nové tvary: mísy, tvary na nožkách apod. nové technologie přípravy.</a:t>
            </a:r>
          </a:p>
          <a:p>
            <a:r>
              <a:rPr lang="cs-CZ" b="1" baseline="0" dirty="0" err="1"/>
              <a:t>Wadi</a:t>
            </a:r>
            <a:r>
              <a:rPr lang="cs-CZ" b="1" baseline="0" dirty="0"/>
              <a:t> Rabah</a:t>
            </a:r>
            <a:r>
              <a:rPr lang="cs-CZ" baseline="0" dirty="0"/>
              <a:t>:1958 oblast </a:t>
            </a:r>
            <a:r>
              <a:rPr lang="cs-CZ" baseline="0" dirty="0" err="1"/>
              <a:t>Tell</a:t>
            </a:r>
            <a:r>
              <a:rPr lang="cs-CZ" baseline="0" dirty="0"/>
              <a:t> Avivu na základě určité keramiky. Existuje „základní“ WR a její lokální varianty (Jericho VIII, </a:t>
            </a:r>
            <a:r>
              <a:rPr lang="cs-CZ" baseline="0" dirty="0" err="1"/>
              <a:t>Farah</a:t>
            </a:r>
            <a:r>
              <a:rPr lang="cs-CZ" baseline="0" dirty="0"/>
              <a:t>, </a:t>
            </a:r>
            <a:r>
              <a:rPr lang="cs-CZ" baseline="0" dirty="0" err="1"/>
              <a:t>Beth-šeán</a:t>
            </a:r>
            <a:r>
              <a:rPr lang="cs-CZ" baseline="0" dirty="0"/>
              <a:t>, </a:t>
            </a:r>
            <a:r>
              <a:rPr lang="cs-CZ" baseline="0" dirty="0" err="1"/>
              <a:t>Qatifian</a:t>
            </a:r>
            <a:r>
              <a:rPr lang="cs-CZ" baseline="0" dirty="0"/>
              <a:t>: J Izrael, Jordánsko), Libanon apod. Stratigraficky vždy nad </a:t>
            </a:r>
            <a:r>
              <a:rPr lang="cs-CZ" baseline="0" dirty="0" err="1"/>
              <a:t>Jarmukianem</a:t>
            </a:r>
            <a:r>
              <a:rPr lang="cs-CZ" baseline="0" dirty="0"/>
              <a:t> nebo Jericho IX a vždy pod </a:t>
            </a:r>
            <a:r>
              <a:rPr lang="cs-CZ" baseline="0" dirty="0" err="1"/>
              <a:t>Ghassulianem</a:t>
            </a:r>
            <a:r>
              <a:rPr lang="cs-CZ" baseline="0" dirty="0"/>
              <a:t> (chalkolit).	</a:t>
            </a:r>
          </a:p>
          <a:p>
            <a:r>
              <a:rPr lang="cs-CZ" baseline="0" dirty="0"/>
              <a:t>Keramika: různé složení keramické hmoty, různé tvary a typy výzdob: hlazené, </a:t>
            </a:r>
            <a:r>
              <a:rPr lang="cs-CZ" baseline="0" dirty="0" err="1"/>
              <a:t>vlešťované</a:t>
            </a:r>
            <a:r>
              <a:rPr lang="cs-CZ" baseline="0" dirty="0"/>
              <a:t>, malované, plastická, rytá apod. DFBW</a:t>
            </a:r>
          </a:p>
          <a:p>
            <a:r>
              <a:rPr lang="cs-CZ" baseline="0" dirty="0"/>
              <a:t>Široký dům: obdélné domy s kamennou podezdívkou, mohou mít vnitřní členění, vchod v ose delší strany</a:t>
            </a:r>
          </a:p>
          <a:p>
            <a:r>
              <a:rPr lang="cs-CZ" baseline="0" dirty="0"/>
              <a:t>Vesnice (1-2ha) a malé farmy. Vzniká tzv. rurální společnost: plně závislá na domestikovaných rostlinách a zvířatech, olivy, máselnice: dokládají používání zvířecích produktů.</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17</a:t>
            </a:fld>
            <a:endParaRPr lang="en-GB"/>
          </a:p>
        </p:txBody>
      </p:sp>
    </p:spTree>
    <p:extLst>
      <p:ext uri="{BB962C8B-B14F-4D97-AF65-F5344CB8AC3E}">
        <p14:creationId xmlns:p14="http://schemas.microsoft.com/office/powerpoint/2010/main" val="53836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Počátky a vyznění neolitu v Jordánsku: nejisté</a:t>
            </a:r>
          </a:p>
          <a:p>
            <a:r>
              <a:rPr lang="cs-CZ" b="1" dirty="0"/>
              <a:t>PPNA:</a:t>
            </a:r>
            <a:r>
              <a:rPr lang="cs-CZ" dirty="0"/>
              <a:t> málo dokladů. Sídliště: mohla být</a:t>
            </a:r>
            <a:r>
              <a:rPr lang="cs-CZ" baseline="0" dirty="0"/>
              <a:t> i stálá s jistými náznaky oprav domů. </a:t>
            </a:r>
            <a:r>
              <a:rPr lang="cs-CZ" baseline="0" dirty="0" err="1"/>
              <a:t>Dhra</a:t>
            </a:r>
            <a:r>
              <a:rPr lang="cs-CZ" baseline="0" dirty="0"/>
              <a:t> (nad V břehem Mrtvého moře): 0.65ha sídliště s fragmentárně dochovanou architekturou. </a:t>
            </a:r>
          </a:p>
          <a:p>
            <a:r>
              <a:rPr lang="cs-CZ" baseline="0" dirty="0"/>
              <a:t>Pohřby skrčenců: pod podlahami domů, </a:t>
            </a:r>
            <a:r>
              <a:rPr lang="cs-CZ" baseline="0" dirty="0" err="1"/>
              <a:t>Wadí</a:t>
            </a:r>
            <a:r>
              <a:rPr lang="cs-CZ" baseline="0" dirty="0"/>
              <a:t> </a:t>
            </a:r>
            <a:r>
              <a:rPr lang="cs-CZ" baseline="0" dirty="0" err="1"/>
              <a:t>Feinán</a:t>
            </a:r>
            <a:r>
              <a:rPr lang="cs-CZ" baseline="0" dirty="0"/>
              <a:t> (16 jedinců): odebrané lebky a čelisti a umístěné podél těla.</a:t>
            </a:r>
          </a:p>
          <a:p>
            <a:r>
              <a:rPr lang="cs-CZ" b="1" baseline="0" dirty="0"/>
              <a:t>Rané PPNB</a:t>
            </a:r>
            <a:r>
              <a:rPr lang="cs-CZ" baseline="0" dirty="0"/>
              <a:t>: málo dokladů. Drtivé množství nálezů (i pro PPNA): kamenná industrie.</a:t>
            </a:r>
          </a:p>
          <a:p>
            <a:r>
              <a:rPr lang="cs-CZ" b="1" baseline="0" dirty="0"/>
              <a:t>Střední PPNB</a:t>
            </a:r>
            <a:r>
              <a:rPr lang="cs-CZ" baseline="0" dirty="0"/>
              <a:t>: populační exploze osídlení: rozšíření čepelové techniky.</a:t>
            </a:r>
          </a:p>
          <a:p>
            <a:r>
              <a:rPr lang="cs-CZ" b="1" i="1" baseline="0" dirty="0"/>
              <a:t>Sídliště</a:t>
            </a:r>
            <a:r>
              <a:rPr lang="cs-CZ" baseline="0" dirty="0"/>
              <a:t>: zpravidla menší osady (4-5ha </a:t>
            </a:r>
            <a:r>
              <a:rPr lang="cs-CZ" baseline="0" dirty="0" err="1"/>
              <a:t>max</a:t>
            </a:r>
            <a:r>
              <a:rPr lang="cs-CZ" baseline="0" dirty="0"/>
              <a:t>). doklady architektury: </a:t>
            </a:r>
            <a:r>
              <a:rPr lang="cs-CZ" baseline="0" dirty="0" err="1"/>
              <a:t>Bayda</a:t>
            </a:r>
            <a:r>
              <a:rPr lang="cs-CZ" baseline="0" dirty="0"/>
              <a:t>, vrstvy IV-VI: kruhové, částečně zahloubené domy s jednou místností (průměr 4m), které se shlukují do podoby pláství. Některé větší (průměr 6.5m) mohly plnit funkci komunitních center. </a:t>
            </a:r>
          </a:p>
          <a:p>
            <a:r>
              <a:rPr lang="cs-CZ" baseline="0" dirty="0" err="1"/>
              <a:t>Shkarat</a:t>
            </a:r>
            <a:r>
              <a:rPr lang="cs-CZ" baseline="0" dirty="0"/>
              <a:t> </a:t>
            </a:r>
            <a:r>
              <a:rPr lang="cs-CZ" baseline="0" dirty="0" err="1"/>
              <a:t>Msaied</a:t>
            </a:r>
            <a:r>
              <a:rPr lang="cs-CZ" baseline="0" dirty="0"/>
              <a:t>: 10 km S od </a:t>
            </a:r>
            <a:r>
              <a:rPr lang="cs-CZ" baseline="0" dirty="0" err="1"/>
              <a:t>Baydy</a:t>
            </a:r>
            <a:r>
              <a:rPr lang="cs-CZ" baseline="0" dirty="0"/>
              <a:t>. Kruhové </a:t>
            </a:r>
            <a:r>
              <a:rPr lang="cs-CZ" baseline="0" dirty="0" err="1"/>
              <a:t>polozemnice</a:t>
            </a:r>
            <a:r>
              <a:rPr lang="cs-CZ" baseline="0" dirty="0"/>
              <a:t> o průměru až 7m uspořádané do podoby pláství. Podobné </a:t>
            </a:r>
            <a:r>
              <a:rPr lang="cs-CZ" baseline="0" dirty="0" err="1"/>
              <a:t>klustry</a:t>
            </a:r>
            <a:r>
              <a:rPr lang="cs-CZ" baseline="0" dirty="0"/>
              <a:t> domů: </a:t>
            </a:r>
            <a:r>
              <a:rPr lang="cs-CZ" baseline="0" dirty="0" err="1"/>
              <a:t>Ain</a:t>
            </a:r>
            <a:r>
              <a:rPr lang="cs-CZ" baseline="0" dirty="0"/>
              <a:t> Abú </a:t>
            </a:r>
            <a:r>
              <a:rPr lang="cs-CZ" baseline="0" dirty="0" err="1"/>
              <a:t>Nuchajla</a:t>
            </a:r>
            <a:r>
              <a:rPr lang="cs-CZ" baseline="0" dirty="0"/>
              <a:t>.</a:t>
            </a:r>
          </a:p>
          <a:p>
            <a:r>
              <a:rPr lang="cs-CZ" baseline="0" dirty="0" err="1"/>
              <a:t>Ain</a:t>
            </a:r>
            <a:r>
              <a:rPr lang="cs-CZ" baseline="0" dirty="0"/>
              <a:t> </a:t>
            </a:r>
            <a:r>
              <a:rPr lang="cs-CZ" baseline="0" dirty="0" err="1"/>
              <a:t>Ghazal</a:t>
            </a:r>
            <a:r>
              <a:rPr lang="cs-CZ" baseline="0" dirty="0"/>
              <a:t>: viz následující </a:t>
            </a:r>
            <a:r>
              <a:rPr lang="cs-CZ" baseline="0" dirty="0" err="1"/>
              <a:t>slide</a:t>
            </a:r>
            <a:r>
              <a:rPr lang="cs-CZ" baseline="0" dirty="0"/>
              <a:t>. Jediná lokalita, kde lze doložit nárůst obyvatel.</a:t>
            </a:r>
          </a:p>
          <a:p>
            <a:r>
              <a:rPr lang="cs-CZ" baseline="0" dirty="0"/>
              <a:t>Ekonomika: do té doby: hlavně pastevectví a lov gazele. Od MPPNB: počátek pěstování obilí, chov koz</a:t>
            </a:r>
          </a:p>
          <a:p>
            <a:r>
              <a:rPr lang="cs-CZ" b="1" i="1" baseline="0" dirty="0"/>
              <a:t>Rituální chování</a:t>
            </a:r>
            <a:r>
              <a:rPr lang="cs-CZ" baseline="0" dirty="0"/>
              <a:t>: jedno z klasických období. Pohřby: předpoklad pohřbívání, které nezanechává archeologické stopy (</a:t>
            </a:r>
            <a:r>
              <a:rPr lang="cs-CZ" baseline="0" dirty="0" err="1"/>
              <a:t>Ain</a:t>
            </a:r>
            <a:r>
              <a:rPr lang="cs-CZ" baseline="0" dirty="0"/>
              <a:t> </a:t>
            </a:r>
            <a:r>
              <a:rPr lang="cs-CZ" baseline="0" dirty="0" err="1"/>
              <a:t>Ghazal</a:t>
            </a:r>
            <a:r>
              <a:rPr lang="cs-CZ" baseline="0" dirty="0"/>
              <a:t>: 81 pohřbů pro více než 700 let MPPNB vývoje). Často:  pohřbívání pod podlahy domů nebo pod dlažbami dvorů; často: oddělování hlav, s minimem pohřební výbavy.</a:t>
            </a:r>
          </a:p>
          <a:p>
            <a:r>
              <a:rPr lang="cs-CZ" baseline="0" dirty="0"/>
              <a:t>MPPNB lebky nalezeny jen v </a:t>
            </a:r>
            <a:r>
              <a:rPr lang="cs-CZ" baseline="0" dirty="0" err="1"/>
              <a:t>Ain</a:t>
            </a:r>
            <a:r>
              <a:rPr lang="cs-CZ" baseline="0" dirty="0"/>
              <a:t> </a:t>
            </a:r>
            <a:r>
              <a:rPr lang="cs-CZ" baseline="0" dirty="0" err="1"/>
              <a:t>Ghazalu</a:t>
            </a:r>
            <a:r>
              <a:rPr lang="cs-CZ" baseline="0" dirty="0"/>
              <a:t> (celkem 13): tváře vymodelované sádrou, bitumen použit na očnice a obočí apod.</a:t>
            </a:r>
          </a:p>
          <a:p>
            <a:r>
              <a:rPr lang="cs-CZ" baseline="0" dirty="0"/>
              <a:t>Lidské a zvířecí sošky: téměř 200 z </a:t>
            </a:r>
            <a:r>
              <a:rPr lang="cs-CZ" baseline="0" dirty="0" err="1"/>
              <a:t>Ain</a:t>
            </a:r>
            <a:r>
              <a:rPr lang="cs-CZ" baseline="0" dirty="0"/>
              <a:t> </a:t>
            </a:r>
            <a:r>
              <a:rPr lang="cs-CZ" baseline="0" dirty="0" err="1"/>
              <a:t>Ghazalu</a:t>
            </a:r>
            <a:r>
              <a:rPr lang="cs-CZ" baseline="0" dirty="0"/>
              <a:t>. Sádrové lidské sochy: 2 skrýše v </a:t>
            </a:r>
            <a:r>
              <a:rPr lang="cs-CZ" baseline="0" dirty="0" err="1"/>
              <a:t>Ain</a:t>
            </a:r>
            <a:r>
              <a:rPr lang="cs-CZ" baseline="0" dirty="0"/>
              <a:t> </a:t>
            </a:r>
            <a:r>
              <a:rPr lang="cs-CZ" baseline="0" dirty="0" err="1"/>
              <a:t>Ghazalu</a:t>
            </a:r>
            <a:r>
              <a:rPr lang="cs-CZ" baseline="0" dirty="0"/>
              <a:t> (1983, 1985). Starší skupina: 25-26 soch, mladší (počátek LPPNB): 10-11 postav.</a:t>
            </a:r>
          </a:p>
          <a:p>
            <a:r>
              <a:rPr lang="cs-CZ" b="1" baseline="0" dirty="0"/>
              <a:t>Pozdní PPNB</a:t>
            </a:r>
            <a:r>
              <a:rPr lang="cs-CZ" baseline="0" dirty="0"/>
              <a:t>: konsolidace osídlení a nárůst sídlišť. Proporce: překonány až během chalkolitu. Existence menších sídlišť, ale i větších center ve většině systémů dočasných údolí: </a:t>
            </a:r>
            <a:r>
              <a:rPr lang="cs-CZ" baseline="0" dirty="0" err="1"/>
              <a:t>Ain</a:t>
            </a:r>
            <a:r>
              <a:rPr lang="cs-CZ" baseline="0" dirty="0"/>
              <a:t> </a:t>
            </a:r>
            <a:r>
              <a:rPr lang="cs-CZ" baseline="0" dirty="0" err="1"/>
              <a:t>Ghazal</a:t>
            </a:r>
            <a:r>
              <a:rPr lang="cs-CZ" baseline="0" dirty="0"/>
              <a:t> (jižní </a:t>
            </a:r>
            <a:r>
              <a:rPr lang="cs-CZ" baseline="0" dirty="0" err="1"/>
              <a:t>Wadi</a:t>
            </a:r>
            <a:r>
              <a:rPr lang="cs-CZ" baseline="0" dirty="0"/>
              <a:t> </a:t>
            </a:r>
            <a:r>
              <a:rPr lang="cs-CZ" baseline="0" dirty="0" err="1"/>
              <a:t>Zarqa</a:t>
            </a:r>
            <a:r>
              <a:rPr lang="cs-CZ" baseline="0" dirty="0"/>
              <a:t>), </a:t>
            </a:r>
            <a:r>
              <a:rPr lang="cs-CZ" baseline="0" dirty="0" err="1"/>
              <a:t>Ain</a:t>
            </a:r>
            <a:r>
              <a:rPr lang="cs-CZ" baseline="0" dirty="0"/>
              <a:t> </a:t>
            </a:r>
            <a:r>
              <a:rPr lang="cs-CZ" baseline="0" dirty="0" err="1"/>
              <a:t>Jammam</a:t>
            </a:r>
            <a:r>
              <a:rPr lang="cs-CZ" baseline="0" dirty="0"/>
              <a:t>, Basta a další. Tento vývoj: v protikladu k situaci v Izraeli, kde dochází k opuštění do té doby osídlených center (Jericho, </a:t>
            </a:r>
            <a:r>
              <a:rPr lang="cs-CZ" baseline="0" dirty="0" err="1"/>
              <a:t>Munhata</a:t>
            </a:r>
            <a:r>
              <a:rPr lang="cs-CZ" baseline="0" dirty="0"/>
              <a:t>, </a:t>
            </a:r>
            <a:r>
              <a:rPr lang="cs-CZ" baseline="0" dirty="0" err="1"/>
              <a:t>Abu</a:t>
            </a:r>
            <a:r>
              <a:rPr lang="cs-CZ" baseline="0" dirty="0"/>
              <a:t> </a:t>
            </a:r>
            <a:r>
              <a:rPr lang="cs-CZ" baseline="0" dirty="0" err="1"/>
              <a:t>Gosh</a:t>
            </a:r>
            <a:r>
              <a:rPr lang="cs-CZ" baseline="0" dirty="0"/>
              <a:t> atd.). </a:t>
            </a:r>
          </a:p>
          <a:p>
            <a:r>
              <a:rPr lang="cs-CZ" baseline="0" dirty="0"/>
              <a:t>Basta Area B. Nový typ domů-tzv. Basta dům. Pravoúhlé stavby s malými komůrkami kolem centrálního dvora, částečně zastřešeného (19 místností 1.5x1.5-3x2m), celková plocha 150m2. snad podobné americkým pueblům.</a:t>
            </a:r>
          </a:p>
          <a:p>
            <a:r>
              <a:rPr lang="cs-CZ" baseline="0" dirty="0"/>
              <a:t>Doklady o dvoupatrových stavbách. Basta: jedna zeď vysoká 4m s doklady děr pro trámy. Podobně: </a:t>
            </a:r>
            <a:r>
              <a:rPr lang="cs-CZ" baseline="0" dirty="0" err="1"/>
              <a:t>Ain</a:t>
            </a:r>
            <a:r>
              <a:rPr lang="cs-CZ" baseline="0" dirty="0"/>
              <a:t> </a:t>
            </a:r>
            <a:r>
              <a:rPr lang="cs-CZ" baseline="0" dirty="0" err="1"/>
              <a:t>Ghazal</a:t>
            </a:r>
            <a:r>
              <a:rPr lang="cs-CZ" baseline="0" dirty="0"/>
              <a:t>.</a:t>
            </a:r>
          </a:p>
          <a:p>
            <a:r>
              <a:rPr lang="cs-CZ" baseline="0" dirty="0"/>
              <a:t>Ekonomika: domestikované ovce (postupně získávají až 80procent zastoupení) a kozy, čočka, hrách, obilniny, ořechy (pistácie, mandle), lov (ztratil na významu): vysoká variabilita.</a:t>
            </a:r>
          </a:p>
          <a:p>
            <a:r>
              <a:rPr lang="cs-CZ" b="1" i="1" baseline="0" dirty="0"/>
              <a:t>Rituální chování</a:t>
            </a:r>
            <a:r>
              <a:rPr lang="cs-CZ" baseline="0" dirty="0"/>
              <a:t>: Kult gazel doložený v </a:t>
            </a:r>
            <a:r>
              <a:rPr lang="cs-CZ" baseline="0" dirty="0" err="1"/>
              <a:t>Ain</a:t>
            </a:r>
            <a:r>
              <a:rPr lang="cs-CZ" baseline="0" dirty="0"/>
              <a:t> </a:t>
            </a:r>
            <a:r>
              <a:rPr lang="cs-CZ" baseline="0" dirty="0" err="1"/>
              <a:t>Ghazalu</a:t>
            </a:r>
            <a:r>
              <a:rPr lang="cs-CZ" baseline="0" dirty="0"/>
              <a:t> a byly uctívány jak v S tak v J Jordánsku.</a:t>
            </a:r>
            <a:r>
              <a:rPr lang="en-US" baseline="0" dirty="0"/>
              <a:t> Na Ain Ghazal: </a:t>
            </a:r>
            <a:r>
              <a:rPr lang="cs-CZ" baseline="0" dirty="0"/>
              <a:t>2 typy kultovních staveb splňující rozdílné funkce: kultovní svatyně (dvojitá kruhová místnost, cca 2.5m v průměru), tzv. horní chrám (pravoúhlá místnost, 4x5m, stěny proložené </a:t>
            </a:r>
            <a:r>
              <a:rPr lang="cs-CZ" baseline="0" dirty="0" err="1"/>
              <a:t>orthostáty</a:t>
            </a:r>
            <a:r>
              <a:rPr lang="cs-CZ" baseline="0" dirty="0"/>
              <a:t>), spodní chrám (LPPNB, komplex na sebe navazujících místností, 6.5x3.5m s </a:t>
            </a:r>
            <a:r>
              <a:rPr lang="cs-CZ" baseline="0" dirty="0" err="1"/>
              <a:t>orthostáty</a:t>
            </a:r>
            <a:r>
              <a:rPr lang="cs-CZ" baseline="0" dirty="0"/>
              <a:t>, podobnost se svatyní v Jerichu).</a:t>
            </a:r>
          </a:p>
          <a:p>
            <a:r>
              <a:rPr lang="cs-CZ" b="1" baseline="0" dirty="0"/>
              <a:t>PPNC</a:t>
            </a:r>
            <a:r>
              <a:rPr lang="cs-CZ" baseline="0" dirty="0"/>
              <a:t>: identifikováno 1984; vyděleno na základě určitých charakteristických prvků štípané industrie, způsob získávání potravy, architektury a rituálního chování. Následně znaky rozpoznány i na jiných místech jižní Levanty.  Vrstvy doloženy na hlavních nalezištích (znovupoužití starších staveb, opravy), úbytek intenzity osídlení. </a:t>
            </a:r>
            <a:r>
              <a:rPr lang="cs-CZ" baseline="0" dirty="0" err="1"/>
              <a:t>Ain</a:t>
            </a:r>
            <a:r>
              <a:rPr lang="cs-CZ" baseline="0" dirty="0"/>
              <a:t> </a:t>
            </a:r>
            <a:r>
              <a:rPr lang="cs-CZ" baseline="0" dirty="0" err="1"/>
              <a:t>Ghazal</a:t>
            </a:r>
            <a:r>
              <a:rPr lang="cs-CZ" baseline="0" dirty="0"/>
              <a:t>, </a:t>
            </a:r>
            <a:r>
              <a:rPr lang="cs-CZ" baseline="0" dirty="0" err="1"/>
              <a:t>Bayda</a:t>
            </a:r>
            <a:r>
              <a:rPr lang="cs-CZ" baseline="0" dirty="0"/>
              <a:t>, </a:t>
            </a:r>
            <a:r>
              <a:rPr lang="cs-CZ" baseline="0" dirty="0" err="1"/>
              <a:t>Wadi</a:t>
            </a:r>
            <a:r>
              <a:rPr lang="cs-CZ" baseline="0" dirty="0"/>
              <a:t> </a:t>
            </a:r>
            <a:r>
              <a:rPr lang="cs-CZ" baseline="0" dirty="0" err="1"/>
              <a:t>Shuayb</a:t>
            </a:r>
            <a:r>
              <a:rPr lang="cs-CZ" baseline="0" dirty="0"/>
              <a:t>, </a:t>
            </a:r>
            <a:r>
              <a:rPr lang="cs-CZ" baseline="0" dirty="0" err="1"/>
              <a:t>Hemmeh</a:t>
            </a:r>
            <a:r>
              <a:rPr lang="cs-CZ" baseline="0" dirty="0"/>
              <a:t> apod.</a:t>
            </a:r>
          </a:p>
          <a:p>
            <a:r>
              <a:rPr lang="cs-CZ" baseline="0" dirty="0"/>
              <a:t>Pohřby: 37 jedinců z PPNC, mnohonásobné pohřby do jedné pohřební jámy, sekundární pohřby. </a:t>
            </a:r>
          </a:p>
          <a:p>
            <a:r>
              <a:rPr lang="cs-CZ" b="1" baseline="0" dirty="0"/>
              <a:t>PN</a:t>
            </a:r>
            <a:r>
              <a:rPr lang="cs-CZ" baseline="0" dirty="0"/>
              <a:t>: </a:t>
            </a:r>
            <a:r>
              <a:rPr lang="cs-CZ" b="1" i="1" baseline="0" dirty="0" err="1"/>
              <a:t>Jarmukian</a:t>
            </a:r>
            <a:r>
              <a:rPr lang="cs-CZ" baseline="0" dirty="0"/>
              <a:t>: nejrozšířenější PN entita v Jordánsku. Charakteristická keramika s výzdobou v podobě pásů tzv. </a:t>
            </a:r>
            <a:r>
              <a:rPr lang="cs-CZ" baseline="0" dirty="0" err="1"/>
              <a:t>herringbone</a:t>
            </a:r>
            <a:r>
              <a:rPr lang="cs-CZ" baseline="0" dirty="0"/>
              <a:t> (rybí kost). Sídliště: S Jordánsko. Štípka: stejná jako v PPNC. Sídliště: málo nálezů; výjimky: </a:t>
            </a:r>
            <a:r>
              <a:rPr lang="cs-CZ" baseline="0" dirty="0" err="1"/>
              <a:t>Ain</a:t>
            </a:r>
            <a:r>
              <a:rPr lang="cs-CZ" baseline="0" dirty="0"/>
              <a:t> </a:t>
            </a:r>
            <a:r>
              <a:rPr lang="cs-CZ" baseline="0" dirty="0" err="1"/>
              <a:t>Ghazal</a:t>
            </a:r>
            <a:r>
              <a:rPr lang="cs-CZ" baseline="0" dirty="0"/>
              <a:t> (v této fázi končí osídlení lokality, 12 ha), </a:t>
            </a:r>
            <a:r>
              <a:rPr lang="cs-CZ" baseline="0" dirty="0" err="1"/>
              <a:t>Wadi</a:t>
            </a:r>
            <a:r>
              <a:rPr lang="cs-CZ" baseline="0" dirty="0"/>
              <a:t> </a:t>
            </a:r>
            <a:r>
              <a:rPr lang="cs-CZ" baseline="0" dirty="0" err="1"/>
              <a:t>Shuayb</a:t>
            </a:r>
            <a:r>
              <a:rPr lang="cs-CZ" baseline="0" dirty="0"/>
              <a:t> (14ha) X i zde jednotlivé domy spíše rozptýlené.</a:t>
            </a:r>
          </a:p>
          <a:p>
            <a:r>
              <a:rPr lang="cs-CZ" b="1" i="1" baseline="0" dirty="0"/>
              <a:t>PNA</a:t>
            </a:r>
            <a:r>
              <a:rPr lang="cs-CZ" baseline="0" dirty="0"/>
              <a:t>, označované také jako Jericho IX, </a:t>
            </a:r>
            <a:r>
              <a:rPr lang="cs-CZ" baseline="0" dirty="0" err="1"/>
              <a:t>Lodian</a:t>
            </a:r>
            <a:r>
              <a:rPr lang="cs-CZ" baseline="0" dirty="0"/>
              <a:t>. Používání slipů a červených pigmentů pro geometrické vzory. Jericho IX: kulturní entita rozšířená Z od řeky Jordán a v S Negevu. Doložena </a:t>
            </a:r>
            <a:r>
              <a:rPr lang="cs-CZ" baseline="0" dirty="0" err="1"/>
              <a:t>výjiečně</a:t>
            </a:r>
            <a:r>
              <a:rPr lang="cs-CZ" baseline="0" dirty="0"/>
              <a:t> i na </a:t>
            </a:r>
            <a:r>
              <a:rPr lang="cs-CZ" baseline="0" dirty="0" err="1"/>
              <a:t>Ain</a:t>
            </a:r>
            <a:r>
              <a:rPr lang="cs-CZ" baseline="0" dirty="0"/>
              <a:t> </a:t>
            </a:r>
            <a:r>
              <a:rPr lang="cs-CZ" baseline="0" dirty="0" err="1"/>
              <a:t>Ghazalu</a:t>
            </a:r>
            <a:r>
              <a:rPr lang="cs-CZ" baseline="0" dirty="0"/>
              <a:t>, </a:t>
            </a:r>
            <a:r>
              <a:rPr lang="cs-CZ" baseline="0" dirty="0" err="1"/>
              <a:t>Dhra</a:t>
            </a:r>
            <a:r>
              <a:rPr lang="cs-CZ" baseline="0" dirty="0"/>
              <a:t> (pozůstatky architektury), </a:t>
            </a:r>
            <a:r>
              <a:rPr lang="cs-CZ" baseline="0" dirty="0" err="1"/>
              <a:t>Wadi</a:t>
            </a:r>
            <a:r>
              <a:rPr lang="cs-CZ" baseline="0" dirty="0"/>
              <a:t> </a:t>
            </a:r>
            <a:r>
              <a:rPr lang="cs-CZ" baseline="0" dirty="0" err="1"/>
              <a:t>Shuayb</a:t>
            </a:r>
            <a:r>
              <a:rPr lang="cs-CZ" baseline="0" dirty="0"/>
              <a:t> – vůdčí keramická tradice v J Jordánsku. </a:t>
            </a:r>
          </a:p>
          <a:p>
            <a:r>
              <a:rPr lang="cs-CZ" b="1" i="1" baseline="0" dirty="0" err="1"/>
              <a:t>Wadi</a:t>
            </a:r>
            <a:r>
              <a:rPr lang="cs-CZ" b="1" i="1" baseline="0" dirty="0"/>
              <a:t> </a:t>
            </a:r>
            <a:r>
              <a:rPr lang="cs-CZ" b="1" i="1" baseline="0" dirty="0" err="1"/>
              <a:t>Rabah</a:t>
            </a:r>
            <a:r>
              <a:rPr lang="cs-CZ" baseline="0" dirty="0"/>
              <a:t>: definovaná 1958 Izrael, V část údolí Jordánu.</a:t>
            </a:r>
          </a:p>
          <a:p>
            <a:r>
              <a:rPr lang="cs-CZ" baseline="0" dirty="0"/>
              <a:t>Pozdní neolit-raný chalkolit v Jordánsku: problém s datací: </a:t>
            </a:r>
            <a:r>
              <a:rPr lang="cs-CZ" baseline="0" dirty="0" err="1"/>
              <a:t>Wadi</a:t>
            </a:r>
            <a:r>
              <a:rPr lang="cs-CZ" baseline="0" dirty="0"/>
              <a:t> </a:t>
            </a:r>
            <a:r>
              <a:rPr lang="cs-CZ" baseline="0" dirty="0" err="1"/>
              <a:t>Feinan</a:t>
            </a:r>
            <a:r>
              <a:rPr lang="cs-CZ" baseline="0" dirty="0"/>
              <a:t>: </a:t>
            </a:r>
            <a:r>
              <a:rPr lang="cs-CZ" baseline="0" dirty="0" err="1"/>
              <a:t>Ghassulian</a:t>
            </a:r>
            <a:r>
              <a:rPr lang="cs-CZ" baseline="0" dirty="0"/>
              <a:t>.</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18</a:t>
            </a:fld>
            <a:endParaRPr lang="en-GB"/>
          </a:p>
        </p:txBody>
      </p:sp>
    </p:spTree>
    <p:extLst>
      <p:ext uri="{BB962C8B-B14F-4D97-AF65-F5344CB8AC3E}">
        <p14:creationId xmlns:p14="http://schemas.microsoft.com/office/powerpoint/2010/main" val="139907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29396">
              <a:defRPr/>
            </a:pPr>
            <a:r>
              <a:rPr lang="cs-CZ" dirty="0"/>
              <a:t>SZ Jordánsko,</a:t>
            </a:r>
            <a:r>
              <a:rPr lang="cs-CZ" baseline="0" dirty="0"/>
              <a:t> předměstí Ammánu. Osídlení 7250-cca 5000 BC. Rozsah 15 ha: jedno z největších sídlišť té doby</a:t>
            </a:r>
            <a:endParaRPr lang="cs-CZ" dirty="0"/>
          </a:p>
          <a:p>
            <a:r>
              <a:rPr lang="cs-CZ" b="1" dirty="0"/>
              <a:t>Střední PPNB</a:t>
            </a:r>
            <a:r>
              <a:rPr lang="cs-CZ" dirty="0"/>
              <a:t>: na rozdíl od jiných oblastí Jordánska: domy jsou pravoúhlé,</a:t>
            </a:r>
            <a:r>
              <a:rPr lang="cs-CZ" baseline="0" dirty="0"/>
              <a:t> 5x8m a některé mají plochu až 50m2. Podlahy: vrstvené maltovinové potěry, masivní sloup podpíral střechu. Postupně: více prostorové domy (2-3). Takové domy obývaly jednotlivé, které byly samostatnými ekonomickými jednotkami.</a:t>
            </a:r>
            <a:endParaRPr lang="en-US" baseline="0" dirty="0"/>
          </a:p>
          <a:p>
            <a:r>
              <a:rPr lang="en-US" altLang="cs-CZ" dirty="0"/>
              <a:t>Middle Pre-Pottery Neolithic B	7,250-6,500 BCE</a:t>
            </a:r>
            <a:br>
              <a:rPr lang="en-US" altLang="cs-CZ" dirty="0"/>
            </a:br>
            <a:r>
              <a:rPr lang="en-US" altLang="cs-CZ" dirty="0"/>
              <a:t>Late Pre-Pottery Neolithic B	6,500-6,000 BCE</a:t>
            </a:r>
            <a:br>
              <a:rPr lang="en-US" altLang="cs-CZ" dirty="0"/>
            </a:br>
            <a:r>
              <a:rPr lang="en-US" altLang="cs-CZ" dirty="0"/>
              <a:t>Pre-Pottery Neolithic C		6,000-5,500 BCE</a:t>
            </a:r>
            <a:br>
              <a:rPr lang="en-US" altLang="cs-CZ" dirty="0"/>
            </a:br>
            <a:r>
              <a:rPr lang="en-US" altLang="cs-CZ" dirty="0" err="1"/>
              <a:t>Yarmoukian</a:t>
            </a:r>
            <a:r>
              <a:rPr lang="en-US" altLang="cs-CZ" dirty="0"/>
              <a:t> Pottery Neolithic	5,500-5,000(?) BCE</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19</a:t>
            </a:fld>
            <a:endParaRPr lang="en-GB"/>
          </a:p>
        </p:txBody>
      </p:sp>
    </p:spTree>
    <p:extLst>
      <p:ext uri="{BB962C8B-B14F-4D97-AF65-F5344CB8AC3E}">
        <p14:creationId xmlns:p14="http://schemas.microsoft.com/office/powerpoint/2010/main" val="331040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Kulturní balíčky: </a:t>
            </a:r>
            <a:r>
              <a:rPr lang="cs-CZ" dirty="0" err="1"/>
              <a:t>Halaf</a:t>
            </a:r>
            <a:r>
              <a:rPr lang="cs-CZ" dirty="0"/>
              <a:t> v S Mezopotámii</a:t>
            </a:r>
          </a:p>
          <a:p>
            <a:r>
              <a:rPr lang="cs-CZ" dirty="0" err="1"/>
              <a:t>Halaf-Ubad</a:t>
            </a:r>
            <a:r>
              <a:rPr lang="cs-CZ" dirty="0"/>
              <a:t> </a:t>
            </a:r>
            <a:r>
              <a:rPr lang="cs-CZ" dirty="0" err="1"/>
              <a:t>transition</a:t>
            </a:r>
            <a:endParaRPr lang="cs-CZ" dirty="0"/>
          </a:p>
          <a:p>
            <a:r>
              <a:rPr lang="cs-CZ" dirty="0"/>
              <a:t>Hlavní</a:t>
            </a:r>
            <a:r>
              <a:rPr lang="cs-CZ" baseline="0" dirty="0"/>
              <a:t> lokality: </a:t>
            </a:r>
            <a:r>
              <a:rPr lang="cs-CZ" baseline="0" dirty="0" err="1"/>
              <a:t>Tell</a:t>
            </a:r>
            <a:r>
              <a:rPr lang="cs-CZ" baseline="0" dirty="0"/>
              <a:t> </a:t>
            </a:r>
            <a:r>
              <a:rPr lang="cs-CZ" baseline="0" dirty="0" err="1"/>
              <a:t>Arpachiyah</a:t>
            </a:r>
            <a:r>
              <a:rPr lang="cs-CZ" baseline="0" dirty="0"/>
              <a:t> (Max </a:t>
            </a:r>
            <a:r>
              <a:rPr lang="cs-CZ" baseline="0" dirty="0" err="1"/>
              <a:t>Mallowan</a:t>
            </a:r>
            <a:r>
              <a:rPr lang="cs-CZ" baseline="0" dirty="0"/>
              <a:t> 1935), znovu prozkoumáno </a:t>
            </a:r>
            <a:r>
              <a:rPr lang="cs-CZ" baseline="0" dirty="0" err="1"/>
              <a:t>Hijara</a:t>
            </a:r>
            <a:r>
              <a:rPr lang="cs-CZ" baseline="0" dirty="0"/>
              <a:t>: klasické trojčlenné dělení: starý, střední a mladý </a:t>
            </a:r>
            <a:r>
              <a:rPr lang="cs-CZ" baseline="0" dirty="0" err="1"/>
              <a:t>halaf</a:t>
            </a:r>
            <a:r>
              <a:rPr lang="cs-CZ" baseline="0" dirty="0"/>
              <a:t>.</a:t>
            </a:r>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20</a:t>
            </a:fld>
            <a:endParaRPr lang="en-GB"/>
          </a:p>
        </p:txBody>
      </p:sp>
    </p:spTree>
    <p:extLst>
      <p:ext uri="{BB962C8B-B14F-4D97-AF65-F5344CB8AC3E}">
        <p14:creationId xmlns:p14="http://schemas.microsoft.com/office/powerpoint/2010/main" val="315327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134" indent="-290436" eaLnBrk="0" hangingPunct="0">
              <a:spcBef>
                <a:spcPct val="30000"/>
              </a:spcBef>
              <a:defRPr sz="1200">
                <a:solidFill>
                  <a:schemeClr val="tx1"/>
                </a:solidFill>
                <a:latin typeface="Arial" charset="0"/>
                <a:cs typeface="Arial" charset="0"/>
              </a:defRPr>
            </a:lvl2pPr>
            <a:lvl3pPr marL="1161745" indent="-232349" eaLnBrk="0" hangingPunct="0">
              <a:spcBef>
                <a:spcPct val="30000"/>
              </a:spcBef>
              <a:defRPr sz="1200">
                <a:solidFill>
                  <a:schemeClr val="tx1"/>
                </a:solidFill>
                <a:latin typeface="Arial" charset="0"/>
                <a:cs typeface="Arial" charset="0"/>
              </a:defRPr>
            </a:lvl3pPr>
            <a:lvl4pPr marL="1626443" indent="-232349" eaLnBrk="0" hangingPunct="0">
              <a:spcBef>
                <a:spcPct val="30000"/>
              </a:spcBef>
              <a:defRPr sz="1200">
                <a:solidFill>
                  <a:schemeClr val="tx1"/>
                </a:solidFill>
                <a:latin typeface="Arial" charset="0"/>
                <a:cs typeface="Arial" charset="0"/>
              </a:defRPr>
            </a:lvl4pPr>
            <a:lvl5pPr marL="2091141" indent="-232349" eaLnBrk="0" hangingPunct="0">
              <a:spcBef>
                <a:spcPct val="30000"/>
              </a:spcBef>
              <a:defRPr sz="1200">
                <a:solidFill>
                  <a:schemeClr val="tx1"/>
                </a:solidFill>
                <a:latin typeface="Arial" charset="0"/>
                <a:cs typeface="Arial" charset="0"/>
              </a:defRPr>
            </a:lvl5pPr>
            <a:lvl6pPr marL="2555839" indent="-232349" eaLnBrk="0" fontAlgn="base" hangingPunct="0">
              <a:spcBef>
                <a:spcPct val="30000"/>
              </a:spcBef>
              <a:spcAft>
                <a:spcPct val="0"/>
              </a:spcAft>
              <a:defRPr sz="1200">
                <a:solidFill>
                  <a:schemeClr val="tx1"/>
                </a:solidFill>
                <a:latin typeface="Arial" charset="0"/>
                <a:cs typeface="Arial" charset="0"/>
              </a:defRPr>
            </a:lvl6pPr>
            <a:lvl7pPr marL="3020538" indent="-232349" eaLnBrk="0" fontAlgn="base" hangingPunct="0">
              <a:spcBef>
                <a:spcPct val="30000"/>
              </a:spcBef>
              <a:spcAft>
                <a:spcPct val="0"/>
              </a:spcAft>
              <a:defRPr sz="1200">
                <a:solidFill>
                  <a:schemeClr val="tx1"/>
                </a:solidFill>
                <a:latin typeface="Arial" charset="0"/>
                <a:cs typeface="Arial" charset="0"/>
              </a:defRPr>
            </a:lvl7pPr>
            <a:lvl8pPr marL="3485236" indent="-232349" eaLnBrk="0" fontAlgn="base" hangingPunct="0">
              <a:spcBef>
                <a:spcPct val="30000"/>
              </a:spcBef>
              <a:spcAft>
                <a:spcPct val="0"/>
              </a:spcAft>
              <a:defRPr sz="1200">
                <a:solidFill>
                  <a:schemeClr val="tx1"/>
                </a:solidFill>
                <a:latin typeface="Arial" charset="0"/>
                <a:cs typeface="Arial" charset="0"/>
              </a:defRPr>
            </a:lvl8pPr>
            <a:lvl9pPr marL="3949934" indent="-23234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38F3091-9D95-464E-90C2-7148DB738968}" type="slidenum">
              <a:rPr lang="en-GB" altLang="cs-CZ" smtClean="0"/>
              <a:pPr eaLnBrk="1" hangingPunct="1">
                <a:spcBef>
                  <a:spcPct val="0"/>
                </a:spcBef>
              </a:pPr>
              <a:t>3</a:t>
            </a:fld>
            <a:endParaRPr lang="en-GB" altLang="cs-CZ"/>
          </a:p>
        </p:txBody>
      </p:sp>
      <p:sp>
        <p:nvSpPr>
          <p:cNvPr id="78851" name="Rectangle 7"/>
          <p:cNvSpPr txBox="1">
            <a:spLocks noGrp="1" noChangeArrowheads="1"/>
          </p:cNvSpPr>
          <p:nvPr/>
        </p:nvSpPr>
        <p:spPr bwMode="auto">
          <a:xfrm>
            <a:off x="3850069" y="9428459"/>
            <a:ext cx="2945984"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nchor="b"/>
          <a:lstStyle>
            <a:lvl1pPr defTabSz="844550" eaLnBrk="0" hangingPunct="0">
              <a:spcBef>
                <a:spcPct val="30000"/>
              </a:spcBef>
              <a:defRPr sz="1200">
                <a:solidFill>
                  <a:schemeClr val="tx1"/>
                </a:solidFill>
                <a:latin typeface="Arial" charset="0"/>
                <a:cs typeface="Arial" charset="0"/>
              </a:defRPr>
            </a:lvl1pPr>
            <a:lvl2pPr marL="742950" indent="-285750" defTabSz="844550" eaLnBrk="0" hangingPunct="0">
              <a:spcBef>
                <a:spcPct val="30000"/>
              </a:spcBef>
              <a:defRPr sz="1200">
                <a:solidFill>
                  <a:schemeClr val="tx1"/>
                </a:solidFill>
                <a:latin typeface="Arial" charset="0"/>
                <a:cs typeface="Arial" charset="0"/>
              </a:defRPr>
            </a:lvl2pPr>
            <a:lvl3pPr marL="1143000" indent="-228600" defTabSz="844550" eaLnBrk="0" hangingPunct="0">
              <a:spcBef>
                <a:spcPct val="30000"/>
              </a:spcBef>
              <a:defRPr sz="1200">
                <a:solidFill>
                  <a:schemeClr val="tx1"/>
                </a:solidFill>
                <a:latin typeface="Arial" charset="0"/>
                <a:cs typeface="Arial" charset="0"/>
              </a:defRPr>
            </a:lvl3pPr>
            <a:lvl4pPr marL="1600200" indent="-228600" defTabSz="844550" eaLnBrk="0" hangingPunct="0">
              <a:spcBef>
                <a:spcPct val="30000"/>
              </a:spcBef>
              <a:defRPr sz="1200">
                <a:solidFill>
                  <a:schemeClr val="tx1"/>
                </a:solidFill>
                <a:latin typeface="Arial" charset="0"/>
                <a:cs typeface="Arial" charset="0"/>
              </a:defRPr>
            </a:lvl4pPr>
            <a:lvl5pPr marL="2057400" indent="-228600" defTabSz="844550" eaLnBrk="0" hangingPunct="0">
              <a:spcBef>
                <a:spcPct val="30000"/>
              </a:spcBef>
              <a:defRPr sz="1200">
                <a:solidFill>
                  <a:schemeClr val="tx1"/>
                </a:solidFill>
                <a:latin typeface="Arial" charset="0"/>
                <a:cs typeface="Arial" charset="0"/>
              </a:defRPr>
            </a:lvl5pPr>
            <a:lvl6pPr marL="2514600" indent="-228600" defTabSz="844550" eaLnBrk="0" fontAlgn="base" hangingPunct="0">
              <a:spcBef>
                <a:spcPct val="30000"/>
              </a:spcBef>
              <a:spcAft>
                <a:spcPct val="0"/>
              </a:spcAft>
              <a:defRPr sz="1200">
                <a:solidFill>
                  <a:schemeClr val="tx1"/>
                </a:solidFill>
                <a:latin typeface="Arial" charset="0"/>
                <a:cs typeface="Arial" charset="0"/>
              </a:defRPr>
            </a:lvl6pPr>
            <a:lvl7pPr marL="2971800" indent="-228600" defTabSz="844550" eaLnBrk="0" fontAlgn="base" hangingPunct="0">
              <a:spcBef>
                <a:spcPct val="30000"/>
              </a:spcBef>
              <a:spcAft>
                <a:spcPct val="0"/>
              </a:spcAft>
              <a:defRPr sz="1200">
                <a:solidFill>
                  <a:schemeClr val="tx1"/>
                </a:solidFill>
                <a:latin typeface="Arial" charset="0"/>
                <a:cs typeface="Arial" charset="0"/>
              </a:defRPr>
            </a:lvl7pPr>
            <a:lvl8pPr marL="3429000" indent="-228600" defTabSz="844550" eaLnBrk="0" fontAlgn="base" hangingPunct="0">
              <a:spcBef>
                <a:spcPct val="30000"/>
              </a:spcBef>
              <a:spcAft>
                <a:spcPct val="0"/>
              </a:spcAft>
              <a:defRPr sz="1200">
                <a:solidFill>
                  <a:schemeClr val="tx1"/>
                </a:solidFill>
                <a:latin typeface="Arial" charset="0"/>
                <a:cs typeface="Arial" charset="0"/>
              </a:defRPr>
            </a:lvl8pPr>
            <a:lvl9pPr marL="3886200" indent="-228600" defTabSz="8445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02C2689-2E5E-4604-976C-73FFE88E2B12}" type="slidenum">
              <a:rPr lang="cs-CZ" altLang="cs-CZ"/>
              <a:pPr algn="r" eaLnBrk="1" hangingPunct="1">
                <a:spcBef>
                  <a:spcPct val="0"/>
                </a:spcBef>
              </a:pPr>
              <a:t>3</a:t>
            </a:fld>
            <a:endParaRPr lang="cs-CZ" altLang="cs-CZ"/>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lstStyle/>
          <a:p>
            <a:pPr eaLnBrk="1" hangingPunct="1"/>
            <a:endParaRPr lang="en-US" altLang="cs-CZ"/>
          </a:p>
        </p:txBody>
      </p:sp>
    </p:spTree>
    <p:extLst>
      <p:ext uri="{BB962C8B-B14F-4D97-AF65-F5344CB8AC3E}">
        <p14:creationId xmlns:p14="http://schemas.microsoft.com/office/powerpoint/2010/main" val="2767376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Hassuna</a:t>
            </a:r>
            <a:r>
              <a:rPr lang="cs-CZ" dirty="0"/>
              <a:t>: eponymní lokalita: </a:t>
            </a:r>
            <a:r>
              <a:rPr lang="cs-CZ" dirty="0" err="1"/>
              <a:t>Tell</a:t>
            </a:r>
            <a:r>
              <a:rPr lang="cs-CZ" dirty="0"/>
              <a:t> </a:t>
            </a:r>
            <a:r>
              <a:rPr lang="cs-CZ" dirty="0" err="1"/>
              <a:t>Hassuna</a:t>
            </a:r>
            <a:r>
              <a:rPr lang="cs-CZ" dirty="0"/>
              <a:t> 1945. Nejstarší plně neolitická kultura v </a:t>
            </a:r>
            <a:r>
              <a:rPr lang="cs-CZ" dirty="0" err="1"/>
              <a:t>mezopotámii</a:t>
            </a:r>
            <a:r>
              <a:rPr lang="cs-CZ" baseline="0" dirty="0"/>
              <a:t> </a:t>
            </a:r>
          </a:p>
          <a:p>
            <a:r>
              <a:rPr lang="cs-CZ" baseline="0" dirty="0" err="1"/>
              <a:t>Yarim</a:t>
            </a:r>
            <a:r>
              <a:rPr lang="cs-CZ" baseline="0" dirty="0"/>
              <a:t> Tepe</a:t>
            </a:r>
          </a:p>
          <a:p>
            <a:r>
              <a:rPr lang="cs-CZ" baseline="0" dirty="0" err="1"/>
              <a:t>Samarra</a:t>
            </a:r>
            <a:r>
              <a:rPr lang="cs-CZ" baseline="0" dirty="0"/>
              <a:t>: částečně současná s </a:t>
            </a:r>
            <a:r>
              <a:rPr lang="cs-CZ" baseline="0" dirty="0" err="1"/>
              <a:t>Hassunou</a:t>
            </a:r>
            <a:r>
              <a:rPr lang="cs-CZ" baseline="0" dirty="0"/>
              <a:t> X šíří se do jižní Mezopotámie. Kolonizace nížin: využívání závlahového zemědělství</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21</a:t>
            </a:fld>
            <a:endParaRPr lang="en-GB"/>
          </a:p>
        </p:txBody>
      </p:sp>
    </p:spTree>
    <p:extLst>
      <p:ext uri="{BB962C8B-B14F-4D97-AF65-F5344CB8AC3E}">
        <p14:creationId xmlns:p14="http://schemas.microsoft.com/office/powerpoint/2010/main" val="174222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110 km S od Bagdádu: </a:t>
            </a:r>
            <a:r>
              <a:rPr lang="cs-CZ" dirty="0" err="1"/>
              <a:t>Ubaid</a:t>
            </a:r>
            <a:r>
              <a:rPr lang="cs-CZ" dirty="0"/>
              <a:t>, </a:t>
            </a:r>
            <a:r>
              <a:rPr lang="cs-CZ" dirty="0" err="1"/>
              <a:t>Hassuna</a:t>
            </a:r>
            <a:r>
              <a:rPr lang="cs-CZ" dirty="0"/>
              <a:t>, </a:t>
            </a:r>
            <a:r>
              <a:rPr lang="cs-CZ" dirty="0" err="1"/>
              <a:t>Samarra</a:t>
            </a:r>
            <a:r>
              <a:rPr lang="cs-CZ" dirty="0"/>
              <a:t> </a:t>
            </a:r>
          </a:p>
          <a:p>
            <a:r>
              <a:rPr lang="cs-CZ" dirty="0"/>
              <a:t>Rozsáhlý, nízký </a:t>
            </a:r>
            <a:r>
              <a:rPr lang="cs-CZ" dirty="0" err="1"/>
              <a:t>tell</a:t>
            </a:r>
            <a:r>
              <a:rPr lang="cs-CZ" dirty="0"/>
              <a:t>: 350x150m.</a:t>
            </a:r>
            <a:r>
              <a:rPr lang="cs-CZ" baseline="0" dirty="0"/>
              <a:t> Některé domy: poměrně rozsáhlé (až do 12 místností). Střed vesnice obehnaný 3m hluboký příkopem a zdí se sušených cihel. Nálezy: </a:t>
            </a:r>
            <a:r>
              <a:rPr lang="cs-CZ" baseline="0" dirty="0" err="1"/>
              <a:t>samarrská</a:t>
            </a:r>
            <a:r>
              <a:rPr lang="cs-CZ" baseline="0" dirty="0"/>
              <a:t> keramika, kamenné nádoby z průhledného travertinu. Pohřby dětí a dospělých pod podlahami domů: keramické a alabastrové sošky mužů a žen.</a:t>
            </a:r>
          </a:p>
          <a:p>
            <a:r>
              <a:rPr lang="cs-CZ" baseline="0" dirty="0"/>
              <a:t>T-domy: 2 patra, schodiště obehnané ohradní zdí  s bránami</a:t>
            </a:r>
          </a:p>
          <a:p>
            <a:r>
              <a:rPr lang="cs-CZ" baseline="0" dirty="0"/>
              <a:t>Sociální interakce: vyhrazené sociální prostory uvnitř zdí, nepřístupné části. </a:t>
            </a:r>
          </a:p>
          <a:p>
            <a:r>
              <a:rPr lang="cs-CZ" baseline="0" dirty="0"/>
              <a:t>T-domy: následně přeměněny na sýpky: redistribuce, </a:t>
            </a:r>
            <a:r>
              <a:rPr lang="cs-CZ" baseline="0" dirty="0" err="1"/>
              <a:t>chiefdoms</a:t>
            </a:r>
            <a:endParaRPr lang="cs-CZ" baseline="0" dirty="0"/>
          </a:p>
          <a:p>
            <a:r>
              <a:rPr lang="cs-CZ" baseline="0" dirty="0"/>
              <a:t>Sošky: podobné </a:t>
            </a:r>
            <a:r>
              <a:rPr lang="cs-CZ" baseline="0" dirty="0" err="1"/>
              <a:t>Jarmukianu</a:t>
            </a:r>
            <a:r>
              <a:rPr lang="cs-CZ" baseline="0" dirty="0"/>
              <a:t>.</a:t>
            </a:r>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22</a:t>
            </a:fld>
            <a:endParaRPr lang="en-GB"/>
          </a:p>
        </p:txBody>
      </p:sp>
    </p:spTree>
    <p:extLst>
      <p:ext uri="{BB962C8B-B14F-4D97-AF65-F5344CB8AC3E}">
        <p14:creationId xmlns:p14="http://schemas.microsoft.com/office/powerpoint/2010/main" val="3704047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 Sýrie: fenomén </a:t>
            </a:r>
            <a:r>
              <a:rPr lang="cs-CZ" dirty="0" err="1"/>
              <a:t>Halafu</a:t>
            </a:r>
            <a:r>
              <a:rPr lang="cs-CZ" dirty="0"/>
              <a:t>. Dlouho pokládán za víceméně</a:t>
            </a:r>
            <a:r>
              <a:rPr lang="cs-CZ" baseline="0" dirty="0"/>
              <a:t> homogenní celek X nyní: zdůrazňování lokálních tradic a odlišností. </a:t>
            </a:r>
            <a:endParaRPr lang="cs-CZ" dirty="0"/>
          </a:p>
          <a:p>
            <a:r>
              <a:rPr lang="cs-CZ" dirty="0"/>
              <a:t>Eponymní lokalita: </a:t>
            </a:r>
            <a:r>
              <a:rPr lang="cs-CZ" dirty="0" err="1"/>
              <a:t>Tell</a:t>
            </a:r>
            <a:r>
              <a:rPr lang="cs-CZ" dirty="0"/>
              <a:t> </a:t>
            </a:r>
            <a:r>
              <a:rPr lang="cs-CZ" dirty="0" err="1"/>
              <a:t>Halaf</a:t>
            </a:r>
            <a:r>
              <a:rPr lang="cs-CZ" dirty="0"/>
              <a:t> na syrsko-tureckých hranicích. Výzkum: 1911-1929</a:t>
            </a:r>
          </a:p>
          <a:p>
            <a:r>
              <a:rPr lang="cs-CZ" dirty="0"/>
              <a:t>Charakteristický znak: zdobená keramika.</a:t>
            </a:r>
          </a:p>
          <a:p>
            <a:r>
              <a:rPr lang="cs-CZ" dirty="0"/>
              <a:t>Objev</a:t>
            </a:r>
            <a:r>
              <a:rPr lang="cs-CZ" baseline="0" dirty="0"/>
              <a:t> komplexu: výsledek dlouhého procesu, ne náhlé objevení se či příchodu nového obyvatelstva. Vliv </a:t>
            </a:r>
            <a:r>
              <a:rPr lang="cs-CZ" baseline="0" dirty="0" err="1"/>
              <a:t>samarrské</a:t>
            </a:r>
            <a:r>
              <a:rPr lang="cs-CZ" baseline="0" dirty="0"/>
              <a:t> kultury, především v keramice</a:t>
            </a:r>
          </a:p>
          <a:p>
            <a:r>
              <a:rPr lang="cs-CZ" baseline="0" dirty="0"/>
              <a:t>Hmotná kultura: tradiční: menší pravoúhlé stavby i </a:t>
            </a:r>
            <a:r>
              <a:rPr lang="cs-CZ" baseline="0" dirty="0" err="1"/>
              <a:t>tholoi</a:t>
            </a:r>
            <a:endParaRPr lang="cs-CZ" baseline="0" dirty="0"/>
          </a:p>
          <a:p>
            <a:r>
              <a:rPr lang="cs-CZ" baseline="0" dirty="0"/>
              <a:t>Struktura: spíše menší vesnice (do 1 ha) obydlené menšími skupinami lidí po kratší dobu (1-2 generace)</a:t>
            </a:r>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23</a:t>
            </a:fld>
            <a:endParaRPr lang="en-GB"/>
          </a:p>
        </p:txBody>
      </p:sp>
    </p:spTree>
    <p:extLst>
      <p:ext uri="{BB962C8B-B14F-4D97-AF65-F5344CB8AC3E}">
        <p14:creationId xmlns:p14="http://schemas.microsoft.com/office/powerpoint/2010/main" val="216314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a:t>Tell</a:t>
            </a:r>
            <a:r>
              <a:rPr lang="cs-CZ" b="1" dirty="0"/>
              <a:t> </a:t>
            </a:r>
            <a:r>
              <a:rPr lang="cs-CZ" b="1" dirty="0" err="1"/>
              <a:t>Halaf</a:t>
            </a:r>
            <a:r>
              <a:rPr lang="cs-CZ" dirty="0"/>
              <a:t> (</a:t>
            </a:r>
            <a:r>
              <a:rPr lang="cs-CZ" dirty="0" err="1">
                <a:hlinkClick r:id="rId3" tooltip="Arabic language"/>
              </a:rPr>
              <a:t>Arabic</a:t>
            </a:r>
            <a:r>
              <a:rPr lang="cs-CZ" dirty="0"/>
              <a:t>: </a:t>
            </a:r>
            <a:r>
              <a:rPr lang="ar-AE" dirty="0"/>
              <a:t>تل حلف‎) </a:t>
            </a:r>
            <a:r>
              <a:rPr lang="cs-CZ" dirty="0" err="1"/>
              <a:t>is</a:t>
            </a:r>
            <a:r>
              <a:rPr lang="cs-CZ" dirty="0"/>
              <a:t> </a:t>
            </a:r>
            <a:r>
              <a:rPr lang="cs-CZ" dirty="0" err="1"/>
              <a:t>an</a:t>
            </a:r>
            <a:r>
              <a:rPr lang="cs-CZ" dirty="0"/>
              <a:t> </a:t>
            </a:r>
            <a:r>
              <a:rPr lang="cs-CZ" dirty="0" err="1"/>
              <a:t>archaeological</a:t>
            </a:r>
            <a:r>
              <a:rPr lang="cs-CZ" dirty="0"/>
              <a:t> </a:t>
            </a:r>
            <a:r>
              <a:rPr lang="cs-CZ" dirty="0" err="1"/>
              <a:t>site</a:t>
            </a:r>
            <a:r>
              <a:rPr lang="cs-CZ" dirty="0"/>
              <a:t> in </a:t>
            </a:r>
            <a:r>
              <a:rPr lang="cs-CZ" dirty="0" err="1"/>
              <a:t>the</a:t>
            </a:r>
            <a:r>
              <a:rPr lang="cs-CZ" dirty="0"/>
              <a:t> </a:t>
            </a:r>
            <a:r>
              <a:rPr lang="cs-CZ" dirty="0">
                <a:hlinkClick r:id="rId4" tooltip="Al Hasakah"/>
              </a:rPr>
              <a:t>Al </a:t>
            </a:r>
            <a:r>
              <a:rPr lang="cs-CZ" dirty="0" err="1">
                <a:hlinkClick r:id="rId4" tooltip="Al Hasakah"/>
              </a:rPr>
              <a:t>Hasakah</a:t>
            </a:r>
            <a:r>
              <a:rPr lang="cs-CZ" dirty="0"/>
              <a:t> </a:t>
            </a:r>
            <a:r>
              <a:rPr lang="cs-CZ" dirty="0" err="1"/>
              <a:t>governorate</a:t>
            </a:r>
            <a:r>
              <a:rPr lang="cs-CZ" dirty="0"/>
              <a:t> </a:t>
            </a:r>
            <a:r>
              <a:rPr lang="cs-CZ" dirty="0" err="1"/>
              <a:t>of</a:t>
            </a:r>
            <a:r>
              <a:rPr lang="cs-CZ" dirty="0"/>
              <a:t> </a:t>
            </a:r>
            <a:r>
              <a:rPr lang="cs-CZ" dirty="0" err="1"/>
              <a:t>northeastern</a:t>
            </a:r>
            <a:r>
              <a:rPr lang="cs-CZ" dirty="0"/>
              <a:t> </a:t>
            </a:r>
            <a:r>
              <a:rPr lang="cs-CZ" dirty="0" err="1">
                <a:hlinkClick r:id="rId5" tooltip="Syria"/>
              </a:rPr>
              <a:t>Syria</a:t>
            </a:r>
            <a:r>
              <a:rPr lang="cs-CZ" dirty="0"/>
              <a:t>, </a:t>
            </a:r>
            <a:r>
              <a:rPr lang="cs-CZ" dirty="0" err="1"/>
              <a:t>near</a:t>
            </a:r>
            <a:r>
              <a:rPr lang="cs-CZ" dirty="0"/>
              <a:t> </a:t>
            </a:r>
            <a:r>
              <a:rPr lang="cs-CZ" dirty="0" err="1"/>
              <a:t>the</a:t>
            </a:r>
            <a:r>
              <a:rPr lang="cs-CZ" dirty="0"/>
              <a:t> </a:t>
            </a:r>
            <a:r>
              <a:rPr lang="cs-CZ" dirty="0" err="1">
                <a:hlinkClick r:id="rId6" tooltip="Turkey"/>
              </a:rPr>
              <a:t>Turkish</a:t>
            </a:r>
            <a:r>
              <a:rPr lang="cs-CZ" dirty="0" err="1"/>
              <a:t>border</a:t>
            </a:r>
            <a:r>
              <a:rPr lang="cs-CZ" dirty="0"/>
              <a:t>, just </a:t>
            </a:r>
            <a:r>
              <a:rPr lang="cs-CZ" dirty="0" err="1"/>
              <a:t>opposite</a:t>
            </a:r>
            <a:r>
              <a:rPr lang="cs-CZ" dirty="0"/>
              <a:t> </a:t>
            </a:r>
            <a:r>
              <a:rPr lang="cs-CZ" dirty="0" err="1">
                <a:hlinkClick r:id="rId7" tooltip="Ceylanpınar"/>
              </a:rPr>
              <a:t>Ceylanpınar</a:t>
            </a:r>
            <a:r>
              <a:rPr lang="cs-CZ" dirty="0"/>
              <a:t>. </a:t>
            </a:r>
            <a:r>
              <a:rPr lang="cs-CZ" dirty="0" err="1"/>
              <a:t>It</a:t>
            </a:r>
            <a:r>
              <a:rPr lang="cs-CZ" dirty="0"/>
              <a:t> </a:t>
            </a:r>
            <a:r>
              <a:rPr lang="cs-CZ" dirty="0" err="1"/>
              <a:t>was</a:t>
            </a:r>
            <a:r>
              <a:rPr lang="cs-CZ" dirty="0"/>
              <a:t> </a:t>
            </a:r>
            <a:r>
              <a:rPr lang="cs-CZ" dirty="0" err="1"/>
              <a:t>the</a:t>
            </a:r>
            <a:r>
              <a:rPr lang="cs-CZ" dirty="0"/>
              <a:t> </a:t>
            </a:r>
            <a:r>
              <a:rPr lang="cs-CZ" dirty="0" err="1"/>
              <a:t>first</a:t>
            </a:r>
            <a:r>
              <a:rPr lang="cs-CZ" dirty="0"/>
              <a:t> </a:t>
            </a:r>
            <a:r>
              <a:rPr lang="cs-CZ" dirty="0" err="1"/>
              <a:t>find</a:t>
            </a:r>
            <a:r>
              <a:rPr lang="cs-CZ" dirty="0"/>
              <a:t> </a:t>
            </a:r>
            <a:r>
              <a:rPr lang="cs-CZ" dirty="0" err="1"/>
              <a:t>of</a:t>
            </a:r>
            <a:r>
              <a:rPr lang="cs-CZ" dirty="0"/>
              <a:t> a </a:t>
            </a:r>
            <a:r>
              <a:rPr lang="cs-CZ" dirty="0" err="1">
                <a:hlinkClick r:id="rId8" tooltip="Neolithic"/>
              </a:rPr>
              <a:t>Neolithic</a:t>
            </a:r>
            <a:r>
              <a:rPr lang="cs-CZ" dirty="0"/>
              <a:t> </a:t>
            </a:r>
            <a:r>
              <a:rPr lang="cs-CZ" dirty="0" err="1"/>
              <a:t>culture</a:t>
            </a:r>
            <a:r>
              <a:rPr lang="cs-CZ" dirty="0"/>
              <a:t>, </a:t>
            </a:r>
            <a:r>
              <a:rPr lang="cs-CZ" dirty="0" err="1"/>
              <a:t>subsequently</a:t>
            </a:r>
            <a:r>
              <a:rPr lang="cs-CZ" dirty="0"/>
              <a:t> </a:t>
            </a:r>
            <a:r>
              <a:rPr lang="cs-CZ" dirty="0" err="1"/>
              <a:t>dubbed</a:t>
            </a:r>
            <a:r>
              <a:rPr lang="cs-CZ" dirty="0"/>
              <a:t> </a:t>
            </a:r>
            <a:r>
              <a:rPr lang="cs-CZ" dirty="0" err="1"/>
              <a:t>the</a:t>
            </a:r>
            <a:r>
              <a:rPr lang="cs-CZ" dirty="0"/>
              <a:t> </a:t>
            </a:r>
            <a:r>
              <a:rPr lang="cs-CZ" dirty="0" err="1">
                <a:hlinkClick r:id="rId9" tooltip="Halaf culture"/>
              </a:rPr>
              <a:t>Halaf</a:t>
            </a:r>
            <a:r>
              <a:rPr lang="cs-CZ" dirty="0">
                <a:hlinkClick r:id="rId9" tooltip="Halaf culture"/>
              </a:rPr>
              <a:t> </a:t>
            </a:r>
            <a:r>
              <a:rPr lang="cs-CZ" dirty="0" err="1">
                <a:hlinkClick r:id="rId9" tooltip="Halaf culture"/>
              </a:rPr>
              <a:t>culture</a:t>
            </a:r>
            <a:r>
              <a:rPr lang="cs-CZ" dirty="0"/>
              <a:t>, </a:t>
            </a:r>
            <a:r>
              <a:rPr lang="cs-CZ" dirty="0" err="1"/>
              <a:t>characterized</a:t>
            </a:r>
            <a:r>
              <a:rPr lang="cs-CZ" dirty="0"/>
              <a:t> by </a:t>
            </a:r>
            <a:r>
              <a:rPr lang="cs-CZ" dirty="0" err="1"/>
              <a:t>glazed</a:t>
            </a:r>
            <a:r>
              <a:rPr lang="cs-CZ" dirty="0"/>
              <a:t> </a:t>
            </a:r>
            <a:r>
              <a:rPr lang="cs-CZ" dirty="0" err="1"/>
              <a:t>pottery</a:t>
            </a:r>
            <a:r>
              <a:rPr lang="cs-CZ" dirty="0"/>
              <a:t> </a:t>
            </a:r>
            <a:r>
              <a:rPr lang="cs-CZ" dirty="0" err="1"/>
              <a:t>painted</a:t>
            </a:r>
            <a:r>
              <a:rPr lang="cs-CZ" dirty="0"/>
              <a:t> </a:t>
            </a:r>
            <a:r>
              <a:rPr lang="cs-CZ" dirty="0" err="1"/>
              <a:t>with</a:t>
            </a:r>
            <a:r>
              <a:rPr lang="cs-CZ" dirty="0"/>
              <a:t> </a:t>
            </a:r>
            <a:r>
              <a:rPr lang="cs-CZ" dirty="0" err="1"/>
              <a:t>geometric</a:t>
            </a:r>
            <a:r>
              <a:rPr lang="cs-CZ" dirty="0"/>
              <a:t> and animal </a:t>
            </a:r>
            <a:r>
              <a:rPr lang="cs-CZ" dirty="0" err="1"/>
              <a:t>designs</a:t>
            </a:r>
            <a:r>
              <a:rPr lang="cs-CZ" dirty="0"/>
              <a:t>. </a:t>
            </a:r>
            <a:r>
              <a:rPr lang="cs-CZ" dirty="0" err="1"/>
              <a:t>The</a:t>
            </a:r>
            <a:r>
              <a:rPr lang="cs-CZ" dirty="0"/>
              <a:t> </a:t>
            </a:r>
            <a:r>
              <a:rPr lang="cs-CZ" dirty="0" err="1"/>
              <a:t>site</a:t>
            </a:r>
            <a:r>
              <a:rPr lang="cs-CZ" dirty="0"/>
              <a:t>, </a:t>
            </a:r>
            <a:r>
              <a:rPr lang="cs-CZ" dirty="0" err="1"/>
              <a:t>which</a:t>
            </a:r>
            <a:r>
              <a:rPr lang="cs-CZ" dirty="0"/>
              <a:t> </a:t>
            </a:r>
            <a:r>
              <a:rPr lang="cs-CZ" dirty="0" err="1"/>
              <a:t>dates</a:t>
            </a:r>
            <a:r>
              <a:rPr lang="cs-CZ" dirty="0"/>
              <a:t> to </a:t>
            </a:r>
            <a:r>
              <a:rPr lang="cs-CZ" dirty="0" err="1"/>
              <a:t>the</a:t>
            </a:r>
            <a:r>
              <a:rPr lang="cs-CZ" dirty="0"/>
              <a:t> 6th </a:t>
            </a:r>
            <a:r>
              <a:rPr lang="cs-CZ" dirty="0" err="1"/>
              <a:t>millennium</a:t>
            </a:r>
            <a:r>
              <a:rPr lang="cs-CZ" dirty="0"/>
              <a:t> BCE, </a:t>
            </a:r>
            <a:r>
              <a:rPr lang="cs-CZ" dirty="0" err="1"/>
              <a:t>was</a:t>
            </a:r>
            <a:r>
              <a:rPr lang="cs-CZ" dirty="0"/>
              <a:t> a </a:t>
            </a:r>
            <a:r>
              <a:rPr lang="cs-CZ" dirty="0" err="1">
                <a:hlinkClick r:id="rId10" tooltip="Hittites"/>
              </a:rPr>
              <a:t>Hittite</a:t>
            </a:r>
            <a:r>
              <a:rPr lang="cs-CZ" dirty="0"/>
              <a:t> </a:t>
            </a:r>
            <a:r>
              <a:rPr lang="cs-CZ" dirty="0" err="1"/>
              <a:t>ruling</a:t>
            </a:r>
            <a:r>
              <a:rPr lang="cs-CZ" dirty="0"/>
              <a:t> city </a:t>
            </a:r>
            <a:r>
              <a:rPr lang="cs-CZ" dirty="0" err="1"/>
              <a:t>at</a:t>
            </a:r>
            <a:r>
              <a:rPr lang="cs-CZ" dirty="0"/>
              <a:t> </a:t>
            </a:r>
            <a:r>
              <a:rPr lang="cs-CZ" dirty="0" err="1"/>
              <a:t>first</a:t>
            </a:r>
            <a:r>
              <a:rPr lang="cs-CZ" dirty="0"/>
              <a:t> and </a:t>
            </a:r>
            <a:r>
              <a:rPr lang="cs-CZ" dirty="0" err="1"/>
              <a:t>was</a:t>
            </a:r>
            <a:r>
              <a:rPr lang="cs-CZ" dirty="0"/>
              <a:t> </a:t>
            </a:r>
            <a:r>
              <a:rPr lang="cs-CZ" dirty="0" err="1"/>
              <a:t>later</a:t>
            </a:r>
            <a:r>
              <a:rPr lang="cs-CZ" dirty="0"/>
              <a:t> </a:t>
            </a:r>
            <a:r>
              <a:rPr lang="cs-CZ" dirty="0" err="1"/>
              <a:t>the</a:t>
            </a:r>
            <a:r>
              <a:rPr lang="cs-CZ" dirty="0"/>
              <a:t> </a:t>
            </a:r>
            <a:r>
              <a:rPr lang="cs-CZ" dirty="0" err="1"/>
              <a:t>location</a:t>
            </a:r>
            <a:r>
              <a:rPr lang="cs-CZ" dirty="0"/>
              <a:t> </a:t>
            </a:r>
            <a:r>
              <a:rPr lang="cs-CZ" dirty="0" err="1"/>
              <a:t>of</a:t>
            </a:r>
            <a:r>
              <a:rPr lang="cs-CZ" dirty="0"/>
              <a:t> </a:t>
            </a:r>
            <a:r>
              <a:rPr lang="cs-CZ" dirty="0" err="1"/>
              <a:t>the</a:t>
            </a:r>
            <a:r>
              <a:rPr lang="cs-CZ" dirty="0"/>
              <a:t> </a:t>
            </a:r>
            <a:r>
              <a:rPr lang="cs-CZ" dirty="0" err="1">
                <a:hlinkClick r:id="rId11" tooltip="Aramaean"/>
              </a:rPr>
              <a:t>Aramaean</a:t>
            </a:r>
            <a:r>
              <a:rPr lang="cs-CZ" dirty="0"/>
              <a:t> city-</a:t>
            </a:r>
            <a:r>
              <a:rPr lang="cs-CZ" dirty="0" err="1"/>
              <a:t>state</a:t>
            </a:r>
            <a:r>
              <a:rPr lang="cs-CZ" dirty="0"/>
              <a:t> </a:t>
            </a:r>
            <a:r>
              <a:rPr lang="cs-CZ" dirty="0" err="1"/>
              <a:t>of</a:t>
            </a:r>
            <a:r>
              <a:rPr lang="cs-CZ" dirty="0"/>
              <a:t> </a:t>
            </a:r>
            <a:r>
              <a:rPr lang="cs-CZ" b="1" dirty="0" err="1"/>
              <a:t>Guzana</a:t>
            </a:r>
            <a:r>
              <a:rPr lang="cs-CZ" dirty="0"/>
              <a:t> </a:t>
            </a:r>
            <a:r>
              <a:rPr lang="cs-CZ" dirty="0" err="1"/>
              <a:t>or</a:t>
            </a:r>
            <a:r>
              <a:rPr lang="cs-CZ" dirty="0"/>
              <a:t> </a:t>
            </a:r>
            <a:r>
              <a:rPr lang="cs-CZ" dirty="0" err="1"/>
              <a:t>Gozan</a:t>
            </a:r>
            <a:r>
              <a:rPr lang="cs-CZ" dirty="0"/>
              <a:t> in </a:t>
            </a:r>
            <a:r>
              <a:rPr lang="cs-CZ" dirty="0" err="1"/>
              <a:t>the</a:t>
            </a:r>
            <a:r>
              <a:rPr lang="cs-CZ" dirty="0"/>
              <a:t> 10th </a:t>
            </a:r>
            <a:r>
              <a:rPr lang="cs-CZ" dirty="0" err="1"/>
              <a:t>century</a:t>
            </a:r>
            <a:r>
              <a:rPr lang="cs-CZ" dirty="0"/>
              <a:t> BCE. By </a:t>
            </a:r>
            <a:r>
              <a:rPr lang="cs-CZ" dirty="0" err="1"/>
              <a:t>the</a:t>
            </a:r>
            <a:r>
              <a:rPr lang="cs-CZ" dirty="0"/>
              <a:t> end </a:t>
            </a:r>
            <a:r>
              <a:rPr lang="cs-CZ" dirty="0" err="1"/>
              <a:t>of</a:t>
            </a:r>
            <a:r>
              <a:rPr lang="cs-CZ" dirty="0"/>
              <a:t> 9th </a:t>
            </a:r>
            <a:r>
              <a:rPr lang="cs-CZ" dirty="0" err="1"/>
              <a:t>century</a:t>
            </a:r>
            <a:r>
              <a:rPr lang="cs-CZ" dirty="0"/>
              <a:t> BCE </a:t>
            </a:r>
            <a:r>
              <a:rPr lang="cs-CZ" dirty="0" err="1"/>
              <a:t>the</a:t>
            </a:r>
            <a:r>
              <a:rPr lang="cs-CZ" dirty="0"/>
              <a:t> city and </a:t>
            </a:r>
            <a:r>
              <a:rPr lang="cs-CZ" dirty="0" err="1"/>
              <a:t>its</a:t>
            </a:r>
            <a:r>
              <a:rPr lang="cs-CZ" dirty="0"/>
              <a:t> </a:t>
            </a:r>
            <a:r>
              <a:rPr lang="cs-CZ" dirty="0" err="1"/>
              <a:t>surrounding</a:t>
            </a:r>
            <a:r>
              <a:rPr lang="cs-CZ" dirty="0"/>
              <a:t> area </a:t>
            </a:r>
            <a:r>
              <a:rPr lang="cs-CZ" dirty="0" err="1"/>
              <a:t>was</a:t>
            </a:r>
            <a:r>
              <a:rPr lang="cs-CZ" dirty="0"/>
              <a:t> </a:t>
            </a:r>
            <a:r>
              <a:rPr lang="cs-CZ" dirty="0" err="1"/>
              <a:t>incorporated</a:t>
            </a:r>
            <a:r>
              <a:rPr lang="cs-CZ" dirty="0"/>
              <a:t> </a:t>
            </a:r>
            <a:r>
              <a:rPr lang="cs-CZ" dirty="0" err="1"/>
              <a:t>into</a:t>
            </a:r>
            <a:r>
              <a:rPr lang="cs-CZ" dirty="0"/>
              <a:t> </a:t>
            </a:r>
            <a:r>
              <a:rPr lang="cs-CZ" dirty="0" err="1"/>
              <a:t>the</a:t>
            </a:r>
            <a:r>
              <a:rPr lang="cs-CZ" dirty="0"/>
              <a:t> </a:t>
            </a:r>
            <a:r>
              <a:rPr lang="cs-CZ" dirty="0" err="1">
                <a:hlinkClick r:id="rId12" tooltip="Assyrian Empire"/>
              </a:rPr>
              <a:t>Assyrian</a:t>
            </a:r>
            <a:r>
              <a:rPr lang="cs-CZ" dirty="0">
                <a:hlinkClick r:id="rId12" tooltip="Assyrian Empire"/>
              </a:rPr>
              <a:t> Empire</a:t>
            </a:r>
            <a:r>
              <a:rPr lang="cs-CZ" dirty="0"/>
              <a:t>. </a:t>
            </a:r>
          </a:p>
          <a:p>
            <a:r>
              <a:rPr lang="en-US" dirty="0"/>
              <a:t>The site is located near the city of </a:t>
            </a:r>
            <a:r>
              <a:rPr lang="en-US" dirty="0">
                <a:hlinkClick r:id="rId13" tooltip="Ras al-Ayn, al-Hasakah"/>
              </a:rPr>
              <a:t>Ra's al-'Ayn</a:t>
            </a:r>
            <a:r>
              <a:rPr lang="en-US" dirty="0"/>
              <a:t> in the fertile valley of the </a:t>
            </a:r>
            <a:r>
              <a:rPr lang="en-US" dirty="0" err="1">
                <a:hlinkClick r:id="rId14" tooltip="Khabur (Euphrates)"/>
              </a:rPr>
              <a:t>Khabur</a:t>
            </a:r>
            <a:r>
              <a:rPr lang="en-US" dirty="0">
                <a:hlinkClick r:id="rId14" tooltip="Khabur (Euphrates)"/>
              </a:rPr>
              <a:t> River</a:t>
            </a:r>
            <a:r>
              <a:rPr lang="en-US" dirty="0"/>
              <a:t> (</a:t>
            </a:r>
            <a:r>
              <a:rPr lang="en-US" dirty="0" err="1"/>
              <a:t>Nahr</a:t>
            </a:r>
            <a:r>
              <a:rPr lang="en-US" dirty="0"/>
              <a:t> al-</a:t>
            </a:r>
            <a:r>
              <a:rPr lang="en-US" dirty="0" err="1"/>
              <a:t>Khabur</a:t>
            </a:r>
            <a:r>
              <a:rPr lang="en-US" dirty="0"/>
              <a:t>), close to the modern border with </a:t>
            </a:r>
            <a:r>
              <a:rPr lang="en-US" dirty="0">
                <a:hlinkClick r:id="rId6" tooltip="Turkey"/>
              </a:rPr>
              <a:t>Turkey</a:t>
            </a:r>
            <a:r>
              <a:rPr lang="en-US" dirty="0"/>
              <a:t>. The name </a:t>
            </a:r>
            <a:r>
              <a:rPr lang="en-US" i="1" dirty="0"/>
              <a:t>Tell </a:t>
            </a:r>
            <a:r>
              <a:rPr lang="en-US" i="1" dirty="0" err="1"/>
              <a:t>Halaf</a:t>
            </a:r>
            <a:r>
              <a:rPr lang="en-US" dirty="0"/>
              <a:t> is a local </a:t>
            </a:r>
            <a:r>
              <a:rPr lang="en-US" dirty="0">
                <a:hlinkClick r:id="rId15" tooltip="Aramaic language"/>
              </a:rPr>
              <a:t>Aramaic</a:t>
            </a:r>
            <a:r>
              <a:rPr lang="en-US" dirty="0"/>
              <a:t> </a:t>
            </a:r>
            <a:r>
              <a:rPr lang="en-US" dirty="0" err="1"/>
              <a:t>placename</a:t>
            </a:r>
            <a:r>
              <a:rPr lang="en-US" dirty="0"/>
              <a:t>, </a:t>
            </a:r>
            <a:r>
              <a:rPr lang="en-US" i="1" dirty="0">
                <a:hlinkClick r:id="rId16" tooltip="Tell (archaeology)"/>
              </a:rPr>
              <a:t>tell</a:t>
            </a:r>
            <a:r>
              <a:rPr lang="en-US" dirty="0"/>
              <a:t> meaning "hill", and </a:t>
            </a:r>
            <a:r>
              <a:rPr lang="en-US" i="1" dirty="0"/>
              <a:t>Tell </a:t>
            </a:r>
            <a:r>
              <a:rPr lang="en-US" i="1" dirty="0" err="1"/>
              <a:t>Halaf</a:t>
            </a:r>
            <a:r>
              <a:rPr lang="en-US" dirty="0"/>
              <a:t> meaning "made of former city"; what its original inhabitants called their settlement is not known.</a:t>
            </a:r>
            <a:endParaRPr lang="cs-CZ" dirty="0"/>
          </a:p>
          <a:p>
            <a:r>
              <a:rPr lang="cs-CZ" b="1" dirty="0"/>
              <a:t>Objev</a:t>
            </a:r>
            <a:r>
              <a:rPr lang="cs-CZ" dirty="0"/>
              <a:t>: </a:t>
            </a:r>
            <a:r>
              <a:rPr lang="en-US" dirty="0"/>
              <a:t>In 1899, when the area was part of the </a:t>
            </a:r>
            <a:r>
              <a:rPr lang="en-US" dirty="0">
                <a:hlinkClick r:id="rId17" tooltip="Ottoman Empire"/>
              </a:rPr>
              <a:t>Ottoman Empire</a:t>
            </a:r>
            <a:r>
              <a:rPr lang="en-US" dirty="0"/>
              <a:t>, </a:t>
            </a:r>
            <a:r>
              <a:rPr lang="en-US" dirty="0">
                <a:hlinkClick r:id="rId18" tooltip="Max von Oppenheim"/>
              </a:rPr>
              <a:t>Max von Oppenheim</a:t>
            </a:r>
            <a:r>
              <a:rPr lang="en-US" dirty="0"/>
              <a:t>, a </a:t>
            </a:r>
            <a:r>
              <a:rPr lang="en-US" dirty="0">
                <a:hlinkClick r:id="rId19" tooltip="Germany"/>
              </a:rPr>
              <a:t>German</a:t>
            </a:r>
            <a:r>
              <a:rPr lang="en-US" dirty="0"/>
              <a:t> diplomat travelled through northern Mesopotamia on behalf of </a:t>
            </a:r>
            <a:r>
              <a:rPr lang="en-US" dirty="0">
                <a:hlinkClick r:id="rId20" tooltip="Deutsche Bank"/>
              </a:rPr>
              <a:t>Deutsche Bank</a:t>
            </a:r>
            <a:r>
              <a:rPr lang="en-US" dirty="0"/>
              <a:t>, working on establishing a route for the </a:t>
            </a:r>
            <a:r>
              <a:rPr lang="en-US" dirty="0">
                <a:hlinkClick r:id="rId21" tooltip="Bagdad Railway"/>
              </a:rPr>
              <a:t>Bagdad Railway</a:t>
            </a:r>
            <a:r>
              <a:rPr lang="en-US" dirty="0"/>
              <a:t>. On 19 November, he discovered Tell </a:t>
            </a:r>
            <a:r>
              <a:rPr lang="en-US" dirty="0" err="1"/>
              <a:t>Halaf</a:t>
            </a:r>
            <a:r>
              <a:rPr lang="en-US" dirty="0"/>
              <a:t>, following up on tales told to him by local villagers of stone idols buried beneath the sand. Within three days, several significant pieces of statuary were uncovered, including the so-called "Sitting Goddess". A test pit uncovered the entrance to the "Western Palace". Since he had no legal permit to excavate, Oppenheim had the statues he found reburied and moved on</a:t>
            </a:r>
            <a:r>
              <a:rPr lang="cs-CZ" dirty="0"/>
              <a:t>.</a:t>
            </a:r>
          </a:p>
          <a:p>
            <a:r>
              <a:rPr lang="cs-CZ" b="1" dirty="0"/>
              <a:t>Max von </a:t>
            </a:r>
            <a:r>
              <a:rPr lang="cs-CZ" b="1" dirty="0" err="1"/>
              <a:t>Oppenheim</a:t>
            </a:r>
            <a:r>
              <a:rPr lang="cs-CZ" dirty="0"/>
              <a:t>: </a:t>
            </a:r>
            <a:r>
              <a:rPr lang="en-US" dirty="0"/>
              <a:t>According to noted archaeologist </a:t>
            </a:r>
            <a:r>
              <a:rPr lang="en-US" dirty="0">
                <a:hlinkClick r:id="rId22" tooltip="Ernst Herzfeld"/>
              </a:rPr>
              <a:t>Ernst Herzfeld</a:t>
            </a:r>
            <a:r>
              <a:rPr lang="en-US" dirty="0"/>
              <a:t>, he had urged Oppenheim in 1907 to excavate Tell </a:t>
            </a:r>
            <a:r>
              <a:rPr lang="en-US" dirty="0" err="1"/>
              <a:t>Halaf</a:t>
            </a:r>
            <a:r>
              <a:rPr lang="en-US" dirty="0"/>
              <a:t> and they made some initial plans towards this goal at that time. In August 1910, Herzfeld wrote a letter calling on Oppenheim to explore the site and had it circulated to several leading archaeologists like </a:t>
            </a:r>
            <a:r>
              <a:rPr lang="en-US" dirty="0">
                <a:hlinkClick r:id="rId23" tooltip="Theodor Noldeke"/>
              </a:rPr>
              <a:t>Theodor </a:t>
            </a:r>
            <a:r>
              <a:rPr lang="en-US" dirty="0" err="1">
                <a:hlinkClick r:id="rId23" tooltip="Theodor Noldeke"/>
              </a:rPr>
              <a:t>Noldeke</a:t>
            </a:r>
            <a:r>
              <a:rPr lang="en-US" dirty="0"/>
              <a:t> or </a:t>
            </a:r>
            <a:r>
              <a:rPr lang="en-US" dirty="0">
                <a:hlinkClick r:id="rId24" tooltip="Ignaz Goldziher"/>
              </a:rPr>
              <a:t>Ignaz </a:t>
            </a:r>
            <a:r>
              <a:rPr lang="en-US" dirty="0" err="1">
                <a:hlinkClick r:id="rId24" tooltip="Ignaz Goldziher"/>
              </a:rPr>
              <a:t>Goldziher</a:t>
            </a:r>
            <a:r>
              <a:rPr lang="en-US" dirty="0"/>
              <a:t> to sign. Armed with this letter, Max von Oppenheim was now able to ask for his dismissal from the diplomatic service (which he did on 24 October 1910) while being able to call on financing from his father for the excavation.</a:t>
            </a:r>
            <a:r>
              <a:rPr lang="en-US" baseline="30000" dirty="0">
                <a:hlinkClick r:id="rId25"/>
              </a:rPr>
              <a:t>[1]</a:t>
            </a:r>
            <a:r>
              <a:rPr lang="en-US" baseline="30000" dirty="0"/>
              <a:t>:48–49</a:t>
            </a:r>
            <a:endParaRPr lang="en-US" dirty="0"/>
          </a:p>
          <a:p>
            <a:r>
              <a:rPr lang="en-US" dirty="0"/>
              <a:t>With a team of five archaeologists, Oppenheim planned a digging campaign that began on 5 August 1911. Substantial amounts of equipment were imported from Germany, including a small steam train. The costs totaled around 750,000 Mark and were covered by von Oppenheim's father. On arrival, the archaeologists discovered that since 1899 locals had uncovered some of the findings and heavily damaged them – in part out of superstition, in part to gain valuable building material.</a:t>
            </a:r>
          </a:p>
          <a:p>
            <a:r>
              <a:rPr lang="en-US" dirty="0"/>
              <a:t>During the excavations Oppenheim found the ruins of the town of </a:t>
            </a:r>
            <a:r>
              <a:rPr lang="en-US" dirty="0" err="1"/>
              <a:t>Guzana</a:t>
            </a:r>
            <a:r>
              <a:rPr lang="en-US" dirty="0"/>
              <a:t> (or </a:t>
            </a:r>
            <a:r>
              <a:rPr lang="en-US" dirty="0" err="1"/>
              <a:t>Gozan</a:t>
            </a:r>
            <a:r>
              <a:rPr lang="en-US" dirty="0"/>
              <a:t>). Significant finds included the large statues and reliefs of the so-called "Western Palace" built by King </a:t>
            </a:r>
            <a:r>
              <a:rPr lang="en-US" dirty="0" err="1">
                <a:hlinkClick r:id="rId26" tooltip="Kapara"/>
              </a:rPr>
              <a:t>Kapara</a:t>
            </a:r>
            <a:r>
              <a:rPr lang="en-US" dirty="0"/>
              <a:t>, as well as a cult room and tombs. Some of the statuary was found reused in buildings from the </a:t>
            </a:r>
            <a:r>
              <a:rPr lang="en-US" dirty="0">
                <a:hlinkClick r:id="rId27" tooltip="Hellenistic period"/>
              </a:rPr>
              <a:t>Hellenistic period</a:t>
            </a:r>
            <a:r>
              <a:rPr lang="en-US" dirty="0"/>
              <a:t>. In addition, they discovered </a:t>
            </a:r>
            <a:r>
              <a:rPr lang="en-US" dirty="0">
                <a:hlinkClick r:id="rId8" tooltip="Neolithic"/>
              </a:rPr>
              <a:t>Neolithic</a:t>
            </a:r>
            <a:r>
              <a:rPr lang="en-US" dirty="0"/>
              <a:t> pottery of a type which became known as </a:t>
            </a:r>
            <a:r>
              <a:rPr lang="en-US" i="1" dirty="0" err="1"/>
              <a:t>Halaf</a:t>
            </a:r>
            <a:r>
              <a:rPr lang="en-US" i="1" dirty="0"/>
              <a:t> culture</a:t>
            </a:r>
            <a:r>
              <a:rPr lang="en-US" dirty="0"/>
              <a:t> after the site where it was first found. At the time, this was the oldest painted pottery ever found (together with those discovered at </a:t>
            </a:r>
            <a:r>
              <a:rPr lang="en-US" dirty="0">
                <a:hlinkClick r:id="rId28" tooltip="Samarra"/>
              </a:rPr>
              <a:t>Samarra</a:t>
            </a:r>
            <a:r>
              <a:rPr lang="en-US" dirty="0"/>
              <a:t> by Herzfeld).</a:t>
            </a:r>
            <a:r>
              <a:rPr lang="en-US" baseline="30000" dirty="0">
                <a:hlinkClick r:id="rId25"/>
              </a:rPr>
              <a:t>[1]</a:t>
            </a:r>
            <a:r>
              <a:rPr lang="en-US" baseline="30000" dirty="0"/>
              <a:t>:25,48–49,64–66</a:t>
            </a:r>
            <a:endParaRPr lang="en-US" dirty="0"/>
          </a:p>
          <a:p>
            <a:r>
              <a:rPr lang="en-US" dirty="0"/>
              <a:t>In 1913, Oppenheim decided to return temporarily to Germany.</a:t>
            </a:r>
            <a:r>
              <a:rPr lang="en-US" baseline="30000" dirty="0">
                <a:hlinkClick r:id="rId25"/>
              </a:rPr>
              <a:t>[1]</a:t>
            </a:r>
            <a:r>
              <a:rPr lang="en-US" baseline="30000" dirty="0"/>
              <a:t>:16</a:t>
            </a:r>
            <a:r>
              <a:rPr lang="en-US" dirty="0"/>
              <a:t> The finds of Tell </a:t>
            </a:r>
            <a:r>
              <a:rPr lang="en-US" dirty="0" err="1"/>
              <a:t>Halaf</a:t>
            </a:r>
            <a:r>
              <a:rPr lang="en-US" dirty="0"/>
              <a:t> were left at the building he and his team had inhabited during the dig. Most of them were securely packaged and stored. The outbreak of </a:t>
            </a:r>
            <a:r>
              <a:rPr lang="en-US" dirty="0">
                <a:hlinkClick r:id="rId29" tooltip="World War I"/>
              </a:rPr>
              <a:t>World War I</a:t>
            </a:r>
            <a:r>
              <a:rPr lang="en-US" dirty="0"/>
              <a:t> prevented Oppenheim from returning, however.</a:t>
            </a:r>
            <a:r>
              <a:rPr lang="en-US" baseline="30000" dirty="0">
                <a:hlinkClick r:id="rId25"/>
              </a:rPr>
              <a:t>[1]</a:t>
            </a:r>
            <a:r>
              <a:rPr lang="en-US" baseline="30000" dirty="0"/>
              <a:t>:66–67</a:t>
            </a:r>
            <a:endParaRPr lang="en-US" dirty="0"/>
          </a:p>
          <a:p>
            <a:r>
              <a:rPr lang="en-US" dirty="0"/>
              <a:t>In 1926, Germany joined the </a:t>
            </a:r>
            <a:r>
              <a:rPr lang="en-US" dirty="0">
                <a:hlinkClick r:id="rId30" tooltip="League of Nations"/>
              </a:rPr>
              <a:t>League of Nations</a:t>
            </a:r>
            <a:r>
              <a:rPr lang="en-US" dirty="0"/>
              <a:t> and it thus became possible for German nationals to conduct excavations in what was now the </a:t>
            </a:r>
            <a:r>
              <a:rPr lang="en-US" dirty="0">
                <a:hlinkClick r:id="rId31" tooltip="French Mandate for Syria and the Lebanon"/>
              </a:rPr>
              <a:t>French Mandate</a:t>
            </a:r>
            <a:r>
              <a:rPr lang="en-US" dirty="0"/>
              <a:t> of Syria. Preparing for new excavations, in 1927 Oppenheim again travelled to Tell </a:t>
            </a:r>
            <a:r>
              <a:rPr lang="en-US" dirty="0" err="1"/>
              <a:t>Halaf</a:t>
            </a:r>
            <a:r>
              <a:rPr lang="en-US" dirty="0"/>
              <a:t>. Artillery fire exchanged between Osman and French troops in the final days of the war had severely damaged the building and the archaeological findings had to be dug out of the rubble. Once again, it was found that the locals had damaged some of the stone workings. Since he had made plaster casts during the original excavation, Oppenheim was able to repair most of the damage done to the statues and </a:t>
            </a:r>
            <a:r>
              <a:rPr lang="en-US" dirty="0" err="1">
                <a:hlinkClick r:id="rId32" tooltip="Orthostat"/>
              </a:rPr>
              <a:t>orthostat</a:t>
            </a:r>
            <a:r>
              <a:rPr lang="en-US" dirty="0"/>
              <a:t> reliefs. He managed to achieve a generous division of his previous finds with the French authorities. His share (about two-thirds of the total) was transported to Berlin, the rest was brought to Aleppo, where Oppenheim installed a museum that became the nucleus of today's </a:t>
            </a:r>
            <a:r>
              <a:rPr lang="en-US" dirty="0">
                <a:hlinkClick r:id="rId33" tooltip="National Museum of Aleppo"/>
              </a:rPr>
              <a:t>National Museum</a:t>
            </a:r>
            <a:r>
              <a:rPr lang="en-US" dirty="0"/>
              <a:t>.</a:t>
            </a:r>
            <a:r>
              <a:rPr lang="en-US" baseline="30000" dirty="0">
                <a:hlinkClick r:id="rId25"/>
              </a:rPr>
              <a:t>[1]</a:t>
            </a:r>
            <a:r>
              <a:rPr lang="en-US" baseline="30000" dirty="0"/>
              <a:t>:26</a:t>
            </a:r>
            <a:r>
              <a:rPr lang="en-US" dirty="0"/>
              <a:t> In 1929, he resumed excavations and the new findings were divided</a:t>
            </a:r>
          </a:p>
          <a:p>
            <a:r>
              <a:rPr lang="cs-CZ" b="1" dirty="0"/>
              <a:t>Nové výzkumy</a:t>
            </a:r>
            <a:r>
              <a:rPr lang="cs-CZ" dirty="0"/>
              <a:t>: In 2006, </a:t>
            </a:r>
            <a:r>
              <a:rPr lang="cs-CZ" dirty="0" err="1"/>
              <a:t>new</a:t>
            </a:r>
            <a:r>
              <a:rPr lang="cs-CZ" dirty="0"/>
              <a:t> </a:t>
            </a:r>
            <a:r>
              <a:rPr lang="cs-CZ" dirty="0" err="1"/>
              <a:t>Syro-German</a:t>
            </a:r>
            <a:r>
              <a:rPr lang="cs-CZ" dirty="0"/>
              <a:t> </a:t>
            </a:r>
            <a:r>
              <a:rPr lang="cs-CZ" dirty="0" err="1"/>
              <a:t>excavations</a:t>
            </a:r>
            <a:r>
              <a:rPr lang="cs-CZ" dirty="0"/>
              <a:t> </a:t>
            </a:r>
            <a:r>
              <a:rPr lang="cs-CZ" dirty="0" err="1"/>
              <a:t>were</a:t>
            </a:r>
            <a:r>
              <a:rPr lang="cs-CZ" dirty="0"/>
              <a:t> </a:t>
            </a:r>
            <a:r>
              <a:rPr lang="cs-CZ" dirty="0" err="1"/>
              <a:t>started</a:t>
            </a:r>
            <a:r>
              <a:rPr lang="cs-CZ" dirty="0"/>
              <a:t> </a:t>
            </a:r>
            <a:r>
              <a:rPr lang="cs-CZ" dirty="0" err="1"/>
              <a:t>under</a:t>
            </a:r>
            <a:r>
              <a:rPr lang="cs-CZ" dirty="0"/>
              <a:t> </a:t>
            </a:r>
            <a:r>
              <a:rPr lang="cs-CZ" dirty="0" err="1"/>
              <a:t>the</a:t>
            </a:r>
            <a:r>
              <a:rPr lang="cs-CZ" dirty="0"/>
              <a:t> </a:t>
            </a:r>
            <a:r>
              <a:rPr lang="cs-CZ" dirty="0" err="1"/>
              <a:t>direction</a:t>
            </a:r>
            <a:r>
              <a:rPr lang="cs-CZ" dirty="0"/>
              <a:t> </a:t>
            </a:r>
            <a:r>
              <a:rPr lang="cs-CZ" dirty="0" err="1"/>
              <a:t>of</a:t>
            </a:r>
            <a:r>
              <a:rPr lang="cs-CZ" dirty="0"/>
              <a:t> Lutz Martin (</a:t>
            </a:r>
            <a:r>
              <a:rPr lang="cs-CZ" dirty="0" err="1"/>
              <a:t>Vorderasiatisches</a:t>
            </a:r>
            <a:r>
              <a:rPr lang="cs-CZ" dirty="0"/>
              <a:t> Museum </a:t>
            </a:r>
            <a:r>
              <a:rPr lang="cs-CZ" dirty="0" err="1"/>
              <a:t>Berlin</a:t>
            </a:r>
            <a:r>
              <a:rPr lang="cs-CZ" dirty="0"/>
              <a:t>), </a:t>
            </a:r>
            <a:r>
              <a:rPr lang="cs-CZ" dirty="0" err="1"/>
              <a:t>Abd</a:t>
            </a:r>
            <a:r>
              <a:rPr lang="cs-CZ" dirty="0"/>
              <a:t> al-</a:t>
            </a:r>
            <a:r>
              <a:rPr lang="cs-CZ" dirty="0" err="1"/>
              <a:t>Masih</a:t>
            </a:r>
            <a:r>
              <a:rPr lang="cs-CZ" dirty="0"/>
              <a:t> </a:t>
            </a:r>
            <a:r>
              <a:rPr lang="cs-CZ" dirty="0" err="1"/>
              <a:t>Bagdo</a:t>
            </a:r>
            <a:r>
              <a:rPr lang="cs-CZ" dirty="0"/>
              <a:t> (</a:t>
            </a:r>
            <a:r>
              <a:rPr lang="cs-CZ" dirty="0" err="1"/>
              <a:t>Directorate</a:t>
            </a:r>
            <a:r>
              <a:rPr lang="cs-CZ" dirty="0"/>
              <a:t> </a:t>
            </a:r>
            <a:r>
              <a:rPr lang="cs-CZ" dirty="0" err="1"/>
              <a:t>of</a:t>
            </a:r>
            <a:r>
              <a:rPr lang="cs-CZ" dirty="0"/>
              <a:t> </a:t>
            </a:r>
            <a:r>
              <a:rPr lang="cs-CZ" dirty="0" err="1"/>
              <a:t>Antiquities</a:t>
            </a:r>
            <a:r>
              <a:rPr lang="cs-CZ" dirty="0"/>
              <a:t> </a:t>
            </a:r>
            <a:r>
              <a:rPr lang="cs-CZ" dirty="0" err="1"/>
              <a:t>Hassake</a:t>
            </a:r>
            <a:r>
              <a:rPr lang="cs-CZ" dirty="0"/>
              <a:t>), </a:t>
            </a:r>
            <a:r>
              <a:rPr lang="cs-CZ" dirty="0" err="1"/>
              <a:t>Jörg</a:t>
            </a:r>
            <a:r>
              <a:rPr lang="cs-CZ" dirty="0"/>
              <a:t> </a:t>
            </a:r>
            <a:r>
              <a:rPr lang="cs-CZ" dirty="0" err="1"/>
              <a:t>Becker</a:t>
            </a:r>
            <a:r>
              <a:rPr lang="cs-CZ" dirty="0"/>
              <a:t> (University </a:t>
            </a:r>
            <a:r>
              <a:rPr lang="cs-CZ" dirty="0" err="1"/>
              <a:t>of</a:t>
            </a:r>
            <a:r>
              <a:rPr lang="cs-CZ" dirty="0"/>
              <a:t> Halle) and Mirko Novák (</a:t>
            </a:r>
            <a:r>
              <a:rPr lang="cs-CZ" dirty="0">
                <a:hlinkClick r:id="rId34" tooltip="University of Bern"/>
              </a:rPr>
              <a:t>University </a:t>
            </a:r>
            <a:r>
              <a:rPr lang="cs-CZ" dirty="0" err="1">
                <a:hlinkClick r:id="rId34" tooltip="University of Bern"/>
              </a:rPr>
              <a:t>of</a:t>
            </a:r>
            <a:r>
              <a:rPr lang="cs-CZ" dirty="0">
                <a:hlinkClick r:id="rId34" tooltip="University of Bern"/>
              </a:rPr>
              <a:t> Bern</a:t>
            </a:r>
            <a:r>
              <a:rPr lang="cs-CZ" dirty="0"/>
              <a:t>).</a:t>
            </a:r>
          </a:p>
          <a:p>
            <a:endParaRPr lang="cs-CZ" dirty="0"/>
          </a:p>
          <a:p>
            <a:endParaRPr lang="cs-CZ" dirty="0"/>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24</a:t>
            </a:fld>
            <a:endParaRPr lang="en-GB"/>
          </a:p>
        </p:txBody>
      </p:sp>
    </p:spTree>
    <p:extLst>
      <p:ext uri="{BB962C8B-B14F-4D97-AF65-F5344CB8AC3E}">
        <p14:creationId xmlns:p14="http://schemas.microsoft.com/office/powerpoint/2010/main" val="389919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134" indent="-290436" eaLnBrk="0" hangingPunct="0">
              <a:spcBef>
                <a:spcPct val="30000"/>
              </a:spcBef>
              <a:defRPr sz="1200">
                <a:solidFill>
                  <a:schemeClr val="tx1"/>
                </a:solidFill>
                <a:latin typeface="Arial" charset="0"/>
                <a:cs typeface="Arial" charset="0"/>
              </a:defRPr>
            </a:lvl2pPr>
            <a:lvl3pPr marL="1161745" indent="-232349" eaLnBrk="0" hangingPunct="0">
              <a:spcBef>
                <a:spcPct val="30000"/>
              </a:spcBef>
              <a:defRPr sz="1200">
                <a:solidFill>
                  <a:schemeClr val="tx1"/>
                </a:solidFill>
                <a:latin typeface="Arial" charset="0"/>
                <a:cs typeface="Arial" charset="0"/>
              </a:defRPr>
            </a:lvl3pPr>
            <a:lvl4pPr marL="1626443" indent="-232349" eaLnBrk="0" hangingPunct="0">
              <a:spcBef>
                <a:spcPct val="30000"/>
              </a:spcBef>
              <a:defRPr sz="1200">
                <a:solidFill>
                  <a:schemeClr val="tx1"/>
                </a:solidFill>
                <a:latin typeface="Arial" charset="0"/>
                <a:cs typeface="Arial" charset="0"/>
              </a:defRPr>
            </a:lvl4pPr>
            <a:lvl5pPr marL="2091141" indent="-232349" eaLnBrk="0" hangingPunct="0">
              <a:spcBef>
                <a:spcPct val="30000"/>
              </a:spcBef>
              <a:defRPr sz="1200">
                <a:solidFill>
                  <a:schemeClr val="tx1"/>
                </a:solidFill>
                <a:latin typeface="Arial" charset="0"/>
                <a:cs typeface="Arial" charset="0"/>
              </a:defRPr>
            </a:lvl5pPr>
            <a:lvl6pPr marL="2555839" indent="-232349" eaLnBrk="0" fontAlgn="base" hangingPunct="0">
              <a:spcBef>
                <a:spcPct val="30000"/>
              </a:spcBef>
              <a:spcAft>
                <a:spcPct val="0"/>
              </a:spcAft>
              <a:defRPr sz="1200">
                <a:solidFill>
                  <a:schemeClr val="tx1"/>
                </a:solidFill>
                <a:latin typeface="Arial" charset="0"/>
                <a:cs typeface="Arial" charset="0"/>
              </a:defRPr>
            </a:lvl6pPr>
            <a:lvl7pPr marL="3020538" indent="-232349" eaLnBrk="0" fontAlgn="base" hangingPunct="0">
              <a:spcBef>
                <a:spcPct val="30000"/>
              </a:spcBef>
              <a:spcAft>
                <a:spcPct val="0"/>
              </a:spcAft>
              <a:defRPr sz="1200">
                <a:solidFill>
                  <a:schemeClr val="tx1"/>
                </a:solidFill>
                <a:latin typeface="Arial" charset="0"/>
                <a:cs typeface="Arial" charset="0"/>
              </a:defRPr>
            </a:lvl7pPr>
            <a:lvl8pPr marL="3485236" indent="-232349" eaLnBrk="0" fontAlgn="base" hangingPunct="0">
              <a:spcBef>
                <a:spcPct val="30000"/>
              </a:spcBef>
              <a:spcAft>
                <a:spcPct val="0"/>
              </a:spcAft>
              <a:defRPr sz="1200">
                <a:solidFill>
                  <a:schemeClr val="tx1"/>
                </a:solidFill>
                <a:latin typeface="Arial" charset="0"/>
                <a:cs typeface="Arial" charset="0"/>
              </a:defRPr>
            </a:lvl8pPr>
            <a:lvl9pPr marL="3949934" indent="-23234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256BC57-DE8D-4A48-95DF-DC1A0BF199C4}" type="slidenum">
              <a:rPr lang="en-GB" altLang="cs-CZ" smtClean="0"/>
              <a:pPr eaLnBrk="1" hangingPunct="1">
                <a:spcBef>
                  <a:spcPct val="0"/>
                </a:spcBef>
              </a:pPr>
              <a:t>4</a:t>
            </a:fld>
            <a:endParaRPr lang="en-GB" altLang="cs-CZ"/>
          </a:p>
        </p:txBody>
      </p:sp>
      <p:sp>
        <p:nvSpPr>
          <p:cNvPr id="79875" name="Rectangle 7"/>
          <p:cNvSpPr txBox="1">
            <a:spLocks noGrp="1" noChangeArrowheads="1"/>
          </p:cNvSpPr>
          <p:nvPr/>
        </p:nvSpPr>
        <p:spPr bwMode="auto">
          <a:xfrm>
            <a:off x="3850069" y="9428459"/>
            <a:ext cx="2945984"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nchor="b"/>
          <a:lstStyle>
            <a:lvl1pPr defTabSz="844550" eaLnBrk="0" hangingPunct="0">
              <a:spcBef>
                <a:spcPct val="30000"/>
              </a:spcBef>
              <a:defRPr sz="1200">
                <a:solidFill>
                  <a:schemeClr val="tx1"/>
                </a:solidFill>
                <a:latin typeface="Arial" charset="0"/>
                <a:cs typeface="Arial" charset="0"/>
              </a:defRPr>
            </a:lvl1pPr>
            <a:lvl2pPr marL="742950" indent="-285750" defTabSz="844550" eaLnBrk="0" hangingPunct="0">
              <a:spcBef>
                <a:spcPct val="30000"/>
              </a:spcBef>
              <a:defRPr sz="1200">
                <a:solidFill>
                  <a:schemeClr val="tx1"/>
                </a:solidFill>
                <a:latin typeface="Arial" charset="0"/>
                <a:cs typeface="Arial" charset="0"/>
              </a:defRPr>
            </a:lvl2pPr>
            <a:lvl3pPr marL="1143000" indent="-228600" defTabSz="844550" eaLnBrk="0" hangingPunct="0">
              <a:spcBef>
                <a:spcPct val="30000"/>
              </a:spcBef>
              <a:defRPr sz="1200">
                <a:solidFill>
                  <a:schemeClr val="tx1"/>
                </a:solidFill>
                <a:latin typeface="Arial" charset="0"/>
                <a:cs typeface="Arial" charset="0"/>
              </a:defRPr>
            </a:lvl3pPr>
            <a:lvl4pPr marL="1600200" indent="-228600" defTabSz="844550" eaLnBrk="0" hangingPunct="0">
              <a:spcBef>
                <a:spcPct val="30000"/>
              </a:spcBef>
              <a:defRPr sz="1200">
                <a:solidFill>
                  <a:schemeClr val="tx1"/>
                </a:solidFill>
                <a:latin typeface="Arial" charset="0"/>
                <a:cs typeface="Arial" charset="0"/>
              </a:defRPr>
            </a:lvl4pPr>
            <a:lvl5pPr marL="2057400" indent="-228600" defTabSz="844550" eaLnBrk="0" hangingPunct="0">
              <a:spcBef>
                <a:spcPct val="30000"/>
              </a:spcBef>
              <a:defRPr sz="1200">
                <a:solidFill>
                  <a:schemeClr val="tx1"/>
                </a:solidFill>
                <a:latin typeface="Arial" charset="0"/>
                <a:cs typeface="Arial" charset="0"/>
              </a:defRPr>
            </a:lvl5pPr>
            <a:lvl6pPr marL="2514600" indent="-228600" defTabSz="844550" eaLnBrk="0" fontAlgn="base" hangingPunct="0">
              <a:spcBef>
                <a:spcPct val="30000"/>
              </a:spcBef>
              <a:spcAft>
                <a:spcPct val="0"/>
              </a:spcAft>
              <a:defRPr sz="1200">
                <a:solidFill>
                  <a:schemeClr val="tx1"/>
                </a:solidFill>
                <a:latin typeface="Arial" charset="0"/>
                <a:cs typeface="Arial" charset="0"/>
              </a:defRPr>
            </a:lvl6pPr>
            <a:lvl7pPr marL="2971800" indent="-228600" defTabSz="844550" eaLnBrk="0" fontAlgn="base" hangingPunct="0">
              <a:spcBef>
                <a:spcPct val="30000"/>
              </a:spcBef>
              <a:spcAft>
                <a:spcPct val="0"/>
              </a:spcAft>
              <a:defRPr sz="1200">
                <a:solidFill>
                  <a:schemeClr val="tx1"/>
                </a:solidFill>
                <a:latin typeface="Arial" charset="0"/>
                <a:cs typeface="Arial" charset="0"/>
              </a:defRPr>
            </a:lvl7pPr>
            <a:lvl8pPr marL="3429000" indent="-228600" defTabSz="844550" eaLnBrk="0" fontAlgn="base" hangingPunct="0">
              <a:spcBef>
                <a:spcPct val="30000"/>
              </a:spcBef>
              <a:spcAft>
                <a:spcPct val="0"/>
              </a:spcAft>
              <a:defRPr sz="1200">
                <a:solidFill>
                  <a:schemeClr val="tx1"/>
                </a:solidFill>
                <a:latin typeface="Arial" charset="0"/>
                <a:cs typeface="Arial" charset="0"/>
              </a:defRPr>
            </a:lvl8pPr>
            <a:lvl9pPr marL="3886200" indent="-228600" defTabSz="8445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E5E73F5-799F-476A-B45D-D07735577124}" type="slidenum">
              <a:rPr lang="cs-CZ" altLang="cs-CZ"/>
              <a:pPr algn="r" eaLnBrk="1" hangingPunct="1">
                <a:spcBef>
                  <a:spcPct val="0"/>
                </a:spcBef>
              </a:pPr>
              <a:t>4</a:t>
            </a:fld>
            <a:endParaRPr lang="cs-CZ" altLang="cs-CZ"/>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lstStyle/>
          <a:p>
            <a:pPr eaLnBrk="1" hangingPunct="1"/>
            <a:endParaRPr lang="en-US" altLang="cs-CZ"/>
          </a:p>
        </p:txBody>
      </p:sp>
    </p:spTree>
    <p:extLst>
      <p:ext uri="{BB962C8B-B14F-4D97-AF65-F5344CB8AC3E}">
        <p14:creationId xmlns:p14="http://schemas.microsoft.com/office/powerpoint/2010/main" val="66117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134" indent="-290436" eaLnBrk="0" hangingPunct="0">
              <a:spcBef>
                <a:spcPct val="30000"/>
              </a:spcBef>
              <a:defRPr sz="1200">
                <a:solidFill>
                  <a:schemeClr val="tx1"/>
                </a:solidFill>
                <a:latin typeface="Arial" charset="0"/>
                <a:cs typeface="Arial" charset="0"/>
              </a:defRPr>
            </a:lvl2pPr>
            <a:lvl3pPr marL="1161745" indent="-232349" eaLnBrk="0" hangingPunct="0">
              <a:spcBef>
                <a:spcPct val="30000"/>
              </a:spcBef>
              <a:defRPr sz="1200">
                <a:solidFill>
                  <a:schemeClr val="tx1"/>
                </a:solidFill>
                <a:latin typeface="Arial" charset="0"/>
                <a:cs typeface="Arial" charset="0"/>
              </a:defRPr>
            </a:lvl3pPr>
            <a:lvl4pPr marL="1626443" indent="-232349" eaLnBrk="0" hangingPunct="0">
              <a:spcBef>
                <a:spcPct val="30000"/>
              </a:spcBef>
              <a:defRPr sz="1200">
                <a:solidFill>
                  <a:schemeClr val="tx1"/>
                </a:solidFill>
                <a:latin typeface="Arial" charset="0"/>
                <a:cs typeface="Arial" charset="0"/>
              </a:defRPr>
            </a:lvl4pPr>
            <a:lvl5pPr marL="2091141" indent="-232349" eaLnBrk="0" hangingPunct="0">
              <a:spcBef>
                <a:spcPct val="30000"/>
              </a:spcBef>
              <a:defRPr sz="1200">
                <a:solidFill>
                  <a:schemeClr val="tx1"/>
                </a:solidFill>
                <a:latin typeface="Arial" charset="0"/>
                <a:cs typeface="Arial" charset="0"/>
              </a:defRPr>
            </a:lvl5pPr>
            <a:lvl6pPr marL="2555839" indent="-232349" eaLnBrk="0" fontAlgn="base" hangingPunct="0">
              <a:spcBef>
                <a:spcPct val="30000"/>
              </a:spcBef>
              <a:spcAft>
                <a:spcPct val="0"/>
              </a:spcAft>
              <a:defRPr sz="1200">
                <a:solidFill>
                  <a:schemeClr val="tx1"/>
                </a:solidFill>
                <a:latin typeface="Arial" charset="0"/>
                <a:cs typeface="Arial" charset="0"/>
              </a:defRPr>
            </a:lvl6pPr>
            <a:lvl7pPr marL="3020538" indent="-232349" eaLnBrk="0" fontAlgn="base" hangingPunct="0">
              <a:spcBef>
                <a:spcPct val="30000"/>
              </a:spcBef>
              <a:spcAft>
                <a:spcPct val="0"/>
              </a:spcAft>
              <a:defRPr sz="1200">
                <a:solidFill>
                  <a:schemeClr val="tx1"/>
                </a:solidFill>
                <a:latin typeface="Arial" charset="0"/>
                <a:cs typeface="Arial" charset="0"/>
              </a:defRPr>
            </a:lvl7pPr>
            <a:lvl8pPr marL="3485236" indent="-232349" eaLnBrk="0" fontAlgn="base" hangingPunct="0">
              <a:spcBef>
                <a:spcPct val="30000"/>
              </a:spcBef>
              <a:spcAft>
                <a:spcPct val="0"/>
              </a:spcAft>
              <a:defRPr sz="1200">
                <a:solidFill>
                  <a:schemeClr val="tx1"/>
                </a:solidFill>
                <a:latin typeface="Arial" charset="0"/>
                <a:cs typeface="Arial" charset="0"/>
              </a:defRPr>
            </a:lvl8pPr>
            <a:lvl9pPr marL="3949934" indent="-23234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AB64BB4-168A-4561-AED8-F4E44EC67E06}" type="slidenum">
              <a:rPr lang="en-GB" altLang="cs-CZ" smtClean="0"/>
              <a:pPr eaLnBrk="1" hangingPunct="1">
                <a:spcBef>
                  <a:spcPct val="0"/>
                </a:spcBef>
              </a:pPr>
              <a:t>5</a:t>
            </a:fld>
            <a:endParaRPr lang="en-GB" altLang="cs-CZ"/>
          </a:p>
        </p:txBody>
      </p:sp>
      <p:sp>
        <p:nvSpPr>
          <p:cNvPr id="80899" name="Rectangle 7"/>
          <p:cNvSpPr txBox="1">
            <a:spLocks noGrp="1" noChangeArrowheads="1"/>
          </p:cNvSpPr>
          <p:nvPr/>
        </p:nvSpPr>
        <p:spPr bwMode="auto">
          <a:xfrm>
            <a:off x="3850069" y="9428459"/>
            <a:ext cx="2945984"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nchor="b"/>
          <a:lstStyle>
            <a:lvl1pPr defTabSz="844550" eaLnBrk="0" hangingPunct="0">
              <a:spcBef>
                <a:spcPct val="30000"/>
              </a:spcBef>
              <a:defRPr sz="1200">
                <a:solidFill>
                  <a:schemeClr val="tx1"/>
                </a:solidFill>
                <a:latin typeface="Arial" charset="0"/>
                <a:cs typeface="Arial" charset="0"/>
              </a:defRPr>
            </a:lvl1pPr>
            <a:lvl2pPr marL="742950" indent="-285750" defTabSz="844550" eaLnBrk="0" hangingPunct="0">
              <a:spcBef>
                <a:spcPct val="30000"/>
              </a:spcBef>
              <a:defRPr sz="1200">
                <a:solidFill>
                  <a:schemeClr val="tx1"/>
                </a:solidFill>
                <a:latin typeface="Arial" charset="0"/>
                <a:cs typeface="Arial" charset="0"/>
              </a:defRPr>
            </a:lvl2pPr>
            <a:lvl3pPr marL="1143000" indent="-228600" defTabSz="844550" eaLnBrk="0" hangingPunct="0">
              <a:spcBef>
                <a:spcPct val="30000"/>
              </a:spcBef>
              <a:defRPr sz="1200">
                <a:solidFill>
                  <a:schemeClr val="tx1"/>
                </a:solidFill>
                <a:latin typeface="Arial" charset="0"/>
                <a:cs typeface="Arial" charset="0"/>
              </a:defRPr>
            </a:lvl3pPr>
            <a:lvl4pPr marL="1600200" indent="-228600" defTabSz="844550" eaLnBrk="0" hangingPunct="0">
              <a:spcBef>
                <a:spcPct val="30000"/>
              </a:spcBef>
              <a:defRPr sz="1200">
                <a:solidFill>
                  <a:schemeClr val="tx1"/>
                </a:solidFill>
                <a:latin typeface="Arial" charset="0"/>
                <a:cs typeface="Arial" charset="0"/>
              </a:defRPr>
            </a:lvl4pPr>
            <a:lvl5pPr marL="2057400" indent="-228600" defTabSz="844550" eaLnBrk="0" hangingPunct="0">
              <a:spcBef>
                <a:spcPct val="30000"/>
              </a:spcBef>
              <a:defRPr sz="1200">
                <a:solidFill>
                  <a:schemeClr val="tx1"/>
                </a:solidFill>
                <a:latin typeface="Arial" charset="0"/>
                <a:cs typeface="Arial" charset="0"/>
              </a:defRPr>
            </a:lvl5pPr>
            <a:lvl6pPr marL="2514600" indent="-228600" defTabSz="844550" eaLnBrk="0" fontAlgn="base" hangingPunct="0">
              <a:spcBef>
                <a:spcPct val="30000"/>
              </a:spcBef>
              <a:spcAft>
                <a:spcPct val="0"/>
              </a:spcAft>
              <a:defRPr sz="1200">
                <a:solidFill>
                  <a:schemeClr val="tx1"/>
                </a:solidFill>
                <a:latin typeface="Arial" charset="0"/>
                <a:cs typeface="Arial" charset="0"/>
              </a:defRPr>
            </a:lvl6pPr>
            <a:lvl7pPr marL="2971800" indent="-228600" defTabSz="844550" eaLnBrk="0" fontAlgn="base" hangingPunct="0">
              <a:spcBef>
                <a:spcPct val="30000"/>
              </a:spcBef>
              <a:spcAft>
                <a:spcPct val="0"/>
              </a:spcAft>
              <a:defRPr sz="1200">
                <a:solidFill>
                  <a:schemeClr val="tx1"/>
                </a:solidFill>
                <a:latin typeface="Arial" charset="0"/>
                <a:cs typeface="Arial" charset="0"/>
              </a:defRPr>
            </a:lvl7pPr>
            <a:lvl8pPr marL="3429000" indent="-228600" defTabSz="844550" eaLnBrk="0" fontAlgn="base" hangingPunct="0">
              <a:spcBef>
                <a:spcPct val="30000"/>
              </a:spcBef>
              <a:spcAft>
                <a:spcPct val="0"/>
              </a:spcAft>
              <a:defRPr sz="1200">
                <a:solidFill>
                  <a:schemeClr val="tx1"/>
                </a:solidFill>
                <a:latin typeface="Arial" charset="0"/>
                <a:cs typeface="Arial" charset="0"/>
              </a:defRPr>
            </a:lvl8pPr>
            <a:lvl9pPr marL="3886200" indent="-228600" defTabSz="8445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51EA4DF-C835-4B8B-B275-6804A48F063A}" type="slidenum">
              <a:rPr lang="cs-CZ" altLang="cs-CZ"/>
              <a:pPr algn="r" eaLnBrk="1" hangingPunct="1">
                <a:spcBef>
                  <a:spcPct val="0"/>
                </a:spcBef>
              </a:pPr>
              <a:t>5</a:t>
            </a:fld>
            <a:endParaRPr lang="cs-CZ" altLang="cs-CZ"/>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lstStyle/>
          <a:p>
            <a:pPr eaLnBrk="1" hangingPunct="1"/>
            <a:r>
              <a:rPr lang="cs-CZ" altLang="cs-CZ" dirty="0"/>
              <a:t>el-</a:t>
            </a:r>
            <a:r>
              <a:rPr lang="cs-CZ" altLang="cs-CZ" dirty="0" err="1"/>
              <a:t>Amra</a:t>
            </a:r>
            <a:r>
              <a:rPr lang="cs-CZ" altLang="cs-CZ" dirty="0"/>
              <a:t>,</a:t>
            </a:r>
            <a:r>
              <a:rPr lang="cs-CZ" altLang="cs-CZ" baseline="0" dirty="0"/>
              <a:t> 120 km J od </a:t>
            </a:r>
            <a:r>
              <a:rPr lang="cs-CZ" altLang="cs-CZ" baseline="0" dirty="0" err="1"/>
              <a:t>Badárí</a:t>
            </a:r>
            <a:endParaRPr lang="en-US" altLang="cs-CZ" dirty="0"/>
          </a:p>
        </p:txBody>
      </p:sp>
    </p:spTree>
    <p:extLst>
      <p:ext uri="{BB962C8B-B14F-4D97-AF65-F5344CB8AC3E}">
        <p14:creationId xmlns:p14="http://schemas.microsoft.com/office/powerpoint/2010/main" val="114753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134" indent="-290436" eaLnBrk="0" hangingPunct="0">
              <a:spcBef>
                <a:spcPct val="30000"/>
              </a:spcBef>
              <a:defRPr sz="1200">
                <a:solidFill>
                  <a:schemeClr val="tx1"/>
                </a:solidFill>
                <a:latin typeface="Arial" charset="0"/>
                <a:cs typeface="Arial" charset="0"/>
              </a:defRPr>
            </a:lvl2pPr>
            <a:lvl3pPr marL="1161745" indent="-232349" eaLnBrk="0" hangingPunct="0">
              <a:spcBef>
                <a:spcPct val="30000"/>
              </a:spcBef>
              <a:defRPr sz="1200">
                <a:solidFill>
                  <a:schemeClr val="tx1"/>
                </a:solidFill>
                <a:latin typeface="Arial" charset="0"/>
                <a:cs typeface="Arial" charset="0"/>
              </a:defRPr>
            </a:lvl3pPr>
            <a:lvl4pPr marL="1626443" indent="-232349" eaLnBrk="0" hangingPunct="0">
              <a:spcBef>
                <a:spcPct val="30000"/>
              </a:spcBef>
              <a:defRPr sz="1200">
                <a:solidFill>
                  <a:schemeClr val="tx1"/>
                </a:solidFill>
                <a:latin typeface="Arial" charset="0"/>
                <a:cs typeface="Arial" charset="0"/>
              </a:defRPr>
            </a:lvl4pPr>
            <a:lvl5pPr marL="2091141" indent="-232349" eaLnBrk="0" hangingPunct="0">
              <a:spcBef>
                <a:spcPct val="30000"/>
              </a:spcBef>
              <a:defRPr sz="1200">
                <a:solidFill>
                  <a:schemeClr val="tx1"/>
                </a:solidFill>
                <a:latin typeface="Arial" charset="0"/>
                <a:cs typeface="Arial" charset="0"/>
              </a:defRPr>
            </a:lvl5pPr>
            <a:lvl6pPr marL="2555839" indent="-232349" eaLnBrk="0" fontAlgn="base" hangingPunct="0">
              <a:spcBef>
                <a:spcPct val="30000"/>
              </a:spcBef>
              <a:spcAft>
                <a:spcPct val="0"/>
              </a:spcAft>
              <a:defRPr sz="1200">
                <a:solidFill>
                  <a:schemeClr val="tx1"/>
                </a:solidFill>
                <a:latin typeface="Arial" charset="0"/>
                <a:cs typeface="Arial" charset="0"/>
              </a:defRPr>
            </a:lvl6pPr>
            <a:lvl7pPr marL="3020538" indent="-232349" eaLnBrk="0" fontAlgn="base" hangingPunct="0">
              <a:spcBef>
                <a:spcPct val="30000"/>
              </a:spcBef>
              <a:spcAft>
                <a:spcPct val="0"/>
              </a:spcAft>
              <a:defRPr sz="1200">
                <a:solidFill>
                  <a:schemeClr val="tx1"/>
                </a:solidFill>
                <a:latin typeface="Arial" charset="0"/>
                <a:cs typeface="Arial" charset="0"/>
              </a:defRPr>
            </a:lvl7pPr>
            <a:lvl8pPr marL="3485236" indent="-232349" eaLnBrk="0" fontAlgn="base" hangingPunct="0">
              <a:spcBef>
                <a:spcPct val="30000"/>
              </a:spcBef>
              <a:spcAft>
                <a:spcPct val="0"/>
              </a:spcAft>
              <a:defRPr sz="1200">
                <a:solidFill>
                  <a:schemeClr val="tx1"/>
                </a:solidFill>
                <a:latin typeface="Arial" charset="0"/>
                <a:cs typeface="Arial" charset="0"/>
              </a:defRPr>
            </a:lvl8pPr>
            <a:lvl9pPr marL="3949934" indent="-23234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2A7A3E-8651-4234-ADFC-195C096C24F0}" type="slidenum">
              <a:rPr lang="en-GB" altLang="cs-CZ" smtClean="0"/>
              <a:pPr eaLnBrk="1" hangingPunct="1">
                <a:spcBef>
                  <a:spcPct val="0"/>
                </a:spcBef>
              </a:pPr>
              <a:t>6</a:t>
            </a:fld>
            <a:endParaRPr lang="en-GB" altLang="cs-CZ"/>
          </a:p>
        </p:txBody>
      </p:sp>
      <p:sp>
        <p:nvSpPr>
          <p:cNvPr id="82947" name="Rectangle 7"/>
          <p:cNvSpPr txBox="1">
            <a:spLocks noGrp="1" noChangeArrowheads="1"/>
          </p:cNvSpPr>
          <p:nvPr/>
        </p:nvSpPr>
        <p:spPr bwMode="auto">
          <a:xfrm>
            <a:off x="3850069" y="9428459"/>
            <a:ext cx="2945984"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nchor="b"/>
          <a:lstStyle>
            <a:lvl1pPr defTabSz="844550" eaLnBrk="0" hangingPunct="0">
              <a:spcBef>
                <a:spcPct val="30000"/>
              </a:spcBef>
              <a:defRPr sz="1200">
                <a:solidFill>
                  <a:schemeClr val="tx1"/>
                </a:solidFill>
                <a:latin typeface="Arial" charset="0"/>
                <a:cs typeface="Arial" charset="0"/>
              </a:defRPr>
            </a:lvl1pPr>
            <a:lvl2pPr marL="742950" indent="-285750" defTabSz="844550" eaLnBrk="0" hangingPunct="0">
              <a:spcBef>
                <a:spcPct val="30000"/>
              </a:spcBef>
              <a:defRPr sz="1200">
                <a:solidFill>
                  <a:schemeClr val="tx1"/>
                </a:solidFill>
                <a:latin typeface="Arial" charset="0"/>
                <a:cs typeface="Arial" charset="0"/>
              </a:defRPr>
            </a:lvl2pPr>
            <a:lvl3pPr marL="1143000" indent="-228600" defTabSz="844550" eaLnBrk="0" hangingPunct="0">
              <a:spcBef>
                <a:spcPct val="30000"/>
              </a:spcBef>
              <a:defRPr sz="1200">
                <a:solidFill>
                  <a:schemeClr val="tx1"/>
                </a:solidFill>
                <a:latin typeface="Arial" charset="0"/>
                <a:cs typeface="Arial" charset="0"/>
              </a:defRPr>
            </a:lvl3pPr>
            <a:lvl4pPr marL="1600200" indent="-228600" defTabSz="844550" eaLnBrk="0" hangingPunct="0">
              <a:spcBef>
                <a:spcPct val="30000"/>
              </a:spcBef>
              <a:defRPr sz="1200">
                <a:solidFill>
                  <a:schemeClr val="tx1"/>
                </a:solidFill>
                <a:latin typeface="Arial" charset="0"/>
                <a:cs typeface="Arial" charset="0"/>
              </a:defRPr>
            </a:lvl4pPr>
            <a:lvl5pPr marL="2057400" indent="-228600" defTabSz="844550" eaLnBrk="0" hangingPunct="0">
              <a:spcBef>
                <a:spcPct val="30000"/>
              </a:spcBef>
              <a:defRPr sz="1200">
                <a:solidFill>
                  <a:schemeClr val="tx1"/>
                </a:solidFill>
                <a:latin typeface="Arial" charset="0"/>
                <a:cs typeface="Arial" charset="0"/>
              </a:defRPr>
            </a:lvl5pPr>
            <a:lvl6pPr marL="2514600" indent="-228600" defTabSz="844550" eaLnBrk="0" fontAlgn="base" hangingPunct="0">
              <a:spcBef>
                <a:spcPct val="30000"/>
              </a:spcBef>
              <a:spcAft>
                <a:spcPct val="0"/>
              </a:spcAft>
              <a:defRPr sz="1200">
                <a:solidFill>
                  <a:schemeClr val="tx1"/>
                </a:solidFill>
                <a:latin typeface="Arial" charset="0"/>
                <a:cs typeface="Arial" charset="0"/>
              </a:defRPr>
            </a:lvl6pPr>
            <a:lvl7pPr marL="2971800" indent="-228600" defTabSz="844550" eaLnBrk="0" fontAlgn="base" hangingPunct="0">
              <a:spcBef>
                <a:spcPct val="30000"/>
              </a:spcBef>
              <a:spcAft>
                <a:spcPct val="0"/>
              </a:spcAft>
              <a:defRPr sz="1200">
                <a:solidFill>
                  <a:schemeClr val="tx1"/>
                </a:solidFill>
                <a:latin typeface="Arial" charset="0"/>
                <a:cs typeface="Arial" charset="0"/>
              </a:defRPr>
            </a:lvl7pPr>
            <a:lvl8pPr marL="3429000" indent="-228600" defTabSz="844550" eaLnBrk="0" fontAlgn="base" hangingPunct="0">
              <a:spcBef>
                <a:spcPct val="30000"/>
              </a:spcBef>
              <a:spcAft>
                <a:spcPct val="0"/>
              </a:spcAft>
              <a:defRPr sz="1200">
                <a:solidFill>
                  <a:schemeClr val="tx1"/>
                </a:solidFill>
                <a:latin typeface="Arial" charset="0"/>
                <a:cs typeface="Arial" charset="0"/>
              </a:defRPr>
            </a:lvl8pPr>
            <a:lvl9pPr marL="3886200" indent="-228600" defTabSz="8445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BFB0243-2A7B-4445-9C95-487841AF8CEF}" type="slidenum">
              <a:rPr lang="cs-CZ" altLang="cs-CZ"/>
              <a:pPr algn="r" eaLnBrk="1" hangingPunct="1">
                <a:spcBef>
                  <a:spcPct val="0"/>
                </a:spcBef>
              </a:pPr>
              <a:t>6</a:t>
            </a:fld>
            <a:endParaRPr lang="cs-CZ" altLang="cs-CZ"/>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lstStyle/>
          <a:p>
            <a:pPr marL="348524" indent="-348524" eaLnBrk="1" hangingPunct="1">
              <a:lnSpc>
                <a:spcPct val="90000"/>
              </a:lnSpc>
            </a:pPr>
            <a:r>
              <a:rPr lang="cs-CZ" altLang="cs-CZ" dirty="0"/>
              <a:t>Hospodářství </a:t>
            </a:r>
            <a:r>
              <a:rPr lang="cs-CZ" altLang="cs-CZ" dirty="0" err="1"/>
              <a:t>Nakády</a:t>
            </a:r>
            <a:r>
              <a:rPr lang="cs-CZ" altLang="cs-CZ" dirty="0"/>
              <a:t> II: zemědělství – využití záplav a přirozených nádrží – jen 1 sklizeň ročně</a:t>
            </a:r>
          </a:p>
          <a:p>
            <a:pPr marL="348524" indent="-348524" eaLnBrk="1" hangingPunct="1">
              <a:lnSpc>
                <a:spcPct val="90000"/>
              </a:lnSpc>
            </a:pPr>
            <a:r>
              <a:rPr lang="cs-CZ" altLang="cs-CZ" dirty="0"/>
              <a:t>sekundární specializace – vznik samostatné vrstvy řemeslníků</a:t>
            </a:r>
          </a:p>
          <a:p>
            <a:pPr marL="348524" indent="-348524" eaLnBrk="1" hangingPunct="1">
              <a:lnSpc>
                <a:spcPct val="90000"/>
              </a:lnSpc>
            </a:pPr>
            <a:r>
              <a:rPr lang="cs-CZ" altLang="cs-CZ" dirty="0"/>
              <a:t>Význam Nilu jako dopravní tepny roste</a:t>
            </a:r>
          </a:p>
          <a:p>
            <a:pPr marL="348524" indent="-348524" eaLnBrk="1" hangingPunct="1">
              <a:lnSpc>
                <a:spcPct val="90000"/>
              </a:lnSpc>
            </a:pPr>
            <a:r>
              <a:rPr lang="cs-CZ" altLang="cs-CZ" dirty="0"/>
              <a:t>obchod – od delty po Núbii + dálkový obchod (Palestina, severní Mezopotámie: Tepe </a:t>
            </a:r>
            <a:r>
              <a:rPr lang="cs-CZ" altLang="cs-CZ" dirty="0" err="1"/>
              <a:t>Gawra</a:t>
            </a:r>
            <a:r>
              <a:rPr lang="cs-CZ" altLang="cs-CZ" dirty="0"/>
              <a:t>, jižní Mezopotámie: </a:t>
            </a:r>
            <a:r>
              <a:rPr lang="cs-CZ" altLang="cs-CZ" dirty="0" err="1"/>
              <a:t>Džemdet</a:t>
            </a:r>
            <a:r>
              <a:rPr lang="cs-CZ" altLang="cs-CZ" dirty="0"/>
              <a:t> </a:t>
            </a:r>
            <a:r>
              <a:rPr lang="cs-CZ" altLang="cs-CZ" dirty="0" err="1"/>
              <a:t>Nasr</a:t>
            </a:r>
            <a:r>
              <a:rPr lang="cs-CZ" altLang="cs-CZ" dirty="0"/>
              <a:t>)</a:t>
            </a:r>
          </a:p>
          <a:p>
            <a:pPr marL="348524" indent="-348524" eaLnBrk="1" hangingPunct="1">
              <a:lnSpc>
                <a:spcPct val="90000"/>
              </a:lnSpc>
            </a:pPr>
            <a:r>
              <a:rPr lang="cs-CZ" altLang="cs-CZ" dirty="0"/>
              <a:t>faktory ovlivňující vznik „</a:t>
            </a:r>
            <a:r>
              <a:rPr lang="cs-CZ" altLang="cs-CZ" dirty="0" err="1"/>
              <a:t>protostátů</a:t>
            </a:r>
            <a:r>
              <a:rPr lang="cs-CZ" altLang="cs-CZ" dirty="0"/>
              <a:t>“ v Horním Egyptě:</a:t>
            </a:r>
          </a:p>
          <a:p>
            <a:pPr marL="680912" lvl="1" indent="-330775" eaLnBrk="1" hangingPunct="1">
              <a:lnSpc>
                <a:spcPct val="90000"/>
              </a:lnSpc>
            </a:pPr>
            <a:r>
              <a:rPr lang="cs-CZ" altLang="cs-CZ" dirty="0"/>
              <a:t>vojenské akce</a:t>
            </a:r>
          </a:p>
          <a:p>
            <a:pPr marL="680912" lvl="1" indent="-330775" eaLnBrk="1" hangingPunct="1">
              <a:lnSpc>
                <a:spcPct val="90000"/>
              </a:lnSpc>
            </a:pPr>
            <a:r>
              <a:rPr lang="cs-CZ" altLang="cs-CZ" dirty="0"/>
              <a:t>migrace v důsledku měnících se ekologických podmínek či v důsledku obchodování</a:t>
            </a:r>
          </a:p>
          <a:p>
            <a:pPr marL="680912" lvl="1" indent="-330775" eaLnBrk="1" hangingPunct="1">
              <a:lnSpc>
                <a:spcPct val="90000"/>
              </a:lnSpc>
            </a:pPr>
            <a:r>
              <a:rPr lang="cs-CZ" altLang="cs-CZ" dirty="0"/>
              <a:t>snaha o kontrolu nerostných surovin</a:t>
            </a:r>
          </a:p>
          <a:p>
            <a:pPr marL="680912" lvl="1" indent="-330775" eaLnBrk="1" hangingPunct="1">
              <a:lnSpc>
                <a:spcPct val="90000"/>
              </a:lnSpc>
            </a:pPr>
            <a:r>
              <a:rPr lang="cs-CZ" altLang="cs-CZ" dirty="0"/>
              <a:t>užší obchodní kontakty vedou k výměně informací a technologií a následně další civilizační vzestup</a:t>
            </a:r>
          </a:p>
          <a:p>
            <a:pPr marL="680912" lvl="1" indent="-330775" eaLnBrk="1" hangingPunct="1">
              <a:lnSpc>
                <a:spcPct val="90000"/>
              </a:lnSpc>
            </a:pPr>
            <a:r>
              <a:rPr lang="cs-CZ" altLang="cs-CZ" dirty="0"/>
              <a:t>utužování svazků mezi jednotlivými vládnoucími rodinami</a:t>
            </a:r>
          </a:p>
          <a:p>
            <a:pPr marL="348524" indent="-348524" eaLnBrk="1" hangingPunct="1">
              <a:lnSpc>
                <a:spcPct val="90000"/>
              </a:lnSpc>
            </a:pPr>
            <a:r>
              <a:rPr lang="cs-CZ" altLang="cs-CZ" dirty="0"/>
              <a:t>Upevnění společenské hierarchie – mnoho dokladů: vztah umělec (klient) X elita (patriarcha) – projev v umění  </a:t>
            </a:r>
          </a:p>
          <a:p>
            <a:pPr eaLnBrk="1" hangingPunct="1"/>
            <a:endParaRPr lang="en-US" altLang="cs-CZ" dirty="0"/>
          </a:p>
        </p:txBody>
      </p:sp>
    </p:spTree>
    <p:extLst>
      <p:ext uri="{BB962C8B-B14F-4D97-AF65-F5344CB8AC3E}">
        <p14:creationId xmlns:p14="http://schemas.microsoft.com/office/powerpoint/2010/main" val="107303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134" indent="-290436" eaLnBrk="0" hangingPunct="0">
              <a:spcBef>
                <a:spcPct val="30000"/>
              </a:spcBef>
              <a:defRPr sz="1200">
                <a:solidFill>
                  <a:schemeClr val="tx1"/>
                </a:solidFill>
                <a:latin typeface="Arial" charset="0"/>
                <a:cs typeface="Arial" charset="0"/>
              </a:defRPr>
            </a:lvl2pPr>
            <a:lvl3pPr marL="1161745" indent="-232349" eaLnBrk="0" hangingPunct="0">
              <a:spcBef>
                <a:spcPct val="30000"/>
              </a:spcBef>
              <a:defRPr sz="1200">
                <a:solidFill>
                  <a:schemeClr val="tx1"/>
                </a:solidFill>
                <a:latin typeface="Arial" charset="0"/>
                <a:cs typeface="Arial" charset="0"/>
              </a:defRPr>
            </a:lvl3pPr>
            <a:lvl4pPr marL="1626443" indent="-232349" eaLnBrk="0" hangingPunct="0">
              <a:spcBef>
                <a:spcPct val="30000"/>
              </a:spcBef>
              <a:defRPr sz="1200">
                <a:solidFill>
                  <a:schemeClr val="tx1"/>
                </a:solidFill>
                <a:latin typeface="Arial" charset="0"/>
                <a:cs typeface="Arial" charset="0"/>
              </a:defRPr>
            </a:lvl4pPr>
            <a:lvl5pPr marL="2091141" indent="-232349" eaLnBrk="0" hangingPunct="0">
              <a:spcBef>
                <a:spcPct val="30000"/>
              </a:spcBef>
              <a:defRPr sz="1200">
                <a:solidFill>
                  <a:schemeClr val="tx1"/>
                </a:solidFill>
                <a:latin typeface="Arial" charset="0"/>
                <a:cs typeface="Arial" charset="0"/>
              </a:defRPr>
            </a:lvl5pPr>
            <a:lvl6pPr marL="2555839" indent="-232349" eaLnBrk="0" fontAlgn="base" hangingPunct="0">
              <a:spcBef>
                <a:spcPct val="30000"/>
              </a:spcBef>
              <a:spcAft>
                <a:spcPct val="0"/>
              </a:spcAft>
              <a:defRPr sz="1200">
                <a:solidFill>
                  <a:schemeClr val="tx1"/>
                </a:solidFill>
                <a:latin typeface="Arial" charset="0"/>
                <a:cs typeface="Arial" charset="0"/>
              </a:defRPr>
            </a:lvl6pPr>
            <a:lvl7pPr marL="3020538" indent="-232349" eaLnBrk="0" fontAlgn="base" hangingPunct="0">
              <a:spcBef>
                <a:spcPct val="30000"/>
              </a:spcBef>
              <a:spcAft>
                <a:spcPct val="0"/>
              </a:spcAft>
              <a:defRPr sz="1200">
                <a:solidFill>
                  <a:schemeClr val="tx1"/>
                </a:solidFill>
                <a:latin typeface="Arial" charset="0"/>
                <a:cs typeface="Arial" charset="0"/>
              </a:defRPr>
            </a:lvl7pPr>
            <a:lvl8pPr marL="3485236" indent="-232349" eaLnBrk="0" fontAlgn="base" hangingPunct="0">
              <a:spcBef>
                <a:spcPct val="30000"/>
              </a:spcBef>
              <a:spcAft>
                <a:spcPct val="0"/>
              </a:spcAft>
              <a:defRPr sz="1200">
                <a:solidFill>
                  <a:schemeClr val="tx1"/>
                </a:solidFill>
                <a:latin typeface="Arial" charset="0"/>
                <a:cs typeface="Arial" charset="0"/>
              </a:defRPr>
            </a:lvl8pPr>
            <a:lvl9pPr marL="3949934" indent="-23234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0E2799C-E22B-4270-BB37-1DF1515B13C0}" type="slidenum">
              <a:rPr lang="en-GB" altLang="cs-CZ" smtClean="0"/>
              <a:pPr eaLnBrk="1" hangingPunct="1">
                <a:spcBef>
                  <a:spcPct val="0"/>
                </a:spcBef>
              </a:pPr>
              <a:t>7</a:t>
            </a:fld>
            <a:endParaRPr lang="en-GB" altLang="cs-CZ"/>
          </a:p>
        </p:txBody>
      </p:sp>
      <p:sp>
        <p:nvSpPr>
          <p:cNvPr id="35843" name="Rectangle 7"/>
          <p:cNvSpPr txBox="1">
            <a:spLocks noGrp="1" noChangeArrowheads="1"/>
          </p:cNvSpPr>
          <p:nvPr/>
        </p:nvSpPr>
        <p:spPr bwMode="auto">
          <a:xfrm>
            <a:off x="3850069" y="9428459"/>
            <a:ext cx="2945984"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nchor="b"/>
          <a:lstStyle>
            <a:lvl1pPr defTabSz="844550" eaLnBrk="0" hangingPunct="0">
              <a:spcBef>
                <a:spcPct val="30000"/>
              </a:spcBef>
              <a:defRPr sz="1200">
                <a:solidFill>
                  <a:schemeClr val="tx1"/>
                </a:solidFill>
                <a:latin typeface="Arial" charset="0"/>
                <a:cs typeface="Arial" charset="0"/>
              </a:defRPr>
            </a:lvl1pPr>
            <a:lvl2pPr marL="742950" indent="-285750" defTabSz="844550" eaLnBrk="0" hangingPunct="0">
              <a:spcBef>
                <a:spcPct val="30000"/>
              </a:spcBef>
              <a:defRPr sz="1200">
                <a:solidFill>
                  <a:schemeClr val="tx1"/>
                </a:solidFill>
                <a:latin typeface="Arial" charset="0"/>
                <a:cs typeface="Arial" charset="0"/>
              </a:defRPr>
            </a:lvl2pPr>
            <a:lvl3pPr marL="1143000" indent="-228600" defTabSz="844550" eaLnBrk="0" hangingPunct="0">
              <a:spcBef>
                <a:spcPct val="30000"/>
              </a:spcBef>
              <a:defRPr sz="1200">
                <a:solidFill>
                  <a:schemeClr val="tx1"/>
                </a:solidFill>
                <a:latin typeface="Arial" charset="0"/>
                <a:cs typeface="Arial" charset="0"/>
              </a:defRPr>
            </a:lvl3pPr>
            <a:lvl4pPr marL="1600200" indent="-228600" defTabSz="844550" eaLnBrk="0" hangingPunct="0">
              <a:spcBef>
                <a:spcPct val="30000"/>
              </a:spcBef>
              <a:defRPr sz="1200">
                <a:solidFill>
                  <a:schemeClr val="tx1"/>
                </a:solidFill>
                <a:latin typeface="Arial" charset="0"/>
                <a:cs typeface="Arial" charset="0"/>
              </a:defRPr>
            </a:lvl4pPr>
            <a:lvl5pPr marL="2057400" indent="-228600" defTabSz="844550" eaLnBrk="0" hangingPunct="0">
              <a:spcBef>
                <a:spcPct val="30000"/>
              </a:spcBef>
              <a:defRPr sz="1200">
                <a:solidFill>
                  <a:schemeClr val="tx1"/>
                </a:solidFill>
                <a:latin typeface="Arial" charset="0"/>
                <a:cs typeface="Arial" charset="0"/>
              </a:defRPr>
            </a:lvl5pPr>
            <a:lvl6pPr marL="2514600" indent="-228600" defTabSz="844550" eaLnBrk="0" fontAlgn="base" hangingPunct="0">
              <a:spcBef>
                <a:spcPct val="30000"/>
              </a:spcBef>
              <a:spcAft>
                <a:spcPct val="0"/>
              </a:spcAft>
              <a:defRPr sz="1200">
                <a:solidFill>
                  <a:schemeClr val="tx1"/>
                </a:solidFill>
                <a:latin typeface="Arial" charset="0"/>
                <a:cs typeface="Arial" charset="0"/>
              </a:defRPr>
            </a:lvl6pPr>
            <a:lvl7pPr marL="2971800" indent="-228600" defTabSz="844550" eaLnBrk="0" fontAlgn="base" hangingPunct="0">
              <a:spcBef>
                <a:spcPct val="30000"/>
              </a:spcBef>
              <a:spcAft>
                <a:spcPct val="0"/>
              </a:spcAft>
              <a:defRPr sz="1200">
                <a:solidFill>
                  <a:schemeClr val="tx1"/>
                </a:solidFill>
                <a:latin typeface="Arial" charset="0"/>
                <a:cs typeface="Arial" charset="0"/>
              </a:defRPr>
            </a:lvl7pPr>
            <a:lvl8pPr marL="3429000" indent="-228600" defTabSz="844550" eaLnBrk="0" fontAlgn="base" hangingPunct="0">
              <a:spcBef>
                <a:spcPct val="30000"/>
              </a:spcBef>
              <a:spcAft>
                <a:spcPct val="0"/>
              </a:spcAft>
              <a:defRPr sz="1200">
                <a:solidFill>
                  <a:schemeClr val="tx1"/>
                </a:solidFill>
                <a:latin typeface="Arial" charset="0"/>
                <a:cs typeface="Arial" charset="0"/>
              </a:defRPr>
            </a:lvl8pPr>
            <a:lvl9pPr marL="3886200" indent="-228600" defTabSz="8445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4CB95E0-D8A8-4CEC-91B8-DD12812A4DD2}" type="slidenum">
              <a:rPr lang="cs-CZ" altLang="cs-CZ"/>
              <a:pPr algn="r" eaLnBrk="1" hangingPunct="1">
                <a:spcBef>
                  <a:spcPct val="0"/>
                </a:spcBef>
              </a:pPr>
              <a:t>7</a:t>
            </a:fld>
            <a:endParaRPr lang="cs-CZ" altLang="cs-CZ"/>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lstStyle/>
          <a:p>
            <a:pPr eaLnBrk="1" hangingPunct="1"/>
            <a:endParaRPr lang="en-US" altLang="cs-CZ"/>
          </a:p>
        </p:txBody>
      </p:sp>
    </p:spTree>
    <p:extLst>
      <p:ext uri="{BB962C8B-B14F-4D97-AF65-F5344CB8AC3E}">
        <p14:creationId xmlns:p14="http://schemas.microsoft.com/office/powerpoint/2010/main" val="382092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5134" indent="-290436" eaLnBrk="0" hangingPunct="0">
              <a:spcBef>
                <a:spcPct val="30000"/>
              </a:spcBef>
              <a:defRPr sz="1200">
                <a:solidFill>
                  <a:schemeClr val="tx1"/>
                </a:solidFill>
                <a:latin typeface="Arial" charset="0"/>
                <a:cs typeface="Arial" charset="0"/>
              </a:defRPr>
            </a:lvl2pPr>
            <a:lvl3pPr marL="1161745" indent="-232349" eaLnBrk="0" hangingPunct="0">
              <a:spcBef>
                <a:spcPct val="30000"/>
              </a:spcBef>
              <a:defRPr sz="1200">
                <a:solidFill>
                  <a:schemeClr val="tx1"/>
                </a:solidFill>
                <a:latin typeface="Arial" charset="0"/>
                <a:cs typeface="Arial" charset="0"/>
              </a:defRPr>
            </a:lvl3pPr>
            <a:lvl4pPr marL="1626443" indent="-232349" eaLnBrk="0" hangingPunct="0">
              <a:spcBef>
                <a:spcPct val="30000"/>
              </a:spcBef>
              <a:defRPr sz="1200">
                <a:solidFill>
                  <a:schemeClr val="tx1"/>
                </a:solidFill>
                <a:latin typeface="Arial" charset="0"/>
                <a:cs typeface="Arial" charset="0"/>
              </a:defRPr>
            </a:lvl4pPr>
            <a:lvl5pPr marL="2091141" indent="-232349" eaLnBrk="0" hangingPunct="0">
              <a:spcBef>
                <a:spcPct val="30000"/>
              </a:spcBef>
              <a:defRPr sz="1200">
                <a:solidFill>
                  <a:schemeClr val="tx1"/>
                </a:solidFill>
                <a:latin typeface="Arial" charset="0"/>
                <a:cs typeface="Arial" charset="0"/>
              </a:defRPr>
            </a:lvl5pPr>
            <a:lvl6pPr marL="2555839" indent="-232349" eaLnBrk="0" fontAlgn="base" hangingPunct="0">
              <a:spcBef>
                <a:spcPct val="30000"/>
              </a:spcBef>
              <a:spcAft>
                <a:spcPct val="0"/>
              </a:spcAft>
              <a:defRPr sz="1200">
                <a:solidFill>
                  <a:schemeClr val="tx1"/>
                </a:solidFill>
                <a:latin typeface="Arial" charset="0"/>
                <a:cs typeface="Arial" charset="0"/>
              </a:defRPr>
            </a:lvl6pPr>
            <a:lvl7pPr marL="3020538" indent="-232349" eaLnBrk="0" fontAlgn="base" hangingPunct="0">
              <a:spcBef>
                <a:spcPct val="30000"/>
              </a:spcBef>
              <a:spcAft>
                <a:spcPct val="0"/>
              </a:spcAft>
              <a:defRPr sz="1200">
                <a:solidFill>
                  <a:schemeClr val="tx1"/>
                </a:solidFill>
                <a:latin typeface="Arial" charset="0"/>
                <a:cs typeface="Arial" charset="0"/>
              </a:defRPr>
            </a:lvl7pPr>
            <a:lvl8pPr marL="3485236" indent="-232349" eaLnBrk="0" fontAlgn="base" hangingPunct="0">
              <a:spcBef>
                <a:spcPct val="30000"/>
              </a:spcBef>
              <a:spcAft>
                <a:spcPct val="0"/>
              </a:spcAft>
              <a:defRPr sz="1200">
                <a:solidFill>
                  <a:schemeClr val="tx1"/>
                </a:solidFill>
                <a:latin typeface="Arial" charset="0"/>
                <a:cs typeface="Arial" charset="0"/>
              </a:defRPr>
            </a:lvl8pPr>
            <a:lvl9pPr marL="3949934" indent="-23234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7B9F42F-480F-4871-A753-702443F12E4C}" type="slidenum">
              <a:rPr lang="en-GB" altLang="cs-CZ" smtClean="0"/>
              <a:pPr eaLnBrk="1" hangingPunct="1">
                <a:spcBef>
                  <a:spcPct val="0"/>
                </a:spcBef>
              </a:pPr>
              <a:t>8</a:t>
            </a:fld>
            <a:endParaRPr lang="en-GB" altLang="cs-CZ"/>
          </a:p>
        </p:txBody>
      </p:sp>
      <p:sp>
        <p:nvSpPr>
          <p:cNvPr id="68611" name="Rectangle 7"/>
          <p:cNvSpPr txBox="1">
            <a:spLocks noGrp="1" noChangeArrowheads="1"/>
          </p:cNvSpPr>
          <p:nvPr/>
        </p:nvSpPr>
        <p:spPr bwMode="auto">
          <a:xfrm>
            <a:off x="3850069" y="9428459"/>
            <a:ext cx="2945984"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nchor="b"/>
          <a:lstStyle>
            <a:lvl1pPr defTabSz="844550" eaLnBrk="0" hangingPunct="0">
              <a:spcBef>
                <a:spcPct val="30000"/>
              </a:spcBef>
              <a:defRPr sz="1200">
                <a:solidFill>
                  <a:schemeClr val="tx1"/>
                </a:solidFill>
                <a:latin typeface="Arial" charset="0"/>
                <a:cs typeface="Arial" charset="0"/>
              </a:defRPr>
            </a:lvl1pPr>
            <a:lvl2pPr marL="742950" indent="-285750" defTabSz="844550" eaLnBrk="0" hangingPunct="0">
              <a:spcBef>
                <a:spcPct val="30000"/>
              </a:spcBef>
              <a:defRPr sz="1200">
                <a:solidFill>
                  <a:schemeClr val="tx1"/>
                </a:solidFill>
                <a:latin typeface="Arial" charset="0"/>
                <a:cs typeface="Arial" charset="0"/>
              </a:defRPr>
            </a:lvl2pPr>
            <a:lvl3pPr marL="1143000" indent="-228600" defTabSz="844550" eaLnBrk="0" hangingPunct="0">
              <a:spcBef>
                <a:spcPct val="30000"/>
              </a:spcBef>
              <a:defRPr sz="1200">
                <a:solidFill>
                  <a:schemeClr val="tx1"/>
                </a:solidFill>
                <a:latin typeface="Arial" charset="0"/>
                <a:cs typeface="Arial" charset="0"/>
              </a:defRPr>
            </a:lvl3pPr>
            <a:lvl4pPr marL="1600200" indent="-228600" defTabSz="844550" eaLnBrk="0" hangingPunct="0">
              <a:spcBef>
                <a:spcPct val="30000"/>
              </a:spcBef>
              <a:defRPr sz="1200">
                <a:solidFill>
                  <a:schemeClr val="tx1"/>
                </a:solidFill>
                <a:latin typeface="Arial" charset="0"/>
                <a:cs typeface="Arial" charset="0"/>
              </a:defRPr>
            </a:lvl4pPr>
            <a:lvl5pPr marL="2057400" indent="-228600" defTabSz="844550" eaLnBrk="0" hangingPunct="0">
              <a:spcBef>
                <a:spcPct val="30000"/>
              </a:spcBef>
              <a:defRPr sz="1200">
                <a:solidFill>
                  <a:schemeClr val="tx1"/>
                </a:solidFill>
                <a:latin typeface="Arial" charset="0"/>
                <a:cs typeface="Arial" charset="0"/>
              </a:defRPr>
            </a:lvl5pPr>
            <a:lvl6pPr marL="2514600" indent="-228600" defTabSz="844550" eaLnBrk="0" fontAlgn="base" hangingPunct="0">
              <a:spcBef>
                <a:spcPct val="30000"/>
              </a:spcBef>
              <a:spcAft>
                <a:spcPct val="0"/>
              </a:spcAft>
              <a:defRPr sz="1200">
                <a:solidFill>
                  <a:schemeClr val="tx1"/>
                </a:solidFill>
                <a:latin typeface="Arial" charset="0"/>
                <a:cs typeface="Arial" charset="0"/>
              </a:defRPr>
            </a:lvl6pPr>
            <a:lvl7pPr marL="2971800" indent="-228600" defTabSz="844550" eaLnBrk="0" fontAlgn="base" hangingPunct="0">
              <a:spcBef>
                <a:spcPct val="30000"/>
              </a:spcBef>
              <a:spcAft>
                <a:spcPct val="0"/>
              </a:spcAft>
              <a:defRPr sz="1200">
                <a:solidFill>
                  <a:schemeClr val="tx1"/>
                </a:solidFill>
                <a:latin typeface="Arial" charset="0"/>
                <a:cs typeface="Arial" charset="0"/>
              </a:defRPr>
            </a:lvl7pPr>
            <a:lvl8pPr marL="3429000" indent="-228600" defTabSz="844550" eaLnBrk="0" fontAlgn="base" hangingPunct="0">
              <a:spcBef>
                <a:spcPct val="30000"/>
              </a:spcBef>
              <a:spcAft>
                <a:spcPct val="0"/>
              </a:spcAft>
              <a:defRPr sz="1200">
                <a:solidFill>
                  <a:schemeClr val="tx1"/>
                </a:solidFill>
                <a:latin typeface="Arial" charset="0"/>
                <a:cs typeface="Arial" charset="0"/>
              </a:defRPr>
            </a:lvl8pPr>
            <a:lvl9pPr marL="3886200" indent="-228600" defTabSz="84455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EFC83ED1-FBA4-4973-8FE4-72198DF1BEB4}" type="slidenum">
              <a:rPr lang="cs-CZ" altLang="cs-CZ"/>
              <a:pPr algn="r" eaLnBrk="1" hangingPunct="1">
                <a:spcBef>
                  <a:spcPct val="0"/>
                </a:spcBef>
              </a:pPr>
              <a:t>8</a:t>
            </a:fld>
            <a:endParaRPr lang="cs-CZ" altLang="cs-CZ"/>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6" rIns="92930" bIns="46466"/>
          <a:lstStyle/>
          <a:p>
            <a:pPr eaLnBrk="1" hangingPunct="1"/>
            <a:r>
              <a:rPr lang="cs-CZ" altLang="cs-CZ" dirty="0"/>
              <a:t>Ptačí bohyně:</a:t>
            </a:r>
            <a:endParaRPr lang="en-US" altLang="cs-CZ" dirty="0"/>
          </a:p>
        </p:txBody>
      </p:sp>
    </p:spTree>
    <p:extLst>
      <p:ext uri="{BB962C8B-B14F-4D97-AF65-F5344CB8AC3E}">
        <p14:creationId xmlns:p14="http://schemas.microsoft.com/office/powerpoint/2010/main" val="196078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9</a:t>
            </a:fld>
            <a:endParaRPr lang="en-GB"/>
          </a:p>
        </p:txBody>
      </p:sp>
    </p:spTree>
    <p:extLst>
      <p:ext uri="{BB962C8B-B14F-4D97-AF65-F5344CB8AC3E}">
        <p14:creationId xmlns:p14="http://schemas.microsoft.com/office/powerpoint/2010/main" val="267211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18BD3826-F1D9-4047-90CC-F52485A1BD7A}" type="slidenum">
              <a:rPr lang="en-GB" smtClean="0"/>
              <a:pPr>
                <a:defRPr/>
              </a:pPr>
              <a:t>10</a:t>
            </a:fld>
            <a:endParaRPr lang="en-GB"/>
          </a:p>
        </p:txBody>
      </p:sp>
    </p:spTree>
    <p:extLst>
      <p:ext uri="{BB962C8B-B14F-4D97-AF65-F5344CB8AC3E}">
        <p14:creationId xmlns:p14="http://schemas.microsoft.com/office/powerpoint/2010/main" val="60875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677E29D-0D78-480A-9946-AEC0843E6FA6}"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7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37199A7-62D1-44E5-9A45-078C35A214B6}" type="slidenum">
              <a:rPr lang="en-GB" smtClean="0"/>
              <a:pPr>
                <a:defRPr/>
              </a:pPr>
              <a:t>‹#›</a:t>
            </a:fld>
            <a:endParaRPr lang="en-GB"/>
          </a:p>
        </p:txBody>
      </p:sp>
    </p:spTree>
    <p:extLst>
      <p:ext uri="{BB962C8B-B14F-4D97-AF65-F5344CB8AC3E}">
        <p14:creationId xmlns:p14="http://schemas.microsoft.com/office/powerpoint/2010/main" val="322616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9611D3A-BC67-48F6-853A-B6A8359A5FDC}" type="slidenum">
              <a:rPr lang="en-GB" smtClean="0"/>
              <a:pPr>
                <a:defRPr/>
              </a:pPr>
              <a:t>‹#›</a:t>
            </a:fld>
            <a:endParaRPr lang="en-GB"/>
          </a:p>
        </p:txBody>
      </p:sp>
    </p:spTree>
    <p:extLst>
      <p:ext uri="{BB962C8B-B14F-4D97-AF65-F5344CB8AC3E}">
        <p14:creationId xmlns:p14="http://schemas.microsoft.com/office/powerpoint/2010/main" val="373021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56163" y="1981200"/>
            <a:ext cx="3754437"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684B977A-C135-4516-A0B8-9571330BDA1A}" type="slidenum">
              <a:rPr lang="en-GB"/>
              <a:pPr>
                <a:defRPr/>
              </a:pPr>
              <a:t>‹#›</a:t>
            </a:fld>
            <a:endParaRPr lang="en-GB"/>
          </a:p>
        </p:txBody>
      </p:sp>
    </p:spTree>
    <p:extLst>
      <p:ext uri="{BB962C8B-B14F-4D97-AF65-F5344CB8AC3E}">
        <p14:creationId xmlns:p14="http://schemas.microsoft.com/office/powerpoint/2010/main" val="219867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4B87593-71DC-4F30-AA6D-733FCACB75DB}" type="slidenum">
              <a:rPr lang="en-GB" smtClean="0"/>
              <a:pPr>
                <a:defRPr/>
              </a:pPr>
              <a:t>‹#›</a:t>
            </a:fld>
            <a:endParaRPr lang="en-GB"/>
          </a:p>
        </p:txBody>
      </p:sp>
    </p:spTree>
    <p:extLst>
      <p:ext uri="{BB962C8B-B14F-4D97-AF65-F5344CB8AC3E}">
        <p14:creationId xmlns:p14="http://schemas.microsoft.com/office/powerpoint/2010/main" val="338684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D29EF9D-B8B0-49CA-A62A-DEE06E076874}"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33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336404B-F855-46A2-9550-2EFB2615AA02}" type="slidenum">
              <a:rPr lang="en-GB" smtClean="0"/>
              <a:pPr>
                <a:defRPr/>
              </a:pPr>
              <a:t>‹#›</a:t>
            </a:fld>
            <a:endParaRPr lang="en-GB"/>
          </a:p>
        </p:txBody>
      </p:sp>
    </p:spTree>
    <p:extLst>
      <p:ext uri="{BB962C8B-B14F-4D97-AF65-F5344CB8AC3E}">
        <p14:creationId xmlns:p14="http://schemas.microsoft.com/office/powerpoint/2010/main" val="14453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22960" y="2582334"/>
            <a:ext cx="370332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63440" y="2582334"/>
            <a:ext cx="370332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BF0C31E-C377-4916-B440-95FCE675AE59}" type="slidenum">
              <a:rPr lang="en-GB" smtClean="0"/>
              <a:pPr>
                <a:defRPr/>
              </a:pPr>
              <a:t>‹#›</a:t>
            </a:fld>
            <a:endParaRPr lang="en-GB"/>
          </a:p>
        </p:txBody>
      </p:sp>
    </p:spTree>
    <p:extLst>
      <p:ext uri="{BB962C8B-B14F-4D97-AF65-F5344CB8AC3E}">
        <p14:creationId xmlns:p14="http://schemas.microsoft.com/office/powerpoint/2010/main" val="378016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E4B87593-71DC-4F30-AA6D-733FCACB75DB}" type="slidenum">
              <a:rPr lang="en-GB" smtClean="0"/>
              <a:pPr>
                <a:defRPr/>
              </a:pPr>
              <a:t>‹#›</a:t>
            </a:fld>
            <a:endParaRPr lang="en-GB"/>
          </a:p>
        </p:txBody>
      </p:sp>
    </p:spTree>
    <p:extLst>
      <p:ext uri="{BB962C8B-B14F-4D97-AF65-F5344CB8AC3E}">
        <p14:creationId xmlns:p14="http://schemas.microsoft.com/office/powerpoint/2010/main" val="38759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p>
            <a:pPr>
              <a:defRPr/>
            </a:pPr>
            <a:fld id="{BC4772CA-287C-4F64-AED8-9F434113DF6A}" type="slidenum">
              <a:rPr lang="en-GB" smtClean="0"/>
              <a:pPr>
                <a:defRPr/>
              </a:pPr>
              <a:t>‹#›</a:t>
            </a:fld>
            <a:endParaRPr lang="en-GB"/>
          </a:p>
        </p:txBody>
      </p:sp>
    </p:spTree>
    <p:extLst>
      <p:ext uri="{BB962C8B-B14F-4D97-AF65-F5344CB8AC3E}">
        <p14:creationId xmlns:p14="http://schemas.microsoft.com/office/powerpoint/2010/main" val="370444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05D81BD-209E-4128-8E8F-643BE1E00B04}" type="slidenum">
              <a:rPr lang="en-GB" smtClean="0"/>
              <a:pPr>
                <a:defRPr/>
              </a:pPr>
              <a:t>‹#›</a:t>
            </a:fld>
            <a:endParaRPr lang="en-GB"/>
          </a:p>
        </p:txBody>
      </p:sp>
    </p:spTree>
    <p:extLst>
      <p:ext uri="{BB962C8B-B14F-4D97-AF65-F5344CB8AC3E}">
        <p14:creationId xmlns:p14="http://schemas.microsoft.com/office/powerpoint/2010/main" val="132434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B612428-66AC-4FB2-8F1F-2475190116CF}" type="slidenum">
              <a:rPr lang="en-GB" smtClean="0"/>
              <a:pPr>
                <a:defRPr/>
              </a:pPr>
              <a:t>‹#›</a:t>
            </a:fld>
            <a:endParaRPr lang="en-GB"/>
          </a:p>
        </p:txBody>
      </p:sp>
    </p:spTree>
    <p:extLst>
      <p:ext uri="{BB962C8B-B14F-4D97-AF65-F5344CB8AC3E}">
        <p14:creationId xmlns:p14="http://schemas.microsoft.com/office/powerpoint/2010/main" val="322180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E4B87593-71DC-4F30-AA6D-733FCACB75DB}"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108020"/>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7.wmf"/><Relationship Id="rId5" Type="http://schemas.openxmlformats.org/officeDocument/2006/relationships/image" Target="../media/image56.jpeg"/><Relationship Id="rId4" Type="http://schemas.openxmlformats.org/officeDocument/2006/relationships/image" Target="../media/image5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0.jpg"/><Relationship Id="rId5" Type="http://schemas.openxmlformats.org/officeDocument/2006/relationships/image" Target="../media/image6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7" y="758952"/>
            <a:ext cx="8411228" cy="1733944"/>
          </a:xfrm>
        </p:spPr>
        <p:txBody>
          <a:bodyPr>
            <a:normAutofit/>
          </a:bodyPr>
          <a:lstStyle/>
          <a:p>
            <a:r>
              <a:rPr lang="cs-CZ" sz="5000" dirty="0"/>
              <a:t>NEOLIT V EGYPTĚ A NA PŘEDNÍM VÝCHODU</a:t>
            </a:r>
          </a:p>
        </p:txBody>
      </p:sp>
      <p:sp>
        <p:nvSpPr>
          <p:cNvPr id="2" name="Zástupný symbol pro text 1"/>
          <p:cNvSpPr>
            <a:spLocks noGrp="1"/>
          </p:cNvSpPr>
          <p:nvPr>
            <p:ph type="body" idx="1"/>
          </p:nvPr>
        </p:nvSpPr>
        <p:spPr>
          <a:xfrm>
            <a:off x="395536" y="4941168"/>
            <a:ext cx="8316416" cy="1673225"/>
          </a:xfrm>
        </p:spPr>
        <p:txBody>
          <a:bodyPr>
            <a:normAutofit/>
          </a:bodyPr>
          <a:lstStyle/>
          <a:p>
            <a:pPr algn="ctr"/>
            <a:r>
              <a:rPr lang="cs-CZ" altLang="cs-CZ" sz="1900" dirty="0"/>
              <a:t>Petra Maříková Vlčková</a:t>
            </a:r>
          </a:p>
          <a:p>
            <a:pPr algn="ctr"/>
            <a:r>
              <a:rPr lang="cs-CZ" altLang="cs-CZ" sz="1900" dirty="0"/>
              <a:t>Kultura starověkého Předního východu a Egypta KLBcA02</a:t>
            </a:r>
          </a:p>
          <a:p>
            <a:pPr algn="ctr"/>
            <a:r>
              <a:rPr lang="cs-CZ" altLang="cs-CZ" sz="1900" dirty="0"/>
              <a:t>2020-02-18</a:t>
            </a:r>
          </a:p>
          <a:p>
            <a:endParaRPr lang="cs-CZ" dirty="0"/>
          </a:p>
        </p:txBody>
      </p:sp>
      <p:pic>
        <p:nvPicPr>
          <p:cNvPr id="6" name="Picture 5" descr="hierakonpolis_100_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8147" y="2611172"/>
            <a:ext cx="7983805" cy="2329996"/>
          </a:xfrm>
          <a:prstGeom prst="rect">
            <a:avLst/>
          </a:prstGeom>
          <a:noFill/>
        </p:spPr>
      </p:pic>
    </p:spTree>
    <p:extLst>
      <p:ext uri="{BB962C8B-B14F-4D97-AF65-F5344CB8AC3E}">
        <p14:creationId xmlns:p14="http://schemas.microsoft.com/office/powerpoint/2010/main" val="351085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22960" y="758952"/>
            <a:ext cx="8069520" cy="941856"/>
          </a:xfrm>
        </p:spPr>
        <p:txBody>
          <a:bodyPr>
            <a:normAutofit/>
          </a:bodyPr>
          <a:lstStyle/>
          <a:p>
            <a:pPr algn="ctr"/>
            <a:r>
              <a:rPr lang="cs-CZ" sz="4400" dirty="0"/>
              <a:t>NEOLIT NA PŘEDNÍM VÝCHODĚ</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772816"/>
            <a:ext cx="6029176" cy="4168745"/>
          </a:xfrm>
          <a:prstGeom prst="rect">
            <a:avLst/>
          </a:prstGeom>
        </p:spPr>
      </p:pic>
    </p:spTree>
    <p:extLst>
      <p:ext uri="{BB962C8B-B14F-4D97-AF65-F5344CB8AC3E}">
        <p14:creationId xmlns:p14="http://schemas.microsoft.com/office/powerpoint/2010/main" val="287685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NEOLIT PŘEDNÍHO VÝCHODU</a:t>
            </a:r>
          </a:p>
        </p:txBody>
      </p:sp>
      <p:sp>
        <p:nvSpPr>
          <p:cNvPr id="3" name="Zástupný symbol pro obsah 2"/>
          <p:cNvSpPr>
            <a:spLocks noGrp="1"/>
          </p:cNvSpPr>
          <p:nvPr>
            <p:ph sz="half" idx="1"/>
          </p:nvPr>
        </p:nvSpPr>
        <p:spPr>
          <a:xfrm>
            <a:off x="0" y="1988840"/>
            <a:ext cx="5339782" cy="4320479"/>
          </a:xfrm>
        </p:spPr>
        <p:txBody>
          <a:bodyPr>
            <a:normAutofit fontScale="70000" lnSpcReduction="20000"/>
          </a:bodyPr>
          <a:lstStyle/>
          <a:p>
            <a:pPr>
              <a:buFont typeface="Wingdings" panose="05000000000000000000" pitchFamily="2" charset="2"/>
              <a:buChar char="§"/>
            </a:pPr>
            <a:r>
              <a:rPr lang="cs-CZ" dirty="0"/>
              <a:t>Proces </a:t>
            </a:r>
            <a:r>
              <a:rPr lang="cs-CZ" dirty="0" err="1"/>
              <a:t>neolitizace</a:t>
            </a:r>
            <a:r>
              <a:rPr lang="cs-CZ" dirty="0"/>
              <a:t>: c. 10,000-5300 BC (S Levanta)</a:t>
            </a:r>
          </a:p>
          <a:p>
            <a:pPr>
              <a:buFont typeface="Wingdings" panose="05000000000000000000" pitchFamily="2" charset="2"/>
              <a:buChar char="§"/>
            </a:pPr>
            <a:r>
              <a:rPr lang="cs-CZ" dirty="0"/>
              <a:t>Výzkumy </a:t>
            </a:r>
            <a:r>
              <a:rPr lang="cs-CZ" dirty="0" err="1"/>
              <a:t>Kathleen</a:t>
            </a:r>
            <a:r>
              <a:rPr lang="cs-CZ" dirty="0"/>
              <a:t> </a:t>
            </a:r>
            <a:r>
              <a:rPr lang="cs-CZ" dirty="0" err="1"/>
              <a:t>Kenyon</a:t>
            </a:r>
            <a:r>
              <a:rPr lang="cs-CZ" dirty="0"/>
              <a:t> (1906-1978): Jericho, 1950s </a:t>
            </a:r>
          </a:p>
          <a:p>
            <a:pPr lvl="1">
              <a:buFont typeface="Wingdings" panose="05000000000000000000" pitchFamily="2" charset="2"/>
              <a:buChar char="§"/>
            </a:pPr>
            <a:r>
              <a:rPr lang="cs-CZ" dirty="0"/>
              <a:t>Stanovení chronologie neolitu</a:t>
            </a:r>
          </a:p>
          <a:p>
            <a:pPr lvl="1">
              <a:buFont typeface="Wingdings" panose="05000000000000000000" pitchFamily="2" charset="2"/>
              <a:buChar char="§"/>
            </a:pPr>
            <a:r>
              <a:rPr lang="cs-CZ" dirty="0"/>
              <a:t>Stanovení sekvence </a:t>
            </a:r>
            <a:r>
              <a:rPr lang="cs-CZ" dirty="0" err="1"/>
              <a:t>prekeramického</a:t>
            </a:r>
            <a:r>
              <a:rPr lang="cs-CZ" dirty="0"/>
              <a:t> neolitu: </a:t>
            </a:r>
          </a:p>
          <a:p>
            <a:pPr lvl="2">
              <a:buFont typeface="Wingdings" panose="05000000000000000000" pitchFamily="2" charset="2"/>
              <a:buChar char="§"/>
            </a:pPr>
            <a:r>
              <a:rPr lang="cs-CZ" dirty="0"/>
              <a:t>PPNA (c. 10,000-8700 BC)</a:t>
            </a:r>
          </a:p>
          <a:p>
            <a:pPr lvl="2">
              <a:buFont typeface="Wingdings" panose="05000000000000000000" pitchFamily="2" charset="2"/>
              <a:buChar char="§"/>
            </a:pPr>
            <a:r>
              <a:rPr lang="cs-CZ" dirty="0"/>
              <a:t>PPNB (c.8700-6800 BC)</a:t>
            </a:r>
          </a:p>
          <a:p>
            <a:pPr lvl="2">
              <a:buFont typeface="Wingdings" panose="05000000000000000000" pitchFamily="2" charset="2"/>
              <a:buChar char="§"/>
            </a:pPr>
            <a:r>
              <a:rPr lang="cs-CZ" dirty="0"/>
              <a:t>PPNC (c. 6900-6300 BC): doplněno později</a:t>
            </a:r>
          </a:p>
          <a:p>
            <a:pPr>
              <a:buFont typeface="Wingdings" panose="05000000000000000000" pitchFamily="2" charset="2"/>
              <a:buChar char="§"/>
            </a:pPr>
            <a:r>
              <a:rPr lang="cs-CZ" dirty="0"/>
              <a:t>Neolitická revoluce: G. </a:t>
            </a:r>
            <a:r>
              <a:rPr lang="cs-CZ" dirty="0" err="1"/>
              <a:t>Childe</a:t>
            </a:r>
            <a:r>
              <a:rPr lang="cs-CZ" dirty="0"/>
              <a:t> 1964 </a:t>
            </a:r>
          </a:p>
          <a:p>
            <a:pPr>
              <a:buFont typeface="Wingdings" panose="05000000000000000000" pitchFamily="2" charset="2"/>
              <a:buChar char="§"/>
            </a:pPr>
            <a:r>
              <a:rPr lang="cs-CZ" dirty="0"/>
              <a:t>Proměny chápání neolitu a jeho „balíčku“ a vlivu lokálních starších kultur (</a:t>
            </a:r>
            <a:r>
              <a:rPr lang="cs-CZ" dirty="0" err="1"/>
              <a:t>natufien</a:t>
            </a:r>
            <a:r>
              <a:rPr lang="cs-CZ" dirty="0"/>
              <a:t>)</a:t>
            </a:r>
          </a:p>
          <a:p>
            <a:pPr>
              <a:buFont typeface="Wingdings" panose="05000000000000000000" pitchFamily="2" charset="2"/>
              <a:buChar char="§"/>
            </a:pPr>
            <a:r>
              <a:rPr lang="cs-CZ" dirty="0" err="1"/>
              <a:t>Prekeramické</a:t>
            </a:r>
            <a:r>
              <a:rPr lang="cs-CZ" dirty="0"/>
              <a:t> osídlení: přímořský pás (Ras </a:t>
            </a:r>
            <a:r>
              <a:rPr lang="cs-CZ" dirty="0" err="1"/>
              <a:t>Šamra</a:t>
            </a:r>
            <a:r>
              <a:rPr lang="cs-CZ" dirty="0"/>
              <a:t>), povodí Eufratu a Tigridu (Abú </a:t>
            </a:r>
            <a:r>
              <a:rPr lang="cs-CZ" dirty="0" err="1"/>
              <a:t>Hureyra</a:t>
            </a:r>
            <a:r>
              <a:rPr lang="cs-CZ" dirty="0"/>
              <a:t>, </a:t>
            </a:r>
            <a:r>
              <a:rPr lang="cs-CZ" dirty="0" err="1"/>
              <a:t>Tell</a:t>
            </a:r>
            <a:r>
              <a:rPr lang="cs-CZ" dirty="0"/>
              <a:t> </a:t>
            </a:r>
            <a:r>
              <a:rPr lang="cs-CZ" dirty="0" err="1"/>
              <a:t>Halula</a:t>
            </a:r>
            <a:r>
              <a:rPr lang="cs-CZ" dirty="0"/>
              <a:t>), J Levanta (Jericho, </a:t>
            </a:r>
            <a:r>
              <a:rPr lang="cs-CZ" dirty="0" err="1"/>
              <a:t>Ain</a:t>
            </a:r>
            <a:r>
              <a:rPr lang="cs-CZ" dirty="0"/>
              <a:t> </a:t>
            </a:r>
            <a:r>
              <a:rPr lang="cs-CZ" dirty="0" err="1"/>
              <a:t>Ghazal</a:t>
            </a:r>
            <a:r>
              <a:rPr lang="cs-CZ" dirty="0"/>
              <a:t>).</a:t>
            </a:r>
          </a:p>
          <a:p>
            <a:pPr>
              <a:buFont typeface="Wingdings" panose="05000000000000000000" pitchFamily="2" charset="2"/>
              <a:buChar char="§"/>
            </a:pPr>
            <a:r>
              <a:rPr lang="cs-CZ" dirty="0"/>
              <a:t>Specifické pohřební zvyklosti</a:t>
            </a:r>
          </a:p>
          <a:p>
            <a:pPr>
              <a:buFont typeface="Wingdings" panose="05000000000000000000" pitchFamily="2" charset="2"/>
              <a:buChar char="§"/>
            </a:pPr>
            <a:r>
              <a:rPr lang="cs-CZ" dirty="0"/>
              <a:t>Nálezy soch „</a:t>
            </a:r>
            <a:r>
              <a:rPr lang="cs-CZ" dirty="0" err="1"/>
              <a:t>Mother</a:t>
            </a:r>
            <a:r>
              <a:rPr lang="cs-CZ" dirty="0"/>
              <a:t> </a:t>
            </a:r>
            <a:r>
              <a:rPr lang="cs-CZ" dirty="0" err="1"/>
              <a:t>Goddess</a:t>
            </a:r>
            <a:r>
              <a:rPr lang="cs-CZ" dirty="0"/>
              <a:t>“: </a:t>
            </a:r>
            <a:r>
              <a:rPr lang="cs-CZ" dirty="0" err="1"/>
              <a:t>Ain</a:t>
            </a:r>
            <a:r>
              <a:rPr lang="cs-CZ" dirty="0"/>
              <a:t> </a:t>
            </a:r>
            <a:r>
              <a:rPr lang="cs-CZ" dirty="0" err="1"/>
              <a:t>Ghazal</a:t>
            </a:r>
            <a:r>
              <a:rPr lang="cs-CZ" dirty="0"/>
              <a:t>, Jericho, </a:t>
            </a:r>
            <a:r>
              <a:rPr lang="cs-CZ" dirty="0" err="1"/>
              <a:t>Hanal</a:t>
            </a:r>
            <a:r>
              <a:rPr lang="cs-CZ" dirty="0"/>
              <a:t> </a:t>
            </a:r>
            <a:r>
              <a:rPr lang="cs-CZ" dirty="0" err="1"/>
              <a:t>Hemar</a:t>
            </a:r>
            <a:endParaRPr lang="cs-CZ" dirty="0"/>
          </a:p>
          <a:p>
            <a:pPr>
              <a:buFont typeface="Wingdings" panose="05000000000000000000" pitchFamily="2" charset="2"/>
              <a:buChar char="§"/>
            </a:pPr>
            <a:r>
              <a:rPr lang="cs-CZ" dirty="0"/>
              <a:t>Přechod PPN X PN: plynulý přechod mezi LPPNB k </a:t>
            </a:r>
            <a:r>
              <a:rPr lang="cs-CZ" dirty="0" err="1"/>
              <a:t>Jarmukienu</a:t>
            </a:r>
            <a:endParaRPr lang="cs-CZ"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04946" y="1872887"/>
            <a:ext cx="2366597" cy="1546177"/>
          </a:xfr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782" y="3516073"/>
            <a:ext cx="2631761" cy="2793246"/>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164" y="2645976"/>
            <a:ext cx="877647" cy="2238896"/>
          </a:xfrm>
          <a:prstGeom prst="rect">
            <a:avLst/>
          </a:prstGeom>
        </p:spPr>
      </p:pic>
      <p:pic>
        <p:nvPicPr>
          <p:cNvPr id="7" name="Obrázek 6"/>
          <p:cNvPicPr>
            <a:picLocks noChangeAspect="1"/>
          </p:cNvPicPr>
          <p:nvPr/>
        </p:nvPicPr>
        <p:blipFill rotWithShape="1">
          <a:blip r:embed="rId6" cstate="print">
            <a:extLst>
              <a:ext uri="{28A0092B-C50C-407E-A947-70E740481C1C}">
                <a14:useLocalDpi xmlns:a14="http://schemas.microsoft.com/office/drawing/2010/main" val="0"/>
              </a:ext>
            </a:extLst>
          </a:blip>
          <a:srcRect l="26325" r="21630"/>
          <a:stretch/>
        </p:blipFill>
        <p:spPr>
          <a:xfrm>
            <a:off x="8400822" y="5325962"/>
            <a:ext cx="648073" cy="935050"/>
          </a:xfrm>
          <a:prstGeom prst="rect">
            <a:avLst/>
          </a:prstGeom>
        </p:spPr>
      </p:pic>
    </p:spTree>
    <p:extLst>
      <p:ext uri="{BB962C8B-B14F-4D97-AF65-F5344CB8AC3E}">
        <p14:creationId xmlns:p14="http://schemas.microsoft.com/office/powerpoint/2010/main" val="187594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KERAMICKÝ NEOLIT</a:t>
            </a:r>
          </a:p>
        </p:txBody>
      </p:sp>
      <p:graphicFrame>
        <p:nvGraphicFramePr>
          <p:cNvPr id="5" name="Zástupný symbol pro obsah 4"/>
          <p:cNvGraphicFramePr>
            <a:graphicFrameLocks noGrp="1"/>
          </p:cNvGraphicFramePr>
          <p:nvPr>
            <p:ph sz="half" idx="1"/>
            <p:extLst>
              <p:ext uri="{D42A27DB-BD31-4B8C-83A1-F6EECF244321}">
                <p14:modId xmlns:p14="http://schemas.microsoft.com/office/powerpoint/2010/main" val="964386254"/>
              </p:ext>
            </p:extLst>
          </p:nvPr>
        </p:nvGraphicFramePr>
        <p:xfrm>
          <a:off x="467544" y="1700808"/>
          <a:ext cx="7848872" cy="4861560"/>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370840">
                <a:tc>
                  <a:txBody>
                    <a:bodyPr/>
                    <a:lstStyle/>
                    <a:p>
                      <a:r>
                        <a:rPr lang="cs-CZ" dirty="0"/>
                        <a:t>PN kultury</a:t>
                      </a:r>
                    </a:p>
                  </a:txBody>
                  <a:tcPr/>
                </a:tc>
                <a:tc>
                  <a:txBody>
                    <a:bodyPr/>
                    <a:lstStyle/>
                    <a:p>
                      <a:r>
                        <a:rPr lang="cs-CZ" dirty="0"/>
                        <a:t>Data (BP)</a:t>
                      </a:r>
                    </a:p>
                  </a:txBody>
                  <a:tcPr/>
                </a:tc>
                <a:extLst>
                  <a:ext uri="{0D108BD9-81ED-4DB2-BD59-A6C34878D82A}">
                    <a16:rowId xmlns:a16="http://schemas.microsoft.com/office/drawing/2014/main" val="10000"/>
                  </a:ext>
                </a:extLst>
              </a:tr>
              <a:tr h="370840">
                <a:tc>
                  <a:txBody>
                    <a:bodyPr/>
                    <a:lstStyle/>
                    <a:p>
                      <a:r>
                        <a:rPr lang="cs-CZ" dirty="0"/>
                        <a:t>Levanta: pozdní neolit</a:t>
                      </a:r>
                    </a:p>
                    <a:p>
                      <a:r>
                        <a:rPr lang="cs-CZ" dirty="0" err="1"/>
                        <a:t>Byblos</a:t>
                      </a:r>
                      <a:endParaRPr lang="cs-CZ" dirty="0"/>
                    </a:p>
                    <a:p>
                      <a:pPr marL="285750" indent="-285750">
                        <a:buFontTx/>
                        <a:buChar char="-"/>
                      </a:pPr>
                      <a:r>
                        <a:rPr lang="cs-CZ" baseline="0" dirty="0" err="1"/>
                        <a:t>Néolithique</a:t>
                      </a:r>
                      <a:r>
                        <a:rPr lang="cs-CZ" baseline="0" dirty="0"/>
                        <a:t> </a:t>
                      </a:r>
                      <a:r>
                        <a:rPr lang="cs-CZ" baseline="0" dirty="0" err="1"/>
                        <a:t>ancienne</a:t>
                      </a:r>
                      <a:endParaRPr lang="cs-CZ" baseline="0" dirty="0"/>
                    </a:p>
                    <a:p>
                      <a:pPr marL="285750" indent="-285750">
                        <a:buFontTx/>
                        <a:buChar char="-"/>
                      </a:pPr>
                      <a:r>
                        <a:rPr lang="cs-CZ" baseline="0" dirty="0" err="1"/>
                        <a:t>Néolithique</a:t>
                      </a:r>
                      <a:r>
                        <a:rPr lang="cs-CZ" baseline="0" dirty="0"/>
                        <a:t> </a:t>
                      </a:r>
                      <a:r>
                        <a:rPr lang="cs-CZ" baseline="0" dirty="0" err="1"/>
                        <a:t>moyen</a:t>
                      </a:r>
                      <a:r>
                        <a:rPr lang="cs-CZ" baseline="0" dirty="0"/>
                        <a:t> </a:t>
                      </a:r>
                    </a:p>
                    <a:p>
                      <a:pPr marL="285750" indent="-285750">
                        <a:buFontTx/>
                        <a:buChar char="-"/>
                      </a:pPr>
                      <a:r>
                        <a:rPr lang="cs-CZ" baseline="0" dirty="0" err="1"/>
                        <a:t>Néolithique</a:t>
                      </a:r>
                      <a:r>
                        <a:rPr lang="cs-CZ" baseline="0" dirty="0"/>
                        <a:t> </a:t>
                      </a:r>
                      <a:r>
                        <a:rPr lang="cs-CZ" baseline="0" dirty="0" err="1"/>
                        <a:t>récent</a:t>
                      </a:r>
                      <a:endParaRPr lang="cs-CZ" baseline="0" dirty="0"/>
                    </a:p>
                    <a:p>
                      <a:pPr marL="0" indent="0">
                        <a:buFontTx/>
                        <a:buNone/>
                      </a:pPr>
                      <a:r>
                        <a:rPr lang="cs-CZ" baseline="0" dirty="0" err="1"/>
                        <a:t>Jarmukian</a:t>
                      </a:r>
                      <a:endParaRPr lang="cs-CZ" baseline="0" dirty="0"/>
                    </a:p>
                    <a:p>
                      <a:pPr marL="0" indent="0">
                        <a:buFontTx/>
                        <a:buNone/>
                      </a:pPr>
                      <a:r>
                        <a:rPr lang="cs-CZ" baseline="0" dirty="0"/>
                        <a:t>Jericho IX</a:t>
                      </a:r>
                    </a:p>
                    <a:p>
                      <a:pPr marL="0" indent="0">
                        <a:buFontTx/>
                        <a:buNone/>
                      </a:pPr>
                      <a:r>
                        <a:rPr lang="cs-CZ" baseline="0" dirty="0" err="1"/>
                        <a:t>Wádí</a:t>
                      </a:r>
                      <a:r>
                        <a:rPr lang="cs-CZ" baseline="0" dirty="0"/>
                        <a:t> </a:t>
                      </a:r>
                      <a:r>
                        <a:rPr lang="cs-CZ" baseline="0" dirty="0" err="1"/>
                        <a:t>Rabah</a:t>
                      </a:r>
                      <a:endParaRPr lang="cs-CZ" dirty="0"/>
                    </a:p>
                  </a:txBody>
                  <a:tcPr/>
                </a:tc>
                <a:tc>
                  <a:txBody>
                    <a:bodyPr/>
                    <a:lstStyle/>
                    <a:p>
                      <a:r>
                        <a:rPr lang="cs-CZ" dirty="0"/>
                        <a:t>ca. 8000-6000</a:t>
                      </a:r>
                    </a:p>
                    <a:p>
                      <a:endParaRPr lang="cs-CZ" dirty="0"/>
                    </a:p>
                    <a:p>
                      <a:r>
                        <a:rPr lang="cs-CZ" dirty="0"/>
                        <a:t>ca. 7600-7100</a:t>
                      </a:r>
                    </a:p>
                    <a:p>
                      <a:r>
                        <a:rPr lang="cs-CZ" dirty="0"/>
                        <a:t>ca. 7100-6800</a:t>
                      </a:r>
                    </a:p>
                    <a:p>
                      <a:r>
                        <a:rPr lang="cs-CZ" dirty="0"/>
                        <a:t>ca. 6800-6200</a:t>
                      </a:r>
                    </a:p>
                    <a:p>
                      <a:r>
                        <a:rPr lang="cs-CZ" dirty="0"/>
                        <a:t>ca. 7500-7000</a:t>
                      </a:r>
                    </a:p>
                    <a:p>
                      <a:r>
                        <a:rPr lang="cs-CZ" dirty="0"/>
                        <a:t>ca. 7400-6800?</a:t>
                      </a:r>
                    </a:p>
                    <a:p>
                      <a:r>
                        <a:rPr lang="cs-CZ" dirty="0"/>
                        <a:t>ca. 6800-6200</a:t>
                      </a:r>
                    </a:p>
                  </a:txBody>
                  <a:tcPr/>
                </a:tc>
                <a:extLst>
                  <a:ext uri="{0D108BD9-81ED-4DB2-BD59-A6C34878D82A}">
                    <a16:rowId xmlns:a16="http://schemas.microsoft.com/office/drawing/2014/main" val="10001"/>
                  </a:ext>
                </a:extLst>
              </a:tr>
              <a:tr h="370840">
                <a:tc>
                  <a:txBody>
                    <a:bodyPr/>
                    <a:lstStyle/>
                    <a:p>
                      <a:r>
                        <a:rPr lang="cs-CZ" dirty="0"/>
                        <a:t>Zagros:</a:t>
                      </a:r>
                      <a:r>
                        <a:rPr lang="cs-CZ" baseline="0" dirty="0"/>
                        <a:t> PN</a:t>
                      </a:r>
                      <a:endParaRPr lang="cs-CZ" dirty="0"/>
                    </a:p>
                  </a:txBody>
                  <a:tcPr/>
                </a:tc>
                <a:tc>
                  <a:txBody>
                    <a:bodyPr/>
                    <a:lstStyle/>
                    <a:p>
                      <a:r>
                        <a:rPr lang="cs-CZ" dirty="0"/>
                        <a:t>ca. 8200-6000</a:t>
                      </a:r>
                    </a:p>
                  </a:txBody>
                  <a:tcPr/>
                </a:tc>
                <a:extLst>
                  <a:ext uri="{0D108BD9-81ED-4DB2-BD59-A6C34878D82A}">
                    <a16:rowId xmlns:a16="http://schemas.microsoft.com/office/drawing/2014/main" val="10002"/>
                  </a:ext>
                </a:extLst>
              </a:tr>
              <a:tr h="370840">
                <a:tc>
                  <a:txBody>
                    <a:bodyPr/>
                    <a:lstStyle/>
                    <a:p>
                      <a:r>
                        <a:rPr lang="cs-CZ" dirty="0" err="1"/>
                        <a:t>Mesopotámie</a:t>
                      </a:r>
                      <a:r>
                        <a:rPr lang="cs-CZ" dirty="0"/>
                        <a:t>:</a:t>
                      </a:r>
                      <a:r>
                        <a:rPr lang="cs-CZ" baseline="0" dirty="0"/>
                        <a:t> PN</a:t>
                      </a:r>
                    </a:p>
                    <a:p>
                      <a:pPr marL="285750" indent="-285750">
                        <a:buFontTx/>
                        <a:buChar char="-"/>
                      </a:pPr>
                      <a:r>
                        <a:rPr lang="cs-CZ" baseline="0" dirty="0"/>
                        <a:t>proto-</a:t>
                      </a:r>
                      <a:r>
                        <a:rPr lang="cs-CZ" baseline="0" dirty="0" err="1"/>
                        <a:t>Hassuna</a:t>
                      </a:r>
                      <a:endParaRPr lang="cs-CZ" baseline="0" dirty="0"/>
                    </a:p>
                    <a:p>
                      <a:pPr marL="285750" indent="-285750">
                        <a:buFontTx/>
                        <a:buChar char="-"/>
                      </a:pPr>
                      <a:r>
                        <a:rPr lang="cs-CZ" baseline="0" dirty="0" err="1"/>
                        <a:t>Hassuna</a:t>
                      </a:r>
                      <a:endParaRPr lang="cs-CZ" baseline="0" dirty="0"/>
                    </a:p>
                    <a:p>
                      <a:pPr marL="285750" indent="-285750">
                        <a:buFontTx/>
                        <a:buChar char="-"/>
                      </a:pPr>
                      <a:r>
                        <a:rPr lang="cs-CZ" baseline="0" dirty="0" err="1"/>
                        <a:t>Samarra</a:t>
                      </a:r>
                      <a:endParaRPr lang="cs-CZ" baseline="0" dirty="0"/>
                    </a:p>
                    <a:p>
                      <a:pPr marL="285750" indent="-285750">
                        <a:buFontTx/>
                        <a:buChar char="-"/>
                      </a:pPr>
                      <a:r>
                        <a:rPr lang="cs-CZ" baseline="0" dirty="0" err="1"/>
                        <a:t>Halaf</a:t>
                      </a:r>
                      <a:endParaRPr lang="cs-CZ" dirty="0"/>
                    </a:p>
                  </a:txBody>
                  <a:tcPr/>
                </a:tc>
                <a:tc>
                  <a:txBody>
                    <a:bodyPr/>
                    <a:lstStyle/>
                    <a:p>
                      <a:endParaRPr lang="cs-CZ" dirty="0"/>
                    </a:p>
                    <a:p>
                      <a:r>
                        <a:rPr lang="cs-CZ" dirty="0"/>
                        <a:t>ca. 8200-7900</a:t>
                      </a:r>
                    </a:p>
                    <a:p>
                      <a:r>
                        <a:rPr lang="cs-CZ" dirty="0"/>
                        <a:t>ca. 7900-7200</a:t>
                      </a:r>
                    </a:p>
                    <a:p>
                      <a:r>
                        <a:rPr lang="cs-CZ" dirty="0"/>
                        <a:t>ca. 7500-6500</a:t>
                      </a:r>
                    </a:p>
                    <a:p>
                      <a:r>
                        <a:rPr lang="cs-CZ" dirty="0"/>
                        <a:t>ca. 7200-6200</a:t>
                      </a:r>
                    </a:p>
                  </a:txBody>
                  <a:tcPr/>
                </a:tc>
                <a:extLst>
                  <a:ext uri="{0D108BD9-81ED-4DB2-BD59-A6C34878D82A}">
                    <a16:rowId xmlns:a16="http://schemas.microsoft.com/office/drawing/2014/main" val="10003"/>
                  </a:ext>
                </a:extLst>
              </a:tr>
              <a:tr h="370840">
                <a:tc>
                  <a:txBody>
                    <a:bodyPr/>
                    <a:lstStyle/>
                    <a:p>
                      <a:r>
                        <a:rPr lang="cs-CZ" dirty="0"/>
                        <a:t>Anatolie: PN</a:t>
                      </a:r>
                    </a:p>
                  </a:txBody>
                  <a:tcPr/>
                </a:tc>
                <a:tc>
                  <a:txBody>
                    <a:bodyPr/>
                    <a:lstStyle/>
                    <a:p>
                      <a:r>
                        <a:rPr lang="cs-CZ" dirty="0"/>
                        <a:t>ca. 8000-6000</a:t>
                      </a:r>
                    </a:p>
                  </a:txBody>
                  <a:tcPr/>
                </a:tc>
                <a:extLst>
                  <a:ext uri="{0D108BD9-81ED-4DB2-BD59-A6C34878D82A}">
                    <a16:rowId xmlns:a16="http://schemas.microsoft.com/office/drawing/2014/main" val="10004"/>
                  </a:ext>
                </a:extLst>
              </a:tr>
            </a:tbl>
          </a:graphicData>
        </a:graphic>
      </p:graphicFrame>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348880"/>
            <a:ext cx="1993900" cy="1797050"/>
          </a:xfrm>
          <a:prstGeom prst="rect">
            <a:avLst/>
          </a:prstGeom>
        </p:spPr>
      </p:pic>
    </p:spTree>
    <p:extLst>
      <p:ext uri="{BB962C8B-B14F-4D97-AF65-F5344CB8AC3E}">
        <p14:creationId xmlns:p14="http://schemas.microsoft.com/office/powerpoint/2010/main" val="371553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ANATOLIE V NEOLITU</a:t>
            </a:r>
          </a:p>
        </p:txBody>
      </p:sp>
      <p:sp>
        <p:nvSpPr>
          <p:cNvPr id="3" name="Zástupný symbol pro obsah 2"/>
          <p:cNvSpPr>
            <a:spLocks noGrp="1"/>
          </p:cNvSpPr>
          <p:nvPr>
            <p:ph sz="half" idx="1"/>
          </p:nvPr>
        </p:nvSpPr>
        <p:spPr>
          <a:xfrm>
            <a:off x="36507" y="2078784"/>
            <a:ext cx="5039549" cy="4194024"/>
          </a:xfrm>
        </p:spPr>
        <p:txBody>
          <a:bodyPr>
            <a:normAutofit/>
          </a:bodyPr>
          <a:lstStyle/>
          <a:p>
            <a:pPr>
              <a:buFont typeface="Wingdings" panose="05000000000000000000" pitchFamily="2" charset="2"/>
              <a:buChar char="§"/>
            </a:pPr>
            <a:r>
              <a:rPr lang="cs-CZ" dirty="0"/>
              <a:t>11.-9. tis. BC: lovecko-sběračské společnosti v Anatolii – nejstarší osady</a:t>
            </a:r>
          </a:p>
          <a:p>
            <a:pPr>
              <a:buFont typeface="Wingdings" panose="05000000000000000000" pitchFamily="2" charset="2"/>
              <a:buChar char="§"/>
            </a:pPr>
            <a:r>
              <a:rPr lang="cs-CZ" dirty="0"/>
              <a:t>Neolitické balíčky a </a:t>
            </a:r>
            <a:r>
              <a:rPr lang="cs-CZ" dirty="0" err="1"/>
              <a:t>neolitizace</a:t>
            </a:r>
            <a:r>
              <a:rPr lang="cs-CZ" dirty="0"/>
              <a:t> Evropy</a:t>
            </a:r>
          </a:p>
          <a:p>
            <a:pPr>
              <a:buFont typeface="Wingdings" panose="05000000000000000000" pitchFamily="2" charset="2"/>
              <a:buChar char="§"/>
            </a:pPr>
            <a:r>
              <a:rPr lang="cs-CZ" dirty="0"/>
              <a:t>Neolit: 11 000-6400 BC</a:t>
            </a:r>
          </a:p>
          <a:p>
            <a:pPr>
              <a:buFont typeface="Wingdings" panose="05000000000000000000" pitchFamily="2" charset="2"/>
              <a:buChar char="§"/>
            </a:pPr>
            <a:r>
              <a:rPr lang="cs-CZ" dirty="0"/>
              <a:t>Hlavní sídliště:</a:t>
            </a:r>
          </a:p>
          <a:p>
            <a:pPr lvl="1">
              <a:buFont typeface="Wingdings" panose="05000000000000000000" pitchFamily="2" charset="2"/>
              <a:buChar char="§"/>
            </a:pPr>
            <a:r>
              <a:rPr lang="cs-CZ" dirty="0"/>
              <a:t>Hacilar</a:t>
            </a:r>
          </a:p>
          <a:p>
            <a:pPr lvl="1">
              <a:buFont typeface="Wingdings" panose="05000000000000000000" pitchFamily="2" charset="2"/>
              <a:buChar char="§"/>
            </a:pPr>
            <a:r>
              <a:rPr lang="cs-CZ" dirty="0" err="1"/>
              <a:t>Göbekli</a:t>
            </a:r>
            <a:r>
              <a:rPr lang="cs-CZ" dirty="0"/>
              <a:t> Tepe </a:t>
            </a:r>
          </a:p>
          <a:p>
            <a:pPr lvl="1">
              <a:buFont typeface="Wingdings" panose="05000000000000000000" pitchFamily="2" charset="2"/>
              <a:buChar char="§"/>
            </a:pPr>
            <a:r>
              <a:rPr lang="cs-CZ" dirty="0" err="1"/>
              <a:t>Çatal</a:t>
            </a:r>
            <a:r>
              <a:rPr lang="cs-CZ" dirty="0"/>
              <a:t> Höyük</a:t>
            </a:r>
          </a:p>
          <a:p>
            <a:endParaRPr lang="cs-CZ" dirty="0"/>
          </a:p>
        </p:txBody>
      </p:sp>
      <p:pic>
        <p:nvPicPr>
          <p:cNvPr id="9" name="Zástupný symbol pro obsah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07935" y="4605518"/>
            <a:ext cx="2294313" cy="1695796"/>
          </a:xfr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3946" y="4625877"/>
            <a:ext cx="2233915" cy="1675437"/>
          </a:xfrm>
          <a:prstGeom prst="rect">
            <a:avLst/>
          </a:prstGeom>
        </p:spPr>
      </p:pic>
      <p:pic>
        <p:nvPicPr>
          <p:cNvPr id="7" name="Obrázek 6"/>
          <p:cNvPicPr>
            <a:picLocks noChangeAspect="1"/>
          </p:cNvPicPr>
          <p:nvPr/>
        </p:nvPicPr>
        <p:blipFill>
          <a:blip r:embed="rId5"/>
          <a:stretch>
            <a:fillRect/>
          </a:stretch>
        </p:blipFill>
        <p:spPr>
          <a:xfrm>
            <a:off x="5340904" y="1846677"/>
            <a:ext cx="3661344" cy="2632766"/>
          </a:xfrm>
          <a:prstGeom prst="rect">
            <a:avLst/>
          </a:prstGeom>
        </p:spPr>
      </p:pic>
    </p:spTree>
    <p:extLst>
      <p:ext uri="{BB962C8B-B14F-4D97-AF65-F5344CB8AC3E}">
        <p14:creationId xmlns:p14="http://schemas.microsoft.com/office/powerpoint/2010/main" val="186305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ANATOLIE – </a:t>
            </a:r>
            <a:r>
              <a:rPr lang="cs-CZ" dirty="0" err="1"/>
              <a:t>Çatal</a:t>
            </a:r>
            <a:r>
              <a:rPr lang="cs-CZ" dirty="0"/>
              <a:t> Höyük</a:t>
            </a:r>
          </a:p>
        </p:txBody>
      </p:sp>
      <p:sp>
        <p:nvSpPr>
          <p:cNvPr id="3" name="Zástupný symbol pro obsah 2"/>
          <p:cNvSpPr>
            <a:spLocks noGrp="1"/>
          </p:cNvSpPr>
          <p:nvPr>
            <p:ph sz="half" idx="1"/>
          </p:nvPr>
        </p:nvSpPr>
        <p:spPr/>
        <p:txBody>
          <a:bodyPr>
            <a:normAutofit/>
          </a:bodyPr>
          <a:lstStyle/>
          <a:p>
            <a:pPr>
              <a:buFont typeface="Wingdings" panose="05000000000000000000" pitchFamily="2" charset="2"/>
              <a:buChar char="§"/>
            </a:pPr>
            <a:r>
              <a:rPr lang="cs-CZ" dirty="0"/>
              <a:t>Rozsáhlá neolitická osada –chalkolitické „proto-město“</a:t>
            </a:r>
          </a:p>
          <a:p>
            <a:pPr>
              <a:buFont typeface="Wingdings" panose="05000000000000000000" pitchFamily="2" charset="2"/>
              <a:buChar char="§"/>
            </a:pPr>
            <a:r>
              <a:rPr lang="cs-CZ" dirty="0"/>
              <a:t>Osídlení: cca 7500-5700 BC. Vrchol: cca 7000 BC</a:t>
            </a:r>
          </a:p>
          <a:p>
            <a:pPr>
              <a:buFont typeface="Wingdings" panose="05000000000000000000" pitchFamily="2" charset="2"/>
              <a:buChar char="§"/>
            </a:pPr>
            <a:r>
              <a:rPr lang="cs-CZ" dirty="0"/>
              <a:t>James </a:t>
            </a:r>
            <a:r>
              <a:rPr lang="cs-CZ" dirty="0" err="1"/>
              <a:t>Mallaart</a:t>
            </a:r>
            <a:endParaRPr lang="cs-CZ" dirty="0"/>
          </a:p>
          <a:p>
            <a:pPr>
              <a:buFont typeface="Wingdings" panose="05000000000000000000" pitchFamily="2" charset="2"/>
              <a:buChar char="§"/>
            </a:pPr>
            <a:r>
              <a:rPr lang="cs-CZ" dirty="0"/>
              <a:t>Lokální </a:t>
            </a:r>
            <a:r>
              <a:rPr lang="cs-CZ" dirty="0" err="1"/>
              <a:t>jiho</a:t>
            </a:r>
            <a:r>
              <a:rPr lang="cs-CZ" dirty="0"/>
              <a:t>-anatolská tradice</a:t>
            </a:r>
          </a:p>
          <a:p>
            <a:pPr>
              <a:buFont typeface="Wingdings" panose="05000000000000000000" pitchFamily="2" charset="2"/>
              <a:buChar char="§"/>
            </a:pPr>
            <a:r>
              <a:rPr lang="cs-CZ" dirty="0"/>
              <a:t>Standardizovaná pravoúhlá zástavba: přístup ze střech, bez uliček</a:t>
            </a:r>
          </a:p>
          <a:p>
            <a:pPr>
              <a:buFont typeface="Wingdings" panose="05000000000000000000" pitchFamily="2" charset="2"/>
              <a:buChar char="§"/>
            </a:pPr>
            <a:r>
              <a:rPr lang="cs-CZ" dirty="0"/>
              <a:t>Sakrální centrum</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1988840"/>
            <a:ext cx="2773537" cy="202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3" y="4299996"/>
            <a:ext cx="1239742" cy="177106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3" y="1988839"/>
            <a:ext cx="1259632" cy="1896857"/>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6016" y="4293096"/>
            <a:ext cx="2855776" cy="1784860"/>
          </a:xfrm>
          <a:prstGeom prst="rect">
            <a:avLst/>
          </a:prstGeom>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5041398"/>
            <a:ext cx="1766752" cy="115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79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SEVERNÍ LEVANTA V POZDNÍM NEOLITU</a:t>
            </a:r>
          </a:p>
        </p:txBody>
      </p:sp>
      <p:sp>
        <p:nvSpPr>
          <p:cNvPr id="3" name="Zástupný symbol pro obsah 2"/>
          <p:cNvSpPr>
            <a:spLocks noGrp="1"/>
          </p:cNvSpPr>
          <p:nvPr>
            <p:ph sz="half" idx="1"/>
          </p:nvPr>
        </p:nvSpPr>
        <p:spPr>
          <a:xfrm>
            <a:off x="179512" y="1845735"/>
            <a:ext cx="4316288" cy="4463585"/>
          </a:xfrm>
        </p:spPr>
        <p:txBody>
          <a:bodyPr>
            <a:normAutofit fontScale="92500" lnSpcReduction="20000"/>
          </a:bodyPr>
          <a:lstStyle/>
          <a:p>
            <a:pPr>
              <a:buFont typeface="Wingdings" panose="05000000000000000000" pitchFamily="2" charset="2"/>
              <a:buChar char="§"/>
            </a:pPr>
            <a:r>
              <a:rPr lang="cs-CZ" b="1" dirty="0"/>
              <a:t>Pozdní neolit</a:t>
            </a:r>
            <a:r>
              <a:rPr lang="cs-CZ" dirty="0"/>
              <a:t>: c. 7000/6800-5300/5200 </a:t>
            </a:r>
            <a:r>
              <a:rPr lang="cs-CZ" dirty="0" err="1"/>
              <a:t>cal</a:t>
            </a:r>
            <a:r>
              <a:rPr lang="cs-CZ" dirty="0"/>
              <a:t>. BC</a:t>
            </a:r>
          </a:p>
          <a:p>
            <a:pPr>
              <a:buFont typeface="Wingdings" panose="05000000000000000000" pitchFamily="2" charset="2"/>
              <a:buChar char="§"/>
            </a:pPr>
            <a:r>
              <a:rPr lang="cs-CZ" dirty="0"/>
              <a:t>Tradiční dělící kritérium: objev keramiky </a:t>
            </a:r>
          </a:p>
          <a:p>
            <a:pPr>
              <a:buFont typeface="Wingdings" panose="05000000000000000000" pitchFamily="2" charset="2"/>
              <a:buChar char="§"/>
            </a:pPr>
            <a:r>
              <a:rPr lang="cs-CZ" dirty="0"/>
              <a:t>Tradiční chronologické členění: </a:t>
            </a:r>
            <a:r>
              <a:rPr lang="cs-CZ" dirty="0" err="1"/>
              <a:t>Hassuna</a:t>
            </a:r>
            <a:r>
              <a:rPr lang="cs-CZ" dirty="0"/>
              <a:t>, </a:t>
            </a:r>
            <a:r>
              <a:rPr lang="cs-CZ" dirty="0" err="1"/>
              <a:t>Samarra</a:t>
            </a:r>
            <a:r>
              <a:rPr lang="cs-CZ" dirty="0"/>
              <a:t> a </a:t>
            </a:r>
            <a:r>
              <a:rPr lang="cs-CZ" dirty="0" err="1"/>
              <a:t>Halaf</a:t>
            </a:r>
            <a:endParaRPr lang="cs-CZ" dirty="0"/>
          </a:p>
          <a:p>
            <a:pPr>
              <a:buFont typeface="Wingdings" panose="05000000000000000000" pitchFamily="2" charset="2"/>
              <a:buChar char="§"/>
            </a:pPr>
            <a:r>
              <a:rPr lang="cs-CZ" dirty="0"/>
              <a:t>Výzkum od 1930s: výrazná regionalizace a nárůst lokálních skupin: neolitický svět byl vzájemně propojený</a:t>
            </a:r>
          </a:p>
          <a:p>
            <a:pPr>
              <a:buFont typeface="Wingdings" panose="05000000000000000000" pitchFamily="2" charset="2"/>
              <a:buChar char="§"/>
            </a:pPr>
            <a:r>
              <a:rPr lang="cs-CZ" b="1" dirty="0"/>
              <a:t>Hlavní inovace</a:t>
            </a:r>
            <a:r>
              <a:rPr lang="cs-CZ" dirty="0"/>
              <a:t>: změna v distribuci osídlení, zavedení nových stavebních technik a typů staveb, rozšíření výroby keramiky až do „masové“ produkce, proměny rituálů a náboženských představ, masové používání pečetí a jejich otisků, objev metalurgie a rozšíření pastevectví</a:t>
            </a:r>
          </a:p>
          <a:p>
            <a:pPr>
              <a:buFont typeface="Wingdings" panose="05000000000000000000" pitchFamily="2" charset="2"/>
              <a:buChar char="§"/>
            </a:pPr>
            <a:r>
              <a:rPr lang="cs-CZ" dirty="0"/>
              <a:t>Pohřby: málo dokladů X velká variabilita</a:t>
            </a:r>
          </a:p>
        </p:txBody>
      </p:sp>
      <p:sp>
        <p:nvSpPr>
          <p:cNvPr id="4" name="Zástupný symbol pro obsah 3"/>
          <p:cNvSpPr>
            <a:spLocks noGrp="1"/>
          </p:cNvSpPr>
          <p:nvPr>
            <p:ph sz="half" idx="2"/>
          </p:nvPr>
        </p:nvSpPr>
        <p:spPr/>
        <p:txBody>
          <a:bodyPr>
            <a:normAutofit fontScale="92500" lnSpcReduction="20000"/>
          </a:bodyPr>
          <a:lstStyle/>
          <a:p>
            <a:pPr>
              <a:buFont typeface="Wingdings" panose="05000000000000000000" pitchFamily="2" charset="2"/>
              <a:buChar char="§"/>
            </a:pPr>
            <a:r>
              <a:rPr lang="cs-CZ" dirty="0"/>
              <a:t>Struktura osídlení: systém dočasných osad i centrálních rozsáhlejších vesnic s plánovitou zástavbou</a:t>
            </a:r>
          </a:p>
          <a:p>
            <a:pPr lvl="1">
              <a:buFont typeface="Wingdings" panose="05000000000000000000" pitchFamily="2" charset="2"/>
              <a:buChar char="§"/>
            </a:pPr>
            <a:r>
              <a:rPr lang="cs-CZ" dirty="0" err="1"/>
              <a:t>Tholoi</a:t>
            </a:r>
            <a:r>
              <a:rPr lang="cs-CZ" dirty="0"/>
              <a:t>: specifický typ staveb</a:t>
            </a:r>
          </a:p>
          <a:p>
            <a:pPr>
              <a:buFont typeface="Wingdings" panose="05000000000000000000" pitchFamily="2" charset="2"/>
              <a:buChar char="§"/>
            </a:pPr>
            <a:r>
              <a:rPr lang="cs-CZ" dirty="0"/>
              <a:t>Rané 7. tisíciletí: snížení populace i opuštění stávajících sídlišť: tzv. </a:t>
            </a:r>
            <a:r>
              <a:rPr lang="cs-CZ" b="1" i="1" dirty="0" err="1"/>
              <a:t>hiatus</a:t>
            </a:r>
            <a:r>
              <a:rPr lang="cs-CZ" b="1" i="1" dirty="0"/>
              <a:t> </a:t>
            </a:r>
            <a:r>
              <a:rPr lang="cs-CZ" b="1" i="1" dirty="0" err="1"/>
              <a:t>palestinien</a:t>
            </a:r>
            <a:r>
              <a:rPr lang="cs-CZ" dirty="0"/>
              <a:t>: dosud nepříliš dobře vysvětlený fenomén</a:t>
            </a:r>
          </a:p>
          <a:p>
            <a:pPr>
              <a:buFont typeface="Wingdings" panose="05000000000000000000" pitchFamily="2" charset="2"/>
              <a:buChar char="§"/>
            </a:pPr>
            <a:r>
              <a:rPr lang="cs-CZ" dirty="0"/>
              <a:t>Používání pečetí, pečetidel a tzv. </a:t>
            </a:r>
            <a:r>
              <a:rPr lang="cs-CZ" dirty="0" err="1"/>
              <a:t>tokens</a:t>
            </a:r>
            <a:r>
              <a:rPr lang="cs-CZ" dirty="0"/>
              <a:t>: doklad vlastnictví </a:t>
            </a:r>
          </a:p>
          <a:p>
            <a:endParaRPr lang="cs-CZ"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728" y="4574290"/>
            <a:ext cx="959344" cy="1716371"/>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623395"/>
            <a:ext cx="2705100" cy="1685925"/>
          </a:xfrm>
          <a:prstGeom prst="rect">
            <a:avLst/>
          </a:prstGeom>
        </p:spPr>
      </p:pic>
    </p:spTree>
    <p:extLst>
      <p:ext uri="{BB962C8B-B14F-4D97-AF65-F5344CB8AC3E}">
        <p14:creationId xmlns:p14="http://schemas.microsoft.com/office/powerpoint/2010/main" val="65796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TELL SABI ABYAD</a:t>
            </a:r>
          </a:p>
        </p:txBody>
      </p:sp>
      <p:sp>
        <p:nvSpPr>
          <p:cNvPr id="3" name="Zástupný symbol pro obsah 2"/>
          <p:cNvSpPr>
            <a:spLocks noGrp="1"/>
          </p:cNvSpPr>
          <p:nvPr>
            <p:ph sz="half" idx="1"/>
          </p:nvPr>
        </p:nvSpPr>
        <p:spPr/>
        <p:txBody>
          <a:bodyPr>
            <a:normAutofit/>
          </a:bodyPr>
          <a:lstStyle/>
          <a:p>
            <a:r>
              <a:rPr lang="cs-CZ" dirty="0"/>
              <a:t>povodí </a:t>
            </a:r>
            <a:r>
              <a:rPr lang="cs-CZ" dirty="0" err="1"/>
              <a:t>Balíchu</a:t>
            </a:r>
            <a:endParaRPr lang="cs-CZ" dirty="0"/>
          </a:p>
          <a:p>
            <a:r>
              <a:rPr lang="cs-CZ" dirty="0"/>
              <a:t>4 menší </a:t>
            </a:r>
            <a:r>
              <a:rPr lang="cs-CZ" dirty="0" err="1"/>
              <a:t>telly</a:t>
            </a:r>
            <a:r>
              <a:rPr lang="cs-CZ" dirty="0"/>
              <a:t> (TSA I-IV)</a:t>
            </a:r>
          </a:p>
          <a:p>
            <a:r>
              <a:rPr lang="cs-CZ" dirty="0"/>
              <a:t>Osídlení: pozdní 8.-polovina 6. tisíciletí BC</a:t>
            </a:r>
          </a:p>
          <a:p>
            <a:r>
              <a:rPr lang="cs-CZ" dirty="0"/>
              <a:t> horizont tzv. </a:t>
            </a:r>
            <a:r>
              <a:rPr lang="cs-CZ" dirty="0" err="1"/>
              <a:t>Burnt</a:t>
            </a:r>
            <a:r>
              <a:rPr lang="cs-CZ" dirty="0"/>
              <a:t> </a:t>
            </a:r>
            <a:r>
              <a:rPr lang="cs-CZ" dirty="0" err="1"/>
              <a:t>village</a:t>
            </a:r>
            <a:r>
              <a:rPr lang="cs-CZ" dirty="0"/>
              <a:t> (vrstva 6, požár c. 6000 BC)</a:t>
            </a:r>
          </a:p>
          <a:p>
            <a:pPr lvl="1"/>
            <a:r>
              <a:rPr lang="cs-CZ" dirty="0"/>
              <a:t>Sýpky/sklady</a:t>
            </a:r>
          </a:p>
          <a:p>
            <a:pPr lvl="1"/>
            <a:r>
              <a:rPr lang="cs-CZ" dirty="0"/>
              <a:t>Otisky pečetí</a:t>
            </a:r>
          </a:p>
          <a:p>
            <a:endParaRPr lang="cs-CZ" dirty="0"/>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94401" y="1628800"/>
            <a:ext cx="2500357" cy="2952328"/>
          </a:xfr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110" y="5229200"/>
            <a:ext cx="1956169" cy="1520922"/>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8736" y="1700808"/>
            <a:ext cx="1389134" cy="2485312"/>
          </a:xfrm>
          <a:prstGeom prst="rect">
            <a:avLst/>
          </a:prstGeom>
        </p:spPr>
      </p:pic>
      <p:pic>
        <p:nvPicPr>
          <p:cNvPr id="4" name="Obráze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9117" y="4933890"/>
            <a:ext cx="2441993" cy="1816232"/>
          </a:xfrm>
          <a:prstGeom prst="rect">
            <a:avLst/>
          </a:prstGeom>
        </p:spPr>
      </p:pic>
      <p:pic>
        <p:nvPicPr>
          <p:cNvPr id="8" name="Obráze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0521" y="4186120"/>
            <a:ext cx="1947349" cy="970632"/>
          </a:xfrm>
          <a:prstGeom prst="rect">
            <a:avLst/>
          </a:prstGeom>
        </p:spPr>
      </p:pic>
    </p:spTree>
    <p:extLst>
      <p:ext uri="{BB962C8B-B14F-4D97-AF65-F5344CB8AC3E}">
        <p14:creationId xmlns:p14="http://schemas.microsoft.com/office/powerpoint/2010/main" val="4167197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POZDNÍ NEOLIT JIŽNÍ LEVANTY</a:t>
            </a:r>
          </a:p>
        </p:txBody>
      </p:sp>
      <p:sp>
        <p:nvSpPr>
          <p:cNvPr id="3" name="Zástupný symbol pro obsah 2"/>
          <p:cNvSpPr>
            <a:spLocks noGrp="1"/>
          </p:cNvSpPr>
          <p:nvPr>
            <p:ph sz="half" idx="1"/>
          </p:nvPr>
        </p:nvSpPr>
        <p:spPr>
          <a:xfrm>
            <a:off x="107504" y="1881375"/>
            <a:ext cx="4388296" cy="4697297"/>
          </a:xfrm>
        </p:spPr>
        <p:txBody>
          <a:bodyPr>
            <a:normAutofit/>
          </a:bodyPr>
          <a:lstStyle/>
          <a:p>
            <a:pPr>
              <a:buFont typeface="Wingdings" panose="05000000000000000000" pitchFamily="2" charset="2"/>
              <a:buChar char="§"/>
            </a:pPr>
            <a:r>
              <a:rPr lang="cs-CZ" dirty="0" err="1"/>
              <a:t>Jarmukian</a:t>
            </a:r>
            <a:endParaRPr lang="cs-CZ" dirty="0"/>
          </a:p>
          <a:p>
            <a:pPr lvl="1">
              <a:buFont typeface="Wingdings" panose="05000000000000000000" pitchFamily="2" charset="2"/>
              <a:buChar char="§"/>
            </a:pPr>
            <a:r>
              <a:rPr lang="cs-CZ" dirty="0"/>
              <a:t>Nejstarší keramika J Levanty</a:t>
            </a:r>
          </a:p>
          <a:p>
            <a:pPr lvl="1">
              <a:buFont typeface="Wingdings" panose="05000000000000000000" pitchFamily="2" charset="2"/>
              <a:buChar char="§"/>
            </a:pPr>
            <a:r>
              <a:rPr lang="cs-CZ" dirty="0"/>
              <a:t>Polovina 8. tisíciletí (7500-7000 BP)</a:t>
            </a:r>
          </a:p>
          <a:p>
            <a:pPr lvl="1">
              <a:buFont typeface="Wingdings" panose="05000000000000000000" pitchFamily="2" charset="2"/>
              <a:buChar char="§"/>
            </a:pPr>
            <a:r>
              <a:rPr lang="cs-CZ" dirty="0"/>
              <a:t>Poprvé doložen: </a:t>
            </a:r>
            <a:r>
              <a:rPr lang="cs-CZ" dirty="0" err="1"/>
              <a:t>Megiddo</a:t>
            </a:r>
            <a:endParaRPr lang="cs-CZ" dirty="0"/>
          </a:p>
          <a:p>
            <a:pPr lvl="1">
              <a:buFont typeface="Wingdings" panose="05000000000000000000" pitchFamily="2" charset="2"/>
              <a:buChar char="§"/>
            </a:pPr>
            <a:r>
              <a:rPr lang="cs-CZ" dirty="0" err="1"/>
              <a:t>Sha´ar</a:t>
            </a:r>
            <a:r>
              <a:rPr lang="cs-CZ" dirty="0"/>
              <a:t> </a:t>
            </a:r>
            <a:r>
              <a:rPr lang="cs-CZ" dirty="0" err="1"/>
              <a:t>HaGolan</a:t>
            </a:r>
            <a:endParaRPr lang="cs-CZ" dirty="0"/>
          </a:p>
          <a:p>
            <a:pPr lvl="1">
              <a:buFont typeface="Wingdings" panose="05000000000000000000" pitchFamily="2" charset="2"/>
              <a:buChar char="§"/>
            </a:pPr>
            <a:r>
              <a:rPr lang="cs-CZ" dirty="0"/>
              <a:t>Rozšíření: střední Izrael, Jordánsko</a:t>
            </a:r>
          </a:p>
          <a:p>
            <a:pPr>
              <a:buFont typeface="Wingdings" panose="05000000000000000000" pitchFamily="2" charset="2"/>
              <a:buChar char="§"/>
            </a:pPr>
            <a:r>
              <a:rPr lang="cs-CZ" dirty="0"/>
              <a:t>Jericho IX, PNA, </a:t>
            </a:r>
            <a:r>
              <a:rPr lang="cs-CZ" dirty="0" err="1"/>
              <a:t>Lodian</a:t>
            </a:r>
            <a:endParaRPr lang="cs-CZ" dirty="0"/>
          </a:p>
          <a:p>
            <a:pPr lvl="1">
              <a:buFont typeface="Wingdings" panose="05000000000000000000" pitchFamily="2" charset="2"/>
              <a:buChar char="§"/>
            </a:pPr>
            <a:r>
              <a:rPr lang="cs-CZ" dirty="0"/>
              <a:t>C. 7400-6800 BP</a:t>
            </a:r>
          </a:p>
          <a:p>
            <a:pPr lvl="1">
              <a:buFont typeface="Wingdings" panose="05000000000000000000" pitchFamily="2" charset="2"/>
              <a:buChar char="§"/>
            </a:pPr>
            <a:r>
              <a:rPr lang="cs-CZ" dirty="0"/>
              <a:t>Jericho, </a:t>
            </a:r>
            <a:r>
              <a:rPr lang="cs-CZ" dirty="0" err="1"/>
              <a:t>Dhra</a:t>
            </a:r>
            <a:endParaRPr lang="cs-CZ" dirty="0"/>
          </a:p>
          <a:p>
            <a:pPr>
              <a:buFont typeface="Wingdings" panose="05000000000000000000" pitchFamily="2" charset="2"/>
              <a:buChar char="§"/>
            </a:pPr>
            <a:r>
              <a:rPr lang="cs-CZ" dirty="0" err="1"/>
              <a:t>Wadi</a:t>
            </a:r>
            <a:r>
              <a:rPr lang="cs-CZ" dirty="0"/>
              <a:t> </a:t>
            </a:r>
            <a:r>
              <a:rPr lang="cs-CZ" dirty="0" err="1"/>
              <a:t>Rabah</a:t>
            </a:r>
            <a:endParaRPr lang="cs-CZ" dirty="0"/>
          </a:p>
          <a:p>
            <a:pPr lvl="1">
              <a:buFont typeface="Wingdings" panose="05000000000000000000" pitchFamily="2" charset="2"/>
              <a:buChar char="§"/>
            </a:pPr>
            <a:r>
              <a:rPr lang="cs-CZ" dirty="0"/>
              <a:t>C. 6800-6200 BP</a:t>
            </a:r>
          </a:p>
          <a:p>
            <a:endParaRPr lang="cs-CZ" dirty="0"/>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63653" y="1881375"/>
            <a:ext cx="1380061"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2667" y="1881375"/>
            <a:ext cx="146234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698" y="1831568"/>
            <a:ext cx="864096" cy="109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2400" y="3134879"/>
            <a:ext cx="792693" cy="111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6316" y="4220645"/>
            <a:ext cx="1616589" cy="257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2905" y="4046600"/>
            <a:ext cx="1434102" cy="131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4529345"/>
            <a:ext cx="1475656" cy="233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8111" y="5364502"/>
            <a:ext cx="968896" cy="143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33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NEOLIT V JORDÁNSKU</a:t>
            </a:r>
          </a:p>
        </p:txBody>
      </p:sp>
      <p:graphicFrame>
        <p:nvGraphicFramePr>
          <p:cNvPr id="5" name="Zástupný symbol pro obsah 4"/>
          <p:cNvGraphicFramePr>
            <a:graphicFrameLocks noGrp="1"/>
          </p:cNvGraphicFramePr>
          <p:nvPr>
            <p:ph sz="half" idx="1"/>
            <p:extLst>
              <p:ext uri="{D42A27DB-BD31-4B8C-83A1-F6EECF244321}">
                <p14:modId xmlns:p14="http://schemas.microsoft.com/office/powerpoint/2010/main" val="639366027"/>
              </p:ext>
            </p:extLst>
          </p:nvPr>
        </p:nvGraphicFramePr>
        <p:xfrm>
          <a:off x="395536" y="1772816"/>
          <a:ext cx="3886200" cy="259588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tblGrid>
              <a:tr h="370840">
                <a:tc>
                  <a:txBody>
                    <a:bodyPr/>
                    <a:lstStyle/>
                    <a:p>
                      <a:r>
                        <a:rPr lang="cs-CZ" dirty="0"/>
                        <a:t>Období</a:t>
                      </a:r>
                    </a:p>
                  </a:txBody>
                  <a:tcPr/>
                </a:tc>
                <a:tc>
                  <a:txBody>
                    <a:bodyPr/>
                    <a:lstStyle/>
                    <a:p>
                      <a:r>
                        <a:rPr lang="cs-CZ" dirty="0" err="1"/>
                        <a:t>Cal</a:t>
                      </a:r>
                      <a:r>
                        <a:rPr lang="cs-CZ" dirty="0"/>
                        <a:t>. BP</a:t>
                      </a:r>
                    </a:p>
                  </a:txBody>
                  <a:tcPr/>
                </a:tc>
                <a:extLst>
                  <a:ext uri="{0D108BD9-81ED-4DB2-BD59-A6C34878D82A}">
                    <a16:rowId xmlns:a16="http://schemas.microsoft.com/office/drawing/2014/main" val="10000"/>
                  </a:ext>
                </a:extLst>
              </a:tr>
              <a:tr h="370840">
                <a:tc>
                  <a:txBody>
                    <a:bodyPr/>
                    <a:lstStyle/>
                    <a:p>
                      <a:r>
                        <a:rPr lang="cs-CZ" dirty="0"/>
                        <a:t>PPNA</a:t>
                      </a:r>
                    </a:p>
                  </a:txBody>
                  <a:tcPr/>
                </a:tc>
                <a:tc>
                  <a:txBody>
                    <a:bodyPr/>
                    <a:lstStyle/>
                    <a:p>
                      <a:r>
                        <a:rPr lang="cs-CZ" dirty="0"/>
                        <a:t>12,000-11,000</a:t>
                      </a:r>
                    </a:p>
                  </a:txBody>
                  <a:tcPr/>
                </a:tc>
                <a:extLst>
                  <a:ext uri="{0D108BD9-81ED-4DB2-BD59-A6C34878D82A}">
                    <a16:rowId xmlns:a16="http://schemas.microsoft.com/office/drawing/2014/main" val="10001"/>
                  </a:ext>
                </a:extLst>
              </a:tr>
              <a:tr h="370840">
                <a:tc>
                  <a:txBody>
                    <a:bodyPr/>
                    <a:lstStyle/>
                    <a:p>
                      <a:r>
                        <a:rPr lang="cs-CZ" dirty="0"/>
                        <a:t>Rané PPNB</a:t>
                      </a:r>
                    </a:p>
                  </a:txBody>
                  <a:tcPr/>
                </a:tc>
                <a:tc>
                  <a:txBody>
                    <a:bodyPr/>
                    <a:lstStyle/>
                    <a:p>
                      <a:r>
                        <a:rPr lang="cs-CZ" dirty="0"/>
                        <a:t>11,000-10,500</a:t>
                      </a:r>
                    </a:p>
                  </a:txBody>
                  <a:tcPr/>
                </a:tc>
                <a:extLst>
                  <a:ext uri="{0D108BD9-81ED-4DB2-BD59-A6C34878D82A}">
                    <a16:rowId xmlns:a16="http://schemas.microsoft.com/office/drawing/2014/main" val="10002"/>
                  </a:ext>
                </a:extLst>
              </a:tr>
              <a:tr h="370840">
                <a:tc>
                  <a:txBody>
                    <a:bodyPr/>
                    <a:lstStyle/>
                    <a:p>
                      <a:r>
                        <a:rPr lang="cs-CZ" dirty="0"/>
                        <a:t>Střední PPNB</a:t>
                      </a:r>
                    </a:p>
                  </a:txBody>
                  <a:tcPr/>
                </a:tc>
                <a:tc>
                  <a:txBody>
                    <a:bodyPr/>
                    <a:lstStyle/>
                    <a:p>
                      <a:r>
                        <a:rPr lang="cs-CZ" dirty="0"/>
                        <a:t>10,500-9500</a:t>
                      </a:r>
                    </a:p>
                  </a:txBody>
                  <a:tcPr/>
                </a:tc>
                <a:extLst>
                  <a:ext uri="{0D108BD9-81ED-4DB2-BD59-A6C34878D82A}">
                    <a16:rowId xmlns:a16="http://schemas.microsoft.com/office/drawing/2014/main" val="10003"/>
                  </a:ext>
                </a:extLst>
              </a:tr>
              <a:tr h="370840">
                <a:tc>
                  <a:txBody>
                    <a:bodyPr/>
                    <a:lstStyle/>
                    <a:p>
                      <a:r>
                        <a:rPr lang="cs-CZ" dirty="0"/>
                        <a:t>Pozdní PPNB</a:t>
                      </a:r>
                    </a:p>
                  </a:txBody>
                  <a:tcPr/>
                </a:tc>
                <a:tc>
                  <a:txBody>
                    <a:bodyPr/>
                    <a:lstStyle/>
                    <a:p>
                      <a:r>
                        <a:rPr lang="cs-CZ" dirty="0"/>
                        <a:t>9500-8900</a:t>
                      </a:r>
                    </a:p>
                  </a:txBody>
                  <a:tcPr/>
                </a:tc>
                <a:extLst>
                  <a:ext uri="{0D108BD9-81ED-4DB2-BD59-A6C34878D82A}">
                    <a16:rowId xmlns:a16="http://schemas.microsoft.com/office/drawing/2014/main" val="10004"/>
                  </a:ext>
                </a:extLst>
              </a:tr>
              <a:tr h="370840">
                <a:tc>
                  <a:txBody>
                    <a:bodyPr/>
                    <a:lstStyle/>
                    <a:p>
                      <a:r>
                        <a:rPr lang="cs-CZ" dirty="0"/>
                        <a:t>PPNC</a:t>
                      </a:r>
                    </a:p>
                  </a:txBody>
                  <a:tcPr/>
                </a:tc>
                <a:tc>
                  <a:txBody>
                    <a:bodyPr/>
                    <a:lstStyle/>
                    <a:p>
                      <a:r>
                        <a:rPr lang="cs-CZ" dirty="0"/>
                        <a:t>8900-8300</a:t>
                      </a:r>
                    </a:p>
                  </a:txBody>
                  <a:tcPr/>
                </a:tc>
                <a:extLst>
                  <a:ext uri="{0D108BD9-81ED-4DB2-BD59-A6C34878D82A}">
                    <a16:rowId xmlns:a16="http://schemas.microsoft.com/office/drawing/2014/main" val="10005"/>
                  </a:ext>
                </a:extLst>
              </a:tr>
              <a:tr h="370840">
                <a:tc>
                  <a:txBody>
                    <a:bodyPr/>
                    <a:lstStyle/>
                    <a:p>
                      <a:r>
                        <a:rPr lang="cs-CZ" dirty="0"/>
                        <a:t>Keramický neolit</a:t>
                      </a:r>
                    </a:p>
                  </a:txBody>
                  <a:tcPr/>
                </a:tc>
                <a:tc>
                  <a:txBody>
                    <a:bodyPr/>
                    <a:lstStyle/>
                    <a:p>
                      <a:r>
                        <a:rPr lang="cs-CZ" dirty="0"/>
                        <a:t>8300-6800?</a:t>
                      </a:r>
                    </a:p>
                  </a:txBody>
                  <a:tcPr/>
                </a:tc>
                <a:extLst>
                  <a:ext uri="{0D108BD9-81ED-4DB2-BD59-A6C34878D82A}">
                    <a16:rowId xmlns:a16="http://schemas.microsoft.com/office/drawing/2014/main" val="10006"/>
                  </a:ext>
                </a:extLst>
              </a:tr>
            </a:tbl>
          </a:graphicData>
        </a:graphic>
      </p:graphicFrame>
      <p:sp>
        <p:nvSpPr>
          <p:cNvPr id="4" name="Zástupný symbol pro obsah 3"/>
          <p:cNvSpPr>
            <a:spLocks noGrp="1"/>
          </p:cNvSpPr>
          <p:nvPr>
            <p:ph sz="half" idx="2"/>
          </p:nvPr>
        </p:nvSpPr>
        <p:spPr>
          <a:xfrm>
            <a:off x="4572000" y="1772815"/>
            <a:ext cx="4571999" cy="4863445"/>
          </a:xfrm>
        </p:spPr>
        <p:txBody>
          <a:bodyPr>
            <a:normAutofit/>
          </a:bodyPr>
          <a:lstStyle/>
          <a:p>
            <a:pPr>
              <a:buFont typeface="Wingdings" panose="05000000000000000000" pitchFamily="2" charset="2"/>
              <a:buChar char="§"/>
            </a:pPr>
            <a:r>
              <a:rPr lang="cs-CZ" b="1" dirty="0"/>
              <a:t>PPNA, rané PPNB</a:t>
            </a:r>
            <a:r>
              <a:rPr lang="cs-CZ" dirty="0"/>
              <a:t>: málo pramenů, především kamenná industrie</a:t>
            </a:r>
          </a:p>
          <a:p>
            <a:pPr>
              <a:buFont typeface="Wingdings" panose="05000000000000000000" pitchFamily="2" charset="2"/>
              <a:buChar char="§"/>
            </a:pPr>
            <a:r>
              <a:rPr lang="cs-CZ" b="1" dirty="0"/>
              <a:t>Střední PPNB</a:t>
            </a:r>
            <a:r>
              <a:rPr lang="cs-CZ" dirty="0"/>
              <a:t>: populační exploze, sídliště po celém Jordánsku (</a:t>
            </a:r>
            <a:r>
              <a:rPr lang="cs-CZ" dirty="0" err="1"/>
              <a:t>Bayda</a:t>
            </a:r>
            <a:r>
              <a:rPr lang="cs-CZ" dirty="0"/>
              <a:t>, </a:t>
            </a:r>
            <a:r>
              <a:rPr lang="cs-CZ" dirty="0" err="1"/>
              <a:t>Ain</a:t>
            </a:r>
            <a:r>
              <a:rPr lang="cs-CZ" dirty="0"/>
              <a:t> </a:t>
            </a:r>
            <a:r>
              <a:rPr lang="cs-CZ" dirty="0" err="1"/>
              <a:t>Ghazal</a:t>
            </a:r>
            <a:r>
              <a:rPr lang="cs-CZ" dirty="0"/>
              <a:t>)</a:t>
            </a:r>
          </a:p>
          <a:p>
            <a:pPr lvl="1">
              <a:buFont typeface="Wingdings" panose="05000000000000000000" pitchFamily="2" charset="2"/>
              <a:buChar char="§"/>
            </a:pPr>
            <a:r>
              <a:rPr lang="cs-CZ" dirty="0"/>
              <a:t>Rituály: jedno z hlavních období </a:t>
            </a:r>
          </a:p>
          <a:p>
            <a:pPr>
              <a:buFont typeface="Wingdings" panose="05000000000000000000" pitchFamily="2" charset="2"/>
              <a:buChar char="§"/>
            </a:pPr>
            <a:r>
              <a:rPr lang="cs-CZ" b="1" dirty="0"/>
              <a:t>Pozdní PPNB</a:t>
            </a:r>
            <a:r>
              <a:rPr lang="cs-CZ" dirty="0"/>
              <a:t>: konsolidace osídlení a nárůst sídlišť. </a:t>
            </a:r>
            <a:r>
              <a:rPr lang="cs-CZ" dirty="0" err="1"/>
              <a:t>Mega</a:t>
            </a:r>
            <a:r>
              <a:rPr lang="cs-CZ" dirty="0"/>
              <a:t> sídliště (</a:t>
            </a:r>
            <a:r>
              <a:rPr lang="cs-CZ" dirty="0" err="1"/>
              <a:t>Ain</a:t>
            </a:r>
            <a:r>
              <a:rPr lang="cs-CZ" dirty="0"/>
              <a:t> </a:t>
            </a:r>
            <a:r>
              <a:rPr lang="cs-CZ" dirty="0" err="1"/>
              <a:t>Ghazal</a:t>
            </a:r>
            <a:r>
              <a:rPr lang="cs-CZ" dirty="0"/>
              <a:t>, Basta, </a:t>
            </a:r>
            <a:r>
              <a:rPr lang="cs-CZ" dirty="0" err="1"/>
              <a:t>Wadi</a:t>
            </a:r>
            <a:r>
              <a:rPr lang="cs-CZ" dirty="0"/>
              <a:t> </a:t>
            </a:r>
            <a:r>
              <a:rPr lang="cs-CZ" dirty="0" err="1"/>
              <a:t>Shuayb</a:t>
            </a:r>
            <a:r>
              <a:rPr lang="cs-CZ" dirty="0"/>
              <a:t> apod.)</a:t>
            </a:r>
          </a:p>
          <a:p>
            <a:pPr lvl="1">
              <a:buFont typeface="Wingdings" panose="05000000000000000000" pitchFamily="2" charset="2"/>
              <a:buChar char="§"/>
            </a:pPr>
            <a:r>
              <a:rPr lang="cs-CZ" dirty="0" err="1"/>
              <a:t>Ain</a:t>
            </a:r>
            <a:r>
              <a:rPr lang="cs-CZ" dirty="0"/>
              <a:t> </a:t>
            </a:r>
            <a:r>
              <a:rPr lang="cs-CZ" dirty="0" err="1"/>
              <a:t>Ghazal</a:t>
            </a:r>
            <a:r>
              <a:rPr lang="cs-CZ" dirty="0"/>
              <a:t>: kultovní stavby</a:t>
            </a:r>
          </a:p>
          <a:p>
            <a:pPr>
              <a:buFont typeface="Wingdings" panose="05000000000000000000" pitchFamily="2" charset="2"/>
              <a:buChar char="§"/>
            </a:pPr>
            <a:r>
              <a:rPr lang="cs-CZ" b="1" dirty="0"/>
              <a:t>PPNC</a:t>
            </a:r>
            <a:r>
              <a:rPr lang="cs-CZ" dirty="0"/>
              <a:t>: snížení intenzity osídlení</a:t>
            </a:r>
          </a:p>
          <a:p>
            <a:pPr>
              <a:buFont typeface="Wingdings" panose="05000000000000000000" pitchFamily="2" charset="2"/>
              <a:buChar char="§"/>
            </a:pPr>
            <a:r>
              <a:rPr lang="cs-CZ" b="1" dirty="0"/>
              <a:t>PN</a:t>
            </a:r>
            <a:r>
              <a:rPr lang="cs-CZ" dirty="0"/>
              <a:t>: různé málo doložené kulturní entity: </a:t>
            </a:r>
            <a:r>
              <a:rPr lang="cs-CZ" dirty="0" err="1"/>
              <a:t>Jarmukian</a:t>
            </a:r>
            <a:r>
              <a:rPr lang="cs-CZ" dirty="0"/>
              <a:t>, Jericho IX (PNA), </a:t>
            </a:r>
            <a:r>
              <a:rPr lang="cs-CZ" dirty="0" err="1"/>
              <a:t>Wadi</a:t>
            </a:r>
            <a:r>
              <a:rPr lang="cs-CZ" dirty="0"/>
              <a:t> </a:t>
            </a:r>
            <a:r>
              <a:rPr lang="cs-CZ" dirty="0" err="1"/>
              <a:t>Rabah</a:t>
            </a:r>
            <a:endParaRPr lang="cs-CZ" dirty="0"/>
          </a:p>
        </p:txBody>
      </p:sp>
      <p:sp>
        <p:nvSpPr>
          <p:cNvPr id="6" name="TextovéPole 5"/>
          <p:cNvSpPr txBox="1"/>
          <p:nvPr/>
        </p:nvSpPr>
        <p:spPr>
          <a:xfrm>
            <a:off x="179512" y="5805264"/>
            <a:ext cx="4104456" cy="830997"/>
          </a:xfrm>
          <a:prstGeom prst="rect">
            <a:avLst/>
          </a:prstGeom>
          <a:noFill/>
        </p:spPr>
        <p:txBody>
          <a:bodyPr wrap="square" rtlCol="0">
            <a:spAutoFit/>
          </a:bodyPr>
          <a:lstStyle/>
          <a:p>
            <a:r>
              <a:rPr lang="cs-CZ" sz="1600" dirty="0" err="1"/>
              <a:t>Russel</a:t>
            </a:r>
            <a:r>
              <a:rPr lang="cs-CZ" sz="1600" dirty="0"/>
              <a:t> B. Adams (</a:t>
            </a:r>
            <a:r>
              <a:rPr lang="cs-CZ" sz="1600" dirty="0" err="1"/>
              <a:t>ed</a:t>
            </a:r>
            <a:r>
              <a:rPr lang="cs-CZ" sz="1600" dirty="0"/>
              <a:t>.) 2008: Jordan. </a:t>
            </a:r>
            <a:br>
              <a:rPr lang="cs-CZ" sz="1600" dirty="0"/>
            </a:br>
            <a:r>
              <a:rPr lang="cs-CZ" sz="1600" dirty="0" err="1"/>
              <a:t>An</a:t>
            </a:r>
            <a:r>
              <a:rPr lang="cs-CZ" sz="1600" dirty="0"/>
              <a:t> </a:t>
            </a:r>
            <a:r>
              <a:rPr lang="cs-CZ" sz="1600" dirty="0" err="1"/>
              <a:t>Archaeological</a:t>
            </a:r>
            <a:r>
              <a:rPr lang="cs-CZ" sz="1600" dirty="0"/>
              <a:t> </a:t>
            </a:r>
            <a:r>
              <a:rPr lang="cs-CZ" sz="1600" dirty="0" err="1"/>
              <a:t>Reader</a:t>
            </a:r>
            <a:r>
              <a:rPr lang="cs-CZ" sz="1600" dirty="0"/>
              <a:t>. London: </a:t>
            </a:r>
            <a:r>
              <a:rPr lang="cs-CZ" sz="1600" dirty="0" err="1"/>
              <a:t>Equinox</a:t>
            </a:r>
            <a:r>
              <a:rPr lang="cs-CZ" sz="1600" dirty="0"/>
              <a:t>.</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335" y="4522419"/>
            <a:ext cx="1841405" cy="1273200"/>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772816"/>
            <a:ext cx="4176464" cy="4968552"/>
          </a:xfrm>
          <a:prstGeom prst="rect">
            <a:avLst/>
          </a:prstGeom>
        </p:spPr>
      </p:pic>
    </p:spTree>
    <p:extLst>
      <p:ext uri="{BB962C8B-B14F-4D97-AF65-F5344CB8AC3E}">
        <p14:creationId xmlns:p14="http://schemas.microsoft.com/office/powerpoint/2010/main" val="8767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AIN GHAZAL</a:t>
            </a:r>
          </a:p>
        </p:txBody>
      </p:sp>
      <p:sp>
        <p:nvSpPr>
          <p:cNvPr id="3" name="Zástupný symbol pro obsah 2"/>
          <p:cNvSpPr>
            <a:spLocks noGrp="1"/>
          </p:cNvSpPr>
          <p:nvPr>
            <p:ph sz="half" idx="1"/>
          </p:nvPr>
        </p:nvSpPr>
        <p:spPr>
          <a:xfrm>
            <a:off x="179512" y="1800507"/>
            <a:ext cx="4813788" cy="4361059"/>
          </a:xfrm>
        </p:spPr>
        <p:txBody>
          <a:bodyPr>
            <a:normAutofit/>
          </a:bodyPr>
          <a:lstStyle/>
          <a:p>
            <a:pPr>
              <a:buFont typeface="Wingdings" panose="05000000000000000000" pitchFamily="2" charset="2"/>
              <a:buChar char="§"/>
            </a:pPr>
            <a:r>
              <a:rPr lang="cs-CZ" sz="2000" dirty="0"/>
              <a:t>SZ Jordánsko, předměstí Ammánu</a:t>
            </a:r>
          </a:p>
          <a:p>
            <a:pPr>
              <a:buFont typeface="Wingdings" panose="05000000000000000000" pitchFamily="2" charset="2"/>
              <a:buChar char="§"/>
            </a:pPr>
            <a:r>
              <a:rPr lang="cs-CZ" sz="2000" dirty="0"/>
              <a:t>Rozsah: 15 ha</a:t>
            </a:r>
          </a:p>
          <a:p>
            <a:pPr>
              <a:buFont typeface="Wingdings" panose="05000000000000000000" pitchFamily="2" charset="2"/>
              <a:buChar char="§"/>
            </a:pPr>
            <a:r>
              <a:rPr lang="cs-CZ" sz="2000" dirty="0"/>
              <a:t>Osídlení: 7250-5000 BC (MPPNB)</a:t>
            </a:r>
          </a:p>
          <a:p>
            <a:pPr>
              <a:buFont typeface="Wingdings" panose="05000000000000000000" pitchFamily="2" charset="2"/>
              <a:buChar char="§"/>
            </a:pPr>
            <a:r>
              <a:rPr lang="cs-CZ" sz="2000" dirty="0"/>
              <a:t>MPPNB osídlení: odhad 500-1000 obyvatel</a:t>
            </a:r>
          </a:p>
          <a:p>
            <a:pPr>
              <a:buFont typeface="Wingdings" panose="05000000000000000000" pitchFamily="2" charset="2"/>
              <a:buChar char="§"/>
            </a:pPr>
            <a:r>
              <a:rPr lang="cs-CZ" sz="2000" dirty="0"/>
              <a:t>Doklady rituálního chování: sádrové lidské postavy, upravené lebky, lidské a zvířecí sošky</a:t>
            </a:r>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23760" y="1800508"/>
            <a:ext cx="3886200" cy="2069401"/>
          </a:xfr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300" y="3933056"/>
            <a:ext cx="3843593" cy="2520280"/>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441162"/>
            <a:ext cx="1542272" cy="1988085"/>
          </a:xfrm>
          <a:prstGeom prst="rect">
            <a:avLst/>
          </a:prstGeom>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474120"/>
            <a:ext cx="2706960" cy="203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41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8528DF9-485F-4C86-97F9-DC9CFDAE3909}"/>
              </a:ext>
            </a:extLst>
          </p:cNvPr>
          <p:cNvSpPr>
            <a:spLocks noGrp="1"/>
          </p:cNvSpPr>
          <p:nvPr>
            <p:ph type="title"/>
          </p:nvPr>
        </p:nvSpPr>
        <p:spPr/>
        <p:txBody>
          <a:bodyPr/>
          <a:lstStyle/>
          <a:p>
            <a:r>
              <a:rPr lang="cs-CZ" dirty="0"/>
              <a:t>Starší fáze neolitu v Egyptě</a:t>
            </a:r>
          </a:p>
        </p:txBody>
      </p:sp>
      <p:sp>
        <p:nvSpPr>
          <p:cNvPr id="5" name="Zástupný symbol pro obsah 4">
            <a:extLst>
              <a:ext uri="{FF2B5EF4-FFF2-40B4-BE49-F238E27FC236}">
                <a16:creationId xmlns:a16="http://schemas.microsoft.com/office/drawing/2014/main" id="{C82C2C16-FF01-429C-8454-DC464D790120}"/>
              </a:ext>
            </a:extLst>
          </p:cNvPr>
          <p:cNvSpPr>
            <a:spLocks noGrp="1"/>
          </p:cNvSpPr>
          <p:nvPr>
            <p:ph sz="half" idx="1"/>
          </p:nvPr>
        </p:nvSpPr>
        <p:spPr>
          <a:xfrm>
            <a:off x="467544" y="1791684"/>
            <a:ext cx="3703320" cy="4247562"/>
          </a:xfrm>
        </p:spPr>
        <p:txBody>
          <a:bodyPr>
            <a:normAutofit fontScale="70000" lnSpcReduction="20000"/>
          </a:bodyPr>
          <a:lstStyle/>
          <a:p>
            <a:pPr>
              <a:buFont typeface="Wingdings" panose="05000000000000000000" pitchFamily="2" charset="2"/>
              <a:buChar char="§"/>
            </a:pPr>
            <a:r>
              <a:rPr lang="cs-CZ" dirty="0"/>
              <a:t> 11.-9. tis. BP: tzv. proto-agrikulturní experiment</a:t>
            </a:r>
          </a:p>
          <a:p>
            <a:pPr lvl="1">
              <a:buFont typeface="Wingdings" panose="05000000000000000000" pitchFamily="2" charset="2"/>
              <a:buChar char="§"/>
            </a:pPr>
            <a:r>
              <a:rPr lang="cs-CZ" dirty="0"/>
              <a:t>Oblast Západní pouště (</a:t>
            </a:r>
            <a:r>
              <a:rPr lang="cs-CZ" dirty="0" err="1"/>
              <a:t>Gilf</a:t>
            </a:r>
            <a:r>
              <a:rPr lang="cs-CZ" dirty="0"/>
              <a:t> </a:t>
            </a:r>
            <a:r>
              <a:rPr lang="cs-CZ" dirty="0" err="1"/>
              <a:t>Kebír</a:t>
            </a:r>
            <a:r>
              <a:rPr lang="cs-CZ" dirty="0"/>
              <a:t>, </a:t>
            </a:r>
            <a:r>
              <a:rPr lang="cs-CZ" dirty="0" err="1"/>
              <a:t>Gebel</a:t>
            </a:r>
            <a:r>
              <a:rPr lang="cs-CZ" dirty="0"/>
              <a:t> </a:t>
            </a:r>
            <a:r>
              <a:rPr lang="cs-CZ" dirty="0" err="1"/>
              <a:t>Uwejnát</a:t>
            </a:r>
            <a:r>
              <a:rPr lang="cs-CZ" dirty="0"/>
              <a:t> apod.)</a:t>
            </a:r>
          </a:p>
          <a:p>
            <a:pPr>
              <a:buFont typeface="Wingdings" panose="05000000000000000000" pitchFamily="2" charset="2"/>
              <a:buChar char="§"/>
            </a:pPr>
            <a:r>
              <a:rPr lang="cs-CZ" dirty="0"/>
              <a:t> Starší fáze: více skupin či technologických celků:</a:t>
            </a:r>
          </a:p>
          <a:p>
            <a:pPr lvl="1">
              <a:buFont typeface="Wingdings" panose="05000000000000000000" pitchFamily="2" charset="2"/>
              <a:buChar char="§"/>
            </a:pPr>
            <a:r>
              <a:rPr lang="cs-CZ" dirty="0"/>
              <a:t>Dolní Egypt: </a:t>
            </a:r>
          </a:p>
          <a:p>
            <a:pPr lvl="2">
              <a:buFont typeface="Wingdings" panose="05000000000000000000" pitchFamily="2" charset="2"/>
              <a:buChar char="§"/>
            </a:pPr>
            <a:r>
              <a:rPr lang="cs-CZ" dirty="0" err="1"/>
              <a:t>Fajjúmská</a:t>
            </a:r>
            <a:r>
              <a:rPr lang="cs-CZ" dirty="0"/>
              <a:t> kultura A</a:t>
            </a:r>
          </a:p>
          <a:p>
            <a:pPr lvl="2">
              <a:buFont typeface="Wingdings" panose="05000000000000000000" pitchFamily="2" charset="2"/>
              <a:buChar char="§"/>
            </a:pPr>
            <a:r>
              <a:rPr lang="cs-CZ" dirty="0" err="1"/>
              <a:t>Medimda</a:t>
            </a:r>
            <a:r>
              <a:rPr lang="cs-CZ" dirty="0"/>
              <a:t> </a:t>
            </a:r>
            <a:r>
              <a:rPr lang="cs-CZ" dirty="0" err="1"/>
              <a:t>Bení</a:t>
            </a:r>
            <a:r>
              <a:rPr lang="cs-CZ" dirty="0"/>
              <a:t> </a:t>
            </a:r>
            <a:r>
              <a:rPr lang="cs-CZ" dirty="0" err="1"/>
              <a:t>Saláma</a:t>
            </a:r>
            <a:endParaRPr lang="cs-CZ" dirty="0"/>
          </a:p>
          <a:p>
            <a:pPr lvl="2">
              <a:buFont typeface="Wingdings" panose="05000000000000000000" pitchFamily="2" charset="2"/>
              <a:buChar char="§"/>
            </a:pPr>
            <a:r>
              <a:rPr lang="cs-CZ" dirty="0"/>
              <a:t>El-</a:t>
            </a:r>
            <a:r>
              <a:rPr lang="cs-CZ" dirty="0" err="1"/>
              <a:t>Omarí</a:t>
            </a:r>
            <a:endParaRPr lang="cs-CZ" dirty="0"/>
          </a:p>
          <a:p>
            <a:pPr lvl="2">
              <a:buFont typeface="Wingdings" panose="05000000000000000000" pitchFamily="2" charset="2"/>
              <a:buChar char="§"/>
            </a:pPr>
            <a:r>
              <a:rPr lang="cs-CZ" dirty="0" err="1"/>
              <a:t>Maádí</a:t>
            </a:r>
            <a:endParaRPr lang="cs-CZ" dirty="0"/>
          </a:p>
          <a:p>
            <a:pPr lvl="1">
              <a:buFont typeface="Wingdings" panose="05000000000000000000" pitchFamily="2" charset="2"/>
              <a:buChar char="§"/>
            </a:pPr>
            <a:r>
              <a:rPr lang="cs-CZ" dirty="0"/>
              <a:t>Horní Egypt:</a:t>
            </a:r>
          </a:p>
          <a:p>
            <a:pPr lvl="2">
              <a:buFont typeface="Wingdings" panose="05000000000000000000" pitchFamily="2" charset="2"/>
              <a:buChar char="§"/>
            </a:pPr>
            <a:r>
              <a:rPr lang="cs-CZ" dirty="0" err="1"/>
              <a:t>Tasian</a:t>
            </a:r>
            <a:r>
              <a:rPr lang="cs-CZ" dirty="0"/>
              <a:t> (</a:t>
            </a:r>
            <a:r>
              <a:rPr lang="cs-CZ" dirty="0" err="1"/>
              <a:t>Dér</a:t>
            </a:r>
            <a:r>
              <a:rPr lang="cs-CZ" dirty="0"/>
              <a:t> </a:t>
            </a:r>
            <a:r>
              <a:rPr lang="cs-CZ" dirty="0" err="1"/>
              <a:t>Tása</a:t>
            </a:r>
            <a:r>
              <a:rPr lang="cs-CZ" dirty="0"/>
              <a:t>)</a:t>
            </a:r>
          </a:p>
          <a:p>
            <a:pPr lvl="2">
              <a:buFont typeface="Wingdings" panose="05000000000000000000" pitchFamily="2" charset="2"/>
              <a:buChar char="§"/>
            </a:pPr>
            <a:r>
              <a:rPr lang="cs-CZ" dirty="0" err="1"/>
              <a:t>Badárská</a:t>
            </a:r>
            <a:r>
              <a:rPr lang="cs-CZ" dirty="0"/>
              <a:t> kultura</a:t>
            </a:r>
          </a:p>
          <a:p>
            <a:pPr>
              <a:buFont typeface="Wingdings" panose="05000000000000000000" pitchFamily="2" charset="2"/>
              <a:buChar char="§"/>
            </a:pPr>
            <a:r>
              <a:rPr lang="cs-CZ" dirty="0"/>
              <a:t> Východiska: kulturní impulzy z oblasti Blízkého východu, starší autochtonní tradice (pozdně paleolitické a mezolitické technologické celky)</a:t>
            </a:r>
          </a:p>
          <a:p>
            <a:pPr>
              <a:buFont typeface="Wingdings" panose="05000000000000000000" pitchFamily="2" charset="2"/>
              <a:buChar char="§"/>
            </a:pPr>
            <a:r>
              <a:rPr lang="cs-CZ" dirty="0"/>
              <a:t> Mladší fáze: nejdříve kulturní a následně i politické sjednocení Egypta – </a:t>
            </a:r>
            <a:r>
              <a:rPr lang="cs-CZ" dirty="0" err="1"/>
              <a:t>nakádská</a:t>
            </a:r>
            <a:r>
              <a:rPr lang="cs-CZ" dirty="0"/>
              <a:t> </a:t>
            </a:r>
            <a:r>
              <a:rPr lang="cs-CZ" dirty="0" err="1"/>
              <a:t>kuttura</a:t>
            </a:r>
            <a:endParaRPr lang="cs-CZ" dirty="0"/>
          </a:p>
        </p:txBody>
      </p:sp>
      <p:pic>
        <p:nvPicPr>
          <p:cNvPr id="8" name="Zástupný symbol pro obsah 7">
            <a:extLst>
              <a:ext uri="{FF2B5EF4-FFF2-40B4-BE49-F238E27FC236}">
                <a16:creationId xmlns:a16="http://schemas.microsoft.com/office/drawing/2014/main" id="{41A8B68E-DB85-4F96-B79F-0B2705EE064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30054" y="1784809"/>
            <a:ext cx="2165309" cy="1450757"/>
          </a:xfrm>
        </p:spPr>
      </p:pic>
      <p:pic>
        <p:nvPicPr>
          <p:cNvPr id="10" name="Obrázek 9">
            <a:extLst>
              <a:ext uri="{FF2B5EF4-FFF2-40B4-BE49-F238E27FC236}">
                <a16:creationId xmlns:a16="http://schemas.microsoft.com/office/drawing/2014/main" id="{D2BE22C7-F743-4FC5-B1AA-73D463D39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323271"/>
            <a:ext cx="2862064" cy="2942202"/>
          </a:xfrm>
          <a:prstGeom prst="rect">
            <a:avLst/>
          </a:prstGeom>
        </p:spPr>
      </p:pic>
    </p:spTree>
    <p:extLst>
      <p:ext uri="{BB962C8B-B14F-4D97-AF65-F5344CB8AC3E}">
        <p14:creationId xmlns:p14="http://schemas.microsoft.com/office/powerpoint/2010/main" val="288307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MEZOPOTÁMIE A NEOLIT</a:t>
            </a:r>
          </a:p>
        </p:txBody>
      </p:sp>
      <p:sp>
        <p:nvSpPr>
          <p:cNvPr id="3" name="Zástupný symbol pro obsah 2"/>
          <p:cNvSpPr>
            <a:spLocks noGrp="1"/>
          </p:cNvSpPr>
          <p:nvPr>
            <p:ph sz="half" idx="1"/>
          </p:nvPr>
        </p:nvSpPr>
        <p:spPr/>
        <p:txBody>
          <a:bodyPr>
            <a:normAutofit/>
          </a:bodyPr>
          <a:lstStyle/>
          <a:p>
            <a:pPr>
              <a:buFont typeface="Wingdings" panose="05000000000000000000" pitchFamily="2" charset="2"/>
              <a:buChar char="§"/>
            </a:pPr>
            <a:r>
              <a:rPr lang="cs-CZ" dirty="0"/>
              <a:t>Problém: „kultura“, „entita“, „tradice“, „kulturní balíčky“ apod.</a:t>
            </a:r>
          </a:p>
          <a:p>
            <a:pPr>
              <a:buFont typeface="Wingdings" panose="05000000000000000000" pitchFamily="2" charset="2"/>
              <a:buChar char="§"/>
            </a:pPr>
            <a:r>
              <a:rPr lang="cs-CZ" dirty="0"/>
              <a:t>Tradiční sekvence: </a:t>
            </a:r>
            <a:r>
              <a:rPr lang="cs-CZ" dirty="0" err="1"/>
              <a:t>Hassuna</a:t>
            </a:r>
            <a:r>
              <a:rPr lang="cs-CZ" dirty="0"/>
              <a:t> – </a:t>
            </a:r>
            <a:r>
              <a:rPr lang="cs-CZ" dirty="0" err="1"/>
              <a:t>Samarra</a:t>
            </a:r>
            <a:r>
              <a:rPr lang="cs-CZ" dirty="0"/>
              <a:t> – </a:t>
            </a:r>
            <a:r>
              <a:rPr lang="cs-CZ" dirty="0" err="1"/>
              <a:t>Halaf</a:t>
            </a:r>
            <a:r>
              <a:rPr lang="cs-CZ" dirty="0"/>
              <a:t> – </a:t>
            </a:r>
            <a:r>
              <a:rPr lang="cs-CZ" dirty="0" err="1"/>
              <a:t>Ubaid</a:t>
            </a:r>
            <a:r>
              <a:rPr lang="cs-CZ" dirty="0"/>
              <a:t> – </a:t>
            </a:r>
            <a:r>
              <a:rPr lang="cs-CZ" dirty="0" err="1"/>
              <a:t>Uruk</a:t>
            </a:r>
            <a:r>
              <a:rPr lang="cs-CZ" dirty="0"/>
              <a:t>.</a:t>
            </a:r>
          </a:p>
          <a:p>
            <a:pPr lvl="1">
              <a:buFont typeface="Wingdings" panose="05000000000000000000" pitchFamily="2" charset="2"/>
              <a:buChar char="§"/>
            </a:pPr>
            <a:r>
              <a:rPr lang="cs-CZ" dirty="0"/>
              <a:t>HUT</a:t>
            </a:r>
          </a:p>
          <a:p>
            <a:pPr>
              <a:buFont typeface="Wingdings" panose="05000000000000000000" pitchFamily="2" charset="2"/>
              <a:buChar char="§"/>
            </a:pPr>
            <a:r>
              <a:rPr lang="cs-CZ" dirty="0"/>
              <a:t>Hlavní lokality: </a:t>
            </a:r>
            <a:r>
              <a:rPr lang="cs-CZ" dirty="0" err="1"/>
              <a:t>Tell</a:t>
            </a:r>
            <a:r>
              <a:rPr lang="cs-CZ" dirty="0"/>
              <a:t> </a:t>
            </a:r>
            <a:r>
              <a:rPr lang="cs-CZ" dirty="0" err="1"/>
              <a:t>Arpachiyah</a:t>
            </a:r>
            <a:r>
              <a:rPr lang="cs-CZ" dirty="0"/>
              <a:t>, </a:t>
            </a:r>
            <a:r>
              <a:rPr lang="cs-CZ" dirty="0" err="1"/>
              <a:t>Tell</a:t>
            </a:r>
            <a:r>
              <a:rPr lang="cs-CZ" dirty="0"/>
              <a:t> </a:t>
            </a:r>
            <a:r>
              <a:rPr lang="cs-CZ" dirty="0" err="1"/>
              <a:t>Halaf</a:t>
            </a:r>
            <a:r>
              <a:rPr lang="cs-CZ" dirty="0"/>
              <a:t>, </a:t>
            </a:r>
            <a:r>
              <a:rPr lang="cs-CZ" dirty="0" err="1"/>
              <a:t>Tell</a:t>
            </a:r>
            <a:r>
              <a:rPr lang="cs-CZ" dirty="0"/>
              <a:t> </a:t>
            </a:r>
            <a:r>
              <a:rPr lang="cs-CZ" dirty="0" err="1"/>
              <a:t>Halula</a:t>
            </a:r>
            <a:endParaRPr lang="cs-CZ"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403648" y="4293096"/>
            <a:ext cx="1584176" cy="185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9" y="1979840"/>
            <a:ext cx="4505048" cy="4362667"/>
          </a:xfrm>
          <a:prstGeom prst="rect">
            <a:avLst/>
          </a:prstGeom>
        </p:spPr>
      </p:pic>
    </p:spTree>
    <p:extLst>
      <p:ext uri="{BB962C8B-B14F-4D97-AF65-F5344CB8AC3E}">
        <p14:creationId xmlns:p14="http://schemas.microsoft.com/office/powerpoint/2010/main" val="66258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86604"/>
            <a:ext cx="7899216" cy="1450757"/>
          </a:xfrm>
        </p:spPr>
        <p:txBody>
          <a:bodyPr>
            <a:normAutofit/>
          </a:bodyPr>
          <a:lstStyle/>
          <a:p>
            <a:r>
              <a:rPr lang="cs-CZ" dirty="0"/>
              <a:t>KOMPLEX HASSUNA-SAMARRA</a:t>
            </a:r>
          </a:p>
        </p:txBody>
      </p:sp>
      <p:sp>
        <p:nvSpPr>
          <p:cNvPr id="3" name="Zástupný symbol pro obsah 2"/>
          <p:cNvSpPr>
            <a:spLocks noGrp="1"/>
          </p:cNvSpPr>
          <p:nvPr>
            <p:ph sz="half" idx="1"/>
          </p:nvPr>
        </p:nvSpPr>
        <p:spPr>
          <a:xfrm>
            <a:off x="179512" y="1916831"/>
            <a:ext cx="4316288" cy="4244735"/>
          </a:xfrm>
        </p:spPr>
        <p:txBody>
          <a:bodyPr>
            <a:normAutofit/>
          </a:bodyPr>
          <a:lstStyle/>
          <a:p>
            <a:r>
              <a:rPr lang="cs-CZ" dirty="0"/>
              <a:t>Charakteristická keramika: zdobení (malba i reliéfní výzdoba)</a:t>
            </a:r>
          </a:p>
          <a:p>
            <a:r>
              <a:rPr lang="cs-CZ" dirty="0"/>
              <a:t>Předchůdci kultur: </a:t>
            </a:r>
            <a:r>
              <a:rPr lang="cs-CZ" dirty="0" err="1"/>
              <a:t>Ubaid</a:t>
            </a:r>
            <a:r>
              <a:rPr lang="cs-CZ" dirty="0"/>
              <a:t> – </a:t>
            </a:r>
            <a:r>
              <a:rPr lang="cs-CZ" dirty="0" err="1"/>
              <a:t>Uruk</a:t>
            </a:r>
            <a:r>
              <a:rPr lang="cs-CZ" dirty="0"/>
              <a:t> - Sumer</a:t>
            </a:r>
          </a:p>
          <a:p>
            <a:r>
              <a:rPr lang="cs-CZ" dirty="0" err="1"/>
              <a:t>Hassuna</a:t>
            </a:r>
            <a:r>
              <a:rPr lang="cs-CZ" dirty="0"/>
              <a:t>: počátek: proto-</a:t>
            </a:r>
            <a:r>
              <a:rPr lang="cs-CZ" dirty="0" err="1"/>
              <a:t>hassuna</a:t>
            </a:r>
            <a:r>
              <a:rPr lang="cs-CZ" dirty="0"/>
              <a:t> (8200-7900 BP)</a:t>
            </a:r>
          </a:p>
          <a:p>
            <a:pPr lvl="1"/>
            <a:r>
              <a:rPr lang="cs-CZ" dirty="0"/>
              <a:t>Datace: 7900-7200 BP</a:t>
            </a:r>
          </a:p>
          <a:p>
            <a:pPr lvl="1"/>
            <a:r>
              <a:rPr lang="cs-CZ" dirty="0" err="1"/>
              <a:t>Tell</a:t>
            </a:r>
            <a:r>
              <a:rPr lang="cs-CZ" dirty="0"/>
              <a:t> </a:t>
            </a:r>
            <a:r>
              <a:rPr lang="cs-CZ" dirty="0" err="1"/>
              <a:t>Hassuna</a:t>
            </a:r>
            <a:r>
              <a:rPr lang="cs-CZ" dirty="0"/>
              <a:t> (1945)</a:t>
            </a:r>
          </a:p>
          <a:p>
            <a:r>
              <a:rPr lang="cs-CZ" dirty="0" err="1"/>
              <a:t>Samarra</a:t>
            </a:r>
            <a:endParaRPr lang="cs-CZ" dirty="0"/>
          </a:p>
          <a:p>
            <a:pPr lvl="1"/>
            <a:r>
              <a:rPr lang="cs-CZ" dirty="0"/>
              <a:t>Datace: 7500-6500 BP</a:t>
            </a:r>
          </a:p>
          <a:p>
            <a:pPr lvl="1"/>
            <a:r>
              <a:rPr lang="cs-CZ" dirty="0" err="1"/>
              <a:t>Tell</a:t>
            </a:r>
            <a:r>
              <a:rPr lang="cs-CZ" dirty="0"/>
              <a:t> es-</a:t>
            </a:r>
            <a:r>
              <a:rPr lang="cs-CZ" dirty="0" err="1"/>
              <a:t>Sawwan</a:t>
            </a:r>
            <a:endParaRPr lang="cs-CZ" dirty="0"/>
          </a:p>
          <a:p>
            <a:pPr lvl="1"/>
            <a:r>
              <a:rPr lang="cs-CZ" dirty="0"/>
              <a:t>Vysoce zdobená keramika</a:t>
            </a:r>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772051"/>
            <a:ext cx="3886200" cy="3132161"/>
          </a:xfr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44259"/>
            <a:ext cx="2553072" cy="191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4949617"/>
            <a:ext cx="1237038" cy="164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83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TELL ES-SAWWAN</a:t>
            </a:r>
          </a:p>
        </p:txBody>
      </p:sp>
      <p:sp>
        <p:nvSpPr>
          <p:cNvPr id="3" name="Zástupný symbol pro obsah 2"/>
          <p:cNvSpPr>
            <a:spLocks noGrp="1"/>
          </p:cNvSpPr>
          <p:nvPr>
            <p:ph sz="half" idx="1"/>
          </p:nvPr>
        </p:nvSpPr>
        <p:spPr>
          <a:xfrm>
            <a:off x="609600" y="1988839"/>
            <a:ext cx="3674368" cy="4172727"/>
          </a:xfrm>
        </p:spPr>
        <p:txBody>
          <a:bodyPr>
            <a:normAutofit/>
          </a:bodyPr>
          <a:lstStyle/>
          <a:p>
            <a:pPr>
              <a:buFont typeface="Wingdings" panose="05000000000000000000" pitchFamily="2" charset="2"/>
              <a:buChar char="§"/>
            </a:pPr>
            <a:r>
              <a:rPr lang="cs-CZ" dirty="0"/>
              <a:t>Jedna z nejlépe prozkoumaných lokalit</a:t>
            </a:r>
          </a:p>
          <a:p>
            <a:pPr>
              <a:buFont typeface="Wingdings" panose="05000000000000000000" pitchFamily="2" charset="2"/>
              <a:buChar char="§"/>
            </a:pPr>
            <a:r>
              <a:rPr lang="cs-CZ" dirty="0"/>
              <a:t>Nejstarší jádrové osídlení Mezopotámie</a:t>
            </a:r>
          </a:p>
          <a:p>
            <a:pPr>
              <a:buFont typeface="Wingdings" panose="05000000000000000000" pitchFamily="2" charset="2"/>
              <a:buChar char="§"/>
            </a:pPr>
            <a:r>
              <a:rPr lang="cs-CZ" dirty="0"/>
              <a:t>Architektura: vývoj od </a:t>
            </a:r>
            <a:r>
              <a:rPr lang="cs-CZ" dirty="0" err="1"/>
              <a:t>trojprostorových</a:t>
            </a:r>
            <a:r>
              <a:rPr lang="cs-CZ" dirty="0"/>
              <a:t> domů k tzv. domům ve tvaru písmene T (2 patra): následně přestavěny na sýpky</a:t>
            </a:r>
          </a:p>
          <a:p>
            <a:pPr>
              <a:buFont typeface="Wingdings" panose="05000000000000000000" pitchFamily="2" charset="2"/>
              <a:buChar char="§"/>
            </a:pPr>
            <a:r>
              <a:rPr lang="cs-CZ" dirty="0"/>
              <a:t>5 vrstev osídlení: </a:t>
            </a:r>
            <a:r>
              <a:rPr lang="cs-CZ" dirty="0" err="1"/>
              <a:t>Hassuna</a:t>
            </a:r>
            <a:r>
              <a:rPr lang="cs-CZ" dirty="0"/>
              <a:t> – </a:t>
            </a:r>
            <a:r>
              <a:rPr lang="cs-CZ" dirty="0" err="1"/>
              <a:t>Samarra</a:t>
            </a:r>
            <a:r>
              <a:rPr lang="cs-CZ" dirty="0"/>
              <a:t> - </a:t>
            </a:r>
            <a:r>
              <a:rPr lang="cs-CZ" dirty="0" err="1"/>
              <a:t>Halaf</a:t>
            </a:r>
            <a:endParaRPr lang="cs-CZ" dirty="0"/>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8464" y="1772816"/>
            <a:ext cx="1384769" cy="2088232"/>
          </a:xfr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073" y="4157997"/>
            <a:ext cx="2543992" cy="2026266"/>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510" y="1831343"/>
            <a:ext cx="2513555" cy="223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4548386"/>
            <a:ext cx="1594866" cy="163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40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HALAFSKÁ KULTURA</a:t>
            </a:r>
          </a:p>
        </p:txBody>
      </p:sp>
      <p:sp>
        <p:nvSpPr>
          <p:cNvPr id="3" name="Zástupný symbol pro obsah 2"/>
          <p:cNvSpPr>
            <a:spLocks noGrp="1"/>
          </p:cNvSpPr>
          <p:nvPr>
            <p:ph sz="half" idx="1"/>
          </p:nvPr>
        </p:nvSpPr>
        <p:spPr/>
        <p:txBody>
          <a:bodyPr>
            <a:normAutofit fontScale="92500" lnSpcReduction="10000"/>
          </a:bodyPr>
          <a:lstStyle/>
          <a:p>
            <a:pPr>
              <a:buFont typeface="Wingdings" panose="05000000000000000000" pitchFamily="2" charset="2"/>
              <a:buChar char="§"/>
            </a:pPr>
            <a:r>
              <a:rPr lang="cs-CZ" dirty="0"/>
              <a:t>6. tisíciletí BC, c. 5900-5300 </a:t>
            </a:r>
            <a:r>
              <a:rPr lang="cs-CZ" dirty="0" err="1"/>
              <a:t>cal</a:t>
            </a:r>
            <a:r>
              <a:rPr lang="cs-CZ" dirty="0"/>
              <a:t> BC= keramická tradice</a:t>
            </a:r>
          </a:p>
          <a:p>
            <a:pPr lvl="1">
              <a:buFont typeface="Wingdings" panose="05000000000000000000" pitchFamily="2" charset="2"/>
              <a:buChar char="§"/>
            </a:pPr>
            <a:r>
              <a:rPr lang="cs-CZ" dirty="0"/>
              <a:t>Tradiční chronologické členění: </a:t>
            </a:r>
            <a:r>
              <a:rPr lang="cs-CZ" dirty="0" err="1"/>
              <a:t>Tell</a:t>
            </a:r>
            <a:r>
              <a:rPr lang="cs-CZ" dirty="0"/>
              <a:t> </a:t>
            </a:r>
            <a:r>
              <a:rPr lang="cs-CZ" dirty="0" err="1"/>
              <a:t>Arpachiya</a:t>
            </a:r>
            <a:r>
              <a:rPr lang="cs-CZ" dirty="0"/>
              <a:t>: starý, střední a mladší </a:t>
            </a:r>
            <a:r>
              <a:rPr lang="cs-CZ" dirty="0" err="1"/>
              <a:t>Halaf</a:t>
            </a:r>
            <a:r>
              <a:rPr lang="cs-CZ" dirty="0"/>
              <a:t> X regionální obdoby</a:t>
            </a:r>
          </a:p>
          <a:p>
            <a:pPr>
              <a:buFont typeface="Wingdings" panose="05000000000000000000" pitchFamily="2" charset="2"/>
              <a:buChar char="§"/>
            </a:pPr>
            <a:r>
              <a:rPr lang="cs-CZ" dirty="0"/>
              <a:t>Eponymní lokalita: </a:t>
            </a:r>
            <a:r>
              <a:rPr lang="cs-CZ" dirty="0" err="1"/>
              <a:t>Tell</a:t>
            </a:r>
            <a:r>
              <a:rPr lang="cs-CZ" dirty="0"/>
              <a:t> </a:t>
            </a:r>
            <a:r>
              <a:rPr lang="cs-CZ" dirty="0" err="1"/>
              <a:t>Halaf</a:t>
            </a:r>
            <a:endParaRPr lang="cs-CZ" dirty="0"/>
          </a:p>
          <a:p>
            <a:pPr>
              <a:buFont typeface="Wingdings" panose="05000000000000000000" pitchFamily="2" charset="2"/>
              <a:buChar char="§"/>
            </a:pPr>
            <a:r>
              <a:rPr lang="cs-CZ" dirty="0"/>
              <a:t>Hmotná kultura: tradiční</a:t>
            </a:r>
          </a:p>
          <a:p>
            <a:pPr lvl="1">
              <a:buFont typeface="Wingdings" panose="05000000000000000000" pitchFamily="2" charset="2"/>
              <a:buChar char="§"/>
            </a:pPr>
            <a:r>
              <a:rPr lang="cs-CZ" dirty="0"/>
              <a:t>Charakteristická zdobená keramika: geometrické vzory, zvířecí i rostlinné motivy (vč. tzv. </a:t>
            </a:r>
            <a:r>
              <a:rPr lang="cs-CZ" dirty="0" err="1"/>
              <a:t>bukránií</a:t>
            </a:r>
            <a:r>
              <a:rPr lang="cs-CZ" dirty="0"/>
              <a:t>)</a:t>
            </a:r>
          </a:p>
          <a:p>
            <a:pPr>
              <a:buFont typeface="Wingdings" panose="05000000000000000000" pitchFamily="2" charset="2"/>
              <a:buChar char="§"/>
            </a:pPr>
            <a:r>
              <a:rPr lang="cs-CZ" dirty="0"/>
              <a:t>Sídlištní struktura: spíše menší vesnice</a:t>
            </a:r>
          </a:p>
          <a:p>
            <a:pPr>
              <a:buFont typeface="Wingdings" panose="05000000000000000000" pitchFamily="2" charset="2"/>
              <a:buChar char="§"/>
            </a:pPr>
            <a:r>
              <a:rPr lang="cs-CZ" dirty="0"/>
              <a:t>Lokality: </a:t>
            </a:r>
            <a:r>
              <a:rPr lang="cs-CZ" dirty="0" err="1"/>
              <a:t>Tell</a:t>
            </a:r>
            <a:r>
              <a:rPr lang="cs-CZ" dirty="0"/>
              <a:t> </a:t>
            </a:r>
            <a:r>
              <a:rPr lang="cs-CZ" dirty="0" err="1"/>
              <a:t>Sabi</a:t>
            </a:r>
            <a:r>
              <a:rPr lang="cs-CZ" dirty="0"/>
              <a:t> </a:t>
            </a:r>
            <a:r>
              <a:rPr lang="cs-CZ" dirty="0" err="1"/>
              <a:t>Abyad</a:t>
            </a:r>
            <a:r>
              <a:rPr lang="cs-CZ" dirty="0"/>
              <a:t> (vrstva 3)</a:t>
            </a:r>
          </a:p>
        </p:txBody>
      </p:sp>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5857" y="1866446"/>
            <a:ext cx="3886200" cy="2439532"/>
          </a:xfr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145" y="4530369"/>
            <a:ext cx="1343125" cy="1162734"/>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5398" y="5695014"/>
            <a:ext cx="1105872" cy="1096068"/>
          </a:xfrm>
          <a:prstGeom prst="rect">
            <a:avLst/>
          </a:prstGeom>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0997" y="4523731"/>
            <a:ext cx="1169372" cy="1169372"/>
          </a:xfrm>
          <a:prstGeom prst="rect">
            <a:avLst/>
          </a:prstGeom>
        </p:spPr>
      </p:pic>
      <p:pic>
        <p:nvPicPr>
          <p:cNvPr id="8" name="Obráze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9461" y="4523731"/>
            <a:ext cx="1040904" cy="1556151"/>
          </a:xfrm>
          <a:prstGeom prst="rect">
            <a:avLst/>
          </a:prstGeom>
        </p:spPr>
      </p:pic>
    </p:spTree>
    <p:extLst>
      <p:ext uri="{BB962C8B-B14F-4D97-AF65-F5344CB8AC3E}">
        <p14:creationId xmlns:p14="http://schemas.microsoft.com/office/powerpoint/2010/main" val="145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TELL HALAF</a:t>
            </a:r>
          </a:p>
        </p:txBody>
      </p:sp>
      <p:sp>
        <p:nvSpPr>
          <p:cNvPr id="5" name="Zástupný symbol pro obsah 4"/>
          <p:cNvSpPr>
            <a:spLocks noGrp="1"/>
          </p:cNvSpPr>
          <p:nvPr>
            <p:ph sz="half" idx="1"/>
          </p:nvPr>
        </p:nvSpPr>
        <p:spPr>
          <a:xfrm>
            <a:off x="266627" y="2077453"/>
            <a:ext cx="3703320" cy="4023360"/>
          </a:xfrm>
        </p:spPr>
        <p:txBody>
          <a:bodyPr>
            <a:normAutofit/>
          </a:bodyPr>
          <a:lstStyle/>
          <a:p>
            <a:pPr>
              <a:buFont typeface="Wingdings" panose="05000000000000000000" pitchFamily="2" charset="2"/>
              <a:buChar char="§"/>
            </a:pPr>
            <a:r>
              <a:rPr lang="cs-CZ" dirty="0"/>
              <a:t>SV Sýrie, </a:t>
            </a:r>
            <a:r>
              <a:rPr lang="cs-CZ" dirty="0" err="1"/>
              <a:t>Chábúr</a:t>
            </a:r>
            <a:r>
              <a:rPr lang="cs-CZ" dirty="0"/>
              <a:t>, syrsko-turecké hranice</a:t>
            </a:r>
          </a:p>
          <a:p>
            <a:pPr lvl="1">
              <a:buFont typeface="Wingdings" panose="05000000000000000000" pitchFamily="2" charset="2"/>
              <a:buChar char="§"/>
            </a:pPr>
            <a:r>
              <a:rPr lang="cs-CZ" dirty="0"/>
              <a:t>55 ha</a:t>
            </a:r>
          </a:p>
          <a:p>
            <a:pPr>
              <a:buFont typeface="Wingdings" panose="05000000000000000000" pitchFamily="2" charset="2"/>
              <a:buChar char="§"/>
            </a:pPr>
            <a:r>
              <a:rPr lang="cs-CZ" dirty="0"/>
              <a:t>Výzkum: Max von </a:t>
            </a:r>
            <a:r>
              <a:rPr lang="cs-CZ" dirty="0" err="1"/>
              <a:t>Oppenheim</a:t>
            </a:r>
            <a:r>
              <a:rPr lang="cs-CZ" dirty="0"/>
              <a:t> (1899, 1911-1913, 1926)</a:t>
            </a:r>
          </a:p>
          <a:p>
            <a:pPr>
              <a:buFont typeface="Wingdings" panose="05000000000000000000" pitchFamily="2" charset="2"/>
              <a:buChar char="§"/>
            </a:pPr>
            <a:r>
              <a:rPr lang="cs-CZ" dirty="0"/>
              <a:t>Osídlení: </a:t>
            </a:r>
            <a:r>
              <a:rPr lang="cs-CZ" dirty="0" err="1"/>
              <a:t>Halaf</a:t>
            </a:r>
            <a:r>
              <a:rPr lang="cs-CZ" dirty="0"/>
              <a:t>, </a:t>
            </a:r>
            <a:r>
              <a:rPr lang="cs-CZ" dirty="0" err="1"/>
              <a:t>Ubaid</a:t>
            </a:r>
            <a:r>
              <a:rPr lang="cs-CZ" dirty="0"/>
              <a:t>, </a:t>
            </a:r>
            <a:r>
              <a:rPr lang="cs-CZ" dirty="0" err="1"/>
              <a:t>Churrité</a:t>
            </a:r>
            <a:r>
              <a:rPr lang="cs-CZ" dirty="0"/>
              <a:t> (2. tisíciletí, jméno </a:t>
            </a:r>
            <a:r>
              <a:rPr lang="cs-CZ" dirty="0" err="1"/>
              <a:t>Gozan</a:t>
            </a:r>
            <a:r>
              <a:rPr lang="cs-CZ" dirty="0"/>
              <a:t>), </a:t>
            </a:r>
            <a:r>
              <a:rPr lang="cs-CZ" dirty="0" err="1"/>
              <a:t>novoassyrské</a:t>
            </a:r>
            <a:r>
              <a:rPr lang="cs-CZ" dirty="0"/>
              <a:t> období…</a:t>
            </a:r>
          </a:p>
          <a:p>
            <a:pPr>
              <a:buFont typeface="Wingdings" panose="05000000000000000000" pitchFamily="2" charset="2"/>
              <a:buChar char="§"/>
            </a:pPr>
            <a:r>
              <a:rPr lang="cs-CZ" dirty="0" err="1"/>
              <a:t>Halaf</a:t>
            </a:r>
            <a:r>
              <a:rPr lang="cs-CZ" dirty="0"/>
              <a:t>: S část </a:t>
            </a:r>
            <a:r>
              <a:rPr lang="cs-CZ" dirty="0" err="1"/>
              <a:t>tellu</a:t>
            </a:r>
            <a:endParaRPr lang="cs-CZ" dirty="0"/>
          </a:p>
        </p:txBody>
      </p:sp>
      <p:pic>
        <p:nvPicPr>
          <p:cNvPr id="7" name="Zástupný symbol pro obsah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03452" y="1966210"/>
            <a:ext cx="2636498" cy="1764531"/>
          </a:xfr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947" y="3854024"/>
            <a:ext cx="3347864" cy="2246789"/>
          </a:xfrm>
          <a:prstGeom prst="rect">
            <a:avLst/>
          </a:prstGeom>
        </p:spPr>
      </p:pic>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4607" y="1821963"/>
            <a:ext cx="2159393" cy="2481313"/>
          </a:xfrm>
          <a:prstGeom prst="rect">
            <a:avLst/>
          </a:prstGeom>
        </p:spPr>
      </p:pic>
    </p:spTree>
    <p:extLst>
      <p:ext uri="{BB962C8B-B14F-4D97-AF65-F5344CB8AC3E}">
        <p14:creationId xmlns:p14="http://schemas.microsoft.com/office/powerpoint/2010/main" val="4231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0" y="96838"/>
            <a:ext cx="7158038" cy="1412875"/>
          </a:xfrm>
        </p:spPr>
        <p:txBody>
          <a:bodyPr anchor="ctr"/>
          <a:lstStyle/>
          <a:p>
            <a:pPr eaLnBrk="1" hangingPunct="1">
              <a:defRPr/>
            </a:pPr>
            <a:r>
              <a:rPr lang="cs-CZ">
                <a:solidFill>
                  <a:schemeClr val="tx1"/>
                </a:solidFill>
                <a:effectLst>
                  <a:outerShdw blurRad="38100" dist="38100" dir="2700000" algn="tl">
                    <a:srgbClr val="C0C0C0"/>
                  </a:outerShdw>
                </a:effectLst>
              </a:rPr>
              <a:t>NAKÁDSKÁ KULTURA</a:t>
            </a:r>
          </a:p>
        </p:txBody>
      </p:sp>
      <p:sp>
        <p:nvSpPr>
          <p:cNvPr id="89091" name="Rectangle 3"/>
          <p:cNvSpPr>
            <a:spLocks noGrp="1" noChangeArrowheads="1"/>
          </p:cNvSpPr>
          <p:nvPr>
            <p:ph type="body" idx="4294967295"/>
          </p:nvPr>
        </p:nvSpPr>
        <p:spPr>
          <a:xfrm>
            <a:off x="3095329" y="1268413"/>
            <a:ext cx="6048672" cy="4756150"/>
          </a:xfrm>
        </p:spPr>
        <p:txBody>
          <a:bodyPr>
            <a:normAutofit/>
          </a:bodyPr>
          <a:lstStyle/>
          <a:p>
            <a:pPr>
              <a:buFont typeface="Wingdings" panose="05000000000000000000" pitchFamily="2" charset="2"/>
              <a:buChar char="§"/>
              <a:defRPr/>
            </a:pPr>
            <a:r>
              <a:rPr lang="cs-CZ" sz="2400" dirty="0"/>
              <a:t> Druhá hlavní fáze </a:t>
            </a:r>
            <a:r>
              <a:rPr lang="cs-CZ" sz="2400" dirty="0" err="1"/>
              <a:t>predynastického</a:t>
            </a:r>
            <a:r>
              <a:rPr lang="cs-CZ" sz="2400" dirty="0"/>
              <a:t> vývoje v Horním Egyptě</a:t>
            </a:r>
          </a:p>
          <a:p>
            <a:pPr>
              <a:buFont typeface="Wingdings" panose="05000000000000000000" pitchFamily="2" charset="2"/>
              <a:buChar char="§"/>
              <a:defRPr/>
            </a:pPr>
            <a:r>
              <a:rPr lang="cs-CZ" sz="2400" dirty="0"/>
              <a:t> Základní impuls ke sjednocení Egypta</a:t>
            </a:r>
          </a:p>
          <a:p>
            <a:pPr>
              <a:buFont typeface="Wingdings" panose="05000000000000000000" pitchFamily="2" charset="2"/>
              <a:buChar char="§"/>
              <a:defRPr/>
            </a:pPr>
            <a:r>
              <a:rPr lang="cs-CZ" sz="2400" dirty="0"/>
              <a:t> Eponymní lokalita – William </a:t>
            </a:r>
            <a:r>
              <a:rPr lang="cs-CZ" sz="2400" dirty="0" err="1"/>
              <a:t>Mathew</a:t>
            </a:r>
            <a:r>
              <a:rPr lang="cs-CZ" sz="2400" dirty="0"/>
              <a:t> </a:t>
            </a:r>
            <a:r>
              <a:rPr lang="cs-CZ" sz="2400" dirty="0" err="1"/>
              <a:t>Flinders</a:t>
            </a:r>
            <a:r>
              <a:rPr lang="cs-CZ" sz="2400" dirty="0"/>
              <a:t> </a:t>
            </a:r>
            <a:r>
              <a:rPr lang="cs-CZ" sz="2400" dirty="0" err="1"/>
              <a:t>Petrie</a:t>
            </a:r>
            <a:r>
              <a:rPr lang="cs-CZ" sz="2400" dirty="0"/>
              <a:t> – 3000 hrobů</a:t>
            </a:r>
          </a:p>
          <a:p>
            <a:pPr>
              <a:buFont typeface="Wingdings" panose="05000000000000000000" pitchFamily="2" charset="2"/>
              <a:buChar char="§"/>
              <a:defRPr/>
            </a:pPr>
            <a:r>
              <a:rPr lang="cs-CZ" sz="2400" dirty="0"/>
              <a:t> Kulturní komplex známý téměř výhradně z pohřebišť</a:t>
            </a:r>
          </a:p>
          <a:p>
            <a:pPr>
              <a:buFont typeface="Wingdings" panose="05000000000000000000" pitchFamily="2" charset="2"/>
              <a:buChar char="§"/>
              <a:defRPr/>
            </a:pPr>
            <a:r>
              <a:rPr lang="cs-CZ" sz="2400" dirty="0"/>
              <a:t> Základní chronologie:</a:t>
            </a:r>
          </a:p>
          <a:p>
            <a:pPr marL="800100" lvl="1" indent="-342900">
              <a:buFont typeface="Wingdings" panose="05000000000000000000" pitchFamily="2" charset="2"/>
              <a:buChar char="§"/>
              <a:defRPr/>
            </a:pPr>
            <a:r>
              <a:rPr lang="cs-CZ" sz="2000" dirty="0" err="1"/>
              <a:t>Nakáda</a:t>
            </a:r>
            <a:r>
              <a:rPr lang="cs-CZ" sz="2000" dirty="0"/>
              <a:t> I	- </a:t>
            </a:r>
            <a:r>
              <a:rPr lang="cs-CZ" sz="2000" dirty="0" err="1"/>
              <a:t>amratien</a:t>
            </a:r>
            <a:r>
              <a:rPr lang="cs-CZ" sz="2000" dirty="0"/>
              <a:t> - 4000-3500 př. n. l.</a:t>
            </a:r>
          </a:p>
          <a:p>
            <a:pPr marL="800100" lvl="1" indent="-342900">
              <a:buFont typeface="Wingdings" panose="05000000000000000000" pitchFamily="2" charset="2"/>
              <a:buChar char="§"/>
              <a:defRPr/>
            </a:pPr>
            <a:r>
              <a:rPr lang="cs-CZ" sz="2000" dirty="0" err="1"/>
              <a:t>Nakáda</a:t>
            </a:r>
            <a:r>
              <a:rPr lang="cs-CZ" sz="2000" dirty="0"/>
              <a:t> II – </a:t>
            </a:r>
            <a:r>
              <a:rPr lang="cs-CZ" sz="2000" dirty="0" err="1"/>
              <a:t>gerzean</a:t>
            </a:r>
            <a:r>
              <a:rPr lang="cs-CZ" sz="2000" dirty="0"/>
              <a:t> - 3500-3200 př. n. l.</a:t>
            </a:r>
          </a:p>
          <a:p>
            <a:pPr marL="800100" lvl="1" indent="-342900">
              <a:buFont typeface="Wingdings" panose="05000000000000000000" pitchFamily="2" charset="2"/>
              <a:buChar char="§"/>
              <a:defRPr/>
            </a:pPr>
            <a:r>
              <a:rPr lang="cs-CZ" sz="2000" dirty="0" err="1"/>
              <a:t>Nakáda</a:t>
            </a:r>
            <a:r>
              <a:rPr lang="cs-CZ" sz="2000" dirty="0"/>
              <a:t> III – </a:t>
            </a:r>
            <a:r>
              <a:rPr lang="cs-CZ" sz="2000" dirty="0" err="1"/>
              <a:t>semainen</a:t>
            </a:r>
            <a:r>
              <a:rPr lang="cs-CZ" sz="2000" dirty="0"/>
              <a:t> - 3200-3000 př. n. l.</a:t>
            </a:r>
          </a:p>
          <a:p>
            <a:pPr marL="342900" indent="-342900" eaLnBrk="1" hangingPunct="1">
              <a:lnSpc>
                <a:spcPct val="90000"/>
              </a:lnSpc>
              <a:defRPr/>
            </a:pPr>
            <a:endParaRPr lang="cs-CZ" sz="2400" dirty="0">
              <a:effectLst>
                <a:outerShdw blurRad="38100" dist="38100" dir="2700000" algn="tl">
                  <a:srgbClr val="C0C0C0"/>
                </a:outerShdw>
              </a:effectLst>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73" y="1237040"/>
            <a:ext cx="2555776" cy="2180185"/>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414778"/>
            <a:ext cx="1932634" cy="2852936"/>
          </a:xfrm>
          <a:prstGeom prst="rect">
            <a:avLst/>
          </a:prstGeom>
        </p:spPr>
      </p:pic>
      <p:cxnSp>
        <p:nvCxnSpPr>
          <p:cNvPr id="5" name="Přímá spojnice 4"/>
          <p:cNvCxnSpPr/>
          <p:nvPr/>
        </p:nvCxnSpPr>
        <p:spPr>
          <a:xfrm flipV="1">
            <a:off x="0" y="1052736"/>
            <a:ext cx="9144000" cy="72008"/>
          </a:xfrm>
          <a:prstGeom prst="line">
            <a:avLst/>
          </a:prstGeom>
          <a:ln w="38100" cmpd="dbl">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78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0" y="96838"/>
            <a:ext cx="7158038" cy="1412875"/>
          </a:xfrm>
        </p:spPr>
        <p:txBody>
          <a:bodyPr anchor="ctr"/>
          <a:lstStyle/>
          <a:p>
            <a:pPr eaLnBrk="1" hangingPunct="1">
              <a:defRPr/>
            </a:pPr>
            <a:r>
              <a:rPr lang="cs-CZ" sz="3600">
                <a:solidFill>
                  <a:schemeClr val="tx1"/>
                </a:solidFill>
                <a:effectLst>
                  <a:outerShdw blurRad="38100" dist="38100" dir="2700000" algn="tl">
                    <a:srgbClr val="C0C0C0"/>
                  </a:outerShdw>
                </a:effectLst>
              </a:rPr>
              <a:t>„SEQUENCE DATING“ SYSTEM</a:t>
            </a:r>
          </a:p>
        </p:txBody>
      </p:sp>
      <p:sp>
        <p:nvSpPr>
          <p:cNvPr id="35843" name="Rectangle 3"/>
          <p:cNvSpPr>
            <a:spLocks noGrp="1" noChangeArrowheads="1"/>
          </p:cNvSpPr>
          <p:nvPr>
            <p:ph type="body" sz="half" idx="4294967295"/>
          </p:nvPr>
        </p:nvSpPr>
        <p:spPr>
          <a:xfrm>
            <a:off x="395536" y="1557338"/>
            <a:ext cx="4463802" cy="4538662"/>
          </a:xfrm>
        </p:spPr>
        <p:txBody>
          <a:bodyPr/>
          <a:lstStyle/>
          <a:p>
            <a:pPr eaLnBrk="1" hangingPunct="1">
              <a:lnSpc>
                <a:spcPct val="90000"/>
              </a:lnSpc>
              <a:buFont typeface="Wingdings" panose="05000000000000000000" pitchFamily="2" charset="2"/>
              <a:buChar char="§"/>
            </a:pPr>
            <a:r>
              <a:rPr lang="cs-CZ" altLang="cs-CZ" sz="2000" dirty="0"/>
              <a:t> William </a:t>
            </a:r>
            <a:r>
              <a:rPr lang="cs-CZ" altLang="cs-CZ" sz="2000" dirty="0" err="1"/>
              <a:t>Mathew</a:t>
            </a:r>
            <a:r>
              <a:rPr lang="cs-CZ" altLang="cs-CZ" sz="2000" dirty="0"/>
              <a:t> </a:t>
            </a:r>
            <a:r>
              <a:rPr lang="cs-CZ" altLang="cs-CZ" sz="2000" dirty="0" err="1"/>
              <a:t>Flinders</a:t>
            </a:r>
            <a:r>
              <a:rPr lang="cs-CZ" altLang="cs-CZ" sz="2000" dirty="0"/>
              <a:t> </a:t>
            </a:r>
            <a:r>
              <a:rPr lang="cs-CZ" altLang="cs-CZ" sz="2000" dirty="0" err="1"/>
              <a:t>Petrie</a:t>
            </a:r>
            <a:r>
              <a:rPr lang="cs-CZ" altLang="cs-CZ" sz="2000" dirty="0"/>
              <a:t> (1853-1942)</a:t>
            </a:r>
          </a:p>
          <a:p>
            <a:pPr eaLnBrk="1" hangingPunct="1">
              <a:lnSpc>
                <a:spcPct val="90000"/>
              </a:lnSpc>
              <a:buFont typeface="Wingdings" panose="05000000000000000000" pitchFamily="2" charset="2"/>
              <a:buChar char="§"/>
            </a:pPr>
            <a:r>
              <a:rPr lang="cs-CZ" altLang="cs-CZ" sz="2000" dirty="0"/>
              <a:t> 1893-4 výzkumy v Koptu</a:t>
            </a:r>
          </a:p>
          <a:p>
            <a:pPr eaLnBrk="1" hangingPunct="1">
              <a:lnSpc>
                <a:spcPct val="90000"/>
              </a:lnSpc>
              <a:buFont typeface="Wingdings" panose="05000000000000000000" pitchFamily="2" charset="2"/>
              <a:buChar char="§"/>
            </a:pPr>
            <a:r>
              <a:rPr lang="cs-CZ" altLang="cs-CZ" sz="2000" dirty="0"/>
              <a:t>SD</a:t>
            </a:r>
          </a:p>
          <a:p>
            <a:pPr lvl="1">
              <a:buFont typeface="Wingdings" panose="05000000000000000000" pitchFamily="2" charset="2"/>
              <a:buChar char="§"/>
            </a:pPr>
            <a:r>
              <a:rPr lang="cs-CZ" altLang="cs-CZ" dirty="0"/>
              <a:t>1-29</a:t>
            </a:r>
          </a:p>
          <a:p>
            <a:pPr lvl="1">
              <a:buFont typeface="Wingdings" panose="05000000000000000000" pitchFamily="2" charset="2"/>
              <a:buChar char="§"/>
            </a:pPr>
            <a:r>
              <a:rPr lang="cs-CZ" altLang="cs-CZ" dirty="0"/>
              <a:t>30-37 – </a:t>
            </a:r>
            <a:r>
              <a:rPr lang="cs-CZ" altLang="cs-CZ" dirty="0" err="1"/>
              <a:t>amratien</a:t>
            </a:r>
            <a:endParaRPr lang="cs-CZ" altLang="cs-CZ" dirty="0"/>
          </a:p>
          <a:p>
            <a:pPr lvl="1">
              <a:buFont typeface="Wingdings" panose="05000000000000000000" pitchFamily="2" charset="2"/>
              <a:buChar char="§"/>
            </a:pPr>
            <a:r>
              <a:rPr lang="cs-CZ" altLang="cs-CZ" dirty="0"/>
              <a:t>38-60 – </a:t>
            </a:r>
            <a:r>
              <a:rPr lang="cs-CZ" altLang="cs-CZ" dirty="0" err="1"/>
              <a:t>gerzean</a:t>
            </a:r>
            <a:r>
              <a:rPr lang="cs-CZ" altLang="cs-CZ" dirty="0"/>
              <a:t> </a:t>
            </a:r>
          </a:p>
          <a:p>
            <a:pPr lvl="1">
              <a:buFont typeface="Wingdings" panose="05000000000000000000" pitchFamily="2" charset="2"/>
              <a:buChar char="§"/>
            </a:pPr>
            <a:r>
              <a:rPr lang="cs-CZ" altLang="cs-CZ" dirty="0"/>
              <a:t>61-70 – </a:t>
            </a:r>
            <a:r>
              <a:rPr lang="cs-CZ" altLang="cs-CZ" dirty="0" err="1"/>
              <a:t>semainen</a:t>
            </a:r>
            <a:endParaRPr lang="cs-CZ" altLang="cs-CZ" dirty="0"/>
          </a:p>
          <a:p>
            <a:pPr eaLnBrk="1" hangingPunct="1">
              <a:lnSpc>
                <a:spcPct val="90000"/>
              </a:lnSpc>
              <a:buFont typeface="Wingdings" panose="05000000000000000000" pitchFamily="2" charset="2"/>
              <a:buChar char="§"/>
            </a:pPr>
            <a:r>
              <a:rPr lang="cs-CZ" altLang="cs-CZ" sz="2000" dirty="0"/>
              <a:t> = relativně chronologický rámec</a:t>
            </a:r>
          </a:p>
          <a:p>
            <a:pPr eaLnBrk="1" hangingPunct="1">
              <a:lnSpc>
                <a:spcPct val="90000"/>
              </a:lnSpc>
              <a:buFont typeface="Wingdings" panose="05000000000000000000" pitchFamily="2" charset="2"/>
              <a:buChar char="§"/>
            </a:pPr>
            <a:r>
              <a:rPr lang="cs-CZ" altLang="cs-CZ" sz="2000" dirty="0"/>
              <a:t> Používá se dodnes –s obměnami	</a:t>
            </a:r>
          </a:p>
        </p:txBody>
      </p:sp>
      <p:pic>
        <p:nvPicPr>
          <p:cNvPr id="91142" name="Picture 6" descr="petrie_ceramic sequenc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424488" y="1557338"/>
            <a:ext cx="3719512" cy="4752975"/>
          </a:xfrm>
          <a:noFill/>
        </p:spPr>
      </p:pic>
      <p:cxnSp>
        <p:nvCxnSpPr>
          <p:cNvPr id="5" name="Přímá spojnice 4"/>
          <p:cNvCxnSpPr/>
          <p:nvPr/>
        </p:nvCxnSpPr>
        <p:spPr>
          <a:xfrm flipV="1">
            <a:off x="0" y="1052736"/>
            <a:ext cx="9144000" cy="72008"/>
          </a:xfrm>
          <a:prstGeom prst="line">
            <a:avLst/>
          </a:prstGeom>
          <a:ln w="38100" cmpd="dbl">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2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0" y="96838"/>
            <a:ext cx="7158038" cy="1412875"/>
          </a:xfrm>
        </p:spPr>
        <p:txBody>
          <a:bodyPr anchor="ctr"/>
          <a:lstStyle/>
          <a:p>
            <a:pPr eaLnBrk="1" hangingPunct="1">
              <a:defRPr/>
            </a:pPr>
            <a:r>
              <a:rPr lang="cs-CZ">
                <a:solidFill>
                  <a:schemeClr val="tx1"/>
                </a:solidFill>
                <a:effectLst>
                  <a:outerShdw blurRad="38100" dist="38100" dir="2700000" algn="tl">
                    <a:srgbClr val="C0C0C0"/>
                  </a:outerShdw>
                </a:effectLst>
              </a:rPr>
              <a:t>NAKÁDA I – AMRATIEN </a:t>
            </a:r>
          </a:p>
        </p:txBody>
      </p:sp>
      <p:sp>
        <p:nvSpPr>
          <p:cNvPr id="36867" name="Rectangle 3"/>
          <p:cNvSpPr>
            <a:spLocks noGrp="1" noChangeArrowheads="1"/>
          </p:cNvSpPr>
          <p:nvPr>
            <p:ph type="body" sz="half" idx="4294967295"/>
          </p:nvPr>
        </p:nvSpPr>
        <p:spPr>
          <a:xfrm>
            <a:off x="0" y="1506538"/>
            <a:ext cx="4498975" cy="5478462"/>
          </a:xfrm>
        </p:spPr>
        <p:txBody>
          <a:bodyPr>
            <a:normAutofit fontScale="92500" lnSpcReduction="20000"/>
          </a:bodyPr>
          <a:lstStyle/>
          <a:p>
            <a:pPr eaLnBrk="1" hangingPunct="1">
              <a:buFont typeface="Wingdings" panose="05000000000000000000" pitchFamily="2" charset="2"/>
              <a:buChar char="§"/>
            </a:pPr>
            <a:r>
              <a:rPr lang="cs-CZ" altLang="cs-CZ" sz="2800" dirty="0"/>
              <a:t> Částečně současné s </a:t>
            </a:r>
            <a:r>
              <a:rPr lang="cs-CZ" altLang="cs-CZ" sz="2800" dirty="0" err="1"/>
              <a:t>badárskou</a:t>
            </a:r>
            <a:r>
              <a:rPr lang="cs-CZ" altLang="cs-CZ" sz="2800" dirty="0"/>
              <a:t> kulturou</a:t>
            </a:r>
          </a:p>
          <a:p>
            <a:pPr eaLnBrk="1" hangingPunct="1">
              <a:buFont typeface="Wingdings" panose="05000000000000000000" pitchFamily="2" charset="2"/>
              <a:buChar char="§"/>
            </a:pPr>
            <a:r>
              <a:rPr lang="cs-CZ" altLang="cs-CZ" sz="2800" dirty="0"/>
              <a:t> Hmotná kultura se neliší od </a:t>
            </a:r>
            <a:r>
              <a:rPr lang="cs-CZ" altLang="cs-CZ" sz="2800" dirty="0" err="1"/>
              <a:t>badárské</a:t>
            </a:r>
            <a:r>
              <a:rPr lang="cs-CZ" altLang="cs-CZ" sz="2800" dirty="0"/>
              <a:t> kultury</a:t>
            </a:r>
          </a:p>
          <a:p>
            <a:pPr eaLnBrk="1" hangingPunct="1">
              <a:buFont typeface="Wingdings" panose="05000000000000000000" pitchFamily="2" charset="2"/>
              <a:buChar char="§"/>
            </a:pPr>
            <a:r>
              <a:rPr lang="cs-CZ" altLang="cs-CZ" sz="2800" dirty="0"/>
              <a:t> Vzrůstající rozrůzněnost hmotné kultury</a:t>
            </a:r>
          </a:p>
          <a:p>
            <a:pPr eaLnBrk="1" hangingPunct="1">
              <a:buFont typeface="Wingdings" panose="05000000000000000000" pitchFamily="2" charset="2"/>
              <a:buChar char="§"/>
            </a:pPr>
            <a:r>
              <a:rPr lang="cs-CZ" altLang="cs-CZ" sz="2800" dirty="0"/>
              <a:t> Inovace: větší stavby ze sušených cihel</a:t>
            </a:r>
          </a:p>
          <a:p>
            <a:pPr eaLnBrk="1" hangingPunct="1">
              <a:buFont typeface="Wingdings" panose="05000000000000000000" pitchFamily="2" charset="2"/>
              <a:buChar char="§"/>
            </a:pPr>
            <a:r>
              <a:rPr lang="cs-CZ" altLang="cs-CZ" sz="2800" dirty="0"/>
              <a:t> Rozšíření – na jih po </a:t>
            </a:r>
            <a:r>
              <a:rPr lang="cs-CZ" altLang="cs-CZ" sz="2800" dirty="0" err="1"/>
              <a:t>Hierakonpolis</a:t>
            </a:r>
            <a:r>
              <a:rPr lang="cs-CZ" altLang="cs-CZ" sz="2800" dirty="0"/>
              <a:t>; na sever pod </a:t>
            </a:r>
            <a:r>
              <a:rPr lang="cs-CZ" altLang="cs-CZ" sz="2800" dirty="0" err="1"/>
              <a:t>Abydos</a:t>
            </a:r>
            <a:endParaRPr lang="cs-CZ" altLang="cs-CZ" sz="2800" dirty="0"/>
          </a:p>
          <a:p>
            <a:pPr eaLnBrk="1" hangingPunct="1">
              <a:buFont typeface="Wingdings" panose="05000000000000000000" pitchFamily="2" charset="2"/>
              <a:buChar char="§"/>
            </a:pPr>
            <a:r>
              <a:rPr lang="cs-CZ" altLang="cs-CZ" sz="2800" dirty="0"/>
              <a:t> Obchod s Núbií, Západní pouští a východním Středomořím</a:t>
            </a:r>
          </a:p>
          <a:p>
            <a:pPr marL="662940" lvl="1" indent="-342900">
              <a:buFont typeface="Wingdings" panose="05000000000000000000" pitchFamily="2" charset="2"/>
              <a:buChar char="§"/>
            </a:pPr>
            <a:r>
              <a:rPr lang="cs-CZ" altLang="cs-CZ" sz="2500" dirty="0"/>
              <a:t>Měď, obsidián apod.</a:t>
            </a:r>
          </a:p>
          <a:p>
            <a:pPr marL="342900" indent="-342900" eaLnBrk="1" hangingPunct="1"/>
            <a:endParaRPr lang="cs-CZ" altLang="cs-CZ" sz="2800" dirty="0"/>
          </a:p>
        </p:txBody>
      </p:sp>
      <p:pic>
        <p:nvPicPr>
          <p:cNvPr id="36868" name="Picture 4" descr="mapa_predynasticky_Horni_Egypt"/>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10717" y="1185340"/>
            <a:ext cx="2284876" cy="2972411"/>
          </a:xfrm>
          <a:noFill/>
        </p:spPr>
      </p:pic>
      <p:pic>
        <p:nvPicPr>
          <p:cNvPr id="5" name="Picture 3" descr="DSCN95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899156" y="4932758"/>
            <a:ext cx="1630110" cy="1288617"/>
          </a:xfrm>
          <a:prstGeom prst="rect">
            <a:avLst/>
          </a:prstGeom>
          <a:noFill/>
        </p:spPr>
      </p:pic>
      <p:pic>
        <p:nvPicPr>
          <p:cNvPr id="6" name="Picture 5" descr="Mace-heads_disk-shaped_Abadiya_grave B86_N_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648878" y="2708920"/>
            <a:ext cx="1713872" cy="1354832"/>
          </a:xfrm>
          <a:prstGeom prst="rect">
            <a:avLst/>
          </a:prstGeom>
          <a:noFill/>
        </p:spPr>
      </p:pic>
      <p:pic>
        <p:nvPicPr>
          <p:cNvPr id="7" name="Picture 6" descr="Decorated hairpins and combs_NI_Nakada graves_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660391" y="1188791"/>
            <a:ext cx="1649703" cy="1304105"/>
          </a:xfrm>
          <a:prstGeom prst="rect">
            <a:avLst/>
          </a:prstGeom>
          <a:noFill/>
        </p:spPr>
      </p:pic>
      <p:pic>
        <p:nvPicPr>
          <p:cNvPr id="8" name="Picture 7" descr="pottery_naqada_bt_02uc42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1584" y="4304543"/>
            <a:ext cx="1437624"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hite-crossed pottery_beaker_Hu or Abadiya_N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4304543"/>
            <a:ext cx="1475656" cy="196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Přímá spojnice 9"/>
          <p:cNvCxnSpPr/>
          <p:nvPr/>
        </p:nvCxnSpPr>
        <p:spPr>
          <a:xfrm flipV="1">
            <a:off x="0" y="1052736"/>
            <a:ext cx="9144000" cy="72008"/>
          </a:xfrm>
          <a:prstGeom prst="line">
            <a:avLst/>
          </a:prstGeom>
          <a:ln w="38100" cmpd="dbl">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73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96838"/>
            <a:ext cx="7158038" cy="1412875"/>
          </a:xfrm>
        </p:spPr>
        <p:txBody>
          <a:bodyPr anchor="ctr"/>
          <a:lstStyle/>
          <a:p>
            <a:pPr eaLnBrk="1" hangingPunct="1">
              <a:defRPr/>
            </a:pPr>
            <a:r>
              <a:rPr lang="cs-CZ" dirty="0" err="1">
                <a:effectLst>
                  <a:outerShdw blurRad="38100" dist="38100" dir="2700000" algn="tl">
                    <a:srgbClr val="C0C0C0"/>
                  </a:outerShdw>
                </a:effectLst>
              </a:rPr>
              <a:t>Nakáda</a:t>
            </a:r>
            <a:r>
              <a:rPr lang="cs-CZ" dirty="0">
                <a:effectLst>
                  <a:outerShdw blurRad="38100" dist="38100" dir="2700000" algn="tl">
                    <a:srgbClr val="C0C0C0"/>
                  </a:outerShdw>
                </a:effectLst>
              </a:rPr>
              <a:t> II - </a:t>
            </a:r>
            <a:r>
              <a:rPr lang="cs-CZ" dirty="0" err="1">
                <a:effectLst>
                  <a:outerShdw blurRad="38100" dist="38100" dir="2700000" algn="tl">
                    <a:srgbClr val="C0C0C0"/>
                  </a:outerShdw>
                </a:effectLst>
              </a:rPr>
              <a:t>gerzean</a:t>
            </a:r>
            <a:endParaRPr lang="cs-CZ" dirty="0">
              <a:effectLst>
                <a:outerShdw blurRad="38100" dist="38100" dir="2700000" algn="tl">
                  <a:srgbClr val="C0C0C0"/>
                </a:outerShdw>
              </a:effectLst>
            </a:endParaRPr>
          </a:p>
        </p:txBody>
      </p:sp>
      <p:sp>
        <p:nvSpPr>
          <p:cNvPr id="38915" name="Rectangle 3"/>
          <p:cNvSpPr>
            <a:spLocks noGrp="1" noChangeArrowheads="1"/>
          </p:cNvSpPr>
          <p:nvPr>
            <p:ph type="body" sz="half" idx="4294967295"/>
          </p:nvPr>
        </p:nvSpPr>
        <p:spPr>
          <a:xfrm>
            <a:off x="0" y="1543050"/>
            <a:ext cx="6516688" cy="5329238"/>
          </a:xfrm>
        </p:spPr>
        <p:txBody>
          <a:bodyPr>
            <a:normAutofit/>
          </a:bodyPr>
          <a:lstStyle/>
          <a:p>
            <a:pPr eaLnBrk="1" hangingPunct="1">
              <a:lnSpc>
                <a:spcPct val="90000"/>
              </a:lnSpc>
              <a:buFont typeface="Wingdings" panose="05000000000000000000" pitchFamily="2" charset="2"/>
              <a:buChar char="§"/>
            </a:pPr>
            <a:r>
              <a:rPr lang="cs-CZ" altLang="cs-CZ" sz="1900" dirty="0"/>
              <a:t> Výrazné společenské změny – expanze kultury na sever do středního Egypta a do delty (</a:t>
            </a:r>
            <a:r>
              <a:rPr lang="cs-CZ" altLang="cs-CZ" sz="1900" dirty="0" err="1"/>
              <a:t>Minšat</a:t>
            </a:r>
            <a:r>
              <a:rPr lang="cs-CZ" altLang="cs-CZ" sz="1900" dirty="0"/>
              <a:t> Abú Omar) a na jih do Núbie</a:t>
            </a:r>
          </a:p>
          <a:p>
            <a:pPr eaLnBrk="1" hangingPunct="1">
              <a:lnSpc>
                <a:spcPct val="90000"/>
              </a:lnSpc>
              <a:buFont typeface="Wingdings" panose="05000000000000000000" pitchFamily="2" charset="2"/>
              <a:buChar char="§"/>
            </a:pPr>
            <a:r>
              <a:rPr lang="cs-CZ" altLang="cs-CZ" sz="1900" dirty="0"/>
              <a:t> Důvody expanze:</a:t>
            </a:r>
          </a:p>
          <a:p>
            <a:pPr marL="800100" lvl="1" indent="-342900" eaLnBrk="1" hangingPunct="1">
              <a:lnSpc>
                <a:spcPct val="90000"/>
              </a:lnSpc>
              <a:buFont typeface="Wingdings" panose="05000000000000000000" pitchFamily="2" charset="2"/>
              <a:buChar char="§"/>
            </a:pPr>
            <a:r>
              <a:rPr lang="cs-CZ" altLang="cs-CZ" sz="1900" dirty="0"/>
              <a:t>relativní přelidnění v centrální oblasti</a:t>
            </a:r>
          </a:p>
          <a:p>
            <a:pPr marL="800100" lvl="1" indent="-342900" eaLnBrk="1" hangingPunct="1">
              <a:lnSpc>
                <a:spcPct val="90000"/>
              </a:lnSpc>
              <a:buFont typeface="Wingdings" panose="05000000000000000000" pitchFamily="2" charset="2"/>
              <a:buChar char="§"/>
            </a:pPr>
            <a:r>
              <a:rPr lang="cs-CZ" altLang="cs-CZ" sz="1900" dirty="0"/>
              <a:t>snaha kontrolovat lukrativní obchod s Předním východem a zdroje nerostného bohatství v Núbii</a:t>
            </a:r>
          </a:p>
          <a:p>
            <a:pPr eaLnBrk="1" hangingPunct="1">
              <a:lnSpc>
                <a:spcPct val="90000"/>
              </a:lnSpc>
              <a:buFont typeface="Wingdings" panose="05000000000000000000" pitchFamily="2" charset="2"/>
              <a:buChar char="§"/>
            </a:pPr>
            <a:r>
              <a:rPr lang="cs-CZ" altLang="cs-CZ" sz="1900" dirty="0"/>
              <a:t> Rozkvět hospodářství a společenského zřízení</a:t>
            </a:r>
          </a:p>
          <a:p>
            <a:pPr eaLnBrk="1" hangingPunct="1">
              <a:lnSpc>
                <a:spcPct val="90000"/>
              </a:lnSpc>
              <a:buFont typeface="Wingdings" panose="05000000000000000000" pitchFamily="2" charset="2"/>
              <a:buChar char="§"/>
            </a:pPr>
            <a:r>
              <a:rPr lang="cs-CZ" altLang="cs-CZ" sz="1900" dirty="0"/>
              <a:t> Proces konsolidace společnosti: plné sjednocení regionů do jednotného státu</a:t>
            </a:r>
          </a:p>
          <a:p>
            <a:pPr marL="687387" lvl="1" indent="-342900">
              <a:lnSpc>
                <a:spcPct val="90000"/>
              </a:lnSpc>
              <a:buFont typeface="Wingdings" panose="05000000000000000000" pitchFamily="2" charset="2"/>
              <a:buChar char="§"/>
            </a:pPr>
            <a:r>
              <a:rPr lang="cs-CZ" altLang="cs-CZ" sz="1900" dirty="0"/>
              <a:t>Existence </a:t>
            </a:r>
            <a:r>
              <a:rPr lang="cs-CZ" altLang="cs-CZ" sz="1900" dirty="0" err="1"/>
              <a:t>polonezávislých</a:t>
            </a:r>
            <a:r>
              <a:rPr lang="cs-CZ" altLang="cs-CZ" sz="1900" dirty="0"/>
              <a:t> politických jednotek (města/státy) pod vládou jednotlivých úředníků – až po vznik 2/3 nezávislých „</a:t>
            </a:r>
            <a:r>
              <a:rPr lang="cs-CZ" altLang="cs-CZ" sz="1900" dirty="0" err="1"/>
              <a:t>protostátů</a:t>
            </a:r>
            <a:r>
              <a:rPr lang="cs-CZ" altLang="cs-CZ" sz="1900" dirty="0"/>
              <a:t>“ na konci </a:t>
            </a:r>
            <a:r>
              <a:rPr lang="cs-CZ" altLang="cs-CZ" sz="1900" dirty="0" err="1"/>
              <a:t>Nakády</a:t>
            </a:r>
            <a:r>
              <a:rPr lang="cs-CZ" altLang="cs-CZ" sz="1900" dirty="0"/>
              <a:t> II: </a:t>
            </a:r>
            <a:r>
              <a:rPr lang="cs-CZ" altLang="cs-CZ" sz="1900" dirty="0" err="1"/>
              <a:t>Hierakonpolis</a:t>
            </a:r>
            <a:r>
              <a:rPr lang="cs-CZ" altLang="cs-CZ" sz="1900" dirty="0"/>
              <a:t>, </a:t>
            </a:r>
            <a:r>
              <a:rPr lang="cs-CZ" altLang="cs-CZ" sz="1900" dirty="0" err="1"/>
              <a:t>Nakáda</a:t>
            </a:r>
            <a:r>
              <a:rPr lang="cs-CZ" altLang="cs-CZ" sz="1900" dirty="0"/>
              <a:t> a </a:t>
            </a:r>
            <a:r>
              <a:rPr lang="cs-CZ" altLang="cs-CZ" sz="1900" dirty="0" err="1"/>
              <a:t>Abydos</a:t>
            </a:r>
            <a:r>
              <a:rPr lang="cs-CZ" altLang="cs-CZ" sz="1900" dirty="0"/>
              <a:t> (</a:t>
            </a:r>
            <a:r>
              <a:rPr lang="cs-CZ" altLang="cs-CZ" sz="1900" dirty="0" err="1"/>
              <a:t>Cenej</a:t>
            </a:r>
            <a:r>
              <a:rPr lang="cs-CZ" altLang="cs-CZ" sz="1900" dirty="0"/>
              <a:t>)</a:t>
            </a:r>
          </a:p>
          <a:p>
            <a:pPr>
              <a:lnSpc>
                <a:spcPct val="90000"/>
              </a:lnSpc>
              <a:buFont typeface="Wingdings" panose="05000000000000000000" pitchFamily="2" charset="2"/>
              <a:buChar char="§"/>
            </a:pPr>
            <a:r>
              <a:rPr lang="cs-CZ" altLang="cs-CZ" sz="1900" dirty="0"/>
              <a:t> Postavení </a:t>
            </a:r>
            <a:r>
              <a:rPr lang="cs-CZ" altLang="cs-CZ" sz="1900" dirty="0" err="1"/>
              <a:t>Hierakonpole</a:t>
            </a:r>
            <a:r>
              <a:rPr lang="cs-CZ" altLang="cs-CZ" sz="1900" dirty="0"/>
              <a:t> – odraz i v náboženské sféře: Spor Hora se </a:t>
            </a:r>
            <a:r>
              <a:rPr lang="cs-CZ" altLang="cs-CZ" sz="1900" dirty="0" err="1"/>
              <a:t>Sutechem</a:t>
            </a:r>
            <a:endParaRPr lang="cs-CZ" altLang="cs-CZ" sz="1900" dirty="0"/>
          </a:p>
          <a:p>
            <a:pPr marL="342900" indent="-342900" eaLnBrk="1" hangingPunct="1">
              <a:lnSpc>
                <a:spcPct val="90000"/>
              </a:lnSpc>
            </a:pPr>
            <a:endParaRPr lang="cs-CZ" altLang="cs-CZ" sz="2400" dirty="0"/>
          </a:p>
        </p:txBody>
      </p:sp>
      <p:pic>
        <p:nvPicPr>
          <p:cNvPr id="38916" name="Picture 4" descr="mapa_egypt_predynasticke_lokality_Midant-Reynes"/>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621463" y="1557338"/>
            <a:ext cx="2522537" cy="5300662"/>
          </a:xfrm>
          <a:noFill/>
        </p:spPr>
      </p:pic>
      <p:cxnSp>
        <p:nvCxnSpPr>
          <p:cNvPr id="3" name="Přímá spojnice se šipkou 2"/>
          <p:cNvCxnSpPr/>
          <p:nvPr/>
        </p:nvCxnSpPr>
        <p:spPr>
          <a:xfrm>
            <a:off x="6804248" y="4653136"/>
            <a:ext cx="43204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6814120" y="5157192"/>
            <a:ext cx="432048"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a:off x="8244408" y="4797152"/>
            <a:ext cx="41379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0" y="1052736"/>
            <a:ext cx="9144000" cy="72008"/>
          </a:xfrm>
          <a:prstGeom prst="line">
            <a:avLst/>
          </a:prstGeom>
          <a:ln w="38100" cmpd="dbl">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43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a:xfrm>
            <a:off x="1141413" y="274638"/>
            <a:ext cx="8002587" cy="1143000"/>
          </a:xfrm>
        </p:spPr>
        <p:txBody>
          <a:bodyPr anchor="ctr">
            <a:normAutofit/>
          </a:bodyPr>
          <a:lstStyle/>
          <a:p>
            <a:pPr eaLnBrk="1" hangingPunct="1">
              <a:defRPr/>
            </a:pPr>
            <a:r>
              <a:rPr lang="cs-CZ" sz="3600" dirty="0" err="1"/>
              <a:t>Nakáda</a:t>
            </a:r>
            <a:r>
              <a:rPr lang="cs-CZ" sz="3600" dirty="0"/>
              <a:t> III – proces sjednocování Egypta</a:t>
            </a:r>
          </a:p>
        </p:txBody>
      </p:sp>
      <p:sp>
        <p:nvSpPr>
          <p:cNvPr id="200707" name="Rectangle 3"/>
          <p:cNvSpPr>
            <a:spLocks noGrp="1" noChangeArrowheads="1"/>
          </p:cNvSpPr>
          <p:nvPr>
            <p:ph type="body" sz="half" idx="4294967295"/>
          </p:nvPr>
        </p:nvSpPr>
        <p:spPr>
          <a:xfrm>
            <a:off x="0" y="1600200"/>
            <a:ext cx="4619625" cy="4997450"/>
          </a:xfrm>
        </p:spPr>
        <p:txBody>
          <a:bodyPr>
            <a:normAutofit/>
          </a:bodyPr>
          <a:lstStyle/>
          <a:p>
            <a:pPr eaLnBrk="1" hangingPunct="1">
              <a:lnSpc>
                <a:spcPct val="80000"/>
              </a:lnSpc>
              <a:buFont typeface="Wingdings" panose="05000000000000000000" pitchFamily="2" charset="2"/>
              <a:buChar char="§"/>
              <a:defRPr/>
            </a:pPr>
            <a:r>
              <a:rPr lang="cs-CZ" sz="2400" dirty="0"/>
              <a:t> Minimum přímých archeologických dokladů pro vlastní sjednocení </a:t>
            </a:r>
          </a:p>
          <a:p>
            <a:pPr eaLnBrk="1" hangingPunct="1">
              <a:lnSpc>
                <a:spcPct val="80000"/>
              </a:lnSpc>
              <a:buFont typeface="Wingdings" panose="05000000000000000000" pitchFamily="2" charset="2"/>
              <a:buChar char="§"/>
              <a:defRPr/>
            </a:pPr>
            <a:r>
              <a:rPr lang="cs-CZ" sz="2400" dirty="0"/>
              <a:t> Skutečný přechod mezi pravěkým a dynastickým obdobím </a:t>
            </a:r>
          </a:p>
          <a:p>
            <a:pPr eaLnBrk="1" hangingPunct="1">
              <a:lnSpc>
                <a:spcPct val="80000"/>
              </a:lnSpc>
              <a:buFont typeface="Wingdings" panose="05000000000000000000" pitchFamily="2" charset="2"/>
              <a:buChar char="§"/>
              <a:defRPr/>
            </a:pPr>
            <a:r>
              <a:rPr lang="cs-CZ" sz="2400" dirty="0"/>
              <a:t> Dalekosáhlé změny ve společnosti:</a:t>
            </a:r>
          </a:p>
          <a:p>
            <a:pPr marL="742950" lvl="1" indent="-285750" eaLnBrk="1" hangingPunct="1">
              <a:lnSpc>
                <a:spcPct val="80000"/>
              </a:lnSpc>
              <a:buFont typeface="Wingdings" panose="05000000000000000000" pitchFamily="2" charset="2"/>
              <a:buChar char="§"/>
              <a:defRPr/>
            </a:pPr>
            <a:r>
              <a:rPr lang="cs-CZ" sz="1800" dirty="0"/>
              <a:t>Objevení písma, první narativní umění na kamenných paletách</a:t>
            </a:r>
          </a:p>
          <a:p>
            <a:pPr marL="742950" lvl="1" indent="-285750" eaLnBrk="1" hangingPunct="1">
              <a:lnSpc>
                <a:spcPct val="80000"/>
              </a:lnSpc>
              <a:buFont typeface="Wingdings" panose="05000000000000000000" pitchFamily="2" charset="2"/>
              <a:buChar char="§"/>
              <a:defRPr/>
            </a:pPr>
            <a:r>
              <a:rPr lang="cs-CZ" sz="1800" dirty="0"/>
              <a:t>Nejstarší pravidelné používání </a:t>
            </a:r>
            <a:r>
              <a:rPr lang="cs-CZ" sz="1800" dirty="0" err="1"/>
              <a:t>serechů</a:t>
            </a:r>
            <a:r>
              <a:rPr lang="cs-CZ" sz="1800" dirty="0"/>
              <a:t> – ustanovení ikonografie moci</a:t>
            </a:r>
          </a:p>
          <a:p>
            <a:pPr marL="742950" lvl="1" indent="-285750" eaLnBrk="1" hangingPunct="1">
              <a:lnSpc>
                <a:spcPct val="80000"/>
              </a:lnSpc>
              <a:buFont typeface="Wingdings" panose="05000000000000000000" pitchFamily="2" charset="2"/>
              <a:buChar char="§"/>
              <a:defRPr/>
            </a:pPr>
            <a:r>
              <a:rPr lang="cs-CZ" sz="1800" dirty="0"/>
              <a:t>Nejstarší skutečně královská pohřebiště</a:t>
            </a:r>
          </a:p>
          <a:p>
            <a:pPr marL="742950" lvl="1" indent="-285750" eaLnBrk="1" hangingPunct="1">
              <a:lnSpc>
                <a:spcPct val="80000"/>
              </a:lnSpc>
              <a:buFont typeface="Wingdings" panose="05000000000000000000" pitchFamily="2" charset="2"/>
              <a:buChar char="§"/>
              <a:defRPr/>
            </a:pPr>
            <a:r>
              <a:rPr lang="cs-CZ" sz="1800" dirty="0"/>
              <a:t>Nejstarší doklady „umělého“ zavlažování</a:t>
            </a:r>
          </a:p>
          <a:p>
            <a:pPr eaLnBrk="1" hangingPunct="1">
              <a:lnSpc>
                <a:spcPct val="80000"/>
              </a:lnSpc>
              <a:buFont typeface="Wingdings" panose="05000000000000000000" pitchFamily="2" charset="2"/>
              <a:buChar char="§"/>
              <a:defRPr/>
            </a:pPr>
            <a:r>
              <a:rPr lang="cs-CZ" sz="2400" dirty="0"/>
              <a:t> Úpadek města </a:t>
            </a:r>
            <a:r>
              <a:rPr lang="cs-CZ" sz="2400" dirty="0" err="1"/>
              <a:t>Nakády</a:t>
            </a:r>
            <a:r>
              <a:rPr lang="cs-CZ" sz="2400" dirty="0"/>
              <a:t> – snad v důsledku porážky koalicí </a:t>
            </a:r>
            <a:r>
              <a:rPr lang="cs-CZ" sz="2400" dirty="0" err="1"/>
              <a:t>Hierakonpole</a:t>
            </a:r>
            <a:r>
              <a:rPr lang="cs-CZ" sz="2400" dirty="0"/>
              <a:t> a </a:t>
            </a:r>
            <a:r>
              <a:rPr lang="cs-CZ" sz="2400" dirty="0" err="1"/>
              <a:t>Abydu</a:t>
            </a:r>
            <a:r>
              <a:rPr lang="cs-CZ" sz="2400" dirty="0"/>
              <a:t> </a:t>
            </a:r>
          </a:p>
        </p:txBody>
      </p:sp>
      <p:pic>
        <p:nvPicPr>
          <p:cNvPr id="4100" name="Picture 4" descr="EDP_palacova fasada"/>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224463" y="1314450"/>
            <a:ext cx="3919537" cy="5543550"/>
          </a:xfrm>
          <a:noFill/>
        </p:spPr>
      </p:pic>
      <p:cxnSp>
        <p:nvCxnSpPr>
          <p:cNvPr id="5" name="Přímá spojnice 4"/>
          <p:cNvCxnSpPr/>
          <p:nvPr/>
        </p:nvCxnSpPr>
        <p:spPr>
          <a:xfrm flipV="1">
            <a:off x="0" y="1052736"/>
            <a:ext cx="9144000" cy="72008"/>
          </a:xfrm>
          <a:prstGeom prst="line">
            <a:avLst/>
          </a:prstGeom>
          <a:ln w="38100" cmpd="dbl">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58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obr4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11" t="11918" r="6425" b="10748"/>
          <a:stretch/>
        </p:blipFill>
        <p:spPr bwMode="auto">
          <a:xfrm>
            <a:off x="2339752" y="4677666"/>
            <a:ext cx="1043277" cy="15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p:cNvSpPr>
            <a:spLocks noGrp="1" noChangeArrowheads="1"/>
          </p:cNvSpPr>
          <p:nvPr>
            <p:ph type="title"/>
          </p:nvPr>
        </p:nvSpPr>
        <p:spPr>
          <a:xfrm>
            <a:off x="1043608" y="620688"/>
            <a:ext cx="7158037" cy="817762"/>
          </a:xfrm>
        </p:spPr>
        <p:txBody>
          <a:bodyPr>
            <a:normAutofit/>
          </a:bodyPr>
          <a:lstStyle/>
          <a:p>
            <a:pPr eaLnBrk="1" hangingPunct="1"/>
            <a:r>
              <a:rPr lang="cs-CZ" altLang="cs-CZ" sz="4000" dirty="0"/>
              <a:t>VÝVOJ NÁBOŽENSKÝCH PŘEDSTAV</a:t>
            </a:r>
            <a:endParaRPr lang="en-GB" altLang="cs-CZ" sz="4000" dirty="0"/>
          </a:p>
        </p:txBody>
      </p:sp>
      <p:sp>
        <p:nvSpPr>
          <p:cNvPr id="24580" name="Rectangle 7"/>
          <p:cNvSpPr>
            <a:spLocks noGrp="1" noChangeArrowheads="1"/>
          </p:cNvSpPr>
          <p:nvPr>
            <p:ph type="body" sz="half" idx="1"/>
          </p:nvPr>
        </p:nvSpPr>
        <p:spPr>
          <a:xfrm>
            <a:off x="395288" y="2132856"/>
            <a:ext cx="3754437" cy="3829794"/>
          </a:xfrm>
        </p:spPr>
        <p:txBody>
          <a:bodyPr/>
          <a:lstStyle/>
          <a:p>
            <a:pPr eaLnBrk="1" hangingPunct="1">
              <a:buFont typeface="Wingdings" panose="05000000000000000000" pitchFamily="2" charset="2"/>
              <a:buChar char="§"/>
            </a:pPr>
            <a:r>
              <a:rPr lang="cs-CZ" altLang="cs-CZ" dirty="0"/>
              <a:t> T</a:t>
            </a:r>
            <a:r>
              <a:rPr lang="cs-CZ" altLang="cs-CZ" sz="2000" dirty="0"/>
              <a:t>zv. maska z </a:t>
            </a:r>
            <a:r>
              <a:rPr lang="cs-CZ" altLang="cs-CZ" sz="2000" dirty="0" err="1"/>
              <a:t>Merimdy</a:t>
            </a:r>
            <a:r>
              <a:rPr lang="cs-CZ" altLang="cs-CZ" sz="2000" dirty="0"/>
              <a:t> (Káhirské Egyptské muzeum) = nejstarší doklad sochařství</a:t>
            </a:r>
          </a:p>
          <a:p>
            <a:pPr eaLnBrk="1" hangingPunct="1">
              <a:buFont typeface="Wingdings" panose="05000000000000000000" pitchFamily="2" charset="2"/>
              <a:buChar char="§"/>
            </a:pPr>
            <a:r>
              <a:rPr lang="cs-CZ" altLang="cs-CZ" dirty="0"/>
              <a:t> </a:t>
            </a:r>
            <a:r>
              <a:rPr lang="cs-CZ" altLang="cs-CZ" dirty="0" err="1"/>
              <a:t>T</a:t>
            </a:r>
            <a:r>
              <a:rPr lang="cs-CZ" altLang="cs-CZ" sz="2000" dirty="0" err="1"/>
              <a:t>v</a:t>
            </a:r>
            <a:r>
              <a:rPr lang="cs-CZ" altLang="cs-CZ" sz="2000" dirty="0"/>
              <a:t>. ptačí bohyně</a:t>
            </a:r>
          </a:p>
          <a:p>
            <a:pPr eaLnBrk="1" hangingPunct="1">
              <a:buFont typeface="Wingdings" panose="05000000000000000000" pitchFamily="2" charset="2"/>
              <a:buChar char="§"/>
            </a:pPr>
            <a:r>
              <a:rPr lang="cs-CZ" altLang="cs-CZ" sz="2000" dirty="0"/>
              <a:t> Tzv. Kolosy z Koptu – až pozdně </a:t>
            </a:r>
            <a:r>
              <a:rPr lang="cs-CZ" altLang="cs-CZ" sz="2000" dirty="0" err="1"/>
              <a:t>předdynastické</a:t>
            </a:r>
            <a:r>
              <a:rPr lang="cs-CZ" altLang="cs-CZ" sz="2000" dirty="0"/>
              <a:t> období</a:t>
            </a:r>
          </a:p>
          <a:p>
            <a:pPr eaLnBrk="1" hangingPunct="1">
              <a:buFont typeface="Wingdings" panose="05000000000000000000" pitchFamily="2" charset="2"/>
              <a:buChar char="§"/>
            </a:pPr>
            <a:r>
              <a:rPr lang="cs-CZ" altLang="cs-CZ" sz="2000" dirty="0"/>
              <a:t> Rituální zacházení s lidskými i zvířecími těly</a:t>
            </a:r>
            <a:endParaRPr lang="en-GB" altLang="cs-CZ" sz="2000" dirty="0"/>
          </a:p>
        </p:txBody>
      </p:sp>
      <p:pic>
        <p:nvPicPr>
          <p:cNvPr id="24581" name="Picture 9" descr="coptos-collosi"/>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28184" y="2314298"/>
            <a:ext cx="2915485" cy="3842915"/>
          </a:xfrm>
          <a:noFill/>
        </p:spPr>
      </p:pic>
      <p:pic>
        <p:nvPicPr>
          <p:cNvPr id="24582" name="Obrázek 7" descr="DSCF1032 cop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2379980"/>
            <a:ext cx="1728192" cy="369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75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normAutofit/>
          </a:bodyPr>
          <a:lstStyle/>
          <a:p>
            <a:pPr eaLnBrk="1" hangingPunct="1"/>
            <a:r>
              <a:rPr lang="cs-CZ" altLang="cs-CZ"/>
              <a:t>UMĚNÍ ZÁVĚREČNÉ FÁZE PRAVĚKÉHO VÝVOJE</a:t>
            </a:r>
          </a:p>
        </p:txBody>
      </p:sp>
      <p:sp>
        <p:nvSpPr>
          <p:cNvPr id="3" name="Zástupný symbol pro obsah 2"/>
          <p:cNvSpPr>
            <a:spLocks noGrp="1"/>
          </p:cNvSpPr>
          <p:nvPr>
            <p:ph sz="half" idx="1"/>
          </p:nvPr>
        </p:nvSpPr>
        <p:spPr>
          <a:xfrm>
            <a:off x="323850" y="1981200"/>
            <a:ext cx="4103688" cy="4114800"/>
          </a:xfrm>
        </p:spPr>
        <p:txBody>
          <a:bodyPr/>
          <a:lstStyle/>
          <a:p>
            <a:pPr eaLnBrk="1" hangingPunct="1">
              <a:buFont typeface="Wingdings" panose="05000000000000000000" pitchFamily="2" charset="2"/>
              <a:buChar char="§"/>
              <a:defRPr/>
            </a:pPr>
            <a:r>
              <a:rPr lang="cs-CZ" sz="1800" dirty="0"/>
              <a:t>podřízeno ideologickým potřebám sjednocujícího se Egypta a jeho vládců – snaha vydělit se z jednotného prostředí</a:t>
            </a:r>
          </a:p>
          <a:p>
            <a:pPr eaLnBrk="1" hangingPunct="1">
              <a:buFont typeface="Wingdings" panose="05000000000000000000" pitchFamily="2" charset="2"/>
              <a:buChar char="§"/>
              <a:defRPr/>
            </a:pPr>
            <a:r>
              <a:rPr lang="cs-CZ" sz="1800" dirty="0"/>
              <a:t>porobení si sil chaosu a vítězství řádu = manifestace ústředního postavení panovníka – motiv HÉROA</a:t>
            </a:r>
          </a:p>
          <a:p>
            <a:pPr eaLnBrk="1" hangingPunct="1">
              <a:buFont typeface="Wingdings" panose="05000000000000000000" pitchFamily="2" charset="2"/>
              <a:buChar char="§"/>
              <a:defRPr/>
            </a:pPr>
            <a:r>
              <a:rPr lang="cs-CZ" sz="1800" dirty="0"/>
              <a:t>Motivy – posléze se používají po celé období staroegyptských dějin</a:t>
            </a:r>
          </a:p>
          <a:p>
            <a:pPr eaLnBrk="1" hangingPunct="1">
              <a:defRPr/>
            </a:pPr>
            <a:endParaRPr lang="cs-CZ" dirty="0"/>
          </a:p>
        </p:txBody>
      </p:sp>
      <p:pic>
        <p:nvPicPr>
          <p:cNvPr id="5124" name="Picture 2" descr="psi palet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64751" y="3743701"/>
            <a:ext cx="2248066" cy="2144763"/>
          </a:xfrm>
          <a:noFill/>
        </p:spPr>
      </p:pic>
      <p:pic>
        <p:nvPicPr>
          <p:cNvPr id="5125" name="Picture 3" descr="battlefield_palett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3456" y="1737361"/>
            <a:ext cx="1640544" cy="16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ehenu pale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851" y="3384111"/>
            <a:ext cx="19939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Obrázek 6" descr="arikankharer-25A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346" y="4575859"/>
            <a:ext cx="21605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Obrázek 7" descr="thutmose-iii-smiting-enemi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0333" y="1877218"/>
            <a:ext cx="2022872" cy="138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ierakonpolis_100_pain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992936" y="5266105"/>
            <a:ext cx="3203848" cy="935012"/>
          </a:xfrm>
          <a:prstGeom prst="rect">
            <a:avLst/>
          </a:prstGeom>
          <a:noFill/>
        </p:spPr>
      </p:pic>
    </p:spTree>
    <p:extLst>
      <p:ext uri="{BB962C8B-B14F-4D97-AF65-F5344CB8AC3E}">
        <p14:creationId xmlns:p14="http://schemas.microsoft.com/office/powerpoint/2010/main" val="2843893224"/>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5991</Words>
  <Application>Microsoft Office PowerPoint</Application>
  <PresentationFormat>Předvádění na obrazovce (4:3)</PresentationFormat>
  <Paragraphs>376</Paragraphs>
  <Slides>24</Slides>
  <Notes>23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Calibri</vt:lpstr>
      <vt:lpstr>Calibri Light</vt:lpstr>
      <vt:lpstr>Wingdings</vt:lpstr>
      <vt:lpstr>Retrospektiva</vt:lpstr>
      <vt:lpstr>NEOLIT V EGYPTĚ A NA PŘEDNÍM VÝCHODU</vt:lpstr>
      <vt:lpstr>Starší fáze neolitu v Egyptě</vt:lpstr>
      <vt:lpstr>NAKÁDSKÁ KULTURA</vt:lpstr>
      <vt:lpstr>„SEQUENCE DATING“ SYSTEM</vt:lpstr>
      <vt:lpstr>NAKÁDA I – AMRATIEN </vt:lpstr>
      <vt:lpstr>Nakáda II - gerzean</vt:lpstr>
      <vt:lpstr>Nakáda III – proces sjednocování Egypta</vt:lpstr>
      <vt:lpstr>VÝVOJ NÁBOŽENSKÝCH PŘEDSTAV</vt:lpstr>
      <vt:lpstr>UMĚNÍ ZÁVĚREČNÉ FÁZE PRAVĚKÉHO VÝVOJE</vt:lpstr>
      <vt:lpstr>NEOLIT NA PŘEDNÍM VÝCHODĚ</vt:lpstr>
      <vt:lpstr>NEOLIT PŘEDNÍHO VÝCHODU</vt:lpstr>
      <vt:lpstr>KERAMICKÝ NEOLIT</vt:lpstr>
      <vt:lpstr>ANATOLIE V NEOLITU</vt:lpstr>
      <vt:lpstr>ANATOLIE – Çatal Höyük</vt:lpstr>
      <vt:lpstr>SEVERNÍ LEVANTA V POZDNÍM NEOLITU</vt:lpstr>
      <vt:lpstr>TELL SABI ABYAD</vt:lpstr>
      <vt:lpstr>POZDNÍ NEOLIT JIŽNÍ LEVANTY</vt:lpstr>
      <vt:lpstr>NEOLIT V JORDÁNSKU</vt:lpstr>
      <vt:lpstr>AIN GHAZAL</vt:lpstr>
      <vt:lpstr>MEZOPOTÁMIE A NEOLIT</vt:lpstr>
      <vt:lpstr>KOMPLEX HASSUNA-SAMARRA</vt:lpstr>
      <vt:lpstr>TELL ES-SAWWAN</vt:lpstr>
      <vt:lpstr>HALAFSKÁ KULTURA</vt:lpstr>
      <vt:lpstr>TELL HALAF</vt:lpstr>
    </vt:vector>
  </TitlesOfParts>
  <Company>KMKG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PRAVĚKÝ VÝVOJ EGYPTA</dc:title>
  <dc:creator>Petra Marikova Vlckova</dc:creator>
  <cp:lastModifiedBy>Jitka Šibíčková</cp:lastModifiedBy>
  <cp:revision>242</cp:revision>
  <cp:lastPrinted>2020-02-17T22:22:26Z</cp:lastPrinted>
  <dcterms:created xsi:type="dcterms:W3CDTF">2011-02-23T12:20:58Z</dcterms:created>
  <dcterms:modified xsi:type="dcterms:W3CDTF">2020-02-18T10:53:21Z</dcterms:modified>
</cp:coreProperties>
</file>