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80" r:id="rId18"/>
    <p:sldId id="282" r:id="rId19"/>
    <p:sldId id="28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75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604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14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239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0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02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4060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19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63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545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60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988BB-FEF3-4261-A8FB-A21379FC03A3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D0AD0-B81F-4231-94CA-EACA68685B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23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49758" y="2202286"/>
            <a:ext cx="9144000" cy="2871990"/>
          </a:xfrm>
        </p:spPr>
        <p:txBody>
          <a:bodyPr>
            <a:normAutofit fontScale="90000"/>
          </a:bodyPr>
          <a:lstStyle/>
          <a:p>
            <a:r>
              <a:rPr lang="cs-CZ" dirty="0"/>
              <a:t>Gramatika čínštiny 2</a:t>
            </a:r>
            <a:br>
              <a:rPr lang="cs-CZ" dirty="0"/>
            </a:br>
            <a:r>
              <a:rPr lang="cs-CZ" dirty="0"/>
              <a:t>KSCA005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>1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6851" y="5666702"/>
            <a:ext cx="10358907" cy="518375"/>
          </a:xfrm>
        </p:spPr>
        <p:txBody>
          <a:bodyPr>
            <a:noAutofit/>
          </a:bodyPr>
          <a:lstStyle/>
          <a:p>
            <a:pPr algn="l"/>
            <a:r>
              <a:rPr lang="cs-CZ" sz="2800" dirty="0"/>
              <a:t>jaro </a:t>
            </a:r>
            <a:r>
              <a:rPr lang="cs-CZ" sz="2800" dirty="0" smtClean="0"/>
              <a:t>20</a:t>
            </a:r>
            <a:r>
              <a:rPr lang="en-GB" sz="2800" dirty="0" smtClean="0"/>
              <a:t>20</a:t>
            </a:r>
            <a:r>
              <a:rPr lang="cs-CZ" sz="2800" dirty="0"/>
              <a:t>			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28446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vido</a:t>
            </a:r>
            <a:r>
              <a:rPr lang="cs-CZ" dirty="0" smtClean="0"/>
              <a:t>-časová </a:t>
            </a:r>
            <a:r>
              <a:rPr lang="cs-CZ" dirty="0"/>
              <a:t>slovesná přípona</a:t>
            </a:r>
            <a:r>
              <a:rPr lang="zh-CN" altLang="en-US" dirty="0" smtClean="0"/>
              <a:t>了</a:t>
            </a:r>
            <a:r>
              <a:rPr lang="cs-CZ" altLang="zh-CN" dirty="0" smtClean="0"/>
              <a:t>(3):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zh-CN" dirty="0" smtClean="0"/>
              <a:t>B) </a:t>
            </a:r>
            <a:r>
              <a:rPr lang="cs-CZ" altLang="zh-CN" dirty="0"/>
              <a:t>t</a:t>
            </a:r>
            <a:r>
              <a:rPr lang="cs-CZ" altLang="zh-CN" dirty="0" smtClean="0"/>
              <a:t>rvalý děj:</a:t>
            </a:r>
          </a:p>
          <a:p>
            <a:pPr marL="0" indent="0">
              <a:buNone/>
            </a:pPr>
            <a:r>
              <a:rPr lang="zh-CN" altLang="en-US" dirty="0" smtClean="0"/>
              <a:t>我在北京住了</a:t>
            </a:r>
            <a:r>
              <a:rPr lang="en-US" altLang="zh-TW" dirty="0" smtClean="0"/>
              <a:t>….		</a:t>
            </a:r>
            <a:r>
              <a:rPr lang="cs-CZ" altLang="zh-TW" i="1" dirty="0" smtClean="0"/>
              <a:t>neukončená věta</a:t>
            </a:r>
          </a:p>
          <a:p>
            <a:pPr marL="0" indent="0">
              <a:buNone/>
            </a:pPr>
            <a:endParaRPr lang="cs-CZ" altLang="zh-CN" i="1" dirty="0" smtClean="0"/>
          </a:p>
          <a:p>
            <a:pPr marL="0" indent="0">
              <a:buNone/>
            </a:pPr>
            <a:r>
              <a:rPr lang="zh-CN" altLang="en-US" dirty="0" smtClean="0"/>
              <a:t>我在北京住过。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Bydlel jsem v Pekingu. (tj. „mám tu zkušenost“)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 smtClean="0"/>
              <a:t>我在北京住了三年。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Bydlel jsem v Pekingu tři roky.</a:t>
            </a:r>
          </a:p>
          <a:p>
            <a:pPr marL="0" indent="0">
              <a:buNone/>
            </a:pPr>
            <a:r>
              <a:rPr lang="zh-CN" altLang="en-US" dirty="0"/>
              <a:t>我在北京住了三</a:t>
            </a:r>
            <a:r>
              <a:rPr lang="zh-CN" altLang="en-US" dirty="0" smtClean="0"/>
              <a:t>年</a:t>
            </a:r>
            <a:r>
              <a:rPr lang="zh-CN" altLang="en-US" dirty="0" smtClean="0">
                <a:solidFill>
                  <a:srgbClr val="FF0000"/>
                </a:solidFill>
              </a:rPr>
              <a:t>了</a:t>
            </a:r>
            <a:r>
              <a:rPr lang="zh-CN" altLang="en-US" dirty="0" smtClean="0"/>
              <a:t>。</a:t>
            </a:r>
            <a:r>
              <a:rPr lang="en-US" altLang="zh-CN" dirty="0"/>
              <a:t>	</a:t>
            </a:r>
            <a:r>
              <a:rPr lang="cs-CZ" altLang="zh-CN" dirty="0" smtClean="0"/>
              <a:t>Bydlím v </a:t>
            </a:r>
            <a:r>
              <a:rPr lang="cs-CZ" altLang="zh-CN" dirty="0"/>
              <a:t>Pekingu </a:t>
            </a:r>
            <a:r>
              <a:rPr lang="cs-CZ" altLang="zh-CN" dirty="0" smtClean="0">
                <a:solidFill>
                  <a:srgbClr val="FF0000"/>
                </a:solidFill>
              </a:rPr>
              <a:t>už</a:t>
            </a:r>
            <a:r>
              <a:rPr lang="cs-CZ" altLang="zh-CN" dirty="0" smtClean="0"/>
              <a:t> tři </a:t>
            </a:r>
            <a:r>
              <a:rPr lang="cs-CZ" altLang="zh-CN" dirty="0"/>
              <a:t>roky.</a:t>
            </a:r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0218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Větná partikule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(1):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cs-CZ" altLang="zh-CN" dirty="0" smtClean="0"/>
              <a:t>Vyjadřuje </a:t>
            </a:r>
            <a:r>
              <a:rPr lang="cs-CZ" altLang="zh-CN" u="sng" dirty="0" smtClean="0"/>
              <a:t>změnu </a:t>
            </a:r>
            <a:r>
              <a:rPr lang="cs-CZ" altLang="zh-CN" u="sng" dirty="0"/>
              <a:t>stavu </a:t>
            </a:r>
            <a:r>
              <a:rPr lang="cs-CZ" altLang="zh-CN" dirty="0"/>
              <a:t>vzhledem k </a:t>
            </a:r>
            <a:r>
              <a:rPr lang="cs-CZ" altLang="zh-CN" dirty="0" smtClean="0"/>
              <a:t>minulosti: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 smtClean="0"/>
              <a:t>我</a:t>
            </a:r>
            <a:r>
              <a:rPr lang="zh-CN" altLang="en-US" dirty="0"/>
              <a:t>做老师了。</a:t>
            </a:r>
            <a:r>
              <a:rPr lang="en-US" altLang="zh-CN" dirty="0"/>
              <a:t> </a:t>
            </a:r>
            <a:r>
              <a:rPr lang="cs-CZ" altLang="zh-CN" dirty="0"/>
              <a:t>= Teď pracuji jako učitel. (tj. předtím jsem dělal něco jiného)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我不做老</a:t>
            </a:r>
            <a:r>
              <a:rPr lang="zh-CN" altLang="en-US" dirty="0" smtClean="0"/>
              <a:t>师了</a:t>
            </a:r>
            <a:r>
              <a:rPr lang="zh-CN" altLang="en-US" dirty="0"/>
              <a:t>。 </a:t>
            </a:r>
            <a:r>
              <a:rPr lang="cs-CZ" altLang="zh-CN" dirty="0"/>
              <a:t>= Už nepracuji jako učitel. (tj. předtím jsem byl učitelem) </a:t>
            </a: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 smtClean="0"/>
              <a:t>我去了</a:t>
            </a:r>
            <a:r>
              <a:rPr lang="zh-CN" altLang="en-US" dirty="0"/>
              <a:t>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= Tak</a:t>
            </a:r>
            <a:r>
              <a:rPr lang="en-US" altLang="zh-CN" dirty="0" smtClean="0"/>
              <a:t> </a:t>
            </a:r>
            <a:r>
              <a:rPr lang="cs-CZ" altLang="zh-CN" dirty="0" smtClean="0"/>
              <a:t>já (tam) tedy půjdu. (tj. předtím jsem nechtěl jít)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 smtClean="0"/>
              <a:t>我不去了。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= Já už (tam) nepůjdu. (tj. předtím jsem šel nebo chtěl jít) 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不</a:t>
            </a:r>
            <a:r>
              <a:rPr lang="zh-CN" altLang="en-US" dirty="0" smtClean="0"/>
              <a:t>要了。</a:t>
            </a:r>
            <a:r>
              <a:rPr lang="cs-CZ" altLang="zh-CN" dirty="0" smtClean="0"/>
              <a:t>	= Už to nechci. (předtím jsem chtěl)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不喝</a:t>
            </a:r>
            <a:r>
              <a:rPr lang="zh-CN" altLang="en-US" dirty="0" smtClean="0"/>
              <a:t>了。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= Už nebudu pít. / Už nepiji.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 smtClean="0"/>
              <a:t>我知道了。</a:t>
            </a:r>
            <a:r>
              <a:rPr lang="en-US" altLang="zh-CN" dirty="0" smtClean="0"/>
              <a:t>	= </a:t>
            </a:r>
            <a:r>
              <a:rPr lang="cs-CZ" altLang="zh-CN" dirty="0" smtClean="0"/>
              <a:t>Už to vím.</a:t>
            </a: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1675602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Větná partikule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(2):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 smtClean="0"/>
              <a:t>Vyjadřuje také, že „to dospělo až sem“, což v češtině nejčastěji vyjádříme příslovcem „už“; mluvčí tím může vyjádřit svůj komentář k dané věci: 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我去了三次。</a:t>
            </a:r>
            <a:r>
              <a:rPr lang="en-US" altLang="zh-CN" dirty="0" smtClean="0"/>
              <a:t>			</a:t>
            </a:r>
            <a:r>
              <a:rPr lang="cs-CZ" altLang="zh-CN" dirty="0" smtClean="0"/>
              <a:t>Byl jsem tam třikrát.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我去了三</a:t>
            </a:r>
            <a:r>
              <a:rPr lang="zh-CN" altLang="en-US" dirty="0" smtClean="0"/>
              <a:t>次</a:t>
            </a:r>
            <a:r>
              <a:rPr lang="zh-CN" altLang="en-US" dirty="0" smtClean="0">
                <a:solidFill>
                  <a:srgbClr val="FF0000"/>
                </a:solidFill>
              </a:rPr>
              <a:t>了</a:t>
            </a:r>
            <a:r>
              <a:rPr lang="zh-CN" altLang="en-US" dirty="0" smtClean="0"/>
              <a:t>。</a:t>
            </a:r>
            <a:r>
              <a:rPr lang="en-US" altLang="zh-CN" dirty="0"/>
              <a:t>	</a:t>
            </a:r>
            <a:r>
              <a:rPr lang="en-US" altLang="zh-CN" dirty="0" smtClean="0"/>
              <a:t>		</a:t>
            </a:r>
            <a:r>
              <a:rPr lang="cs-CZ" altLang="zh-CN" dirty="0" smtClean="0"/>
              <a:t>Byl jsem</a:t>
            </a:r>
            <a:r>
              <a:rPr lang="en-US" altLang="zh-CN" dirty="0" smtClean="0"/>
              <a:t> </a:t>
            </a:r>
            <a:r>
              <a:rPr lang="cs-CZ" altLang="zh-CN" dirty="0" smtClean="0">
                <a:solidFill>
                  <a:srgbClr val="FF0000"/>
                </a:solidFill>
              </a:rPr>
              <a:t>už</a:t>
            </a:r>
            <a:r>
              <a:rPr lang="cs-CZ" altLang="zh-CN" dirty="0" smtClean="0"/>
              <a:t> </a:t>
            </a:r>
            <a:r>
              <a:rPr lang="cs-CZ" altLang="zh-CN" dirty="0"/>
              <a:t>tam třikrát</a:t>
            </a:r>
            <a:r>
              <a:rPr lang="cs-CZ" altLang="zh-CN" dirty="0" smtClean="0"/>
              <a:t>. (heč; počtvrté fakt nejdu; stačilo to …)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我在北京住了三年</a:t>
            </a:r>
            <a:r>
              <a:rPr lang="zh-CN" altLang="en-US" dirty="0">
                <a:solidFill>
                  <a:srgbClr val="FF0000"/>
                </a:solidFill>
              </a:rPr>
              <a:t>了</a:t>
            </a:r>
            <a:r>
              <a:rPr lang="zh-CN" altLang="en-US" dirty="0"/>
              <a:t>。</a:t>
            </a:r>
            <a:r>
              <a:rPr lang="en-US" altLang="zh-CN" dirty="0"/>
              <a:t>	</a:t>
            </a:r>
            <a:r>
              <a:rPr lang="en-US" altLang="zh-CN" dirty="0" smtClean="0"/>
              <a:t>	</a:t>
            </a:r>
            <a:r>
              <a:rPr lang="cs-CZ" altLang="zh-CN" dirty="0" smtClean="0"/>
              <a:t>Bydlím </a:t>
            </a:r>
            <a:r>
              <a:rPr lang="cs-CZ" altLang="zh-CN" dirty="0"/>
              <a:t>v Pekingu </a:t>
            </a:r>
            <a:r>
              <a:rPr lang="cs-CZ" altLang="zh-CN" dirty="0">
                <a:solidFill>
                  <a:srgbClr val="FF0000"/>
                </a:solidFill>
              </a:rPr>
              <a:t>už</a:t>
            </a:r>
            <a:r>
              <a:rPr lang="cs-CZ" altLang="zh-CN" dirty="0"/>
              <a:t> tři roky</a:t>
            </a:r>
            <a:r>
              <a:rPr lang="cs-CZ" altLang="zh-CN" dirty="0" smtClean="0"/>
              <a:t>. (takže město dobře znám; mám toho dost …)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他十八岁。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	</a:t>
            </a:r>
            <a:r>
              <a:rPr lang="en-US" altLang="zh-CN" dirty="0" smtClean="0"/>
              <a:t>	</a:t>
            </a:r>
            <a:r>
              <a:rPr lang="cs-CZ" altLang="zh-CN" dirty="0" smtClean="0"/>
              <a:t>Je mu osmnáct let.</a:t>
            </a:r>
            <a:endParaRPr lang="en-US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他</a:t>
            </a:r>
            <a:r>
              <a:rPr lang="zh-CN" altLang="en-US" dirty="0"/>
              <a:t>十</a:t>
            </a:r>
            <a:r>
              <a:rPr lang="zh-CN" altLang="en-US" dirty="0" smtClean="0"/>
              <a:t>八岁</a:t>
            </a:r>
            <a:r>
              <a:rPr lang="zh-CN" altLang="en-US" dirty="0" smtClean="0">
                <a:solidFill>
                  <a:srgbClr val="FF0000"/>
                </a:solidFill>
              </a:rPr>
              <a:t>了</a:t>
            </a:r>
            <a:r>
              <a:rPr lang="zh-CN" altLang="en-US" dirty="0" smtClean="0"/>
              <a:t>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	Je mu </a:t>
            </a:r>
            <a:r>
              <a:rPr lang="cs-CZ" altLang="zh-CN" dirty="0" smtClean="0">
                <a:solidFill>
                  <a:srgbClr val="FF0000"/>
                </a:solidFill>
              </a:rPr>
              <a:t>už</a:t>
            </a:r>
            <a:r>
              <a:rPr lang="cs-CZ" altLang="zh-CN" dirty="0" smtClean="0"/>
              <a:t> osmnáct let. (</a:t>
            </a:r>
            <a:r>
              <a:rPr lang="cs-CZ" altLang="zh-CN" dirty="0" err="1" smtClean="0"/>
              <a:t>tyjo</a:t>
            </a:r>
            <a:r>
              <a:rPr lang="cs-CZ" altLang="zh-CN" dirty="0" smtClean="0"/>
              <a:t>; můžu si dělat co chci; přitom vypadá na 10 …)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他喝了十杯啤酒。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	Vypil deset piv.</a:t>
            </a:r>
            <a:r>
              <a:rPr lang="en-US" altLang="zh-CN" dirty="0" smtClean="0"/>
              <a:t>	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他喝了十杯啤</a:t>
            </a:r>
            <a:r>
              <a:rPr lang="zh-CN" altLang="en-US" dirty="0" smtClean="0"/>
              <a:t>酒</a:t>
            </a:r>
            <a:r>
              <a:rPr lang="zh-CN" altLang="en-US" dirty="0" smtClean="0">
                <a:solidFill>
                  <a:srgbClr val="FF0000"/>
                </a:solidFill>
              </a:rPr>
              <a:t>了</a:t>
            </a:r>
            <a:r>
              <a:rPr lang="zh-CN" altLang="en-US" dirty="0" smtClean="0"/>
              <a:t>。 </a:t>
            </a:r>
            <a:r>
              <a:rPr lang="en-US" altLang="zh-CN" dirty="0" smtClean="0"/>
              <a:t>	</a:t>
            </a:r>
            <a:r>
              <a:rPr lang="cs-CZ" altLang="zh-CN" dirty="0" smtClean="0"/>
              <a:t>		Vypil </a:t>
            </a:r>
            <a:r>
              <a:rPr lang="cs-CZ" altLang="zh-CN" dirty="0" smtClean="0">
                <a:solidFill>
                  <a:srgbClr val="FF0000"/>
                </a:solidFill>
              </a:rPr>
              <a:t>už</a:t>
            </a:r>
            <a:r>
              <a:rPr lang="cs-CZ" altLang="zh-CN" dirty="0" smtClean="0"/>
              <a:t> deset piv. (a proto se teď neudrží na nohou; to je borec; to je ochlasta …)</a:t>
            </a:r>
            <a:endParaRPr lang="cs-CZ" altLang="zh-CN" dirty="0"/>
          </a:p>
          <a:p>
            <a:pPr marL="0" indent="0">
              <a:lnSpc>
                <a:spcPct val="15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981786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Větná partikule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a slovesná přípona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se někdy odliší jen kontextem: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你去哪儿了？</a:t>
            </a:r>
            <a:r>
              <a:rPr lang="en-US" altLang="zh-CN" dirty="0" smtClean="0"/>
              <a:t>	</a:t>
            </a:r>
            <a:r>
              <a:rPr lang="cs-CZ" altLang="zh-CN" dirty="0" smtClean="0"/>
              <a:t>Kam jsi šel?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/>
              <a:t>	</a:t>
            </a:r>
            <a:r>
              <a:rPr lang="cs-CZ" altLang="zh-CN" dirty="0" smtClean="0"/>
              <a:t>		Kde ksakru jsi?</a:t>
            </a:r>
            <a:endParaRPr lang="en-US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 smtClean="0"/>
              <a:t>我买了。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Koupil jsem si to.	</a:t>
            </a:r>
            <a:r>
              <a:rPr lang="en-US" altLang="zh-CN" dirty="0" smtClean="0"/>
              <a:t>	</a:t>
            </a:r>
            <a:r>
              <a:rPr lang="cs-CZ" altLang="zh-CN" i="1" dirty="0" smtClean="0"/>
              <a:t>zápor: </a:t>
            </a:r>
            <a:r>
              <a:rPr lang="zh-CN" altLang="en-US" dirty="0" smtClean="0"/>
              <a:t>我没买。</a:t>
            </a:r>
            <a:endParaRPr lang="cs-CZ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/>
              <a:t>	</a:t>
            </a:r>
            <a:r>
              <a:rPr lang="cs-CZ" altLang="zh-CN" dirty="0" smtClean="0"/>
              <a:t>		Koupím si to (tedy).</a:t>
            </a:r>
            <a:r>
              <a:rPr lang="en-US" altLang="zh-CN" dirty="0" smtClean="0"/>
              <a:t> 	</a:t>
            </a:r>
            <a:r>
              <a:rPr lang="cs-CZ" altLang="zh-CN" i="1" dirty="0" smtClean="0"/>
              <a:t>zápor</a:t>
            </a:r>
            <a:r>
              <a:rPr lang="cs-CZ" altLang="zh-CN" i="1" dirty="0"/>
              <a:t>: </a:t>
            </a:r>
            <a:r>
              <a:rPr lang="zh-CN" altLang="en-US" dirty="0" smtClean="0"/>
              <a:t>我不买了。</a:t>
            </a: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28729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zh-CN" dirty="0" smtClean="0"/>
              <a:t>Vyjádření minulosti, kdy se NEPOUŽÍVÁ slovesná přípona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(a v záporu se nepoužívá</a:t>
            </a:r>
            <a:r>
              <a:rPr lang="en-US" altLang="zh-CN" dirty="0" smtClean="0"/>
              <a:t> </a:t>
            </a:r>
            <a:r>
              <a:rPr lang="zh-CN" altLang="en-US" dirty="0" smtClean="0"/>
              <a:t>没</a:t>
            </a:r>
            <a:r>
              <a:rPr lang="cs-CZ" altLang="zh-CN" dirty="0" smtClean="0"/>
              <a:t>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70000"/>
              </a:lnSpc>
              <a:spcBef>
                <a:spcPts val="0"/>
              </a:spcBef>
              <a:buAutoNum type="arabicParenR"/>
            </a:pPr>
            <a:r>
              <a:rPr lang="cs-CZ" altLang="zh-CN" dirty="0" smtClean="0"/>
              <a:t>Slovesa nedějová: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昨</a:t>
            </a:r>
            <a:r>
              <a:rPr lang="zh-CN" altLang="en-US" dirty="0" smtClean="0"/>
              <a:t>天我还</a:t>
            </a:r>
            <a:r>
              <a:rPr lang="zh-CN" altLang="en-US" dirty="0"/>
              <a:t>不知</a:t>
            </a:r>
            <a:r>
              <a:rPr lang="zh-CN" altLang="en-US" dirty="0" smtClean="0"/>
              <a:t>道。</a:t>
            </a:r>
            <a:r>
              <a:rPr lang="cs-CZ" altLang="zh-CN" dirty="0" smtClean="0"/>
              <a:t>Včera jsem to ještě nevěděl.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上</a:t>
            </a:r>
            <a:r>
              <a:rPr lang="zh-CN" altLang="en-US" dirty="0" smtClean="0"/>
              <a:t>次我不要。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Minule jsem to nechtěl.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 smtClean="0"/>
              <a:t>2) Modální slovesa.</a:t>
            </a:r>
            <a:endParaRPr lang="en-US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可</a:t>
            </a:r>
            <a:r>
              <a:rPr lang="zh-CN" altLang="en-US" dirty="0" smtClean="0"/>
              <a:t>以走了。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Už lze odejít. (</a:t>
            </a:r>
            <a:r>
              <a:rPr lang="zh-CN" altLang="en-US" dirty="0" smtClean="0"/>
              <a:t>了 </a:t>
            </a:r>
            <a:r>
              <a:rPr lang="cs-CZ" altLang="zh-CN" dirty="0" smtClean="0"/>
              <a:t>zde je větná partikule)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我</a:t>
            </a:r>
            <a:r>
              <a:rPr lang="zh-CN" altLang="en-US" dirty="0" smtClean="0"/>
              <a:t>昨天不能来。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Včera jsem nemohl přijít.</a:t>
            </a:r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863131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 smtClean="0"/>
              <a:t>Vyjádření minulosti, kdy se NEPOUŽÍVÁ slovesná přípona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(a v záporu</a:t>
            </a:r>
            <a:r>
              <a:rPr lang="en-US" altLang="zh-CN" dirty="0" smtClean="0"/>
              <a:t> </a:t>
            </a:r>
            <a:r>
              <a:rPr lang="zh-CN" altLang="en-US" dirty="0" smtClean="0"/>
              <a:t>没</a:t>
            </a:r>
            <a:r>
              <a:rPr lang="cs-CZ" altLang="zh-CN" dirty="0" smtClean="0"/>
              <a:t>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 smtClean="0"/>
              <a:t>3) </a:t>
            </a:r>
            <a:r>
              <a:rPr lang="cs-CZ" altLang="zh-CN" dirty="0"/>
              <a:t>T</a:t>
            </a:r>
            <a:r>
              <a:rPr lang="cs-CZ" altLang="zh-CN" dirty="0" smtClean="0"/>
              <a:t>rvání děje v minulosti (nikoliv skončení):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我昨天去看电影。</a:t>
            </a:r>
            <a:r>
              <a:rPr lang="en-US" altLang="zh-CN" dirty="0"/>
              <a:t>	</a:t>
            </a:r>
            <a:r>
              <a:rPr lang="cs-CZ" altLang="zh-CN" dirty="0"/>
              <a:t>Včera jsem byl v kině</a:t>
            </a:r>
            <a:r>
              <a:rPr lang="cs-CZ" altLang="zh-CN" dirty="0" smtClean="0"/>
              <a:t>.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cs-CZ" altLang="zh-CN" dirty="0" smtClean="0"/>
              <a:t>4) Vyjádření pravidelné činnosti v minulosti:</a:t>
            </a:r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从前</a:t>
            </a:r>
            <a:r>
              <a:rPr lang="zh-CN" altLang="en-US" dirty="0" smtClean="0"/>
              <a:t>我常常打篮球。 </a:t>
            </a:r>
            <a:r>
              <a:rPr lang="cs-CZ" altLang="zh-CN" smtClean="0"/>
              <a:t>Dříve </a:t>
            </a:r>
            <a:r>
              <a:rPr lang="cs-CZ" altLang="zh-CN" dirty="0" smtClean="0"/>
              <a:t>jsem často hrával basketbal.</a:t>
            </a: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119248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 smtClean="0"/>
              <a:t>Tvoření otázek se</a:t>
            </a:r>
            <a:r>
              <a:rPr lang="cs-CZ" altLang="zh-CN" dirty="0" smtClean="0"/>
              <a:t> slovesnou příponou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我买苹果了</a:t>
            </a:r>
            <a:r>
              <a:rPr lang="zh-CN" altLang="en-US" dirty="0" smtClean="0"/>
              <a:t>。</a:t>
            </a:r>
            <a:r>
              <a:rPr lang="cs-CZ" altLang="zh-CN" dirty="0" smtClean="0"/>
              <a:t>	</a:t>
            </a:r>
            <a:r>
              <a:rPr lang="en-US" altLang="zh-CN" dirty="0" smtClean="0"/>
              <a:t>K</a:t>
            </a:r>
            <a:r>
              <a:rPr lang="cs-CZ" altLang="zh-CN" dirty="0" err="1"/>
              <a:t>oupil</a:t>
            </a:r>
            <a:r>
              <a:rPr lang="cs-CZ" altLang="zh-CN" dirty="0"/>
              <a:t> jsem (ta) jablka.</a:t>
            </a:r>
            <a:r>
              <a:rPr lang="zh-CN" altLang="en-US" dirty="0"/>
              <a:t> </a:t>
            </a: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买</a:t>
            </a:r>
            <a:r>
              <a:rPr lang="zh-CN" altLang="en-US" dirty="0"/>
              <a:t>苹果</a:t>
            </a:r>
            <a:r>
              <a:rPr lang="zh-CN" altLang="en-US" dirty="0" smtClean="0"/>
              <a:t>了吗</a:t>
            </a:r>
            <a:r>
              <a:rPr lang="cs-CZ" altLang="zh-CN" dirty="0" smtClean="0"/>
              <a:t>? 	</a:t>
            </a:r>
            <a:r>
              <a:rPr lang="en-US" altLang="zh-CN" dirty="0" smtClean="0"/>
              <a:t>K</a:t>
            </a:r>
            <a:r>
              <a:rPr lang="cs-CZ" altLang="zh-CN" dirty="0" err="1"/>
              <a:t>oupil</a:t>
            </a:r>
            <a:r>
              <a:rPr lang="cs-CZ" altLang="zh-CN" dirty="0"/>
              <a:t> </a:t>
            </a:r>
            <a:r>
              <a:rPr lang="cs-CZ" altLang="zh-CN" dirty="0" err="1" smtClean="0"/>
              <a:t>js</a:t>
            </a:r>
            <a:r>
              <a:rPr lang="en-US" altLang="zh-CN" dirty="0" err="1" smtClean="0"/>
              <a:t>i</a:t>
            </a:r>
            <a:r>
              <a:rPr lang="cs-CZ" altLang="zh-CN" dirty="0" smtClean="0"/>
              <a:t> </a:t>
            </a:r>
            <a:r>
              <a:rPr lang="cs-CZ" altLang="zh-CN" dirty="0"/>
              <a:t>(ta) </a:t>
            </a:r>
            <a:r>
              <a:rPr lang="cs-CZ" altLang="zh-CN" dirty="0" smtClean="0"/>
              <a:t>jablka?</a:t>
            </a:r>
            <a:r>
              <a:rPr lang="zh-CN" altLang="en-US" dirty="0" smtClean="0"/>
              <a:t> </a:t>
            </a:r>
            <a:endParaRPr lang="cs-CZ" altLang="zh-CN" dirty="0" smtClean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r>
              <a:rPr lang="zh-CN" altLang="en-US" dirty="0"/>
              <a:t>你</a:t>
            </a:r>
            <a:r>
              <a:rPr lang="zh-CN" altLang="en-US" dirty="0" smtClean="0"/>
              <a:t>买了苹果</a:t>
            </a:r>
            <a:r>
              <a:rPr lang="zh-CN" altLang="en-US" dirty="0"/>
              <a:t>没</a:t>
            </a:r>
            <a:r>
              <a:rPr lang="zh-CN" altLang="en-US" dirty="0" smtClean="0"/>
              <a:t>有</a:t>
            </a:r>
            <a:r>
              <a:rPr lang="cs-CZ" altLang="zh-CN" dirty="0" smtClean="0"/>
              <a:t>? </a:t>
            </a:r>
            <a:r>
              <a:rPr lang="cs-CZ" altLang="zh-CN" dirty="0"/>
              <a:t>	</a:t>
            </a:r>
            <a:r>
              <a:rPr lang="en-US" altLang="zh-CN" dirty="0"/>
              <a:t>K</a:t>
            </a:r>
            <a:r>
              <a:rPr lang="cs-CZ" altLang="zh-CN" dirty="0" err="1"/>
              <a:t>oupil</a:t>
            </a:r>
            <a:r>
              <a:rPr lang="cs-CZ" altLang="zh-CN" dirty="0"/>
              <a:t> </a:t>
            </a:r>
            <a:r>
              <a:rPr lang="cs-CZ" altLang="zh-CN" dirty="0" err="1"/>
              <a:t>js</a:t>
            </a:r>
            <a:r>
              <a:rPr lang="en-US" altLang="zh-CN" dirty="0" err="1"/>
              <a:t>i</a:t>
            </a:r>
            <a:r>
              <a:rPr lang="cs-CZ" altLang="zh-CN" dirty="0"/>
              <a:t> (ta) jablka?</a:t>
            </a:r>
            <a:r>
              <a:rPr lang="zh-CN" altLang="en-US" dirty="0"/>
              <a:t> </a:t>
            </a: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spcBef>
                <a:spcPts val="0"/>
              </a:spcBef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 smtClean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9264254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>
                <a:solidFill>
                  <a:srgbClr val="00B050"/>
                </a:solidFill>
              </a:rPr>
              <a:t>Adverbium </a:t>
            </a:r>
            <a:r>
              <a:rPr lang="en-US" altLang="zh-CN" dirty="0" err="1">
                <a:solidFill>
                  <a:srgbClr val="00B050"/>
                </a:solidFill>
              </a:rPr>
              <a:t>yòu</a:t>
            </a:r>
            <a:r>
              <a:rPr lang="en-US" altLang="zh-CN" dirty="0">
                <a:solidFill>
                  <a:srgbClr val="00B050"/>
                </a:solidFill>
              </a:rPr>
              <a:t> </a:t>
            </a:r>
            <a:r>
              <a:rPr lang="zh-CN" altLang="en-US" dirty="0">
                <a:solidFill>
                  <a:srgbClr val="00B050"/>
                </a:solidFill>
              </a:rPr>
              <a:t>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= znovu, zase</a:t>
            </a:r>
            <a:endParaRPr lang="en-US" dirty="0"/>
          </a:p>
          <a:p>
            <a:pPr marL="0" indent="0">
              <a:buNone/>
            </a:pPr>
            <a:r>
              <a:rPr lang="cs-CZ" dirty="0"/>
              <a:t>- značí opakování nějaké akce</a:t>
            </a:r>
          </a:p>
          <a:p>
            <a:pPr>
              <a:buFontTx/>
              <a:buChar char="-"/>
            </a:pPr>
            <a:r>
              <a:rPr lang="cs-CZ" dirty="0"/>
              <a:t>jako všechna adverbia se klade před přísudek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zh-CN" altLang="en-US" dirty="0" smtClean="0"/>
              <a:t>他</a:t>
            </a:r>
            <a:r>
              <a:rPr lang="zh-CN" altLang="en-US" dirty="0"/>
              <a:t>今</a:t>
            </a:r>
            <a:r>
              <a:rPr lang="zh-CN" altLang="en-US" dirty="0" smtClean="0"/>
              <a:t>天又来了。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Dnes opět přišel.</a:t>
            </a: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他昨天给我打电话，今天又给我打电话了。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Včera mi volal, dnes mi zase volal.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9944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 err="1" smtClean="0"/>
              <a:t>yòu</a:t>
            </a:r>
            <a:r>
              <a:rPr lang="zh-CN" altLang="en-US" dirty="0" smtClean="0"/>
              <a:t>又</a:t>
            </a:r>
            <a:r>
              <a:rPr lang="cs-CZ" altLang="zh-CN" dirty="0" smtClean="0"/>
              <a:t> </a:t>
            </a:r>
            <a:r>
              <a:rPr lang="cs-CZ" altLang="zh-CN" dirty="0"/>
              <a:t>vs.</a:t>
            </a:r>
            <a:r>
              <a:rPr lang="zh-CN" altLang="en-US" dirty="0"/>
              <a:t> </a:t>
            </a:r>
            <a:r>
              <a:rPr lang="cs-CZ" altLang="zh-CN" dirty="0" err="1" smtClean="0"/>
              <a:t>zài</a:t>
            </a:r>
            <a:r>
              <a:rPr lang="zh-CN" altLang="en-US" dirty="0" smtClean="0"/>
              <a:t>再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altLang="zh-CN" dirty="0"/>
              <a:t>význam je stejný, ale:</a:t>
            </a:r>
          </a:p>
          <a:p>
            <a:pPr>
              <a:buFontTx/>
              <a:buChar char="-"/>
            </a:pPr>
            <a:r>
              <a:rPr lang="zh-CN" altLang="en-US" dirty="0"/>
              <a:t>又</a:t>
            </a:r>
            <a:r>
              <a:rPr lang="cs-CZ" altLang="zh-CN" dirty="0"/>
              <a:t> je v minulosti, </a:t>
            </a:r>
            <a:r>
              <a:rPr lang="zh-CN" altLang="en-US" dirty="0"/>
              <a:t>再</a:t>
            </a:r>
            <a:r>
              <a:rPr lang="cs-CZ" altLang="zh-CN" dirty="0"/>
              <a:t> v budoucnosti</a:t>
            </a:r>
          </a:p>
          <a:p>
            <a:pPr>
              <a:buFontTx/>
              <a:buChar char="-"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他昨天给我打电话，今天</a:t>
            </a:r>
            <a:r>
              <a:rPr lang="zh-CN" altLang="en-US" dirty="0">
                <a:solidFill>
                  <a:srgbClr val="00B050"/>
                </a:solidFill>
              </a:rPr>
              <a:t>又</a:t>
            </a:r>
            <a:r>
              <a:rPr lang="zh-CN" altLang="en-US" dirty="0"/>
              <a:t>给我打电话了。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Včera mi volal a dnes mi </a:t>
            </a:r>
            <a:r>
              <a:rPr lang="cs-CZ" altLang="zh-CN" dirty="0">
                <a:solidFill>
                  <a:srgbClr val="00B050"/>
                </a:solidFill>
              </a:rPr>
              <a:t>zase</a:t>
            </a:r>
            <a:r>
              <a:rPr lang="cs-CZ" altLang="zh-CN" dirty="0"/>
              <a:t> </a:t>
            </a:r>
            <a:r>
              <a:rPr lang="cs-CZ" altLang="zh-CN" u="sng" dirty="0"/>
              <a:t>volal</a:t>
            </a:r>
            <a:r>
              <a:rPr lang="cs-CZ" altLang="zh-CN" dirty="0"/>
              <a:t>.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			X</a:t>
            </a:r>
          </a:p>
          <a:p>
            <a:pPr marL="0" indent="0">
              <a:buNone/>
            </a:pPr>
            <a:r>
              <a:rPr lang="zh-CN" altLang="en-US" dirty="0"/>
              <a:t>他今天给我打电话，明天</a:t>
            </a:r>
            <a:r>
              <a:rPr lang="zh-CN" altLang="en-US" dirty="0">
                <a:solidFill>
                  <a:srgbClr val="00B050"/>
                </a:solidFill>
              </a:rPr>
              <a:t>再</a:t>
            </a:r>
            <a:r>
              <a:rPr lang="zh-CN" altLang="en-US" dirty="0"/>
              <a:t>给我打电话。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Volal mi dnes a zítra mi </a:t>
            </a:r>
            <a:r>
              <a:rPr lang="cs-CZ" altLang="zh-CN" dirty="0">
                <a:solidFill>
                  <a:srgbClr val="00B050"/>
                </a:solidFill>
              </a:rPr>
              <a:t>zase</a:t>
            </a:r>
            <a:r>
              <a:rPr lang="cs-CZ" altLang="zh-CN" dirty="0"/>
              <a:t> </a:t>
            </a:r>
            <a:r>
              <a:rPr lang="cs-CZ" altLang="zh-CN" u="sng" dirty="0"/>
              <a:t>bude volat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他明天再来。</a:t>
            </a:r>
            <a:r>
              <a:rPr lang="cs-CZ" altLang="zh-CN" dirty="0"/>
              <a:t>Zítra zase přijde.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再见</a:t>
            </a:r>
            <a:r>
              <a:rPr lang="cs-CZ" altLang="zh-CN" dirty="0"/>
              <a:t>! </a:t>
            </a:r>
            <a:r>
              <a:rPr lang="cs-CZ" altLang="zh-CN"/>
              <a:t>Na shledanou</a:t>
            </a:r>
            <a:r>
              <a:rPr lang="cs-CZ" altLang="zh-CN" dirty="0"/>
              <a:t>! (Zase se uvidíme – v budoucnu)</a:t>
            </a:r>
            <a:endParaRPr lang="en-US" altLang="zh-CN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8071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>
                <a:solidFill>
                  <a:srgbClr val="00B050"/>
                </a:solidFill>
              </a:rPr>
              <a:t>Konstrukce </a:t>
            </a:r>
            <a:r>
              <a:rPr lang="cs-CZ" altLang="zh-CN" dirty="0" err="1">
                <a:solidFill>
                  <a:srgbClr val="00B050"/>
                </a:solidFill>
              </a:rPr>
              <a:t>Adj</a:t>
            </a:r>
            <a:r>
              <a:rPr lang="cs-CZ" altLang="zh-CN" dirty="0">
                <a:solidFill>
                  <a:srgbClr val="00B050"/>
                </a:solidFill>
              </a:rPr>
              <a:t>/V + </a:t>
            </a:r>
            <a:r>
              <a:rPr lang="zh-CN" altLang="en-US" dirty="0">
                <a:solidFill>
                  <a:srgbClr val="00B050"/>
                </a:solidFill>
              </a:rPr>
              <a:t>是</a:t>
            </a:r>
            <a:r>
              <a:rPr lang="cs-CZ" altLang="zh-CN" dirty="0">
                <a:solidFill>
                  <a:srgbClr val="00B050"/>
                </a:solidFill>
              </a:rPr>
              <a:t> + </a:t>
            </a:r>
            <a:r>
              <a:rPr lang="cs-CZ" altLang="zh-CN" dirty="0" err="1">
                <a:solidFill>
                  <a:srgbClr val="00B050"/>
                </a:solidFill>
              </a:rPr>
              <a:t>Adj</a:t>
            </a:r>
            <a:r>
              <a:rPr lang="cs-CZ" altLang="zh-CN" dirty="0">
                <a:solidFill>
                  <a:srgbClr val="00B050"/>
                </a:solidFill>
              </a:rPr>
              <a:t>/V, + </a:t>
            </a:r>
            <a:r>
              <a:rPr lang="zh-CN" altLang="en-US" dirty="0">
                <a:solidFill>
                  <a:srgbClr val="00B050"/>
                </a:solidFill>
              </a:rPr>
              <a:t>可是</a:t>
            </a:r>
            <a:r>
              <a:rPr lang="cs-CZ" altLang="zh-CN" dirty="0">
                <a:solidFill>
                  <a:srgbClr val="00B050"/>
                </a:solidFill>
              </a:rPr>
              <a:t>/</a:t>
            </a:r>
            <a:r>
              <a:rPr lang="zh-CN" altLang="en-US" dirty="0">
                <a:solidFill>
                  <a:srgbClr val="00B050"/>
                </a:solidFill>
              </a:rPr>
              <a:t>但是</a:t>
            </a:r>
            <a:r>
              <a:rPr lang="cs-CZ" altLang="zh-CN" dirty="0">
                <a:solidFill>
                  <a:srgbClr val="00B050"/>
                </a:solidFill>
              </a:rPr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potvrzuje jedno tvrzení, ale zároveň dodává druhý protichůdný argument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zh-CN" dirty="0"/>
              <a:t>A: </a:t>
            </a:r>
            <a:r>
              <a:rPr lang="zh-CN" altLang="en-US" dirty="0"/>
              <a:t>中文难吗</a:t>
            </a:r>
            <a:r>
              <a:rPr lang="cs-CZ" altLang="zh-CN" dirty="0"/>
              <a:t>?</a:t>
            </a:r>
          </a:p>
          <a:p>
            <a:pPr marL="0" indent="0">
              <a:buNone/>
            </a:pPr>
            <a:r>
              <a:rPr lang="cs-CZ" altLang="zh-CN" dirty="0"/>
              <a:t>     Je čínština těžká?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B: </a:t>
            </a:r>
            <a:r>
              <a:rPr lang="zh-CN" altLang="en-US" dirty="0"/>
              <a:t>难是难， 可是很有意思。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    Je těžká, ale zajímavá.</a:t>
            </a:r>
            <a:endParaRPr lang="en-US" altLang="zh-CN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altLang="zh-CN" dirty="0"/>
              <a:t>A: </a:t>
            </a:r>
            <a:r>
              <a:rPr lang="zh-CN" altLang="en-US" dirty="0"/>
              <a:t>滑雪危险不危险</a:t>
            </a:r>
            <a:r>
              <a:rPr lang="cs-CZ" altLang="zh-CN" dirty="0"/>
              <a:t>?</a:t>
            </a:r>
            <a:r>
              <a:rPr lang="zh-CN" altLang="en-US" dirty="0"/>
              <a:t> </a:t>
            </a:r>
            <a:r>
              <a:rPr lang="cs-CZ" altLang="zh-CN" dirty="0"/>
              <a:t>(</a:t>
            </a:r>
            <a:r>
              <a:rPr lang="en-US" altLang="zh-CN" dirty="0" err="1"/>
              <a:t>wēixiǎn</a:t>
            </a:r>
            <a:r>
              <a:rPr lang="en-US" altLang="zh-CN" dirty="0"/>
              <a:t> </a:t>
            </a:r>
            <a:r>
              <a:rPr lang="cs-CZ" altLang="zh-CN" dirty="0"/>
              <a:t>- nebezpečný)</a:t>
            </a:r>
          </a:p>
          <a:p>
            <a:pPr marL="0" indent="0">
              <a:buNone/>
            </a:pPr>
            <a:r>
              <a:rPr lang="cs-CZ" altLang="zh-CN" dirty="0"/>
              <a:t>    Je lyžování nebezpečné?</a:t>
            </a:r>
            <a:endParaRPr lang="en-US" altLang="zh-CN" dirty="0"/>
          </a:p>
          <a:p>
            <a:pPr marL="0" indent="0">
              <a:buNone/>
            </a:pPr>
            <a:r>
              <a:rPr lang="cs-CZ" altLang="zh-CN" dirty="0"/>
              <a:t>B:</a:t>
            </a:r>
            <a:r>
              <a:rPr lang="zh-CN" altLang="en-US" dirty="0"/>
              <a:t>危险是危险，可是很好玩儿。</a:t>
            </a:r>
            <a:endParaRPr lang="cs-CZ" altLang="zh-CN" dirty="0"/>
          </a:p>
          <a:p>
            <a:pPr marL="0" indent="0">
              <a:buNone/>
            </a:pPr>
            <a:r>
              <a:rPr lang="cs-CZ" dirty="0"/>
              <a:t>    Je nebezpečné, ale zábavné.</a:t>
            </a:r>
          </a:p>
        </p:txBody>
      </p:sp>
    </p:spTree>
    <p:extLst>
      <p:ext uri="{BB962C8B-B14F-4D97-AF65-F5344CB8AC3E}">
        <p14:creationId xmlns:p14="http://schemas.microsoft.com/office/powerpoint/2010/main" val="4111715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55314"/>
            <a:ext cx="10842938" cy="5241700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komparativ </a:t>
            </a:r>
            <a:r>
              <a:rPr lang="cs-CZ" dirty="0"/>
              <a:t>(konstrukce s prepozičním slovesem </a:t>
            </a:r>
            <a:r>
              <a:rPr lang="en-US" altLang="zh-CN" dirty="0" err="1"/>
              <a:t>bǐ</a:t>
            </a:r>
            <a:r>
              <a:rPr lang="en-US" altLang="zh-CN" dirty="0"/>
              <a:t> </a:t>
            </a:r>
            <a:r>
              <a:rPr lang="zh-CN" altLang="en-US" dirty="0"/>
              <a:t>比</a:t>
            </a:r>
            <a:r>
              <a:rPr lang="cs-CZ" dirty="0"/>
              <a:t>) </a:t>
            </a:r>
            <a:endParaRPr lang="en-US" dirty="0"/>
          </a:p>
          <a:p>
            <a:r>
              <a:rPr lang="cs-CZ" dirty="0" err="1" smtClean="0">
                <a:solidFill>
                  <a:srgbClr val="FF0000"/>
                </a:solidFill>
              </a:rPr>
              <a:t>le</a:t>
            </a:r>
            <a:r>
              <a:rPr lang="zh-CN" altLang="en-US" dirty="0" smtClean="0">
                <a:solidFill>
                  <a:srgbClr val="FF0000"/>
                </a:solidFill>
              </a:rPr>
              <a:t> 了 </a:t>
            </a:r>
            <a:r>
              <a:rPr lang="en-GB" altLang="zh-CN" dirty="0" smtClean="0">
                <a:solidFill>
                  <a:srgbClr val="FF0000"/>
                </a:solidFill>
              </a:rPr>
              <a:t>– </a:t>
            </a:r>
            <a:r>
              <a:rPr lang="cs-CZ" altLang="zh-CN" dirty="0" smtClean="0">
                <a:solidFill>
                  <a:srgbClr val="FF0000"/>
                </a:solidFill>
              </a:rPr>
              <a:t>kompletní přehled</a:t>
            </a:r>
          </a:p>
          <a:p>
            <a:r>
              <a:rPr lang="cs-CZ" altLang="zh-CN" dirty="0"/>
              <a:t>Adverbium </a:t>
            </a:r>
            <a:r>
              <a:rPr lang="en-US" altLang="zh-CN" dirty="0" err="1"/>
              <a:t>yòu</a:t>
            </a:r>
            <a:r>
              <a:rPr lang="en-US" altLang="zh-CN" dirty="0"/>
              <a:t> </a:t>
            </a:r>
            <a:r>
              <a:rPr lang="zh-CN" altLang="en-US" dirty="0" smtClean="0"/>
              <a:t>又</a:t>
            </a:r>
            <a:r>
              <a:rPr lang="cs-CZ" altLang="zh-CN" dirty="0" smtClean="0"/>
              <a:t> a </a:t>
            </a:r>
            <a:r>
              <a:rPr lang="cs-CZ" altLang="zh-CN" dirty="0" err="1"/>
              <a:t>zài</a:t>
            </a:r>
            <a:r>
              <a:rPr lang="zh-CN" altLang="en-US" dirty="0" smtClean="0"/>
              <a:t>再</a:t>
            </a:r>
            <a:endParaRPr lang="cs-CZ" altLang="zh-CN" dirty="0" smtClean="0"/>
          </a:p>
          <a:p>
            <a:r>
              <a:rPr lang="cs-CZ" altLang="zh-CN" dirty="0"/>
              <a:t>Konstrukce </a:t>
            </a:r>
            <a:r>
              <a:rPr lang="cs-CZ" altLang="zh-CN" dirty="0" err="1"/>
              <a:t>Adj</a:t>
            </a:r>
            <a:r>
              <a:rPr lang="cs-CZ" altLang="zh-CN" dirty="0"/>
              <a:t>/V + </a:t>
            </a:r>
            <a:r>
              <a:rPr lang="zh-CN" altLang="en-US" dirty="0"/>
              <a:t>是</a:t>
            </a:r>
            <a:r>
              <a:rPr lang="cs-CZ" altLang="zh-CN" dirty="0"/>
              <a:t> + </a:t>
            </a:r>
            <a:r>
              <a:rPr lang="cs-CZ" altLang="zh-CN" dirty="0" err="1"/>
              <a:t>Adj</a:t>
            </a:r>
            <a:r>
              <a:rPr lang="cs-CZ" altLang="zh-CN" dirty="0"/>
              <a:t>/V, + </a:t>
            </a:r>
            <a:r>
              <a:rPr lang="zh-CN" altLang="en-US" dirty="0"/>
              <a:t>可是</a:t>
            </a:r>
            <a:r>
              <a:rPr lang="cs-CZ" altLang="zh-CN" dirty="0"/>
              <a:t>/</a:t>
            </a:r>
            <a:r>
              <a:rPr lang="zh-CN" altLang="en-US" dirty="0"/>
              <a:t>但是</a:t>
            </a:r>
            <a:r>
              <a:rPr lang="cs-CZ" altLang="zh-CN" dirty="0"/>
              <a:t>…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660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Konstrukce s prepozičním slovesem </a:t>
            </a:r>
            <a:r>
              <a:rPr lang="en-US" altLang="zh-CN" dirty="0" err="1"/>
              <a:t>bǐ</a:t>
            </a:r>
            <a:r>
              <a:rPr lang="en-US" altLang="zh-CN" dirty="0"/>
              <a:t> </a:t>
            </a:r>
            <a:r>
              <a:rPr lang="zh-CN" altLang="en-US" dirty="0"/>
              <a:t>比</a:t>
            </a:r>
            <a:r>
              <a:rPr lang="cs-CZ" altLang="zh-CN" dirty="0"/>
              <a:t> </a:t>
            </a:r>
            <a:r>
              <a:rPr lang="cs-CZ" altLang="zh-CN" sz="1600" dirty="0">
                <a:solidFill>
                  <a:srgbClr val="FF0000"/>
                </a:solidFill>
              </a:rPr>
              <a:t>YD 105/a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503563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dirty="0"/>
              <a:t>- </a:t>
            </a:r>
            <a:r>
              <a:rPr lang="zh-CN" altLang="en-US" dirty="0"/>
              <a:t>比</a:t>
            </a:r>
            <a:r>
              <a:rPr lang="cs-CZ" altLang="zh-CN" dirty="0"/>
              <a:t> </a:t>
            </a:r>
            <a:r>
              <a:rPr lang="cs-CZ" dirty="0"/>
              <a:t>vyjadřuje srovnávání A </a:t>
            </a:r>
            <a:r>
              <a:rPr lang="cs-CZ" dirty="0" err="1"/>
              <a:t>a</a:t>
            </a:r>
            <a:r>
              <a:rPr lang="cs-CZ" dirty="0"/>
              <a:t> B</a:t>
            </a:r>
          </a:p>
          <a:p>
            <a:pPr marL="0" indent="0">
              <a:buNone/>
            </a:pPr>
            <a:r>
              <a:rPr lang="cs-CZ" dirty="0"/>
              <a:t>- nelze použít s </a:t>
            </a:r>
            <a:r>
              <a:rPr lang="zh-CN" altLang="en-US" dirty="0"/>
              <a:t>一样</a:t>
            </a:r>
            <a:r>
              <a:rPr lang="cs-CZ" altLang="zh-CN" dirty="0"/>
              <a:t>/</a:t>
            </a:r>
            <a:r>
              <a:rPr lang="zh-CN" altLang="en-US" dirty="0"/>
              <a:t>不一样</a:t>
            </a:r>
            <a:r>
              <a:rPr lang="cs-CZ" altLang="zh-CN" dirty="0"/>
              <a:t>, vždy musí být jedno lepší/horší/menší…</a:t>
            </a:r>
            <a:endParaRPr lang="cs-CZ" dirty="0"/>
          </a:p>
          <a:p>
            <a:pPr marL="0" indent="0">
              <a:buNone/>
            </a:pPr>
            <a:r>
              <a:rPr lang="cs-CZ" altLang="zh-CN" dirty="0"/>
              <a:t>- adjektivum </a:t>
            </a:r>
            <a:r>
              <a:rPr lang="cs-CZ" altLang="zh-CN" dirty="0" smtClean="0"/>
              <a:t>nemůže být v záporné podobě (se záporkou)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>
                <a:solidFill>
                  <a:srgbClr val="92D050"/>
                </a:solidFill>
              </a:rPr>
              <a:t>základní struktura: A + </a:t>
            </a:r>
            <a:r>
              <a:rPr lang="zh-CN" altLang="en-US" b="1" dirty="0">
                <a:solidFill>
                  <a:srgbClr val="92D050"/>
                </a:solidFill>
              </a:rPr>
              <a:t>比</a:t>
            </a:r>
            <a:r>
              <a:rPr lang="cs-CZ" altLang="zh-CN" b="1" dirty="0">
                <a:solidFill>
                  <a:srgbClr val="92D050"/>
                </a:solidFill>
              </a:rPr>
              <a:t> + B + </a:t>
            </a:r>
            <a:r>
              <a:rPr lang="cs-CZ" altLang="zh-CN" b="1" dirty="0" err="1">
                <a:solidFill>
                  <a:srgbClr val="92D050"/>
                </a:solidFill>
              </a:rPr>
              <a:t>Adj</a:t>
            </a:r>
            <a:r>
              <a:rPr lang="zh-CN" altLang="en-US" b="1" dirty="0">
                <a:solidFill>
                  <a:srgbClr val="92D050"/>
                </a:solidFill>
              </a:rPr>
              <a:t> </a:t>
            </a:r>
            <a:endParaRPr lang="en-US" altLang="zh-CN" b="1" dirty="0">
              <a:solidFill>
                <a:srgbClr val="92D050"/>
              </a:solidFill>
            </a:endParaRP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我比你小</a:t>
            </a:r>
            <a:r>
              <a:rPr lang="zh-CN" altLang="en-US" dirty="0" smtClean="0"/>
              <a:t>。</a:t>
            </a:r>
            <a:r>
              <a:rPr lang="cs-CZ" altLang="zh-CN" dirty="0" smtClean="0"/>
              <a:t>Jsem </a:t>
            </a:r>
            <a:r>
              <a:rPr lang="cs-CZ" altLang="zh-CN" dirty="0"/>
              <a:t>mladší než ty.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李友比王朋高</a:t>
            </a:r>
            <a:r>
              <a:rPr lang="zh-CN" altLang="en-US" dirty="0" smtClean="0"/>
              <a:t>。</a:t>
            </a:r>
            <a:r>
              <a:rPr lang="cs-CZ" altLang="zh-CN" dirty="0" err="1" smtClean="0"/>
              <a:t>Li</a:t>
            </a:r>
            <a:r>
              <a:rPr lang="cs-CZ" altLang="zh-CN" dirty="0" smtClean="0"/>
              <a:t> </a:t>
            </a:r>
            <a:r>
              <a:rPr lang="cs-CZ" altLang="zh-CN" dirty="0" err="1" smtClean="0"/>
              <a:t>You</a:t>
            </a:r>
            <a:r>
              <a:rPr lang="cs-CZ" altLang="zh-CN" dirty="0" smtClean="0"/>
              <a:t> je vyšší než </a:t>
            </a:r>
            <a:r>
              <a:rPr lang="cs-CZ" altLang="zh-CN" dirty="0" err="1" smtClean="0"/>
              <a:t>Wang</a:t>
            </a:r>
            <a:r>
              <a:rPr lang="cs-CZ" altLang="zh-CN" dirty="0" smtClean="0"/>
              <a:t> </a:t>
            </a:r>
            <a:r>
              <a:rPr lang="cs-CZ" altLang="zh-CN" dirty="0" err="1" smtClean="0"/>
              <a:t>Peng</a:t>
            </a:r>
            <a:r>
              <a:rPr lang="cs-CZ" altLang="zh-CN" dirty="0" smtClean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你姐姐比你妹妹漂亮</a:t>
            </a:r>
            <a:r>
              <a:rPr lang="zh-CN" altLang="en-US" dirty="0" smtClean="0"/>
              <a:t>。</a:t>
            </a:r>
            <a:r>
              <a:rPr lang="cs-CZ" altLang="zh-CN" dirty="0" smtClean="0"/>
              <a:t>Tvoje starší sestra je hezčí než tvoje mladší sestra.</a:t>
            </a: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0086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8641" y="850006"/>
            <a:ext cx="10779617" cy="5898524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struktura A + </a:t>
            </a:r>
            <a:r>
              <a:rPr lang="zh-CN" altLang="en-US" b="1" dirty="0">
                <a:solidFill>
                  <a:srgbClr val="92D050"/>
                </a:solidFill>
              </a:rPr>
              <a:t>比</a:t>
            </a:r>
            <a:r>
              <a:rPr lang="cs-CZ" altLang="zh-CN" b="1" dirty="0">
                <a:solidFill>
                  <a:srgbClr val="92D050"/>
                </a:solidFill>
              </a:rPr>
              <a:t> + B + </a:t>
            </a:r>
            <a:r>
              <a:rPr lang="cs-CZ" altLang="zh-CN" b="1" dirty="0" err="1">
                <a:solidFill>
                  <a:srgbClr val="92D050"/>
                </a:solidFill>
              </a:rPr>
              <a:t>Adj</a:t>
            </a:r>
            <a:r>
              <a:rPr lang="cs-CZ" altLang="zh-CN" b="1" dirty="0">
                <a:solidFill>
                  <a:srgbClr val="92D050"/>
                </a:solidFill>
              </a:rPr>
              <a:t> + </a:t>
            </a:r>
            <a:r>
              <a:rPr lang="zh-CN" altLang="en-US" b="1" dirty="0">
                <a:solidFill>
                  <a:srgbClr val="92D050"/>
                </a:solidFill>
              </a:rPr>
              <a:t>一点儿</a:t>
            </a:r>
            <a:r>
              <a:rPr lang="cs-CZ" altLang="zh-CN" b="1" dirty="0">
                <a:solidFill>
                  <a:srgbClr val="92D050"/>
                </a:solidFill>
              </a:rPr>
              <a:t> (trochu)</a:t>
            </a:r>
          </a:p>
          <a:p>
            <a:pPr marL="0" indent="0">
              <a:buNone/>
            </a:pPr>
            <a:r>
              <a:rPr lang="cs-CZ" altLang="zh-CN" b="1" dirty="0">
                <a:solidFill>
                  <a:srgbClr val="92D050"/>
                </a:solidFill>
              </a:rPr>
              <a:t>				 + </a:t>
            </a:r>
            <a:r>
              <a:rPr lang="zh-CN" altLang="en-US" b="1" dirty="0">
                <a:solidFill>
                  <a:srgbClr val="92D050"/>
                </a:solidFill>
              </a:rPr>
              <a:t>得多</a:t>
            </a:r>
            <a:r>
              <a:rPr lang="cs-CZ" altLang="zh-CN" b="1" dirty="0">
                <a:solidFill>
                  <a:srgbClr val="92D050"/>
                </a:solidFill>
              </a:rPr>
              <a:t>/</a:t>
            </a:r>
            <a:r>
              <a:rPr lang="zh-CN" altLang="en-US" b="1" dirty="0">
                <a:solidFill>
                  <a:srgbClr val="92D050"/>
                </a:solidFill>
              </a:rPr>
              <a:t>多了</a:t>
            </a:r>
            <a:r>
              <a:rPr lang="cs-CZ" altLang="zh-CN" b="1" dirty="0">
                <a:solidFill>
                  <a:srgbClr val="92D050"/>
                </a:solidFill>
              </a:rPr>
              <a:t> (mnohem)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中国比捷克大</a:t>
            </a:r>
            <a:r>
              <a:rPr lang="zh-CN" altLang="en-US" b="1" dirty="0"/>
              <a:t>多了</a:t>
            </a:r>
            <a:r>
              <a:rPr lang="zh-CN" altLang="en-US" dirty="0"/>
              <a:t>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Čína je </a:t>
            </a:r>
            <a:r>
              <a:rPr lang="cs-CZ" altLang="zh-CN" b="1" dirty="0"/>
              <a:t>mnohem</a:t>
            </a:r>
            <a:r>
              <a:rPr lang="cs-CZ" altLang="zh-CN" dirty="0"/>
              <a:t> větší než Česko.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你的男朋友比她的男朋友帅</a:t>
            </a:r>
            <a:r>
              <a:rPr lang="zh-CN" altLang="en-US" b="1" dirty="0"/>
              <a:t>得多</a:t>
            </a:r>
            <a:r>
              <a:rPr lang="zh-CN" altLang="en-US" dirty="0"/>
              <a:t>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Tvůj přítel je </a:t>
            </a:r>
            <a:r>
              <a:rPr lang="cs-CZ" altLang="zh-CN" b="1" dirty="0"/>
              <a:t>mnohem</a:t>
            </a:r>
            <a:r>
              <a:rPr lang="cs-CZ" altLang="zh-CN" dirty="0"/>
              <a:t> hezčí než její přítel.</a:t>
            </a:r>
          </a:p>
          <a:p>
            <a:pPr marL="0" indent="0">
              <a:buNone/>
            </a:pPr>
            <a:r>
              <a:rPr lang="zh-CN" altLang="en-US" dirty="0"/>
              <a:t>捷语比汉语难</a:t>
            </a:r>
            <a:r>
              <a:rPr lang="zh-CN" altLang="en-US" b="1" dirty="0"/>
              <a:t>一点儿</a:t>
            </a:r>
            <a:r>
              <a:rPr lang="zh-CN" altLang="en-US" dirty="0"/>
              <a:t>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Čeština je </a:t>
            </a:r>
            <a:r>
              <a:rPr lang="cs-CZ" altLang="zh-CN" b="1" dirty="0"/>
              <a:t>trochu</a:t>
            </a:r>
            <a:r>
              <a:rPr lang="cs-CZ" altLang="zh-CN" dirty="0"/>
              <a:t> těžší než čínština.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可乐比水好喝一点儿。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布拉格比布尔诺大多了。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这里的冬天比纽约的冬天冷得多。</a:t>
            </a:r>
            <a:endParaRPr lang="cs-CZ" altLang="zh-CN" dirty="0"/>
          </a:p>
        </p:txBody>
      </p:sp>
    </p:spTree>
    <p:extLst>
      <p:ext uri="{BB962C8B-B14F-4D97-AF65-F5344CB8AC3E}">
        <p14:creationId xmlns:p14="http://schemas.microsoft.com/office/powerpoint/2010/main" val="81171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5459" y="772733"/>
            <a:ext cx="10895527" cy="5847008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92D050"/>
                </a:solidFill>
              </a:rPr>
              <a:t>struktura A + </a:t>
            </a:r>
            <a:r>
              <a:rPr lang="zh-CN" altLang="en-US" b="1" dirty="0">
                <a:solidFill>
                  <a:srgbClr val="92D050"/>
                </a:solidFill>
              </a:rPr>
              <a:t>比</a:t>
            </a:r>
            <a:r>
              <a:rPr lang="cs-CZ" altLang="zh-CN" b="1" dirty="0">
                <a:solidFill>
                  <a:srgbClr val="92D050"/>
                </a:solidFill>
              </a:rPr>
              <a:t> + B + </a:t>
            </a:r>
            <a:r>
              <a:rPr lang="cs-CZ" altLang="zh-CN" b="1" dirty="0" err="1" smtClean="0">
                <a:solidFill>
                  <a:srgbClr val="92D050"/>
                </a:solidFill>
              </a:rPr>
              <a:t>gèng</a:t>
            </a:r>
            <a:r>
              <a:rPr lang="zh-CN" altLang="en-US" b="1" dirty="0" smtClean="0">
                <a:solidFill>
                  <a:srgbClr val="92D050"/>
                </a:solidFill>
              </a:rPr>
              <a:t>更</a:t>
            </a:r>
            <a:r>
              <a:rPr lang="cs-CZ" altLang="zh-CN" b="1" dirty="0" smtClean="0">
                <a:solidFill>
                  <a:srgbClr val="92D050"/>
                </a:solidFill>
              </a:rPr>
              <a:t>/</a:t>
            </a:r>
            <a:r>
              <a:rPr lang="cs-CZ" altLang="zh-CN" b="1" dirty="0" err="1" smtClean="0">
                <a:solidFill>
                  <a:srgbClr val="92D050"/>
                </a:solidFill>
              </a:rPr>
              <a:t>hái</a:t>
            </a:r>
            <a:r>
              <a:rPr lang="cs-CZ" altLang="zh-CN" b="1" dirty="0" smtClean="0">
                <a:solidFill>
                  <a:srgbClr val="92D050"/>
                </a:solidFill>
              </a:rPr>
              <a:t> </a:t>
            </a:r>
            <a:r>
              <a:rPr lang="zh-CN" altLang="en-US" b="1" dirty="0" smtClean="0">
                <a:solidFill>
                  <a:srgbClr val="92D050"/>
                </a:solidFill>
              </a:rPr>
              <a:t>还</a:t>
            </a:r>
            <a:r>
              <a:rPr lang="cs-CZ" altLang="zh-CN" b="1" dirty="0" smtClean="0">
                <a:solidFill>
                  <a:srgbClr val="92D050"/>
                </a:solidFill>
              </a:rPr>
              <a:t> </a:t>
            </a:r>
            <a:r>
              <a:rPr lang="cs-CZ" altLang="zh-CN" b="1" dirty="0">
                <a:solidFill>
                  <a:srgbClr val="92D050"/>
                </a:solidFill>
              </a:rPr>
              <a:t>+ </a:t>
            </a:r>
            <a:r>
              <a:rPr lang="cs-CZ" altLang="zh-CN" b="1" dirty="0" err="1">
                <a:solidFill>
                  <a:srgbClr val="92D050"/>
                </a:solidFill>
              </a:rPr>
              <a:t>Adj</a:t>
            </a:r>
            <a:r>
              <a:rPr lang="cs-CZ" altLang="zh-CN" b="1" dirty="0">
                <a:solidFill>
                  <a:srgbClr val="92D050"/>
                </a:solidFill>
              </a:rPr>
              <a:t> (ještě více/méně…)</a:t>
            </a:r>
          </a:p>
          <a:p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布拉格漂亮，布尔诺比布拉格</a:t>
            </a:r>
            <a:r>
              <a:rPr lang="zh-CN" altLang="en-US" b="1" dirty="0"/>
              <a:t>还</a:t>
            </a:r>
            <a:r>
              <a:rPr lang="zh-CN" altLang="en-US" dirty="0"/>
              <a:t>漂亮。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Praha je hezká a Brno je </a:t>
            </a:r>
            <a:r>
              <a:rPr lang="cs-CZ" altLang="zh-CN" b="1" dirty="0"/>
              <a:t>ještě</a:t>
            </a:r>
            <a:r>
              <a:rPr lang="cs-CZ" altLang="zh-CN" dirty="0"/>
              <a:t> hezčí něž Praha.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亚洲比欧洲</a:t>
            </a:r>
            <a:r>
              <a:rPr lang="zh-CN" altLang="en-US" b="1" dirty="0"/>
              <a:t>更</a:t>
            </a:r>
            <a:r>
              <a:rPr lang="zh-CN" altLang="en-US" dirty="0"/>
              <a:t>大。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Asie je </a:t>
            </a:r>
            <a:r>
              <a:rPr lang="cs-CZ" altLang="zh-CN" b="1" dirty="0"/>
              <a:t>ještě</a:t>
            </a:r>
            <a:r>
              <a:rPr lang="cs-CZ" altLang="zh-CN" dirty="0"/>
              <a:t> větší než Evropa.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可乐很好喝，啤酒比可乐还好喝。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我很聪明，你比我还聪明。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我爸爸比我更高。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汉语比捷语更难。</a:t>
            </a: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761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Pozor! Nezaměňujte se strukturou </a:t>
            </a:r>
            <a:br>
              <a:rPr lang="cs-CZ" dirty="0"/>
            </a:br>
            <a:r>
              <a:rPr lang="cs-CZ" dirty="0">
                <a:solidFill>
                  <a:srgbClr val="92D050"/>
                </a:solidFill>
              </a:rPr>
              <a:t>A </a:t>
            </a:r>
            <a:r>
              <a:rPr lang="cs-CZ" dirty="0" err="1" smtClean="0">
                <a:solidFill>
                  <a:srgbClr val="92D050"/>
                </a:solidFill>
              </a:rPr>
              <a:t>gēn</a:t>
            </a:r>
            <a:r>
              <a:rPr lang="zh-CN" altLang="en-US" dirty="0" smtClean="0">
                <a:solidFill>
                  <a:srgbClr val="92D050"/>
                </a:solidFill>
              </a:rPr>
              <a:t>跟</a:t>
            </a:r>
            <a:r>
              <a:rPr lang="cs-CZ" altLang="zh-CN" dirty="0" smtClean="0">
                <a:solidFill>
                  <a:srgbClr val="92D050"/>
                </a:solidFill>
              </a:rPr>
              <a:t>/</a:t>
            </a:r>
            <a:r>
              <a:rPr lang="cs-CZ" altLang="zh-CN" dirty="0" err="1" smtClean="0">
                <a:solidFill>
                  <a:srgbClr val="92D050"/>
                </a:solidFill>
              </a:rPr>
              <a:t>hé</a:t>
            </a:r>
            <a:r>
              <a:rPr lang="zh-CN" altLang="en-US" dirty="0" smtClean="0">
                <a:solidFill>
                  <a:srgbClr val="92D050"/>
                </a:solidFill>
              </a:rPr>
              <a:t>和 </a:t>
            </a:r>
            <a:r>
              <a:rPr lang="cs-CZ" altLang="zh-CN" dirty="0" smtClean="0">
                <a:solidFill>
                  <a:srgbClr val="92D050"/>
                </a:solidFill>
              </a:rPr>
              <a:t>B </a:t>
            </a:r>
            <a:r>
              <a:rPr lang="cs-CZ" altLang="zh-CN" dirty="0" err="1" smtClean="0">
                <a:solidFill>
                  <a:srgbClr val="92D050"/>
                </a:solidFill>
              </a:rPr>
              <a:t>yíyàng</a:t>
            </a:r>
            <a:r>
              <a:rPr lang="cs-CZ" altLang="zh-CN" dirty="0" smtClean="0">
                <a:solidFill>
                  <a:srgbClr val="92D050"/>
                </a:solidFill>
              </a:rPr>
              <a:t> </a:t>
            </a:r>
            <a:r>
              <a:rPr lang="zh-CN" altLang="en-US" dirty="0">
                <a:solidFill>
                  <a:srgbClr val="92D050"/>
                </a:solidFill>
              </a:rPr>
              <a:t>一样</a:t>
            </a:r>
            <a:r>
              <a:rPr lang="cs-CZ" altLang="zh-CN" dirty="0">
                <a:solidFill>
                  <a:srgbClr val="92D050"/>
                </a:solidFill>
              </a:rPr>
              <a:t>/</a:t>
            </a:r>
            <a:r>
              <a:rPr lang="zh-CN" altLang="en-US" dirty="0">
                <a:solidFill>
                  <a:srgbClr val="92D050"/>
                </a:solidFill>
              </a:rPr>
              <a:t>不一样</a:t>
            </a:r>
            <a:r>
              <a:rPr lang="cs-CZ" altLang="zh-CN" dirty="0">
                <a:solidFill>
                  <a:srgbClr val="92D050"/>
                </a:solidFill>
              </a:rPr>
              <a:t> + </a:t>
            </a:r>
            <a:r>
              <a:rPr lang="cs-CZ" altLang="zh-CN" dirty="0" err="1">
                <a:solidFill>
                  <a:srgbClr val="92D050"/>
                </a:solidFill>
              </a:rPr>
              <a:t>Adj</a:t>
            </a:r>
            <a:endParaRPr lang="cs-CZ" dirty="0">
              <a:solidFill>
                <a:srgbClr val="92D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1023242" cy="5032375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/>
              <a:t>tato konstrukce pouze srovnává, ale nevyjadřuje, který z uvedených dvou prvků je větší/menší/lepší…</a:t>
            </a:r>
          </a:p>
          <a:p>
            <a:pPr>
              <a:buFontTx/>
              <a:buChar char="-"/>
            </a:pPr>
            <a:r>
              <a:rPr lang="cs-CZ" dirty="0"/>
              <a:t>A je/není stejně velké/malé/dobré… jako B 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r>
              <a:rPr lang="zh-CN" altLang="en-US" dirty="0"/>
              <a:t>可乐</a:t>
            </a:r>
            <a:r>
              <a:rPr lang="zh-CN" altLang="en-US" b="1" dirty="0"/>
              <a:t>跟</a:t>
            </a:r>
            <a:r>
              <a:rPr lang="zh-CN" altLang="en-US" dirty="0"/>
              <a:t>水</a:t>
            </a:r>
            <a:r>
              <a:rPr lang="zh-CN" altLang="en-US" b="1" dirty="0"/>
              <a:t>不一样</a:t>
            </a:r>
            <a:r>
              <a:rPr lang="zh-CN" altLang="en-US" dirty="0"/>
              <a:t>好喝。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 err="1"/>
              <a:t>Cola</a:t>
            </a:r>
            <a:r>
              <a:rPr lang="cs-CZ" altLang="zh-CN" dirty="0"/>
              <a:t> </a:t>
            </a:r>
            <a:r>
              <a:rPr lang="cs-CZ" altLang="zh-CN" b="1" dirty="0"/>
              <a:t>a</a:t>
            </a:r>
            <a:r>
              <a:rPr lang="cs-CZ" altLang="zh-CN" dirty="0"/>
              <a:t> voda </a:t>
            </a:r>
            <a:r>
              <a:rPr lang="cs-CZ" altLang="zh-CN" b="1" dirty="0"/>
              <a:t>nejsou stejně </a:t>
            </a:r>
            <a:r>
              <a:rPr lang="cs-CZ" altLang="zh-CN" dirty="0"/>
              <a:t>dobré (na pití).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这里的冬天</a:t>
            </a:r>
            <a:r>
              <a:rPr lang="zh-CN" altLang="en-US" b="1" dirty="0"/>
              <a:t>和</a:t>
            </a:r>
            <a:r>
              <a:rPr lang="zh-CN" altLang="en-US" dirty="0"/>
              <a:t>纽约的冬天 </a:t>
            </a:r>
            <a:r>
              <a:rPr lang="zh-CN" altLang="en-US" b="1" dirty="0"/>
              <a:t>一样</a:t>
            </a:r>
            <a:r>
              <a:rPr lang="zh-CN" altLang="en-US" dirty="0"/>
              <a:t>。</a:t>
            </a:r>
            <a:endParaRPr lang="cs-CZ" altLang="zh-CN" dirty="0"/>
          </a:p>
          <a:p>
            <a:pPr marL="0" indent="0">
              <a:buNone/>
            </a:pPr>
            <a:r>
              <a:rPr lang="cs-CZ" altLang="zh-CN" dirty="0"/>
              <a:t>Zdejší zima </a:t>
            </a:r>
            <a:r>
              <a:rPr lang="cs-CZ" altLang="zh-CN" b="1" dirty="0"/>
              <a:t>a</a:t>
            </a:r>
            <a:r>
              <a:rPr lang="cs-CZ" altLang="zh-CN" dirty="0"/>
              <a:t> zima v New Yorku </a:t>
            </a:r>
            <a:r>
              <a:rPr lang="cs-CZ" altLang="zh-CN" b="1" dirty="0"/>
              <a:t>jsou stejné</a:t>
            </a:r>
            <a:r>
              <a:rPr lang="cs-CZ" altLang="zh-CN" dirty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布拉格跟布尔诺一样好。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你和我不一样聪明。</a:t>
            </a:r>
            <a:endParaRPr lang="cs-CZ" altLang="zh-CN" dirty="0"/>
          </a:p>
          <a:p>
            <a:pPr marL="0" indent="0">
              <a:buNone/>
            </a:pPr>
            <a:r>
              <a:rPr lang="zh-CN" altLang="en-US" dirty="0"/>
              <a:t>我爸爸跟我一样高。</a:t>
            </a: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5234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zh-CN" dirty="0" err="1"/>
              <a:t>l</a:t>
            </a:r>
            <a:r>
              <a:rPr lang="cs-CZ" altLang="zh-CN" dirty="0" err="1" smtClean="0"/>
              <a:t>e</a:t>
            </a:r>
            <a:r>
              <a:rPr lang="cs-CZ" altLang="zh-CN" dirty="0" smtClean="0"/>
              <a:t> </a:t>
            </a:r>
            <a:r>
              <a:rPr lang="zh-CN" altLang="en-US" dirty="0" smtClean="0"/>
              <a:t>了</a:t>
            </a:r>
            <a:r>
              <a:rPr lang="cs-CZ" altLang="zh-CN" dirty="0"/>
              <a:t>					</a:t>
            </a:r>
            <a:r>
              <a:rPr lang="cs-CZ" altLang="zh-CN" sz="1600" dirty="0">
                <a:solidFill>
                  <a:srgbClr val="FF0000"/>
                </a:solidFill>
              </a:rPr>
              <a:t>YD 84, 87, 88, 89, 90 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87757" y="1690688"/>
            <a:ext cx="10945969" cy="481987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Existuje dvojí </a:t>
            </a:r>
            <a:r>
              <a:rPr lang="zh-CN" altLang="en-US" dirty="0" smtClean="0">
                <a:solidFill>
                  <a:srgbClr val="FF0000"/>
                </a:solidFill>
              </a:rPr>
              <a:t>了</a:t>
            </a:r>
            <a:r>
              <a:rPr lang="cs-CZ" altLang="zh-CN" dirty="0" smtClean="0">
                <a:solidFill>
                  <a:srgbClr val="FF0000"/>
                </a:solidFill>
              </a:rPr>
              <a:t>: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cs-CZ" dirty="0" smtClean="0"/>
              <a:t>1) </a:t>
            </a:r>
            <a:r>
              <a:rPr lang="cs-CZ" dirty="0" err="1" smtClean="0"/>
              <a:t>vido</a:t>
            </a:r>
            <a:r>
              <a:rPr lang="cs-CZ" dirty="0" smtClean="0"/>
              <a:t>-časová slovesná přípona</a:t>
            </a:r>
            <a:r>
              <a:rPr lang="zh-CN" altLang="en-US" dirty="0" smtClean="0"/>
              <a:t>了</a:t>
            </a:r>
            <a:r>
              <a:rPr lang="cs-CZ" altLang="zh-CN" dirty="0" smtClean="0"/>
              <a:t>, která stojí </a:t>
            </a:r>
            <a:r>
              <a:rPr lang="cs-CZ" altLang="zh-CN" dirty="0" smtClean="0">
                <a:solidFill>
                  <a:srgbClr val="92D050"/>
                </a:solidFill>
              </a:rPr>
              <a:t>přímo za přísudkem</a:t>
            </a:r>
            <a:r>
              <a:rPr lang="cs-CZ" altLang="zh-CN" dirty="0" smtClean="0"/>
              <a:t>; značí </a:t>
            </a:r>
            <a:r>
              <a:rPr lang="cs-CZ" altLang="zh-CN" u="sng" dirty="0" smtClean="0"/>
              <a:t>skončený, proběhlý děj nebo nastalý stav</a:t>
            </a:r>
            <a:r>
              <a:rPr lang="cs-CZ" altLang="zh-CN" dirty="0" smtClean="0"/>
              <a:t>; v záporné větě se používá záporka </a:t>
            </a:r>
            <a:r>
              <a:rPr lang="zh-CN" altLang="en-US" dirty="0" smtClean="0"/>
              <a:t>没</a:t>
            </a:r>
            <a:r>
              <a:rPr lang="cs-CZ" altLang="zh-CN" dirty="0"/>
              <a:t>, </a:t>
            </a:r>
            <a:r>
              <a:rPr lang="cs-CZ" altLang="zh-CN" dirty="0" smtClean="0"/>
              <a:t> přípona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</a:t>
            </a:r>
            <a:r>
              <a:rPr lang="cs-CZ" altLang="zh-CN" dirty="0"/>
              <a:t>se v záporné větě vynechává) </a:t>
            </a:r>
            <a:r>
              <a:rPr lang="cs-CZ" altLang="zh-CN" sz="1600" dirty="0"/>
              <a:t>– viz minulý </a:t>
            </a:r>
            <a:r>
              <a:rPr lang="cs-CZ" altLang="zh-CN" sz="1600" dirty="0" smtClean="0"/>
              <a:t>semestr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2900" dirty="0" smtClean="0"/>
              <a:t>他</a:t>
            </a:r>
            <a:r>
              <a:rPr lang="zh-CN" altLang="en-US" sz="2900" dirty="0"/>
              <a:t>买</a:t>
            </a:r>
            <a:r>
              <a:rPr lang="zh-CN" altLang="en-US" sz="2900" dirty="0" smtClean="0"/>
              <a:t>了很多东西。 </a:t>
            </a:r>
            <a:r>
              <a:rPr lang="cs-CZ" altLang="zh-CN" sz="2900" dirty="0" smtClean="0"/>
              <a:t>= Nakoupil spoustu věcí.</a:t>
            </a:r>
            <a:endParaRPr lang="cs-CZ" altLang="zh-CN" sz="2900" dirty="0"/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sz="2900" dirty="0" smtClean="0"/>
              <a:t>他没买很多东西。</a:t>
            </a:r>
            <a:r>
              <a:rPr lang="cs-CZ" altLang="zh-CN" sz="2900" dirty="0" smtClean="0"/>
              <a:t> </a:t>
            </a:r>
            <a:r>
              <a:rPr lang="cs-CZ" altLang="zh-CN" sz="2900" dirty="0"/>
              <a:t>= </a:t>
            </a:r>
            <a:r>
              <a:rPr lang="cs-CZ" altLang="zh-CN" sz="2900" dirty="0" smtClean="0"/>
              <a:t>Nenakoupil </a:t>
            </a:r>
            <a:r>
              <a:rPr lang="cs-CZ" altLang="zh-CN" sz="2900" dirty="0"/>
              <a:t>spoustu věcí.</a:t>
            </a:r>
          </a:p>
          <a:p>
            <a:pPr marL="0" indent="0">
              <a:buNone/>
            </a:pPr>
            <a:endParaRPr lang="cs-CZ" altLang="zh-CN" dirty="0"/>
          </a:p>
          <a:p>
            <a:pPr marL="0" indent="0">
              <a:lnSpc>
                <a:spcPct val="170000"/>
              </a:lnSpc>
              <a:buNone/>
            </a:pPr>
            <a:r>
              <a:rPr lang="cs-CZ" altLang="zh-CN" dirty="0" smtClean="0"/>
              <a:t>2) větná </a:t>
            </a:r>
            <a:r>
              <a:rPr lang="cs-CZ" altLang="zh-CN" dirty="0"/>
              <a:t>partikule </a:t>
            </a:r>
            <a:r>
              <a:rPr lang="zh-CN" altLang="en-US" dirty="0"/>
              <a:t>了</a:t>
            </a:r>
            <a:r>
              <a:rPr lang="cs-CZ" altLang="zh-CN" dirty="0"/>
              <a:t> stojí </a:t>
            </a:r>
            <a:r>
              <a:rPr lang="cs-CZ" altLang="zh-CN" dirty="0">
                <a:solidFill>
                  <a:srgbClr val="00B050"/>
                </a:solidFill>
              </a:rPr>
              <a:t>na konci věty </a:t>
            </a:r>
            <a:r>
              <a:rPr lang="cs-CZ" altLang="zh-CN" dirty="0"/>
              <a:t>a značí </a:t>
            </a:r>
            <a:r>
              <a:rPr lang="cs-CZ" altLang="zh-CN" u="sng" dirty="0"/>
              <a:t>změnu stavu </a:t>
            </a:r>
            <a:r>
              <a:rPr lang="cs-CZ" altLang="zh-CN" dirty="0"/>
              <a:t>vzhledem k </a:t>
            </a:r>
            <a:r>
              <a:rPr lang="cs-CZ" altLang="zh-CN" dirty="0" smtClean="0"/>
              <a:t>minulosti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/>
              <a:t>我做老</a:t>
            </a:r>
            <a:r>
              <a:rPr lang="zh-CN" altLang="en-US" dirty="0" smtClean="0"/>
              <a:t>师了。</a:t>
            </a:r>
            <a:r>
              <a:rPr lang="en-US" altLang="zh-CN" dirty="0"/>
              <a:t> </a:t>
            </a:r>
            <a:r>
              <a:rPr lang="cs-CZ" altLang="zh-CN" dirty="0" smtClean="0"/>
              <a:t>= Teď pracuji jako učitel. (tj. předtím jsem dělal něco jiného)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zh-CN" altLang="en-US" dirty="0" smtClean="0"/>
              <a:t>我不做老师了。 </a:t>
            </a:r>
            <a:r>
              <a:rPr lang="cs-CZ" altLang="zh-CN" dirty="0" smtClean="0"/>
              <a:t>= Už nepracuji jako učitel. (tj. předtím jsem byl učitelem) </a:t>
            </a:r>
            <a:endParaRPr lang="cs-CZ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5947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vido</a:t>
            </a:r>
            <a:r>
              <a:rPr lang="cs-CZ" dirty="0" smtClean="0"/>
              <a:t>-časová </a:t>
            </a:r>
            <a:r>
              <a:rPr lang="cs-CZ" dirty="0"/>
              <a:t>slovesná přípona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(1):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cs-CZ" altLang="zh-CN" dirty="0"/>
          </a:p>
          <a:p>
            <a:pPr marL="0" indent="0">
              <a:buNone/>
            </a:pPr>
            <a:r>
              <a:rPr lang="zh-CN" altLang="en-US" dirty="0" smtClean="0"/>
              <a:t>我买了一个苹果。</a:t>
            </a:r>
            <a:r>
              <a:rPr lang="cs-CZ" altLang="zh-CN" dirty="0" smtClean="0"/>
              <a:t>	</a:t>
            </a:r>
            <a:r>
              <a:rPr lang="en-US" altLang="zh-CN" dirty="0" smtClean="0"/>
              <a:t>	</a:t>
            </a:r>
            <a:r>
              <a:rPr lang="cs-CZ" altLang="zh-CN" dirty="0" smtClean="0"/>
              <a:t>Koupil jsem si jedno jablko.</a:t>
            </a:r>
          </a:p>
          <a:p>
            <a:pPr marL="0" indent="0">
              <a:buNone/>
            </a:pPr>
            <a:r>
              <a:rPr lang="zh-CN" altLang="en-US" dirty="0"/>
              <a:t>我买了</a:t>
            </a:r>
            <a:r>
              <a:rPr lang="zh-CN" altLang="en-US" dirty="0" smtClean="0"/>
              <a:t>一些苹</a:t>
            </a:r>
            <a:r>
              <a:rPr lang="zh-CN" altLang="en-US" dirty="0"/>
              <a:t>果</a:t>
            </a:r>
            <a:r>
              <a:rPr lang="zh-CN" altLang="en-US" dirty="0" smtClean="0"/>
              <a:t>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Koupil jsem pár jablek.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我</a:t>
            </a:r>
            <a:r>
              <a:rPr lang="zh-CN" altLang="en-US" dirty="0"/>
              <a:t>买</a:t>
            </a:r>
            <a:r>
              <a:rPr lang="zh-CN" altLang="en-US" dirty="0" smtClean="0"/>
              <a:t>了苹果</a:t>
            </a:r>
            <a:r>
              <a:rPr lang="cs-CZ" altLang="zh-CN" dirty="0" smtClean="0"/>
              <a:t>…. 		</a:t>
            </a:r>
            <a:r>
              <a:rPr lang="cs-CZ" altLang="zh-CN" i="1" dirty="0" smtClean="0"/>
              <a:t>neukončená věta 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我买了苹果了。我买苹果了。</a:t>
            </a:r>
            <a:r>
              <a:rPr lang="en-US" altLang="zh-CN" dirty="0" smtClean="0"/>
              <a:t>K</a:t>
            </a:r>
            <a:r>
              <a:rPr lang="cs-CZ" altLang="zh-CN" dirty="0" err="1" smtClean="0"/>
              <a:t>oupil</a:t>
            </a:r>
            <a:r>
              <a:rPr lang="cs-CZ" altLang="zh-CN" dirty="0" smtClean="0"/>
              <a:t> jsem (ta) jablka.</a:t>
            </a:r>
            <a:r>
              <a:rPr lang="zh-CN" altLang="en-US" dirty="0" smtClean="0"/>
              <a:t> </a:t>
            </a: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/>
              <a:t>我买了苹果，就回家。</a:t>
            </a:r>
            <a:r>
              <a:rPr lang="en-US" altLang="zh-CN" dirty="0" smtClean="0"/>
              <a:t>		</a:t>
            </a:r>
            <a:r>
              <a:rPr lang="cs-CZ" altLang="zh-CN" dirty="0" smtClean="0"/>
              <a:t>Až koupím (ta) jablka, vrátím se domů.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我买了苹果，就回</a:t>
            </a:r>
            <a:r>
              <a:rPr lang="zh-CN" altLang="en-US" dirty="0" smtClean="0"/>
              <a:t>家了。</a:t>
            </a:r>
            <a:r>
              <a:rPr lang="cs-CZ" altLang="zh-CN" dirty="0" smtClean="0"/>
              <a:t>	Když jsem koupil (ta) jablka, vrátil jsem se domů.</a:t>
            </a:r>
            <a:endParaRPr lang="en-US" altLang="zh-CN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26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vido</a:t>
            </a:r>
            <a:r>
              <a:rPr lang="cs-CZ" dirty="0" smtClean="0"/>
              <a:t>-časová </a:t>
            </a:r>
            <a:r>
              <a:rPr lang="cs-CZ" dirty="0"/>
              <a:t>slovesná přípona</a:t>
            </a:r>
            <a:r>
              <a:rPr lang="zh-CN" altLang="en-US" dirty="0" smtClean="0"/>
              <a:t>了</a:t>
            </a:r>
            <a:r>
              <a:rPr lang="cs-CZ" altLang="zh-CN" dirty="0" smtClean="0"/>
              <a:t>(2):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636876" cy="44721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altLang="zh-CN" dirty="0" smtClean="0"/>
              <a:t>Význam slovesné přípony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dále závisí na významu přísudku:</a:t>
            </a:r>
          </a:p>
          <a:p>
            <a:pPr marL="0" indent="0">
              <a:buNone/>
            </a:pPr>
            <a:endParaRPr lang="cs-CZ" altLang="zh-CN" dirty="0" smtClean="0"/>
          </a:p>
          <a:p>
            <a:pPr marL="514350" indent="-514350">
              <a:buAutoNum type="alphaUcParenR"/>
            </a:pPr>
            <a:r>
              <a:rPr lang="cs-CZ" altLang="zh-CN" dirty="0" smtClean="0"/>
              <a:t>jednorázová akce nebo stav, který nastal:</a:t>
            </a:r>
          </a:p>
          <a:p>
            <a:pPr marL="0" indent="0">
              <a:buNone/>
            </a:pPr>
            <a:r>
              <a:rPr lang="zh-CN" altLang="en-US" dirty="0"/>
              <a:t>他来</a:t>
            </a:r>
            <a:r>
              <a:rPr lang="zh-CN" altLang="en-US" dirty="0" smtClean="0"/>
              <a:t>了。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Přišel. / Už je tu. 	</a:t>
            </a:r>
            <a:r>
              <a:rPr lang="cs-CZ" altLang="zh-CN" i="1" dirty="0" smtClean="0"/>
              <a:t>Zápor: </a:t>
            </a:r>
            <a:r>
              <a:rPr lang="zh-CN" altLang="en-US" dirty="0" smtClean="0"/>
              <a:t>他</a:t>
            </a:r>
            <a:r>
              <a:rPr lang="cs-CZ" altLang="zh-CN" dirty="0" smtClean="0"/>
              <a:t>(</a:t>
            </a:r>
            <a:r>
              <a:rPr lang="zh-CN" altLang="en-US" dirty="0" smtClean="0"/>
              <a:t>还</a:t>
            </a:r>
            <a:r>
              <a:rPr lang="cs-CZ" altLang="zh-CN" dirty="0" smtClean="0"/>
              <a:t>)</a:t>
            </a:r>
            <a:r>
              <a:rPr lang="zh-CN" altLang="en-US" dirty="0" smtClean="0"/>
              <a:t>没来。</a:t>
            </a:r>
            <a:endParaRPr lang="cs-CZ" altLang="zh-CN" dirty="0" smtClean="0"/>
          </a:p>
          <a:p>
            <a:pPr marL="0" indent="0">
              <a:buNone/>
            </a:pPr>
            <a:r>
              <a:rPr lang="zh-CN" altLang="en-US" dirty="0" smtClean="0"/>
              <a:t>天黑了。</a:t>
            </a:r>
            <a:r>
              <a:rPr lang="en-US" altLang="zh-CN" dirty="0" smtClean="0"/>
              <a:t>	</a:t>
            </a:r>
            <a:r>
              <a:rPr lang="cs-CZ" altLang="zh-CN" dirty="0" smtClean="0"/>
              <a:t>Stmívá se. / Setmělo se.</a:t>
            </a:r>
            <a:r>
              <a:rPr lang="en-US" altLang="zh-CN" dirty="0" smtClean="0"/>
              <a:t>  	</a:t>
            </a:r>
            <a:r>
              <a:rPr lang="cs-CZ" altLang="zh-CN" i="1" dirty="0" smtClean="0"/>
              <a:t>Zápor</a:t>
            </a:r>
            <a:r>
              <a:rPr lang="cs-CZ" altLang="zh-CN" i="1" dirty="0"/>
              <a:t>: </a:t>
            </a:r>
            <a:r>
              <a:rPr lang="zh-CN" altLang="en-US" dirty="0"/>
              <a:t>天</a:t>
            </a:r>
            <a:r>
              <a:rPr lang="cs-CZ" altLang="zh-CN" dirty="0" smtClean="0"/>
              <a:t>(</a:t>
            </a:r>
            <a:r>
              <a:rPr lang="zh-CN" altLang="en-US" dirty="0"/>
              <a:t>还</a:t>
            </a:r>
            <a:r>
              <a:rPr lang="cs-CZ" altLang="zh-CN" dirty="0"/>
              <a:t>)</a:t>
            </a:r>
            <a:r>
              <a:rPr lang="zh-CN" altLang="en-US" dirty="0" smtClean="0"/>
              <a:t>没黑。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/>
              <a:t>爷</a:t>
            </a:r>
            <a:r>
              <a:rPr lang="zh-CN" altLang="en-US" dirty="0" smtClean="0"/>
              <a:t>爷好了。</a:t>
            </a:r>
            <a:r>
              <a:rPr lang="cs-CZ" altLang="zh-CN" dirty="0" smtClean="0"/>
              <a:t>	Dědečkovi je již lépe.  </a:t>
            </a:r>
            <a:r>
              <a:rPr lang="cs-CZ" altLang="zh-CN" i="1" dirty="0" smtClean="0"/>
              <a:t>Zápor</a:t>
            </a:r>
            <a:r>
              <a:rPr lang="cs-CZ" altLang="zh-CN" i="1" dirty="0"/>
              <a:t>: </a:t>
            </a:r>
            <a:r>
              <a:rPr lang="zh-CN" altLang="en-US" dirty="0" smtClean="0"/>
              <a:t>爷爷</a:t>
            </a:r>
            <a:r>
              <a:rPr lang="cs-CZ" altLang="zh-CN" dirty="0" smtClean="0"/>
              <a:t>(</a:t>
            </a:r>
            <a:r>
              <a:rPr lang="zh-CN" altLang="en-US" dirty="0"/>
              <a:t>还</a:t>
            </a:r>
            <a:r>
              <a:rPr lang="cs-CZ" altLang="zh-CN" dirty="0"/>
              <a:t>)</a:t>
            </a:r>
            <a:r>
              <a:rPr lang="zh-CN" altLang="en-US" dirty="0" smtClean="0"/>
              <a:t>没好。</a:t>
            </a:r>
            <a:endParaRPr lang="cs-CZ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cs-CZ" altLang="zh-CN" dirty="0" smtClean="0"/>
              <a:t>(Podle záporky lze poznat, že jde o slovesnou příponu, i když je </a:t>
            </a:r>
            <a:r>
              <a:rPr lang="zh-CN" altLang="en-US" dirty="0" smtClean="0"/>
              <a:t>了</a:t>
            </a:r>
            <a:r>
              <a:rPr lang="cs-CZ" altLang="zh-CN" dirty="0" smtClean="0"/>
              <a:t> na konci věty.)</a:t>
            </a:r>
            <a:r>
              <a:rPr lang="cs-CZ" altLang="zh-CN" dirty="0"/>
              <a:t> </a:t>
            </a:r>
            <a:endParaRPr lang="cs-CZ" altLang="zh-CN" dirty="0" smtClean="0"/>
          </a:p>
          <a:p>
            <a:pPr marL="0" indent="0">
              <a:buNone/>
            </a:pPr>
            <a:r>
              <a:rPr lang="cs-CZ" altLang="zh-CN" dirty="0" smtClean="0"/>
              <a:t>Srov.: </a:t>
            </a:r>
            <a:r>
              <a:rPr lang="zh-CN" altLang="en-US" dirty="0" smtClean="0"/>
              <a:t>我</a:t>
            </a:r>
            <a:r>
              <a:rPr lang="zh-CN" altLang="en-US" dirty="0"/>
              <a:t>知道了。</a:t>
            </a:r>
            <a:r>
              <a:rPr lang="en-US" altLang="zh-CN" dirty="0"/>
              <a:t>	</a:t>
            </a:r>
            <a:r>
              <a:rPr lang="cs-CZ" altLang="zh-CN" dirty="0"/>
              <a:t>Už to vím / chápu.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FF0000"/>
                </a:solidFill>
              </a:rPr>
              <a:t>PO</a:t>
            </a:r>
            <a:r>
              <a:rPr lang="cs-CZ" altLang="zh-CN" dirty="0">
                <a:solidFill>
                  <a:srgbClr val="FF0000"/>
                </a:solidFill>
              </a:rPr>
              <a:t>ZOR: </a:t>
            </a:r>
            <a:r>
              <a:rPr lang="cs-CZ" altLang="zh-CN" i="1" dirty="0"/>
              <a:t>Zápor</a:t>
            </a:r>
            <a:r>
              <a:rPr lang="cs-CZ" altLang="zh-CN" dirty="0"/>
              <a:t>: </a:t>
            </a:r>
            <a:r>
              <a:rPr lang="zh-CN" altLang="en-US" dirty="0"/>
              <a:t>我还不知道。</a:t>
            </a:r>
            <a:endParaRPr lang="en-US" altLang="zh-CN" dirty="0"/>
          </a:p>
          <a:p>
            <a:pPr marL="0" indent="0">
              <a:buNone/>
            </a:pPr>
            <a:endParaRPr lang="cs-CZ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53586193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1840</Words>
  <Application>Microsoft Office PowerPoint</Application>
  <PresentationFormat>Širokoúhlá obrazovka</PresentationFormat>
  <Paragraphs>211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等线</vt:lpstr>
      <vt:lpstr>等线 Light</vt:lpstr>
      <vt:lpstr>新細明體</vt:lpstr>
      <vt:lpstr>Arial</vt:lpstr>
      <vt:lpstr>Calibri</vt:lpstr>
      <vt:lpstr>Calibri Light</vt:lpstr>
      <vt:lpstr>Motiv Office</vt:lpstr>
      <vt:lpstr>Gramatika čínštiny 2 KSCA005  1</vt:lpstr>
      <vt:lpstr>obsah</vt:lpstr>
      <vt:lpstr>Konstrukce s prepozičním slovesem bǐ 比 YD 105/a</vt:lpstr>
      <vt:lpstr>Prezentace aplikace PowerPoint</vt:lpstr>
      <vt:lpstr>Prezentace aplikace PowerPoint</vt:lpstr>
      <vt:lpstr>Pozor! Nezaměňujte se strukturou  A gēn跟/hé和 B yíyàng 一样/不一样 + Adj</vt:lpstr>
      <vt:lpstr>le 了     YD 84, 87, 88, 89, 90 </vt:lpstr>
      <vt:lpstr>vido-časová slovesná přípona了 (1):</vt:lpstr>
      <vt:lpstr>vido-časová slovesná přípona了(2):</vt:lpstr>
      <vt:lpstr>vido-časová slovesná přípona了(3):</vt:lpstr>
      <vt:lpstr>Větná partikule了 (1):</vt:lpstr>
      <vt:lpstr>Větná partikule了 (2):</vt:lpstr>
      <vt:lpstr>Větná partikule了 a slovesná přípona 了 se někdy odliší jen kontextem:</vt:lpstr>
      <vt:lpstr>Vyjádření minulosti, kdy se NEPOUŽÍVÁ slovesná přípona 了 (a v záporu se nepoužívá 没):</vt:lpstr>
      <vt:lpstr>Vyjádření minulosti, kdy se NEPOUŽÍVÁ slovesná přípona 了 (a v záporu 没):</vt:lpstr>
      <vt:lpstr>Tvoření otázek se slovesnou příponou 了:</vt:lpstr>
      <vt:lpstr>Adverbium yòu 又</vt:lpstr>
      <vt:lpstr>yòu又 vs. zài再</vt:lpstr>
      <vt:lpstr>Konstrukce Adj/V + 是 + Adj/V, + 可是/但是…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Gramatika čínštiny 2 KSCA005  2</dc:title>
  <dc:creator>User</dc:creator>
  <cp:lastModifiedBy>Dušan Vávra</cp:lastModifiedBy>
  <cp:revision>100</cp:revision>
  <dcterms:created xsi:type="dcterms:W3CDTF">2018-02-20T11:28:31Z</dcterms:created>
  <dcterms:modified xsi:type="dcterms:W3CDTF">2020-02-24T10:17:02Z</dcterms:modified>
</cp:coreProperties>
</file>