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86" r:id="rId5"/>
    <p:sldId id="287" r:id="rId6"/>
    <p:sldId id="283" r:id="rId7"/>
    <p:sldId id="285" r:id="rId8"/>
    <p:sldId id="284" r:id="rId9"/>
    <p:sldId id="282" r:id="rId10"/>
    <p:sldId id="277" r:id="rId11"/>
    <p:sldId id="278" r:id="rId12"/>
    <p:sldId id="263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6" d="100"/>
          <a:sy n="76" d="100"/>
        </p:scale>
        <p:origin x="-2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3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88462" y="5599590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jaro </a:t>
            </a:r>
            <a:r>
              <a:rPr lang="cs-CZ" sz="2800" dirty="0" smtClean="0"/>
              <a:t>2020</a:t>
            </a:r>
            <a:r>
              <a:rPr lang="cs-CZ" sz="2800" dirty="0"/>
              <a:t>	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1217" y="798490"/>
            <a:ext cx="10632583" cy="5378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Pozor!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Záložka </a:t>
            </a:r>
            <a:r>
              <a:rPr lang="cs-CZ" dirty="0" err="1" smtClean="0"/>
              <a:t>lǐ</a:t>
            </a:r>
            <a:r>
              <a:rPr lang="cs-CZ" dirty="0" smtClean="0"/>
              <a:t> </a:t>
            </a:r>
            <a:r>
              <a:rPr lang="zh-CN" altLang="en-US" dirty="0" smtClean="0"/>
              <a:t>里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dirty="0" smtClean="0"/>
              <a:t>nepřipín</a:t>
            </a:r>
            <a:r>
              <a:rPr lang="cs-CZ" dirty="0"/>
              <a:t>á</a:t>
            </a:r>
            <a:r>
              <a:rPr lang="cs-CZ" dirty="0" smtClean="0"/>
              <a:t> </a:t>
            </a:r>
            <a:r>
              <a:rPr lang="cs-CZ" dirty="0"/>
              <a:t>k</a:t>
            </a:r>
            <a:r>
              <a:rPr lang="zh-CN" altLang="en-US" dirty="0"/>
              <a:t> </a:t>
            </a:r>
            <a:r>
              <a:rPr lang="cs-CZ" dirty="0"/>
              <a:t>vlastním zeměpisným názvům</a:t>
            </a:r>
          </a:p>
          <a:p>
            <a:pPr marL="0" indent="0">
              <a:buNone/>
            </a:pPr>
            <a:r>
              <a:rPr lang="zh-CN" altLang="en-US" dirty="0"/>
              <a:t>  北京， 香港， 捷克， 中国</a:t>
            </a:r>
            <a:r>
              <a:rPr lang="cs-CZ" altLang="zh-CN" dirty="0" smtClean="0"/>
              <a:t>…</a:t>
            </a: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/>
              <a:t>我家</a:t>
            </a:r>
            <a:r>
              <a:rPr lang="zh-CN" altLang="en-US" dirty="0" smtClean="0">
                <a:solidFill>
                  <a:srgbClr val="FF0000"/>
                </a:solidFill>
              </a:rPr>
              <a:t>里</a:t>
            </a:r>
            <a:r>
              <a:rPr lang="zh-CN" altLang="en-US" dirty="0" smtClean="0"/>
              <a:t>有很多人。 </a:t>
            </a:r>
            <a:r>
              <a:rPr lang="cs-CZ" altLang="zh-CN" dirty="0" smtClean="0"/>
              <a:t>U nás doma je spousta lidí.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北京有很多人</a:t>
            </a:r>
            <a:r>
              <a:rPr lang="zh-CN" altLang="en-US" dirty="0" smtClean="0"/>
              <a:t>。</a:t>
            </a:r>
            <a:r>
              <a:rPr lang="cs-CZ" altLang="zh-CN" dirty="0" smtClean="0"/>
              <a:t>V Pekingu je spousta lidí.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>
              <a:buFontTx/>
              <a:buChar char="-"/>
            </a:pPr>
            <a:r>
              <a:rPr lang="cs-CZ" dirty="0"/>
              <a:t>fakultativní jsou u podstatných jmen označujících instituce, úřady atd.   </a:t>
            </a:r>
            <a:endParaRPr lang="cs-CZ" dirty="0" smtClean="0"/>
          </a:p>
          <a:p>
            <a:pPr marL="0" indent="0">
              <a:buNone/>
            </a:pPr>
            <a:r>
              <a:rPr lang="cs-CZ" altLang="zh-CN" dirty="0"/>
              <a:t> </a:t>
            </a:r>
            <a:r>
              <a:rPr lang="cs-CZ" altLang="zh-CN" dirty="0" smtClean="0"/>
              <a:t> </a:t>
            </a:r>
            <a:r>
              <a:rPr lang="zh-CN" altLang="en-US" dirty="0" smtClean="0"/>
              <a:t>银</a:t>
            </a:r>
            <a:r>
              <a:rPr lang="zh-CN" altLang="en-US" dirty="0"/>
              <a:t>行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rgbClr val="FF0000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有很多人</a:t>
            </a:r>
            <a:r>
              <a:rPr lang="zh-CN" altLang="en-US" dirty="0" smtClean="0"/>
              <a:t>。</a:t>
            </a:r>
            <a:r>
              <a:rPr lang="cs-CZ" altLang="zh-CN" dirty="0" smtClean="0"/>
              <a:t>V bance je spousta lidí.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  公园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rgbClr val="FF0000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孩子很多</a:t>
            </a:r>
            <a:r>
              <a:rPr lang="zh-CN" altLang="en-US" dirty="0" smtClean="0"/>
              <a:t>。</a:t>
            </a:r>
            <a:r>
              <a:rPr lang="cs-CZ" altLang="zh-CN" dirty="0" smtClean="0"/>
              <a:t>V parku je spousta dětí.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火车站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rgbClr val="FF0000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有火车</a:t>
            </a:r>
            <a:r>
              <a:rPr lang="zh-CN" altLang="en-US" dirty="0" smtClean="0"/>
              <a:t>。</a:t>
            </a:r>
            <a:r>
              <a:rPr lang="cs-CZ" altLang="zh-CN" dirty="0" smtClean="0"/>
              <a:t>Na nádraží jsou vlaky.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6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00062"/>
            <a:ext cx="10515600" cy="1325563"/>
          </a:xfrm>
        </p:spPr>
        <p:txBody>
          <a:bodyPr/>
          <a:lstStyle/>
          <a:p>
            <a:r>
              <a:rPr lang="cs-CZ" dirty="0"/>
              <a:t>Komparace pomocí A + </a:t>
            </a:r>
            <a:r>
              <a:rPr lang="zh-CN" altLang="en-US" dirty="0"/>
              <a:t>没有</a:t>
            </a:r>
            <a:r>
              <a:rPr lang="cs-CZ" altLang="zh-CN" dirty="0"/>
              <a:t>+ B + (</a:t>
            </a:r>
            <a:r>
              <a:rPr lang="zh-CN" altLang="en-US" dirty="0"/>
              <a:t>那么</a:t>
            </a:r>
            <a:r>
              <a:rPr lang="cs-CZ" altLang="zh-CN" dirty="0"/>
              <a:t>)…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李友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王朋</a:t>
            </a:r>
            <a:r>
              <a:rPr lang="cs-CZ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cs-CZ" altLang="zh-CN" dirty="0">
                <a:solidFill>
                  <a:srgbClr val="FF0000"/>
                </a:solidFill>
              </a:rPr>
              <a:t>)</a:t>
            </a:r>
            <a:r>
              <a:rPr lang="zh-CN" altLang="en-US" dirty="0"/>
              <a:t>高。</a:t>
            </a:r>
            <a:r>
              <a:rPr lang="cs-CZ" altLang="zh-CN" dirty="0" err="1"/>
              <a:t>Li</a:t>
            </a:r>
            <a:r>
              <a:rPr lang="cs-CZ" altLang="zh-CN" dirty="0"/>
              <a:t> </a:t>
            </a:r>
            <a:r>
              <a:rPr lang="cs-CZ" altLang="zh-CN" dirty="0" err="1"/>
              <a:t>You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není tak vysoký </a:t>
            </a:r>
            <a:r>
              <a:rPr lang="cs-CZ" altLang="zh-CN" dirty="0"/>
              <a:t>jako </a:t>
            </a:r>
            <a:r>
              <a:rPr lang="cs-CZ" altLang="zh-CN" dirty="0" err="1"/>
              <a:t>Wang</a:t>
            </a:r>
            <a:r>
              <a:rPr lang="cs-CZ" altLang="zh-CN" dirty="0"/>
              <a:t> </a:t>
            </a:r>
            <a:r>
              <a:rPr lang="cs-CZ" altLang="zh-CN" dirty="0" err="1"/>
              <a:t>Peng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cs-CZ" altLang="zh-CN" dirty="0"/>
              <a:t> X  </a:t>
            </a:r>
            <a:r>
              <a:rPr lang="zh-CN" altLang="en-US" dirty="0"/>
              <a:t>李友</a:t>
            </a:r>
            <a:r>
              <a:rPr lang="zh-CN" altLang="en-US" dirty="0">
                <a:solidFill>
                  <a:srgbClr val="FF0000"/>
                </a:solidFill>
              </a:rPr>
              <a:t>比</a:t>
            </a:r>
            <a:r>
              <a:rPr lang="zh-CN" altLang="en-US" dirty="0"/>
              <a:t>王朋高。</a:t>
            </a:r>
            <a:r>
              <a:rPr lang="cs-CZ" altLang="zh-CN" dirty="0" err="1"/>
              <a:t>Li</a:t>
            </a:r>
            <a:r>
              <a:rPr lang="cs-CZ" altLang="zh-CN" dirty="0"/>
              <a:t> </a:t>
            </a:r>
            <a:r>
              <a:rPr lang="cs-CZ" altLang="zh-CN" dirty="0" err="1"/>
              <a:t>You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je vyšší </a:t>
            </a:r>
            <a:r>
              <a:rPr lang="cs-CZ" altLang="zh-CN" dirty="0"/>
              <a:t>než </a:t>
            </a:r>
            <a:r>
              <a:rPr lang="cs-CZ" altLang="zh-CN" dirty="0" err="1"/>
              <a:t>Wang</a:t>
            </a:r>
            <a:r>
              <a:rPr lang="cs-CZ" altLang="zh-CN" dirty="0"/>
              <a:t> </a:t>
            </a:r>
            <a:r>
              <a:rPr lang="cs-CZ" altLang="zh-CN" dirty="0" err="1"/>
              <a:t>Peng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我没有你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小。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你姐姐没有你妹妹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漂亮。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我没有你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喜欢喝可乐。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31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不比 </a:t>
            </a:r>
            <a:r>
              <a:rPr lang="en-US" altLang="zh-CN" dirty="0"/>
              <a:t>X </a:t>
            </a:r>
            <a:r>
              <a:rPr lang="zh-CN" altLang="en-US" dirty="0"/>
              <a:t>没有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他妈妈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你妈妈老。</a:t>
            </a:r>
            <a:r>
              <a:rPr lang="cs-CZ" altLang="zh-CN" dirty="0"/>
              <a:t>Jeho matka není </a:t>
            </a:r>
            <a:r>
              <a:rPr lang="cs-CZ" altLang="zh-CN" dirty="0">
                <a:solidFill>
                  <a:srgbClr val="00B050"/>
                </a:solidFill>
              </a:rPr>
              <a:t>tak stará jako </a:t>
            </a:r>
            <a:r>
              <a:rPr lang="cs-CZ" altLang="zh-CN" dirty="0"/>
              <a:t>tvoje matka.</a:t>
            </a:r>
          </a:p>
          <a:p>
            <a:pPr marL="0" indent="0">
              <a:buNone/>
            </a:pPr>
            <a:r>
              <a:rPr lang="zh-CN" altLang="en-US" dirty="0"/>
              <a:t>小黄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小左漂亮。</a:t>
            </a:r>
            <a:r>
              <a:rPr lang="cs-CZ" altLang="zh-CN" dirty="0"/>
              <a:t>Mladá </a:t>
            </a:r>
            <a:r>
              <a:rPr lang="cs-CZ" altLang="zh-CN" dirty="0" err="1"/>
              <a:t>Huang</a:t>
            </a:r>
            <a:r>
              <a:rPr lang="cs-CZ" altLang="zh-CN" dirty="0"/>
              <a:t> není </a:t>
            </a:r>
            <a:r>
              <a:rPr lang="cs-CZ" altLang="zh-CN" dirty="0">
                <a:solidFill>
                  <a:srgbClr val="00B050"/>
                </a:solidFill>
              </a:rPr>
              <a:t>tak hezká jako </a:t>
            </a:r>
            <a:r>
              <a:rPr lang="cs-CZ" altLang="zh-CN" dirty="0"/>
              <a:t>mladá </a:t>
            </a:r>
            <a:r>
              <a:rPr lang="cs-CZ" altLang="zh-CN" dirty="0" err="1"/>
              <a:t>Zuo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你喜欢喝可乐。</a:t>
            </a:r>
            <a:r>
              <a:rPr lang="cs-CZ" altLang="zh-CN" dirty="0"/>
              <a:t>Nemám </a:t>
            </a:r>
            <a:r>
              <a:rPr lang="cs-CZ" altLang="zh-CN" dirty="0">
                <a:solidFill>
                  <a:srgbClr val="00B050"/>
                </a:solidFill>
              </a:rPr>
              <a:t>tak rád </a:t>
            </a:r>
            <a:r>
              <a:rPr lang="cs-CZ" altLang="zh-CN" dirty="0" err="1"/>
              <a:t>colu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B050"/>
                </a:solidFill>
              </a:rPr>
              <a:t>jako ty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他妈妈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你妈妈老。</a:t>
            </a:r>
            <a:r>
              <a:rPr lang="cs-CZ" altLang="zh-CN" dirty="0"/>
              <a:t>Jeho matka </a:t>
            </a:r>
            <a:r>
              <a:rPr lang="cs-CZ" altLang="zh-CN" dirty="0">
                <a:solidFill>
                  <a:srgbClr val="0070C0"/>
                </a:solidFill>
              </a:rPr>
              <a:t>není starší než </a:t>
            </a:r>
            <a:r>
              <a:rPr lang="cs-CZ" altLang="zh-CN" dirty="0"/>
              <a:t>tvoje matka.</a:t>
            </a:r>
          </a:p>
          <a:p>
            <a:pPr marL="0" indent="0">
              <a:buNone/>
            </a:pPr>
            <a:r>
              <a:rPr lang="zh-CN" altLang="en-US" dirty="0"/>
              <a:t>小黄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小左漂亮。</a:t>
            </a:r>
            <a:r>
              <a:rPr lang="cs-CZ" altLang="zh-CN" dirty="0"/>
              <a:t>Mladá </a:t>
            </a:r>
            <a:r>
              <a:rPr lang="cs-CZ" altLang="zh-CN" dirty="0" err="1"/>
              <a:t>Huang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70C0"/>
                </a:solidFill>
              </a:rPr>
              <a:t>není hezčí než </a:t>
            </a:r>
            <a:r>
              <a:rPr lang="cs-CZ" altLang="zh-CN" dirty="0"/>
              <a:t>mladá </a:t>
            </a:r>
            <a:r>
              <a:rPr lang="cs-CZ" altLang="zh-CN" dirty="0" err="1"/>
              <a:t>Zuo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你喜欢喝可乐。</a:t>
            </a:r>
            <a:r>
              <a:rPr lang="cs-CZ" altLang="zh-CN" dirty="0">
                <a:solidFill>
                  <a:srgbClr val="0070C0"/>
                </a:solidFill>
              </a:rPr>
              <a:t>Nemám radši </a:t>
            </a:r>
            <a:r>
              <a:rPr lang="cs-CZ" altLang="zh-CN" dirty="0" err="1"/>
              <a:t>colu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70C0"/>
                </a:solidFill>
              </a:rPr>
              <a:t>než</a:t>
            </a:r>
            <a:r>
              <a:rPr lang="cs-CZ" altLang="zh-CN" dirty="0"/>
              <a:t> ty.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9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那么</a:t>
            </a:r>
            <a:r>
              <a:rPr lang="cs-CZ" altLang="zh-CN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„tolik, tak moc“</a:t>
            </a:r>
          </a:p>
          <a:p>
            <a:pPr>
              <a:buFontTx/>
              <a:buChar char="-"/>
            </a:pPr>
            <a:r>
              <a:rPr lang="cs-CZ" dirty="0"/>
              <a:t>signalizuje velký stupeň adjektiva nebo slovesa, které za ním následuje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想去到中</a:t>
            </a:r>
            <a:r>
              <a:rPr lang="zh-CN" altLang="en-US" dirty="0" smtClean="0"/>
              <a:t>国学习。</a:t>
            </a:r>
            <a:r>
              <a:rPr lang="cs-CZ" altLang="zh-CN" dirty="0"/>
              <a:t>Chce </a:t>
            </a:r>
            <a:r>
              <a:rPr lang="cs-CZ" altLang="zh-CN" dirty="0">
                <a:solidFill>
                  <a:srgbClr val="FF0000"/>
                </a:solidFill>
              </a:rPr>
              <a:t>tolik</a:t>
            </a:r>
            <a:r>
              <a:rPr lang="cs-CZ" altLang="zh-CN" dirty="0"/>
              <a:t> jet studovat do Číny.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不喜欢喝咖啡， 就别喝吧。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我男朋友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喜欢买衣服。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2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515600" cy="1033865"/>
          </a:xfrm>
        </p:spPr>
        <p:txBody>
          <a:bodyPr>
            <a:normAutofit fontScale="90000"/>
          </a:bodyPr>
          <a:lstStyle/>
          <a:p>
            <a:r>
              <a:rPr lang="cs-CZ" altLang="zh-CN" dirty="0"/>
              <a:t>A </a:t>
            </a:r>
            <a:r>
              <a:rPr lang="zh-CN" altLang="en-US" dirty="0"/>
              <a:t>没有</a:t>
            </a:r>
            <a:r>
              <a:rPr lang="cs-CZ" altLang="zh-CN" dirty="0"/>
              <a:t>B</a:t>
            </a:r>
            <a:r>
              <a:rPr lang="zh-CN" altLang="en-US" dirty="0"/>
              <a:t> 那么</a:t>
            </a:r>
            <a:r>
              <a:rPr lang="en-US" altLang="zh-CN" dirty="0"/>
              <a:t>…</a:t>
            </a:r>
            <a:br>
              <a:rPr lang="en-US" altLang="zh-CN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</a:t>
            </a:r>
            <a:r>
              <a:rPr lang="en-US" dirty="0"/>
              <a:t> </a:t>
            </a:r>
            <a:r>
              <a:rPr lang="cs-CZ" dirty="0"/>
              <a:t>„A </a:t>
            </a:r>
            <a:r>
              <a:rPr lang="en-US" dirty="0"/>
              <a:t>ne</a:t>
            </a:r>
            <a:r>
              <a:rPr lang="cs-CZ" dirty="0"/>
              <a:t>ní/nemá</a:t>
            </a:r>
            <a:r>
              <a:rPr lang="en-US" dirty="0"/>
              <a:t> </a:t>
            </a:r>
            <a:r>
              <a:rPr lang="en-US" dirty="0" err="1"/>
              <a:t>tolik</a:t>
            </a:r>
            <a:r>
              <a:rPr lang="cs-CZ" dirty="0"/>
              <a:t> … jako B“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姐姐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漂亮。</a:t>
            </a:r>
            <a:r>
              <a:rPr lang="cs-CZ" altLang="zh-CN" dirty="0"/>
              <a:t>Starší sestra není tak (tolik) hezká jako já.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小李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老王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喜欢跳舞。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这双鞋子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那双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贵。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多钱。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0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 </a:t>
            </a:r>
            <a:r>
              <a:rPr lang="cs-CZ" altLang="zh-CN" dirty="0"/>
              <a:t>+ místo 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FF0000"/>
                </a:solidFill>
              </a:rPr>
              <a:t>činnost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zdůraznění </a:t>
            </a:r>
            <a:r>
              <a:rPr lang="cs-CZ" dirty="0" smtClean="0"/>
              <a:t>místa</a:t>
            </a:r>
            <a:r>
              <a:rPr lang="cs-CZ" dirty="0" smtClean="0"/>
              <a:t>, ve kterém </a:t>
            </a:r>
            <a:r>
              <a:rPr lang="cs-CZ" dirty="0"/>
              <a:t>bude mluvčí dělat </a:t>
            </a:r>
            <a:r>
              <a:rPr lang="cs-CZ" dirty="0" smtClean="0"/>
              <a:t>příslušnou činnost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zh-CN" altLang="en-US" dirty="0"/>
              <a:t>今天晚上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图书馆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看书</a:t>
            </a:r>
            <a:r>
              <a:rPr lang="zh-CN" altLang="en-US" dirty="0"/>
              <a:t>。</a:t>
            </a:r>
            <a:r>
              <a:rPr lang="cs-CZ" altLang="zh-CN" dirty="0"/>
              <a:t>Dnes večer si </a:t>
            </a:r>
            <a:r>
              <a:rPr lang="cs-CZ" altLang="zh-CN" dirty="0">
                <a:solidFill>
                  <a:srgbClr val="0070C0"/>
                </a:solidFill>
              </a:rPr>
              <a:t>půjde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B050"/>
                </a:solidFill>
              </a:rPr>
              <a:t>do</a:t>
            </a:r>
            <a:r>
              <a:rPr lang="cs-CZ" altLang="zh-CN" dirty="0"/>
              <a:t> knihovny </a:t>
            </a:r>
            <a:r>
              <a:rPr lang="cs-CZ" altLang="zh-CN" dirty="0">
                <a:solidFill>
                  <a:srgbClr val="FF0000"/>
                </a:solidFill>
              </a:rPr>
              <a:t>číst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饭店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吃饭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老黄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中国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学习汉语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李友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他家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睡觉</a:t>
            </a:r>
            <a:r>
              <a:rPr lang="zh-CN" altLang="en-US" dirty="0"/>
              <a:t>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záložky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en-US" altLang="zh-CN" dirty="0"/>
              <a:t>k</a:t>
            </a:r>
            <a:r>
              <a:rPr lang="cs-CZ" dirty="0" err="1" smtClean="0"/>
              <a:t>omparace</a:t>
            </a:r>
            <a:r>
              <a:rPr lang="cs-CZ" dirty="0" smtClean="0"/>
              <a:t> pomocí </a:t>
            </a:r>
            <a:r>
              <a:rPr lang="zh-CN" altLang="en-US" dirty="0" smtClean="0"/>
              <a:t>没有</a:t>
            </a:r>
            <a:endParaRPr lang="en-US" altLang="zh-CN" dirty="0" smtClean="0"/>
          </a:p>
          <a:p>
            <a:r>
              <a:rPr lang="zh-CN" altLang="en-US" dirty="0"/>
              <a:t>到 </a:t>
            </a:r>
            <a:r>
              <a:rPr lang="cs-CZ" altLang="zh-CN" dirty="0"/>
              <a:t>+ místo </a:t>
            </a:r>
            <a:r>
              <a:rPr lang="zh-CN" altLang="en-US" dirty="0"/>
              <a:t>去</a:t>
            </a:r>
            <a:r>
              <a:rPr lang="cs-CZ" altLang="zh-CN" dirty="0"/>
              <a:t> + činnost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/>
          </a:bodyPr>
          <a:lstStyle/>
          <a:p>
            <a:r>
              <a:rPr lang="cs-CZ" dirty="0" smtClean="0"/>
              <a:t>Záložky - základní  </a:t>
            </a:r>
            <a:r>
              <a:rPr lang="cs-CZ" dirty="0"/>
              <a:t>					</a:t>
            </a:r>
            <a:r>
              <a:rPr lang="cs-CZ" sz="1600" dirty="0" smtClean="0">
                <a:solidFill>
                  <a:srgbClr val="FF0000"/>
                </a:solidFill>
              </a:rPr>
              <a:t>YD </a:t>
            </a:r>
            <a:r>
              <a:rPr lang="cs-CZ" sz="1600" dirty="0" smtClean="0">
                <a:solidFill>
                  <a:srgbClr val="FF0000"/>
                </a:solidFill>
              </a:rPr>
              <a:t>48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obdoba českých předložek</a:t>
            </a:r>
          </a:p>
          <a:p>
            <a:r>
              <a:rPr lang="cs-CZ" dirty="0"/>
              <a:t>připínají se za podstatné jméno</a:t>
            </a:r>
          </a:p>
          <a:p>
            <a:r>
              <a:rPr lang="cs-CZ" dirty="0"/>
              <a:t>jednoslabičné a </a:t>
            </a:r>
            <a:r>
              <a:rPr lang="cs-CZ" dirty="0" smtClean="0"/>
              <a:t>dvouslabičné; </a:t>
            </a:r>
            <a:r>
              <a:rPr lang="cs-CZ" dirty="0" smtClean="0">
                <a:solidFill>
                  <a:srgbClr val="00B0F0"/>
                </a:solidFill>
              </a:rPr>
              <a:t>jednoslabičné pouze jako záložky; dvouslabičné jako záložky nebo jako samostatné slovo </a:t>
            </a:r>
            <a:endParaRPr lang="cs-CZ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v</a:t>
            </a:r>
            <a:r>
              <a:rPr lang="cs-CZ" altLang="zh-CN" dirty="0"/>
              <a:t>,</a:t>
            </a:r>
            <a:r>
              <a:rPr lang="cs-CZ" altLang="zh-CN" dirty="0" smtClean="0"/>
              <a:t> uvnitř 	</a:t>
            </a:r>
            <a:r>
              <a:rPr lang="cs-CZ" altLang="zh-CN" dirty="0" err="1" smtClean="0"/>
              <a:t>lǐ</a:t>
            </a:r>
            <a:r>
              <a:rPr lang="cs-CZ" altLang="zh-CN" dirty="0" smtClean="0"/>
              <a:t> </a:t>
            </a:r>
            <a:r>
              <a:rPr lang="zh-CN" altLang="en-US" dirty="0" smtClean="0"/>
              <a:t>里</a:t>
            </a:r>
            <a:r>
              <a:rPr lang="cs-CZ" altLang="zh-CN" dirty="0"/>
              <a:t>	 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lǐmian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里面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lǐbian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里</a:t>
            </a:r>
            <a:r>
              <a:rPr lang="zh-CN" altLang="en-US" dirty="0"/>
              <a:t>边</a:t>
            </a:r>
            <a:r>
              <a:rPr lang="cs-CZ" altLang="zh-CN" dirty="0" smtClean="0"/>
              <a:t>	</a:t>
            </a:r>
            <a:r>
              <a:rPr lang="cs-CZ" altLang="zh-CN" dirty="0"/>
              <a:t> 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lǐtou</a:t>
            </a:r>
            <a:r>
              <a:rPr lang="cs-CZ" altLang="zh-CN" dirty="0" smtClean="0"/>
              <a:t> </a:t>
            </a:r>
            <a:r>
              <a:rPr lang="zh-CN" altLang="en-US" dirty="0" smtClean="0"/>
              <a:t>里</a:t>
            </a:r>
            <a:r>
              <a:rPr lang="zh-CN" altLang="en-US" dirty="0"/>
              <a:t>头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/>
              <a:t>v</a:t>
            </a:r>
            <a:r>
              <a:rPr lang="cs-CZ" altLang="zh-CN" dirty="0" smtClean="0"/>
              <a:t>ně		</a:t>
            </a:r>
            <a:r>
              <a:rPr lang="en-US" altLang="zh-CN" dirty="0" smtClean="0"/>
              <a:t>w</a:t>
            </a:r>
            <a:r>
              <a:rPr lang="cs-CZ" altLang="zh-CN" dirty="0" err="1" smtClean="0"/>
              <a:t>ài</a:t>
            </a:r>
            <a:r>
              <a:rPr lang="cs-CZ" altLang="zh-CN" dirty="0" smtClean="0"/>
              <a:t> </a:t>
            </a:r>
            <a:r>
              <a:rPr lang="zh-CN" altLang="en-US" dirty="0" smtClean="0"/>
              <a:t>外</a:t>
            </a:r>
            <a:r>
              <a:rPr lang="cs-CZ" altLang="zh-CN" dirty="0" smtClean="0"/>
              <a:t>	</a:t>
            </a:r>
            <a:r>
              <a:rPr lang="en-US" altLang="zh-CN" dirty="0"/>
              <a:t> </a:t>
            </a:r>
            <a:r>
              <a:rPr lang="cs-CZ" altLang="zh-CN" dirty="0" smtClean="0"/>
              <a:t>	</a:t>
            </a:r>
            <a:r>
              <a:rPr lang="en-US" altLang="zh-CN" dirty="0" smtClean="0"/>
              <a:t>w</a:t>
            </a:r>
            <a:r>
              <a:rPr lang="cs-CZ" altLang="zh-CN" dirty="0" err="1" smtClean="0"/>
              <a:t>àimian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外</a:t>
            </a:r>
            <a:r>
              <a:rPr lang="zh-CN" altLang="en-US" dirty="0"/>
              <a:t>面</a:t>
            </a:r>
            <a:r>
              <a:rPr lang="cs-CZ" altLang="zh-CN" dirty="0" smtClean="0"/>
              <a:t>		</a:t>
            </a:r>
            <a:r>
              <a:rPr lang="en-US" altLang="zh-CN" dirty="0" smtClean="0"/>
              <a:t>w</a:t>
            </a:r>
            <a:r>
              <a:rPr lang="cs-CZ" altLang="zh-CN" dirty="0" err="1" smtClean="0"/>
              <a:t>àibian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外</a:t>
            </a:r>
            <a:r>
              <a:rPr lang="zh-CN" altLang="en-US" dirty="0"/>
              <a:t>边</a:t>
            </a:r>
            <a:r>
              <a:rPr lang="cs-CZ" altLang="zh-CN" dirty="0" smtClean="0"/>
              <a:t>	</a:t>
            </a:r>
            <a:r>
              <a:rPr lang="en-US" altLang="zh-CN" dirty="0"/>
              <a:t> </a:t>
            </a:r>
            <a:r>
              <a:rPr lang="cs-CZ" altLang="zh-CN" dirty="0" smtClean="0"/>
              <a:t>	</a:t>
            </a:r>
            <a:r>
              <a:rPr lang="en-US" altLang="zh-CN" dirty="0" smtClean="0"/>
              <a:t>w</a:t>
            </a:r>
            <a:r>
              <a:rPr lang="cs-CZ" altLang="zh-CN" dirty="0" err="1" smtClean="0"/>
              <a:t>àitou</a:t>
            </a:r>
            <a:r>
              <a:rPr lang="cs-CZ" altLang="zh-CN" dirty="0" smtClean="0"/>
              <a:t> </a:t>
            </a:r>
            <a:r>
              <a:rPr lang="zh-CN" altLang="en-US" dirty="0" smtClean="0"/>
              <a:t>外头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 smtClean="0"/>
              <a:t>na, nad	</a:t>
            </a:r>
            <a:r>
              <a:rPr lang="cs-CZ" altLang="zh-CN" dirty="0" err="1" smtClean="0"/>
              <a:t>shà</a:t>
            </a:r>
            <a:r>
              <a:rPr lang="en-US" altLang="zh-CN" dirty="0" smtClean="0"/>
              <a:t>ng</a:t>
            </a:r>
            <a:r>
              <a:rPr lang="cs-CZ" altLang="zh-CN" dirty="0" smtClean="0"/>
              <a:t> </a:t>
            </a:r>
            <a:r>
              <a:rPr lang="zh-CN" altLang="en-US" dirty="0" smtClean="0"/>
              <a:t>上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shà</a:t>
            </a:r>
            <a:r>
              <a:rPr lang="en-US" altLang="zh-CN" dirty="0" smtClean="0"/>
              <a:t>ng</a:t>
            </a:r>
            <a:r>
              <a:rPr lang="cs-CZ" altLang="zh-CN" dirty="0" err="1" smtClean="0"/>
              <a:t>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上</a:t>
            </a:r>
            <a:r>
              <a:rPr lang="zh-CN" altLang="en-US" dirty="0"/>
              <a:t>面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shà</a:t>
            </a:r>
            <a:r>
              <a:rPr lang="en-US" altLang="zh-CN" dirty="0" smtClean="0"/>
              <a:t>ng</a:t>
            </a:r>
            <a:r>
              <a:rPr lang="cs-CZ" altLang="zh-CN" dirty="0" err="1" smtClean="0"/>
              <a:t>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上</a:t>
            </a:r>
            <a:r>
              <a:rPr lang="zh-CN" altLang="en-US" dirty="0"/>
              <a:t>边</a:t>
            </a:r>
            <a:r>
              <a:rPr lang="cs-CZ" altLang="zh-CN" dirty="0" smtClean="0"/>
              <a:t>	</a:t>
            </a:r>
            <a:r>
              <a:rPr lang="cs-CZ" altLang="zh-CN" dirty="0"/>
              <a:t> </a:t>
            </a:r>
            <a:r>
              <a:rPr lang="cs-CZ" altLang="zh-CN" dirty="0" err="1" smtClean="0"/>
              <a:t>shà</a:t>
            </a:r>
            <a:r>
              <a:rPr lang="en-US" altLang="zh-CN" dirty="0" smtClean="0"/>
              <a:t>ng</a:t>
            </a:r>
            <a:r>
              <a:rPr lang="cs-CZ" altLang="zh-CN" dirty="0" smtClean="0"/>
              <a:t>tou </a:t>
            </a:r>
            <a:r>
              <a:rPr lang="zh-CN" altLang="en-US" dirty="0" smtClean="0"/>
              <a:t>上</a:t>
            </a:r>
            <a:r>
              <a:rPr lang="zh-CN" altLang="en-US" dirty="0"/>
              <a:t>头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pod 		</a:t>
            </a:r>
            <a:r>
              <a:rPr lang="cs-CZ" altLang="zh-CN" dirty="0" err="1" smtClean="0"/>
              <a:t>xià</a:t>
            </a:r>
            <a:r>
              <a:rPr lang="cs-CZ" altLang="zh-CN" dirty="0" smtClean="0"/>
              <a:t> </a:t>
            </a:r>
            <a:r>
              <a:rPr lang="zh-CN" altLang="en-US" dirty="0" smtClean="0"/>
              <a:t>下</a:t>
            </a:r>
            <a:r>
              <a:rPr lang="cs-CZ" altLang="zh-CN" dirty="0"/>
              <a:t>		</a:t>
            </a:r>
            <a:r>
              <a:rPr lang="cs-CZ" altLang="zh-CN" dirty="0" err="1" smtClean="0"/>
              <a:t>xiàmian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下</a:t>
            </a:r>
            <a:r>
              <a:rPr lang="zh-CN" altLang="en-US" dirty="0"/>
              <a:t>面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xiàbian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下</a:t>
            </a:r>
            <a:r>
              <a:rPr lang="zh-CN" altLang="en-US" dirty="0"/>
              <a:t>边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xiàtou</a:t>
            </a:r>
            <a:r>
              <a:rPr lang="cs-CZ" altLang="zh-CN" dirty="0" smtClean="0"/>
              <a:t> </a:t>
            </a:r>
            <a:r>
              <a:rPr lang="zh-CN" altLang="en-US" dirty="0" smtClean="0"/>
              <a:t>下</a:t>
            </a:r>
            <a:r>
              <a:rPr lang="zh-CN" altLang="en-US" dirty="0"/>
              <a:t>头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/>
              <a:t>p</a:t>
            </a:r>
            <a:r>
              <a:rPr lang="cs-CZ" altLang="zh-CN" dirty="0" smtClean="0"/>
              <a:t>řed 		</a:t>
            </a:r>
            <a:r>
              <a:rPr lang="cs-CZ" altLang="zh-CN" dirty="0" err="1" smtClean="0"/>
              <a:t>qián</a:t>
            </a:r>
            <a:r>
              <a:rPr lang="cs-CZ" altLang="zh-CN" dirty="0" smtClean="0"/>
              <a:t> </a:t>
            </a:r>
            <a:r>
              <a:rPr lang="zh-CN" altLang="en-US" dirty="0" smtClean="0"/>
              <a:t>前</a:t>
            </a:r>
            <a:r>
              <a:rPr lang="cs-CZ" altLang="zh-CN" dirty="0"/>
              <a:t>		</a:t>
            </a:r>
            <a:r>
              <a:rPr lang="cs-CZ" altLang="zh-CN" dirty="0" err="1" smtClean="0"/>
              <a:t>qiánmian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前</a:t>
            </a:r>
            <a:r>
              <a:rPr lang="zh-CN" altLang="en-US" dirty="0"/>
              <a:t>面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qiánbian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前</a:t>
            </a:r>
            <a:r>
              <a:rPr lang="zh-CN" altLang="en-US" dirty="0"/>
              <a:t>边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qiántou</a:t>
            </a:r>
            <a:r>
              <a:rPr lang="cs-CZ" altLang="zh-CN" dirty="0" smtClean="0"/>
              <a:t> </a:t>
            </a:r>
            <a:r>
              <a:rPr lang="zh-CN" altLang="en-US" dirty="0" smtClean="0"/>
              <a:t>前</a:t>
            </a:r>
            <a:r>
              <a:rPr lang="zh-CN" altLang="en-US" dirty="0"/>
              <a:t>头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/>
              <a:t>z</a:t>
            </a:r>
            <a:r>
              <a:rPr lang="cs-CZ" altLang="zh-CN" dirty="0" smtClean="0"/>
              <a:t>a 		</a:t>
            </a:r>
            <a:r>
              <a:rPr lang="cs-CZ" altLang="zh-CN" dirty="0" err="1" smtClean="0"/>
              <a:t>hòu</a:t>
            </a:r>
            <a:r>
              <a:rPr lang="cs-CZ" altLang="zh-CN" dirty="0" smtClean="0"/>
              <a:t> </a:t>
            </a:r>
            <a:r>
              <a:rPr lang="zh-CN" altLang="en-US" dirty="0" smtClean="0"/>
              <a:t>后</a:t>
            </a:r>
            <a:r>
              <a:rPr lang="cs-CZ" altLang="zh-CN" dirty="0"/>
              <a:t>		</a:t>
            </a:r>
            <a:r>
              <a:rPr lang="cs-CZ" altLang="zh-CN" dirty="0" err="1" smtClean="0"/>
              <a:t>hòumian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后</a:t>
            </a:r>
            <a:r>
              <a:rPr lang="zh-CN" altLang="en-US" dirty="0"/>
              <a:t>面</a:t>
            </a:r>
            <a:r>
              <a:rPr lang="cs-CZ" altLang="zh-CN" dirty="0" smtClean="0"/>
              <a:t>		</a:t>
            </a:r>
            <a:r>
              <a:rPr lang="cs-CZ" altLang="zh-CN" dirty="0"/>
              <a:t> </a:t>
            </a:r>
            <a:r>
              <a:rPr lang="cs-CZ" altLang="zh-CN" dirty="0" err="1" smtClean="0"/>
              <a:t>hòubian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后</a:t>
            </a:r>
            <a:r>
              <a:rPr lang="zh-CN" altLang="en-US" dirty="0"/>
              <a:t>边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hòutou</a:t>
            </a:r>
            <a:r>
              <a:rPr lang="cs-CZ" altLang="zh-CN" dirty="0" smtClean="0"/>
              <a:t> </a:t>
            </a:r>
            <a:r>
              <a:rPr lang="zh-CN" altLang="en-US" dirty="0" smtClean="0"/>
              <a:t>后</a:t>
            </a:r>
            <a:r>
              <a:rPr lang="zh-CN" altLang="en-US" dirty="0"/>
              <a:t>头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vlevo				</a:t>
            </a:r>
            <a:r>
              <a:rPr lang="cs-CZ" altLang="zh-CN" dirty="0" err="1" smtClean="0"/>
              <a:t>zuǒmian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左面</a:t>
            </a:r>
            <a:r>
              <a:rPr lang="cs-CZ" altLang="zh-CN" dirty="0" smtClean="0"/>
              <a:t>		</a:t>
            </a:r>
            <a:r>
              <a:rPr lang="cs-CZ" altLang="zh-CN" dirty="0"/>
              <a:t> </a:t>
            </a:r>
            <a:r>
              <a:rPr lang="cs-CZ" altLang="zh-CN" dirty="0" err="1" smtClean="0"/>
              <a:t>zuǒbian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左</a:t>
            </a:r>
            <a:r>
              <a:rPr lang="zh-CN" altLang="en-US" dirty="0"/>
              <a:t>边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vpravo				</a:t>
            </a:r>
            <a:r>
              <a:rPr lang="cs-CZ" altLang="zh-CN" dirty="0" err="1" smtClean="0"/>
              <a:t>yòumian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右面</a:t>
            </a:r>
            <a:r>
              <a:rPr lang="cs-CZ" altLang="zh-CN" dirty="0" smtClean="0"/>
              <a:t>		</a:t>
            </a:r>
            <a:r>
              <a:rPr lang="cs-CZ" altLang="zh-CN" dirty="0"/>
              <a:t> </a:t>
            </a:r>
            <a:r>
              <a:rPr lang="cs-CZ" altLang="zh-CN" dirty="0" err="1" smtClean="0"/>
              <a:t>yòubian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右</a:t>
            </a:r>
            <a:r>
              <a:rPr lang="zh-CN" altLang="en-US" dirty="0"/>
              <a:t>边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5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Záložky - základní  (příklady 1 – s </a:t>
            </a:r>
            <a:r>
              <a:rPr lang="zh-CN" altLang="en-US" dirty="0" smtClean="0"/>
              <a:t>在</a:t>
            </a:r>
            <a:r>
              <a:rPr lang="cs-CZ" dirty="0" smtClean="0"/>
              <a:t>)</a:t>
            </a:r>
            <a:r>
              <a:rPr lang="cs-CZ" dirty="0"/>
              <a:t>	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我在家</a:t>
            </a:r>
            <a:r>
              <a:rPr lang="zh-CN" altLang="en-US" dirty="0" smtClean="0">
                <a:solidFill>
                  <a:srgbClr val="FF0000"/>
                </a:solidFill>
              </a:rPr>
              <a:t>里</a:t>
            </a:r>
            <a:r>
              <a:rPr lang="zh-CN" altLang="en-US" dirty="0" smtClean="0"/>
              <a:t>。</a:t>
            </a:r>
            <a:r>
              <a:rPr lang="cs-CZ" altLang="zh-CN" dirty="0" smtClean="0"/>
              <a:t>Jsem doma.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的书在桌子</a:t>
            </a:r>
            <a:r>
              <a:rPr lang="zh-CN" altLang="en-US" dirty="0" smtClean="0">
                <a:solidFill>
                  <a:srgbClr val="FF0000"/>
                </a:solidFill>
              </a:rPr>
              <a:t>上</a:t>
            </a:r>
            <a:r>
              <a:rPr lang="zh-CN" altLang="en-US" dirty="0" smtClean="0"/>
              <a:t>。 </a:t>
            </a:r>
            <a:r>
              <a:rPr lang="cs-CZ" altLang="zh-CN" dirty="0" smtClean="0"/>
              <a:t>Tvoje knihy jsou na stole.</a:t>
            </a:r>
          </a:p>
          <a:p>
            <a:pPr marL="0" indent="0">
              <a:buNone/>
            </a:pPr>
            <a:r>
              <a:rPr lang="zh-CN" altLang="en-US" dirty="0"/>
              <a:t>小</a:t>
            </a:r>
            <a:r>
              <a:rPr lang="zh-CN" altLang="en-US" dirty="0" smtClean="0"/>
              <a:t>李在我（的）</a:t>
            </a:r>
            <a:r>
              <a:rPr lang="zh-CN" altLang="en-US" dirty="0" smtClean="0">
                <a:solidFill>
                  <a:srgbClr val="FF0000"/>
                </a:solidFill>
              </a:rPr>
              <a:t>右边</a:t>
            </a:r>
            <a:r>
              <a:rPr lang="zh-CN" altLang="en-US" dirty="0" smtClean="0"/>
              <a:t>。</a:t>
            </a:r>
            <a:r>
              <a:rPr lang="cs-CZ" altLang="zh-CN" dirty="0" smtClean="0"/>
              <a:t>Malý </a:t>
            </a:r>
            <a:r>
              <a:rPr lang="cs-CZ" altLang="zh-CN" dirty="0" err="1" smtClean="0"/>
              <a:t>Li</a:t>
            </a:r>
            <a:r>
              <a:rPr lang="cs-CZ" altLang="zh-CN" dirty="0" smtClean="0"/>
              <a:t> je napravo ode mě.</a:t>
            </a:r>
          </a:p>
          <a:p>
            <a:pPr marL="0" indent="0">
              <a:buNone/>
            </a:pPr>
            <a:r>
              <a:rPr lang="zh-CN" altLang="en-US" dirty="0" smtClean="0"/>
              <a:t>书店在学校（的）</a:t>
            </a:r>
            <a:r>
              <a:rPr lang="zh-CN" altLang="en-US" dirty="0" smtClean="0">
                <a:solidFill>
                  <a:srgbClr val="FF0000"/>
                </a:solidFill>
              </a:rPr>
              <a:t>前面</a:t>
            </a:r>
            <a:r>
              <a:rPr lang="zh-CN" altLang="en-US" dirty="0" smtClean="0"/>
              <a:t>。</a:t>
            </a:r>
            <a:r>
              <a:rPr lang="cs-CZ" altLang="zh-CN" dirty="0" smtClean="0"/>
              <a:t>Knihkupectví je před školou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/>
              <a:t>爸</a:t>
            </a:r>
            <a:r>
              <a:rPr lang="zh-CN" altLang="en-US" dirty="0" smtClean="0"/>
              <a:t>爸在</a:t>
            </a:r>
            <a:r>
              <a:rPr lang="zh-CN" altLang="en-US" dirty="0" smtClean="0">
                <a:solidFill>
                  <a:srgbClr val="FF0000"/>
                </a:solidFill>
              </a:rPr>
              <a:t>外面</a:t>
            </a:r>
            <a:r>
              <a:rPr lang="zh-CN" altLang="en-US" dirty="0" smtClean="0"/>
              <a:t>。</a:t>
            </a:r>
            <a:r>
              <a:rPr lang="cs-CZ" altLang="zh-CN" dirty="0" smtClean="0"/>
              <a:t>Tatínek je venku.</a:t>
            </a:r>
          </a:p>
          <a:p>
            <a:pPr marL="0" indent="0">
              <a:buNone/>
            </a:pPr>
            <a:r>
              <a:rPr lang="zh-CN" altLang="en-US" dirty="0"/>
              <a:t>孩</a:t>
            </a:r>
            <a:r>
              <a:rPr lang="zh-CN" altLang="en-US" dirty="0" smtClean="0"/>
              <a:t>子都在</a:t>
            </a:r>
            <a:r>
              <a:rPr lang="zh-CN" altLang="en-US" dirty="0" smtClean="0">
                <a:solidFill>
                  <a:srgbClr val="FF0000"/>
                </a:solidFill>
              </a:rPr>
              <a:t>上面</a:t>
            </a:r>
            <a:r>
              <a:rPr lang="zh-CN" altLang="en-US" dirty="0" smtClean="0"/>
              <a:t>。</a:t>
            </a:r>
            <a:r>
              <a:rPr lang="cs-CZ" altLang="zh-CN" dirty="0" smtClean="0"/>
              <a:t>Děti jsou všechny nahoře.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走</a:t>
            </a:r>
            <a:r>
              <a:rPr lang="zh-CN" altLang="en-US" dirty="0" smtClean="0">
                <a:solidFill>
                  <a:srgbClr val="FF0000"/>
                </a:solidFill>
              </a:rPr>
              <a:t>左边</a:t>
            </a:r>
            <a:r>
              <a:rPr lang="zh-CN" altLang="en-US" dirty="0" smtClean="0"/>
              <a:t>的道路。</a:t>
            </a:r>
            <a:r>
              <a:rPr lang="cs-CZ" altLang="zh-CN" dirty="0" smtClean="0"/>
              <a:t>Dejte se cestou nalevo.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 smtClean="0"/>
              <a:t>的书在</a:t>
            </a:r>
            <a:r>
              <a:rPr lang="zh-CN" altLang="en-US" dirty="0" smtClean="0">
                <a:solidFill>
                  <a:srgbClr val="FF0000"/>
                </a:solidFill>
              </a:rPr>
              <a:t>后面</a:t>
            </a:r>
            <a:r>
              <a:rPr lang="zh-CN" altLang="en-US" dirty="0" smtClean="0"/>
              <a:t>的</a:t>
            </a:r>
            <a:r>
              <a:rPr lang="zh-CN" altLang="en-US" dirty="0"/>
              <a:t>桌</a:t>
            </a:r>
            <a:r>
              <a:rPr lang="zh-CN" altLang="en-US" dirty="0" smtClean="0"/>
              <a:t>子</a:t>
            </a:r>
            <a:r>
              <a:rPr lang="zh-CN" altLang="en-US" dirty="0" smtClean="0">
                <a:solidFill>
                  <a:srgbClr val="FF0000"/>
                </a:solidFill>
              </a:rPr>
              <a:t>上</a:t>
            </a:r>
            <a:r>
              <a:rPr lang="zh-CN" altLang="en-US" dirty="0" smtClean="0"/>
              <a:t>。</a:t>
            </a:r>
            <a:r>
              <a:rPr lang="cs-CZ" altLang="zh-CN" dirty="0" smtClean="0"/>
              <a:t>Moje knihy jsou na stole vzadu.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6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Záložky - základní  (příklady 2</a:t>
            </a:r>
            <a:r>
              <a:rPr lang="en-US" dirty="0" smtClean="0"/>
              <a:t> </a:t>
            </a:r>
            <a:r>
              <a:rPr lang="cs-CZ" dirty="0" smtClean="0"/>
              <a:t>– věty existence</a:t>
            </a:r>
            <a:r>
              <a:rPr lang="cs-CZ" dirty="0" smtClean="0"/>
              <a:t>)</a:t>
            </a:r>
            <a:r>
              <a:rPr lang="cs-CZ" dirty="0"/>
              <a:t>	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家</a:t>
            </a:r>
            <a:r>
              <a:rPr lang="zh-CN" altLang="en-US" dirty="0" smtClean="0">
                <a:solidFill>
                  <a:srgbClr val="FF0000"/>
                </a:solidFill>
              </a:rPr>
              <a:t>里</a:t>
            </a:r>
            <a:r>
              <a:rPr lang="zh-CN" altLang="en-US" dirty="0" smtClean="0"/>
              <a:t>有妈妈、爸爸和我。</a:t>
            </a:r>
            <a:r>
              <a:rPr lang="cs-CZ" altLang="zh-CN" dirty="0" smtClean="0"/>
              <a:t>Doma jsou máma, táta a já.</a:t>
            </a:r>
          </a:p>
          <a:p>
            <a:pPr marL="0" indent="0">
              <a:buNone/>
            </a:pPr>
            <a:r>
              <a:rPr lang="zh-CN" altLang="en-US" dirty="0"/>
              <a:t>桌</a:t>
            </a:r>
            <a:r>
              <a:rPr lang="zh-CN" altLang="en-US" dirty="0" smtClean="0"/>
              <a:t>子</a:t>
            </a:r>
            <a:r>
              <a:rPr lang="zh-CN" altLang="en-US" dirty="0" smtClean="0">
                <a:solidFill>
                  <a:srgbClr val="FF0000"/>
                </a:solidFill>
              </a:rPr>
              <a:t>上</a:t>
            </a:r>
            <a:r>
              <a:rPr lang="zh-CN" altLang="en-US" dirty="0" smtClean="0"/>
              <a:t>有</a:t>
            </a:r>
            <a:r>
              <a:rPr lang="zh-CN" altLang="en-US" dirty="0"/>
              <a:t>中文</a:t>
            </a:r>
            <a:r>
              <a:rPr lang="zh-CN" altLang="en-US" dirty="0" smtClean="0"/>
              <a:t>书</a:t>
            </a:r>
            <a:r>
              <a:rPr lang="zh-CN" altLang="en-US" dirty="0" smtClean="0"/>
              <a:t>。</a:t>
            </a:r>
            <a:r>
              <a:rPr lang="en-US" altLang="zh-CN" dirty="0" smtClean="0"/>
              <a:t>Na</a:t>
            </a:r>
            <a:r>
              <a:rPr lang="cs-CZ" altLang="zh-CN" dirty="0" smtClean="0"/>
              <a:t> stole j</a:t>
            </a:r>
            <a:r>
              <a:rPr lang="en-US" altLang="zh-CN" dirty="0" err="1" smtClean="0"/>
              <a:t>sou</a:t>
            </a:r>
            <a:r>
              <a:rPr lang="cs-CZ" altLang="zh-CN" dirty="0"/>
              <a:t> </a:t>
            </a:r>
            <a:r>
              <a:rPr lang="cs-CZ" altLang="zh-CN" dirty="0" smtClean="0"/>
              <a:t>čínské knihy.</a:t>
            </a:r>
          </a:p>
          <a:p>
            <a:pPr marL="0" indent="0">
              <a:buNone/>
            </a:pPr>
            <a:r>
              <a:rPr lang="zh-CN" altLang="en-US" dirty="0"/>
              <a:t>桌</a:t>
            </a:r>
            <a:r>
              <a:rPr lang="zh-CN" altLang="en-US" dirty="0" smtClean="0"/>
              <a:t>子</a:t>
            </a:r>
            <a:r>
              <a:rPr lang="zh-CN" altLang="en-US" dirty="0" smtClean="0">
                <a:solidFill>
                  <a:srgbClr val="FF0000"/>
                </a:solidFill>
              </a:rPr>
              <a:t>上</a:t>
            </a:r>
            <a:r>
              <a:rPr lang="zh-CN" altLang="en-US" dirty="0" smtClean="0"/>
              <a:t>是</a:t>
            </a:r>
            <a:r>
              <a:rPr lang="zh-CN" altLang="en-US" dirty="0"/>
              <a:t>中文</a:t>
            </a:r>
            <a:r>
              <a:rPr lang="zh-CN" altLang="en-US" dirty="0" smtClean="0"/>
              <a:t>书</a:t>
            </a:r>
            <a:r>
              <a:rPr lang="zh-CN" altLang="en-US" dirty="0" smtClean="0"/>
              <a:t>。</a:t>
            </a:r>
            <a:r>
              <a:rPr lang="cs-CZ" altLang="zh-CN" dirty="0" smtClean="0"/>
              <a:t>To na stole jsou čínské knihy.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桌子</a:t>
            </a:r>
            <a:r>
              <a:rPr lang="zh-CN" altLang="en-US" dirty="0" smtClean="0">
                <a:solidFill>
                  <a:srgbClr val="FF0000"/>
                </a:solidFill>
              </a:rPr>
              <a:t>上</a:t>
            </a:r>
            <a:r>
              <a:rPr lang="zh-CN" altLang="en-US" dirty="0" smtClean="0"/>
              <a:t>放着中</a:t>
            </a:r>
            <a:r>
              <a:rPr lang="zh-CN" altLang="en-US" dirty="0"/>
              <a:t>文书。</a:t>
            </a:r>
            <a:r>
              <a:rPr lang="en-US" altLang="zh-CN" dirty="0"/>
              <a:t>Na</a:t>
            </a:r>
            <a:r>
              <a:rPr lang="cs-CZ" altLang="zh-CN" dirty="0"/>
              <a:t> </a:t>
            </a:r>
            <a:r>
              <a:rPr lang="cs-CZ" altLang="zh-CN" dirty="0" smtClean="0"/>
              <a:t>stole</a:t>
            </a:r>
            <a:r>
              <a:rPr lang="en-US" altLang="zh-CN" dirty="0" smtClean="0"/>
              <a:t> </a:t>
            </a:r>
            <a:r>
              <a:rPr lang="cs-CZ" altLang="zh-CN" dirty="0" smtClean="0"/>
              <a:t>jsou položené / leží </a:t>
            </a:r>
            <a:r>
              <a:rPr lang="cs-CZ" altLang="zh-CN" dirty="0"/>
              <a:t>čínské knihy.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/>
              <a:t>我（的）</a:t>
            </a:r>
            <a:r>
              <a:rPr lang="zh-CN" altLang="en-US" dirty="0" smtClean="0">
                <a:solidFill>
                  <a:srgbClr val="FF0000"/>
                </a:solidFill>
              </a:rPr>
              <a:t>右边</a:t>
            </a:r>
            <a:r>
              <a:rPr lang="zh-CN" altLang="en-US" dirty="0" smtClean="0"/>
              <a:t>有小李。</a:t>
            </a:r>
            <a:r>
              <a:rPr lang="en-US" altLang="zh-CN" dirty="0"/>
              <a:t>N</a:t>
            </a:r>
            <a:r>
              <a:rPr lang="cs-CZ" altLang="zh-CN" dirty="0" err="1" smtClean="0"/>
              <a:t>apravo</a:t>
            </a:r>
            <a:r>
              <a:rPr lang="cs-CZ" altLang="zh-CN" dirty="0" smtClean="0"/>
              <a:t> ode mě je malý </a:t>
            </a:r>
            <a:r>
              <a:rPr lang="cs-CZ" altLang="zh-CN" dirty="0" err="1" smtClean="0"/>
              <a:t>Li</a:t>
            </a:r>
            <a:r>
              <a:rPr lang="cs-CZ" altLang="zh-CN" dirty="0" smtClean="0"/>
              <a:t>.</a:t>
            </a:r>
          </a:p>
          <a:p>
            <a:pPr marL="0" indent="0">
              <a:buNone/>
            </a:pPr>
            <a:r>
              <a:rPr lang="zh-CN" altLang="en-US" dirty="0" smtClean="0"/>
              <a:t>学校（的）</a:t>
            </a:r>
            <a:r>
              <a:rPr lang="zh-CN" altLang="en-US" dirty="0" smtClean="0">
                <a:solidFill>
                  <a:srgbClr val="FF0000"/>
                </a:solidFill>
              </a:rPr>
              <a:t>前面</a:t>
            </a:r>
            <a:r>
              <a:rPr lang="zh-CN" altLang="en-US" dirty="0" smtClean="0"/>
              <a:t>是书店。</a:t>
            </a:r>
            <a:r>
              <a:rPr lang="cs-CZ" altLang="zh-CN" dirty="0" smtClean="0"/>
              <a:t>(Ten obchod) před školou je knihkupectví.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外面</a:t>
            </a:r>
            <a:r>
              <a:rPr lang="zh-CN" altLang="en-US" dirty="0" smtClean="0"/>
              <a:t>有爸爸。</a:t>
            </a:r>
            <a:r>
              <a:rPr lang="cs-CZ" altLang="zh-CN" dirty="0" smtClean="0"/>
              <a:t>Venku je tatínek.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上面</a:t>
            </a:r>
            <a:r>
              <a:rPr lang="zh-CN" altLang="en-US" dirty="0" smtClean="0"/>
              <a:t>都是孩子。</a:t>
            </a:r>
            <a:r>
              <a:rPr lang="cs-CZ" altLang="zh-CN" dirty="0" smtClean="0"/>
              <a:t>(Ti) nahoře jsou všechno děti.</a:t>
            </a: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 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Záložky  </a:t>
            </a:r>
            <a:r>
              <a:rPr lang="cs-CZ" dirty="0" smtClean="0"/>
              <a:t>- světové strany</a:t>
            </a:r>
            <a:r>
              <a:rPr lang="cs-CZ" dirty="0"/>
              <a:t>							</a:t>
            </a:r>
            <a:r>
              <a:rPr lang="cs-CZ" sz="1600" dirty="0">
                <a:solidFill>
                  <a:srgbClr val="FF0000"/>
                </a:solidFill>
              </a:rPr>
              <a:t>YD </a:t>
            </a:r>
            <a:r>
              <a:rPr lang="cs-CZ" sz="1600" dirty="0" smtClean="0">
                <a:solidFill>
                  <a:srgbClr val="FF0000"/>
                </a:solidFill>
              </a:rPr>
              <a:t>48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Světové </a:t>
            </a:r>
            <a:r>
              <a:rPr lang="cs-CZ" dirty="0" smtClean="0"/>
              <a:t>strany</a:t>
            </a:r>
            <a:r>
              <a:rPr lang="en-US" dirty="0" smtClean="0"/>
              <a:t> </a:t>
            </a:r>
            <a:r>
              <a:rPr lang="cs-CZ" dirty="0" smtClean="0"/>
              <a:t>(používají se</a:t>
            </a:r>
            <a:r>
              <a:rPr lang="cs-CZ" dirty="0" smtClean="0"/>
              <a:t> dvouslabičné varianty; jednoslabičně pouze přívlastky typu </a:t>
            </a:r>
            <a:r>
              <a:rPr lang="cs-CZ" dirty="0" err="1" smtClean="0"/>
              <a:t>běimén</a:t>
            </a:r>
            <a:r>
              <a:rPr lang="cs-CZ" dirty="0" smtClean="0"/>
              <a:t> </a:t>
            </a:r>
            <a:r>
              <a:rPr lang="zh-CN" altLang="en-US" dirty="0" smtClean="0"/>
              <a:t>北门 </a:t>
            </a:r>
            <a:r>
              <a:rPr lang="cs-CZ" altLang="zh-CN" dirty="0"/>
              <a:t>=</a:t>
            </a:r>
            <a:r>
              <a:rPr lang="en-US" altLang="zh-CN" dirty="0" smtClean="0"/>
              <a:t> </a:t>
            </a:r>
            <a:r>
              <a:rPr lang="cs-CZ" altLang="zh-CN" dirty="0" smtClean="0"/>
              <a:t>severní brána</a:t>
            </a:r>
            <a:r>
              <a:rPr lang="cs-CZ" dirty="0" smtClean="0"/>
              <a:t>):</a:t>
            </a:r>
            <a:endParaRPr lang="cs-CZ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cs-CZ" altLang="zh-CN" dirty="0" smtClean="0"/>
              <a:t>sever </a:t>
            </a:r>
            <a:r>
              <a:rPr lang="cs-CZ" altLang="zh-CN" dirty="0" err="1" smtClean="0"/>
              <a:t>běi</a:t>
            </a:r>
            <a:r>
              <a:rPr lang="cs-CZ" altLang="zh-CN" dirty="0" smtClean="0"/>
              <a:t> </a:t>
            </a:r>
            <a:r>
              <a:rPr lang="zh-CN" altLang="en-US" dirty="0" smtClean="0"/>
              <a:t>北</a:t>
            </a:r>
            <a:r>
              <a:rPr lang="en-US" altLang="zh-CN" dirty="0" smtClean="0"/>
              <a:t>	</a:t>
            </a:r>
            <a:r>
              <a:rPr lang="cs-CZ" altLang="zh-CN" dirty="0" smtClean="0"/>
              <a:t>	jih nán </a:t>
            </a:r>
            <a:r>
              <a:rPr lang="zh-CN" altLang="en-US" dirty="0" smtClean="0"/>
              <a:t>南</a:t>
            </a:r>
            <a:r>
              <a:rPr lang="en-US" altLang="zh-CN" dirty="0" smtClean="0"/>
              <a:t>		</a:t>
            </a:r>
            <a:r>
              <a:rPr lang="cs-CZ" altLang="zh-CN" dirty="0" smtClean="0"/>
              <a:t>východ </a:t>
            </a:r>
            <a:r>
              <a:rPr lang="cs-CZ" altLang="zh-CN" dirty="0" err="1" smtClean="0"/>
              <a:t>dōng</a:t>
            </a:r>
            <a:r>
              <a:rPr lang="cs-CZ" altLang="zh-CN" dirty="0" smtClean="0"/>
              <a:t> </a:t>
            </a:r>
            <a:r>
              <a:rPr lang="zh-CN" altLang="en-US" dirty="0" smtClean="0"/>
              <a:t>东</a:t>
            </a:r>
            <a:r>
              <a:rPr lang="en-US" altLang="zh-CN" dirty="0" smtClean="0"/>
              <a:t>		</a:t>
            </a:r>
            <a:r>
              <a:rPr lang="cs-CZ" altLang="zh-CN" dirty="0" smtClean="0"/>
              <a:t>západ </a:t>
            </a:r>
            <a:r>
              <a:rPr lang="cs-CZ" altLang="zh-CN" dirty="0" err="1" smtClean="0"/>
              <a:t>xī</a:t>
            </a:r>
            <a:r>
              <a:rPr lang="cs-CZ" altLang="zh-CN" dirty="0" smtClean="0"/>
              <a:t> </a:t>
            </a:r>
            <a:r>
              <a:rPr lang="zh-CN" altLang="en-US" dirty="0" smtClean="0"/>
              <a:t>西</a:t>
            </a:r>
            <a:r>
              <a:rPr lang="cs-CZ" altLang="zh-CN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severní/jižní/východní/západní část čeho:</a:t>
            </a:r>
          </a:p>
          <a:p>
            <a:pPr marL="0" indent="0">
              <a:buNone/>
            </a:pPr>
            <a:r>
              <a:rPr lang="cs-CZ" altLang="zh-CN" dirty="0" err="1" smtClean="0"/>
              <a:t>běibù</a:t>
            </a:r>
            <a:r>
              <a:rPr lang="cs-CZ" altLang="zh-CN" dirty="0" smtClean="0"/>
              <a:t> </a:t>
            </a:r>
            <a:r>
              <a:rPr lang="zh-CN" altLang="en-US" dirty="0" smtClean="0"/>
              <a:t>北部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 smtClean="0"/>
              <a:t>nán</a:t>
            </a:r>
            <a:r>
              <a:rPr lang="cs-CZ" altLang="zh-CN" dirty="0" err="1"/>
              <a:t>bù</a:t>
            </a:r>
            <a:r>
              <a:rPr lang="cs-CZ" altLang="zh-CN" dirty="0" smtClean="0"/>
              <a:t> </a:t>
            </a:r>
            <a:r>
              <a:rPr lang="zh-CN" altLang="en-US" dirty="0" smtClean="0"/>
              <a:t>南</a:t>
            </a:r>
            <a:r>
              <a:rPr lang="zh-CN" altLang="en-US" dirty="0"/>
              <a:t>部</a:t>
            </a:r>
            <a:r>
              <a:rPr lang="en-US" altLang="zh-CN" dirty="0"/>
              <a:t>		</a:t>
            </a:r>
            <a:r>
              <a:rPr lang="cs-CZ" altLang="zh-CN" dirty="0" err="1" smtClean="0"/>
              <a:t>dōng</a:t>
            </a:r>
            <a:r>
              <a:rPr lang="cs-CZ" altLang="zh-CN" dirty="0" err="1"/>
              <a:t>bù</a:t>
            </a:r>
            <a:r>
              <a:rPr lang="cs-CZ" altLang="zh-CN" dirty="0" smtClean="0"/>
              <a:t> </a:t>
            </a:r>
            <a:r>
              <a:rPr lang="zh-CN" altLang="en-US" dirty="0" smtClean="0"/>
              <a:t>东</a:t>
            </a:r>
            <a:r>
              <a:rPr lang="zh-CN" altLang="en-US" dirty="0"/>
              <a:t>部</a:t>
            </a:r>
            <a:r>
              <a:rPr lang="en-US" altLang="zh-CN" dirty="0"/>
              <a:t>		</a:t>
            </a:r>
            <a:r>
              <a:rPr lang="cs-CZ" altLang="zh-CN" dirty="0" err="1" smtClean="0"/>
              <a:t>xī</a:t>
            </a:r>
            <a:r>
              <a:rPr lang="cs-CZ" altLang="zh-CN" dirty="0" err="1"/>
              <a:t>bù</a:t>
            </a:r>
            <a:r>
              <a:rPr lang="cs-CZ" altLang="zh-CN" dirty="0" smtClean="0"/>
              <a:t> </a:t>
            </a:r>
            <a:r>
              <a:rPr lang="zh-CN" altLang="en-US" dirty="0" smtClean="0"/>
              <a:t>西部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n</a:t>
            </a:r>
            <a:r>
              <a:rPr lang="cs-CZ" altLang="zh-CN" dirty="0" smtClean="0"/>
              <a:t>a sever/jih/východ/západ odkud:</a:t>
            </a:r>
            <a:endParaRPr lang="en-US" altLang="zh-CN" dirty="0" smtClean="0"/>
          </a:p>
          <a:p>
            <a:pPr marL="0" indent="0">
              <a:buNone/>
            </a:pPr>
            <a:r>
              <a:rPr lang="cs-CZ" altLang="zh-CN" dirty="0" err="1" smtClean="0"/>
              <a:t>běibian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北</a:t>
            </a:r>
            <a:r>
              <a:rPr lang="zh-CN" altLang="en-US" dirty="0"/>
              <a:t>边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 smtClean="0"/>
              <a:t>nánb</a:t>
            </a:r>
            <a:r>
              <a:rPr lang="en-US" altLang="zh-CN" dirty="0" err="1" smtClean="0"/>
              <a:t>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南</a:t>
            </a:r>
            <a:r>
              <a:rPr lang="zh-CN" altLang="en-US" dirty="0"/>
              <a:t>边</a:t>
            </a:r>
            <a:r>
              <a:rPr lang="en-US" altLang="zh-CN" dirty="0"/>
              <a:t>		</a:t>
            </a:r>
            <a:r>
              <a:rPr lang="cs-CZ" altLang="zh-CN" dirty="0" err="1" smtClean="0"/>
              <a:t>dōngbian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东</a:t>
            </a:r>
            <a:r>
              <a:rPr lang="zh-CN" altLang="en-US" dirty="0"/>
              <a:t>边</a:t>
            </a:r>
            <a:r>
              <a:rPr lang="en-US" altLang="zh-CN" dirty="0"/>
              <a:t>	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xībian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西</a:t>
            </a:r>
            <a:r>
              <a:rPr lang="zh-CN" altLang="en-US" dirty="0"/>
              <a:t>边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 err="1" smtClean="0"/>
              <a:t>běimian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北</a:t>
            </a:r>
            <a:r>
              <a:rPr lang="zh-CN" altLang="en-US" dirty="0"/>
              <a:t>面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 smtClean="0"/>
              <a:t>nánm</a:t>
            </a:r>
            <a:r>
              <a:rPr lang="en-US" altLang="zh-CN" dirty="0" err="1" smtClean="0"/>
              <a:t>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南</a:t>
            </a:r>
            <a:r>
              <a:rPr lang="zh-CN" altLang="en-US" dirty="0"/>
              <a:t>面</a:t>
            </a:r>
            <a:r>
              <a:rPr lang="en-US" altLang="zh-CN" dirty="0"/>
              <a:t>		</a:t>
            </a:r>
            <a:r>
              <a:rPr lang="cs-CZ" altLang="zh-CN" dirty="0" err="1" smtClean="0"/>
              <a:t>dōngmian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东</a:t>
            </a:r>
            <a:r>
              <a:rPr lang="zh-CN" altLang="en-US" dirty="0"/>
              <a:t>面</a:t>
            </a:r>
            <a:r>
              <a:rPr lang="en-US" altLang="zh-CN" dirty="0"/>
              <a:t>	</a:t>
            </a:r>
            <a:r>
              <a:rPr lang="cs-CZ" altLang="zh-CN" dirty="0" smtClean="0"/>
              <a:t>	</a:t>
            </a:r>
            <a:r>
              <a:rPr lang="cs-CZ" altLang="zh-CN" dirty="0" err="1" smtClean="0"/>
              <a:t>xīmian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西面</a:t>
            </a: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en-US" altLang="zh-CN" dirty="0"/>
              <a:t>b</a:t>
            </a:r>
            <a:r>
              <a:rPr lang="cs-CZ" altLang="zh-CN" dirty="0" err="1"/>
              <a:t>ěifāng</a:t>
            </a:r>
            <a:r>
              <a:rPr lang="cs-CZ" altLang="zh-CN" dirty="0"/>
              <a:t> </a:t>
            </a:r>
            <a:r>
              <a:rPr lang="zh-CN" altLang="en-US" dirty="0"/>
              <a:t>北方 </a:t>
            </a:r>
            <a:r>
              <a:rPr lang="cs-CZ" altLang="zh-CN" dirty="0"/>
              <a:t>		= severní Čína (</a:t>
            </a:r>
            <a:r>
              <a:rPr lang="zh-CN" altLang="en-US" dirty="0"/>
              <a:t>中国北方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cs-CZ" altLang="zh-CN" dirty="0" err="1"/>
              <a:t>nánfāng</a:t>
            </a:r>
            <a:r>
              <a:rPr lang="cs-CZ" altLang="zh-CN" dirty="0"/>
              <a:t> </a:t>
            </a:r>
            <a:r>
              <a:rPr lang="zh-CN" altLang="en-US" dirty="0"/>
              <a:t>南方</a:t>
            </a:r>
            <a:r>
              <a:rPr lang="cs-CZ" altLang="zh-CN" dirty="0"/>
              <a:t> 		= jižní Čína (</a:t>
            </a:r>
            <a:r>
              <a:rPr lang="zh-CN" altLang="en-US" dirty="0"/>
              <a:t>中国南方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cs-CZ" altLang="zh-CN" dirty="0" err="1"/>
              <a:t>dōngfāng</a:t>
            </a:r>
            <a:r>
              <a:rPr lang="cs-CZ" altLang="zh-CN" dirty="0"/>
              <a:t> </a:t>
            </a:r>
            <a:r>
              <a:rPr lang="zh-CN" altLang="en-US" dirty="0"/>
              <a:t>东方</a:t>
            </a:r>
            <a:r>
              <a:rPr lang="cs-CZ" altLang="zh-CN" dirty="0"/>
              <a:t>	</a:t>
            </a:r>
            <a:r>
              <a:rPr lang="en-US" altLang="zh-CN" dirty="0" smtClean="0"/>
              <a:t>	</a:t>
            </a:r>
            <a:r>
              <a:rPr lang="cs-CZ" altLang="zh-CN" dirty="0" smtClean="0"/>
              <a:t>= </a:t>
            </a:r>
            <a:r>
              <a:rPr lang="cs-CZ" altLang="zh-CN" dirty="0"/>
              <a:t>Orient, Východ</a:t>
            </a:r>
          </a:p>
          <a:p>
            <a:pPr marL="0" indent="0">
              <a:buNone/>
            </a:pPr>
            <a:r>
              <a:rPr lang="cs-CZ" altLang="zh-CN" dirty="0" err="1"/>
              <a:t>xīfāng</a:t>
            </a:r>
            <a:r>
              <a:rPr lang="cs-CZ" altLang="zh-CN" dirty="0"/>
              <a:t> </a:t>
            </a:r>
            <a:r>
              <a:rPr lang="zh-CN" altLang="en-US" dirty="0"/>
              <a:t>西方</a:t>
            </a:r>
            <a:r>
              <a:rPr lang="cs-CZ" altLang="zh-CN" dirty="0"/>
              <a:t>		= Okcident, Západ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Záložky  </a:t>
            </a:r>
            <a:r>
              <a:rPr lang="cs-CZ" dirty="0" smtClean="0"/>
              <a:t>- světové strany (příklady):</a:t>
            </a:r>
            <a:r>
              <a:rPr lang="cs-CZ" dirty="0"/>
              <a:t>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/>
              <a:t>日本在亚洲（的）</a:t>
            </a:r>
            <a:r>
              <a:rPr lang="zh-CN" altLang="en-US" dirty="0" smtClean="0">
                <a:solidFill>
                  <a:srgbClr val="FF0000"/>
                </a:solidFill>
              </a:rPr>
              <a:t>东部</a:t>
            </a:r>
            <a:r>
              <a:rPr lang="zh-CN" altLang="en-US" dirty="0" smtClean="0"/>
              <a:t>。</a:t>
            </a:r>
            <a:r>
              <a:rPr lang="cs-CZ" altLang="zh-CN" dirty="0" smtClean="0"/>
              <a:t>Japonsko se nachází na východě Asie.</a:t>
            </a: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/>
              <a:t>日</a:t>
            </a:r>
            <a:r>
              <a:rPr lang="zh-CN" altLang="en-US" dirty="0" smtClean="0"/>
              <a:t>本在中国（的）</a:t>
            </a:r>
            <a:r>
              <a:rPr lang="zh-CN" altLang="en-US" dirty="0" smtClean="0">
                <a:solidFill>
                  <a:srgbClr val="FF0000"/>
                </a:solidFill>
              </a:rPr>
              <a:t>东边</a:t>
            </a:r>
            <a:r>
              <a:rPr lang="zh-CN" altLang="en-US" dirty="0" smtClean="0"/>
              <a:t>。</a:t>
            </a:r>
            <a:r>
              <a:rPr lang="cs-CZ" altLang="zh-CN" dirty="0" smtClean="0"/>
              <a:t>Japonsko se nachází na východ od Číny.</a:t>
            </a: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 smtClean="0"/>
              <a:t>上海在中国（的）</a:t>
            </a:r>
            <a:r>
              <a:rPr lang="zh-CN" altLang="en-US" dirty="0" smtClean="0">
                <a:solidFill>
                  <a:srgbClr val="FF0000"/>
                </a:solidFill>
              </a:rPr>
              <a:t>南方</a:t>
            </a:r>
            <a:r>
              <a:rPr lang="zh-CN" altLang="en-US" dirty="0" smtClean="0"/>
              <a:t>。</a:t>
            </a:r>
            <a:r>
              <a:rPr lang="cs-CZ" altLang="zh-CN" dirty="0" err="1" smtClean="0"/>
              <a:t>Shanghai</a:t>
            </a:r>
            <a:r>
              <a:rPr lang="cs-CZ" altLang="zh-CN" dirty="0" smtClean="0"/>
              <a:t> se nachází v jižní Číně.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dirty="0" err="1" smtClean="0"/>
              <a:t>淮河</a:t>
            </a:r>
            <a:r>
              <a:rPr lang="zh-CN" altLang="en-US" dirty="0" smtClean="0">
                <a:solidFill>
                  <a:srgbClr val="FF0000"/>
                </a:solidFill>
              </a:rPr>
              <a:t>北边</a:t>
            </a:r>
            <a:r>
              <a:rPr lang="zh-CN" altLang="en-US" dirty="0" smtClean="0"/>
              <a:t>是</a:t>
            </a:r>
            <a:r>
              <a:rPr lang="zh-CN" altLang="en-US" dirty="0" smtClean="0">
                <a:solidFill>
                  <a:srgbClr val="FF0000"/>
                </a:solidFill>
              </a:rPr>
              <a:t>北方</a:t>
            </a:r>
            <a:r>
              <a:rPr lang="zh-CN" altLang="en-US" dirty="0" smtClean="0"/>
              <a:t>。</a:t>
            </a:r>
            <a:r>
              <a:rPr lang="cs-CZ" altLang="zh-CN" dirty="0" smtClean="0"/>
              <a:t>Na sever od řeky </a:t>
            </a:r>
            <a:r>
              <a:rPr lang="cs-CZ" altLang="zh-CN" dirty="0" err="1" smtClean="0"/>
              <a:t>Huai</a:t>
            </a:r>
            <a:r>
              <a:rPr lang="cs-CZ" altLang="zh-CN" dirty="0" smtClean="0"/>
              <a:t> je Sever.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西</a:t>
            </a:r>
            <a:r>
              <a:rPr lang="zh-CN" altLang="en-US" dirty="0" smtClean="0">
                <a:solidFill>
                  <a:srgbClr val="FF0000"/>
                </a:solidFill>
              </a:rPr>
              <a:t>边</a:t>
            </a:r>
            <a:r>
              <a:rPr lang="zh-CN" altLang="en-US" dirty="0" smtClean="0"/>
              <a:t>有山。</a:t>
            </a:r>
            <a:r>
              <a:rPr lang="en-US" altLang="zh-CN" dirty="0" smtClean="0"/>
              <a:t>Na</a:t>
            </a:r>
            <a:r>
              <a:rPr lang="cs-CZ" altLang="zh-CN" dirty="0" smtClean="0"/>
              <a:t> západ (odsud) jsou hory. / Na západě jsou hory.</a:t>
            </a:r>
            <a:endParaRPr lang="cs-CZ" dirty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4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/>
          <a:lstStyle/>
          <a:p>
            <a:r>
              <a:rPr lang="cs-CZ" dirty="0" smtClean="0"/>
              <a:t>Záložky - další  </a:t>
            </a:r>
            <a:r>
              <a:rPr lang="cs-CZ" dirty="0"/>
              <a:t>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cs-CZ" altLang="zh-CN" dirty="0" smtClean="0"/>
              <a:t>vedle 		</a:t>
            </a:r>
            <a:r>
              <a:rPr lang="cs-CZ" altLang="zh-CN" dirty="0" err="1" smtClean="0"/>
              <a:t>páng</a:t>
            </a:r>
            <a:r>
              <a:rPr lang="en-US" altLang="zh-CN" dirty="0" smtClean="0"/>
              <a:t> </a:t>
            </a:r>
            <a:r>
              <a:rPr lang="zh-CN" altLang="en-US" dirty="0" smtClean="0"/>
              <a:t>旁 </a:t>
            </a:r>
            <a:r>
              <a:rPr lang="en-US" altLang="zh-CN" dirty="0" smtClean="0"/>
              <a:t>/ </a:t>
            </a:r>
            <a:r>
              <a:rPr lang="cs-CZ" altLang="zh-CN" dirty="0" err="1" smtClean="0"/>
              <a:t>páng</a:t>
            </a:r>
            <a:r>
              <a:rPr lang="cs-CZ" altLang="zh-CN" b="1" dirty="0" err="1" smtClean="0"/>
              <a:t>biān</a:t>
            </a:r>
            <a:r>
              <a:rPr lang="cs-CZ" altLang="zh-CN" dirty="0" smtClean="0"/>
              <a:t> </a:t>
            </a:r>
            <a:r>
              <a:rPr lang="zh-CN" altLang="en-US" dirty="0" smtClean="0"/>
              <a:t>旁边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 smtClean="0"/>
              <a:t>na kraji	</a:t>
            </a:r>
            <a:r>
              <a:rPr lang="cs-CZ" altLang="zh-CN" dirty="0" err="1" smtClean="0"/>
              <a:t>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边</a:t>
            </a:r>
            <a:r>
              <a:rPr lang="cs-CZ" altLang="zh-CN" dirty="0" smtClean="0"/>
              <a:t>	(</a:t>
            </a:r>
            <a:r>
              <a:rPr lang="cs-CZ" altLang="zh-CN" dirty="0" err="1" smtClean="0"/>
              <a:t>hǎibian</a:t>
            </a:r>
            <a:r>
              <a:rPr lang="cs-CZ" altLang="zh-CN" dirty="0" smtClean="0"/>
              <a:t> </a:t>
            </a:r>
            <a:r>
              <a:rPr lang="zh-CN" altLang="en-US" dirty="0" smtClean="0"/>
              <a:t>海边 </a:t>
            </a:r>
            <a:r>
              <a:rPr lang="cs-CZ" altLang="zh-CN" dirty="0" smtClean="0"/>
              <a:t>= na břehu moře)</a:t>
            </a:r>
          </a:p>
          <a:p>
            <a:pPr marL="0" indent="0">
              <a:buNone/>
            </a:pPr>
            <a:r>
              <a:rPr lang="cs-CZ" altLang="zh-CN" dirty="0"/>
              <a:t>n</a:t>
            </a:r>
            <a:r>
              <a:rPr lang="cs-CZ" altLang="zh-CN" dirty="0" smtClean="0"/>
              <a:t>aproti	</a:t>
            </a:r>
            <a:r>
              <a:rPr lang="cs-CZ" altLang="zh-CN" dirty="0" err="1" smtClean="0"/>
              <a:t>duìmiàn</a:t>
            </a:r>
            <a:r>
              <a:rPr lang="cs-CZ" altLang="zh-CN" dirty="0" smtClean="0"/>
              <a:t> </a:t>
            </a:r>
            <a:r>
              <a:rPr lang="zh-CN" altLang="en-US" dirty="0" smtClean="0"/>
              <a:t>对面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b</a:t>
            </a:r>
            <a:r>
              <a:rPr lang="cs-CZ" altLang="zh-CN" dirty="0" err="1" smtClean="0"/>
              <a:t>lízko</a:t>
            </a:r>
            <a:r>
              <a:rPr lang="cs-CZ" altLang="zh-CN" dirty="0" smtClean="0"/>
              <a:t>		</a:t>
            </a:r>
            <a:r>
              <a:rPr lang="cs-CZ" altLang="zh-CN" dirty="0" err="1" smtClean="0"/>
              <a:t>fùjìn</a:t>
            </a:r>
            <a:r>
              <a:rPr lang="cs-CZ" altLang="zh-CN" dirty="0" smtClean="0"/>
              <a:t> </a:t>
            </a:r>
            <a:r>
              <a:rPr lang="zh-CN" altLang="en-US" dirty="0" smtClean="0"/>
              <a:t>附近</a:t>
            </a:r>
            <a:endParaRPr lang="en-US" altLang="zh-CN" dirty="0" smtClean="0"/>
          </a:p>
          <a:p>
            <a:pPr marL="0" indent="0">
              <a:buNone/>
            </a:pPr>
            <a:r>
              <a:rPr lang="cs-CZ" altLang="zh-CN" dirty="0" smtClean="0"/>
              <a:t>mezi		</a:t>
            </a:r>
            <a:r>
              <a:rPr lang="cs-CZ" altLang="zh-CN" dirty="0" err="1" smtClean="0"/>
              <a:t>zhōng</a:t>
            </a:r>
            <a:r>
              <a:rPr lang="cs-CZ" altLang="zh-CN" dirty="0" smtClean="0"/>
              <a:t> </a:t>
            </a:r>
            <a:r>
              <a:rPr lang="zh-CN" altLang="en-US" dirty="0" smtClean="0"/>
              <a:t>中 </a:t>
            </a:r>
            <a:r>
              <a:rPr lang="cs-CZ" altLang="zh-CN" dirty="0" smtClean="0"/>
              <a:t>/ </a:t>
            </a:r>
            <a:r>
              <a:rPr lang="cs-CZ" altLang="zh-CN" dirty="0" err="1" smtClean="0"/>
              <a:t>zhōngjiān</a:t>
            </a:r>
            <a:r>
              <a:rPr lang="cs-CZ" altLang="zh-CN" dirty="0" smtClean="0"/>
              <a:t> </a:t>
            </a:r>
            <a:r>
              <a:rPr lang="zh-CN" altLang="en-US" dirty="0" smtClean="0"/>
              <a:t>中间</a:t>
            </a:r>
            <a:r>
              <a:rPr lang="cs-CZ" altLang="zh-CN" dirty="0" smtClean="0"/>
              <a:t>	</a:t>
            </a:r>
            <a:endParaRPr lang="cs-CZ" altLang="zh-CN" dirty="0"/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cs-CZ" altLang="zh-CN" dirty="0" smtClean="0"/>
              <a:t>	</a:t>
            </a:r>
            <a:endParaRPr lang="cs-CZ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4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78235"/>
            <a:ext cx="10515600" cy="1325563"/>
          </a:xfrm>
        </p:spPr>
        <p:txBody>
          <a:bodyPr/>
          <a:lstStyle/>
          <a:p>
            <a:r>
              <a:rPr lang="cs-CZ" dirty="0" smtClean="0"/>
              <a:t>Záložky  </a:t>
            </a:r>
            <a:r>
              <a:rPr lang="cs-CZ" dirty="0" smtClean="0"/>
              <a:t>- doplňující </a:t>
            </a:r>
            <a:r>
              <a:rPr lang="cs-CZ" dirty="0" err="1" smtClean="0"/>
              <a:t>info</a:t>
            </a:r>
            <a:r>
              <a:rPr lang="cs-CZ" dirty="0"/>
              <a:t>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03798"/>
            <a:ext cx="10611119" cy="5454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 smtClean="0"/>
              <a:t>jednoslabičné </a:t>
            </a:r>
            <a:r>
              <a:rPr lang="cs-CZ" altLang="zh-CN" dirty="0" smtClean="0"/>
              <a:t>+ </a:t>
            </a:r>
            <a:r>
              <a:rPr lang="zh-CN" altLang="en-US" dirty="0" smtClean="0"/>
              <a:t>头</a:t>
            </a:r>
            <a:r>
              <a:rPr lang="cs-CZ" altLang="zh-CN" dirty="0" smtClean="0"/>
              <a:t> (hovorové)</a:t>
            </a:r>
          </a:p>
          <a:p>
            <a:pPr marL="0" indent="0">
              <a:buNone/>
            </a:pPr>
            <a:r>
              <a:rPr lang="cs-CZ" altLang="zh-CN" dirty="0" smtClean="0"/>
              <a:t>                                 </a:t>
            </a:r>
            <a:r>
              <a:rPr lang="zh-CN" altLang="en-US" dirty="0"/>
              <a:t>边</a:t>
            </a:r>
            <a:r>
              <a:rPr lang="cs-CZ" altLang="zh-CN" dirty="0"/>
              <a:t> (používané spíše na severu)</a:t>
            </a:r>
          </a:p>
          <a:p>
            <a:pPr marL="0" indent="0">
              <a:buNone/>
            </a:pPr>
            <a:r>
              <a:rPr lang="cs-CZ" altLang="zh-CN" dirty="0"/>
              <a:t>                                 </a:t>
            </a:r>
            <a:r>
              <a:rPr lang="zh-CN" altLang="en-US" dirty="0"/>
              <a:t>面</a:t>
            </a:r>
            <a:r>
              <a:rPr lang="cs-CZ" altLang="zh-CN" dirty="0"/>
              <a:t> (používané spíše na jihu</a:t>
            </a:r>
            <a:r>
              <a:rPr lang="cs-CZ" altLang="zh-CN" dirty="0" smtClean="0"/>
              <a:t>)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/>
              <a:t>P</a:t>
            </a:r>
            <a:r>
              <a:rPr lang="cs-CZ" altLang="zh-CN" dirty="0" smtClean="0"/>
              <a:t>ři </a:t>
            </a:r>
            <a:r>
              <a:rPr lang="cs-CZ" altLang="zh-CN" dirty="0"/>
              <a:t>psaní v </a:t>
            </a:r>
            <a:r>
              <a:rPr lang="cs-CZ" altLang="zh-CN" dirty="0" err="1"/>
              <a:t>pinyinu</a:t>
            </a:r>
            <a:r>
              <a:rPr lang="cs-CZ" altLang="zh-CN" dirty="0"/>
              <a:t> píšeme jednoslabičnou záložku dohromady s podstatným jménem, dvouslabičnou jako samostatné </a:t>
            </a:r>
            <a:r>
              <a:rPr lang="cs-CZ" altLang="zh-CN" dirty="0" smtClean="0"/>
              <a:t>slovo</a:t>
            </a:r>
            <a:r>
              <a:rPr lang="cs-CZ" altLang="zh-CN" dirty="0" smtClean="0"/>
              <a:t>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边</a:t>
            </a:r>
            <a:r>
              <a:rPr lang="cs-CZ" altLang="zh-CN" dirty="0"/>
              <a:t>, </a:t>
            </a:r>
            <a:r>
              <a:rPr lang="zh-CN" altLang="en-US" dirty="0"/>
              <a:t>面</a:t>
            </a:r>
            <a:r>
              <a:rPr lang="cs-CZ" altLang="zh-CN" dirty="0"/>
              <a:t>, </a:t>
            </a:r>
            <a:r>
              <a:rPr lang="zh-CN" altLang="en-US" dirty="0"/>
              <a:t>头</a:t>
            </a:r>
            <a:r>
              <a:rPr lang="cs-CZ" altLang="zh-CN" dirty="0"/>
              <a:t> jsou ve dvouslabičných záložkách atonické, přízvuk je vždy na první slabice (</a:t>
            </a:r>
            <a:r>
              <a:rPr lang="zh-CN" altLang="en-US" dirty="0"/>
              <a:t>里</a:t>
            </a:r>
            <a:r>
              <a:rPr lang="cs-CZ" altLang="zh-CN" dirty="0"/>
              <a:t>, </a:t>
            </a:r>
            <a:r>
              <a:rPr lang="zh-CN" altLang="en-US" dirty="0"/>
              <a:t>外</a:t>
            </a:r>
            <a:r>
              <a:rPr lang="cs-CZ" altLang="zh-CN" dirty="0"/>
              <a:t>, </a:t>
            </a:r>
            <a:r>
              <a:rPr lang="zh-CN" altLang="en-US" dirty="0"/>
              <a:t>前</a:t>
            </a:r>
            <a:r>
              <a:rPr lang="cs-CZ" altLang="zh-CN" dirty="0"/>
              <a:t>…)</a:t>
            </a:r>
          </a:p>
          <a:p>
            <a:pPr marL="0" indent="0">
              <a:buNone/>
            </a:pPr>
            <a:r>
              <a:rPr lang="cs-CZ" altLang="zh-CN" dirty="0"/>
              <a:t>jedinou výjimkou, kde je přízvuk na slabice druhé, je </a:t>
            </a:r>
            <a:r>
              <a:rPr lang="cs-CZ" altLang="zh-CN" dirty="0" err="1"/>
              <a:t>páng</a:t>
            </a:r>
            <a:r>
              <a:rPr lang="cs-CZ" altLang="zh-CN" b="1" dirty="0" err="1"/>
              <a:t>biān</a:t>
            </a:r>
            <a:r>
              <a:rPr lang="cs-CZ" altLang="zh-CN" dirty="0"/>
              <a:t> </a:t>
            </a:r>
            <a:r>
              <a:rPr lang="zh-CN" altLang="en-US" dirty="0"/>
              <a:t>旁边</a:t>
            </a:r>
            <a:r>
              <a:rPr lang="cs-CZ" altLang="zh-CN" dirty="0" smtClean="0"/>
              <a:t>!!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4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1003</Words>
  <Application>Microsoft Office PowerPoint</Application>
  <PresentationFormat>Vlastní</PresentationFormat>
  <Paragraphs>171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Gramatika čínštiny 2 KSCA005  3</vt:lpstr>
      <vt:lpstr>obsah</vt:lpstr>
      <vt:lpstr>Záložky - základní       YD 48</vt:lpstr>
      <vt:lpstr> Záložky - základní  (příklady 1 – s 在)       </vt:lpstr>
      <vt:lpstr> Záložky - základní  (příklady 2 – věty existence)       </vt:lpstr>
      <vt:lpstr> Záložky  - světové strany       YD 48</vt:lpstr>
      <vt:lpstr>Záložky  - světové strany (příklady):    </vt:lpstr>
      <vt:lpstr>Záložky - další        </vt:lpstr>
      <vt:lpstr>Záložky  - doplňující info      </vt:lpstr>
      <vt:lpstr>Prezentace aplikace PowerPoint</vt:lpstr>
      <vt:lpstr>Komparace pomocí A + 没有+ B + (那么)…</vt:lpstr>
      <vt:lpstr>不比 X 没有</vt:lpstr>
      <vt:lpstr>那么 </vt:lpstr>
      <vt:lpstr>A 没有B 那么… </vt:lpstr>
      <vt:lpstr>到 + místo 去 + činnost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Hewlett-Packard Company</cp:lastModifiedBy>
  <cp:revision>67</cp:revision>
  <dcterms:created xsi:type="dcterms:W3CDTF">2018-02-20T11:25:47Z</dcterms:created>
  <dcterms:modified xsi:type="dcterms:W3CDTF">2020-03-02T06:48:05Z</dcterms:modified>
</cp:coreProperties>
</file>