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0" r:id="rId9"/>
    <p:sldId id="271" r:id="rId10"/>
    <p:sldId id="273" r:id="rId11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AB0005D-15C3-4D1D-AC14-76B2CC4A0424}">
          <p14:sldIdLst>
            <p14:sldId id="257"/>
            <p14:sldId id="258"/>
            <p14:sldId id="259"/>
            <p14:sldId id="260"/>
            <p14:sldId id="261"/>
            <p14:sldId id="262"/>
            <p14:sldId id="263"/>
            <p14:sldId id="270"/>
            <p14:sldId id="271"/>
            <p14:sldId id="273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>
        <p:scale>
          <a:sx n="76" d="100"/>
          <a:sy n="76" d="100"/>
        </p:scale>
        <p:origin x="-312" y="-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A70CA-AACB-4D3D-A9EC-6B4144B823E3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5EE75-6605-4D39-B085-CFC8D44788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798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802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12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49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9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3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02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52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240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1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942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641D7-75EC-44F4-96E0-2678BAAAD3E2}" type="datetimeFigureOut">
              <a:rPr lang="cs-CZ" smtClean="0"/>
              <a:t>09.03.2020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BB997-0F39-4498-A26F-375A8DE83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43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4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6851" y="5666702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jaro </a:t>
            </a:r>
            <a:r>
              <a:rPr lang="cs-CZ" sz="2800" dirty="0" smtClean="0"/>
              <a:t>2020</a:t>
            </a:r>
            <a:r>
              <a:rPr lang="cs-CZ" sz="2800" dirty="0"/>
              <a:t>	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159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34096" y="437882"/>
            <a:ext cx="10619704" cy="5739081"/>
          </a:xfrm>
        </p:spPr>
        <p:txBody>
          <a:bodyPr/>
          <a:lstStyle/>
          <a:p>
            <a:pPr marL="0" indent="0">
              <a:buNone/>
            </a:pPr>
            <a:r>
              <a:rPr lang="cs-CZ" altLang="zh-CN" dirty="0">
                <a:solidFill>
                  <a:srgbClr val="7030A0"/>
                </a:solidFill>
              </a:rPr>
              <a:t>PK </a:t>
            </a:r>
            <a:r>
              <a:rPr lang="cs-CZ" altLang="zh-CN" dirty="0"/>
              <a:t>+ PT</a:t>
            </a:r>
            <a:endParaRPr lang="cs-CZ" altLang="zh-CN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从北京来的</a:t>
            </a:r>
            <a:r>
              <a:rPr lang="zh-CN" altLang="en-US" dirty="0"/>
              <a:t>人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他住的</a:t>
            </a:r>
            <a:r>
              <a:rPr lang="zh-CN" altLang="en-US" dirty="0"/>
              <a:t>房子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我昨天从学校拿来的</a:t>
            </a:r>
            <a:r>
              <a:rPr lang="zh-CN" altLang="en-US" dirty="0"/>
              <a:t>钢笔 </a:t>
            </a:r>
            <a:r>
              <a:rPr lang="en-US" altLang="zh-CN" dirty="0"/>
              <a:t>	</a:t>
            </a:r>
            <a:r>
              <a:rPr lang="cs-CZ" altLang="zh-CN" dirty="0"/>
              <a:t>Pero, které jsem včera přinesl ze školy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看过很多中文书的</a:t>
            </a:r>
            <a:r>
              <a:rPr lang="zh-CN" altLang="en-US" dirty="0"/>
              <a:t>人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我给</a:t>
            </a:r>
            <a:r>
              <a:rPr lang="zh-CN" altLang="en-US" dirty="0" smtClean="0">
                <a:solidFill>
                  <a:srgbClr val="7030A0"/>
                </a:solidFill>
              </a:rPr>
              <a:t>你</a:t>
            </a:r>
            <a:r>
              <a:rPr lang="zh-CN" altLang="en-US" dirty="0">
                <a:solidFill>
                  <a:srgbClr val="7030A0"/>
                </a:solidFill>
              </a:rPr>
              <a:t>买</a:t>
            </a:r>
            <a:r>
              <a:rPr lang="zh-CN" altLang="en-US" dirty="0" smtClean="0">
                <a:solidFill>
                  <a:srgbClr val="7030A0"/>
                </a:solidFill>
              </a:rPr>
              <a:t>的</a:t>
            </a:r>
            <a:r>
              <a:rPr lang="zh-CN" altLang="en-US" dirty="0"/>
              <a:t>书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7030A0"/>
                </a:solidFill>
              </a:rPr>
              <a:t>PK</a:t>
            </a:r>
            <a:r>
              <a:rPr lang="cs-CZ" dirty="0"/>
              <a:t> + zamlčený PT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吃的喝的</a:t>
            </a:r>
            <a:r>
              <a:rPr lang="zh-CN" altLang="en-US" dirty="0"/>
              <a:t>都买了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90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843"/>
          </a:xfrm>
        </p:spPr>
        <p:txBody>
          <a:bodyPr>
            <a:normAutofit/>
          </a:bodyPr>
          <a:lstStyle/>
          <a:p>
            <a:r>
              <a:rPr lang="cs-CZ" dirty="0"/>
              <a:t>konstrukce s prepozičním slovesem </a:t>
            </a:r>
            <a:r>
              <a:rPr lang="zh-CN" altLang="en-US" dirty="0"/>
              <a:t>把</a:t>
            </a:r>
            <a:endParaRPr lang="cs-CZ" altLang="zh-CN" dirty="0"/>
          </a:p>
          <a:p>
            <a:r>
              <a:rPr lang="cs-CZ" altLang="zh-CN" dirty="0"/>
              <a:t>člen zřetelově vymezovací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IC L14:</a:t>
            </a:r>
          </a:p>
          <a:p>
            <a:pPr marL="0" indent="0">
              <a:buNone/>
            </a:pPr>
            <a:r>
              <a:rPr lang="cs-CZ" altLang="zh-CN" dirty="0">
                <a:solidFill>
                  <a:srgbClr val="00B050"/>
                </a:solidFill>
              </a:rPr>
              <a:t>slovesný přívlastek (VV přívlastková)</a:t>
            </a:r>
          </a:p>
          <a:p>
            <a:pPr marL="0" indent="0">
              <a:buNone/>
            </a:pPr>
            <a:r>
              <a:rPr lang="cs-CZ" altLang="zh-CN" dirty="0">
                <a:solidFill>
                  <a:srgbClr val="00B050"/>
                </a:solidFill>
              </a:rPr>
              <a:t>zdůrazňovací konstrukce </a:t>
            </a:r>
            <a:r>
              <a:rPr lang="zh-CN" altLang="en-US" dirty="0">
                <a:solidFill>
                  <a:srgbClr val="00B050"/>
                </a:solidFill>
              </a:rPr>
              <a:t>是</a:t>
            </a:r>
            <a:r>
              <a:rPr lang="cs-CZ" altLang="zh-CN" dirty="0">
                <a:solidFill>
                  <a:srgbClr val="00B050"/>
                </a:solidFill>
              </a:rPr>
              <a:t>…</a:t>
            </a:r>
            <a:r>
              <a:rPr lang="zh-CN" altLang="en-US" dirty="0">
                <a:solidFill>
                  <a:srgbClr val="00B050"/>
                </a:solidFill>
              </a:rPr>
              <a:t>的</a:t>
            </a:r>
            <a:endParaRPr lang="cs-CZ" altLang="zh-CN" dirty="0">
              <a:solidFill>
                <a:srgbClr val="00B05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440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s prepozičním slovesem </a:t>
            </a:r>
            <a:r>
              <a:rPr lang="zh-CN" altLang="en-US" dirty="0"/>
              <a:t>把</a:t>
            </a:r>
            <a:r>
              <a:rPr lang="cs-CZ" altLang="zh-CN" dirty="0"/>
              <a:t> </a:t>
            </a:r>
            <a:r>
              <a:rPr lang="cs-CZ" altLang="zh-CN" sz="1800" dirty="0">
                <a:solidFill>
                  <a:srgbClr val="FF0000"/>
                </a:solidFill>
              </a:rPr>
              <a:t>YD 148, 149, 150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běžný slovosled: S – V – O/komplement</a:t>
            </a:r>
          </a:p>
          <a:p>
            <a:r>
              <a:rPr lang="cs-CZ" dirty="0"/>
              <a:t>pomocí </a:t>
            </a:r>
            <a:r>
              <a:rPr lang="zh-CN" altLang="en-US" dirty="0"/>
              <a:t>把</a:t>
            </a:r>
            <a:r>
              <a:rPr lang="cs-CZ" altLang="zh-CN" dirty="0"/>
              <a:t> přesuneme O (předmět) před V (sloveso)</a:t>
            </a:r>
          </a:p>
          <a:p>
            <a:pPr marL="0" indent="0">
              <a:buNone/>
            </a:pPr>
            <a:r>
              <a:rPr lang="cs-CZ" altLang="zh-CN" dirty="0"/>
              <a:t>    → struktura: S - </a:t>
            </a:r>
            <a:r>
              <a:rPr lang="zh-CN" altLang="en-US" dirty="0"/>
              <a:t>把</a:t>
            </a:r>
            <a:r>
              <a:rPr lang="cs-CZ" altLang="zh-CN" dirty="0"/>
              <a:t> – O – V + modifikátor/nepřímý předmět/</a:t>
            </a:r>
            <a:r>
              <a:rPr lang="zh-CN" altLang="en-US" dirty="0"/>
              <a:t>了</a:t>
            </a:r>
            <a:r>
              <a:rPr lang="cs-CZ" altLang="zh-CN" dirty="0"/>
              <a:t>…</a:t>
            </a:r>
          </a:p>
          <a:p>
            <a:r>
              <a:rPr lang="cs-CZ" altLang="zh-CN" dirty="0"/>
              <a:t>zdůrazňuje, že se něco s předmětem děje, a jaký to má na něj vliv</a:t>
            </a:r>
          </a:p>
          <a:p>
            <a:endParaRPr lang="cs-CZ" altLang="zh-CN" dirty="0"/>
          </a:p>
          <a:p>
            <a:r>
              <a:rPr lang="cs-CZ" altLang="zh-CN" u="sng" dirty="0"/>
              <a:t>podmínky, které musí být splněny!!</a:t>
            </a:r>
          </a:p>
          <a:p>
            <a:pPr marL="514350" indent="-514350">
              <a:buAutoNum type="arabicParenR"/>
            </a:pPr>
            <a:r>
              <a:rPr lang="cs-CZ" altLang="zh-CN" dirty="0"/>
              <a:t>předmět musí být určitý (zpravidla mívá u sebe ukazovací zájmeno nebo jiný přívlastek), známý z kontextu</a:t>
            </a:r>
            <a:endParaRPr lang="en-US" altLang="zh-CN" dirty="0"/>
          </a:p>
          <a:p>
            <a:pPr marL="514350" indent="-514350">
              <a:buAutoNum type="arabicParenR"/>
            </a:pPr>
            <a:r>
              <a:rPr lang="cs-CZ" altLang="zh-CN" dirty="0"/>
              <a:t>sloveso má za sebou modifikátor nebo nějaké syntaktické určení (např. nepřímý předmět)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514350" indent="-514350">
              <a:buAutoNum type="arabicParenR"/>
            </a:pP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2092993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6823" y="347730"/>
            <a:ext cx="10792495" cy="6207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>
                <a:solidFill>
                  <a:srgbClr val="00B050"/>
                </a:solidFill>
              </a:rPr>
              <a:t>(S)</a:t>
            </a:r>
            <a:r>
              <a:rPr lang="cs-CZ" altLang="zh-CN" dirty="0"/>
              <a:t> - 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cs-CZ" altLang="zh-CN" dirty="0"/>
              <a:t> – </a:t>
            </a:r>
            <a:r>
              <a:rPr lang="cs-CZ" altLang="zh-CN" dirty="0">
                <a:solidFill>
                  <a:srgbClr val="7030A0"/>
                </a:solidFill>
              </a:rPr>
              <a:t>O</a:t>
            </a:r>
            <a:r>
              <a:rPr lang="cs-CZ" altLang="zh-CN" dirty="0"/>
              <a:t> – </a:t>
            </a:r>
            <a:r>
              <a:rPr lang="cs-CZ" altLang="zh-CN" dirty="0">
                <a:solidFill>
                  <a:srgbClr val="0070C0"/>
                </a:solidFill>
              </a:rPr>
              <a:t>V</a:t>
            </a:r>
            <a:r>
              <a:rPr lang="cs-CZ" altLang="zh-CN" dirty="0"/>
              <a:t> + </a:t>
            </a:r>
            <a:r>
              <a:rPr lang="cs-CZ" altLang="zh-CN" dirty="0">
                <a:solidFill>
                  <a:schemeClr val="accent6">
                    <a:lumMod val="75000"/>
                  </a:schemeClr>
                </a:solidFill>
              </a:rPr>
              <a:t>modifikátor/nepřímý předmět/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了</a:t>
            </a:r>
            <a:r>
              <a:rPr lang="cs-CZ" altLang="zh-CN" dirty="0">
                <a:solidFill>
                  <a:schemeClr val="accent6">
                    <a:lumMod val="75000"/>
                  </a:schemeClr>
                </a:solidFill>
              </a:rPr>
              <a:t>…</a:t>
            </a:r>
            <a:endParaRPr lang="en-US" altLang="zh-CN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他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这些东西</a:t>
            </a:r>
            <a:r>
              <a:rPr lang="zh-CN" altLang="en-US" dirty="0">
                <a:solidFill>
                  <a:srgbClr val="0070C0"/>
                </a:solidFill>
              </a:rPr>
              <a:t>拿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去</a:t>
            </a:r>
            <a:r>
              <a:rPr lang="zh-CN" altLang="en-US" dirty="0"/>
              <a:t>。</a:t>
            </a:r>
            <a:r>
              <a:rPr lang="cs-CZ" altLang="zh-CN" dirty="0"/>
              <a:t>			modifikátor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请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这些字</a:t>
            </a:r>
            <a:r>
              <a:rPr lang="zh-CN" altLang="en-US" dirty="0">
                <a:solidFill>
                  <a:srgbClr val="0070C0"/>
                </a:solidFill>
              </a:rPr>
              <a:t>写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好</a:t>
            </a:r>
            <a:r>
              <a:rPr lang="zh-CN" altLang="en-US" dirty="0"/>
              <a:t>了。</a:t>
            </a:r>
            <a:r>
              <a:rPr lang="cs-CZ" altLang="zh-CN" dirty="0"/>
              <a:t>			modifikátor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我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你的书</a:t>
            </a:r>
            <a:r>
              <a:rPr lang="zh-CN" altLang="en-US" dirty="0">
                <a:solidFill>
                  <a:srgbClr val="0070C0"/>
                </a:solidFill>
              </a:rPr>
              <a:t>看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完</a:t>
            </a:r>
            <a:r>
              <a:rPr lang="zh-CN" altLang="en-US" dirty="0"/>
              <a:t>。</a:t>
            </a:r>
            <a:r>
              <a:rPr lang="cs-CZ" altLang="zh-CN" dirty="0"/>
              <a:t>			modifikátor</a:t>
            </a:r>
          </a:p>
          <a:p>
            <a:pPr marL="0" indent="0">
              <a:buNone/>
            </a:pPr>
            <a:r>
              <a:rPr lang="zh-CN" altLang="en-US" dirty="0"/>
              <a:t>请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那件毛衣</a:t>
            </a:r>
            <a:r>
              <a:rPr lang="zh-CN" altLang="en-US" dirty="0">
                <a:solidFill>
                  <a:srgbClr val="0070C0"/>
                </a:solidFill>
              </a:rPr>
              <a:t>给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我</a:t>
            </a:r>
            <a:r>
              <a:rPr lang="zh-CN" altLang="en-US" dirty="0"/>
              <a:t>。</a:t>
            </a:r>
            <a:r>
              <a:rPr lang="cs-CZ" altLang="zh-CN" dirty="0"/>
              <a:t>			nepřímý předmět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请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这本书</a:t>
            </a:r>
            <a:r>
              <a:rPr lang="zh-CN" altLang="en-US" dirty="0">
                <a:solidFill>
                  <a:srgbClr val="0070C0"/>
                </a:solidFill>
              </a:rPr>
              <a:t>看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看</a:t>
            </a:r>
            <a:r>
              <a:rPr lang="zh-CN" altLang="en-US" dirty="0"/>
              <a:t>。</a:t>
            </a:r>
            <a:r>
              <a:rPr lang="cs-CZ" altLang="zh-CN" dirty="0"/>
              <a:t>			reduplikované sloveso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这碗米饭</a:t>
            </a:r>
            <a:r>
              <a:rPr lang="zh-CN" altLang="en-US" dirty="0">
                <a:solidFill>
                  <a:srgbClr val="0070C0"/>
                </a:solidFill>
              </a:rPr>
              <a:t>吃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了</a:t>
            </a:r>
            <a:r>
              <a:rPr lang="zh-CN" altLang="en-US" dirty="0"/>
              <a:t>。</a:t>
            </a:r>
            <a:r>
              <a:rPr lang="cs-CZ" altLang="zh-CN" dirty="0"/>
              <a:t>			</a:t>
            </a:r>
            <a:r>
              <a:rPr lang="cs-CZ" altLang="zh-CN" dirty="0" err="1"/>
              <a:t>le</a:t>
            </a:r>
            <a:r>
              <a:rPr lang="cs-CZ" altLang="zh-CN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书</a:t>
            </a:r>
            <a:r>
              <a:rPr lang="zh-CN" altLang="en-US" dirty="0">
                <a:solidFill>
                  <a:srgbClr val="0070C0"/>
                </a:solidFill>
              </a:rPr>
              <a:t>打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开</a:t>
            </a:r>
            <a:r>
              <a:rPr lang="cs-CZ" altLang="zh-CN" dirty="0"/>
              <a:t>! 					modifikátor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我写完了， 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它</a:t>
            </a:r>
            <a:r>
              <a:rPr lang="zh-CN" altLang="en-US" dirty="0">
                <a:solidFill>
                  <a:srgbClr val="0070C0"/>
                </a:solidFill>
              </a:rPr>
              <a:t>交给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谁</a:t>
            </a:r>
            <a:r>
              <a:rPr lang="cs-CZ" altLang="zh-CN" dirty="0"/>
              <a:t>? 		nepřímý předmět</a:t>
            </a:r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她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我的手机</a:t>
            </a:r>
            <a:r>
              <a:rPr lang="zh-CN" altLang="en-US" dirty="0">
                <a:solidFill>
                  <a:srgbClr val="0070C0"/>
                </a:solidFill>
              </a:rPr>
              <a:t>放</a:t>
            </a:r>
            <a:r>
              <a:rPr lang="zh-CN" altLang="en-US" dirty="0"/>
              <a:t>在她的包里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了</a:t>
            </a:r>
            <a:r>
              <a:rPr lang="zh-CN" altLang="en-US" dirty="0"/>
              <a:t>。</a:t>
            </a:r>
            <a:r>
              <a:rPr lang="cs-CZ" altLang="zh-CN" dirty="0"/>
              <a:t>	</a:t>
            </a:r>
            <a:r>
              <a:rPr lang="cs-CZ" altLang="zh-CN" dirty="0" err="1"/>
              <a:t>le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00B050"/>
                </a:solidFill>
              </a:rPr>
              <a:t>你</a:t>
            </a:r>
            <a:r>
              <a:rPr lang="zh-CN" altLang="en-US" dirty="0">
                <a:solidFill>
                  <a:srgbClr val="FF0000"/>
                </a:solidFill>
              </a:rPr>
              <a:t>把</a:t>
            </a:r>
            <a:r>
              <a:rPr lang="zh-CN" altLang="en-US" dirty="0">
                <a:solidFill>
                  <a:srgbClr val="7030A0"/>
                </a:solidFill>
              </a:rPr>
              <a:t>我手机</a:t>
            </a:r>
            <a:r>
              <a:rPr lang="zh-CN" altLang="en-US" dirty="0">
                <a:solidFill>
                  <a:srgbClr val="0070C0"/>
                </a:solidFill>
              </a:rPr>
              <a:t>放</a:t>
            </a:r>
            <a:r>
              <a:rPr lang="zh-CN" altLang="en-US" dirty="0"/>
              <a:t>在哪儿</a:t>
            </a:r>
            <a:r>
              <a:rPr lang="zh-CN" altLang="en-US" dirty="0">
                <a:solidFill>
                  <a:schemeClr val="accent6">
                    <a:lumMod val="75000"/>
                  </a:schemeClr>
                </a:solidFill>
              </a:rPr>
              <a:t>了</a:t>
            </a:r>
            <a:r>
              <a:rPr lang="zh-CN" altLang="en-US" dirty="0"/>
              <a:t>？</a:t>
            </a:r>
            <a:r>
              <a:rPr lang="cs-CZ" altLang="zh-CN" dirty="0"/>
              <a:t>		</a:t>
            </a:r>
            <a:r>
              <a:rPr lang="cs-CZ" altLang="zh-CN" dirty="0" err="1"/>
              <a:t>le</a:t>
            </a:r>
            <a:endParaRPr lang="cs-CZ" altLang="zh-CN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71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Záporné věty s </a:t>
            </a:r>
            <a:r>
              <a:rPr lang="zh-CN" altLang="en-US" dirty="0"/>
              <a:t>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záporky (a ostatní adverbia) stojí VŽDY před </a:t>
            </a:r>
            <a:r>
              <a:rPr lang="zh-CN" altLang="en-US" dirty="0"/>
              <a:t>把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我</a:t>
            </a:r>
            <a:r>
              <a:rPr lang="zh-CN" altLang="en-US" dirty="0">
                <a:solidFill>
                  <a:srgbClr val="FF0000"/>
                </a:solidFill>
              </a:rPr>
              <a:t>没</a:t>
            </a:r>
            <a:r>
              <a:rPr lang="zh-CN" altLang="en-US" dirty="0"/>
              <a:t>把工作做完，就不回家</a:t>
            </a:r>
            <a:r>
              <a:rPr lang="zh-CN" altLang="en-US" dirty="0" smtClean="0"/>
              <a:t>。</a:t>
            </a:r>
            <a:r>
              <a:rPr lang="cs-CZ" altLang="zh-CN" dirty="0" smtClean="0"/>
              <a:t>Dokud práci nedodělám, nepůjdu domů.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>
                <a:solidFill>
                  <a:srgbClr val="FF0000"/>
                </a:solidFill>
              </a:rPr>
              <a:t>没</a:t>
            </a:r>
            <a:r>
              <a:rPr lang="zh-CN" altLang="en-US" dirty="0"/>
              <a:t>把钱借给我</a:t>
            </a:r>
            <a:r>
              <a:rPr lang="zh-CN" altLang="en-US" dirty="0" smtClean="0"/>
              <a:t>。</a:t>
            </a:r>
            <a:r>
              <a:rPr lang="cs-CZ" altLang="zh-CN" dirty="0" smtClean="0"/>
              <a:t>Ty peníze mi nepůjčil.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他们</a:t>
            </a:r>
            <a:r>
              <a:rPr lang="zh-CN" altLang="en-US" dirty="0">
                <a:solidFill>
                  <a:srgbClr val="FF0000"/>
                </a:solidFill>
              </a:rPr>
              <a:t>不要</a:t>
            </a:r>
            <a:r>
              <a:rPr lang="zh-CN" altLang="en-US" dirty="0"/>
              <a:t>把这件事告诉他</a:t>
            </a:r>
            <a:r>
              <a:rPr lang="zh-CN" altLang="en-US" dirty="0" smtClean="0"/>
              <a:t>。</a:t>
            </a:r>
            <a:r>
              <a:rPr lang="cs-CZ" altLang="zh-CN" dirty="0" smtClean="0"/>
              <a:t>Nechtějí mu o té věci říct.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不</a:t>
            </a:r>
            <a:r>
              <a:rPr lang="zh-CN" altLang="en-US" dirty="0"/>
              <a:t>把钱先给我，我就不能给你买</a:t>
            </a:r>
            <a:r>
              <a:rPr lang="zh-CN" altLang="en-US" dirty="0" smtClean="0"/>
              <a:t>。</a:t>
            </a:r>
            <a:r>
              <a:rPr lang="cs-CZ" altLang="zh-CN" dirty="0" smtClean="0"/>
              <a:t>Pokud mi peníze nedáš dopředu, nekoupím ti to.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9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把</a:t>
            </a:r>
            <a:r>
              <a:rPr lang="cs-CZ" altLang="zh-CN" dirty="0"/>
              <a:t> nelze použít!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situaci, kdy se nic s předmětem neděje (tedy ne v kombinaci se slovesy vědět, mít, cítit… </a:t>
            </a:r>
            <a:r>
              <a:rPr lang="zh-CN" altLang="en-US" dirty="0"/>
              <a:t>想， 爱， 喜欢</a:t>
            </a:r>
            <a:r>
              <a:rPr lang="cs-CZ" altLang="zh-CN" dirty="0"/>
              <a:t>…</a:t>
            </a:r>
            <a:r>
              <a:rPr lang="zh-CN" altLang="en-US" dirty="0" smtClean="0"/>
              <a:t>)</a:t>
            </a:r>
            <a:endParaRPr lang="cs-CZ" altLang="zh-CN" dirty="0" smtClean="0"/>
          </a:p>
          <a:p>
            <a:endParaRPr lang="cs-CZ" altLang="zh-CN" dirty="0" smtClean="0"/>
          </a:p>
          <a:p>
            <a:r>
              <a:rPr lang="cs-CZ" altLang="zh-CN" dirty="0"/>
              <a:t>v</a:t>
            </a:r>
            <a:r>
              <a:rPr lang="cs-CZ" altLang="zh-CN" dirty="0" smtClean="0"/>
              <a:t> případě neurčitého předmětu – např. uvedeného číslovkou: </a:t>
            </a:r>
            <a:r>
              <a:rPr lang="zh-CN" altLang="en-US" dirty="0" smtClean="0"/>
              <a:t>一个</a:t>
            </a:r>
            <a:endParaRPr lang="cs-CZ" altLang="zh-CN" dirty="0"/>
          </a:p>
          <a:p>
            <a:endParaRPr lang="cs-CZ" altLang="zh-CN" dirty="0"/>
          </a:p>
          <a:p>
            <a:r>
              <a:rPr lang="cs-CZ" dirty="0"/>
              <a:t>ve větě s modifikovaným slovesem v potenciálním tvaru </a:t>
            </a:r>
            <a:r>
              <a:rPr lang="cs-CZ" sz="1600" dirty="0">
                <a:solidFill>
                  <a:srgbClr val="FF0000"/>
                </a:solidFill>
              </a:rPr>
              <a:t>viz příště ppt5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69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 zřetelově vymezovací </a:t>
            </a:r>
            <a:br>
              <a:rPr lang="cs-CZ" dirty="0"/>
            </a:br>
            <a:r>
              <a:rPr lang="cs-CZ" dirty="0"/>
              <a:t>(substantivum trvalé příslušnosti) </a:t>
            </a:r>
            <a:r>
              <a:rPr lang="cs-CZ" sz="1800">
                <a:solidFill>
                  <a:srgbClr val="FF0000"/>
                </a:solidFill>
              </a:rPr>
              <a:t>YD 116, 250</a:t>
            </a:r>
            <a:endParaRPr lang="cs-CZ" sz="1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jména označující části rostlinného či živočišného těla (oko, noha, kořen, list…) nebo charakterizující osoby či věci (postava, povaha, věk, smysl…)</a:t>
            </a:r>
          </a:p>
          <a:p>
            <a:pPr lvl="0"/>
            <a:r>
              <a:rPr lang="cs-CZ" dirty="0"/>
              <a:t>nelze použít sloveso </a:t>
            </a:r>
            <a:r>
              <a:rPr lang="zh-CN" altLang="en-US" dirty="0"/>
              <a:t>有</a:t>
            </a:r>
            <a:r>
              <a:rPr lang="cs-CZ" altLang="zh-CN" dirty="0"/>
              <a:t> (</a:t>
            </a:r>
            <a:r>
              <a:rPr lang="cs-CZ" dirty="0"/>
              <a:t>mít) jako v </a:t>
            </a:r>
            <a:r>
              <a:rPr lang="cs-CZ" dirty="0" smtClean="0"/>
              <a:t>češtině: „Má moc velkou pusu.“</a:t>
            </a:r>
            <a:r>
              <a:rPr lang="zh-CN" altLang="en-US" dirty="0" smtClean="0"/>
              <a:t> </a:t>
            </a:r>
            <a:endParaRPr lang="cs-CZ" dirty="0"/>
          </a:p>
          <a:p>
            <a:pPr lvl="0"/>
            <a:r>
              <a:rPr lang="cs-CZ" dirty="0"/>
              <a:t>klademe ho mezi podmět a výraz (nejčastěji přídavné jméno)</a:t>
            </a:r>
            <a:endParaRPr lang="en-US" dirty="0"/>
          </a:p>
          <a:p>
            <a:pPr marL="0" lv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</a:t>
            </a:r>
            <a:r>
              <a:rPr lang="zh-CN" altLang="en-US" dirty="0" smtClean="0">
                <a:solidFill>
                  <a:srgbClr val="FF0000"/>
                </a:solidFill>
              </a:rPr>
              <a:t>嘴</a:t>
            </a:r>
            <a:r>
              <a:rPr lang="cs-CZ" altLang="zh-CN" dirty="0" smtClean="0">
                <a:solidFill>
                  <a:srgbClr val="FF0000"/>
                </a:solidFill>
              </a:rPr>
              <a:t> (</a:t>
            </a:r>
            <a:r>
              <a:rPr lang="cs-CZ" altLang="zh-CN" dirty="0" err="1">
                <a:solidFill>
                  <a:srgbClr val="FF0000"/>
                </a:solidFill>
              </a:rPr>
              <a:t>zuǐ</a:t>
            </a:r>
            <a:r>
              <a:rPr lang="cs-CZ" altLang="zh-CN" dirty="0"/>
              <a:t> </a:t>
            </a:r>
            <a:r>
              <a:rPr lang="cs-CZ" altLang="zh-CN" dirty="0" smtClean="0">
                <a:solidFill>
                  <a:srgbClr val="FF0000"/>
                </a:solidFill>
              </a:rPr>
              <a:t>)</a:t>
            </a:r>
            <a:r>
              <a:rPr lang="zh-CN" altLang="en-US" dirty="0" smtClean="0"/>
              <a:t>太</a:t>
            </a:r>
            <a:r>
              <a:rPr lang="zh-CN" altLang="en-US" dirty="0"/>
              <a:t>大</a:t>
            </a:r>
            <a:r>
              <a:rPr lang="zh-CN" altLang="en-US" dirty="0" smtClean="0"/>
              <a:t>。</a:t>
            </a:r>
            <a:r>
              <a:rPr lang="cs-CZ" altLang="zh-CN" dirty="0" smtClean="0"/>
              <a:t>Má moc velkou pusu.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中国人</a:t>
            </a:r>
            <a:r>
              <a:rPr lang="zh-CN" altLang="en-US" dirty="0">
                <a:solidFill>
                  <a:srgbClr val="FF0000"/>
                </a:solidFill>
              </a:rPr>
              <a:t>个</a:t>
            </a:r>
            <a:r>
              <a:rPr lang="zh-CN" altLang="en-US" dirty="0" smtClean="0">
                <a:solidFill>
                  <a:srgbClr val="FF0000"/>
                </a:solidFill>
              </a:rPr>
              <a:t>子</a:t>
            </a:r>
            <a:r>
              <a:rPr lang="cs-CZ" altLang="zh-CN" dirty="0" smtClean="0">
                <a:solidFill>
                  <a:srgbClr val="FF0000"/>
                </a:solidFill>
              </a:rPr>
              <a:t>(</a:t>
            </a:r>
            <a:r>
              <a:rPr lang="cs-CZ" altLang="zh-CN" dirty="0" err="1" smtClean="0">
                <a:solidFill>
                  <a:srgbClr val="FF0000"/>
                </a:solidFill>
              </a:rPr>
              <a:t>gèzi</a:t>
            </a:r>
            <a:r>
              <a:rPr lang="cs-CZ" altLang="zh-CN" dirty="0" smtClean="0">
                <a:solidFill>
                  <a:srgbClr val="FF0000"/>
                </a:solidFill>
              </a:rPr>
              <a:t>)</a:t>
            </a:r>
            <a:r>
              <a:rPr lang="zh-CN" altLang="en-US" dirty="0" smtClean="0"/>
              <a:t>小</a:t>
            </a:r>
            <a:r>
              <a:rPr lang="zh-CN" altLang="en-US" dirty="0"/>
              <a:t>， 欧洲人</a:t>
            </a:r>
            <a:r>
              <a:rPr lang="zh-CN" altLang="en-US" dirty="0">
                <a:solidFill>
                  <a:srgbClr val="FF0000"/>
                </a:solidFill>
              </a:rPr>
              <a:t>个子</a:t>
            </a:r>
            <a:r>
              <a:rPr lang="zh-CN" altLang="en-US" dirty="0"/>
              <a:t>大</a:t>
            </a:r>
            <a:r>
              <a:rPr lang="zh-CN" altLang="en-US" dirty="0" smtClean="0"/>
              <a:t>。</a:t>
            </a:r>
            <a:r>
              <a:rPr lang="cs-CZ" altLang="zh-CN" dirty="0" smtClean="0"/>
              <a:t>Číňané jsou malí postavou /mají malou postavu, Evropané jsou velcí postavou.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她的男朋友</a:t>
            </a:r>
            <a:r>
              <a:rPr lang="zh-CN" altLang="en-US" dirty="0" smtClean="0">
                <a:solidFill>
                  <a:srgbClr val="FF0000"/>
                </a:solidFill>
              </a:rPr>
              <a:t>人</a:t>
            </a:r>
            <a:r>
              <a:rPr lang="zh-CN" altLang="en-US" dirty="0" smtClean="0"/>
              <a:t>不好。</a:t>
            </a:r>
            <a:r>
              <a:rPr lang="cs-CZ" altLang="zh-CN" dirty="0" smtClean="0"/>
              <a:t>Její přítel je jako člověk špatný.</a:t>
            </a:r>
            <a:endParaRPr lang="en-US" altLang="zh-CN" dirty="0"/>
          </a:p>
          <a:p>
            <a:pPr marL="0" lvl="0" indent="0">
              <a:buNone/>
            </a:pPr>
            <a:r>
              <a:rPr lang="zh-CN" altLang="en-US" dirty="0"/>
              <a:t>中国人都说欧洲人</a:t>
            </a:r>
            <a:r>
              <a:rPr lang="zh-CN" altLang="en-US" dirty="0">
                <a:solidFill>
                  <a:srgbClr val="FF0000"/>
                </a:solidFill>
              </a:rPr>
              <a:t>鼻</a:t>
            </a:r>
            <a:r>
              <a:rPr lang="zh-CN" altLang="en-US" dirty="0" smtClean="0">
                <a:solidFill>
                  <a:srgbClr val="FF0000"/>
                </a:solidFill>
              </a:rPr>
              <a:t>子</a:t>
            </a:r>
            <a:r>
              <a:rPr lang="cs-CZ" altLang="zh-CN" dirty="0" smtClean="0">
                <a:solidFill>
                  <a:srgbClr val="FF0000"/>
                </a:solidFill>
              </a:rPr>
              <a:t>(</a:t>
            </a:r>
            <a:r>
              <a:rPr lang="cs-CZ" altLang="zh-CN" dirty="0" err="1" smtClean="0">
                <a:solidFill>
                  <a:srgbClr val="FF0000"/>
                </a:solidFill>
              </a:rPr>
              <a:t>b</a:t>
            </a:r>
            <a:r>
              <a:rPr lang="cs-CZ" altLang="zh-CN" dirty="0" err="1">
                <a:solidFill>
                  <a:srgbClr val="FF0000"/>
                </a:solidFill>
              </a:rPr>
              <a:t>í</a:t>
            </a:r>
            <a:r>
              <a:rPr lang="cs-CZ" altLang="zh-CN" dirty="0" err="1" smtClean="0">
                <a:solidFill>
                  <a:srgbClr val="FF0000"/>
                </a:solidFill>
              </a:rPr>
              <a:t>zi</a:t>
            </a:r>
            <a:r>
              <a:rPr lang="cs-CZ" altLang="zh-CN" dirty="0" smtClean="0">
                <a:solidFill>
                  <a:srgbClr val="FF0000"/>
                </a:solidFill>
              </a:rPr>
              <a:t>)</a:t>
            </a:r>
            <a:r>
              <a:rPr lang="zh-CN" altLang="en-US" dirty="0" smtClean="0"/>
              <a:t>大。</a:t>
            </a:r>
            <a:r>
              <a:rPr lang="cs-CZ" altLang="zh-CN" dirty="0" smtClean="0"/>
              <a:t>Všichni Číňané říkají, že Evropané mají velké nosy.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41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B050"/>
                </a:solidFill>
              </a:rPr>
              <a:t>IC L14</a:t>
            </a:r>
            <a:br>
              <a:rPr lang="cs-CZ" dirty="0">
                <a:solidFill>
                  <a:srgbClr val="00B050"/>
                </a:solidFill>
              </a:rPr>
            </a:br>
            <a:r>
              <a:rPr lang="cs-CZ" dirty="0">
                <a:solidFill>
                  <a:srgbClr val="00B050"/>
                </a:solidFill>
              </a:rPr>
              <a:t>Zdůrazňovací konstrukce </a:t>
            </a:r>
            <a:r>
              <a:rPr lang="zh-CN" altLang="en-US" dirty="0">
                <a:solidFill>
                  <a:srgbClr val="00B050"/>
                </a:solidFill>
              </a:rPr>
              <a:t>是</a:t>
            </a:r>
            <a:r>
              <a:rPr lang="cs-CZ" altLang="zh-CN" dirty="0">
                <a:solidFill>
                  <a:srgbClr val="00B050"/>
                </a:solidFill>
              </a:rPr>
              <a:t>…</a:t>
            </a:r>
            <a:r>
              <a:rPr lang="zh-CN" altLang="en-US" dirty="0">
                <a:solidFill>
                  <a:srgbClr val="00B050"/>
                </a:solidFill>
              </a:rPr>
              <a:t>的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často ve větách s určením místa nebo času</a:t>
            </a:r>
          </a:p>
          <a:p>
            <a:r>
              <a:rPr lang="cs-CZ" dirty="0"/>
              <a:t>často v minulosti</a:t>
            </a:r>
          </a:p>
          <a:p>
            <a:r>
              <a:rPr lang="zh-CN" altLang="en-US" dirty="0"/>
              <a:t>是</a:t>
            </a:r>
            <a:r>
              <a:rPr lang="cs-CZ" altLang="zh-CN" dirty="0"/>
              <a:t> může být v hovorové řeči vypuštěno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你父亲</a:t>
            </a:r>
            <a:r>
              <a:rPr lang="zh-CN" altLang="en-US" dirty="0">
                <a:solidFill>
                  <a:srgbClr val="0070C0"/>
                </a:solidFill>
              </a:rPr>
              <a:t>是</a:t>
            </a:r>
            <a:r>
              <a:rPr lang="zh-CN" altLang="en-US" dirty="0"/>
              <a:t>做什么</a:t>
            </a:r>
            <a:r>
              <a:rPr lang="zh-CN" altLang="en-US" dirty="0">
                <a:solidFill>
                  <a:srgbClr val="0070C0"/>
                </a:solidFill>
              </a:rPr>
              <a:t>的</a:t>
            </a:r>
            <a:r>
              <a:rPr lang="zh-CN" altLang="en-US" dirty="0"/>
              <a:t>？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你昨天</a:t>
            </a:r>
            <a:r>
              <a:rPr lang="zh-CN" altLang="en-US" dirty="0">
                <a:solidFill>
                  <a:srgbClr val="0070C0"/>
                </a:solidFill>
              </a:rPr>
              <a:t>是</a:t>
            </a:r>
            <a:r>
              <a:rPr lang="zh-CN" altLang="en-US" dirty="0"/>
              <a:t>几点到</a:t>
            </a:r>
            <a:r>
              <a:rPr lang="zh-CN" altLang="en-US" dirty="0">
                <a:solidFill>
                  <a:srgbClr val="0070C0"/>
                </a:solidFill>
              </a:rPr>
              <a:t>的</a:t>
            </a:r>
            <a:r>
              <a:rPr lang="zh-CN" altLang="en-US" dirty="0"/>
              <a:t>  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这位老师你</a:t>
            </a:r>
            <a:r>
              <a:rPr lang="zh-CN" altLang="en-US" dirty="0">
                <a:solidFill>
                  <a:srgbClr val="0070C0"/>
                </a:solidFill>
              </a:rPr>
              <a:t>是</a:t>
            </a:r>
            <a:r>
              <a:rPr lang="zh-CN" altLang="en-US" dirty="0"/>
              <a:t>在哪儿认识</a:t>
            </a:r>
            <a:r>
              <a:rPr lang="zh-CN" altLang="en-US" dirty="0">
                <a:solidFill>
                  <a:srgbClr val="0070C0"/>
                </a:solidFill>
              </a:rPr>
              <a:t>的</a:t>
            </a:r>
            <a:r>
              <a:rPr lang="en-US" altLang="zh-CN" dirty="0"/>
              <a:t>?</a:t>
            </a:r>
          </a:p>
          <a:p>
            <a:pPr marL="0" indent="0">
              <a:buNone/>
            </a:pPr>
            <a:r>
              <a:rPr lang="zh-CN" altLang="en-US" dirty="0"/>
              <a:t>你</a:t>
            </a:r>
            <a:r>
              <a:rPr lang="zh-CN" altLang="en-US" dirty="0" smtClean="0">
                <a:solidFill>
                  <a:srgbClr val="0070C0"/>
                </a:solidFill>
              </a:rPr>
              <a:t>是</a:t>
            </a:r>
            <a:r>
              <a:rPr lang="zh-CN" altLang="en-US" dirty="0"/>
              <a:t>从</a:t>
            </a:r>
            <a:r>
              <a:rPr lang="zh-CN" altLang="en-US" dirty="0" smtClean="0"/>
              <a:t>哪儿</a:t>
            </a:r>
            <a:r>
              <a:rPr lang="zh-CN" altLang="en-US" dirty="0"/>
              <a:t>来</a:t>
            </a:r>
            <a:r>
              <a:rPr lang="zh-CN" altLang="en-US" dirty="0" smtClean="0">
                <a:solidFill>
                  <a:srgbClr val="0070C0"/>
                </a:solidFill>
              </a:rPr>
              <a:t>的</a:t>
            </a:r>
            <a:r>
              <a:rPr lang="zh-CN" altLang="en-US" dirty="0"/>
              <a:t> ？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7826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>
                <a:solidFill>
                  <a:srgbClr val="00B050"/>
                </a:solidFill>
              </a:rPr>
              <a:t>Slovesný přívlastek (VV přívlastková) </a:t>
            </a:r>
            <a:r>
              <a:rPr lang="cs-CZ" altLang="zh-CN" sz="1600" dirty="0">
                <a:solidFill>
                  <a:srgbClr val="FF0000"/>
                </a:solidFill>
              </a:rPr>
              <a:t>YD 144, 145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 ČEŠTINĚ: </a:t>
            </a:r>
            <a:r>
              <a:rPr lang="cs-CZ" dirty="0"/>
              <a:t>přívlastek vyjádřený přídavným jménem slovesným vytvořeným z přechodníku nebo příčestí, př. „přicházející, koupený“</a:t>
            </a:r>
          </a:p>
          <a:p>
            <a:pPr marL="0" indent="0">
              <a:buNone/>
            </a:pPr>
            <a:r>
              <a:rPr lang="cs-CZ" dirty="0"/>
              <a:t>   → (člověk) přicházející z města; (kniha) koupená od známého </a:t>
            </a:r>
          </a:p>
          <a:p>
            <a:pPr marL="0" indent="0">
              <a:buNone/>
            </a:pPr>
            <a:r>
              <a:rPr lang="cs-CZ" dirty="0"/>
              <a:t>   → VV přívlastková: člověk, který přichází z města </a:t>
            </a:r>
          </a:p>
          <a:p>
            <a:pPr marL="0" indent="0">
              <a:buNone/>
            </a:pPr>
            <a:r>
              <a:rPr lang="cs-CZ" dirty="0"/>
              <a:t>                                      kniha, která je koupená od známého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V ČÍNŠTINĚ: </a:t>
            </a:r>
            <a:r>
              <a:rPr lang="cs-CZ" dirty="0"/>
              <a:t>sloveso (nebo výraz obsahující sloveso) + </a:t>
            </a:r>
            <a:r>
              <a:rPr lang="zh-CN" altLang="en-US" dirty="0"/>
              <a:t>的</a:t>
            </a:r>
            <a:r>
              <a:rPr lang="cs-CZ" altLang="zh-CN" dirty="0"/>
              <a:t> se klade před slovo, které má určovat </a:t>
            </a:r>
          </a:p>
          <a:p>
            <a:pPr marL="0" indent="0">
              <a:buNone/>
            </a:pPr>
            <a:r>
              <a:rPr lang="cs-CZ" dirty="0"/>
              <a:t>   („člen blíže určující před členem blíže určovaným“)</a:t>
            </a:r>
          </a:p>
        </p:txBody>
      </p:sp>
    </p:spTree>
    <p:extLst>
      <p:ext uri="{BB962C8B-B14F-4D97-AF65-F5344CB8AC3E}">
        <p14:creationId xmlns:p14="http://schemas.microsoft.com/office/powerpoint/2010/main" val="5084386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496</Words>
  <Application>Microsoft Office PowerPoint</Application>
  <PresentationFormat>Vlastní</PresentationFormat>
  <Paragraphs>80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Office</vt:lpstr>
      <vt:lpstr>Gramatika čínštiny 2 KSCA005  4</vt:lpstr>
      <vt:lpstr>obsah</vt:lpstr>
      <vt:lpstr>Konstrukce s prepozičním slovesem 把 YD 148, 149, 150</vt:lpstr>
      <vt:lpstr>Prezentace aplikace PowerPoint</vt:lpstr>
      <vt:lpstr>Záporné věty s 把</vt:lpstr>
      <vt:lpstr>把 nelze použít!</vt:lpstr>
      <vt:lpstr>Člen zřetelově vymezovací  (substantivum trvalé příslušnosti) YD 116, 250</vt:lpstr>
      <vt:lpstr>IC L14 Zdůrazňovací konstrukce 是…的</vt:lpstr>
      <vt:lpstr>Slovesný přívlastek (VV přívlastková) YD 144, 145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1</dc:title>
  <dc:creator>User</dc:creator>
  <cp:lastModifiedBy>Hewlett-Packard Company</cp:lastModifiedBy>
  <cp:revision>32</cp:revision>
  <cp:lastPrinted>2018-03-16T13:15:51Z</cp:lastPrinted>
  <dcterms:created xsi:type="dcterms:W3CDTF">2018-02-20T11:25:47Z</dcterms:created>
  <dcterms:modified xsi:type="dcterms:W3CDTF">2020-03-09T09:42:00Z</dcterms:modified>
</cp:coreProperties>
</file>