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sldIdLst>
    <p:sldId id="405" r:id="rId3"/>
    <p:sldId id="406" r:id="rId5"/>
    <p:sldId id="409" r:id="rId6"/>
    <p:sldId id="407" r:id="rId7"/>
    <p:sldId id="408" r:id="rId8"/>
    <p:sldId id="412" r:id="rId9"/>
  </p:sldIdLst>
  <p:sldSz cx="12192000" cy="6858000"/>
  <p:notesSz cx="6858000" cy="9144000"/>
  <p:embeddedFontLst>
    <p:embeddedFont>
      <p:font typeface="Calibri" panose="020F0502020204030204" charset="0"/>
      <p:regular r:id="rId13"/>
      <p:bold r:id="rId14"/>
      <p:italic r:id="rId15"/>
      <p:boldItalic r:id="rId16"/>
    </p:embeddedFont>
    <p:embeddedFont>
      <p:font typeface="Calibri Light" panose="020F0302020204030204" charset="0"/>
      <p:regular r:id="rId17"/>
      <p:italic r:id="rId18"/>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D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73" d="100"/>
          <a:sy n="73" d="100"/>
        </p:scale>
        <p:origin x="312" y="394"/>
      </p:cViewPr>
      <p:guideLst>
        <p:guide orient="horz" pos="2150"/>
        <p:guide pos="384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font" Target="fonts/font6.fntdata"/><Relationship Id="rId17" Type="http://schemas.openxmlformats.org/officeDocument/2006/relationships/font" Target="fonts/font5.fntdata"/><Relationship Id="rId16" Type="http://schemas.openxmlformats.org/officeDocument/2006/relationships/font" Target="fonts/font4.fntdata"/><Relationship Id="rId15" Type="http://schemas.openxmlformats.org/officeDocument/2006/relationships/font" Target="fonts/font3.fntdata"/><Relationship Id="rId14" Type="http://schemas.openxmlformats.org/officeDocument/2006/relationships/font" Target="fonts/font2.fntdata"/><Relationship Id="rId13" Type="http://schemas.openxmlformats.org/officeDocument/2006/relationships/font" Target="fonts/font1.fntdata"/><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A9E76-36B9-45CB-B133-CD1952BD35D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58167-D213-4B7E-BB1B-2A5B379CF38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C058167-D213-4B7E-BB1B-2A5B379CF38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C058167-D213-4B7E-BB1B-2A5B379CF38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C058167-D213-4B7E-BB1B-2A5B379CF38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C058167-D213-4B7E-BB1B-2A5B379CF38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C058167-D213-4B7E-BB1B-2A5B379CF38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C058167-D213-4B7E-BB1B-2A5B379CF38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85E44E4-74A4-4A86-800D-1C381477169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4AA330-F0FD-43B8-9DFB-A3696D951C2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E44E4-74A4-4A86-800D-1C381477169B}"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AA330-F0FD-43B8-9DFB-A3696D951C2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238991" y="187037"/>
            <a:ext cx="11731336" cy="64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798830" y="1288415"/>
            <a:ext cx="10611485" cy="3969385"/>
          </a:xfrm>
          <a:prstGeom prst="rect">
            <a:avLst/>
          </a:prstGeom>
          <a:noFill/>
        </p:spPr>
        <p:txBody>
          <a:bodyPr wrap="square" rtlCol="0">
            <a:spAutoFit/>
          </a:bodyPr>
          <a:p>
            <a:r>
              <a:rPr lang="en-US" altLang="zh-CN" sz="2800">
                <a:solidFill>
                  <a:schemeClr val="tx1"/>
                </a:solidFill>
              </a:rPr>
              <a:t>Final exam time:</a:t>
            </a:r>
            <a:endParaRPr lang="en-US" altLang="zh-CN" sz="2800">
              <a:solidFill>
                <a:schemeClr val="tx1"/>
              </a:solidFill>
            </a:endParaRPr>
          </a:p>
          <a:p>
            <a:endParaRPr lang="en-US" altLang="zh-CN" sz="2800">
              <a:solidFill>
                <a:schemeClr val="tx1"/>
              </a:solidFill>
            </a:endParaRPr>
          </a:p>
          <a:p>
            <a:r>
              <a:rPr lang="en-US" altLang="zh-CN" sz="2800">
                <a:solidFill>
                  <a:schemeClr val="tx1"/>
                </a:solidFill>
              </a:rPr>
              <a:t>June 8   (6</a:t>
            </a:r>
            <a:r>
              <a:rPr lang="zh-CN" altLang="en-US" sz="2800">
                <a:solidFill>
                  <a:schemeClr val="tx1"/>
                </a:solidFill>
              </a:rPr>
              <a:t>月</a:t>
            </a:r>
            <a:r>
              <a:rPr lang="en-US" altLang="zh-CN" sz="2800">
                <a:solidFill>
                  <a:schemeClr val="tx1"/>
                </a:solidFill>
              </a:rPr>
              <a:t>8</a:t>
            </a:r>
            <a:r>
              <a:rPr lang="zh-CN" altLang="en-US" sz="2800">
                <a:solidFill>
                  <a:schemeClr val="tx1"/>
                </a:solidFill>
              </a:rPr>
              <a:t>日</a:t>
            </a:r>
            <a:r>
              <a:rPr lang="en-US" altLang="zh-CN" sz="2800">
                <a:solidFill>
                  <a:schemeClr val="tx1"/>
                </a:solidFill>
              </a:rPr>
              <a:t>)</a:t>
            </a:r>
            <a:endParaRPr lang="en-US" altLang="zh-CN" sz="2800">
              <a:solidFill>
                <a:schemeClr val="tx1"/>
              </a:solidFill>
            </a:endParaRPr>
          </a:p>
          <a:p>
            <a:r>
              <a:rPr lang="en-US" altLang="zh-CN" sz="2800">
                <a:solidFill>
                  <a:schemeClr val="tx1"/>
                </a:solidFill>
              </a:rPr>
              <a:t>June 15 (6</a:t>
            </a:r>
            <a:r>
              <a:rPr lang="zh-CN" altLang="en-US" sz="2800">
                <a:solidFill>
                  <a:schemeClr val="tx1"/>
                </a:solidFill>
              </a:rPr>
              <a:t>月</a:t>
            </a:r>
            <a:r>
              <a:rPr lang="en-US" altLang="zh-CN" sz="2800">
                <a:solidFill>
                  <a:schemeClr val="tx1"/>
                </a:solidFill>
              </a:rPr>
              <a:t>15</a:t>
            </a:r>
            <a:r>
              <a:rPr lang="zh-CN" altLang="en-US" sz="2800">
                <a:solidFill>
                  <a:schemeClr val="tx1"/>
                </a:solidFill>
              </a:rPr>
              <a:t>日</a:t>
            </a:r>
            <a:r>
              <a:rPr lang="en-US" altLang="zh-CN" sz="2800">
                <a:solidFill>
                  <a:schemeClr val="tx1"/>
                </a:solidFill>
              </a:rPr>
              <a:t>)</a:t>
            </a:r>
            <a:endParaRPr lang="en-US" altLang="zh-CN" sz="2800">
              <a:solidFill>
                <a:schemeClr val="tx1"/>
              </a:solidFill>
            </a:endParaRPr>
          </a:p>
          <a:p>
            <a:r>
              <a:rPr lang="en-US" altLang="zh-CN" sz="2800">
                <a:solidFill>
                  <a:schemeClr val="tx1"/>
                </a:solidFill>
              </a:rPr>
              <a:t>June 22 (6</a:t>
            </a:r>
            <a:r>
              <a:rPr lang="zh-CN" altLang="en-US" sz="2800">
                <a:solidFill>
                  <a:schemeClr val="tx1"/>
                </a:solidFill>
              </a:rPr>
              <a:t>月</a:t>
            </a:r>
            <a:r>
              <a:rPr lang="en-US" altLang="zh-CN" sz="2800">
                <a:solidFill>
                  <a:schemeClr val="tx1"/>
                </a:solidFill>
              </a:rPr>
              <a:t>22</a:t>
            </a:r>
            <a:r>
              <a:rPr lang="zh-CN" altLang="en-US" sz="2800">
                <a:solidFill>
                  <a:schemeClr val="tx1"/>
                </a:solidFill>
              </a:rPr>
              <a:t>日</a:t>
            </a:r>
            <a:r>
              <a:rPr lang="en-US" altLang="zh-CN" sz="2800">
                <a:solidFill>
                  <a:schemeClr val="tx1"/>
                </a:solidFill>
              </a:rPr>
              <a:t>)</a:t>
            </a:r>
            <a:endParaRPr lang="en-US" altLang="zh-CN" sz="2800">
              <a:solidFill>
                <a:schemeClr val="tx1"/>
              </a:solidFill>
            </a:endParaRPr>
          </a:p>
          <a:p>
            <a:endParaRPr lang="en-US" altLang="zh-CN" sz="2800">
              <a:solidFill>
                <a:schemeClr val="tx1"/>
              </a:solidFill>
            </a:endParaRPr>
          </a:p>
          <a:p>
            <a:r>
              <a:rPr lang="en-US" altLang="zh-CN" sz="2800">
                <a:solidFill>
                  <a:schemeClr val="tx1"/>
                </a:solidFill>
              </a:rPr>
              <a:t>Examinations: </a:t>
            </a:r>
            <a:r>
              <a:rPr lang="en-US" altLang="zh-CN" sz="2800" b="1">
                <a:solidFill>
                  <a:schemeClr val="tx1"/>
                </a:solidFill>
              </a:rPr>
              <a:t>Online oral test</a:t>
            </a:r>
            <a:r>
              <a:rPr lang="en-US" altLang="zh-CN" sz="2800">
                <a:solidFill>
                  <a:schemeClr val="tx1"/>
                </a:solidFill>
              </a:rPr>
              <a:t> (We have</a:t>
            </a:r>
            <a:r>
              <a:rPr lang="en-US" altLang="zh-CN" sz="2800">
                <a:solidFill>
                  <a:srgbClr val="FF0000"/>
                </a:solidFill>
              </a:rPr>
              <a:t> no written exam</a:t>
            </a:r>
            <a:r>
              <a:rPr lang="en-US" altLang="zh-CN" sz="2800">
                <a:solidFill>
                  <a:schemeClr val="tx1"/>
                </a:solidFill>
              </a:rPr>
              <a:t> this semester)</a:t>
            </a:r>
            <a:endParaRPr lang="en-US" altLang="zh-CN" sz="2800">
              <a:solidFill>
                <a:schemeClr val="tx1"/>
              </a:solidFill>
            </a:endParaRPr>
          </a:p>
          <a:p>
            <a:endParaRPr lang="en-US" altLang="zh-CN" sz="2800">
              <a:solidFill>
                <a:schemeClr val="tx1"/>
              </a:solidFill>
            </a:endParaRPr>
          </a:p>
          <a:p>
            <a:endParaRPr lang="en-US" altLang="zh-CN" sz="2800">
              <a:solidFill>
                <a:schemeClr val="tx1"/>
              </a:solidFill>
            </a:endParaRP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238991" y="187037"/>
            <a:ext cx="11731336" cy="64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946785" y="940435"/>
            <a:ext cx="10611485" cy="3538220"/>
          </a:xfrm>
          <a:prstGeom prst="rect">
            <a:avLst/>
          </a:prstGeom>
          <a:noFill/>
        </p:spPr>
        <p:txBody>
          <a:bodyPr wrap="square" rtlCol="0">
            <a:spAutoFit/>
          </a:bodyPr>
          <a:p>
            <a:endParaRPr lang="en-US" altLang="zh-CN" sz="2800">
              <a:solidFill>
                <a:schemeClr val="tx1"/>
              </a:solidFill>
            </a:endParaRPr>
          </a:p>
          <a:p>
            <a:r>
              <a:rPr lang="en-US" altLang="zh-CN" sz="2800">
                <a:solidFill>
                  <a:schemeClr val="tx1"/>
                </a:solidFill>
              </a:rPr>
              <a:t>Examination Content: For the oral test, I will prepare 5-8 topics (I will tell the students before this Friday). The students randomly choose 1 topic to answer, at least 5 minutes for each topic.During the exam, I will use hour meter timing. </a:t>
            </a:r>
            <a:r>
              <a:rPr lang="en-US" altLang="zh-CN" sz="2800">
                <a:solidFill>
                  <a:srgbClr val="FF0000"/>
                </a:solidFill>
              </a:rPr>
              <a:t>If your answer is less than five minutes, you will not pass this exam, of course, you can still take the second and third exams, but If you take three times the exam, each exam less than five minutes .I am so sorry, you will be fall.</a:t>
            </a:r>
            <a:endParaRPr lang="en-US" altLang="zh-CN" sz="2800">
              <a:solidFill>
                <a:srgbClr val="FF0000"/>
              </a:solidFill>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238991" y="187037"/>
            <a:ext cx="11731336" cy="64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5" name="表格 4"/>
          <p:cNvGraphicFramePr/>
          <p:nvPr>
            <p:custDataLst>
              <p:tags r:id="rId1"/>
            </p:custDataLst>
          </p:nvPr>
        </p:nvGraphicFramePr>
        <p:xfrm>
          <a:off x="668020" y="948690"/>
          <a:ext cx="10941050" cy="3486150"/>
        </p:xfrm>
        <a:graphic>
          <a:graphicData uri="http://schemas.openxmlformats.org/drawingml/2006/table">
            <a:tbl>
              <a:tblPr firstRow="1" bandRow="1">
                <a:tableStyleId>{5940675A-B579-460E-94D1-54222C63F5DA}</a:tableStyleId>
              </a:tblPr>
              <a:tblGrid>
                <a:gridCol w="1867535"/>
                <a:gridCol w="1917065"/>
                <a:gridCol w="3262630"/>
                <a:gridCol w="3893820"/>
              </a:tblGrid>
              <a:tr h="2808605">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&gt;5分钟</a:t>
                      </a:r>
                      <a:endParaRPr lang="en-US"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fluent</a:t>
                      </a:r>
                      <a:endParaRPr lang="en-US" sz="4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altLang="zh-CN" sz="4400" b="0">
                          <a:latin typeface="宋体" panose="02010600030101010101" pitchFamily="2" charset="-122"/>
                          <a:ea typeface="宋体" panose="02010600030101010101" pitchFamily="2" charset="-122"/>
                          <a:cs typeface="宋体" panose="02010600030101010101" pitchFamily="2" charset="-122"/>
                        </a:rPr>
                        <a:t>(</a:t>
                      </a:r>
                      <a:r>
                        <a:rPr lang="zh-CN" altLang="en-US" sz="4400" b="0">
                          <a:latin typeface="宋体" panose="02010600030101010101" pitchFamily="2" charset="-122"/>
                          <a:ea typeface="宋体" panose="02010600030101010101" pitchFamily="2" charset="-122"/>
                          <a:cs typeface="宋体" panose="02010600030101010101" pitchFamily="2" charset="-122"/>
                        </a:rPr>
                        <a:t>流利</a:t>
                      </a:r>
                      <a:r>
                        <a:rPr lang="en-US" altLang="zh-CN" sz="4400" b="0">
                          <a:latin typeface="宋体" panose="02010600030101010101" pitchFamily="2" charset="-122"/>
                          <a:ea typeface="宋体" panose="02010600030101010101" pitchFamily="2" charset="-122"/>
                          <a:cs typeface="宋体" panose="02010600030101010101" pitchFamily="2" charset="-122"/>
                        </a:rPr>
                        <a:t>)</a:t>
                      </a:r>
                      <a:endParaRPr lang="en-US" altLang="zh-CN"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No syntax errors(</a:t>
                      </a:r>
                      <a:r>
                        <a:rPr lang="zh-CN" altLang="en-US" sz="4400" b="0">
                          <a:latin typeface="宋体" panose="02010600030101010101" pitchFamily="2" charset="-122"/>
                          <a:ea typeface="宋体" panose="02010600030101010101" pitchFamily="2" charset="-122"/>
                          <a:cs typeface="宋体" panose="02010600030101010101" pitchFamily="2" charset="-122"/>
                        </a:rPr>
                        <a:t>没有语法错误）</a:t>
                      </a:r>
                      <a:endParaRPr lang="zh-CN"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Pronunciation standard</a:t>
                      </a:r>
                      <a:r>
                        <a:rPr lang="zh-CN" altLang="en-US" sz="4400" b="0">
                          <a:latin typeface="宋体" panose="02010600030101010101" pitchFamily="2" charset="-122"/>
                          <a:ea typeface="宋体" panose="02010600030101010101" pitchFamily="2" charset="-122"/>
                          <a:cs typeface="宋体" panose="02010600030101010101" pitchFamily="2" charset="-122"/>
                        </a:rPr>
                        <a:t>（发音标准）</a:t>
                      </a:r>
                      <a:endParaRPr lang="zh-CN"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77545">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70</a:t>
                      </a:r>
                      <a:endParaRPr lang="en-US"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10</a:t>
                      </a:r>
                      <a:endParaRPr lang="en-US"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10</a:t>
                      </a:r>
                      <a:endParaRPr lang="en-US"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4400" b="0">
                          <a:latin typeface="宋体" panose="02010600030101010101" pitchFamily="2" charset="-122"/>
                          <a:ea typeface="宋体" panose="02010600030101010101" pitchFamily="2" charset="-122"/>
                          <a:cs typeface="宋体" panose="02010600030101010101" pitchFamily="2" charset="-122"/>
                        </a:rPr>
                        <a:t>10</a:t>
                      </a:r>
                      <a:endParaRPr lang="en-US" altLang="en-US" sz="4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238991" y="187037"/>
            <a:ext cx="11731336" cy="64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798830" y="1805940"/>
            <a:ext cx="10611485" cy="2245360"/>
          </a:xfrm>
          <a:prstGeom prst="rect">
            <a:avLst/>
          </a:prstGeom>
          <a:noFill/>
        </p:spPr>
        <p:txBody>
          <a:bodyPr wrap="square" rtlCol="0">
            <a:spAutoFit/>
          </a:bodyPr>
          <a:p>
            <a:endParaRPr lang="en-US" altLang="zh-CN" sz="2800">
              <a:solidFill>
                <a:schemeClr val="tx1"/>
              </a:solidFill>
            </a:endParaRPr>
          </a:p>
          <a:p>
            <a:r>
              <a:rPr lang="en-US" altLang="zh-CN" sz="2800">
                <a:solidFill>
                  <a:schemeClr val="tx1"/>
                </a:solidFill>
              </a:rPr>
              <a:t>This Friday I will upload your results to study materials before 8pm (&gt; 70 points you can take the final exam) </a:t>
            </a:r>
            <a:endParaRPr lang="en-US" altLang="zh-CN" sz="2800">
              <a:solidFill>
                <a:schemeClr val="tx1"/>
              </a:solidFill>
            </a:endParaRPr>
          </a:p>
          <a:p>
            <a:r>
              <a:rPr lang="en-US" altLang="zh-CN" sz="2800">
                <a:solidFill>
                  <a:schemeClr val="tx1"/>
                </a:solidFill>
              </a:rPr>
              <a:t>L11-L20 homework submission date is before 12 noon on this Friday, and after 12 noon will not accept the handed in homework</a:t>
            </a:r>
            <a:endParaRPr lang="en-US" altLang="zh-CN" sz="2800">
              <a:solidFill>
                <a:schemeClr val="tx1"/>
              </a:solidFill>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238991" y="187037"/>
            <a:ext cx="11731336" cy="64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340485" y="1109980"/>
            <a:ext cx="9511030" cy="4831080"/>
          </a:xfrm>
          <a:prstGeom prst="rect">
            <a:avLst/>
          </a:prstGeom>
          <a:noFill/>
        </p:spPr>
        <p:txBody>
          <a:bodyPr wrap="square" rtlCol="0">
            <a:spAutoFit/>
          </a:bodyPr>
          <a:p>
            <a:r>
              <a:rPr lang="zh-CN" altLang="en-US" sz="2800"/>
              <a:t>The specific time for the final exam is  10: 00-11: 10 (</a:t>
            </a:r>
            <a:r>
              <a:rPr lang="en-US" altLang="zh-CN" sz="2800"/>
              <a:t>7</a:t>
            </a:r>
            <a:r>
              <a:rPr lang="zh-CN" altLang="en-US" sz="2800"/>
              <a:t> pe</a:t>
            </a:r>
            <a:r>
              <a:rPr lang="en-US" altLang="zh-CN" sz="2800"/>
              <a:t>ople</a:t>
            </a:r>
            <a:r>
              <a:rPr lang="zh-CN" altLang="en-US" sz="2800"/>
              <a:t>)</a:t>
            </a:r>
            <a:endParaRPr lang="zh-CN" altLang="en-US" sz="2800"/>
          </a:p>
          <a:p>
            <a:r>
              <a:rPr lang="zh-CN" altLang="en-US" sz="2800"/>
              <a:t>                                                                     11: 20-12: 30 (</a:t>
            </a:r>
            <a:r>
              <a:rPr lang="en-US" altLang="zh-CN" sz="2800"/>
              <a:t>6 </a:t>
            </a:r>
            <a:r>
              <a:rPr lang="zh-CN" altLang="en-US" sz="2800"/>
              <a:t>people)</a:t>
            </a:r>
            <a:endParaRPr lang="zh-CN" altLang="en-US" sz="2800"/>
          </a:p>
          <a:p>
            <a:r>
              <a:rPr lang="zh-CN" altLang="en-US" sz="2800"/>
              <a:t>                                                                     13: 30-14: 40 (</a:t>
            </a:r>
            <a:r>
              <a:rPr lang="en-US" altLang="zh-CN" sz="2800"/>
              <a:t>4</a:t>
            </a:r>
            <a:r>
              <a:rPr lang="zh-CN" altLang="en-US" sz="2800"/>
              <a:t> people)</a:t>
            </a:r>
            <a:endParaRPr lang="zh-CN" altLang="en-US" sz="2800"/>
          </a:p>
          <a:p>
            <a:r>
              <a:rPr lang="zh-CN" altLang="en-US" sz="2800"/>
              <a:t>                                                                     14: 50-16: 00 (</a:t>
            </a:r>
            <a:r>
              <a:rPr lang="en-US" altLang="zh-CN" sz="2800"/>
              <a:t>5</a:t>
            </a:r>
            <a:r>
              <a:rPr lang="zh-CN" altLang="en-US" sz="2800"/>
              <a:t> people)</a:t>
            </a:r>
            <a:endParaRPr lang="zh-CN" altLang="en-US" sz="2800"/>
          </a:p>
          <a:p>
            <a:r>
              <a:rPr lang="zh-CN" altLang="en-US" sz="2800"/>
              <a:t>                                                                     16: 10-17: 20 (</a:t>
            </a:r>
            <a:r>
              <a:rPr lang="en-US" altLang="zh-CN" sz="2800"/>
              <a:t>8</a:t>
            </a:r>
            <a:r>
              <a:rPr lang="zh-CN" altLang="en-US" sz="2800"/>
              <a:t> people)</a:t>
            </a:r>
            <a:endParaRPr lang="zh-CN" altLang="en-US" sz="2800"/>
          </a:p>
          <a:p>
            <a:endParaRPr lang="zh-CN" altLang="en-US" sz="2800"/>
          </a:p>
          <a:p>
            <a:r>
              <a:rPr lang="zh-CN" altLang="en-US" sz="2800"/>
              <a:t>You can choose to participate in any of the above time periods (choose one), but if the time period exceeds 10 people, you also can`t at other times, we will discuss the time again</a:t>
            </a:r>
            <a:endParaRPr lang="zh-CN" altLang="en-US" sz="2800"/>
          </a:p>
          <a:p>
            <a:endParaRPr lang="zh-CN" altLang="en-US" sz="2800"/>
          </a:p>
          <a:p>
            <a:endParaRPr lang="en-US" altLang="zh-CN" sz="2800"/>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矩形 1"/>
          <p:cNvSpPr/>
          <p:nvPr/>
        </p:nvSpPr>
        <p:spPr>
          <a:xfrm>
            <a:off x="238991" y="187037"/>
            <a:ext cx="11731336" cy="64527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022350" y="2266950"/>
            <a:ext cx="10611485" cy="1383665"/>
          </a:xfrm>
          <a:prstGeom prst="rect">
            <a:avLst/>
          </a:prstGeom>
          <a:noFill/>
        </p:spPr>
        <p:txBody>
          <a:bodyPr wrap="square" rtlCol="0">
            <a:spAutoFit/>
          </a:bodyPr>
          <a:p>
            <a:r>
              <a:rPr lang="en-US" altLang="zh-CN" sz="2800">
                <a:solidFill>
                  <a:schemeClr val="tx1"/>
                </a:solidFill>
              </a:rPr>
              <a:t>Because the school system can only add one time period, you only need to select the date in the school system, and then take the test according to the time period you choose</a:t>
            </a:r>
            <a:endParaRPr lang="en-US" altLang="zh-CN" sz="2800">
              <a:solidFill>
                <a:schemeClr val="tx1"/>
              </a:solidFill>
            </a:endParaRPr>
          </a:p>
        </p:txBody>
      </p:sp>
    </p:spTree>
  </p:cSld>
  <p:clrMapOvr>
    <a:masterClrMapping/>
  </p:clrMapOvr>
  <p:transition spd="slow">
    <p:wipe/>
  </p:transition>
  <p:timing>
    <p:tnLst>
      <p:par>
        <p:cTn id="1" dur="indefinite" restart="never" nodeType="tmRoot"/>
      </p:par>
    </p:tnLst>
  </p:timing>
</p:sld>
</file>

<file path=ppt/tags/tag1.xml><?xml version="1.0" encoding="utf-8"?>
<p:tagLst xmlns:p="http://schemas.openxmlformats.org/presentationml/2006/main">
  <p:tag name="KSO_WM_UNIT_TABLE_BEAUTIFY" val="smartTable{5aa0aeb7-59ca-4b21-a7f2-9a4285bf34c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1706</Words>
  <Application>WPS 演示</Application>
  <PresentationFormat>宽屏</PresentationFormat>
  <Paragraphs>44</Paragraphs>
  <Slides>6</Slides>
  <Notes>14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宋体</vt:lpstr>
      <vt:lpstr>Wingdings</vt:lpstr>
      <vt:lpstr>Calibri</vt:lpstr>
      <vt:lpstr>微软雅黑</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花开盛雪</cp:lastModifiedBy>
  <cp:revision>16</cp:revision>
  <dcterms:created xsi:type="dcterms:W3CDTF">2019-04-22T04:44:00Z</dcterms:created>
  <dcterms:modified xsi:type="dcterms:W3CDTF">2020-05-13T13:41:16Z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