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82" r:id="rId5"/>
    <p:sldId id="400" r:id="rId6"/>
    <p:sldId id="401" r:id="rId7"/>
    <p:sldId id="383" r:id="rId8"/>
    <p:sldId id="384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90" r:id="rId20"/>
    <p:sldId id="488" r:id="rId21"/>
    <p:sldId id="489" r:id="rId22"/>
    <p:sldId id="553" r:id="rId23"/>
    <p:sldId id="554" r:id="rId24"/>
    <p:sldId id="555" r:id="rId25"/>
    <p:sldId id="399" r:id="rId26"/>
    <p:sldId id="402" r:id="rId27"/>
    <p:sldId id="491" r:id="rId28"/>
    <p:sldId id="492" r:id="rId29"/>
    <p:sldId id="403" r:id="rId30"/>
    <p:sldId id="493" r:id="rId31"/>
    <p:sldId id="404" r:id="rId32"/>
    <p:sldId id="494" r:id="rId33"/>
    <p:sldId id="405" r:id="rId34"/>
    <p:sldId id="406" r:id="rId35"/>
    <p:sldId id="495" r:id="rId36"/>
    <p:sldId id="407" r:id="rId37"/>
    <p:sldId id="385" r:id="rId38"/>
    <p:sldId id="386" r:id="rId39"/>
    <p:sldId id="387" r:id="rId40"/>
    <p:sldId id="388" r:id="rId41"/>
    <p:sldId id="389" r:id="rId42"/>
    <p:sldId id="391" r:id="rId43"/>
    <p:sldId id="392" r:id="rId44"/>
    <p:sldId id="408" r:id="rId45"/>
    <p:sldId id="409" r:id="rId46"/>
    <p:sldId id="410" r:id="rId47"/>
    <p:sldId id="393" r:id="rId48"/>
    <p:sldId id="396" r:id="rId49"/>
    <p:sldId id="426" r:id="rId50"/>
    <p:sldId id="395" r:id="rId51"/>
    <p:sldId id="398" r:id="rId52"/>
    <p:sldId id="330" r:id="rId53"/>
    <p:sldId id="331" r:id="rId54"/>
    <p:sldId id="332" r:id="rId55"/>
    <p:sldId id="496" r:id="rId56"/>
    <p:sldId id="336" r:id="rId57"/>
    <p:sldId id="337" r:id="rId58"/>
    <p:sldId id="501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0E"/>
    <a:srgbClr val="FED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79"/>
    <p:restoredTop sz="94617"/>
  </p:normalViewPr>
  <p:slideViewPr>
    <p:cSldViewPr snapToGrid="0" snapToObjects="1">
      <p:cViewPr varScale="1">
        <p:scale>
          <a:sx n="72" d="100"/>
          <a:sy n="72" d="100"/>
        </p:scale>
        <p:origin x="21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A9C4-01AE-6948-977C-C4BFF1683CC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D087A-DA82-934D-AF17-A60D8C22D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087A-DA82-934D-AF17-A60D8C22D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087A-DA82-934D-AF17-A60D8C22D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2.png"/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1" y="1280607"/>
            <a:ext cx="3565626" cy="3636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0" y="4643011"/>
            <a:ext cx="1112782" cy="1135038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5366084" y="2268080"/>
            <a:ext cx="6030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STHeiti Light" charset="-122"/>
                <a:ea typeface="STHeiti Light" charset="-122"/>
                <a:cs typeface="STHeiti Light" charset="-122"/>
              </a:rPr>
              <a:t>谈天气</a:t>
            </a:r>
            <a:endParaRPr lang="zh-CN" altLang="en-US" sz="7200" dirty="0"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5187315" y="1664970"/>
            <a:ext cx="3963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STHeiti Light" charset="-122"/>
              </a:rPr>
              <a:t>  tán tiān qì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STHeiti Light" charset="-122"/>
            </a:endParaRPr>
          </a:p>
        </p:txBody>
      </p:sp>
      <p:cxnSp>
        <p:nvCxnSpPr>
          <p:cNvPr id="8" name="PA_直接连接符 2"/>
          <p:cNvCxnSpPr/>
          <p:nvPr>
            <p:custDataLst>
              <p:tags r:id="rId4"/>
            </p:custDataLst>
          </p:nvPr>
        </p:nvCxnSpPr>
        <p:spPr>
          <a:xfrm>
            <a:off x="5440680" y="3578860"/>
            <a:ext cx="533400" cy="0"/>
          </a:xfrm>
          <a:prstGeom prst="line">
            <a:avLst/>
          </a:prstGeom>
          <a:ln w="57150">
            <a:solidFill>
              <a:srgbClr val="FED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_文本框 6"/>
          <p:cNvSpPr txBox="1"/>
          <p:nvPr>
            <p:custDataLst>
              <p:tags r:id="rId5"/>
            </p:custDataLst>
          </p:nvPr>
        </p:nvSpPr>
        <p:spPr>
          <a:xfrm>
            <a:off x="5366084" y="3861235"/>
            <a:ext cx="59987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Heiti Light" charset="-122"/>
                <a:ea typeface="STHeiti Light" charset="-122"/>
                <a:cs typeface="STHeiti Light" charset="-122"/>
              </a:rPr>
              <a:t>Talking about the Weather</a:t>
            </a:r>
            <a:endParaRPr lang="en-US" altLang="zh-CN" sz="2800" dirty="0"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10" name="PA_矩形 9"/>
          <p:cNvSpPr/>
          <p:nvPr>
            <p:custDataLst>
              <p:tags r:id="rId6"/>
            </p:custDataLst>
          </p:nvPr>
        </p:nvSpPr>
        <p:spPr>
          <a:xfrm>
            <a:off x="5440555" y="4665871"/>
            <a:ext cx="1254579" cy="412758"/>
          </a:xfrm>
          <a:prstGeom prst="rect">
            <a:avLst/>
          </a:prstGeom>
          <a:solidFill>
            <a:srgbClr val="FF9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LI XIN YU</a:t>
            </a:r>
            <a:endParaRPr lang="en-US" altLang="zh-CN" sz="1400" dirty="0">
              <a:solidFill>
                <a:schemeClr val="bg1"/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冰雹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2284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bīng báo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262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hail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8505" y="679450"/>
            <a:ext cx="3753485" cy="2814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667125"/>
            <a:ext cx="3742690" cy="280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432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雷阵雨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3469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léi    zhèn   yǔ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380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Thunder shower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4155" y="1703070"/>
            <a:ext cx="4566285" cy="2835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" y="817245"/>
            <a:ext cx="1371600" cy="147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432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雨夹雪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3469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y</a:t>
            </a:r>
            <a:r>
              <a:rPr lang="zh-CN" altLang="en-US" sz="4400"/>
              <a:t>ǔ      jiā     xuě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380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  Sleet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0" y="1600835"/>
            <a:ext cx="4558030" cy="3310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45" y="363220"/>
            <a:ext cx="1517650" cy="133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0335" y="2720340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雾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901950" y="209296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wù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465070" y="4124960"/>
            <a:ext cx="3029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fog,mist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1915"/>
          <a:stretch>
            <a:fillRect/>
          </a:stretch>
        </p:blipFill>
        <p:spPr>
          <a:xfrm>
            <a:off x="5631180" y="1900555"/>
            <a:ext cx="4531995" cy="2990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25908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43262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沙尘暴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3469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shā  chén  bào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380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Sand storm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7600" y="1992630"/>
            <a:ext cx="4511040" cy="2526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21704" t="18549" r="24075" b="15497"/>
          <a:stretch>
            <a:fillRect/>
          </a:stretch>
        </p:blipFill>
        <p:spPr>
          <a:xfrm>
            <a:off x="251460" y="235585"/>
            <a:ext cx="1772920" cy="156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霜冻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914525" y="1844040"/>
            <a:ext cx="3111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shuāng dòng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262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Frost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85" y="508000"/>
            <a:ext cx="1270000" cy="127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10" y="668020"/>
            <a:ext cx="3459480" cy="2591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85" y="3703955"/>
            <a:ext cx="3402330" cy="212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暴雨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914525" y="1844040"/>
            <a:ext cx="3111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</a:t>
            </a:r>
            <a:r>
              <a:rPr lang="zh-CN" altLang="en-US" sz="4400"/>
              <a:t>bào    yǔ 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262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rainstorm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4320" y="1838325"/>
            <a:ext cx="510476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符号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914525" y="1844040"/>
            <a:ext cx="3111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 fú     hào</a:t>
            </a:r>
            <a:r>
              <a:rPr lang="zh-CN" altLang="en-US" sz="4400"/>
              <a:t> 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262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symbol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4320" y="1659255"/>
            <a:ext cx="487870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1530" y="835660"/>
            <a:ext cx="10724515" cy="518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1530" y="779780"/>
            <a:ext cx="10724515" cy="5186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9355" y="1862455"/>
            <a:ext cx="649605" cy="54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13810" y="1862455"/>
            <a:ext cx="781050" cy="54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04305" y="1862455"/>
            <a:ext cx="668020" cy="54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53830" y="1862455"/>
            <a:ext cx="941070" cy="54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89355" y="2925445"/>
            <a:ext cx="649605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13810" y="2925445"/>
            <a:ext cx="781050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04305" y="2925445"/>
            <a:ext cx="668020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053830" y="2925445"/>
            <a:ext cx="941070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1530" y="4007485"/>
            <a:ext cx="1318895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78860" y="4007485"/>
            <a:ext cx="1016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04305" y="4007485"/>
            <a:ext cx="66802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053830" y="4007485"/>
            <a:ext cx="94107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89355" y="5258435"/>
            <a:ext cx="649605" cy="41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813810" y="5258435"/>
            <a:ext cx="781050" cy="41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504305" y="5258435"/>
            <a:ext cx="668020" cy="41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053830" y="5258435"/>
            <a:ext cx="941070" cy="41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天气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468245" y="1703070"/>
            <a:ext cx="2144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tiān   qì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613660" y="3912235"/>
            <a:ext cx="203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weather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1520" y="1646555"/>
            <a:ext cx="4742815" cy="265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冷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100070" y="206502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lěng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812415" y="4021455"/>
            <a:ext cx="2570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cold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3360" y="1917700"/>
            <a:ext cx="5396865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热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156585" y="2065020"/>
            <a:ext cx="14173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rè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887345" y="4030980"/>
            <a:ext cx="1761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hot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885" y="2065020"/>
            <a:ext cx="4220210" cy="28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暖和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1840" y="1825625"/>
            <a:ext cx="2948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nuǎn h</a:t>
            </a:r>
            <a:r>
              <a:rPr lang="en-US" altLang="zh-CN" sz="4400"/>
              <a:t>uo</a:t>
            </a:r>
            <a:r>
              <a:rPr lang="zh-CN" altLang="en-US" sz="4400"/>
              <a:t>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73830"/>
            <a:ext cx="3358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warm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8255"/>
          <a:stretch>
            <a:fillRect/>
          </a:stretch>
        </p:blipFill>
        <p:spPr>
          <a:xfrm>
            <a:off x="5033645" y="2216150"/>
            <a:ext cx="4278630" cy="349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比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100070" y="206502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bǐ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522730" y="3992880"/>
            <a:ext cx="4957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(comparison marker); </a:t>
            </a:r>
            <a:endParaRPr lang="en-US" altLang="zh-CN" sz="3600"/>
          </a:p>
          <a:p>
            <a:r>
              <a:rPr lang="en-US" altLang="zh-CN" sz="3600"/>
              <a:t>         to compare</a:t>
            </a:r>
            <a:endParaRPr lang="en-US" altLang="zh-CN" sz="3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695" y="1919605"/>
            <a:ext cx="4522470" cy="338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8485" y="1005840"/>
            <a:ext cx="11036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794385" y="1579245"/>
            <a:ext cx="384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709295" y="2916555"/>
            <a:ext cx="951103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李友比她大姐高。</a:t>
            </a:r>
            <a:endParaRPr lang="zh-CN" altLang="en-US" sz="2800"/>
          </a:p>
          <a:p>
            <a:r>
              <a:rPr lang="zh-CN" altLang="en-US" sz="2800"/>
              <a:t>    lǐ yǒu bǐ tā dà jiě gāo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Li You is taller than her oldest sister.</a:t>
            </a:r>
            <a:endParaRPr lang="zh-CN" altLang="en-US" sz="2800"/>
          </a:p>
          <a:p>
            <a:endParaRPr lang="zh-CN" altLang="en-US" sz="2800"/>
          </a:p>
          <a:p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15" y="1967865"/>
            <a:ext cx="2381885" cy="2534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98385" y="4639945"/>
            <a:ext cx="1401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zh-CN" altLang="en-US" sz="2400"/>
              <a:t>李友</a:t>
            </a:r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8583295" y="4639945"/>
            <a:ext cx="1788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李友的大姐</a:t>
            </a:r>
            <a:endParaRPr lang="zh-CN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8485" y="1005840"/>
            <a:ext cx="11036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794385" y="1579245"/>
            <a:ext cx="384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794385" y="2276475"/>
            <a:ext cx="951103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800"/>
              <a:t>2.</a:t>
            </a:r>
            <a:r>
              <a:rPr lang="zh-CN" altLang="en-US" sz="2800"/>
              <a:t>今天比昨天冷。</a:t>
            </a:r>
            <a:endParaRPr lang="zh-CN" altLang="en-US" sz="2800"/>
          </a:p>
          <a:p>
            <a:r>
              <a:rPr lang="zh-CN" altLang="en-US" sz="2800"/>
              <a:t>    jīn tiān bǐ zuó tiān lěng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Today is colder than yesterday.</a:t>
            </a:r>
            <a:endParaRPr lang="zh-CN" altLang="en-US" sz="2800"/>
          </a:p>
          <a:p>
            <a:endParaRPr lang="zh-CN" altLang="en-US" sz="2800"/>
          </a:p>
          <a:p>
            <a:endParaRPr lang="en-US" altLang="zh-CN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05" y="2366645"/>
            <a:ext cx="2201545" cy="2883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75" y="2438400"/>
            <a:ext cx="1334135" cy="682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855" y="3175635"/>
            <a:ext cx="1730375" cy="1939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8485" y="1005840"/>
            <a:ext cx="11036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794385" y="1579245"/>
            <a:ext cx="3848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691515" y="2360930"/>
            <a:ext cx="95110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第十课的语法比第九课的语法容易。</a:t>
            </a:r>
            <a:endParaRPr lang="zh-CN" altLang="en-US" sz="2800"/>
          </a:p>
          <a:p>
            <a:r>
              <a:rPr lang="zh-CN" altLang="en-US" sz="2800"/>
              <a:t>    dì shí kè de yǔ fǎ bǐ dì jiǔ kè de yǔ fǎ róng yì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Lesson Ten`s grammar is easier than Lesson Nine`s grammar.</a:t>
            </a:r>
            <a:endParaRPr lang="en-US" altLang="zh-CN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66829"/>
          <a:stretch>
            <a:fillRect/>
          </a:stretch>
        </p:blipFill>
        <p:spPr>
          <a:xfrm>
            <a:off x="991235" y="5715635"/>
            <a:ext cx="3168650" cy="690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35" y="4096385"/>
            <a:ext cx="3454400" cy="16192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0" y="4003675"/>
            <a:ext cx="3695700" cy="1791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50" y="5917565"/>
            <a:ext cx="3695700" cy="7239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660900" y="4825365"/>
            <a:ext cx="1166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easy</a:t>
            </a:r>
            <a:endParaRPr lang="en-US" altLang="zh-CN" sz="2800"/>
          </a:p>
        </p:txBody>
      </p:sp>
      <p:sp>
        <p:nvSpPr>
          <p:cNvPr id="12" name="文本框 11"/>
          <p:cNvSpPr txBox="1"/>
          <p:nvPr/>
        </p:nvSpPr>
        <p:spPr>
          <a:xfrm>
            <a:off x="10202545" y="4825365"/>
            <a:ext cx="1702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diffcult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1049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/>
              <a:t>比</a:t>
            </a:r>
            <a:r>
              <a:rPr lang="en-US" altLang="zh-CN"/>
              <a:t>(bǐ)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69950" y="1636395"/>
            <a:ext cx="973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)+B+Adj+</a:t>
            </a:r>
            <a:r>
              <a:rPr lang="zh-CN" altLang="en-US" sz="2800"/>
              <a:t>一点儿</a:t>
            </a:r>
            <a:r>
              <a:rPr lang="en-US" altLang="zh-CN" sz="2800"/>
              <a:t>/</a:t>
            </a:r>
            <a:r>
              <a:rPr lang="zh-CN" altLang="en-US" sz="2800"/>
              <a:t>得多</a:t>
            </a:r>
            <a:r>
              <a:rPr lang="en-US" altLang="zh-CN" sz="2800"/>
              <a:t>/</a:t>
            </a:r>
            <a:r>
              <a:rPr lang="zh-CN" altLang="en-US" sz="2800"/>
              <a:t>多了</a:t>
            </a:r>
            <a:r>
              <a:rPr lang="en-US" altLang="zh-CN" sz="2800"/>
              <a:t>(yì diǎnr /de duō /duō le )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869950" y="2493010"/>
            <a:ext cx="95110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</a:t>
            </a:r>
            <a:r>
              <a:rPr lang="zh-CN" altLang="en-US" sz="2800"/>
              <a:t>今天比昨天冷一点。</a:t>
            </a:r>
            <a:endParaRPr lang="zh-CN" altLang="en-US" sz="2800"/>
          </a:p>
          <a:p>
            <a:r>
              <a:rPr lang="zh-CN" altLang="en-US" sz="2800"/>
              <a:t>    jīn tiān bǐ zuó tiān lěng </a:t>
            </a:r>
            <a:r>
              <a:rPr lang="en-US" altLang="zh-CN" sz="2800">
                <a:sym typeface="+mn-ea"/>
              </a:rPr>
              <a:t>yì</a:t>
            </a:r>
            <a:r>
              <a:rPr lang="zh-CN" altLang="en-US" sz="2800"/>
              <a:t> diǎn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 </a:t>
            </a:r>
            <a:r>
              <a:rPr lang="en-US" altLang="zh-CN" sz="2800"/>
              <a:t>Today is a bit colder than yesterday.</a:t>
            </a:r>
            <a:endParaRPr lang="zh-CN" altLang="en-US" sz="2800"/>
          </a:p>
          <a:p>
            <a:r>
              <a:rPr lang="zh-CN" altLang="en-US" sz="2800"/>
              <a:t>   </a:t>
            </a:r>
            <a:endParaRPr lang="zh-CN" altLang="en-US" sz="2800"/>
          </a:p>
          <a:p>
            <a:r>
              <a:rPr lang="zh-CN" altLang="en-US" sz="2800"/>
              <a:t>   今天比昨天一点儿冷。（</a:t>
            </a:r>
            <a:r>
              <a:rPr lang="en-US" altLang="zh-CN" sz="2800"/>
              <a:t>X</a:t>
            </a:r>
            <a:r>
              <a:rPr lang="zh-CN" altLang="en-US" sz="2800"/>
              <a:t>）</a:t>
            </a:r>
            <a:endParaRPr lang="zh-CN" altLang="en-US" sz="2800"/>
          </a:p>
          <a:p>
            <a:r>
              <a:rPr lang="zh-CN" altLang="en-US" sz="2800"/>
              <a:t>    jīn tiān bǐ zuó tiān </a:t>
            </a:r>
            <a:r>
              <a:rPr lang="en-US" altLang="zh-CN" sz="2800">
                <a:sym typeface="+mn-ea"/>
              </a:rPr>
              <a:t>yì</a:t>
            </a:r>
            <a:r>
              <a:rPr lang="zh-CN" altLang="en-US" sz="2800"/>
              <a:t> diǎnr lěng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</a:t>
            </a:r>
            <a:endParaRPr lang="zh-CN" altLang="en-US" sz="2800"/>
          </a:p>
          <a:p>
            <a:endParaRPr lang="en-US" altLang="zh-CN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40" y="2366645"/>
            <a:ext cx="2201545" cy="2883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2436495"/>
            <a:ext cx="1334135" cy="682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35" y="3191510"/>
            <a:ext cx="2156460" cy="20396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10492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/>
              <a:t>比</a:t>
            </a:r>
            <a:r>
              <a:rPr lang="en-US" altLang="zh-CN"/>
              <a:t>(bǐ)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69950" y="1636395"/>
            <a:ext cx="9736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)+B+Adj+</a:t>
            </a:r>
            <a:r>
              <a:rPr lang="zh-CN" altLang="en-US" sz="2800"/>
              <a:t>一点儿</a:t>
            </a:r>
            <a:r>
              <a:rPr lang="en-US" altLang="zh-CN" sz="2800"/>
              <a:t>/</a:t>
            </a:r>
            <a:r>
              <a:rPr lang="zh-CN" altLang="en-US" sz="2800"/>
              <a:t>得多</a:t>
            </a:r>
            <a:r>
              <a:rPr lang="en-US" altLang="zh-CN" sz="2800"/>
              <a:t>/</a:t>
            </a:r>
            <a:r>
              <a:rPr lang="zh-CN" altLang="en-US" sz="2800"/>
              <a:t>多了</a:t>
            </a:r>
            <a:r>
              <a:rPr lang="en-US" altLang="zh-CN" sz="2800"/>
              <a:t>(yì diǎnr /de duō /duō le )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794385" y="2276475"/>
            <a:ext cx="9511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 </a:t>
            </a:r>
            <a:endParaRPr lang="zh-CN" altLang="en-US"/>
          </a:p>
          <a:p>
            <a:r>
              <a:rPr lang="en-US" altLang="zh-CN" sz="2800"/>
              <a:t>5.</a:t>
            </a:r>
            <a:r>
              <a:rPr lang="zh-CN" altLang="en-US" sz="2800"/>
              <a:t>明天会比今天冷得多。</a:t>
            </a:r>
            <a:endParaRPr lang="zh-CN" altLang="en-US" sz="2800"/>
          </a:p>
          <a:p>
            <a:r>
              <a:rPr lang="zh-CN" altLang="en-US" sz="2800"/>
              <a:t>   míng tiān huì bǐ jīn tiān lěng d</a:t>
            </a:r>
            <a:r>
              <a:rPr lang="en-US" altLang="zh-CN" sz="2800"/>
              <a:t>e</a:t>
            </a:r>
            <a:r>
              <a:rPr lang="zh-CN" altLang="en-US" sz="2800"/>
              <a:t> duō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Tomorrow will be much colder than today.</a:t>
            </a:r>
            <a:endParaRPr lang="zh-CN" altLang="en-US" sz="2800"/>
          </a:p>
          <a:p>
            <a:r>
              <a:rPr lang="zh-CN" altLang="en-US"/>
              <a:t>  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" y="4010660"/>
            <a:ext cx="1334135" cy="682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" y="4693285"/>
            <a:ext cx="2156460" cy="2039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245" y="4083050"/>
            <a:ext cx="1607820" cy="682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680" y="4765675"/>
            <a:ext cx="2375535" cy="177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10368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69950" y="1560830"/>
            <a:ext cx="9751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)+B+Adj+</a:t>
            </a:r>
            <a:r>
              <a:rPr lang="zh-CN" altLang="en-US" sz="2800"/>
              <a:t>一点儿</a:t>
            </a:r>
            <a:r>
              <a:rPr lang="en-US" altLang="zh-CN" sz="2800"/>
              <a:t>/</a:t>
            </a:r>
            <a:r>
              <a:rPr lang="zh-CN" altLang="en-US" sz="2800"/>
              <a:t>得多</a:t>
            </a:r>
            <a:r>
              <a:rPr lang="en-US" altLang="zh-CN" sz="2800"/>
              <a:t>/</a:t>
            </a:r>
            <a:r>
              <a:rPr lang="zh-CN" altLang="en-US" sz="2800"/>
              <a:t>多了</a:t>
            </a:r>
            <a:r>
              <a:rPr lang="en-US" altLang="zh-CN" sz="2800"/>
              <a:t>(yì diǎn ér /de duō /duō le )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785495" y="2221865"/>
            <a:ext cx="108305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</a:t>
            </a:r>
            <a:r>
              <a:rPr lang="zh-CN" altLang="en-US" sz="2800"/>
              <a:t>纽约比这儿冷多了</a:t>
            </a:r>
            <a:r>
              <a:rPr lang="en-US" altLang="zh-CN" sz="2800"/>
              <a:t>/</a:t>
            </a:r>
            <a:r>
              <a:rPr lang="zh-CN" altLang="en-US" sz="2800"/>
              <a:t>冷得多。</a:t>
            </a:r>
            <a:endParaRPr lang="zh-CN" altLang="en-US" sz="2800"/>
          </a:p>
          <a:p>
            <a:r>
              <a:rPr lang="zh-CN" altLang="en-US" sz="2800"/>
              <a:t>   niǔ yuē bǐ zhèr lěng duō le /lěng d</a:t>
            </a:r>
            <a:r>
              <a:rPr lang="en-US" altLang="zh-CN" sz="2800"/>
              <a:t>e</a:t>
            </a:r>
            <a:r>
              <a:rPr lang="zh-CN" altLang="en-US" sz="2800"/>
              <a:t> duō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New York is much colder than here.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15" y="3501390"/>
            <a:ext cx="2201545" cy="2883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70293"/>
          <a:stretch>
            <a:fillRect/>
          </a:stretch>
        </p:blipFill>
        <p:spPr>
          <a:xfrm>
            <a:off x="5946140" y="3509645"/>
            <a:ext cx="2201545" cy="856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40" y="4248785"/>
            <a:ext cx="2113280" cy="20186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59420" y="4843145"/>
            <a:ext cx="1836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纽约</a:t>
            </a:r>
            <a:endParaRPr lang="zh-CN" altLang="en-US" sz="2400"/>
          </a:p>
          <a:p>
            <a:r>
              <a:rPr lang="en-US" altLang="zh-CN" sz="2400"/>
              <a:t>New York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3240405" y="4921250"/>
            <a:ext cx="1764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布尔诺</a:t>
            </a:r>
            <a:endParaRPr lang="zh-CN" altLang="en-US" sz="2400"/>
          </a:p>
          <a:p>
            <a:r>
              <a:rPr lang="en-US" altLang="zh-CN" sz="2400"/>
              <a:t>Brno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预报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1840" y="1825625"/>
            <a:ext cx="2948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</a:t>
            </a:r>
            <a:r>
              <a:rPr lang="zh-CN" altLang="en-US" sz="4400"/>
              <a:t>yù    bào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73830"/>
            <a:ext cx="3358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to forecast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4810" y="1516380"/>
            <a:ext cx="5955665" cy="347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10368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Specific comparison of two entities is usually expressed with the basic pattern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69950" y="1560830"/>
            <a:ext cx="9751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)+B+Adj+</a:t>
            </a:r>
            <a:r>
              <a:rPr lang="zh-CN" altLang="en-US" sz="2800"/>
              <a:t>一点儿</a:t>
            </a:r>
            <a:r>
              <a:rPr lang="en-US" altLang="zh-CN" sz="2800"/>
              <a:t>/</a:t>
            </a:r>
            <a:r>
              <a:rPr lang="zh-CN" altLang="en-US" sz="2800"/>
              <a:t>得多</a:t>
            </a:r>
            <a:r>
              <a:rPr lang="en-US" altLang="zh-CN" sz="2800"/>
              <a:t>/</a:t>
            </a:r>
            <a:r>
              <a:rPr lang="zh-CN" altLang="en-US" sz="2800"/>
              <a:t>多了</a:t>
            </a:r>
            <a:r>
              <a:rPr lang="en-US" altLang="zh-CN" sz="2800"/>
              <a:t>(yì diǎn ér /de duō /duō le )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785495" y="2221865"/>
            <a:ext cx="1083056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</a:t>
            </a:r>
            <a:r>
              <a:rPr lang="zh-CN" altLang="en-US" sz="2400"/>
              <a:t>纽约比这儿冷多了</a:t>
            </a:r>
            <a:r>
              <a:rPr lang="en-US" altLang="zh-CN" sz="2400"/>
              <a:t>/</a:t>
            </a:r>
            <a:r>
              <a:rPr lang="zh-CN" altLang="en-US" sz="2400"/>
              <a:t>冷得多。</a:t>
            </a:r>
            <a:endParaRPr lang="zh-CN" altLang="en-US" sz="2400"/>
          </a:p>
          <a:p>
            <a:r>
              <a:rPr lang="zh-CN" altLang="en-US" sz="2400"/>
              <a:t>   niǔ yuē bǐ zhèr lěng duō le /lěng d</a:t>
            </a:r>
            <a:r>
              <a:rPr lang="en-US" altLang="zh-CN" sz="2400"/>
              <a:t>e</a:t>
            </a:r>
            <a:r>
              <a:rPr lang="zh-CN" altLang="en-US" sz="2400"/>
              <a:t> duō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New York is much colder than here.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Note that the modifying expression must be placed after the adjective, not before it.</a:t>
            </a:r>
            <a:endParaRPr lang="zh-CN" altLang="en-US" sz="2400"/>
          </a:p>
          <a:p>
            <a:r>
              <a:rPr lang="zh-CN" altLang="en-US" sz="2400"/>
              <a:t>   </a:t>
            </a:r>
            <a:endParaRPr lang="zh-CN" altLang="en-US" sz="2400"/>
          </a:p>
          <a:p>
            <a:r>
              <a:rPr lang="zh-CN" altLang="en-US" sz="2400"/>
              <a:t>   纽约比这儿很冷。</a:t>
            </a:r>
            <a:r>
              <a:rPr lang="en-US" altLang="zh-CN" sz="2400"/>
              <a:t>(X)</a:t>
            </a:r>
            <a:endParaRPr lang="en-US" altLang="zh-CN" sz="2400"/>
          </a:p>
          <a:p>
            <a:r>
              <a:rPr lang="en-US" altLang="zh-CN" sz="2400"/>
              <a:t>   niǔ yuē bǐ zhèr hěn lěng.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“Much colder“ is </a:t>
            </a:r>
            <a:r>
              <a:rPr lang="zh-CN" altLang="en-US" sz="2400">
                <a:sym typeface="+mn-ea"/>
              </a:rPr>
              <a:t>冷得多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lěng d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duō</a:t>
            </a:r>
            <a:r>
              <a:rPr lang="en-US" altLang="zh-CN" sz="2400">
                <a:sym typeface="+mn-ea"/>
              </a:rPr>
              <a:t>) or </a:t>
            </a:r>
            <a:r>
              <a:rPr lang="zh-CN" altLang="en-US" sz="2400">
                <a:sym typeface="+mn-ea"/>
              </a:rPr>
              <a:t>冷多了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lěng duō le</a:t>
            </a:r>
            <a:r>
              <a:rPr lang="en-US" altLang="zh-CN" sz="2400">
                <a:sym typeface="+mn-ea"/>
              </a:rPr>
              <a:t>), not </a:t>
            </a:r>
            <a:r>
              <a:rPr lang="zh-CN" altLang="en-US" sz="2400">
                <a:sym typeface="+mn-ea"/>
              </a:rPr>
              <a:t>很冷</a:t>
            </a:r>
            <a:r>
              <a:rPr lang="en-US" altLang="zh-CN" sz="2400">
                <a:sym typeface="+mn-ea"/>
              </a:rPr>
              <a:t>(hěn lěng, very cold).</a:t>
            </a:r>
            <a:endParaRPr lang="en-US" altLang="zh-CN" sz="2400">
              <a:sym typeface="+mn-ea"/>
            </a:endParaRPr>
          </a:p>
          <a:p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9718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by adding the adverb </a:t>
            </a:r>
            <a:r>
              <a:rPr lang="zh-CN" altLang="en-US" sz="2400">
                <a:sym typeface="+mn-ea"/>
              </a:rPr>
              <a:t>更</a:t>
            </a:r>
            <a:r>
              <a:rPr lang="en-US" altLang="zh-CN" sz="2400">
                <a:sym typeface="+mn-ea"/>
              </a:rPr>
              <a:t>(gèng) or the adverb </a:t>
            </a:r>
            <a:r>
              <a:rPr lang="zh-CN" altLang="en-US" sz="2400">
                <a:sym typeface="+mn-ea"/>
              </a:rPr>
              <a:t>还</a:t>
            </a:r>
            <a:r>
              <a:rPr lang="en-US" altLang="zh-CN" sz="2400">
                <a:sym typeface="+mn-ea"/>
              </a:rPr>
              <a:t>(hái) in front of the adjective.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69950" y="1560830"/>
            <a:ext cx="6873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A+</a:t>
            </a:r>
            <a:r>
              <a:rPr lang="zh-CN" altLang="en-US" sz="2800"/>
              <a:t>比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bǐ</a:t>
            </a:r>
            <a:r>
              <a:rPr lang="en-US" altLang="zh-CN" sz="2800"/>
              <a:t>)+B+</a:t>
            </a:r>
            <a:r>
              <a:rPr lang="zh-CN" altLang="en-US" sz="2800"/>
              <a:t>更</a:t>
            </a:r>
            <a:r>
              <a:rPr lang="en-US" altLang="zh-CN" sz="2800"/>
              <a:t>/</a:t>
            </a:r>
            <a:r>
              <a:rPr lang="zh-CN" altLang="en-US" sz="2800"/>
              <a:t>还</a:t>
            </a:r>
            <a:r>
              <a:rPr lang="en-US" altLang="zh-CN" sz="2800"/>
              <a:t>(gèng /hái)+Adj</a:t>
            </a:r>
            <a:endParaRPr lang="en-US" altLang="zh-CN" sz="2800"/>
          </a:p>
        </p:txBody>
      </p:sp>
      <p:sp>
        <p:nvSpPr>
          <p:cNvPr id="6" name="文本框 5"/>
          <p:cNvSpPr txBox="1"/>
          <p:nvPr/>
        </p:nvSpPr>
        <p:spPr>
          <a:xfrm>
            <a:off x="794385" y="2276475"/>
            <a:ext cx="1123061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</a:t>
            </a:r>
            <a:r>
              <a:rPr lang="zh-CN" altLang="en-US" sz="2800"/>
              <a:t>昨天冷，今天比昨天更冷</a:t>
            </a:r>
            <a:r>
              <a:rPr lang="en-US" altLang="zh-CN" sz="2800"/>
              <a:t>/</a:t>
            </a:r>
            <a:r>
              <a:rPr lang="zh-CN" altLang="en-US" sz="2800"/>
              <a:t>今天比昨天还冷。</a:t>
            </a:r>
            <a:endParaRPr lang="zh-CN" altLang="en-US" sz="2800"/>
          </a:p>
          <a:p>
            <a:r>
              <a:rPr lang="zh-CN" altLang="en-US" sz="2800"/>
              <a:t>   zuó tiān lěng </a:t>
            </a:r>
            <a:r>
              <a:rPr lang="en-US" altLang="zh-CN" sz="2800"/>
              <a:t>, </a:t>
            </a:r>
            <a:r>
              <a:rPr lang="zh-CN" altLang="en-US" sz="2800"/>
              <a:t>jīn tiān bǐ zuó tiān gèng lěng /jīn tiān bǐ zuó tiān hái lěng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Yesterday was cold. Today is even colder than yesterday.</a:t>
            </a:r>
            <a:endParaRPr lang="zh-CN" altLang="en-US" sz="2800"/>
          </a:p>
          <a:p>
            <a:r>
              <a:rPr lang="zh-CN" altLang="en-US"/>
              <a:t>   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90" y="3929380"/>
            <a:ext cx="1334135" cy="68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15" y="4612005"/>
            <a:ext cx="2122170" cy="2027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70293"/>
          <a:stretch>
            <a:fillRect/>
          </a:stretch>
        </p:blipFill>
        <p:spPr>
          <a:xfrm>
            <a:off x="579755" y="3846830"/>
            <a:ext cx="1967230" cy="765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5" y="4612005"/>
            <a:ext cx="2375535" cy="1773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9718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跟</a:t>
            </a:r>
            <a:r>
              <a:rPr lang="en-US" altLang="zh-CN" sz="2400"/>
              <a:t>(gēn) and </a:t>
            </a:r>
            <a:r>
              <a:rPr lang="zh-CN" altLang="en-US" sz="2400"/>
              <a:t>和</a:t>
            </a:r>
            <a:r>
              <a:rPr lang="en-US" altLang="zh-CN" sz="2400"/>
              <a:t>(hé) can be used in another type of comparative sentence;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69950" y="1560830"/>
            <a:ext cx="9251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跟</a:t>
            </a:r>
            <a:r>
              <a:rPr lang="en-US" altLang="zh-CN" sz="2800"/>
              <a:t>/</a:t>
            </a:r>
            <a:r>
              <a:rPr lang="zh-CN" altLang="en-US" sz="2800"/>
              <a:t>和</a:t>
            </a:r>
            <a:r>
              <a:rPr lang="en-US" altLang="zh-CN" sz="2800"/>
              <a:t>B(</a:t>
            </a:r>
            <a:r>
              <a:rPr lang="zh-CN" altLang="en-US" sz="2800"/>
              <a:t>不</a:t>
            </a:r>
            <a:r>
              <a:rPr lang="en-US" altLang="zh-CN" sz="2800"/>
              <a:t>) </a:t>
            </a:r>
            <a:r>
              <a:rPr lang="zh-CN" altLang="en-US" sz="2800"/>
              <a:t>一样</a:t>
            </a:r>
            <a:r>
              <a:rPr lang="en-US" altLang="zh-CN" sz="2800"/>
              <a:t>+Adj(A </a:t>
            </a:r>
            <a:r>
              <a:rPr lang="en-US" altLang="zh-CN" sz="2800">
                <a:sym typeface="+mn-ea"/>
              </a:rPr>
              <a:t>gēn/hé B (bù) yí yàng+Adj</a:t>
            </a:r>
            <a:endParaRPr lang="en-US" altLang="zh-CN" sz="28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385" y="2276475"/>
            <a:ext cx="1062101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However, unlike a comparative sentence with </a:t>
            </a:r>
            <a:r>
              <a:rPr lang="zh-CN" altLang="en-US" sz="2400"/>
              <a:t>比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bǐ</a:t>
            </a:r>
            <a:r>
              <a:rPr lang="en-US" altLang="zh-CN" sz="2400"/>
              <a:t>), a comparative sentence with </a:t>
            </a:r>
            <a:r>
              <a:rPr lang="zh-CN" altLang="en-US" sz="2400">
                <a:sym typeface="+mn-ea"/>
              </a:rPr>
              <a:t>跟</a:t>
            </a:r>
            <a:r>
              <a:rPr lang="en-US" altLang="zh-CN" sz="2400">
                <a:sym typeface="+mn-ea"/>
              </a:rPr>
              <a:t>(gēn) or 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(hé) only indicates whether two things or persons exhibit the same degree of an attribute, without specifying which of the two exhibits it to a greater or lesser degree.</a:t>
            </a:r>
            <a:endParaRPr lang="en-US" altLang="zh-CN" sz="2400">
              <a:sym typeface="+mn-ea"/>
            </a:endParaRPr>
          </a:p>
          <a:p>
            <a:r>
              <a:rPr lang="en-US" altLang="zh-CN" sz="2000"/>
              <a:t>Compare (8a) with (8b) and (8c) with (8d).</a:t>
            </a:r>
            <a:endParaRPr lang="zh-CN" altLang="en-US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3315" y="1005840"/>
            <a:ext cx="9718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跟</a:t>
            </a:r>
            <a:r>
              <a:rPr lang="en-US" altLang="zh-CN" sz="2400"/>
              <a:t>(gēn) and </a:t>
            </a:r>
            <a:r>
              <a:rPr lang="zh-CN" altLang="en-US" sz="2400"/>
              <a:t>和</a:t>
            </a:r>
            <a:r>
              <a:rPr lang="en-US" altLang="zh-CN" sz="2400"/>
              <a:t>(hé) can be used in another type of comparative sentence;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69950" y="1560830"/>
            <a:ext cx="9251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跟</a:t>
            </a:r>
            <a:r>
              <a:rPr lang="en-US" altLang="zh-CN" sz="2800"/>
              <a:t>/</a:t>
            </a:r>
            <a:r>
              <a:rPr lang="zh-CN" altLang="en-US" sz="2800"/>
              <a:t>和</a:t>
            </a:r>
            <a:r>
              <a:rPr lang="en-US" altLang="zh-CN" sz="2800"/>
              <a:t>B(</a:t>
            </a:r>
            <a:r>
              <a:rPr lang="zh-CN" altLang="en-US" sz="2800"/>
              <a:t>不</a:t>
            </a:r>
            <a:r>
              <a:rPr lang="en-US" altLang="zh-CN" sz="2800"/>
              <a:t>) </a:t>
            </a:r>
            <a:r>
              <a:rPr lang="zh-CN" altLang="en-US" sz="2800"/>
              <a:t>一样</a:t>
            </a:r>
            <a:r>
              <a:rPr lang="en-US" altLang="zh-CN" sz="2800"/>
              <a:t>+Adj(A </a:t>
            </a:r>
            <a:r>
              <a:rPr lang="en-US" altLang="zh-CN" sz="2800">
                <a:sym typeface="+mn-ea"/>
              </a:rPr>
              <a:t>gēn/hé B (bù) yí yàng+Adj</a:t>
            </a:r>
            <a:endParaRPr lang="en-US" altLang="zh-CN" sz="28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9950" y="2248535"/>
            <a:ext cx="95484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8. a </a:t>
            </a:r>
            <a:r>
              <a:rPr lang="zh-CN" altLang="en-US" sz="2800"/>
              <a:t>这个教室和那个教室一样大。</a:t>
            </a:r>
            <a:endParaRPr lang="zh-CN" altLang="en-US" sz="2800"/>
          </a:p>
          <a:p>
            <a:r>
              <a:rPr lang="zh-CN" altLang="en-US" sz="2800"/>
              <a:t>       zhè g</a:t>
            </a:r>
            <a:r>
              <a:rPr lang="en-US" altLang="zh-CN" sz="2800"/>
              <a:t>e</a:t>
            </a:r>
            <a:r>
              <a:rPr lang="zh-CN" altLang="en-US" sz="2800"/>
              <a:t> jiào shì hé nà g</a:t>
            </a:r>
            <a:r>
              <a:rPr lang="en-US" altLang="zh-CN" sz="2800"/>
              <a:t>e</a:t>
            </a:r>
            <a:r>
              <a:rPr lang="zh-CN" altLang="en-US" sz="2800"/>
              <a:t> jiào shì yí yàng dà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This classroom and that classroom are the same size.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15" y="4065270"/>
            <a:ext cx="2765425" cy="1975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4119880"/>
            <a:ext cx="2828925" cy="2020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43120" y="5626735"/>
            <a:ext cx="1257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40M²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9160510" y="5680075"/>
            <a:ext cx="1257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40M²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3315" y="1005840"/>
            <a:ext cx="9718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跟</a:t>
            </a:r>
            <a:r>
              <a:rPr lang="en-US" altLang="zh-CN" sz="2400"/>
              <a:t>(gēn) and </a:t>
            </a:r>
            <a:r>
              <a:rPr lang="zh-CN" altLang="en-US" sz="2400"/>
              <a:t>和</a:t>
            </a:r>
            <a:r>
              <a:rPr lang="en-US" altLang="zh-CN" sz="2400"/>
              <a:t>(hé) can be used in another type of comparative sentence;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4806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1.Comparative Sentences with </a:t>
            </a:r>
            <a:r>
              <a:rPr lang="zh-CN" altLang="en-US" sz="2400"/>
              <a:t>比</a:t>
            </a:r>
            <a:r>
              <a:rPr lang="en-US" altLang="zh-CN" sz="2400"/>
              <a:t>(bǐ)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869950" y="1560830"/>
            <a:ext cx="8419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</a:t>
            </a:r>
            <a:r>
              <a:rPr lang="zh-CN" altLang="en-US" sz="2800"/>
              <a:t>跟</a:t>
            </a:r>
            <a:r>
              <a:rPr lang="en-US" altLang="zh-CN" sz="2800"/>
              <a:t>/</a:t>
            </a:r>
            <a:r>
              <a:rPr lang="zh-CN" altLang="en-US" sz="2800"/>
              <a:t>和</a:t>
            </a:r>
            <a:r>
              <a:rPr lang="en-US" altLang="zh-CN" sz="2800"/>
              <a:t>B(</a:t>
            </a:r>
            <a:r>
              <a:rPr lang="zh-CN" altLang="en-US" sz="2800"/>
              <a:t>不</a:t>
            </a:r>
            <a:r>
              <a:rPr lang="en-US" altLang="zh-CN" sz="2800"/>
              <a:t>) </a:t>
            </a:r>
            <a:r>
              <a:rPr lang="zh-CN" altLang="en-US" sz="2800"/>
              <a:t>一样</a:t>
            </a:r>
            <a:r>
              <a:rPr lang="en-US" altLang="zh-CN" sz="2800"/>
              <a:t>+Adj(A </a:t>
            </a:r>
            <a:r>
              <a:rPr lang="en-US" altLang="zh-CN" sz="2800">
                <a:sym typeface="+mn-ea"/>
              </a:rPr>
              <a:t>gēn/hé B (bù) yí yàng+Adj</a:t>
            </a:r>
            <a:endParaRPr lang="en-US" altLang="zh-CN" sz="28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870" y="2229485"/>
            <a:ext cx="95484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8. b </a:t>
            </a:r>
            <a:r>
              <a:rPr lang="zh-CN" altLang="en-US" sz="2400"/>
              <a:t>这个教室跟那个教室不一样大。</a:t>
            </a:r>
            <a:endParaRPr lang="zh-CN" altLang="en-US" sz="2400"/>
          </a:p>
          <a:p>
            <a:r>
              <a:rPr lang="zh-CN" altLang="en-US" sz="2400"/>
              <a:t>        zhè g</a:t>
            </a:r>
            <a:r>
              <a:rPr lang="en-US" altLang="zh-CN" sz="2400"/>
              <a:t>e</a:t>
            </a:r>
            <a:r>
              <a:rPr lang="zh-CN" altLang="en-US" sz="2400"/>
              <a:t> jiào shì gēn nà g</a:t>
            </a:r>
            <a:r>
              <a:rPr lang="en-US" altLang="zh-CN" sz="2400"/>
              <a:t>e</a:t>
            </a:r>
            <a:r>
              <a:rPr lang="zh-CN" altLang="en-US" sz="2400"/>
              <a:t> jiào shì bù yí yàng dà</a:t>
            </a:r>
            <a:r>
              <a:rPr lang="en-US" altLang="zh-CN" sz="2400"/>
              <a:t>.</a:t>
            </a:r>
            <a:endParaRPr lang="en-US" altLang="zh-CN" sz="2400"/>
          </a:p>
          <a:p>
            <a:r>
              <a:rPr lang="en-US" altLang="zh-CN" sz="2400"/>
              <a:t>        This classroom and that classroom are not the same size.</a:t>
            </a:r>
            <a:endParaRPr lang="zh-CN" altLang="en-US" sz="2400"/>
          </a:p>
          <a:p>
            <a:r>
              <a:rPr lang="zh-CN" altLang="en-US" sz="2400"/>
              <a:t>  </a:t>
            </a:r>
            <a:endParaRPr lang="zh-CN" altLang="en-US" sz="2400"/>
          </a:p>
          <a:p>
            <a:r>
              <a:rPr lang="zh-CN" altLang="en-US" sz="2400"/>
              <a:t>    </a:t>
            </a:r>
            <a:r>
              <a:rPr lang="en-US" altLang="zh-CN" sz="2400"/>
              <a:t>c </a:t>
            </a:r>
            <a:r>
              <a:rPr lang="zh-CN" altLang="en-US" sz="2400"/>
              <a:t>这个教室比那个教室大。</a:t>
            </a:r>
            <a:endParaRPr lang="zh-CN" altLang="en-US" sz="2400"/>
          </a:p>
          <a:p>
            <a:r>
              <a:rPr lang="zh-CN" altLang="en-US" sz="2400"/>
              <a:t>       </a:t>
            </a:r>
            <a:r>
              <a:rPr lang="zh-CN" altLang="en-US" sz="2400">
                <a:sym typeface="+mn-ea"/>
              </a:rPr>
              <a:t>zhè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jiào shì bǐ nà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jiào shì dà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This classroom is larger than that classroom.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d </a:t>
            </a:r>
            <a:r>
              <a:rPr lang="zh-CN" altLang="en-US" sz="2400">
                <a:sym typeface="+mn-ea"/>
              </a:rPr>
              <a:t>这个教室比那个教室大得多。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  zhè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jiào shì bǐ nà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jiào shì dà d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duō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This classroom is much larger than that classroom.</a:t>
            </a:r>
            <a:endParaRPr lang="en-US" altLang="zh-CN" sz="24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935" y="2023745"/>
            <a:ext cx="2765425" cy="19754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97060" y="4168775"/>
            <a:ext cx="1257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40</a:t>
            </a:r>
            <a:r>
              <a:rPr lang="en-US" altLang="zh-CN" sz="2400">
                <a:sym typeface="+mn-ea"/>
              </a:rPr>
              <a:t>M²</a:t>
            </a:r>
            <a:endParaRPr lang="en-US" altLang="zh-CN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140" y="4965065"/>
            <a:ext cx="2580640" cy="16649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31480" y="6169660"/>
            <a:ext cx="1257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30M²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公园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205355" y="1703070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gōng yuán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613660" y="3912235"/>
            <a:ext cx="203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park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50255" y="1911985"/>
            <a:ext cx="4258945" cy="268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滑冰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205355" y="1825625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huá  bīng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368550" y="3897630"/>
            <a:ext cx="2785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ice skate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9663"/>
          <a:stretch>
            <a:fillRect/>
          </a:stretch>
        </p:blipFill>
        <p:spPr>
          <a:xfrm>
            <a:off x="5737225" y="1618615"/>
            <a:ext cx="4798695" cy="313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滑雪</a:t>
            </a:r>
            <a:endParaRPr lang="en-US" altLang="zh-CN" sz="9600"/>
          </a:p>
        </p:txBody>
      </p:sp>
      <p:sp>
        <p:nvSpPr>
          <p:cNvPr id="3" name="文本框 2"/>
          <p:cNvSpPr txBox="1"/>
          <p:nvPr/>
        </p:nvSpPr>
        <p:spPr>
          <a:xfrm>
            <a:off x="2205355" y="1825625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huá   xuě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368550" y="3897630"/>
            <a:ext cx="2785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to ski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0145" y="1825625"/>
            <a:ext cx="3616325" cy="296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刚才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205355" y="1825625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gāng   cái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205355" y="4039870"/>
            <a:ext cx="33585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just now</a:t>
            </a:r>
            <a:endParaRPr lang="en-US" altLang="zh-CN" sz="3600"/>
          </a:p>
          <a:p>
            <a:r>
              <a:rPr lang="en-US" altLang="zh-CN" sz="3600"/>
              <a:t>a moment ago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9150" y="1825625"/>
            <a:ext cx="3611245" cy="361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网上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1840" y="1825625"/>
            <a:ext cx="29489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wǎng sh</a:t>
            </a:r>
            <a:r>
              <a:rPr lang="en-US" altLang="zh-CN" sz="4400"/>
              <a:t>a</a:t>
            </a:r>
            <a:r>
              <a:rPr lang="zh-CN" altLang="en-US" sz="4400"/>
              <a:t>ng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06295" y="3973830"/>
            <a:ext cx="3358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on the internet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5505" y="1783080"/>
            <a:ext cx="4504690" cy="294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0" y="2480945"/>
            <a:ext cx="5436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天气预报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091180" y="1957070"/>
            <a:ext cx="51777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</a:t>
            </a:r>
            <a:r>
              <a:rPr lang="zh-CN" altLang="en-US" sz="4400">
                <a:sym typeface="+mn-ea"/>
              </a:rPr>
              <a:t>tiān     qì     </a:t>
            </a:r>
            <a:r>
              <a:rPr lang="zh-CN" altLang="en-US" sz="4400"/>
              <a:t>yù    bào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3808730" y="3964940"/>
            <a:ext cx="355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</a:t>
            </a:r>
            <a:r>
              <a:rPr lang="en-US" altLang="zh-CN" sz="3600">
                <a:sym typeface="+mn-ea"/>
              </a:rPr>
              <a:t>weather </a:t>
            </a:r>
            <a:r>
              <a:rPr lang="en-US" altLang="zh-CN" sz="3600"/>
              <a:t>forecast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约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100070" y="206502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yuē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1522730" y="3992880"/>
            <a:ext cx="4957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make an appointment 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8755" y="2002790"/>
            <a:ext cx="4286250" cy="2852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会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100070" y="206502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huì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564765" y="3992880"/>
            <a:ext cx="2570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    will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0335" y="1450975"/>
            <a:ext cx="5325745" cy="376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667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会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huì</a:t>
            </a:r>
            <a:r>
              <a:rPr lang="en-US" altLang="zh-CN" sz="2400"/>
              <a:t>) indicates an anticipated event or action.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3.The Modal Verb </a:t>
            </a:r>
            <a:r>
              <a:rPr lang="zh-CN" altLang="en-US" sz="2400"/>
              <a:t>会</a:t>
            </a:r>
            <a:r>
              <a:rPr lang="en-US" altLang="zh-CN" sz="2400"/>
              <a:t>(huì ,will)(II) 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68325" y="1712595"/>
            <a:ext cx="95484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1. </a:t>
            </a:r>
            <a:r>
              <a:rPr lang="zh-CN" altLang="en-US" sz="2400">
                <a:sym typeface="+mn-ea"/>
              </a:rPr>
              <a:t>白老师现在不在办公室，可是他明天会在。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 bái lǎo shī xiàn zài bú zài bàn gōng shì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kě shì tā míng tiān huì zài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Teacher Bai is not in the office now, but he will be tomorrow.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2. A</a:t>
            </a:r>
            <a:r>
              <a:rPr lang="zh-CN" altLang="en-US" sz="2400">
                <a:sym typeface="+mn-ea"/>
              </a:rPr>
              <a:t>：你明年做什么？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    nǐ míng nián zuò shén me ？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      </a:t>
            </a:r>
            <a:r>
              <a:rPr lang="en-US" altLang="zh-CN" sz="2400">
                <a:sym typeface="+mn-ea"/>
              </a:rPr>
              <a:t>What will you do next year?</a:t>
            </a:r>
            <a:endParaRPr lang="en-US" altLang="zh-CN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</a:t>
            </a:r>
            <a:r>
              <a:rPr lang="en-US" altLang="zh-CN" sz="2400">
                <a:sym typeface="+mn-ea"/>
              </a:rPr>
              <a:t>B</a:t>
            </a:r>
            <a:r>
              <a:rPr lang="zh-CN" altLang="en-US" sz="2400">
                <a:sym typeface="+mn-ea"/>
              </a:rPr>
              <a:t>：我明年会去英国学英文。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     wǒ míng nián huì qù yīng guó xué yīng wén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     I`ll go to Britain to learn English next year.</a:t>
            </a:r>
            <a:endParaRPr lang="zh-CN" altLang="en-US" sz="2400">
              <a:sym typeface="+mn-ea"/>
            </a:endParaRPr>
          </a:p>
          <a:p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66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会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huì</a:t>
            </a:r>
            <a:r>
              <a:rPr lang="en-US" altLang="zh-CN" sz="2800"/>
              <a:t>) indicates an anticipated event or action.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3.The Modal Verb </a:t>
            </a:r>
            <a:r>
              <a:rPr lang="zh-CN" altLang="en-US" sz="2400"/>
              <a:t>会</a:t>
            </a:r>
            <a:r>
              <a:rPr lang="en-US" altLang="zh-CN" sz="2400"/>
              <a:t>(huì ,will)(II) 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62305" y="2162810"/>
            <a:ext cx="95484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3. </a:t>
            </a:r>
            <a:r>
              <a:rPr lang="zh-CN" altLang="en-US" sz="2800">
                <a:sym typeface="+mn-ea"/>
              </a:rPr>
              <a:t>他说他晚上会给你发短信。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tā shuō tā wǎn sh</a:t>
            </a:r>
            <a:r>
              <a:rPr lang="en-US" altLang="zh-CN" sz="2800">
                <a:sym typeface="+mn-ea"/>
              </a:rPr>
              <a:t>a</a:t>
            </a:r>
            <a:r>
              <a:rPr lang="zh-CN" altLang="en-US" sz="2800">
                <a:sym typeface="+mn-ea"/>
              </a:rPr>
              <a:t>ng huì gěi nǐ fā duǎn xìn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He said he will send you a text message this evening.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42035"/>
            <a:ext cx="10667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nagative form of </a:t>
            </a:r>
            <a:r>
              <a:rPr lang="zh-CN" altLang="en-US" sz="2400"/>
              <a:t>会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huì</a:t>
            </a:r>
            <a:r>
              <a:rPr lang="en-US" altLang="zh-CN" sz="2400"/>
              <a:t>) is </a:t>
            </a:r>
            <a:r>
              <a:rPr lang="zh-CN" altLang="en-US" sz="2400"/>
              <a:t>不会</a:t>
            </a:r>
            <a:r>
              <a:rPr lang="en-US" altLang="zh-CN" sz="2400"/>
              <a:t>(bú huì)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3.The Modal Verb </a:t>
            </a:r>
            <a:r>
              <a:rPr lang="zh-CN" altLang="en-US" sz="2800"/>
              <a:t>会</a:t>
            </a:r>
            <a:r>
              <a:rPr lang="en-US" altLang="zh-CN" sz="2800"/>
              <a:t>(huì ,will)(II) 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68325" y="1712595"/>
            <a:ext cx="954849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小王觉得不舒服，今天不会来滑冰了。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xiǎo wáng j</a:t>
            </a:r>
            <a:r>
              <a:rPr lang="en-US" altLang="zh-CN" sz="2400">
                <a:sym typeface="+mn-ea"/>
              </a:rPr>
              <a:t>u</a:t>
            </a:r>
            <a:r>
              <a:rPr lang="zh-CN" altLang="en-US" sz="2400">
                <a:sym typeface="+mn-ea"/>
              </a:rPr>
              <a:t>é d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bù shū f</a:t>
            </a:r>
            <a:r>
              <a:rPr lang="en-US" altLang="zh-CN" sz="2400">
                <a:sym typeface="+mn-ea"/>
              </a:rPr>
              <a:t>u</a:t>
            </a:r>
            <a:r>
              <a:rPr lang="zh-CN" altLang="en-US" sz="2400">
                <a:sym typeface="+mn-ea"/>
              </a:rPr>
              <a:t> ，jīn tiān </a:t>
            </a:r>
            <a:r>
              <a:rPr lang="en-US" altLang="zh-CN" sz="2400">
                <a:sym typeface="+mn-ea"/>
              </a:rPr>
              <a:t>bú</a:t>
            </a:r>
            <a:r>
              <a:rPr lang="zh-CN" altLang="en-US" sz="2400">
                <a:sym typeface="+mn-ea"/>
              </a:rPr>
              <a:t> huì lái huá bīng le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Little Wang is not feeling well, He won`t come ice skating today after all.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5. </a:t>
            </a:r>
            <a:r>
              <a:rPr lang="zh-CN" altLang="en-US" sz="2400">
                <a:sym typeface="+mn-ea"/>
              </a:rPr>
              <a:t>她这几天特别忙，晚上不会去听音乐会。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tā zhè jǐ tiān tè bié máng ，wǎn sh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ng </a:t>
            </a:r>
            <a:r>
              <a:rPr lang="en-US" altLang="zh-CN" sz="2400">
                <a:sym typeface="+mn-ea"/>
              </a:rPr>
              <a:t>bú</a:t>
            </a:r>
            <a:r>
              <a:rPr lang="zh-CN" altLang="en-US" sz="2400">
                <a:sym typeface="+mn-ea"/>
              </a:rPr>
              <a:t> huì qù tīng yīn </a:t>
            </a:r>
            <a:r>
              <a:rPr lang="en-US" altLang="zh-CN" sz="2400">
                <a:sym typeface="+mn-ea"/>
              </a:rPr>
              <a:t>yu</a:t>
            </a:r>
            <a:r>
              <a:rPr lang="zh-CN" altLang="en-US" sz="2400">
                <a:sym typeface="+mn-ea"/>
              </a:rPr>
              <a:t>è huì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She is very busy these days, She won`t be going to the concert tonight.</a:t>
            </a:r>
            <a:endParaRPr lang="en-US" altLang="zh-CN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6. </a:t>
            </a:r>
            <a:r>
              <a:rPr lang="zh-CN" altLang="en-US" sz="2400">
                <a:sym typeface="+mn-ea"/>
              </a:rPr>
              <a:t>天气预报说这个周末不会下雪。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tiān qì yù bào shuō zhè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zhōu mò </a:t>
            </a:r>
            <a:r>
              <a:rPr lang="en-US" altLang="zh-CN" sz="2400">
                <a:sym typeface="+mn-ea"/>
              </a:rPr>
              <a:t>bú</a:t>
            </a:r>
            <a:r>
              <a:rPr lang="zh-CN" altLang="en-US" sz="2400">
                <a:sym typeface="+mn-ea"/>
              </a:rPr>
              <a:t> huì xià xuě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The weather forecast says that it won`t snow this weekend.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更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100070" y="206502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gèng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812415" y="4021455"/>
            <a:ext cx="2570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even more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5495" y="1468120"/>
            <a:ext cx="4185920" cy="418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2415" y="2644775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碟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959100" y="2046605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dié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812415" y="4021455"/>
            <a:ext cx="27679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dise;</a:t>
            </a:r>
            <a:endParaRPr lang="en-US" altLang="zh-CN" sz="3600"/>
          </a:p>
          <a:p>
            <a:r>
              <a:rPr lang="en-US" altLang="zh-CN" sz="3600"/>
              <a:t>small plate;</a:t>
            </a:r>
            <a:endParaRPr lang="en-US" altLang="zh-CN" sz="3600"/>
          </a:p>
          <a:p>
            <a:r>
              <a:rPr lang="en-US" altLang="zh-CN" sz="3600"/>
              <a:t>dish,saucer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0395" y="2046605"/>
            <a:ext cx="5047615" cy="335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3575" y="1776730"/>
            <a:ext cx="10864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碟</a:t>
            </a:r>
            <a:r>
              <a:rPr lang="en-US" altLang="zh-CN" sz="3600"/>
              <a:t>(dié) means a small plate or something that resembles a small plate. It is now often used to refer to DVDs. The phrase </a:t>
            </a:r>
            <a:r>
              <a:rPr lang="zh-CN" altLang="en-US" sz="3600"/>
              <a:t>看碟</a:t>
            </a:r>
            <a:r>
              <a:rPr lang="en-US" altLang="zh-CN" sz="3600"/>
              <a:t>(kàn dié) thus means to watch a movie or TV series on DVD.</a:t>
            </a:r>
            <a:endParaRPr lang="en-US" altLang="zh-CN" sz="36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735" y="4083685"/>
            <a:ext cx="1964690" cy="1955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40655" y="2560320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办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5440045" y="1876425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bàn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5183505" y="4011930"/>
            <a:ext cx="2570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handle</a:t>
            </a:r>
            <a:endParaRPr lang="en-US" altLang="zh-CN" sz="3600"/>
          </a:p>
          <a:p>
            <a:r>
              <a:rPr lang="en-US" altLang="zh-CN" sz="3600"/>
              <a:t>    to do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1335" y="1401445"/>
            <a:ext cx="108648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 a sentence with the </a:t>
            </a:r>
            <a:r>
              <a:rPr lang="zh-CN" altLang="en-US" sz="2800"/>
              <a:t>不但</a:t>
            </a:r>
            <a:r>
              <a:rPr lang="en-US" altLang="zh-CN" sz="2800"/>
              <a:t>(bú dàn)..., </a:t>
            </a:r>
            <a:r>
              <a:rPr lang="zh-CN" altLang="en-US" sz="2800"/>
              <a:t>而且</a:t>
            </a:r>
            <a:r>
              <a:rPr lang="en-US" altLang="zh-CN" sz="2800"/>
              <a:t>(ér qiě)...(not only..., but also...) structure, the conjunction </a:t>
            </a:r>
            <a:r>
              <a:rPr lang="zh-CN" altLang="en-US" sz="2800">
                <a:sym typeface="+mn-ea"/>
              </a:rPr>
              <a:t>而且</a:t>
            </a:r>
            <a:r>
              <a:rPr lang="en-US" altLang="zh-CN" sz="2800">
                <a:sym typeface="+mn-ea"/>
              </a:rPr>
              <a:t>(ér qiě) in the second clause is generally required , while the conjunction </a:t>
            </a:r>
            <a:r>
              <a:rPr lang="zh-CN" altLang="en-US" sz="2800">
                <a:sym typeface="+mn-ea"/>
              </a:rPr>
              <a:t>不但</a:t>
            </a:r>
            <a:r>
              <a:rPr lang="en-US" altLang="zh-CN" sz="2800">
                <a:sym typeface="+mn-ea"/>
              </a:rPr>
              <a:t>(bú dàn) in the first clause is optional.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681355" y="3865880"/>
            <a:ext cx="98786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明天天气比今天更好，不但不会下雪，而且会暖和一点儿。</a:t>
            </a:r>
            <a:endParaRPr lang="zh-CN" altLang="en-US" sz="2800"/>
          </a:p>
          <a:p>
            <a:r>
              <a:rPr lang="zh-CN" altLang="en-US" sz="2800"/>
              <a:t>míng tiān tiān qì bǐ jīn tiān gèng hǎo </a:t>
            </a:r>
            <a:r>
              <a:rPr lang="en-US" altLang="zh-CN" sz="2800"/>
              <a:t>, </a:t>
            </a:r>
            <a:r>
              <a:rPr lang="en-US" altLang="zh-CN" sz="2800">
                <a:sym typeface="+mn-ea"/>
              </a:rPr>
              <a:t>bú </a:t>
            </a:r>
            <a:r>
              <a:rPr lang="zh-CN" altLang="en-US" sz="2800"/>
              <a:t>dàn </a:t>
            </a:r>
            <a:r>
              <a:rPr lang="en-US" altLang="zh-CN" sz="2800">
                <a:sym typeface="+mn-ea"/>
              </a:rPr>
              <a:t>bú</a:t>
            </a:r>
            <a:r>
              <a:rPr lang="zh-CN" altLang="en-US" sz="2800"/>
              <a:t> huì xià xuě </a:t>
            </a:r>
            <a:r>
              <a:rPr lang="en-US" altLang="zh-CN" sz="2800"/>
              <a:t>, </a:t>
            </a:r>
            <a:r>
              <a:rPr lang="zh-CN" altLang="en-US" sz="2800"/>
              <a:t>ér qiě huì nuǎn h</a:t>
            </a:r>
            <a:r>
              <a:rPr lang="en-US" altLang="zh-CN" sz="2800"/>
              <a:t>uo</a:t>
            </a:r>
            <a:r>
              <a:rPr lang="zh-CN" altLang="en-US" sz="2800"/>
              <a:t> </a:t>
            </a:r>
            <a:r>
              <a:rPr lang="zh-CN" altLang="en-US" sz="2800">
                <a:sym typeface="+mn-ea"/>
              </a:rPr>
              <a:t>yì</a:t>
            </a:r>
            <a:r>
              <a:rPr lang="zh-CN" altLang="en-US" sz="2800"/>
              <a:t> diǎnr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Tomorrow`s weather will be even better than today. Not only will it not snow , it`ll be a bit warmer , too.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342900" y="338455"/>
            <a:ext cx="939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不但</a:t>
            </a:r>
            <a:r>
              <a:rPr lang="en-US" altLang="zh-CN" sz="2800">
                <a:sym typeface="+mn-ea"/>
              </a:rPr>
              <a:t>(bú dàn)..., </a:t>
            </a:r>
            <a:r>
              <a:rPr lang="zh-CN" altLang="en-US" sz="2800">
                <a:sym typeface="+mn-ea"/>
              </a:rPr>
              <a:t>而且</a:t>
            </a:r>
            <a:r>
              <a:rPr lang="en-US" altLang="zh-CN" sz="2800">
                <a:sym typeface="+mn-ea"/>
              </a:rPr>
              <a:t>(ér qiě)...(not only..., but also...)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下雪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2284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xià    xuě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613660" y="3912235"/>
            <a:ext cx="203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 snow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015" y="2079625"/>
            <a:ext cx="4952365" cy="3009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010" y="312420"/>
            <a:ext cx="146685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9718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When </a:t>
            </a:r>
            <a:r>
              <a:rPr lang="zh-CN" altLang="en-US" sz="2800"/>
              <a:t>了</a:t>
            </a:r>
            <a:r>
              <a:rPr lang="en-US" altLang="zh-CN" sz="2800"/>
              <a:t>(le) occurs at the end of a sentence, it usually indicates a change of status or the realization of a new situation.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2.The Particle </a:t>
            </a:r>
            <a:r>
              <a:rPr lang="zh-CN" altLang="en-US" sz="2400"/>
              <a:t>了</a:t>
            </a:r>
            <a:r>
              <a:rPr lang="en-US" altLang="zh-CN" sz="2400"/>
              <a:t>(le) (III): </a:t>
            </a:r>
            <a:r>
              <a:rPr lang="zh-CN" altLang="en-US" sz="2400"/>
              <a:t>了 </a:t>
            </a:r>
            <a:r>
              <a:rPr lang="en-US" altLang="zh-CN" sz="2400"/>
              <a:t>as a Sentence-Final Partice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37870" y="2399030"/>
            <a:ext cx="95484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1. </a:t>
            </a:r>
            <a:r>
              <a:rPr lang="zh-CN" altLang="en-US" sz="2800">
                <a:sym typeface="+mn-ea"/>
              </a:rPr>
              <a:t>下雪了。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xià xuě le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It`s snowing now.</a:t>
            </a:r>
            <a:endParaRPr lang="zh-CN" altLang="en-US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2. </a:t>
            </a:r>
            <a:r>
              <a:rPr lang="zh-CN" altLang="en-US" sz="2800">
                <a:sym typeface="+mn-ea"/>
              </a:rPr>
              <a:t>妹妹累了。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mèi m</a:t>
            </a:r>
            <a:r>
              <a:rPr lang="en-US" altLang="zh-CN" sz="2800">
                <a:sym typeface="+mn-ea"/>
              </a:rPr>
              <a:t>e</a:t>
            </a:r>
            <a:r>
              <a:rPr lang="zh-CN" altLang="en-US" sz="2800">
                <a:sym typeface="+mn-ea"/>
              </a:rPr>
              <a:t>i lèi le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My sister has become tired.</a:t>
            </a:r>
            <a:endParaRPr lang="zh-CN" altLang="en-US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9718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When </a:t>
            </a:r>
            <a:r>
              <a:rPr lang="zh-CN" altLang="en-US" sz="2800"/>
              <a:t>了</a:t>
            </a:r>
            <a:r>
              <a:rPr lang="en-US" altLang="zh-CN" sz="2800"/>
              <a:t>(le) occurs at the end of a sentence, it usually indicates a change of status or the realization of a new situation.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2.The Particle </a:t>
            </a:r>
            <a:r>
              <a:rPr lang="zh-CN" altLang="en-US" sz="2400"/>
              <a:t>了</a:t>
            </a:r>
            <a:r>
              <a:rPr lang="en-US" altLang="zh-CN" sz="2400"/>
              <a:t>(le) (III): </a:t>
            </a:r>
            <a:r>
              <a:rPr lang="zh-CN" altLang="en-US" sz="2400"/>
              <a:t>了 </a:t>
            </a:r>
            <a:r>
              <a:rPr lang="en-US" altLang="zh-CN" sz="2400"/>
              <a:t>as a Sentence-Final Partice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37870" y="2275205"/>
            <a:ext cx="954849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>
              <a:sym typeface="+mn-ea"/>
            </a:endParaRPr>
          </a:p>
          <a:p>
            <a:r>
              <a:rPr lang="en-US" altLang="zh-CN" sz="2800">
                <a:sym typeface="+mn-ea"/>
              </a:rPr>
              <a:t>3. </a:t>
            </a:r>
            <a:r>
              <a:rPr lang="zh-CN" altLang="en-US" sz="2800">
                <a:sym typeface="+mn-ea"/>
              </a:rPr>
              <a:t>我昨天没有空儿，今天有空儿了。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wǒ zuó tiān méi yǒu kōngr ，jīn tiān yǒu kōngr le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I didn`t have time yesterday, but I do today.</a:t>
            </a:r>
            <a:endParaRPr lang="en-US" altLang="zh-CN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4. </a:t>
            </a:r>
            <a:r>
              <a:rPr lang="zh-CN" altLang="en-US" sz="2800">
                <a:sym typeface="+mn-ea"/>
              </a:rPr>
              <a:t>你看，公共汽车来了。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nǐ kàn ，gōng gòng qì chē lái le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Look, the bus is here.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667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When used in this sense, </a:t>
            </a:r>
            <a:r>
              <a:rPr lang="zh-CN" altLang="en-US" sz="2800"/>
              <a:t>了</a:t>
            </a:r>
            <a:r>
              <a:rPr lang="en-US" altLang="zh-CN" sz="2800"/>
              <a:t>(le) can still be used at the end of a sentence even if the sentence is in the negative.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2.The Particle </a:t>
            </a:r>
            <a:r>
              <a:rPr lang="zh-CN" altLang="en-US" sz="2400"/>
              <a:t>了</a:t>
            </a:r>
            <a:r>
              <a:rPr lang="en-US" altLang="zh-CN" sz="2400"/>
              <a:t>(le) (III): </a:t>
            </a:r>
            <a:r>
              <a:rPr lang="zh-CN" altLang="en-US" sz="2400"/>
              <a:t>了 </a:t>
            </a:r>
            <a:r>
              <a:rPr lang="en-US" altLang="zh-CN" sz="2400"/>
              <a:t>as a Sentence-Final Partice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737870" y="2399030"/>
            <a:ext cx="111480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5. </a:t>
            </a:r>
            <a:r>
              <a:rPr lang="zh-CN" altLang="en-US" sz="2800">
                <a:sym typeface="+mn-ea"/>
              </a:rPr>
              <a:t>我没有钱了，不买了。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wǒ méi yǒu qián le </a:t>
            </a:r>
            <a:r>
              <a:rPr lang="en-US" altLang="zh-CN" sz="2800">
                <a:sym typeface="+mn-ea"/>
              </a:rPr>
              <a:t>, </a:t>
            </a:r>
            <a:r>
              <a:rPr lang="zh-CN" altLang="en-US" sz="2800">
                <a:sym typeface="+mn-ea"/>
              </a:rPr>
              <a:t>bù mǎi le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I don`t have any money [left]. I won`t buy it anymore.</a:t>
            </a:r>
            <a:endParaRPr lang="en-US" altLang="zh-CN" sz="2800">
              <a:sym typeface="+mn-ea"/>
            </a:endParaRPr>
          </a:p>
          <a:p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Remember that to negate </a:t>
            </a:r>
            <a:r>
              <a:rPr lang="zh-CN" altLang="en-US" sz="2800">
                <a:sym typeface="+mn-ea"/>
              </a:rPr>
              <a:t>有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yǒu</a:t>
            </a:r>
            <a:r>
              <a:rPr lang="en-US" altLang="zh-CN" sz="2800">
                <a:sym typeface="+mn-ea"/>
              </a:rPr>
              <a:t>, to have), one uses </a:t>
            </a:r>
            <a:r>
              <a:rPr lang="zh-CN" altLang="en-US" sz="2800">
                <a:sym typeface="+mn-ea"/>
              </a:rPr>
              <a:t>没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méi</a:t>
            </a:r>
            <a:r>
              <a:rPr lang="en-US" altLang="zh-CN" sz="2800">
                <a:sym typeface="+mn-ea"/>
              </a:rPr>
              <a:t>), not </a:t>
            </a:r>
            <a:r>
              <a:rPr lang="zh-CN" altLang="en-US" sz="2800">
                <a:sym typeface="+mn-ea"/>
              </a:rPr>
              <a:t>不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bù</a:t>
            </a:r>
            <a:r>
              <a:rPr lang="en-US" altLang="zh-CN" sz="2800">
                <a:sym typeface="+mn-ea"/>
              </a:rPr>
              <a:t>).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expression 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) </a:t>
            </a:r>
            <a:r>
              <a:rPr lang="zh-CN" altLang="en-US" sz="2400">
                <a:sym typeface="+mn-ea"/>
              </a:rPr>
              <a:t>点儿</a:t>
            </a:r>
            <a:r>
              <a:rPr lang="en-US" altLang="zh-CN" sz="2400">
                <a:sym typeface="+mn-ea"/>
              </a:rPr>
              <a:t>((yì) diǎnr) can be placed after an adjective to indicate slight qualification. </a:t>
            </a:r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(yī) is optional.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 Adj +(</a:t>
            </a:r>
            <a:r>
              <a:rPr lang="zh-CN" altLang="en-US" sz="2800"/>
              <a:t>一</a:t>
            </a:r>
            <a:r>
              <a:rPr lang="en-US" altLang="zh-CN" sz="2800"/>
              <a:t>) </a:t>
            </a:r>
            <a:r>
              <a:rPr lang="zh-CN" altLang="en-US" sz="2800"/>
              <a:t>点儿</a:t>
            </a:r>
            <a:r>
              <a:rPr lang="en-US" altLang="zh-CN" sz="2800"/>
              <a:t>((yì ) diǎnr 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68325" y="2098040"/>
            <a:ext cx="954849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1. </a:t>
            </a:r>
            <a:r>
              <a:rPr lang="zh-CN" altLang="en-US" sz="2400">
                <a:sym typeface="+mn-ea"/>
              </a:rPr>
              <a:t>前几天我很不高兴，昨天考试考得很好，我高兴点儿了。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qián jǐ tiān wǒ hěn bù gāo xìng ，zuó tiān kǎo shì kǎo d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hěn hǎo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wǒ   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gāo xìng diǎnr le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</a:t>
            </a:r>
            <a:r>
              <a:rPr lang="en-US" altLang="zh-CN" sz="2400">
                <a:sym typeface="+mn-ea"/>
              </a:rPr>
              <a:t>I was very unhappy a few days ago. I did very well on the exam yesterday.</a:t>
            </a:r>
            <a:endParaRPr lang="en-US" altLang="zh-CN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我妹妹比我姐姐高一点儿。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wǒ mèi m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i bǐ wǒ jiě ji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gāo yì diǎnr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My younger sister is a bit taller than my older sister.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ym typeface="+mn-ea"/>
              </a:rPr>
              <a:t>我妹妹比我姐姐一点儿高（</a:t>
            </a:r>
            <a:r>
              <a:rPr lang="en-US" altLang="zh-CN" sz="2400">
                <a:sym typeface="+mn-ea"/>
              </a:rPr>
              <a:t>X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wǒ mèi m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i bǐ wǒ jiě ji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yì diǎnr gāo 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expression 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) </a:t>
            </a:r>
            <a:r>
              <a:rPr lang="zh-CN" altLang="en-US" sz="2400">
                <a:sym typeface="+mn-ea"/>
              </a:rPr>
              <a:t>点儿</a:t>
            </a:r>
            <a:r>
              <a:rPr lang="en-US" altLang="zh-CN" sz="2400">
                <a:sym typeface="+mn-ea"/>
              </a:rPr>
              <a:t>((yì) diǎnr) can be placed after an adjective to indicate slight qualification. </a:t>
            </a:r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(yī) is optional.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 Adj +(</a:t>
            </a:r>
            <a:r>
              <a:rPr lang="zh-CN" altLang="en-US" sz="2800"/>
              <a:t>一</a:t>
            </a:r>
            <a:r>
              <a:rPr lang="en-US" altLang="zh-CN" sz="2800"/>
              <a:t>) </a:t>
            </a:r>
            <a:r>
              <a:rPr lang="zh-CN" altLang="en-US" sz="2800"/>
              <a:t>点儿</a:t>
            </a:r>
            <a:r>
              <a:rPr lang="en-US" altLang="zh-CN" sz="2800"/>
              <a:t>((yì ) diǎnr 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68325" y="2098040"/>
            <a:ext cx="1065784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你得快点儿，看电影要晚了。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nǐ děi  kuài diǎnr ，kàn diàn yǐng yào wǎn le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You`d better pick up the pace a bit , or you`ll be late for the movie.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6405" y="812800"/>
            <a:ext cx="10968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expression 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) </a:t>
            </a:r>
            <a:r>
              <a:rPr lang="zh-CN" altLang="en-US" sz="2400">
                <a:sym typeface="+mn-ea"/>
              </a:rPr>
              <a:t>点儿</a:t>
            </a:r>
            <a:r>
              <a:rPr lang="en-US" altLang="zh-CN" sz="2400">
                <a:sym typeface="+mn-ea"/>
              </a:rPr>
              <a:t>((yì) diǎnr) can be placed after an adjective to indicate slight qualification. </a:t>
            </a:r>
            <a:r>
              <a:rPr lang="zh-CN" altLang="en-US" sz="2400">
                <a:sym typeface="+mn-ea"/>
              </a:rPr>
              <a:t>一</a:t>
            </a:r>
            <a:r>
              <a:rPr lang="en-US" altLang="zh-CN" sz="2400">
                <a:sym typeface="+mn-ea"/>
              </a:rPr>
              <a:t>(yī) is optional.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352425" y="290830"/>
            <a:ext cx="968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 Adj +(</a:t>
            </a:r>
            <a:r>
              <a:rPr lang="zh-CN" altLang="en-US" sz="2800"/>
              <a:t>一</a:t>
            </a:r>
            <a:r>
              <a:rPr lang="en-US" altLang="zh-CN" sz="2800"/>
              <a:t>) </a:t>
            </a:r>
            <a:r>
              <a:rPr lang="zh-CN" altLang="en-US" sz="2800"/>
              <a:t>点儿</a:t>
            </a:r>
            <a:r>
              <a:rPr lang="en-US" altLang="zh-CN" sz="2800"/>
              <a:t>((yì ) diǎnr 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68325" y="1665605"/>
            <a:ext cx="954849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今天比昨天冷点儿。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jīn tiān bǐ zuó tiān lěng diǎnr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Today is a bit colder than yesterday.</a:t>
            </a:r>
            <a:endParaRPr lang="zh-CN" altLang="en-US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今天比昨天一点冷。（</a:t>
            </a:r>
            <a:r>
              <a:rPr lang="en-US" altLang="zh-CN" sz="2400">
                <a:sym typeface="+mn-ea"/>
              </a:rPr>
              <a:t>X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jīn tiān bǐ zuó tiān yì diǎnr lěng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5. </a:t>
            </a:r>
            <a:r>
              <a:rPr lang="zh-CN" altLang="en-US" sz="2400">
                <a:sym typeface="+mn-ea"/>
              </a:rPr>
              <a:t>老师，请您说话说得慢一点儿。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lǎo shī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qǐng nín shuō huà shuō d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màn yì diǎnr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Teacher, would you please speak a little hit more slowly?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老师，请您说话说得一点儿慢。（</a:t>
            </a:r>
            <a:r>
              <a:rPr lang="en-US" altLang="zh-CN" sz="2400">
                <a:sym typeface="+mn-ea"/>
              </a:rPr>
              <a:t>X</a:t>
            </a:r>
            <a:r>
              <a:rPr lang="zh-CN" altLang="en-US" sz="2400">
                <a:sym typeface="+mn-ea"/>
              </a:rPr>
              <a:t>）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 lǎo shī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qǐng nín shuō huà shuō d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màn yì diǎnr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1" y="1280607"/>
            <a:ext cx="3565626" cy="3636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0" y="4643011"/>
            <a:ext cx="1112782" cy="1135038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5366084" y="2268080"/>
            <a:ext cx="60308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STHeiti Light" charset="-122"/>
                <a:ea typeface="STHeiti Light" charset="-122"/>
                <a:cs typeface="STHeiti Light" charset="-122"/>
              </a:rPr>
              <a:t>language practice</a:t>
            </a:r>
            <a:endParaRPr lang="en-US" altLang="zh-CN" sz="7200" dirty="0"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下雨</a:t>
            </a:r>
            <a:endParaRPr lang="en-US" altLang="zh-CN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2284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xià     yǔ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613660" y="3912235"/>
            <a:ext cx="2032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to  rain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578"/>
          <a:stretch>
            <a:fillRect/>
          </a:stretch>
        </p:blipFill>
        <p:spPr>
          <a:xfrm>
            <a:off x="287655" y="123825"/>
            <a:ext cx="1818640" cy="1663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25" y="1703070"/>
            <a:ext cx="503809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0335" y="2720340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晴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901950" y="209296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qíng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773045" y="4011930"/>
            <a:ext cx="2248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sunny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4655" y="1600200"/>
            <a:ext cx="3658235" cy="3658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6295" y="247142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多云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27910" y="1703070"/>
            <a:ext cx="2284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duō   yún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157730" y="3959225"/>
            <a:ext cx="2625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partly cloudy</a:t>
            </a:r>
            <a:endParaRPr lang="en-US" altLang="zh-CN" sz="3600"/>
          </a:p>
        </p:txBody>
      </p:sp>
      <p:pic>
        <p:nvPicPr>
          <p:cNvPr id="5" name="图片 4" descr="C:/Users/13298/AppData/Local/Temp/kaimatting_20200223042606/output_20200223042622..pngoutput_20200223042622."/>
          <p:cNvPicPr>
            <a:picLocks noChangeAspect="1"/>
          </p:cNvPicPr>
          <p:nvPr/>
        </p:nvPicPr>
        <p:blipFill>
          <a:blip r:embed="rId1">
            <a:clrChange>
              <a:clrFrom>
                <a:srgbClr val="EEEEEE">
                  <a:alpha val="100000"/>
                </a:srgbClr>
              </a:clrFrom>
              <a:clrTo>
                <a:srgbClr val="EEEE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8245" y="2366010"/>
            <a:ext cx="2955290" cy="212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0335" y="2720340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阴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901950" y="2092960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yīn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465070" y="4124960"/>
            <a:ext cx="3029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cloudy day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1070" y="1892300"/>
            <a:ext cx="3224530" cy="322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REFSHAPE" val="500099124"/>
  <p:tag name="KSO_WM_UNIT_PLACING_PICTURE_USER_VIEWPORT" val="{&quot;height&quot;:5012,&quot;width&quot;:10363}"/>
</p:tagLst>
</file>

<file path=ppt/tags/tag7.xml><?xml version="1.0" encoding="utf-8"?>
<p:tagLst xmlns:p="http://schemas.openxmlformats.org/presentationml/2006/main">
  <p:tag name="REFSHAPE" val="500099124"/>
  <p:tag name="KSO_WM_UNIT_PLACING_PICTURE_USER_VIEWPORT" val="{&quot;height&quot;:5012,&quot;width&quot;:10363}"/>
</p:tagLst>
</file>

<file path=ppt/tags/tag8.xml><?xml version="1.0" encoding="utf-8"?>
<p:tagLst xmlns:p="http://schemas.openxmlformats.org/presentationml/2006/main">
  <p:tag name="KSO_WM_UNIT_PLACING_PICTURE_USER_VIEWPORT" val="{&quot;height&quot;:6008,&quot;width&quot;:10680}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8709</Words>
  <Application>WPS 演示</Application>
  <PresentationFormat>宽屏</PresentationFormat>
  <Paragraphs>490</Paragraphs>
  <Slides>56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6" baseType="lpstr">
      <vt:lpstr>Arial</vt:lpstr>
      <vt:lpstr>宋体</vt:lpstr>
      <vt:lpstr>Wingdings</vt:lpstr>
      <vt:lpstr>Arial</vt:lpstr>
      <vt:lpstr>STHeiti Light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花开盛雪</cp:lastModifiedBy>
  <cp:revision>26</cp:revision>
  <dcterms:created xsi:type="dcterms:W3CDTF">2018-01-17T02:43:00Z</dcterms:created>
  <dcterms:modified xsi:type="dcterms:W3CDTF">2020-02-24T21:56:21Z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