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411" r:id="rId5"/>
    <p:sldId id="412" r:id="rId6"/>
    <p:sldId id="413" r:id="rId7"/>
    <p:sldId id="418" r:id="rId8"/>
    <p:sldId id="414" r:id="rId9"/>
    <p:sldId id="415" r:id="rId10"/>
    <p:sldId id="416" r:id="rId11"/>
    <p:sldId id="356" r:id="rId12"/>
    <p:sldId id="357" r:id="rId13"/>
    <p:sldId id="417" r:id="rId14"/>
    <p:sldId id="420" r:id="rId15"/>
    <p:sldId id="421" r:id="rId16"/>
    <p:sldId id="422" r:id="rId17"/>
    <p:sldId id="423" r:id="rId18"/>
    <p:sldId id="424" r:id="rId19"/>
    <p:sldId id="425" r:id="rId20"/>
    <p:sldId id="358" r:id="rId21"/>
    <p:sldId id="497" r:id="rId22"/>
    <p:sldId id="359" r:id="rId23"/>
    <p:sldId id="498" r:id="rId24"/>
    <p:sldId id="360" r:id="rId25"/>
    <p:sldId id="361" r:id="rId26"/>
    <p:sldId id="49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0E"/>
    <a:srgbClr val="FED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79"/>
    <p:restoredTop sz="94617"/>
  </p:normalViewPr>
  <p:slideViewPr>
    <p:cSldViewPr snapToGrid="0" snapToObjects="1">
      <p:cViewPr varScale="1">
        <p:scale>
          <a:sx n="72" d="100"/>
          <a:sy n="72" d="100"/>
        </p:scale>
        <p:origin x="216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A9C4-01AE-6948-977C-C4BFF1683CC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D087A-DA82-934D-AF17-A60D8C22D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087A-DA82-934D-AF17-A60D8C22D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D087A-DA82-934D-AF17-A60D8C22DB7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A0B3-3B57-354F-B832-F4166EAD8744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CDD8-C677-8547-844C-2142F9FF8F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1" y="1280607"/>
            <a:ext cx="3565626" cy="3636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10" y="4643011"/>
            <a:ext cx="1112782" cy="1135038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5366084" y="2268080"/>
            <a:ext cx="60308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latin typeface="STHeiti Light" charset="-122"/>
                <a:ea typeface="STHeiti Light" charset="-122"/>
                <a:cs typeface="STHeiti Light" charset="-122"/>
              </a:rPr>
              <a:t>谈天气</a:t>
            </a:r>
            <a:endParaRPr lang="zh-CN" altLang="en-US" sz="7200" dirty="0"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7" name="PA_文本框 6"/>
          <p:cNvSpPr txBox="1"/>
          <p:nvPr>
            <p:custDataLst>
              <p:tags r:id="rId3"/>
            </p:custDataLst>
          </p:nvPr>
        </p:nvSpPr>
        <p:spPr>
          <a:xfrm>
            <a:off x="5187315" y="1664970"/>
            <a:ext cx="39636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STHeiti Light" charset="-122"/>
              </a:rPr>
              <a:t>  tán tiān qì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STHeiti Light" charset="-122"/>
            </a:endParaRPr>
          </a:p>
        </p:txBody>
      </p:sp>
      <p:cxnSp>
        <p:nvCxnSpPr>
          <p:cNvPr id="8" name="PA_直接连接符 2"/>
          <p:cNvCxnSpPr/>
          <p:nvPr>
            <p:custDataLst>
              <p:tags r:id="rId4"/>
            </p:custDataLst>
          </p:nvPr>
        </p:nvCxnSpPr>
        <p:spPr>
          <a:xfrm>
            <a:off x="5440680" y="3578860"/>
            <a:ext cx="533400" cy="0"/>
          </a:xfrm>
          <a:prstGeom prst="line">
            <a:avLst/>
          </a:prstGeom>
          <a:ln w="57150">
            <a:solidFill>
              <a:srgbClr val="FEDF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_文本框 6"/>
          <p:cNvSpPr txBox="1"/>
          <p:nvPr>
            <p:custDataLst>
              <p:tags r:id="rId5"/>
            </p:custDataLst>
          </p:nvPr>
        </p:nvSpPr>
        <p:spPr>
          <a:xfrm>
            <a:off x="5366084" y="3861235"/>
            <a:ext cx="59987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STHeiti Light" charset="-122"/>
                <a:ea typeface="STHeiti Light" charset="-122"/>
                <a:cs typeface="STHeiti Light" charset="-122"/>
              </a:rPr>
              <a:t>Talking about the Weather</a:t>
            </a:r>
            <a:endParaRPr lang="en-US" altLang="zh-CN" sz="2800" dirty="0">
              <a:latin typeface="STHeiti Light" charset="-122"/>
              <a:ea typeface="STHeiti Light" charset="-122"/>
              <a:cs typeface="STHeiti Light" charset="-122"/>
            </a:endParaRPr>
          </a:p>
        </p:txBody>
      </p:sp>
      <p:sp>
        <p:nvSpPr>
          <p:cNvPr id="10" name="PA_矩形 9"/>
          <p:cNvSpPr/>
          <p:nvPr>
            <p:custDataLst>
              <p:tags r:id="rId6"/>
            </p:custDataLst>
          </p:nvPr>
        </p:nvSpPr>
        <p:spPr>
          <a:xfrm>
            <a:off x="5440555" y="4665871"/>
            <a:ext cx="1254579" cy="412758"/>
          </a:xfrm>
          <a:prstGeom prst="rect">
            <a:avLst/>
          </a:prstGeom>
          <a:solidFill>
            <a:srgbClr val="FF9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STHeiti Light" charset="-122"/>
                <a:ea typeface="STHeiti Light" charset="-122"/>
                <a:cs typeface="STHeiti Light" charset="-122"/>
              </a:rPr>
              <a:t>LI XIN YU</a:t>
            </a:r>
            <a:endParaRPr lang="en-US" altLang="zh-CN" sz="1400" dirty="0">
              <a:solidFill>
                <a:schemeClr val="bg1"/>
              </a:solidFill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Both </a:t>
            </a:r>
            <a:r>
              <a:rPr lang="zh-CN" altLang="en-US" sz="2400">
                <a:sym typeface="+mn-ea"/>
              </a:rPr>
              <a:t>又</a:t>
            </a:r>
            <a:r>
              <a:rPr lang="en-US" altLang="zh-CN" sz="2400">
                <a:sym typeface="+mn-ea"/>
              </a:rPr>
              <a:t>(yòu, again) and </a:t>
            </a:r>
            <a:r>
              <a:rPr lang="zh-CN" altLang="en-US" sz="2400">
                <a:sym typeface="+mn-ea"/>
              </a:rPr>
              <a:t>再</a:t>
            </a:r>
            <a:r>
              <a:rPr lang="en-US" altLang="zh-CN" sz="2400">
                <a:sym typeface="+mn-ea"/>
              </a:rPr>
              <a:t>(zài, again) indicates repetition of an action, but in a sentence with </a:t>
            </a:r>
            <a:r>
              <a:rPr lang="zh-CN" altLang="en-US" sz="2400">
                <a:sym typeface="+mn-ea"/>
              </a:rPr>
              <a:t>又</a:t>
            </a:r>
            <a:r>
              <a:rPr lang="en-US" altLang="zh-CN" sz="2400">
                <a:sym typeface="+mn-ea"/>
              </a:rPr>
              <a:t>(yòu, again), usually both the original action and the repetition occurred in the past, whereas </a:t>
            </a:r>
            <a:r>
              <a:rPr lang="zh-CN" altLang="en-US" sz="2400">
                <a:sym typeface="+mn-ea"/>
              </a:rPr>
              <a:t>再</a:t>
            </a:r>
            <a:r>
              <a:rPr lang="en-US" altLang="zh-CN" sz="2400">
                <a:sym typeface="+mn-ea"/>
              </a:rPr>
              <a:t>(zài, again) indicates an anticipated repetition of an action in general.</a:t>
            </a:r>
            <a:endParaRPr lang="zh-CN" altLang="en-US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 The Adverb </a:t>
            </a:r>
            <a:r>
              <a:rPr lang="zh-CN" altLang="en-US" sz="2400"/>
              <a:t>又</a:t>
            </a:r>
            <a:r>
              <a:rPr lang="en-US" altLang="zh-CN" sz="2400"/>
              <a:t>(yòu, again)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68325" y="2992120"/>
            <a:ext cx="104133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我上个周末去跳舞了，昨天我又去跳舞了。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wǒ shàng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zhōu mò qù tiào wǔ le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zuó tiān wǒ yòu qù tiào wǔ le</a:t>
            </a:r>
            <a:r>
              <a:rPr lang="en-US" altLang="zh-CN" sz="2400">
                <a:sym typeface="+mn-ea"/>
              </a:rPr>
              <a:t>.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</a:t>
            </a:r>
            <a:r>
              <a:rPr lang="en-US" altLang="zh-CN" sz="2400">
                <a:sym typeface="+mn-ea"/>
              </a:rPr>
              <a:t>I went dancing last weekend. Yesterday I went dancing again.</a:t>
            </a:r>
            <a:endParaRPr lang="zh-CN" altLang="en-US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5. </a:t>
            </a:r>
            <a:r>
              <a:rPr lang="zh-CN" altLang="en-US" sz="2400">
                <a:sym typeface="+mn-ea"/>
              </a:rPr>
              <a:t>我昨天去跳舞了，我想明天晚上再去跳舞。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wǒ zuó tiān qù tiào wǔ le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wǒ xiǎng míng tiān wǎn sh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ng zài qù tiào wǔ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I went dancing yesterday. I`m thinking of going dancing again tomorrow night.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0365" y="25939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面试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014345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miàn  shì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130425" y="3982720"/>
            <a:ext cx="5030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interview;interview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4155" y="2101850"/>
            <a:ext cx="4544060" cy="255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30780" y="272796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春天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90800" y="205168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chūn tiān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749550" y="4001770"/>
            <a:ext cx="2023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spring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7730" y="2265045"/>
            <a:ext cx="4454525" cy="2494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447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夏天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663190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xià    tiān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862580" y="4010025"/>
            <a:ext cx="2146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summer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1725" y="2235200"/>
            <a:ext cx="4032885" cy="2419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0325" y="26447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秋天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600325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qiū    tiān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910205" y="4010025"/>
            <a:ext cx="21463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autumn</a:t>
            </a:r>
            <a:r>
              <a:rPr lang="zh-CN" altLang="en-US" sz="3600"/>
              <a:t>；</a:t>
            </a:r>
            <a:r>
              <a:rPr lang="en-US" altLang="zh-CN" sz="3600"/>
              <a:t>fall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5845" y="2281555"/>
            <a:ext cx="4398645" cy="292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4920" y="271526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冬天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34920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dōng  tiān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891155" y="4132580"/>
            <a:ext cx="2146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winter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6915" y="2070735"/>
            <a:ext cx="429450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4920" y="271526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舒服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34920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shū     fu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605405" y="4188460"/>
            <a:ext cx="2905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comfortable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1825" y="2237105"/>
            <a:ext cx="4351655" cy="271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4920" y="2715260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加州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34920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 jiā   zhōu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605405" y="4188460"/>
            <a:ext cx="2905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California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2285" y="1851660"/>
            <a:ext cx="4969510" cy="329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Sentences in this pattern usually imply that the speaker accepts the validity of a certain point of view but wishes to offer an alternative perspective or emphasize a different aspect of the matter.</a:t>
            </a:r>
            <a:endParaRPr lang="en-US" altLang="zh-CN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 Adj/V+</a:t>
            </a:r>
            <a:r>
              <a:rPr lang="zh-CN" altLang="en-US" sz="2400"/>
              <a:t>是</a:t>
            </a:r>
            <a:r>
              <a:rPr lang="en-US" altLang="zh-CN" sz="2400"/>
              <a:t>(shì)+Adj/V,+</a:t>
            </a:r>
            <a:r>
              <a:rPr lang="zh-CN" altLang="en-US" sz="2400"/>
              <a:t>可是</a:t>
            </a:r>
            <a:r>
              <a:rPr lang="en-US" altLang="zh-CN" sz="2400"/>
              <a:t>/</a:t>
            </a:r>
            <a:r>
              <a:rPr lang="zh-CN" altLang="en-US" sz="2400"/>
              <a:t>但是</a:t>
            </a:r>
            <a:r>
              <a:rPr lang="en-US" altLang="zh-CN" sz="2400"/>
              <a:t>...(kě shì /dàn shì ...)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671195" y="2747010"/>
            <a:ext cx="95484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1. A: </a:t>
            </a:r>
            <a:r>
              <a:rPr lang="zh-CN" altLang="en-US" sz="2800">
                <a:sym typeface="+mn-ea"/>
              </a:rPr>
              <a:t>滑冰难不难？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   huá bīng nán b</a:t>
            </a:r>
            <a:r>
              <a:rPr lang="en-US" altLang="zh-CN" sz="2800">
                <a:sym typeface="+mn-ea"/>
              </a:rPr>
              <a:t>u</a:t>
            </a:r>
            <a:r>
              <a:rPr lang="zh-CN" altLang="en-US" sz="2800">
                <a:sym typeface="+mn-ea"/>
              </a:rPr>
              <a:t> nán ？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   </a:t>
            </a:r>
            <a:r>
              <a:rPr lang="en-US" altLang="zh-CN" sz="2800">
                <a:sym typeface="+mn-ea"/>
              </a:rPr>
              <a:t>Is ice skating difficult?</a:t>
            </a:r>
            <a:endParaRPr lang="en-US" altLang="zh-CN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</a:t>
            </a:r>
            <a:r>
              <a:rPr lang="en-US" altLang="zh-CN" sz="2800">
                <a:sym typeface="+mn-ea"/>
              </a:rPr>
              <a:t>B: </a:t>
            </a:r>
            <a:r>
              <a:rPr lang="zh-CN" altLang="en-US" sz="2800">
                <a:sym typeface="+mn-ea"/>
              </a:rPr>
              <a:t>滑冰难是难，可是很有意思。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   huá bīng nán shì nán </a:t>
            </a:r>
            <a:r>
              <a:rPr lang="en-US" altLang="zh-CN" sz="2800">
                <a:sym typeface="+mn-ea"/>
              </a:rPr>
              <a:t>, </a:t>
            </a:r>
            <a:r>
              <a:rPr lang="zh-CN" altLang="en-US" sz="2800">
                <a:sym typeface="+mn-ea"/>
              </a:rPr>
              <a:t>kě shì hěn yǒu yì s</a:t>
            </a:r>
            <a:r>
              <a:rPr lang="en-US" altLang="zh-CN" sz="2800">
                <a:sym typeface="+mn-ea"/>
              </a:rPr>
              <a:t>i.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    It is difficult , but it is very interesting.</a:t>
            </a:r>
            <a:endParaRPr lang="en-US" altLang="zh-CN" sz="2800">
              <a:sym typeface="+mn-ea"/>
            </a:endParaRPr>
          </a:p>
          <a:p>
            <a:endParaRPr lang="zh-CN" altLang="en-US" sz="2800">
              <a:sym typeface="+mn-ea"/>
            </a:endParaRPr>
          </a:p>
          <a:p>
            <a:endParaRPr lang="en-US" altLang="zh-CN" sz="2800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Sentences in this pattern usually imply that the speaker accepts the validity of a certain point of view but wishes to offer an alternative perspective or emphasize a different aspect of the matter.</a:t>
            </a:r>
            <a:endParaRPr lang="en-US" altLang="zh-CN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 Adj/V+</a:t>
            </a:r>
            <a:r>
              <a:rPr lang="zh-CN" altLang="en-US" sz="2400"/>
              <a:t>是</a:t>
            </a:r>
            <a:r>
              <a:rPr lang="en-US" altLang="zh-CN" sz="2400"/>
              <a:t>(shì)+Adj/V,+</a:t>
            </a:r>
            <a:r>
              <a:rPr lang="zh-CN" altLang="en-US" sz="2400"/>
              <a:t>可是</a:t>
            </a:r>
            <a:r>
              <a:rPr lang="en-US" altLang="zh-CN" sz="2400"/>
              <a:t>/</a:t>
            </a:r>
            <a:r>
              <a:rPr lang="zh-CN" altLang="en-US" sz="2400"/>
              <a:t>但是</a:t>
            </a:r>
            <a:r>
              <a:rPr lang="en-US" altLang="zh-CN" sz="2400"/>
              <a:t>...(kě shì /dàn shì ...)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633730" y="2540000"/>
            <a:ext cx="954849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ym typeface="+mn-ea"/>
            </a:endParaRPr>
          </a:p>
          <a:p>
            <a:r>
              <a:rPr lang="en-US" altLang="zh-CN" sz="2800">
                <a:sym typeface="+mn-ea"/>
              </a:rPr>
              <a:t>2. A: </a:t>
            </a:r>
            <a:r>
              <a:rPr lang="zh-CN" altLang="en-US" sz="2800">
                <a:sym typeface="+mn-ea"/>
              </a:rPr>
              <a:t>在高速公路上开车，你紧张吗？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   zài gāo sù gōng lù sh</a:t>
            </a:r>
            <a:r>
              <a:rPr lang="en-US" altLang="zh-CN" sz="2800">
                <a:sym typeface="+mn-ea"/>
              </a:rPr>
              <a:t>a</a:t>
            </a:r>
            <a:r>
              <a:rPr lang="zh-CN" altLang="en-US" sz="2800">
                <a:sym typeface="+mn-ea"/>
              </a:rPr>
              <a:t>ng kāi chē </a:t>
            </a:r>
            <a:r>
              <a:rPr lang="en-US" altLang="zh-CN" sz="2800">
                <a:sym typeface="+mn-ea"/>
              </a:rPr>
              <a:t>, </a:t>
            </a:r>
            <a:r>
              <a:rPr lang="zh-CN" altLang="en-US" sz="2800">
                <a:sym typeface="+mn-ea"/>
              </a:rPr>
              <a:t>nǐ jǐn zhāng ma ？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   </a:t>
            </a:r>
            <a:r>
              <a:rPr lang="en-US" altLang="zh-CN" sz="2800">
                <a:sym typeface="+mn-ea"/>
              </a:rPr>
              <a:t>Do you get nervous driving on the highway?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</a:t>
            </a:r>
            <a:r>
              <a:rPr lang="en-US" altLang="zh-CN" sz="2800">
                <a:sym typeface="+mn-ea"/>
              </a:rPr>
              <a:t>B: </a:t>
            </a:r>
            <a:r>
              <a:rPr lang="zh-CN" altLang="en-US" sz="2800">
                <a:sym typeface="+mn-ea"/>
              </a:rPr>
              <a:t>紧张是紧张，可是也很好玩儿。</a:t>
            </a:r>
            <a:endParaRPr lang="zh-CN" altLang="en-US" sz="2800">
              <a:sym typeface="+mn-ea"/>
            </a:endParaRPr>
          </a:p>
          <a:p>
            <a:r>
              <a:rPr lang="zh-CN" altLang="en-US" sz="2800">
                <a:sym typeface="+mn-ea"/>
              </a:rPr>
              <a:t>         jǐn zhāng shì jǐn zhāng </a:t>
            </a:r>
            <a:r>
              <a:rPr lang="en-US" altLang="zh-CN" sz="2800">
                <a:sym typeface="+mn-ea"/>
              </a:rPr>
              <a:t>, </a:t>
            </a:r>
            <a:r>
              <a:rPr lang="zh-CN" altLang="en-US" sz="2800">
                <a:sym typeface="+mn-ea"/>
              </a:rPr>
              <a:t>kě shì yě hěn hǎo wánr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     I do get nervous , but I find it a lot of fun , too.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0365" y="25939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那么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014345" y="2070735"/>
            <a:ext cx="2557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nà     me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1772285" y="3917315"/>
            <a:ext cx="5342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(indicating degree)so,such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Sentences in this pattern usually imply that the speaker accepts the validity of a certain point of view but wishes to offer an alternative perspective or emphasize a different aspect of the matter.</a:t>
            </a:r>
            <a:endParaRPr lang="en-US" altLang="zh-CN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 Adj/V+</a:t>
            </a:r>
            <a:r>
              <a:rPr lang="zh-CN" altLang="en-US" sz="2400"/>
              <a:t>是</a:t>
            </a:r>
            <a:r>
              <a:rPr lang="en-US" altLang="zh-CN" sz="2400"/>
              <a:t>(shì)+Adj/V,+</a:t>
            </a:r>
            <a:r>
              <a:rPr lang="zh-CN" altLang="en-US" sz="2400"/>
              <a:t>可是</a:t>
            </a:r>
            <a:r>
              <a:rPr lang="en-US" altLang="zh-CN" sz="2400"/>
              <a:t>/</a:t>
            </a:r>
            <a:r>
              <a:rPr lang="zh-CN" altLang="en-US" sz="2400"/>
              <a:t>但是</a:t>
            </a:r>
            <a:r>
              <a:rPr lang="en-US" altLang="zh-CN" sz="2400"/>
              <a:t>...(kě shì /dàn shì ...)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19760" y="2558415"/>
            <a:ext cx="1086485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A: </a:t>
            </a:r>
            <a:r>
              <a:rPr lang="zh-CN" altLang="en-US" sz="2800"/>
              <a:t>明天学校开会，你去不去？</a:t>
            </a:r>
            <a:endParaRPr lang="zh-CN" altLang="en-US" sz="2800"/>
          </a:p>
          <a:p>
            <a:r>
              <a:rPr lang="zh-CN" altLang="en-US" sz="2800"/>
              <a:t>         míng tiān xué xiào kāi huì </a:t>
            </a:r>
            <a:r>
              <a:rPr lang="en-US" altLang="zh-CN" sz="2800"/>
              <a:t>, </a:t>
            </a:r>
            <a:r>
              <a:rPr lang="zh-CN" altLang="en-US" sz="2800"/>
              <a:t>nǐ qù b</a:t>
            </a:r>
            <a:r>
              <a:rPr lang="en-US" altLang="zh-CN" sz="2800"/>
              <a:t>u</a:t>
            </a:r>
            <a:r>
              <a:rPr lang="zh-CN" altLang="en-US" sz="2800"/>
              <a:t> qù ？</a:t>
            </a:r>
            <a:endParaRPr lang="zh-CN" altLang="en-US" sz="2800"/>
          </a:p>
          <a:p>
            <a:r>
              <a:rPr lang="zh-CN" altLang="en-US" sz="2800"/>
              <a:t>         </a:t>
            </a:r>
            <a:r>
              <a:rPr lang="en-US" altLang="zh-CN" sz="2800"/>
              <a:t>There is a meeting at school tomorrow. Will you go?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我去是去</a:t>
            </a:r>
            <a:r>
              <a:rPr lang="en-US" altLang="zh-CN" sz="2800"/>
              <a:t>, </a:t>
            </a:r>
            <a:r>
              <a:rPr lang="zh-CN" altLang="en-US" sz="2800"/>
              <a:t>可是会晚一点儿。</a:t>
            </a:r>
            <a:endParaRPr lang="zh-CN" altLang="en-US" sz="2800"/>
          </a:p>
          <a:p>
            <a:r>
              <a:rPr lang="zh-CN" altLang="en-US" sz="2800"/>
              <a:t>         wǒ qù shì qù , kě shì huì wǎn yì diǎnr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 I`ll go , but I will be a little bit late.</a:t>
            </a:r>
            <a:endParaRPr lang="en-US" altLang="zh-CN" sz="2800"/>
          </a:p>
          <a:p>
            <a:endParaRPr lang="zh-CN" altLang="en-US" sz="2800"/>
          </a:p>
          <a:p>
            <a:endParaRPr lang="en-US" altLang="zh-CN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Sentences in this pattern usually imply that the speaker accepts the validity of a certain point of view but wishes to offer an alternative perspective or emphasize a different aspect of the matter.</a:t>
            </a:r>
            <a:endParaRPr lang="en-US" altLang="zh-CN" sz="240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 Adj/V+</a:t>
            </a:r>
            <a:r>
              <a:rPr lang="zh-CN" altLang="en-US" sz="2400"/>
              <a:t>是</a:t>
            </a:r>
            <a:r>
              <a:rPr lang="en-US" altLang="zh-CN" sz="2400"/>
              <a:t>(shì)+Adj/V,+</a:t>
            </a:r>
            <a:r>
              <a:rPr lang="zh-CN" altLang="en-US" sz="2400"/>
              <a:t>可是</a:t>
            </a:r>
            <a:r>
              <a:rPr lang="en-US" altLang="zh-CN" sz="2400"/>
              <a:t>/</a:t>
            </a:r>
            <a:r>
              <a:rPr lang="zh-CN" altLang="en-US" sz="2400"/>
              <a:t>但是</a:t>
            </a:r>
            <a:r>
              <a:rPr lang="en-US" altLang="zh-CN" sz="2400"/>
              <a:t>...(kě shì /dàn shì ...)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619760" y="2435225"/>
            <a:ext cx="1086485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 sz="2800"/>
              <a:t>4. A: </a:t>
            </a:r>
            <a:r>
              <a:rPr lang="zh-CN" altLang="en-US" sz="2800"/>
              <a:t>你喜欢这张照片吗？</a:t>
            </a:r>
            <a:endParaRPr lang="zh-CN" altLang="en-US" sz="2800"/>
          </a:p>
          <a:p>
            <a:r>
              <a:rPr lang="zh-CN" altLang="en-US" sz="2800"/>
              <a:t>         nǐ xǐ hu</a:t>
            </a:r>
            <a:r>
              <a:rPr lang="en-US" altLang="zh-CN" sz="2800"/>
              <a:t>a</a:t>
            </a:r>
            <a:r>
              <a:rPr lang="zh-CN" altLang="en-US" sz="2800"/>
              <a:t>n zhè zhāng zhào piàn ma ？</a:t>
            </a:r>
            <a:endParaRPr lang="zh-CN" altLang="en-US" sz="2800"/>
          </a:p>
          <a:p>
            <a:r>
              <a:rPr lang="zh-CN" altLang="en-US" sz="2800"/>
              <a:t>         </a:t>
            </a:r>
            <a:r>
              <a:rPr lang="en-US" altLang="zh-CN" sz="2800"/>
              <a:t>Do you like this picture?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喜欢是喜欢，可是这张照片太小了。</a:t>
            </a:r>
            <a:endParaRPr lang="zh-CN" altLang="en-US" sz="2800"/>
          </a:p>
          <a:p>
            <a:r>
              <a:rPr lang="zh-CN" altLang="en-US" sz="2800"/>
              <a:t>         xǐ hu</a:t>
            </a:r>
            <a:r>
              <a:rPr lang="en-US" altLang="zh-CN" sz="2800"/>
              <a:t>a</a:t>
            </a:r>
            <a:r>
              <a:rPr lang="zh-CN" altLang="en-US" sz="2800"/>
              <a:t>n shì xǐ hu</a:t>
            </a:r>
            <a:r>
              <a:rPr lang="en-US" altLang="zh-CN" sz="2800"/>
              <a:t>a</a:t>
            </a:r>
            <a:r>
              <a:rPr lang="zh-CN" altLang="en-US" sz="2800"/>
              <a:t>n ，kě shì zhè zhāng zhào piàn tài xiǎo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 I like it , but this picture is too small.</a:t>
            </a:r>
            <a:endParaRPr lang="en-US" altLang="zh-CN" sz="2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7355" y="469265"/>
            <a:ext cx="9688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6. Adj/V+</a:t>
            </a:r>
            <a:r>
              <a:rPr lang="zh-CN" altLang="en-US" sz="2400"/>
              <a:t>是</a:t>
            </a:r>
            <a:r>
              <a:rPr lang="en-US" altLang="zh-CN" sz="2400"/>
              <a:t>(shì)+Adj/V,+</a:t>
            </a:r>
            <a:r>
              <a:rPr lang="zh-CN" altLang="en-US" sz="2400"/>
              <a:t>可是</a:t>
            </a:r>
            <a:r>
              <a:rPr lang="en-US" altLang="zh-CN" sz="2400"/>
              <a:t>/</a:t>
            </a:r>
            <a:r>
              <a:rPr lang="zh-CN" altLang="en-US" sz="2400"/>
              <a:t>但是</a:t>
            </a:r>
            <a:r>
              <a:rPr lang="en-US" altLang="zh-CN" sz="2400"/>
              <a:t>...(kě shì /dàn shì ...)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21335" y="1401445"/>
            <a:ext cx="1086485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This pattern can be used only when the adjective or verb in it has already been mentioned,e.g., </a:t>
            </a:r>
            <a:r>
              <a:rPr lang="zh-CN" altLang="en-US" sz="2800"/>
              <a:t>难</a:t>
            </a:r>
            <a:r>
              <a:rPr lang="en-US" altLang="zh-CN" sz="2800"/>
              <a:t>(nán) in (1), </a:t>
            </a:r>
            <a:r>
              <a:rPr lang="zh-CN" altLang="en-US" sz="2800"/>
              <a:t>紧张</a:t>
            </a:r>
            <a:r>
              <a:rPr lang="en-US" altLang="zh-CN" sz="2800"/>
              <a:t>(jǐn zhāng) in (2), </a:t>
            </a:r>
            <a:r>
              <a:rPr lang="zh-CN" altLang="en-US" sz="2800"/>
              <a:t>去</a:t>
            </a:r>
            <a:r>
              <a:rPr lang="en-US" altLang="zh-CN" sz="2800"/>
              <a:t>(qù) in (3), and </a:t>
            </a:r>
            <a:r>
              <a:rPr lang="zh-CN" altLang="en-US" sz="2800"/>
              <a:t>喜欢</a:t>
            </a:r>
            <a:r>
              <a:rPr lang="en-US" altLang="zh-CN" sz="2800"/>
              <a:t>(xǐ huan) in (4). In this regard, it is different from the pattern </a:t>
            </a:r>
            <a:r>
              <a:rPr lang="zh-CN" altLang="en-US" sz="2800"/>
              <a:t>虽然</a:t>
            </a:r>
            <a:r>
              <a:rPr lang="en-US" altLang="zh-CN" sz="2800"/>
              <a:t>...</a:t>
            </a:r>
            <a:r>
              <a:rPr lang="zh-CN" altLang="en-US" sz="2800"/>
              <a:t>可是</a:t>
            </a:r>
            <a:r>
              <a:rPr lang="en-US" altLang="zh-CN" sz="2800"/>
              <a:t>/</a:t>
            </a:r>
            <a:r>
              <a:rPr lang="zh-CN" altLang="en-US" sz="2800"/>
              <a:t>但是</a:t>
            </a:r>
            <a:r>
              <a:rPr lang="en-US" altLang="zh-CN" sz="2800"/>
              <a:t>...(suī rán ...kě shì /dàn shì ...)</a:t>
            </a:r>
            <a:endParaRPr lang="zh-CN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05" y="5250492"/>
            <a:ext cx="1112782" cy="11350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5" y="517525"/>
            <a:ext cx="112598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怎么了？</a:t>
            </a:r>
            <a:r>
              <a:rPr lang="en-US" altLang="zh-CN" sz="2800"/>
              <a:t>(zěn me le ?) is a question that may be asked upon encountering an unuaual situation.</a:t>
            </a:r>
            <a:endParaRPr lang="en-US" altLang="zh-CN" sz="2800"/>
          </a:p>
        </p:txBody>
      </p:sp>
      <p:sp>
        <p:nvSpPr>
          <p:cNvPr id="2" name="文本框 1"/>
          <p:cNvSpPr txBox="1"/>
          <p:nvPr/>
        </p:nvSpPr>
        <p:spPr>
          <a:xfrm>
            <a:off x="624840" y="1674495"/>
            <a:ext cx="987869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A: </a:t>
            </a:r>
            <a:r>
              <a:rPr lang="zh-CN" altLang="en-US" sz="2800"/>
              <a:t>这儿的天气非常糟糕。</a:t>
            </a:r>
            <a:endParaRPr lang="zh-CN" altLang="en-US" sz="2800"/>
          </a:p>
          <a:p>
            <a:r>
              <a:rPr lang="zh-CN" altLang="en-US" sz="2800"/>
              <a:t>     zhèr de tiān qì fēi cháng zāo gāo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     </a:t>
            </a:r>
            <a:r>
              <a:rPr lang="en-US" altLang="zh-CN" sz="2800"/>
              <a:t>The weather here is awful.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B: </a:t>
            </a:r>
            <a:r>
              <a:rPr lang="zh-CN" altLang="en-US" sz="2800"/>
              <a:t>怎么了？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>
                <a:sym typeface="+mn-ea"/>
              </a:rPr>
              <a:t>zěn me le ?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How come?</a:t>
            </a:r>
            <a:endParaRPr lang="zh-CN" altLang="en-US" sz="2800"/>
          </a:p>
          <a:p>
            <a:r>
              <a:rPr lang="zh-CN" altLang="en-US" sz="2800"/>
              <a:t>     </a:t>
            </a:r>
            <a:endParaRPr lang="zh-CN" altLang="en-US" sz="2800"/>
          </a:p>
          <a:p>
            <a:r>
              <a:rPr lang="en-US" altLang="zh-CN" sz="2800"/>
              <a:t>A: </a:t>
            </a:r>
            <a:r>
              <a:rPr lang="zh-CN" altLang="en-US" sz="2800"/>
              <a:t>昨天下大雨，今天又下雨了。</a:t>
            </a:r>
            <a:endParaRPr lang="zh-CN" altLang="en-US" sz="2800"/>
          </a:p>
          <a:p>
            <a:r>
              <a:rPr lang="zh-CN" altLang="en-US" sz="2800"/>
              <a:t>     zuó tiān xià dà yǔ </a:t>
            </a:r>
            <a:r>
              <a:rPr lang="en-US" altLang="zh-CN" sz="2800"/>
              <a:t>, </a:t>
            </a:r>
            <a:r>
              <a:rPr lang="zh-CN" altLang="en-US" sz="2800"/>
              <a:t>jīn tiān yòu xià yǔ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Yesterday it poured. It rained again today.</a:t>
            </a:r>
            <a:endParaRPr lang="en-US" altLang="zh-CN"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1" y="1280607"/>
            <a:ext cx="3565626" cy="36369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10" y="4643011"/>
            <a:ext cx="1112782" cy="1135038"/>
          </a:xfrm>
          <a:prstGeom prst="rect">
            <a:avLst/>
          </a:prstGeom>
        </p:spPr>
      </p:pic>
      <p:sp>
        <p:nvSpPr>
          <p:cNvPr id="6" name="PA_文本框 5"/>
          <p:cNvSpPr txBox="1"/>
          <p:nvPr>
            <p:custDataLst>
              <p:tags r:id="rId2"/>
            </p:custDataLst>
          </p:nvPr>
        </p:nvSpPr>
        <p:spPr>
          <a:xfrm>
            <a:off x="5366084" y="2268080"/>
            <a:ext cx="60308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STHeiti Light" charset="-122"/>
                <a:ea typeface="STHeiti Light" charset="-122"/>
                <a:cs typeface="STHeiti Light" charset="-122"/>
              </a:rPr>
              <a:t>language practice</a:t>
            </a:r>
            <a:endParaRPr lang="en-US" altLang="zh-CN" sz="7200" dirty="0">
              <a:latin typeface="STHeiti Light" charset="-122"/>
              <a:ea typeface="STHeiti Light" charset="-122"/>
              <a:cs typeface="STHeiti Light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195" y="2575560"/>
            <a:ext cx="41954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好玩儿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387600" y="1957705"/>
            <a:ext cx="33769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hǎo  wánr 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1772285" y="3917315"/>
            <a:ext cx="5342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fun,amusing,interesting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0640" y="1957705"/>
            <a:ext cx="4123055" cy="285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24125" y="26447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出去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609850" y="2042160"/>
            <a:ext cx="2557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chū    qu </a:t>
            </a:r>
            <a:r>
              <a:rPr lang="zh-CN" altLang="en-US" sz="4400"/>
              <a:t>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947035" y="4011295"/>
            <a:ext cx="2088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go out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635" y="1627505"/>
            <a:ext cx="404368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33650" y="26447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回去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656840" y="2117725"/>
            <a:ext cx="25571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huí     qu </a:t>
            </a:r>
            <a:r>
              <a:rPr lang="zh-CN" altLang="en-US" sz="4400"/>
              <a:t>     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2896235" y="4011295"/>
            <a:ext cx="2322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to go back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4625" y="1431290"/>
            <a:ext cx="2707640" cy="3995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0365" y="25939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非常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014345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</a:t>
            </a:r>
            <a:r>
              <a:rPr lang="zh-CN" altLang="en-US" sz="4400"/>
              <a:t>fēi   cháng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1725295" y="3973195"/>
            <a:ext cx="652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very, extremely,exceedingly</a:t>
            </a:r>
            <a:endParaRPr lang="en-US" altLang="zh-CN" sz="36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1830" y="1614170"/>
            <a:ext cx="3839845" cy="385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0365" y="2593975"/>
            <a:ext cx="30473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糟糕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014345" y="2070735"/>
            <a:ext cx="3261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zāo   gāo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2665730" y="4039235"/>
            <a:ext cx="4242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in a terrible mess; </a:t>
            </a:r>
            <a:endParaRPr lang="en-US" altLang="zh-CN" sz="3600"/>
          </a:p>
          <a:p>
            <a:r>
              <a:rPr lang="en-US" altLang="zh-CN" sz="3600"/>
              <a:t>how terrible</a:t>
            </a:r>
            <a:endParaRPr lang="en-US" altLang="zh-CN" sz="36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1665" y="1811655"/>
            <a:ext cx="3526790" cy="352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40655" y="2560320"/>
            <a:ext cx="28879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</a:t>
            </a:r>
            <a:r>
              <a:rPr lang="zh-CN" altLang="en-US" sz="9600"/>
              <a:t>又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5440045" y="1876425"/>
            <a:ext cx="1802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  yòu   </a:t>
            </a:r>
            <a:endParaRPr lang="en-US" altLang="zh-CN" sz="4400"/>
          </a:p>
        </p:txBody>
      </p:sp>
      <p:sp>
        <p:nvSpPr>
          <p:cNvPr id="4" name="文本框 3"/>
          <p:cNvSpPr txBox="1"/>
          <p:nvPr/>
        </p:nvSpPr>
        <p:spPr>
          <a:xfrm>
            <a:off x="5183505" y="4011930"/>
            <a:ext cx="2570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 again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  <p:bldP spid="2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80" y="86672"/>
            <a:ext cx="1112782" cy="113503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68325" y="1024255"/>
            <a:ext cx="1096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又</a:t>
            </a:r>
            <a:r>
              <a:rPr lang="en-US" altLang="zh-CN" sz="2400">
                <a:sym typeface="+mn-ea"/>
              </a:rPr>
              <a:t>(yòu, again) indicates recurrence of an action.</a:t>
            </a:r>
            <a:endParaRPr lang="en-US" altLang="zh-CN" sz="2400"/>
          </a:p>
        </p:txBody>
      </p:sp>
      <p:sp>
        <p:nvSpPr>
          <p:cNvPr id="3" name="文本框 2"/>
          <p:cNvSpPr txBox="1"/>
          <p:nvPr/>
        </p:nvSpPr>
        <p:spPr>
          <a:xfrm>
            <a:off x="427355" y="469265"/>
            <a:ext cx="96888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 The Adverb </a:t>
            </a:r>
            <a:r>
              <a:rPr lang="zh-CN" altLang="en-US" sz="2800"/>
              <a:t>又</a:t>
            </a:r>
            <a:r>
              <a:rPr lang="en-US" altLang="zh-CN" sz="2800"/>
              <a:t>(yòu, again)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568325" y="1665605"/>
            <a:ext cx="110483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1. </a:t>
            </a:r>
            <a:r>
              <a:rPr lang="zh-CN" altLang="en-US" sz="2400">
                <a:sym typeface="+mn-ea"/>
              </a:rPr>
              <a:t>昨天早上下雪，今天早上又下雪了。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zuó tiān zǎo sh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ng xià xuě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jīn tiān zǎo sh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ng yòu xià xuě le</a:t>
            </a:r>
            <a:r>
              <a:rPr lang="en-US" altLang="zh-CN" sz="2400">
                <a:sym typeface="+mn-ea"/>
              </a:rPr>
              <a:t>.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</a:t>
            </a:r>
            <a:r>
              <a:rPr lang="en-US" altLang="zh-CN" sz="2400">
                <a:sym typeface="+mn-ea"/>
              </a:rPr>
              <a:t>It snowed yesterday morning. It snowed again this morning.</a:t>
            </a:r>
            <a:endParaRPr lang="zh-CN" altLang="en-US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2. </a:t>
            </a:r>
            <a:r>
              <a:rPr lang="zh-CN" altLang="en-US" sz="2400">
                <a:sym typeface="+mn-ea"/>
              </a:rPr>
              <a:t>妈妈上个星期给我打电话，这个星期又给我打电话了。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mā m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 shàng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xīng qī gěi wǒ dǎ diàn huà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zhè g</a:t>
            </a:r>
            <a:r>
              <a:rPr lang="en-US" altLang="zh-CN" sz="2400">
                <a:sym typeface="+mn-ea"/>
              </a:rPr>
              <a:t>e</a:t>
            </a:r>
            <a:r>
              <a:rPr lang="zh-CN" altLang="en-US" sz="2400">
                <a:sym typeface="+mn-ea"/>
              </a:rPr>
              <a:t> xīng qī yòu gěi wǒ dǎ diàn huà le</a:t>
            </a:r>
            <a:r>
              <a:rPr lang="en-US" altLang="zh-CN" sz="2400">
                <a:sym typeface="+mn-ea"/>
              </a:rPr>
              <a:t>.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My mom called me last weekend. She called me again this weekend .</a:t>
            </a:r>
            <a:endParaRPr lang="en-US" altLang="zh-CN" sz="2400">
              <a:sym typeface="+mn-ea"/>
            </a:endParaRPr>
          </a:p>
          <a:p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3. </a:t>
            </a:r>
            <a:r>
              <a:rPr lang="zh-CN" altLang="en-US" sz="2400">
                <a:sym typeface="+mn-ea"/>
              </a:rPr>
              <a:t>他昨天复习了第八课的语法，今天又复习了。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    tā zuó tiān fù xí le dì bā kè de yǔ fǎ </a:t>
            </a:r>
            <a:r>
              <a:rPr lang="en-US" altLang="zh-CN" sz="2400">
                <a:sym typeface="+mn-ea"/>
              </a:rPr>
              <a:t>, </a:t>
            </a:r>
            <a:r>
              <a:rPr lang="zh-CN" altLang="en-US" sz="2400">
                <a:sym typeface="+mn-ea"/>
              </a:rPr>
              <a:t>jīn tiān yòu fù xí le</a:t>
            </a:r>
            <a:r>
              <a:rPr lang="en-US" altLang="zh-CN" sz="2400">
                <a:sym typeface="+mn-ea"/>
              </a:rPr>
              <a:t>.</a:t>
            </a:r>
            <a:endParaRPr lang="en-US" altLang="zh-CN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   He reviewed the grammar in Lesson Eight yesterday , and he reviewed it again today.</a:t>
            </a:r>
            <a:endParaRPr lang="en-US" altLang="zh-CN" sz="240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4318</Words>
  <Application>WPS 演示</Application>
  <PresentationFormat>宽屏</PresentationFormat>
  <Paragraphs>193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</vt:lpstr>
      <vt:lpstr>宋体</vt:lpstr>
      <vt:lpstr>Wingdings</vt:lpstr>
      <vt:lpstr>Arial</vt:lpstr>
      <vt:lpstr>STHeiti Light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花开盛雪</cp:lastModifiedBy>
  <cp:revision>26</cp:revision>
  <dcterms:created xsi:type="dcterms:W3CDTF">2018-01-17T02:43:00Z</dcterms:created>
  <dcterms:modified xsi:type="dcterms:W3CDTF">2020-02-25T19:23:07Z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