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5" r:id="rId13"/>
    <p:sldId id="376" r:id="rId14"/>
    <p:sldId id="378" r:id="rId15"/>
    <p:sldId id="379" r:id="rId16"/>
    <p:sldId id="380" r:id="rId17"/>
    <p:sldId id="374" r:id="rId18"/>
    <p:sldId id="377" r:id="rId19"/>
    <p:sldId id="381" r:id="rId20"/>
    <p:sldId id="453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08" r:id="rId31"/>
    <p:sldId id="522" r:id="rId32"/>
    <p:sldId id="314" r:id="rId33"/>
    <p:sldId id="320" r:id="rId34"/>
    <p:sldId id="321" r:id="rId35"/>
    <p:sldId id="447" r:id="rId36"/>
    <p:sldId id="323" r:id="rId37"/>
    <p:sldId id="521" r:id="rId38"/>
    <p:sldId id="322" r:id="rId39"/>
    <p:sldId id="454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07" r:id="rId50"/>
    <p:sldId id="449" r:id="rId51"/>
    <p:sldId id="450" r:id="rId52"/>
    <p:sldId id="452" r:id="rId53"/>
    <p:sldId id="309" r:id="rId54"/>
    <p:sldId id="342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C00C-4133-4F67-894D-19D74CFC7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402F-E100-4667-B895-6D1BDA1724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7997" y="673114"/>
            <a:ext cx="11465169" cy="54793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82" y="800895"/>
            <a:ext cx="5351585" cy="5351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21869" y="2378648"/>
            <a:ext cx="7364210" cy="829945"/>
          </a:xfrm>
          <a:prstGeom prst="rect">
            <a:avLst/>
          </a:prstGeom>
          <a:solidFill>
            <a:srgbClr val="FECEC5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问路（</a:t>
            </a:r>
            <a:r>
              <a:rPr lang="en-US" altLang="zh-CN" sz="4800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Asking Directions)</a:t>
            </a:r>
            <a:endParaRPr lang="en-US" altLang="zh-CN" sz="4800" dirty="0">
              <a:solidFill>
                <a:schemeClr val="bg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3512665" y="6280261"/>
            <a:ext cx="4982615" cy="3116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latin typeface="华文新魏" panose="02010800040101010101" pitchFamily="2" charset="-122"/>
                <a:ea typeface="华文新魏" panose="02010800040101010101" pitchFamily="2" charset="-122"/>
              </a:rPr>
              <a:t>THIS IS A ART TEMPLATE , THANK YOU WATCHING THIS ONE. THIS IS A ART</a:t>
            </a:r>
            <a:endParaRPr lang="en-US" altLang="zh-CN" sz="105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20480" y="4731385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 Xin Yu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往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20281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wǎng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towards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45" y="1878965"/>
            <a:ext cx="4771390" cy="337756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8065770" y="2159635"/>
            <a:ext cx="1439545" cy="13646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过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14579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guò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to pass</a:t>
            </a:r>
            <a:endParaRPr lang="en-US" altLang="zh-CN" sz="3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60" y="1736090"/>
            <a:ext cx="3385820" cy="338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路口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lù     kǒu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841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intersection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340" y="1422400"/>
            <a:ext cx="2987675" cy="19881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75" y="3653790"/>
            <a:ext cx="3058795" cy="215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拐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14579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guǎi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to turn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805" y="2955290"/>
            <a:ext cx="1606550" cy="1263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60" y="2618105"/>
            <a:ext cx="1938020" cy="19380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30325" y="4975860"/>
            <a:ext cx="9698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拐</a:t>
            </a:r>
            <a:r>
              <a:rPr lang="en-US" altLang="zh-CN" sz="2400">
                <a:sym typeface="+mn-ea"/>
              </a:rPr>
              <a:t>(guǎi), in the sense of “ to turn,” is used mainly in northern China. In the south, </a:t>
            </a:r>
            <a:r>
              <a:rPr lang="zh-CN" altLang="en-US" sz="2400">
                <a:sym typeface="+mn-ea"/>
              </a:rPr>
              <a:t>转</a:t>
            </a:r>
            <a:r>
              <a:rPr lang="en-US" altLang="zh-CN" sz="2400">
                <a:sym typeface="+mn-ea"/>
              </a:rPr>
              <a:t>(zhuǎn) is more commonly used instead, which is also the more formal substitute for </a:t>
            </a:r>
            <a:r>
              <a:rPr lang="zh-CN" altLang="en-US" sz="2400">
                <a:sym typeface="+mn-ea"/>
              </a:rPr>
              <a:t>拐</a:t>
            </a:r>
            <a:r>
              <a:rPr lang="en-US" altLang="zh-CN" sz="2400">
                <a:sym typeface="+mn-ea"/>
              </a:rPr>
              <a:t>(guǎi) in the north.</a:t>
            </a:r>
            <a:endParaRPr lang="en-US" altLang="zh-CN" sz="2400">
              <a:sym typeface="+mn-ea"/>
            </a:endParaRPr>
          </a:p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哎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14579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āi 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751840" y="4045585"/>
            <a:ext cx="6424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(exclamatory particle to express surprise or dissatisfaction)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85" y="2159635"/>
            <a:ext cx="2811145" cy="281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100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东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023235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dōng 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548890" y="402653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east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85" y="2202815"/>
            <a:ext cx="2591435" cy="269748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8141335" y="2930525"/>
            <a:ext cx="988060" cy="101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南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20281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nán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south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90" y="2159635"/>
            <a:ext cx="2816860" cy="293179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7209790" y="4045585"/>
            <a:ext cx="988060" cy="101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西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14579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xī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west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540" y="2043430"/>
            <a:ext cx="2844800" cy="296100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146165" y="2921000"/>
            <a:ext cx="988060" cy="101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北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14579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běi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north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85" y="2090420"/>
            <a:ext cx="3278505" cy="341249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7209790" y="1890395"/>
            <a:ext cx="988060" cy="101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2"/>
          <a:stretch>
            <a:fillRect/>
          </a:stretch>
        </p:blipFill>
        <p:spPr>
          <a:xfrm>
            <a:off x="9633585" y="4570095"/>
            <a:ext cx="1692275" cy="1485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3810" y="1297940"/>
            <a:ext cx="94926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Chinese speakers customarily mention the four directions in a set sequence, </a:t>
            </a:r>
            <a:r>
              <a:rPr lang="zh-CN" altLang="en-US" sz="2400"/>
              <a:t>东南西北</a:t>
            </a:r>
            <a:r>
              <a:rPr lang="en-US" altLang="zh-CN" sz="2400"/>
              <a:t>(dōng nán xī běi) or </a:t>
            </a:r>
            <a:r>
              <a:rPr lang="zh-CN" altLang="en-US" sz="2400"/>
              <a:t>东西南北</a:t>
            </a:r>
            <a:r>
              <a:rPr lang="en-US" altLang="zh-CN" sz="2400"/>
              <a:t>(dōng xī nán běi). For southeast and northeast, one says </a:t>
            </a:r>
            <a:r>
              <a:rPr lang="zh-CN" altLang="en-US" sz="2400"/>
              <a:t>东南</a:t>
            </a:r>
            <a:r>
              <a:rPr lang="en-US" altLang="zh-CN" sz="2400"/>
              <a:t>(dōng nán) and </a:t>
            </a:r>
            <a:r>
              <a:rPr lang="zh-CN" altLang="en-US" sz="2400"/>
              <a:t>东北</a:t>
            </a:r>
            <a:r>
              <a:rPr lang="en-US" altLang="zh-CN" sz="2400"/>
              <a:t>(dōng běi), </a:t>
            </a:r>
            <a:r>
              <a:rPr lang="en-US" altLang="zh-CN" sz="2400">
                <a:solidFill>
                  <a:srgbClr val="FF0000"/>
                </a:solidFill>
              </a:rPr>
              <a:t>never </a:t>
            </a:r>
            <a:r>
              <a:rPr lang="zh-CN" altLang="en-US" sz="2400">
                <a:solidFill>
                  <a:srgbClr val="FF0000"/>
                </a:solidFill>
              </a:rPr>
              <a:t>南东</a:t>
            </a:r>
            <a:r>
              <a:rPr lang="en-US" altLang="zh-CN" sz="2400">
                <a:solidFill>
                  <a:srgbClr val="FF0000"/>
                </a:solidFill>
              </a:rPr>
              <a:t>(nán dōng) or </a:t>
            </a:r>
            <a:r>
              <a:rPr lang="zh-CN" altLang="en-US" sz="2400">
                <a:solidFill>
                  <a:srgbClr val="FF0000"/>
                </a:solidFill>
              </a:rPr>
              <a:t>北东</a:t>
            </a:r>
            <a:r>
              <a:rPr lang="en-US" altLang="zh-CN" sz="2400">
                <a:solidFill>
                  <a:srgbClr val="FF0000"/>
                </a:solidFill>
              </a:rPr>
              <a:t>(běi dōng)</a:t>
            </a:r>
            <a:r>
              <a:rPr lang="en-US" altLang="zh-CN" sz="2400"/>
              <a:t>. Similarly, for southwest and northwest, one says </a:t>
            </a:r>
            <a:r>
              <a:rPr lang="zh-CN" altLang="en-US" sz="2400"/>
              <a:t>西南</a:t>
            </a:r>
            <a:r>
              <a:rPr lang="en-US" altLang="zh-CN" sz="2400"/>
              <a:t>(xī nán) and </a:t>
            </a:r>
            <a:r>
              <a:rPr lang="zh-CN" altLang="en-US" sz="2400"/>
              <a:t>西北</a:t>
            </a:r>
            <a:r>
              <a:rPr lang="en-US" altLang="zh-CN" sz="2400"/>
              <a:t>(xī běi), </a:t>
            </a:r>
            <a:r>
              <a:rPr lang="en-US" altLang="zh-CN" sz="2400">
                <a:solidFill>
                  <a:srgbClr val="FF0000"/>
                </a:solidFill>
              </a:rPr>
              <a:t>never </a:t>
            </a:r>
            <a:r>
              <a:rPr lang="zh-CN" altLang="en-US" sz="2400">
                <a:solidFill>
                  <a:srgbClr val="FF0000"/>
                </a:solidFill>
              </a:rPr>
              <a:t>南西</a:t>
            </a:r>
            <a:r>
              <a:rPr lang="en-US" altLang="zh-CN" sz="2400">
                <a:solidFill>
                  <a:srgbClr val="FF0000"/>
                </a:solidFill>
              </a:rPr>
              <a:t>(nán xī) or </a:t>
            </a:r>
            <a:r>
              <a:rPr lang="zh-CN" altLang="en-US" sz="2400">
                <a:solidFill>
                  <a:srgbClr val="FF0000"/>
                </a:solidFill>
              </a:rPr>
              <a:t>北西</a:t>
            </a:r>
            <a:r>
              <a:rPr lang="en-US" altLang="zh-CN" sz="2400">
                <a:solidFill>
                  <a:srgbClr val="FF0000"/>
                </a:solidFill>
              </a:rPr>
              <a:t>(běi xī)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28895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过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5060315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guo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1383030" y="4167505"/>
            <a:ext cx="9001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(particle used after a verb to indicate a past experience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前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14579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qián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forward</a:t>
            </a:r>
            <a:r>
              <a:rPr lang="zh-CN" altLang="en-US" sz="3600"/>
              <a:t>；</a:t>
            </a:r>
            <a:r>
              <a:rPr lang="en-US" altLang="zh-CN" sz="3600"/>
              <a:t>ahead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10" y="2443480"/>
            <a:ext cx="3618230" cy="240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9825" y="2618105"/>
            <a:ext cx="42144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红绿灯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2521585" y="2056130"/>
            <a:ext cx="3991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hóng    lǜ    dēng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127375" y="4081780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traffic light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195" y="2056130"/>
            <a:ext cx="2487930" cy="2521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20" y="1972310"/>
            <a:ext cx="2362835" cy="224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灯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en-US" altLang="zh-CN" sz="3600">
                <a:sym typeface="+mn-ea"/>
              </a:rPr>
              <a:t>dēng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light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60" y="1882775"/>
            <a:ext cx="2923540" cy="292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右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yòu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right</a:t>
            </a:r>
            <a:endParaRPr lang="en-US" altLang="zh-CN" sz="3600"/>
          </a:p>
        </p:txBody>
      </p:sp>
      <p:sp>
        <p:nvSpPr>
          <p:cNvPr id="11" name="椭圆 10"/>
          <p:cNvSpPr/>
          <p:nvPr/>
        </p:nvSpPr>
        <p:spPr>
          <a:xfrm>
            <a:off x="7426325" y="1664335"/>
            <a:ext cx="2540000" cy="3330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60" y="2644775"/>
            <a:ext cx="3483610" cy="172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左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15963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zuǒ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left</a:t>
            </a:r>
            <a:endParaRPr lang="en-US" altLang="zh-CN" sz="3600"/>
          </a:p>
        </p:txBody>
      </p:sp>
      <p:sp>
        <p:nvSpPr>
          <p:cNvPr id="11" name="椭圆 10"/>
          <p:cNvSpPr/>
          <p:nvPr/>
        </p:nvSpPr>
        <p:spPr>
          <a:xfrm>
            <a:off x="5610860" y="1673860"/>
            <a:ext cx="2540000" cy="3330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60" y="2438400"/>
            <a:ext cx="40386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前面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qián  mian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741930" y="4072255"/>
            <a:ext cx="3959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ahead; in front of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385" y="2159635"/>
            <a:ext cx="2993390" cy="317182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6541770" y="2093595"/>
            <a:ext cx="2540000" cy="3330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日文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rì     wén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741930" y="4072255"/>
            <a:ext cx="3959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Japanses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790" y="1736725"/>
            <a:ext cx="3335020" cy="3204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东京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dōng  jīng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741930" y="4072255"/>
            <a:ext cx="3959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Tokyo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975" y="843280"/>
            <a:ext cx="3006090" cy="21475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55" y="3343275"/>
            <a:ext cx="2912110" cy="207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日本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rì      běn 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741930" y="4072255"/>
            <a:ext cx="3959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Japan</a:t>
            </a:r>
            <a:endParaRPr lang="en-US" altLang="zh-CN" sz="3600"/>
          </a:p>
        </p:txBody>
      </p:sp>
      <p:sp>
        <p:nvSpPr>
          <p:cNvPr id="11" name="流程图: 过程 10"/>
          <p:cNvSpPr/>
          <p:nvPr/>
        </p:nvSpPr>
        <p:spPr>
          <a:xfrm>
            <a:off x="6946900" y="2661920"/>
            <a:ext cx="2182495" cy="142049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280" y="2738120"/>
            <a:ext cx="1945640" cy="129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5.The Dynamic Particle </a:t>
            </a:r>
            <a:r>
              <a:rPr lang="zh-CN" altLang="en-US" sz="2400"/>
              <a:t>过</a:t>
            </a:r>
            <a:r>
              <a:rPr lang="en-US" altLang="zh-CN" sz="2400"/>
              <a:t>(guo)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dynamic particle </a:t>
            </a:r>
            <a:r>
              <a:rPr lang="zh-CN" altLang="en-US" sz="2400"/>
              <a:t>过</a:t>
            </a:r>
            <a:r>
              <a:rPr lang="en-US" altLang="zh-CN" sz="2400"/>
              <a:t>(guo) is used to denote </a:t>
            </a:r>
            <a:r>
              <a:rPr lang="en-US" altLang="zh-CN" sz="2400">
                <a:solidFill>
                  <a:srgbClr val="FF0000"/>
                </a:solidFill>
              </a:rPr>
              <a:t>a past experience</a:t>
            </a:r>
            <a:r>
              <a:rPr lang="en-US" altLang="zh-CN" sz="2400"/>
              <a:t> or occurrence that </a:t>
            </a:r>
            <a:r>
              <a:rPr lang="en-US" altLang="zh-CN" sz="2400">
                <a:solidFill>
                  <a:srgbClr val="FF0000"/>
                </a:solidFill>
              </a:rPr>
              <a:t>did not continue </a:t>
            </a:r>
            <a:r>
              <a:rPr lang="en-US" altLang="zh-CN" sz="2400"/>
              <a:t>to the present but, typically, </a:t>
            </a:r>
            <a:r>
              <a:rPr lang="en-US" altLang="zh-CN" sz="2400">
                <a:solidFill>
                  <a:srgbClr val="FF0000"/>
                </a:solidFill>
              </a:rPr>
              <a:t>had an impact on the present</a:t>
            </a:r>
            <a:r>
              <a:rPr lang="en-US" altLang="zh-CN" sz="2400"/>
              <a:t>.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634365" y="2700020"/>
            <a:ext cx="105454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我在中国城工作过一年，所以我知道怎么走。</a:t>
            </a:r>
            <a:endParaRPr lang="zh-CN" altLang="en-US" sz="2800"/>
          </a:p>
          <a:p>
            <a:r>
              <a:rPr lang="zh-CN" altLang="en-US" sz="2800"/>
              <a:t>   wǒ zài zhōng guó chéng gōng zuò gu</a:t>
            </a:r>
            <a:r>
              <a:rPr lang="en-US" altLang="zh-CN" sz="2800"/>
              <a:t>o</a:t>
            </a:r>
            <a:r>
              <a:rPr lang="zh-CN" altLang="en-US" sz="2800"/>
              <a:t> yì nián</a:t>
            </a:r>
            <a:r>
              <a:rPr lang="en-US" altLang="zh-CN" sz="2800"/>
              <a:t>, </a:t>
            </a:r>
            <a:r>
              <a:rPr lang="zh-CN" altLang="en-US" sz="2800"/>
              <a:t>suǒ yǐ wǒ zhī dào </a:t>
            </a:r>
            <a:endParaRPr lang="zh-CN" altLang="en-US" sz="2800"/>
          </a:p>
          <a:p>
            <a:r>
              <a:rPr lang="zh-CN" altLang="en-US" sz="2800"/>
              <a:t>   zěn me zǒu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I worked in Chinatown for a year, so I know how to get there.</a:t>
            </a:r>
            <a:endParaRPr lang="en-US" altLang="zh-CN" sz="2800"/>
          </a:p>
          <a:p>
            <a:r>
              <a:rPr lang="zh-CN" altLang="en-US" sz="2800"/>
              <a:t>  </a:t>
            </a:r>
            <a:endParaRPr lang="zh-CN" altLang="en-US" sz="2800"/>
          </a:p>
          <a:p>
            <a:r>
              <a:rPr lang="zh-CN" altLang="en-US" sz="2800"/>
              <a:t>  </a:t>
            </a:r>
            <a:r>
              <a:rPr lang="en-US" altLang="zh-CN" sz="2800"/>
              <a:t>[The fact that the speaker worked in Chinatown for a year is the </a:t>
            </a:r>
            <a:endParaRPr lang="en-US" altLang="zh-CN" sz="2800"/>
          </a:p>
          <a:p>
            <a:r>
              <a:rPr lang="en-US" altLang="zh-CN" sz="2800"/>
              <a:t>  reason why he/she knows how to get there.]</a:t>
            </a:r>
            <a:endParaRPr lang="zh-CN" altLang="en-US" sz="2800"/>
          </a:p>
          <a:p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9825" y="2618105"/>
            <a:ext cx="42144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中国城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2521585" y="2056130"/>
            <a:ext cx="3991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zhōng guó chéng 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Chinatown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1409065"/>
            <a:ext cx="3103245" cy="17437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190" y="3571875"/>
            <a:ext cx="3555365" cy="2366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5.The Dynamic Particle </a:t>
            </a:r>
            <a:r>
              <a:rPr lang="zh-CN" altLang="en-US" sz="2400"/>
              <a:t>过</a:t>
            </a:r>
            <a:r>
              <a:rPr lang="en-US" altLang="zh-CN" sz="2400"/>
              <a:t>(guo)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dynamic particle </a:t>
            </a:r>
            <a:r>
              <a:rPr lang="zh-CN" altLang="en-US" sz="2400"/>
              <a:t>过</a:t>
            </a:r>
            <a:r>
              <a:rPr lang="en-US" altLang="zh-CN" sz="2400"/>
              <a:t>(guo) is used to denote </a:t>
            </a:r>
            <a:r>
              <a:rPr lang="en-US" altLang="zh-CN" sz="2400">
                <a:solidFill>
                  <a:srgbClr val="FF0000"/>
                </a:solidFill>
              </a:rPr>
              <a:t>a past experience</a:t>
            </a:r>
            <a:r>
              <a:rPr lang="en-US" altLang="zh-CN" sz="2400"/>
              <a:t> or occurrence that </a:t>
            </a:r>
            <a:r>
              <a:rPr lang="en-US" altLang="zh-CN" sz="2400">
                <a:solidFill>
                  <a:srgbClr val="FF0000"/>
                </a:solidFill>
              </a:rPr>
              <a:t>did not continue </a:t>
            </a:r>
            <a:r>
              <a:rPr lang="en-US" altLang="zh-CN" sz="2400"/>
              <a:t>to the present but, typically, </a:t>
            </a:r>
            <a:r>
              <a:rPr lang="en-US" altLang="zh-CN" sz="2400">
                <a:solidFill>
                  <a:srgbClr val="FF0000"/>
                </a:solidFill>
              </a:rPr>
              <a:t>had an impact on the present</a:t>
            </a:r>
            <a:r>
              <a:rPr lang="en-US" altLang="zh-CN" sz="2400"/>
              <a:t>.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634365" y="2700020"/>
            <a:ext cx="105454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/>
          </a:p>
          <a:p>
            <a:r>
              <a:rPr lang="en-US" altLang="zh-CN" sz="2800"/>
              <a:t>2.</a:t>
            </a:r>
            <a:r>
              <a:rPr lang="zh-CN" altLang="en-US" sz="2800"/>
              <a:t>我见过李友，</a:t>
            </a:r>
            <a:r>
              <a:rPr lang="en-US" altLang="zh-CN" sz="2800"/>
              <a:t>(</a:t>
            </a:r>
            <a:r>
              <a:rPr lang="zh-CN" altLang="en-US" sz="2800"/>
              <a:t>所以知道）她很高。</a:t>
            </a:r>
            <a:endParaRPr lang="zh-CN" altLang="en-US" sz="2800"/>
          </a:p>
          <a:p>
            <a:r>
              <a:rPr lang="en-US" altLang="zh-CN" sz="2800"/>
              <a:t>   wǒ jiàn guo lǐ yǒu, (suǒ yǐ zhī dào）tā hěn gāo.</a:t>
            </a:r>
            <a:endParaRPr lang="en-US" altLang="zh-CN" sz="2800"/>
          </a:p>
          <a:p>
            <a:r>
              <a:rPr lang="en-US" altLang="zh-CN" sz="2800"/>
              <a:t>   I`ve met Li You before, (so I know) she is tall.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5.The Dynamic Particle </a:t>
            </a:r>
            <a:r>
              <a:rPr lang="zh-CN" altLang="en-US" sz="2400"/>
              <a:t>过</a:t>
            </a:r>
            <a:r>
              <a:rPr lang="en-US" altLang="zh-CN" sz="2400"/>
              <a:t>(guo)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25245"/>
            <a:ext cx="1053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dynamic particle </a:t>
            </a:r>
            <a:r>
              <a:rPr lang="zh-CN" altLang="en-US" sz="2400"/>
              <a:t>过</a:t>
            </a:r>
            <a:r>
              <a:rPr lang="en-US" altLang="zh-CN" sz="2400"/>
              <a:t>(guo) is used to denote a past experience or occurrence that did not continue to the present but, typically, had an impact on the present.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97890" y="2680970"/>
            <a:ext cx="105549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3.A: </a:t>
            </a:r>
            <a:r>
              <a:rPr lang="zh-CN" altLang="en-US" sz="2400"/>
              <a:t>运动场远不远，你知道吗？</a:t>
            </a:r>
            <a:endParaRPr lang="zh-CN" altLang="en-US" sz="2400"/>
          </a:p>
          <a:p>
            <a:r>
              <a:rPr lang="zh-CN" altLang="en-US" sz="2400"/>
              <a:t>       yùn dòng chǎng yuǎn bù yuǎn</a:t>
            </a:r>
            <a:r>
              <a:rPr lang="en-US" altLang="zh-CN" sz="2400"/>
              <a:t>, </a:t>
            </a:r>
            <a:r>
              <a:rPr lang="zh-CN" altLang="en-US" sz="2400"/>
              <a:t>nǐ zhī dào ma ？</a:t>
            </a:r>
            <a:endParaRPr lang="zh-CN" altLang="en-US" sz="2400"/>
          </a:p>
          <a:p>
            <a:r>
              <a:rPr lang="zh-CN" altLang="en-US" sz="2400"/>
              <a:t>       </a:t>
            </a:r>
            <a:r>
              <a:rPr lang="en-US" altLang="zh-CN" sz="2400"/>
              <a:t>Do you know if the sports field is far from here?</a:t>
            </a:r>
            <a:endParaRPr lang="en-US" altLang="zh-CN" sz="2400"/>
          </a:p>
          <a:p>
            <a:endParaRPr lang="zh-CN" altLang="en-US" sz="2400"/>
          </a:p>
          <a:p>
            <a:r>
              <a:rPr lang="zh-CN" altLang="en-US" sz="2400"/>
              <a:t>   </a:t>
            </a:r>
            <a:r>
              <a:rPr lang="en-US" altLang="zh-CN" sz="2400"/>
              <a:t>B: </a:t>
            </a:r>
            <a:r>
              <a:rPr lang="zh-CN" altLang="en-US" sz="2400"/>
              <a:t>运动场我去过，</a:t>
            </a:r>
            <a:r>
              <a:rPr lang="en-US" altLang="zh-CN" sz="2400"/>
              <a:t>(</a:t>
            </a:r>
            <a:r>
              <a:rPr lang="zh-CN" altLang="en-US" sz="2400"/>
              <a:t>所以我知道）不远，很近。</a:t>
            </a:r>
            <a:endParaRPr lang="zh-CN" altLang="en-US" sz="2400"/>
          </a:p>
          <a:p>
            <a:r>
              <a:rPr lang="zh-CN" altLang="en-US" sz="2400"/>
              <a:t>       yùn dòng chǎng wǒ qù gu</a:t>
            </a:r>
            <a:r>
              <a:rPr lang="en-US" altLang="zh-CN" sz="2400"/>
              <a:t>o, </a:t>
            </a:r>
            <a:r>
              <a:rPr lang="zh-CN" altLang="en-US" sz="2400"/>
              <a:t>(suǒ yǐ wǒ zhī dào</a:t>
            </a:r>
            <a:r>
              <a:rPr lang="en-US" altLang="zh-CN" sz="2400"/>
              <a:t>) </a:t>
            </a:r>
            <a:r>
              <a:rPr lang="zh-CN" altLang="en-US" sz="2400"/>
              <a:t>bù yuǎn</a:t>
            </a:r>
            <a:r>
              <a:rPr lang="en-US" altLang="zh-CN" sz="2400"/>
              <a:t>, </a:t>
            </a:r>
            <a:r>
              <a:rPr lang="zh-CN" altLang="en-US" sz="2400"/>
              <a:t>hěn jìn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   I`ve been to the sports field, (so I know) it is not far away. It`s very close.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5.The Dynamic Particle </a:t>
            </a:r>
            <a:r>
              <a:rPr lang="zh-CN" altLang="en-US" sz="2400"/>
              <a:t>过</a:t>
            </a:r>
            <a:r>
              <a:rPr lang="en-US" altLang="zh-CN" sz="2400"/>
              <a:t>(guo)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18515" y="2756535"/>
            <a:ext cx="105549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</a:t>
            </a:r>
            <a:r>
              <a:rPr lang="zh-CN" altLang="en-US" sz="2400"/>
              <a:t>我以前去过中国城，知道怎么走。</a:t>
            </a:r>
            <a:endParaRPr lang="zh-CN" altLang="en-US" sz="2400"/>
          </a:p>
          <a:p>
            <a:r>
              <a:rPr lang="zh-CN" altLang="en-US" sz="2400"/>
              <a:t>   wǒ yǐ qián qù gu</a:t>
            </a:r>
            <a:r>
              <a:rPr lang="en-US" altLang="zh-CN" sz="2400"/>
              <a:t>o</a:t>
            </a:r>
            <a:r>
              <a:rPr lang="zh-CN" altLang="en-US" sz="2400"/>
              <a:t> zhōng guó chéng</a:t>
            </a:r>
            <a:r>
              <a:rPr lang="en-US" altLang="zh-CN" sz="2400"/>
              <a:t>, </a:t>
            </a:r>
            <a:r>
              <a:rPr lang="zh-CN" altLang="en-US" sz="2400"/>
              <a:t>zhī dào zěn me zǒu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I`ve been to Chinatown before. I know how to get there.</a:t>
            </a:r>
            <a:endParaRPr lang="en-US" altLang="zh-CN" sz="2400"/>
          </a:p>
          <a:p>
            <a:endParaRPr lang="zh-CN" altLang="en-US" sz="2400"/>
          </a:p>
          <a:p>
            <a:r>
              <a:rPr lang="en-US" altLang="zh-CN" sz="2400"/>
              <a:t>5.</a:t>
            </a:r>
            <a:r>
              <a:rPr lang="zh-CN" altLang="en-US" sz="2400"/>
              <a:t>以前我们见过面，可是没说过话。</a:t>
            </a:r>
            <a:endParaRPr lang="zh-CN" altLang="en-US" sz="2400"/>
          </a:p>
          <a:p>
            <a:r>
              <a:rPr lang="zh-CN" altLang="en-US" sz="2400"/>
              <a:t>   yǐ qián wǒ men jiàn gu</a:t>
            </a:r>
            <a:r>
              <a:rPr lang="en-US" altLang="zh-CN" sz="2400"/>
              <a:t>o</a:t>
            </a:r>
            <a:r>
              <a:rPr lang="zh-CN" altLang="en-US" sz="2400"/>
              <a:t> miàn</a:t>
            </a:r>
            <a:r>
              <a:rPr lang="en-US" altLang="zh-CN" sz="2400"/>
              <a:t>, </a:t>
            </a:r>
            <a:r>
              <a:rPr lang="zh-CN" altLang="en-US" sz="2400"/>
              <a:t>kě shì méi shuō gu</a:t>
            </a:r>
            <a:r>
              <a:rPr lang="en-US" altLang="zh-CN" sz="2400"/>
              <a:t>o</a:t>
            </a:r>
            <a:r>
              <a:rPr lang="zh-CN" altLang="en-US" sz="2400"/>
              <a:t> huà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We`re met before, but we `ve never spoken to each other.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In this kind of sentence,expressions of time are often either unspecified or completely absent. If there is no time expression, the implied time for the action or event is </a:t>
            </a:r>
            <a:r>
              <a:rPr lang="zh-CN" altLang="en-US" sz="2400"/>
              <a:t>以前</a:t>
            </a:r>
            <a:r>
              <a:rPr lang="en-US" altLang="zh-CN" sz="2400"/>
              <a:t>(yǐ qián) can appear in the sentence as well.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5.The Dynamic Particle </a:t>
            </a:r>
            <a:r>
              <a:rPr lang="zh-CN" altLang="en-US" sz="2400"/>
              <a:t>过</a:t>
            </a:r>
            <a:r>
              <a:rPr lang="en-US" altLang="zh-CN" sz="2400"/>
              <a:t>(guo)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18515" y="2414270"/>
            <a:ext cx="105549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 A: </a:t>
            </a:r>
            <a:r>
              <a:rPr lang="zh-CN" altLang="en-US" sz="2400"/>
              <a:t>你见过李小姐吗？</a:t>
            </a:r>
            <a:endParaRPr lang="zh-CN" altLang="en-US" sz="2400"/>
          </a:p>
          <a:p>
            <a:r>
              <a:rPr lang="zh-CN" altLang="en-US" sz="2400"/>
              <a:t>        nǐ jiàn gu</a:t>
            </a:r>
            <a:r>
              <a:rPr lang="en-US" altLang="zh-CN" sz="2400"/>
              <a:t>o</a:t>
            </a:r>
            <a:r>
              <a:rPr lang="zh-CN" altLang="en-US" sz="2400"/>
              <a:t> lǐ xiǎo jiě ma ？</a:t>
            </a:r>
            <a:endParaRPr lang="zh-CN" altLang="en-US" sz="2400"/>
          </a:p>
          <a:p>
            <a:r>
              <a:rPr lang="zh-CN" altLang="en-US" sz="2400"/>
              <a:t>        </a:t>
            </a:r>
            <a:r>
              <a:rPr lang="en-US" altLang="zh-CN" sz="2400"/>
              <a:t>Have you ever met Miss Li ?</a:t>
            </a:r>
            <a:endParaRPr lang="en-US" altLang="zh-CN" sz="2400"/>
          </a:p>
          <a:p>
            <a:endParaRPr lang="zh-CN" altLang="en-US" sz="2400"/>
          </a:p>
          <a:p>
            <a:r>
              <a:rPr lang="zh-CN" altLang="en-US" sz="2400"/>
              <a:t>    </a:t>
            </a:r>
            <a:r>
              <a:rPr lang="en-US" altLang="zh-CN" sz="2400"/>
              <a:t>B: </a:t>
            </a:r>
            <a:r>
              <a:rPr lang="zh-CN" altLang="en-US" sz="2400"/>
              <a:t>见过</a:t>
            </a:r>
            <a:r>
              <a:rPr lang="en-US" altLang="zh-CN" sz="2400"/>
              <a:t>, </a:t>
            </a:r>
            <a:r>
              <a:rPr lang="zh-CN" altLang="en-US" sz="2400"/>
              <a:t>上个月还见过她。</a:t>
            </a:r>
            <a:endParaRPr lang="zh-CN" altLang="en-US" sz="2400"/>
          </a:p>
          <a:p>
            <a:r>
              <a:rPr lang="zh-CN" altLang="en-US" sz="2400"/>
              <a:t>        jiàn gu</a:t>
            </a:r>
            <a:r>
              <a:rPr lang="en-US" altLang="zh-CN" sz="2400"/>
              <a:t>o, </a:t>
            </a:r>
            <a:r>
              <a:rPr lang="zh-CN" altLang="en-US" sz="2400"/>
              <a:t>shàng g</a:t>
            </a:r>
            <a:r>
              <a:rPr lang="en-US" altLang="zh-CN" sz="2400"/>
              <a:t>e</a:t>
            </a:r>
            <a:r>
              <a:rPr lang="zh-CN" altLang="en-US" sz="2400"/>
              <a:t> yuè hái jiàn gu</a:t>
            </a:r>
            <a:r>
              <a:rPr lang="en-US" altLang="zh-CN" sz="2400"/>
              <a:t>o</a:t>
            </a:r>
            <a:r>
              <a:rPr lang="zh-CN" altLang="en-US" sz="2400"/>
              <a:t> tā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    Yes, I saw her as recently as last month.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An expression indicating a specific time can also occasionally appear in a sentence with </a:t>
            </a:r>
            <a:r>
              <a:rPr lang="zh-CN" altLang="en-US" sz="2400"/>
              <a:t>过</a:t>
            </a:r>
            <a:r>
              <a:rPr lang="en-US" altLang="zh-CN" sz="2400"/>
              <a:t>(guo).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6.Reduplication of Verbs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35965" y="3208020"/>
            <a:ext cx="105549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老师，您再说说什么时候用</a:t>
            </a:r>
            <a:r>
              <a:rPr lang="en-US" altLang="zh-CN" sz="2800"/>
              <a:t>”</a:t>
            </a:r>
            <a:r>
              <a:rPr lang="zh-CN" altLang="en-US" sz="2800"/>
              <a:t>了</a:t>
            </a:r>
            <a:r>
              <a:rPr lang="en-US" altLang="zh-CN" sz="2800"/>
              <a:t>“</a:t>
            </a:r>
            <a:r>
              <a:rPr lang="zh-CN" altLang="en-US" sz="2800"/>
              <a:t>，好吗？</a:t>
            </a:r>
            <a:endParaRPr lang="zh-CN" altLang="en-US" sz="2800"/>
          </a:p>
          <a:p>
            <a:r>
              <a:rPr lang="zh-CN" altLang="en-US" sz="2800"/>
              <a:t>    lǎo shī</a:t>
            </a:r>
            <a:r>
              <a:rPr lang="en-US" altLang="zh-CN" sz="2800"/>
              <a:t>, </a:t>
            </a:r>
            <a:r>
              <a:rPr lang="zh-CN" altLang="en-US" sz="2800"/>
              <a:t>nín zài shuō shu</a:t>
            </a:r>
            <a:r>
              <a:rPr lang="en-US" altLang="zh-CN" sz="2800"/>
              <a:t>o</a:t>
            </a:r>
            <a:r>
              <a:rPr lang="zh-CN" altLang="en-US" sz="2800"/>
              <a:t> shén me shí h</a:t>
            </a:r>
            <a:r>
              <a:rPr lang="en-US" altLang="zh-CN" sz="2800"/>
              <a:t>o</a:t>
            </a:r>
            <a:r>
              <a:rPr lang="zh-CN" altLang="en-US" sz="2800"/>
              <a:t>u yòng ”le “</a:t>
            </a:r>
            <a:r>
              <a:rPr lang="en-US" altLang="zh-CN" sz="2800"/>
              <a:t>, </a:t>
            </a:r>
            <a:r>
              <a:rPr lang="zh-CN" altLang="en-US" sz="2800"/>
              <a:t>hǎo ma </a:t>
            </a:r>
            <a:r>
              <a:rPr lang="en-US" altLang="zh-CN" sz="2800"/>
              <a:t>?</a:t>
            </a:r>
            <a:endParaRPr lang="en-US" altLang="zh-CN" sz="2800"/>
          </a:p>
          <a:p>
            <a:r>
              <a:rPr lang="en-US" altLang="zh-CN" sz="2800"/>
              <a:t>    Teacher, would you say a bit more about when to use “le”, please?</a:t>
            </a:r>
            <a:endParaRPr lang="en-US" altLang="zh-CN" sz="2800"/>
          </a:p>
          <a:p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adjectives, </a:t>
            </a:r>
            <a:r>
              <a:rPr lang="en-US" altLang="zh-CN" sz="2400">
                <a:solidFill>
                  <a:srgbClr val="FF0000"/>
                </a:solidFill>
              </a:rPr>
              <a:t>verbs</a:t>
            </a:r>
            <a:r>
              <a:rPr lang="en-US" altLang="zh-CN" sz="2400"/>
              <a:t> can also be </a:t>
            </a:r>
            <a:r>
              <a:rPr lang="en-US" altLang="zh-CN" sz="2400">
                <a:solidFill>
                  <a:srgbClr val="FF0000"/>
                </a:solidFill>
              </a:rPr>
              <a:t>reduplicated</a:t>
            </a:r>
            <a:r>
              <a:rPr lang="en-US" altLang="zh-CN" sz="2400"/>
              <a:t>. Reduplication of a verb in this lesson refers to an </a:t>
            </a:r>
            <a:r>
              <a:rPr lang="en-US" altLang="zh-CN" sz="2400">
                <a:solidFill>
                  <a:srgbClr val="FF0000"/>
                </a:solidFill>
              </a:rPr>
              <a:t>anticipated or requested action</a:t>
            </a:r>
            <a:r>
              <a:rPr lang="en-US" altLang="zh-CN" sz="2400"/>
              <a:t>, and it makes the </a:t>
            </a:r>
            <a:r>
              <a:rPr lang="en-US" altLang="zh-CN" sz="2400">
                <a:solidFill>
                  <a:srgbClr val="FF0000"/>
                </a:solidFill>
              </a:rPr>
              <a:t>tone</a:t>
            </a:r>
            <a:r>
              <a:rPr lang="en-US" altLang="zh-CN" sz="2400"/>
              <a:t> of the sentence </a:t>
            </a:r>
            <a:r>
              <a:rPr lang="en-US" altLang="zh-CN" sz="2400">
                <a:solidFill>
                  <a:srgbClr val="FF0000"/>
                </a:solidFill>
              </a:rPr>
              <a:t>milder</a:t>
            </a:r>
            <a:r>
              <a:rPr lang="en-US" altLang="zh-CN" sz="2400"/>
              <a:t>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6.Reduplication of Verbs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643890" y="2747645"/>
            <a:ext cx="105549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你考完试，我们一起去公园走走，聊聊天儿。</a:t>
            </a:r>
            <a:endParaRPr lang="zh-CN" altLang="en-US" sz="2800"/>
          </a:p>
          <a:p>
            <a:r>
              <a:rPr lang="zh-CN" altLang="en-US" sz="2800"/>
              <a:t>   nǐ kǎo wán shì</a:t>
            </a:r>
            <a:r>
              <a:rPr lang="en-US" altLang="zh-CN" sz="2800"/>
              <a:t>, </a:t>
            </a:r>
            <a:r>
              <a:rPr lang="zh-CN" altLang="en-US" sz="2800"/>
              <a:t>wǒ men yì qǐ qù zǒu gōng yuán zǒu z</a:t>
            </a:r>
            <a:r>
              <a:rPr lang="en-US" altLang="zh-CN" sz="2800"/>
              <a:t>o</a:t>
            </a:r>
            <a:r>
              <a:rPr lang="zh-CN" altLang="en-US" sz="2800"/>
              <a:t>u</a:t>
            </a:r>
            <a:r>
              <a:rPr lang="en-US" altLang="zh-CN" sz="2800"/>
              <a:t>, </a:t>
            </a:r>
            <a:r>
              <a:rPr lang="zh-CN" altLang="en-US" sz="2800"/>
              <a:t>liáo li</a:t>
            </a:r>
            <a:r>
              <a:rPr lang="en-US" altLang="zh-CN" sz="2800"/>
              <a:t>a</a:t>
            </a:r>
            <a:r>
              <a:rPr lang="zh-CN" altLang="en-US" sz="2800"/>
              <a:t>o  </a:t>
            </a:r>
            <a:endParaRPr lang="zh-CN" altLang="en-US" sz="2800"/>
          </a:p>
          <a:p>
            <a:r>
              <a:rPr lang="zh-CN" altLang="en-US" sz="2800"/>
              <a:t>   tiānr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Let`s take a walk in the park and have a chat after your exam.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adjectives, verbs can also be reduplicated. Reduplication of a verb in this lesson refers to an anticipated or requested action, and it makes the tone of the sentence milder.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6.Reduplication of Verbs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18515" y="2700020"/>
            <a:ext cx="10554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 </a:t>
            </a:r>
            <a:r>
              <a:rPr lang="zh-CN" altLang="en-US" sz="2400"/>
              <a:t>妈，您看，我这样写对不对？</a:t>
            </a:r>
            <a:endParaRPr lang="zh-CN" altLang="en-US" sz="2400"/>
          </a:p>
          <a:p>
            <a:r>
              <a:rPr lang="zh-CN" altLang="en-US" sz="2400"/>
              <a:t>    mā</a:t>
            </a:r>
            <a:r>
              <a:rPr lang="en-US" altLang="zh-CN" sz="2400"/>
              <a:t>, </a:t>
            </a:r>
            <a:r>
              <a:rPr lang="zh-CN" altLang="en-US" sz="2400"/>
              <a:t>nín kàn </a:t>
            </a:r>
            <a:r>
              <a:rPr lang="en-US" altLang="zh-CN" sz="2400"/>
              <a:t>, </a:t>
            </a:r>
            <a:r>
              <a:rPr lang="zh-CN" altLang="en-US" sz="2400"/>
              <a:t>wǒ zhè yàng xiě duì b</a:t>
            </a:r>
            <a:r>
              <a:rPr lang="en-US" altLang="zh-CN" sz="2400"/>
              <a:t>u</a:t>
            </a:r>
            <a:r>
              <a:rPr lang="zh-CN" altLang="en-US" sz="2400"/>
              <a:t> duì ？</a:t>
            </a:r>
            <a:endParaRPr lang="zh-CN" altLang="en-US" sz="2400"/>
          </a:p>
          <a:p>
            <a:r>
              <a:rPr lang="zh-CN" altLang="en-US" sz="2400"/>
              <a:t>    </a:t>
            </a:r>
            <a:r>
              <a:rPr lang="en-US" altLang="zh-CN" sz="2400"/>
              <a:t>Mom, take a look——did I write this correctly or not ?</a:t>
            </a:r>
            <a:endParaRPr lang="zh-CN" altLang="en-US" sz="2400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adjectives, verbs can also be reduplicated. Reduplication of a verb in this lesson refers to an anticipated or requested action, and it makes the tone of the sentence milder.</a:t>
            </a:r>
            <a:endParaRPr lang="en-US" altLang="zh-CN" sz="2400"/>
          </a:p>
        </p:txBody>
      </p:sp>
      <p:sp>
        <p:nvSpPr>
          <p:cNvPr id="6" name="下箭头 5"/>
          <p:cNvSpPr/>
          <p:nvPr/>
        </p:nvSpPr>
        <p:spPr>
          <a:xfrm>
            <a:off x="3107690" y="3900170"/>
            <a:ext cx="516890" cy="629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7890" y="4667885"/>
            <a:ext cx="9227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3a </a:t>
            </a:r>
            <a:r>
              <a:rPr lang="zh-CN" altLang="en-US" sz="2400">
                <a:sym typeface="+mn-ea"/>
              </a:rPr>
              <a:t>妈，您看看，我这样写对不对？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   mā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nín kàn k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n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wǒ zhè yàng xiě duì b</a:t>
            </a:r>
            <a:r>
              <a:rPr lang="en-US" altLang="zh-CN" sz="2400">
                <a:sym typeface="+mn-ea"/>
              </a:rPr>
              <a:t>u</a:t>
            </a:r>
            <a:r>
              <a:rPr lang="zh-CN" altLang="en-US" sz="2400">
                <a:sym typeface="+mn-ea"/>
              </a:rPr>
              <a:t> duì ？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   </a:t>
            </a:r>
            <a:r>
              <a:rPr lang="en-US" altLang="zh-CN" sz="2400">
                <a:sym typeface="+mn-ea"/>
              </a:rPr>
              <a:t>Mom, take a look——did I write this correctly or not ?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6.Reduplication of Verbs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35965" y="2371090"/>
            <a:ext cx="10554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  <a:p>
            <a:r>
              <a:rPr lang="en-US" altLang="zh-CN" sz="2400"/>
              <a:t>4. </a:t>
            </a:r>
            <a:r>
              <a:rPr lang="zh-CN" altLang="en-US" sz="2400"/>
              <a:t>我用你的电脑可以吗？</a:t>
            </a:r>
            <a:endParaRPr lang="zh-CN" altLang="en-US" sz="2400"/>
          </a:p>
          <a:p>
            <a:r>
              <a:rPr lang="zh-CN" altLang="en-US" sz="2400"/>
              <a:t>    wǒ yòng nǐ de diàn nǎo kě yǐ ma ？</a:t>
            </a:r>
            <a:endParaRPr lang="zh-CN" altLang="en-US" sz="2400"/>
          </a:p>
          <a:p>
            <a:r>
              <a:rPr lang="zh-CN" altLang="en-US" sz="2400"/>
              <a:t>    </a:t>
            </a:r>
            <a:r>
              <a:rPr lang="en-US" altLang="zh-CN" sz="2400"/>
              <a:t>May I use your computer for a minute ?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adjectives, </a:t>
            </a:r>
            <a:r>
              <a:rPr lang="en-US" altLang="zh-CN" sz="2400">
                <a:solidFill>
                  <a:srgbClr val="FF0000"/>
                </a:solidFill>
              </a:rPr>
              <a:t>verbs can also be reduplicated</a:t>
            </a:r>
            <a:r>
              <a:rPr lang="en-US" altLang="zh-CN" sz="2400"/>
              <a:t>. Reduplication of a verb in this lesson refers to an anticipated or requested action, and it makes the tone of the sentence milder.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782955" y="4200525"/>
            <a:ext cx="10554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  <a:p>
            <a:r>
              <a:rPr lang="en-US" altLang="zh-CN" sz="2400"/>
              <a:t>4a. </a:t>
            </a:r>
            <a:r>
              <a:rPr lang="zh-CN" altLang="en-US" sz="2400"/>
              <a:t>我用用你的电脑可以吗？</a:t>
            </a:r>
            <a:endParaRPr lang="zh-CN" altLang="en-US" sz="2400"/>
          </a:p>
          <a:p>
            <a:r>
              <a:rPr lang="zh-CN" altLang="en-US" sz="2400"/>
              <a:t>    wǒ yòng y</a:t>
            </a:r>
            <a:r>
              <a:rPr lang="en-US" altLang="zh-CN" sz="2400"/>
              <a:t>o</a:t>
            </a:r>
            <a:r>
              <a:rPr lang="zh-CN" altLang="en-US" sz="2400"/>
              <a:t>ng nǐ de diàn nǎo kě yǐ ma ？</a:t>
            </a:r>
            <a:endParaRPr lang="zh-CN" altLang="en-US" sz="2400"/>
          </a:p>
          <a:p>
            <a:r>
              <a:rPr lang="zh-CN" altLang="en-US" sz="2400"/>
              <a:t>    </a:t>
            </a:r>
            <a:r>
              <a:rPr lang="en-US" altLang="zh-CN" sz="2400"/>
              <a:t>May I use your computer for a minute ?</a:t>
            </a:r>
            <a:endParaRPr lang="en-US" altLang="zh-CN" sz="2400"/>
          </a:p>
        </p:txBody>
      </p:sp>
      <p:sp>
        <p:nvSpPr>
          <p:cNvPr id="6" name="下箭头 5"/>
          <p:cNvSpPr/>
          <p:nvPr/>
        </p:nvSpPr>
        <p:spPr>
          <a:xfrm>
            <a:off x="3042920" y="3856990"/>
            <a:ext cx="516890" cy="629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2878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6.Reduplication of Verbs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643890" y="2747645"/>
            <a:ext cx="1055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</a:t>
            </a:r>
            <a:r>
              <a:rPr lang="zh-CN" altLang="en-US" sz="2400"/>
              <a:t>你帮我找我的笔，好吗？</a:t>
            </a:r>
            <a:endParaRPr lang="zh-CN" altLang="en-US" sz="2400"/>
          </a:p>
          <a:p>
            <a:r>
              <a:rPr lang="zh-CN" altLang="en-US" sz="2400"/>
              <a:t>   nǐ bāng wǒ zhǎo wǒ de bǐ</a:t>
            </a:r>
            <a:r>
              <a:rPr lang="en-US" altLang="zh-CN" sz="2400"/>
              <a:t>, </a:t>
            </a:r>
            <a:r>
              <a:rPr lang="zh-CN" altLang="en-US" sz="2400"/>
              <a:t>hǎo ma ？</a:t>
            </a:r>
            <a:endParaRPr lang="zh-CN" altLang="en-US" sz="2400"/>
          </a:p>
          <a:p>
            <a:r>
              <a:rPr lang="zh-CN" altLang="en-US" sz="2400"/>
              <a:t>   </a:t>
            </a:r>
            <a:r>
              <a:rPr lang="en-US" altLang="zh-CN" sz="2400"/>
              <a:t>Could you heip me look for my pen for a second ?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Like adjectives, verbs can also be reduplicated. Reduplication of a verb in this lesson refers to an anticipated or requested action, and it makes the tone of the sentence milder.</a:t>
            </a:r>
            <a:endParaRPr lang="en-US" altLang="zh-CN" sz="2400"/>
          </a:p>
        </p:txBody>
      </p:sp>
      <p:sp>
        <p:nvSpPr>
          <p:cNvPr id="6" name="下箭头 5"/>
          <p:cNvSpPr/>
          <p:nvPr/>
        </p:nvSpPr>
        <p:spPr>
          <a:xfrm>
            <a:off x="3070860" y="4026535"/>
            <a:ext cx="516890" cy="629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5965" y="4850130"/>
            <a:ext cx="1055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</a:t>
            </a:r>
            <a:r>
              <a:rPr lang="zh-CN" altLang="en-US" sz="2400"/>
              <a:t>你帮我找找我的笔，好吗？</a:t>
            </a:r>
            <a:endParaRPr lang="zh-CN" altLang="en-US" sz="2400"/>
          </a:p>
          <a:p>
            <a:r>
              <a:rPr lang="zh-CN" altLang="en-US" sz="2400"/>
              <a:t>   nǐ bāng wǒ zhǎo zh</a:t>
            </a:r>
            <a:r>
              <a:rPr lang="en-US" altLang="zh-CN" sz="2400"/>
              <a:t>a</a:t>
            </a:r>
            <a:r>
              <a:rPr lang="zh-CN" altLang="en-US" sz="2400"/>
              <a:t>o wǒ de bǐ</a:t>
            </a:r>
            <a:r>
              <a:rPr lang="en-US" altLang="zh-CN" sz="2400"/>
              <a:t>, </a:t>
            </a:r>
            <a:r>
              <a:rPr lang="zh-CN" altLang="en-US" sz="2400"/>
              <a:t>hǎo ma ？</a:t>
            </a:r>
            <a:endParaRPr lang="zh-CN" altLang="en-US" sz="2400"/>
          </a:p>
          <a:p>
            <a:r>
              <a:rPr lang="zh-CN" altLang="en-US" sz="2400"/>
              <a:t>   </a:t>
            </a:r>
            <a:r>
              <a:rPr lang="en-US" altLang="zh-CN" sz="2400"/>
              <a:t>Could you heip me look for my pen for a second ?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6.Reduplication of Verbs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971550" y="2465070"/>
            <a:ext cx="7893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 </a:t>
            </a:r>
            <a:r>
              <a:rPr lang="zh-CN" altLang="en-US" sz="2400"/>
              <a:t>她想看我的新手机。</a:t>
            </a:r>
            <a:endParaRPr lang="zh-CN" altLang="en-US" sz="2400"/>
          </a:p>
          <a:p>
            <a:r>
              <a:rPr lang="zh-CN" altLang="en-US" sz="2400"/>
              <a:t>    tā xiǎng kàn wǒ de xīn shǒu jī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She wants to take a look at my new cell phone.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 a sentence includes both a modal verb and an action verb, only the action verb can be reduplicated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67435" y="4431030"/>
            <a:ext cx="7901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6a.</a:t>
            </a:r>
            <a:r>
              <a:rPr lang="zh-CN" altLang="en-US" sz="2400">
                <a:sym typeface="+mn-ea"/>
              </a:rPr>
              <a:t>她想看看我的新手机。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   tā xiǎng kàn k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n wǒ de xīn shǒu jī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 She wants to take a look at my new cell phone.</a:t>
            </a:r>
            <a:endParaRPr lang="en-US" altLang="zh-CN" sz="2400"/>
          </a:p>
          <a:p>
            <a:endParaRPr lang="zh-CN" altLang="en-US" sz="2400"/>
          </a:p>
        </p:txBody>
      </p:sp>
      <p:sp>
        <p:nvSpPr>
          <p:cNvPr id="6" name="下箭头 5"/>
          <p:cNvSpPr/>
          <p:nvPr/>
        </p:nvSpPr>
        <p:spPr>
          <a:xfrm>
            <a:off x="3314700" y="3732530"/>
            <a:ext cx="516890" cy="629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城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20281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chéng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915920" y="405447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town; city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2061210"/>
            <a:ext cx="4399915" cy="243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7.Resultative Complements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18515" y="2832100"/>
            <a:ext cx="105549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a. </a:t>
            </a:r>
            <a:r>
              <a:rPr lang="zh-CN" altLang="en-US" sz="2800"/>
              <a:t>完</a:t>
            </a:r>
            <a:r>
              <a:rPr lang="en-US" altLang="zh-CN" sz="2800"/>
              <a:t>(wán):</a:t>
            </a:r>
            <a:endParaRPr lang="en-US" altLang="zh-CN" sz="2800"/>
          </a:p>
          <a:p>
            <a:r>
              <a:rPr lang="en-US" altLang="zh-CN" sz="2800"/>
              <a:t>   </a:t>
            </a:r>
            <a:r>
              <a:rPr lang="zh-CN" altLang="en-US" sz="2800"/>
              <a:t>看完</a:t>
            </a:r>
            <a:r>
              <a:rPr lang="en-US" altLang="zh-CN" sz="2800"/>
              <a:t>(kàn wán)     (finish reading)</a:t>
            </a:r>
            <a:endParaRPr lang="en-US" altLang="zh-CN" sz="2800"/>
          </a:p>
          <a:p>
            <a:r>
              <a:rPr lang="en-US" altLang="zh-CN" sz="2800"/>
              <a:t>   </a:t>
            </a:r>
            <a:r>
              <a:rPr lang="zh-CN" altLang="en-US" sz="2800"/>
              <a:t>吃完</a:t>
            </a:r>
            <a:r>
              <a:rPr lang="en-US" altLang="zh-CN" sz="2800"/>
              <a:t>(chī wán)      (finish eating)</a:t>
            </a:r>
            <a:endParaRPr lang="en-US" altLang="zh-CN" sz="2800"/>
          </a:p>
          <a:p>
            <a:r>
              <a:rPr lang="en-US" altLang="zh-CN" sz="2800"/>
              <a:t>   </a:t>
            </a:r>
            <a:r>
              <a:rPr lang="zh-CN" altLang="en-US" sz="2800"/>
              <a:t>喝完</a:t>
            </a:r>
            <a:r>
              <a:rPr lang="en-US" altLang="zh-CN" sz="2800"/>
              <a:t>(hē wán)       (finish drinking)</a:t>
            </a:r>
            <a:endParaRPr lang="en-US" altLang="zh-CN" sz="2800"/>
          </a:p>
          <a:p>
            <a:r>
              <a:rPr lang="en-US" altLang="zh-CN" sz="2800"/>
              <a:t>   </a:t>
            </a:r>
            <a:r>
              <a:rPr lang="zh-CN" altLang="en-US" sz="2800"/>
              <a:t>考完</a:t>
            </a:r>
            <a:r>
              <a:rPr lang="en-US" altLang="zh-CN" sz="2800"/>
              <a:t>(kǎo wán)     (finish taking a test)</a:t>
            </a:r>
            <a:endParaRPr lang="en-US" altLang="zh-CN" sz="2800"/>
          </a:p>
          <a:p>
            <a:r>
              <a:rPr lang="en-US" altLang="zh-CN" sz="2800"/>
              <a:t>   </a:t>
            </a:r>
            <a:r>
              <a:rPr lang="zh-CN" altLang="en-US" sz="2800"/>
              <a:t>买完</a:t>
            </a:r>
            <a:r>
              <a:rPr lang="en-US" altLang="zh-CN" sz="2800"/>
              <a:t>(mǎi wán)     (finish buying)</a:t>
            </a:r>
            <a:endParaRPr lang="zh-CN" altLang="en-US" sz="2800"/>
          </a:p>
          <a:p>
            <a:r>
              <a:rPr lang="zh-CN" altLang="en-US" sz="2800"/>
              <a:t>   卖完</a:t>
            </a:r>
            <a:r>
              <a:rPr lang="en-US" altLang="zh-CN" sz="2800"/>
              <a:t>(mài wán)     (sell out)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Let`s review all the resultative complements that we have introduced so far, and learn some new ones that can be formed from the verbs and complements you already know.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7.Resultative Complements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18515" y="2879090"/>
            <a:ext cx="105549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b. </a:t>
            </a:r>
            <a:r>
              <a:rPr lang="zh-CN" altLang="en-US" sz="2800"/>
              <a:t>到</a:t>
            </a:r>
            <a:r>
              <a:rPr lang="en-US" altLang="zh-CN" sz="2800"/>
              <a:t>(dào):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zh-CN" altLang="en-US" sz="2800"/>
              <a:t>找到</a:t>
            </a:r>
            <a:r>
              <a:rPr lang="en-US" altLang="zh-CN" sz="2800"/>
              <a:t>(zhǎo dào)     (find[something or someone] successfully)</a:t>
            </a:r>
            <a:endParaRPr lang="en-US" altLang="zh-CN" sz="2800"/>
          </a:p>
          <a:p>
            <a:r>
              <a:rPr lang="zh-CN" altLang="en-US" sz="2800"/>
              <a:t>    看到</a:t>
            </a:r>
            <a:r>
              <a:rPr lang="en-US" altLang="zh-CN" sz="2800"/>
              <a:t>(kàn dào)       (see[something or someone])</a:t>
            </a:r>
            <a:endParaRPr lang="en-US" altLang="zh-CN" sz="2800"/>
          </a:p>
          <a:p>
            <a:r>
              <a:rPr lang="zh-CN" altLang="en-US" sz="2800"/>
              <a:t>    听到</a:t>
            </a:r>
            <a:r>
              <a:rPr lang="en-US" altLang="zh-CN" sz="2800"/>
              <a:t>(tīng dào)      (hear[something or someone])</a:t>
            </a:r>
            <a:endParaRPr lang="zh-CN" altLang="en-US" sz="2800"/>
          </a:p>
          <a:p>
            <a:r>
              <a:rPr lang="zh-CN" altLang="en-US" sz="2800"/>
              <a:t>    买到</a:t>
            </a:r>
            <a:r>
              <a:rPr lang="en-US" altLang="zh-CN" sz="2800"/>
              <a:t>(mǎi dào)       (buy[something] successfully)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Let`s review all the resultative complements that we have introduced so far, and learn some new ones that can be formed from the verbs and complements you already know.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7.Resultative Complements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568960" y="2839085"/>
            <a:ext cx="110540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c. </a:t>
            </a:r>
            <a:r>
              <a:rPr lang="zh-CN" altLang="en-US" sz="2800"/>
              <a:t>见</a:t>
            </a:r>
            <a:r>
              <a:rPr lang="en-US" altLang="zh-CN" sz="2800"/>
              <a:t>(jiàn)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zh-CN" altLang="en-US" sz="2800"/>
              <a:t>看见</a:t>
            </a:r>
            <a:r>
              <a:rPr lang="en-US" altLang="zh-CN" sz="2800"/>
              <a:t>(kàn jiàn)         </a:t>
            </a:r>
            <a:endParaRPr lang="en-US" altLang="zh-CN" sz="2800"/>
          </a:p>
          <a:p>
            <a:r>
              <a:rPr lang="en-US" altLang="zh-CN" sz="2800"/>
              <a:t>    (see [something or someone])——same as </a:t>
            </a:r>
            <a:r>
              <a:rPr lang="zh-CN" altLang="en-US" sz="2800"/>
              <a:t>看到</a:t>
            </a:r>
            <a:r>
              <a:rPr lang="en-US" altLang="zh-CN" sz="2800"/>
              <a:t>(kàn dào)</a:t>
            </a:r>
            <a:endParaRPr lang="zh-CN" altLang="en-US" sz="2800"/>
          </a:p>
          <a:p>
            <a:r>
              <a:rPr lang="zh-CN" altLang="en-US" sz="2800"/>
              <a:t>    </a:t>
            </a:r>
            <a:endParaRPr lang="zh-CN" altLang="en-US" sz="2800"/>
          </a:p>
          <a:p>
            <a:r>
              <a:rPr lang="zh-CN" altLang="en-US" sz="2800"/>
              <a:t>    听见</a:t>
            </a:r>
            <a:r>
              <a:rPr lang="en-US" altLang="zh-CN" sz="2800"/>
              <a:t>(tīng jiàn)         </a:t>
            </a:r>
            <a:endParaRPr lang="en-US" altLang="zh-CN" sz="2800"/>
          </a:p>
          <a:p>
            <a:r>
              <a:rPr lang="en-US" altLang="zh-CN" sz="2800"/>
              <a:t>    (hear[something or someone])——same as </a:t>
            </a:r>
            <a:r>
              <a:rPr lang="zh-CN" altLang="en-US" sz="2800"/>
              <a:t>听到</a:t>
            </a:r>
            <a:r>
              <a:rPr lang="en-US" altLang="zh-CN" sz="2800"/>
              <a:t>(tīng dào)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Let`s review all the resultative complements that we have introduced so far, and learn some new ones that can be formed from the verbs and complements you already know.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7.Resultative Complements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82955" y="2757170"/>
            <a:ext cx="111093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d. </a:t>
            </a:r>
            <a:r>
              <a:rPr lang="zh-CN" altLang="en-US" sz="2800"/>
              <a:t>好</a:t>
            </a:r>
            <a:r>
              <a:rPr lang="en-US" altLang="zh-CN" sz="2800"/>
              <a:t>(hǎo):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zh-CN" altLang="en-US" sz="2800"/>
              <a:t>做好</a:t>
            </a:r>
            <a:r>
              <a:rPr lang="en-US" altLang="zh-CN" sz="2800"/>
              <a:t>(zuò hǎo)                     </a:t>
            </a:r>
            <a:endParaRPr lang="en-US" altLang="zh-CN" sz="2800"/>
          </a:p>
          <a:p>
            <a:r>
              <a:rPr lang="en-US" altLang="zh-CN" sz="2800"/>
              <a:t>    (complete doing something, which is now ready)</a:t>
            </a:r>
            <a:endParaRPr lang="zh-CN" altLang="en-US" sz="2800"/>
          </a:p>
          <a:p>
            <a:r>
              <a:rPr lang="zh-CN" altLang="en-US" sz="2800"/>
              <a:t>    买好</a:t>
            </a:r>
            <a:r>
              <a:rPr lang="en-US" altLang="zh-CN" sz="2800"/>
              <a:t>(mǎi hǎo)                      </a:t>
            </a:r>
            <a:endParaRPr lang="en-US" altLang="zh-CN" sz="2800"/>
          </a:p>
          <a:p>
            <a:r>
              <a:rPr lang="en-US" altLang="zh-CN" sz="2800"/>
              <a:t>    (complete buying something, which is now ready)</a:t>
            </a:r>
            <a:endParaRPr lang="zh-CN" altLang="en-US" sz="2800"/>
          </a:p>
          <a:p>
            <a:r>
              <a:rPr lang="zh-CN" altLang="en-US" sz="2800"/>
              <a:t>    准备好</a:t>
            </a:r>
            <a:r>
              <a:rPr lang="en-US" altLang="zh-CN" sz="2800"/>
              <a:t>(zhǔn bèi hǎo)          </a:t>
            </a:r>
            <a:endParaRPr lang="en-US" altLang="zh-CN" sz="2800"/>
          </a:p>
          <a:p>
            <a:r>
              <a:rPr lang="en-US" altLang="zh-CN" sz="2800"/>
              <a:t>    (prepare something, which is ready)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Let`s review all the resultative complements that we have introduced so far, and learn some new ones that can be formed from the verbs and complements you already know.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7.Resultative Complements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35965" y="2897505"/>
            <a:ext cx="105549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e. </a:t>
            </a:r>
            <a:r>
              <a:rPr lang="zh-CN" altLang="en-US" sz="2800"/>
              <a:t>错</a:t>
            </a:r>
            <a:r>
              <a:rPr lang="en-US" altLang="zh-CN" sz="2800"/>
              <a:t>(cuò):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zh-CN" altLang="en-US" sz="2800"/>
              <a:t>买错</a:t>
            </a:r>
            <a:r>
              <a:rPr lang="en-US" altLang="zh-CN" sz="2800"/>
              <a:t>(mǎi cuò)            (buy the wrong thing)</a:t>
            </a:r>
            <a:endParaRPr lang="en-US" altLang="zh-CN" sz="2800"/>
          </a:p>
          <a:p>
            <a:r>
              <a:rPr lang="zh-CN" altLang="en-US" sz="2800"/>
              <a:t>    找错</a:t>
            </a:r>
            <a:r>
              <a:rPr lang="en-US" altLang="zh-CN" sz="2800"/>
              <a:t>(zhǎo cuò)          (give the wrong change;find the wrong </a:t>
            </a:r>
            <a:endParaRPr lang="en-US" altLang="zh-CN" sz="2800"/>
          </a:p>
          <a:p>
            <a:r>
              <a:rPr lang="en-US" altLang="zh-CN" sz="2800"/>
              <a:t>                                      person or thing)</a:t>
            </a:r>
            <a:endParaRPr lang="en-US" altLang="zh-CN" sz="2800"/>
          </a:p>
          <a:p>
            <a:r>
              <a:rPr lang="zh-CN" altLang="en-US" sz="2800"/>
              <a:t>    写错</a:t>
            </a:r>
            <a:r>
              <a:rPr lang="en-US" altLang="zh-CN" sz="2800"/>
              <a:t>(xiě cuò)             (write[something] incorrectly)</a:t>
            </a:r>
            <a:endParaRPr lang="en-US" altLang="zh-CN" sz="2800"/>
          </a:p>
          <a:p>
            <a:r>
              <a:rPr lang="zh-CN" altLang="en-US" sz="2800"/>
              <a:t>    说错</a:t>
            </a:r>
            <a:r>
              <a:rPr lang="en-US" altLang="zh-CN" sz="2800"/>
              <a:t>(shuō cuò)          (say[something] incorrectly)</a:t>
            </a:r>
            <a:endParaRPr lang="en-US" altLang="zh-CN" sz="2800"/>
          </a:p>
          <a:p>
            <a:r>
              <a:rPr lang="zh-CN" altLang="en-US" sz="2800"/>
              <a:t>    走错</a:t>
            </a:r>
            <a:r>
              <a:rPr lang="en-US" altLang="zh-CN" sz="2800"/>
              <a:t>(zǒu cuò)            (go to wrong way)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Let`s review all the resultative complements that we have introduced so far, and learn some new ones that can be formed from the verbs and complements you already know.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7.Resultative Complements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35965" y="2839085"/>
            <a:ext cx="105549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f. </a:t>
            </a:r>
            <a:r>
              <a:rPr lang="zh-CN" altLang="en-US" sz="2800"/>
              <a:t>懂</a:t>
            </a:r>
            <a:r>
              <a:rPr lang="en-US" altLang="zh-CN" sz="2800"/>
              <a:t>(dǒng):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zh-CN" altLang="en-US" sz="2800"/>
              <a:t>听懂</a:t>
            </a:r>
            <a:r>
              <a:rPr lang="en-US" altLang="zh-CN" sz="2800"/>
              <a:t>(tīng dǒng)                   (comprehend what one hears)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zh-CN" altLang="en-US" sz="2800"/>
              <a:t>看懂</a:t>
            </a:r>
            <a:r>
              <a:rPr lang="en-US" altLang="zh-CN" sz="2800"/>
              <a:t>(kàn dǒng)                   (comprehend what one reads or sees)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Let`s review all the resultative complements that we have introduced so far, and learn some new ones that can be formed from the verbs and complements you already know.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7.Resultative Complements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59460" y="2813685"/>
            <a:ext cx="105549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g. </a:t>
            </a:r>
            <a:r>
              <a:rPr lang="zh-CN" altLang="en-US" sz="2800"/>
              <a:t>清楚</a:t>
            </a:r>
            <a:r>
              <a:rPr lang="en-US" altLang="zh-CN" sz="2800"/>
              <a:t>(qīng chu):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zh-CN" altLang="en-US" sz="2800"/>
              <a:t>看清楚</a:t>
            </a:r>
            <a:r>
              <a:rPr lang="en-US" altLang="zh-CN" sz="2800"/>
              <a:t>(kàn qīng chu)              (see[something] clearly)</a:t>
            </a:r>
            <a:endParaRPr lang="zh-CN" altLang="en-US" sz="2800"/>
          </a:p>
          <a:p>
            <a:r>
              <a:rPr lang="zh-CN" altLang="en-US" sz="2800"/>
              <a:t>    听清楚</a:t>
            </a:r>
            <a:r>
              <a:rPr lang="en-US" altLang="zh-CN" sz="2800"/>
              <a:t>(tīng qīng chu)              (hear[something] clearly)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Let`s review all the resultative complements that we have introduced so far, and learn some new ones that can be formed from the verbs and complements you already know.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7890" y="80010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7.Resultative Complements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59460" y="2935605"/>
            <a:ext cx="105549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h. </a:t>
            </a:r>
            <a:r>
              <a:rPr lang="zh-CN" altLang="en-US" sz="2800"/>
              <a:t>会</a:t>
            </a:r>
            <a:r>
              <a:rPr lang="en-US" altLang="zh-CN" sz="2800"/>
              <a:t>(huì)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zh-CN" altLang="en-US" sz="2800"/>
              <a:t>学会</a:t>
            </a:r>
            <a:r>
              <a:rPr lang="en-US" altLang="zh-CN" sz="2800"/>
              <a:t>(xué huì)                    </a:t>
            </a:r>
            <a:endParaRPr lang="en-US" altLang="zh-CN" sz="2800"/>
          </a:p>
          <a:p>
            <a:r>
              <a:rPr lang="en-US" altLang="zh-CN" sz="2800"/>
              <a:t>    (acquire the skills[for doing something that one was previously </a:t>
            </a:r>
            <a:endParaRPr lang="en-US" altLang="zh-CN" sz="2800"/>
          </a:p>
          <a:p>
            <a:r>
              <a:rPr lang="en-US" altLang="zh-CN" sz="2800"/>
              <a:t>    unable to do])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2955" y="1266190"/>
            <a:ext cx="10507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Let`s review all the resultative complements that we have introduced so far, and learn some new ones that can be formed from the verbs and complements you already know.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8. </a:t>
            </a:r>
            <a:r>
              <a:rPr lang="zh-CN" altLang="en-US" sz="2400"/>
              <a:t>一</a:t>
            </a:r>
            <a:r>
              <a:rPr lang="en-US" altLang="zh-CN" sz="2400"/>
              <a:t>...</a:t>
            </a:r>
            <a:r>
              <a:rPr lang="zh-CN" altLang="en-US" sz="2400"/>
              <a:t>就</a:t>
            </a:r>
            <a:r>
              <a:rPr lang="en-US" altLang="zh-CN" sz="2400"/>
              <a:t>...(yī ...jiù ... as soon as... then...)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This structure connects two actions. It can be used to combine actions in two different types of situations: habitual situations or one-time situations. In a habitual situation, whenever the first action occurs, the second action immediately follows: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27405" y="3124200"/>
            <a:ext cx="105549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他一上课就想睡觉。</a:t>
            </a:r>
            <a:endParaRPr lang="zh-CN" altLang="en-US" sz="2400"/>
          </a:p>
          <a:p>
            <a:r>
              <a:rPr lang="zh-CN" altLang="en-US" sz="2400"/>
              <a:t>   tā yí shàng kè jiù xiǎng shuì jiào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zh-CN" altLang="en-US" sz="2400"/>
              <a:t>   </a:t>
            </a:r>
            <a:r>
              <a:rPr lang="en-US" altLang="zh-CN" sz="2400"/>
              <a:t>He feels sleepy every time the class starts.</a:t>
            </a:r>
            <a:endParaRPr lang="en-US" altLang="zh-CN" sz="2400"/>
          </a:p>
          <a:p>
            <a:endParaRPr lang="zh-CN" altLang="en-US" sz="2400"/>
          </a:p>
          <a:p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1615" y="4478655"/>
            <a:ext cx="1231900" cy="1644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765" y="4478655"/>
            <a:ext cx="2715895" cy="1692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80" y="4164965"/>
            <a:ext cx="2127250" cy="212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8. </a:t>
            </a:r>
            <a:r>
              <a:rPr lang="zh-CN" altLang="en-US" sz="2400"/>
              <a:t>一</a:t>
            </a:r>
            <a:r>
              <a:rPr lang="en-US" altLang="zh-CN" sz="2400"/>
              <a:t>...</a:t>
            </a:r>
            <a:r>
              <a:rPr lang="zh-CN" altLang="en-US" sz="2400"/>
              <a:t>就</a:t>
            </a:r>
            <a:r>
              <a:rPr lang="en-US" altLang="zh-CN" sz="2400"/>
              <a:t>...(yī ...jiù ... as soon as... then...)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This structure connects two actions. It can be used to combine actions in two different types of situations: habitual situations or one-time situations. In a habitual situation, whenever the first action occurs, the second action immediately follows: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591820" y="2931795"/>
            <a:ext cx="1124140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 sz="2400"/>
              <a:t>2.</a:t>
            </a:r>
            <a:r>
              <a:rPr lang="zh-CN" altLang="en-US" sz="2400"/>
              <a:t>小张平常只吃青菜，一吃肉就不舒服。</a:t>
            </a:r>
            <a:endParaRPr lang="zh-CN" altLang="en-US" sz="2400"/>
          </a:p>
          <a:p>
            <a:r>
              <a:rPr lang="zh-CN" altLang="en-US" sz="2400"/>
              <a:t>   xiǎo zhāng píng cháng zhǐ chī qīng cà</a:t>
            </a:r>
            <a:r>
              <a:rPr lang="en-US" altLang="zh-CN" sz="2400"/>
              <a:t>i, yì</a:t>
            </a:r>
            <a:r>
              <a:rPr lang="zh-CN" altLang="en-US" sz="2400"/>
              <a:t> chī ròu jiù bù shū f</a:t>
            </a:r>
            <a:r>
              <a:rPr lang="en-US" altLang="zh-CN" sz="2400"/>
              <a:t>u.</a:t>
            </a:r>
            <a:endParaRPr lang="en-US" altLang="zh-CN" sz="2400"/>
          </a:p>
          <a:p>
            <a:r>
              <a:rPr lang="zh-CN" altLang="en-US" sz="2400"/>
              <a:t>   </a:t>
            </a:r>
            <a:r>
              <a:rPr lang="en-US" altLang="zh-CN" sz="2400"/>
              <a:t>Little Zhang normally eats only vegetables. He feels sick whenever he eats meat.</a:t>
            </a:r>
            <a:endParaRPr lang="zh-CN" altLang="en-US" sz="2400"/>
          </a:p>
          <a:p>
            <a:endParaRPr lang="en-US" altLang="zh-CN" sz="2400"/>
          </a:p>
          <a:p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6130" y="4427220"/>
            <a:ext cx="1123950" cy="1803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4951730"/>
            <a:ext cx="1765300" cy="1149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55" y="4617720"/>
            <a:ext cx="1428750" cy="1422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58720" y="5483860"/>
            <a:ext cx="1863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小张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地图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dì       tú 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40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</a:t>
            </a:r>
            <a:r>
              <a:rPr lang="en-US" altLang="zh-CN" sz="3600"/>
              <a:t>map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b="6265"/>
          <a:stretch>
            <a:fillRect/>
          </a:stretch>
        </p:blipFill>
        <p:spPr>
          <a:xfrm>
            <a:off x="6052820" y="2383790"/>
            <a:ext cx="454406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8. </a:t>
            </a:r>
            <a:r>
              <a:rPr lang="zh-CN" altLang="en-US" sz="2400"/>
              <a:t>一</a:t>
            </a:r>
            <a:r>
              <a:rPr lang="en-US" altLang="zh-CN" sz="2400"/>
              <a:t>...</a:t>
            </a:r>
            <a:r>
              <a:rPr lang="zh-CN" altLang="en-US" sz="2400"/>
              <a:t>就</a:t>
            </a:r>
            <a:r>
              <a:rPr lang="en-US" altLang="zh-CN" sz="2400"/>
              <a:t>...(yī ...jiù ... as soon as... then...)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0536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This structure connects two actions. It can be used to combine actions in two different types of situations: habitual situations or one-time situations. In a habitual situation, whenever the first action occurs, the second action immediately follows: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27405" y="3115310"/>
            <a:ext cx="1055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李律师一累就喝咖啡。</a:t>
            </a:r>
            <a:endParaRPr lang="zh-CN" altLang="en-US" sz="2400"/>
          </a:p>
          <a:p>
            <a:r>
              <a:rPr lang="zh-CN" altLang="en-US" sz="2400"/>
              <a:t>   lǐ lǜ shī yí lèi jiù hē kā fēi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Attorney Li drinks coffee whenever he feels tired.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8575" y="4497705"/>
            <a:ext cx="1814195" cy="1814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05810" y="5709920"/>
            <a:ext cx="152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李律师</a:t>
            </a:r>
            <a:endParaRPr lang="zh-CN" altLang="en-US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0" y="4576445"/>
            <a:ext cx="2489200" cy="16567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63540" y="4656455"/>
            <a:ext cx="1147445" cy="53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37451"/>
          <a:stretch>
            <a:fillRect/>
          </a:stretch>
        </p:blipFill>
        <p:spPr>
          <a:xfrm>
            <a:off x="8368030" y="4711065"/>
            <a:ext cx="1524000" cy="160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8. </a:t>
            </a:r>
            <a:r>
              <a:rPr lang="zh-CN" altLang="en-US" sz="2400"/>
              <a:t>一</a:t>
            </a:r>
            <a:r>
              <a:rPr lang="en-US" altLang="zh-CN" sz="2400"/>
              <a:t>...</a:t>
            </a:r>
            <a:r>
              <a:rPr lang="zh-CN" altLang="en-US" sz="2400"/>
              <a:t>就</a:t>
            </a:r>
            <a:r>
              <a:rPr lang="en-US" altLang="zh-CN" sz="2400"/>
              <a:t>...(yī ...jiù ... as soon as... then...)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1326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In a one-time situation, the second action takes place as soon as the first is completed: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27405" y="2699385"/>
            <a:ext cx="105549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</a:t>
            </a:r>
            <a:r>
              <a:rPr lang="zh-CN" altLang="en-US" sz="2400"/>
              <a:t>我们一进饭馆儿，服务员就告诉我们没位子了。</a:t>
            </a:r>
            <a:endParaRPr lang="zh-CN" altLang="en-US" sz="2400"/>
          </a:p>
          <a:p>
            <a:r>
              <a:rPr lang="zh-CN" altLang="en-US" sz="2400"/>
              <a:t>   wǒ men yí jìn fàn guǎnr</a:t>
            </a:r>
            <a:r>
              <a:rPr lang="en-US" altLang="zh-CN" sz="2400"/>
              <a:t>, </a:t>
            </a:r>
            <a:r>
              <a:rPr lang="zh-CN" altLang="en-US" sz="2400"/>
              <a:t>fú wù yuán jiù gào sù wǒ men méi wèi z</a:t>
            </a:r>
            <a:r>
              <a:rPr lang="en-US" altLang="zh-CN" sz="2400"/>
              <a:t>i</a:t>
            </a:r>
            <a:r>
              <a:rPr lang="zh-CN" altLang="en-US" sz="2400"/>
              <a:t> le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zh-CN" altLang="en-US" sz="2400"/>
              <a:t>  </a:t>
            </a:r>
            <a:r>
              <a:rPr lang="en-US" altLang="zh-CN" sz="2400"/>
              <a:t>As soon as we got into the restaurant, the waiter told us there were no seats available.</a:t>
            </a:r>
            <a:endParaRPr lang="en-US" altLang="zh-CN" sz="2400"/>
          </a:p>
          <a:p>
            <a:endParaRPr lang="zh-CN" altLang="en-US" sz="2400"/>
          </a:p>
          <a:p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1870" y="789940"/>
            <a:ext cx="698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8. </a:t>
            </a:r>
            <a:r>
              <a:rPr lang="zh-CN" altLang="en-US" sz="2400"/>
              <a:t>一</a:t>
            </a:r>
            <a:r>
              <a:rPr lang="en-US" altLang="zh-CN" sz="2400"/>
              <a:t>...</a:t>
            </a:r>
            <a:r>
              <a:rPr lang="zh-CN" altLang="en-US" sz="2400"/>
              <a:t>就</a:t>
            </a:r>
            <a:r>
              <a:rPr lang="en-US" altLang="zh-CN" sz="2400"/>
              <a:t>...(yī ...jiù ... as soon as... then...)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27405" y="1363345"/>
            <a:ext cx="11326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In a one-time situation, the second action takes place as soon as the first is completed: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554990" y="2342515"/>
            <a:ext cx="110229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</a:t>
            </a:r>
            <a:r>
              <a:rPr lang="zh-CN" altLang="en-US" sz="2400"/>
              <a:t>这课的语法很容易，我一看就懂。</a:t>
            </a:r>
            <a:endParaRPr lang="zh-CN" altLang="en-US" sz="2400"/>
          </a:p>
          <a:p>
            <a:r>
              <a:rPr lang="zh-CN" altLang="en-US" sz="2400"/>
              <a:t>   zhè kè de yǔ fǎ hěn róng yì ，wǒ yí kàn jiù dǒng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zh-CN" altLang="en-US" sz="2400"/>
              <a:t>   </a:t>
            </a:r>
            <a:r>
              <a:rPr lang="en-US" altLang="zh-CN" sz="2400"/>
              <a:t>The grammar in this lesson was very easy. I understood it the moment I read it.</a:t>
            </a:r>
            <a:endParaRPr lang="en-US" altLang="zh-CN" sz="2400"/>
          </a:p>
          <a:p>
            <a:endParaRPr lang="zh-CN" altLang="en-US" sz="2400"/>
          </a:p>
          <a:p>
            <a:r>
              <a:rPr lang="en-US" altLang="zh-CN" sz="2400"/>
              <a:t>6.</a:t>
            </a:r>
            <a:r>
              <a:rPr lang="zh-CN" altLang="en-US" sz="2400"/>
              <a:t>活动中心离这儿不远，到第二个路口，往右一拐就到了。</a:t>
            </a:r>
            <a:endParaRPr lang="zh-CN" altLang="en-US" sz="2400"/>
          </a:p>
          <a:p>
            <a:r>
              <a:rPr lang="zh-CN" altLang="en-US" sz="2400"/>
              <a:t>   huó dòng zhōng xīn lí zhèr bù yuǎn</a:t>
            </a:r>
            <a:r>
              <a:rPr lang="en-US" altLang="zh-CN" sz="2400"/>
              <a:t>, </a:t>
            </a:r>
            <a:r>
              <a:rPr lang="zh-CN" altLang="en-US" sz="2400"/>
              <a:t>dào dì èr g</a:t>
            </a:r>
            <a:r>
              <a:rPr lang="en-US" altLang="zh-CN" sz="2400"/>
              <a:t>e</a:t>
            </a:r>
            <a:r>
              <a:rPr lang="zh-CN" altLang="en-US" sz="2400"/>
              <a:t> lù kǒu</a:t>
            </a:r>
            <a:r>
              <a:rPr lang="en-US" altLang="zh-CN" sz="2400"/>
              <a:t>, </a:t>
            </a:r>
            <a:r>
              <a:rPr lang="zh-CN" altLang="en-US" sz="2400"/>
              <a:t>wǎng yòu yì guǎi jiù   </a:t>
            </a:r>
            <a:endParaRPr lang="zh-CN" altLang="en-US" sz="2400"/>
          </a:p>
          <a:p>
            <a:r>
              <a:rPr lang="zh-CN" altLang="en-US" sz="2400"/>
              <a:t>   dào le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The activity center is not far from here. Turn right at the second intersection, and    </a:t>
            </a:r>
            <a:endParaRPr lang="en-US" altLang="zh-CN" sz="2400"/>
          </a:p>
          <a:p>
            <a:r>
              <a:rPr lang="en-US" altLang="zh-CN" sz="2400"/>
              <a:t>   you`ll be there.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2"/>
          <a:stretch>
            <a:fillRect/>
          </a:stretch>
        </p:blipFill>
        <p:spPr>
          <a:xfrm>
            <a:off x="9633585" y="4570095"/>
            <a:ext cx="1692275" cy="1485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0955" y="1758950"/>
            <a:ext cx="949261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没问题</a:t>
            </a:r>
            <a:r>
              <a:rPr lang="en-US" altLang="zh-CN" sz="2400"/>
              <a:t>(méi wèn tí, no problem) vs </a:t>
            </a:r>
            <a:r>
              <a:rPr lang="zh-CN" altLang="en-US" sz="2400"/>
              <a:t>没关系</a:t>
            </a:r>
            <a:r>
              <a:rPr lang="en-US" altLang="zh-CN" sz="2400"/>
              <a:t>(méi guān xi, it doesn`t matter): One uses </a:t>
            </a:r>
            <a:r>
              <a:rPr lang="zh-CN" altLang="en-US" sz="2400"/>
              <a:t>没问题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méi wèn tí</a:t>
            </a:r>
            <a:r>
              <a:rPr lang="en-US" altLang="zh-CN" sz="2400"/>
              <a:t>) to assure someone that their request will be met or a problem will be solved, e.g.”</a:t>
            </a:r>
            <a:r>
              <a:rPr lang="zh-CN" altLang="en-US" sz="2400"/>
              <a:t>开车送你去机场？没问题！</a:t>
            </a:r>
            <a:r>
              <a:rPr lang="en-US" altLang="zh-CN" sz="2400"/>
              <a:t>”(kāi chē sòng nǐ qù jī chǎng ？méi wèn tí. Drive you to the airport? No problem!) </a:t>
            </a:r>
            <a:r>
              <a:rPr lang="zh-CN" altLang="en-US" sz="2400"/>
              <a:t>没关系</a:t>
            </a:r>
            <a:r>
              <a:rPr lang="en-US" altLang="zh-CN" sz="2400"/>
              <a:t>(méi guān xi), on the other hand, downplays the severity or impact of an issue, and is often used in response to someone`s apology for a minor mistake.</a:t>
            </a:r>
            <a:endParaRPr lang="en-US" altLang="zh-CN" sz="2400"/>
          </a:p>
          <a:p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拿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20281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ná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take; to get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745" y="1152525"/>
            <a:ext cx="2252980" cy="2263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115" y="3415665"/>
            <a:ext cx="188785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次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20281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cì 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(measure word for frequency)</a:t>
            </a:r>
            <a:endParaRPr lang="en-US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6363335" y="1909445"/>
            <a:ext cx="41579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三次考试</a:t>
            </a:r>
            <a:endParaRPr lang="zh-CN" altLang="en-US" sz="2800"/>
          </a:p>
          <a:p>
            <a:r>
              <a:rPr lang="zh-CN" altLang="en-US" sz="2800"/>
              <a:t>sān cì kǎo shì</a:t>
            </a:r>
            <a:endParaRPr lang="zh-CN" altLang="en-US" sz="2800"/>
          </a:p>
          <a:p>
            <a:r>
              <a:rPr lang="zh-CN" altLang="en-US" sz="2800"/>
              <a:t>Three exams </a:t>
            </a:r>
            <a:endParaRPr lang="zh-CN" altLang="en-US" sz="2800"/>
          </a:p>
          <a:p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/>
              <a:t>一次旅行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yí cì lǚ xíng</a:t>
            </a:r>
            <a:endParaRPr lang="zh-CN" altLang="en-US" sz="2800">
              <a:sym typeface="+mn-ea"/>
            </a:endParaRPr>
          </a:p>
          <a:p>
            <a:r>
              <a:rPr lang="en-US" altLang="zh-CN" sz="2800"/>
              <a:t>A</a:t>
            </a:r>
            <a:r>
              <a:rPr lang="zh-CN" altLang="en-US" sz="2800"/>
              <a:t> trip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1816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从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11830" y="2202815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cóng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2492375" y="4045585"/>
            <a:ext cx="349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from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847975"/>
            <a:ext cx="2290445" cy="1518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245" y="2847975"/>
            <a:ext cx="2289810" cy="151828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7715250" y="3565525"/>
            <a:ext cx="517525" cy="300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471" y="419895"/>
            <a:ext cx="11081240" cy="6037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769"/>
            <a:ext cx="2445102" cy="24451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2747" y="530067"/>
            <a:ext cx="1672306" cy="1672306"/>
            <a:chOff x="4360985" y="1645920"/>
            <a:chExt cx="3573194" cy="3573194"/>
          </a:xfrm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6074" y="773134"/>
            <a:ext cx="703796" cy="11988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生词</a:t>
            </a:r>
            <a:endParaRPr lang="zh-CN" altLang="en-US" sz="36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830" y="2644775"/>
            <a:ext cx="301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一直</a:t>
            </a:r>
            <a:endParaRPr lang="zh-CN" altLang="en-US" sz="9600"/>
          </a:p>
        </p:txBody>
      </p:sp>
      <p:sp>
        <p:nvSpPr>
          <p:cNvPr id="8" name="文本框 7"/>
          <p:cNvSpPr txBox="1"/>
          <p:nvPr/>
        </p:nvSpPr>
        <p:spPr>
          <a:xfrm>
            <a:off x="3296285" y="2093595"/>
            <a:ext cx="275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yì      zhí</a:t>
            </a:r>
            <a:r>
              <a:rPr lang="zh-CN" altLang="en-US" sz="3600"/>
              <a:t> 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3211830" y="4072255"/>
            <a:ext cx="2841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straight</a:t>
            </a:r>
            <a:r>
              <a:rPr lang="zh-CN" altLang="en-US" sz="3600"/>
              <a:t>； </a:t>
            </a:r>
            <a:r>
              <a:rPr lang="en-US" altLang="zh-CN" sz="3600"/>
              <a:t>continuously</a:t>
            </a:r>
            <a:endParaRPr lang="en-US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6834505" y="2688590"/>
            <a:ext cx="39884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一直直走。</a:t>
            </a:r>
            <a:endParaRPr lang="zh-CN" altLang="en-US" sz="2800"/>
          </a:p>
          <a:p>
            <a:r>
              <a:rPr lang="zh-CN" altLang="en-US" sz="2800"/>
              <a:t>yì zhí zhí zǒu</a:t>
            </a:r>
            <a:endParaRPr lang="zh-CN" altLang="en-US" sz="2800"/>
          </a:p>
          <a:p>
            <a:r>
              <a:rPr lang="zh-CN" altLang="en-US" sz="2800"/>
              <a:t>Keep going straight.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11586</Words>
  <Application>WPS 演示</Application>
  <PresentationFormat>宽屏</PresentationFormat>
  <Paragraphs>499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4" baseType="lpstr">
      <vt:lpstr>Arial</vt:lpstr>
      <vt:lpstr>宋体</vt:lpstr>
      <vt:lpstr>Wingdings</vt:lpstr>
      <vt:lpstr>汉仪PP体简</vt:lpstr>
      <vt:lpstr>华文新魏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花开盛雪</cp:lastModifiedBy>
  <cp:revision>20</cp:revision>
  <dcterms:created xsi:type="dcterms:W3CDTF">2017-07-24T06:48:00Z</dcterms:created>
  <dcterms:modified xsi:type="dcterms:W3CDTF">2020-03-10T15:17:50Z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