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2" r:id="rId3"/>
    <p:sldId id="358" r:id="rId5"/>
    <p:sldId id="359" r:id="rId6"/>
    <p:sldId id="360" r:id="rId7"/>
    <p:sldId id="361" r:id="rId8"/>
    <p:sldId id="362" r:id="rId9"/>
    <p:sldId id="363" r:id="rId10"/>
    <p:sldId id="364" r:id="rId11"/>
    <p:sldId id="366" r:id="rId12"/>
    <p:sldId id="367" r:id="rId13"/>
    <p:sldId id="368" r:id="rId14"/>
    <p:sldId id="370" r:id="rId15"/>
    <p:sldId id="371" r:id="rId16"/>
    <p:sldId id="372" r:id="rId17"/>
    <p:sldId id="369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382" r:id="rId28"/>
    <p:sldId id="383" r:id="rId29"/>
    <p:sldId id="468" r:id="rId30"/>
    <p:sldId id="421" r:id="rId31"/>
    <p:sldId id="469" r:id="rId32"/>
    <p:sldId id="472" r:id="rId33"/>
    <p:sldId id="470" r:id="rId34"/>
    <p:sldId id="471" r:id="rId35"/>
    <p:sldId id="422" r:id="rId36"/>
    <p:sldId id="423" r:id="rId37"/>
    <p:sldId id="424" r:id="rId38"/>
    <p:sldId id="473" r:id="rId39"/>
    <p:sldId id="425" r:id="rId40"/>
    <p:sldId id="474" r:id="rId41"/>
    <p:sldId id="426" r:id="rId42"/>
    <p:sldId id="427" r:id="rId43"/>
    <p:sldId id="475" r:id="rId44"/>
    <p:sldId id="428" r:id="rId45"/>
    <p:sldId id="429" r:id="rId46"/>
    <p:sldId id="430" r:id="rId47"/>
    <p:sldId id="431" r:id="rId48"/>
    <p:sldId id="432" r:id="rId49"/>
    <p:sldId id="433" r:id="rId50"/>
    <p:sldId id="434" r:id="rId51"/>
    <p:sldId id="435" r:id="rId52"/>
    <p:sldId id="436" r:id="rId53"/>
    <p:sldId id="437" r:id="rId54"/>
    <p:sldId id="438" r:id="rId55"/>
    <p:sldId id="439" r:id="rId56"/>
    <p:sldId id="440" r:id="rId57"/>
    <p:sldId id="441" r:id="rId58"/>
    <p:sldId id="298" r:id="rId59"/>
    <p:sldId id="384" r:id="rId60"/>
    <p:sldId id="385" r:id="rId61"/>
    <p:sldId id="386" r:id="rId62"/>
    <p:sldId id="406" r:id="rId63"/>
    <p:sldId id="387" r:id="rId64"/>
    <p:sldId id="388" r:id="rId65"/>
    <p:sldId id="389" r:id="rId66"/>
    <p:sldId id="390" r:id="rId67"/>
    <p:sldId id="391" r:id="rId68"/>
    <p:sldId id="392" r:id="rId69"/>
    <p:sldId id="394" r:id="rId70"/>
    <p:sldId id="395" r:id="rId71"/>
    <p:sldId id="407" r:id="rId72"/>
    <p:sldId id="396" r:id="rId73"/>
    <p:sldId id="408" r:id="rId74"/>
    <p:sldId id="409" r:id="rId75"/>
    <p:sldId id="393" r:id="rId76"/>
    <p:sldId id="442" r:id="rId77"/>
    <p:sldId id="443" r:id="rId78"/>
    <p:sldId id="444" r:id="rId79"/>
    <p:sldId id="445" r:id="rId80"/>
    <p:sldId id="446" r:id="rId81"/>
    <p:sldId id="447" r:id="rId82"/>
    <p:sldId id="410" r:id="rId83"/>
  </p:sldIdLst>
  <p:sldSz cx="12192000" cy="6858000"/>
  <p:notesSz cx="6858000" cy="9144000"/>
  <p:custDataLst>
    <p:tags r:id="rId8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5403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0807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6205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1609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701290" algn="l" defTabSz="108077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3241675" algn="l" defTabSz="108077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782060" algn="l" defTabSz="108077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4322445" algn="l" defTabSz="108077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CA83A"/>
    <a:srgbClr val="3494BA"/>
    <a:srgbClr val="FE5778"/>
    <a:srgbClr val="99B9F4"/>
    <a:srgbClr val="FF7B53"/>
    <a:srgbClr val="BDFFAB"/>
    <a:srgbClr val="FFC1D9"/>
    <a:srgbClr val="A3C6F4"/>
    <a:srgbClr val="6D79D1"/>
    <a:srgbClr val="FF9B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5" autoAdjust="0"/>
    <p:restoredTop sz="94660"/>
  </p:normalViewPr>
  <p:slideViewPr>
    <p:cSldViewPr snapToGrid="0">
      <p:cViewPr>
        <p:scale>
          <a:sx n="100" d="100"/>
          <a:sy n="100" d="100"/>
        </p:scale>
        <p:origin x="798" y="318"/>
      </p:cViewPr>
      <p:guideLst>
        <p:guide orient="horz" pos="2536"/>
        <p:guide pos="34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7" Type="http://schemas.openxmlformats.org/officeDocument/2006/relationships/tags" Target="tags/tag1.xml"/><Relationship Id="rId86" Type="http://schemas.openxmlformats.org/officeDocument/2006/relationships/tableStyles" Target="tableStyles.xml"/><Relationship Id="rId85" Type="http://schemas.openxmlformats.org/officeDocument/2006/relationships/viewProps" Target="viewProps.xml"/><Relationship Id="rId84" Type="http://schemas.openxmlformats.org/officeDocument/2006/relationships/presProps" Target="presProps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7FA7865-7C30-4B4D-B550-0BE0EBE67E12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65CDC65-2690-451B-9C45-11DF765D09A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65" kern="1200">
        <a:solidFill>
          <a:schemeClr val="tx1"/>
        </a:solidFill>
        <a:latin typeface="+mn-lt"/>
        <a:ea typeface="+mn-ea"/>
        <a:cs typeface="+mn-cs"/>
      </a:defRPr>
    </a:lvl1pPr>
    <a:lvl2pPr marL="540385" algn="l" rtl="0" eaLnBrk="0" fontAlgn="base" hangingPunct="0">
      <a:spcBef>
        <a:spcPct val="30000"/>
      </a:spcBef>
      <a:spcAft>
        <a:spcPct val="0"/>
      </a:spcAft>
      <a:defRPr sz="1465" kern="1200">
        <a:solidFill>
          <a:schemeClr val="tx1"/>
        </a:solidFill>
        <a:latin typeface="+mn-lt"/>
        <a:ea typeface="+mn-ea"/>
        <a:cs typeface="+mn-cs"/>
      </a:defRPr>
    </a:lvl2pPr>
    <a:lvl3pPr marL="1080770" algn="l" rtl="0" eaLnBrk="0" fontAlgn="base" hangingPunct="0">
      <a:spcBef>
        <a:spcPct val="30000"/>
      </a:spcBef>
      <a:spcAft>
        <a:spcPct val="0"/>
      </a:spcAft>
      <a:defRPr sz="1465" kern="1200">
        <a:solidFill>
          <a:schemeClr val="tx1"/>
        </a:solidFill>
        <a:latin typeface="+mn-lt"/>
        <a:ea typeface="+mn-ea"/>
        <a:cs typeface="+mn-cs"/>
      </a:defRPr>
    </a:lvl3pPr>
    <a:lvl4pPr marL="1620520" algn="l" rtl="0" eaLnBrk="0" fontAlgn="base" hangingPunct="0">
      <a:spcBef>
        <a:spcPct val="30000"/>
      </a:spcBef>
      <a:spcAft>
        <a:spcPct val="0"/>
      </a:spcAft>
      <a:defRPr sz="1465" kern="1200">
        <a:solidFill>
          <a:schemeClr val="tx1"/>
        </a:solidFill>
        <a:latin typeface="+mn-lt"/>
        <a:ea typeface="+mn-ea"/>
        <a:cs typeface="+mn-cs"/>
      </a:defRPr>
    </a:lvl4pPr>
    <a:lvl5pPr marL="2160905" algn="l" rtl="0" eaLnBrk="0" fontAlgn="base" hangingPunct="0">
      <a:spcBef>
        <a:spcPct val="30000"/>
      </a:spcBef>
      <a:spcAft>
        <a:spcPct val="0"/>
      </a:spcAft>
      <a:defRPr sz="1465" kern="1200">
        <a:solidFill>
          <a:schemeClr val="tx1"/>
        </a:solidFill>
        <a:latin typeface="+mn-lt"/>
        <a:ea typeface="+mn-ea"/>
        <a:cs typeface="+mn-cs"/>
      </a:defRPr>
    </a:lvl5pPr>
    <a:lvl6pPr marL="2701290" algn="l" defTabSz="1080770" rtl="0" eaLnBrk="1" latinLnBrk="0" hangingPunct="1">
      <a:defRPr sz="1465" kern="1200">
        <a:solidFill>
          <a:schemeClr val="tx1"/>
        </a:solidFill>
        <a:latin typeface="+mn-lt"/>
        <a:ea typeface="+mn-ea"/>
        <a:cs typeface="+mn-cs"/>
      </a:defRPr>
    </a:lvl6pPr>
    <a:lvl7pPr marL="3241675" algn="l" defTabSz="1080770" rtl="0" eaLnBrk="1" latinLnBrk="0" hangingPunct="1">
      <a:defRPr sz="1465" kern="1200">
        <a:solidFill>
          <a:schemeClr val="tx1"/>
        </a:solidFill>
        <a:latin typeface="+mn-lt"/>
        <a:ea typeface="+mn-ea"/>
        <a:cs typeface="+mn-cs"/>
      </a:defRPr>
    </a:lvl7pPr>
    <a:lvl8pPr marL="3782060" algn="l" defTabSz="1080770" rtl="0" eaLnBrk="1" latinLnBrk="0" hangingPunct="1">
      <a:defRPr sz="1465" kern="1200">
        <a:solidFill>
          <a:schemeClr val="tx1"/>
        </a:solidFill>
        <a:latin typeface="+mn-lt"/>
        <a:ea typeface="+mn-ea"/>
        <a:cs typeface="+mn-cs"/>
      </a:defRPr>
    </a:lvl8pPr>
    <a:lvl9pPr marL="4322445" algn="l" defTabSz="1080770" rtl="0" eaLnBrk="1" latinLnBrk="0" hangingPunct="1">
      <a:defRPr sz="146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469500-3AA6-4893-9816-B3D1E88D93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E1EFD-C9FB-4C8F-BF1F-8016E088C4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3281A8-6AD5-45FB-9045-E69E6743A9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C2804-DA7A-4EFF-BA92-30AEC3DDB0AF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61" y="145256"/>
            <a:ext cx="1048910" cy="8283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85CACA-09C7-4C32-B5F2-D53278276A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862C9-CFAC-4C7F-9228-319F53AF5D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FEB19B-5581-45F9-B58C-3DD04EB1832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F2AD3-F634-4E3A-AADA-3B0D15E0AC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4D71AE-5AEB-48DC-A88D-4E8B067ACE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8057A-5BAF-4FB0-B47F-C00C6E19D2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6B69B4-26D0-4599-B450-0D10D81CBF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625A86-B179-4474-A04F-3C57038F9D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6C6FF2-9737-4913-AF2C-EAB6B4DFA0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3FAD65-A404-4AAC-8F63-E140504FB0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63E029-6A30-49BE-AE38-D0F2989EDD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7E8B3-48F1-45F8-8112-4F43B536A9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553FE5-A1D2-45DE-A0DB-CE40A26E53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AD740-E183-45B2-B967-003830659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C599DC-DC91-4737-ACA0-35249D7FC8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CAAEC-8B46-460B-B169-ADF7941A87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45480B-6AC6-4989-8465-025AFC2E18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326A-C6FD-463E-AC91-3540BFA7BA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3281A8-6AD5-45FB-9045-E69E6743A9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C2804-DA7A-4EFF-BA92-30AEC3DDB0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3281A8-6AD5-45FB-9045-E69E6743A9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C2804-DA7A-4EFF-BA92-30AEC3DDB0AF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3281A8-6AD5-45FB-9045-E69E6743A9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C2804-DA7A-4EFF-BA92-30AEC3DDB0AF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4404AA-76F2-4F7F-91D5-8234B890F8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361AD1-7D79-4A71-957C-FEA1D83FA8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5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6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7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8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0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slides/_rels/slide6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1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68.png"/><Relationship Id="rId1" Type="http://schemas.openxmlformats.org/officeDocument/2006/relationships/image" Target="../media/image67.png"/></Relationships>
</file>

<file path=ppt/slides/_rels/slide6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2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2.png"/></Relationships>
</file>

<file path=ppt/slides/_rels/slide6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5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image" Target="../media/image7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7.png"/></Relationships>
</file>

<file path=ppt/slides/_rels/slide6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8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image" Target="../media/image78.png"/></Relationships>
</file>

<file path=ppt/slides/_rels/slide6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9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82.png"/><Relationship Id="rId1" Type="http://schemas.openxmlformats.org/officeDocument/2006/relationships/image" Target="../media/image8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4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5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2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" y="1748155"/>
            <a:ext cx="5184140" cy="35509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504940" y="2813050"/>
            <a:ext cx="29914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看病</a:t>
            </a:r>
            <a:endParaRPr lang="zh-CN" altLang="en-US" sz="9600"/>
          </a:p>
        </p:txBody>
      </p:sp>
      <p:sp>
        <p:nvSpPr>
          <p:cNvPr id="4" name="文本框 3"/>
          <p:cNvSpPr txBox="1"/>
          <p:nvPr/>
        </p:nvSpPr>
        <p:spPr>
          <a:xfrm>
            <a:off x="5930265" y="4381500"/>
            <a:ext cx="4439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Seeing a Doctor</a:t>
            </a:r>
            <a:endParaRPr lang="en-US" altLang="zh-CN" sz="4400"/>
          </a:p>
        </p:txBody>
      </p:sp>
      <p:sp>
        <p:nvSpPr>
          <p:cNvPr id="5" name="文本框 4"/>
          <p:cNvSpPr txBox="1"/>
          <p:nvPr/>
        </p:nvSpPr>
        <p:spPr>
          <a:xfrm>
            <a:off x="6024245" y="2238375"/>
            <a:ext cx="38379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</a:t>
            </a:r>
            <a:r>
              <a:rPr lang="en-US" altLang="zh-CN" sz="4400"/>
              <a:t> </a:t>
            </a:r>
            <a:r>
              <a:rPr lang="zh-CN" altLang="en-US" sz="4400"/>
              <a:t>kàn  bìng </a:t>
            </a:r>
            <a:endParaRPr lang="zh-CN" altLang="en-US" sz="4400"/>
          </a:p>
        </p:txBody>
      </p:sp>
      <p:sp>
        <p:nvSpPr>
          <p:cNvPr id="6" name="文本框 5"/>
          <p:cNvSpPr txBox="1"/>
          <p:nvPr/>
        </p:nvSpPr>
        <p:spPr>
          <a:xfrm>
            <a:off x="9779000" y="5521960"/>
            <a:ext cx="1899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Li Xin Yu</a:t>
            </a:r>
            <a:endParaRPr lang="en-US" altLang="zh-CN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50085" y="2457450"/>
            <a:ext cx="28136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好几</a:t>
            </a:r>
            <a:endParaRPr lang="zh-CN" altLang="en-US" sz="9600"/>
          </a:p>
        </p:txBody>
      </p:sp>
      <p:sp>
        <p:nvSpPr>
          <p:cNvPr id="2" name="文本框 1"/>
          <p:cNvSpPr txBox="1"/>
          <p:nvPr/>
        </p:nvSpPr>
        <p:spPr>
          <a:xfrm>
            <a:off x="1687830" y="1861820"/>
            <a:ext cx="3161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hǎo     jǐ </a:t>
            </a:r>
            <a:endParaRPr lang="en-US" altLang="zh-CN" sz="4000"/>
          </a:p>
        </p:txBody>
      </p:sp>
      <p:sp>
        <p:nvSpPr>
          <p:cNvPr id="4" name="文本框 3"/>
          <p:cNvSpPr txBox="1"/>
          <p:nvPr/>
        </p:nvSpPr>
        <p:spPr>
          <a:xfrm>
            <a:off x="1556385" y="4025900"/>
            <a:ext cx="37630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quite a few</a:t>
            </a:r>
            <a:endParaRPr lang="en-US" altLang="zh-CN" sz="4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90870" y="1644015"/>
            <a:ext cx="4827270" cy="3569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50085" y="2457450"/>
            <a:ext cx="28136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厕所</a:t>
            </a:r>
            <a:endParaRPr lang="zh-CN" altLang="en-US" sz="9600"/>
          </a:p>
        </p:txBody>
      </p:sp>
      <p:sp>
        <p:nvSpPr>
          <p:cNvPr id="2" name="文本框 1"/>
          <p:cNvSpPr txBox="1"/>
          <p:nvPr/>
        </p:nvSpPr>
        <p:spPr>
          <a:xfrm>
            <a:off x="1687830" y="1861820"/>
            <a:ext cx="3161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 cè    suǒ  </a:t>
            </a:r>
            <a:endParaRPr lang="en-US" altLang="zh-CN" sz="4000"/>
          </a:p>
        </p:txBody>
      </p:sp>
      <p:sp>
        <p:nvSpPr>
          <p:cNvPr id="4" name="文本框 3"/>
          <p:cNvSpPr txBox="1"/>
          <p:nvPr/>
        </p:nvSpPr>
        <p:spPr>
          <a:xfrm>
            <a:off x="1556385" y="4025900"/>
            <a:ext cx="37630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restroom,toilt</a:t>
            </a:r>
            <a:endParaRPr lang="en-US" altLang="zh-CN" sz="4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18835" y="2160905"/>
            <a:ext cx="4059555" cy="2701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50085" y="2457450"/>
            <a:ext cx="28136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冰箱</a:t>
            </a:r>
            <a:endParaRPr lang="zh-CN" altLang="en-US" sz="9600"/>
          </a:p>
        </p:txBody>
      </p:sp>
      <p:sp>
        <p:nvSpPr>
          <p:cNvPr id="2" name="文本框 1"/>
          <p:cNvSpPr txBox="1"/>
          <p:nvPr/>
        </p:nvSpPr>
        <p:spPr>
          <a:xfrm>
            <a:off x="1687830" y="1861820"/>
            <a:ext cx="3161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bīng xiāng   </a:t>
            </a:r>
            <a:endParaRPr lang="en-US" altLang="zh-CN" sz="4000"/>
          </a:p>
        </p:txBody>
      </p:sp>
      <p:sp>
        <p:nvSpPr>
          <p:cNvPr id="4" name="文本框 3"/>
          <p:cNvSpPr txBox="1"/>
          <p:nvPr/>
        </p:nvSpPr>
        <p:spPr>
          <a:xfrm>
            <a:off x="1556385" y="4025900"/>
            <a:ext cx="37630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refrigerator</a:t>
            </a:r>
            <a:endParaRPr lang="en-US" altLang="zh-CN" sz="40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09335" y="797560"/>
            <a:ext cx="3145155" cy="20929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445" y="3630295"/>
            <a:ext cx="2994660" cy="2713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50085" y="2457450"/>
            <a:ext cx="28136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发烧</a:t>
            </a:r>
            <a:endParaRPr lang="zh-CN" altLang="en-US" sz="9600"/>
          </a:p>
        </p:txBody>
      </p:sp>
      <p:sp>
        <p:nvSpPr>
          <p:cNvPr id="2" name="文本框 1"/>
          <p:cNvSpPr txBox="1"/>
          <p:nvPr/>
        </p:nvSpPr>
        <p:spPr>
          <a:xfrm>
            <a:off x="1687830" y="1861820"/>
            <a:ext cx="3161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 fā    shāo   </a:t>
            </a:r>
            <a:endParaRPr lang="en-US" altLang="zh-CN" sz="4000"/>
          </a:p>
        </p:txBody>
      </p:sp>
      <p:sp>
        <p:nvSpPr>
          <p:cNvPr id="4" name="文本框 3"/>
          <p:cNvSpPr txBox="1"/>
          <p:nvPr/>
        </p:nvSpPr>
        <p:spPr>
          <a:xfrm>
            <a:off x="1415415" y="4025900"/>
            <a:ext cx="4101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to have a fever</a:t>
            </a:r>
            <a:endParaRPr lang="en-US" altLang="zh-CN" sz="4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70040" y="1762125"/>
            <a:ext cx="3348990" cy="3333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50085" y="2457450"/>
            <a:ext cx="28136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躺下</a:t>
            </a:r>
            <a:endParaRPr lang="zh-CN" altLang="en-US" sz="9600"/>
          </a:p>
        </p:txBody>
      </p:sp>
      <p:sp>
        <p:nvSpPr>
          <p:cNvPr id="2" name="文本框 1"/>
          <p:cNvSpPr txBox="1"/>
          <p:nvPr/>
        </p:nvSpPr>
        <p:spPr>
          <a:xfrm>
            <a:off x="1687830" y="1861820"/>
            <a:ext cx="3161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tǎng   xia   </a:t>
            </a:r>
            <a:endParaRPr lang="en-US" altLang="zh-CN" sz="4000"/>
          </a:p>
        </p:txBody>
      </p:sp>
      <p:sp>
        <p:nvSpPr>
          <p:cNvPr id="4" name="文本框 3"/>
          <p:cNvSpPr txBox="1"/>
          <p:nvPr/>
        </p:nvSpPr>
        <p:spPr>
          <a:xfrm>
            <a:off x="1415415" y="4025900"/>
            <a:ext cx="4101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 to lie down</a:t>
            </a:r>
            <a:endParaRPr lang="en-US" altLang="zh-CN" sz="40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7195" y="871220"/>
            <a:ext cx="2401570" cy="22866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b="31340"/>
          <a:stretch>
            <a:fillRect/>
          </a:stretch>
        </p:blipFill>
        <p:spPr>
          <a:xfrm>
            <a:off x="8165465" y="3805555"/>
            <a:ext cx="2774315" cy="19043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565" y="2437130"/>
            <a:ext cx="1983740" cy="1983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18105" y="2457450"/>
            <a:ext cx="18065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躺</a:t>
            </a:r>
            <a:endParaRPr lang="zh-CN" altLang="en-US" sz="9600"/>
          </a:p>
        </p:txBody>
      </p:sp>
      <p:sp>
        <p:nvSpPr>
          <p:cNvPr id="2" name="文本框 1"/>
          <p:cNvSpPr txBox="1"/>
          <p:nvPr/>
        </p:nvSpPr>
        <p:spPr>
          <a:xfrm>
            <a:off x="2336800" y="1965325"/>
            <a:ext cx="18630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tǎng </a:t>
            </a:r>
            <a:r>
              <a:rPr lang="zh-CN" altLang="en-US" sz="4000"/>
              <a:t> </a:t>
            </a:r>
            <a:endParaRPr lang="zh-CN" altLang="en-US" sz="4000"/>
          </a:p>
        </p:txBody>
      </p:sp>
      <p:sp>
        <p:nvSpPr>
          <p:cNvPr id="4" name="文本框 3"/>
          <p:cNvSpPr txBox="1"/>
          <p:nvPr/>
        </p:nvSpPr>
        <p:spPr>
          <a:xfrm>
            <a:off x="2106295" y="3959860"/>
            <a:ext cx="25673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 to lie</a:t>
            </a:r>
            <a:endParaRPr lang="en-US" altLang="zh-CN" sz="4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5660" y="843915"/>
            <a:ext cx="3070225" cy="19069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915" y="3271520"/>
            <a:ext cx="3130550" cy="2083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50085" y="2457450"/>
            <a:ext cx="28136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检查</a:t>
            </a:r>
            <a:endParaRPr lang="zh-CN" altLang="en-US" sz="9600"/>
          </a:p>
        </p:txBody>
      </p:sp>
      <p:sp>
        <p:nvSpPr>
          <p:cNvPr id="2" name="文本框 1"/>
          <p:cNvSpPr txBox="1"/>
          <p:nvPr/>
        </p:nvSpPr>
        <p:spPr>
          <a:xfrm>
            <a:off x="1687830" y="1861820"/>
            <a:ext cx="3161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jiǎn   chá    </a:t>
            </a:r>
            <a:endParaRPr lang="en-US" altLang="zh-CN" sz="4000"/>
          </a:p>
        </p:txBody>
      </p:sp>
      <p:sp>
        <p:nvSpPr>
          <p:cNvPr id="4" name="文本框 3"/>
          <p:cNvSpPr txBox="1"/>
          <p:nvPr/>
        </p:nvSpPr>
        <p:spPr>
          <a:xfrm>
            <a:off x="1415415" y="4025900"/>
            <a:ext cx="4101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 to examine</a:t>
            </a:r>
            <a:endParaRPr lang="en-US" altLang="zh-CN" sz="4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99680" y="721360"/>
            <a:ext cx="2898775" cy="20516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370" y="3808095"/>
            <a:ext cx="3114675" cy="20732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575" y="2914650"/>
            <a:ext cx="2322830" cy="1508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50085" y="2457450"/>
            <a:ext cx="28136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吃坏</a:t>
            </a:r>
            <a:endParaRPr lang="zh-CN" altLang="en-US" sz="9600"/>
          </a:p>
        </p:txBody>
      </p:sp>
      <p:sp>
        <p:nvSpPr>
          <p:cNvPr id="2" name="文本框 1"/>
          <p:cNvSpPr txBox="1"/>
          <p:nvPr/>
        </p:nvSpPr>
        <p:spPr>
          <a:xfrm>
            <a:off x="1687830" y="1861820"/>
            <a:ext cx="3161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chī   huài   </a:t>
            </a:r>
            <a:endParaRPr lang="en-US" altLang="zh-CN" sz="4000"/>
          </a:p>
        </p:txBody>
      </p:sp>
      <p:sp>
        <p:nvSpPr>
          <p:cNvPr id="4" name="文本框 3"/>
          <p:cNvSpPr txBox="1"/>
          <p:nvPr/>
        </p:nvSpPr>
        <p:spPr>
          <a:xfrm>
            <a:off x="991870" y="3954780"/>
            <a:ext cx="534289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to get sick because of bad food</a:t>
            </a:r>
            <a:endParaRPr lang="en-US" altLang="zh-CN" sz="4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750" y="3668395"/>
            <a:ext cx="2534920" cy="22885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445" y="1190625"/>
            <a:ext cx="2435860" cy="2248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18105" y="2457450"/>
            <a:ext cx="18065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坏</a:t>
            </a:r>
            <a:endParaRPr lang="zh-CN" altLang="en-US" sz="9600"/>
          </a:p>
        </p:txBody>
      </p:sp>
      <p:sp>
        <p:nvSpPr>
          <p:cNvPr id="2" name="文本框 1"/>
          <p:cNvSpPr txBox="1"/>
          <p:nvPr/>
        </p:nvSpPr>
        <p:spPr>
          <a:xfrm>
            <a:off x="2336800" y="1965325"/>
            <a:ext cx="18630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huài </a:t>
            </a:r>
            <a:r>
              <a:rPr lang="zh-CN" altLang="en-US" sz="4000"/>
              <a:t> </a:t>
            </a:r>
            <a:endParaRPr lang="zh-CN" altLang="en-US" sz="4000"/>
          </a:p>
        </p:txBody>
      </p:sp>
      <p:sp>
        <p:nvSpPr>
          <p:cNvPr id="4" name="文本框 3"/>
          <p:cNvSpPr txBox="1"/>
          <p:nvPr/>
        </p:nvSpPr>
        <p:spPr>
          <a:xfrm>
            <a:off x="2106295" y="3959860"/>
            <a:ext cx="25673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  bad</a:t>
            </a:r>
            <a:endParaRPr lang="en-US" altLang="zh-CN" sz="40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78600" y="943610"/>
            <a:ext cx="4306570" cy="13392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260" y="2790190"/>
            <a:ext cx="2275840" cy="22758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965" y="3731895"/>
            <a:ext cx="2731770" cy="1818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50085" y="2457450"/>
            <a:ext cx="28136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打针</a:t>
            </a:r>
            <a:endParaRPr lang="zh-CN" altLang="en-US" sz="9600"/>
          </a:p>
        </p:txBody>
      </p:sp>
      <p:sp>
        <p:nvSpPr>
          <p:cNvPr id="2" name="文本框 1"/>
          <p:cNvSpPr txBox="1"/>
          <p:nvPr/>
        </p:nvSpPr>
        <p:spPr>
          <a:xfrm>
            <a:off x="1687830" y="1861820"/>
            <a:ext cx="3161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 dǎ   zhēn     </a:t>
            </a:r>
            <a:endParaRPr lang="en-US" altLang="zh-CN" sz="4000"/>
          </a:p>
        </p:txBody>
      </p:sp>
      <p:sp>
        <p:nvSpPr>
          <p:cNvPr id="4" name="文本框 3"/>
          <p:cNvSpPr txBox="1"/>
          <p:nvPr/>
        </p:nvSpPr>
        <p:spPr>
          <a:xfrm>
            <a:off x="1415415" y="4025900"/>
            <a:ext cx="47034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to get an injection</a:t>
            </a:r>
            <a:endParaRPr lang="en-US" altLang="zh-CN" sz="40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8860" y="2073275"/>
            <a:ext cx="4267200" cy="2659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50085" y="2457450"/>
            <a:ext cx="28136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病人</a:t>
            </a:r>
            <a:endParaRPr lang="zh-CN" altLang="en-US" sz="9600"/>
          </a:p>
        </p:txBody>
      </p:sp>
      <p:sp>
        <p:nvSpPr>
          <p:cNvPr id="2" name="文本框 1"/>
          <p:cNvSpPr txBox="1"/>
          <p:nvPr/>
        </p:nvSpPr>
        <p:spPr>
          <a:xfrm>
            <a:off x="1659255" y="1861820"/>
            <a:ext cx="3161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</a:t>
            </a:r>
            <a:r>
              <a:rPr lang="zh-CN" altLang="en-US" sz="4000"/>
              <a:t>bìng   rén</a:t>
            </a:r>
            <a:endParaRPr lang="zh-CN" altLang="en-US" sz="4000"/>
          </a:p>
        </p:txBody>
      </p:sp>
      <p:sp>
        <p:nvSpPr>
          <p:cNvPr id="4" name="文本框 3"/>
          <p:cNvSpPr txBox="1"/>
          <p:nvPr/>
        </p:nvSpPr>
        <p:spPr>
          <a:xfrm>
            <a:off x="1556385" y="4025900"/>
            <a:ext cx="37630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   patient</a:t>
            </a:r>
            <a:endParaRPr lang="en-US" altLang="zh-CN" sz="40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1925" y="1766570"/>
            <a:ext cx="5198745" cy="3459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18105" y="2457450"/>
            <a:ext cx="18065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针</a:t>
            </a:r>
            <a:endParaRPr lang="zh-CN" altLang="en-US" sz="9600"/>
          </a:p>
        </p:txBody>
      </p:sp>
      <p:sp>
        <p:nvSpPr>
          <p:cNvPr id="2" name="文本框 1"/>
          <p:cNvSpPr txBox="1"/>
          <p:nvPr/>
        </p:nvSpPr>
        <p:spPr>
          <a:xfrm>
            <a:off x="2383790" y="1908810"/>
            <a:ext cx="18630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zhēn </a:t>
            </a:r>
            <a:r>
              <a:rPr lang="zh-CN" altLang="en-US" sz="4000"/>
              <a:t> </a:t>
            </a:r>
            <a:endParaRPr lang="zh-CN" altLang="en-US" sz="4000"/>
          </a:p>
        </p:txBody>
      </p:sp>
      <p:sp>
        <p:nvSpPr>
          <p:cNvPr id="4" name="文本框 3"/>
          <p:cNvSpPr txBox="1"/>
          <p:nvPr/>
        </p:nvSpPr>
        <p:spPr>
          <a:xfrm>
            <a:off x="2106295" y="3959860"/>
            <a:ext cx="25673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needle</a:t>
            </a:r>
            <a:endParaRPr lang="en-US" altLang="zh-CN" sz="4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b="7268"/>
          <a:stretch>
            <a:fillRect/>
          </a:stretch>
        </p:blipFill>
        <p:spPr>
          <a:xfrm>
            <a:off x="7098030" y="1116965"/>
            <a:ext cx="2567305" cy="16078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b="7789"/>
          <a:stretch>
            <a:fillRect/>
          </a:stretch>
        </p:blipFill>
        <p:spPr>
          <a:xfrm>
            <a:off x="8676640" y="3672840"/>
            <a:ext cx="2487930" cy="16389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445" y="3199130"/>
            <a:ext cx="2040255" cy="2040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18105" y="2457450"/>
            <a:ext cx="18065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药</a:t>
            </a:r>
            <a:endParaRPr lang="zh-CN" altLang="en-US" sz="9600"/>
          </a:p>
        </p:txBody>
      </p:sp>
      <p:sp>
        <p:nvSpPr>
          <p:cNvPr id="2" name="文本框 1"/>
          <p:cNvSpPr txBox="1"/>
          <p:nvPr/>
        </p:nvSpPr>
        <p:spPr>
          <a:xfrm>
            <a:off x="2383790" y="1908810"/>
            <a:ext cx="18630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yào </a:t>
            </a:r>
            <a:r>
              <a:rPr lang="zh-CN" altLang="en-US" sz="4000"/>
              <a:t> </a:t>
            </a:r>
            <a:endParaRPr lang="zh-CN" altLang="en-US" sz="4000"/>
          </a:p>
        </p:txBody>
      </p:sp>
      <p:sp>
        <p:nvSpPr>
          <p:cNvPr id="4" name="文本框 3"/>
          <p:cNvSpPr txBox="1"/>
          <p:nvPr/>
        </p:nvSpPr>
        <p:spPr>
          <a:xfrm>
            <a:off x="2106295" y="3959860"/>
            <a:ext cx="28117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medicine</a:t>
            </a:r>
            <a:endParaRPr lang="en-US" altLang="zh-CN" sz="40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26100" y="2073275"/>
            <a:ext cx="4321810" cy="25933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07415" y="5088890"/>
            <a:ext cx="1059243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ym typeface="+mn-ea"/>
              </a:rPr>
              <a:t>“To take medicine” is </a:t>
            </a:r>
            <a:r>
              <a:rPr lang="zh-CN" altLang="en-US" sz="2800">
                <a:sym typeface="+mn-ea"/>
              </a:rPr>
              <a:t>吃药</a:t>
            </a:r>
            <a:r>
              <a:rPr lang="en-US" altLang="zh-CN" sz="2800">
                <a:sym typeface="+mn-ea"/>
              </a:rPr>
              <a:t>(chī yào), literally “to eat medicine.” A more formal expression is </a:t>
            </a:r>
            <a:r>
              <a:rPr lang="zh-CN" altLang="en-US" sz="2800">
                <a:sym typeface="+mn-ea"/>
              </a:rPr>
              <a:t>服药</a:t>
            </a:r>
            <a:r>
              <a:rPr lang="en-US" altLang="zh-CN" sz="2800">
                <a:sym typeface="+mn-ea"/>
              </a:rPr>
              <a:t>(fú yào), which is commonly written on prescriptions and prescription instructions.</a:t>
            </a:r>
            <a:endParaRPr lang="en-US" altLang="zh-CN" sz="2800"/>
          </a:p>
          <a:p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18105" y="2457450"/>
            <a:ext cx="18065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片</a:t>
            </a:r>
            <a:endParaRPr lang="zh-CN" altLang="en-US" sz="9600"/>
          </a:p>
        </p:txBody>
      </p:sp>
      <p:sp>
        <p:nvSpPr>
          <p:cNvPr id="2" name="文本框 1"/>
          <p:cNvSpPr txBox="1"/>
          <p:nvPr/>
        </p:nvSpPr>
        <p:spPr>
          <a:xfrm>
            <a:off x="2618105" y="1908810"/>
            <a:ext cx="16287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piàn  </a:t>
            </a:r>
            <a:r>
              <a:rPr lang="zh-CN" altLang="en-US" sz="4000"/>
              <a:t> </a:t>
            </a:r>
            <a:endParaRPr lang="zh-CN" altLang="en-US" sz="4000"/>
          </a:p>
        </p:txBody>
      </p:sp>
      <p:sp>
        <p:nvSpPr>
          <p:cNvPr id="4" name="文本框 3"/>
          <p:cNvSpPr txBox="1"/>
          <p:nvPr/>
        </p:nvSpPr>
        <p:spPr>
          <a:xfrm>
            <a:off x="318135" y="4081780"/>
            <a:ext cx="70923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(measure word for tablet; slice)</a:t>
            </a:r>
            <a:endParaRPr lang="en-US" altLang="zh-CN" sz="4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97370" y="1069975"/>
            <a:ext cx="3072130" cy="20440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b="8360"/>
          <a:stretch>
            <a:fillRect/>
          </a:stretch>
        </p:blipFill>
        <p:spPr>
          <a:xfrm>
            <a:off x="8161020" y="3823335"/>
            <a:ext cx="3225800" cy="1790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18105" y="2457450"/>
            <a:ext cx="18065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遍</a:t>
            </a:r>
            <a:endParaRPr lang="zh-CN" altLang="en-US" sz="9600"/>
          </a:p>
        </p:txBody>
      </p:sp>
      <p:sp>
        <p:nvSpPr>
          <p:cNvPr id="2" name="文本框 1"/>
          <p:cNvSpPr txBox="1"/>
          <p:nvPr/>
        </p:nvSpPr>
        <p:spPr>
          <a:xfrm>
            <a:off x="2618105" y="1908810"/>
            <a:ext cx="16287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piàn  </a:t>
            </a:r>
            <a:r>
              <a:rPr lang="zh-CN" altLang="en-US" sz="4000"/>
              <a:t> </a:t>
            </a:r>
            <a:endParaRPr lang="zh-CN" altLang="en-US" sz="4000"/>
          </a:p>
        </p:txBody>
      </p:sp>
      <p:sp>
        <p:nvSpPr>
          <p:cNvPr id="4" name="文本框 3"/>
          <p:cNvSpPr txBox="1"/>
          <p:nvPr/>
        </p:nvSpPr>
        <p:spPr>
          <a:xfrm>
            <a:off x="496570" y="4467860"/>
            <a:ext cx="709231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(measure word for complete courses of an action or instances of an action)</a:t>
            </a:r>
            <a:endParaRPr lang="en-US" altLang="zh-CN" sz="3200"/>
          </a:p>
        </p:txBody>
      </p:sp>
      <p:sp>
        <p:nvSpPr>
          <p:cNvPr id="6" name="文本框 5"/>
          <p:cNvSpPr txBox="1"/>
          <p:nvPr/>
        </p:nvSpPr>
        <p:spPr>
          <a:xfrm>
            <a:off x="6043930" y="1137920"/>
            <a:ext cx="586994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1.</a:t>
            </a:r>
            <a:r>
              <a:rPr lang="zh-CN" altLang="en-US" sz="2800"/>
              <a:t>读两遍课文。</a:t>
            </a:r>
            <a:endParaRPr lang="zh-CN" altLang="en-US" sz="2800"/>
          </a:p>
          <a:p>
            <a:r>
              <a:rPr lang="en-US" altLang="zh-CN" sz="2800"/>
              <a:t>   d</a:t>
            </a:r>
            <a:r>
              <a:rPr lang="zh-CN" altLang="en-US" sz="2800"/>
              <a:t>ú liǎng biàn kèwén</a:t>
            </a:r>
            <a:r>
              <a:rPr lang="en-US" altLang="zh-CN" sz="2800"/>
              <a:t>.</a:t>
            </a:r>
            <a:endParaRPr lang="zh-CN" altLang="en-US" sz="2800"/>
          </a:p>
          <a:p>
            <a:r>
              <a:rPr lang="zh-CN" altLang="en-US" sz="2800"/>
              <a:t>   Read the text twice</a:t>
            </a:r>
            <a:r>
              <a:rPr lang="en-US" altLang="zh-CN" sz="2800"/>
              <a:t>.</a:t>
            </a:r>
            <a:endParaRPr lang="en-US" altLang="zh-CN" sz="2800"/>
          </a:p>
          <a:p>
            <a:endParaRPr lang="en-US" altLang="zh-CN" sz="2800"/>
          </a:p>
          <a:p>
            <a:r>
              <a:rPr lang="en-US" altLang="zh-CN" sz="2800"/>
              <a:t>2.</a:t>
            </a:r>
            <a:r>
              <a:rPr lang="zh-CN" altLang="en-US" sz="2800"/>
              <a:t>这部电影我看了三遍。</a:t>
            </a:r>
            <a:endParaRPr lang="zh-CN" altLang="en-US" sz="2800"/>
          </a:p>
          <a:p>
            <a:r>
              <a:rPr lang="en-US" altLang="zh-CN" sz="2800"/>
              <a:t>z</a:t>
            </a:r>
            <a:r>
              <a:rPr lang="zh-CN" altLang="en-US" sz="2800"/>
              <a:t>hè bù diànyǐng wǒ kànle sān biàn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I watched this movie three times.</a:t>
            </a:r>
            <a:endParaRPr lang="en-US" altLang="zh-CN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50085" y="2457450"/>
            <a:ext cx="28136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最好</a:t>
            </a:r>
            <a:endParaRPr lang="zh-CN" altLang="en-US" sz="9600"/>
          </a:p>
        </p:txBody>
      </p:sp>
      <p:sp>
        <p:nvSpPr>
          <p:cNvPr id="2" name="文本框 1"/>
          <p:cNvSpPr txBox="1"/>
          <p:nvPr/>
        </p:nvSpPr>
        <p:spPr>
          <a:xfrm>
            <a:off x="1687830" y="1861820"/>
            <a:ext cx="3161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 zuì   hǎo      </a:t>
            </a:r>
            <a:endParaRPr lang="en-US" altLang="zh-CN" sz="4000"/>
          </a:p>
        </p:txBody>
      </p:sp>
      <p:sp>
        <p:nvSpPr>
          <p:cNvPr id="4" name="文本框 3"/>
          <p:cNvSpPr txBox="1"/>
          <p:nvPr/>
        </p:nvSpPr>
        <p:spPr>
          <a:xfrm>
            <a:off x="1415415" y="4025900"/>
            <a:ext cx="47034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  had better</a:t>
            </a:r>
            <a:endParaRPr lang="en-US" altLang="zh-CN" sz="4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7060" y="2170430"/>
            <a:ext cx="4015740" cy="2517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50085" y="2457450"/>
            <a:ext cx="28136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小时</a:t>
            </a:r>
            <a:endParaRPr lang="zh-CN" altLang="en-US" sz="9600"/>
          </a:p>
        </p:txBody>
      </p:sp>
      <p:sp>
        <p:nvSpPr>
          <p:cNvPr id="2" name="文本框 1"/>
          <p:cNvSpPr txBox="1"/>
          <p:nvPr/>
        </p:nvSpPr>
        <p:spPr>
          <a:xfrm>
            <a:off x="1687830" y="1861820"/>
            <a:ext cx="3161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 xiǎo shí       </a:t>
            </a:r>
            <a:endParaRPr lang="en-US" altLang="zh-CN" sz="4000"/>
          </a:p>
        </p:txBody>
      </p:sp>
      <p:sp>
        <p:nvSpPr>
          <p:cNvPr id="4" name="文本框 3"/>
          <p:cNvSpPr txBox="1"/>
          <p:nvPr/>
        </p:nvSpPr>
        <p:spPr>
          <a:xfrm>
            <a:off x="1415415" y="4025900"/>
            <a:ext cx="47034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      hour</a:t>
            </a:r>
            <a:endParaRPr lang="en-US" altLang="zh-CN" sz="4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4880" y="1632585"/>
            <a:ext cx="3689350" cy="3806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50085" y="2457450"/>
            <a:ext cx="28136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办法</a:t>
            </a:r>
            <a:endParaRPr lang="zh-CN" altLang="en-US" sz="9600"/>
          </a:p>
        </p:txBody>
      </p:sp>
      <p:sp>
        <p:nvSpPr>
          <p:cNvPr id="2" name="文本框 1"/>
          <p:cNvSpPr txBox="1"/>
          <p:nvPr/>
        </p:nvSpPr>
        <p:spPr>
          <a:xfrm>
            <a:off x="1687830" y="1861820"/>
            <a:ext cx="3161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bàn    fǎ        </a:t>
            </a:r>
            <a:endParaRPr lang="en-US" altLang="zh-CN" sz="4000"/>
          </a:p>
        </p:txBody>
      </p:sp>
      <p:sp>
        <p:nvSpPr>
          <p:cNvPr id="4" name="文本框 3"/>
          <p:cNvSpPr txBox="1"/>
          <p:nvPr/>
        </p:nvSpPr>
        <p:spPr>
          <a:xfrm>
            <a:off x="1415415" y="4025900"/>
            <a:ext cx="438467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method; way(of doing something)</a:t>
            </a:r>
            <a:endParaRPr lang="en-US" altLang="zh-CN" sz="4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7765" y="2331085"/>
            <a:ext cx="4239895" cy="2543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18105" y="2457450"/>
            <a:ext cx="18065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死</a:t>
            </a:r>
            <a:endParaRPr lang="zh-CN" altLang="en-US" sz="9600"/>
          </a:p>
        </p:txBody>
      </p:sp>
      <p:sp>
        <p:nvSpPr>
          <p:cNvPr id="2" name="文本框 1"/>
          <p:cNvSpPr txBox="1"/>
          <p:nvPr/>
        </p:nvSpPr>
        <p:spPr>
          <a:xfrm>
            <a:off x="2336800" y="1965325"/>
            <a:ext cx="18630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 </a:t>
            </a:r>
            <a:r>
              <a:rPr lang="en-US" altLang="zh-CN" sz="4000">
                <a:sym typeface="+mn-ea"/>
              </a:rPr>
              <a:t>sǐ</a:t>
            </a:r>
            <a:r>
              <a:rPr lang="zh-CN" altLang="en-US" sz="4000"/>
              <a:t> </a:t>
            </a:r>
            <a:endParaRPr lang="zh-CN" altLang="en-US" sz="4000"/>
          </a:p>
        </p:txBody>
      </p:sp>
      <p:sp>
        <p:nvSpPr>
          <p:cNvPr id="4" name="文本框 3"/>
          <p:cNvSpPr txBox="1"/>
          <p:nvPr/>
        </p:nvSpPr>
        <p:spPr>
          <a:xfrm>
            <a:off x="1061720" y="3959860"/>
            <a:ext cx="83350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to die;(a complement </a:t>
            </a:r>
            <a:endParaRPr lang="en-US" altLang="zh-CN" sz="4000"/>
          </a:p>
          <a:p>
            <a:r>
              <a:rPr lang="en-US" altLang="zh-CN" sz="4000"/>
              <a:t>indicating an extreme </a:t>
            </a:r>
            <a:endParaRPr lang="en-US" altLang="zh-CN" sz="4000"/>
          </a:p>
          <a:p>
            <a:r>
              <a:rPr lang="en-US" altLang="zh-CN" sz="4000"/>
              <a:t>degree)</a:t>
            </a:r>
            <a:endParaRPr lang="en-US" altLang="zh-CN" sz="4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5410" y="2396490"/>
            <a:ext cx="4615815" cy="3071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5315" y="498475"/>
            <a:ext cx="1088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1.</a:t>
            </a:r>
            <a:r>
              <a:rPr lang="zh-CN" altLang="en-US" sz="2800"/>
              <a:t>死</a:t>
            </a:r>
            <a:r>
              <a:rPr lang="en-US" altLang="zh-CN" sz="2800"/>
              <a:t>(sǐ) Indicating an Extreme Degree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352425" y="1242060"/>
            <a:ext cx="11571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Placed after an adjective</a:t>
            </a:r>
            <a:r>
              <a:rPr lang="en-US" altLang="zh-CN" sz="2400"/>
              <a:t>, </a:t>
            </a:r>
            <a:r>
              <a:rPr lang="zh-CN" altLang="en-US" sz="2400"/>
              <a:t>死</a:t>
            </a:r>
            <a:r>
              <a:rPr lang="en-US" altLang="zh-CN" sz="2400"/>
              <a:t>(sǐ) can serve as a complement to indicate an extreme degree of the condition named by the adjective.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418465" y="2952750"/>
            <a:ext cx="11439525" cy="1229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1.</a:t>
            </a:r>
            <a:r>
              <a:rPr lang="zh-CN" altLang="en-US" sz="2800"/>
              <a:t>打针疼死了。</a:t>
            </a:r>
            <a:r>
              <a:rPr lang="en-US" altLang="zh-CN" sz="2800"/>
              <a:t>(</a:t>
            </a:r>
            <a:r>
              <a:rPr lang="en-US" altLang="zh-CN" sz="2800">
                <a:sym typeface="+mn-ea"/>
              </a:rPr>
              <a:t> It`s extremely painful to get a shot.)</a:t>
            </a:r>
            <a:endParaRPr lang="zh-CN" altLang="en-US" sz="2800"/>
          </a:p>
          <a:p>
            <a:r>
              <a:rPr lang="zh-CN" altLang="en-US" sz="2800"/>
              <a:t>   dǎ zhēn téng sǐ le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/>
              <a:t>   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025" y="4078605"/>
            <a:ext cx="3522980" cy="23488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375" y="3982085"/>
            <a:ext cx="3395345" cy="25412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1825" y="2229485"/>
            <a:ext cx="102069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Adj+</a:t>
            </a:r>
            <a:r>
              <a:rPr lang="zh-CN" altLang="en-US" sz="2400"/>
              <a:t>死</a:t>
            </a:r>
            <a:r>
              <a:rPr lang="en-US" altLang="zh-CN" sz="2400"/>
              <a:t>+</a:t>
            </a:r>
            <a:r>
              <a:rPr lang="zh-CN" altLang="en-US" sz="2400"/>
              <a:t>了</a:t>
            </a:r>
            <a:r>
              <a:rPr lang="en-US" altLang="zh-CN" sz="2400"/>
              <a:t>:</a:t>
            </a:r>
            <a:r>
              <a:rPr lang="en-US" altLang="zh-CN" sz="2400">
                <a:sym typeface="+mn-ea"/>
              </a:rPr>
              <a:t>Extreme Degree</a:t>
            </a:r>
            <a:endParaRPr lang="en-US" altLang="zh-CN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5315" y="498475"/>
            <a:ext cx="1088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1.</a:t>
            </a:r>
            <a:r>
              <a:rPr lang="zh-CN" altLang="en-US" sz="2800"/>
              <a:t>死</a:t>
            </a:r>
            <a:r>
              <a:rPr lang="en-US" altLang="zh-CN" sz="2800"/>
              <a:t>(sǐ) Indicating an Extreme Degree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352425" y="1242060"/>
            <a:ext cx="11571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Placed after an adjective, </a:t>
            </a:r>
            <a:r>
              <a:rPr lang="zh-CN" altLang="en-US" sz="2400"/>
              <a:t>死</a:t>
            </a:r>
            <a:r>
              <a:rPr lang="en-US" altLang="zh-CN" sz="2400"/>
              <a:t>(sǐ) can serve as a complement to indicate an extreme degree of the condition named by the adjective.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396875" y="2266950"/>
            <a:ext cx="11439525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2.</a:t>
            </a:r>
            <a:r>
              <a:rPr lang="zh-CN" altLang="en-US" sz="2800"/>
              <a:t>我饿死了。</a:t>
            </a:r>
            <a:r>
              <a:rPr lang="en-US" altLang="zh-CN" sz="2800"/>
              <a:t>(</a:t>
            </a:r>
            <a:r>
              <a:rPr lang="en-US" altLang="zh-CN" sz="2800">
                <a:sym typeface="+mn-ea"/>
              </a:rPr>
              <a:t> I`m starving.)</a:t>
            </a:r>
            <a:endParaRPr lang="zh-CN" altLang="en-US" sz="2800"/>
          </a:p>
          <a:p>
            <a:r>
              <a:rPr lang="zh-CN" altLang="en-US" sz="2800"/>
              <a:t>   wǒ è sǐ le</a:t>
            </a:r>
            <a:r>
              <a:rPr lang="en-US" altLang="zh-CN" sz="2800"/>
              <a:t>.</a:t>
            </a:r>
            <a:endParaRPr lang="en-US" altLang="zh-CN" sz="2800"/>
          </a:p>
          <a:p>
            <a:endParaRPr lang="en-US" altLang="zh-CN" sz="2800"/>
          </a:p>
          <a:p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4180" y="3749040"/>
            <a:ext cx="2651125" cy="2651125"/>
          </a:xfrm>
          <a:prstGeom prst="rect">
            <a:avLst/>
          </a:prstGeom>
        </p:spPr>
      </p:pic>
      <p:sp>
        <p:nvSpPr>
          <p:cNvPr id="6" name="椭圆形标注 5"/>
          <p:cNvSpPr/>
          <p:nvPr/>
        </p:nvSpPr>
        <p:spPr>
          <a:xfrm>
            <a:off x="3745865" y="2868930"/>
            <a:ext cx="2700020" cy="1787525"/>
          </a:xfrm>
          <a:prstGeom prst="wedgeEllipseCallout">
            <a:avLst>
              <a:gd name="adj1" fmla="val 56161"/>
              <a:gd name="adj2" fmla="val 6722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480" y="3228975"/>
            <a:ext cx="1905000" cy="106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18105" y="2457450"/>
            <a:ext cx="18065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病</a:t>
            </a:r>
            <a:endParaRPr lang="zh-CN" altLang="en-US" sz="9600"/>
          </a:p>
        </p:txBody>
      </p:sp>
      <p:sp>
        <p:nvSpPr>
          <p:cNvPr id="2" name="文本框 1"/>
          <p:cNvSpPr txBox="1"/>
          <p:nvPr/>
        </p:nvSpPr>
        <p:spPr>
          <a:xfrm>
            <a:off x="2336800" y="1965325"/>
            <a:ext cx="18630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</a:t>
            </a:r>
            <a:r>
              <a:rPr lang="zh-CN" altLang="en-US" sz="4000"/>
              <a:t>bìng  </a:t>
            </a:r>
            <a:endParaRPr lang="zh-CN" altLang="en-US" sz="4000"/>
          </a:p>
        </p:txBody>
      </p:sp>
      <p:sp>
        <p:nvSpPr>
          <p:cNvPr id="4" name="文本框 3"/>
          <p:cNvSpPr txBox="1"/>
          <p:nvPr/>
        </p:nvSpPr>
        <p:spPr>
          <a:xfrm>
            <a:off x="1061720" y="3959860"/>
            <a:ext cx="49199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illness; to become ill</a:t>
            </a:r>
            <a:endParaRPr lang="en-US" altLang="zh-CN" sz="4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38545" y="1669415"/>
            <a:ext cx="4937760" cy="3388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5315" y="498475"/>
            <a:ext cx="1088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1.</a:t>
            </a:r>
            <a:r>
              <a:rPr lang="zh-CN" altLang="en-US" sz="2800"/>
              <a:t>死</a:t>
            </a:r>
            <a:r>
              <a:rPr lang="en-US" altLang="zh-CN" sz="2800"/>
              <a:t>(sǐ) Indicating an Extreme Degree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352425" y="1242060"/>
            <a:ext cx="11571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Placed after an adjective, </a:t>
            </a:r>
            <a:r>
              <a:rPr lang="zh-CN" altLang="en-US" sz="2400"/>
              <a:t>死</a:t>
            </a:r>
            <a:r>
              <a:rPr lang="en-US" altLang="zh-CN" sz="2400"/>
              <a:t>(sǐ) can serve as a complement to indicate an extreme degree of the condition named by the adjective.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396875" y="2266950"/>
            <a:ext cx="11439525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2.</a:t>
            </a:r>
            <a:r>
              <a:rPr lang="zh-CN" altLang="en-US" sz="2800"/>
              <a:t>我渴死了。</a:t>
            </a:r>
            <a:r>
              <a:rPr lang="en-US" altLang="zh-CN" sz="2800"/>
              <a:t>(</a:t>
            </a:r>
            <a:r>
              <a:rPr lang="en-US" altLang="zh-CN" sz="2800">
                <a:sym typeface="+mn-ea"/>
              </a:rPr>
              <a:t> I am thirsty)</a:t>
            </a:r>
            <a:endParaRPr lang="zh-CN" altLang="en-US" sz="2800"/>
          </a:p>
          <a:p>
            <a:r>
              <a:rPr lang="zh-CN" altLang="en-US" sz="2800"/>
              <a:t>   wǒ kě sǐ le</a:t>
            </a:r>
            <a:r>
              <a:rPr lang="en-US" altLang="zh-CN" sz="2800"/>
              <a:t>.</a:t>
            </a:r>
            <a:endParaRPr lang="en-US" altLang="zh-CN" sz="2800"/>
          </a:p>
          <a:p>
            <a:endParaRPr lang="en-US" altLang="zh-CN" sz="2800"/>
          </a:p>
          <a:p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1545" y="2950210"/>
            <a:ext cx="3244850" cy="3244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5315" y="498475"/>
            <a:ext cx="1088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1.</a:t>
            </a:r>
            <a:r>
              <a:rPr lang="zh-CN" altLang="en-US" sz="2800"/>
              <a:t>死</a:t>
            </a:r>
            <a:r>
              <a:rPr lang="en-US" altLang="zh-CN" sz="2800"/>
              <a:t>(sǐ) Indicating an Extreme Degree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352425" y="1242060"/>
            <a:ext cx="11571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Placed after an adjective, </a:t>
            </a:r>
            <a:r>
              <a:rPr lang="zh-CN" altLang="en-US" sz="2400"/>
              <a:t>死</a:t>
            </a:r>
            <a:r>
              <a:rPr lang="en-US" altLang="zh-CN" sz="2400"/>
              <a:t>(sǐ) can serve as a complement to indicate an extreme degree of the condition named by the adjective.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396875" y="2266950"/>
            <a:ext cx="11439525" cy="1229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3.</a:t>
            </a:r>
            <a:r>
              <a:rPr lang="zh-CN" altLang="en-US" sz="2800"/>
              <a:t>今天热死了。</a:t>
            </a:r>
            <a:r>
              <a:rPr lang="en-US" altLang="zh-CN" sz="2800"/>
              <a:t>(</a:t>
            </a:r>
            <a:r>
              <a:rPr lang="en-US" altLang="zh-CN" sz="2800">
                <a:sym typeface="+mn-ea"/>
              </a:rPr>
              <a:t>It`s awfully hot today.)</a:t>
            </a:r>
            <a:endParaRPr lang="zh-CN" altLang="en-US" sz="2800"/>
          </a:p>
          <a:p>
            <a:r>
              <a:rPr lang="zh-CN" altLang="en-US" sz="2800"/>
              <a:t>   jīn tiān rè sǐ le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/>
              <a:t>   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32692"/>
          <a:stretch>
            <a:fillRect/>
          </a:stretch>
        </p:blipFill>
        <p:spPr>
          <a:xfrm>
            <a:off x="6021705" y="3923665"/>
            <a:ext cx="3319780" cy="22345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b="11968"/>
          <a:stretch>
            <a:fillRect/>
          </a:stretch>
        </p:blipFill>
        <p:spPr>
          <a:xfrm>
            <a:off x="1730375" y="4057015"/>
            <a:ext cx="3077845" cy="1960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5315" y="498475"/>
            <a:ext cx="1088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1.</a:t>
            </a:r>
            <a:r>
              <a:rPr lang="zh-CN" altLang="en-US" sz="2800"/>
              <a:t>死</a:t>
            </a:r>
            <a:r>
              <a:rPr lang="en-US" altLang="zh-CN" sz="2800"/>
              <a:t>(sǐ) Indicating an Extreme Degree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352425" y="1242060"/>
            <a:ext cx="11571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Placed after an adjective, </a:t>
            </a:r>
            <a:r>
              <a:rPr lang="zh-CN" altLang="en-US" sz="2400"/>
              <a:t>死</a:t>
            </a:r>
            <a:r>
              <a:rPr lang="en-US" altLang="zh-CN" sz="2400"/>
              <a:t>(sǐ) can serve as a complement to indicate an extreme degree of the condition named by the adjective.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396875" y="2266950"/>
            <a:ext cx="11439525" cy="1229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3.</a:t>
            </a:r>
            <a:r>
              <a:rPr lang="zh-CN" altLang="en-US" sz="2800"/>
              <a:t>今天冷死了。</a:t>
            </a:r>
            <a:r>
              <a:rPr lang="en-US" altLang="zh-CN" sz="2800"/>
              <a:t>(</a:t>
            </a:r>
            <a:r>
              <a:rPr lang="en-US" altLang="zh-CN" sz="2800">
                <a:sym typeface="+mn-ea"/>
              </a:rPr>
              <a:t>It`s awfully cold today.)</a:t>
            </a:r>
            <a:endParaRPr lang="zh-CN" altLang="en-US" sz="2800"/>
          </a:p>
          <a:p>
            <a:r>
              <a:rPr lang="zh-CN" altLang="en-US" sz="2800"/>
              <a:t>   jīn tiān lěng sǐ le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/>
              <a:t>   </a:t>
            </a:r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b="23146"/>
          <a:stretch>
            <a:fillRect/>
          </a:stretch>
        </p:blipFill>
        <p:spPr>
          <a:xfrm>
            <a:off x="6011545" y="3826510"/>
            <a:ext cx="2886075" cy="22180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330" y="3826510"/>
            <a:ext cx="3013710" cy="2076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5315" y="498475"/>
            <a:ext cx="1088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1.</a:t>
            </a:r>
            <a:r>
              <a:rPr lang="zh-CN" altLang="en-US" sz="2800"/>
              <a:t>死</a:t>
            </a:r>
            <a:r>
              <a:rPr lang="en-US" altLang="zh-CN" sz="2800"/>
              <a:t>(sǐ) Indicating an Extreme Degree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352425" y="1242060"/>
            <a:ext cx="115716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死</a:t>
            </a:r>
            <a:r>
              <a:rPr lang="en-US" altLang="zh-CN" sz="2400"/>
              <a:t>(</a:t>
            </a:r>
            <a:r>
              <a:rPr lang="en-US" altLang="zh-CN" sz="2400">
                <a:sym typeface="+mn-ea"/>
              </a:rPr>
              <a:t>sǐ</a:t>
            </a:r>
            <a:r>
              <a:rPr lang="en-US" altLang="zh-CN" sz="2400"/>
              <a:t>) often follows an adjective with a pejorative meaning and therefore the combination carries a negative connotation, as shown in the examples above. Occasionally, </a:t>
            </a:r>
            <a:r>
              <a:rPr lang="en-US" altLang="zh-CN" sz="2400">
                <a:solidFill>
                  <a:srgbClr val="FF0000"/>
                </a:solidFill>
              </a:rPr>
              <a:t>however, it may also be used in a positive context.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5920" y="3677920"/>
            <a:ext cx="1143952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4.</a:t>
            </a:r>
            <a:r>
              <a:rPr lang="zh-CN" altLang="en-US" sz="2800"/>
              <a:t>知道了这件事，他高兴死了。</a:t>
            </a:r>
            <a:endParaRPr lang="zh-CN" altLang="en-US" sz="2800"/>
          </a:p>
          <a:p>
            <a:r>
              <a:rPr lang="zh-CN" altLang="en-US" sz="2800"/>
              <a:t>   zhī dào le zhè jiàn shì</a:t>
            </a:r>
            <a:r>
              <a:rPr lang="en-US" altLang="zh-CN" sz="2800"/>
              <a:t>, </a:t>
            </a:r>
            <a:r>
              <a:rPr lang="zh-CN" altLang="en-US" sz="2800"/>
              <a:t>tā gāo xìng sǐ le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He was tickled pink when he learned about this.</a:t>
            </a:r>
            <a:endParaRPr lang="en-US" altLang="zh-CN" sz="28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37295" y="4034790"/>
            <a:ext cx="2042160" cy="20421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8320" y="2661920"/>
            <a:ext cx="9943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pejorative adj +</a:t>
            </a:r>
            <a:r>
              <a:rPr lang="zh-CN" altLang="en-US" sz="2800">
                <a:solidFill>
                  <a:srgbClr val="FF0000"/>
                </a:solidFill>
              </a:rPr>
              <a:t>死</a:t>
            </a:r>
            <a:r>
              <a:rPr lang="en-US" altLang="zh-CN" sz="2800">
                <a:solidFill>
                  <a:srgbClr val="FF0000"/>
                </a:solidFill>
              </a:rPr>
              <a:t>+</a:t>
            </a:r>
            <a:r>
              <a:rPr lang="zh-CN" altLang="en-US" sz="2800">
                <a:solidFill>
                  <a:srgbClr val="FF0000"/>
                </a:solidFill>
              </a:rPr>
              <a:t>了（</a:t>
            </a:r>
            <a:r>
              <a:rPr lang="en-US" altLang="zh-CN" sz="2800">
                <a:solidFill>
                  <a:srgbClr val="FF0000"/>
                </a:solidFill>
              </a:rPr>
              <a:t>often</a:t>
            </a:r>
            <a:r>
              <a:rPr lang="zh-CN" altLang="en-US" sz="2800">
                <a:solidFill>
                  <a:srgbClr val="FF0000"/>
                </a:solidFill>
              </a:rPr>
              <a:t>）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5315" y="498475"/>
            <a:ext cx="1088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1.</a:t>
            </a:r>
            <a:r>
              <a:rPr lang="zh-CN" altLang="en-US" sz="2800"/>
              <a:t>死</a:t>
            </a:r>
            <a:r>
              <a:rPr lang="en-US" altLang="zh-CN" sz="2800"/>
              <a:t>(sǐ) Indicating an Extreme Degree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376555" y="1232535"/>
            <a:ext cx="11571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Most complimentary adjectives cannot be followed by </a:t>
            </a:r>
            <a:r>
              <a:rPr lang="zh-CN" altLang="en-US" sz="2400"/>
              <a:t>死</a:t>
            </a:r>
            <a:r>
              <a:rPr lang="en-US" altLang="zh-CN" sz="2400"/>
              <a:t>(</a:t>
            </a:r>
            <a:r>
              <a:rPr lang="en-US" altLang="zh-CN" sz="2400">
                <a:sym typeface="+mn-ea"/>
              </a:rPr>
              <a:t>sǐ</a:t>
            </a:r>
            <a:r>
              <a:rPr lang="en-US" altLang="zh-CN" sz="2400"/>
              <a:t>). People therefore seldom say: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376555" y="2821940"/>
            <a:ext cx="1143952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5.</a:t>
            </a:r>
            <a:r>
              <a:rPr lang="zh-CN" altLang="en-US" sz="2800"/>
              <a:t>那件衣服漂亮死了。</a:t>
            </a:r>
            <a:r>
              <a:rPr lang="en-US" altLang="zh-CN" sz="2800"/>
              <a:t>(X)</a:t>
            </a:r>
            <a:endParaRPr lang="zh-CN" altLang="en-US" sz="2800"/>
          </a:p>
          <a:p>
            <a:r>
              <a:rPr lang="zh-CN" altLang="en-US" sz="2800"/>
              <a:t>   nà jiàn yī f</a:t>
            </a:r>
            <a:r>
              <a:rPr lang="en-US" altLang="zh-CN" sz="2800"/>
              <a:t>u</a:t>
            </a:r>
            <a:r>
              <a:rPr lang="zh-CN" altLang="en-US" sz="2800"/>
              <a:t> piào li</a:t>
            </a:r>
            <a:r>
              <a:rPr lang="en-US" altLang="zh-CN" sz="2800"/>
              <a:t>a</a:t>
            </a:r>
            <a:r>
              <a:rPr lang="zh-CN" altLang="en-US" sz="2800"/>
              <a:t>ng sǐ le</a:t>
            </a:r>
            <a:r>
              <a:rPr lang="en-US" altLang="zh-CN" sz="2800"/>
              <a:t>.</a:t>
            </a:r>
            <a:endParaRPr lang="zh-CN" altLang="en-US" sz="2800"/>
          </a:p>
          <a:p>
            <a:endParaRPr lang="en-US" altLang="zh-CN" sz="2800"/>
          </a:p>
          <a:p>
            <a:r>
              <a:rPr lang="en-US" altLang="zh-CN" sz="2800"/>
              <a:t>6.</a:t>
            </a:r>
            <a:r>
              <a:rPr lang="zh-CN" altLang="en-US" sz="2800"/>
              <a:t>他跟他女朋友好死了。</a:t>
            </a:r>
            <a:r>
              <a:rPr lang="en-US" altLang="zh-CN" sz="2800"/>
              <a:t>(X)</a:t>
            </a:r>
            <a:endParaRPr lang="zh-CN" altLang="en-US" sz="2800"/>
          </a:p>
          <a:p>
            <a:r>
              <a:rPr lang="zh-CN" altLang="en-US" sz="2800"/>
              <a:t>   tā gēn tā nǚ péng y</a:t>
            </a:r>
            <a:r>
              <a:rPr lang="en-US" altLang="zh-CN" sz="2800"/>
              <a:t>o</a:t>
            </a:r>
            <a:r>
              <a:rPr lang="zh-CN" altLang="en-US" sz="2800"/>
              <a:t>u hǎo sǐ le</a:t>
            </a:r>
            <a:r>
              <a:rPr lang="en-US" altLang="zh-CN" sz="2800"/>
              <a:t>.</a:t>
            </a:r>
            <a:endParaRPr lang="en-US" altLang="zh-CN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5315" y="498475"/>
            <a:ext cx="1088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2.Times of Actions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330835" y="1179830"/>
            <a:ext cx="115716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次</a:t>
            </a:r>
            <a:r>
              <a:rPr lang="en-US" altLang="zh-CN" sz="2400"/>
              <a:t>(cì) is the measure word most frequently used to indicate that an action is performed a certain number of times. The </a:t>
            </a:r>
            <a:r>
              <a:rPr lang="en-US" altLang="zh-CN" sz="2400">
                <a:solidFill>
                  <a:srgbClr val="FF0000"/>
                </a:solidFill>
              </a:rPr>
              <a:t>“number+</a:t>
            </a:r>
            <a:r>
              <a:rPr lang="zh-CN" altLang="en-US" sz="2400">
                <a:solidFill>
                  <a:srgbClr val="FF0000"/>
                </a:solidFill>
              </a:rPr>
              <a:t>次</a:t>
            </a:r>
            <a:r>
              <a:rPr lang="en-US" altLang="zh-CN" sz="2400">
                <a:solidFill>
                  <a:srgbClr val="FF0000"/>
                </a:solidFill>
              </a:rPr>
              <a:t>(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cì</a:t>
            </a:r>
            <a:r>
              <a:rPr lang="en-US" altLang="zh-CN" sz="2400">
                <a:solidFill>
                  <a:srgbClr val="FF0000"/>
                </a:solidFill>
              </a:rPr>
              <a:t>)” combination follows the verb.</a:t>
            </a:r>
            <a:r>
              <a:rPr lang="zh-CN" altLang="en-US" sz="2400">
                <a:solidFill>
                  <a:srgbClr val="FF0000"/>
                </a:solidFill>
              </a:rPr>
              <a:t>（</a:t>
            </a:r>
            <a:r>
              <a:rPr lang="en-US" altLang="zh-CN" sz="2400">
                <a:solidFill>
                  <a:srgbClr val="FF0000"/>
                </a:solidFill>
              </a:rPr>
              <a:t>Verb+</a:t>
            </a:r>
            <a:r>
              <a:rPr lang="zh-CN" altLang="en-US" sz="2400">
                <a:solidFill>
                  <a:srgbClr val="FF0000"/>
                </a:solidFill>
              </a:rPr>
              <a:t>了</a:t>
            </a:r>
            <a:r>
              <a:rPr lang="en-US" altLang="zh-CN" sz="2400">
                <a:solidFill>
                  <a:srgbClr val="FF0000"/>
                </a:solidFill>
              </a:rPr>
              <a:t>+</a:t>
            </a:r>
            <a:r>
              <a:rPr lang="en-US" altLang="zh-CN" sz="2400">
                <a:solidFill>
                  <a:srgbClr val="FF0000"/>
                </a:solidFill>
              </a:rPr>
              <a:t>number+</a:t>
            </a:r>
            <a:r>
              <a:rPr lang="zh-CN" altLang="en-US" sz="2400">
                <a:solidFill>
                  <a:srgbClr val="FF0000"/>
                </a:solidFill>
              </a:rPr>
              <a:t>次）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6875" y="2671445"/>
            <a:ext cx="1143952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1.</a:t>
            </a:r>
            <a:r>
              <a:rPr lang="zh-CN" altLang="en-US" sz="2800"/>
              <a:t>上午我打了两次电话。</a:t>
            </a:r>
            <a:endParaRPr lang="zh-CN" altLang="en-US" sz="2800"/>
          </a:p>
          <a:p>
            <a:r>
              <a:rPr lang="zh-CN" altLang="en-US" sz="2800"/>
              <a:t>    shàng wǔ wǒ dǎ le liǎng cì diàn huà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I made two phone calls in the morning.</a:t>
            </a:r>
            <a:endParaRPr lang="en-US" altLang="zh-CN" sz="28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0265" y="4377055"/>
            <a:ext cx="2383155" cy="21037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020" y="4337050"/>
            <a:ext cx="2143760" cy="2143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5315" y="498475"/>
            <a:ext cx="1088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2.Times of Actions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330835" y="1179830"/>
            <a:ext cx="115716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次</a:t>
            </a:r>
            <a:r>
              <a:rPr lang="en-US" altLang="zh-CN" sz="2400"/>
              <a:t>(cì) is the measure word most frequently used to indicate that an action is performed a certain number of times. The </a:t>
            </a:r>
            <a:r>
              <a:rPr lang="en-US" altLang="zh-CN" sz="2400">
                <a:solidFill>
                  <a:srgbClr val="FF0000"/>
                </a:solidFill>
              </a:rPr>
              <a:t>“number+</a:t>
            </a:r>
            <a:r>
              <a:rPr lang="zh-CN" altLang="en-US" sz="2400">
                <a:solidFill>
                  <a:srgbClr val="FF0000"/>
                </a:solidFill>
              </a:rPr>
              <a:t>次</a:t>
            </a:r>
            <a:r>
              <a:rPr lang="en-US" altLang="zh-CN" sz="2400">
                <a:solidFill>
                  <a:srgbClr val="FF0000"/>
                </a:solidFill>
              </a:rPr>
              <a:t>(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cì</a:t>
            </a:r>
            <a:r>
              <a:rPr lang="en-US" altLang="zh-CN" sz="2400">
                <a:solidFill>
                  <a:srgbClr val="FF0000"/>
                </a:solidFill>
              </a:rPr>
              <a:t>)” combination follows the verb.</a:t>
            </a:r>
            <a:r>
              <a:rPr lang="zh-CN" altLang="en-US" sz="2400">
                <a:solidFill>
                  <a:srgbClr val="FF0000"/>
                </a:solidFill>
              </a:rPr>
              <a:t>（</a:t>
            </a:r>
            <a:r>
              <a:rPr lang="en-US" altLang="zh-CN" sz="2400">
                <a:solidFill>
                  <a:srgbClr val="FF0000"/>
                </a:solidFill>
              </a:rPr>
              <a:t>Verb+</a:t>
            </a:r>
            <a:r>
              <a:rPr lang="zh-CN" altLang="en-US" sz="2400">
                <a:solidFill>
                  <a:srgbClr val="FF0000"/>
                </a:solidFill>
              </a:rPr>
              <a:t>了</a:t>
            </a:r>
            <a:r>
              <a:rPr lang="en-US" altLang="zh-CN" sz="2400">
                <a:solidFill>
                  <a:srgbClr val="FF0000"/>
                </a:solidFill>
              </a:rPr>
              <a:t>+</a:t>
            </a:r>
            <a:r>
              <a:rPr lang="en-US" altLang="zh-CN" sz="2400">
                <a:solidFill>
                  <a:srgbClr val="FF0000"/>
                </a:solidFill>
              </a:rPr>
              <a:t>number+</a:t>
            </a:r>
            <a:r>
              <a:rPr lang="zh-CN" altLang="en-US" sz="2400">
                <a:solidFill>
                  <a:srgbClr val="FF0000"/>
                </a:solidFill>
              </a:rPr>
              <a:t>次）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6875" y="2671445"/>
            <a:ext cx="1143952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2. </a:t>
            </a:r>
            <a:r>
              <a:rPr lang="zh-CN" altLang="en-US" sz="2800"/>
              <a:t>昨天我吃了三次药。</a:t>
            </a:r>
            <a:endParaRPr lang="zh-CN" altLang="en-US" sz="2800"/>
          </a:p>
          <a:p>
            <a:r>
              <a:rPr lang="zh-CN" altLang="en-US" sz="2800"/>
              <a:t>    zuó tiān wǒ chī le sān cì yào</a:t>
            </a:r>
            <a:r>
              <a:rPr lang="en-US" altLang="zh-CN" sz="2800"/>
              <a:t>.</a:t>
            </a:r>
            <a:r>
              <a:rPr lang="zh-CN" altLang="en-US" sz="2800"/>
              <a:t> </a:t>
            </a:r>
            <a:r>
              <a:rPr lang="en-US" altLang="zh-CN"/>
              <a:t>  </a:t>
            </a:r>
            <a:endParaRPr lang="en-US" altLang="zh-CN"/>
          </a:p>
          <a:p>
            <a:r>
              <a:rPr lang="en-US" altLang="zh-CN" sz="2800"/>
              <a:t>    I took the medicine three times yesterday.</a:t>
            </a:r>
            <a:endParaRPr lang="en-US" altLang="zh-CN" sz="28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8365" y="4575810"/>
            <a:ext cx="2936240" cy="16649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485" y="4210050"/>
            <a:ext cx="1844040" cy="2396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5315" y="498475"/>
            <a:ext cx="1088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2.Times of Actions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330835" y="1179830"/>
            <a:ext cx="115716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If the </a:t>
            </a:r>
            <a:r>
              <a:rPr lang="en-US" altLang="zh-CN" sz="2400">
                <a:solidFill>
                  <a:srgbClr val="FF0000"/>
                </a:solidFill>
              </a:rPr>
              <a:t>object is not a person or a place</a:t>
            </a:r>
            <a:r>
              <a:rPr lang="en-US" altLang="zh-CN" sz="2400"/>
              <a:t>, </a:t>
            </a:r>
            <a:r>
              <a:rPr lang="zh-CN" altLang="en-US" sz="2400"/>
              <a:t>次</a:t>
            </a:r>
            <a:r>
              <a:rPr lang="en-US" altLang="zh-CN" sz="2400"/>
              <a:t>(cì) should be placed between the verb and the object. If the object </a:t>
            </a:r>
            <a:r>
              <a:rPr lang="en-US" altLang="zh-CN" sz="2400">
                <a:solidFill>
                  <a:srgbClr val="FF0000"/>
                </a:solidFill>
              </a:rPr>
              <a:t>represents a person or a place</a:t>
            </a:r>
            <a:r>
              <a:rPr lang="en-US" altLang="zh-CN" sz="2400"/>
              <a:t>, </a:t>
            </a:r>
            <a:r>
              <a:rPr lang="zh-CN" altLang="en-US" sz="2400">
                <a:sym typeface="+mn-ea"/>
              </a:rPr>
              <a:t>次</a:t>
            </a:r>
            <a:r>
              <a:rPr lang="en-US" altLang="zh-CN" sz="2400">
                <a:sym typeface="+mn-ea"/>
              </a:rPr>
              <a:t>(cì) can go either between the verb and the object or after the object.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630555" y="2906395"/>
            <a:ext cx="1079944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Verb+</a:t>
            </a:r>
            <a:r>
              <a:rPr lang="zh-CN" altLang="en-US" sz="32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了</a:t>
            </a:r>
            <a:r>
              <a:rPr lang="en-US" altLang="zh-CN" sz="32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+number+</a:t>
            </a:r>
            <a:r>
              <a:rPr lang="zh-CN" altLang="en-US" sz="32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次</a:t>
            </a:r>
            <a:r>
              <a:rPr lang="en-US" altLang="zh-CN" sz="32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+object</a:t>
            </a:r>
            <a:r>
              <a:rPr lang="en-US" altLang="zh-CN" sz="32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(not a person or a place)</a:t>
            </a:r>
            <a:endParaRPr lang="en-US" altLang="zh-CN" sz="32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sym typeface="+mn-ea"/>
            </a:endParaRPr>
          </a:p>
          <a:p>
            <a:endParaRPr lang="en-US" altLang="zh-CN" sz="3200">
              <a:sym typeface="+mn-ea"/>
            </a:endParaRPr>
          </a:p>
          <a:p>
            <a:r>
              <a:rPr lang="en-US" altLang="zh-CN" sz="32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Verb+</a:t>
            </a:r>
            <a:r>
              <a:rPr lang="zh-CN" altLang="en-US" sz="32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了</a:t>
            </a:r>
            <a:r>
              <a:rPr lang="en-US" altLang="zh-CN" sz="32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+number+</a:t>
            </a:r>
            <a:r>
              <a:rPr lang="zh-CN" altLang="en-US" sz="32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次</a:t>
            </a:r>
            <a:r>
              <a:rPr lang="en-US" altLang="zh-CN" sz="32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+object(a person or a place)</a:t>
            </a:r>
            <a:endParaRPr lang="en-US" altLang="zh-CN" sz="320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sym typeface="+mn-ea"/>
            </a:endParaRPr>
          </a:p>
          <a:p>
            <a:r>
              <a:rPr lang="en-US" altLang="zh-CN" sz="32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Verb+</a:t>
            </a:r>
            <a:r>
              <a:rPr lang="zh-CN" altLang="en-US" sz="32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了</a:t>
            </a:r>
            <a:r>
              <a:rPr lang="en-US" altLang="zh-CN" sz="32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+object</a:t>
            </a:r>
            <a:r>
              <a:rPr lang="en-US" altLang="zh-CN" sz="32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(a person or a place)+number+</a:t>
            </a:r>
            <a:r>
              <a:rPr lang="zh-CN" altLang="en-US" sz="32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次</a:t>
            </a:r>
            <a:endParaRPr lang="en-US" altLang="zh-CN" sz="320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sym typeface="+mn-ea"/>
            </a:endParaRPr>
          </a:p>
          <a:p>
            <a:endParaRPr lang="en-US" altLang="zh-CN" sz="320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sym typeface="+mn-ea"/>
            </a:endParaRPr>
          </a:p>
          <a:p>
            <a:endParaRPr lang="en-US" altLang="zh-CN" sz="320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5315" y="498475"/>
            <a:ext cx="1088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2.Times of Actions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330835" y="1179830"/>
            <a:ext cx="115716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If the </a:t>
            </a:r>
            <a:r>
              <a:rPr lang="en-US" altLang="zh-CN" sz="2400">
                <a:solidFill>
                  <a:srgbClr val="FF0000"/>
                </a:solidFill>
              </a:rPr>
              <a:t>object is not a person or a place</a:t>
            </a:r>
            <a:r>
              <a:rPr lang="en-US" altLang="zh-CN" sz="2400"/>
              <a:t>, </a:t>
            </a:r>
            <a:r>
              <a:rPr lang="zh-CN" altLang="en-US" sz="2400"/>
              <a:t>次</a:t>
            </a:r>
            <a:r>
              <a:rPr lang="en-US" altLang="zh-CN" sz="2400"/>
              <a:t>(cì) should be placed between the verb and the object. If the </a:t>
            </a:r>
            <a:r>
              <a:rPr lang="en-US" altLang="zh-CN" sz="2400">
                <a:solidFill>
                  <a:srgbClr val="FF0000"/>
                </a:solidFill>
              </a:rPr>
              <a:t>object represents a person or a place</a:t>
            </a:r>
            <a:r>
              <a:rPr lang="en-US" altLang="zh-CN" sz="2400"/>
              <a:t>, </a:t>
            </a:r>
            <a:r>
              <a:rPr lang="zh-CN" altLang="en-US" sz="2400">
                <a:sym typeface="+mn-ea"/>
              </a:rPr>
              <a:t>次</a:t>
            </a:r>
            <a:r>
              <a:rPr lang="en-US" altLang="zh-CN" sz="2400">
                <a:sym typeface="+mn-ea"/>
              </a:rPr>
              <a:t>(cì) can go either between the verb and the object or after the object.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396875" y="2671445"/>
            <a:ext cx="1143952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3. A: </a:t>
            </a:r>
            <a:r>
              <a:rPr lang="zh-CN" altLang="en-US" sz="2800"/>
              <a:t>去年我去了一次中国。你呢？</a:t>
            </a:r>
            <a:endParaRPr lang="zh-CN" altLang="en-US" sz="2800"/>
          </a:p>
          <a:p>
            <a:r>
              <a:rPr lang="zh-CN" altLang="en-US" sz="2800"/>
              <a:t>         qù nián wǒ qù le yí cì zhōng guó</a:t>
            </a:r>
            <a:r>
              <a:rPr lang="en-US" altLang="zh-CN" sz="2800"/>
              <a:t>. </a:t>
            </a:r>
            <a:r>
              <a:rPr lang="zh-CN" altLang="en-US" sz="2800"/>
              <a:t>nǐ ne？</a:t>
            </a:r>
            <a:endParaRPr lang="zh-CN" altLang="en-US" sz="2800"/>
          </a:p>
          <a:p>
            <a:r>
              <a:rPr lang="zh-CN" altLang="en-US" sz="2800"/>
              <a:t>         </a:t>
            </a:r>
            <a:r>
              <a:rPr lang="en-US" altLang="zh-CN" sz="2800"/>
              <a:t>Last year I went to China once. How about you?</a:t>
            </a:r>
            <a:endParaRPr lang="en-US" altLang="zh-CN" sz="2800"/>
          </a:p>
          <a:p>
            <a:endParaRPr lang="zh-CN" altLang="en-US" sz="2800"/>
          </a:p>
          <a:p>
            <a:r>
              <a:rPr lang="zh-CN" altLang="en-US" sz="2800"/>
              <a:t>    </a:t>
            </a:r>
            <a:r>
              <a:rPr lang="en-US" altLang="zh-CN" sz="2800"/>
              <a:t>B: </a:t>
            </a:r>
            <a:r>
              <a:rPr lang="zh-CN" altLang="en-US" sz="2800"/>
              <a:t>去年我去了中国两次。</a:t>
            </a:r>
            <a:endParaRPr lang="zh-CN" altLang="en-US" sz="2800"/>
          </a:p>
          <a:p>
            <a:r>
              <a:rPr lang="zh-CN" altLang="en-US" sz="2800"/>
              <a:t>         qù nián wǒ qù le zhōng guó liǎng cì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     Last year I went to China twice.</a:t>
            </a:r>
            <a:endParaRPr lang="en-US" altLang="zh-CN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5315" y="498475"/>
            <a:ext cx="1088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2.Times of Actions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330835" y="1179830"/>
            <a:ext cx="115716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If the object is not a person or a place, </a:t>
            </a:r>
            <a:r>
              <a:rPr lang="zh-CN" altLang="en-US" sz="2400"/>
              <a:t>次</a:t>
            </a:r>
            <a:r>
              <a:rPr lang="en-US" altLang="zh-CN" sz="2400"/>
              <a:t>(cì) should be placed between the verb and the object. If the object represents a person or a place, </a:t>
            </a:r>
            <a:r>
              <a:rPr lang="zh-CN" altLang="en-US" sz="2400">
                <a:sym typeface="+mn-ea"/>
              </a:rPr>
              <a:t>次</a:t>
            </a:r>
            <a:r>
              <a:rPr lang="en-US" altLang="zh-CN" sz="2400">
                <a:sym typeface="+mn-ea"/>
              </a:rPr>
              <a:t>(cì) can go either between the verb and the object or after the object.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396875" y="2671445"/>
            <a:ext cx="1143952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4. A: </a:t>
            </a:r>
            <a:r>
              <a:rPr lang="zh-CN" altLang="en-US" sz="2800"/>
              <a:t>昨天我找了三次王医生。</a:t>
            </a:r>
            <a:endParaRPr lang="zh-CN" altLang="en-US" sz="2800"/>
          </a:p>
          <a:p>
            <a:r>
              <a:rPr lang="zh-CN" altLang="en-US" sz="2800"/>
              <a:t>        zuó tiān wǒ zhǎo le sān cì wáng yī shēng</a:t>
            </a:r>
            <a:r>
              <a:rPr lang="en-US" altLang="zh-CN" sz="2800"/>
              <a:t>.</a:t>
            </a:r>
            <a:r>
              <a:rPr lang="zh-CN" altLang="en-US" sz="2800"/>
              <a:t>   </a:t>
            </a:r>
            <a:endParaRPr lang="zh-CN" altLang="en-US" sz="2800"/>
          </a:p>
          <a:p>
            <a:r>
              <a:rPr lang="zh-CN" altLang="en-US" sz="2800"/>
              <a:t>        </a:t>
            </a:r>
            <a:r>
              <a:rPr lang="en-US" altLang="zh-CN" sz="2800"/>
              <a:t>I went looking for Dr. Wang three times yesterday.</a:t>
            </a:r>
            <a:endParaRPr lang="en-US" altLang="zh-CN" sz="2800"/>
          </a:p>
          <a:p>
            <a:endParaRPr lang="zh-CN" altLang="en-US" sz="2800"/>
          </a:p>
          <a:p>
            <a:r>
              <a:rPr lang="zh-CN" altLang="en-US" sz="2800"/>
              <a:t>    </a:t>
            </a:r>
            <a:r>
              <a:rPr lang="en-US" altLang="zh-CN" sz="2800"/>
              <a:t>B: </a:t>
            </a:r>
            <a:r>
              <a:rPr lang="zh-CN" altLang="en-US" sz="2800"/>
              <a:t>是吗？昨天我也找了王医生三次。</a:t>
            </a:r>
            <a:endParaRPr lang="zh-CN" altLang="en-US" sz="2800"/>
          </a:p>
          <a:p>
            <a:r>
              <a:rPr lang="zh-CN" altLang="en-US" sz="2800"/>
              <a:t>         shì ma ？zuó tiān wǒ yě zhǎo le wáng yī shēng sān cì</a:t>
            </a:r>
            <a:r>
              <a:rPr lang="en-US" altLang="zh-CN" sz="2800"/>
              <a:t>.</a:t>
            </a:r>
            <a:r>
              <a:rPr lang="zh-CN" altLang="en-US" sz="2800"/>
              <a:t> </a:t>
            </a:r>
            <a:endParaRPr lang="zh-CN" altLang="en-US" sz="2800"/>
          </a:p>
          <a:p>
            <a:r>
              <a:rPr lang="zh-CN" altLang="en-US" sz="2800"/>
              <a:t>      </a:t>
            </a:r>
            <a:r>
              <a:rPr lang="en-US" altLang="zh-CN" sz="2800"/>
              <a:t>Is that right ? I also went looking for Dr. Wang three times yesterday. </a:t>
            </a:r>
            <a:endParaRPr lang="en-US" altLang="zh-CN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50085" y="2457450"/>
            <a:ext cx="28136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医院</a:t>
            </a:r>
            <a:endParaRPr lang="zh-CN" altLang="en-US" sz="9600"/>
          </a:p>
        </p:txBody>
      </p:sp>
      <p:sp>
        <p:nvSpPr>
          <p:cNvPr id="2" name="文本框 1"/>
          <p:cNvSpPr txBox="1"/>
          <p:nvPr/>
        </p:nvSpPr>
        <p:spPr>
          <a:xfrm>
            <a:off x="1659255" y="1861820"/>
            <a:ext cx="3161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  yī   yuàn</a:t>
            </a:r>
            <a:endParaRPr lang="en-US" altLang="zh-CN" sz="4000"/>
          </a:p>
        </p:txBody>
      </p:sp>
      <p:sp>
        <p:nvSpPr>
          <p:cNvPr id="4" name="文本框 3"/>
          <p:cNvSpPr txBox="1"/>
          <p:nvPr/>
        </p:nvSpPr>
        <p:spPr>
          <a:xfrm>
            <a:off x="1556385" y="4025900"/>
            <a:ext cx="37630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  hospital</a:t>
            </a:r>
            <a:endParaRPr lang="en-US" altLang="zh-CN" sz="4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7405" y="1861820"/>
            <a:ext cx="3545840" cy="3171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5315" y="498475"/>
            <a:ext cx="1088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2.Times of Actions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614680" y="1179830"/>
            <a:ext cx="11287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If the </a:t>
            </a:r>
            <a:r>
              <a:rPr lang="en-US" altLang="zh-CN" sz="2400">
                <a:solidFill>
                  <a:srgbClr val="FF0000"/>
                </a:solidFill>
              </a:rPr>
              <a:t>object is a personal pronoun</a:t>
            </a:r>
            <a:r>
              <a:rPr lang="en-US" altLang="zh-CN" sz="2400"/>
              <a:t>, however, </a:t>
            </a:r>
            <a:r>
              <a:rPr lang="zh-CN" altLang="en-US" sz="2400"/>
              <a:t>次</a:t>
            </a:r>
            <a:r>
              <a:rPr lang="en-US" altLang="zh-CN" sz="2400"/>
              <a:t>(</a:t>
            </a:r>
            <a:r>
              <a:rPr lang="zh-CN" altLang="en-US" sz="2400">
                <a:sym typeface="+mn-ea"/>
              </a:rPr>
              <a:t>cì</a:t>
            </a:r>
            <a:r>
              <a:rPr lang="en-US" altLang="zh-CN" sz="2400"/>
              <a:t>) </a:t>
            </a:r>
            <a:r>
              <a:rPr lang="en-US" altLang="zh-CN" sz="2400">
                <a:solidFill>
                  <a:srgbClr val="FF0000"/>
                </a:solidFill>
              </a:rPr>
              <a:t>must follow the object.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5905" y="2163445"/>
            <a:ext cx="1143952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5. </a:t>
            </a:r>
            <a:r>
              <a:rPr lang="zh-CN" altLang="en-US" sz="2800"/>
              <a:t>我昨天找了他两次，他都不在。</a:t>
            </a:r>
            <a:endParaRPr lang="zh-CN" altLang="en-US" sz="2800"/>
          </a:p>
          <a:p>
            <a:r>
              <a:rPr lang="zh-CN" altLang="en-US" sz="2800"/>
              <a:t>    wǒ zuó tiān zhǎo le tā liǎng cì</a:t>
            </a:r>
            <a:r>
              <a:rPr lang="en-US" altLang="zh-CN" sz="2800"/>
              <a:t>, </a:t>
            </a:r>
            <a:r>
              <a:rPr lang="zh-CN" altLang="en-US" sz="2800"/>
              <a:t>tā dōu bú zài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Yesterday I went looking for him twice, but he was not in either time. </a:t>
            </a:r>
            <a:endParaRPr lang="en-US" altLang="zh-CN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5315" y="498475"/>
            <a:ext cx="1088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2.Times of Actions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700405" y="1401445"/>
            <a:ext cx="1079944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Verb+</a:t>
            </a:r>
            <a:r>
              <a:rPr lang="zh-CN" altLang="en-US" sz="32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了</a:t>
            </a:r>
            <a:r>
              <a:rPr lang="en-US" altLang="zh-CN" sz="32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+number+</a:t>
            </a:r>
            <a:r>
              <a:rPr lang="zh-CN" altLang="en-US" sz="32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次</a:t>
            </a:r>
            <a:r>
              <a:rPr lang="en-US" altLang="zh-CN" sz="32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+object</a:t>
            </a:r>
            <a:r>
              <a:rPr lang="en-US" altLang="zh-CN" sz="32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(not a person or a place)</a:t>
            </a:r>
            <a:endParaRPr lang="en-US" altLang="zh-CN" sz="32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sym typeface="+mn-ea"/>
            </a:endParaRPr>
          </a:p>
          <a:p>
            <a:endParaRPr lang="en-US" altLang="zh-CN" sz="3200">
              <a:sym typeface="+mn-ea"/>
            </a:endParaRPr>
          </a:p>
          <a:p>
            <a:r>
              <a:rPr lang="en-US" altLang="zh-CN" sz="32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Verb+</a:t>
            </a:r>
            <a:r>
              <a:rPr lang="zh-CN" altLang="en-US" sz="32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了</a:t>
            </a:r>
            <a:r>
              <a:rPr lang="en-US" altLang="zh-CN" sz="32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+number+</a:t>
            </a:r>
            <a:r>
              <a:rPr lang="zh-CN" altLang="en-US" sz="32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次</a:t>
            </a:r>
            <a:r>
              <a:rPr lang="en-US" altLang="zh-CN" sz="32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+object(a person or a place)</a:t>
            </a:r>
            <a:endParaRPr lang="en-US" altLang="zh-CN" sz="320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sym typeface="+mn-ea"/>
            </a:endParaRPr>
          </a:p>
          <a:p>
            <a:r>
              <a:rPr lang="en-US" altLang="zh-CN" sz="32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Verb+</a:t>
            </a:r>
            <a:r>
              <a:rPr lang="zh-CN" altLang="en-US" sz="32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了</a:t>
            </a:r>
            <a:r>
              <a:rPr lang="en-US" altLang="zh-CN" sz="32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+object</a:t>
            </a:r>
            <a:r>
              <a:rPr lang="en-US" altLang="zh-CN" sz="32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(a person or a place)+number+</a:t>
            </a:r>
            <a:r>
              <a:rPr lang="zh-CN" altLang="en-US" sz="32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次</a:t>
            </a:r>
            <a:endParaRPr lang="zh-CN" altLang="en-US" sz="320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sym typeface="+mn-ea"/>
            </a:endParaRPr>
          </a:p>
          <a:p>
            <a:endParaRPr lang="zh-CN" altLang="en-US" sz="320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sym typeface="+mn-ea"/>
            </a:endParaRPr>
          </a:p>
          <a:p>
            <a:r>
              <a:rPr lang="en-US" altLang="zh-CN" sz="3200">
                <a:solidFill>
                  <a:srgbClr val="FF0000"/>
                </a:solidFill>
                <a:sym typeface="+mn-ea"/>
              </a:rPr>
              <a:t>Verb+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了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+object(a 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personal pronoun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)+number+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次</a:t>
            </a:r>
            <a:endParaRPr lang="zh-CN" altLang="en-US" sz="3200">
              <a:solidFill>
                <a:srgbClr val="FF0000"/>
              </a:solidFill>
              <a:sym typeface="+mn-ea"/>
            </a:endParaRPr>
          </a:p>
          <a:p>
            <a:endParaRPr lang="en-US" altLang="zh-CN" sz="320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sym typeface="+mn-ea"/>
            </a:endParaRPr>
          </a:p>
          <a:p>
            <a:endParaRPr lang="en-US" altLang="zh-CN" sz="320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sym typeface="+mn-ea"/>
            </a:endParaRPr>
          </a:p>
          <a:p>
            <a:endParaRPr lang="en-US" altLang="zh-CN" sz="320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5315" y="498475"/>
            <a:ext cx="1088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2.Times of Actions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614680" y="1179830"/>
            <a:ext cx="112877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遍</a:t>
            </a:r>
            <a:r>
              <a:rPr lang="en-US" altLang="zh-CN" sz="2400"/>
              <a:t>(biàn) is another measure word for occurrences of actions, but it pertains to the entire course of </a:t>
            </a:r>
            <a:r>
              <a:rPr lang="en-US" altLang="zh-CN" sz="2400">
                <a:solidFill>
                  <a:srgbClr val="FF0000"/>
                </a:solidFill>
              </a:rPr>
              <a:t>the action from the beginning to the end</a:t>
            </a:r>
            <a:r>
              <a:rPr lang="en-US" altLang="zh-CN" sz="2400"/>
              <a:t>.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337820" y="2436495"/>
            <a:ext cx="1143952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6. </a:t>
            </a:r>
            <a:r>
              <a:rPr lang="zh-CN" altLang="en-US" sz="2800"/>
              <a:t>请你念一遍课文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zh-CN" altLang="en-US" sz="2800"/>
              <a:t>    qǐng nǐ niàn yí biàn kè wén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Please read the text [from the beginning to the end] once. </a:t>
            </a:r>
            <a:endParaRPr lang="en-US" altLang="zh-CN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5315" y="498475"/>
            <a:ext cx="1088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2.Times of Actions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614680" y="1179830"/>
            <a:ext cx="112877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Nouns denoting </a:t>
            </a:r>
            <a:r>
              <a:rPr lang="en-US" altLang="zh-CN" sz="2400">
                <a:solidFill>
                  <a:srgbClr val="FF0000"/>
                </a:solidFill>
              </a:rPr>
              <a:t>body parts</a:t>
            </a:r>
            <a:r>
              <a:rPr lang="en-US" altLang="zh-CN" sz="2400"/>
              <a:t> involved in the actions can also </a:t>
            </a:r>
            <a:r>
              <a:rPr lang="en-US" altLang="zh-CN" sz="2400">
                <a:solidFill>
                  <a:srgbClr val="FF0000"/>
                </a:solidFill>
              </a:rPr>
              <a:t>sometimes serve as measure words</a:t>
            </a:r>
            <a:r>
              <a:rPr lang="en-US" altLang="zh-CN" sz="2400"/>
              <a:t> for occurrences of actions. </a:t>
            </a:r>
            <a:r>
              <a:rPr lang="zh-CN" altLang="en-US" sz="2400">
                <a:solidFill>
                  <a:srgbClr val="FF0000"/>
                </a:solidFill>
              </a:rPr>
              <a:t>（</a:t>
            </a:r>
            <a:r>
              <a:rPr lang="en-US" altLang="zh-CN" sz="2400">
                <a:solidFill>
                  <a:srgbClr val="FF0000"/>
                </a:solidFill>
              </a:rPr>
              <a:t>uncommon</a:t>
            </a:r>
            <a:r>
              <a:rPr lang="zh-CN" altLang="en-US" sz="2400">
                <a:solidFill>
                  <a:srgbClr val="FF0000"/>
                </a:solidFill>
              </a:rPr>
              <a:t>）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5640" y="2436495"/>
            <a:ext cx="111017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昨天晚上我吃了几口</a:t>
            </a:r>
            <a:r>
              <a:rPr lang="en-US" altLang="zh-CN" sz="2800"/>
              <a:t>...</a:t>
            </a:r>
            <a:endParaRPr lang="en-US" altLang="zh-CN" sz="2800"/>
          </a:p>
          <a:p>
            <a:r>
              <a:rPr lang="en-US" altLang="zh-CN" sz="2800"/>
              <a:t>zuó tiān wǎn shang wǒ chī le jǐ kǒu ...</a:t>
            </a:r>
            <a:endParaRPr lang="en-US" altLang="zh-CN" sz="2800"/>
          </a:p>
          <a:p>
            <a:r>
              <a:rPr lang="en-US" altLang="zh-CN" sz="2800"/>
              <a:t>I ate a few mouthfuls last night...</a:t>
            </a:r>
            <a:endParaRPr lang="en-US" altLang="zh-CN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5315" y="498475"/>
            <a:ext cx="1088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3.</a:t>
            </a:r>
            <a:r>
              <a:rPr lang="zh-CN" altLang="en-US" sz="2800"/>
              <a:t>起来</a:t>
            </a:r>
            <a:r>
              <a:rPr lang="en-US" altLang="zh-CN" sz="2800"/>
              <a:t>(qǐ lai)</a:t>
            </a:r>
            <a:endParaRPr lang="en-US" altLang="zh-CN" sz="2800"/>
          </a:p>
        </p:txBody>
      </p:sp>
      <p:sp>
        <p:nvSpPr>
          <p:cNvPr id="4" name="文本框 3"/>
          <p:cNvSpPr txBox="1"/>
          <p:nvPr/>
        </p:nvSpPr>
        <p:spPr>
          <a:xfrm>
            <a:off x="582930" y="1207770"/>
            <a:ext cx="112877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ym typeface="+mn-ea"/>
              </a:rPr>
              <a:t>起来</a:t>
            </a:r>
            <a:r>
              <a:rPr lang="en-US" altLang="zh-CN" sz="2400">
                <a:sym typeface="+mn-ea"/>
              </a:rPr>
              <a:t>(qǐ lai) indicates the moment when something 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static becomes dynamic</a:t>
            </a:r>
            <a:r>
              <a:rPr lang="en-US" altLang="zh-CN" sz="2400">
                <a:sym typeface="+mn-ea"/>
              </a:rPr>
              <a:t>, that is, it signifies the 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beginning of an action or state</a:t>
            </a:r>
            <a:r>
              <a:rPr lang="en-US" altLang="zh-CN" sz="2400">
                <a:sym typeface="+mn-ea"/>
              </a:rPr>
              <a:t>.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675640" y="2436495"/>
            <a:ext cx="1110170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1. </a:t>
            </a:r>
            <a:r>
              <a:rPr lang="zh-CN" altLang="en-US" sz="2800"/>
              <a:t>我们一见面就聊了起来。</a:t>
            </a:r>
            <a:endParaRPr lang="zh-CN" altLang="en-US" sz="2800"/>
          </a:p>
          <a:p>
            <a:r>
              <a:rPr lang="zh-CN" altLang="en-US" sz="2800"/>
              <a:t>    wǒ men yí jiàn miàn jiù liáo le qǐ l</a:t>
            </a:r>
            <a:r>
              <a:rPr lang="en-US" altLang="zh-CN" sz="2800"/>
              <a:t>a</a:t>
            </a:r>
            <a:r>
              <a:rPr lang="zh-CN" altLang="en-US" sz="2800"/>
              <a:t>i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We began chatting as soon as we met.</a:t>
            </a:r>
            <a:endParaRPr lang="en-US" altLang="zh-CN" sz="2800"/>
          </a:p>
          <a:p>
            <a:endParaRPr lang="zh-CN" altLang="en-US" sz="2800"/>
          </a:p>
          <a:p>
            <a:r>
              <a:rPr lang="en-US" altLang="zh-CN" sz="2800"/>
              <a:t>2. </a:t>
            </a:r>
            <a:r>
              <a:rPr lang="zh-CN" altLang="en-US" sz="2800"/>
              <a:t>他一回家就写起信来。</a:t>
            </a:r>
            <a:endParaRPr lang="zh-CN" altLang="en-US" sz="2800"/>
          </a:p>
          <a:p>
            <a:r>
              <a:rPr lang="zh-CN" altLang="en-US" sz="2800"/>
              <a:t>    tā yì huí jiā jiù xiě q</a:t>
            </a:r>
            <a:r>
              <a:rPr lang="en-US" altLang="zh-CN" sz="2800"/>
              <a:t>i</a:t>
            </a:r>
            <a:r>
              <a:rPr lang="zh-CN" altLang="en-US" sz="2800"/>
              <a:t> xìn l</a:t>
            </a:r>
            <a:r>
              <a:rPr lang="en-US" altLang="zh-CN" sz="2800"/>
              <a:t>a</a:t>
            </a:r>
            <a:r>
              <a:rPr lang="zh-CN" altLang="en-US" sz="2800"/>
              <a:t>i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He began to write a letter as soon as he got home.</a:t>
            </a:r>
            <a:endParaRPr lang="en-US" altLang="zh-CN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5315" y="498475"/>
            <a:ext cx="1088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3.</a:t>
            </a:r>
            <a:r>
              <a:rPr lang="zh-CN" altLang="en-US" sz="2800"/>
              <a:t>起来</a:t>
            </a:r>
            <a:r>
              <a:rPr lang="en-US" altLang="zh-CN" sz="2800"/>
              <a:t>(qǐ lai)</a:t>
            </a:r>
            <a:endParaRPr lang="en-US" altLang="zh-CN" sz="2800"/>
          </a:p>
        </p:txBody>
      </p:sp>
      <p:sp>
        <p:nvSpPr>
          <p:cNvPr id="4" name="文本框 3"/>
          <p:cNvSpPr txBox="1"/>
          <p:nvPr/>
        </p:nvSpPr>
        <p:spPr>
          <a:xfrm>
            <a:off x="614680" y="1179830"/>
            <a:ext cx="112877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ym typeface="+mn-ea"/>
              </a:rPr>
              <a:t>起来</a:t>
            </a:r>
            <a:r>
              <a:rPr lang="en-US" altLang="zh-CN" sz="2400">
                <a:sym typeface="+mn-ea"/>
              </a:rPr>
              <a:t>(qǐ lai) indicates the moment when something static becomes dynamic, that is, it signifies the beginning of an action or state.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675640" y="2436495"/>
            <a:ext cx="111017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3. </a:t>
            </a:r>
            <a:r>
              <a:rPr lang="zh-CN" altLang="en-US" sz="2800"/>
              <a:t>下了课以后，学生们打起球来。</a:t>
            </a:r>
            <a:endParaRPr lang="zh-CN" altLang="en-US" sz="2800"/>
          </a:p>
          <a:p>
            <a:r>
              <a:rPr lang="zh-CN" altLang="en-US" sz="2800"/>
              <a:t>     xià le kè yǐ hòu</a:t>
            </a:r>
            <a:r>
              <a:rPr lang="en-US" altLang="zh-CN" sz="2800"/>
              <a:t>, </a:t>
            </a:r>
            <a:r>
              <a:rPr lang="zh-CN" altLang="en-US" sz="2800"/>
              <a:t>xué sh</a:t>
            </a:r>
            <a:r>
              <a:rPr lang="en-US" altLang="zh-CN" sz="2800"/>
              <a:t>e</a:t>
            </a:r>
            <a:r>
              <a:rPr lang="zh-CN" altLang="en-US" sz="2800"/>
              <a:t>ng men dǎ q</a:t>
            </a:r>
            <a:r>
              <a:rPr lang="en-US" altLang="zh-CN" sz="2800"/>
              <a:t>i</a:t>
            </a:r>
            <a:r>
              <a:rPr lang="zh-CN" altLang="en-US" sz="2800"/>
              <a:t> qiú l</a:t>
            </a:r>
            <a:r>
              <a:rPr lang="en-US" altLang="zh-CN" sz="2800"/>
              <a:t>a</a:t>
            </a:r>
            <a:r>
              <a:rPr lang="zh-CN" altLang="en-US" sz="2800"/>
              <a:t>i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 The students started to play ball after the class was over.</a:t>
            </a:r>
            <a:r>
              <a:rPr lang="zh-CN" altLang="en-US" sz="2800"/>
              <a:t> 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762000" y="4317365"/>
            <a:ext cx="1095057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Note that the object is placed between </a:t>
            </a:r>
            <a:r>
              <a:rPr lang="zh-CN" altLang="en-US" sz="2800"/>
              <a:t>起</a:t>
            </a:r>
            <a:r>
              <a:rPr lang="en-US" altLang="zh-CN" sz="2800"/>
              <a:t>(qi) and </a:t>
            </a:r>
            <a:r>
              <a:rPr lang="zh-CN" altLang="en-US" sz="2800"/>
              <a:t>来</a:t>
            </a:r>
            <a:r>
              <a:rPr lang="en-US" altLang="zh-CN" sz="2800"/>
              <a:t>(lai), rather than after </a:t>
            </a:r>
            <a:r>
              <a:rPr lang="zh-CN" altLang="en-US" sz="2800"/>
              <a:t>起来</a:t>
            </a:r>
            <a:r>
              <a:rPr lang="en-US" altLang="zh-CN" sz="2800"/>
              <a:t>(</a:t>
            </a:r>
            <a:r>
              <a:rPr lang="en-US" altLang="zh-CN" sz="2800">
                <a:sym typeface="+mn-ea"/>
              </a:rPr>
              <a:t>qǐ lai</a:t>
            </a:r>
            <a:r>
              <a:rPr lang="en-US" altLang="zh-CN" sz="2800"/>
              <a:t>).</a:t>
            </a:r>
            <a:r>
              <a:rPr lang="en-US" altLang="zh-CN" sz="2800">
                <a:solidFill>
                  <a:srgbClr val="FF0000"/>
                </a:solidFill>
              </a:rPr>
              <a:t>Verb+</a:t>
            </a:r>
            <a:r>
              <a:rPr lang="zh-CN" altLang="en-US" sz="2800">
                <a:solidFill>
                  <a:srgbClr val="FF0000"/>
                </a:solidFill>
              </a:rPr>
              <a:t>起</a:t>
            </a:r>
            <a:r>
              <a:rPr lang="en-US" altLang="zh-CN" sz="2800">
                <a:solidFill>
                  <a:srgbClr val="FF0000"/>
                </a:solidFill>
              </a:rPr>
              <a:t>+object+</a:t>
            </a:r>
            <a:r>
              <a:rPr lang="zh-CN" altLang="en-US" sz="2800">
                <a:solidFill>
                  <a:srgbClr val="FF0000"/>
                </a:solidFill>
              </a:rPr>
              <a:t>来</a:t>
            </a:r>
            <a:endParaRPr lang="en-US" altLang="zh-CN" sz="2800">
              <a:solidFill>
                <a:srgbClr val="FF0000"/>
              </a:solidFill>
            </a:endParaRPr>
          </a:p>
          <a:p>
            <a:endParaRPr lang="en-US" altLang="zh-CN" sz="2800"/>
          </a:p>
          <a:p>
            <a:r>
              <a:rPr lang="zh-CN" altLang="en-US" sz="2800"/>
              <a:t>打球起来（</a:t>
            </a:r>
            <a:r>
              <a:rPr lang="en-US" altLang="zh-CN" sz="2800"/>
              <a:t>X</a:t>
            </a:r>
            <a:r>
              <a:rPr lang="zh-CN" altLang="en-US" sz="2800"/>
              <a:t>）打起球来（</a:t>
            </a:r>
            <a:r>
              <a:rPr lang="en-US" altLang="zh-CN" sz="2800"/>
              <a:t>V</a:t>
            </a:r>
            <a:r>
              <a:rPr lang="zh-CN" altLang="en-US" sz="2800"/>
              <a:t>）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5315" y="498475"/>
            <a:ext cx="1088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4.</a:t>
            </a:r>
            <a:r>
              <a:rPr lang="zh-CN" altLang="en-US" sz="2800"/>
              <a:t>把</a:t>
            </a:r>
            <a:r>
              <a:rPr lang="en-US" altLang="zh-CN" sz="2800"/>
              <a:t>(bǎ) Construction(I)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614680" y="1179830"/>
            <a:ext cx="112877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In general, a sentence in the </a:t>
            </a:r>
            <a:r>
              <a:rPr lang="zh-CN" altLang="en-US" sz="2400">
                <a:sym typeface="+mn-ea"/>
              </a:rPr>
              <a:t>把</a:t>
            </a:r>
            <a:r>
              <a:rPr lang="en-US" altLang="zh-CN" sz="2400">
                <a:sym typeface="+mn-ea"/>
              </a:rPr>
              <a:t>(bǎ) construction highlights 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the subject`s disposal of or impact upon the object</a:t>
            </a:r>
            <a:r>
              <a:rPr lang="en-US" altLang="zh-CN" sz="2400">
                <a:sym typeface="+mn-ea"/>
              </a:rPr>
              <a:t>, with the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 result </a:t>
            </a:r>
            <a:r>
              <a:rPr lang="en-US" altLang="zh-CN" sz="2400">
                <a:sym typeface="+mn-ea"/>
              </a:rPr>
              <a:t>of the disposal or impact indicated by the 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element following the verb</a:t>
            </a:r>
            <a:r>
              <a:rPr lang="en-US" altLang="zh-CN" sz="2400">
                <a:sym typeface="+mn-ea"/>
              </a:rPr>
              <a:t>.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556895" y="3357880"/>
            <a:ext cx="1134554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1.</a:t>
            </a:r>
            <a:r>
              <a:rPr lang="zh-CN" altLang="en-US" sz="2800"/>
              <a:t>我把你要的书找到了。</a:t>
            </a:r>
            <a:endParaRPr lang="zh-CN" altLang="en-US" sz="2800"/>
          </a:p>
          <a:p>
            <a:r>
              <a:rPr lang="zh-CN" altLang="en-US" sz="2800"/>
              <a:t>   wǒ bǎ nǐ yào de shū zhǎo le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I have found the books that you wanted.</a:t>
            </a:r>
            <a:endParaRPr lang="en-US" altLang="zh-CN" sz="2800"/>
          </a:p>
          <a:p>
            <a:r>
              <a:rPr lang="en-US" altLang="zh-CN" sz="2800"/>
              <a:t>   [ The resultative complement </a:t>
            </a:r>
            <a:r>
              <a:rPr lang="zh-CN" altLang="en-US" sz="2800"/>
              <a:t>到</a:t>
            </a:r>
            <a:r>
              <a:rPr lang="en-US" altLang="zh-CN" sz="2800"/>
              <a:t>(</a:t>
            </a:r>
            <a:r>
              <a:rPr lang="zh-CN" altLang="en-US" sz="2800">
                <a:sym typeface="+mn-ea"/>
              </a:rPr>
              <a:t>dào</a:t>
            </a:r>
            <a:r>
              <a:rPr lang="en-US" altLang="zh-CN" sz="2800"/>
              <a:t>) serves as the “other element.”]</a:t>
            </a:r>
            <a:endParaRPr lang="en-US" altLang="zh-CN" sz="2800"/>
          </a:p>
        </p:txBody>
      </p:sp>
      <p:sp>
        <p:nvSpPr>
          <p:cNvPr id="7" name="文本框 6"/>
          <p:cNvSpPr txBox="1"/>
          <p:nvPr/>
        </p:nvSpPr>
        <p:spPr>
          <a:xfrm>
            <a:off x="494665" y="2623820"/>
            <a:ext cx="11326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Subject + </a:t>
            </a:r>
            <a:r>
              <a:rPr lang="zh-CN" altLang="en-US" sz="2400"/>
              <a:t>把</a:t>
            </a:r>
            <a:r>
              <a:rPr lang="en-US" altLang="zh-CN" sz="2400"/>
              <a:t>(</a:t>
            </a:r>
            <a:r>
              <a:rPr lang="en-US" altLang="zh-CN" sz="2400">
                <a:sym typeface="+mn-ea"/>
              </a:rPr>
              <a:t>bǎ</a:t>
            </a:r>
            <a:r>
              <a:rPr lang="en-US" altLang="zh-CN" sz="2400"/>
              <a:t>) + Object + Verb + Other Element (Complement/</a:t>
            </a:r>
            <a:r>
              <a:rPr lang="zh-CN" altLang="en-US" sz="2400"/>
              <a:t>了</a:t>
            </a:r>
            <a:r>
              <a:rPr lang="en-US" altLang="zh-CN" sz="2400"/>
              <a:t>[le], etc)</a:t>
            </a:r>
            <a:endParaRPr lang="en-US" altLang="zh-CN" sz="2400"/>
          </a:p>
        </p:txBody>
      </p:sp>
      <p:sp>
        <p:nvSpPr>
          <p:cNvPr id="8" name="文本框 7"/>
          <p:cNvSpPr txBox="1"/>
          <p:nvPr/>
        </p:nvSpPr>
        <p:spPr>
          <a:xfrm>
            <a:off x="574040" y="5512435"/>
            <a:ext cx="10922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In (1), the subject </a:t>
            </a:r>
            <a:r>
              <a:rPr lang="zh-CN" altLang="en-US" sz="2400"/>
              <a:t>我</a:t>
            </a:r>
            <a:r>
              <a:rPr lang="en-US" altLang="zh-CN" sz="2400"/>
              <a:t>exerts an impact on the book through the action of </a:t>
            </a:r>
            <a:r>
              <a:rPr lang="zh-CN" altLang="en-US" sz="2400"/>
              <a:t>找</a:t>
            </a:r>
            <a:r>
              <a:rPr lang="en-US" altLang="zh-CN" sz="2400"/>
              <a:t>(</a:t>
            </a:r>
            <a:r>
              <a:rPr lang="zh-CN" altLang="en-US" sz="2400">
                <a:sym typeface="+mn-ea"/>
              </a:rPr>
              <a:t>zhǎo</a:t>
            </a:r>
            <a:r>
              <a:rPr lang="en-US" altLang="zh-CN" sz="2400"/>
              <a:t>), of which </a:t>
            </a:r>
            <a:r>
              <a:rPr lang="zh-CN" altLang="en-US" sz="2400"/>
              <a:t>到</a:t>
            </a:r>
            <a:r>
              <a:rPr lang="en-US" altLang="zh-CN" sz="2400"/>
              <a:t>(</a:t>
            </a:r>
            <a:r>
              <a:rPr lang="zh-CN" altLang="en-US" sz="2400">
                <a:sym typeface="+mn-ea"/>
              </a:rPr>
              <a:t>dào</a:t>
            </a:r>
            <a:r>
              <a:rPr lang="en-US" altLang="zh-CN" sz="2400"/>
              <a:t>) is the result.</a:t>
            </a:r>
            <a:endParaRPr lang="en-US" altLang="zh-CN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5315" y="498475"/>
            <a:ext cx="1088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4.</a:t>
            </a:r>
            <a:r>
              <a:rPr lang="zh-CN" altLang="en-US" sz="2800"/>
              <a:t>把</a:t>
            </a:r>
            <a:r>
              <a:rPr lang="en-US" altLang="zh-CN" sz="2800"/>
              <a:t>(bǎ) Construction(I)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614680" y="1179830"/>
            <a:ext cx="112877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In general, a sentence in the </a:t>
            </a:r>
            <a:r>
              <a:rPr lang="zh-CN" altLang="en-US" sz="2400">
                <a:sym typeface="+mn-ea"/>
              </a:rPr>
              <a:t>把</a:t>
            </a:r>
            <a:r>
              <a:rPr lang="en-US" altLang="zh-CN" sz="2400">
                <a:sym typeface="+mn-ea"/>
              </a:rPr>
              <a:t>(bǎ) construction highlights 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the subject`s disposal of or impact upon the object</a:t>
            </a:r>
            <a:r>
              <a:rPr lang="en-US" altLang="zh-CN" sz="2400">
                <a:sym typeface="+mn-ea"/>
              </a:rPr>
              <a:t>, with the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 result </a:t>
            </a:r>
            <a:r>
              <a:rPr lang="en-US" altLang="zh-CN" sz="2400">
                <a:sym typeface="+mn-ea"/>
              </a:rPr>
              <a:t>of the disposal or impact indicated by the 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element following the verb</a:t>
            </a:r>
            <a:r>
              <a:rPr lang="en-US" altLang="zh-CN" sz="2400">
                <a:sym typeface="+mn-ea"/>
              </a:rPr>
              <a:t>.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556895" y="3357880"/>
            <a:ext cx="1134554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2.</a:t>
            </a:r>
            <a:r>
              <a:rPr lang="zh-CN" altLang="en-US" sz="2800"/>
              <a:t>你</a:t>
            </a:r>
            <a:r>
              <a:rPr lang="zh-CN" altLang="en-US" sz="2800"/>
              <a:t>把这个字写错了。</a:t>
            </a:r>
            <a:endParaRPr lang="zh-CN" altLang="en-US" sz="2800"/>
          </a:p>
          <a:p>
            <a:r>
              <a:rPr lang="zh-CN" altLang="en-US" sz="2800"/>
              <a:t>   nǐ bǎ zhè g</a:t>
            </a:r>
            <a:r>
              <a:rPr lang="en-US" altLang="zh-CN" sz="2800"/>
              <a:t>e</a:t>
            </a:r>
            <a:r>
              <a:rPr lang="zh-CN" altLang="en-US" sz="2800"/>
              <a:t> zì xiě cuò le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You wrote this character incorrectly.</a:t>
            </a:r>
            <a:endParaRPr lang="en-US" altLang="zh-CN" sz="2800"/>
          </a:p>
          <a:p>
            <a:r>
              <a:rPr lang="en-US" altLang="zh-CN" sz="2800"/>
              <a:t>   [ The resultative complement </a:t>
            </a:r>
            <a:r>
              <a:rPr lang="zh-CN" altLang="en-US" sz="2800"/>
              <a:t>错</a:t>
            </a:r>
            <a:r>
              <a:rPr lang="en-US" altLang="zh-CN" sz="2800"/>
              <a:t>(</a:t>
            </a:r>
            <a:r>
              <a:rPr lang="zh-CN" altLang="en-US" sz="2800">
                <a:sym typeface="+mn-ea"/>
              </a:rPr>
              <a:t>cuò</a:t>
            </a:r>
            <a:r>
              <a:rPr lang="en-US" altLang="zh-CN" sz="2800"/>
              <a:t>) serves as the “other element.”</a:t>
            </a:r>
            <a:endParaRPr lang="en-US" altLang="zh-CN" sz="2800"/>
          </a:p>
        </p:txBody>
      </p:sp>
      <p:sp>
        <p:nvSpPr>
          <p:cNvPr id="7" name="文本框 6"/>
          <p:cNvSpPr txBox="1"/>
          <p:nvPr/>
        </p:nvSpPr>
        <p:spPr>
          <a:xfrm>
            <a:off x="494665" y="2623820"/>
            <a:ext cx="11326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Subject + </a:t>
            </a:r>
            <a:r>
              <a:rPr lang="zh-CN" altLang="en-US" sz="2400"/>
              <a:t>把</a:t>
            </a:r>
            <a:r>
              <a:rPr lang="en-US" altLang="zh-CN" sz="2400"/>
              <a:t>(</a:t>
            </a:r>
            <a:r>
              <a:rPr lang="en-US" altLang="zh-CN" sz="2400">
                <a:sym typeface="+mn-ea"/>
              </a:rPr>
              <a:t>bǎ</a:t>
            </a:r>
            <a:r>
              <a:rPr lang="en-US" altLang="zh-CN" sz="2400"/>
              <a:t>) + Object + Verb + Other Element (Complement/</a:t>
            </a:r>
            <a:r>
              <a:rPr lang="zh-CN" altLang="en-US" sz="2400"/>
              <a:t>了</a:t>
            </a:r>
            <a:r>
              <a:rPr lang="en-US" altLang="zh-CN" sz="2400"/>
              <a:t>[le], etc)</a:t>
            </a:r>
            <a:endParaRPr lang="en-US" altLang="zh-CN" sz="2400"/>
          </a:p>
        </p:txBody>
      </p:sp>
      <p:sp>
        <p:nvSpPr>
          <p:cNvPr id="8" name="文本框 7"/>
          <p:cNvSpPr txBox="1"/>
          <p:nvPr/>
        </p:nvSpPr>
        <p:spPr>
          <a:xfrm>
            <a:off x="574040" y="5512435"/>
            <a:ext cx="10922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In (2), the subject </a:t>
            </a:r>
            <a:r>
              <a:rPr lang="zh-CN" altLang="en-US" sz="2400"/>
              <a:t>你</a:t>
            </a:r>
            <a:r>
              <a:rPr lang="en-US" altLang="zh-CN" sz="2400"/>
              <a:t> exerts an impact on the character through the action of </a:t>
            </a:r>
            <a:r>
              <a:rPr lang="zh-CN" altLang="en-US" sz="2400"/>
              <a:t>写</a:t>
            </a:r>
            <a:r>
              <a:rPr lang="en-US" altLang="zh-CN" sz="2400"/>
              <a:t>(</a:t>
            </a:r>
            <a:r>
              <a:rPr lang="zh-CN" altLang="en-US" sz="2400">
                <a:sym typeface="+mn-ea"/>
              </a:rPr>
              <a:t>xiě</a:t>
            </a:r>
            <a:r>
              <a:rPr lang="en-US" altLang="zh-CN" sz="2400"/>
              <a:t>), of which </a:t>
            </a:r>
            <a:r>
              <a:rPr lang="zh-CN" altLang="en-US" sz="2400"/>
              <a:t>错</a:t>
            </a:r>
            <a:r>
              <a:rPr lang="en-US" altLang="zh-CN" sz="2400"/>
              <a:t>(</a:t>
            </a:r>
            <a:r>
              <a:rPr lang="zh-CN" altLang="en-US" sz="2400">
                <a:sym typeface="+mn-ea"/>
              </a:rPr>
              <a:t>cuò</a:t>
            </a:r>
            <a:r>
              <a:rPr lang="en-US" altLang="zh-CN" sz="2400"/>
              <a:t>) is the result.</a:t>
            </a:r>
            <a:endParaRPr lang="en-US" altLang="zh-CN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5315" y="498475"/>
            <a:ext cx="1088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4.</a:t>
            </a:r>
            <a:r>
              <a:rPr lang="zh-CN" altLang="en-US" sz="2800"/>
              <a:t>把</a:t>
            </a:r>
            <a:r>
              <a:rPr lang="en-US" altLang="zh-CN" sz="2800"/>
              <a:t>(bǎ) Construction(I)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500380" y="1833880"/>
            <a:ext cx="1134554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3.</a:t>
            </a:r>
            <a:r>
              <a:rPr lang="zh-CN" altLang="en-US" sz="2800"/>
              <a:t>请把那条裤子给我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zh-CN" altLang="en-US" sz="2800"/>
              <a:t>   qǐng bǎ nà tiáo kù z</a:t>
            </a:r>
            <a:r>
              <a:rPr lang="en-US" altLang="zh-CN" sz="2800"/>
              <a:t>i</a:t>
            </a:r>
            <a:r>
              <a:rPr lang="zh-CN" altLang="en-US" sz="2800"/>
              <a:t> gěi wǒ 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Please pass me that pair of pants.</a:t>
            </a:r>
            <a:endParaRPr lang="en-US" altLang="zh-CN" sz="2800"/>
          </a:p>
          <a:p>
            <a:r>
              <a:rPr lang="en-US" altLang="zh-CN" sz="2800"/>
              <a:t>   [The indirect object </a:t>
            </a:r>
            <a:r>
              <a:rPr lang="zh-CN" altLang="en-US" sz="2800"/>
              <a:t>我</a:t>
            </a:r>
            <a:r>
              <a:rPr lang="en-US" altLang="zh-CN" sz="2800"/>
              <a:t> serves as the “other element.”]</a:t>
            </a:r>
            <a:endParaRPr lang="en-US" altLang="zh-CN" sz="2800"/>
          </a:p>
          <a:p>
            <a:endParaRPr lang="zh-CN" altLang="en-US" sz="2800"/>
          </a:p>
          <a:p>
            <a:r>
              <a:rPr lang="en-US" altLang="zh-CN" sz="2800"/>
              <a:t>4.</a:t>
            </a:r>
            <a:r>
              <a:rPr lang="zh-CN" altLang="en-US" sz="2800"/>
              <a:t>你把这篇课文看看。</a:t>
            </a:r>
            <a:endParaRPr lang="zh-CN" altLang="en-US" sz="2800"/>
          </a:p>
          <a:p>
            <a:r>
              <a:rPr lang="zh-CN" altLang="en-US" sz="2800"/>
              <a:t>   nǐ bǎ zhè piān kè wén kàn k</a:t>
            </a:r>
            <a:r>
              <a:rPr lang="en-US" altLang="zh-CN" sz="2800"/>
              <a:t>a</a:t>
            </a:r>
            <a:r>
              <a:rPr lang="zh-CN" altLang="en-US" sz="2800"/>
              <a:t>n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Would you take a look at this text?</a:t>
            </a:r>
            <a:endParaRPr lang="en-US" altLang="zh-CN" sz="2800"/>
          </a:p>
          <a:p>
            <a:r>
              <a:rPr lang="en-US" altLang="zh-CN" sz="2800"/>
              <a:t>   [The reduplicated verb </a:t>
            </a:r>
            <a:r>
              <a:rPr lang="zh-CN" altLang="en-US" sz="2800"/>
              <a:t>看 </a:t>
            </a:r>
            <a:r>
              <a:rPr lang="en-US" altLang="zh-CN" sz="2800"/>
              <a:t>serves as </a:t>
            </a:r>
            <a:r>
              <a:rPr lang="en-US" altLang="zh-CN" sz="2800">
                <a:sym typeface="+mn-ea"/>
              </a:rPr>
              <a:t>the “other element.”]</a:t>
            </a:r>
            <a:r>
              <a:rPr lang="en-US" altLang="zh-CN" sz="2800"/>
              <a:t> </a:t>
            </a:r>
            <a:endParaRPr lang="en-US" altLang="zh-CN" sz="2800"/>
          </a:p>
        </p:txBody>
      </p:sp>
      <p:sp>
        <p:nvSpPr>
          <p:cNvPr id="7" name="文本框 6"/>
          <p:cNvSpPr txBox="1"/>
          <p:nvPr/>
        </p:nvSpPr>
        <p:spPr>
          <a:xfrm>
            <a:off x="433070" y="1096010"/>
            <a:ext cx="11326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Subject + </a:t>
            </a:r>
            <a:r>
              <a:rPr lang="zh-CN" altLang="en-US" sz="2400"/>
              <a:t>把</a:t>
            </a:r>
            <a:r>
              <a:rPr lang="en-US" altLang="zh-CN" sz="2400"/>
              <a:t>(</a:t>
            </a:r>
            <a:r>
              <a:rPr lang="en-US" altLang="zh-CN" sz="2400">
                <a:sym typeface="+mn-ea"/>
              </a:rPr>
              <a:t>bǎ</a:t>
            </a:r>
            <a:r>
              <a:rPr lang="en-US" altLang="zh-CN" sz="2400"/>
              <a:t>) + Object + Verb + Other Element (Complement/</a:t>
            </a:r>
            <a:r>
              <a:rPr lang="zh-CN" altLang="en-US" sz="2400"/>
              <a:t>了</a:t>
            </a:r>
            <a:r>
              <a:rPr lang="en-US" altLang="zh-CN" sz="2400"/>
              <a:t>[le], etc)</a:t>
            </a:r>
            <a:endParaRPr lang="en-US" altLang="zh-CN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5315" y="498475"/>
            <a:ext cx="1088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4.</a:t>
            </a:r>
            <a:r>
              <a:rPr lang="zh-CN" altLang="en-US" sz="2800"/>
              <a:t>把</a:t>
            </a:r>
            <a:r>
              <a:rPr lang="en-US" altLang="zh-CN" sz="2800"/>
              <a:t>(bǎ) Construction(I)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500380" y="1833880"/>
            <a:ext cx="1134554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5.</a:t>
            </a:r>
            <a:r>
              <a:rPr lang="zh-CN" altLang="en-US" sz="2800"/>
              <a:t>把这杯咖啡喝了！</a:t>
            </a:r>
            <a:endParaRPr lang="zh-CN" altLang="en-US" sz="2800"/>
          </a:p>
          <a:p>
            <a:r>
              <a:rPr lang="zh-CN" altLang="en-US" sz="2800"/>
              <a:t>   bǎ zhè bēi kā fēi hē le ！</a:t>
            </a:r>
            <a:endParaRPr lang="en-US" altLang="zh-CN" sz="2800"/>
          </a:p>
          <a:p>
            <a:r>
              <a:rPr lang="en-US" altLang="zh-CN" sz="2800"/>
              <a:t>   Finish up this cup of coffee!</a:t>
            </a:r>
            <a:endParaRPr lang="en-US" altLang="zh-CN" sz="2800"/>
          </a:p>
          <a:p>
            <a:r>
              <a:rPr lang="en-US" altLang="zh-CN" sz="2800"/>
              <a:t>   [The particle </a:t>
            </a:r>
            <a:r>
              <a:rPr lang="zh-CN" altLang="en-US" sz="2800"/>
              <a:t>了</a:t>
            </a:r>
            <a:r>
              <a:rPr lang="en-US" altLang="zh-CN" sz="2800"/>
              <a:t>(le)</a:t>
            </a:r>
            <a:r>
              <a:rPr lang="en-US" altLang="zh-CN" sz="2800"/>
              <a:t> serves as the “other element.”]</a:t>
            </a:r>
            <a:endParaRPr lang="en-US" altLang="zh-CN" sz="2800"/>
          </a:p>
          <a:p>
            <a:endParaRPr lang="zh-CN" altLang="en-US" sz="2800"/>
          </a:p>
          <a:p>
            <a:r>
              <a:rPr lang="en-US" altLang="zh-CN" sz="2800"/>
              <a:t>6.</a:t>
            </a:r>
            <a:r>
              <a:rPr lang="zh-CN" altLang="en-US" sz="2800"/>
              <a:t>你怎么把女朋友的生日忘了？</a:t>
            </a:r>
            <a:endParaRPr lang="zh-CN" altLang="en-US" sz="2800"/>
          </a:p>
          <a:p>
            <a:r>
              <a:rPr lang="zh-CN" altLang="en-US" sz="2800"/>
              <a:t>   nǐ zěn me bǎ nǚ péng y</a:t>
            </a:r>
            <a:r>
              <a:rPr lang="en-US" altLang="zh-CN" sz="2800"/>
              <a:t>o</a:t>
            </a:r>
            <a:r>
              <a:rPr lang="zh-CN" altLang="en-US" sz="2800"/>
              <a:t>u de shēng rì wàng le ？  </a:t>
            </a:r>
            <a:endParaRPr lang="zh-CN" altLang="en-US" sz="2800"/>
          </a:p>
          <a:p>
            <a:r>
              <a:rPr lang="en-US" altLang="zh-CN" sz="2800"/>
              <a:t>   How did you manage to forget your girlfriend`s birthday?  </a:t>
            </a:r>
            <a:endParaRPr lang="en-US" altLang="zh-CN" sz="2800"/>
          </a:p>
          <a:p>
            <a:r>
              <a:rPr lang="en-US" altLang="zh-CN" sz="2800"/>
              <a:t>   [</a:t>
            </a:r>
            <a:r>
              <a:rPr lang="en-US" altLang="zh-CN" sz="2800">
                <a:sym typeface="+mn-ea"/>
              </a:rPr>
              <a:t>The particle </a:t>
            </a:r>
            <a:r>
              <a:rPr lang="zh-CN" altLang="en-US" sz="2800">
                <a:sym typeface="+mn-ea"/>
              </a:rPr>
              <a:t>了</a:t>
            </a:r>
            <a:r>
              <a:rPr lang="en-US" altLang="zh-CN" sz="2800">
                <a:sym typeface="+mn-ea"/>
              </a:rPr>
              <a:t>(le)</a:t>
            </a:r>
            <a:r>
              <a:rPr lang="zh-CN" altLang="en-US" sz="2800"/>
              <a:t> </a:t>
            </a:r>
            <a:r>
              <a:rPr lang="en-US" altLang="zh-CN" sz="2800"/>
              <a:t>serves as </a:t>
            </a:r>
            <a:r>
              <a:rPr lang="en-US" altLang="zh-CN" sz="2800">
                <a:sym typeface="+mn-ea"/>
              </a:rPr>
              <a:t>the “other element.”]</a:t>
            </a:r>
            <a:r>
              <a:rPr lang="en-US" altLang="zh-CN" sz="2800"/>
              <a:t> </a:t>
            </a:r>
            <a:endParaRPr lang="en-US" altLang="zh-CN" sz="2800"/>
          </a:p>
        </p:txBody>
      </p:sp>
      <p:sp>
        <p:nvSpPr>
          <p:cNvPr id="7" name="文本框 6"/>
          <p:cNvSpPr txBox="1"/>
          <p:nvPr/>
        </p:nvSpPr>
        <p:spPr>
          <a:xfrm>
            <a:off x="433070" y="1096010"/>
            <a:ext cx="11326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Subject + </a:t>
            </a:r>
            <a:r>
              <a:rPr lang="zh-CN" altLang="en-US" sz="2400"/>
              <a:t>把</a:t>
            </a:r>
            <a:r>
              <a:rPr lang="en-US" altLang="zh-CN" sz="2400"/>
              <a:t>(</a:t>
            </a:r>
            <a:r>
              <a:rPr lang="en-US" altLang="zh-CN" sz="2400">
                <a:sym typeface="+mn-ea"/>
              </a:rPr>
              <a:t>bǎ</a:t>
            </a:r>
            <a:r>
              <a:rPr lang="en-US" altLang="zh-CN" sz="2400"/>
              <a:t>) + Object + Verb + Other Element (Complement/</a:t>
            </a:r>
            <a:r>
              <a:rPr lang="zh-CN" altLang="en-US" sz="2400"/>
              <a:t>了</a:t>
            </a:r>
            <a:r>
              <a:rPr lang="en-US" altLang="zh-CN" sz="2400"/>
              <a:t>[le], etc)</a:t>
            </a:r>
            <a:endParaRPr lang="en-US" altLang="zh-CN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50085" y="2457450"/>
            <a:ext cx="28136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看病</a:t>
            </a:r>
            <a:endParaRPr lang="zh-CN" altLang="en-US" sz="9600"/>
          </a:p>
        </p:txBody>
      </p:sp>
      <p:sp>
        <p:nvSpPr>
          <p:cNvPr id="2" name="文本框 1"/>
          <p:cNvSpPr txBox="1"/>
          <p:nvPr/>
        </p:nvSpPr>
        <p:spPr>
          <a:xfrm>
            <a:off x="1659255" y="1861820"/>
            <a:ext cx="3161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 kàn  bìng</a:t>
            </a:r>
            <a:endParaRPr lang="en-US" altLang="zh-CN" sz="4000"/>
          </a:p>
        </p:txBody>
      </p:sp>
      <p:sp>
        <p:nvSpPr>
          <p:cNvPr id="4" name="文本框 3"/>
          <p:cNvSpPr txBox="1"/>
          <p:nvPr/>
        </p:nvSpPr>
        <p:spPr>
          <a:xfrm>
            <a:off x="1556385" y="4025900"/>
            <a:ext cx="37630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to see a doctor;</a:t>
            </a:r>
            <a:endParaRPr lang="en-US" altLang="zh-CN" sz="4000"/>
          </a:p>
          <a:p>
            <a:r>
              <a:rPr lang="en-US" altLang="zh-CN" sz="4000"/>
              <a:t>(of a doctor) to see a patient</a:t>
            </a:r>
            <a:endParaRPr lang="en-US" altLang="zh-CN" sz="40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25820" y="2164715"/>
            <a:ext cx="4488180" cy="3319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5315" y="498475"/>
            <a:ext cx="1088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4.</a:t>
            </a:r>
            <a:r>
              <a:rPr lang="zh-CN" altLang="en-US" sz="2800"/>
              <a:t>把</a:t>
            </a:r>
            <a:r>
              <a:rPr lang="en-US" altLang="zh-CN" sz="2800"/>
              <a:t>(bǎ) Construction(I)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500380" y="1833880"/>
            <a:ext cx="1134554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In the 把(</a:t>
            </a:r>
            <a:r>
              <a:rPr lang="en-US" altLang="zh-CN" sz="2800">
                <a:sym typeface="+mn-ea"/>
              </a:rPr>
              <a:t>bǎ</a:t>
            </a:r>
            <a:r>
              <a:rPr lang="en-US" altLang="zh-CN" sz="2800"/>
              <a:t>) construction, the object is often something already known to both the speaker and the listener. For example, 你要的书(</a:t>
            </a:r>
            <a:r>
              <a:rPr lang="zh-CN" altLang="en-US" sz="2800">
                <a:sym typeface="+mn-ea"/>
              </a:rPr>
              <a:t>nǐ yào de shū</a:t>
            </a:r>
            <a:r>
              <a:rPr lang="en-US" altLang="zh-CN" sz="2800"/>
              <a:t>) in (1), </a:t>
            </a:r>
            <a:r>
              <a:rPr lang="zh-CN" altLang="en-US" sz="2800"/>
              <a:t>这个字</a:t>
            </a:r>
            <a:r>
              <a:rPr lang="en-US" altLang="zh-CN" sz="2800"/>
              <a:t>(</a:t>
            </a:r>
            <a:r>
              <a:rPr lang="zh-CN" altLang="en-US" sz="2800">
                <a:sym typeface="+mn-ea"/>
              </a:rPr>
              <a:t>zhè g</a:t>
            </a:r>
            <a:r>
              <a:rPr lang="en-US" altLang="zh-CN" sz="2800">
                <a:sym typeface="+mn-ea"/>
              </a:rPr>
              <a:t>e</a:t>
            </a:r>
            <a:r>
              <a:rPr lang="zh-CN" altLang="en-US" sz="2800">
                <a:sym typeface="+mn-ea"/>
              </a:rPr>
              <a:t> zì</a:t>
            </a:r>
            <a:r>
              <a:rPr lang="en-US" altLang="zh-CN" sz="2800"/>
              <a:t>) in (2), </a:t>
            </a:r>
            <a:r>
              <a:rPr lang="zh-CN" altLang="en-US" sz="2800"/>
              <a:t>那个裤子</a:t>
            </a:r>
            <a:r>
              <a:rPr lang="en-US" altLang="zh-CN" sz="2800"/>
              <a:t>(</a:t>
            </a:r>
            <a:r>
              <a:rPr lang="zh-CN" altLang="en-US" sz="2800">
                <a:sym typeface="+mn-ea"/>
              </a:rPr>
              <a:t>nà tiáo kù z</a:t>
            </a:r>
            <a:r>
              <a:rPr lang="en-US" altLang="zh-CN" sz="2800">
                <a:sym typeface="+mn-ea"/>
              </a:rPr>
              <a:t>i</a:t>
            </a:r>
            <a:r>
              <a:rPr lang="en-US" altLang="zh-CN" sz="2800"/>
              <a:t>) in (3), and </a:t>
            </a:r>
            <a:r>
              <a:rPr lang="zh-CN" altLang="en-US" sz="2800"/>
              <a:t>女朋友的生日</a:t>
            </a:r>
            <a:r>
              <a:rPr lang="en-US" altLang="zh-CN" sz="2800"/>
              <a:t>(</a:t>
            </a:r>
            <a:r>
              <a:rPr lang="zh-CN" altLang="en-US" sz="2800">
                <a:sym typeface="+mn-ea"/>
              </a:rPr>
              <a:t>nǚ péng y</a:t>
            </a:r>
            <a:r>
              <a:rPr lang="en-US" altLang="zh-CN" sz="2800">
                <a:sym typeface="+mn-ea"/>
              </a:rPr>
              <a:t>o</a:t>
            </a:r>
            <a:r>
              <a:rPr lang="zh-CN" altLang="en-US" sz="2800">
                <a:sym typeface="+mn-ea"/>
              </a:rPr>
              <a:t>u de shēng rì</a:t>
            </a:r>
            <a:r>
              <a:rPr lang="en-US" altLang="zh-CN" sz="2800"/>
              <a:t>) in (6) are all things that are already known.</a:t>
            </a:r>
            <a:endParaRPr lang="en-US" altLang="zh-CN" sz="2800"/>
          </a:p>
        </p:txBody>
      </p:sp>
      <p:sp>
        <p:nvSpPr>
          <p:cNvPr id="7" name="文本框 6"/>
          <p:cNvSpPr txBox="1"/>
          <p:nvPr/>
        </p:nvSpPr>
        <p:spPr>
          <a:xfrm>
            <a:off x="433070" y="1096010"/>
            <a:ext cx="11326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Subject + </a:t>
            </a:r>
            <a:r>
              <a:rPr lang="zh-CN" altLang="en-US" sz="2400"/>
              <a:t>把</a:t>
            </a:r>
            <a:r>
              <a:rPr lang="en-US" altLang="zh-CN" sz="2400"/>
              <a:t>(</a:t>
            </a:r>
            <a:r>
              <a:rPr lang="en-US" altLang="zh-CN" sz="2400">
                <a:sym typeface="+mn-ea"/>
              </a:rPr>
              <a:t>bǎ</a:t>
            </a:r>
            <a:r>
              <a:rPr lang="en-US" altLang="zh-CN" sz="2400"/>
              <a:t>) + Object + Verb + Other Element (Complement/</a:t>
            </a:r>
            <a:r>
              <a:rPr lang="zh-CN" altLang="en-US" sz="2400"/>
              <a:t>了</a:t>
            </a:r>
            <a:r>
              <a:rPr lang="en-US" altLang="zh-CN" sz="2400"/>
              <a:t>[le], etc)</a:t>
            </a:r>
            <a:endParaRPr lang="en-US" altLang="zh-CN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5315" y="498475"/>
            <a:ext cx="1088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4.</a:t>
            </a:r>
            <a:r>
              <a:rPr lang="zh-CN" altLang="en-US" sz="2800"/>
              <a:t>把</a:t>
            </a:r>
            <a:r>
              <a:rPr lang="en-US" altLang="zh-CN" sz="2800"/>
              <a:t>(bǎ) Construction(I)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384810" y="1466850"/>
            <a:ext cx="1134554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7.</a:t>
            </a:r>
            <a:r>
              <a:rPr lang="zh-CN" altLang="en-US" sz="2800"/>
              <a:t>老王给了小张一些钱。</a:t>
            </a:r>
            <a:endParaRPr lang="en-US" altLang="zh-CN" sz="2800"/>
          </a:p>
          <a:p>
            <a:r>
              <a:rPr lang="zh-CN" altLang="en-US" sz="2800"/>
              <a:t>   lǎo wáng gěi le xiǎo zhāng yì xiē qián</a:t>
            </a:r>
            <a:r>
              <a:rPr lang="en-US" altLang="zh-CN" sz="2800"/>
              <a:t>.</a:t>
            </a:r>
            <a:r>
              <a:rPr lang="zh-CN" altLang="en-US" sz="2800"/>
              <a:t>   </a:t>
            </a:r>
            <a:endParaRPr lang="zh-CN" altLang="en-US" sz="2800"/>
          </a:p>
          <a:p>
            <a:r>
              <a:rPr lang="en-US" altLang="zh-CN" sz="2800"/>
              <a:t>   Old Wang gave Little Zhang some money.</a:t>
            </a:r>
            <a:endParaRPr lang="en-US" altLang="zh-CN" sz="2800"/>
          </a:p>
          <a:p>
            <a:r>
              <a:rPr lang="en-US" altLang="zh-CN" sz="2800"/>
              <a:t>   </a:t>
            </a:r>
            <a:endParaRPr lang="zh-CN" altLang="en-US" sz="2800"/>
          </a:p>
          <a:p>
            <a:r>
              <a:rPr lang="en-US" altLang="zh-CN" sz="2800"/>
              <a:t>8.</a:t>
            </a:r>
            <a:r>
              <a:rPr lang="zh-CN" altLang="en-US" sz="2800"/>
              <a:t>老王把钱给小张了。</a:t>
            </a:r>
            <a:endParaRPr lang="en-US" altLang="zh-CN" sz="2800"/>
          </a:p>
          <a:p>
            <a:r>
              <a:rPr lang="zh-CN" altLang="en-US" sz="2800"/>
              <a:t>   lǎo wáng bǎ qián gěi xiǎo zhāng le</a:t>
            </a:r>
            <a:r>
              <a:rPr lang="en-US" altLang="zh-CN" sz="2800"/>
              <a:t>.</a:t>
            </a:r>
            <a:endParaRPr lang="zh-CN" altLang="en-US" sz="2800"/>
          </a:p>
          <a:p>
            <a:r>
              <a:rPr lang="en-US" altLang="zh-CN" sz="2800"/>
              <a:t>   Old Wang gave the money to Little Zhang.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328930" y="5154930"/>
            <a:ext cx="114014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The object in (7) ,”some money,” is unspecified. However, in (8), the speaker expects the listener to know what money is being referred to.</a:t>
            </a:r>
            <a:endParaRPr lang="en-US" altLang="zh-CN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5315" y="498475"/>
            <a:ext cx="1088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4.</a:t>
            </a:r>
            <a:r>
              <a:rPr lang="zh-CN" altLang="en-US" sz="2800"/>
              <a:t>把</a:t>
            </a:r>
            <a:r>
              <a:rPr lang="en-US" altLang="zh-CN" sz="2800"/>
              <a:t>(bǎ) Construction(I)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384810" y="1466850"/>
            <a:ext cx="1134554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7.</a:t>
            </a:r>
            <a:r>
              <a:rPr lang="zh-CN" altLang="en-US" sz="2800"/>
              <a:t>老王给了小张一些钱。</a:t>
            </a:r>
            <a:endParaRPr lang="en-US" altLang="zh-CN" sz="2800"/>
          </a:p>
          <a:p>
            <a:r>
              <a:rPr lang="zh-CN" altLang="en-US" sz="2800"/>
              <a:t>   lǎo wáng gěi le xiǎo zhāng yì xiē qián</a:t>
            </a:r>
            <a:r>
              <a:rPr lang="en-US" altLang="zh-CN" sz="2800"/>
              <a:t>.</a:t>
            </a:r>
            <a:r>
              <a:rPr lang="zh-CN" altLang="en-US" sz="2800"/>
              <a:t>   </a:t>
            </a:r>
            <a:endParaRPr lang="zh-CN" altLang="en-US" sz="2800"/>
          </a:p>
          <a:p>
            <a:r>
              <a:rPr lang="en-US" altLang="zh-CN" sz="2800"/>
              <a:t>   Old Wang gave Little Zhang some money.</a:t>
            </a:r>
            <a:endParaRPr lang="en-US" altLang="zh-CN" sz="2800"/>
          </a:p>
          <a:p>
            <a:r>
              <a:rPr lang="en-US" altLang="zh-CN" sz="2800"/>
              <a:t>   </a:t>
            </a:r>
            <a:endParaRPr lang="zh-CN" altLang="en-US" sz="2800"/>
          </a:p>
          <a:p>
            <a:r>
              <a:rPr lang="en-US" altLang="zh-CN" sz="2800"/>
              <a:t>8.</a:t>
            </a:r>
            <a:r>
              <a:rPr lang="zh-CN" altLang="en-US" sz="2800"/>
              <a:t>老王把钱给小张了。</a:t>
            </a:r>
            <a:endParaRPr lang="en-US" altLang="zh-CN" sz="2800"/>
          </a:p>
          <a:p>
            <a:r>
              <a:rPr lang="zh-CN" altLang="en-US" sz="2800"/>
              <a:t>   lǎo wáng bǎ qián gěi xiǎo zhāng le</a:t>
            </a:r>
            <a:r>
              <a:rPr lang="en-US" altLang="zh-CN" sz="2800"/>
              <a:t>.</a:t>
            </a:r>
            <a:endParaRPr lang="zh-CN" altLang="en-US" sz="2800"/>
          </a:p>
          <a:p>
            <a:r>
              <a:rPr lang="en-US" altLang="zh-CN" sz="2800"/>
              <a:t>   Old Wang gave the money to Little Zhang.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328930" y="5154930"/>
            <a:ext cx="114014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The object in (7) ,”some money,” is unspecified. However, in (8), the speaker expects the listener to know what money is being referred to.</a:t>
            </a:r>
            <a:endParaRPr lang="en-US" altLang="zh-CN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5315" y="498475"/>
            <a:ext cx="1088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4.</a:t>
            </a:r>
            <a:r>
              <a:rPr lang="zh-CN" altLang="en-US" sz="2800"/>
              <a:t>把</a:t>
            </a:r>
            <a:r>
              <a:rPr lang="en-US" altLang="zh-CN" sz="2800"/>
              <a:t>(bǎ) Construction(I)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384810" y="1466850"/>
            <a:ext cx="1134554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（</a:t>
            </a:r>
            <a:r>
              <a:rPr lang="en-US" altLang="zh-CN" sz="2800"/>
              <a:t>1</a:t>
            </a:r>
            <a:r>
              <a:rPr lang="zh-CN" altLang="en-US" sz="2800"/>
              <a:t>）</a:t>
            </a:r>
            <a:r>
              <a:rPr lang="en-US" altLang="zh-CN" sz="2800"/>
              <a:t>If the subject of a sentence is given</a:t>
            </a:r>
            <a:endParaRPr lang="en-US" altLang="zh-CN" sz="2800"/>
          </a:p>
          <a:p>
            <a:r>
              <a:rPr lang="zh-CN" altLang="en-US" sz="2800"/>
              <a:t>（</a:t>
            </a:r>
            <a:r>
              <a:rPr lang="en-US" altLang="zh-CN" sz="2800"/>
              <a:t>2</a:t>
            </a:r>
            <a:r>
              <a:rPr lang="zh-CN" altLang="en-US" sz="2800"/>
              <a:t>）</a:t>
            </a:r>
            <a:r>
              <a:rPr lang="en-US" altLang="zh-CN" sz="2800"/>
              <a:t>t</a:t>
            </a:r>
            <a:r>
              <a:rPr lang="zh-CN" altLang="en-US" sz="2800"/>
              <a:t>he object is something known to both the speaker and listener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zh-CN" altLang="en-US" sz="2800"/>
              <a:t>（</a:t>
            </a:r>
            <a:r>
              <a:rPr lang="en-US" altLang="zh-CN" sz="2800"/>
              <a:t>3</a:t>
            </a:r>
            <a:r>
              <a:rPr lang="zh-CN" altLang="en-US" sz="2800"/>
              <a:t>）the verb is followed by a complement in the form of a prepositional phrase with 在 or 到(dào)</a:t>
            </a:r>
            <a:endParaRPr lang="zh-CN" altLang="en-US" sz="2800"/>
          </a:p>
          <a:p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If the condition </a:t>
            </a:r>
            <a:r>
              <a:rPr lang="en-US" altLang="zh-CN" sz="2800"/>
              <a:t>(</a:t>
            </a:r>
            <a:r>
              <a:rPr lang="zh-CN" altLang="en-US" sz="2800"/>
              <a:t>1</a:t>
            </a:r>
            <a:r>
              <a:rPr lang="en-US" altLang="zh-CN" sz="2800"/>
              <a:t>)</a:t>
            </a:r>
            <a:r>
              <a:rPr lang="zh-CN" altLang="en-US" sz="2800"/>
              <a:t>、</a:t>
            </a:r>
            <a:r>
              <a:rPr lang="en-US" altLang="zh-CN" sz="2800"/>
              <a:t>(2)</a:t>
            </a:r>
            <a:r>
              <a:rPr lang="zh-CN" altLang="en-US" sz="2800"/>
              <a:t>、</a:t>
            </a:r>
            <a:r>
              <a:rPr lang="en-US" altLang="zh-CN" sz="2800"/>
              <a:t>(</a:t>
            </a:r>
            <a:r>
              <a:rPr lang="zh-CN" altLang="en-US" sz="2800"/>
              <a:t>3</a:t>
            </a:r>
            <a:r>
              <a:rPr lang="en-US" altLang="zh-CN" sz="2800"/>
              <a:t>)</a:t>
            </a:r>
            <a:r>
              <a:rPr lang="zh-CN" altLang="en-US" sz="2800"/>
              <a:t> is met</a:t>
            </a:r>
            <a:endParaRPr lang="zh-CN" altLang="en-US" sz="2800"/>
          </a:p>
          <a:p>
            <a:r>
              <a:rPr lang="zh-CN" altLang="en-US" sz="2800"/>
              <a:t>that sentence must appear in the 把(</a:t>
            </a:r>
            <a:r>
              <a:rPr lang="en-US" altLang="zh-CN" sz="2800">
                <a:sym typeface="+mn-ea"/>
              </a:rPr>
              <a:t>bǎ</a:t>
            </a:r>
            <a:r>
              <a:rPr lang="zh-CN" altLang="en-US" sz="2800"/>
              <a:t>) construction.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5315" y="498475"/>
            <a:ext cx="1088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4.</a:t>
            </a:r>
            <a:r>
              <a:rPr lang="zh-CN" altLang="en-US" sz="2800"/>
              <a:t>把</a:t>
            </a:r>
            <a:r>
              <a:rPr lang="en-US" altLang="zh-CN" sz="2800"/>
              <a:t>(bǎ) Construction(I)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384810" y="1466850"/>
            <a:ext cx="1134554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你把笔放在桌子上。</a:t>
            </a:r>
            <a:endParaRPr lang="zh-CN" altLang="en-US" sz="2800"/>
          </a:p>
          <a:p>
            <a:r>
              <a:rPr lang="zh-CN" altLang="en-US" sz="2800"/>
              <a:t> nǐ bǎ bǐ fàng zài zhuō z</a:t>
            </a:r>
            <a:r>
              <a:rPr lang="en-US" altLang="zh-CN" sz="2800"/>
              <a:t>i</a:t>
            </a:r>
            <a:r>
              <a:rPr lang="zh-CN" altLang="en-US" sz="2800"/>
              <a:t> sh</a:t>
            </a:r>
            <a:r>
              <a:rPr lang="en-US" altLang="zh-CN" sz="2800"/>
              <a:t>a</a:t>
            </a:r>
            <a:r>
              <a:rPr lang="zh-CN" altLang="en-US" sz="2800"/>
              <a:t>ng</a:t>
            </a:r>
            <a:r>
              <a:rPr lang="en-US" altLang="zh-CN" sz="2800"/>
              <a:t>.</a:t>
            </a:r>
            <a:endParaRPr lang="zh-CN" altLang="en-US" sz="2800"/>
          </a:p>
          <a:p>
            <a:r>
              <a:rPr lang="zh-CN" altLang="en-US" sz="2800"/>
              <a:t> </a:t>
            </a:r>
            <a:r>
              <a:rPr lang="en-US" altLang="zh-CN" sz="2800"/>
              <a:t>Put the pen on the desk.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你放笔在桌子上。</a:t>
            </a:r>
            <a:endParaRPr lang="zh-CN" altLang="en-US" sz="2800"/>
          </a:p>
          <a:p>
            <a:r>
              <a:rPr lang="zh-CN" altLang="en-US" sz="2800"/>
              <a:t>nǐ fàng bǐ zài zhuō z</a:t>
            </a:r>
            <a:r>
              <a:rPr lang="en-US" altLang="zh-CN" sz="2800"/>
              <a:t>i</a:t>
            </a:r>
            <a:r>
              <a:rPr lang="zh-CN" altLang="en-US" sz="2800"/>
              <a:t> shàng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5315" y="498475"/>
            <a:ext cx="1088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4.</a:t>
            </a:r>
            <a:r>
              <a:rPr lang="zh-CN" altLang="en-US" sz="2800"/>
              <a:t>把</a:t>
            </a:r>
            <a:r>
              <a:rPr lang="en-US" altLang="zh-CN" sz="2800"/>
              <a:t>(bǎ) Construction(I)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384810" y="1466850"/>
            <a:ext cx="1134554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请你把这封信送到律师的办公室。</a:t>
            </a:r>
            <a:endParaRPr lang="zh-CN" altLang="en-US" sz="2800"/>
          </a:p>
          <a:p>
            <a:r>
              <a:rPr lang="zh-CN" altLang="en-US" sz="2800"/>
              <a:t>qǐng nǐ bǎ zhè fēng xìn sòng dào lǜ shī de bàn gōng shì</a:t>
            </a:r>
            <a:r>
              <a:rPr lang="en-US" altLang="zh-CN" sz="2800"/>
              <a:t>.</a:t>
            </a:r>
            <a:endParaRPr lang="zh-CN" altLang="en-US" sz="2800"/>
          </a:p>
          <a:p>
            <a:r>
              <a:rPr lang="en-US" altLang="zh-CN" sz="2800"/>
              <a:t>Please deliver this letter to the attorney`s office.</a:t>
            </a:r>
            <a:endParaRPr lang="en-US" altLang="zh-CN" sz="2800"/>
          </a:p>
          <a:p>
            <a:endParaRPr lang="zh-CN" altLang="en-US" sz="2800"/>
          </a:p>
          <a:p>
            <a:r>
              <a:rPr lang="zh-CN" altLang="en-US" sz="2800"/>
              <a:t>请你送这封信到律师的办公室。</a:t>
            </a:r>
            <a:endParaRPr lang="zh-CN" altLang="en-US" sz="2800"/>
          </a:p>
          <a:p>
            <a:r>
              <a:rPr lang="zh-CN" altLang="en-US" sz="2800"/>
              <a:t>qǐng nǐ sòng zhè fēng xìn dào lǜ shī de bàn gōng shì</a:t>
            </a:r>
            <a:r>
              <a:rPr lang="en-US" altLang="zh-CN" sz="2800"/>
              <a:t>.</a:t>
            </a:r>
            <a:endParaRPr lang="en-US" altLang="zh-CN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50900" y="968375"/>
            <a:ext cx="10865485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1.A combination of two adjacent numbers can be used to denote an approximate number, e,g., </a:t>
            </a:r>
            <a:r>
              <a:rPr lang="zh-CN" altLang="en-US" sz="2800"/>
              <a:t>五十六、七岁</a:t>
            </a:r>
            <a:r>
              <a:rPr lang="en-US" altLang="zh-CN" sz="2800"/>
              <a:t>(wǔ shí liù, qī suì, fifty-six or fifty-seven years old), </a:t>
            </a:r>
            <a:r>
              <a:rPr lang="zh-CN" altLang="en-US" sz="2800"/>
              <a:t>十八、九块钱</a:t>
            </a:r>
            <a:r>
              <a:rPr lang="en-US" altLang="zh-CN" sz="2800"/>
              <a:t>(shí bā, jiǔ kuài qián, eighteen or nineteen dollars), </a:t>
            </a:r>
            <a:r>
              <a:rPr lang="zh-CN" altLang="en-US" sz="2800"/>
              <a:t>三、四天</a:t>
            </a:r>
            <a:r>
              <a:rPr lang="en-US" altLang="zh-CN" sz="2800"/>
              <a:t>(</a:t>
            </a:r>
            <a:r>
              <a:rPr lang="en-US" altLang="zh-CN" sz="2800">
                <a:sym typeface="+mn-ea"/>
              </a:rPr>
              <a:t>sān, sì tiān, three or four days</a:t>
            </a:r>
            <a:r>
              <a:rPr lang="en-US" altLang="zh-CN" sz="2800"/>
              <a:t>), </a:t>
            </a:r>
            <a:r>
              <a:rPr lang="zh-CN" altLang="en-US" sz="2800"/>
              <a:t>两、三枝笔</a:t>
            </a:r>
            <a:r>
              <a:rPr lang="en-US" altLang="zh-CN" sz="2800"/>
              <a:t>(liǎng, sān zhī bǐ , two or three pens). However, the numbers nine and ten cannot be used this way since it could lead to ambiguity; It would be difficult to distinguish </a:t>
            </a:r>
            <a:r>
              <a:rPr lang="zh-CN" altLang="en-US" sz="2800"/>
              <a:t>九、十天</a:t>
            </a:r>
            <a:r>
              <a:rPr lang="en-US" altLang="zh-CN" sz="2800"/>
              <a:t>(jiǔ, shí tiān) from </a:t>
            </a:r>
            <a:r>
              <a:rPr lang="zh-CN" altLang="en-US" sz="2800"/>
              <a:t>九十天</a:t>
            </a:r>
            <a:r>
              <a:rPr lang="en-US" altLang="zh-CN" sz="2800"/>
              <a:t>(</a:t>
            </a:r>
            <a:r>
              <a:rPr lang="en-US" altLang="zh-CN" sz="2800">
                <a:sym typeface="+mn-ea"/>
              </a:rPr>
              <a:t>jiǔ shí tiān</a:t>
            </a:r>
            <a:r>
              <a:rPr lang="en-US" altLang="zh-CN" sz="2800"/>
              <a:t>) in speech.</a:t>
            </a:r>
            <a:endParaRPr lang="en-US" altLang="zh-CN" sz="2800"/>
          </a:p>
          <a:p>
            <a:r>
              <a:rPr lang="en-US" altLang="zh-CN" sz="2800"/>
              <a:t>2.</a:t>
            </a:r>
            <a:r>
              <a:rPr lang="zh-CN" altLang="en-US" sz="2800"/>
              <a:t>前</a:t>
            </a:r>
            <a:r>
              <a:rPr lang="en-US" altLang="zh-CN" sz="2800"/>
              <a:t>(qián, before) in </a:t>
            </a:r>
            <a:r>
              <a:rPr lang="zh-CN" altLang="en-US" sz="2800"/>
              <a:t>饭前</a:t>
            </a:r>
            <a:r>
              <a:rPr lang="en-US" altLang="zh-CN" sz="2800"/>
              <a:t>(fàn qián, before meals) and </a:t>
            </a:r>
            <a:r>
              <a:rPr lang="zh-CN" altLang="en-US" sz="2800"/>
              <a:t>后</a:t>
            </a:r>
            <a:r>
              <a:rPr lang="en-US" altLang="zh-CN" sz="2800"/>
              <a:t>(hòu,after) in </a:t>
            </a:r>
            <a:r>
              <a:rPr lang="zh-CN" altLang="en-US" sz="2800"/>
              <a:t>饭后</a:t>
            </a:r>
            <a:r>
              <a:rPr lang="en-US" altLang="zh-CN" sz="2800"/>
              <a:t>(fàn hòu; after meals) are the shortened forms of </a:t>
            </a:r>
            <a:r>
              <a:rPr lang="zh-CN" altLang="en-US" sz="2800"/>
              <a:t>以前</a:t>
            </a:r>
            <a:r>
              <a:rPr lang="en-US" altLang="zh-CN" sz="2800"/>
              <a:t>(yǐ qián, before) and </a:t>
            </a:r>
            <a:r>
              <a:rPr lang="zh-CN" altLang="en-US" sz="2800"/>
              <a:t>以后</a:t>
            </a:r>
            <a:r>
              <a:rPr lang="en-US" altLang="zh-CN" sz="2800"/>
              <a:t>(yǐ hòu, after) respectively.</a:t>
            </a:r>
            <a:endParaRPr lang="en-US" altLang="zh-CN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50085" y="2457450"/>
            <a:ext cx="28136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感冒</a:t>
            </a:r>
            <a:endParaRPr lang="zh-CN" altLang="en-US" sz="9600"/>
          </a:p>
        </p:txBody>
      </p:sp>
      <p:sp>
        <p:nvSpPr>
          <p:cNvPr id="2" name="文本框 1"/>
          <p:cNvSpPr txBox="1"/>
          <p:nvPr/>
        </p:nvSpPr>
        <p:spPr>
          <a:xfrm>
            <a:off x="1687830" y="1861820"/>
            <a:ext cx="3161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gǎn  mào         </a:t>
            </a:r>
            <a:endParaRPr lang="en-US" altLang="zh-CN" sz="4000"/>
          </a:p>
        </p:txBody>
      </p:sp>
      <p:sp>
        <p:nvSpPr>
          <p:cNvPr id="4" name="文本框 3"/>
          <p:cNvSpPr txBox="1"/>
          <p:nvPr/>
        </p:nvSpPr>
        <p:spPr>
          <a:xfrm>
            <a:off x="1415415" y="4025900"/>
            <a:ext cx="43846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to have a cold</a:t>
            </a:r>
            <a:endParaRPr lang="en-US" altLang="zh-CN" sz="40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72605" y="752475"/>
            <a:ext cx="3150235" cy="23596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605" y="3789680"/>
            <a:ext cx="3326765" cy="2073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50085" y="2457450"/>
            <a:ext cx="28136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生病</a:t>
            </a:r>
            <a:endParaRPr lang="zh-CN" altLang="en-US" sz="9600"/>
          </a:p>
        </p:txBody>
      </p:sp>
      <p:sp>
        <p:nvSpPr>
          <p:cNvPr id="2" name="文本框 1"/>
          <p:cNvSpPr txBox="1"/>
          <p:nvPr/>
        </p:nvSpPr>
        <p:spPr>
          <a:xfrm>
            <a:off x="1687830" y="1861820"/>
            <a:ext cx="3161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shēng bìng        </a:t>
            </a:r>
            <a:endParaRPr lang="en-US" altLang="zh-CN" sz="4000"/>
          </a:p>
        </p:txBody>
      </p:sp>
      <p:sp>
        <p:nvSpPr>
          <p:cNvPr id="4" name="文本框 3"/>
          <p:cNvSpPr txBox="1"/>
          <p:nvPr/>
        </p:nvSpPr>
        <p:spPr>
          <a:xfrm>
            <a:off x="1415415" y="4025900"/>
            <a:ext cx="43846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 to get sick</a:t>
            </a:r>
            <a:endParaRPr lang="en-US" altLang="zh-CN" sz="40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82995" y="834390"/>
            <a:ext cx="2902585" cy="19316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600" y="3227070"/>
            <a:ext cx="2055495" cy="3197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50085" y="2457450"/>
            <a:ext cx="28136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身体</a:t>
            </a:r>
            <a:endParaRPr lang="zh-CN" altLang="en-US" sz="9600"/>
          </a:p>
        </p:txBody>
      </p:sp>
      <p:sp>
        <p:nvSpPr>
          <p:cNvPr id="2" name="文本框 1"/>
          <p:cNvSpPr txBox="1"/>
          <p:nvPr/>
        </p:nvSpPr>
        <p:spPr>
          <a:xfrm>
            <a:off x="1687830" y="1861820"/>
            <a:ext cx="3161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shēn   tǐ        </a:t>
            </a:r>
            <a:endParaRPr lang="en-US" altLang="zh-CN" sz="4000"/>
          </a:p>
        </p:txBody>
      </p:sp>
      <p:sp>
        <p:nvSpPr>
          <p:cNvPr id="4" name="文本框 3"/>
          <p:cNvSpPr txBox="1"/>
          <p:nvPr/>
        </p:nvSpPr>
        <p:spPr>
          <a:xfrm>
            <a:off x="1415415" y="4025900"/>
            <a:ext cx="43846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 body;health</a:t>
            </a:r>
            <a:endParaRPr lang="en-US" altLang="zh-CN" sz="40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t="12905" b="5437"/>
          <a:stretch>
            <a:fillRect/>
          </a:stretch>
        </p:blipFill>
        <p:spPr>
          <a:xfrm>
            <a:off x="5933440" y="1886585"/>
            <a:ext cx="3889375" cy="3395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50085" y="2457450"/>
            <a:ext cx="28136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肚子</a:t>
            </a:r>
            <a:endParaRPr lang="zh-CN" altLang="en-US" sz="9600"/>
          </a:p>
        </p:txBody>
      </p:sp>
      <p:sp>
        <p:nvSpPr>
          <p:cNvPr id="2" name="文本框 1"/>
          <p:cNvSpPr txBox="1"/>
          <p:nvPr/>
        </p:nvSpPr>
        <p:spPr>
          <a:xfrm>
            <a:off x="1659255" y="1861820"/>
            <a:ext cx="3161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 dù      zi </a:t>
            </a:r>
            <a:endParaRPr lang="en-US" altLang="zh-CN" sz="4000"/>
          </a:p>
        </p:txBody>
      </p:sp>
      <p:sp>
        <p:nvSpPr>
          <p:cNvPr id="4" name="文本框 3"/>
          <p:cNvSpPr txBox="1"/>
          <p:nvPr/>
        </p:nvSpPr>
        <p:spPr>
          <a:xfrm>
            <a:off x="1556385" y="4025900"/>
            <a:ext cx="37630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belly;abdomen</a:t>
            </a:r>
            <a:endParaRPr lang="en-US" altLang="zh-CN" sz="4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24855" y="1861820"/>
            <a:ext cx="4953000" cy="3296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18105" y="2457450"/>
            <a:ext cx="18065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痒</a:t>
            </a:r>
            <a:endParaRPr lang="zh-CN" altLang="en-US" sz="9600"/>
          </a:p>
        </p:txBody>
      </p:sp>
      <p:sp>
        <p:nvSpPr>
          <p:cNvPr id="2" name="文本框 1"/>
          <p:cNvSpPr txBox="1"/>
          <p:nvPr/>
        </p:nvSpPr>
        <p:spPr>
          <a:xfrm>
            <a:off x="2618105" y="1908810"/>
            <a:ext cx="16287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yǎng </a:t>
            </a:r>
            <a:r>
              <a:rPr lang="zh-CN" altLang="en-US" sz="4000"/>
              <a:t> </a:t>
            </a:r>
            <a:endParaRPr lang="zh-CN" altLang="en-US" sz="4000"/>
          </a:p>
        </p:txBody>
      </p:sp>
      <p:sp>
        <p:nvSpPr>
          <p:cNvPr id="4" name="文本框 3"/>
          <p:cNvSpPr txBox="1"/>
          <p:nvPr/>
        </p:nvSpPr>
        <p:spPr>
          <a:xfrm>
            <a:off x="2617470" y="3884295"/>
            <a:ext cx="16294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itchy</a:t>
            </a:r>
            <a:endParaRPr lang="en-US" altLang="zh-CN" sz="40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3125" y="553720"/>
            <a:ext cx="2393950" cy="25025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050" y="3954780"/>
            <a:ext cx="2929890" cy="19678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360" y="3343910"/>
            <a:ext cx="2002155" cy="2578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50085" y="2457450"/>
            <a:ext cx="28136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过敏</a:t>
            </a:r>
            <a:endParaRPr lang="zh-CN" altLang="en-US" sz="9600"/>
          </a:p>
        </p:txBody>
      </p:sp>
      <p:sp>
        <p:nvSpPr>
          <p:cNvPr id="2" name="文本框 1"/>
          <p:cNvSpPr txBox="1"/>
          <p:nvPr/>
        </p:nvSpPr>
        <p:spPr>
          <a:xfrm>
            <a:off x="1687830" y="1861820"/>
            <a:ext cx="3161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guò   mǐn         </a:t>
            </a:r>
            <a:endParaRPr lang="en-US" altLang="zh-CN" sz="4000"/>
          </a:p>
        </p:txBody>
      </p:sp>
      <p:sp>
        <p:nvSpPr>
          <p:cNvPr id="4" name="文本框 3"/>
          <p:cNvSpPr txBox="1"/>
          <p:nvPr/>
        </p:nvSpPr>
        <p:spPr>
          <a:xfrm>
            <a:off x="1415415" y="4025900"/>
            <a:ext cx="43846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to be allergic to</a:t>
            </a:r>
            <a:endParaRPr lang="en-US" altLang="zh-CN" sz="40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01585" y="723900"/>
            <a:ext cx="2972435" cy="27311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650" y="4025900"/>
            <a:ext cx="2939415" cy="1747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50085" y="2457450"/>
            <a:ext cx="28136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药店</a:t>
            </a:r>
            <a:endParaRPr lang="zh-CN" altLang="en-US" sz="9600"/>
          </a:p>
        </p:txBody>
      </p:sp>
      <p:sp>
        <p:nvSpPr>
          <p:cNvPr id="2" name="文本框 1"/>
          <p:cNvSpPr txBox="1"/>
          <p:nvPr/>
        </p:nvSpPr>
        <p:spPr>
          <a:xfrm>
            <a:off x="1687830" y="1861820"/>
            <a:ext cx="3161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yào  diàn       </a:t>
            </a:r>
            <a:endParaRPr lang="en-US" altLang="zh-CN" sz="4000"/>
          </a:p>
        </p:txBody>
      </p:sp>
      <p:sp>
        <p:nvSpPr>
          <p:cNvPr id="4" name="文本框 3"/>
          <p:cNvSpPr txBox="1"/>
          <p:nvPr/>
        </p:nvSpPr>
        <p:spPr>
          <a:xfrm>
            <a:off x="1415415" y="4025900"/>
            <a:ext cx="43846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  pharmacy</a:t>
            </a:r>
            <a:endParaRPr lang="en-US" altLang="zh-CN" sz="40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2040" y="331470"/>
            <a:ext cx="3487420" cy="21259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t="8279"/>
          <a:stretch>
            <a:fillRect/>
          </a:stretch>
        </p:blipFill>
        <p:spPr>
          <a:xfrm>
            <a:off x="6296660" y="3300730"/>
            <a:ext cx="3019425" cy="2544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50085" y="2457450"/>
            <a:ext cx="28136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健康</a:t>
            </a:r>
            <a:endParaRPr lang="zh-CN" altLang="en-US" sz="9600"/>
          </a:p>
        </p:txBody>
      </p:sp>
      <p:sp>
        <p:nvSpPr>
          <p:cNvPr id="2" name="文本框 1"/>
          <p:cNvSpPr txBox="1"/>
          <p:nvPr/>
        </p:nvSpPr>
        <p:spPr>
          <a:xfrm>
            <a:off x="1687830" y="1861820"/>
            <a:ext cx="3161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 jiàn kāng        </a:t>
            </a:r>
            <a:endParaRPr lang="en-US" altLang="zh-CN" sz="4000"/>
          </a:p>
        </p:txBody>
      </p:sp>
      <p:sp>
        <p:nvSpPr>
          <p:cNvPr id="4" name="文本框 3"/>
          <p:cNvSpPr txBox="1"/>
          <p:nvPr/>
        </p:nvSpPr>
        <p:spPr>
          <a:xfrm>
            <a:off x="1415415" y="4025900"/>
            <a:ext cx="43846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healthy;health</a:t>
            </a:r>
            <a:endParaRPr lang="en-US" altLang="zh-CN" sz="40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0955" y="2035175"/>
            <a:ext cx="3775710" cy="2697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50085" y="2457450"/>
            <a:ext cx="28136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保险</a:t>
            </a:r>
            <a:endParaRPr lang="zh-CN" altLang="en-US" sz="9600"/>
          </a:p>
        </p:txBody>
      </p:sp>
      <p:sp>
        <p:nvSpPr>
          <p:cNvPr id="2" name="文本框 1"/>
          <p:cNvSpPr txBox="1"/>
          <p:nvPr/>
        </p:nvSpPr>
        <p:spPr>
          <a:xfrm>
            <a:off x="1687830" y="1861820"/>
            <a:ext cx="3161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bǎo  xiǎn        </a:t>
            </a:r>
            <a:endParaRPr lang="en-US" altLang="zh-CN" sz="4000"/>
          </a:p>
        </p:txBody>
      </p:sp>
      <p:sp>
        <p:nvSpPr>
          <p:cNvPr id="4" name="文本框 3"/>
          <p:cNvSpPr txBox="1"/>
          <p:nvPr/>
        </p:nvSpPr>
        <p:spPr>
          <a:xfrm>
            <a:off x="1415415" y="4025900"/>
            <a:ext cx="43846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  insurance</a:t>
            </a:r>
            <a:endParaRPr lang="en-US" altLang="zh-CN" sz="40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4670" y="1943735"/>
            <a:ext cx="4480560" cy="2970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50085" y="2457450"/>
            <a:ext cx="28136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赶快</a:t>
            </a:r>
            <a:endParaRPr lang="zh-CN" altLang="en-US" sz="9600"/>
          </a:p>
        </p:txBody>
      </p:sp>
      <p:sp>
        <p:nvSpPr>
          <p:cNvPr id="2" name="文本框 1"/>
          <p:cNvSpPr txBox="1"/>
          <p:nvPr/>
        </p:nvSpPr>
        <p:spPr>
          <a:xfrm>
            <a:off x="1687830" y="1861820"/>
            <a:ext cx="3161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gǎn  kuài         </a:t>
            </a:r>
            <a:endParaRPr lang="en-US" altLang="zh-CN" sz="4000"/>
          </a:p>
        </p:txBody>
      </p:sp>
      <p:sp>
        <p:nvSpPr>
          <p:cNvPr id="4" name="文本框 3"/>
          <p:cNvSpPr txBox="1"/>
          <p:nvPr/>
        </p:nvSpPr>
        <p:spPr>
          <a:xfrm>
            <a:off x="1415415" y="4025900"/>
            <a:ext cx="438467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right away; quickly</a:t>
            </a:r>
            <a:r>
              <a:rPr lang="zh-CN" altLang="en-US" sz="4000"/>
              <a:t>； </a:t>
            </a:r>
            <a:r>
              <a:rPr lang="en-US" altLang="zh-CN" sz="4000"/>
              <a:t>in a hurry</a:t>
            </a:r>
            <a:endParaRPr lang="zh-CN" altLang="en-US" sz="40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82735" y="361315"/>
            <a:ext cx="2086610" cy="20866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610" y="4612640"/>
            <a:ext cx="2308225" cy="18084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675" y="2447925"/>
            <a:ext cx="3324225" cy="2164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03045" y="2457450"/>
            <a:ext cx="4297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要不然</a:t>
            </a:r>
            <a:endParaRPr lang="zh-CN" altLang="en-US" sz="9600"/>
          </a:p>
        </p:txBody>
      </p:sp>
      <p:sp>
        <p:nvSpPr>
          <p:cNvPr id="2" name="文本框 1"/>
          <p:cNvSpPr txBox="1"/>
          <p:nvPr/>
        </p:nvSpPr>
        <p:spPr>
          <a:xfrm>
            <a:off x="1687830" y="1861820"/>
            <a:ext cx="38284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yào    bù    rán </a:t>
            </a:r>
            <a:endParaRPr lang="en-US" altLang="zh-CN" sz="4000"/>
          </a:p>
        </p:txBody>
      </p:sp>
      <p:sp>
        <p:nvSpPr>
          <p:cNvPr id="4" name="文本框 3"/>
          <p:cNvSpPr txBox="1"/>
          <p:nvPr/>
        </p:nvSpPr>
        <p:spPr>
          <a:xfrm>
            <a:off x="1415415" y="4025900"/>
            <a:ext cx="43846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  otherwise</a:t>
            </a:r>
            <a:endParaRPr lang="en-US" altLang="zh-CN" sz="40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9705" y="1500505"/>
            <a:ext cx="3498215" cy="3482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50085" y="2457450"/>
            <a:ext cx="28136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上次</a:t>
            </a:r>
            <a:endParaRPr lang="zh-CN" altLang="en-US" sz="9600"/>
          </a:p>
        </p:txBody>
      </p:sp>
      <p:sp>
        <p:nvSpPr>
          <p:cNvPr id="2" name="文本框 1"/>
          <p:cNvSpPr txBox="1"/>
          <p:nvPr/>
        </p:nvSpPr>
        <p:spPr>
          <a:xfrm>
            <a:off x="1687830" y="1861820"/>
            <a:ext cx="3161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shàng cì         </a:t>
            </a:r>
            <a:endParaRPr lang="en-US" altLang="zh-CN" sz="4000"/>
          </a:p>
        </p:txBody>
      </p:sp>
      <p:sp>
        <p:nvSpPr>
          <p:cNvPr id="4" name="文本框 3"/>
          <p:cNvSpPr txBox="1"/>
          <p:nvPr/>
        </p:nvSpPr>
        <p:spPr>
          <a:xfrm>
            <a:off x="1415415" y="4025900"/>
            <a:ext cx="43846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   last time</a:t>
            </a:r>
            <a:endParaRPr lang="en-US" altLang="zh-CN" sz="40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3540" y="2122170"/>
            <a:ext cx="4661535" cy="2610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50085" y="2457450"/>
            <a:ext cx="28136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休息</a:t>
            </a:r>
            <a:endParaRPr lang="zh-CN" altLang="en-US" sz="9600"/>
          </a:p>
        </p:txBody>
      </p:sp>
      <p:sp>
        <p:nvSpPr>
          <p:cNvPr id="2" name="文本框 1"/>
          <p:cNvSpPr txBox="1"/>
          <p:nvPr/>
        </p:nvSpPr>
        <p:spPr>
          <a:xfrm>
            <a:off x="1687830" y="1861820"/>
            <a:ext cx="3161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xiū      xi        </a:t>
            </a:r>
            <a:endParaRPr lang="en-US" altLang="zh-CN" sz="4000"/>
          </a:p>
        </p:txBody>
      </p:sp>
      <p:sp>
        <p:nvSpPr>
          <p:cNvPr id="4" name="文本框 3"/>
          <p:cNvSpPr txBox="1"/>
          <p:nvPr/>
        </p:nvSpPr>
        <p:spPr>
          <a:xfrm>
            <a:off x="653415" y="4025900"/>
            <a:ext cx="56635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to take a break; to rest</a:t>
            </a:r>
            <a:endParaRPr lang="en-US" altLang="zh-CN" sz="40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78850" y="4904740"/>
            <a:ext cx="3162300" cy="14706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2675" y="534670"/>
            <a:ext cx="2409825" cy="16040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460" y="2477770"/>
            <a:ext cx="3324860" cy="1903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18105" y="2457450"/>
            <a:ext cx="18065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懒</a:t>
            </a:r>
            <a:endParaRPr lang="zh-CN" altLang="en-US" sz="9600"/>
          </a:p>
        </p:txBody>
      </p:sp>
      <p:sp>
        <p:nvSpPr>
          <p:cNvPr id="2" name="文本框 1"/>
          <p:cNvSpPr txBox="1"/>
          <p:nvPr/>
        </p:nvSpPr>
        <p:spPr>
          <a:xfrm>
            <a:off x="2618105" y="1908810"/>
            <a:ext cx="16287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lǎn</a:t>
            </a:r>
            <a:r>
              <a:rPr lang="zh-CN" altLang="en-US" sz="4000"/>
              <a:t> </a:t>
            </a:r>
            <a:endParaRPr lang="zh-CN" altLang="en-US" sz="4000"/>
          </a:p>
        </p:txBody>
      </p:sp>
      <p:sp>
        <p:nvSpPr>
          <p:cNvPr id="4" name="文本框 3"/>
          <p:cNvSpPr txBox="1"/>
          <p:nvPr/>
        </p:nvSpPr>
        <p:spPr>
          <a:xfrm>
            <a:off x="2476500" y="3874770"/>
            <a:ext cx="16294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lazy</a:t>
            </a:r>
            <a:endParaRPr lang="zh-CN" altLang="en-US" sz="4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29935" y="958215"/>
            <a:ext cx="3994150" cy="19970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935" y="3465830"/>
            <a:ext cx="4479925" cy="2549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50085" y="2457450"/>
            <a:ext cx="28136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疼死</a:t>
            </a:r>
            <a:endParaRPr lang="zh-CN" altLang="en-US" sz="9600"/>
          </a:p>
        </p:txBody>
      </p:sp>
      <p:sp>
        <p:nvSpPr>
          <p:cNvPr id="2" name="文本框 1"/>
          <p:cNvSpPr txBox="1"/>
          <p:nvPr/>
        </p:nvSpPr>
        <p:spPr>
          <a:xfrm>
            <a:off x="1659255" y="1861820"/>
            <a:ext cx="3161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téng   sǐ</a:t>
            </a:r>
            <a:endParaRPr lang="en-US" altLang="zh-CN" sz="4000"/>
          </a:p>
        </p:txBody>
      </p:sp>
      <p:sp>
        <p:nvSpPr>
          <p:cNvPr id="4" name="文本框 3"/>
          <p:cNvSpPr txBox="1"/>
          <p:nvPr/>
        </p:nvSpPr>
        <p:spPr>
          <a:xfrm>
            <a:off x="1556385" y="4025900"/>
            <a:ext cx="37630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really painful</a:t>
            </a:r>
            <a:endParaRPr lang="en-US" altLang="zh-CN" sz="40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53075" y="2062480"/>
            <a:ext cx="5732145" cy="2733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50085" y="2457450"/>
            <a:ext cx="28136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再说</a:t>
            </a:r>
            <a:endParaRPr lang="zh-CN" altLang="en-US" sz="9600"/>
          </a:p>
        </p:txBody>
      </p:sp>
      <p:sp>
        <p:nvSpPr>
          <p:cNvPr id="2" name="文本框 1"/>
          <p:cNvSpPr txBox="1"/>
          <p:nvPr/>
        </p:nvSpPr>
        <p:spPr>
          <a:xfrm>
            <a:off x="1687830" y="1861820"/>
            <a:ext cx="3161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 zài  shuō       </a:t>
            </a:r>
            <a:endParaRPr lang="en-US" altLang="zh-CN" sz="4000"/>
          </a:p>
        </p:txBody>
      </p:sp>
      <p:sp>
        <p:nvSpPr>
          <p:cNvPr id="4" name="文本框 3"/>
          <p:cNvSpPr txBox="1"/>
          <p:nvPr/>
        </p:nvSpPr>
        <p:spPr>
          <a:xfrm>
            <a:off x="1415415" y="4025900"/>
            <a:ext cx="43846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   moreover</a:t>
            </a:r>
            <a:endParaRPr lang="en-US" altLang="zh-CN" sz="40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b="25376"/>
          <a:stretch>
            <a:fillRect/>
          </a:stretch>
        </p:blipFill>
        <p:spPr>
          <a:xfrm>
            <a:off x="5522595" y="2218690"/>
            <a:ext cx="5320665" cy="2244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18105" y="2457450"/>
            <a:ext cx="18065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乱</a:t>
            </a:r>
            <a:endParaRPr lang="zh-CN" altLang="en-US" sz="9600"/>
          </a:p>
        </p:txBody>
      </p:sp>
      <p:sp>
        <p:nvSpPr>
          <p:cNvPr id="2" name="文本框 1"/>
          <p:cNvSpPr txBox="1"/>
          <p:nvPr/>
        </p:nvSpPr>
        <p:spPr>
          <a:xfrm>
            <a:off x="2618105" y="1908810"/>
            <a:ext cx="16287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luàn </a:t>
            </a:r>
            <a:r>
              <a:rPr lang="zh-CN" altLang="en-US" sz="4000"/>
              <a:t> </a:t>
            </a:r>
            <a:endParaRPr lang="zh-CN" altLang="en-US" sz="4000"/>
          </a:p>
        </p:txBody>
      </p:sp>
      <p:sp>
        <p:nvSpPr>
          <p:cNvPr id="4" name="文本框 3"/>
          <p:cNvSpPr txBox="1"/>
          <p:nvPr/>
        </p:nvSpPr>
        <p:spPr>
          <a:xfrm>
            <a:off x="238125" y="3945890"/>
            <a:ext cx="68408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randomly; arbitrarily;messily</a:t>
            </a:r>
            <a:endParaRPr lang="en-US" altLang="zh-CN" sz="40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1330" y="1534160"/>
            <a:ext cx="4587240" cy="3052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289810" y="1495425"/>
            <a:ext cx="813562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1.</a:t>
            </a:r>
            <a:r>
              <a:rPr lang="zh-CN" altLang="en-US" sz="3600"/>
              <a:t>这个数字是我乱选的。</a:t>
            </a:r>
            <a:endParaRPr lang="zh-CN" altLang="en-US" sz="3600"/>
          </a:p>
          <a:p>
            <a:r>
              <a:rPr lang="zh-CN" altLang="en-US" sz="3600"/>
              <a:t>   </a:t>
            </a:r>
            <a:r>
              <a:rPr lang="en-US" altLang="zh-CN" sz="3600"/>
              <a:t>z</a:t>
            </a:r>
            <a:r>
              <a:rPr lang="zh-CN" altLang="en-US" sz="3600"/>
              <a:t>hè ge shùzì shì wǒ luàn xuǎn de</a:t>
            </a:r>
            <a:r>
              <a:rPr lang="en-US" altLang="zh-CN" sz="3600"/>
              <a:t>.</a:t>
            </a:r>
            <a:endParaRPr lang="en-US" altLang="zh-CN" sz="3600"/>
          </a:p>
          <a:p>
            <a:r>
              <a:rPr lang="en-US" altLang="zh-CN" sz="3600"/>
              <a:t>   I chose this number randomly.</a:t>
            </a:r>
            <a:endParaRPr lang="en-US" altLang="zh-CN" sz="3600"/>
          </a:p>
          <a:p>
            <a:endParaRPr lang="en-US" altLang="zh-CN" sz="3600"/>
          </a:p>
          <a:p>
            <a:r>
              <a:rPr lang="en-US" altLang="zh-CN" sz="3600"/>
              <a:t>2.</a:t>
            </a:r>
            <a:r>
              <a:rPr lang="zh-CN" altLang="en-US" sz="3600"/>
              <a:t>这个房间很乱。</a:t>
            </a:r>
            <a:endParaRPr lang="zh-CN" altLang="en-US" sz="3600"/>
          </a:p>
          <a:p>
            <a:r>
              <a:rPr lang="zh-CN" altLang="en-US" sz="3600"/>
              <a:t>   </a:t>
            </a:r>
            <a:r>
              <a:rPr lang="en-US" altLang="zh-CN" sz="3600"/>
              <a:t>z</a:t>
            </a:r>
            <a:r>
              <a:rPr lang="zh-CN" altLang="en-US" sz="3600"/>
              <a:t>hè ge fángjiān hěn luàn</a:t>
            </a:r>
            <a:r>
              <a:rPr lang="en-US" altLang="zh-CN" sz="3600"/>
              <a:t>.</a:t>
            </a:r>
            <a:endParaRPr lang="en-US" altLang="zh-CN" sz="3600"/>
          </a:p>
          <a:p>
            <a:r>
              <a:rPr lang="en-US" altLang="zh-CN" sz="3600"/>
              <a:t>   This room is messy.</a:t>
            </a:r>
            <a:endParaRPr lang="en-US" altLang="zh-CN"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15415" y="2457450"/>
            <a:ext cx="39700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越来越</a:t>
            </a:r>
            <a:endParaRPr lang="zh-CN" altLang="en-US" sz="9600"/>
          </a:p>
        </p:txBody>
      </p:sp>
      <p:sp>
        <p:nvSpPr>
          <p:cNvPr id="2" name="文本框 1"/>
          <p:cNvSpPr txBox="1"/>
          <p:nvPr/>
        </p:nvSpPr>
        <p:spPr>
          <a:xfrm>
            <a:off x="1576070" y="1861820"/>
            <a:ext cx="3809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yuè    lái    yuè       </a:t>
            </a:r>
            <a:endParaRPr lang="en-US" altLang="zh-CN" sz="4000"/>
          </a:p>
        </p:txBody>
      </p:sp>
      <p:sp>
        <p:nvSpPr>
          <p:cNvPr id="4" name="文本框 3"/>
          <p:cNvSpPr txBox="1"/>
          <p:nvPr/>
        </p:nvSpPr>
        <p:spPr>
          <a:xfrm>
            <a:off x="1415415" y="4025900"/>
            <a:ext cx="43846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more and more</a:t>
            </a:r>
            <a:endParaRPr lang="en-US" altLang="zh-CN" sz="40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t="20487" b="21476"/>
          <a:stretch>
            <a:fillRect/>
          </a:stretch>
        </p:blipFill>
        <p:spPr>
          <a:xfrm>
            <a:off x="6228715" y="2178685"/>
            <a:ext cx="4210685" cy="2444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345" y="366395"/>
            <a:ext cx="9012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5. The Preposition </a:t>
            </a:r>
            <a:r>
              <a:rPr lang="zh-CN" altLang="en-US" sz="2800"/>
              <a:t>对</a:t>
            </a:r>
            <a:r>
              <a:rPr lang="en-US" altLang="zh-CN" sz="2800"/>
              <a:t>(duì)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389890" y="1024890"/>
            <a:ext cx="109124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The preposition </a:t>
            </a:r>
            <a:r>
              <a:rPr lang="zh-CN" altLang="en-US" sz="2400"/>
              <a:t>对</a:t>
            </a:r>
            <a:r>
              <a:rPr lang="en-US" altLang="zh-CN" sz="2400"/>
              <a:t>(</a:t>
            </a:r>
            <a:r>
              <a:rPr lang="en-US" altLang="zh-CN" sz="2400">
                <a:sym typeface="+mn-ea"/>
              </a:rPr>
              <a:t>duì</a:t>
            </a:r>
            <a:r>
              <a:rPr lang="en-US" altLang="zh-CN" sz="2400"/>
              <a:t>)</a:t>
            </a:r>
            <a:r>
              <a:rPr lang="en-US" altLang="zh-CN" sz="2400">
                <a:solidFill>
                  <a:srgbClr val="FF0000"/>
                </a:solidFill>
              </a:rPr>
              <a:t> introduces the person or thing that receives a certain effect from someone or something else.</a:t>
            </a:r>
            <a:r>
              <a:rPr lang="en-US" altLang="zh-CN" sz="2400"/>
              <a:t> Its English translation varise depending on the context.</a:t>
            </a:r>
            <a:endParaRPr lang="en-US" altLang="zh-CN" sz="2400"/>
          </a:p>
        </p:txBody>
      </p:sp>
      <p:sp>
        <p:nvSpPr>
          <p:cNvPr id="4" name="文本框 3"/>
          <p:cNvSpPr txBox="1"/>
          <p:nvPr/>
        </p:nvSpPr>
        <p:spPr>
          <a:xfrm>
            <a:off x="474345" y="2379345"/>
            <a:ext cx="1100709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 </a:t>
            </a:r>
            <a:r>
              <a:rPr lang="zh-CN" altLang="en-US" sz="2400"/>
              <a:t>这种药</a:t>
            </a:r>
            <a:r>
              <a:rPr lang="zh-CN" altLang="en-US" sz="2400">
                <a:solidFill>
                  <a:srgbClr val="FF0000"/>
                </a:solidFill>
              </a:rPr>
              <a:t>对</a:t>
            </a:r>
            <a:r>
              <a:rPr lang="zh-CN" altLang="en-US" sz="2400"/>
              <a:t>感冒很有用。</a:t>
            </a:r>
            <a:endParaRPr lang="zh-CN" altLang="en-US" sz="2400"/>
          </a:p>
          <a:p>
            <a:r>
              <a:rPr lang="zh-CN" altLang="en-US" sz="2400"/>
              <a:t>    zhè zhǒng yào duì gǎn mào hěn yǒu yòng</a:t>
            </a:r>
            <a:r>
              <a:rPr lang="en-US" altLang="zh-CN" sz="2400"/>
              <a:t>.</a:t>
            </a:r>
            <a:endParaRPr lang="en-US" altLang="zh-CN" sz="2400"/>
          </a:p>
          <a:p>
            <a:r>
              <a:rPr lang="en-US" altLang="zh-CN" sz="2400"/>
              <a:t>    This medicine is very effective </a:t>
            </a:r>
            <a:r>
              <a:rPr lang="en-US" altLang="zh-CN" sz="2400">
                <a:solidFill>
                  <a:srgbClr val="FF0000"/>
                </a:solidFill>
              </a:rPr>
              <a:t>for </a:t>
            </a:r>
            <a:r>
              <a:rPr lang="en-US" altLang="zh-CN" sz="2400"/>
              <a:t>colds.</a:t>
            </a:r>
            <a:endParaRPr lang="en-US" altLang="zh-CN" sz="2400"/>
          </a:p>
          <a:p>
            <a:endParaRPr lang="zh-CN" altLang="en-US" sz="2400"/>
          </a:p>
          <a:p>
            <a:r>
              <a:rPr lang="en-US" altLang="zh-CN" sz="2400"/>
              <a:t>2. </a:t>
            </a:r>
            <a:r>
              <a:rPr lang="zh-CN" altLang="en-US" sz="2400"/>
              <a:t>他的电脑</a:t>
            </a:r>
            <a:r>
              <a:rPr lang="zh-CN" altLang="en-US" sz="2400">
                <a:solidFill>
                  <a:srgbClr val="FF0000"/>
                </a:solidFill>
              </a:rPr>
              <a:t>对</a:t>
            </a:r>
            <a:r>
              <a:rPr lang="zh-CN" altLang="en-US" sz="2400"/>
              <a:t>他练习发音很有用。</a:t>
            </a:r>
            <a:endParaRPr lang="zh-CN" altLang="en-US" sz="2400"/>
          </a:p>
          <a:p>
            <a:r>
              <a:rPr lang="zh-CN" altLang="en-US" sz="2400"/>
              <a:t>    tā de diàn nǎo duì tā liàn xí fā yīn hěn yǒu yòng</a:t>
            </a:r>
            <a:r>
              <a:rPr lang="en-US" altLang="zh-CN" sz="2400"/>
              <a:t>.</a:t>
            </a:r>
            <a:endParaRPr lang="en-US" altLang="zh-CN" sz="2400"/>
          </a:p>
          <a:p>
            <a:r>
              <a:rPr lang="en-US" altLang="zh-CN" sz="2400"/>
              <a:t>    His computer is very useful </a:t>
            </a:r>
            <a:r>
              <a:rPr lang="en-US" altLang="zh-CN" sz="2400">
                <a:solidFill>
                  <a:srgbClr val="FF0000"/>
                </a:solidFill>
              </a:rPr>
              <a:t>for</a:t>
            </a:r>
            <a:r>
              <a:rPr lang="en-US" altLang="zh-CN" sz="2400"/>
              <a:t> his pronunciation practice.</a:t>
            </a:r>
            <a:endParaRPr lang="en-US" altLang="zh-CN" sz="2400"/>
          </a:p>
          <a:p>
            <a:endParaRPr lang="zh-CN" altLang="en-US" sz="2400"/>
          </a:p>
          <a:p>
            <a:r>
              <a:rPr lang="en-US" altLang="zh-CN" sz="2400"/>
              <a:t>3. </a:t>
            </a:r>
            <a:r>
              <a:rPr lang="zh-CN" altLang="en-US" sz="2400"/>
              <a:t>你一定</a:t>
            </a:r>
            <a:r>
              <a:rPr lang="zh-CN" altLang="en-US" sz="2400">
                <a:solidFill>
                  <a:srgbClr val="FF0000"/>
                </a:solidFill>
              </a:rPr>
              <a:t>对</a:t>
            </a:r>
            <a:r>
              <a:rPr lang="zh-CN" altLang="en-US" sz="2400"/>
              <a:t>什么东西过敏了。</a:t>
            </a:r>
            <a:endParaRPr lang="zh-CN" altLang="en-US" sz="2400"/>
          </a:p>
          <a:p>
            <a:r>
              <a:rPr lang="zh-CN" altLang="en-US" sz="2400"/>
              <a:t>    nǐ yí dìng duì shén me dōng x</a:t>
            </a:r>
            <a:r>
              <a:rPr lang="en-US" altLang="zh-CN" sz="2400"/>
              <a:t>i</a:t>
            </a:r>
            <a:r>
              <a:rPr lang="zh-CN" altLang="en-US" sz="2400"/>
              <a:t> guò mǐn le</a:t>
            </a:r>
            <a:r>
              <a:rPr lang="en-US" altLang="zh-CN" sz="2400"/>
              <a:t>.</a:t>
            </a:r>
            <a:endParaRPr lang="en-US" altLang="zh-CN" sz="2400"/>
          </a:p>
          <a:p>
            <a:r>
              <a:rPr lang="en-US" altLang="zh-CN" sz="2400"/>
              <a:t>    You must be allergic </a:t>
            </a:r>
            <a:r>
              <a:rPr lang="en-US" altLang="zh-CN" sz="2400">
                <a:solidFill>
                  <a:srgbClr val="FF0000"/>
                </a:solidFill>
              </a:rPr>
              <a:t>to</a:t>
            </a:r>
            <a:r>
              <a:rPr lang="en-US" altLang="zh-CN" sz="2400"/>
              <a:t> something.</a:t>
            </a:r>
            <a:endParaRPr lang="en-US" altLang="zh-CN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345" y="366395"/>
            <a:ext cx="9012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6. </a:t>
            </a:r>
            <a:r>
              <a:rPr lang="zh-CN" altLang="en-US" sz="2800"/>
              <a:t>越来越</a:t>
            </a:r>
            <a:r>
              <a:rPr lang="en-US" altLang="zh-CN" sz="2800"/>
              <a:t>...(yuè lái yuè...)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389890" y="1024890"/>
            <a:ext cx="1091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The structure </a:t>
            </a:r>
            <a:r>
              <a:rPr lang="zh-CN" altLang="en-US" sz="2400"/>
              <a:t>越来越</a:t>
            </a:r>
            <a:r>
              <a:rPr lang="en-US" altLang="zh-CN" sz="2400"/>
              <a:t>...(</a:t>
            </a:r>
            <a:r>
              <a:rPr lang="en-US" altLang="zh-CN" sz="2400">
                <a:sym typeface="+mn-ea"/>
              </a:rPr>
              <a:t>yuè lái yuè...</a:t>
            </a:r>
            <a:r>
              <a:rPr lang="en-US" altLang="zh-CN" sz="2400"/>
              <a:t>) denotes a progressive change over time.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389890" y="1645285"/>
            <a:ext cx="11007090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1. </a:t>
            </a:r>
            <a:r>
              <a:rPr lang="zh-CN" altLang="en-US" sz="2800"/>
              <a:t>李友的中文</a:t>
            </a:r>
            <a:r>
              <a:rPr lang="zh-CN" altLang="en-US" sz="2800">
                <a:solidFill>
                  <a:srgbClr val="FF0000"/>
                </a:solidFill>
              </a:rPr>
              <a:t>越来越好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zh-CN" altLang="en-US" sz="2800"/>
              <a:t>    lǐ yǒu de zhōng wén yuè lái yuè hǎo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Li You`s Chinese is getting </a:t>
            </a:r>
            <a:r>
              <a:rPr lang="en-US" altLang="zh-CN" sz="2800">
                <a:solidFill>
                  <a:srgbClr val="FF0000"/>
                </a:solidFill>
              </a:rPr>
              <a:t>better and better.</a:t>
            </a:r>
            <a:endParaRPr lang="en-US" altLang="zh-CN" sz="2800"/>
          </a:p>
          <a:p>
            <a:endParaRPr lang="zh-CN" altLang="en-US" sz="2800"/>
          </a:p>
          <a:p>
            <a:r>
              <a:rPr lang="en-US" altLang="zh-CN" sz="2800"/>
              <a:t>2. </a:t>
            </a:r>
            <a:r>
              <a:rPr lang="zh-CN" altLang="en-US" sz="2800"/>
              <a:t>天气</a:t>
            </a:r>
            <a:r>
              <a:rPr lang="zh-CN" altLang="en-US" sz="2800">
                <a:solidFill>
                  <a:srgbClr val="FF0000"/>
                </a:solidFill>
              </a:rPr>
              <a:t>越来越暖和</a:t>
            </a:r>
            <a:r>
              <a:rPr lang="zh-CN" altLang="en-US" sz="2800"/>
              <a:t>了。</a:t>
            </a:r>
            <a:endParaRPr lang="zh-CN" altLang="en-US" sz="2800"/>
          </a:p>
          <a:p>
            <a:r>
              <a:rPr lang="zh-CN" altLang="en-US" sz="2800"/>
              <a:t>    tiān qì yuè lái yuè nuǎn h</a:t>
            </a:r>
            <a:r>
              <a:rPr lang="en-US" altLang="zh-CN" sz="2800"/>
              <a:t>uo</a:t>
            </a:r>
            <a:r>
              <a:rPr lang="zh-CN" altLang="en-US" sz="2800"/>
              <a:t> le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The weather is becoming </a:t>
            </a:r>
            <a:r>
              <a:rPr lang="en-US" altLang="zh-CN" sz="2800">
                <a:solidFill>
                  <a:srgbClr val="FF0000"/>
                </a:solidFill>
              </a:rPr>
              <a:t>warmer and warmer</a:t>
            </a:r>
            <a:r>
              <a:rPr lang="en-US" altLang="zh-CN" sz="2800"/>
              <a:t>.</a:t>
            </a:r>
            <a:endParaRPr lang="en-US" altLang="zh-CN" sz="2800"/>
          </a:p>
          <a:p>
            <a:endParaRPr lang="zh-CN" altLang="en-US" sz="2800"/>
          </a:p>
          <a:p>
            <a:r>
              <a:rPr lang="en-US" altLang="zh-CN" sz="2800"/>
              <a:t>3. </a:t>
            </a:r>
            <a:r>
              <a:rPr lang="zh-CN" altLang="en-US" sz="2800"/>
              <a:t>表姐考试考得</a:t>
            </a:r>
            <a:r>
              <a:rPr lang="zh-CN" altLang="en-US" sz="2800">
                <a:solidFill>
                  <a:srgbClr val="FF0000"/>
                </a:solidFill>
              </a:rPr>
              <a:t>越来越糟糕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zh-CN" altLang="en-US" sz="2800"/>
              <a:t>    biǎo jiě kǎo shì kǎo d</a:t>
            </a:r>
            <a:r>
              <a:rPr lang="en-US" altLang="zh-CN" sz="2800"/>
              <a:t>e</a:t>
            </a:r>
            <a:r>
              <a:rPr lang="zh-CN" altLang="en-US" sz="2800"/>
              <a:t> yuè lái yuè zāo gāo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My cousin is doing </a:t>
            </a:r>
            <a:r>
              <a:rPr lang="en-US" altLang="zh-CN" sz="2800">
                <a:solidFill>
                  <a:srgbClr val="FF0000"/>
                </a:solidFill>
              </a:rPr>
              <a:t>worse and worse</a:t>
            </a:r>
            <a:r>
              <a:rPr lang="en-US" altLang="zh-CN" sz="2800"/>
              <a:t> on her exams.</a:t>
            </a:r>
            <a:endParaRPr lang="en-US" altLang="zh-CN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345" y="366395"/>
            <a:ext cx="9012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7. </a:t>
            </a:r>
            <a:r>
              <a:rPr lang="zh-CN" altLang="en-US" sz="2800"/>
              <a:t>再说</a:t>
            </a:r>
            <a:r>
              <a:rPr lang="en-US" altLang="zh-CN" sz="2800"/>
              <a:t>(zài shuō)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379730" y="2765425"/>
            <a:ext cx="1091247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1.A:</a:t>
            </a:r>
            <a:r>
              <a:rPr lang="zh-CN" altLang="en-US" sz="2800"/>
              <a:t>你为什么不去纽约？</a:t>
            </a:r>
            <a:endParaRPr lang="zh-CN" altLang="en-US" sz="2800"/>
          </a:p>
          <a:p>
            <a:r>
              <a:rPr lang="zh-CN" altLang="en-US" sz="2800"/>
              <a:t>       nǐ wèi shén me bú qù niǔ yuē ？</a:t>
            </a:r>
            <a:endParaRPr lang="zh-CN" altLang="en-US" sz="2800"/>
          </a:p>
          <a:p>
            <a:r>
              <a:rPr lang="zh-CN" altLang="en-US" sz="2800"/>
              <a:t>       </a:t>
            </a:r>
            <a:r>
              <a:rPr lang="en-US" altLang="zh-CN" sz="2800"/>
              <a:t>Why aren`t you going to New York?</a:t>
            </a:r>
            <a:endParaRPr lang="en-US" altLang="zh-CN" sz="2800"/>
          </a:p>
          <a:p>
            <a:endParaRPr lang="zh-CN" altLang="en-US" sz="2800"/>
          </a:p>
          <a:p>
            <a:r>
              <a:rPr lang="zh-CN" altLang="en-US" sz="2800"/>
              <a:t>   </a:t>
            </a:r>
            <a:r>
              <a:rPr lang="en-US" altLang="zh-CN" sz="2800"/>
              <a:t>B:</a:t>
            </a:r>
            <a:r>
              <a:rPr lang="zh-CN" altLang="en-US" sz="2800"/>
              <a:t>我没有时间，再说，也没有钱。</a:t>
            </a:r>
            <a:endParaRPr lang="zh-CN" altLang="en-US" sz="2800"/>
          </a:p>
          <a:p>
            <a:r>
              <a:rPr lang="zh-CN" altLang="en-US" sz="2800"/>
              <a:t>       wǒ méi yǒu shí jiān</a:t>
            </a:r>
            <a:r>
              <a:rPr lang="en-US" altLang="zh-CN" sz="2800"/>
              <a:t>, </a:t>
            </a:r>
            <a:r>
              <a:rPr lang="zh-CN" altLang="en-US" sz="2800"/>
              <a:t>zài shuō</a:t>
            </a:r>
            <a:r>
              <a:rPr lang="en-US" altLang="zh-CN" sz="2800"/>
              <a:t>, </a:t>
            </a:r>
            <a:r>
              <a:rPr lang="zh-CN" altLang="en-US" sz="2800"/>
              <a:t>yě méi yǒu qián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   I don`t have the time, and besides, I don`t have the money.</a:t>
            </a:r>
            <a:endParaRPr lang="en-US" altLang="zh-CN" sz="2800"/>
          </a:p>
        </p:txBody>
      </p:sp>
      <p:sp>
        <p:nvSpPr>
          <p:cNvPr id="4" name="文本框 3"/>
          <p:cNvSpPr txBox="1"/>
          <p:nvPr/>
        </p:nvSpPr>
        <p:spPr>
          <a:xfrm>
            <a:off x="379730" y="1052195"/>
            <a:ext cx="1100709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The expression </a:t>
            </a:r>
            <a:r>
              <a:rPr lang="zh-CN" altLang="en-US" sz="2800">
                <a:sym typeface="+mn-ea"/>
              </a:rPr>
              <a:t>再说</a:t>
            </a:r>
            <a:r>
              <a:rPr lang="en-US" altLang="zh-CN" sz="2800">
                <a:sym typeface="+mn-ea"/>
              </a:rPr>
              <a:t>(zài shuō) introduces 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an additional reason</a:t>
            </a:r>
            <a:r>
              <a:rPr lang="en-US" altLang="zh-CN" sz="2800">
                <a:sym typeface="+mn-ea"/>
              </a:rPr>
              <a:t> 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for an action</a:t>
            </a:r>
            <a:r>
              <a:rPr lang="en-US" altLang="zh-CN" sz="2800">
                <a:sym typeface="+mn-ea"/>
              </a:rPr>
              <a:t> that has been taken or decision that has been made. It is different from </a:t>
            </a:r>
            <a:r>
              <a:rPr lang="zh-CN" altLang="en-US" sz="2800">
                <a:sym typeface="+mn-ea"/>
              </a:rPr>
              <a:t>再</a:t>
            </a:r>
            <a:r>
              <a:rPr lang="en-US" altLang="zh-CN" sz="2800">
                <a:sym typeface="+mn-ea"/>
              </a:rPr>
              <a:t>+</a:t>
            </a:r>
            <a:r>
              <a:rPr lang="zh-CN" altLang="en-US" sz="2800">
                <a:sym typeface="+mn-ea"/>
              </a:rPr>
              <a:t>说</a:t>
            </a:r>
            <a:r>
              <a:rPr lang="en-US" altLang="zh-CN" sz="2800">
                <a:sym typeface="+mn-ea"/>
              </a:rPr>
              <a:t>(zài shuō, to say again.</a:t>
            </a:r>
            <a:r>
              <a:rPr lang="en-US" altLang="zh-CN" sz="2800">
                <a:sym typeface="+mn-ea"/>
              </a:rPr>
              <a:t>)</a:t>
            </a:r>
            <a:endParaRPr lang="en-US" altLang="zh-CN" sz="280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345" y="366395"/>
            <a:ext cx="9012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7. </a:t>
            </a:r>
            <a:r>
              <a:rPr lang="zh-CN" altLang="en-US" sz="2800"/>
              <a:t>再说</a:t>
            </a:r>
            <a:r>
              <a:rPr lang="en-US" altLang="zh-CN" sz="2800"/>
              <a:t>(zài shuō)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379730" y="2765425"/>
            <a:ext cx="1091247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2.</a:t>
            </a:r>
            <a:r>
              <a:rPr lang="zh-CN" altLang="en-US" sz="2800"/>
              <a:t>我不喜欢今天晚上的舞会，音乐不好，再说人也太少。</a:t>
            </a:r>
            <a:endParaRPr lang="zh-CN" altLang="en-US" sz="2800"/>
          </a:p>
          <a:p>
            <a:r>
              <a:rPr lang="zh-CN" altLang="en-US" sz="2800"/>
              <a:t>   wǒ bù xǐ hu</a:t>
            </a:r>
            <a:r>
              <a:rPr lang="en-US" altLang="zh-CN" sz="2800"/>
              <a:t>a</a:t>
            </a:r>
            <a:r>
              <a:rPr lang="zh-CN" altLang="en-US" sz="2800"/>
              <a:t>n jīn tiān wǎn sh</a:t>
            </a:r>
            <a:r>
              <a:rPr lang="en-US" altLang="zh-CN" sz="2800"/>
              <a:t>a</a:t>
            </a:r>
            <a:r>
              <a:rPr lang="zh-CN" altLang="en-US" sz="2800"/>
              <a:t>ng de wǔ huì</a:t>
            </a:r>
            <a:r>
              <a:rPr lang="en-US" altLang="zh-CN" sz="2800"/>
              <a:t>, </a:t>
            </a:r>
            <a:r>
              <a:rPr lang="zh-CN" altLang="en-US" sz="2800"/>
              <a:t>yīn </a:t>
            </a:r>
            <a:r>
              <a:rPr lang="en-US" altLang="zh-CN" sz="2800"/>
              <a:t>yu</a:t>
            </a:r>
            <a:r>
              <a:rPr lang="zh-CN" altLang="en-US" sz="2800"/>
              <a:t>è bù hǎo</a:t>
            </a:r>
            <a:r>
              <a:rPr lang="en-US" altLang="zh-CN" sz="2800"/>
              <a:t>, </a:t>
            </a:r>
            <a:r>
              <a:rPr lang="zh-CN" altLang="en-US" sz="2800"/>
              <a:t>zài shuō rén yě tài shǎo</a:t>
            </a:r>
            <a:r>
              <a:rPr lang="en-US" altLang="zh-CN" sz="2800"/>
              <a:t>.</a:t>
            </a:r>
            <a:endParaRPr lang="en-US" altLang="zh-CN" sz="2800"/>
          </a:p>
        </p:txBody>
      </p:sp>
      <p:sp>
        <p:nvSpPr>
          <p:cNvPr id="4" name="文本框 3"/>
          <p:cNvSpPr txBox="1"/>
          <p:nvPr/>
        </p:nvSpPr>
        <p:spPr>
          <a:xfrm>
            <a:off x="379730" y="1052195"/>
            <a:ext cx="1100709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The expression </a:t>
            </a:r>
            <a:r>
              <a:rPr lang="zh-CN" altLang="en-US" sz="2800">
                <a:sym typeface="+mn-ea"/>
              </a:rPr>
              <a:t>再说</a:t>
            </a:r>
            <a:r>
              <a:rPr lang="en-US" altLang="zh-CN" sz="2800">
                <a:sym typeface="+mn-ea"/>
              </a:rPr>
              <a:t>(zài shuō) introduces an additional reason for an action that has been taken or decision that has been made. It is different from </a:t>
            </a:r>
            <a:r>
              <a:rPr lang="zh-CN" altLang="en-US" sz="2800">
                <a:sym typeface="+mn-ea"/>
              </a:rPr>
              <a:t>再</a:t>
            </a:r>
            <a:r>
              <a:rPr lang="en-US" altLang="zh-CN" sz="2800">
                <a:sym typeface="+mn-ea"/>
              </a:rPr>
              <a:t>+</a:t>
            </a:r>
            <a:r>
              <a:rPr lang="zh-CN" altLang="en-US" sz="2800">
                <a:sym typeface="+mn-ea"/>
              </a:rPr>
              <a:t>说</a:t>
            </a:r>
            <a:r>
              <a:rPr lang="en-US" altLang="zh-CN" sz="2800">
                <a:sym typeface="+mn-ea"/>
              </a:rPr>
              <a:t>(zài shuō, to say again.</a:t>
            </a:r>
            <a:r>
              <a:rPr lang="en-US" altLang="zh-CN" sz="2800">
                <a:sym typeface="+mn-ea"/>
              </a:rPr>
              <a:t>)</a:t>
            </a:r>
            <a:endParaRPr lang="en-US" altLang="zh-CN" sz="280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345" y="366395"/>
            <a:ext cx="9012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7. </a:t>
            </a:r>
            <a:r>
              <a:rPr lang="zh-CN" altLang="en-US" sz="2800"/>
              <a:t>再说</a:t>
            </a:r>
            <a:r>
              <a:rPr lang="en-US" altLang="zh-CN" sz="2800"/>
              <a:t>(zài shuō)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379730" y="2765425"/>
            <a:ext cx="1091247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3. A:</a:t>
            </a:r>
            <a:r>
              <a:rPr lang="zh-CN" altLang="en-US" sz="2800"/>
              <a:t>你为什么不去纽约？</a:t>
            </a:r>
            <a:endParaRPr lang="zh-CN" altLang="en-US" sz="2800"/>
          </a:p>
          <a:p>
            <a:r>
              <a:rPr lang="zh-CN" altLang="en-US" sz="2800"/>
              <a:t>       nǐ wèi shén me </a:t>
            </a:r>
            <a:r>
              <a:rPr lang="zh-CN" altLang="en-US" sz="2800">
                <a:sym typeface="+mn-ea"/>
              </a:rPr>
              <a:t>bú</a:t>
            </a:r>
            <a:r>
              <a:rPr lang="zh-CN" altLang="en-US" sz="2800"/>
              <a:t> qù niǔ yuē ？</a:t>
            </a:r>
            <a:endParaRPr lang="zh-CN" altLang="en-US" sz="2800"/>
          </a:p>
          <a:p>
            <a:r>
              <a:rPr lang="zh-CN" altLang="en-US" sz="2800"/>
              <a:t>       </a:t>
            </a:r>
            <a:r>
              <a:rPr lang="en-US" altLang="zh-CN" sz="2800"/>
              <a:t>Why aren`t you going to New York?</a:t>
            </a:r>
            <a:endParaRPr lang="en-US" altLang="zh-CN" sz="2800"/>
          </a:p>
          <a:p>
            <a:endParaRPr lang="zh-CN" altLang="en-US" sz="2800"/>
          </a:p>
          <a:p>
            <a:r>
              <a:rPr lang="zh-CN" altLang="en-US" sz="2800"/>
              <a:t>    </a:t>
            </a:r>
            <a:r>
              <a:rPr lang="en-US" altLang="zh-CN" sz="2800"/>
              <a:t>B:</a:t>
            </a:r>
            <a:r>
              <a:rPr lang="zh-CN" altLang="en-US" sz="2800"/>
              <a:t>我没有时间，而且，也没有钱。</a:t>
            </a:r>
            <a:endParaRPr lang="zh-CN" altLang="en-US" sz="2800"/>
          </a:p>
          <a:p>
            <a:r>
              <a:rPr lang="zh-CN" altLang="en-US" sz="2800"/>
              <a:t>       wǒ méi yǒu shí jiān</a:t>
            </a:r>
            <a:r>
              <a:rPr lang="en-US" altLang="zh-CN" sz="2800"/>
              <a:t>, </a:t>
            </a:r>
            <a:r>
              <a:rPr lang="zh-CN" altLang="en-US" sz="2800"/>
              <a:t>ér qiě</a:t>
            </a:r>
            <a:r>
              <a:rPr lang="en-US" altLang="zh-CN" sz="2800"/>
              <a:t>, </a:t>
            </a:r>
            <a:r>
              <a:rPr lang="zh-CN" altLang="en-US" sz="2800"/>
              <a:t>yě méi yǒu qián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   I don`t have the time. Besides, I don`t have the money.</a:t>
            </a:r>
            <a:endParaRPr lang="en-US" altLang="zh-CN" sz="2800"/>
          </a:p>
        </p:txBody>
      </p:sp>
      <p:sp>
        <p:nvSpPr>
          <p:cNvPr id="4" name="文本框 3"/>
          <p:cNvSpPr txBox="1"/>
          <p:nvPr/>
        </p:nvSpPr>
        <p:spPr>
          <a:xfrm>
            <a:off x="379730" y="1052195"/>
            <a:ext cx="1100709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Like</a:t>
            </a:r>
            <a:r>
              <a:rPr lang="zh-CN" altLang="en-US" sz="2800">
                <a:sym typeface="+mn-ea"/>
              </a:rPr>
              <a:t>再说</a:t>
            </a:r>
            <a:r>
              <a:rPr lang="en-US" altLang="zh-CN" sz="2800">
                <a:sym typeface="+mn-ea"/>
              </a:rPr>
              <a:t>(zài shuō) ,</a:t>
            </a:r>
            <a:r>
              <a:rPr lang="zh-CN" altLang="en-US" sz="2800">
                <a:sym typeface="+mn-ea"/>
              </a:rPr>
              <a:t>而且</a:t>
            </a:r>
            <a:r>
              <a:rPr lang="en-US" altLang="zh-CN" sz="2800">
                <a:sym typeface="+mn-ea"/>
              </a:rPr>
              <a:t>(ér qiě, moreover; in addition) also conveys the idea of “ furthermore,additionally,” ect., but the clause that follows 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it may or may not be explanatory in nature.</a:t>
            </a:r>
            <a:endParaRPr lang="en-US" altLang="zh-CN" sz="280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345" y="366395"/>
            <a:ext cx="9012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7. </a:t>
            </a:r>
            <a:r>
              <a:rPr lang="zh-CN" altLang="en-US" sz="2800"/>
              <a:t>再说</a:t>
            </a:r>
            <a:r>
              <a:rPr lang="en-US" altLang="zh-CN" sz="2800"/>
              <a:t>(zài shuō)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379730" y="1241425"/>
            <a:ext cx="1091247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4. </a:t>
            </a:r>
            <a:r>
              <a:rPr lang="zh-CN" altLang="en-US" sz="2800"/>
              <a:t>这是王先生，他不但是我的老师，而且也是我的朋友。</a:t>
            </a:r>
            <a:endParaRPr lang="zh-CN" altLang="en-US" sz="2800"/>
          </a:p>
          <a:p>
            <a:r>
              <a:rPr lang="en-US" altLang="zh-CN" sz="2800"/>
              <a:t>    zhè shì wáng xiān sheng, tā bú dàn shì wǒ de lǎo shī, ér qiě yě shì wǒ de péng yǒu.</a:t>
            </a:r>
            <a:endParaRPr lang="en-US" altLang="zh-CN" sz="2800"/>
          </a:p>
          <a:p>
            <a:r>
              <a:rPr lang="en-US" altLang="zh-CN" sz="2800"/>
              <a:t>    This is Mr. Wang. He is not only my teacher but also my friend.</a:t>
            </a:r>
            <a:endParaRPr lang="en-US" altLang="zh-CN" sz="2800"/>
          </a:p>
          <a:p>
            <a:endParaRPr lang="en-US" altLang="zh-CN" sz="2800"/>
          </a:p>
          <a:p>
            <a:r>
              <a:rPr lang="en-US" altLang="zh-CN" sz="2800"/>
              <a:t>4a. </a:t>
            </a:r>
            <a:r>
              <a:rPr lang="zh-CN" altLang="en-US" sz="2800"/>
              <a:t>这是王先生，他不但是我的老师，再说也是我的朋友。（</a:t>
            </a:r>
            <a:r>
              <a:rPr lang="en-US" altLang="zh-CN" sz="2800"/>
              <a:t>X</a:t>
            </a:r>
            <a:r>
              <a:rPr lang="zh-CN" altLang="en-US" sz="2800"/>
              <a:t>）</a:t>
            </a:r>
            <a:endParaRPr lang="zh-CN" altLang="en-US" sz="2800"/>
          </a:p>
          <a:p>
            <a:r>
              <a:rPr lang="zh-CN" altLang="en-US" sz="2800"/>
              <a:t>      </a:t>
            </a:r>
            <a:r>
              <a:rPr lang="en-US" altLang="zh-CN" sz="2800">
                <a:sym typeface="+mn-ea"/>
              </a:rPr>
              <a:t>zhè shì wáng xiān sheng, tā bú dàn shì wǒ de lǎo shī, zài shuō</a:t>
            </a:r>
            <a:r>
              <a:rPr lang="en-US" altLang="zh-CN" sz="2800">
                <a:sym typeface="+mn-ea"/>
              </a:rPr>
              <a:t> yě shì wǒ de péng yǒu.</a:t>
            </a:r>
            <a:endParaRPr lang="en-US" altLang="zh-CN" sz="2800"/>
          </a:p>
          <a:p>
            <a:endParaRPr lang="en-US" altLang="zh-CN" sz="2800"/>
          </a:p>
          <a:p>
            <a:endParaRPr lang="en-US" altLang="zh-CN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18105" y="2457450"/>
            <a:ext cx="18065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疼</a:t>
            </a:r>
            <a:endParaRPr lang="zh-CN" altLang="en-US" sz="9600"/>
          </a:p>
        </p:txBody>
      </p:sp>
      <p:sp>
        <p:nvSpPr>
          <p:cNvPr id="2" name="文本框 1"/>
          <p:cNvSpPr txBox="1"/>
          <p:nvPr/>
        </p:nvSpPr>
        <p:spPr>
          <a:xfrm>
            <a:off x="2336800" y="1965325"/>
            <a:ext cx="18630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téng</a:t>
            </a:r>
            <a:r>
              <a:rPr lang="zh-CN" altLang="en-US" sz="4000"/>
              <a:t> </a:t>
            </a:r>
            <a:endParaRPr lang="zh-CN" altLang="en-US" sz="4000"/>
          </a:p>
        </p:txBody>
      </p:sp>
      <p:sp>
        <p:nvSpPr>
          <p:cNvPr id="4" name="文本框 3"/>
          <p:cNvSpPr txBox="1"/>
          <p:nvPr/>
        </p:nvSpPr>
        <p:spPr>
          <a:xfrm>
            <a:off x="1061720" y="3959860"/>
            <a:ext cx="49199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       aching</a:t>
            </a:r>
            <a:endParaRPr lang="en-US" altLang="zh-CN" sz="40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2270" y="2161540"/>
            <a:ext cx="5236210" cy="2505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50900" y="968375"/>
            <a:ext cx="10865485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1.The two phrases </a:t>
            </a:r>
            <a:r>
              <a:rPr lang="zh-CN" altLang="en-US" sz="3200"/>
              <a:t>看医生</a:t>
            </a:r>
            <a:r>
              <a:rPr lang="en-US" altLang="zh-CN" sz="3200"/>
              <a:t>(kàn yī shēng) and </a:t>
            </a:r>
            <a:r>
              <a:rPr lang="zh-CN" altLang="en-US" sz="3200"/>
              <a:t>看病</a:t>
            </a:r>
            <a:r>
              <a:rPr lang="en-US" altLang="zh-CN" sz="3200"/>
              <a:t>(kàn bìng) are interchangeable, although in northern China </a:t>
            </a:r>
            <a:r>
              <a:rPr lang="zh-CN" altLang="en-US" sz="3200"/>
              <a:t>看病</a:t>
            </a:r>
            <a:r>
              <a:rPr lang="en-US" altLang="zh-CN" sz="3200"/>
              <a:t>(kàn bìng) is much more common than </a:t>
            </a:r>
            <a:r>
              <a:rPr lang="zh-CN" altLang="en-US" sz="3200"/>
              <a:t>看医生</a:t>
            </a:r>
            <a:r>
              <a:rPr lang="en-US" altLang="zh-CN" sz="3200"/>
              <a:t>(kàn yī shēng).</a:t>
            </a:r>
            <a:endParaRPr lang="en-US" altLang="zh-CN" sz="3200"/>
          </a:p>
          <a:p>
            <a:endParaRPr lang="en-US" altLang="zh-CN" sz="3200"/>
          </a:p>
          <a:p>
            <a:r>
              <a:rPr lang="en-US" altLang="zh-CN" sz="3200"/>
              <a:t>2. When tasting or trying the flavor of a food or drink, one says </a:t>
            </a:r>
            <a:r>
              <a:rPr lang="zh-CN" altLang="en-US" sz="3200"/>
              <a:t>我尝尝</a:t>
            </a:r>
            <a:r>
              <a:rPr lang="en-US" altLang="zh-CN" sz="3200"/>
              <a:t>(wǒ cháng chang, Let me taste it) instead of </a:t>
            </a:r>
            <a:r>
              <a:rPr lang="zh-CN" altLang="en-US" sz="3200"/>
              <a:t>我试试</a:t>
            </a:r>
            <a:r>
              <a:rPr lang="en-US" altLang="zh-CN" sz="3200"/>
              <a:t>(wǒ shì shi, Let me try), although one says </a:t>
            </a:r>
            <a:r>
              <a:rPr lang="zh-CN" altLang="en-US" sz="3200"/>
              <a:t>试试</a:t>
            </a:r>
            <a:r>
              <a:rPr lang="en-US" altLang="zh-CN" sz="3200"/>
              <a:t>(</a:t>
            </a:r>
            <a:r>
              <a:rPr lang="en-US" altLang="zh-CN" sz="3200">
                <a:sym typeface="+mn-ea"/>
              </a:rPr>
              <a:t>shì shi</a:t>
            </a:r>
            <a:r>
              <a:rPr lang="en-US" altLang="zh-CN" sz="3200"/>
              <a:t>) when trying most other things.</a:t>
            </a:r>
            <a:endParaRPr lang="en-US" altLang="zh-CN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50085" y="2457450"/>
            <a:ext cx="28136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夜里</a:t>
            </a:r>
            <a:endParaRPr lang="zh-CN" altLang="en-US" sz="9600"/>
          </a:p>
        </p:txBody>
      </p:sp>
      <p:sp>
        <p:nvSpPr>
          <p:cNvPr id="2" name="文本框 1"/>
          <p:cNvSpPr txBox="1"/>
          <p:nvPr/>
        </p:nvSpPr>
        <p:spPr>
          <a:xfrm>
            <a:off x="1659255" y="1861820"/>
            <a:ext cx="3161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 yè      li </a:t>
            </a:r>
            <a:endParaRPr lang="en-US" altLang="zh-CN" sz="4000"/>
          </a:p>
        </p:txBody>
      </p:sp>
      <p:sp>
        <p:nvSpPr>
          <p:cNvPr id="4" name="文本框 3"/>
          <p:cNvSpPr txBox="1"/>
          <p:nvPr/>
        </p:nvSpPr>
        <p:spPr>
          <a:xfrm>
            <a:off x="1556385" y="4025900"/>
            <a:ext cx="37630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   at night</a:t>
            </a:r>
            <a:endParaRPr lang="en-US" altLang="zh-CN" sz="4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79105" y="986790"/>
            <a:ext cx="2661285" cy="17710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9675" y="4214495"/>
            <a:ext cx="2557145" cy="19151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355" y="3040380"/>
            <a:ext cx="2919095" cy="1692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</p:bldLst>
  </p:timing>
</p:sld>
</file>

<file path=ppt/tags/tag1.xml><?xml version="1.0" encoding="utf-8"?>
<p:tagLst xmlns:p="http://schemas.openxmlformats.org/presentationml/2006/main">
  <p:tag name="ISPRING_RESOURCE_PATHS_HASH_PRESENTER" val="de5a9b2ba93037421dedc9f051b83bf282f0f17"/>
  <p:tag name="ISPRING_ULTRA_SCORM_COURSE_ID" val="C8287542-3129-4993-8EA8-1397C1EBE87C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PRESENTATION_TITLE" val="医院季度工作总结PPT模板设计"/>
  <p:tag name="ISPRING_PLAYERS_CUSTOMIZATION" val="UEsDBBQAAgAIAAtngUbpbttk5AMAAHQOAAAdAAAAdW5pdmVyc2FsL2NvbW1vbl9tZXNzYWdlcy5sbmetV91u2zYUvi/QdyAEFNgulrYDWhSD44C2GFuILLkSHSdbB4GRGJsIRbr6cZtd7Wn2YHuSHVFyYqcdJMW9sGDS/r7z950jcnD2NZVoy7NcaHVqvT15YyGuYp0ItTq1FvT8lw8WygumEia14qeW0hY6G758MZBMrUq24vD95QuEBinPc1jmw2r1uEYiObXmo2jsz+bYu45cf+JHI2diDcc63TB1j1y90p+yn359/+Hr23fvfx68bpBdiMIZdt1DKmSY3r3pQOTRwHcjYCNu5JErag2rZz+cv6Cu4xFr2Hzph54H5NIaVs9W3CIIiEej0HVsEjlh5PnU5MIllNjW8FqXaM22HBUabQX/goo1h0oWIuMolyIxP8QaNlTJ24zZAV463iSivu+GEfHs3Y41JCpBdsa+gD56sgQ4JAEQZCzn2TOwkSm1gSMsZT+GqTOZuvChlQtTsVpL+BR9/ZgTD6rFVRtqRsIQT0g08q+gTiArvw/CvwA1XfRBXJMQFEDCNoyHL50Jpo7vVQoKSEgDZ/wgn5gppJW8RyyOAYc2Gd8KXeawUymKJ7WQ8n5WQvJxAcJ1sPsdkdaESCgj15XYcnAhS9rrAi0zJnZVmY8L5/foHDsusSMole0vI2p6uTLGQP1KF4hJqasAwC5LtkzFHN3wmJUgpXv4WyIS87cNg7ArTz6X4i/EiqZzXjVN59nk6tXJca451IVhsWSZ6tBBT6gOWv7bYNMyh0iLgqeboi2KvUyc/BAvjo1rjsPwf4PqUpcjI3piv284IUicBPBig24fCd0dQWagDxhrKROyO8rxzsHQPOM5jHieIUfd9rDp+Q2Bp9FzOS4h8wcuXEJFeuCXZBQ6tMoxv8lF0fpKMoWq6/19jcRwBpC84I86ueG3GvpfcraFIsK+yGvhnDzDWC9B7CZrNQL353TD4oFDK1bAiQuBS1KkEH/SgXMxI7sM1uP1IBNLXcrEjDMp7syIhdqUaZ2QTV2n2uhtplOzK1m+66V6wp8d40UdXFAbne8ZbCMNCQ7G02iMvTGpTnNVD8uOINBy5ZNLw8jFowoOok5ZEa/hvXKrS5V0JKoPZDY5x0DWpDTkLIvX//79T0eOJ57Uu6jZ/a0XCXRoNZfIA9kfni54/mcbCcWjQ5xZdEE1B9gdruN51lS9SR6mFI+nMxBGaHSgyyxuPy7sM8xwcAHDwZy2rOGMZXcwWajWsheLCbkSQtHP+uNZviykULwP9rjZXAVMnXmEbdtcbKAJpIjv6ndagpiZbtUNR8INpyvZeIo9GDxP+Hgiip6EZtbv2hwarl4/ttv229H/sMrN/XDweu+6+B9QSwMEFAACAAgAC2eBRjUa0FrOBAAA9BYAACcAAAB1bml2ZXJzYWwvZmxhc2hfcHVibGlzaGluZ19zZXR0aW5ncy54bWzNWNty4jgQfecrVN6axwnkNpOkgBRJTIUaMCw4m5na2qKELbA2suSVZBjmab9mP2y/ZFso3EIgYqcyk8oDsdx9utXqy7HKl19ThsZEKip4xTs8KHmI8EjElI8q3l1Yf3/mIaUxjzETnFQ8Ljx0WS2Us3zAqEp6RGsQVQhguLrIdMVLtM4uisXJZHJAVSbNW8FyDfjqIBJpMZNEEa6JLGYMT+FHTzOivGqhgFDZLrVEnDOCaAwucGq8w6zOsEq8ohUb4OhhJEXO42vBhERyNKh4v5zVzN9cxkLd0JRwszlVhUWzrC9wHFPjD2Y9+o2ghNBRAo4flk48NKGxTirecenI4IB8cRNnhm53gQ3OtYDtcP1oICUax1hj+2gtSjIkEuJKVFXLnADo2tqKpCZf9WLBLsVTjlMahfAGmVhVvJuw3/XrftcPrv3+XbdpXXXWCBth03fS6TUbN34/aId+r38btpp7K4X+53APpX09c4bvdP2eH4R+t3/VaO+p4e7UUsdv1RrNPXXu/ateI9zXUlBr7avSuW0Hbjq3Xzp+t9kIPvXDdrsZNjpLrVkOr2Rrubie+GUoEJHL1fTWSZ4OOKYMusaTHFdEQ99hWI5IKOoUqnGImSIe+jMjo19zzKiemgqF9vRASFZTGYl011RfxTMV5S3hLCA4BiW5qO3T80Vpfzxb23rRWl9u61kvy4uu1UmEFj/Y+8PS6cL985Pd7m9xtDymMREBlnLWsjY38KILR8vueHj84cNuL7ZYK2OtcZRAK9XzTri6MpcaCr6WIOYZDQSLF4El6YDEAU7JyoToPVBeB8lDDw0hlRmEvCYpZh6iGo4gWiirfKA01bOZVF+VRIAFs4+gVm/jSKIES7WWt4vgmSkQVX8PhCbqDxsLu7RN1OcxupF4ArPRRbxDuIvYLZwUM6dFpJMTEqs9JFGNMRfh7rzsXYRbWD4QiUIhmJN8Z57cqMGHwsn3FCrZRfCeDBTVxEX0ijqZvhc5i9FU5IjRB4K0QOB9nsJ/CUGr/AENpUhnq8BxNFIMigeNKZmQ+NLF0BcwkeagCfQqY0RbC3/l9BsakKGQgEvwGJIN1qmy+Ad7AWdYqSUonvv4zk7hRnDjf35nNojjMQZGsx84dACSZvo18DHsnQswwZiAaK5AQGQinENam/OJaTwTc9mms+0Ej2eHbg5yBgrHTcEfiwkvIuhVlOfEFTDCHAnOpghHUF7KpNCYilzBik0WC63+l4NWFVE+c3UELRWMyditQZQOj45PTj98PDu/OCj++/c/73cqPTKNDsPGmqUa1zv5qbPmEy78gt4Wzumm9YR5vqC0lX866+3r5g4u6qz5DCN9QXcHYdzQrQuZmtqPN4L7/LfDI8/YHMTloiEIz/OFGb16i3Sh59e617cIYn3XDHsXLmUWCAQBixKo06H59nXUmXExF9n2XQhH5zvBmhNymthd/zcnQDhsp8blZjZoO234kyOjMVO7szKxncY/ltyR4P100QDowchyESAIjKbAhOIf1vm/pw9vaxWv2cKffnI7K258eP+MjvhdX1C2nb5SRyRYRgkk0asl3pufOK8Z3rcUMfu0uDlauypaXGGs362aNynlNIU4Gq66uJCtnp6UysXnXxUKgLZ+U10t/AdQSwMEFAACAAgAC2eBRp9k43WyAgAATgoAACEAAAB1bml2ZXJzYWwvZmxhc2hfc2tpbl9zZXR0aW5ncy54bWyVVm1P2zAQ/r5fUXXfCXstk0IlKJ2ExAYaiO9Ock2sOnZkX8r672c7NrHbpsl6Qqrvnsd3vreSqi3lyw+zWZoLJuQzIFJeKqPxuhktrudZiyj4RS44AscLLmRN2Hz58af9pIlFjrHEDuRUzobk0LtZ2M8UivPxbWFkiJCLuiF8/yBKcZGRfFtK0fJiNLRq34BklG818vLHYrUedMCownuEOoppfWVkGqWRoBSYkL6vjYyyGMmAeU+X9jOR07s6//oD2o4qipZ288nIEK0hJcRJvroxMozn+va4Kgsj5wkIf1FDv3w2MghlZA8yvvx8rhrRtM3/9EgjRWkSGnPOF/GdwwQp9Phpwt2lkVGCeZBxNFoFl56vd0YCkPsazn1qxlUK9mTyerAQTNEzBkuULaSJP3U2VYm3xxb1fMByQ5jSgFDVg5500E+kVf6aWNfj/sAb5UUAcooe8SpYW8OqizcAxvoev1rd2lURxveuCwKUsHPKIMJe2SN/67QeIQNlj3xmtIBHzvZH8ENLx/ElviWumOezr63AiT76fPmTtxpPD2ZwVeDaKTymFgUslQnnhdZgqpYmVteFlBzFlHKyoyVBKvgvg8v29jEqTQ4MrtNO91WKFBmcajcbo17SYb3sebwbu9+E/m3deYZ6hV/PCSLJq1r/Jqn5zPH0jOhr5slphlmSGg7ynm/ERE5N5BbkixBsqhcuEEKsffYQWHSDNQRPkyAFaXI6x6m75FTyeVtnINe6ZhR808S6DlfRsmL6D18pvEEREwaMHRMrfR0n9L0nA4VrACAyr3zHdofOUrcMKYMd+LkPFPbBQy9Lle7QoWa7wQfYYNhuTjOpH92a6BslxMWGE4RXHZeIF05oGG95JJmyD4uG3u/f/uJoI/tFZjov3GH27BopuljbjxOoleb/yH9QSwMEFAACAAgAC2eBRgoR72qiBAAABRYAACYAAAB1bml2ZXJzYWwvaHRtbF9wdWJsaXNoaW5nX3NldHRpbmdzLnhtbM1YbXPiNhD+nl+hcec+HoS8XZIBMiRxBuaIoeA0d9PpMMIWWI0suZIMx33qr+kP6y/pCoW3EIhoL0knH4jX+zy7Wu2uVi5ffEsZGhGpqOAVr1TY9xDhkYgpH1a8u/Dm46mHlMY8xkxwUvG48NBFda+c5X1GVdIlWoOqQkDD1XmmK16idXZeLI7H4wJVmTRvBcs18KtCJNJiJokiXBNZzBiewI+eZER51b09hMpWdCvinBFEY3CBU+MdZnWdMq9otfo4ehhKkfP4SjAhkRz2K95PpzXzN9OxTNc0JdysTVVBaMT6HMcxNe5g1qXfCUoIHSbgd2n/yENjGuuk4h3uHxge0C+u80zZ7SKw4bkSsBquHw2kROMYa2wfrUVJBkRCWImqapkTIF2RLWlq8k3PBVYUTzhOaRTCG2RCVfGuw17Hv/E7fnDl9+46TeuqMyJshE3fCdNtNq79XtAK/W6vHt42dwaF/pdwB9CunjnTtzt+1w9Cv9O7bLR2RLg7tcD4t7VGc0fMvX/ZbYS7Wgpqt7tC2vVW4Iapf237nWYj+NwLW61m2GgvUNMcXsrWcnE18ctQICKXy+mtkzztc0wZNI0nOa6IhrbDsBySUNxQqMYBZop46PeMDH/OMaN6YioUutMDIVlNZSTSHVN9Fc9UlLegs4TgGJTkvLaPz+al/el0ZelFa32xrGe9LM+bVjsRWryx96X947n7Z0fb3d/gaHlEYyICLOW0Za0v4EUXDhbdsXR4crLdiw3WylhrHCXQSvWsEy5LZloDwVcSxDyjvmDxPLADyFUGMa1JipmHqIYYR/O32uyEvqEMsthgS4UB12tBjhIs1UomzsNh+npU/TUQmqjf7OqsaJOqz2N0LfEYDjsX9TbhLmp1iD0z8SfSyQmJ1Q6aqMaYi3JnVsguyrdYPhCJQiGYk357lq6owQfCyfcUatNF8Z70FdXERfWSOpm+FzmL0UTkiNEHgrRA4H2ewn8JQcsTARpIkU6lDCuNFINyQCNKxiS+cDH0FUykOSBhXsoY0dbCHzn9jvpkICTwEjyCZAM5VZa/sBNxhpVakOKZjx/sudoIrv0vH8wCcTzCMKPsRg41TdJMvwY/hrVzASYYExDNJQqITIRzSGuzPzGNp2ouy3S2neDRdNPNRk5JYbsp+GM54UUEvYbynLgSRpgjwdkE4QjKS5kUGlGRK5DYZLHU6l85aKGI8qmrQ5iiwZiM3RrEfung8Oj45NPp2Xmh+Peff33cCnqcHdoMG2t2eLjaOnE6I59Mty/gNkyRbqgns+QLoI0TpTNuVze3TJfOyGdmzBewW0bANeyNkKmp/XgtuM/fBh4nh/WDuFw0x/bzE8B0YHqbAaDr1zpXdQTRu2uG3XOXwgkEghBECVTewNxPHTHTeclFt3UXwmb4TrQm5k5ncMf/xYkQts+pFbmZDVpOC/7sOKOYc7i9dAY7HehYcseR7d1VAzjwh3a6gCOf0RRmm/jNevl/6aybiv81m/LTa7EzcO1y/B49bvstx3bAH9XjCJZRAmnxaqn0/qfCDw3Y/ykG9mn+BWblk8v8U8DqN8o9kK9+uq3u/QNQSwMEFAACAAgAC2eBRoUwK2GeAQAAKwYAAB8AAAB1bml2ZXJzYWwvaHRtbF9za2luX3NldHRpbmdzLmpzjZRNb8IwDIbv/Ioqu06IfcJ2mzYmTdph0rhNO4RiSkUaR0noYIj/vrp8Na07iC/N26evY1fOuhMVS8QieozW5XO5/wj3pQakebuAy1BXLXpGunAqncAozUClGkQNyfefHuTNkeCMhS5Nx6tPsnUVP4H0ZiqVq+KGsbCM5hgtZ7QfRltyiX+DynZVbSuqtHm88B51N0btQfuuRpvJkhEXr+WqFliDMQd7Ap3KGALTfrnayKPjXZ+iysWYGalX75hgdyzjeWJxoSdt+WcrA7b44fMt0HvoPw8DO5U6/+YhqyceDijaSWPBOdjlvR9SsLCSY1AV3165/kED42ZBNTpPXer39NMVRZU2MoFGlwZPFCGmC69GN/sUTc7D0m+Jm2uKgFByBbZh1azaoFmYM36gsZhQRxpos+cHVKGcpDrZci89Cpajw5JtW/eOhd6+UIhghLA2QjNmIrO2i+OMqffs4Lpa1ndu5hUncnmR0Qz3cc4extdvEdp/RUJ6L+NZVlwOxcVIDQdXPIN901MkIZN2DnaEqIpyvk8dvJa7s/kDUEsDBBQAAgAIAC5rq0Y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Aua6tGlBOzImkAAABuAAAAHAAAAHVuaXZlcnNhbC9sb2NhbF9zZXR0aW5ncy54bWwNzDEOgzAMQNGdU1jeKe3WgcDGVpbSA1jERZEcG5GA4PZk+8PTb/szChy8pWDq8PV4IrDO5oMuDn/TUL8RUib1JKbsUA2h76pWbCb5cs4FJliFLt4mjiUyjxSLHHYRqOFTXv/AHpuuugF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LmurRjXb2a1oAQAA8wIAACkAAAB1bml2ZXJzYWwvc2tpbl9jdXN0b21pemF0aW9uX3NldHRpbmdzLnhtbI1S22obMRB9z1eI/IAljW4LW4OuxZCHQhPyvPWqYYmjLSuFhKKPrzatcdy6tJqnmXPmDDM6fX6ckn3OZX6avg9lmtPnWMqUHvL2CqF+Px/m5dMScyx5c6rcT2mcX3bp67zWWjWXIY3DMtoVzVuMwttDSmrlVMuYYRRJ5qlXyHluG9aB68A2zFFi+81vEj91l7iPqVxW7Tdn6J8Nu5TjUnZpjK9bOGe/h843+LgM49R4eSvYGvU4tTq2BmKES+4r1QAgkOWOOFyl7KQmyGPGMVSjKFBAhHPSiUok5dCy0ImmwnwnEJOMUVepp60baW0ctVVCR4hu07zqbA3BSIwRIQSYq1xAMBg1NjQNDWo9IDgwIKo2mihAwQYTWPXOC8uRol5gXJkxgPHpuKft3p/rVP3vdY7n/IfgxS+4iK7e2lwwV79/XpZGvo1P3w5DiejLkONu/HAd7m5urn958s2/R8Zq1LbxX339A1BLAwQUAAIACABkAI1Jh2+TOWgrAACzVgAAFwAAAHVuaXZlcnNhbC91bml2ZXJzYWwucG5n7Xx5WFPX2q899mgHBK0WEoGkllatlcQYJSCQ1DrQ1qlWPQ4EUowkWCEYEAiQoR5bxkC0VaKiROVYZxCiJEJItEC2GiBCqzElEMkuRAwQN0MSyHQTsEV72j/uPd/33HufT56HJ8le613r977rHfdee+V+vj5i2huz35g0adK0Tz9Z+cWkSX/HTZo0OfG1Ka4rr93on+z6eCX5i4iPJ5U1+/W4frxKXb5u+aRJFbw3bTF/d/1+fe8n25MnTfKsc/+/AiSe3zVp0j8++XTl8s2M6L72RN4V6nZnTPRM9Nc+H7XOO/4lmbnThCXfDUh4Y+WsOYdXfnB09r8++/qbWX9/3fut107nvf4xJujUtFcuBdZPemVG3icfXPvnoPVknfRue43+hOr4Uqw+2hANzAuppFLsx5YKqWUUTg3FuPVE4OiIksM2/fgm+kS40zaoZw98L5jk/tNgyJe47YtNilh0YTE9JpXsvvj1ihmh3Y+ZGptayS6KnuG+9OhefUk6nubQOu2kjL+Pd3q7pvtDW/Ay94+98TtVzIYNnNGfhj6eaKx8c2wOz5P0wUkNhATnDSULVcvtG7R6ua5e9QW7X1lMOxkkc7o71dwoog/emopk5m5gPdkkP/bhY5gI7xxRyhrTZNb2oerIvcd4RghAEmQOldR0fWig+AFkRWrPIUduR7QqdH0+UUEzzZntAhFjoWIwdrcWCKlnaS5oqW7sT8piNcyuD0npplGVzNFwq/N6OatPfSVS1ByrOvcAQ7P3CBw9I6/5B0TbRm95sZ/aEjaEQSsz7KGddiPHeX3aBqiiL4mktXXjlOU1w3SslFqX8bRABfZZ2UZ5Qrm1Ag00bZWN3tfzEiTs+/TBuQi0a9p7+l/kTcMfTQ+4syd68PhgZ/xIane16wrDp47ikacQtX9a4/ldzcNhqW4ZZojCT+mZjQOtyeGecgP5I6KUtRUX7l0Yg62JR8rXuUYLpuGCaFmwDfLpMwL0l6KHLw4asmCfy4d1lQwWscqP2GGWmmstpunK6f78BoPCHFrS9DYaeC3JaTcLSPM6EiUJHjgwAayy4quKk87JmxjhHQg0j7rPMSJwjoy07bxcKGpQrCDiab78AoO8HPK4Td/ObC4S+So9C9rqjy4rWVotiU8vhoIvWbcTHjCsrQNsXRePYwPRHRskTqfD6GSrAR9VQRvXOs0fTFSJ4dpIw4xkpnahFqHdBBoI0g1y87YwuTiaKeBZ80kAmactFzssrDxDofV1MPODGgEjc24ZrsP5RVhkWI3xqgFeKeExFqpVbv3bu432K9C6wuPvmHju8g+m/NgFq/LDg5WY1VxkfsGtOTRfNM/QEKvYmERER3uCLECB+SfXILfXWwtVADnHjFvdyEK0ifvXPXbJ2FjEVTZNP6C1bAPu+dRtJnojM7lMzN/kXdAeIh6VzwdV4l6Sc5ikJPH4oElB/VgeC7Ll1hxRQyzE0FXS2+lOaABlxiIM4ubWAamuy7INhOR95Ktcs0v0KUV124jeKn9kGtHbmEhkz3QtOQOpMLZYlko7wD7IPjPRNYU1RoPCA/Q2+naJH/kxQwKywcFZIl9zeDTSjJUiQfM7NYL8XSBFYx7IDO0na9IkTrFRDX/LjGk+cBXBeMVlYXX7roAUj79h/L5hVP0Mq5G/81bAj4vKfPnA+ekrfoT5ZcHe02UoRA0GzAm5AsQDsXQ7Zme9vcDwrbh9VKob04Ofl9LKGhjBJXT45I6kOC6ERvEq4nKWx3lw6FYYX24cmc4H2viifKu/M26DBhD3iwVQhsRPpe1iF/GWCiXlXYpOrGCkMf9ArIQV9gMjPeR8FuYiSpvavgxoskj9lYe5JHAPoUOKMMlfg+uqoCooielVYGgw0AWQXWjbkWNsYFjFvEXNub1s1Fu8PeE0eZv8akj9wdnmWgN88ZRWsWN0D8yt/UTcALkHs3Oh4OxSeT5szgPdAOyQ/J3F8kMwWBG5a3o5r+2K1jgwSj/ZlaAq93IxN2wnniujJ4c8vXIlG8C8I28r2gnjKsizCl5Z3J/GLYRM4vVhVjqrBlb5wBhQ38dH8wCYqqbRfjnQuMdeAfStkPglIs3Xmek5okAkuO6xH448y097CdrDxIN9bnV+QH7NTxsAhc9CA7FgJlVDzVGB7CIlw5PeBhHeKNItU9uJ79GEDnyh6AqBBGbUDVQywlEulbIXtsnJuQAiMR+oRqwdW8pkMkdP4b4KwjdhjtanFJV+KQmjYdn+ib7Kx29g5ha2fSNWQlXD1ihPuGHGe1OOD2PFLv4XmdLjwWpc53SgCWps6krRJb9VSgkDkzRbJYFsGegAu2BhwKRl9Qm6SgW3mF8ruN7FukIw5cubxM5hbQVcqSHK+qpTCovBLgs+Zzk6mifiQYkjC4HpAqPYIe5gpMPMvrrMWGaJ0CizLMtVCK03bo9al9WzyjlO0JYr6svIqgdhvKWIrcR5COdAqmudbnbeqKBjs/7JsDJMmzzmKQ7FhKTW51z1w8uFUjmL2/nu6mxxP4NER5Ifw/hRS2hyVn0XvRYahSW7mRku3psDUrg76MXQSP5ybMlpOJnE/ZquttRggRRwGd0ujibOQ+WTwOEoeRPkcY/VT00YgVAkT5+C4jlZjdBSP17AlA56e3GrS5FUmcyTvBZ8B97Fb/xI7Qw0kAAOIlT5fCA2hiUD2brkapvDPZaFSTUnH4rXELVmRjiCrOFozJZwf2NamBxigGQkj6oBgpHumFaXEuiyOE/ytm15t96ZUsgIQSEJA/CiAzFE7xU/iuNDfqi/Oqu0ThzPnQWmgpVilkRGT9c4B6rnrD5EJ9Dt0FEzKx53lqzJUzbB3sBC9HLBByEO6R3YVOBpMGoMF5O2grsf7MN4F5qLa3ldRjUsEIjLOGbdHsmWGHjhNAIiUcJKJ0EZHsdBe3OHMuWxxU5iK12OVYLPqmVYLYgcPqDiMMsLjD0MJl0NQ2d32eViWDmPLh51RGqVqyqNhr0trOwnHtvxHWIj/aTYMYAf421fIDhXdYms0e0dsU91XXlY4AracNH6Yi3H3d4Ow3kdpBuu/VXjK+7P0l2aV92xvPA7+kz3Z/BnY6Fr0qP58L/qUG4Z4MuYU8ZzCG6x+/PmxsW0v7m/RNwRv+7+9HsfnDvW4fB/2OFe94VzJcsyu49Rm0tYJjX20zzhO83fBPtWYsnysY7XLHe3SpNMtkGltmTJez38BvV06srU1M1jw36Uj3Q8zRZRPT7NSKev3kWNaBinOfiv7Wr1RszYjIHv7f7H7/3f/PT4kZP+b49P/fF3lNiXJP9vkPhHEEZbeM2I9F8PCa39NUZNe5qWlaqKSvM/zFgLQg3kAuBywuGJUbNJ3G/MmuQNy+YjKhmNU5pfaNNO9go7WJgNvIOoKZT19p4fs4WvvZfZPKGIe2lv81gCBGuopQ3dM/1uc2HemN7Hna5D+07j3YnNj0kWtPV0P9+QGO6NKFYsyWpSdKzHRT6Hma04vfcDx6qBeSUMnel6P3EDwT40Qr6DID+83nU1/ZhrGMXzw4RYAv13qMkeNdcQQWm1JzNenGN0WvY/TLC6y/EPNV2pTz4MDV0wZqmnvvWUxVvedLetuL+qjnKv8wUpBNm+XfFhJrfzzMUY7OO9L7Lj+PH0kXD5waW+QQc8zz0vhspOtJ8biCEV/ldNilT/v2oqVXgUL8/e9Lwc1E99PK/0YrIeV/4VwBjBX+G79OcEW0/XffAnMij/+E9njv72T7FK3vBfP6Fw+yyxdaTga5UADMF4tH+oD7vsRKWwdOeY/9vx+KkiS7Y3LpaHWWn1OPHnLVxU6N4nf8rE1d7Fk8/9lZD9g1OCJ2zgXid/Gqfz3l0E+fYvsY9+/ovlpPzVcFvu37zwp5Kpu5w/Zf2fs5v6ge8fIIgQ9qwIl7GZlvYzefjRuFFYXdmVqX8gD5wqI+87VvRHJEUrOjHV8eQ/QNeGmzWDlbeebqsna8/B/jCd+Wmd17m6TkwOUAain8eOtD+OoIpo7Z8BdSu8eSF/sNfCne8xB4u1JwpzsucjLsUkh/4P8Ir7WCx9qDYkU5c7L7p7lssnsvc5KuTl28GBOJWh53nlMxg6s5H4GkNZTXT3gyuRVLf36dvj/w/oaHkp7H2j1NovHFviyOgdEoHbp9q6LCeIS76Ut4FJ/v94fsYCevJ2LhvzpOFpWk6U/qDl5mSvE+3JynARKXM35il+9HGpHr1VqVlCQ1CeJ4sFKUMPybyTsvCSWjihGhFAkgSWEUpuwWRywwpi4qwVX2ooxCrEFD6/ATuPz+dZZ/MBq3+DARLLU848oddbc3kxxCoUKt8a2TE3z0osrDFYozr0FmKBjpzL203ET2ltGSC/CQ5eMAROKE1ZOUxVScdOucHI9EicU9IA08FPYroLNj49nY1YJuPRR2AfgOqDiezBYiXaV/k3V/331KfcVWtZGSFloXnWaXSOK8ViepxwFYjlmLeaERESIyOcHSXlxULbwCqFazS6oJSBJH/DBRbTsB1UIj7PjEXxrLkKOU8KgLN5GBQSyWH6VXc85yJG8/YncL9dgxEXIFWFG9FlQmb3Tu634EALrPeM2AGDlTIyNRskgf2ZIX5yu3wYYAQjlPPLfI2Js/g8Ci8AxdtfsSBLI26KC5N3ATVMpqJiaV5nUtgP0I0d0QgzUpRrjeIs3Bj2YLht3/AL08YEunJJVZGuj3zC70B7Jb1Y3DE9gCwJzCOR7+VTMXKxSFoOGykSuW8gbCTis+rnd+D7cTvwRVEIQKzNn03uZph2hXV0WfPl5NkrequhKgYJGhiA6oFlNEF4Se/gpUv8Ca1VqWDgxUooMJpHXYmKkEyvexTH/YbezqDs0ijF5cN9HxO9G7rArvmoyMICBbA406+GW9wyANwDgxS8gNm83WGOFDABksqxEaqdsKU003MGodrqkSCMCfTV7rwZ6fU1VPpwzmrJ8Nc+pdFh+clhg/SRAO1GW5yZ0b2LKDWIt4cXxqno2A4zw0SxVdNcdW6RfhTi8T7IAyptM8zzaTN5c9gFr6TYyQPqhBcl9kuahtsWyDkcyo7ydNUxjLm7ZhEW4FfLYX7gsDh6FhhN5Ejw/dRZokheMSarsOXpGWBG3zLaahBQ83mZ1yRK2LwVEud0Ub6i1FWaKJNucjemhTnEPDFTs9UVGpUFZeUTHqxaunMb0TN7OwZGUeUuR62unX6gfQB+mF7MCNKJmSEdDZNgB7TihWU4+Z35HaqBYbG26xGsLoZIDQsVZvjRa7oMW1zqKjNQj6xWANfYNoMyhpjoUTIHld/G1dnrQa5CR1bKN0fVTkz53ZLnUof3mib8xZxPhRNy+KT18kuS/7EkYdZeoUj/5h+KJsaTC+ea2SahoL0E82+FVvE8AXOg94a+pCac+kmreuTYdOqKVErj/3mV+b/X4et/kKy/qJrZTw8gT4S70OuHWqMZnd/6EHBQ+ijPaeENDTLgJMuPPs14W6eXINzy6AA1kWNtU/bXmjua8niJObwQvKk3+cegcUEFYR70DNh/nUcIyXRx3arsaczUWjv2vRr2diKjzreZMFWtzwKp49JypyCS8Pu7BSZ4MHjsuPpRWp5u+wm1PgekjHeoDz536W1CpeNIOfN9u62s1tpuXB8h3WTK3cB8106kS57F/6gNUKldrU/raYlArgNqN/kQzpSwpMHRv8c1l4gX2/28Ip0RB8p0hyIQnxKofvN+d482+1m1Prhe5llSkGH72CZmm9LBYPhvfsZdPA8l+623kyK0DT4yS8NQMgD9Fqlro4ZKexIzfipuXc4jDZT2tMWMA+9tS5MOnhS6yxeiRNLrLsFG2gTs0Z62xJFVBhFQDuIX0+0Q+4GRrBY74uyjj88YYi+atw7XGlnGWAHIcs45nSYB/fWEMrscJ6WfE2VbjTKnrXK6quZx5VoiwnwsKmihVj/q0A13WWsuW0I/VQlCC78fV0m6WqdOcVV5ZnVUWvvwW17hQ/f69th2LuGK3LWfSDuQ/yCRR+KbK7xVHEtntpJUSEJ/ReQsieZtpKtXqRSbjeVPvvWJZrikkiWLbyyGBzwFeYQSKStdBg1glWHJDlMs5ADeGenZwBk1RQ7qBsSCixCefNv2QCRNsV6R9a5Ajt7L5+1GQmnflxE4fshxWesWN1yF15G4xRjHNHKvH1lXBlKIHA3gfjiBzny0f2o0MzIsczG7wCUgn7f52S2uOLA1zJq8r2VYbo3MA6oTN4QP/7wGD7hVqXVOImWkUdV18AYCB8KPlypdBqYPiIWBICwCHAUr6UjIwIgkIs7APgPa+HIhFji4rANhDMjov6EvG/JottR8yp8QWcUezJLCGYMVAKLG/oA0qxxoI5/ipvrj+AVUellEA2w22AcZVjV0xSyJ9lJQD0fvqzXQRkp7MK9RAzpQRSDF44hBxKMnc49i4gsN38Dg5HjugwNkj+822qqZVhgOZC3USq/5fcRP5PFwNJGDblHkyIr3Mft/U9KGsgJqQuErye2M7lhuZPZiWiGwxOFozC/zMSb3LQjkLLHfmopcGyGJ4s5IDluTZLttTtIQ8XuwmfJfGau7ALypgi9hBdHkX85GowtaFrMbWdwfQHgJfWRLScWNWcrHUeyCJOazOztRvgHkoLWrFfTFu1S1j/ta1nGLQfhZ0B61r7ZxSz5ynVPnIztamFYzO4DCPY6ZmwXz5oMUWKyZ3pIT4osT6uyFhoZ76TM5ekoOcJB1JSnst3FD5XRshsummY4B2DKhoQCQ7Luvi/ipfCCgJyZkpxyLLrW0DBbShRnd3aOjUO+9rnvwxEiSsXInrFkaHeL5uyToe+28oZXQqMUaDHbBpoJdK2A4QPv2MvZK+xlDVBrBOaJUdjhMonN17WVFARQJfko9RH4CmRhz9fN93wZYEqfdyLnTRgW7B7Yf3+NKSttH8WRGwQNntRX/4lyxsyfH2PK7FbphhjXpml9dJ0x1hl4bf15ygY6dbcbUdKSIEE7UnnBaYSd9SQfeEd0EI7g0V8RDzuDJeUKeKPsStxiiFxSZQ0uiZpO2KgzGgKzOYdUCoG7c9YvXYhgF1LgOV86vP7DLNtulWPwV3bAPV0gkzHBrhVEtPpbbthIcbhkdjgtr7s04Rtdu7bmo/JLIK44JC108O5G3nz5yuVncPmB+15q5yMXSqgLDVqPxYmn/02/RzDn2411Pn7kqfiC7lxmyuXDOXnvpk5aMo9z9GN+g0mxExmMbuyhg+yxnUqokfKYoV24oHTZslGjzy/hwM+uIDv69Ok50CTLvQTnLFLDFwFGxI3QRv446q45sMu/KgoWB+Ad1VJedcihEAgJgyB/Pn6I0zA6qczv2oT1Fdc+8+WNKTXOF8WdJz7rEz2SUEOYz70urMliAlPXbw5Jx1uquq7/51ZEHzqNeNfmyyUteuOp4Uu5Y4N9/NLPOt+Mguz3p4TMX386EvKBddf41I/Xz8IfYfUniZw3DQy6fs9RFMVjaAwDjQv98g8DeS/2ps9BFlU9aK2OHrH0GJiOj+xi1taWwPWzgdkCPCp195xkFiWOicoo80xrdAe6FBh7BwVimqfAlHGeH/VZv7jD3CpUlzi1vuPzR5gxa4285wr6NSoLTpt4qHTgyNJE5bB6uQzoWhf+3JByba5/++CaVYLnl1VyS3n1M6LQpna8GzZWKwMwwqerScx3tKo5dpXY/xBTqBRyHKfK9hAuWjkIjZIkunxh849vK3u+u2Slaw0Q9epFb3Lp7PIso/OIIfdOygjE53Nx4cTHts3OHxgiDP9siX9ezZPxWdMSFu+IPTq4ew/5o/hY47myd8RzB3qOeuSGMboJcGFYJRn8+11zCHLjTpjpKfTb0/ZSCYu3oA1H0vnn5ZuSKg9eOOPQch76XZczUqld4hR8eNcgchjbVZeyzWZ4sACncHIHTpldOLYKRdu7KJYFwStoZ2H5dRX15q3eescIizSs3AEiO7f06FvMkIMSBlUpmN1akzaD/Bi8qVsOdgZUficXcrH+YNK/k1shwOcfOJB6parWwq+MkxEKB0BgyFsH2Hr5Ytpgm11p9lBqiTyLJEfU1prr+k5kPOBFfhlnjid5Fk9cRvVVIEZLfcGpm3RN3eGZoXWZibrV+X3glG8m2MK+S8OTkKGaBcaB33e+DjjY2wbboVPlyvsu/nIKTyUSCHNgYZlhYHwtWl4q1sPidmtyWxfJmWJLbVYllDDlllirXOtuIjvZqrfAmaWuY04xJ4c+hXK2QJSeHJ8kfw/iBTs9GscOy0cR40DUK/EI+6qes4r6CjUaKeNZCM1beOL+fHJa5BOWLjgDhCa0V49nX+uj7W4CmONtRhschqPEO1NjYJZyfDfuyKGCtx0GFgvwvuCtNY4+Q9VCSJPDDKffEfQPbT9M5PlGkZVk6A05adgm5BumcGRPSSx0379LN141ieF3nAPxYKRQAbvRAgQDAL1I2cqG5Hd6TmywY83z5ieHzM1WyuJu5bcDB6oWrf1Y/CvBPgmoxUl6lzkr2OKWIISjGTNPv7EUW0ATbtJNL9FmhgO18QPgYsWItdykmj0LeRQwquQ+fHKdhb3ctB7zBXt8mt5dNPcXgKsxofzJZ4kcylMKwYOZ81Jv02q4uw28K7a5h52DkgGUjBHu3jtHdxaBQbKzj5L2vKzqxZb4ipDIonwRWkSVEz5OlDO9u2Ergakh/Yjiz0BpZGA5tE1qJHagypOpY+JvrnyyQzgUzd3OPHvnq0ZJnGvuVlo6dchizF5V9ZBi7lF/amLSSqzOBla6E4amfckqBAeWUNsV58MAgupZ8O5cPnJ/dAMLq9PP7k+1VYlkXudC6zetU65xZpHPQ9ZB6VRKTt1A2tW7V5HO/WaG1sPg7z1JGEZT0iIgPcMWTCeu0+E7Wr6qj/GeW/NPtZ9JfAP6wb/ZvCzvciFWesFsAgtR+/F+B3loQqo2euAVxxp1NBlv702SZjsuoL4t1f/BN/39UgMKSzP4bQpm9TRZuzZdZ8oWE0VLCMnegmuR3wxJdaOwZc6fP3XG8KDXXGk+2ZxprqWZNstfVjVA4QmvY8lwH/NP9Xv8iv3Y18EV53RUGdS6pN2dsmXgcdzH+1VeqLiz4HfSqLUFfT2rb/BzRAt+Pfiy33S2/SlcbQ9v+8WLLx1yS1ukwq8/zWL3knn9v/yc9uY1bfO4PE7wKdlfBcRs2vYBj0uvypgQsreSHixOy2aKe9Ba3uI2iCVv3PHuVr7wHw4maxOnHLz4XiWInf7KIRiumDy7ZMnGr9vzdKQe/1GiCwO7dF58LR0emvXNLfCNB3vTT5peAXwL+/xnwVjiO4DL3EwoUePXfiapcwYzH/DVAT8IJLPXzWhUh8f+OIkFAHyQ5ukjNUqgg8YTzK03Y+j/vlJCY2TZSjomfjeP9CeM1d7U3dmvCov8zNqsMfjiO08zRPkx/799p2rbIm7yYjybr5QbIa5rLadrb1pTVxfy5XEKiX6rIS8AvAf/fBVwvvpNq/6XcvmPU2lz1PMBqc0fmTzNefVj0Yqk4vN+L+Y7/x18n5BqHn5/AXe+EZc4MQkkBMLN2AmbD5UQm6EvlDMzjfFf47k16vrHPghD8Nz3tNfUYnQ6jOnj39gmBsPIgg1XrxPsOV7jSIJPx2lD+xOL0fj8m1x0TD+V2Csbk9HP1BG/WXe6F+uHBxKQP540J/jpqgk083L3yF1KeA3PHvZLrrkxsWqnYMLYyX0U9h26xWzU2GV5CegnpvwJSGx7sHnsKEYFkDfW6dzSYh37aoJWujJz/4vjuhOHBlUg92O2+P4OndbgfEqBbvO++OENNrxh+oHuyV9he63XSPlVUWjv70z8O1XeRo6eEHfgJixNt+QMaVz5gqQkCI362nyxuW/AHBK6yuKRi90MN5Q98WrnFmPgOlrld7/yqumrrH4aMddX/S0Dk9IxfD0U0O+mnY4jezozqwpoXZVylKCzGfCUnvHPNu4F3nsdPkfxB4lFdyFmtQS+17iWk/yGQMLTKKOfQBuc+a9qO0VUvt82+JHlJ8pLkJclLkpckL0lekrwkeUnykuQlyUuSlyQvSf5TEvcG6rbBb9+rlQQHPLdTfvjnTVSCVa2kKWHfDSl08TnYd3+/j9H0/QZ8ukmTrGwvwb7X02tbmyOcE4ql/He/Mu3qEA19L7D96jG2Qf7hf90e/Gsq8cgBpO1Rr3t0dU3HcJlQJB2+QjV3ZBpv5QJv89AIalhHLzhG9XSh6Fy8OcQbstS5N46v6dtEbxc3iVmpWuBdhHNdfzIfgZPZ+xIFtVBB4lpk7+k8wJcXamWMTe1Hco6qvEx39m2dYd3MjFcDklmqkKq+BB8os1oBcLa7aN27BX/wenqvAWzGl1wavR2BT0LVxPe5d72p3cfN8GvtyQKrRn3AC8/od2++U6D03WFQ/Uw0u58wfGFD7a+VXcY1xMR09Re2kgIDy1yjZd2JBftqHNLooaVJ/kZyaq3VKJPZgsu/GuG0l4GEL6z40DZw7GgL6NdrBgu29XSGa9xitmYN/WRvVeR0mUhlf7V+Da8YqPYDxmDlHHp8pJzZNfLl4ShpquHBFX5tYFYLI9Njd+f9cvbwSLnBQMfqkpGlFGaz+wUGafBe+dfBbPSP7uNn3szuEUfZZosKDAUKneHdKXXieIlEkjDXOvtGoXljFBr/QOy07ChU8EU1KJydaxQbozwjeJNdot/bMHPp2CusypDI71i9a9QJVe+xeeWDn4a45CacmrKwkkclYaY03J4lk287HEX9IKsinpFHfRI49ay4PKqfdylfaU2az6UGyk/B0eVTb8IqQfOC6MLlGS5B0fcR0VKEHJtOXkjEKwa2lGdsWXbQ04dV0GvF68gw9FZVPi+dGa79WayGuMaokpN9dLdqllk+vdarxEV+Pw5nLrtcyGMh5U3hBUhtewqXS48P+TyqHouz1hvvjJpRq29aUsKXAQpw+xHMR4V0zOof6ScXSRE7g4mEN7HR5exE9OhstZlVr4BSltV0wEL4iTU03MjChjkdESYpP8zTfTzCLI4P2UQtDryLd5ztDYqcyaHUlsk4P4nTV5Hj7qIi86jyQEEIP3d5QljowWK+vaOAnhw+1KAw7F/ENXiBeKFBKa/Ll64uG8Wn1nb0QlGrTHbGzEpz7eH27rm7jJkf1DStu92Bc9nh6Vzkxo4BrfBGEcuzqLItfqONkWGCSEX0wTz5vcNRVdcQ/KKd9/IU04prK7U1oSE0ihnJLa5RdJi/SC0uPlhrdMHzGT7txZpf60BVmqe5LDiuyub1eFel8parx5XRxxGE42xPVN0z6L66iAJ09XqPYijNn8JRvYv7kH2NGTIf7WxuYlgtLYNXbaE4vm4UBKrrLNZFYAIozXpi1Fz+jZWTCJx7E5WANaIg4TNHe86ZEUPPs7XuwZaspoO1ie4joQYeknlnOSXqyt7Bq4fbKQrp0Fn0WUF2VHsFPbm9jO+SCUS8jwIpHnzQ+JiYfyvetgJVl7FPR6nXh6yWQpkzZT7km1xoEZu0k4mYPAQLBVWYv6ESZ5qFftPInxM7KOGLUE3S1aZ0JJSSfgxwn3LkfmGE6t5AS+OInGfc51P1pFDH8FG6zwBvxSZ6qa3Rd2lCmtYlHZPU5Zk8G0QuR1LE+f7RvV2CfPdae5MmQ9cPslCpMRrJGViePG7foWHeq14g0KKimIHhXGWK7WEajNwtXjilgb49LDJJwhrxeqOgM5mYOJKJy7rNyLTtmJYNWUtqw91qjQe+rFaQL0x5cOmuFLnC70tl2GBjn3FIOMgXUmnsXjIyVLawI9qejc7UupQb9ZZxHmLN4Sh2S9sKlzJWtl3O7L+hb87W9lbX3B1XmBxZMsYqbETpXp+zB5q5HxywYPsHKi3JXTVaez/fHrIn/eRZy6BezOs990Qn1VVaUljqtaYb2+7SsDN57+PlXW1yMpcXEM1z/Svru6CRfD5fAEw3+ybyCPPQicIqpX6n+K5WtlvzKo1ossPkDFjD8qNR8+p5l9CZNgj4qdMN1WAgvef5K8wnQqGQG0DV2jGwXB3Zt4F8Xq451sty+RK/f1pqvIUEoPfJGflNH05ZzXkLtruXrVNeoo9YhJ2jSgo4bzqwlwFX68kui2iMC1kkFwj5iZEOODOKiOA0FxZxvAtOY2cLeBefKIdrHpqN2iW0v+FQVjbXSV6Stxxd07x3o+EA1oVHYSjbcqVcZFv6/ZhJtFhk+xXKdbapydr9rmaXF0n7xX1k15ByEX9Gwa3A+vM3mG0wHJ9D485Jsg09gr1f2mW/XDDv1ELB23BRgU65R2HoX2A9sTBWdAzeAOA6UlvEISglt60e8Od4+4P9GfX+Au2TZBHP8stt/DxXBrAXrDQCUHxjMOMSRLORzmz0u0x/SHGmLRwTFnpLgUJIwo5rnwOTbSFQoIosFics/Bm4FJvhcUvGNl/lD1y+kI5lmoSCcI4VZjvz1SlfJYXoeYz8SZQzhLZVrd/lFlUlhDFiaVlQup+KxPGsW1dQDF0/xFrvSh4eyWO1vFKL15rUkas2TN/5UQJ5bFbs5gkE3+c6c/pD47PGVkmzWy0goT7MIyDlt73lcfAN03MVfDCSmxzDOkknbFcsTwxrS7aNxHM5uOFNqeoEyhnLNrCiAfDZ8Fp1nIYoQswHTvkGCl6v3rcJpIzJgtKpddq1SkTG49OD6JyzjEhiUfsUxo1eK/2wHXnqrJhpOysv7c2YM6bxWRfp6aY9c8e+p75N/dxkWjtmmP0ul4/mp2wEkXVwsA02txRm1517jc8pm53IO0TbPXK5EZMnL6e3xZlUl7ZUKu+4nN2x+QizRQyCEhcs9okY+79Ku3ilQJdCMQXsdopoKkXZu1bGYgxR7mMIN2uSTVWi2r7ek0amfo2kKzAxxHpFO3pl0AALiXEpmN8Vr5Z8rvPoSnXXn+Cc4YS4zpuXBU3pLcJQ4ZjXPVc7fCVxndMjGd4ycKyYfNNXbgkq+RybJR0WLC9Vf4QruQPjIHwJ30kdPg3ogHHNypUDGPbfFkfz5HqKRCqJooyobq9SyBL3wQRaAwIH7nH1c2WaH7pdrpKtT2PrmTe56J/zJfpwY4hsPRFH+77d5+mbajMYvBmdkWf9hfELx3Y8CjHu8c7vICWOPENMkXOCz3TdhMvkBoMh+9m6C0Yaqa2EOuLqzdP2uHIJLmFrmfP6UNSU6i7sR2n25N5Vz8Qax/RTUKNX8+E4gLDXVxVVWG2Yd1/zsxhO8lXr/7VTQ8ylUqT9KeVrpjatfQ7TAOlVkgOYO1O7p7TXCZs2rnlwZ0TiNUm8BM9uGo+DqCKB0MJbI8E7DhyJIoxZQ/ajKGPG1lH90ahV968WFRSDEXdLMZZVkP6iuPw6vWZRSQW8b3Rmjs8dPNLN2pkucrQjJCOchiLI58gVFlu9/t16Bb3YfeJS3L6ZIIW5bpeABwe7f3Q/3HeA3QooyUcG+croJhxnEEd1vzDSeGjkaTaB6VB57a0IflRp5CtuS5F1A05m1JK9cvND2FOd6gk6vnks6ubXLw/vSEwdWfVbNLnUdfPGwhraeDxxHyh4oNa5vGR66Y6li+WCWHAZRD3f1Ua+nC/iEQ7IFT7bO1ByKWTC2Po+tDLH1AC47mDW884BbYAQBQ5AmMsN7tO90OWCzUv65zmY+I4gvGyrf0a2ZUdOeW7vIIasIeZw5s93FDZ17YXrcGakoxPZ7Mo+FM6nXs6nvV6OR16tELeOPy1DstlkT4KrzeScur0eORttglMWhK9cO4jJM4p62S4HgI4VXajvnJ2dkrr9cG34+JLE1uspUam14z48z5VrXuoRxFahrEQXWHU1mtWzpke/0yctXiOZ6UoGe0Qcq0gpuHLdD0W+Es2Lgaq6UnS7hTKHQeaoNND9KjE8/l0pCRXgMiqdk1EgM/96Zuck/w2l5b8nQm6pRl2Z2rkxtX180u82sAe+7xFQqxZaw9yTVrqF2qOP2Spv+jZSRKvddc1DDfN+oLLeJ9nvD2X4SeMbwbPPVo2vg38HEaYVEX5ANBigWeYowYBgLCbgxg05ld5yFR6rUo5H0/RH+6e2En6K32IKcUVI4RaovNRoBR8foCffEqcffw675PWxxU6eyOJ83cdkMq1tWmmrVpYe/1vCNaqSlYwlXDcO2rdl2NpTDZiFHVWSQuQaAk19FFgTq0XzWyDkBQbSNeBAsPvAzE22k/lqQULVfKvFFUXjW8i88CK2jR+rITL0odpjjgMfc8xpHLNuuje6HM3jfP44pTyzfc0UbGFEUDf0hdqsiK3XCg6xNkSfi3IUeo6n8Sm27T3TdyGtbkw3mgnC6AxNL0Pesu5h1/a1Yy8zZ58YZoQMFstGiqmcET7nmCfVr4pjAzhM9UFgjb3f6KCNulQHZw+YQtdCeBfXv44l41WWnoe9rtpgBgfYZaKjG1Iq22irbAgq0ixFhdMQhjyp4V1bpsycSU1MV0S2zsDOVBW07TL/3faFLXw2zsW3WKmw+fsjprpPj6vumXdAs7umd1Mke4phXRhc3wp2Y9iHorpnmpsS2YM2Ywfzp+KOw4XH6jI7BksGDfUpYJCa5S4o94ZA3xQEep6o6d8U6c8AydW580BihsYDN8wtLb6qFB7deZkr42DZfjh2lFfxGF8OsJp+LMZdnj7K8P/JdC1f0b/pnAMiyaPB7guWRio+OdV9emZ7dYrhfV0CfXuqr7ucPJX9VxXtUJ7AMXSuZ+x01EnZC1Kbtkqe/vhmz7cTv202PWEDeqwwDt5csUeq63Xq1eP1d0VOOHYZElfqCpTOdeWvjZXe83cCfrXBtNXuewLNJRzHyNDqsbHSPustqiA5KoVC51Tlt5OnzkEXvOW+/umq9SvLPv7yn/8LUEsDBBQAAgAIAGQAjUlooHo6TQAAAGsAAAAbAAAAdW5pdmVyc2FsL3VuaXZlcnNhbC5wbmcueG1ss7GvyM1RKEstKs7Mz7NVMtQzULK34+WyKShKLctMLVeoAIoZ6RlAgJJCpa2SCRK3PDOlJAOowsDYGCGYkZqZnlFiq2RubgoX1AeaCQBQSwECAAAUAAIACAALZ4FG6W7bZOQDAAB0DgAAHQAAAAAAAAABAAAAAAAAAAAAdW5pdmVyc2FsL2NvbW1vbl9tZXNzYWdlcy5sbmdQSwECAAAUAAIACAALZ4FGNRrQWs4EAAD0FgAAJwAAAAAAAAABAAAAAAAfBAAAdW5pdmVyc2FsL2ZsYXNoX3B1Ymxpc2hpbmdfc2V0dGluZ3MueG1sUEsBAgAAFAACAAgAC2eBRp9k43WyAgAATgoAACEAAAAAAAAAAQAAAAAAMgkAAHVuaXZlcnNhbC9mbGFzaF9za2luX3NldHRpbmdzLnhtbFBLAQIAABQAAgAIAAtngUYKEe9qogQAAAUWAAAmAAAAAAAAAAEAAAAAACMMAAB1bml2ZXJzYWwvaHRtbF9wdWJsaXNoaW5nX3NldHRpbmdzLnhtbFBLAQIAABQAAgAIAAtngUaFMCthngEAACsGAAAfAAAAAAAAAAEAAAAAAAkRAAB1bml2ZXJzYWwvaHRtbF9za2luX3NldHRpbmdzLmpzUEsBAgAAFAACAAgALmurRhra6juqAAAAHwEAABoAAAAAAAAAAQAAAAAA5BIAAHVuaXZlcnNhbC9pMThuX3ByZXNldHMueG1sUEsBAgAAFAACAAgALmurRpQTsyJpAAAAbgAAABwAAAAAAAAAAQAAAAAAxhMAAHVuaXZlcnNhbC9sb2NhbF9zZXR0aW5ncy54bWxQSwECAAAUAAIACABElFdHI7RO+/sCAACwCAAAFAAAAAAAAAABAAAAAABpFAAAdW5pdmVyc2FsL3BsYXllci54bWxQSwECAAAUAAIACAAua6tGNdvZrWgBAADzAgAAKQAAAAAAAAABAAAAAACWFwAAdW5pdmVyc2FsL3NraW5fY3VzdG9taXphdGlvbl9zZXR0aW5ncy54bWxQSwECAAAUAAIACABkAI1Jh2+TOWgrAACzVgAAFwAAAAAAAAAAAAAAAABFGQAAdW5pdmVyc2FsL3VuaXZlcnNhbC5wbmdQSwECAAAUAAIACABkAI1JaKB6Ok0AAABrAAAAGwAAAAAAAAABAAAAAADiRAAAdW5pdmVyc2FsL3VuaXZlcnNhbC5wbmcueG1sUEsFBgAAAAALAAsASQMAAGhF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">
  <a:themeElements>
    <a:clrScheme name="蓝绿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汉仪细中圆简">
      <a:majorFont>
        <a:latin typeface="汉仪细中圆简"/>
        <a:ea typeface="汉仪细中圆简"/>
        <a:cs typeface=""/>
      </a:majorFont>
      <a:minorFont>
        <a:latin typeface="汉仪细中圆简"/>
        <a:ea typeface="汉仪细中圆简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14385</Words>
  <Application>WPS 演示</Application>
  <PresentationFormat>宽屏</PresentationFormat>
  <Paragraphs>650</Paragraphs>
  <Slides>80</Slides>
  <Notes>19</Notes>
  <HiddenSlides>1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80</vt:i4>
      </vt:variant>
    </vt:vector>
  </HeadingPairs>
  <TitlesOfParts>
    <vt:vector size="89" baseType="lpstr">
      <vt:lpstr>Arial</vt:lpstr>
      <vt:lpstr>宋体</vt:lpstr>
      <vt:lpstr>Wingdings</vt:lpstr>
      <vt:lpstr>微软雅黑</vt:lpstr>
      <vt:lpstr>Arial Unicode MS</vt:lpstr>
      <vt:lpstr>汉仪细中圆简</vt:lpstr>
      <vt:lpstr>Segoe Print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医院季度工作总结PPT模板设计</dc:title>
  <dc:creator>春秋视觉工作室</dc:creator>
  <cp:lastModifiedBy>花开盛雪</cp:lastModifiedBy>
  <cp:revision>113</cp:revision>
  <dcterms:created xsi:type="dcterms:W3CDTF">2014-11-14T09:15:00Z</dcterms:created>
  <dcterms:modified xsi:type="dcterms:W3CDTF">2020-04-07T06:01:48Z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