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62" r:id="rId4"/>
    <p:sldId id="280" r:id="rId5"/>
    <p:sldId id="342" r:id="rId6"/>
    <p:sldId id="277" r:id="rId7"/>
    <p:sldId id="278" r:id="rId8"/>
    <p:sldId id="343" r:id="rId9"/>
    <p:sldId id="279" r:id="rId10"/>
    <p:sldId id="281" r:id="rId11"/>
    <p:sldId id="282" r:id="rId12"/>
    <p:sldId id="307" r:id="rId13"/>
    <p:sldId id="308" r:id="rId14"/>
    <p:sldId id="283" r:id="rId15"/>
    <p:sldId id="284" r:id="rId16"/>
    <p:sldId id="285" r:id="rId17"/>
    <p:sldId id="34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258" r:id="rId30"/>
    <p:sldId id="286" r:id="rId31"/>
    <p:sldId id="287" r:id="rId32"/>
    <p:sldId id="392" r:id="rId33"/>
    <p:sldId id="288" r:id="rId34"/>
    <p:sldId id="289" r:id="rId35"/>
    <p:sldId id="294" r:id="rId36"/>
    <p:sldId id="290" r:id="rId37"/>
    <p:sldId id="291" r:id="rId38"/>
    <p:sldId id="292" r:id="rId39"/>
    <p:sldId id="293" r:id="rId40"/>
    <p:sldId id="295" r:id="rId41"/>
    <p:sldId id="309" r:id="rId42"/>
    <p:sldId id="393" r:id="rId43"/>
    <p:sldId id="394" r:id="rId44"/>
    <p:sldId id="395" r:id="rId45"/>
    <p:sldId id="310" r:id="rId46"/>
    <p:sldId id="396" r:id="rId47"/>
    <p:sldId id="311" r:id="rId48"/>
    <p:sldId id="397" r:id="rId49"/>
    <p:sldId id="327" r:id="rId50"/>
    <p:sldId id="328" r:id="rId51"/>
    <p:sldId id="329" r:id="rId52"/>
    <p:sldId id="330" r:id="rId53"/>
    <p:sldId id="331" r:id="rId54"/>
    <p:sldId id="332" r:id="rId55"/>
    <p:sldId id="333" r:id="rId56"/>
    <p:sldId id="334" r:id="rId57"/>
    <p:sldId id="335" r:id="rId58"/>
    <p:sldId id="336" r:id="rId59"/>
    <p:sldId id="337" r:id="rId60"/>
    <p:sldId id="276" r:id="rId6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8479"/>
    <a:srgbClr val="F8E6E5"/>
    <a:srgbClr val="C8E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6271"/>
  </p:normalViewPr>
  <p:slideViewPr>
    <p:cSldViewPr snapToGrid="0" snapToObjects="1" showGuides="1">
      <p:cViewPr>
        <p:scale>
          <a:sx n="79" d="100"/>
          <a:sy n="79" d="100"/>
        </p:scale>
        <p:origin x="744" y="1008"/>
      </p:cViewPr>
      <p:guideLst>
        <p:guide orient="horz" pos="2187"/>
        <p:guide pos="38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4" Type="http://schemas.openxmlformats.org/officeDocument/2006/relationships/tableStyles" Target="tableStyles.xml"/><Relationship Id="rId63" Type="http://schemas.openxmlformats.org/officeDocument/2006/relationships/viewProps" Target="viewProps.xml"/><Relationship Id="rId62" Type="http://schemas.openxmlformats.org/officeDocument/2006/relationships/presProps" Target="presProps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0DA70-55C6-BD4A-872D-E1042A0447A0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23C59-5545-9642-9625-C7321398CD2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0DA70-55C6-BD4A-872D-E1042A0447A0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23C59-5545-9642-9625-C7321398CD2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0DA70-55C6-BD4A-872D-E1042A0447A0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23C59-5545-9642-9625-C7321398CD2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0DA70-55C6-BD4A-872D-E1042A0447A0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23C59-5545-9642-9625-C7321398CD2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0DA70-55C6-BD4A-872D-E1042A0447A0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23C59-5545-9642-9625-C7321398CD2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0DA70-55C6-BD4A-872D-E1042A0447A0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23C59-5545-9642-9625-C7321398CD2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0DA70-55C6-BD4A-872D-E1042A0447A0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23C59-5545-9642-9625-C7321398CD2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0DA70-55C6-BD4A-872D-E1042A0447A0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23C59-5545-9642-9625-C7321398CD2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0DA70-55C6-BD4A-872D-E1042A0447A0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23C59-5545-9642-9625-C7321398CD21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E6E5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0DA70-55C6-BD4A-872D-E1042A0447A0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23C59-5545-9642-9625-C7321398CD2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0DA70-55C6-BD4A-872D-E1042A0447A0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23C59-5545-9642-9625-C7321398CD2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0DA70-55C6-BD4A-872D-E1042A0447A0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23C59-5545-9642-9625-C7321398CD2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tags" Target="../tags/tag2.xml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tags" Target="../tags/tag3.xml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.png"/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E6E5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59541" y="914402"/>
            <a:ext cx="10087428" cy="5050971"/>
          </a:xfrm>
          <a:prstGeom prst="rect">
            <a:avLst/>
          </a:prstGeom>
          <a:noFill/>
          <a:ln w="19050">
            <a:solidFill>
              <a:srgbClr val="778479"/>
            </a:solidFill>
          </a:ln>
          <a:effectLst>
            <a:outerShdw blurRad="50800" dist="38100" dir="2700000" algn="tl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400" y="-1213274"/>
            <a:ext cx="4541200" cy="807127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139565" y="3372485"/>
            <a:ext cx="378079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6600" dirty="0">
                <a:solidFill>
                  <a:srgbClr val="778479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约会</a:t>
            </a:r>
            <a:endParaRPr kumimoji="1" lang="zh-CN" altLang="en-US" sz="6600" dirty="0">
              <a:solidFill>
                <a:srgbClr val="778479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956810" y="3011805"/>
            <a:ext cx="227774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    </a:t>
            </a: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yuē    huì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083175" y="4479290"/>
            <a:ext cx="20415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zh-CN" sz="2800" dirty="0">
                <a:solidFill>
                  <a:schemeClr val="bg1">
                    <a:lumMod val="50000"/>
                  </a:schemeClr>
                </a:solidFill>
              </a:rPr>
              <a:t>    Dating</a:t>
            </a:r>
            <a:endParaRPr kumimoji="1" lang="en-US" altLang="zh-CN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540115" y="5160645"/>
            <a:ext cx="20415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kumimoji="1" lang="en-US" altLang="zh-CN" sz="2800" dirty="0">
                <a:solidFill>
                  <a:schemeClr val="bg1">
                    <a:lumMod val="50000"/>
                  </a:schemeClr>
                </a:solidFill>
              </a:rPr>
              <a:t>Li Xin Yu</a:t>
            </a:r>
            <a:endParaRPr kumimoji="1" lang="en-US" altLang="zh-CN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9"/>
          <a:stretch>
            <a:fillRect/>
          </a:stretch>
        </p:blipFill>
        <p:spPr>
          <a:xfrm rot="7292169">
            <a:off x="6642735" y="2237105"/>
            <a:ext cx="4540885" cy="69100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249545" y="2298065"/>
            <a:ext cx="16929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就</a:t>
            </a:r>
            <a:endParaRPr lang="zh-CN" altLang="en-US" sz="9600"/>
          </a:p>
        </p:txBody>
      </p:sp>
      <p:sp>
        <p:nvSpPr>
          <p:cNvPr id="7" name="文本框 6"/>
          <p:cNvSpPr txBox="1"/>
          <p:nvPr/>
        </p:nvSpPr>
        <p:spPr>
          <a:xfrm>
            <a:off x="4931410" y="1778635"/>
            <a:ext cx="16871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   jiù </a:t>
            </a:r>
            <a:endParaRPr lang="en-US" altLang="zh-CN" sz="3600"/>
          </a:p>
        </p:txBody>
      </p:sp>
      <p:sp>
        <p:nvSpPr>
          <p:cNvPr id="8" name="文本框 7"/>
          <p:cNvSpPr txBox="1"/>
          <p:nvPr/>
        </p:nvSpPr>
        <p:spPr>
          <a:xfrm>
            <a:off x="3085465" y="3866515"/>
            <a:ext cx="63715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just; only(indicating a small number)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4345" y="498475"/>
            <a:ext cx="80619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3. </a:t>
            </a:r>
            <a:r>
              <a:rPr lang="zh-CN" altLang="en-US" sz="2400"/>
              <a:t>就</a:t>
            </a:r>
            <a:r>
              <a:rPr lang="en-US" altLang="zh-CN" sz="2400"/>
              <a:t>(jiù)</a:t>
            </a:r>
            <a:endParaRPr lang="en-US" altLang="zh-CN" sz="2400"/>
          </a:p>
        </p:txBody>
      </p:sp>
      <p:sp>
        <p:nvSpPr>
          <p:cNvPr id="3" name="文本框 2"/>
          <p:cNvSpPr txBox="1"/>
          <p:nvPr/>
        </p:nvSpPr>
        <p:spPr>
          <a:xfrm>
            <a:off x="606425" y="1137920"/>
            <a:ext cx="1047051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When used </a:t>
            </a:r>
            <a:r>
              <a:rPr lang="en-US" altLang="zh-CN" sz="2400">
                <a:solidFill>
                  <a:srgbClr val="FF0000"/>
                </a:solidFill>
              </a:rPr>
              <a:t>before</a:t>
            </a:r>
            <a:r>
              <a:rPr lang="en-US" altLang="zh-CN" sz="2400"/>
              <a:t> a noun or pronoun, </a:t>
            </a:r>
            <a:r>
              <a:rPr lang="zh-CN" altLang="en-US" sz="2400"/>
              <a:t>就</a:t>
            </a:r>
            <a:r>
              <a:rPr lang="en-US" altLang="zh-CN" sz="2400"/>
              <a:t>(</a:t>
            </a:r>
            <a:r>
              <a:rPr lang="en-US" altLang="zh-CN" sz="2400">
                <a:sym typeface="+mn-ea"/>
              </a:rPr>
              <a:t>jiù</a:t>
            </a:r>
            <a:r>
              <a:rPr lang="en-US" altLang="zh-CN" sz="2400"/>
              <a:t>) means </a:t>
            </a:r>
            <a:r>
              <a:rPr lang="en-US" altLang="zh-CN" sz="2400">
                <a:solidFill>
                  <a:srgbClr val="FF0000"/>
                </a:solidFill>
              </a:rPr>
              <a:t>“only.” </a:t>
            </a:r>
            <a:r>
              <a:rPr lang="en-US" altLang="zh-CN" sz="2400"/>
              <a:t>Often the noun or pronoun is modified by a </a:t>
            </a:r>
            <a:r>
              <a:rPr lang="en-US" altLang="zh-CN" sz="2400">
                <a:solidFill>
                  <a:srgbClr val="FF0000"/>
                </a:solidFill>
              </a:rPr>
              <a:t>numeral-measure word </a:t>
            </a:r>
            <a:r>
              <a:rPr lang="en-US" altLang="zh-CN" sz="2400"/>
              <a:t>combination.</a:t>
            </a:r>
            <a:r>
              <a:rPr lang="zh-CN" altLang="en-US" sz="3200"/>
              <a:t>（</a:t>
            </a:r>
            <a:r>
              <a:rPr lang="zh-CN" altLang="en-US" sz="3200">
                <a:solidFill>
                  <a:srgbClr val="FF0000"/>
                </a:solidFill>
              </a:rPr>
              <a:t>就</a:t>
            </a:r>
            <a:r>
              <a:rPr lang="en-US" altLang="zh-CN" sz="3200">
                <a:solidFill>
                  <a:srgbClr val="FF0000"/>
                </a:solidFill>
              </a:rPr>
              <a:t>+numeral measure word+noun/pronoun)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9910" y="2567940"/>
            <a:ext cx="1135634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1.</a:t>
            </a:r>
            <a:r>
              <a:rPr lang="zh-CN" altLang="en-US" sz="2800"/>
              <a:t>我们班人很少，就七个学生。</a:t>
            </a:r>
            <a:endParaRPr lang="zh-CN" altLang="en-US" sz="2800"/>
          </a:p>
          <a:p>
            <a:r>
              <a:rPr lang="zh-CN" altLang="en-US" sz="2800"/>
              <a:t>    wǒ men bān rén hěn shǎo</a:t>
            </a:r>
            <a:r>
              <a:rPr lang="en-US" altLang="zh-CN" sz="2800"/>
              <a:t>, </a:t>
            </a:r>
            <a:r>
              <a:rPr lang="zh-CN" altLang="en-US" sz="2800"/>
              <a:t>jiù qī g</a:t>
            </a:r>
            <a:r>
              <a:rPr lang="en-US" altLang="zh-CN" sz="2800"/>
              <a:t>e</a:t>
            </a:r>
            <a:r>
              <a:rPr lang="zh-CN" altLang="en-US" sz="2800"/>
              <a:t> xué sh</a:t>
            </a:r>
            <a:r>
              <a:rPr lang="en-US" altLang="zh-CN" sz="2800"/>
              <a:t>e</a:t>
            </a:r>
            <a:r>
              <a:rPr lang="zh-CN" altLang="en-US" sz="2800"/>
              <a:t>ng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    Our class is small, with just seven students.</a:t>
            </a:r>
            <a:endParaRPr lang="en-US" altLang="zh-CN" sz="2800"/>
          </a:p>
          <a:p>
            <a:r>
              <a:rPr lang="zh-CN" altLang="en-US" sz="2800"/>
              <a:t> </a:t>
            </a:r>
            <a:endParaRPr lang="zh-CN" altLang="en-US" sz="2800"/>
          </a:p>
          <a:p>
            <a:r>
              <a:rPr lang="en-US" altLang="zh-CN" sz="2800"/>
              <a:t>2.</a:t>
            </a:r>
            <a:r>
              <a:rPr lang="zh-CN" altLang="en-US" sz="2800"/>
              <a:t>今天功课很少，就五个汉字。</a:t>
            </a:r>
            <a:endParaRPr lang="zh-CN" altLang="en-US" sz="2800"/>
          </a:p>
          <a:p>
            <a:r>
              <a:rPr lang="zh-CN" altLang="en-US" sz="2800"/>
              <a:t>    jīn tiān gōng kè hěn shǎo</a:t>
            </a:r>
            <a:r>
              <a:rPr lang="en-US" altLang="zh-CN" sz="2800"/>
              <a:t>, </a:t>
            </a:r>
            <a:r>
              <a:rPr lang="zh-CN" altLang="en-US" sz="2800"/>
              <a:t>jiù wǔ g</a:t>
            </a:r>
            <a:r>
              <a:rPr lang="en-US" altLang="zh-CN" sz="2800"/>
              <a:t>e</a:t>
            </a:r>
            <a:r>
              <a:rPr lang="zh-CN" altLang="en-US" sz="2800"/>
              <a:t> hàn zì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    There`s little homework today. Only five Chinese characters.</a:t>
            </a:r>
            <a:endParaRPr lang="zh-CN" altLang="en-US" sz="2800"/>
          </a:p>
          <a:p>
            <a:endParaRPr lang="zh-CN" sz="2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4345" y="498475"/>
            <a:ext cx="80619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3. </a:t>
            </a:r>
            <a:r>
              <a:rPr lang="zh-CN" altLang="en-US" sz="2400"/>
              <a:t>就</a:t>
            </a:r>
            <a:r>
              <a:rPr lang="en-US" altLang="zh-CN" sz="2400"/>
              <a:t>(jiù)</a:t>
            </a:r>
            <a:endParaRPr lang="en-US" altLang="zh-CN" sz="2400"/>
          </a:p>
        </p:txBody>
      </p:sp>
      <p:sp>
        <p:nvSpPr>
          <p:cNvPr id="3" name="文本框 2"/>
          <p:cNvSpPr txBox="1"/>
          <p:nvPr/>
        </p:nvSpPr>
        <p:spPr>
          <a:xfrm>
            <a:off x="606425" y="1137920"/>
            <a:ext cx="104705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When used </a:t>
            </a:r>
            <a:r>
              <a:rPr lang="en-US" altLang="zh-CN" sz="2400">
                <a:solidFill>
                  <a:srgbClr val="FF0000"/>
                </a:solidFill>
              </a:rPr>
              <a:t>before</a:t>
            </a:r>
            <a:r>
              <a:rPr lang="en-US" altLang="zh-CN" sz="2400"/>
              <a:t> a noun or pronoun, </a:t>
            </a:r>
            <a:r>
              <a:rPr lang="zh-CN" altLang="en-US" sz="2400">
                <a:solidFill>
                  <a:srgbClr val="FF0000"/>
                </a:solidFill>
              </a:rPr>
              <a:t>就</a:t>
            </a:r>
            <a:r>
              <a:rPr lang="en-US" altLang="zh-CN" sz="2400">
                <a:solidFill>
                  <a:srgbClr val="FF0000"/>
                </a:solidFill>
              </a:rPr>
              <a:t>(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jiù</a:t>
            </a:r>
            <a:r>
              <a:rPr lang="en-US" altLang="zh-CN" sz="2400">
                <a:solidFill>
                  <a:srgbClr val="FF0000"/>
                </a:solidFill>
              </a:rPr>
              <a:t>) means “only.”</a:t>
            </a:r>
            <a:r>
              <a:rPr lang="en-US" altLang="zh-CN" sz="2400"/>
              <a:t> Often the noun or pronoun is modified by </a:t>
            </a:r>
            <a:r>
              <a:rPr lang="en-US" altLang="zh-CN" sz="2400">
                <a:solidFill>
                  <a:srgbClr val="FF0000"/>
                </a:solidFill>
              </a:rPr>
              <a:t>a numeral-measure word</a:t>
            </a:r>
            <a:r>
              <a:rPr lang="en-US" altLang="zh-CN" sz="2400"/>
              <a:t> combination.</a:t>
            </a:r>
            <a:endParaRPr lang="en-US" altLang="zh-CN" sz="2400"/>
          </a:p>
        </p:txBody>
      </p:sp>
      <p:sp>
        <p:nvSpPr>
          <p:cNvPr id="4" name="文本框 3"/>
          <p:cNvSpPr txBox="1"/>
          <p:nvPr/>
        </p:nvSpPr>
        <p:spPr>
          <a:xfrm>
            <a:off x="417830" y="2211070"/>
            <a:ext cx="1135634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3.</a:t>
            </a:r>
            <a:r>
              <a:rPr lang="zh-CN" altLang="en-US" sz="2800"/>
              <a:t>我们一家五口，</a:t>
            </a:r>
            <a:r>
              <a:rPr lang="zh-CN" altLang="en-US" sz="2800">
                <a:solidFill>
                  <a:srgbClr val="FF0000"/>
                </a:solidFill>
              </a:rPr>
              <a:t>就你</a:t>
            </a:r>
            <a:r>
              <a:rPr lang="zh-CN" altLang="en-US" sz="2800"/>
              <a:t>对味精过敏。</a:t>
            </a:r>
            <a:endParaRPr lang="zh-CN" altLang="en-US" sz="2800"/>
          </a:p>
          <a:p>
            <a:r>
              <a:rPr lang="zh-CN" altLang="en-US" sz="2800"/>
              <a:t>    wǒ men yì jiā wǔ kǒu</a:t>
            </a:r>
            <a:r>
              <a:rPr lang="en-US" altLang="zh-CN" sz="2800"/>
              <a:t>, </a:t>
            </a:r>
            <a:r>
              <a:rPr lang="zh-CN" altLang="en-US" sz="2800"/>
              <a:t>jiù nǐ duì wèi jīng guò mǐn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    </a:t>
            </a:r>
            <a:r>
              <a:rPr lang="en-US" altLang="zh-CN" sz="2800">
                <a:sym typeface="+mn-ea"/>
              </a:rPr>
              <a:t>There are five people in our family.</a:t>
            </a:r>
            <a:r>
              <a:rPr lang="en-US" altLang="zh-CN" sz="2800">
                <a:solidFill>
                  <a:srgbClr val="FF0000"/>
                </a:solidFill>
                <a:sym typeface="+mn-ea"/>
              </a:rPr>
              <a:t> Only you</a:t>
            </a:r>
            <a:r>
              <a:rPr lang="en-US" altLang="zh-CN" sz="2800">
                <a:sym typeface="+mn-ea"/>
              </a:rPr>
              <a:t> are allergic to MSG.</a:t>
            </a:r>
            <a:endParaRPr lang="en-US" altLang="zh-CN" sz="2800">
              <a:sym typeface="+mn-ea"/>
            </a:endParaRPr>
          </a:p>
          <a:p>
            <a:endParaRPr lang="zh-CN" altLang="en-US" sz="2800"/>
          </a:p>
          <a:p>
            <a:r>
              <a:rPr lang="en-US" altLang="zh-CN" sz="2800"/>
              <a:t>4.</a:t>
            </a:r>
            <a:r>
              <a:rPr lang="zh-CN" altLang="en-US" sz="2800"/>
              <a:t>三个房间我</a:t>
            </a:r>
            <a:r>
              <a:rPr lang="zh-CN" altLang="en-US" sz="2800">
                <a:solidFill>
                  <a:srgbClr val="FF0000"/>
                </a:solidFill>
              </a:rPr>
              <a:t>打扫</a:t>
            </a:r>
            <a:r>
              <a:rPr lang="zh-CN" altLang="en-US" sz="2800"/>
              <a:t>了两个，就一个房间还没</a:t>
            </a:r>
            <a:r>
              <a:rPr lang="zh-CN" altLang="en-US" sz="2800">
                <a:solidFill>
                  <a:srgbClr val="FF0000"/>
                </a:solidFill>
              </a:rPr>
              <a:t>整理</a:t>
            </a:r>
            <a:r>
              <a:rPr lang="zh-CN" altLang="en-US" sz="2800"/>
              <a:t>。</a:t>
            </a:r>
            <a:endParaRPr lang="zh-CN" altLang="en-US" sz="2800"/>
          </a:p>
          <a:p>
            <a:r>
              <a:rPr lang="zh-CN" altLang="en-US" sz="2800"/>
              <a:t>   sān g</a:t>
            </a:r>
            <a:r>
              <a:rPr lang="en-US" altLang="zh-CN" sz="2800"/>
              <a:t>e</a:t>
            </a:r>
            <a:r>
              <a:rPr lang="zh-CN" altLang="en-US" sz="2800"/>
              <a:t> fáng jiān wǒ dǎ sǎo le liǎng g</a:t>
            </a:r>
            <a:r>
              <a:rPr lang="en-US" altLang="zh-CN" sz="2800"/>
              <a:t>e, </a:t>
            </a:r>
            <a:r>
              <a:rPr lang="zh-CN" altLang="en-US" sz="2800"/>
              <a:t>jiù yí g</a:t>
            </a:r>
            <a:r>
              <a:rPr lang="en-US" altLang="zh-CN" sz="2800"/>
              <a:t>e</a:t>
            </a:r>
            <a:r>
              <a:rPr lang="zh-CN" altLang="en-US" sz="2800"/>
              <a:t> fáng jiān hái méi zhěng lǐ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   I have</a:t>
            </a:r>
            <a:r>
              <a:rPr lang="en-US" altLang="zh-CN" sz="2800">
                <a:solidFill>
                  <a:srgbClr val="FF0000"/>
                </a:solidFill>
              </a:rPr>
              <a:t> cleaned</a:t>
            </a:r>
            <a:r>
              <a:rPr lang="en-US" altLang="zh-CN" sz="2800"/>
              <a:t> two of the three rooms. Only one room hasn`t been </a:t>
            </a:r>
            <a:r>
              <a:rPr lang="en-US" altLang="zh-CN" sz="2800">
                <a:solidFill>
                  <a:srgbClr val="FF0000"/>
                </a:solidFill>
              </a:rPr>
              <a:t>tidied up</a:t>
            </a:r>
            <a:r>
              <a:rPr lang="en-US" altLang="zh-CN" sz="2800"/>
              <a:t> yet.</a:t>
            </a:r>
            <a:endParaRPr lang="en-US" altLang="zh-CN" sz="2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9"/>
          <a:stretch>
            <a:fillRect/>
          </a:stretch>
        </p:blipFill>
        <p:spPr>
          <a:xfrm rot="7292169">
            <a:off x="6642735" y="2237105"/>
            <a:ext cx="4540885" cy="69100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505075" y="2388870"/>
            <a:ext cx="16929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俩</a:t>
            </a:r>
            <a:endParaRPr lang="zh-CN" altLang="en-US" sz="9600"/>
          </a:p>
        </p:txBody>
      </p:sp>
      <p:sp>
        <p:nvSpPr>
          <p:cNvPr id="7" name="文本框 6"/>
          <p:cNvSpPr txBox="1"/>
          <p:nvPr/>
        </p:nvSpPr>
        <p:spPr>
          <a:xfrm>
            <a:off x="2176780" y="1863090"/>
            <a:ext cx="16871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    liǎ</a:t>
            </a:r>
            <a:endParaRPr lang="en-US" altLang="zh-CN" sz="3600"/>
          </a:p>
        </p:txBody>
      </p:sp>
      <p:sp>
        <p:nvSpPr>
          <p:cNvPr id="8" name="文本框 7"/>
          <p:cNvSpPr txBox="1"/>
          <p:nvPr/>
        </p:nvSpPr>
        <p:spPr>
          <a:xfrm>
            <a:off x="2444750" y="3838575"/>
            <a:ext cx="23361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(coll.) two</a:t>
            </a:r>
            <a:endParaRPr lang="en-US" altLang="zh-CN" sz="3200"/>
          </a:p>
        </p:txBody>
      </p:sp>
      <p:sp>
        <p:nvSpPr>
          <p:cNvPr id="2" name="文本框 1"/>
          <p:cNvSpPr txBox="1"/>
          <p:nvPr/>
        </p:nvSpPr>
        <p:spPr>
          <a:xfrm>
            <a:off x="5256530" y="1561465"/>
            <a:ext cx="547497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就</a:t>
            </a:r>
            <a:r>
              <a:rPr lang="zh-CN" altLang="en-US" sz="2800">
                <a:solidFill>
                  <a:srgbClr val="FF0000"/>
                </a:solidFill>
              </a:rPr>
              <a:t>我</a:t>
            </a:r>
            <a:r>
              <a:rPr lang="en-US" altLang="zh-CN" sz="2800">
                <a:solidFill>
                  <a:srgbClr val="FF0000"/>
                </a:solidFill>
              </a:rPr>
              <a:t>(</a:t>
            </a:r>
            <a:r>
              <a:rPr lang="zh-CN" altLang="en-US" sz="2800">
                <a:solidFill>
                  <a:srgbClr val="FF0000"/>
                </a:solidFill>
              </a:rPr>
              <a:t>们</a:t>
            </a:r>
            <a:r>
              <a:rPr lang="en-US" altLang="zh-CN" sz="2800">
                <a:solidFill>
                  <a:srgbClr val="FF0000"/>
                </a:solidFill>
              </a:rPr>
              <a:t>)</a:t>
            </a:r>
            <a:r>
              <a:rPr lang="zh-CN" altLang="en-US" sz="2800">
                <a:solidFill>
                  <a:srgbClr val="FF0000"/>
                </a:solidFill>
              </a:rPr>
              <a:t>俩</a:t>
            </a:r>
            <a:r>
              <a:rPr lang="zh-CN" altLang="en-US" sz="2800"/>
              <a:t>。</a:t>
            </a:r>
            <a:endParaRPr lang="zh-CN" altLang="en-US" sz="2800"/>
          </a:p>
          <a:p>
            <a:r>
              <a:rPr lang="en-US" altLang="zh-CN" sz="2800"/>
              <a:t>j</a:t>
            </a:r>
            <a:r>
              <a:rPr lang="zh-CN" altLang="en-US" sz="2800"/>
              <a:t>iù wǒ </a:t>
            </a:r>
            <a:r>
              <a:rPr lang="en-US" altLang="zh-CN" sz="2800"/>
              <a:t>(</a:t>
            </a:r>
            <a:r>
              <a:rPr lang="zh-CN" altLang="en-US" sz="2800"/>
              <a:t>men</a:t>
            </a:r>
            <a:r>
              <a:rPr lang="en-US" altLang="zh-CN" sz="2800"/>
              <a:t>)</a:t>
            </a:r>
            <a:r>
              <a:rPr lang="zh-CN" altLang="en-US" sz="2800"/>
              <a:t> liǎ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Just the </a:t>
            </a:r>
            <a:r>
              <a:rPr lang="en-US" altLang="zh-CN" sz="2800">
                <a:solidFill>
                  <a:srgbClr val="FF0000"/>
                </a:solidFill>
              </a:rPr>
              <a:t>two of us</a:t>
            </a:r>
            <a:r>
              <a:rPr lang="en-US" altLang="zh-CN" sz="2800"/>
              <a:t>.</a:t>
            </a:r>
            <a:endParaRPr lang="en-US" altLang="zh-CN" sz="2800"/>
          </a:p>
          <a:p>
            <a:endParaRPr lang="en-US" altLang="zh-CN" sz="2800"/>
          </a:p>
          <a:p>
            <a:r>
              <a:rPr lang="zh-CN" altLang="en-US" sz="2800">
                <a:solidFill>
                  <a:srgbClr val="FF0000"/>
                </a:solidFill>
              </a:rPr>
              <a:t>我</a:t>
            </a:r>
            <a:r>
              <a:rPr lang="en-US" altLang="zh-CN" sz="2800">
                <a:solidFill>
                  <a:srgbClr val="FF0000"/>
                </a:solidFill>
              </a:rPr>
              <a:t>(</a:t>
            </a:r>
            <a:r>
              <a:rPr lang="zh-CN" altLang="en-US" sz="2800">
                <a:solidFill>
                  <a:srgbClr val="FF0000"/>
                </a:solidFill>
              </a:rPr>
              <a:t>们</a:t>
            </a:r>
            <a:r>
              <a:rPr lang="en-US" altLang="zh-CN" sz="2800">
                <a:solidFill>
                  <a:srgbClr val="FF0000"/>
                </a:solidFill>
              </a:rPr>
              <a:t>)</a:t>
            </a:r>
            <a:r>
              <a:rPr lang="zh-CN" altLang="en-US" sz="2800">
                <a:solidFill>
                  <a:srgbClr val="FF0000"/>
                </a:solidFill>
              </a:rPr>
              <a:t>俩</a:t>
            </a:r>
            <a:r>
              <a:rPr lang="zh-CN" altLang="en-US" sz="2800"/>
              <a:t>想一起去布拉格。</a:t>
            </a:r>
            <a:endParaRPr lang="zh-CN" altLang="en-US" sz="2800"/>
          </a:p>
          <a:p>
            <a:r>
              <a:rPr lang="en-US" altLang="zh-CN" sz="2800"/>
              <a:t>w</a:t>
            </a:r>
            <a:r>
              <a:rPr lang="zh-CN" altLang="en-US" sz="2800"/>
              <a:t>ǒ (men) liǎ xiǎng </a:t>
            </a:r>
            <a:r>
              <a:rPr lang="en-US" altLang="zh-CN" sz="2800"/>
              <a:t>y</a:t>
            </a:r>
            <a:r>
              <a:rPr lang="zh-CN" altLang="en-US" sz="2800"/>
              <a:t>ì qǐ qù bù lā gé.</a:t>
            </a:r>
            <a:endParaRPr lang="zh-CN" altLang="en-US" sz="2800"/>
          </a:p>
          <a:p>
            <a:r>
              <a:rPr lang="zh-CN" altLang="en-US" sz="2800">
                <a:solidFill>
                  <a:srgbClr val="FF0000"/>
                </a:solidFill>
              </a:rPr>
              <a:t>We</a:t>
            </a:r>
            <a:r>
              <a:rPr lang="zh-CN" altLang="en-US" sz="2800"/>
              <a:t> want to go to Prague together.</a:t>
            </a:r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1155065" y="5215890"/>
            <a:ext cx="82315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ym typeface="+mn-ea"/>
              </a:rPr>
              <a:t>俩</a:t>
            </a:r>
            <a:r>
              <a:rPr lang="en-US" altLang="zh-CN" sz="2800">
                <a:sym typeface="+mn-ea"/>
              </a:rPr>
              <a:t>(liǎ) stands for </a:t>
            </a:r>
            <a:r>
              <a:rPr lang="zh-CN" altLang="en-US" sz="2800">
                <a:sym typeface="+mn-ea"/>
              </a:rPr>
              <a:t>两个</a:t>
            </a:r>
            <a:r>
              <a:rPr lang="en-US" altLang="zh-CN" sz="2800">
                <a:sym typeface="+mn-ea"/>
              </a:rPr>
              <a:t>(liǎng ge).</a:t>
            </a:r>
            <a:endParaRPr lang="en-US" altLang="zh-CN" sz="2800">
              <a:sym typeface="+mn-ea"/>
            </a:endParaRPr>
          </a:p>
          <a:p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9"/>
          <a:stretch>
            <a:fillRect/>
          </a:stretch>
        </p:blipFill>
        <p:spPr>
          <a:xfrm rot="7292169">
            <a:off x="6642735" y="2237105"/>
            <a:ext cx="4540885" cy="69100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505075" y="2388870"/>
            <a:ext cx="30003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后天</a:t>
            </a:r>
            <a:endParaRPr lang="zh-CN" altLang="en-US" sz="9600"/>
          </a:p>
        </p:txBody>
      </p:sp>
      <p:sp>
        <p:nvSpPr>
          <p:cNvPr id="7" name="文本框 6"/>
          <p:cNvSpPr txBox="1"/>
          <p:nvPr/>
        </p:nvSpPr>
        <p:spPr>
          <a:xfrm>
            <a:off x="2713355" y="1853565"/>
            <a:ext cx="23825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hòu     tiān </a:t>
            </a:r>
            <a:endParaRPr lang="en-US" altLang="zh-CN" sz="3600"/>
          </a:p>
        </p:txBody>
      </p:sp>
      <p:sp>
        <p:nvSpPr>
          <p:cNvPr id="8" name="文本框 7"/>
          <p:cNvSpPr txBox="1"/>
          <p:nvPr/>
        </p:nvSpPr>
        <p:spPr>
          <a:xfrm>
            <a:off x="2068830" y="3847465"/>
            <a:ext cx="43395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the day after tomorrow</a:t>
            </a:r>
            <a:endParaRPr lang="en-US" altLang="zh-CN" sz="3200"/>
          </a:p>
        </p:txBody>
      </p:sp>
      <p:sp>
        <p:nvSpPr>
          <p:cNvPr id="2" name="文本框 1"/>
          <p:cNvSpPr txBox="1"/>
          <p:nvPr/>
        </p:nvSpPr>
        <p:spPr>
          <a:xfrm>
            <a:off x="6188075" y="2163445"/>
            <a:ext cx="586930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</a:rPr>
              <a:t>后天</a:t>
            </a:r>
            <a:r>
              <a:rPr lang="zh-CN" altLang="en-US" sz="2800"/>
              <a:t>晚上八点。</a:t>
            </a:r>
            <a:endParaRPr lang="zh-CN" altLang="en-US" sz="2800"/>
          </a:p>
          <a:p>
            <a:r>
              <a:rPr lang="en-US" altLang="zh-CN" sz="2800"/>
              <a:t>h</a:t>
            </a:r>
            <a:r>
              <a:rPr lang="zh-CN" altLang="en-US" sz="2800"/>
              <a:t>òu tiān wǎn sh</a:t>
            </a:r>
            <a:r>
              <a:rPr lang="en-US" altLang="zh-CN" sz="2800"/>
              <a:t>a</a:t>
            </a:r>
            <a:r>
              <a:rPr lang="zh-CN" altLang="en-US" sz="2800"/>
              <a:t>ng bā diǎn</a:t>
            </a:r>
            <a:r>
              <a:rPr lang="en-US" altLang="zh-CN" sz="2800"/>
              <a:t>.</a:t>
            </a:r>
            <a:endParaRPr lang="zh-CN" altLang="en-US" sz="2800"/>
          </a:p>
          <a:p>
            <a:r>
              <a:rPr lang="en-US" altLang="zh-CN" sz="2800">
                <a:solidFill>
                  <a:srgbClr val="FF0000"/>
                </a:solidFill>
              </a:rPr>
              <a:t>T</a:t>
            </a:r>
            <a:r>
              <a:rPr lang="zh-CN" altLang="en-US" sz="2800">
                <a:solidFill>
                  <a:srgbClr val="FF0000"/>
                </a:solidFill>
              </a:rPr>
              <a:t>he day after tomorrow</a:t>
            </a:r>
            <a:r>
              <a:rPr lang="en-US" altLang="zh-CN" sz="2800"/>
              <a:t>, eight o`clock.</a:t>
            </a:r>
            <a:endParaRPr lang="en-US" altLang="zh-CN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9"/>
          <a:stretch>
            <a:fillRect/>
          </a:stretch>
        </p:blipFill>
        <p:spPr>
          <a:xfrm rot="7292169">
            <a:off x="6642735" y="2237105"/>
            <a:ext cx="4540885" cy="69100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845435" y="2498725"/>
            <a:ext cx="522859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一言为定</a:t>
            </a:r>
            <a:endParaRPr lang="zh-CN" altLang="en-US" sz="9600"/>
          </a:p>
        </p:txBody>
      </p:sp>
      <p:sp>
        <p:nvSpPr>
          <p:cNvPr id="7" name="文本框 6"/>
          <p:cNvSpPr txBox="1"/>
          <p:nvPr/>
        </p:nvSpPr>
        <p:spPr>
          <a:xfrm>
            <a:off x="2713355" y="1853565"/>
            <a:ext cx="57969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  yì       yán      wéi     dìng </a:t>
            </a:r>
            <a:endParaRPr lang="en-US" altLang="zh-CN" sz="3600"/>
          </a:p>
        </p:txBody>
      </p:sp>
      <p:sp>
        <p:nvSpPr>
          <p:cNvPr id="8" name="文本框 7"/>
          <p:cNvSpPr txBox="1"/>
          <p:nvPr/>
        </p:nvSpPr>
        <p:spPr>
          <a:xfrm>
            <a:off x="2369185" y="4139565"/>
            <a:ext cx="78867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that settle it; that`s settled; it`s decided</a:t>
            </a:r>
            <a:endParaRPr lang="en-US" altLang="zh-CN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59541" y="914402"/>
            <a:ext cx="10087428" cy="5050971"/>
          </a:xfrm>
          <a:prstGeom prst="rect">
            <a:avLst/>
          </a:prstGeom>
          <a:noFill/>
          <a:ln w="19050">
            <a:solidFill>
              <a:srgbClr val="778479"/>
            </a:solidFill>
          </a:ln>
          <a:effectLst>
            <a:outerShdw blurRad="50800" dist="38100" dir="2700000" algn="tl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44460" y="2963545"/>
            <a:ext cx="3243580" cy="54451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339850" y="1222375"/>
            <a:ext cx="962342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ym typeface="+mn-ea"/>
              </a:rPr>
              <a:t>一言为定</a:t>
            </a:r>
            <a:r>
              <a:rPr lang="en-US" altLang="zh-CN" sz="2800">
                <a:sym typeface="+mn-ea"/>
              </a:rPr>
              <a:t>(yì yán wéi dìng), which literally means “</a:t>
            </a:r>
            <a:r>
              <a:rPr lang="en-US" altLang="zh-CN" sz="2800">
                <a:solidFill>
                  <a:srgbClr val="FF0000"/>
                </a:solidFill>
                <a:sym typeface="+mn-ea"/>
              </a:rPr>
              <a:t>achieving certainty with one word,</a:t>
            </a:r>
            <a:r>
              <a:rPr lang="en-US" altLang="zh-CN" sz="2800">
                <a:sym typeface="+mn-ea"/>
              </a:rPr>
              <a:t>” is one of the numerous four-character idioms that have their origins in Classical Chinese but continue to be on the lips of almost every native speaker of the language.</a:t>
            </a:r>
            <a:endParaRPr lang="en-US" altLang="zh-CN" sz="2800">
              <a:sym typeface="+mn-ea"/>
            </a:endParaRPr>
          </a:p>
          <a:p>
            <a:endParaRPr lang="en-US" altLang="zh-CN" sz="2800">
              <a:sym typeface="+mn-ea"/>
            </a:endParaRPr>
          </a:p>
          <a:p>
            <a:endParaRPr lang="en-US" altLang="zh-CN" sz="2800">
              <a:sym typeface="+mn-ea"/>
            </a:endParaRPr>
          </a:p>
          <a:p>
            <a:r>
              <a:rPr lang="zh-CN" altLang="en-US" sz="2800">
                <a:sym typeface="+mn-ea"/>
              </a:rPr>
              <a:t>一言为定</a:t>
            </a:r>
            <a:endParaRPr lang="zh-CN" altLang="en-US" sz="2800">
              <a:sym typeface="+mn-ea"/>
            </a:endParaRPr>
          </a:p>
          <a:p>
            <a:r>
              <a:rPr lang="en-US" altLang="zh-CN" sz="2800">
                <a:solidFill>
                  <a:srgbClr val="FF0000"/>
                </a:solidFill>
                <a:sym typeface="+mn-ea"/>
              </a:rPr>
              <a:t>It`s a deal</a:t>
            </a:r>
            <a:r>
              <a:rPr lang="en-US" altLang="zh-CN" sz="2800">
                <a:sym typeface="+mn-ea"/>
              </a:rPr>
              <a:t>.(</a:t>
            </a:r>
            <a:r>
              <a:rPr lang="zh-CN" altLang="en-US" sz="2800">
                <a:sym typeface="+mn-ea"/>
              </a:rPr>
              <a:t>那我们就说好了。</a:t>
            </a:r>
            <a:r>
              <a:rPr lang="en-US" altLang="zh-CN" sz="2800">
                <a:sym typeface="+mn-ea"/>
              </a:rPr>
              <a:t>)</a:t>
            </a:r>
            <a:endParaRPr lang="en-US" altLang="zh-CN" sz="280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4345" y="498475"/>
            <a:ext cx="80619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1. Descriptive Complements (II)</a:t>
            </a:r>
            <a:endParaRPr lang="en-US" altLang="zh-CN" sz="2400"/>
          </a:p>
        </p:txBody>
      </p:sp>
      <p:sp>
        <p:nvSpPr>
          <p:cNvPr id="3" name="文本框 2"/>
          <p:cNvSpPr txBox="1"/>
          <p:nvPr/>
        </p:nvSpPr>
        <p:spPr>
          <a:xfrm>
            <a:off x="615315" y="1137920"/>
            <a:ext cx="104705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The subject of a sentence can be described by a complement following</a:t>
            </a:r>
            <a:r>
              <a:rPr lang="en-US" altLang="zh-CN" sz="2400">
                <a:solidFill>
                  <a:srgbClr val="FF0000"/>
                </a:solidFill>
              </a:rPr>
              <a:t> </a:t>
            </a:r>
            <a:r>
              <a:rPr lang="zh-CN" altLang="en-US" sz="2400">
                <a:solidFill>
                  <a:srgbClr val="FF0000"/>
                </a:solidFill>
              </a:rPr>
              <a:t>得</a:t>
            </a:r>
            <a:r>
              <a:rPr lang="en-US" altLang="zh-CN" sz="2400">
                <a:solidFill>
                  <a:srgbClr val="FF0000"/>
                </a:solidFill>
              </a:rPr>
              <a:t>(de)</a:t>
            </a:r>
            <a:r>
              <a:rPr lang="en-US" altLang="zh-CN" sz="2400"/>
              <a:t>.</a:t>
            </a:r>
            <a:endParaRPr lang="en-US" altLang="zh-CN" sz="2400"/>
          </a:p>
        </p:txBody>
      </p:sp>
      <p:sp>
        <p:nvSpPr>
          <p:cNvPr id="4" name="文本框 3"/>
          <p:cNvSpPr txBox="1"/>
          <p:nvPr/>
        </p:nvSpPr>
        <p:spPr>
          <a:xfrm>
            <a:off x="662305" y="1927860"/>
            <a:ext cx="10612120" cy="4831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1.</a:t>
            </a:r>
            <a:r>
              <a:rPr lang="zh-CN" altLang="en-US" sz="2800"/>
              <a:t>我们玩儿得</a:t>
            </a:r>
            <a:r>
              <a:rPr lang="zh-CN" altLang="en-US" sz="2800">
                <a:solidFill>
                  <a:srgbClr val="FF0000"/>
                </a:solidFill>
              </a:rPr>
              <a:t>很</a:t>
            </a:r>
            <a:r>
              <a:rPr lang="zh-CN" altLang="en-US" sz="2800">
                <a:solidFill>
                  <a:schemeClr val="tx1"/>
                </a:solidFill>
              </a:rPr>
              <a:t>高兴</a:t>
            </a:r>
            <a:r>
              <a:rPr lang="zh-CN" altLang="en-US" sz="2800"/>
              <a:t>。</a:t>
            </a:r>
            <a:endParaRPr lang="zh-CN" altLang="en-US" sz="2800"/>
          </a:p>
          <a:p>
            <a:r>
              <a:rPr lang="zh-CN" altLang="en-US" sz="2800"/>
              <a:t>   wǒ men wá</a:t>
            </a:r>
            <a:r>
              <a:rPr lang="en-US" altLang="zh-CN" sz="2800"/>
              <a:t>n</a:t>
            </a:r>
            <a:r>
              <a:rPr lang="zh-CN" altLang="en-US" sz="2800"/>
              <a:t>r d</a:t>
            </a:r>
            <a:r>
              <a:rPr lang="en-US" altLang="zh-CN" sz="2800"/>
              <a:t>e</a:t>
            </a:r>
            <a:r>
              <a:rPr lang="zh-CN" altLang="en-US" sz="2800"/>
              <a:t> hěn gāo xìng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   We had a happy time playing. </a:t>
            </a:r>
            <a:endParaRPr lang="en-US" altLang="zh-CN" sz="2800"/>
          </a:p>
          <a:p>
            <a:r>
              <a:rPr lang="en-US" altLang="zh-CN" sz="2800"/>
              <a:t>   [We played. We were very happy.]</a:t>
            </a:r>
            <a:endParaRPr lang="en-US" altLang="zh-CN" sz="2800"/>
          </a:p>
          <a:p>
            <a:endParaRPr lang="zh-CN" altLang="en-US" sz="2800"/>
          </a:p>
          <a:p>
            <a:r>
              <a:rPr lang="en-US" altLang="zh-CN" sz="2800"/>
              <a:t>2.</a:t>
            </a:r>
            <a:r>
              <a:rPr lang="zh-CN" altLang="en-US" sz="2800"/>
              <a:t>孩子笑得</a:t>
            </a:r>
            <a:r>
              <a:rPr lang="zh-CN" altLang="en-US" sz="2800">
                <a:solidFill>
                  <a:srgbClr val="FF0000"/>
                </a:solidFill>
              </a:rPr>
              <a:t>很</a:t>
            </a:r>
            <a:r>
              <a:rPr lang="zh-CN" altLang="en-US" sz="2800">
                <a:solidFill>
                  <a:schemeClr val="tx1"/>
                </a:solidFill>
              </a:rPr>
              <a:t>可爱</a:t>
            </a:r>
            <a:r>
              <a:rPr lang="zh-CN" altLang="en-US" sz="2800"/>
              <a:t>。</a:t>
            </a:r>
            <a:endParaRPr lang="zh-CN" altLang="en-US" sz="2800"/>
          </a:p>
          <a:p>
            <a:r>
              <a:rPr lang="zh-CN" altLang="en-US" sz="2800"/>
              <a:t>    hái z</a:t>
            </a:r>
            <a:r>
              <a:rPr lang="en-US" altLang="zh-CN" sz="2800"/>
              <a:t>i</a:t>
            </a:r>
            <a:r>
              <a:rPr lang="zh-CN" altLang="en-US" sz="2800"/>
              <a:t> xiào d</a:t>
            </a:r>
            <a:r>
              <a:rPr lang="en-US" altLang="zh-CN" sz="2800"/>
              <a:t>e</a:t>
            </a:r>
            <a:r>
              <a:rPr lang="zh-CN" altLang="en-US" sz="2800"/>
              <a:t> hěn kě ài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    The kid gave a very cute smile.</a:t>
            </a:r>
            <a:endParaRPr lang="en-US" altLang="zh-CN" sz="2800"/>
          </a:p>
          <a:p>
            <a:r>
              <a:rPr lang="en-US" altLang="zh-CN" sz="2800"/>
              <a:t>    [The child smiled, and the child looked cute.]</a:t>
            </a:r>
            <a:endParaRPr lang="en-US" altLang="zh-CN" sz="2800"/>
          </a:p>
          <a:p>
            <a:endParaRPr lang="zh-CN" altLang="en-US" sz="2800"/>
          </a:p>
          <a:p>
            <a:endParaRPr lang="en-US" altLang="zh-CN" sz="2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4345" y="498475"/>
            <a:ext cx="80619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1. Descriptive Complements (II)</a:t>
            </a:r>
            <a:endParaRPr lang="en-US" altLang="zh-CN" sz="2400"/>
          </a:p>
        </p:txBody>
      </p:sp>
      <p:sp>
        <p:nvSpPr>
          <p:cNvPr id="3" name="文本框 2"/>
          <p:cNvSpPr txBox="1"/>
          <p:nvPr/>
        </p:nvSpPr>
        <p:spPr>
          <a:xfrm>
            <a:off x="615315" y="1137920"/>
            <a:ext cx="104705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The subject of a sentence can be described by a complement following </a:t>
            </a:r>
            <a:r>
              <a:rPr lang="zh-CN" altLang="en-US" sz="2400"/>
              <a:t>得</a:t>
            </a:r>
            <a:r>
              <a:rPr lang="en-US" altLang="zh-CN" sz="2400"/>
              <a:t>(de).</a:t>
            </a:r>
            <a:endParaRPr lang="en-US" altLang="zh-CN" sz="2400"/>
          </a:p>
        </p:txBody>
      </p:sp>
      <p:sp>
        <p:nvSpPr>
          <p:cNvPr id="4" name="文本框 3"/>
          <p:cNvSpPr txBox="1"/>
          <p:nvPr/>
        </p:nvSpPr>
        <p:spPr>
          <a:xfrm>
            <a:off x="662305" y="1927860"/>
            <a:ext cx="1122299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3.</a:t>
            </a:r>
            <a:r>
              <a:rPr lang="zh-CN" altLang="en-US" sz="2800"/>
              <a:t>他打球打得</a:t>
            </a:r>
            <a:r>
              <a:rPr lang="zh-CN" altLang="en-US" sz="2800">
                <a:solidFill>
                  <a:srgbClr val="FF0000"/>
                </a:solidFill>
              </a:rPr>
              <a:t>很</a:t>
            </a:r>
            <a:r>
              <a:rPr lang="zh-CN" altLang="en-US" sz="2800">
                <a:solidFill>
                  <a:schemeClr val="tx1"/>
                </a:solidFill>
              </a:rPr>
              <a:t>累</a:t>
            </a:r>
            <a:r>
              <a:rPr lang="zh-CN" altLang="en-US" sz="2800"/>
              <a:t>。</a:t>
            </a:r>
            <a:endParaRPr lang="zh-CN" altLang="en-US" sz="2800"/>
          </a:p>
          <a:p>
            <a:r>
              <a:rPr lang="zh-CN" altLang="en-US" sz="2800"/>
              <a:t>    tā dǎ qiú dǎ d</a:t>
            </a:r>
            <a:r>
              <a:rPr lang="en-US" altLang="zh-CN" sz="2800"/>
              <a:t>e</a:t>
            </a:r>
            <a:r>
              <a:rPr lang="zh-CN" altLang="en-US" sz="2800"/>
              <a:t> hěn lèi</a:t>
            </a:r>
            <a:r>
              <a:rPr lang="en-US" altLang="zh-CN" sz="2800"/>
              <a:t>.</a:t>
            </a:r>
            <a:r>
              <a:rPr lang="zh-CN" altLang="en-US" sz="2800"/>
              <a:t> </a:t>
            </a:r>
            <a:endParaRPr lang="zh-CN" altLang="en-US" sz="2800"/>
          </a:p>
          <a:p>
            <a:r>
              <a:rPr lang="zh-CN" altLang="en-US" sz="2800"/>
              <a:t>    </a:t>
            </a:r>
            <a:r>
              <a:rPr lang="en-US" altLang="zh-CN" sz="2800"/>
              <a:t>He was worn out from playing ball. </a:t>
            </a:r>
            <a:endParaRPr lang="en-US" altLang="zh-CN" sz="2800"/>
          </a:p>
          <a:p>
            <a:r>
              <a:rPr lang="en-US" altLang="zh-CN" sz="2800"/>
              <a:t>    [He played ball, and he was worn out.]</a:t>
            </a:r>
            <a:endParaRPr lang="en-US" altLang="zh-CN" sz="2800"/>
          </a:p>
          <a:p>
            <a:endParaRPr lang="zh-CN" altLang="en-US" sz="2800"/>
          </a:p>
          <a:p>
            <a:r>
              <a:rPr lang="en-US" altLang="zh-CN" sz="2800"/>
              <a:t>4.</a:t>
            </a:r>
            <a:r>
              <a:rPr lang="zh-CN" altLang="en-US" sz="2800"/>
              <a:t>他高兴得又唱又跳。</a:t>
            </a:r>
            <a:endParaRPr lang="zh-CN" altLang="en-US" sz="2800"/>
          </a:p>
          <a:p>
            <a:r>
              <a:rPr lang="zh-CN" altLang="en-US" sz="2800"/>
              <a:t>    tā gāo xìng d</a:t>
            </a:r>
            <a:r>
              <a:rPr lang="en-US" altLang="zh-CN" sz="2800"/>
              <a:t>e</a:t>
            </a:r>
            <a:r>
              <a:rPr lang="zh-CN" altLang="en-US" sz="2800"/>
              <a:t> yòu chàng yòu tiào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    He was so happy that he ended up singing and dancing. </a:t>
            </a:r>
            <a:endParaRPr lang="en-US" altLang="zh-CN" sz="2800"/>
          </a:p>
          <a:p>
            <a:r>
              <a:rPr lang="en-US" altLang="zh-CN" sz="2800"/>
              <a:t>    [He was happy, and he was singing and dancing.]</a:t>
            </a:r>
            <a:endParaRPr lang="en-US" altLang="zh-CN" sz="2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4345" y="498475"/>
            <a:ext cx="80619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1. Descriptive Complements (II)</a:t>
            </a:r>
            <a:endParaRPr lang="en-US" altLang="zh-CN" sz="2400"/>
          </a:p>
        </p:txBody>
      </p:sp>
      <p:sp>
        <p:nvSpPr>
          <p:cNvPr id="4" name="文本框 3"/>
          <p:cNvSpPr txBox="1"/>
          <p:nvPr/>
        </p:nvSpPr>
        <p:spPr>
          <a:xfrm>
            <a:off x="558800" y="1228725"/>
            <a:ext cx="11222990" cy="4831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In the sentences above, the verb </a:t>
            </a:r>
            <a:r>
              <a:rPr lang="zh-CN" altLang="en-US" sz="2800"/>
              <a:t>玩</a:t>
            </a:r>
            <a:r>
              <a:rPr lang="en-US" altLang="zh-CN" sz="2800"/>
              <a:t>(wán) ,</a:t>
            </a:r>
            <a:r>
              <a:rPr lang="zh-CN" altLang="en-US" sz="2800"/>
              <a:t>笑</a:t>
            </a:r>
            <a:r>
              <a:rPr lang="en-US" altLang="zh-CN" sz="2800"/>
              <a:t>(xiào) , and </a:t>
            </a:r>
            <a:r>
              <a:rPr lang="zh-CN" altLang="en-US" sz="2800"/>
              <a:t>打球</a:t>
            </a:r>
            <a:r>
              <a:rPr lang="en-US" altLang="zh-CN" sz="2800"/>
              <a:t>(dǎ qiú) and the adjective </a:t>
            </a:r>
            <a:r>
              <a:rPr lang="zh-CN" altLang="en-US" sz="2800"/>
              <a:t>高兴</a:t>
            </a:r>
            <a:r>
              <a:rPr lang="en-US" altLang="zh-CN" sz="2800"/>
              <a:t>(gāo xìng)</a:t>
            </a:r>
            <a:r>
              <a:rPr lang="en-US" altLang="zh-CN" sz="2800">
                <a:solidFill>
                  <a:srgbClr val="FF0000"/>
                </a:solidFill>
              </a:rPr>
              <a:t> give the causes</a:t>
            </a:r>
            <a:r>
              <a:rPr lang="en-US" altLang="zh-CN" sz="2800"/>
              <a:t>, while the complements </a:t>
            </a:r>
            <a:r>
              <a:rPr lang="zh-CN" altLang="en-US" sz="2800"/>
              <a:t>高兴</a:t>
            </a:r>
            <a:r>
              <a:rPr lang="en-US" altLang="zh-CN" sz="2800"/>
              <a:t>(gāo xìng), </a:t>
            </a:r>
            <a:r>
              <a:rPr lang="zh-CN" altLang="en-US" sz="2800"/>
              <a:t>可爱</a:t>
            </a:r>
            <a:r>
              <a:rPr lang="en-US" altLang="zh-CN" sz="2800"/>
              <a:t>(kě ài), </a:t>
            </a:r>
            <a:r>
              <a:rPr lang="zh-CN" altLang="en-US" sz="2800"/>
              <a:t>累</a:t>
            </a:r>
            <a:r>
              <a:rPr lang="en-US" altLang="zh-CN" sz="2800"/>
              <a:t>(lèi) and </a:t>
            </a:r>
            <a:r>
              <a:rPr lang="zh-CN" altLang="en-US" sz="2800"/>
              <a:t>又唱又跳</a:t>
            </a:r>
            <a:r>
              <a:rPr lang="en-US" altLang="zh-CN" sz="2800"/>
              <a:t>(yòu chàng yòu tiào) </a:t>
            </a:r>
            <a:r>
              <a:rPr lang="en-US" altLang="zh-CN" sz="2800">
                <a:solidFill>
                  <a:srgbClr val="FF0000"/>
                </a:solidFill>
              </a:rPr>
              <a:t>describe the effects on the subject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As shown in (1),(2), and (3), when an </a:t>
            </a:r>
            <a:r>
              <a:rPr lang="en-US" altLang="zh-CN" sz="2800">
                <a:solidFill>
                  <a:srgbClr val="FF0000"/>
                </a:solidFill>
              </a:rPr>
              <a:t>adjective</a:t>
            </a:r>
            <a:r>
              <a:rPr lang="en-US" altLang="zh-CN" sz="2800"/>
              <a:t> serves </a:t>
            </a:r>
            <a:r>
              <a:rPr lang="en-US" altLang="zh-CN" sz="2800">
                <a:solidFill>
                  <a:srgbClr val="FF0000"/>
                </a:solidFill>
              </a:rPr>
              <a:t>as</a:t>
            </a:r>
            <a:r>
              <a:rPr lang="en-US" altLang="zh-CN" sz="2800"/>
              <a:t> a descriptive </a:t>
            </a:r>
            <a:r>
              <a:rPr lang="en-US" altLang="zh-CN" sz="2800">
                <a:solidFill>
                  <a:srgbClr val="FF0000"/>
                </a:solidFill>
              </a:rPr>
              <a:t>c</a:t>
            </a:r>
            <a:r>
              <a:rPr lang="en-US" altLang="zh-CN" sz="2800">
                <a:solidFill>
                  <a:srgbClr val="FF0000"/>
                </a:solidFill>
              </a:rPr>
              <a:t>omplement</a:t>
            </a:r>
            <a:r>
              <a:rPr lang="en-US" altLang="zh-CN" sz="2800"/>
              <a:t>, it is often preceded by the adverb </a:t>
            </a:r>
            <a:r>
              <a:rPr lang="zh-CN" altLang="en-US" sz="2800"/>
              <a:t>很</a:t>
            </a:r>
            <a:r>
              <a:rPr lang="en-US" altLang="zh-CN" sz="2800"/>
              <a:t>(hěn), just like a predicate adjective.</a:t>
            </a:r>
            <a:endParaRPr lang="en-US" altLang="zh-CN" sz="2800"/>
          </a:p>
          <a:p>
            <a:r>
              <a:rPr lang="en-US" altLang="zh-CN" sz="2800"/>
              <a:t>A complement describing the subject</a:t>
            </a:r>
            <a:r>
              <a:rPr lang="en-US" altLang="zh-CN" sz="2800">
                <a:solidFill>
                  <a:srgbClr val="FF0000"/>
                </a:solidFill>
              </a:rPr>
              <a:t> seldom</a:t>
            </a:r>
            <a:r>
              <a:rPr lang="en-US" altLang="zh-CN" sz="2800"/>
              <a:t> appears in the </a:t>
            </a:r>
            <a:r>
              <a:rPr lang="en-US" altLang="zh-CN" sz="2800">
                <a:solidFill>
                  <a:srgbClr val="FF0000"/>
                </a:solidFill>
              </a:rPr>
              <a:t>negative</a:t>
            </a:r>
            <a:r>
              <a:rPr lang="en-US" altLang="zh-CN" sz="2800"/>
              <a:t>.</a:t>
            </a:r>
            <a:endParaRPr lang="en-US" altLang="zh-CN" sz="2800"/>
          </a:p>
          <a:p>
            <a:endParaRPr lang="en-US" altLang="zh-CN" sz="2800"/>
          </a:p>
          <a:p>
            <a:r>
              <a:rPr lang="en-US" altLang="zh-CN" sz="2800"/>
              <a:t>4a </a:t>
            </a:r>
            <a:r>
              <a:rPr lang="zh-CN" altLang="en-US" sz="2800"/>
              <a:t>他高兴得没有又唱又跳。</a:t>
            </a:r>
            <a:r>
              <a:rPr lang="en-US" altLang="zh-CN" sz="2800">
                <a:solidFill>
                  <a:srgbClr val="FF0000"/>
                </a:solidFill>
              </a:rPr>
              <a:t>(X)</a:t>
            </a:r>
            <a:endParaRPr lang="zh-CN" altLang="en-US" sz="2800">
              <a:solidFill>
                <a:srgbClr val="FF0000"/>
              </a:solidFill>
            </a:endParaRPr>
          </a:p>
          <a:p>
            <a:r>
              <a:rPr lang="zh-CN" altLang="en-US" sz="2800"/>
              <a:t>      tā gāo xìng d</a:t>
            </a:r>
            <a:r>
              <a:rPr lang="en-US" altLang="zh-CN" sz="2800"/>
              <a:t>e</a:t>
            </a:r>
            <a:r>
              <a:rPr lang="zh-CN" altLang="en-US" sz="2800"/>
              <a:t> méi yǒu yòu chàng yòu tiào</a:t>
            </a:r>
            <a:endParaRPr lang="zh-CN" altLang="en-US"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9"/>
          <a:stretch>
            <a:fillRect/>
          </a:stretch>
        </p:blipFill>
        <p:spPr>
          <a:xfrm rot="7292169">
            <a:off x="6642735" y="2237105"/>
            <a:ext cx="4540885" cy="69100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33550" y="2257425"/>
            <a:ext cx="16929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同</a:t>
            </a:r>
            <a:endParaRPr lang="zh-CN" altLang="en-US" sz="9600"/>
          </a:p>
        </p:txBody>
      </p:sp>
      <p:sp>
        <p:nvSpPr>
          <p:cNvPr id="7" name="文本框 6"/>
          <p:cNvSpPr txBox="1"/>
          <p:nvPr/>
        </p:nvSpPr>
        <p:spPr>
          <a:xfrm>
            <a:off x="1509395" y="1816100"/>
            <a:ext cx="16871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 </a:t>
            </a:r>
            <a:r>
              <a:rPr lang="zh-CN" altLang="en-US" sz="3600"/>
              <a:t>tóng</a:t>
            </a:r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509395" y="3649345"/>
            <a:ext cx="24314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same; alike</a:t>
            </a:r>
            <a:endParaRPr lang="en-US" altLang="zh-CN" sz="3200"/>
          </a:p>
        </p:txBody>
      </p:sp>
      <p:sp>
        <p:nvSpPr>
          <p:cNvPr id="2" name="文本框 1"/>
          <p:cNvSpPr txBox="1"/>
          <p:nvPr/>
        </p:nvSpPr>
        <p:spPr>
          <a:xfrm>
            <a:off x="4390390" y="1608455"/>
            <a:ext cx="7544435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王朋跟李友在</a:t>
            </a:r>
            <a:r>
              <a:rPr lang="zh-CN" altLang="en-US" sz="2800">
                <a:solidFill>
                  <a:srgbClr val="FF0000"/>
                </a:solidFill>
              </a:rPr>
              <a:t>同</a:t>
            </a:r>
            <a:r>
              <a:rPr lang="zh-CN" altLang="en-US" sz="2800"/>
              <a:t>一个学校学习。</a:t>
            </a:r>
            <a:endParaRPr lang="zh-CN" altLang="en-US" sz="2800"/>
          </a:p>
          <a:p>
            <a:r>
              <a:rPr lang="zh-CN" altLang="en-US" sz="2800"/>
              <a:t>wáng péng gēn lǐ yǒu zài tóng y</a:t>
            </a:r>
            <a:r>
              <a:rPr lang="zh-CN" altLang="en-US" sz="2800">
                <a:sym typeface="+mn-ea"/>
              </a:rPr>
              <a:t>í</a:t>
            </a:r>
            <a:r>
              <a:rPr lang="zh-CN" altLang="en-US" sz="2800"/>
              <a:t> g</a:t>
            </a:r>
            <a:r>
              <a:rPr lang="en-US" altLang="zh-CN" sz="2800"/>
              <a:t>e</a:t>
            </a:r>
            <a:r>
              <a:rPr lang="zh-CN" altLang="en-US" sz="2800"/>
              <a:t> xué xiào xué xí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Wang Peng and Li You go to the </a:t>
            </a:r>
            <a:r>
              <a:rPr lang="en-US" altLang="zh-CN" sz="2800">
                <a:solidFill>
                  <a:srgbClr val="FF0000"/>
                </a:solidFill>
              </a:rPr>
              <a:t>same</a:t>
            </a:r>
            <a:r>
              <a:rPr lang="en-US" altLang="zh-CN" sz="2800"/>
              <a:t> school.</a:t>
            </a:r>
            <a:endParaRPr lang="en-US" altLang="zh-CN" sz="2800"/>
          </a:p>
          <a:p>
            <a:endParaRPr lang="en-US" altLang="zh-CN" sz="2800"/>
          </a:p>
          <a:p>
            <a:r>
              <a:rPr lang="en-US" altLang="zh-CN" sz="2800"/>
              <a:t>他们在想</a:t>
            </a:r>
            <a:r>
              <a:rPr lang="en-US" altLang="zh-CN" sz="2800">
                <a:solidFill>
                  <a:srgbClr val="FF0000"/>
                </a:solidFill>
              </a:rPr>
              <a:t>同</a:t>
            </a:r>
            <a:r>
              <a:rPr lang="en-US" altLang="zh-CN" sz="2800"/>
              <a:t>一个问题</a:t>
            </a:r>
            <a:r>
              <a:rPr lang="zh-CN" altLang="en-US" sz="2800"/>
              <a:t>。</a:t>
            </a:r>
            <a:endParaRPr lang="zh-CN" altLang="en-US" sz="2800"/>
          </a:p>
          <a:p>
            <a:r>
              <a:rPr lang="en-US" altLang="zh-CN" sz="2800"/>
              <a:t>t</a:t>
            </a:r>
            <a:r>
              <a:rPr lang="zh-CN" altLang="en-US" sz="2800"/>
              <a:t>ā men zài xiǎng tóng </a:t>
            </a:r>
            <a:r>
              <a:rPr lang="zh-CN" altLang="en-US" sz="2800">
                <a:sym typeface="+mn-ea"/>
              </a:rPr>
              <a:t>y</a:t>
            </a:r>
            <a:r>
              <a:rPr lang="zh-CN" altLang="en-US" sz="2800">
                <a:sym typeface="+mn-ea"/>
              </a:rPr>
              <a:t>í</a:t>
            </a:r>
            <a:r>
              <a:rPr lang="zh-CN" altLang="en-US" sz="2800">
                <a:sym typeface="+mn-ea"/>
              </a:rPr>
              <a:t> </a:t>
            </a:r>
            <a:r>
              <a:rPr lang="zh-CN" altLang="en-US" sz="2800"/>
              <a:t>g</a:t>
            </a:r>
            <a:r>
              <a:rPr lang="en-US" altLang="zh-CN" sz="2800"/>
              <a:t>e</a:t>
            </a:r>
            <a:r>
              <a:rPr lang="zh-CN" altLang="en-US" sz="2800"/>
              <a:t> wèn tí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They are thinking about the </a:t>
            </a:r>
            <a:r>
              <a:rPr lang="en-US" altLang="zh-CN" sz="2800">
                <a:solidFill>
                  <a:srgbClr val="FF0000"/>
                </a:solidFill>
              </a:rPr>
              <a:t>same</a:t>
            </a:r>
            <a:r>
              <a:rPr lang="en-US" altLang="zh-CN" sz="2800"/>
              <a:t> problem.</a:t>
            </a:r>
            <a:endParaRPr lang="en-US" altLang="zh-CN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4345" y="498475"/>
            <a:ext cx="80619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2. Potential Complements (II)</a:t>
            </a:r>
            <a:endParaRPr lang="en-US" altLang="zh-CN" sz="2400"/>
          </a:p>
        </p:txBody>
      </p:sp>
      <p:sp>
        <p:nvSpPr>
          <p:cNvPr id="3" name="文本框 2"/>
          <p:cNvSpPr txBox="1"/>
          <p:nvPr/>
        </p:nvSpPr>
        <p:spPr>
          <a:xfrm>
            <a:off x="606425" y="1137920"/>
            <a:ext cx="1047051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得</a:t>
            </a:r>
            <a:r>
              <a:rPr lang="en-US" altLang="zh-CN" sz="2400"/>
              <a:t>(de) or </a:t>
            </a:r>
            <a:r>
              <a:rPr lang="zh-CN" altLang="en-US" sz="2400"/>
              <a:t>不</a:t>
            </a:r>
            <a:r>
              <a:rPr lang="en-US" altLang="zh-CN" sz="2400"/>
              <a:t>(bu) is placed </a:t>
            </a:r>
            <a:r>
              <a:rPr lang="en-US" altLang="zh-CN" sz="2400">
                <a:solidFill>
                  <a:srgbClr val="FF0000"/>
                </a:solidFill>
              </a:rPr>
              <a:t>between a verb and a resultative or directional complement</a:t>
            </a:r>
            <a:r>
              <a:rPr lang="en-US" altLang="zh-CN" sz="2400"/>
              <a:t> to indicate whether a certain </a:t>
            </a:r>
            <a:r>
              <a:rPr lang="en-US" altLang="zh-CN" sz="2400">
                <a:solidFill>
                  <a:srgbClr val="FF0000"/>
                </a:solidFill>
              </a:rPr>
              <a:t>result can be realized or not.</a:t>
            </a:r>
            <a:endParaRPr lang="en-US" altLang="zh-CN" sz="2400">
              <a:solidFill>
                <a:srgbClr val="FF0000"/>
              </a:solidFill>
            </a:endParaRPr>
          </a:p>
          <a:p>
            <a:r>
              <a:rPr lang="en-US" altLang="zh-CN" sz="3600">
                <a:solidFill>
                  <a:srgbClr val="FF0000"/>
                </a:solidFill>
                <a:sym typeface="+mn-ea"/>
              </a:rPr>
              <a:t>(Verb+</a:t>
            </a:r>
            <a:r>
              <a:rPr lang="zh-CN" altLang="en-US" sz="3600">
                <a:solidFill>
                  <a:srgbClr val="FF0000"/>
                </a:solidFill>
                <a:sym typeface="+mn-ea"/>
              </a:rPr>
              <a:t>不</a:t>
            </a:r>
            <a:r>
              <a:rPr lang="en-US" altLang="zh-CN" sz="3600">
                <a:solidFill>
                  <a:srgbClr val="FF0000"/>
                </a:solidFill>
                <a:sym typeface="+mn-ea"/>
              </a:rPr>
              <a:t>/</a:t>
            </a:r>
            <a:r>
              <a:rPr lang="zh-CN" altLang="en-US" sz="3600">
                <a:solidFill>
                  <a:srgbClr val="FF0000"/>
                </a:solidFill>
                <a:sym typeface="+mn-ea"/>
              </a:rPr>
              <a:t>得</a:t>
            </a:r>
            <a:r>
              <a:rPr lang="en-US" altLang="zh-CN" sz="3600">
                <a:solidFill>
                  <a:srgbClr val="FF0000"/>
                </a:solidFill>
                <a:sym typeface="+mn-ea"/>
              </a:rPr>
              <a:t>+resultative/directional complement</a:t>
            </a:r>
            <a:r>
              <a:rPr lang="zh-CN" altLang="en-US" sz="3600">
                <a:solidFill>
                  <a:srgbClr val="FF0000"/>
                </a:solidFill>
                <a:sym typeface="+mn-ea"/>
              </a:rPr>
              <a:t>）</a:t>
            </a:r>
            <a:endParaRPr lang="zh-CN" altLang="en-US" sz="3600">
              <a:solidFill>
                <a:srgbClr val="FF0000"/>
              </a:solidFill>
            </a:endParaRPr>
          </a:p>
          <a:p>
            <a:endParaRPr lang="en-US" altLang="zh-CN" sz="360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69950" y="3330575"/>
            <a:ext cx="86550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1.</a:t>
            </a:r>
            <a:r>
              <a:rPr lang="zh-CN" altLang="en-US" sz="2800"/>
              <a:t>跳舞太难，我</a:t>
            </a:r>
            <a:r>
              <a:rPr lang="zh-CN" altLang="en-US" sz="2800">
                <a:solidFill>
                  <a:srgbClr val="FF0000"/>
                </a:solidFill>
              </a:rPr>
              <a:t>学</a:t>
            </a:r>
            <a:r>
              <a:rPr lang="zh-CN" altLang="en-US" sz="2800">
                <a:solidFill>
                  <a:srgbClr val="FF0000"/>
                </a:solidFill>
              </a:rPr>
              <a:t>不会</a:t>
            </a:r>
            <a:r>
              <a:rPr lang="zh-CN" altLang="en-US" sz="2800"/>
              <a:t>。</a:t>
            </a:r>
            <a:endParaRPr lang="zh-CN" altLang="en-US" sz="2800"/>
          </a:p>
          <a:p>
            <a:r>
              <a:rPr lang="zh-CN" altLang="en-US" sz="2800"/>
              <a:t>    tiào wǔ tài nán</a:t>
            </a:r>
            <a:r>
              <a:rPr lang="en-US" altLang="zh-CN" sz="2800"/>
              <a:t>, </a:t>
            </a:r>
            <a:r>
              <a:rPr lang="zh-CN" altLang="en-US" sz="2800"/>
              <a:t>wǒ xué b</a:t>
            </a:r>
            <a:r>
              <a:rPr lang="en-US" altLang="zh-CN" sz="2800"/>
              <a:t>u</a:t>
            </a:r>
            <a:r>
              <a:rPr lang="zh-CN" altLang="en-US" sz="2800"/>
              <a:t> huì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    Dancing is too difficult. I can`t learn it.</a:t>
            </a:r>
            <a:endParaRPr lang="en-US" altLang="zh-CN" sz="2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4345" y="498475"/>
            <a:ext cx="80619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2. Potential Complements (II)</a:t>
            </a:r>
            <a:endParaRPr lang="en-US" altLang="zh-CN" sz="2400"/>
          </a:p>
        </p:txBody>
      </p:sp>
      <p:sp>
        <p:nvSpPr>
          <p:cNvPr id="3" name="文本框 2"/>
          <p:cNvSpPr txBox="1"/>
          <p:nvPr/>
        </p:nvSpPr>
        <p:spPr>
          <a:xfrm>
            <a:off x="606425" y="1137920"/>
            <a:ext cx="104705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得</a:t>
            </a:r>
            <a:r>
              <a:rPr lang="en-US" altLang="zh-CN" sz="2400"/>
              <a:t>(de) or </a:t>
            </a:r>
            <a:r>
              <a:rPr lang="zh-CN" altLang="en-US" sz="2400"/>
              <a:t>不</a:t>
            </a:r>
            <a:r>
              <a:rPr lang="en-US" altLang="zh-CN" sz="2400"/>
              <a:t>(bu) is placed </a:t>
            </a:r>
            <a:r>
              <a:rPr lang="en-US" altLang="zh-CN" sz="2400">
                <a:solidFill>
                  <a:srgbClr val="FF0000"/>
                </a:solidFill>
              </a:rPr>
              <a:t>between a verb and a resultative or directional complement</a:t>
            </a:r>
            <a:r>
              <a:rPr lang="en-US" altLang="zh-CN" sz="2400"/>
              <a:t> to indicate whether a certain </a:t>
            </a:r>
            <a:r>
              <a:rPr lang="en-US" altLang="zh-CN" sz="2400">
                <a:solidFill>
                  <a:srgbClr val="FF0000"/>
                </a:solidFill>
              </a:rPr>
              <a:t>result can be realized or not.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5790" y="2540000"/>
            <a:ext cx="1135634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2. A: </a:t>
            </a:r>
            <a:r>
              <a:rPr lang="zh-CN" altLang="en-US" sz="2800"/>
              <a:t>你晚上六点半能回来吗？我等你吃晚饭。</a:t>
            </a:r>
            <a:endParaRPr lang="zh-CN" altLang="en-US" sz="2800"/>
          </a:p>
          <a:p>
            <a:r>
              <a:rPr lang="zh-CN" altLang="en-US" sz="2800"/>
              <a:t>         nǐ wǎn sh</a:t>
            </a:r>
            <a:r>
              <a:rPr lang="en-US" altLang="zh-CN" sz="2800"/>
              <a:t>a</a:t>
            </a:r>
            <a:r>
              <a:rPr lang="zh-CN" altLang="en-US" sz="2800"/>
              <a:t>ng liù diǎn bàn néng huí l</a:t>
            </a:r>
            <a:r>
              <a:rPr lang="en-US" altLang="zh-CN" sz="2800"/>
              <a:t>a</a:t>
            </a:r>
            <a:r>
              <a:rPr lang="zh-CN" altLang="en-US" sz="2800"/>
              <a:t>i ma ？wǒ děng nǐ chī wǎn fàn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         Can you be back by 6:30 p.m.? I will wait for you for dinner.</a:t>
            </a:r>
            <a:endParaRPr lang="en-US" altLang="zh-CN" sz="2800"/>
          </a:p>
          <a:p>
            <a:endParaRPr lang="zh-CN" altLang="en-US" sz="2800"/>
          </a:p>
          <a:p>
            <a:r>
              <a:rPr lang="zh-CN" altLang="en-US" sz="2800"/>
              <a:t>    </a:t>
            </a:r>
            <a:r>
              <a:rPr lang="en-US" altLang="zh-CN" sz="2800"/>
              <a:t>B: </a:t>
            </a:r>
            <a:r>
              <a:rPr lang="zh-CN" altLang="en-US" sz="2800"/>
              <a:t>我得开会，六点半</a:t>
            </a:r>
            <a:r>
              <a:rPr lang="zh-CN" altLang="en-US" sz="2800">
                <a:solidFill>
                  <a:srgbClr val="FF0000"/>
                </a:solidFill>
              </a:rPr>
              <a:t>回</a:t>
            </a:r>
            <a:r>
              <a:rPr lang="zh-CN" altLang="en-US" sz="2800">
                <a:solidFill>
                  <a:srgbClr val="FF0000"/>
                </a:solidFill>
              </a:rPr>
              <a:t>不来</a:t>
            </a:r>
            <a:r>
              <a:rPr lang="zh-CN" altLang="en-US" sz="2800"/>
              <a:t>。</a:t>
            </a:r>
            <a:endParaRPr lang="zh-CN" altLang="en-US" sz="2800"/>
          </a:p>
          <a:p>
            <a:r>
              <a:rPr lang="zh-CN" altLang="en-US" sz="2800"/>
              <a:t>         wǒ </a:t>
            </a:r>
            <a:r>
              <a:rPr lang="en-US" altLang="zh-CN" sz="2800"/>
              <a:t>d</a:t>
            </a:r>
            <a:r>
              <a:rPr lang="zh-CN" altLang="en-US" sz="2800"/>
              <a:t>ěi kāi huì</a:t>
            </a:r>
            <a:r>
              <a:rPr lang="en-US" altLang="zh-CN" sz="2800"/>
              <a:t>, </a:t>
            </a:r>
            <a:r>
              <a:rPr lang="zh-CN" altLang="en-US" sz="2800"/>
              <a:t>liù diǎn bàn huí b</a:t>
            </a:r>
            <a:r>
              <a:rPr lang="en-US" altLang="zh-CN" sz="2800"/>
              <a:t>u</a:t>
            </a:r>
            <a:r>
              <a:rPr lang="zh-CN" altLang="en-US" sz="2800"/>
              <a:t> lái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         I have a meeting, and can`t make it back by 6:30 p.m.</a:t>
            </a:r>
            <a:endParaRPr lang="zh-CN" altLang="en-US" sz="2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4345" y="498475"/>
            <a:ext cx="80619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2. Potential Complements (II)</a:t>
            </a:r>
            <a:endParaRPr lang="en-US" altLang="zh-CN" sz="2400"/>
          </a:p>
        </p:txBody>
      </p:sp>
      <p:sp>
        <p:nvSpPr>
          <p:cNvPr id="3" name="文本框 2"/>
          <p:cNvSpPr txBox="1"/>
          <p:nvPr/>
        </p:nvSpPr>
        <p:spPr>
          <a:xfrm>
            <a:off x="606425" y="1137920"/>
            <a:ext cx="1047051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得</a:t>
            </a:r>
            <a:r>
              <a:rPr lang="en-US" altLang="zh-CN" sz="2400"/>
              <a:t>(de) or </a:t>
            </a:r>
            <a:r>
              <a:rPr lang="zh-CN" altLang="en-US" sz="2400"/>
              <a:t>不</a:t>
            </a:r>
            <a:r>
              <a:rPr lang="en-US" altLang="zh-CN" sz="2400"/>
              <a:t>(bu) is placed </a:t>
            </a:r>
            <a:r>
              <a:rPr lang="en-US" altLang="zh-CN" sz="2400">
                <a:solidFill>
                  <a:srgbClr val="FF0000"/>
                </a:solidFill>
              </a:rPr>
              <a:t>between a verb and a resultative or directional complement</a:t>
            </a:r>
            <a:r>
              <a:rPr lang="en-US" altLang="zh-CN" sz="2400"/>
              <a:t> to indicate whether a certain </a:t>
            </a:r>
            <a:r>
              <a:rPr lang="en-US" altLang="zh-CN" sz="2400">
                <a:solidFill>
                  <a:srgbClr val="FF0000"/>
                </a:solidFill>
              </a:rPr>
              <a:t>result can be realized or not</a:t>
            </a:r>
            <a:r>
              <a:rPr lang="en-US" altLang="zh-CN" sz="2400"/>
              <a:t>.</a:t>
            </a:r>
            <a:endParaRPr lang="en-US" altLang="zh-CN" sz="2400"/>
          </a:p>
          <a:p>
            <a:r>
              <a:rPr lang="en-US" altLang="zh-CN" sz="3600">
                <a:solidFill>
                  <a:srgbClr val="FF0000"/>
                </a:solidFill>
              </a:rPr>
              <a:t>(Verb+</a:t>
            </a:r>
            <a:r>
              <a:rPr lang="zh-CN" altLang="en-US" sz="3600">
                <a:solidFill>
                  <a:srgbClr val="FF0000"/>
                </a:solidFill>
              </a:rPr>
              <a:t>不</a:t>
            </a:r>
            <a:r>
              <a:rPr lang="en-US" altLang="zh-CN" sz="3600">
                <a:solidFill>
                  <a:srgbClr val="FF0000"/>
                </a:solidFill>
              </a:rPr>
              <a:t>/</a:t>
            </a:r>
            <a:r>
              <a:rPr lang="zh-CN" altLang="en-US" sz="3600">
                <a:solidFill>
                  <a:srgbClr val="FF0000"/>
                </a:solidFill>
              </a:rPr>
              <a:t>得</a:t>
            </a:r>
            <a:r>
              <a:rPr lang="en-US" altLang="zh-CN" sz="3600">
                <a:solidFill>
                  <a:srgbClr val="FF0000"/>
                </a:solidFill>
              </a:rPr>
              <a:t>+resultative/directional complement</a:t>
            </a:r>
            <a:r>
              <a:rPr lang="zh-CN" altLang="en-US" sz="3600">
                <a:solidFill>
                  <a:srgbClr val="FF0000"/>
                </a:solidFill>
              </a:rPr>
              <a:t>）</a:t>
            </a:r>
            <a:endParaRPr lang="zh-CN" altLang="en-US" sz="360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6425" y="2747010"/>
            <a:ext cx="1135634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3.</a:t>
            </a:r>
            <a:r>
              <a:rPr lang="zh-CN" altLang="en-US" sz="2800"/>
              <a:t>这张碟我今天</a:t>
            </a:r>
            <a:r>
              <a:rPr lang="zh-CN" altLang="en-US" sz="2800">
                <a:solidFill>
                  <a:srgbClr val="FF0000"/>
                </a:solidFill>
              </a:rPr>
              <a:t>看</a:t>
            </a:r>
            <a:r>
              <a:rPr lang="zh-CN" altLang="en-US" sz="2800">
                <a:solidFill>
                  <a:srgbClr val="FF0000"/>
                </a:solidFill>
              </a:rPr>
              <a:t>不完</a:t>
            </a:r>
            <a:r>
              <a:rPr lang="zh-CN" altLang="en-US" sz="2800"/>
              <a:t>。</a:t>
            </a:r>
            <a:endParaRPr lang="zh-CN" altLang="en-US" sz="2800"/>
          </a:p>
          <a:p>
            <a:r>
              <a:rPr lang="zh-CN" altLang="en-US" sz="2800"/>
              <a:t>   </a:t>
            </a:r>
            <a:r>
              <a:rPr lang="en-US" altLang="zh-CN" sz="2800"/>
              <a:t>z</a:t>
            </a:r>
            <a:r>
              <a:rPr lang="zh-CN" altLang="en-US" sz="2800"/>
              <a:t>hè zhāng dié wǒ jīn tiān kàn b</a:t>
            </a:r>
            <a:r>
              <a:rPr lang="en-US" altLang="zh-CN" sz="2800"/>
              <a:t>u</a:t>
            </a:r>
            <a:r>
              <a:rPr lang="zh-CN" altLang="en-US" sz="2800"/>
              <a:t> wán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    I can`t finish watching this DVD today.</a:t>
            </a:r>
            <a:endParaRPr lang="en-US" altLang="zh-CN" sz="2800"/>
          </a:p>
          <a:p>
            <a:endParaRPr lang="zh-CN" altLang="en-US" sz="2800"/>
          </a:p>
          <a:p>
            <a:r>
              <a:rPr lang="en-US" altLang="zh-CN" sz="2800"/>
              <a:t>4.</a:t>
            </a:r>
            <a:r>
              <a:rPr lang="zh-CN" altLang="en-US" sz="2800"/>
              <a:t>那个字怎么写，我</a:t>
            </a:r>
            <a:r>
              <a:rPr lang="zh-CN" altLang="en-US" sz="2800">
                <a:solidFill>
                  <a:srgbClr val="FF0000"/>
                </a:solidFill>
              </a:rPr>
              <a:t>想不起来</a:t>
            </a:r>
            <a:r>
              <a:rPr lang="zh-CN" altLang="en-US" sz="2800"/>
              <a:t>了。</a:t>
            </a:r>
            <a:endParaRPr lang="zh-CN" altLang="en-US" sz="2800"/>
          </a:p>
          <a:p>
            <a:r>
              <a:rPr lang="zh-CN" altLang="en-US" sz="2800"/>
              <a:t>    nà g</a:t>
            </a:r>
            <a:r>
              <a:rPr lang="en-US" altLang="zh-CN" sz="2800"/>
              <a:t>e</a:t>
            </a:r>
            <a:r>
              <a:rPr lang="zh-CN" altLang="en-US" sz="2800"/>
              <a:t> zì zěn me xiě</a:t>
            </a:r>
            <a:r>
              <a:rPr lang="en-US" altLang="zh-CN" sz="2800"/>
              <a:t>, </a:t>
            </a:r>
            <a:r>
              <a:rPr lang="zh-CN" altLang="en-US" sz="2800"/>
              <a:t>wǒ xiǎng b</a:t>
            </a:r>
            <a:r>
              <a:rPr lang="en-US" altLang="zh-CN" sz="2800"/>
              <a:t>u</a:t>
            </a:r>
            <a:r>
              <a:rPr lang="zh-CN" altLang="en-US" sz="2800"/>
              <a:t> qǐ lái le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    I can`t remember how to write that character.</a:t>
            </a:r>
            <a:r>
              <a:rPr lang="zh-CN" altLang="en-US" sz="2800"/>
              <a:t> </a:t>
            </a:r>
            <a:endParaRPr lang="zh-CN" altLang="en-US" sz="2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4345" y="498475"/>
            <a:ext cx="80619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2. Potential Complements (II)</a:t>
            </a:r>
            <a:endParaRPr lang="en-US" altLang="zh-CN" sz="2400"/>
          </a:p>
        </p:txBody>
      </p:sp>
      <p:sp>
        <p:nvSpPr>
          <p:cNvPr id="3" name="文本框 2"/>
          <p:cNvSpPr txBox="1"/>
          <p:nvPr/>
        </p:nvSpPr>
        <p:spPr>
          <a:xfrm>
            <a:off x="606425" y="1137920"/>
            <a:ext cx="104705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得</a:t>
            </a:r>
            <a:r>
              <a:rPr lang="en-US" altLang="zh-CN" sz="2400"/>
              <a:t>(de) or </a:t>
            </a:r>
            <a:r>
              <a:rPr lang="zh-CN" altLang="en-US" sz="2400"/>
              <a:t>不</a:t>
            </a:r>
            <a:r>
              <a:rPr lang="en-US" altLang="zh-CN" sz="2400"/>
              <a:t>(bu) is placed </a:t>
            </a:r>
            <a:r>
              <a:rPr lang="en-US" altLang="zh-CN" sz="2400">
                <a:solidFill>
                  <a:srgbClr val="FF0000"/>
                </a:solidFill>
              </a:rPr>
              <a:t>between a verb and a resultative or directional complement</a:t>
            </a:r>
            <a:r>
              <a:rPr lang="en-US" altLang="zh-CN" sz="2400"/>
              <a:t> to indicate whether a certain </a:t>
            </a:r>
            <a:r>
              <a:rPr lang="en-US" altLang="zh-CN" sz="2400">
                <a:solidFill>
                  <a:srgbClr val="FF0000"/>
                </a:solidFill>
              </a:rPr>
              <a:t>result can be realized or not.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5790" y="2540000"/>
            <a:ext cx="1135634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5.</a:t>
            </a:r>
            <a:r>
              <a:rPr lang="zh-CN" altLang="en-US" sz="2800"/>
              <a:t>健康保险太贵，我</a:t>
            </a:r>
            <a:r>
              <a:rPr lang="zh-CN" altLang="en-US" sz="2800">
                <a:solidFill>
                  <a:srgbClr val="FF0000"/>
                </a:solidFill>
              </a:rPr>
              <a:t>买不起</a:t>
            </a:r>
            <a:r>
              <a:rPr lang="zh-CN" altLang="en-US" sz="2800"/>
              <a:t>。</a:t>
            </a:r>
            <a:endParaRPr lang="zh-CN" altLang="en-US" sz="2800"/>
          </a:p>
          <a:p>
            <a:r>
              <a:rPr lang="zh-CN" altLang="en-US" sz="2800"/>
              <a:t>    jiàn kāng bǎo xiǎn tài guì</a:t>
            </a:r>
            <a:r>
              <a:rPr lang="en-US" altLang="zh-CN" sz="2800"/>
              <a:t>, </a:t>
            </a:r>
            <a:r>
              <a:rPr lang="zh-CN" altLang="en-US" sz="2800"/>
              <a:t>wǒ mǎi b</a:t>
            </a:r>
            <a:r>
              <a:rPr lang="en-US" altLang="zh-CN" sz="2800"/>
              <a:t>u</a:t>
            </a:r>
            <a:r>
              <a:rPr lang="zh-CN" altLang="en-US" sz="2800"/>
              <a:t> qǐ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    Health insurance is too expensive. I can`t afford it.</a:t>
            </a:r>
            <a:endParaRPr lang="en-US" altLang="zh-CN" sz="2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4345" y="498475"/>
            <a:ext cx="80619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2. Potential Complements (II)</a:t>
            </a:r>
            <a:endParaRPr lang="en-US" altLang="zh-CN" sz="2400"/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671830" y="4524375"/>
            <a:ext cx="104705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Potential complements </a:t>
            </a:r>
            <a:r>
              <a:rPr lang="en-US" altLang="zh-CN" sz="2400"/>
              <a:t>usually appear in </a:t>
            </a:r>
            <a:r>
              <a:rPr lang="en-US" altLang="zh-CN" sz="2400">
                <a:solidFill>
                  <a:srgbClr val="FF0000"/>
                </a:solidFill>
              </a:rPr>
              <a:t>negative sentences</a:t>
            </a:r>
            <a:r>
              <a:rPr lang="en-US" altLang="zh-CN" sz="2400"/>
              <a:t>. They are used in </a:t>
            </a:r>
            <a:r>
              <a:rPr lang="en-US" altLang="zh-CN" sz="2400">
                <a:solidFill>
                  <a:srgbClr val="FF0000"/>
                </a:solidFill>
              </a:rPr>
              <a:t>affirmative sentences </a:t>
            </a:r>
            <a:r>
              <a:rPr lang="en-US" altLang="zh-CN" sz="2400"/>
              <a:t>much less often, mainly in </a:t>
            </a:r>
            <a:r>
              <a:rPr lang="en-US" altLang="zh-CN" sz="2400">
                <a:solidFill>
                  <a:srgbClr val="FF0000"/>
                </a:solidFill>
              </a:rPr>
              <a:t>answering question</a:t>
            </a:r>
            <a:r>
              <a:rPr lang="en-US" altLang="zh-CN" sz="2400"/>
              <a:t> that contain a potential complement, as in (6).</a:t>
            </a:r>
            <a:endParaRPr lang="en-US" altLang="zh-CN" sz="2400"/>
          </a:p>
        </p:txBody>
      </p:sp>
      <p:sp>
        <p:nvSpPr>
          <p:cNvPr id="4" name="文本框 3"/>
          <p:cNvSpPr txBox="1"/>
          <p:nvPr/>
        </p:nvSpPr>
        <p:spPr>
          <a:xfrm>
            <a:off x="474345" y="1203960"/>
            <a:ext cx="1135634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6. A: </a:t>
            </a:r>
            <a:r>
              <a:rPr lang="zh-CN" altLang="en-US" sz="2800"/>
              <a:t>这封中文信你</a:t>
            </a:r>
            <a:r>
              <a:rPr lang="zh-CN" altLang="en-US" sz="2800">
                <a:solidFill>
                  <a:srgbClr val="FF0000"/>
                </a:solidFill>
              </a:rPr>
              <a:t>看得懂</a:t>
            </a:r>
            <a:r>
              <a:rPr lang="zh-CN" altLang="en-US" sz="2800"/>
              <a:t>吗？</a:t>
            </a:r>
            <a:endParaRPr lang="zh-CN" altLang="en-US" sz="2800"/>
          </a:p>
          <a:p>
            <a:r>
              <a:rPr lang="zh-CN" altLang="en-US" sz="2800"/>
              <a:t>         zhè fēng zhōng wén xìn nǐ kàn d</a:t>
            </a:r>
            <a:r>
              <a:rPr lang="en-US" altLang="zh-CN" sz="2800"/>
              <a:t>e</a:t>
            </a:r>
            <a:r>
              <a:rPr lang="zh-CN" altLang="en-US" sz="2800"/>
              <a:t> dǒng ma ？</a:t>
            </a:r>
            <a:endParaRPr lang="zh-CN" altLang="en-US" sz="2800"/>
          </a:p>
          <a:p>
            <a:r>
              <a:rPr lang="zh-CN" altLang="en-US" sz="2800"/>
              <a:t>         </a:t>
            </a:r>
            <a:r>
              <a:rPr lang="en-US" altLang="zh-CN" sz="2800"/>
              <a:t>Can you understand this Chinese letter?</a:t>
            </a:r>
            <a:endParaRPr lang="en-US" altLang="zh-CN" sz="2800"/>
          </a:p>
          <a:p>
            <a:endParaRPr lang="zh-CN" altLang="en-US" sz="2800"/>
          </a:p>
          <a:p>
            <a:r>
              <a:rPr lang="zh-CN" altLang="en-US" sz="2800"/>
              <a:t>    </a:t>
            </a:r>
            <a:r>
              <a:rPr lang="en-US" altLang="zh-CN" sz="2800"/>
              <a:t>B: </a:t>
            </a:r>
            <a:r>
              <a:rPr lang="zh-CN" altLang="en-US" sz="2800"/>
              <a:t>我</a:t>
            </a:r>
            <a:r>
              <a:rPr lang="zh-CN" altLang="en-US" sz="2800">
                <a:solidFill>
                  <a:srgbClr val="FF0000"/>
                </a:solidFill>
              </a:rPr>
              <a:t>看得懂</a:t>
            </a:r>
            <a:r>
              <a:rPr lang="zh-CN" altLang="en-US" sz="2800"/>
              <a:t>。</a:t>
            </a:r>
            <a:endParaRPr lang="zh-CN" altLang="en-US" sz="2800"/>
          </a:p>
          <a:p>
            <a:r>
              <a:rPr lang="zh-CN" altLang="en-US" sz="2800"/>
              <a:t>         wǒ kàn d</a:t>
            </a:r>
            <a:r>
              <a:rPr lang="en-US" altLang="zh-CN" sz="2800"/>
              <a:t>e</a:t>
            </a:r>
            <a:r>
              <a:rPr lang="zh-CN" altLang="en-US" sz="2800"/>
              <a:t> dǒng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         Yes, I can understand it.</a:t>
            </a:r>
            <a:endParaRPr lang="en-US" altLang="zh-CN" sz="2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4345" y="498475"/>
            <a:ext cx="80619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2. Potential Complements (II)</a:t>
            </a:r>
            <a:endParaRPr lang="en-US" altLang="zh-CN" sz="2400"/>
          </a:p>
        </p:txBody>
      </p:sp>
      <p:sp>
        <p:nvSpPr>
          <p:cNvPr id="3" name="文本框 2"/>
          <p:cNvSpPr txBox="1"/>
          <p:nvPr/>
        </p:nvSpPr>
        <p:spPr>
          <a:xfrm>
            <a:off x="559435" y="1090930"/>
            <a:ext cx="104705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The </a:t>
            </a:r>
            <a:r>
              <a:rPr lang="en-US" altLang="zh-CN" sz="2400">
                <a:solidFill>
                  <a:srgbClr val="FF0000"/>
                </a:solidFill>
              </a:rPr>
              <a:t>affirmative form</a:t>
            </a:r>
            <a:r>
              <a:rPr lang="en-US" altLang="zh-CN" sz="2400"/>
              <a:t> and the </a:t>
            </a:r>
            <a:r>
              <a:rPr lang="en-US" altLang="zh-CN" sz="2400">
                <a:solidFill>
                  <a:srgbClr val="0070C0"/>
                </a:solidFill>
              </a:rPr>
              <a:t>negative form</a:t>
            </a:r>
            <a:r>
              <a:rPr lang="en-US" altLang="zh-CN" sz="2400">
                <a:solidFill>
                  <a:srgbClr val="FF0000"/>
                </a:solidFill>
              </a:rPr>
              <a:t> of a potential complement</a:t>
            </a:r>
            <a:r>
              <a:rPr lang="en-US" altLang="zh-CN" sz="2400"/>
              <a:t> can be put together to </a:t>
            </a:r>
            <a:r>
              <a:rPr lang="en-US" altLang="zh-CN" sz="2400">
                <a:solidFill>
                  <a:srgbClr val="FF0000"/>
                </a:solidFill>
              </a:rPr>
              <a:t>form a question</a:t>
            </a:r>
            <a:r>
              <a:rPr lang="en-US" altLang="zh-CN" sz="2400"/>
              <a:t>.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(Verb+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不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/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得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+resultative/directional complement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）</a:t>
            </a:r>
            <a:endParaRPr lang="zh-CN" altLang="en-US" sz="2400">
              <a:solidFill>
                <a:srgbClr val="FF0000"/>
              </a:solidFill>
            </a:endParaRPr>
          </a:p>
          <a:p>
            <a:endParaRPr lang="en-US" altLang="zh-CN" sz="2400"/>
          </a:p>
        </p:txBody>
      </p:sp>
      <p:sp>
        <p:nvSpPr>
          <p:cNvPr id="4" name="文本框 3"/>
          <p:cNvSpPr txBox="1"/>
          <p:nvPr/>
        </p:nvSpPr>
        <p:spPr>
          <a:xfrm>
            <a:off x="417830" y="2116455"/>
            <a:ext cx="1135634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7. </a:t>
            </a:r>
            <a:r>
              <a:rPr lang="zh-CN" altLang="en-US" sz="2800"/>
              <a:t>五十个饺子你</a:t>
            </a:r>
            <a:r>
              <a:rPr lang="zh-CN" altLang="en-US" sz="2800">
                <a:solidFill>
                  <a:srgbClr val="FF0000"/>
                </a:solidFill>
              </a:rPr>
              <a:t>吃得完</a:t>
            </a:r>
            <a:r>
              <a:rPr lang="zh-CN" altLang="en-US" sz="2800">
                <a:solidFill>
                  <a:srgbClr val="0070C0"/>
                </a:solidFill>
              </a:rPr>
              <a:t>吃不完</a:t>
            </a:r>
            <a:r>
              <a:rPr lang="zh-CN" altLang="en-US" sz="2800"/>
              <a:t>？</a:t>
            </a:r>
            <a:endParaRPr lang="zh-CN" altLang="en-US" sz="2800"/>
          </a:p>
          <a:p>
            <a:r>
              <a:rPr lang="zh-CN" altLang="en-US" sz="2800"/>
              <a:t>     wǔ shí g</a:t>
            </a:r>
            <a:r>
              <a:rPr lang="en-US" altLang="zh-CN" sz="2800"/>
              <a:t>e</a:t>
            </a:r>
            <a:r>
              <a:rPr lang="zh-CN" altLang="en-US" sz="2800"/>
              <a:t> jiǎo z</a:t>
            </a:r>
            <a:r>
              <a:rPr lang="en-US" altLang="zh-CN" sz="2800"/>
              <a:t>i</a:t>
            </a:r>
            <a:r>
              <a:rPr lang="zh-CN" altLang="en-US" sz="2800"/>
              <a:t> nǐ chī d</a:t>
            </a:r>
            <a:r>
              <a:rPr lang="en-US" altLang="zh-CN" sz="2800"/>
              <a:t>e</a:t>
            </a:r>
            <a:r>
              <a:rPr lang="zh-CN" altLang="en-US" sz="2800"/>
              <a:t> wán chī b</a:t>
            </a:r>
            <a:r>
              <a:rPr lang="en-US" altLang="zh-CN" sz="2800"/>
              <a:t>u</a:t>
            </a:r>
            <a:r>
              <a:rPr lang="zh-CN" altLang="en-US" sz="2800"/>
              <a:t> wán ？</a:t>
            </a:r>
            <a:endParaRPr lang="zh-CN" altLang="en-US" sz="2800"/>
          </a:p>
          <a:p>
            <a:r>
              <a:rPr lang="zh-CN" altLang="en-US" sz="2800"/>
              <a:t>     </a:t>
            </a:r>
            <a:r>
              <a:rPr lang="en-US" altLang="zh-CN" sz="2800"/>
              <a:t>Can you eat fifty dumplings or not?</a:t>
            </a:r>
            <a:endParaRPr lang="en-US" altLang="zh-CN" sz="2800"/>
          </a:p>
        </p:txBody>
      </p:sp>
      <p:sp>
        <p:nvSpPr>
          <p:cNvPr id="5" name="文本框 4"/>
          <p:cNvSpPr txBox="1"/>
          <p:nvPr/>
        </p:nvSpPr>
        <p:spPr>
          <a:xfrm>
            <a:off x="406400" y="3753485"/>
            <a:ext cx="1136777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Potential complements are often the only way to convey the idea that the absence of certain conditions prevents a result from being achieved. Potential complements</a:t>
            </a:r>
            <a:r>
              <a:rPr lang="en-US" altLang="zh-CN" sz="2800">
                <a:solidFill>
                  <a:srgbClr val="FF0000"/>
                </a:solidFill>
              </a:rPr>
              <a:t> have a unique function</a:t>
            </a:r>
            <a:r>
              <a:rPr lang="en-US" altLang="zh-CN" sz="2800"/>
              <a:t> that </a:t>
            </a:r>
            <a:r>
              <a:rPr lang="en-US" altLang="zh-CN" sz="2800">
                <a:solidFill>
                  <a:srgbClr val="FF0000"/>
                </a:solidFill>
              </a:rPr>
              <a:t>cannot be fulfilled by the</a:t>
            </a:r>
            <a:r>
              <a:rPr lang="en-US" altLang="zh-CN" sz="2800"/>
              <a:t> </a:t>
            </a:r>
            <a:r>
              <a:rPr lang="en-US" altLang="zh-CN" sz="2800">
                <a:solidFill>
                  <a:srgbClr val="FF0000"/>
                </a:solidFill>
              </a:rPr>
              <a:t>“</a:t>
            </a:r>
            <a:r>
              <a:rPr lang="zh-CN" altLang="en-US" sz="28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不能</a:t>
            </a:r>
            <a:r>
              <a:rPr lang="en-US" altLang="zh-CN" sz="28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(bù néng)+verb+resultative/directional complement”</a:t>
            </a:r>
            <a:r>
              <a:rPr lang="en-US" altLang="zh-CN" sz="2800">
                <a:solidFill>
                  <a:srgbClr val="FF0000"/>
                </a:solidFill>
              </a:rPr>
              <a:t> construction</a:t>
            </a:r>
            <a:r>
              <a:rPr lang="en-US" altLang="zh-CN" sz="2800"/>
              <a:t>. For example, </a:t>
            </a:r>
            <a:r>
              <a:rPr lang="zh-CN" altLang="en-US" sz="2800"/>
              <a:t>做不完</a:t>
            </a:r>
            <a:r>
              <a:rPr lang="en-US" altLang="zh-CN" sz="2800"/>
              <a:t>(zuò bu wán) means “not able to finish,” while </a:t>
            </a:r>
            <a:r>
              <a:rPr lang="zh-CN" altLang="en-US" sz="2800"/>
              <a:t>不能做完</a:t>
            </a:r>
            <a:r>
              <a:rPr lang="en-US" altLang="zh-CN" sz="2800"/>
              <a:t>(bù néng zuò wán) conveys the idea of “not allowed to finish.”</a:t>
            </a:r>
            <a:endParaRPr lang="en-US" altLang="zh-CN" sz="28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4345" y="498475"/>
            <a:ext cx="80619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2. Potential Complements (II)</a:t>
            </a:r>
            <a:endParaRPr lang="en-US" altLang="zh-CN" sz="2400"/>
          </a:p>
        </p:txBody>
      </p:sp>
      <p:sp>
        <p:nvSpPr>
          <p:cNvPr id="3" name="文本框 2"/>
          <p:cNvSpPr txBox="1"/>
          <p:nvPr/>
        </p:nvSpPr>
        <p:spPr>
          <a:xfrm>
            <a:off x="606425" y="1137920"/>
            <a:ext cx="104705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得</a:t>
            </a:r>
            <a:r>
              <a:rPr lang="en-US" altLang="zh-CN" sz="2400"/>
              <a:t>(de) or </a:t>
            </a:r>
            <a:r>
              <a:rPr lang="zh-CN" altLang="en-US" sz="2400"/>
              <a:t>不</a:t>
            </a:r>
            <a:r>
              <a:rPr lang="en-US" altLang="zh-CN" sz="2400"/>
              <a:t>(bu) is placed between a verb and a resultative or directional complement to indicate whether a certain</a:t>
            </a:r>
            <a:r>
              <a:rPr lang="en-US" altLang="zh-CN" sz="2400">
                <a:solidFill>
                  <a:srgbClr val="FF0000"/>
                </a:solidFill>
              </a:rPr>
              <a:t> result can be realized or not.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5790" y="2540000"/>
            <a:ext cx="1135634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8.</a:t>
            </a:r>
            <a:r>
              <a:rPr lang="zh-CN" altLang="en-US" sz="2800"/>
              <a:t>老师说得太快，我</a:t>
            </a:r>
            <a:r>
              <a:rPr lang="zh-CN" altLang="en-US" sz="2800">
                <a:solidFill>
                  <a:srgbClr val="FF0000"/>
                </a:solidFill>
              </a:rPr>
              <a:t>听不清楚</a:t>
            </a:r>
            <a:r>
              <a:rPr lang="zh-CN" altLang="en-US" sz="2800"/>
              <a:t>。</a:t>
            </a:r>
            <a:endParaRPr lang="zh-CN" altLang="en-US" sz="2800"/>
          </a:p>
          <a:p>
            <a:r>
              <a:rPr lang="zh-CN" altLang="en-US" sz="2800"/>
              <a:t>    lǎo shī shuō d</a:t>
            </a:r>
            <a:r>
              <a:rPr lang="en-US" altLang="zh-CN" sz="2800"/>
              <a:t>e</a:t>
            </a:r>
            <a:r>
              <a:rPr lang="zh-CN" altLang="en-US" sz="2800"/>
              <a:t> tài kuài </a:t>
            </a:r>
            <a:r>
              <a:rPr lang="en-US" altLang="zh-CN" sz="2800"/>
              <a:t>, </a:t>
            </a:r>
            <a:r>
              <a:rPr lang="zh-CN" altLang="en-US" sz="2800"/>
              <a:t>wǒ tīng b</a:t>
            </a:r>
            <a:r>
              <a:rPr lang="en-US" altLang="zh-CN" sz="2800"/>
              <a:t>u</a:t>
            </a:r>
            <a:r>
              <a:rPr lang="zh-CN" altLang="en-US" sz="2800"/>
              <a:t> qīng ch</a:t>
            </a:r>
            <a:r>
              <a:rPr lang="en-US" altLang="zh-CN" sz="2800"/>
              <a:t>u.</a:t>
            </a:r>
            <a:endParaRPr lang="en-US" altLang="zh-CN" sz="2800"/>
          </a:p>
          <a:p>
            <a:r>
              <a:rPr lang="en-US" altLang="zh-CN" sz="2800"/>
              <a:t>    The teacher speaks too fast. I can`t hear [him] clearly.</a:t>
            </a:r>
            <a:endParaRPr lang="en-US" altLang="zh-CN" sz="2800"/>
          </a:p>
          <a:p>
            <a:endParaRPr lang="zh-CN" altLang="en-US" sz="2800"/>
          </a:p>
          <a:p>
            <a:r>
              <a:rPr lang="en-US" altLang="zh-CN" sz="2800"/>
              <a:t>8a.</a:t>
            </a:r>
            <a:r>
              <a:rPr lang="zh-CN" altLang="en-US" sz="2800"/>
              <a:t>老师说得太快，我不能听清楚。</a:t>
            </a:r>
            <a:r>
              <a:rPr lang="en-US" altLang="zh-CN" sz="2800">
                <a:solidFill>
                  <a:srgbClr val="FF0000"/>
                </a:solidFill>
              </a:rPr>
              <a:t>(X)</a:t>
            </a:r>
            <a:endParaRPr lang="zh-CN" altLang="en-US" sz="2800">
              <a:solidFill>
                <a:srgbClr val="FF0000"/>
              </a:solidFill>
            </a:endParaRPr>
          </a:p>
          <a:p>
            <a:r>
              <a:rPr lang="zh-CN" altLang="en-US" sz="2800"/>
              <a:t>      lǎo shī shuō d</a:t>
            </a:r>
            <a:r>
              <a:rPr lang="en-US" altLang="zh-CN" sz="2800"/>
              <a:t>e</a:t>
            </a:r>
            <a:r>
              <a:rPr lang="zh-CN" altLang="en-US" sz="2800"/>
              <a:t> tài kuài</a:t>
            </a:r>
            <a:r>
              <a:rPr lang="en-US" altLang="zh-CN" sz="2800"/>
              <a:t>, </a:t>
            </a:r>
            <a:r>
              <a:rPr lang="zh-CN" altLang="en-US" sz="2800"/>
              <a:t>wǒ bù néng tīng qīng ch</a:t>
            </a:r>
            <a:r>
              <a:rPr lang="en-US" altLang="zh-CN" sz="2800"/>
              <a:t>u.</a:t>
            </a:r>
            <a:r>
              <a:rPr lang="zh-CN" altLang="en-US" sz="2800"/>
              <a:t> </a:t>
            </a:r>
            <a:endParaRPr lang="zh-CN" altLang="en-US" sz="28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4345" y="498475"/>
            <a:ext cx="80619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2. Potential Complements (II)</a:t>
            </a:r>
            <a:endParaRPr lang="en-US" altLang="zh-CN" sz="2400"/>
          </a:p>
        </p:txBody>
      </p:sp>
      <p:sp>
        <p:nvSpPr>
          <p:cNvPr id="4" name="文本框 3"/>
          <p:cNvSpPr txBox="1"/>
          <p:nvPr/>
        </p:nvSpPr>
        <p:spPr>
          <a:xfrm>
            <a:off x="474345" y="1228725"/>
            <a:ext cx="11356340" cy="4831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9.</a:t>
            </a:r>
            <a:r>
              <a:rPr lang="zh-CN" altLang="en-US" sz="2800"/>
              <a:t>今天的功课太多，我做不完。</a:t>
            </a:r>
            <a:endParaRPr lang="zh-CN" altLang="en-US" sz="2800"/>
          </a:p>
          <a:p>
            <a:r>
              <a:rPr lang="zh-CN" altLang="en-US" sz="2800"/>
              <a:t>    jīn tiān de gōng kè tài duō</a:t>
            </a:r>
            <a:r>
              <a:rPr lang="en-US" altLang="zh-CN" sz="2800"/>
              <a:t>, </a:t>
            </a:r>
            <a:r>
              <a:rPr lang="zh-CN" altLang="en-US" sz="2800"/>
              <a:t>wǒ zuò bù wán 。</a:t>
            </a:r>
            <a:endParaRPr lang="zh-CN" altLang="en-US" sz="2800"/>
          </a:p>
          <a:p>
            <a:r>
              <a:rPr lang="en-US" altLang="zh-CN" sz="2800"/>
              <a:t>    There is too much homework today. I can`t finish it.</a:t>
            </a:r>
            <a:endParaRPr lang="en-US" altLang="zh-CN" sz="2800"/>
          </a:p>
          <a:p>
            <a:endParaRPr lang="en-US" altLang="zh-CN" sz="2800"/>
          </a:p>
          <a:p>
            <a:r>
              <a:rPr lang="en-US" altLang="zh-CN" sz="2800"/>
              <a:t>9a.</a:t>
            </a:r>
            <a:r>
              <a:rPr lang="zh-CN" altLang="en-US" sz="2800"/>
              <a:t>今天的功课太多，我不能做完。</a:t>
            </a:r>
            <a:r>
              <a:rPr lang="en-US" altLang="zh-CN" sz="2800">
                <a:solidFill>
                  <a:srgbClr val="FF0000"/>
                </a:solidFill>
              </a:rPr>
              <a:t>(X)</a:t>
            </a:r>
            <a:endParaRPr lang="zh-CN" altLang="en-US" sz="2800">
              <a:solidFill>
                <a:srgbClr val="FF0000"/>
              </a:solidFill>
            </a:endParaRPr>
          </a:p>
          <a:p>
            <a:r>
              <a:rPr lang="zh-CN" altLang="en-US" sz="2800"/>
              <a:t>      jīn tiān de gōng kè tài duō</a:t>
            </a:r>
            <a:r>
              <a:rPr lang="en-US" altLang="zh-CN" sz="2800"/>
              <a:t>, </a:t>
            </a:r>
            <a:r>
              <a:rPr lang="zh-CN" altLang="en-US" sz="2800"/>
              <a:t>wǒ bù néng zuò wán</a:t>
            </a:r>
            <a:endParaRPr lang="zh-CN" altLang="en-US" sz="2800"/>
          </a:p>
          <a:p>
            <a:endParaRPr lang="en-US" altLang="zh-CN" sz="2800"/>
          </a:p>
          <a:p>
            <a:r>
              <a:rPr lang="en-US" altLang="zh-CN" sz="2800"/>
              <a:t>A potential complement </a:t>
            </a:r>
            <a:r>
              <a:rPr lang="en-US" altLang="zh-CN" sz="2800">
                <a:solidFill>
                  <a:srgbClr val="FF0000"/>
                </a:solidFill>
              </a:rPr>
              <a:t>cannot be used in a </a:t>
            </a:r>
            <a:r>
              <a:rPr lang="zh-CN" altLang="en-US" sz="2800">
                <a:solidFill>
                  <a:srgbClr val="FF0000"/>
                </a:solidFill>
              </a:rPr>
              <a:t>把</a:t>
            </a:r>
            <a:r>
              <a:rPr lang="en-US" altLang="zh-CN" sz="2800">
                <a:solidFill>
                  <a:srgbClr val="FF0000"/>
                </a:solidFill>
              </a:rPr>
              <a:t>(bǎ) sentence,</a:t>
            </a:r>
            <a:r>
              <a:rPr lang="en-US" altLang="zh-CN" sz="2800"/>
              <a:t> either.</a:t>
            </a:r>
            <a:endParaRPr lang="en-US" altLang="zh-CN" sz="2800"/>
          </a:p>
          <a:p>
            <a:endParaRPr lang="en-US" altLang="zh-CN" sz="2800"/>
          </a:p>
          <a:p>
            <a:r>
              <a:rPr lang="en-US" altLang="zh-CN" sz="2800"/>
              <a:t>9b.</a:t>
            </a:r>
            <a:r>
              <a:rPr lang="zh-CN" altLang="en-US" sz="2800"/>
              <a:t>我把今天的功课做不完。</a:t>
            </a:r>
            <a:r>
              <a:rPr lang="en-US" altLang="zh-CN" sz="2800">
                <a:solidFill>
                  <a:srgbClr val="FF0000"/>
                </a:solidFill>
              </a:rPr>
              <a:t>(X)</a:t>
            </a:r>
            <a:endParaRPr lang="zh-CN" altLang="en-US" sz="2800">
              <a:solidFill>
                <a:srgbClr val="FF0000"/>
              </a:solidFill>
            </a:endParaRPr>
          </a:p>
          <a:p>
            <a:r>
              <a:rPr lang="zh-CN" altLang="en-US" sz="2800"/>
              <a:t>      wǒ bǎ jīn tiān de gōng kè zuò b</a:t>
            </a:r>
            <a:r>
              <a:rPr lang="en-US" altLang="zh-CN" sz="2800"/>
              <a:t>u</a:t>
            </a:r>
            <a:r>
              <a:rPr lang="zh-CN" altLang="en-US" sz="2800"/>
              <a:t> wán</a:t>
            </a:r>
            <a:r>
              <a:rPr lang="en-US" altLang="zh-CN" sz="2800"/>
              <a:t>.</a:t>
            </a:r>
            <a:endParaRPr lang="en-US" altLang="zh-CN" sz="28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59541" y="914402"/>
            <a:ext cx="10087428" cy="5050971"/>
          </a:xfrm>
          <a:prstGeom prst="rect">
            <a:avLst/>
          </a:prstGeom>
          <a:noFill/>
          <a:ln w="19050">
            <a:solidFill>
              <a:srgbClr val="778479"/>
            </a:solidFill>
          </a:ln>
          <a:effectLst>
            <a:outerShdw blurRad="50800" dist="38100" dir="2700000" algn="tl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44460" y="2963545"/>
            <a:ext cx="3243580" cy="54451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339850" y="1222375"/>
            <a:ext cx="962342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ym typeface="+mn-ea"/>
              </a:rPr>
              <a:t>The primary meaning of </a:t>
            </a:r>
            <a:r>
              <a:rPr lang="zh-CN" altLang="en-US" sz="2800">
                <a:sym typeface="+mn-ea"/>
              </a:rPr>
              <a:t>早 </a:t>
            </a:r>
            <a:r>
              <a:rPr lang="en-US" altLang="zh-CN" sz="2800">
                <a:sym typeface="+mn-ea"/>
              </a:rPr>
              <a:t>is “early,” but in an extended sense it can also mean </a:t>
            </a:r>
            <a:r>
              <a:rPr lang="en-US" altLang="zh-CN" sz="2800">
                <a:solidFill>
                  <a:srgbClr val="FF0000"/>
                </a:solidFill>
                <a:sym typeface="+mn-ea"/>
              </a:rPr>
              <a:t>“ a long time ago,” or “early on.”</a:t>
            </a:r>
            <a:endParaRPr lang="en-US" altLang="zh-CN" sz="2800">
              <a:solidFill>
                <a:srgbClr val="FF0000"/>
              </a:solidFill>
              <a:sym typeface="+mn-ea"/>
            </a:endParaRPr>
          </a:p>
          <a:p>
            <a:endParaRPr lang="zh-CN" altLang="en-US" sz="2800">
              <a:solidFill>
                <a:schemeClr val="tx1"/>
              </a:solidFill>
              <a:sym typeface="+mn-ea"/>
            </a:endParaRPr>
          </a:p>
          <a:p>
            <a:r>
              <a:rPr lang="zh-CN" altLang="en-US" sz="2800">
                <a:solidFill>
                  <a:schemeClr val="tx1"/>
                </a:solidFill>
                <a:sym typeface="+mn-ea"/>
              </a:rPr>
              <a:t>我</a:t>
            </a:r>
            <a:r>
              <a:rPr lang="zh-CN" altLang="en-US" sz="2800">
                <a:solidFill>
                  <a:srgbClr val="FF0000"/>
                </a:solidFill>
                <a:sym typeface="+mn-ea"/>
              </a:rPr>
              <a:t>早</a:t>
            </a:r>
            <a:r>
              <a:rPr lang="zh-CN" altLang="en-US" sz="2800">
                <a:solidFill>
                  <a:schemeClr val="tx1"/>
                </a:solidFill>
                <a:sym typeface="+mn-ea"/>
              </a:rPr>
              <a:t>就想看中国电影了。</a:t>
            </a:r>
            <a:endParaRPr lang="zh-CN" altLang="en-US" sz="2800">
              <a:solidFill>
                <a:schemeClr val="tx1"/>
              </a:solidFill>
              <a:sym typeface="+mn-ea"/>
            </a:endParaRPr>
          </a:p>
          <a:p>
            <a:r>
              <a:rPr lang="en-US" altLang="zh-CN" sz="2800">
                <a:solidFill>
                  <a:schemeClr val="tx1"/>
                </a:solidFill>
                <a:sym typeface="+mn-ea"/>
              </a:rPr>
              <a:t>w</a:t>
            </a:r>
            <a:r>
              <a:rPr lang="zh-CN" altLang="en-US" sz="2800">
                <a:solidFill>
                  <a:schemeClr val="tx1"/>
                </a:solidFill>
                <a:sym typeface="+mn-ea"/>
              </a:rPr>
              <a:t>ǒ zǎo jiù xiǎng kàn zhōng guó diàn yǐng le</a:t>
            </a:r>
            <a:r>
              <a:rPr lang="en-US" altLang="zh-CN" sz="2800">
                <a:solidFill>
                  <a:schemeClr val="tx1"/>
                </a:solidFill>
                <a:sym typeface="+mn-ea"/>
              </a:rPr>
              <a:t>.</a:t>
            </a:r>
            <a:endParaRPr lang="en-US" altLang="zh-CN" sz="2800">
              <a:solidFill>
                <a:schemeClr val="tx1"/>
              </a:solidFill>
              <a:sym typeface="+mn-ea"/>
            </a:endParaRPr>
          </a:p>
          <a:p>
            <a:r>
              <a:rPr lang="en-US" altLang="zh-CN" sz="2800">
                <a:solidFill>
                  <a:schemeClr val="tx1"/>
                </a:solidFill>
                <a:sym typeface="+mn-ea"/>
              </a:rPr>
              <a:t>I`ve wanted to see a Chinese film </a:t>
            </a:r>
            <a:r>
              <a:rPr lang="en-US" altLang="zh-CN" sz="2800">
                <a:solidFill>
                  <a:srgbClr val="FF0000"/>
                </a:solidFill>
                <a:sym typeface="+mn-ea"/>
              </a:rPr>
              <a:t>for a long time</a:t>
            </a:r>
            <a:r>
              <a:rPr lang="en-US" altLang="zh-CN" sz="2800">
                <a:solidFill>
                  <a:schemeClr val="tx1"/>
                </a:solidFill>
                <a:sym typeface="+mn-ea"/>
              </a:rPr>
              <a:t>.</a:t>
            </a:r>
            <a:endParaRPr lang="en-US" altLang="zh-CN" sz="2800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9"/>
          <a:stretch>
            <a:fillRect/>
          </a:stretch>
        </p:blipFill>
        <p:spPr>
          <a:xfrm rot="7292169">
            <a:off x="6642735" y="2237105"/>
            <a:ext cx="4540885" cy="69100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505075" y="2388870"/>
            <a:ext cx="30003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记得</a:t>
            </a:r>
            <a:endParaRPr lang="zh-CN" altLang="en-US" sz="9600"/>
          </a:p>
        </p:txBody>
      </p:sp>
      <p:sp>
        <p:nvSpPr>
          <p:cNvPr id="7" name="文本框 6"/>
          <p:cNvSpPr txBox="1"/>
          <p:nvPr/>
        </p:nvSpPr>
        <p:spPr>
          <a:xfrm>
            <a:off x="2713355" y="1853565"/>
            <a:ext cx="23825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jì         de </a:t>
            </a:r>
            <a:endParaRPr lang="en-US" altLang="zh-CN" sz="3600"/>
          </a:p>
        </p:txBody>
      </p:sp>
      <p:sp>
        <p:nvSpPr>
          <p:cNvPr id="8" name="文本框 7"/>
          <p:cNvSpPr txBox="1"/>
          <p:nvPr/>
        </p:nvSpPr>
        <p:spPr>
          <a:xfrm>
            <a:off x="2059305" y="3866515"/>
            <a:ext cx="43395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       to remember</a:t>
            </a:r>
            <a:endParaRPr lang="en-US" altLang="zh-CN" sz="3200"/>
          </a:p>
        </p:txBody>
      </p:sp>
      <p:sp>
        <p:nvSpPr>
          <p:cNvPr id="2" name="文本框 1"/>
          <p:cNvSpPr txBox="1"/>
          <p:nvPr/>
        </p:nvSpPr>
        <p:spPr>
          <a:xfrm>
            <a:off x="6074410" y="1683385"/>
            <a:ext cx="512699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你还</a:t>
            </a:r>
            <a:r>
              <a:rPr lang="zh-CN" altLang="en-US" sz="2800">
                <a:solidFill>
                  <a:srgbClr val="FF0000"/>
                </a:solidFill>
              </a:rPr>
              <a:t>记得</a:t>
            </a:r>
            <a:r>
              <a:rPr lang="zh-CN" altLang="en-US" sz="2800"/>
              <a:t>我吗？</a:t>
            </a:r>
            <a:endParaRPr lang="zh-CN" altLang="en-US" sz="2800"/>
          </a:p>
          <a:p>
            <a:r>
              <a:rPr lang="en-US" altLang="zh-CN" sz="2800"/>
              <a:t>n</a:t>
            </a:r>
            <a:r>
              <a:rPr lang="zh-CN" altLang="en-US" sz="2800"/>
              <a:t>ǐ hái jì d</a:t>
            </a:r>
            <a:r>
              <a:rPr lang="en-US" altLang="zh-CN" sz="2800"/>
              <a:t>e</a:t>
            </a:r>
            <a:r>
              <a:rPr lang="zh-CN" altLang="en-US" sz="2800"/>
              <a:t> wǒ ma?</a:t>
            </a:r>
            <a:endParaRPr lang="zh-CN" altLang="en-US" sz="2800"/>
          </a:p>
          <a:p>
            <a:r>
              <a:rPr lang="en-US" altLang="zh-CN" sz="2800"/>
              <a:t>Do you </a:t>
            </a:r>
            <a:r>
              <a:rPr lang="en-US" altLang="zh-CN" sz="2800">
                <a:solidFill>
                  <a:srgbClr val="FF0000"/>
                </a:solidFill>
              </a:rPr>
              <a:t>remember </a:t>
            </a:r>
            <a:r>
              <a:rPr lang="en-US" altLang="zh-CN" sz="2800"/>
              <a:t>me?</a:t>
            </a:r>
            <a:endParaRPr lang="en-US" altLang="zh-CN" sz="2800"/>
          </a:p>
          <a:p>
            <a:endParaRPr lang="en-US" altLang="zh-CN" sz="2800"/>
          </a:p>
          <a:p>
            <a:r>
              <a:rPr lang="en-US" altLang="zh-CN" sz="2800"/>
              <a:t>你还</a:t>
            </a:r>
            <a:r>
              <a:rPr lang="en-US" altLang="zh-CN" sz="2800">
                <a:solidFill>
                  <a:srgbClr val="FF0000"/>
                </a:solidFill>
              </a:rPr>
              <a:t>记得</a:t>
            </a:r>
            <a:r>
              <a:rPr lang="en-US" altLang="zh-CN" sz="2800"/>
              <a:t>那个语法吗？</a:t>
            </a:r>
            <a:endParaRPr lang="en-US" altLang="zh-CN" sz="2800"/>
          </a:p>
          <a:p>
            <a:r>
              <a:rPr lang="en-US" altLang="zh-CN" sz="2800"/>
              <a:t>nǐ hái jì de nà gè yǔ fǎ ma?</a:t>
            </a:r>
            <a:endParaRPr lang="en-US" altLang="zh-CN" sz="2800"/>
          </a:p>
          <a:p>
            <a:r>
              <a:rPr lang="en-US" altLang="zh-CN" sz="2800"/>
              <a:t>Do you </a:t>
            </a:r>
            <a:r>
              <a:rPr lang="en-US" altLang="zh-CN" sz="2800">
                <a:solidFill>
                  <a:srgbClr val="FF0000"/>
                </a:solidFill>
              </a:rPr>
              <a:t>remember</a:t>
            </a:r>
            <a:r>
              <a:rPr lang="en-US" altLang="zh-CN" sz="2800"/>
              <a:t> that grammar?</a:t>
            </a:r>
            <a:endParaRPr lang="en-US" altLang="zh-CN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9"/>
          <a:stretch>
            <a:fillRect/>
          </a:stretch>
        </p:blipFill>
        <p:spPr>
          <a:xfrm rot="7292169">
            <a:off x="6642735" y="2237105"/>
            <a:ext cx="4540885" cy="69100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596130" y="2367280"/>
            <a:ext cx="30003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印象</a:t>
            </a:r>
            <a:endParaRPr lang="zh-CN" altLang="en-US" sz="9600"/>
          </a:p>
        </p:txBody>
      </p:sp>
      <p:sp>
        <p:nvSpPr>
          <p:cNvPr id="7" name="文本框 6"/>
          <p:cNvSpPr txBox="1"/>
          <p:nvPr/>
        </p:nvSpPr>
        <p:spPr>
          <a:xfrm>
            <a:off x="4717415" y="1806575"/>
            <a:ext cx="23825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yìn    xiàng </a:t>
            </a:r>
            <a:endParaRPr lang="en-US" altLang="zh-CN" sz="3600"/>
          </a:p>
        </p:txBody>
      </p:sp>
      <p:sp>
        <p:nvSpPr>
          <p:cNvPr id="8" name="文本框 7"/>
          <p:cNvSpPr txBox="1"/>
          <p:nvPr/>
        </p:nvSpPr>
        <p:spPr>
          <a:xfrm>
            <a:off x="3446145" y="3780790"/>
            <a:ext cx="47917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                impression</a:t>
            </a:r>
            <a:endParaRPr lang="en-US" altLang="zh-CN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9"/>
          <a:stretch>
            <a:fillRect/>
          </a:stretch>
        </p:blipFill>
        <p:spPr>
          <a:xfrm rot="7292169">
            <a:off x="6642735" y="2237105"/>
            <a:ext cx="4540885" cy="69100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9590" y="2407920"/>
            <a:ext cx="44862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想起来</a:t>
            </a:r>
            <a:endParaRPr lang="zh-CN" altLang="en-US" sz="9600"/>
          </a:p>
        </p:txBody>
      </p:sp>
      <p:sp>
        <p:nvSpPr>
          <p:cNvPr id="7" name="文本框 6"/>
          <p:cNvSpPr txBox="1"/>
          <p:nvPr/>
        </p:nvSpPr>
        <p:spPr>
          <a:xfrm>
            <a:off x="1894205" y="1844040"/>
            <a:ext cx="38271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xiǎng     qi        lai  </a:t>
            </a:r>
            <a:endParaRPr lang="en-US" altLang="zh-CN" sz="3600"/>
          </a:p>
        </p:txBody>
      </p:sp>
      <p:sp>
        <p:nvSpPr>
          <p:cNvPr id="8" name="文本框 7"/>
          <p:cNvSpPr txBox="1"/>
          <p:nvPr/>
        </p:nvSpPr>
        <p:spPr>
          <a:xfrm>
            <a:off x="1440815" y="3866515"/>
            <a:ext cx="43395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    to remember; to recall</a:t>
            </a:r>
            <a:endParaRPr lang="zh-CN" altLang="en-US" sz="3200"/>
          </a:p>
        </p:txBody>
      </p:sp>
      <p:sp>
        <p:nvSpPr>
          <p:cNvPr id="2" name="文本框 1"/>
          <p:cNvSpPr txBox="1"/>
          <p:nvPr/>
        </p:nvSpPr>
        <p:spPr>
          <a:xfrm>
            <a:off x="6688455" y="1638300"/>
            <a:ext cx="3923665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我</a:t>
            </a:r>
            <a:r>
              <a:rPr lang="zh-CN" altLang="en-US" sz="2800">
                <a:solidFill>
                  <a:srgbClr val="FF0000"/>
                </a:solidFill>
              </a:rPr>
              <a:t>想起来</a:t>
            </a:r>
            <a:r>
              <a:rPr lang="zh-CN" altLang="en-US" sz="2800"/>
              <a:t>了。</a:t>
            </a:r>
            <a:endParaRPr lang="zh-CN" altLang="en-US" sz="2800"/>
          </a:p>
          <a:p>
            <a:r>
              <a:rPr lang="en-US" altLang="zh-CN" sz="2800"/>
              <a:t>w</a:t>
            </a:r>
            <a:r>
              <a:rPr lang="zh-CN" altLang="en-US" sz="2800"/>
              <a:t>ǒ xiǎng q</a:t>
            </a:r>
            <a:r>
              <a:rPr lang="en-US" altLang="zh-CN" sz="2800"/>
              <a:t>i </a:t>
            </a:r>
            <a:r>
              <a:rPr lang="zh-CN" altLang="en-US" sz="2800"/>
              <a:t>l</a:t>
            </a:r>
            <a:r>
              <a:rPr lang="en-US" altLang="zh-CN" sz="2800"/>
              <a:t>a</a:t>
            </a:r>
            <a:r>
              <a:rPr lang="zh-CN" altLang="en-US" sz="2800"/>
              <a:t>i le.</a:t>
            </a:r>
            <a:endParaRPr lang="zh-CN" altLang="en-US" sz="2800"/>
          </a:p>
          <a:p>
            <a:r>
              <a:rPr lang="zh-CN" altLang="en-US" sz="2800"/>
              <a:t>I </a:t>
            </a:r>
            <a:r>
              <a:rPr lang="zh-CN" altLang="en-US" sz="2800">
                <a:solidFill>
                  <a:srgbClr val="FF0000"/>
                </a:solidFill>
              </a:rPr>
              <a:t>remembered</a:t>
            </a:r>
            <a:r>
              <a:rPr lang="zh-CN" altLang="en-US" sz="2800"/>
              <a:t>.</a:t>
            </a:r>
            <a:endParaRPr lang="zh-CN" altLang="en-US" sz="2800"/>
          </a:p>
          <a:p>
            <a:endParaRPr lang="zh-CN" altLang="en-US" sz="2800"/>
          </a:p>
          <a:p>
            <a:r>
              <a:rPr lang="zh-CN" altLang="en-US" sz="2800"/>
              <a:t>我</a:t>
            </a:r>
            <a:r>
              <a:rPr lang="zh-CN" altLang="en-US" sz="2800">
                <a:solidFill>
                  <a:srgbClr val="FF0000"/>
                </a:solidFill>
              </a:rPr>
              <a:t>想</a:t>
            </a:r>
            <a:r>
              <a:rPr lang="zh-CN" altLang="en-US" sz="2800"/>
              <a:t>不</a:t>
            </a:r>
            <a:r>
              <a:rPr lang="zh-CN" altLang="en-US" sz="2800">
                <a:solidFill>
                  <a:srgbClr val="FF0000"/>
                </a:solidFill>
              </a:rPr>
              <a:t>起来</a:t>
            </a:r>
            <a:r>
              <a:rPr lang="zh-CN" altLang="en-US" sz="2800"/>
              <a:t>。</a:t>
            </a:r>
            <a:endParaRPr lang="zh-CN" altLang="en-US" sz="2800"/>
          </a:p>
          <a:p>
            <a:r>
              <a:rPr lang="en-US" altLang="zh-CN" sz="2800"/>
              <a:t>w</a:t>
            </a:r>
            <a:r>
              <a:rPr lang="zh-CN" altLang="en-US" sz="2800"/>
              <a:t>ǒ xiǎng b</a:t>
            </a:r>
            <a:r>
              <a:rPr lang="en-US" altLang="zh-CN" sz="2800"/>
              <a:t>u</a:t>
            </a:r>
            <a:r>
              <a:rPr lang="zh-CN" altLang="en-US" sz="2800"/>
              <a:t> q</a:t>
            </a:r>
            <a:r>
              <a:rPr lang="en-US" altLang="zh-CN" sz="2800"/>
              <a:t>i </a:t>
            </a:r>
            <a:r>
              <a:rPr lang="zh-CN" altLang="en-US" sz="2800"/>
              <a:t>l</a:t>
            </a:r>
            <a:r>
              <a:rPr lang="en-US" altLang="zh-CN" sz="2800"/>
              <a:t>a</a:t>
            </a:r>
            <a:r>
              <a:rPr lang="zh-CN" altLang="en-US" sz="2800"/>
              <a:t>i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I can't </a:t>
            </a:r>
            <a:r>
              <a:rPr lang="en-US" altLang="zh-CN" sz="2800">
                <a:solidFill>
                  <a:srgbClr val="FF0000"/>
                </a:solidFill>
              </a:rPr>
              <a:t>remember</a:t>
            </a:r>
            <a:r>
              <a:rPr lang="en-US" altLang="zh-CN" sz="2800"/>
              <a:t>.</a:t>
            </a:r>
            <a:endParaRPr lang="en-US" altLang="zh-CN" sz="2800"/>
          </a:p>
        </p:txBody>
      </p:sp>
      <p:sp>
        <p:nvSpPr>
          <p:cNvPr id="3" name="文本框 2"/>
          <p:cNvSpPr txBox="1"/>
          <p:nvPr/>
        </p:nvSpPr>
        <p:spPr>
          <a:xfrm>
            <a:off x="995045" y="4891405"/>
            <a:ext cx="73469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59541" y="914402"/>
            <a:ext cx="10087428" cy="5050971"/>
          </a:xfrm>
          <a:prstGeom prst="rect">
            <a:avLst/>
          </a:prstGeom>
          <a:noFill/>
          <a:ln w="19050">
            <a:solidFill>
              <a:srgbClr val="778479"/>
            </a:solidFill>
          </a:ln>
          <a:effectLst>
            <a:outerShdw blurRad="50800" dist="38100" dir="2700000" algn="tl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44460" y="2963545"/>
            <a:ext cx="3243580" cy="54451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339850" y="1222375"/>
            <a:ext cx="962342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记得</a:t>
            </a:r>
            <a:r>
              <a:rPr lang="en-US" altLang="zh-CN" sz="2800"/>
              <a:t>(jì de, to remember) vs </a:t>
            </a:r>
            <a:r>
              <a:rPr lang="zh-CN" altLang="en-US" sz="2800"/>
              <a:t>想起来</a:t>
            </a:r>
            <a:r>
              <a:rPr lang="en-US" altLang="zh-CN" sz="2800"/>
              <a:t>(xiǎng qi lai , to remember; to recall): </a:t>
            </a:r>
            <a:endParaRPr lang="en-US" altLang="zh-CN" sz="2800"/>
          </a:p>
          <a:p>
            <a:r>
              <a:rPr lang="en-US" altLang="zh-CN" sz="2800"/>
              <a:t>While </a:t>
            </a:r>
            <a:r>
              <a:rPr lang="zh-CN" altLang="en-US" sz="2800"/>
              <a:t>记得</a:t>
            </a:r>
            <a:r>
              <a:rPr lang="en-US" altLang="zh-CN" sz="2800"/>
              <a:t>(</a:t>
            </a:r>
            <a:r>
              <a:rPr lang="en-US" altLang="zh-CN" sz="2800">
                <a:sym typeface="+mn-ea"/>
              </a:rPr>
              <a:t>jì de</a:t>
            </a:r>
            <a:r>
              <a:rPr lang="en-US" altLang="zh-CN" sz="2800"/>
              <a:t>) pertains to the </a:t>
            </a:r>
            <a:r>
              <a:rPr lang="en-US" altLang="zh-CN" sz="2800">
                <a:solidFill>
                  <a:srgbClr val="FF0000"/>
                </a:solidFill>
              </a:rPr>
              <a:t>continuous state of remembering</a:t>
            </a:r>
            <a:r>
              <a:rPr lang="en-US" altLang="zh-CN" sz="2800"/>
              <a:t>, </a:t>
            </a:r>
            <a:r>
              <a:rPr lang="zh-CN" altLang="en-US" sz="2800"/>
              <a:t>想起来</a:t>
            </a:r>
            <a:r>
              <a:rPr lang="en-US" altLang="zh-CN" sz="2800"/>
              <a:t>(</a:t>
            </a:r>
            <a:r>
              <a:rPr lang="en-US" altLang="zh-CN" sz="2800">
                <a:sym typeface="+mn-ea"/>
              </a:rPr>
              <a:t>xiǎng qi lai</a:t>
            </a:r>
            <a:r>
              <a:rPr lang="en-US" altLang="zh-CN" sz="2800"/>
              <a:t>) refers to the mental act of </a:t>
            </a:r>
            <a:r>
              <a:rPr lang="en-US" altLang="zh-CN" sz="2800">
                <a:solidFill>
                  <a:srgbClr val="FF0000"/>
                </a:solidFill>
              </a:rPr>
              <a:t>retrieving information from one`s memory. </a:t>
            </a:r>
            <a:endParaRPr lang="en-US" altLang="zh-CN" sz="2800"/>
          </a:p>
          <a:p>
            <a:r>
              <a:rPr lang="en-US" altLang="zh-CN" sz="2800"/>
              <a:t>Thus one can say:“</a:t>
            </a:r>
            <a:r>
              <a:rPr lang="zh-CN" altLang="en-US" sz="2800"/>
              <a:t>我记得他上过我的课，可是我想不起来他叫什么名字。</a:t>
            </a:r>
            <a:r>
              <a:rPr lang="en-US" altLang="zh-CN" sz="2800"/>
              <a:t>”(wǒ jì de tā shàng guo wǒ de kè, kě shì wǒ xiǎng bu qǐ lái tā jiào shén me míng zi, I do remember he took my class, but I can`t think of his name at the moment).</a:t>
            </a:r>
            <a:endParaRPr lang="en-US" altLang="zh-CN" sz="2800"/>
          </a:p>
          <a:p>
            <a:endParaRPr lang="en-US" sz="280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9"/>
          <a:stretch>
            <a:fillRect/>
          </a:stretch>
        </p:blipFill>
        <p:spPr>
          <a:xfrm rot="7292169">
            <a:off x="6642735" y="2237105"/>
            <a:ext cx="4540885" cy="69100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611630" y="2398395"/>
            <a:ext cx="30003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号码</a:t>
            </a:r>
            <a:endParaRPr lang="zh-CN" altLang="en-US" sz="9600"/>
          </a:p>
        </p:txBody>
      </p:sp>
      <p:sp>
        <p:nvSpPr>
          <p:cNvPr id="7" name="文本框 6"/>
          <p:cNvSpPr txBox="1"/>
          <p:nvPr/>
        </p:nvSpPr>
        <p:spPr>
          <a:xfrm>
            <a:off x="1826260" y="1871980"/>
            <a:ext cx="23825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hào     mǎ  </a:t>
            </a:r>
            <a:endParaRPr lang="en-US" altLang="zh-CN" sz="3600"/>
          </a:p>
        </p:txBody>
      </p:sp>
      <p:sp>
        <p:nvSpPr>
          <p:cNvPr id="8" name="文本框 7"/>
          <p:cNvSpPr txBox="1"/>
          <p:nvPr/>
        </p:nvSpPr>
        <p:spPr>
          <a:xfrm>
            <a:off x="1204595" y="3815715"/>
            <a:ext cx="35121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           number</a:t>
            </a:r>
            <a:endParaRPr lang="en-US" altLang="zh-CN" sz="3200"/>
          </a:p>
        </p:txBody>
      </p:sp>
      <p:sp>
        <p:nvSpPr>
          <p:cNvPr id="2" name="文本框 1"/>
          <p:cNvSpPr txBox="1"/>
          <p:nvPr/>
        </p:nvSpPr>
        <p:spPr>
          <a:xfrm>
            <a:off x="4612005" y="1628775"/>
            <a:ext cx="752348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你是怎么知道我的电话</a:t>
            </a:r>
            <a:r>
              <a:rPr lang="zh-CN" altLang="en-US" sz="2800">
                <a:solidFill>
                  <a:srgbClr val="FF0000"/>
                </a:solidFill>
              </a:rPr>
              <a:t>号码</a:t>
            </a:r>
            <a:r>
              <a:rPr lang="zh-CN" altLang="en-US" sz="2800"/>
              <a:t>的？</a:t>
            </a:r>
            <a:endParaRPr lang="zh-CN" altLang="en-US" sz="2800"/>
          </a:p>
          <a:p>
            <a:r>
              <a:rPr lang="zh-CN" altLang="en-US" sz="2800"/>
              <a:t>nǐ shì zěn me zhī dào wǒ de diàn huà hào mǎ de ？</a:t>
            </a:r>
            <a:endParaRPr lang="zh-CN" altLang="en-US" sz="2800"/>
          </a:p>
          <a:p>
            <a:r>
              <a:rPr lang="en-US" altLang="zh-CN" sz="2800"/>
              <a:t>How did you get my</a:t>
            </a:r>
            <a:r>
              <a:rPr lang="en-US" altLang="zh-CN" sz="2800">
                <a:solidFill>
                  <a:srgbClr val="FF0000"/>
                </a:solidFill>
              </a:rPr>
              <a:t> number</a:t>
            </a:r>
            <a:r>
              <a:rPr lang="en-US" altLang="zh-CN" sz="2800"/>
              <a:t>?</a:t>
            </a:r>
            <a:endParaRPr lang="en-US" altLang="zh-CN" sz="2800"/>
          </a:p>
          <a:p>
            <a:endParaRPr lang="en-US" altLang="zh-CN" sz="2800"/>
          </a:p>
          <a:p>
            <a:r>
              <a:rPr lang="en-US" altLang="zh-CN" sz="2800"/>
              <a:t>可以告诉我你的电话</a:t>
            </a:r>
            <a:r>
              <a:rPr lang="en-US" altLang="zh-CN" sz="2800">
                <a:solidFill>
                  <a:srgbClr val="FF0000"/>
                </a:solidFill>
              </a:rPr>
              <a:t>号码</a:t>
            </a:r>
            <a:r>
              <a:rPr lang="en-US" altLang="zh-CN" sz="2800"/>
              <a:t>吗？</a:t>
            </a:r>
            <a:endParaRPr lang="en-US" altLang="zh-CN" sz="2800"/>
          </a:p>
          <a:p>
            <a:r>
              <a:rPr lang="en-US" altLang="zh-CN" sz="2800"/>
              <a:t>kě yǐ gào sù wǒ nǐ de diàn huà hào mǎ ma?</a:t>
            </a:r>
            <a:endParaRPr lang="en-US" altLang="zh-CN" sz="2800"/>
          </a:p>
          <a:p>
            <a:r>
              <a:rPr lang="en-US" altLang="zh-CN" sz="2800"/>
              <a:t>May I have your telephone </a:t>
            </a:r>
            <a:r>
              <a:rPr lang="en-US" altLang="zh-CN" sz="2800">
                <a:solidFill>
                  <a:srgbClr val="FF0000"/>
                </a:solidFill>
              </a:rPr>
              <a:t>number</a:t>
            </a:r>
            <a:r>
              <a:rPr lang="en-US" altLang="zh-CN" sz="2800"/>
              <a:t>?</a:t>
            </a:r>
            <a:endParaRPr lang="en-US" altLang="zh-CN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9"/>
          <a:stretch>
            <a:fillRect/>
          </a:stretch>
        </p:blipFill>
        <p:spPr>
          <a:xfrm rot="7292169">
            <a:off x="6642735" y="2237105"/>
            <a:ext cx="4540885" cy="69100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505075" y="2388870"/>
            <a:ext cx="16929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搬</a:t>
            </a:r>
            <a:endParaRPr lang="zh-CN" altLang="en-US" sz="9600"/>
          </a:p>
        </p:txBody>
      </p:sp>
      <p:sp>
        <p:nvSpPr>
          <p:cNvPr id="7" name="文本框 6"/>
          <p:cNvSpPr txBox="1"/>
          <p:nvPr/>
        </p:nvSpPr>
        <p:spPr>
          <a:xfrm>
            <a:off x="2176780" y="1863090"/>
            <a:ext cx="16871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   bān </a:t>
            </a:r>
            <a:endParaRPr lang="en-US" altLang="zh-CN" sz="3600"/>
          </a:p>
        </p:txBody>
      </p:sp>
      <p:sp>
        <p:nvSpPr>
          <p:cNvPr id="8" name="文本框 7"/>
          <p:cNvSpPr txBox="1"/>
          <p:nvPr/>
        </p:nvSpPr>
        <p:spPr>
          <a:xfrm>
            <a:off x="2444750" y="3838575"/>
            <a:ext cx="23361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to move</a:t>
            </a:r>
            <a:endParaRPr lang="en-US" altLang="zh-CN" sz="3200"/>
          </a:p>
        </p:txBody>
      </p:sp>
      <p:sp>
        <p:nvSpPr>
          <p:cNvPr id="2" name="文本框 1"/>
          <p:cNvSpPr txBox="1"/>
          <p:nvPr/>
        </p:nvSpPr>
        <p:spPr>
          <a:xfrm>
            <a:off x="5284470" y="1767840"/>
            <a:ext cx="525907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我要从宿舍</a:t>
            </a:r>
            <a:r>
              <a:rPr lang="zh-CN" altLang="en-US" sz="2800">
                <a:solidFill>
                  <a:srgbClr val="FF0000"/>
                </a:solidFill>
              </a:rPr>
              <a:t>搬</a:t>
            </a:r>
            <a:r>
              <a:rPr lang="zh-CN" altLang="en-US" sz="2800"/>
              <a:t>出去了。</a:t>
            </a:r>
            <a:endParaRPr lang="zh-CN" altLang="en-US" sz="2800"/>
          </a:p>
          <a:p>
            <a:r>
              <a:rPr lang="en-US" altLang="zh-CN" sz="2800"/>
              <a:t>w</a:t>
            </a:r>
            <a:r>
              <a:rPr lang="zh-CN" altLang="en-US" sz="2800"/>
              <a:t>ǒ yào cóng sù shè bān chū q</a:t>
            </a:r>
            <a:r>
              <a:rPr lang="en-US" altLang="zh-CN" sz="2800"/>
              <a:t>u le</a:t>
            </a:r>
            <a:r>
              <a:rPr lang="zh-CN" altLang="en-US" sz="2800"/>
              <a:t>.</a:t>
            </a:r>
            <a:endParaRPr lang="zh-CN" altLang="en-US" sz="2800"/>
          </a:p>
          <a:p>
            <a:r>
              <a:rPr lang="zh-CN" altLang="en-US" sz="2800"/>
              <a:t>I'm </a:t>
            </a:r>
            <a:r>
              <a:rPr lang="zh-CN" altLang="en-US" sz="2800">
                <a:solidFill>
                  <a:srgbClr val="FF0000"/>
                </a:solidFill>
              </a:rPr>
              <a:t>moving</a:t>
            </a:r>
            <a:r>
              <a:rPr lang="zh-CN" altLang="en-US" sz="2800"/>
              <a:t> out of the dormitory.</a:t>
            </a:r>
            <a:endParaRPr lang="zh-CN" altLang="en-US" sz="2800"/>
          </a:p>
          <a:p>
            <a:endParaRPr lang="zh-CN" altLang="en-US" sz="2800"/>
          </a:p>
          <a:p>
            <a:r>
              <a:rPr lang="zh-CN" altLang="en-US" sz="2800"/>
              <a:t>我要</a:t>
            </a:r>
            <a:r>
              <a:rPr lang="zh-CN" altLang="en-US" sz="2800">
                <a:solidFill>
                  <a:srgbClr val="FF0000"/>
                </a:solidFill>
              </a:rPr>
              <a:t>搬</a:t>
            </a:r>
            <a:r>
              <a:rPr lang="zh-CN" altLang="en-US" sz="2800"/>
              <a:t>去布拉格了。</a:t>
            </a:r>
            <a:endParaRPr lang="zh-CN" altLang="en-US" sz="2800"/>
          </a:p>
          <a:p>
            <a:r>
              <a:rPr lang="en-US" altLang="zh-CN" sz="2800"/>
              <a:t>w</a:t>
            </a:r>
            <a:r>
              <a:rPr lang="zh-CN" altLang="en-US" sz="2800"/>
              <a:t>ǒ yào bān qù bù lā gé le</a:t>
            </a:r>
            <a:endParaRPr lang="zh-CN" altLang="en-US" sz="2800"/>
          </a:p>
          <a:p>
            <a:r>
              <a:rPr lang="zh-CN" altLang="en-US" sz="2800"/>
              <a:t>I am </a:t>
            </a:r>
            <a:r>
              <a:rPr lang="zh-CN" altLang="en-US" sz="2800">
                <a:solidFill>
                  <a:srgbClr val="FF0000"/>
                </a:solidFill>
              </a:rPr>
              <a:t>moving</a:t>
            </a:r>
            <a:r>
              <a:rPr lang="zh-CN" altLang="en-US" sz="2800"/>
              <a:t> to Prague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9"/>
          <a:stretch>
            <a:fillRect/>
          </a:stretch>
        </p:blipFill>
        <p:spPr>
          <a:xfrm rot="7292169">
            <a:off x="6642735" y="2237105"/>
            <a:ext cx="4540885" cy="69100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80540" y="2360930"/>
            <a:ext cx="30003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旅行</a:t>
            </a:r>
            <a:endParaRPr lang="zh-CN" altLang="en-US" sz="9600"/>
          </a:p>
        </p:txBody>
      </p:sp>
      <p:sp>
        <p:nvSpPr>
          <p:cNvPr id="7" name="文本框 6"/>
          <p:cNvSpPr txBox="1"/>
          <p:nvPr/>
        </p:nvSpPr>
        <p:spPr>
          <a:xfrm>
            <a:off x="1780540" y="1853565"/>
            <a:ext cx="25908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 lǚ       xíng </a:t>
            </a:r>
            <a:endParaRPr lang="en-US" altLang="zh-CN" sz="3600"/>
          </a:p>
        </p:txBody>
      </p:sp>
      <p:sp>
        <p:nvSpPr>
          <p:cNvPr id="8" name="文本框 7"/>
          <p:cNvSpPr txBox="1"/>
          <p:nvPr/>
        </p:nvSpPr>
        <p:spPr>
          <a:xfrm>
            <a:off x="1524635" y="3929380"/>
            <a:ext cx="35121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        to travel</a:t>
            </a:r>
            <a:endParaRPr lang="en-US" altLang="zh-CN" sz="3200"/>
          </a:p>
        </p:txBody>
      </p:sp>
      <p:sp>
        <p:nvSpPr>
          <p:cNvPr id="2" name="文本框 1"/>
          <p:cNvSpPr txBox="1"/>
          <p:nvPr/>
        </p:nvSpPr>
        <p:spPr>
          <a:xfrm>
            <a:off x="5172075" y="1443990"/>
            <a:ext cx="644271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下个周末，我要跟我的朋友去纽约</a:t>
            </a:r>
            <a:r>
              <a:rPr lang="zh-CN" altLang="en-US" sz="2800">
                <a:solidFill>
                  <a:srgbClr val="FF0000"/>
                </a:solidFill>
              </a:rPr>
              <a:t>旅行</a:t>
            </a:r>
            <a:r>
              <a:rPr lang="zh-CN" altLang="en-US" sz="2800"/>
              <a:t>。</a:t>
            </a:r>
            <a:endParaRPr lang="zh-CN" altLang="en-US" sz="2800"/>
          </a:p>
          <a:p>
            <a:r>
              <a:rPr lang="en-US" altLang="zh-CN" sz="2800"/>
              <a:t>x</a:t>
            </a:r>
            <a:r>
              <a:rPr lang="zh-CN" altLang="en-US" sz="2800"/>
              <a:t>ià g</a:t>
            </a:r>
            <a:r>
              <a:rPr lang="en-US" altLang="zh-CN" sz="2800"/>
              <a:t>e</a:t>
            </a:r>
            <a:r>
              <a:rPr lang="zh-CN" altLang="en-US" sz="2800"/>
              <a:t> zhōu mò, wǒ yào gēn wǒ de péng y</a:t>
            </a:r>
            <a:r>
              <a:rPr lang="en-US" altLang="zh-CN" sz="2800"/>
              <a:t>o</a:t>
            </a:r>
            <a:r>
              <a:rPr lang="zh-CN" altLang="en-US" sz="2800"/>
              <a:t>u qù niǔ yuē lǚ xíng.</a:t>
            </a:r>
            <a:endParaRPr lang="zh-CN" altLang="en-US" sz="2800"/>
          </a:p>
          <a:p>
            <a:r>
              <a:rPr lang="zh-CN" altLang="en-US" sz="2800"/>
              <a:t>Next weekend, I will </a:t>
            </a:r>
            <a:r>
              <a:rPr lang="zh-CN" altLang="en-US" sz="2800">
                <a:solidFill>
                  <a:srgbClr val="FF0000"/>
                </a:solidFill>
              </a:rPr>
              <a:t>travel</a:t>
            </a:r>
            <a:r>
              <a:rPr lang="zh-CN" altLang="en-US" sz="2800"/>
              <a:t> to New York with my friends.</a:t>
            </a:r>
            <a:endParaRPr lang="zh-CN" altLang="en-US" sz="2800"/>
          </a:p>
          <a:p>
            <a:endParaRPr lang="zh-CN" altLang="en-US" sz="2800"/>
          </a:p>
          <a:p>
            <a:r>
              <a:rPr lang="zh-CN" altLang="en-US" sz="2800"/>
              <a:t>我喜欢</a:t>
            </a:r>
            <a:r>
              <a:rPr lang="zh-CN" altLang="en-US" sz="2800">
                <a:solidFill>
                  <a:srgbClr val="FF0000"/>
                </a:solidFill>
              </a:rPr>
              <a:t>旅行</a:t>
            </a:r>
            <a:r>
              <a:rPr lang="zh-CN" altLang="en-US" sz="2800"/>
              <a:t>。</a:t>
            </a:r>
            <a:endParaRPr lang="zh-CN" altLang="en-US" sz="2800"/>
          </a:p>
          <a:p>
            <a:r>
              <a:rPr lang="en-US" altLang="zh-CN" sz="2800"/>
              <a:t>w</a:t>
            </a:r>
            <a:r>
              <a:rPr lang="zh-CN" altLang="en-US" sz="2800"/>
              <a:t>ǒ xǐ hu</a:t>
            </a:r>
            <a:r>
              <a:rPr lang="en-US" altLang="zh-CN" sz="2800"/>
              <a:t>a</a:t>
            </a:r>
            <a:r>
              <a:rPr lang="zh-CN" altLang="en-US" sz="2800"/>
              <a:t>n lǚ xíng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I like to</a:t>
            </a:r>
            <a:r>
              <a:rPr lang="en-US" altLang="zh-CN" sz="2800">
                <a:solidFill>
                  <a:srgbClr val="FF0000"/>
                </a:solidFill>
              </a:rPr>
              <a:t> travel</a:t>
            </a:r>
            <a:endParaRPr lang="en-US" altLang="zh-CN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9"/>
          <a:stretch>
            <a:fillRect/>
          </a:stretch>
        </p:blipFill>
        <p:spPr>
          <a:xfrm rot="7292169">
            <a:off x="6642735" y="2237105"/>
            <a:ext cx="4540885" cy="69100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631315" y="2398395"/>
            <a:ext cx="30003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打扫</a:t>
            </a:r>
            <a:endParaRPr lang="zh-CN" altLang="en-US" sz="9600"/>
          </a:p>
        </p:txBody>
      </p:sp>
      <p:sp>
        <p:nvSpPr>
          <p:cNvPr id="7" name="文本框 6"/>
          <p:cNvSpPr txBox="1"/>
          <p:nvPr/>
        </p:nvSpPr>
        <p:spPr>
          <a:xfrm>
            <a:off x="1833245" y="1891030"/>
            <a:ext cx="23825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dǎ       sǎo   </a:t>
            </a:r>
            <a:endParaRPr lang="en-US" altLang="zh-CN" sz="3600"/>
          </a:p>
        </p:txBody>
      </p:sp>
      <p:sp>
        <p:nvSpPr>
          <p:cNvPr id="8" name="文本框 7"/>
          <p:cNvSpPr txBox="1"/>
          <p:nvPr/>
        </p:nvSpPr>
        <p:spPr>
          <a:xfrm>
            <a:off x="1268730" y="3836035"/>
            <a:ext cx="351218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to clean up (a room, apartment or house)</a:t>
            </a:r>
            <a:endParaRPr lang="en-US" altLang="zh-CN" sz="3200"/>
          </a:p>
        </p:txBody>
      </p:sp>
      <p:sp>
        <p:nvSpPr>
          <p:cNvPr id="2" name="文本框 1"/>
          <p:cNvSpPr txBox="1"/>
          <p:nvPr/>
        </p:nvSpPr>
        <p:spPr>
          <a:xfrm>
            <a:off x="5237480" y="1278890"/>
            <a:ext cx="662241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ym typeface="+mn-ea"/>
              </a:rPr>
              <a:t>我要从宿舍搬出去，得</a:t>
            </a:r>
            <a:r>
              <a:rPr lang="zh-CN" altLang="en-US" sz="2800">
                <a:solidFill>
                  <a:srgbClr val="FF0000"/>
                </a:solidFill>
                <a:sym typeface="+mn-ea"/>
              </a:rPr>
              <a:t>打扫</a:t>
            </a:r>
            <a:r>
              <a:rPr lang="zh-CN" altLang="en-US" sz="2800">
                <a:sym typeface="+mn-ea"/>
              </a:rPr>
              <a:t>、整理房间。</a:t>
            </a:r>
            <a:endParaRPr lang="zh-CN" altLang="en-US" sz="2800"/>
          </a:p>
          <a:p>
            <a:r>
              <a:rPr lang="en-US" altLang="zh-CN" sz="2800">
                <a:sym typeface="+mn-ea"/>
              </a:rPr>
              <a:t>w</a:t>
            </a:r>
            <a:r>
              <a:rPr lang="zh-CN" altLang="en-US" sz="2800">
                <a:sym typeface="+mn-ea"/>
              </a:rPr>
              <a:t>ǒ yào cóng sù shè bān chū q</a:t>
            </a:r>
            <a:r>
              <a:rPr lang="en-US" altLang="zh-CN" sz="2800">
                <a:sym typeface="+mn-ea"/>
              </a:rPr>
              <a:t>u</a:t>
            </a:r>
            <a:r>
              <a:rPr lang="zh-CN" altLang="en-US" sz="2800">
                <a:sym typeface="+mn-ea"/>
              </a:rPr>
              <a:t>，</a:t>
            </a:r>
            <a:r>
              <a:rPr lang="en-US" altLang="zh-CN" sz="2800">
                <a:sym typeface="+mn-ea"/>
              </a:rPr>
              <a:t>děi </a:t>
            </a:r>
            <a:r>
              <a:rPr lang="zh-CN" altLang="en-US" sz="2800">
                <a:sym typeface="+mn-ea"/>
              </a:rPr>
              <a:t>dǎ sǎo, zhěng lǐ fáng jiān.</a:t>
            </a:r>
            <a:endParaRPr lang="zh-CN" altLang="en-US" sz="2800">
              <a:sym typeface="+mn-ea"/>
            </a:endParaRPr>
          </a:p>
          <a:p>
            <a:r>
              <a:rPr lang="zh-CN" altLang="en-US" sz="2800">
                <a:sym typeface="+mn-ea"/>
              </a:rPr>
              <a:t>I'm moving out of the dormitory. </a:t>
            </a:r>
            <a:r>
              <a:rPr lang="en-US" altLang="zh-CN" sz="2800">
                <a:sym typeface="+mn-ea"/>
              </a:rPr>
              <a:t>I have to </a:t>
            </a:r>
            <a:r>
              <a:rPr lang="en-US" altLang="zh-CN" sz="2800">
                <a:solidFill>
                  <a:srgbClr val="FF0000"/>
                </a:solidFill>
                <a:sym typeface="+mn-ea"/>
              </a:rPr>
              <a:t>clean</a:t>
            </a:r>
            <a:r>
              <a:rPr lang="en-US" altLang="zh-CN" sz="2800">
                <a:sym typeface="+mn-ea"/>
              </a:rPr>
              <a:t> and tidy up my room.</a:t>
            </a:r>
            <a:endParaRPr lang="en-US" altLang="zh-CN" sz="2800">
              <a:sym typeface="+mn-ea"/>
            </a:endParaRPr>
          </a:p>
          <a:p>
            <a:endParaRPr lang="en-US" altLang="zh-CN" sz="2800">
              <a:sym typeface="+mn-ea"/>
            </a:endParaRPr>
          </a:p>
          <a:p>
            <a:r>
              <a:rPr lang="zh-CN" altLang="en-US" sz="2800"/>
              <a:t>你需要</a:t>
            </a:r>
            <a:r>
              <a:rPr lang="zh-CN" altLang="en-US" sz="2800">
                <a:solidFill>
                  <a:srgbClr val="FF0000"/>
                </a:solidFill>
              </a:rPr>
              <a:t>打扫</a:t>
            </a:r>
            <a:r>
              <a:rPr lang="zh-CN" altLang="en-US" sz="2800"/>
              <a:t>一下你的房间。</a:t>
            </a:r>
            <a:endParaRPr lang="zh-CN" altLang="en-US" sz="2800"/>
          </a:p>
          <a:p>
            <a:r>
              <a:rPr lang="en-US" altLang="zh-CN" sz="2800"/>
              <a:t>n</a:t>
            </a:r>
            <a:r>
              <a:rPr lang="zh-CN" altLang="en-US" sz="2800"/>
              <a:t>ǐ xū yào dǎ sǎo yí xià nǐ de fáng jiān</a:t>
            </a:r>
            <a:endParaRPr lang="zh-CN" altLang="en-US" sz="2800"/>
          </a:p>
          <a:p>
            <a:r>
              <a:rPr lang="zh-CN" altLang="en-US" sz="2800"/>
              <a:t>You need to </a:t>
            </a:r>
            <a:r>
              <a:rPr lang="zh-CN" altLang="en-US" sz="2800">
                <a:solidFill>
                  <a:srgbClr val="FF0000"/>
                </a:solidFill>
              </a:rPr>
              <a:t>clean</a:t>
            </a:r>
            <a:r>
              <a:rPr lang="zh-CN" altLang="en-US" sz="2800"/>
              <a:t> your room.</a:t>
            </a:r>
            <a:endParaRPr lang="zh-CN" altLang="en-US" sz="2800"/>
          </a:p>
          <a:p>
            <a:endParaRPr lang="zh-CN" altLang="en-US">
              <a:sym typeface="+mn-ea"/>
            </a:endParaRPr>
          </a:p>
          <a:p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9"/>
          <a:stretch>
            <a:fillRect/>
          </a:stretch>
        </p:blipFill>
        <p:spPr>
          <a:xfrm rot="7292169">
            <a:off x="6642735" y="2237105"/>
            <a:ext cx="4540885" cy="69100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505075" y="2388870"/>
            <a:ext cx="16929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扫</a:t>
            </a:r>
            <a:endParaRPr lang="zh-CN" altLang="en-US" sz="9600"/>
          </a:p>
        </p:txBody>
      </p:sp>
      <p:sp>
        <p:nvSpPr>
          <p:cNvPr id="7" name="文本框 6"/>
          <p:cNvSpPr txBox="1"/>
          <p:nvPr/>
        </p:nvSpPr>
        <p:spPr>
          <a:xfrm>
            <a:off x="2176780" y="1863090"/>
            <a:ext cx="16871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   sǎo </a:t>
            </a:r>
            <a:endParaRPr lang="en-US" altLang="zh-CN" sz="3600"/>
          </a:p>
        </p:txBody>
      </p:sp>
      <p:sp>
        <p:nvSpPr>
          <p:cNvPr id="8" name="文本框 7"/>
          <p:cNvSpPr txBox="1"/>
          <p:nvPr/>
        </p:nvSpPr>
        <p:spPr>
          <a:xfrm>
            <a:off x="2444750" y="3838575"/>
            <a:ext cx="23361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to sweep</a:t>
            </a:r>
            <a:endParaRPr lang="en-US" altLang="zh-CN" sz="3200"/>
          </a:p>
        </p:txBody>
      </p:sp>
      <p:sp>
        <p:nvSpPr>
          <p:cNvPr id="2" name="文本框 1"/>
          <p:cNvSpPr txBox="1"/>
          <p:nvPr/>
        </p:nvSpPr>
        <p:spPr>
          <a:xfrm>
            <a:off x="5096510" y="2454910"/>
            <a:ext cx="562610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你去</a:t>
            </a:r>
            <a:r>
              <a:rPr lang="zh-CN" altLang="en-US" sz="2800">
                <a:solidFill>
                  <a:srgbClr val="FF0000"/>
                </a:solidFill>
              </a:rPr>
              <a:t>扫</a:t>
            </a:r>
            <a:r>
              <a:rPr lang="zh-CN" altLang="en-US" sz="2800"/>
              <a:t>地吧。</a:t>
            </a:r>
            <a:endParaRPr lang="zh-CN" altLang="en-US" sz="2800"/>
          </a:p>
          <a:p>
            <a:r>
              <a:rPr lang="en-US" altLang="zh-CN" sz="2800"/>
              <a:t>n</a:t>
            </a:r>
            <a:r>
              <a:rPr lang="zh-CN" altLang="en-US" sz="2800"/>
              <a:t>ǐ qù sǎo dì ba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Go </a:t>
            </a:r>
            <a:r>
              <a:rPr lang="en-US" altLang="zh-CN" sz="2800">
                <a:solidFill>
                  <a:srgbClr val="FF0000"/>
                </a:solidFill>
              </a:rPr>
              <a:t>sweep </a:t>
            </a:r>
            <a:r>
              <a:rPr lang="en-US" altLang="zh-CN" sz="2800"/>
              <a:t>the floor.</a:t>
            </a:r>
            <a:endParaRPr lang="en-US" altLang="zh-CN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9"/>
          <a:stretch>
            <a:fillRect/>
          </a:stretch>
        </p:blipFill>
        <p:spPr>
          <a:xfrm rot="7292169">
            <a:off x="6642735" y="2237105"/>
            <a:ext cx="4540885" cy="69100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505075" y="2388870"/>
            <a:ext cx="30003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整理</a:t>
            </a:r>
            <a:endParaRPr lang="zh-CN" altLang="en-US" sz="9600"/>
          </a:p>
        </p:txBody>
      </p:sp>
      <p:sp>
        <p:nvSpPr>
          <p:cNvPr id="7" name="文本框 6"/>
          <p:cNvSpPr txBox="1"/>
          <p:nvPr/>
        </p:nvSpPr>
        <p:spPr>
          <a:xfrm>
            <a:off x="2505075" y="1853565"/>
            <a:ext cx="25908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zhěng     lǐ   </a:t>
            </a:r>
            <a:endParaRPr lang="en-US" altLang="zh-CN" sz="3600"/>
          </a:p>
        </p:txBody>
      </p:sp>
      <p:sp>
        <p:nvSpPr>
          <p:cNvPr id="8" name="文本框 7"/>
          <p:cNvSpPr txBox="1"/>
          <p:nvPr/>
        </p:nvSpPr>
        <p:spPr>
          <a:xfrm>
            <a:off x="2249170" y="3866515"/>
            <a:ext cx="35121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    to put in order </a:t>
            </a:r>
            <a:endParaRPr lang="en-US" altLang="zh-CN" sz="3200"/>
          </a:p>
        </p:txBody>
      </p:sp>
      <p:sp>
        <p:nvSpPr>
          <p:cNvPr id="2" name="文本框 1"/>
          <p:cNvSpPr txBox="1"/>
          <p:nvPr/>
        </p:nvSpPr>
        <p:spPr>
          <a:xfrm>
            <a:off x="5761355" y="1619250"/>
            <a:ext cx="520192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我在</a:t>
            </a:r>
            <a:r>
              <a:rPr lang="zh-CN" altLang="en-US" sz="2800">
                <a:solidFill>
                  <a:srgbClr val="FF0000"/>
                </a:solidFill>
              </a:rPr>
              <a:t>整理</a:t>
            </a:r>
            <a:r>
              <a:rPr lang="zh-CN" altLang="en-US" sz="2800"/>
              <a:t>衣服。</a:t>
            </a:r>
            <a:endParaRPr lang="zh-CN" altLang="en-US" sz="2800"/>
          </a:p>
          <a:p>
            <a:r>
              <a:rPr lang="en-US" altLang="zh-CN" sz="2800"/>
              <a:t>w</a:t>
            </a:r>
            <a:r>
              <a:rPr lang="zh-CN" altLang="en-US" sz="2800"/>
              <a:t>ǒ zài zhěng lǐ yī f</a:t>
            </a:r>
            <a:r>
              <a:rPr lang="en-US" altLang="zh-CN" sz="2800"/>
              <a:t>u.</a:t>
            </a:r>
            <a:endParaRPr lang="zh-CN" altLang="en-US" sz="2800"/>
          </a:p>
          <a:p>
            <a:r>
              <a:rPr lang="zh-CN" altLang="en-US" sz="2800"/>
              <a:t>I'm </a:t>
            </a:r>
            <a:r>
              <a:rPr lang="zh-CN" altLang="en-US" sz="2800">
                <a:solidFill>
                  <a:srgbClr val="FF0000"/>
                </a:solidFill>
              </a:rPr>
              <a:t>sorting</a:t>
            </a:r>
            <a:r>
              <a:rPr lang="zh-CN" altLang="en-US" sz="2800"/>
              <a:t> clothes</a:t>
            </a:r>
            <a:endParaRPr lang="zh-CN" altLang="en-US" sz="2800"/>
          </a:p>
          <a:p>
            <a:endParaRPr lang="zh-CN" altLang="en-US" sz="2800"/>
          </a:p>
          <a:p>
            <a:r>
              <a:rPr lang="zh-CN" altLang="en-US" sz="2800"/>
              <a:t>我在</a:t>
            </a:r>
            <a:r>
              <a:rPr lang="zh-CN" altLang="en-US" sz="2800">
                <a:solidFill>
                  <a:srgbClr val="FF0000"/>
                </a:solidFill>
              </a:rPr>
              <a:t>整理</a:t>
            </a:r>
            <a:r>
              <a:rPr lang="zh-CN" altLang="en-US" sz="2800"/>
              <a:t>行李。</a:t>
            </a:r>
            <a:endParaRPr lang="zh-CN" altLang="en-US" sz="2800"/>
          </a:p>
          <a:p>
            <a:r>
              <a:rPr lang="en-US" altLang="zh-CN" sz="2800"/>
              <a:t>w</a:t>
            </a:r>
            <a:r>
              <a:rPr lang="zh-CN" altLang="en-US" sz="2800"/>
              <a:t>ǒ zài zhěng lǐ </a:t>
            </a:r>
            <a:r>
              <a:rPr lang="en-US" altLang="zh-CN" sz="2800"/>
              <a:t>xí</a:t>
            </a:r>
            <a:r>
              <a:rPr lang="zh-CN" altLang="en-US" sz="2800"/>
              <a:t>ng l</a:t>
            </a:r>
            <a:r>
              <a:rPr lang="en-US" altLang="zh-CN" sz="2800"/>
              <a:t>i</a:t>
            </a:r>
            <a:r>
              <a:rPr lang="zh-CN" altLang="en-US" sz="2800"/>
              <a:t>.</a:t>
            </a:r>
            <a:endParaRPr lang="zh-CN" altLang="en-US" sz="2800"/>
          </a:p>
          <a:p>
            <a:r>
              <a:rPr lang="zh-CN" altLang="en-US" sz="2800"/>
              <a:t>I am </a:t>
            </a:r>
            <a:r>
              <a:rPr lang="zh-CN" altLang="en-US" sz="2800">
                <a:solidFill>
                  <a:srgbClr val="FF0000"/>
                </a:solidFill>
              </a:rPr>
              <a:t>packing</a:t>
            </a:r>
            <a:r>
              <a:rPr lang="zh-CN" altLang="en-US" sz="2800"/>
              <a:t> my luggage.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9"/>
          <a:stretch>
            <a:fillRect/>
          </a:stretch>
        </p:blipFill>
        <p:spPr>
          <a:xfrm rot="7292169">
            <a:off x="6642735" y="2237105"/>
            <a:ext cx="4540885" cy="69100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505075" y="2388870"/>
            <a:ext cx="30003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房间</a:t>
            </a:r>
            <a:endParaRPr lang="zh-CN" altLang="en-US" sz="9600"/>
          </a:p>
        </p:txBody>
      </p:sp>
      <p:sp>
        <p:nvSpPr>
          <p:cNvPr id="7" name="文本框 6"/>
          <p:cNvSpPr txBox="1"/>
          <p:nvPr/>
        </p:nvSpPr>
        <p:spPr>
          <a:xfrm>
            <a:off x="2505075" y="1853565"/>
            <a:ext cx="25908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fáng    jiān </a:t>
            </a:r>
            <a:endParaRPr lang="en-US" altLang="zh-CN" sz="3600"/>
          </a:p>
        </p:txBody>
      </p:sp>
      <p:sp>
        <p:nvSpPr>
          <p:cNvPr id="8" name="文本框 7"/>
          <p:cNvSpPr txBox="1"/>
          <p:nvPr/>
        </p:nvSpPr>
        <p:spPr>
          <a:xfrm>
            <a:off x="2249170" y="3866515"/>
            <a:ext cx="35121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           room</a:t>
            </a:r>
            <a:endParaRPr lang="en-US" altLang="zh-CN" sz="3200"/>
          </a:p>
        </p:txBody>
      </p:sp>
      <p:sp>
        <p:nvSpPr>
          <p:cNvPr id="2" name="文本框 1"/>
          <p:cNvSpPr txBox="1"/>
          <p:nvPr/>
        </p:nvSpPr>
        <p:spPr>
          <a:xfrm>
            <a:off x="5761355" y="1619250"/>
            <a:ext cx="5757545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这是我的</a:t>
            </a:r>
            <a:r>
              <a:rPr lang="zh-CN" altLang="en-US" sz="2800">
                <a:solidFill>
                  <a:srgbClr val="FF0000"/>
                </a:solidFill>
              </a:rPr>
              <a:t>房间</a:t>
            </a:r>
            <a:r>
              <a:rPr lang="zh-CN" altLang="en-US" sz="2800"/>
              <a:t>。</a:t>
            </a:r>
            <a:endParaRPr lang="zh-CN" altLang="en-US" sz="2800"/>
          </a:p>
          <a:p>
            <a:r>
              <a:rPr lang="en-US" altLang="zh-CN" sz="2800"/>
              <a:t>z</a:t>
            </a:r>
            <a:r>
              <a:rPr lang="zh-CN" altLang="en-US" sz="2800"/>
              <a:t>hè shì wǒ de fáng jiān.</a:t>
            </a:r>
            <a:endParaRPr lang="zh-CN" altLang="en-US" sz="2800"/>
          </a:p>
          <a:p>
            <a:r>
              <a:rPr lang="en-US" altLang="zh-CN" sz="2800"/>
              <a:t>T</a:t>
            </a:r>
            <a:r>
              <a:rPr lang="zh-CN" altLang="en-US" sz="2800"/>
              <a:t>his is my </a:t>
            </a:r>
            <a:r>
              <a:rPr lang="zh-CN" altLang="en-US" sz="2800">
                <a:solidFill>
                  <a:srgbClr val="FF0000"/>
                </a:solidFill>
              </a:rPr>
              <a:t>room</a:t>
            </a:r>
            <a:r>
              <a:rPr lang="zh-CN" altLang="en-US" sz="2800"/>
              <a:t>.</a:t>
            </a:r>
            <a:endParaRPr lang="zh-CN" altLang="en-US" sz="2800"/>
          </a:p>
          <a:p>
            <a:endParaRPr lang="zh-CN" altLang="en-US" sz="2800"/>
          </a:p>
          <a:p>
            <a:r>
              <a:rPr lang="zh-CN" altLang="en-US" sz="2800"/>
              <a:t>这个</a:t>
            </a:r>
            <a:r>
              <a:rPr lang="zh-CN" altLang="en-US" sz="2800">
                <a:solidFill>
                  <a:srgbClr val="FF0000"/>
                </a:solidFill>
              </a:rPr>
              <a:t>房间</a:t>
            </a:r>
            <a:r>
              <a:rPr lang="zh-CN" altLang="en-US" sz="2800"/>
              <a:t>有人了。</a:t>
            </a:r>
            <a:endParaRPr lang="zh-CN" altLang="en-US" sz="2800"/>
          </a:p>
          <a:p>
            <a:r>
              <a:rPr lang="en-US" altLang="zh-CN" sz="2800"/>
              <a:t>z</a:t>
            </a:r>
            <a:r>
              <a:rPr lang="zh-CN" altLang="en-US" sz="2800"/>
              <a:t>hè ge fáng jiān yǒu rén le.</a:t>
            </a:r>
            <a:endParaRPr lang="zh-CN" altLang="en-US" sz="2800"/>
          </a:p>
          <a:p>
            <a:r>
              <a:rPr lang="zh-CN" altLang="en-US" sz="2800"/>
              <a:t>There is someone in this</a:t>
            </a:r>
            <a:r>
              <a:rPr lang="zh-CN" altLang="en-US" sz="2800">
                <a:solidFill>
                  <a:srgbClr val="FF0000"/>
                </a:solidFill>
              </a:rPr>
              <a:t> room</a:t>
            </a:r>
            <a:r>
              <a:rPr lang="zh-CN" altLang="en-US" sz="2800"/>
              <a:t>.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9"/>
          <a:stretch>
            <a:fillRect/>
          </a:stretch>
        </p:blipFill>
        <p:spPr>
          <a:xfrm rot="7292169">
            <a:off x="6642735" y="2237105"/>
            <a:ext cx="4540885" cy="69100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505075" y="2388870"/>
            <a:ext cx="16929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电</a:t>
            </a:r>
            <a:endParaRPr lang="zh-CN" altLang="en-US" sz="9600"/>
          </a:p>
        </p:txBody>
      </p:sp>
      <p:sp>
        <p:nvSpPr>
          <p:cNvPr id="7" name="文本框 6"/>
          <p:cNvSpPr txBox="1"/>
          <p:nvPr/>
        </p:nvSpPr>
        <p:spPr>
          <a:xfrm>
            <a:off x="2176780" y="1863090"/>
            <a:ext cx="16871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  diàn </a:t>
            </a:r>
            <a:endParaRPr lang="en-US" altLang="zh-CN" sz="3600"/>
          </a:p>
        </p:txBody>
      </p:sp>
      <p:sp>
        <p:nvSpPr>
          <p:cNvPr id="8" name="文本框 7"/>
          <p:cNvSpPr txBox="1"/>
          <p:nvPr/>
        </p:nvSpPr>
        <p:spPr>
          <a:xfrm>
            <a:off x="2444750" y="3838575"/>
            <a:ext cx="23361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electricity</a:t>
            </a:r>
            <a:endParaRPr lang="en-US" altLang="zh-CN" sz="3200"/>
          </a:p>
        </p:txBody>
      </p:sp>
      <p:sp>
        <p:nvSpPr>
          <p:cNvPr id="2" name="文本框 1"/>
          <p:cNvSpPr txBox="1"/>
          <p:nvPr/>
        </p:nvSpPr>
        <p:spPr>
          <a:xfrm>
            <a:off x="5219065" y="2508250"/>
            <a:ext cx="479806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我的手机没电了。</a:t>
            </a:r>
            <a:endParaRPr lang="zh-CN" altLang="en-US" sz="2800"/>
          </a:p>
          <a:p>
            <a:r>
              <a:rPr lang="zh-CN" altLang="en-US" sz="2800"/>
              <a:t>wǒ de shǒu jī méi diàn le 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My cell phone is out of power.</a:t>
            </a:r>
            <a:endParaRPr lang="en-US" altLang="zh-CN" sz="2800"/>
          </a:p>
          <a:p>
            <a:endParaRPr lang="en-US" altLang="zh-CN"/>
          </a:p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9"/>
          <a:stretch>
            <a:fillRect/>
          </a:stretch>
        </p:blipFill>
        <p:spPr>
          <a:xfrm rot="7292169">
            <a:off x="6642735" y="2237105"/>
            <a:ext cx="4540885" cy="691007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4055" y="1013460"/>
            <a:ext cx="10206990" cy="4831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ym typeface="+mn-ea"/>
              </a:rPr>
              <a:t>For the use of the word </a:t>
            </a:r>
            <a:r>
              <a:rPr lang="zh-CN" altLang="en-US" sz="2800">
                <a:sym typeface="+mn-ea"/>
              </a:rPr>
              <a:t>印象</a:t>
            </a:r>
            <a:r>
              <a:rPr lang="en-US" altLang="zh-CN" sz="2800">
                <a:sym typeface="+mn-ea"/>
              </a:rPr>
              <a:t>(</a:t>
            </a:r>
            <a:r>
              <a:rPr lang="en-US" altLang="zh-CN" sz="2800">
                <a:sym typeface="+mn-ea"/>
              </a:rPr>
              <a:t> yìn xiàng</a:t>
            </a:r>
            <a:r>
              <a:rPr lang="en-US" altLang="zh-CN" sz="2800">
                <a:sym typeface="+mn-ea"/>
              </a:rPr>
              <a:t>, impression), compare these two sentences: </a:t>
            </a:r>
            <a:endParaRPr lang="en-US" altLang="zh-CN" sz="2800">
              <a:sym typeface="+mn-ea"/>
            </a:endParaRPr>
          </a:p>
          <a:p>
            <a:endParaRPr lang="en-US" altLang="zh-CN" sz="2800">
              <a:sym typeface="+mn-ea"/>
            </a:endParaRPr>
          </a:p>
          <a:p>
            <a:r>
              <a:rPr lang="zh-CN" altLang="en-US" sz="2800">
                <a:sym typeface="+mn-ea"/>
              </a:rPr>
              <a:t>李友</a:t>
            </a:r>
            <a:r>
              <a:rPr lang="zh-CN" altLang="en-US" sz="2800">
                <a:solidFill>
                  <a:srgbClr val="FF0000"/>
                </a:solidFill>
                <a:sym typeface="+mn-ea"/>
              </a:rPr>
              <a:t>对</a:t>
            </a:r>
            <a:r>
              <a:rPr lang="zh-CN" altLang="en-US" sz="2800">
                <a:sym typeface="+mn-ea"/>
              </a:rPr>
              <a:t>王朋的印象很好。</a:t>
            </a:r>
            <a:endParaRPr lang="zh-CN" altLang="en-US" sz="2800">
              <a:sym typeface="+mn-ea"/>
            </a:endParaRPr>
          </a:p>
          <a:p>
            <a:r>
              <a:rPr lang="en-US" altLang="zh-CN" sz="2800">
                <a:sym typeface="+mn-ea"/>
              </a:rPr>
              <a:t>lǐ yǒu duì wáng péng de yìn xiàng hěn hǎo.</a:t>
            </a:r>
            <a:endParaRPr lang="en-US" altLang="zh-CN" sz="2800">
              <a:sym typeface="+mn-ea"/>
            </a:endParaRPr>
          </a:p>
          <a:p>
            <a:r>
              <a:rPr lang="en-US" altLang="zh-CN" sz="2800">
                <a:sym typeface="+mn-ea"/>
              </a:rPr>
              <a:t>Li You </a:t>
            </a:r>
            <a:r>
              <a:rPr lang="en-US" altLang="zh-CN" sz="2800">
                <a:solidFill>
                  <a:schemeClr val="tx1"/>
                </a:solidFill>
                <a:sym typeface="+mn-ea"/>
              </a:rPr>
              <a:t>has</a:t>
            </a:r>
            <a:r>
              <a:rPr lang="en-US" altLang="zh-CN" sz="2800">
                <a:sym typeface="+mn-ea"/>
              </a:rPr>
              <a:t> a very good impression </a:t>
            </a:r>
            <a:r>
              <a:rPr lang="en-US" altLang="zh-CN" sz="2800">
                <a:solidFill>
                  <a:srgbClr val="FF0000"/>
                </a:solidFill>
                <a:sym typeface="+mn-ea"/>
              </a:rPr>
              <a:t>of</a:t>
            </a:r>
            <a:r>
              <a:rPr lang="en-US" altLang="zh-CN" sz="2800">
                <a:sym typeface="+mn-ea"/>
              </a:rPr>
              <a:t> Wang Peng.</a:t>
            </a:r>
            <a:endParaRPr lang="en-US" altLang="zh-CN" sz="2800">
              <a:sym typeface="+mn-ea"/>
            </a:endParaRPr>
          </a:p>
          <a:p>
            <a:endParaRPr lang="en-US" altLang="zh-CN" sz="2800">
              <a:sym typeface="+mn-ea"/>
            </a:endParaRPr>
          </a:p>
          <a:p>
            <a:r>
              <a:rPr lang="zh-CN" altLang="en-US" sz="2800">
                <a:sym typeface="+mn-ea"/>
              </a:rPr>
              <a:t>李友</a:t>
            </a:r>
            <a:r>
              <a:rPr lang="zh-CN" altLang="en-US" sz="2800">
                <a:solidFill>
                  <a:srgbClr val="FF0000"/>
                </a:solidFill>
                <a:sym typeface="+mn-ea"/>
              </a:rPr>
              <a:t>给</a:t>
            </a:r>
            <a:r>
              <a:rPr lang="zh-CN" altLang="en-US" sz="2800">
                <a:sym typeface="+mn-ea"/>
              </a:rPr>
              <a:t>王朋的印象很好。</a:t>
            </a:r>
            <a:endParaRPr lang="zh-CN" altLang="en-US" sz="2800">
              <a:sym typeface="+mn-ea"/>
            </a:endParaRPr>
          </a:p>
          <a:p>
            <a:r>
              <a:rPr lang="en-US" altLang="zh-CN" sz="2800">
                <a:sym typeface="+mn-ea"/>
              </a:rPr>
              <a:t>lǐ yǒu gěi wáng péng de yìn xiàng hěn hǎo </a:t>
            </a:r>
            <a:endParaRPr lang="en-US" altLang="zh-CN" sz="2800">
              <a:sym typeface="+mn-ea"/>
            </a:endParaRPr>
          </a:p>
          <a:p>
            <a:r>
              <a:rPr lang="en-US" altLang="zh-CN" sz="2800">
                <a:sym typeface="+mn-ea"/>
              </a:rPr>
              <a:t>Li You </a:t>
            </a:r>
            <a:r>
              <a:rPr lang="en-US" altLang="zh-CN" sz="2800">
                <a:solidFill>
                  <a:srgbClr val="FF0000"/>
                </a:solidFill>
                <a:sym typeface="+mn-ea"/>
              </a:rPr>
              <a:t>made </a:t>
            </a:r>
            <a:r>
              <a:rPr lang="en-US" altLang="zh-CN" sz="2800">
                <a:sym typeface="+mn-ea"/>
              </a:rPr>
              <a:t>a very good impression on Wang Peng.</a:t>
            </a:r>
            <a:endParaRPr lang="en-US" altLang="zh-CN" sz="2800"/>
          </a:p>
          <a:p>
            <a:endParaRPr lang="en-US" altLang="zh-CN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4345" y="498475"/>
            <a:ext cx="80619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4. Directional Complements (II)</a:t>
            </a:r>
            <a:endParaRPr lang="en-US" altLang="zh-CN" sz="2400"/>
          </a:p>
        </p:txBody>
      </p:sp>
      <p:sp>
        <p:nvSpPr>
          <p:cNvPr id="3" name="文本框 2"/>
          <p:cNvSpPr txBox="1"/>
          <p:nvPr/>
        </p:nvSpPr>
        <p:spPr>
          <a:xfrm>
            <a:off x="615315" y="1137920"/>
            <a:ext cx="104705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ym typeface="+mn-ea"/>
              </a:rPr>
              <a:t>Directional Complements indicate 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the direction in which a person or object moves.</a:t>
            </a:r>
            <a:r>
              <a:rPr lang="en-US" altLang="zh-CN" sz="2400">
                <a:sym typeface="+mn-ea"/>
              </a:rPr>
              <a:t> </a:t>
            </a:r>
            <a:endParaRPr lang="en-US" altLang="zh-CN" sz="2400"/>
          </a:p>
        </p:txBody>
      </p:sp>
      <p:sp>
        <p:nvSpPr>
          <p:cNvPr id="4" name="文本框 3"/>
          <p:cNvSpPr txBox="1"/>
          <p:nvPr/>
        </p:nvSpPr>
        <p:spPr>
          <a:xfrm>
            <a:off x="1311275" y="2709545"/>
            <a:ext cx="232283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来</a:t>
            </a:r>
            <a:endParaRPr lang="zh-CN" altLang="en-US" sz="9600"/>
          </a:p>
        </p:txBody>
      </p:sp>
      <p:sp>
        <p:nvSpPr>
          <p:cNvPr id="5" name="文本框 4"/>
          <p:cNvSpPr txBox="1"/>
          <p:nvPr/>
        </p:nvSpPr>
        <p:spPr>
          <a:xfrm>
            <a:off x="1603375" y="2125980"/>
            <a:ext cx="8280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lái </a:t>
            </a:r>
            <a:endParaRPr lang="zh-CN" altLang="en-US" sz="4400"/>
          </a:p>
        </p:txBody>
      </p:sp>
      <p:sp>
        <p:nvSpPr>
          <p:cNvPr id="6" name="文本框 5"/>
          <p:cNvSpPr txBox="1"/>
          <p:nvPr/>
        </p:nvSpPr>
        <p:spPr>
          <a:xfrm>
            <a:off x="1188720" y="4090035"/>
            <a:ext cx="18719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to come</a:t>
            </a:r>
            <a:endParaRPr lang="en-US" altLang="zh-CN" sz="36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85150" y="2620645"/>
            <a:ext cx="2726690" cy="27266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0200" y="2620645"/>
            <a:ext cx="2717165" cy="271716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799965" y="5347335"/>
            <a:ext cx="23469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speaker</a:t>
            </a:r>
            <a:endParaRPr lang="en-US" altLang="zh-CN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292 -0.006296 L -0.229896 -0.011018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4345" y="498475"/>
            <a:ext cx="80619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4. Directional Complements (II)</a:t>
            </a:r>
            <a:endParaRPr lang="en-US" altLang="zh-CN" sz="2400"/>
          </a:p>
        </p:txBody>
      </p:sp>
      <p:sp>
        <p:nvSpPr>
          <p:cNvPr id="3" name="文本框 2"/>
          <p:cNvSpPr txBox="1"/>
          <p:nvPr/>
        </p:nvSpPr>
        <p:spPr>
          <a:xfrm>
            <a:off x="615315" y="1137920"/>
            <a:ext cx="104705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ym typeface="+mn-ea"/>
              </a:rPr>
              <a:t>Directional Complements indicate 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the direction in which a person or object moves.</a:t>
            </a:r>
            <a:r>
              <a:rPr lang="en-US" altLang="zh-CN" sz="2400">
                <a:sym typeface="+mn-ea"/>
              </a:rPr>
              <a:t> </a:t>
            </a:r>
            <a:endParaRPr lang="en-US" altLang="zh-CN" sz="2400"/>
          </a:p>
        </p:txBody>
      </p:sp>
      <p:sp>
        <p:nvSpPr>
          <p:cNvPr id="4" name="文本框 3"/>
          <p:cNvSpPr txBox="1"/>
          <p:nvPr/>
        </p:nvSpPr>
        <p:spPr>
          <a:xfrm>
            <a:off x="1311275" y="2709545"/>
            <a:ext cx="232283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去</a:t>
            </a:r>
            <a:endParaRPr lang="zh-CN" altLang="en-US" sz="9600"/>
          </a:p>
        </p:txBody>
      </p:sp>
      <p:sp>
        <p:nvSpPr>
          <p:cNvPr id="5" name="文本框 4"/>
          <p:cNvSpPr txBox="1"/>
          <p:nvPr/>
        </p:nvSpPr>
        <p:spPr>
          <a:xfrm>
            <a:off x="1603375" y="2125980"/>
            <a:ext cx="8280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qù </a:t>
            </a:r>
            <a:endParaRPr lang="zh-CN" altLang="en-US" sz="4400"/>
          </a:p>
        </p:txBody>
      </p:sp>
      <p:sp>
        <p:nvSpPr>
          <p:cNvPr id="6" name="文本框 5"/>
          <p:cNvSpPr txBox="1"/>
          <p:nvPr/>
        </p:nvSpPr>
        <p:spPr>
          <a:xfrm>
            <a:off x="1188720" y="4090035"/>
            <a:ext cx="18719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to go</a:t>
            </a:r>
            <a:endParaRPr lang="en-US" altLang="zh-CN" sz="36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8635" y="2611120"/>
            <a:ext cx="2726690" cy="27266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0200" y="2620645"/>
            <a:ext cx="2717165" cy="271716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799965" y="5347335"/>
            <a:ext cx="23469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speaker</a:t>
            </a:r>
            <a:endParaRPr lang="en-US" altLang="zh-CN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374 0.010926 L 0.146978 0.015648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6405" y="394970"/>
            <a:ext cx="80619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4. Directional Complements (II)</a:t>
            </a:r>
            <a:endParaRPr lang="en-US" altLang="zh-CN" sz="2400"/>
          </a:p>
        </p:txBody>
      </p:sp>
      <p:sp>
        <p:nvSpPr>
          <p:cNvPr id="5" name="文本框 4"/>
          <p:cNvSpPr txBox="1"/>
          <p:nvPr/>
        </p:nvSpPr>
        <p:spPr>
          <a:xfrm>
            <a:off x="577850" y="1414780"/>
            <a:ext cx="10451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A. Subject+verb+</a:t>
            </a:r>
            <a:r>
              <a:rPr lang="en-US" altLang="zh-CN" sz="2400">
                <a:solidFill>
                  <a:srgbClr val="FF0000"/>
                </a:solidFill>
              </a:rPr>
              <a:t>Place Word</a:t>
            </a:r>
            <a:r>
              <a:rPr lang="en-US" altLang="zh-CN" sz="2400"/>
              <a:t>/Noun (Phrase)+</a:t>
            </a:r>
            <a:r>
              <a:rPr lang="zh-CN" altLang="en-US" sz="2400"/>
              <a:t>来</a:t>
            </a:r>
            <a:r>
              <a:rPr lang="en-US" altLang="zh-CN" sz="2400"/>
              <a:t>/</a:t>
            </a:r>
            <a:r>
              <a:rPr lang="zh-CN" altLang="en-US" sz="2400"/>
              <a:t>去</a:t>
            </a:r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577850" y="2788285"/>
            <a:ext cx="834453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1. </a:t>
            </a:r>
            <a:r>
              <a:rPr lang="zh-CN" altLang="en-US" sz="2800"/>
              <a:t>她下</a:t>
            </a:r>
            <a:r>
              <a:rPr lang="zh-CN" altLang="en-US" sz="2800">
                <a:solidFill>
                  <a:srgbClr val="FF0000"/>
                </a:solidFill>
              </a:rPr>
              <a:t>楼</a:t>
            </a:r>
            <a:r>
              <a:rPr lang="zh-CN" altLang="en-US" sz="2800"/>
              <a:t>来。</a:t>
            </a:r>
            <a:endParaRPr lang="zh-CN" altLang="en-US" sz="2800"/>
          </a:p>
          <a:p>
            <a:r>
              <a:rPr lang="zh-CN" altLang="en-US" sz="2800"/>
              <a:t>    tā xià lóu l</a:t>
            </a:r>
            <a:r>
              <a:rPr lang="en-US" altLang="zh-CN" sz="2800"/>
              <a:t>a</a:t>
            </a:r>
            <a:r>
              <a:rPr lang="zh-CN" altLang="en-US" sz="2800"/>
              <a:t>i</a:t>
            </a:r>
            <a:r>
              <a:rPr lang="en-US" altLang="zh-CN" sz="2800"/>
              <a:t>.</a:t>
            </a:r>
            <a:endParaRPr lang="zh-CN" altLang="en-US" sz="2800"/>
          </a:p>
          <a:p>
            <a:r>
              <a:rPr lang="zh-CN" altLang="en-US" sz="2800"/>
              <a:t>    </a:t>
            </a:r>
            <a:r>
              <a:rPr lang="en-US" altLang="zh-CN" sz="2800"/>
              <a:t>She is coming downstairs.</a:t>
            </a:r>
            <a:endParaRPr lang="en-US" altLang="zh-CN" sz="2800"/>
          </a:p>
          <a:p>
            <a:endParaRPr lang="en-US" altLang="zh-CN" sz="2800"/>
          </a:p>
          <a:p>
            <a:endParaRPr lang="en-US" altLang="zh-CN" sz="2800"/>
          </a:p>
        </p:txBody>
      </p:sp>
      <p:sp>
        <p:nvSpPr>
          <p:cNvPr id="3" name="文本框 2"/>
          <p:cNvSpPr txBox="1"/>
          <p:nvPr/>
        </p:nvSpPr>
        <p:spPr>
          <a:xfrm>
            <a:off x="668655" y="954405"/>
            <a:ext cx="35369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Pattern I:</a:t>
            </a:r>
            <a:endParaRPr lang="en-US" altLang="zh-CN" sz="24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66915" y="2007870"/>
            <a:ext cx="2657475" cy="36264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69375" y="1673225"/>
            <a:ext cx="755015" cy="758190"/>
          </a:xfrm>
          <a:prstGeom prst="rect">
            <a:avLst/>
          </a:prstGeom>
        </p:spPr>
      </p:pic>
      <p:sp>
        <p:nvSpPr>
          <p:cNvPr id="10" name="椭圆形标注 9"/>
          <p:cNvSpPr/>
          <p:nvPr/>
        </p:nvSpPr>
        <p:spPr>
          <a:xfrm>
            <a:off x="4961890" y="2181860"/>
            <a:ext cx="2897505" cy="1007110"/>
          </a:xfrm>
          <a:prstGeom prst="wedgeEllipseCallout">
            <a:avLst>
              <a:gd name="adj1" fmla="val 49298"/>
              <a:gd name="adj2" fmla="val 6715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540375" y="2393315"/>
            <a:ext cx="17405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speaker</a:t>
            </a:r>
            <a:endParaRPr lang="en-US" altLang="zh-CN" sz="3200"/>
          </a:p>
        </p:txBody>
      </p:sp>
      <p:sp>
        <p:nvSpPr>
          <p:cNvPr id="4" name="文本框 3"/>
          <p:cNvSpPr txBox="1"/>
          <p:nvPr/>
        </p:nvSpPr>
        <p:spPr>
          <a:xfrm>
            <a:off x="352425" y="5079365"/>
            <a:ext cx="898398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ym typeface="+mn-ea"/>
              </a:rPr>
              <a:t>When </a:t>
            </a:r>
            <a:r>
              <a:rPr lang="en-US" altLang="zh-CN" sz="3200">
                <a:solidFill>
                  <a:srgbClr val="FF0000"/>
                </a:solidFill>
                <a:sym typeface="+mn-ea"/>
              </a:rPr>
              <a:t>the object of the verb is a location word,</a:t>
            </a:r>
            <a:r>
              <a:rPr lang="en-US" altLang="zh-CN" sz="3200">
                <a:sym typeface="+mn-ea"/>
              </a:rPr>
              <a:t> the sentence can </a:t>
            </a:r>
            <a:r>
              <a:rPr lang="en-US" altLang="zh-CN" sz="3200">
                <a:solidFill>
                  <a:srgbClr val="FF0000"/>
                </a:solidFill>
                <a:sym typeface="+mn-ea"/>
              </a:rPr>
              <a:t>only</a:t>
            </a:r>
            <a:r>
              <a:rPr lang="en-US" altLang="zh-CN" sz="3200">
                <a:sym typeface="+mn-ea"/>
              </a:rPr>
              <a:t> appear in Pattern A, as in (1) and (2). 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417 0.020741 L -0.086667 0.135463 " pathEditMode="relative" ptsTypes="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6405" y="394970"/>
            <a:ext cx="80619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4. Directional Complements (II)</a:t>
            </a:r>
            <a:endParaRPr lang="en-US" altLang="zh-CN" sz="2400"/>
          </a:p>
        </p:txBody>
      </p:sp>
      <p:sp>
        <p:nvSpPr>
          <p:cNvPr id="5" name="文本框 4"/>
          <p:cNvSpPr txBox="1"/>
          <p:nvPr/>
        </p:nvSpPr>
        <p:spPr>
          <a:xfrm>
            <a:off x="577850" y="1414780"/>
            <a:ext cx="10451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A. Subject+verb+</a:t>
            </a:r>
            <a:r>
              <a:rPr lang="en-US" altLang="zh-CN" sz="2400">
                <a:solidFill>
                  <a:srgbClr val="FF0000"/>
                </a:solidFill>
              </a:rPr>
              <a:t>Place Word</a:t>
            </a:r>
            <a:r>
              <a:rPr lang="en-US" altLang="zh-CN" sz="2400"/>
              <a:t>/Noun (Phrase)+</a:t>
            </a:r>
            <a:r>
              <a:rPr lang="zh-CN" altLang="en-US" sz="2400"/>
              <a:t>来</a:t>
            </a:r>
            <a:r>
              <a:rPr lang="en-US" altLang="zh-CN" sz="2400"/>
              <a:t>/</a:t>
            </a:r>
            <a:r>
              <a:rPr lang="zh-CN" altLang="en-US" sz="2400"/>
              <a:t>去</a:t>
            </a:r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577850" y="2788285"/>
            <a:ext cx="834453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1a. </a:t>
            </a:r>
            <a:r>
              <a:rPr lang="zh-CN" altLang="en-US" sz="2800"/>
              <a:t>她下</a:t>
            </a:r>
            <a:r>
              <a:rPr lang="zh-CN" altLang="en-US" sz="2800">
                <a:solidFill>
                  <a:srgbClr val="FF0000"/>
                </a:solidFill>
              </a:rPr>
              <a:t>楼</a:t>
            </a:r>
            <a:r>
              <a:rPr lang="zh-CN" altLang="en-US" sz="2800"/>
              <a:t>去。</a:t>
            </a:r>
            <a:endParaRPr lang="zh-CN" altLang="en-US" sz="2800"/>
          </a:p>
          <a:p>
            <a:r>
              <a:rPr lang="zh-CN" altLang="en-US" sz="2800"/>
              <a:t>    tā xià lóu </a:t>
            </a:r>
            <a:r>
              <a:rPr lang="en-US" altLang="zh-CN" sz="2800"/>
              <a:t>qu.</a:t>
            </a:r>
            <a:endParaRPr lang="zh-CN" altLang="en-US" sz="2800"/>
          </a:p>
          <a:p>
            <a:r>
              <a:rPr lang="zh-CN" altLang="en-US" sz="2800"/>
              <a:t>    </a:t>
            </a:r>
            <a:r>
              <a:rPr lang="en-US" altLang="zh-CN" sz="2800"/>
              <a:t>She is going downstairs.</a:t>
            </a:r>
            <a:endParaRPr lang="en-US" altLang="zh-CN" sz="2800"/>
          </a:p>
          <a:p>
            <a:endParaRPr lang="en-US" altLang="zh-CN" sz="2800"/>
          </a:p>
          <a:p>
            <a:endParaRPr lang="en-US" altLang="zh-CN" sz="2800"/>
          </a:p>
        </p:txBody>
      </p:sp>
      <p:sp>
        <p:nvSpPr>
          <p:cNvPr id="3" name="文本框 2"/>
          <p:cNvSpPr txBox="1"/>
          <p:nvPr/>
        </p:nvSpPr>
        <p:spPr>
          <a:xfrm>
            <a:off x="668655" y="954405"/>
            <a:ext cx="35369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Pattern I:</a:t>
            </a:r>
            <a:endParaRPr lang="en-US" altLang="zh-CN" sz="24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66915" y="2007870"/>
            <a:ext cx="2657475" cy="36264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87970" y="3592830"/>
            <a:ext cx="755015" cy="758190"/>
          </a:xfrm>
          <a:prstGeom prst="rect">
            <a:avLst/>
          </a:prstGeom>
        </p:spPr>
      </p:pic>
      <p:sp>
        <p:nvSpPr>
          <p:cNvPr id="10" name="椭圆形标注 9"/>
          <p:cNvSpPr/>
          <p:nvPr/>
        </p:nvSpPr>
        <p:spPr>
          <a:xfrm>
            <a:off x="4961890" y="2181860"/>
            <a:ext cx="2897505" cy="1007110"/>
          </a:xfrm>
          <a:prstGeom prst="wedgeEllipseCallout">
            <a:avLst>
              <a:gd name="adj1" fmla="val 49298"/>
              <a:gd name="adj2" fmla="val 6715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540375" y="2393315"/>
            <a:ext cx="17405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speaker</a:t>
            </a:r>
            <a:endParaRPr lang="en-US" altLang="zh-CN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49531 0.154074 " pathEditMode="relative" ptsTypes="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6405" y="394970"/>
            <a:ext cx="80619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4. Directional Complements (II)</a:t>
            </a:r>
            <a:endParaRPr lang="en-US" altLang="zh-CN" sz="2400"/>
          </a:p>
        </p:txBody>
      </p:sp>
      <p:sp>
        <p:nvSpPr>
          <p:cNvPr id="5" name="文本框 4"/>
          <p:cNvSpPr txBox="1"/>
          <p:nvPr/>
        </p:nvSpPr>
        <p:spPr>
          <a:xfrm>
            <a:off x="577850" y="1414780"/>
            <a:ext cx="10451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A. Subject+verb+</a:t>
            </a:r>
            <a:r>
              <a:rPr lang="en-US" altLang="zh-CN" sz="2400">
                <a:solidFill>
                  <a:srgbClr val="FF0000"/>
                </a:solidFill>
              </a:rPr>
              <a:t>Place Word</a:t>
            </a:r>
            <a:r>
              <a:rPr lang="en-US" altLang="zh-CN" sz="2400"/>
              <a:t>/Noun (Phrase)+</a:t>
            </a:r>
            <a:r>
              <a:rPr lang="zh-CN" altLang="en-US" sz="2400"/>
              <a:t>来</a:t>
            </a:r>
            <a:r>
              <a:rPr lang="en-US" altLang="zh-CN" sz="2400"/>
              <a:t>/</a:t>
            </a:r>
            <a:r>
              <a:rPr lang="zh-CN" altLang="en-US" sz="2400"/>
              <a:t>去</a:t>
            </a:r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577850" y="2007870"/>
            <a:ext cx="834453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2800"/>
          </a:p>
          <a:p>
            <a:endParaRPr lang="en-US" altLang="zh-CN" sz="2800"/>
          </a:p>
          <a:p>
            <a:r>
              <a:rPr lang="en-US" altLang="zh-CN" sz="2800"/>
              <a:t>2. </a:t>
            </a:r>
            <a:r>
              <a:rPr lang="zh-CN" altLang="en-US" sz="2800"/>
              <a:t>她上</a:t>
            </a:r>
            <a:r>
              <a:rPr lang="zh-CN" altLang="en-US" sz="2800">
                <a:solidFill>
                  <a:srgbClr val="FF0000"/>
                </a:solidFill>
              </a:rPr>
              <a:t>楼</a:t>
            </a:r>
            <a:r>
              <a:rPr lang="zh-CN" altLang="en-US" sz="2800"/>
              <a:t>去。</a:t>
            </a:r>
            <a:endParaRPr lang="zh-CN" altLang="en-US" sz="2800"/>
          </a:p>
          <a:p>
            <a:r>
              <a:rPr lang="zh-CN" altLang="en-US" sz="2800"/>
              <a:t>     tā shàng lóu q</a:t>
            </a:r>
            <a:r>
              <a:rPr lang="en-US" altLang="zh-CN" sz="2800"/>
              <a:t>u.</a:t>
            </a:r>
            <a:endParaRPr lang="en-US" altLang="zh-CN" sz="2800"/>
          </a:p>
          <a:p>
            <a:r>
              <a:rPr lang="zh-CN" altLang="en-US" sz="2800"/>
              <a:t>     </a:t>
            </a:r>
            <a:r>
              <a:rPr lang="en-US" altLang="zh-CN" sz="2800"/>
              <a:t>She is going upstairs.</a:t>
            </a:r>
            <a:endParaRPr lang="en-US" altLang="zh-CN" sz="2800"/>
          </a:p>
        </p:txBody>
      </p:sp>
      <p:sp>
        <p:nvSpPr>
          <p:cNvPr id="3" name="文本框 2"/>
          <p:cNvSpPr txBox="1"/>
          <p:nvPr/>
        </p:nvSpPr>
        <p:spPr>
          <a:xfrm>
            <a:off x="668655" y="954405"/>
            <a:ext cx="35369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Pattern I:</a:t>
            </a:r>
            <a:endParaRPr lang="en-US" altLang="zh-CN" sz="2400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998460" y="1716405"/>
            <a:ext cx="2657475" cy="36264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96020" y="2751455"/>
            <a:ext cx="755015" cy="75819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097905" y="2713990"/>
            <a:ext cx="17405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speaker</a:t>
            </a:r>
            <a:endParaRPr lang="en-US" altLang="zh-CN" sz="3200"/>
          </a:p>
        </p:txBody>
      </p:sp>
      <p:sp>
        <p:nvSpPr>
          <p:cNvPr id="10" name="椭圆形标注 9"/>
          <p:cNvSpPr/>
          <p:nvPr/>
        </p:nvSpPr>
        <p:spPr>
          <a:xfrm>
            <a:off x="5432425" y="2502535"/>
            <a:ext cx="2897505" cy="1007110"/>
          </a:xfrm>
          <a:prstGeom prst="wedgeEllipseCallout">
            <a:avLst>
              <a:gd name="adj1" fmla="val 63258"/>
              <a:gd name="adj2" fmla="val -1506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81302 -0.146204 " pathEditMode="relative" ptsTypes="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6405" y="394970"/>
            <a:ext cx="80619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4. Directional Complements (II)</a:t>
            </a:r>
            <a:endParaRPr lang="en-US" altLang="zh-CN" sz="2400"/>
          </a:p>
        </p:txBody>
      </p:sp>
      <p:sp>
        <p:nvSpPr>
          <p:cNvPr id="5" name="文本框 4"/>
          <p:cNvSpPr txBox="1"/>
          <p:nvPr/>
        </p:nvSpPr>
        <p:spPr>
          <a:xfrm>
            <a:off x="577850" y="1414780"/>
            <a:ext cx="10451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A. Subject+verb+</a:t>
            </a:r>
            <a:r>
              <a:rPr lang="en-US" altLang="zh-CN" sz="2400">
                <a:solidFill>
                  <a:srgbClr val="FF0000"/>
                </a:solidFill>
              </a:rPr>
              <a:t>Place Word</a:t>
            </a:r>
            <a:r>
              <a:rPr lang="en-US" altLang="zh-CN" sz="2400"/>
              <a:t>/Noun (Phrase)+</a:t>
            </a:r>
            <a:r>
              <a:rPr lang="zh-CN" altLang="en-US" sz="2400"/>
              <a:t>来</a:t>
            </a:r>
            <a:r>
              <a:rPr lang="en-US" altLang="zh-CN" sz="2400"/>
              <a:t>/</a:t>
            </a:r>
            <a:r>
              <a:rPr lang="zh-CN" altLang="en-US" sz="2400"/>
              <a:t>去</a:t>
            </a:r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577850" y="2007870"/>
            <a:ext cx="834453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2800"/>
          </a:p>
          <a:p>
            <a:endParaRPr lang="en-US" altLang="zh-CN" sz="2800"/>
          </a:p>
          <a:p>
            <a:r>
              <a:rPr lang="en-US" altLang="zh-CN" sz="2800"/>
              <a:t>2. </a:t>
            </a:r>
            <a:r>
              <a:rPr lang="zh-CN" altLang="en-US" sz="2800"/>
              <a:t>她上</a:t>
            </a:r>
            <a:r>
              <a:rPr lang="zh-CN" altLang="en-US" sz="2800">
                <a:solidFill>
                  <a:srgbClr val="FF0000"/>
                </a:solidFill>
              </a:rPr>
              <a:t>楼</a:t>
            </a:r>
            <a:r>
              <a:rPr lang="zh-CN" altLang="en-US" sz="2800"/>
              <a:t>来。</a:t>
            </a:r>
            <a:endParaRPr lang="zh-CN" altLang="en-US" sz="2800"/>
          </a:p>
          <a:p>
            <a:r>
              <a:rPr lang="zh-CN" altLang="en-US" sz="2800"/>
              <a:t>     tā shàng lóu </a:t>
            </a:r>
            <a:r>
              <a:rPr lang="en-US" altLang="zh-CN" sz="2800"/>
              <a:t>lai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zh-CN" altLang="en-US" sz="2800"/>
              <a:t>     </a:t>
            </a:r>
            <a:r>
              <a:rPr lang="en-US" altLang="zh-CN" sz="2800"/>
              <a:t>She is coming upstairs.</a:t>
            </a:r>
            <a:endParaRPr lang="en-US" altLang="zh-CN" sz="2800"/>
          </a:p>
        </p:txBody>
      </p:sp>
      <p:sp>
        <p:nvSpPr>
          <p:cNvPr id="4" name="文本框 3"/>
          <p:cNvSpPr txBox="1"/>
          <p:nvPr/>
        </p:nvSpPr>
        <p:spPr>
          <a:xfrm>
            <a:off x="446405" y="5248910"/>
            <a:ext cx="114954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When a verb is followed by </a:t>
            </a:r>
            <a:r>
              <a:rPr lang="en-US" altLang="zh-CN" sz="2400">
                <a:solidFill>
                  <a:srgbClr val="FF0000"/>
                </a:solidFill>
              </a:rPr>
              <a:t>a location word</a:t>
            </a:r>
            <a:r>
              <a:rPr lang="en-US" altLang="zh-CN" sz="2400"/>
              <a:t>, that verb can </a:t>
            </a:r>
            <a:r>
              <a:rPr lang="en-US" altLang="zh-CN" sz="2400">
                <a:solidFill>
                  <a:srgbClr val="FF0000"/>
                </a:solidFill>
              </a:rPr>
              <a:t>only be a directional verb</a:t>
            </a:r>
            <a:r>
              <a:rPr lang="en-US" altLang="zh-CN" sz="2400"/>
              <a:t> such as </a:t>
            </a:r>
            <a:r>
              <a:rPr lang="zh-CN" altLang="en-US" sz="2400"/>
              <a:t>上，下，进，出，回，过，</a:t>
            </a:r>
            <a:r>
              <a:rPr lang="en-US" altLang="zh-CN" sz="2400"/>
              <a:t>or </a:t>
            </a:r>
            <a:r>
              <a:rPr lang="zh-CN" altLang="en-US" sz="2400"/>
              <a:t>到</a:t>
            </a:r>
            <a:r>
              <a:rPr lang="en-US" altLang="zh-CN" sz="2400"/>
              <a:t>, as shown in (1) and (2).</a:t>
            </a:r>
            <a:endParaRPr lang="zh-CN" altLang="en-US" sz="2400"/>
          </a:p>
        </p:txBody>
      </p:sp>
      <p:sp>
        <p:nvSpPr>
          <p:cNvPr id="3" name="文本框 2"/>
          <p:cNvSpPr txBox="1"/>
          <p:nvPr/>
        </p:nvSpPr>
        <p:spPr>
          <a:xfrm>
            <a:off x="668655" y="954405"/>
            <a:ext cx="35369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Pattern I:</a:t>
            </a:r>
            <a:endParaRPr lang="en-US" altLang="zh-CN" sz="2400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998460" y="1123315"/>
            <a:ext cx="2657475" cy="36264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02445" y="3702050"/>
            <a:ext cx="755015" cy="758190"/>
          </a:xfrm>
          <a:prstGeom prst="rect">
            <a:avLst/>
          </a:prstGeom>
        </p:spPr>
      </p:pic>
      <p:sp>
        <p:nvSpPr>
          <p:cNvPr id="10" name="椭圆形标注 9"/>
          <p:cNvSpPr/>
          <p:nvPr/>
        </p:nvSpPr>
        <p:spPr>
          <a:xfrm>
            <a:off x="5422900" y="2258060"/>
            <a:ext cx="2897505" cy="1007110"/>
          </a:xfrm>
          <a:prstGeom prst="wedgeEllipseCallout">
            <a:avLst>
              <a:gd name="adj1" fmla="val 63258"/>
              <a:gd name="adj2" fmla="val -1506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001385" y="2469515"/>
            <a:ext cx="17405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speaker</a:t>
            </a:r>
            <a:endParaRPr lang="en-US" altLang="zh-CN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52135 -0.188611 " pathEditMode="relative" ptsTypes="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4345" y="498475"/>
            <a:ext cx="80619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4. Directional Complements (II)</a:t>
            </a:r>
            <a:endParaRPr lang="en-US" altLang="zh-CN" sz="2400"/>
          </a:p>
        </p:txBody>
      </p:sp>
      <p:sp>
        <p:nvSpPr>
          <p:cNvPr id="5" name="文本框 4"/>
          <p:cNvSpPr txBox="1"/>
          <p:nvPr/>
        </p:nvSpPr>
        <p:spPr>
          <a:xfrm>
            <a:off x="474345" y="958850"/>
            <a:ext cx="10451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A. Subject+verb+Place Word/</a:t>
            </a:r>
            <a:r>
              <a:rPr lang="en-US" altLang="zh-CN" sz="2400">
                <a:solidFill>
                  <a:srgbClr val="FF0000"/>
                </a:solidFill>
              </a:rPr>
              <a:t>Noun (Phrase)</a:t>
            </a:r>
            <a:r>
              <a:rPr lang="en-US" altLang="zh-CN" sz="2400"/>
              <a:t>+</a:t>
            </a:r>
            <a:r>
              <a:rPr lang="zh-CN" altLang="en-US" sz="2400"/>
              <a:t>来</a:t>
            </a:r>
            <a:r>
              <a:rPr lang="en-US" altLang="zh-CN" sz="2400"/>
              <a:t>/</a:t>
            </a:r>
            <a:r>
              <a:rPr lang="zh-CN" altLang="en-US" sz="2400"/>
              <a:t>去</a:t>
            </a:r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606425" y="2633980"/>
            <a:ext cx="834453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3. </a:t>
            </a:r>
            <a:r>
              <a:rPr lang="zh-CN" altLang="en-US" sz="2800"/>
              <a:t>请你买</a:t>
            </a:r>
            <a:r>
              <a:rPr lang="zh-CN" altLang="en-US" sz="2800">
                <a:solidFill>
                  <a:srgbClr val="FF0000"/>
                </a:solidFill>
              </a:rPr>
              <a:t>一些水果</a:t>
            </a:r>
            <a:r>
              <a:rPr lang="zh-CN" altLang="en-US" sz="2800"/>
              <a:t>来。</a:t>
            </a:r>
            <a:endParaRPr lang="zh-CN" altLang="en-US" sz="2800"/>
          </a:p>
          <a:p>
            <a:r>
              <a:rPr lang="zh-CN" altLang="en-US" sz="2800"/>
              <a:t>     qǐng nǐ mǎi yì xiē shuǐ guǒ l</a:t>
            </a:r>
            <a:r>
              <a:rPr lang="en-US" altLang="zh-CN" sz="2800"/>
              <a:t>a</a:t>
            </a:r>
            <a:r>
              <a:rPr lang="zh-CN" altLang="en-US" sz="2800"/>
              <a:t>i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      Please buy some fruit [and bring it] here.</a:t>
            </a:r>
            <a:endParaRPr lang="en-US" altLang="zh-CN" sz="2800"/>
          </a:p>
          <a:p>
            <a:r>
              <a:rPr lang="zh-CN" altLang="en-US" sz="2800"/>
              <a:t> </a:t>
            </a:r>
            <a:endParaRPr lang="en-US" altLang="zh-CN" sz="28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4575" y="4078605"/>
            <a:ext cx="1870710" cy="187071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6706870" y="4106545"/>
            <a:ext cx="3051175" cy="1842770"/>
            <a:chOff x="10711" y="6467"/>
            <a:chExt cx="4805" cy="290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711" y="6467"/>
              <a:ext cx="2902" cy="2902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256" y="6803"/>
              <a:ext cx="2260" cy="2230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/>
        </p:nvSpPr>
        <p:spPr>
          <a:xfrm>
            <a:off x="794385" y="6123940"/>
            <a:ext cx="29070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       Speaker</a:t>
            </a:r>
            <a:endParaRPr lang="en-US" altLang="zh-CN" sz="2800"/>
          </a:p>
        </p:txBody>
      </p:sp>
      <p:sp>
        <p:nvSpPr>
          <p:cNvPr id="8" name="文本框 7"/>
          <p:cNvSpPr txBox="1"/>
          <p:nvPr/>
        </p:nvSpPr>
        <p:spPr>
          <a:xfrm>
            <a:off x="540385" y="1514475"/>
            <a:ext cx="92176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ym typeface="+mn-ea"/>
              </a:rPr>
              <a:t>When 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the object is a regular noun</a:t>
            </a:r>
            <a:r>
              <a:rPr lang="en-US" altLang="zh-CN" sz="2400">
                <a:sym typeface="+mn-ea"/>
              </a:rPr>
              <a:t> and 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the action is not completed</a:t>
            </a:r>
            <a:r>
              <a:rPr lang="en-US" altLang="zh-CN" sz="2400">
                <a:sym typeface="+mn-ea"/>
              </a:rPr>
              <a:t>, the sentence often appears in Pattern A as well, as in (3) and (4). </a:t>
            </a:r>
            <a:endParaRPr lang="en-US" altLang="zh-CN" sz="2400"/>
          </a:p>
          <a:p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4844 0.016019 L -0.360104 0.019259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4345" y="498475"/>
            <a:ext cx="80619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4. Directional Complements (II)</a:t>
            </a:r>
            <a:endParaRPr lang="en-US" altLang="zh-CN" sz="2400"/>
          </a:p>
        </p:txBody>
      </p:sp>
      <p:sp>
        <p:nvSpPr>
          <p:cNvPr id="5" name="文本框 4"/>
          <p:cNvSpPr txBox="1"/>
          <p:nvPr/>
        </p:nvSpPr>
        <p:spPr>
          <a:xfrm>
            <a:off x="577850" y="1232535"/>
            <a:ext cx="10451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A. Subject+verb+Place Word/</a:t>
            </a:r>
            <a:r>
              <a:rPr lang="en-US" altLang="zh-CN" sz="2400">
                <a:solidFill>
                  <a:srgbClr val="FF0000"/>
                </a:solidFill>
              </a:rPr>
              <a:t>Noun (Phrase)</a:t>
            </a:r>
            <a:r>
              <a:rPr lang="en-US" altLang="zh-CN" sz="2400"/>
              <a:t>+</a:t>
            </a:r>
            <a:r>
              <a:rPr lang="zh-CN" altLang="en-US" sz="2400"/>
              <a:t>来</a:t>
            </a:r>
            <a:r>
              <a:rPr lang="en-US" altLang="zh-CN" sz="2400"/>
              <a:t>/</a:t>
            </a:r>
            <a:r>
              <a:rPr lang="zh-CN" altLang="en-US" sz="2400"/>
              <a:t>去（他买了一些水果来）</a:t>
            </a:r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643890" y="2088515"/>
            <a:ext cx="834453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 </a:t>
            </a:r>
            <a:r>
              <a:rPr lang="en-US" altLang="zh-CN" sz="2800"/>
              <a:t>4. </a:t>
            </a:r>
            <a:r>
              <a:rPr lang="zh-CN" altLang="en-US" sz="2800"/>
              <a:t>你给他送</a:t>
            </a:r>
            <a:r>
              <a:rPr lang="zh-CN" altLang="en-US" sz="2800">
                <a:solidFill>
                  <a:srgbClr val="FF0000"/>
                </a:solidFill>
              </a:rPr>
              <a:t>一点儿吃的东西</a:t>
            </a:r>
            <a:r>
              <a:rPr lang="zh-CN" altLang="en-US" sz="2800"/>
              <a:t>去</a:t>
            </a:r>
            <a:r>
              <a:rPr lang="zh-CN" altLang="en-US" sz="2800"/>
              <a:t>。</a:t>
            </a:r>
            <a:endParaRPr lang="zh-CN" altLang="en-US" sz="2800"/>
          </a:p>
          <a:p>
            <a:r>
              <a:rPr lang="zh-CN" altLang="en-US" sz="2800"/>
              <a:t>     nǐ gěi tā sòng </a:t>
            </a:r>
            <a:r>
              <a:rPr lang="zh-CN" altLang="en-US" sz="2800">
                <a:sym typeface="+mn-ea"/>
              </a:rPr>
              <a:t>yì</a:t>
            </a:r>
            <a:r>
              <a:rPr lang="zh-CN" altLang="en-US" sz="2800"/>
              <a:t> diǎnr chī de dōng x</a:t>
            </a:r>
            <a:r>
              <a:rPr lang="en-US" altLang="zh-CN" sz="2800"/>
              <a:t>i</a:t>
            </a:r>
            <a:r>
              <a:rPr lang="zh-CN" altLang="en-US" sz="2800"/>
              <a:t> q</a:t>
            </a:r>
            <a:r>
              <a:rPr lang="en-US" altLang="zh-CN" sz="2800"/>
              <a:t>u.</a:t>
            </a:r>
            <a:endParaRPr lang="en-US" altLang="zh-CN" sz="2800"/>
          </a:p>
          <a:p>
            <a:r>
              <a:rPr lang="en-US" altLang="zh-CN" sz="2800"/>
              <a:t>     Take some food to him.</a:t>
            </a:r>
            <a:endParaRPr lang="en-US" altLang="zh-CN" sz="28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2495" y="4092575"/>
            <a:ext cx="1870710" cy="18707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845" y="4078605"/>
            <a:ext cx="1219200" cy="16637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2340610" y="4078605"/>
            <a:ext cx="2879090" cy="1842770"/>
            <a:chOff x="3686" y="6423"/>
            <a:chExt cx="4534" cy="290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86" y="6423"/>
              <a:ext cx="2902" cy="2902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70" y="6793"/>
              <a:ext cx="2250" cy="2250"/>
            </a:xfrm>
            <a:prstGeom prst="rect">
              <a:avLst/>
            </a:prstGeom>
          </p:spPr>
        </p:pic>
      </p:grpSp>
      <p:sp>
        <p:nvSpPr>
          <p:cNvPr id="11" name="文本框 10"/>
          <p:cNvSpPr txBox="1"/>
          <p:nvPr/>
        </p:nvSpPr>
        <p:spPr>
          <a:xfrm>
            <a:off x="643890" y="6105525"/>
            <a:ext cx="29070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       Speaker</a:t>
            </a:r>
            <a:endParaRPr lang="en-US" altLang="zh-CN" sz="2800"/>
          </a:p>
        </p:txBody>
      </p:sp>
      <p:sp>
        <p:nvSpPr>
          <p:cNvPr id="12" name="文本框 11"/>
          <p:cNvSpPr txBox="1"/>
          <p:nvPr/>
        </p:nvSpPr>
        <p:spPr>
          <a:xfrm>
            <a:off x="2631440" y="6105525"/>
            <a:ext cx="1551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   </a:t>
            </a:r>
            <a:r>
              <a:rPr lang="zh-CN" altLang="en-US" sz="2800"/>
              <a:t>你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198 -0.009815 L 0.489219 -0.009815 " pathEditMode="relative" ptsTypes="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4345" y="498475"/>
            <a:ext cx="80619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4. Directional Complements (II)</a:t>
            </a:r>
            <a:endParaRPr lang="en-US" altLang="zh-CN" sz="2400"/>
          </a:p>
        </p:txBody>
      </p:sp>
      <p:sp>
        <p:nvSpPr>
          <p:cNvPr id="5" name="文本框 4"/>
          <p:cNvSpPr txBox="1"/>
          <p:nvPr/>
        </p:nvSpPr>
        <p:spPr>
          <a:xfrm>
            <a:off x="577850" y="1100455"/>
            <a:ext cx="10451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B. Subject+verb+</a:t>
            </a:r>
            <a:r>
              <a:rPr lang="zh-CN" altLang="en-US" sz="2400"/>
              <a:t>来</a:t>
            </a:r>
            <a:r>
              <a:rPr lang="en-US" altLang="zh-CN" sz="2400"/>
              <a:t>/</a:t>
            </a:r>
            <a:r>
              <a:rPr lang="zh-CN" altLang="en-US" sz="2400"/>
              <a:t>去</a:t>
            </a:r>
            <a:r>
              <a:rPr lang="en-US" altLang="zh-CN" sz="2400"/>
              <a:t>+Noun</a:t>
            </a:r>
            <a:endParaRPr lang="en-US" altLang="zh-CN" sz="2400"/>
          </a:p>
        </p:txBody>
      </p:sp>
      <p:sp>
        <p:nvSpPr>
          <p:cNvPr id="6" name="文本框 5"/>
          <p:cNvSpPr txBox="1"/>
          <p:nvPr/>
        </p:nvSpPr>
        <p:spPr>
          <a:xfrm>
            <a:off x="643890" y="1824990"/>
            <a:ext cx="834453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5. </a:t>
            </a:r>
            <a:r>
              <a:rPr lang="zh-CN" altLang="en-US" sz="2800"/>
              <a:t>他买来了一些水果。</a:t>
            </a:r>
            <a:endParaRPr lang="zh-CN" altLang="en-US" sz="2800"/>
          </a:p>
          <a:p>
            <a:r>
              <a:rPr lang="zh-CN" altLang="en-US" sz="2800"/>
              <a:t>     tā mǎi l</a:t>
            </a:r>
            <a:r>
              <a:rPr lang="en-US" altLang="zh-CN" sz="2800"/>
              <a:t>a</a:t>
            </a:r>
            <a:r>
              <a:rPr lang="zh-CN" altLang="en-US" sz="2800"/>
              <a:t>i le yì xiē shuǐ guǒ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     He bought some fruit and brought it here.</a:t>
            </a:r>
            <a:endParaRPr lang="en-US" altLang="zh-CN" sz="2800"/>
          </a:p>
        </p:txBody>
      </p:sp>
      <p:sp>
        <p:nvSpPr>
          <p:cNvPr id="3" name="文本框 2"/>
          <p:cNvSpPr txBox="1"/>
          <p:nvPr/>
        </p:nvSpPr>
        <p:spPr>
          <a:xfrm>
            <a:off x="446405" y="3564890"/>
            <a:ext cx="1102550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When </a:t>
            </a:r>
            <a:r>
              <a:rPr lang="en-US" altLang="zh-CN" sz="2800">
                <a:solidFill>
                  <a:srgbClr val="FF0000"/>
                </a:solidFill>
              </a:rPr>
              <a:t>the object of the verb is a location word,</a:t>
            </a:r>
            <a:r>
              <a:rPr lang="en-US" altLang="zh-CN" sz="2800"/>
              <a:t> the sentence can </a:t>
            </a:r>
            <a:r>
              <a:rPr lang="en-US" altLang="zh-CN" sz="2800">
                <a:solidFill>
                  <a:srgbClr val="FF0000"/>
                </a:solidFill>
              </a:rPr>
              <a:t>only</a:t>
            </a:r>
            <a:r>
              <a:rPr lang="en-US" altLang="zh-CN" sz="2800"/>
              <a:t> appear in Pattern A, as in (1) and (2). </a:t>
            </a:r>
            <a:endParaRPr lang="en-US" altLang="zh-CN" sz="2800"/>
          </a:p>
          <a:p>
            <a:r>
              <a:rPr lang="en-US" altLang="zh-CN" sz="2800"/>
              <a:t>When </a:t>
            </a:r>
            <a:r>
              <a:rPr lang="en-US" altLang="zh-CN" sz="2800">
                <a:solidFill>
                  <a:srgbClr val="FF0000"/>
                </a:solidFill>
              </a:rPr>
              <a:t>the object is a regular noun</a:t>
            </a:r>
            <a:r>
              <a:rPr lang="en-US" altLang="zh-CN" sz="2800"/>
              <a:t> and </a:t>
            </a:r>
            <a:r>
              <a:rPr lang="en-US" altLang="zh-CN" sz="2800">
                <a:solidFill>
                  <a:srgbClr val="FF0000"/>
                </a:solidFill>
              </a:rPr>
              <a:t>the action is not completed</a:t>
            </a:r>
            <a:r>
              <a:rPr lang="en-US" altLang="zh-CN" sz="2800"/>
              <a:t>, the sentence often appears in Pattern A as well, as in (3) and (4). </a:t>
            </a:r>
            <a:endParaRPr lang="en-US" altLang="zh-CN" sz="2800"/>
          </a:p>
          <a:p>
            <a:r>
              <a:rPr lang="en-US" altLang="zh-CN" sz="2800"/>
              <a:t>If the action is completed, the sentence can appear </a:t>
            </a:r>
            <a:r>
              <a:rPr lang="en-US" altLang="zh-CN" sz="2800">
                <a:solidFill>
                  <a:srgbClr val="FF0000"/>
                </a:solidFill>
              </a:rPr>
              <a:t>either in Pattern A or in Pattern B</a:t>
            </a:r>
            <a:r>
              <a:rPr lang="en-US" altLang="zh-CN" sz="2800"/>
              <a:t>. </a:t>
            </a:r>
            <a:endParaRPr lang="zh-CN" altLang="en-US" sz="28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6405" y="394970"/>
            <a:ext cx="80619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4. Directional Complements (II)</a:t>
            </a:r>
            <a:endParaRPr lang="en-US" altLang="zh-CN" sz="2400"/>
          </a:p>
        </p:txBody>
      </p:sp>
      <p:sp>
        <p:nvSpPr>
          <p:cNvPr id="5" name="文本框 4"/>
          <p:cNvSpPr txBox="1"/>
          <p:nvPr/>
        </p:nvSpPr>
        <p:spPr>
          <a:xfrm>
            <a:off x="577850" y="1414780"/>
            <a:ext cx="10451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A. Subject+verb+</a:t>
            </a:r>
            <a:r>
              <a:rPr lang="zh-CN" altLang="en-US" sz="2400"/>
              <a:t>上</a:t>
            </a:r>
            <a:r>
              <a:rPr lang="en-US" altLang="zh-CN" sz="2400"/>
              <a:t>/</a:t>
            </a:r>
            <a:r>
              <a:rPr lang="zh-CN" altLang="en-US" sz="2400"/>
              <a:t>下</a:t>
            </a:r>
            <a:r>
              <a:rPr lang="en-US" altLang="zh-CN" sz="2400"/>
              <a:t>...+</a:t>
            </a:r>
            <a:r>
              <a:rPr lang="en-US" altLang="zh-CN" sz="2400">
                <a:solidFill>
                  <a:srgbClr val="FF0000"/>
                </a:solidFill>
              </a:rPr>
              <a:t>Place Word</a:t>
            </a:r>
            <a:r>
              <a:rPr lang="en-US" altLang="zh-CN" sz="2400"/>
              <a:t>/Noun</a:t>
            </a:r>
            <a:endParaRPr lang="en-US" altLang="zh-CN" sz="2400"/>
          </a:p>
        </p:txBody>
      </p:sp>
      <p:sp>
        <p:nvSpPr>
          <p:cNvPr id="6" name="文本框 5"/>
          <p:cNvSpPr txBox="1"/>
          <p:nvPr/>
        </p:nvSpPr>
        <p:spPr>
          <a:xfrm>
            <a:off x="577850" y="2007870"/>
            <a:ext cx="1155255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6. </a:t>
            </a:r>
            <a:r>
              <a:rPr lang="zh-CN" altLang="en-US" sz="2800"/>
              <a:t>他走上</a:t>
            </a:r>
            <a:r>
              <a:rPr lang="zh-CN" altLang="en-US" sz="2800">
                <a:solidFill>
                  <a:srgbClr val="FF0000"/>
                </a:solidFill>
              </a:rPr>
              <a:t>楼</a:t>
            </a:r>
            <a:r>
              <a:rPr lang="zh-CN" altLang="en-US" sz="2800"/>
              <a:t>。</a:t>
            </a:r>
            <a:endParaRPr lang="zh-CN" altLang="en-US" sz="2800"/>
          </a:p>
          <a:p>
            <a:r>
              <a:rPr lang="zh-CN" altLang="en-US" sz="2800"/>
              <a:t>    tā zǒu </a:t>
            </a:r>
            <a:r>
              <a:rPr lang="zh-CN" altLang="en-US" sz="2800">
                <a:sym typeface="+mn-ea"/>
              </a:rPr>
              <a:t>sh</a:t>
            </a:r>
            <a:r>
              <a:rPr lang="en-US" altLang="zh-CN" sz="2800">
                <a:sym typeface="+mn-ea"/>
              </a:rPr>
              <a:t>a</a:t>
            </a:r>
            <a:r>
              <a:rPr lang="zh-CN" altLang="en-US" sz="2800">
                <a:sym typeface="+mn-ea"/>
              </a:rPr>
              <a:t>ng lóu</a:t>
            </a:r>
            <a:endParaRPr lang="zh-CN" altLang="en-US" sz="2800"/>
          </a:p>
          <a:p>
            <a:r>
              <a:rPr lang="zh-CN" altLang="en-US" sz="2800"/>
              <a:t>    </a:t>
            </a:r>
            <a:r>
              <a:rPr lang="en-US" altLang="zh-CN" sz="2800"/>
              <a:t>He walked </a:t>
            </a:r>
            <a:r>
              <a:rPr lang="en-US" altLang="zh-CN" sz="2800">
                <a:sym typeface="+mn-ea"/>
              </a:rPr>
              <a:t>upstairs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[</a:t>
            </a:r>
            <a:r>
              <a:rPr lang="en-US" altLang="zh-CN" sz="2800">
                <a:solidFill>
                  <a:srgbClr val="FF0000"/>
                </a:solidFill>
              </a:rPr>
              <a:t>The sentence doesn`t indicate whether the speaker is upstairs or downstairs.</a:t>
            </a:r>
            <a:r>
              <a:rPr lang="en-US" altLang="zh-CN" sz="2800"/>
              <a:t>]</a:t>
            </a:r>
            <a:endParaRPr lang="en-US" altLang="zh-CN" sz="2800"/>
          </a:p>
          <a:p>
            <a:endParaRPr lang="en-US" altLang="zh-CN" sz="2800"/>
          </a:p>
          <a:p>
            <a:r>
              <a:rPr lang="en-US" altLang="zh-CN" sz="2800"/>
              <a:t>7. </a:t>
            </a:r>
            <a:r>
              <a:rPr lang="zh-CN" altLang="en-US" sz="2800"/>
              <a:t>老师走进</a:t>
            </a:r>
            <a:r>
              <a:rPr lang="zh-CN" altLang="en-US" sz="2800">
                <a:solidFill>
                  <a:srgbClr val="FF0000"/>
                </a:solidFill>
              </a:rPr>
              <a:t>教室</a:t>
            </a:r>
            <a:r>
              <a:rPr lang="zh-CN" altLang="en-US" sz="2800"/>
              <a:t>。</a:t>
            </a:r>
            <a:endParaRPr lang="zh-CN" altLang="en-US" sz="2800"/>
          </a:p>
          <a:p>
            <a:r>
              <a:rPr lang="zh-CN" altLang="en-US" sz="2800"/>
              <a:t>     lǎo shī zǒu j</a:t>
            </a:r>
            <a:r>
              <a:rPr lang="en-US" altLang="zh-CN" sz="2800"/>
              <a:t>i</a:t>
            </a:r>
            <a:r>
              <a:rPr lang="zh-CN" altLang="en-US" sz="2800"/>
              <a:t>n jiāo shì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     The teacher walked into the classroom.</a:t>
            </a:r>
            <a:endParaRPr lang="en-US" altLang="zh-CN" sz="2800"/>
          </a:p>
          <a:p>
            <a:r>
              <a:rPr lang="en-US" altLang="zh-CN" sz="2800"/>
              <a:t>[</a:t>
            </a:r>
            <a:r>
              <a:rPr lang="en-US" altLang="zh-CN" sz="2800">
                <a:solidFill>
                  <a:srgbClr val="FF0000"/>
                </a:solidFill>
              </a:rPr>
              <a:t>The sentence doesn`t indicate whether the speaker is in the classroom or not</a:t>
            </a:r>
            <a:r>
              <a:rPr lang="en-US" altLang="zh-CN" sz="2800"/>
              <a:t>.]</a:t>
            </a:r>
            <a:endParaRPr lang="en-US" altLang="zh-CN" sz="2800"/>
          </a:p>
        </p:txBody>
      </p:sp>
      <p:sp>
        <p:nvSpPr>
          <p:cNvPr id="3" name="文本框 2"/>
          <p:cNvSpPr txBox="1"/>
          <p:nvPr/>
        </p:nvSpPr>
        <p:spPr>
          <a:xfrm>
            <a:off x="668655" y="954405"/>
            <a:ext cx="35369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Pattern II:</a:t>
            </a:r>
            <a:endParaRPr lang="en-US" altLang="zh-CN"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9"/>
          <a:stretch>
            <a:fillRect/>
          </a:stretch>
        </p:blipFill>
        <p:spPr>
          <a:xfrm rot="7292169">
            <a:off x="6642735" y="2237105"/>
            <a:ext cx="4540885" cy="69100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505075" y="2388870"/>
            <a:ext cx="16929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成</a:t>
            </a:r>
            <a:endParaRPr lang="zh-CN" altLang="en-US" sz="9600"/>
          </a:p>
        </p:txBody>
      </p:sp>
      <p:sp>
        <p:nvSpPr>
          <p:cNvPr id="7" name="文本框 6"/>
          <p:cNvSpPr txBox="1"/>
          <p:nvPr/>
        </p:nvSpPr>
        <p:spPr>
          <a:xfrm>
            <a:off x="2280285" y="1891030"/>
            <a:ext cx="16871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chéng</a:t>
            </a:r>
            <a:endParaRPr lang="en-US" altLang="zh-CN" sz="3600"/>
          </a:p>
        </p:txBody>
      </p:sp>
      <p:sp>
        <p:nvSpPr>
          <p:cNvPr id="8" name="文本框 7"/>
          <p:cNvSpPr txBox="1"/>
          <p:nvPr/>
        </p:nvSpPr>
        <p:spPr>
          <a:xfrm>
            <a:off x="2349500" y="3752850"/>
            <a:ext cx="24314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to become</a:t>
            </a:r>
            <a:endParaRPr lang="en-US" altLang="zh-CN" sz="3200"/>
          </a:p>
        </p:txBody>
      </p:sp>
      <p:sp>
        <p:nvSpPr>
          <p:cNvPr id="2" name="文本框 1"/>
          <p:cNvSpPr txBox="1"/>
          <p:nvPr/>
        </p:nvSpPr>
        <p:spPr>
          <a:xfrm>
            <a:off x="5322570" y="1730375"/>
            <a:ext cx="6058535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他们</a:t>
            </a:r>
            <a:r>
              <a:rPr lang="zh-CN" altLang="en-US" sz="2800">
                <a:solidFill>
                  <a:srgbClr val="FF0000"/>
                </a:solidFill>
              </a:rPr>
              <a:t>成</a:t>
            </a:r>
            <a:r>
              <a:rPr lang="zh-CN" altLang="en-US" sz="2800"/>
              <a:t>了好朋友。</a:t>
            </a:r>
            <a:endParaRPr lang="zh-CN" altLang="en-US" sz="2800"/>
          </a:p>
          <a:p>
            <a:r>
              <a:rPr lang="zh-CN" altLang="en-US" sz="2800"/>
              <a:t>tā men chéng le hǎo péng y</a:t>
            </a:r>
            <a:r>
              <a:rPr lang="en-US" altLang="zh-CN" sz="2800"/>
              <a:t>o</a:t>
            </a:r>
            <a:r>
              <a:rPr lang="zh-CN" altLang="en-US" sz="2800"/>
              <a:t>u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They`ve </a:t>
            </a:r>
            <a:r>
              <a:rPr lang="en-US" altLang="zh-CN" sz="2800">
                <a:solidFill>
                  <a:srgbClr val="FF0000"/>
                </a:solidFill>
              </a:rPr>
              <a:t>become</a:t>
            </a:r>
            <a:r>
              <a:rPr lang="en-US" altLang="zh-CN" sz="2800"/>
              <a:t> good friends.</a:t>
            </a:r>
            <a:endParaRPr lang="en-US" altLang="zh-CN" sz="2800"/>
          </a:p>
          <a:p>
            <a:endParaRPr lang="en-US" altLang="zh-CN" sz="2800"/>
          </a:p>
          <a:p>
            <a:r>
              <a:rPr lang="zh-CN" altLang="en-US" sz="2800"/>
              <a:t>他</a:t>
            </a:r>
            <a:r>
              <a:rPr lang="zh-CN" altLang="en-US" sz="2800">
                <a:solidFill>
                  <a:srgbClr val="FF0000"/>
                </a:solidFill>
              </a:rPr>
              <a:t>成</a:t>
            </a:r>
            <a:r>
              <a:rPr lang="zh-CN" altLang="en-US" sz="2800"/>
              <a:t>了坏人。</a:t>
            </a:r>
            <a:endParaRPr lang="zh-CN" altLang="en-US" sz="2800"/>
          </a:p>
          <a:p>
            <a:r>
              <a:rPr lang="en-US" altLang="zh-CN" sz="2800"/>
              <a:t>t</a:t>
            </a:r>
            <a:r>
              <a:rPr lang="zh-CN" altLang="en-US" sz="2800"/>
              <a:t>ā chéng le huài rén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He </a:t>
            </a:r>
            <a:r>
              <a:rPr lang="en-US" altLang="zh-CN" sz="2800">
                <a:solidFill>
                  <a:srgbClr val="FF0000"/>
                </a:solidFill>
              </a:rPr>
              <a:t>became</a:t>
            </a:r>
            <a:r>
              <a:rPr lang="en-US" altLang="zh-CN" sz="2800"/>
              <a:t> a bad guy.</a:t>
            </a:r>
            <a:endParaRPr lang="en-US" altLang="zh-CN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6405" y="394970"/>
            <a:ext cx="80619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4. Directional Complements (II)</a:t>
            </a:r>
            <a:endParaRPr lang="en-US" altLang="zh-CN" sz="2400"/>
          </a:p>
        </p:txBody>
      </p:sp>
      <p:sp>
        <p:nvSpPr>
          <p:cNvPr id="5" name="文本框 4"/>
          <p:cNvSpPr txBox="1"/>
          <p:nvPr/>
        </p:nvSpPr>
        <p:spPr>
          <a:xfrm>
            <a:off x="577850" y="1414780"/>
            <a:ext cx="10451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A. Subject+verb+</a:t>
            </a:r>
            <a:r>
              <a:rPr lang="zh-CN" altLang="en-US" sz="2400"/>
              <a:t>上</a:t>
            </a:r>
            <a:r>
              <a:rPr lang="en-US" altLang="zh-CN" sz="2400"/>
              <a:t>/</a:t>
            </a:r>
            <a:r>
              <a:rPr lang="zh-CN" altLang="en-US" sz="2400"/>
              <a:t>下</a:t>
            </a:r>
            <a:r>
              <a:rPr lang="en-US" altLang="zh-CN" sz="2400"/>
              <a:t>...+Place Word/</a:t>
            </a:r>
            <a:r>
              <a:rPr lang="en-US" altLang="zh-CN" sz="2400">
                <a:solidFill>
                  <a:srgbClr val="FF0000"/>
                </a:solidFill>
              </a:rPr>
              <a:t>Noun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7850" y="2007870"/>
            <a:ext cx="670877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8.</a:t>
            </a:r>
            <a:r>
              <a:rPr lang="zh-CN" altLang="en-US" sz="2800"/>
              <a:t>他拿出一张</a:t>
            </a:r>
            <a:r>
              <a:rPr lang="zh-CN" altLang="en-US" sz="2800">
                <a:solidFill>
                  <a:srgbClr val="FF0000"/>
                </a:solidFill>
              </a:rPr>
              <a:t>纸</a:t>
            </a:r>
            <a:r>
              <a:rPr lang="zh-CN" altLang="en-US" sz="2800"/>
              <a:t>。</a:t>
            </a:r>
            <a:endParaRPr lang="zh-CN" altLang="en-US" sz="2800"/>
          </a:p>
          <a:p>
            <a:r>
              <a:rPr lang="zh-CN" altLang="en-US" sz="2800"/>
              <a:t>   tā ná ch</a:t>
            </a:r>
            <a:r>
              <a:rPr lang="en-US" altLang="zh-CN" sz="2800"/>
              <a:t>u</a:t>
            </a:r>
            <a:r>
              <a:rPr lang="zh-CN" altLang="en-US" sz="2800"/>
              <a:t> yì zhāng zhǐ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   He took out a piece of paper.</a:t>
            </a:r>
            <a:endParaRPr lang="en-US" altLang="zh-CN" sz="2800"/>
          </a:p>
        </p:txBody>
      </p:sp>
      <p:sp>
        <p:nvSpPr>
          <p:cNvPr id="3" name="文本框 2"/>
          <p:cNvSpPr txBox="1"/>
          <p:nvPr/>
        </p:nvSpPr>
        <p:spPr>
          <a:xfrm>
            <a:off x="668655" y="954405"/>
            <a:ext cx="35369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Pattern II:</a:t>
            </a:r>
            <a:endParaRPr lang="en-US" altLang="zh-CN" sz="24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4345" y="498475"/>
            <a:ext cx="80619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4. Directional Complements (II)</a:t>
            </a:r>
            <a:endParaRPr lang="en-US" altLang="zh-CN" sz="2400"/>
          </a:p>
        </p:txBody>
      </p:sp>
      <p:sp>
        <p:nvSpPr>
          <p:cNvPr id="5" name="文本框 4"/>
          <p:cNvSpPr txBox="1"/>
          <p:nvPr/>
        </p:nvSpPr>
        <p:spPr>
          <a:xfrm>
            <a:off x="577850" y="1637030"/>
            <a:ext cx="10451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A. Subject+verb+</a:t>
            </a:r>
            <a:r>
              <a:rPr lang="zh-CN" altLang="en-US" sz="2400"/>
              <a:t>上</a:t>
            </a:r>
            <a:r>
              <a:rPr lang="en-US" altLang="zh-CN" sz="2400"/>
              <a:t>/</a:t>
            </a:r>
            <a:r>
              <a:rPr lang="zh-CN" altLang="en-US" sz="2400"/>
              <a:t>下</a:t>
            </a:r>
            <a:r>
              <a:rPr lang="en-US" altLang="zh-CN" sz="2400"/>
              <a:t>...+</a:t>
            </a:r>
            <a:r>
              <a:rPr lang="en-US" altLang="zh-CN" sz="2400"/>
              <a:t>Place Word/Noun +</a:t>
            </a:r>
            <a:r>
              <a:rPr lang="zh-CN" altLang="en-US" sz="2400"/>
              <a:t>来</a:t>
            </a:r>
            <a:r>
              <a:rPr lang="en-US" altLang="zh-CN" sz="2400"/>
              <a:t>/</a:t>
            </a:r>
            <a:r>
              <a:rPr lang="zh-CN" altLang="en-US" sz="2400"/>
              <a:t>去</a:t>
            </a:r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634365" y="2305050"/>
            <a:ext cx="11306810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9. </a:t>
            </a:r>
            <a:r>
              <a:rPr lang="zh-CN" altLang="en-US" sz="2800"/>
              <a:t>她走下楼来。</a:t>
            </a:r>
            <a:endParaRPr lang="zh-CN" altLang="en-US" sz="2800"/>
          </a:p>
          <a:p>
            <a:r>
              <a:rPr lang="zh-CN" altLang="en-US" sz="2800"/>
              <a:t>     tā zǒu xi</a:t>
            </a:r>
            <a:r>
              <a:rPr lang="en-US" altLang="zh-CN" sz="2800"/>
              <a:t>a</a:t>
            </a:r>
            <a:r>
              <a:rPr lang="zh-CN" altLang="en-US" sz="2800"/>
              <a:t> lóu l</a:t>
            </a:r>
            <a:r>
              <a:rPr lang="en-US" altLang="zh-CN" sz="2800"/>
              <a:t>a</a:t>
            </a:r>
            <a:r>
              <a:rPr lang="zh-CN" altLang="en-US" sz="2800"/>
              <a:t>i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     She walked downstairs.</a:t>
            </a:r>
            <a:endParaRPr lang="en-US" altLang="zh-CN" sz="2800"/>
          </a:p>
          <a:p>
            <a:r>
              <a:rPr lang="en-US" altLang="zh-CN" sz="2800"/>
              <a:t>     [</a:t>
            </a:r>
            <a:r>
              <a:rPr lang="en-US" altLang="zh-CN" sz="2800">
                <a:solidFill>
                  <a:srgbClr val="FF0000"/>
                </a:solidFill>
              </a:rPr>
              <a:t>The speaker is </a:t>
            </a:r>
            <a:r>
              <a:rPr lang="en-US" altLang="zh-CN" sz="2800">
                <a:solidFill>
                  <a:srgbClr val="FF0000"/>
                </a:solidFill>
                <a:sym typeface="+mn-ea"/>
              </a:rPr>
              <a:t>downstairs</a:t>
            </a:r>
            <a:r>
              <a:rPr lang="en-US" altLang="zh-CN" sz="2800">
                <a:sym typeface="+mn-ea"/>
              </a:rPr>
              <a:t>.]</a:t>
            </a:r>
            <a:endParaRPr lang="en-US" altLang="zh-CN" sz="2800">
              <a:sym typeface="+mn-ea"/>
            </a:endParaRPr>
          </a:p>
          <a:p>
            <a:endParaRPr lang="zh-CN" altLang="en-US" sz="2800"/>
          </a:p>
          <a:p>
            <a:r>
              <a:rPr lang="en-US" altLang="zh-CN" sz="2800"/>
              <a:t>10. </a:t>
            </a:r>
            <a:r>
              <a:rPr lang="zh-CN" altLang="en-US" sz="2800"/>
              <a:t>老师走进教室</a:t>
            </a:r>
            <a:r>
              <a:rPr lang="zh-CN" altLang="en-US" sz="2800">
                <a:solidFill>
                  <a:srgbClr val="FF0000"/>
                </a:solidFill>
              </a:rPr>
              <a:t>去</a:t>
            </a:r>
            <a:r>
              <a:rPr lang="en-US" altLang="zh-CN" sz="2800"/>
              <a:t>/</a:t>
            </a:r>
            <a:r>
              <a:rPr lang="zh-CN" altLang="en-US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来</a:t>
            </a:r>
            <a:r>
              <a:rPr lang="zh-CN" altLang="en-US" sz="2800"/>
              <a:t>。</a:t>
            </a:r>
            <a:endParaRPr lang="zh-CN" altLang="en-US" sz="2800"/>
          </a:p>
          <a:p>
            <a:r>
              <a:rPr lang="zh-CN" altLang="en-US" sz="2800"/>
              <a:t>       lǎo shī zǒu j</a:t>
            </a:r>
            <a:r>
              <a:rPr lang="en-US" altLang="zh-CN" sz="2800"/>
              <a:t>i</a:t>
            </a:r>
            <a:r>
              <a:rPr lang="zh-CN" altLang="en-US" sz="2800"/>
              <a:t>n jiào shì q</a:t>
            </a:r>
            <a:r>
              <a:rPr lang="en-US" altLang="zh-CN" sz="2800"/>
              <a:t>u</a:t>
            </a:r>
            <a:r>
              <a:rPr lang="zh-CN" altLang="en-US" sz="2800"/>
              <a:t>/l</a:t>
            </a:r>
            <a:r>
              <a:rPr lang="en-US" altLang="zh-CN" sz="2800"/>
              <a:t>a</a:t>
            </a:r>
            <a:r>
              <a:rPr lang="zh-CN" altLang="en-US" sz="2800"/>
              <a:t>i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       The teacher walked into the classroom.</a:t>
            </a:r>
            <a:endParaRPr lang="en-US" altLang="zh-CN" sz="2800"/>
          </a:p>
          <a:p>
            <a:r>
              <a:rPr lang="en-US" altLang="zh-CN" sz="2800"/>
              <a:t>       [</a:t>
            </a:r>
            <a:r>
              <a:rPr lang="en-US" altLang="zh-CN" sz="2800">
                <a:solidFill>
                  <a:srgbClr val="FF0000"/>
                </a:solidFill>
              </a:rPr>
              <a:t>With </a:t>
            </a:r>
            <a:r>
              <a:rPr lang="zh-CN" altLang="en-US" sz="2800">
                <a:solidFill>
                  <a:srgbClr val="FF0000"/>
                </a:solidFill>
              </a:rPr>
              <a:t>去</a:t>
            </a:r>
            <a:r>
              <a:rPr lang="en-US" altLang="zh-CN" sz="2800">
                <a:solidFill>
                  <a:srgbClr val="FF0000"/>
                </a:solidFill>
              </a:rPr>
              <a:t>, the speaker is not in the classroom</a:t>
            </a:r>
            <a:r>
              <a:rPr lang="en-US" altLang="zh-CN" sz="2800"/>
              <a:t>; </a:t>
            </a:r>
            <a:r>
              <a:rPr lang="en-US" altLang="zh-CN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with </a:t>
            </a:r>
            <a:r>
              <a:rPr lang="zh-CN" altLang="en-US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来</a:t>
            </a:r>
            <a:r>
              <a:rPr lang="en-US" altLang="zh-CN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, the speaker is in </a:t>
            </a:r>
            <a:endParaRPr lang="en-US" altLang="zh-CN" sz="280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  <a:p>
            <a:r>
              <a:rPr lang="en-US" altLang="zh-CN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        the classroom</a:t>
            </a:r>
            <a:r>
              <a:rPr lang="en-US" altLang="zh-CN" sz="2800"/>
              <a:t>]</a:t>
            </a:r>
            <a:endParaRPr lang="en-US" altLang="zh-CN" sz="2800"/>
          </a:p>
        </p:txBody>
      </p:sp>
      <p:sp>
        <p:nvSpPr>
          <p:cNvPr id="4" name="文本框 3"/>
          <p:cNvSpPr txBox="1"/>
          <p:nvPr/>
        </p:nvSpPr>
        <p:spPr>
          <a:xfrm>
            <a:off x="577850" y="1109345"/>
            <a:ext cx="10451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A. Subject+verb+</a:t>
            </a:r>
            <a:r>
              <a:rPr lang="zh-CN" altLang="en-US" sz="2400"/>
              <a:t>上</a:t>
            </a:r>
            <a:r>
              <a:rPr lang="en-US" altLang="zh-CN" sz="2400"/>
              <a:t>/</a:t>
            </a:r>
            <a:r>
              <a:rPr lang="zh-CN" altLang="en-US" sz="2400"/>
              <a:t>下</a:t>
            </a:r>
            <a:r>
              <a:rPr lang="en-US" altLang="zh-CN" sz="2400"/>
              <a:t>...+</a:t>
            </a:r>
            <a:r>
              <a:rPr lang="en-US" altLang="zh-CN" sz="2400">
                <a:solidFill>
                  <a:srgbClr val="FF0000"/>
                </a:solidFill>
              </a:rPr>
              <a:t>Place Word</a:t>
            </a:r>
            <a:r>
              <a:rPr lang="en-US" altLang="zh-CN" sz="2400"/>
              <a:t>/Noun</a:t>
            </a:r>
            <a:r>
              <a:rPr lang="zh-CN" altLang="en-US" sz="2400"/>
              <a:t>（</a:t>
            </a:r>
            <a:r>
              <a:rPr lang="en-US" altLang="zh-CN" sz="2400"/>
              <a:t>6</a:t>
            </a:r>
            <a:r>
              <a:rPr lang="zh-CN" altLang="en-US" sz="2400"/>
              <a:t>、</a:t>
            </a:r>
            <a:r>
              <a:rPr lang="en-US" altLang="zh-CN" sz="2400"/>
              <a:t>7</a:t>
            </a:r>
            <a:r>
              <a:rPr lang="zh-CN" altLang="en-US" sz="2400"/>
              <a:t>、</a:t>
            </a:r>
            <a:r>
              <a:rPr lang="en-US" altLang="zh-CN" sz="2400"/>
              <a:t>8</a:t>
            </a:r>
            <a:r>
              <a:rPr lang="zh-CN" altLang="en-US" sz="2400"/>
              <a:t>）</a:t>
            </a:r>
            <a:endParaRPr lang="zh-CN" altLang="en-US" sz="24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4345" y="498475"/>
            <a:ext cx="80619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4. Directional Complements (II)</a:t>
            </a:r>
            <a:endParaRPr lang="en-US" altLang="zh-CN" sz="2400"/>
          </a:p>
        </p:txBody>
      </p:sp>
      <p:sp>
        <p:nvSpPr>
          <p:cNvPr id="5" name="文本框 4"/>
          <p:cNvSpPr txBox="1"/>
          <p:nvPr/>
        </p:nvSpPr>
        <p:spPr>
          <a:xfrm>
            <a:off x="577850" y="902970"/>
            <a:ext cx="10451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A. Subject+verb+</a:t>
            </a:r>
            <a:r>
              <a:rPr lang="zh-CN" altLang="en-US" sz="2400"/>
              <a:t>上</a:t>
            </a:r>
            <a:r>
              <a:rPr lang="en-US" altLang="zh-CN" sz="2400"/>
              <a:t>/</a:t>
            </a:r>
            <a:r>
              <a:rPr lang="zh-CN" altLang="en-US" sz="2400"/>
              <a:t>下</a:t>
            </a:r>
            <a:r>
              <a:rPr lang="en-US" altLang="zh-CN" sz="2400"/>
              <a:t>...+</a:t>
            </a:r>
            <a:r>
              <a:rPr lang="en-US" altLang="zh-CN" sz="2400"/>
              <a:t>Place Word/Noun +</a:t>
            </a:r>
            <a:r>
              <a:rPr lang="zh-CN" altLang="en-US" sz="2400"/>
              <a:t>来</a:t>
            </a:r>
            <a:r>
              <a:rPr lang="en-US" altLang="zh-CN" sz="2400"/>
              <a:t>/</a:t>
            </a:r>
            <a:r>
              <a:rPr lang="zh-CN" altLang="en-US" sz="2400"/>
              <a:t>去</a:t>
            </a:r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577850" y="1965960"/>
            <a:ext cx="11306810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11.</a:t>
            </a:r>
            <a:r>
              <a:rPr lang="zh-CN" altLang="en-US" sz="2800"/>
              <a:t>弟弟跳上床</a:t>
            </a:r>
            <a:r>
              <a:rPr lang="zh-CN" altLang="en-US" sz="2800">
                <a:solidFill>
                  <a:srgbClr val="FF0000"/>
                </a:solidFill>
              </a:rPr>
              <a:t>来</a:t>
            </a:r>
            <a:r>
              <a:rPr lang="en-US" altLang="zh-CN" sz="2800"/>
              <a:t>/</a:t>
            </a:r>
            <a:r>
              <a:rPr lang="zh-CN" altLang="en-US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去</a:t>
            </a:r>
            <a:r>
              <a:rPr lang="zh-CN" altLang="en-US" sz="2800"/>
              <a:t>。</a:t>
            </a:r>
            <a:endParaRPr lang="zh-CN" altLang="en-US" sz="2800"/>
          </a:p>
          <a:p>
            <a:r>
              <a:rPr lang="zh-CN" altLang="en-US" sz="2800"/>
              <a:t>      dì d</a:t>
            </a:r>
            <a:r>
              <a:rPr lang="en-US" altLang="zh-CN" sz="2800"/>
              <a:t>i</a:t>
            </a:r>
            <a:r>
              <a:rPr lang="zh-CN" altLang="en-US" sz="2800"/>
              <a:t> tiào sh</a:t>
            </a:r>
            <a:r>
              <a:rPr lang="en-US" altLang="zh-CN" sz="2800"/>
              <a:t>a</a:t>
            </a:r>
            <a:r>
              <a:rPr lang="zh-CN" altLang="en-US" sz="2800"/>
              <a:t>ng chuáng l</a:t>
            </a:r>
            <a:r>
              <a:rPr lang="en-US" altLang="zh-CN" sz="2800"/>
              <a:t>a</a:t>
            </a:r>
            <a:r>
              <a:rPr lang="zh-CN" altLang="en-US" sz="2800"/>
              <a:t>i/q</a:t>
            </a:r>
            <a:r>
              <a:rPr lang="en-US" altLang="zh-CN" sz="2800"/>
              <a:t>u.</a:t>
            </a:r>
            <a:endParaRPr lang="en-US" altLang="zh-CN" sz="2800"/>
          </a:p>
          <a:p>
            <a:r>
              <a:rPr lang="en-US" altLang="zh-CN" sz="2800"/>
              <a:t>      My little brother jumped onto the bed.</a:t>
            </a:r>
            <a:endParaRPr lang="en-US" altLang="zh-CN" sz="2800"/>
          </a:p>
          <a:p>
            <a:r>
              <a:rPr lang="en-US" altLang="zh-CN" sz="2800"/>
              <a:t>     [</a:t>
            </a:r>
            <a:r>
              <a:rPr lang="en-US" altLang="zh-CN" sz="2800">
                <a:solidFill>
                  <a:srgbClr val="FF0000"/>
                </a:solidFill>
              </a:rPr>
              <a:t>With </a:t>
            </a:r>
            <a:r>
              <a:rPr lang="zh-CN" altLang="en-US" sz="2800">
                <a:solidFill>
                  <a:srgbClr val="FF0000"/>
                </a:solidFill>
              </a:rPr>
              <a:t>来</a:t>
            </a:r>
            <a:r>
              <a:rPr lang="en-US" altLang="zh-CN" sz="2800">
                <a:solidFill>
                  <a:srgbClr val="FF0000"/>
                </a:solidFill>
              </a:rPr>
              <a:t>, the speaker is on the bed</a:t>
            </a:r>
            <a:r>
              <a:rPr lang="en-US" altLang="zh-CN" sz="2800"/>
              <a:t>; </a:t>
            </a:r>
            <a:r>
              <a:rPr lang="en-US" altLang="zh-CN" sz="2800">
                <a:solidFill>
                  <a:srgbClr val="0070C0"/>
                </a:solidFill>
              </a:rPr>
              <a:t>with </a:t>
            </a:r>
            <a:r>
              <a:rPr lang="zh-CN" altLang="en-US" sz="2800">
                <a:solidFill>
                  <a:srgbClr val="0070C0"/>
                </a:solidFill>
              </a:rPr>
              <a:t>去</a:t>
            </a:r>
            <a:r>
              <a:rPr lang="en-US" altLang="zh-CN" sz="2800">
                <a:solidFill>
                  <a:srgbClr val="0070C0"/>
                </a:solidFill>
              </a:rPr>
              <a:t>, the speaker is not on the bed</a:t>
            </a:r>
            <a:r>
              <a:rPr lang="en-US" altLang="zh-CN" sz="2800"/>
              <a:t>]</a:t>
            </a:r>
            <a:r>
              <a:rPr lang="zh-CN" altLang="en-US" sz="2800"/>
              <a:t> </a:t>
            </a:r>
            <a:endParaRPr lang="zh-CN" altLang="en-US" sz="2800"/>
          </a:p>
          <a:p>
            <a:endParaRPr lang="en-US" altLang="zh-CN" sz="2800"/>
          </a:p>
          <a:p>
            <a:r>
              <a:rPr lang="en-US" altLang="zh-CN" sz="2800"/>
              <a:t>12.</a:t>
            </a:r>
            <a:r>
              <a:rPr lang="zh-CN" altLang="en-US" sz="2800"/>
              <a:t>我的同学走进书店</a:t>
            </a:r>
            <a:r>
              <a:rPr lang="zh-CN" altLang="en-US" sz="2800">
                <a:solidFill>
                  <a:srgbClr val="FF0000"/>
                </a:solidFill>
              </a:rPr>
              <a:t>来</a:t>
            </a:r>
            <a:r>
              <a:rPr lang="en-US" altLang="zh-CN" sz="2800"/>
              <a:t>/</a:t>
            </a:r>
            <a:r>
              <a:rPr lang="zh-CN" altLang="en-US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去</a:t>
            </a:r>
            <a:r>
              <a:rPr lang="zh-CN" altLang="en-US" sz="2800"/>
              <a:t>。</a:t>
            </a:r>
            <a:endParaRPr lang="zh-CN" altLang="en-US" sz="2800"/>
          </a:p>
          <a:p>
            <a:r>
              <a:rPr lang="zh-CN" altLang="en-US" sz="2800"/>
              <a:t>      wǒ de tóng xué zǒu j</a:t>
            </a:r>
            <a:r>
              <a:rPr lang="en-US" altLang="zh-CN" sz="2800"/>
              <a:t>i</a:t>
            </a:r>
            <a:r>
              <a:rPr lang="zh-CN" altLang="en-US" sz="2800"/>
              <a:t>n shū diàn l</a:t>
            </a:r>
            <a:r>
              <a:rPr lang="en-US" altLang="zh-CN" sz="2800"/>
              <a:t>a</a:t>
            </a:r>
            <a:r>
              <a:rPr lang="zh-CN" altLang="en-US" sz="2800"/>
              <a:t>i/q</a:t>
            </a:r>
            <a:r>
              <a:rPr lang="en-US" altLang="zh-CN" sz="2800"/>
              <a:t>u.</a:t>
            </a:r>
            <a:endParaRPr lang="en-US" altLang="zh-CN" sz="2800"/>
          </a:p>
          <a:p>
            <a:r>
              <a:rPr lang="en-US" altLang="zh-CN" sz="2800"/>
              <a:t>      My classmate walked into the bookstore.</a:t>
            </a:r>
            <a:endParaRPr lang="en-US" altLang="zh-CN" sz="2800"/>
          </a:p>
          <a:p>
            <a:r>
              <a:rPr lang="en-US" altLang="zh-CN" sz="2800"/>
              <a:t>      [</a:t>
            </a:r>
            <a:r>
              <a:rPr lang="en-US" altLang="zh-CN" sz="2800">
                <a:solidFill>
                  <a:srgbClr val="FF0000"/>
                </a:solidFill>
              </a:rPr>
              <a:t>With </a:t>
            </a:r>
            <a:r>
              <a:rPr lang="zh-CN" altLang="en-US" sz="2800">
                <a:solidFill>
                  <a:srgbClr val="FF0000"/>
                </a:solidFill>
              </a:rPr>
              <a:t>来</a:t>
            </a:r>
            <a:r>
              <a:rPr lang="en-US" altLang="zh-CN" sz="2800">
                <a:solidFill>
                  <a:srgbClr val="FF0000"/>
                </a:solidFill>
              </a:rPr>
              <a:t>, the speaker was in the bookstore</a:t>
            </a:r>
            <a:r>
              <a:rPr lang="en-US" altLang="zh-CN" sz="2800"/>
              <a:t>; </a:t>
            </a:r>
            <a:r>
              <a:rPr lang="en-US" altLang="zh-CN" sz="2800">
                <a:solidFill>
                  <a:srgbClr val="0070C0"/>
                </a:solidFill>
              </a:rPr>
              <a:t>with </a:t>
            </a:r>
            <a:r>
              <a:rPr lang="zh-CN" altLang="en-US" sz="2800">
                <a:solidFill>
                  <a:srgbClr val="0070C0"/>
                </a:solidFill>
              </a:rPr>
              <a:t>去</a:t>
            </a:r>
            <a:r>
              <a:rPr lang="en-US" altLang="zh-CN" sz="2800">
                <a:solidFill>
                  <a:srgbClr val="0070C0"/>
                </a:solidFill>
              </a:rPr>
              <a:t>, the speaker was not </a:t>
            </a:r>
            <a:endParaRPr lang="en-US" altLang="zh-CN" sz="2800">
              <a:solidFill>
                <a:srgbClr val="0070C0"/>
              </a:solidFill>
            </a:endParaRPr>
          </a:p>
          <a:p>
            <a:r>
              <a:rPr lang="en-US" altLang="zh-CN" sz="2800">
                <a:solidFill>
                  <a:srgbClr val="0070C0"/>
                </a:solidFill>
              </a:rPr>
              <a:t>       in the bookstore.</a:t>
            </a:r>
            <a:r>
              <a:rPr lang="en-US" altLang="zh-CN" sz="2800"/>
              <a:t>]</a:t>
            </a:r>
            <a:endParaRPr lang="en-US" altLang="zh-CN" sz="2800"/>
          </a:p>
        </p:txBody>
      </p:sp>
      <p:sp>
        <p:nvSpPr>
          <p:cNvPr id="3" name="文本框 2"/>
          <p:cNvSpPr txBox="1"/>
          <p:nvPr/>
        </p:nvSpPr>
        <p:spPr>
          <a:xfrm>
            <a:off x="260985" y="1430020"/>
            <a:ext cx="119405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ym typeface="+mn-ea"/>
              </a:rPr>
              <a:t>when the 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object is a location word</a:t>
            </a:r>
            <a:r>
              <a:rPr lang="en-US" altLang="zh-CN" sz="2400">
                <a:sym typeface="+mn-ea"/>
              </a:rPr>
              <a:t>, the sentence appears only in 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Pattern A</a:t>
            </a:r>
            <a:r>
              <a:rPr lang="en-US" altLang="zh-CN" sz="2400">
                <a:sym typeface="+mn-ea"/>
              </a:rPr>
              <a:t>, as in (11) and (12). </a:t>
            </a:r>
            <a:endParaRPr lang="en-US" altLang="zh-CN" sz="2400"/>
          </a:p>
          <a:p>
            <a:endParaRPr lang="zh-CN" altLang="en-US" sz="24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4345" y="498475"/>
            <a:ext cx="80619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4. Directional Complements (II)</a:t>
            </a:r>
            <a:endParaRPr lang="en-US" altLang="zh-CN" sz="2400"/>
          </a:p>
        </p:txBody>
      </p:sp>
      <p:sp>
        <p:nvSpPr>
          <p:cNvPr id="5" name="文本框 4"/>
          <p:cNvSpPr txBox="1"/>
          <p:nvPr/>
        </p:nvSpPr>
        <p:spPr>
          <a:xfrm>
            <a:off x="474345" y="1044575"/>
            <a:ext cx="10451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A. Subject+verb+</a:t>
            </a:r>
            <a:r>
              <a:rPr lang="zh-CN" altLang="en-US" sz="2400"/>
              <a:t>上</a:t>
            </a:r>
            <a:r>
              <a:rPr lang="en-US" altLang="zh-CN" sz="2400"/>
              <a:t>/</a:t>
            </a:r>
            <a:r>
              <a:rPr lang="zh-CN" altLang="en-US" sz="2400"/>
              <a:t>下</a:t>
            </a:r>
            <a:r>
              <a:rPr lang="en-US" altLang="zh-CN" sz="2400"/>
              <a:t>...+</a:t>
            </a:r>
            <a:r>
              <a:rPr lang="en-US" altLang="zh-CN" sz="2400"/>
              <a:t>Place Word/Noun +</a:t>
            </a:r>
            <a:r>
              <a:rPr lang="zh-CN" altLang="en-US" sz="2400"/>
              <a:t>来</a:t>
            </a:r>
            <a:r>
              <a:rPr lang="en-US" altLang="zh-CN" sz="2400"/>
              <a:t>/</a:t>
            </a:r>
            <a:r>
              <a:rPr lang="zh-CN" altLang="en-US" sz="2400"/>
              <a:t>去</a:t>
            </a:r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474345" y="2727960"/>
            <a:ext cx="1130681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13. </a:t>
            </a:r>
            <a:r>
              <a:rPr lang="zh-CN" altLang="en-US" sz="2800"/>
              <a:t>请你买回一些梨来。</a:t>
            </a:r>
            <a:r>
              <a:rPr lang="zh-CN" altLang="en-US" sz="2800">
                <a:solidFill>
                  <a:srgbClr val="FF0000"/>
                </a:solidFill>
              </a:rPr>
              <a:t>（请你买回一些梨去）（</a:t>
            </a:r>
            <a:r>
              <a:rPr lang="en-US" altLang="zh-CN" sz="2800">
                <a:solidFill>
                  <a:srgbClr val="FF0000"/>
                </a:solidFill>
              </a:rPr>
              <a:t>X</a:t>
            </a:r>
            <a:r>
              <a:rPr lang="zh-CN" altLang="en-US" sz="2800">
                <a:solidFill>
                  <a:srgbClr val="FF0000"/>
                </a:solidFill>
              </a:rPr>
              <a:t>）</a:t>
            </a:r>
            <a:endParaRPr lang="zh-CN" altLang="en-US" sz="2800">
              <a:solidFill>
                <a:srgbClr val="FF0000"/>
              </a:solidFill>
            </a:endParaRPr>
          </a:p>
          <a:p>
            <a:r>
              <a:rPr lang="zh-CN" altLang="en-US" sz="2800"/>
              <a:t>       qǐng nǐ mǎi hu</a:t>
            </a:r>
            <a:r>
              <a:rPr lang="en-US" altLang="zh-CN" sz="2800"/>
              <a:t>i</a:t>
            </a:r>
            <a:r>
              <a:rPr lang="zh-CN" altLang="en-US" sz="2800"/>
              <a:t> yì xiē lí l</a:t>
            </a:r>
            <a:r>
              <a:rPr lang="en-US" altLang="zh-CN" sz="2800"/>
              <a:t>a</a:t>
            </a:r>
            <a:r>
              <a:rPr lang="zh-CN" altLang="en-US" sz="2800"/>
              <a:t>i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zh-CN" altLang="en-US" sz="2800"/>
              <a:t>       </a:t>
            </a:r>
            <a:r>
              <a:rPr lang="en-US" altLang="zh-CN" sz="2800"/>
              <a:t>Please buy some pears and bring them back here.</a:t>
            </a:r>
            <a:endParaRPr lang="en-US" altLang="zh-CN" sz="2800"/>
          </a:p>
          <a:p>
            <a:endParaRPr lang="zh-CN" altLang="en-US" sz="2800"/>
          </a:p>
          <a:p>
            <a:r>
              <a:rPr lang="en-US" altLang="zh-CN" sz="2800"/>
              <a:t>14. </a:t>
            </a:r>
            <a:r>
              <a:rPr lang="zh-CN" altLang="en-US" sz="2800"/>
              <a:t>他拿出一张纸来。</a:t>
            </a:r>
            <a:r>
              <a:rPr lang="zh-CN" altLang="en-US" sz="2800">
                <a:solidFill>
                  <a:srgbClr val="FF0000"/>
                </a:solidFill>
              </a:rPr>
              <a:t>（他拿出一张纸去）（</a:t>
            </a:r>
            <a:r>
              <a:rPr lang="en-US" altLang="zh-CN" sz="2800">
                <a:solidFill>
                  <a:srgbClr val="FF0000"/>
                </a:solidFill>
              </a:rPr>
              <a:t>X</a:t>
            </a:r>
            <a:r>
              <a:rPr lang="zh-CN" altLang="en-US" sz="2800">
                <a:solidFill>
                  <a:srgbClr val="FF0000"/>
                </a:solidFill>
              </a:rPr>
              <a:t>）</a:t>
            </a:r>
            <a:endParaRPr lang="zh-CN" altLang="en-US" sz="2800">
              <a:solidFill>
                <a:srgbClr val="FF0000"/>
              </a:solidFill>
            </a:endParaRPr>
          </a:p>
          <a:p>
            <a:r>
              <a:rPr lang="zh-CN" altLang="en-US" sz="2800"/>
              <a:t>       tā ná ch</a:t>
            </a:r>
            <a:r>
              <a:rPr lang="en-US" altLang="zh-CN" sz="2800"/>
              <a:t>u</a:t>
            </a:r>
            <a:r>
              <a:rPr lang="zh-CN" altLang="en-US" sz="2800"/>
              <a:t> yì zhāng zhǐ l</a:t>
            </a:r>
            <a:r>
              <a:rPr lang="en-US" altLang="zh-CN" sz="2800"/>
              <a:t>a</a:t>
            </a:r>
            <a:r>
              <a:rPr lang="zh-CN" altLang="en-US" sz="2800"/>
              <a:t>i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       He took out a piece of paper.</a:t>
            </a:r>
            <a:endParaRPr lang="en-US" altLang="zh-CN" sz="2800"/>
          </a:p>
        </p:txBody>
      </p:sp>
      <p:sp>
        <p:nvSpPr>
          <p:cNvPr id="3" name="文本框 2"/>
          <p:cNvSpPr txBox="1"/>
          <p:nvPr/>
        </p:nvSpPr>
        <p:spPr>
          <a:xfrm>
            <a:off x="429260" y="1702435"/>
            <a:ext cx="102819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ym typeface="+mn-ea"/>
              </a:rPr>
              <a:t>If the 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object is a regular noun</a:t>
            </a:r>
            <a:r>
              <a:rPr lang="en-US" altLang="zh-CN" sz="2400">
                <a:sym typeface="+mn-ea"/>
              </a:rPr>
              <a:t> and 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the action is not completed</a:t>
            </a:r>
            <a:r>
              <a:rPr lang="en-US" altLang="zh-CN" sz="2400">
                <a:sym typeface="+mn-ea"/>
              </a:rPr>
              <a:t>, the sentence often appears in 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Pattern A</a:t>
            </a:r>
            <a:r>
              <a:rPr lang="en-US" altLang="zh-CN" sz="2400">
                <a:sym typeface="+mn-ea"/>
              </a:rPr>
              <a:t> as well, as in (13), (14), and (15).</a:t>
            </a:r>
            <a:endParaRPr lang="en-US" altLang="zh-CN" sz="2400"/>
          </a:p>
          <a:p>
            <a:endParaRPr lang="zh-CN" altLang="en-US" sz="240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4345" y="498475"/>
            <a:ext cx="80619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4. Directional Complements (II)</a:t>
            </a:r>
            <a:endParaRPr lang="en-US" altLang="zh-CN" sz="2400"/>
          </a:p>
        </p:txBody>
      </p:sp>
      <p:sp>
        <p:nvSpPr>
          <p:cNvPr id="5" name="文本框 4"/>
          <p:cNvSpPr txBox="1"/>
          <p:nvPr/>
        </p:nvSpPr>
        <p:spPr>
          <a:xfrm>
            <a:off x="577850" y="1232535"/>
            <a:ext cx="10451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A. Subject+verb+</a:t>
            </a:r>
            <a:r>
              <a:rPr lang="zh-CN" altLang="en-US" sz="2400"/>
              <a:t>上</a:t>
            </a:r>
            <a:r>
              <a:rPr lang="en-US" altLang="zh-CN" sz="2400"/>
              <a:t>/</a:t>
            </a:r>
            <a:r>
              <a:rPr lang="zh-CN" altLang="en-US" sz="2400"/>
              <a:t>下</a:t>
            </a:r>
            <a:r>
              <a:rPr lang="en-US" altLang="zh-CN" sz="2400"/>
              <a:t>...+</a:t>
            </a:r>
            <a:r>
              <a:rPr lang="en-US" altLang="zh-CN" sz="2400"/>
              <a:t>Place Word/Noun +</a:t>
            </a:r>
            <a:r>
              <a:rPr lang="zh-CN" altLang="en-US" sz="2400"/>
              <a:t>来</a:t>
            </a:r>
            <a:r>
              <a:rPr lang="en-US" altLang="zh-CN" sz="2400"/>
              <a:t>/</a:t>
            </a:r>
            <a:r>
              <a:rPr lang="zh-CN" altLang="en-US" sz="2400"/>
              <a:t>去</a:t>
            </a:r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577850" y="1965960"/>
            <a:ext cx="1130681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15.</a:t>
            </a:r>
            <a:r>
              <a:rPr lang="zh-CN" altLang="en-US" sz="2800"/>
              <a:t>请大家都拿起笔来。</a:t>
            </a:r>
            <a:r>
              <a:rPr lang="zh-CN" altLang="en-US" sz="2800">
                <a:solidFill>
                  <a:srgbClr val="FF0000"/>
                </a:solidFill>
              </a:rPr>
              <a:t>（请大家都拿起笔去）（</a:t>
            </a:r>
            <a:r>
              <a:rPr lang="en-US" altLang="zh-CN" sz="2800">
                <a:solidFill>
                  <a:srgbClr val="FF0000"/>
                </a:solidFill>
              </a:rPr>
              <a:t>X</a:t>
            </a:r>
            <a:r>
              <a:rPr lang="zh-CN" altLang="en-US" sz="2800">
                <a:solidFill>
                  <a:srgbClr val="FF0000"/>
                </a:solidFill>
              </a:rPr>
              <a:t>）</a:t>
            </a:r>
            <a:endParaRPr lang="zh-CN" altLang="en-US" sz="2800">
              <a:solidFill>
                <a:srgbClr val="FF0000"/>
              </a:solidFill>
            </a:endParaRPr>
          </a:p>
          <a:p>
            <a:r>
              <a:rPr lang="zh-CN" altLang="en-US" sz="2800"/>
              <a:t>      qǐng dà jiā dōu ná q</a:t>
            </a:r>
            <a:r>
              <a:rPr lang="en-US" altLang="zh-CN" sz="2800"/>
              <a:t>i</a:t>
            </a:r>
            <a:r>
              <a:rPr lang="zh-CN" altLang="en-US" sz="2800"/>
              <a:t> bǐ l</a:t>
            </a:r>
            <a:r>
              <a:rPr lang="en-US" altLang="zh-CN" sz="2800"/>
              <a:t>a</a:t>
            </a:r>
            <a:r>
              <a:rPr lang="zh-CN" altLang="en-US" sz="2800"/>
              <a:t>i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      Please pick up a pen, everyone.</a:t>
            </a:r>
            <a:endParaRPr lang="en-US" altLang="zh-CN" sz="2800"/>
          </a:p>
        </p:txBody>
      </p:sp>
      <p:sp>
        <p:nvSpPr>
          <p:cNvPr id="3" name="文本框 2"/>
          <p:cNvSpPr txBox="1"/>
          <p:nvPr/>
        </p:nvSpPr>
        <p:spPr>
          <a:xfrm>
            <a:off x="474345" y="3771900"/>
            <a:ext cx="1102550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起</a:t>
            </a:r>
            <a:r>
              <a:rPr lang="en-US" altLang="zh-CN" sz="2800"/>
              <a:t>(qi), in the same way as </a:t>
            </a:r>
            <a:r>
              <a:rPr lang="zh-CN" altLang="en-US" sz="2800"/>
              <a:t>起来</a:t>
            </a:r>
            <a:r>
              <a:rPr lang="en-US" altLang="zh-CN" sz="2800"/>
              <a:t>(qi lai), signifies a movement from a lower point to a higher point.</a:t>
            </a:r>
            <a:endParaRPr lang="en-US" altLang="zh-CN" sz="2800"/>
          </a:p>
          <a:p>
            <a:r>
              <a:rPr lang="en-US" altLang="zh-CN" sz="2800"/>
              <a:t>However, </a:t>
            </a:r>
            <a:r>
              <a:rPr lang="zh-CN" altLang="en-US" sz="2800">
                <a:solidFill>
                  <a:srgbClr val="FF0000"/>
                </a:solidFill>
              </a:rPr>
              <a:t>起</a:t>
            </a:r>
            <a:r>
              <a:rPr lang="en-US" altLang="zh-CN" sz="2800">
                <a:solidFill>
                  <a:srgbClr val="FF0000"/>
                </a:solidFill>
              </a:rPr>
              <a:t>(qi) compounds only with </a:t>
            </a:r>
            <a:r>
              <a:rPr lang="zh-CN" altLang="en-US" sz="2800">
                <a:solidFill>
                  <a:srgbClr val="FF0000"/>
                </a:solidFill>
              </a:rPr>
              <a:t>来</a:t>
            </a:r>
            <a:r>
              <a:rPr lang="en-US" altLang="zh-CN" sz="2800">
                <a:solidFill>
                  <a:srgbClr val="FF0000"/>
                </a:solidFill>
              </a:rPr>
              <a:t>(lai)</a:t>
            </a:r>
            <a:r>
              <a:rPr lang="en-US" altLang="zh-CN" sz="2800"/>
              <a:t>, </a:t>
            </a:r>
            <a:r>
              <a:rPr lang="en-US" altLang="zh-CN" sz="2800">
                <a:solidFill>
                  <a:srgbClr val="0070C0"/>
                </a:solidFill>
              </a:rPr>
              <a:t>never with </a:t>
            </a:r>
            <a:r>
              <a:rPr lang="zh-CN" altLang="en-US" sz="2800">
                <a:solidFill>
                  <a:srgbClr val="0070C0"/>
                </a:solidFill>
              </a:rPr>
              <a:t>去</a:t>
            </a:r>
            <a:r>
              <a:rPr lang="en-US" altLang="zh-CN" sz="2800">
                <a:solidFill>
                  <a:srgbClr val="0070C0"/>
                </a:solidFill>
              </a:rPr>
              <a:t>(qu)</a:t>
            </a:r>
            <a:r>
              <a:rPr lang="en-US" altLang="zh-CN" sz="2800"/>
              <a:t>, in forming a directional complement combination.</a:t>
            </a:r>
            <a:endParaRPr lang="en-US" altLang="zh-CN" sz="28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4345" y="498475"/>
            <a:ext cx="80619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4. Directional Complements (II)</a:t>
            </a:r>
            <a:endParaRPr lang="en-US" altLang="zh-CN" sz="2400"/>
          </a:p>
        </p:txBody>
      </p:sp>
      <p:sp>
        <p:nvSpPr>
          <p:cNvPr id="5" name="文本框 4"/>
          <p:cNvSpPr txBox="1"/>
          <p:nvPr/>
        </p:nvSpPr>
        <p:spPr>
          <a:xfrm>
            <a:off x="577850" y="1232535"/>
            <a:ext cx="10451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A. Subject+verb+</a:t>
            </a:r>
            <a:r>
              <a:rPr lang="zh-CN" altLang="en-US" sz="2400"/>
              <a:t>上</a:t>
            </a:r>
            <a:r>
              <a:rPr lang="en-US" altLang="zh-CN" sz="2400"/>
              <a:t>/</a:t>
            </a:r>
            <a:r>
              <a:rPr lang="zh-CN" altLang="en-US" sz="2400"/>
              <a:t>下</a:t>
            </a:r>
            <a:r>
              <a:rPr lang="en-US" altLang="zh-CN" sz="2400"/>
              <a:t>...+</a:t>
            </a:r>
            <a:r>
              <a:rPr lang="en-US" altLang="zh-CN" sz="2400"/>
              <a:t>Place Word/Noun +</a:t>
            </a:r>
            <a:r>
              <a:rPr lang="zh-CN" altLang="en-US" sz="2400"/>
              <a:t>来</a:t>
            </a:r>
            <a:r>
              <a:rPr lang="en-US" altLang="zh-CN" sz="2400"/>
              <a:t>/</a:t>
            </a:r>
            <a:r>
              <a:rPr lang="zh-CN" altLang="en-US" sz="2400"/>
              <a:t>去</a:t>
            </a:r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577850" y="3470910"/>
            <a:ext cx="1130681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16.</a:t>
            </a:r>
            <a:r>
              <a:rPr lang="zh-CN" altLang="en-US" sz="2800"/>
              <a:t>走上</a:t>
            </a:r>
            <a:r>
              <a:rPr lang="zh-CN" altLang="en-US" sz="2800">
                <a:solidFill>
                  <a:srgbClr val="FF0000"/>
                </a:solidFill>
              </a:rPr>
              <a:t>楼</a:t>
            </a:r>
            <a:r>
              <a:rPr lang="zh-CN" altLang="en-US" sz="2800"/>
              <a:t>。</a:t>
            </a:r>
            <a:endParaRPr lang="zh-CN" altLang="en-US" sz="2800"/>
          </a:p>
          <a:p>
            <a:r>
              <a:rPr lang="zh-CN" altLang="en-US" sz="2800"/>
              <a:t>      zǒu sh</a:t>
            </a:r>
            <a:r>
              <a:rPr lang="en-US" altLang="zh-CN" sz="2800"/>
              <a:t>a</a:t>
            </a:r>
            <a:r>
              <a:rPr lang="zh-CN" altLang="en-US" sz="2800"/>
              <a:t>ng lóu</a:t>
            </a:r>
            <a:endParaRPr lang="zh-CN" altLang="en-US" sz="2800"/>
          </a:p>
          <a:p>
            <a:r>
              <a:rPr lang="zh-CN" altLang="en-US" sz="2800"/>
              <a:t>      </a:t>
            </a:r>
            <a:r>
              <a:rPr lang="en-US" altLang="zh-CN" sz="2800"/>
              <a:t>to go upstairs.</a:t>
            </a:r>
            <a:endParaRPr lang="en-US" altLang="zh-CN" sz="2800"/>
          </a:p>
          <a:p>
            <a:endParaRPr lang="en-US" altLang="zh-CN" sz="2800"/>
          </a:p>
          <a:p>
            <a:r>
              <a:rPr lang="en-US" altLang="zh-CN" sz="2800"/>
              <a:t>16a.</a:t>
            </a:r>
            <a:r>
              <a:rPr lang="zh-CN" altLang="en-US" sz="2800"/>
              <a:t>走起楼</a:t>
            </a:r>
            <a:r>
              <a:rPr lang="zh-CN" altLang="en-US" sz="2800">
                <a:solidFill>
                  <a:srgbClr val="0070C0"/>
                </a:solidFill>
              </a:rPr>
              <a:t>（</a:t>
            </a:r>
            <a:r>
              <a:rPr lang="en-US" altLang="zh-CN" sz="2800">
                <a:solidFill>
                  <a:srgbClr val="0070C0"/>
                </a:solidFill>
              </a:rPr>
              <a:t>X</a:t>
            </a:r>
            <a:r>
              <a:rPr lang="zh-CN" altLang="en-US" sz="2800">
                <a:solidFill>
                  <a:srgbClr val="0070C0"/>
                </a:solidFill>
              </a:rPr>
              <a:t>）</a:t>
            </a:r>
            <a:endParaRPr lang="zh-CN" altLang="en-US" sz="2800">
              <a:solidFill>
                <a:srgbClr val="0070C0"/>
              </a:solidFill>
            </a:endParaRPr>
          </a:p>
          <a:p>
            <a:r>
              <a:rPr lang="zh-CN" altLang="en-US" sz="2800"/>
              <a:t>        </a:t>
            </a:r>
            <a:r>
              <a:rPr lang="zh-CN" altLang="en-US" sz="2800">
                <a:sym typeface="+mn-ea"/>
              </a:rPr>
              <a:t>zǒu </a:t>
            </a:r>
            <a:r>
              <a:rPr lang="en-US" altLang="zh-CN" sz="2800">
                <a:sym typeface="+mn-ea"/>
              </a:rPr>
              <a:t>qi</a:t>
            </a:r>
            <a:r>
              <a:rPr lang="zh-CN" altLang="en-US" sz="2800">
                <a:sym typeface="+mn-ea"/>
              </a:rPr>
              <a:t> lóu</a:t>
            </a:r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577850" y="1758950"/>
            <a:ext cx="1102550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The difference between </a:t>
            </a:r>
            <a:r>
              <a:rPr lang="zh-CN" altLang="en-US" sz="2800"/>
              <a:t>上</a:t>
            </a:r>
            <a:r>
              <a:rPr lang="en-US" altLang="zh-CN" sz="2800"/>
              <a:t>(shang) and </a:t>
            </a:r>
            <a:r>
              <a:rPr lang="zh-CN" altLang="en-US" sz="2800"/>
              <a:t>起</a:t>
            </a:r>
            <a:r>
              <a:rPr lang="en-US" altLang="zh-CN" sz="2800"/>
              <a:t>(qi) is that </a:t>
            </a:r>
            <a:r>
              <a:rPr lang="zh-CN" altLang="en-US" sz="2800">
                <a:solidFill>
                  <a:srgbClr val="FF0000"/>
                </a:solidFill>
              </a:rPr>
              <a:t>上</a:t>
            </a:r>
            <a:r>
              <a:rPr lang="en-US" altLang="zh-CN" sz="2800">
                <a:solidFill>
                  <a:srgbClr val="FF0000"/>
                </a:solidFill>
              </a:rPr>
              <a:t>(shang) </a:t>
            </a:r>
            <a:r>
              <a:rPr lang="en-US" altLang="zh-CN" sz="2800"/>
              <a:t>is followed </a:t>
            </a:r>
            <a:r>
              <a:rPr lang="en-US" altLang="zh-CN" sz="2800">
                <a:solidFill>
                  <a:srgbClr val="FF0000"/>
                </a:solidFill>
              </a:rPr>
              <a:t>by a location word</a:t>
            </a:r>
            <a:r>
              <a:rPr lang="en-US" altLang="zh-CN" sz="2800"/>
              <a:t> which indicates the </a:t>
            </a:r>
            <a:r>
              <a:rPr lang="en-US" altLang="zh-CN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end point of the movement</a:t>
            </a:r>
            <a:r>
              <a:rPr lang="en-US" altLang="zh-CN" sz="2800"/>
              <a:t>, while </a:t>
            </a:r>
            <a:r>
              <a:rPr lang="zh-CN" altLang="en-US" sz="2800">
                <a:solidFill>
                  <a:srgbClr val="0070C0"/>
                </a:solidFill>
              </a:rPr>
              <a:t>起</a:t>
            </a:r>
            <a:r>
              <a:rPr lang="en-US" altLang="zh-CN" sz="2800">
                <a:solidFill>
                  <a:srgbClr val="0070C0"/>
                </a:solidFill>
              </a:rPr>
              <a:t>(qi) never precedes a location word</a:t>
            </a:r>
            <a:r>
              <a:rPr lang="en-US" altLang="zh-CN" sz="2800"/>
              <a:t>.</a:t>
            </a:r>
            <a:endParaRPr lang="en-US" altLang="zh-CN" sz="28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4345" y="498475"/>
            <a:ext cx="80619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4. Directional Complements (II)</a:t>
            </a:r>
            <a:endParaRPr lang="en-US" altLang="zh-CN" sz="2400"/>
          </a:p>
        </p:txBody>
      </p:sp>
      <p:sp>
        <p:nvSpPr>
          <p:cNvPr id="5" name="文本框 4"/>
          <p:cNvSpPr txBox="1"/>
          <p:nvPr/>
        </p:nvSpPr>
        <p:spPr>
          <a:xfrm>
            <a:off x="577850" y="1054100"/>
            <a:ext cx="10451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B. Subject+verb+</a:t>
            </a:r>
            <a:r>
              <a:rPr lang="zh-CN" altLang="en-US" sz="2400"/>
              <a:t>上</a:t>
            </a:r>
            <a:r>
              <a:rPr lang="en-US" altLang="zh-CN" sz="2400"/>
              <a:t>/</a:t>
            </a:r>
            <a:r>
              <a:rPr lang="zh-CN" altLang="en-US" sz="2400"/>
              <a:t>下</a:t>
            </a:r>
            <a:r>
              <a:rPr lang="en-US" altLang="zh-CN" sz="2400"/>
              <a:t>...+</a:t>
            </a:r>
            <a:r>
              <a:rPr lang="zh-CN" altLang="en-US" sz="2400"/>
              <a:t>来</a:t>
            </a:r>
            <a:r>
              <a:rPr lang="en-US" altLang="zh-CN" sz="2400"/>
              <a:t>/</a:t>
            </a:r>
            <a:r>
              <a:rPr lang="zh-CN" altLang="en-US" sz="2400"/>
              <a:t>去</a:t>
            </a:r>
            <a:r>
              <a:rPr lang="en-US" altLang="zh-CN" sz="2400"/>
              <a:t>+Noun</a:t>
            </a:r>
            <a:endParaRPr lang="en-US" altLang="zh-CN" sz="2400"/>
          </a:p>
        </p:txBody>
      </p:sp>
      <p:sp>
        <p:nvSpPr>
          <p:cNvPr id="6" name="文本框 5"/>
          <p:cNvSpPr txBox="1"/>
          <p:nvPr/>
        </p:nvSpPr>
        <p:spPr>
          <a:xfrm>
            <a:off x="436880" y="1725930"/>
            <a:ext cx="1130681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17.</a:t>
            </a:r>
            <a:r>
              <a:rPr lang="zh-CN" altLang="en-US" sz="2800"/>
              <a:t>他买回来了一些水果。（他买回一些水果来）</a:t>
            </a:r>
            <a:endParaRPr lang="zh-CN" altLang="en-US" sz="2800"/>
          </a:p>
          <a:p>
            <a:r>
              <a:rPr lang="zh-CN" altLang="en-US" sz="2800"/>
              <a:t>      tā mǎi hu</a:t>
            </a:r>
            <a:r>
              <a:rPr lang="en-US" altLang="zh-CN" sz="2800"/>
              <a:t>i</a:t>
            </a:r>
            <a:r>
              <a:rPr lang="zh-CN" altLang="en-US" sz="2800"/>
              <a:t> l</a:t>
            </a:r>
            <a:r>
              <a:rPr lang="en-US" altLang="zh-CN" sz="2800"/>
              <a:t>a</a:t>
            </a:r>
            <a:r>
              <a:rPr lang="zh-CN" altLang="en-US" sz="2800"/>
              <a:t>i le yì xiē shuǐ guǒ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      He bought some fruit and brought it back here.</a:t>
            </a:r>
            <a:r>
              <a:rPr lang="zh-CN" altLang="en-US" sz="2800"/>
              <a:t> </a:t>
            </a:r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577850" y="3321050"/>
            <a:ext cx="1102550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 when the </a:t>
            </a:r>
            <a:r>
              <a:rPr lang="en-US" altLang="zh-CN" sz="2800">
                <a:solidFill>
                  <a:srgbClr val="FF0000"/>
                </a:solidFill>
              </a:rPr>
              <a:t>object is a location word</a:t>
            </a:r>
            <a:r>
              <a:rPr lang="en-US" altLang="zh-CN" sz="2800"/>
              <a:t>, the sentence appears only in </a:t>
            </a:r>
            <a:r>
              <a:rPr lang="en-US" altLang="zh-CN" sz="2800">
                <a:solidFill>
                  <a:srgbClr val="FF0000"/>
                </a:solidFill>
              </a:rPr>
              <a:t>Pattern A</a:t>
            </a:r>
            <a:r>
              <a:rPr lang="en-US" altLang="zh-CN" sz="2800"/>
              <a:t>, as in (11) and (12). </a:t>
            </a:r>
            <a:endParaRPr lang="en-US" altLang="zh-CN" sz="2800"/>
          </a:p>
          <a:p>
            <a:r>
              <a:rPr lang="en-US" altLang="zh-CN" sz="2800"/>
              <a:t>If the </a:t>
            </a:r>
            <a:r>
              <a:rPr lang="en-US" altLang="zh-CN" sz="2800">
                <a:solidFill>
                  <a:srgbClr val="FF0000"/>
                </a:solidFill>
              </a:rPr>
              <a:t>object is a regular noun</a:t>
            </a:r>
            <a:r>
              <a:rPr lang="en-US" altLang="zh-CN" sz="2800"/>
              <a:t> and </a:t>
            </a:r>
            <a:r>
              <a:rPr lang="en-US" altLang="zh-CN" sz="2800">
                <a:solidFill>
                  <a:srgbClr val="FF0000"/>
                </a:solidFill>
              </a:rPr>
              <a:t>the action is not completed</a:t>
            </a:r>
            <a:r>
              <a:rPr lang="en-US" altLang="zh-CN" sz="2800"/>
              <a:t>, the sentence often appears in </a:t>
            </a:r>
            <a:r>
              <a:rPr lang="en-US" altLang="zh-CN" sz="2800">
                <a:solidFill>
                  <a:srgbClr val="FF0000"/>
                </a:solidFill>
              </a:rPr>
              <a:t>Pattern A</a:t>
            </a:r>
            <a:r>
              <a:rPr lang="en-US" altLang="zh-CN" sz="2800"/>
              <a:t> as well, as in (13), (14), and (15).</a:t>
            </a:r>
            <a:endParaRPr lang="en-US" altLang="zh-CN" sz="2800"/>
          </a:p>
          <a:p>
            <a:r>
              <a:rPr lang="en-US" altLang="zh-CN" sz="2800"/>
              <a:t> If the </a:t>
            </a:r>
            <a:r>
              <a:rPr lang="en-US" altLang="zh-CN" sz="2800">
                <a:solidFill>
                  <a:srgbClr val="FF0000"/>
                </a:solidFill>
              </a:rPr>
              <a:t>action is completed</a:t>
            </a:r>
            <a:r>
              <a:rPr lang="en-US" altLang="zh-CN" sz="2800"/>
              <a:t>, the sentence can appear </a:t>
            </a:r>
            <a:r>
              <a:rPr lang="en-US" altLang="zh-CN" sz="2800">
                <a:solidFill>
                  <a:srgbClr val="FF0000"/>
                </a:solidFill>
              </a:rPr>
              <a:t>either in Pattern A or in Pattern B.</a:t>
            </a:r>
            <a:r>
              <a:rPr lang="en-US" altLang="zh-CN" sz="2800"/>
              <a:t> </a:t>
            </a:r>
            <a:endParaRPr lang="en-US" altLang="zh-CN" sz="280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4345" y="498475"/>
            <a:ext cx="80619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4. Directional Complements (II)</a:t>
            </a:r>
            <a:endParaRPr lang="en-US" altLang="zh-CN" sz="2400"/>
          </a:p>
        </p:txBody>
      </p:sp>
      <p:sp>
        <p:nvSpPr>
          <p:cNvPr id="5" name="文本框 4"/>
          <p:cNvSpPr txBox="1"/>
          <p:nvPr/>
        </p:nvSpPr>
        <p:spPr>
          <a:xfrm>
            <a:off x="756920" y="2277110"/>
            <a:ext cx="10451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 1</a:t>
            </a:r>
            <a:r>
              <a:rPr lang="zh-CN" altLang="en-US" sz="2400"/>
              <a:t>、</a:t>
            </a:r>
            <a:r>
              <a:rPr lang="en-US" altLang="zh-CN" sz="2400"/>
              <a:t>Subject+</a:t>
            </a:r>
            <a:r>
              <a:rPr lang="zh-CN" altLang="en-US" sz="2400"/>
              <a:t>把</a:t>
            </a:r>
            <a:r>
              <a:rPr lang="en-US" altLang="zh-CN" sz="2400"/>
              <a:t>+object+verb+</a:t>
            </a:r>
            <a:r>
              <a:rPr lang="zh-CN" altLang="en-US" sz="2400"/>
              <a:t>来</a:t>
            </a:r>
            <a:r>
              <a:rPr lang="en-US" altLang="zh-CN" sz="2400"/>
              <a:t>/</a:t>
            </a:r>
            <a:r>
              <a:rPr lang="zh-CN" altLang="en-US" sz="2400"/>
              <a:t>去</a:t>
            </a:r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577850" y="2991485"/>
            <a:ext cx="1130681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18.</a:t>
            </a:r>
            <a:r>
              <a:rPr lang="zh-CN" altLang="en-US" sz="2800"/>
              <a:t>请把你的床搬来。</a:t>
            </a:r>
            <a:endParaRPr lang="zh-CN" altLang="en-US" sz="2800"/>
          </a:p>
          <a:p>
            <a:r>
              <a:rPr lang="zh-CN" altLang="en-US" sz="2800"/>
              <a:t>      qǐng bǎ nǐ de chuáng bān l</a:t>
            </a:r>
            <a:r>
              <a:rPr lang="en-US" altLang="zh-CN" sz="2800"/>
              <a:t>a</a:t>
            </a:r>
            <a:r>
              <a:rPr lang="zh-CN" altLang="en-US" sz="2800"/>
              <a:t>i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      Please move your bed here.</a:t>
            </a:r>
            <a:endParaRPr lang="en-US" altLang="zh-CN" sz="2800"/>
          </a:p>
          <a:p>
            <a:endParaRPr lang="zh-CN" altLang="en-US" sz="2800"/>
          </a:p>
          <a:p>
            <a:r>
              <a:rPr lang="en-US" altLang="zh-CN" sz="2800"/>
              <a:t>19.</a:t>
            </a:r>
            <a:r>
              <a:rPr lang="zh-CN" altLang="en-US" sz="2800"/>
              <a:t>把这杯冰茶拿去。</a:t>
            </a:r>
            <a:endParaRPr lang="zh-CN" altLang="en-US" sz="2800"/>
          </a:p>
          <a:p>
            <a:r>
              <a:rPr lang="zh-CN" altLang="en-US" sz="2800"/>
              <a:t>      bǎ zhè bēi bīng chá ná q</a:t>
            </a:r>
            <a:r>
              <a:rPr lang="en-US" altLang="zh-CN" sz="2800"/>
              <a:t>u.</a:t>
            </a:r>
            <a:endParaRPr lang="en-US" altLang="zh-CN" sz="2800"/>
          </a:p>
          <a:p>
            <a:r>
              <a:rPr lang="en-US" altLang="zh-CN" sz="2800"/>
              <a:t>      Take this glass of iced tea [with you].</a:t>
            </a:r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577850" y="1176020"/>
            <a:ext cx="110255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When the </a:t>
            </a:r>
            <a:r>
              <a:rPr lang="zh-CN" altLang="en-US" sz="2800"/>
              <a:t>把</a:t>
            </a:r>
            <a:r>
              <a:rPr lang="en-US" altLang="zh-CN" sz="2800"/>
              <a:t>(bǎ) construction is used with a directional complement, the sentence can appear in either of these two patterns:</a:t>
            </a:r>
            <a:endParaRPr lang="en-US" altLang="zh-CN" sz="280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4345" y="498475"/>
            <a:ext cx="80619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4. Directional Complements (II)</a:t>
            </a:r>
            <a:endParaRPr lang="en-US" altLang="zh-CN" sz="2400"/>
          </a:p>
        </p:txBody>
      </p:sp>
      <p:sp>
        <p:nvSpPr>
          <p:cNvPr id="5" name="文本框 4"/>
          <p:cNvSpPr txBox="1"/>
          <p:nvPr/>
        </p:nvSpPr>
        <p:spPr>
          <a:xfrm>
            <a:off x="756920" y="2277110"/>
            <a:ext cx="10451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 2</a:t>
            </a:r>
            <a:r>
              <a:rPr lang="zh-CN" altLang="en-US" sz="2400"/>
              <a:t>、</a:t>
            </a:r>
            <a:r>
              <a:rPr lang="en-US" altLang="zh-CN" sz="2400"/>
              <a:t>Subject+</a:t>
            </a:r>
            <a:r>
              <a:rPr lang="zh-CN" altLang="en-US" sz="2400"/>
              <a:t>把</a:t>
            </a:r>
            <a:r>
              <a:rPr lang="en-US" altLang="zh-CN" sz="2400"/>
              <a:t>+object+verb+</a:t>
            </a:r>
            <a:r>
              <a:rPr lang="zh-CN" altLang="en-US" sz="2400"/>
              <a:t>上</a:t>
            </a:r>
            <a:r>
              <a:rPr lang="en-US" altLang="zh-CN" sz="2400"/>
              <a:t>/</a:t>
            </a:r>
            <a:r>
              <a:rPr lang="zh-CN" altLang="en-US" sz="2400"/>
              <a:t>下</a:t>
            </a:r>
            <a:r>
              <a:rPr lang="en-US" altLang="zh-CN" sz="2400"/>
              <a:t>...(+place word)+</a:t>
            </a:r>
            <a:r>
              <a:rPr lang="zh-CN" altLang="en-US" sz="2400"/>
              <a:t>来</a:t>
            </a:r>
            <a:r>
              <a:rPr lang="en-US" altLang="zh-CN" sz="2400"/>
              <a:t>/</a:t>
            </a:r>
            <a:r>
              <a:rPr lang="zh-CN" altLang="en-US" sz="2400"/>
              <a:t>去</a:t>
            </a:r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577850" y="2991485"/>
            <a:ext cx="1130681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20. </a:t>
            </a:r>
            <a:r>
              <a:rPr lang="zh-CN" altLang="en-US" sz="2800"/>
              <a:t>我把书拿起来了。</a:t>
            </a:r>
            <a:endParaRPr lang="zh-CN" altLang="en-US" sz="2800"/>
          </a:p>
          <a:p>
            <a:r>
              <a:rPr lang="zh-CN" altLang="en-US" sz="2800"/>
              <a:t>       wǒ bǎ shū ná q</a:t>
            </a:r>
            <a:r>
              <a:rPr lang="en-US" altLang="zh-CN" sz="2800"/>
              <a:t>i</a:t>
            </a:r>
            <a:r>
              <a:rPr lang="zh-CN" altLang="en-US" sz="2800"/>
              <a:t> l</a:t>
            </a:r>
            <a:r>
              <a:rPr lang="en-US" altLang="zh-CN" sz="2800"/>
              <a:t>a</a:t>
            </a:r>
            <a:r>
              <a:rPr lang="zh-CN" altLang="en-US" sz="2800"/>
              <a:t>i le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zh-CN" altLang="en-US" sz="2800"/>
              <a:t>       </a:t>
            </a:r>
            <a:r>
              <a:rPr lang="en-US" altLang="zh-CN" sz="2800"/>
              <a:t>I picked up the book.</a:t>
            </a:r>
            <a:endParaRPr lang="en-US" altLang="zh-CN" sz="2800"/>
          </a:p>
          <a:p>
            <a:r>
              <a:rPr lang="zh-CN" altLang="en-US" sz="2800"/>
              <a:t> </a:t>
            </a:r>
            <a:endParaRPr lang="zh-CN" altLang="en-US" sz="2800"/>
          </a:p>
          <a:p>
            <a:r>
              <a:rPr lang="en-US" altLang="zh-CN" sz="2800"/>
              <a:t>21. </a:t>
            </a:r>
            <a:r>
              <a:rPr lang="zh-CN" altLang="en-US" sz="2800"/>
              <a:t>快把车开回家去。</a:t>
            </a:r>
            <a:endParaRPr lang="zh-CN" altLang="en-US" sz="2800"/>
          </a:p>
          <a:p>
            <a:r>
              <a:rPr lang="zh-CN" altLang="en-US" sz="2800"/>
              <a:t>       kuài bǎ chē kāi hu</a:t>
            </a:r>
            <a:r>
              <a:rPr lang="en-US" altLang="zh-CN" sz="2800"/>
              <a:t>i</a:t>
            </a:r>
            <a:r>
              <a:rPr lang="zh-CN" altLang="en-US" sz="2800"/>
              <a:t> jiā q</a:t>
            </a:r>
            <a:r>
              <a:rPr lang="en-US" altLang="zh-CN" sz="2800"/>
              <a:t>u.</a:t>
            </a:r>
            <a:endParaRPr lang="en-US" altLang="zh-CN" sz="2800"/>
          </a:p>
          <a:p>
            <a:r>
              <a:rPr lang="en-US" altLang="zh-CN" sz="2800"/>
              <a:t>       Drive the car back home right away.</a:t>
            </a:r>
            <a:endParaRPr lang="en-US" altLang="zh-CN" sz="2800"/>
          </a:p>
        </p:txBody>
      </p:sp>
      <p:sp>
        <p:nvSpPr>
          <p:cNvPr id="3" name="文本框 2"/>
          <p:cNvSpPr txBox="1"/>
          <p:nvPr/>
        </p:nvSpPr>
        <p:spPr>
          <a:xfrm>
            <a:off x="577850" y="1176020"/>
            <a:ext cx="110255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When the </a:t>
            </a:r>
            <a:r>
              <a:rPr lang="zh-CN" altLang="en-US" sz="2800"/>
              <a:t>把</a:t>
            </a:r>
            <a:r>
              <a:rPr lang="en-US" altLang="zh-CN" sz="2800"/>
              <a:t>(bǎ) construction is used with a directional complement, the sentence can appear in either of these </a:t>
            </a:r>
            <a:r>
              <a:rPr lang="en-US" altLang="zh-CN" sz="2800">
                <a:solidFill>
                  <a:srgbClr val="FF0000"/>
                </a:solidFill>
              </a:rPr>
              <a:t>two patterns:</a:t>
            </a:r>
            <a:endParaRPr lang="en-US" altLang="zh-CN" sz="2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59541" y="914402"/>
            <a:ext cx="10087428" cy="5050971"/>
          </a:xfrm>
          <a:prstGeom prst="rect">
            <a:avLst/>
          </a:prstGeom>
          <a:noFill/>
          <a:ln w="19050">
            <a:solidFill>
              <a:srgbClr val="778479"/>
            </a:solidFill>
          </a:ln>
          <a:effectLst>
            <a:outerShdw blurRad="50800" dist="38100" dir="2700000" algn="tl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44460" y="2963545"/>
            <a:ext cx="3243580" cy="54451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339850" y="1222375"/>
            <a:ext cx="9623425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ym typeface="+mn-ea"/>
              </a:rPr>
              <a:t>好好儿</a:t>
            </a:r>
            <a:r>
              <a:rPr lang="en-US" altLang="zh-CN" sz="2800">
                <a:sym typeface="+mn-ea"/>
              </a:rPr>
              <a:t>(hǎo hāor, all out; to one`s heart`s content) is a </a:t>
            </a:r>
            <a:r>
              <a:rPr lang="en-US" altLang="zh-CN" sz="2800">
                <a:solidFill>
                  <a:srgbClr val="FF0000"/>
                </a:solidFill>
                <a:sym typeface="+mn-ea"/>
              </a:rPr>
              <a:t>colloquial expression</a:t>
            </a:r>
            <a:r>
              <a:rPr lang="en-US" altLang="zh-CN" sz="2800">
                <a:sym typeface="+mn-ea"/>
              </a:rPr>
              <a:t> that often precedes a verb to serve as an adverbial, e.g. </a:t>
            </a:r>
            <a:r>
              <a:rPr lang="zh-CN" altLang="en-US" sz="2800">
                <a:solidFill>
                  <a:srgbClr val="FF0000"/>
                </a:solidFill>
                <a:sym typeface="+mn-ea"/>
              </a:rPr>
              <a:t>考试以后我要去纽约好好儿玩儿玩儿</a:t>
            </a:r>
            <a:r>
              <a:rPr lang="en-US" altLang="zh-CN" sz="2800">
                <a:sym typeface="+mn-ea"/>
              </a:rPr>
              <a:t>(kǎo shì yǐ hòu wǒ yào qù niǔ yuē hǎo hāor wánr wanr. After the test I want to go to New York and have a great time). Note the different tone for the reduplicated syllable </a:t>
            </a:r>
            <a:r>
              <a:rPr lang="zh-CN" altLang="en-US" sz="2800">
                <a:sym typeface="+mn-ea"/>
              </a:rPr>
              <a:t>好</a:t>
            </a:r>
            <a:r>
              <a:rPr lang="en-US" altLang="zh-CN" sz="2800">
                <a:sym typeface="+mn-ea"/>
              </a:rPr>
              <a:t>. For the rules on the pronunciation of reduplicated monosyllabic adjectives</a:t>
            </a:r>
            <a:endParaRPr lang="en-US" altLang="zh-CN" sz="280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9"/>
          <a:stretch>
            <a:fillRect/>
          </a:stretch>
        </p:blipFill>
        <p:spPr>
          <a:xfrm rot="7292169">
            <a:off x="6642735" y="2237105"/>
            <a:ext cx="4540885" cy="69100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249545" y="2416810"/>
            <a:ext cx="16929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演</a:t>
            </a:r>
            <a:endParaRPr lang="zh-CN" altLang="en-US" sz="9600"/>
          </a:p>
        </p:txBody>
      </p:sp>
      <p:sp>
        <p:nvSpPr>
          <p:cNvPr id="7" name="文本框 6"/>
          <p:cNvSpPr txBox="1"/>
          <p:nvPr/>
        </p:nvSpPr>
        <p:spPr>
          <a:xfrm>
            <a:off x="4865370" y="1882140"/>
            <a:ext cx="16871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   yǎn</a:t>
            </a:r>
            <a:endParaRPr lang="en-US" altLang="zh-CN" sz="3600"/>
          </a:p>
        </p:txBody>
      </p:sp>
      <p:sp>
        <p:nvSpPr>
          <p:cNvPr id="8" name="文本框 7"/>
          <p:cNvSpPr txBox="1"/>
          <p:nvPr/>
        </p:nvSpPr>
        <p:spPr>
          <a:xfrm>
            <a:off x="3700145" y="3847465"/>
            <a:ext cx="47917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to show(a film); to perform</a:t>
            </a:r>
            <a:endParaRPr lang="en-US" altLang="zh-CN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50570" y="827405"/>
            <a:ext cx="1056449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这个周末学校</a:t>
            </a:r>
            <a:r>
              <a:rPr lang="zh-CN" altLang="en-US" sz="2800">
                <a:solidFill>
                  <a:srgbClr val="FF0000"/>
                </a:solidFill>
              </a:rPr>
              <a:t>演</a:t>
            </a:r>
            <a:r>
              <a:rPr lang="zh-CN" altLang="en-US" sz="2800"/>
              <a:t>一个中国电影。</a:t>
            </a:r>
            <a:endParaRPr lang="zh-CN" altLang="en-US" sz="2800"/>
          </a:p>
          <a:p>
            <a:r>
              <a:rPr lang="zh-CN" altLang="en-US" sz="2800"/>
              <a:t> zhè g</a:t>
            </a:r>
            <a:r>
              <a:rPr lang="en-US" altLang="zh-CN" sz="2800"/>
              <a:t>e</a:t>
            </a:r>
            <a:r>
              <a:rPr lang="zh-CN" altLang="en-US" sz="2800"/>
              <a:t> zhōu mò xué xiào yǎn yí g</a:t>
            </a:r>
            <a:r>
              <a:rPr lang="en-US" altLang="zh-CN" sz="2800"/>
              <a:t>e</a:t>
            </a:r>
            <a:r>
              <a:rPr lang="zh-CN" altLang="en-US" sz="2800"/>
              <a:t> zhōng guó diàn yǐng</a:t>
            </a:r>
            <a:r>
              <a:rPr lang="en-US" altLang="zh-CN" sz="2800"/>
              <a:t>.</a:t>
            </a:r>
            <a:endParaRPr lang="zh-CN" altLang="en-US" sz="2800"/>
          </a:p>
          <a:p>
            <a:r>
              <a:rPr lang="en-US" altLang="zh-CN" sz="2800"/>
              <a:t> This weekend they`re </a:t>
            </a:r>
            <a:r>
              <a:rPr lang="en-US" altLang="zh-CN" sz="2800">
                <a:solidFill>
                  <a:srgbClr val="FF0000"/>
                </a:solidFill>
              </a:rPr>
              <a:t>showing</a:t>
            </a:r>
            <a:r>
              <a:rPr lang="en-US" altLang="zh-CN" sz="2800"/>
              <a:t> a Chinese film at school.</a:t>
            </a:r>
            <a:endParaRPr lang="en-US" altLang="zh-CN" sz="2800"/>
          </a:p>
        </p:txBody>
      </p:sp>
      <p:sp>
        <p:nvSpPr>
          <p:cNvPr id="3" name="文本框 2"/>
          <p:cNvSpPr txBox="1"/>
          <p:nvPr/>
        </p:nvSpPr>
        <p:spPr>
          <a:xfrm>
            <a:off x="1051560" y="3386455"/>
            <a:ext cx="27387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放映</a:t>
            </a:r>
            <a:endParaRPr lang="zh-CN" altLang="en-US" sz="9600"/>
          </a:p>
        </p:txBody>
      </p:sp>
      <p:sp>
        <p:nvSpPr>
          <p:cNvPr id="4" name="文本框 3"/>
          <p:cNvSpPr txBox="1"/>
          <p:nvPr/>
        </p:nvSpPr>
        <p:spPr>
          <a:xfrm>
            <a:off x="919480" y="2926080"/>
            <a:ext cx="28708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f</a:t>
            </a:r>
            <a:r>
              <a:rPr lang="zh-CN" altLang="en-US" sz="3600"/>
              <a:t>àng    yìng</a:t>
            </a:r>
            <a:endParaRPr lang="zh-CN" altLang="en-US" sz="3600"/>
          </a:p>
        </p:txBody>
      </p:sp>
      <p:sp>
        <p:nvSpPr>
          <p:cNvPr id="9" name="文本框 8"/>
          <p:cNvSpPr txBox="1"/>
          <p:nvPr/>
        </p:nvSpPr>
        <p:spPr>
          <a:xfrm>
            <a:off x="1089025" y="4985385"/>
            <a:ext cx="27012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   show</a:t>
            </a:r>
            <a:endParaRPr lang="en-US" altLang="zh-CN" sz="3600"/>
          </a:p>
        </p:txBody>
      </p:sp>
      <p:sp>
        <p:nvSpPr>
          <p:cNvPr id="10" name="文本框 9"/>
          <p:cNvSpPr txBox="1"/>
          <p:nvPr/>
        </p:nvSpPr>
        <p:spPr>
          <a:xfrm>
            <a:off x="4570095" y="2478405"/>
            <a:ext cx="7240905" cy="3815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ym typeface="+mn-ea"/>
              </a:rPr>
              <a:t>In this lesson</a:t>
            </a:r>
            <a:r>
              <a:rPr lang="en-US" altLang="zh-CN">
                <a:sym typeface="+mn-ea"/>
              </a:rPr>
              <a:t> 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 sz="2800">
                <a:sym typeface="+mn-ea"/>
              </a:rPr>
              <a:t>演电影</a:t>
            </a:r>
            <a:r>
              <a:rPr lang="en-US" altLang="zh-CN" sz="2800">
                <a:sym typeface="+mn-ea"/>
              </a:rPr>
              <a:t>(yǎn diàn yǐng, to show a film) is interchangeable with </a:t>
            </a:r>
            <a:endParaRPr lang="en-US" altLang="zh-CN" sz="2800">
              <a:sym typeface="+mn-ea"/>
            </a:endParaRPr>
          </a:p>
          <a:p>
            <a:r>
              <a:rPr lang="zh-CN" altLang="en-US" sz="2800">
                <a:sym typeface="+mn-ea"/>
              </a:rPr>
              <a:t>放</a:t>
            </a:r>
            <a:r>
              <a:rPr lang="en-US" altLang="zh-CN" sz="2800">
                <a:sym typeface="+mn-ea"/>
              </a:rPr>
              <a:t>(</a:t>
            </a:r>
            <a:r>
              <a:rPr lang="zh-CN" altLang="en-US" sz="2800">
                <a:sym typeface="+mn-ea"/>
              </a:rPr>
              <a:t>映</a:t>
            </a:r>
            <a:r>
              <a:rPr lang="en-US" altLang="zh-CN" sz="2800">
                <a:sym typeface="+mn-ea"/>
              </a:rPr>
              <a:t>)</a:t>
            </a:r>
            <a:r>
              <a:rPr lang="zh-CN" altLang="en-US" sz="2800">
                <a:sym typeface="+mn-ea"/>
              </a:rPr>
              <a:t>电影</a:t>
            </a:r>
            <a:r>
              <a:rPr lang="en-US" altLang="zh-CN" sz="2800">
                <a:sym typeface="+mn-ea"/>
              </a:rPr>
              <a:t>(fàng [</a:t>
            </a:r>
            <a:r>
              <a:rPr lang="zh-CN" altLang="en-US" sz="2800">
                <a:sym typeface="+mn-ea"/>
              </a:rPr>
              <a:t>yìng</a:t>
            </a:r>
            <a:r>
              <a:rPr lang="en-US" altLang="zh-CN" sz="2800">
                <a:sym typeface="+mn-ea"/>
              </a:rPr>
              <a:t>] </a:t>
            </a:r>
            <a:r>
              <a:rPr lang="en-US" altLang="zh-CN" sz="2800">
                <a:sym typeface="+mn-ea"/>
              </a:rPr>
              <a:t>diàn yǐng,</a:t>
            </a:r>
            <a:r>
              <a:rPr lang="en-US" altLang="zh-CN" sz="2800">
                <a:sym typeface="+mn-ea"/>
              </a:rPr>
              <a:t>to show a film</a:t>
            </a:r>
            <a:r>
              <a:rPr lang="en-US" altLang="zh-CN" sz="2800">
                <a:sym typeface="+mn-ea"/>
              </a:rPr>
              <a:t>)</a:t>
            </a:r>
            <a:endParaRPr lang="en-US" altLang="zh-CN" sz="2800">
              <a:sym typeface="+mn-ea"/>
            </a:endParaRPr>
          </a:p>
          <a:p>
            <a:endParaRPr lang="en-US" altLang="zh-CN" sz="2800">
              <a:sym typeface="+mn-ea"/>
            </a:endParaRPr>
          </a:p>
          <a:p>
            <a:r>
              <a:rPr lang="en-US" altLang="zh-CN" sz="2800">
                <a:sym typeface="+mn-ea"/>
              </a:rPr>
              <a:t>but in addition, </a:t>
            </a:r>
            <a:r>
              <a:rPr lang="zh-CN" altLang="en-US" sz="2800">
                <a:sym typeface="+mn-ea"/>
              </a:rPr>
              <a:t>演电影</a:t>
            </a:r>
            <a:r>
              <a:rPr lang="en-US" altLang="zh-CN" sz="2800">
                <a:sym typeface="+mn-ea"/>
              </a:rPr>
              <a:t>(yǎn diàn yǐng) can also mean “to act in a film.”</a:t>
            </a:r>
            <a:endParaRPr lang="en-US" altLang="zh-CN" sz="2800">
              <a:sym typeface="+mn-ea"/>
            </a:endParaRPr>
          </a:p>
          <a:p>
            <a:endParaRPr lang="en-US" altLang="zh-CN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9"/>
          <a:stretch>
            <a:fillRect/>
          </a:stretch>
        </p:blipFill>
        <p:spPr>
          <a:xfrm rot="7292169">
            <a:off x="6642735" y="2237105"/>
            <a:ext cx="4540885" cy="69100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505075" y="2388870"/>
            <a:ext cx="16929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费</a:t>
            </a:r>
            <a:endParaRPr lang="zh-CN" altLang="en-US" sz="9600"/>
          </a:p>
        </p:txBody>
      </p:sp>
      <p:sp>
        <p:nvSpPr>
          <p:cNvPr id="7" name="文本框 6"/>
          <p:cNvSpPr txBox="1"/>
          <p:nvPr/>
        </p:nvSpPr>
        <p:spPr>
          <a:xfrm>
            <a:off x="2176780" y="1863090"/>
            <a:ext cx="16871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   fèi </a:t>
            </a:r>
            <a:endParaRPr lang="en-US" altLang="zh-CN" sz="3600"/>
          </a:p>
        </p:txBody>
      </p:sp>
      <p:sp>
        <p:nvSpPr>
          <p:cNvPr id="8" name="文本框 7"/>
          <p:cNvSpPr txBox="1"/>
          <p:nvPr/>
        </p:nvSpPr>
        <p:spPr>
          <a:xfrm>
            <a:off x="1259840" y="3847465"/>
            <a:ext cx="47917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to spend; to take (effort)</a:t>
            </a:r>
            <a:endParaRPr lang="zh-CN" altLang="en-US" sz="3200"/>
          </a:p>
        </p:txBody>
      </p:sp>
      <p:sp>
        <p:nvSpPr>
          <p:cNvPr id="2" name="文本框 1"/>
          <p:cNvSpPr txBox="1"/>
          <p:nvPr/>
        </p:nvSpPr>
        <p:spPr>
          <a:xfrm>
            <a:off x="5708015" y="1062990"/>
            <a:ext cx="564451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我</a:t>
            </a:r>
            <a:r>
              <a:rPr lang="zh-CN" altLang="en-US" sz="2800">
                <a:solidFill>
                  <a:srgbClr val="FF0000"/>
                </a:solidFill>
              </a:rPr>
              <a:t>费</a:t>
            </a:r>
            <a:r>
              <a:rPr lang="zh-CN" altLang="en-US" sz="2800"/>
              <a:t>了很大的力气才买到。</a:t>
            </a:r>
            <a:endParaRPr lang="zh-CN" altLang="en-US" sz="2800"/>
          </a:p>
          <a:p>
            <a:r>
              <a:rPr lang="zh-CN" altLang="en-US" sz="2800"/>
              <a:t>Wǒ fèi le hěn dà de lì q</a:t>
            </a:r>
            <a:r>
              <a:rPr lang="en-US" altLang="zh-CN" sz="2800"/>
              <a:t>i</a:t>
            </a:r>
            <a:r>
              <a:rPr lang="zh-CN" altLang="en-US" sz="2800"/>
              <a:t> cái mǎi dào.</a:t>
            </a:r>
            <a:endParaRPr lang="zh-CN" altLang="en-US" sz="2800"/>
          </a:p>
          <a:p>
            <a:r>
              <a:rPr lang="zh-CN" altLang="en-US" sz="2800"/>
              <a:t>It </a:t>
            </a:r>
            <a:r>
              <a:rPr lang="zh-CN" altLang="en-US" sz="2800">
                <a:solidFill>
                  <a:srgbClr val="FF0000"/>
                </a:solidFill>
              </a:rPr>
              <a:t>took</a:t>
            </a:r>
            <a:r>
              <a:rPr lang="zh-CN" altLang="en-US" sz="2800"/>
              <a:t> a lot of trying</a:t>
            </a:r>
            <a:r>
              <a:rPr lang="en-US" altLang="zh-CN" sz="2800"/>
              <a:t>.</a:t>
            </a:r>
            <a:endParaRPr lang="en-US" altLang="zh-CN" sz="2800"/>
          </a:p>
          <a:p>
            <a:endParaRPr lang="en-US" altLang="zh-CN" sz="2800"/>
          </a:p>
          <a:p>
            <a:r>
              <a:rPr lang="zh-CN" altLang="en-US" sz="2800"/>
              <a:t>你</a:t>
            </a:r>
            <a:r>
              <a:rPr lang="en-US" altLang="zh-CN" sz="2800"/>
              <a:t>需要</a:t>
            </a:r>
            <a:r>
              <a:rPr lang="en-US" altLang="zh-CN" sz="2800">
                <a:solidFill>
                  <a:srgbClr val="FF0000"/>
                </a:solidFill>
              </a:rPr>
              <a:t>花(费)</a:t>
            </a:r>
            <a:r>
              <a:rPr lang="zh-CN" altLang="en-US" sz="2800"/>
              <a:t>很多的</a:t>
            </a:r>
            <a:r>
              <a:rPr lang="en-US" altLang="zh-CN" sz="2800"/>
              <a:t>时间才能</a:t>
            </a:r>
            <a:r>
              <a:rPr lang="zh-CN" altLang="en-US" sz="2800"/>
              <a:t>看</a:t>
            </a:r>
            <a:r>
              <a:rPr lang="en-US" altLang="zh-CN" sz="2800"/>
              <a:t>完这本书</a:t>
            </a:r>
            <a:r>
              <a:rPr lang="zh-CN" altLang="en-US" sz="2800"/>
              <a:t>。</a:t>
            </a:r>
            <a:endParaRPr lang="zh-CN" altLang="en-US" sz="2800"/>
          </a:p>
          <a:p>
            <a:r>
              <a:rPr lang="en-US" altLang="zh-CN" sz="2800"/>
              <a:t>n</a:t>
            </a:r>
            <a:r>
              <a:rPr lang="zh-CN" altLang="en-US" sz="2800"/>
              <a:t>ǐ xū yào huā (fèi) hěn duō de shí jiān cái néng kàn wán zhè běn shū.</a:t>
            </a:r>
            <a:endParaRPr lang="zh-CN" altLang="en-US" sz="2800"/>
          </a:p>
          <a:p>
            <a:r>
              <a:rPr lang="zh-CN" altLang="en-US" sz="2800"/>
              <a:t>You need to </a:t>
            </a:r>
            <a:r>
              <a:rPr lang="zh-CN" altLang="en-US" sz="2800">
                <a:solidFill>
                  <a:srgbClr val="FF0000"/>
                </a:solidFill>
              </a:rPr>
              <a:t>spend</a:t>
            </a:r>
            <a:r>
              <a:rPr lang="zh-CN" altLang="en-US" sz="2800"/>
              <a:t> a lot of time to finish this book.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9"/>
          <a:stretch>
            <a:fillRect/>
          </a:stretch>
        </p:blipFill>
        <p:spPr>
          <a:xfrm rot="7292169">
            <a:off x="6642735" y="2237105"/>
            <a:ext cx="4540885" cy="69100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505075" y="2388870"/>
            <a:ext cx="30003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力气</a:t>
            </a:r>
            <a:endParaRPr lang="zh-CN" altLang="en-US" sz="9600"/>
          </a:p>
        </p:txBody>
      </p:sp>
      <p:sp>
        <p:nvSpPr>
          <p:cNvPr id="7" name="文本框 6"/>
          <p:cNvSpPr txBox="1"/>
          <p:nvPr/>
        </p:nvSpPr>
        <p:spPr>
          <a:xfrm>
            <a:off x="2713355" y="1853565"/>
            <a:ext cx="23825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lì         qi  </a:t>
            </a:r>
            <a:endParaRPr lang="en-US" altLang="zh-CN" sz="3600"/>
          </a:p>
        </p:txBody>
      </p:sp>
      <p:sp>
        <p:nvSpPr>
          <p:cNvPr id="8" name="文本框 7"/>
          <p:cNvSpPr txBox="1"/>
          <p:nvPr/>
        </p:nvSpPr>
        <p:spPr>
          <a:xfrm>
            <a:off x="2068830" y="3847465"/>
            <a:ext cx="39827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     strength; effort</a:t>
            </a:r>
            <a:endParaRPr lang="en-US" altLang="zh-CN" sz="3200"/>
          </a:p>
        </p:txBody>
      </p:sp>
      <p:sp>
        <p:nvSpPr>
          <p:cNvPr id="2" name="文本框 1"/>
          <p:cNvSpPr txBox="1"/>
          <p:nvPr/>
        </p:nvSpPr>
        <p:spPr>
          <a:xfrm>
            <a:off x="5962650" y="1853565"/>
            <a:ext cx="561594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tx1"/>
                </a:solidFill>
                <a:sym typeface="+mn-ea"/>
              </a:rPr>
              <a:t>我费了很大的</a:t>
            </a:r>
            <a:r>
              <a:rPr lang="zh-CN" altLang="en-US" sz="2800">
                <a:solidFill>
                  <a:srgbClr val="FF0000"/>
                </a:solidFill>
                <a:sym typeface="+mn-ea"/>
              </a:rPr>
              <a:t>力气</a:t>
            </a:r>
            <a:r>
              <a:rPr lang="zh-CN" altLang="en-US" sz="2800">
                <a:solidFill>
                  <a:schemeClr val="tx1"/>
                </a:solidFill>
                <a:sym typeface="+mn-ea"/>
              </a:rPr>
              <a:t>才买到。</a:t>
            </a:r>
            <a:endParaRPr lang="zh-CN" altLang="en-US" sz="2800">
              <a:solidFill>
                <a:schemeClr val="tx1"/>
              </a:solidFill>
            </a:endParaRPr>
          </a:p>
          <a:p>
            <a:r>
              <a:rPr lang="zh-CN" altLang="en-US" sz="2800">
                <a:solidFill>
                  <a:schemeClr val="tx1"/>
                </a:solidFill>
                <a:sym typeface="+mn-ea"/>
              </a:rPr>
              <a:t>Wǒ fèi le hěn dà de lì q</a:t>
            </a:r>
            <a:r>
              <a:rPr lang="en-US" altLang="zh-CN" sz="2800">
                <a:solidFill>
                  <a:schemeClr val="tx1"/>
                </a:solidFill>
                <a:sym typeface="+mn-ea"/>
              </a:rPr>
              <a:t>i</a:t>
            </a:r>
            <a:r>
              <a:rPr lang="zh-CN" altLang="en-US" sz="2800">
                <a:solidFill>
                  <a:schemeClr val="tx1"/>
                </a:solidFill>
                <a:sym typeface="+mn-ea"/>
              </a:rPr>
              <a:t> cái mǎi dào.</a:t>
            </a:r>
            <a:endParaRPr lang="zh-CN" altLang="en-US" sz="2800">
              <a:solidFill>
                <a:schemeClr val="tx1"/>
              </a:solidFill>
            </a:endParaRPr>
          </a:p>
          <a:p>
            <a:r>
              <a:rPr lang="zh-CN" altLang="en-US" sz="2800">
                <a:solidFill>
                  <a:schemeClr val="tx1"/>
                </a:solidFill>
                <a:sym typeface="+mn-ea"/>
              </a:rPr>
              <a:t>It took a lot of tryin</a:t>
            </a:r>
            <a:r>
              <a:rPr lang="zh-CN" altLang="en-US" sz="2800">
                <a:sym typeface="+mn-ea"/>
              </a:rPr>
              <a:t>g</a:t>
            </a:r>
            <a:r>
              <a:rPr lang="en-US" altLang="zh-CN" sz="2800">
                <a:sym typeface="+mn-ea"/>
              </a:rPr>
              <a:t>.</a:t>
            </a:r>
            <a:endParaRPr lang="en-US" altLang="zh-CN" sz="2800"/>
          </a:p>
          <a:p>
            <a:endParaRPr lang="zh-CN" altLang="en-US" sz="2800"/>
          </a:p>
          <a:p>
            <a:r>
              <a:rPr lang="zh-CN" altLang="en-US" sz="2800"/>
              <a:t>我</a:t>
            </a:r>
            <a:r>
              <a:rPr lang="zh-CN" altLang="en-US" sz="2800">
                <a:solidFill>
                  <a:srgbClr val="FF0000"/>
                </a:solidFill>
              </a:rPr>
              <a:t>力气</a:t>
            </a:r>
            <a:r>
              <a:rPr lang="zh-CN" altLang="en-US" sz="2800"/>
              <a:t>很大。</a:t>
            </a:r>
            <a:endParaRPr lang="zh-CN" altLang="en-US" sz="2800"/>
          </a:p>
          <a:p>
            <a:r>
              <a:rPr lang="en-US" altLang="zh-CN" sz="2800"/>
              <a:t>wǒ lì qi hěn dà.</a:t>
            </a:r>
            <a:endParaRPr lang="en-US" altLang="zh-CN" sz="2800"/>
          </a:p>
          <a:p>
            <a:r>
              <a:rPr lang="en-US" altLang="zh-CN" sz="2800"/>
              <a:t>I have great </a:t>
            </a:r>
            <a:r>
              <a:rPr lang="en-US" altLang="zh-CN" sz="2800">
                <a:solidFill>
                  <a:srgbClr val="FF0000"/>
                </a:solidFill>
              </a:rPr>
              <a:t>strength</a:t>
            </a:r>
            <a:r>
              <a:rPr lang="en-US" altLang="zh-CN" sz="2800"/>
              <a:t>.</a:t>
            </a:r>
            <a:endParaRPr lang="en-US" altLang="zh-CN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</p:bldLst>
  </p:timing>
</p:sld>
</file>

<file path=ppt/tags/tag1.xml><?xml version="1.0" encoding="utf-8"?>
<p:tagLst xmlns:p="http://schemas.openxmlformats.org/presentationml/2006/main">
  <p:tag name="REFSHAPE" val="202168340"/>
</p:tagLst>
</file>

<file path=ppt/tags/tag2.xml><?xml version="1.0" encoding="utf-8"?>
<p:tagLst xmlns:p="http://schemas.openxmlformats.org/presentationml/2006/main">
  <p:tag name="REFSHAPE" val="199837436"/>
  <p:tag name="KSO_WM_UNIT_PLACING_PICTURE_USER_VIEWPORT" val="{&quot;height&quot;:5711,&quot;width&quot;:4185}"/>
</p:tagLst>
</file>

<file path=ppt/tags/tag3.xml><?xml version="1.0" encoding="utf-8"?>
<p:tagLst xmlns:p="http://schemas.openxmlformats.org/presentationml/2006/main">
  <p:tag name="REFSHAPE" val="199837436"/>
  <p:tag name="KSO_WM_UNIT_PLACING_PICTURE_USER_VIEWPORT" val="{&quot;height&quot;:5711,&quot;width&quot;:4185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16226</Words>
  <Application>WPS 演示</Application>
  <PresentationFormat>宽屏</PresentationFormat>
  <Paragraphs>716</Paragraphs>
  <Slides>59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59</vt:i4>
      </vt:variant>
    </vt:vector>
  </HeadingPairs>
  <TitlesOfParts>
    <vt:vector size="69" baseType="lpstr">
      <vt:lpstr>Arial</vt:lpstr>
      <vt:lpstr>宋体</vt:lpstr>
      <vt:lpstr>Wingdings</vt:lpstr>
      <vt:lpstr>Arial</vt:lpstr>
      <vt:lpstr>华文仿宋</vt:lpstr>
      <vt:lpstr>Calibri</vt:lpstr>
      <vt:lpstr>微软雅黑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jingwei hu</dc:creator>
  <cp:lastModifiedBy>花开盛雪</cp:lastModifiedBy>
  <cp:revision>19</cp:revision>
  <dcterms:created xsi:type="dcterms:W3CDTF">2018-07-22T07:58:00Z</dcterms:created>
  <dcterms:modified xsi:type="dcterms:W3CDTF">2020-04-15T07:08:45Z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