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75" r:id="rId5"/>
    <p:sldId id="276" r:id="rId6"/>
    <p:sldId id="277" r:id="rId7"/>
    <p:sldId id="278" r:id="rId8"/>
    <p:sldId id="279" r:id="rId9"/>
    <p:sldId id="280" r:id="rId10"/>
    <p:sldId id="359" r:id="rId11"/>
    <p:sldId id="281" r:id="rId12"/>
    <p:sldId id="282" r:id="rId13"/>
    <p:sldId id="358" r:id="rId14"/>
    <p:sldId id="283" r:id="rId15"/>
    <p:sldId id="284" r:id="rId16"/>
    <p:sldId id="285" r:id="rId17"/>
    <p:sldId id="286" r:id="rId18"/>
    <p:sldId id="287" r:id="rId19"/>
    <p:sldId id="296" r:id="rId20"/>
    <p:sldId id="288" r:id="rId21"/>
    <p:sldId id="322" r:id="rId22"/>
    <p:sldId id="321" r:id="rId23"/>
    <p:sldId id="324" r:id="rId24"/>
    <p:sldId id="323" r:id="rId25"/>
    <p:sldId id="325" r:id="rId26"/>
    <p:sldId id="326" r:id="rId27"/>
    <p:sldId id="327" r:id="rId28"/>
    <p:sldId id="328" r:id="rId29"/>
    <p:sldId id="329" r:id="rId30"/>
    <p:sldId id="330" r:id="rId31"/>
    <p:sldId id="316" r:id="rId32"/>
    <p:sldId id="317" r:id="rId33"/>
    <p:sldId id="318" r:id="rId34"/>
    <p:sldId id="319" r:id="rId35"/>
    <p:sldId id="257" r:id="rId36"/>
    <p:sldId id="290" r:id="rId37"/>
    <p:sldId id="291" r:id="rId38"/>
    <p:sldId id="292" r:id="rId39"/>
    <p:sldId id="293" r:id="rId40"/>
    <p:sldId id="294" r:id="rId41"/>
    <p:sldId id="295" r:id="rId42"/>
    <p:sldId id="297" r:id="rId43"/>
    <p:sldId id="298" r:id="rId44"/>
    <p:sldId id="299" r:id="rId45"/>
    <p:sldId id="300" r:id="rId46"/>
    <p:sldId id="301" r:id="rId47"/>
    <p:sldId id="302" r:id="rId48"/>
    <p:sldId id="303" r:id="rId49"/>
    <p:sldId id="309" r:id="rId50"/>
    <p:sldId id="308" r:id="rId51"/>
    <p:sldId id="304" r:id="rId52"/>
    <p:sldId id="305" r:id="rId53"/>
    <p:sldId id="306" r:id="rId54"/>
    <p:sldId id="307" r:id="rId55"/>
    <p:sldId id="289" r:id="rId56"/>
    <p:sldId id="405" r:id="rId57"/>
    <p:sldId id="406" r:id="rId58"/>
    <p:sldId id="407" r:id="rId59"/>
    <p:sldId id="408" r:id="rId60"/>
  </p:sldIdLst>
  <p:sldSz cx="12192000" cy="6858000"/>
  <p:notesSz cx="6858000" cy="9144000"/>
  <p:embeddedFontLst>
    <p:embeddedFont>
      <p:font typeface="微软雅黑" panose="020B0503020204020204" pitchFamily="34" charset="-122"/>
      <p:regular r:id="rId64"/>
    </p:embeddedFont>
    <p:embeddedFont>
      <p:font typeface="站酷小薇LOGO体" panose="02010600010101010101" pitchFamily="2" charset="-122"/>
      <p:regular r:id="rId65"/>
    </p:embeddedFont>
    <p:embeddedFont>
      <p:font typeface="Calibri" panose="020F0502020204030204" charset="0"/>
      <p:regular r:id="rId66"/>
      <p:bold r:id="rId67"/>
      <p:italic r:id="rId68"/>
      <p:boldItalic r:id="rId69"/>
    </p:embeddedFont>
    <p:embeddedFont>
      <p:font typeface="Calibri Light" panose="020F0302020204030204" charset="0"/>
      <p:regular r:id="rId70"/>
      <p:italic r:id="rId7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73" d="100"/>
          <a:sy n="73" d="100"/>
        </p:scale>
        <p:origin x="312" y="394"/>
      </p:cViewPr>
      <p:guideLst>
        <p:guide orient="horz" pos="2194"/>
        <p:guide pos="38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font" Target="fonts/font8.fntdata"/><Relationship Id="rId70" Type="http://schemas.openxmlformats.org/officeDocument/2006/relationships/font" Target="fonts/font7.fntdata"/><Relationship Id="rId7" Type="http://schemas.openxmlformats.org/officeDocument/2006/relationships/slide" Target="slides/slide4.xml"/><Relationship Id="rId69" Type="http://schemas.openxmlformats.org/officeDocument/2006/relationships/font" Target="fonts/font6.fntdata"/><Relationship Id="rId68" Type="http://schemas.openxmlformats.org/officeDocument/2006/relationships/font" Target="fonts/font5.fntdata"/><Relationship Id="rId67" Type="http://schemas.openxmlformats.org/officeDocument/2006/relationships/font" Target="fonts/font4.fntdata"/><Relationship Id="rId66" Type="http://schemas.openxmlformats.org/officeDocument/2006/relationships/font" Target="fonts/font3.fntdata"/><Relationship Id="rId65" Type="http://schemas.openxmlformats.org/officeDocument/2006/relationships/font" Target="fonts/font2.fntdata"/><Relationship Id="rId64" Type="http://schemas.openxmlformats.org/officeDocument/2006/relationships/font" Target="fonts/font1.fntdata"/><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A9E76-36B9-45CB-B133-CD1952BD35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58167-D213-4B7E-BB1B-2A5B379CF38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058167-D213-4B7E-BB1B-2A5B379CF38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85E44E4-74A4-4A86-800D-1C38147716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4AA330-F0FD-43B8-9DFB-A3696D951C2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E44E4-74A4-4A86-800D-1C381477169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AA330-F0FD-43B8-9DFB-A3696D951C2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2597" y="866921"/>
            <a:ext cx="6173175" cy="5215536"/>
          </a:xfrm>
          <a:prstGeom prst="rect">
            <a:avLst/>
          </a:prstGeom>
        </p:spPr>
      </p:pic>
      <p:sp>
        <p:nvSpPr>
          <p:cNvPr id="5" name="文本框 4"/>
          <p:cNvSpPr txBox="1"/>
          <p:nvPr/>
        </p:nvSpPr>
        <p:spPr>
          <a:xfrm>
            <a:off x="6431915" y="2695575"/>
            <a:ext cx="4596765" cy="1106805"/>
          </a:xfrm>
          <a:prstGeom prst="rect">
            <a:avLst/>
          </a:prstGeom>
          <a:noFill/>
        </p:spPr>
        <p:txBody>
          <a:bodyPr wrap="square" rtlCol="0">
            <a:spAutoFit/>
          </a:bodyPr>
          <a:lstStyle/>
          <a:p>
            <a:pPr algn="ctr"/>
            <a:r>
              <a:rPr lang="zh-CN" altLang="en-US" sz="6600" dirty="0">
                <a:ln w="28575">
                  <a:noFill/>
                </a:ln>
                <a:solidFill>
                  <a:schemeClr val="tx1">
                    <a:lumMod val="85000"/>
                    <a:lumOff val="15000"/>
                  </a:schemeClr>
                </a:solidFill>
                <a:latin typeface="微软雅黑" panose="020B0503020204020204" pitchFamily="34" charset="-122"/>
                <a:ea typeface="微软雅黑" panose="020B0503020204020204" pitchFamily="34" charset="-122"/>
              </a:rPr>
              <a:t>在机场</a:t>
            </a:r>
            <a:endParaRPr lang="zh-CN" altLang="en-US" sz="6600" dirty="0">
              <a:ln w="28575">
                <a:noFill/>
              </a:l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674860" y="4620260"/>
            <a:ext cx="1560195" cy="460375"/>
          </a:xfrm>
          <a:prstGeom prst="rect">
            <a:avLst/>
          </a:prstGeom>
          <a:solidFill>
            <a:srgbClr val="9FD0F9"/>
          </a:solidFill>
        </p:spPr>
        <p:txBody>
          <a:bodyPr wrap="square" rtlCol="0">
            <a:spAutoFit/>
          </a:bodyPr>
          <a:lstStyle/>
          <a:p>
            <a:pPr algn="l"/>
            <a:r>
              <a:rPr lang="en-US" altLang="zh-CN" sz="2400" dirty="0">
                <a:solidFill>
                  <a:schemeClr val="bg1"/>
                </a:solidFill>
                <a:latin typeface="站酷小薇LOGO体" panose="02010600010101010101" pitchFamily="2" charset="-122"/>
                <a:ea typeface="站酷小薇LOGO体" panose="02010600010101010101" pitchFamily="2" charset="-122"/>
              </a:rPr>
              <a:t>Li Xin Yu</a:t>
            </a:r>
            <a:endParaRPr lang="zh-CN" altLang="en-US" sz="2400" dirty="0">
              <a:solidFill>
                <a:schemeClr val="bg1"/>
              </a:solidFill>
              <a:latin typeface="站酷小薇LOGO体" panose="02010600010101010101" pitchFamily="2" charset="-122"/>
              <a:ea typeface="站酷小薇LOGO体" panose="02010600010101010101" pitchFamily="2" charset="-122"/>
            </a:endParaRPr>
          </a:p>
        </p:txBody>
      </p:sp>
      <p:sp>
        <p:nvSpPr>
          <p:cNvPr id="2" name="文本框 1"/>
          <p:cNvSpPr txBox="1"/>
          <p:nvPr/>
        </p:nvSpPr>
        <p:spPr>
          <a:xfrm>
            <a:off x="7498715" y="2003425"/>
            <a:ext cx="2887345" cy="645160"/>
          </a:xfrm>
          <a:prstGeom prst="rect">
            <a:avLst/>
          </a:prstGeom>
          <a:noFill/>
        </p:spPr>
        <p:txBody>
          <a:bodyPr wrap="square" rtlCol="0">
            <a:spAutoFit/>
          </a:bodyPr>
          <a:p>
            <a:r>
              <a:rPr lang="en-US" altLang="zh-CN" sz="3600"/>
              <a:t>z</a:t>
            </a:r>
            <a:r>
              <a:rPr lang="zh-CN" altLang="en-US" sz="3600"/>
              <a:t>ài   jī   chǎng</a:t>
            </a:r>
            <a:endParaRPr lang="zh-CN" altLang="en-US" sz="3600"/>
          </a:p>
        </p:txBody>
      </p:sp>
      <p:sp>
        <p:nvSpPr>
          <p:cNvPr id="3" name="文本框 2"/>
          <p:cNvSpPr txBox="1"/>
          <p:nvPr/>
        </p:nvSpPr>
        <p:spPr>
          <a:xfrm>
            <a:off x="7432675" y="3790950"/>
            <a:ext cx="2890520" cy="645160"/>
          </a:xfrm>
          <a:prstGeom prst="rect">
            <a:avLst/>
          </a:prstGeom>
          <a:noFill/>
        </p:spPr>
        <p:txBody>
          <a:bodyPr wrap="square" rtlCol="0">
            <a:spAutoFit/>
          </a:bodyPr>
          <a:p>
            <a:r>
              <a:rPr lang="en-US" altLang="zh-CN" sz="3600"/>
              <a:t>At the Airport</a:t>
            </a:r>
            <a:endParaRPr lang="en-US" altLang="zh-CN" sz="36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42" presetClass="entr" presetSubtype="0"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anim calcmode="lin" valueType="num">
                                      <p:cBhvr>
                                        <p:cTn id="13" dur="1250" fill="hold"/>
                                        <p:tgtEl>
                                          <p:spTgt spid="7"/>
                                        </p:tgtEl>
                                        <p:attrNameLst>
                                          <p:attrName>ppt_x</p:attrName>
                                        </p:attrNameLst>
                                      </p:cBhvr>
                                      <p:tavLst>
                                        <p:tav tm="0">
                                          <p:val>
                                            <p:strVal val="#ppt_x"/>
                                          </p:val>
                                        </p:tav>
                                        <p:tav tm="100000">
                                          <p:val>
                                            <p:strVal val="#ppt_x"/>
                                          </p:val>
                                        </p:tav>
                                      </p:tavLst>
                                    </p:anim>
                                    <p:anim calcmode="lin" valueType="num">
                                      <p:cBhvr>
                                        <p:cTn id="14"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17320" y="2304415"/>
            <a:ext cx="3970655" cy="1568450"/>
          </a:xfrm>
          <a:prstGeom prst="rect">
            <a:avLst/>
          </a:prstGeom>
          <a:noFill/>
        </p:spPr>
        <p:txBody>
          <a:bodyPr wrap="square" rtlCol="0">
            <a:spAutoFit/>
          </a:bodyPr>
          <a:p>
            <a:r>
              <a:rPr lang="zh-CN" altLang="en-US" sz="9600"/>
              <a:t>登机口</a:t>
            </a:r>
            <a:endParaRPr lang="en-US" altLang="zh-CN" sz="9600"/>
          </a:p>
        </p:txBody>
      </p:sp>
      <p:sp>
        <p:nvSpPr>
          <p:cNvPr id="4" name="文本框 3"/>
          <p:cNvSpPr txBox="1"/>
          <p:nvPr/>
        </p:nvSpPr>
        <p:spPr>
          <a:xfrm>
            <a:off x="1521460" y="1597660"/>
            <a:ext cx="3763010" cy="706755"/>
          </a:xfrm>
          <a:prstGeom prst="rect">
            <a:avLst/>
          </a:prstGeom>
          <a:noFill/>
        </p:spPr>
        <p:txBody>
          <a:bodyPr wrap="square" rtlCol="0">
            <a:spAutoFit/>
          </a:bodyPr>
          <a:p>
            <a:r>
              <a:rPr lang="en-US" altLang="zh-CN" sz="4000">
                <a:sym typeface="+mn-ea"/>
              </a:rPr>
              <a:t>dēng     jī      </a:t>
            </a:r>
            <a:r>
              <a:rPr lang="en-US" altLang="zh-CN" sz="4000">
                <a:sym typeface="+mn-ea"/>
              </a:rPr>
              <a:t>kǒu</a:t>
            </a:r>
            <a:endParaRPr lang="en-US" altLang="zh-CN" sz="4000"/>
          </a:p>
        </p:txBody>
      </p:sp>
      <p:sp>
        <p:nvSpPr>
          <p:cNvPr id="5" name="文本框 4"/>
          <p:cNvSpPr txBox="1"/>
          <p:nvPr/>
        </p:nvSpPr>
        <p:spPr>
          <a:xfrm>
            <a:off x="1779905" y="3753485"/>
            <a:ext cx="3245485" cy="706755"/>
          </a:xfrm>
          <a:prstGeom prst="rect">
            <a:avLst/>
          </a:prstGeom>
          <a:noFill/>
        </p:spPr>
        <p:txBody>
          <a:bodyPr wrap="square" rtlCol="0">
            <a:spAutoFit/>
          </a:bodyPr>
          <a:p>
            <a:r>
              <a:rPr lang="en-US" altLang="zh-CN" sz="4000">
                <a:sym typeface="+mn-ea"/>
              </a:rPr>
              <a:t>boarding gate</a:t>
            </a:r>
            <a:endParaRPr lang="en-US" altLang="zh-CN" sz="4000"/>
          </a:p>
        </p:txBody>
      </p:sp>
      <p:sp>
        <p:nvSpPr>
          <p:cNvPr id="6" name="文本框 5"/>
          <p:cNvSpPr txBox="1"/>
          <p:nvPr/>
        </p:nvSpPr>
        <p:spPr>
          <a:xfrm>
            <a:off x="5538470" y="2304415"/>
            <a:ext cx="6113780" cy="1814830"/>
          </a:xfrm>
          <a:prstGeom prst="rect">
            <a:avLst/>
          </a:prstGeom>
          <a:noFill/>
        </p:spPr>
        <p:txBody>
          <a:bodyPr wrap="square" rtlCol="0">
            <a:spAutoFit/>
          </a:bodyPr>
          <a:p>
            <a:r>
              <a:rPr lang="zh-CN" altLang="en-US" sz="2800"/>
              <a:t>请到五号</a:t>
            </a:r>
            <a:r>
              <a:rPr lang="zh-CN" altLang="en-US" sz="2800">
                <a:solidFill>
                  <a:srgbClr val="FF0000"/>
                </a:solidFill>
              </a:rPr>
              <a:t>登机口</a:t>
            </a:r>
            <a:r>
              <a:rPr lang="zh-CN" altLang="en-US" sz="2800"/>
              <a:t>上飞机。</a:t>
            </a:r>
            <a:endParaRPr lang="zh-CN" altLang="en-US" sz="2800"/>
          </a:p>
          <a:p>
            <a:r>
              <a:rPr lang="en-US" altLang="zh-CN" sz="2800"/>
              <a:t>q</a:t>
            </a:r>
            <a:r>
              <a:rPr lang="zh-CN" altLang="en-US" sz="2800"/>
              <a:t>ǐng dào wǔ hào dēng jī kǒu shàng fēi jī.</a:t>
            </a:r>
            <a:endParaRPr lang="zh-CN" altLang="en-US" sz="2800"/>
          </a:p>
          <a:p>
            <a:r>
              <a:rPr lang="en-US" altLang="zh-CN" sz="2800"/>
              <a:t>Please go to </a:t>
            </a:r>
            <a:r>
              <a:rPr lang="en-US" altLang="zh-CN" sz="2800">
                <a:solidFill>
                  <a:srgbClr val="FF0000"/>
                </a:solidFill>
              </a:rPr>
              <a:t>Gate</a:t>
            </a:r>
            <a:r>
              <a:rPr lang="en-US" altLang="zh-CN" sz="2800"/>
              <a:t> 5 to board the plane.</a:t>
            </a:r>
            <a:endParaRPr lang="zh-CN" altLang="en-US" sz="2800"/>
          </a:p>
          <a:p>
            <a:endParaRPr lang="zh-CN" altLang="en-US" sz="280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89940" y="2059940"/>
            <a:ext cx="10611485" cy="1383665"/>
          </a:xfrm>
          <a:prstGeom prst="rect">
            <a:avLst/>
          </a:prstGeom>
          <a:noFill/>
        </p:spPr>
        <p:txBody>
          <a:bodyPr wrap="square" rtlCol="0">
            <a:spAutoFit/>
          </a:bodyPr>
          <a:p>
            <a:r>
              <a:rPr lang="en-US" altLang="zh-CN" sz="2800"/>
              <a:t>In mainland China, boarding gates are called </a:t>
            </a:r>
            <a:r>
              <a:rPr lang="zh-CN" altLang="en-US" sz="2800"/>
              <a:t>登机口</a:t>
            </a:r>
            <a:r>
              <a:rPr lang="en-US" altLang="zh-CN" sz="2800"/>
              <a:t>(dēng jī kǒu). In Taiwan and Hong Kong, they are called </a:t>
            </a:r>
            <a:r>
              <a:rPr lang="zh-CN" altLang="en-US" sz="2800"/>
              <a:t>登机门</a:t>
            </a:r>
            <a:r>
              <a:rPr lang="en-US" altLang="zh-CN" sz="2800"/>
              <a:t>(dēng jī mén) and </a:t>
            </a:r>
            <a:r>
              <a:rPr lang="zh-CN" altLang="en-US" sz="2800"/>
              <a:t>闸口</a:t>
            </a:r>
            <a:r>
              <a:rPr lang="en-US" altLang="zh-CN" sz="2800"/>
              <a:t>(zhá kǒu) respectively.</a:t>
            </a:r>
            <a:endParaRPr lang="en-US" altLang="zh-CN" sz="280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272665" y="2304415"/>
            <a:ext cx="1600835" cy="1568450"/>
          </a:xfrm>
          <a:prstGeom prst="rect">
            <a:avLst/>
          </a:prstGeom>
          <a:noFill/>
        </p:spPr>
        <p:txBody>
          <a:bodyPr wrap="square" rtlCol="0">
            <a:spAutoFit/>
          </a:bodyPr>
          <a:p>
            <a:r>
              <a:rPr lang="zh-CN" altLang="en-US" sz="9600"/>
              <a:t>口</a:t>
            </a:r>
            <a:endParaRPr lang="zh-CN" altLang="en-US" sz="9600"/>
          </a:p>
        </p:txBody>
      </p:sp>
      <p:sp>
        <p:nvSpPr>
          <p:cNvPr id="4" name="文本框 3"/>
          <p:cNvSpPr txBox="1"/>
          <p:nvPr/>
        </p:nvSpPr>
        <p:spPr>
          <a:xfrm>
            <a:off x="2056130" y="1597660"/>
            <a:ext cx="1892935" cy="706755"/>
          </a:xfrm>
          <a:prstGeom prst="rect">
            <a:avLst/>
          </a:prstGeom>
          <a:noFill/>
        </p:spPr>
        <p:txBody>
          <a:bodyPr wrap="square" rtlCol="0">
            <a:spAutoFit/>
          </a:bodyPr>
          <a:p>
            <a:r>
              <a:rPr lang="en-US" altLang="zh-CN" sz="4000"/>
              <a:t>    </a:t>
            </a:r>
            <a:r>
              <a:rPr lang="en-US" altLang="zh-CN" sz="4000">
                <a:sym typeface="+mn-ea"/>
              </a:rPr>
              <a:t>kǒu</a:t>
            </a:r>
            <a:endParaRPr lang="en-US" altLang="zh-CN" sz="4000"/>
          </a:p>
        </p:txBody>
      </p:sp>
      <p:sp>
        <p:nvSpPr>
          <p:cNvPr id="5" name="文本框 4"/>
          <p:cNvSpPr txBox="1"/>
          <p:nvPr/>
        </p:nvSpPr>
        <p:spPr>
          <a:xfrm>
            <a:off x="1257935" y="3753485"/>
            <a:ext cx="3960495" cy="1322070"/>
          </a:xfrm>
          <a:prstGeom prst="rect">
            <a:avLst/>
          </a:prstGeom>
          <a:noFill/>
        </p:spPr>
        <p:txBody>
          <a:bodyPr wrap="square" rtlCol="0">
            <a:spAutoFit/>
          </a:bodyPr>
          <a:p>
            <a:r>
              <a:rPr lang="en-US" altLang="zh-CN" sz="4000"/>
              <a:t>opening; entrance; mouth</a:t>
            </a:r>
            <a:endParaRPr lang="en-US" altLang="zh-CN" sz="4000"/>
          </a:p>
        </p:txBody>
      </p:sp>
      <p:sp>
        <p:nvSpPr>
          <p:cNvPr id="6" name="文本框 5"/>
          <p:cNvSpPr txBox="1"/>
          <p:nvPr/>
        </p:nvSpPr>
        <p:spPr>
          <a:xfrm>
            <a:off x="5961380" y="2369820"/>
            <a:ext cx="5070475" cy="1383665"/>
          </a:xfrm>
          <a:prstGeom prst="rect">
            <a:avLst/>
          </a:prstGeom>
          <a:noFill/>
        </p:spPr>
        <p:txBody>
          <a:bodyPr wrap="square" rtlCol="0">
            <a:spAutoFit/>
          </a:bodyPr>
          <a:p>
            <a:r>
              <a:rPr lang="zh-CN" altLang="en-US" sz="2800"/>
              <a:t>这是逃生出口。</a:t>
            </a:r>
            <a:endParaRPr lang="zh-CN" altLang="en-US" sz="2800"/>
          </a:p>
          <a:p>
            <a:r>
              <a:rPr lang="en-US" altLang="zh-CN" sz="2800"/>
              <a:t>z</a:t>
            </a:r>
            <a:r>
              <a:rPr lang="zh-CN" altLang="en-US" sz="2800"/>
              <a:t>hè shì táo shēng chū kǒu</a:t>
            </a:r>
            <a:r>
              <a:rPr lang="en-US" altLang="zh-CN" sz="2800"/>
              <a:t>.</a:t>
            </a:r>
            <a:endParaRPr lang="en-US" altLang="zh-CN" sz="2800"/>
          </a:p>
          <a:p>
            <a:r>
              <a:rPr lang="en-US" altLang="zh-CN" sz="2800"/>
              <a:t>This is the exit.</a:t>
            </a:r>
            <a:endParaRPr lang="en-US" altLang="zh-CN" sz="280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272665" y="2304415"/>
            <a:ext cx="1600835" cy="1568450"/>
          </a:xfrm>
          <a:prstGeom prst="rect">
            <a:avLst/>
          </a:prstGeom>
          <a:noFill/>
        </p:spPr>
        <p:txBody>
          <a:bodyPr wrap="square" rtlCol="0">
            <a:spAutoFit/>
          </a:bodyPr>
          <a:p>
            <a:r>
              <a:rPr lang="zh-CN" altLang="en-US" sz="9600"/>
              <a:t>哭</a:t>
            </a:r>
            <a:endParaRPr lang="zh-CN" altLang="en-US" sz="9600"/>
          </a:p>
        </p:txBody>
      </p:sp>
      <p:sp>
        <p:nvSpPr>
          <p:cNvPr id="4" name="文本框 3"/>
          <p:cNvSpPr txBox="1"/>
          <p:nvPr/>
        </p:nvSpPr>
        <p:spPr>
          <a:xfrm>
            <a:off x="2056130" y="1597660"/>
            <a:ext cx="1892935" cy="706755"/>
          </a:xfrm>
          <a:prstGeom prst="rect">
            <a:avLst/>
          </a:prstGeom>
          <a:noFill/>
        </p:spPr>
        <p:txBody>
          <a:bodyPr wrap="square" rtlCol="0">
            <a:spAutoFit/>
          </a:bodyPr>
          <a:p>
            <a:r>
              <a:rPr lang="en-US" altLang="zh-CN" sz="4000"/>
              <a:t>     kū</a:t>
            </a:r>
            <a:endParaRPr lang="en-US" altLang="zh-CN" sz="4000"/>
          </a:p>
        </p:txBody>
      </p:sp>
      <p:sp>
        <p:nvSpPr>
          <p:cNvPr id="5" name="文本框 4"/>
          <p:cNvSpPr txBox="1"/>
          <p:nvPr/>
        </p:nvSpPr>
        <p:spPr>
          <a:xfrm>
            <a:off x="1257935" y="3753485"/>
            <a:ext cx="3960495" cy="706755"/>
          </a:xfrm>
          <a:prstGeom prst="rect">
            <a:avLst/>
          </a:prstGeom>
          <a:noFill/>
        </p:spPr>
        <p:txBody>
          <a:bodyPr wrap="square" rtlCol="0">
            <a:spAutoFit/>
          </a:bodyPr>
          <a:p>
            <a:r>
              <a:rPr lang="en-US" altLang="zh-CN" sz="4000"/>
              <a:t>  to cry; to weep</a:t>
            </a:r>
            <a:endParaRPr lang="en-US" altLang="zh-CN" sz="4000"/>
          </a:p>
        </p:txBody>
      </p:sp>
      <p:sp>
        <p:nvSpPr>
          <p:cNvPr id="6" name="文本框 5"/>
          <p:cNvSpPr txBox="1"/>
          <p:nvPr/>
        </p:nvSpPr>
        <p:spPr>
          <a:xfrm>
            <a:off x="5066665" y="2397125"/>
            <a:ext cx="6642100" cy="1383665"/>
          </a:xfrm>
          <a:prstGeom prst="rect">
            <a:avLst/>
          </a:prstGeom>
          <a:noFill/>
        </p:spPr>
        <p:txBody>
          <a:bodyPr wrap="square" rtlCol="0">
            <a:spAutoFit/>
          </a:bodyPr>
          <a:p>
            <a:r>
              <a:rPr lang="zh-CN" altLang="en-US" sz="2800"/>
              <a:t>你别</a:t>
            </a:r>
            <a:r>
              <a:rPr lang="zh-CN" altLang="en-US" sz="2800">
                <a:solidFill>
                  <a:srgbClr val="FF0000"/>
                </a:solidFill>
              </a:rPr>
              <a:t>哭</a:t>
            </a:r>
            <a:r>
              <a:rPr lang="zh-CN" altLang="en-US" sz="2800"/>
              <a:t>，我们几个星期就回来。</a:t>
            </a:r>
            <a:endParaRPr lang="zh-CN" altLang="en-US" sz="2800"/>
          </a:p>
          <a:p>
            <a:r>
              <a:rPr lang="en-US" altLang="zh-CN" sz="2800"/>
              <a:t>n</a:t>
            </a:r>
            <a:r>
              <a:rPr lang="zh-CN" altLang="en-US" sz="2800"/>
              <a:t>ǐ bié kū, wǒ men jǐ gè xīng </a:t>
            </a:r>
            <a:r>
              <a:rPr lang="en-US" altLang="zh-CN" sz="2800"/>
              <a:t>qī</a:t>
            </a:r>
            <a:r>
              <a:rPr lang="zh-CN" altLang="en-US" sz="2800"/>
              <a:t> jiù huí l</a:t>
            </a:r>
            <a:r>
              <a:rPr lang="en-US" altLang="zh-CN" sz="2800"/>
              <a:t>a</a:t>
            </a:r>
            <a:r>
              <a:rPr lang="zh-CN" altLang="en-US" sz="2800"/>
              <a:t>i.</a:t>
            </a:r>
            <a:endParaRPr lang="zh-CN" altLang="en-US" sz="2800"/>
          </a:p>
          <a:p>
            <a:r>
              <a:rPr lang="en-US" altLang="zh-CN" sz="2800"/>
              <a:t>Don`t </a:t>
            </a:r>
            <a:r>
              <a:rPr lang="en-US" altLang="zh-CN" sz="2800">
                <a:solidFill>
                  <a:srgbClr val="FF0000"/>
                </a:solidFill>
              </a:rPr>
              <a:t>cry</a:t>
            </a:r>
            <a:r>
              <a:rPr lang="en-US" altLang="zh-CN" sz="2800"/>
              <a:t> , we`ll be back in just a few weeks.</a:t>
            </a:r>
            <a:endParaRPr lang="en-US" altLang="zh-CN" sz="2800"/>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照顾</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zhào    gu</a:t>
            </a:r>
            <a:endParaRPr lang="en-US" altLang="zh-CN" sz="4000"/>
          </a:p>
        </p:txBody>
      </p:sp>
      <p:sp>
        <p:nvSpPr>
          <p:cNvPr id="5" name="文本框 4"/>
          <p:cNvSpPr txBox="1"/>
          <p:nvPr/>
        </p:nvSpPr>
        <p:spPr>
          <a:xfrm>
            <a:off x="1060450" y="3772535"/>
            <a:ext cx="4655820" cy="1322070"/>
          </a:xfrm>
          <a:prstGeom prst="rect">
            <a:avLst/>
          </a:prstGeom>
          <a:noFill/>
        </p:spPr>
        <p:txBody>
          <a:bodyPr wrap="square" rtlCol="0">
            <a:spAutoFit/>
          </a:bodyPr>
          <a:p>
            <a:r>
              <a:rPr lang="en-US" altLang="zh-CN" sz="4000"/>
              <a:t>to look after; to care for; to attend to</a:t>
            </a:r>
            <a:endParaRPr lang="en-US" altLang="zh-CN" sz="4000"/>
          </a:p>
        </p:txBody>
      </p:sp>
      <p:sp>
        <p:nvSpPr>
          <p:cNvPr id="6" name="文本框 5"/>
          <p:cNvSpPr txBox="1"/>
          <p:nvPr/>
        </p:nvSpPr>
        <p:spPr>
          <a:xfrm>
            <a:off x="5932805" y="1956435"/>
            <a:ext cx="5371465" cy="1814830"/>
          </a:xfrm>
          <a:prstGeom prst="rect">
            <a:avLst/>
          </a:prstGeom>
          <a:noFill/>
        </p:spPr>
        <p:txBody>
          <a:bodyPr wrap="square" rtlCol="0">
            <a:spAutoFit/>
          </a:bodyPr>
          <a:p>
            <a:r>
              <a:rPr lang="zh-CN" altLang="en-US" sz="2800"/>
              <a:t>别担心，我姐姐会</a:t>
            </a:r>
            <a:r>
              <a:rPr lang="zh-CN" altLang="en-US" sz="2800">
                <a:solidFill>
                  <a:srgbClr val="FF0000"/>
                </a:solidFill>
              </a:rPr>
              <a:t>照顾</a:t>
            </a:r>
            <a:r>
              <a:rPr lang="zh-CN" altLang="en-US" sz="2800"/>
              <a:t>你。</a:t>
            </a:r>
            <a:endParaRPr lang="zh-CN" altLang="en-US" sz="2800"/>
          </a:p>
          <a:p>
            <a:r>
              <a:rPr lang="en-US" altLang="zh-CN" sz="2800"/>
              <a:t>b</a:t>
            </a:r>
            <a:r>
              <a:rPr lang="zh-CN" altLang="en-US" sz="2800"/>
              <a:t>ié dān xīn, wǒ jiě ji</a:t>
            </a:r>
            <a:r>
              <a:rPr lang="en-US" altLang="zh-CN" sz="2800"/>
              <a:t>e</a:t>
            </a:r>
            <a:r>
              <a:rPr lang="zh-CN" altLang="en-US" sz="2800"/>
              <a:t> huì zhào g</a:t>
            </a:r>
            <a:r>
              <a:rPr lang="en-US" altLang="zh-CN" sz="2800"/>
              <a:t>u</a:t>
            </a:r>
            <a:r>
              <a:rPr lang="zh-CN" altLang="en-US" sz="2800"/>
              <a:t> nǐ.</a:t>
            </a:r>
            <a:endParaRPr lang="zh-CN" altLang="en-US" sz="2800"/>
          </a:p>
          <a:p>
            <a:r>
              <a:rPr lang="en-US" altLang="zh-CN" sz="2800"/>
              <a:t>Don`t worry. My sister will </a:t>
            </a:r>
            <a:r>
              <a:rPr lang="en-US" altLang="zh-CN" sz="2800">
                <a:solidFill>
                  <a:srgbClr val="FF0000"/>
                </a:solidFill>
              </a:rPr>
              <a:t>take good care of </a:t>
            </a:r>
            <a:r>
              <a:rPr lang="en-US" altLang="zh-CN" sz="2800"/>
              <a:t>you.</a:t>
            </a:r>
            <a:endParaRPr lang="en-US" altLang="zh-CN" sz="2800"/>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起飞</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  qǐ       fēi</a:t>
            </a:r>
            <a:endParaRPr lang="en-US" altLang="zh-CN" sz="4000"/>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(of airplanes) to take off</a:t>
            </a:r>
            <a:endParaRPr lang="en-US" altLang="zh-CN" sz="4000"/>
          </a:p>
        </p:txBody>
      </p:sp>
      <p:sp>
        <p:nvSpPr>
          <p:cNvPr id="6" name="文本框 5"/>
          <p:cNvSpPr txBox="1"/>
          <p:nvPr/>
        </p:nvSpPr>
        <p:spPr>
          <a:xfrm>
            <a:off x="6478270" y="2304415"/>
            <a:ext cx="4110990" cy="1383665"/>
          </a:xfrm>
          <a:prstGeom prst="rect">
            <a:avLst/>
          </a:prstGeom>
          <a:noFill/>
        </p:spPr>
        <p:txBody>
          <a:bodyPr wrap="square" rtlCol="0">
            <a:spAutoFit/>
          </a:bodyPr>
          <a:p>
            <a:r>
              <a:rPr lang="zh-CN" altLang="en-US" sz="2800">
                <a:solidFill>
                  <a:schemeClr val="tx1"/>
                </a:solidFill>
              </a:rPr>
              <a:t>飞机几点</a:t>
            </a:r>
            <a:r>
              <a:rPr lang="zh-CN" altLang="en-US" sz="2800">
                <a:solidFill>
                  <a:srgbClr val="FF0000"/>
                </a:solidFill>
              </a:rPr>
              <a:t>起飞</a:t>
            </a:r>
            <a:r>
              <a:rPr lang="zh-CN" altLang="en-US" sz="2800">
                <a:solidFill>
                  <a:schemeClr val="tx1"/>
                </a:solidFill>
              </a:rPr>
              <a:t>？</a:t>
            </a:r>
            <a:endParaRPr lang="zh-CN" altLang="en-US" sz="2800">
              <a:solidFill>
                <a:schemeClr val="tx1"/>
              </a:solidFill>
            </a:endParaRPr>
          </a:p>
          <a:p>
            <a:r>
              <a:rPr lang="en-US" altLang="zh-CN" sz="2800">
                <a:solidFill>
                  <a:schemeClr val="tx1"/>
                </a:solidFill>
              </a:rPr>
              <a:t>f</a:t>
            </a:r>
            <a:r>
              <a:rPr lang="zh-CN" altLang="en-US" sz="2800">
                <a:solidFill>
                  <a:schemeClr val="tx1"/>
                </a:solidFill>
              </a:rPr>
              <a:t>ēi jī jǐ diǎn qǐ fēi?</a:t>
            </a:r>
            <a:endParaRPr lang="zh-CN" altLang="en-US" sz="2800">
              <a:solidFill>
                <a:schemeClr val="tx1"/>
              </a:solidFill>
            </a:endParaRPr>
          </a:p>
          <a:p>
            <a:r>
              <a:rPr lang="en-US" altLang="zh-CN" sz="2800">
                <a:solidFill>
                  <a:schemeClr val="tx1"/>
                </a:solidFill>
              </a:rPr>
              <a:t>When does the plane leave? </a:t>
            </a:r>
            <a:endParaRPr lang="en-US" altLang="zh-CN" sz="280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小心</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 xiǎo    xīn</a:t>
            </a:r>
            <a:endParaRPr lang="en-US" altLang="zh-CN" sz="4000"/>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          to be careful</a:t>
            </a:r>
            <a:endParaRPr lang="en-US" altLang="zh-CN" sz="4000"/>
          </a:p>
        </p:txBody>
      </p:sp>
      <p:sp>
        <p:nvSpPr>
          <p:cNvPr id="6" name="文本框 5"/>
          <p:cNvSpPr txBox="1"/>
          <p:nvPr/>
        </p:nvSpPr>
        <p:spPr>
          <a:xfrm>
            <a:off x="5368290" y="1485900"/>
            <a:ext cx="5503545" cy="3107690"/>
          </a:xfrm>
          <a:prstGeom prst="rect">
            <a:avLst/>
          </a:prstGeom>
          <a:noFill/>
        </p:spPr>
        <p:txBody>
          <a:bodyPr wrap="square" rtlCol="0">
            <a:spAutoFit/>
          </a:bodyPr>
          <a:p>
            <a:r>
              <a:rPr lang="zh-CN" altLang="en-US" sz="2800"/>
              <a:t>开车</a:t>
            </a:r>
            <a:r>
              <a:rPr lang="zh-CN" altLang="en-US" sz="2800">
                <a:solidFill>
                  <a:srgbClr val="FF0000"/>
                </a:solidFill>
              </a:rPr>
              <a:t>小心</a:t>
            </a:r>
            <a:r>
              <a:rPr lang="zh-CN" altLang="en-US" sz="2800"/>
              <a:t>。</a:t>
            </a:r>
            <a:endParaRPr lang="zh-CN" altLang="en-US" sz="2800"/>
          </a:p>
          <a:p>
            <a:r>
              <a:rPr lang="en-US" altLang="zh-CN" sz="2800"/>
              <a:t>k</a:t>
            </a:r>
            <a:r>
              <a:rPr lang="zh-CN" altLang="en-US" sz="2800"/>
              <a:t>āi chē xiǎo xīn.</a:t>
            </a:r>
            <a:endParaRPr lang="zh-CN" altLang="en-US" sz="2800"/>
          </a:p>
          <a:p>
            <a:r>
              <a:rPr lang="en-US" altLang="zh-CN" sz="2800"/>
              <a:t>Drive </a:t>
            </a:r>
            <a:r>
              <a:rPr lang="en-US" altLang="zh-CN" sz="2800">
                <a:solidFill>
                  <a:srgbClr val="FF0000"/>
                </a:solidFill>
              </a:rPr>
              <a:t>carefully</a:t>
            </a:r>
            <a:r>
              <a:rPr lang="en-US" altLang="zh-CN" sz="2800"/>
              <a:t>.</a:t>
            </a:r>
            <a:endParaRPr lang="zh-CN" altLang="en-US" sz="2800"/>
          </a:p>
          <a:p>
            <a:endParaRPr lang="zh-CN" altLang="en-US" sz="2800"/>
          </a:p>
          <a:p>
            <a:r>
              <a:rPr lang="zh-CN" altLang="en-US" sz="2800">
                <a:solidFill>
                  <a:schemeClr val="tx1"/>
                </a:solidFill>
              </a:rPr>
              <a:t>小心点儿</a:t>
            </a:r>
            <a:r>
              <a:rPr lang="zh-CN" altLang="en-US" sz="2800"/>
              <a:t>，别弄坏了。</a:t>
            </a:r>
            <a:endParaRPr lang="zh-CN" altLang="en-US" sz="2800"/>
          </a:p>
          <a:p>
            <a:r>
              <a:rPr lang="en-US" altLang="zh-CN" sz="2800"/>
              <a:t>x</a:t>
            </a:r>
            <a:r>
              <a:rPr lang="zh-CN" altLang="en-US" sz="2800"/>
              <a:t>iǎo xīn diǎn er, bié nòng huài le.</a:t>
            </a:r>
            <a:endParaRPr lang="zh-CN" altLang="en-US" sz="2800"/>
          </a:p>
          <a:p>
            <a:r>
              <a:rPr lang="zh-CN" altLang="en-US" sz="2800"/>
              <a:t>Be careful, don't break it.</a:t>
            </a:r>
            <a:endParaRPr lang="zh-CN" altLang="en-US" sz="280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烤鸭</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sym typeface="+mn-ea"/>
              </a:rPr>
              <a:t> kǎo    yā</a:t>
            </a:r>
            <a:endParaRPr lang="en-US" altLang="zh-CN" sz="4000">
              <a:sym typeface="+mn-ea"/>
            </a:endParaRPr>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           roast duck</a:t>
            </a:r>
            <a:endParaRPr lang="en-US" altLang="zh-CN" sz="4000"/>
          </a:p>
        </p:txBody>
      </p:sp>
      <p:pic>
        <p:nvPicPr>
          <p:cNvPr id="6" name="图片 5"/>
          <p:cNvPicPr>
            <a:picLocks noChangeAspect="1"/>
          </p:cNvPicPr>
          <p:nvPr/>
        </p:nvPicPr>
        <p:blipFill>
          <a:blip r:embed="rId1"/>
          <a:stretch>
            <a:fillRect/>
          </a:stretch>
        </p:blipFill>
        <p:spPr>
          <a:xfrm>
            <a:off x="5319395" y="1597660"/>
            <a:ext cx="4515485" cy="28403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19835" y="2304415"/>
            <a:ext cx="5111115" cy="1568450"/>
          </a:xfrm>
          <a:prstGeom prst="rect">
            <a:avLst/>
          </a:prstGeom>
          <a:noFill/>
        </p:spPr>
        <p:txBody>
          <a:bodyPr wrap="square" rtlCol="0">
            <a:spAutoFit/>
          </a:bodyPr>
          <a:p>
            <a:r>
              <a:rPr lang="zh-CN" altLang="en-US" sz="9600"/>
              <a:t>一路平安</a:t>
            </a:r>
            <a:endParaRPr lang="zh-CN" altLang="en-US" sz="9600"/>
          </a:p>
        </p:txBody>
      </p:sp>
      <p:sp>
        <p:nvSpPr>
          <p:cNvPr id="4" name="文本框 3"/>
          <p:cNvSpPr txBox="1"/>
          <p:nvPr/>
        </p:nvSpPr>
        <p:spPr>
          <a:xfrm>
            <a:off x="1428115" y="1597660"/>
            <a:ext cx="4812665" cy="706755"/>
          </a:xfrm>
          <a:prstGeom prst="rect">
            <a:avLst/>
          </a:prstGeom>
          <a:noFill/>
        </p:spPr>
        <p:txBody>
          <a:bodyPr wrap="square" rtlCol="0">
            <a:spAutoFit/>
          </a:bodyPr>
          <a:p>
            <a:r>
              <a:rPr lang="en-US" altLang="zh-CN" sz="4000"/>
              <a:t>  yí       lù      píng'ān</a:t>
            </a:r>
            <a:endParaRPr lang="en-US" altLang="zh-CN" sz="4000"/>
          </a:p>
        </p:txBody>
      </p:sp>
      <p:sp>
        <p:nvSpPr>
          <p:cNvPr id="5" name="文本框 4"/>
          <p:cNvSpPr txBox="1"/>
          <p:nvPr/>
        </p:nvSpPr>
        <p:spPr>
          <a:xfrm>
            <a:off x="1878965" y="3755390"/>
            <a:ext cx="3911600" cy="1322070"/>
          </a:xfrm>
          <a:prstGeom prst="rect">
            <a:avLst/>
          </a:prstGeom>
          <a:noFill/>
        </p:spPr>
        <p:txBody>
          <a:bodyPr wrap="square" rtlCol="0">
            <a:spAutoFit/>
          </a:bodyPr>
          <a:p>
            <a:r>
              <a:rPr lang="en-US" altLang="zh-CN" sz="4000"/>
              <a:t>have a good trip; </a:t>
            </a:r>
            <a:endParaRPr lang="en-US" altLang="zh-CN" sz="4000"/>
          </a:p>
          <a:p>
            <a:r>
              <a:rPr lang="en-US" altLang="zh-CN" sz="4000"/>
              <a:t>bon voyage</a:t>
            </a:r>
            <a:endParaRPr lang="en-US" altLang="zh-CN" sz="4000"/>
          </a:p>
        </p:txBody>
      </p:sp>
      <p:sp>
        <p:nvSpPr>
          <p:cNvPr id="6" name="文本框 5"/>
          <p:cNvSpPr txBox="1"/>
          <p:nvPr/>
        </p:nvSpPr>
        <p:spPr>
          <a:xfrm>
            <a:off x="6911340" y="2239010"/>
            <a:ext cx="4412615" cy="1383665"/>
          </a:xfrm>
          <a:prstGeom prst="rect">
            <a:avLst/>
          </a:prstGeom>
          <a:noFill/>
        </p:spPr>
        <p:txBody>
          <a:bodyPr wrap="square" rtlCol="0">
            <a:spAutoFit/>
          </a:bodyPr>
          <a:p>
            <a:r>
              <a:rPr lang="zh-CN" altLang="en-US" sz="2800"/>
              <a:t>祝你们</a:t>
            </a:r>
            <a:r>
              <a:rPr lang="zh-CN" altLang="en-US" sz="2800">
                <a:solidFill>
                  <a:srgbClr val="FF0000"/>
                </a:solidFill>
              </a:rPr>
              <a:t>一路平安</a:t>
            </a:r>
            <a:r>
              <a:rPr lang="zh-CN" altLang="en-US" sz="2800"/>
              <a:t>。</a:t>
            </a:r>
            <a:endParaRPr lang="zh-CN" altLang="en-US" sz="2800"/>
          </a:p>
          <a:p>
            <a:r>
              <a:rPr lang="en-US" altLang="zh-CN" sz="2800"/>
              <a:t>z</a:t>
            </a:r>
            <a:r>
              <a:rPr lang="zh-CN" altLang="en-US" sz="2800"/>
              <a:t>hù nǐ men yí lù píng'ān</a:t>
            </a:r>
            <a:r>
              <a:rPr lang="en-US" altLang="zh-CN" sz="2800"/>
              <a:t>.</a:t>
            </a:r>
            <a:endParaRPr lang="en-US" altLang="zh-CN" sz="2800"/>
          </a:p>
          <a:p>
            <a:r>
              <a:rPr lang="en-US" altLang="zh-CN" sz="2800"/>
              <a:t>Have a safe trip.</a:t>
            </a:r>
            <a:endParaRPr lang="en-US" altLang="zh-CN" sz="280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A.</a:t>
            </a:r>
            <a:r>
              <a:rPr lang="zh-CN" altLang="en-US" sz="2800">
                <a:sym typeface="+mn-ea"/>
              </a:rPr>
              <a:t>的</a:t>
            </a:r>
            <a:r>
              <a:rPr lang="en-US" altLang="zh-CN" sz="2800">
                <a:sym typeface="+mn-ea"/>
              </a:rPr>
              <a:t>(de) usually follows an</a:t>
            </a:r>
            <a:r>
              <a:rPr lang="en-US" altLang="zh-CN" sz="2800">
                <a:solidFill>
                  <a:srgbClr val="FF0000"/>
                </a:solidFill>
                <a:sym typeface="+mn-ea"/>
              </a:rPr>
              <a:t> attributive</a:t>
            </a:r>
            <a:r>
              <a:rPr lang="en-US" altLang="zh-CN" sz="2800">
                <a:sym typeface="+mn-ea"/>
              </a:rPr>
              <a:t> but not an adverbial. The attributive can be formed by</a:t>
            </a:r>
            <a:r>
              <a:rPr lang="en-US" altLang="zh-CN" sz="2800">
                <a:solidFill>
                  <a:srgbClr val="FF0000"/>
                </a:solidFill>
                <a:sym typeface="+mn-ea"/>
              </a:rPr>
              <a:t> an adjective, a noun, or a verbal phrase</a:t>
            </a:r>
            <a:r>
              <a:rPr lang="en-US" altLang="zh-CN" sz="2800">
                <a:sym typeface="+mn-ea"/>
              </a:rPr>
              <a:t>.</a:t>
            </a:r>
            <a:endParaRPr lang="en-US" altLang="zh-CN" sz="2800"/>
          </a:p>
        </p:txBody>
      </p:sp>
      <p:sp>
        <p:nvSpPr>
          <p:cNvPr id="6" name="文本框 5"/>
          <p:cNvSpPr txBox="1"/>
          <p:nvPr/>
        </p:nvSpPr>
        <p:spPr>
          <a:xfrm>
            <a:off x="636270" y="2454910"/>
            <a:ext cx="11081385" cy="3107690"/>
          </a:xfrm>
          <a:prstGeom prst="rect">
            <a:avLst/>
          </a:prstGeom>
          <a:noFill/>
        </p:spPr>
        <p:txBody>
          <a:bodyPr wrap="square" rtlCol="0">
            <a:spAutoFit/>
          </a:bodyPr>
          <a:p>
            <a:r>
              <a:rPr lang="en-US" altLang="zh-CN" sz="2800"/>
              <a:t>1. </a:t>
            </a:r>
            <a:r>
              <a:rPr lang="zh-CN" altLang="en-US" sz="2800"/>
              <a:t>漂亮</a:t>
            </a:r>
            <a:r>
              <a:rPr lang="zh-CN" altLang="en-US" sz="2800">
                <a:solidFill>
                  <a:srgbClr val="FF0000"/>
                </a:solidFill>
              </a:rPr>
              <a:t>的女孩子</a:t>
            </a:r>
            <a:endParaRPr lang="zh-CN" altLang="en-US" sz="2800"/>
          </a:p>
          <a:p>
            <a:r>
              <a:rPr lang="zh-CN" altLang="en-US" sz="2800"/>
              <a:t>    </a:t>
            </a:r>
            <a:r>
              <a:rPr lang="en-US" altLang="zh-CN" sz="2800"/>
              <a:t>p</a:t>
            </a:r>
            <a:r>
              <a:rPr lang="zh-CN" altLang="en-US" sz="2800"/>
              <a:t>iào liang de nǚ hái zi</a:t>
            </a:r>
            <a:r>
              <a:rPr lang="en-US" altLang="zh-CN" sz="2800"/>
              <a:t>.</a:t>
            </a:r>
            <a:endParaRPr lang="en-US" altLang="zh-CN" sz="2800"/>
          </a:p>
          <a:p>
            <a:r>
              <a:rPr lang="en-US" altLang="zh-CN" sz="2800"/>
              <a:t>    pretty girl</a:t>
            </a:r>
            <a:endParaRPr lang="zh-CN" altLang="en-US" sz="2800"/>
          </a:p>
          <a:p>
            <a:endParaRPr lang="en-US" altLang="zh-CN" sz="2800"/>
          </a:p>
          <a:p>
            <a:r>
              <a:rPr lang="en-US" altLang="zh-CN" sz="2800"/>
              <a:t>2. </a:t>
            </a:r>
            <a:r>
              <a:rPr lang="zh-CN" altLang="en-US" sz="2800"/>
              <a:t>哥哥的公司</a:t>
            </a:r>
            <a:endParaRPr lang="zh-CN" altLang="en-US" sz="2800"/>
          </a:p>
          <a:p>
            <a:r>
              <a:rPr lang="zh-CN" altLang="en-US" sz="2800"/>
              <a:t>     </a:t>
            </a:r>
            <a:r>
              <a:rPr lang="en-US" altLang="zh-CN" sz="2800"/>
              <a:t>g</a:t>
            </a:r>
            <a:r>
              <a:rPr lang="zh-CN" altLang="en-US" sz="2800"/>
              <a:t>ē g</a:t>
            </a:r>
            <a:r>
              <a:rPr lang="en-US" altLang="zh-CN" sz="2800"/>
              <a:t>e</a:t>
            </a:r>
            <a:r>
              <a:rPr lang="zh-CN" altLang="en-US" sz="2800"/>
              <a:t> de gōng sī</a:t>
            </a:r>
            <a:r>
              <a:rPr lang="en-US" altLang="zh-CN" sz="2800"/>
              <a:t>.</a:t>
            </a:r>
            <a:endParaRPr lang="zh-CN" altLang="en-US" sz="2800"/>
          </a:p>
          <a:p>
            <a:r>
              <a:rPr lang="en-US" altLang="zh-CN" sz="2800"/>
              <a:t>     older brother`s company</a:t>
            </a:r>
            <a:endParaRPr lang="en-US" altLang="zh-CN" sz="280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行李</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 xíng     li</a:t>
            </a:r>
            <a:endParaRPr lang="en-US" altLang="zh-CN" sz="4000"/>
          </a:p>
        </p:txBody>
      </p:sp>
      <p:sp>
        <p:nvSpPr>
          <p:cNvPr id="5" name="文本框 4"/>
          <p:cNvSpPr txBox="1"/>
          <p:nvPr/>
        </p:nvSpPr>
        <p:spPr>
          <a:xfrm>
            <a:off x="1577975" y="3753485"/>
            <a:ext cx="3019425" cy="706755"/>
          </a:xfrm>
          <a:prstGeom prst="rect">
            <a:avLst/>
          </a:prstGeom>
          <a:noFill/>
        </p:spPr>
        <p:txBody>
          <a:bodyPr wrap="square" rtlCol="0">
            <a:spAutoFit/>
          </a:bodyPr>
          <a:p>
            <a:r>
              <a:rPr lang="en-US" altLang="zh-CN" sz="4000"/>
              <a:t>    luggage</a:t>
            </a:r>
            <a:endParaRPr lang="en-US" altLang="zh-CN" sz="4000"/>
          </a:p>
        </p:txBody>
      </p:sp>
      <p:sp>
        <p:nvSpPr>
          <p:cNvPr id="6" name="文本框 5"/>
          <p:cNvSpPr txBox="1"/>
          <p:nvPr/>
        </p:nvSpPr>
        <p:spPr>
          <a:xfrm>
            <a:off x="5236845" y="2489200"/>
            <a:ext cx="5840730" cy="1383665"/>
          </a:xfrm>
          <a:prstGeom prst="rect">
            <a:avLst/>
          </a:prstGeom>
          <a:noFill/>
        </p:spPr>
        <p:txBody>
          <a:bodyPr wrap="square" rtlCol="0">
            <a:spAutoFit/>
          </a:bodyPr>
          <a:p>
            <a:r>
              <a:rPr lang="zh-CN" altLang="en-US" sz="2800"/>
              <a:t>麻烦您把</a:t>
            </a:r>
            <a:r>
              <a:rPr lang="zh-CN" altLang="en-US" sz="2800">
                <a:solidFill>
                  <a:srgbClr val="FF0000"/>
                </a:solidFill>
              </a:rPr>
              <a:t>行李</a:t>
            </a:r>
            <a:r>
              <a:rPr lang="zh-CN" altLang="en-US" sz="2800"/>
              <a:t>放上来。</a:t>
            </a:r>
            <a:endParaRPr lang="zh-CN" altLang="en-US" sz="2800"/>
          </a:p>
          <a:p>
            <a:r>
              <a:rPr lang="en-US" altLang="zh-CN" sz="2800"/>
              <a:t>m</a:t>
            </a:r>
            <a:r>
              <a:rPr lang="zh-CN" altLang="en-US" sz="2800"/>
              <a:t>á fan nín bǎ xíng l</a:t>
            </a:r>
            <a:r>
              <a:rPr lang="en-US" altLang="zh-CN" sz="2800"/>
              <a:t>i</a:t>
            </a:r>
            <a:r>
              <a:rPr lang="zh-CN" altLang="en-US" sz="2800"/>
              <a:t> fàng sh</a:t>
            </a:r>
            <a:r>
              <a:rPr lang="en-US" altLang="zh-CN" sz="2800"/>
              <a:t>a</a:t>
            </a:r>
            <a:r>
              <a:rPr lang="zh-CN" altLang="en-US" sz="2800"/>
              <a:t>ng l</a:t>
            </a:r>
            <a:r>
              <a:rPr lang="en-US" altLang="zh-CN" sz="2800"/>
              <a:t>a</a:t>
            </a:r>
            <a:r>
              <a:rPr lang="zh-CN" altLang="en-US" sz="2800"/>
              <a:t>i.</a:t>
            </a:r>
            <a:endParaRPr lang="zh-CN" altLang="en-US" sz="2800"/>
          </a:p>
          <a:p>
            <a:r>
              <a:rPr lang="en-US" altLang="zh-CN" sz="2800"/>
              <a:t>Please put the </a:t>
            </a:r>
            <a:r>
              <a:rPr lang="en-US" altLang="zh-CN" sz="2800">
                <a:solidFill>
                  <a:srgbClr val="FF0000"/>
                </a:solidFill>
              </a:rPr>
              <a:t>luggage</a:t>
            </a:r>
            <a:r>
              <a:rPr lang="en-US" altLang="zh-CN" sz="2800"/>
              <a:t> up here.</a:t>
            </a:r>
            <a:endParaRPr lang="en-US" altLang="zh-CN" sz="2800"/>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A.</a:t>
            </a:r>
            <a:r>
              <a:rPr lang="zh-CN" altLang="en-US" sz="2800">
                <a:sym typeface="+mn-ea"/>
              </a:rPr>
              <a:t>的</a:t>
            </a:r>
            <a:r>
              <a:rPr lang="en-US" altLang="zh-CN" sz="2800">
                <a:sym typeface="+mn-ea"/>
              </a:rPr>
              <a:t>(de) usually follows an </a:t>
            </a:r>
            <a:r>
              <a:rPr lang="en-US" altLang="zh-CN" sz="2800">
                <a:solidFill>
                  <a:srgbClr val="FF0000"/>
                </a:solidFill>
                <a:sym typeface="+mn-ea"/>
              </a:rPr>
              <a:t>attributive</a:t>
            </a:r>
            <a:r>
              <a:rPr lang="en-US" altLang="zh-CN" sz="2800">
                <a:sym typeface="+mn-ea"/>
              </a:rPr>
              <a:t> but not an adverbial. The attributive can be formed by </a:t>
            </a:r>
            <a:r>
              <a:rPr lang="en-US" altLang="zh-CN" sz="2800">
                <a:solidFill>
                  <a:srgbClr val="FF0000"/>
                </a:solidFill>
                <a:sym typeface="+mn-ea"/>
              </a:rPr>
              <a:t>an adjective, a noun, or a verbal phrase</a:t>
            </a:r>
            <a:r>
              <a:rPr lang="en-US" altLang="zh-CN" sz="2800">
                <a:sym typeface="+mn-ea"/>
              </a:rPr>
              <a:t>.</a:t>
            </a:r>
            <a:endParaRPr lang="en-US" altLang="zh-CN" sz="2800"/>
          </a:p>
        </p:txBody>
      </p:sp>
      <p:sp>
        <p:nvSpPr>
          <p:cNvPr id="6" name="文本框 5"/>
          <p:cNvSpPr txBox="1"/>
          <p:nvPr/>
        </p:nvSpPr>
        <p:spPr>
          <a:xfrm>
            <a:off x="636270" y="2454910"/>
            <a:ext cx="11081385" cy="3538220"/>
          </a:xfrm>
          <a:prstGeom prst="rect">
            <a:avLst/>
          </a:prstGeom>
          <a:noFill/>
        </p:spPr>
        <p:txBody>
          <a:bodyPr wrap="square" rtlCol="0">
            <a:spAutoFit/>
          </a:bodyPr>
          <a:p>
            <a:r>
              <a:rPr lang="en-US" altLang="zh-CN" sz="2800"/>
              <a:t>3. </a:t>
            </a:r>
            <a:r>
              <a:rPr lang="zh-CN" altLang="en-US" sz="2800"/>
              <a:t>我的卧室</a:t>
            </a:r>
            <a:endParaRPr lang="zh-CN" altLang="en-US" sz="2800"/>
          </a:p>
          <a:p>
            <a:r>
              <a:rPr lang="zh-CN" altLang="en-US" sz="2800"/>
              <a:t>     </a:t>
            </a:r>
            <a:r>
              <a:rPr lang="en-US" altLang="zh-CN" sz="2800"/>
              <a:t>w</a:t>
            </a:r>
            <a:r>
              <a:rPr lang="zh-CN" altLang="en-US" sz="2800"/>
              <a:t>ǒ de wò shì</a:t>
            </a:r>
            <a:r>
              <a:rPr lang="en-US" altLang="zh-CN" sz="2800"/>
              <a:t>.</a:t>
            </a:r>
            <a:endParaRPr lang="en-US" altLang="zh-CN" sz="2800"/>
          </a:p>
          <a:p>
            <a:r>
              <a:rPr lang="en-US" altLang="zh-CN" sz="2800"/>
              <a:t>     my bedroom</a:t>
            </a:r>
            <a:endParaRPr lang="en-US" altLang="zh-CN" sz="2800"/>
          </a:p>
          <a:p>
            <a:endParaRPr lang="en-US" altLang="zh-CN" sz="2800"/>
          </a:p>
          <a:p>
            <a:r>
              <a:rPr lang="en-US" altLang="zh-CN" sz="2800"/>
              <a:t>4. </a:t>
            </a:r>
            <a:r>
              <a:rPr lang="zh-CN" altLang="en-US" sz="2800"/>
              <a:t>刚买的机票。</a:t>
            </a:r>
            <a:endParaRPr lang="zh-CN" altLang="en-US" sz="2800"/>
          </a:p>
          <a:p>
            <a:r>
              <a:rPr lang="zh-CN" altLang="en-US" sz="2800"/>
              <a:t>     </a:t>
            </a:r>
            <a:r>
              <a:rPr lang="en-US" altLang="zh-CN" sz="2800"/>
              <a:t>g</a:t>
            </a:r>
            <a:r>
              <a:rPr lang="zh-CN" altLang="en-US" sz="2800"/>
              <a:t>āng mǎi de jī piào.</a:t>
            </a:r>
            <a:endParaRPr lang="zh-CN" altLang="en-US" sz="2800"/>
          </a:p>
          <a:p>
            <a:r>
              <a:rPr lang="zh-CN" altLang="en-US" sz="2800"/>
              <a:t>     </a:t>
            </a:r>
            <a:r>
              <a:rPr lang="en-US" altLang="zh-CN" sz="2800"/>
              <a:t>a recently purchased plane ticket</a:t>
            </a:r>
            <a:endParaRPr lang="zh-CN" altLang="en-US" sz="2800"/>
          </a:p>
          <a:p>
            <a:endParaRPr lang="zh-CN" altLang="en-US" sz="2800"/>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A.</a:t>
            </a:r>
            <a:r>
              <a:rPr lang="zh-CN" altLang="en-US" sz="2800">
                <a:sym typeface="+mn-ea"/>
              </a:rPr>
              <a:t>的</a:t>
            </a:r>
            <a:r>
              <a:rPr lang="en-US" altLang="zh-CN" sz="2800">
                <a:sym typeface="+mn-ea"/>
              </a:rPr>
              <a:t>(de) usually follows an </a:t>
            </a:r>
            <a:r>
              <a:rPr lang="en-US" altLang="zh-CN" sz="2800">
                <a:solidFill>
                  <a:srgbClr val="FF0000"/>
                </a:solidFill>
                <a:sym typeface="+mn-ea"/>
              </a:rPr>
              <a:t>attributive</a:t>
            </a:r>
            <a:r>
              <a:rPr lang="en-US" altLang="zh-CN" sz="2800">
                <a:sym typeface="+mn-ea"/>
              </a:rPr>
              <a:t> but not an adverbial. The attributive can be formed by </a:t>
            </a:r>
            <a:r>
              <a:rPr lang="en-US" altLang="zh-CN" sz="2800">
                <a:solidFill>
                  <a:srgbClr val="FF0000"/>
                </a:solidFill>
                <a:sym typeface="+mn-ea"/>
              </a:rPr>
              <a:t>an adjective, a noun, or a verbal phrase</a:t>
            </a:r>
            <a:r>
              <a:rPr lang="en-US" altLang="zh-CN" sz="2800">
                <a:sym typeface="+mn-ea"/>
              </a:rPr>
              <a:t>.</a:t>
            </a:r>
            <a:endParaRPr lang="en-US" altLang="zh-CN" sz="2800"/>
          </a:p>
        </p:txBody>
      </p:sp>
      <p:sp>
        <p:nvSpPr>
          <p:cNvPr id="6" name="文本框 5"/>
          <p:cNvSpPr txBox="1"/>
          <p:nvPr/>
        </p:nvSpPr>
        <p:spPr>
          <a:xfrm>
            <a:off x="683895" y="2571750"/>
            <a:ext cx="11081385" cy="1383665"/>
          </a:xfrm>
          <a:prstGeom prst="rect">
            <a:avLst/>
          </a:prstGeom>
          <a:noFill/>
        </p:spPr>
        <p:txBody>
          <a:bodyPr wrap="square" rtlCol="0">
            <a:spAutoFit/>
          </a:bodyPr>
          <a:p>
            <a:r>
              <a:rPr lang="en-US" altLang="zh-CN" sz="2800"/>
              <a:t>5. </a:t>
            </a:r>
            <a:r>
              <a:rPr lang="zh-CN" altLang="en-US" sz="2800"/>
              <a:t>妈妈给我们</a:t>
            </a:r>
            <a:r>
              <a:rPr lang="zh-CN" altLang="en-US" sz="2800">
                <a:solidFill>
                  <a:schemeClr val="tx1"/>
                </a:solidFill>
              </a:rPr>
              <a:t>做</a:t>
            </a:r>
            <a:r>
              <a:rPr lang="zh-CN" altLang="en-US" sz="2800">
                <a:solidFill>
                  <a:srgbClr val="FF0000"/>
                </a:solidFill>
              </a:rPr>
              <a:t>的蛋糕</a:t>
            </a:r>
            <a:r>
              <a:rPr lang="zh-CN" altLang="en-US" sz="2800"/>
              <a:t>。</a:t>
            </a:r>
            <a:endParaRPr lang="zh-CN" altLang="en-US" sz="2800"/>
          </a:p>
          <a:p>
            <a:r>
              <a:rPr lang="zh-CN" altLang="en-US" sz="2800"/>
              <a:t>     </a:t>
            </a:r>
            <a:r>
              <a:rPr lang="en-US" altLang="zh-CN" sz="2800"/>
              <a:t>m</a:t>
            </a:r>
            <a:r>
              <a:rPr lang="zh-CN" altLang="en-US" sz="2800"/>
              <a:t>ā m</a:t>
            </a:r>
            <a:r>
              <a:rPr lang="en-US" altLang="zh-CN" sz="2800"/>
              <a:t>a</a:t>
            </a:r>
            <a:r>
              <a:rPr lang="zh-CN" altLang="en-US" sz="2800"/>
              <a:t> gěi wǒ men zuò de dàn gāo.</a:t>
            </a:r>
            <a:endParaRPr lang="zh-CN" altLang="en-US" sz="2800"/>
          </a:p>
          <a:p>
            <a:r>
              <a:rPr lang="zh-CN" altLang="en-US" sz="2800"/>
              <a:t>     </a:t>
            </a:r>
            <a:r>
              <a:rPr lang="en-US" altLang="zh-CN" sz="2800"/>
              <a:t>the cake Mom made for us.</a:t>
            </a:r>
            <a:endParaRPr lang="en-US" altLang="zh-CN" sz="2800"/>
          </a:p>
        </p:txBody>
      </p:sp>
      <p:sp>
        <p:nvSpPr>
          <p:cNvPr id="4" name="文本框 3"/>
          <p:cNvSpPr txBox="1"/>
          <p:nvPr/>
        </p:nvSpPr>
        <p:spPr>
          <a:xfrm>
            <a:off x="763270" y="4807585"/>
            <a:ext cx="10827385" cy="521970"/>
          </a:xfrm>
          <a:prstGeom prst="rect">
            <a:avLst/>
          </a:prstGeom>
          <a:noFill/>
        </p:spPr>
        <p:txBody>
          <a:bodyPr wrap="square" rtlCol="0">
            <a:spAutoFit/>
          </a:bodyPr>
          <a:p>
            <a:r>
              <a:rPr lang="en-US" altLang="zh-CN" sz="2800"/>
              <a:t>In most cases, </a:t>
            </a:r>
            <a:r>
              <a:rPr lang="zh-CN" altLang="en-US" sz="2800"/>
              <a:t>的 </a:t>
            </a:r>
            <a:r>
              <a:rPr lang="en-US" altLang="zh-CN" sz="2800"/>
              <a:t>is followed by a noun, as seen in (1) to (5)</a:t>
            </a:r>
            <a:endParaRPr lang="zh-CN" altLang="en-US" sz="2800"/>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sym typeface="+mn-ea"/>
              </a:rPr>
              <a:t>It can also precede an adjective or verb if that adjective or verb serves as the subject or object in the sentence.</a:t>
            </a:r>
            <a:endParaRPr lang="en-US" altLang="zh-CN" sz="2800"/>
          </a:p>
        </p:txBody>
      </p:sp>
      <p:sp>
        <p:nvSpPr>
          <p:cNvPr id="6" name="文本框 5"/>
          <p:cNvSpPr txBox="1"/>
          <p:nvPr/>
        </p:nvSpPr>
        <p:spPr>
          <a:xfrm>
            <a:off x="683895" y="2571750"/>
            <a:ext cx="11081385" cy="3107690"/>
          </a:xfrm>
          <a:prstGeom prst="rect">
            <a:avLst/>
          </a:prstGeom>
          <a:noFill/>
        </p:spPr>
        <p:txBody>
          <a:bodyPr wrap="square" rtlCol="0">
            <a:spAutoFit/>
          </a:bodyPr>
          <a:p>
            <a:r>
              <a:rPr lang="en-US" altLang="zh-CN" sz="2800"/>
              <a:t>6. </a:t>
            </a:r>
            <a:r>
              <a:rPr lang="zh-CN" altLang="en-US" sz="2800"/>
              <a:t>南京</a:t>
            </a:r>
            <a:r>
              <a:rPr lang="zh-CN" altLang="en-US" sz="2800">
                <a:solidFill>
                  <a:srgbClr val="FF0000"/>
                </a:solidFill>
              </a:rPr>
              <a:t>的热</a:t>
            </a:r>
            <a:r>
              <a:rPr lang="en-US" altLang="zh-CN" sz="2800"/>
              <a:t>[</a:t>
            </a:r>
            <a:r>
              <a:rPr lang="zh-CN" altLang="en-US" sz="2800"/>
              <a:t>是有名的</a:t>
            </a:r>
            <a:r>
              <a:rPr lang="en-US" altLang="zh-CN" sz="2800"/>
              <a:t>]</a:t>
            </a:r>
            <a:endParaRPr lang="en-US" altLang="zh-CN" sz="2800"/>
          </a:p>
          <a:p>
            <a:r>
              <a:rPr lang="en-US" altLang="zh-CN" sz="2800"/>
              <a:t>     nán jīng de rè [shì yǒu míng de]</a:t>
            </a:r>
            <a:endParaRPr lang="en-US" altLang="zh-CN" sz="2800"/>
          </a:p>
          <a:p>
            <a:r>
              <a:rPr lang="en-US" altLang="zh-CN" sz="2800"/>
              <a:t>     Nanjing`s heat/That Nanjing is hot [is well-known]</a:t>
            </a:r>
            <a:endParaRPr lang="en-US" altLang="zh-CN" sz="2800"/>
          </a:p>
          <a:p>
            <a:endParaRPr lang="en-US" altLang="zh-CN" sz="2800"/>
          </a:p>
          <a:p>
            <a:r>
              <a:rPr lang="en-US" altLang="zh-CN" sz="2800"/>
              <a:t>7. </a:t>
            </a:r>
            <a:r>
              <a:rPr lang="zh-CN" altLang="en-US" sz="2800"/>
              <a:t>他</a:t>
            </a:r>
            <a:r>
              <a:rPr lang="zh-CN" altLang="en-US" sz="2800">
                <a:solidFill>
                  <a:srgbClr val="FF0000"/>
                </a:solidFill>
              </a:rPr>
              <a:t>的死</a:t>
            </a:r>
            <a:r>
              <a:rPr lang="en-US" altLang="zh-CN" sz="2800"/>
              <a:t>[</a:t>
            </a:r>
            <a:r>
              <a:rPr lang="zh-CN" altLang="en-US" sz="2800"/>
              <a:t>大家最近才听说</a:t>
            </a:r>
            <a:r>
              <a:rPr lang="en-US" altLang="zh-CN" sz="2800"/>
              <a:t>]</a:t>
            </a:r>
            <a:endParaRPr lang="en-US" altLang="zh-CN" sz="2800"/>
          </a:p>
          <a:p>
            <a:r>
              <a:rPr lang="en-US" altLang="zh-CN" sz="2800"/>
              <a:t>     tā de sǐ [dà jiā zuì jìn cái tīng shuō]</a:t>
            </a:r>
            <a:endParaRPr lang="en-US" altLang="zh-CN" sz="2800"/>
          </a:p>
          <a:p>
            <a:r>
              <a:rPr lang="en-US" altLang="zh-CN" sz="2800"/>
              <a:t>     His death/That he has died [became known to everyone only recently]</a:t>
            </a:r>
            <a:endParaRPr lang="zh-CN" altLang="en-US" sz="280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B.</a:t>
            </a:r>
            <a:r>
              <a:rPr lang="zh-CN" altLang="en-US" sz="2800"/>
              <a:t>地</a:t>
            </a:r>
            <a:r>
              <a:rPr lang="en-US" altLang="zh-CN" sz="2800">
                <a:sym typeface="+mn-ea"/>
              </a:rPr>
              <a:t>(de) </a:t>
            </a:r>
            <a:r>
              <a:rPr lang="en-US" altLang="zh-CN" sz="2800">
                <a:solidFill>
                  <a:srgbClr val="FF0000"/>
                </a:solidFill>
                <a:sym typeface="+mn-ea"/>
              </a:rPr>
              <a:t>links an adverb or adverbial to a following verb</a:t>
            </a:r>
            <a:r>
              <a:rPr lang="en-US" altLang="zh-CN" sz="2800">
                <a:sym typeface="+mn-ea"/>
              </a:rPr>
              <a:t>. An adjective, an adverb, or a set phrase can serve as an adverbial if followed by </a:t>
            </a:r>
            <a:r>
              <a:rPr lang="zh-CN" altLang="en-US" sz="2800">
                <a:sym typeface="+mn-ea"/>
              </a:rPr>
              <a:t>地</a:t>
            </a:r>
            <a:r>
              <a:rPr lang="en-US" altLang="zh-CN" sz="2800">
                <a:sym typeface="+mn-ea"/>
              </a:rPr>
              <a:t>(de)</a:t>
            </a:r>
            <a:endParaRPr lang="en-US" altLang="zh-CN" sz="2800">
              <a:sym typeface="+mn-ea"/>
            </a:endParaRPr>
          </a:p>
        </p:txBody>
      </p:sp>
      <p:sp>
        <p:nvSpPr>
          <p:cNvPr id="6" name="文本框 5"/>
          <p:cNvSpPr txBox="1"/>
          <p:nvPr/>
        </p:nvSpPr>
        <p:spPr>
          <a:xfrm>
            <a:off x="636270" y="2454910"/>
            <a:ext cx="11081385" cy="3538220"/>
          </a:xfrm>
          <a:prstGeom prst="rect">
            <a:avLst/>
          </a:prstGeom>
          <a:noFill/>
        </p:spPr>
        <p:txBody>
          <a:bodyPr wrap="square" rtlCol="0">
            <a:spAutoFit/>
          </a:bodyPr>
          <a:p>
            <a:r>
              <a:rPr lang="en-US" altLang="zh-CN" sz="2800"/>
              <a:t>1. </a:t>
            </a:r>
            <a:r>
              <a:rPr lang="zh-CN" altLang="en-US" sz="2800"/>
              <a:t>慢慢儿地吃</a:t>
            </a:r>
            <a:endParaRPr lang="zh-CN" altLang="en-US" sz="2800"/>
          </a:p>
          <a:p>
            <a:r>
              <a:rPr lang="zh-CN" altLang="en-US" sz="2800"/>
              <a:t>     </a:t>
            </a:r>
            <a:r>
              <a:rPr lang="en-US" altLang="zh-CN" sz="2800"/>
              <a:t>m</a:t>
            </a:r>
            <a:r>
              <a:rPr lang="zh-CN" altLang="en-US" sz="2800"/>
              <a:t>àn mānr de chī</a:t>
            </a:r>
            <a:endParaRPr lang="zh-CN" altLang="en-US" sz="2800"/>
          </a:p>
          <a:p>
            <a:r>
              <a:rPr lang="zh-CN" altLang="en-US" sz="2800"/>
              <a:t>     </a:t>
            </a:r>
            <a:r>
              <a:rPr lang="en-US" altLang="zh-CN" sz="2800"/>
              <a:t>to eat slowly</a:t>
            </a:r>
            <a:endParaRPr lang="en-US" altLang="zh-CN" sz="2800"/>
          </a:p>
          <a:p>
            <a:endParaRPr lang="zh-CN" altLang="en-US" sz="2800"/>
          </a:p>
          <a:p>
            <a:r>
              <a:rPr lang="en-US" altLang="zh-CN" sz="2800"/>
              <a:t>2. </a:t>
            </a:r>
            <a:r>
              <a:rPr lang="zh-CN" altLang="en-US" sz="2800"/>
              <a:t>很高兴地说</a:t>
            </a:r>
            <a:endParaRPr lang="zh-CN" altLang="en-US" sz="2800"/>
          </a:p>
          <a:p>
            <a:r>
              <a:rPr lang="zh-CN" altLang="en-US" sz="2800"/>
              <a:t>     </a:t>
            </a:r>
            <a:r>
              <a:rPr lang="en-US" altLang="zh-CN" sz="2800"/>
              <a:t>h</a:t>
            </a:r>
            <a:r>
              <a:rPr lang="zh-CN" altLang="en-US" sz="2800"/>
              <a:t>ěn gāo xìng de shuō</a:t>
            </a:r>
            <a:endParaRPr lang="zh-CN" altLang="en-US" sz="2800"/>
          </a:p>
          <a:p>
            <a:r>
              <a:rPr lang="zh-CN" altLang="en-US" sz="2800"/>
              <a:t>     </a:t>
            </a:r>
            <a:r>
              <a:rPr lang="en-US" altLang="zh-CN" sz="2800"/>
              <a:t>to say happily</a:t>
            </a:r>
            <a:endParaRPr lang="zh-CN" altLang="en-US" sz="2800"/>
          </a:p>
          <a:p>
            <a:endParaRPr lang="zh-CN" altLang="en-US" sz="280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B.</a:t>
            </a:r>
            <a:r>
              <a:rPr lang="zh-CN" altLang="en-US" sz="2800"/>
              <a:t>地</a:t>
            </a:r>
            <a:r>
              <a:rPr lang="en-US" altLang="zh-CN" sz="2800">
                <a:sym typeface="+mn-ea"/>
              </a:rPr>
              <a:t>(de) </a:t>
            </a:r>
            <a:r>
              <a:rPr lang="en-US" altLang="zh-CN" sz="2800">
                <a:solidFill>
                  <a:srgbClr val="FF0000"/>
                </a:solidFill>
                <a:sym typeface="+mn-ea"/>
              </a:rPr>
              <a:t>links an adverb or adverbial to a following verb</a:t>
            </a:r>
            <a:r>
              <a:rPr lang="en-US" altLang="zh-CN" sz="2800">
                <a:sym typeface="+mn-ea"/>
              </a:rPr>
              <a:t>. An adjective, an adverb, or a set phrase can serve as an adverbial if followed by </a:t>
            </a:r>
            <a:r>
              <a:rPr lang="zh-CN" altLang="en-US" sz="2800">
                <a:sym typeface="+mn-ea"/>
              </a:rPr>
              <a:t>地</a:t>
            </a:r>
            <a:r>
              <a:rPr lang="en-US" altLang="zh-CN" sz="2800">
                <a:sym typeface="+mn-ea"/>
              </a:rPr>
              <a:t>(de)</a:t>
            </a:r>
            <a:endParaRPr lang="en-US" altLang="zh-CN" sz="2800">
              <a:sym typeface="+mn-ea"/>
            </a:endParaRPr>
          </a:p>
        </p:txBody>
      </p:sp>
      <p:sp>
        <p:nvSpPr>
          <p:cNvPr id="6" name="文本框 5"/>
          <p:cNvSpPr txBox="1"/>
          <p:nvPr/>
        </p:nvSpPr>
        <p:spPr>
          <a:xfrm>
            <a:off x="636270" y="2454910"/>
            <a:ext cx="11081385" cy="3107690"/>
          </a:xfrm>
          <a:prstGeom prst="rect">
            <a:avLst/>
          </a:prstGeom>
          <a:noFill/>
        </p:spPr>
        <p:txBody>
          <a:bodyPr wrap="square" rtlCol="0">
            <a:spAutoFit/>
          </a:bodyPr>
          <a:p>
            <a:r>
              <a:rPr lang="en-US" altLang="zh-CN" sz="2800"/>
              <a:t>3. </a:t>
            </a:r>
            <a:r>
              <a:rPr lang="zh-CN" altLang="en-US" sz="2800"/>
              <a:t>一直地走</a:t>
            </a:r>
            <a:endParaRPr lang="zh-CN" altLang="en-US" sz="2800"/>
          </a:p>
          <a:p>
            <a:r>
              <a:rPr lang="zh-CN" altLang="en-US" sz="2800"/>
              <a:t>     </a:t>
            </a:r>
            <a:r>
              <a:rPr lang="en-US" altLang="zh-CN" sz="2800"/>
              <a:t>y</a:t>
            </a:r>
            <a:r>
              <a:rPr lang="zh-CN" altLang="en-US" sz="2800"/>
              <a:t>ì zhí de zǒu</a:t>
            </a:r>
            <a:endParaRPr lang="zh-CN" altLang="en-US" sz="2800"/>
          </a:p>
          <a:p>
            <a:r>
              <a:rPr lang="zh-CN" altLang="en-US" sz="2800"/>
              <a:t>     </a:t>
            </a:r>
            <a:r>
              <a:rPr lang="en-US" altLang="zh-CN" sz="2800"/>
              <a:t>to walk straight forward.</a:t>
            </a:r>
            <a:endParaRPr lang="zh-CN" altLang="en-US" sz="2800"/>
          </a:p>
          <a:p>
            <a:endParaRPr lang="en-US" altLang="zh-CN" sz="2800"/>
          </a:p>
          <a:p>
            <a:r>
              <a:rPr lang="en-US" altLang="zh-CN" sz="2800"/>
              <a:t>4. </a:t>
            </a:r>
            <a:r>
              <a:rPr lang="zh-CN" altLang="en-US" sz="2800"/>
              <a:t>好好儿地玩儿</a:t>
            </a:r>
            <a:endParaRPr lang="zh-CN" altLang="en-US" sz="2800"/>
          </a:p>
          <a:p>
            <a:r>
              <a:rPr lang="zh-CN" altLang="en-US" sz="2800"/>
              <a:t>     </a:t>
            </a:r>
            <a:r>
              <a:rPr lang="en-US" altLang="zh-CN" sz="2800"/>
              <a:t>h</a:t>
            </a:r>
            <a:r>
              <a:rPr lang="zh-CN" altLang="en-US" sz="2800"/>
              <a:t>ǎo hāor de wánr</a:t>
            </a:r>
            <a:endParaRPr lang="zh-CN" altLang="en-US" sz="2800"/>
          </a:p>
          <a:p>
            <a:r>
              <a:rPr lang="zh-CN" altLang="en-US" sz="2800"/>
              <a:t>     </a:t>
            </a:r>
            <a:r>
              <a:rPr lang="en-US" altLang="zh-CN" sz="2800"/>
              <a:t>to have some real fun.</a:t>
            </a:r>
            <a:endParaRPr lang="en-US" altLang="zh-CN" sz="2800"/>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C.</a:t>
            </a:r>
            <a:r>
              <a:rPr lang="zh-CN" altLang="en-US" sz="2800"/>
              <a:t>得</a:t>
            </a:r>
            <a:r>
              <a:rPr lang="en-US" altLang="zh-CN" sz="2800">
                <a:sym typeface="+mn-ea"/>
              </a:rPr>
              <a:t>(de) is used </a:t>
            </a:r>
            <a:r>
              <a:rPr lang="en-US" altLang="zh-CN" sz="2800">
                <a:solidFill>
                  <a:srgbClr val="FF0000"/>
                </a:solidFill>
                <a:sym typeface="+mn-ea"/>
              </a:rPr>
              <a:t>after a verb or an adjective</a:t>
            </a:r>
            <a:r>
              <a:rPr lang="en-US" altLang="zh-CN" sz="2800">
                <a:sym typeface="+mn-ea"/>
              </a:rPr>
              <a:t> to connect it with a </a:t>
            </a:r>
            <a:r>
              <a:rPr lang="en-US" altLang="zh-CN" sz="2800">
                <a:solidFill>
                  <a:srgbClr val="FF0000"/>
                </a:solidFill>
                <a:sym typeface="+mn-ea"/>
              </a:rPr>
              <a:t>descriptive complement or a complement of degree</a:t>
            </a:r>
            <a:r>
              <a:rPr lang="en-US" altLang="zh-CN" sz="2800">
                <a:sym typeface="+mn-ea"/>
              </a:rPr>
              <a:t>.</a:t>
            </a:r>
            <a:endParaRPr lang="en-US" altLang="zh-CN" sz="2800">
              <a:sym typeface="+mn-ea"/>
            </a:endParaRPr>
          </a:p>
        </p:txBody>
      </p:sp>
      <p:sp>
        <p:nvSpPr>
          <p:cNvPr id="6" name="文本框 5"/>
          <p:cNvSpPr txBox="1"/>
          <p:nvPr/>
        </p:nvSpPr>
        <p:spPr>
          <a:xfrm>
            <a:off x="636270" y="2463800"/>
            <a:ext cx="11081385" cy="3538220"/>
          </a:xfrm>
          <a:prstGeom prst="rect">
            <a:avLst/>
          </a:prstGeom>
          <a:noFill/>
        </p:spPr>
        <p:txBody>
          <a:bodyPr wrap="square" rtlCol="0">
            <a:spAutoFit/>
          </a:bodyPr>
          <a:p>
            <a:r>
              <a:rPr lang="en-US" sz="2800"/>
              <a:t>1. </a:t>
            </a:r>
            <a:r>
              <a:rPr lang="zh-CN" altLang="en-US" sz="2800"/>
              <a:t>跑得很快</a:t>
            </a:r>
            <a:endParaRPr lang="zh-CN" altLang="en-US" sz="2800"/>
          </a:p>
          <a:p>
            <a:r>
              <a:rPr lang="zh-CN" altLang="en-US" sz="2800"/>
              <a:t>     </a:t>
            </a:r>
            <a:r>
              <a:rPr lang="en-US" altLang="zh-CN" sz="2800"/>
              <a:t>p</a:t>
            </a:r>
            <a:r>
              <a:rPr lang="zh-CN" altLang="en-US" sz="2800"/>
              <a:t>ǎo d</a:t>
            </a:r>
            <a:r>
              <a:rPr lang="en-US" altLang="zh-CN" sz="2800"/>
              <a:t>e</a:t>
            </a:r>
            <a:r>
              <a:rPr lang="zh-CN" altLang="en-US" sz="2800"/>
              <a:t> hěn kuài</a:t>
            </a:r>
            <a:endParaRPr lang="zh-CN" altLang="en-US" sz="2800"/>
          </a:p>
          <a:p>
            <a:r>
              <a:rPr lang="zh-CN" altLang="en-US" sz="2800"/>
              <a:t>     </a:t>
            </a:r>
            <a:r>
              <a:rPr lang="en-US" altLang="zh-CN" sz="2800"/>
              <a:t>to run fast</a:t>
            </a:r>
            <a:endParaRPr lang="en-US" altLang="zh-CN" sz="2800"/>
          </a:p>
          <a:p>
            <a:endParaRPr lang="zh-CN" altLang="en-US" sz="2800"/>
          </a:p>
          <a:p>
            <a:r>
              <a:rPr lang="en-US" altLang="zh-CN" sz="2800"/>
              <a:t>2. </a:t>
            </a:r>
            <a:r>
              <a:rPr lang="zh-CN" altLang="en-US" sz="2800"/>
              <a:t>做菜做得很好</a:t>
            </a:r>
            <a:endParaRPr lang="zh-CN" altLang="en-US" sz="2800"/>
          </a:p>
          <a:p>
            <a:r>
              <a:rPr lang="zh-CN" altLang="en-US" sz="2800"/>
              <a:t>     </a:t>
            </a:r>
            <a:r>
              <a:rPr lang="en-US" altLang="zh-CN" sz="2800"/>
              <a:t>z</a:t>
            </a:r>
            <a:r>
              <a:rPr lang="zh-CN" altLang="en-US" sz="2800"/>
              <a:t>uò cài zuò d</a:t>
            </a:r>
            <a:r>
              <a:rPr lang="en-US" altLang="zh-CN" sz="2800"/>
              <a:t>e</a:t>
            </a:r>
            <a:r>
              <a:rPr lang="zh-CN" altLang="en-US" sz="2800"/>
              <a:t> hěn hǎo</a:t>
            </a:r>
            <a:endParaRPr lang="zh-CN" altLang="en-US" sz="2800"/>
          </a:p>
          <a:p>
            <a:r>
              <a:rPr lang="zh-CN" altLang="en-US" sz="2800"/>
              <a:t>     </a:t>
            </a:r>
            <a:r>
              <a:rPr lang="en-US" altLang="zh-CN" sz="2800"/>
              <a:t>to cook well</a:t>
            </a:r>
            <a:r>
              <a:rPr lang="zh-CN" altLang="en-US" sz="2800"/>
              <a:t> </a:t>
            </a:r>
            <a:endParaRPr lang="zh-CN" altLang="en-US" sz="2800"/>
          </a:p>
          <a:p>
            <a:endParaRPr lang="zh-CN" altLang="en-US" sz="2800"/>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C.</a:t>
            </a:r>
            <a:r>
              <a:rPr lang="zh-CN" altLang="en-US" sz="2800"/>
              <a:t>得</a:t>
            </a:r>
            <a:r>
              <a:rPr lang="en-US" altLang="zh-CN" sz="2800">
                <a:sym typeface="+mn-ea"/>
              </a:rPr>
              <a:t>(de) is used </a:t>
            </a:r>
            <a:r>
              <a:rPr lang="en-US" altLang="zh-CN" sz="2800">
                <a:solidFill>
                  <a:srgbClr val="FF0000"/>
                </a:solidFill>
                <a:sym typeface="+mn-ea"/>
              </a:rPr>
              <a:t>after a verb or an adjective</a:t>
            </a:r>
            <a:r>
              <a:rPr lang="en-US" altLang="zh-CN" sz="2800">
                <a:sym typeface="+mn-ea"/>
              </a:rPr>
              <a:t> to connect it with a </a:t>
            </a:r>
            <a:r>
              <a:rPr lang="en-US" altLang="zh-CN" sz="2800">
                <a:solidFill>
                  <a:srgbClr val="FF0000"/>
                </a:solidFill>
                <a:sym typeface="+mn-ea"/>
              </a:rPr>
              <a:t>descriptive complement or a complement of degree.</a:t>
            </a:r>
            <a:endParaRPr lang="en-US" altLang="zh-CN" sz="2800">
              <a:solidFill>
                <a:srgbClr val="FF0000"/>
              </a:solidFill>
              <a:sym typeface="+mn-ea"/>
            </a:endParaRPr>
          </a:p>
        </p:txBody>
      </p:sp>
      <p:sp>
        <p:nvSpPr>
          <p:cNvPr id="6" name="文本框 5"/>
          <p:cNvSpPr txBox="1"/>
          <p:nvPr/>
        </p:nvSpPr>
        <p:spPr>
          <a:xfrm>
            <a:off x="636270" y="2454910"/>
            <a:ext cx="11081385" cy="3107690"/>
          </a:xfrm>
          <a:prstGeom prst="rect">
            <a:avLst/>
          </a:prstGeom>
          <a:noFill/>
        </p:spPr>
        <p:txBody>
          <a:bodyPr wrap="square" rtlCol="0">
            <a:spAutoFit/>
          </a:bodyPr>
          <a:p>
            <a:r>
              <a:rPr lang="en-US" altLang="zh-CN" sz="2800"/>
              <a:t>3. </a:t>
            </a:r>
            <a:r>
              <a:rPr lang="zh-CN" altLang="en-US" sz="2800"/>
              <a:t>高兴得跳起来</a:t>
            </a:r>
            <a:endParaRPr lang="zh-CN" altLang="en-US" sz="2800"/>
          </a:p>
          <a:p>
            <a:r>
              <a:rPr lang="zh-CN" altLang="en-US" sz="2800"/>
              <a:t>     </a:t>
            </a:r>
            <a:r>
              <a:rPr lang="en-US" altLang="zh-CN" sz="2800"/>
              <a:t>g</a:t>
            </a:r>
            <a:r>
              <a:rPr lang="zh-CN" altLang="en-US" sz="2800"/>
              <a:t>āo xìng d</a:t>
            </a:r>
            <a:r>
              <a:rPr lang="en-US" altLang="zh-CN" sz="2800"/>
              <a:t>e</a:t>
            </a:r>
            <a:r>
              <a:rPr lang="zh-CN" altLang="en-US" sz="2800"/>
              <a:t> tiào qǐ lái</a:t>
            </a:r>
            <a:endParaRPr lang="zh-CN" altLang="en-US" sz="2800"/>
          </a:p>
          <a:p>
            <a:r>
              <a:rPr lang="zh-CN" altLang="en-US" sz="2800"/>
              <a:t>     </a:t>
            </a:r>
            <a:r>
              <a:rPr lang="en-US" altLang="zh-CN" sz="2800"/>
              <a:t>to leap up with joy</a:t>
            </a:r>
            <a:endParaRPr lang="en-US" altLang="zh-CN" sz="2800"/>
          </a:p>
          <a:p>
            <a:endParaRPr lang="zh-CN" altLang="en-US" sz="2800"/>
          </a:p>
          <a:p>
            <a:r>
              <a:rPr lang="en-US" altLang="zh-CN" sz="2800"/>
              <a:t>4. </a:t>
            </a:r>
            <a:r>
              <a:rPr lang="zh-CN" altLang="en-US" sz="2800"/>
              <a:t>危险得不得了</a:t>
            </a:r>
            <a:endParaRPr lang="zh-CN" altLang="en-US" sz="2800"/>
          </a:p>
          <a:p>
            <a:r>
              <a:rPr lang="zh-CN" altLang="en-US" sz="2800"/>
              <a:t>     </a:t>
            </a:r>
            <a:r>
              <a:rPr lang="en-US" altLang="zh-CN" sz="2800"/>
              <a:t>w</a:t>
            </a:r>
            <a:r>
              <a:rPr lang="zh-CN" altLang="en-US" sz="2800"/>
              <a:t>ēi xiǎn d</a:t>
            </a:r>
            <a:r>
              <a:rPr lang="en-US" altLang="zh-CN" sz="2800"/>
              <a:t>e</a:t>
            </a:r>
            <a:r>
              <a:rPr lang="zh-CN" altLang="en-US" sz="2800"/>
              <a:t> bù dé </a:t>
            </a:r>
            <a:r>
              <a:rPr lang="en-US" altLang="zh-CN" sz="2800"/>
              <a:t>l</a:t>
            </a:r>
            <a:r>
              <a:rPr lang="zh-CN" altLang="en-US" sz="2800"/>
              <a:t>iǎo</a:t>
            </a:r>
            <a:endParaRPr lang="zh-CN" altLang="en-US" sz="2800"/>
          </a:p>
          <a:p>
            <a:r>
              <a:rPr lang="zh-CN" altLang="en-US" sz="2800"/>
              <a:t>     </a:t>
            </a:r>
            <a:r>
              <a:rPr lang="en-US" altLang="zh-CN" sz="2800"/>
              <a:t>unbelievably dangerous</a:t>
            </a:r>
            <a:endParaRPr lang="en-US" altLang="zh-CN" sz="2800"/>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5" name="文本框 4"/>
          <p:cNvSpPr txBox="1"/>
          <p:nvPr/>
        </p:nvSpPr>
        <p:spPr>
          <a:xfrm>
            <a:off x="636270" y="1209040"/>
            <a:ext cx="11081385" cy="521970"/>
          </a:xfrm>
          <a:prstGeom prst="rect">
            <a:avLst/>
          </a:prstGeom>
          <a:noFill/>
        </p:spPr>
        <p:txBody>
          <a:bodyPr wrap="square" rtlCol="0">
            <a:spAutoFit/>
          </a:bodyPr>
          <a:p>
            <a:r>
              <a:rPr lang="en-US" altLang="zh-CN" sz="2800">
                <a:sym typeface="+mn-ea"/>
              </a:rPr>
              <a:t>Compare the following two sentence:</a:t>
            </a:r>
            <a:endParaRPr lang="en-US" altLang="zh-CN" sz="2800">
              <a:sym typeface="+mn-ea"/>
            </a:endParaRPr>
          </a:p>
        </p:txBody>
      </p:sp>
      <p:sp>
        <p:nvSpPr>
          <p:cNvPr id="6" name="文本框 5"/>
          <p:cNvSpPr txBox="1"/>
          <p:nvPr/>
        </p:nvSpPr>
        <p:spPr>
          <a:xfrm>
            <a:off x="636270" y="1859915"/>
            <a:ext cx="11081385" cy="3107690"/>
          </a:xfrm>
          <a:prstGeom prst="rect">
            <a:avLst/>
          </a:prstGeom>
          <a:noFill/>
        </p:spPr>
        <p:txBody>
          <a:bodyPr wrap="square" rtlCol="0">
            <a:spAutoFit/>
          </a:bodyPr>
          <a:p>
            <a:r>
              <a:rPr lang="en-US" altLang="zh-CN" sz="2800"/>
              <a:t>5. </a:t>
            </a:r>
            <a:r>
              <a:rPr lang="zh-CN" altLang="en-US" sz="2800"/>
              <a:t>他高兴地唱着歌走回宿舍。</a:t>
            </a:r>
            <a:endParaRPr lang="zh-CN" altLang="en-US" sz="2800"/>
          </a:p>
          <a:p>
            <a:r>
              <a:rPr lang="zh-CN" altLang="en-US" sz="2800"/>
              <a:t>     </a:t>
            </a:r>
            <a:r>
              <a:rPr lang="en-US" altLang="zh-CN" sz="2800"/>
              <a:t>t</a:t>
            </a:r>
            <a:r>
              <a:rPr lang="zh-CN" altLang="en-US" sz="2800"/>
              <a:t>ā gāo xìng de chàng zhe gē zǒu hu</a:t>
            </a:r>
            <a:r>
              <a:rPr lang="en-US" altLang="zh-CN" sz="2800"/>
              <a:t>i</a:t>
            </a:r>
            <a:r>
              <a:rPr lang="zh-CN" altLang="en-US" sz="2800"/>
              <a:t> sù shè.</a:t>
            </a:r>
            <a:endParaRPr lang="zh-CN" altLang="en-US" sz="2800"/>
          </a:p>
          <a:p>
            <a:r>
              <a:rPr lang="zh-CN" altLang="en-US" sz="2800"/>
              <a:t>     </a:t>
            </a:r>
            <a:r>
              <a:rPr lang="en-US" altLang="zh-CN" sz="2800"/>
              <a:t>He </a:t>
            </a:r>
            <a:r>
              <a:rPr lang="en-US" altLang="zh-CN" sz="2800">
                <a:solidFill>
                  <a:srgbClr val="FF0000"/>
                </a:solidFill>
              </a:rPr>
              <a:t>sang happily</a:t>
            </a:r>
            <a:r>
              <a:rPr lang="en-US" altLang="zh-CN" sz="2800"/>
              <a:t> on his way back to the dorm.</a:t>
            </a:r>
            <a:endParaRPr lang="zh-CN" altLang="en-US" sz="2800"/>
          </a:p>
          <a:p>
            <a:endParaRPr lang="en-US" altLang="zh-CN" sz="2800"/>
          </a:p>
          <a:p>
            <a:r>
              <a:rPr lang="en-US" altLang="zh-CN" sz="2800"/>
              <a:t>6. </a:t>
            </a:r>
            <a:r>
              <a:rPr lang="zh-CN" altLang="en-US" sz="2800"/>
              <a:t>他高兴得唱起歌来了。</a:t>
            </a:r>
            <a:endParaRPr lang="zh-CN" altLang="en-US" sz="2800"/>
          </a:p>
          <a:p>
            <a:r>
              <a:rPr lang="zh-CN" altLang="en-US" sz="2800"/>
              <a:t>     </a:t>
            </a:r>
            <a:r>
              <a:rPr lang="en-US" altLang="zh-CN" sz="2800"/>
              <a:t>t</a:t>
            </a:r>
            <a:r>
              <a:rPr lang="zh-CN" altLang="en-US" sz="2800"/>
              <a:t>ā gāo xìng d</a:t>
            </a:r>
            <a:r>
              <a:rPr lang="en-US" altLang="zh-CN" sz="2800"/>
              <a:t>e</a:t>
            </a:r>
            <a:r>
              <a:rPr lang="zh-CN" altLang="en-US" sz="2800"/>
              <a:t> chàng q</a:t>
            </a:r>
            <a:r>
              <a:rPr lang="en-US" altLang="zh-CN" sz="2800"/>
              <a:t>i</a:t>
            </a:r>
            <a:r>
              <a:rPr lang="zh-CN" altLang="en-US" sz="2800"/>
              <a:t> gē l</a:t>
            </a:r>
            <a:r>
              <a:rPr lang="en-US" altLang="zh-CN" sz="2800"/>
              <a:t>a</a:t>
            </a:r>
            <a:r>
              <a:rPr lang="zh-CN" altLang="en-US" sz="2800"/>
              <a:t>i le.</a:t>
            </a:r>
            <a:endParaRPr lang="zh-CN" altLang="en-US" sz="2800"/>
          </a:p>
          <a:p>
            <a:r>
              <a:rPr lang="zh-CN" altLang="en-US" sz="2800"/>
              <a:t>     </a:t>
            </a:r>
            <a:r>
              <a:rPr lang="en-US" altLang="zh-CN" sz="2800"/>
              <a:t>He was so happy that he started to sing.</a:t>
            </a:r>
            <a:endParaRPr lang="en-US" altLang="zh-CN" sz="2800"/>
          </a:p>
        </p:txBody>
      </p:sp>
      <p:sp>
        <p:nvSpPr>
          <p:cNvPr id="4" name="文本框 3"/>
          <p:cNvSpPr txBox="1"/>
          <p:nvPr/>
        </p:nvSpPr>
        <p:spPr>
          <a:xfrm>
            <a:off x="554990" y="5230495"/>
            <a:ext cx="11081385" cy="953135"/>
          </a:xfrm>
          <a:prstGeom prst="rect">
            <a:avLst/>
          </a:prstGeom>
          <a:noFill/>
        </p:spPr>
        <p:txBody>
          <a:bodyPr wrap="square" rtlCol="0">
            <a:spAutoFit/>
          </a:bodyPr>
          <a:p>
            <a:r>
              <a:rPr lang="en-US" altLang="zh-CN" sz="2800">
                <a:sym typeface="+mn-ea"/>
              </a:rPr>
              <a:t>In (5) </a:t>
            </a:r>
            <a:r>
              <a:rPr lang="zh-CN" altLang="en-US" sz="2800">
                <a:sym typeface="+mn-ea"/>
              </a:rPr>
              <a:t>高兴</a:t>
            </a:r>
            <a:r>
              <a:rPr lang="en-US" altLang="zh-CN" sz="2800">
                <a:sym typeface="+mn-ea"/>
              </a:rPr>
              <a:t>(</a:t>
            </a:r>
            <a:r>
              <a:rPr lang="zh-CN" altLang="en-US" sz="2800">
                <a:sym typeface="+mn-ea"/>
              </a:rPr>
              <a:t>gāo xìng</a:t>
            </a:r>
            <a:r>
              <a:rPr lang="en-US" altLang="zh-CN" sz="2800">
                <a:sym typeface="+mn-ea"/>
              </a:rPr>
              <a:t>) is used to describe the manner of his singing. In (6) </a:t>
            </a:r>
            <a:r>
              <a:rPr lang="zh-CN" altLang="en-US" sz="2800">
                <a:sym typeface="+mn-ea"/>
              </a:rPr>
              <a:t>高兴</a:t>
            </a:r>
            <a:r>
              <a:rPr lang="en-US" altLang="zh-CN" sz="2800">
                <a:sym typeface="+mn-ea"/>
              </a:rPr>
              <a:t>(</a:t>
            </a:r>
            <a:r>
              <a:rPr lang="zh-CN" altLang="en-US" sz="2800">
                <a:sym typeface="+mn-ea"/>
              </a:rPr>
              <a:t>gāo xìng</a:t>
            </a:r>
            <a:r>
              <a:rPr lang="en-US" altLang="zh-CN" sz="2800">
                <a:sym typeface="+mn-ea"/>
              </a:rPr>
              <a:t>) is the cause of his singing</a:t>
            </a:r>
            <a:endParaRPr lang="en-US" altLang="zh-CN" sz="2800">
              <a:sym typeface="+mn-ea"/>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9592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1. </a:t>
            </a:r>
            <a:r>
              <a:rPr lang="zh-CN" altLang="en-US" sz="2800"/>
              <a:t>的</a:t>
            </a:r>
            <a:r>
              <a:rPr lang="en-US" altLang="zh-CN" sz="2800"/>
              <a:t>(de), </a:t>
            </a:r>
            <a:r>
              <a:rPr lang="zh-CN" altLang="en-US" sz="2800"/>
              <a:t>得</a:t>
            </a:r>
            <a:r>
              <a:rPr lang="en-US" altLang="zh-CN" sz="2800"/>
              <a:t>(de), </a:t>
            </a:r>
            <a:r>
              <a:rPr lang="zh-CN" altLang="en-US" sz="2800"/>
              <a:t>地</a:t>
            </a:r>
            <a:r>
              <a:rPr lang="en-US" altLang="zh-CN" sz="2800"/>
              <a:t>(de) Compared</a:t>
            </a:r>
            <a:endParaRPr lang="en-US" altLang="zh-CN" sz="2800"/>
          </a:p>
        </p:txBody>
      </p:sp>
      <p:sp>
        <p:nvSpPr>
          <p:cNvPr id="6" name="文本框 5"/>
          <p:cNvSpPr txBox="1"/>
          <p:nvPr/>
        </p:nvSpPr>
        <p:spPr>
          <a:xfrm>
            <a:off x="636270" y="2194560"/>
            <a:ext cx="6631940" cy="521970"/>
          </a:xfrm>
          <a:prstGeom prst="rect">
            <a:avLst/>
          </a:prstGeom>
          <a:noFill/>
        </p:spPr>
        <p:txBody>
          <a:bodyPr wrap="square" rtlCol="0">
            <a:spAutoFit/>
          </a:bodyPr>
          <a:p>
            <a:r>
              <a:rPr lang="en-US" altLang="zh-CN" sz="2800"/>
              <a:t>A Quick Reference Table for </a:t>
            </a:r>
            <a:r>
              <a:rPr lang="zh-CN" altLang="en-US" sz="2800"/>
              <a:t>的，地，得</a:t>
            </a:r>
            <a:endParaRPr lang="zh-CN" altLang="en-US" sz="2800"/>
          </a:p>
        </p:txBody>
      </p:sp>
      <p:sp>
        <p:nvSpPr>
          <p:cNvPr id="7" name="文本框 6"/>
          <p:cNvSpPr txBox="1"/>
          <p:nvPr/>
        </p:nvSpPr>
        <p:spPr>
          <a:xfrm>
            <a:off x="636270" y="3179445"/>
            <a:ext cx="5974715" cy="1383665"/>
          </a:xfrm>
          <a:prstGeom prst="rect">
            <a:avLst/>
          </a:prstGeom>
          <a:noFill/>
        </p:spPr>
        <p:txBody>
          <a:bodyPr wrap="square" rtlCol="0">
            <a:spAutoFit/>
          </a:bodyPr>
          <a:p>
            <a:r>
              <a:rPr lang="en-US" altLang="zh-CN" sz="2800"/>
              <a:t>Attributive + </a:t>
            </a:r>
            <a:r>
              <a:rPr lang="zh-CN" altLang="en-US" sz="2800"/>
              <a:t>的</a:t>
            </a:r>
            <a:r>
              <a:rPr lang="en-US" altLang="zh-CN" sz="2800"/>
              <a:t>(de) + Noun</a:t>
            </a:r>
            <a:endParaRPr lang="en-US" altLang="zh-CN" sz="2800"/>
          </a:p>
          <a:p>
            <a:r>
              <a:rPr lang="en-US" altLang="zh-CN" sz="2800"/>
              <a:t>Adverbial + </a:t>
            </a:r>
            <a:r>
              <a:rPr lang="zh-CN" altLang="en-US" sz="2800"/>
              <a:t>地</a:t>
            </a:r>
            <a:r>
              <a:rPr lang="en-US" altLang="zh-CN" sz="2800"/>
              <a:t>(de) + Verb</a:t>
            </a:r>
            <a:endParaRPr lang="en-US" altLang="zh-CN" sz="2800"/>
          </a:p>
          <a:p>
            <a:r>
              <a:rPr lang="en-US" altLang="zh-CN" sz="2800"/>
              <a:t>Verb/Adj + </a:t>
            </a:r>
            <a:r>
              <a:rPr lang="zh-CN" altLang="en-US" sz="2800"/>
              <a:t>得</a:t>
            </a:r>
            <a:r>
              <a:rPr lang="en-US" altLang="zh-CN" sz="2800"/>
              <a:t>(de) + Adj/Verb</a:t>
            </a:r>
            <a:endParaRPr lang="en-US" altLang="zh-CN" sz="2800"/>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2. ...</a:t>
            </a:r>
            <a:r>
              <a:rPr lang="zh-CN" altLang="en-US" sz="2800"/>
              <a:t>的时候</a:t>
            </a:r>
            <a:r>
              <a:rPr lang="en-US" altLang="zh-CN" sz="2800"/>
              <a:t>(...de shí hou) and ...</a:t>
            </a:r>
            <a:r>
              <a:rPr lang="zh-CN" altLang="en-US" sz="2800"/>
              <a:t>以后</a:t>
            </a:r>
            <a:r>
              <a:rPr lang="en-US" altLang="zh-CN" sz="2800"/>
              <a:t>(... yǐ hòu)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In a sentence of the pattern “V1 </a:t>
            </a:r>
            <a:r>
              <a:rPr lang="zh-CN" altLang="en-US" sz="2800"/>
              <a:t>的时候</a:t>
            </a:r>
            <a:r>
              <a:rPr lang="en-US" altLang="zh-CN" sz="2800"/>
              <a:t>(</a:t>
            </a:r>
            <a:r>
              <a:rPr lang="en-US" altLang="zh-CN" sz="2800">
                <a:sym typeface="+mn-ea"/>
              </a:rPr>
              <a:t>de shí hou</a:t>
            </a:r>
            <a:r>
              <a:rPr lang="en-US" altLang="zh-CN" sz="2800"/>
              <a:t>), V2...,” t</a:t>
            </a:r>
            <a:r>
              <a:rPr lang="en-US" altLang="zh-CN" sz="2800">
                <a:solidFill>
                  <a:srgbClr val="FF0000"/>
                </a:solidFill>
              </a:rPr>
              <a:t>he second action and the first action take place simultaneously</a:t>
            </a:r>
            <a:r>
              <a:rPr lang="en-US" altLang="zh-CN" sz="2800"/>
              <a:t>.</a:t>
            </a:r>
            <a:endParaRPr lang="en-US" altLang="zh-CN" sz="2800"/>
          </a:p>
        </p:txBody>
      </p:sp>
      <p:sp>
        <p:nvSpPr>
          <p:cNvPr id="6" name="文本框 5"/>
          <p:cNvSpPr txBox="1"/>
          <p:nvPr/>
        </p:nvSpPr>
        <p:spPr>
          <a:xfrm>
            <a:off x="636270" y="2454910"/>
            <a:ext cx="11081385" cy="3107690"/>
          </a:xfrm>
          <a:prstGeom prst="rect">
            <a:avLst/>
          </a:prstGeom>
          <a:noFill/>
        </p:spPr>
        <p:txBody>
          <a:bodyPr wrap="square" rtlCol="0">
            <a:spAutoFit/>
          </a:bodyPr>
          <a:p>
            <a:r>
              <a:rPr lang="en-US" altLang="zh-CN" sz="2800"/>
              <a:t>1. </a:t>
            </a:r>
            <a:r>
              <a:rPr lang="zh-CN" altLang="en-US" sz="2800"/>
              <a:t>走</a:t>
            </a:r>
            <a:r>
              <a:rPr lang="zh-CN" altLang="en-US" sz="2800">
                <a:solidFill>
                  <a:srgbClr val="FF0000"/>
                </a:solidFill>
              </a:rPr>
              <a:t>的时候</a:t>
            </a:r>
            <a:r>
              <a:rPr lang="zh-CN" altLang="en-US" sz="2800"/>
              <a:t>别忘了带些钱。</a:t>
            </a:r>
            <a:endParaRPr lang="zh-CN" altLang="en-US" sz="2800"/>
          </a:p>
          <a:p>
            <a:r>
              <a:rPr lang="zh-CN" altLang="en-US" sz="2800"/>
              <a:t>     </a:t>
            </a:r>
            <a:r>
              <a:rPr lang="en-US" altLang="zh-CN" sz="2800"/>
              <a:t>z</a:t>
            </a:r>
            <a:r>
              <a:rPr lang="zh-CN" altLang="en-US" sz="2800"/>
              <a:t>ǒu de shí h</a:t>
            </a:r>
            <a:r>
              <a:rPr lang="en-US" altLang="zh-CN" sz="2800"/>
              <a:t>o</a:t>
            </a:r>
            <a:r>
              <a:rPr lang="zh-CN" altLang="en-US" sz="2800"/>
              <a:t>u bié wàng le dài xiē qián.</a:t>
            </a:r>
            <a:endParaRPr lang="zh-CN" altLang="en-US" sz="2800"/>
          </a:p>
          <a:p>
            <a:r>
              <a:rPr lang="zh-CN" altLang="en-US" sz="2800"/>
              <a:t>     </a:t>
            </a:r>
            <a:r>
              <a:rPr lang="en-US" altLang="zh-CN" sz="2800"/>
              <a:t>Don`t forget to take some money with you</a:t>
            </a:r>
            <a:r>
              <a:rPr lang="en-US" altLang="zh-CN" sz="2800">
                <a:solidFill>
                  <a:srgbClr val="FF0000"/>
                </a:solidFill>
              </a:rPr>
              <a:t> when</a:t>
            </a:r>
            <a:r>
              <a:rPr lang="en-US" altLang="zh-CN" sz="2800"/>
              <a:t> you leave.</a:t>
            </a:r>
            <a:endParaRPr lang="en-US" altLang="zh-CN" sz="2800"/>
          </a:p>
          <a:p>
            <a:endParaRPr lang="zh-CN" altLang="en-US" sz="2800"/>
          </a:p>
          <a:p>
            <a:r>
              <a:rPr lang="en-US" altLang="zh-CN" sz="2800"/>
              <a:t>2. </a:t>
            </a:r>
            <a:r>
              <a:rPr lang="zh-CN" altLang="en-US" sz="2800"/>
              <a:t>我看见他</a:t>
            </a:r>
            <a:r>
              <a:rPr lang="zh-CN" altLang="en-US" sz="2800">
                <a:solidFill>
                  <a:srgbClr val="FF0000"/>
                </a:solidFill>
              </a:rPr>
              <a:t>的时候</a:t>
            </a:r>
            <a:r>
              <a:rPr lang="zh-CN" altLang="en-US" sz="2800"/>
              <a:t>，他正在打球。</a:t>
            </a:r>
            <a:endParaRPr lang="zh-CN" altLang="en-US" sz="2800"/>
          </a:p>
          <a:p>
            <a:r>
              <a:rPr lang="zh-CN" altLang="en-US" sz="2800"/>
              <a:t>     </a:t>
            </a:r>
            <a:r>
              <a:rPr lang="en-US" altLang="zh-CN" sz="2800"/>
              <a:t>w</a:t>
            </a:r>
            <a:r>
              <a:rPr lang="zh-CN" altLang="en-US" sz="2800"/>
              <a:t>ǒ kàn jiàn tā de shí h</a:t>
            </a:r>
            <a:r>
              <a:rPr lang="en-US" altLang="zh-CN" sz="2800"/>
              <a:t>o</a:t>
            </a:r>
            <a:r>
              <a:rPr lang="zh-CN" altLang="en-US" sz="2800"/>
              <a:t>u, tā zhèng zài dǎ qiú.</a:t>
            </a:r>
            <a:endParaRPr lang="zh-CN" altLang="en-US" sz="2800"/>
          </a:p>
          <a:p>
            <a:r>
              <a:rPr lang="zh-CN" altLang="en-US" sz="2800"/>
              <a:t>     </a:t>
            </a:r>
            <a:r>
              <a:rPr lang="en-US" altLang="zh-CN" sz="2800">
                <a:solidFill>
                  <a:srgbClr val="FF0000"/>
                </a:solidFill>
              </a:rPr>
              <a:t>When</a:t>
            </a:r>
            <a:r>
              <a:rPr lang="en-US" altLang="zh-CN" sz="2800"/>
              <a:t> I saw him, he was playing ball.</a:t>
            </a:r>
            <a:endParaRPr lang="en-US" altLang="zh-CN" sz="280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托运</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 tuō    yùn</a:t>
            </a:r>
            <a:endParaRPr lang="en-US" altLang="zh-CN" sz="4000"/>
          </a:p>
        </p:txBody>
      </p:sp>
      <p:sp>
        <p:nvSpPr>
          <p:cNvPr id="5" name="文本框 4"/>
          <p:cNvSpPr txBox="1"/>
          <p:nvPr/>
        </p:nvSpPr>
        <p:spPr>
          <a:xfrm>
            <a:off x="1257935" y="3753485"/>
            <a:ext cx="3941445" cy="706755"/>
          </a:xfrm>
          <a:prstGeom prst="rect">
            <a:avLst/>
          </a:prstGeom>
          <a:noFill/>
        </p:spPr>
        <p:txBody>
          <a:bodyPr wrap="square" rtlCol="0">
            <a:spAutoFit/>
          </a:bodyPr>
          <a:p>
            <a:r>
              <a:rPr lang="en-US" altLang="zh-CN" sz="4000"/>
              <a:t>to check(luggage)</a:t>
            </a:r>
            <a:endParaRPr lang="en-US" altLang="zh-CN" sz="4000"/>
          </a:p>
        </p:txBody>
      </p:sp>
      <p:sp>
        <p:nvSpPr>
          <p:cNvPr id="6" name="文本框 5"/>
          <p:cNvSpPr txBox="1"/>
          <p:nvPr/>
        </p:nvSpPr>
        <p:spPr>
          <a:xfrm>
            <a:off x="5396865" y="2304415"/>
            <a:ext cx="5840730" cy="1814830"/>
          </a:xfrm>
          <a:prstGeom prst="rect">
            <a:avLst/>
          </a:prstGeom>
          <a:noFill/>
        </p:spPr>
        <p:txBody>
          <a:bodyPr wrap="square" rtlCol="0">
            <a:spAutoFit/>
          </a:bodyPr>
          <a:p>
            <a:r>
              <a:rPr lang="zh-CN" altLang="en-US" sz="2800"/>
              <a:t>你们有几件行李要</a:t>
            </a:r>
            <a:r>
              <a:rPr lang="zh-CN" altLang="en-US" sz="2800">
                <a:solidFill>
                  <a:srgbClr val="FF0000"/>
                </a:solidFill>
              </a:rPr>
              <a:t>托运</a:t>
            </a:r>
            <a:r>
              <a:rPr lang="zh-CN" altLang="en-US" sz="2800"/>
              <a:t>？</a:t>
            </a:r>
            <a:endParaRPr lang="zh-CN" altLang="en-US" sz="2800"/>
          </a:p>
          <a:p>
            <a:r>
              <a:rPr lang="en-US" altLang="zh-CN" sz="2800"/>
              <a:t>n</a:t>
            </a:r>
            <a:r>
              <a:rPr lang="zh-CN" altLang="en-US" sz="2800"/>
              <a:t>ǐ men yǒu jǐ jiàn xíng l</a:t>
            </a:r>
            <a:r>
              <a:rPr lang="en-US" altLang="zh-CN" sz="2800"/>
              <a:t>i</a:t>
            </a:r>
            <a:r>
              <a:rPr lang="zh-CN" altLang="en-US" sz="2800"/>
              <a:t> yào tuō yùn?</a:t>
            </a:r>
            <a:endParaRPr lang="zh-CN" altLang="en-US" sz="2800"/>
          </a:p>
          <a:p>
            <a:r>
              <a:rPr lang="en-US" altLang="zh-CN" sz="2800"/>
              <a:t>How many pieces of </a:t>
            </a:r>
            <a:r>
              <a:rPr lang="en-US" altLang="zh-CN" sz="2800">
                <a:solidFill>
                  <a:srgbClr val="FF0000"/>
                </a:solidFill>
              </a:rPr>
              <a:t>checked</a:t>
            </a:r>
            <a:r>
              <a:rPr lang="en-US" altLang="zh-CN" sz="2800"/>
              <a:t> </a:t>
            </a:r>
            <a:r>
              <a:rPr lang="en-US" altLang="zh-CN" sz="2800">
                <a:solidFill>
                  <a:schemeClr val="tx1"/>
                </a:solidFill>
              </a:rPr>
              <a:t>luggage </a:t>
            </a:r>
            <a:r>
              <a:rPr lang="en-US" altLang="zh-CN" sz="2800"/>
              <a:t>do you have?</a:t>
            </a:r>
            <a:endParaRPr lang="en-US" altLang="zh-CN" sz="2800"/>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2. ...</a:t>
            </a:r>
            <a:r>
              <a:rPr lang="zh-CN" altLang="en-US" sz="2800"/>
              <a:t>的时候</a:t>
            </a:r>
            <a:r>
              <a:rPr lang="en-US" altLang="zh-CN" sz="2800"/>
              <a:t>(...de shí hou) and ...</a:t>
            </a:r>
            <a:r>
              <a:rPr lang="zh-CN" altLang="en-US" sz="2800"/>
              <a:t>以后</a:t>
            </a:r>
            <a:r>
              <a:rPr lang="en-US" altLang="zh-CN" sz="2800"/>
              <a:t>(... yǐ hòu)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In a sentence of the pattern “V1 </a:t>
            </a:r>
            <a:r>
              <a:rPr lang="zh-CN" altLang="en-US" sz="2800"/>
              <a:t>的时候</a:t>
            </a:r>
            <a:r>
              <a:rPr lang="en-US" altLang="zh-CN" sz="2800"/>
              <a:t>(</a:t>
            </a:r>
            <a:r>
              <a:rPr lang="en-US" altLang="zh-CN" sz="2800">
                <a:sym typeface="+mn-ea"/>
              </a:rPr>
              <a:t>de shí hou</a:t>
            </a:r>
            <a:r>
              <a:rPr lang="en-US" altLang="zh-CN" sz="2800"/>
              <a:t>), V2...,” the second action and the first action take place simultaneously.</a:t>
            </a:r>
            <a:endParaRPr lang="en-US" altLang="zh-CN" sz="2800"/>
          </a:p>
        </p:txBody>
      </p:sp>
      <p:sp>
        <p:nvSpPr>
          <p:cNvPr id="6" name="文本框 5"/>
          <p:cNvSpPr txBox="1"/>
          <p:nvPr/>
        </p:nvSpPr>
        <p:spPr>
          <a:xfrm>
            <a:off x="636270" y="2821940"/>
            <a:ext cx="11081385" cy="1814830"/>
          </a:xfrm>
          <a:prstGeom prst="rect">
            <a:avLst/>
          </a:prstGeom>
          <a:noFill/>
        </p:spPr>
        <p:txBody>
          <a:bodyPr wrap="square" rtlCol="0">
            <a:spAutoFit/>
          </a:bodyPr>
          <a:p>
            <a:r>
              <a:rPr lang="en-US" altLang="zh-CN" sz="2800"/>
              <a:t>3. </a:t>
            </a:r>
            <a:r>
              <a:rPr lang="zh-CN" altLang="en-US" sz="2800"/>
              <a:t>妹妹看短信</a:t>
            </a:r>
            <a:r>
              <a:rPr lang="zh-CN" altLang="en-US" sz="2800">
                <a:solidFill>
                  <a:srgbClr val="FF0000"/>
                </a:solidFill>
              </a:rPr>
              <a:t>的时候</a:t>
            </a:r>
            <a:r>
              <a:rPr lang="zh-CN" altLang="en-US" sz="2800"/>
              <a:t>，一边看一边笑。</a:t>
            </a:r>
            <a:endParaRPr lang="zh-CN" altLang="en-US" sz="2800"/>
          </a:p>
          <a:p>
            <a:r>
              <a:rPr lang="zh-CN" altLang="en-US" sz="2800"/>
              <a:t>    </a:t>
            </a:r>
            <a:r>
              <a:rPr lang="en-US" altLang="zh-CN" sz="2800"/>
              <a:t>m</a:t>
            </a:r>
            <a:r>
              <a:rPr lang="zh-CN" altLang="en-US" sz="2800"/>
              <a:t>èi mei kàn duǎn xìn de shí h</a:t>
            </a:r>
            <a:r>
              <a:rPr lang="en-US" altLang="zh-CN" sz="2800"/>
              <a:t>o</a:t>
            </a:r>
            <a:r>
              <a:rPr lang="zh-CN" altLang="en-US" sz="2800"/>
              <a:t>u, </a:t>
            </a:r>
            <a:r>
              <a:rPr lang="en-US" altLang="zh-CN" sz="2800"/>
              <a:t>y</a:t>
            </a:r>
            <a:r>
              <a:rPr lang="zh-CN" altLang="en-US" sz="2800"/>
              <a:t>ì biān kàn </a:t>
            </a:r>
            <a:r>
              <a:rPr lang="en-US" altLang="zh-CN" sz="2800"/>
              <a:t>y</a:t>
            </a:r>
            <a:r>
              <a:rPr lang="zh-CN" altLang="en-US" sz="2800"/>
              <a:t>ì biān xiào.</a:t>
            </a:r>
            <a:endParaRPr lang="zh-CN" altLang="en-US" sz="2800"/>
          </a:p>
          <a:p>
            <a:r>
              <a:rPr lang="zh-CN" altLang="en-US" sz="2800"/>
              <a:t>    </a:t>
            </a:r>
            <a:r>
              <a:rPr lang="en-US" altLang="zh-CN" sz="2800">
                <a:solidFill>
                  <a:srgbClr val="FF0000"/>
                </a:solidFill>
              </a:rPr>
              <a:t>When</a:t>
            </a:r>
            <a:r>
              <a:rPr lang="en-US" altLang="zh-CN" sz="2800"/>
              <a:t> my little sister was reading the text messages, she smiled as she </a:t>
            </a:r>
            <a:endParaRPr lang="en-US" altLang="zh-CN" sz="2800"/>
          </a:p>
          <a:p>
            <a:r>
              <a:rPr lang="en-US" altLang="zh-CN" sz="2800"/>
              <a:t>    read along.</a:t>
            </a:r>
            <a:endParaRPr lang="en-US" altLang="zh-CN" sz="2800"/>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2. ...</a:t>
            </a:r>
            <a:r>
              <a:rPr lang="zh-CN" altLang="en-US" sz="2800"/>
              <a:t>的时候</a:t>
            </a:r>
            <a:r>
              <a:rPr lang="en-US" altLang="zh-CN" sz="2800"/>
              <a:t>(...de shí hou) and ...</a:t>
            </a:r>
            <a:r>
              <a:rPr lang="zh-CN" altLang="en-US" sz="2800"/>
              <a:t>以后</a:t>
            </a:r>
            <a:r>
              <a:rPr lang="en-US" altLang="zh-CN" sz="2800"/>
              <a:t>(... yǐ hòu) Compared</a:t>
            </a:r>
            <a:endParaRPr lang="en-US" altLang="zh-CN" sz="2800"/>
          </a:p>
        </p:txBody>
      </p:sp>
      <p:sp>
        <p:nvSpPr>
          <p:cNvPr id="5" name="文本框 4"/>
          <p:cNvSpPr txBox="1"/>
          <p:nvPr/>
        </p:nvSpPr>
        <p:spPr>
          <a:xfrm>
            <a:off x="636270" y="1209040"/>
            <a:ext cx="11081385" cy="953135"/>
          </a:xfrm>
          <a:prstGeom prst="rect">
            <a:avLst/>
          </a:prstGeom>
          <a:noFill/>
        </p:spPr>
        <p:txBody>
          <a:bodyPr wrap="square" rtlCol="0">
            <a:spAutoFit/>
          </a:bodyPr>
          <a:p>
            <a:r>
              <a:rPr lang="en-US" altLang="zh-CN" sz="2800"/>
              <a:t>However, in a sentence of the pattern “V1 </a:t>
            </a:r>
            <a:r>
              <a:rPr lang="zh-CN" altLang="en-US" sz="2800"/>
              <a:t>以后</a:t>
            </a:r>
            <a:r>
              <a:rPr lang="en-US" altLang="zh-CN" sz="2800"/>
              <a:t>(</a:t>
            </a:r>
            <a:r>
              <a:rPr lang="en-US" altLang="zh-CN" sz="2800">
                <a:sym typeface="+mn-ea"/>
              </a:rPr>
              <a:t>yǐ hòu</a:t>
            </a:r>
            <a:r>
              <a:rPr lang="en-US" altLang="zh-CN" sz="2800"/>
              <a:t>), V2...,” </a:t>
            </a:r>
            <a:r>
              <a:rPr lang="en-US" altLang="zh-CN" sz="2800">
                <a:solidFill>
                  <a:srgbClr val="FF0000"/>
                </a:solidFill>
              </a:rPr>
              <a:t>the second action takes place after the first one.</a:t>
            </a:r>
            <a:endParaRPr lang="en-US" altLang="zh-CN" sz="2800">
              <a:solidFill>
                <a:srgbClr val="FF0000"/>
              </a:solidFill>
            </a:endParaRPr>
          </a:p>
        </p:txBody>
      </p:sp>
      <p:sp>
        <p:nvSpPr>
          <p:cNvPr id="6" name="文本框 5"/>
          <p:cNvSpPr txBox="1"/>
          <p:nvPr/>
        </p:nvSpPr>
        <p:spPr>
          <a:xfrm>
            <a:off x="636270" y="2821940"/>
            <a:ext cx="11081385" cy="1814830"/>
          </a:xfrm>
          <a:prstGeom prst="rect">
            <a:avLst/>
          </a:prstGeom>
          <a:noFill/>
        </p:spPr>
        <p:txBody>
          <a:bodyPr wrap="square" rtlCol="0">
            <a:spAutoFit/>
          </a:bodyPr>
          <a:p>
            <a:r>
              <a:rPr lang="en-US" altLang="zh-CN" sz="2800"/>
              <a:t>4. </a:t>
            </a:r>
            <a:r>
              <a:rPr lang="zh-CN" altLang="en-US" sz="2800"/>
              <a:t>他走了</a:t>
            </a:r>
            <a:r>
              <a:rPr lang="zh-CN" altLang="en-US" sz="2800">
                <a:solidFill>
                  <a:srgbClr val="FF0000"/>
                </a:solidFill>
              </a:rPr>
              <a:t>以后</a:t>
            </a:r>
            <a:r>
              <a:rPr lang="zh-CN" altLang="en-US" sz="2800"/>
              <a:t>，才想起来忘了带钱。</a:t>
            </a:r>
            <a:endParaRPr lang="zh-CN" altLang="en-US" sz="2800"/>
          </a:p>
          <a:p>
            <a:r>
              <a:rPr lang="zh-CN" altLang="en-US" sz="2800"/>
              <a:t>     </a:t>
            </a:r>
            <a:r>
              <a:rPr lang="en-US" altLang="zh-CN" sz="2800"/>
              <a:t>t</a:t>
            </a:r>
            <a:r>
              <a:rPr lang="zh-CN" altLang="en-US" sz="2800"/>
              <a:t>ā zǒu le yǐ hòu, cái xiǎng q</a:t>
            </a:r>
            <a:r>
              <a:rPr lang="en-US" altLang="zh-CN" sz="2800"/>
              <a:t>i</a:t>
            </a:r>
            <a:r>
              <a:rPr lang="zh-CN" altLang="en-US" sz="2800"/>
              <a:t> l</a:t>
            </a:r>
            <a:r>
              <a:rPr lang="en-US" altLang="zh-CN" sz="2800"/>
              <a:t>a</a:t>
            </a:r>
            <a:r>
              <a:rPr lang="zh-CN" altLang="en-US" sz="2800"/>
              <a:t>i wàng le dài qián.</a:t>
            </a:r>
            <a:endParaRPr lang="zh-CN" altLang="en-US" sz="2800"/>
          </a:p>
          <a:p>
            <a:r>
              <a:rPr lang="zh-CN" altLang="en-US" sz="2800"/>
              <a:t>     </a:t>
            </a:r>
            <a:r>
              <a:rPr lang="en-US" altLang="zh-CN" sz="2800"/>
              <a:t>He didn`t realize until </a:t>
            </a:r>
            <a:r>
              <a:rPr lang="en-US" altLang="zh-CN" sz="2800">
                <a:solidFill>
                  <a:srgbClr val="FF0000"/>
                </a:solidFill>
              </a:rPr>
              <a:t>afte</a:t>
            </a:r>
            <a:r>
              <a:rPr lang="en-US" altLang="zh-CN" sz="2800"/>
              <a:t>r he had left that he had forgotten to take any </a:t>
            </a:r>
            <a:endParaRPr lang="en-US" altLang="zh-CN" sz="2800"/>
          </a:p>
          <a:p>
            <a:r>
              <a:rPr lang="en-US" altLang="zh-CN" sz="2800"/>
              <a:t>     money with him.</a:t>
            </a:r>
            <a:endParaRPr lang="en-US" altLang="zh-CN" sz="2800"/>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6270" y="526415"/>
            <a:ext cx="8833485" cy="521970"/>
          </a:xfrm>
          <a:prstGeom prst="rect">
            <a:avLst/>
          </a:prstGeom>
          <a:noFill/>
        </p:spPr>
        <p:txBody>
          <a:bodyPr wrap="square" rtlCol="0">
            <a:spAutoFit/>
          </a:bodyPr>
          <a:p>
            <a:r>
              <a:rPr lang="en-US" altLang="zh-CN" sz="2800"/>
              <a:t>2. ...</a:t>
            </a:r>
            <a:r>
              <a:rPr lang="zh-CN" altLang="en-US" sz="2800"/>
              <a:t>的时候</a:t>
            </a:r>
            <a:r>
              <a:rPr lang="en-US" altLang="zh-CN" sz="2800"/>
              <a:t>(...de shí hou) and ...</a:t>
            </a:r>
            <a:r>
              <a:rPr lang="zh-CN" altLang="en-US" sz="2800"/>
              <a:t>以后</a:t>
            </a:r>
            <a:r>
              <a:rPr lang="en-US" altLang="zh-CN" sz="2800"/>
              <a:t>(... yǐ hòu) Compared</a:t>
            </a:r>
            <a:endParaRPr lang="en-US" altLang="zh-CN" sz="2800"/>
          </a:p>
        </p:txBody>
      </p:sp>
      <p:sp>
        <p:nvSpPr>
          <p:cNvPr id="5" name="文本框 4"/>
          <p:cNvSpPr txBox="1"/>
          <p:nvPr/>
        </p:nvSpPr>
        <p:spPr>
          <a:xfrm>
            <a:off x="563880" y="1416050"/>
            <a:ext cx="11081385" cy="1814830"/>
          </a:xfrm>
          <a:prstGeom prst="rect">
            <a:avLst/>
          </a:prstGeom>
          <a:noFill/>
        </p:spPr>
        <p:txBody>
          <a:bodyPr wrap="square" rtlCol="0">
            <a:spAutoFit/>
          </a:bodyPr>
          <a:p>
            <a:r>
              <a:rPr lang="en-US" altLang="zh-CN" sz="2800"/>
              <a:t>The ...</a:t>
            </a:r>
            <a:r>
              <a:rPr lang="zh-CN" altLang="en-US" sz="2800">
                <a:sym typeface="+mn-ea"/>
              </a:rPr>
              <a:t>的时候</a:t>
            </a:r>
            <a:r>
              <a:rPr lang="en-US" altLang="zh-CN" sz="2800">
                <a:sym typeface="+mn-ea"/>
              </a:rPr>
              <a:t>(...de shí hou) structure describes </a:t>
            </a:r>
            <a:r>
              <a:rPr lang="en-US" altLang="zh-CN" sz="2800">
                <a:solidFill>
                  <a:srgbClr val="FF0000"/>
                </a:solidFill>
                <a:sym typeface="+mn-ea"/>
              </a:rPr>
              <a:t>two simultaneous actions.</a:t>
            </a:r>
            <a:r>
              <a:rPr lang="en-US" altLang="zh-CN" sz="2800">
                <a:sym typeface="+mn-ea"/>
              </a:rPr>
              <a:t> One may say in English, “When I get to China, I will eat Beijing roast duck,” when one really means, “After I get to China, I`ll eat Beijing roast duck.” In Chinese, that idea has to be conveyed with </a:t>
            </a:r>
            <a:r>
              <a:rPr lang="zh-CN" altLang="en-US" sz="2800">
                <a:sym typeface="+mn-ea"/>
              </a:rPr>
              <a:t>以后</a:t>
            </a:r>
            <a:r>
              <a:rPr lang="en-US" altLang="zh-CN" sz="2800">
                <a:sym typeface="+mn-ea"/>
              </a:rPr>
              <a:t>(yǐ hòu):</a:t>
            </a:r>
            <a:endParaRPr lang="en-US" altLang="zh-CN" sz="2800"/>
          </a:p>
        </p:txBody>
      </p:sp>
      <p:sp>
        <p:nvSpPr>
          <p:cNvPr id="4" name="文本框 3"/>
          <p:cNvSpPr txBox="1"/>
          <p:nvPr/>
        </p:nvSpPr>
        <p:spPr>
          <a:xfrm>
            <a:off x="554990" y="3674110"/>
            <a:ext cx="11081385" cy="1383665"/>
          </a:xfrm>
          <a:prstGeom prst="rect">
            <a:avLst/>
          </a:prstGeom>
          <a:noFill/>
        </p:spPr>
        <p:txBody>
          <a:bodyPr wrap="square" rtlCol="0">
            <a:spAutoFit/>
          </a:bodyPr>
          <a:p>
            <a:r>
              <a:rPr lang="en-US" altLang="zh-CN" sz="2800"/>
              <a:t>5. </a:t>
            </a:r>
            <a:r>
              <a:rPr lang="zh-CN" altLang="en-US" sz="2800"/>
              <a:t>我到中国以后要吃北京烤鸭。</a:t>
            </a:r>
            <a:endParaRPr lang="zh-CN" altLang="en-US" sz="2800"/>
          </a:p>
          <a:p>
            <a:r>
              <a:rPr lang="zh-CN" altLang="en-US" sz="2800"/>
              <a:t>    </a:t>
            </a:r>
            <a:r>
              <a:rPr lang="en-US" altLang="zh-CN" sz="2800"/>
              <a:t>w</a:t>
            </a:r>
            <a:r>
              <a:rPr lang="zh-CN" altLang="en-US" sz="2800"/>
              <a:t>ǒ dào zhōng guó yǐ hòu yào chī běijīng kǎo yā.</a:t>
            </a:r>
            <a:endParaRPr lang="zh-CN" altLang="en-US" sz="2800"/>
          </a:p>
          <a:p>
            <a:r>
              <a:rPr lang="zh-CN" altLang="en-US" sz="2800"/>
              <a:t>    </a:t>
            </a:r>
            <a:r>
              <a:rPr lang="en-US" altLang="zh-CN" sz="2800"/>
              <a:t>I will eat some Beijing roast duck after I arrive in China.</a:t>
            </a:r>
            <a:endParaRPr lang="en-US" altLang="zh-CN" sz="2800"/>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46785" y="940435"/>
            <a:ext cx="10611485" cy="3107690"/>
          </a:xfrm>
          <a:prstGeom prst="rect">
            <a:avLst/>
          </a:prstGeom>
          <a:noFill/>
        </p:spPr>
        <p:txBody>
          <a:bodyPr wrap="square" rtlCol="0">
            <a:spAutoFit/>
          </a:bodyPr>
          <a:p>
            <a:r>
              <a:rPr lang="en-US" altLang="zh-CN" sz="2800"/>
              <a:t>When asking others for help, one polite way is to begin the request with </a:t>
            </a:r>
            <a:r>
              <a:rPr lang="zh-CN" altLang="en-US" sz="2800"/>
              <a:t>麻烦</a:t>
            </a:r>
            <a:r>
              <a:rPr lang="en-US" altLang="zh-CN" sz="2800"/>
              <a:t>(má fan).</a:t>
            </a:r>
            <a:endParaRPr lang="en-US" altLang="zh-CN" sz="2800"/>
          </a:p>
          <a:p>
            <a:r>
              <a:rPr lang="zh-CN" altLang="en-US" sz="2800"/>
              <a:t>麻烦您把箱子拿上来。</a:t>
            </a:r>
            <a:r>
              <a:rPr lang="en-US" altLang="zh-CN" sz="2800"/>
              <a:t>(má fan nín bǎ xiāng zi ná shàng lái.)</a:t>
            </a:r>
            <a:endParaRPr lang="en-US" altLang="zh-CN" sz="2800"/>
          </a:p>
          <a:p>
            <a:r>
              <a:rPr lang="en-US" altLang="zh-CN" sz="2800">
                <a:sym typeface="+mn-ea"/>
              </a:rPr>
              <a:t>Please put the suitcase up here.</a:t>
            </a:r>
            <a:endParaRPr lang="en-US" altLang="zh-CN" sz="2800"/>
          </a:p>
          <a:p>
            <a:endParaRPr lang="en-US" altLang="zh-CN" sz="2800"/>
          </a:p>
          <a:p>
            <a:endParaRPr lang="en-US" altLang="zh-CN" sz="2800"/>
          </a:p>
          <a:p>
            <a:endParaRPr lang="en-US" altLang="zh-CN" sz="2800"/>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sym typeface="+mn-ea"/>
              </a:rPr>
              <a:t>叔叔</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 </a:t>
            </a:r>
            <a:r>
              <a:rPr lang="en-US" altLang="zh-CN" sz="4000">
                <a:sym typeface="+mn-ea"/>
              </a:rPr>
              <a:t>shū     shu</a:t>
            </a:r>
            <a:endParaRPr lang="en-US" altLang="zh-CN" sz="4000"/>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                </a:t>
            </a:r>
            <a:r>
              <a:rPr lang="en-US" altLang="zh-CN" sz="4000">
                <a:sym typeface="+mn-ea"/>
              </a:rPr>
              <a:t>uncle</a:t>
            </a:r>
            <a:endParaRPr lang="en-US" altLang="zh-CN" sz="4000"/>
          </a:p>
        </p:txBody>
      </p:sp>
      <p:pic>
        <p:nvPicPr>
          <p:cNvPr id="6" name="图片 5"/>
          <p:cNvPicPr>
            <a:picLocks noChangeAspect="1"/>
          </p:cNvPicPr>
          <p:nvPr/>
        </p:nvPicPr>
        <p:blipFill>
          <a:blip r:embed="rId1"/>
          <a:stretch>
            <a:fillRect/>
          </a:stretch>
        </p:blipFill>
        <p:spPr>
          <a:xfrm>
            <a:off x="6002655" y="1597660"/>
            <a:ext cx="3141345" cy="3141345"/>
          </a:xfrm>
          <a:prstGeom prst="rect">
            <a:avLst/>
          </a:prstGeom>
        </p:spPr>
      </p:pic>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阿姨</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sym typeface="+mn-ea"/>
              </a:rPr>
              <a:t>  ā         yí</a:t>
            </a:r>
            <a:endParaRPr lang="en-US" altLang="zh-CN" sz="4000"/>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                </a:t>
            </a:r>
            <a:r>
              <a:rPr lang="en-US" altLang="zh-CN" sz="4000">
                <a:sym typeface="+mn-ea"/>
              </a:rPr>
              <a:t>aunt</a:t>
            </a:r>
            <a:endParaRPr lang="en-US" altLang="zh-CN" sz="4000"/>
          </a:p>
        </p:txBody>
      </p:sp>
      <p:pic>
        <p:nvPicPr>
          <p:cNvPr id="6" name="图片 5"/>
          <p:cNvPicPr>
            <a:picLocks noChangeAspect="1"/>
          </p:cNvPicPr>
          <p:nvPr/>
        </p:nvPicPr>
        <p:blipFill>
          <a:blip r:embed="rId1"/>
          <a:stretch>
            <a:fillRect/>
          </a:stretch>
        </p:blipFill>
        <p:spPr>
          <a:xfrm>
            <a:off x="6039485" y="1796415"/>
            <a:ext cx="1700530" cy="3234055"/>
          </a:xfrm>
          <a:prstGeom prst="rect">
            <a:avLst/>
          </a:prstGeom>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欢迎</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sym typeface="+mn-ea"/>
              </a:rPr>
              <a:t>huān  yíng</a:t>
            </a:r>
            <a:endParaRPr lang="en-US" altLang="zh-CN" sz="4000">
              <a:sym typeface="+mn-ea"/>
            </a:endParaRPr>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           to welcome</a:t>
            </a:r>
            <a:endParaRPr lang="en-US" altLang="zh-CN" sz="4000"/>
          </a:p>
        </p:txBody>
      </p:sp>
      <p:sp>
        <p:nvSpPr>
          <p:cNvPr id="6" name="文本框 5"/>
          <p:cNvSpPr txBox="1"/>
          <p:nvPr/>
        </p:nvSpPr>
        <p:spPr>
          <a:xfrm>
            <a:off x="5697855" y="1683385"/>
            <a:ext cx="4919980" cy="3107690"/>
          </a:xfrm>
          <a:prstGeom prst="rect">
            <a:avLst/>
          </a:prstGeom>
          <a:noFill/>
        </p:spPr>
        <p:txBody>
          <a:bodyPr wrap="square" rtlCol="0">
            <a:spAutoFit/>
          </a:bodyPr>
          <a:p>
            <a:r>
              <a:rPr lang="zh-CN" altLang="en-US" sz="2800">
                <a:solidFill>
                  <a:srgbClr val="FF0000"/>
                </a:solidFill>
              </a:rPr>
              <a:t>欢迎</a:t>
            </a:r>
            <a:r>
              <a:rPr lang="zh-CN" altLang="en-US" sz="2800"/>
              <a:t>光临。</a:t>
            </a:r>
            <a:endParaRPr lang="zh-CN" altLang="en-US" sz="2800"/>
          </a:p>
          <a:p>
            <a:r>
              <a:rPr lang="en-US" altLang="zh-CN" sz="2800"/>
              <a:t>h</a:t>
            </a:r>
            <a:r>
              <a:rPr lang="zh-CN" altLang="en-US" sz="2800"/>
              <a:t>uān yíng guāng lín</a:t>
            </a:r>
            <a:r>
              <a:rPr lang="en-US" altLang="zh-CN" sz="2800"/>
              <a:t>.</a:t>
            </a:r>
            <a:endParaRPr lang="en-US" altLang="zh-CN" sz="2800"/>
          </a:p>
          <a:p>
            <a:r>
              <a:rPr lang="en-US" altLang="zh-CN" sz="2800"/>
              <a:t>welcome</a:t>
            </a:r>
            <a:endParaRPr lang="en-US" altLang="zh-CN" sz="2800"/>
          </a:p>
          <a:p>
            <a:endParaRPr lang="en-US" altLang="zh-CN" sz="2800"/>
          </a:p>
          <a:p>
            <a:r>
              <a:rPr lang="en-US" altLang="zh-CN" sz="2800">
                <a:solidFill>
                  <a:srgbClr val="FF0000"/>
                </a:solidFill>
              </a:rPr>
              <a:t>欢迎</a:t>
            </a:r>
            <a:r>
              <a:rPr lang="en-US" altLang="zh-CN" sz="2800"/>
              <a:t>您的到来</a:t>
            </a:r>
            <a:r>
              <a:rPr lang="zh-CN" altLang="en-US" sz="2800"/>
              <a:t>。</a:t>
            </a:r>
            <a:endParaRPr lang="zh-CN" altLang="en-US" sz="2800"/>
          </a:p>
          <a:p>
            <a:r>
              <a:rPr lang="en-US" altLang="zh-CN" sz="2800"/>
              <a:t>h</a:t>
            </a:r>
            <a:r>
              <a:rPr lang="zh-CN" altLang="en-US" sz="2800"/>
              <a:t>uān yíng nín de dào lái</a:t>
            </a:r>
            <a:r>
              <a:rPr lang="en-US" altLang="zh-CN" sz="2800"/>
              <a:t>.</a:t>
            </a:r>
            <a:endParaRPr lang="en-US" altLang="zh-CN" sz="2800"/>
          </a:p>
          <a:p>
            <a:r>
              <a:rPr lang="en-US" altLang="zh-CN" sz="2800"/>
              <a:t>welcome</a:t>
            </a:r>
            <a:endParaRPr lang="en-US" altLang="zh-CN" sz="2800"/>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272665" y="2304415"/>
            <a:ext cx="1600835" cy="1568450"/>
          </a:xfrm>
          <a:prstGeom prst="rect">
            <a:avLst/>
          </a:prstGeom>
          <a:noFill/>
        </p:spPr>
        <p:txBody>
          <a:bodyPr wrap="square" rtlCol="0">
            <a:spAutoFit/>
          </a:bodyPr>
          <a:p>
            <a:r>
              <a:rPr lang="zh-CN" altLang="en-US" sz="9600"/>
              <a:t>瘦</a:t>
            </a:r>
            <a:endParaRPr lang="zh-CN" altLang="en-US" sz="9600"/>
          </a:p>
        </p:txBody>
      </p:sp>
      <p:sp>
        <p:nvSpPr>
          <p:cNvPr id="4" name="文本框 3"/>
          <p:cNvSpPr txBox="1"/>
          <p:nvPr/>
        </p:nvSpPr>
        <p:spPr>
          <a:xfrm>
            <a:off x="2056130" y="1597660"/>
            <a:ext cx="1892935" cy="706755"/>
          </a:xfrm>
          <a:prstGeom prst="rect">
            <a:avLst/>
          </a:prstGeom>
          <a:noFill/>
        </p:spPr>
        <p:txBody>
          <a:bodyPr wrap="square" rtlCol="0">
            <a:spAutoFit/>
          </a:bodyPr>
          <a:p>
            <a:r>
              <a:rPr lang="en-US" altLang="zh-CN" sz="4000"/>
              <a:t>   shòu</a:t>
            </a:r>
            <a:endParaRPr lang="en-US" altLang="zh-CN" sz="4000"/>
          </a:p>
        </p:txBody>
      </p:sp>
      <p:sp>
        <p:nvSpPr>
          <p:cNvPr id="5" name="文本框 4"/>
          <p:cNvSpPr txBox="1"/>
          <p:nvPr/>
        </p:nvSpPr>
        <p:spPr>
          <a:xfrm>
            <a:off x="1392555" y="3753485"/>
            <a:ext cx="3960495" cy="1938020"/>
          </a:xfrm>
          <a:prstGeom prst="rect">
            <a:avLst/>
          </a:prstGeom>
          <a:noFill/>
        </p:spPr>
        <p:txBody>
          <a:bodyPr wrap="square" rtlCol="0">
            <a:spAutoFit/>
          </a:bodyPr>
          <a:p>
            <a:r>
              <a:rPr lang="en-US" altLang="zh-CN" sz="4000"/>
              <a:t>thin,slim(usually of a person or animal); lean</a:t>
            </a:r>
            <a:endParaRPr lang="en-US" altLang="zh-CN" sz="4000"/>
          </a:p>
        </p:txBody>
      </p:sp>
      <p:sp>
        <p:nvSpPr>
          <p:cNvPr id="6" name="文本框 5"/>
          <p:cNvSpPr txBox="1"/>
          <p:nvPr/>
        </p:nvSpPr>
        <p:spPr>
          <a:xfrm>
            <a:off x="5443220" y="2304415"/>
            <a:ext cx="5578475" cy="1814830"/>
          </a:xfrm>
          <a:prstGeom prst="rect">
            <a:avLst/>
          </a:prstGeom>
          <a:noFill/>
        </p:spPr>
        <p:txBody>
          <a:bodyPr wrap="square" rtlCol="0">
            <a:spAutoFit/>
          </a:bodyPr>
          <a:p>
            <a:r>
              <a:rPr lang="zh-CN" altLang="en-US" sz="2800"/>
              <a:t>小朋，你好像</a:t>
            </a:r>
            <a:r>
              <a:rPr lang="zh-CN" altLang="en-US" sz="2800">
                <a:solidFill>
                  <a:srgbClr val="FF0000"/>
                </a:solidFill>
              </a:rPr>
              <a:t>瘦</a:t>
            </a:r>
            <a:r>
              <a:rPr lang="zh-CN" altLang="en-US" sz="2800"/>
              <a:t>了点儿。</a:t>
            </a:r>
            <a:endParaRPr lang="zh-CN" altLang="en-US" sz="2800"/>
          </a:p>
          <a:p>
            <a:r>
              <a:rPr lang="en-US" altLang="zh-CN" sz="2800"/>
              <a:t>x</a:t>
            </a:r>
            <a:r>
              <a:rPr lang="zh-CN" altLang="en-US" sz="2800"/>
              <a:t>iǎo péng, nǐ hǎo xiàng shòu le diǎnr.</a:t>
            </a:r>
            <a:endParaRPr lang="zh-CN" altLang="en-US" sz="2800"/>
          </a:p>
          <a:p>
            <a:r>
              <a:rPr lang="en-US" altLang="zh-CN" sz="2800"/>
              <a:t>Xiao Peng, you seem to have lost some weight.</a:t>
            </a:r>
            <a:endParaRPr lang="en-US" altLang="zh-CN" sz="2800"/>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爷爷</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sym typeface="+mn-ea"/>
              </a:rPr>
              <a:t>  yé      ye</a:t>
            </a:r>
            <a:endParaRPr lang="en-US" altLang="zh-CN" sz="4000">
              <a:sym typeface="+mn-ea"/>
            </a:endParaRPr>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   paternal grandfather</a:t>
            </a:r>
            <a:endParaRPr lang="en-US" altLang="zh-CN" sz="4000"/>
          </a:p>
        </p:txBody>
      </p:sp>
      <p:pic>
        <p:nvPicPr>
          <p:cNvPr id="6" name="图片 5"/>
          <p:cNvPicPr>
            <a:picLocks noChangeAspect="1"/>
          </p:cNvPicPr>
          <p:nvPr/>
        </p:nvPicPr>
        <p:blipFill>
          <a:blip r:embed="rId1"/>
          <a:stretch>
            <a:fillRect/>
          </a:stretch>
        </p:blipFill>
        <p:spPr>
          <a:xfrm>
            <a:off x="6687820" y="1480185"/>
            <a:ext cx="2315845" cy="3569970"/>
          </a:xfrm>
          <a:prstGeom prst="rect">
            <a:avLst/>
          </a:prstGeom>
        </p:spPr>
      </p:pic>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奶奶</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sym typeface="+mn-ea"/>
              </a:rPr>
              <a:t>  nǎi    nai</a:t>
            </a:r>
            <a:endParaRPr lang="en-US" altLang="zh-CN" sz="4000">
              <a:sym typeface="+mn-ea"/>
            </a:endParaRPr>
          </a:p>
        </p:txBody>
      </p:sp>
      <p:sp>
        <p:nvSpPr>
          <p:cNvPr id="5" name="文本框 4"/>
          <p:cNvSpPr txBox="1"/>
          <p:nvPr/>
        </p:nvSpPr>
        <p:spPr>
          <a:xfrm>
            <a:off x="471805" y="3755390"/>
            <a:ext cx="5652135" cy="706755"/>
          </a:xfrm>
          <a:prstGeom prst="rect">
            <a:avLst/>
          </a:prstGeom>
          <a:noFill/>
        </p:spPr>
        <p:txBody>
          <a:bodyPr wrap="square" rtlCol="0">
            <a:spAutoFit/>
          </a:bodyPr>
          <a:p>
            <a:r>
              <a:rPr lang="en-US" altLang="zh-CN" sz="4000"/>
              <a:t>   paternal grandmother</a:t>
            </a:r>
            <a:endParaRPr lang="en-US" altLang="zh-CN" sz="4000"/>
          </a:p>
        </p:txBody>
      </p:sp>
      <p:pic>
        <p:nvPicPr>
          <p:cNvPr id="6" name="图片 5"/>
          <p:cNvPicPr>
            <a:picLocks noChangeAspect="1"/>
          </p:cNvPicPr>
          <p:nvPr/>
        </p:nvPicPr>
        <p:blipFill>
          <a:blip r:embed="rId1"/>
          <a:stretch>
            <a:fillRect/>
          </a:stretch>
        </p:blipFill>
        <p:spPr>
          <a:xfrm>
            <a:off x="6123940" y="1473200"/>
            <a:ext cx="3379470" cy="3394710"/>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272665" y="2304415"/>
            <a:ext cx="1600835" cy="1568450"/>
          </a:xfrm>
          <a:prstGeom prst="rect">
            <a:avLst/>
          </a:prstGeom>
          <a:noFill/>
        </p:spPr>
        <p:txBody>
          <a:bodyPr wrap="square" rtlCol="0">
            <a:spAutoFit/>
          </a:bodyPr>
          <a:p>
            <a:r>
              <a:rPr lang="zh-CN" altLang="en-US" sz="9600"/>
              <a:t>包</a:t>
            </a:r>
            <a:endParaRPr lang="zh-CN" altLang="en-US" sz="9600"/>
          </a:p>
        </p:txBody>
      </p:sp>
      <p:sp>
        <p:nvSpPr>
          <p:cNvPr id="4" name="文本框 3"/>
          <p:cNvSpPr txBox="1"/>
          <p:nvPr/>
        </p:nvSpPr>
        <p:spPr>
          <a:xfrm>
            <a:off x="1981200" y="1597660"/>
            <a:ext cx="1892935" cy="706755"/>
          </a:xfrm>
          <a:prstGeom prst="rect">
            <a:avLst/>
          </a:prstGeom>
          <a:noFill/>
        </p:spPr>
        <p:txBody>
          <a:bodyPr wrap="square" rtlCol="0">
            <a:spAutoFit/>
          </a:bodyPr>
          <a:p>
            <a:r>
              <a:rPr lang="en-US" altLang="zh-CN" sz="4000"/>
              <a:t>    bāo</a:t>
            </a:r>
            <a:endParaRPr lang="en-US" altLang="zh-CN" sz="4000"/>
          </a:p>
        </p:txBody>
      </p:sp>
      <p:sp>
        <p:nvSpPr>
          <p:cNvPr id="5" name="文本框 4"/>
          <p:cNvSpPr txBox="1"/>
          <p:nvPr/>
        </p:nvSpPr>
        <p:spPr>
          <a:xfrm>
            <a:off x="1257935" y="3753485"/>
            <a:ext cx="3960495" cy="1322070"/>
          </a:xfrm>
          <a:prstGeom prst="rect">
            <a:avLst/>
          </a:prstGeom>
          <a:noFill/>
        </p:spPr>
        <p:txBody>
          <a:bodyPr wrap="square" rtlCol="0">
            <a:spAutoFit/>
          </a:bodyPr>
          <a:p>
            <a:r>
              <a:rPr lang="en-US" altLang="zh-CN" sz="4000"/>
              <a:t>bag; sack; bundle;</a:t>
            </a:r>
            <a:endParaRPr lang="en-US" altLang="zh-CN" sz="4000"/>
          </a:p>
          <a:p>
            <a:r>
              <a:rPr lang="en-US" altLang="zh-CN" sz="4000"/>
              <a:t>package</a:t>
            </a:r>
            <a:endParaRPr lang="en-US" altLang="zh-CN" sz="4000"/>
          </a:p>
        </p:txBody>
      </p:sp>
      <p:sp>
        <p:nvSpPr>
          <p:cNvPr id="6" name="文本框 5"/>
          <p:cNvSpPr txBox="1"/>
          <p:nvPr/>
        </p:nvSpPr>
        <p:spPr>
          <a:xfrm>
            <a:off x="5415280" y="2388870"/>
            <a:ext cx="5607050" cy="2245360"/>
          </a:xfrm>
          <a:prstGeom prst="rect">
            <a:avLst/>
          </a:prstGeom>
          <a:noFill/>
        </p:spPr>
        <p:txBody>
          <a:bodyPr wrap="square" rtlCol="0">
            <a:spAutoFit/>
          </a:bodyPr>
          <a:p>
            <a:r>
              <a:rPr lang="zh-CN" altLang="en-US" sz="2800"/>
              <a:t>这个</a:t>
            </a:r>
            <a:r>
              <a:rPr lang="zh-CN" altLang="en-US" sz="2800">
                <a:solidFill>
                  <a:srgbClr val="FF0000"/>
                </a:solidFill>
              </a:rPr>
              <a:t>包</a:t>
            </a:r>
            <a:r>
              <a:rPr lang="zh-CN" altLang="en-US" sz="2800"/>
              <a:t>不托运，我们带上飞机。</a:t>
            </a:r>
            <a:endParaRPr lang="zh-CN" altLang="en-US" sz="2800"/>
          </a:p>
          <a:p>
            <a:r>
              <a:rPr lang="en-US" altLang="zh-CN" sz="2800"/>
              <a:t>z</a:t>
            </a:r>
            <a:r>
              <a:rPr lang="zh-CN" altLang="en-US" sz="2800"/>
              <a:t>hè ge bāo bù tuō yùn, wǒ men dài shàng fēi jī.</a:t>
            </a:r>
            <a:endParaRPr lang="zh-CN" altLang="en-US" sz="2800"/>
          </a:p>
          <a:p>
            <a:r>
              <a:rPr lang="en-US" altLang="zh-CN" sz="2800"/>
              <a:t>We won`t check this </a:t>
            </a:r>
            <a:r>
              <a:rPr lang="en-US" altLang="zh-CN" sz="2800">
                <a:solidFill>
                  <a:srgbClr val="FF0000"/>
                </a:solidFill>
              </a:rPr>
              <a:t>bag</a:t>
            </a:r>
            <a:r>
              <a:rPr lang="en-US" altLang="zh-CN" sz="2800"/>
              <a:t>. We`ll take it on board.</a:t>
            </a:r>
            <a:endParaRPr lang="en-US" altLang="zh-CN" sz="2800"/>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19835" y="2304415"/>
            <a:ext cx="5111115" cy="1568450"/>
          </a:xfrm>
          <a:prstGeom prst="rect">
            <a:avLst/>
          </a:prstGeom>
          <a:noFill/>
        </p:spPr>
        <p:txBody>
          <a:bodyPr wrap="square" rtlCol="0">
            <a:spAutoFit/>
          </a:bodyPr>
          <a:p>
            <a:r>
              <a:rPr lang="zh-CN" altLang="en-US" sz="9600"/>
              <a:t>首都机场</a:t>
            </a:r>
            <a:endParaRPr lang="zh-CN" altLang="en-US" sz="9600"/>
          </a:p>
        </p:txBody>
      </p:sp>
      <p:sp>
        <p:nvSpPr>
          <p:cNvPr id="4" name="文本框 3"/>
          <p:cNvSpPr txBox="1"/>
          <p:nvPr/>
        </p:nvSpPr>
        <p:spPr>
          <a:xfrm>
            <a:off x="1428115" y="1597660"/>
            <a:ext cx="4812665" cy="706755"/>
          </a:xfrm>
          <a:prstGeom prst="rect">
            <a:avLst/>
          </a:prstGeom>
          <a:noFill/>
        </p:spPr>
        <p:txBody>
          <a:bodyPr wrap="square" rtlCol="0">
            <a:spAutoFit/>
          </a:bodyPr>
          <a:p>
            <a:r>
              <a:rPr lang="en-US" altLang="zh-CN" sz="4000"/>
              <a:t>shǒu   dū      jī    chǎng</a:t>
            </a:r>
            <a:endParaRPr lang="en-US" altLang="zh-CN" sz="4000"/>
          </a:p>
        </p:txBody>
      </p:sp>
      <p:sp>
        <p:nvSpPr>
          <p:cNvPr id="5" name="文本框 4"/>
          <p:cNvSpPr txBox="1"/>
          <p:nvPr/>
        </p:nvSpPr>
        <p:spPr>
          <a:xfrm>
            <a:off x="974725" y="3755390"/>
            <a:ext cx="6632575" cy="706755"/>
          </a:xfrm>
          <a:prstGeom prst="rect">
            <a:avLst/>
          </a:prstGeom>
          <a:noFill/>
        </p:spPr>
        <p:txBody>
          <a:bodyPr wrap="square" rtlCol="0">
            <a:spAutoFit/>
          </a:bodyPr>
          <a:p>
            <a:r>
              <a:rPr lang="en-US" altLang="zh-CN" sz="4000"/>
              <a:t>the Capital Airport(in Beijing)</a:t>
            </a:r>
            <a:endParaRPr lang="en-US" altLang="zh-CN" sz="4000"/>
          </a:p>
        </p:txBody>
      </p:sp>
      <p:pic>
        <p:nvPicPr>
          <p:cNvPr id="6" name="图片 5"/>
          <p:cNvPicPr>
            <a:picLocks noChangeAspect="1"/>
          </p:cNvPicPr>
          <p:nvPr/>
        </p:nvPicPr>
        <p:blipFill>
          <a:blip r:embed="rId1"/>
          <a:stretch>
            <a:fillRect/>
          </a:stretch>
        </p:blipFill>
        <p:spPr>
          <a:xfrm>
            <a:off x="7549515" y="2150110"/>
            <a:ext cx="3808730" cy="2557780"/>
          </a:xfrm>
          <a:prstGeom prst="rect">
            <a:avLst/>
          </a:prstGeom>
        </p:spPr>
      </p:pic>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zh-CN" altLang="en-US" sz="2800"/>
              <a:t>还</a:t>
            </a:r>
            <a:r>
              <a:rPr lang="en-US" altLang="zh-CN" sz="2800"/>
              <a:t>(hái)+Positive Adjective</a:t>
            </a:r>
            <a:endParaRPr lang="en-US" altLang="zh-CN" sz="2800"/>
          </a:p>
        </p:txBody>
      </p:sp>
      <p:sp>
        <p:nvSpPr>
          <p:cNvPr id="4" name="文本框 3"/>
          <p:cNvSpPr txBox="1"/>
          <p:nvPr/>
        </p:nvSpPr>
        <p:spPr>
          <a:xfrm>
            <a:off x="668020" y="1355090"/>
            <a:ext cx="11015980" cy="953135"/>
          </a:xfrm>
          <a:prstGeom prst="rect">
            <a:avLst/>
          </a:prstGeom>
          <a:noFill/>
        </p:spPr>
        <p:txBody>
          <a:bodyPr wrap="square" rtlCol="0">
            <a:spAutoFit/>
          </a:bodyPr>
          <a:p>
            <a:r>
              <a:rPr lang="zh-CN" altLang="en-US" sz="2800">
                <a:sym typeface="+mn-ea"/>
              </a:rPr>
              <a:t>还</a:t>
            </a:r>
            <a:r>
              <a:rPr lang="en-US" altLang="zh-CN" sz="2800">
                <a:sym typeface="+mn-ea"/>
              </a:rPr>
              <a:t>(hái) when used before a commendatory adjective may</a:t>
            </a:r>
            <a:r>
              <a:rPr lang="en-US" altLang="zh-CN" sz="2800">
                <a:solidFill>
                  <a:srgbClr val="FF0000"/>
                </a:solidFill>
                <a:sym typeface="+mn-ea"/>
              </a:rPr>
              <a:t> indicate that something is acceptable if not truly outstanding</a:t>
            </a:r>
            <a:r>
              <a:rPr lang="en-US" altLang="zh-CN" sz="2800">
                <a:sym typeface="+mn-ea"/>
              </a:rPr>
              <a:t>.</a:t>
            </a:r>
            <a:endParaRPr lang="en-US" altLang="zh-CN" sz="2800"/>
          </a:p>
        </p:txBody>
      </p:sp>
      <p:sp>
        <p:nvSpPr>
          <p:cNvPr id="5" name="文本框 4"/>
          <p:cNvSpPr txBox="1"/>
          <p:nvPr/>
        </p:nvSpPr>
        <p:spPr>
          <a:xfrm>
            <a:off x="842010" y="2846070"/>
            <a:ext cx="9005570" cy="3107690"/>
          </a:xfrm>
          <a:prstGeom prst="rect">
            <a:avLst/>
          </a:prstGeom>
          <a:noFill/>
        </p:spPr>
        <p:txBody>
          <a:bodyPr wrap="square" rtlCol="0">
            <a:spAutoFit/>
          </a:bodyPr>
          <a:p>
            <a:r>
              <a:rPr lang="en-US" altLang="zh-CN" sz="2800"/>
              <a:t>1. A: </a:t>
            </a:r>
            <a:r>
              <a:rPr lang="zh-CN" altLang="en-US" sz="2800"/>
              <a:t>你对那家旅馆的印象怎么样？</a:t>
            </a:r>
            <a:endParaRPr lang="zh-CN" altLang="en-US" sz="2800"/>
          </a:p>
          <a:p>
            <a:r>
              <a:rPr lang="zh-CN" altLang="en-US" sz="2800"/>
              <a:t>         </a:t>
            </a:r>
            <a:r>
              <a:rPr lang="en-US" altLang="zh-CN" sz="2800"/>
              <a:t>n</a:t>
            </a:r>
            <a:r>
              <a:rPr lang="zh-CN" altLang="en-US" sz="2800"/>
              <a:t>ǐ duì nà jiā lǚ guǎn de yìn xiàng zěn me yàng?</a:t>
            </a:r>
            <a:endParaRPr lang="zh-CN" altLang="en-US" sz="2800"/>
          </a:p>
          <a:p>
            <a:r>
              <a:rPr lang="zh-CN" altLang="en-US" sz="2800"/>
              <a:t>         </a:t>
            </a:r>
            <a:r>
              <a:rPr lang="en-US" altLang="zh-CN" sz="2800"/>
              <a:t>What was your impression of that hotel?</a:t>
            </a:r>
            <a:endParaRPr lang="zh-CN" altLang="en-US" sz="2800"/>
          </a:p>
          <a:p>
            <a:r>
              <a:rPr lang="zh-CN" altLang="en-US" sz="2800"/>
              <a:t>   </a:t>
            </a:r>
            <a:endParaRPr lang="zh-CN" altLang="en-US" sz="2800"/>
          </a:p>
          <a:p>
            <a:r>
              <a:rPr lang="zh-CN" altLang="en-US" sz="2800"/>
              <a:t>    </a:t>
            </a:r>
            <a:r>
              <a:rPr lang="en-US" altLang="zh-CN" sz="2800"/>
              <a:t>B: </a:t>
            </a:r>
            <a:r>
              <a:rPr lang="zh-CN" altLang="en-US" sz="2800"/>
              <a:t>还好。</a:t>
            </a:r>
            <a:endParaRPr lang="zh-CN" altLang="en-US" sz="2800"/>
          </a:p>
          <a:p>
            <a:r>
              <a:rPr lang="zh-CN" altLang="en-US" sz="2800"/>
              <a:t>        </a:t>
            </a:r>
            <a:r>
              <a:rPr lang="en-US" altLang="zh-CN" sz="2800"/>
              <a:t>h</a:t>
            </a:r>
            <a:r>
              <a:rPr lang="zh-CN" altLang="en-US" sz="2800"/>
              <a:t>ái hǎo.</a:t>
            </a:r>
            <a:endParaRPr lang="zh-CN" altLang="en-US" sz="2800"/>
          </a:p>
          <a:p>
            <a:r>
              <a:rPr lang="zh-CN" altLang="en-US" sz="2800"/>
              <a:t>        </a:t>
            </a:r>
            <a:r>
              <a:rPr lang="en-US" altLang="zh-CN" sz="2800"/>
              <a:t>It`s okay.</a:t>
            </a:r>
            <a:endParaRPr lang="en-US" altLang="zh-CN" sz="280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zh-CN" altLang="en-US" sz="2800"/>
              <a:t>还</a:t>
            </a:r>
            <a:r>
              <a:rPr lang="en-US" altLang="zh-CN" sz="2800"/>
              <a:t>(hái)+Positive Adjective</a:t>
            </a:r>
            <a:endParaRPr lang="en-US" altLang="zh-CN" sz="2800"/>
          </a:p>
        </p:txBody>
      </p:sp>
      <p:sp>
        <p:nvSpPr>
          <p:cNvPr id="4" name="文本框 3"/>
          <p:cNvSpPr txBox="1"/>
          <p:nvPr/>
        </p:nvSpPr>
        <p:spPr>
          <a:xfrm>
            <a:off x="668020" y="1355090"/>
            <a:ext cx="11015980" cy="953135"/>
          </a:xfrm>
          <a:prstGeom prst="rect">
            <a:avLst/>
          </a:prstGeom>
          <a:noFill/>
        </p:spPr>
        <p:txBody>
          <a:bodyPr wrap="square" rtlCol="0">
            <a:spAutoFit/>
          </a:bodyPr>
          <a:p>
            <a:r>
              <a:rPr lang="zh-CN" altLang="en-US" sz="2800">
                <a:sym typeface="+mn-ea"/>
              </a:rPr>
              <a:t>还</a:t>
            </a:r>
            <a:r>
              <a:rPr lang="en-US" altLang="zh-CN" sz="2800">
                <a:sym typeface="+mn-ea"/>
              </a:rPr>
              <a:t>(hái) when used before a commendatory adjective may </a:t>
            </a:r>
            <a:r>
              <a:rPr lang="en-US" altLang="zh-CN" sz="2800">
                <a:solidFill>
                  <a:srgbClr val="FF0000"/>
                </a:solidFill>
                <a:sym typeface="+mn-ea"/>
              </a:rPr>
              <a:t>indicate that something is acceptable if not truly outstanding.</a:t>
            </a:r>
            <a:endParaRPr lang="en-US" altLang="zh-CN" sz="2800">
              <a:solidFill>
                <a:srgbClr val="FF0000"/>
              </a:solidFill>
              <a:sym typeface="+mn-ea"/>
            </a:endParaRPr>
          </a:p>
        </p:txBody>
      </p:sp>
      <p:sp>
        <p:nvSpPr>
          <p:cNvPr id="5" name="文本框 4"/>
          <p:cNvSpPr txBox="1"/>
          <p:nvPr/>
        </p:nvSpPr>
        <p:spPr>
          <a:xfrm>
            <a:off x="842010" y="2705100"/>
            <a:ext cx="9005570" cy="3107690"/>
          </a:xfrm>
          <a:prstGeom prst="rect">
            <a:avLst/>
          </a:prstGeom>
          <a:noFill/>
        </p:spPr>
        <p:txBody>
          <a:bodyPr wrap="square" rtlCol="0">
            <a:spAutoFit/>
          </a:bodyPr>
          <a:p>
            <a:r>
              <a:rPr lang="en-US" altLang="zh-CN" sz="2800"/>
              <a:t>2. </a:t>
            </a:r>
            <a:r>
              <a:rPr lang="zh-CN" altLang="en-US" sz="2800"/>
              <a:t>这个厨房还可以，挺干净的。</a:t>
            </a:r>
            <a:endParaRPr lang="zh-CN" altLang="en-US" sz="2800"/>
          </a:p>
          <a:p>
            <a:r>
              <a:rPr lang="zh-CN" altLang="en-US" sz="2800"/>
              <a:t>    </a:t>
            </a:r>
            <a:r>
              <a:rPr lang="en-US" altLang="zh-CN" sz="2800"/>
              <a:t>z</a:t>
            </a:r>
            <a:r>
              <a:rPr lang="zh-CN" altLang="en-US" sz="2800"/>
              <a:t>hè ge chú fáng hái kě yǐ, tǐng gān jìng de.  </a:t>
            </a:r>
            <a:endParaRPr lang="zh-CN" altLang="en-US" sz="2800"/>
          </a:p>
          <a:p>
            <a:r>
              <a:rPr lang="zh-CN" altLang="en-US" sz="2800"/>
              <a:t>    </a:t>
            </a:r>
            <a:r>
              <a:rPr lang="en-US" altLang="zh-CN" sz="2800"/>
              <a:t>This kitchen is all right. It`s pretty clean.</a:t>
            </a:r>
            <a:endParaRPr lang="en-US" altLang="zh-CN" sz="2800"/>
          </a:p>
          <a:p>
            <a:r>
              <a:rPr lang="zh-CN" altLang="en-US" sz="2800"/>
              <a:t>   </a:t>
            </a:r>
            <a:endParaRPr lang="zh-CN" altLang="en-US" sz="2800"/>
          </a:p>
          <a:p>
            <a:r>
              <a:rPr lang="en-US" altLang="zh-CN" sz="2800"/>
              <a:t>3. </a:t>
            </a:r>
            <a:r>
              <a:rPr lang="zh-CN" altLang="en-US" sz="2800"/>
              <a:t>那套公寓还行，带家具。</a:t>
            </a:r>
            <a:endParaRPr lang="zh-CN" altLang="en-US" sz="2800"/>
          </a:p>
          <a:p>
            <a:r>
              <a:rPr lang="zh-CN" altLang="en-US" sz="2800"/>
              <a:t>    </a:t>
            </a:r>
            <a:r>
              <a:rPr lang="en-US" altLang="zh-CN" sz="2800"/>
              <a:t>n</a:t>
            </a:r>
            <a:r>
              <a:rPr lang="zh-CN" altLang="en-US" sz="2800"/>
              <a:t>à tào gōng yù hái xíng, dài jiā jù.</a:t>
            </a:r>
            <a:endParaRPr lang="zh-CN" altLang="en-US" sz="2800"/>
          </a:p>
          <a:p>
            <a:r>
              <a:rPr lang="zh-CN" altLang="en-US" sz="2800"/>
              <a:t>    </a:t>
            </a:r>
            <a:r>
              <a:rPr lang="en-US" altLang="zh-CN" sz="2800"/>
              <a:t>That apartment is not too bad. It`s furnished.</a:t>
            </a:r>
            <a:endParaRPr lang="en-US" altLang="zh-CN" sz="2800"/>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zh-CN" altLang="en-US" sz="2800"/>
              <a:t>还</a:t>
            </a:r>
            <a:r>
              <a:rPr lang="en-US" altLang="zh-CN" sz="2800"/>
              <a:t>(hái)+Positive Adjective</a:t>
            </a:r>
            <a:endParaRPr lang="en-US" altLang="zh-CN" sz="2800"/>
          </a:p>
        </p:txBody>
      </p:sp>
      <p:sp>
        <p:nvSpPr>
          <p:cNvPr id="4" name="文本框 3"/>
          <p:cNvSpPr txBox="1"/>
          <p:nvPr/>
        </p:nvSpPr>
        <p:spPr>
          <a:xfrm>
            <a:off x="668020" y="1355090"/>
            <a:ext cx="11015980" cy="953135"/>
          </a:xfrm>
          <a:prstGeom prst="rect">
            <a:avLst/>
          </a:prstGeom>
          <a:noFill/>
        </p:spPr>
        <p:txBody>
          <a:bodyPr wrap="square" rtlCol="0">
            <a:spAutoFit/>
          </a:bodyPr>
          <a:p>
            <a:r>
              <a:rPr lang="zh-CN" altLang="en-US" sz="2800">
                <a:sym typeface="+mn-ea"/>
              </a:rPr>
              <a:t>还</a:t>
            </a:r>
            <a:r>
              <a:rPr lang="en-US" altLang="zh-CN" sz="2800">
                <a:sym typeface="+mn-ea"/>
              </a:rPr>
              <a:t>(hái) when used before s commendatory adjective may</a:t>
            </a:r>
            <a:r>
              <a:rPr lang="en-US" altLang="zh-CN" sz="2800">
                <a:solidFill>
                  <a:srgbClr val="FF0000"/>
                </a:solidFill>
                <a:sym typeface="+mn-ea"/>
              </a:rPr>
              <a:t> indicate that something is acceptable if not truly outstanding.</a:t>
            </a:r>
            <a:endParaRPr lang="en-US" altLang="zh-CN" sz="2800">
              <a:solidFill>
                <a:srgbClr val="FF0000"/>
              </a:solidFill>
              <a:sym typeface="+mn-ea"/>
            </a:endParaRPr>
          </a:p>
        </p:txBody>
      </p:sp>
      <p:sp>
        <p:nvSpPr>
          <p:cNvPr id="5" name="文本框 4"/>
          <p:cNvSpPr txBox="1"/>
          <p:nvPr/>
        </p:nvSpPr>
        <p:spPr>
          <a:xfrm>
            <a:off x="842010" y="2705100"/>
            <a:ext cx="10910570" cy="1814830"/>
          </a:xfrm>
          <a:prstGeom prst="rect">
            <a:avLst/>
          </a:prstGeom>
          <a:noFill/>
        </p:spPr>
        <p:txBody>
          <a:bodyPr wrap="square" rtlCol="0">
            <a:spAutoFit/>
          </a:bodyPr>
          <a:p>
            <a:r>
              <a:rPr lang="en-US" altLang="zh-CN" sz="2800"/>
              <a:t>4. </a:t>
            </a:r>
            <a:r>
              <a:rPr lang="zh-CN" altLang="en-US" sz="2800"/>
              <a:t>那个饭馆的红烧牛肉和家常豆腐还不错。</a:t>
            </a:r>
            <a:endParaRPr lang="zh-CN" altLang="en-US" sz="2800"/>
          </a:p>
          <a:p>
            <a:r>
              <a:rPr lang="zh-CN" altLang="en-US" sz="2800"/>
              <a:t>     </a:t>
            </a:r>
            <a:r>
              <a:rPr lang="en-US" altLang="zh-CN" sz="2800"/>
              <a:t>n</a:t>
            </a:r>
            <a:r>
              <a:rPr lang="zh-CN" altLang="en-US" sz="2800"/>
              <a:t>à g</a:t>
            </a:r>
            <a:r>
              <a:rPr lang="en-US" altLang="zh-CN" sz="2800"/>
              <a:t>e</a:t>
            </a:r>
            <a:r>
              <a:rPr lang="zh-CN" altLang="en-US" sz="2800"/>
              <a:t> fàn guǎn de hóng shāo niú ròu hé jiā cháng dòu fu hái bú cuò.</a:t>
            </a:r>
            <a:endParaRPr lang="zh-CN" altLang="en-US" sz="2800"/>
          </a:p>
          <a:p>
            <a:r>
              <a:rPr lang="zh-CN" altLang="en-US" sz="2800"/>
              <a:t>     </a:t>
            </a:r>
            <a:r>
              <a:rPr lang="en-US" altLang="zh-CN" sz="2800"/>
              <a:t>That restaurant`s beef braised in soy sauce and family-style tofu are pretty good.</a:t>
            </a:r>
            <a:endParaRPr lang="en-US" altLang="zh-CN" sz="2800"/>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sp>
        <p:nvSpPr>
          <p:cNvPr id="4" name="文本框 3"/>
          <p:cNvSpPr txBox="1"/>
          <p:nvPr/>
        </p:nvSpPr>
        <p:spPr>
          <a:xfrm>
            <a:off x="668020" y="1355090"/>
            <a:ext cx="11015980" cy="3969385"/>
          </a:xfrm>
          <a:prstGeom prst="rect">
            <a:avLst/>
          </a:prstGeom>
          <a:noFill/>
        </p:spPr>
        <p:txBody>
          <a:bodyPr wrap="square" rtlCol="0">
            <a:spAutoFit/>
          </a:bodyPr>
          <a:p>
            <a:r>
              <a:rPr lang="en-US" altLang="zh-CN" sz="2800"/>
              <a:t>The system of kinship terms in Chinese is rather complicated, especially because Chinese people make a distinction between paternal and maternal relatives, older and younger siblings, even among differently related uncles and aunts, ect. </a:t>
            </a:r>
            <a:endParaRPr lang="en-US" altLang="zh-CN" sz="2800"/>
          </a:p>
          <a:p>
            <a:r>
              <a:rPr lang="en-US" altLang="zh-CN" sz="2800"/>
              <a:t>The following is a list of Chinese kinship terms; </a:t>
            </a:r>
            <a:endParaRPr lang="en-US" altLang="zh-CN" sz="2800"/>
          </a:p>
          <a:p>
            <a:endParaRPr lang="en-US" altLang="zh-CN" sz="2800"/>
          </a:p>
          <a:p>
            <a:r>
              <a:rPr lang="en-US" altLang="zh-CN" sz="2800"/>
              <a:t>[f]: indicates a more formal way of address; </a:t>
            </a:r>
            <a:endParaRPr lang="en-US" altLang="zh-CN" sz="2800"/>
          </a:p>
          <a:p>
            <a:r>
              <a:rPr lang="en-US" altLang="zh-CN" sz="2800"/>
              <a:t>[n]: northern Chinese usage; </a:t>
            </a:r>
            <a:endParaRPr lang="en-US" altLang="zh-CN" sz="2800"/>
          </a:p>
          <a:p>
            <a:r>
              <a:rPr lang="en-US" altLang="zh-CN" sz="2800"/>
              <a:t>[s]: southern Chinese usage.</a:t>
            </a:r>
            <a:endParaRPr lang="zh-CN" altLang="en-US" sz="2800"/>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pic>
        <p:nvPicPr>
          <p:cNvPr id="5" name="图片 4"/>
          <p:cNvPicPr>
            <a:picLocks noChangeAspect="1"/>
          </p:cNvPicPr>
          <p:nvPr/>
        </p:nvPicPr>
        <p:blipFill>
          <a:blip r:embed="rId1"/>
          <a:srcRect r="6570"/>
          <a:stretch>
            <a:fillRect/>
          </a:stretch>
        </p:blipFill>
        <p:spPr>
          <a:xfrm>
            <a:off x="883285" y="1720215"/>
            <a:ext cx="10088245" cy="3018790"/>
          </a:xfrm>
          <a:prstGeom prst="rect">
            <a:avLst/>
          </a:prstGeom>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pic>
        <p:nvPicPr>
          <p:cNvPr id="4" name="图片 3"/>
          <p:cNvPicPr>
            <a:picLocks noChangeAspect="1"/>
          </p:cNvPicPr>
          <p:nvPr>
            <p:custDataLst>
              <p:tags r:id="rId1"/>
            </p:custDataLst>
          </p:nvPr>
        </p:nvPicPr>
        <p:blipFill>
          <a:blip r:embed="rId2"/>
          <a:stretch>
            <a:fillRect/>
          </a:stretch>
        </p:blipFill>
        <p:spPr>
          <a:xfrm>
            <a:off x="668020" y="1294765"/>
            <a:ext cx="10306050" cy="5125085"/>
          </a:xfrm>
          <a:prstGeom prst="rect">
            <a:avLst/>
          </a:prstGeom>
        </p:spPr>
      </p:pic>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pic>
        <p:nvPicPr>
          <p:cNvPr id="5" name="图片 4"/>
          <p:cNvPicPr>
            <a:picLocks noChangeAspect="1"/>
          </p:cNvPicPr>
          <p:nvPr/>
        </p:nvPicPr>
        <p:blipFill>
          <a:blip r:embed="rId1"/>
          <a:srcRect t="4376"/>
          <a:stretch>
            <a:fillRect/>
          </a:stretch>
        </p:blipFill>
        <p:spPr>
          <a:xfrm>
            <a:off x="855980" y="1296670"/>
            <a:ext cx="9989820" cy="4751070"/>
          </a:xfrm>
          <a:prstGeom prst="rect">
            <a:avLst/>
          </a:prstGeom>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30555" y="548640"/>
            <a:ext cx="4502785" cy="521970"/>
          </a:xfrm>
          <a:prstGeom prst="rect">
            <a:avLst/>
          </a:prstGeom>
          <a:noFill/>
        </p:spPr>
        <p:txBody>
          <a:bodyPr wrap="square" rtlCol="0">
            <a:spAutoFit/>
          </a:bodyPr>
          <a:p>
            <a:r>
              <a:rPr lang="en-US" altLang="zh-CN" sz="2800"/>
              <a:t>Kinship Terms</a:t>
            </a:r>
            <a:endParaRPr lang="en-US" altLang="zh-CN" sz="2800"/>
          </a:p>
        </p:txBody>
      </p:sp>
      <p:pic>
        <p:nvPicPr>
          <p:cNvPr id="5" name="图片 4"/>
          <p:cNvPicPr>
            <a:picLocks noChangeAspect="1"/>
          </p:cNvPicPr>
          <p:nvPr/>
        </p:nvPicPr>
        <p:blipFill>
          <a:blip r:embed="rId1"/>
          <a:srcRect l="2769" t="13869"/>
          <a:stretch>
            <a:fillRect/>
          </a:stretch>
        </p:blipFill>
        <p:spPr>
          <a:xfrm>
            <a:off x="1466215" y="3676650"/>
            <a:ext cx="9063355" cy="2232025"/>
          </a:xfrm>
          <a:prstGeom prst="rect">
            <a:avLst/>
          </a:prstGeom>
        </p:spPr>
      </p:pic>
      <p:pic>
        <p:nvPicPr>
          <p:cNvPr id="6" name="图片 5"/>
          <p:cNvPicPr>
            <a:picLocks noChangeAspect="1"/>
          </p:cNvPicPr>
          <p:nvPr/>
        </p:nvPicPr>
        <p:blipFill>
          <a:blip r:embed="rId2"/>
          <a:srcRect t="9366" b="1761"/>
          <a:stretch>
            <a:fillRect/>
          </a:stretch>
        </p:blipFill>
        <p:spPr>
          <a:xfrm>
            <a:off x="1048385" y="1230630"/>
            <a:ext cx="9481185" cy="2446020"/>
          </a:xfrm>
          <a:prstGeom prst="rect">
            <a:avLst/>
          </a:prstGeom>
        </p:spPr>
      </p:pic>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pic>
        <p:nvPicPr>
          <p:cNvPr id="6" name="图片 5"/>
          <p:cNvPicPr>
            <a:picLocks noChangeAspect="1"/>
          </p:cNvPicPr>
          <p:nvPr/>
        </p:nvPicPr>
        <p:blipFill>
          <a:blip r:embed="rId1"/>
          <a:stretch>
            <a:fillRect/>
          </a:stretch>
        </p:blipFill>
        <p:spPr>
          <a:xfrm>
            <a:off x="934085" y="1357630"/>
            <a:ext cx="9835515" cy="4988560"/>
          </a:xfrm>
          <a:prstGeom prst="rect">
            <a:avLst/>
          </a:prstGeom>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箱子</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xiāng    zi</a:t>
            </a:r>
            <a:endParaRPr lang="en-US" altLang="zh-CN" sz="4000"/>
          </a:p>
        </p:txBody>
      </p:sp>
      <p:sp>
        <p:nvSpPr>
          <p:cNvPr id="5" name="文本框 4"/>
          <p:cNvSpPr txBox="1"/>
          <p:nvPr/>
        </p:nvSpPr>
        <p:spPr>
          <a:xfrm>
            <a:off x="1257935" y="3753485"/>
            <a:ext cx="3941445" cy="706755"/>
          </a:xfrm>
          <a:prstGeom prst="rect">
            <a:avLst/>
          </a:prstGeom>
          <a:noFill/>
        </p:spPr>
        <p:txBody>
          <a:bodyPr wrap="square" rtlCol="0">
            <a:spAutoFit/>
          </a:bodyPr>
          <a:p>
            <a:r>
              <a:rPr lang="en-US" altLang="zh-CN" sz="4000"/>
              <a:t>  suitcase; box</a:t>
            </a:r>
            <a:endParaRPr lang="en-US" altLang="zh-CN" sz="4000"/>
          </a:p>
        </p:txBody>
      </p:sp>
      <p:sp>
        <p:nvSpPr>
          <p:cNvPr id="7" name="文本框 6"/>
          <p:cNvSpPr txBox="1"/>
          <p:nvPr/>
        </p:nvSpPr>
        <p:spPr>
          <a:xfrm>
            <a:off x="4879340" y="2369820"/>
            <a:ext cx="6312535" cy="1383665"/>
          </a:xfrm>
          <a:prstGeom prst="rect">
            <a:avLst/>
          </a:prstGeom>
          <a:noFill/>
        </p:spPr>
        <p:txBody>
          <a:bodyPr wrap="square" rtlCol="0">
            <a:spAutoFit/>
          </a:bodyPr>
          <a:p>
            <a:r>
              <a:rPr lang="zh-CN" altLang="en-US" sz="2800"/>
              <a:t>把</a:t>
            </a:r>
            <a:r>
              <a:rPr lang="zh-CN" altLang="en-US" sz="2800">
                <a:solidFill>
                  <a:srgbClr val="FF0000"/>
                </a:solidFill>
              </a:rPr>
              <a:t>箱子</a:t>
            </a:r>
            <a:r>
              <a:rPr lang="zh-CN" altLang="en-US" sz="2800"/>
              <a:t>给我吧，我帮你拿。</a:t>
            </a:r>
            <a:endParaRPr lang="zh-CN" altLang="en-US" sz="2800"/>
          </a:p>
          <a:p>
            <a:r>
              <a:rPr lang="en-US" altLang="zh-CN" sz="2800"/>
              <a:t>b</a:t>
            </a:r>
            <a:r>
              <a:rPr lang="zh-CN" altLang="en-US" sz="2800"/>
              <a:t>ǎ xiāng zi gěi wǒ ba, wǒ bāng nǐ ná</a:t>
            </a:r>
            <a:r>
              <a:rPr lang="en-US" altLang="zh-CN" sz="2800"/>
              <a:t>.</a:t>
            </a:r>
            <a:endParaRPr lang="en-US" altLang="zh-CN" sz="2800"/>
          </a:p>
          <a:p>
            <a:r>
              <a:rPr lang="en-US" altLang="zh-CN" sz="2800"/>
              <a:t>Give me the </a:t>
            </a:r>
            <a:r>
              <a:rPr lang="en-US" altLang="zh-CN" sz="2800">
                <a:solidFill>
                  <a:srgbClr val="FF0000"/>
                </a:solidFill>
              </a:rPr>
              <a:t>suitcase</a:t>
            </a:r>
            <a:r>
              <a:rPr lang="en-US" altLang="zh-CN" sz="2800"/>
              <a:t>, let me help you</a:t>
            </a:r>
            <a:endParaRPr lang="en-US" altLang="zh-CN" sz="2800"/>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pic>
        <p:nvPicPr>
          <p:cNvPr id="4" name="图片 3"/>
          <p:cNvPicPr>
            <a:picLocks noChangeAspect="1"/>
          </p:cNvPicPr>
          <p:nvPr/>
        </p:nvPicPr>
        <p:blipFill>
          <a:blip r:embed="rId1"/>
          <a:srcRect t="3239"/>
          <a:stretch>
            <a:fillRect/>
          </a:stretch>
        </p:blipFill>
        <p:spPr>
          <a:xfrm>
            <a:off x="730885" y="1389380"/>
            <a:ext cx="10730230" cy="4742180"/>
          </a:xfrm>
          <a:prstGeom prst="rect">
            <a:avLst/>
          </a:prstGeom>
        </p:spPr>
      </p:pic>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pic>
        <p:nvPicPr>
          <p:cNvPr id="5" name="图片 4"/>
          <p:cNvPicPr>
            <a:picLocks noChangeAspect="1"/>
          </p:cNvPicPr>
          <p:nvPr/>
        </p:nvPicPr>
        <p:blipFill>
          <a:blip r:embed="rId1"/>
          <a:srcRect r="2807"/>
          <a:stretch>
            <a:fillRect/>
          </a:stretch>
        </p:blipFill>
        <p:spPr>
          <a:xfrm>
            <a:off x="544830" y="1878965"/>
            <a:ext cx="11119485" cy="3068955"/>
          </a:xfrm>
          <a:prstGeom prst="rect">
            <a:avLst/>
          </a:prstGeom>
        </p:spPr>
      </p:pic>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68020" y="708660"/>
            <a:ext cx="4502785" cy="521970"/>
          </a:xfrm>
          <a:prstGeom prst="rect">
            <a:avLst/>
          </a:prstGeom>
          <a:noFill/>
        </p:spPr>
        <p:txBody>
          <a:bodyPr wrap="square" rtlCol="0">
            <a:spAutoFit/>
          </a:bodyPr>
          <a:p>
            <a:r>
              <a:rPr lang="en-US" altLang="zh-CN" sz="2800"/>
              <a:t>Kinship Terms</a:t>
            </a:r>
            <a:endParaRPr lang="en-US" altLang="zh-CN" sz="2800"/>
          </a:p>
        </p:txBody>
      </p:sp>
      <p:pic>
        <p:nvPicPr>
          <p:cNvPr id="4" name="图片 3"/>
          <p:cNvPicPr>
            <a:picLocks noChangeAspect="1"/>
          </p:cNvPicPr>
          <p:nvPr/>
        </p:nvPicPr>
        <p:blipFill>
          <a:blip r:embed="rId1"/>
          <a:srcRect r="2216"/>
          <a:stretch>
            <a:fillRect/>
          </a:stretch>
        </p:blipFill>
        <p:spPr>
          <a:xfrm>
            <a:off x="238760" y="1657985"/>
            <a:ext cx="11421745" cy="3150870"/>
          </a:xfrm>
          <a:prstGeom prst="rect">
            <a:avLst/>
          </a:prstGeom>
        </p:spPr>
      </p:pic>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46785" y="940435"/>
            <a:ext cx="10611485" cy="1383665"/>
          </a:xfrm>
          <a:prstGeom prst="rect">
            <a:avLst/>
          </a:prstGeom>
          <a:noFill/>
        </p:spPr>
        <p:txBody>
          <a:bodyPr wrap="square" rtlCol="0">
            <a:spAutoFit/>
          </a:bodyPr>
          <a:p>
            <a:r>
              <a:rPr lang="en-US" altLang="zh-CN" sz="2800"/>
              <a:t>One can </a:t>
            </a:r>
            <a:r>
              <a:rPr lang="en-US" altLang="zh-CN" sz="2800">
                <a:solidFill>
                  <a:srgbClr val="FF0000"/>
                </a:solidFill>
              </a:rPr>
              <a:t>address a person to whom one is not related </a:t>
            </a:r>
            <a:r>
              <a:rPr lang="en-US" altLang="zh-CN" sz="2800"/>
              <a:t>as </a:t>
            </a:r>
            <a:r>
              <a:rPr lang="zh-CN" altLang="en-US" sz="2800"/>
              <a:t>叔叔</a:t>
            </a:r>
            <a:r>
              <a:rPr lang="en-US" altLang="zh-CN" sz="2800"/>
              <a:t>(shū shu,uncle) or </a:t>
            </a:r>
            <a:r>
              <a:rPr lang="zh-CN" altLang="en-US" sz="2800"/>
              <a:t>阿姨</a:t>
            </a:r>
            <a:r>
              <a:rPr lang="en-US" altLang="zh-CN" sz="2800"/>
              <a:t>(ā yí, aunt) </a:t>
            </a:r>
            <a:r>
              <a:rPr lang="en-US" altLang="zh-CN" sz="2800">
                <a:solidFill>
                  <a:srgbClr val="FF0000"/>
                </a:solidFill>
              </a:rPr>
              <a:t>if the person is about one`s parents`age.</a:t>
            </a:r>
            <a:r>
              <a:rPr lang="en-US" altLang="zh-CN" sz="2800"/>
              <a:t> These respectful forms of address can be applied </a:t>
            </a:r>
            <a:r>
              <a:rPr lang="en-US" altLang="zh-CN" sz="2800">
                <a:solidFill>
                  <a:srgbClr val="FF0000"/>
                </a:solidFill>
              </a:rPr>
              <a:t>even to strangers.</a:t>
            </a:r>
            <a:endParaRPr lang="en-US" altLang="zh-CN" sz="280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98830" y="1288415"/>
            <a:ext cx="10611485" cy="3969385"/>
          </a:xfrm>
          <a:prstGeom prst="rect">
            <a:avLst/>
          </a:prstGeom>
          <a:noFill/>
        </p:spPr>
        <p:txBody>
          <a:bodyPr wrap="square" rtlCol="0">
            <a:spAutoFit/>
          </a:bodyPr>
          <a:p>
            <a:r>
              <a:rPr lang="en-US" altLang="zh-CN" sz="2800">
                <a:solidFill>
                  <a:schemeClr val="tx1"/>
                </a:solidFill>
              </a:rPr>
              <a:t>Final exam time:</a:t>
            </a:r>
            <a:endParaRPr lang="en-US" altLang="zh-CN" sz="2800">
              <a:solidFill>
                <a:schemeClr val="tx1"/>
              </a:solidFill>
            </a:endParaRPr>
          </a:p>
          <a:p>
            <a:endParaRPr lang="en-US" altLang="zh-CN" sz="2800">
              <a:solidFill>
                <a:schemeClr val="tx1"/>
              </a:solidFill>
            </a:endParaRPr>
          </a:p>
          <a:p>
            <a:r>
              <a:rPr lang="en-US" altLang="zh-CN" sz="2800">
                <a:solidFill>
                  <a:schemeClr val="tx1"/>
                </a:solidFill>
              </a:rPr>
              <a:t>June 8   (6</a:t>
            </a:r>
            <a:r>
              <a:rPr lang="zh-CN" altLang="en-US" sz="2800">
                <a:solidFill>
                  <a:schemeClr val="tx1"/>
                </a:solidFill>
              </a:rPr>
              <a:t>月</a:t>
            </a:r>
            <a:r>
              <a:rPr lang="en-US" altLang="zh-CN" sz="2800">
                <a:solidFill>
                  <a:schemeClr val="tx1"/>
                </a:solidFill>
              </a:rPr>
              <a:t>8</a:t>
            </a:r>
            <a:r>
              <a:rPr lang="zh-CN" altLang="en-US" sz="2800">
                <a:solidFill>
                  <a:schemeClr val="tx1"/>
                </a:solidFill>
              </a:rPr>
              <a:t>日</a:t>
            </a:r>
            <a:r>
              <a:rPr lang="en-US" altLang="zh-CN" sz="2800">
                <a:solidFill>
                  <a:schemeClr val="tx1"/>
                </a:solidFill>
              </a:rPr>
              <a:t>)</a:t>
            </a:r>
            <a:endParaRPr lang="en-US" altLang="zh-CN" sz="2800">
              <a:solidFill>
                <a:schemeClr val="tx1"/>
              </a:solidFill>
            </a:endParaRPr>
          </a:p>
          <a:p>
            <a:r>
              <a:rPr lang="en-US" altLang="zh-CN" sz="2800">
                <a:solidFill>
                  <a:schemeClr val="tx1"/>
                </a:solidFill>
              </a:rPr>
              <a:t>June 15 (6</a:t>
            </a:r>
            <a:r>
              <a:rPr lang="zh-CN" altLang="en-US" sz="2800">
                <a:solidFill>
                  <a:schemeClr val="tx1"/>
                </a:solidFill>
              </a:rPr>
              <a:t>月</a:t>
            </a:r>
            <a:r>
              <a:rPr lang="en-US" altLang="zh-CN" sz="2800">
                <a:solidFill>
                  <a:schemeClr val="tx1"/>
                </a:solidFill>
              </a:rPr>
              <a:t>15</a:t>
            </a:r>
            <a:r>
              <a:rPr lang="zh-CN" altLang="en-US" sz="2800">
                <a:solidFill>
                  <a:schemeClr val="tx1"/>
                </a:solidFill>
              </a:rPr>
              <a:t>日</a:t>
            </a:r>
            <a:r>
              <a:rPr lang="en-US" altLang="zh-CN" sz="2800">
                <a:solidFill>
                  <a:schemeClr val="tx1"/>
                </a:solidFill>
              </a:rPr>
              <a:t>)</a:t>
            </a:r>
            <a:endParaRPr lang="en-US" altLang="zh-CN" sz="2800">
              <a:solidFill>
                <a:schemeClr val="tx1"/>
              </a:solidFill>
            </a:endParaRPr>
          </a:p>
          <a:p>
            <a:r>
              <a:rPr lang="en-US" altLang="zh-CN" sz="2800">
                <a:solidFill>
                  <a:schemeClr val="tx1"/>
                </a:solidFill>
              </a:rPr>
              <a:t>June 22 (6</a:t>
            </a:r>
            <a:r>
              <a:rPr lang="zh-CN" altLang="en-US" sz="2800">
                <a:solidFill>
                  <a:schemeClr val="tx1"/>
                </a:solidFill>
              </a:rPr>
              <a:t>月</a:t>
            </a:r>
            <a:r>
              <a:rPr lang="en-US" altLang="zh-CN" sz="2800">
                <a:solidFill>
                  <a:schemeClr val="tx1"/>
                </a:solidFill>
              </a:rPr>
              <a:t>22</a:t>
            </a:r>
            <a:r>
              <a:rPr lang="zh-CN" altLang="en-US" sz="2800">
                <a:solidFill>
                  <a:schemeClr val="tx1"/>
                </a:solidFill>
              </a:rPr>
              <a:t>日</a:t>
            </a:r>
            <a:r>
              <a:rPr lang="en-US" altLang="zh-CN" sz="2800">
                <a:solidFill>
                  <a:schemeClr val="tx1"/>
                </a:solidFill>
              </a:rPr>
              <a:t>)</a:t>
            </a:r>
            <a:endParaRPr lang="en-US" altLang="zh-CN" sz="2800">
              <a:solidFill>
                <a:schemeClr val="tx1"/>
              </a:solidFill>
            </a:endParaRPr>
          </a:p>
          <a:p>
            <a:endParaRPr lang="en-US" altLang="zh-CN" sz="2800">
              <a:solidFill>
                <a:schemeClr val="tx1"/>
              </a:solidFill>
            </a:endParaRPr>
          </a:p>
          <a:p>
            <a:r>
              <a:rPr lang="en-US" altLang="zh-CN" sz="2800">
                <a:solidFill>
                  <a:schemeClr val="tx1"/>
                </a:solidFill>
              </a:rPr>
              <a:t>Examinations: Online oral test (We have no written exam this semester)</a:t>
            </a:r>
            <a:endParaRPr lang="en-US" altLang="zh-CN" sz="2800">
              <a:solidFill>
                <a:schemeClr val="tx1"/>
              </a:solidFill>
            </a:endParaRPr>
          </a:p>
          <a:p>
            <a:endParaRPr lang="en-US" altLang="zh-CN" sz="2800">
              <a:solidFill>
                <a:schemeClr val="tx1"/>
              </a:solidFill>
            </a:endParaRPr>
          </a:p>
          <a:p>
            <a:endParaRPr lang="en-US" altLang="zh-CN" sz="280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46785" y="940435"/>
            <a:ext cx="10611485" cy="3538220"/>
          </a:xfrm>
          <a:prstGeom prst="rect">
            <a:avLst/>
          </a:prstGeom>
          <a:noFill/>
        </p:spPr>
        <p:txBody>
          <a:bodyPr wrap="square" rtlCol="0">
            <a:spAutoFit/>
          </a:bodyPr>
          <a:p>
            <a:endParaRPr lang="en-US" altLang="zh-CN" sz="2800">
              <a:solidFill>
                <a:schemeClr val="tx1"/>
              </a:solidFill>
            </a:endParaRPr>
          </a:p>
          <a:p>
            <a:r>
              <a:rPr lang="en-US" altLang="zh-CN" sz="2800">
                <a:solidFill>
                  <a:schemeClr val="tx1"/>
                </a:solidFill>
              </a:rPr>
              <a:t>Examination Content: For the oral test, I will prepare 5-8 topics (I will tell the students before this Friday). The students randomly choose 1 topic to answer, at least 5 minutes for each topic.During the exam, I will use hour meter timing. </a:t>
            </a:r>
            <a:r>
              <a:rPr lang="en-US" altLang="zh-CN" sz="2800">
                <a:solidFill>
                  <a:srgbClr val="FF0000"/>
                </a:solidFill>
              </a:rPr>
              <a:t>If your answer is less than five minutes, you will not pass this exam, of course, you can still take the second and third exams, but If you take three times the exam, each exam less than five minutes .I am so sorry, you will be fall.</a:t>
            </a:r>
            <a:endParaRPr lang="en-US" altLang="zh-CN" sz="2800">
              <a:solidFill>
                <a:srgbClr val="FF0000"/>
              </a:solidFill>
            </a:endParaRPr>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98830" y="1805940"/>
            <a:ext cx="10611485" cy="2245360"/>
          </a:xfrm>
          <a:prstGeom prst="rect">
            <a:avLst/>
          </a:prstGeom>
          <a:noFill/>
        </p:spPr>
        <p:txBody>
          <a:bodyPr wrap="square" rtlCol="0">
            <a:spAutoFit/>
          </a:bodyPr>
          <a:p>
            <a:endParaRPr lang="en-US" altLang="zh-CN" sz="2800">
              <a:solidFill>
                <a:schemeClr val="tx1"/>
              </a:solidFill>
            </a:endParaRPr>
          </a:p>
          <a:p>
            <a:r>
              <a:rPr lang="en-US" altLang="zh-CN" sz="2800">
                <a:solidFill>
                  <a:schemeClr val="tx1"/>
                </a:solidFill>
              </a:rPr>
              <a:t>This Friday I will upload your results to study materials before 8pm (&gt; 70 points you can take the final exam) </a:t>
            </a:r>
            <a:endParaRPr lang="en-US" altLang="zh-CN" sz="2800">
              <a:solidFill>
                <a:schemeClr val="tx1"/>
              </a:solidFill>
            </a:endParaRPr>
          </a:p>
          <a:p>
            <a:r>
              <a:rPr lang="en-US" altLang="zh-CN" sz="2800">
                <a:solidFill>
                  <a:schemeClr val="tx1"/>
                </a:solidFill>
              </a:rPr>
              <a:t>L11-L20 homework submission date is before 12 noon on this Friday, and after 12 noon will not accept the handed in homework</a:t>
            </a:r>
            <a:endParaRPr lang="en-US" altLang="zh-CN" sz="2800">
              <a:solidFill>
                <a:schemeClr val="tx1"/>
              </a:solidFill>
            </a:endParaRPr>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340485" y="1109980"/>
            <a:ext cx="9511030" cy="3969385"/>
          </a:xfrm>
          <a:prstGeom prst="rect">
            <a:avLst/>
          </a:prstGeom>
          <a:noFill/>
        </p:spPr>
        <p:txBody>
          <a:bodyPr wrap="square" rtlCol="0">
            <a:spAutoFit/>
          </a:bodyPr>
          <a:p>
            <a:r>
              <a:rPr lang="zh-CN" altLang="en-US" sz="2800"/>
              <a:t>The specific time for the final exam is  10: 00-11: 10 (10 pe</a:t>
            </a:r>
            <a:r>
              <a:rPr lang="en-US" altLang="zh-CN" sz="2800"/>
              <a:t>ople</a:t>
            </a:r>
            <a:r>
              <a:rPr lang="zh-CN" altLang="en-US" sz="2800"/>
              <a:t>)</a:t>
            </a:r>
            <a:endParaRPr lang="zh-CN" altLang="en-US" sz="2800"/>
          </a:p>
          <a:p>
            <a:r>
              <a:rPr lang="zh-CN" altLang="en-US" sz="2800"/>
              <a:t>                                                                     11: 20-12: 30 (10 people)</a:t>
            </a:r>
            <a:endParaRPr lang="zh-CN" altLang="en-US" sz="2800"/>
          </a:p>
          <a:p>
            <a:r>
              <a:rPr lang="zh-CN" altLang="en-US" sz="2800"/>
              <a:t>                                                                     13: 30-14: 40 (10 people)</a:t>
            </a:r>
            <a:endParaRPr lang="zh-CN" altLang="en-US" sz="2800"/>
          </a:p>
          <a:p>
            <a:r>
              <a:rPr lang="zh-CN" altLang="en-US" sz="2800"/>
              <a:t>                                                                     14: 50-16: 00 (10 people)</a:t>
            </a:r>
            <a:endParaRPr lang="zh-CN" altLang="en-US" sz="2800"/>
          </a:p>
          <a:p>
            <a:r>
              <a:rPr lang="zh-CN" altLang="en-US" sz="2800"/>
              <a:t>                                                                     16: 10-17: 20 (10 people)</a:t>
            </a:r>
            <a:endParaRPr lang="zh-CN" altLang="en-US" sz="2800"/>
          </a:p>
          <a:p>
            <a:endParaRPr lang="zh-CN" altLang="en-US" sz="2800"/>
          </a:p>
          <a:p>
            <a:r>
              <a:rPr lang="zh-CN" altLang="en-US" sz="2800"/>
              <a:t>You can choose to participate in any of the above time periods (choose one), but if the time period exceeds 10 people, you also can`t at other times, we will discuss the time again</a:t>
            </a:r>
            <a:endParaRPr lang="zh-CN" altLang="en-US" sz="280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1320" y="2304415"/>
            <a:ext cx="2832100" cy="1568450"/>
          </a:xfrm>
          <a:prstGeom prst="rect">
            <a:avLst/>
          </a:prstGeom>
          <a:noFill/>
        </p:spPr>
        <p:txBody>
          <a:bodyPr wrap="square" rtlCol="0">
            <a:spAutoFit/>
          </a:bodyPr>
          <a:p>
            <a:r>
              <a:rPr lang="zh-CN" altLang="en-US" sz="9600"/>
              <a:t>超重</a:t>
            </a:r>
            <a:endParaRPr lang="zh-CN" altLang="en-US" sz="9600"/>
          </a:p>
        </p:txBody>
      </p:sp>
      <p:sp>
        <p:nvSpPr>
          <p:cNvPr id="4" name="文本框 3"/>
          <p:cNvSpPr txBox="1"/>
          <p:nvPr/>
        </p:nvSpPr>
        <p:spPr>
          <a:xfrm>
            <a:off x="1793240" y="1597660"/>
            <a:ext cx="2870200" cy="706755"/>
          </a:xfrm>
          <a:prstGeom prst="rect">
            <a:avLst/>
          </a:prstGeom>
          <a:noFill/>
        </p:spPr>
        <p:txBody>
          <a:bodyPr wrap="square" rtlCol="0">
            <a:spAutoFit/>
          </a:bodyPr>
          <a:p>
            <a:r>
              <a:rPr lang="en-US" altLang="zh-CN" sz="4000"/>
              <a:t>chāo zhòng</a:t>
            </a:r>
            <a:endParaRPr lang="en-US" altLang="zh-CN" sz="4000"/>
          </a:p>
        </p:txBody>
      </p:sp>
      <p:sp>
        <p:nvSpPr>
          <p:cNvPr id="5" name="文本框 4"/>
          <p:cNvSpPr txBox="1"/>
          <p:nvPr/>
        </p:nvSpPr>
        <p:spPr>
          <a:xfrm>
            <a:off x="1117600" y="3696970"/>
            <a:ext cx="4533900" cy="1322070"/>
          </a:xfrm>
          <a:prstGeom prst="rect">
            <a:avLst/>
          </a:prstGeom>
          <a:noFill/>
        </p:spPr>
        <p:txBody>
          <a:bodyPr wrap="square" rtlCol="0">
            <a:spAutoFit/>
          </a:bodyPr>
          <a:p>
            <a:r>
              <a:rPr lang="en-US" altLang="zh-CN" sz="4000"/>
              <a:t>to be overweight (of luggage, freight,ect.</a:t>
            </a:r>
            <a:endParaRPr lang="en-US" altLang="zh-CN" sz="4000"/>
          </a:p>
        </p:txBody>
      </p:sp>
      <p:sp>
        <p:nvSpPr>
          <p:cNvPr id="6" name="文本框 5"/>
          <p:cNvSpPr txBox="1"/>
          <p:nvPr/>
        </p:nvSpPr>
        <p:spPr>
          <a:xfrm>
            <a:off x="5848350" y="2181225"/>
            <a:ext cx="5615940" cy="1814830"/>
          </a:xfrm>
          <a:prstGeom prst="rect">
            <a:avLst/>
          </a:prstGeom>
          <a:noFill/>
        </p:spPr>
        <p:txBody>
          <a:bodyPr wrap="square" rtlCol="0">
            <a:spAutoFit/>
          </a:bodyPr>
          <a:p>
            <a:r>
              <a:rPr lang="zh-CN" altLang="en-US" sz="2800"/>
              <a:t>这个箱子没</a:t>
            </a:r>
            <a:r>
              <a:rPr lang="zh-CN" altLang="en-US" sz="2800">
                <a:solidFill>
                  <a:srgbClr val="FF0000"/>
                </a:solidFill>
              </a:rPr>
              <a:t>超重</a:t>
            </a:r>
            <a:r>
              <a:rPr lang="zh-CN" altLang="en-US" sz="2800"/>
              <a:t>吧。</a:t>
            </a:r>
            <a:endParaRPr lang="zh-CN" altLang="en-US" sz="2800"/>
          </a:p>
          <a:p>
            <a:r>
              <a:rPr lang="en-US" altLang="zh-CN" sz="2800"/>
              <a:t>z</a:t>
            </a:r>
            <a:r>
              <a:rPr lang="zh-CN" altLang="en-US" sz="2800"/>
              <a:t>hè ge xiāng zi méi chāo zhòng ba</a:t>
            </a:r>
            <a:r>
              <a:rPr lang="en-US" altLang="zh-CN" sz="2800"/>
              <a:t>.</a:t>
            </a:r>
            <a:endParaRPr lang="en-US" altLang="zh-CN" sz="2800"/>
          </a:p>
          <a:p>
            <a:r>
              <a:rPr lang="en-US" altLang="zh-CN" sz="2800"/>
              <a:t>This suitcase is not </a:t>
            </a:r>
            <a:r>
              <a:rPr lang="en-US" altLang="zh-CN" sz="2800">
                <a:solidFill>
                  <a:srgbClr val="FF0000"/>
                </a:solidFill>
              </a:rPr>
              <a:t>over the weight</a:t>
            </a:r>
            <a:r>
              <a:rPr lang="en-US" altLang="zh-CN" sz="2800"/>
              <a:t> limit?</a:t>
            </a:r>
            <a:endParaRPr lang="en-US" altLang="zh-CN" sz="280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417320" y="2304415"/>
            <a:ext cx="3970655" cy="1568450"/>
          </a:xfrm>
          <a:prstGeom prst="rect">
            <a:avLst/>
          </a:prstGeom>
          <a:noFill/>
        </p:spPr>
        <p:txBody>
          <a:bodyPr wrap="square" rtlCol="0">
            <a:spAutoFit/>
          </a:bodyPr>
          <a:p>
            <a:r>
              <a:rPr lang="zh-CN" altLang="en-US" sz="9600"/>
              <a:t>登机牌</a:t>
            </a:r>
            <a:endParaRPr lang="zh-CN" altLang="en-US" sz="9600"/>
          </a:p>
        </p:txBody>
      </p:sp>
      <p:sp>
        <p:nvSpPr>
          <p:cNvPr id="4" name="文本框 3"/>
          <p:cNvSpPr txBox="1"/>
          <p:nvPr/>
        </p:nvSpPr>
        <p:spPr>
          <a:xfrm>
            <a:off x="1521460" y="1597660"/>
            <a:ext cx="3763010" cy="706755"/>
          </a:xfrm>
          <a:prstGeom prst="rect">
            <a:avLst/>
          </a:prstGeom>
          <a:noFill/>
        </p:spPr>
        <p:txBody>
          <a:bodyPr wrap="square" rtlCol="0">
            <a:spAutoFit/>
          </a:bodyPr>
          <a:p>
            <a:r>
              <a:rPr lang="en-US" altLang="zh-CN" sz="4000">
                <a:sym typeface="+mn-ea"/>
              </a:rPr>
              <a:t>dēng     jī      pái</a:t>
            </a:r>
            <a:endParaRPr lang="en-US" altLang="zh-CN" sz="4000"/>
          </a:p>
        </p:txBody>
      </p:sp>
      <p:sp>
        <p:nvSpPr>
          <p:cNvPr id="5" name="文本框 4"/>
          <p:cNvSpPr txBox="1"/>
          <p:nvPr/>
        </p:nvSpPr>
        <p:spPr>
          <a:xfrm>
            <a:off x="1779905" y="3753485"/>
            <a:ext cx="3245485" cy="706755"/>
          </a:xfrm>
          <a:prstGeom prst="rect">
            <a:avLst/>
          </a:prstGeom>
          <a:noFill/>
        </p:spPr>
        <p:txBody>
          <a:bodyPr wrap="square" rtlCol="0">
            <a:spAutoFit/>
          </a:bodyPr>
          <a:p>
            <a:r>
              <a:rPr lang="en-US" altLang="zh-CN" sz="4000">
                <a:sym typeface="+mn-ea"/>
              </a:rPr>
              <a:t>boarding pass</a:t>
            </a:r>
            <a:endParaRPr lang="en-US" altLang="zh-CN" sz="4000"/>
          </a:p>
        </p:txBody>
      </p:sp>
      <p:pic>
        <p:nvPicPr>
          <p:cNvPr id="6" name="图片 5"/>
          <p:cNvPicPr>
            <a:picLocks noChangeAspect="1"/>
          </p:cNvPicPr>
          <p:nvPr/>
        </p:nvPicPr>
        <p:blipFill>
          <a:blip r:embed="rId1"/>
          <a:stretch>
            <a:fillRect/>
          </a:stretch>
        </p:blipFill>
        <p:spPr>
          <a:xfrm>
            <a:off x="6358890" y="1597660"/>
            <a:ext cx="4177665" cy="33153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18210" y="1937385"/>
            <a:ext cx="10611485" cy="2245360"/>
          </a:xfrm>
          <a:prstGeom prst="rect">
            <a:avLst/>
          </a:prstGeom>
          <a:noFill/>
        </p:spPr>
        <p:txBody>
          <a:bodyPr wrap="square" rtlCol="0">
            <a:spAutoFit/>
          </a:bodyPr>
          <a:p>
            <a:endParaRPr lang="en-US" altLang="zh-CN" sz="2800"/>
          </a:p>
          <a:p>
            <a:r>
              <a:rPr lang="en-US" altLang="zh-CN" sz="2800"/>
              <a:t>The Chinese word for boarding pass is either </a:t>
            </a:r>
            <a:r>
              <a:rPr lang="zh-CN" altLang="en-US" sz="2800"/>
              <a:t>登机牌</a:t>
            </a:r>
            <a:r>
              <a:rPr lang="en-US" altLang="zh-CN" sz="2800"/>
              <a:t>(dēng jī pái,lit., </a:t>
            </a:r>
            <a:r>
              <a:rPr lang="en-US" altLang="zh-CN" sz="2800">
                <a:sym typeface="+mn-ea"/>
              </a:rPr>
              <a:t>boarding card</a:t>
            </a:r>
            <a:r>
              <a:rPr lang="en-US" altLang="zh-CN" sz="2800"/>
              <a:t>) or </a:t>
            </a:r>
            <a:r>
              <a:rPr lang="zh-CN" altLang="en-US" sz="2800"/>
              <a:t>登机证</a:t>
            </a:r>
            <a:r>
              <a:rPr lang="en-US" altLang="zh-CN" sz="2800"/>
              <a:t>(dēng jī zhèng, lit., </a:t>
            </a:r>
            <a:r>
              <a:rPr lang="en-US" altLang="zh-CN" sz="2800">
                <a:sym typeface="+mn-ea"/>
              </a:rPr>
              <a:t>boarding certificate</a:t>
            </a:r>
            <a:r>
              <a:rPr lang="en-US" altLang="zh-CN" sz="2800"/>
              <a:t>)</a:t>
            </a:r>
            <a:endParaRPr lang="en-US" altLang="zh-CN" sz="2800"/>
          </a:p>
          <a:p>
            <a:endParaRPr lang="en-US" altLang="zh-CN" sz="2800"/>
          </a:p>
          <a:p>
            <a:endParaRPr lang="en-US" altLang="zh-CN" sz="280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矩形 1"/>
          <p:cNvSpPr/>
          <p:nvPr/>
        </p:nvSpPr>
        <p:spPr>
          <a:xfrm>
            <a:off x="238991" y="187037"/>
            <a:ext cx="11731336" cy="645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272665" y="2304415"/>
            <a:ext cx="1600835" cy="1568450"/>
          </a:xfrm>
          <a:prstGeom prst="rect">
            <a:avLst/>
          </a:prstGeom>
          <a:noFill/>
        </p:spPr>
        <p:txBody>
          <a:bodyPr wrap="square" rtlCol="0">
            <a:spAutoFit/>
          </a:bodyPr>
          <a:p>
            <a:r>
              <a:rPr lang="zh-CN" altLang="en-US" sz="9600"/>
              <a:t>牌</a:t>
            </a:r>
            <a:endParaRPr lang="zh-CN" altLang="en-US" sz="9600"/>
          </a:p>
        </p:txBody>
      </p:sp>
      <p:sp>
        <p:nvSpPr>
          <p:cNvPr id="4" name="文本框 3"/>
          <p:cNvSpPr txBox="1"/>
          <p:nvPr/>
        </p:nvSpPr>
        <p:spPr>
          <a:xfrm>
            <a:off x="2056130" y="1597660"/>
            <a:ext cx="1892935" cy="706755"/>
          </a:xfrm>
          <a:prstGeom prst="rect">
            <a:avLst/>
          </a:prstGeom>
          <a:noFill/>
        </p:spPr>
        <p:txBody>
          <a:bodyPr wrap="square" rtlCol="0">
            <a:spAutoFit/>
          </a:bodyPr>
          <a:p>
            <a:r>
              <a:rPr lang="en-US" altLang="zh-CN" sz="4000"/>
              <a:t>    </a:t>
            </a:r>
            <a:r>
              <a:rPr lang="en-US" altLang="zh-CN" sz="4000">
                <a:sym typeface="+mn-ea"/>
              </a:rPr>
              <a:t>pái</a:t>
            </a:r>
            <a:endParaRPr lang="en-US" altLang="zh-CN" sz="4000"/>
          </a:p>
        </p:txBody>
      </p:sp>
      <p:sp>
        <p:nvSpPr>
          <p:cNvPr id="5" name="文本框 4"/>
          <p:cNvSpPr txBox="1"/>
          <p:nvPr/>
        </p:nvSpPr>
        <p:spPr>
          <a:xfrm>
            <a:off x="1257935" y="3753485"/>
            <a:ext cx="3960495" cy="706755"/>
          </a:xfrm>
          <a:prstGeom prst="rect">
            <a:avLst/>
          </a:prstGeom>
          <a:noFill/>
        </p:spPr>
        <p:txBody>
          <a:bodyPr wrap="square" rtlCol="0">
            <a:spAutoFit/>
          </a:bodyPr>
          <a:p>
            <a:r>
              <a:rPr lang="en-US" altLang="zh-CN" sz="4000"/>
              <a:t>plate; tablet; card</a:t>
            </a:r>
            <a:endParaRPr lang="en-US" altLang="zh-CN" sz="4000"/>
          </a:p>
        </p:txBody>
      </p:sp>
      <p:sp>
        <p:nvSpPr>
          <p:cNvPr id="6" name="文本框 5"/>
          <p:cNvSpPr txBox="1"/>
          <p:nvPr/>
        </p:nvSpPr>
        <p:spPr>
          <a:xfrm>
            <a:off x="5848350" y="1768475"/>
            <a:ext cx="5013960" cy="3107690"/>
          </a:xfrm>
          <a:prstGeom prst="rect">
            <a:avLst/>
          </a:prstGeom>
          <a:noFill/>
        </p:spPr>
        <p:txBody>
          <a:bodyPr wrap="square" rtlCol="0">
            <a:spAutoFit/>
          </a:bodyPr>
          <a:p>
            <a:r>
              <a:rPr lang="zh-CN" altLang="en-US" sz="2800"/>
              <a:t>这是我的工作</a:t>
            </a:r>
            <a:r>
              <a:rPr lang="zh-CN" altLang="en-US" sz="2800">
                <a:solidFill>
                  <a:srgbClr val="FF0000"/>
                </a:solidFill>
              </a:rPr>
              <a:t>牌</a:t>
            </a:r>
            <a:r>
              <a:rPr lang="zh-CN" altLang="en-US" sz="2800"/>
              <a:t>。</a:t>
            </a:r>
            <a:endParaRPr lang="zh-CN" altLang="en-US" sz="2800"/>
          </a:p>
          <a:p>
            <a:r>
              <a:rPr lang="en-US" altLang="zh-CN" sz="2800"/>
              <a:t>z</a:t>
            </a:r>
            <a:r>
              <a:rPr lang="zh-CN" altLang="en-US" sz="2800"/>
              <a:t>hè shì wǒ de gōng zuò pái</a:t>
            </a:r>
            <a:r>
              <a:rPr lang="en-US" altLang="zh-CN" sz="2800"/>
              <a:t>.</a:t>
            </a:r>
            <a:endParaRPr lang="en-US" altLang="zh-CN" sz="2800"/>
          </a:p>
          <a:p>
            <a:r>
              <a:rPr lang="en-US" altLang="zh-CN" sz="2800"/>
              <a:t>This is my work </a:t>
            </a:r>
            <a:r>
              <a:rPr lang="en-US" altLang="zh-CN" sz="2800">
                <a:solidFill>
                  <a:srgbClr val="FF0000"/>
                </a:solidFill>
              </a:rPr>
              <a:t>card.</a:t>
            </a:r>
            <a:endParaRPr lang="en-US" altLang="zh-CN" sz="2800">
              <a:solidFill>
                <a:srgbClr val="FF0000"/>
              </a:solidFill>
            </a:endParaRPr>
          </a:p>
          <a:p>
            <a:endParaRPr lang="en-US" altLang="zh-CN" sz="2800">
              <a:solidFill>
                <a:srgbClr val="FF0000"/>
              </a:solidFill>
            </a:endParaRPr>
          </a:p>
          <a:p>
            <a:r>
              <a:rPr lang="zh-CN" altLang="en-US" sz="2800">
                <a:solidFill>
                  <a:schemeClr val="tx1"/>
                </a:solidFill>
              </a:rPr>
              <a:t>这是我的车</a:t>
            </a:r>
            <a:r>
              <a:rPr lang="zh-CN" altLang="en-US" sz="2800">
                <a:solidFill>
                  <a:srgbClr val="FF0000"/>
                </a:solidFill>
              </a:rPr>
              <a:t>牌</a:t>
            </a:r>
            <a:r>
              <a:rPr lang="zh-CN" altLang="en-US" sz="2800">
                <a:solidFill>
                  <a:schemeClr val="tx1"/>
                </a:solidFill>
              </a:rPr>
              <a:t>。</a:t>
            </a:r>
            <a:endParaRPr lang="zh-CN" altLang="en-US" sz="2800">
              <a:solidFill>
                <a:schemeClr val="tx1"/>
              </a:solidFill>
            </a:endParaRPr>
          </a:p>
          <a:p>
            <a:r>
              <a:rPr lang="en-US" altLang="zh-CN" sz="2800">
                <a:solidFill>
                  <a:schemeClr val="tx1"/>
                </a:solidFill>
              </a:rPr>
              <a:t>z</a:t>
            </a:r>
            <a:r>
              <a:rPr lang="zh-CN" altLang="en-US" sz="2800">
                <a:solidFill>
                  <a:schemeClr val="tx1"/>
                </a:solidFill>
              </a:rPr>
              <a:t>hè shì wǒ de chē pái</a:t>
            </a:r>
            <a:r>
              <a:rPr lang="en-US" altLang="zh-CN" sz="2800">
                <a:solidFill>
                  <a:schemeClr val="tx1"/>
                </a:solidFill>
              </a:rPr>
              <a:t>.</a:t>
            </a:r>
            <a:endParaRPr lang="en-US" altLang="zh-CN" sz="2800">
              <a:solidFill>
                <a:schemeClr val="tx1"/>
              </a:solidFill>
            </a:endParaRPr>
          </a:p>
          <a:p>
            <a:r>
              <a:rPr lang="en-US" altLang="zh-CN" sz="2800">
                <a:solidFill>
                  <a:schemeClr val="tx1"/>
                </a:solidFill>
              </a:rPr>
              <a:t>This is my license </a:t>
            </a:r>
            <a:r>
              <a:rPr lang="en-US" altLang="zh-CN" sz="2800">
                <a:solidFill>
                  <a:srgbClr val="FF0000"/>
                </a:solidFill>
              </a:rPr>
              <a:t>plate</a:t>
            </a:r>
            <a:endParaRPr lang="en-US" altLang="zh-CN" sz="2800">
              <a:solidFill>
                <a:srgbClr val="FF0000"/>
              </a:solidFill>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REFSHAPE" val="358104332"/>
  <p:tag name="KSO_WM_UNIT_PLACING_PICTURE_USER_VIEWPORT" val="{&quot;height&quot;:4590,&quot;width&quot;:92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10203</Words>
  <Application>WPS 演示</Application>
  <PresentationFormat>宽屏</PresentationFormat>
  <Paragraphs>467</Paragraphs>
  <Slides>57</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57</vt:i4>
      </vt:variant>
    </vt:vector>
  </HeadingPairs>
  <TitlesOfParts>
    <vt:vector size="66" baseType="lpstr">
      <vt:lpstr>Arial</vt:lpstr>
      <vt:lpstr>宋体</vt:lpstr>
      <vt:lpstr>Wingdings</vt:lpstr>
      <vt:lpstr>微软雅黑</vt:lpstr>
      <vt:lpstr>站酷小薇LOGO体</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花开盛雪</cp:lastModifiedBy>
  <cp:revision>10</cp:revision>
  <dcterms:created xsi:type="dcterms:W3CDTF">2019-04-22T04:44:00Z</dcterms:created>
  <dcterms:modified xsi:type="dcterms:W3CDTF">2020-05-11T19:12:26Z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