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–王大明</a:t>
            </a:r>
          </a:p>
        </p:txBody>
      </p:sp>
      <p:sp>
        <p:nvSpPr>
          <p:cNvPr id="94" name="「在此輸入名言語錄。」"/>
          <p:cNvSpPr txBox="1"/>
          <p:nvPr>
            <p:ph type="body" sz="quarter" idx="14"/>
          </p:nvPr>
        </p:nvSpPr>
        <p:spPr>
          <a:xfrm>
            <a:off x="1270000" y="4216400"/>
            <a:ext cx="10464800" cy="711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影像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影像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影像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31.jpeg"/><Relationship Id="rId4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Relationship Id="rId3" Type="http://schemas.openxmlformats.org/officeDocument/2006/relationships/image" Target="../media/image7.png"/><Relationship Id="rId4" Type="http://schemas.openxmlformats.org/officeDocument/2006/relationships/image" Target="../media/image3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3" Type="http://schemas.openxmlformats.org/officeDocument/2006/relationships/image" Target="../media/image9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Relationship Id="rId3" Type="http://schemas.openxmlformats.org/officeDocument/2006/relationships/image" Target="../media/image1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Relationship Id="rId3" Type="http://schemas.openxmlformats.org/officeDocument/2006/relationships/image" Target="../media/image49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52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60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5EEM__L612Y" TargetMode="External"/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5" Type="http://schemas.openxmlformats.org/officeDocument/2006/relationships/image" Target="../media/image63.jpeg"/><Relationship Id="rId6" Type="http://schemas.openxmlformats.org/officeDocument/2006/relationships/image" Target="../media/image64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Relationship Id="rId3" Type="http://schemas.openxmlformats.org/officeDocument/2006/relationships/image" Target="../media/image67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Relationship Id="rId3" Type="http://schemas.openxmlformats.org/officeDocument/2006/relationships/image" Target="../media/image6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3.png"/><Relationship Id="rId7" Type="http://schemas.openxmlformats.org/officeDocument/2006/relationships/image" Target="../media/image19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第十二课  中国的变化"/>
          <p:cNvSpPr txBox="1"/>
          <p:nvPr/>
        </p:nvSpPr>
        <p:spPr>
          <a:xfrm>
            <a:off x="2496769" y="1117600"/>
            <a:ext cx="83668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/>
            </a:lvl1pPr>
          </a:lstStyle>
          <a:p>
            <a:pPr/>
            <a:r>
              <a:t>第十二课  中国的变化</a:t>
            </a:r>
          </a:p>
        </p:txBody>
      </p:sp>
      <p:pic>
        <p:nvPicPr>
          <p:cNvPr id="120" name="9fe64c27fd4b10317dd7da325b10e860.jpg" descr="9fe64c27fd4b10317dd7da325b10e860.jpg"/>
          <p:cNvPicPr>
            <a:picLocks noChangeAspect="1"/>
          </p:cNvPicPr>
          <p:nvPr/>
        </p:nvPicPr>
        <p:blipFill>
          <a:blip r:embed="rId2">
            <a:extLst/>
          </a:blip>
          <a:srcRect l="14161" t="20785" r="14161" b="24195"/>
          <a:stretch>
            <a:fillRect/>
          </a:stretch>
        </p:blipFill>
        <p:spPr>
          <a:xfrm>
            <a:off x="3147218" y="3033712"/>
            <a:ext cx="7066058" cy="5423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老师：郑学懿"/>
          <p:cNvSpPr txBox="1"/>
          <p:nvPr/>
        </p:nvSpPr>
        <p:spPr>
          <a:xfrm>
            <a:off x="9353549" y="8877299"/>
            <a:ext cx="30861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老师：郑学懿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rom past till present"/>
          <p:cNvSpPr txBox="1"/>
          <p:nvPr/>
        </p:nvSpPr>
        <p:spPr>
          <a:xfrm>
            <a:off x="170237" y="221978"/>
            <a:ext cx="435852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From past till present</a:t>
            </a:r>
          </a:p>
        </p:txBody>
      </p:sp>
      <p:sp>
        <p:nvSpPr>
          <p:cNvPr id="239" name="从来"/>
          <p:cNvSpPr txBox="1"/>
          <p:nvPr/>
        </p:nvSpPr>
        <p:spPr>
          <a:xfrm>
            <a:off x="-23763" y="793750"/>
            <a:ext cx="4157068" cy="16129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500">
                <a:solidFill>
                  <a:srgbClr val="FFFFFF"/>
                </a:solidFill>
              </a:defRPr>
            </a:lvl1pPr>
          </a:lstStyle>
          <a:p>
            <a:pPr/>
            <a:r>
              <a:t>从来</a:t>
            </a:r>
          </a:p>
        </p:txBody>
      </p:sp>
      <p:sp>
        <p:nvSpPr>
          <p:cNvPr id="240" name="从来 is an adverb. It’s often followed by a word of negation such as 不 or 没"/>
          <p:cNvSpPr txBox="1"/>
          <p:nvPr/>
        </p:nvSpPr>
        <p:spPr>
          <a:xfrm>
            <a:off x="4199191" y="1036242"/>
            <a:ext cx="8348651" cy="1127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从来 is an adverb. </a:t>
            </a:r>
            <a:r>
              <a:t>It’s often followed by a word of negation such as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 or 没</a:t>
            </a:r>
          </a:p>
        </p:txBody>
      </p:sp>
      <p:sp>
        <p:nvSpPr>
          <p:cNvPr id="241" name="Ａ：你喝啤酒吗？/你喝不喝啤酒？"/>
          <p:cNvSpPr txBox="1"/>
          <p:nvPr/>
        </p:nvSpPr>
        <p:spPr>
          <a:xfrm>
            <a:off x="1564957" y="2603500"/>
            <a:ext cx="987488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Ａ：你喝啤酒吗？/你喝不喝啤酒？</a:t>
            </a:r>
          </a:p>
        </p:txBody>
      </p:sp>
      <p:sp>
        <p:nvSpPr>
          <p:cNvPr id="242" name="B：我从来不喝啤酒。"/>
          <p:cNvSpPr txBox="1"/>
          <p:nvPr/>
        </p:nvSpPr>
        <p:spPr>
          <a:xfrm>
            <a:off x="3549091" y="8178799"/>
            <a:ext cx="590661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B：我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从来</a:t>
            </a:r>
            <a:r>
              <a:rPr>
                <a:solidFill>
                  <a:srgbClr val="0433FF"/>
                </a:solidFill>
              </a:rPr>
              <a:t>不</a:t>
            </a:r>
            <a:r>
              <a:t>喝啤酒。</a:t>
            </a:r>
          </a:p>
        </p:txBody>
      </p:sp>
      <p:pic>
        <p:nvPicPr>
          <p:cNvPr id="243" name="0KaEPQdJOr.jpeg" descr="0KaEPQdJOr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6667" y="3790950"/>
            <a:ext cx="6278652" cy="419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3" grpId="1"/>
      <p:bldP build="whole" bldLvl="1" animBg="1" rev="0" advAuto="0" spid="24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From past till present"/>
          <p:cNvSpPr txBox="1"/>
          <p:nvPr/>
        </p:nvSpPr>
        <p:spPr>
          <a:xfrm>
            <a:off x="170237" y="221978"/>
            <a:ext cx="435852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From past till present</a:t>
            </a:r>
          </a:p>
        </p:txBody>
      </p:sp>
      <p:sp>
        <p:nvSpPr>
          <p:cNvPr id="246" name="从来"/>
          <p:cNvSpPr txBox="1"/>
          <p:nvPr/>
        </p:nvSpPr>
        <p:spPr>
          <a:xfrm>
            <a:off x="-23763" y="793750"/>
            <a:ext cx="4157068" cy="16129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500">
                <a:solidFill>
                  <a:srgbClr val="FFFFFF"/>
                </a:solidFill>
              </a:defRPr>
            </a:lvl1pPr>
          </a:lstStyle>
          <a:p>
            <a:pPr/>
            <a:r>
              <a:t>从来</a:t>
            </a:r>
          </a:p>
        </p:txBody>
      </p:sp>
      <p:sp>
        <p:nvSpPr>
          <p:cNvPr id="247" name="从来 is an adverb. It’s often followed by a word of negation such as 不 or 没"/>
          <p:cNvSpPr txBox="1"/>
          <p:nvPr/>
        </p:nvSpPr>
        <p:spPr>
          <a:xfrm>
            <a:off x="4199191" y="1036242"/>
            <a:ext cx="8348651" cy="1127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从来 is an adverb. </a:t>
            </a:r>
            <a:r>
              <a:t>It’s often followed by a word of negation such as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 or 没</a:t>
            </a:r>
          </a:p>
        </p:txBody>
      </p:sp>
      <p:sp>
        <p:nvSpPr>
          <p:cNvPr id="248" name="A：你买衣服在乎衣服的牌子吗？"/>
          <p:cNvSpPr txBox="1"/>
          <p:nvPr/>
        </p:nvSpPr>
        <p:spPr>
          <a:xfrm>
            <a:off x="1922462" y="2705100"/>
            <a:ext cx="943927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A：你买衣服在乎衣服的牌子吗？</a:t>
            </a:r>
          </a:p>
        </p:txBody>
      </p:sp>
      <p:pic>
        <p:nvPicPr>
          <p:cNvPr id="249" name="shutterstock_611245133.jpg" descr="shutterstock_6112451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5806" y="3876966"/>
            <a:ext cx="6632588" cy="4418962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B：我买衣服从来不在乎衣服的牌子。"/>
          <p:cNvSpPr txBox="1"/>
          <p:nvPr/>
        </p:nvSpPr>
        <p:spPr>
          <a:xfrm>
            <a:off x="1137970" y="8566150"/>
            <a:ext cx="10297060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B：我买衣服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从来</a:t>
            </a:r>
            <a:r>
              <a:rPr>
                <a:solidFill>
                  <a:srgbClr val="0433FF"/>
                </a:solidFill>
              </a:rPr>
              <a:t>不</a:t>
            </a:r>
            <a:r>
              <a:t>在乎衣服的牌子。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From past till present"/>
          <p:cNvSpPr txBox="1"/>
          <p:nvPr/>
        </p:nvSpPr>
        <p:spPr>
          <a:xfrm>
            <a:off x="2335485" y="693080"/>
            <a:ext cx="5387430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From past till present</a:t>
            </a:r>
          </a:p>
        </p:txBody>
      </p:sp>
      <p:sp>
        <p:nvSpPr>
          <p:cNvPr id="253" name="从来"/>
          <p:cNvSpPr txBox="1"/>
          <p:nvPr/>
        </p:nvSpPr>
        <p:spPr>
          <a:xfrm>
            <a:off x="2423889" y="1593850"/>
            <a:ext cx="7090222" cy="29845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200">
                <a:solidFill>
                  <a:srgbClr val="FFFFFF"/>
                </a:solidFill>
              </a:defRPr>
            </a:lvl1pPr>
          </a:lstStyle>
          <a:p>
            <a:pPr/>
            <a:r>
              <a:t>从来</a:t>
            </a:r>
          </a:p>
        </p:txBody>
      </p:sp>
      <p:sp>
        <p:nvSpPr>
          <p:cNvPr id="254" name="从来 is an adverb. It’s often followed by a word of negation such as 不 or 没"/>
          <p:cNvSpPr txBox="1"/>
          <p:nvPr/>
        </p:nvSpPr>
        <p:spPr>
          <a:xfrm>
            <a:off x="1633791" y="4851768"/>
            <a:ext cx="9210565" cy="143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7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从来 is an adverb. </a:t>
            </a:r>
            <a:r>
              <a:t>It’s often followed by a word of negation such as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 or 没</a:t>
            </a:r>
          </a:p>
        </p:txBody>
      </p:sp>
      <p:sp>
        <p:nvSpPr>
          <p:cNvPr id="255" name="造句"/>
          <p:cNvSpPr txBox="1"/>
          <p:nvPr/>
        </p:nvSpPr>
        <p:spPr>
          <a:xfrm>
            <a:off x="4883149" y="7080250"/>
            <a:ext cx="2527301" cy="179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5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Adverb竟(然)"/>
          <p:cNvSpPr txBox="1"/>
          <p:nvPr/>
        </p:nvSpPr>
        <p:spPr>
          <a:xfrm>
            <a:off x="2874594" y="1854200"/>
            <a:ext cx="7255612" cy="17780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Adverb竟(然)</a:t>
            </a:r>
          </a:p>
        </p:txBody>
      </p:sp>
      <p:sp>
        <p:nvSpPr>
          <p:cNvPr id="258" name="Formal Chinese"/>
          <p:cNvSpPr txBox="1"/>
          <p:nvPr/>
        </p:nvSpPr>
        <p:spPr>
          <a:xfrm>
            <a:off x="4830533" y="4216312"/>
            <a:ext cx="3343734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Formal Chinese</a:t>
            </a:r>
          </a:p>
        </p:txBody>
      </p:sp>
      <p:sp>
        <p:nvSpPr>
          <p:cNvPr id="259" name="It suggests that something is unexpected from the speaker’s point of view"/>
          <p:cNvSpPr txBox="1"/>
          <p:nvPr/>
        </p:nvSpPr>
        <p:spPr>
          <a:xfrm>
            <a:off x="410210" y="5777123"/>
            <a:ext cx="12184381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It suggests that something is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unexpected from the speaker’s point of 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Adverb竟(然)"/>
          <p:cNvSpPr txBox="1"/>
          <p:nvPr/>
        </p:nvSpPr>
        <p:spPr>
          <a:xfrm>
            <a:off x="-10707" y="-1"/>
            <a:ext cx="5660214" cy="13970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>
                <a:solidFill>
                  <a:srgbClr val="FFFFFF"/>
                </a:solidFill>
              </a:defRPr>
            </a:lvl1pPr>
          </a:lstStyle>
          <a:p>
            <a:pPr/>
            <a:r>
              <a:t>Adverb竟(然)</a:t>
            </a:r>
          </a:p>
        </p:txBody>
      </p:sp>
      <p:sp>
        <p:nvSpPr>
          <p:cNvPr id="262" name="It suggests that something is unexpected from the speaker’s point of view"/>
          <p:cNvSpPr txBox="1"/>
          <p:nvPr/>
        </p:nvSpPr>
        <p:spPr>
          <a:xfrm>
            <a:off x="242542" y="1662323"/>
            <a:ext cx="12184381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It suggests that something is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unexpected from the speaker’s point of view</a:t>
            </a:r>
          </a:p>
        </p:txBody>
      </p:sp>
      <p:pic>
        <p:nvPicPr>
          <p:cNvPr id="263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0535" y="3276553"/>
            <a:ext cx="3049411" cy="3606829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住在台湾三年"/>
          <p:cNvSpPr txBox="1"/>
          <p:nvPr/>
        </p:nvSpPr>
        <p:spPr>
          <a:xfrm>
            <a:off x="1098549" y="2331114"/>
            <a:ext cx="30861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住在台湾三年</a:t>
            </a:r>
          </a:p>
        </p:txBody>
      </p:sp>
      <p:pic>
        <p:nvPicPr>
          <p:cNvPr id="265" name="bkn-20190821190225308-0821_00842_001_01p.jpg" descr="bkn-20190821190225308-0821_00842_001_01p.jpg"/>
          <p:cNvPicPr>
            <a:picLocks noChangeAspect="1"/>
          </p:cNvPicPr>
          <p:nvPr/>
        </p:nvPicPr>
        <p:blipFill>
          <a:blip r:embed="rId3">
            <a:extLst/>
          </a:blip>
          <a:srcRect l="10140" t="0" r="10140" b="0"/>
          <a:stretch>
            <a:fillRect/>
          </a:stretch>
        </p:blipFill>
        <p:spPr>
          <a:xfrm>
            <a:off x="7732428" y="2606826"/>
            <a:ext cx="4167274" cy="40065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" name="群組"/>
          <p:cNvGrpSpPr/>
          <p:nvPr/>
        </p:nvGrpSpPr>
        <p:grpSpPr>
          <a:xfrm>
            <a:off x="3835400" y="2628900"/>
            <a:ext cx="3704899" cy="2804766"/>
            <a:chOff x="0" y="0"/>
            <a:chExt cx="3704898" cy="2804765"/>
          </a:xfrm>
        </p:grpSpPr>
        <p:sp>
          <p:nvSpPr>
            <p:cNvPr id="266" name="泡泡引言框"/>
            <p:cNvSpPr/>
            <p:nvPr/>
          </p:nvSpPr>
          <p:spPr>
            <a:xfrm>
              <a:off x="0" y="0"/>
              <a:ext cx="3704899" cy="2804766"/>
            </a:xfrm>
            <a:prstGeom prst="wedgeEllipseCallout">
              <a:avLst>
                <a:gd name="adj1" fmla="val -56231"/>
                <a:gd name="adj2" fmla="val 33648"/>
              </a:avLst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67" name="我从来没喝过珍珠奶茶。"/>
            <p:cNvSpPr txBox="1"/>
            <p:nvPr/>
          </p:nvSpPr>
          <p:spPr>
            <a:xfrm>
              <a:off x="94343" y="792757"/>
              <a:ext cx="3517653" cy="1219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100"/>
              </a:lvl1pPr>
            </a:lstStyle>
            <a:p>
              <a:pPr/>
              <a:r>
                <a:t>我从来没喝过珍珠奶茶。</a:t>
              </a:r>
            </a:p>
          </p:txBody>
        </p:sp>
      </p:grpSp>
      <p:sp>
        <p:nvSpPr>
          <p:cNvPr id="269" name="你住在台湾三年，竟(然)没喝过珍珠奶茶。"/>
          <p:cNvSpPr txBox="1"/>
          <p:nvPr/>
        </p:nvSpPr>
        <p:spPr>
          <a:xfrm>
            <a:off x="660349" y="7758258"/>
            <a:ext cx="1168410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你住在台湾三年，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竟(然)</a:t>
            </a:r>
            <a:r>
              <a:t>没喝过珍珠奶茶。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8" grpId="1"/>
      <p:bldP build="whole" bldLvl="1" animBg="1" rev="0" advAuto="0" spid="269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Adverb竟(然)"/>
          <p:cNvSpPr txBox="1"/>
          <p:nvPr/>
        </p:nvSpPr>
        <p:spPr>
          <a:xfrm>
            <a:off x="-10707" y="-1"/>
            <a:ext cx="5660214" cy="13970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>
                <a:solidFill>
                  <a:srgbClr val="FFFFFF"/>
                </a:solidFill>
              </a:defRPr>
            </a:lvl1pPr>
          </a:lstStyle>
          <a:p>
            <a:pPr/>
            <a:r>
              <a:t>Adverb竟(然)</a:t>
            </a:r>
          </a:p>
        </p:txBody>
      </p:sp>
      <p:sp>
        <p:nvSpPr>
          <p:cNvPr id="272" name="It suggests that something is unexpected from the speaker’s point of view"/>
          <p:cNvSpPr txBox="1"/>
          <p:nvPr/>
        </p:nvSpPr>
        <p:spPr>
          <a:xfrm>
            <a:off x="242542" y="1662323"/>
            <a:ext cx="12184381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It suggests that something is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unexpected from the speaker’s point of view</a:t>
            </a:r>
          </a:p>
        </p:txBody>
      </p:sp>
      <p:pic>
        <p:nvPicPr>
          <p:cNvPr id="273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328"/>
          <a:stretch>
            <a:fillRect/>
          </a:stretch>
        </p:blipFill>
        <p:spPr>
          <a:xfrm>
            <a:off x="243532" y="3656223"/>
            <a:ext cx="6124675" cy="3227099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早上天气非常好"/>
          <p:cNvSpPr txBox="1"/>
          <p:nvPr/>
        </p:nvSpPr>
        <p:spPr>
          <a:xfrm>
            <a:off x="1308099" y="2654299"/>
            <a:ext cx="34036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早上天气非常好</a:t>
            </a:r>
          </a:p>
        </p:txBody>
      </p:sp>
      <p:pic>
        <p:nvPicPr>
          <p:cNvPr id="275" name="1558938579-fb8b27262f85e980f447bfc792c1b936-1280x640.jpg" descr="1558938579-fb8b27262f85e980f447bfc792c1b936-1280x64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6243" y="3656223"/>
            <a:ext cx="6453982" cy="322699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下午"/>
          <p:cNvSpPr txBox="1"/>
          <p:nvPr/>
        </p:nvSpPr>
        <p:spPr>
          <a:xfrm>
            <a:off x="9366250" y="2654299"/>
            <a:ext cx="10541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下午</a:t>
            </a:r>
          </a:p>
        </p:txBody>
      </p:sp>
      <p:sp>
        <p:nvSpPr>
          <p:cNvPr id="277" name="早上天气非常好，下午竟(然)下雨了。"/>
          <p:cNvSpPr txBox="1"/>
          <p:nvPr/>
        </p:nvSpPr>
        <p:spPr>
          <a:xfrm>
            <a:off x="1114980" y="7715250"/>
            <a:ext cx="10439503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早上天气非常好，下午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竟(然)</a:t>
            </a:r>
            <a:r>
              <a:t>下雨了。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Adverb竟(然)"/>
          <p:cNvSpPr txBox="1"/>
          <p:nvPr/>
        </p:nvSpPr>
        <p:spPr>
          <a:xfrm>
            <a:off x="-10707" y="-1"/>
            <a:ext cx="5660214" cy="13970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>
                <a:solidFill>
                  <a:srgbClr val="FFFFFF"/>
                </a:solidFill>
              </a:defRPr>
            </a:lvl1pPr>
          </a:lstStyle>
          <a:p>
            <a:pPr/>
            <a:r>
              <a:t>Adverb竟(然)</a:t>
            </a:r>
          </a:p>
        </p:txBody>
      </p:sp>
      <p:sp>
        <p:nvSpPr>
          <p:cNvPr id="280" name="It suggests that something is unexpected from the speaker’s point of view"/>
          <p:cNvSpPr txBox="1"/>
          <p:nvPr/>
        </p:nvSpPr>
        <p:spPr>
          <a:xfrm>
            <a:off x="242542" y="1662323"/>
            <a:ext cx="12184381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It suggests that something is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unexpected from the speaker’s point of view</a:t>
            </a:r>
          </a:p>
        </p:txBody>
      </p:sp>
      <p:sp>
        <p:nvSpPr>
          <p:cNvPr id="281" name="春节的时候，他竟(然)没回家。"/>
          <p:cNvSpPr txBox="1"/>
          <p:nvPr/>
        </p:nvSpPr>
        <p:spPr>
          <a:xfrm>
            <a:off x="1611934" y="8026399"/>
            <a:ext cx="9780932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t>春节的时候，他</a:t>
            </a:r>
            <a:r>
              <a:rPr>
                <a:solidFill>
                  <a:srgbClr val="FF2600"/>
                </a:solidFill>
              </a:rPr>
              <a:t>竟(然)</a:t>
            </a:r>
            <a:r>
              <a:t>没回家。</a:t>
            </a:r>
          </a:p>
        </p:txBody>
      </p:sp>
      <p:pic>
        <p:nvPicPr>
          <p:cNvPr id="282" name="6ef000056f415d0ea41a.jpeg" descr="6ef000056f415d0ea41a.jpeg"/>
          <p:cNvPicPr>
            <a:picLocks noChangeAspect="1"/>
          </p:cNvPicPr>
          <p:nvPr/>
        </p:nvPicPr>
        <p:blipFill>
          <a:blip r:embed="rId2">
            <a:extLst/>
          </a:blip>
          <a:srcRect l="0" t="4343" r="24597" b="30732"/>
          <a:stretch>
            <a:fillRect/>
          </a:stretch>
        </p:blipFill>
        <p:spPr>
          <a:xfrm>
            <a:off x="4691806" y="5304680"/>
            <a:ext cx="3096142" cy="2665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113e6000865274e4ad39d.jpeg" descr="113e6000865274e4ad39d.jpeg"/>
          <p:cNvPicPr>
            <a:picLocks noChangeAspect="1"/>
          </p:cNvPicPr>
          <p:nvPr/>
        </p:nvPicPr>
        <p:blipFill>
          <a:blip r:embed="rId3">
            <a:extLst/>
          </a:blip>
          <a:srcRect l="0" t="35288" r="0" b="34236"/>
          <a:stretch>
            <a:fillRect/>
          </a:stretch>
        </p:blipFill>
        <p:spPr>
          <a:xfrm>
            <a:off x="7213699" y="3360653"/>
            <a:ext cx="3095912" cy="2044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99699.png" descr="9969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1240" y="2876550"/>
            <a:ext cx="4420940" cy="442094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泡泡引言框"/>
          <p:cNvSpPr/>
          <p:nvPr/>
        </p:nvSpPr>
        <p:spPr>
          <a:xfrm>
            <a:off x="821035" y="3251993"/>
            <a:ext cx="5236865" cy="2828579"/>
          </a:xfrm>
          <a:prstGeom prst="wedgeEllipseCallout">
            <a:avLst>
              <a:gd name="adj1" fmla="val 38604"/>
              <a:gd name="adj2" fmla="val 5613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6" name="春节的时候我没回家。"/>
          <p:cNvSpPr txBox="1"/>
          <p:nvPr/>
        </p:nvSpPr>
        <p:spPr>
          <a:xfrm>
            <a:off x="905767" y="4359274"/>
            <a:ext cx="50673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rgbClr val="FFFFFF"/>
                </a:solidFill>
              </a:defRPr>
            </a:lvl1pPr>
          </a:lstStyle>
          <a:p>
            <a:pPr/>
            <a:r>
              <a:t>春节的时候我没回家。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Adverb竟(然)"/>
          <p:cNvSpPr txBox="1"/>
          <p:nvPr/>
        </p:nvSpPr>
        <p:spPr>
          <a:xfrm>
            <a:off x="-10707" y="-1"/>
            <a:ext cx="5660214" cy="13970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300">
                <a:solidFill>
                  <a:srgbClr val="FFFFFF"/>
                </a:solidFill>
              </a:defRPr>
            </a:lvl1pPr>
          </a:lstStyle>
          <a:p>
            <a:pPr/>
            <a:r>
              <a:t>Adverb竟(然)</a:t>
            </a:r>
          </a:p>
        </p:txBody>
      </p:sp>
      <p:sp>
        <p:nvSpPr>
          <p:cNvPr id="289" name="It suggests that something is unexpected from the speaker’s point of view"/>
          <p:cNvSpPr txBox="1"/>
          <p:nvPr/>
        </p:nvSpPr>
        <p:spPr>
          <a:xfrm>
            <a:off x="242542" y="1662323"/>
            <a:ext cx="12184381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It suggests that something is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unexpected from the speaker’s point of view</a:t>
            </a:r>
          </a:p>
        </p:txBody>
      </p:sp>
      <p:sp>
        <p:nvSpPr>
          <p:cNvPr id="290" name="今天是张天明母亲的生日，没想到他…."/>
          <p:cNvSpPr txBox="1"/>
          <p:nvPr/>
        </p:nvSpPr>
        <p:spPr>
          <a:xfrm>
            <a:off x="1945868" y="2673349"/>
            <a:ext cx="8452664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今天是张天明母亲的生日，没想到他….</a:t>
            </a:r>
          </a:p>
        </p:txBody>
      </p:sp>
      <p:pic>
        <p:nvPicPr>
          <p:cNvPr id="291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0425" y="3728830"/>
            <a:ext cx="5660214" cy="420094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什么！今天是我妈的生日？"/>
          <p:cNvSpPr/>
          <p:nvPr/>
        </p:nvSpPr>
        <p:spPr>
          <a:xfrm>
            <a:off x="7329785" y="3563491"/>
            <a:ext cx="5458173" cy="1917750"/>
          </a:xfrm>
          <a:prstGeom prst="wedgeEllipseCallout">
            <a:avLst>
              <a:gd name="adj1" fmla="val -49561"/>
              <a:gd name="adj2" fmla="val 70000"/>
            </a:avLst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5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什么！今天是我妈的生日？</a:t>
            </a:r>
          </a:p>
        </p:txBody>
      </p:sp>
      <p:sp>
        <p:nvSpPr>
          <p:cNvPr id="293" name="今天是张天明母亲的生日，没想到他竟然忘得一干二净。"/>
          <p:cNvSpPr txBox="1"/>
          <p:nvPr/>
        </p:nvSpPr>
        <p:spPr>
          <a:xfrm>
            <a:off x="562581" y="8401049"/>
            <a:ext cx="121793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今天是张天明母亲的生日，没想到他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竟然</a:t>
            </a:r>
            <a:r>
              <a:rPr>
                <a:solidFill>
                  <a:srgbClr val="0433FF"/>
                </a:solidFill>
              </a:rPr>
              <a:t>忘得一干二净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may-2020-calendar.png" descr="may-2020-calendar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369"/>
          <a:stretch>
            <a:fillRect/>
          </a:stretch>
        </p:blipFill>
        <p:spPr>
          <a:xfrm>
            <a:off x="2400860" y="918489"/>
            <a:ext cx="4106194" cy="2938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hoto-1517166357932-d20495eeffd7.jpeg" descr="photo-1517166357932-d20495eeffd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4654" y="1144906"/>
            <a:ext cx="4106070" cy="271821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Adverb竟(然)"/>
          <p:cNvSpPr txBox="1"/>
          <p:nvPr/>
        </p:nvSpPr>
        <p:spPr>
          <a:xfrm>
            <a:off x="279" y="-19050"/>
            <a:ext cx="4520642" cy="11303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Adverb竟(然)</a:t>
            </a:r>
          </a:p>
        </p:txBody>
      </p:sp>
      <p:pic>
        <p:nvPicPr>
          <p:cNvPr id="298" name="螢幕快照 2020-03-01 上午9.49.52.png" descr="螢幕快照 2020-03-01 上午9.49.52.png"/>
          <p:cNvPicPr>
            <a:picLocks noChangeAspect="1"/>
          </p:cNvPicPr>
          <p:nvPr/>
        </p:nvPicPr>
        <p:blipFill>
          <a:blip r:embed="rId4">
            <a:extLst/>
          </a:blip>
          <a:srcRect l="17611" t="16339" r="9172" b="12424"/>
          <a:stretch>
            <a:fillRect/>
          </a:stretch>
        </p:blipFill>
        <p:spPr>
          <a:xfrm>
            <a:off x="1751172" y="3901389"/>
            <a:ext cx="9750173" cy="59290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1. 五月竟然下雪了！"/>
          <p:cNvSpPr txBox="1"/>
          <p:nvPr/>
        </p:nvSpPr>
        <p:spPr>
          <a:xfrm>
            <a:off x="3511083" y="441318"/>
            <a:ext cx="5784699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1. 五月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竟然</a:t>
            </a:r>
            <a:r>
              <a:t>下雪了！</a:t>
            </a:r>
          </a:p>
        </p:txBody>
      </p:sp>
      <p:sp>
        <p:nvSpPr>
          <p:cNvPr id="301" name="2. 她竟然睡着了。"/>
          <p:cNvSpPr txBox="1"/>
          <p:nvPr/>
        </p:nvSpPr>
        <p:spPr>
          <a:xfrm>
            <a:off x="3585102" y="2037301"/>
            <a:ext cx="5162399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2. 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竟然</a:t>
            </a:r>
            <a:r>
              <a:t>睡着了。</a:t>
            </a:r>
          </a:p>
        </p:txBody>
      </p:sp>
      <p:sp>
        <p:nvSpPr>
          <p:cNvPr id="302" name="3. 他竟然忘了他的毛巾。"/>
          <p:cNvSpPr txBox="1"/>
          <p:nvPr/>
        </p:nvSpPr>
        <p:spPr>
          <a:xfrm>
            <a:off x="3559251" y="3823784"/>
            <a:ext cx="7029298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3. 他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竟然</a:t>
            </a:r>
            <a:r>
              <a:t>忘了他的毛巾。</a:t>
            </a:r>
          </a:p>
        </p:txBody>
      </p:sp>
      <p:sp>
        <p:nvSpPr>
          <p:cNvPr id="303" name="4. 他竟然没带钥匙。"/>
          <p:cNvSpPr txBox="1"/>
          <p:nvPr/>
        </p:nvSpPr>
        <p:spPr>
          <a:xfrm>
            <a:off x="3511083" y="5610267"/>
            <a:ext cx="5784699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4. 他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竟然</a:t>
            </a:r>
            <a:r>
              <a:t>没带钥匙。</a:t>
            </a:r>
          </a:p>
        </p:txBody>
      </p:sp>
      <p:sp>
        <p:nvSpPr>
          <p:cNvPr id="304" name="5. 她竟然跟她的朋友穿一样的衣服。"/>
          <p:cNvSpPr txBox="1"/>
          <p:nvPr/>
        </p:nvSpPr>
        <p:spPr>
          <a:xfrm>
            <a:off x="1559001" y="7531100"/>
            <a:ext cx="10140798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5. 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竟然</a:t>
            </a:r>
            <a:r>
              <a:t>跟她的朋友穿一样的衣服。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05990e0b4182c5caeb3fd6598db5b983.jpg" descr="05990e0b4182c5caeb3fd6598db5b9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3468" y="746776"/>
            <a:ext cx="3898818" cy="278487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爸爸"/>
          <p:cNvSpPr txBox="1"/>
          <p:nvPr/>
        </p:nvSpPr>
        <p:spPr>
          <a:xfrm>
            <a:off x="5568950" y="5334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爸爸</a:t>
            </a:r>
          </a:p>
        </p:txBody>
      </p:sp>
      <p:sp>
        <p:nvSpPr>
          <p:cNvPr id="125" name="妈妈"/>
          <p:cNvSpPr txBox="1"/>
          <p:nvPr/>
        </p:nvSpPr>
        <p:spPr>
          <a:xfrm>
            <a:off x="6838950" y="533400"/>
            <a:ext cx="8763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妈妈</a:t>
            </a:r>
          </a:p>
        </p:txBody>
      </p:sp>
      <p:grpSp>
        <p:nvGrpSpPr>
          <p:cNvPr id="131" name="群組"/>
          <p:cNvGrpSpPr/>
          <p:nvPr/>
        </p:nvGrpSpPr>
        <p:grpSpPr>
          <a:xfrm>
            <a:off x="7416800" y="1796775"/>
            <a:ext cx="3608643" cy="2401098"/>
            <a:chOff x="0" y="0"/>
            <a:chExt cx="3608642" cy="2401097"/>
          </a:xfrm>
        </p:grpSpPr>
        <p:pic>
          <p:nvPicPr>
            <p:cNvPr id="126" name="unnamed.jpg" descr="unnamed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93557" y="0"/>
              <a:ext cx="2315086" cy="1668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0" name="群組"/>
            <p:cNvGrpSpPr/>
            <p:nvPr/>
          </p:nvGrpSpPr>
          <p:grpSpPr>
            <a:xfrm>
              <a:off x="0" y="1766097"/>
              <a:ext cx="1866900" cy="635001"/>
              <a:chOff x="0" y="0"/>
              <a:chExt cx="1866900" cy="635000"/>
            </a:xfrm>
          </p:grpSpPr>
          <p:sp>
            <p:nvSpPr>
              <p:cNvPr id="127" name="線條"/>
              <p:cNvSpPr/>
              <p:nvPr/>
            </p:nvSpPr>
            <p:spPr>
              <a:xfrm flipV="1">
                <a:off x="-1" y="0"/>
                <a:ext cx="2" cy="6350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28" name="線條"/>
              <p:cNvSpPr/>
              <p:nvPr/>
            </p:nvSpPr>
            <p:spPr>
              <a:xfrm>
                <a:off x="15385" y="628127"/>
                <a:ext cx="1838816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29" name="線條"/>
              <p:cNvSpPr/>
              <p:nvPr/>
            </p:nvSpPr>
            <p:spPr>
              <a:xfrm flipV="1">
                <a:off x="1866900" y="0"/>
                <a:ext cx="0" cy="6350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</p:grpSp>
      <p:grpSp>
        <p:nvGrpSpPr>
          <p:cNvPr id="137" name="群組"/>
          <p:cNvGrpSpPr/>
          <p:nvPr/>
        </p:nvGrpSpPr>
        <p:grpSpPr>
          <a:xfrm>
            <a:off x="2845685" y="957604"/>
            <a:ext cx="3351916" cy="3240269"/>
            <a:chOff x="0" y="0"/>
            <a:chExt cx="3351914" cy="3240267"/>
          </a:xfrm>
        </p:grpSpPr>
        <p:grpSp>
          <p:nvGrpSpPr>
            <p:cNvPr id="135" name="群組"/>
            <p:cNvGrpSpPr/>
            <p:nvPr/>
          </p:nvGrpSpPr>
          <p:grpSpPr>
            <a:xfrm>
              <a:off x="1513099" y="2605267"/>
              <a:ext cx="1838816" cy="635001"/>
              <a:chOff x="0" y="0"/>
              <a:chExt cx="1838814" cy="635000"/>
            </a:xfrm>
          </p:grpSpPr>
          <p:sp>
            <p:nvSpPr>
              <p:cNvPr id="132" name="線條"/>
              <p:cNvSpPr/>
              <p:nvPr/>
            </p:nvSpPr>
            <p:spPr>
              <a:xfrm flipV="1">
                <a:off x="1826114" y="0"/>
                <a:ext cx="1" cy="6350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33" name="線條"/>
              <p:cNvSpPr/>
              <p:nvPr/>
            </p:nvSpPr>
            <p:spPr>
              <a:xfrm>
                <a:off x="0" y="628127"/>
                <a:ext cx="183881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134" name="線條"/>
              <p:cNvSpPr/>
              <p:nvPr/>
            </p:nvSpPr>
            <p:spPr>
              <a:xfrm flipV="1">
                <a:off x="10014" y="0"/>
                <a:ext cx="1" cy="63500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pic>
          <p:nvPicPr>
            <p:cNvPr id="136" name="unnamed.png" descr="unnamed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363" t="0" r="10363" b="0"/>
            <a:stretch>
              <a:fillRect/>
            </a:stretch>
          </p:blipFill>
          <p:spPr>
            <a:xfrm>
              <a:off x="0" y="0"/>
              <a:ext cx="2091863" cy="26388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8" name="舅舅"/>
          <p:cNvSpPr txBox="1"/>
          <p:nvPr/>
        </p:nvSpPr>
        <p:spPr>
          <a:xfrm>
            <a:off x="8731249" y="911767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舅舅</a:t>
            </a:r>
          </a:p>
        </p:txBody>
      </p:sp>
      <p:sp>
        <p:nvSpPr>
          <p:cNvPr id="139" name="舅妈"/>
          <p:cNvSpPr txBox="1"/>
          <p:nvPr/>
        </p:nvSpPr>
        <p:spPr>
          <a:xfrm>
            <a:off x="9965114" y="911767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舅妈</a:t>
            </a:r>
          </a:p>
        </p:txBody>
      </p:sp>
      <p:sp>
        <p:nvSpPr>
          <p:cNvPr id="140" name="姑妈"/>
          <p:cNvSpPr txBox="1"/>
          <p:nvPr/>
        </p:nvSpPr>
        <p:spPr>
          <a:xfrm>
            <a:off x="3917949" y="292099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姑妈</a:t>
            </a:r>
          </a:p>
        </p:txBody>
      </p:sp>
      <p:sp>
        <p:nvSpPr>
          <p:cNvPr id="141" name="姑父"/>
          <p:cNvSpPr txBox="1"/>
          <p:nvPr/>
        </p:nvSpPr>
        <p:spPr>
          <a:xfrm>
            <a:off x="2698749" y="292099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姑父</a:t>
            </a:r>
          </a:p>
        </p:txBody>
      </p:sp>
      <p:grpSp>
        <p:nvGrpSpPr>
          <p:cNvPr id="144" name="群組"/>
          <p:cNvGrpSpPr/>
          <p:nvPr/>
        </p:nvGrpSpPr>
        <p:grpSpPr>
          <a:xfrm>
            <a:off x="3291971" y="3543220"/>
            <a:ext cx="1199266" cy="4060246"/>
            <a:chOff x="0" y="0"/>
            <a:chExt cx="1199264" cy="4060244"/>
          </a:xfrm>
        </p:grpSpPr>
        <p:pic>
          <p:nvPicPr>
            <p:cNvPr id="142" name="unnamed.jpg" descr="unnamed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8630" t="3070" r="28630" b="3070"/>
            <a:stretch>
              <a:fillRect/>
            </a:stretch>
          </p:blipFill>
          <p:spPr>
            <a:xfrm>
              <a:off x="0" y="1421433"/>
              <a:ext cx="1199265" cy="26388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3" name="線條"/>
            <p:cNvSpPr/>
            <p:nvPr/>
          </p:nvSpPr>
          <p:spPr>
            <a:xfrm flipH="1">
              <a:off x="599678" y="0"/>
              <a:ext cx="1" cy="12955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45" name="表哥"/>
          <p:cNvSpPr txBox="1"/>
          <p:nvPr/>
        </p:nvSpPr>
        <p:spPr>
          <a:xfrm>
            <a:off x="3339200" y="7596000"/>
            <a:ext cx="1104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表哥</a:t>
            </a:r>
          </a:p>
        </p:txBody>
      </p:sp>
      <p:sp>
        <p:nvSpPr>
          <p:cNvPr id="146" name="線條"/>
          <p:cNvSpPr/>
          <p:nvPr/>
        </p:nvSpPr>
        <p:spPr>
          <a:xfrm>
            <a:off x="6800849" y="3543220"/>
            <a:ext cx="1" cy="12955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47" name="j2ravonll52.jpg" descr="j2ravonll52.jpg"/>
          <p:cNvPicPr>
            <a:picLocks noChangeAspect="1"/>
          </p:cNvPicPr>
          <p:nvPr/>
        </p:nvPicPr>
        <p:blipFill>
          <a:blip r:embed="rId6">
            <a:extLst/>
          </a:blip>
          <a:srcRect l="30849" t="13666" r="25429" b="23947"/>
          <a:stretch>
            <a:fillRect/>
          </a:stretch>
        </p:blipFill>
        <p:spPr>
          <a:xfrm>
            <a:off x="6122987" y="4916735"/>
            <a:ext cx="1355882" cy="193476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我"/>
          <p:cNvSpPr txBox="1"/>
          <p:nvPr/>
        </p:nvSpPr>
        <p:spPr>
          <a:xfrm>
            <a:off x="6553200" y="6872306"/>
            <a:ext cx="4953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我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9" grpId="3"/>
      <p:bldP build="whole" bldLvl="1" animBg="1" rev="0" advAuto="0" spid="140" grpId="5"/>
      <p:bldP build="whole" bldLvl="1" animBg="1" rev="0" advAuto="0" spid="144" grpId="7"/>
      <p:bldP build="whole" bldLvl="1" animBg="1" rev="0" advAuto="0" spid="145" grpId="8"/>
      <p:bldP build="whole" bldLvl="1" animBg="1" rev="0" advAuto="0" spid="131" grpId="1"/>
      <p:bldP build="whole" bldLvl="1" animBg="1" rev="0" advAuto="0" spid="138" grpId="2"/>
      <p:bldP build="whole" bldLvl="1" animBg="1" rev="0" advAuto="0" spid="141" grpId="6"/>
      <p:bldP build="whole" bldLvl="1" animBg="1" rev="0" advAuto="0" spid="137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dverb竟(然)"/>
          <p:cNvSpPr txBox="1"/>
          <p:nvPr/>
        </p:nvSpPr>
        <p:spPr>
          <a:xfrm>
            <a:off x="1493609" y="2057400"/>
            <a:ext cx="9458783" cy="22860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300">
                <a:solidFill>
                  <a:srgbClr val="FFFFFF"/>
                </a:solidFill>
              </a:defRPr>
            </a:lvl1pPr>
          </a:lstStyle>
          <a:p>
            <a:pPr/>
            <a:r>
              <a:t>Adverb竟(然)</a:t>
            </a:r>
          </a:p>
        </p:txBody>
      </p:sp>
      <p:sp>
        <p:nvSpPr>
          <p:cNvPr id="307" name="It suggests that something is unexpected from the speaker’s point of view"/>
          <p:cNvSpPr txBox="1"/>
          <p:nvPr/>
        </p:nvSpPr>
        <p:spPr>
          <a:xfrm>
            <a:off x="623542" y="4710323"/>
            <a:ext cx="12184381" cy="510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It suggests that something is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unexpected from the speaker’s point of view</a:t>
            </a:r>
          </a:p>
        </p:txBody>
      </p:sp>
      <p:sp>
        <p:nvSpPr>
          <p:cNvPr id="308" name="造句"/>
          <p:cNvSpPr txBox="1"/>
          <p:nvPr/>
        </p:nvSpPr>
        <p:spPr>
          <a:xfrm>
            <a:off x="5340349" y="6089650"/>
            <a:ext cx="2044701" cy="1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6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看来"/>
          <p:cNvSpPr txBox="1"/>
          <p:nvPr/>
        </p:nvSpPr>
        <p:spPr>
          <a:xfrm>
            <a:off x="1908522" y="1409699"/>
            <a:ext cx="9897518" cy="30480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600">
                <a:solidFill>
                  <a:srgbClr val="FFFFFF"/>
                </a:solidFill>
              </a:defRPr>
            </a:lvl1pPr>
          </a:lstStyle>
          <a:p>
            <a:pPr/>
            <a:r>
              <a:t>看来</a:t>
            </a:r>
          </a:p>
        </p:txBody>
      </p:sp>
      <p:sp>
        <p:nvSpPr>
          <p:cNvPr id="311" name="“It seems”  “it appears”"/>
          <p:cNvSpPr txBox="1"/>
          <p:nvPr/>
        </p:nvSpPr>
        <p:spPr>
          <a:xfrm>
            <a:off x="3985130" y="5062151"/>
            <a:ext cx="5956034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“It seems”  “it appears”</a:t>
            </a:r>
          </a:p>
        </p:txBody>
      </p:sp>
      <p:sp>
        <p:nvSpPr>
          <p:cNvPr id="312" name="Introduces a conclusion or opinions based on a previously stated fact or previously described situation"/>
          <p:cNvSpPr txBox="1"/>
          <p:nvPr/>
        </p:nvSpPr>
        <p:spPr>
          <a:xfrm>
            <a:off x="1903158" y="6145791"/>
            <a:ext cx="10119978" cy="97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Introduces a conclusion or opinions based on a previously stated fact or previously described situation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看来"/>
          <p:cNvSpPr txBox="1"/>
          <p:nvPr/>
        </p:nvSpPr>
        <p:spPr>
          <a:xfrm>
            <a:off x="-19050" y="-25401"/>
            <a:ext cx="2578101" cy="18288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700">
                <a:solidFill>
                  <a:srgbClr val="FFFFFF"/>
                </a:solidFill>
              </a:defRPr>
            </a:lvl1pPr>
          </a:lstStyle>
          <a:p>
            <a:pPr/>
            <a:r>
              <a:t>看来</a:t>
            </a:r>
          </a:p>
        </p:txBody>
      </p:sp>
      <p:sp>
        <p:nvSpPr>
          <p:cNvPr id="315" name="“It seems”  “it appears”"/>
          <p:cNvSpPr txBox="1"/>
          <p:nvPr/>
        </p:nvSpPr>
        <p:spPr>
          <a:xfrm>
            <a:off x="2825883" y="629851"/>
            <a:ext cx="5956034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“It seems”  “it appears”</a:t>
            </a:r>
          </a:p>
        </p:txBody>
      </p:sp>
      <p:sp>
        <p:nvSpPr>
          <p:cNvPr id="316" name="Introduces a conclusion or opinions based on a previously stated fact or previously described situation"/>
          <p:cNvSpPr txBox="1"/>
          <p:nvPr/>
        </p:nvSpPr>
        <p:spPr>
          <a:xfrm>
            <a:off x="2119058" y="1383291"/>
            <a:ext cx="10119978" cy="97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Introduces a conclusion or opinions based on a previously stated fact or previously described situation</a:t>
            </a:r>
          </a:p>
        </p:txBody>
      </p:sp>
      <p:sp>
        <p:nvSpPr>
          <p:cNvPr id="317" name="张天明一整天没和丽莎说话，看来他们闹别扭了。"/>
          <p:cNvSpPr txBox="1"/>
          <p:nvPr/>
        </p:nvSpPr>
        <p:spPr>
          <a:xfrm>
            <a:off x="577850" y="8508999"/>
            <a:ext cx="118491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张天明一整天没和丽莎说话，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看来</a:t>
            </a:r>
            <a:r>
              <a:t>他们闹别扭了。</a:t>
            </a:r>
          </a:p>
        </p:txBody>
      </p:sp>
      <p:pic>
        <p:nvPicPr>
          <p:cNvPr id="318" name="240468-1F4201I25213.jpg" descr="240468-1F4201I252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2676" y="3472810"/>
            <a:ext cx="6799448" cy="4535180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张天明一整天没和丽莎说话，看来…."/>
          <p:cNvSpPr txBox="1"/>
          <p:nvPr/>
        </p:nvSpPr>
        <p:spPr>
          <a:xfrm>
            <a:off x="1900707" y="2492559"/>
            <a:ext cx="879698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张天明一整天没和丽莎说话，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看来….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看来"/>
          <p:cNvSpPr txBox="1"/>
          <p:nvPr/>
        </p:nvSpPr>
        <p:spPr>
          <a:xfrm>
            <a:off x="-19050" y="-25401"/>
            <a:ext cx="2578101" cy="18288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700">
                <a:solidFill>
                  <a:srgbClr val="FFFFFF"/>
                </a:solidFill>
              </a:defRPr>
            </a:lvl1pPr>
          </a:lstStyle>
          <a:p>
            <a:pPr/>
            <a:r>
              <a:t>看来</a:t>
            </a:r>
          </a:p>
        </p:txBody>
      </p:sp>
      <p:sp>
        <p:nvSpPr>
          <p:cNvPr id="322" name="“It seems”  “it appears”"/>
          <p:cNvSpPr txBox="1"/>
          <p:nvPr/>
        </p:nvSpPr>
        <p:spPr>
          <a:xfrm>
            <a:off x="2825883" y="629851"/>
            <a:ext cx="5956034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“It seems”  “it appears”</a:t>
            </a:r>
          </a:p>
        </p:txBody>
      </p:sp>
      <p:sp>
        <p:nvSpPr>
          <p:cNvPr id="323" name="Introduces a conclusion or opinions based on a previously stated fact or previously described situation"/>
          <p:cNvSpPr txBox="1"/>
          <p:nvPr/>
        </p:nvSpPr>
        <p:spPr>
          <a:xfrm>
            <a:off x="2119058" y="1383291"/>
            <a:ext cx="10119978" cy="97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Introduces a conclusion or opinions based on a previously stated fact or previously described situation</a:t>
            </a:r>
          </a:p>
        </p:txBody>
      </p:sp>
      <p:sp>
        <p:nvSpPr>
          <p:cNvPr id="324" name="他没喝桌上的啤酒，看来他不喜欢喝啤酒。"/>
          <p:cNvSpPr txBox="1"/>
          <p:nvPr/>
        </p:nvSpPr>
        <p:spPr>
          <a:xfrm>
            <a:off x="1530350" y="8458199"/>
            <a:ext cx="102489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他没喝桌上的啤酒，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看来</a:t>
            </a:r>
            <a:r>
              <a:t>他不喜欢喝啤酒。</a:t>
            </a:r>
          </a:p>
        </p:txBody>
      </p:sp>
      <p:sp>
        <p:nvSpPr>
          <p:cNvPr id="325" name="他没喝桌上的啤酒"/>
          <p:cNvSpPr txBox="1"/>
          <p:nvPr/>
        </p:nvSpPr>
        <p:spPr>
          <a:xfrm>
            <a:off x="4464049" y="2463799"/>
            <a:ext cx="43815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他没喝桌上的啤酒</a:t>
            </a:r>
          </a:p>
        </p:txBody>
      </p:sp>
      <p:pic>
        <p:nvPicPr>
          <p:cNvPr id="326" name="0KaEPQdJOr.jpeg" descr="0KaEPQdJOr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6667" y="3790950"/>
            <a:ext cx="6278652" cy="419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看来"/>
          <p:cNvSpPr txBox="1"/>
          <p:nvPr/>
        </p:nvSpPr>
        <p:spPr>
          <a:xfrm>
            <a:off x="-19050" y="-25401"/>
            <a:ext cx="2578101" cy="18288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700">
                <a:solidFill>
                  <a:srgbClr val="FFFFFF"/>
                </a:solidFill>
              </a:defRPr>
            </a:lvl1pPr>
          </a:lstStyle>
          <a:p>
            <a:pPr/>
            <a:r>
              <a:t>看来</a:t>
            </a:r>
          </a:p>
        </p:txBody>
      </p:sp>
      <p:sp>
        <p:nvSpPr>
          <p:cNvPr id="329" name="“It seems”  “it appears”"/>
          <p:cNvSpPr txBox="1"/>
          <p:nvPr/>
        </p:nvSpPr>
        <p:spPr>
          <a:xfrm>
            <a:off x="2825883" y="629851"/>
            <a:ext cx="5956034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“It seems”  “it appears”</a:t>
            </a:r>
          </a:p>
        </p:txBody>
      </p:sp>
      <p:sp>
        <p:nvSpPr>
          <p:cNvPr id="330" name="Introduces a conclusion or opinions based on a previously stated fact or previously described situation"/>
          <p:cNvSpPr txBox="1"/>
          <p:nvPr/>
        </p:nvSpPr>
        <p:spPr>
          <a:xfrm>
            <a:off x="2119058" y="1383291"/>
            <a:ext cx="10119978" cy="97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Introduces a conclusion or opinions based on a previously stated fact or previously described situation</a:t>
            </a:r>
          </a:p>
        </p:txBody>
      </p:sp>
      <p:sp>
        <p:nvSpPr>
          <p:cNvPr id="331" name="他今天又迟到了，看来他昨天很晚才睡。"/>
          <p:cNvSpPr txBox="1"/>
          <p:nvPr/>
        </p:nvSpPr>
        <p:spPr>
          <a:xfrm>
            <a:off x="1771650" y="8013700"/>
            <a:ext cx="10401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他今天又迟到了，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看来</a:t>
            </a:r>
            <a:r>
              <a:t>他昨天很晚才睡。</a:t>
            </a:r>
          </a:p>
        </p:txBody>
      </p:sp>
      <p:pic>
        <p:nvPicPr>
          <p:cNvPr id="332" name="hand-drawn-cartoon-of-man-running-late-with-clock-vector-21598902.jpg" descr="hand-drawn-cartoon-of-man-running-late-with-clock-vector-21598902.jpg"/>
          <p:cNvPicPr>
            <a:picLocks noChangeAspect="1"/>
          </p:cNvPicPr>
          <p:nvPr/>
        </p:nvPicPr>
        <p:blipFill>
          <a:blip r:embed="rId2">
            <a:extLst/>
          </a:blip>
          <a:srcRect l="10562" t="14414" r="10562" b="21643"/>
          <a:stretch>
            <a:fillRect/>
          </a:stretch>
        </p:blipFill>
        <p:spPr>
          <a:xfrm>
            <a:off x="1976040" y="3928070"/>
            <a:ext cx="4633002" cy="4056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BN-VZ477_YHEALT_P_20171106095828.jpg" descr="BN-VZ477_YHEALT_P_2017110609582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9899" y="3989040"/>
            <a:ext cx="4633120" cy="3086685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他今天又迟到了"/>
          <p:cNvSpPr txBox="1"/>
          <p:nvPr/>
        </p:nvSpPr>
        <p:spPr>
          <a:xfrm>
            <a:off x="2717799" y="2806700"/>
            <a:ext cx="4114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他今天又迟到了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看来"/>
          <p:cNvSpPr txBox="1"/>
          <p:nvPr/>
        </p:nvSpPr>
        <p:spPr>
          <a:xfrm>
            <a:off x="1908522" y="927099"/>
            <a:ext cx="9897518" cy="30480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600">
                <a:solidFill>
                  <a:srgbClr val="FFFFFF"/>
                </a:solidFill>
              </a:defRPr>
            </a:lvl1pPr>
          </a:lstStyle>
          <a:p>
            <a:pPr/>
            <a:r>
              <a:t>看来</a:t>
            </a:r>
          </a:p>
        </p:txBody>
      </p:sp>
      <p:sp>
        <p:nvSpPr>
          <p:cNvPr id="337" name="“It seems”  “it appears”"/>
          <p:cNvSpPr txBox="1"/>
          <p:nvPr/>
        </p:nvSpPr>
        <p:spPr>
          <a:xfrm>
            <a:off x="3985130" y="4236651"/>
            <a:ext cx="5956034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“It seems”  “it appears”</a:t>
            </a:r>
          </a:p>
        </p:txBody>
      </p:sp>
      <p:sp>
        <p:nvSpPr>
          <p:cNvPr id="338" name="Introduces a conclusion or opinions based on a previously stated fact or previously described situation"/>
          <p:cNvSpPr txBox="1"/>
          <p:nvPr/>
        </p:nvSpPr>
        <p:spPr>
          <a:xfrm>
            <a:off x="1903158" y="5250441"/>
            <a:ext cx="10119978" cy="97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Introduces a conclusion or opinions based on a previously stated fact or previously described situation</a:t>
            </a:r>
          </a:p>
        </p:txBody>
      </p:sp>
      <p:sp>
        <p:nvSpPr>
          <p:cNvPr id="339" name="造句"/>
          <p:cNvSpPr txBox="1"/>
          <p:nvPr/>
        </p:nvSpPr>
        <p:spPr>
          <a:xfrm>
            <a:off x="5940797" y="6661150"/>
            <a:ext cx="2044701" cy="146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6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how-long-does-it-take-to-build-credit.jpg" descr="how-long-does-it-take-to-build-cred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64445" y="1515864"/>
            <a:ext cx="6979471" cy="5424045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To build"/>
          <p:cNvSpPr txBox="1"/>
          <p:nvPr/>
        </p:nvSpPr>
        <p:spPr>
          <a:xfrm>
            <a:off x="5328528" y="712401"/>
            <a:ext cx="2051305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To build</a:t>
            </a:r>
          </a:p>
        </p:txBody>
      </p:sp>
      <p:sp>
        <p:nvSpPr>
          <p:cNvPr id="343" name="盖"/>
          <p:cNvSpPr txBox="1"/>
          <p:nvPr/>
        </p:nvSpPr>
        <p:spPr>
          <a:xfrm>
            <a:off x="8489949" y="5086349"/>
            <a:ext cx="1358901" cy="1841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盖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AZ_Tower,_pohled_ze_SZ_směru.jpg" descr="AZ_Tower,_pohled_ze_SZ_směru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0548"/>
          <a:stretch>
            <a:fillRect/>
          </a:stretch>
        </p:blipFill>
        <p:spPr>
          <a:xfrm>
            <a:off x="905867" y="597695"/>
            <a:ext cx="3505270" cy="5574229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大厦"/>
          <p:cNvSpPr txBox="1"/>
          <p:nvPr/>
        </p:nvSpPr>
        <p:spPr>
          <a:xfrm>
            <a:off x="2901950" y="5156199"/>
            <a:ext cx="1638301" cy="1168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大厦</a:t>
            </a:r>
          </a:p>
        </p:txBody>
      </p:sp>
      <p:sp>
        <p:nvSpPr>
          <p:cNvPr id="347" name="Tall building"/>
          <p:cNvSpPr txBox="1"/>
          <p:nvPr/>
        </p:nvSpPr>
        <p:spPr>
          <a:xfrm>
            <a:off x="1182365" y="-43985"/>
            <a:ext cx="2774405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Tall building</a:t>
            </a:r>
          </a:p>
        </p:txBody>
      </p:sp>
      <p:sp>
        <p:nvSpPr>
          <p:cNvPr id="348" name="高楼"/>
          <p:cNvSpPr txBox="1"/>
          <p:nvPr/>
        </p:nvSpPr>
        <p:spPr>
          <a:xfrm>
            <a:off x="869950" y="5156199"/>
            <a:ext cx="1638301" cy="1168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高楼</a:t>
            </a:r>
          </a:p>
        </p:txBody>
      </p:sp>
      <p:sp>
        <p:nvSpPr>
          <p:cNvPr id="349" name="There are many tall buildings in Taipei."/>
          <p:cNvSpPr txBox="1"/>
          <p:nvPr/>
        </p:nvSpPr>
        <p:spPr>
          <a:xfrm>
            <a:off x="4514519" y="685712"/>
            <a:ext cx="796356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There are many tall buildings in Taipei.</a:t>
            </a:r>
          </a:p>
        </p:txBody>
      </p:sp>
      <p:sp>
        <p:nvSpPr>
          <p:cNvPr id="350" name="台北有很多高楼大厦。"/>
          <p:cNvSpPr txBox="1"/>
          <p:nvPr/>
        </p:nvSpPr>
        <p:spPr>
          <a:xfrm>
            <a:off x="5302249" y="1435300"/>
            <a:ext cx="5829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台北有很多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高楼大厦</a:t>
            </a:r>
            <a:r>
              <a:t>。</a:t>
            </a:r>
          </a:p>
        </p:txBody>
      </p:sp>
      <p:grpSp>
        <p:nvGrpSpPr>
          <p:cNvPr id="355" name="群組"/>
          <p:cNvGrpSpPr/>
          <p:nvPr/>
        </p:nvGrpSpPr>
        <p:grpSpPr>
          <a:xfrm>
            <a:off x="793750" y="5638953"/>
            <a:ext cx="10693946" cy="4261793"/>
            <a:chOff x="0" y="127000"/>
            <a:chExt cx="10693945" cy="4261791"/>
          </a:xfrm>
        </p:grpSpPr>
        <p:pic>
          <p:nvPicPr>
            <p:cNvPr id="351" name="1200px-西門紅樓-2.JPG" descr="1200px-西門紅樓-2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70662"/>
              <a:ext cx="5277194" cy="3518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qp_Vnqadl56VqQ.jpg" descr="qp_Vnqadl56VqQ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62635" y="1046777"/>
              <a:ext cx="4931311" cy="3165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3" name="箭頭"/>
            <p:cNvSpPr/>
            <p:nvPr/>
          </p:nvSpPr>
          <p:spPr>
            <a:xfrm>
              <a:off x="4895850" y="1619096"/>
              <a:ext cx="1270000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54" name="change"/>
            <p:cNvSpPr txBox="1"/>
            <p:nvPr/>
          </p:nvSpPr>
          <p:spPr>
            <a:xfrm>
              <a:off x="4616526" y="127000"/>
              <a:ext cx="2438248" cy="895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200"/>
              </a:lvl1pPr>
            </a:lstStyle>
            <a:p>
              <a:pPr/>
              <a:r>
                <a:t>change</a:t>
              </a:r>
            </a:p>
          </p:txBody>
        </p:sp>
      </p:grpSp>
      <p:sp>
        <p:nvSpPr>
          <p:cNvPr id="356" name="变化"/>
          <p:cNvSpPr txBox="1"/>
          <p:nvPr/>
        </p:nvSpPr>
        <p:spPr>
          <a:xfrm>
            <a:off x="5327649" y="8566149"/>
            <a:ext cx="1739901" cy="1244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变化</a:t>
            </a:r>
          </a:p>
        </p:txBody>
      </p:sp>
      <p:sp>
        <p:nvSpPr>
          <p:cNvPr id="357" name="Recent years there are a lot of change in Czech."/>
          <p:cNvSpPr txBox="1"/>
          <p:nvPr/>
        </p:nvSpPr>
        <p:spPr>
          <a:xfrm>
            <a:off x="4433601" y="2830405"/>
            <a:ext cx="8531798" cy="535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Recent years there are a lot of change in Czech.</a:t>
            </a:r>
          </a:p>
        </p:txBody>
      </p:sp>
      <p:sp>
        <p:nvSpPr>
          <p:cNvPr id="358" name="近年来捷克有很多(大)的变化。"/>
          <p:cNvSpPr txBox="1"/>
          <p:nvPr/>
        </p:nvSpPr>
        <p:spPr>
          <a:xfrm>
            <a:off x="4641545" y="3324325"/>
            <a:ext cx="770951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近年来捷克有很多(大)的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变化</a:t>
            </a:r>
            <a:r>
              <a:t>。</a:t>
            </a:r>
          </a:p>
        </p:txBody>
      </p:sp>
      <p:grpSp>
        <p:nvGrpSpPr>
          <p:cNvPr id="361" name="群組"/>
          <p:cNvGrpSpPr/>
          <p:nvPr/>
        </p:nvGrpSpPr>
        <p:grpSpPr>
          <a:xfrm>
            <a:off x="10693400" y="4147629"/>
            <a:ext cx="1174496" cy="898472"/>
            <a:chOff x="0" y="0"/>
            <a:chExt cx="1174495" cy="898471"/>
          </a:xfrm>
        </p:grpSpPr>
        <p:sp>
          <p:nvSpPr>
            <p:cNvPr id="359" name="N"/>
            <p:cNvSpPr txBox="1"/>
            <p:nvPr/>
          </p:nvSpPr>
          <p:spPr>
            <a:xfrm>
              <a:off x="323062" y="127280"/>
              <a:ext cx="528372" cy="7711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400">
                  <a:solidFill>
                    <a:srgbClr val="0433FF"/>
                  </a:solidFill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360" name="線條"/>
            <p:cNvSpPr/>
            <p:nvPr/>
          </p:nvSpPr>
          <p:spPr>
            <a:xfrm>
              <a:off x="0" y="0"/>
              <a:ext cx="1174496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362" name="近年来捷克变化很大。"/>
          <p:cNvSpPr txBox="1"/>
          <p:nvPr/>
        </p:nvSpPr>
        <p:spPr>
          <a:xfrm>
            <a:off x="4667250" y="4451349"/>
            <a:ext cx="54483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近年来捷克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变化</a:t>
            </a:r>
            <a:r>
              <a:t>很大。</a:t>
            </a:r>
          </a:p>
        </p:txBody>
      </p:sp>
      <p:grpSp>
        <p:nvGrpSpPr>
          <p:cNvPr id="365" name="群組"/>
          <p:cNvGrpSpPr/>
          <p:nvPr/>
        </p:nvGrpSpPr>
        <p:grpSpPr>
          <a:xfrm>
            <a:off x="7340600" y="5100067"/>
            <a:ext cx="1174496" cy="709166"/>
            <a:chOff x="0" y="0"/>
            <a:chExt cx="1174495" cy="709164"/>
          </a:xfrm>
        </p:grpSpPr>
        <p:sp>
          <p:nvSpPr>
            <p:cNvPr id="363" name="線條"/>
            <p:cNvSpPr/>
            <p:nvPr/>
          </p:nvSpPr>
          <p:spPr>
            <a:xfrm>
              <a:off x="0" y="113282"/>
              <a:ext cx="117449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364" name="V"/>
            <p:cNvSpPr txBox="1"/>
            <p:nvPr/>
          </p:nvSpPr>
          <p:spPr>
            <a:xfrm>
              <a:off x="255777" y="-1"/>
              <a:ext cx="434341" cy="709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>
                  <a:solidFill>
                    <a:srgbClr val="0433FF"/>
                  </a:solidFill>
                </a:defRPr>
              </a:lvl1pPr>
            </a:lstStyle>
            <a:p>
              <a:pPr/>
              <a:r>
                <a:t>V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1"/>
      <p:bldP build="whole" bldLvl="1" animBg="1" rev="0" advAuto="0" spid="350" grpId="4"/>
      <p:bldP build="whole" bldLvl="1" animBg="1" rev="0" advAuto="0" spid="356" grpId="6"/>
      <p:bldP build="whole" bldLvl="1" animBg="1" rev="0" advAuto="0" spid="348" grpId="2"/>
      <p:bldP build="whole" bldLvl="1" animBg="1" rev="0" advAuto="0" spid="357" grpId="7"/>
      <p:bldP build="whole" bldLvl="1" animBg="1" rev="0" advAuto="0" spid="355" grpId="5"/>
      <p:bldP build="whole" bldLvl="1" animBg="1" rev="0" advAuto="0" spid="358" grpId="8"/>
      <p:bldP build="whole" bldLvl="1" animBg="1" rev="0" advAuto="0" spid="349" grpId="3"/>
      <p:bldP build="whole" bldLvl="1" animBg="1" rev="0" advAuto="0" spid="361" grpId="9"/>
      <p:bldP build="whole" bldLvl="1" animBg="1" rev="0" advAuto="0" spid="365" grpId="11"/>
      <p:bldP build="whole" bldLvl="1" animBg="1" rev="0" advAuto="0" spid="362" grpId="1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说一说捷克的变化"/>
          <p:cNvSpPr txBox="1"/>
          <p:nvPr/>
        </p:nvSpPr>
        <p:spPr>
          <a:xfrm>
            <a:off x="3600449" y="7902257"/>
            <a:ext cx="58039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说一说捷克的变化</a:t>
            </a:r>
          </a:p>
        </p:txBody>
      </p:sp>
      <p:sp>
        <p:nvSpPr>
          <p:cNvPr id="368" name="以前27克朗就能买到一杯珍珠奶茶，现在至少要42克朗才能买到一杯珍珠奶茶。"/>
          <p:cNvSpPr txBox="1"/>
          <p:nvPr/>
        </p:nvSpPr>
        <p:spPr>
          <a:xfrm>
            <a:off x="1744037" y="589716"/>
            <a:ext cx="10140126" cy="148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以前27克朗就能买到一杯珍珠奶茶，现在至少要42克朗才能买到一杯珍珠奶茶。</a:t>
            </a:r>
          </a:p>
        </p:txBody>
      </p:sp>
      <p:pic>
        <p:nvPicPr>
          <p:cNvPr id="369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2326" y="3684826"/>
            <a:ext cx="3805951" cy="380595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27克朗"/>
          <p:cNvSpPr txBox="1"/>
          <p:nvPr/>
        </p:nvSpPr>
        <p:spPr>
          <a:xfrm>
            <a:off x="2167942" y="2976552"/>
            <a:ext cx="1655675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27克朗</a:t>
            </a:r>
          </a:p>
        </p:txBody>
      </p:sp>
      <p:pic>
        <p:nvPicPr>
          <p:cNvPr id="371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96645" y="3684826"/>
            <a:ext cx="3805950" cy="380595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以前"/>
          <p:cNvSpPr txBox="1"/>
          <p:nvPr/>
        </p:nvSpPr>
        <p:spPr>
          <a:xfrm>
            <a:off x="4795501" y="3705000"/>
            <a:ext cx="1231901" cy="8890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以前</a:t>
            </a:r>
          </a:p>
        </p:txBody>
      </p:sp>
      <p:sp>
        <p:nvSpPr>
          <p:cNvPr id="373" name="42克朗"/>
          <p:cNvSpPr txBox="1"/>
          <p:nvPr/>
        </p:nvSpPr>
        <p:spPr>
          <a:xfrm>
            <a:off x="7830485" y="2885639"/>
            <a:ext cx="165567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42克朗</a:t>
            </a:r>
          </a:p>
        </p:txBody>
      </p:sp>
      <p:sp>
        <p:nvSpPr>
          <p:cNvPr id="374" name="现在"/>
          <p:cNvSpPr txBox="1"/>
          <p:nvPr/>
        </p:nvSpPr>
        <p:spPr>
          <a:xfrm>
            <a:off x="10117494" y="3705000"/>
            <a:ext cx="1231901" cy="889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/>
            <a:r>
              <a:t>现在</a:t>
            </a:r>
          </a:p>
        </p:txBody>
      </p:sp>
      <p:pic>
        <p:nvPicPr>
          <p:cNvPr id="375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62756" y="5102770"/>
            <a:ext cx="2693069" cy="2693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o change；become"/>
          <p:cNvSpPr txBox="1"/>
          <p:nvPr/>
        </p:nvSpPr>
        <p:spPr>
          <a:xfrm>
            <a:off x="186727" y="533400"/>
            <a:ext cx="5443145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To change；become</a:t>
            </a:r>
          </a:p>
        </p:txBody>
      </p:sp>
      <p:sp>
        <p:nvSpPr>
          <p:cNvPr id="378" name="变"/>
          <p:cNvSpPr txBox="1"/>
          <p:nvPr/>
        </p:nvSpPr>
        <p:spPr>
          <a:xfrm>
            <a:off x="198334" y="1536700"/>
            <a:ext cx="5313173" cy="20955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200">
                <a:solidFill>
                  <a:srgbClr val="FFFFFF"/>
                </a:solidFill>
              </a:defRPr>
            </a:lvl1pPr>
          </a:lstStyle>
          <a:p>
            <a:pPr/>
            <a:r>
              <a:t>变</a:t>
            </a:r>
          </a:p>
        </p:txBody>
      </p:sp>
      <p:sp>
        <p:nvSpPr>
          <p:cNvPr id="379" name="My city has changed a lot."/>
          <p:cNvSpPr txBox="1"/>
          <p:nvPr/>
        </p:nvSpPr>
        <p:spPr>
          <a:xfrm>
            <a:off x="5610440" y="1499801"/>
            <a:ext cx="6584520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My city has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changed </a:t>
            </a:r>
            <a:r>
              <a:t>a lot</a:t>
            </a:r>
            <a:r>
              <a:t>.</a:t>
            </a:r>
          </a:p>
        </p:txBody>
      </p:sp>
      <p:sp>
        <p:nvSpPr>
          <p:cNvPr id="380" name="我的城市变了很多。"/>
          <p:cNvSpPr txBox="1"/>
          <p:nvPr/>
        </p:nvSpPr>
        <p:spPr>
          <a:xfrm>
            <a:off x="5702300" y="2438399"/>
            <a:ext cx="6400801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t>我的城市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变</a:t>
            </a:r>
            <a:r>
              <a:t>了很多。</a:t>
            </a:r>
          </a:p>
        </p:txBody>
      </p:sp>
      <p:sp>
        <p:nvSpPr>
          <p:cNvPr id="381" name="End"/>
          <p:cNvSpPr txBox="1"/>
          <p:nvPr/>
        </p:nvSpPr>
        <p:spPr>
          <a:xfrm>
            <a:off x="2266681" y="4941870"/>
            <a:ext cx="1125679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End</a:t>
            </a:r>
          </a:p>
        </p:txBody>
      </p:sp>
      <p:sp>
        <p:nvSpPr>
          <p:cNvPr id="382" name="末"/>
          <p:cNvSpPr txBox="1"/>
          <p:nvPr/>
        </p:nvSpPr>
        <p:spPr>
          <a:xfrm>
            <a:off x="201265" y="5994400"/>
            <a:ext cx="5256511" cy="20955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200">
                <a:solidFill>
                  <a:srgbClr val="FFFFFF"/>
                </a:solidFill>
              </a:defRPr>
            </a:lvl1pPr>
          </a:lstStyle>
          <a:p>
            <a:pPr/>
            <a:r>
              <a:t>末</a:t>
            </a:r>
          </a:p>
        </p:txBody>
      </p:sp>
      <p:sp>
        <p:nvSpPr>
          <p:cNvPr id="383" name="Final exam"/>
          <p:cNvSpPr txBox="1"/>
          <p:nvPr/>
        </p:nvSpPr>
        <p:spPr>
          <a:xfrm>
            <a:off x="6121844" y="5848262"/>
            <a:ext cx="233591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Final exam</a:t>
            </a:r>
          </a:p>
        </p:txBody>
      </p:sp>
      <p:sp>
        <p:nvSpPr>
          <p:cNvPr id="384" name="期末考"/>
          <p:cNvSpPr txBox="1"/>
          <p:nvPr/>
        </p:nvSpPr>
        <p:spPr>
          <a:xfrm>
            <a:off x="5765799" y="6610350"/>
            <a:ext cx="304800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700"/>
            </a:pPr>
            <a:r>
              <a:t>期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末</a:t>
            </a:r>
            <a:r>
              <a:t>考</a:t>
            </a:r>
          </a:p>
        </p:txBody>
      </p:sp>
      <p:sp>
        <p:nvSpPr>
          <p:cNvPr id="385" name="Final bus; train"/>
          <p:cNvSpPr txBox="1"/>
          <p:nvPr/>
        </p:nvSpPr>
        <p:spPr>
          <a:xfrm>
            <a:off x="9464179" y="5848262"/>
            <a:ext cx="3144242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Final bus; train</a:t>
            </a:r>
          </a:p>
        </p:txBody>
      </p:sp>
      <p:sp>
        <p:nvSpPr>
          <p:cNvPr id="386" name="末班车"/>
          <p:cNvSpPr txBox="1"/>
          <p:nvPr/>
        </p:nvSpPr>
        <p:spPr>
          <a:xfrm>
            <a:off x="9512299" y="6610350"/>
            <a:ext cx="3048001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7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末</a:t>
            </a:r>
            <a:r>
              <a:t>班车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" grpId="4"/>
      <p:bldP build="whole" bldLvl="1" animBg="1" rev="0" advAuto="0" spid="382" grpId="6"/>
      <p:bldP build="whole" bldLvl="1" animBg="1" rev="0" advAuto="0" spid="378" grpId="2"/>
      <p:bldP build="whole" bldLvl="1" animBg="1" rev="0" advAuto="0" spid="386" grpId="10"/>
      <p:bldP build="whole" bldLvl="1" animBg="1" rev="0" advAuto="0" spid="379" grpId="3"/>
      <p:bldP build="whole" bldLvl="1" animBg="1" rev="0" advAuto="0" spid="381" grpId="5"/>
      <p:bldP build="whole" bldLvl="1" animBg="1" rev="0" advAuto="0" spid="383" grpId="7"/>
      <p:bldP build="whole" bldLvl="1" animBg="1" rev="0" advAuto="0" spid="384" grpId="8"/>
      <p:bldP build="whole" bldLvl="1" animBg="1" rev="0" advAuto="0" spid="385" grpId="9"/>
      <p:bldP build="whole" bldLvl="1" animBg="1" rev="0" advAuto="0" spid="37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rcRect l="7604" t="23694" r="7604" b="22075"/>
          <a:stretch>
            <a:fillRect/>
          </a:stretch>
        </p:blipFill>
        <p:spPr>
          <a:xfrm>
            <a:off x="361453" y="-13494"/>
            <a:ext cx="4939609" cy="3159259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自行车"/>
          <p:cNvSpPr txBox="1"/>
          <p:nvPr/>
        </p:nvSpPr>
        <p:spPr>
          <a:xfrm>
            <a:off x="3143249" y="2101850"/>
            <a:ext cx="2171701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>
                <a:solidFill>
                  <a:srgbClr val="FF2600"/>
                </a:solidFill>
              </a:defRPr>
            </a:lvl1pPr>
          </a:lstStyle>
          <a:p>
            <a:pPr/>
            <a:r>
              <a:t>自行车</a:t>
            </a:r>
          </a:p>
        </p:txBody>
      </p:sp>
      <p:pic>
        <p:nvPicPr>
          <p:cNvPr id="152" name="unnamed.jpg" descr="unname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953" y="3597536"/>
            <a:ext cx="5471137" cy="41033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" name="群組"/>
          <p:cNvGrpSpPr/>
          <p:nvPr/>
        </p:nvGrpSpPr>
        <p:grpSpPr>
          <a:xfrm>
            <a:off x="1631167" y="6652183"/>
            <a:ext cx="3949294" cy="1474762"/>
            <a:chOff x="0" y="0"/>
            <a:chExt cx="3949293" cy="1474760"/>
          </a:xfrm>
        </p:grpSpPr>
        <p:sp>
          <p:nvSpPr>
            <p:cNvPr id="153" name="高速火(列)车"/>
            <p:cNvSpPr txBox="1"/>
            <p:nvPr/>
          </p:nvSpPr>
          <p:spPr>
            <a:xfrm>
              <a:off x="-1" y="0"/>
              <a:ext cx="3949295" cy="1054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>
                  <a:solidFill>
                    <a:srgbClr val="FF2600"/>
                  </a:solidFill>
                </a:defRPr>
              </a:lvl1pPr>
            </a:lstStyle>
            <a:p>
              <a:pPr/>
              <a:r>
                <a:t>高速火(列)车</a:t>
              </a:r>
            </a:p>
          </p:txBody>
        </p:sp>
        <p:sp>
          <p:nvSpPr>
            <p:cNvPr id="154" name="gāosù"/>
            <p:cNvSpPr txBox="1"/>
            <p:nvPr/>
          </p:nvSpPr>
          <p:spPr>
            <a:xfrm>
              <a:off x="151714" y="976339"/>
              <a:ext cx="1080466" cy="498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pPr/>
              <a:r>
                <a:t>gāosù</a:t>
              </a:r>
            </a:p>
          </p:txBody>
        </p:sp>
        <p:sp>
          <p:nvSpPr>
            <p:cNvPr id="155" name="liè"/>
            <p:cNvSpPr txBox="1"/>
            <p:nvPr/>
          </p:nvSpPr>
          <p:spPr>
            <a:xfrm>
              <a:off x="2474137" y="976339"/>
              <a:ext cx="474219" cy="498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600"/>
              </a:lvl1pPr>
            </a:lstStyle>
            <a:p>
              <a:pPr/>
              <a:r>
                <a:t>liè</a:t>
              </a:r>
            </a:p>
          </p:txBody>
        </p:sp>
      </p:grpSp>
      <p:grpSp>
        <p:nvGrpSpPr>
          <p:cNvPr id="159" name="群組"/>
          <p:cNvGrpSpPr/>
          <p:nvPr/>
        </p:nvGrpSpPr>
        <p:grpSpPr>
          <a:xfrm>
            <a:off x="2165350" y="1885950"/>
            <a:ext cx="977901" cy="1677593"/>
            <a:chOff x="0" y="0"/>
            <a:chExt cx="977900" cy="1677592"/>
          </a:xfrm>
        </p:grpSpPr>
        <p:sp>
          <p:nvSpPr>
            <p:cNvPr id="157" name="骑"/>
            <p:cNvSpPr txBox="1"/>
            <p:nvPr/>
          </p:nvSpPr>
          <p:spPr>
            <a:xfrm>
              <a:off x="0" y="0"/>
              <a:ext cx="977901" cy="1308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800">
                  <a:solidFill>
                    <a:srgbClr val="0433FF"/>
                  </a:solidFill>
                </a:defRPr>
              </a:lvl1pPr>
            </a:lstStyle>
            <a:p>
              <a:pPr/>
              <a:r>
                <a:t>骑</a:t>
              </a:r>
            </a:p>
          </p:txBody>
        </p:sp>
        <p:sp>
          <p:nvSpPr>
            <p:cNvPr id="158" name="qí"/>
            <p:cNvSpPr txBox="1"/>
            <p:nvPr/>
          </p:nvSpPr>
          <p:spPr>
            <a:xfrm>
              <a:off x="277291" y="1154507"/>
              <a:ext cx="423318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/>
              <a:r>
                <a:t>qí</a:t>
              </a:r>
            </a:p>
          </p:txBody>
        </p:sp>
      </p:grpSp>
      <p:grpSp>
        <p:nvGrpSpPr>
          <p:cNvPr id="162" name="群組"/>
          <p:cNvGrpSpPr/>
          <p:nvPr/>
        </p:nvGrpSpPr>
        <p:grpSpPr>
          <a:xfrm>
            <a:off x="2711449" y="8152793"/>
            <a:ext cx="1485901" cy="1455950"/>
            <a:chOff x="0" y="0"/>
            <a:chExt cx="1485900" cy="1455948"/>
          </a:xfrm>
        </p:grpSpPr>
        <p:sp>
          <p:nvSpPr>
            <p:cNvPr id="160" name="高铁"/>
            <p:cNvSpPr txBox="1"/>
            <p:nvPr/>
          </p:nvSpPr>
          <p:spPr>
            <a:xfrm>
              <a:off x="-1" y="0"/>
              <a:ext cx="1485901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/>
              </a:lvl1pPr>
            </a:lstStyle>
            <a:p>
              <a:pPr/>
              <a:r>
                <a:t>高铁</a:t>
              </a:r>
            </a:p>
          </p:txBody>
        </p:sp>
        <p:sp>
          <p:nvSpPr>
            <p:cNvPr id="161" name="tiě"/>
            <p:cNvSpPr txBox="1"/>
            <p:nvPr/>
          </p:nvSpPr>
          <p:spPr>
            <a:xfrm>
              <a:off x="805484" y="932863"/>
              <a:ext cx="535332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/>
              <a:r>
                <a:t>tiě</a:t>
              </a:r>
            </a:p>
          </p:txBody>
        </p:sp>
      </p:grpSp>
      <p:pic>
        <p:nvPicPr>
          <p:cNvPr id="163" name="unnamed.jpg" descr="unname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98641" y="6349"/>
            <a:ext cx="6502401" cy="433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火车站"/>
          <p:cNvSpPr txBox="1"/>
          <p:nvPr/>
        </p:nvSpPr>
        <p:spPr>
          <a:xfrm>
            <a:off x="10572750" y="3409950"/>
            <a:ext cx="1943101" cy="952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火车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站</a:t>
            </a:r>
          </a:p>
        </p:txBody>
      </p:sp>
      <p:sp>
        <p:nvSpPr>
          <p:cNvPr id="165" name="中央…"/>
          <p:cNvSpPr txBox="1"/>
          <p:nvPr/>
        </p:nvSpPr>
        <p:spPr>
          <a:xfrm>
            <a:off x="8532012" y="2950820"/>
            <a:ext cx="1706576" cy="13881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中央</a:t>
            </a:r>
          </a:p>
          <a:p>
            <a:pPr/>
            <a:r>
              <a:t>zhōngyāng</a:t>
            </a:r>
          </a:p>
        </p:txBody>
      </p:sp>
      <p:pic>
        <p:nvPicPr>
          <p:cNvPr id="166" name="prague-bratislava-budapest.jpg" descr="prague-bratislava-budapest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99281" y="4864079"/>
            <a:ext cx="5344810" cy="40134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群組"/>
          <p:cNvGrpSpPr/>
          <p:nvPr/>
        </p:nvGrpSpPr>
        <p:grpSpPr>
          <a:xfrm>
            <a:off x="9715500" y="6045200"/>
            <a:ext cx="3215213" cy="1696643"/>
            <a:chOff x="0" y="0"/>
            <a:chExt cx="3215212" cy="1696642"/>
          </a:xfrm>
        </p:grpSpPr>
        <p:sp>
          <p:nvSpPr>
            <p:cNvPr id="167" name="圓形"/>
            <p:cNvSpPr/>
            <p:nvPr/>
          </p:nvSpPr>
          <p:spPr>
            <a:xfrm>
              <a:off x="0" y="0"/>
              <a:ext cx="1270000" cy="1270000"/>
            </a:xfrm>
            <a:prstGeom prst="ellips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68" name="線條"/>
            <p:cNvSpPr/>
            <p:nvPr/>
          </p:nvSpPr>
          <p:spPr>
            <a:xfrm>
              <a:off x="1181100" y="507999"/>
              <a:ext cx="644205" cy="64420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69" name="platform"/>
            <p:cNvSpPr txBox="1"/>
            <p:nvPr/>
          </p:nvSpPr>
          <p:spPr>
            <a:xfrm>
              <a:off x="1666421" y="1173557"/>
              <a:ext cx="1548792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/>
              <a:r>
                <a:t>platform</a:t>
              </a:r>
            </a:p>
          </p:txBody>
        </p:sp>
      </p:grpSp>
      <p:sp>
        <p:nvSpPr>
          <p:cNvPr id="171" name="月台"/>
          <p:cNvSpPr txBox="1"/>
          <p:nvPr/>
        </p:nvSpPr>
        <p:spPr>
          <a:xfrm>
            <a:off x="10064750" y="8020050"/>
            <a:ext cx="1333501" cy="952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月台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4"/>
      <p:bldP build="whole" bldLvl="1" animBg="1" rev="0" advAuto="0" spid="159" grpId="2"/>
      <p:bldP build="whole" bldLvl="1" animBg="1" rev="0" advAuto="0" spid="151" grpId="1"/>
      <p:bldP build="whole" bldLvl="1" animBg="1" rev="0" advAuto="0" spid="166" grpId="9"/>
      <p:bldP build="whole" bldLvl="1" animBg="1" rev="0" advAuto="0" spid="162" grpId="5"/>
      <p:bldP build="whole" bldLvl="1" animBg="1" rev="0" advAuto="0" spid="171" grpId="11"/>
      <p:bldP build="whole" bldLvl="1" animBg="1" rev="0" advAuto="0" spid="170" grpId="10"/>
      <p:bldP build="whole" bldLvl="1" animBg="1" rev="0" advAuto="0" spid="152" grpId="3"/>
      <p:bldP build="whole" bldLvl="1" animBg="1" rev="0" advAuto="0" spid="163" grpId="6"/>
      <p:bldP build="whole" bldLvl="1" animBg="1" rev="0" advAuto="0" spid="164" grpId="7"/>
      <p:bldP build="whole" bldLvl="1" animBg="1" rev="0" advAuto="0" spid="165" grpId="8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Not have enough time…"/>
          <p:cNvSpPr txBox="1"/>
          <p:nvPr/>
        </p:nvSpPr>
        <p:spPr>
          <a:xfrm>
            <a:off x="1058417" y="177896"/>
            <a:ext cx="11119294" cy="1180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Not have enough time </a:t>
            </a:r>
          </a:p>
          <a:p>
            <a:pPr>
              <a:defRPr sz="3500"/>
            </a:pPr>
            <a:r>
              <a:t>to do something;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too late to</a:t>
            </a:r>
            <a:r>
              <a:t> do something</a:t>
            </a:r>
          </a:p>
        </p:txBody>
      </p:sp>
      <p:pic>
        <p:nvPicPr>
          <p:cNvPr id="389" name="IMG0025116ac73342261095711.jpg" descr="IMG0025116ac733422610957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8197" y="1396544"/>
            <a:ext cx="6309121" cy="3492133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来不及+V"/>
          <p:cNvSpPr txBox="1"/>
          <p:nvPr/>
        </p:nvSpPr>
        <p:spPr>
          <a:xfrm>
            <a:off x="8355457" y="2679700"/>
            <a:ext cx="3659887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来不及+V</a:t>
            </a:r>
          </a:p>
        </p:txBody>
      </p:sp>
      <p:sp>
        <p:nvSpPr>
          <p:cNvPr id="391" name="I don’t have enough time to finished my homework."/>
          <p:cNvSpPr txBox="1"/>
          <p:nvPr/>
        </p:nvSpPr>
        <p:spPr>
          <a:xfrm>
            <a:off x="827228" y="5028385"/>
            <a:ext cx="10025178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I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don’t have enough time </a:t>
            </a:r>
            <a:r>
              <a:t>to finished my homework.</a:t>
            </a:r>
          </a:p>
        </p:txBody>
      </p:sp>
      <p:sp>
        <p:nvSpPr>
          <p:cNvPr id="392" name="我来不及写完功课(作业)。"/>
          <p:cNvSpPr txBox="1"/>
          <p:nvPr/>
        </p:nvSpPr>
        <p:spPr>
          <a:xfrm>
            <a:off x="2175816" y="5651605"/>
            <a:ext cx="7328002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来不及</a:t>
            </a:r>
            <a:r>
              <a:t>写完功课(作业)。</a:t>
            </a:r>
          </a:p>
        </p:txBody>
      </p:sp>
      <p:sp>
        <p:nvSpPr>
          <p:cNvPr id="393" name="I was too late to catch the last bus."/>
          <p:cNvSpPr txBox="1"/>
          <p:nvPr/>
        </p:nvSpPr>
        <p:spPr>
          <a:xfrm>
            <a:off x="1742408" y="6788615"/>
            <a:ext cx="7945184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/>
            </a:pPr>
            <a:r>
              <a:t>I was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too late to </a:t>
            </a:r>
            <a:r>
              <a:t>catch the last bus.</a:t>
            </a:r>
          </a:p>
        </p:txBody>
      </p:sp>
      <p:sp>
        <p:nvSpPr>
          <p:cNvPr id="394" name="我来不及坐到(上)末班车。"/>
          <p:cNvSpPr txBox="1"/>
          <p:nvPr/>
        </p:nvSpPr>
        <p:spPr>
          <a:xfrm>
            <a:off x="2198217" y="7969460"/>
            <a:ext cx="703356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来不及</a:t>
            </a:r>
            <a:r>
              <a:t>坐到(上)末班车。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3" grpId="4"/>
      <p:bldP build="whole" bldLvl="1" animBg="1" rev="0" advAuto="0" spid="394" grpId="5"/>
      <p:bldP build="whole" bldLvl="1" animBg="1" rev="0" advAuto="0" spid="390" grpId="1"/>
      <p:bldP build="whole" bldLvl="1" animBg="1" rev="0" advAuto="0" spid="392" grpId="3"/>
      <p:bldP build="whole" bldLvl="1" animBg="1" rev="0" advAuto="0" spid="391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总"/>
          <p:cNvSpPr txBox="1"/>
          <p:nvPr/>
        </p:nvSpPr>
        <p:spPr>
          <a:xfrm>
            <a:off x="154682" y="1371600"/>
            <a:ext cx="5888236" cy="22479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100">
                <a:solidFill>
                  <a:srgbClr val="FFFFFF"/>
                </a:solidFill>
              </a:defRPr>
            </a:lvl1pPr>
          </a:lstStyle>
          <a:p>
            <a:pPr/>
            <a:r>
              <a:t>总</a:t>
            </a:r>
          </a:p>
        </p:txBody>
      </p:sp>
      <p:sp>
        <p:nvSpPr>
          <p:cNvPr id="397" name="always (spoken Chinese)"/>
          <p:cNvSpPr txBox="1"/>
          <p:nvPr/>
        </p:nvSpPr>
        <p:spPr>
          <a:xfrm>
            <a:off x="120866" y="477083"/>
            <a:ext cx="5955869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always (spoken Chinese)</a:t>
            </a:r>
          </a:p>
        </p:txBody>
      </p:sp>
      <p:sp>
        <p:nvSpPr>
          <p:cNvPr id="398" name="总是"/>
          <p:cNvSpPr txBox="1"/>
          <p:nvPr/>
        </p:nvSpPr>
        <p:spPr>
          <a:xfrm>
            <a:off x="6774060" y="1625599"/>
            <a:ext cx="4435080" cy="17399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9200">
                <a:solidFill>
                  <a:srgbClr val="FFFFFF"/>
                </a:solidFill>
              </a:defRPr>
            </a:lvl1pPr>
          </a:lstStyle>
          <a:p>
            <a:pPr/>
            <a:r>
              <a:t>总是</a:t>
            </a:r>
          </a:p>
        </p:txBody>
      </p:sp>
      <p:sp>
        <p:nvSpPr>
          <p:cNvPr id="399" name="always (formal way)"/>
          <p:cNvSpPr txBox="1"/>
          <p:nvPr/>
        </p:nvSpPr>
        <p:spPr>
          <a:xfrm>
            <a:off x="6964260" y="660128"/>
            <a:ext cx="4054680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always (formal way)</a:t>
            </a:r>
          </a:p>
        </p:txBody>
      </p:sp>
      <p:sp>
        <p:nvSpPr>
          <p:cNvPr id="400" name="My dad always say Czech beer is the best."/>
          <p:cNvSpPr txBox="1"/>
          <p:nvPr/>
        </p:nvSpPr>
        <p:spPr>
          <a:xfrm>
            <a:off x="1823751" y="3733528"/>
            <a:ext cx="8163498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My dad always say Czech beer is the best. </a:t>
            </a:r>
          </a:p>
        </p:txBody>
      </p:sp>
      <p:sp>
        <p:nvSpPr>
          <p:cNvPr id="401" name="我爸爸总(是)说捷克的啤酒是最好的。"/>
          <p:cNvSpPr txBox="1"/>
          <p:nvPr/>
        </p:nvSpPr>
        <p:spPr>
          <a:xfrm>
            <a:off x="1744522" y="4464050"/>
            <a:ext cx="875375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我爸爸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总(是)</a:t>
            </a:r>
            <a:r>
              <a:t>说捷克的啤酒是最好的。</a:t>
            </a:r>
          </a:p>
        </p:txBody>
      </p:sp>
      <p:grpSp>
        <p:nvGrpSpPr>
          <p:cNvPr id="404" name="群組"/>
          <p:cNvGrpSpPr/>
          <p:nvPr/>
        </p:nvGrpSpPr>
        <p:grpSpPr>
          <a:xfrm>
            <a:off x="816063" y="5614553"/>
            <a:ext cx="4881034" cy="4253952"/>
            <a:chOff x="0" y="0"/>
            <a:chExt cx="4881033" cy="4253950"/>
          </a:xfrm>
        </p:grpSpPr>
        <p:sp>
          <p:nvSpPr>
            <p:cNvPr id="402" name="To be familiar with"/>
            <p:cNvSpPr txBox="1"/>
            <p:nvPr/>
          </p:nvSpPr>
          <p:spPr>
            <a:xfrm>
              <a:off x="-1" y="-1"/>
              <a:ext cx="4311474" cy="671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/>
              </a:lvl1pPr>
            </a:lstStyle>
            <a:p>
              <a:pPr/>
              <a:r>
                <a:t>To be familiar with</a:t>
              </a:r>
            </a:p>
          </p:txBody>
        </p:sp>
        <p:pic>
          <p:nvPicPr>
            <p:cNvPr id="403" name="Unknown.png" descr="Unknown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6800" t="0" r="24742" b="6128"/>
            <a:stretch>
              <a:fillRect/>
            </a:stretch>
          </p:blipFill>
          <p:spPr>
            <a:xfrm>
              <a:off x="569228" y="773546"/>
              <a:ext cx="4311806" cy="3480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5" name="(熟)悉"/>
          <p:cNvSpPr txBox="1"/>
          <p:nvPr/>
        </p:nvSpPr>
        <p:spPr>
          <a:xfrm>
            <a:off x="3551783" y="8281408"/>
            <a:ext cx="2319834" cy="1295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>
                <a:solidFill>
                  <a:srgbClr val="FFFFFF"/>
                </a:solidFill>
              </a:defRPr>
            </a:lvl1pPr>
          </a:lstStyle>
          <a:p>
            <a:pPr/>
            <a:r>
              <a:t>(熟)悉</a:t>
            </a:r>
          </a:p>
        </p:txBody>
      </p:sp>
      <p:sp>
        <p:nvSpPr>
          <p:cNvPr id="406" name="I’m familiar with her."/>
          <p:cNvSpPr txBox="1"/>
          <p:nvPr/>
        </p:nvSpPr>
        <p:spPr>
          <a:xfrm>
            <a:off x="6580060" y="5633051"/>
            <a:ext cx="4391280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I’m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familiar</a:t>
            </a:r>
            <a:r>
              <a:t> with her.</a:t>
            </a:r>
          </a:p>
        </p:txBody>
      </p:sp>
      <p:sp>
        <p:nvSpPr>
          <p:cNvPr id="407" name="我跟他很熟。"/>
          <p:cNvSpPr txBox="1"/>
          <p:nvPr/>
        </p:nvSpPr>
        <p:spPr>
          <a:xfrm>
            <a:off x="6750050" y="6286500"/>
            <a:ext cx="42291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我跟他很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熟</a:t>
            </a:r>
            <a:r>
              <a:t>。</a:t>
            </a:r>
          </a:p>
        </p:txBody>
      </p:sp>
      <p:sp>
        <p:nvSpPr>
          <p:cNvPr id="408" name="Here is my familiar place."/>
          <p:cNvSpPr txBox="1"/>
          <p:nvPr/>
        </p:nvSpPr>
        <p:spPr>
          <a:xfrm>
            <a:off x="6417545" y="7450207"/>
            <a:ext cx="5148111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t>Here is my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familiar</a:t>
            </a:r>
            <a:r>
              <a:t> place.</a:t>
            </a:r>
          </a:p>
        </p:txBody>
      </p:sp>
      <p:sp>
        <p:nvSpPr>
          <p:cNvPr id="409" name="这里是我熟悉的地方。"/>
          <p:cNvSpPr txBox="1"/>
          <p:nvPr/>
        </p:nvSpPr>
        <p:spPr>
          <a:xfrm>
            <a:off x="6305549" y="8470628"/>
            <a:ext cx="5829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这里是我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熟悉的</a:t>
            </a:r>
            <a:r>
              <a:t>地方。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6" grpId="1"/>
      <p:bldP build="whole" bldLvl="1" animBg="1" rev="0" advAuto="0" spid="406" grpId="8"/>
      <p:bldP build="whole" bldLvl="1" animBg="1" rev="0" advAuto="0" spid="400" grpId="4"/>
      <p:bldP build="whole" bldLvl="1" animBg="1" rev="0" advAuto="0" spid="405" grpId="7"/>
      <p:bldP build="whole" bldLvl="1" animBg="1" rev="0" advAuto="0" spid="407" grpId="9"/>
      <p:bldP build="whole" bldLvl="1" animBg="1" rev="0" advAuto="0" spid="399" grpId="2"/>
      <p:bldP build="whole" bldLvl="1" animBg="1" rev="0" advAuto="0" spid="401" grpId="5"/>
      <p:bldP build="whole" bldLvl="1" animBg="1" rev="0" advAuto="0" spid="398" grpId="3"/>
      <p:bldP build="whole" bldLvl="1" animBg="1" rev="0" advAuto="0" spid="404" grpId="6"/>
      <p:bldP build="whole" bldLvl="1" animBg="1" rev="0" advAuto="0" spid="408" grpId="10"/>
      <p:bldP build="whole" bldLvl="1" animBg="1" rev="0" advAuto="0" spid="409" grpId="1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977c4d754e5ea6674d5f8cddd4cbb28a-58286.jpg" descr="977c4d754e5ea6674d5f8cddd4cbb28a-58286.jpg"/>
          <p:cNvPicPr>
            <a:picLocks noChangeAspect="1"/>
          </p:cNvPicPr>
          <p:nvPr/>
        </p:nvPicPr>
        <p:blipFill>
          <a:blip r:embed="rId2">
            <a:extLst/>
          </a:blip>
          <a:srcRect l="0" t="4195" r="0" b="0"/>
          <a:stretch>
            <a:fillRect/>
          </a:stretch>
        </p:blipFill>
        <p:spPr>
          <a:xfrm>
            <a:off x="146794" y="960635"/>
            <a:ext cx="4144970" cy="3971052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unfamiliar"/>
          <p:cNvSpPr txBox="1"/>
          <p:nvPr/>
        </p:nvSpPr>
        <p:spPr>
          <a:xfrm>
            <a:off x="896392" y="91391"/>
            <a:ext cx="3001367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unfamiliar</a:t>
            </a:r>
          </a:p>
        </p:txBody>
      </p:sp>
      <p:sp>
        <p:nvSpPr>
          <p:cNvPr id="413" name="陌生"/>
          <p:cNvSpPr txBox="1"/>
          <p:nvPr/>
        </p:nvSpPr>
        <p:spPr>
          <a:xfrm>
            <a:off x="3232149" y="3682999"/>
            <a:ext cx="1562101" cy="1104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陌生</a:t>
            </a:r>
          </a:p>
        </p:txBody>
      </p:sp>
      <p:sp>
        <p:nvSpPr>
          <p:cNvPr id="414" name="線條"/>
          <p:cNvSpPr/>
          <p:nvPr/>
        </p:nvSpPr>
        <p:spPr>
          <a:xfrm flipV="1">
            <a:off x="1766565" y="1629023"/>
            <a:ext cx="2275831" cy="19342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15" name="陌生人"/>
          <p:cNvSpPr txBox="1"/>
          <p:nvPr/>
        </p:nvSpPr>
        <p:spPr>
          <a:xfrm>
            <a:off x="4133849" y="1142999"/>
            <a:ext cx="17145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陌生人</a:t>
            </a:r>
          </a:p>
        </p:txBody>
      </p:sp>
      <p:sp>
        <p:nvSpPr>
          <p:cNvPr id="416" name="最熟悉的陌生人。"/>
          <p:cNvSpPr txBox="1"/>
          <p:nvPr/>
        </p:nvSpPr>
        <p:spPr>
          <a:xfrm>
            <a:off x="6546849" y="2019299"/>
            <a:ext cx="52959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熟悉</a:t>
            </a:r>
            <a:r>
              <a:t>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陌生人</a:t>
            </a:r>
            <a:r>
              <a:t>。</a:t>
            </a:r>
          </a:p>
        </p:txBody>
      </p:sp>
      <p:pic>
        <p:nvPicPr>
          <p:cNvPr id="417" name="5925240bf2573.png" descr="5925240bf257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4224" y="5540431"/>
            <a:ext cx="8161144" cy="4358051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連接線"/>
          <p:cNvSpPr/>
          <p:nvPr/>
        </p:nvSpPr>
        <p:spPr>
          <a:xfrm>
            <a:off x="5478991" y="6010181"/>
            <a:ext cx="2523729" cy="1076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4" fill="norm" stroke="1" extrusionOk="0">
                <a:moveTo>
                  <a:pt x="0" y="15232"/>
                </a:moveTo>
                <a:cubicBezTo>
                  <a:pt x="8319" y="-5396"/>
                  <a:pt x="15519" y="-5072"/>
                  <a:pt x="21600" y="16204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19" name="对面"/>
          <p:cNvSpPr txBox="1"/>
          <p:nvPr/>
        </p:nvSpPr>
        <p:spPr>
          <a:xfrm>
            <a:off x="10521949" y="8261350"/>
            <a:ext cx="1866901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对面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3" grpId="1"/>
      <p:bldP build="whole" bldLvl="1" animBg="1" rev="0" advAuto="0" spid="417" grpId="5"/>
      <p:bldP build="whole" bldLvl="1" animBg="1" rev="0" advAuto="0" spid="415" grpId="3"/>
      <p:bldP build="whole" bldLvl="1" animBg="1" rev="0" advAuto="0" spid="420" grpId="6"/>
      <p:bldP build="whole" bldLvl="1" animBg="1" rev="0" advAuto="0" spid="419" grpId="7"/>
      <p:bldP build="whole" bldLvl="1" animBg="1" rev="0" advAuto="0" spid="416" grpId="4"/>
      <p:bldP build="whole" bldLvl="1" animBg="1" rev="0" advAuto="0" spid="414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群組"/>
          <p:cNvGrpSpPr/>
          <p:nvPr/>
        </p:nvGrpSpPr>
        <p:grpSpPr>
          <a:xfrm>
            <a:off x="-6053" y="122957"/>
            <a:ext cx="6344786" cy="4993186"/>
            <a:chOff x="0" y="0"/>
            <a:chExt cx="6344784" cy="4993185"/>
          </a:xfrm>
        </p:grpSpPr>
        <p:pic>
          <p:nvPicPr>
            <p:cNvPr id="422" name="U399P4T426D124986F16470DT20120813165358.jpg" descr="U399P4T426D124986F16470DT20120813165358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67828"/>
              <a:ext cx="6344785" cy="42253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3" name="clothing"/>
            <p:cNvSpPr txBox="1"/>
            <p:nvPr/>
          </p:nvSpPr>
          <p:spPr>
            <a:xfrm>
              <a:off x="1835169" y="0"/>
              <a:ext cx="2412366" cy="8081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700"/>
              </a:lvl1pPr>
            </a:lstStyle>
            <a:p>
              <a:pPr/>
              <a:r>
                <a:t>clothing</a:t>
              </a:r>
            </a:p>
          </p:txBody>
        </p:sp>
      </p:grpSp>
      <p:sp>
        <p:nvSpPr>
          <p:cNvPr id="425" name="服装"/>
          <p:cNvSpPr txBox="1"/>
          <p:nvPr/>
        </p:nvSpPr>
        <p:spPr>
          <a:xfrm>
            <a:off x="4476749" y="3816350"/>
            <a:ext cx="1866901" cy="1320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服装</a:t>
            </a:r>
          </a:p>
        </p:txBody>
      </p:sp>
      <p:sp>
        <p:nvSpPr>
          <p:cNvPr id="426" name="To meld into"/>
          <p:cNvSpPr txBox="1"/>
          <p:nvPr/>
        </p:nvSpPr>
        <p:spPr>
          <a:xfrm>
            <a:off x="8051609" y="585401"/>
            <a:ext cx="3149982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To meld into</a:t>
            </a:r>
          </a:p>
        </p:txBody>
      </p:sp>
      <p:sp>
        <p:nvSpPr>
          <p:cNvPr id="427" name="融入"/>
          <p:cNvSpPr txBox="1"/>
          <p:nvPr/>
        </p:nvSpPr>
        <p:spPr>
          <a:xfrm>
            <a:off x="6643489" y="1612814"/>
            <a:ext cx="6194475" cy="27813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100"/>
            </a:lvl1pPr>
          </a:lstStyle>
          <a:p>
            <a:pPr/>
            <a:r>
              <a:t>融入</a:t>
            </a:r>
          </a:p>
        </p:txBody>
      </p:sp>
      <p:sp>
        <p:nvSpPr>
          <p:cNvPr id="428" name="characteristic"/>
          <p:cNvSpPr txBox="1"/>
          <p:nvPr/>
        </p:nvSpPr>
        <p:spPr>
          <a:xfrm>
            <a:off x="855268" y="5532972"/>
            <a:ext cx="3953664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characteristic</a:t>
            </a:r>
          </a:p>
        </p:txBody>
      </p:sp>
      <p:sp>
        <p:nvSpPr>
          <p:cNvPr id="429" name="特色"/>
          <p:cNvSpPr txBox="1"/>
          <p:nvPr/>
        </p:nvSpPr>
        <p:spPr>
          <a:xfrm>
            <a:off x="296316" y="6527886"/>
            <a:ext cx="5477968" cy="27813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100">
                <a:solidFill>
                  <a:srgbClr val="FFFFFF"/>
                </a:solidFill>
              </a:defRPr>
            </a:lvl1pPr>
          </a:lstStyle>
          <a:p>
            <a:pPr/>
            <a:r>
              <a:t>特色</a:t>
            </a:r>
          </a:p>
        </p:txBody>
      </p:sp>
      <p:pic>
        <p:nvPicPr>
          <p:cNvPr id="430" name="5963594_R.jpg" descr="5963594_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10995" y="5041552"/>
            <a:ext cx="4459462" cy="4459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8" grpId="5"/>
      <p:bldP build="whole" bldLvl="1" animBg="1" rev="0" advAuto="0" spid="426" grpId="3"/>
      <p:bldP build="whole" bldLvl="1" animBg="1" rev="0" advAuto="0" spid="430" grpId="7"/>
      <p:bldP build="whole" bldLvl="1" animBg="1" rev="0" advAuto="0" spid="425" grpId="2"/>
      <p:bldP build="whole" bldLvl="1" animBg="1" rev="0" advAuto="0" spid="429" grpId="6"/>
      <p:bldP build="whole" bldLvl="1" animBg="1" rev="0" advAuto="0" spid="427" grpId="4"/>
      <p:bldP build="whole" bldLvl="1" animBg="1" rev="0" advAuto="0" spid="424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Indeed"/>
          <p:cNvSpPr txBox="1"/>
          <p:nvPr/>
        </p:nvSpPr>
        <p:spPr>
          <a:xfrm>
            <a:off x="106946" y="28443"/>
            <a:ext cx="2224508" cy="87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Indeed</a:t>
            </a:r>
          </a:p>
        </p:txBody>
      </p:sp>
      <p:sp>
        <p:nvSpPr>
          <p:cNvPr id="433" name="的确"/>
          <p:cNvSpPr txBox="1"/>
          <p:nvPr/>
        </p:nvSpPr>
        <p:spPr>
          <a:xfrm>
            <a:off x="247649" y="973203"/>
            <a:ext cx="2501901" cy="17780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的确</a:t>
            </a:r>
          </a:p>
        </p:txBody>
      </p:sp>
      <p:sp>
        <p:nvSpPr>
          <p:cNvPr id="434" name="的确is an adverb meaning “completely true” used to confirm a previous statement or fact"/>
          <p:cNvSpPr txBox="1"/>
          <p:nvPr/>
        </p:nvSpPr>
        <p:spPr>
          <a:xfrm>
            <a:off x="2952051" y="914399"/>
            <a:ext cx="9507348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is an adverb meaning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“completely true” </a:t>
            </a:r>
            <a:r>
              <a:t>used to confirm a previous statement or fact</a:t>
            </a:r>
          </a:p>
        </p:txBody>
      </p:sp>
      <p:sp>
        <p:nvSpPr>
          <p:cNvPr id="435" name="S/Topic+的确+something you have confirmed"/>
          <p:cNvSpPr txBox="1"/>
          <p:nvPr/>
        </p:nvSpPr>
        <p:spPr>
          <a:xfrm>
            <a:off x="1531365" y="2787650"/>
            <a:ext cx="11034269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rPr>
                <a:solidFill>
                  <a:srgbClr val="0433FF"/>
                </a:solidFill>
              </a:rPr>
              <a:t>S/Topic</a:t>
            </a:r>
            <a:r>
              <a:t>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+something you have confirmed</a:t>
            </a:r>
          </a:p>
        </p:txBody>
      </p:sp>
      <p:grpSp>
        <p:nvGrpSpPr>
          <p:cNvPr id="438" name="群組"/>
          <p:cNvGrpSpPr/>
          <p:nvPr/>
        </p:nvGrpSpPr>
        <p:grpSpPr>
          <a:xfrm>
            <a:off x="2841561" y="3911599"/>
            <a:ext cx="8109078" cy="4112999"/>
            <a:chOff x="0" y="0"/>
            <a:chExt cx="8109077" cy="4112997"/>
          </a:xfrm>
        </p:grpSpPr>
        <p:sp>
          <p:nvSpPr>
            <p:cNvPr id="436" name="A：在捷克吃不到月饼，对吧？"/>
            <p:cNvSpPr txBox="1"/>
            <p:nvPr/>
          </p:nvSpPr>
          <p:spPr>
            <a:xfrm>
              <a:off x="0" y="-1"/>
              <a:ext cx="8109078" cy="927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600"/>
              </a:pPr>
              <a:r>
                <a:t>A：</a:t>
              </a:r>
              <a:r>
                <a:rPr>
                  <a:solidFill>
                    <a:srgbClr val="0433FF"/>
                  </a:solidFill>
                </a:rPr>
                <a:t>在捷克</a:t>
              </a:r>
              <a:r>
                <a:t>吃不到月饼，对吧？</a:t>
              </a:r>
            </a:p>
          </p:txBody>
        </p:sp>
        <p:pic>
          <p:nvPicPr>
            <p:cNvPr id="437" name="Mid-Autumn-Festival-Vector-Icon.jpg" descr="Mid-Autumn-Festival-Vector-Icon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2552" t="66734" r="27859" b="3189"/>
            <a:stretch>
              <a:fillRect/>
            </a:stretch>
          </p:blipFill>
          <p:spPr>
            <a:xfrm>
              <a:off x="2098936" y="1330160"/>
              <a:ext cx="3911036" cy="27828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9" name="B：在捷克的确吃不到月饼。"/>
          <p:cNvSpPr txBox="1"/>
          <p:nvPr/>
        </p:nvSpPr>
        <p:spPr>
          <a:xfrm>
            <a:off x="2942211" y="8376908"/>
            <a:ext cx="753597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B：</a:t>
            </a:r>
            <a:r>
              <a:rPr>
                <a:solidFill>
                  <a:srgbClr val="0433FF"/>
                </a:solidFill>
              </a:rPr>
              <a:t>在捷克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吃不到月饼。</a:t>
            </a:r>
          </a:p>
        </p:txBody>
      </p:sp>
      <p:grpSp>
        <p:nvGrpSpPr>
          <p:cNvPr id="442" name="群組"/>
          <p:cNvGrpSpPr/>
          <p:nvPr/>
        </p:nvGrpSpPr>
        <p:grpSpPr>
          <a:xfrm>
            <a:off x="3945252" y="4876800"/>
            <a:ext cx="1580628" cy="720706"/>
            <a:chOff x="0" y="0"/>
            <a:chExt cx="1580626" cy="720705"/>
          </a:xfrm>
        </p:grpSpPr>
        <p:sp>
          <p:nvSpPr>
            <p:cNvPr id="440" name="線條"/>
            <p:cNvSpPr/>
            <p:nvPr/>
          </p:nvSpPr>
          <p:spPr>
            <a:xfrm>
              <a:off x="0" y="0"/>
              <a:ext cx="1580627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41" name="Topic"/>
            <p:cNvSpPr txBox="1"/>
            <p:nvPr/>
          </p:nvSpPr>
          <p:spPr>
            <a:xfrm>
              <a:off x="116882" y="48903"/>
              <a:ext cx="1346862" cy="671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0433FF"/>
                  </a:solidFill>
                </a:defRPr>
              </a:lvl1pPr>
            </a:lstStyle>
            <a:p>
              <a:pPr/>
              <a:r>
                <a:t>Topic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5" grpId="3"/>
      <p:bldP build="whole" bldLvl="1" animBg="1" rev="0" advAuto="0" spid="434" grpId="2"/>
      <p:bldP build="whole" bldLvl="1" animBg="1" rev="0" advAuto="0" spid="438" grpId="4"/>
      <p:bldP build="whole" bldLvl="1" animBg="1" rev="0" advAuto="0" spid="442" grpId="5"/>
      <p:bldP build="whole" bldLvl="1" animBg="1" rev="0" advAuto="0" spid="439" grpId="6"/>
      <p:bldP build="whole" bldLvl="1" animBg="1" rev="0" advAuto="0" spid="43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Indeed"/>
          <p:cNvSpPr txBox="1"/>
          <p:nvPr/>
        </p:nvSpPr>
        <p:spPr>
          <a:xfrm>
            <a:off x="106946" y="28443"/>
            <a:ext cx="2224508" cy="87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Indeed</a:t>
            </a:r>
          </a:p>
        </p:txBody>
      </p:sp>
      <p:sp>
        <p:nvSpPr>
          <p:cNvPr id="445" name="的确"/>
          <p:cNvSpPr txBox="1"/>
          <p:nvPr/>
        </p:nvSpPr>
        <p:spPr>
          <a:xfrm>
            <a:off x="169725" y="973203"/>
            <a:ext cx="2501901" cy="17780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的确</a:t>
            </a:r>
          </a:p>
        </p:txBody>
      </p:sp>
      <p:sp>
        <p:nvSpPr>
          <p:cNvPr id="446" name="的确is an adverb meaning “completely true” used to confirm a previous statement or fact"/>
          <p:cNvSpPr txBox="1"/>
          <p:nvPr/>
        </p:nvSpPr>
        <p:spPr>
          <a:xfrm>
            <a:off x="2952051" y="914399"/>
            <a:ext cx="9507348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is an adverb meaning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“completely true” </a:t>
            </a:r>
            <a:r>
              <a:t>used to confirm a previous statement or fact</a:t>
            </a:r>
          </a:p>
        </p:txBody>
      </p:sp>
      <p:sp>
        <p:nvSpPr>
          <p:cNvPr id="447" name="S/Topic+的确+something you have confirmed"/>
          <p:cNvSpPr txBox="1"/>
          <p:nvPr/>
        </p:nvSpPr>
        <p:spPr>
          <a:xfrm>
            <a:off x="3110000" y="2377538"/>
            <a:ext cx="966927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>
                <a:solidFill>
                  <a:srgbClr val="0433FF"/>
                </a:solidFill>
              </a:rPr>
              <a:t>S/Topic</a:t>
            </a:r>
            <a:r>
              <a:t>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+something you have confirmed</a:t>
            </a:r>
          </a:p>
        </p:txBody>
      </p:sp>
      <p:sp>
        <p:nvSpPr>
          <p:cNvPr id="448" name="A：捷克的Svičková很好吃!"/>
          <p:cNvSpPr txBox="1"/>
          <p:nvPr/>
        </p:nvSpPr>
        <p:spPr>
          <a:xfrm>
            <a:off x="3232173" y="3332676"/>
            <a:ext cx="680020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A：捷克的Svičková很好吃!</a:t>
            </a:r>
          </a:p>
        </p:txBody>
      </p:sp>
      <p:pic>
        <p:nvPicPr>
          <p:cNvPr id="449" name="h389w574t.jpg" descr="h389w574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8150" y="4339828"/>
            <a:ext cx="5492759" cy="3722445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B：捷克的Svičková的确很好吃。"/>
          <p:cNvSpPr txBox="1"/>
          <p:nvPr/>
        </p:nvSpPr>
        <p:spPr>
          <a:xfrm>
            <a:off x="2505403" y="8471982"/>
            <a:ext cx="905825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B：</a:t>
            </a:r>
            <a:r>
              <a:rPr>
                <a:solidFill>
                  <a:srgbClr val="0433FF"/>
                </a:solidFill>
              </a:rPr>
              <a:t>捷克的Svičková</a:t>
            </a:r>
            <a:r>
              <a:rPr>
                <a:solidFill>
                  <a:srgbClr val="FF2600"/>
                </a:solidFill>
              </a:rPr>
              <a:t>的确</a:t>
            </a:r>
            <a:r>
              <a:t>很好吃。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Indeed"/>
          <p:cNvSpPr txBox="1"/>
          <p:nvPr/>
        </p:nvSpPr>
        <p:spPr>
          <a:xfrm>
            <a:off x="106946" y="28443"/>
            <a:ext cx="2224508" cy="87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Indeed</a:t>
            </a:r>
          </a:p>
        </p:txBody>
      </p:sp>
      <p:sp>
        <p:nvSpPr>
          <p:cNvPr id="453" name="的确"/>
          <p:cNvSpPr txBox="1"/>
          <p:nvPr/>
        </p:nvSpPr>
        <p:spPr>
          <a:xfrm>
            <a:off x="169725" y="973203"/>
            <a:ext cx="2501901" cy="17780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的确</a:t>
            </a:r>
          </a:p>
        </p:txBody>
      </p:sp>
      <p:sp>
        <p:nvSpPr>
          <p:cNvPr id="454" name="的确is an adverb meaning “completely true” used to confirm a previous statement or fact"/>
          <p:cNvSpPr txBox="1"/>
          <p:nvPr/>
        </p:nvSpPr>
        <p:spPr>
          <a:xfrm>
            <a:off x="2952051" y="914399"/>
            <a:ext cx="9507348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is an adverb meaning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“completely true” </a:t>
            </a:r>
            <a:r>
              <a:t>used to confirm a previous statement or fact</a:t>
            </a:r>
          </a:p>
        </p:txBody>
      </p:sp>
      <p:pic>
        <p:nvPicPr>
          <p:cNvPr id="455" name="d358642bc18745d3bc7657184998216c.jpg" descr="d358642bc18745d3bc7657184998216c.jpg"/>
          <p:cNvPicPr>
            <a:picLocks noChangeAspect="1"/>
          </p:cNvPicPr>
          <p:nvPr/>
        </p:nvPicPr>
        <p:blipFill>
          <a:blip r:embed="rId2">
            <a:extLst/>
          </a:blip>
          <a:srcRect l="0" t="0" r="4055" b="0"/>
          <a:stretch>
            <a:fillRect/>
          </a:stretch>
        </p:blipFill>
        <p:spPr>
          <a:xfrm>
            <a:off x="4579220" y="4384926"/>
            <a:ext cx="4158109" cy="4244193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A：她真的跟你道歉了吗？"/>
          <p:cNvSpPr txBox="1"/>
          <p:nvPr/>
        </p:nvSpPr>
        <p:spPr>
          <a:xfrm>
            <a:off x="3787147" y="2827463"/>
            <a:ext cx="649548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A：她真的跟你道歉了吗？</a:t>
            </a:r>
          </a:p>
        </p:txBody>
      </p:sp>
      <p:sp>
        <p:nvSpPr>
          <p:cNvPr id="457" name="B：她的确跟我道歉了。"/>
          <p:cNvSpPr txBox="1"/>
          <p:nvPr/>
        </p:nvSpPr>
        <p:spPr>
          <a:xfrm>
            <a:off x="3474461" y="8634182"/>
            <a:ext cx="636757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B：她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跟我道歉了。</a:t>
            </a:r>
          </a:p>
        </p:txBody>
      </p:sp>
      <p:sp>
        <p:nvSpPr>
          <p:cNvPr id="458" name="对不起，我错了。"/>
          <p:cNvSpPr/>
          <p:nvPr/>
        </p:nvSpPr>
        <p:spPr>
          <a:xfrm>
            <a:off x="1388240" y="3616846"/>
            <a:ext cx="4614937" cy="2146854"/>
          </a:xfrm>
          <a:prstGeom prst="wedgeEllipseCallout">
            <a:avLst>
              <a:gd name="adj1" fmla="val 56915"/>
              <a:gd name="adj2" fmla="val 30735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对不起，我错了。</a:t>
            </a:r>
          </a:p>
        </p:txBody>
      </p:sp>
      <p:sp>
        <p:nvSpPr>
          <p:cNvPr id="459" name="S/Topic+的确+something you have confirmed"/>
          <p:cNvSpPr txBox="1"/>
          <p:nvPr/>
        </p:nvSpPr>
        <p:spPr>
          <a:xfrm>
            <a:off x="2871089" y="2156750"/>
            <a:ext cx="966927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>
                <a:solidFill>
                  <a:srgbClr val="0433FF"/>
                </a:solidFill>
              </a:rPr>
              <a:t>S/Topic</a:t>
            </a:r>
            <a:r>
              <a:t>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+something you have confirmed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Indeed"/>
          <p:cNvSpPr txBox="1"/>
          <p:nvPr/>
        </p:nvSpPr>
        <p:spPr>
          <a:xfrm>
            <a:off x="106946" y="28443"/>
            <a:ext cx="2224508" cy="87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Indeed</a:t>
            </a:r>
          </a:p>
        </p:txBody>
      </p:sp>
      <p:sp>
        <p:nvSpPr>
          <p:cNvPr id="462" name="的确"/>
          <p:cNvSpPr txBox="1"/>
          <p:nvPr/>
        </p:nvSpPr>
        <p:spPr>
          <a:xfrm>
            <a:off x="169725" y="973203"/>
            <a:ext cx="2501901" cy="17780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400">
                <a:solidFill>
                  <a:srgbClr val="FFFFFF"/>
                </a:solidFill>
              </a:defRPr>
            </a:lvl1pPr>
          </a:lstStyle>
          <a:p>
            <a:pPr/>
            <a:r>
              <a:t>的确</a:t>
            </a:r>
          </a:p>
        </p:txBody>
      </p:sp>
      <p:sp>
        <p:nvSpPr>
          <p:cNvPr id="463" name="的确is an adverb meaning “completely true” used to confirm a previous statement or fact"/>
          <p:cNvSpPr txBox="1"/>
          <p:nvPr/>
        </p:nvSpPr>
        <p:spPr>
          <a:xfrm>
            <a:off x="2952051" y="914399"/>
            <a:ext cx="9507348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is an adverb meaning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“completely true” </a:t>
            </a:r>
            <a:r>
              <a:t>used to confirm a previous statement or fact</a:t>
            </a:r>
          </a:p>
        </p:txBody>
      </p:sp>
      <p:sp>
        <p:nvSpPr>
          <p:cNvPr id="464" name="S/Topic+的确+something you have confirmed"/>
          <p:cNvSpPr txBox="1"/>
          <p:nvPr/>
        </p:nvSpPr>
        <p:spPr>
          <a:xfrm>
            <a:off x="2871089" y="2156750"/>
            <a:ext cx="966927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>
                <a:solidFill>
                  <a:srgbClr val="0433FF"/>
                </a:solidFill>
              </a:rPr>
              <a:t>S/Topic</a:t>
            </a:r>
            <a:r>
              <a:t>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+something you have confirmed</a:t>
            </a:r>
          </a:p>
        </p:txBody>
      </p:sp>
      <p:pic>
        <p:nvPicPr>
          <p:cNvPr id="465" name="20200130190104-7614859d.jpg" descr="20200130190104-7614859d.jpg"/>
          <p:cNvPicPr>
            <a:picLocks noChangeAspect="1"/>
          </p:cNvPicPr>
          <p:nvPr/>
        </p:nvPicPr>
        <p:blipFill>
          <a:blip r:embed="rId2">
            <a:extLst/>
          </a:blip>
          <a:srcRect l="0" t="11225" r="0" b="0"/>
          <a:stretch>
            <a:fillRect/>
          </a:stretch>
        </p:blipFill>
        <p:spPr>
          <a:xfrm>
            <a:off x="3363593" y="4261947"/>
            <a:ext cx="6417083" cy="3203570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A：在捷克真的买不到口罩了吗？"/>
          <p:cNvSpPr txBox="1"/>
          <p:nvPr/>
        </p:nvSpPr>
        <p:spPr>
          <a:xfrm>
            <a:off x="2501748" y="3100975"/>
            <a:ext cx="9066277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A：在捷克真的买不到口罩了吗？</a:t>
            </a:r>
          </a:p>
        </p:txBody>
      </p:sp>
      <p:sp>
        <p:nvSpPr>
          <p:cNvPr id="467" name="口罩…"/>
          <p:cNvSpPr txBox="1"/>
          <p:nvPr/>
        </p:nvSpPr>
        <p:spPr>
          <a:xfrm>
            <a:off x="8336902" y="6160994"/>
            <a:ext cx="1474039" cy="12499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口罩</a:t>
            </a:r>
          </a:p>
          <a:p>
            <a:pPr>
              <a:defRPr sz="2000"/>
            </a:pPr>
            <a:r>
              <a:t>kǒuzhào</a:t>
            </a:r>
          </a:p>
        </p:txBody>
      </p:sp>
      <p:sp>
        <p:nvSpPr>
          <p:cNvPr id="468" name="B：在捷克的确买不到口罩了。"/>
          <p:cNvSpPr txBox="1"/>
          <p:nvPr/>
        </p:nvSpPr>
        <p:spPr>
          <a:xfrm>
            <a:off x="2800757" y="8280106"/>
            <a:ext cx="846826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B：在捷克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买不到口罩了。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8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Indeed"/>
          <p:cNvSpPr txBox="1"/>
          <p:nvPr/>
        </p:nvSpPr>
        <p:spPr>
          <a:xfrm>
            <a:off x="5390146" y="106157"/>
            <a:ext cx="2224508" cy="870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Indeed</a:t>
            </a:r>
          </a:p>
        </p:txBody>
      </p:sp>
      <p:sp>
        <p:nvSpPr>
          <p:cNvPr id="471" name="的确"/>
          <p:cNvSpPr txBox="1"/>
          <p:nvPr/>
        </p:nvSpPr>
        <p:spPr>
          <a:xfrm>
            <a:off x="4515542" y="1078776"/>
            <a:ext cx="4356101" cy="30734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700">
                <a:solidFill>
                  <a:srgbClr val="FFFFFF"/>
                </a:solidFill>
              </a:defRPr>
            </a:lvl1pPr>
          </a:lstStyle>
          <a:p>
            <a:pPr/>
            <a:r>
              <a:t>的确</a:t>
            </a:r>
          </a:p>
        </p:txBody>
      </p:sp>
      <p:sp>
        <p:nvSpPr>
          <p:cNvPr id="472" name="的确is an adverb meaning “completely true” used to confirm a previous statement or fact"/>
          <p:cNvSpPr txBox="1"/>
          <p:nvPr/>
        </p:nvSpPr>
        <p:spPr>
          <a:xfrm>
            <a:off x="2328652" y="4446995"/>
            <a:ext cx="9507348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is an adverb meaning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“completely true” </a:t>
            </a:r>
            <a:r>
              <a:t>used to confirm a previous statement or fact</a:t>
            </a:r>
          </a:p>
        </p:txBody>
      </p:sp>
      <p:sp>
        <p:nvSpPr>
          <p:cNvPr id="473" name="S/Topic+的确+something you have confirmed"/>
          <p:cNvSpPr txBox="1"/>
          <p:nvPr/>
        </p:nvSpPr>
        <p:spPr>
          <a:xfrm>
            <a:off x="2247689" y="5973713"/>
            <a:ext cx="966927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>
                <a:solidFill>
                  <a:srgbClr val="0433FF"/>
                </a:solidFill>
              </a:rPr>
              <a:t>S/Topic</a:t>
            </a:r>
            <a:r>
              <a:t>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的确</a:t>
            </a:r>
            <a:r>
              <a:t>+something you have confirmed</a:t>
            </a:r>
          </a:p>
        </p:txBody>
      </p:sp>
      <p:sp>
        <p:nvSpPr>
          <p:cNvPr id="474" name="造句"/>
          <p:cNvSpPr txBox="1"/>
          <p:nvPr/>
        </p:nvSpPr>
        <p:spPr>
          <a:xfrm>
            <a:off x="5722042" y="7282021"/>
            <a:ext cx="194310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尽可能"/>
          <p:cNvSpPr txBox="1"/>
          <p:nvPr/>
        </p:nvSpPr>
        <p:spPr>
          <a:xfrm>
            <a:off x="183405" y="923312"/>
            <a:ext cx="4662102" cy="16256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600">
                <a:solidFill>
                  <a:srgbClr val="FFFFFF"/>
                </a:solidFill>
              </a:defRPr>
            </a:lvl1pPr>
          </a:lstStyle>
          <a:p>
            <a:pPr/>
            <a:r>
              <a:t>尽可能</a:t>
            </a:r>
          </a:p>
        </p:txBody>
      </p:sp>
      <p:sp>
        <p:nvSpPr>
          <p:cNvPr id="477" name="As much as possible; do one utmost"/>
          <p:cNvSpPr txBox="1"/>
          <p:nvPr/>
        </p:nvSpPr>
        <p:spPr>
          <a:xfrm>
            <a:off x="198030" y="214284"/>
            <a:ext cx="7361797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As much as possible; do one utmost</a:t>
            </a:r>
          </a:p>
        </p:txBody>
      </p:sp>
      <p:pic>
        <p:nvPicPr>
          <p:cNvPr id="478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rcRect l="8117" t="6454" r="5296" b="0"/>
          <a:stretch>
            <a:fillRect/>
          </a:stretch>
        </p:blipFill>
        <p:spPr>
          <a:xfrm>
            <a:off x="379714" y="4037012"/>
            <a:ext cx="5345911" cy="340665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COVID-19"/>
          <p:cNvSpPr txBox="1"/>
          <p:nvPr/>
        </p:nvSpPr>
        <p:spPr>
          <a:xfrm>
            <a:off x="1229481" y="3249017"/>
            <a:ext cx="2340199" cy="63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COVID-19</a:t>
            </a:r>
          </a:p>
        </p:txBody>
      </p:sp>
      <p:sp>
        <p:nvSpPr>
          <p:cNvPr id="480" name="冠状病毒越来越严重，我们尽可能…"/>
          <p:cNvSpPr txBox="1"/>
          <p:nvPr/>
        </p:nvSpPr>
        <p:spPr>
          <a:xfrm>
            <a:off x="3539435" y="2528915"/>
            <a:ext cx="84455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冠状病毒越来越严重，我们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尽可能…</a:t>
            </a:r>
          </a:p>
        </p:txBody>
      </p:sp>
      <p:sp>
        <p:nvSpPr>
          <p:cNvPr id="481" name="冠状病毒…"/>
          <p:cNvSpPr txBox="1"/>
          <p:nvPr/>
        </p:nvSpPr>
        <p:spPr>
          <a:xfrm>
            <a:off x="1322597" y="6760754"/>
            <a:ext cx="3460141" cy="13231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冠状病毒</a:t>
            </a:r>
          </a:p>
          <a:p>
            <a:pPr>
              <a:defRPr sz="2800"/>
            </a:pPr>
            <a:r>
              <a:t>guànzhuàng bìngdú</a:t>
            </a:r>
          </a:p>
        </p:txBody>
      </p:sp>
      <p:grpSp>
        <p:nvGrpSpPr>
          <p:cNvPr id="484" name="群組"/>
          <p:cNvGrpSpPr/>
          <p:nvPr/>
        </p:nvGrpSpPr>
        <p:grpSpPr>
          <a:xfrm>
            <a:off x="1329162" y="3718022"/>
            <a:ext cx="10528301" cy="5662586"/>
            <a:chOff x="0" y="0"/>
            <a:chExt cx="10528300" cy="5662584"/>
          </a:xfrm>
        </p:grpSpPr>
        <p:sp>
          <p:nvSpPr>
            <p:cNvPr id="482" name="冠状病毒越来越严重，我们尽可能待在家里。"/>
            <p:cNvSpPr txBox="1"/>
            <p:nvPr/>
          </p:nvSpPr>
          <p:spPr>
            <a:xfrm>
              <a:off x="0" y="4837084"/>
              <a:ext cx="10528301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100"/>
              </a:pPr>
              <a:r>
                <a:t>冠状病毒越来越严重，我们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尽可能</a:t>
              </a:r>
              <a:r>
                <a:t>待在家里。</a:t>
              </a:r>
            </a:p>
          </p:txBody>
        </p:sp>
        <p:pic>
          <p:nvPicPr>
            <p:cNvPr id="483" name="01847c58d3728da801219c774820e8.png@1280w_1l_2o_100sh.png" descr="01847c58d3728da801219c774820e8.png@1280w_1l_2o_100sh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380039" y="0"/>
              <a:ext cx="4662102" cy="4662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4" grpId="4"/>
      <p:bldP build="whole" bldLvl="1" animBg="1" rev="0" advAuto="0" spid="476" grpId="1"/>
      <p:bldP build="whole" bldLvl="1" animBg="1" rev="0" advAuto="0" spid="480" grpId="3"/>
      <p:bldP build="whole" bldLvl="1" animBg="1" rev="0" advAuto="0" spid="48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群組"/>
          <p:cNvGrpSpPr/>
          <p:nvPr/>
        </p:nvGrpSpPr>
        <p:grpSpPr>
          <a:xfrm>
            <a:off x="9872" y="7920"/>
            <a:ext cx="6221099" cy="4845309"/>
            <a:chOff x="0" y="0"/>
            <a:chExt cx="6221097" cy="4845307"/>
          </a:xfrm>
        </p:grpSpPr>
        <p:pic>
          <p:nvPicPr>
            <p:cNvPr id="173" name="img-5734-2-.jpg" descr="img-5734-2-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00501"/>
              <a:ext cx="6221098" cy="41448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ulice"/>
            <p:cNvSpPr txBox="1"/>
            <p:nvPr/>
          </p:nvSpPr>
          <p:spPr>
            <a:xfrm>
              <a:off x="2437125" y="0"/>
              <a:ext cx="1346848" cy="7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ulice</a:t>
              </a:r>
            </a:p>
          </p:txBody>
        </p:sp>
      </p:grpSp>
      <p:sp>
        <p:nvSpPr>
          <p:cNvPr id="176" name="街"/>
          <p:cNvSpPr txBox="1"/>
          <p:nvPr/>
        </p:nvSpPr>
        <p:spPr>
          <a:xfrm>
            <a:off x="5137149" y="3365500"/>
            <a:ext cx="1104901" cy="1498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街</a:t>
            </a:r>
          </a:p>
        </p:txBody>
      </p:sp>
      <p:grpSp>
        <p:nvGrpSpPr>
          <p:cNvPr id="179" name="群組"/>
          <p:cNvGrpSpPr/>
          <p:nvPr/>
        </p:nvGrpSpPr>
        <p:grpSpPr>
          <a:xfrm>
            <a:off x="6745282" y="76112"/>
            <a:ext cx="6045107" cy="4582077"/>
            <a:chOff x="0" y="0"/>
            <a:chExt cx="6045105" cy="4582076"/>
          </a:xfrm>
        </p:grpSpPr>
        <p:pic>
          <p:nvPicPr>
            <p:cNvPr id="177" name="xmcaa0obixrnwfjvyazawb99jwz74vpxrby2fw80unjyzr1rpooqpmi48oqep2po-.jpg" descr="xmcaa0obixrnwfjvyazawb99jwz74vpxrby2fw80unjyzr1rpooqpmi48oqep2po-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49791"/>
              <a:ext cx="6045106" cy="4032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architectures"/>
            <p:cNvSpPr txBox="1"/>
            <p:nvPr/>
          </p:nvSpPr>
          <p:spPr>
            <a:xfrm>
              <a:off x="1605880" y="-1"/>
              <a:ext cx="2833346" cy="609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400"/>
              </a:lvl1pPr>
            </a:lstStyle>
            <a:p>
              <a:pPr/>
              <a:r>
                <a:t>architectures</a:t>
              </a:r>
            </a:p>
          </p:txBody>
        </p:sp>
      </p:grpSp>
      <p:sp>
        <p:nvSpPr>
          <p:cNvPr id="180" name="建筑"/>
          <p:cNvSpPr txBox="1"/>
          <p:nvPr/>
        </p:nvSpPr>
        <p:spPr>
          <a:xfrm>
            <a:off x="10928349" y="3251200"/>
            <a:ext cx="1866901" cy="1320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建筑</a:t>
            </a:r>
          </a:p>
        </p:txBody>
      </p:sp>
      <p:pic>
        <p:nvPicPr>
          <p:cNvPr id="181" name="IH174D094740_861502.jpg" descr="IH174D094740_86150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268" y="5539113"/>
            <a:ext cx="5748904" cy="383559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寺庙…"/>
          <p:cNvSpPr txBox="1"/>
          <p:nvPr/>
        </p:nvSpPr>
        <p:spPr>
          <a:xfrm>
            <a:off x="3828605" y="7682860"/>
            <a:ext cx="1994790" cy="17284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t>寺庙</a:t>
            </a:r>
          </a:p>
          <a:p>
            <a:pPr>
              <a:defRPr sz="3100"/>
            </a:pPr>
            <a:r>
              <a:t>sìmiào</a:t>
            </a:r>
          </a:p>
        </p:txBody>
      </p:sp>
      <p:sp>
        <p:nvSpPr>
          <p:cNvPr id="183" name="I like Chinese architectures, for example Chinese temples."/>
          <p:cNvSpPr txBox="1"/>
          <p:nvPr/>
        </p:nvSpPr>
        <p:spPr>
          <a:xfrm>
            <a:off x="5966714" y="5708010"/>
            <a:ext cx="6045106" cy="1055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I like Chinese architectures, for example Chinese temples.</a:t>
            </a:r>
          </a:p>
        </p:txBody>
      </p:sp>
      <p:sp>
        <p:nvSpPr>
          <p:cNvPr id="184" name="南京夫子庙"/>
          <p:cNvSpPr txBox="1"/>
          <p:nvPr/>
        </p:nvSpPr>
        <p:spPr>
          <a:xfrm>
            <a:off x="38099" y="5537199"/>
            <a:ext cx="2209801" cy="685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t>南京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夫子庙</a:t>
            </a:r>
          </a:p>
        </p:txBody>
      </p:sp>
      <p:sp>
        <p:nvSpPr>
          <p:cNvPr id="185" name="我喜欢中国的建筑，…"/>
          <p:cNvSpPr txBox="1"/>
          <p:nvPr/>
        </p:nvSpPr>
        <p:spPr>
          <a:xfrm>
            <a:off x="6218482" y="7391400"/>
            <a:ext cx="5770170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我喜欢中国的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建筑</a:t>
            </a:r>
            <a:r>
              <a:t>，</a:t>
            </a:r>
          </a:p>
          <a:p>
            <a:pPr>
              <a:defRPr sz="4800"/>
            </a:pPr>
            <a:r>
              <a:t>比如说中国的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寺庙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8"/>
      <p:bldP build="whole" bldLvl="1" animBg="1" rev="0" advAuto="0" spid="185" grpId="9"/>
      <p:bldP build="whole" bldLvl="1" animBg="1" rev="0" advAuto="0" spid="180" grpId="4"/>
      <p:bldP build="whole" bldLvl="1" animBg="1" rev="0" advAuto="0" spid="176" grpId="2"/>
      <p:bldP build="whole" bldLvl="1" animBg="1" rev="0" advAuto="0" spid="175" grpId="1"/>
      <p:bldP build="whole" bldLvl="1" animBg="1" rev="0" advAuto="0" spid="182" grpId="6"/>
      <p:bldP build="whole" bldLvl="1" animBg="1" rev="0" advAuto="0" spid="181" grpId="5"/>
      <p:bldP build="whole" bldLvl="1" animBg="1" rev="0" advAuto="0" spid="184" grpId="7"/>
      <p:bldP build="whole" bldLvl="1" animBg="1" rev="0" advAuto="0" spid="179" grpId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尽可能"/>
          <p:cNvSpPr txBox="1"/>
          <p:nvPr/>
        </p:nvSpPr>
        <p:spPr>
          <a:xfrm>
            <a:off x="183405" y="923312"/>
            <a:ext cx="4662102" cy="16256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600">
                <a:solidFill>
                  <a:srgbClr val="FFFFFF"/>
                </a:solidFill>
              </a:defRPr>
            </a:lvl1pPr>
          </a:lstStyle>
          <a:p>
            <a:pPr/>
            <a:r>
              <a:t>尽可能</a:t>
            </a:r>
          </a:p>
        </p:txBody>
      </p:sp>
      <p:sp>
        <p:nvSpPr>
          <p:cNvPr id="487" name="As much as possible; do one utmost"/>
          <p:cNvSpPr txBox="1"/>
          <p:nvPr/>
        </p:nvSpPr>
        <p:spPr>
          <a:xfrm>
            <a:off x="198030" y="214284"/>
            <a:ext cx="7361797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As much as possible; do one utmost</a:t>
            </a:r>
          </a:p>
        </p:txBody>
      </p:sp>
      <p:sp>
        <p:nvSpPr>
          <p:cNvPr id="488" name="快餐对身体不好，我们尽可能少吃。"/>
          <p:cNvSpPr txBox="1"/>
          <p:nvPr/>
        </p:nvSpPr>
        <p:spPr>
          <a:xfrm>
            <a:off x="1760962" y="7900533"/>
            <a:ext cx="96647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快餐对身体不好，我们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尽可能</a:t>
            </a:r>
            <a:r>
              <a:t>少吃。</a:t>
            </a:r>
          </a:p>
        </p:txBody>
      </p:sp>
      <p:pic>
        <p:nvPicPr>
          <p:cNvPr id="489" name="481.jpg" descr="4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00493" y="3422512"/>
            <a:ext cx="5307859" cy="4246287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快餐对身体不好，我们尽可能"/>
          <p:cNvSpPr txBox="1"/>
          <p:nvPr/>
        </p:nvSpPr>
        <p:spPr>
          <a:xfrm>
            <a:off x="4916134" y="2134090"/>
            <a:ext cx="78740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快餐对身体不好，我们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尽可能</a:t>
            </a:r>
          </a:p>
        </p:txBody>
      </p:sp>
      <p:grpSp>
        <p:nvGrpSpPr>
          <p:cNvPr id="493" name="群組"/>
          <p:cNvGrpSpPr/>
          <p:nvPr/>
        </p:nvGrpSpPr>
        <p:grpSpPr>
          <a:xfrm>
            <a:off x="512378" y="3054764"/>
            <a:ext cx="5252053" cy="4828436"/>
            <a:chOff x="0" y="0"/>
            <a:chExt cx="5252051" cy="4828435"/>
          </a:xfrm>
        </p:grpSpPr>
        <p:pic>
          <p:nvPicPr>
            <p:cNvPr id="491" name="给警告-逗人喜爱的女孩卡通人物传染媒介例证-148447489.jpg" descr="给警告-逗人喜爱的女孩卡通人物传染媒介例证-148447489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53346"/>
              <a:ext cx="2924528" cy="4675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2" name="少吃吧！"/>
            <p:cNvSpPr/>
            <p:nvPr/>
          </p:nvSpPr>
          <p:spPr>
            <a:xfrm>
              <a:off x="2474438" y="0"/>
              <a:ext cx="2777614" cy="1572500"/>
            </a:xfrm>
            <a:prstGeom prst="wedgeEllipseCallout">
              <a:avLst>
                <a:gd name="adj1" fmla="val -49458"/>
                <a:gd name="adj2" fmla="val 65304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3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少吃吧！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8" grpId="2"/>
      <p:bldP build="whole" bldLvl="1" animBg="1" rev="0" advAuto="0" spid="49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尽可能"/>
          <p:cNvSpPr txBox="1"/>
          <p:nvPr/>
        </p:nvSpPr>
        <p:spPr>
          <a:xfrm>
            <a:off x="183405" y="923312"/>
            <a:ext cx="4662102" cy="16256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600">
                <a:solidFill>
                  <a:srgbClr val="FFFFFF"/>
                </a:solidFill>
              </a:defRPr>
            </a:lvl1pPr>
          </a:lstStyle>
          <a:p>
            <a:pPr/>
            <a:r>
              <a:t>尽可能</a:t>
            </a:r>
          </a:p>
        </p:txBody>
      </p:sp>
      <p:sp>
        <p:nvSpPr>
          <p:cNvPr id="496" name="As much as possible; do one utmost"/>
          <p:cNvSpPr txBox="1"/>
          <p:nvPr/>
        </p:nvSpPr>
        <p:spPr>
          <a:xfrm>
            <a:off x="198030" y="214284"/>
            <a:ext cx="7361797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As much as possible; do one utmost</a:t>
            </a:r>
          </a:p>
        </p:txBody>
      </p:sp>
      <p:sp>
        <p:nvSpPr>
          <p:cNvPr id="497" name="上中文课的时候，我们尽可能说中文。"/>
          <p:cNvSpPr txBox="1"/>
          <p:nvPr/>
        </p:nvSpPr>
        <p:spPr>
          <a:xfrm>
            <a:off x="1587500" y="8179332"/>
            <a:ext cx="9829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上中文课的时候，我们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尽可能</a:t>
            </a:r>
            <a:r>
              <a:t>说中文。</a:t>
            </a:r>
          </a:p>
        </p:txBody>
      </p:sp>
      <p:pic>
        <p:nvPicPr>
          <p:cNvPr id="498" name="1dsp-20151227-people-004.png" descr="1dsp-20151227-people-0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3831" y="3169081"/>
            <a:ext cx="3679119" cy="3679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2oqfryrcjYXiMgTS00XiPA_b.png" descr="2oqfryrcjYXiMgTS00XiPA_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29" y="3037241"/>
            <a:ext cx="6763763" cy="3679118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上中文课的时候，我们尽可能…"/>
          <p:cNvSpPr txBox="1"/>
          <p:nvPr/>
        </p:nvSpPr>
        <p:spPr>
          <a:xfrm>
            <a:off x="2042138" y="2660496"/>
            <a:ext cx="81153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上中文课的时候，我们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尽可能…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7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尽可能"/>
          <p:cNvSpPr txBox="1"/>
          <p:nvPr/>
        </p:nvSpPr>
        <p:spPr>
          <a:xfrm>
            <a:off x="183405" y="923312"/>
            <a:ext cx="4662102" cy="16256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600">
                <a:solidFill>
                  <a:srgbClr val="FFFFFF"/>
                </a:solidFill>
              </a:defRPr>
            </a:lvl1pPr>
          </a:lstStyle>
          <a:p>
            <a:pPr/>
            <a:r>
              <a:t>尽可能</a:t>
            </a:r>
          </a:p>
        </p:txBody>
      </p:sp>
      <p:sp>
        <p:nvSpPr>
          <p:cNvPr id="503" name="As much as possible; do one utmost"/>
          <p:cNvSpPr txBox="1"/>
          <p:nvPr/>
        </p:nvSpPr>
        <p:spPr>
          <a:xfrm>
            <a:off x="198030" y="214284"/>
            <a:ext cx="7361797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As much as possible; do one utmost</a:t>
            </a:r>
          </a:p>
        </p:txBody>
      </p:sp>
      <p:sp>
        <p:nvSpPr>
          <p:cNvPr id="504" name="如果你想在捷克生活，(你)尽可能学一些捷克语。"/>
          <p:cNvSpPr txBox="1"/>
          <p:nvPr/>
        </p:nvSpPr>
        <p:spPr>
          <a:xfrm>
            <a:off x="692416" y="8451782"/>
            <a:ext cx="11905692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如果你想在捷克生活，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(你)尽可能</a:t>
            </a:r>
            <a:r>
              <a:t>学一些捷克语。</a:t>
            </a:r>
          </a:p>
        </p:txBody>
      </p:sp>
      <p:sp>
        <p:nvSpPr>
          <p:cNvPr id="505" name="如果你想在捷克生活，(你)尽可能…"/>
          <p:cNvSpPr txBox="1"/>
          <p:nvPr/>
        </p:nvSpPr>
        <p:spPr>
          <a:xfrm>
            <a:off x="994853" y="2514446"/>
            <a:ext cx="1080729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如果你想在捷克生活，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(你)尽可能…</a:t>
            </a:r>
          </a:p>
        </p:txBody>
      </p:sp>
      <p:pic>
        <p:nvPicPr>
          <p:cNvPr id="506" name="捷克与-筑学的旅行元-85045889.jpg" descr="捷克与-筑学的旅行元-85045889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7558"/>
          <a:stretch>
            <a:fillRect/>
          </a:stretch>
        </p:blipFill>
        <p:spPr>
          <a:xfrm>
            <a:off x="986800" y="3534965"/>
            <a:ext cx="4462757" cy="4411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8362" y="4214027"/>
            <a:ext cx="5382947" cy="3052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4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尽可能"/>
          <p:cNvSpPr txBox="1"/>
          <p:nvPr/>
        </p:nvSpPr>
        <p:spPr>
          <a:xfrm>
            <a:off x="3679854" y="1774973"/>
            <a:ext cx="5645092" cy="2286001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300">
                <a:solidFill>
                  <a:srgbClr val="FFFFFF"/>
                </a:solidFill>
              </a:defRPr>
            </a:lvl1pPr>
          </a:lstStyle>
          <a:p>
            <a:pPr/>
            <a:r>
              <a:t>尽可能</a:t>
            </a:r>
          </a:p>
        </p:txBody>
      </p:sp>
      <p:sp>
        <p:nvSpPr>
          <p:cNvPr id="510" name="As much as possible; do one utmost"/>
          <p:cNvSpPr txBox="1"/>
          <p:nvPr/>
        </p:nvSpPr>
        <p:spPr>
          <a:xfrm>
            <a:off x="2162638" y="4534733"/>
            <a:ext cx="8679524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As much as possible; do one utmost</a:t>
            </a:r>
          </a:p>
        </p:txBody>
      </p:sp>
      <p:sp>
        <p:nvSpPr>
          <p:cNvPr id="511" name="造句"/>
          <p:cNvSpPr txBox="1"/>
          <p:nvPr/>
        </p:nvSpPr>
        <p:spPr>
          <a:xfrm>
            <a:off x="5810250" y="5952122"/>
            <a:ext cx="1638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以A为B"/>
          <p:cNvSpPr txBox="1"/>
          <p:nvPr/>
        </p:nvSpPr>
        <p:spPr>
          <a:xfrm>
            <a:off x="4876" y="412750"/>
            <a:ext cx="3901848" cy="1663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800"/>
            </a:lvl1pPr>
          </a:lstStyle>
          <a:p>
            <a:pPr/>
            <a:r>
              <a:t>以A为B</a:t>
            </a:r>
          </a:p>
        </p:txBody>
      </p:sp>
      <p:sp>
        <p:nvSpPr>
          <p:cNvPr id="514" name="“regard or treat A as B”"/>
          <p:cNvSpPr txBox="1"/>
          <p:nvPr/>
        </p:nvSpPr>
        <p:spPr>
          <a:xfrm>
            <a:off x="4555110" y="972751"/>
            <a:ext cx="5920627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“regard or treat A as B”</a:t>
            </a:r>
          </a:p>
        </p:txBody>
      </p:sp>
      <p:sp>
        <p:nvSpPr>
          <p:cNvPr id="515" name="Written Chinese"/>
          <p:cNvSpPr txBox="1"/>
          <p:nvPr/>
        </p:nvSpPr>
        <p:spPr>
          <a:xfrm>
            <a:off x="4837828" y="2171011"/>
            <a:ext cx="3874618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Written Chinese</a:t>
            </a:r>
          </a:p>
        </p:txBody>
      </p:sp>
      <p:pic>
        <p:nvPicPr>
          <p:cNvPr id="516" name="unnamed.png" descr="unnam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278" y="3331907"/>
            <a:ext cx="6181392" cy="3996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images.jpeg" descr="images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4172" y="3822603"/>
            <a:ext cx="4332364" cy="3249273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食以安为先"/>
          <p:cNvSpPr txBox="1"/>
          <p:nvPr/>
        </p:nvSpPr>
        <p:spPr>
          <a:xfrm>
            <a:off x="4206887" y="7540621"/>
            <a:ext cx="43053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600"/>
            </a:pPr>
            <a:r>
              <a:t>食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以</a:t>
            </a:r>
            <a:r>
              <a:rPr>
                <a:solidFill>
                  <a:srgbClr val="0433FF"/>
                </a:solidFill>
              </a:rPr>
              <a:t>安</a:t>
            </a:r>
            <a:r>
              <a:rPr>
                <a:solidFill>
                  <a:srgbClr val="FF2600"/>
                </a:solidFill>
              </a:rPr>
              <a:t>为</a:t>
            </a:r>
            <a:r>
              <a:rPr>
                <a:solidFill>
                  <a:srgbClr val="0433FF"/>
                </a:solidFill>
              </a:rPr>
              <a:t>先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以A为B"/>
          <p:cNvSpPr txBox="1"/>
          <p:nvPr/>
        </p:nvSpPr>
        <p:spPr>
          <a:xfrm>
            <a:off x="4876" y="412750"/>
            <a:ext cx="3901848" cy="1663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800"/>
            </a:lvl1pPr>
          </a:lstStyle>
          <a:p>
            <a:pPr/>
            <a:r>
              <a:t>以A为B</a:t>
            </a:r>
          </a:p>
        </p:txBody>
      </p:sp>
      <p:sp>
        <p:nvSpPr>
          <p:cNvPr id="521" name="“regard or treat A as B”"/>
          <p:cNvSpPr txBox="1"/>
          <p:nvPr/>
        </p:nvSpPr>
        <p:spPr>
          <a:xfrm>
            <a:off x="4555110" y="972751"/>
            <a:ext cx="5920627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“regard or treat A as B”</a:t>
            </a:r>
          </a:p>
        </p:txBody>
      </p:sp>
      <p:sp>
        <p:nvSpPr>
          <p:cNvPr id="522" name="Written Chinese"/>
          <p:cNvSpPr txBox="1"/>
          <p:nvPr/>
        </p:nvSpPr>
        <p:spPr>
          <a:xfrm>
            <a:off x="4824840" y="1703462"/>
            <a:ext cx="3874619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Written Chinese</a:t>
            </a:r>
          </a:p>
        </p:txBody>
      </p:sp>
      <p:pic>
        <p:nvPicPr>
          <p:cNvPr id="523" name="9883ff4d8c8843148b3aa64941d4fd95.jpeg" descr="9883ff4d8c8843148b3aa64941d4fd9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5" y="3903000"/>
            <a:ext cx="7947448" cy="3382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50320991.jpg" descr="50320991.jpg"/>
          <p:cNvPicPr>
            <a:picLocks noChangeAspect="1"/>
          </p:cNvPicPr>
          <p:nvPr/>
        </p:nvPicPr>
        <p:blipFill>
          <a:blip r:embed="rId3">
            <a:extLst/>
          </a:blip>
          <a:srcRect l="0" t="0" r="6575" b="0"/>
          <a:stretch>
            <a:fillRect/>
          </a:stretch>
        </p:blipFill>
        <p:spPr>
          <a:xfrm>
            <a:off x="9603110" y="3957913"/>
            <a:ext cx="1910061" cy="4000104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这是我家"/>
          <p:cNvSpPr/>
          <p:nvPr/>
        </p:nvSpPr>
        <p:spPr>
          <a:xfrm>
            <a:off x="7114299" y="2304584"/>
            <a:ext cx="4468676" cy="1549993"/>
          </a:xfrm>
          <a:prstGeom prst="wedgeEllipseCallout">
            <a:avLst>
              <a:gd name="adj1" fmla="val 20954"/>
              <a:gd name="adj2" fmla="val 77324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这是我家</a:t>
            </a:r>
          </a:p>
        </p:txBody>
      </p:sp>
      <p:sp>
        <p:nvSpPr>
          <p:cNvPr id="526" name="这位老师以校为家。"/>
          <p:cNvSpPr txBox="1"/>
          <p:nvPr/>
        </p:nvSpPr>
        <p:spPr>
          <a:xfrm>
            <a:off x="3644900" y="8102270"/>
            <a:ext cx="5715000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这位老师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以</a:t>
            </a:r>
            <a:r>
              <a:rPr>
                <a:solidFill>
                  <a:srgbClr val="0433FF"/>
                </a:solidFill>
              </a:rPr>
              <a:t>校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为</a:t>
            </a:r>
            <a:r>
              <a:rPr>
                <a:solidFill>
                  <a:srgbClr val="0433FF"/>
                </a:solidFill>
              </a:rPr>
              <a:t>家</a:t>
            </a:r>
            <a:r>
              <a:t>。</a:t>
            </a:r>
          </a:p>
        </p:txBody>
      </p:sp>
      <p:sp>
        <p:nvSpPr>
          <p:cNvPr id="527" name="把"/>
          <p:cNvSpPr txBox="1"/>
          <p:nvPr/>
        </p:nvSpPr>
        <p:spPr>
          <a:xfrm>
            <a:off x="184919" y="2829990"/>
            <a:ext cx="7874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把</a:t>
            </a:r>
          </a:p>
        </p:txBody>
      </p:sp>
      <p:sp>
        <p:nvSpPr>
          <p:cNvPr id="528" name="線條"/>
          <p:cNvSpPr/>
          <p:nvPr/>
        </p:nvSpPr>
        <p:spPr>
          <a:xfrm flipH="1">
            <a:off x="578619" y="1820479"/>
            <a:ext cx="1" cy="97790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9" name="線條"/>
          <p:cNvSpPr/>
          <p:nvPr/>
        </p:nvSpPr>
        <p:spPr>
          <a:xfrm>
            <a:off x="2477666" y="1863265"/>
            <a:ext cx="1" cy="89233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0" name="当作"/>
          <p:cNvSpPr txBox="1"/>
          <p:nvPr/>
        </p:nvSpPr>
        <p:spPr>
          <a:xfrm>
            <a:off x="1747416" y="2829990"/>
            <a:ext cx="14605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当作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以A为B"/>
          <p:cNvSpPr txBox="1"/>
          <p:nvPr/>
        </p:nvSpPr>
        <p:spPr>
          <a:xfrm>
            <a:off x="4876" y="412750"/>
            <a:ext cx="3901848" cy="1663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800"/>
            </a:lvl1pPr>
          </a:lstStyle>
          <a:p>
            <a:pPr/>
            <a:r>
              <a:t>以A为B</a:t>
            </a:r>
          </a:p>
        </p:txBody>
      </p:sp>
      <p:sp>
        <p:nvSpPr>
          <p:cNvPr id="533" name="“regard or treat A as B”"/>
          <p:cNvSpPr txBox="1"/>
          <p:nvPr/>
        </p:nvSpPr>
        <p:spPr>
          <a:xfrm>
            <a:off x="4555110" y="972751"/>
            <a:ext cx="5920627" cy="721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“regard or treat A as B”</a:t>
            </a:r>
          </a:p>
        </p:txBody>
      </p:sp>
      <p:sp>
        <p:nvSpPr>
          <p:cNvPr id="534" name="Written Chinese"/>
          <p:cNvSpPr txBox="1"/>
          <p:nvPr/>
        </p:nvSpPr>
        <p:spPr>
          <a:xfrm>
            <a:off x="4824840" y="1703462"/>
            <a:ext cx="3874619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Written Chinese</a:t>
            </a:r>
          </a:p>
        </p:txBody>
      </p:sp>
      <p:sp>
        <p:nvSpPr>
          <p:cNvPr id="535" name="我姐姐以帮助别人为自己最大的快乐。"/>
          <p:cNvSpPr txBox="1"/>
          <p:nvPr/>
        </p:nvSpPr>
        <p:spPr>
          <a:xfrm>
            <a:off x="1743350" y="7789708"/>
            <a:ext cx="9829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我姐姐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以</a:t>
            </a:r>
            <a:r>
              <a:rPr>
                <a:solidFill>
                  <a:srgbClr val="0433FF"/>
                </a:solidFill>
              </a:rPr>
              <a:t>帮助别人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为</a:t>
            </a:r>
            <a:r>
              <a:rPr>
                <a:solidFill>
                  <a:srgbClr val="0433FF"/>
                </a:solidFill>
              </a:rPr>
              <a:t>自己最大的快乐</a:t>
            </a:r>
            <a:r>
              <a:t>。</a:t>
            </a:r>
          </a:p>
        </p:txBody>
      </p:sp>
      <p:pic>
        <p:nvPicPr>
          <p:cNvPr id="536" name="20170127012313264.jpg" descr="201701270123132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6312" y="2945714"/>
            <a:ext cx="6831674" cy="4554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完全"/>
          <p:cNvSpPr txBox="1"/>
          <p:nvPr/>
        </p:nvSpPr>
        <p:spPr>
          <a:xfrm>
            <a:off x="345918" y="1061565"/>
            <a:ext cx="2832101" cy="19939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700">
                <a:solidFill>
                  <a:srgbClr val="FFFFFF"/>
                </a:solidFill>
              </a:defRPr>
            </a:lvl1pPr>
          </a:lstStyle>
          <a:p>
            <a:pPr/>
            <a:r>
              <a:t>完全</a:t>
            </a:r>
          </a:p>
        </p:txBody>
      </p:sp>
      <p:sp>
        <p:nvSpPr>
          <p:cNvPr id="539" name="Entirely; completely"/>
          <p:cNvSpPr txBox="1"/>
          <p:nvPr/>
        </p:nvSpPr>
        <p:spPr>
          <a:xfrm>
            <a:off x="254148" y="234093"/>
            <a:ext cx="4158540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Entirely; completely</a:t>
            </a:r>
          </a:p>
        </p:txBody>
      </p:sp>
      <p:sp>
        <p:nvSpPr>
          <p:cNvPr id="540" name="Adverb"/>
          <p:cNvSpPr txBox="1"/>
          <p:nvPr/>
        </p:nvSpPr>
        <p:spPr>
          <a:xfrm>
            <a:off x="4701399" y="165900"/>
            <a:ext cx="1965580" cy="74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Adverb</a:t>
            </a:r>
          </a:p>
        </p:txBody>
      </p:sp>
      <p:sp>
        <p:nvSpPr>
          <p:cNvPr id="541" name="＋Potential Complements"/>
          <p:cNvSpPr txBox="1"/>
          <p:nvPr/>
        </p:nvSpPr>
        <p:spPr>
          <a:xfrm>
            <a:off x="3516875" y="1599016"/>
            <a:ext cx="537362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433FF"/>
                </a:solidFill>
              </a:defRPr>
            </a:lvl1pPr>
          </a:lstStyle>
          <a:p>
            <a:pPr/>
            <a:r>
              <a:t>＋Potential Complements</a:t>
            </a:r>
          </a:p>
        </p:txBody>
      </p:sp>
      <p:grpSp>
        <p:nvGrpSpPr>
          <p:cNvPr id="544" name="群組"/>
          <p:cNvGrpSpPr/>
          <p:nvPr/>
        </p:nvGrpSpPr>
        <p:grpSpPr>
          <a:xfrm>
            <a:off x="2357490" y="7881483"/>
            <a:ext cx="3848101" cy="1438830"/>
            <a:chOff x="0" y="0"/>
            <a:chExt cx="3848100" cy="1438828"/>
          </a:xfrm>
        </p:grpSpPr>
        <p:sp>
          <p:nvSpPr>
            <p:cNvPr id="542" name="这里太暗了！"/>
            <p:cNvSpPr txBox="1"/>
            <p:nvPr/>
          </p:nvSpPr>
          <p:spPr>
            <a:xfrm>
              <a:off x="0" y="0"/>
              <a:ext cx="3848101" cy="977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900"/>
              </a:lvl1pPr>
            </a:lstStyle>
            <a:p>
              <a:pPr/>
              <a:r>
                <a:t>这里太暗了！</a:t>
              </a:r>
            </a:p>
          </p:txBody>
        </p:sp>
        <p:sp>
          <p:nvSpPr>
            <p:cNvPr id="543" name="Àn"/>
            <p:cNvSpPr txBox="1"/>
            <p:nvPr/>
          </p:nvSpPr>
          <p:spPr>
            <a:xfrm>
              <a:off x="2003321" y="915743"/>
              <a:ext cx="568757" cy="523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/>
              <a:r>
                <a:t>Àn</a:t>
              </a:r>
            </a:p>
          </p:txBody>
        </p:sp>
      </p:grpSp>
      <p:pic>
        <p:nvPicPr>
          <p:cNvPr id="545" name="7iRjMqNtQ7_small.jpg" descr="7iRjMqNtQ7_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4262" y="2650017"/>
            <a:ext cx="6672010" cy="4453566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我完全看不到。"/>
          <p:cNvSpPr txBox="1"/>
          <p:nvPr/>
        </p:nvSpPr>
        <p:spPr>
          <a:xfrm>
            <a:off x="6228309" y="7881483"/>
            <a:ext cx="44704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完全</a:t>
            </a:r>
            <a:r>
              <a:rPr>
                <a:solidFill>
                  <a:srgbClr val="0433FF"/>
                </a:solidFill>
              </a:rPr>
              <a:t>看不到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6" grpId="2"/>
      <p:bldP build="whole" bldLvl="1" animBg="1" rev="0" advAuto="0" spid="544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完全"/>
          <p:cNvSpPr txBox="1"/>
          <p:nvPr/>
        </p:nvSpPr>
        <p:spPr>
          <a:xfrm>
            <a:off x="345918" y="1061565"/>
            <a:ext cx="2832101" cy="19939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700">
                <a:solidFill>
                  <a:srgbClr val="FFFFFF"/>
                </a:solidFill>
              </a:defRPr>
            </a:lvl1pPr>
          </a:lstStyle>
          <a:p>
            <a:pPr/>
            <a:r>
              <a:t>完全</a:t>
            </a:r>
          </a:p>
        </p:txBody>
      </p:sp>
      <p:sp>
        <p:nvSpPr>
          <p:cNvPr id="549" name="Entirely; completely"/>
          <p:cNvSpPr txBox="1"/>
          <p:nvPr/>
        </p:nvSpPr>
        <p:spPr>
          <a:xfrm>
            <a:off x="254148" y="234093"/>
            <a:ext cx="4158540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Entirely; completely</a:t>
            </a:r>
          </a:p>
        </p:txBody>
      </p:sp>
      <p:sp>
        <p:nvSpPr>
          <p:cNvPr id="550" name="Adverb"/>
          <p:cNvSpPr txBox="1"/>
          <p:nvPr/>
        </p:nvSpPr>
        <p:spPr>
          <a:xfrm>
            <a:off x="4753349" y="165900"/>
            <a:ext cx="1965580" cy="74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Adverb</a:t>
            </a:r>
          </a:p>
        </p:txBody>
      </p:sp>
      <p:sp>
        <p:nvSpPr>
          <p:cNvPr id="551" name="他住在中国三年了，可是他完全听不懂中文。"/>
          <p:cNvSpPr txBox="1"/>
          <p:nvPr/>
        </p:nvSpPr>
        <p:spPr>
          <a:xfrm>
            <a:off x="1134350" y="8501860"/>
            <a:ext cx="105283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他住在中国三年了，可是他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完全</a:t>
            </a:r>
            <a:r>
              <a:rPr>
                <a:solidFill>
                  <a:srgbClr val="0433FF"/>
                </a:solidFill>
              </a:rPr>
              <a:t>听不懂</a:t>
            </a:r>
            <a:r>
              <a:t>中文。</a:t>
            </a:r>
          </a:p>
        </p:txBody>
      </p:sp>
      <p:sp>
        <p:nvSpPr>
          <p:cNvPr id="552" name="＋Potential Complements"/>
          <p:cNvSpPr txBox="1"/>
          <p:nvPr/>
        </p:nvSpPr>
        <p:spPr>
          <a:xfrm>
            <a:off x="3412975" y="1806816"/>
            <a:ext cx="537362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433FF"/>
                </a:solidFill>
              </a:defRPr>
            </a:lvl1pPr>
          </a:lstStyle>
          <a:p>
            <a:pPr/>
            <a:r>
              <a:t>＋Potential Complements</a:t>
            </a:r>
          </a:p>
        </p:txBody>
      </p:sp>
      <p:pic>
        <p:nvPicPr>
          <p:cNvPr id="553" name="u4N3wpJ.jpg" descr="u4N3wpJ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46198" y="3711425"/>
            <a:ext cx="4057950" cy="4057950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他住在中国三年了"/>
          <p:cNvSpPr txBox="1"/>
          <p:nvPr/>
        </p:nvSpPr>
        <p:spPr>
          <a:xfrm>
            <a:off x="625504" y="4262460"/>
            <a:ext cx="45847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他住在中国三年了</a:t>
            </a:r>
          </a:p>
        </p:txBody>
      </p:sp>
      <p:sp>
        <p:nvSpPr>
          <p:cNvPr id="555" name="WHAT???"/>
          <p:cNvSpPr/>
          <p:nvPr/>
        </p:nvSpPr>
        <p:spPr>
          <a:xfrm>
            <a:off x="8573108" y="2088363"/>
            <a:ext cx="3856235" cy="2038951"/>
          </a:xfrm>
          <a:prstGeom prst="wedgeEllipseCallout">
            <a:avLst>
              <a:gd name="adj1" fmla="val -49385"/>
              <a:gd name="adj2" fmla="val 68622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WHAT???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1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完全"/>
          <p:cNvSpPr txBox="1"/>
          <p:nvPr/>
        </p:nvSpPr>
        <p:spPr>
          <a:xfrm>
            <a:off x="345918" y="1061565"/>
            <a:ext cx="2832101" cy="19939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700">
                <a:solidFill>
                  <a:srgbClr val="FFFFFF"/>
                </a:solidFill>
              </a:defRPr>
            </a:lvl1pPr>
          </a:lstStyle>
          <a:p>
            <a:pPr/>
            <a:r>
              <a:t>完全</a:t>
            </a:r>
          </a:p>
        </p:txBody>
      </p:sp>
      <p:sp>
        <p:nvSpPr>
          <p:cNvPr id="558" name="Entirely; completely"/>
          <p:cNvSpPr txBox="1"/>
          <p:nvPr/>
        </p:nvSpPr>
        <p:spPr>
          <a:xfrm>
            <a:off x="254148" y="234093"/>
            <a:ext cx="4158540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Entirely; completely</a:t>
            </a:r>
          </a:p>
        </p:txBody>
      </p:sp>
      <p:sp>
        <p:nvSpPr>
          <p:cNvPr id="559" name="Adverb"/>
          <p:cNvSpPr txBox="1"/>
          <p:nvPr/>
        </p:nvSpPr>
        <p:spPr>
          <a:xfrm>
            <a:off x="4662436" y="165900"/>
            <a:ext cx="1965580" cy="74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Adverb</a:t>
            </a:r>
          </a:p>
        </p:txBody>
      </p:sp>
      <p:sp>
        <p:nvSpPr>
          <p:cNvPr id="560" name="＋不/没+V"/>
          <p:cNvSpPr txBox="1"/>
          <p:nvPr/>
        </p:nvSpPr>
        <p:spPr>
          <a:xfrm>
            <a:off x="3407767" y="1620366"/>
            <a:ext cx="262690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0433FF"/>
                </a:solidFill>
              </a:defRPr>
            </a:lvl1pPr>
          </a:lstStyle>
          <a:p>
            <a:pPr/>
            <a:r>
              <a:t>＋不/没+V</a:t>
            </a:r>
          </a:p>
        </p:txBody>
      </p:sp>
      <p:sp>
        <p:nvSpPr>
          <p:cNvPr id="561" name="这个语法我完全不知道怎么用。"/>
          <p:cNvSpPr txBox="1"/>
          <p:nvPr/>
        </p:nvSpPr>
        <p:spPr>
          <a:xfrm>
            <a:off x="2080186" y="8544131"/>
            <a:ext cx="91821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这个语法我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完全</a:t>
            </a:r>
            <a:r>
              <a:rPr>
                <a:solidFill>
                  <a:srgbClr val="0433FF"/>
                </a:solidFill>
              </a:rPr>
              <a:t>不知道怎么用</a:t>
            </a:r>
            <a:r>
              <a:t>。</a:t>
            </a:r>
          </a:p>
        </p:txBody>
      </p:sp>
      <p:pic>
        <p:nvPicPr>
          <p:cNvPr id="562" name="unnamed.jpg" descr="unnam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8654" y="2632056"/>
            <a:ext cx="3055406" cy="5413037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完全？"/>
          <p:cNvSpPr/>
          <p:nvPr/>
        </p:nvSpPr>
        <p:spPr>
          <a:xfrm>
            <a:off x="9110474" y="1078383"/>
            <a:ext cx="2738804" cy="2282670"/>
          </a:xfrm>
          <a:prstGeom prst="wedgeEllipseCallout">
            <a:avLst>
              <a:gd name="adj1" fmla="val -49385"/>
              <a:gd name="adj2" fmla="val 61814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4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完全？</a:t>
            </a:r>
          </a:p>
        </p:txBody>
      </p:sp>
      <p:sp>
        <p:nvSpPr>
          <p:cNvPr id="564" name="線條"/>
          <p:cNvSpPr/>
          <p:nvPr/>
        </p:nvSpPr>
        <p:spPr>
          <a:xfrm flipV="1">
            <a:off x="1841280" y="3165069"/>
            <a:ext cx="1" cy="156486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65" name="这个语法你知道怎么用吗？"/>
          <p:cNvSpPr txBox="1"/>
          <p:nvPr/>
        </p:nvSpPr>
        <p:spPr>
          <a:xfrm>
            <a:off x="83716" y="4944874"/>
            <a:ext cx="6057901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这个语法你知道怎么用吗？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Measure word of buildings and mountains"/>
          <p:cNvSpPr txBox="1"/>
          <p:nvPr/>
        </p:nvSpPr>
        <p:spPr>
          <a:xfrm>
            <a:off x="311810" y="-32759"/>
            <a:ext cx="5273943" cy="979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Measure word of buildings and mountains</a:t>
            </a:r>
          </a:p>
        </p:txBody>
      </p:sp>
      <p:grpSp>
        <p:nvGrpSpPr>
          <p:cNvPr id="190" name="群組"/>
          <p:cNvGrpSpPr/>
          <p:nvPr/>
        </p:nvGrpSpPr>
        <p:grpSpPr>
          <a:xfrm>
            <a:off x="57169" y="1374187"/>
            <a:ext cx="7300348" cy="2593374"/>
            <a:chOff x="0" y="0"/>
            <a:chExt cx="7300347" cy="2593373"/>
          </a:xfrm>
        </p:grpSpPr>
        <p:pic>
          <p:nvPicPr>
            <p:cNvPr id="188" name="58e5f783d69e8.png" descr="58e5f783d69e8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407266" y="642578"/>
              <a:ext cx="3893082" cy="18868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9fe64c27fd4b10317dd7da325b10e860.jpg" descr="9fe64c27fd4b10317dd7da325b10e860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161" t="20785" r="14161" b="24195"/>
            <a:stretch>
              <a:fillRect/>
            </a:stretch>
          </p:blipFill>
          <p:spPr>
            <a:xfrm>
              <a:off x="0" y="0"/>
              <a:ext cx="3378592" cy="2593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1" name="座"/>
          <p:cNvSpPr txBox="1"/>
          <p:nvPr/>
        </p:nvSpPr>
        <p:spPr>
          <a:xfrm>
            <a:off x="6292850" y="2609849"/>
            <a:ext cx="1054101" cy="1409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座</a:t>
            </a:r>
          </a:p>
        </p:txBody>
      </p:sp>
      <p:grpSp>
        <p:nvGrpSpPr>
          <p:cNvPr id="194" name="群組"/>
          <p:cNvGrpSpPr/>
          <p:nvPr/>
        </p:nvGrpSpPr>
        <p:grpSpPr>
          <a:xfrm>
            <a:off x="242152" y="4831881"/>
            <a:ext cx="6751729" cy="4873875"/>
            <a:chOff x="0" y="0"/>
            <a:chExt cx="6751727" cy="4873873"/>
          </a:xfrm>
        </p:grpSpPr>
        <p:pic>
          <p:nvPicPr>
            <p:cNvPr id="192" name="istockphoto-932002942-1024x1024.jpg" descr="istockphoto-932002942-1024x1024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77117"/>
              <a:ext cx="6751728" cy="44967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有景点的地方就会有________。"/>
            <p:cNvSpPr txBox="1"/>
            <p:nvPr/>
          </p:nvSpPr>
          <p:spPr>
            <a:xfrm>
              <a:off x="385013" y="0"/>
              <a:ext cx="5981701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300"/>
              </a:lvl1pPr>
            </a:lstStyle>
            <a:p>
              <a:pPr/>
              <a:r>
                <a:t>有景点的地方就会有________。</a:t>
              </a:r>
            </a:p>
          </p:txBody>
        </p:sp>
      </p:grpSp>
      <p:sp>
        <p:nvSpPr>
          <p:cNvPr id="195" name="游客"/>
          <p:cNvSpPr txBox="1"/>
          <p:nvPr/>
        </p:nvSpPr>
        <p:spPr>
          <a:xfrm>
            <a:off x="4679949" y="4591049"/>
            <a:ext cx="11811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游客</a:t>
            </a:r>
          </a:p>
        </p:txBody>
      </p:sp>
      <p:pic>
        <p:nvPicPr>
          <p:cNvPr id="196" name="626a50a6ac9e9f7e46c8072c0355aa576428d479.jpg" descr="626a50a6ac9e9f7e46c8072c0355aa576428d479.jpg"/>
          <p:cNvPicPr>
            <a:picLocks noChangeAspect="1"/>
          </p:cNvPicPr>
          <p:nvPr/>
        </p:nvPicPr>
        <p:blipFill>
          <a:blip r:embed="rId5">
            <a:extLst/>
          </a:blip>
          <a:srcRect l="0" t="15857" r="0" b="0"/>
          <a:stretch>
            <a:fillRect/>
          </a:stretch>
        </p:blipFill>
        <p:spPr>
          <a:xfrm>
            <a:off x="7001270" y="5488460"/>
            <a:ext cx="5981554" cy="3145626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老外"/>
          <p:cNvSpPr txBox="1"/>
          <p:nvPr/>
        </p:nvSpPr>
        <p:spPr>
          <a:xfrm>
            <a:off x="8921750" y="4241800"/>
            <a:ext cx="1790701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老外</a:t>
            </a:r>
          </a:p>
        </p:txBody>
      </p:sp>
      <p:sp>
        <p:nvSpPr>
          <p:cNvPr id="198" name="Nowadays there are too many foreigners live in China."/>
          <p:cNvSpPr txBox="1"/>
          <p:nvPr/>
        </p:nvSpPr>
        <p:spPr>
          <a:xfrm>
            <a:off x="7243531" y="491284"/>
            <a:ext cx="5497178" cy="979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900"/>
            </a:pPr>
            <a:r>
              <a:t>Nowadays there are too many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foreigners</a:t>
            </a:r>
            <a:r>
              <a:t> live in China.</a:t>
            </a:r>
          </a:p>
        </p:txBody>
      </p:sp>
      <p:sp>
        <p:nvSpPr>
          <p:cNvPr id="199" name="现今有太多老外住在中国。"/>
          <p:cNvSpPr txBox="1"/>
          <p:nvPr/>
        </p:nvSpPr>
        <p:spPr>
          <a:xfrm>
            <a:off x="7277099" y="2283427"/>
            <a:ext cx="59055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现今有太多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老外</a:t>
            </a:r>
            <a:r>
              <a:t>住在中国。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3"/>
      <p:bldP build="whole" bldLvl="1" animBg="1" rev="0" advAuto="0" spid="198" grpId="6"/>
      <p:bldP build="whole" bldLvl="1" animBg="1" rev="0" advAuto="0" spid="199" grpId="7"/>
      <p:bldP build="whole" bldLvl="1" animBg="1" rev="0" advAuto="0" spid="194" grpId="2"/>
      <p:bldP build="whole" bldLvl="1" animBg="1" rev="0" advAuto="0" spid="191" grpId="1"/>
      <p:bldP build="whole" bldLvl="1" animBg="1" rev="0" advAuto="0" spid="197" grpId="5"/>
      <p:bldP build="whole" bldLvl="1" animBg="1" rev="0" advAuto="0" spid="196" grpId="4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完全"/>
          <p:cNvSpPr txBox="1"/>
          <p:nvPr/>
        </p:nvSpPr>
        <p:spPr>
          <a:xfrm>
            <a:off x="345918" y="1061565"/>
            <a:ext cx="2832101" cy="19939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700">
                <a:solidFill>
                  <a:srgbClr val="FFFFFF"/>
                </a:solidFill>
              </a:defRPr>
            </a:lvl1pPr>
          </a:lstStyle>
          <a:p>
            <a:pPr/>
            <a:r>
              <a:t>完全</a:t>
            </a:r>
          </a:p>
        </p:txBody>
      </p:sp>
      <p:sp>
        <p:nvSpPr>
          <p:cNvPr id="568" name="Entirely; completely"/>
          <p:cNvSpPr txBox="1"/>
          <p:nvPr/>
        </p:nvSpPr>
        <p:spPr>
          <a:xfrm>
            <a:off x="254148" y="234093"/>
            <a:ext cx="4158540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Entirely; completely</a:t>
            </a:r>
          </a:p>
        </p:txBody>
      </p:sp>
      <p:sp>
        <p:nvSpPr>
          <p:cNvPr id="569" name="Adverb"/>
          <p:cNvSpPr txBox="1"/>
          <p:nvPr/>
        </p:nvSpPr>
        <p:spPr>
          <a:xfrm>
            <a:off x="4701399" y="256813"/>
            <a:ext cx="1965580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Adverb</a:t>
            </a:r>
          </a:p>
        </p:txBody>
      </p:sp>
      <p:sp>
        <p:nvSpPr>
          <p:cNvPr id="570" name="＋不/没+V"/>
          <p:cNvSpPr txBox="1"/>
          <p:nvPr/>
        </p:nvSpPr>
        <p:spPr>
          <a:xfrm>
            <a:off x="3446729" y="1620366"/>
            <a:ext cx="262690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0433FF"/>
                </a:solidFill>
              </a:defRPr>
            </a:lvl1pPr>
          </a:lstStyle>
          <a:p>
            <a:pPr/>
            <a:r>
              <a:t>＋不/没+V</a:t>
            </a:r>
          </a:p>
        </p:txBody>
      </p:sp>
      <p:sp>
        <p:nvSpPr>
          <p:cNvPr id="571" name="考试的前一天他完全没看书。"/>
          <p:cNvSpPr txBox="1"/>
          <p:nvPr/>
        </p:nvSpPr>
        <p:spPr>
          <a:xfrm>
            <a:off x="2433749" y="8291307"/>
            <a:ext cx="88646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考试的前一天他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完全</a:t>
            </a:r>
            <a:r>
              <a:rPr>
                <a:solidFill>
                  <a:srgbClr val="0433FF"/>
                </a:solidFill>
              </a:rPr>
              <a:t>没</a:t>
            </a:r>
            <a:r>
              <a:t>看书。</a:t>
            </a:r>
          </a:p>
        </p:txBody>
      </p:sp>
      <p:pic>
        <p:nvPicPr>
          <p:cNvPr id="572" name="d927539df53872fb0fd9ae787094b61f-176754.jpg" descr="d927539df53872fb0fd9ae787094b61f-1767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8911" y="3807640"/>
            <a:ext cx="6866978" cy="3865519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線條"/>
          <p:cNvSpPr/>
          <p:nvPr/>
        </p:nvSpPr>
        <p:spPr>
          <a:xfrm flipH="1">
            <a:off x="7470874" y="3070153"/>
            <a:ext cx="370624" cy="74111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74" name="考试的前一天没看书"/>
          <p:cNvSpPr txBox="1"/>
          <p:nvPr/>
        </p:nvSpPr>
        <p:spPr>
          <a:xfrm>
            <a:off x="6156735" y="2307552"/>
            <a:ext cx="44577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考试的前一天没看书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1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完全"/>
          <p:cNvSpPr txBox="1"/>
          <p:nvPr/>
        </p:nvSpPr>
        <p:spPr>
          <a:xfrm>
            <a:off x="4286249" y="2067901"/>
            <a:ext cx="4432301" cy="3124201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000">
                <a:solidFill>
                  <a:srgbClr val="FFFFFF"/>
                </a:solidFill>
              </a:defRPr>
            </a:lvl1pPr>
          </a:lstStyle>
          <a:p>
            <a:pPr/>
            <a:r>
              <a:t>完全</a:t>
            </a:r>
          </a:p>
        </p:txBody>
      </p:sp>
      <p:sp>
        <p:nvSpPr>
          <p:cNvPr id="577" name="Entirely; completely"/>
          <p:cNvSpPr txBox="1"/>
          <p:nvPr/>
        </p:nvSpPr>
        <p:spPr>
          <a:xfrm>
            <a:off x="4527030" y="1221141"/>
            <a:ext cx="4158540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Entirely; completely</a:t>
            </a:r>
          </a:p>
        </p:txBody>
      </p:sp>
      <p:sp>
        <p:nvSpPr>
          <p:cNvPr id="578" name="Adverb"/>
          <p:cNvSpPr txBox="1"/>
          <p:nvPr/>
        </p:nvSpPr>
        <p:spPr>
          <a:xfrm>
            <a:off x="5261292" y="5267930"/>
            <a:ext cx="2482216" cy="94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Adverb</a:t>
            </a:r>
          </a:p>
        </p:txBody>
      </p:sp>
      <p:sp>
        <p:nvSpPr>
          <p:cNvPr id="579" name="造句"/>
          <p:cNvSpPr txBox="1"/>
          <p:nvPr/>
        </p:nvSpPr>
        <p:spPr>
          <a:xfrm>
            <a:off x="5683250" y="6679421"/>
            <a:ext cx="163830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o keep; to remain as before"/>
          <p:cNvSpPr txBox="1"/>
          <p:nvPr/>
        </p:nvSpPr>
        <p:spPr>
          <a:xfrm>
            <a:off x="58947" y="366222"/>
            <a:ext cx="699058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To keep; to remain as before</a:t>
            </a:r>
          </a:p>
        </p:txBody>
      </p:sp>
      <p:sp>
        <p:nvSpPr>
          <p:cNvPr id="582" name="保留"/>
          <p:cNvSpPr txBox="1"/>
          <p:nvPr/>
        </p:nvSpPr>
        <p:spPr>
          <a:xfrm>
            <a:off x="640707" y="1229515"/>
            <a:ext cx="5328471" cy="2489201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400">
                <a:solidFill>
                  <a:srgbClr val="FFFFFF"/>
                </a:solidFill>
              </a:defRPr>
            </a:lvl1pPr>
          </a:lstStyle>
          <a:p>
            <a:pPr/>
            <a:r>
              <a:t>保留</a:t>
            </a:r>
          </a:p>
        </p:txBody>
      </p:sp>
      <p:pic>
        <p:nvPicPr>
          <p:cNvPr id="583" name="Unknown.png" descr="Unknow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883" y="4641844"/>
            <a:ext cx="4000279" cy="4695980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尝"/>
          <p:cNvSpPr txBox="1"/>
          <p:nvPr/>
        </p:nvSpPr>
        <p:spPr>
          <a:xfrm>
            <a:off x="2663592" y="7669320"/>
            <a:ext cx="1282701" cy="173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尝</a:t>
            </a:r>
          </a:p>
        </p:txBody>
      </p:sp>
      <p:sp>
        <p:nvSpPr>
          <p:cNvPr id="585" name="尝尝看"/>
          <p:cNvSpPr txBox="1"/>
          <p:nvPr/>
        </p:nvSpPr>
        <p:spPr>
          <a:xfrm>
            <a:off x="4036426" y="5067759"/>
            <a:ext cx="18669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尝尝看</a:t>
            </a:r>
          </a:p>
        </p:txBody>
      </p:sp>
      <p:sp>
        <p:nvSpPr>
          <p:cNvPr id="586" name="尝一尝"/>
          <p:cNvSpPr txBox="1"/>
          <p:nvPr/>
        </p:nvSpPr>
        <p:spPr>
          <a:xfrm>
            <a:off x="4036426" y="6526283"/>
            <a:ext cx="18669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尝一尝</a:t>
            </a:r>
          </a:p>
        </p:txBody>
      </p:sp>
      <p:sp>
        <p:nvSpPr>
          <p:cNvPr id="587" name="尝起来"/>
          <p:cNvSpPr txBox="1"/>
          <p:nvPr/>
        </p:nvSpPr>
        <p:spPr>
          <a:xfrm>
            <a:off x="4036426" y="8075720"/>
            <a:ext cx="18669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尝起来</a:t>
            </a:r>
          </a:p>
        </p:txBody>
      </p:sp>
      <p:sp>
        <p:nvSpPr>
          <p:cNvPr id="588" name="这碗汤尝起来很咸。"/>
          <p:cNvSpPr txBox="1"/>
          <p:nvPr/>
        </p:nvSpPr>
        <p:spPr>
          <a:xfrm>
            <a:off x="6195984" y="8132870"/>
            <a:ext cx="4686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这碗汤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尝起来</a:t>
            </a:r>
            <a:r>
              <a:t>很咸。</a:t>
            </a:r>
          </a:p>
        </p:txBody>
      </p:sp>
      <p:grpSp>
        <p:nvGrpSpPr>
          <p:cNvPr id="591" name="群組"/>
          <p:cNvGrpSpPr/>
          <p:nvPr/>
        </p:nvGrpSpPr>
        <p:grpSpPr>
          <a:xfrm>
            <a:off x="6356481" y="366222"/>
            <a:ext cx="6569081" cy="4204267"/>
            <a:chOff x="0" y="0"/>
            <a:chExt cx="6569079" cy="4204265"/>
          </a:xfrm>
        </p:grpSpPr>
        <p:pic>
          <p:nvPicPr>
            <p:cNvPr id="589" name="medieval-men-MKNA9H.jpg" descr="medieval-men-MKNA9H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12467"/>
            <a:stretch>
              <a:fillRect/>
            </a:stretch>
          </p:blipFill>
          <p:spPr>
            <a:xfrm>
              <a:off x="0" y="824978"/>
              <a:ext cx="6569080" cy="33792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0" name="common folk"/>
            <p:cNvSpPr txBox="1"/>
            <p:nvPr/>
          </p:nvSpPr>
          <p:spPr>
            <a:xfrm>
              <a:off x="1461144" y="0"/>
              <a:ext cx="3291841" cy="7091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000"/>
              </a:lvl1pPr>
            </a:lstStyle>
            <a:p>
              <a:pPr/>
              <a:r>
                <a:t>common folk</a:t>
              </a:r>
            </a:p>
          </p:txBody>
        </p:sp>
      </p:grpSp>
      <p:sp>
        <p:nvSpPr>
          <p:cNvPr id="592" name="老百姓"/>
          <p:cNvSpPr txBox="1"/>
          <p:nvPr/>
        </p:nvSpPr>
        <p:spPr>
          <a:xfrm>
            <a:off x="10658293" y="3506138"/>
            <a:ext cx="2286001" cy="1104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老百姓</a:t>
            </a:r>
          </a:p>
        </p:txBody>
      </p:sp>
      <p:sp>
        <p:nvSpPr>
          <p:cNvPr id="593" name="平民老百姓"/>
          <p:cNvSpPr txBox="1"/>
          <p:nvPr/>
        </p:nvSpPr>
        <p:spPr>
          <a:xfrm>
            <a:off x="7977646" y="4854536"/>
            <a:ext cx="2971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平民老百姓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2" grpId="1"/>
      <p:bldP build="whole" bldLvl="1" animBg="1" rev="0" advAuto="0" spid="592" grpId="3"/>
      <p:bldP build="whole" bldLvl="1" animBg="1" rev="0" advAuto="0" spid="591" grpId="2"/>
      <p:bldP build="whole" bldLvl="1" animBg="1" rev="0" advAuto="0" spid="586" grpId="8"/>
      <p:bldP build="whole" bldLvl="1" animBg="1" rev="0" advAuto="0" spid="587" grpId="9"/>
      <p:bldP build="whole" bldLvl="1" animBg="1" rev="0" advAuto="0" spid="584" grpId="6"/>
      <p:bldP build="whole" bldLvl="1" animBg="1" rev="0" advAuto="0" spid="588" grpId="10"/>
      <p:bldP build="whole" bldLvl="1" animBg="1" rev="0" advAuto="0" spid="583" grpId="5"/>
      <p:bldP build="whole" bldLvl="1" animBg="1" rev="0" advAuto="0" spid="585" grpId="7"/>
      <p:bldP build="whole" bldLvl="1" animBg="1" rev="0" advAuto="0" spid="593" grpId="4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Fotolia_125239588_Subscription_Monthly_M.jpg" descr="Fotolia_125239588_Subscription_Monthly_M.jp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3861" y="815311"/>
            <a:ext cx="5556557" cy="3706224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sound; voice"/>
          <p:cNvSpPr txBox="1"/>
          <p:nvPr/>
        </p:nvSpPr>
        <p:spPr>
          <a:xfrm>
            <a:off x="884235" y="112167"/>
            <a:ext cx="302824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sound; voice</a:t>
            </a:r>
          </a:p>
        </p:txBody>
      </p:sp>
      <p:sp>
        <p:nvSpPr>
          <p:cNvPr id="597" name="声音"/>
          <p:cNvSpPr txBox="1"/>
          <p:nvPr/>
        </p:nvSpPr>
        <p:spPr>
          <a:xfrm>
            <a:off x="3813627" y="3312476"/>
            <a:ext cx="1689101" cy="1206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/>
            </a:lvl1pPr>
          </a:lstStyle>
          <a:p>
            <a:pPr/>
            <a:r>
              <a:t>声音</a:t>
            </a:r>
          </a:p>
        </p:txBody>
      </p:sp>
      <p:grpSp>
        <p:nvGrpSpPr>
          <p:cNvPr id="600" name="群組"/>
          <p:cNvGrpSpPr/>
          <p:nvPr/>
        </p:nvGrpSpPr>
        <p:grpSpPr>
          <a:xfrm>
            <a:off x="6604442" y="67039"/>
            <a:ext cx="5370827" cy="4199445"/>
            <a:chOff x="0" y="0"/>
            <a:chExt cx="5370826" cy="4199444"/>
          </a:xfrm>
        </p:grpSpPr>
        <p:pic>
          <p:nvPicPr>
            <p:cNvPr id="598" name="t4zLip3QTRve9KsqxhYCYd-320-80.jpg" descr="t4zLip3QTRve9KsqxhYCYd-320-80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91623"/>
              <a:ext cx="5370827" cy="35078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99" name="foot steps"/>
            <p:cNvSpPr txBox="1"/>
            <p:nvPr/>
          </p:nvSpPr>
          <p:spPr>
            <a:xfrm>
              <a:off x="1250575" y="0"/>
              <a:ext cx="2489760" cy="684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900"/>
              </a:lvl1pPr>
            </a:lstStyle>
            <a:p>
              <a:pPr/>
              <a:r>
                <a:t>foot steps</a:t>
              </a:r>
            </a:p>
          </p:txBody>
        </p:sp>
      </p:grpSp>
      <p:pic>
        <p:nvPicPr>
          <p:cNvPr id="601" name="b5c272ac-1084-4c37-8d5f-d19ea4759eda-gettyimages-1128926204.jpg" descr="b5c272ac-1084-4c37-8d5f-d19ea4759eda-gettyimages-112892620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8137" y="6169707"/>
            <a:ext cx="5822670" cy="3288096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难过"/>
          <p:cNvSpPr txBox="1"/>
          <p:nvPr/>
        </p:nvSpPr>
        <p:spPr>
          <a:xfrm>
            <a:off x="4009302" y="8209332"/>
            <a:ext cx="1765301" cy="1257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/>
            </a:lvl1pPr>
          </a:lstStyle>
          <a:p>
            <a:pPr/>
            <a:r>
              <a:t>难过</a:t>
            </a:r>
          </a:p>
        </p:txBody>
      </p:sp>
      <p:grpSp>
        <p:nvGrpSpPr>
          <p:cNvPr id="605" name="群組"/>
          <p:cNvGrpSpPr/>
          <p:nvPr/>
        </p:nvGrpSpPr>
        <p:grpSpPr>
          <a:xfrm>
            <a:off x="6339760" y="4504644"/>
            <a:ext cx="6811962" cy="5136449"/>
            <a:chOff x="0" y="0"/>
            <a:chExt cx="6811960" cy="5136447"/>
          </a:xfrm>
        </p:grpSpPr>
        <p:pic>
          <p:nvPicPr>
            <p:cNvPr id="603" name="true.jpeg" descr="true.jpe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023380"/>
              <a:ext cx="4113067" cy="4113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4" name="我的肚子咕噜咕噜叫。"/>
            <p:cNvSpPr/>
            <p:nvPr/>
          </p:nvSpPr>
          <p:spPr>
            <a:xfrm>
              <a:off x="2532111" y="0"/>
              <a:ext cx="4279850" cy="1947430"/>
            </a:xfrm>
            <a:prstGeom prst="wedgeEllipseCallout">
              <a:avLst>
                <a:gd name="adj1" fmla="val -27729"/>
                <a:gd name="adj2" fmla="val 62823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0" sz="3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我的肚子咕噜咕噜叫。</a:t>
              </a:r>
            </a:p>
          </p:txBody>
        </p:sp>
      </p:grpSp>
      <p:sp>
        <p:nvSpPr>
          <p:cNvPr id="606" name="脚步"/>
          <p:cNvSpPr txBox="1"/>
          <p:nvPr/>
        </p:nvSpPr>
        <p:spPr>
          <a:xfrm>
            <a:off x="10217319" y="3183176"/>
            <a:ext cx="1765301" cy="1257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500"/>
            </a:lvl1pPr>
          </a:lstStyle>
          <a:p>
            <a:pPr/>
            <a:r>
              <a:t>脚步</a:t>
            </a:r>
          </a:p>
        </p:txBody>
      </p:sp>
      <p:sp>
        <p:nvSpPr>
          <p:cNvPr id="607" name="咕噜"/>
          <p:cNvSpPr txBox="1"/>
          <p:nvPr/>
        </p:nvSpPr>
        <p:spPr>
          <a:xfrm>
            <a:off x="9555245" y="8605594"/>
            <a:ext cx="17907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/>
            <a:r>
              <a:t>咕噜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1" grpId="4"/>
      <p:bldP build="whole" bldLvl="1" animBg="1" rev="0" advAuto="0" spid="600" grpId="2"/>
      <p:bldP build="whole" bldLvl="1" animBg="1" rev="0" advAuto="0" spid="597" grpId="1"/>
      <p:bldP build="whole" bldLvl="1" animBg="1" rev="0" advAuto="0" spid="606" grpId="3"/>
      <p:bldP build="whole" bldLvl="1" animBg="1" rev="0" advAuto="0" spid="605" grpId="6"/>
      <p:bldP build="whole" bldLvl="1" animBg="1" rev="0" advAuto="0" spid="607" grpId="7"/>
      <p:bldP build="whole" bldLvl="1" animBg="1" rev="0" advAuto="0" spid="602" grpId="5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要不是"/>
          <p:cNvSpPr txBox="1"/>
          <p:nvPr/>
        </p:nvSpPr>
        <p:spPr>
          <a:xfrm>
            <a:off x="113716" y="309467"/>
            <a:ext cx="3162301" cy="15240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要不是</a:t>
            </a:r>
          </a:p>
        </p:txBody>
      </p:sp>
      <p:sp>
        <p:nvSpPr>
          <p:cNvPr id="610" name="If it were not for; but for"/>
          <p:cNvSpPr txBox="1"/>
          <p:nvPr/>
        </p:nvSpPr>
        <p:spPr>
          <a:xfrm>
            <a:off x="3576320" y="561035"/>
            <a:ext cx="585216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If</a:t>
            </a:r>
            <a:r>
              <a:t> it were not for; but for</a:t>
            </a:r>
          </a:p>
        </p:txBody>
      </p:sp>
      <p:sp>
        <p:nvSpPr>
          <p:cNvPr id="611" name="要不是上早上八点的课，我不必这么早起。"/>
          <p:cNvSpPr txBox="1"/>
          <p:nvPr/>
        </p:nvSpPr>
        <p:spPr>
          <a:xfrm>
            <a:off x="529536" y="8166632"/>
            <a:ext cx="11214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要不是</a:t>
            </a:r>
            <a:r>
              <a:t>上早上八点的课，我</a:t>
            </a:r>
            <a:r>
              <a:rPr>
                <a:solidFill>
                  <a:srgbClr val="0433FF"/>
                </a:solidFill>
              </a:rPr>
              <a:t>不必</a:t>
            </a:r>
            <a:r>
              <a:t>这么早起。</a:t>
            </a:r>
          </a:p>
        </p:txBody>
      </p:sp>
      <p:sp>
        <p:nvSpPr>
          <p:cNvPr id="612" name="(如果没有…)"/>
          <p:cNvSpPr txBox="1"/>
          <p:nvPr/>
        </p:nvSpPr>
        <p:spPr>
          <a:xfrm>
            <a:off x="254508" y="2004215"/>
            <a:ext cx="345216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(如果没有…)</a:t>
            </a:r>
          </a:p>
        </p:txBody>
      </p:sp>
      <p:sp>
        <p:nvSpPr>
          <p:cNvPr id="613" name="要不是+something has occurred+ something won’t happen"/>
          <p:cNvSpPr txBox="1"/>
          <p:nvPr/>
        </p:nvSpPr>
        <p:spPr>
          <a:xfrm>
            <a:off x="3688774" y="1781965"/>
            <a:ext cx="8397221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要不是</a:t>
            </a:r>
            <a:r>
              <a:t>+something has occurred+ something won’t happen</a:t>
            </a:r>
          </a:p>
        </p:txBody>
      </p:sp>
      <p:pic>
        <p:nvPicPr>
          <p:cNvPr id="614" name="1742162.jpg" descr="1742162.jpg"/>
          <p:cNvPicPr>
            <a:picLocks noChangeAspect="1"/>
          </p:cNvPicPr>
          <p:nvPr/>
        </p:nvPicPr>
        <p:blipFill>
          <a:blip r:embed="rId2">
            <a:extLst/>
          </a:blip>
          <a:srcRect l="26141" t="0" r="26141" b="0"/>
          <a:stretch>
            <a:fillRect/>
          </a:stretch>
        </p:blipFill>
        <p:spPr>
          <a:xfrm>
            <a:off x="4054437" y="3746499"/>
            <a:ext cx="4429933" cy="3987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1" grpId="2"/>
      <p:bldP build="whole" bldLvl="1" animBg="1" rev="0" advAuto="0" spid="614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要不是"/>
          <p:cNvSpPr txBox="1"/>
          <p:nvPr/>
        </p:nvSpPr>
        <p:spPr>
          <a:xfrm>
            <a:off x="113716" y="309467"/>
            <a:ext cx="3162301" cy="15240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要不是</a:t>
            </a:r>
          </a:p>
        </p:txBody>
      </p:sp>
      <p:sp>
        <p:nvSpPr>
          <p:cNvPr id="617" name="If it were not for; but for"/>
          <p:cNvSpPr txBox="1"/>
          <p:nvPr/>
        </p:nvSpPr>
        <p:spPr>
          <a:xfrm>
            <a:off x="3576320" y="561035"/>
            <a:ext cx="585216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If</a:t>
            </a:r>
            <a:r>
              <a:t> it were not for; but for</a:t>
            </a:r>
          </a:p>
        </p:txBody>
      </p:sp>
      <p:sp>
        <p:nvSpPr>
          <p:cNvPr id="618" name="(如果没有…)"/>
          <p:cNvSpPr txBox="1"/>
          <p:nvPr/>
        </p:nvSpPr>
        <p:spPr>
          <a:xfrm>
            <a:off x="254508" y="2004215"/>
            <a:ext cx="345216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(如果没有…)</a:t>
            </a:r>
          </a:p>
        </p:txBody>
      </p:sp>
      <p:sp>
        <p:nvSpPr>
          <p:cNvPr id="619" name="要不是+something has occurred+ something won’t happen"/>
          <p:cNvSpPr txBox="1"/>
          <p:nvPr/>
        </p:nvSpPr>
        <p:spPr>
          <a:xfrm>
            <a:off x="3688774" y="1781965"/>
            <a:ext cx="8397221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要不是</a:t>
            </a:r>
            <a:r>
              <a:t>+something has occurred+ something won’t happen</a:t>
            </a:r>
          </a:p>
        </p:txBody>
      </p:sp>
      <p:sp>
        <p:nvSpPr>
          <p:cNvPr id="620" name="要不是天气不好，我今天肯定去打球。"/>
          <p:cNvSpPr txBox="1"/>
          <p:nvPr/>
        </p:nvSpPr>
        <p:spPr>
          <a:xfrm>
            <a:off x="1213585" y="8342107"/>
            <a:ext cx="10261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要不是</a:t>
            </a:r>
            <a:r>
              <a:t>天气不好，我今天</a:t>
            </a:r>
            <a:r>
              <a:rPr>
                <a:solidFill>
                  <a:srgbClr val="0433FF"/>
                </a:solidFill>
              </a:rPr>
              <a:t>肯定</a:t>
            </a:r>
            <a:r>
              <a:t>去打球。</a:t>
            </a:r>
          </a:p>
        </p:txBody>
      </p:sp>
      <p:pic>
        <p:nvPicPr>
          <p:cNvPr id="621" name="213.jpg" descr="2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1652" y="3678031"/>
            <a:ext cx="3063379" cy="4207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2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4490" y="3859856"/>
            <a:ext cx="3532189" cy="35321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要不是"/>
          <p:cNvSpPr txBox="1"/>
          <p:nvPr/>
        </p:nvSpPr>
        <p:spPr>
          <a:xfrm>
            <a:off x="113716" y="309467"/>
            <a:ext cx="3162301" cy="15240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要不是</a:t>
            </a:r>
          </a:p>
        </p:txBody>
      </p:sp>
      <p:sp>
        <p:nvSpPr>
          <p:cNvPr id="625" name="If it were not for; but for"/>
          <p:cNvSpPr txBox="1"/>
          <p:nvPr/>
        </p:nvSpPr>
        <p:spPr>
          <a:xfrm>
            <a:off x="3576320" y="561035"/>
            <a:ext cx="585216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If</a:t>
            </a:r>
            <a:r>
              <a:t> it were not for; but for</a:t>
            </a:r>
          </a:p>
        </p:txBody>
      </p:sp>
      <p:sp>
        <p:nvSpPr>
          <p:cNvPr id="626" name="(如果没有…)"/>
          <p:cNvSpPr txBox="1"/>
          <p:nvPr/>
        </p:nvSpPr>
        <p:spPr>
          <a:xfrm>
            <a:off x="254508" y="2004215"/>
            <a:ext cx="345216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(如果没有…)</a:t>
            </a:r>
          </a:p>
        </p:txBody>
      </p:sp>
      <p:sp>
        <p:nvSpPr>
          <p:cNvPr id="627" name="要不是+something has occurred+ something won’t happen"/>
          <p:cNvSpPr txBox="1"/>
          <p:nvPr/>
        </p:nvSpPr>
        <p:spPr>
          <a:xfrm>
            <a:off x="3688774" y="1781965"/>
            <a:ext cx="8397221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要不是</a:t>
            </a:r>
            <a:r>
              <a:t>+something has occurred+ something won’t happen</a:t>
            </a:r>
          </a:p>
        </p:txBody>
      </p:sp>
      <p:sp>
        <p:nvSpPr>
          <p:cNvPr id="628" name="要不是昨天晚上太晚睡，我今天根本不会迟到。"/>
          <p:cNvSpPr txBox="1"/>
          <p:nvPr/>
        </p:nvSpPr>
        <p:spPr>
          <a:xfrm>
            <a:off x="610775" y="8282657"/>
            <a:ext cx="113157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要不是</a:t>
            </a:r>
            <a:r>
              <a:t>昨天晚上太晚睡，我今天</a:t>
            </a:r>
            <a:r>
              <a:rPr>
                <a:solidFill>
                  <a:srgbClr val="0433FF"/>
                </a:solidFill>
              </a:rPr>
              <a:t>根本</a:t>
            </a:r>
            <a:r>
              <a:t>不会迟到。</a:t>
            </a:r>
          </a:p>
        </p:txBody>
      </p:sp>
      <p:pic>
        <p:nvPicPr>
          <p:cNvPr id="629" name="hand-drawn-cartoon-of-man-running-late-with-clock-vector-21598902.jpg" descr="hand-drawn-cartoon-of-man-running-late-with-clock-vector-21598902.jpg"/>
          <p:cNvPicPr>
            <a:picLocks noChangeAspect="1"/>
          </p:cNvPicPr>
          <p:nvPr/>
        </p:nvPicPr>
        <p:blipFill>
          <a:blip r:embed="rId2">
            <a:extLst/>
          </a:blip>
          <a:srcRect l="10562" t="14414" r="10562" b="21643"/>
          <a:stretch>
            <a:fillRect/>
          </a:stretch>
        </p:blipFill>
        <p:spPr>
          <a:xfrm>
            <a:off x="1976040" y="3928070"/>
            <a:ext cx="4633002" cy="4056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BN-VZ477_YHEALT_P_20171106095828.jpg" descr="BN-VZ477_YHEALT_P_2017110609582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89899" y="3989040"/>
            <a:ext cx="4633120" cy="3086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要不是"/>
          <p:cNvSpPr txBox="1"/>
          <p:nvPr/>
        </p:nvSpPr>
        <p:spPr>
          <a:xfrm>
            <a:off x="113716" y="309467"/>
            <a:ext cx="3162301" cy="15240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要不是</a:t>
            </a:r>
          </a:p>
        </p:txBody>
      </p:sp>
      <p:sp>
        <p:nvSpPr>
          <p:cNvPr id="633" name="If it were not for; but for"/>
          <p:cNvSpPr txBox="1"/>
          <p:nvPr/>
        </p:nvSpPr>
        <p:spPr>
          <a:xfrm>
            <a:off x="3576320" y="561035"/>
            <a:ext cx="585216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If</a:t>
            </a:r>
            <a:r>
              <a:t> it were not for; but for</a:t>
            </a:r>
          </a:p>
        </p:txBody>
      </p:sp>
      <p:sp>
        <p:nvSpPr>
          <p:cNvPr id="634" name="(如果没有…)"/>
          <p:cNvSpPr txBox="1"/>
          <p:nvPr/>
        </p:nvSpPr>
        <p:spPr>
          <a:xfrm>
            <a:off x="254508" y="2004215"/>
            <a:ext cx="345216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(如果没有…)</a:t>
            </a:r>
          </a:p>
        </p:txBody>
      </p:sp>
      <p:sp>
        <p:nvSpPr>
          <p:cNvPr id="635" name="要不是+something has occurred+ something won’t happen"/>
          <p:cNvSpPr txBox="1"/>
          <p:nvPr/>
        </p:nvSpPr>
        <p:spPr>
          <a:xfrm>
            <a:off x="3688774" y="1781965"/>
            <a:ext cx="8397221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要不是</a:t>
            </a:r>
            <a:r>
              <a:t>+something has occurred+ something won’t happen</a:t>
            </a:r>
          </a:p>
        </p:txBody>
      </p:sp>
      <p:sp>
        <p:nvSpPr>
          <p:cNvPr id="636" name="要不是(我)来捷克，我根本不会认识你们。"/>
          <p:cNvSpPr txBox="1"/>
          <p:nvPr/>
        </p:nvSpPr>
        <p:spPr>
          <a:xfrm>
            <a:off x="528309" y="8400982"/>
            <a:ext cx="11684103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要不是</a:t>
            </a:r>
            <a:r>
              <a:t>(我)来捷克，我</a:t>
            </a:r>
            <a:r>
              <a:rPr>
                <a:solidFill>
                  <a:srgbClr val="0433FF"/>
                </a:solidFill>
              </a:rPr>
              <a:t>根本</a:t>
            </a:r>
            <a:r>
              <a:t>不会认识你们。</a:t>
            </a:r>
          </a:p>
        </p:txBody>
      </p:sp>
      <p:pic>
        <p:nvPicPr>
          <p:cNvPr id="637" name="d690253.jpg" descr="d6902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2233" y="3620070"/>
            <a:ext cx="6157285" cy="41048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要不是"/>
          <p:cNvSpPr txBox="1"/>
          <p:nvPr/>
        </p:nvSpPr>
        <p:spPr>
          <a:xfrm>
            <a:off x="3323248" y="1618504"/>
            <a:ext cx="5600701" cy="26670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>
                <a:solidFill>
                  <a:srgbClr val="FFFFFF"/>
                </a:solidFill>
              </a:defRPr>
            </a:lvl1pPr>
          </a:lstStyle>
          <a:p>
            <a:pPr/>
            <a:r>
              <a:t>要不是</a:t>
            </a:r>
          </a:p>
        </p:txBody>
      </p:sp>
      <p:sp>
        <p:nvSpPr>
          <p:cNvPr id="640" name="If it were not for; but for"/>
          <p:cNvSpPr txBox="1"/>
          <p:nvPr/>
        </p:nvSpPr>
        <p:spPr>
          <a:xfrm>
            <a:off x="3576320" y="561035"/>
            <a:ext cx="585216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If</a:t>
            </a:r>
            <a:r>
              <a:t> it were not for; but for</a:t>
            </a:r>
          </a:p>
        </p:txBody>
      </p:sp>
      <p:sp>
        <p:nvSpPr>
          <p:cNvPr id="641" name="(如果没有…)"/>
          <p:cNvSpPr txBox="1"/>
          <p:nvPr/>
        </p:nvSpPr>
        <p:spPr>
          <a:xfrm>
            <a:off x="4397516" y="4633808"/>
            <a:ext cx="345216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(如果没有…)</a:t>
            </a:r>
          </a:p>
        </p:txBody>
      </p:sp>
      <p:sp>
        <p:nvSpPr>
          <p:cNvPr id="642" name="要不是+something has occurred+ something won’t happen"/>
          <p:cNvSpPr txBox="1"/>
          <p:nvPr/>
        </p:nvSpPr>
        <p:spPr>
          <a:xfrm>
            <a:off x="2041875" y="6184722"/>
            <a:ext cx="8397221" cy="138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9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要不是</a:t>
            </a:r>
            <a:r>
              <a:t>+something has occurred+ something won’t happen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article 过"/>
          <p:cNvSpPr txBox="1"/>
          <p:nvPr/>
        </p:nvSpPr>
        <p:spPr>
          <a:xfrm>
            <a:off x="9636" y="4041"/>
            <a:ext cx="5043834" cy="32258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100">
                <a:solidFill>
                  <a:srgbClr val="FFFFFF"/>
                </a:solidFill>
              </a:defRPr>
            </a:pPr>
            <a:r>
              <a:t>particle </a:t>
            </a:r>
            <a:r>
              <a:rPr sz="10500"/>
              <a:t>过</a:t>
            </a:r>
          </a:p>
        </p:txBody>
      </p:sp>
      <p:sp>
        <p:nvSpPr>
          <p:cNvPr id="645" name="One usage of 过 is as a complement indicating completion"/>
          <p:cNvSpPr txBox="1"/>
          <p:nvPr/>
        </p:nvSpPr>
        <p:spPr>
          <a:xfrm>
            <a:off x="4858748" y="717549"/>
            <a:ext cx="8065480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/>
            </a:pPr>
            <a:r>
              <a:t>One usage of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过</a:t>
            </a:r>
            <a:r>
              <a:t> is as a complement indicating completion</a:t>
            </a:r>
          </a:p>
        </p:txBody>
      </p:sp>
      <p:pic>
        <p:nvPicPr>
          <p:cNvPr id="646" name="IH174D094740_861502.jpg" descr="IH174D094740_8615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0829" y="3452606"/>
            <a:ext cx="6507634" cy="4341813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你去过南京夫子庙吗？"/>
          <p:cNvSpPr txBox="1"/>
          <p:nvPr/>
        </p:nvSpPr>
        <p:spPr>
          <a:xfrm>
            <a:off x="5242910" y="2212078"/>
            <a:ext cx="63373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去过</a:t>
            </a:r>
            <a:r>
              <a:t>南京夫子庙吗？</a:t>
            </a:r>
          </a:p>
        </p:txBody>
      </p:sp>
      <p:sp>
        <p:nvSpPr>
          <p:cNvPr id="648" name="我(从来)没去过南京夫子庙。"/>
          <p:cNvSpPr txBox="1"/>
          <p:nvPr/>
        </p:nvSpPr>
        <p:spPr>
          <a:xfrm>
            <a:off x="674107" y="7811707"/>
            <a:ext cx="4495967" cy="1795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700"/>
            </a:pPr>
            <a:r>
              <a:t>我(从来)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没去过</a:t>
            </a:r>
            <a:r>
              <a:t>南京夫子庙。</a:t>
            </a:r>
          </a:p>
        </p:txBody>
      </p:sp>
      <p:pic>
        <p:nvPicPr>
          <p:cNvPr id="649" name="yes-concept-positive-changes-life-260nw-290151644.jpg.jp2" descr="yes-concept-positive-changes-life-260nw-290151644.jpg.jp2"/>
          <p:cNvPicPr>
            <a:picLocks noChangeAspect="1"/>
          </p:cNvPicPr>
          <p:nvPr/>
        </p:nvPicPr>
        <p:blipFill>
          <a:blip r:embed="rId3">
            <a:extLst/>
          </a:blip>
          <a:srcRect l="0" t="0" r="0" b="7868"/>
          <a:stretch>
            <a:fillRect/>
          </a:stretch>
        </p:blipFill>
        <p:spPr>
          <a:xfrm>
            <a:off x="7227128" y="3462221"/>
            <a:ext cx="4953001" cy="3276211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我去过南京夫子庙。"/>
          <p:cNvSpPr txBox="1"/>
          <p:nvPr/>
        </p:nvSpPr>
        <p:spPr>
          <a:xfrm>
            <a:off x="6960428" y="7024909"/>
            <a:ext cx="54864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去过</a:t>
            </a:r>
            <a:r>
              <a:t>南京夫子庙。</a:t>
            </a:r>
          </a:p>
        </p:txBody>
      </p:sp>
      <p:sp>
        <p:nvSpPr>
          <p:cNvPr id="651" name="你去过南京夫子庙了吗？"/>
          <p:cNvSpPr txBox="1"/>
          <p:nvPr/>
        </p:nvSpPr>
        <p:spPr>
          <a:xfrm>
            <a:off x="5217484" y="2197835"/>
            <a:ext cx="6959601" cy="977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你去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过</a:t>
            </a:r>
            <a:r>
              <a:t>南京夫子庙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了</a:t>
            </a:r>
            <a:r>
              <a:t>吗？</a:t>
            </a:r>
          </a:p>
        </p:txBody>
      </p:sp>
      <p:sp>
        <p:nvSpPr>
          <p:cNvPr id="652" name="我去过南京夫子庙了。"/>
          <p:cNvSpPr txBox="1"/>
          <p:nvPr/>
        </p:nvSpPr>
        <p:spPr>
          <a:xfrm>
            <a:off x="6661978" y="8251195"/>
            <a:ext cx="60833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去过</a:t>
            </a:r>
            <a:r>
              <a:t>南京夫子庙了。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0" grpId="4"/>
      <p:bldP build="whole" bldLvl="1" animBg="1" rev="0" advAuto="0" spid="649" grpId="3"/>
      <p:bldP build="whole" bldLvl="1" animBg="1" rev="0" advAuto="0" spid="648" grpId="2"/>
      <p:bldP build="whole" bldLvl="1" animBg="1" rev="0" advAuto="0" spid="651" grpId="5"/>
      <p:bldP build="whole" bldLvl="1" animBg="1" rev="0" advAuto="0" spid="652" grpId="6"/>
      <p:bldP build="whole" bldLvl="1" animBg="1" rev="0" advAuto="0" spid="64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群組"/>
          <p:cNvGrpSpPr/>
          <p:nvPr/>
        </p:nvGrpSpPr>
        <p:grpSpPr>
          <a:xfrm>
            <a:off x="6597046" y="55016"/>
            <a:ext cx="6526122" cy="4480096"/>
            <a:chOff x="0" y="0"/>
            <a:chExt cx="6526120" cy="4480095"/>
          </a:xfrm>
        </p:grpSpPr>
        <p:pic>
          <p:nvPicPr>
            <p:cNvPr id="201" name="DSCF4415.jpg" descr="DSCF4415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174710" cy="2116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2" name="45495361202_fc28bb4d5a_b.jpg" descr="45495361202_fc28bb4d5a_b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74992" y="0"/>
              <a:ext cx="3177100" cy="2116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3" name="85c93040a3940235.jpg" descr="85c93040a3940235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098972"/>
              <a:ext cx="3174710" cy="2381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" name="hqdefault.jpg" descr="hqdefault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2517" r="0" b="2517"/>
            <a:stretch>
              <a:fillRect/>
            </a:stretch>
          </p:blipFill>
          <p:spPr>
            <a:xfrm>
              <a:off x="3183098" y="2099062"/>
              <a:ext cx="3343023" cy="23810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6" name="小吃"/>
          <p:cNvSpPr txBox="1"/>
          <p:nvPr/>
        </p:nvSpPr>
        <p:spPr>
          <a:xfrm>
            <a:off x="8959850" y="1689099"/>
            <a:ext cx="1638301" cy="1168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小吃</a:t>
            </a:r>
          </a:p>
        </p:txBody>
      </p:sp>
      <p:sp>
        <p:nvSpPr>
          <p:cNvPr id="207" name="The people think of food as important as heaven"/>
          <p:cNvSpPr txBox="1"/>
          <p:nvPr/>
        </p:nvSpPr>
        <p:spPr>
          <a:xfrm>
            <a:off x="2676353" y="4546004"/>
            <a:ext cx="9176094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The people think of food as important as heaven</a:t>
            </a:r>
          </a:p>
        </p:txBody>
      </p:sp>
      <p:grpSp>
        <p:nvGrpSpPr>
          <p:cNvPr id="210" name="群組"/>
          <p:cNvGrpSpPr/>
          <p:nvPr/>
        </p:nvGrpSpPr>
        <p:grpSpPr>
          <a:xfrm>
            <a:off x="3765847" y="5129767"/>
            <a:ext cx="7010103" cy="4566683"/>
            <a:chOff x="0" y="0"/>
            <a:chExt cx="7010102" cy="4566682"/>
          </a:xfrm>
        </p:grpSpPr>
        <p:pic>
          <p:nvPicPr>
            <p:cNvPr id="208" name="unnamed.png" descr="unnamed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997105" cy="4523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" name="民以食为天"/>
            <p:cNvSpPr txBox="1"/>
            <p:nvPr/>
          </p:nvSpPr>
          <p:spPr>
            <a:xfrm>
              <a:off x="3974802" y="3639582"/>
              <a:ext cx="3035301" cy="9271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6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pPr/>
              <a:r>
                <a:t>民以食为天</a:t>
              </a:r>
            </a:p>
          </p:txBody>
        </p:sp>
      </p:grpSp>
      <p:sp>
        <p:nvSpPr>
          <p:cNvPr id="211" name="A famous saying from a Han dynasty"/>
          <p:cNvSpPr txBox="1"/>
          <p:nvPr/>
        </p:nvSpPr>
        <p:spPr>
          <a:xfrm>
            <a:off x="-71184" y="6384662"/>
            <a:ext cx="4012891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A famous saying from a Han dynasty</a:t>
            </a:r>
          </a:p>
        </p:txBody>
      </p:sp>
      <p:pic>
        <p:nvPicPr>
          <p:cNvPr id="212" name="481.jpg" descr="48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6279" y="11723"/>
            <a:ext cx="5708354" cy="456668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快餐"/>
          <p:cNvSpPr txBox="1"/>
          <p:nvPr/>
        </p:nvSpPr>
        <p:spPr>
          <a:xfrm>
            <a:off x="4362450" y="3276599"/>
            <a:ext cx="1638301" cy="1168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快餐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6"/>
      <p:bldP build="whole" bldLvl="1" animBg="1" rev="0" advAuto="0" spid="205" grpId="2"/>
      <p:bldP build="whole" bldLvl="1" animBg="1" rev="0" advAuto="0" spid="207" grpId="5"/>
      <p:bldP build="whole" bldLvl="1" animBg="1" rev="0" advAuto="0" spid="206" grpId="3"/>
      <p:bldP build="whole" bldLvl="1" animBg="1" rev="0" advAuto="0" spid="213" grpId="1"/>
      <p:bldP build="whole" bldLvl="1" animBg="1" rev="0" advAuto="0" spid="211" grpId="4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particle 过"/>
          <p:cNvSpPr txBox="1"/>
          <p:nvPr/>
        </p:nvSpPr>
        <p:spPr>
          <a:xfrm>
            <a:off x="9636" y="4041"/>
            <a:ext cx="5043834" cy="32258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100">
                <a:solidFill>
                  <a:srgbClr val="FFFFFF"/>
                </a:solidFill>
              </a:defRPr>
            </a:pPr>
            <a:r>
              <a:t>particle </a:t>
            </a:r>
            <a:r>
              <a:rPr sz="10500"/>
              <a:t>过</a:t>
            </a:r>
          </a:p>
        </p:txBody>
      </p:sp>
      <p:sp>
        <p:nvSpPr>
          <p:cNvPr id="655" name="One usage of 过 is as a complement indicating completion"/>
          <p:cNvSpPr txBox="1"/>
          <p:nvPr/>
        </p:nvSpPr>
        <p:spPr>
          <a:xfrm>
            <a:off x="4858748" y="717549"/>
            <a:ext cx="8065480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/>
            </a:pPr>
            <a:r>
              <a:t>One usage of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过</a:t>
            </a:r>
            <a:r>
              <a:t> is as a complement indicating completion</a:t>
            </a:r>
          </a:p>
        </p:txBody>
      </p:sp>
      <p:grpSp>
        <p:nvGrpSpPr>
          <p:cNvPr id="658" name="群組"/>
          <p:cNvGrpSpPr/>
          <p:nvPr/>
        </p:nvGrpSpPr>
        <p:grpSpPr>
          <a:xfrm>
            <a:off x="2333714" y="3287154"/>
            <a:ext cx="6337301" cy="1532333"/>
            <a:chOff x="0" y="0"/>
            <a:chExt cx="6337300" cy="1532332"/>
          </a:xfrm>
        </p:grpSpPr>
        <p:sp>
          <p:nvSpPr>
            <p:cNvPr id="656" name="这个语法你学过了吗？"/>
            <p:cNvSpPr txBox="1"/>
            <p:nvPr/>
          </p:nvSpPr>
          <p:spPr>
            <a:xfrm>
              <a:off x="0" y="554432"/>
              <a:ext cx="6337300" cy="977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900"/>
              </a:pPr>
              <a:r>
                <a:t>这个语法你学</a:t>
              </a:r>
              <a:r>
                <a:rPr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rPr>
                <a:t>过了</a:t>
              </a:r>
              <a:r>
                <a:t>吗？</a:t>
              </a:r>
            </a:p>
          </p:txBody>
        </p:sp>
        <p:sp>
          <p:nvSpPr>
            <p:cNvPr id="657" name="線條"/>
            <p:cNvSpPr/>
            <p:nvPr/>
          </p:nvSpPr>
          <p:spPr>
            <a:xfrm flipH="1" flipV="1">
              <a:off x="505911" y="0"/>
              <a:ext cx="1264273" cy="58610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661" name="群組"/>
          <p:cNvGrpSpPr/>
          <p:nvPr/>
        </p:nvGrpSpPr>
        <p:grpSpPr>
          <a:xfrm>
            <a:off x="4733385" y="4876800"/>
            <a:ext cx="3823755" cy="660688"/>
            <a:chOff x="0" y="0"/>
            <a:chExt cx="3823754" cy="660687"/>
          </a:xfrm>
        </p:grpSpPr>
        <p:sp>
          <p:nvSpPr>
            <p:cNvPr id="659" name="線條"/>
            <p:cNvSpPr/>
            <p:nvPr/>
          </p:nvSpPr>
          <p:spPr>
            <a:xfrm>
              <a:off x="1276876" y="0"/>
              <a:ext cx="1270001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60" name="I think you did that"/>
            <p:cNvSpPr txBox="1"/>
            <p:nvPr/>
          </p:nvSpPr>
          <p:spPr>
            <a:xfrm>
              <a:off x="0" y="63244"/>
              <a:ext cx="3823755" cy="597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300"/>
              </a:lvl1pPr>
            </a:lstStyle>
            <a:p>
              <a:pPr/>
              <a:r>
                <a:t>I think you did that</a:t>
              </a:r>
            </a:p>
          </p:txBody>
        </p:sp>
      </p:grpSp>
      <p:sp>
        <p:nvSpPr>
          <p:cNvPr id="662" name="这个语法你学过吗？"/>
          <p:cNvSpPr txBox="1"/>
          <p:nvPr/>
        </p:nvSpPr>
        <p:spPr>
          <a:xfrm>
            <a:off x="2940701" y="6051841"/>
            <a:ext cx="57150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这个语法你学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过</a:t>
            </a:r>
            <a:r>
              <a:t>吗？</a:t>
            </a:r>
          </a:p>
        </p:txBody>
      </p:sp>
      <p:sp>
        <p:nvSpPr>
          <p:cNvPr id="663" name="这个语法我学过了。"/>
          <p:cNvSpPr txBox="1"/>
          <p:nvPr/>
        </p:nvSpPr>
        <p:spPr>
          <a:xfrm>
            <a:off x="3115000" y="8375294"/>
            <a:ext cx="59436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这个语法我学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过了</a:t>
            </a:r>
            <a:r>
              <a:t>。</a:t>
            </a:r>
          </a:p>
        </p:txBody>
      </p:sp>
      <p:sp>
        <p:nvSpPr>
          <p:cNvPr id="664" name="这个语法我学过。"/>
          <p:cNvSpPr txBox="1"/>
          <p:nvPr/>
        </p:nvSpPr>
        <p:spPr>
          <a:xfrm>
            <a:off x="3124850" y="8375294"/>
            <a:ext cx="5923901" cy="977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900"/>
            </a:pPr>
            <a:r>
              <a:t>这个语法我学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过。</a:t>
            </a:r>
          </a:p>
        </p:txBody>
      </p:sp>
      <p:grpSp>
        <p:nvGrpSpPr>
          <p:cNvPr id="667" name="群組"/>
          <p:cNvGrpSpPr/>
          <p:nvPr/>
        </p:nvGrpSpPr>
        <p:grpSpPr>
          <a:xfrm>
            <a:off x="5683652" y="6956390"/>
            <a:ext cx="2488922" cy="721158"/>
            <a:chOff x="0" y="0"/>
            <a:chExt cx="2488920" cy="721156"/>
          </a:xfrm>
        </p:grpSpPr>
        <p:sp>
          <p:nvSpPr>
            <p:cNvPr id="665" name="線條"/>
            <p:cNvSpPr/>
            <p:nvPr/>
          </p:nvSpPr>
          <p:spPr>
            <a:xfrm>
              <a:off x="427634" y="0"/>
              <a:ext cx="1270001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66" name="I’m not sure"/>
            <p:cNvSpPr txBox="1"/>
            <p:nvPr/>
          </p:nvSpPr>
          <p:spPr>
            <a:xfrm>
              <a:off x="0" y="123713"/>
              <a:ext cx="2488921" cy="597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300"/>
              </a:lvl1pPr>
            </a:lstStyle>
            <a:p>
              <a:pPr/>
              <a:r>
                <a:t>I’m not sure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2" grpId="3"/>
      <p:bldP build="whole" bldLvl="1" animBg="1" rev="0" advAuto="0" spid="664" grpId="4"/>
      <p:bldP build="whole" bldLvl="1" animBg="1" rev="0" advAuto="0" spid="661" grpId="5"/>
      <p:bldP build="whole" bldLvl="1" animBg="1" rev="0" advAuto="0" spid="667" grpId="6"/>
      <p:bldP build="whole" bldLvl="1" animBg="1" rev="0" advAuto="0" spid="658" grpId="1"/>
      <p:bldP build="whole" bldLvl="1" animBg="1" rev="0" advAuto="0" spid="663" grpId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particle 过"/>
          <p:cNvSpPr txBox="1"/>
          <p:nvPr/>
        </p:nvSpPr>
        <p:spPr>
          <a:xfrm>
            <a:off x="9636" y="4041"/>
            <a:ext cx="5043834" cy="32258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100">
                <a:solidFill>
                  <a:srgbClr val="FFFFFF"/>
                </a:solidFill>
              </a:defRPr>
            </a:pPr>
            <a:r>
              <a:t>particle </a:t>
            </a:r>
            <a:r>
              <a:rPr sz="10500"/>
              <a:t>过</a:t>
            </a:r>
          </a:p>
        </p:txBody>
      </p:sp>
      <p:sp>
        <p:nvSpPr>
          <p:cNvPr id="670" name="One usage of 过 is as a complement indicating completion"/>
          <p:cNvSpPr txBox="1"/>
          <p:nvPr/>
        </p:nvSpPr>
        <p:spPr>
          <a:xfrm>
            <a:off x="4858748" y="717549"/>
            <a:ext cx="8065480" cy="123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/>
            </a:pPr>
            <a:r>
              <a:t>One usage of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过</a:t>
            </a:r>
            <a:r>
              <a:t> is as a complement indicating completion</a:t>
            </a:r>
          </a:p>
        </p:txBody>
      </p:sp>
      <p:grpSp>
        <p:nvGrpSpPr>
          <p:cNvPr id="675" name="群組"/>
          <p:cNvGrpSpPr/>
          <p:nvPr/>
        </p:nvGrpSpPr>
        <p:grpSpPr>
          <a:xfrm>
            <a:off x="3246276" y="4339462"/>
            <a:ext cx="7135670" cy="4898543"/>
            <a:chOff x="0" y="0"/>
            <a:chExt cx="7135669" cy="4898542"/>
          </a:xfrm>
        </p:grpSpPr>
        <p:pic>
          <p:nvPicPr>
            <p:cNvPr id="671" name="DSCF4415.jpg" descr="DSCF4415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471233" cy="2314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45495361202_fc28bb4d5a_b.jpg" descr="45495361202_fc28bb4d5a_b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71541" y="0"/>
              <a:ext cx="3473845" cy="2314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85c93040a3940235.jpg" descr="85c93040a3940235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2295019"/>
              <a:ext cx="3471233" cy="2603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hqdefault.jpg" descr="hqdefault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2517" r="0" b="2517"/>
            <a:stretch>
              <a:fillRect/>
            </a:stretch>
          </p:blipFill>
          <p:spPr>
            <a:xfrm>
              <a:off x="3480404" y="2295117"/>
              <a:ext cx="3655266" cy="26034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6" name="台湾的小吃你吃过吗？"/>
          <p:cNvSpPr txBox="1"/>
          <p:nvPr/>
        </p:nvSpPr>
        <p:spPr>
          <a:xfrm>
            <a:off x="5247222" y="2513218"/>
            <a:ext cx="67183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台湾的小吃你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吃过</a:t>
            </a:r>
            <a:r>
              <a:t>吗？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article 过"/>
          <p:cNvSpPr txBox="1"/>
          <p:nvPr/>
        </p:nvSpPr>
        <p:spPr>
          <a:xfrm>
            <a:off x="3412357" y="490429"/>
            <a:ext cx="5043834" cy="14478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>
                <a:solidFill>
                  <a:srgbClr val="FFFFFF"/>
                </a:solidFill>
              </a:defRPr>
            </a:lvl1pPr>
          </a:lstStyle>
          <a:p>
            <a:pPr/>
            <a:r>
              <a:t>particle 过</a:t>
            </a:r>
          </a:p>
        </p:txBody>
      </p:sp>
      <p:sp>
        <p:nvSpPr>
          <p:cNvPr id="679" name="他做过什么事？"/>
          <p:cNvSpPr txBox="1"/>
          <p:nvPr/>
        </p:nvSpPr>
        <p:spPr>
          <a:xfrm>
            <a:off x="2054423" y="5908222"/>
            <a:ext cx="77597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600"/>
            </a:lvl1pPr>
          </a:lstStyle>
          <a:p>
            <a:pPr/>
            <a:r>
              <a:t>他做过什么事？</a:t>
            </a:r>
          </a:p>
        </p:txBody>
      </p:sp>
      <p:sp>
        <p:nvSpPr>
          <p:cNvPr id="680" name="猜一猜"/>
          <p:cNvSpPr txBox="1"/>
          <p:nvPr/>
        </p:nvSpPr>
        <p:spPr>
          <a:xfrm>
            <a:off x="4448373" y="2899032"/>
            <a:ext cx="2971801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猜一猜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Adverb 可(是)continued"/>
          <p:cNvSpPr txBox="1"/>
          <p:nvPr/>
        </p:nvSpPr>
        <p:spPr>
          <a:xfrm>
            <a:off x="1535073" y="1554540"/>
            <a:ext cx="10190075" cy="1371601"/>
          </a:xfrm>
          <a:prstGeom prst="rect">
            <a:avLst/>
          </a:prstGeom>
          <a:solidFill>
            <a:schemeClr val="accent6">
              <a:satOff val="-15808"/>
              <a:lumOff val="-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FFFFFF"/>
                </a:solidFill>
              </a:defRPr>
            </a:lvl1pPr>
          </a:lstStyle>
          <a:p>
            <a:pPr/>
            <a:r>
              <a:t>Adverb 可(是)continued</a:t>
            </a:r>
          </a:p>
        </p:txBody>
      </p:sp>
      <p:sp>
        <p:nvSpPr>
          <p:cNvPr id="683" name="The adverb可(是)can mean “indeed”,”very true” in a conversation to affirm or emphasize a fact. This usage typically occurs in spoken Chinese"/>
          <p:cNvSpPr txBox="1"/>
          <p:nvPr/>
        </p:nvSpPr>
        <p:spPr>
          <a:xfrm>
            <a:off x="956357" y="3714200"/>
            <a:ext cx="10360458" cy="170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/>
            </a:pPr>
            <a:r>
              <a:t>The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adverb可(是)</a:t>
            </a:r>
            <a:r>
              <a:t>can mean “indeed”,”very true” in a conversation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 affirm or emphasize a fact</a:t>
            </a:r>
            <a:r>
              <a:t>. This usage typically occurs in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spoken Chinese</a:t>
            </a:r>
          </a:p>
        </p:txBody>
      </p:sp>
      <p:sp>
        <p:nvSpPr>
          <p:cNvPr id="684" name="Especially in Chinese soap opera"/>
          <p:cNvSpPr txBox="1"/>
          <p:nvPr/>
        </p:nvSpPr>
        <p:spPr>
          <a:xfrm>
            <a:off x="2652082" y="6331388"/>
            <a:ext cx="6709259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Especially in Chinese soap opera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Adverb 可(是)continued"/>
          <p:cNvSpPr txBox="1"/>
          <p:nvPr/>
        </p:nvSpPr>
        <p:spPr>
          <a:xfrm>
            <a:off x="123" y="181342"/>
            <a:ext cx="8090955" cy="1104901"/>
          </a:xfrm>
          <a:prstGeom prst="rect">
            <a:avLst/>
          </a:prstGeom>
          <a:solidFill>
            <a:schemeClr val="accent6">
              <a:satOff val="-15808"/>
              <a:lumOff val="-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Adverb 可(是)continued</a:t>
            </a:r>
          </a:p>
        </p:txBody>
      </p:sp>
      <p:sp>
        <p:nvSpPr>
          <p:cNvPr id="687" name="The adverb可(是)can mean “indeed”,”very true” in a conversation to affirm or emphasize a fact."/>
          <p:cNvSpPr txBox="1"/>
          <p:nvPr/>
        </p:nvSpPr>
        <p:spPr>
          <a:xfrm>
            <a:off x="624322" y="1383691"/>
            <a:ext cx="1045307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t>The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adverb可(是)</a:t>
            </a:r>
            <a:r>
              <a:t>can mean “indeed”,”very true” in a conversation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 affirm or emphasize a fact</a:t>
            </a:r>
            <a:r>
              <a:t>.</a:t>
            </a:r>
          </a:p>
        </p:txBody>
      </p:sp>
      <p:sp>
        <p:nvSpPr>
          <p:cNvPr id="688" name="B：我可没说他们分手了。"/>
          <p:cNvSpPr txBox="1"/>
          <p:nvPr/>
        </p:nvSpPr>
        <p:spPr>
          <a:xfrm>
            <a:off x="2482477" y="8635467"/>
            <a:ext cx="710041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B：我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可</a:t>
            </a:r>
            <a:r>
              <a:t>没说他们分手了。</a:t>
            </a:r>
          </a:p>
        </p:txBody>
      </p:sp>
      <p:sp>
        <p:nvSpPr>
          <p:cNvPr id="689" name="A：你不是说他们分手了吗？"/>
          <p:cNvSpPr txBox="1"/>
          <p:nvPr/>
        </p:nvSpPr>
        <p:spPr>
          <a:xfrm>
            <a:off x="2189697" y="2464709"/>
            <a:ext cx="768597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A：你不是说他们分手了吗？</a:t>
            </a:r>
          </a:p>
        </p:txBody>
      </p:sp>
      <p:pic>
        <p:nvPicPr>
          <p:cNvPr id="690" name="happy-love-couple-cartoon-relationship-characters-vector-14533386.jpg" descr="happy-love-couple-cartoon-relationship-characters-vector-14533386.jpg"/>
          <p:cNvPicPr>
            <a:picLocks noChangeAspect="1"/>
          </p:cNvPicPr>
          <p:nvPr/>
        </p:nvPicPr>
        <p:blipFill>
          <a:blip r:embed="rId2">
            <a:extLst/>
          </a:blip>
          <a:srcRect l="20327" t="993" r="17318" b="10453"/>
          <a:stretch>
            <a:fillRect/>
          </a:stretch>
        </p:blipFill>
        <p:spPr>
          <a:xfrm>
            <a:off x="4523370" y="3483192"/>
            <a:ext cx="3429128" cy="5259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8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Adverb 可(是)continued"/>
          <p:cNvSpPr txBox="1"/>
          <p:nvPr/>
        </p:nvSpPr>
        <p:spPr>
          <a:xfrm>
            <a:off x="123" y="181342"/>
            <a:ext cx="8090955" cy="1104901"/>
          </a:xfrm>
          <a:prstGeom prst="rect">
            <a:avLst/>
          </a:prstGeom>
          <a:solidFill>
            <a:schemeClr val="accent6">
              <a:satOff val="-15808"/>
              <a:lumOff val="-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Adverb 可(是)continued</a:t>
            </a:r>
          </a:p>
        </p:txBody>
      </p:sp>
      <p:sp>
        <p:nvSpPr>
          <p:cNvPr id="693" name="The adverb可(是)can mean “indeed”,”very true” in a conversation to affirm or emphasize a fact."/>
          <p:cNvSpPr txBox="1"/>
          <p:nvPr/>
        </p:nvSpPr>
        <p:spPr>
          <a:xfrm>
            <a:off x="624322" y="1383691"/>
            <a:ext cx="1045307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t>The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adverb可(是)</a:t>
            </a:r>
            <a:r>
              <a:t>can mean “indeed”,”very true” in a conversation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 affirm or emphasize a fact</a:t>
            </a:r>
            <a:r>
              <a:t>.</a:t>
            </a:r>
          </a:p>
        </p:txBody>
      </p:sp>
      <p:sp>
        <p:nvSpPr>
          <p:cNvPr id="694" name="现在在布尔诺你可买不到口罩。"/>
          <p:cNvSpPr txBox="1"/>
          <p:nvPr/>
        </p:nvSpPr>
        <p:spPr>
          <a:xfrm>
            <a:off x="1879185" y="8167207"/>
            <a:ext cx="88265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现在在布尔诺你</a:t>
            </a:r>
            <a:r>
              <a:rPr>
                <a:solidFill>
                  <a:srgbClr val="FF2600"/>
                </a:solidFill>
              </a:rPr>
              <a:t>可</a:t>
            </a:r>
            <a:r>
              <a:t>买不到口罩。</a:t>
            </a:r>
          </a:p>
        </p:txBody>
      </p:sp>
      <p:pic>
        <p:nvPicPr>
          <p:cNvPr id="695" name="53007512.jpg" descr="53007512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528"/>
          <a:stretch>
            <a:fillRect/>
          </a:stretch>
        </p:blipFill>
        <p:spPr>
          <a:xfrm>
            <a:off x="1643271" y="3325665"/>
            <a:ext cx="6939838" cy="4093549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对不起，你买不到口罩了。"/>
          <p:cNvSpPr/>
          <p:nvPr/>
        </p:nvSpPr>
        <p:spPr>
          <a:xfrm>
            <a:off x="7181283" y="3169680"/>
            <a:ext cx="5411486" cy="1882086"/>
          </a:xfrm>
          <a:prstGeom prst="wedgeEllipseCallout">
            <a:avLst>
              <a:gd name="adj1" fmla="val -48990"/>
              <a:gd name="adj2" fmla="val 4932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对不起，你买不到口罩了。</a:t>
            </a:r>
          </a:p>
        </p:txBody>
      </p:sp>
      <p:sp>
        <p:nvSpPr>
          <p:cNvPr id="697" name="布尔诺"/>
          <p:cNvSpPr txBox="1"/>
          <p:nvPr/>
        </p:nvSpPr>
        <p:spPr>
          <a:xfrm>
            <a:off x="2466277" y="3325665"/>
            <a:ext cx="1028701" cy="52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布尔诺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4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Adverb 可(是)continued"/>
          <p:cNvSpPr txBox="1"/>
          <p:nvPr/>
        </p:nvSpPr>
        <p:spPr>
          <a:xfrm>
            <a:off x="123" y="181342"/>
            <a:ext cx="8090955" cy="1104901"/>
          </a:xfrm>
          <a:prstGeom prst="rect">
            <a:avLst/>
          </a:prstGeom>
          <a:solidFill>
            <a:schemeClr val="accent6">
              <a:satOff val="-15808"/>
              <a:lumOff val="-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Adverb 可(是)continued</a:t>
            </a:r>
          </a:p>
        </p:txBody>
      </p:sp>
      <p:sp>
        <p:nvSpPr>
          <p:cNvPr id="700" name="The adverb可(是)can mean “indeed”,”very true” in a conversation to affirm or emphasize a fact."/>
          <p:cNvSpPr txBox="1"/>
          <p:nvPr/>
        </p:nvSpPr>
        <p:spPr>
          <a:xfrm>
            <a:off x="624322" y="1383691"/>
            <a:ext cx="1045307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t>The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adverb可(是)</a:t>
            </a:r>
            <a:r>
              <a:t>can mean “indeed”,”very true” in a conversation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 affirm or emphasize a fact</a:t>
            </a:r>
            <a:r>
              <a:t>.</a:t>
            </a:r>
          </a:p>
        </p:txBody>
      </p:sp>
      <p:sp>
        <p:nvSpPr>
          <p:cNvPr id="701" name="在捷克你可看不到熊猫。"/>
          <p:cNvSpPr txBox="1"/>
          <p:nvPr/>
        </p:nvSpPr>
        <p:spPr>
          <a:xfrm>
            <a:off x="2884375" y="8193182"/>
            <a:ext cx="69596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在捷克你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可</a:t>
            </a:r>
            <a:r>
              <a:t>看不到熊猫。</a:t>
            </a:r>
          </a:p>
        </p:txBody>
      </p:sp>
      <p:pic>
        <p:nvPicPr>
          <p:cNvPr id="702" name="4-panda-bear-eating-bamboo-cartoon-clipart.jpg" descr="4-panda-bear-eating-bamboo-cartoon-clipar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6392" y="3223751"/>
            <a:ext cx="3835567" cy="4477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1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那个景点太远，走路可走不到。"/>
          <p:cNvSpPr txBox="1"/>
          <p:nvPr/>
        </p:nvSpPr>
        <p:spPr>
          <a:xfrm>
            <a:off x="1996225" y="8192895"/>
            <a:ext cx="8648701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那个景点太远，走路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可</a:t>
            </a:r>
            <a:r>
              <a:t>走不到。</a:t>
            </a:r>
          </a:p>
        </p:txBody>
      </p:sp>
      <p:sp>
        <p:nvSpPr>
          <p:cNvPr id="705" name="Adverb 可(是)continued"/>
          <p:cNvSpPr txBox="1"/>
          <p:nvPr/>
        </p:nvSpPr>
        <p:spPr>
          <a:xfrm>
            <a:off x="123" y="181342"/>
            <a:ext cx="8090955" cy="1104901"/>
          </a:xfrm>
          <a:prstGeom prst="rect">
            <a:avLst/>
          </a:prstGeom>
          <a:solidFill>
            <a:schemeClr val="accent6">
              <a:satOff val="-15808"/>
              <a:lumOff val="-1755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>
                <a:solidFill>
                  <a:srgbClr val="FFFFFF"/>
                </a:solidFill>
              </a:defRPr>
            </a:lvl1pPr>
          </a:lstStyle>
          <a:p>
            <a:pPr/>
            <a:r>
              <a:t>Adverb 可(是)continued</a:t>
            </a:r>
          </a:p>
        </p:txBody>
      </p:sp>
      <p:sp>
        <p:nvSpPr>
          <p:cNvPr id="706" name="The adverb可(是)can mean “indeed”,”very true” in a conversation to affirm or emphasize a fact."/>
          <p:cNvSpPr txBox="1"/>
          <p:nvPr/>
        </p:nvSpPr>
        <p:spPr>
          <a:xfrm>
            <a:off x="624322" y="1383691"/>
            <a:ext cx="1045307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/>
            </a:pPr>
            <a:r>
              <a:t>The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adverb可(是)</a:t>
            </a:r>
            <a:r>
              <a:t>can mean “indeed”,”very true” in a conversation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 affirm or emphasize a fact</a:t>
            </a:r>
            <a:r>
              <a:t>.</a:t>
            </a:r>
          </a:p>
        </p:txBody>
      </p:sp>
      <p:pic>
        <p:nvPicPr>
          <p:cNvPr id="707" name="content_b1ce0527-4803-4bdd-b7d0-f37375091b48.jpg" descr="content_b1ce0527-4803-4bdd-b7d0-f37375091b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6292" y="3304369"/>
            <a:ext cx="6169139" cy="4634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End of sentence particle 啊"/>
          <p:cNvSpPr txBox="1"/>
          <p:nvPr/>
        </p:nvSpPr>
        <p:spPr>
          <a:xfrm>
            <a:off x="84549" y="76555"/>
            <a:ext cx="6909081" cy="16002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End of sentence particle </a:t>
            </a:r>
            <a:r>
              <a:rPr sz="8400"/>
              <a:t>啊</a:t>
            </a:r>
          </a:p>
        </p:txBody>
      </p:sp>
      <p:sp>
        <p:nvSpPr>
          <p:cNvPr id="710" name="A. At the end of an exclamatory sentence"/>
          <p:cNvSpPr txBox="1"/>
          <p:nvPr/>
        </p:nvSpPr>
        <p:spPr>
          <a:xfrm>
            <a:off x="832893" y="2239675"/>
            <a:ext cx="7828065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A. At the end of an exclamatory sentence</a:t>
            </a:r>
          </a:p>
        </p:txBody>
      </p:sp>
      <p:sp>
        <p:nvSpPr>
          <p:cNvPr id="711" name="你看！今天雨下得多大啊！"/>
          <p:cNvSpPr txBox="1"/>
          <p:nvPr/>
        </p:nvSpPr>
        <p:spPr>
          <a:xfrm>
            <a:off x="2788123" y="3375375"/>
            <a:ext cx="65151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你看！今天雨下得</a:t>
            </a:r>
            <a:r>
              <a:rPr>
                <a:solidFill>
                  <a:srgbClr val="0433FF"/>
                </a:solidFill>
              </a:rPr>
              <a:t>多</a:t>
            </a:r>
            <a:r>
              <a:t>大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！</a:t>
            </a:r>
          </a:p>
        </p:txBody>
      </p:sp>
      <p:sp>
        <p:nvSpPr>
          <p:cNvPr id="712" name="你尝！这个蛋糕多好吃啊！"/>
          <p:cNvSpPr txBox="1"/>
          <p:nvPr/>
        </p:nvSpPr>
        <p:spPr>
          <a:xfrm>
            <a:off x="2788123" y="4789196"/>
            <a:ext cx="65151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你尝！这个蛋糕</a:t>
            </a:r>
            <a:r>
              <a:rPr>
                <a:solidFill>
                  <a:srgbClr val="0433FF"/>
                </a:solidFill>
              </a:rPr>
              <a:t>多</a:t>
            </a:r>
            <a:r>
              <a:t>好吃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！</a:t>
            </a:r>
          </a:p>
        </p:txBody>
      </p:sp>
      <p:sp>
        <p:nvSpPr>
          <p:cNvPr id="713" name="她的汉字写得多好啊！"/>
          <p:cNvSpPr txBox="1"/>
          <p:nvPr/>
        </p:nvSpPr>
        <p:spPr>
          <a:xfrm>
            <a:off x="2931899" y="6438435"/>
            <a:ext cx="54483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她的汉字写得</a:t>
            </a:r>
            <a:r>
              <a:rPr>
                <a:solidFill>
                  <a:srgbClr val="0433FF"/>
                </a:solidFill>
              </a:rPr>
              <a:t>多</a:t>
            </a:r>
            <a:r>
              <a:t>好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！</a:t>
            </a:r>
          </a:p>
        </p:txBody>
      </p:sp>
      <p:sp>
        <p:nvSpPr>
          <p:cNvPr id="714" name="这台手机多贵啊！"/>
          <p:cNvSpPr txBox="1"/>
          <p:nvPr/>
        </p:nvSpPr>
        <p:spPr>
          <a:xfrm>
            <a:off x="2997749" y="7818673"/>
            <a:ext cx="43815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这台手机</a:t>
            </a:r>
            <a:r>
              <a:rPr>
                <a:solidFill>
                  <a:srgbClr val="0433FF"/>
                </a:solidFill>
              </a:rPr>
              <a:t>多</a:t>
            </a:r>
            <a:r>
              <a:t>贵啊！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End of sentence particle 啊"/>
          <p:cNvSpPr txBox="1"/>
          <p:nvPr/>
        </p:nvSpPr>
        <p:spPr>
          <a:xfrm>
            <a:off x="84549" y="76555"/>
            <a:ext cx="6909081" cy="16002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End of sentence particle </a:t>
            </a:r>
            <a:r>
              <a:rPr sz="8400"/>
              <a:t>啊</a:t>
            </a:r>
          </a:p>
        </p:txBody>
      </p:sp>
      <p:sp>
        <p:nvSpPr>
          <p:cNvPr id="717" name="B. At the end of a declarative sentence to explain or remind"/>
          <p:cNvSpPr txBox="1"/>
          <p:nvPr/>
        </p:nvSpPr>
        <p:spPr>
          <a:xfrm>
            <a:off x="278335" y="2135775"/>
            <a:ext cx="11326877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B. At the end of a declarative sentence to explain or remind </a:t>
            </a:r>
          </a:p>
        </p:txBody>
      </p:sp>
      <p:sp>
        <p:nvSpPr>
          <p:cNvPr id="718" name="别忘了你的钥匙啊！"/>
          <p:cNvSpPr txBox="1"/>
          <p:nvPr/>
        </p:nvSpPr>
        <p:spPr>
          <a:xfrm>
            <a:off x="3762260" y="3619863"/>
            <a:ext cx="48006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别忘了你的钥匙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！</a:t>
            </a:r>
          </a:p>
        </p:txBody>
      </p:sp>
      <p:sp>
        <p:nvSpPr>
          <p:cNvPr id="719" name="我们就是你的家人和朋友啊！"/>
          <p:cNvSpPr txBox="1"/>
          <p:nvPr/>
        </p:nvSpPr>
        <p:spPr>
          <a:xfrm>
            <a:off x="2811773" y="5009524"/>
            <a:ext cx="68834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我们就是你的家人和朋友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！</a:t>
            </a:r>
          </a:p>
        </p:txBody>
      </p:sp>
      <p:sp>
        <p:nvSpPr>
          <p:cNvPr id="720" name="今天你吃的食物就是Svičková啊！"/>
          <p:cNvSpPr txBox="1"/>
          <p:nvPr/>
        </p:nvSpPr>
        <p:spPr>
          <a:xfrm>
            <a:off x="2127262" y="6388472"/>
            <a:ext cx="8070597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今天你吃的食物就是Svičková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！</a:t>
            </a:r>
          </a:p>
        </p:txBody>
      </p:sp>
      <p:sp>
        <p:nvSpPr>
          <p:cNvPr id="721" name="明天没有中文课啊！"/>
          <p:cNvSpPr txBox="1"/>
          <p:nvPr/>
        </p:nvSpPr>
        <p:spPr>
          <a:xfrm>
            <a:off x="3372636" y="7749883"/>
            <a:ext cx="48006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明天没有中文课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From past till present"/>
          <p:cNvSpPr txBox="1"/>
          <p:nvPr/>
        </p:nvSpPr>
        <p:spPr>
          <a:xfrm>
            <a:off x="170237" y="221978"/>
            <a:ext cx="435852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From past till present</a:t>
            </a:r>
          </a:p>
        </p:txBody>
      </p:sp>
      <p:sp>
        <p:nvSpPr>
          <p:cNvPr id="216" name="从来"/>
          <p:cNvSpPr txBox="1"/>
          <p:nvPr/>
        </p:nvSpPr>
        <p:spPr>
          <a:xfrm>
            <a:off x="-23763" y="793750"/>
            <a:ext cx="4157068" cy="16129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500">
                <a:solidFill>
                  <a:srgbClr val="FFFFFF"/>
                </a:solidFill>
              </a:defRPr>
            </a:lvl1pPr>
          </a:lstStyle>
          <a:p>
            <a:pPr/>
            <a:r>
              <a:t>从来</a:t>
            </a:r>
          </a:p>
        </p:txBody>
      </p:sp>
      <p:sp>
        <p:nvSpPr>
          <p:cNvPr id="217" name="从来 is an adverb. It’s often followed by a word of negation such as 不 or 没"/>
          <p:cNvSpPr txBox="1"/>
          <p:nvPr/>
        </p:nvSpPr>
        <p:spPr>
          <a:xfrm>
            <a:off x="4199191" y="1036242"/>
            <a:ext cx="8348651" cy="1127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从来 is an adverb. </a:t>
            </a:r>
            <a:r>
              <a:t>It’s often followed by a word of negation such as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 or 没</a:t>
            </a:r>
          </a:p>
        </p:txBody>
      </p:sp>
      <p:grpSp>
        <p:nvGrpSpPr>
          <p:cNvPr id="220" name="群組"/>
          <p:cNvGrpSpPr/>
          <p:nvPr/>
        </p:nvGrpSpPr>
        <p:grpSpPr>
          <a:xfrm>
            <a:off x="3533874" y="2514599"/>
            <a:ext cx="5617715" cy="5183405"/>
            <a:chOff x="0" y="0"/>
            <a:chExt cx="5617714" cy="5183403"/>
          </a:xfrm>
        </p:grpSpPr>
        <p:sp>
          <p:nvSpPr>
            <p:cNvPr id="218" name="A：你吃过粽子吗？"/>
            <p:cNvSpPr txBox="1"/>
            <p:nvPr/>
          </p:nvSpPr>
          <p:spPr>
            <a:xfrm>
              <a:off x="319337" y="-1"/>
              <a:ext cx="5298378" cy="93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700"/>
              </a:lvl1pPr>
            </a:lstStyle>
            <a:p>
              <a:pPr/>
              <a:r>
                <a:t>A：你吃过粽子吗？</a:t>
              </a:r>
            </a:p>
          </p:txBody>
        </p:sp>
        <p:pic>
          <p:nvPicPr>
            <p:cNvPr id="219" name="0bddadd1c2d587da.jpg" descr="0bddadd1c2d587da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020216"/>
              <a:ext cx="5550916" cy="41631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1" name="B：我从来没吃过粽子。"/>
          <p:cNvSpPr txBox="1"/>
          <p:nvPr/>
        </p:nvSpPr>
        <p:spPr>
          <a:xfrm>
            <a:off x="3057573" y="8051799"/>
            <a:ext cx="650351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B：我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从来</a:t>
            </a:r>
            <a:r>
              <a:rPr>
                <a:solidFill>
                  <a:srgbClr val="0433FF"/>
                </a:solidFill>
              </a:rPr>
              <a:t>没</a:t>
            </a:r>
            <a:r>
              <a:t>吃过粽子。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4"/>
      <p:bldP build="whole" bldLvl="1" animBg="1" rev="0" advAuto="0" spid="221" grpId="5"/>
      <p:bldP build="whole" bldLvl="1" animBg="1" rev="0" advAuto="0" spid="216" grpId="2"/>
      <p:bldP build="whole" bldLvl="1" animBg="1" rev="0" advAuto="0" spid="215" grpId="1"/>
      <p:bldP build="whole" bldLvl="1" animBg="1" rev="0" advAuto="0" spid="217" grpId="3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End of sentence particle 啊"/>
          <p:cNvSpPr txBox="1"/>
          <p:nvPr/>
        </p:nvSpPr>
        <p:spPr>
          <a:xfrm>
            <a:off x="84549" y="76555"/>
            <a:ext cx="6909081" cy="16002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End of sentence particle </a:t>
            </a:r>
            <a:r>
              <a:rPr sz="8400"/>
              <a:t>啊</a:t>
            </a:r>
          </a:p>
        </p:txBody>
      </p:sp>
      <p:sp>
        <p:nvSpPr>
          <p:cNvPr id="724" name="C. At the end of question"/>
          <p:cNvSpPr txBox="1"/>
          <p:nvPr/>
        </p:nvSpPr>
        <p:spPr>
          <a:xfrm>
            <a:off x="1389734" y="2200713"/>
            <a:ext cx="4766260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C. At the end of question</a:t>
            </a:r>
          </a:p>
        </p:txBody>
      </p:sp>
      <p:sp>
        <p:nvSpPr>
          <p:cNvPr id="725" name="谁啊？"/>
          <p:cNvSpPr txBox="1"/>
          <p:nvPr/>
        </p:nvSpPr>
        <p:spPr>
          <a:xfrm>
            <a:off x="5051623" y="3970525"/>
            <a:ext cx="16764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谁</a:t>
            </a:r>
            <a:r>
              <a:rPr>
                <a:solidFill>
                  <a:srgbClr val="FF2600"/>
                </a:solidFill>
              </a:rPr>
              <a:t>啊</a:t>
            </a:r>
            <a:r>
              <a:t>？</a:t>
            </a:r>
          </a:p>
        </p:txBody>
      </p:sp>
      <p:sp>
        <p:nvSpPr>
          <p:cNvPr id="726" name="中午吃什么啊？"/>
          <p:cNvSpPr txBox="1"/>
          <p:nvPr/>
        </p:nvSpPr>
        <p:spPr>
          <a:xfrm>
            <a:off x="4010223" y="5048486"/>
            <a:ext cx="37592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中午吃什么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？</a:t>
            </a:r>
          </a:p>
        </p:txBody>
      </p:sp>
      <p:sp>
        <p:nvSpPr>
          <p:cNvPr id="727" name="昨天你几点睡啊？"/>
          <p:cNvSpPr txBox="1"/>
          <p:nvPr/>
        </p:nvSpPr>
        <p:spPr>
          <a:xfrm>
            <a:off x="3749873" y="6113460"/>
            <a:ext cx="42799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昨天你几点睡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End of sentence particle 啊"/>
          <p:cNvSpPr txBox="1"/>
          <p:nvPr/>
        </p:nvSpPr>
        <p:spPr>
          <a:xfrm>
            <a:off x="84549" y="76555"/>
            <a:ext cx="6909081" cy="16002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End of sentence particle </a:t>
            </a:r>
            <a:r>
              <a:rPr sz="8400"/>
              <a:t>啊</a:t>
            </a:r>
          </a:p>
        </p:txBody>
      </p:sp>
      <p:sp>
        <p:nvSpPr>
          <p:cNvPr id="730" name="D. 啊can tone down an imperative sentence"/>
          <p:cNvSpPr txBox="1"/>
          <p:nvPr/>
        </p:nvSpPr>
        <p:spPr>
          <a:xfrm>
            <a:off x="1120917" y="2235402"/>
            <a:ext cx="907026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D. 啊can tone down an imperative sentence</a:t>
            </a:r>
          </a:p>
        </p:txBody>
      </p:sp>
      <p:sp>
        <p:nvSpPr>
          <p:cNvPr id="731" name="这些菜别吃完啊！"/>
          <p:cNvSpPr txBox="1"/>
          <p:nvPr/>
        </p:nvSpPr>
        <p:spPr>
          <a:xfrm>
            <a:off x="3931698" y="3775713"/>
            <a:ext cx="42799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这些菜别吃完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！</a:t>
            </a:r>
          </a:p>
        </p:txBody>
      </p:sp>
      <p:sp>
        <p:nvSpPr>
          <p:cNvPr id="732" name="小心点儿啊！"/>
          <p:cNvSpPr txBox="1"/>
          <p:nvPr/>
        </p:nvSpPr>
        <p:spPr>
          <a:xfrm>
            <a:off x="4452398" y="5327650"/>
            <a:ext cx="32385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小心点儿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！</a:t>
            </a:r>
          </a:p>
        </p:txBody>
      </p:sp>
      <p:sp>
        <p:nvSpPr>
          <p:cNvPr id="733" name="别急啊！慢慢来。"/>
          <p:cNvSpPr txBox="1"/>
          <p:nvPr/>
        </p:nvSpPr>
        <p:spPr>
          <a:xfrm>
            <a:off x="3931698" y="6840759"/>
            <a:ext cx="42799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100"/>
            </a:pPr>
            <a:r>
              <a:t>别急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啊</a:t>
            </a:r>
            <a:r>
              <a:t>！慢慢来。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From past till present"/>
          <p:cNvSpPr txBox="1"/>
          <p:nvPr/>
        </p:nvSpPr>
        <p:spPr>
          <a:xfrm>
            <a:off x="170237" y="221978"/>
            <a:ext cx="435852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From past till present</a:t>
            </a:r>
          </a:p>
        </p:txBody>
      </p:sp>
      <p:sp>
        <p:nvSpPr>
          <p:cNvPr id="224" name="从来"/>
          <p:cNvSpPr txBox="1"/>
          <p:nvPr/>
        </p:nvSpPr>
        <p:spPr>
          <a:xfrm>
            <a:off x="-23763" y="793750"/>
            <a:ext cx="4157068" cy="16129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500">
                <a:solidFill>
                  <a:srgbClr val="FFFFFF"/>
                </a:solidFill>
              </a:defRPr>
            </a:lvl1pPr>
          </a:lstStyle>
          <a:p>
            <a:pPr/>
            <a:r>
              <a:t>从来</a:t>
            </a:r>
          </a:p>
        </p:txBody>
      </p:sp>
      <p:sp>
        <p:nvSpPr>
          <p:cNvPr id="225" name="从来 is an adverb. It’s often followed by a word of negation such as 不 or 没"/>
          <p:cNvSpPr txBox="1"/>
          <p:nvPr/>
        </p:nvSpPr>
        <p:spPr>
          <a:xfrm>
            <a:off x="4199191" y="1036242"/>
            <a:ext cx="8348651" cy="1127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从来 is an adverb. </a:t>
            </a:r>
            <a:r>
              <a:t>It’s often followed by a word of negation such as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 or 没</a:t>
            </a:r>
          </a:p>
        </p:txBody>
      </p:sp>
      <p:grpSp>
        <p:nvGrpSpPr>
          <p:cNvPr id="228" name="群組"/>
          <p:cNvGrpSpPr/>
          <p:nvPr/>
        </p:nvGrpSpPr>
        <p:grpSpPr>
          <a:xfrm>
            <a:off x="4112101" y="2434897"/>
            <a:ext cx="5735561" cy="4660568"/>
            <a:chOff x="0" y="0"/>
            <a:chExt cx="5735559" cy="4660566"/>
          </a:xfrm>
        </p:grpSpPr>
        <p:pic>
          <p:nvPicPr>
            <p:cNvPr id="226" name="unnamed.jpg" descr="unnamed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604" t="23694" r="7604" b="22075"/>
            <a:stretch>
              <a:fillRect/>
            </a:stretch>
          </p:blipFill>
          <p:spPr>
            <a:xfrm>
              <a:off x="0" y="992235"/>
              <a:ext cx="5735560" cy="3668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7" name="I’ve never rode bikes."/>
            <p:cNvSpPr txBox="1"/>
            <p:nvPr/>
          </p:nvSpPr>
          <p:spPr>
            <a:xfrm>
              <a:off x="168116" y="0"/>
              <a:ext cx="5399406" cy="721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100"/>
              </a:lvl1pPr>
            </a:lstStyle>
            <a:p>
              <a:pPr/>
              <a:r>
                <a:t>I’ve never rode bikes.</a:t>
              </a:r>
            </a:p>
          </p:txBody>
        </p:sp>
      </p:grpSp>
      <p:sp>
        <p:nvSpPr>
          <p:cNvPr id="229" name="我从来没骑过自行车。"/>
          <p:cNvSpPr txBox="1"/>
          <p:nvPr/>
        </p:nvSpPr>
        <p:spPr>
          <a:xfrm>
            <a:off x="3143250" y="7861932"/>
            <a:ext cx="67183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从来</a:t>
            </a:r>
            <a:r>
              <a:rPr>
                <a:solidFill>
                  <a:srgbClr val="0433FF"/>
                </a:solidFill>
              </a:rPr>
              <a:t>没</a:t>
            </a:r>
            <a:r>
              <a:t>骑过自行车。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29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From past till present"/>
          <p:cNvSpPr txBox="1"/>
          <p:nvPr/>
        </p:nvSpPr>
        <p:spPr>
          <a:xfrm>
            <a:off x="170237" y="221978"/>
            <a:ext cx="435852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From past till present</a:t>
            </a:r>
          </a:p>
        </p:txBody>
      </p:sp>
      <p:sp>
        <p:nvSpPr>
          <p:cNvPr id="232" name="从来"/>
          <p:cNvSpPr txBox="1"/>
          <p:nvPr/>
        </p:nvSpPr>
        <p:spPr>
          <a:xfrm>
            <a:off x="-23763" y="793750"/>
            <a:ext cx="4157068" cy="16129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8500">
                <a:solidFill>
                  <a:srgbClr val="FFFFFF"/>
                </a:solidFill>
              </a:defRPr>
            </a:lvl1pPr>
          </a:lstStyle>
          <a:p>
            <a:pPr/>
            <a:r>
              <a:t>从来</a:t>
            </a:r>
          </a:p>
        </p:txBody>
      </p:sp>
      <p:sp>
        <p:nvSpPr>
          <p:cNvPr id="233" name="从来 is an adverb. It’s often followed by a word of negation such as 不 or 没"/>
          <p:cNvSpPr txBox="1"/>
          <p:nvPr/>
        </p:nvSpPr>
        <p:spPr>
          <a:xfrm>
            <a:off x="4199191" y="1036242"/>
            <a:ext cx="8348651" cy="1127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从来 is an adverb. </a:t>
            </a:r>
            <a:r>
              <a:t>It’s often followed by a word of negation such as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不 or 没</a:t>
            </a:r>
          </a:p>
        </p:txBody>
      </p:sp>
      <p:pic>
        <p:nvPicPr>
          <p:cNvPr id="234" name="TB2sGjJcb3XS1JjSZFFXXcvupXa_!!1765510317.jpg_400x400.jpg" descr="TB2sGjJcb3XS1JjSZFFXXcvupXa_!!1765510317.jpg_400x4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1505" y="2515616"/>
            <a:ext cx="5341790" cy="534179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轿子…"/>
          <p:cNvSpPr txBox="1"/>
          <p:nvPr/>
        </p:nvSpPr>
        <p:spPr>
          <a:xfrm>
            <a:off x="7690485" y="6494489"/>
            <a:ext cx="1560831" cy="13874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轿子</a:t>
            </a:r>
          </a:p>
          <a:p>
            <a:pPr>
              <a:defRPr sz="2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jiàozi</a:t>
            </a:r>
          </a:p>
        </p:txBody>
      </p:sp>
      <p:sp>
        <p:nvSpPr>
          <p:cNvPr id="236" name="我从来没看过中国传统的轿子。"/>
          <p:cNvSpPr txBox="1"/>
          <p:nvPr/>
        </p:nvSpPr>
        <p:spPr>
          <a:xfrm>
            <a:off x="2012949" y="8140699"/>
            <a:ext cx="84709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从来</a:t>
            </a:r>
            <a:r>
              <a:rPr>
                <a:solidFill>
                  <a:srgbClr val="0433FF"/>
                </a:solidFill>
              </a:rPr>
              <a:t>没</a:t>
            </a:r>
            <a:r>
              <a:t>看过中国传统的轿子。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  <p:bldP build="whole" bldLvl="1" animBg="1" rev="0" advAuto="0" spid="236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