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2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2.jpeg"/><Relationship Id="rId5" Type="http://schemas.openxmlformats.org/officeDocument/2006/relationships/image" Target="../media/image5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3" Type="http://schemas.openxmlformats.org/officeDocument/2006/relationships/image" Target="../media/image67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Relationship Id="rId3" Type="http://schemas.openxmlformats.org/officeDocument/2006/relationships/image" Target="../media/image8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8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第十三课    旅游"/>
          <p:cNvSpPr txBox="1"/>
          <p:nvPr/>
        </p:nvSpPr>
        <p:spPr>
          <a:xfrm>
            <a:off x="2606547" y="622300"/>
            <a:ext cx="7791705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/>
            </a:lvl1pPr>
          </a:lstStyle>
          <a:p>
            <a:pPr/>
            <a:r>
              <a:t>第十三课    旅游</a:t>
            </a:r>
          </a:p>
        </p:txBody>
      </p:sp>
      <p:pic>
        <p:nvPicPr>
          <p:cNvPr id="120" name="10834_poi_banner.jpg" descr="10834_poi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592" y="2686591"/>
            <a:ext cx="11541001" cy="509161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老师：郑学懿"/>
          <p:cNvSpPr txBox="1"/>
          <p:nvPr/>
        </p:nvSpPr>
        <p:spPr>
          <a:xfrm>
            <a:off x="7537450" y="8280400"/>
            <a:ext cx="392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老师：郑学懿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Impression"/>
          <p:cNvSpPr txBox="1"/>
          <p:nvPr/>
        </p:nvSpPr>
        <p:spPr>
          <a:xfrm>
            <a:off x="309206" y="1601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216" name="印象"/>
          <p:cNvSpPr txBox="1"/>
          <p:nvPr/>
        </p:nvSpPr>
        <p:spPr>
          <a:xfrm>
            <a:off x="336550" y="914399"/>
            <a:ext cx="2679701" cy="1892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217" name="1. 有/没有印象"/>
          <p:cNvSpPr txBox="1"/>
          <p:nvPr/>
        </p:nvSpPr>
        <p:spPr>
          <a:xfrm>
            <a:off x="5306999" y="1279121"/>
            <a:ext cx="373700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1. 有/没有</a:t>
            </a:r>
            <a:r>
              <a:rPr>
                <a:solidFill>
                  <a:srgbClr val="0433FF"/>
                </a:solidFill>
              </a:rPr>
              <a:t>印象</a:t>
            </a:r>
          </a:p>
        </p:txBody>
      </p:sp>
      <p:sp>
        <p:nvSpPr>
          <p:cNvPr id="218" name="以前学过的语法你还有印象吗？"/>
          <p:cNvSpPr txBox="1"/>
          <p:nvPr/>
        </p:nvSpPr>
        <p:spPr>
          <a:xfrm>
            <a:off x="2190749" y="2895600"/>
            <a:ext cx="9715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以前学过的语法你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还有</a:t>
            </a:r>
            <a:r>
              <a:t>印象吗？</a:t>
            </a:r>
          </a:p>
        </p:txBody>
      </p:sp>
      <p:sp>
        <p:nvSpPr>
          <p:cNvPr id="219" name="以前学过的语法我还有印象。"/>
          <p:cNvSpPr txBox="1"/>
          <p:nvPr/>
        </p:nvSpPr>
        <p:spPr>
          <a:xfrm>
            <a:off x="1657349" y="7950200"/>
            <a:ext cx="96901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以前学过的语法我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还有</a:t>
            </a:r>
            <a:r>
              <a:t>印象。</a:t>
            </a:r>
          </a:p>
        </p:txBody>
      </p:sp>
      <p:sp>
        <p:nvSpPr>
          <p:cNvPr id="220" name="V得出来"/>
          <p:cNvSpPr txBox="1"/>
          <p:nvPr/>
        </p:nvSpPr>
        <p:spPr>
          <a:xfrm>
            <a:off x="6899671" y="5000054"/>
            <a:ext cx="301866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/>
            </a:lvl1pPr>
          </a:lstStyle>
          <a:p>
            <a:pPr/>
            <a:r>
              <a:t>V得出来</a:t>
            </a:r>
          </a:p>
        </p:txBody>
      </p:sp>
      <p:sp>
        <p:nvSpPr>
          <p:cNvPr id="221" name="语法"/>
          <p:cNvSpPr/>
          <p:nvPr/>
        </p:nvSpPr>
        <p:spPr>
          <a:xfrm>
            <a:off x="2628900" y="4451350"/>
            <a:ext cx="2409429" cy="231660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语法</a:t>
            </a:r>
          </a:p>
        </p:txBody>
      </p:sp>
      <p:sp>
        <p:nvSpPr>
          <p:cNvPr id="222" name="箭頭"/>
          <p:cNvSpPr/>
          <p:nvPr/>
        </p:nvSpPr>
        <p:spPr>
          <a:xfrm>
            <a:off x="5334000" y="4974654"/>
            <a:ext cx="1270000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mpression"/>
          <p:cNvSpPr txBox="1"/>
          <p:nvPr/>
        </p:nvSpPr>
        <p:spPr>
          <a:xfrm>
            <a:off x="309206" y="1601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225" name="印象"/>
          <p:cNvSpPr txBox="1"/>
          <p:nvPr/>
        </p:nvSpPr>
        <p:spPr>
          <a:xfrm>
            <a:off x="336550" y="914399"/>
            <a:ext cx="2679701" cy="1892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226" name="2. A对B的印象(很好/不好/很深/不错)"/>
          <p:cNvSpPr txBox="1"/>
          <p:nvPr/>
        </p:nvSpPr>
        <p:spPr>
          <a:xfrm>
            <a:off x="3663860" y="1003992"/>
            <a:ext cx="793767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2.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的</a:t>
            </a:r>
            <a:r>
              <a:rPr>
                <a:solidFill>
                  <a:srgbClr val="0433FF"/>
                </a:solidFill>
              </a:rPr>
              <a:t>印象</a:t>
            </a:r>
            <a:r>
              <a:rPr sz="3400"/>
              <a:t>(</a:t>
            </a:r>
            <a:r>
              <a:rPr sz="3400">
                <a:solidFill>
                  <a:srgbClr val="009051"/>
                </a:solidFill>
              </a:rPr>
              <a:t>很好</a:t>
            </a:r>
            <a:r>
              <a:rPr sz="3400"/>
              <a:t>/不好/很深/不错)</a:t>
            </a:r>
          </a:p>
        </p:txBody>
      </p:sp>
      <p:grpSp>
        <p:nvGrpSpPr>
          <p:cNvPr id="229" name="群組"/>
          <p:cNvGrpSpPr/>
          <p:nvPr/>
        </p:nvGrpSpPr>
        <p:grpSpPr>
          <a:xfrm>
            <a:off x="1070260" y="2905660"/>
            <a:ext cx="10864280" cy="4345238"/>
            <a:chOff x="0" y="0"/>
            <a:chExt cx="10864278" cy="4345237"/>
          </a:xfrm>
        </p:grpSpPr>
        <p:sp>
          <p:nvSpPr>
            <p:cNvPr id="227" name="A：第一次见面的时候你对我的印象怎么样？"/>
            <p:cNvSpPr txBox="1"/>
            <p:nvPr/>
          </p:nvSpPr>
          <p:spPr>
            <a:xfrm>
              <a:off x="0" y="0"/>
              <a:ext cx="10864279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300"/>
              </a:pPr>
              <a:r>
                <a:t>A：第一次见面的时候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你</a:t>
              </a:r>
              <a:r>
                <a:t>对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我</a:t>
              </a:r>
              <a:r>
                <a:t>的</a:t>
              </a:r>
              <a:r>
                <a:rPr>
                  <a:solidFill>
                    <a:srgbClr val="0433FF"/>
                  </a:solidFill>
                </a:rPr>
                <a:t>印象</a:t>
              </a:r>
              <a:r>
                <a:t>怎么样？</a:t>
              </a:r>
            </a:p>
          </p:txBody>
        </p:sp>
        <p:pic>
          <p:nvPicPr>
            <p:cNvPr id="228" name="01f8a057b9bb750000018c1b17da3e.jpg@2o.jpg" descr="01f8a057b9bb750000018c1b17da3e.jpg@2o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2058" y="832651"/>
              <a:ext cx="6263131" cy="3512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" name="B：我对你的第一印象很好。"/>
          <p:cNvSpPr txBox="1"/>
          <p:nvPr/>
        </p:nvSpPr>
        <p:spPr>
          <a:xfrm>
            <a:off x="2367236" y="7435850"/>
            <a:ext cx="7213297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B：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我</a:t>
            </a:r>
            <a:r>
              <a:t>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你</a:t>
            </a:r>
            <a:r>
              <a:t>的</a:t>
            </a:r>
            <a:r>
              <a:rPr>
                <a:solidFill>
                  <a:srgbClr val="0433FF"/>
                </a:solidFill>
              </a:rPr>
              <a:t>第一印象</a:t>
            </a:r>
            <a:r>
              <a:rPr>
                <a:solidFill>
                  <a:srgbClr val="008F00"/>
                </a:solidFill>
              </a:rPr>
              <a:t>很好</a:t>
            </a:r>
            <a:r>
              <a:t>。</a:t>
            </a:r>
          </a:p>
        </p:txBody>
      </p:sp>
      <p:sp>
        <p:nvSpPr>
          <p:cNvPr id="231" name="B：我对你的第一印象就是你很善良、很聪明。"/>
          <p:cNvSpPr txBox="1"/>
          <p:nvPr/>
        </p:nvSpPr>
        <p:spPr>
          <a:xfrm>
            <a:off x="788677" y="8750299"/>
            <a:ext cx="1115781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B：</a:t>
            </a:r>
            <a:r>
              <a:rPr>
                <a:solidFill>
                  <a:srgbClr val="FF2600"/>
                </a:solidFill>
              </a:rPr>
              <a:t>我</a:t>
            </a:r>
            <a:r>
              <a:t>对</a:t>
            </a:r>
            <a:r>
              <a:rPr>
                <a:solidFill>
                  <a:srgbClr val="FF2600"/>
                </a:solidFill>
              </a:rPr>
              <a:t>你</a:t>
            </a:r>
            <a:r>
              <a:t>的</a:t>
            </a:r>
            <a:r>
              <a:rPr>
                <a:solidFill>
                  <a:srgbClr val="0433FF"/>
                </a:solidFill>
              </a:rPr>
              <a:t>第一印象</a:t>
            </a:r>
            <a:r>
              <a:t>就是</a:t>
            </a:r>
            <a:r>
              <a:rPr>
                <a:solidFill>
                  <a:srgbClr val="5E5E5E"/>
                </a:solidFill>
              </a:rPr>
              <a:t>你很善良、很聪明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9" grpId="2"/>
      <p:bldP build="whole" bldLvl="1" animBg="1" rev="0" advAuto="0" spid="231" grpId="4"/>
      <p:bldP build="whole" bldLvl="1" animBg="1" rev="0" advAuto="0" spid="230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mpression"/>
          <p:cNvSpPr txBox="1"/>
          <p:nvPr/>
        </p:nvSpPr>
        <p:spPr>
          <a:xfrm>
            <a:off x="309206" y="1601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234" name="印象"/>
          <p:cNvSpPr txBox="1"/>
          <p:nvPr/>
        </p:nvSpPr>
        <p:spPr>
          <a:xfrm>
            <a:off x="336550" y="914399"/>
            <a:ext cx="2679701" cy="1892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235" name="1. A对B的印象(很好/不好/很深/不错)"/>
          <p:cNvSpPr txBox="1"/>
          <p:nvPr/>
        </p:nvSpPr>
        <p:spPr>
          <a:xfrm>
            <a:off x="3663860" y="1003992"/>
            <a:ext cx="793767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1.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的</a:t>
            </a:r>
            <a:r>
              <a:rPr>
                <a:solidFill>
                  <a:srgbClr val="0433FF"/>
                </a:solidFill>
              </a:rPr>
              <a:t>印象</a:t>
            </a:r>
            <a:r>
              <a:rPr sz="3400"/>
              <a:t>(</a:t>
            </a:r>
            <a:r>
              <a:rPr sz="3400"/>
              <a:t>很好/</a:t>
            </a:r>
            <a:r>
              <a:rPr sz="34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不好</a:t>
            </a:r>
            <a:r>
              <a:rPr sz="3400"/>
              <a:t>/很深/不错)</a:t>
            </a:r>
          </a:p>
        </p:txBody>
      </p:sp>
      <p:sp>
        <p:nvSpPr>
          <p:cNvPr id="236" name="她对那家饭馆儿的印象不好，它的菜很咸、很难吃。"/>
          <p:cNvSpPr txBox="1"/>
          <p:nvPr/>
        </p:nvSpPr>
        <p:spPr>
          <a:xfrm>
            <a:off x="438150" y="8388350"/>
            <a:ext cx="11798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她</a:t>
            </a:r>
            <a:r>
              <a:t>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那家饭馆儿</a:t>
            </a:r>
            <a:r>
              <a:t>的</a:t>
            </a:r>
            <a:r>
              <a:rPr>
                <a:solidFill>
                  <a:srgbClr val="0433FF"/>
                </a:solidFill>
              </a:rPr>
              <a:t>印象</a:t>
            </a:r>
            <a:r>
              <a:rPr>
                <a:solidFill>
                  <a:srgbClr val="008F00"/>
                </a:solidFill>
              </a:rPr>
              <a:t>不好</a:t>
            </a:r>
            <a:r>
              <a:t>，它的菜很咸、很难吃。</a:t>
            </a:r>
          </a:p>
        </p:txBody>
      </p:sp>
      <p:sp>
        <p:nvSpPr>
          <p:cNvPr id="237" name="她对那家饭馆儿的印象怎么样？"/>
          <p:cNvSpPr txBox="1"/>
          <p:nvPr/>
        </p:nvSpPr>
        <p:spPr>
          <a:xfrm>
            <a:off x="3206750" y="2438399"/>
            <a:ext cx="75819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她</a:t>
            </a:r>
            <a:r>
              <a:t>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那家饭馆儿</a:t>
            </a:r>
            <a:r>
              <a:t>的</a:t>
            </a:r>
            <a:r>
              <a:rPr>
                <a:solidFill>
                  <a:srgbClr val="0433FF"/>
                </a:solidFill>
              </a:rPr>
              <a:t>印象</a:t>
            </a:r>
            <a:r>
              <a:t>怎么样？</a:t>
            </a:r>
          </a:p>
        </p:txBody>
      </p:sp>
      <p:pic>
        <p:nvPicPr>
          <p:cNvPr id="238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808" y="3834707"/>
            <a:ext cx="5493624" cy="4120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HWNs1e-0.jpeg" descr="HWNs1e-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6821" y="4625033"/>
            <a:ext cx="5171880" cy="320571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菜很咸，很难吃。"/>
          <p:cNvSpPr/>
          <p:nvPr/>
        </p:nvSpPr>
        <p:spPr>
          <a:xfrm>
            <a:off x="8527260" y="3274020"/>
            <a:ext cx="4056510" cy="1558330"/>
          </a:xfrm>
          <a:prstGeom prst="wedgeEllipseCallout">
            <a:avLst>
              <a:gd name="adj1" fmla="val -49717"/>
              <a:gd name="adj2" fmla="val 61807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菜很咸，很难吃。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Impression"/>
          <p:cNvSpPr txBox="1"/>
          <p:nvPr/>
        </p:nvSpPr>
        <p:spPr>
          <a:xfrm>
            <a:off x="309206" y="1601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243" name="印象"/>
          <p:cNvSpPr txBox="1"/>
          <p:nvPr/>
        </p:nvSpPr>
        <p:spPr>
          <a:xfrm>
            <a:off x="336550" y="914399"/>
            <a:ext cx="2679701" cy="1892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244" name="3. B给A留下(很好/不好/很深的)印象"/>
          <p:cNvSpPr txBox="1"/>
          <p:nvPr/>
        </p:nvSpPr>
        <p:spPr>
          <a:xfrm>
            <a:off x="3718560" y="1011035"/>
            <a:ext cx="790448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3.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留下</a:t>
            </a:r>
            <a:r>
              <a:rPr sz="3400"/>
              <a:t>(很好/不好/很深的)</a:t>
            </a:r>
            <a:r>
              <a:rPr>
                <a:solidFill>
                  <a:srgbClr val="0433FF"/>
                </a:solidFill>
              </a:rPr>
              <a:t>印象</a:t>
            </a:r>
          </a:p>
        </p:txBody>
      </p:sp>
      <p:sp>
        <p:nvSpPr>
          <p:cNvPr id="245" name="A：哪道中国菜给你留下最深的印象？"/>
          <p:cNvSpPr txBox="1"/>
          <p:nvPr/>
        </p:nvSpPr>
        <p:spPr>
          <a:xfrm>
            <a:off x="1677511" y="2921000"/>
            <a:ext cx="964977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A：哪道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中国菜</a:t>
            </a:r>
            <a:r>
              <a:t>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你</a:t>
            </a:r>
            <a:r>
              <a:t>留下最深的</a:t>
            </a:r>
            <a:r>
              <a:rPr>
                <a:solidFill>
                  <a:srgbClr val="0433FF"/>
                </a:solidFill>
              </a:rPr>
              <a:t>印象</a:t>
            </a:r>
            <a:r>
              <a:t>？</a:t>
            </a:r>
          </a:p>
        </p:txBody>
      </p:sp>
      <p:sp>
        <p:nvSpPr>
          <p:cNvPr id="246" name="B：麻婆豆腐给我留下最深的印象。"/>
          <p:cNvSpPr txBox="1"/>
          <p:nvPr/>
        </p:nvSpPr>
        <p:spPr>
          <a:xfrm>
            <a:off x="1741932" y="8153400"/>
            <a:ext cx="9089137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B：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麻婆豆腐</a:t>
            </a:r>
            <a:r>
              <a:t>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我</a:t>
            </a:r>
            <a:r>
              <a:t>留下最深的印象。</a:t>
            </a:r>
          </a:p>
        </p:txBody>
      </p:sp>
      <p:pic>
        <p:nvPicPr>
          <p:cNvPr id="247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4391" y="4134163"/>
            <a:ext cx="6193745" cy="3945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2"/>
      <p:bldP build="whole" bldLvl="1" animBg="1" rev="0" advAuto="0" spid="24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Impression"/>
          <p:cNvSpPr txBox="1"/>
          <p:nvPr/>
        </p:nvSpPr>
        <p:spPr>
          <a:xfrm>
            <a:off x="309206" y="1601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250" name="印象"/>
          <p:cNvSpPr txBox="1"/>
          <p:nvPr/>
        </p:nvSpPr>
        <p:spPr>
          <a:xfrm>
            <a:off x="336550" y="914399"/>
            <a:ext cx="2679701" cy="1892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251" name="2. B给A留下(很好/不好/很深的)印象"/>
          <p:cNvSpPr txBox="1"/>
          <p:nvPr/>
        </p:nvSpPr>
        <p:spPr>
          <a:xfrm>
            <a:off x="3718560" y="1011035"/>
            <a:ext cx="790448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2.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留下</a:t>
            </a:r>
            <a:r>
              <a:rPr sz="3400"/>
              <a:t>(很好/不好/很深的)</a:t>
            </a:r>
            <a:r>
              <a:rPr>
                <a:solidFill>
                  <a:srgbClr val="0433FF"/>
                </a:solidFill>
              </a:rPr>
              <a:t>印象</a:t>
            </a:r>
          </a:p>
        </p:txBody>
      </p:sp>
      <p:sp>
        <p:nvSpPr>
          <p:cNvPr id="252" name="捷克给我留下友好的印象。"/>
          <p:cNvSpPr txBox="1"/>
          <p:nvPr/>
        </p:nvSpPr>
        <p:spPr>
          <a:xfrm>
            <a:off x="2540719" y="8293100"/>
            <a:ext cx="74295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捷克给我留下</a:t>
            </a:r>
            <a:r>
              <a:rPr>
                <a:solidFill>
                  <a:srgbClr val="008F00"/>
                </a:solidFill>
              </a:rPr>
              <a:t>友好的</a:t>
            </a:r>
            <a:r>
              <a:t>印象。</a:t>
            </a:r>
          </a:p>
        </p:txBody>
      </p:sp>
      <p:sp>
        <p:nvSpPr>
          <p:cNvPr id="253" name="adj."/>
          <p:cNvSpPr txBox="1"/>
          <p:nvPr/>
        </p:nvSpPr>
        <p:spPr>
          <a:xfrm>
            <a:off x="8254225" y="477636"/>
            <a:ext cx="1042950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adj.</a:t>
            </a:r>
          </a:p>
        </p:txBody>
      </p:sp>
      <p:grpSp>
        <p:nvGrpSpPr>
          <p:cNvPr id="256" name="群組"/>
          <p:cNvGrpSpPr/>
          <p:nvPr/>
        </p:nvGrpSpPr>
        <p:grpSpPr>
          <a:xfrm>
            <a:off x="2650642" y="3009899"/>
            <a:ext cx="8033716" cy="4896562"/>
            <a:chOff x="0" y="0"/>
            <a:chExt cx="8033715" cy="4896560"/>
          </a:xfrm>
        </p:grpSpPr>
        <p:sp>
          <p:nvSpPr>
            <p:cNvPr id="254" name="哪个国家给你留下友好的印象?"/>
            <p:cNvSpPr txBox="1"/>
            <p:nvPr/>
          </p:nvSpPr>
          <p:spPr>
            <a:xfrm>
              <a:off x="0" y="-1"/>
              <a:ext cx="8033716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t>哪个国家给你留下</a:t>
              </a:r>
              <a:r>
                <a:rPr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友好的</a:t>
              </a:r>
              <a:r>
                <a:t>印象?</a:t>
              </a:r>
            </a:p>
          </p:txBody>
        </p:sp>
        <p:pic>
          <p:nvPicPr>
            <p:cNvPr id="255" name="preview.jpg" descr="preview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12290" y="1034339"/>
              <a:ext cx="5585074" cy="3862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3"/>
      <p:bldP build="whole" bldLvl="1" animBg="1" rev="0" advAuto="0" spid="253" grpId="1"/>
      <p:bldP build="whole" bldLvl="1" animBg="1" rev="0" advAuto="0" spid="25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Impression"/>
          <p:cNvSpPr txBox="1"/>
          <p:nvPr/>
        </p:nvSpPr>
        <p:spPr>
          <a:xfrm>
            <a:off x="5694006" y="11380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259" name="印象"/>
          <p:cNvSpPr txBox="1"/>
          <p:nvPr/>
        </p:nvSpPr>
        <p:spPr>
          <a:xfrm>
            <a:off x="2036067" y="1943099"/>
            <a:ext cx="9900792" cy="2146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5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pic>
        <p:nvPicPr>
          <p:cNvPr id="260" name="6-Project-Management-Skills-That-Will-Impress-Enterprise-Clients_HiRes-1024x1024.jpg" descr="6-Project-Management-Skills-That-Will-Impress-Enterprise-Clients_HiRes-1024x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9880" y="6810585"/>
            <a:ext cx="2457030" cy="245703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2. A对B的印象(很好/不好/很深/不错)"/>
          <p:cNvSpPr txBox="1"/>
          <p:nvPr/>
        </p:nvSpPr>
        <p:spPr>
          <a:xfrm>
            <a:off x="1559687" y="4451349"/>
            <a:ext cx="780262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2.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的</a:t>
            </a:r>
            <a:r>
              <a:rPr>
                <a:solidFill>
                  <a:srgbClr val="0433FF"/>
                </a:solidFill>
              </a:rPr>
              <a:t>印象</a:t>
            </a:r>
            <a:r>
              <a:t>(</a:t>
            </a:r>
            <a:r>
              <a:rPr sz="3400"/>
              <a:t>很好/不好/很深/不错)</a:t>
            </a:r>
          </a:p>
        </p:txBody>
      </p:sp>
      <p:sp>
        <p:nvSpPr>
          <p:cNvPr id="262" name="3. B给A留下(很好/不好/很深的/adj.)印象"/>
          <p:cNvSpPr txBox="1"/>
          <p:nvPr/>
        </p:nvSpPr>
        <p:spPr>
          <a:xfrm>
            <a:off x="1374305" y="5664199"/>
            <a:ext cx="865599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3.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留下(</a:t>
            </a:r>
            <a:r>
              <a:rPr sz="3400"/>
              <a:t>很好/不好/很深的/adj.)</a:t>
            </a:r>
            <a:r>
              <a:rPr>
                <a:solidFill>
                  <a:srgbClr val="0433FF"/>
                </a:solidFill>
              </a:rPr>
              <a:t>印象</a:t>
            </a:r>
          </a:p>
        </p:txBody>
      </p:sp>
      <p:sp>
        <p:nvSpPr>
          <p:cNvPr id="263" name="adj."/>
          <p:cNvSpPr txBox="1"/>
          <p:nvPr/>
        </p:nvSpPr>
        <p:spPr>
          <a:xfrm>
            <a:off x="8254225" y="477636"/>
            <a:ext cx="1042950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adj.</a:t>
            </a:r>
          </a:p>
        </p:txBody>
      </p:sp>
      <p:sp>
        <p:nvSpPr>
          <p:cNvPr id="264" name="造句"/>
          <p:cNvSpPr txBox="1"/>
          <p:nvPr/>
        </p:nvSpPr>
        <p:spPr>
          <a:xfrm>
            <a:off x="5175250" y="7353299"/>
            <a:ext cx="194310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before; prior to"/>
          <p:cNvSpPr txBox="1"/>
          <p:nvPr/>
        </p:nvSpPr>
        <p:spPr>
          <a:xfrm>
            <a:off x="5474322" y="305449"/>
            <a:ext cx="355475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before; prior to</a:t>
            </a:r>
          </a:p>
        </p:txBody>
      </p:sp>
      <p:sp>
        <p:nvSpPr>
          <p:cNvPr id="267" name="之前"/>
          <p:cNvSpPr txBox="1"/>
          <p:nvPr/>
        </p:nvSpPr>
        <p:spPr>
          <a:xfrm>
            <a:off x="5086349" y="990503"/>
            <a:ext cx="3975101" cy="2806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200"/>
            </a:lvl1pPr>
          </a:lstStyle>
          <a:p>
            <a:pPr/>
            <a:r>
              <a:t>之前</a:t>
            </a:r>
          </a:p>
        </p:txBody>
      </p:sp>
      <p:sp>
        <p:nvSpPr>
          <p:cNvPr id="268" name="A little bit like 以前, but for native speaker 之前 is “not longer before”"/>
          <p:cNvSpPr txBox="1"/>
          <p:nvPr/>
        </p:nvSpPr>
        <p:spPr>
          <a:xfrm>
            <a:off x="2650593" y="7963355"/>
            <a:ext cx="8343328" cy="125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 little bit like 以前, but for native speaker 之前 is “not longer before”</a:t>
            </a:r>
          </a:p>
        </p:txBody>
      </p:sp>
      <p:sp>
        <p:nvSpPr>
          <p:cNvPr id="269" name="之前 means “before such a time.” If the time is specified, the preposition 在 can be used. When used alone at the beginning of sentences, 之前 means “beforehand” or “previously”"/>
          <p:cNvSpPr txBox="1"/>
          <p:nvPr/>
        </p:nvSpPr>
        <p:spPr>
          <a:xfrm>
            <a:off x="352091" y="4338329"/>
            <a:ext cx="12300618" cy="1800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 means “before such a time.” If the time is specified, the preposition 在 can be used.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When used alone at the beginning of sentences, 之前 means “beforehand” or “previously”</a:t>
            </a:r>
          </a:p>
        </p:txBody>
      </p:sp>
      <p:grpSp>
        <p:nvGrpSpPr>
          <p:cNvPr id="276" name="群組"/>
          <p:cNvGrpSpPr/>
          <p:nvPr/>
        </p:nvGrpSpPr>
        <p:grpSpPr>
          <a:xfrm>
            <a:off x="3143249" y="6528599"/>
            <a:ext cx="6362701" cy="1045328"/>
            <a:chOff x="0" y="0"/>
            <a:chExt cx="6362700" cy="1045326"/>
          </a:xfrm>
        </p:grpSpPr>
        <p:sp>
          <p:nvSpPr>
            <p:cNvPr id="270" name="線條"/>
            <p:cNvSpPr/>
            <p:nvPr/>
          </p:nvSpPr>
          <p:spPr>
            <a:xfrm flipH="1" flipV="1">
              <a:off x="657906" y="880226"/>
              <a:ext cx="513379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71" name="線條"/>
            <p:cNvSpPr/>
            <p:nvPr/>
          </p:nvSpPr>
          <p:spPr>
            <a:xfrm flipV="1">
              <a:off x="5810250" y="715126"/>
              <a:ext cx="1" cy="330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72" name="现在"/>
            <p:cNvSpPr txBox="1"/>
            <p:nvPr/>
          </p:nvSpPr>
          <p:spPr>
            <a:xfrm>
              <a:off x="5257799" y="-1"/>
              <a:ext cx="110490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现在</a:t>
              </a:r>
            </a:p>
          </p:txBody>
        </p:sp>
        <p:sp>
          <p:nvSpPr>
            <p:cNvPr id="273" name="之前"/>
            <p:cNvSpPr txBox="1"/>
            <p:nvPr/>
          </p:nvSpPr>
          <p:spPr>
            <a:xfrm>
              <a:off x="2247899" y="-1"/>
              <a:ext cx="110490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之前</a:t>
              </a:r>
            </a:p>
          </p:txBody>
        </p:sp>
        <p:sp>
          <p:nvSpPr>
            <p:cNvPr id="274" name="線條"/>
            <p:cNvSpPr/>
            <p:nvPr/>
          </p:nvSpPr>
          <p:spPr>
            <a:xfrm flipV="1">
              <a:off x="2800350" y="715126"/>
              <a:ext cx="1" cy="330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75" name="以前"/>
            <p:cNvSpPr txBox="1"/>
            <p:nvPr/>
          </p:nvSpPr>
          <p:spPr>
            <a:xfrm>
              <a:off x="-1" y="-1"/>
              <a:ext cx="110490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以前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3"/>
      <p:bldP build="whole" bldLvl="1" animBg="1" rev="0" advAuto="0" spid="267" grpId="1"/>
      <p:bldP build="whole" bldLvl="1" animBg="1" rev="0" advAuto="0" spid="269" grpId="2"/>
      <p:bldP build="whole" bldLvl="1" animBg="1" rev="0" advAuto="0" spid="268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before; prior to"/>
          <p:cNvSpPr txBox="1"/>
          <p:nvPr/>
        </p:nvSpPr>
        <p:spPr>
          <a:xfrm>
            <a:off x="138068" y="126728"/>
            <a:ext cx="3102064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before; prior to</a:t>
            </a:r>
          </a:p>
        </p:txBody>
      </p:sp>
      <p:sp>
        <p:nvSpPr>
          <p:cNvPr id="279" name="之前"/>
          <p:cNvSpPr txBox="1"/>
          <p:nvPr/>
        </p:nvSpPr>
        <p:spPr>
          <a:xfrm>
            <a:off x="196849" y="793653"/>
            <a:ext cx="2324101" cy="1651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pPr/>
            <a:r>
              <a:t>之前</a:t>
            </a:r>
          </a:p>
        </p:txBody>
      </p:sp>
      <p:sp>
        <p:nvSpPr>
          <p:cNvPr id="280" name="(在)…之前"/>
          <p:cNvSpPr txBox="1"/>
          <p:nvPr/>
        </p:nvSpPr>
        <p:spPr>
          <a:xfrm>
            <a:off x="3894581" y="1543050"/>
            <a:ext cx="244703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(在)…之前</a:t>
            </a:r>
          </a:p>
        </p:txBody>
      </p:sp>
      <p:sp>
        <p:nvSpPr>
          <p:cNvPr id="281" name="“before such a time.”"/>
          <p:cNvSpPr txBox="1"/>
          <p:nvPr/>
        </p:nvSpPr>
        <p:spPr>
          <a:xfrm>
            <a:off x="3302755" y="850260"/>
            <a:ext cx="418949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“before such a time.” </a:t>
            </a:r>
          </a:p>
        </p:txBody>
      </p:sp>
      <p:sp>
        <p:nvSpPr>
          <p:cNvPr id="282" name="B：来中国(之)前，我吃过中国菜。"/>
          <p:cNvSpPr txBox="1"/>
          <p:nvPr/>
        </p:nvSpPr>
        <p:spPr>
          <a:xfrm>
            <a:off x="1250340" y="8140699"/>
            <a:ext cx="10021520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B：来中国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(之)前</a:t>
            </a:r>
            <a:r>
              <a:t>，我吃过中国菜。</a:t>
            </a:r>
          </a:p>
        </p:txBody>
      </p:sp>
      <p:sp>
        <p:nvSpPr>
          <p:cNvPr id="283" name="A：你有没有吃过中国菜？"/>
          <p:cNvSpPr txBox="1"/>
          <p:nvPr/>
        </p:nvSpPr>
        <p:spPr>
          <a:xfrm>
            <a:off x="2930461" y="2628899"/>
            <a:ext cx="69406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A：你有没有吃过中国菜？</a:t>
            </a:r>
          </a:p>
        </p:txBody>
      </p:sp>
      <p:pic>
        <p:nvPicPr>
          <p:cNvPr id="284" name="国际文物会议，旅行平的例证-愉快的女朋友卡通人物-时装的印度，中国和白种人夫人-146598049.jpg" descr="国际文物会议，旅行平的例证-愉快的女朋友卡通人物-时装的印度，中国和白种人夫人-146598049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885"/>
          <a:stretch>
            <a:fillRect/>
          </a:stretch>
        </p:blipFill>
        <p:spPr>
          <a:xfrm>
            <a:off x="3685779" y="3721660"/>
            <a:ext cx="5150641" cy="401962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我吃过中国菜"/>
          <p:cNvSpPr/>
          <p:nvPr/>
        </p:nvSpPr>
        <p:spPr>
          <a:xfrm>
            <a:off x="8001000" y="3956050"/>
            <a:ext cx="4262686" cy="2282875"/>
          </a:xfrm>
          <a:prstGeom prst="wedgeEllipseCallout">
            <a:avLst>
              <a:gd name="adj1" fmla="val -52598"/>
              <a:gd name="adj2" fmla="val -3857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100">
                <a:solidFill>
                  <a:srgbClr val="FFFFFF"/>
                </a:solidFill>
              </a:defRPr>
            </a:lvl1pPr>
          </a:lstStyle>
          <a:p>
            <a:pPr/>
            <a:r>
              <a:t>我吃过中国菜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before; prior to"/>
          <p:cNvSpPr txBox="1"/>
          <p:nvPr/>
        </p:nvSpPr>
        <p:spPr>
          <a:xfrm>
            <a:off x="138068" y="126728"/>
            <a:ext cx="3102064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before; prior to</a:t>
            </a:r>
          </a:p>
        </p:txBody>
      </p:sp>
      <p:sp>
        <p:nvSpPr>
          <p:cNvPr id="288" name="之前"/>
          <p:cNvSpPr txBox="1"/>
          <p:nvPr/>
        </p:nvSpPr>
        <p:spPr>
          <a:xfrm>
            <a:off x="196849" y="793653"/>
            <a:ext cx="2324101" cy="1651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pPr/>
            <a:r>
              <a:t>之前</a:t>
            </a:r>
          </a:p>
        </p:txBody>
      </p:sp>
      <p:sp>
        <p:nvSpPr>
          <p:cNvPr id="289" name="(在)…之前"/>
          <p:cNvSpPr txBox="1"/>
          <p:nvPr/>
        </p:nvSpPr>
        <p:spPr>
          <a:xfrm>
            <a:off x="3894581" y="1543050"/>
            <a:ext cx="244703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(在)…之前</a:t>
            </a:r>
          </a:p>
        </p:txBody>
      </p:sp>
      <p:sp>
        <p:nvSpPr>
          <p:cNvPr id="290" name="“before such a time.”"/>
          <p:cNvSpPr txBox="1"/>
          <p:nvPr/>
        </p:nvSpPr>
        <p:spPr>
          <a:xfrm>
            <a:off x="3302755" y="850260"/>
            <a:ext cx="418949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“before such a time.” </a:t>
            </a:r>
          </a:p>
        </p:txBody>
      </p:sp>
      <p:sp>
        <p:nvSpPr>
          <p:cNvPr id="291" name="A：(在)旅游之前，我们需要做什么？"/>
          <p:cNvSpPr txBox="1"/>
          <p:nvPr/>
        </p:nvSpPr>
        <p:spPr>
          <a:xfrm>
            <a:off x="2000815" y="2603500"/>
            <a:ext cx="900317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A：</a:t>
            </a:r>
            <a:r>
              <a:rPr>
                <a:solidFill>
                  <a:srgbClr val="929292"/>
                </a:solidFill>
              </a:rPr>
              <a:t>(在)</a:t>
            </a:r>
            <a:r>
              <a:t>旅游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，我们需要做什么？</a:t>
            </a:r>
          </a:p>
        </p:txBody>
      </p:sp>
      <p:sp>
        <p:nvSpPr>
          <p:cNvPr id="292" name="B：(在)旅游之前，我们需要查好资料。"/>
          <p:cNvSpPr txBox="1"/>
          <p:nvPr/>
        </p:nvSpPr>
        <p:spPr>
          <a:xfrm>
            <a:off x="725170" y="8274050"/>
            <a:ext cx="1109726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B：</a:t>
            </a:r>
            <a:r>
              <a:rPr>
                <a:solidFill>
                  <a:srgbClr val="929292"/>
                </a:solidFill>
              </a:rPr>
              <a:t>(在)</a:t>
            </a:r>
            <a:r>
              <a:t>旅游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，我们需要查好资料。</a:t>
            </a:r>
          </a:p>
        </p:txBody>
      </p:sp>
      <p:pic>
        <p:nvPicPr>
          <p:cNvPr id="293" name="illustrasjoner_sok_500x450.png" descr="illustrasjoner_sok_500x4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6382" y="3638646"/>
            <a:ext cx="5134461" cy="4621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before; prior to"/>
          <p:cNvSpPr txBox="1"/>
          <p:nvPr/>
        </p:nvSpPr>
        <p:spPr>
          <a:xfrm>
            <a:off x="138068" y="126728"/>
            <a:ext cx="3102064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before; prior to</a:t>
            </a:r>
          </a:p>
        </p:txBody>
      </p:sp>
      <p:sp>
        <p:nvSpPr>
          <p:cNvPr id="296" name="之前"/>
          <p:cNvSpPr txBox="1"/>
          <p:nvPr/>
        </p:nvSpPr>
        <p:spPr>
          <a:xfrm>
            <a:off x="196849" y="793653"/>
            <a:ext cx="2324101" cy="1651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pPr/>
            <a:r>
              <a:t>之前</a:t>
            </a:r>
          </a:p>
        </p:txBody>
      </p:sp>
      <p:sp>
        <p:nvSpPr>
          <p:cNvPr id="297" name="(在)…之前"/>
          <p:cNvSpPr txBox="1"/>
          <p:nvPr/>
        </p:nvSpPr>
        <p:spPr>
          <a:xfrm>
            <a:off x="3894581" y="1543050"/>
            <a:ext cx="244703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(在)…之前</a:t>
            </a:r>
          </a:p>
        </p:txBody>
      </p:sp>
      <p:sp>
        <p:nvSpPr>
          <p:cNvPr id="298" name="“before such a time.”"/>
          <p:cNvSpPr txBox="1"/>
          <p:nvPr/>
        </p:nvSpPr>
        <p:spPr>
          <a:xfrm>
            <a:off x="3302755" y="850260"/>
            <a:ext cx="418949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“before such a time.” </a:t>
            </a:r>
          </a:p>
        </p:txBody>
      </p:sp>
      <p:sp>
        <p:nvSpPr>
          <p:cNvPr id="299" name="(在)吃饭之前，我会洗手。"/>
          <p:cNvSpPr txBox="1"/>
          <p:nvPr/>
        </p:nvSpPr>
        <p:spPr>
          <a:xfrm>
            <a:off x="2744571" y="7937499"/>
            <a:ext cx="776965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rPr>
                <a:solidFill>
                  <a:srgbClr val="929292"/>
                </a:solidFill>
              </a:rPr>
              <a:t>(在)</a:t>
            </a:r>
            <a:r>
              <a:t>吃饭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，我会洗手。</a:t>
            </a:r>
          </a:p>
        </p:txBody>
      </p:sp>
      <p:sp>
        <p:nvSpPr>
          <p:cNvPr id="300" name="(在)吃饭之前，你会做什么？"/>
          <p:cNvSpPr txBox="1"/>
          <p:nvPr/>
        </p:nvSpPr>
        <p:spPr>
          <a:xfrm>
            <a:off x="2287371" y="2692399"/>
            <a:ext cx="843005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rPr>
                <a:solidFill>
                  <a:srgbClr val="929292"/>
                </a:solidFill>
              </a:rPr>
              <a:t>(在)</a:t>
            </a:r>
            <a:r>
              <a:t>吃饭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，你会做什么？</a:t>
            </a:r>
          </a:p>
        </p:txBody>
      </p:sp>
      <p:grpSp>
        <p:nvGrpSpPr>
          <p:cNvPr id="303" name="群組"/>
          <p:cNvGrpSpPr/>
          <p:nvPr/>
        </p:nvGrpSpPr>
        <p:grpSpPr>
          <a:xfrm>
            <a:off x="1622921" y="3968846"/>
            <a:ext cx="8083810" cy="3862402"/>
            <a:chOff x="0" y="0"/>
            <a:chExt cx="8083809" cy="3862400"/>
          </a:xfrm>
        </p:grpSpPr>
        <p:pic>
          <p:nvPicPr>
            <p:cNvPr id="301" name="Unknown.jpeg" descr="Unknown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56557"/>
              <a:ext cx="2489200" cy="3263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20200122120101-ce189451-me.jpg" descr="20200122120101-ce189451-me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642" t="0" r="22830" b="0"/>
            <a:stretch>
              <a:fillRect/>
            </a:stretch>
          </p:blipFill>
          <p:spPr>
            <a:xfrm>
              <a:off x="4472980" y="0"/>
              <a:ext cx="3610830" cy="3862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  <p:bldP build="whole" bldLvl="1" animBg="1" rev="0" advAuto="0" spid="29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elf-assisted travel"/>
          <p:cNvSpPr txBox="1"/>
          <p:nvPr/>
        </p:nvSpPr>
        <p:spPr>
          <a:xfrm>
            <a:off x="741823" y="2442509"/>
            <a:ext cx="4244645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self-assisted travel</a:t>
            </a:r>
          </a:p>
        </p:txBody>
      </p:sp>
      <p:pic>
        <p:nvPicPr>
          <p:cNvPr id="124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489" y="3371672"/>
            <a:ext cx="4074713" cy="393941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自由行"/>
          <p:cNvSpPr txBox="1"/>
          <p:nvPr/>
        </p:nvSpPr>
        <p:spPr>
          <a:xfrm>
            <a:off x="2698750" y="6214128"/>
            <a:ext cx="2095501" cy="1028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自由行</a:t>
            </a:r>
          </a:p>
        </p:txBody>
      </p:sp>
      <p:pic>
        <p:nvPicPr>
          <p:cNvPr id="126" name="2c2f9f49816d4fe1c38b1f7d62508e41.jpg" descr="2c2f9f49816d4fe1c38b1f7d62508e41.jpg"/>
          <p:cNvPicPr>
            <a:picLocks noChangeAspect="1"/>
          </p:cNvPicPr>
          <p:nvPr/>
        </p:nvPicPr>
        <p:blipFill>
          <a:blip r:embed="rId3">
            <a:extLst/>
          </a:blip>
          <a:srcRect l="0" t="11975" r="0" b="11975"/>
          <a:stretch>
            <a:fillRect/>
          </a:stretch>
        </p:blipFill>
        <p:spPr>
          <a:xfrm>
            <a:off x="6123483" y="3325515"/>
            <a:ext cx="5653816" cy="3836643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旅行团"/>
          <p:cNvSpPr txBox="1"/>
          <p:nvPr/>
        </p:nvSpPr>
        <p:spPr>
          <a:xfrm>
            <a:off x="9899650" y="6214128"/>
            <a:ext cx="2095501" cy="1028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旅行团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  <p:bldP build="whole" bldLvl="1" animBg="1" rev="0" advAuto="0" spid="12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before; prior to"/>
          <p:cNvSpPr txBox="1"/>
          <p:nvPr/>
        </p:nvSpPr>
        <p:spPr>
          <a:xfrm>
            <a:off x="138068" y="126728"/>
            <a:ext cx="3102064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before; prior to</a:t>
            </a:r>
          </a:p>
        </p:txBody>
      </p:sp>
      <p:sp>
        <p:nvSpPr>
          <p:cNvPr id="306" name="之前"/>
          <p:cNvSpPr txBox="1"/>
          <p:nvPr/>
        </p:nvSpPr>
        <p:spPr>
          <a:xfrm>
            <a:off x="196849" y="793653"/>
            <a:ext cx="2324101" cy="1651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pPr/>
            <a:r>
              <a:t>之前</a:t>
            </a:r>
          </a:p>
        </p:txBody>
      </p:sp>
      <p:sp>
        <p:nvSpPr>
          <p:cNvPr id="307" name="When 之前 used alone at the beginning of sentences or after a subject, it means “beforehand” or “previously”"/>
          <p:cNvSpPr txBox="1"/>
          <p:nvPr/>
        </p:nvSpPr>
        <p:spPr>
          <a:xfrm>
            <a:off x="3213290" y="615950"/>
            <a:ext cx="931239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When 之前 used alone at the </a:t>
            </a:r>
            <a:r>
              <a:rPr>
                <a:solidFill>
                  <a:srgbClr val="0433FF"/>
                </a:solidFill>
              </a:rPr>
              <a:t>beginning of sentences or after a subject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, it means “beforehand” or “previously”</a:t>
            </a:r>
          </a:p>
        </p:txBody>
      </p:sp>
      <p:sp>
        <p:nvSpPr>
          <p:cNvPr id="308" name="之前我学过画画儿。"/>
          <p:cNvSpPr txBox="1"/>
          <p:nvPr/>
        </p:nvSpPr>
        <p:spPr>
          <a:xfrm>
            <a:off x="882650" y="7581900"/>
            <a:ext cx="56007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我学过画画儿。</a:t>
            </a:r>
          </a:p>
        </p:txBody>
      </p:sp>
      <p:sp>
        <p:nvSpPr>
          <p:cNvPr id="309" name="我之前学过画画儿。"/>
          <p:cNvSpPr txBox="1"/>
          <p:nvPr/>
        </p:nvSpPr>
        <p:spPr>
          <a:xfrm>
            <a:off x="6813550" y="7581900"/>
            <a:ext cx="56007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学过画画儿。</a:t>
            </a:r>
          </a:p>
        </p:txBody>
      </p:sp>
      <p:pic>
        <p:nvPicPr>
          <p:cNvPr id="310" name="2012112919552736.jpg" descr="20121129195527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0137" y="3047206"/>
            <a:ext cx="4445001" cy="420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4"/>
      <p:bldP build="whole" bldLvl="1" animBg="1" rev="0" advAuto="0" spid="310" grpId="2"/>
      <p:bldP build="whole" bldLvl="1" animBg="1" rev="0" advAuto="0" spid="307" grpId="1"/>
      <p:bldP build="whole" bldLvl="1" animBg="1" rev="0" advAuto="0" spid="308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before; prior to"/>
          <p:cNvSpPr txBox="1"/>
          <p:nvPr/>
        </p:nvSpPr>
        <p:spPr>
          <a:xfrm>
            <a:off x="138068" y="126728"/>
            <a:ext cx="3102064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before; prior to</a:t>
            </a:r>
          </a:p>
        </p:txBody>
      </p:sp>
      <p:sp>
        <p:nvSpPr>
          <p:cNvPr id="313" name="之前"/>
          <p:cNvSpPr txBox="1"/>
          <p:nvPr/>
        </p:nvSpPr>
        <p:spPr>
          <a:xfrm>
            <a:off x="196849" y="793653"/>
            <a:ext cx="2324101" cy="1651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pPr/>
            <a:r>
              <a:t>之前</a:t>
            </a:r>
          </a:p>
        </p:txBody>
      </p:sp>
      <p:sp>
        <p:nvSpPr>
          <p:cNvPr id="314" name="When 之前 used alone at the beginning of sentences or after a subject, it means “beforehand” or “previously”"/>
          <p:cNvSpPr txBox="1"/>
          <p:nvPr/>
        </p:nvSpPr>
        <p:spPr>
          <a:xfrm>
            <a:off x="3213290" y="615950"/>
            <a:ext cx="931239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When 之前 used alone at the beginning of sentences or after a subject, it means “beforehand” or “previously”</a:t>
            </a:r>
          </a:p>
        </p:txBody>
      </p:sp>
      <p:sp>
        <p:nvSpPr>
          <p:cNvPr id="315" name="之前有人告诉我这件事。"/>
          <p:cNvSpPr txBox="1"/>
          <p:nvPr/>
        </p:nvSpPr>
        <p:spPr>
          <a:xfrm>
            <a:off x="222250" y="6686550"/>
            <a:ext cx="570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有人告诉我这件事。</a:t>
            </a:r>
          </a:p>
        </p:txBody>
      </p:sp>
      <p:sp>
        <p:nvSpPr>
          <p:cNvPr id="316" name="有人之前告诉我这件事。"/>
          <p:cNvSpPr txBox="1"/>
          <p:nvPr/>
        </p:nvSpPr>
        <p:spPr>
          <a:xfrm>
            <a:off x="7067550" y="6686550"/>
            <a:ext cx="570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有人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告诉我这件事。</a:t>
            </a:r>
          </a:p>
        </p:txBody>
      </p:sp>
      <p:sp>
        <p:nvSpPr>
          <p:cNvPr id="317" name="之前没人告诉我这件事。"/>
          <p:cNvSpPr txBox="1"/>
          <p:nvPr/>
        </p:nvSpPr>
        <p:spPr>
          <a:xfrm>
            <a:off x="222250" y="8172450"/>
            <a:ext cx="570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没人告诉我这件事。</a:t>
            </a:r>
          </a:p>
        </p:txBody>
      </p:sp>
      <p:sp>
        <p:nvSpPr>
          <p:cNvPr id="318" name="没人之前告诉我这件事。"/>
          <p:cNvSpPr txBox="1"/>
          <p:nvPr/>
        </p:nvSpPr>
        <p:spPr>
          <a:xfrm>
            <a:off x="7067550" y="8172450"/>
            <a:ext cx="570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没人之前告诉我这件事。</a:t>
            </a:r>
          </a:p>
        </p:txBody>
      </p:sp>
      <p:sp>
        <p:nvSpPr>
          <p:cNvPr id="319" name="x"/>
          <p:cNvSpPr txBox="1"/>
          <p:nvPr/>
        </p:nvSpPr>
        <p:spPr>
          <a:xfrm>
            <a:off x="8653195" y="7501666"/>
            <a:ext cx="1565810" cy="18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20" name="Someone told me this thing before"/>
          <p:cNvSpPr txBox="1"/>
          <p:nvPr/>
        </p:nvSpPr>
        <p:spPr>
          <a:xfrm>
            <a:off x="2914135" y="2363401"/>
            <a:ext cx="8675130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Someone told me this thing before</a:t>
            </a:r>
          </a:p>
        </p:txBody>
      </p:sp>
      <p:pic>
        <p:nvPicPr>
          <p:cNvPr id="321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3568" y="3205914"/>
            <a:ext cx="4931372" cy="3341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2"/>
      <p:bldP build="whole" bldLvl="1" animBg="1" rev="0" advAuto="0" spid="315" grpId="1"/>
      <p:bldP build="whole" bldLvl="1" animBg="1" rev="0" advAuto="0" spid="318" grpId="4"/>
      <p:bldP build="whole" bldLvl="1" animBg="1" rev="0" advAuto="0" spid="317" grpId="3"/>
      <p:bldP build="whole" bldLvl="1" animBg="1" rev="0" advAuto="0" spid="319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before; prior to"/>
          <p:cNvSpPr txBox="1"/>
          <p:nvPr/>
        </p:nvSpPr>
        <p:spPr>
          <a:xfrm>
            <a:off x="5474322" y="305449"/>
            <a:ext cx="355475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before; prior to</a:t>
            </a:r>
          </a:p>
        </p:txBody>
      </p:sp>
      <p:sp>
        <p:nvSpPr>
          <p:cNvPr id="324" name="之前"/>
          <p:cNvSpPr txBox="1"/>
          <p:nvPr/>
        </p:nvSpPr>
        <p:spPr>
          <a:xfrm>
            <a:off x="5086349" y="990503"/>
            <a:ext cx="3975101" cy="2806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200"/>
            </a:lvl1pPr>
          </a:lstStyle>
          <a:p>
            <a:pPr/>
            <a:r>
              <a:t>之前</a:t>
            </a:r>
          </a:p>
        </p:txBody>
      </p:sp>
      <p:sp>
        <p:nvSpPr>
          <p:cNvPr id="325" name="之前 means “before such a time.” If the time is specified, the preposition 在 can be used. When used alone at the beginning of sentences, 之前 means “beforehand” or “previously”"/>
          <p:cNvSpPr txBox="1"/>
          <p:nvPr/>
        </p:nvSpPr>
        <p:spPr>
          <a:xfrm>
            <a:off x="352091" y="4224029"/>
            <a:ext cx="12300618" cy="1800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之前</a:t>
            </a:r>
            <a:r>
              <a:t> means “before such a time.” If the time is specified, the preposition 在 can be used.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When used alone at the beginning of sentences, 之前 means “beforehand” or “previously”</a:t>
            </a:r>
          </a:p>
        </p:txBody>
      </p:sp>
      <p:sp>
        <p:nvSpPr>
          <p:cNvPr id="326" name="造句"/>
          <p:cNvSpPr txBox="1"/>
          <p:nvPr/>
        </p:nvSpPr>
        <p:spPr>
          <a:xfrm>
            <a:off x="5734050" y="7169149"/>
            <a:ext cx="2400301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只好"/>
          <p:cNvSpPr txBox="1"/>
          <p:nvPr/>
        </p:nvSpPr>
        <p:spPr>
          <a:xfrm>
            <a:off x="374649" y="1162050"/>
            <a:ext cx="2324101" cy="1651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>
                <a:solidFill>
                  <a:srgbClr val="FFFFFF"/>
                </a:solidFill>
              </a:defRPr>
            </a:lvl1pPr>
          </a:lstStyle>
          <a:p>
            <a:pPr/>
            <a:r>
              <a:t>只好</a:t>
            </a:r>
          </a:p>
        </p:txBody>
      </p:sp>
      <p:sp>
        <p:nvSpPr>
          <p:cNvPr id="329" name="Have no choice but"/>
          <p:cNvSpPr txBox="1"/>
          <p:nvPr/>
        </p:nvSpPr>
        <p:spPr>
          <a:xfrm>
            <a:off x="6864" y="197315"/>
            <a:ext cx="4431272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Have no choice but</a:t>
            </a:r>
          </a:p>
        </p:txBody>
      </p:sp>
      <p:sp>
        <p:nvSpPr>
          <p:cNvPr id="330" name="盒饭卖完了，我们只好吃方便面。"/>
          <p:cNvSpPr txBox="1"/>
          <p:nvPr/>
        </p:nvSpPr>
        <p:spPr>
          <a:xfrm>
            <a:off x="1892299" y="7480300"/>
            <a:ext cx="94488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盒饭卖完了，我们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只好</a:t>
            </a:r>
            <a:r>
              <a:t>吃方便面。</a:t>
            </a:r>
          </a:p>
        </p:txBody>
      </p:sp>
      <p:grpSp>
        <p:nvGrpSpPr>
          <p:cNvPr id="334" name="群組"/>
          <p:cNvGrpSpPr/>
          <p:nvPr/>
        </p:nvGrpSpPr>
        <p:grpSpPr>
          <a:xfrm>
            <a:off x="1231899" y="2025650"/>
            <a:ext cx="10856345" cy="4806793"/>
            <a:chOff x="0" y="0"/>
            <a:chExt cx="10856343" cy="4806792"/>
          </a:xfrm>
        </p:grpSpPr>
        <p:pic>
          <p:nvPicPr>
            <p:cNvPr id="331" name="31030815842_17987fe844_b.jpg" descr="31030815842_17987fe844_b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93778"/>
              <a:ext cx="5180770" cy="3451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Sold out"/>
            <p:cNvSpPr/>
            <p:nvPr/>
          </p:nvSpPr>
          <p:spPr>
            <a:xfrm>
              <a:off x="1828800" y="0"/>
              <a:ext cx="2324100" cy="1270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Sold out</a:t>
              </a:r>
            </a:p>
          </p:txBody>
        </p:sp>
        <p:pic>
          <p:nvPicPr>
            <p:cNvPr id="333" name="abe59257-9687-4a2d-b26a-edbc63badda6_m.jpg" descr="abe59257-9687-4a2d-b26a-edbc63badda6_m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934" b="0"/>
            <a:stretch>
              <a:fillRect/>
            </a:stretch>
          </p:blipFill>
          <p:spPr>
            <a:xfrm>
              <a:off x="5535773" y="895548"/>
              <a:ext cx="5320571" cy="3911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" grpId="1"/>
      <p:bldP build="whole" bldLvl="1" animBg="1" rev="0" advAuto="0" spid="334" grpId="2"/>
      <p:bldP build="whole" bldLvl="1" animBg="1" rev="0" advAuto="0" spid="330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只好"/>
          <p:cNvSpPr txBox="1"/>
          <p:nvPr/>
        </p:nvSpPr>
        <p:spPr>
          <a:xfrm>
            <a:off x="361949" y="882650"/>
            <a:ext cx="2324101" cy="1651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>
                <a:solidFill>
                  <a:srgbClr val="FFFFFF"/>
                </a:solidFill>
              </a:defRPr>
            </a:lvl1pPr>
          </a:lstStyle>
          <a:p>
            <a:pPr/>
            <a:r>
              <a:t>只好</a:t>
            </a:r>
          </a:p>
        </p:txBody>
      </p:sp>
      <p:sp>
        <p:nvSpPr>
          <p:cNvPr id="337" name="Have no choice but"/>
          <p:cNvSpPr txBox="1"/>
          <p:nvPr/>
        </p:nvSpPr>
        <p:spPr>
          <a:xfrm>
            <a:off x="6864" y="197315"/>
            <a:ext cx="4431272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Have no choice but</a:t>
            </a:r>
          </a:p>
        </p:txBody>
      </p:sp>
      <p:sp>
        <p:nvSpPr>
          <p:cNvPr id="338" name="这家饭馆儿不能刷卡，只好付现(金)。"/>
          <p:cNvSpPr txBox="1"/>
          <p:nvPr/>
        </p:nvSpPr>
        <p:spPr>
          <a:xfrm>
            <a:off x="1831086" y="8267537"/>
            <a:ext cx="959662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这家饭馆儿不能刷卡，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只好</a:t>
            </a:r>
            <a:r>
              <a:t>付现(金)。</a:t>
            </a:r>
          </a:p>
        </p:txBody>
      </p:sp>
      <p:pic>
        <p:nvPicPr>
          <p:cNvPr id="339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503" y="1841337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现金的-人在零售店-94585474.jpg" descr="现金的-人在零售店-9458547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7236" y="4962354"/>
            <a:ext cx="4556804" cy="3041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unnamed.jpg" descr="unname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408" y="2559515"/>
            <a:ext cx="5493624" cy="412021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Ｏ"/>
          <p:cNvSpPr txBox="1"/>
          <p:nvPr/>
        </p:nvSpPr>
        <p:spPr>
          <a:xfrm>
            <a:off x="10814049" y="5079837"/>
            <a:ext cx="2044701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Ｏ</a:t>
            </a:r>
          </a:p>
        </p:txBody>
      </p:sp>
      <p:sp>
        <p:nvSpPr>
          <p:cNvPr id="343" name="Ｘ"/>
          <p:cNvSpPr txBox="1"/>
          <p:nvPr/>
        </p:nvSpPr>
        <p:spPr>
          <a:xfrm>
            <a:off x="8769349" y="1650999"/>
            <a:ext cx="2044701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200">
                <a:solidFill>
                  <a:schemeClr val="accent5"/>
                </a:solidFill>
              </a:defRPr>
            </a:lvl1pPr>
          </a:lstStyle>
          <a:p>
            <a:pPr/>
            <a:r>
              <a:t>Ｘ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只好"/>
          <p:cNvSpPr txBox="1"/>
          <p:nvPr/>
        </p:nvSpPr>
        <p:spPr>
          <a:xfrm>
            <a:off x="374649" y="1162050"/>
            <a:ext cx="2324101" cy="1651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>
                <a:solidFill>
                  <a:srgbClr val="FFFFFF"/>
                </a:solidFill>
              </a:defRPr>
            </a:lvl1pPr>
          </a:lstStyle>
          <a:p>
            <a:pPr/>
            <a:r>
              <a:t>只好</a:t>
            </a:r>
          </a:p>
        </p:txBody>
      </p:sp>
      <p:sp>
        <p:nvSpPr>
          <p:cNvPr id="346" name="Have no choice but"/>
          <p:cNvSpPr txBox="1"/>
          <p:nvPr/>
        </p:nvSpPr>
        <p:spPr>
          <a:xfrm>
            <a:off x="6864" y="197315"/>
            <a:ext cx="4431272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Have no choice but</a:t>
            </a:r>
          </a:p>
        </p:txBody>
      </p:sp>
      <p:sp>
        <p:nvSpPr>
          <p:cNvPr id="347" name="她的男朋友在她旁边打呼噜，她只好去别的房间睡觉。"/>
          <p:cNvSpPr txBox="1"/>
          <p:nvPr/>
        </p:nvSpPr>
        <p:spPr>
          <a:xfrm>
            <a:off x="501650" y="8464549"/>
            <a:ext cx="1200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她的男朋友在她旁边打呼噜，她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只好</a:t>
            </a:r>
            <a:r>
              <a:t>去别的房间睡觉。</a:t>
            </a:r>
          </a:p>
        </p:txBody>
      </p:sp>
      <p:pic>
        <p:nvPicPr>
          <p:cNvPr id="348" name="20160826004107.jpg" descr="201608260041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2426" y="2757170"/>
            <a:ext cx="6453348" cy="4840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电车坏了，我们只好走路去学校。"/>
          <p:cNvSpPr txBox="1"/>
          <p:nvPr/>
        </p:nvSpPr>
        <p:spPr>
          <a:xfrm>
            <a:off x="2298699" y="8191500"/>
            <a:ext cx="94488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电车坏了，我们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只好</a:t>
            </a:r>
            <a:r>
              <a:t>走路去学校。</a:t>
            </a:r>
          </a:p>
        </p:txBody>
      </p:sp>
      <p:sp>
        <p:nvSpPr>
          <p:cNvPr id="351" name="只好"/>
          <p:cNvSpPr txBox="1"/>
          <p:nvPr/>
        </p:nvSpPr>
        <p:spPr>
          <a:xfrm>
            <a:off x="374649" y="1162050"/>
            <a:ext cx="2324101" cy="1651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>
                <a:solidFill>
                  <a:srgbClr val="FFFFFF"/>
                </a:solidFill>
              </a:defRPr>
            </a:lvl1pPr>
          </a:lstStyle>
          <a:p>
            <a:pPr/>
            <a:r>
              <a:t>只好</a:t>
            </a:r>
          </a:p>
        </p:txBody>
      </p:sp>
      <p:sp>
        <p:nvSpPr>
          <p:cNvPr id="352" name="Have no choice but"/>
          <p:cNvSpPr txBox="1"/>
          <p:nvPr/>
        </p:nvSpPr>
        <p:spPr>
          <a:xfrm>
            <a:off x="6864" y="197315"/>
            <a:ext cx="4431272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Have no choice but</a:t>
            </a:r>
          </a:p>
        </p:txBody>
      </p:sp>
      <p:pic>
        <p:nvPicPr>
          <p:cNvPr id="353" name="QJ6832054364.jpg" descr="QJ6832054364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803"/>
          <a:stretch>
            <a:fillRect/>
          </a:stretch>
        </p:blipFill>
        <p:spPr>
          <a:xfrm>
            <a:off x="2997200" y="2984159"/>
            <a:ext cx="7518483" cy="472619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电车坏了"/>
          <p:cNvSpPr txBox="1"/>
          <p:nvPr/>
        </p:nvSpPr>
        <p:spPr>
          <a:xfrm>
            <a:off x="5721350" y="1790700"/>
            <a:ext cx="26035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电车坏了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只好"/>
          <p:cNvSpPr txBox="1"/>
          <p:nvPr/>
        </p:nvSpPr>
        <p:spPr>
          <a:xfrm>
            <a:off x="4768850" y="2209800"/>
            <a:ext cx="4127500" cy="29083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800">
                <a:solidFill>
                  <a:srgbClr val="FFFFFF"/>
                </a:solidFill>
              </a:defRPr>
            </a:lvl1pPr>
          </a:lstStyle>
          <a:p>
            <a:pPr/>
            <a:r>
              <a:t>只好</a:t>
            </a:r>
          </a:p>
        </p:txBody>
      </p:sp>
      <p:sp>
        <p:nvSpPr>
          <p:cNvPr id="357" name="Have no choice but"/>
          <p:cNvSpPr txBox="1"/>
          <p:nvPr/>
        </p:nvSpPr>
        <p:spPr>
          <a:xfrm>
            <a:off x="4616964" y="1187915"/>
            <a:ext cx="4431272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Have no choice but</a:t>
            </a:r>
          </a:p>
        </p:txBody>
      </p:sp>
      <p:sp>
        <p:nvSpPr>
          <p:cNvPr id="358" name="造句"/>
          <p:cNvSpPr txBox="1"/>
          <p:nvPr/>
        </p:nvSpPr>
        <p:spPr>
          <a:xfrm>
            <a:off x="5734050" y="7169149"/>
            <a:ext cx="2400301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o leave behind"/>
          <p:cNvSpPr txBox="1"/>
          <p:nvPr/>
        </p:nvSpPr>
        <p:spPr>
          <a:xfrm>
            <a:off x="620299" y="567088"/>
            <a:ext cx="4347402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0433FF"/>
                </a:solidFill>
              </a:defRPr>
            </a:lvl1pPr>
          </a:lstStyle>
          <a:p>
            <a:pPr/>
            <a:r>
              <a:t>To leave behind</a:t>
            </a:r>
          </a:p>
        </p:txBody>
      </p:sp>
      <p:sp>
        <p:nvSpPr>
          <p:cNvPr id="361" name="留(下)"/>
          <p:cNvSpPr txBox="1"/>
          <p:nvPr/>
        </p:nvSpPr>
        <p:spPr>
          <a:xfrm>
            <a:off x="190301" y="1435099"/>
            <a:ext cx="5477801" cy="20447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900">
                <a:solidFill>
                  <a:srgbClr val="FFFFFF"/>
                </a:solidFill>
              </a:defRPr>
            </a:lvl1pPr>
          </a:lstStyle>
          <a:p>
            <a:pPr/>
            <a:r>
              <a:t>留(下)</a:t>
            </a:r>
          </a:p>
        </p:txBody>
      </p:sp>
      <p:sp>
        <p:nvSpPr>
          <p:cNvPr id="362" name="Deep"/>
          <p:cNvSpPr txBox="1"/>
          <p:nvPr/>
        </p:nvSpPr>
        <p:spPr>
          <a:xfrm>
            <a:off x="8866063" y="414688"/>
            <a:ext cx="1543051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Deep</a:t>
            </a:r>
          </a:p>
        </p:txBody>
      </p:sp>
      <p:sp>
        <p:nvSpPr>
          <p:cNvPr id="363" name="深"/>
          <p:cNvSpPr txBox="1"/>
          <p:nvPr/>
        </p:nvSpPr>
        <p:spPr>
          <a:xfrm>
            <a:off x="6960592" y="1200149"/>
            <a:ext cx="5353993" cy="25146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600">
                <a:solidFill>
                  <a:srgbClr val="FFFFFF"/>
                </a:solidFill>
              </a:defRPr>
            </a:lvl1pPr>
          </a:lstStyle>
          <a:p>
            <a:pPr/>
            <a:r>
              <a:t>深</a:t>
            </a:r>
          </a:p>
        </p:txBody>
      </p:sp>
      <p:sp>
        <p:nvSpPr>
          <p:cNvPr id="364" name="哪个国家或地方给你留下最深的印象？"/>
          <p:cNvSpPr txBox="1"/>
          <p:nvPr/>
        </p:nvSpPr>
        <p:spPr>
          <a:xfrm>
            <a:off x="2127250" y="4146550"/>
            <a:ext cx="8750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哪个国家或地方给你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留下</a:t>
            </a:r>
            <a:r>
              <a:t>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深</a:t>
            </a:r>
            <a:r>
              <a:t>的印象？</a:t>
            </a:r>
          </a:p>
        </p:txBody>
      </p:sp>
      <p:grpSp>
        <p:nvGrpSpPr>
          <p:cNvPr id="367" name="群組"/>
          <p:cNvGrpSpPr/>
          <p:nvPr/>
        </p:nvGrpSpPr>
        <p:grpSpPr>
          <a:xfrm>
            <a:off x="-31812" y="4959349"/>
            <a:ext cx="5922027" cy="4819106"/>
            <a:chOff x="0" y="0"/>
            <a:chExt cx="5922026" cy="4819104"/>
          </a:xfrm>
        </p:grpSpPr>
        <p:sp>
          <p:nvSpPr>
            <p:cNvPr id="365" name="To share"/>
            <p:cNvSpPr txBox="1"/>
            <p:nvPr/>
          </p:nvSpPr>
          <p:spPr>
            <a:xfrm>
              <a:off x="1614803" y="-1"/>
              <a:ext cx="2422018" cy="783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To share</a:t>
              </a:r>
            </a:p>
          </p:txBody>
        </p:sp>
        <p:pic>
          <p:nvPicPr>
            <p:cNvPr id="366" name="276041_m-f.jpg" descr="276041_m-f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73414"/>
              <a:ext cx="5922027" cy="3945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8" name="分享"/>
          <p:cNvSpPr txBox="1"/>
          <p:nvPr/>
        </p:nvSpPr>
        <p:spPr>
          <a:xfrm>
            <a:off x="4019549" y="8515350"/>
            <a:ext cx="1866901" cy="1320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分享</a:t>
            </a:r>
          </a:p>
        </p:txBody>
      </p:sp>
      <p:sp>
        <p:nvSpPr>
          <p:cNvPr id="369" name="To share your traveling experience"/>
          <p:cNvSpPr txBox="1"/>
          <p:nvPr/>
        </p:nvSpPr>
        <p:spPr>
          <a:xfrm>
            <a:off x="5948406" y="5626100"/>
            <a:ext cx="6975387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To share your traveling experience</a:t>
            </a:r>
          </a:p>
        </p:txBody>
      </p:sp>
      <p:sp>
        <p:nvSpPr>
          <p:cNvPr id="370" name="分享一下你的旅游经验。"/>
          <p:cNvSpPr txBox="1"/>
          <p:nvPr/>
        </p:nvSpPr>
        <p:spPr>
          <a:xfrm>
            <a:off x="6297488" y="6923885"/>
            <a:ext cx="66802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分享</a:t>
            </a:r>
            <a:r>
              <a:t>一下你的旅游经验。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" grpId="3"/>
      <p:bldP build="whole" bldLvl="1" animBg="1" rev="0" advAuto="0" spid="362" grpId="2"/>
      <p:bldP build="whole" bldLvl="1" animBg="1" rev="0" advAuto="0" spid="367" grpId="5"/>
      <p:bldP build="whole" bldLvl="1" animBg="1" rev="0" advAuto="0" spid="361" grpId="1"/>
      <p:bldP build="whole" bldLvl="1" animBg="1" rev="0" advAuto="0" spid="364" grpId="4"/>
      <p:bldP build="whole" bldLvl="1" animBg="1" rev="0" advAuto="0" spid="369" grpId="7"/>
      <p:bldP build="whole" bldLvl="1" animBg="1" rev="0" advAuto="0" spid="370" grpId="8"/>
      <p:bldP build="whole" bldLvl="1" animBg="1" rev="0" advAuto="0" spid="368" grpId="6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分享"/>
          <p:cNvSpPr txBox="1"/>
          <p:nvPr/>
        </p:nvSpPr>
        <p:spPr>
          <a:xfrm>
            <a:off x="69849" y="190500"/>
            <a:ext cx="2527301" cy="17907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>
                <a:solidFill>
                  <a:srgbClr val="FFFFFF"/>
                </a:solidFill>
              </a:defRPr>
            </a:lvl1pPr>
          </a:lstStyle>
          <a:p>
            <a:pPr/>
            <a:r>
              <a:t>分享</a:t>
            </a:r>
          </a:p>
        </p:txBody>
      </p:sp>
      <p:sp>
        <p:nvSpPr>
          <p:cNvPr id="373" name="To share joy, happiness, benefit, or something pleasant or positive"/>
          <p:cNvSpPr txBox="1"/>
          <p:nvPr/>
        </p:nvSpPr>
        <p:spPr>
          <a:xfrm>
            <a:off x="4066857" y="743046"/>
            <a:ext cx="7372093" cy="118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To share joy, happiness, benefit, or something pleasant or positive</a:t>
            </a:r>
          </a:p>
        </p:txBody>
      </p:sp>
      <p:sp>
        <p:nvSpPr>
          <p:cNvPr id="374" name="usage:跟/和 someone 分享"/>
          <p:cNvSpPr txBox="1"/>
          <p:nvPr/>
        </p:nvSpPr>
        <p:spPr>
          <a:xfrm>
            <a:off x="3248024" y="2057400"/>
            <a:ext cx="694055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usage:跟/和 someone 分享</a:t>
            </a:r>
          </a:p>
        </p:txBody>
      </p:sp>
      <p:grpSp>
        <p:nvGrpSpPr>
          <p:cNvPr id="378" name="群組"/>
          <p:cNvGrpSpPr/>
          <p:nvPr/>
        </p:nvGrpSpPr>
        <p:grpSpPr>
          <a:xfrm>
            <a:off x="768349" y="2947425"/>
            <a:ext cx="11290301" cy="6699234"/>
            <a:chOff x="0" y="0"/>
            <a:chExt cx="11290300" cy="6699232"/>
          </a:xfrm>
        </p:grpSpPr>
        <p:sp>
          <p:nvSpPr>
            <p:cNvPr id="375" name="丽莎跟天明要结婚了，他们跟大家分享喜悦。"/>
            <p:cNvSpPr txBox="1"/>
            <p:nvPr/>
          </p:nvSpPr>
          <p:spPr>
            <a:xfrm>
              <a:off x="0" y="5377424"/>
              <a:ext cx="11290301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400"/>
              </a:pPr>
              <a:r>
                <a:t>丽莎跟天明要结婚了，他们跟大家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分享</a:t>
              </a:r>
              <a:r>
                <a:t>喜悦</a:t>
              </a:r>
              <a:r>
                <a:t>。</a:t>
              </a:r>
            </a:p>
          </p:txBody>
        </p:sp>
        <p:sp>
          <p:nvSpPr>
            <p:cNvPr id="376" name="xǐyuè"/>
            <p:cNvSpPr txBox="1"/>
            <p:nvPr/>
          </p:nvSpPr>
          <p:spPr>
            <a:xfrm>
              <a:off x="9610540" y="6163815"/>
              <a:ext cx="1035420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/>
              </a:lvl1pPr>
            </a:lstStyle>
            <a:p>
              <a:pPr/>
              <a:r>
                <a:t>xǐyuè</a:t>
              </a:r>
            </a:p>
          </p:txBody>
        </p:sp>
        <p:pic>
          <p:nvPicPr>
            <p:cNvPr id="377" name="unnamed.jpg" descr="unnamed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63429" y="0"/>
              <a:ext cx="3290957" cy="4941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1"/>
      <p:bldP build="whole" bldLvl="1" animBg="1" rev="0" advAuto="0" spid="374" grpId="2"/>
      <p:bldP build="whole" bldLvl="1" animBg="1" rev="0" advAuto="0" spid="378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群組"/>
          <p:cNvGrpSpPr/>
          <p:nvPr/>
        </p:nvGrpSpPr>
        <p:grpSpPr>
          <a:xfrm>
            <a:off x="276423" y="611538"/>
            <a:ext cx="4115619" cy="4960166"/>
            <a:chOff x="0" y="0"/>
            <a:chExt cx="4115618" cy="4960164"/>
          </a:xfrm>
        </p:grpSpPr>
        <p:pic>
          <p:nvPicPr>
            <p:cNvPr id="129" name="Raised-hands.png" descr="Raised-hands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44546"/>
              <a:ext cx="4115619" cy="4115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To participate"/>
            <p:cNvSpPr txBox="1"/>
            <p:nvPr/>
          </p:nvSpPr>
          <p:spPr>
            <a:xfrm>
              <a:off x="138712" y="-1"/>
              <a:ext cx="3838195" cy="783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To participate</a:t>
              </a:r>
            </a:p>
          </p:txBody>
        </p:sp>
      </p:grpSp>
      <p:sp>
        <p:nvSpPr>
          <p:cNvPr id="132" name="参加"/>
          <p:cNvSpPr txBox="1"/>
          <p:nvPr/>
        </p:nvSpPr>
        <p:spPr>
          <a:xfrm>
            <a:off x="4349750" y="4140199"/>
            <a:ext cx="1638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参加</a:t>
            </a:r>
          </a:p>
        </p:txBody>
      </p:sp>
      <p:grpSp>
        <p:nvGrpSpPr>
          <p:cNvPr id="135" name="群組"/>
          <p:cNvGrpSpPr/>
          <p:nvPr/>
        </p:nvGrpSpPr>
        <p:grpSpPr>
          <a:xfrm>
            <a:off x="5509617" y="599588"/>
            <a:ext cx="7306711" cy="3422245"/>
            <a:chOff x="0" y="0"/>
            <a:chExt cx="7306709" cy="3422244"/>
          </a:xfrm>
        </p:grpSpPr>
        <p:pic>
          <p:nvPicPr>
            <p:cNvPr id="133" name="booktour.jpg" descr="booktour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64895"/>
              <a:ext cx="7306710" cy="2557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To sign up; to register"/>
            <p:cNvSpPr txBox="1"/>
            <p:nvPr/>
          </p:nvSpPr>
          <p:spPr>
            <a:xfrm>
              <a:off x="948421" y="-1"/>
              <a:ext cx="5625923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/>
              </a:lvl1pPr>
            </a:lstStyle>
            <a:p>
              <a:pPr/>
              <a:r>
                <a:t>To sign up; to register</a:t>
              </a:r>
            </a:p>
          </p:txBody>
        </p:sp>
      </p:grpSp>
      <p:grpSp>
        <p:nvGrpSpPr>
          <p:cNvPr id="139" name="群組"/>
          <p:cNvGrpSpPr/>
          <p:nvPr/>
        </p:nvGrpSpPr>
        <p:grpSpPr>
          <a:xfrm>
            <a:off x="1200149" y="6070600"/>
            <a:ext cx="11544301" cy="3348691"/>
            <a:chOff x="0" y="0"/>
            <a:chExt cx="11544300" cy="3348690"/>
          </a:xfrm>
        </p:grpSpPr>
        <p:sp>
          <p:nvSpPr>
            <p:cNvPr id="136" name="你想要自由行还是参加旅行团？为什么？"/>
            <p:cNvSpPr txBox="1"/>
            <p:nvPr/>
          </p:nvSpPr>
          <p:spPr>
            <a:xfrm>
              <a:off x="-1" y="0"/>
              <a:ext cx="11544301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000"/>
              </a:pPr>
              <a:r>
                <a:t>你想要自由行还是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参加</a:t>
              </a:r>
              <a:r>
                <a:t>旅行团？为什么？</a:t>
              </a:r>
            </a:p>
          </p:txBody>
        </p:sp>
        <p:pic>
          <p:nvPicPr>
            <p:cNvPr id="137" name="unnamed.jpg" descr="unnamed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99939" y="1167248"/>
              <a:ext cx="2256361" cy="2181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tour-guide-lady-group-tourists-260nw-1017653461.jpg.jp2" descr="tour-guide-lady-group-tourists-260nw-1017653461.jpg.jp2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10094"/>
            <a:stretch>
              <a:fillRect/>
            </a:stretch>
          </p:blipFill>
          <p:spPr>
            <a:xfrm>
              <a:off x="5035964" y="1167357"/>
              <a:ext cx="5008446" cy="2181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" name="报名"/>
          <p:cNvSpPr txBox="1"/>
          <p:nvPr/>
        </p:nvSpPr>
        <p:spPr>
          <a:xfrm>
            <a:off x="11182350" y="2929694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报名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5"/>
      <p:bldP build="whole" bldLvl="1" animBg="1" rev="0" advAuto="0" spid="132" grpId="2"/>
      <p:bldP build="whole" bldLvl="1" animBg="1" rev="0" advAuto="0" spid="131" grpId="1"/>
      <p:bldP build="whole" bldLvl="1" animBg="1" rev="0" advAuto="0" spid="135" grpId="3"/>
      <p:bldP build="whole" bldLvl="1" animBg="1" rev="0" advAuto="0" spid="140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分享"/>
          <p:cNvSpPr txBox="1"/>
          <p:nvPr/>
        </p:nvSpPr>
        <p:spPr>
          <a:xfrm>
            <a:off x="69849" y="190500"/>
            <a:ext cx="2527301" cy="17907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>
                <a:solidFill>
                  <a:srgbClr val="FFFFFF"/>
                </a:solidFill>
              </a:defRPr>
            </a:lvl1pPr>
          </a:lstStyle>
          <a:p>
            <a:pPr/>
            <a:r>
              <a:t>分享</a:t>
            </a:r>
          </a:p>
        </p:txBody>
      </p:sp>
      <p:sp>
        <p:nvSpPr>
          <p:cNvPr id="381" name="To share joy, happiness, benefit, or something pleasant or positive"/>
          <p:cNvSpPr txBox="1"/>
          <p:nvPr/>
        </p:nvSpPr>
        <p:spPr>
          <a:xfrm>
            <a:off x="4066857" y="743046"/>
            <a:ext cx="7372093" cy="118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To share joy, happiness, benefit, or something pleasant or positive</a:t>
            </a:r>
          </a:p>
        </p:txBody>
      </p:sp>
      <p:sp>
        <p:nvSpPr>
          <p:cNvPr id="382" name="usage:跟/和 someone 分享"/>
          <p:cNvSpPr txBox="1"/>
          <p:nvPr/>
        </p:nvSpPr>
        <p:spPr>
          <a:xfrm>
            <a:off x="3248024" y="2057400"/>
            <a:ext cx="694055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usage:跟/和 someone 分享</a:t>
            </a:r>
          </a:p>
        </p:txBody>
      </p:sp>
      <p:grpSp>
        <p:nvGrpSpPr>
          <p:cNvPr id="385" name="群組"/>
          <p:cNvGrpSpPr/>
          <p:nvPr/>
        </p:nvGrpSpPr>
        <p:grpSpPr>
          <a:xfrm>
            <a:off x="1403350" y="2895599"/>
            <a:ext cx="10629901" cy="1429760"/>
            <a:chOff x="0" y="0"/>
            <a:chExt cx="10629900" cy="1429758"/>
          </a:xfrm>
        </p:grpSpPr>
        <p:sp>
          <p:nvSpPr>
            <p:cNvPr id="383" name="如果你中乐透，你想跟谁分享你的快乐？"/>
            <p:cNvSpPr txBox="1"/>
            <p:nvPr/>
          </p:nvSpPr>
          <p:spPr>
            <a:xfrm>
              <a:off x="0" y="-1"/>
              <a:ext cx="10629901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600"/>
              </a:lvl1pPr>
            </a:lstStyle>
            <a:p>
              <a:pPr/>
              <a:r>
                <a:t>如果你中乐透，你想跟谁分享你的快乐？</a:t>
              </a:r>
            </a:p>
          </p:txBody>
        </p:sp>
        <p:sp>
          <p:nvSpPr>
            <p:cNvPr id="384" name="lètòu"/>
            <p:cNvSpPr txBox="1"/>
            <p:nvPr/>
          </p:nvSpPr>
          <p:spPr>
            <a:xfrm>
              <a:off x="2493949" y="894341"/>
              <a:ext cx="993802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/>
              </a:lvl1pPr>
            </a:lstStyle>
            <a:p>
              <a:pPr/>
              <a:r>
                <a:t>lètòu</a:t>
              </a:r>
            </a:p>
          </p:txBody>
        </p:sp>
      </p:grpSp>
      <p:pic>
        <p:nvPicPr>
          <p:cNvPr id="386" name="powerball-lottery-winning-winners-money-845025.jpg" descr="powerball-lottery-winning-winners-money-8450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4876" y="4352247"/>
            <a:ext cx="6687604" cy="39672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群組"/>
          <p:cNvGrpSpPr/>
          <p:nvPr/>
        </p:nvGrpSpPr>
        <p:grpSpPr>
          <a:xfrm>
            <a:off x="317944" y="5306686"/>
            <a:ext cx="3759997" cy="1595668"/>
            <a:chOff x="0" y="0"/>
            <a:chExt cx="3759995" cy="1595666"/>
          </a:xfrm>
        </p:grpSpPr>
        <p:sp>
          <p:nvSpPr>
            <p:cNvPr id="387" name="線條"/>
            <p:cNvSpPr/>
            <p:nvPr/>
          </p:nvSpPr>
          <p:spPr>
            <a:xfrm flipV="1">
              <a:off x="2222849" y="-1"/>
              <a:ext cx="1537147" cy="11707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88" name="win lottery"/>
            <p:cNvSpPr txBox="1"/>
            <p:nvPr/>
          </p:nvSpPr>
          <p:spPr>
            <a:xfrm>
              <a:off x="0" y="960860"/>
              <a:ext cx="2335912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win lottery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1"/>
      <p:bldP build="whole" bldLvl="1" animBg="1" rev="0" advAuto="0" spid="389" grpId="2"/>
      <p:bldP build="whole" bldLvl="1" animBg="1" rev="0" advAuto="0" spid="385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群組"/>
          <p:cNvGrpSpPr/>
          <p:nvPr/>
        </p:nvGrpSpPr>
        <p:grpSpPr>
          <a:xfrm>
            <a:off x="65328" y="432080"/>
            <a:ext cx="6854343" cy="4430354"/>
            <a:chOff x="0" y="0"/>
            <a:chExt cx="6854342" cy="4430352"/>
          </a:xfrm>
        </p:grpSpPr>
        <p:sp>
          <p:nvSpPr>
            <p:cNvPr id="391" name="To set out; to depart (for travel)"/>
            <p:cNvSpPr txBox="1"/>
            <p:nvPr/>
          </p:nvSpPr>
          <p:spPr>
            <a:xfrm>
              <a:off x="-1" y="0"/>
              <a:ext cx="685434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To set out; to depart (for travel)</a:t>
              </a:r>
            </a:p>
          </p:txBody>
        </p:sp>
        <p:pic>
          <p:nvPicPr>
            <p:cNvPr id="392" name="20161202D1.jpg" descr="20161202D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388" y="783993"/>
              <a:ext cx="6341494" cy="3646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4" name="出发"/>
          <p:cNvSpPr txBox="1"/>
          <p:nvPr/>
        </p:nvSpPr>
        <p:spPr>
          <a:xfrm>
            <a:off x="4565649" y="3536950"/>
            <a:ext cx="1866901" cy="1320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出发</a:t>
            </a:r>
          </a:p>
        </p:txBody>
      </p:sp>
      <p:pic>
        <p:nvPicPr>
          <p:cNvPr id="395" name="5-Ways-to-Embrace-Love1.jpg=w768.jpeg" descr="5-Ways-to-Embrace-Love1.jpg=w76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9807" y="1130325"/>
            <a:ext cx="5620196" cy="3817858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拥抱"/>
          <p:cNvSpPr txBox="1"/>
          <p:nvPr/>
        </p:nvSpPr>
        <p:spPr>
          <a:xfrm>
            <a:off x="10623549" y="3625850"/>
            <a:ext cx="1866901" cy="1320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拥抱</a:t>
            </a:r>
          </a:p>
        </p:txBody>
      </p:sp>
      <p:grpSp>
        <p:nvGrpSpPr>
          <p:cNvPr id="399" name="群組"/>
          <p:cNvGrpSpPr/>
          <p:nvPr/>
        </p:nvGrpSpPr>
        <p:grpSpPr>
          <a:xfrm>
            <a:off x="82905" y="4900231"/>
            <a:ext cx="4710990" cy="5400300"/>
            <a:chOff x="0" y="0"/>
            <a:chExt cx="4710988" cy="5400298"/>
          </a:xfrm>
        </p:grpSpPr>
        <p:pic>
          <p:nvPicPr>
            <p:cNvPr id="397" name="21748371480498_919.jpg" descr="21748371480498_919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9328" b="0"/>
            <a:stretch>
              <a:fillRect/>
            </a:stretch>
          </p:blipFill>
          <p:spPr>
            <a:xfrm>
              <a:off x="344677" y="0"/>
              <a:ext cx="3394086" cy="5400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To tease; to play with"/>
            <p:cNvSpPr txBox="1"/>
            <p:nvPr/>
          </p:nvSpPr>
          <p:spPr>
            <a:xfrm>
              <a:off x="0" y="80375"/>
              <a:ext cx="4710989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To tease; to play with</a:t>
              </a:r>
            </a:p>
          </p:txBody>
        </p:sp>
      </p:grpSp>
      <p:sp>
        <p:nvSpPr>
          <p:cNvPr id="400" name="逗"/>
          <p:cNvSpPr txBox="1"/>
          <p:nvPr/>
        </p:nvSpPr>
        <p:spPr>
          <a:xfrm>
            <a:off x="3422649" y="8305800"/>
            <a:ext cx="1231901" cy="1663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逗</a:t>
            </a:r>
          </a:p>
        </p:txBody>
      </p:sp>
      <p:grpSp>
        <p:nvGrpSpPr>
          <p:cNvPr id="403" name="群組"/>
          <p:cNvGrpSpPr/>
          <p:nvPr/>
        </p:nvGrpSpPr>
        <p:grpSpPr>
          <a:xfrm>
            <a:off x="6682555" y="7046002"/>
            <a:ext cx="2001889" cy="1329183"/>
            <a:chOff x="0" y="0"/>
            <a:chExt cx="2001888" cy="1329182"/>
          </a:xfrm>
        </p:grpSpPr>
        <p:sp>
          <p:nvSpPr>
            <p:cNvPr id="401" name="線條"/>
            <p:cNvSpPr/>
            <p:nvPr/>
          </p:nvSpPr>
          <p:spPr>
            <a:xfrm flipV="1">
              <a:off x="1000944" y="0"/>
              <a:ext cx="1" cy="63114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02" name="To make"/>
            <p:cNvSpPr txBox="1"/>
            <p:nvPr/>
          </p:nvSpPr>
          <p:spPr>
            <a:xfrm>
              <a:off x="-1" y="669712"/>
              <a:ext cx="2001890" cy="659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/>
              </a:lvl1pPr>
            </a:lstStyle>
            <a:p>
              <a:pPr/>
              <a:r>
                <a:t>To make</a:t>
              </a:r>
            </a:p>
          </p:txBody>
        </p:sp>
      </p:grpSp>
      <p:grpSp>
        <p:nvGrpSpPr>
          <p:cNvPr id="406" name="群組"/>
          <p:cNvGrpSpPr/>
          <p:nvPr/>
        </p:nvGrpSpPr>
        <p:grpSpPr>
          <a:xfrm>
            <a:off x="4768849" y="6165850"/>
            <a:ext cx="7926325" cy="3213399"/>
            <a:chOff x="0" y="0"/>
            <a:chExt cx="7926323" cy="3213398"/>
          </a:xfrm>
        </p:grpSpPr>
        <p:sp>
          <p:nvSpPr>
            <p:cNvPr id="404" name="她说笑话逗我开心。"/>
            <p:cNvSpPr txBox="1"/>
            <p:nvPr/>
          </p:nvSpPr>
          <p:spPr>
            <a:xfrm>
              <a:off x="-1" y="0"/>
              <a:ext cx="5829301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000"/>
              </a:pPr>
              <a:r>
                <a:t>她说笑话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逗</a:t>
              </a:r>
              <a:r>
                <a:t>我开心。</a:t>
              </a:r>
            </a:p>
          </p:txBody>
        </p:sp>
        <p:pic>
          <p:nvPicPr>
            <p:cNvPr id="405" name="article_201810_31_31a_5bd9090e950ea.jpg" descr="article_201810_31_31a_5bd9090e950ea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53" t="2287" r="2164" b="2287"/>
            <a:stretch>
              <a:fillRect/>
            </a:stretch>
          </p:blipFill>
          <p:spPr>
            <a:xfrm>
              <a:off x="5224165" y="1206833"/>
              <a:ext cx="2702159" cy="2006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" grpId="2"/>
      <p:bldP build="whole" bldLvl="1" animBg="1" rev="0" advAuto="0" spid="400" grpId="6"/>
      <p:bldP build="whole" bldLvl="1" animBg="1" rev="0" advAuto="0" spid="406" grpId="7"/>
      <p:bldP build="whole" bldLvl="1" animBg="1" rev="0" advAuto="0" spid="396" grpId="4"/>
      <p:bldP build="whole" bldLvl="1" animBg="1" rev="0" advAuto="0" spid="393" grpId="1"/>
      <p:bldP build="whole" bldLvl="1" animBg="1" rev="0" advAuto="0" spid="395" grpId="3"/>
      <p:bldP build="whole" bldLvl="1" animBg="1" rev="0" advAuto="0" spid="399" grpId="5"/>
      <p:bldP build="whole" bldLvl="1" animBg="1" rev="0" advAuto="0" spid="403" grpId="8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群組"/>
          <p:cNvGrpSpPr/>
          <p:nvPr/>
        </p:nvGrpSpPr>
        <p:grpSpPr>
          <a:xfrm>
            <a:off x="3532856" y="3844156"/>
            <a:ext cx="4656111" cy="5540985"/>
            <a:chOff x="0" y="0"/>
            <a:chExt cx="4656109" cy="5540983"/>
          </a:xfrm>
        </p:grpSpPr>
        <p:sp>
          <p:nvSpPr>
            <p:cNvPr id="408" name="provincial capital"/>
            <p:cNvSpPr txBox="1"/>
            <p:nvPr/>
          </p:nvSpPr>
          <p:spPr>
            <a:xfrm>
              <a:off x="114577" y="0"/>
              <a:ext cx="4541533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provincial capital</a:t>
              </a:r>
            </a:p>
          </p:txBody>
        </p:sp>
        <p:pic>
          <p:nvPicPr>
            <p:cNvPr id="409" name="641.jpeg" descr="64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006846"/>
              <a:ext cx="4338888" cy="4534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省会"/>
          <p:cNvSpPr txBox="1"/>
          <p:nvPr/>
        </p:nvSpPr>
        <p:spPr>
          <a:xfrm>
            <a:off x="6483349" y="8159750"/>
            <a:ext cx="1866901" cy="1320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省会</a:t>
            </a:r>
          </a:p>
        </p:txBody>
      </p:sp>
      <p:grpSp>
        <p:nvGrpSpPr>
          <p:cNvPr id="414" name="群組"/>
          <p:cNvGrpSpPr/>
          <p:nvPr/>
        </p:nvGrpSpPr>
        <p:grpSpPr>
          <a:xfrm>
            <a:off x="6413500" y="6248400"/>
            <a:ext cx="5949951" cy="750652"/>
            <a:chOff x="0" y="0"/>
            <a:chExt cx="5949950" cy="750651"/>
          </a:xfrm>
        </p:grpSpPr>
        <p:sp>
          <p:nvSpPr>
            <p:cNvPr id="412" name="線條"/>
            <p:cNvSpPr/>
            <p:nvPr/>
          </p:nvSpPr>
          <p:spPr>
            <a:xfrm flipV="1">
              <a:off x="0" y="379176"/>
              <a:ext cx="1487488" cy="3714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13" name="昆明市是云南省的省会"/>
            <p:cNvSpPr txBox="1"/>
            <p:nvPr/>
          </p:nvSpPr>
          <p:spPr>
            <a:xfrm>
              <a:off x="1390650" y="0"/>
              <a:ext cx="4559301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昆明市是云南省的省会</a:t>
              </a:r>
            </a:p>
          </p:txBody>
        </p:sp>
      </p:grpSp>
      <p:sp>
        <p:nvSpPr>
          <p:cNvPr id="415" name="humorous"/>
          <p:cNvSpPr txBox="1"/>
          <p:nvPr/>
        </p:nvSpPr>
        <p:spPr>
          <a:xfrm>
            <a:off x="4499736" y="15928"/>
            <a:ext cx="3294127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humorous</a:t>
            </a:r>
          </a:p>
        </p:txBody>
      </p:sp>
      <p:sp>
        <p:nvSpPr>
          <p:cNvPr id="416" name="幽默"/>
          <p:cNvSpPr txBox="1"/>
          <p:nvPr/>
        </p:nvSpPr>
        <p:spPr>
          <a:xfrm>
            <a:off x="2704405" y="1195869"/>
            <a:ext cx="6708280" cy="23876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800">
                <a:solidFill>
                  <a:srgbClr val="FFFFFF"/>
                </a:solidFill>
              </a:defRPr>
            </a:lvl1pPr>
          </a:lstStyle>
          <a:p>
            <a:pPr/>
            <a:r>
              <a:t>幽默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6" grpId="1"/>
      <p:bldP build="whole" bldLvl="1" animBg="1" rev="0" advAuto="0" spid="414" grpId="4"/>
      <p:bldP build="whole" bldLvl="1" animBg="1" rev="0" advAuto="0" spid="411" grpId="3"/>
      <p:bldP build="whole" bldLvl="1" animBg="1" rev="0" advAuto="0" spid="410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群組"/>
          <p:cNvGrpSpPr/>
          <p:nvPr/>
        </p:nvGrpSpPr>
        <p:grpSpPr>
          <a:xfrm>
            <a:off x="-325835" y="394349"/>
            <a:ext cx="6635313" cy="4971347"/>
            <a:chOff x="0" y="0"/>
            <a:chExt cx="6635312" cy="4971346"/>
          </a:xfrm>
        </p:grpSpPr>
        <p:sp>
          <p:nvSpPr>
            <p:cNvPr id="418" name="diet; food and drink"/>
            <p:cNvSpPr txBox="1"/>
            <p:nvPr/>
          </p:nvSpPr>
          <p:spPr>
            <a:xfrm>
              <a:off x="735485" y="-1"/>
              <a:ext cx="4590899" cy="671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diet; food and drink</a:t>
              </a:r>
            </a:p>
          </p:txBody>
        </p:sp>
        <p:pic>
          <p:nvPicPr>
            <p:cNvPr id="419" name="808_358663A8-5070-24DF-7122-A5533AEBD7DF.jpg" descr="808_358663A8-5070-24DF-7122-A5533AEBD7DF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381" r="0" b="0"/>
            <a:stretch>
              <a:fillRect/>
            </a:stretch>
          </p:blipFill>
          <p:spPr>
            <a:xfrm>
              <a:off x="0" y="1051778"/>
              <a:ext cx="6635313" cy="3919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1" name="饮食"/>
          <p:cNvSpPr txBox="1"/>
          <p:nvPr/>
        </p:nvSpPr>
        <p:spPr>
          <a:xfrm>
            <a:off x="4781550" y="3638549"/>
            <a:ext cx="1968501" cy="139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饮食</a:t>
            </a:r>
          </a:p>
        </p:txBody>
      </p:sp>
      <p:pic>
        <p:nvPicPr>
          <p:cNvPr id="422" name="maxresdefault-1.jpg" descr="maxresdefault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4924" y="1228541"/>
            <a:ext cx="6539185" cy="36782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5" name="群組"/>
          <p:cNvGrpSpPr/>
          <p:nvPr/>
        </p:nvGrpSpPr>
        <p:grpSpPr>
          <a:xfrm>
            <a:off x="128637" y="4994919"/>
            <a:ext cx="7939783" cy="5456388"/>
            <a:chOff x="0" y="0"/>
            <a:chExt cx="7939782" cy="5456386"/>
          </a:xfrm>
        </p:grpSpPr>
        <p:pic>
          <p:nvPicPr>
            <p:cNvPr id="423" name="fat-slim-woman-before-after-weight-loss_97231-452.jpg" descr="fat-slim-woman-before-after-weight-loss_97231-452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1999" b="0"/>
            <a:stretch>
              <a:fillRect/>
            </a:stretch>
          </p:blipFill>
          <p:spPr>
            <a:xfrm>
              <a:off x="0" y="389880"/>
              <a:ext cx="2938591" cy="5066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4" name="Do I need to change my diet?"/>
            <p:cNvSpPr/>
            <p:nvPr/>
          </p:nvSpPr>
          <p:spPr>
            <a:xfrm>
              <a:off x="2512962" y="0"/>
              <a:ext cx="5426821" cy="2909640"/>
            </a:xfrm>
            <a:prstGeom prst="wedgeEllipseCallout">
              <a:avLst>
                <a:gd name="adj1" fmla="val -60121"/>
                <a:gd name="adj2" fmla="val 1464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Do I need to change my diet?</a:t>
              </a:r>
            </a:p>
          </p:txBody>
        </p:sp>
      </p:grpSp>
      <p:sp>
        <p:nvSpPr>
          <p:cNvPr id="426" name="习惯"/>
          <p:cNvSpPr txBox="1"/>
          <p:nvPr/>
        </p:nvSpPr>
        <p:spPr>
          <a:xfrm>
            <a:off x="6877050" y="3524249"/>
            <a:ext cx="1968501" cy="139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习惯</a:t>
            </a:r>
          </a:p>
        </p:txBody>
      </p:sp>
      <p:pic>
        <p:nvPicPr>
          <p:cNvPr id="427" name="maxresdefault-1.jpg" descr="maxresdefault-1.jpg"/>
          <p:cNvPicPr>
            <a:picLocks noChangeAspect="1"/>
          </p:cNvPicPr>
          <p:nvPr/>
        </p:nvPicPr>
        <p:blipFill>
          <a:blip r:embed="rId3">
            <a:extLst/>
          </a:blip>
          <a:srcRect l="72918" t="34551" r="16790" b="48278"/>
          <a:stretch>
            <a:fillRect/>
          </a:stretch>
        </p:blipFill>
        <p:spPr>
          <a:xfrm>
            <a:off x="11556419" y="1791298"/>
            <a:ext cx="1501321" cy="1408934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我需要改变我的饮食吗？"/>
          <p:cNvSpPr txBox="1"/>
          <p:nvPr/>
        </p:nvSpPr>
        <p:spPr>
          <a:xfrm>
            <a:off x="3022599" y="8604249"/>
            <a:ext cx="66802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我需要改变我的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饮食</a:t>
            </a:r>
            <a:r>
              <a:t>吗？</a:t>
            </a:r>
          </a:p>
        </p:txBody>
      </p:sp>
      <p:sp>
        <p:nvSpPr>
          <p:cNvPr id="429" name="每个国家的饮食习惯不一样。"/>
          <p:cNvSpPr txBox="1"/>
          <p:nvPr/>
        </p:nvSpPr>
        <p:spPr>
          <a:xfrm>
            <a:off x="7978133" y="5586065"/>
            <a:ext cx="501446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200"/>
            </a:pPr>
            <a:r>
              <a:t>每个国家的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饮食习惯</a:t>
            </a:r>
            <a:r>
              <a:t>不一样。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0" grpId="1"/>
      <p:bldP build="whole" bldLvl="1" animBg="1" rev="0" advAuto="0" spid="421" grpId="2"/>
      <p:bldP build="whole" bldLvl="1" animBg="1" rev="0" advAuto="0" spid="429" grpId="8"/>
      <p:bldP build="whole" bldLvl="1" animBg="1" rev="0" advAuto="0" spid="427" grpId="7"/>
      <p:bldP build="whole" bldLvl="1" animBg="1" rev="0" advAuto="0" spid="425" grpId="3"/>
      <p:bldP build="whole" bldLvl="1" animBg="1" rev="0" advAuto="0" spid="428" grpId="4"/>
      <p:bldP build="whole" bldLvl="1" animBg="1" rev="0" advAuto="0" spid="426" grpId="6"/>
      <p:bldP build="whole" bldLvl="1" animBg="1" rev="0" advAuto="0" spid="422" grpId="5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"/>
          <p:cNvSpPr txBox="1"/>
          <p:nvPr/>
        </p:nvSpPr>
        <p:spPr>
          <a:xfrm>
            <a:off x="793191" y="175414"/>
            <a:ext cx="2655418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custom</a:t>
            </a:r>
          </a:p>
        </p:txBody>
      </p:sp>
      <p:sp>
        <p:nvSpPr>
          <p:cNvPr id="432" name="风俗"/>
          <p:cNvSpPr txBox="1"/>
          <p:nvPr/>
        </p:nvSpPr>
        <p:spPr>
          <a:xfrm>
            <a:off x="272206" y="1079500"/>
            <a:ext cx="4076056" cy="26543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300">
                <a:solidFill>
                  <a:srgbClr val="FFFFFF"/>
                </a:solidFill>
              </a:defRPr>
            </a:lvl1pPr>
          </a:lstStyle>
          <a:p>
            <a:pPr/>
            <a:r>
              <a:t>风俗</a:t>
            </a:r>
          </a:p>
        </p:txBody>
      </p:sp>
      <p:grpSp>
        <p:nvGrpSpPr>
          <p:cNvPr id="435" name="群組"/>
          <p:cNvGrpSpPr/>
          <p:nvPr/>
        </p:nvGrpSpPr>
        <p:grpSpPr>
          <a:xfrm>
            <a:off x="5979169" y="243791"/>
            <a:ext cx="6260269" cy="4339914"/>
            <a:chOff x="0" y="0"/>
            <a:chExt cx="6260267" cy="4339913"/>
          </a:xfrm>
        </p:grpSpPr>
        <p:sp>
          <p:nvSpPr>
            <p:cNvPr id="433" name="To go sightseeing"/>
            <p:cNvSpPr txBox="1"/>
            <p:nvPr/>
          </p:nvSpPr>
          <p:spPr>
            <a:xfrm>
              <a:off x="411622" y="-1"/>
              <a:ext cx="5227016" cy="820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To go sightseeing</a:t>
              </a:r>
            </a:p>
          </p:txBody>
        </p:sp>
        <p:pic>
          <p:nvPicPr>
            <p:cNvPr id="434" name="ROME_05142014jg_0087.jpg" descr="ROME_05142014jg_008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18512"/>
              <a:ext cx="6260268" cy="3521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6" name="游览"/>
          <p:cNvSpPr txBox="1"/>
          <p:nvPr/>
        </p:nvSpPr>
        <p:spPr>
          <a:xfrm>
            <a:off x="10471150" y="3321050"/>
            <a:ext cx="17907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游览</a:t>
            </a:r>
          </a:p>
        </p:txBody>
      </p:sp>
      <p:pic>
        <p:nvPicPr>
          <p:cNvPr id="437" name="10132343.jpg" descr="1013234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57" y="5519453"/>
            <a:ext cx="6260268" cy="4169437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树林"/>
          <p:cNvSpPr txBox="1"/>
          <p:nvPr/>
        </p:nvSpPr>
        <p:spPr>
          <a:xfrm>
            <a:off x="4502150" y="8426450"/>
            <a:ext cx="17907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树林</a:t>
            </a:r>
          </a:p>
        </p:txBody>
      </p:sp>
      <p:pic>
        <p:nvPicPr>
          <p:cNvPr id="439" name="t.jpg" descr="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5986" y="6433677"/>
            <a:ext cx="6159402" cy="3079702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石头"/>
          <p:cNvSpPr txBox="1"/>
          <p:nvPr/>
        </p:nvSpPr>
        <p:spPr>
          <a:xfrm>
            <a:off x="10826750" y="8235950"/>
            <a:ext cx="17907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石头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" grpId="4"/>
      <p:bldP build="whole" bldLvl="1" animBg="1" rev="0" advAuto="0" spid="431" grpId="1"/>
      <p:bldP build="whole" bldLvl="1" animBg="1" rev="0" advAuto="0" spid="438" grpId="6"/>
      <p:bldP build="whole" bldLvl="1" animBg="1" rev="0" advAuto="0" spid="435" grpId="3"/>
      <p:bldP build="whole" bldLvl="1" animBg="1" rev="0" advAuto="0" spid="437" grpId="5"/>
      <p:bldP build="whole" bldLvl="1" animBg="1" rev="0" advAuto="0" spid="439" grpId="7"/>
      <p:bldP build="whole" bldLvl="1" animBg="1" rev="0" advAuto="0" spid="432" grpId="2"/>
      <p:bldP build="whole" bldLvl="1" animBg="1" rev="0" advAuto="0" spid="440" grpId="8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eparately; to part from each other"/>
          <p:cNvSpPr txBox="1"/>
          <p:nvPr/>
        </p:nvSpPr>
        <p:spPr>
          <a:xfrm>
            <a:off x="1919719" y="1690670"/>
            <a:ext cx="9165362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separately; to part from each other</a:t>
            </a:r>
          </a:p>
        </p:txBody>
      </p:sp>
      <p:sp>
        <p:nvSpPr>
          <p:cNvPr id="443" name="分别"/>
          <p:cNvSpPr txBox="1"/>
          <p:nvPr/>
        </p:nvSpPr>
        <p:spPr>
          <a:xfrm>
            <a:off x="2066428" y="2941058"/>
            <a:ext cx="4728420" cy="27178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700">
                <a:solidFill>
                  <a:srgbClr val="FFFFFF"/>
                </a:solidFill>
              </a:defRPr>
            </a:lvl1pPr>
          </a:lstStyle>
          <a:p>
            <a:pPr/>
            <a:r>
              <a:t>分别</a:t>
            </a:r>
          </a:p>
        </p:txBody>
      </p:sp>
      <p:sp>
        <p:nvSpPr>
          <p:cNvPr id="444" name="The adverb 分别 is usually used before action verbs"/>
          <p:cNvSpPr txBox="1"/>
          <p:nvPr/>
        </p:nvSpPr>
        <p:spPr>
          <a:xfrm>
            <a:off x="250190" y="6764320"/>
            <a:ext cx="1250442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The adverb 分别 is usually used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before action verbs</a:t>
            </a:r>
          </a:p>
        </p:txBody>
      </p:sp>
      <p:sp>
        <p:nvSpPr>
          <p:cNvPr id="445" name="1"/>
          <p:cNvSpPr/>
          <p:nvPr/>
        </p:nvSpPr>
        <p:spPr>
          <a:xfrm>
            <a:off x="2844800" y="831403"/>
            <a:ext cx="1022847" cy="100419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46" name="2"/>
          <p:cNvSpPr/>
          <p:nvPr/>
        </p:nvSpPr>
        <p:spPr>
          <a:xfrm>
            <a:off x="7416800" y="729803"/>
            <a:ext cx="1022847" cy="1004194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grpSp>
        <p:nvGrpSpPr>
          <p:cNvPr id="449" name="群組"/>
          <p:cNvGrpSpPr/>
          <p:nvPr/>
        </p:nvGrpSpPr>
        <p:grpSpPr>
          <a:xfrm>
            <a:off x="2826880" y="7496026"/>
            <a:ext cx="2067840" cy="1267614"/>
            <a:chOff x="0" y="0"/>
            <a:chExt cx="2067839" cy="1267613"/>
          </a:xfrm>
        </p:grpSpPr>
        <p:sp>
          <p:nvSpPr>
            <p:cNvPr id="447" name="線條"/>
            <p:cNvSpPr/>
            <p:nvPr/>
          </p:nvSpPr>
          <p:spPr>
            <a:xfrm flipV="1">
              <a:off x="911318" y="0"/>
              <a:ext cx="1" cy="5395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48" name="separately"/>
            <p:cNvSpPr txBox="1"/>
            <p:nvPr/>
          </p:nvSpPr>
          <p:spPr>
            <a:xfrm>
              <a:off x="-1" y="694833"/>
              <a:ext cx="2067841" cy="572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pPr/>
              <a:r>
                <a:t>separately</a:t>
              </a:r>
            </a:p>
          </p:txBody>
        </p:sp>
      </p:grpSp>
      <p:grpSp>
        <p:nvGrpSpPr>
          <p:cNvPr id="452" name="群組"/>
          <p:cNvGrpSpPr/>
          <p:nvPr/>
        </p:nvGrpSpPr>
        <p:grpSpPr>
          <a:xfrm>
            <a:off x="635000" y="3595083"/>
            <a:ext cx="11839855" cy="2010984"/>
            <a:chOff x="0" y="0"/>
            <a:chExt cx="11839854" cy="2010983"/>
          </a:xfrm>
        </p:grpSpPr>
        <p:sp>
          <p:nvSpPr>
            <p:cNvPr id="450" name="+ action verb"/>
            <p:cNvSpPr txBox="1"/>
            <p:nvPr/>
          </p:nvSpPr>
          <p:spPr>
            <a:xfrm>
              <a:off x="6346545" y="-1"/>
              <a:ext cx="5493310" cy="2010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200"/>
              </a:pPr>
              <a:r>
                <a:rPr sz="12600"/>
                <a:t>+</a:t>
              </a:r>
              <a:r>
                <a:t> action verb</a:t>
              </a:r>
            </a:p>
          </p:txBody>
        </p:sp>
        <p:sp>
          <p:nvSpPr>
            <p:cNvPr id="451" name="1"/>
            <p:cNvSpPr/>
            <p:nvPr/>
          </p:nvSpPr>
          <p:spPr>
            <a:xfrm>
              <a:off x="0" y="55720"/>
              <a:ext cx="1022847" cy="1004194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4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9" grpId="6"/>
      <p:bldP build="whole" bldLvl="1" animBg="1" rev="0" advAuto="0" spid="443" grpId="1"/>
      <p:bldP build="whole" bldLvl="1" animBg="1" rev="0" advAuto="0" spid="445" grpId="2"/>
      <p:bldP build="whole" bldLvl="1" animBg="1" rev="0" advAuto="0" spid="446" grpId="3"/>
      <p:bldP build="whole" bldLvl="1" animBg="1" rev="0" advAuto="0" spid="452" grpId="4"/>
      <p:bldP build="whole" bldLvl="1" animBg="1" rev="0" advAuto="0" spid="444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eparately"/>
          <p:cNvSpPr txBox="1"/>
          <p:nvPr/>
        </p:nvSpPr>
        <p:spPr>
          <a:xfrm>
            <a:off x="167233" y="147436"/>
            <a:ext cx="33400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separately</a:t>
            </a:r>
          </a:p>
        </p:txBody>
      </p:sp>
      <p:sp>
        <p:nvSpPr>
          <p:cNvPr id="455" name="分别"/>
          <p:cNvSpPr txBox="1"/>
          <p:nvPr/>
        </p:nvSpPr>
        <p:spPr>
          <a:xfrm>
            <a:off x="398189" y="996950"/>
            <a:ext cx="2878089" cy="17780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分别</a:t>
            </a:r>
          </a:p>
        </p:txBody>
      </p:sp>
      <p:sp>
        <p:nvSpPr>
          <p:cNvPr id="456" name="+ action verb"/>
          <p:cNvSpPr txBox="1"/>
          <p:nvPr/>
        </p:nvSpPr>
        <p:spPr>
          <a:xfrm>
            <a:off x="3371469" y="1240101"/>
            <a:ext cx="4636263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0433FF"/>
                </a:solidFill>
              </a:defRPr>
            </a:pPr>
            <a:r>
              <a:rPr sz="7900"/>
              <a:t>+</a:t>
            </a:r>
            <a:r>
              <a:t> action verb</a:t>
            </a:r>
          </a:p>
        </p:txBody>
      </p:sp>
      <p:sp>
        <p:nvSpPr>
          <p:cNvPr id="457" name="我给朋友们分别打了电话。"/>
          <p:cNvSpPr txBox="1"/>
          <p:nvPr/>
        </p:nvSpPr>
        <p:spPr>
          <a:xfrm>
            <a:off x="2381249" y="8293099"/>
            <a:ext cx="84963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我给朋友们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分别</a:t>
            </a:r>
            <a:r>
              <a:rPr>
                <a:solidFill>
                  <a:srgbClr val="0433FF"/>
                </a:solidFill>
              </a:rPr>
              <a:t>打</a:t>
            </a:r>
            <a:r>
              <a:t>了电话。</a:t>
            </a:r>
          </a:p>
        </p:txBody>
      </p:sp>
      <p:pic>
        <p:nvPicPr>
          <p:cNvPr id="458" name="timg.jpeg" descr="timg.jpeg"/>
          <p:cNvPicPr>
            <a:picLocks noChangeAspect="1"/>
          </p:cNvPicPr>
          <p:nvPr/>
        </p:nvPicPr>
        <p:blipFill>
          <a:blip r:embed="rId2">
            <a:extLst/>
          </a:blip>
          <a:srcRect l="14939" t="0" r="19154" b="0"/>
          <a:stretch>
            <a:fillRect/>
          </a:stretch>
        </p:blipFill>
        <p:spPr>
          <a:xfrm>
            <a:off x="5844282" y="4679475"/>
            <a:ext cx="2201268" cy="334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d48d68a93c51c27c36f4c3299620bcb3.jpg" descr="d48d68a93c51c27c36f4c3299620bcb3.jpg"/>
          <p:cNvPicPr>
            <a:picLocks noChangeAspect="1"/>
          </p:cNvPicPr>
          <p:nvPr/>
        </p:nvPicPr>
        <p:blipFill>
          <a:blip r:embed="rId3">
            <a:extLst/>
          </a:blip>
          <a:srcRect l="26973" t="13560" r="15401" b="13560"/>
          <a:stretch>
            <a:fillRect/>
          </a:stretch>
        </p:blipFill>
        <p:spPr>
          <a:xfrm>
            <a:off x="9692283" y="2433488"/>
            <a:ext cx="1809299" cy="229173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線條"/>
          <p:cNvSpPr/>
          <p:nvPr/>
        </p:nvSpPr>
        <p:spPr>
          <a:xfrm flipV="1">
            <a:off x="7958088" y="3667621"/>
            <a:ext cx="1656359" cy="1656358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61" name="timg.jpeg" descr="timg.jpeg"/>
          <p:cNvPicPr>
            <a:picLocks noChangeAspect="1"/>
          </p:cNvPicPr>
          <p:nvPr/>
        </p:nvPicPr>
        <p:blipFill>
          <a:blip r:embed="rId2">
            <a:extLst/>
          </a:blip>
          <a:srcRect l="14939" t="0" r="19154" b="0"/>
          <a:stretch>
            <a:fillRect/>
          </a:stretch>
        </p:blipFill>
        <p:spPr>
          <a:xfrm>
            <a:off x="3272134" y="4679475"/>
            <a:ext cx="2201268" cy="334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unnamed.jpg" descr="unnamed.jpg"/>
          <p:cNvPicPr>
            <a:picLocks noChangeAspect="1"/>
          </p:cNvPicPr>
          <p:nvPr/>
        </p:nvPicPr>
        <p:blipFill>
          <a:blip r:embed="rId4">
            <a:extLst/>
          </a:blip>
          <a:srcRect l="11022" t="0" r="0" b="0"/>
          <a:stretch>
            <a:fillRect/>
          </a:stretch>
        </p:blipFill>
        <p:spPr>
          <a:xfrm>
            <a:off x="238421" y="2890636"/>
            <a:ext cx="2345138" cy="263565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線條"/>
          <p:cNvSpPr/>
          <p:nvPr/>
        </p:nvSpPr>
        <p:spPr>
          <a:xfrm flipH="1" flipV="1">
            <a:off x="2390690" y="4036244"/>
            <a:ext cx="1793191" cy="9191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4" name="(adv.)"/>
          <p:cNvSpPr txBox="1"/>
          <p:nvPr/>
        </p:nvSpPr>
        <p:spPr>
          <a:xfrm>
            <a:off x="3320719" y="66728"/>
            <a:ext cx="1765962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(adv.)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eparately"/>
          <p:cNvSpPr txBox="1"/>
          <p:nvPr/>
        </p:nvSpPr>
        <p:spPr>
          <a:xfrm>
            <a:off x="167233" y="147436"/>
            <a:ext cx="33400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separately</a:t>
            </a:r>
          </a:p>
        </p:txBody>
      </p:sp>
      <p:sp>
        <p:nvSpPr>
          <p:cNvPr id="467" name="分别"/>
          <p:cNvSpPr txBox="1"/>
          <p:nvPr/>
        </p:nvSpPr>
        <p:spPr>
          <a:xfrm>
            <a:off x="398189" y="996950"/>
            <a:ext cx="2878089" cy="17780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分别</a:t>
            </a:r>
          </a:p>
        </p:txBody>
      </p:sp>
      <p:sp>
        <p:nvSpPr>
          <p:cNvPr id="468" name="+ action verb"/>
          <p:cNvSpPr txBox="1"/>
          <p:nvPr/>
        </p:nvSpPr>
        <p:spPr>
          <a:xfrm>
            <a:off x="3371469" y="1240101"/>
            <a:ext cx="4636263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0433FF"/>
                </a:solidFill>
              </a:defRPr>
            </a:pPr>
            <a:r>
              <a:rPr sz="7900"/>
              <a:t>+</a:t>
            </a:r>
            <a:r>
              <a:t> action verb</a:t>
            </a:r>
          </a:p>
        </p:txBody>
      </p:sp>
      <p:sp>
        <p:nvSpPr>
          <p:cNvPr id="469" name="A：你去了捷克哪里？"/>
          <p:cNvSpPr txBox="1"/>
          <p:nvPr/>
        </p:nvSpPr>
        <p:spPr>
          <a:xfrm>
            <a:off x="3399662" y="2717799"/>
            <a:ext cx="6510275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A：你去了捷克哪里？</a:t>
            </a:r>
          </a:p>
        </p:txBody>
      </p:sp>
      <p:pic>
        <p:nvPicPr>
          <p:cNvPr id="470" name="p2501332a184860962-ss.jpg" descr="p2501332a184860962-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853" y="4566520"/>
            <a:ext cx="4394631" cy="2468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DSC07914-1140x759.jpg" descr="DSC07914-1140x75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0305" y="4552907"/>
            <a:ext cx="4187075" cy="278771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B：我去了三个地方，"/>
          <p:cNvSpPr txBox="1"/>
          <p:nvPr/>
        </p:nvSpPr>
        <p:spPr>
          <a:xfrm>
            <a:off x="88925" y="8150330"/>
            <a:ext cx="492069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B：我去了三个地方，</a:t>
            </a:r>
          </a:p>
        </p:txBody>
      </p:sp>
      <p:sp>
        <p:nvSpPr>
          <p:cNvPr id="473" name="分别是布尔诺、布拉格和Olomouc。"/>
          <p:cNvSpPr txBox="1"/>
          <p:nvPr/>
        </p:nvSpPr>
        <p:spPr>
          <a:xfrm>
            <a:off x="4937448" y="8150330"/>
            <a:ext cx="820304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分别</a:t>
            </a:r>
            <a:r>
              <a:rPr>
                <a:solidFill>
                  <a:srgbClr val="0433FF"/>
                </a:solidFill>
              </a:rPr>
              <a:t>是</a:t>
            </a:r>
            <a:r>
              <a:t>布尔诺、布拉格和Olomouc。</a:t>
            </a:r>
          </a:p>
        </p:txBody>
      </p:sp>
      <p:pic>
        <p:nvPicPr>
          <p:cNvPr id="474" name="1370862553-1499138741_wn.jpg" descr="1370862553-1499138741_w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5202" y="4556212"/>
            <a:ext cx="4187074" cy="278440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(adv.)"/>
          <p:cNvSpPr txBox="1"/>
          <p:nvPr/>
        </p:nvSpPr>
        <p:spPr>
          <a:xfrm>
            <a:off x="3320719" y="66728"/>
            <a:ext cx="1765962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(adv.)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3" grpId="6"/>
      <p:bldP build="whole" bldLvl="1" animBg="1" rev="0" advAuto="0" spid="472" grpId="5"/>
      <p:bldP build="whole" bldLvl="1" animBg="1" rev="0" advAuto="0" spid="474" grpId="3"/>
      <p:bldP build="whole" bldLvl="1" animBg="1" rev="0" advAuto="0" spid="470" grpId="2"/>
      <p:bldP build="whole" bldLvl="1" animBg="1" rev="0" advAuto="0" spid="471" grpId="4"/>
      <p:bldP build="whole" bldLvl="1" animBg="1" rev="0" advAuto="0" spid="46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eparately"/>
          <p:cNvSpPr txBox="1"/>
          <p:nvPr/>
        </p:nvSpPr>
        <p:spPr>
          <a:xfrm>
            <a:off x="167233" y="147436"/>
            <a:ext cx="33400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separately</a:t>
            </a:r>
          </a:p>
        </p:txBody>
      </p:sp>
      <p:sp>
        <p:nvSpPr>
          <p:cNvPr id="478" name="分别"/>
          <p:cNvSpPr txBox="1"/>
          <p:nvPr/>
        </p:nvSpPr>
        <p:spPr>
          <a:xfrm>
            <a:off x="398189" y="863600"/>
            <a:ext cx="2878089" cy="16129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/>
            <a:r>
              <a:t>分别</a:t>
            </a:r>
          </a:p>
        </p:txBody>
      </p:sp>
      <p:sp>
        <p:nvSpPr>
          <p:cNvPr id="479" name="+ action verb"/>
          <p:cNvSpPr txBox="1"/>
          <p:nvPr/>
        </p:nvSpPr>
        <p:spPr>
          <a:xfrm>
            <a:off x="3447669" y="795601"/>
            <a:ext cx="4636263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0433FF"/>
                </a:solidFill>
              </a:defRPr>
            </a:pPr>
            <a:r>
              <a:rPr sz="7900"/>
              <a:t>+</a:t>
            </a:r>
            <a:r>
              <a:t> action verb</a:t>
            </a:r>
          </a:p>
        </p:txBody>
      </p:sp>
      <p:sp>
        <p:nvSpPr>
          <p:cNvPr id="480" name="他们星期五分别从布拉格和布拉提斯拉发出发。"/>
          <p:cNvSpPr txBox="1"/>
          <p:nvPr/>
        </p:nvSpPr>
        <p:spPr>
          <a:xfrm>
            <a:off x="717550" y="8127999"/>
            <a:ext cx="1238250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他们星期五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分别</a:t>
            </a:r>
            <a:r>
              <a:t>从布拉格和布拉提斯拉发</a:t>
            </a:r>
            <a:r>
              <a:rPr>
                <a:solidFill>
                  <a:srgbClr val="0433FF"/>
                </a:solidFill>
              </a:rPr>
              <a:t>出发</a:t>
            </a:r>
            <a:r>
              <a:t>。</a:t>
            </a:r>
          </a:p>
        </p:txBody>
      </p:sp>
      <p:pic>
        <p:nvPicPr>
          <p:cNvPr id="481" name="unnamed.gif" descr="unnamed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634" y="3429000"/>
            <a:ext cx="6464301" cy="4368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線條"/>
          <p:cNvSpPr/>
          <p:nvPr/>
        </p:nvSpPr>
        <p:spPr>
          <a:xfrm>
            <a:off x="5549899" y="5543550"/>
            <a:ext cx="1231356" cy="31973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3" name="線條"/>
          <p:cNvSpPr/>
          <p:nvPr/>
        </p:nvSpPr>
        <p:spPr>
          <a:xfrm>
            <a:off x="7421112" y="5959599"/>
            <a:ext cx="706888" cy="706888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4" name="They go separately on Friday."/>
          <p:cNvSpPr txBox="1"/>
          <p:nvPr/>
        </p:nvSpPr>
        <p:spPr>
          <a:xfrm>
            <a:off x="1324597" y="2605206"/>
            <a:ext cx="6075160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They go separately on Friday. </a:t>
            </a:r>
          </a:p>
        </p:txBody>
      </p:sp>
      <p:sp>
        <p:nvSpPr>
          <p:cNvPr id="485" name="他们星期五分别出发"/>
          <p:cNvSpPr txBox="1"/>
          <p:nvPr/>
        </p:nvSpPr>
        <p:spPr>
          <a:xfrm>
            <a:off x="7664449" y="2459427"/>
            <a:ext cx="51435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他们星期五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分别</a:t>
            </a:r>
            <a:r>
              <a:rPr>
                <a:solidFill>
                  <a:srgbClr val="0433FF"/>
                </a:solidFill>
              </a:rPr>
              <a:t>出发</a:t>
            </a:r>
          </a:p>
        </p:txBody>
      </p:sp>
      <p:sp>
        <p:nvSpPr>
          <p:cNvPr id="486" name="(adv.)"/>
          <p:cNvSpPr txBox="1"/>
          <p:nvPr/>
        </p:nvSpPr>
        <p:spPr>
          <a:xfrm>
            <a:off x="3320719" y="66728"/>
            <a:ext cx="1765962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(adv.)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1"/>
      <p:bldP build="whole" bldLvl="1" animBg="1" rev="0" advAuto="0" spid="480" grpId="3"/>
      <p:bldP build="whole" bldLvl="1" animBg="1" rev="0" advAuto="0" spid="485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分别"/>
          <p:cNvSpPr txBox="1"/>
          <p:nvPr/>
        </p:nvSpPr>
        <p:spPr>
          <a:xfrm>
            <a:off x="1160189" y="1143000"/>
            <a:ext cx="4198294" cy="17653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300">
                <a:solidFill>
                  <a:srgbClr val="FFFFFF"/>
                </a:solidFill>
              </a:defRPr>
            </a:lvl1pPr>
          </a:lstStyle>
          <a:p>
            <a:pPr/>
            <a:r>
              <a:t>分别</a:t>
            </a:r>
          </a:p>
        </p:txBody>
      </p:sp>
      <p:sp>
        <p:nvSpPr>
          <p:cNvPr id="489" name="“To separate”; “to part from each other”"/>
          <p:cNvSpPr txBox="1"/>
          <p:nvPr/>
        </p:nvSpPr>
        <p:spPr>
          <a:xfrm>
            <a:off x="133046" y="355880"/>
            <a:ext cx="894557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“To separate”; “to part from each other” </a:t>
            </a:r>
          </a:p>
        </p:txBody>
      </p:sp>
      <p:sp>
        <p:nvSpPr>
          <p:cNvPr id="490" name="2"/>
          <p:cNvSpPr/>
          <p:nvPr/>
        </p:nvSpPr>
        <p:spPr>
          <a:xfrm>
            <a:off x="38100" y="1402903"/>
            <a:ext cx="1022847" cy="1004194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91" name="(V.)"/>
          <p:cNvSpPr txBox="1"/>
          <p:nvPr/>
        </p:nvSpPr>
        <p:spPr>
          <a:xfrm>
            <a:off x="9129445" y="231828"/>
            <a:ext cx="1019710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(V.)</a:t>
            </a:r>
          </a:p>
        </p:txBody>
      </p:sp>
      <p:pic>
        <p:nvPicPr>
          <p:cNvPr id="492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9083" y="3759242"/>
            <a:ext cx="6316468" cy="4241716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毕业后，我就和同学们分别了。"/>
          <p:cNvSpPr txBox="1"/>
          <p:nvPr/>
        </p:nvSpPr>
        <p:spPr>
          <a:xfrm>
            <a:off x="2000249" y="82994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毕业后，我就和同学们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分别</a:t>
            </a:r>
            <a:r>
              <a:t>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o including; to consist of"/>
          <p:cNvSpPr txBox="1"/>
          <p:nvPr/>
        </p:nvSpPr>
        <p:spPr>
          <a:xfrm>
            <a:off x="124167" y="520612"/>
            <a:ext cx="5390466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To including; to consist of</a:t>
            </a:r>
          </a:p>
        </p:txBody>
      </p:sp>
      <p:sp>
        <p:nvSpPr>
          <p:cNvPr id="143" name="包括"/>
          <p:cNvSpPr txBox="1"/>
          <p:nvPr/>
        </p:nvSpPr>
        <p:spPr>
          <a:xfrm>
            <a:off x="-51793" y="1149350"/>
            <a:ext cx="5299523" cy="2590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</a:defRPr>
            </a:lvl1pPr>
          </a:lstStyle>
          <a:p>
            <a:pPr/>
            <a:r>
              <a:t>包括</a:t>
            </a:r>
          </a:p>
        </p:txBody>
      </p:sp>
      <p:grpSp>
        <p:nvGrpSpPr>
          <p:cNvPr id="148" name="群組"/>
          <p:cNvGrpSpPr/>
          <p:nvPr/>
        </p:nvGrpSpPr>
        <p:grpSpPr>
          <a:xfrm>
            <a:off x="5571827" y="255201"/>
            <a:ext cx="7440178" cy="3944965"/>
            <a:chOff x="0" y="0"/>
            <a:chExt cx="7440176" cy="3944963"/>
          </a:xfrm>
        </p:grpSpPr>
        <p:sp>
          <p:nvSpPr>
            <p:cNvPr id="144" name="transportation"/>
            <p:cNvSpPr txBox="1"/>
            <p:nvPr/>
          </p:nvSpPr>
          <p:spPr>
            <a:xfrm>
              <a:off x="2253684" y="0"/>
              <a:ext cx="3652978" cy="72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/>
              </a:lvl1pPr>
            </a:lstStyle>
            <a:p>
              <a:pPr/>
              <a:r>
                <a:t>transportation</a:t>
              </a:r>
            </a:p>
          </p:txBody>
        </p:sp>
        <p:grpSp>
          <p:nvGrpSpPr>
            <p:cNvPr id="147" name="群組"/>
            <p:cNvGrpSpPr/>
            <p:nvPr/>
          </p:nvGrpSpPr>
          <p:grpSpPr>
            <a:xfrm>
              <a:off x="0" y="973981"/>
              <a:ext cx="7440177" cy="2970983"/>
              <a:chOff x="0" y="0"/>
              <a:chExt cx="7440176" cy="2970981"/>
            </a:xfrm>
          </p:grpSpPr>
          <p:pic>
            <p:nvPicPr>
              <p:cNvPr id="145" name="280px-5526_LWB_A38(Airport_display)_08-01-2020.jpg" descr="280px-5526_LWB_A38(Airport_display)_08-01-2020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961309" cy="2970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6" name="images.jpeg" descr="images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96767" y="190140"/>
                <a:ext cx="3443410" cy="27685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49" name="交通"/>
          <p:cNvSpPr txBox="1"/>
          <p:nvPr/>
        </p:nvSpPr>
        <p:spPr>
          <a:xfrm>
            <a:off x="8985250" y="1073149"/>
            <a:ext cx="1612901" cy="115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交通</a:t>
            </a:r>
          </a:p>
        </p:txBody>
      </p:sp>
      <p:pic>
        <p:nvPicPr>
          <p:cNvPr id="150" name="ticket.png" descr="ticke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71092" y="3940319"/>
            <a:ext cx="6257423" cy="360016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门票"/>
          <p:cNvSpPr txBox="1"/>
          <p:nvPr/>
        </p:nvSpPr>
        <p:spPr>
          <a:xfrm>
            <a:off x="2889249" y="6311899"/>
            <a:ext cx="1993901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门票</a:t>
            </a:r>
          </a:p>
        </p:txBody>
      </p:sp>
      <p:sp>
        <p:nvSpPr>
          <p:cNvPr id="152" name="Fee of tour group including transportation and ticket"/>
          <p:cNvSpPr txBox="1"/>
          <p:nvPr/>
        </p:nvSpPr>
        <p:spPr>
          <a:xfrm>
            <a:off x="6130798" y="5480422"/>
            <a:ext cx="6509652" cy="125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/>
            </a:pPr>
            <a:r>
              <a:t>Fee of tour group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including transportation and ticket</a:t>
            </a:r>
          </a:p>
        </p:txBody>
      </p:sp>
      <p:sp>
        <p:nvSpPr>
          <p:cNvPr id="153" name="旅行团费____________________"/>
          <p:cNvSpPr txBox="1"/>
          <p:nvPr/>
        </p:nvSpPr>
        <p:spPr>
          <a:xfrm>
            <a:off x="4756473" y="7597580"/>
            <a:ext cx="8293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旅行团费____________________</a:t>
            </a:r>
          </a:p>
        </p:txBody>
      </p:sp>
      <p:sp>
        <p:nvSpPr>
          <p:cNvPr id="154" name="包括交通和门票。"/>
          <p:cNvSpPr txBox="1"/>
          <p:nvPr/>
        </p:nvSpPr>
        <p:spPr>
          <a:xfrm>
            <a:off x="7816850" y="7429499"/>
            <a:ext cx="4787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包括交通和门票。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4"/>
      <p:bldP build="whole" bldLvl="1" animBg="1" rev="0" advAuto="0" spid="143" grpId="1"/>
      <p:bldP build="whole" bldLvl="1" animBg="1" rev="0" advAuto="0" spid="151" grpId="5"/>
      <p:bldP build="whole" bldLvl="1" animBg="1" rev="0" advAuto="0" spid="149" grpId="3"/>
      <p:bldP build="whole" bldLvl="1" animBg="1" rev="0" advAuto="0" spid="154" grpId="8"/>
      <p:bldP build="whole" bldLvl="1" animBg="1" rev="0" advAuto="0" spid="153" grpId="7"/>
      <p:bldP build="whole" bldLvl="1" animBg="1" rev="0" advAuto="0" spid="148" grpId="2"/>
      <p:bldP build="whole" bldLvl="1" animBg="1" rev="0" advAuto="0" spid="152" grpId="6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分别"/>
          <p:cNvSpPr txBox="1"/>
          <p:nvPr/>
        </p:nvSpPr>
        <p:spPr>
          <a:xfrm>
            <a:off x="1160189" y="1143000"/>
            <a:ext cx="4198294" cy="17653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300">
                <a:solidFill>
                  <a:srgbClr val="FFFFFF"/>
                </a:solidFill>
              </a:defRPr>
            </a:lvl1pPr>
          </a:lstStyle>
          <a:p>
            <a:pPr/>
            <a:r>
              <a:t>分别</a:t>
            </a:r>
          </a:p>
        </p:txBody>
      </p:sp>
      <p:sp>
        <p:nvSpPr>
          <p:cNvPr id="496" name="“To separate”; “to part from each other”"/>
          <p:cNvSpPr txBox="1"/>
          <p:nvPr/>
        </p:nvSpPr>
        <p:spPr>
          <a:xfrm>
            <a:off x="133046" y="355880"/>
            <a:ext cx="894557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“To separate”; “to part from each other” </a:t>
            </a:r>
          </a:p>
        </p:txBody>
      </p:sp>
      <p:sp>
        <p:nvSpPr>
          <p:cNvPr id="497" name="2"/>
          <p:cNvSpPr/>
          <p:nvPr/>
        </p:nvSpPr>
        <p:spPr>
          <a:xfrm>
            <a:off x="38100" y="1402903"/>
            <a:ext cx="1022847" cy="1004194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498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9629" y="4986039"/>
            <a:ext cx="4394201" cy="340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660" y="4389015"/>
            <a:ext cx="3421510" cy="3421510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她和家人分别以后天天给家人打电话。"/>
          <p:cNvSpPr txBox="1"/>
          <p:nvPr/>
        </p:nvSpPr>
        <p:spPr>
          <a:xfrm>
            <a:off x="1555749" y="8578850"/>
            <a:ext cx="96139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她和家人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分别</a:t>
            </a:r>
            <a:r>
              <a:t>以后天天给家人打电话。</a:t>
            </a:r>
          </a:p>
        </p:txBody>
      </p:sp>
      <p:sp>
        <p:nvSpPr>
          <p:cNvPr id="501" name="After she separated with her family, she call her family everyday."/>
          <p:cNvSpPr txBox="1"/>
          <p:nvPr/>
        </p:nvSpPr>
        <p:spPr>
          <a:xfrm>
            <a:off x="302805" y="3263260"/>
            <a:ext cx="12119789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After she separated with her family, she call her family everyday.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eparately; to part from each other"/>
          <p:cNvSpPr txBox="1"/>
          <p:nvPr/>
        </p:nvSpPr>
        <p:spPr>
          <a:xfrm>
            <a:off x="1919719" y="1131870"/>
            <a:ext cx="9165362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separately; to part from each other</a:t>
            </a:r>
          </a:p>
        </p:txBody>
      </p:sp>
      <p:sp>
        <p:nvSpPr>
          <p:cNvPr id="504" name="分别"/>
          <p:cNvSpPr txBox="1"/>
          <p:nvPr/>
        </p:nvSpPr>
        <p:spPr>
          <a:xfrm>
            <a:off x="2079128" y="2162780"/>
            <a:ext cx="4728420" cy="27178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700">
                <a:solidFill>
                  <a:srgbClr val="FFFFFF"/>
                </a:solidFill>
              </a:defRPr>
            </a:lvl1pPr>
          </a:lstStyle>
          <a:p>
            <a:pPr/>
            <a:r>
              <a:t>分别</a:t>
            </a:r>
          </a:p>
        </p:txBody>
      </p:sp>
      <p:sp>
        <p:nvSpPr>
          <p:cNvPr id="505" name="+ action verb"/>
          <p:cNvSpPr txBox="1"/>
          <p:nvPr/>
        </p:nvSpPr>
        <p:spPr>
          <a:xfrm>
            <a:off x="6994245" y="2816805"/>
            <a:ext cx="5493310" cy="201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200"/>
            </a:pPr>
            <a:r>
              <a:rPr sz="12600"/>
              <a:t>+</a:t>
            </a:r>
            <a:r>
              <a:t> action verb</a:t>
            </a:r>
          </a:p>
        </p:txBody>
      </p:sp>
      <p:sp>
        <p:nvSpPr>
          <p:cNvPr id="506" name="The adverb 分别 is usually used before action verbs"/>
          <p:cNvSpPr txBox="1"/>
          <p:nvPr/>
        </p:nvSpPr>
        <p:spPr>
          <a:xfrm>
            <a:off x="250190" y="5405420"/>
            <a:ext cx="1250442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The adverb 分别 is usually used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before action verbs</a:t>
            </a:r>
          </a:p>
        </p:txBody>
      </p:sp>
      <p:sp>
        <p:nvSpPr>
          <p:cNvPr id="507" name="線條"/>
          <p:cNvSpPr/>
          <p:nvPr/>
        </p:nvSpPr>
        <p:spPr>
          <a:xfrm flipV="1">
            <a:off x="3738198" y="6137126"/>
            <a:ext cx="1" cy="5395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8" name="separately"/>
          <p:cNvSpPr txBox="1"/>
          <p:nvPr/>
        </p:nvSpPr>
        <p:spPr>
          <a:xfrm>
            <a:off x="2826880" y="6831960"/>
            <a:ext cx="206784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separately</a:t>
            </a:r>
          </a:p>
        </p:txBody>
      </p:sp>
      <p:sp>
        <p:nvSpPr>
          <p:cNvPr id="509" name="造句"/>
          <p:cNvSpPr txBox="1"/>
          <p:nvPr/>
        </p:nvSpPr>
        <p:spPr>
          <a:xfrm>
            <a:off x="4921249" y="7747000"/>
            <a:ext cx="23495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1*SpGAbiDQCPTOPKRorm-N6w.jpeg" descr="1*SpGAbiDQCPTOPKRorm-N6w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2157" y="765373"/>
            <a:ext cx="7187089" cy="3593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91I-Takl9eL.jpg" descr="91I-Takl9e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29" y="158626"/>
            <a:ext cx="4126359" cy="6275954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故事"/>
          <p:cNvSpPr txBox="1"/>
          <p:nvPr/>
        </p:nvSpPr>
        <p:spPr>
          <a:xfrm>
            <a:off x="2686049" y="5226050"/>
            <a:ext cx="1714501" cy="1219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故事</a:t>
            </a:r>
          </a:p>
        </p:txBody>
      </p:sp>
      <p:sp>
        <p:nvSpPr>
          <p:cNvPr id="514" name="讲"/>
          <p:cNvSpPr txBox="1"/>
          <p:nvPr/>
        </p:nvSpPr>
        <p:spPr>
          <a:xfrm>
            <a:off x="5753099" y="3009899"/>
            <a:ext cx="1016001" cy="1358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讲</a:t>
            </a:r>
          </a:p>
        </p:txBody>
      </p:sp>
      <p:sp>
        <p:nvSpPr>
          <p:cNvPr id="515" name="My mom tell me a story."/>
          <p:cNvSpPr txBox="1"/>
          <p:nvPr/>
        </p:nvSpPr>
        <p:spPr>
          <a:xfrm>
            <a:off x="5447118" y="4540899"/>
            <a:ext cx="5590363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My mom tell me a story.</a:t>
            </a:r>
          </a:p>
        </p:txBody>
      </p:sp>
      <p:sp>
        <p:nvSpPr>
          <p:cNvPr id="516" name="我妈妈跟我讲一个故事。"/>
          <p:cNvSpPr txBox="1"/>
          <p:nvPr/>
        </p:nvSpPr>
        <p:spPr>
          <a:xfrm>
            <a:off x="5149850" y="5359400"/>
            <a:ext cx="6819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我妈妈跟我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讲</a:t>
            </a:r>
            <a:r>
              <a:t>一个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故事</a:t>
            </a:r>
            <a:r>
              <a:t>。</a:t>
            </a:r>
          </a:p>
        </p:txBody>
      </p:sp>
      <p:sp>
        <p:nvSpPr>
          <p:cNvPr id="517" name="讲"/>
          <p:cNvSpPr txBox="1"/>
          <p:nvPr/>
        </p:nvSpPr>
        <p:spPr>
          <a:xfrm>
            <a:off x="2324100" y="6807200"/>
            <a:ext cx="1320801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讲</a:t>
            </a:r>
          </a:p>
        </p:txBody>
      </p:sp>
      <p:sp>
        <p:nvSpPr>
          <p:cNvPr id="518" name="+"/>
          <p:cNvSpPr txBox="1"/>
          <p:nvPr/>
        </p:nvSpPr>
        <p:spPr>
          <a:xfrm>
            <a:off x="4942840" y="6762303"/>
            <a:ext cx="883921" cy="1626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+</a:t>
            </a:r>
          </a:p>
        </p:txBody>
      </p:sp>
      <p:grpSp>
        <p:nvGrpSpPr>
          <p:cNvPr id="521" name="群組"/>
          <p:cNvGrpSpPr/>
          <p:nvPr/>
        </p:nvGrpSpPr>
        <p:grpSpPr>
          <a:xfrm>
            <a:off x="7372350" y="6705600"/>
            <a:ext cx="1587500" cy="2222501"/>
            <a:chOff x="0" y="0"/>
            <a:chExt cx="1587500" cy="2222500"/>
          </a:xfrm>
        </p:grpSpPr>
        <p:sp>
          <p:nvSpPr>
            <p:cNvPr id="519" name="电话"/>
            <p:cNvSpPr txBox="1"/>
            <p:nvPr/>
          </p:nvSpPr>
          <p:spPr>
            <a:xfrm>
              <a:off x="0" y="0"/>
              <a:ext cx="1587500" cy="1130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800"/>
              </a:lvl1pPr>
            </a:lstStyle>
            <a:p>
              <a:pPr/>
              <a:r>
                <a:t>电话</a:t>
              </a:r>
            </a:p>
          </p:txBody>
        </p:sp>
        <p:sp>
          <p:nvSpPr>
            <p:cNvPr id="520" name="事情"/>
            <p:cNvSpPr txBox="1"/>
            <p:nvPr/>
          </p:nvSpPr>
          <p:spPr>
            <a:xfrm>
              <a:off x="0" y="1092200"/>
              <a:ext cx="1587500" cy="1130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800"/>
              </a:lvl1pPr>
            </a:lstStyle>
            <a:p>
              <a:pPr/>
              <a:r>
                <a:t>事情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7" grpId="6"/>
      <p:bldP build="whole" bldLvl="1" animBg="1" rev="0" advAuto="0" spid="521" grpId="8"/>
      <p:bldP build="whole" bldLvl="1" animBg="1" rev="0" advAuto="0" spid="516" grpId="5"/>
      <p:bldP build="whole" bldLvl="1" animBg="1" rev="0" advAuto="0" spid="514" grpId="3"/>
      <p:bldP build="whole" bldLvl="1" animBg="1" rev="0" advAuto="0" spid="513" grpId="1"/>
      <p:bldP build="whole" bldLvl="1" animBg="1" rev="0" advAuto="0" spid="515" grpId="4"/>
      <p:bldP build="whole" bldLvl="1" animBg="1" rev="0" advAuto="0" spid="511" grpId="2"/>
      <p:bldP build="whole" bldLvl="1" animBg="1" rev="0" advAuto="0" spid="518" grpId="7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380__uploads_prod_img_2929_897608_aa4665c3-1c9a-44d2-b612-402003e19ab5.jpg" descr="380__uploads_prod_img_2929_897608_aa4665c3-1c9a-44d2-b612-402003e19ab5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604"/>
          <a:stretch>
            <a:fillRect/>
          </a:stretch>
        </p:blipFill>
        <p:spPr>
          <a:xfrm>
            <a:off x="7110561" y="-1106091"/>
            <a:ext cx="6292637" cy="5625350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纪念品"/>
          <p:cNvSpPr txBox="1"/>
          <p:nvPr/>
        </p:nvSpPr>
        <p:spPr>
          <a:xfrm>
            <a:off x="10947400" y="3505200"/>
            <a:ext cx="1981201" cy="977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纪念品</a:t>
            </a:r>
          </a:p>
        </p:txBody>
      </p:sp>
      <p:pic>
        <p:nvPicPr>
          <p:cNvPr id="525" name="Paris07-001-1.jpg" descr="Paris07-001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097" y="5076"/>
            <a:ext cx="6785785" cy="4258080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塔"/>
          <p:cNvSpPr txBox="1"/>
          <p:nvPr/>
        </p:nvSpPr>
        <p:spPr>
          <a:xfrm>
            <a:off x="4076700" y="552450"/>
            <a:ext cx="889001" cy="1193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塔</a:t>
            </a:r>
          </a:p>
        </p:txBody>
      </p:sp>
      <p:sp>
        <p:nvSpPr>
          <p:cNvPr id="527" name="埃菲尔铁塔…"/>
          <p:cNvSpPr txBox="1"/>
          <p:nvPr/>
        </p:nvSpPr>
        <p:spPr>
          <a:xfrm>
            <a:off x="3654361" y="2942725"/>
            <a:ext cx="3130678" cy="13231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埃菲尔铁塔</a:t>
            </a:r>
          </a:p>
          <a:p>
            <a:pPr>
              <a:defRPr sz="2800"/>
            </a:pPr>
            <a:r>
              <a:t>Ài fēi ěr tiě tǎ</a:t>
            </a:r>
          </a:p>
        </p:txBody>
      </p:sp>
      <p:pic>
        <p:nvPicPr>
          <p:cNvPr id="528" name="petrinska-rozhledna-5897.jpg" descr="petrinska-rozhledna-589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316" y="4534301"/>
            <a:ext cx="3510692" cy="4896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3" name="群組"/>
          <p:cNvGrpSpPr/>
          <p:nvPr/>
        </p:nvGrpSpPr>
        <p:grpSpPr>
          <a:xfrm>
            <a:off x="3790999" y="4274897"/>
            <a:ext cx="4191358" cy="2795135"/>
            <a:chOff x="0" y="0"/>
            <a:chExt cx="4191356" cy="2795133"/>
          </a:xfrm>
        </p:grpSpPr>
        <p:sp>
          <p:nvSpPr>
            <p:cNvPr id="529" name="線條"/>
            <p:cNvSpPr/>
            <p:nvPr/>
          </p:nvSpPr>
          <p:spPr>
            <a:xfrm flipH="1" flipV="1">
              <a:off x="1841500" y="-1"/>
              <a:ext cx="553201" cy="553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0" name="1889年盖好的"/>
            <p:cNvSpPr txBox="1"/>
            <p:nvPr/>
          </p:nvSpPr>
          <p:spPr>
            <a:xfrm>
              <a:off x="1231443" y="573923"/>
              <a:ext cx="2959914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1889年盖好的</a:t>
              </a:r>
            </a:p>
          </p:txBody>
        </p:sp>
        <p:sp>
          <p:nvSpPr>
            <p:cNvPr id="531" name="線條"/>
            <p:cNvSpPr/>
            <p:nvPr/>
          </p:nvSpPr>
          <p:spPr>
            <a:xfrm flipH="1">
              <a:off x="0" y="2426833"/>
              <a:ext cx="8890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2" name="1891年盖好的"/>
            <p:cNvSpPr txBox="1"/>
            <p:nvPr/>
          </p:nvSpPr>
          <p:spPr>
            <a:xfrm>
              <a:off x="888543" y="2058533"/>
              <a:ext cx="2959914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1891年盖好的</a:t>
              </a:r>
            </a:p>
          </p:txBody>
        </p:sp>
      </p:grpSp>
      <p:sp>
        <p:nvSpPr>
          <p:cNvPr id="534" name="佩特任瞭望塔…"/>
          <p:cNvSpPr txBox="1"/>
          <p:nvPr/>
        </p:nvSpPr>
        <p:spPr>
          <a:xfrm>
            <a:off x="202470" y="8170520"/>
            <a:ext cx="3622448" cy="12484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佩特任瞭望塔</a:t>
            </a:r>
          </a:p>
          <a:p>
            <a:pPr/>
            <a:r>
              <a:t>pèi tè rèn liàowàng tǎ</a:t>
            </a:r>
          </a:p>
        </p:txBody>
      </p:sp>
      <p:sp>
        <p:nvSpPr>
          <p:cNvPr id="535" name="哪个塔比较古老？"/>
          <p:cNvSpPr txBox="1"/>
          <p:nvPr/>
        </p:nvSpPr>
        <p:spPr>
          <a:xfrm>
            <a:off x="6516637" y="7105649"/>
            <a:ext cx="65913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哪个塔比较</a:t>
            </a:r>
            <a:r>
              <a:rPr sz="8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古老</a:t>
            </a:r>
            <a:r>
              <a:t>？</a:t>
            </a:r>
          </a:p>
        </p:txBody>
      </p:sp>
      <p:sp>
        <p:nvSpPr>
          <p:cNvPr id="536" name="ancient; old"/>
          <p:cNvSpPr txBox="1"/>
          <p:nvPr/>
        </p:nvSpPr>
        <p:spPr>
          <a:xfrm>
            <a:off x="10036873" y="6384328"/>
            <a:ext cx="258305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ancient; old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4" grpId="5"/>
      <p:bldP build="whole" bldLvl="1" animBg="1" rev="0" advAuto="0" spid="526" grpId="2"/>
      <p:bldP build="whole" bldLvl="1" animBg="1" rev="0" advAuto="0" spid="528" grpId="6"/>
      <p:bldP build="whole" bldLvl="1" animBg="1" rev="0" advAuto="0" spid="525" grpId="1"/>
      <p:bldP build="whole" bldLvl="1" animBg="1" rev="0" advAuto="0" spid="527" grpId="3"/>
      <p:bldP build="whole" bldLvl="1" animBg="1" rev="0" advAuto="0" spid="523" grpId="4"/>
      <p:bldP build="whole" bldLvl="1" animBg="1" rev="0" advAuto="0" spid="534" grpId="7"/>
      <p:bldP build="whole" bldLvl="1" animBg="1" rev="0" advAuto="0" spid="535" grpId="9"/>
      <p:bldP build="whole" bldLvl="1" animBg="1" rev="0" advAuto="0" spid="533" grpId="8"/>
      <p:bldP build="whole" bldLvl="1" animBg="1" rev="0" advAuto="0" spid="536" grpId="1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a house"/>
          <p:cNvSpPr txBox="1"/>
          <p:nvPr/>
        </p:nvSpPr>
        <p:spPr>
          <a:xfrm>
            <a:off x="1746715" y="1144570"/>
            <a:ext cx="2673325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tea house</a:t>
            </a:r>
          </a:p>
        </p:txBody>
      </p:sp>
      <p:pic>
        <p:nvPicPr>
          <p:cNvPr id="539" name="image-asset.jpeg" descr="image-asse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181" y="1967246"/>
            <a:ext cx="6257117" cy="4686582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茶馆"/>
          <p:cNvSpPr txBox="1"/>
          <p:nvPr/>
        </p:nvSpPr>
        <p:spPr>
          <a:xfrm>
            <a:off x="4438649" y="1974849"/>
            <a:ext cx="1739901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茶馆</a:t>
            </a:r>
          </a:p>
        </p:txBody>
      </p:sp>
      <p:pic>
        <p:nvPicPr>
          <p:cNvPr id="541" name="478245247_m.jpg" descr="478245247_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4014" y="1977924"/>
            <a:ext cx="6679681" cy="4462027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線條"/>
          <p:cNvSpPr/>
          <p:nvPr/>
        </p:nvSpPr>
        <p:spPr>
          <a:xfrm flipV="1">
            <a:off x="11252200" y="3359150"/>
            <a:ext cx="1" cy="40663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3" name="灯笼🏮"/>
          <p:cNvSpPr txBox="1"/>
          <p:nvPr/>
        </p:nvSpPr>
        <p:spPr>
          <a:xfrm>
            <a:off x="10033000" y="7346950"/>
            <a:ext cx="24384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灯笼</a:t>
            </a:r>
            <a:r>
              <a:t>🏮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1" grpId="2"/>
      <p:bldP build="whole" bldLvl="1" animBg="1" rev="0" advAuto="0" spid="543" grpId="4"/>
      <p:bldP build="whole" bldLvl="1" animBg="1" rev="0" advAuto="0" spid="540" grpId="1"/>
      <p:bldP build="whole" bldLvl="1" animBg="1" rev="0" advAuto="0" spid="542" grpId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来往"/>
          <p:cNvSpPr txBox="1"/>
          <p:nvPr/>
        </p:nvSpPr>
        <p:spPr>
          <a:xfrm>
            <a:off x="4451350" y="2197100"/>
            <a:ext cx="4936877" cy="29845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200">
                <a:solidFill>
                  <a:srgbClr val="FFFFFF"/>
                </a:solidFill>
              </a:defRPr>
            </a:lvl1pPr>
          </a:lstStyle>
          <a:p>
            <a:pPr/>
            <a:r>
              <a:t>来往</a:t>
            </a:r>
          </a:p>
        </p:txBody>
      </p:sp>
      <p:grpSp>
        <p:nvGrpSpPr>
          <p:cNvPr id="548" name="群組"/>
          <p:cNvGrpSpPr/>
          <p:nvPr/>
        </p:nvGrpSpPr>
        <p:grpSpPr>
          <a:xfrm>
            <a:off x="5327586" y="394901"/>
            <a:ext cx="4076828" cy="1609897"/>
            <a:chOff x="0" y="0"/>
            <a:chExt cx="4076827" cy="1609895"/>
          </a:xfrm>
        </p:grpSpPr>
        <p:sp>
          <p:nvSpPr>
            <p:cNvPr id="546" name="To come and go"/>
            <p:cNvSpPr txBox="1"/>
            <p:nvPr/>
          </p:nvSpPr>
          <p:spPr>
            <a:xfrm>
              <a:off x="-1" y="0"/>
              <a:ext cx="4076828" cy="72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/>
              </a:lvl1pPr>
            </a:lstStyle>
            <a:p>
              <a:pPr/>
              <a:r>
                <a:t>To come and go</a:t>
              </a:r>
            </a:p>
          </p:txBody>
        </p:sp>
        <p:sp>
          <p:nvSpPr>
            <p:cNvPr id="547" name="connection"/>
            <p:cNvSpPr txBox="1"/>
            <p:nvPr/>
          </p:nvSpPr>
          <p:spPr>
            <a:xfrm>
              <a:off x="146605" y="888399"/>
              <a:ext cx="2891194" cy="72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/>
              </a:lvl1pPr>
            </a:lstStyle>
            <a:p>
              <a:pPr/>
              <a:r>
                <a:t>connection</a:t>
              </a:r>
            </a:p>
          </p:txBody>
        </p:sp>
      </p:grpSp>
      <p:sp>
        <p:nvSpPr>
          <p:cNvPr id="549" name="1"/>
          <p:cNvSpPr/>
          <p:nvPr/>
        </p:nvSpPr>
        <p:spPr>
          <a:xfrm>
            <a:off x="4495800" y="394901"/>
            <a:ext cx="686594" cy="72149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50" name="2"/>
          <p:cNvSpPr/>
          <p:nvPr/>
        </p:nvSpPr>
        <p:spPr>
          <a:xfrm>
            <a:off x="4495800" y="1296001"/>
            <a:ext cx="686594" cy="72149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51" name="车站里来往的人很多。"/>
          <p:cNvSpPr txBox="1"/>
          <p:nvPr/>
        </p:nvSpPr>
        <p:spPr>
          <a:xfrm>
            <a:off x="131638" y="6071802"/>
            <a:ext cx="5829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车站里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来往</a:t>
            </a:r>
            <a:r>
              <a:t>的人很多。</a:t>
            </a:r>
          </a:p>
        </p:txBody>
      </p:sp>
      <p:sp>
        <p:nvSpPr>
          <p:cNvPr id="552" name="/车站里来来往往的人很多。"/>
          <p:cNvSpPr txBox="1"/>
          <p:nvPr/>
        </p:nvSpPr>
        <p:spPr>
          <a:xfrm>
            <a:off x="5958236" y="6071802"/>
            <a:ext cx="718432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/车站里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来来往往</a:t>
            </a:r>
            <a:r>
              <a:t>的人很多。</a:t>
            </a:r>
          </a:p>
        </p:txBody>
      </p:sp>
      <p:grpSp>
        <p:nvGrpSpPr>
          <p:cNvPr id="555" name="群組"/>
          <p:cNvGrpSpPr/>
          <p:nvPr/>
        </p:nvGrpSpPr>
        <p:grpSpPr>
          <a:xfrm>
            <a:off x="114300" y="5203926"/>
            <a:ext cx="12522518" cy="721497"/>
            <a:chOff x="0" y="0"/>
            <a:chExt cx="12522517" cy="721496"/>
          </a:xfrm>
        </p:grpSpPr>
        <p:sp>
          <p:nvSpPr>
            <p:cNvPr id="553" name="There are many people to come and go in the train station."/>
            <p:cNvSpPr txBox="1"/>
            <p:nvPr/>
          </p:nvSpPr>
          <p:spPr>
            <a:xfrm>
              <a:off x="736282" y="124052"/>
              <a:ext cx="11786236" cy="597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There are many people to come and go in the train station.</a:t>
              </a:r>
            </a:p>
          </p:txBody>
        </p:sp>
        <p:sp>
          <p:nvSpPr>
            <p:cNvPr id="554" name="1"/>
            <p:cNvSpPr/>
            <p:nvPr/>
          </p:nvSpPr>
          <p:spPr>
            <a:xfrm>
              <a:off x="0" y="0"/>
              <a:ext cx="686594" cy="72149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558" name="群組"/>
          <p:cNvGrpSpPr/>
          <p:nvPr/>
        </p:nvGrpSpPr>
        <p:grpSpPr>
          <a:xfrm>
            <a:off x="114300" y="7544400"/>
            <a:ext cx="10768667" cy="721497"/>
            <a:chOff x="0" y="0"/>
            <a:chExt cx="10768666" cy="721496"/>
          </a:xfrm>
        </p:grpSpPr>
        <p:sp>
          <p:nvSpPr>
            <p:cNvPr id="556" name="2"/>
            <p:cNvSpPr/>
            <p:nvPr/>
          </p:nvSpPr>
          <p:spPr>
            <a:xfrm>
              <a:off x="0" y="0"/>
              <a:ext cx="686594" cy="72149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557" name="After we broke up, we don’t have any connection."/>
            <p:cNvSpPr txBox="1"/>
            <p:nvPr/>
          </p:nvSpPr>
          <p:spPr>
            <a:xfrm>
              <a:off x="788333" y="62026"/>
              <a:ext cx="9980334" cy="597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After we broke up, we don’t have any connection.</a:t>
              </a:r>
            </a:p>
          </p:txBody>
        </p:sp>
      </p:grpSp>
      <p:sp>
        <p:nvSpPr>
          <p:cNvPr id="559" name="我们分手后没有任何的来往。"/>
          <p:cNvSpPr txBox="1"/>
          <p:nvPr/>
        </p:nvSpPr>
        <p:spPr>
          <a:xfrm>
            <a:off x="2578099" y="8369300"/>
            <a:ext cx="7543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我们分手后没有任何的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来往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2"/>
      <p:bldP build="whole" bldLvl="1" animBg="1" rev="0" advAuto="0" spid="550" grpId="4"/>
      <p:bldP build="whole" bldLvl="1" animBg="1" rev="0" advAuto="0" spid="555" grpId="5"/>
      <p:bldP build="whole" bldLvl="1" animBg="1" rev="0" advAuto="0" spid="549" grpId="3"/>
      <p:bldP build="whole" bldLvl="1" animBg="1" rev="0" advAuto="0" spid="552" grpId="7"/>
      <p:bldP build="whole" bldLvl="1" animBg="1" rev="0" advAuto="0" spid="551" grpId="6"/>
      <p:bldP build="whole" bldLvl="1" animBg="1" rev="0" advAuto="0" spid="548" grpId="1"/>
      <p:bldP build="whole" bldLvl="1" animBg="1" rev="0" advAuto="0" spid="559" grpId="9"/>
      <p:bldP build="whole" bldLvl="1" animBg="1" rev="0" advAuto="0" spid="558" grpId="8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15783496_l5-1160x1044.jpg" descr="15783496_l5-1160x10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763" y="900360"/>
            <a:ext cx="6887274" cy="6198547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Landlord"/>
          <p:cNvSpPr txBox="1"/>
          <p:nvPr/>
        </p:nvSpPr>
        <p:spPr>
          <a:xfrm>
            <a:off x="4888865" y="314009"/>
            <a:ext cx="279527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Landlord</a:t>
            </a:r>
          </a:p>
        </p:txBody>
      </p:sp>
      <p:sp>
        <p:nvSpPr>
          <p:cNvPr id="563" name="房东"/>
          <p:cNvSpPr txBox="1"/>
          <p:nvPr/>
        </p:nvSpPr>
        <p:spPr>
          <a:xfrm>
            <a:off x="5543550" y="7480300"/>
            <a:ext cx="2552701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房东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114395"/>
            <a:lumOff val="-2497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语法"/>
          <p:cNvSpPr txBox="1"/>
          <p:nvPr/>
        </p:nvSpPr>
        <p:spPr>
          <a:xfrm>
            <a:off x="3829049" y="1479549"/>
            <a:ext cx="534670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600">
                <a:solidFill>
                  <a:srgbClr val="FFFFFF"/>
                </a:solidFill>
              </a:defRPr>
            </a:lvl1pPr>
          </a:lstStyle>
          <a:p>
            <a:pPr/>
            <a:r>
              <a:t>语法</a:t>
            </a:r>
          </a:p>
        </p:txBody>
      </p:sp>
      <p:pic>
        <p:nvPicPr>
          <p:cNvPr id="566" name="2017 Let's Go Logo.jpg" descr="2017 Let's Go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5560" y="5822503"/>
            <a:ext cx="5173680" cy="4100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by all means; absolutely must"/>
          <p:cNvSpPr txBox="1"/>
          <p:nvPr/>
        </p:nvSpPr>
        <p:spPr>
          <a:xfrm>
            <a:off x="3124847" y="1506336"/>
            <a:ext cx="761870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by all means; absolutely must</a:t>
            </a:r>
          </a:p>
        </p:txBody>
      </p:sp>
      <p:sp>
        <p:nvSpPr>
          <p:cNvPr id="569" name="千万"/>
          <p:cNvSpPr txBox="1"/>
          <p:nvPr/>
        </p:nvSpPr>
        <p:spPr>
          <a:xfrm>
            <a:off x="3124847" y="3266522"/>
            <a:ext cx="7618706" cy="28575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500">
                <a:solidFill>
                  <a:srgbClr val="FFFFFF"/>
                </a:solidFill>
              </a:defRPr>
            </a:lvl1pPr>
          </a:lstStyle>
          <a:p>
            <a:pPr/>
            <a:r>
              <a:t>千万</a:t>
            </a:r>
          </a:p>
        </p:txBody>
      </p:sp>
      <p:sp>
        <p:nvSpPr>
          <p:cNvPr id="570" name="Means “to make certain” It occurs in imperative sentences to advise or to urge."/>
          <p:cNvSpPr txBox="1"/>
          <p:nvPr/>
        </p:nvSpPr>
        <p:spPr>
          <a:xfrm>
            <a:off x="-5385" y="7150380"/>
            <a:ext cx="13015570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Means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“to make certain” </a:t>
            </a:r>
            <a:r>
              <a:t>It occurs in imperative sentences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 advise or to urge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2"/>
      <p:bldP build="whole" bldLvl="1" animBg="1" rev="0" advAuto="0" spid="56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by all means; absolutely must"/>
          <p:cNvSpPr txBox="1"/>
          <p:nvPr/>
        </p:nvSpPr>
        <p:spPr>
          <a:xfrm>
            <a:off x="116700" y="381649"/>
            <a:ext cx="690400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by all means; absolutely must</a:t>
            </a:r>
          </a:p>
        </p:txBody>
      </p:sp>
      <p:sp>
        <p:nvSpPr>
          <p:cNvPr id="573" name="千万"/>
          <p:cNvSpPr txBox="1"/>
          <p:nvPr/>
        </p:nvSpPr>
        <p:spPr>
          <a:xfrm>
            <a:off x="508647" y="1101172"/>
            <a:ext cx="3436338" cy="1879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千万</a:t>
            </a:r>
          </a:p>
        </p:txBody>
      </p:sp>
      <p:sp>
        <p:nvSpPr>
          <p:cNvPr id="574" name="Usage: 千万+要/别+your advice or urge"/>
          <p:cNvSpPr txBox="1"/>
          <p:nvPr/>
        </p:nvSpPr>
        <p:spPr>
          <a:xfrm>
            <a:off x="4297426" y="1416049"/>
            <a:ext cx="804214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Usage: 千万+</a:t>
            </a:r>
            <a:r>
              <a:rPr>
                <a:solidFill>
                  <a:srgbClr val="000000"/>
                </a:solidFill>
              </a:rPr>
              <a:t>要/别</a:t>
            </a:r>
            <a:r>
              <a:t>+your advice or urge</a:t>
            </a:r>
          </a:p>
        </p:txBody>
      </p:sp>
      <p:grpSp>
        <p:nvGrpSpPr>
          <p:cNvPr id="578" name="群組"/>
          <p:cNvGrpSpPr/>
          <p:nvPr/>
        </p:nvGrpSpPr>
        <p:grpSpPr>
          <a:xfrm>
            <a:off x="3752850" y="2927350"/>
            <a:ext cx="7596337" cy="5069300"/>
            <a:chOff x="0" y="0"/>
            <a:chExt cx="7596336" cy="5069299"/>
          </a:xfrm>
        </p:grpSpPr>
        <p:sp>
          <p:nvSpPr>
            <p:cNvPr id="575" name="现在出门千万……"/>
            <p:cNvSpPr txBox="1"/>
            <p:nvPr/>
          </p:nvSpPr>
          <p:spPr>
            <a:xfrm>
              <a:off x="0" y="0"/>
              <a:ext cx="5499101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300"/>
              </a:pPr>
              <a:r>
                <a:t>现在出门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千万</a:t>
              </a:r>
              <a:r>
                <a:t>……</a:t>
              </a:r>
            </a:p>
          </p:txBody>
        </p:sp>
        <p:pic>
          <p:nvPicPr>
            <p:cNvPr id="576" name="Unknown.jpeg" descr="Unknown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42751" y="1127710"/>
              <a:ext cx="2862524" cy="3941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7" name="Don’t forget your mask"/>
            <p:cNvSpPr/>
            <p:nvPr/>
          </p:nvSpPr>
          <p:spPr>
            <a:xfrm>
              <a:off x="3867150" y="1231751"/>
              <a:ext cx="3729187" cy="3162598"/>
            </a:xfrm>
            <a:prstGeom prst="wedgeEllipseCallout">
              <a:avLst>
                <a:gd name="adj1" fmla="val -60734"/>
                <a:gd name="adj2" fmla="val 22718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5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Don’t forget your mask</a:t>
              </a:r>
            </a:p>
          </p:txBody>
        </p:sp>
      </p:grpSp>
      <p:grpSp>
        <p:nvGrpSpPr>
          <p:cNvPr id="582" name="群組"/>
          <p:cNvGrpSpPr/>
          <p:nvPr/>
        </p:nvGrpSpPr>
        <p:grpSpPr>
          <a:xfrm>
            <a:off x="2197099" y="8210550"/>
            <a:ext cx="8864601" cy="1486909"/>
            <a:chOff x="0" y="0"/>
            <a:chExt cx="8864600" cy="1486908"/>
          </a:xfrm>
        </p:grpSpPr>
        <p:sp>
          <p:nvSpPr>
            <p:cNvPr id="579" name="现在出门千万别忘了戴口罩。"/>
            <p:cNvSpPr txBox="1"/>
            <p:nvPr/>
          </p:nvSpPr>
          <p:spPr>
            <a:xfrm>
              <a:off x="-1" y="0"/>
              <a:ext cx="8864601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300"/>
              </a:pPr>
              <a:r>
                <a:t>现在出门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千万</a:t>
              </a:r>
              <a:r>
                <a:t>别忘了戴口罩。</a:t>
              </a:r>
            </a:p>
          </p:txBody>
        </p:sp>
        <p:sp>
          <p:nvSpPr>
            <p:cNvPr id="580" name="dài"/>
            <p:cNvSpPr txBox="1"/>
            <p:nvPr/>
          </p:nvSpPr>
          <p:spPr>
            <a:xfrm>
              <a:off x="6090621" y="951491"/>
              <a:ext cx="645758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/>
              </a:lvl1pPr>
            </a:lstStyle>
            <a:p>
              <a:pPr/>
              <a:r>
                <a:t>dài</a:t>
              </a:r>
            </a:p>
          </p:txBody>
        </p:sp>
        <p:sp>
          <p:nvSpPr>
            <p:cNvPr id="581" name="zhào"/>
            <p:cNvSpPr txBox="1"/>
            <p:nvPr/>
          </p:nvSpPr>
          <p:spPr>
            <a:xfrm>
              <a:off x="7399515" y="969989"/>
              <a:ext cx="872770" cy="49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zhào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1"/>
      <p:bldP build="whole" bldLvl="1" animBg="1" rev="0" advAuto="0" spid="578" grpId="2"/>
      <p:bldP build="whole" bldLvl="1" animBg="1" rev="0" advAuto="0" spid="58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群組"/>
          <p:cNvGrpSpPr/>
          <p:nvPr/>
        </p:nvGrpSpPr>
        <p:grpSpPr>
          <a:xfrm>
            <a:off x="61460" y="19883"/>
            <a:ext cx="6277880" cy="4720734"/>
            <a:chOff x="0" y="0"/>
            <a:chExt cx="6277878" cy="4720733"/>
          </a:xfrm>
        </p:grpSpPr>
        <p:pic>
          <p:nvPicPr>
            <p:cNvPr id="156" name="D1089_134_974_1200.jpg" descr="D1089_134_974_120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39512"/>
              <a:ext cx="6277879" cy="3981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passenger"/>
            <p:cNvSpPr txBox="1"/>
            <p:nvPr/>
          </p:nvSpPr>
          <p:spPr>
            <a:xfrm>
              <a:off x="1843539" y="-1"/>
              <a:ext cx="2590801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passenger</a:t>
              </a:r>
            </a:p>
          </p:txBody>
        </p:sp>
      </p:grpSp>
      <p:sp>
        <p:nvSpPr>
          <p:cNvPr id="159" name="旅客"/>
          <p:cNvSpPr txBox="1"/>
          <p:nvPr/>
        </p:nvSpPr>
        <p:spPr>
          <a:xfrm>
            <a:off x="4349749" y="3403599"/>
            <a:ext cx="1993901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旅客</a:t>
            </a:r>
          </a:p>
        </p:txBody>
      </p:sp>
      <p:sp>
        <p:nvSpPr>
          <p:cNvPr id="160" name="All passenger please pay attention."/>
          <p:cNvSpPr txBox="1"/>
          <p:nvPr/>
        </p:nvSpPr>
        <p:spPr>
          <a:xfrm>
            <a:off x="6285598" y="1047110"/>
            <a:ext cx="6682004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All passenger please pay attention.</a:t>
            </a:r>
          </a:p>
        </p:txBody>
      </p:sp>
      <p:sp>
        <p:nvSpPr>
          <p:cNvPr id="161" name="各位旅客请注意。"/>
          <p:cNvSpPr txBox="1"/>
          <p:nvPr/>
        </p:nvSpPr>
        <p:spPr>
          <a:xfrm>
            <a:off x="6521450" y="2520949"/>
            <a:ext cx="6210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各位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旅客</a:t>
            </a:r>
            <a:r>
              <a:t>请注意。</a:t>
            </a:r>
          </a:p>
        </p:txBody>
      </p:sp>
      <p:pic>
        <p:nvPicPr>
          <p:cNvPr id="162" name="88f8ab6b76004c8da9d1bbac55d85482.jpeg" descr="88f8ab6b76004c8da9d1bbac55d8548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460" y="5255428"/>
            <a:ext cx="6568793" cy="437919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卧铺"/>
          <p:cNvSpPr txBox="1"/>
          <p:nvPr/>
        </p:nvSpPr>
        <p:spPr>
          <a:xfrm>
            <a:off x="4629149" y="8242299"/>
            <a:ext cx="1993901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卧铺</a:t>
            </a:r>
          </a:p>
        </p:txBody>
      </p:sp>
      <p:sp>
        <p:nvSpPr>
          <p:cNvPr id="164" name="硬铺"/>
          <p:cNvSpPr txBox="1"/>
          <p:nvPr/>
        </p:nvSpPr>
        <p:spPr>
          <a:xfrm>
            <a:off x="5429250" y="5181599"/>
            <a:ext cx="1282701" cy="927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硬铺</a:t>
            </a:r>
          </a:p>
        </p:txBody>
      </p:sp>
      <p:pic>
        <p:nvPicPr>
          <p:cNvPr id="165" name="03_47.jpg" descr="03_4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4385" y="5172765"/>
            <a:ext cx="5292707" cy="352847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软铺"/>
          <p:cNvSpPr txBox="1"/>
          <p:nvPr/>
        </p:nvSpPr>
        <p:spPr>
          <a:xfrm>
            <a:off x="11334750" y="7797799"/>
            <a:ext cx="1282701" cy="927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软铺</a:t>
            </a:r>
          </a:p>
        </p:txBody>
      </p:sp>
      <p:sp>
        <p:nvSpPr>
          <p:cNvPr id="167" name="線條"/>
          <p:cNvSpPr/>
          <p:nvPr/>
        </p:nvSpPr>
        <p:spPr>
          <a:xfrm>
            <a:off x="8951813" y="4591408"/>
            <a:ext cx="204391" cy="25294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8" name="枕头"/>
          <p:cNvSpPr txBox="1"/>
          <p:nvPr/>
        </p:nvSpPr>
        <p:spPr>
          <a:xfrm>
            <a:off x="8210549" y="3613150"/>
            <a:ext cx="1384301" cy="9906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枕头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6"/>
      <p:bldP build="whole" bldLvl="1" animBg="1" rev="0" advAuto="0" spid="161" grpId="4"/>
      <p:bldP build="whole" bldLvl="1" animBg="1" rev="0" advAuto="0" spid="159" grpId="2"/>
      <p:bldP build="whole" bldLvl="1" animBg="1" rev="0" advAuto="0" spid="160" grpId="3"/>
      <p:bldP build="whole" bldLvl="1" animBg="1" rev="0" advAuto="0" spid="165" grpId="8"/>
      <p:bldP build="whole" bldLvl="1" animBg="1" rev="0" advAuto="0" spid="168" grpId="11"/>
      <p:bldP build="whole" bldLvl="1" animBg="1" rev="0" advAuto="0" spid="164" grpId="7"/>
      <p:bldP build="whole" bldLvl="1" animBg="1" rev="0" advAuto="0" spid="166" grpId="9"/>
      <p:bldP build="whole" bldLvl="1" animBg="1" rev="0" advAuto="0" spid="162" grpId="5"/>
      <p:bldP build="whole" bldLvl="1" animBg="1" rev="0" advAuto="0" spid="158" grpId="1"/>
      <p:bldP build="whole" bldLvl="1" animBg="1" rev="0" advAuto="0" spid="167" grpId="1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by all means; absolutely must"/>
          <p:cNvSpPr txBox="1"/>
          <p:nvPr/>
        </p:nvSpPr>
        <p:spPr>
          <a:xfrm>
            <a:off x="116700" y="381649"/>
            <a:ext cx="690400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by all means; absolutely must</a:t>
            </a:r>
          </a:p>
        </p:txBody>
      </p:sp>
      <p:sp>
        <p:nvSpPr>
          <p:cNvPr id="585" name="千万"/>
          <p:cNvSpPr txBox="1"/>
          <p:nvPr/>
        </p:nvSpPr>
        <p:spPr>
          <a:xfrm>
            <a:off x="508647" y="1101172"/>
            <a:ext cx="3436338" cy="1879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千万</a:t>
            </a:r>
          </a:p>
        </p:txBody>
      </p:sp>
      <p:sp>
        <p:nvSpPr>
          <p:cNvPr id="586" name="Usage: 千万+要/别+your advice or urge"/>
          <p:cNvSpPr txBox="1"/>
          <p:nvPr/>
        </p:nvSpPr>
        <p:spPr>
          <a:xfrm>
            <a:off x="4500626" y="1466849"/>
            <a:ext cx="804214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Usage: 千万+</a:t>
            </a:r>
            <a:r>
              <a:rPr>
                <a:solidFill>
                  <a:srgbClr val="000000"/>
                </a:solidFill>
              </a:rPr>
              <a:t>要/别</a:t>
            </a:r>
            <a:r>
              <a:t>+your advice or urge</a:t>
            </a:r>
          </a:p>
        </p:txBody>
      </p:sp>
      <p:sp>
        <p:nvSpPr>
          <p:cNvPr id="587" name="明天考期末考，你千万……"/>
          <p:cNvSpPr txBox="1"/>
          <p:nvPr/>
        </p:nvSpPr>
        <p:spPr>
          <a:xfrm>
            <a:off x="2711450" y="3187700"/>
            <a:ext cx="75819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明天考期末考，你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……</a:t>
            </a:r>
          </a:p>
        </p:txBody>
      </p:sp>
      <p:pic>
        <p:nvPicPr>
          <p:cNvPr id="588" name="5b9e83db2000003000fe6563.jpeg" descr="5b9e83db2000003000fe65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8106" y="4372527"/>
            <a:ext cx="7428588" cy="3714295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明天考期末考，你千万别迟到了。"/>
          <p:cNvSpPr txBox="1"/>
          <p:nvPr/>
        </p:nvSpPr>
        <p:spPr>
          <a:xfrm>
            <a:off x="1422399" y="8432800"/>
            <a:ext cx="94488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明天考期末考，你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别迟到了。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8" grpId="1"/>
      <p:bldP build="whole" bldLvl="1" animBg="1" rev="0" advAuto="0" spid="589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by all means; absolutely must"/>
          <p:cNvSpPr txBox="1"/>
          <p:nvPr/>
        </p:nvSpPr>
        <p:spPr>
          <a:xfrm>
            <a:off x="116700" y="381649"/>
            <a:ext cx="690400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by all means; absolutely must</a:t>
            </a:r>
          </a:p>
        </p:txBody>
      </p:sp>
      <p:sp>
        <p:nvSpPr>
          <p:cNvPr id="592" name="千万"/>
          <p:cNvSpPr txBox="1"/>
          <p:nvPr/>
        </p:nvSpPr>
        <p:spPr>
          <a:xfrm>
            <a:off x="508647" y="1101172"/>
            <a:ext cx="3436338" cy="1879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千万</a:t>
            </a:r>
          </a:p>
        </p:txBody>
      </p:sp>
      <p:sp>
        <p:nvSpPr>
          <p:cNvPr id="593" name="Usage: 千万+要/别+your advice or urge"/>
          <p:cNvSpPr txBox="1"/>
          <p:nvPr/>
        </p:nvSpPr>
        <p:spPr>
          <a:xfrm>
            <a:off x="4500626" y="1466849"/>
            <a:ext cx="804214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Usage: 千万+</a:t>
            </a:r>
            <a:r>
              <a:rPr>
                <a:solidFill>
                  <a:srgbClr val="000000"/>
                </a:solidFill>
              </a:rPr>
              <a:t>要/别</a:t>
            </a:r>
            <a:r>
              <a:t>+your advice or urge</a:t>
            </a:r>
          </a:p>
        </p:txBody>
      </p:sp>
      <p:sp>
        <p:nvSpPr>
          <p:cNvPr id="594" name="出门的时候千万要记得……"/>
          <p:cNvSpPr txBox="1"/>
          <p:nvPr/>
        </p:nvSpPr>
        <p:spPr>
          <a:xfrm>
            <a:off x="2178050" y="2952749"/>
            <a:ext cx="86487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出门的时候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要记得……</a:t>
            </a:r>
          </a:p>
        </p:txBody>
      </p:sp>
      <p:pic>
        <p:nvPicPr>
          <p:cNvPr id="595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rcRect l="7563" t="7736" r="9107" b="4699"/>
          <a:stretch>
            <a:fillRect/>
          </a:stretch>
        </p:blipFill>
        <p:spPr>
          <a:xfrm>
            <a:off x="4253755" y="4425912"/>
            <a:ext cx="3831132" cy="4025845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出门的时候千万要记得带钥匙。"/>
          <p:cNvSpPr txBox="1"/>
          <p:nvPr/>
        </p:nvSpPr>
        <p:spPr>
          <a:xfrm>
            <a:off x="1339850" y="8553375"/>
            <a:ext cx="100711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出门的时候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要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记得带钥匙</a:t>
            </a:r>
            <a:r>
              <a:t>。</a:t>
            </a:r>
          </a:p>
        </p:txBody>
      </p:sp>
      <p:pic>
        <p:nvPicPr>
          <p:cNvPr id="597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6015" y="4819650"/>
            <a:ext cx="4292794" cy="24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锁门…"/>
          <p:cNvSpPr txBox="1"/>
          <p:nvPr/>
        </p:nvSpPr>
        <p:spPr>
          <a:xfrm>
            <a:off x="11217554" y="7224370"/>
            <a:ext cx="1618692" cy="13881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锁门</a:t>
            </a:r>
          </a:p>
          <a:p>
            <a:pPr/>
            <a:r>
              <a:t>suǒ mén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6" grpId="2"/>
      <p:bldP build="whole" bldLvl="1" animBg="1" rev="0" advAuto="0" spid="597" grpId="3"/>
      <p:bldP build="whole" bldLvl="1" animBg="1" rev="0" advAuto="0" spid="595" grpId="1"/>
      <p:bldP build="whole" bldLvl="1" animBg="1" rev="0" advAuto="0" spid="598" grpId="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?"/>
          <p:cNvSpPr txBox="1"/>
          <p:nvPr/>
        </p:nvSpPr>
        <p:spPr>
          <a:xfrm>
            <a:off x="9591598" y="5005941"/>
            <a:ext cx="1187604" cy="2395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601" name="by all means; absolutely must"/>
          <p:cNvSpPr txBox="1"/>
          <p:nvPr/>
        </p:nvSpPr>
        <p:spPr>
          <a:xfrm>
            <a:off x="116700" y="381649"/>
            <a:ext cx="690400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by all means; absolutely must</a:t>
            </a:r>
          </a:p>
        </p:txBody>
      </p:sp>
      <p:sp>
        <p:nvSpPr>
          <p:cNvPr id="602" name="千万"/>
          <p:cNvSpPr txBox="1"/>
          <p:nvPr/>
        </p:nvSpPr>
        <p:spPr>
          <a:xfrm>
            <a:off x="508647" y="1101172"/>
            <a:ext cx="3436338" cy="1879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千万</a:t>
            </a:r>
          </a:p>
        </p:txBody>
      </p:sp>
      <p:sp>
        <p:nvSpPr>
          <p:cNvPr id="603" name="Usage: 千万+要/别+your advice or urge"/>
          <p:cNvSpPr txBox="1"/>
          <p:nvPr/>
        </p:nvSpPr>
        <p:spPr>
          <a:xfrm>
            <a:off x="4983226" y="1428749"/>
            <a:ext cx="804214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Usage: 千万+</a:t>
            </a:r>
            <a:r>
              <a:rPr>
                <a:solidFill>
                  <a:srgbClr val="000000"/>
                </a:solidFill>
              </a:rPr>
              <a:t>要/别</a:t>
            </a:r>
            <a:r>
              <a:t>+your advice or urge</a:t>
            </a:r>
          </a:p>
        </p:txBody>
      </p:sp>
      <p:sp>
        <p:nvSpPr>
          <p:cNvPr id="604" name="去旅游千万要记得…."/>
          <p:cNvSpPr txBox="1"/>
          <p:nvPr/>
        </p:nvSpPr>
        <p:spPr>
          <a:xfrm>
            <a:off x="4337684" y="2723694"/>
            <a:ext cx="600583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去旅游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要记得….</a:t>
            </a:r>
          </a:p>
        </p:txBody>
      </p:sp>
      <p:pic>
        <p:nvPicPr>
          <p:cNvPr id="605" name="380__uploads_prod_img_2929_897608_aa4665c3-1c9a-44d2-b612-402003e19ab5.jpg" descr="380__uploads_prod_img_2929_897608_aa4665c3-1c9a-44d2-b612-402003e19ab5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604"/>
          <a:stretch>
            <a:fillRect/>
          </a:stretch>
        </p:blipFill>
        <p:spPr>
          <a:xfrm>
            <a:off x="7468195" y="4040661"/>
            <a:ext cx="5002783" cy="4472276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去旅游千万要记得买纪念品。"/>
          <p:cNvSpPr txBox="1"/>
          <p:nvPr/>
        </p:nvSpPr>
        <p:spPr>
          <a:xfrm>
            <a:off x="2470149" y="8692694"/>
            <a:ext cx="836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去旅游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要记得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买纪念品</a:t>
            </a:r>
            <a:r>
              <a:t>。</a:t>
            </a:r>
          </a:p>
        </p:txBody>
      </p:sp>
      <p:pic>
        <p:nvPicPr>
          <p:cNvPr id="607" name="2017121114423881361.jpg" descr="201712111442388136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4256" y="4040661"/>
            <a:ext cx="5767554" cy="4325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6" grpId="2"/>
      <p:bldP build="whole" bldLvl="1" animBg="1" rev="0" advAuto="0" spid="60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by all means; absolutely must"/>
          <p:cNvSpPr txBox="1"/>
          <p:nvPr/>
        </p:nvSpPr>
        <p:spPr>
          <a:xfrm>
            <a:off x="116700" y="381649"/>
            <a:ext cx="690400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by all means; absolutely must</a:t>
            </a:r>
          </a:p>
        </p:txBody>
      </p:sp>
      <p:sp>
        <p:nvSpPr>
          <p:cNvPr id="610" name="千万"/>
          <p:cNvSpPr txBox="1"/>
          <p:nvPr/>
        </p:nvSpPr>
        <p:spPr>
          <a:xfrm>
            <a:off x="508647" y="1101172"/>
            <a:ext cx="3436338" cy="1879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千万</a:t>
            </a:r>
          </a:p>
        </p:txBody>
      </p:sp>
      <p:sp>
        <p:nvSpPr>
          <p:cNvPr id="611" name="Usage: 千万+要/别+your advice or urge"/>
          <p:cNvSpPr txBox="1"/>
          <p:nvPr/>
        </p:nvSpPr>
        <p:spPr>
          <a:xfrm>
            <a:off x="4983226" y="1428749"/>
            <a:ext cx="804214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Usage: 千万+</a:t>
            </a:r>
            <a:r>
              <a:rPr>
                <a:solidFill>
                  <a:srgbClr val="000000"/>
                </a:solidFill>
              </a:rPr>
              <a:t>要/别</a:t>
            </a:r>
            <a:r>
              <a:t>+your advice or urge</a:t>
            </a:r>
          </a:p>
        </p:txBody>
      </p:sp>
      <p:sp>
        <p:nvSpPr>
          <p:cNvPr id="612" name="去旅游千万别…."/>
          <p:cNvSpPr txBox="1"/>
          <p:nvPr/>
        </p:nvSpPr>
        <p:spPr>
          <a:xfrm>
            <a:off x="4667884" y="2435295"/>
            <a:ext cx="473583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去旅游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别….</a:t>
            </a:r>
          </a:p>
        </p:txBody>
      </p:sp>
      <p:pic>
        <p:nvPicPr>
          <p:cNvPr id="613" name="2017121114423881361.jpg" descr="20171211144238813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923" y="3577567"/>
            <a:ext cx="5767554" cy="4325666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？"/>
          <p:cNvSpPr txBox="1"/>
          <p:nvPr/>
        </p:nvSpPr>
        <p:spPr>
          <a:xfrm>
            <a:off x="8839199" y="4451349"/>
            <a:ext cx="2057401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？</a:t>
            </a:r>
          </a:p>
        </p:txBody>
      </p:sp>
      <p:pic>
        <p:nvPicPr>
          <p:cNvPr id="615" name="Czech_passport_2007_cover.jpg" descr="Czech_passport_2007_cov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3963" y="3581996"/>
            <a:ext cx="3130498" cy="4558108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护照…"/>
          <p:cNvSpPr txBox="1"/>
          <p:nvPr/>
        </p:nvSpPr>
        <p:spPr>
          <a:xfrm>
            <a:off x="11197793" y="6341720"/>
            <a:ext cx="1734414" cy="1451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护照</a:t>
            </a:r>
          </a:p>
          <a:p>
            <a:pPr/>
            <a:r>
              <a:t>hùzhào</a:t>
            </a:r>
          </a:p>
        </p:txBody>
      </p:sp>
      <p:sp>
        <p:nvSpPr>
          <p:cNvPr id="617" name="去旅游千万别忘了带护照。"/>
          <p:cNvSpPr txBox="1"/>
          <p:nvPr/>
        </p:nvSpPr>
        <p:spPr>
          <a:xfrm>
            <a:off x="2800349" y="8500027"/>
            <a:ext cx="773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去旅游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别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忘了带护照。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6" grpId="2"/>
      <p:bldP build="whole" bldLvl="1" animBg="1" rev="0" advAuto="0" spid="617" grpId="3"/>
      <p:bldP build="whole" bldLvl="1" animBg="1" rev="0" advAuto="0" spid="61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by all means; absolutely must"/>
          <p:cNvSpPr txBox="1"/>
          <p:nvPr/>
        </p:nvSpPr>
        <p:spPr>
          <a:xfrm>
            <a:off x="3124847" y="1506336"/>
            <a:ext cx="761870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by all means; absolutely must</a:t>
            </a:r>
          </a:p>
        </p:txBody>
      </p:sp>
      <p:sp>
        <p:nvSpPr>
          <p:cNvPr id="620" name="千万"/>
          <p:cNvSpPr txBox="1"/>
          <p:nvPr/>
        </p:nvSpPr>
        <p:spPr>
          <a:xfrm>
            <a:off x="3124847" y="2441022"/>
            <a:ext cx="7618706" cy="28575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500">
                <a:solidFill>
                  <a:srgbClr val="FFFFFF"/>
                </a:solidFill>
              </a:defRPr>
            </a:lvl1pPr>
          </a:lstStyle>
          <a:p>
            <a:pPr/>
            <a:r>
              <a:t>千万</a:t>
            </a:r>
          </a:p>
        </p:txBody>
      </p:sp>
      <p:sp>
        <p:nvSpPr>
          <p:cNvPr id="621" name="Means “to make certain” It occurs in imperative sentences to advise or to urge."/>
          <p:cNvSpPr txBox="1"/>
          <p:nvPr/>
        </p:nvSpPr>
        <p:spPr>
          <a:xfrm>
            <a:off x="-5385" y="5626380"/>
            <a:ext cx="13015570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Means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“to make certain” </a:t>
            </a:r>
            <a:r>
              <a:t>It occurs in imperative sentences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 advise or to urge</a:t>
            </a:r>
            <a:r>
              <a:t>.</a:t>
            </a:r>
          </a:p>
        </p:txBody>
      </p:sp>
      <p:sp>
        <p:nvSpPr>
          <p:cNvPr id="622" name="造句"/>
          <p:cNvSpPr txBox="1"/>
          <p:nvPr/>
        </p:nvSpPr>
        <p:spPr>
          <a:xfrm>
            <a:off x="5683249" y="7639050"/>
            <a:ext cx="20193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You Mustn’t Do It!"/>
          <p:cNvSpPr txBox="1"/>
          <p:nvPr/>
        </p:nvSpPr>
        <p:spPr>
          <a:xfrm>
            <a:off x="3600196" y="200814"/>
            <a:ext cx="6134609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You Mustn’t Do It!</a:t>
            </a:r>
          </a:p>
        </p:txBody>
      </p:sp>
      <p:sp>
        <p:nvSpPr>
          <p:cNvPr id="625" name="Based on each of the scenarios below, advise your friend against doing something by using 千万别。"/>
          <p:cNvSpPr txBox="1"/>
          <p:nvPr/>
        </p:nvSpPr>
        <p:spPr>
          <a:xfrm>
            <a:off x="345820" y="1238250"/>
            <a:ext cx="12313159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Based on each of the scenarios below, advise your friend against doing something by using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千万别</a:t>
            </a:r>
            <a:r>
              <a:t>。</a:t>
            </a:r>
          </a:p>
        </p:txBody>
      </p:sp>
      <p:grpSp>
        <p:nvGrpSpPr>
          <p:cNvPr id="628" name="群組"/>
          <p:cNvGrpSpPr/>
          <p:nvPr/>
        </p:nvGrpSpPr>
        <p:grpSpPr>
          <a:xfrm>
            <a:off x="10616" y="3881183"/>
            <a:ext cx="12524284" cy="3529525"/>
            <a:chOff x="0" y="0"/>
            <a:chExt cx="12524283" cy="3529524"/>
          </a:xfrm>
        </p:grpSpPr>
        <p:pic>
          <p:nvPicPr>
            <p:cNvPr id="626" name="20160916093724DSC04873.jpg" descr="20160916093724DSC0487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290154" cy="3529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7" name="火车上的东西又贵又不新鲜，"/>
            <p:cNvSpPr txBox="1"/>
            <p:nvPr/>
          </p:nvSpPr>
          <p:spPr>
            <a:xfrm>
              <a:off x="5640883" y="195516"/>
              <a:ext cx="6883401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/>
              </a:lvl1pPr>
            </a:lstStyle>
            <a:p>
              <a:pPr/>
              <a:r>
                <a:t>火车上的东西又贵又不新鲜，</a:t>
              </a:r>
            </a:p>
          </p:txBody>
        </p:sp>
      </p:grpSp>
      <p:grpSp>
        <p:nvGrpSpPr>
          <p:cNvPr id="631" name="群組"/>
          <p:cNvGrpSpPr/>
          <p:nvPr/>
        </p:nvGrpSpPr>
        <p:grpSpPr>
          <a:xfrm>
            <a:off x="5575299" y="5314949"/>
            <a:ext cx="7385051" cy="850901"/>
            <a:chOff x="0" y="0"/>
            <a:chExt cx="7385049" cy="850900"/>
          </a:xfrm>
        </p:grpSpPr>
        <p:sp>
          <p:nvSpPr>
            <p:cNvPr id="629" name="線條"/>
            <p:cNvSpPr/>
            <p:nvPr/>
          </p:nvSpPr>
          <p:spPr>
            <a:xfrm>
              <a:off x="0" y="425450"/>
              <a:ext cx="749414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30" name="千万别在火车上买东西吃。"/>
            <p:cNvSpPr txBox="1"/>
            <p:nvPr/>
          </p:nvSpPr>
          <p:spPr>
            <a:xfrm>
              <a:off x="869949" y="-1"/>
              <a:ext cx="6515101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200"/>
              </a:pP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千万别</a:t>
              </a:r>
              <a:r>
                <a:t>在火车上买东西吃。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8" grpId="1"/>
      <p:bldP build="whole" bldLvl="1" animBg="1" rev="0" advAuto="0" spid="631" grpId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641.jpeg" descr="6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4" y="5763222"/>
            <a:ext cx="6711654" cy="3769416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八月的时候三十五度"/>
          <p:cNvSpPr txBox="1"/>
          <p:nvPr/>
        </p:nvSpPr>
        <p:spPr>
          <a:xfrm>
            <a:off x="803895" y="4845049"/>
            <a:ext cx="4572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八月的时候三十五度</a:t>
            </a:r>
          </a:p>
        </p:txBody>
      </p:sp>
      <p:sp>
        <p:nvSpPr>
          <p:cNvPr id="635" name="云南南部八月非常热，"/>
          <p:cNvSpPr txBox="1"/>
          <p:nvPr/>
        </p:nvSpPr>
        <p:spPr>
          <a:xfrm>
            <a:off x="7020545" y="5511800"/>
            <a:ext cx="55753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云南南部八月非常热，</a:t>
            </a:r>
          </a:p>
        </p:txBody>
      </p:sp>
      <p:sp>
        <p:nvSpPr>
          <p:cNvPr id="636" name="八月的时候千万别去。"/>
          <p:cNvSpPr txBox="1"/>
          <p:nvPr/>
        </p:nvSpPr>
        <p:spPr>
          <a:xfrm>
            <a:off x="7553945" y="6807199"/>
            <a:ext cx="5448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八月的时候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千万别</a:t>
            </a:r>
            <a:r>
              <a:t>去。</a:t>
            </a:r>
          </a:p>
        </p:txBody>
      </p:sp>
      <p:sp>
        <p:nvSpPr>
          <p:cNvPr id="637" name="線條"/>
          <p:cNvSpPr/>
          <p:nvPr/>
        </p:nvSpPr>
        <p:spPr>
          <a:xfrm>
            <a:off x="6816519" y="7232650"/>
            <a:ext cx="74941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638" name="25388882.jpg" descr="2538888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49" y="773295"/>
            <a:ext cx="5770331" cy="3848767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那个家庭旅馆又不干净，又不能上网，"/>
          <p:cNvSpPr txBox="1"/>
          <p:nvPr/>
        </p:nvSpPr>
        <p:spPr>
          <a:xfrm>
            <a:off x="5953744" y="1149350"/>
            <a:ext cx="7023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那个家庭旅馆又不干净，又不能上网，</a:t>
            </a:r>
          </a:p>
        </p:txBody>
      </p:sp>
      <p:sp>
        <p:nvSpPr>
          <p:cNvPr id="640" name="線條"/>
          <p:cNvSpPr/>
          <p:nvPr/>
        </p:nvSpPr>
        <p:spPr>
          <a:xfrm>
            <a:off x="5978319" y="2559050"/>
            <a:ext cx="74941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1" name="千万别住那个家庭旅馆。"/>
          <p:cNvSpPr txBox="1"/>
          <p:nvPr/>
        </p:nvSpPr>
        <p:spPr>
          <a:xfrm>
            <a:off x="6921499" y="2165349"/>
            <a:ext cx="5562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千万别</a:t>
            </a:r>
            <a:r>
              <a:t>住那个家庭旅馆。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1" grpId="1"/>
      <p:bldP build="whole" bldLvl="1" animBg="1" rev="0" advAuto="0" spid="636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对面茶馆卖的茶贵极了，"/>
          <p:cNvSpPr txBox="1"/>
          <p:nvPr/>
        </p:nvSpPr>
        <p:spPr>
          <a:xfrm>
            <a:off x="6718300" y="1016000"/>
            <a:ext cx="58420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对面茶馆卖的茶贵极了，</a:t>
            </a:r>
          </a:p>
        </p:txBody>
      </p:sp>
      <p:sp>
        <p:nvSpPr>
          <p:cNvPr id="644" name="線條"/>
          <p:cNvSpPr/>
          <p:nvPr/>
        </p:nvSpPr>
        <p:spPr>
          <a:xfrm>
            <a:off x="6687907" y="2559050"/>
            <a:ext cx="74941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5" name="千万别买他的茶。"/>
          <p:cNvSpPr txBox="1"/>
          <p:nvPr/>
        </p:nvSpPr>
        <p:spPr>
          <a:xfrm>
            <a:off x="7664450" y="2114550"/>
            <a:ext cx="45847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千万别</a:t>
            </a:r>
            <a:r>
              <a:t>买他的茶。</a:t>
            </a:r>
          </a:p>
        </p:txBody>
      </p:sp>
      <p:sp>
        <p:nvSpPr>
          <p:cNvPr id="646" name="河边那个景点这几天人太多，挤死了，"/>
          <p:cNvSpPr txBox="1"/>
          <p:nvPr/>
        </p:nvSpPr>
        <p:spPr>
          <a:xfrm>
            <a:off x="4927600" y="5370096"/>
            <a:ext cx="85344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河边那个景点这几天人太多，挤死了，</a:t>
            </a:r>
          </a:p>
        </p:txBody>
      </p:sp>
      <p:sp>
        <p:nvSpPr>
          <p:cNvPr id="647" name="線條"/>
          <p:cNvSpPr/>
          <p:nvPr/>
        </p:nvSpPr>
        <p:spPr>
          <a:xfrm>
            <a:off x="4959293" y="6781800"/>
            <a:ext cx="74941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8" name="千万别去那个景点。"/>
          <p:cNvSpPr txBox="1"/>
          <p:nvPr/>
        </p:nvSpPr>
        <p:spPr>
          <a:xfrm>
            <a:off x="5911849" y="6337300"/>
            <a:ext cx="51435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千万</a:t>
            </a:r>
            <a:r>
              <a:t>别去那个景点。</a:t>
            </a:r>
          </a:p>
        </p:txBody>
      </p:sp>
      <p:pic>
        <p:nvPicPr>
          <p:cNvPr id="649" name="380aadeeb6244f309c5974503c146f74.jpeg" descr="380aadeeb6244f309c5974503c146f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71" y="301515"/>
            <a:ext cx="6349207" cy="3527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1355468040-1397539967_l.jpg" descr="1355468040-1397539967_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16394"/>
            <a:ext cx="4860281" cy="364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5" grpId="1"/>
      <p:bldP build="whole" bldLvl="1" animBg="1" rev="0" advAuto="0" spid="648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亲眼，亲自，亲耳，亲手，亲身"/>
          <p:cNvSpPr txBox="1"/>
          <p:nvPr/>
        </p:nvSpPr>
        <p:spPr>
          <a:xfrm>
            <a:off x="1009650" y="2127250"/>
            <a:ext cx="11315701" cy="12192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rgbClr val="FFFFFF"/>
                </a:solidFill>
              </a:defRPr>
            </a:lvl1pPr>
          </a:lstStyle>
          <a:p>
            <a:pPr/>
            <a:r>
              <a:t>亲眼，亲自，亲耳，亲手，亲身</a:t>
            </a:r>
          </a:p>
        </p:txBody>
      </p:sp>
      <p:sp>
        <p:nvSpPr>
          <p:cNvPr id="653" name="👀"/>
          <p:cNvSpPr txBox="1"/>
          <p:nvPr/>
        </p:nvSpPr>
        <p:spPr>
          <a:xfrm>
            <a:off x="1104900" y="3632199"/>
            <a:ext cx="13208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👀</a:t>
            </a:r>
          </a:p>
        </p:txBody>
      </p:sp>
      <p:sp>
        <p:nvSpPr>
          <p:cNvPr id="654" name="👂"/>
          <p:cNvSpPr txBox="1"/>
          <p:nvPr/>
        </p:nvSpPr>
        <p:spPr>
          <a:xfrm>
            <a:off x="6007100" y="3632199"/>
            <a:ext cx="13208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👂</a:t>
            </a:r>
          </a:p>
        </p:txBody>
      </p:sp>
      <p:sp>
        <p:nvSpPr>
          <p:cNvPr id="655" name="👋"/>
          <p:cNvSpPr txBox="1"/>
          <p:nvPr/>
        </p:nvSpPr>
        <p:spPr>
          <a:xfrm>
            <a:off x="8432800" y="3632199"/>
            <a:ext cx="13208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👋</a:t>
            </a:r>
          </a:p>
        </p:txBody>
      </p:sp>
      <p:sp>
        <p:nvSpPr>
          <p:cNvPr id="656" name="Adverbs"/>
          <p:cNvSpPr txBox="1"/>
          <p:nvPr/>
        </p:nvSpPr>
        <p:spPr>
          <a:xfrm>
            <a:off x="4864798" y="4827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657" name="亲is short for 亲自(oneself). 亲手、亲眼 and 亲耳  suggest firsthand experiences, whereas 亲身 and 亲自 convey personal attention and special care because the person considers it important to do so."/>
          <p:cNvSpPr txBox="1"/>
          <p:nvPr/>
        </p:nvSpPr>
        <p:spPr>
          <a:xfrm>
            <a:off x="844550" y="6051356"/>
            <a:ext cx="11315700" cy="2540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/>
            </a:pPr>
            <a:r>
              <a:t>亲is short for 亲自(oneself).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亲手、亲眼 and 亲耳  suggest firsthand experiences</a:t>
            </a:r>
            <a:r>
              <a:t>, whereas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亲身 and 亲自 convey personal attention and special care because the person considers it important to do so.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亲手"/>
          <p:cNvSpPr txBox="1"/>
          <p:nvPr/>
        </p:nvSpPr>
        <p:spPr>
          <a:xfrm>
            <a:off x="539749" y="1416613"/>
            <a:ext cx="2019301" cy="14478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亲手</a:t>
            </a:r>
          </a:p>
        </p:txBody>
      </p:sp>
      <p:sp>
        <p:nvSpPr>
          <p:cNvPr id="660" name="suggest firsthand experiences"/>
          <p:cNvSpPr txBox="1"/>
          <p:nvPr/>
        </p:nvSpPr>
        <p:spPr>
          <a:xfrm>
            <a:off x="3327971" y="1594043"/>
            <a:ext cx="6526658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suggest firsthand experiences</a:t>
            </a:r>
          </a:p>
        </p:txBody>
      </p:sp>
      <p:sp>
        <p:nvSpPr>
          <p:cNvPr id="661" name="Adverbs"/>
          <p:cNvSpPr txBox="1"/>
          <p:nvPr/>
        </p:nvSpPr>
        <p:spPr>
          <a:xfrm>
            <a:off x="127698" y="1271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pic>
        <p:nvPicPr>
          <p:cNvPr id="662" name="53795306060ee978_600_9999.jpg" descr="53795306060ee978_600_99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9339" y="2879597"/>
            <a:ext cx="3605404" cy="4807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unnamed.jpg" descr="unnam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302" y="3839783"/>
            <a:ext cx="5743527" cy="3522398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这个蛋糕是她亲手做的。"/>
          <p:cNvSpPr txBox="1"/>
          <p:nvPr/>
        </p:nvSpPr>
        <p:spPr>
          <a:xfrm>
            <a:off x="2393950" y="8242300"/>
            <a:ext cx="8775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200"/>
            </a:pPr>
            <a:r>
              <a:t>这个蛋糕是她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亲手</a:t>
            </a:r>
            <a:r>
              <a:rPr>
                <a:solidFill>
                  <a:srgbClr val="0433FF"/>
                </a:solidFill>
              </a:rPr>
              <a:t>做</a:t>
            </a:r>
            <a:r>
              <a:t>的。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群組"/>
          <p:cNvGrpSpPr/>
          <p:nvPr/>
        </p:nvGrpSpPr>
        <p:grpSpPr>
          <a:xfrm>
            <a:off x="18157" y="299467"/>
            <a:ext cx="6743842" cy="4491183"/>
            <a:chOff x="0" y="0"/>
            <a:chExt cx="6743841" cy="4491182"/>
          </a:xfrm>
        </p:grpSpPr>
        <p:pic>
          <p:nvPicPr>
            <p:cNvPr id="170" name="caption.jpg" descr="caption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02369"/>
              <a:ext cx="6743842" cy="3788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railway carriage"/>
            <p:cNvSpPr txBox="1"/>
            <p:nvPr/>
          </p:nvSpPr>
          <p:spPr>
            <a:xfrm>
              <a:off x="1180214" y="-1"/>
              <a:ext cx="3978657" cy="709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railway carriage</a:t>
              </a:r>
            </a:p>
          </p:txBody>
        </p:sp>
      </p:grpSp>
      <p:sp>
        <p:nvSpPr>
          <p:cNvPr id="173" name="车厢"/>
          <p:cNvSpPr txBox="1"/>
          <p:nvPr/>
        </p:nvSpPr>
        <p:spPr>
          <a:xfrm>
            <a:off x="5035549" y="3549649"/>
            <a:ext cx="1739901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车厢</a:t>
            </a:r>
          </a:p>
        </p:txBody>
      </p:sp>
      <p:grpSp>
        <p:nvGrpSpPr>
          <p:cNvPr id="176" name="群組"/>
          <p:cNvGrpSpPr/>
          <p:nvPr/>
        </p:nvGrpSpPr>
        <p:grpSpPr>
          <a:xfrm>
            <a:off x="7052816" y="2675"/>
            <a:ext cx="5064254" cy="4614118"/>
            <a:chOff x="0" y="0"/>
            <a:chExt cx="5064253" cy="4614117"/>
          </a:xfrm>
        </p:grpSpPr>
        <p:pic>
          <p:nvPicPr>
            <p:cNvPr id="174" name="ss_hand_540x404.jpg" descr="ss_hand_540x404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25304"/>
              <a:ext cx="5064254" cy="3788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soft"/>
            <p:cNvSpPr txBox="1"/>
            <p:nvPr/>
          </p:nvSpPr>
          <p:spPr>
            <a:xfrm>
              <a:off x="1793896" y="0"/>
              <a:ext cx="1254976" cy="845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/>
              </a:lvl1pPr>
            </a:lstStyle>
            <a:p>
              <a:pPr/>
              <a:r>
                <a:t>soft</a:t>
              </a:r>
            </a:p>
          </p:txBody>
        </p:sp>
      </p:grpSp>
      <p:grpSp>
        <p:nvGrpSpPr>
          <p:cNvPr id="179" name="群組"/>
          <p:cNvGrpSpPr/>
          <p:nvPr/>
        </p:nvGrpSpPr>
        <p:grpSpPr>
          <a:xfrm>
            <a:off x="3364626" y="4854128"/>
            <a:ext cx="6453348" cy="4851252"/>
            <a:chOff x="0" y="0"/>
            <a:chExt cx="6453346" cy="4851251"/>
          </a:xfrm>
        </p:grpSpPr>
        <p:pic>
          <p:nvPicPr>
            <p:cNvPr id="177" name="20160826004107.jpg" descr="2016082600410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241"/>
              <a:ext cx="6453347" cy="4840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呼噜呼噜..."/>
            <p:cNvSpPr/>
            <p:nvPr/>
          </p:nvSpPr>
          <p:spPr>
            <a:xfrm>
              <a:off x="2085280" y="0"/>
              <a:ext cx="3172620" cy="1058913"/>
            </a:xfrm>
            <a:prstGeom prst="wedgeEllipseCallout">
              <a:avLst>
                <a:gd name="adj1" fmla="val -49635"/>
                <a:gd name="adj2" fmla="val 6751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5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呼噜呼噜...</a:t>
              </a:r>
            </a:p>
          </p:txBody>
        </p:sp>
      </p:grpSp>
      <p:sp>
        <p:nvSpPr>
          <p:cNvPr id="180" name="打呼噜"/>
          <p:cNvSpPr txBox="1"/>
          <p:nvPr/>
        </p:nvSpPr>
        <p:spPr>
          <a:xfrm>
            <a:off x="7335856" y="8439149"/>
            <a:ext cx="2552701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打呼噜</a:t>
            </a:r>
          </a:p>
        </p:txBody>
      </p:sp>
      <p:sp>
        <p:nvSpPr>
          <p:cNvPr id="181" name="软"/>
          <p:cNvSpPr txBox="1"/>
          <p:nvPr/>
        </p:nvSpPr>
        <p:spPr>
          <a:xfrm>
            <a:off x="11017249" y="3168650"/>
            <a:ext cx="1104901" cy="149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软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9" grpId="5"/>
      <p:bldP build="whole" bldLvl="1" animBg="1" rev="0" advAuto="0" spid="172" grpId="1"/>
      <p:bldP build="whole" bldLvl="1" animBg="1" rev="0" advAuto="0" spid="176" grpId="3"/>
      <p:bldP build="whole" bldLvl="1" animBg="1" rev="0" advAuto="0" spid="181" grpId="4"/>
      <p:bldP build="whole" bldLvl="1" animBg="1" rev="0" advAuto="0" spid="180" grpId="6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Adverbs"/>
          <p:cNvSpPr txBox="1"/>
          <p:nvPr/>
        </p:nvSpPr>
        <p:spPr>
          <a:xfrm>
            <a:off x="127698" y="1271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667" name="亲眼"/>
          <p:cNvSpPr txBox="1"/>
          <p:nvPr/>
        </p:nvSpPr>
        <p:spPr>
          <a:xfrm>
            <a:off x="539749" y="1416613"/>
            <a:ext cx="2019301" cy="14478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亲眼</a:t>
            </a:r>
          </a:p>
        </p:txBody>
      </p:sp>
      <p:sp>
        <p:nvSpPr>
          <p:cNvPr id="668" name="suggest firsthand experiences"/>
          <p:cNvSpPr txBox="1"/>
          <p:nvPr/>
        </p:nvSpPr>
        <p:spPr>
          <a:xfrm>
            <a:off x="3493071" y="1823109"/>
            <a:ext cx="6526658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suggest firsthand experiences</a:t>
            </a:r>
          </a:p>
        </p:txBody>
      </p:sp>
      <p:sp>
        <p:nvSpPr>
          <p:cNvPr id="669" name="他终于亲眼看到埃菲尔铁塔了！"/>
          <p:cNvSpPr txBox="1"/>
          <p:nvPr/>
        </p:nvSpPr>
        <p:spPr>
          <a:xfrm>
            <a:off x="1898649" y="8280400"/>
            <a:ext cx="9715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他终于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亲眼</a:t>
            </a:r>
            <a:r>
              <a:rPr>
                <a:solidFill>
                  <a:srgbClr val="0433FF"/>
                </a:solidFill>
              </a:rPr>
              <a:t>看到</a:t>
            </a:r>
            <a:r>
              <a:t>埃菲尔铁塔了！</a:t>
            </a:r>
          </a:p>
        </p:txBody>
      </p:sp>
      <p:pic>
        <p:nvPicPr>
          <p:cNvPr id="670" name="Paris07-001-1.jpg" descr="Paris07-001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9807" y="3422152"/>
            <a:ext cx="7388837" cy="4636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9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Adverbs"/>
          <p:cNvSpPr txBox="1"/>
          <p:nvPr/>
        </p:nvSpPr>
        <p:spPr>
          <a:xfrm>
            <a:off x="127698" y="1271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673" name="亲耳"/>
          <p:cNvSpPr txBox="1"/>
          <p:nvPr/>
        </p:nvSpPr>
        <p:spPr>
          <a:xfrm>
            <a:off x="539749" y="1416613"/>
            <a:ext cx="2019301" cy="14478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亲耳</a:t>
            </a:r>
          </a:p>
        </p:txBody>
      </p:sp>
      <p:sp>
        <p:nvSpPr>
          <p:cNvPr id="674" name="suggest firsthand experiences"/>
          <p:cNvSpPr txBox="1"/>
          <p:nvPr/>
        </p:nvSpPr>
        <p:spPr>
          <a:xfrm>
            <a:off x="3493071" y="1823109"/>
            <a:ext cx="6526658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suggest firsthand experiences</a:t>
            </a:r>
          </a:p>
        </p:txBody>
      </p:sp>
      <p:sp>
        <p:nvSpPr>
          <p:cNvPr id="675" name="你是亲耳听见她说她和她男友吹了吗？"/>
          <p:cNvSpPr txBox="1"/>
          <p:nvPr/>
        </p:nvSpPr>
        <p:spPr>
          <a:xfrm>
            <a:off x="1371600" y="8502649"/>
            <a:ext cx="10261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你是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亲耳</a:t>
            </a:r>
            <a:r>
              <a:t>听见她说她和她男友吹了吗？</a:t>
            </a:r>
          </a:p>
        </p:txBody>
      </p:sp>
      <p:sp>
        <p:nvSpPr>
          <p:cNvPr id="676" name="Did you hear she say she break up with her boyfriend by yourself?"/>
          <p:cNvSpPr txBox="1"/>
          <p:nvPr/>
        </p:nvSpPr>
        <p:spPr>
          <a:xfrm>
            <a:off x="456279" y="2882996"/>
            <a:ext cx="12092242" cy="118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Did you hear she say she break up with her boyfriend by yourself?</a:t>
            </a:r>
          </a:p>
        </p:txBody>
      </p:sp>
      <p:pic>
        <p:nvPicPr>
          <p:cNvPr id="677" name="c62fc04d-b121-4b2f-9a38-1d9fe7523e1d_m.jpg" descr="c62fc04d-b121-4b2f-9a38-1d9fe7523e1d_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7636" y="4488983"/>
            <a:ext cx="5457528" cy="3773823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我跟我男友吹了。"/>
          <p:cNvSpPr/>
          <p:nvPr/>
        </p:nvSpPr>
        <p:spPr>
          <a:xfrm>
            <a:off x="-36761" y="3863285"/>
            <a:ext cx="4786561" cy="1985066"/>
          </a:xfrm>
          <a:prstGeom prst="wedgeEllipseCallout">
            <a:avLst>
              <a:gd name="adj1" fmla="val 60358"/>
              <a:gd name="adj2" fmla="val 5369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我跟我男友吹了。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Adverbs"/>
          <p:cNvSpPr txBox="1"/>
          <p:nvPr/>
        </p:nvSpPr>
        <p:spPr>
          <a:xfrm>
            <a:off x="127698" y="1271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681" name="亲口"/>
          <p:cNvSpPr txBox="1"/>
          <p:nvPr/>
        </p:nvSpPr>
        <p:spPr>
          <a:xfrm>
            <a:off x="539749" y="1416613"/>
            <a:ext cx="2019301" cy="14478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亲口</a:t>
            </a:r>
          </a:p>
        </p:txBody>
      </p:sp>
      <p:sp>
        <p:nvSpPr>
          <p:cNvPr id="682" name="suggest firsthand experiences"/>
          <p:cNvSpPr txBox="1"/>
          <p:nvPr/>
        </p:nvSpPr>
        <p:spPr>
          <a:xfrm>
            <a:off x="3493071" y="1823109"/>
            <a:ext cx="6526658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suggest firsthand experiences</a:t>
            </a:r>
          </a:p>
        </p:txBody>
      </p:sp>
      <p:sp>
        <p:nvSpPr>
          <p:cNvPr id="683" name="对，是她亲口告诉我的。"/>
          <p:cNvSpPr txBox="1"/>
          <p:nvPr/>
        </p:nvSpPr>
        <p:spPr>
          <a:xfrm>
            <a:off x="2952749" y="8312150"/>
            <a:ext cx="709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对，是她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亲口</a:t>
            </a:r>
            <a:r>
              <a:t>告诉我的。</a:t>
            </a:r>
          </a:p>
        </p:txBody>
      </p:sp>
      <p:grpSp>
        <p:nvGrpSpPr>
          <p:cNvPr id="687" name="群組"/>
          <p:cNvGrpSpPr/>
          <p:nvPr/>
        </p:nvGrpSpPr>
        <p:grpSpPr>
          <a:xfrm>
            <a:off x="-11361" y="2902967"/>
            <a:ext cx="9750229" cy="5202293"/>
            <a:chOff x="0" y="0"/>
            <a:chExt cx="9750228" cy="5202292"/>
          </a:xfrm>
        </p:grpSpPr>
        <p:sp>
          <p:nvSpPr>
            <p:cNvPr id="684" name="Yes, she told me by herself."/>
            <p:cNvSpPr txBox="1"/>
            <p:nvPr/>
          </p:nvSpPr>
          <p:spPr>
            <a:xfrm>
              <a:off x="3023292" y="-1"/>
              <a:ext cx="6726937" cy="709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Yes, she told me by herself.</a:t>
              </a:r>
            </a:p>
          </p:txBody>
        </p:sp>
        <p:pic>
          <p:nvPicPr>
            <p:cNvPr id="685" name="c62fc04d-b121-4b2f-9a38-1d9fe7523e1d_m.jpg" descr="c62fc04d-b121-4b2f-9a38-1d9fe7523e1d_m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8996" y="1428470"/>
              <a:ext cx="5457529" cy="3773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6" name="我跟我男友吹了。"/>
            <p:cNvSpPr/>
            <p:nvPr/>
          </p:nvSpPr>
          <p:spPr>
            <a:xfrm>
              <a:off x="0" y="865065"/>
              <a:ext cx="4786561" cy="1985065"/>
            </a:xfrm>
            <a:prstGeom prst="wedgeEllipseCallout">
              <a:avLst>
                <a:gd name="adj1" fmla="val 60358"/>
                <a:gd name="adj2" fmla="val 5369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我跟我男友吹了。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3" grpId="2"/>
      <p:bldP build="whole" bldLvl="1" animBg="1" rev="0" advAuto="0" spid="687" grpId="3"/>
      <p:bldP build="whole" bldLvl="1" animBg="1" rev="0" advAuto="0" spid="681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Adverbs"/>
          <p:cNvSpPr txBox="1"/>
          <p:nvPr/>
        </p:nvSpPr>
        <p:spPr>
          <a:xfrm>
            <a:off x="127698" y="1271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690" name="亲自"/>
          <p:cNvSpPr txBox="1"/>
          <p:nvPr/>
        </p:nvSpPr>
        <p:spPr>
          <a:xfrm>
            <a:off x="539749" y="1416613"/>
            <a:ext cx="2019301" cy="1447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亲自</a:t>
            </a:r>
          </a:p>
        </p:txBody>
      </p:sp>
      <p:sp>
        <p:nvSpPr>
          <p:cNvPr id="691" name="convey personal attention and special care because the person considers it important to do so."/>
          <p:cNvSpPr txBox="1"/>
          <p:nvPr/>
        </p:nvSpPr>
        <p:spPr>
          <a:xfrm>
            <a:off x="3905730" y="1416146"/>
            <a:ext cx="8833577" cy="17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convey personal attention and special care because the person considers it important to do so.</a:t>
            </a:r>
          </a:p>
        </p:txBody>
      </p:sp>
      <p:sp>
        <p:nvSpPr>
          <p:cNvPr id="692" name="我妈妈生病了，我得亲自去看她。"/>
          <p:cNvSpPr txBox="1"/>
          <p:nvPr/>
        </p:nvSpPr>
        <p:spPr>
          <a:xfrm>
            <a:off x="1873250" y="8089900"/>
            <a:ext cx="92583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我妈妈生病了，我得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亲自</a:t>
            </a:r>
            <a:r>
              <a:t>去看她。</a:t>
            </a:r>
          </a:p>
        </p:txBody>
      </p:sp>
      <p:pic>
        <p:nvPicPr>
          <p:cNvPr id="693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287" y="3755578"/>
            <a:ext cx="6995788" cy="3721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2" grpId="2"/>
      <p:bldP build="whole" bldLvl="1" animBg="1" rev="0" advAuto="0" spid="690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Adverbs"/>
          <p:cNvSpPr txBox="1"/>
          <p:nvPr/>
        </p:nvSpPr>
        <p:spPr>
          <a:xfrm>
            <a:off x="127698" y="1271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696" name="亲自"/>
          <p:cNvSpPr txBox="1"/>
          <p:nvPr/>
        </p:nvSpPr>
        <p:spPr>
          <a:xfrm>
            <a:off x="539749" y="1416613"/>
            <a:ext cx="2019301" cy="1447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亲自</a:t>
            </a:r>
          </a:p>
        </p:txBody>
      </p:sp>
      <p:sp>
        <p:nvSpPr>
          <p:cNvPr id="697" name="convey personal attention and special care because the person considers it important to do so."/>
          <p:cNvSpPr txBox="1"/>
          <p:nvPr/>
        </p:nvSpPr>
        <p:spPr>
          <a:xfrm>
            <a:off x="3905730" y="1416146"/>
            <a:ext cx="8833577" cy="17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convey personal attention and special care because the person considers it important to do so.</a:t>
            </a:r>
          </a:p>
        </p:txBody>
      </p:sp>
      <p:sp>
        <p:nvSpPr>
          <p:cNvPr id="698" name="你的指导教授有事找你，请你亲自去找她。"/>
          <p:cNvSpPr txBox="1"/>
          <p:nvPr/>
        </p:nvSpPr>
        <p:spPr>
          <a:xfrm>
            <a:off x="1015999" y="8229600"/>
            <a:ext cx="10972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你的指导教授有事找你，请你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亲自</a:t>
            </a:r>
            <a:r>
              <a:t>去找她。</a:t>
            </a:r>
          </a:p>
        </p:txBody>
      </p:sp>
      <p:pic>
        <p:nvPicPr>
          <p:cNvPr id="699" name="72ea2e8ac2fa4e3c9cc65502fd99ad7f.JPG" descr="72ea2e8ac2fa4e3c9cc65502fd99ad7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7687" y="3263910"/>
            <a:ext cx="6801686" cy="4531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8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Adverbs"/>
          <p:cNvSpPr txBox="1"/>
          <p:nvPr/>
        </p:nvSpPr>
        <p:spPr>
          <a:xfrm>
            <a:off x="127698" y="1271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702" name="亲身"/>
          <p:cNvSpPr txBox="1"/>
          <p:nvPr/>
        </p:nvSpPr>
        <p:spPr>
          <a:xfrm>
            <a:off x="539749" y="1416613"/>
            <a:ext cx="2019301" cy="1447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亲身</a:t>
            </a:r>
          </a:p>
        </p:txBody>
      </p:sp>
      <p:sp>
        <p:nvSpPr>
          <p:cNvPr id="703" name="convey personal attention and special care because the person considers it important to do so."/>
          <p:cNvSpPr txBox="1"/>
          <p:nvPr/>
        </p:nvSpPr>
        <p:spPr>
          <a:xfrm>
            <a:off x="3905730" y="1416146"/>
            <a:ext cx="8833577" cy="17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convey personal attention and special care because the person considers it important to do so.</a:t>
            </a:r>
          </a:p>
        </p:txBody>
      </p:sp>
      <p:sp>
        <p:nvSpPr>
          <p:cNvPr id="704" name="亲身+own experience"/>
          <p:cNvSpPr txBox="1"/>
          <p:nvPr/>
        </p:nvSpPr>
        <p:spPr>
          <a:xfrm>
            <a:off x="3991178" y="3263899"/>
            <a:ext cx="553044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亲身+own experience</a:t>
            </a:r>
          </a:p>
        </p:txBody>
      </p:sp>
      <p:grpSp>
        <p:nvGrpSpPr>
          <p:cNvPr id="707" name="群組"/>
          <p:cNvGrpSpPr/>
          <p:nvPr/>
        </p:nvGrpSpPr>
        <p:grpSpPr>
          <a:xfrm>
            <a:off x="3409950" y="8140700"/>
            <a:ext cx="6972301" cy="1480006"/>
            <a:chOff x="0" y="0"/>
            <a:chExt cx="6972300" cy="1480005"/>
          </a:xfrm>
        </p:grpSpPr>
        <p:sp>
          <p:nvSpPr>
            <p:cNvPr id="705" name="这些是我的亲身经历。"/>
            <p:cNvSpPr txBox="1"/>
            <p:nvPr/>
          </p:nvSpPr>
          <p:spPr>
            <a:xfrm>
              <a:off x="0" y="0"/>
              <a:ext cx="6972301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400"/>
              </a:pPr>
              <a:r>
                <a:t>这些是我的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亲身</a:t>
              </a:r>
              <a:r>
                <a:t>经历。</a:t>
              </a:r>
            </a:p>
          </p:txBody>
        </p:sp>
        <p:sp>
          <p:nvSpPr>
            <p:cNvPr id="706" name="jīnglì"/>
            <p:cNvSpPr txBox="1"/>
            <p:nvPr/>
          </p:nvSpPr>
          <p:spPr>
            <a:xfrm>
              <a:off x="5078780" y="894894"/>
              <a:ext cx="1031140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jīnglì</a:t>
              </a:r>
            </a:p>
          </p:txBody>
        </p:sp>
      </p:grpSp>
      <p:pic>
        <p:nvPicPr>
          <p:cNvPr id="708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4229" y="4400500"/>
            <a:ext cx="4583742" cy="3050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7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亲眼，亲自，亲耳，亲手，亲身"/>
          <p:cNvSpPr txBox="1"/>
          <p:nvPr/>
        </p:nvSpPr>
        <p:spPr>
          <a:xfrm>
            <a:off x="1009650" y="2127250"/>
            <a:ext cx="11315701" cy="12192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rgbClr val="FFFFFF"/>
                </a:solidFill>
              </a:defRPr>
            </a:lvl1pPr>
          </a:lstStyle>
          <a:p>
            <a:pPr/>
            <a:r>
              <a:t>亲眼，亲自，亲耳，亲手，亲身</a:t>
            </a:r>
          </a:p>
        </p:txBody>
      </p:sp>
      <p:sp>
        <p:nvSpPr>
          <p:cNvPr id="711" name="👀"/>
          <p:cNvSpPr txBox="1"/>
          <p:nvPr/>
        </p:nvSpPr>
        <p:spPr>
          <a:xfrm>
            <a:off x="1104900" y="3632199"/>
            <a:ext cx="13208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👀</a:t>
            </a:r>
          </a:p>
        </p:txBody>
      </p:sp>
      <p:sp>
        <p:nvSpPr>
          <p:cNvPr id="712" name="👂"/>
          <p:cNvSpPr txBox="1"/>
          <p:nvPr/>
        </p:nvSpPr>
        <p:spPr>
          <a:xfrm>
            <a:off x="6007100" y="3632199"/>
            <a:ext cx="13208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👂</a:t>
            </a:r>
          </a:p>
        </p:txBody>
      </p:sp>
      <p:sp>
        <p:nvSpPr>
          <p:cNvPr id="713" name="👋"/>
          <p:cNvSpPr txBox="1"/>
          <p:nvPr/>
        </p:nvSpPr>
        <p:spPr>
          <a:xfrm>
            <a:off x="8432800" y="3632199"/>
            <a:ext cx="13208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👋</a:t>
            </a:r>
          </a:p>
        </p:txBody>
      </p:sp>
      <p:sp>
        <p:nvSpPr>
          <p:cNvPr id="714" name="Adverbs"/>
          <p:cNvSpPr txBox="1"/>
          <p:nvPr/>
        </p:nvSpPr>
        <p:spPr>
          <a:xfrm>
            <a:off x="4864798" y="482793"/>
            <a:ext cx="3605404" cy="1155314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Adverbs</a:t>
            </a:r>
          </a:p>
        </p:txBody>
      </p:sp>
      <p:sp>
        <p:nvSpPr>
          <p:cNvPr id="715" name="造句"/>
          <p:cNvSpPr txBox="1"/>
          <p:nvPr/>
        </p:nvSpPr>
        <p:spPr>
          <a:xfrm>
            <a:off x="5607050" y="8051799"/>
            <a:ext cx="2120901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900"/>
            </a:lvl1pPr>
          </a:lstStyle>
          <a:p>
            <a:pPr/>
            <a:r>
              <a:t>造句</a:t>
            </a:r>
          </a:p>
        </p:txBody>
      </p:sp>
      <p:sp>
        <p:nvSpPr>
          <p:cNvPr id="716" name="suggest firsthand experiences"/>
          <p:cNvSpPr txBox="1"/>
          <p:nvPr/>
        </p:nvSpPr>
        <p:spPr>
          <a:xfrm>
            <a:off x="3620071" y="5289646"/>
            <a:ext cx="6526658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suggest firsthand experiences</a:t>
            </a:r>
          </a:p>
        </p:txBody>
      </p:sp>
      <p:sp>
        <p:nvSpPr>
          <p:cNvPr id="717" name="convey personal attention and special care because the person considers it important to do so."/>
          <p:cNvSpPr txBox="1"/>
          <p:nvPr/>
        </p:nvSpPr>
        <p:spPr>
          <a:xfrm>
            <a:off x="2466611" y="6124623"/>
            <a:ext cx="8833577" cy="17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convey personal attention and special care because the person considers it important to do so.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螢幕快照 2020-03-21 下午10.29.47.png" descr="螢幕快照 2020-03-21 下午10.29.47.png"/>
          <p:cNvPicPr>
            <a:picLocks noChangeAspect="1"/>
          </p:cNvPicPr>
          <p:nvPr/>
        </p:nvPicPr>
        <p:blipFill>
          <a:blip r:embed="rId2">
            <a:extLst/>
          </a:blip>
          <a:srcRect l="28484" t="6698" r="0" b="22541"/>
          <a:stretch>
            <a:fillRect/>
          </a:stretch>
        </p:blipFill>
        <p:spPr>
          <a:xfrm>
            <a:off x="173289" y="1108149"/>
            <a:ext cx="12658233" cy="7827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螢幕快照 2020-03-21 下午10.32.24.png" descr="螢幕快照 2020-03-21 下午10.32.24.png"/>
          <p:cNvPicPr>
            <a:picLocks noChangeAspect="1"/>
          </p:cNvPicPr>
          <p:nvPr/>
        </p:nvPicPr>
        <p:blipFill>
          <a:blip r:embed="rId2">
            <a:extLst/>
          </a:blip>
          <a:srcRect l="64299" t="45066" r="5698" b="0"/>
          <a:stretch>
            <a:fillRect/>
          </a:stretch>
        </p:blipFill>
        <p:spPr>
          <a:xfrm>
            <a:off x="-185012" y="1075134"/>
            <a:ext cx="6644269" cy="7603497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箭頭"/>
          <p:cNvSpPr/>
          <p:nvPr/>
        </p:nvSpPr>
        <p:spPr>
          <a:xfrm>
            <a:off x="5605307" y="2082653"/>
            <a:ext cx="1270001" cy="908210"/>
          </a:xfrm>
          <a:prstGeom prst="rightArrow">
            <a:avLst>
              <a:gd name="adj1" fmla="val 32000"/>
              <a:gd name="adj2" fmla="val 8949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3" name="箭頭"/>
          <p:cNvSpPr/>
          <p:nvPr/>
        </p:nvSpPr>
        <p:spPr>
          <a:xfrm>
            <a:off x="5605307" y="5142598"/>
            <a:ext cx="1270001" cy="908209"/>
          </a:xfrm>
          <a:prstGeom prst="rightArrow">
            <a:avLst>
              <a:gd name="adj1" fmla="val 32000"/>
              <a:gd name="adj2" fmla="val 8949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4" name="箭頭"/>
          <p:cNvSpPr/>
          <p:nvPr/>
        </p:nvSpPr>
        <p:spPr>
          <a:xfrm>
            <a:off x="5605307" y="8202541"/>
            <a:ext cx="1270001" cy="908210"/>
          </a:xfrm>
          <a:prstGeom prst="rightArrow">
            <a:avLst>
              <a:gd name="adj1" fmla="val 32000"/>
              <a:gd name="adj2" fmla="val 8949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5" name="亲眼/亲自/亲口"/>
          <p:cNvSpPr txBox="1"/>
          <p:nvPr/>
        </p:nvSpPr>
        <p:spPr>
          <a:xfrm>
            <a:off x="5121421" y="207941"/>
            <a:ext cx="371048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亲眼/亲自/亲口</a:t>
            </a:r>
          </a:p>
        </p:txBody>
      </p:sp>
      <p:sp>
        <p:nvSpPr>
          <p:cNvPr id="726" name="这次去云南，我们亲眼看到了有名的石林。"/>
          <p:cNvSpPr txBox="1"/>
          <p:nvPr/>
        </p:nvSpPr>
        <p:spPr>
          <a:xfrm>
            <a:off x="6546850" y="1619261"/>
            <a:ext cx="6248053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这次去云南，我们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亲眼</a:t>
            </a:r>
            <a:r>
              <a:t>看到了有名的石林。</a:t>
            </a:r>
          </a:p>
        </p:txBody>
      </p:sp>
      <p:sp>
        <p:nvSpPr>
          <p:cNvPr id="727" name="他亲口告诉我他今年冬天肯定去哈尔滨。"/>
          <p:cNvSpPr txBox="1"/>
          <p:nvPr/>
        </p:nvSpPr>
        <p:spPr>
          <a:xfrm>
            <a:off x="7435850" y="4756149"/>
            <a:ext cx="5195789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亲口</a:t>
            </a:r>
            <a:r>
              <a:t>告诉我他今年冬天肯定去哈尔滨。</a:t>
            </a:r>
          </a:p>
        </p:txBody>
      </p:sp>
      <p:sp>
        <p:nvSpPr>
          <p:cNvPr id="728" name="舅妈亲自教我做清蒸鱼。"/>
          <p:cNvSpPr txBox="1"/>
          <p:nvPr/>
        </p:nvSpPr>
        <p:spPr>
          <a:xfrm>
            <a:off x="7461994" y="8096250"/>
            <a:ext cx="51435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舅妈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亲自</a:t>
            </a:r>
            <a:r>
              <a:t>教我做清蒸鱼。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7" grpId="2"/>
      <p:bldP build="whole" bldLvl="1" animBg="1" rev="0" advAuto="0" spid="728" grpId="3"/>
      <p:bldP build="whole" bldLvl="1" animBg="1" rev="0" advAuto="0" spid="726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螢幕快照 2020-03-21 下午10.32.37.png" descr="螢幕快照 2020-03-21 下午10.32.37.png"/>
          <p:cNvPicPr>
            <a:picLocks noChangeAspect="1"/>
          </p:cNvPicPr>
          <p:nvPr/>
        </p:nvPicPr>
        <p:blipFill>
          <a:blip r:embed="rId2">
            <a:extLst/>
          </a:blip>
          <a:srcRect l="67463" t="34963" r="0" b="12153"/>
          <a:stretch>
            <a:fillRect/>
          </a:stretch>
        </p:blipFill>
        <p:spPr>
          <a:xfrm>
            <a:off x="-176768" y="1682914"/>
            <a:ext cx="7169432" cy="7283014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箭頭"/>
          <p:cNvSpPr/>
          <p:nvPr/>
        </p:nvSpPr>
        <p:spPr>
          <a:xfrm>
            <a:off x="5600700" y="2706684"/>
            <a:ext cx="1270000" cy="908209"/>
          </a:xfrm>
          <a:prstGeom prst="rightArrow">
            <a:avLst>
              <a:gd name="adj1" fmla="val 32000"/>
              <a:gd name="adj2" fmla="val 8949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2" name="箭頭"/>
          <p:cNvSpPr/>
          <p:nvPr/>
        </p:nvSpPr>
        <p:spPr>
          <a:xfrm>
            <a:off x="5478087" y="5155078"/>
            <a:ext cx="1270001" cy="908210"/>
          </a:xfrm>
          <a:prstGeom prst="rightArrow">
            <a:avLst>
              <a:gd name="adj1" fmla="val 32000"/>
              <a:gd name="adj2" fmla="val 8949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3" name="箭頭"/>
          <p:cNvSpPr/>
          <p:nvPr/>
        </p:nvSpPr>
        <p:spPr>
          <a:xfrm>
            <a:off x="5355475" y="7715798"/>
            <a:ext cx="1270001" cy="908210"/>
          </a:xfrm>
          <a:prstGeom prst="rightArrow">
            <a:avLst>
              <a:gd name="adj1" fmla="val 32000"/>
              <a:gd name="adj2" fmla="val 8949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4" name="亲耳/亲自/亲手"/>
          <p:cNvSpPr txBox="1"/>
          <p:nvPr/>
        </p:nvSpPr>
        <p:spPr>
          <a:xfrm>
            <a:off x="4647158" y="320266"/>
            <a:ext cx="371048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亲耳/亲自/亲手</a:t>
            </a:r>
          </a:p>
        </p:txBody>
      </p:sp>
      <p:sp>
        <p:nvSpPr>
          <p:cNvPr id="735" name="这件衣服是我奶奶亲手做的。"/>
          <p:cNvSpPr txBox="1"/>
          <p:nvPr/>
        </p:nvSpPr>
        <p:spPr>
          <a:xfrm>
            <a:off x="7067550" y="2459034"/>
            <a:ext cx="601737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这件衣服是我奶奶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亲手</a:t>
            </a:r>
            <a:r>
              <a:t>做的。</a:t>
            </a:r>
          </a:p>
        </p:txBody>
      </p:sp>
      <p:sp>
        <p:nvSpPr>
          <p:cNvPr id="736" name="我亲耳听她说她买的是硬卧票。"/>
          <p:cNvSpPr txBox="1"/>
          <p:nvPr/>
        </p:nvSpPr>
        <p:spPr>
          <a:xfrm>
            <a:off x="6647135" y="4956140"/>
            <a:ext cx="64834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亲耳</a:t>
            </a:r>
            <a:r>
              <a:t>听她说她买的是硬卧票。</a:t>
            </a:r>
          </a:p>
        </p:txBody>
      </p:sp>
      <p:sp>
        <p:nvSpPr>
          <p:cNvPr id="737" name="那位老教授亲自开车送我去机场。"/>
          <p:cNvSpPr txBox="1"/>
          <p:nvPr/>
        </p:nvSpPr>
        <p:spPr>
          <a:xfrm>
            <a:off x="6259983" y="8340073"/>
            <a:ext cx="685790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那位老教授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亲自</a:t>
            </a:r>
            <a:r>
              <a:t>开车送我去机场。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7" grpId="3"/>
      <p:bldP build="whole" bldLvl="1" animBg="1" rev="0" advAuto="0" spid="735" grpId="1"/>
      <p:bldP build="whole" bldLvl="1" animBg="1" rev="0" advAuto="0" spid="73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Measure word of meal"/>
          <p:cNvSpPr txBox="1"/>
          <p:nvPr/>
        </p:nvSpPr>
        <p:spPr>
          <a:xfrm>
            <a:off x="197199" y="723996"/>
            <a:ext cx="4838002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Measure word of meal</a:t>
            </a:r>
          </a:p>
        </p:txBody>
      </p:sp>
      <p:sp>
        <p:nvSpPr>
          <p:cNvPr id="184" name="顿"/>
          <p:cNvSpPr txBox="1"/>
          <p:nvPr/>
        </p:nvSpPr>
        <p:spPr>
          <a:xfrm>
            <a:off x="305692" y="1479549"/>
            <a:ext cx="4287194" cy="2159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600">
                <a:solidFill>
                  <a:srgbClr val="FFFFFF"/>
                </a:solidFill>
              </a:defRPr>
            </a:lvl1pPr>
          </a:lstStyle>
          <a:p>
            <a:pPr/>
            <a:r>
              <a:t>顿</a:t>
            </a:r>
          </a:p>
        </p:txBody>
      </p:sp>
      <p:grpSp>
        <p:nvGrpSpPr>
          <p:cNvPr id="187" name="群組"/>
          <p:cNvGrpSpPr/>
          <p:nvPr/>
        </p:nvGrpSpPr>
        <p:grpSpPr>
          <a:xfrm>
            <a:off x="5772098" y="526962"/>
            <a:ext cx="5948068" cy="5074086"/>
            <a:chOff x="0" y="0"/>
            <a:chExt cx="5948067" cy="5074084"/>
          </a:xfrm>
        </p:grpSpPr>
        <p:pic>
          <p:nvPicPr>
            <p:cNvPr id="185" name="15368011978552b39c59b1d.jpeg" descr="15368011978552b39c59b1d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29025"/>
              <a:ext cx="5948068" cy="4145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This breakfast looks nice"/>
            <p:cNvSpPr txBox="1"/>
            <p:nvPr/>
          </p:nvSpPr>
          <p:spPr>
            <a:xfrm>
              <a:off x="232576" y="-1"/>
              <a:ext cx="5262652" cy="609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/>
              </a:lvl1pPr>
            </a:lstStyle>
            <a:p>
              <a:pPr/>
              <a:r>
                <a:t>This breakfast looks nice</a:t>
              </a:r>
            </a:p>
          </p:txBody>
        </p:sp>
      </p:grpSp>
      <p:grpSp>
        <p:nvGrpSpPr>
          <p:cNvPr id="190" name="群組"/>
          <p:cNvGrpSpPr/>
          <p:nvPr/>
        </p:nvGrpSpPr>
        <p:grpSpPr>
          <a:xfrm>
            <a:off x="50799" y="4235449"/>
            <a:ext cx="5562601" cy="1397001"/>
            <a:chOff x="0" y="0"/>
            <a:chExt cx="5562600" cy="1397000"/>
          </a:xfrm>
        </p:grpSpPr>
        <p:sp>
          <p:nvSpPr>
            <p:cNvPr id="188" name="这顿早饭看起来很不错。"/>
            <p:cNvSpPr txBox="1"/>
            <p:nvPr/>
          </p:nvSpPr>
          <p:spPr>
            <a:xfrm>
              <a:off x="-1" y="-1"/>
              <a:ext cx="556260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900"/>
              </a:pPr>
              <a:r>
                <a:t>这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顿</a:t>
              </a:r>
              <a:r>
                <a:t>早饭看起来很不错。</a:t>
              </a:r>
            </a:p>
          </p:txBody>
        </p:sp>
        <p:sp>
          <p:nvSpPr>
            <p:cNvPr id="189" name="(餐)"/>
            <p:cNvSpPr txBox="1"/>
            <p:nvPr/>
          </p:nvSpPr>
          <p:spPr>
            <a:xfrm>
              <a:off x="1351991" y="609599"/>
              <a:ext cx="902818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(餐)</a:t>
              </a:r>
            </a:p>
          </p:txBody>
        </p:sp>
      </p:grpSp>
      <p:pic>
        <p:nvPicPr>
          <p:cNvPr id="191" name="31030815842_17987fe844_b.jpg" descr="31030815842_17987fe844_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99" y="5853098"/>
            <a:ext cx="5562601" cy="370608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盒饭"/>
          <p:cNvSpPr txBox="1"/>
          <p:nvPr/>
        </p:nvSpPr>
        <p:spPr>
          <a:xfrm>
            <a:off x="1962149" y="8337549"/>
            <a:ext cx="1739901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盒饭</a:t>
            </a:r>
          </a:p>
        </p:txBody>
      </p:sp>
      <p:sp>
        <p:nvSpPr>
          <p:cNvPr id="193" name="便当"/>
          <p:cNvSpPr txBox="1"/>
          <p:nvPr/>
        </p:nvSpPr>
        <p:spPr>
          <a:xfrm>
            <a:off x="3917949" y="8337549"/>
            <a:ext cx="1739901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便当</a:t>
            </a:r>
          </a:p>
        </p:txBody>
      </p:sp>
      <p:pic>
        <p:nvPicPr>
          <p:cNvPr id="194" name="abe59257-9687-4a2d-b26a-edbc63badda6_m.jpg" descr="abe59257-9687-4a2d-b26a-edbc63badda6_m.jpg"/>
          <p:cNvPicPr>
            <a:picLocks noChangeAspect="1"/>
          </p:cNvPicPr>
          <p:nvPr/>
        </p:nvPicPr>
        <p:blipFill>
          <a:blip r:embed="rId4">
            <a:extLst/>
          </a:blip>
          <a:srcRect l="0" t="0" r="5934" b="0"/>
          <a:stretch>
            <a:fillRect/>
          </a:stretch>
        </p:blipFill>
        <p:spPr>
          <a:xfrm>
            <a:off x="6275716" y="5328100"/>
            <a:ext cx="6053828" cy="4450275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方便面"/>
          <p:cNvSpPr txBox="1"/>
          <p:nvPr/>
        </p:nvSpPr>
        <p:spPr>
          <a:xfrm>
            <a:off x="9937750" y="8578849"/>
            <a:ext cx="2400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方便面</a:t>
            </a:r>
          </a:p>
        </p:txBody>
      </p:sp>
      <p:sp>
        <p:nvSpPr>
          <p:cNvPr id="196" name="泡面"/>
          <p:cNvSpPr txBox="1"/>
          <p:nvPr/>
        </p:nvSpPr>
        <p:spPr>
          <a:xfrm>
            <a:off x="7926981" y="8578849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泡面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0"/>
      <p:bldP build="whole" bldLvl="1" animBg="1" rev="0" advAuto="0" spid="183" grpId="1"/>
      <p:bldP build="whole" bldLvl="1" animBg="1" rev="0" advAuto="0" spid="194" grpId="8"/>
      <p:bldP build="whole" bldLvl="1" animBg="1" rev="0" advAuto="0" spid="190" grpId="4"/>
      <p:bldP build="whole" bldLvl="1" animBg="1" rev="0" advAuto="0" spid="192" grpId="6"/>
      <p:bldP build="whole" bldLvl="1" animBg="1" rev="0" advAuto="0" spid="193" grpId="7"/>
      <p:bldP build="whole" bldLvl="1" animBg="1" rev="0" advAuto="0" spid="191" grpId="5"/>
      <p:bldP build="whole" bldLvl="1" animBg="1" rev="0" advAuto="0" spid="195" grpId="9"/>
      <p:bldP build="whole" bldLvl="1" animBg="1" rev="0" advAuto="0" spid="184" grpId="2"/>
      <p:bldP build="whole" bldLvl="1" animBg="1" rev="0" advAuto="0" spid="187" grpId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不过"/>
          <p:cNvSpPr txBox="1"/>
          <p:nvPr/>
        </p:nvSpPr>
        <p:spPr>
          <a:xfrm>
            <a:off x="4369884" y="3846600"/>
            <a:ext cx="4584701" cy="32385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pPr/>
            <a:r>
              <a:t>不过</a:t>
            </a:r>
          </a:p>
        </p:txBody>
      </p:sp>
      <p:sp>
        <p:nvSpPr>
          <p:cNvPr id="740" name="However; but (conjunction)"/>
          <p:cNvSpPr txBox="1"/>
          <p:nvPr/>
        </p:nvSpPr>
        <p:spPr>
          <a:xfrm>
            <a:off x="4073048" y="941738"/>
            <a:ext cx="7449504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However; but (conjunction)</a:t>
            </a:r>
          </a:p>
        </p:txBody>
      </p:sp>
      <p:sp>
        <p:nvSpPr>
          <p:cNvPr id="741" name="1"/>
          <p:cNvSpPr/>
          <p:nvPr/>
        </p:nvSpPr>
        <p:spPr>
          <a:xfrm>
            <a:off x="3149600" y="996354"/>
            <a:ext cx="687239" cy="6742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grpSp>
        <p:nvGrpSpPr>
          <p:cNvPr id="744" name="群組"/>
          <p:cNvGrpSpPr/>
          <p:nvPr/>
        </p:nvGrpSpPr>
        <p:grpSpPr>
          <a:xfrm>
            <a:off x="3149600" y="1873469"/>
            <a:ext cx="7749672" cy="863977"/>
            <a:chOff x="0" y="0"/>
            <a:chExt cx="7749671" cy="863975"/>
          </a:xfrm>
        </p:grpSpPr>
        <p:sp>
          <p:nvSpPr>
            <p:cNvPr id="742" name="2"/>
            <p:cNvSpPr/>
            <p:nvPr/>
          </p:nvSpPr>
          <p:spPr>
            <a:xfrm>
              <a:off x="0" y="189684"/>
              <a:ext cx="687239" cy="674292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743" name="only; no more than (adv.)"/>
            <p:cNvSpPr txBox="1"/>
            <p:nvPr/>
          </p:nvSpPr>
          <p:spPr>
            <a:xfrm>
              <a:off x="977396" y="-1"/>
              <a:ext cx="6772276" cy="783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only; no more than (adv.)</a:t>
              </a:r>
            </a:p>
          </p:txBody>
        </p:sp>
      </p:grpSp>
      <p:grpSp>
        <p:nvGrpSpPr>
          <p:cNvPr id="747" name="群組"/>
          <p:cNvGrpSpPr/>
          <p:nvPr/>
        </p:nvGrpSpPr>
        <p:grpSpPr>
          <a:xfrm>
            <a:off x="1130300" y="7555440"/>
            <a:ext cx="10275385" cy="825501"/>
            <a:chOff x="0" y="0"/>
            <a:chExt cx="10275384" cy="825500"/>
          </a:xfrm>
        </p:grpSpPr>
        <p:sp>
          <p:nvSpPr>
            <p:cNvPr id="745" name="这里的夏天非常热，不过冬天舒服的很。"/>
            <p:cNvSpPr txBox="1"/>
            <p:nvPr/>
          </p:nvSpPr>
          <p:spPr>
            <a:xfrm>
              <a:off x="788484" y="0"/>
              <a:ext cx="9486901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100"/>
              </a:pPr>
              <a:r>
                <a:t>这里的夏天非常热，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不过</a:t>
              </a:r>
              <a:r>
                <a:t>冬天舒服的很。</a:t>
              </a:r>
            </a:p>
          </p:txBody>
        </p:sp>
        <p:sp>
          <p:nvSpPr>
            <p:cNvPr id="746" name="1"/>
            <p:cNvSpPr/>
            <p:nvPr/>
          </p:nvSpPr>
          <p:spPr>
            <a:xfrm>
              <a:off x="0" y="75604"/>
              <a:ext cx="687239" cy="67429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748" name="(It can be modified by “只”)"/>
          <p:cNvSpPr txBox="1"/>
          <p:nvPr/>
        </p:nvSpPr>
        <p:spPr>
          <a:xfrm>
            <a:off x="4202626" y="2805200"/>
            <a:ext cx="547584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(It can be modified by “只”)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8" grpId="3"/>
      <p:bldP build="whole" bldLvl="1" animBg="1" rev="0" advAuto="0" spid="747" grpId="1"/>
      <p:bldP build="whole" bldLvl="1" animBg="1" rev="0" advAuto="0" spid="744" grpId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不过"/>
          <p:cNvSpPr txBox="1"/>
          <p:nvPr/>
        </p:nvSpPr>
        <p:spPr>
          <a:xfrm>
            <a:off x="1084" y="49300"/>
            <a:ext cx="2755901" cy="1943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400">
                <a:solidFill>
                  <a:srgbClr val="FFFFFF"/>
                </a:solidFill>
              </a:defRPr>
            </a:lvl1pPr>
          </a:lstStyle>
          <a:p>
            <a:pPr/>
            <a:r>
              <a:t>不过</a:t>
            </a:r>
          </a:p>
        </p:txBody>
      </p:sp>
      <p:sp>
        <p:nvSpPr>
          <p:cNvPr id="751" name="2"/>
          <p:cNvSpPr/>
          <p:nvPr/>
        </p:nvSpPr>
        <p:spPr>
          <a:xfrm>
            <a:off x="3035300" y="683705"/>
            <a:ext cx="687239" cy="674292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752" name="only; no more than (adv.)"/>
          <p:cNvSpPr txBox="1"/>
          <p:nvPr/>
        </p:nvSpPr>
        <p:spPr>
          <a:xfrm>
            <a:off x="4000854" y="629089"/>
            <a:ext cx="677227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only; no more than (adv.)</a:t>
            </a:r>
          </a:p>
        </p:txBody>
      </p:sp>
      <p:sp>
        <p:nvSpPr>
          <p:cNvPr id="753" name="我的宿舍离学校很近，走路不过五分钟。"/>
          <p:cNvSpPr txBox="1"/>
          <p:nvPr/>
        </p:nvSpPr>
        <p:spPr>
          <a:xfrm>
            <a:off x="768325" y="8303825"/>
            <a:ext cx="117729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我的宿舍离学校很近，走路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不过</a:t>
            </a:r>
            <a:r>
              <a:t>五分钟。</a:t>
            </a:r>
          </a:p>
        </p:txBody>
      </p:sp>
      <p:pic>
        <p:nvPicPr>
          <p:cNvPr id="754" name="69930420_425434804762043_5437871248950427648_n.jpg" descr="69930420_425434804762043_5437871248950427648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164" y="2738441"/>
            <a:ext cx="4725703" cy="354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Exterior View of Lucerne Apartment Homes.jpg" descr="Exterior View of Lucerne Apartment Hom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1792" y="2312900"/>
            <a:ext cx="4873546" cy="3058638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🚶♀️"/>
          <p:cNvSpPr txBox="1"/>
          <p:nvPr/>
        </p:nvSpPr>
        <p:spPr>
          <a:xfrm>
            <a:off x="5751179" y="2832100"/>
            <a:ext cx="125730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/>
            </a:lvl1pPr>
          </a:lstStyle>
          <a:p>
            <a:pPr/>
            <a:r>
              <a:t>🚶‍♀️</a:t>
            </a:r>
          </a:p>
        </p:txBody>
      </p:sp>
      <p:sp>
        <p:nvSpPr>
          <p:cNvPr id="757" name="線條"/>
          <p:cNvSpPr/>
          <p:nvPr/>
        </p:nvSpPr>
        <p:spPr>
          <a:xfrm flipV="1">
            <a:off x="5113684" y="4100314"/>
            <a:ext cx="2532290" cy="23405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8" name="五分钟"/>
          <p:cNvSpPr txBox="1"/>
          <p:nvPr/>
        </p:nvSpPr>
        <p:spPr>
          <a:xfrm>
            <a:off x="5645149" y="4349749"/>
            <a:ext cx="17145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五分钟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3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不过"/>
          <p:cNvSpPr txBox="1"/>
          <p:nvPr/>
        </p:nvSpPr>
        <p:spPr>
          <a:xfrm>
            <a:off x="1084" y="49300"/>
            <a:ext cx="2755901" cy="1943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400">
                <a:solidFill>
                  <a:srgbClr val="FFFFFF"/>
                </a:solidFill>
              </a:defRPr>
            </a:lvl1pPr>
          </a:lstStyle>
          <a:p>
            <a:pPr/>
            <a:r>
              <a:t>不过</a:t>
            </a:r>
          </a:p>
        </p:txBody>
      </p:sp>
      <p:sp>
        <p:nvSpPr>
          <p:cNvPr id="761" name="2"/>
          <p:cNvSpPr/>
          <p:nvPr/>
        </p:nvSpPr>
        <p:spPr>
          <a:xfrm>
            <a:off x="3035300" y="683705"/>
            <a:ext cx="687239" cy="674292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762" name="only; no more than (adv.)"/>
          <p:cNvSpPr txBox="1"/>
          <p:nvPr/>
        </p:nvSpPr>
        <p:spPr>
          <a:xfrm>
            <a:off x="4000854" y="629089"/>
            <a:ext cx="677227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only; no more than (adv.)</a:t>
            </a:r>
          </a:p>
        </p:txBody>
      </p:sp>
      <p:sp>
        <p:nvSpPr>
          <p:cNvPr id="763" name="从学校走到albert不过三分钟。"/>
          <p:cNvSpPr txBox="1"/>
          <p:nvPr/>
        </p:nvSpPr>
        <p:spPr>
          <a:xfrm>
            <a:off x="1727631" y="8031531"/>
            <a:ext cx="954953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从学校走到albert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不过</a:t>
            </a:r>
            <a:r>
              <a:t>三分钟。</a:t>
            </a:r>
          </a:p>
        </p:txBody>
      </p:sp>
      <p:pic>
        <p:nvPicPr>
          <p:cNvPr id="764" name="69930420_425434804762043_5437871248950427648_n.jpg" descr="69930420_425434804762043_5437871248950427648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6768" y="2418862"/>
            <a:ext cx="4725702" cy="354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fb-hyper.jpeg" descr="fb-hyper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52" y="2472189"/>
            <a:ext cx="4894279" cy="3009982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線條"/>
          <p:cNvSpPr/>
          <p:nvPr/>
        </p:nvSpPr>
        <p:spPr>
          <a:xfrm>
            <a:off x="4699000" y="4612179"/>
            <a:ext cx="3161896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67" name="🚶♀️"/>
          <p:cNvSpPr txBox="1"/>
          <p:nvPr/>
        </p:nvSpPr>
        <p:spPr>
          <a:xfrm>
            <a:off x="5651297" y="3276600"/>
            <a:ext cx="125730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/>
            </a:lvl1pPr>
          </a:lstStyle>
          <a:p>
            <a:pPr/>
            <a:r>
              <a:t>🚶‍♀️</a:t>
            </a:r>
          </a:p>
        </p:txBody>
      </p:sp>
      <p:sp>
        <p:nvSpPr>
          <p:cNvPr id="768" name="三分钟"/>
          <p:cNvSpPr txBox="1"/>
          <p:nvPr/>
        </p:nvSpPr>
        <p:spPr>
          <a:xfrm>
            <a:off x="5422697" y="4781549"/>
            <a:ext cx="17145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三分钟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3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不过"/>
          <p:cNvSpPr txBox="1"/>
          <p:nvPr/>
        </p:nvSpPr>
        <p:spPr>
          <a:xfrm>
            <a:off x="1084" y="49300"/>
            <a:ext cx="2755901" cy="1943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400">
                <a:solidFill>
                  <a:srgbClr val="FFFFFF"/>
                </a:solidFill>
              </a:defRPr>
            </a:lvl1pPr>
          </a:lstStyle>
          <a:p>
            <a:pPr/>
            <a:r>
              <a:t>不过</a:t>
            </a:r>
          </a:p>
        </p:txBody>
      </p:sp>
      <p:sp>
        <p:nvSpPr>
          <p:cNvPr id="771" name="2"/>
          <p:cNvSpPr/>
          <p:nvPr/>
        </p:nvSpPr>
        <p:spPr>
          <a:xfrm>
            <a:off x="3035300" y="683705"/>
            <a:ext cx="687239" cy="674292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772" name="only; no more than (adv.)"/>
          <p:cNvSpPr txBox="1"/>
          <p:nvPr/>
        </p:nvSpPr>
        <p:spPr>
          <a:xfrm>
            <a:off x="4000854" y="629089"/>
            <a:ext cx="677227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only; no more than (adv.)</a:t>
            </a:r>
          </a:p>
        </p:txBody>
      </p:sp>
      <p:sp>
        <p:nvSpPr>
          <p:cNvPr id="773" name="我不过轻轻地打你，你怎么就生气了。"/>
          <p:cNvSpPr txBox="1"/>
          <p:nvPr/>
        </p:nvSpPr>
        <p:spPr>
          <a:xfrm>
            <a:off x="880870" y="8207259"/>
            <a:ext cx="115570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不过</a:t>
            </a:r>
            <a:r>
              <a:t>轻轻地打你，你怎么就生气了。</a:t>
            </a:r>
          </a:p>
        </p:txBody>
      </p:sp>
      <p:sp>
        <p:nvSpPr>
          <p:cNvPr id="774" name="only(只是)"/>
          <p:cNvSpPr txBox="1"/>
          <p:nvPr/>
        </p:nvSpPr>
        <p:spPr>
          <a:xfrm>
            <a:off x="1419339" y="7010399"/>
            <a:ext cx="20889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only(只是)</a:t>
            </a:r>
          </a:p>
        </p:txBody>
      </p:sp>
      <p:sp>
        <p:nvSpPr>
          <p:cNvPr id="775" name="線條"/>
          <p:cNvSpPr/>
          <p:nvPr/>
        </p:nvSpPr>
        <p:spPr>
          <a:xfrm flipV="1">
            <a:off x="2349500" y="7695009"/>
            <a:ext cx="0" cy="6742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76" name="unnamed.png" descr="unnam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822" y="3080299"/>
            <a:ext cx="5962063" cy="3004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1355" y="2259122"/>
            <a:ext cx="4923770" cy="4646674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線條"/>
          <p:cNvSpPr/>
          <p:nvPr/>
        </p:nvSpPr>
        <p:spPr>
          <a:xfrm flipV="1">
            <a:off x="4000499" y="7634609"/>
            <a:ext cx="400845" cy="7893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9" name="lightly"/>
          <p:cNvSpPr txBox="1"/>
          <p:nvPr/>
        </p:nvSpPr>
        <p:spPr>
          <a:xfrm>
            <a:off x="4106062" y="7017009"/>
            <a:ext cx="9826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lightly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不过"/>
          <p:cNvSpPr txBox="1"/>
          <p:nvPr/>
        </p:nvSpPr>
        <p:spPr>
          <a:xfrm>
            <a:off x="1084" y="49300"/>
            <a:ext cx="2755901" cy="1943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400">
                <a:solidFill>
                  <a:srgbClr val="FFFFFF"/>
                </a:solidFill>
              </a:defRPr>
            </a:lvl1pPr>
          </a:lstStyle>
          <a:p>
            <a:pPr/>
            <a:r>
              <a:t>不过</a:t>
            </a:r>
          </a:p>
        </p:txBody>
      </p:sp>
      <p:sp>
        <p:nvSpPr>
          <p:cNvPr id="782" name="2"/>
          <p:cNvSpPr/>
          <p:nvPr/>
        </p:nvSpPr>
        <p:spPr>
          <a:xfrm>
            <a:off x="3035300" y="683705"/>
            <a:ext cx="687239" cy="674292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783" name="only; no more than (adv.)"/>
          <p:cNvSpPr txBox="1"/>
          <p:nvPr/>
        </p:nvSpPr>
        <p:spPr>
          <a:xfrm>
            <a:off x="4000854" y="629089"/>
            <a:ext cx="677227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only; no more than (adv.)</a:t>
            </a:r>
          </a:p>
        </p:txBody>
      </p:sp>
      <p:sp>
        <p:nvSpPr>
          <p:cNvPr id="784" name="他不过开你玩笑，你怎么就哭了。"/>
          <p:cNvSpPr txBox="1"/>
          <p:nvPr/>
        </p:nvSpPr>
        <p:spPr>
          <a:xfrm>
            <a:off x="1492250" y="8094154"/>
            <a:ext cx="100203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不过</a:t>
            </a:r>
            <a:r>
              <a:t>开你玩笑，你怎么就哭了。</a:t>
            </a:r>
          </a:p>
        </p:txBody>
      </p:sp>
      <p:pic>
        <p:nvPicPr>
          <p:cNvPr id="785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9634" y="3074490"/>
            <a:ext cx="4373958" cy="335778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他"/>
          <p:cNvSpPr txBox="1"/>
          <p:nvPr/>
        </p:nvSpPr>
        <p:spPr>
          <a:xfrm>
            <a:off x="3555999" y="1803400"/>
            <a:ext cx="9144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/>
            </a:lvl1pPr>
          </a:lstStyle>
          <a:p>
            <a:pPr/>
            <a:r>
              <a:t>他</a:t>
            </a:r>
          </a:p>
        </p:txBody>
      </p:sp>
      <p:pic>
        <p:nvPicPr>
          <p:cNvPr id="787" name="06207fe16ff3791bda3f0d8ad8c62c41.jpg" descr="06207fe16ff3791bda3f0d8ad8c62c4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6559" y="2269480"/>
            <a:ext cx="4373958" cy="4380687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only(只是)"/>
          <p:cNvSpPr txBox="1"/>
          <p:nvPr/>
        </p:nvSpPr>
        <p:spPr>
          <a:xfrm>
            <a:off x="1914639" y="6819899"/>
            <a:ext cx="20889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only(只是)</a:t>
            </a:r>
          </a:p>
        </p:txBody>
      </p:sp>
      <p:sp>
        <p:nvSpPr>
          <p:cNvPr id="789" name="線條"/>
          <p:cNvSpPr/>
          <p:nvPr/>
        </p:nvSpPr>
        <p:spPr>
          <a:xfrm flipV="1">
            <a:off x="2844800" y="7504509"/>
            <a:ext cx="0" cy="6742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不过"/>
          <p:cNvSpPr txBox="1"/>
          <p:nvPr/>
        </p:nvSpPr>
        <p:spPr>
          <a:xfrm>
            <a:off x="4369884" y="3846600"/>
            <a:ext cx="4584701" cy="32385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pPr/>
            <a:r>
              <a:t>不过</a:t>
            </a:r>
          </a:p>
        </p:txBody>
      </p:sp>
      <p:sp>
        <p:nvSpPr>
          <p:cNvPr id="792" name="2"/>
          <p:cNvSpPr/>
          <p:nvPr/>
        </p:nvSpPr>
        <p:spPr>
          <a:xfrm>
            <a:off x="3149600" y="2063154"/>
            <a:ext cx="687239" cy="674292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793" name="only; no more than (adv.)"/>
          <p:cNvSpPr txBox="1"/>
          <p:nvPr/>
        </p:nvSpPr>
        <p:spPr>
          <a:xfrm>
            <a:off x="4126996" y="1873469"/>
            <a:ext cx="677227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only; no more than (adv.)</a:t>
            </a:r>
          </a:p>
        </p:txBody>
      </p:sp>
      <p:sp>
        <p:nvSpPr>
          <p:cNvPr id="794" name="(It can be modified by “只”)"/>
          <p:cNvSpPr txBox="1"/>
          <p:nvPr/>
        </p:nvSpPr>
        <p:spPr>
          <a:xfrm>
            <a:off x="4202626" y="2805200"/>
            <a:ext cx="547584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(It can be modified by “只”)</a:t>
            </a:r>
          </a:p>
        </p:txBody>
      </p:sp>
      <p:sp>
        <p:nvSpPr>
          <p:cNvPr id="795" name="造句"/>
          <p:cNvSpPr txBox="1"/>
          <p:nvPr/>
        </p:nvSpPr>
        <p:spPr>
          <a:xfrm>
            <a:off x="5530850" y="7747975"/>
            <a:ext cx="194310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Impression"/>
          <p:cNvSpPr txBox="1"/>
          <p:nvPr/>
        </p:nvSpPr>
        <p:spPr>
          <a:xfrm>
            <a:off x="309206" y="1601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199" name="印象"/>
          <p:cNvSpPr txBox="1"/>
          <p:nvPr/>
        </p:nvSpPr>
        <p:spPr>
          <a:xfrm>
            <a:off x="260349" y="850899"/>
            <a:ext cx="3035301" cy="2146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200" name="2. A对B的印象很好/不好/很深/不错"/>
          <p:cNvSpPr txBox="1"/>
          <p:nvPr/>
        </p:nvSpPr>
        <p:spPr>
          <a:xfrm>
            <a:off x="1714398" y="6261100"/>
            <a:ext cx="883940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2.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的</a:t>
            </a:r>
            <a:r>
              <a:rPr>
                <a:solidFill>
                  <a:srgbClr val="0433FF"/>
                </a:solidFill>
              </a:rPr>
              <a:t>印象</a:t>
            </a:r>
            <a:r>
              <a:t>很好/不好/很深/不错</a:t>
            </a:r>
          </a:p>
        </p:txBody>
      </p:sp>
      <p:grpSp>
        <p:nvGrpSpPr>
          <p:cNvPr id="203" name="群組"/>
          <p:cNvGrpSpPr/>
          <p:nvPr/>
        </p:nvGrpSpPr>
        <p:grpSpPr>
          <a:xfrm>
            <a:off x="5702299" y="5116820"/>
            <a:ext cx="3974555" cy="1217626"/>
            <a:chOff x="0" y="0"/>
            <a:chExt cx="3974553" cy="1217624"/>
          </a:xfrm>
        </p:grpSpPr>
        <p:sp>
          <p:nvSpPr>
            <p:cNvPr id="201" name="線條"/>
            <p:cNvSpPr/>
            <p:nvPr/>
          </p:nvSpPr>
          <p:spPr>
            <a:xfrm flipH="1">
              <a:off x="-1" y="494222"/>
              <a:ext cx="856349" cy="7234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2" name="degree of adverb"/>
            <p:cNvSpPr txBox="1"/>
            <p:nvPr/>
          </p:nvSpPr>
          <p:spPr>
            <a:xfrm>
              <a:off x="673646" y="0"/>
              <a:ext cx="3300908" cy="572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pPr/>
              <a:r>
                <a:t>degree of adverb</a:t>
              </a:r>
            </a:p>
          </p:txBody>
        </p:sp>
      </p:grpSp>
      <p:sp>
        <p:nvSpPr>
          <p:cNvPr id="204" name="3. B给A留下很好/不好/很深的印象"/>
          <p:cNvSpPr txBox="1"/>
          <p:nvPr/>
        </p:nvSpPr>
        <p:spPr>
          <a:xfrm>
            <a:off x="1627555" y="7493000"/>
            <a:ext cx="863209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3.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</a:t>
            </a:r>
            <a:r>
              <a:t>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</a:t>
            </a:r>
            <a:r>
              <a:t>留下很好/不好/很深的</a:t>
            </a:r>
            <a:r>
              <a:rPr>
                <a:solidFill>
                  <a:srgbClr val="0433FF"/>
                </a:solidFill>
              </a:rPr>
              <a:t>印象</a:t>
            </a:r>
          </a:p>
        </p:txBody>
      </p:sp>
      <p:sp>
        <p:nvSpPr>
          <p:cNvPr id="205" name="1. 有/没有印象"/>
          <p:cNvSpPr txBox="1"/>
          <p:nvPr/>
        </p:nvSpPr>
        <p:spPr>
          <a:xfrm>
            <a:off x="1712899" y="4432300"/>
            <a:ext cx="373700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1. 有/没有</a:t>
            </a:r>
            <a:r>
              <a:rPr>
                <a:solidFill>
                  <a:srgbClr val="0433FF"/>
                </a:solidFill>
              </a:rPr>
              <a:t>印象</a:t>
            </a:r>
          </a:p>
        </p:txBody>
      </p:sp>
      <p:pic>
        <p:nvPicPr>
          <p:cNvPr id="206" name="6-Project-Management-Skills-That-Will-Impress-Enterprise-Clients_HiRes-1024x1024.jpg" descr="6-Project-Management-Skills-That-Will-Impress-Enterprise-Clients_HiRes-1024x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0419" y="104985"/>
            <a:ext cx="4697190" cy="4697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4"/>
      <p:bldP build="whole" bldLvl="1" animBg="1" rev="0" advAuto="0" spid="205" grpId="2"/>
      <p:bldP build="whole" bldLvl="1" animBg="1" rev="0" advAuto="0" spid="199" grpId="1"/>
      <p:bldP build="whole" bldLvl="1" animBg="1" rev="0" advAuto="0" spid="200" grpId="3"/>
      <p:bldP build="whole" bldLvl="1" animBg="1" rev="0" advAuto="0" spid="204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Impression"/>
          <p:cNvSpPr txBox="1"/>
          <p:nvPr/>
        </p:nvSpPr>
        <p:spPr>
          <a:xfrm>
            <a:off x="309206" y="160136"/>
            <a:ext cx="29375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Impression</a:t>
            </a:r>
          </a:p>
        </p:txBody>
      </p:sp>
      <p:sp>
        <p:nvSpPr>
          <p:cNvPr id="209" name="印象"/>
          <p:cNvSpPr txBox="1"/>
          <p:nvPr/>
        </p:nvSpPr>
        <p:spPr>
          <a:xfrm>
            <a:off x="336550" y="914399"/>
            <a:ext cx="2679701" cy="1892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印象</a:t>
            </a:r>
          </a:p>
        </p:txBody>
      </p:sp>
      <p:sp>
        <p:nvSpPr>
          <p:cNvPr id="210" name="1. 有/没有印象"/>
          <p:cNvSpPr txBox="1"/>
          <p:nvPr/>
        </p:nvSpPr>
        <p:spPr>
          <a:xfrm>
            <a:off x="5306999" y="1279121"/>
            <a:ext cx="373700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1. 有/没有</a:t>
            </a:r>
            <a:r>
              <a:rPr>
                <a:solidFill>
                  <a:srgbClr val="0433FF"/>
                </a:solidFill>
              </a:rPr>
              <a:t>印象</a:t>
            </a:r>
          </a:p>
        </p:txBody>
      </p:sp>
      <p:sp>
        <p:nvSpPr>
          <p:cNvPr id="211" name="昨天他说的话你还有印象吗？"/>
          <p:cNvSpPr txBox="1"/>
          <p:nvPr/>
        </p:nvSpPr>
        <p:spPr>
          <a:xfrm>
            <a:off x="3213099" y="2692400"/>
            <a:ext cx="7543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昨天他说的话你还</a:t>
            </a:r>
            <a:r>
              <a:rPr>
                <a:solidFill>
                  <a:srgbClr val="FF2600"/>
                </a:solidFill>
              </a:rPr>
              <a:t>有</a:t>
            </a:r>
            <a:r>
              <a:t>印象吗？</a:t>
            </a:r>
          </a:p>
        </p:txBody>
      </p:sp>
      <p:sp>
        <p:nvSpPr>
          <p:cNvPr id="212" name="昨天他说的话我没有印象了，因为我喝醉了。"/>
          <p:cNvSpPr txBox="1"/>
          <p:nvPr/>
        </p:nvSpPr>
        <p:spPr>
          <a:xfrm>
            <a:off x="1212849" y="7962900"/>
            <a:ext cx="11544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昨天他说的话</a:t>
            </a:r>
            <a:r>
              <a:t>我</a:t>
            </a:r>
            <a:r>
              <a:rPr>
                <a:solidFill>
                  <a:srgbClr val="FF2600"/>
                </a:solidFill>
              </a:rPr>
              <a:t>没有</a:t>
            </a:r>
            <a:r>
              <a:t>印象了，因为我喝醉了。</a:t>
            </a:r>
          </a:p>
        </p:txBody>
      </p:sp>
      <p:pic>
        <p:nvPicPr>
          <p:cNvPr id="213" name="066357446608901943243594300.jpg" descr="0663574466089019432435943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4900" y="3934321"/>
            <a:ext cx="5715000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