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61" r:id="rId2"/>
    <p:sldId id="262" r:id="rId3"/>
    <p:sldId id="268" r:id="rId4"/>
    <p:sldId id="263" r:id="rId5"/>
    <p:sldId id="269" r:id="rId6"/>
    <p:sldId id="270" r:id="rId7"/>
    <p:sldId id="271" r:id="rId8"/>
    <p:sldId id="272" r:id="rId9"/>
    <p:sldId id="264" r:id="rId10"/>
    <p:sldId id="266" r:id="rId11"/>
    <p:sldId id="276" r:id="rId12"/>
    <p:sldId id="412" r:id="rId13"/>
    <p:sldId id="409" r:id="rId14"/>
    <p:sldId id="410" r:id="rId15"/>
    <p:sldId id="411" r:id="rId16"/>
    <p:sldId id="400" r:id="rId17"/>
    <p:sldId id="401" r:id="rId18"/>
    <p:sldId id="413" r:id="rId19"/>
    <p:sldId id="414" r:id="rId20"/>
    <p:sldId id="415" r:id="rId21"/>
    <p:sldId id="416" r:id="rId22"/>
    <p:sldId id="417" r:id="rId23"/>
    <p:sldId id="402" r:id="rId24"/>
    <p:sldId id="418" r:id="rId25"/>
    <p:sldId id="419" r:id="rId26"/>
    <p:sldId id="420" r:id="rId27"/>
    <p:sldId id="421" r:id="rId28"/>
    <p:sldId id="422" r:id="rId29"/>
    <p:sldId id="403" r:id="rId30"/>
    <p:sldId id="423" r:id="rId31"/>
    <p:sldId id="424" r:id="rId32"/>
    <p:sldId id="425" r:id="rId33"/>
    <p:sldId id="426" r:id="rId34"/>
    <p:sldId id="427" r:id="rId35"/>
    <p:sldId id="404" r:id="rId36"/>
    <p:sldId id="428" r:id="rId37"/>
    <p:sldId id="433" r:id="rId38"/>
    <p:sldId id="434" r:id="rId39"/>
    <p:sldId id="435" r:id="rId40"/>
    <p:sldId id="436" r:id="rId41"/>
    <p:sldId id="405" r:id="rId42"/>
    <p:sldId id="429" r:id="rId43"/>
    <p:sldId id="437" r:id="rId44"/>
    <p:sldId id="438" r:id="rId45"/>
    <p:sldId id="439" r:id="rId46"/>
    <p:sldId id="440" r:id="rId47"/>
    <p:sldId id="406" r:id="rId48"/>
    <p:sldId id="430" r:id="rId49"/>
    <p:sldId id="443" r:id="rId50"/>
    <p:sldId id="444" r:id="rId51"/>
    <p:sldId id="441" r:id="rId52"/>
    <p:sldId id="442" r:id="rId53"/>
    <p:sldId id="407" r:id="rId54"/>
    <p:sldId id="431" r:id="rId55"/>
    <p:sldId id="445" r:id="rId56"/>
    <p:sldId id="446" r:id="rId57"/>
    <p:sldId id="447" r:id="rId58"/>
    <p:sldId id="448" r:id="rId59"/>
    <p:sldId id="408" r:id="rId60"/>
    <p:sldId id="432" r:id="rId61"/>
    <p:sldId id="449" r:id="rId62"/>
    <p:sldId id="450" r:id="rId63"/>
    <p:sldId id="451" r:id="rId64"/>
    <p:sldId id="452" r:id="rId65"/>
    <p:sldId id="453" r:id="rId66"/>
    <p:sldId id="454" r:id="rId67"/>
    <p:sldId id="456" r:id="rId68"/>
    <p:sldId id="455" r:id="rId69"/>
    <p:sldId id="457" r:id="rId70"/>
    <p:sldId id="458" r:id="rId7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4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6699"/>
    <a:srgbClr val="3366C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08" autoAdjust="0"/>
    <p:restoredTop sz="94706" autoAdjust="0"/>
  </p:normalViewPr>
  <p:slideViewPr>
    <p:cSldViewPr snapToGrid="0">
      <p:cViewPr>
        <p:scale>
          <a:sx n="30" d="100"/>
          <a:sy n="30" d="100"/>
        </p:scale>
        <p:origin x="1848" y="84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E8C005-3172-4E56-9156-FD7870F94231}" type="datetime2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2020年4月15日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08FAD1D-910E-4884-9F17-0200497759DD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2869989-EB00-4EE7-BCB5-25BDC5BB29F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noProof="0" smtClean="0"/>
              <a:pPr/>
              <a:t>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5499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直線接點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​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直線接點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​​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群組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直線接點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線接點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群組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直線接點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群組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直線接點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線接點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9F78392-5C5C-45F6-8F89-DC4807D81C95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A02441-A415-40E6-B767-261B5D217FD4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FDC526-5D1A-47D8-B5CB-FD3BF5D2FD0F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直線接點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直線接點​​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群組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群組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直線接點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群組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19926E-5C3F-4205-B23D-D4C1E7A6E097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44B4C3-BFEF-4472-B595-652481CA0278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7014D5-A26D-4BC6-B967-5C8DC462FB42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群組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直線接點​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​​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​​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​​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接點​​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接點​​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接點​​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接點​​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​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​​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​​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​​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​​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接點​​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接點​​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接點​​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群組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直線接點​​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​​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接點​​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​​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接點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群組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直線接點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​​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直線接點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接點​​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接點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接點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群組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直線接點​​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接點​​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接點​​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接點​​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接點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群組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直線接點​​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接點​​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接點​​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​​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​​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直線接點​​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接點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接點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線接點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接點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頁尾預留位置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12" name="日期預留位置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289A11-8BF8-45F7-B92C-261B55DE08FE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214" name="投影片編號預留位置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直線接點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直線接點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群組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​​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群組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直線接點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群組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AC134-9EF5-4B7F-A61E-56D77C662044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直線接點​​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直線接點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群組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群組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直線接點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群組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59" name="直線接點​​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。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群組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直線接點​​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​​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​​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​​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​​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​​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​​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​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​​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群組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直線接點​​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​​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​​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群組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直線接點​​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接點​​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接點​​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接點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接點​​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直線接點​​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​​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​​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​​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群組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直線接點​​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​​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​​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​​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​​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群組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直線接點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接點​​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接點​​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接點​​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接點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線接點​​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接點​​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接點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​​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​​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cxnSp>
        <p:nvCxnSpPr>
          <p:cNvPr id="148" name="直線接點​​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992717" y="6289679"/>
            <a:ext cx="1267271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ECDDC83-CBC4-433C-A680-A4A18AB55000}" type="datetime2">
              <a:rPr lang="zh-TW" altLang="en-US" smtClean="0"/>
              <a:pPr/>
              <a:t>2020年4月15日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 anchor="ctr"/>
          <a:lstStyle/>
          <a:p>
            <a:pPr algn="ctr" rtl="0"/>
            <a:r>
              <a:rPr lang="zh-TW" altLang="en-US"/>
              <a:t>第十二课</a:t>
            </a:r>
            <a:br>
              <a:rPr lang="en-US" altLang="zh-TW" dirty="0"/>
            </a:br>
            <a:r>
              <a:rPr lang="zh-TW" altLang="en-US" dirty="0"/>
              <a:t>保险套与道德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235BDAF-B921-4B0A-BA89-D57F2777761F}"/>
              </a:ext>
            </a:extLst>
          </p:cNvPr>
          <p:cNvSpPr txBox="1"/>
          <p:nvPr/>
        </p:nvSpPr>
        <p:spPr>
          <a:xfrm>
            <a:off x="2544417" y="1909290"/>
            <a:ext cx="3551583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随时随地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8151587-C6E8-42BC-B374-8B3DD35C9831}"/>
              </a:ext>
            </a:extLst>
          </p:cNvPr>
          <p:cNvSpPr txBox="1"/>
          <p:nvPr/>
        </p:nvSpPr>
        <p:spPr>
          <a:xfrm>
            <a:off x="3935897" y="5490032"/>
            <a:ext cx="2160103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8B0E06-945D-4532-8928-0EEA1B9E3CA7}"/>
              </a:ext>
            </a:extLst>
          </p:cNvPr>
          <p:cNvSpPr txBox="1"/>
          <p:nvPr/>
        </p:nvSpPr>
        <p:spPr>
          <a:xfrm>
            <a:off x="9515891" y="1824916"/>
            <a:ext cx="2160103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胡说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6FDE5DD-C560-4B3C-8E44-5E263719C9EA}"/>
              </a:ext>
            </a:extLst>
          </p:cNvPr>
          <p:cNvSpPr txBox="1"/>
          <p:nvPr/>
        </p:nvSpPr>
        <p:spPr>
          <a:xfrm>
            <a:off x="8991599" y="5595059"/>
            <a:ext cx="2853979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大惊小怪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20D90747-1A27-48B0-B713-859EAC31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3319"/>
            <a:ext cx="5067299" cy="1451688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800" dirty="0">
                <a:latin typeface="Arial" panose="020B0604020202020204" pitchFamily="34" charset="0"/>
              </a:rPr>
              <a:t>At any time and any place</a:t>
            </a:r>
            <a:endParaRPr kumimoji="0" lang="zh-TW" altLang="zh-TW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56297A0-F816-4861-8CF3-522E5A588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636941"/>
            <a:ext cx="5067299" cy="713024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800" dirty="0">
                <a:latin typeface="Arial" panose="020B0604020202020204" pitchFamily="34" charset="0"/>
              </a:rPr>
              <a:t>Talk </a:t>
            </a:r>
            <a:r>
              <a:rPr lang="en-US" altLang="zh-TW" sz="4800" dirty="0" err="1">
                <a:latin typeface="Arial" panose="020B0604020202020204" pitchFamily="34" charset="0"/>
              </a:rPr>
              <a:t>nonsence</a:t>
            </a:r>
            <a:endParaRPr kumimoji="0" lang="zh-TW" altLang="zh-TW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3800E0E-BDDD-4535-BC38-5228521D4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3761202"/>
            <a:ext cx="5067299" cy="713024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800" dirty="0">
                <a:latin typeface="Arial" panose="020B0604020202020204" pitchFamily="34" charset="0"/>
              </a:rPr>
              <a:t>extent</a:t>
            </a:r>
            <a:endParaRPr kumimoji="0" lang="zh-TW" altLang="zh-TW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910D77D5-395A-4BD2-B84D-F6560272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695" y="3425341"/>
            <a:ext cx="5067299" cy="1451688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Make a fuss about nothing</a:t>
            </a:r>
            <a:endParaRPr kumimoji="0" lang="zh-TW" altLang="zh-TW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435006-3C13-4263-9C0F-EE7877019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5" r="22093"/>
          <a:stretch/>
        </p:blipFill>
        <p:spPr>
          <a:xfrm>
            <a:off x="6096000" y="4914339"/>
            <a:ext cx="2160102" cy="19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863834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证明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proof</a:t>
            </a:r>
            <a:r>
              <a:rPr lang="zh-TW" altLang="en-US" sz="3200" dirty="0">
                <a:solidFill>
                  <a:schemeClr val="bg1"/>
                </a:solidFill>
                <a:latin typeface="+mj-ea"/>
                <a:ea typeface="+mj-ea"/>
              </a:rPr>
              <a:t>；</a:t>
            </a: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prove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956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证明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529800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我可以证明东西不是他偷的。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2E9A869-41C1-4451-AAE6-9E61A597D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038349" y="1240642"/>
            <a:ext cx="8334375" cy="4167188"/>
          </a:xfrm>
          <a:prstGeom prst="rect">
            <a:avLst/>
          </a:prstGeom>
        </p:spPr>
      </p:pic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3350668D-BD3F-4EF6-B45C-3B86C6509B3B}"/>
              </a:ext>
            </a:extLst>
          </p:cNvPr>
          <p:cNvSpPr/>
          <p:nvPr/>
        </p:nvSpPr>
        <p:spPr>
          <a:xfrm>
            <a:off x="3267076" y="142875"/>
            <a:ext cx="3581400" cy="1108811"/>
          </a:xfrm>
          <a:prstGeom prst="wedgeEllipseCallout">
            <a:avLst>
              <a:gd name="adj1" fmla="val -631"/>
              <a:gd name="adj2" fmla="val 1093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东西不是他偷的</a:t>
            </a:r>
          </a:p>
        </p:txBody>
      </p:sp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764E262A-5321-44BF-B1D1-8775CA281F8C}"/>
              </a:ext>
            </a:extLst>
          </p:cNvPr>
          <p:cNvSpPr/>
          <p:nvPr/>
        </p:nvSpPr>
        <p:spPr>
          <a:xfrm>
            <a:off x="8267698" y="-160071"/>
            <a:ext cx="3467101" cy="1278743"/>
          </a:xfrm>
          <a:prstGeom prst="wedgeEllipseCallout">
            <a:avLst>
              <a:gd name="adj1" fmla="val -53025"/>
              <a:gd name="adj2" fmla="val 155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东西是不是他偷的</a:t>
            </a:r>
          </a:p>
        </p:txBody>
      </p:sp>
    </p:spTree>
    <p:extLst>
      <p:ext uri="{BB962C8B-B14F-4D97-AF65-F5344CB8AC3E}">
        <p14:creationId xmlns:p14="http://schemas.microsoft.com/office/powerpoint/2010/main" val="4976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证明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他从来不说谎，证明他是一个诚实的人。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4EE02EB-B492-49E7-B141-3F9E4F4BC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" t="223" r="859" b="14484"/>
          <a:stretch/>
        </p:blipFill>
        <p:spPr>
          <a:xfrm>
            <a:off x="1" y="1747095"/>
            <a:ext cx="6019800" cy="265501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938DFB4-8B7A-49C7-9A32-D2AA8590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62" y="581025"/>
            <a:ext cx="4700588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证明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他常常帮助别人，这证明他人品很好。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757166-D312-494F-A149-FC156BC6F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800225"/>
            <a:ext cx="4972050" cy="30099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B28567C-8421-465E-8161-FCCC169A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6" y="2979441"/>
            <a:ext cx="4305299" cy="651468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zh-TW" sz="4400" dirty="0"/>
              <a:t>Good character 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946FF9E-087B-4E45-ABED-7489D53652BF}"/>
              </a:ext>
            </a:extLst>
          </p:cNvPr>
          <p:cNvCxnSpPr/>
          <p:nvPr/>
        </p:nvCxnSpPr>
        <p:spPr>
          <a:xfrm>
            <a:off x="5210175" y="3305175"/>
            <a:ext cx="18669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1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证明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这次考试她考得很好，证明她很努力学习。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A50309F-8521-4D1B-B3A0-CD47583ED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923641"/>
            <a:ext cx="6096000" cy="40671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88ACA01-0999-4ACF-9646-60AEA6407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32977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900363" cy="707886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证明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你得证明这件事不是你做的，我们才会相信你。</a:t>
            </a:r>
          </a:p>
        </p:txBody>
      </p:sp>
      <p:pic>
        <p:nvPicPr>
          <p:cNvPr id="2050" name="Picture 2" descr="卡通大人和小孩生气指责免抠素材免费下载_觅元素51yuansu.com">
            <a:extLst>
              <a:ext uri="{FF2B5EF4-FFF2-40B4-BE49-F238E27FC236}">
                <a16:creationId xmlns:a16="http://schemas.microsoft.com/office/drawing/2014/main" id="{8357CD36-089B-4780-A3EA-3D666824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49" y="1144302"/>
            <a:ext cx="6086475" cy="387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0B2CFE5E-FB3A-408F-B353-8528A8D91C78}"/>
              </a:ext>
            </a:extLst>
          </p:cNvPr>
          <p:cNvSpPr/>
          <p:nvPr/>
        </p:nvSpPr>
        <p:spPr>
          <a:xfrm>
            <a:off x="8277223" y="707885"/>
            <a:ext cx="3505201" cy="1492389"/>
          </a:xfrm>
          <a:prstGeom prst="wedgeEllipseCallout">
            <a:avLst>
              <a:gd name="adj1" fmla="val -50960"/>
              <a:gd name="adj2" fmla="val 415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我放在衣服里的钱是不是你拿走的</a:t>
            </a: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CB421208-A471-436A-900E-FEB84A244644}"/>
              </a:ext>
            </a:extLst>
          </p:cNvPr>
          <p:cNvSpPr/>
          <p:nvPr/>
        </p:nvSpPr>
        <p:spPr>
          <a:xfrm flipH="1">
            <a:off x="333376" y="1409700"/>
            <a:ext cx="2566988" cy="1226991"/>
          </a:xfrm>
          <a:prstGeom prst="wedgeEllipseCallout">
            <a:avLst>
              <a:gd name="adj1" fmla="val -93316"/>
              <a:gd name="adj2" fmla="val 762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不是我</a:t>
            </a:r>
          </a:p>
        </p:txBody>
      </p:sp>
    </p:spTree>
    <p:extLst>
      <p:ext uri="{BB962C8B-B14F-4D97-AF65-F5344CB8AC3E}">
        <p14:creationId xmlns:p14="http://schemas.microsoft.com/office/powerpoint/2010/main" val="1351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766076"/>
            <a:ext cx="11534775" cy="3325847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该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V.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的不</a:t>
            </a:r>
            <a:r>
              <a:rPr lang="en-US" altLang="zh-TW" sz="8000" dirty="0">
                <a:solidFill>
                  <a:schemeClr val="bg1"/>
                </a:solidFill>
                <a:latin typeface="+mj-ea"/>
              </a:rPr>
              <a:t>V. 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，不该</a:t>
            </a:r>
            <a:r>
              <a:rPr lang="en-US" altLang="zh-TW" sz="8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倒</a:t>
            </a:r>
            <a:r>
              <a:rPr lang="en-US" altLang="zh-TW" sz="8000" dirty="0">
                <a:solidFill>
                  <a:schemeClr val="bg1"/>
                </a:solidFill>
                <a:latin typeface="+mj-ea"/>
              </a:rPr>
              <a:t>V.</a:t>
            </a: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Those that supposed to v. do not v.</a:t>
            </a:r>
            <a:r>
              <a:rPr lang="zh-TW" altLang="en-US" sz="3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,</a:t>
            </a:r>
            <a:r>
              <a:rPr lang="zh-TW" altLang="en-US" sz="3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but those that are not </a:t>
            </a:r>
            <a:r>
              <a:rPr lang="en-US" altLang="zh-TW" sz="3200" dirty="0">
                <a:solidFill>
                  <a:schemeClr val="bg1"/>
                </a:solidFill>
                <a:latin typeface="+mj-ea"/>
              </a:rPr>
              <a:t>supposed to v. do v.</a:t>
            </a: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738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53816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的不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 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，不该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倒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126195"/>
            <a:ext cx="11525250" cy="24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“吃饭”、</a:t>
            </a:r>
            <a:r>
              <a:rPr lang="zh-TW" altLang="en-US" sz="3600" dirty="0">
                <a:latin typeface="微軟正黑體" panose="020B0604030504040204" pitchFamily="34" charset="-120"/>
              </a:rPr>
              <a:t> “睡觉”这些简单的中文你说不好，骂人的话却说得那么熟。真是该学的不学，不该学的倒学的特别快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8AADAC7-9BEC-461F-9FA5-30830E1FA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093189"/>
            <a:ext cx="5448300" cy="306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53816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的不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 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，不该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倒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91074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该学习的时候你在睡觉，不该学习的时候你却拿着书，你这个人真怪。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DFCBD8D-E10E-4C8C-966D-2EC7684B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2693254"/>
            <a:ext cx="2143125" cy="21431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1DA9759-D053-4A0D-8250-663D972D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475" y="3162299"/>
            <a:ext cx="2438400" cy="150018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41F86D3-53FE-4336-A192-1E1A8EC7A3A8}"/>
              </a:ext>
            </a:extLst>
          </p:cNvPr>
          <p:cNvSpPr txBox="1"/>
          <p:nvPr/>
        </p:nvSpPr>
        <p:spPr>
          <a:xfrm>
            <a:off x="933450" y="147637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下午三点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33B957-4F2A-4BAC-BF16-707F0A430137}"/>
              </a:ext>
            </a:extLst>
          </p:cNvPr>
          <p:cNvSpPr txBox="1"/>
          <p:nvPr/>
        </p:nvSpPr>
        <p:spPr>
          <a:xfrm>
            <a:off x="7038975" y="147637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晚上两点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25EC546-59BA-4BF0-831D-9E6C861B4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525" y="2357437"/>
            <a:ext cx="2133600" cy="214312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9EBC279-C31A-42C2-9A94-14B49D8CC6CF}"/>
              </a:ext>
            </a:extLst>
          </p:cNvPr>
          <p:cNvSpPr txBox="1"/>
          <p:nvPr/>
        </p:nvSpPr>
        <p:spPr>
          <a:xfrm>
            <a:off x="1081087" y="2519839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 小明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EA943A0-4557-4C35-B70D-CABD43605384}"/>
              </a:ext>
            </a:extLst>
          </p:cNvPr>
          <p:cNvSpPr txBox="1"/>
          <p:nvPr/>
        </p:nvSpPr>
        <p:spPr>
          <a:xfrm>
            <a:off x="10110788" y="2204202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 小李</a:t>
            </a:r>
          </a:p>
        </p:txBody>
      </p:sp>
      <p:pic>
        <p:nvPicPr>
          <p:cNvPr id="3074" name="Picture 2" descr="睡觉的卡通男孩矢量素材下载(图片ID:279049)_-卡通形象-矢量素材_ 集图 ...">
            <a:extLst>
              <a:ext uri="{FF2B5EF4-FFF2-40B4-BE49-F238E27FC236}">
                <a16:creationId xmlns:a16="http://schemas.microsoft.com/office/drawing/2014/main" id="{6FF0D8C8-2A33-426A-80BA-A4954F87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9" y="2683728"/>
            <a:ext cx="2590800" cy="174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2C579A3-BD1E-4180-86CA-9BE354D9E118}"/>
              </a:ext>
            </a:extLst>
          </p:cNvPr>
          <p:cNvSpPr txBox="1"/>
          <p:nvPr/>
        </p:nvSpPr>
        <p:spPr>
          <a:xfrm>
            <a:off x="6600826" y="2482155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 小明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964DD8D-C582-4E40-9AF6-6F6B7F07829A}"/>
              </a:ext>
            </a:extLst>
          </p:cNvPr>
          <p:cNvSpPr txBox="1"/>
          <p:nvPr/>
        </p:nvSpPr>
        <p:spPr>
          <a:xfrm>
            <a:off x="4043363" y="2629882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 小李</a:t>
            </a:r>
          </a:p>
        </p:txBody>
      </p:sp>
    </p:spTree>
    <p:extLst>
      <p:ext uri="{BB962C8B-B14F-4D97-AF65-F5344CB8AC3E}">
        <p14:creationId xmlns:p14="http://schemas.microsoft.com/office/powerpoint/2010/main" val="24914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31DD7AC-ED12-485E-9B61-7E9F0B854569}"/>
              </a:ext>
            </a:extLst>
          </p:cNvPr>
          <p:cNvSpPr txBox="1"/>
          <p:nvPr/>
        </p:nvSpPr>
        <p:spPr>
          <a:xfrm>
            <a:off x="3610804" y="674621"/>
            <a:ext cx="2485196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保险套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E84729-ACD8-4581-953D-72EEACF4F430}"/>
              </a:ext>
            </a:extLst>
          </p:cNvPr>
          <p:cNvSpPr txBox="1"/>
          <p:nvPr/>
        </p:nvSpPr>
        <p:spPr>
          <a:xfrm>
            <a:off x="3234774" y="5294653"/>
            <a:ext cx="21431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避孕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EB299A5-454C-49C0-9575-D85949773277}"/>
              </a:ext>
            </a:extLst>
          </p:cNvPr>
          <p:cNvSpPr txBox="1"/>
          <p:nvPr/>
        </p:nvSpPr>
        <p:spPr>
          <a:xfrm>
            <a:off x="3787017" y="2018698"/>
            <a:ext cx="21431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7FE66FC-1A31-4922-A1D6-542337BC9A20}"/>
              </a:ext>
            </a:extLst>
          </p:cNvPr>
          <p:cNvSpPr txBox="1"/>
          <p:nvPr/>
        </p:nvSpPr>
        <p:spPr>
          <a:xfrm>
            <a:off x="7528266" y="1496804"/>
            <a:ext cx="2875722" cy="1077218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性行为</a:t>
            </a:r>
            <a:endParaRPr lang="en-US" altLang="zh-TW" sz="4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dirty="0">
                <a:solidFill>
                  <a:schemeClr val="bg1"/>
                </a:solidFill>
              </a:rPr>
              <a:t>sexual activity</a:t>
            </a:r>
            <a:endParaRPr lang="zh-TW" altLang="en-US" sz="4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4848623-400B-478F-AA03-6DF8AAD19CFE}"/>
              </a:ext>
            </a:extLst>
          </p:cNvPr>
          <p:cNvSpPr txBox="1"/>
          <p:nvPr/>
        </p:nvSpPr>
        <p:spPr>
          <a:xfrm>
            <a:off x="9713219" y="3707841"/>
            <a:ext cx="21431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39674FF-9773-4D2D-A180-0E856571737D}"/>
              </a:ext>
            </a:extLst>
          </p:cNvPr>
          <p:cNvSpPr txBox="1"/>
          <p:nvPr/>
        </p:nvSpPr>
        <p:spPr>
          <a:xfrm>
            <a:off x="9698726" y="4807630"/>
            <a:ext cx="21431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性病</a:t>
            </a:r>
          </a:p>
        </p:txBody>
      </p:sp>
      <p:sp>
        <p:nvSpPr>
          <p:cNvPr id="10" name="AutoShape 2" descr="durex 杜蕾斯杜蕾斯歡樂組3入X6盒| 屈臣氏Watsons">
            <a:extLst>
              <a:ext uri="{FF2B5EF4-FFF2-40B4-BE49-F238E27FC236}">
                <a16:creationId xmlns:a16="http://schemas.microsoft.com/office/drawing/2014/main" id="{D91F10E7-6537-416E-92BF-D6A983F5C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140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B1C3F9E-B7A3-48A1-843D-CC4433DB9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-24216"/>
            <a:ext cx="3429001" cy="342900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364A246-CFD6-4EF1-AE2F-D3A5F4B9AB65}"/>
              </a:ext>
            </a:extLst>
          </p:cNvPr>
          <p:cNvSpPr txBox="1"/>
          <p:nvPr/>
        </p:nvSpPr>
        <p:spPr>
          <a:xfrm>
            <a:off x="7147474" y="276281"/>
            <a:ext cx="3637307" cy="830997"/>
          </a:xfrm>
          <a:prstGeom prst="rect">
            <a:avLst/>
          </a:prstGeom>
          <a:noFill/>
          <a:ln w="7620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33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发生关系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A3CAF46-C525-4657-A5B2-86F2B60A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8" y="3404785"/>
            <a:ext cx="2143123" cy="333374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D1BA8E6-B9BA-4ACB-8BE4-7B8FE721F0C5}"/>
              </a:ext>
            </a:extLst>
          </p:cNvPr>
          <p:cNvSpPr txBox="1"/>
          <p:nvPr/>
        </p:nvSpPr>
        <p:spPr>
          <a:xfrm>
            <a:off x="2430348" y="3950576"/>
            <a:ext cx="3637307" cy="1107996"/>
          </a:xfrm>
          <a:prstGeom prst="rect">
            <a:avLst/>
          </a:prstGeom>
          <a:noFill/>
          <a:ln w="7620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33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不要怀孕</a:t>
            </a:r>
            <a:br>
              <a:rPr lang="en-US" altLang="zh-TW" sz="4800" dirty="0"/>
            </a:br>
            <a:r>
              <a:rPr lang="zh-TW" altLang="en-US" sz="1600" dirty="0"/>
              <a:t>                       </a:t>
            </a:r>
            <a:r>
              <a:rPr lang="en-US" altLang="zh-TW" sz="1600" dirty="0">
                <a:solidFill>
                  <a:srgbClr val="336699"/>
                </a:solidFill>
              </a:rPr>
              <a:t>pregnancy</a:t>
            </a:r>
            <a:endParaRPr lang="zh-TW" altLang="en-US" sz="1600" dirty="0">
              <a:solidFill>
                <a:srgbClr val="33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455D968-B8FE-4884-817A-0EB924DFED64}"/>
              </a:ext>
            </a:extLst>
          </p:cNvPr>
          <p:cNvSpPr txBox="1"/>
          <p:nvPr/>
        </p:nvSpPr>
        <p:spPr>
          <a:xfrm>
            <a:off x="537855" y="4273742"/>
            <a:ext cx="1509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</a:rPr>
              <a:t>x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CBD1F42-F4EF-4FF6-AC29-B607ADE65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962" y="2937787"/>
            <a:ext cx="3348983" cy="2371106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FE0C8B7-A1E8-4421-B1F1-595FEC4659BD}"/>
              </a:ext>
            </a:extLst>
          </p:cNvPr>
          <p:cNvSpPr txBox="1"/>
          <p:nvPr/>
        </p:nvSpPr>
        <p:spPr>
          <a:xfrm>
            <a:off x="6248400" y="5605535"/>
            <a:ext cx="3264545" cy="830997"/>
          </a:xfrm>
          <a:prstGeom prst="rect">
            <a:avLst/>
          </a:prstGeom>
          <a:noFill/>
          <a:ln w="7620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33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艾滋病</a:t>
            </a:r>
          </a:p>
        </p:txBody>
      </p:sp>
    </p:spTree>
    <p:extLst>
      <p:ext uri="{BB962C8B-B14F-4D97-AF65-F5344CB8AC3E}">
        <p14:creationId xmlns:p14="http://schemas.microsoft.com/office/powerpoint/2010/main" val="18445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2" grpId="0" animBg="1"/>
      <p:bldP spid="15" grpId="0" animBg="1"/>
      <p:bldP spid="16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53816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的不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 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，不该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倒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91074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你这个人真是不会安慰人。该说的不说，不该说的倒全说了。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23CA59A-24C5-4DD2-90AB-A19D3486A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2" b="11667"/>
          <a:stretch/>
        </p:blipFill>
        <p:spPr>
          <a:xfrm>
            <a:off x="3984396" y="902554"/>
            <a:ext cx="4419351" cy="38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53816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的不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 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，不该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倒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981575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你真是太不像话了，该帮忙的时候不帮忙，不该打扰别人的时候倒一直烦人</a:t>
            </a:r>
            <a:r>
              <a:rPr lang="zh-TW" altLang="en-US" sz="3600" dirty="0">
                <a:latin typeface="微軟正黑體" panose="020B0604030504040204" pitchFamily="34" charset="-120"/>
              </a:rPr>
              <a:t>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436C126-5106-466F-B3A6-AF741010F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6" t="23055" r="76738" b="27779"/>
          <a:stretch/>
        </p:blipFill>
        <p:spPr>
          <a:xfrm>
            <a:off x="952500" y="1013343"/>
            <a:ext cx="1647825" cy="39682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1B61057-E00D-4560-90FB-19B25714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122" y="1238250"/>
            <a:ext cx="5213006" cy="32146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6A3DC0F-CCDA-4A5E-9B0E-6C49B9BFE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5" y="1643063"/>
            <a:ext cx="2888146" cy="300629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4475F17-07F9-46DA-A0E5-C554E198CF0F}"/>
              </a:ext>
            </a:extLst>
          </p:cNvPr>
          <p:cNvSpPr txBox="1"/>
          <p:nvPr/>
        </p:nvSpPr>
        <p:spPr>
          <a:xfrm>
            <a:off x="82378" y="1458397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 小美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1C81BC-DCBD-42AB-BEA9-D04F4967209F}"/>
              </a:ext>
            </a:extLst>
          </p:cNvPr>
          <p:cNvSpPr txBox="1"/>
          <p:nvPr/>
        </p:nvSpPr>
        <p:spPr>
          <a:xfrm>
            <a:off x="9416878" y="1238250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 小美</a:t>
            </a:r>
          </a:p>
        </p:txBody>
      </p:sp>
    </p:spTree>
    <p:extLst>
      <p:ext uri="{BB962C8B-B14F-4D97-AF65-F5344CB8AC3E}">
        <p14:creationId xmlns:p14="http://schemas.microsoft.com/office/powerpoint/2010/main" val="17886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53816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的不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 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，不该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倒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91074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你每天都熬夜玩游戏，该睡觉的时候不睡觉，不该睡觉的时候却一直打瞌睡。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A54EC90-5F2A-412E-84F9-5B4C5C80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866900"/>
            <a:ext cx="4163614" cy="2562224"/>
          </a:xfrm>
          <a:prstGeom prst="rect">
            <a:avLst/>
          </a:prstGeom>
        </p:spPr>
      </p:pic>
      <p:pic>
        <p:nvPicPr>
          <p:cNvPr id="5" name="Picture 2" descr="睡觉的卡通男孩矢量素材下载(图片ID:279049)_-卡通形象-矢量素材_ 集图 ...">
            <a:extLst>
              <a:ext uri="{FF2B5EF4-FFF2-40B4-BE49-F238E27FC236}">
                <a16:creationId xmlns:a16="http://schemas.microsoft.com/office/drawing/2014/main" id="{DBB2AE5C-52FF-481A-9BF3-7F42B857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2455128"/>
            <a:ext cx="2590800" cy="174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B5F4D62-5617-44C6-9093-FAD4DBC38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689" y="1953985"/>
            <a:ext cx="2324100" cy="26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841817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早就</a:t>
            </a:r>
            <a:r>
              <a:rPr lang="en-US" altLang="zh-TW" sz="8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8000" dirty="0">
                <a:solidFill>
                  <a:schemeClr val="bg1"/>
                </a:solidFill>
                <a:latin typeface="+mj-ea"/>
              </a:rPr>
              <a:t>了</a:t>
            </a:r>
            <a:endParaRPr lang="en-US" altLang="zh-TW" sz="8000" dirty="0">
              <a:solidFill>
                <a:schemeClr val="bg1"/>
              </a:solidFill>
              <a:latin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has v-ed a long time ago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4D721FE-7203-4709-BF55-A5260F5A9AC7}"/>
              </a:ext>
            </a:extLst>
          </p:cNvPr>
          <p:cNvSpPr txBox="1"/>
          <p:nvPr/>
        </p:nvSpPr>
        <p:spPr>
          <a:xfrm>
            <a:off x="328612" y="3907334"/>
            <a:ext cx="11534775" cy="2217723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6666"/>
                </a:solidFill>
                <a:latin typeface="+mj-ea"/>
                <a:ea typeface="+mj-ea"/>
              </a:rPr>
              <a:t>“早就”</a:t>
            </a:r>
            <a:r>
              <a:rPr lang="en-US" altLang="zh-TW" dirty="0">
                <a:solidFill>
                  <a:srgbClr val="006666"/>
                </a:solidFill>
              </a:rPr>
              <a:t> </a:t>
            </a:r>
            <a:r>
              <a:rPr lang="en-US" altLang="zh-TW" sz="3200" dirty="0">
                <a:solidFill>
                  <a:srgbClr val="006666"/>
                </a:solidFill>
              </a:rPr>
              <a:t>means "long ago," and is usually used to express a kind of impatience or surprise on the part of the speaker. It comes before the verb.</a:t>
            </a:r>
            <a:endParaRPr lang="en-US" altLang="zh-TW" sz="3200" dirty="0">
              <a:solidFill>
                <a:srgbClr val="00666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577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0507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早就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了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532967"/>
            <a:ext cx="11525250" cy="1825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张天明：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怎么办，老板给我工作我还没做。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李友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：我早就帮你做完了，你不必担心</a:t>
            </a:r>
            <a:r>
              <a:rPr lang="zh-TW" altLang="en-US" sz="4000" dirty="0">
                <a:latin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9639745-8F71-400E-9919-58118E27B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911147"/>
            <a:ext cx="4301496" cy="3762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8E9464D-C355-475D-A0C2-E9B9CD76C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6" y="615872"/>
            <a:ext cx="40576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0507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早就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了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04417"/>
            <a:ext cx="11525250" cy="1825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李友：听说现在口罩都买不到了。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张天明：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我早就知道，你不必再说了。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DC8D0D7-BC74-491E-8424-E62ABDE28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9" y="902555"/>
            <a:ext cx="3057525" cy="40767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4DB35B8-CE5E-4812-BF4B-6F80D75D6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015" y="327699"/>
            <a:ext cx="3776836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0507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早就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了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04416"/>
            <a:ext cx="11525250" cy="1825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白英爱：我发现我老公竟然有小三。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李友：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我早就跟你说过，他不是好人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021A00-1F68-47E3-8EE6-53D668E60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2" b="11667"/>
          <a:stretch/>
        </p:blipFill>
        <p:spPr>
          <a:xfrm>
            <a:off x="6518046" y="815897"/>
            <a:ext cx="4419351" cy="388851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C0F9B9E-B139-4BA9-96F3-581529C37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18" y="1290926"/>
            <a:ext cx="4410450" cy="29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0507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早就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了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3683597"/>
            <a:ext cx="11525250" cy="2743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张天明：我昨天看见李友牵着一个小孩。她不是还没结婚吗？</a:t>
            </a:r>
            <a:endParaRPr lang="en-US" altLang="zh-CN" sz="4000" dirty="0"/>
          </a:p>
          <a:p>
            <a:pPr algn="ctr">
              <a:lnSpc>
                <a:spcPct val="150000"/>
              </a:lnSpc>
            </a:pPr>
            <a:r>
              <a:rPr lang="zh-TW" altLang="en-US" sz="4000" dirty="0"/>
              <a:t>白英爱：</a:t>
            </a:r>
            <a:r>
              <a:rPr lang="zh-CN" altLang="en-US" sz="4000" dirty="0"/>
              <a:t>她早就结婚了</a:t>
            </a:r>
            <a:r>
              <a:rPr lang="zh-TW" altLang="en-US" sz="4000" dirty="0"/>
              <a:t>，有小孩很正常</a:t>
            </a:r>
            <a:r>
              <a:rPr lang="zh-CN" altLang="en-US" sz="4000" dirty="0"/>
              <a:t> 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689AFDB-B657-4A3D-B864-33F523A92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56" b="12059"/>
          <a:stretch/>
        </p:blipFill>
        <p:spPr>
          <a:xfrm>
            <a:off x="2705100" y="304800"/>
            <a:ext cx="4181941" cy="32956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9183553-FE15-4790-825B-C70258A40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060" y="162628"/>
            <a:ext cx="3161680" cy="35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0507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早就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了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3852226"/>
            <a:ext cx="11525250" cy="2749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张天明：我昨天看见白英爱和一个男生去看电影，她不是有男朋友吗？怎么不跟她男朋友去看？</a:t>
            </a:r>
            <a:endParaRPr lang="en-US" altLang="zh-CN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李友：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他们早就分手了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76F8004-0A0C-40FD-8D47-200414225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823760"/>
            <a:ext cx="3476625" cy="30284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30E696-BA68-4713-B062-B64705ED3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25" y="823760"/>
            <a:ext cx="4191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0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766076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有什么好</a:t>
            </a:r>
            <a:r>
              <a:rPr lang="en-US" altLang="zh-TW" sz="8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8000" dirty="0">
                <a:solidFill>
                  <a:schemeClr val="bg1"/>
                </a:solidFill>
                <a:latin typeface="+mj-ea"/>
              </a:rPr>
              <a:t>的呢？</a:t>
            </a:r>
            <a:endParaRPr lang="en-US" altLang="zh-TW" sz="8000" dirty="0">
              <a:solidFill>
                <a:schemeClr val="bg1"/>
              </a:solidFill>
              <a:latin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Where is there to v,</a:t>
            </a:r>
            <a:r>
              <a:rPr lang="zh-TW" altLang="en-US" sz="3200" dirty="0">
                <a:solidFill>
                  <a:schemeClr val="bg1"/>
                </a:solidFill>
                <a:latin typeface="+mj-ea"/>
                <a:ea typeface="+mj-ea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5123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4030CBF-C7AB-4266-9B30-BA82704E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6732"/>
            <a:ext cx="4612351" cy="306977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30AEAC5-9B73-4630-AD01-0A462325DAC7}"/>
              </a:ext>
            </a:extLst>
          </p:cNvPr>
          <p:cNvSpPr txBox="1"/>
          <p:nvPr/>
        </p:nvSpPr>
        <p:spPr>
          <a:xfrm>
            <a:off x="8255039" y="2597913"/>
            <a:ext cx="3936961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自动售货机</a:t>
            </a:r>
          </a:p>
        </p:txBody>
      </p:sp>
      <p:sp>
        <p:nvSpPr>
          <p:cNvPr id="5" name="AutoShape 2" descr="雜貨業邁入數碼化·迎轉型創新機- 地方- 大霹雳| 品牌传播| 星洲网Sin ...">
            <a:extLst>
              <a:ext uri="{FF2B5EF4-FFF2-40B4-BE49-F238E27FC236}">
                <a16:creationId xmlns:a16="http://schemas.microsoft.com/office/drawing/2014/main" id="{1C16A707-EEFD-4244-ABF2-A4EEB046CA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14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295617B-F3E2-4804-A35F-472DAD69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359223"/>
            <a:ext cx="4086225" cy="306977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DA33250-7E5F-4AB6-8B32-2667D550C768}"/>
              </a:ext>
            </a:extLst>
          </p:cNvPr>
          <p:cNvSpPr txBox="1"/>
          <p:nvPr/>
        </p:nvSpPr>
        <p:spPr>
          <a:xfrm>
            <a:off x="3781425" y="2613362"/>
            <a:ext cx="231457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杂货店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E67A208-002B-4EC1-B136-2E8E794EC394}"/>
              </a:ext>
            </a:extLst>
          </p:cNvPr>
          <p:cNvSpPr txBox="1"/>
          <p:nvPr/>
        </p:nvSpPr>
        <p:spPr>
          <a:xfrm>
            <a:off x="8255038" y="3506508"/>
            <a:ext cx="3936961" cy="830997"/>
          </a:xfrm>
          <a:prstGeom prst="rect">
            <a:avLst/>
          </a:prstGeom>
          <a:noFill/>
          <a:ln w="7620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33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自动贩卖机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7043B6F-298D-4713-9552-E86FE4FDBD5E}"/>
              </a:ext>
            </a:extLst>
          </p:cNvPr>
          <p:cNvSpPr txBox="1"/>
          <p:nvPr/>
        </p:nvSpPr>
        <p:spPr>
          <a:xfrm>
            <a:off x="10048876" y="5745287"/>
            <a:ext cx="21431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香烟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008FC5B-E68D-4123-97C6-949241084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15"/>
          <a:stretch/>
        </p:blipFill>
        <p:spPr>
          <a:xfrm>
            <a:off x="6785055" y="4713753"/>
            <a:ext cx="3263821" cy="206306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357D569-99FA-4A48-9FE3-D28379BF1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3565529"/>
            <a:ext cx="3271681" cy="217975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405190A-0CC4-474A-8BCC-0505A35DA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938" y="3565529"/>
            <a:ext cx="3271734" cy="219511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0412FE8-9A58-4434-A968-D2F8F951259E}"/>
              </a:ext>
            </a:extLst>
          </p:cNvPr>
          <p:cNvSpPr txBox="1"/>
          <p:nvPr/>
        </p:nvSpPr>
        <p:spPr>
          <a:xfrm>
            <a:off x="1607501" y="5945824"/>
            <a:ext cx="3263822" cy="830997"/>
          </a:xfrm>
          <a:prstGeom prst="rect">
            <a:avLst/>
          </a:prstGeom>
          <a:noFill/>
          <a:ln w="7620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33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便利商店</a:t>
            </a:r>
          </a:p>
        </p:txBody>
      </p:sp>
    </p:spTree>
    <p:extLst>
      <p:ext uri="{BB962C8B-B14F-4D97-AF65-F5344CB8AC3E}">
        <p14:creationId xmlns:p14="http://schemas.microsoft.com/office/powerpoint/2010/main" val="1695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" grpId="0" animBg="1"/>
      <p:bldP spid="9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有什么好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的呢？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125557"/>
            <a:ext cx="11525250" cy="983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这儿的人这么多，有什么好看的呢？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2DAA77F-957F-40E6-8B42-56EC926F4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106060"/>
            <a:ext cx="6154028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有什么好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的呢？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你已经决定了，我还有什么好说的呢？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2675829-4B3B-4EE3-A897-AAB492CD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814512"/>
            <a:ext cx="5334000" cy="3000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6F488FA-BBD5-4EAB-B973-AEED1375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4" y="1728786"/>
            <a:ext cx="31337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有什么好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的呢？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430358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这只是一只小虫子，有什么好大惊小怪的呢？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31BCE09-6A3D-4E97-B0E7-2750371A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90255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有什么好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的呢？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你的男朋友对你这么体贴，你有什么好抱怨的呢？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D2E8B94-18CD-423D-946F-D9175BE4F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1228724"/>
            <a:ext cx="5360295" cy="38253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1547976-E408-4717-A576-BD081E84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5" y="1549048"/>
            <a:ext cx="5064365" cy="32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有什么好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的呢？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这个工作钱多，又很轻松，有什么好挑剔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(picky)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BB547A9-27E2-44C0-B9DB-E88E7D6B4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" r="6172"/>
          <a:stretch/>
        </p:blipFill>
        <p:spPr>
          <a:xfrm>
            <a:off x="114300" y="1244813"/>
            <a:ext cx="6905625" cy="3619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35613EF-2A46-4618-B30A-B983BD34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25" y="1540088"/>
            <a:ext cx="3393002" cy="34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766076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随时随地都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...</a:t>
            </a: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At any time and any place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886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480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随时随地都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互联网的好处就是让你随时随地都可以收到国外的信。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50CA800-7FF8-49E9-AC7F-4CB42D67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619250"/>
            <a:ext cx="5778500" cy="3467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40DF56D-BF8A-4053-BFB0-6532F0DCC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6" y="1619250"/>
            <a:ext cx="4762499" cy="342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480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随时随地都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91074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在台湾生活的好处是只要你肚子饿，随时随地都可以去便利商店买东西吃。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983D671-C528-44F8-9691-7FB8854A7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33" y="1454945"/>
            <a:ext cx="3048001" cy="3048001"/>
          </a:xfrm>
          <a:prstGeom prst="rect">
            <a:avLst/>
          </a:prstGeom>
        </p:spPr>
      </p:pic>
      <p:pic>
        <p:nvPicPr>
          <p:cNvPr id="1026" name="Picture 2" descr="台灣人爆愛逛超商...每年平均去122次3大銷售天王最賣座| ETtoday消費 ...">
            <a:extLst>
              <a:ext uri="{FF2B5EF4-FFF2-40B4-BE49-F238E27FC236}">
                <a16:creationId xmlns:a16="http://schemas.microsoft.com/office/drawing/2014/main" id="{83C72B4F-9070-44D5-BF3F-D4709DFB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34" y="1247776"/>
            <a:ext cx="4340226" cy="325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9E7800F-ADBF-49A8-833E-DDCA38F40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5" y="1739504"/>
            <a:ext cx="4461988" cy="24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480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随时随地都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809191"/>
            <a:ext cx="11525250" cy="1825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现在新冠病毒疫情非常严重，我们应该随时随地都要戴口罩。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B04718C-869B-4C17-9E30-70744533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304925"/>
            <a:ext cx="5217654" cy="29337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3E45EA8-713B-4679-9D04-091D3A65D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0" y="1304924"/>
            <a:ext cx="3911601" cy="29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480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随时随地都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出门在外，我们随时随</a:t>
            </a:r>
            <a:r>
              <a:rPr lang="zh-TW" altLang="en-US" sz="3600" dirty="0">
                <a:latin typeface="微軟正黑體" panose="020B0604030504040204" pitchFamily="34" charset="-120"/>
              </a:rPr>
              <a:t>地都应该注意安全。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77A5086-24EF-4936-97A5-C50DF27D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43" y="1334659"/>
            <a:ext cx="3871913" cy="38719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E4AEF1F-FC39-4AC7-B2BD-21C19576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1404937"/>
            <a:ext cx="48768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F09C1A7-1497-438B-90FC-AE9CD5B1E672}"/>
              </a:ext>
            </a:extLst>
          </p:cNvPr>
          <p:cNvSpPr txBox="1"/>
          <p:nvPr/>
        </p:nvSpPr>
        <p:spPr>
          <a:xfrm>
            <a:off x="4486273" y="5573496"/>
            <a:ext cx="206692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小孩儿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0BFF16B-B440-4F0B-B701-D8F08F8002BE}"/>
              </a:ext>
            </a:extLst>
          </p:cNvPr>
          <p:cNvSpPr txBox="1"/>
          <p:nvPr/>
        </p:nvSpPr>
        <p:spPr>
          <a:xfrm>
            <a:off x="7554246" y="4445404"/>
            <a:ext cx="206692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玩意儿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AD5BE14-AB2F-42BC-8BD8-52A814CA5DF8}"/>
              </a:ext>
            </a:extLst>
          </p:cNvPr>
          <p:cNvSpPr txBox="1"/>
          <p:nvPr/>
        </p:nvSpPr>
        <p:spPr>
          <a:xfrm>
            <a:off x="334297" y="4325595"/>
            <a:ext cx="11542809" cy="216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/>
              <a:t>这间杂货店有很多有趣的</a:t>
            </a:r>
            <a:r>
              <a:rPr lang="en-US" altLang="zh-TW" sz="4800" dirty="0"/>
              <a:t>_______</a:t>
            </a:r>
            <a:r>
              <a:rPr lang="zh-TW" altLang="en-US" sz="4800" dirty="0"/>
              <a:t>，所以很多</a:t>
            </a:r>
            <a:r>
              <a:rPr lang="en-US" altLang="zh-TW" sz="4800" dirty="0"/>
              <a:t>_______</a:t>
            </a:r>
            <a:r>
              <a:rPr lang="zh-TW" altLang="en-US" sz="4800" dirty="0"/>
              <a:t>会去买。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9B74885-093C-459C-A8F0-F28512C9F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97" y="367517"/>
            <a:ext cx="5698297" cy="380076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C500A4-FAC9-4DCB-8988-131E032BD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56" y="367517"/>
            <a:ext cx="5698280" cy="38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48025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随时随地都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因为她随时随地都会读书，所以她总是带着书出门。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625DDD1-8587-4719-A74F-693263174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37"/>
          <a:stretch/>
        </p:blipFill>
        <p:spPr>
          <a:xfrm>
            <a:off x="7343777" y="902555"/>
            <a:ext cx="3867148" cy="39570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71C5FE2-19E0-4CAA-9958-4A6D05D2F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419225"/>
            <a:ext cx="6578564" cy="34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766076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8000" dirty="0">
                <a:solidFill>
                  <a:schemeClr val="bg1"/>
                </a:solidFill>
                <a:latin typeface="+mj-ea"/>
              </a:rPr>
              <a:t>V./Adj.</a:t>
            </a:r>
            <a:r>
              <a:rPr lang="zh-TW" altLang="en-US" sz="8000" dirty="0">
                <a:solidFill>
                  <a:schemeClr val="bg1"/>
                </a:solidFill>
                <a:latin typeface="+mj-ea"/>
              </a:rPr>
              <a:t>到</a:t>
            </a:r>
            <a:r>
              <a:rPr lang="en-US" altLang="zh-TW" sz="8000" dirty="0">
                <a:solidFill>
                  <a:schemeClr val="bg1"/>
                </a:solidFill>
                <a:latin typeface="+mj-ea"/>
              </a:rPr>
              <a:t>...</a:t>
            </a:r>
            <a:r>
              <a:rPr lang="zh-TW" altLang="en-US" sz="8000" dirty="0">
                <a:solidFill>
                  <a:schemeClr val="bg1"/>
                </a:solidFill>
                <a:latin typeface="+mj-ea"/>
              </a:rPr>
              <a:t>地步</a:t>
            </a:r>
            <a:endParaRPr lang="en-US" altLang="zh-TW" sz="8000" dirty="0">
              <a:solidFill>
                <a:schemeClr val="bg1"/>
              </a:solidFill>
              <a:latin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 v/adj. to the extent of ... 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683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V./Adj.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到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地步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166081"/>
            <a:ext cx="11525250" cy="9025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这儿的垃圾已经多到没办法回收的地步。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B455825-0F83-410A-836D-7CC8BF11F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17"/>
          <a:stretch/>
        </p:blipFill>
        <p:spPr>
          <a:xfrm>
            <a:off x="133351" y="1633136"/>
            <a:ext cx="6001412" cy="3298493"/>
          </a:xfrm>
          <a:prstGeom prst="rect">
            <a:avLst/>
          </a:prstGeom>
        </p:spPr>
      </p:pic>
      <p:pic>
        <p:nvPicPr>
          <p:cNvPr id="2050" name="Picture 2" descr="原來＿＿不能回收！你不可不知的19個回收小常識– zero zero 生活誌">
            <a:extLst>
              <a:ext uri="{FF2B5EF4-FFF2-40B4-BE49-F238E27FC236}">
                <a16:creationId xmlns:a16="http://schemas.microsoft.com/office/drawing/2014/main" id="{7056DC80-4C35-4055-865F-F0F71696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065756"/>
            <a:ext cx="4857017" cy="24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7D20DED-83D4-47DA-8D8D-80BD3D8D660E}"/>
              </a:ext>
            </a:extLst>
          </p:cNvPr>
          <p:cNvSpPr txBox="1"/>
          <p:nvPr/>
        </p:nvSpPr>
        <p:spPr>
          <a:xfrm>
            <a:off x="8481645" y="-621328"/>
            <a:ext cx="138112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700" dirty="0">
                <a:solidFill>
                  <a:srgbClr val="FF0000"/>
                </a:solidFill>
              </a:rPr>
              <a:t>x</a:t>
            </a:r>
            <a:endParaRPr lang="zh-TW" altLang="en-US" sz="28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V./Adj.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到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地步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166081"/>
            <a:ext cx="11525250" cy="9025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她抽烟抽到不抽就活不下去的地步。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3CCC114-F21F-4603-B1B5-805E6BAF5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747837"/>
            <a:ext cx="4695825" cy="33623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D2E50D9-D67C-4BE1-A85E-CE1F8286F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24" y="2255370"/>
            <a:ext cx="2619451" cy="24880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4128B31-DFA5-406B-BF1D-EA59DB56D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675" y="1899006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V./Adj.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到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地步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91074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我爸爸是一个球迷，他为了看球赛，都到了忘记吃饭、忘记睡觉的地步。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E09305F-A2B4-4580-896B-2872C73E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23" y="1451122"/>
            <a:ext cx="4191000" cy="31051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30FF439-6278-4D13-A638-9DCAA9A8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980" y="0"/>
            <a:ext cx="5383950" cy="260506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3FD3C2-FF7B-469A-87EB-0D82323ED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09" t="18715" r="16373"/>
          <a:stretch/>
        </p:blipFill>
        <p:spPr>
          <a:xfrm>
            <a:off x="8420100" y="2043112"/>
            <a:ext cx="37719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V./Adj.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到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地步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她很穷，已经穷到需要去路边当乞丐的地步。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5F565A-C0FC-430A-B4C7-D1387DD82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28" t="27408" r="928" b="17238"/>
          <a:stretch/>
        </p:blipFill>
        <p:spPr>
          <a:xfrm>
            <a:off x="1428749" y="1628774"/>
            <a:ext cx="4105276" cy="31694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54D867-246E-4802-8E89-F2ED946A5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69"/>
          <a:stretch/>
        </p:blipFill>
        <p:spPr>
          <a:xfrm>
            <a:off x="7177087" y="733425"/>
            <a:ext cx="33813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46672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V./Adj.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到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地步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事情已经糟到了这个地步，我也没办法了。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E1CD408-3996-4B7B-B642-458A6885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75" y="1234647"/>
            <a:ext cx="3971925" cy="39719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0C86F4-751A-4752-9B0B-2B2E9FC04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729947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766076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说不定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perhaps</a:t>
            </a:r>
            <a:r>
              <a:rPr lang="zh-TW" altLang="en-US" sz="3200" dirty="0">
                <a:solidFill>
                  <a:schemeClr val="bg1"/>
                </a:solidFill>
                <a:latin typeface="+mj-ea"/>
                <a:ea typeface="+mj-ea"/>
              </a:rPr>
              <a:t>；</a:t>
            </a: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maybe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920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说不定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895849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你说的话比总统还有道理，你去竞选说不定有很多人投你的票呢！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CC0D7F-62A1-435F-90B1-BD777E996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94" y="1649626"/>
            <a:ext cx="3349332" cy="28967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078C49F-95B2-4A38-A3CC-BC433076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7052"/>
            <a:ext cx="4876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说不定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827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天上有一大片乌云，说不定等等会下雨。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32B747A-C0D2-4733-BC83-F7FDF7BDE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1647825"/>
            <a:ext cx="5845243" cy="32194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96A38E-E5D8-43F9-A2C0-C1EB4AE8B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4" y="1647825"/>
            <a:ext cx="398693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1CF6CC-9A63-42F2-8425-89587100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2" y="542925"/>
            <a:ext cx="3156993" cy="268003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FFDAD99-07D4-46E1-A2AC-131B6E16BE2F}"/>
              </a:ext>
            </a:extLst>
          </p:cNvPr>
          <p:cNvSpPr txBox="1"/>
          <p:nvPr/>
        </p:nvSpPr>
        <p:spPr>
          <a:xfrm>
            <a:off x="3278254" y="2413337"/>
            <a:ext cx="281774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安眠药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C8EF5E-80EF-40F0-A387-BC802EFE0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151" y="359908"/>
            <a:ext cx="2233082" cy="184490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6BF76C9-950E-4E32-8BC9-5E18896BEB9E}"/>
              </a:ext>
            </a:extLst>
          </p:cNvPr>
          <p:cNvSpPr txBox="1"/>
          <p:nvPr/>
        </p:nvSpPr>
        <p:spPr>
          <a:xfrm>
            <a:off x="9734139" y="2411530"/>
            <a:ext cx="2160103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春药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40D7CF0-3C4E-4614-92D8-8C0551059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768" y="833517"/>
            <a:ext cx="3921582" cy="897690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6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 Unicode MS" panose="020B0604020202020204" pitchFamily="34" charset="-120"/>
                <a:ea typeface="inherit"/>
              </a:rPr>
              <a:t>aphrodisiac</a:t>
            </a:r>
            <a:r>
              <a:rPr kumimoji="0" lang="zh-TW" altLang="zh-TW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9DFD4B-C014-4923-9A6E-D88130B329D3}"/>
              </a:ext>
            </a:extLst>
          </p:cNvPr>
          <p:cNvSpPr txBox="1"/>
          <p:nvPr/>
        </p:nvSpPr>
        <p:spPr>
          <a:xfrm>
            <a:off x="3211054" y="5584845"/>
            <a:ext cx="15222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减少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2EF4A8F-A50B-4A23-AD5C-163961D34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3463270"/>
            <a:ext cx="2252043" cy="18516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6FEBFD9-FA8A-42FB-9AC9-8941DA102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492" y="3429000"/>
            <a:ext cx="2151609" cy="18375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EB09BD2-19BD-4367-B628-6A335CC90B8B}"/>
              </a:ext>
            </a:extLst>
          </p:cNvPr>
          <p:cNvSpPr txBox="1"/>
          <p:nvPr/>
        </p:nvSpPr>
        <p:spPr>
          <a:xfrm>
            <a:off x="0" y="569462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/>
              <a:t>苹果数量</a:t>
            </a:r>
            <a:r>
              <a:rPr lang="en-US" altLang="zh-TW" sz="4800" dirty="0"/>
              <a:t>_____</a:t>
            </a:r>
            <a:r>
              <a:rPr lang="zh-TW" altLang="en-US" sz="4800" dirty="0"/>
              <a:t>了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A2563C62-0125-4AF0-809C-F4E90DE9200F}"/>
              </a:ext>
            </a:extLst>
          </p:cNvPr>
          <p:cNvSpPr/>
          <p:nvPr/>
        </p:nvSpPr>
        <p:spPr>
          <a:xfrm>
            <a:off x="2705100" y="4152900"/>
            <a:ext cx="1314450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EF81661-1E98-4629-9019-A0D57BC16677}"/>
              </a:ext>
            </a:extLst>
          </p:cNvPr>
          <p:cNvSpPr txBox="1"/>
          <p:nvPr/>
        </p:nvSpPr>
        <p:spPr>
          <a:xfrm>
            <a:off x="9751118" y="5584845"/>
            <a:ext cx="21431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比划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CB17FDB-0F4C-4CC1-B8D4-5D7D3CA6AC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72"/>
          <a:stretch/>
        </p:blipFill>
        <p:spPr>
          <a:xfrm>
            <a:off x="6155865" y="3488081"/>
            <a:ext cx="3578274" cy="3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11" grpId="0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说不定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你要不要再试一次，说不定这一次就会成功了。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CECD70B-D243-4E45-971D-9AF01915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2076450"/>
            <a:ext cx="5950190" cy="27860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2ED13E-BAC2-4917-ADE2-4F938815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0" y="37147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说不定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38D2691-317B-47A0-8951-F35B22A0B0A2}"/>
              </a:ext>
            </a:extLst>
          </p:cNvPr>
          <p:cNvSpPr txBox="1"/>
          <p:nvPr/>
        </p:nvSpPr>
        <p:spPr>
          <a:xfrm>
            <a:off x="333375" y="4678233"/>
            <a:ext cx="11525250" cy="1825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白英爱：已经九点了，美美还没回来，我真担心。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李友：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有什么好担心的？说不定她去同学家玩儿了。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5A94636-9789-4E3B-94C0-AF4D0C220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3" b="9643"/>
          <a:stretch/>
        </p:blipFill>
        <p:spPr>
          <a:xfrm>
            <a:off x="445636" y="909760"/>
            <a:ext cx="2728229" cy="221786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79EC3A3-F116-4667-9182-58A6953E8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7" t="29687" r="43888"/>
          <a:stretch/>
        </p:blipFill>
        <p:spPr>
          <a:xfrm flipH="1">
            <a:off x="2945265" y="1677507"/>
            <a:ext cx="1476376" cy="29146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A389FA-D465-4382-AE0F-37B1DBF78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037" y="502001"/>
            <a:ext cx="4329113" cy="43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51460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说不定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FE4D6A-D5AE-410E-9E90-E5D443C2E119}"/>
              </a:ext>
            </a:extLst>
          </p:cNvPr>
          <p:cNvSpPr txBox="1"/>
          <p:nvPr/>
        </p:nvSpPr>
        <p:spPr>
          <a:xfrm>
            <a:off x="333375" y="4726791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</a:rPr>
              <a:t>白英爱：我下个礼拜要和我的家人去日本玩。</a:t>
            </a:r>
            <a:endParaRPr lang="en-US" altLang="zh-TW" sz="3600" dirty="0">
              <a:latin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</a:rPr>
              <a:t>李友：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真的吗？我也是，说不定我可以在那儿碰见你呢。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60ED1F5-DCB0-4579-9197-FEF3B3C5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154942"/>
            <a:ext cx="4982307" cy="33194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556C976-B3B6-45AD-A6D1-0A3241B03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96"/>
          <a:stretch/>
        </p:blipFill>
        <p:spPr>
          <a:xfrm>
            <a:off x="6581775" y="1162106"/>
            <a:ext cx="5112242" cy="33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9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766076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这样下去</a:t>
            </a:r>
            <a:endParaRPr lang="en-US" altLang="zh-TW" sz="8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go on like this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139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4955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这样下去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你这么不用功，这样下去，怎么会进步呢？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E393695-53A6-4888-87EF-75DE1CFE9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38325"/>
            <a:ext cx="4876800" cy="30099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ACF2276-C175-4F1F-BFCA-A52BD1F45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685800"/>
            <a:ext cx="41624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4955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这样下去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919301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要是新闻单位没有权力监督政府，这要下去，政治肯定会越来越糟。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D38781E-8C31-4D6D-9470-720017F2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457325"/>
            <a:ext cx="3886200" cy="2190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FBAD400-9DE0-44E7-BB14-D6E039E7F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4" y="286131"/>
            <a:ext cx="4879975" cy="234238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0788037-9AE1-4F6B-B7CB-887BD0F85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124" y="2628519"/>
            <a:ext cx="4072501" cy="22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4955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这样下去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你不能再熬夜工作了，这样下去，身体一定会吃不消的。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7EB414D-B36D-49B2-971D-E2D47789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690687"/>
            <a:ext cx="5701805" cy="31634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B185374-DAFF-48F0-A723-AA1AA246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05"/>
          <a:stretch/>
        </p:blipFill>
        <p:spPr>
          <a:xfrm>
            <a:off x="6280647" y="1905000"/>
            <a:ext cx="5707433" cy="29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4955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这样下去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4791074"/>
            <a:ext cx="11525250" cy="16525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失恋后他变得很爱生气，这样下去，没有人会愿意跟他当朋友的。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CED4E72-1D8D-4057-B406-C83010B14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9" r="25410"/>
          <a:stretch/>
        </p:blipFill>
        <p:spPr>
          <a:xfrm>
            <a:off x="333375" y="1179939"/>
            <a:ext cx="3295650" cy="3333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EA79351-4E2F-4A70-8F2B-D99635A7A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66" r="12167"/>
          <a:stretch/>
        </p:blipFill>
        <p:spPr>
          <a:xfrm>
            <a:off x="4048125" y="703689"/>
            <a:ext cx="3581400" cy="381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690611A-FE54-4235-8F67-46CAD734B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937" y="1304925"/>
            <a:ext cx="3208764" cy="32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8BEE526-189D-40DD-B3BB-621E9614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191250" cy="62007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24955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这样下去</a:t>
            </a:r>
            <a:endParaRPr lang="en-US" altLang="zh-TW" sz="4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166081"/>
            <a:ext cx="11525250" cy="9025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他不停地抽烟喝酒，这样下去，一定会生病的。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40BC832-32BC-4BE3-8264-D1A94D28F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4" y="1210255"/>
            <a:ext cx="2733675" cy="274418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F74A4B7-03CE-4FEF-86D6-D6CE68E53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926" y="2286000"/>
            <a:ext cx="2909074" cy="29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1A9FB-B951-4826-9A34-548B022C6B4C}"/>
              </a:ext>
            </a:extLst>
          </p:cNvPr>
          <p:cNvSpPr txBox="1"/>
          <p:nvPr/>
        </p:nvSpPr>
        <p:spPr>
          <a:xfrm>
            <a:off x="328612" y="1766076"/>
            <a:ext cx="11534775" cy="2587183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A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给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B</a:t>
            </a:r>
            <a:r>
              <a:rPr lang="zh-TW" altLang="en-US" sz="8000" dirty="0">
                <a:solidFill>
                  <a:schemeClr val="bg1"/>
                </a:solidFill>
                <a:latin typeface="+mj-ea"/>
                <a:ea typeface="+mj-ea"/>
              </a:rPr>
              <a:t>带来</a:t>
            </a:r>
            <a:r>
              <a:rPr lang="en-US" altLang="zh-TW" sz="8000" dirty="0">
                <a:solidFill>
                  <a:schemeClr val="bg1"/>
                </a:solidFill>
                <a:latin typeface="+mj-ea"/>
                <a:ea typeface="+mj-ea"/>
              </a:rPr>
              <a:t>...</a:t>
            </a: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solidFill>
                  <a:schemeClr val="bg1"/>
                </a:solidFill>
                <a:latin typeface="+mj-ea"/>
                <a:ea typeface="+mj-ea"/>
              </a:rPr>
              <a:t>A brings ...to B</a:t>
            </a:r>
            <a:endParaRPr lang="zh-TW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710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17A6D6-2BF9-4967-BB17-052BA9EDE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29" y="594978"/>
            <a:ext cx="3921582" cy="897690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morality</a:t>
            </a:r>
            <a:endParaRPr kumimoji="0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321003-69E7-4D1B-8630-D59A8425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2" y="1908313"/>
            <a:ext cx="3280935" cy="152068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94748CC-85C0-4804-9088-C281728BDCAC}"/>
              </a:ext>
            </a:extLst>
          </p:cNvPr>
          <p:cNvSpPr txBox="1"/>
          <p:nvPr/>
        </p:nvSpPr>
        <p:spPr>
          <a:xfrm>
            <a:off x="3955773" y="2598003"/>
            <a:ext cx="2143124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道德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68D2786-3679-431A-8922-CDC757607294}"/>
              </a:ext>
            </a:extLst>
          </p:cNvPr>
          <p:cNvSpPr txBox="1"/>
          <p:nvPr/>
        </p:nvSpPr>
        <p:spPr>
          <a:xfrm>
            <a:off x="8870457" y="2140585"/>
            <a:ext cx="2378567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现代化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9F2900-9DF1-4335-B332-4BB53908E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38123"/>
            <a:ext cx="3645334" cy="206436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2455AF7-2ACB-47A1-B6BB-4791C15B42D9}"/>
              </a:ext>
            </a:extLst>
          </p:cNvPr>
          <p:cNvSpPr txBox="1"/>
          <p:nvPr/>
        </p:nvSpPr>
        <p:spPr>
          <a:xfrm>
            <a:off x="6096000" y="222867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/>
              <a:t>这是一个</a:t>
            </a:r>
            <a:r>
              <a:rPr lang="en-US" altLang="zh-TW" sz="4800" dirty="0"/>
              <a:t>_______</a:t>
            </a:r>
            <a:r>
              <a:rPr lang="zh-TW" altLang="en-US" sz="4800" dirty="0"/>
              <a:t>的城市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874247C-0F94-44F2-BFDF-3F6E2CD87537}"/>
              </a:ext>
            </a:extLst>
          </p:cNvPr>
          <p:cNvSpPr txBox="1"/>
          <p:nvPr/>
        </p:nvSpPr>
        <p:spPr>
          <a:xfrm>
            <a:off x="8464325" y="4844680"/>
            <a:ext cx="2877646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改革开放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F247EA5B-F249-4CDF-8BAF-04D1E5499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754" y="4257337"/>
            <a:ext cx="6512796" cy="2005685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economic reform and opening-up of china that began in 1979  </a:t>
            </a:r>
            <a:endParaRPr kumimoji="0" lang="zh-TW" altLang="zh-TW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194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给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带来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26834"/>
            <a:ext cx="11525250" cy="781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虽然一次性产品给我们带来方便，但是也造成更大的浪费。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9573581-283D-423E-B278-FF24F61E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674043"/>
            <a:ext cx="6803932" cy="31360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F39EF96-9DD7-4CD5-A9C4-BB252DE2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332" y="578634"/>
            <a:ext cx="34861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55D206D-8EBC-4A92-9587-DB86F1C5C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5" y="902555"/>
            <a:ext cx="4848225" cy="48482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194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给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带来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你戒烟吧！抽烟是不会给你带来任何好处的。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5DD287B-98A7-42BB-8DE8-4330BD78C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705748"/>
            <a:ext cx="2619451" cy="248808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AE27C04-4C8A-4167-B706-CFB8A63C8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351" y="1705747"/>
            <a:ext cx="3164799" cy="23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194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给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带来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这次地震给台湾带来严重的伤害和损失。</a:t>
            </a:r>
          </a:p>
        </p:txBody>
      </p:sp>
      <p:pic>
        <p:nvPicPr>
          <p:cNvPr id="1026" name="Picture 2" descr="Taiwan Earthquake Kills at Least 14 as Chipmaking Hub Rocked ...">
            <a:extLst>
              <a:ext uri="{FF2B5EF4-FFF2-40B4-BE49-F238E27FC236}">
                <a16:creationId xmlns:a16="http://schemas.microsoft.com/office/drawing/2014/main" id="{D5CBE8A8-BA67-4253-8D7C-F7D532AE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230764"/>
            <a:ext cx="5476875" cy="364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06A6713-86EC-4F00-8A87-67E1F8E19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329772"/>
            <a:ext cx="24193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194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给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带来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355429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远道而来的亲戚，给我们带来好吃的食物。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D81CB7-1301-4064-8AEC-281283371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310355"/>
            <a:ext cx="6066397" cy="4045074"/>
          </a:xfrm>
          <a:prstGeom prst="rect">
            <a:avLst/>
          </a:prstGeom>
        </p:spPr>
      </p:pic>
      <p:pic>
        <p:nvPicPr>
          <p:cNvPr id="2050" name="Picture 2" descr="台中伴手禮| 台中十大伴手禮、金餅獎優質店家、推薦伴手禮">
            <a:extLst>
              <a:ext uri="{FF2B5EF4-FFF2-40B4-BE49-F238E27FC236}">
                <a16:creationId xmlns:a16="http://schemas.microsoft.com/office/drawing/2014/main" id="{C6AEDE12-7259-495A-B650-E7E7C1DB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19" y="1781175"/>
            <a:ext cx="5040406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2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551B322-A7E9-4134-97FB-30A2B8028FE5}"/>
              </a:ext>
            </a:extLst>
          </p:cNvPr>
          <p:cNvSpPr txBox="1"/>
          <p:nvPr/>
        </p:nvSpPr>
        <p:spPr>
          <a:xfrm>
            <a:off x="0" y="0"/>
            <a:ext cx="3219450" cy="902555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给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+mj-ea"/>
              </a:rPr>
              <a:t>带来</a:t>
            </a:r>
            <a:r>
              <a:rPr lang="en-US" altLang="zh-TW" sz="4000" dirty="0">
                <a:solidFill>
                  <a:schemeClr val="bg1"/>
                </a:solidFill>
                <a:latin typeface="+mj-ea"/>
              </a:rPr>
              <a:t>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95A1C-1FB2-4554-B7DF-E332CAE1A9B1}"/>
              </a:ext>
            </a:extLst>
          </p:cNvPr>
          <p:cNvSpPr txBox="1"/>
          <p:nvPr/>
        </p:nvSpPr>
        <p:spPr>
          <a:xfrm>
            <a:off x="333375" y="5206572"/>
            <a:ext cx="11525250" cy="821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电灯给黑暗的房子带来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了光亮。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6269F08-4BA9-4E5D-9E3F-35457EB9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504950"/>
            <a:ext cx="4876800" cy="33718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35B2F9F-ECE1-4EDB-8C1C-BB21C44C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1466850"/>
            <a:ext cx="5238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291570"/>
            <a:ext cx="11496675" cy="62748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甲：真是太不像话了！这样的东西竟然放街上卖！给小孩儿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看见了多不好啊！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乙：什么东西啊？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甲：就是你晚上用的那个玩意儿啊！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乙：晚上用的？你是说安眠药啊？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甲：不是！是你最讨厌的那个东西。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乙：你在说什么啊？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甲：就是</a:t>
            </a:r>
            <a:r>
              <a:rPr lang="en-US" altLang="zh-TW" sz="3400" dirty="0">
                <a:latin typeface="微軟正黑體" panose="020B0604030504040204" pitchFamily="34" charset="-120"/>
              </a:rPr>
              <a:t>...</a:t>
            </a:r>
            <a:r>
              <a:rPr lang="zh-TW" altLang="en-US" sz="3400" dirty="0">
                <a:latin typeface="微軟正黑體" panose="020B0604030504040204" pitchFamily="34" charset="-120"/>
              </a:rPr>
              <a:t>就是</a:t>
            </a:r>
            <a:r>
              <a:rPr lang="en-US" altLang="zh-TW" sz="3400" dirty="0">
                <a:latin typeface="微軟正黑體" panose="020B0604030504040204" pitchFamily="34" charset="-120"/>
              </a:rPr>
              <a:t>...(</a:t>
            </a:r>
            <a:r>
              <a:rPr lang="zh-TW" altLang="en-US" sz="3400" dirty="0">
                <a:latin typeface="微軟正黑體" panose="020B0604030504040204" pitchFamily="34" charset="-120"/>
              </a:rPr>
              <a:t>一边说，一边用手比划</a:t>
            </a:r>
            <a:r>
              <a:rPr lang="en-US" altLang="zh-TW" sz="3400" dirty="0">
                <a:latin typeface="微軟正黑體" panose="020B0604030504040204" pitchFamily="34" charset="-120"/>
              </a:rPr>
              <a:t>)</a:t>
            </a:r>
            <a:r>
              <a:rPr lang="zh-TW" altLang="en-US" sz="3400" dirty="0">
                <a:latin typeface="微軟正黑體" panose="020B0604030504040204" pitchFamily="34" charset="-120"/>
              </a:rPr>
              <a:t>就是那个嘛！</a:t>
            </a:r>
            <a:endParaRPr lang="en-US" altLang="zh-TW" sz="3400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96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854107"/>
            <a:ext cx="11496675" cy="5490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乙：噢，你是说“套子”啊！在哪儿卖啊？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甲：就在隔壁杂货店门口。他们放了一个自动售货机，只要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放一块钱就自动出一个，比买香烟还方便！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乙：中国真是现代化了！连保险套都能在自动售货机上买到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了。这真是改革开放最好的证明啊！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甲：用自动售货机卖保险套跟改革开放有什么关系啊？该开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放的不开放，不开放的倒开放了。</a:t>
            </a:r>
            <a:endParaRPr lang="en-US" altLang="zh-TW" sz="3400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92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35642BF-626E-4C3B-B4BB-3984E446B884}"/>
              </a:ext>
            </a:extLst>
          </p:cNvPr>
          <p:cNvSpPr txBox="1"/>
          <p:nvPr/>
        </p:nvSpPr>
        <p:spPr>
          <a:xfrm>
            <a:off x="347662" y="1745263"/>
            <a:ext cx="11496675" cy="39203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乙：用自动售货机卖保险套，表示大家在思想上已经开通了。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在先进国家早就这么做了，这有什么好大惊小怪的呢！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甲：这样随便卖保险套不是鼓励婚前和婚外的性关系吗？现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在社会已经够乱了，随时随地都能买到保险套，男女关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系不知道要乱到什么地步呢！</a:t>
            </a:r>
            <a:endParaRPr lang="en-US" altLang="zh-TW" sz="3400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99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35642BF-626E-4C3B-B4BB-3984E446B884}"/>
              </a:ext>
            </a:extLst>
          </p:cNvPr>
          <p:cNvSpPr txBox="1"/>
          <p:nvPr/>
        </p:nvSpPr>
        <p:spPr>
          <a:xfrm>
            <a:off x="347662" y="291570"/>
            <a:ext cx="11496675" cy="62748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乙：让大家比较容易买到保险套，不但可以方便避孕，还可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以防止性病的传染，这当然是一大进步咯！你以为买不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到保险套就能减少婚前和婚外的关系了吗？我告诉你，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在孔子那个时代，连保险套是什么都不知道，可是一样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有婚前和婚外的男女关系。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甲：你在胡说什么啊！保险套跟孔子有什么关系？今天在自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动售货机上可以买到保险套，明天说不定就能买到春药，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这样下去，社会道德就会越来越糟了。</a:t>
            </a:r>
            <a:endParaRPr lang="en-US" altLang="zh-TW" sz="3400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88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35642BF-626E-4C3B-B4BB-3984E446B884}"/>
              </a:ext>
            </a:extLst>
          </p:cNvPr>
          <p:cNvSpPr txBox="1"/>
          <p:nvPr/>
        </p:nvSpPr>
        <p:spPr>
          <a:xfrm>
            <a:off x="347662" y="807810"/>
            <a:ext cx="11496675" cy="5490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乙：我觉得用不用保险套跟社会道德是没有关系的。一个买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不到保险套的社会是比较不文明</a:t>
            </a:r>
            <a:r>
              <a:rPr lang="zh-TW" altLang="en-US" sz="3400">
                <a:latin typeface="微軟正黑體" panose="020B0604030504040204" pitchFamily="34" charset="-120"/>
              </a:rPr>
              <a:t>不进步的</a:t>
            </a:r>
            <a:r>
              <a:rPr lang="zh-TW" altLang="en-US" sz="3400" dirty="0">
                <a:latin typeface="微軟正黑體" panose="020B0604030504040204" pitchFamily="34" charset="-120"/>
              </a:rPr>
              <a:t>，而不是社会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道德水平比较高；同样的，一个能方便地买到保险套的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社会是比较开放比较进步的，并不是社会道德比较低。</a:t>
            </a:r>
            <a:r>
              <a:rPr lang="en-US" altLang="zh-TW" sz="3400" dirty="0">
                <a:latin typeface="微軟正黑體" panose="020B0604030504040204" pitchFamily="34" charset="-120"/>
              </a:rPr>
              <a:t>:</a:t>
            </a:r>
            <a:r>
              <a:rPr lang="zh-TW" altLang="en-US" sz="3400" dirty="0">
                <a:latin typeface="微軟正黑體" panose="020B0604030504040204" pitchFamily="34" charset="-120"/>
              </a:rPr>
              <a:t> 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方便避孕、防止性病传染就是改善生活，给大家带来幸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福。我觉得不应该放在自动售货机上卖的东西不是保险</a:t>
            </a:r>
            <a:endParaRPr lang="en-US" altLang="zh-TW" sz="34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</a:rPr>
              <a:t>        套，而是香烟。</a:t>
            </a:r>
            <a:endParaRPr lang="en-US" altLang="zh-TW" sz="3400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5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E756D171-2912-4B41-92DC-110B68CD951A}"/>
              </a:ext>
            </a:extLst>
          </p:cNvPr>
          <p:cNvSpPr txBox="1"/>
          <p:nvPr/>
        </p:nvSpPr>
        <p:spPr>
          <a:xfrm>
            <a:off x="6096000" y="4556329"/>
            <a:ext cx="6096000" cy="217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/>
              <a:t>这是一个</a:t>
            </a:r>
            <a:r>
              <a:rPr lang="en-US" altLang="zh-TW" sz="4800" dirty="0"/>
              <a:t>______</a:t>
            </a:r>
            <a:r>
              <a:rPr lang="zh-TW" altLang="en-US" sz="4800" dirty="0"/>
              <a:t>而且</a:t>
            </a:r>
            <a:r>
              <a:rPr lang="en-US" altLang="zh-TW" sz="4800" dirty="0"/>
              <a:t>______</a:t>
            </a:r>
            <a:r>
              <a:rPr lang="zh-TW" altLang="en-US" sz="4800" dirty="0"/>
              <a:t>的城市。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B5AFFD5-7B5A-45D4-A196-EC6D148A5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774221" cy="32479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920F71B-D64E-4D5D-9D9E-B2C939D4588D}"/>
              </a:ext>
            </a:extLst>
          </p:cNvPr>
          <p:cNvSpPr txBox="1"/>
          <p:nvPr/>
        </p:nvSpPr>
        <p:spPr>
          <a:xfrm>
            <a:off x="3242642" y="1235157"/>
            <a:ext cx="2160103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孔子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8A4D1BC-85B4-4C2E-BCC3-DAC101FDD310}"/>
              </a:ext>
            </a:extLst>
          </p:cNvPr>
          <p:cNvSpPr txBox="1"/>
          <p:nvPr/>
        </p:nvSpPr>
        <p:spPr>
          <a:xfrm>
            <a:off x="3242643" y="5403504"/>
            <a:ext cx="2160103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思想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5FF8E3-B887-4941-AA69-458905228357}"/>
              </a:ext>
            </a:extLst>
          </p:cNvPr>
          <p:cNvSpPr txBox="1"/>
          <p:nvPr/>
        </p:nvSpPr>
        <p:spPr>
          <a:xfrm>
            <a:off x="8983110" y="4695016"/>
            <a:ext cx="1601028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先进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3D89A7-F8D0-465F-ADD5-D608067F3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9" y="203603"/>
            <a:ext cx="2630971" cy="466139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70F07C8-126A-4AE3-8A84-D2F49860C225}"/>
              </a:ext>
            </a:extLst>
          </p:cNvPr>
          <p:cNvSpPr txBox="1"/>
          <p:nvPr/>
        </p:nvSpPr>
        <p:spPr>
          <a:xfrm>
            <a:off x="762000" y="5403505"/>
            <a:ext cx="2018473" cy="1138773"/>
          </a:xfrm>
          <a:prstGeom prst="rect">
            <a:avLst/>
          </a:prstGeom>
          <a:noFill/>
          <a:ln w="7620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33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endParaRPr lang="en-US" altLang="zh-TW" sz="4800" dirty="0">
              <a:solidFill>
                <a:srgbClr val="33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336699"/>
                </a:solidFill>
              </a:rPr>
              <a:t>Humanity</a:t>
            </a:r>
            <a:endParaRPr lang="zh-TW" altLang="en-US" sz="2000" dirty="0">
              <a:solidFill>
                <a:srgbClr val="33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A6AA154-2205-4A43-B387-F733AA4C7AE6}"/>
              </a:ext>
            </a:extLst>
          </p:cNvPr>
          <p:cNvSpPr txBox="1"/>
          <p:nvPr/>
        </p:nvSpPr>
        <p:spPr>
          <a:xfrm>
            <a:off x="8721173" y="3404694"/>
            <a:ext cx="1527727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水平</a:t>
            </a:r>
          </a:p>
        </p:txBody>
      </p:sp>
      <p:sp>
        <p:nvSpPr>
          <p:cNvPr id="10" name="AutoShape 2" descr="世界上高铁最先进国家排名，日本第三，中国第二，第一知道是哪吗_腾讯网">
            <a:extLst>
              <a:ext uri="{FF2B5EF4-FFF2-40B4-BE49-F238E27FC236}">
                <a16:creationId xmlns:a16="http://schemas.microsoft.com/office/drawing/2014/main" id="{8552D62F-2020-48B6-9546-11D135B0F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404313B-839E-46E0-8065-B3CE6697DE48}"/>
              </a:ext>
            </a:extLst>
          </p:cNvPr>
          <p:cNvSpPr txBox="1"/>
          <p:nvPr/>
        </p:nvSpPr>
        <p:spPr>
          <a:xfrm>
            <a:off x="7117245" y="5819002"/>
            <a:ext cx="1601028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文明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D3AD574-091F-4B6B-A838-67EDDEA7B8F1}"/>
              </a:ext>
            </a:extLst>
          </p:cNvPr>
          <p:cNvSpPr txBox="1"/>
          <p:nvPr/>
        </p:nvSpPr>
        <p:spPr>
          <a:xfrm>
            <a:off x="6096000" y="345330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/>
              <a:t>生活</a:t>
            </a:r>
            <a:r>
              <a:rPr lang="en-US" altLang="zh-TW" sz="4800" dirty="0"/>
              <a:t>_______</a:t>
            </a:r>
            <a:r>
              <a:rPr lang="zh-TW" altLang="en-US" sz="4800" dirty="0"/>
              <a:t>高</a:t>
            </a:r>
          </a:p>
        </p:txBody>
      </p:sp>
    </p:spTree>
    <p:extLst>
      <p:ext uri="{BB962C8B-B14F-4D97-AF65-F5344CB8AC3E}">
        <p14:creationId xmlns:p14="http://schemas.microsoft.com/office/powerpoint/2010/main" val="21456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 animBg="1"/>
      <p:bldP spid="4" grpId="0" animBg="1"/>
      <p:bldP spid="6" grpId="0" animBg="1"/>
      <p:bldP spid="7" grpId="0" animBg="1"/>
      <p:bldP spid="13" grpId="0" animBg="1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CC50064-192F-4689-A917-52148CA9C1F5}"/>
              </a:ext>
            </a:extLst>
          </p:cNvPr>
          <p:cNvSpPr/>
          <p:nvPr/>
        </p:nvSpPr>
        <p:spPr>
          <a:xfrm>
            <a:off x="301256" y="730697"/>
            <a:ext cx="11589488" cy="269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6000" dirty="0">
                <a:latin typeface="+mn-ea"/>
              </a:rPr>
              <a:t>Writing Homework</a:t>
            </a:r>
            <a:r>
              <a:rPr lang="zh-TW" altLang="zh-TW" sz="6000" dirty="0">
                <a:latin typeface="+mn-ea"/>
                <a:cs typeface="Calibri" panose="020F0502020204030204" pitchFamily="34" charset="0"/>
              </a:rPr>
              <a:t>：</a:t>
            </a:r>
            <a:r>
              <a:rPr lang="zh-CN" altLang="zh-TW" sz="6000" dirty="0">
                <a:latin typeface="+mn-ea"/>
                <a:cs typeface="Calibri" panose="020F0502020204030204" pitchFamily="34" charset="0"/>
              </a:rPr>
              <a:t>如果你是一位新闻记者，你想报导什么</a:t>
            </a:r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？</a:t>
            </a:r>
            <a:endParaRPr lang="zh-TW" altLang="en-US" sz="60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983A48-3D17-4CBD-AD61-9A8946CFF74E}"/>
              </a:ext>
            </a:extLst>
          </p:cNvPr>
          <p:cNvSpPr txBox="1"/>
          <p:nvPr/>
        </p:nvSpPr>
        <p:spPr>
          <a:xfrm>
            <a:off x="297712" y="3848986"/>
            <a:ext cx="11589488" cy="274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1.300</a:t>
            </a:r>
            <a:r>
              <a:rPr lang="zh-TW" altLang="en-US" sz="4000" dirty="0">
                <a:latin typeface="+mn-ea"/>
              </a:rPr>
              <a:t>字。</a:t>
            </a:r>
            <a:endParaRPr lang="en-US" altLang="zh-TW" sz="4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2.</a:t>
            </a:r>
            <a:r>
              <a:rPr lang="zh-TW" altLang="en-US" sz="4000" dirty="0">
                <a:latin typeface="+mn-ea"/>
              </a:rPr>
              <a:t>不用手写，请打在</a:t>
            </a:r>
            <a:r>
              <a:rPr lang="en-US" altLang="zh-TW" sz="4000" dirty="0">
                <a:latin typeface="+mn-ea"/>
              </a:rPr>
              <a:t>WORD</a:t>
            </a:r>
            <a:r>
              <a:rPr lang="zh-TW" altLang="en-US" sz="4000" dirty="0">
                <a:latin typeface="+mn-ea"/>
              </a:rPr>
              <a:t>上寄给我。</a:t>
            </a:r>
            <a:endParaRPr lang="en-US" altLang="zh-TW" sz="4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3.</a:t>
            </a:r>
            <a:r>
              <a:rPr lang="zh-TW" altLang="en-US" sz="4000">
                <a:latin typeface="+mn-ea"/>
              </a:rPr>
              <a:t>最晚星期一上课前交。</a:t>
            </a:r>
            <a:endParaRPr lang="zh-TW" altLang="en-US" sz="4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28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39A4A84-78E9-4A2A-86AF-A277C27EB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30" y="1884979"/>
            <a:ext cx="4360146" cy="713024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800" dirty="0">
                <a:latin typeface="Arial" panose="020B0604020202020204" pitchFamily="34" charset="0"/>
              </a:rPr>
              <a:t>o</a:t>
            </a:r>
            <a:r>
              <a:rPr kumimoji="0" lang="en-US" altLang="zh-TW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 of marriage</a:t>
            </a:r>
            <a:endParaRPr kumimoji="0" lang="zh-TW" altLang="zh-TW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668B53F-B4F1-4489-8369-C5FBFDF9F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30" y="257700"/>
            <a:ext cx="4360146" cy="1451688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800" dirty="0">
                <a:latin typeface="Arial" panose="020B0604020202020204" pitchFamily="34" charset="0"/>
              </a:rPr>
              <a:t>Before getting married</a:t>
            </a:r>
            <a:endParaRPr kumimoji="0" lang="zh-TW" altLang="zh-TW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7F50306-E411-4A2E-B911-73A1718533F8}"/>
              </a:ext>
            </a:extLst>
          </p:cNvPr>
          <p:cNvSpPr txBox="1"/>
          <p:nvPr/>
        </p:nvSpPr>
        <p:spPr>
          <a:xfrm>
            <a:off x="4486275" y="906536"/>
            <a:ext cx="160972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A72018-22A4-4237-99C1-70BC66ACF41C}"/>
              </a:ext>
            </a:extLst>
          </p:cNvPr>
          <p:cNvSpPr txBox="1"/>
          <p:nvPr/>
        </p:nvSpPr>
        <p:spPr>
          <a:xfrm>
            <a:off x="4486275" y="2598003"/>
            <a:ext cx="160972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婚外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1986354-F0CB-4352-A85A-7F4CFB815109}"/>
              </a:ext>
            </a:extLst>
          </p:cNvPr>
          <p:cNvSpPr txBox="1"/>
          <p:nvPr/>
        </p:nvSpPr>
        <p:spPr>
          <a:xfrm>
            <a:off x="10427571" y="2573411"/>
            <a:ext cx="1447799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鼓励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F2A536-D852-4B50-8C8F-27D109AA4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554" y="601329"/>
            <a:ext cx="3784091" cy="282767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03CDB4F-50A1-4C9B-B7B6-6B3E32E2A4B3}"/>
              </a:ext>
            </a:extLst>
          </p:cNvPr>
          <p:cNvSpPr txBox="1"/>
          <p:nvPr/>
        </p:nvSpPr>
        <p:spPr>
          <a:xfrm>
            <a:off x="1691840" y="5574150"/>
            <a:ext cx="160972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开通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5CD3A4F-86E0-40C7-A8F1-611A04AE6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05" y="4459926"/>
            <a:ext cx="4360146" cy="713024"/>
          </a:xfrm>
          <a:prstGeom prst="rect">
            <a:avLst/>
          </a:prstGeom>
          <a:solidFill>
            <a:srgbClr val="F8F9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800" dirty="0">
                <a:latin typeface="Arial" panose="020B0604020202020204" pitchFamily="34" charset="0"/>
              </a:rPr>
              <a:t>Open-minded</a:t>
            </a:r>
            <a:endParaRPr kumimoji="0" lang="zh-TW" altLang="zh-TW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67BB41-CAF1-48AB-BEC1-59C0AC40B1C9}"/>
              </a:ext>
            </a:extLst>
          </p:cNvPr>
          <p:cNvSpPr/>
          <p:nvPr/>
        </p:nvSpPr>
        <p:spPr>
          <a:xfrm>
            <a:off x="5057775" y="3525284"/>
            <a:ext cx="6817595" cy="1479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The account is not activated yet, so you cannot log into the system.</a:t>
            </a:r>
            <a:endParaRPr lang="zh-TW" altLang="en-US" sz="4400" dirty="0">
              <a:latin typeface="+mn-e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D402195-65BA-4A79-9313-CA350637AD08}"/>
              </a:ext>
            </a:extLst>
          </p:cNvPr>
          <p:cNvSpPr txBox="1"/>
          <p:nvPr/>
        </p:nvSpPr>
        <p:spPr>
          <a:xfrm>
            <a:off x="5057775" y="5297650"/>
            <a:ext cx="6817595" cy="1569660"/>
          </a:xfrm>
          <a:prstGeom prst="rect">
            <a:avLst/>
          </a:prstGeom>
          <a:noFill/>
          <a:ln w="7620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33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这个账号还没开通，所以你无法登入系统。</a:t>
            </a:r>
            <a:endParaRPr lang="zh-TW" altLang="en-US" sz="2000" dirty="0">
              <a:solidFill>
                <a:srgbClr val="33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31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 animBg="1"/>
      <p:bldP spid="3" grpId="0" animBg="1"/>
      <p:bldP spid="7" grpId="0" animBg="1"/>
      <p:bldP spid="9" grpId="0" animBg="1"/>
      <p:bldP spid="10" grpId="0" animBg="1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9D2C01FB-B92B-47C2-A9F0-AA439C6F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359314"/>
            <a:ext cx="10772774" cy="1881100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4400" dirty="0">
                <a:latin typeface="+mn-ea"/>
              </a:rPr>
              <a:t> </a:t>
            </a:r>
            <a:r>
              <a:rPr lang="en-US" altLang="zh-TW" sz="4400" dirty="0">
                <a:latin typeface="+mn-ea"/>
              </a:rPr>
              <a:t>A</a:t>
            </a:r>
            <a:r>
              <a:rPr lang="zh-TW" altLang="en-US" sz="4400" dirty="0">
                <a:latin typeface="+mn-ea"/>
              </a:rPr>
              <a:t>：等等中午你想吃什么？</a:t>
            </a:r>
            <a:endParaRPr lang="en-US" altLang="zh-TW" sz="4400" dirty="0">
              <a:latin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 </a:t>
            </a:r>
            <a:r>
              <a:rPr kumimoji="0" lang="en-US" altLang="zh-TW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B</a:t>
            </a:r>
            <a:r>
              <a:rPr kumimoji="0" lang="zh-TW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：</a:t>
            </a:r>
            <a:endParaRPr kumimoji="0" lang="en-US" altLang="zh-TW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C3A10B6-2CD1-485E-A12F-AFEEF845BA5D}"/>
              </a:ext>
            </a:extLst>
          </p:cNvPr>
          <p:cNvSpPr txBox="1"/>
          <p:nvPr/>
        </p:nvSpPr>
        <p:spPr>
          <a:xfrm>
            <a:off x="2188681" y="1453158"/>
            <a:ext cx="2160103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随便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7F1409-337A-421B-8987-1292ABCDBDFC}"/>
              </a:ext>
            </a:extLst>
          </p:cNvPr>
          <p:cNvSpPr txBox="1"/>
          <p:nvPr/>
        </p:nvSpPr>
        <p:spPr>
          <a:xfrm>
            <a:off x="8124825" y="4466259"/>
            <a:ext cx="2329485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不像话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2A361F9-28FB-4A4D-8C55-AC6AC94E8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25" y="423564"/>
            <a:ext cx="2943225" cy="294322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A29A6BE-063C-4531-9AF2-DBA8C4A54BC3}"/>
              </a:ext>
            </a:extLst>
          </p:cNvPr>
          <p:cNvSpPr txBox="1"/>
          <p:nvPr/>
        </p:nvSpPr>
        <p:spPr>
          <a:xfrm>
            <a:off x="347662" y="5521415"/>
            <a:ext cx="11482387" cy="9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你房间这么乱，还不整理，真是太不像话了。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7F418BD-9647-454E-85D4-C96CD102C51E}"/>
              </a:ext>
            </a:extLst>
          </p:cNvPr>
          <p:cNvSpPr txBox="1"/>
          <p:nvPr/>
        </p:nvSpPr>
        <p:spPr>
          <a:xfrm>
            <a:off x="8676861" y="3501025"/>
            <a:ext cx="1462710" cy="83099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乱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FF0AA7-C8B2-46DB-BEA0-C41F2CB79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48"/>
          <a:stretch/>
        </p:blipFill>
        <p:spPr>
          <a:xfrm>
            <a:off x="2052429" y="2597680"/>
            <a:ext cx="3557795" cy="29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3" grpId="0" animBg="1"/>
      <p:bldP spid="11" grpId="0"/>
      <p:bldP spid="14" grpId="0" animBg="1"/>
    </p:bldLst>
  </p:timing>
</p:sld>
</file>

<file path=ppt/theme/theme1.xml><?xml version="1.0" encoding="utf-8"?>
<a:theme xmlns:a="http://schemas.openxmlformats.org/drawingml/2006/main" name="菱格線條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0_TF03031015.potx" id="{BF811ECD-E1BE-401A-A894-0A76B7AE0225}" vid="{B4976558-16A3-4184-95EE-E77E856A39AA}"/>
    </a:ext>
  </a:extLst>
</a:theme>
</file>

<file path=ppt/theme/theme2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商務菱格線條簡報 (寬螢幕)</Template>
  <TotalTime>678</TotalTime>
  <Words>2447</Words>
  <Application>Microsoft Office PowerPoint</Application>
  <PresentationFormat>寬螢幕</PresentationFormat>
  <Paragraphs>234</Paragraphs>
  <Slides>70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76" baseType="lpstr">
      <vt:lpstr>Arial Unicode MS</vt:lpstr>
      <vt:lpstr>Microsoft JhengHei UI</vt:lpstr>
      <vt:lpstr>幼圆</vt:lpstr>
      <vt:lpstr>微軟正黑體</vt:lpstr>
      <vt:lpstr>Arial</vt:lpstr>
      <vt:lpstr>菱格線條 16x9</vt:lpstr>
      <vt:lpstr>第十二课 保险套与道德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第十一课 保险套与道德</dc:title>
  <dc:creator>鄭雅瓈</dc:creator>
  <cp:lastModifiedBy>鄭雅瓈</cp:lastModifiedBy>
  <cp:revision>154</cp:revision>
  <dcterms:created xsi:type="dcterms:W3CDTF">2020-04-03T01:34:09Z</dcterms:created>
  <dcterms:modified xsi:type="dcterms:W3CDTF">2020-04-15T03:32:13Z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