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63" r:id="rId4"/>
    <p:sldId id="264" r:id="rId5"/>
    <p:sldId id="265" r:id="rId6"/>
    <p:sldId id="266" r:id="rId7"/>
    <p:sldId id="267" r:id="rId8"/>
    <p:sldId id="268" r:id="rId9"/>
    <p:sldId id="269" r:id="rId10"/>
    <p:sldId id="287" r:id="rId11"/>
    <p:sldId id="258" r:id="rId12"/>
    <p:sldId id="270" r:id="rId13"/>
    <p:sldId id="271" r:id="rId14"/>
    <p:sldId id="272" r:id="rId15"/>
    <p:sldId id="273" r:id="rId16"/>
    <p:sldId id="274" r:id="rId17"/>
    <p:sldId id="259" r:id="rId18"/>
    <p:sldId id="280" r:id="rId19"/>
    <p:sldId id="281" r:id="rId20"/>
    <p:sldId id="282" r:id="rId21"/>
    <p:sldId id="283" r:id="rId22"/>
    <p:sldId id="284" r:id="rId23"/>
    <p:sldId id="260" r:id="rId24"/>
    <p:sldId id="275" r:id="rId25"/>
    <p:sldId id="276" r:id="rId26"/>
    <p:sldId id="277" r:id="rId27"/>
    <p:sldId id="278" r:id="rId28"/>
    <p:sldId id="279" r:id="rId29"/>
    <p:sldId id="261" r:id="rId30"/>
    <p:sldId id="295" r:id="rId31"/>
    <p:sldId id="291" r:id="rId32"/>
    <p:sldId id="296" r:id="rId33"/>
    <p:sldId id="293" r:id="rId34"/>
    <p:sldId id="292" r:id="rId35"/>
    <p:sldId id="262" r:id="rId36"/>
    <p:sldId id="285" r:id="rId37"/>
    <p:sldId id="288" r:id="rId38"/>
    <p:sldId id="290" r:id="rId39"/>
    <p:sldId id="286" r:id="rId40"/>
    <p:sldId id="289" r:id="rId41"/>
    <p:sldId id="297" r:id="rId42"/>
    <p:sldId id="299" r:id="rId43"/>
    <p:sldId id="300" r:id="rId4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38234"/>
    <a:srgbClr val="FF6600"/>
    <a:srgbClr val="FF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436" autoAdjust="0"/>
    <p:restoredTop sz="94660"/>
  </p:normalViewPr>
  <p:slideViewPr>
    <p:cSldViewPr snapToGrid="0" showGuides="1">
      <p:cViewPr varScale="1">
        <p:scale>
          <a:sx n="67" d="100"/>
          <a:sy n="67" d="100"/>
        </p:scale>
        <p:origin x="47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8523" y="1098388"/>
            <a:ext cx="10318418" cy="4394988"/>
          </a:xfrm>
        </p:spPr>
        <p:txBody>
          <a:bodyPr anchor="ctr">
            <a:noAutofit/>
          </a:bodyPr>
          <a:lstStyle>
            <a:lvl1pPr algn="ctr">
              <a:defRPr sz="10000" spc="800" baseline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15045" y="5979196"/>
            <a:ext cx="8045373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 i="0" cap="all" spc="4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78523" y="6375679"/>
            <a:ext cx="2329722" cy="348462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9334D819-9F07-4261-B09B-9E467E5D9002}" type="datetimeFigureOut">
              <a:rPr lang="en-US" dirty="0"/>
              <a:pPr/>
              <a:t>4/21/2020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80332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67218" y="6375679"/>
            <a:ext cx="2329723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71766878-3199-4EAB-94E7-2D6D11070E14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4/21/2020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066321" y="382386"/>
            <a:ext cx="1492132" cy="5600404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382385"/>
            <a:ext cx="8392585" cy="560040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4/21/2020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4/21/2020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2929" y="1073888"/>
            <a:ext cx="8187071" cy="4064627"/>
          </a:xfrm>
        </p:spPr>
        <p:txBody>
          <a:bodyPr anchor="b">
            <a:normAutofit/>
          </a:bodyPr>
          <a:lstStyle>
            <a:lvl1pPr>
              <a:defRPr sz="8400" spc="800" baseline="0">
                <a:solidFill>
                  <a:schemeClr val="tx2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2930" y="5159781"/>
            <a:ext cx="7017488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cap="all" spc="4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36546" y="6375679"/>
            <a:ext cx="1493947" cy="34846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9334D819-9F07-4261-B09B-9E467E5D9002}" type="datetimeFigureOut">
              <a:rPr lang="en-US" dirty="0"/>
              <a:pPr/>
              <a:t>4/21/2020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79064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42434" y="6375679"/>
            <a:ext cx="1487566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71766878-3199-4EAB-94E7-2D6D11070E14}" type="slidenum">
              <a:rPr lang="en-US" dirty="0"/>
              <a:pPr/>
              <a:t>‹#›</a:t>
            </a:fld>
            <a:endParaRPr lang="en-US" dirty="0"/>
          </a:p>
        </p:txBody>
      </p:sp>
      <p:grpSp>
        <p:nvGrpSpPr>
          <p:cNvPr id="7" name="Group 6" title="left scallop shape"/>
          <p:cNvGrpSpPr/>
          <p:nvPr/>
        </p:nvGrpSpPr>
        <p:grpSpPr>
          <a:xfrm>
            <a:off x="0" y="0"/>
            <a:ext cx="2814638" cy="6858000"/>
            <a:chOff x="0" y="0"/>
            <a:chExt cx="2814638" cy="6858000"/>
          </a:xfrm>
        </p:grpSpPr>
        <p:sp>
          <p:nvSpPr>
            <p:cNvPr id="11" name="Freeform 6" title="left scallop shape"/>
            <p:cNvSpPr/>
            <p:nvPr/>
          </p:nvSpPr>
          <p:spPr bwMode="auto"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Freeform 11" title="left scallop inline"/>
            <p:cNvSpPr/>
            <p:nvPr/>
          </p:nvSpPr>
          <p:spPr bwMode="auto"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286000"/>
            <a:ext cx="4800600" cy="3619500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7796" y="2286000"/>
            <a:ext cx="4800600" cy="3619500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4/21/2020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2728" y="381000"/>
            <a:ext cx="10172700" cy="1493517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7300" y="2909102"/>
            <a:ext cx="4800600" cy="299639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33864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33864" y="2909102"/>
            <a:ext cx="4800600" cy="299639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4/21/2020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4/21/2020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4/21/2020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4" y="457199"/>
            <a:ext cx="3092115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cap="all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051" y="920377"/>
            <a:ext cx="6158418" cy="49851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5" y="1741336"/>
            <a:ext cx="3092115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051" y="6375679"/>
            <a:ext cx="1233355" cy="348462"/>
          </a:xfrm>
        </p:spPr>
        <p:txBody>
          <a:bodyPr/>
          <a:lstStyle/>
          <a:p>
            <a:fld id="{9334D819-9F07-4261-B09B-9E467E5D9002}" type="datetimeFigureOut">
              <a:rPr lang="en-US" dirty="0"/>
              <a:t>4/21/2020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0" y="6375679"/>
            <a:ext cx="3482179" cy="34579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91014" y="6375679"/>
            <a:ext cx="1232456" cy="345796"/>
          </a:xfrm>
        </p:spPr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  <p:sp>
        <p:nvSpPr>
          <p:cNvPr id="8" name="Rectangle 7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83464" y="0"/>
            <a:ext cx="7355585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3" y="457200"/>
            <a:ext cx="3092117" cy="119667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3" y="1741336"/>
            <a:ext cx="3092117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950" y="6375679"/>
            <a:ext cx="1232456" cy="348462"/>
          </a:xfrm>
        </p:spPr>
        <p:txBody>
          <a:bodyPr/>
          <a:lstStyle/>
          <a:p>
            <a:fld id="{9334D819-9F07-4261-B09B-9E467E5D9002}" type="datetimeFigureOut">
              <a:rPr lang="en-US" dirty="0"/>
              <a:t>4/21/2020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8" cy="34579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87568" y="6375679"/>
            <a:ext cx="1234440" cy="345796"/>
          </a:xfrm>
        </p:spPr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9334D819-9F07-4261-B09B-9E467E5D9002}" type="datetimeFigureOut">
              <a:rPr lang="en-US" dirty="0"/>
              <a:pPr/>
              <a:t>4/21/2020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71766878-3199-4EAB-94E7-2D6D11070E14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1" name="Freeform 6" title="Left scallop edge"/>
          <p:cNvSpPr/>
          <p:nvPr/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right edge border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100" kern="1200" cap="all" spc="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orient="horz" pos="400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720">
          <p15:clr>
            <a:srgbClr val="F26B43"/>
          </p15:clr>
        </p15:guide>
        <p15:guide id="6" orient="horz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C9D31D4-3133-49EB-9A97-442784BC8A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78523" y="1098388"/>
            <a:ext cx="10318418" cy="4807112"/>
          </a:xfrm>
        </p:spPr>
        <p:txBody>
          <a:bodyPr/>
          <a:lstStyle/>
          <a:p>
            <a:r>
              <a:rPr lang="zh-TW" altLang="en-US" sz="5400" dirty="0">
                <a:latin typeface="+mn-ea"/>
                <a:ea typeface="+mn-ea"/>
              </a:rPr>
              <a:t>小学生做生意</a:t>
            </a:r>
          </a:p>
        </p:txBody>
      </p:sp>
    </p:spTree>
    <p:extLst>
      <p:ext uri="{BB962C8B-B14F-4D97-AF65-F5344CB8AC3E}">
        <p14:creationId xmlns:p14="http://schemas.microsoft.com/office/powerpoint/2010/main" val="31979053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7D27C7E8-19A3-4926-96AA-69421EF095D2}"/>
              </a:ext>
            </a:extLst>
          </p:cNvPr>
          <p:cNvSpPr txBox="1"/>
          <p:nvPr/>
        </p:nvSpPr>
        <p:spPr>
          <a:xfrm>
            <a:off x="1085850" y="1026467"/>
            <a:ext cx="3219450" cy="92333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solidFill>
              <a:schemeClr val="tx2">
                <a:lumMod val="90000"/>
                <a:lumOff val="1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5400" dirty="0">
                <a:solidFill>
                  <a:schemeClr val="bg1"/>
                </a:solidFill>
              </a:rPr>
              <a:t>振振有词</a:t>
            </a: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7F06F9E2-A06F-4E12-8A3C-5A03D8E16FC7}"/>
              </a:ext>
            </a:extLst>
          </p:cNvPr>
          <p:cNvSpPr txBox="1"/>
          <p:nvPr/>
        </p:nvSpPr>
        <p:spPr>
          <a:xfrm>
            <a:off x="4305300" y="1011078"/>
            <a:ext cx="74866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dirty="0">
                <a:latin typeface="+mn-ea"/>
              </a:rPr>
              <a:t>Speak plausibly and volubly(in self-justification)</a:t>
            </a:r>
            <a:endParaRPr lang="zh-TW" altLang="en-US" sz="2800" dirty="0">
              <a:latin typeface="+mn-ea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C832A324-B90B-4ECD-882A-FCB71C787CB2}"/>
              </a:ext>
            </a:extLst>
          </p:cNvPr>
          <p:cNvSpPr/>
          <p:nvPr/>
        </p:nvSpPr>
        <p:spPr>
          <a:xfrm>
            <a:off x="6188615" y="2607697"/>
            <a:ext cx="5327110" cy="30189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400" dirty="0">
                <a:solidFill>
                  <a:srgbClr val="333333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明明是你做错了，可你嘴里还</a:t>
            </a:r>
            <a:r>
              <a:rPr lang="zh-TW" altLang="en-US" sz="4400" b="1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振振有词</a:t>
            </a:r>
            <a:r>
              <a:rPr lang="zh-TW" altLang="en-US" sz="4400" dirty="0">
                <a:solidFill>
                  <a:srgbClr val="333333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，真是不像话！</a:t>
            </a:r>
            <a:endParaRPr lang="zh-TW" altLang="en-US" sz="4400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1702BBA2-5856-4DE7-808B-A700C72F31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5850" y="2705100"/>
            <a:ext cx="5017041" cy="2824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2752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字方塊 7">
            <a:extLst>
              <a:ext uri="{FF2B5EF4-FFF2-40B4-BE49-F238E27FC236}">
                <a16:creationId xmlns:a16="http://schemas.microsoft.com/office/drawing/2014/main" id="{32D7C049-2B1D-4251-8F0C-9D0B4A50229F}"/>
              </a:ext>
            </a:extLst>
          </p:cNvPr>
          <p:cNvSpPr txBox="1"/>
          <p:nvPr/>
        </p:nvSpPr>
        <p:spPr>
          <a:xfrm>
            <a:off x="3000375" y="495120"/>
            <a:ext cx="8867775" cy="2933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8800" dirty="0">
                <a:latin typeface="+mn-ea"/>
              </a:rPr>
              <a:t>以</a:t>
            </a:r>
            <a:endParaRPr lang="en-US" altLang="zh-TW" sz="8800" dirty="0">
              <a:latin typeface="+mn-ea"/>
            </a:endParaRPr>
          </a:p>
          <a:p>
            <a:pPr algn="ctr">
              <a:lnSpc>
                <a:spcPct val="150000"/>
              </a:lnSpc>
            </a:pPr>
            <a:r>
              <a:rPr lang="en-US" altLang="zh-TW" sz="4000" dirty="0">
                <a:latin typeface="+mn-ea"/>
              </a:rPr>
              <a:t>by; for</a:t>
            </a:r>
            <a:endParaRPr lang="zh-TW" altLang="en-US" sz="4000" dirty="0">
              <a:latin typeface="+mn-ea"/>
            </a:endParaRP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8FC61D3F-AB80-4645-A9C0-2B40F7A0BC8D}"/>
              </a:ext>
            </a:extLst>
          </p:cNvPr>
          <p:cNvSpPr txBox="1"/>
          <p:nvPr/>
        </p:nvSpPr>
        <p:spPr>
          <a:xfrm>
            <a:off x="3000375" y="3429000"/>
            <a:ext cx="8867775" cy="2486835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3600" dirty="0"/>
              <a:t>“以”</a:t>
            </a:r>
            <a:r>
              <a:rPr lang="en-US" altLang="zh-TW" sz="3600" dirty="0"/>
              <a:t>classical Chinese.</a:t>
            </a:r>
          </a:p>
          <a:p>
            <a:pPr algn="ctr">
              <a:lnSpc>
                <a:spcPct val="150000"/>
              </a:lnSpc>
            </a:pPr>
            <a:r>
              <a:rPr lang="en-US" altLang="zh-TW" sz="3600" dirty="0"/>
              <a:t>The preposition</a:t>
            </a:r>
            <a:r>
              <a:rPr lang="zh-TW" altLang="en-US" sz="3600" dirty="0"/>
              <a:t> “以”</a:t>
            </a:r>
            <a:r>
              <a:rPr lang="en-US" altLang="zh-TW" sz="3600" dirty="0"/>
              <a:t>take an instrument as its object</a:t>
            </a:r>
            <a:r>
              <a:rPr lang="zh-TW" altLang="en-US" sz="3600" dirty="0"/>
              <a:t> </a:t>
            </a:r>
            <a:r>
              <a:rPr lang="en-US" altLang="zh-TW" sz="3600" dirty="0"/>
              <a:t>,</a:t>
            </a:r>
            <a:r>
              <a:rPr lang="zh-TW" altLang="en-US" sz="3600" dirty="0"/>
              <a:t> </a:t>
            </a:r>
            <a:r>
              <a:rPr lang="en-US" altLang="zh-TW" sz="3600" dirty="0"/>
              <a:t>similar to modern </a:t>
            </a:r>
            <a:r>
              <a:rPr lang="en-US" altLang="zh-TW" sz="3600" dirty="0" err="1"/>
              <a:t>chinese</a:t>
            </a:r>
            <a:r>
              <a:rPr lang="en-US" altLang="zh-TW" sz="3600" dirty="0"/>
              <a:t> </a:t>
            </a:r>
            <a:r>
              <a:rPr lang="zh-TW" altLang="en-US" sz="3600" dirty="0"/>
              <a:t>“用”</a:t>
            </a:r>
          </a:p>
        </p:txBody>
      </p:sp>
    </p:spTree>
    <p:extLst>
      <p:ext uri="{BB962C8B-B14F-4D97-AF65-F5344CB8AC3E}">
        <p14:creationId xmlns:p14="http://schemas.microsoft.com/office/powerpoint/2010/main" val="1161711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746FC952-0E47-495E-9CDB-A31CF5642FAF}"/>
              </a:ext>
            </a:extLst>
          </p:cNvPr>
          <p:cNvSpPr txBox="1"/>
          <p:nvPr/>
        </p:nvSpPr>
        <p:spPr>
          <a:xfrm>
            <a:off x="1257300" y="5770632"/>
            <a:ext cx="10172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>
                <a:latin typeface="+mn-ea"/>
              </a:rPr>
              <a:t>这幅画我可以</a:t>
            </a:r>
            <a:r>
              <a:rPr lang="zh-TW" altLang="en-US" sz="4000" b="1" dirty="0">
                <a:solidFill>
                  <a:srgbClr val="FF0000"/>
                </a:solidFill>
                <a:latin typeface="+mn-ea"/>
              </a:rPr>
              <a:t>以</a:t>
            </a:r>
            <a:r>
              <a:rPr lang="zh-TW" altLang="en-US" sz="4000" dirty="0">
                <a:latin typeface="+mn-ea"/>
              </a:rPr>
              <a:t>二千块钱卖给你。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F3B22A51-EB79-4D80-B93A-57F0046C43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3671" y="1341507"/>
            <a:ext cx="5276654" cy="3519487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9610892A-BDC2-48EB-8444-920B679EFB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2800" y="1482000"/>
            <a:ext cx="4162596" cy="3238500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C54B9860-1A37-448C-B25B-AE37A99E6FEE}"/>
              </a:ext>
            </a:extLst>
          </p:cNvPr>
          <p:cNvSpPr/>
          <p:nvPr/>
        </p:nvSpPr>
        <p:spPr>
          <a:xfrm>
            <a:off x="9425073" y="4153108"/>
            <a:ext cx="2152650" cy="707886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3200" dirty="0">
                <a:latin typeface="+mn-ea"/>
              </a:rPr>
              <a:t>$2000</a:t>
            </a:r>
            <a:endParaRPr lang="zh-TW" altLang="en-US" sz="3200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82042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746FC952-0E47-495E-9CDB-A31CF5642FAF}"/>
              </a:ext>
            </a:extLst>
          </p:cNvPr>
          <p:cNvSpPr txBox="1"/>
          <p:nvPr/>
        </p:nvSpPr>
        <p:spPr>
          <a:xfrm>
            <a:off x="1104900" y="5654814"/>
            <a:ext cx="10744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>
                <a:latin typeface="+mn-ea"/>
              </a:rPr>
              <a:t>他</a:t>
            </a:r>
            <a:r>
              <a:rPr lang="zh-TW" altLang="en-US" sz="4000" b="1" dirty="0">
                <a:solidFill>
                  <a:srgbClr val="FF0000"/>
                </a:solidFill>
                <a:latin typeface="+mn-ea"/>
              </a:rPr>
              <a:t>以</a:t>
            </a:r>
            <a:r>
              <a:rPr lang="zh-TW" altLang="en-US" sz="4000" dirty="0">
                <a:latin typeface="+mn-ea"/>
              </a:rPr>
              <a:t>很好的成绩毕业，进入一家电脑公司工作。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A76DD5BF-EA37-4368-8C36-4FE65619DC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0702" y="1817757"/>
            <a:ext cx="4064404" cy="4191000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8E1B2D7F-93BF-4E21-BEAD-182D6F8B58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5214" y="660260"/>
            <a:ext cx="2126166" cy="2724150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150F06CA-952E-44EB-9394-DCE676DC57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96100" y="574536"/>
            <a:ext cx="4270486" cy="2809875"/>
          </a:xfrm>
          <a:prstGeom prst="rect">
            <a:avLst/>
          </a:prstGeom>
        </p:spPr>
      </p:pic>
      <p:sp>
        <p:nvSpPr>
          <p:cNvPr id="7" name="箭號: 向右 6">
            <a:extLst>
              <a:ext uri="{FF2B5EF4-FFF2-40B4-BE49-F238E27FC236}">
                <a16:creationId xmlns:a16="http://schemas.microsoft.com/office/drawing/2014/main" id="{80ADF1E1-7DA8-48B1-9EE8-8C2252074230}"/>
              </a:ext>
            </a:extLst>
          </p:cNvPr>
          <p:cNvSpPr/>
          <p:nvPr/>
        </p:nvSpPr>
        <p:spPr>
          <a:xfrm rot="19469339">
            <a:off x="5696246" y="3181221"/>
            <a:ext cx="1452177" cy="800100"/>
          </a:xfrm>
          <a:prstGeom prst="rightArrow">
            <a:avLst/>
          </a:prstGeom>
          <a:solidFill>
            <a:schemeClr val="tx2">
              <a:lumMod val="50000"/>
              <a:lumOff val="5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5BE57BD7-7A53-47F7-8A34-B7EE6038769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1454" b="9911"/>
          <a:stretch/>
        </p:blipFill>
        <p:spPr>
          <a:xfrm>
            <a:off x="7865330" y="3429000"/>
            <a:ext cx="2882845" cy="2270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284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746FC952-0E47-495E-9CDB-A31CF5642FAF}"/>
              </a:ext>
            </a:extLst>
          </p:cNvPr>
          <p:cNvSpPr txBox="1"/>
          <p:nvPr/>
        </p:nvSpPr>
        <p:spPr>
          <a:xfrm>
            <a:off x="1047750" y="5654814"/>
            <a:ext cx="108013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>
                <a:latin typeface="+mn-ea"/>
              </a:rPr>
              <a:t>听到家里失火了，他</a:t>
            </a:r>
            <a:r>
              <a:rPr lang="zh-TW" altLang="en-US" sz="4000" b="1" dirty="0">
                <a:solidFill>
                  <a:srgbClr val="FF0000"/>
                </a:solidFill>
                <a:latin typeface="+mn-ea"/>
              </a:rPr>
              <a:t>以</a:t>
            </a:r>
            <a:r>
              <a:rPr lang="zh-TW" altLang="en-US" sz="4000" dirty="0">
                <a:latin typeface="+mn-ea"/>
              </a:rPr>
              <a:t>很快的速度跑回去。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FA1CEA5B-8F82-4752-A660-AEF8C52C3D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496" r="11452"/>
          <a:stretch/>
        </p:blipFill>
        <p:spPr>
          <a:xfrm>
            <a:off x="1257300" y="270201"/>
            <a:ext cx="6610350" cy="4825673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A25721D4-0876-481B-A09C-A0F1CEBF71D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369" r="13528" b="12144"/>
          <a:stretch/>
        </p:blipFill>
        <p:spPr>
          <a:xfrm rot="664586">
            <a:off x="8479442" y="2349920"/>
            <a:ext cx="2520231" cy="3033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1935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746FC952-0E47-495E-9CDB-A31CF5642FAF}"/>
              </a:ext>
            </a:extLst>
          </p:cNvPr>
          <p:cNvSpPr txBox="1"/>
          <p:nvPr/>
        </p:nvSpPr>
        <p:spPr>
          <a:xfrm>
            <a:off x="1066800" y="5654814"/>
            <a:ext cx="107823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>
                <a:latin typeface="+mn-ea"/>
              </a:rPr>
              <a:t>我在夜市</a:t>
            </a:r>
            <a:r>
              <a:rPr lang="zh-TW" altLang="en-US" sz="4000" b="1" dirty="0">
                <a:solidFill>
                  <a:srgbClr val="FF0000"/>
                </a:solidFill>
                <a:latin typeface="+mn-ea"/>
              </a:rPr>
              <a:t>以</a:t>
            </a:r>
            <a:r>
              <a:rPr lang="zh-TW" altLang="en-US" sz="4000" dirty="0">
                <a:latin typeface="+mn-ea"/>
              </a:rPr>
              <a:t>很低的价钱买到这件好看的衣服。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A39764EE-0944-4A58-973C-28A52FFEE4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495300"/>
            <a:ext cx="4286250" cy="2858895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420E640B-B232-476A-A909-97C9D9D1D4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4125" y="381000"/>
            <a:ext cx="4876800" cy="2705100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B1CA93CC-6269-4AC3-9A66-C19DA5D2E64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578" t="8717" r="6640" b="5364"/>
          <a:stretch/>
        </p:blipFill>
        <p:spPr>
          <a:xfrm>
            <a:off x="5781674" y="3248025"/>
            <a:ext cx="2007474" cy="2275986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09E15685-CD35-4CFB-AC81-09D2A7788A4C}"/>
              </a:ext>
            </a:extLst>
          </p:cNvPr>
          <p:cNvSpPr/>
          <p:nvPr/>
        </p:nvSpPr>
        <p:spPr>
          <a:xfrm>
            <a:off x="7567698" y="4032075"/>
            <a:ext cx="2152650" cy="707886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3200" dirty="0">
                <a:latin typeface="+mn-ea"/>
              </a:rPr>
              <a:t>$200</a:t>
            </a:r>
            <a:endParaRPr lang="zh-TW" altLang="en-US" sz="3200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007564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746FC952-0E47-495E-9CDB-A31CF5642FAF}"/>
              </a:ext>
            </a:extLst>
          </p:cNvPr>
          <p:cNvSpPr txBox="1"/>
          <p:nvPr/>
        </p:nvSpPr>
        <p:spPr>
          <a:xfrm>
            <a:off x="1076325" y="4574916"/>
            <a:ext cx="10772775" cy="1825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000" dirty="0">
                <a:latin typeface="+mn-ea"/>
              </a:rPr>
              <a:t>如果</a:t>
            </a:r>
            <a:r>
              <a:rPr lang="zh-TW" altLang="en-US" sz="4000" b="1" dirty="0">
                <a:solidFill>
                  <a:srgbClr val="FF0000"/>
                </a:solidFill>
                <a:latin typeface="+mn-ea"/>
              </a:rPr>
              <a:t>以</a:t>
            </a:r>
            <a:r>
              <a:rPr lang="zh-TW" altLang="en-US" sz="4000" dirty="0">
                <a:latin typeface="+mn-ea"/>
              </a:rPr>
              <a:t>简单容易懂的句子来说明，孩子们比较容易了解。</a:t>
            </a: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67A54D3E-6475-4AC7-A66F-005816B58F6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2500" b="8194"/>
          <a:stretch/>
        </p:blipFill>
        <p:spPr>
          <a:xfrm>
            <a:off x="6610350" y="760430"/>
            <a:ext cx="4514850" cy="3651213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8B315C6C-9CE8-4D5B-A925-2D4236D7387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194" b="47500"/>
          <a:stretch/>
        </p:blipFill>
        <p:spPr>
          <a:xfrm>
            <a:off x="1485900" y="760430"/>
            <a:ext cx="4514850" cy="3651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9740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字方塊 7">
            <a:extLst>
              <a:ext uri="{FF2B5EF4-FFF2-40B4-BE49-F238E27FC236}">
                <a16:creationId xmlns:a16="http://schemas.microsoft.com/office/drawing/2014/main" id="{32D7C049-2B1D-4251-8F0C-9D0B4A50229F}"/>
              </a:ext>
            </a:extLst>
          </p:cNvPr>
          <p:cNvSpPr txBox="1"/>
          <p:nvPr/>
        </p:nvSpPr>
        <p:spPr>
          <a:xfrm>
            <a:off x="3000375" y="381000"/>
            <a:ext cx="8867775" cy="2933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8800" dirty="0">
                <a:latin typeface="+mn-ea"/>
              </a:rPr>
              <a:t>而</a:t>
            </a:r>
            <a:endParaRPr lang="en-US" altLang="zh-TW" sz="8800" dirty="0">
              <a:latin typeface="+mn-ea"/>
            </a:endParaRPr>
          </a:p>
          <a:p>
            <a:pPr algn="ctr">
              <a:lnSpc>
                <a:spcPct val="150000"/>
              </a:lnSpc>
            </a:pPr>
            <a:r>
              <a:rPr lang="en-US" altLang="zh-TW" sz="4000" dirty="0">
                <a:latin typeface="+mn-ea"/>
              </a:rPr>
              <a:t>but ; however</a:t>
            </a:r>
            <a:endParaRPr lang="zh-TW" altLang="en-US" sz="4000" dirty="0">
              <a:latin typeface="+mn-ea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A8AE8228-6730-4F1B-8FF0-DB417BD790B5}"/>
              </a:ext>
            </a:extLst>
          </p:cNvPr>
          <p:cNvSpPr txBox="1"/>
          <p:nvPr/>
        </p:nvSpPr>
        <p:spPr>
          <a:xfrm>
            <a:off x="3000375" y="3314880"/>
            <a:ext cx="8867775" cy="3318665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TW" sz="3600" dirty="0"/>
              <a:t>The conjunction </a:t>
            </a:r>
            <a:r>
              <a:rPr lang="zh-TW" altLang="en-US" sz="3600" dirty="0"/>
              <a:t>而  </a:t>
            </a:r>
            <a:r>
              <a:rPr lang="en-US" altLang="zh-TW" sz="3600" dirty="0"/>
              <a:t>is used to connect two </a:t>
            </a:r>
          </a:p>
          <a:p>
            <a:pPr algn="ctr">
              <a:lnSpc>
                <a:spcPct val="150000"/>
              </a:lnSpc>
            </a:pPr>
            <a:r>
              <a:rPr lang="en-US" altLang="zh-TW" sz="3600" dirty="0"/>
              <a:t>relevant sentences , and is also frequently used to emphasize contrast between two parts of the sentence. </a:t>
            </a:r>
            <a:endParaRPr lang="zh-TW" altLang="en-US" sz="3600" dirty="0"/>
          </a:p>
        </p:txBody>
      </p:sp>
    </p:spTree>
    <p:extLst>
      <p:ext uri="{BB962C8B-B14F-4D97-AF65-F5344CB8AC3E}">
        <p14:creationId xmlns:p14="http://schemas.microsoft.com/office/powerpoint/2010/main" val="19264824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746FC952-0E47-495E-9CDB-A31CF5642FAF}"/>
              </a:ext>
            </a:extLst>
          </p:cNvPr>
          <p:cNvSpPr txBox="1"/>
          <p:nvPr/>
        </p:nvSpPr>
        <p:spPr>
          <a:xfrm>
            <a:off x="1066800" y="5654814"/>
            <a:ext cx="107727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>
                <a:latin typeface="+mn-ea"/>
              </a:rPr>
              <a:t>我今天去你家找你了，</a:t>
            </a:r>
            <a:r>
              <a:rPr lang="zh-TW" altLang="en-US" sz="4000" b="1" dirty="0">
                <a:solidFill>
                  <a:srgbClr val="FF0000"/>
                </a:solidFill>
                <a:latin typeface="+mn-ea"/>
              </a:rPr>
              <a:t>而</a:t>
            </a:r>
            <a:r>
              <a:rPr lang="zh-TW" altLang="en-US" sz="4000" dirty="0">
                <a:latin typeface="+mn-ea"/>
              </a:rPr>
              <a:t>你不在家。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7AC19E98-7DE3-4751-91DA-9BF8179C69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056"/>
          <a:stretch/>
        </p:blipFill>
        <p:spPr>
          <a:xfrm>
            <a:off x="4352925" y="381000"/>
            <a:ext cx="4233733" cy="5095875"/>
          </a:xfrm>
          <a:prstGeom prst="rect">
            <a:avLst/>
          </a:prstGeom>
        </p:spPr>
      </p:pic>
      <p:sp>
        <p:nvSpPr>
          <p:cNvPr id="5" name="語音泡泡: 圓角矩形 4">
            <a:extLst>
              <a:ext uri="{FF2B5EF4-FFF2-40B4-BE49-F238E27FC236}">
                <a16:creationId xmlns:a16="http://schemas.microsoft.com/office/drawing/2014/main" id="{4FD884FF-58B5-433E-81C6-4554277CA21C}"/>
              </a:ext>
            </a:extLst>
          </p:cNvPr>
          <p:cNvSpPr/>
          <p:nvPr/>
        </p:nvSpPr>
        <p:spPr>
          <a:xfrm>
            <a:off x="1371600" y="495300"/>
            <a:ext cx="2867025" cy="1485900"/>
          </a:xfrm>
          <a:prstGeom prst="wedgeRoundRectCallout">
            <a:avLst>
              <a:gd name="adj1" fmla="val 60230"/>
              <a:gd name="adj2" fmla="val 71474"/>
              <a:gd name="adj3" fmla="val 16667"/>
            </a:avLst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200" dirty="0"/>
              <a:t>有人在家吗？</a:t>
            </a:r>
          </a:p>
        </p:txBody>
      </p:sp>
    </p:spTree>
    <p:extLst>
      <p:ext uri="{BB962C8B-B14F-4D97-AF65-F5344CB8AC3E}">
        <p14:creationId xmlns:p14="http://schemas.microsoft.com/office/powerpoint/2010/main" val="14158072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746FC952-0E47-495E-9CDB-A31CF5642FAF}"/>
              </a:ext>
            </a:extLst>
          </p:cNvPr>
          <p:cNvSpPr txBox="1"/>
          <p:nvPr/>
        </p:nvSpPr>
        <p:spPr>
          <a:xfrm>
            <a:off x="1047750" y="5597664"/>
            <a:ext cx="107727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>
                <a:latin typeface="+mn-ea"/>
              </a:rPr>
              <a:t>孩子发烧很严重，</a:t>
            </a:r>
            <a:r>
              <a:rPr lang="zh-TW" altLang="en-US" sz="4000" b="1" dirty="0">
                <a:solidFill>
                  <a:srgbClr val="FF0000"/>
                </a:solidFill>
                <a:latin typeface="+mn-ea"/>
              </a:rPr>
              <a:t>而</a:t>
            </a:r>
            <a:r>
              <a:rPr lang="zh-TW" altLang="en-US" sz="4000" dirty="0">
                <a:latin typeface="+mn-ea"/>
              </a:rPr>
              <a:t>你一点都不在乎。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FFF01C28-D931-463B-9989-78ED83F70D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7300" y="1085850"/>
            <a:ext cx="4838700" cy="3671426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61B10856-A953-4084-B0E1-BF36438EA0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2300" y="952500"/>
            <a:ext cx="4133850" cy="4133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2347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26EBCBB6-0CE8-444C-A14B-E4F98DDC0905}"/>
              </a:ext>
            </a:extLst>
          </p:cNvPr>
          <p:cNvSpPr txBox="1"/>
          <p:nvPr/>
        </p:nvSpPr>
        <p:spPr>
          <a:xfrm>
            <a:off x="4010025" y="2702064"/>
            <a:ext cx="1714500" cy="707886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solidFill>
              <a:schemeClr val="tx2">
                <a:lumMod val="90000"/>
                <a:lumOff val="1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>
                <a:solidFill>
                  <a:schemeClr val="bg1"/>
                </a:solidFill>
              </a:rPr>
              <a:t>做生意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3C5AA113-9CCB-4F0B-841C-7DD16D022D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0693" y="305171"/>
            <a:ext cx="3089332" cy="3104779"/>
          </a:xfrm>
          <a:prstGeom prst="rect">
            <a:avLst/>
          </a:prstGeom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9870FD58-71C6-421B-A3E7-53B9CF7AC78D}"/>
              </a:ext>
            </a:extLst>
          </p:cNvPr>
          <p:cNvSpPr txBox="1"/>
          <p:nvPr/>
        </p:nvSpPr>
        <p:spPr>
          <a:xfrm>
            <a:off x="10166407" y="558939"/>
            <a:ext cx="1714500" cy="707886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solidFill>
              <a:schemeClr val="tx2">
                <a:lumMod val="90000"/>
                <a:lumOff val="1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>
                <a:solidFill>
                  <a:schemeClr val="bg1"/>
                </a:solidFill>
              </a:rPr>
              <a:t>转卖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8C03CA6A-5069-48E9-862F-5A0E08124FFC}"/>
              </a:ext>
            </a:extLst>
          </p:cNvPr>
          <p:cNvSpPr txBox="1"/>
          <p:nvPr/>
        </p:nvSpPr>
        <p:spPr>
          <a:xfrm>
            <a:off x="5372100" y="4898150"/>
            <a:ext cx="1714500" cy="707886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solidFill>
              <a:schemeClr val="tx2">
                <a:lumMod val="90000"/>
                <a:lumOff val="1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>
                <a:solidFill>
                  <a:schemeClr val="bg1"/>
                </a:solidFill>
              </a:rPr>
              <a:t>出租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DE4B3F57-3530-4F49-8FE9-1F4FE430B11E}"/>
              </a:ext>
            </a:extLst>
          </p:cNvPr>
          <p:cNvSpPr txBox="1"/>
          <p:nvPr/>
        </p:nvSpPr>
        <p:spPr>
          <a:xfrm>
            <a:off x="5372100" y="5945118"/>
            <a:ext cx="1714500" cy="707886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solidFill>
              <a:schemeClr val="tx2">
                <a:lumMod val="90000"/>
                <a:lumOff val="1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>
                <a:solidFill>
                  <a:schemeClr val="bg1"/>
                </a:solidFill>
              </a:rPr>
              <a:t>出租费</a:t>
            </a: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6B74D58B-9045-4AAD-810A-5A47CF199F32}"/>
              </a:ext>
            </a:extLst>
          </p:cNvPr>
          <p:cNvSpPr txBox="1"/>
          <p:nvPr/>
        </p:nvSpPr>
        <p:spPr>
          <a:xfrm>
            <a:off x="5372100" y="3844878"/>
            <a:ext cx="1714500" cy="707886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solidFill>
              <a:schemeClr val="tx2">
                <a:lumMod val="90000"/>
                <a:lumOff val="1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>
                <a:solidFill>
                  <a:schemeClr val="bg1"/>
                </a:solidFill>
              </a:rPr>
              <a:t>借给</a:t>
            </a: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D79EF208-F3B6-4D84-8896-B0306986EDA6}"/>
              </a:ext>
            </a:extLst>
          </p:cNvPr>
          <p:cNvSpPr txBox="1"/>
          <p:nvPr/>
        </p:nvSpPr>
        <p:spPr>
          <a:xfrm>
            <a:off x="8342242" y="5945118"/>
            <a:ext cx="1714500" cy="707886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solidFill>
              <a:schemeClr val="tx2">
                <a:lumMod val="90000"/>
                <a:lumOff val="1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>
                <a:solidFill>
                  <a:schemeClr val="bg1"/>
                </a:solidFill>
              </a:rPr>
              <a:t>生意经</a:t>
            </a:r>
          </a:p>
        </p:txBody>
      </p:sp>
      <p:pic>
        <p:nvPicPr>
          <p:cNvPr id="1026" name="Picture 2" descr="How to Find Clothes That Are The Best For Resell - My Millennial ...">
            <a:extLst>
              <a:ext uri="{FF2B5EF4-FFF2-40B4-BE49-F238E27FC236}">
                <a16:creationId xmlns:a16="http://schemas.microsoft.com/office/drawing/2014/main" id="{C89C0C70-DF3C-4048-ABCA-A615F68ED3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1024" y="381000"/>
            <a:ext cx="4170133" cy="215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C88A46E1-3567-46B2-A80C-214454FB6B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7275" y="3638549"/>
            <a:ext cx="4104124" cy="3078093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02185E06-4946-4520-A7BE-253233EFCD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64260" y="3018581"/>
            <a:ext cx="3870465" cy="2611539"/>
          </a:xfrm>
          <a:prstGeom prst="rect">
            <a:avLst/>
          </a:prstGeom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66BD90A3-F413-4307-B273-8716B74856B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55665" y="4791075"/>
            <a:ext cx="1735984" cy="1114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770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746FC952-0E47-495E-9CDB-A31CF5642FAF}"/>
              </a:ext>
            </a:extLst>
          </p:cNvPr>
          <p:cNvSpPr txBox="1"/>
          <p:nvPr/>
        </p:nvSpPr>
        <p:spPr>
          <a:xfrm>
            <a:off x="1047750" y="5597664"/>
            <a:ext cx="107727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>
                <a:latin typeface="+mn-ea"/>
              </a:rPr>
              <a:t>她在公司很受欢迎，</a:t>
            </a:r>
            <a:r>
              <a:rPr lang="zh-TW" altLang="en-US" sz="4000" b="1" dirty="0">
                <a:solidFill>
                  <a:srgbClr val="FF0000"/>
                </a:solidFill>
                <a:latin typeface="+mn-ea"/>
              </a:rPr>
              <a:t>而</a:t>
            </a:r>
            <a:r>
              <a:rPr lang="zh-TW" altLang="en-US" sz="4000" dirty="0">
                <a:latin typeface="+mn-ea"/>
              </a:rPr>
              <a:t>我并不喜欢她。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A2F4DCD0-96E4-45EC-9D0E-B23701CE33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7300" y="1776412"/>
            <a:ext cx="4974356" cy="2795588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770EDA74-0F8F-453F-8F47-98559D8C28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6877048" y="1019176"/>
            <a:ext cx="4241006" cy="4241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6052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746FC952-0E47-495E-9CDB-A31CF5642FAF}"/>
              </a:ext>
            </a:extLst>
          </p:cNvPr>
          <p:cNvSpPr txBox="1"/>
          <p:nvPr/>
        </p:nvSpPr>
        <p:spPr>
          <a:xfrm>
            <a:off x="1076325" y="4534436"/>
            <a:ext cx="10772775" cy="1825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000" dirty="0">
                <a:latin typeface="+mn-ea"/>
              </a:rPr>
              <a:t>我和妹妹的性格完全不同，她喜欢和人交往，</a:t>
            </a:r>
            <a:r>
              <a:rPr lang="zh-TW" altLang="en-US" sz="4000" b="1" dirty="0">
                <a:solidFill>
                  <a:srgbClr val="FF0000"/>
                </a:solidFill>
                <a:latin typeface="+mn-ea"/>
              </a:rPr>
              <a:t>而</a:t>
            </a:r>
            <a:r>
              <a:rPr lang="zh-TW" altLang="en-US" sz="4000" dirty="0">
                <a:latin typeface="+mn-ea"/>
              </a:rPr>
              <a:t>我最喜欢一个人呆在家。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5F1B9E77-2126-4707-BE74-2757F82A6A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3924" y="-1"/>
            <a:ext cx="2927091" cy="2927091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E0258AD8-CB6C-4154-834E-4E5156ABD4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6651" y="1119188"/>
            <a:ext cx="3776662" cy="3776662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02802480-2E84-4028-98C6-8F88842A27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53313" y="775812"/>
            <a:ext cx="3752850" cy="3758624"/>
          </a:xfrm>
          <a:prstGeom prst="rect">
            <a:avLst/>
          </a:prstGeom>
        </p:spPr>
      </p:pic>
      <p:cxnSp>
        <p:nvCxnSpPr>
          <p:cNvPr id="7" name="直線單箭頭接點 6">
            <a:extLst>
              <a:ext uri="{FF2B5EF4-FFF2-40B4-BE49-F238E27FC236}">
                <a16:creationId xmlns:a16="http://schemas.microsoft.com/office/drawing/2014/main" id="{711A3BF8-5F33-443B-9D32-083F1061E246}"/>
              </a:ext>
            </a:extLst>
          </p:cNvPr>
          <p:cNvCxnSpPr>
            <a:cxnSpLocks/>
          </p:cNvCxnSpPr>
          <p:nvPr/>
        </p:nvCxnSpPr>
        <p:spPr>
          <a:xfrm flipH="1">
            <a:off x="6296025" y="775812"/>
            <a:ext cx="76200" cy="1043463"/>
          </a:xfrm>
          <a:prstGeom prst="straightConnector1">
            <a:avLst/>
          </a:prstGeom>
          <a:ln w="76200">
            <a:solidFill>
              <a:srgbClr val="FF66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單箭頭接點 9">
            <a:extLst>
              <a:ext uri="{FF2B5EF4-FFF2-40B4-BE49-F238E27FC236}">
                <a16:creationId xmlns:a16="http://schemas.microsoft.com/office/drawing/2014/main" id="{42CFFA36-B82A-4640-869A-CF10AB6E8B09}"/>
              </a:ext>
            </a:extLst>
          </p:cNvPr>
          <p:cNvCxnSpPr>
            <a:cxnSpLocks/>
          </p:cNvCxnSpPr>
          <p:nvPr/>
        </p:nvCxnSpPr>
        <p:spPr>
          <a:xfrm flipH="1">
            <a:off x="9422074" y="905708"/>
            <a:ext cx="576261" cy="783669"/>
          </a:xfrm>
          <a:prstGeom prst="straightConnector1">
            <a:avLst/>
          </a:prstGeom>
          <a:ln w="76200">
            <a:solidFill>
              <a:srgbClr val="FF66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E2324167-CF94-4C4B-A6D5-F13E7614A572}"/>
              </a:ext>
            </a:extLst>
          </p:cNvPr>
          <p:cNvSpPr txBox="1"/>
          <p:nvPr/>
        </p:nvSpPr>
        <p:spPr>
          <a:xfrm>
            <a:off x="6181725" y="266700"/>
            <a:ext cx="1271588" cy="584775"/>
          </a:xfrm>
          <a:prstGeom prst="rect">
            <a:avLst/>
          </a:prstGeom>
          <a:noFill/>
          <a:ln>
            <a:solidFill>
              <a:srgbClr val="FF66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dirty="0"/>
              <a:t>妹妹</a:t>
            </a: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47E982E2-5A10-4B2C-8DE3-077560AFDC8F}"/>
              </a:ext>
            </a:extLst>
          </p:cNvPr>
          <p:cNvSpPr txBox="1"/>
          <p:nvPr/>
        </p:nvSpPr>
        <p:spPr>
          <a:xfrm>
            <a:off x="9934575" y="434965"/>
            <a:ext cx="1271588" cy="584775"/>
          </a:xfrm>
          <a:prstGeom prst="rect">
            <a:avLst/>
          </a:prstGeom>
          <a:noFill/>
          <a:ln>
            <a:solidFill>
              <a:srgbClr val="FF66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dirty="0"/>
              <a:t>姐姐</a:t>
            </a:r>
          </a:p>
        </p:txBody>
      </p:sp>
    </p:spTree>
    <p:extLst>
      <p:ext uri="{BB962C8B-B14F-4D97-AF65-F5344CB8AC3E}">
        <p14:creationId xmlns:p14="http://schemas.microsoft.com/office/powerpoint/2010/main" val="10845529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746FC952-0E47-495E-9CDB-A31CF5642FAF}"/>
              </a:ext>
            </a:extLst>
          </p:cNvPr>
          <p:cNvSpPr txBox="1"/>
          <p:nvPr/>
        </p:nvSpPr>
        <p:spPr>
          <a:xfrm>
            <a:off x="1063035" y="4543961"/>
            <a:ext cx="10772775" cy="1825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000" dirty="0">
                <a:latin typeface="+mn-ea"/>
              </a:rPr>
              <a:t>放假的时候，我的爷爷奶奶喜欢去爬山，</a:t>
            </a:r>
            <a:r>
              <a:rPr lang="zh-TW" altLang="en-US" sz="4000" b="1" dirty="0">
                <a:solidFill>
                  <a:srgbClr val="FF0000"/>
                </a:solidFill>
                <a:latin typeface="+mn-ea"/>
              </a:rPr>
              <a:t>而</a:t>
            </a:r>
            <a:r>
              <a:rPr lang="zh-TW" altLang="en-US" sz="4000" dirty="0">
                <a:latin typeface="+mn-ea"/>
              </a:rPr>
              <a:t>我只喜欢呆在家里。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0FFDD902-AE81-4AD9-8302-29FCE324FC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3549" y="350578"/>
            <a:ext cx="4067176" cy="4067176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34B26443-CE6B-4DCB-B695-2AFFE8D501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0413" y="434727"/>
            <a:ext cx="3752850" cy="3758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07005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字方塊 7">
            <a:extLst>
              <a:ext uri="{FF2B5EF4-FFF2-40B4-BE49-F238E27FC236}">
                <a16:creationId xmlns:a16="http://schemas.microsoft.com/office/drawing/2014/main" id="{32D7C049-2B1D-4251-8F0C-9D0B4A50229F}"/>
              </a:ext>
            </a:extLst>
          </p:cNvPr>
          <p:cNvSpPr txBox="1"/>
          <p:nvPr/>
        </p:nvSpPr>
        <p:spPr>
          <a:xfrm>
            <a:off x="3000375" y="495120"/>
            <a:ext cx="8867775" cy="2933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8800" dirty="0">
                <a:latin typeface="+mn-ea"/>
              </a:rPr>
              <a:t>通过</a:t>
            </a:r>
            <a:endParaRPr lang="en-US" altLang="zh-TW" sz="8800" dirty="0">
              <a:latin typeface="+mn-ea"/>
            </a:endParaRPr>
          </a:p>
          <a:p>
            <a:pPr algn="ctr">
              <a:lnSpc>
                <a:spcPct val="150000"/>
              </a:lnSpc>
            </a:pPr>
            <a:r>
              <a:rPr lang="en-US" altLang="zh-TW" sz="4000" dirty="0">
                <a:latin typeface="+mn-ea"/>
              </a:rPr>
              <a:t>through ; by means of</a:t>
            </a:r>
            <a:endParaRPr lang="zh-TW" altLang="en-US" sz="4000" dirty="0">
              <a:latin typeface="+mn-ea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6A1B226E-2308-4D0D-98AC-C98B7072072D}"/>
              </a:ext>
            </a:extLst>
          </p:cNvPr>
          <p:cNvSpPr txBox="1"/>
          <p:nvPr/>
        </p:nvSpPr>
        <p:spPr>
          <a:xfrm>
            <a:off x="3000375" y="3429000"/>
            <a:ext cx="8867775" cy="3318665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TW" sz="3600" dirty="0"/>
              <a:t>The preposition</a:t>
            </a:r>
            <a:r>
              <a:rPr lang="zh-TW" altLang="en-US" sz="3600" dirty="0"/>
              <a:t> “通过”</a:t>
            </a:r>
            <a:r>
              <a:rPr lang="en-US" altLang="zh-TW" sz="3600" dirty="0"/>
              <a:t>indicates facilitation by an intermediate means ;it is describe the way ,method, or mode by which something is accomplished.</a:t>
            </a:r>
            <a:endParaRPr lang="zh-TW" altLang="en-US" sz="3600" dirty="0"/>
          </a:p>
        </p:txBody>
      </p:sp>
    </p:spTree>
    <p:extLst>
      <p:ext uri="{BB962C8B-B14F-4D97-AF65-F5344CB8AC3E}">
        <p14:creationId xmlns:p14="http://schemas.microsoft.com/office/powerpoint/2010/main" val="159611429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746FC952-0E47-495E-9CDB-A31CF5642FAF}"/>
              </a:ext>
            </a:extLst>
          </p:cNvPr>
          <p:cNvSpPr txBox="1"/>
          <p:nvPr/>
        </p:nvSpPr>
        <p:spPr>
          <a:xfrm>
            <a:off x="1047750" y="5597664"/>
            <a:ext cx="107727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>
                <a:latin typeface="+mn-ea"/>
              </a:rPr>
              <a:t>我们能</a:t>
            </a:r>
            <a:r>
              <a:rPr lang="zh-TW" altLang="en-US" sz="4000" b="1" dirty="0">
                <a:solidFill>
                  <a:srgbClr val="FF0000"/>
                </a:solidFill>
                <a:latin typeface="+mn-ea"/>
              </a:rPr>
              <a:t>通过</a:t>
            </a:r>
            <a:r>
              <a:rPr lang="zh-TW" altLang="en-US" sz="4000" dirty="0">
                <a:latin typeface="+mn-ea"/>
              </a:rPr>
              <a:t>互联网知道世界各地的信息。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736B7367-174E-4324-BC6E-AA816AC5A1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7750" y="1571625"/>
            <a:ext cx="4318000" cy="2590800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900FC02C-CBAB-478C-98BC-F19B65360E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2948" y="2657475"/>
            <a:ext cx="5607052" cy="2694013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343E43D0-4357-4344-B390-D120C4C332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15052" y="368274"/>
            <a:ext cx="3220952" cy="2276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06901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746FC952-0E47-495E-9CDB-A31CF5642FAF}"/>
              </a:ext>
            </a:extLst>
          </p:cNvPr>
          <p:cNvSpPr txBox="1"/>
          <p:nvPr/>
        </p:nvSpPr>
        <p:spPr>
          <a:xfrm>
            <a:off x="1047750" y="5597664"/>
            <a:ext cx="107727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>
                <a:latin typeface="+mn-ea"/>
              </a:rPr>
              <a:t>他</a:t>
            </a:r>
            <a:r>
              <a:rPr lang="zh-TW" altLang="en-US" sz="4000" b="1" dirty="0">
                <a:solidFill>
                  <a:srgbClr val="FF0000"/>
                </a:solidFill>
                <a:latin typeface="+mn-ea"/>
              </a:rPr>
              <a:t>通过</a:t>
            </a:r>
            <a:r>
              <a:rPr lang="zh-TW" altLang="en-US" sz="4000" dirty="0">
                <a:latin typeface="+mn-ea"/>
              </a:rPr>
              <a:t>参加社团活动认识了很多朋友。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AA0A6EC1-E673-4414-93B2-1DC38A4BDD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7300" y="1279386"/>
            <a:ext cx="6076950" cy="3562350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BA2613B1-C32F-46E4-A7E9-C80B0AA55EA4}"/>
              </a:ext>
            </a:extLst>
          </p:cNvPr>
          <p:cNvSpPr/>
          <p:nvPr/>
        </p:nvSpPr>
        <p:spPr>
          <a:xfrm>
            <a:off x="2326600" y="571500"/>
            <a:ext cx="3614451" cy="707886"/>
          </a:xfrm>
          <a:prstGeom prst="rect">
            <a:avLst/>
          </a:prstGeom>
          <a:ln w="38100">
            <a:solidFill>
              <a:srgbClr val="FF6600"/>
            </a:solidFill>
          </a:ln>
        </p:spPr>
        <p:txBody>
          <a:bodyPr wrap="none">
            <a:spAutoFit/>
          </a:bodyPr>
          <a:lstStyle/>
          <a:p>
            <a:r>
              <a:rPr lang="zh-TW" altLang="en-US" sz="4000" dirty="0"/>
              <a:t>University Clubs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E62FF7DC-6AF0-435A-9730-762C8580AE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9975" y="752474"/>
            <a:ext cx="4314825" cy="431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94679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746FC952-0E47-495E-9CDB-A31CF5642FAF}"/>
              </a:ext>
            </a:extLst>
          </p:cNvPr>
          <p:cNvSpPr txBox="1"/>
          <p:nvPr/>
        </p:nvSpPr>
        <p:spPr>
          <a:xfrm>
            <a:off x="1047750" y="5597664"/>
            <a:ext cx="107727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>
                <a:latin typeface="+mn-ea"/>
              </a:rPr>
              <a:t>由于不懂日文，他只能</a:t>
            </a:r>
            <a:r>
              <a:rPr lang="zh-TW" altLang="en-US" sz="4000" b="1" dirty="0">
                <a:solidFill>
                  <a:srgbClr val="FF0000"/>
                </a:solidFill>
                <a:latin typeface="+mn-ea"/>
              </a:rPr>
              <a:t>通过</a:t>
            </a:r>
            <a:r>
              <a:rPr lang="zh-TW" altLang="en-US" sz="4000" dirty="0">
                <a:latin typeface="+mn-ea"/>
              </a:rPr>
              <a:t>翻译跟日本人交谈。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5C2F5924-38BF-4025-B21D-19C93FB987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00" y="1424686"/>
            <a:ext cx="6477000" cy="3228975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4373BB1F-8FEF-494F-887B-CB3F431CC9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50" y="1329437"/>
            <a:ext cx="5356519" cy="3419475"/>
          </a:xfrm>
          <a:prstGeom prst="rect">
            <a:avLst/>
          </a:prstGeom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AE0BF679-6796-4BC7-BDE7-906EF0FF2626}"/>
              </a:ext>
            </a:extLst>
          </p:cNvPr>
          <p:cNvSpPr txBox="1"/>
          <p:nvPr/>
        </p:nvSpPr>
        <p:spPr>
          <a:xfrm>
            <a:off x="3638550" y="1639669"/>
            <a:ext cx="1838326" cy="646331"/>
          </a:xfrm>
          <a:prstGeom prst="rect">
            <a:avLst/>
          </a:prstGeom>
          <a:solidFill>
            <a:srgbClr val="538234"/>
          </a:solidFill>
        </p:spPr>
        <p:txBody>
          <a:bodyPr wrap="square" rtlCol="0">
            <a:spAutoFit/>
          </a:bodyPr>
          <a:lstStyle/>
          <a:p>
            <a:pPr algn="ctr"/>
            <a:r>
              <a:rPr lang="ja-JP" altLang="en-US" dirty="0">
                <a:solidFill>
                  <a:schemeClr val="bg1"/>
                </a:solidFill>
              </a:rPr>
              <a:t>おはようごぢいます</a:t>
            </a:r>
            <a:endParaRPr lang="zh-TW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881656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746FC952-0E47-495E-9CDB-A31CF5642FAF}"/>
              </a:ext>
            </a:extLst>
          </p:cNvPr>
          <p:cNvSpPr txBox="1"/>
          <p:nvPr/>
        </p:nvSpPr>
        <p:spPr>
          <a:xfrm>
            <a:off x="1047750" y="5654814"/>
            <a:ext cx="107727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b="1" dirty="0">
                <a:solidFill>
                  <a:srgbClr val="FF0000"/>
                </a:solidFill>
                <a:latin typeface="+mn-ea"/>
              </a:rPr>
              <a:t>通过</a:t>
            </a:r>
            <a:r>
              <a:rPr lang="zh-TW" altLang="en-US" sz="4000" dirty="0">
                <a:latin typeface="+mn-ea"/>
              </a:rPr>
              <a:t>我弟弟的介绍，我认识了他的老师。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5A567D18-A4D1-4124-AA8D-63ED18991C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5699" y="457200"/>
            <a:ext cx="5476875" cy="4901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50780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746FC952-0E47-495E-9CDB-A31CF5642FAF}"/>
              </a:ext>
            </a:extLst>
          </p:cNvPr>
          <p:cNvSpPr txBox="1"/>
          <p:nvPr/>
        </p:nvSpPr>
        <p:spPr>
          <a:xfrm>
            <a:off x="1047750" y="5670203"/>
            <a:ext cx="10772775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900" dirty="0">
                <a:latin typeface="+mn-ea"/>
              </a:rPr>
              <a:t>他到国外旅行都是</a:t>
            </a:r>
            <a:r>
              <a:rPr lang="zh-TW" altLang="en-US" sz="3900" b="1" dirty="0">
                <a:solidFill>
                  <a:srgbClr val="FF0000"/>
                </a:solidFill>
                <a:latin typeface="+mn-ea"/>
              </a:rPr>
              <a:t>通过</a:t>
            </a:r>
            <a:r>
              <a:rPr lang="zh-TW" altLang="en-US" sz="3900" dirty="0">
                <a:latin typeface="+mn-ea"/>
              </a:rPr>
              <a:t>这些网站找到适合的旅馆。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D890A616-7305-475A-8822-356927B47E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325" y="1229648"/>
            <a:ext cx="5905500" cy="3307080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B80564EE-1E8B-4B5A-AC56-57DC97B40B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3700" y="2041178"/>
            <a:ext cx="4876800" cy="242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04692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字方塊 7">
            <a:extLst>
              <a:ext uri="{FF2B5EF4-FFF2-40B4-BE49-F238E27FC236}">
                <a16:creationId xmlns:a16="http://schemas.microsoft.com/office/drawing/2014/main" id="{32D7C049-2B1D-4251-8F0C-9D0B4A50229F}"/>
              </a:ext>
            </a:extLst>
          </p:cNvPr>
          <p:cNvSpPr txBox="1"/>
          <p:nvPr/>
        </p:nvSpPr>
        <p:spPr>
          <a:xfrm>
            <a:off x="3240156" y="495120"/>
            <a:ext cx="7911548" cy="2564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7200" dirty="0">
                <a:latin typeface="+mn-ea"/>
              </a:rPr>
              <a:t>不仅</a:t>
            </a:r>
            <a:r>
              <a:rPr lang="en-US" altLang="zh-TW" sz="7200" dirty="0">
                <a:latin typeface="+mn-ea"/>
              </a:rPr>
              <a:t>...</a:t>
            </a:r>
            <a:r>
              <a:rPr lang="zh-TW" altLang="en-US" sz="7200" dirty="0">
                <a:latin typeface="+mn-ea"/>
              </a:rPr>
              <a:t>，就连</a:t>
            </a:r>
            <a:r>
              <a:rPr lang="en-US" altLang="zh-TW" sz="7200" dirty="0">
                <a:latin typeface="+mn-ea"/>
              </a:rPr>
              <a:t>...</a:t>
            </a:r>
            <a:r>
              <a:rPr lang="zh-TW" altLang="en-US" sz="7200" dirty="0">
                <a:latin typeface="+mn-ea"/>
              </a:rPr>
              <a:t>也</a:t>
            </a:r>
            <a:r>
              <a:rPr lang="en-US" altLang="zh-TW" sz="7200" dirty="0">
                <a:latin typeface="+mn-ea"/>
              </a:rPr>
              <a:t>...</a:t>
            </a:r>
          </a:p>
          <a:p>
            <a:pPr algn="ctr">
              <a:lnSpc>
                <a:spcPct val="150000"/>
              </a:lnSpc>
            </a:pPr>
            <a:r>
              <a:rPr lang="en-US" altLang="zh-TW" sz="4000" dirty="0">
                <a:latin typeface="+mn-ea"/>
              </a:rPr>
              <a:t>not only...,even... </a:t>
            </a:r>
            <a:endParaRPr lang="zh-TW" altLang="en-US" sz="4000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5710638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圖片 12">
            <a:extLst>
              <a:ext uri="{FF2B5EF4-FFF2-40B4-BE49-F238E27FC236}">
                <a16:creationId xmlns:a16="http://schemas.microsoft.com/office/drawing/2014/main" id="{BBF13494-1C9B-46BB-8693-3FC498BC32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08879" y="3497666"/>
            <a:ext cx="3259793" cy="2447394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67736BFD-9232-46CC-B19C-885999E655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7267" y="3378201"/>
            <a:ext cx="2238375" cy="2984500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176FDB2A-E7C5-4BE5-812E-68BDAB9E26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0359" y="4369619"/>
            <a:ext cx="2691566" cy="2374560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CB018BAD-0B27-45C8-A4BC-A6D1AAC3665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375" r="21875"/>
          <a:stretch/>
        </p:blipFill>
        <p:spPr>
          <a:xfrm>
            <a:off x="4090523" y="327171"/>
            <a:ext cx="2753487" cy="2828925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CF7E52E3-B67E-470B-B49A-6468D8DFC6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68156" y="487595"/>
            <a:ext cx="2650575" cy="2650575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4598A1C9-4D2A-47E9-B3A8-5F0C1872600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1199" y="73575"/>
            <a:ext cx="2795477" cy="3994427"/>
          </a:xfrm>
          <a:prstGeom prst="rect">
            <a:avLst/>
          </a:prstGeom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C3DDD453-E388-4C96-B6EF-550F7A35D5ED}"/>
              </a:ext>
            </a:extLst>
          </p:cNvPr>
          <p:cNvSpPr txBox="1"/>
          <p:nvPr/>
        </p:nvSpPr>
        <p:spPr>
          <a:xfrm>
            <a:off x="6228979" y="2499491"/>
            <a:ext cx="1714500" cy="707886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solidFill>
              <a:schemeClr val="tx2">
                <a:lumMod val="90000"/>
                <a:lumOff val="1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>
                <a:solidFill>
                  <a:schemeClr val="bg1"/>
                </a:solidFill>
              </a:rPr>
              <a:t>随身听</a:t>
            </a: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CFC4DDA6-51A0-4F1A-9792-65077DFCF331}"/>
              </a:ext>
            </a:extLst>
          </p:cNvPr>
          <p:cNvSpPr txBox="1"/>
          <p:nvPr/>
        </p:nvSpPr>
        <p:spPr>
          <a:xfrm>
            <a:off x="7034101" y="5996341"/>
            <a:ext cx="1714500" cy="707886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solidFill>
              <a:schemeClr val="tx2">
                <a:lumMod val="90000"/>
                <a:lumOff val="1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>
                <a:solidFill>
                  <a:schemeClr val="bg1"/>
                </a:solidFill>
              </a:rPr>
              <a:t>杂志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453526EB-2211-4B6C-972C-88A631F282EB}"/>
              </a:ext>
            </a:extLst>
          </p:cNvPr>
          <p:cNvSpPr txBox="1"/>
          <p:nvPr/>
        </p:nvSpPr>
        <p:spPr>
          <a:xfrm>
            <a:off x="3657600" y="6008757"/>
            <a:ext cx="1714500" cy="707886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solidFill>
              <a:schemeClr val="tx2">
                <a:lumMod val="90000"/>
                <a:lumOff val="1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>
                <a:solidFill>
                  <a:schemeClr val="bg1"/>
                </a:solidFill>
              </a:rPr>
              <a:t>书籍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C3D98EAF-C6FF-4D5C-B73C-A66F7214E01B}"/>
              </a:ext>
            </a:extLst>
          </p:cNvPr>
          <p:cNvSpPr txBox="1"/>
          <p:nvPr/>
        </p:nvSpPr>
        <p:spPr>
          <a:xfrm>
            <a:off x="10148776" y="6008757"/>
            <a:ext cx="1714500" cy="707886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solidFill>
              <a:schemeClr val="tx2">
                <a:lumMod val="90000"/>
                <a:lumOff val="1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>
                <a:solidFill>
                  <a:schemeClr val="bg1"/>
                </a:solidFill>
              </a:rPr>
              <a:t>明信片</a:t>
            </a: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F4AEC15F-112D-40D2-98A6-9AD7E7FB7661}"/>
              </a:ext>
            </a:extLst>
          </p:cNvPr>
          <p:cNvSpPr txBox="1"/>
          <p:nvPr/>
        </p:nvSpPr>
        <p:spPr>
          <a:xfrm>
            <a:off x="10148776" y="2493981"/>
            <a:ext cx="1714500" cy="707886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solidFill>
              <a:schemeClr val="tx2">
                <a:lumMod val="90000"/>
                <a:lumOff val="1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>
                <a:solidFill>
                  <a:schemeClr val="bg1"/>
                </a:solidFill>
              </a:rPr>
              <a:t>磁带</a:t>
            </a: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1F4B9A3C-2023-41F1-9B9D-2C401F643D15}"/>
              </a:ext>
            </a:extLst>
          </p:cNvPr>
          <p:cNvSpPr txBox="1"/>
          <p:nvPr/>
        </p:nvSpPr>
        <p:spPr>
          <a:xfrm>
            <a:off x="2412262" y="3439628"/>
            <a:ext cx="2238375" cy="707886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solidFill>
              <a:schemeClr val="tx2">
                <a:lumMod val="90000"/>
                <a:lumOff val="1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>
                <a:solidFill>
                  <a:schemeClr val="bg1"/>
                </a:solidFill>
              </a:rPr>
              <a:t>人民日报</a:t>
            </a:r>
          </a:p>
        </p:txBody>
      </p:sp>
    </p:spTree>
    <p:extLst>
      <p:ext uri="{BB962C8B-B14F-4D97-AF65-F5344CB8AC3E}">
        <p14:creationId xmlns:p14="http://schemas.microsoft.com/office/powerpoint/2010/main" val="75847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746FC952-0E47-495E-9CDB-A31CF5642FAF}"/>
              </a:ext>
            </a:extLst>
          </p:cNvPr>
          <p:cNvSpPr txBox="1"/>
          <p:nvPr/>
        </p:nvSpPr>
        <p:spPr>
          <a:xfrm>
            <a:off x="1095375" y="4793991"/>
            <a:ext cx="10772775" cy="1825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000" dirty="0">
                <a:latin typeface="+mn-ea"/>
              </a:rPr>
              <a:t>她生病的时候，</a:t>
            </a:r>
            <a:r>
              <a:rPr lang="zh-TW" altLang="en-US" sz="4000" b="1" dirty="0">
                <a:solidFill>
                  <a:srgbClr val="FF0000"/>
                </a:solidFill>
                <a:latin typeface="+mn-ea"/>
              </a:rPr>
              <a:t>不仅</a:t>
            </a:r>
            <a:r>
              <a:rPr lang="zh-TW" altLang="en-US" sz="4000" dirty="0">
                <a:latin typeface="+mn-ea"/>
              </a:rPr>
              <a:t>发烧，</a:t>
            </a:r>
            <a:r>
              <a:rPr lang="zh-TW" altLang="en-US" sz="4000" b="1" dirty="0">
                <a:solidFill>
                  <a:srgbClr val="FF0000"/>
                </a:solidFill>
                <a:latin typeface="+mn-ea"/>
              </a:rPr>
              <a:t>就连</a:t>
            </a:r>
            <a:r>
              <a:rPr lang="zh-TW" altLang="en-US" sz="4000" dirty="0">
                <a:latin typeface="+mn-ea"/>
              </a:rPr>
              <a:t>肚子</a:t>
            </a:r>
            <a:r>
              <a:rPr lang="zh-TW" altLang="en-US" sz="4000" b="1" dirty="0">
                <a:solidFill>
                  <a:srgbClr val="FF0000"/>
                </a:solidFill>
                <a:latin typeface="+mn-ea"/>
              </a:rPr>
              <a:t>也</a:t>
            </a:r>
            <a:r>
              <a:rPr lang="zh-TW" altLang="en-US" sz="4000" dirty="0">
                <a:latin typeface="+mn-ea"/>
              </a:rPr>
              <a:t>不太舒服。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C5ECAC0A-F146-4C54-8B12-C352DC593A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9167" y="381000"/>
            <a:ext cx="2698597" cy="4305300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805358AA-B18C-41B8-BB1A-DDE986A7AD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6575" y="438476"/>
            <a:ext cx="3724275" cy="4393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67412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746FC952-0E47-495E-9CDB-A31CF5642FAF}"/>
              </a:ext>
            </a:extLst>
          </p:cNvPr>
          <p:cNvSpPr txBox="1"/>
          <p:nvPr/>
        </p:nvSpPr>
        <p:spPr>
          <a:xfrm>
            <a:off x="1076325" y="4582894"/>
            <a:ext cx="10772775" cy="1782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3900" b="1" dirty="0">
                <a:solidFill>
                  <a:srgbClr val="FF0000"/>
                </a:solidFill>
                <a:latin typeface="+mn-ea"/>
              </a:rPr>
              <a:t>不仅</a:t>
            </a:r>
            <a:r>
              <a:rPr lang="zh-TW" altLang="en-US" sz="3900" dirty="0">
                <a:latin typeface="+mn-ea"/>
              </a:rPr>
              <a:t>学生不认识这些字，</a:t>
            </a:r>
            <a:r>
              <a:rPr lang="zh-TW" altLang="en-US" sz="3900" b="1" dirty="0">
                <a:solidFill>
                  <a:srgbClr val="FF0000"/>
                </a:solidFill>
                <a:latin typeface="+mn-ea"/>
              </a:rPr>
              <a:t>就连</a:t>
            </a:r>
            <a:r>
              <a:rPr lang="zh-TW" altLang="en-US" sz="3900" dirty="0">
                <a:latin typeface="+mn-ea"/>
              </a:rPr>
              <a:t>中文老师</a:t>
            </a:r>
            <a:r>
              <a:rPr lang="zh-TW" altLang="en-US" sz="3900" dirty="0">
                <a:solidFill>
                  <a:srgbClr val="FF0000"/>
                </a:solidFill>
                <a:latin typeface="+mn-ea"/>
              </a:rPr>
              <a:t>也</a:t>
            </a:r>
            <a:r>
              <a:rPr lang="zh-TW" altLang="en-US" sz="3900" dirty="0">
                <a:latin typeface="+mn-ea"/>
              </a:rPr>
              <a:t>不认识这些字。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A544301E-29D9-4242-B702-DC7D121D78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6325" y="381000"/>
            <a:ext cx="4257675" cy="3505200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25698F43-CE6D-4ADA-8C2D-7AD241BE89B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421"/>
          <a:stretch/>
        </p:blipFill>
        <p:spPr>
          <a:xfrm>
            <a:off x="5480871" y="492567"/>
            <a:ext cx="2754261" cy="2940492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7C1039C8-69D7-4D21-9FD9-7AD95C22A37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713" t="9877" r="20841" b="5357"/>
          <a:stretch/>
        </p:blipFill>
        <p:spPr>
          <a:xfrm>
            <a:off x="8703086" y="449043"/>
            <a:ext cx="2552700" cy="4133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3832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746FC952-0E47-495E-9CDB-A31CF5642FAF}"/>
              </a:ext>
            </a:extLst>
          </p:cNvPr>
          <p:cNvSpPr txBox="1"/>
          <p:nvPr/>
        </p:nvSpPr>
        <p:spPr>
          <a:xfrm>
            <a:off x="1047750" y="4651116"/>
            <a:ext cx="10772775" cy="1825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000" dirty="0">
                <a:latin typeface="+mn-ea"/>
              </a:rPr>
              <a:t>今天上课的时候，</a:t>
            </a:r>
            <a:r>
              <a:rPr lang="zh-TW" altLang="en-US" sz="4000" b="1" dirty="0">
                <a:solidFill>
                  <a:srgbClr val="FF0000"/>
                </a:solidFill>
                <a:latin typeface="+mn-ea"/>
              </a:rPr>
              <a:t>不仅</a:t>
            </a:r>
            <a:r>
              <a:rPr lang="zh-TW" altLang="en-US" sz="4000" dirty="0">
                <a:latin typeface="+mn-ea"/>
              </a:rPr>
              <a:t>李友迟到，</a:t>
            </a:r>
            <a:r>
              <a:rPr lang="zh-TW" altLang="en-US" sz="4000" b="1" dirty="0">
                <a:solidFill>
                  <a:srgbClr val="FF0000"/>
                </a:solidFill>
                <a:latin typeface="+mn-ea"/>
              </a:rPr>
              <a:t>就连</a:t>
            </a:r>
            <a:r>
              <a:rPr lang="zh-TW" altLang="en-US" sz="4000" dirty="0">
                <a:latin typeface="+mn-ea"/>
              </a:rPr>
              <a:t>张天明</a:t>
            </a:r>
            <a:r>
              <a:rPr lang="zh-TW" altLang="en-US" sz="4000" b="1" dirty="0">
                <a:solidFill>
                  <a:srgbClr val="FF0000"/>
                </a:solidFill>
                <a:latin typeface="+mn-ea"/>
              </a:rPr>
              <a:t>也</a:t>
            </a:r>
            <a:r>
              <a:rPr lang="zh-TW" altLang="en-US" sz="4000" dirty="0">
                <a:latin typeface="+mn-ea"/>
              </a:rPr>
              <a:t>迟到了。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0D18C59D-8253-4FEC-80F1-2055C79F25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2999" y="84850"/>
            <a:ext cx="6296025" cy="4402299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F6876ACD-4CC0-40C2-9060-AD4BCE9AF38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7305"/>
          <a:stretch/>
        </p:blipFill>
        <p:spPr>
          <a:xfrm flipH="1">
            <a:off x="7943849" y="941711"/>
            <a:ext cx="2233426" cy="3562350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690F575A-B66A-4A2B-A319-7884E78693D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5820" t="9901" r="9180" b="30078"/>
          <a:stretch/>
        </p:blipFill>
        <p:spPr>
          <a:xfrm>
            <a:off x="10399855" y="1486288"/>
            <a:ext cx="1030145" cy="2473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6328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746FC952-0E47-495E-9CDB-A31CF5642FAF}"/>
              </a:ext>
            </a:extLst>
          </p:cNvPr>
          <p:cNvSpPr txBox="1"/>
          <p:nvPr/>
        </p:nvSpPr>
        <p:spPr>
          <a:xfrm>
            <a:off x="1076326" y="4884962"/>
            <a:ext cx="10782300" cy="1782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3900" dirty="0">
                <a:latin typeface="+mn-ea"/>
              </a:rPr>
              <a:t>这部电影很好看，</a:t>
            </a:r>
            <a:r>
              <a:rPr lang="zh-TW" altLang="en-US" sz="3900" b="1" dirty="0">
                <a:solidFill>
                  <a:srgbClr val="FF0000"/>
                </a:solidFill>
                <a:latin typeface="+mn-ea"/>
              </a:rPr>
              <a:t>不仅</a:t>
            </a:r>
            <a:r>
              <a:rPr lang="zh-TW" altLang="en-US" sz="3900" dirty="0">
                <a:latin typeface="+mn-ea"/>
              </a:rPr>
              <a:t>青少年喜欢看，</a:t>
            </a:r>
            <a:r>
              <a:rPr lang="zh-TW" altLang="en-US" sz="3900" b="1" dirty="0">
                <a:solidFill>
                  <a:srgbClr val="FF0000"/>
                </a:solidFill>
                <a:latin typeface="+mn-ea"/>
              </a:rPr>
              <a:t>就连</a:t>
            </a:r>
            <a:r>
              <a:rPr lang="zh-TW" altLang="en-US" sz="3900" dirty="0">
                <a:latin typeface="+mn-ea"/>
              </a:rPr>
              <a:t>老人</a:t>
            </a:r>
            <a:r>
              <a:rPr lang="zh-TW" altLang="en-US" sz="3900" b="1" dirty="0">
                <a:solidFill>
                  <a:srgbClr val="FF0000"/>
                </a:solidFill>
                <a:latin typeface="+mn-ea"/>
              </a:rPr>
              <a:t>也</a:t>
            </a:r>
            <a:r>
              <a:rPr lang="zh-TW" altLang="en-US" sz="3900" dirty="0">
                <a:latin typeface="+mn-ea"/>
              </a:rPr>
              <a:t>喜欢看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7AEC920F-6343-4E96-91DC-38828798A7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499" y="475794"/>
            <a:ext cx="3019424" cy="4372431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80606E57-E7D4-4C49-8271-C162567E71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6444" y="1498825"/>
            <a:ext cx="3743761" cy="2768375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A67F396B-AC79-4E7F-9CD3-DAAE55A0C3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15248" y="1189943"/>
            <a:ext cx="3810000" cy="3386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54233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746FC952-0E47-495E-9CDB-A31CF5642FAF}"/>
              </a:ext>
            </a:extLst>
          </p:cNvPr>
          <p:cNvSpPr txBox="1"/>
          <p:nvPr/>
        </p:nvSpPr>
        <p:spPr>
          <a:xfrm>
            <a:off x="1076325" y="4592419"/>
            <a:ext cx="10772775" cy="1782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3900" dirty="0">
                <a:latin typeface="+mn-ea"/>
              </a:rPr>
              <a:t>这间餐厅</a:t>
            </a:r>
            <a:r>
              <a:rPr lang="zh-TW" altLang="en-US" sz="3900" b="1" dirty="0">
                <a:solidFill>
                  <a:srgbClr val="FF0000"/>
                </a:solidFill>
                <a:latin typeface="+mn-ea"/>
              </a:rPr>
              <a:t>不仅</a:t>
            </a:r>
            <a:r>
              <a:rPr lang="zh-TW" altLang="en-US" sz="3900" dirty="0">
                <a:latin typeface="+mn-ea"/>
              </a:rPr>
              <a:t>中国人吃饭的时候用筷子，</a:t>
            </a:r>
            <a:r>
              <a:rPr lang="zh-TW" altLang="en-US" sz="3900" b="1" dirty="0">
                <a:solidFill>
                  <a:srgbClr val="FF0000"/>
                </a:solidFill>
                <a:latin typeface="+mn-ea"/>
              </a:rPr>
              <a:t>就连</a:t>
            </a:r>
            <a:r>
              <a:rPr lang="zh-TW" altLang="en-US" sz="3900" dirty="0">
                <a:latin typeface="+mn-ea"/>
              </a:rPr>
              <a:t>外国人吃饭的时候</a:t>
            </a:r>
            <a:r>
              <a:rPr lang="zh-TW" altLang="en-US" sz="3900" dirty="0">
                <a:solidFill>
                  <a:srgbClr val="FF0000"/>
                </a:solidFill>
                <a:latin typeface="+mn-ea"/>
              </a:rPr>
              <a:t>也</a:t>
            </a:r>
            <a:r>
              <a:rPr lang="zh-TW" altLang="en-US" sz="3900" dirty="0">
                <a:latin typeface="+mn-ea"/>
              </a:rPr>
              <a:t>用筷子。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519A2D2E-BF69-4D73-89B9-9470A481F8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708" y="1242737"/>
            <a:ext cx="5652292" cy="3176588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8A45F998-E4E0-4A9B-91A1-940DA8862F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2712" y="1242737"/>
            <a:ext cx="5147656" cy="3176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78872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字方塊 7">
            <a:extLst>
              <a:ext uri="{FF2B5EF4-FFF2-40B4-BE49-F238E27FC236}">
                <a16:creationId xmlns:a16="http://schemas.microsoft.com/office/drawing/2014/main" id="{32D7C049-2B1D-4251-8F0C-9D0B4A50229F}"/>
              </a:ext>
            </a:extLst>
          </p:cNvPr>
          <p:cNvSpPr txBox="1"/>
          <p:nvPr/>
        </p:nvSpPr>
        <p:spPr>
          <a:xfrm>
            <a:off x="3240156" y="495120"/>
            <a:ext cx="7911548" cy="2564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TW" sz="7200" dirty="0">
                <a:latin typeface="+mn-ea"/>
              </a:rPr>
              <a:t>(</a:t>
            </a:r>
            <a:r>
              <a:rPr lang="zh-TW" altLang="en-US" sz="7200" dirty="0">
                <a:latin typeface="+mn-ea"/>
              </a:rPr>
              <a:t>在</a:t>
            </a:r>
            <a:r>
              <a:rPr lang="en-US" altLang="zh-TW" sz="7200" dirty="0">
                <a:latin typeface="+mn-ea"/>
              </a:rPr>
              <a:t>)...</a:t>
            </a:r>
            <a:r>
              <a:rPr lang="zh-TW" altLang="en-US" sz="7200" dirty="0">
                <a:latin typeface="+mn-ea"/>
              </a:rPr>
              <a:t>期间</a:t>
            </a:r>
            <a:endParaRPr lang="en-US" altLang="zh-TW" sz="7200" dirty="0">
              <a:latin typeface="+mn-ea"/>
            </a:endParaRPr>
          </a:p>
          <a:p>
            <a:pPr algn="ctr">
              <a:lnSpc>
                <a:spcPct val="150000"/>
              </a:lnSpc>
            </a:pPr>
            <a:r>
              <a:rPr lang="en-US" altLang="zh-TW" sz="4000" dirty="0">
                <a:latin typeface="+mn-ea"/>
              </a:rPr>
              <a:t>during the course of ... </a:t>
            </a:r>
          </a:p>
        </p:txBody>
      </p:sp>
    </p:spTree>
    <p:extLst>
      <p:ext uri="{BB962C8B-B14F-4D97-AF65-F5344CB8AC3E}">
        <p14:creationId xmlns:p14="http://schemas.microsoft.com/office/powerpoint/2010/main" val="204473232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746FC952-0E47-495E-9CDB-A31CF5642FAF}"/>
              </a:ext>
            </a:extLst>
          </p:cNvPr>
          <p:cNvSpPr txBox="1"/>
          <p:nvPr/>
        </p:nvSpPr>
        <p:spPr>
          <a:xfrm>
            <a:off x="1047750" y="5670203"/>
            <a:ext cx="10772775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900" dirty="0">
                <a:latin typeface="+mn-ea"/>
              </a:rPr>
              <a:t>考试</a:t>
            </a:r>
            <a:r>
              <a:rPr lang="zh-TW" altLang="en-US" sz="3900" b="1" dirty="0">
                <a:solidFill>
                  <a:srgbClr val="FF0000"/>
                </a:solidFill>
                <a:latin typeface="+mn-ea"/>
              </a:rPr>
              <a:t>期间</a:t>
            </a:r>
            <a:r>
              <a:rPr lang="zh-TW" altLang="en-US" sz="3900" dirty="0">
                <a:latin typeface="+mn-ea"/>
              </a:rPr>
              <a:t>，所有人都禁止使用手机。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B805169D-0758-4355-91CA-B5D988F9EF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7224" y="1052512"/>
            <a:ext cx="2790825" cy="3725895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C7C0DBC1-8DA0-4FC5-A145-194FA6595F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7299" y="847725"/>
            <a:ext cx="6379535" cy="428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85442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746FC952-0E47-495E-9CDB-A31CF5642FAF}"/>
              </a:ext>
            </a:extLst>
          </p:cNvPr>
          <p:cNvSpPr txBox="1"/>
          <p:nvPr/>
        </p:nvSpPr>
        <p:spPr>
          <a:xfrm>
            <a:off x="1047750" y="5670203"/>
            <a:ext cx="10772775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900" dirty="0">
                <a:latin typeface="+mn-ea"/>
              </a:rPr>
              <a:t>上学</a:t>
            </a:r>
            <a:r>
              <a:rPr lang="zh-TW" altLang="en-US" sz="3900" b="1" dirty="0">
                <a:solidFill>
                  <a:srgbClr val="FF0000"/>
                </a:solidFill>
                <a:latin typeface="+mn-ea"/>
              </a:rPr>
              <a:t>期间</a:t>
            </a:r>
            <a:r>
              <a:rPr lang="zh-TW" altLang="en-US" sz="3900" dirty="0">
                <a:latin typeface="+mn-ea"/>
              </a:rPr>
              <a:t>，是交朋友最好的时候。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C26DB23F-C612-411B-A7DA-036C9150E1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909637"/>
            <a:ext cx="4876800" cy="4219575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819CF2EC-E777-4585-993D-6F2D021017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550" y="793403"/>
            <a:ext cx="4876800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39056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746FC952-0E47-495E-9CDB-A31CF5642FAF}"/>
              </a:ext>
            </a:extLst>
          </p:cNvPr>
          <p:cNvSpPr txBox="1"/>
          <p:nvPr/>
        </p:nvSpPr>
        <p:spPr>
          <a:xfrm>
            <a:off x="1047750" y="5670203"/>
            <a:ext cx="10772775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900" dirty="0">
                <a:latin typeface="+mn-ea"/>
              </a:rPr>
              <a:t>我在暑假</a:t>
            </a:r>
            <a:r>
              <a:rPr lang="zh-TW" altLang="en-US" sz="3900" b="1" dirty="0">
                <a:solidFill>
                  <a:srgbClr val="FF0000"/>
                </a:solidFill>
                <a:latin typeface="+mn-ea"/>
              </a:rPr>
              <a:t>期间</a:t>
            </a:r>
            <a:r>
              <a:rPr lang="zh-TW" altLang="en-US" sz="3900" dirty="0">
                <a:latin typeface="+mn-ea"/>
              </a:rPr>
              <a:t>学会了游泳。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630A9C14-4D5D-4650-9832-36AFC6A521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7750" y="1238249"/>
            <a:ext cx="5770109" cy="3667125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F37DB024-8ADF-4995-A26A-084F1E6793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2300" y="2162175"/>
            <a:ext cx="4571998" cy="2743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84200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746FC952-0E47-495E-9CDB-A31CF5642FAF}"/>
              </a:ext>
            </a:extLst>
          </p:cNvPr>
          <p:cNvSpPr txBox="1"/>
          <p:nvPr/>
        </p:nvSpPr>
        <p:spPr>
          <a:xfrm>
            <a:off x="1047750" y="5670203"/>
            <a:ext cx="10772775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900" dirty="0">
                <a:latin typeface="+mn-ea"/>
              </a:rPr>
              <a:t>中国人会</a:t>
            </a:r>
            <a:r>
              <a:rPr lang="zh-TW" altLang="en-US" sz="3900" b="1" dirty="0">
                <a:solidFill>
                  <a:srgbClr val="FF0000"/>
                </a:solidFill>
                <a:latin typeface="+mn-ea"/>
              </a:rPr>
              <a:t>在</a:t>
            </a:r>
            <a:r>
              <a:rPr lang="zh-TW" altLang="en-US" sz="3900" dirty="0">
                <a:latin typeface="+mn-ea"/>
              </a:rPr>
              <a:t>春节</a:t>
            </a:r>
            <a:r>
              <a:rPr lang="zh-TW" altLang="en-US" sz="3900" b="1" dirty="0">
                <a:solidFill>
                  <a:srgbClr val="FF0000"/>
                </a:solidFill>
                <a:latin typeface="+mn-ea"/>
              </a:rPr>
              <a:t>期间</a:t>
            </a:r>
            <a:r>
              <a:rPr lang="zh-TW" altLang="en-US" sz="3900" dirty="0">
                <a:latin typeface="+mn-ea"/>
              </a:rPr>
              <a:t>跟家人一起吃团圆饭。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A101A6AC-6904-491A-B8C1-AD5187DF22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687" y="1704974"/>
            <a:ext cx="5710238" cy="3212009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972CE675-93B4-4434-926E-A0DE462922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0" y="1704975"/>
            <a:ext cx="4876800" cy="3438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7228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2BB14679-5B5D-4B6D-B995-2333D21B60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445" t="5556" r="13333" b="6624"/>
          <a:stretch/>
        </p:blipFill>
        <p:spPr>
          <a:xfrm>
            <a:off x="1000124" y="190500"/>
            <a:ext cx="3095625" cy="3914775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E4C2ED9A-8FAB-498E-99EF-0C7E71D0ADA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231" t="36406" r="11846" b="460"/>
          <a:stretch/>
        </p:blipFill>
        <p:spPr>
          <a:xfrm>
            <a:off x="3705225" y="1991296"/>
            <a:ext cx="2571750" cy="2113979"/>
          </a:xfrm>
          <a:prstGeom prst="rect">
            <a:avLst/>
          </a:prstGeom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D6AD3A5B-2431-4595-BE2D-33C8AF168ADC}"/>
              </a:ext>
            </a:extLst>
          </p:cNvPr>
          <p:cNvSpPr txBox="1"/>
          <p:nvPr/>
        </p:nvSpPr>
        <p:spPr>
          <a:xfrm>
            <a:off x="3976687" y="1361095"/>
            <a:ext cx="2238375" cy="707886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solidFill>
              <a:schemeClr val="tx2">
                <a:lumMod val="90000"/>
                <a:lumOff val="1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>
                <a:solidFill>
                  <a:schemeClr val="bg1"/>
                </a:solidFill>
              </a:rPr>
              <a:t>中小学生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62DAF664-408E-4978-B815-C2C6CCAA1203}"/>
              </a:ext>
            </a:extLst>
          </p:cNvPr>
          <p:cNvSpPr/>
          <p:nvPr/>
        </p:nvSpPr>
        <p:spPr>
          <a:xfrm>
            <a:off x="6534150" y="514709"/>
            <a:ext cx="5324475" cy="1200329"/>
          </a:xfrm>
          <a:prstGeom prst="rect">
            <a:avLst/>
          </a:prstGeom>
          <a:ln w="38100">
            <a:solidFill>
              <a:srgbClr val="FFC000"/>
            </a:solidFill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TW" sz="3600" dirty="0">
                <a:latin typeface="+mn-ea"/>
              </a:rPr>
              <a:t>My daughter is study in the third grade</a:t>
            </a:r>
            <a:endParaRPr lang="zh-TW" altLang="en-US" sz="3600" dirty="0">
              <a:latin typeface="+mn-ea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EE4E82F1-F6F3-46B2-93CD-2B16BFC35D51}"/>
              </a:ext>
            </a:extLst>
          </p:cNvPr>
          <p:cNvSpPr txBox="1"/>
          <p:nvPr/>
        </p:nvSpPr>
        <p:spPr>
          <a:xfrm>
            <a:off x="6428087" y="1934485"/>
            <a:ext cx="54305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我女儿读三</a:t>
            </a:r>
            <a:r>
              <a:rPr lang="en-US" altLang="zh-TW" sz="4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_______</a:t>
            </a:r>
            <a:endParaRPr lang="zh-TW" altLang="en-US" sz="4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11900927-50F0-4A6C-AA8C-ECC695876E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5374" y="4185959"/>
            <a:ext cx="3314701" cy="2176741"/>
          </a:xfrm>
          <a:prstGeom prst="rect">
            <a:avLst/>
          </a:prstGeom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id="{97C11C1C-E109-41B7-894F-3281BED3D13B}"/>
              </a:ext>
            </a:extLst>
          </p:cNvPr>
          <p:cNvSpPr txBox="1"/>
          <p:nvPr/>
        </p:nvSpPr>
        <p:spPr>
          <a:xfrm>
            <a:off x="4281487" y="5650051"/>
            <a:ext cx="1419225" cy="707886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solidFill>
              <a:schemeClr val="tx2">
                <a:lumMod val="90000"/>
                <a:lumOff val="1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>
                <a:solidFill>
                  <a:schemeClr val="bg1"/>
                </a:solidFill>
              </a:rPr>
              <a:t>成绩</a:t>
            </a: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4F3664E7-3DD0-4D03-B080-65DFC4B4C1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3429000"/>
            <a:ext cx="4082240" cy="3169740"/>
          </a:xfrm>
          <a:prstGeom prst="rect">
            <a:avLst/>
          </a:prstGeom>
        </p:spPr>
      </p:pic>
      <p:sp>
        <p:nvSpPr>
          <p:cNvPr id="11" name="文字方塊 10">
            <a:extLst>
              <a:ext uri="{FF2B5EF4-FFF2-40B4-BE49-F238E27FC236}">
                <a16:creationId xmlns:a16="http://schemas.microsoft.com/office/drawing/2014/main" id="{DE888F2D-4AD1-43E6-AEAB-DEFAC6D1BCC0}"/>
              </a:ext>
            </a:extLst>
          </p:cNvPr>
          <p:cNvSpPr txBox="1"/>
          <p:nvPr/>
        </p:nvSpPr>
        <p:spPr>
          <a:xfrm>
            <a:off x="10010775" y="3317034"/>
            <a:ext cx="1419225" cy="707886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solidFill>
              <a:schemeClr val="tx2">
                <a:lumMod val="90000"/>
                <a:lumOff val="1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>
                <a:solidFill>
                  <a:schemeClr val="bg1"/>
                </a:solidFill>
              </a:rPr>
              <a:t>培养</a:t>
            </a: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B0865D06-A764-4DE8-97AF-2FAED20D4E1F}"/>
              </a:ext>
            </a:extLst>
          </p:cNvPr>
          <p:cNvSpPr txBox="1"/>
          <p:nvPr/>
        </p:nvSpPr>
        <p:spPr>
          <a:xfrm>
            <a:off x="10010775" y="4499289"/>
            <a:ext cx="1419225" cy="707886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solidFill>
              <a:schemeClr val="tx2">
                <a:lumMod val="90000"/>
                <a:lumOff val="1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>
                <a:solidFill>
                  <a:schemeClr val="bg1"/>
                </a:solidFill>
              </a:rPr>
              <a:t>品德</a:t>
            </a: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1F0287E7-7FE2-4614-B02D-E33F380619F0}"/>
              </a:ext>
            </a:extLst>
          </p:cNvPr>
          <p:cNvSpPr txBox="1"/>
          <p:nvPr/>
        </p:nvSpPr>
        <p:spPr>
          <a:xfrm>
            <a:off x="10010774" y="5654814"/>
            <a:ext cx="1419225" cy="707886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solidFill>
              <a:schemeClr val="tx2">
                <a:lumMod val="90000"/>
                <a:lumOff val="1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>
                <a:solidFill>
                  <a:schemeClr val="bg1"/>
                </a:solidFill>
              </a:rPr>
              <a:t>美德</a:t>
            </a: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041CA973-9C74-4FC0-A669-0A7C8925328E}"/>
              </a:ext>
            </a:extLst>
          </p:cNvPr>
          <p:cNvSpPr txBox="1"/>
          <p:nvPr/>
        </p:nvSpPr>
        <p:spPr>
          <a:xfrm>
            <a:off x="9839326" y="1827542"/>
            <a:ext cx="1419225" cy="707886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solidFill>
              <a:schemeClr val="tx2">
                <a:lumMod val="90000"/>
                <a:lumOff val="1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>
                <a:solidFill>
                  <a:schemeClr val="bg1"/>
                </a:solidFill>
              </a:rPr>
              <a:t>年级</a:t>
            </a:r>
          </a:p>
        </p:txBody>
      </p:sp>
    </p:spTree>
    <p:extLst>
      <p:ext uri="{BB962C8B-B14F-4D97-AF65-F5344CB8AC3E}">
        <p14:creationId xmlns:p14="http://schemas.microsoft.com/office/powerpoint/2010/main" val="1423694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/>
      <p:bldP spid="9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746FC952-0E47-495E-9CDB-A31CF5642FAF}"/>
              </a:ext>
            </a:extLst>
          </p:cNvPr>
          <p:cNvSpPr txBox="1"/>
          <p:nvPr/>
        </p:nvSpPr>
        <p:spPr>
          <a:xfrm>
            <a:off x="1047750" y="5670203"/>
            <a:ext cx="10772775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900" dirty="0">
                <a:latin typeface="+mn-ea"/>
              </a:rPr>
              <a:t>在北京旅游</a:t>
            </a:r>
            <a:r>
              <a:rPr lang="zh-TW" altLang="en-US" sz="3900" b="1" dirty="0">
                <a:solidFill>
                  <a:srgbClr val="FF0000"/>
                </a:solidFill>
                <a:latin typeface="+mn-ea"/>
              </a:rPr>
              <a:t>期间</a:t>
            </a:r>
            <a:r>
              <a:rPr lang="zh-TW" altLang="en-US" sz="3900" dirty="0">
                <a:latin typeface="+mn-ea"/>
              </a:rPr>
              <a:t>，我印象最深刻就是去参观故宫。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759C81B0-7F73-46AB-902D-6FD8389213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0625" y="723899"/>
            <a:ext cx="4905375" cy="4905375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56600ECC-7C1C-444D-81FA-E5DEBCFD0F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6998" y="876301"/>
            <a:ext cx="5863527" cy="4400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7911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ABDA638B-6C95-4020-AFF8-855B99829148}"/>
              </a:ext>
            </a:extLst>
          </p:cNvPr>
          <p:cNvSpPr txBox="1"/>
          <p:nvPr/>
        </p:nvSpPr>
        <p:spPr>
          <a:xfrm>
            <a:off x="1257300" y="551878"/>
            <a:ext cx="10172700" cy="58108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TW" altLang="en-US" sz="3600" dirty="0"/>
              <a:t>下面是贵州一位市民写给</a:t>
            </a:r>
            <a:r>
              <a:rPr lang="en-US" altLang="zh-TW" sz="3600" dirty="0"/>
              <a:t>《</a:t>
            </a:r>
            <a:r>
              <a:rPr lang="zh-TW" altLang="en-US" sz="3600" dirty="0"/>
              <a:t>人民日报</a:t>
            </a:r>
            <a:r>
              <a:rPr lang="en-US" altLang="zh-TW" sz="3600" dirty="0"/>
              <a:t>》</a:t>
            </a:r>
            <a:r>
              <a:rPr lang="zh-TW" altLang="en-US" sz="3600" dirty="0"/>
              <a:t>的一封信，反映了目前中国中小学生的部份生活。</a:t>
            </a:r>
            <a:endParaRPr lang="en-US" altLang="zh-TW" sz="3600" dirty="0"/>
          </a:p>
          <a:p>
            <a:pPr indent="457200">
              <a:lnSpc>
                <a:spcPct val="150000"/>
              </a:lnSpc>
            </a:pPr>
            <a:r>
              <a:rPr lang="zh-TW" altLang="en-US" sz="3600" dirty="0"/>
              <a:t>前些日子，家中的随身听不见了，问到读小学六年级的女儿，才知道她以每天</a:t>
            </a:r>
            <a:r>
              <a:rPr lang="en-US" altLang="zh-TW" sz="3600" dirty="0"/>
              <a:t>0.5</a:t>
            </a:r>
            <a:r>
              <a:rPr lang="zh-TW" altLang="en-US" sz="3600" dirty="0"/>
              <a:t>元出租费租给班上的同学。我很生气地问她为什么不借给同学听而去收租金，她却振振有词地回答说：“爸，班上同学都这样做”</a:t>
            </a:r>
          </a:p>
        </p:txBody>
      </p:sp>
    </p:spTree>
    <p:extLst>
      <p:ext uri="{BB962C8B-B14F-4D97-AF65-F5344CB8AC3E}">
        <p14:creationId xmlns:p14="http://schemas.microsoft.com/office/powerpoint/2010/main" val="95988145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ABDA638B-6C95-4020-AFF8-855B99829148}"/>
              </a:ext>
            </a:extLst>
          </p:cNvPr>
          <p:cNvSpPr txBox="1"/>
          <p:nvPr/>
        </p:nvSpPr>
        <p:spPr>
          <a:xfrm>
            <a:off x="1257300" y="1649861"/>
            <a:ext cx="10172700" cy="414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TW" altLang="en-US" sz="3600" dirty="0"/>
              <a:t>通过女儿出租随身听的线索，我还惊奇地发现，不仅女儿在班上做生意，就连我妹妹的女儿</a:t>
            </a:r>
            <a:r>
              <a:rPr lang="en-US" altLang="zh-TW" sz="3600" dirty="0"/>
              <a:t>(</a:t>
            </a:r>
            <a:r>
              <a:rPr lang="zh-TW" altLang="en-US" sz="3600" dirty="0"/>
              <a:t>正读初一</a:t>
            </a:r>
            <a:r>
              <a:rPr lang="en-US" altLang="zh-TW" sz="3600" dirty="0"/>
              <a:t>)</a:t>
            </a:r>
            <a:r>
              <a:rPr lang="zh-TW" altLang="en-US" sz="3600" dirty="0"/>
              <a:t>也是这样。两姐妹经常暗地发生生意往来。我还从女儿那里了解到，她们班上有的同学出租杂志、书籍、磁带，春节前夕还有人转卖明信片。</a:t>
            </a:r>
          </a:p>
        </p:txBody>
      </p:sp>
    </p:spTree>
    <p:extLst>
      <p:ext uri="{BB962C8B-B14F-4D97-AF65-F5344CB8AC3E}">
        <p14:creationId xmlns:p14="http://schemas.microsoft.com/office/powerpoint/2010/main" val="130182962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ABDA638B-6C95-4020-AFF8-855B99829148}"/>
              </a:ext>
            </a:extLst>
          </p:cNvPr>
          <p:cNvSpPr txBox="1"/>
          <p:nvPr/>
        </p:nvSpPr>
        <p:spPr>
          <a:xfrm>
            <a:off x="1257300" y="1640336"/>
            <a:ext cx="10172700" cy="41495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TW" altLang="en-US" sz="3600" dirty="0"/>
              <a:t>青少年上学期间，是培养人生美德的关键时期。即使在现在的社会主义市场经济条件下，小学生做生意，我认为也还是太早了。这种“生意经”不仅会影响孩子的思想品德培养，也会影响孩子的学习成绩。</a:t>
            </a:r>
          </a:p>
        </p:txBody>
      </p:sp>
    </p:spTree>
    <p:extLst>
      <p:ext uri="{BB962C8B-B14F-4D97-AF65-F5344CB8AC3E}">
        <p14:creationId xmlns:p14="http://schemas.microsoft.com/office/powerpoint/2010/main" val="18705228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598A891A-44A2-445B-B51C-994C641153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664" y="124020"/>
            <a:ext cx="7810500" cy="3179869"/>
          </a:xfrm>
          <a:prstGeom prst="rect">
            <a:avLst/>
          </a:prstGeom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B75C69EB-8FDD-438C-A2AE-0EE036F0A2B2}"/>
              </a:ext>
            </a:extLst>
          </p:cNvPr>
          <p:cNvSpPr txBox="1"/>
          <p:nvPr/>
        </p:nvSpPr>
        <p:spPr>
          <a:xfrm>
            <a:off x="6738939" y="2596003"/>
            <a:ext cx="1419225" cy="707886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solidFill>
              <a:schemeClr val="tx2">
                <a:lumMod val="90000"/>
                <a:lumOff val="1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>
                <a:solidFill>
                  <a:schemeClr val="bg1"/>
                </a:solidFill>
              </a:rPr>
              <a:t>贵州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FAB08A4B-FE34-4D3C-8B31-3D3E1F70E6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8175" y="249131"/>
            <a:ext cx="3575068" cy="2341669"/>
          </a:xfrm>
          <a:prstGeom prst="rect">
            <a:avLst/>
          </a:prstGeom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6E5178DC-2659-4C8E-9B21-3B2715FE8AC0}"/>
              </a:ext>
            </a:extLst>
          </p:cNvPr>
          <p:cNvSpPr txBox="1"/>
          <p:nvPr/>
        </p:nvSpPr>
        <p:spPr>
          <a:xfrm>
            <a:off x="9529766" y="2597895"/>
            <a:ext cx="1419225" cy="707886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solidFill>
              <a:schemeClr val="tx2">
                <a:lumMod val="90000"/>
                <a:lumOff val="1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>
                <a:solidFill>
                  <a:schemeClr val="bg1"/>
                </a:solidFill>
              </a:rPr>
              <a:t>市民</a:t>
            </a: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8155BEE0-4B0D-49EE-A45E-26FA4729A659}"/>
              </a:ext>
            </a:extLst>
          </p:cNvPr>
          <p:cNvSpPr txBox="1"/>
          <p:nvPr/>
        </p:nvSpPr>
        <p:spPr>
          <a:xfrm>
            <a:off x="2838450" y="5700538"/>
            <a:ext cx="1419225" cy="707886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solidFill>
              <a:schemeClr val="tx2">
                <a:lumMod val="90000"/>
                <a:lumOff val="1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>
                <a:solidFill>
                  <a:schemeClr val="bg1"/>
                </a:solidFill>
              </a:rPr>
              <a:t>答案</a:t>
            </a: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38D9C9B8-1941-4411-AC74-E7922FAAF7CC}"/>
              </a:ext>
            </a:extLst>
          </p:cNvPr>
          <p:cNvSpPr txBox="1"/>
          <p:nvPr/>
        </p:nvSpPr>
        <p:spPr>
          <a:xfrm>
            <a:off x="352425" y="5682969"/>
            <a:ext cx="1419225" cy="707886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solidFill>
              <a:schemeClr val="tx2">
                <a:lumMod val="90000"/>
                <a:lumOff val="1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>
                <a:solidFill>
                  <a:schemeClr val="bg1"/>
                </a:solidFill>
              </a:rPr>
              <a:t>回答</a:t>
            </a: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30BFFD10-B581-40EB-A688-6500640E954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2661"/>
          <a:stretch/>
        </p:blipFill>
        <p:spPr>
          <a:xfrm>
            <a:off x="347664" y="3422509"/>
            <a:ext cx="3905250" cy="2066041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4B020DA1-3890-498C-A4BB-DF9E9740F5CF}"/>
              </a:ext>
            </a:extLst>
          </p:cNvPr>
          <p:cNvSpPr/>
          <p:nvPr/>
        </p:nvSpPr>
        <p:spPr>
          <a:xfrm>
            <a:off x="4657723" y="3432645"/>
            <a:ext cx="6772276" cy="646331"/>
          </a:xfrm>
          <a:prstGeom prst="rect">
            <a:avLst/>
          </a:prstGeom>
          <a:ln w="38100">
            <a:solidFill>
              <a:srgbClr val="FFC000"/>
            </a:solidFill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TW" sz="3600" dirty="0">
                <a:latin typeface="+mn-ea"/>
              </a:rPr>
              <a:t>This is my answer.</a:t>
            </a:r>
            <a:endParaRPr lang="zh-TW" altLang="en-US" sz="3600" dirty="0">
              <a:latin typeface="+mn-ea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98434CC3-6A76-4012-8968-73ADFB43E1E3}"/>
              </a:ext>
            </a:extLst>
          </p:cNvPr>
          <p:cNvSpPr/>
          <p:nvPr/>
        </p:nvSpPr>
        <p:spPr>
          <a:xfrm>
            <a:off x="4657724" y="4959377"/>
            <a:ext cx="6772276" cy="646331"/>
          </a:xfrm>
          <a:prstGeom prst="rect">
            <a:avLst/>
          </a:prstGeom>
          <a:ln w="38100">
            <a:solidFill>
              <a:srgbClr val="FFC000"/>
            </a:solidFill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TW" sz="3600" dirty="0">
                <a:latin typeface="+mn-ea"/>
              </a:rPr>
              <a:t>I can answer this question.</a:t>
            </a:r>
            <a:endParaRPr lang="zh-TW" altLang="en-US" sz="3600" dirty="0">
              <a:latin typeface="+mn-ea"/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0487E33D-8265-45A2-B233-6CE57726D2AE}"/>
              </a:ext>
            </a:extLst>
          </p:cNvPr>
          <p:cNvSpPr txBox="1"/>
          <p:nvPr/>
        </p:nvSpPr>
        <p:spPr>
          <a:xfrm>
            <a:off x="4657723" y="4295569"/>
            <a:ext cx="67722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这是我的</a:t>
            </a:r>
            <a:r>
              <a:rPr lang="en-US" altLang="zh-TW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_______</a:t>
            </a: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78F6BF6C-7AB3-4814-A7C7-C4B7F6C7DD91}"/>
              </a:ext>
            </a:extLst>
          </p:cNvPr>
          <p:cNvSpPr txBox="1"/>
          <p:nvPr/>
        </p:nvSpPr>
        <p:spPr>
          <a:xfrm>
            <a:off x="4652964" y="5834308"/>
            <a:ext cx="67722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我可以</a:t>
            </a:r>
            <a:r>
              <a:rPr lang="en-US" altLang="zh-TW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_______</a:t>
            </a: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这个问题。</a:t>
            </a: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A0164497-9F7B-4CD0-B4FB-4CD1F33F2E6C}"/>
              </a:ext>
            </a:extLst>
          </p:cNvPr>
          <p:cNvSpPr txBox="1"/>
          <p:nvPr/>
        </p:nvSpPr>
        <p:spPr>
          <a:xfrm>
            <a:off x="8110541" y="4136126"/>
            <a:ext cx="1419225" cy="707886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solidFill>
              <a:schemeClr val="tx2">
                <a:lumMod val="90000"/>
                <a:lumOff val="1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>
                <a:solidFill>
                  <a:schemeClr val="bg1"/>
                </a:solidFill>
              </a:rPr>
              <a:t>答案</a:t>
            </a: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0FE12E5A-6C12-487D-96B9-3887629984FF}"/>
              </a:ext>
            </a:extLst>
          </p:cNvPr>
          <p:cNvSpPr txBox="1"/>
          <p:nvPr/>
        </p:nvSpPr>
        <p:spPr>
          <a:xfrm>
            <a:off x="6807993" y="5679970"/>
            <a:ext cx="1419225" cy="707886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solidFill>
              <a:schemeClr val="tx2">
                <a:lumMod val="90000"/>
                <a:lumOff val="1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>
                <a:solidFill>
                  <a:schemeClr val="bg1"/>
                </a:solidFill>
              </a:rPr>
              <a:t>回答</a:t>
            </a:r>
          </a:p>
        </p:txBody>
      </p:sp>
    </p:spTree>
    <p:extLst>
      <p:ext uri="{BB962C8B-B14F-4D97-AF65-F5344CB8AC3E}">
        <p14:creationId xmlns:p14="http://schemas.microsoft.com/office/powerpoint/2010/main" val="71970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7" grpId="0" animBg="1"/>
      <p:bldP spid="9" grpId="0" animBg="1"/>
      <p:bldP spid="10" grpId="0" animBg="1"/>
      <p:bldP spid="11" grpId="0"/>
      <p:bldP spid="12" grpId="0"/>
      <p:bldP spid="13" grpId="0" animBg="1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acial Justice: Reflect | Religious Action Center">
            <a:extLst>
              <a:ext uri="{FF2B5EF4-FFF2-40B4-BE49-F238E27FC236}">
                <a16:creationId xmlns:a16="http://schemas.microsoft.com/office/drawing/2014/main" id="{64121D58-2450-4362-8A69-EB9AB332E4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22" t="5696" r="28809" b="5745"/>
          <a:stretch/>
        </p:blipFill>
        <p:spPr bwMode="auto">
          <a:xfrm>
            <a:off x="331900" y="285750"/>
            <a:ext cx="2641714" cy="2716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5F7874DC-C26D-479D-95E6-D86281C50EC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321" t="23367" r="15688" b="26633"/>
          <a:stretch/>
        </p:blipFill>
        <p:spPr>
          <a:xfrm>
            <a:off x="331900" y="3613219"/>
            <a:ext cx="3581401" cy="1895475"/>
          </a:xfrm>
          <a:prstGeom prst="rect">
            <a:avLst/>
          </a:prstGeom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A24F0A8A-6A29-4151-9148-4937F32C8A57}"/>
              </a:ext>
            </a:extLst>
          </p:cNvPr>
          <p:cNvSpPr txBox="1"/>
          <p:nvPr/>
        </p:nvSpPr>
        <p:spPr>
          <a:xfrm>
            <a:off x="2973614" y="2286000"/>
            <a:ext cx="1419225" cy="707886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solidFill>
              <a:schemeClr val="tx2">
                <a:lumMod val="90000"/>
                <a:lumOff val="1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>
                <a:solidFill>
                  <a:schemeClr val="bg1"/>
                </a:solidFill>
              </a:rPr>
              <a:t>反映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74CE7E03-4057-4683-945C-ABD1D279C6E0}"/>
              </a:ext>
            </a:extLst>
          </p:cNvPr>
          <p:cNvSpPr/>
          <p:nvPr/>
        </p:nvSpPr>
        <p:spPr>
          <a:xfrm>
            <a:off x="2838451" y="381000"/>
            <a:ext cx="4686300" cy="14821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3200" dirty="0">
                <a:solidFill>
                  <a:srgbClr val="2A2E2E"/>
                </a:solidFill>
                <a:latin typeface="Helvetica Neue"/>
              </a:rPr>
              <a:t>如果对于学校有任何问题，应该先跟老师</a:t>
            </a:r>
            <a:r>
              <a:rPr lang="zh-TW" altLang="en-US" sz="3200" dirty="0">
                <a:solidFill>
                  <a:srgbClr val="FF0000"/>
                </a:solidFill>
                <a:latin typeface="Helvetica Neue"/>
              </a:rPr>
              <a:t>反映</a:t>
            </a:r>
            <a:r>
              <a:rPr lang="zh-TW" altLang="en-US" sz="3200" dirty="0">
                <a:solidFill>
                  <a:srgbClr val="2A2E2E"/>
                </a:solidFill>
                <a:latin typeface="Helvetica Neue"/>
              </a:rPr>
              <a:t>。</a:t>
            </a:r>
            <a:endParaRPr lang="zh-TW" altLang="en-US" sz="3200" dirty="0"/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4280EDA9-388C-4F2D-9560-A50A5FE32A00}"/>
              </a:ext>
            </a:extLst>
          </p:cNvPr>
          <p:cNvSpPr txBox="1"/>
          <p:nvPr/>
        </p:nvSpPr>
        <p:spPr>
          <a:xfrm>
            <a:off x="1155814" y="5696366"/>
            <a:ext cx="1419225" cy="707886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solidFill>
              <a:schemeClr val="tx2">
                <a:lumMod val="90000"/>
                <a:lumOff val="1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>
                <a:solidFill>
                  <a:schemeClr val="bg1"/>
                </a:solidFill>
              </a:rPr>
              <a:t>部份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F412708A-90BE-469D-9659-BE202B31B7CE}"/>
              </a:ext>
            </a:extLst>
          </p:cNvPr>
          <p:cNvSpPr/>
          <p:nvPr/>
        </p:nvSpPr>
        <p:spPr>
          <a:xfrm>
            <a:off x="3913301" y="4888086"/>
            <a:ext cx="4014791" cy="646331"/>
          </a:xfrm>
          <a:prstGeom prst="rect">
            <a:avLst/>
          </a:prstGeom>
          <a:ln w="38100">
            <a:solidFill>
              <a:srgbClr val="FFC000"/>
            </a:solidFill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TW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Some students</a:t>
            </a:r>
            <a:endParaRPr lang="zh-TW" altLang="en-US" sz="3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7762FC5F-CECA-475D-B287-B0C5EDC5DA33}"/>
              </a:ext>
            </a:extLst>
          </p:cNvPr>
          <p:cNvSpPr/>
          <p:nvPr/>
        </p:nvSpPr>
        <p:spPr>
          <a:xfrm>
            <a:off x="3913301" y="3425547"/>
            <a:ext cx="4014791" cy="584775"/>
          </a:xfrm>
          <a:prstGeom prst="rect">
            <a:avLst/>
          </a:prstGeom>
          <a:ln w="38100">
            <a:solidFill>
              <a:srgbClr val="FFC000"/>
            </a:solidFill>
          </a:ln>
        </p:spPr>
        <p:txBody>
          <a:bodyPr wrap="square" anchor="t">
            <a:spAutoFit/>
          </a:bodyPr>
          <a:lstStyle/>
          <a:p>
            <a:pPr algn="ctr"/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Part of the reason</a:t>
            </a: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608B0088-A63A-4CE9-BF17-43FAE3A5E6D5}"/>
              </a:ext>
            </a:extLst>
          </p:cNvPr>
          <p:cNvSpPr txBox="1"/>
          <p:nvPr/>
        </p:nvSpPr>
        <p:spPr>
          <a:xfrm>
            <a:off x="3913300" y="4126038"/>
            <a:ext cx="40147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部份原因</a:t>
            </a: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AEF51FF6-485B-43AC-BF96-95759208E673}"/>
              </a:ext>
            </a:extLst>
          </p:cNvPr>
          <p:cNvSpPr txBox="1"/>
          <p:nvPr/>
        </p:nvSpPr>
        <p:spPr>
          <a:xfrm>
            <a:off x="3913299" y="5727143"/>
            <a:ext cx="4014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部份学生</a:t>
            </a: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9017A6D0-B559-418A-B983-8532C053D350}"/>
              </a:ext>
            </a:extLst>
          </p:cNvPr>
          <p:cNvSpPr/>
          <p:nvPr/>
        </p:nvSpPr>
        <p:spPr>
          <a:xfrm>
            <a:off x="7858125" y="552890"/>
            <a:ext cx="3571875" cy="769441"/>
          </a:xfrm>
          <a:prstGeom prst="rect">
            <a:avLst/>
          </a:prstGeom>
          <a:solidFill>
            <a:srgbClr val="FF6600"/>
          </a:solidFill>
          <a:ln w="38100">
            <a:solidFill>
              <a:srgbClr val="FF6600"/>
            </a:solidFill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TW" sz="4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few day ago</a:t>
            </a:r>
            <a:endParaRPr lang="zh-TW" altLang="en-US" sz="44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D125FA61-3B59-4FAE-ABEB-48231A71396E}"/>
              </a:ext>
            </a:extLst>
          </p:cNvPr>
          <p:cNvSpPr txBox="1"/>
          <p:nvPr/>
        </p:nvSpPr>
        <p:spPr>
          <a:xfrm>
            <a:off x="8537690" y="1578114"/>
            <a:ext cx="2397010" cy="707886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solidFill>
              <a:schemeClr val="tx2">
                <a:lumMod val="90000"/>
                <a:lumOff val="1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>
                <a:solidFill>
                  <a:schemeClr val="bg1"/>
                </a:solidFill>
              </a:rPr>
              <a:t>前些日子</a:t>
            </a: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7D2AAF79-049E-4CA1-8B4E-33C02E1365F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945" b="19300"/>
          <a:stretch/>
        </p:blipFill>
        <p:spPr>
          <a:xfrm>
            <a:off x="8086064" y="2609094"/>
            <a:ext cx="3774036" cy="2802455"/>
          </a:xfrm>
          <a:prstGeom prst="rect">
            <a:avLst/>
          </a:prstGeom>
        </p:spPr>
      </p:pic>
      <p:sp>
        <p:nvSpPr>
          <p:cNvPr id="16" name="文字方塊 15">
            <a:extLst>
              <a:ext uri="{FF2B5EF4-FFF2-40B4-BE49-F238E27FC236}">
                <a16:creationId xmlns:a16="http://schemas.microsoft.com/office/drawing/2014/main" id="{EA86B58A-9FB6-4B90-95E8-B9CF98CE0EFF}"/>
              </a:ext>
            </a:extLst>
          </p:cNvPr>
          <p:cNvSpPr txBox="1"/>
          <p:nvPr/>
        </p:nvSpPr>
        <p:spPr>
          <a:xfrm>
            <a:off x="9185389" y="5654814"/>
            <a:ext cx="1419225" cy="707886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solidFill>
              <a:schemeClr val="tx2">
                <a:lumMod val="90000"/>
                <a:lumOff val="1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>
                <a:solidFill>
                  <a:schemeClr val="bg1"/>
                </a:solidFill>
              </a:rPr>
              <a:t>生气</a:t>
            </a:r>
          </a:p>
        </p:txBody>
      </p:sp>
    </p:spTree>
    <p:extLst>
      <p:ext uri="{BB962C8B-B14F-4D97-AF65-F5344CB8AC3E}">
        <p14:creationId xmlns:p14="http://schemas.microsoft.com/office/powerpoint/2010/main" val="2837381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5" grpId="0" animBg="1"/>
      <p:bldP spid="9" grpId="0" animBg="1"/>
      <p:bldP spid="10" grpId="0" animBg="1"/>
      <p:bldP spid="11" grpId="0"/>
      <p:bldP spid="12" grpId="0"/>
      <p:bldP spid="13" grpId="0" animBg="1"/>
      <p:bldP spid="14" grpId="0" animBg="1"/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0">
            <a:extLst>
              <a:ext uri="{FF2B5EF4-FFF2-40B4-BE49-F238E27FC236}">
                <a16:creationId xmlns:a16="http://schemas.microsoft.com/office/drawing/2014/main" id="{CB3A31B6-5C39-44A5-B376-3C94A1F2ED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375" y="3504282"/>
            <a:ext cx="2447920" cy="2858418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69EF22D0-B504-4C5B-8F1A-6D322954E62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08" t="5565" r="3369" b="12144"/>
          <a:stretch/>
        </p:blipFill>
        <p:spPr>
          <a:xfrm>
            <a:off x="333375" y="588486"/>
            <a:ext cx="3276600" cy="2194704"/>
          </a:xfrm>
          <a:prstGeom prst="rect">
            <a:avLst/>
          </a:prstGeom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BC6C7DD7-97D3-47F3-AE4D-E5479725D91C}"/>
              </a:ext>
            </a:extLst>
          </p:cNvPr>
          <p:cNvSpPr txBox="1"/>
          <p:nvPr/>
        </p:nvSpPr>
        <p:spPr>
          <a:xfrm>
            <a:off x="3995251" y="1394358"/>
            <a:ext cx="1419225" cy="707886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solidFill>
              <a:schemeClr val="tx2">
                <a:lumMod val="90000"/>
                <a:lumOff val="1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>
                <a:solidFill>
                  <a:schemeClr val="bg1"/>
                </a:solidFill>
              </a:rPr>
              <a:t>发现</a:t>
            </a: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88FE7E66-5382-4414-994A-A9D8E0225717}"/>
              </a:ext>
            </a:extLst>
          </p:cNvPr>
          <p:cNvSpPr txBox="1"/>
          <p:nvPr/>
        </p:nvSpPr>
        <p:spPr>
          <a:xfrm>
            <a:off x="2943332" y="2706149"/>
            <a:ext cx="1419225" cy="707886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solidFill>
              <a:schemeClr val="tx2">
                <a:lumMod val="90000"/>
                <a:lumOff val="1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>
                <a:solidFill>
                  <a:schemeClr val="bg1"/>
                </a:solidFill>
              </a:rPr>
              <a:t>线索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452BD15C-23A1-400B-B555-9C0A93019886}"/>
              </a:ext>
            </a:extLst>
          </p:cNvPr>
          <p:cNvSpPr txBox="1"/>
          <p:nvPr/>
        </p:nvSpPr>
        <p:spPr>
          <a:xfrm>
            <a:off x="2419350" y="5654814"/>
            <a:ext cx="1770139" cy="707886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solidFill>
              <a:schemeClr val="tx2">
                <a:lumMod val="90000"/>
                <a:lumOff val="1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>
                <a:solidFill>
                  <a:schemeClr val="bg1"/>
                </a:solidFill>
              </a:rPr>
              <a:t>惊奇地</a:t>
            </a: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03458A68-0A86-46F4-934E-B845F819B035}"/>
              </a:ext>
            </a:extLst>
          </p:cNvPr>
          <p:cNvSpPr txBox="1"/>
          <p:nvPr/>
        </p:nvSpPr>
        <p:spPr>
          <a:xfrm>
            <a:off x="2775780" y="4658004"/>
            <a:ext cx="1419225" cy="707886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solidFill>
              <a:schemeClr val="tx2">
                <a:lumMod val="90000"/>
                <a:lumOff val="1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>
                <a:solidFill>
                  <a:schemeClr val="bg1"/>
                </a:solidFill>
              </a:rPr>
              <a:t>惊讶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FCB30250-B72B-4870-894C-960008978FFB}"/>
              </a:ext>
            </a:extLst>
          </p:cNvPr>
          <p:cNvSpPr/>
          <p:nvPr/>
        </p:nvSpPr>
        <p:spPr>
          <a:xfrm>
            <a:off x="3913883" y="663389"/>
            <a:ext cx="3596988" cy="584775"/>
          </a:xfrm>
          <a:prstGeom prst="rect">
            <a:avLst/>
          </a:prstGeom>
          <a:ln w="38100">
            <a:solidFill>
              <a:srgbClr val="FFC000"/>
            </a:solidFill>
          </a:ln>
        </p:spPr>
        <p:txBody>
          <a:bodyPr wrap="square" anchor="t">
            <a:spAutoFit/>
          </a:bodyPr>
          <a:lstStyle/>
          <a:p>
            <a:pPr algn="ctr"/>
            <a:r>
              <a:rPr lang="zh-TW" altLang="en-US" sz="3200" dirty="0">
                <a:latin typeface="+mn-ea"/>
              </a:rPr>
              <a:t>discover a clue</a:t>
            </a: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154AC1B5-A604-414A-9BBD-3B4D2DA84D22}"/>
              </a:ext>
            </a:extLst>
          </p:cNvPr>
          <p:cNvSpPr txBox="1"/>
          <p:nvPr/>
        </p:nvSpPr>
        <p:spPr>
          <a:xfrm>
            <a:off x="3686174" y="1636376"/>
            <a:ext cx="38481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________</a:t>
            </a: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一个线索</a:t>
            </a:r>
          </a:p>
        </p:txBody>
      </p:sp>
      <p:cxnSp>
        <p:nvCxnSpPr>
          <p:cNvPr id="16" name="直線單箭頭接點 15">
            <a:extLst>
              <a:ext uri="{FF2B5EF4-FFF2-40B4-BE49-F238E27FC236}">
                <a16:creationId xmlns:a16="http://schemas.microsoft.com/office/drawing/2014/main" id="{294165EB-9DC6-44B5-9607-654A1DA60CED}"/>
              </a:ext>
            </a:extLst>
          </p:cNvPr>
          <p:cNvCxnSpPr>
            <a:cxnSpLocks/>
            <a:stCxn id="6" idx="3"/>
            <a:endCxn id="23" idx="1"/>
          </p:cNvCxnSpPr>
          <p:nvPr/>
        </p:nvCxnSpPr>
        <p:spPr>
          <a:xfrm>
            <a:off x="4195005" y="5011947"/>
            <a:ext cx="509860" cy="0"/>
          </a:xfrm>
          <a:prstGeom prst="straightConnector1">
            <a:avLst/>
          </a:prstGeom>
          <a:ln w="76200">
            <a:solidFill>
              <a:srgbClr val="FF66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單箭頭接點 19">
            <a:extLst>
              <a:ext uri="{FF2B5EF4-FFF2-40B4-BE49-F238E27FC236}">
                <a16:creationId xmlns:a16="http://schemas.microsoft.com/office/drawing/2014/main" id="{69EB0F4B-6F90-4F1E-9E06-932756A74C0B}"/>
              </a:ext>
            </a:extLst>
          </p:cNvPr>
          <p:cNvCxnSpPr>
            <a:cxnSpLocks/>
            <a:stCxn id="4" idx="3"/>
            <a:endCxn id="24" idx="1"/>
          </p:cNvCxnSpPr>
          <p:nvPr/>
        </p:nvCxnSpPr>
        <p:spPr>
          <a:xfrm>
            <a:off x="4189489" y="6008757"/>
            <a:ext cx="515375" cy="0"/>
          </a:xfrm>
          <a:prstGeom prst="straightConnector1">
            <a:avLst/>
          </a:prstGeom>
          <a:ln w="76200">
            <a:solidFill>
              <a:srgbClr val="FF66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393747BD-BF08-4891-A253-1CF75BF0457A}"/>
              </a:ext>
            </a:extLst>
          </p:cNvPr>
          <p:cNvSpPr txBox="1"/>
          <p:nvPr/>
        </p:nvSpPr>
        <p:spPr>
          <a:xfrm>
            <a:off x="4704865" y="4719559"/>
            <a:ext cx="21055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200" dirty="0">
                <a:latin typeface="+mn-ea"/>
              </a:rPr>
              <a:t>surprise</a:t>
            </a:r>
            <a:endParaRPr lang="zh-TW" altLang="en-US" sz="3200" dirty="0">
              <a:latin typeface="+mn-ea"/>
            </a:endParaRPr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F21BEB5D-972A-488A-8BBE-84A8BD33BA74}"/>
              </a:ext>
            </a:extLst>
          </p:cNvPr>
          <p:cNvSpPr txBox="1"/>
          <p:nvPr/>
        </p:nvSpPr>
        <p:spPr>
          <a:xfrm>
            <a:off x="4704864" y="5716369"/>
            <a:ext cx="34294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3200" dirty="0" err="1">
                <a:latin typeface="+mn-ea"/>
              </a:rPr>
              <a:t>surprise+curious</a:t>
            </a:r>
            <a:endParaRPr lang="zh-TW" altLang="en-US" sz="3200" dirty="0">
              <a:latin typeface="+mn-ea"/>
            </a:endParaRPr>
          </a:p>
        </p:txBody>
      </p:sp>
      <p:pic>
        <p:nvPicPr>
          <p:cNvPr id="35" name="圖片 34">
            <a:extLst>
              <a:ext uri="{FF2B5EF4-FFF2-40B4-BE49-F238E27FC236}">
                <a16:creationId xmlns:a16="http://schemas.microsoft.com/office/drawing/2014/main" id="{624D5469-D2E4-4F75-A35C-672466C43F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74245" y="381001"/>
            <a:ext cx="3929546" cy="2856792"/>
          </a:xfrm>
          <a:prstGeom prst="rect">
            <a:avLst/>
          </a:prstGeom>
        </p:spPr>
      </p:pic>
      <p:sp>
        <p:nvSpPr>
          <p:cNvPr id="36" name="文字方塊 35">
            <a:extLst>
              <a:ext uri="{FF2B5EF4-FFF2-40B4-BE49-F238E27FC236}">
                <a16:creationId xmlns:a16="http://schemas.microsoft.com/office/drawing/2014/main" id="{5D226224-4775-4FA4-8596-5258450834DA}"/>
              </a:ext>
            </a:extLst>
          </p:cNvPr>
          <p:cNvSpPr txBox="1"/>
          <p:nvPr/>
        </p:nvSpPr>
        <p:spPr>
          <a:xfrm>
            <a:off x="10439400" y="2678078"/>
            <a:ext cx="1419225" cy="707886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solidFill>
              <a:schemeClr val="tx2">
                <a:lumMod val="90000"/>
                <a:lumOff val="1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>
                <a:solidFill>
                  <a:schemeClr val="bg1"/>
                </a:solidFill>
              </a:rPr>
              <a:t>春节</a:t>
            </a:r>
          </a:p>
        </p:txBody>
      </p:sp>
      <p:pic>
        <p:nvPicPr>
          <p:cNvPr id="37" name="圖片 36">
            <a:extLst>
              <a:ext uri="{FF2B5EF4-FFF2-40B4-BE49-F238E27FC236}">
                <a16:creationId xmlns:a16="http://schemas.microsoft.com/office/drawing/2014/main" id="{0856589A-56A4-4E2C-8720-4C824CB350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67920" y="3429000"/>
            <a:ext cx="3935871" cy="2213928"/>
          </a:xfrm>
          <a:prstGeom prst="rect">
            <a:avLst/>
          </a:prstGeom>
        </p:spPr>
      </p:pic>
      <p:sp>
        <p:nvSpPr>
          <p:cNvPr id="38" name="文字方塊 37">
            <a:extLst>
              <a:ext uri="{FF2B5EF4-FFF2-40B4-BE49-F238E27FC236}">
                <a16:creationId xmlns:a16="http://schemas.microsoft.com/office/drawing/2014/main" id="{2D39871D-C543-455E-BD6A-212B59EF9E21}"/>
              </a:ext>
            </a:extLst>
          </p:cNvPr>
          <p:cNvSpPr txBox="1"/>
          <p:nvPr/>
        </p:nvSpPr>
        <p:spPr>
          <a:xfrm>
            <a:off x="10088488" y="5642928"/>
            <a:ext cx="1770138" cy="707886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solidFill>
              <a:schemeClr val="tx2">
                <a:lumMod val="90000"/>
                <a:lumOff val="1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>
                <a:solidFill>
                  <a:schemeClr val="bg1"/>
                </a:solidFill>
              </a:rPr>
              <a:t>青少年</a:t>
            </a:r>
          </a:p>
        </p:txBody>
      </p:sp>
    </p:spTree>
    <p:extLst>
      <p:ext uri="{BB962C8B-B14F-4D97-AF65-F5344CB8AC3E}">
        <p14:creationId xmlns:p14="http://schemas.microsoft.com/office/powerpoint/2010/main" val="1994642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6" grpId="0" animBg="1"/>
      <p:bldP spid="9" grpId="0" animBg="1"/>
      <p:bldP spid="10" grpId="0"/>
      <p:bldP spid="23" grpId="0"/>
      <p:bldP spid="24" grpId="0"/>
      <p:bldP spid="36" grpId="0" animBg="1"/>
      <p:bldP spid="3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>
            <a:extLst>
              <a:ext uri="{FF2B5EF4-FFF2-40B4-BE49-F238E27FC236}">
                <a16:creationId xmlns:a16="http://schemas.microsoft.com/office/drawing/2014/main" id="{86B03B83-FD0E-4ACA-B028-697F725E29C0}"/>
              </a:ext>
            </a:extLst>
          </p:cNvPr>
          <p:cNvSpPr/>
          <p:nvPr/>
        </p:nvSpPr>
        <p:spPr>
          <a:xfrm>
            <a:off x="6244296" y="366021"/>
            <a:ext cx="4651984" cy="1542466"/>
          </a:xfrm>
          <a:prstGeom prst="rect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6600" b="1" dirty="0">
                <a:solidFill>
                  <a:schemeClr val="bg1"/>
                </a:solidFill>
                <a:latin typeface="+mn-ea"/>
              </a:rPr>
              <a:t>Take place</a:t>
            </a:r>
            <a:endParaRPr lang="zh-TW" altLang="en-US" sz="6600" b="1" dirty="0">
              <a:solidFill>
                <a:schemeClr val="bg1"/>
              </a:solidFill>
              <a:latin typeface="+mn-ea"/>
            </a:endParaRP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39628341-5C7F-4D79-ACF2-BBC695BD1F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672" t="29166" r="14766" b="29166"/>
          <a:stretch/>
        </p:blipFill>
        <p:spPr>
          <a:xfrm>
            <a:off x="1042958" y="366021"/>
            <a:ext cx="5038725" cy="1542467"/>
          </a:xfrm>
          <a:prstGeom prst="rect">
            <a:avLst/>
          </a:prstGeom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EC3C605C-6786-491F-90B6-43D26E41FA0C}"/>
              </a:ext>
            </a:extLst>
          </p:cNvPr>
          <p:cNvSpPr txBox="1"/>
          <p:nvPr/>
        </p:nvSpPr>
        <p:spPr>
          <a:xfrm>
            <a:off x="4662458" y="2007014"/>
            <a:ext cx="1419225" cy="707886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solidFill>
              <a:schemeClr val="tx2">
                <a:lumMod val="90000"/>
                <a:lumOff val="1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>
                <a:solidFill>
                  <a:schemeClr val="bg1"/>
                </a:solidFill>
              </a:rPr>
              <a:t>经常</a:t>
            </a: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476E2F37-80F9-4ADB-A66C-35CA8B2F03F0}"/>
              </a:ext>
            </a:extLst>
          </p:cNvPr>
          <p:cNvSpPr txBox="1"/>
          <p:nvPr/>
        </p:nvSpPr>
        <p:spPr>
          <a:xfrm>
            <a:off x="10010775" y="1574661"/>
            <a:ext cx="1419225" cy="707886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solidFill>
              <a:schemeClr val="tx2">
                <a:lumMod val="90000"/>
                <a:lumOff val="1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>
                <a:solidFill>
                  <a:schemeClr val="bg1"/>
                </a:solidFill>
              </a:rPr>
              <a:t>发生</a:t>
            </a: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0CB4145F-13D4-4C36-A953-CBB4CA109F5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9305"/>
          <a:stretch/>
        </p:blipFill>
        <p:spPr>
          <a:xfrm>
            <a:off x="7548942" y="2341973"/>
            <a:ext cx="2865649" cy="3275266"/>
          </a:xfrm>
          <a:prstGeom prst="rect">
            <a:avLst/>
          </a:prstGeom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id="{5114728D-A03F-4DF1-945F-D0BCCAD3AEF4}"/>
              </a:ext>
            </a:extLst>
          </p:cNvPr>
          <p:cNvSpPr txBox="1"/>
          <p:nvPr/>
        </p:nvSpPr>
        <p:spPr>
          <a:xfrm>
            <a:off x="6823586" y="5729964"/>
            <a:ext cx="431636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圣诞节</a:t>
            </a:r>
            <a:r>
              <a:rPr lang="en-US" altLang="zh-TW" sz="4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________</a:t>
            </a:r>
            <a:endParaRPr lang="zh-TW" altLang="en-US" sz="4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5916810F-1AF3-49BE-A06D-D2B51910FA6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313" t="32822" r="12500" b="34583"/>
          <a:stretch/>
        </p:blipFill>
        <p:spPr>
          <a:xfrm>
            <a:off x="1057274" y="3559491"/>
            <a:ext cx="5038726" cy="1288911"/>
          </a:xfrm>
          <a:prstGeom prst="rect">
            <a:avLst/>
          </a:prstGeom>
        </p:spPr>
      </p:pic>
      <p:sp>
        <p:nvSpPr>
          <p:cNvPr id="11" name="文字方塊 10">
            <a:extLst>
              <a:ext uri="{FF2B5EF4-FFF2-40B4-BE49-F238E27FC236}">
                <a16:creationId xmlns:a16="http://schemas.microsoft.com/office/drawing/2014/main" id="{CF2CADC4-7E8D-48BA-B5CD-83A7717A86C7}"/>
              </a:ext>
            </a:extLst>
          </p:cNvPr>
          <p:cNvSpPr txBox="1"/>
          <p:nvPr/>
        </p:nvSpPr>
        <p:spPr>
          <a:xfrm>
            <a:off x="4657019" y="5010646"/>
            <a:ext cx="1419225" cy="707886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solidFill>
              <a:schemeClr val="tx2">
                <a:lumMod val="90000"/>
                <a:lumOff val="1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>
                <a:solidFill>
                  <a:schemeClr val="bg1"/>
                </a:solidFill>
              </a:rPr>
              <a:t>条件</a:t>
            </a: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44ECD9DE-4355-410C-B0CC-10487E2ABF2F}"/>
              </a:ext>
            </a:extLst>
          </p:cNvPr>
          <p:cNvSpPr txBox="1"/>
          <p:nvPr/>
        </p:nvSpPr>
        <p:spPr>
          <a:xfrm>
            <a:off x="9140559" y="5654814"/>
            <a:ext cx="1419225" cy="707886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solidFill>
              <a:schemeClr val="tx2">
                <a:lumMod val="90000"/>
                <a:lumOff val="1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>
                <a:solidFill>
                  <a:schemeClr val="bg1"/>
                </a:solidFill>
              </a:rPr>
              <a:t>前夕</a:t>
            </a:r>
          </a:p>
        </p:txBody>
      </p:sp>
    </p:spTree>
    <p:extLst>
      <p:ext uri="{BB962C8B-B14F-4D97-AF65-F5344CB8AC3E}">
        <p14:creationId xmlns:p14="http://schemas.microsoft.com/office/powerpoint/2010/main" val="1201822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3" grpId="0" animBg="1"/>
      <p:bldP spid="7" grpId="0" animBg="1"/>
      <p:bldP spid="9" grpId="0"/>
      <p:bldP spid="11" grpId="0" animBg="1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圖片 12">
            <a:extLst>
              <a:ext uri="{FF2B5EF4-FFF2-40B4-BE49-F238E27FC236}">
                <a16:creationId xmlns:a16="http://schemas.microsoft.com/office/drawing/2014/main" id="{8DB2AC60-ED84-4477-B400-2761A6A349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4321" y="3436343"/>
            <a:ext cx="4638588" cy="2606043"/>
          </a:xfrm>
          <a:prstGeom prst="rect">
            <a:avLst/>
          </a:prstGeom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9721A4E1-F861-4956-9F66-B0A7D6220B61}"/>
              </a:ext>
            </a:extLst>
          </p:cNvPr>
          <p:cNvSpPr txBox="1"/>
          <p:nvPr/>
        </p:nvSpPr>
        <p:spPr>
          <a:xfrm>
            <a:off x="4281888" y="2077677"/>
            <a:ext cx="1419225" cy="707886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solidFill>
              <a:schemeClr val="tx2">
                <a:lumMod val="90000"/>
                <a:lumOff val="1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>
                <a:solidFill>
                  <a:schemeClr val="bg1"/>
                </a:solidFill>
              </a:rPr>
              <a:t>暗地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E9BB925B-F7E1-4BA6-B948-D43CCF387596}"/>
              </a:ext>
            </a:extLst>
          </p:cNvPr>
          <p:cNvSpPr/>
          <p:nvPr/>
        </p:nvSpPr>
        <p:spPr>
          <a:xfrm>
            <a:off x="1049129" y="446169"/>
            <a:ext cx="4651984" cy="1542466"/>
          </a:xfrm>
          <a:prstGeom prst="rect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6600" b="1" dirty="0">
                <a:solidFill>
                  <a:schemeClr val="bg1"/>
                </a:solidFill>
                <a:latin typeface="+mn-ea"/>
              </a:rPr>
              <a:t>secretly</a:t>
            </a:r>
            <a:endParaRPr lang="zh-TW" altLang="en-US" sz="5400" b="1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4D649936-C9A2-4969-9906-7875FD0316BD}"/>
              </a:ext>
            </a:extLst>
          </p:cNvPr>
          <p:cNvSpPr txBox="1"/>
          <p:nvPr/>
        </p:nvSpPr>
        <p:spPr>
          <a:xfrm>
            <a:off x="7379136" y="2077677"/>
            <a:ext cx="1419225" cy="707886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solidFill>
              <a:schemeClr val="tx2">
                <a:lumMod val="90000"/>
                <a:lumOff val="1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>
                <a:solidFill>
                  <a:schemeClr val="bg1"/>
                </a:solidFill>
              </a:rPr>
              <a:t>关键</a:t>
            </a: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81BEF776-FF43-42C3-A56C-AC87EEE202C2}"/>
              </a:ext>
            </a:extLst>
          </p:cNvPr>
          <p:cNvSpPr txBox="1"/>
          <p:nvPr/>
        </p:nvSpPr>
        <p:spPr>
          <a:xfrm>
            <a:off x="8813109" y="2077677"/>
            <a:ext cx="1414310" cy="707886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solidFill>
              <a:schemeClr val="tx2">
                <a:lumMod val="90000"/>
                <a:lumOff val="1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>
                <a:solidFill>
                  <a:schemeClr val="bg1"/>
                </a:solidFill>
              </a:rPr>
              <a:t>时期</a:t>
            </a: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4CE45367-33AF-452C-83EB-DF484BC606D0}"/>
              </a:ext>
            </a:extLst>
          </p:cNvPr>
          <p:cNvSpPr txBox="1"/>
          <p:nvPr/>
        </p:nvSpPr>
        <p:spPr>
          <a:xfrm>
            <a:off x="4281887" y="5654814"/>
            <a:ext cx="1419225" cy="707886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solidFill>
              <a:schemeClr val="tx2">
                <a:lumMod val="90000"/>
                <a:lumOff val="1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>
                <a:solidFill>
                  <a:schemeClr val="bg1"/>
                </a:solidFill>
              </a:rPr>
              <a:t>往来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C02FEEEA-5D5E-4BE2-AD1A-F5DACFB5208A}"/>
              </a:ext>
            </a:extLst>
          </p:cNvPr>
          <p:cNvSpPr txBox="1"/>
          <p:nvPr/>
        </p:nvSpPr>
        <p:spPr>
          <a:xfrm>
            <a:off x="10010775" y="5690456"/>
            <a:ext cx="1419225" cy="707886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solidFill>
              <a:schemeClr val="tx2">
                <a:lumMod val="90000"/>
                <a:lumOff val="1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>
                <a:solidFill>
                  <a:schemeClr val="bg1"/>
                </a:solidFill>
              </a:rPr>
              <a:t>了解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B2E63632-4C93-4E17-A8DF-E15C43BC68EA}"/>
              </a:ext>
            </a:extLst>
          </p:cNvPr>
          <p:cNvSpPr/>
          <p:nvPr/>
        </p:nvSpPr>
        <p:spPr>
          <a:xfrm>
            <a:off x="6096000" y="459658"/>
            <a:ext cx="5424387" cy="1542466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6600" dirty="0"/>
              <a:t>crucial period</a:t>
            </a:r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DC588746-2EAA-464C-98DE-CDFC38FFE4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9129" y="3371656"/>
            <a:ext cx="5046871" cy="2015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289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10" grpId="0" animBg="1"/>
    </p:bldLst>
  </p:timing>
</p:sld>
</file>

<file path=ppt/theme/theme1.xml><?xml version="1.0" encoding="utf-8"?>
<a:theme xmlns:a="http://schemas.openxmlformats.org/drawingml/2006/main" name="徽章">
  <a:themeElements>
    <a:clrScheme name="Badge">
      <a:dk1>
        <a:sysClr val="windowText" lastClr="000000"/>
      </a:dk1>
      <a:lt1>
        <a:sysClr val="window" lastClr="FFFFFF"/>
      </a:lt1>
      <a:dk2>
        <a:srgbClr val="2A1A00"/>
      </a:dk2>
      <a:lt2>
        <a:srgbClr val="F3F3F2"/>
      </a:lt2>
      <a:accent1>
        <a:srgbClr val="F8B323"/>
      </a:accent1>
      <a:accent2>
        <a:srgbClr val="656A59"/>
      </a:accent2>
      <a:accent3>
        <a:srgbClr val="46B2B5"/>
      </a:accent3>
      <a:accent4>
        <a:srgbClr val="8CAA7E"/>
      </a:accent4>
      <a:accent5>
        <a:srgbClr val="D36F68"/>
      </a:accent5>
      <a:accent6>
        <a:srgbClr val="826276"/>
      </a:accent6>
      <a:hlink>
        <a:srgbClr val="46B2B5"/>
      </a:hlink>
      <a:folHlink>
        <a:srgbClr val="A46694"/>
      </a:folHlink>
    </a:clrScheme>
    <a:fontScheme name="Badge">
      <a:majorFont>
        <a:latin typeface="Impact" panose="020B080603090205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adg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dge" id="{71A07785-5930-41D4-9A83-E23602B48E98}" vid="{771EA782-DFA6-45B1-AEA3-661F1715B31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TM10001106[[fn=徽章]]</Template>
  <TotalTime>760</TotalTime>
  <Words>1066</Words>
  <Application>Microsoft Office PowerPoint</Application>
  <PresentationFormat>寬螢幕</PresentationFormat>
  <Paragraphs>118</Paragraphs>
  <Slides>43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6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43</vt:i4>
      </vt:variant>
    </vt:vector>
  </HeadingPairs>
  <TitlesOfParts>
    <vt:vector size="50" baseType="lpstr">
      <vt:lpstr>Helvetica Neue</vt:lpstr>
      <vt:lpstr>Microsoft Jhenghei</vt:lpstr>
      <vt:lpstr>Microsoft Jhenghei</vt:lpstr>
      <vt:lpstr>Arial</vt:lpstr>
      <vt:lpstr>Gill Sans MT</vt:lpstr>
      <vt:lpstr>Impact</vt:lpstr>
      <vt:lpstr>徽章</vt:lpstr>
      <vt:lpstr>小学生做生意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小学生做生意</dc:title>
  <dc:creator>鄭雅瓈</dc:creator>
  <cp:lastModifiedBy>鄭雅瓈</cp:lastModifiedBy>
  <cp:revision>110</cp:revision>
  <dcterms:created xsi:type="dcterms:W3CDTF">2020-04-12T01:14:21Z</dcterms:created>
  <dcterms:modified xsi:type="dcterms:W3CDTF">2020-04-21T07:13:58Z</dcterms:modified>
</cp:coreProperties>
</file>