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62" r:id="rId3"/>
    <p:sldId id="359" r:id="rId4"/>
    <p:sldId id="360" r:id="rId5"/>
    <p:sldId id="272" r:id="rId6"/>
    <p:sldId id="401" r:id="rId7"/>
    <p:sldId id="402" r:id="rId8"/>
    <p:sldId id="352" r:id="rId9"/>
    <p:sldId id="354" r:id="rId10"/>
    <p:sldId id="403" r:id="rId11"/>
    <p:sldId id="404" r:id="rId12"/>
    <p:sldId id="355" r:id="rId13"/>
    <p:sldId id="358" r:id="rId14"/>
    <p:sldId id="327" r:id="rId15"/>
    <p:sldId id="342" r:id="rId16"/>
    <p:sldId id="343" r:id="rId17"/>
    <p:sldId id="338" r:id="rId18"/>
    <p:sldId id="340" r:id="rId19"/>
    <p:sldId id="344" r:id="rId20"/>
    <p:sldId id="288" r:id="rId21"/>
    <p:sldId id="329" r:id="rId22"/>
    <p:sldId id="345" r:id="rId23"/>
    <p:sldId id="346" r:id="rId24"/>
    <p:sldId id="347" r:id="rId25"/>
    <p:sldId id="348" r:id="rId26"/>
    <p:sldId id="349" r:id="rId27"/>
    <p:sldId id="394" r:id="rId28"/>
    <p:sldId id="328" r:id="rId29"/>
    <p:sldId id="364" r:id="rId30"/>
    <p:sldId id="377" r:id="rId31"/>
    <p:sldId id="376" r:id="rId32"/>
    <p:sldId id="365" r:id="rId33"/>
    <p:sldId id="378" r:id="rId34"/>
    <p:sldId id="395" r:id="rId35"/>
    <p:sldId id="330" r:id="rId36"/>
    <p:sldId id="380" r:id="rId37"/>
    <p:sldId id="366" r:id="rId38"/>
    <p:sldId id="379" r:id="rId39"/>
    <p:sldId id="381" r:id="rId40"/>
    <p:sldId id="367" r:id="rId41"/>
    <p:sldId id="396" r:id="rId42"/>
    <p:sldId id="331" r:id="rId43"/>
    <p:sldId id="382" r:id="rId44"/>
    <p:sldId id="369" r:id="rId45"/>
    <p:sldId id="384" r:id="rId46"/>
    <p:sldId id="383" r:id="rId47"/>
    <p:sldId id="368" r:id="rId48"/>
    <p:sldId id="397" r:id="rId49"/>
    <p:sldId id="332" r:id="rId50"/>
    <p:sldId id="385" r:id="rId51"/>
    <p:sldId id="371" r:id="rId52"/>
    <p:sldId id="386" r:id="rId53"/>
    <p:sldId id="370" r:id="rId54"/>
    <p:sldId id="387" r:id="rId55"/>
    <p:sldId id="398" r:id="rId56"/>
    <p:sldId id="333" r:id="rId57"/>
    <p:sldId id="388" r:id="rId58"/>
    <p:sldId id="389" r:id="rId59"/>
    <p:sldId id="373" r:id="rId60"/>
    <p:sldId id="372" r:id="rId61"/>
    <p:sldId id="390" r:id="rId62"/>
    <p:sldId id="399" r:id="rId63"/>
    <p:sldId id="334" r:id="rId64"/>
    <p:sldId id="374" r:id="rId65"/>
    <p:sldId id="375" r:id="rId66"/>
    <p:sldId id="391" r:id="rId67"/>
    <p:sldId id="392" r:id="rId68"/>
    <p:sldId id="393" r:id="rId69"/>
    <p:sldId id="400" r:id="rId70"/>
    <p:sldId id="405" r:id="rId71"/>
    <p:sldId id="406" r:id="rId72"/>
    <p:sldId id="407" r:id="rId73"/>
    <p:sldId id="408" r:id="rId74"/>
    <p:sldId id="409" r:id="rId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1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44" y="4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B2EC083-FD31-4DB2-967C-E2E25899B26D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3C61-52D2-46E6-B318-3FAD70B37119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558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C083-FD31-4DB2-967C-E2E25899B26D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3C61-52D2-46E6-B318-3FAD70B371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9179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C083-FD31-4DB2-967C-E2E25899B26D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3C61-52D2-46E6-B318-3FAD70B37119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706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C083-FD31-4DB2-967C-E2E25899B26D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3C61-52D2-46E6-B318-3FAD70B371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470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C083-FD31-4DB2-967C-E2E25899B26D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3C61-52D2-46E6-B318-3FAD70B37119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709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C083-FD31-4DB2-967C-E2E25899B26D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3C61-52D2-46E6-B318-3FAD70B371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988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C083-FD31-4DB2-967C-E2E25899B26D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3C61-52D2-46E6-B318-3FAD70B371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3597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C083-FD31-4DB2-967C-E2E25899B26D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3C61-52D2-46E6-B318-3FAD70B371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7816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C083-FD31-4DB2-967C-E2E25899B26D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3C61-52D2-46E6-B318-3FAD70B371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0577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C083-FD31-4DB2-967C-E2E25899B26D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3C61-52D2-46E6-B318-3FAD70B371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1394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C083-FD31-4DB2-967C-E2E25899B26D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3C61-52D2-46E6-B318-3FAD70B37119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64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B2EC083-FD31-4DB2-967C-E2E25899B26D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5B53C61-52D2-46E6-B318-3FAD70B37119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71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email」的圖片搜尋結果">
            <a:extLst>
              <a:ext uri="{FF2B5EF4-FFF2-40B4-BE49-F238E27FC236}">
                <a16:creationId xmlns:a16="http://schemas.microsoft.com/office/drawing/2014/main" id="{69F15956-77A5-4B6F-8502-1A05E16E8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7A24A72-7469-4FE5-BA4D-3DF95E521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0525" y="771525"/>
            <a:ext cx="4181474" cy="4248149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第九课</a:t>
            </a:r>
            <a:br>
              <a:rPr lang="en-US" altLang="zh-TW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电子邮件</a:t>
            </a:r>
          </a:p>
        </p:txBody>
      </p:sp>
    </p:spTree>
    <p:extLst>
      <p:ext uri="{BB962C8B-B14F-4D97-AF65-F5344CB8AC3E}">
        <p14:creationId xmlns:p14="http://schemas.microsoft.com/office/powerpoint/2010/main" val="586878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00C51F5-9AC0-4905-A77D-DDF68B867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49" y="235030"/>
            <a:ext cx="2997093" cy="168586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964387C-68FB-49C4-AFD5-7AD2F8EF820B}"/>
              </a:ext>
            </a:extLst>
          </p:cNvPr>
          <p:cNvSpPr txBox="1"/>
          <p:nvPr/>
        </p:nvSpPr>
        <p:spPr>
          <a:xfrm>
            <a:off x="3193942" y="1920894"/>
            <a:ext cx="2190752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任何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rènhé</a:t>
            </a:r>
            <a:endParaRPr lang="zh-TW" altLang="en-US" sz="115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5F267E4-E4D6-4D2C-96E2-15883326AB6E}"/>
              </a:ext>
            </a:extLst>
          </p:cNvPr>
          <p:cNvSpPr/>
          <p:nvPr/>
        </p:nvSpPr>
        <p:spPr>
          <a:xfrm>
            <a:off x="3932131" y="532001"/>
            <a:ext cx="2905125" cy="707886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任何</a:t>
            </a:r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+N.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6077D0C-9858-4F8C-959F-D3041398A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29" y="3582801"/>
            <a:ext cx="3850102" cy="274319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4BDCDCA5-5CC2-49E2-A4C6-4DCB841A1AE2}"/>
              </a:ext>
            </a:extLst>
          </p:cNvPr>
          <p:cNvSpPr txBox="1"/>
          <p:nvPr/>
        </p:nvSpPr>
        <p:spPr>
          <a:xfrm>
            <a:off x="3899215" y="5349895"/>
            <a:ext cx="2208004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改变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gǎibiàn</a:t>
            </a:r>
            <a:endParaRPr lang="zh-TW" altLang="en-US" sz="7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2F5E67B-DF52-4154-93E3-79AFC2D8A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484" y="4524376"/>
            <a:ext cx="3328988" cy="1993673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7F5A7F86-7FE9-413F-86A0-F374C4988419}"/>
              </a:ext>
            </a:extLst>
          </p:cNvPr>
          <p:cNvSpPr txBox="1"/>
          <p:nvPr/>
        </p:nvSpPr>
        <p:spPr>
          <a:xfrm>
            <a:off x="10001248" y="5349895"/>
            <a:ext cx="2190752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改善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gǎishàn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488B5448-83D4-41B2-B6E5-8B5387EFB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2880" y="1519720"/>
            <a:ext cx="3977208" cy="3004656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38809DF4-5A21-43D5-A03A-5106C23947B0}"/>
              </a:ext>
            </a:extLst>
          </p:cNvPr>
          <p:cNvSpPr txBox="1"/>
          <p:nvPr/>
        </p:nvSpPr>
        <p:spPr>
          <a:xfrm>
            <a:off x="10001246" y="1920893"/>
            <a:ext cx="2190754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感觉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gǎnjué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1274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584729-A84C-4502-A4AE-D110217C2213}"/>
              </a:ext>
            </a:extLst>
          </p:cNvPr>
          <p:cNvSpPr txBox="1"/>
          <p:nvPr/>
        </p:nvSpPr>
        <p:spPr>
          <a:xfrm>
            <a:off x="368302" y="251162"/>
            <a:ext cx="3498668" cy="1323439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000" dirty="0">
                <a:latin typeface="+mn-ea"/>
              </a:rPr>
              <a:t>somewhat;</a:t>
            </a:r>
          </a:p>
          <a:p>
            <a:pPr algn="ctr"/>
            <a:r>
              <a:rPr lang="en-US" altLang="zh-TW" sz="4000" dirty="0">
                <a:latin typeface="+mn-ea"/>
              </a:rPr>
              <a:t>a</a:t>
            </a:r>
            <a:r>
              <a:rPr lang="zh-TW" altLang="en-US" sz="4000" dirty="0">
                <a:latin typeface="+mn-ea"/>
              </a:rPr>
              <a:t> </a:t>
            </a:r>
            <a:r>
              <a:rPr lang="en-US" altLang="zh-TW" sz="4000" dirty="0">
                <a:latin typeface="+mn-ea"/>
              </a:rPr>
              <a:t>little</a:t>
            </a:r>
            <a:r>
              <a:rPr lang="zh-TW" altLang="en-US" sz="4000" dirty="0">
                <a:latin typeface="+mn-ea"/>
              </a:rPr>
              <a:t> </a:t>
            </a:r>
            <a:r>
              <a:rPr lang="en-US" altLang="zh-TW" sz="4000" dirty="0">
                <a:latin typeface="+mn-ea"/>
              </a:rPr>
              <a:t>bit</a:t>
            </a:r>
            <a:endParaRPr lang="zh-TW" altLang="en-US" sz="4000" dirty="0">
              <a:latin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36C93FF-6EFB-4034-8AE3-982134A7D171}"/>
              </a:ext>
            </a:extLst>
          </p:cNvPr>
          <p:cNvSpPr txBox="1"/>
          <p:nvPr/>
        </p:nvSpPr>
        <p:spPr>
          <a:xfrm>
            <a:off x="3195637" y="1920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有些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yǒuxiē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878BD56-9A26-4181-AC22-3C603446D4E1}"/>
              </a:ext>
            </a:extLst>
          </p:cNvPr>
          <p:cNvSpPr/>
          <p:nvPr/>
        </p:nvSpPr>
        <p:spPr>
          <a:xfrm>
            <a:off x="4291012" y="384720"/>
            <a:ext cx="7532686" cy="707886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有些</a:t>
            </a:r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+people’s</a:t>
            </a: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feeling.(adj.)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9A9B66B-4D06-4BE2-8867-10C2A975A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2" y="3457727"/>
            <a:ext cx="3079748" cy="314911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D0DFD10-18F4-47C0-892C-FFFE9A90A3EB}"/>
              </a:ext>
            </a:extLst>
          </p:cNvPr>
          <p:cNvSpPr/>
          <p:nvPr/>
        </p:nvSpPr>
        <p:spPr>
          <a:xfrm>
            <a:off x="3476875" y="4032200"/>
            <a:ext cx="2619126" cy="1508105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尴尬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gāngà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254BB9D-0E09-47BB-94B6-FBC3D3164C13}"/>
              </a:ext>
            </a:extLst>
          </p:cNvPr>
          <p:cNvSpPr/>
          <p:nvPr/>
        </p:nvSpPr>
        <p:spPr>
          <a:xfrm>
            <a:off x="9696450" y="5260883"/>
            <a:ext cx="2127248" cy="1015663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担心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7E98F19-92E3-4C71-B878-7DBECD398723}"/>
              </a:ext>
            </a:extLst>
          </p:cNvPr>
          <p:cNvSpPr/>
          <p:nvPr/>
        </p:nvSpPr>
        <p:spPr>
          <a:xfrm>
            <a:off x="9696450" y="2949895"/>
            <a:ext cx="2127248" cy="1015663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害怕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DEE1F45-782D-4674-B64B-F1F117D9F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952" y="1428750"/>
            <a:ext cx="2634321" cy="260345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660B879-F86E-455A-B43A-1CBD0F91D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716" y="4557373"/>
            <a:ext cx="3400734" cy="191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3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C2B14AC6-C1DF-435C-BC86-EDE52EA0F436}"/>
              </a:ext>
            </a:extLst>
          </p:cNvPr>
          <p:cNvSpPr txBox="1"/>
          <p:nvPr/>
        </p:nvSpPr>
        <p:spPr>
          <a:xfrm>
            <a:off x="3905248" y="5349895"/>
            <a:ext cx="2190752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孩子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háizi</a:t>
            </a:r>
            <a:endParaRPr lang="zh-TW" altLang="en-US" sz="7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26" name="Picture 2" descr="「child」的圖片搜尋結果">
            <a:extLst>
              <a:ext uri="{FF2B5EF4-FFF2-40B4-BE49-F238E27FC236}">
                <a16:creationId xmlns:a16="http://schemas.microsoft.com/office/drawing/2014/main" id="{DD1551BA-4CB4-410B-8975-F3F5E5C52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"/>
          <a:stretch/>
        </p:blipFill>
        <p:spPr bwMode="auto">
          <a:xfrm>
            <a:off x="1" y="4333875"/>
            <a:ext cx="3847146" cy="233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88887D1-F0F0-4835-8B61-FA19151C1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2942"/>
            <a:ext cx="3618183" cy="2098546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6C05C41C-1333-41A1-90AA-B078B1857705}"/>
              </a:ext>
            </a:extLst>
          </p:cNvPr>
          <p:cNvSpPr txBox="1"/>
          <p:nvPr/>
        </p:nvSpPr>
        <p:spPr>
          <a:xfrm>
            <a:off x="9696091" y="1920894"/>
            <a:ext cx="2495911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科技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kējì</a:t>
            </a:r>
            <a:endParaRPr lang="zh-TW" altLang="en-US" sz="7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CC58FC2-13D6-42EE-9B10-8826DD76EFB8}"/>
              </a:ext>
            </a:extLst>
          </p:cNvPr>
          <p:cNvSpPr txBox="1"/>
          <p:nvPr/>
        </p:nvSpPr>
        <p:spPr>
          <a:xfrm>
            <a:off x="6096000" y="2647950"/>
            <a:ext cx="3600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rgbClr val="002060"/>
                </a:solidFill>
                <a:latin typeface="+mn-ea"/>
              </a:rPr>
              <a:t>technology</a:t>
            </a:r>
            <a:endParaRPr lang="zh-TW" altLang="en-US" sz="36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0BB7D43-CB46-4613-9732-0BB45DDDA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" y="123825"/>
            <a:ext cx="3992932" cy="2524125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500EBF11-FB06-49D9-A492-4ABF73D458DC}"/>
              </a:ext>
            </a:extLst>
          </p:cNvPr>
          <p:cNvSpPr txBox="1"/>
          <p:nvPr/>
        </p:nvSpPr>
        <p:spPr>
          <a:xfrm>
            <a:off x="3905248" y="1920893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免费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miǎnfèi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305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62D8CBF-6503-43AE-9A40-A792CB6E14A9}"/>
              </a:ext>
            </a:extLst>
          </p:cNvPr>
          <p:cNvSpPr txBox="1"/>
          <p:nvPr/>
        </p:nvSpPr>
        <p:spPr>
          <a:xfrm>
            <a:off x="342900" y="280020"/>
            <a:ext cx="11506200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秀才不出门，能知天下事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xiùcái</a:t>
            </a:r>
            <a:r>
              <a:rPr lang="en-US" altLang="zh-TW" sz="32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bù</a:t>
            </a:r>
            <a:r>
              <a:rPr lang="en-US" altLang="zh-TW" sz="32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chūmén</a:t>
            </a:r>
            <a:r>
              <a:rPr lang="en-US" altLang="zh-TW" sz="3200" dirty="0">
                <a:solidFill>
                  <a:schemeClr val="bg1"/>
                </a:solidFill>
                <a:latin typeface="+mn-ea"/>
              </a:rPr>
              <a:t>, </a:t>
            </a:r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néng</a:t>
            </a:r>
            <a:r>
              <a:rPr lang="en-US" altLang="zh-TW" sz="32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zhī</a:t>
            </a:r>
            <a:r>
              <a:rPr lang="en-US" altLang="zh-TW" sz="32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tiānxià</a:t>
            </a:r>
            <a:r>
              <a:rPr lang="en-US" altLang="zh-TW" sz="32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shì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B0F1BCF-6DAA-482B-9F9F-7B25ACFC8471}"/>
              </a:ext>
            </a:extLst>
          </p:cNvPr>
          <p:cNvSpPr/>
          <p:nvPr/>
        </p:nvSpPr>
        <p:spPr>
          <a:xfrm>
            <a:off x="290512" y="2792074"/>
            <a:ext cx="116109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>
                <a:solidFill>
                  <a:srgbClr val="333333"/>
                </a:solidFill>
                <a:latin typeface="Helvetica Neue"/>
              </a:rPr>
              <a:t>比喻读书人书读得很多，知识广博，即使</a:t>
            </a:r>
            <a:r>
              <a:rPr lang="zh-TW" altLang="en-US" sz="4400" dirty="0">
                <a:solidFill>
                  <a:srgbClr val="333333"/>
                </a:solidFill>
                <a:latin typeface="Helvetica Neue"/>
              </a:rPr>
              <a:t>不出门，也能知天下事。</a:t>
            </a:r>
            <a:endParaRPr lang="zh-TW" altLang="en-US" sz="44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3C845AB-F757-4DEE-96FA-56321E47BC9E}"/>
              </a:ext>
            </a:extLst>
          </p:cNvPr>
          <p:cNvSpPr/>
          <p:nvPr/>
        </p:nvSpPr>
        <p:spPr>
          <a:xfrm>
            <a:off x="342900" y="1961077"/>
            <a:ext cx="11506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rgbClr val="7030A0"/>
                </a:solidFill>
                <a:latin typeface="+mn-ea"/>
              </a:rPr>
              <a:t>a learned person need not leave his home to know what's going on in the world (idiom)​</a:t>
            </a:r>
            <a:endParaRPr lang="zh-TW" altLang="en-US" sz="2400" dirty="0">
              <a:solidFill>
                <a:srgbClr val="7030A0"/>
              </a:solidFill>
              <a:latin typeface="+mn-ea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2155ABD-9208-4CEE-A70A-A636A7289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4115604"/>
            <a:ext cx="3762375" cy="274239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6582874-841E-4E27-A67B-1DA338974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327" y="4067378"/>
            <a:ext cx="4189313" cy="279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9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-1" y="1006251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+mn-ea"/>
              </a:rPr>
              <a:t>自从</a:t>
            </a:r>
            <a:r>
              <a:rPr lang="en-US" altLang="zh-TW" sz="8000" dirty="0">
                <a:solidFill>
                  <a:schemeClr val="bg1"/>
                </a:solidFill>
                <a:latin typeface="+mn-ea"/>
              </a:rPr>
              <a:t>…</a:t>
            </a:r>
            <a:r>
              <a:rPr lang="zh-TW" altLang="en-US" sz="8000" dirty="0">
                <a:solidFill>
                  <a:schemeClr val="bg1"/>
                </a:solidFill>
                <a:latin typeface="+mn-ea"/>
              </a:rPr>
              <a:t>以后</a:t>
            </a:r>
            <a:endParaRPr lang="en-US" altLang="zh-TW" sz="4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8822AA7-5458-48FE-AC9A-C52EA5155B19}"/>
              </a:ext>
            </a:extLst>
          </p:cNvPr>
          <p:cNvSpPr txBox="1"/>
          <p:nvPr/>
        </p:nvSpPr>
        <p:spPr>
          <a:xfrm>
            <a:off x="0" y="2498968"/>
            <a:ext cx="12108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latin typeface="+mn-ea"/>
              </a:rPr>
              <a:t>ever since…</a:t>
            </a:r>
            <a:endParaRPr lang="zh-TW" altLang="en-US" sz="4800" dirty="0">
              <a:latin typeface="+mn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55CB43A-1737-4618-A94D-7A8982931F8B}"/>
              </a:ext>
            </a:extLst>
          </p:cNvPr>
          <p:cNvSpPr/>
          <p:nvPr/>
        </p:nvSpPr>
        <p:spPr>
          <a:xfrm>
            <a:off x="0" y="5298412"/>
            <a:ext cx="12192000" cy="76944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latin typeface="+mn-ea"/>
              </a:rPr>
              <a:t>Structure</a:t>
            </a:r>
            <a:r>
              <a:rPr lang="zh-TW" altLang="en-US" sz="4400" dirty="0">
                <a:solidFill>
                  <a:srgbClr val="333333"/>
                </a:solidFill>
                <a:latin typeface="+mn-ea"/>
              </a:rPr>
              <a:t>：自从</a:t>
            </a:r>
            <a:r>
              <a:rPr lang="en-US" altLang="zh-TW" sz="4400" dirty="0">
                <a:solidFill>
                  <a:srgbClr val="333333"/>
                </a:solidFill>
                <a:latin typeface="+mn-ea"/>
              </a:rPr>
              <a:t>+</a:t>
            </a:r>
            <a:r>
              <a:rPr lang="en-US" altLang="zh-TW" sz="4400" dirty="0">
                <a:latin typeface="+mn-ea"/>
              </a:rPr>
              <a:t> Starting Point</a:t>
            </a:r>
            <a:r>
              <a:rPr lang="zh-TW" altLang="en-US" sz="4400" dirty="0">
                <a:latin typeface="+mn-ea"/>
              </a:rPr>
              <a:t> </a:t>
            </a:r>
            <a:r>
              <a:rPr lang="en-US" altLang="zh-TW" sz="4400" dirty="0">
                <a:latin typeface="+mn-ea"/>
              </a:rPr>
              <a:t>+</a:t>
            </a:r>
            <a:r>
              <a:rPr lang="zh-TW" altLang="en-US" sz="4400" dirty="0">
                <a:latin typeface="+mn-ea"/>
              </a:rPr>
              <a:t>以后</a:t>
            </a:r>
            <a:endParaRPr lang="en-US" altLang="zh-TW" sz="4400" dirty="0"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3A4F84A-8E60-43CF-B03A-303AC69E864E}"/>
              </a:ext>
            </a:extLst>
          </p:cNvPr>
          <p:cNvSpPr txBox="1"/>
          <p:nvPr/>
        </p:nvSpPr>
        <p:spPr>
          <a:xfrm>
            <a:off x="347662" y="3714024"/>
            <a:ext cx="11496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/>
              <a:t>The preposition </a:t>
            </a:r>
            <a:r>
              <a:rPr lang="zh-TW" altLang="en-US" sz="3600" dirty="0"/>
              <a:t>自从 </a:t>
            </a:r>
            <a:r>
              <a:rPr lang="en-US" altLang="zh-TW" sz="3600" dirty="0"/>
              <a:t>presents a time reference , from which point an instance began. 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184413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43CC37A-04BF-4D1F-AB49-4900FF23C581}"/>
              </a:ext>
            </a:extLst>
          </p:cNvPr>
          <p:cNvSpPr txBox="1"/>
          <p:nvPr/>
        </p:nvSpPr>
        <p:spPr>
          <a:xfrm>
            <a:off x="0" y="554587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自从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大学毕业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以后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，她就去互联网公司上班了。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3933825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+mn-ea"/>
              </a:rPr>
              <a:t>自从</a:t>
            </a:r>
            <a:r>
              <a:rPr lang="en-US" altLang="zh-TW" sz="5400" dirty="0">
                <a:solidFill>
                  <a:schemeClr val="bg1"/>
                </a:solidFill>
                <a:latin typeface="+mn-ea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+mn-ea"/>
              </a:rPr>
              <a:t>以后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C58E990-9571-4CE9-94BD-A0063E6A2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09" y="1995863"/>
            <a:ext cx="3716214" cy="247747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259C7DA-B912-4E97-8E60-8655E3F3D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650" y="1956021"/>
            <a:ext cx="4109567" cy="273543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FDA09D9-126D-45D0-9DB4-C090218B21E6}"/>
              </a:ext>
            </a:extLst>
          </p:cNvPr>
          <p:cNvSpPr txBox="1"/>
          <p:nvPr/>
        </p:nvSpPr>
        <p:spPr>
          <a:xfrm>
            <a:off x="217609" y="1462443"/>
            <a:ext cx="3716214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大学毕业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5C487FC-EC15-4AB4-8C6C-4C87892CF026}"/>
              </a:ext>
            </a:extLst>
          </p:cNvPr>
          <p:cNvSpPr txBox="1"/>
          <p:nvPr/>
        </p:nvSpPr>
        <p:spPr>
          <a:xfrm>
            <a:off x="4659870" y="1462444"/>
            <a:ext cx="3667125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互联网公司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7729DAC-BD3D-4B85-AA4A-0D113DC2B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731" y="2539540"/>
            <a:ext cx="3597837" cy="202293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EEBC2E0-A074-4DDF-ABDB-642AD2315F87}"/>
              </a:ext>
            </a:extLst>
          </p:cNvPr>
          <p:cNvSpPr txBox="1"/>
          <p:nvPr/>
        </p:nvSpPr>
        <p:spPr>
          <a:xfrm>
            <a:off x="8219443" y="1462444"/>
            <a:ext cx="3667125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上班</a:t>
            </a:r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53B6C8B3-1B31-4FB9-992C-9B94F2B94F21}"/>
              </a:ext>
            </a:extLst>
          </p:cNvPr>
          <p:cNvSpPr/>
          <p:nvPr/>
        </p:nvSpPr>
        <p:spPr>
          <a:xfrm>
            <a:off x="3769437" y="2847975"/>
            <a:ext cx="1180943" cy="769441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302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43CC37A-04BF-4D1F-AB49-4900FF23C581}"/>
              </a:ext>
            </a:extLst>
          </p:cNvPr>
          <p:cNvSpPr txBox="1"/>
          <p:nvPr/>
        </p:nvSpPr>
        <p:spPr>
          <a:xfrm>
            <a:off x="0" y="540067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自从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他搬家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以后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，我就再也没见过他了。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3933825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+mn-ea"/>
              </a:rPr>
              <a:t>自从</a:t>
            </a:r>
            <a:r>
              <a:rPr lang="en-US" altLang="zh-TW" sz="5400" dirty="0">
                <a:solidFill>
                  <a:schemeClr val="bg1"/>
                </a:solidFill>
                <a:latin typeface="+mn-ea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+mn-ea"/>
              </a:rPr>
              <a:t>以后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E7FB88E-1FB4-461A-B99E-2249C1234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1457325"/>
            <a:ext cx="5757863" cy="333375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8D58516-0351-471B-B4B7-5C009BDFDE55}"/>
              </a:ext>
            </a:extLst>
          </p:cNvPr>
          <p:cNvSpPr txBox="1"/>
          <p:nvPr/>
        </p:nvSpPr>
        <p:spPr>
          <a:xfrm>
            <a:off x="128587" y="1457325"/>
            <a:ext cx="5757862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搬家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644501-BC19-44A3-A1DE-11430846C280}"/>
              </a:ext>
            </a:extLst>
          </p:cNvPr>
          <p:cNvSpPr/>
          <p:nvPr/>
        </p:nvSpPr>
        <p:spPr>
          <a:xfrm>
            <a:off x="6810375" y="2552699"/>
            <a:ext cx="50291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I never s</a:t>
            </a:r>
            <a:r>
              <a:rPr lang="en-US" altLang="zh-TW" sz="4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aw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 him again</a:t>
            </a:r>
            <a:r>
              <a:rPr lang="en-US" altLang="zh-TW" sz="4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.</a:t>
            </a:r>
            <a:endParaRPr lang="zh-TW" altLang="en-US" sz="44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52B7C072-792E-41DF-8870-DC22CF665AE5}"/>
              </a:ext>
            </a:extLst>
          </p:cNvPr>
          <p:cNvSpPr/>
          <p:nvPr/>
        </p:nvSpPr>
        <p:spPr>
          <a:xfrm>
            <a:off x="5505528" y="2811958"/>
            <a:ext cx="1180943" cy="769441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449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43CC37A-04BF-4D1F-AB49-4900FF23C581}"/>
              </a:ext>
            </a:extLst>
          </p:cNvPr>
          <p:cNvSpPr txBox="1"/>
          <p:nvPr/>
        </p:nvSpPr>
        <p:spPr>
          <a:xfrm>
            <a:off x="0" y="543222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自从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他在车祸中受伤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以后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，就一直待在家里。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3933825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+mn-ea"/>
              </a:rPr>
              <a:t>自从</a:t>
            </a:r>
            <a:r>
              <a:rPr lang="en-US" altLang="zh-TW" sz="5400" dirty="0">
                <a:solidFill>
                  <a:schemeClr val="bg1"/>
                </a:solidFill>
                <a:latin typeface="+mn-ea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+mn-ea"/>
              </a:rPr>
              <a:t>以后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55634FE-AC77-4639-923C-FC8E98DF4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60"/>
          <a:stretch/>
        </p:blipFill>
        <p:spPr>
          <a:xfrm>
            <a:off x="128587" y="1457325"/>
            <a:ext cx="5057775" cy="3381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F8B568D-8B9F-4F4F-A1AA-3AA97FE27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34166" y="1365304"/>
            <a:ext cx="1385369" cy="370239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385501C-6CEA-4B68-880C-706B4EE92D0E}"/>
              </a:ext>
            </a:extLst>
          </p:cNvPr>
          <p:cNvSpPr txBox="1"/>
          <p:nvPr/>
        </p:nvSpPr>
        <p:spPr>
          <a:xfrm>
            <a:off x="128587" y="1457325"/>
            <a:ext cx="5057775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车祸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87EFF85-546D-49C4-A88E-1939CBFE2231}"/>
              </a:ext>
            </a:extLst>
          </p:cNvPr>
          <p:cNvSpPr txBox="1"/>
          <p:nvPr/>
        </p:nvSpPr>
        <p:spPr>
          <a:xfrm>
            <a:off x="5901256" y="762000"/>
            <a:ext cx="138537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受伤</a:t>
            </a:r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B043687A-5F9E-4C91-8761-3D2EADD63C1C}"/>
              </a:ext>
            </a:extLst>
          </p:cNvPr>
          <p:cNvSpPr/>
          <p:nvPr/>
        </p:nvSpPr>
        <p:spPr>
          <a:xfrm>
            <a:off x="5412998" y="2793058"/>
            <a:ext cx="1180943" cy="769441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0C10CB-EEE2-4FCF-ADB1-A2094B9D1218}"/>
              </a:ext>
            </a:extLst>
          </p:cNvPr>
          <p:cNvSpPr/>
          <p:nvPr/>
        </p:nvSpPr>
        <p:spPr>
          <a:xfrm>
            <a:off x="8143875" y="2552699"/>
            <a:ext cx="39195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stay at home.</a:t>
            </a:r>
            <a:endParaRPr lang="zh-TW" altLang="en-US" sz="44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9F9A1AB-B07B-4762-9A33-E01AE2A4A1FE}"/>
              </a:ext>
            </a:extLst>
          </p:cNvPr>
          <p:cNvSpPr txBox="1"/>
          <p:nvPr/>
        </p:nvSpPr>
        <p:spPr>
          <a:xfrm>
            <a:off x="8277226" y="3438525"/>
            <a:ext cx="3590924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呆在家里</a:t>
            </a:r>
          </a:p>
        </p:txBody>
      </p:sp>
    </p:spTree>
    <p:extLst>
      <p:ext uri="{BB962C8B-B14F-4D97-AF65-F5344CB8AC3E}">
        <p14:creationId xmlns:p14="http://schemas.microsoft.com/office/powerpoint/2010/main" val="32133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43CC37A-04BF-4D1F-AB49-4900FF23C581}"/>
              </a:ext>
            </a:extLst>
          </p:cNvPr>
          <p:cNvSpPr txBox="1"/>
          <p:nvPr/>
        </p:nvSpPr>
        <p:spPr>
          <a:xfrm>
            <a:off x="0" y="5064473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自从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有了一次性筷子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以后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，一般的饭馆都不用传统的筷子了。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3933825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+mn-ea"/>
              </a:rPr>
              <a:t>自从</a:t>
            </a:r>
            <a:r>
              <a:rPr lang="en-US" altLang="zh-TW" sz="5400" dirty="0">
                <a:solidFill>
                  <a:schemeClr val="bg1"/>
                </a:solidFill>
                <a:latin typeface="+mn-ea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+mn-ea"/>
              </a:rPr>
              <a:t>以后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B103110-7BBD-4278-AACC-7606326AB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7" y="1886780"/>
            <a:ext cx="3895898" cy="28956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FBCFC18-DC16-4094-9B1A-1B3722E50A70}"/>
              </a:ext>
            </a:extLst>
          </p:cNvPr>
          <p:cNvSpPr txBox="1"/>
          <p:nvPr/>
        </p:nvSpPr>
        <p:spPr>
          <a:xfrm>
            <a:off x="37927" y="1321408"/>
            <a:ext cx="3895899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一次性筷子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893E9DB-F9B7-4F0A-8B35-996A054F6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1" y="1869413"/>
            <a:ext cx="3860800" cy="28956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07B5775-45E9-44C6-996D-0C1998D68054}"/>
              </a:ext>
            </a:extLst>
          </p:cNvPr>
          <p:cNvSpPr txBox="1"/>
          <p:nvPr/>
        </p:nvSpPr>
        <p:spPr>
          <a:xfrm>
            <a:off x="4114801" y="1319373"/>
            <a:ext cx="38608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饭馆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AA3C958-56EB-4EF5-B6C4-556F0C5AAA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88"/>
          <a:stretch/>
        </p:blipFill>
        <p:spPr>
          <a:xfrm>
            <a:off x="8156576" y="1869413"/>
            <a:ext cx="3860801" cy="286086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14D6C57-D667-4292-8702-A0FE246D95E8}"/>
              </a:ext>
            </a:extLst>
          </p:cNvPr>
          <p:cNvSpPr txBox="1"/>
          <p:nvPr/>
        </p:nvSpPr>
        <p:spPr>
          <a:xfrm>
            <a:off x="8156576" y="1302005"/>
            <a:ext cx="38608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传统的筷子</a:t>
            </a:r>
          </a:p>
        </p:txBody>
      </p:sp>
    </p:spTree>
    <p:extLst>
      <p:ext uri="{BB962C8B-B14F-4D97-AF65-F5344CB8AC3E}">
        <p14:creationId xmlns:p14="http://schemas.microsoft.com/office/powerpoint/2010/main" val="371004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43CC37A-04BF-4D1F-AB49-4900FF23C581}"/>
              </a:ext>
            </a:extLst>
          </p:cNvPr>
          <p:cNvSpPr txBox="1"/>
          <p:nvPr/>
        </p:nvSpPr>
        <p:spPr>
          <a:xfrm>
            <a:off x="0" y="504000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自从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他到了台湾念书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以后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，他就有机会天天跟同学说中文了。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3933825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+mn-ea"/>
              </a:rPr>
              <a:t>自从</a:t>
            </a:r>
            <a:r>
              <a:rPr lang="en-US" altLang="zh-TW" sz="5400" dirty="0">
                <a:solidFill>
                  <a:schemeClr val="bg1"/>
                </a:solidFill>
                <a:latin typeface="+mn-ea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+mn-ea"/>
              </a:rPr>
              <a:t>以后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17ED5DD-E7CB-47DF-9AF8-B5B24A849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033165"/>
            <a:ext cx="4885731" cy="366429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96981F0-49E7-4CDE-8C35-25EC9B19D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25" y="1201788"/>
            <a:ext cx="523875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2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8430882-CC38-480B-9C5F-E51C7D6F55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23" t="18677" r="23975" b="19222"/>
          <a:stretch/>
        </p:blipFill>
        <p:spPr>
          <a:xfrm>
            <a:off x="1280577" y="1920642"/>
            <a:ext cx="1996023" cy="1508358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8248831" y="1939944"/>
            <a:ext cx="3611592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电子邮件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diànzǐ</a:t>
            </a:r>
            <a:r>
              <a:rPr lang="en-US" altLang="zh-TW" sz="32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yóujiàn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EC42C50-50B2-45CF-823F-38B3DC487E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61" t="15103" r="31906" b="15106"/>
          <a:stretch/>
        </p:blipFill>
        <p:spPr>
          <a:xfrm>
            <a:off x="4448185" y="92877"/>
            <a:ext cx="1647815" cy="167558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E09266B-A1F8-439F-82BF-6F9DC749D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707" y="1941522"/>
            <a:ext cx="1466850" cy="146685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4E569061-DD1A-4575-8AF1-8F2646CF58FD}"/>
              </a:ext>
            </a:extLst>
          </p:cNvPr>
          <p:cNvSpPr txBox="1"/>
          <p:nvPr/>
        </p:nvSpPr>
        <p:spPr>
          <a:xfrm>
            <a:off x="8248831" y="176617"/>
            <a:ext cx="3611592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电子邮箱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diànzǐ</a:t>
            </a:r>
            <a:r>
              <a:rPr lang="en-US" altLang="zh-TW" sz="32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yóuxiāng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EB82BB9-573B-452D-8111-7920064D34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44" t="8400" r="31041" b="34600"/>
          <a:stretch/>
        </p:blipFill>
        <p:spPr>
          <a:xfrm>
            <a:off x="1280577" y="0"/>
            <a:ext cx="1996023" cy="1874007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22FF9853-F276-442E-BB26-695652A92C4C}"/>
              </a:ext>
            </a:extLst>
          </p:cNvPr>
          <p:cNvSpPr txBox="1"/>
          <p:nvPr/>
        </p:nvSpPr>
        <p:spPr>
          <a:xfrm>
            <a:off x="6822650" y="3842681"/>
            <a:ext cx="4327353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6600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+mn-ea"/>
              </a:rPr>
              <a:t>收</a:t>
            </a:r>
            <a:r>
              <a:rPr lang="zh-TW" altLang="en-US" sz="6000" dirty="0">
                <a:latin typeface="+mn-ea"/>
              </a:rPr>
              <a:t>电子邮件</a:t>
            </a:r>
            <a:endParaRPr lang="en-US" altLang="zh-TW" sz="6000" dirty="0">
              <a:latin typeface="+mn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E35878A-58F8-4D2D-B367-77DDA5C39717}"/>
              </a:ext>
            </a:extLst>
          </p:cNvPr>
          <p:cNvSpPr txBox="1"/>
          <p:nvPr/>
        </p:nvSpPr>
        <p:spPr>
          <a:xfrm>
            <a:off x="1047750" y="3952875"/>
            <a:ext cx="4321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solidFill>
                  <a:srgbClr val="660033"/>
                </a:solidFill>
                <a:latin typeface="+mn-ea"/>
              </a:rPr>
              <a:t>receive email</a:t>
            </a:r>
            <a:endParaRPr lang="zh-TW" altLang="en-US" sz="4800" dirty="0">
              <a:solidFill>
                <a:srgbClr val="660033"/>
              </a:solidFill>
              <a:latin typeface="+mn-ea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A6C1102-E89E-4728-8380-A09E498EFC54}"/>
              </a:ext>
            </a:extLst>
          </p:cNvPr>
          <p:cNvSpPr txBox="1"/>
          <p:nvPr/>
        </p:nvSpPr>
        <p:spPr>
          <a:xfrm>
            <a:off x="1041998" y="5345308"/>
            <a:ext cx="432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solidFill>
                  <a:srgbClr val="660033"/>
                </a:solidFill>
                <a:latin typeface="+mn-ea"/>
              </a:rPr>
              <a:t>send email</a:t>
            </a:r>
            <a:endParaRPr lang="zh-TW" altLang="en-US" sz="4800" dirty="0">
              <a:solidFill>
                <a:srgbClr val="660033"/>
              </a:solidFill>
              <a:latin typeface="+mn-ea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14B056B-CFD5-4EED-A443-280F8F6A79B4}"/>
              </a:ext>
            </a:extLst>
          </p:cNvPr>
          <p:cNvSpPr txBox="1"/>
          <p:nvPr/>
        </p:nvSpPr>
        <p:spPr>
          <a:xfrm>
            <a:off x="6822649" y="5252976"/>
            <a:ext cx="4327353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6600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+mn-ea"/>
              </a:rPr>
              <a:t>发</a:t>
            </a:r>
            <a:r>
              <a:rPr lang="zh-TW" altLang="en-US" sz="6000" dirty="0">
                <a:latin typeface="+mn-ea"/>
              </a:rPr>
              <a:t>电子邮件</a:t>
            </a:r>
            <a:endParaRPr lang="en-US" altLang="zh-TW" sz="6000" dirty="0">
              <a:latin typeface="+mn-ea"/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59356FF3-20D8-41AF-AC2E-BEFA3DA0B3CA}"/>
              </a:ext>
            </a:extLst>
          </p:cNvPr>
          <p:cNvCxnSpPr>
            <a:stCxn id="4" idx="3"/>
          </p:cNvCxnSpPr>
          <p:nvPr/>
        </p:nvCxnSpPr>
        <p:spPr>
          <a:xfrm flipV="1">
            <a:off x="5369351" y="4362450"/>
            <a:ext cx="1183849" cy="5924"/>
          </a:xfrm>
          <a:prstGeom prst="straightConnector1">
            <a:avLst/>
          </a:prstGeom>
          <a:ln w="762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9AC731D7-BE0D-4D9C-97E6-78BE04617A48}"/>
              </a:ext>
            </a:extLst>
          </p:cNvPr>
          <p:cNvCxnSpPr/>
          <p:nvPr/>
        </p:nvCxnSpPr>
        <p:spPr>
          <a:xfrm flipV="1">
            <a:off x="5369351" y="5760806"/>
            <a:ext cx="1183849" cy="5924"/>
          </a:xfrm>
          <a:prstGeom prst="straightConnector1">
            <a:avLst/>
          </a:prstGeom>
          <a:ln w="762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18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4" grpId="0"/>
      <p:bldP spid="12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1975352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790575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根本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8822AA7-5458-48FE-AC9A-C52EA5155B19}"/>
              </a:ext>
            </a:extLst>
          </p:cNvPr>
          <p:cNvSpPr txBox="1"/>
          <p:nvPr/>
        </p:nvSpPr>
        <p:spPr>
          <a:xfrm>
            <a:off x="0" y="259800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not …at all ; absolutely not</a:t>
            </a:r>
            <a:endParaRPr lang="zh-TW" altLang="en-US" sz="48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55CB43A-1737-4618-A94D-7A8982931F8B}"/>
              </a:ext>
            </a:extLst>
          </p:cNvPr>
          <p:cNvSpPr/>
          <p:nvPr/>
        </p:nvSpPr>
        <p:spPr>
          <a:xfrm>
            <a:off x="0" y="5322596"/>
            <a:ext cx="12192000" cy="76944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latin typeface="+mn-ea"/>
              </a:rPr>
              <a:t>Structure</a:t>
            </a:r>
            <a:r>
              <a:rPr lang="zh-TW" altLang="en-US" sz="4400" dirty="0">
                <a:solidFill>
                  <a:srgbClr val="333333"/>
                </a:solidFill>
                <a:latin typeface="+mn-ea"/>
              </a:rPr>
              <a:t>：</a:t>
            </a:r>
            <a:r>
              <a:rPr lang="en-US" altLang="zh-TW" sz="4400" dirty="0">
                <a:solidFill>
                  <a:srgbClr val="333333"/>
                </a:solidFill>
                <a:latin typeface="+mn-ea"/>
              </a:rPr>
              <a:t>subject+</a:t>
            </a:r>
            <a:r>
              <a:rPr lang="zh-TW" altLang="en-US" sz="4400" dirty="0">
                <a:solidFill>
                  <a:srgbClr val="FF0000"/>
                </a:solidFill>
                <a:latin typeface="+mn-ea"/>
              </a:rPr>
              <a:t>根本</a:t>
            </a:r>
            <a:r>
              <a:rPr lang="en-US" altLang="zh-TW" sz="4400" dirty="0">
                <a:solidFill>
                  <a:srgbClr val="333333"/>
                </a:solidFill>
                <a:latin typeface="+mn-ea"/>
              </a:rPr>
              <a:t>+</a:t>
            </a:r>
            <a:r>
              <a:rPr lang="zh-TW" altLang="en-US" sz="4400" dirty="0">
                <a:solidFill>
                  <a:srgbClr val="333333"/>
                </a:solidFill>
                <a:latin typeface="+mn-ea"/>
              </a:rPr>
              <a:t> </a:t>
            </a:r>
            <a:r>
              <a:rPr lang="en-US" altLang="zh-TW" sz="4400" dirty="0">
                <a:solidFill>
                  <a:srgbClr val="333333"/>
                </a:solidFill>
                <a:latin typeface="+mn-ea"/>
              </a:rPr>
              <a:t>n</a:t>
            </a:r>
            <a:r>
              <a:rPr lang="en-US" altLang="zh-TW" sz="4400" dirty="0">
                <a:latin typeface="+mn-ea"/>
              </a:rPr>
              <a:t>egative</a:t>
            </a:r>
            <a:r>
              <a:rPr lang="zh-TW" altLang="en-US" sz="4400" dirty="0">
                <a:latin typeface="+mn-ea"/>
              </a:rPr>
              <a:t> </a:t>
            </a:r>
            <a:r>
              <a:rPr lang="en-US" altLang="zh-TW" sz="4400" dirty="0">
                <a:solidFill>
                  <a:srgbClr val="333333"/>
                </a:solidFill>
                <a:latin typeface="+mn-ea"/>
              </a:rPr>
              <a:t>sentence.</a:t>
            </a:r>
            <a:endParaRPr lang="zh-TW" altLang="en-US" sz="4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8B923F0-3F52-433F-9FE0-02B4A9D2E6A6}"/>
              </a:ext>
            </a:extLst>
          </p:cNvPr>
          <p:cNvSpPr txBox="1"/>
          <p:nvPr/>
        </p:nvSpPr>
        <p:spPr>
          <a:xfrm>
            <a:off x="0" y="416029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+mn-ea"/>
              </a:rPr>
              <a:t>根本 </a:t>
            </a:r>
            <a:r>
              <a:rPr lang="en-US" altLang="zh-TW" sz="3600" dirty="0">
                <a:latin typeface="+mn-ea"/>
              </a:rPr>
              <a:t>is used to emphasize negation.</a:t>
            </a:r>
            <a:endParaRPr lang="zh-TW" altLang="en-US" sz="3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11797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打工」的圖片搜尋結果">
            <a:extLst>
              <a:ext uri="{FF2B5EF4-FFF2-40B4-BE49-F238E27FC236}">
                <a16:creationId xmlns:a16="http://schemas.microsoft.com/office/drawing/2014/main" id="{E90FCB9D-5475-43DE-BC8A-A29A10930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r="14751"/>
          <a:stretch/>
        </p:blipFill>
        <p:spPr bwMode="auto">
          <a:xfrm>
            <a:off x="147692" y="2182040"/>
            <a:ext cx="2954553" cy="270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D996C44-E233-45E4-8C78-DBED19FBE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619" y="2383189"/>
            <a:ext cx="4104828" cy="273655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43CC37A-04BF-4D1F-AB49-4900FF23C581}"/>
              </a:ext>
            </a:extLst>
          </p:cNvPr>
          <p:cNvSpPr txBox="1"/>
          <p:nvPr/>
        </p:nvSpPr>
        <p:spPr>
          <a:xfrm>
            <a:off x="0" y="5213442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她每天都在打工，下班的时间都很晚，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根本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没有时间去约会。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180022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n-ea"/>
              </a:rPr>
              <a:t>根本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A68B24C-D7E4-4ABF-8F3F-CBDBA38A0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5449" y="1157900"/>
            <a:ext cx="2736551" cy="2736551"/>
          </a:xfrm>
          <a:prstGeom prst="ellipse">
            <a:avLst/>
          </a:prstGeom>
        </p:spPr>
      </p:pic>
      <p:graphicFrame>
        <p:nvGraphicFramePr>
          <p:cNvPr id="9" name="表格 9">
            <a:extLst>
              <a:ext uri="{FF2B5EF4-FFF2-40B4-BE49-F238E27FC236}">
                <a16:creationId xmlns:a16="http://schemas.microsoft.com/office/drawing/2014/main" id="{768A7DA7-6B6F-4D21-865A-080D09876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144312"/>
              </p:ext>
            </p:extLst>
          </p:nvPr>
        </p:nvGraphicFramePr>
        <p:xfrm>
          <a:off x="0" y="706742"/>
          <a:ext cx="9455453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779">
                  <a:extLst>
                    <a:ext uri="{9D8B030D-6E8A-4147-A177-3AD203B41FA5}">
                      <a16:colId xmlns:a16="http://schemas.microsoft.com/office/drawing/2014/main" val="3435082598"/>
                    </a:ext>
                  </a:extLst>
                </a:gridCol>
                <a:gridCol w="1350779">
                  <a:extLst>
                    <a:ext uri="{9D8B030D-6E8A-4147-A177-3AD203B41FA5}">
                      <a16:colId xmlns:a16="http://schemas.microsoft.com/office/drawing/2014/main" val="2754744881"/>
                    </a:ext>
                  </a:extLst>
                </a:gridCol>
                <a:gridCol w="1350779">
                  <a:extLst>
                    <a:ext uri="{9D8B030D-6E8A-4147-A177-3AD203B41FA5}">
                      <a16:colId xmlns:a16="http://schemas.microsoft.com/office/drawing/2014/main" val="3997827089"/>
                    </a:ext>
                  </a:extLst>
                </a:gridCol>
                <a:gridCol w="1350779">
                  <a:extLst>
                    <a:ext uri="{9D8B030D-6E8A-4147-A177-3AD203B41FA5}">
                      <a16:colId xmlns:a16="http://schemas.microsoft.com/office/drawing/2014/main" val="2957471360"/>
                    </a:ext>
                  </a:extLst>
                </a:gridCol>
                <a:gridCol w="1350779">
                  <a:extLst>
                    <a:ext uri="{9D8B030D-6E8A-4147-A177-3AD203B41FA5}">
                      <a16:colId xmlns:a16="http://schemas.microsoft.com/office/drawing/2014/main" val="135813360"/>
                    </a:ext>
                  </a:extLst>
                </a:gridCol>
                <a:gridCol w="1350779">
                  <a:extLst>
                    <a:ext uri="{9D8B030D-6E8A-4147-A177-3AD203B41FA5}">
                      <a16:colId xmlns:a16="http://schemas.microsoft.com/office/drawing/2014/main" val="1862707252"/>
                    </a:ext>
                  </a:extLst>
                </a:gridCol>
                <a:gridCol w="1350779">
                  <a:extLst>
                    <a:ext uri="{9D8B030D-6E8A-4147-A177-3AD203B41FA5}">
                      <a16:colId xmlns:a16="http://schemas.microsoft.com/office/drawing/2014/main" val="18130703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/>
                        <a:t>星期一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000" dirty="0"/>
                        <a:t>星期二</a:t>
                      </a:r>
                    </a:p>
                    <a:p>
                      <a:pPr algn="ctr"/>
                      <a:endParaRPr lang="zh-TW" alt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星期三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星期四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星期五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星期六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星期日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818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/>
                        <a:t>打工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打工</a:t>
                      </a:r>
                      <a:endParaRPr kumimoji="0" lang="zh-TW" alt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打工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打工</a:t>
                      </a:r>
                      <a:endParaRPr kumimoji="0" lang="zh-TW" alt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打工</a:t>
                      </a:r>
                      <a:endParaRPr kumimoji="0" lang="zh-TW" alt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打工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打工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539130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B5BB1446-05EC-4518-ABC0-2AE46D8BBC04}"/>
              </a:ext>
            </a:extLst>
          </p:cNvPr>
          <p:cNvSpPr txBox="1"/>
          <p:nvPr/>
        </p:nvSpPr>
        <p:spPr>
          <a:xfrm>
            <a:off x="9455449" y="3903248"/>
            <a:ext cx="2736551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下班时间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A0CCF1A-A78B-45F9-BFC3-E3DC5CB7C9CB}"/>
              </a:ext>
            </a:extLst>
          </p:cNvPr>
          <p:cNvSpPr txBox="1"/>
          <p:nvPr/>
        </p:nvSpPr>
        <p:spPr>
          <a:xfrm>
            <a:off x="2614078" y="4488023"/>
            <a:ext cx="2113648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打工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E3CF024-AF34-4BD1-8F49-54F4B566CA0C}"/>
              </a:ext>
            </a:extLst>
          </p:cNvPr>
          <p:cNvSpPr txBox="1"/>
          <p:nvPr/>
        </p:nvSpPr>
        <p:spPr>
          <a:xfrm>
            <a:off x="7123799" y="4528794"/>
            <a:ext cx="2113648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约会</a:t>
            </a:r>
          </a:p>
        </p:txBody>
      </p:sp>
    </p:spTree>
    <p:extLst>
      <p:ext uri="{BB962C8B-B14F-4D97-AF65-F5344CB8AC3E}">
        <p14:creationId xmlns:p14="http://schemas.microsoft.com/office/powerpoint/2010/main" val="426940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43CC37A-04BF-4D1F-AB49-4900FF23C581}"/>
              </a:ext>
            </a:extLst>
          </p:cNvPr>
          <p:cNvSpPr txBox="1"/>
          <p:nvPr/>
        </p:nvSpPr>
        <p:spPr>
          <a:xfrm>
            <a:off x="0" y="538832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你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根本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就听不懂歌剧，为什么要买这么贵的票？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180022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n-ea"/>
              </a:rPr>
              <a:t>根本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8B9A18C-6D0A-43C5-8CD4-E15B09BF3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7"/>
          <a:stretch/>
        </p:blipFill>
        <p:spPr>
          <a:xfrm>
            <a:off x="5604327" y="880337"/>
            <a:ext cx="6270627" cy="366712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3EF5D07-7E1C-4DFC-8C0E-B711C7958006}"/>
              </a:ext>
            </a:extLst>
          </p:cNvPr>
          <p:cNvSpPr txBox="1"/>
          <p:nvPr/>
        </p:nvSpPr>
        <p:spPr>
          <a:xfrm>
            <a:off x="9761306" y="3962688"/>
            <a:ext cx="2113648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歌剧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52E415C-0A5A-4374-A53C-2B6B76A27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497" y="1804987"/>
            <a:ext cx="2699921" cy="324802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E2D60CE-F504-44B3-9C27-789C24FE4B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951"/>
          <a:stretch/>
        </p:blipFill>
        <p:spPr>
          <a:xfrm>
            <a:off x="317045" y="920085"/>
            <a:ext cx="5011601" cy="3585239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8FF33CF1-5DA4-4AA7-95D3-D1477ED5513F}"/>
              </a:ext>
            </a:extLst>
          </p:cNvPr>
          <p:cNvSpPr txBox="1"/>
          <p:nvPr/>
        </p:nvSpPr>
        <p:spPr>
          <a:xfrm>
            <a:off x="3061697" y="2712704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$5690</a:t>
            </a:r>
            <a:endParaRPr lang="zh-TW" alt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CEB5C21-144A-441D-A0F4-AD8AF1ACCAE9}"/>
              </a:ext>
            </a:extLst>
          </p:cNvPr>
          <p:cNvSpPr txBox="1"/>
          <p:nvPr/>
        </p:nvSpPr>
        <p:spPr>
          <a:xfrm>
            <a:off x="3214998" y="3927878"/>
            <a:ext cx="2113648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票</a:t>
            </a:r>
          </a:p>
        </p:txBody>
      </p:sp>
    </p:spTree>
    <p:extLst>
      <p:ext uri="{BB962C8B-B14F-4D97-AF65-F5344CB8AC3E}">
        <p14:creationId xmlns:p14="http://schemas.microsoft.com/office/powerpoint/2010/main" val="316616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0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43CC37A-04BF-4D1F-AB49-4900FF23C581}"/>
              </a:ext>
            </a:extLst>
          </p:cNvPr>
          <p:cNvSpPr txBox="1"/>
          <p:nvPr/>
        </p:nvSpPr>
        <p:spPr>
          <a:xfrm>
            <a:off x="0" y="55361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台湾的房价那么高，一般人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根本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买不起房子。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180022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n-ea"/>
              </a:rPr>
              <a:t>根本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6295F80-3396-4D7E-A4B5-06CE70A57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5449"/>
            <a:ext cx="5793362" cy="31908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5810C88-C0F6-4DBB-9C7D-CA7EC4085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236" y="552448"/>
            <a:ext cx="2686051" cy="268605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FE3E02E-34E8-47C1-B45D-7649F20FDB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32" t="34528" r="8948" b="31560"/>
          <a:stretch/>
        </p:blipFill>
        <p:spPr>
          <a:xfrm>
            <a:off x="567182" y="793984"/>
            <a:ext cx="4555112" cy="207780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F5B46A3-6450-4B33-9268-BED08A8A3B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52" t="31465" r="50828" b="31458"/>
          <a:stretch/>
        </p:blipFill>
        <p:spPr>
          <a:xfrm>
            <a:off x="567182" y="2871787"/>
            <a:ext cx="4555112" cy="22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43CC37A-04BF-4D1F-AB49-4900FF23C581}"/>
              </a:ext>
            </a:extLst>
          </p:cNvPr>
          <p:cNvSpPr txBox="1"/>
          <p:nvPr/>
        </p:nvSpPr>
        <p:spPr>
          <a:xfrm>
            <a:off x="0" y="5112098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她说她是学中国古代建筑的，但她其实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根本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不懂建筑。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180022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n-ea"/>
              </a:rPr>
              <a:t>根本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9D7D63C-9544-4C8A-9E1E-E6969F54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434" y="2643267"/>
            <a:ext cx="3592088" cy="2362920"/>
          </a:xfrm>
          <a:prstGeom prst="rect">
            <a:avLst/>
          </a:prstGeom>
        </p:spPr>
      </p:pic>
      <p:pic>
        <p:nvPicPr>
          <p:cNvPr id="2050" name="Picture 2" descr="「应县木塔」的圖片搜尋結果">
            <a:extLst>
              <a:ext uri="{FF2B5EF4-FFF2-40B4-BE49-F238E27FC236}">
                <a16:creationId xmlns:a16="http://schemas.microsoft.com/office/drawing/2014/main" id="{CEA970DA-8327-47DC-BA21-8263454E2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0" y="684315"/>
            <a:ext cx="3032277" cy="404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E5AE676-548D-4CC2-93F4-7015925975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51" t="6206" r="1151" b="26084"/>
          <a:stretch/>
        </p:blipFill>
        <p:spPr>
          <a:xfrm>
            <a:off x="3552825" y="82315"/>
            <a:ext cx="4834484" cy="245504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AF6DAA3-66F2-4CC4-B349-F34F235820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289"/>
          <a:stretch/>
        </p:blipFill>
        <p:spPr>
          <a:xfrm>
            <a:off x="8486327" y="2142373"/>
            <a:ext cx="3705673" cy="291677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B13BC00-5C18-4B82-821F-AED254E6A6B4}"/>
              </a:ext>
            </a:extLst>
          </p:cNvPr>
          <p:cNvSpPr txBox="1"/>
          <p:nvPr/>
        </p:nvSpPr>
        <p:spPr>
          <a:xfrm>
            <a:off x="3065592" y="2412714"/>
            <a:ext cx="2113648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古代建筑</a:t>
            </a:r>
          </a:p>
        </p:txBody>
      </p:sp>
    </p:spTree>
    <p:extLst>
      <p:ext uri="{BB962C8B-B14F-4D97-AF65-F5344CB8AC3E}">
        <p14:creationId xmlns:p14="http://schemas.microsoft.com/office/powerpoint/2010/main" val="98124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43CC37A-04BF-4D1F-AB49-4900FF23C581}"/>
              </a:ext>
            </a:extLst>
          </p:cNvPr>
          <p:cNvSpPr txBox="1"/>
          <p:nvPr/>
        </p:nvSpPr>
        <p:spPr>
          <a:xfrm>
            <a:off x="0" y="4531073"/>
            <a:ext cx="12192000" cy="183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：你为什么没问过我就拿了我的信？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：我</a:t>
            </a:r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根本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没去过你的房间，怎么可能拿了你的信呢？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180022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n-ea"/>
              </a:rPr>
              <a:t>根本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CA6A060-27C1-466D-85A6-16BEBF91B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825" y="1057275"/>
            <a:ext cx="4457700" cy="32879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09C12AA-3877-4ACF-9F5A-A1ACC8273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796225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0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417111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1400175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至少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8822AA7-5458-48FE-AC9A-C52EA5155B19}"/>
              </a:ext>
            </a:extLst>
          </p:cNvPr>
          <p:cNvSpPr txBox="1"/>
          <p:nvPr/>
        </p:nvSpPr>
        <p:spPr>
          <a:xfrm>
            <a:off x="0" y="3454822"/>
            <a:ext cx="12108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at least</a:t>
            </a:r>
            <a:endParaRPr lang="zh-TW" altLang="en-US" sz="48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E048E5F-7D1F-4591-B43B-3D9FD7503D54}"/>
              </a:ext>
            </a:extLst>
          </p:cNvPr>
          <p:cNvSpPr/>
          <p:nvPr/>
        </p:nvSpPr>
        <p:spPr>
          <a:xfrm>
            <a:off x="0" y="5073104"/>
            <a:ext cx="12192000" cy="76944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latin typeface="+mn-ea"/>
              </a:rPr>
              <a:t>Structure</a:t>
            </a:r>
            <a:r>
              <a:rPr lang="zh-TW" altLang="en-US" sz="4400" dirty="0">
                <a:solidFill>
                  <a:srgbClr val="333333"/>
                </a:solidFill>
                <a:latin typeface="+mn-ea"/>
              </a:rPr>
              <a:t>：</a:t>
            </a:r>
            <a:r>
              <a:rPr lang="en-US" altLang="zh-TW" sz="4400" dirty="0">
                <a:solidFill>
                  <a:srgbClr val="333333"/>
                </a:solidFill>
                <a:latin typeface="+mn-ea"/>
              </a:rPr>
              <a:t>subject+</a:t>
            </a:r>
            <a:r>
              <a:rPr lang="zh-TW" altLang="en-US" sz="4400" dirty="0">
                <a:solidFill>
                  <a:srgbClr val="333333"/>
                </a:solidFill>
                <a:latin typeface="+mn-ea"/>
              </a:rPr>
              <a:t>至少</a:t>
            </a:r>
            <a:r>
              <a:rPr lang="en-US" altLang="zh-TW" sz="4400" dirty="0">
                <a:solidFill>
                  <a:srgbClr val="333333"/>
                </a:solidFill>
                <a:latin typeface="+mn-ea"/>
              </a:rPr>
              <a:t>+</a:t>
            </a:r>
            <a:r>
              <a:rPr lang="zh-TW" altLang="en-US" sz="4400" dirty="0">
                <a:solidFill>
                  <a:srgbClr val="333333"/>
                </a:solidFill>
                <a:latin typeface="+mn-ea"/>
              </a:rPr>
              <a:t> </a:t>
            </a:r>
            <a:r>
              <a:rPr lang="en-US" altLang="zh-TW" sz="4400" dirty="0">
                <a:solidFill>
                  <a:srgbClr val="333333"/>
                </a:solidFill>
                <a:latin typeface="+mn-ea"/>
              </a:rPr>
              <a:t>verb/verb phrase</a:t>
            </a:r>
            <a:endParaRPr lang="zh-TW" altLang="en-US" sz="44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78553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180022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n-ea"/>
              </a:rPr>
              <a:t>至少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56845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定做一件旗袍，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至少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得三四百块钱。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AA28779-2FDE-403F-A3CD-9C3D79864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7945"/>
            <a:ext cx="5130621" cy="346316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DFDEA17-C333-40F4-BA5B-C9F2B979C167}"/>
              </a:ext>
            </a:extLst>
          </p:cNvPr>
          <p:cNvSpPr txBox="1"/>
          <p:nvPr/>
        </p:nvSpPr>
        <p:spPr>
          <a:xfrm>
            <a:off x="1508486" y="4221114"/>
            <a:ext cx="2113648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定做旗袍</a:t>
            </a:r>
          </a:p>
        </p:txBody>
      </p:sp>
      <p:graphicFrame>
        <p:nvGraphicFramePr>
          <p:cNvPr id="3" name="表格 6">
            <a:extLst>
              <a:ext uri="{FF2B5EF4-FFF2-40B4-BE49-F238E27FC236}">
                <a16:creationId xmlns:a16="http://schemas.microsoft.com/office/drawing/2014/main" id="{9F1ACDF2-7B9D-497B-B483-8B9B2CC07F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885829"/>
              </p:ext>
            </p:extLst>
          </p:nvPr>
        </p:nvGraphicFramePr>
        <p:xfrm>
          <a:off x="5229225" y="584775"/>
          <a:ext cx="6819900" cy="49608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67050">
                  <a:extLst>
                    <a:ext uri="{9D8B030D-6E8A-4147-A177-3AD203B41FA5}">
                      <a16:colId xmlns:a16="http://schemas.microsoft.com/office/drawing/2014/main" val="479493507"/>
                    </a:ext>
                  </a:extLst>
                </a:gridCol>
                <a:gridCol w="3752850">
                  <a:extLst>
                    <a:ext uri="{9D8B030D-6E8A-4147-A177-3AD203B41FA5}">
                      <a16:colId xmlns:a16="http://schemas.microsoft.com/office/drawing/2014/main" val="1457433278"/>
                    </a:ext>
                  </a:extLst>
                </a:gridCol>
              </a:tblGrid>
              <a:tr h="964013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400" b="0" dirty="0"/>
                        <a:t>旗袍价钱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493893"/>
                  </a:ext>
                </a:extLst>
              </a:tr>
              <a:tr h="9640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/>
                        <a:t>长袖旗袍</a:t>
                      </a:r>
                      <a:endParaRPr lang="zh-TW" altLang="en-US" sz="3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0" dirty="0">
                          <a:latin typeface="+mn-ea"/>
                          <a:ea typeface="+mn-ea"/>
                        </a:rPr>
                        <a:t>$469</a:t>
                      </a:r>
                      <a:endParaRPr lang="zh-TW" altLang="en-US" sz="4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5474075"/>
                  </a:ext>
                </a:extLst>
              </a:tr>
              <a:tr h="110480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/>
                        <a:t>短袖旗袍</a:t>
                      </a:r>
                      <a:endParaRPr lang="zh-TW" altLang="en-US" sz="3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800" b="0" dirty="0">
                          <a:latin typeface="+mn-ea"/>
                          <a:ea typeface="+mn-ea"/>
                        </a:rPr>
                        <a:t>$399</a:t>
                      </a:r>
                      <a:endParaRPr lang="zh-TW" altLang="en-US" sz="4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0623359"/>
                  </a:ext>
                </a:extLst>
              </a:tr>
              <a:tr h="9640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/>
                        <a:t>长旗袍</a:t>
                      </a:r>
                      <a:endParaRPr lang="zh-TW" altLang="en-US" sz="3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800" b="0" dirty="0">
                          <a:latin typeface="+mn-ea"/>
                          <a:ea typeface="+mn-ea"/>
                        </a:rPr>
                        <a:t>$489</a:t>
                      </a:r>
                      <a:endParaRPr lang="zh-TW" altLang="en-US" sz="4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2428984"/>
                  </a:ext>
                </a:extLst>
              </a:tr>
              <a:tr h="9640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/>
                        <a:t>短旗袍</a:t>
                      </a:r>
                      <a:endParaRPr lang="zh-TW" altLang="en-US" sz="3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800" b="0" dirty="0">
                          <a:latin typeface="+mn-ea"/>
                          <a:ea typeface="+mn-ea"/>
                        </a:rPr>
                        <a:t>$368</a:t>
                      </a:r>
                      <a:endParaRPr lang="zh-TW" altLang="en-US" sz="4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4107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852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16">
            <a:extLst>
              <a:ext uri="{FF2B5EF4-FFF2-40B4-BE49-F238E27FC236}">
                <a16:creationId xmlns:a16="http://schemas.microsoft.com/office/drawing/2014/main" id="{36A6E411-97C3-4A58-BD8C-198E2B051B81}"/>
              </a:ext>
            </a:extLst>
          </p:cNvPr>
          <p:cNvSpPr txBox="1"/>
          <p:nvPr/>
        </p:nvSpPr>
        <p:spPr>
          <a:xfrm>
            <a:off x="5571766" y="5349895"/>
            <a:ext cx="2478657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打印机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dǎyìnjī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103EE853-7C93-4F7D-9877-E76D22FE8A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44" r="7261"/>
          <a:stretch/>
        </p:blipFill>
        <p:spPr>
          <a:xfrm>
            <a:off x="294776" y="315729"/>
            <a:ext cx="2830723" cy="254201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3DCF44C-3EEB-4D3E-9A02-3BD1574D5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318" y="547763"/>
            <a:ext cx="2873682" cy="2428724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01DC491D-0A2D-44CD-ADF1-94AD72E1B13C}"/>
              </a:ext>
            </a:extLst>
          </p:cNvPr>
          <p:cNvSpPr txBox="1"/>
          <p:nvPr/>
        </p:nvSpPr>
        <p:spPr>
          <a:xfrm>
            <a:off x="9366312" y="254020"/>
            <a:ext cx="2494111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电脑</a:t>
            </a:r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diànnǎo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1FBB60E-29E1-4D17-960F-793768FD6FE6}"/>
              </a:ext>
            </a:extLst>
          </p:cNvPr>
          <p:cNvSpPr txBox="1"/>
          <p:nvPr/>
        </p:nvSpPr>
        <p:spPr>
          <a:xfrm>
            <a:off x="9381766" y="1920895"/>
            <a:ext cx="2478657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上网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shàngwǎng</a:t>
            </a:r>
            <a:endParaRPr lang="zh-TW" altLang="en-US" sz="115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B2D58B48-06B3-4CC4-98BA-EDD64502E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675" y="285901"/>
            <a:ext cx="2986620" cy="1989922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C63566E-C5DD-411E-AA51-A66AF2A4F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65" y="3429000"/>
            <a:ext cx="3378260" cy="3378260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5BEDD5B5-9BDC-4A6B-B40A-CA0AF20EFD98}"/>
              </a:ext>
            </a:extLst>
          </p:cNvPr>
          <p:cNvSpPr txBox="1"/>
          <p:nvPr/>
        </p:nvSpPr>
        <p:spPr>
          <a:xfrm>
            <a:off x="9096906" y="5475618"/>
            <a:ext cx="2190752" cy="1015663"/>
          </a:xfrm>
          <a:prstGeom prst="rect">
            <a:avLst/>
          </a:prstGeom>
          <a:solidFill>
            <a:schemeClr val="bg1"/>
          </a:solidFill>
          <a:ln>
            <a:solidFill>
              <a:srgbClr val="6600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rgbClr val="66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</a:t>
            </a:r>
            <a:endParaRPr lang="en-US" altLang="zh-TW" sz="6000" dirty="0">
              <a:solidFill>
                <a:srgbClr val="6600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B4DCD1C8-BD1A-4105-B51E-BF51123491A0}"/>
              </a:ext>
            </a:extLst>
          </p:cNvPr>
          <p:cNvSpPr txBox="1"/>
          <p:nvPr/>
        </p:nvSpPr>
        <p:spPr>
          <a:xfrm>
            <a:off x="8768295" y="3751181"/>
            <a:ext cx="2847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solidFill>
                  <a:srgbClr val="660033"/>
                </a:solidFill>
                <a:latin typeface="+mn-ea"/>
              </a:rPr>
              <a:t>print</a:t>
            </a:r>
            <a:endParaRPr lang="zh-TW" altLang="en-US" sz="4800" dirty="0">
              <a:solidFill>
                <a:srgbClr val="660033"/>
              </a:solidFill>
              <a:latin typeface="+mn-ea"/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0569CDD6-C800-44BC-A49A-5C2626CD9D17}"/>
              </a:ext>
            </a:extLst>
          </p:cNvPr>
          <p:cNvCxnSpPr>
            <a:cxnSpLocks/>
            <a:stCxn id="26" idx="2"/>
            <a:endCxn id="25" idx="0"/>
          </p:cNvCxnSpPr>
          <p:nvPr/>
        </p:nvCxnSpPr>
        <p:spPr>
          <a:xfrm flipH="1">
            <a:off x="10192282" y="4582178"/>
            <a:ext cx="1" cy="893440"/>
          </a:xfrm>
          <a:prstGeom prst="straightConnector1">
            <a:avLst/>
          </a:prstGeom>
          <a:ln w="762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D6378C29-DE56-4CD2-9B4B-CC823942E0D0}"/>
              </a:ext>
            </a:extLst>
          </p:cNvPr>
          <p:cNvSpPr txBox="1"/>
          <p:nvPr/>
        </p:nvSpPr>
        <p:spPr>
          <a:xfrm>
            <a:off x="6289638" y="2857741"/>
            <a:ext cx="2478657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互联网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hùliánwǎng</a:t>
            </a:r>
            <a:endParaRPr lang="zh-TW" altLang="en-US" sz="115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451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5" grpId="0" animBg="1"/>
      <p:bldP spid="26" grpId="0"/>
      <p:bldP spid="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180022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n-ea"/>
              </a:rPr>
              <a:t>至少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546146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这次的健行活动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至少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会有五百人参加。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F9C5E9F-AD3C-4E99-8973-A74BA62A1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6" y="1238250"/>
            <a:ext cx="5899354" cy="392906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5A1A283-7AA1-4A88-BB7A-B160A576F284}"/>
              </a:ext>
            </a:extLst>
          </p:cNvPr>
          <p:cNvSpPr txBox="1"/>
          <p:nvPr/>
        </p:nvSpPr>
        <p:spPr>
          <a:xfrm>
            <a:off x="4737461" y="4582537"/>
            <a:ext cx="2113648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健行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97DFE84-2D6F-40DF-8CAE-48FBBEEC9AB9}"/>
              </a:ext>
            </a:extLst>
          </p:cNvPr>
          <p:cNvSpPr/>
          <p:nvPr/>
        </p:nvSpPr>
        <p:spPr>
          <a:xfrm>
            <a:off x="6677025" y="2228850"/>
            <a:ext cx="5105400" cy="12001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+mn-ea"/>
              </a:rPr>
              <a:t>参加人数：</a:t>
            </a:r>
            <a:r>
              <a:rPr lang="en-US" altLang="zh-TW" sz="4800" dirty="0">
                <a:latin typeface="+mn-ea"/>
              </a:rPr>
              <a:t>562</a:t>
            </a:r>
            <a:endParaRPr lang="zh-TW" altLang="en-US" sz="4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5193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180022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n-ea"/>
              </a:rPr>
              <a:t>至少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5185273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从布尔诺到布达佩斯坐巴士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至少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要四、五个小时。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9C514C7-0CAC-4EB2-A4E2-36CC0521B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2749226"/>
            <a:ext cx="4381501" cy="243604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0FA80C4-6784-425A-A706-13079CE4F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" y="716284"/>
            <a:ext cx="4200525" cy="3151827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19FF42AA-7AFB-4D78-9A3B-C0E0B4D22053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338637" y="2292198"/>
            <a:ext cx="3186113" cy="1774977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1C0D110D-6D05-40B0-8E24-0D1DE6BA9191}"/>
              </a:ext>
            </a:extLst>
          </p:cNvPr>
          <p:cNvSpPr txBox="1"/>
          <p:nvPr/>
        </p:nvSpPr>
        <p:spPr>
          <a:xfrm>
            <a:off x="4464843" y="2844225"/>
            <a:ext cx="293370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四、五个小时</a:t>
            </a:r>
          </a:p>
        </p:txBody>
      </p:sp>
    </p:spTree>
    <p:extLst>
      <p:ext uri="{BB962C8B-B14F-4D97-AF65-F5344CB8AC3E}">
        <p14:creationId xmlns:p14="http://schemas.microsoft.com/office/powerpoint/2010/main" val="262127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180022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n-ea"/>
              </a:rPr>
              <a:t>至少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4928068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她住院了，你不去看她，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至少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也应该给她打个电话啊！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7B94918-566B-4EF6-9CD0-EB2C93619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962025"/>
            <a:ext cx="5661388" cy="37719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AAF11D9-448B-44BB-AE0F-E0CAADE5516F}"/>
              </a:ext>
            </a:extLst>
          </p:cNvPr>
          <p:cNvSpPr txBox="1"/>
          <p:nvPr/>
        </p:nvSpPr>
        <p:spPr>
          <a:xfrm>
            <a:off x="4289786" y="4149150"/>
            <a:ext cx="2113648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住院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D0EA4FE-C262-4D80-A2DC-6EE0DD3F6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150" y="962025"/>
            <a:ext cx="3966043" cy="396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3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180022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n-ea"/>
              </a:rPr>
              <a:t>至少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4928068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他帮了你那么多忙，你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至少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也应该请他吃一顿饭。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E03631D-2A30-41F3-BD7E-7BBE98DC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54" y="787213"/>
            <a:ext cx="5430588" cy="407166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7524A82-A7C2-488C-9AFC-73ADAF191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521" y="1186789"/>
            <a:ext cx="5505450" cy="367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6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4031371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327446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肯定</a:t>
            </a:r>
            <a:endParaRPr lang="en-US" altLang="zh-TW" sz="8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8822AA7-5458-48FE-AC9A-C52EA5155B19}"/>
              </a:ext>
            </a:extLst>
          </p:cNvPr>
          <p:cNvSpPr txBox="1"/>
          <p:nvPr/>
        </p:nvSpPr>
        <p:spPr>
          <a:xfrm>
            <a:off x="0" y="196012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definitely;surely</a:t>
            </a: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55CB43A-1737-4618-A94D-7A8982931F8B}"/>
              </a:ext>
            </a:extLst>
          </p:cNvPr>
          <p:cNvSpPr/>
          <p:nvPr/>
        </p:nvSpPr>
        <p:spPr>
          <a:xfrm>
            <a:off x="0" y="5441462"/>
            <a:ext cx="12192000" cy="58477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Subj. +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肯定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 Sentences</a:t>
            </a:r>
            <a:endParaRPr lang="zh-TW" altLang="en-US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9642DA0-7DC9-4837-9E90-94A30C1DDAEC}"/>
              </a:ext>
            </a:extLst>
          </p:cNvPr>
          <p:cNvSpPr/>
          <p:nvPr/>
        </p:nvSpPr>
        <p:spPr>
          <a:xfrm>
            <a:off x="328612" y="3240601"/>
            <a:ext cx="11534775" cy="165256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 can also be used to express "I am sure." When used this way it is usually a clause at the end of a sentence.</a:t>
            </a:r>
            <a:endParaRPr lang="zh-TW" altLang="en-US" sz="36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6844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180022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n-ea"/>
              </a:rPr>
              <a:t>肯定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564565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他每天都很努力学习，这次第一名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肯定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是他。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986733-CCC7-4155-ACFC-313BB59451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7" b="7071"/>
          <a:stretch/>
        </p:blipFill>
        <p:spPr>
          <a:xfrm>
            <a:off x="900112" y="1987771"/>
            <a:ext cx="4395788" cy="3657882"/>
          </a:xfrm>
          <a:prstGeom prst="rect">
            <a:avLst/>
          </a:prstGeom>
        </p:spPr>
      </p:pic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486ECDCF-EF57-4D30-9F71-255C3777D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54951"/>
              </p:ext>
            </p:extLst>
          </p:nvPr>
        </p:nvGraphicFramePr>
        <p:xfrm>
          <a:off x="2286000" y="580783"/>
          <a:ext cx="9701213" cy="1252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941709957"/>
                    </a:ext>
                  </a:extLst>
                </a:gridCol>
                <a:gridCol w="1393293">
                  <a:extLst>
                    <a:ext uri="{9D8B030D-6E8A-4147-A177-3AD203B41FA5}">
                      <a16:colId xmlns:a16="http://schemas.microsoft.com/office/drawing/2014/main" val="3677679846"/>
                    </a:ext>
                  </a:extLst>
                </a:gridCol>
                <a:gridCol w="1410124">
                  <a:extLst>
                    <a:ext uri="{9D8B030D-6E8A-4147-A177-3AD203B41FA5}">
                      <a16:colId xmlns:a16="http://schemas.microsoft.com/office/drawing/2014/main" val="2299329882"/>
                    </a:ext>
                  </a:extLst>
                </a:gridCol>
                <a:gridCol w="1410124">
                  <a:extLst>
                    <a:ext uri="{9D8B030D-6E8A-4147-A177-3AD203B41FA5}">
                      <a16:colId xmlns:a16="http://schemas.microsoft.com/office/drawing/2014/main" val="1520750158"/>
                    </a:ext>
                  </a:extLst>
                </a:gridCol>
                <a:gridCol w="1410124">
                  <a:extLst>
                    <a:ext uri="{9D8B030D-6E8A-4147-A177-3AD203B41FA5}">
                      <a16:colId xmlns:a16="http://schemas.microsoft.com/office/drawing/2014/main" val="3682424135"/>
                    </a:ext>
                  </a:extLst>
                </a:gridCol>
                <a:gridCol w="1410124">
                  <a:extLst>
                    <a:ext uri="{9D8B030D-6E8A-4147-A177-3AD203B41FA5}">
                      <a16:colId xmlns:a16="http://schemas.microsoft.com/office/drawing/2014/main" val="836567701"/>
                    </a:ext>
                  </a:extLst>
                </a:gridCol>
                <a:gridCol w="1410124">
                  <a:extLst>
                    <a:ext uri="{9D8B030D-6E8A-4147-A177-3AD203B41FA5}">
                      <a16:colId xmlns:a16="http://schemas.microsoft.com/office/drawing/2014/main" val="3062457330"/>
                    </a:ext>
                  </a:extLst>
                </a:gridCol>
              </a:tblGrid>
              <a:tr h="62600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+mn-ea"/>
                          <a:ea typeface="+mn-ea"/>
                        </a:rPr>
                        <a:t>星期一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星期二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星期三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星期四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星期五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星期六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星期日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889968"/>
                  </a:ext>
                </a:extLst>
              </a:tr>
              <a:tr h="62600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+mn-ea"/>
                          <a:ea typeface="+mn-ea"/>
                        </a:rPr>
                        <a:t>学习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学习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学习</a:t>
                      </a:r>
                      <a:endParaRPr kumimoji="0" lang="zh-TW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学习</a:t>
                      </a:r>
                      <a:endParaRPr kumimoji="0" lang="zh-TW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学习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学习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学习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262205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8915623D-4733-4207-9B43-110F07F9E2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08" b="14649"/>
          <a:stretch/>
        </p:blipFill>
        <p:spPr>
          <a:xfrm>
            <a:off x="6581776" y="2039254"/>
            <a:ext cx="4486273" cy="36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2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180022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n-ea"/>
              </a:rPr>
              <a:t>肯定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499366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只有他来过我的房间，所以我的信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肯定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是他拿走了。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DAEA89C-AC90-44BA-B70A-DCCAB7D02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296092"/>
            <a:ext cx="4457700" cy="32879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3B6524D2-7189-42F5-89A6-4EE2B7F12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7" y="1296092"/>
            <a:ext cx="5836023" cy="32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1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180022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n-ea"/>
              </a:rPr>
              <a:t>肯定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4910221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从这本笔记上的字迹来看，我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肯定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这本笔记就是她的。</a:t>
            </a:r>
          </a:p>
        </p:txBody>
      </p:sp>
      <p:pic>
        <p:nvPicPr>
          <p:cNvPr id="1026" name="Picture 2" descr="「做笔记」的圖片搜尋結果">
            <a:extLst>
              <a:ext uri="{FF2B5EF4-FFF2-40B4-BE49-F238E27FC236}">
                <a16:creationId xmlns:a16="http://schemas.microsoft.com/office/drawing/2014/main" id="{5ED7D38D-C776-4720-9FC5-3A1229516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178902"/>
            <a:ext cx="4286250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CDC9AF6-3D22-4782-A4E0-B957C325C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1358211"/>
            <a:ext cx="5781675" cy="303537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01269C7-11BC-4F2D-8B9F-16C5F82A4C49}"/>
              </a:ext>
            </a:extLst>
          </p:cNvPr>
          <p:cNvSpPr txBox="1"/>
          <p:nvPr/>
        </p:nvSpPr>
        <p:spPr>
          <a:xfrm>
            <a:off x="3982352" y="3785902"/>
            <a:ext cx="2113648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做笔记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0616093-3AC8-41A5-A7AD-4EE3F268818A}"/>
              </a:ext>
            </a:extLst>
          </p:cNvPr>
          <p:cNvSpPr txBox="1"/>
          <p:nvPr/>
        </p:nvSpPr>
        <p:spPr>
          <a:xfrm>
            <a:off x="9183002" y="3785902"/>
            <a:ext cx="2113648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字迹</a:t>
            </a:r>
          </a:p>
        </p:txBody>
      </p:sp>
    </p:spTree>
    <p:extLst>
      <p:ext uri="{BB962C8B-B14F-4D97-AF65-F5344CB8AC3E}">
        <p14:creationId xmlns:p14="http://schemas.microsoft.com/office/powerpoint/2010/main" val="146501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180022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n-ea"/>
              </a:rPr>
              <a:t>肯定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484444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这次的作业很少，我们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肯定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可以在出去玩之前把作业写完。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7A89C46-8C68-4614-AFCC-5BD5F1529D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 b="11667"/>
          <a:stretch/>
        </p:blipFill>
        <p:spPr>
          <a:xfrm>
            <a:off x="1044574" y="1228724"/>
            <a:ext cx="3613855" cy="3230787"/>
          </a:xfrm>
          <a:prstGeom prst="rect">
            <a:avLst/>
          </a:prstGeom>
        </p:spPr>
      </p:pic>
      <p:graphicFrame>
        <p:nvGraphicFramePr>
          <p:cNvPr id="3" name="表格 5">
            <a:extLst>
              <a:ext uri="{FF2B5EF4-FFF2-40B4-BE49-F238E27FC236}">
                <a16:creationId xmlns:a16="http://schemas.microsoft.com/office/drawing/2014/main" id="{B114A6D2-F04A-4E74-8059-46F002486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460325"/>
              </p:ext>
            </p:extLst>
          </p:nvPr>
        </p:nvGraphicFramePr>
        <p:xfrm>
          <a:off x="4137025" y="532800"/>
          <a:ext cx="3149600" cy="2164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9600">
                  <a:extLst>
                    <a:ext uri="{9D8B030D-6E8A-4147-A177-3AD203B41FA5}">
                      <a16:colId xmlns:a16="http://schemas.microsoft.com/office/drawing/2014/main" val="139444363"/>
                    </a:ext>
                  </a:extLst>
                </a:gridCol>
              </a:tblGrid>
              <a:tr h="10823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今天作业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3854913"/>
                  </a:ext>
                </a:extLst>
              </a:tr>
              <a:tr h="10823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300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字作文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0801303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8F9A4DA2-B399-4587-AC3A-441B8FE53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880" y="1249743"/>
            <a:ext cx="3631699" cy="340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「信件 图片」的圖片搜尋結果">
            <a:extLst>
              <a:ext uri="{FF2B5EF4-FFF2-40B4-BE49-F238E27FC236}">
                <a16:creationId xmlns:a16="http://schemas.microsoft.com/office/drawing/2014/main" id="{D3E8E1AA-BB46-4E02-BF30-AB0A89B8B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3"/>
          <a:stretch/>
        </p:blipFill>
        <p:spPr bwMode="auto">
          <a:xfrm>
            <a:off x="161924" y="234583"/>
            <a:ext cx="4657726" cy="297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55332670-F618-40F4-A343-3DB0E0916EAA}"/>
              </a:ext>
            </a:extLst>
          </p:cNvPr>
          <p:cNvSpPr txBox="1"/>
          <p:nvPr/>
        </p:nvSpPr>
        <p:spPr>
          <a:xfrm>
            <a:off x="9839326" y="276254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信纸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xìnzhǐ</a:t>
            </a:r>
            <a:r>
              <a:rPr lang="en-US" altLang="zh-TW" sz="3200" dirty="0">
                <a:solidFill>
                  <a:schemeClr val="bg1"/>
                </a:solidFill>
                <a:latin typeface="+mn-ea"/>
              </a:rPr>
              <a:t> 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FFF1962-5185-4285-97A8-F60A6BC9302A}"/>
              </a:ext>
            </a:extLst>
          </p:cNvPr>
          <p:cNvSpPr txBox="1"/>
          <p:nvPr/>
        </p:nvSpPr>
        <p:spPr>
          <a:xfrm>
            <a:off x="3805103" y="1916537"/>
            <a:ext cx="2190752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信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xìn</a:t>
            </a:r>
            <a:r>
              <a:rPr lang="en-US" altLang="zh-TW" sz="3200" dirty="0">
                <a:solidFill>
                  <a:schemeClr val="bg1"/>
                </a:solidFill>
                <a:latin typeface="+mn-ea"/>
              </a:rPr>
              <a:t> 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14A336C-042B-45C4-9DD2-197B9F3303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40"/>
          <a:stretch/>
        </p:blipFill>
        <p:spPr>
          <a:xfrm>
            <a:off x="6111744" y="177972"/>
            <a:ext cx="3563407" cy="321277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9D5665C-7524-476F-A2DC-074464CA5712}"/>
              </a:ext>
            </a:extLst>
          </p:cNvPr>
          <p:cNvSpPr txBox="1"/>
          <p:nvPr/>
        </p:nvSpPr>
        <p:spPr>
          <a:xfrm>
            <a:off x="3724274" y="5349895"/>
            <a:ext cx="2190752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邮票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yóupiào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3C13FE2-7271-4B61-8F48-21AF61CF5C02}"/>
              </a:ext>
            </a:extLst>
          </p:cNvPr>
          <p:cNvSpPr txBox="1"/>
          <p:nvPr/>
        </p:nvSpPr>
        <p:spPr>
          <a:xfrm>
            <a:off x="9839326" y="1935792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信封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xìnfēng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30" name="Picture 6" descr="「邮票」的圖片搜尋結果">
            <a:extLst>
              <a:ext uri="{FF2B5EF4-FFF2-40B4-BE49-F238E27FC236}">
                <a16:creationId xmlns:a16="http://schemas.microsoft.com/office/drawing/2014/main" id="{87E19B0A-0EFF-4EAF-9540-A440A4E51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78"/>
          <a:stretch/>
        </p:blipFill>
        <p:spPr bwMode="auto">
          <a:xfrm>
            <a:off x="161924" y="3390746"/>
            <a:ext cx="3446461" cy="191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5BFD7566-8DF5-44A0-A134-48C7BFA7E7E3}"/>
              </a:ext>
            </a:extLst>
          </p:cNvPr>
          <p:cNvSpPr txBox="1"/>
          <p:nvPr/>
        </p:nvSpPr>
        <p:spPr>
          <a:xfrm>
            <a:off x="6096000" y="3949273"/>
            <a:ext cx="6080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solidFill>
                  <a:srgbClr val="660033"/>
                </a:solidFill>
                <a:latin typeface="+mn-ea"/>
              </a:rPr>
              <a:t>Three letters</a:t>
            </a:r>
            <a:endParaRPr lang="zh-TW" altLang="en-US" sz="4400" dirty="0">
              <a:solidFill>
                <a:srgbClr val="660033"/>
              </a:solidFill>
              <a:latin typeface="+mn-ea"/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38417418-B452-4E04-86A8-FA71C6E032C2}"/>
              </a:ext>
            </a:extLst>
          </p:cNvPr>
          <p:cNvCxnSpPr>
            <a:cxnSpLocks/>
          </p:cNvCxnSpPr>
          <p:nvPr/>
        </p:nvCxnSpPr>
        <p:spPr>
          <a:xfrm flipH="1">
            <a:off x="9151872" y="4718714"/>
            <a:ext cx="1" cy="893440"/>
          </a:xfrm>
          <a:prstGeom prst="straightConnector1">
            <a:avLst/>
          </a:prstGeom>
          <a:ln w="762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E7B5218-290B-4ACA-8369-26B2D0E92173}"/>
              </a:ext>
            </a:extLst>
          </p:cNvPr>
          <p:cNvSpPr txBox="1"/>
          <p:nvPr/>
        </p:nvSpPr>
        <p:spPr>
          <a:xfrm>
            <a:off x="7505701" y="5664365"/>
            <a:ext cx="2914650" cy="1015663"/>
          </a:xfrm>
          <a:prstGeom prst="rect">
            <a:avLst/>
          </a:prstGeom>
          <a:solidFill>
            <a:schemeClr val="bg1"/>
          </a:solidFill>
          <a:ln>
            <a:solidFill>
              <a:srgbClr val="6600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rgbClr val="66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封</a:t>
            </a:r>
            <a:r>
              <a:rPr lang="zh-TW" altLang="en-US" sz="6000" dirty="0">
                <a:solidFill>
                  <a:srgbClr val="66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</a:t>
            </a:r>
            <a:endParaRPr lang="en-US" altLang="zh-TW" sz="6000" dirty="0">
              <a:solidFill>
                <a:srgbClr val="6600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676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3" grpId="0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180022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+mn-ea"/>
              </a:rPr>
              <a:t>肯定</a:t>
            </a:r>
            <a:endParaRPr lang="en-US" altLang="zh-TW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5215921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现在什么都电脑化，不会用电脑的人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肯定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会被社会淘汰。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A306BAE-47A0-402F-A0C1-57C89681F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573135"/>
            <a:ext cx="3905249" cy="221704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D303CAB-CAD1-4B2C-B2C7-9F7C26689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37289"/>
            <a:ext cx="4025043" cy="222124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1E1C5D3-5CCF-49A6-B4F6-DFE7005D0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273" y="2925046"/>
            <a:ext cx="3314702" cy="236764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C759539-91FE-4D80-9D40-A0665D61C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176" y="3010516"/>
            <a:ext cx="3905250" cy="219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9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3894975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790575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除了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以外，就是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8822AA7-5458-48FE-AC9A-C52EA5155B19}"/>
              </a:ext>
            </a:extLst>
          </p:cNvPr>
          <p:cNvSpPr txBox="1"/>
          <p:nvPr/>
        </p:nvSpPr>
        <p:spPr>
          <a:xfrm>
            <a:off x="0" y="3013501"/>
            <a:ext cx="12108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Other then /besides…,there’s</a:t>
            </a:r>
            <a:endParaRPr lang="zh-TW" altLang="en-US" sz="48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55CB43A-1737-4618-A94D-7A8982931F8B}"/>
              </a:ext>
            </a:extLst>
          </p:cNvPr>
          <p:cNvSpPr/>
          <p:nvPr/>
        </p:nvSpPr>
        <p:spPr>
          <a:xfrm>
            <a:off x="0" y="4822876"/>
            <a:ext cx="12192000" cy="76944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Structure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：除了</a:t>
            </a:r>
            <a:r>
              <a:rPr lang="en-US" altLang="zh-TW" sz="4400" dirty="0">
                <a:solidFill>
                  <a:srgbClr val="333333"/>
                </a:solidFill>
                <a:ea typeface="標楷體" panose="03000509000000000000" pitchFamily="65" charset="-120"/>
              </a:rPr>
              <a:t>….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以外，就是</a:t>
            </a:r>
            <a:endParaRPr lang="zh-TW" altLang="en-US" sz="44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7669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26EF2E8-9C73-409B-85BB-B27678C2D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175" y="2926793"/>
            <a:ext cx="3160373" cy="316037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609600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以外，就是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576313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这家饭馆的菜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好吃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以外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便宜。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0C54168-7A98-4928-BB33-AB01CCD8D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30" y="884387"/>
            <a:ext cx="5738595" cy="324230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5551C1E-7FC5-4FDE-8C34-30EA4B93364E}"/>
              </a:ext>
            </a:extLst>
          </p:cNvPr>
          <p:cNvSpPr txBox="1"/>
          <p:nvPr/>
        </p:nvSpPr>
        <p:spPr>
          <a:xfrm>
            <a:off x="3961377" y="3509073"/>
            <a:ext cx="2113648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饭馆</a:t>
            </a:r>
          </a:p>
        </p:txBody>
      </p:sp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2F854ED6-C4FF-41D5-997E-6E702DD28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843620"/>
              </p:ext>
            </p:extLst>
          </p:nvPr>
        </p:nvGraphicFramePr>
        <p:xfrm>
          <a:off x="6297952" y="86379"/>
          <a:ext cx="5780546" cy="3171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0273">
                  <a:extLst>
                    <a:ext uri="{9D8B030D-6E8A-4147-A177-3AD203B41FA5}">
                      <a16:colId xmlns:a16="http://schemas.microsoft.com/office/drawing/2014/main" val="2724584238"/>
                    </a:ext>
                  </a:extLst>
                </a:gridCol>
                <a:gridCol w="2890273">
                  <a:extLst>
                    <a:ext uri="{9D8B030D-6E8A-4147-A177-3AD203B41FA5}">
                      <a16:colId xmlns:a16="http://schemas.microsoft.com/office/drawing/2014/main" val="2568346230"/>
                    </a:ext>
                  </a:extLst>
                </a:gridCol>
              </a:tblGrid>
              <a:tr h="78461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200" dirty="0"/>
                        <a:t>菜单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978690"/>
                  </a:ext>
                </a:extLst>
              </a:tr>
              <a:tr h="7955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/>
                        <a:t>牛肉面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/>
                        <a:t>$110</a:t>
                      </a:r>
                      <a:endParaRPr lang="zh-TW" alt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3276720"/>
                  </a:ext>
                </a:extLst>
              </a:tr>
              <a:tr h="7955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/>
                        <a:t>饺子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/>
                        <a:t>$60</a:t>
                      </a:r>
                      <a:endParaRPr lang="zh-TW" alt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0514743"/>
                  </a:ext>
                </a:extLst>
              </a:tr>
              <a:tr h="7955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/>
                        <a:t>酸辣汤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/>
                        <a:t>$45</a:t>
                      </a:r>
                      <a:endParaRPr lang="zh-TW" alt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006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35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609600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以外，就是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493651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一次性产品的好处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卫生一点儿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以外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方便。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3E79502-D993-4F1B-95B1-F26FC4367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13" y="1033455"/>
            <a:ext cx="5718861" cy="381257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DDB17B9-011A-48B9-8FB1-D92E264C8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126" y="1038226"/>
            <a:ext cx="5718861" cy="380780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B249D2D-682F-4060-960A-7226CD26141B}"/>
              </a:ext>
            </a:extLst>
          </p:cNvPr>
          <p:cNvSpPr txBox="1"/>
          <p:nvPr/>
        </p:nvSpPr>
        <p:spPr>
          <a:xfrm>
            <a:off x="3505200" y="4261253"/>
            <a:ext cx="2473674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一次性产品</a:t>
            </a:r>
          </a:p>
        </p:txBody>
      </p:sp>
    </p:spTree>
    <p:extLst>
      <p:ext uri="{BB962C8B-B14F-4D97-AF65-F5344CB8AC3E}">
        <p14:creationId xmlns:p14="http://schemas.microsoft.com/office/powerpoint/2010/main" val="185646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609600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以外，就是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512701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他每天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上课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以外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打工，一点儿休息的时间都没有。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E8D6422-3D1F-44C7-8C70-3DFF8F8CA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314" y="2474629"/>
            <a:ext cx="4022527" cy="2683780"/>
          </a:xfrm>
          <a:prstGeom prst="rect">
            <a:avLst/>
          </a:prstGeom>
        </p:spPr>
      </p:pic>
      <p:pic>
        <p:nvPicPr>
          <p:cNvPr id="6" name="Picture 2" descr="「打工」的圖片搜尋結果">
            <a:extLst>
              <a:ext uri="{FF2B5EF4-FFF2-40B4-BE49-F238E27FC236}">
                <a16:creationId xmlns:a16="http://schemas.microsoft.com/office/drawing/2014/main" id="{92CF4C50-D63C-41EB-B952-EBDA14DA0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r="14751"/>
          <a:stretch/>
        </p:blipFill>
        <p:spPr bwMode="auto">
          <a:xfrm>
            <a:off x="7610475" y="2432681"/>
            <a:ext cx="2971799" cy="272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表格 9">
            <a:extLst>
              <a:ext uri="{FF2B5EF4-FFF2-40B4-BE49-F238E27FC236}">
                <a16:creationId xmlns:a16="http://schemas.microsoft.com/office/drawing/2014/main" id="{BF5E888C-3876-416E-99F0-BABC3DFCD1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054772"/>
              </p:ext>
            </p:extLst>
          </p:nvPr>
        </p:nvGraphicFramePr>
        <p:xfrm>
          <a:off x="0" y="706742"/>
          <a:ext cx="11811002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7286">
                  <a:extLst>
                    <a:ext uri="{9D8B030D-6E8A-4147-A177-3AD203B41FA5}">
                      <a16:colId xmlns:a16="http://schemas.microsoft.com/office/drawing/2014/main" val="3435082598"/>
                    </a:ext>
                  </a:extLst>
                </a:gridCol>
                <a:gridCol w="1687286">
                  <a:extLst>
                    <a:ext uri="{9D8B030D-6E8A-4147-A177-3AD203B41FA5}">
                      <a16:colId xmlns:a16="http://schemas.microsoft.com/office/drawing/2014/main" val="2754744881"/>
                    </a:ext>
                  </a:extLst>
                </a:gridCol>
                <a:gridCol w="1687286">
                  <a:extLst>
                    <a:ext uri="{9D8B030D-6E8A-4147-A177-3AD203B41FA5}">
                      <a16:colId xmlns:a16="http://schemas.microsoft.com/office/drawing/2014/main" val="3997827089"/>
                    </a:ext>
                  </a:extLst>
                </a:gridCol>
                <a:gridCol w="1687286">
                  <a:extLst>
                    <a:ext uri="{9D8B030D-6E8A-4147-A177-3AD203B41FA5}">
                      <a16:colId xmlns:a16="http://schemas.microsoft.com/office/drawing/2014/main" val="2957471360"/>
                    </a:ext>
                  </a:extLst>
                </a:gridCol>
                <a:gridCol w="1687286">
                  <a:extLst>
                    <a:ext uri="{9D8B030D-6E8A-4147-A177-3AD203B41FA5}">
                      <a16:colId xmlns:a16="http://schemas.microsoft.com/office/drawing/2014/main" val="135813360"/>
                    </a:ext>
                  </a:extLst>
                </a:gridCol>
                <a:gridCol w="1687286">
                  <a:extLst>
                    <a:ext uri="{9D8B030D-6E8A-4147-A177-3AD203B41FA5}">
                      <a16:colId xmlns:a16="http://schemas.microsoft.com/office/drawing/2014/main" val="1862707252"/>
                    </a:ext>
                  </a:extLst>
                </a:gridCol>
                <a:gridCol w="1687286">
                  <a:extLst>
                    <a:ext uri="{9D8B030D-6E8A-4147-A177-3AD203B41FA5}">
                      <a16:colId xmlns:a16="http://schemas.microsoft.com/office/drawing/2014/main" val="18130703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/>
                        <a:t>星期一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000" dirty="0"/>
                        <a:t>星期二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星期三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星期四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星期五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星期六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星期日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818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上课</a:t>
                      </a:r>
                      <a:endParaRPr kumimoji="0" lang="zh-TW" alt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上课</a:t>
                      </a:r>
                      <a:endParaRPr kumimoji="0" lang="zh-TW" alt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上课</a:t>
                      </a:r>
                      <a:endParaRPr kumimoji="0" lang="zh-TW" alt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上课</a:t>
                      </a:r>
                      <a:endParaRPr kumimoji="0" lang="zh-TW" alt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上课</a:t>
                      </a:r>
                      <a:endParaRPr kumimoji="0" lang="zh-TW" alt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上课</a:t>
                      </a:r>
                      <a:endParaRPr kumimoji="0" lang="zh-TW" alt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上课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539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打工</a:t>
                      </a:r>
                      <a:endParaRPr kumimoji="0" lang="zh-TW" alt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打工</a:t>
                      </a:r>
                      <a:endParaRPr kumimoji="0" lang="zh-TW" alt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打工</a:t>
                      </a:r>
                      <a:endParaRPr kumimoji="0" lang="zh-TW" alt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打工</a:t>
                      </a:r>
                      <a:endParaRPr kumimoji="0" lang="zh-TW" alt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打工</a:t>
                      </a:r>
                      <a:endParaRPr kumimoji="0" lang="zh-TW" alt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打工</a:t>
                      </a:r>
                      <a:endParaRPr kumimoji="0" lang="zh-TW" alt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微軟正黑體" panose="020B0604030504040204" pitchFamily="34" charset="-120"/>
                          <a:cs typeface="+mn-cs"/>
                        </a:rPr>
                        <a:t>打工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282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239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609600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以外，就是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517464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我每天回家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用电脑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之外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躺在沙发上看电视。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9D312E0-274F-4EC4-8C2D-29B623018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924" y="1161715"/>
            <a:ext cx="5534025" cy="368935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865187D-35A7-4C06-A145-BC73AA8FF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1295401"/>
            <a:ext cx="3600450" cy="360045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13C57F9-1D30-4556-99E9-2F2A5A896E7D}"/>
              </a:ext>
            </a:extLst>
          </p:cNvPr>
          <p:cNvSpPr txBox="1"/>
          <p:nvPr/>
        </p:nvSpPr>
        <p:spPr>
          <a:xfrm>
            <a:off x="3505200" y="4261253"/>
            <a:ext cx="2473674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用电脑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B79CC4D-82C9-4B4B-A4F7-1226A41DAE32}"/>
              </a:ext>
            </a:extLst>
          </p:cNvPr>
          <p:cNvSpPr txBox="1"/>
          <p:nvPr/>
        </p:nvSpPr>
        <p:spPr>
          <a:xfrm>
            <a:off x="9318275" y="3768810"/>
            <a:ext cx="2473674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躺在沙发上看电视</a:t>
            </a:r>
          </a:p>
        </p:txBody>
      </p:sp>
    </p:spTree>
    <p:extLst>
      <p:ext uri="{BB962C8B-B14F-4D97-AF65-F5344CB8AC3E}">
        <p14:creationId xmlns:p14="http://schemas.microsoft.com/office/powerpoint/2010/main" val="338961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609600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以外，就是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333374" y="5132472"/>
            <a:ext cx="11544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现在的孩子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看电视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以外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对着电脑，什么运动都不做。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7817C56-4831-471E-88E6-F9292B4CB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4" y="1116013"/>
            <a:ext cx="3743326" cy="349474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4C4A691-38CF-4EA6-A77F-F5D7F79AC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0" y="1063820"/>
            <a:ext cx="3600450" cy="36004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26C435E-6A9F-43FF-9C7D-2E9B75F49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875" y="430213"/>
            <a:ext cx="4065838" cy="350996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A8DB281-CE17-4946-8D1F-9E03395CD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0250" y="3131484"/>
            <a:ext cx="257175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1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2472961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1371600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形容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8822AA7-5458-48FE-AC9A-C52EA5155B19}"/>
              </a:ext>
            </a:extLst>
          </p:cNvPr>
          <p:cNvSpPr txBox="1"/>
          <p:nvPr/>
        </p:nvSpPr>
        <p:spPr>
          <a:xfrm>
            <a:off x="83419" y="3747463"/>
            <a:ext cx="12108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Use A to describe B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318859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980334B3-2A42-449A-9AC3-9AB2E5795FF2}"/>
              </a:ext>
            </a:extLst>
          </p:cNvPr>
          <p:cNvSpPr txBox="1"/>
          <p:nvPr/>
        </p:nvSpPr>
        <p:spPr>
          <a:xfrm>
            <a:off x="8317790" y="3792630"/>
            <a:ext cx="21526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广泛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guǎngfàn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B958637-7D19-4863-8254-3B751210D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43" r="10818"/>
          <a:stretch/>
        </p:blipFill>
        <p:spPr>
          <a:xfrm>
            <a:off x="777719" y="314324"/>
            <a:ext cx="2457450" cy="32385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7573573-5CF8-465C-90E1-0739B3449F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5000" r="16333" b="2667"/>
          <a:stretch/>
        </p:blipFill>
        <p:spPr>
          <a:xfrm>
            <a:off x="4376521" y="590549"/>
            <a:ext cx="3079473" cy="2838451"/>
          </a:xfrm>
          <a:prstGeom prst="trapezoid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87A70F5-2DCE-491D-B18D-286CB5111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315" y="190500"/>
            <a:ext cx="3896591" cy="3429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B2CD5AD-8451-407A-AAE5-ED5BE15F2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196" y="3619500"/>
            <a:ext cx="4643946" cy="310038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7179621-F95D-4339-91B3-FDDA5B415969}"/>
              </a:ext>
            </a:extLst>
          </p:cNvPr>
          <p:cNvSpPr txBox="1"/>
          <p:nvPr/>
        </p:nvSpPr>
        <p:spPr>
          <a:xfrm>
            <a:off x="6096000" y="5473865"/>
            <a:ext cx="6096000" cy="1015663"/>
          </a:xfrm>
          <a:prstGeom prst="rect">
            <a:avLst/>
          </a:prstGeom>
          <a:solidFill>
            <a:schemeClr val="bg1"/>
          </a:solidFill>
          <a:ln>
            <a:solidFill>
              <a:srgbClr val="6600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我的兴趣很</a:t>
            </a: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广泛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021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609600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拿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来形容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513594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古人常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竹子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来形容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君子的品格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(character and morals)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1C14648-B6E4-4458-863F-21E834FA3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4" y="995362"/>
            <a:ext cx="4905375" cy="403257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0991E51-A3BB-4B42-9F43-149BDDCA6E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333"/>
          <a:stretch/>
        </p:blipFill>
        <p:spPr>
          <a:xfrm>
            <a:off x="8477250" y="1236984"/>
            <a:ext cx="2152650" cy="379095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6D70A93-9C6D-4BF6-813A-24D28CFE13E8}"/>
              </a:ext>
            </a:extLst>
          </p:cNvPr>
          <p:cNvSpPr txBox="1"/>
          <p:nvPr/>
        </p:nvSpPr>
        <p:spPr>
          <a:xfrm>
            <a:off x="3622326" y="4443159"/>
            <a:ext cx="2473674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竹子</a:t>
            </a:r>
          </a:p>
        </p:txBody>
      </p:sp>
    </p:spTree>
    <p:extLst>
      <p:ext uri="{BB962C8B-B14F-4D97-AF65-F5344CB8AC3E}">
        <p14:creationId xmlns:p14="http://schemas.microsoft.com/office/powerpoint/2010/main" val="201774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609600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拿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来形容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544134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我不知道应该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什么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来形容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我现在的感觉。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0CBEC1F-DC09-4F23-B389-EA15967B1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150" y="1420813"/>
            <a:ext cx="3465512" cy="346551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CCF2409-46E0-41A3-83AC-1CAB78740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1139790"/>
            <a:ext cx="481458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609600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拿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来形容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480316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“玻璃心”的意思是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玻璃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来形容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一个人很脆弱</a:t>
            </a:r>
            <a:r>
              <a:rPr lang="en-US" altLang="zh-TW" sz="2800" dirty="0">
                <a:latin typeface="+mn-ea"/>
              </a:rPr>
              <a:t>(delicate)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883B106-1F19-4857-8D01-D46F89E4A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019475"/>
            <a:ext cx="5581650" cy="334899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776CB67-E44B-4A92-A834-D61971893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2" r="14848" b="17448"/>
          <a:stretch/>
        </p:blipFill>
        <p:spPr>
          <a:xfrm>
            <a:off x="6677024" y="1019476"/>
            <a:ext cx="4667597" cy="334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6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609600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拿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来形容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333375" y="4888890"/>
            <a:ext cx="1150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你怎么可以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电脑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来形容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人脑呢？一个会想，另一个可不会啊！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BA3CABA-2016-47CF-ACBF-AE957C0E4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275" y="1421790"/>
            <a:ext cx="3333750" cy="333375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84A638E-5936-4FF0-A3AB-3EFAF7986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1636102"/>
            <a:ext cx="2905125" cy="29051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C4D80A5-DD92-4C6A-A3E4-6C4CE4A6B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29" y="684049"/>
            <a:ext cx="3356546" cy="283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609600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拿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来形容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7CFA6CE-B7AB-477A-A8C8-5B6F6993CF59}"/>
              </a:ext>
            </a:extLst>
          </p:cNvPr>
          <p:cNvSpPr txBox="1"/>
          <p:nvPr/>
        </p:nvSpPr>
        <p:spPr>
          <a:xfrm>
            <a:off x="333374" y="4741377"/>
            <a:ext cx="11525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“刀子嘴豆腐心”的意思是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刀子和豆腐来形容一个人嘴巴很坏，但内心很善良。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E33A1E4-AF30-466B-8407-E6D574EC1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3" y="699779"/>
            <a:ext cx="3057891" cy="306259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866B8E7-BDF6-4ED7-89CC-51B026545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75" y="1563777"/>
            <a:ext cx="3912309" cy="261342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E258CC1-AF24-4EF1-863E-175A7B76A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672" y="1704975"/>
            <a:ext cx="4346953" cy="253572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B95D78F-C8D2-40C4-BB63-77A7C62CB2DC}"/>
              </a:ext>
            </a:extLst>
          </p:cNvPr>
          <p:cNvSpPr txBox="1"/>
          <p:nvPr/>
        </p:nvSpPr>
        <p:spPr>
          <a:xfrm>
            <a:off x="333373" y="3592752"/>
            <a:ext cx="2473674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刀子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ABB2983-45B7-4787-82C5-BE27DA7D89FC}"/>
              </a:ext>
            </a:extLst>
          </p:cNvPr>
          <p:cNvSpPr txBox="1"/>
          <p:nvPr/>
        </p:nvSpPr>
        <p:spPr>
          <a:xfrm>
            <a:off x="4591410" y="3956577"/>
            <a:ext cx="2473674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豆腐</a:t>
            </a:r>
          </a:p>
        </p:txBody>
      </p:sp>
    </p:spTree>
    <p:extLst>
      <p:ext uri="{BB962C8B-B14F-4D97-AF65-F5344CB8AC3E}">
        <p14:creationId xmlns:p14="http://schemas.microsoft.com/office/powerpoint/2010/main" val="431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22186878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790575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0" dirty="0">
                <a:solidFill>
                  <a:schemeClr val="bg1"/>
                </a:solidFill>
                <a:latin typeface="+mn-ea"/>
              </a:rPr>
              <a:t>A</a:t>
            </a:r>
            <a:r>
              <a:rPr lang="zh-TW" altLang="en-US" sz="8000" dirty="0">
                <a:solidFill>
                  <a:schemeClr val="bg1"/>
                </a:solidFill>
                <a:latin typeface="+mn-ea"/>
              </a:rPr>
              <a:t>使</a:t>
            </a:r>
            <a:r>
              <a:rPr lang="en-US" altLang="zh-TW" sz="8000" dirty="0">
                <a:solidFill>
                  <a:schemeClr val="bg1"/>
                </a:solidFill>
                <a:latin typeface="+mn-ea"/>
              </a:rPr>
              <a:t>B</a:t>
            </a:r>
            <a:r>
              <a:rPr lang="zh-TW" altLang="en-US" sz="8000" dirty="0">
                <a:solidFill>
                  <a:schemeClr val="bg1"/>
                </a:solidFill>
                <a:latin typeface="+mn-ea"/>
              </a:rPr>
              <a:t>变得</a:t>
            </a:r>
            <a:endParaRPr lang="en-US" altLang="zh-TW" sz="8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8822AA7-5458-48FE-AC9A-C52EA5155B19}"/>
              </a:ext>
            </a:extLst>
          </p:cNvPr>
          <p:cNvSpPr txBox="1"/>
          <p:nvPr/>
        </p:nvSpPr>
        <p:spPr>
          <a:xfrm>
            <a:off x="0" y="3013501"/>
            <a:ext cx="12108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latin typeface="+mn-ea"/>
              </a:rPr>
              <a:t>A makes B (change to be)</a:t>
            </a:r>
            <a:endParaRPr lang="zh-TW" altLang="en-US" sz="4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001979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609600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变得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540324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学习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我的成绩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变得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越来越好。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5369FAF-99F9-4C01-88DC-5B4A991B5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7" b="7071"/>
          <a:stretch/>
        </p:blipFill>
        <p:spPr>
          <a:xfrm>
            <a:off x="850106" y="1454371"/>
            <a:ext cx="4395788" cy="365788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952482D-693C-41F8-B21F-702AF2908DF2}"/>
              </a:ext>
            </a:extLst>
          </p:cNvPr>
          <p:cNvSpPr txBox="1"/>
          <p:nvPr/>
        </p:nvSpPr>
        <p:spPr>
          <a:xfrm>
            <a:off x="3622326" y="4527478"/>
            <a:ext cx="2473674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学习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792EC6B-0920-4D73-BB78-8ED021C3D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1168328"/>
            <a:ext cx="5547396" cy="335915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937E19B-8B47-41D8-AC2B-A3EDC3684B0C}"/>
              </a:ext>
            </a:extLst>
          </p:cNvPr>
          <p:cNvSpPr txBox="1"/>
          <p:nvPr/>
        </p:nvSpPr>
        <p:spPr>
          <a:xfrm>
            <a:off x="9061101" y="4175355"/>
            <a:ext cx="2473674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成绩</a:t>
            </a:r>
          </a:p>
        </p:txBody>
      </p:sp>
    </p:spTree>
    <p:extLst>
      <p:ext uri="{BB962C8B-B14F-4D97-AF65-F5344CB8AC3E}">
        <p14:creationId xmlns:p14="http://schemas.microsoft.com/office/powerpoint/2010/main" val="228873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609600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变得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556620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多运动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人们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变得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越来越健康。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4B20C9C-9A88-4745-ADAC-750429803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80" y="1217141"/>
            <a:ext cx="4566569" cy="3942234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BECBF167-8F5B-420D-A964-341540F98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5" y="460802"/>
            <a:ext cx="5048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8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609600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变得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338137" y="5231790"/>
            <a:ext cx="1151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使用电脑可以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一些很困难的事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变得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很简单。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8B6C6A6-2C67-40F6-B8FF-A40F2DACF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1108057"/>
            <a:ext cx="3600450" cy="360045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B1C3E47-2F95-4937-BBAC-20CEF6D58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50" y="696398"/>
            <a:ext cx="3790950" cy="379095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A17208A-990D-4352-88C2-9224B7E48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613" y="1881864"/>
            <a:ext cx="3905249" cy="221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1232516-0503-4A47-95DD-DDCC4488C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668" y="2674947"/>
            <a:ext cx="2828925" cy="282892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EAEECB2-5D94-4217-8A66-6CFF724DDB78}"/>
              </a:ext>
            </a:extLst>
          </p:cNvPr>
          <p:cNvSpPr txBox="1"/>
          <p:nvPr/>
        </p:nvSpPr>
        <p:spPr>
          <a:xfrm>
            <a:off x="6092074" y="1920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信息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xìnxī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26" name="Picture 2" descr="「information,」的圖片搜尋結果">
            <a:extLst>
              <a:ext uri="{FF2B5EF4-FFF2-40B4-BE49-F238E27FC236}">
                <a16:creationId xmlns:a16="http://schemas.microsoft.com/office/drawing/2014/main" id="{396F8D41-8507-489A-9A83-73AD8BEC3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327" y="223837"/>
            <a:ext cx="3566673" cy="26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AD5381A-5683-4725-A773-C560CA39D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411018"/>
            <a:ext cx="3871296" cy="208501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AA5C883-8E0C-4709-AF7A-805C4ECE9DB9}"/>
              </a:ext>
            </a:extLst>
          </p:cNvPr>
          <p:cNvSpPr txBox="1"/>
          <p:nvPr/>
        </p:nvSpPr>
        <p:spPr>
          <a:xfrm>
            <a:off x="3840868" y="1920894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传递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chuándì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970F8C-047D-4935-B767-598A6737BC7E}"/>
              </a:ext>
            </a:extLst>
          </p:cNvPr>
          <p:cNvSpPr/>
          <p:nvPr/>
        </p:nvSpPr>
        <p:spPr>
          <a:xfrm>
            <a:off x="122372" y="4542085"/>
            <a:ext cx="59736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写电子邮件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是我们用来</a:t>
            </a:r>
            <a:r>
              <a:rPr lang="zh-CN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传信息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一种方式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FDB2E9FC-CA5E-4B73-A19C-503C30B4B3A6}"/>
              </a:ext>
            </a:extLst>
          </p:cNvPr>
          <p:cNvCxnSpPr>
            <a:cxnSpLocks/>
          </p:cNvCxnSpPr>
          <p:nvPr/>
        </p:nvCxnSpPr>
        <p:spPr>
          <a:xfrm>
            <a:off x="6096000" y="3581400"/>
            <a:ext cx="1029030" cy="1381125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B5B74DB-1990-403C-A49B-2912A8B81058}"/>
              </a:ext>
            </a:extLst>
          </p:cNvPr>
          <p:cNvSpPr txBox="1"/>
          <p:nvPr/>
        </p:nvSpPr>
        <p:spPr>
          <a:xfrm>
            <a:off x="6276975" y="5203804"/>
            <a:ext cx="3438525" cy="76944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传信息</a:t>
            </a:r>
            <a:r>
              <a:rPr lang="en-US" altLang="zh-TW" sz="4400" dirty="0"/>
              <a:t>/</a:t>
            </a:r>
            <a:r>
              <a:rPr lang="zh-TW" altLang="en-US" sz="4400" dirty="0"/>
              <a:t>讯息</a:t>
            </a:r>
          </a:p>
        </p:txBody>
      </p:sp>
    </p:spTree>
    <p:extLst>
      <p:ext uri="{BB962C8B-B14F-4D97-AF65-F5344CB8AC3E}">
        <p14:creationId xmlns:p14="http://schemas.microsoft.com/office/powerpoint/2010/main" val="369728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6" grpId="0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609600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变得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366712" y="5041290"/>
            <a:ext cx="11458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不吃饭减肥不见得会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一个女人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变得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更好看。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5A11E3E-C280-4A91-B035-1617BE5D8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1196428"/>
            <a:ext cx="5819775" cy="323320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BA5C6C8-E942-4FA7-BA69-73B4F6EF4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5" y="1250932"/>
            <a:ext cx="5619750" cy="3124200"/>
          </a:xfrm>
          <a:prstGeom prst="rect">
            <a:avLst/>
          </a:prstGeo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FC7D9C8F-CCB2-431C-906A-4CDF33B9722D}"/>
              </a:ext>
            </a:extLst>
          </p:cNvPr>
          <p:cNvSpPr/>
          <p:nvPr/>
        </p:nvSpPr>
        <p:spPr>
          <a:xfrm>
            <a:off x="8505825" y="2813032"/>
            <a:ext cx="1352550" cy="968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092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609600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变得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304800" y="5431815"/>
            <a:ext cx="11563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互联网的发明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人们的生活便得越来越方便。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346E929-E110-4CEA-9D0A-96992C552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609726"/>
            <a:ext cx="5408958" cy="324326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212BC1C-7BD7-4C37-9522-257CAF0C6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84775"/>
            <a:ext cx="3905249" cy="221704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5F0A878-D8CB-407A-BA1A-7BDD36D7B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900" y="3006194"/>
            <a:ext cx="4025043" cy="222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4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12725935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790575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因此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8822AA7-5458-48FE-AC9A-C52EA5155B19}"/>
              </a:ext>
            </a:extLst>
          </p:cNvPr>
          <p:cNvSpPr txBox="1"/>
          <p:nvPr/>
        </p:nvSpPr>
        <p:spPr>
          <a:xfrm>
            <a:off x="0" y="3013501"/>
            <a:ext cx="12108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err="1"/>
              <a:t>therefore;hence;consequently</a:t>
            </a:r>
            <a:endParaRPr lang="zh-TW" altLang="en-US" sz="48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55CB43A-1737-4618-A94D-7A8982931F8B}"/>
              </a:ext>
            </a:extLst>
          </p:cNvPr>
          <p:cNvSpPr/>
          <p:nvPr/>
        </p:nvSpPr>
        <p:spPr>
          <a:xfrm>
            <a:off x="0" y="4956226"/>
            <a:ext cx="12192000" cy="64633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latin typeface="+mn-ea"/>
              </a:rPr>
              <a:t>Structure</a:t>
            </a:r>
            <a:r>
              <a:rPr lang="zh-TW" altLang="en-US" sz="3600" dirty="0">
                <a:solidFill>
                  <a:srgbClr val="333333"/>
                </a:solidFill>
                <a:latin typeface="+mn-ea"/>
              </a:rPr>
              <a:t>：</a:t>
            </a:r>
            <a:r>
              <a:rPr lang="en-US" altLang="zh-TW" sz="3600" dirty="0">
                <a:latin typeface="+mn-ea"/>
              </a:rPr>
              <a:t>Cause + </a:t>
            </a:r>
            <a:r>
              <a:rPr lang="zh-TW" altLang="en-US" sz="3600" dirty="0">
                <a:latin typeface="+mn-ea"/>
              </a:rPr>
              <a:t>因此 </a:t>
            </a:r>
            <a:r>
              <a:rPr lang="en-US" altLang="zh-TW" sz="3600" dirty="0">
                <a:latin typeface="+mn-ea"/>
              </a:rPr>
              <a:t>+ Effect</a:t>
            </a:r>
            <a:endParaRPr lang="zh-TW" altLang="en-US" sz="36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353384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250166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因此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542514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她电脑坏了，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因此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不能发电子邮件。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7237192-C77C-46B1-A8BA-3DAC0AF73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33524"/>
            <a:ext cx="4661119" cy="34994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0323B3D-1B33-4C66-AFB9-43C519022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89203"/>
            <a:ext cx="4895850" cy="277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6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250166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因此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542514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她出车祸了，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因此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请了三天病假。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B684852-BF9A-4BE6-B6B4-E2EF0D829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13" y="1490662"/>
            <a:ext cx="5160026" cy="343376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639F954-30E9-4D4A-A206-CFD88527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" y="1095375"/>
            <a:ext cx="5785223" cy="403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5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250166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因此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559953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他在台湾长大，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因此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他很熟悉台湾的交通。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CB86607-5E78-4CD5-9357-C1D8507A0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651"/>
            <a:ext cx="4526280" cy="25146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4C1FF8C-48F3-4E52-AB32-14CFB666F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292387"/>
            <a:ext cx="3771900" cy="2514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F40BD26-025B-4A40-B254-652FB8B73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65" y="3615750"/>
            <a:ext cx="3486150" cy="193917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7CA12D9-AC03-4406-95AD-414F1077C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280" y="3084938"/>
            <a:ext cx="3771902" cy="251460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E52A23F-0E8E-4513-AAE9-F67288D38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295" y="2306345"/>
            <a:ext cx="373570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0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250166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因此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4948898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再一个礼拜就要考试了，</a:t>
            </a:r>
            <a:r>
              <a:rPr lang="zh-TW" altLang="en-US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因此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老师要我们多复习。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4F3DCC8-53C9-48E5-B774-6B65DB1B8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529" y="1038225"/>
            <a:ext cx="3827941" cy="372586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ED7D22F-B6A9-422E-B948-A336072A4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425" y="1038225"/>
            <a:ext cx="4779642" cy="372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9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2501660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因此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6BCCAB-6ED5-4283-948A-49429DD7C410}"/>
              </a:ext>
            </a:extLst>
          </p:cNvPr>
          <p:cNvSpPr txBox="1"/>
          <p:nvPr/>
        </p:nvSpPr>
        <p:spPr>
          <a:xfrm>
            <a:off x="0" y="518354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小明讲了一个笑话很好笑，</a:t>
            </a:r>
            <a:r>
              <a:rPr lang="zh-TW" altLang="en-US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因此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大家都哈哈大笑。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FE282C4-E600-4678-B3B4-B6483A9CB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644231"/>
            <a:ext cx="9705975" cy="441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6633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CDD6DA4-85B6-4A68-A310-E71A57193E2D}"/>
              </a:ext>
            </a:extLst>
          </p:cNvPr>
          <p:cNvSpPr/>
          <p:nvPr/>
        </p:nvSpPr>
        <p:spPr>
          <a:xfrm>
            <a:off x="6096000" y="2460902"/>
            <a:ext cx="609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现在不用智慧型手机</a:t>
            </a:r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落伍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9EF0F2E-CD60-47FB-AC6B-9BAF1EF6F5E4}"/>
              </a:ext>
            </a:extLst>
          </p:cNvPr>
          <p:cNvSpPr txBox="1"/>
          <p:nvPr/>
        </p:nvSpPr>
        <p:spPr>
          <a:xfrm>
            <a:off x="342900" y="270243"/>
            <a:ext cx="4657725" cy="163121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+mn-ea"/>
              </a:rPr>
              <a:t>Out of date</a:t>
            </a:r>
          </a:p>
          <a:p>
            <a:pPr algn="ctr"/>
            <a:r>
              <a:rPr lang="en-US" altLang="zh-TW" sz="4000" dirty="0">
                <a:latin typeface="+mn-ea"/>
              </a:rPr>
              <a:t>behind the times</a:t>
            </a:r>
            <a:endParaRPr lang="zh-TW" altLang="en-US" sz="4000" dirty="0">
              <a:latin typeface="+mn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306227E-E60C-4825-B2A8-9C03278C2E6E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落伍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luòwǔ</a:t>
            </a:r>
            <a:r>
              <a:rPr lang="en-US" altLang="zh-TW" sz="3200" dirty="0">
                <a:solidFill>
                  <a:schemeClr val="bg1"/>
                </a:solidFill>
                <a:latin typeface="+mn-ea"/>
              </a:rPr>
              <a:t> 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050" name="Picture 2" descr="「用iphone」的圖片搜尋結果">
            <a:extLst>
              <a:ext uri="{FF2B5EF4-FFF2-40B4-BE49-F238E27FC236}">
                <a16:creationId xmlns:a16="http://schemas.microsoft.com/office/drawing/2014/main" id="{D5553C92-FA20-4992-AF6F-8BDE1EC7D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147271"/>
            <a:ext cx="3219450" cy="216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7853041-1F49-435C-B4CF-8F4050CF3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58" y="3933291"/>
            <a:ext cx="3977208" cy="300465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1B727C3-CE9A-41EE-A43D-11FDD36B0C3C}"/>
              </a:ext>
            </a:extLst>
          </p:cNvPr>
          <p:cNvSpPr txBox="1"/>
          <p:nvPr/>
        </p:nvSpPr>
        <p:spPr>
          <a:xfrm>
            <a:off x="4660366" y="5349895"/>
            <a:ext cx="2190754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感觉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gǎnjué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4AD0E79-740A-4115-8BF5-CE9173D17E8D}"/>
              </a:ext>
            </a:extLst>
          </p:cNvPr>
          <p:cNvSpPr/>
          <p:nvPr/>
        </p:nvSpPr>
        <p:spPr>
          <a:xfrm>
            <a:off x="7531636" y="4213175"/>
            <a:ext cx="4326989" cy="707886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你感觉怎么样?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5BA498E-21D6-4181-BF5D-03D3DF7EBBCC}"/>
              </a:ext>
            </a:extLst>
          </p:cNvPr>
          <p:cNvSpPr/>
          <p:nvPr/>
        </p:nvSpPr>
        <p:spPr>
          <a:xfrm>
            <a:off x="7531635" y="5556200"/>
            <a:ext cx="4326989" cy="70788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我觉得还好。</a:t>
            </a: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A0F70060-83F5-4386-AC7F-8E4408667AC6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 flipH="1">
            <a:off x="9695130" y="4921061"/>
            <a:ext cx="1" cy="635139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77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8" grpId="0" animBg="1"/>
      <p:bldP spid="6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F15CC69-2FDE-4FC7-AE2E-7E9E89076D7B}"/>
              </a:ext>
            </a:extLst>
          </p:cNvPr>
          <p:cNvSpPr txBox="1"/>
          <p:nvPr/>
        </p:nvSpPr>
        <p:spPr>
          <a:xfrm>
            <a:off x="347662" y="1152525"/>
            <a:ext cx="11496675" cy="47051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甲：自从电子邮件广泛使用后，人们的交流和信息的传递有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        了很大的改变，现在差不多没有人写信了。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乙：是啊！以前我一个星期至少给家里写一封信，现在发个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        电子邮件比写信容易多了。写信得买信纸、信封儿、邮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        票，不但贵而且慢。电子邮件又便宜又快，在学校里用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        电脑还是免费的呢！</a:t>
            </a:r>
          </a:p>
        </p:txBody>
      </p:sp>
    </p:spTree>
    <p:extLst>
      <p:ext uri="{BB962C8B-B14F-4D97-AF65-F5344CB8AC3E}">
        <p14:creationId xmlns:p14="http://schemas.microsoft.com/office/powerpoint/2010/main" val="9956157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F15CC69-2FDE-4FC7-AE2E-7E9E89076D7B}"/>
              </a:ext>
            </a:extLst>
          </p:cNvPr>
          <p:cNvSpPr txBox="1"/>
          <p:nvPr/>
        </p:nvSpPr>
        <p:spPr>
          <a:xfrm>
            <a:off x="347662" y="1152525"/>
            <a:ext cx="11496675" cy="47051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甲：可是，我觉得电子邮件和信还是有些不同。收到信可以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        拿在手上慢慢地看，一次一次地看，看完了还可以留起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        来。收到电子邮件就没有真实的感觉了。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乙：你真是太落伍了！收到电子邮件一样可以用打印机把他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        印出来，这跟信有什么不同呢？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甲：这个道理我知道，但是那种感觉还是有点儿不同。</a:t>
            </a:r>
          </a:p>
        </p:txBody>
      </p:sp>
    </p:spTree>
    <p:extLst>
      <p:ext uri="{BB962C8B-B14F-4D97-AF65-F5344CB8AC3E}">
        <p14:creationId xmlns:p14="http://schemas.microsoft.com/office/powerpoint/2010/main" val="32822328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F15CC69-2FDE-4FC7-AE2E-7E9E89076D7B}"/>
              </a:ext>
            </a:extLst>
          </p:cNvPr>
          <p:cNvSpPr txBox="1"/>
          <p:nvPr/>
        </p:nvSpPr>
        <p:spPr>
          <a:xfrm>
            <a:off x="347662" y="1937355"/>
            <a:ext cx="11496675" cy="31355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乙：这只是一个习惯问题。二十一世纪的孩子除了电子邮件，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        根本不知道还有别的写信的法子。他们收到电子邮件的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        时候肯定跟你收到信是一样的感觉。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甲：你说得有道理。</a:t>
            </a:r>
          </a:p>
        </p:txBody>
      </p:sp>
    </p:spTree>
    <p:extLst>
      <p:ext uri="{BB962C8B-B14F-4D97-AF65-F5344CB8AC3E}">
        <p14:creationId xmlns:p14="http://schemas.microsoft.com/office/powerpoint/2010/main" val="39011153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F15CC69-2FDE-4FC7-AE2E-7E9E89076D7B}"/>
              </a:ext>
            </a:extLst>
          </p:cNvPr>
          <p:cNvSpPr txBox="1"/>
          <p:nvPr/>
        </p:nvSpPr>
        <p:spPr>
          <a:xfrm>
            <a:off x="347662" y="1389592"/>
            <a:ext cx="11496675" cy="47051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乙：过去几年，对我们日常生活影响最大的，除了电子邮件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        以外，就是互联网。有了互联网你不必出门就能知道天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        下事了。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甲：从前中国人常拿“不出门，知天下事”来形容一个特别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        聪明的人。其实现在只要有个电脑，上网一看，任何人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        都能做到“不出门，知天下事” 。</a:t>
            </a:r>
          </a:p>
        </p:txBody>
      </p:sp>
    </p:spTree>
    <p:extLst>
      <p:ext uri="{BB962C8B-B14F-4D97-AF65-F5344CB8AC3E}">
        <p14:creationId xmlns:p14="http://schemas.microsoft.com/office/powerpoint/2010/main" val="582446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F15CC69-2FDE-4FC7-AE2E-7E9E89076D7B}"/>
              </a:ext>
            </a:extLst>
          </p:cNvPr>
          <p:cNvSpPr txBox="1"/>
          <p:nvPr/>
        </p:nvSpPr>
        <p:spPr>
          <a:xfrm>
            <a:off x="347662" y="2174422"/>
            <a:ext cx="11496675" cy="31355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乙：科技的进步使许多以前不可能的事都变得可能了。科技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        缩短了距离，增加了速度，因此也改善了我们的生活。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甲：电子邮件已经成为我们生活中不可少的一部份。我爱电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        子邮件</a:t>
            </a:r>
          </a:p>
        </p:txBody>
      </p:sp>
    </p:spTree>
    <p:extLst>
      <p:ext uri="{BB962C8B-B14F-4D97-AF65-F5344CB8AC3E}">
        <p14:creationId xmlns:p14="http://schemas.microsoft.com/office/powerpoint/2010/main" val="1343965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48" y="1920895"/>
            <a:ext cx="2190752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真实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zhēnshí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ABF4B20-7266-4A92-AA64-DA781DE0A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0" t="5207" r="8672" b="27827"/>
          <a:stretch/>
        </p:blipFill>
        <p:spPr>
          <a:xfrm>
            <a:off x="0" y="747231"/>
            <a:ext cx="3905248" cy="1662594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E2DEB6D-0B37-4343-B9AE-CCF5AD0560F8}"/>
              </a:ext>
            </a:extLst>
          </p:cNvPr>
          <p:cNvSpPr txBox="1"/>
          <p:nvPr/>
        </p:nvSpPr>
        <p:spPr>
          <a:xfrm>
            <a:off x="7248534" y="393288"/>
            <a:ext cx="3571867" cy="70788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True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story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3FC6361C-1F3A-407B-A936-A06D3F12FAB4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>
            <a:off x="9034468" y="1101174"/>
            <a:ext cx="4" cy="1330826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12F3EB92-3E3F-43F6-B78C-799075D00454}"/>
              </a:ext>
            </a:extLst>
          </p:cNvPr>
          <p:cNvSpPr/>
          <p:nvPr/>
        </p:nvSpPr>
        <p:spPr>
          <a:xfrm>
            <a:off x="7248534" y="2432000"/>
            <a:ext cx="3571876" cy="70788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真实的故事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A6E7682-3F63-4140-B127-5098D5700FC0}"/>
              </a:ext>
            </a:extLst>
          </p:cNvPr>
          <p:cNvSpPr/>
          <p:nvPr/>
        </p:nvSpPr>
        <p:spPr>
          <a:xfrm>
            <a:off x="7248534" y="3928026"/>
            <a:ext cx="3571867" cy="70788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21century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0A4E6C84-5FD4-4AD6-BEB0-593B00CDB1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11" b="29028"/>
          <a:stretch/>
        </p:blipFill>
        <p:spPr>
          <a:xfrm>
            <a:off x="43853" y="4281969"/>
            <a:ext cx="3861395" cy="1828800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D6C13C88-B560-4ECA-B6FA-979EFFE9774D}"/>
              </a:ext>
            </a:extLst>
          </p:cNvPr>
          <p:cNvSpPr txBox="1"/>
          <p:nvPr/>
        </p:nvSpPr>
        <p:spPr>
          <a:xfrm>
            <a:off x="3905248" y="5156090"/>
            <a:ext cx="2190752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世纪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shìjì</a:t>
            </a:r>
            <a:endParaRPr lang="zh-TW" altLang="en-US" sz="32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A695C984-8C12-4474-B3A8-1EA601B45EF0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9034468" y="4635912"/>
            <a:ext cx="0" cy="1145763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5B080971-FCC6-4F22-B85C-5A399E963448}"/>
              </a:ext>
            </a:extLst>
          </p:cNvPr>
          <p:cNvSpPr/>
          <p:nvPr/>
        </p:nvSpPr>
        <p:spPr>
          <a:xfrm>
            <a:off x="7248534" y="5781675"/>
            <a:ext cx="3571876" cy="70788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二十一世纪</a:t>
            </a:r>
          </a:p>
        </p:txBody>
      </p:sp>
    </p:spTree>
    <p:extLst>
      <p:ext uri="{BB962C8B-B14F-4D97-AF65-F5344CB8AC3E}">
        <p14:creationId xmlns:p14="http://schemas.microsoft.com/office/powerpoint/2010/main" val="303549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  <p:bldP spid="20" grpId="0" animBg="1"/>
      <p:bldP spid="22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1622421" y="1920895"/>
            <a:ext cx="2190752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缩短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suōduǎn</a:t>
            </a:r>
            <a:endParaRPr lang="zh-TW" altLang="en-US" sz="115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622421" y="5310336"/>
            <a:ext cx="221160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增加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zēngjiā</a:t>
            </a:r>
            <a:endParaRPr lang="zh-TW" altLang="en-US" sz="115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0FA75B9-4930-4A36-ABFD-BA1EE8A91A01}"/>
              </a:ext>
            </a:extLst>
          </p:cNvPr>
          <p:cNvSpPr txBox="1"/>
          <p:nvPr/>
        </p:nvSpPr>
        <p:spPr>
          <a:xfrm>
            <a:off x="314505" y="425588"/>
            <a:ext cx="3498668" cy="70788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000" dirty="0">
                <a:latin typeface="+mn-ea"/>
              </a:rPr>
              <a:t>shorten</a:t>
            </a:r>
            <a:endParaRPr lang="zh-TW" altLang="en-US" sz="4000" dirty="0">
              <a:latin typeface="+mn-ea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EA427E9-6137-4EF5-80FC-9BD9D969F705}"/>
              </a:ext>
            </a:extLst>
          </p:cNvPr>
          <p:cNvSpPr txBox="1"/>
          <p:nvPr/>
        </p:nvSpPr>
        <p:spPr>
          <a:xfrm>
            <a:off x="314505" y="3768863"/>
            <a:ext cx="3498668" cy="70788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000" dirty="0">
                <a:latin typeface="+mn-ea"/>
              </a:rPr>
              <a:t>increase</a:t>
            </a:r>
            <a:endParaRPr lang="zh-TW" altLang="en-US" sz="4000" dirty="0">
              <a:latin typeface="+mn-ea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D980305-1AA6-44F6-9E77-A0DDAFE80C64}"/>
              </a:ext>
            </a:extLst>
          </p:cNvPr>
          <p:cNvSpPr txBox="1"/>
          <p:nvPr/>
        </p:nvSpPr>
        <p:spPr>
          <a:xfrm>
            <a:off x="5584916" y="470327"/>
            <a:ext cx="2492284" cy="83099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4800" dirty="0">
                <a:latin typeface="+mn-ea"/>
              </a:rPr>
              <a:t>时间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3BCF1B9-27C7-43FB-91FE-C5BDF1A0C896}"/>
              </a:ext>
            </a:extLst>
          </p:cNvPr>
          <p:cNvSpPr txBox="1"/>
          <p:nvPr/>
        </p:nvSpPr>
        <p:spPr>
          <a:xfrm>
            <a:off x="5584916" y="2330470"/>
            <a:ext cx="2492284" cy="83099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4800" dirty="0">
                <a:latin typeface="+mn-ea"/>
              </a:rPr>
              <a:t>长度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B5FCA09-AC79-4D7A-AE2F-F244F8C39C3A}"/>
              </a:ext>
            </a:extLst>
          </p:cNvPr>
          <p:cNvSpPr txBox="1"/>
          <p:nvPr/>
        </p:nvSpPr>
        <p:spPr>
          <a:xfrm>
            <a:off x="9052016" y="918032"/>
            <a:ext cx="2492284" cy="1261884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4800" dirty="0">
                <a:latin typeface="+mn-ea"/>
              </a:rPr>
              <a:t>距离</a:t>
            </a:r>
            <a:endParaRPr lang="en-US" altLang="zh-TW" sz="4800" dirty="0">
              <a:latin typeface="+mn-ea"/>
            </a:endParaRPr>
          </a:p>
          <a:p>
            <a:pPr algn="ctr"/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jùlí</a:t>
            </a: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C6A2F09-8C5D-4F57-8AC4-49777536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2867024" cy="2867024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9DBC879B-0382-4C41-BAE8-E2AB9B9EE955}"/>
              </a:ext>
            </a:extLst>
          </p:cNvPr>
          <p:cNvSpPr txBox="1"/>
          <p:nvPr/>
        </p:nvSpPr>
        <p:spPr>
          <a:xfrm>
            <a:off x="9858373" y="5234135"/>
            <a:ext cx="2190752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+mn-ea"/>
              </a:rPr>
              <a:t>速度</a:t>
            </a:r>
            <a:endParaRPr lang="en-US" altLang="zh-TW" sz="6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+mn-ea"/>
              </a:rPr>
              <a:t>sùdù</a:t>
            </a:r>
            <a:endParaRPr lang="zh-TW" altLang="en-US" sz="115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695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要素">
  <a:themeElements>
    <a:clrScheme name="要素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要素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要素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1340</TotalTime>
  <Words>2031</Words>
  <Application>Microsoft Office PowerPoint</Application>
  <PresentationFormat>寬螢幕</PresentationFormat>
  <Paragraphs>337</Paragraphs>
  <Slides>74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74</vt:i4>
      </vt:variant>
    </vt:vector>
  </HeadingPairs>
  <TitlesOfParts>
    <vt:vector size="82" baseType="lpstr">
      <vt:lpstr>Helvetica Neue</vt:lpstr>
      <vt:lpstr>微軟正黑體</vt:lpstr>
      <vt:lpstr>標楷體</vt:lpstr>
      <vt:lpstr>Calibri</vt:lpstr>
      <vt:lpstr>Tw Cen MT</vt:lpstr>
      <vt:lpstr>Tw Cen MT Condensed</vt:lpstr>
      <vt:lpstr>Wingdings 3</vt:lpstr>
      <vt:lpstr>要素</vt:lpstr>
      <vt:lpstr>第九课 电子邮件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第九课 电子邮件</dc:title>
  <dc:creator>鄭雅瓈</dc:creator>
  <cp:lastModifiedBy>鄭雅瓈</cp:lastModifiedBy>
  <cp:revision>362</cp:revision>
  <dcterms:created xsi:type="dcterms:W3CDTF">2020-02-16T15:12:04Z</dcterms:created>
  <dcterms:modified xsi:type="dcterms:W3CDTF">2020-02-26T09:26:08Z</dcterms:modified>
</cp:coreProperties>
</file>