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8" r:id="rId4"/>
    <p:sldId id="259" r:id="rId5"/>
    <p:sldId id="269" r:id="rId6"/>
    <p:sldId id="271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399" r:id="rId15"/>
    <p:sldId id="402" r:id="rId16"/>
    <p:sldId id="400" r:id="rId17"/>
    <p:sldId id="401" r:id="rId18"/>
    <p:sldId id="403" r:id="rId19"/>
    <p:sldId id="404" r:id="rId20"/>
    <p:sldId id="406" r:id="rId21"/>
    <p:sldId id="407" r:id="rId22"/>
    <p:sldId id="409" r:id="rId23"/>
    <p:sldId id="410" r:id="rId24"/>
    <p:sldId id="408" r:id="rId25"/>
    <p:sldId id="411" r:id="rId26"/>
    <p:sldId id="412" r:id="rId27"/>
    <p:sldId id="413" r:id="rId28"/>
    <p:sldId id="415" r:id="rId29"/>
    <p:sldId id="416" r:id="rId30"/>
    <p:sldId id="417" r:id="rId31"/>
    <p:sldId id="418" r:id="rId32"/>
    <p:sldId id="419" r:id="rId33"/>
    <p:sldId id="421" r:id="rId34"/>
    <p:sldId id="422" r:id="rId35"/>
    <p:sldId id="420" r:id="rId36"/>
    <p:sldId id="423" r:id="rId37"/>
    <p:sldId id="391" r:id="rId38"/>
    <p:sldId id="426" r:id="rId39"/>
    <p:sldId id="428" r:id="rId40"/>
    <p:sldId id="427" r:id="rId41"/>
    <p:sldId id="425" r:id="rId42"/>
    <p:sldId id="429" r:id="rId43"/>
    <p:sldId id="431" r:id="rId44"/>
    <p:sldId id="432" r:id="rId45"/>
    <p:sldId id="430" r:id="rId46"/>
    <p:sldId id="434" r:id="rId47"/>
    <p:sldId id="433" r:id="rId48"/>
    <p:sldId id="435" r:id="rId49"/>
    <p:sldId id="437" r:id="rId50"/>
    <p:sldId id="436" r:id="rId51"/>
    <p:sldId id="438" r:id="rId52"/>
    <p:sldId id="439" r:id="rId53"/>
    <p:sldId id="440" r:id="rId54"/>
    <p:sldId id="441" r:id="rId55"/>
    <p:sldId id="442" r:id="rId56"/>
    <p:sldId id="443" r:id="rId57"/>
    <p:sldId id="444" r:id="rId58"/>
    <p:sldId id="446" r:id="rId59"/>
    <p:sldId id="445" r:id="rId60"/>
    <p:sldId id="447" r:id="rId61"/>
    <p:sldId id="450" r:id="rId62"/>
    <p:sldId id="448" r:id="rId63"/>
    <p:sldId id="451" r:id="rId64"/>
    <p:sldId id="449" r:id="rId65"/>
    <p:sldId id="452" r:id="rId66"/>
    <p:sldId id="453" r:id="rId67"/>
    <p:sldId id="454" r:id="rId68"/>
    <p:sldId id="455" r:id="rId69"/>
    <p:sldId id="456" r:id="rId70"/>
    <p:sldId id="457" r:id="rId71"/>
    <p:sldId id="458" r:id="rId72"/>
    <p:sldId id="459" r:id="rId73"/>
    <p:sldId id="462" r:id="rId74"/>
    <p:sldId id="463" r:id="rId75"/>
    <p:sldId id="460" r:id="rId76"/>
    <p:sldId id="461" r:id="rId77"/>
    <p:sldId id="464" r:id="rId78"/>
    <p:sldId id="405" r:id="rId79"/>
    <p:sldId id="465" r:id="rId80"/>
    <p:sldId id="467" r:id="rId81"/>
    <p:sldId id="468" r:id="rId82"/>
    <p:sldId id="470" r:id="rId8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31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200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46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684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13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075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1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382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20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93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964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975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542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E645396-36CE-4666-8B6D-E4ADB79E90E8}" type="datetimeFigureOut">
              <a:rPr lang="zh-TW" altLang="en-US" smtClean="0"/>
              <a:t>2020/3/1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9542C9E9-1AA4-472C-B65C-0A26D2E0E6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36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0C066F-CF2C-4102-86FB-E7168446B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212" y="1257301"/>
            <a:ext cx="10315575" cy="3105150"/>
          </a:xfrm>
          <a:noFill/>
          <a:effectLst>
            <a:softEdge rad="317500"/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第十课</a:t>
            </a:r>
            <a:b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鲜花插在牛粪上</a:t>
            </a:r>
          </a:p>
        </p:txBody>
      </p:sp>
    </p:spTree>
    <p:extLst>
      <p:ext uri="{BB962C8B-B14F-4D97-AF65-F5344CB8AC3E}">
        <p14:creationId xmlns:p14="http://schemas.microsoft.com/office/powerpoint/2010/main" val="405072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957EDA1-2718-481D-A47D-A54C6A07C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25"/>
          <a:stretch/>
        </p:blipFill>
        <p:spPr>
          <a:xfrm>
            <a:off x="6143332" y="3712489"/>
            <a:ext cx="4925567" cy="24050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8A5D32E-AEE6-4E19-BD1F-586FB0E86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04" r="14018"/>
          <a:stretch/>
        </p:blipFill>
        <p:spPr>
          <a:xfrm>
            <a:off x="6096000" y="506187"/>
            <a:ext cx="4160731" cy="292281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DB52BBE-F472-4234-84C6-CE5809518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6186"/>
            <a:ext cx="5564692" cy="292281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CBB9737-A18C-4C20-B2BD-017C321495B9}"/>
              </a:ext>
            </a:extLst>
          </p:cNvPr>
          <p:cNvSpPr txBox="1"/>
          <p:nvPr/>
        </p:nvSpPr>
        <p:spPr>
          <a:xfrm>
            <a:off x="3933825" y="241333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选择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8E0D7E5-DF28-4B69-BC0B-0ADDE523A815}"/>
              </a:ext>
            </a:extLst>
          </p:cNvPr>
          <p:cNvSpPr txBox="1"/>
          <p:nvPr/>
        </p:nvSpPr>
        <p:spPr>
          <a:xfrm>
            <a:off x="9686925" y="241333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希望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E871AEE-218C-4C22-9432-CA1135DEEFBF}"/>
              </a:ext>
            </a:extLst>
          </p:cNvPr>
          <p:cNvSpPr txBox="1"/>
          <p:nvPr/>
        </p:nvSpPr>
        <p:spPr>
          <a:xfrm>
            <a:off x="3933824" y="5737562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开放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22340-7455-4E96-866E-58929DA38F1C}"/>
              </a:ext>
            </a:extLst>
          </p:cNvPr>
          <p:cNvSpPr txBox="1"/>
          <p:nvPr/>
        </p:nvSpPr>
        <p:spPr>
          <a:xfrm>
            <a:off x="9686925" y="5737561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权利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0E2BD52-AB71-4424-8796-9E6B3007D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14" y="3886201"/>
            <a:ext cx="3687680" cy="27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7D59DC6-9B95-4D71-AD59-E94FF6F32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7150"/>
            <a:ext cx="3524250" cy="26860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B00E9A9-F56A-4045-A946-92D90B4AB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503"/>
            <a:ext cx="4471185" cy="297849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56F8600-8A28-499D-A6DB-A6B7E2DCC72A}"/>
              </a:ext>
            </a:extLst>
          </p:cNvPr>
          <p:cNvSpPr txBox="1"/>
          <p:nvPr/>
        </p:nvSpPr>
        <p:spPr>
          <a:xfrm>
            <a:off x="3933825" y="241333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干涉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BD859B-2645-4318-B36C-D0CFA328DABE}"/>
              </a:ext>
            </a:extLst>
          </p:cNvPr>
          <p:cNvSpPr txBox="1"/>
          <p:nvPr/>
        </p:nvSpPr>
        <p:spPr>
          <a:xfrm>
            <a:off x="10029825" y="1287220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一时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8F5DB6-6A54-4190-9E6D-4C4773A383A6}"/>
              </a:ext>
            </a:extLst>
          </p:cNvPr>
          <p:cNvSpPr txBox="1"/>
          <p:nvPr/>
        </p:nvSpPr>
        <p:spPr>
          <a:xfrm>
            <a:off x="3590925" y="5613737"/>
            <a:ext cx="25050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不要紧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9C56590-3D0E-4088-9DE9-1C9811F45205}"/>
              </a:ext>
            </a:extLst>
          </p:cNvPr>
          <p:cNvSpPr txBox="1"/>
          <p:nvPr/>
        </p:nvSpPr>
        <p:spPr>
          <a:xfrm>
            <a:off x="9686925" y="3275111"/>
            <a:ext cx="25050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看得起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8E47758-F4AE-4706-8B31-DCA6BD4DF841}"/>
              </a:ext>
            </a:extLst>
          </p:cNvPr>
          <p:cNvSpPr txBox="1"/>
          <p:nvPr/>
        </p:nvSpPr>
        <p:spPr>
          <a:xfrm>
            <a:off x="6096000" y="553766"/>
            <a:ext cx="432435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 the moment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44913A-6138-4EAA-A5C1-0563D0661396}"/>
              </a:ext>
            </a:extLst>
          </p:cNvPr>
          <p:cNvSpPr txBox="1"/>
          <p:nvPr/>
        </p:nvSpPr>
        <p:spPr>
          <a:xfrm>
            <a:off x="6096000" y="2567225"/>
            <a:ext cx="432435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Look down upon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8319C8C-E3DE-4157-B9B2-A1B9943D3836}"/>
              </a:ext>
            </a:extLst>
          </p:cNvPr>
          <p:cNvSpPr txBox="1"/>
          <p:nvPr/>
        </p:nvSpPr>
        <p:spPr>
          <a:xfrm>
            <a:off x="6096000" y="4290774"/>
            <a:ext cx="432435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thing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226BE1EE-94CB-4677-B2C3-872C523EE073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258175" y="4998660"/>
            <a:ext cx="0" cy="7639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042C6EF-F212-447A-8F12-2465E6830765}"/>
              </a:ext>
            </a:extLst>
          </p:cNvPr>
          <p:cNvSpPr txBox="1"/>
          <p:nvPr/>
        </p:nvSpPr>
        <p:spPr>
          <a:xfrm>
            <a:off x="7115175" y="5796402"/>
            <a:ext cx="25050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一件事</a:t>
            </a:r>
          </a:p>
        </p:txBody>
      </p:sp>
    </p:spTree>
    <p:extLst>
      <p:ext uri="{BB962C8B-B14F-4D97-AF65-F5344CB8AC3E}">
        <p14:creationId xmlns:p14="http://schemas.microsoft.com/office/powerpoint/2010/main" val="7260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/>
      <p:bldP spid="9" grpId="0"/>
      <p:bldP spid="10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958273"/>
            <a:ext cx="11534775" cy="1323439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s.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哪儿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5E558-16DA-46B9-8916-25717CEC6D0F}"/>
              </a:ext>
            </a:extLst>
          </p:cNvPr>
          <p:cNvSpPr/>
          <p:nvPr/>
        </p:nvSpPr>
        <p:spPr>
          <a:xfrm>
            <a:off x="328612" y="2721114"/>
            <a:ext cx="11534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solidFill>
                  <a:srgbClr val="006666"/>
                </a:solidFill>
                <a:latin typeface="+mj-ea"/>
                <a:ea typeface="+mj-ea"/>
              </a:rPr>
              <a:t>Structure</a:t>
            </a:r>
            <a:r>
              <a:rPr lang="zh-TW" altLang="en-US" sz="4000" dirty="0">
                <a:solidFill>
                  <a:srgbClr val="006666"/>
                </a:solidFill>
                <a:latin typeface="+mj-ea"/>
                <a:ea typeface="+mj-ea"/>
              </a:rPr>
              <a:t>：</a:t>
            </a:r>
            <a:r>
              <a:rPr lang="en-US" altLang="zh-TW" sz="4000" dirty="0">
                <a:solidFill>
                  <a:srgbClr val="006666"/>
                </a:solidFill>
                <a:latin typeface="+mj-ea"/>
                <a:ea typeface="+mj-ea"/>
              </a:rPr>
              <a:t>Subj. + </a:t>
            </a:r>
            <a:r>
              <a:rPr lang="zh-TW" altLang="en-US" sz="4000" dirty="0">
                <a:solidFill>
                  <a:srgbClr val="006666"/>
                </a:solidFill>
                <a:latin typeface="+mj-ea"/>
                <a:ea typeface="+mj-ea"/>
              </a:rPr>
              <a:t>哪儿 </a:t>
            </a:r>
            <a:r>
              <a:rPr lang="en-US" altLang="zh-TW" sz="4000" dirty="0">
                <a:solidFill>
                  <a:srgbClr val="006666"/>
                </a:solidFill>
                <a:latin typeface="+mj-ea"/>
                <a:ea typeface="+mj-ea"/>
              </a:rPr>
              <a:t>/ </a:t>
            </a:r>
            <a:r>
              <a:rPr lang="zh-TW" altLang="en-US" sz="4000" dirty="0">
                <a:solidFill>
                  <a:srgbClr val="006666"/>
                </a:solidFill>
                <a:latin typeface="+mj-ea"/>
                <a:ea typeface="+mj-ea"/>
              </a:rPr>
              <a:t>哪里 </a:t>
            </a:r>
            <a:r>
              <a:rPr lang="en-US" altLang="zh-TW" sz="4000" dirty="0">
                <a:solidFill>
                  <a:srgbClr val="006666"/>
                </a:solidFill>
                <a:latin typeface="+mj-ea"/>
                <a:ea typeface="+mj-ea"/>
              </a:rPr>
              <a:t>+ Verb Phrase </a:t>
            </a:r>
            <a:r>
              <a:rPr lang="zh-TW" altLang="en-US" sz="4000" dirty="0">
                <a:solidFill>
                  <a:srgbClr val="006666"/>
                </a:solidFill>
                <a:latin typeface="+mj-ea"/>
                <a:ea typeface="+mj-ea"/>
              </a:rPr>
              <a:t>！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73DA30-2C89-483C-AA80-202ABC188C63}"/>
              </a:ext>
            </a:extLst>
          </p:cNvPr>
          <p:cNvSpPr txBox="1"/>
          <p:nvPr/>
        </p:nvSpPr>
        <p:spPr>
          <a:xfrm>
            <a:off x="328606" y="3945434"/>
            <a:ext cx="11534775" cy="2220993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“哪儿”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can also express a rhetorical question in refuting or in a doubt , i.e.,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‘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how can it be possible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’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or </a:t>
            </a:r>
            <a:r>
              <a:rPr lang="zh-TW" altLang="en-US" sz="3200" dirty="0">
                <a:solidFill>
                  <a:srgbClr val="006666"/>
                </a:solidFill>
                <a:latin typeface="+mj-ea"/>
              </a:rPr>
              <a:t>‘</a:t>
            </a:r>
            <a:r>
              <a:rPr lang="en-US" altLang="zh-TW" sz="3200" dirty="0">
                <a:solidFill>
                  <a:srgbClr val="006666"/>
                </a:solidFill>
                <a:latin typeface="+mj-ea"/>
              </a:rPr>
              <a:t>cannot be possibly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… </a:t>
            </a:r>
            <a:r>
              <a:rPr lang="zh-TW" altLang="en-US" sz="3200" dirty="0">
                <a:solidFill>
                  <a:srgbClr val="006666"/>
                </a:solidFill>
                <a:latin typeface="+mj-ea"/>
              </a:rPr>
              <a:t>’</a:t>
            </a:r>
            <a:endParaRPr lang="zh-TW" altLang="en-US" sz="3200" dirty="0">
              <a:solidFill>
                <a:srgbClr val="006666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3592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900363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s.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哪儿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0" y="4634388"/>
            <a:ext cx="12192000" cy="1825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张天明：你知道李友昨天为什么没来上中文课吗？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高文中：这是她的私事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(private affair)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，我哪儿知道啊？。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9DE4A66-A831-4460-A73B-029805D96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128" y="1786802"/>
            <a:ext cx="3670672" cy="2628900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0007B83C-1295-4C1F-A64C-8376BDE528A9}"/>
              </a:ext>
            </a:extLst>
          </p:cNvPr>
          <p:cNvSpPr/>
          <p:nvPr/>
        </p:nvSpPr>
        <p:spPr>
          <a:xfrm>
            <a:off x="5565589" y="2438400"/>
            <a:ext cx="9525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D99D596E-A43F-4163-ABDF-3CA67A7E5741}"/>
              </a:ext>
            </a:extLst>
          </p:cNvPr>
          <p:cNvCxnSpPr>
            <a:cxnSpLocks/>
            <a:stCxn id="11" idx="2"/>
            <a:endCxn id="5" idx="0"/>
          </p:cNvCxnSpPr>
          <p:nvPr/>
        </p:nvCxnSpPr>
        <p:spPr>
          <a:xfrm flipH="1">
            <a:off x="6041839" y="1092487"/>
            <a:ext cx="182597" cy="13459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CF40018B-C141-4721-AC96-14A67DC09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34" y="938869"/>
            <a:ext cx="4093015" cy="273400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1931109-B671-43F8-BA26-D726A3C96F99}"/>
              </a:ext>
            </a:extLst>
          </p:cNvPr>
          <p:cNvSpPr txBox="1"/>
          <p:nvPr/>
        </p:nvSpPr>
        <p:spPr>
          <a:xfrm>
            <a:off x="4635128" y="507712"/>
            <a:ext cx="317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李友的位子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48D48239-EAA4-48E7-B155-D452E9BE1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249" y="1524822"/>
            <a:ext cx="3509717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900363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s.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哪儿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0" y="4646293"/>
            <a:ext cx="1219200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李友：听说白英爱租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(rent)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的房子一个月八千块呢。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张天明：她只是个穷学生，哪儿有钱租这么贵的房子！</a:t>
            </a:r>
          </a:p>
        </p:txBody>
      </p:sp>
      <p:pic>
        <p:nvPicPr>
          <p:cNvPr id="1026" name="Picture 2" descr="「rent house」的圖片搜尋結果">
            <a:extLst>
              <a:ext uri="{FF2B5EF4-FFF2-40B4-BE49-F238E27FC236}">
                <a16:creationId xmlns:a16="http://schemas.microsoft.com/office/drawing/2014/main" id="{E15243A2-A224-4589-9573-682ADADC5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0" y="964394"/>
            <a:ext cx="3818743" cy="37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00241023-F9E1-413A-8E51-1E7F85B0AB82}"/>
              </a:ext>
            </a:extLst>
          </p:cNvPr>
          <p:cNvCxnSpPr>
            <a:cxnSpLocks/>
          </p:cNvCxnSpPr>
          <p:nvPr/>
        </p:nvCxnSpPr>
        <p:spPr>
          <a:xfrm flipH="1">
            <a:off x="2968769" y="1385423"/>
            <a:ext cx="1252450" cy="8572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634B27CB-5623-4697-9AF4-AF82E45BEF21}"/>
              </a:ext>
            </a:extLst>
          </p:cNvPr>
          <p:cNvSpPr txBox="1"/>
          <p:nvPr/>
        </p:nvSpPr>
        <p:spPr>
          <a:xfrm>
            <a:off x="4377095" y="853411"/>
            <a:ext cx="317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一个月八千块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25537C2-F75B-4557-925E-FF3A9433A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276" y="1590674"/>
            <a:ext cx="3150873" cy="315087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4971203-962C-4E6C-8DE9-55A70BA3E2F9}"/>
              </a:ext>
            </a:extLst>
          </p:cNvPr>
          <p:cNvSpPr/>
          <p:nvPr/>
        </p:nvSpPr>
        <p:spPr>
          <a:xfrm>
            <a:off x="8547148" y="723141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3C4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大学生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CC888FA0-23E9-456F-827A-F0DCD991E92D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8949627" y="1307916"/>
            <a:ext cx="305407" cy="10567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D0E4160-0CB5-475D-B210-F2D6EA6E8427}"/>
              </a:ext>
            </a:extLst>
          </p:cNvPr>
          <p:cNvSpPr txBox="1"/>
          <p:nvPr/>
        </p:nvSpPr>
        <p:spPr>
          <a:xfrm>
            <a:off x="4390337" y="268636"/>
            <a:ext cx="317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租房</a:t>
            </a:r>
          </a:p>
        </p:txBody>
      </p:sp>
    </p:spTree>
    <p:extLst>
      <p:ext uri="{BB962C8B-B14F-4D97-AF65-F5344CB8AC3E}">
        <p14:creationId xmlns:p14="http://schemas.microsoft.com/office/powerpoint/2010/main" val="349790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900363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s.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哪儿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8612" y="4734327"/>
            <a:ext cx="11534776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白英爱：我觉得我穿这件衣服不好看。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李友：你穿起来哪儿不好看！你穿起来跟模特兒一样美。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66CDF-7A80-460F-8B84-35116D4C1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8"/>
          <a:stretch/>
        </p:blipFill>
        <p:spPr>
          <a:xfrm>
            <a:off x="3314700" y="223455"/>
            <a:ext cx="5010150" cy="42589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35DCBD6-A0A7-4240-84CA-A80F06BD67C8}"/>
              </a:ext>
            </a:extLst>
          </p:cNvPr>
          <p:cNvSpPr/>
          <p:nvPr/>
        </p:nvSpPr>
        <p:spPr>
          <a:xfrm rot="20208388">
            <a:off x="2390775" y="1581150"/>
            <a:ext cx="184785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模特儿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31EB36-F1E4-45AD-BF27-1EC1BB1A43E4}"/>
              </a:ext>
            </a:extLst>
          </p:cNvPr>
          <p:cNvSpPr/>
          <p:nvPr/>
        </p:nvSpPr>
        <p:spPr>
          <a:xfrm rot="20208388">
            <a:off x="5225535" y="1429377"/>
            <a:ext cx="1530681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白英爱</a:t>
            </a:r>
          </a:p>
        </p:txBody>
      </p:sp>
    </p:spTree>
    <p:extLst>
      <p:ext uri="{BB962C8B-B14F-4D97-AF65-F5344CB8AC3E}">
        <p14:creationId xmlns:p14="http://schemas.microsoft.com/office/powerpoint/2010/main" val="171397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900363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s.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哪儿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791074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：听说李友买了一栋房子。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：怎么可能！一个刚毕业的大学生哪儿有钱买房子！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15F928C-EBF9-441D-994F-D365DCA33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971549"/>
            <a:ext cx="3819525" cy="38195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E0E72B9-1E8F-40E3-8C2E-6E6D56A8D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571499"/>
            <a:ext cx="3990975" cy="3990975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5EB0BAA-6572-4806-9C61-54C32F11F297}"/>
              </a:ext>
            </a:extLst>
          </p:cNvPr>
          <p:cNvCxnSpPr>
            <a:cxnSpLocks/>
          </p:cNvCxnSpPr>
          <p:nvPr/>
        </p:nvCxnSpPr>
        <p:spPr>
          <a:xfrm flipH="1">
            <a:off x="3710878" y="1038225"/>
            <a:ext cx="967975" cy="5899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9F096DD-B658-4661-BECA-16CA41857D93}"/>
              </a:ext>
            </a:extLst>
          </p:cNvPr>
          <p:cNvSpPr/>
          <p:nvPr/>
        </p:nvSpPr>
        <p:spPr>
          <a:xfrm>
            <a:off x="4899073" y="67916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3C4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450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900363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s.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哪儿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4733929"/>
            <a:ext cx="11544300" cy="1825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高文中：你不觉得骑机车上学很少见吗？。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李友：哪儿少见了？在台湾骑机车上学很普遍啊！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7E4F7AB-0EF8-4276-86DE-D4F4DC8D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16016" r="19531" b="20703"/>
          <a:stretch/>
        </p:blipFill>
        <p:spPr>
          <a:xfrm>
            <a:off x="323850" y="955741"/>
            <a:ext cx="3162300" cy="30861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8F2DEDA-CA94-4727-9052-EA2A3202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38" y="353943"/>
            <a:ext cx="3390114" cy="1462087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3EBDFDE-2493-4C2A-82FF-01CD791E6351}"/>
              </a:ext>
            </a:extLst>
          </p:cNvPr>
          <p:cNvCxnSpPr>
            <a:cxnSpLocks/>
          </p:cNvCxnSpPr>
          <p:nvPr/>
        </p:nvCxnSpPr>
        <p:spPr>
          <a:xfrm flipV="1">
            <a:off x="3019425" y="1333501"/>
            <a:ext cx="2762250" cy="901428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38CBD37B-3F9F-4BBE-9CD2-1EEEF463D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475" y="2011297"/>
            <a:ext cx="48577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0" y="746671"/>
            <a:ext cx="11534775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往往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usually ,tend to</a:t>
            </a:r>
            <a:endParaRPr lang="zh-TW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5E558-16DA-46B9-8916-25717CEC6D0F}"/>
              </a:ext>
            </a:extLst>
          </p:cNvPr>
          <p:cNvSpPr/>
          <p:nvPr/>
        </p:nvSpPr>
        <p:spPr>
          <a:xfrm>
            <a:off x="328612" y="2831871"/>
            <a:ext cx="11534775" cy="182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Structure</a:t>
            </a:r>
            <a:r>
              <a:rPr lang="zh-TW" altLang="en-US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conditional sentence(Subj.) + </a:t>
            </a:r>
            <a:r>
              <a:rPr lang="zh-TW" altLang="en-US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往往 </a:t>
            </a:r>
            <a:r>
              <a:rPr lang="en-US" altLang="zh-TW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Verb Phrase .</a:t>
            </a:r>
            <a:endParaRPr lang="zh-TW" altLang="en-US" sz="4000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73DA30-2C89-483C-AA80-202ABC188C63}"/>
              </a:ext>
            </a:extLst>
          </p:cNvPr>
          <p:cNvSpPr txBox="1"/>
          <p:nvPr/>
        </p:nvSpPr>
        <p:spPr>
          <a:xfrm>
            <a:off x="328611" y="4802684"/>
            <a:ext cx="11534775" cy="1479187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“往往”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refer to the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 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common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 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and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 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routine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 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occurrence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 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of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 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something , relating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  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to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 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the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 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subject.</a:t>
            </a:r>
          </a:p>
        </p:txBody>
      </p:sp>
    </p:spTree>
    <p:extLst>
      <p:ext uri="{BB962C8B-B14F-4D97-AF65-F5344CB8AC3E}">
        <p14:creationId xmlns:p14="http://schemas.microsoft.com/office/powerpoint/2010/main" val="2546889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1C7B610-140E-48A7-BF61-A62ECE71061E}"/>
              </a:ext>
            </a:extLst>
          </p:cNvPr>
          <p:cNvSpPr txBox="1"/>
          <p:nvPr/>
        </p:nvSpPr>
        <p:spPr>
          <a:xfrm>
            <a:off x="328612" y="150585"/>
            <a:ext cx="11534775" cy="801310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5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“往往”</a:t>
            </a:r>
            <a:r>
              <a:rPr lang="en-US" altLang="zh-TW" sz="35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cannot be used in reference to future instance.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41DFE73-0DA5-4433-B8B5-1530CD157FBA}"/>
              </a:ext>
            </a:extLst>
          </p:cNvPr>
          <p:cNvSpPr txBox="1"/>
          <p:nvPr/>
        </p:nvSpPr>
        <p:spPr>
          <a:xfrm>
            <a:off x="328612" y="1119621"/>
            <a:ext cx="11534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我到了台湾以后会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往往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给你打电话。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431BE0DB-73B1-4439-ABDE-DB39C5F6D7E6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6096000" y="1827507"/>
            <a:ext cx="0" cy="5409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C3A1EB-6689-4083-AF9A-7948AF8EAF67}"/>
              </a:ext>
            </a:extLst>
          </p:cNvPr>
          <p:cNvSpPr txBox="1"/>
          <p:nvPr/>
        </p:nvSpPr>
        <p:spPr>
          <a:xfrm>
            <a:off x="328612" y="2368500"/>
            <a:ext cx="11534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我到了台湾以后会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常常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给你打电话。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89C88F2-81DE-40FF-B403-92E64A6C0586}"/>
              </a:ext>
            </a:extLst>
          </p:cNvPr>
          <p:cNvSpPr txBox="1"/>
          <p:nvPr/>
        </p:nvSpPr>
        <p:spPr>
          <a:xfrm>
            <a:off x="328612" y="3258973"/>
            <a:ext cx="11534775" cy="1479187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“往往”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contingent upon context ,a condition must be established before it can be used.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D1F6002-A40D-462D-8431-91F83866CB98}"/>
              </a:ext>
            </a:extLst>
          </p:cNvPr>
          <p:cNvSpPr txBox="1"/>
          <p:nvPr/>
        </p:nvSpPr>
        <p:spPr>
          <a:xfrm>
            <a:off x="328612" y="4920748"/>
            <a:ext cx="11534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小美往往去看电影。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4B15F322-8E15-48F6-A3E8-05243EC3C1D5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96000" y="5628634"/>
            <a:ext cx="0" cy="4864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70E62B0-E2AE-40DE-968E-32B8450D45EB}"/>
              </a:ext>
            </a:extLst>
          </p:cNvPr>
          <p:cNvSpPr txBox="1"/>
          <p:nvPr/>
        </p:nvSpPr>
        <p:spPr>
          <a:xfrm>
            <a:off x="328613" y="5982577"/>
            <a:ext cx="11534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小美不开心的时候，往往去看恐怖片。</a:t>
            </a:r>
          </a:p>
        </p:txBody>
      </p:sp>
    </p:spTree>
    <p:extLst>
      <p:ext uri="{BB962C8B-B14F-4D97-AF65-F5344CB8AC3E}">
        <p14:creationId xmlns:p14="http://schemas.microsoft.com/office/powerpoint/2010/main" val="7147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0" grpId="0" animBg="1"/>
      <p:bldP spid="1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E08AE3D-2BFD-469C-91D0-42E4080A9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778" y="3867612"/>
            <a:ext cx="3012610" cy="301724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396A132-1855-458F-BB34-651190EC2AC7}"/>
              </a:ext>
            </a:extLst>
          </p:cNvPr>
          <p:cNvSpPr txBox="1"/>
          <p:nvPr/>
        </p:nvSpPr>
        <p:spPr>
          <a:xfrm>
            <a:off x="3817756" y="314441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鲜花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3598BC0-0794-4E9C-84B7-111377EEFE06}"/>
              </a:ext>
            </a:extLst>
          </p:cNvPr>
          <p:cNvSpPr txBox="1"/>
          <p:nvPr/>
        </p:nvSpPr>
        <p:spPr>
          <a:xfrm>
            <a:off x="7145788" y="5526107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牛粪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E20C39B-1B6B-4507-A69F-1F9ED8BE3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5"/>
          <a:stretch/>
        </p:blipFill>
        <p:spPr>
          <a:xfrm>
            <a:off x="371026" y="111239"/>
            <a:ext cx="3379170" cy="29279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03079E7-B499-4D93-B19D-F852C2058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3626"/>
            <a:ext cx="3893338" cy="260554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D0A79CB-5818-4B03-AE16-9649EA301A4E}"/>
              </a:ext>
            </a:extLst>
          </p:cNvPr>
          <p:cNvSpPr txBox="1"/>
          <p:nvPr/>
        </p:nvSpPr>
        <p:spPr>
          <a:xfrm>
            <a:off x="10124458" y="813067"/>
            <a:ext cx="1428750" cy="92333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牛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96272D4-B0A0-4050-B167-1B4683DF6C5E}"/>
              </a:ext>
            </a:extLst>
          </p:cNvPr>
          <p:cNvSpPr txBox="1"/>
          <p:nvPr/>
        </p:nvSpPr>
        <p:spPr>
          <a:xfrm>
            <a:off x="10124458" y="2990388"/>
            <a:ext cx="1789696" cy="92333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大便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8A1347E-52AE-4DDA-958E-C039AFD819DF}"/>
              </a:ext>
            </a:extLst>
          </p:cNvPr>
          <p:cNvSpPr txBox="1"/>
          <p:nvPr/>
        </p:nvSpPr>
        <p:spPr>
          <a:xfrm>
            <a:off x="6783838" y="3498219"/>
            <a:ext cx="2867025" cy="83099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牛的大便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08774DAE-76DF-41AD-B599-B1ACA25C53F6}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 flipH="1">
            <a:off x="8217350" y="4329216"/>
            <a:ext cx="1" cy="11968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F89A6AF-F92E-4A4E-B893-30ACBDB99925}"/>
              </a:ext>
            </a:extLst>
          </p:cNvPr>
          <p:cNvSpPr txBox="1"/>
          <p:nvPr/>
        </p:nvSpPr>
        <p:spPr>
          <a:xfrm>
            <a:off x="161924" y="3286492"/>
            <a:ext cx="3514725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stick in ;insert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AB76294-0F77-4D7B-843F-BE97B9723DD8}"/>
              </a:ext>
            </a:extLst>
          </p:cNvPr>
          <p:cNvSpPr txBox="1"/>
          <p:nvPr/>
        </p:nvSpPr>
        <p:spPr>
          <a:xfrm>
            <a:off x="4618609" y="3106942"/>
            <a:ext cx="14763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4A515F85-A395-4510-BD7E-32808ABD2B33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 flipV="1">
            <a:off x="3676649" y="3614774"/>
            <a:ext cx="941960" cy="256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圖片 90">
            <a:extLst>
              <a:ext uri="{FF2B5EF4-FFF2-40B4-BE49-F238E27FC236}">
                <a16:creationId xmlns:a16="http://schemas.microsoft.com/office/drawing/2014/main" id="{A9E31361-5F43-4931-9133-3624B9027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239" y="3932823"/>
            <a:ext cx="2813939" cy="2813939"/>
          </a:xfrm>
          <a:prstGeom prst="rect">
            <a:avLst/>
          </a:prstGeom>
        </p:spPr>
      </p:pic>
      <p:sp>
        <p:nvSpPr>
          <p:cNvPr id="94" name="文字方塊 93">
            <a:extLst>
              <a:ext uri="{FF2B5EF4-FFF2-40B4-BE49-F238E27FC236}">
                <a16:creationId xmlns:a16="http://schemas.microsoft.com/office/drawing/2014/main" id="{10E79DA7-A240-492C-9100-159188173A98}"/>
              </a:ext>
            </a:extLst>
          </p:cNvPr>
          <p:cNvSpPr txBox="1"/>
          <p:nvPr/>
        </p:nvSpPr>
        <p:spPr>
          <a:xfrm>
            <a:off x="2371421" y="5616758"/>
            <a:ext cx="4297782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鲜花插在牛粪上</a:t>
            </a:r>
          </a:p>
        </p:txBody>
      </p:sp>
    </p:spTree>
    <p:extLst>
      <p:ext uri="{BB962C8B-B14F-4D97-AF65-F5344CB8AC3E}">
        <p14:creationId xmlns:p14="http://schemas.microsoft.com/office/powerpoint/2010/main" val="37339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23" grpId="0"/>
      <p:bldP spid="24" grpId="0" animBg="1"/>
      <p:bldP spid="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1812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往往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31091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我紧张的时候，往往会说不出话来。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47728B-584E-4630-B085-450DC698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0" y="1671637"/>
            <a:ext cx="6096000" cy="3514725"/>
          </a:xfrm>
          <a:prstGeom prst="rect">
            <a:avLst/>
          </a:prstGeom>
        </p:spPr>
      </p:pic>
      <p:pic>
        <p:nvPicPr>
          <p:cNvPr id="2050" name="Picture 2" descr="「nervous cartoon」的圖片搜尋結果">
            <a:extLst>
              <a:ext uri="{FF2B5EF4-FFF2-40B4-BE49-F238E27FC236}">
                <a16:creationId xmlns:a16="http://schemas.microsoft.com/office/drawing/2014/main" id="{F59B390E-D75B-407D-949B-8B239816B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27" y="1226205"/>
            <a:ext cx="3443723" cy="385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CF7960CA-DBB7-42AD-9227-04E961FFB076}"/>
              </a:ext>
            </a:extLst>
          </p:cNvPr>
          <p:cNvSpPr/>
          <p:nvPr/>
        </p:nvSpPr>
        <p:spPr>
          <a:xfrm>
            <a:off x="4276725" y="3321081"/>
            <a:ext cx="1962150" cy="4984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999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1812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往往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31091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对一门课没有兴趣，往往就学不好。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2CF6502-2CC9-4C15-8BAC-44AA02BDD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" t="3145" r="2557" b="15172"/>
          <a:stretch/>
        </p:blipFill>
        <p:spPr>
          <a:xfrm>
            <a:off x="209550" y="1437272"/>
            <a:ext cx="6085256" cy="346283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D9BE1FC-62A8-4E1C-A137-79B8970AA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757" y="1437272"/>
            <a:ext cx="5044618" cy="3152886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1C0EED64-110E-4F60-B978-E6F6B2115444}"/>
              </a:ext>
            </a:extLst>
          </p:cNvPr>
          <p:cNvSpPr/>
          <p:nvPr/>
        </p:nvSpPr>
        <p:spPr>
          <a:xfrm>
            <a:off x="5473244" y="3429000"/>
            <a:ext cx="1962150" cy="4984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24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1812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往往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43028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我跟朋友聊天，往往聊到很晚。</a:t>
            </a:r>
          </a:p>
        </p:txBody>
      </p:sp>
      <p:pic>
        <p:nvPicPr>
          <p:cNvPr id="4098" name="Picture 2" descr="「聊天 卡通」的圖片搜尋結果">
            <a:extLst>
              <a:ext uri="{FF2B5EF4-FFF2-40B4-BE49-F238E27FC236}">
                <a16:creationId xmlns:a16="http://schemas.microsoft.com/office/drawing/2014/main" id="{F21869CD-8C94-4CC2-836E-48BE44AB6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029484"/>
            <a:ext cx="4133850" cy="414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C9F70B4-CD88-4526-AA0C-54F9AFFCC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55"/>
          <a:stretch/>
        </p:blipFill>
        <p:spPr>
          <a:xfrm>
            <a:off x="4769871" y="9231"/>
            <a:ext cx="3335165" cy="30598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6378FA2-F6C2-4B48-BE3A-7C29897FB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414" y="2652686"/>
            <a:ext cx="3683000" cy="2762250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77CE3CF4-1B7E-497A-884F-EE57530ABE10}"/>
              </a:ext>
            </a:extLst>
          </p:cNvPr>
          <p:cNvSpPr/>
          <p:nvPr/>
        </p:nvSpPr>
        <p:spPr>
          <a:xfrm rot="1686408">
            <a:off x="7406025" y="2774387"/>
            <a:ext cx="2133600" cy="4984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64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放假」的圖片搜尋結果">
            <a:extLst>
              <a:ext uri="{FF2B5EF4-FFF2-40B4-BE49-F238E27FC236}">
                <a16:creationId xmlns:a16="http://schemas.microsoft.com/office/drawing/2014/main" id="{CDAF9203-76AF-42A2-A538-6E2AEC11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3488287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1812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往往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31091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放假的时候，这条路往往会堵车。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6CD58B3-B27B-426B-93E1-D7B02BB6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917"/>
          <a:stretch/>
        </p:blipFill>
        <p:spPr>
          <a:xfrm>
            <a:off x="3488287" y="1955878"/>
            <a:ext cx="3589333" cy="294624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68347AD-D889-425A-A611-F5B58D09E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199" y="1857375"/>
            <a:ext cx="4655952" cy="30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1812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往往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160936"/>
            <a:ext cx="11544300" cy="9025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一次性产品方便是方便，可是往往造成很大的浪费。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81BDBBC-608B-4DA1-9E5B-A3610FC86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74"/>
          <a:stretch/>
        </p:blipFill>
        <p:spPr>
          <a:xfrm>
            <a:off x="323850" y="707886"/>
            <a:ext cx="6038850" cy="40862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283EC65-827F-4F3A-8A1C-9B181522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846" y="1416788"/>
            <a:ext cx="5710304" cy="356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0" y="746671"/>
            <a:ext cx="11534775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再说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besides ,moreover</a:t>
            </a:r>
            <a:endParaRPr lang="zh-TW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5E558-16DA-46B9-8916-25717CEC6D0F}"/>
              </a:ext>
            </a:extLst>
          </p:cNvPr>
          <p:cNvSpPr/>
          <p:nvPr/>
        </p:nvSpPr>
        <p:spPr>
          <a:xfrm>
            <a:off x="328612" y="2831871"/>
            <a:ext cx="11534775" cy="902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Structure</a:t>
            </a:r>
            <a:r>
              <a:rPr lang="zh-TW" altLang="en-US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：⋯⋯ ，再说 ，⋯⋯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73DA30-2C89-483C-AA80-202ABC188C63}"/>
              </a:ext>
            </a:extLst>
          </p:cNvPr>
          <p:cNvSpPr txBox="1"/>
          <p:nvPr/>
        </p:nvSpPr>
        <p:spPr>
          <a:xfrm>
            <a:off x="328609" y="4065300"/>
            <a:ext cx="11534775" cy="2217851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“再说”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can connect  sentences. The parts of the sentence before and after </a:t>
            </a: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再说 </a:t>
            </a:r>
            <a:r>
              <a:rPr lang="en-US" altLang="zh-TW" sz="3200" dirty="0">
                <a:solidFill>
                  <a:srgbClr val="006666"/>
                </a:solidFill>
                <a:latin typeface="+mj-ea"/>
                <a:ea typeface="+mj-ea"/>
              </a:rPr>
              <a:t>should be logically related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560542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1812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再说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3CF4C7B-AC11-4FA4-9B5E-E638CB6B12D3}"/>
              </a:ext>
            </a:extLst>
          </p:cNvPr>
          <p:cNvSpPr txBox="1"/>
          <p:nvPr/>
        </p:nvSpPr>
        <p:spPr>
          <a:xfrm>
            <a:off x="323850" y="3922757"/>
            <a:ext cx="11544300" cy="24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：我们打算下个月去中国，你要跟我们一起去吗？。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：我工作太忙，收入又不多。再说，对出国也没兴趣，所以就不跟你们去中国了。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809F3C3-B2F4-4797-ABAD-F34BF029F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952499"/>
            <a:ext cx="3355658" cy="258127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6B6A8BA-FF15-498D-85D0-3D26DB885C22}"/>
              </a:ext>
            </a:extLst>
          </p:cNvPr>
          <p:cNvSpPr txBox="1"/>
          <p:nvPr/>
        </p:nvSpPr>
        <p:spPr>
          <a:xfrm>
            <a:off x="2733675" y="583887"/>
            <a:ext cx="328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j-ea"/>
                <a:ea typeface="+mj-ea"/>
              </a:rPr>
              <a:t>薪水：</a:t>
            </a:r>
            <a:r>
              <a:rPr lang="en-US" altLang="zh-TW" sz="3200" dirty="0">
                <a:latin typeface="+mj-ea"/>
                <a:ea typeface="+mj-ea"/>
              </a:rPr>
              <a:t>8000</a:t>
            </a:r>
            <a:r>
              <a:rPr lang="zh-TW" altLang="en-US" sz="3200" dirty="0">
                <a:latin typeface="+mj-ea"/>
                <a:ea typeface="+mj-ea"/>
              </a:rPr>
              <a:t>元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A957A0F-5361-44C2-8EC1-89FB0A82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50" y="1065257"/>
            <a:ext cx="2857500" cy="2857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60BECF1-F9CF-44E7-832D-126783B9E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7" y="1433512"/>
            <a:ext cx="39052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92371E-FC9E-4420-A558-BADD3230F977}"/>
              </a:ext>
            </a:extLst>
          </p:cNvPr>
          <p:cNvSpPr txBox="1"/>
          <p:nvPr/>
        </p:nvSpPr>
        <p:spPr>
          <a:xfrm>
            <a:off x="0" y="0"/>
            <a:ext cx="21812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再说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C02396F-C774-4581-966C-F3CFDEFF0BF4}"/>
              </a:ext>
            </a:extLst>
          </p:cNvPr>
          <p:cNvSpPr txBox="1"/>
          <p:nvPr/>
        </p:nvSpPr>
        <p:spPr>
          <a:xfrm>
            <a:off x="114299" y="870377"/>
            <a:ext cx="7315201" cy="33145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：我们准备的食物够大家吃吗？。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：我准备了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个饺子 。再说，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我还做了好几道菜。大家一定都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能吃饱。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1567D9B-5DFC-4BD1-9C73-3EEE52B3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104297"/>
            <a:ext cx="4438650" cy="332470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B378904-B2A5-4CD1-866B-03894EC1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3838482"/>
            <a:ext cx="4438650" cy="2916827"/>
          </a:xfrm>
          <a:prstGeom prst="rect">
            <a:avLst/>
          </a:prstGeom>
        </p:spPr>
      </p:pic>
      <p:pic>
        <p:nvPicPr>
          <p:cNvPr id="2050" name="Picture 2" descr="「吃饱 卡通」的圖片搜尋結果">
            <a:extLst>
              <a:ext uri="{FF2B5EF4-FFF2-40B4-BE49-F238E27FC236}">
                <a16:creationId xmlns:a16="http://schemas.microsoft.com/office/drawing/2014/main" id="{A066C06B-8D59-4E95-A7A6-63BAD9BA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978772"/>
            <a:ext cx="2776537" cy="27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7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92371E-FC9E-4420-A558-BADD3230F977}"/>
              </a:ext>
            </a:extLst>
          </p:cNvPr>
          <p:cNvSpPr txBox="1"/>
          <p:nvPr/>
        </p:nvSpPr>
        <p:spPr>
          <a:xfrm>
            <a:off x="0" y="0"/>
            <a:ext cx="21812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再说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C02396F-C774-4581-966C-F3CFDEFF0BF4}"/>
              </a:ext>
            </a:extLst>
          </p:cNvPr>
          <p:cNvSpPr txBox="1"/>
          <p:nvPr/>
        </p:nvSpPr>
        <p:spPr>
          <a:xfrm>
            <a:off x="142875" y="937844"/>
            <a:ext cx="5953125" cy="44338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：你都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岁了，你打算什么时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候结婚啊？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：我现在还不想结婚。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：你应该结婚了。你有了工作，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男朋友又那么好。再说，你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年纪也不小了。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5180C53-CDAD-4359-B43C-F573F8596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921" y="420624"/>
            <a:ext cx="2656854" cy="300837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6F62220-8B05-4799-97C7-11E0DFCA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921" y="4152900"/>
            <a:ext cx="2847975" cy="2536478"/>
          </a:xfrm>
          <a:prstGeom prst="rect">
            <a:avLst/>
          </a:prstGeom>
        </p:spPr>
      </p:pic>
      <p:pic>
        <p:nvPicPr>
          <p:cNvPr id="3074" name="Picture 2" descr="「卡通老师」的圖片搜尋結果">
            <a:extLst>
              <a:ext uri="{FF2B5EF4-FFF2-40B4-BE49-F238E27FC236}">
                <a16:creationId xmlns:a16="http://schemas.microsoft.com/office/drawing/2014/main" id="{B3DC116B-E0C1-4632-8720-FBE82FDAF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r="33959"/>
          <a:stretch/>
        </p:blipFill>
        <p:spPr bwMode="auto">
          <a:xfrm>
            <a:off x="9058896" y="1348326"/>
            <a:ext cx="251460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46C201-96AD-4AE4-9970-923A831CB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775" y="3819525"/>
            <a:ext cx="1097227" cy="30384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8EC4F86-C5ED-48A6-847F-30AE30853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2" r="17715"/>
          <a:stretch/>
        </p:blipFill>
        <p:spPr>
          <a:xfrm>
            <a:off x="6592902" y="0"/>
            <a:ext cx="2619375" cy="270843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492371E-FC9E-4420-A558-BADD3230F977}"/>
              </a:ext>
            </a:extLst>
          </p:cNvPr>
          <p:cNvSpPr txBox="1"/>
          <p:nvPr/>
        </p:nvSpPr>
        <p:spPr>
          <a:xfrm>
            <a:off x="0" y="0"/>
            <a:ext cx="21812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再说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D146D0-291F-48CE-B7C8-732EBE112944}"/>
              </a:ext>
            </a:extLst>
          </p:cNvPr>
          <p:cNvSpPr txBox="1"/>
          <p:nvPr/>
        </p:nvSpPr>
        <p:spPr>
          <a:xfrm>
            <a:off x="180975" y="1307175"/>
            <a:ext cx="6353175" cy="36951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：学校放假的时候你打算做什么？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：我打算待在家里。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：你应该趁学校放假的时候到北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部玩一玩。再说，你阿姨现在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住在台北，你可以顺便拜访她。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328D4FC-7877-4343-9C8F-4863BCC6A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417"/>
          <a:stretch/>
        </p:blipFill>
        <p:spPr>
          <a:xfrm>
            <a:off x="9270062" y="1414051"/>
            <a:ext cx="2900654" cy="210738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8EC46F2-0405-4A35-A4DE-B37A2F359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48" y="3521436"/>
            <a:ext cx="3315290" cy="225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4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839FF70-C30A-4895-9F9B-824AC88CA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85" r="19237" b="9626"/>
          <a:stretch/>
        </p:blipFill>
        <p:spPr>
          <a:xfrm>
            <a:off x="121832" y="0"/>
            <a:ext cx="1924859" cy="445257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E1485C0-0E02-4B10-A6AD-95AE6AD53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72484" y="27075"/>
            <a:ext cx="2292666" cy="305688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0349EB9-15D3-4628-B623-1301525D3FF2}"/>
              </a:ext>
            </a:extLst>
          </p:cNvPr>
          <p:cNvSpPr txBox="1"/>
          <p:nvPr/>
        </p:nvSpPr>
        <p:spPr>
          <a:xfrm>
            <a:off x="2014077" y="118077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小姐</a:t>
            </a:r>
            <a:endParaRPr lang="en-US" altLang="zh-TW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B6A44EC-D77E-43A1-903A-B06D357BAD32}"/>
              </a:ext>
            </a:extLst>
          </p:cNvPr>
          <p:cNvSpPr txBox="1"/>
          <p:nvPr/>
        </p:nvSpPr>
        <p:spPr>
          <a:xfrm>
            <a:off x="9261631" y="194467"/>
            <a:ext cx="2602703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老头儿</a:t>
            </a:r>
            <a:endParaRPr lang="en-US" altLang="zh-TW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98696A2-6E54-4C3E-A91D-611A7895AB33}"/>
              </a:ext>
            </a:extLst>
          </p:cNvPr>
          <p:cNvSpPr txBox="1"/>
          <p:nvPr/>
        </p:nvSpPr>
        <p:spPr>
          <a:xfrm>
            <a:off x="2032879" y="1664742"/>
            <a:ext cx="214312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岁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9E410F-4D0F-492B-B793-59E9CCDC443C}"/>
              </a:ext>
            </a:extLst>
          </p:cNvPr>
          <p:cNvSpPr txBox="1"/>
          <p:nvPr/>
        </p:nvSpPr>
        <p:spPr>
          <a:xfrm>
            <a:off x="4314826" y="3194582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年龄</a:t>
            </a:r>
            <a:endParaRPr lang="en-US" altLang="zh-TW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E48FFD7-06BE-4DB3-8719-0B1A81C66A2C}"/>
              </a:ext>
            </a:extLst>
          </p:cNvPr>
          <p:cNvSpPr txBox="1"/>
          <p:nvPr/>
        </p:nvSpPr>
        <p:spPr>
          <a:xfrm>
            <a:off x="2014077" y="3194583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年纪</a:t>
            </a:r>
            <a:endParaRPr lang="en-US" altLang="zh-TW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E654C31-5B83-478D-A058-8D54443840C2}"/>
              </a:ext>
            </a:extLst>
          </p:cNvPr>
          <p:cNvSpPr txBox="1"/>
          <p:nvPr/>
        </p:nvSpPr>
        <p:spPr>
          <a:xfrm>
            <a:off x="1100333" y="5033336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年轻</a:t>
            </a:r>
            <a:endParaRPr lang="en-US" altLang="zh-TW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D1DD62C-A5F7-46C2-82A4-F8E1D4BD94CE}"/>
              </a:ext>
            </a:extLst>
          </p:cNvPr>
          <p:cNvSpPr txBox="1"/>
          <p:nvPr/>
        </p:nvSpPr>
        <p:spPr>
          <a:xfrm>
            <a:off x="9721210" y="1297714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年长</a:t>
            </a:r>
            <a:endParaRPr lang="en-US" altLang="zh-TW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66031D-ECDF-491D-89B8-7CBFB571B910}"/>
              </a:ext>
            </a:extLst>
          </p:cNvPr>
          <p:cNvSpPr txBox="1"/>
          <p:nvPr/>
        </p:nvSpPr>
        <p:spPr>
          <a:xfrm>
            <a:off x="7541894" y="1508411"/>
            <a:ext cx="214312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岁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D7F6252-AD93-4807-B89F-576DF4C1CEC5}"/>
              </a:ext>
            </a:extLst>
          </p:cNvPr>
          <p:cNvSpPr txBox="1"/>
          <p:nvPr/>
        </p:nvSpPr>
        <p:spPr>
          <a:xfrm>
            <a:off x="323849" y="5406100"/>
            <a:ext cx="577215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</a:t>
            </a:r>
            <a:r>
              <a:rPr lang="zh-TW" altLang="en-US" sz="5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的小姐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6DFE5F3-8156-48FE-B190-E140A685DDDE}"/>
              </a:ext>
            </a:extLst>
          </p:cNvPr>
          <p:cNvSpPr txBox="1"/>
          <p:nvPr/>
        </p:nvSpPr>
        <p:spPr>
          <a:xfrm>
            <a:off x="9725027" y="5671601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丑</a:t>
            </a:r>
            <a:endParaRPr lang="en-US" altLang="zh-TW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12BF57A-51F0-483B-9F21-740ED6861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405" y="3810001"/>
            <a:ext cx="2947298" cy="28149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162ACD6B-337B-4AE5-ACF4-85EA0FEA2146}"/>
              </a:ext>
            </a:extLst>
          </p:cNvPr>
          <p:cNvSpPr txBox="1"/>
          <p:nvPr/>
        </p:nvSpPr>
        <p:spPr>
          <a:xfrm>
            <a:off x="9721210" y="2400962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寿命</a:t>
            </a:r>
            <a:endParaRPr lang="en-US" altLang="zh-TW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159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12" grpId="0" animBg="1"/>
      <p:bldP spid="13" grpId="0" animBg="1"/>
      <p:bldP spid="14" grpId="0"/>
      <p:bldP spid="15" grpId="0"/>
      <p:bldP spid="16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0" y="746671"/>
            <a:ext cx="11534775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不出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O.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来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unable to v.-o. </a:t>
            </a:r>
            <a:endParaRPr lang="zh-TW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5E558-16DA-46B9-8916-25717CEC6D0F}"/>
              </a:ext>
            </a:extLst>
          </p:cNvPr>
          <p:cNvSpPr/>
          <p:nvPr/>
        </p:nvSpPr>
        <p:spPr>
          <a:xfrm>
            <a:off x="328612" y="2747742"/>
            <a:ext cx="11534775" cy="90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Structure</a:t>
            </a:r>
            <a:r>
              <a:rPr lang="zh-TW" altLang="en-US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V.</a:t>
            </a:r>
            <a:r>
              <a:rPr lang="zh-TW" altLang="en-US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不出</a:t>
            </a:r>
            <a:r>
              <a:rPr lang="en-US" altLang="zh-TW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O.</a:t>
            </a:r>
            <a:r>
              <a:rPr lang="zh-TW" altLang="en-US" sz="40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来</a:t>
            </a:r>
            <a:endParaRPr lang="en-US" altLang="zh-TW" sz="4000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73DA30-2C89-483C-AA80-202ABC188C63}"/>
              </a:ext>
            </a:extLst>
          </p:cNvPr>
          <p:cNvSpPr txBox="1"/>
          <p:nvPr/>
        </p:nvSpPr>
        <p:spPr>
          <a:xfrm>
            <a:off x="328612" y="3901017"/>
            <a:ext cx="11534775" cy="1479187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“出来 ”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 as Result Complement.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If 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“出来 ”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used with sensory verb ,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“出来 ”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means "to tell or to distinguish".</a:t>
            </a:r>
          </a:p>
        </p:txBody>
      </p:sp>
    </p:spTree>
    <p:extLst>
      <p:ext uri="{BB962C8B-B14F-4D97-AF65-F5344CB8AC3E}">
        <p14:creationId xmlns:p14="http://schemas.microsoft.com/office/powerpoint/2010/main" val="2591427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1945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不出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O.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来</a:t>
            </a:r>
            <a:endParaRPr lang="en-US" altLang="zh-TW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00650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这支笔没水了，所以我写不出字来。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E8B8793-FA82-4E11-8042-CDB298458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89941"/>
            <a:ext cx="5806952" cy="327811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A66E903-0929-4F52-BFDB-5853DDEEA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44237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我太紧张了，所以我想不出答案来。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71E1B75-79BB-4F5F-B4F3-B53EF2C9EE8B}"/>
              </a:ext>
            </a:extLst>
          </p:cNvPr>
          <p:cNvSpPr txBox="1"/>
          <p:nvPr/>
        </p:nvSpPr>
        <p:spPr>
          <a:xfrm>
            <a:off x="0" y="0"/>
            <a:ext cx="321945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不出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O.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来</a:t>
            </a:r>
            <a:endParaRPr lang="en-US" altLang="zh-TW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C552D09-4F62-448D-AF29-37FB38A40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5" y="1180344"/>
            <a:ext cx="4057650" cy="4063893"/>
          </a:xfrm>
          <a:prstGeom prst="rect">
            <a:avLst/>
          </a:prstGeom>
        </p:spPr>
      </p:pic>
      <p:pic>
        <p:nvPicPr>
          <p:cNvPr id="4098" name="Picture 2" descr="「紧张」的圖片搜尋結果">
            <a:extLst>
              <a:ext uri="{FF2B5EF4-FFF2-40B4-BE49-F238E27FC236}">
                <a16:creationId xmlns:a16="http://schemas.microsoft.com/office/drawing/2014/main" id="{2E05FE74-EA41-4313-B47C-BC1CD1A7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70" y="1180344"/>
            <a:ext cx="3951559" cy="39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5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7281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他竟然结婚了，我惊讶到发不出声音来。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7B7B9A2-85F0-45A1-86A2-EFE1C036F184}"/>
              </a:ext>
            </a:extLst>
          </p:cNvPr>
          <p:cNvSpPr txBox="1"/>
          <p:nvPr/>
        </p:nvSpPr>
        <p:spPr>
          <a:xfrm>
            <a:off x="0" y="0"/>
            <a:ext cx="321945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不出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O.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来</a:t>
            </a:r>
            <a:endParaRPr lang="en-US" altLang="zh-TW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A55D482-97B3-49BB-8DEE-89CBABC38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146" y="828675"/>
            <a:ext cx="3753960" cy="425063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590013D-1E0F-462E-BA38-1196AE006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1" r="26944"/>
          <a:stretch/>
        </p:blipFill>
        <p:spPr>
          <a:xfrm>
            <a:off x="323850" y="990739"/>
            <a:ext cx="1975403" cy="408857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DAD5A53-39FB-4EDC-9FAF-0B5347D887CB}"/>
              </a:ext>
            </a:extLst>
          </p:cNvPr>
          <p:cNvSpPr txBox="1"/>
          <p:nvPr/>
        </p:nvSpPr>
        <p:spPr>
          <a:xfrm>
            <a:off x="2024374" y="1023271"/>
            <a:ext cx="1709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latin typeface="+mj-ea"/>
                <a:ea typeface="+mj-ea"/>
              </a:rPr>
              <a:t>20</a:t>
            </a:r>
            <a:r>
              <a:rPr lang="zh-TW" altLang="en-US" sz="3200" dirty="0">
                <a:latin typeface="+mj-ea"/>
                <a:ea typeface="+mj-ea"/>
              </a:rPr>
              <a:t>岁</a:t>
            </a: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6898ED2E-1E94-4BEF-A23D-849FA24ED5C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299253" y="1608046"/>
            <a:ext cx="579990" cy="54888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397981F-0262-4C1A-8160-0C238F7CF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7" t="5267" r="16406" b="12840"/>
          <a:stretch/>
        </p:blipFill>
        <p:spPr>
          <a:xfrm flipH="1">
            <a:off x="7753009" y="957090"/>
            <a:ext cx="3686175" cy="39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672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你煮的菜太淡了，我吃不出味道来。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769C6F5-9C88-4564-8FE8-7EFE5A5A7DEF}"/>
              </a:ext>
            </a:extLst>
          </p:cNvPr>
          <p:cNvSpPr txBox="1"/>
          <p:nvPr/>
        </p:nvSpPr>
        <p:spPr>
          <a:xfrm>
            <a:off x="0" y="0"/>
            <a:ext cx="321945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不出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O.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来</a:t>
            </a:r>
            <a:endParaRPr lang="en-US" altLang="zh-TW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7CEEE39-B4D4-4255-AD0F-909BF2DE8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66" y="780548"/>
            <a:ext cx="4679272" cy="24098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8F82546-1BEC-4C2A-B8C5-938516B57F1F}"/>
              </a:ext>
            </a:extLst>
          </p:cNvPr>
          <p:cNvSpPr txBox="1"/>
          <p:nvPr/>
        </p:nvSpPr>
        <p:spPr>
          <a:xfrm>
            <a:off x="4748676" y="707886"/>
            <a:ext cx="1709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j-ea"/>
                <a:ea typeface="+mj-ea"/>
              </a:rPr>
              <a:t>稀饭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E6060FB-CD7F-461C-9737-8CABC185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57" y="556710"/>
            <a:ext cx="3810000" cy="28575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C030D0C-0B70-4635-BE0E-DD19B7159A42}"/>
              </a:ext>
            </a:extLst>
          </p:cNvPr>
          <p:cNvSpPr txBox="1"/>
          <p:nvPr/>
        </p:nvSpPr>
        <p:spPr>
          <a:xfrm>
            <a:off x="9353550" y="34290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j-ea"/>
                <a:ea typeface="+mj-ea"/>
              </a:rPr>
              <a:t>水煮青菜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9C9C6B7-3F4F-4379-9354-42EEE402D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50" y="3263035"/>
            <a:ext cx="3302000" cy="24765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0C4F60-0E21-4F1E-8E46-A50C1187B1AE}"/>
              </a:ext>
            </a:extLst>
          </p:cNvPr>
          <p:cNvSpPr txBox="1"/>
          <p:nvPr/>
        </p:nvSpPr>
        <p:spPr>
          <a:xfrm>
            <a:off x="6521450" y="4596243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j-ea"/>
                <a:ea typeface="+mj-ea"/>
              </a:rPr>
              <a:t>水煮蛋</a:t>
            </a:r>
          </a:p>
        </p:txBody>
      </p:sp>
    </p:spTree>
    <p:extLst>
      <p:ext uri="{BB962C8B-B14F-4D97-AF65-F5344CB8AC3E}">
        <p14:creationId xmlns:p14="http://schemas.microsoft.com/office/powerpoint/2010/main" val="193737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7281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她跟她的男朋友分手了，她难过的说不出话来。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31585F9-7049-408D-92D8-3741D00AA56A}"/>
              </a:ext>
            </a:extLst>
          </p:cNvPr>
          <p:cNvSpPr txBox="1"/>
          <p:nvPr/>
        </p:nvSpPr>
        <p:spPr>
          <a:xfrm>
            <a:off x="0" y="0"/>
            <a:ext cx="321945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不出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O.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来</a:t>
            </a:r>
            <a:endParaRPr lang="en-US" altLang="zh-TW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4B22490-D49F-4637-B8DE-4956B9AAE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33"/>
          <a:stretch/>
        </p:blipFill>
        <p:spPr>
          <a:xfrm>
            <a:off x="1524000" y="1077696"/>
            <a:ext cx="4867275" cy="41052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39BD78B-418B-4403-A9B1-E3665AF60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4" y="1017802"/>
            <a:ext cx="3107857" cy="41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1" y="603796"/>
            <a:ext cx="11534775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就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来说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based sorely on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5E558-16DA-46B9-8916-25717CEC6D0F}"/>
              </a:ext>
            </a:extLst>
          </p:cNvPr>
          <p:cNvSpPr/>
          <p:nvPr/>
        </p:nvSpPr>
        <p:spPr>
          <a:xfrm>
            <a:off x="328612" y="2607428"/>
            <a:ext cx="11534775" cy="82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Structure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：就 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Topic + 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来说 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Comment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73DA30-2C89-483C-AA80-202ABC188C63}"/>
              </a:ext>
            </a:extLst>
          </p:cNvPr>
          <p:cNvSpPr txBox="1"/>
          <p:nvPr/>
        </p:nvSpPr>
        <p:spPr>
          <a:xfrm>
            <a:off x="328612" y="3711284"/>
            <a:ext cx="11534775" cy="295651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“就 ”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 can be used to limit the scope of a comment. This emphasizes that the speaker is just commenting on that particular topic and nothing else, like "just with regards to" in English. 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200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6143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CB86607-5E78-4CD5-9357-C1D8507A0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651"/>
            <a:ext cx="4526280" cy="25146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4C1FF8C-48F3-4E52-AB32-14CFB666F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292387"/>
            <a:ext cx="3771900" cy="251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F40BD26-025B-4A40-B254-652FB8B73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5" y="3615750"/>
            <a:ext cx="3486150" cy="193917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7CA12D9-AC03-4406-95AD-414F1077C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280" y="3084938"/>
            <a:ext cx="3771902" cy="251460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E52A23F-0E8E-4513-AAE9-F67288D38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295" y="2306345"/>
            <a:ext cx="3735705" cy="211455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8362EAD-9E68-4EC8-BF5E-9ABB145934D8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就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來說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B2A7BC5-868A-4398-8429-1E83941CE130}"/>
              </a:ext>
            </a:extLst>
          </p:cNvPr>
          <p:cNvSpPr txBox="1"/>
          <p:nvPr/>
        </p:nvSpPr>
        <p:spPr>
          <a:xfrm>
            <a:off x="323850" y="5638547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就交通来说，住在台湾是很方便的。</a:t>
            </a:r>
          </a:p>
        </p:txBody>
      </p:sp>
    </p:spTree>
    <p:extLst>
      <p:ext uri="{BB962C8B-B14F-4D97-AF65-F5344CB8AC3E}">
        <p14:creationId xmlns:p14="http://schemas.microsoft.com/office/powerpoint/2010/main" val="30747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4E415E3-48A4-446A-9872-B0968552F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8" t="50000" r="4089" b="6111"/>
          <a:stretch/>
        </p:blipFill>
        <p:spPr>
          <a:xfrm>
            <a:off x="4010025" y="2570648"/>
            <a:ext cx="6991350" cy="30099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就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來說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34901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就学习语言来说，我觉得学中文比学日文难。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C41DD1-D846-4967-8575-66F2CE790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0" y="429031"/>
            <a:ext cx="4876800" cy="27527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DD0D260-6C76-4FD5-B7CD-9A1BC08D4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84" y="1053520"/>
            <a:ext cx="3968907" cy="39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就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來說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534644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就捷克的城市来说，布拉格的人最多。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07A192E-2217-49FB-BE2A-D86EE692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8" y="1354066"/>
            <a:ext cx="3920462" cy="3228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9890126-8C69-47E8-8E94-7615D0BDC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510" y="1354067"/>
            <a:ext cx="4304980" cy="32287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BEF0819-7E5A-464B-86DE-F2D98C237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491" y="1354066"/>
            <a:ext cx="3920461" cy="32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1466C995-E772-425F-864D-2111C134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171"/>
            <a:ext cx="4800600" cy="4308352"/>
          </a:xfrm>
          <a:prstGeom prst="rect">
            <a:avLst/>
          </a:prstGeom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AAE855C7-7A94-404F-848C-D35189ED928C}"/>
              </a:ext>
            </a:extLst>
          </p:cNvPr>
          <p:cNvSpPr txBox="1"/>
          <p:nvPr/>
        </p:nvSpPr>
        <p:spPr>
          <a:xfrm>
            <a:off x="4654024" y="137462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结婚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9FCBE5A5-9EEF-497D-BAA6-B60F9C5D05C1}"/>
              </a:ext>
            </a:extLst>
          </p:cNvPr>
          <p:cNvSpPr txBox="1"/>
          <p:nvPr/>
        </p:nvSpPr>
        <p:spPr>
          <a:xfrm>
            <a:off x="4654024" y="2390963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夫妇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10A5618A-70A9-45BA-B256-6ABCEADE8913}"/>
              </a:ext>
            </a:extLst>
          </p:cNvPr>
          <p:cNvSpPr txBox="1"/>
          <p:nvPr/>
        </p:nvSpPr>
        <p:spPr>
          <a:xfrm>
            <a:off x="9182099" y="594645"/>
            <a:ext cx="14192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娶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3576A3CD-87EA-469B-8E04-7A711882A316}"/>
              </a:ext>
            </a:extLst>
          </p:cNvPr>
          <p:cNvSpPr txBox="1"/>
          <p:nvPr/>
        </p:nvSpPr>
        <p:spPr>
          <a:xfrm>
            <a:off x="7953374" y="665172"/>
            <a:ext cx="3876674" cy="2692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男</a:t>
            </a:r>
            <a:r>
              <a:rPr lang="en-US" altLang="zh-TW" sz="6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</a:t>
            </a:r>
            <a:endParaRPr lang="en-US" altLang="zh-TW" sz="60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</a:t>
            </a:r>
            <a:r>
              <a:rPr lang="en-US" altLang="zh-TW" sz="6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男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E98591D6-85FC-441C-B8B5-C4CE72DC8AF1}"/>
              </a:ext>
            </a:extLst>
          </p:cNvPr>
          <p:cNvSpPr txBox="1"/>
          <p:nvPr/>
        </p:nvSpPr>
        <p:spPr>
          <a:xfrm>
            <a:off x="9198854" y="1992138"/>
            <a:ext cx="14192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嫁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B9C1C61-AE46-4DCD-923D-0CB3D8364D1E}"/>
              </a:ext>
            </a:extLst>
          </p:cNvPr>
          <p:cNvSpPr txBox="1"/>
          <p:nvPr/>
        </p:nvSpPr>
        <p:spPr>
          <a:xfrm>
            <a:off x="361951" y="3800475"/>
            <a:ext cx="7181850" cy="2692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男生是女生的</a:t>
            </a:r>
            <a:r>
              <a:rPr lang="en-US" altLang="zh-TW" sz="6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</a:t>
            </a:r>
          </a:p>
          <a:p>
            <a:pPr algn="ctr">
              <a:lnSpc>
                <a:spcPct val="150000"/>
              </a:lnSpc>
            </a:pP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女生是男生的</a:t>
            </a:r>
            <a:r>
              <a:rPr lang="en-US" altLang="zh-TW" sz="6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E3079FCB-B3A9-48C7-A543-9D5B4C6A8369}"/>
              </a:ext>
            </a:extLst>
          </p:cNvPr>
          <p:cNvSpPr txBox="1"/>
          <p:nvPr/>
        </p:nvSpPr>
        <p:spPr>
          <a:xfrm>
            <a:off x="5162553" y="3895725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丈夫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4E25D8CC-3C20-42B0-B9D2-49B81DE2251C}"/>
              </a:ext>
            </a:extLst>
          </p:cNvPr>
          <p:cNvSpPr txBox="1"/>
          <p:nvPr/>
        </p:nvSpPr>
        <p:spPr>
          <a:xfrm>
            <a:off x="5162553" y="5275488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妻子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E99A3E52-5239-445B-9B51-2CD82B466585}"/>
              </a:ext>
            </a:extLst>
          </p:cNvPr>
          <p:cNvSpPr txBox="1"/>
          <p:nvPr/>
        </p:nvSpPr>
        <p:spPr>
          <a:xfrm>
            <a:off x="7543801" y="3616624"/>
            <a:ext cx="4286247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marriage</a:t>
            </a:r>
            <a:endParaRPr lang="zh-TW" altLang="en-US" sz="36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0" name="直線單箭頭接點 59">
            <a:extLst>
              <a:ext uri="{FF2B5EF4-FFF2-40B4-BE49-F238E27FC236}">
                <a16:creationId xmlns:a16="http://schemas.microsoft.com/office/drawing/2014/main" id="{24585297-15A1-4393-8E28-6CEA60CBEFD4}"/>
              </a:ext>
            </a:extLst>
          </p:cNvPr>
          <p:cNvCxnSpPr>
            <a:cxnSpLocks/>
            <a:stCxn id="59" idx="2"/>
          </p:cNvCxnSpPr>
          <p:nvPr/>
        </p:nvCxnSpPr>
        <p:spPr>
          <a:xfrm>
            <a:off x="9686925" y="4262955"/>
            <a:ext cx="0" cy="101253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165A750B-8A09-403A-8515-7192D3B907B9}"/>
              </a:ext>
            </a:extLst>
          </p:cNvPr>
          <p:cNvSpPr txBox="1"/>
          <p:nvPr/>
        </p:nvSpPr>
        <p:spPr>
          <a:xfrm>
            <a:off x="8615362" y="5477472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婚姻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73B8099-40BA-4556-83FA-34DFA78EEE75}"/>
              </a:ext>
            </a:extLst>
          </p:cNvPr>
          <p:cNvSpPr txBox="1"/>
          <p:nvPr/>
        </p:nvSpPr>
        <p:spPr>
          <a:xfrm>
            <a:off x="4676776" y="1280050"/>
            <a:ext cx="21431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爱情</a:t>
            </a:r>
          </a:p>
        </p:txBody>
      </p:sp>
    </p:spTree>
    <p:extLst>
      <p:ext uri="{BB962C8B-B14F-4D97-AF65-F5344CB8AC3E}">
        <p14:creationId xmlns:p14="http://schemas.microsoft.com/office/powerpoint/2010/main" val="119281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4" grpId="0"/>
      <p:bldP spid="55" grpId="0" animBg="1"/>
      <p:bldP spid="56" grpId="0"/>
      <p:bldP spid="57" grpId="0" animBg="1"/>
      <p:bldP spid="58" grpId="0" animBg="1"/>
      <p:bldP spid="59" grpId="0"/>
      <p:bldP spid="6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就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來說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4764981"/>
            <a:ext cx="11544300" cy="19992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就生活水平来说，捷克人一年的收入平均有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20250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美元。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719D6C-8866-4D1E-B88E-FD1BD14626DF}"/>
              </a:ext>
            </a:extLst>
          </p:cNvPr>
          <p:cNvSpPr/>
          <p:nvPr/>
        </p:nvSpPr>
        <p:spPr>
          <a:xfrm>
            <a:off x="323850" y="914062"/>
            <a:ext cx="3977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+mj-ea"/>
                <a:ea typeface="+mj-ea"/>
              </a:rPr>
              <a:t>Standard of living</a:t>
            </a:r>
            <a:endParaRPr lang="zh-TW" altLang="en-US" sz="3600" dirty="0">
              <a:latin typeface="+mj-ea"/>
              <a:ea typeface="+mj-ea"/>
            </a:endParaRPr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208EBD9B-16FC-40B6-9255-55A94A2C4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735167"/>
              </p:ext>
            </p:extLst>
          </p:nvPr>
        </p:nvGraphicFramePr>
        <p:xfrm>
          <a:off x="6096000" y="719666"/>
          <a:ext cx="577215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675">
                  <a:extLst>
                    <a:ext uri="{9D8B030D-6E8A-4147-A177-3AD203B41FA5}">
                      <a16:colId xmlns:a16="http://schemas.microsoft.com/office/drawing/2014/main" val="4066584224"/>
                    </a:ext>
                  </a:extLst>
                </a:gridCol>
                <a:gridCol w="3419475">
                  <a:extLst>
                    <a:ext uri="{9D8B030D-6E8A-4147-A177-3AD203B41FA5}">
                      <a16:colId xmlns:a16="http://schemas.microsoft.com/office/drawing/2014/main" val="389126549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+mj-ea"/>
                          <a:ea typeface="+mj-ea"/>
                        </a:rPr>
                        <a:t>一年的收入平均</a:t>
                      </a:r>
                      <a:r>
                        <a:rPr lang="en-US" altLang="zh-TW" sz="3200" dirty="0">
                          <a:latin typeface="+mj-ea"/>
                          <a:ea typeface="+mj-ea"/>
                        </a:rPr>
                        <a:t>(2018)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3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j-ea"/>
                          <a:ea typeface="+mj-ea"/>
                        </a:rPr>
                        <a:t>捷克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20,250(USD)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4945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j-ea"/>
                          <a:ea typeface="+mj-ea"/>
                        </a:rPr>
                        <a:t>台湾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j-ea"/>
                          <a:ea typeface="+mj-ea"/>
                        </a:rPr>
                        <a:t>25360</a:t>
                      </a:r>
                      <a:r>
                        <a:rPr lang="en-US" altLang="zh-TW" sz="32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(USD)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8803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j-ea"/>
                          <a:ea typeface="+mj-ea"/>
                        </a:rPr>
                        <a:t>中国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9471(USD)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2035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j-ea"/>
                          <a:ea typeface="+mj-ea"/>
                        </a:rPr>
                        <a:t>斯洛伐克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j-ea"/>
                          <a:ea typeface="+mj-ea"/>
                        </a:rPr>
                        <a:t>18330</a:t>
                      </a:r>
                      <a:r>
                        <a:rPr lang="en-US" altLang="zh-TW" sz="32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(USD)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4341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j-ea"/>
                          <a:ea typeface="+mj-ea"/>
                        </a:rPr>
                        <a:t>俄罗斯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10230(USD)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9021061"/>
                  </a:ext>
                </a:extLst>
              </a:tr>
            </a:tbl>
          </a:graphicData>
        </a:graphic>
      </p:graphicFrame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94D2D689-9C1B-4C5D-9DC0-E913CF87CEE6}"/>
              </a:ext>
            </a:extLst>
          </p:cNvPr>
          <p:cNvCxnSpPr>
            <a:stCxn id="2" idx="2"/>
          </p:cNvCxnSpPr>
          <p:nvPr/>
        </p:nvCxnSpPr>
        <p:spPr>
          <a:xfrm>
            <a:off x="2312760" y="1560393"/>
            <a:ext cx="201840" cy="9827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7DAFECD-3CB3-4603-96EA-6EDF3D5F4FE7}"/>
              </a:ext>
            </a:extLst>
          </p:cNvPr>
          <p:cNvSpPr txBox="1"/>
          <p:nvPr/>
        </p:nvSpPr>
        <p:spPr>
          <a:xfrm>
            <a:off x="1659731" y="2721114"/>
            <a:ext cx="2540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j-ea"/>
                <a:ea typeface="+mj-ea"/>
              </a:rPr>
              <a:t>生活水平</a:t>
            </a:r>
          </a:p>
        </p:txBody>
      </p:sp>
    </p:spTree>
    <p:extLst>
      <p:ext uri="{BB962C8B-B14F-4D97-AF65-F5344CB8AC3E}">
        <p14:creationId xmlns:p14="http://schemas.microsoft.com/office/powerpoint/2010/main" val="19224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>
                <a:solidFill>
                  <a:schemeClr val="bg1"/>
                </a:solidFill>
                <a:latin typeface="+mj-ea"/>
                <a:ea typeface="+mj-ea"/>
              </a:rPr>
              <a:t>就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>
                <a:solidFill>
                  <a:schemeClr val="bg1"/>
                </a:solidFill>
                <a:latin typeface="+mj-ea"/>
                <a:ea typeface="+mj-ea"/>
              </a:rPr>
              <a:t>来说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4584006"/>
            <a:ext cx="11544300" cy="19992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就收入来说，老张的比老李高，可是就学问来说，老李却不如老张。</a:t>
            </a:r>
          </a:p>
        </p:txBody>
      </p:sp>
      <p:graphicFrame>
        <p:nvGraphicFramePr>
          <p:cNvPr id="5" name="表格 7">
            <a:extLst>
              <a:ext uri="{FF2B5EF4-FFF2-40B4-BE49-F238E27FC236}">
                <a16:creationId xmlns:a16="http://schemas.microsoft.com/office/drawing/2014/main" id="{4FA176FD-F79F-4987-B81B-DEB233AAF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470164"/>
              </p:ext>
            </p:extLst>
          </p:nvPr>
        </p:nvGraphicFramePr>
        <p:xfrm>
          <a:off x="161926" y="2017197"/>
          <a:ext cx="5772150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675">
                  <a:extLst>
                    <a:ext uri="{9D8B030D-6E8A-4147-A177-3AD203B41FA5}">
                      <a16:colId xmlns:a16="http://schemas.microsoft.com/office/drawing/2014/main" val="4066584224"/>
                    </a:ext>
                  </a:extLst>
                </a:gridCol>
                <a:gridCol w="3419475">
                  <a:extLst>
                    <a:ext uri="{9D8B030D-6E8A-4147-A177-3AD203B41FA5}">
                      <a16:colId xmlns:a16="http://schemas.microsoft.com/office/drawing/2014/main" val="389126549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+mj-ea"/>
                          <a:ea typeface="+mj-ea"/>
                        </a:rPr>
                        <a:t>收入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3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j-ea"/>
                          <a:ea typeface="+mj-ea"/>
                        </a:rPr>
                        <a:t>老张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40,250(CZK)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4945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j-ea"/>
                          <a:ea typeface="+mj-ea"/>
                        </a:rPr>
                        <a:t>老李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j-ea"/>
                          <a:ea typeface="+mj-ea"/>
                        </a:rPr>
                        <a:t>25360</a:t>
                      </a:r>
                      <a:r>
                        <a:rPr lang="en-US" altLang="zh-TW" sz="32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(CZK)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8803053"/>
                  </a:ext>
                </a:extLst>
              </a:tr>
            </a:tbl>
          </a:graphicData>
        </a:graphic>
      </p:graphicFrame>
      <p:graphicFrame>
        <p:nvGraphicFramePr>
          <p:cNvPr id="6" name="表格 7">
            <a:extLst>
              <a:ext uri="{FF2B5EF4-FFF2-40B4-BE49-F238E27FC236}">
                <a16:creationId xmlns:a16="http://schemas.microsoft.com/office/drawing/2014/main" id="{DE768E4D-E0AA-4724-8BC1-D6354DF78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296817"/>
              </p:ext>
            </p:extLst>
          </p:nvPr>
        </p:nvGraphicFramePr>
        <p:xfrm>
          <a:off x="6257924" y="2017197"/>
          <a:ext cx="5772150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675">
                  <a:extLst>
                    <a:ext uri="{9D8B030D-6E8A-4147-A177-3AD203B41FA5}">
                      <a16:colId xmlns:a16="http://schemas.microsoft.com/office/drawing/2014/main" val="4066584224"/>
                    </a:ext>
                  </a:extLst>
                </a:gridCol>
                <a:gridCol w="3419475">
                  <a:extLst>
                    <a:ext uri="{9D8B030D-6E8A-4147-A177-3AD203B41FA5}">
                      <a16:colId xmlns:a16="http://schemas.microsoft.com/office/drawing/2014/main" val="389126549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+mj-ea"/>
                          <a:ea typeface="+mj-ea"/>
                        </a:rPr>
                        <a:t>学历</a:t>
                      </a:r>
                      <a:r>
                        <a:rPr lang="en-US" altLang="zh-TW" sz="2400" dirty="0">
                          <a:latin typeface="+mj-ea"/>
                          <a:ea typeface="+mj-ea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lt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educational background</a:t>
                      </a:r>
                      <a:r>
                        <a:rPr lang="en-US" altLang="zh-TW" sz="2400" dirty="0">
                          <a:latin typeface="+mj-ea"/>
                          <a:ea typeface="+mj-ea"/>
                        </a:rPr>
                        <a:t>)</a:t>
                      </a:r>
                      <a:endParaRPr lang="zh-TW" altLang="en-US" sz="24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3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j-ea"/>
                          <a:ea typeface="+mj-ea"/>
                        </a:rPr>
                        <a:t>老张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j-ea"/>
                          <a:ea typeface="+mj-ea"/>
                        </a:rPr>
                        <a:t>硕士毕业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4945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j-ea"/>
                          <a:ea typeface="+mj-ea"/>
                        </a:rPr>
                        <a:t>老李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j-ea"/>
                          <a:ea typeface="+mj-ea"/>
                        </a:rPr>
                        <a:t>大学毕业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8803053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3AF9D864-EA6B-4F24-B8EF-5386E9286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704017"/>
            <a:ext cx="2514600" cy="13131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765C7B1-C3F2-42CA-B5FE-AEC6AD92A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165" y="533400"/>
            <a:ext cx="1650985" cy="14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231444"/>
            <a:ext cx="11534775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A(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和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)B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之间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Between A and B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5E558-16DA-46B9-8916-25717CEC6D0F}"/>
              </a:ext>
            </a:extLst>
          </p:cNvPr>
          <p:cNvSpPr/>
          <p:nvPr/>
        </p:nvSpPr>
        <p:spPr>
          <a:xfrm>
            <a:off x="328612" y="2023429"/>
            <a:ext cx="11534775" cy="825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Structure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之间</a:t>
            </a:r>
            <a:endParaRPr lang="en-US" altLang="zh-TW" sz="3600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73DA30-2C89-483C-AA80-202ABC188C63}"/>
              </a:ext>
            </a:extLst>
          </p:cNvPr>
          <p:cNvSpPr txBox="1"/>
          <p:nvPr/>
        </p:nvSpPr>
        <p:spPr>
          <a:xfrm>
            <a:off x="328612" y="3044534"/>
            <a:ext cx="11534775" cy="3695179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“之间 ”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 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 describing relationships. The idea is that the relationship is "between" two or more people. This usage of 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之间 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can also refer to relationships between two (or more) companies, countries, etc., but mostly it's used between people. . 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200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1374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之间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187087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父母和孩子之间有不能说的话吗？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3A385C9-EA49-4A98-9CFA-964AC24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1023937"/>
            <a:ext cx="77152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之间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3680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朋友之间应该互相帮助。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F328391-D741-4F8F-A407-7B516EDFA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49" y="533457"/>
            <a:ext cx="7724775" cy="50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8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之间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187087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你们之间到底发生了什么事？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B908A11-CA3A-4DC1-B270-50BF0A58F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262062"/>
            <a:ext cx="5715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3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之间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320437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我们之间从来就不是朋友。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4C117F0-3291-4207-9781-14F729EB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714375"/>
            <a:ext cx="5905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之间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187087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台湾人和捷克人之间的不同从外表就看得出来。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01E6386-4F73-4FD7-8F48-2BEE26093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1352550"/>
            <a:ext cx="5343525" cy="35623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B9CE57B-F9C7-47EE-8D8A-6B9A7BB83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6694"/>
            <a:ext cx="58959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980562"/>
            <a:ext cx="11534775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一时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for the moment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5E558-16DA-46B9-8916-25717CEC6D0F}"/>
              </a:ext>
            </a:extLst>
          </p:cNvPr>
          <p:cNvSpPr/>
          <p:nvPr/>
        </p:nvSpPr>
        <p:spPr>
          <a:xfrm>
            <a:off x="328610" y="3429000"/>
            <a:ext cx="11534775" cy="825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Structure 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Subject+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一时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+Verb/Verbal Phrase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73DA30-2C89-483C-AA80-202ABC188C63}"/>
              </a:ext>
            </a:extLst>
          </p:cNvPr>
          <p:cNvSpPr txBox="1"/>
          <p:nvPr/>
        </p:nvSpPr>
        <p:spPr>
          <a:xfrm>
            <a:off x="328611" y="4935515"/>
            <a:ext cx="11534775" cy="740524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“一时 ”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 means "sometimes, temporary or suddenly“.</a:t>
            </a:r>
          </a:p>
        </p:txBody>
      </p:sp>
    </p:spTree>
    <p:extLst>
      <p:ext uri="{BB962C8B-B14F-4D97-AF65-F5344CB8AC3E}">
        <p14:creationId xmlns:p14="http://schemas.microsoft.com/office/powerpoint/2010/main" val="1528985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一时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600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我一时忘记这个语法要怎么用。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31116ED-89CA-46C8-AB29-B9518CFCC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981075"/>
            <a:ext cx="4529138" cy="452913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E47A639-FE60-48F6-B4AC-A689D991636B}"/>
              </a:ext>
            </a:extLst>
          </p:cNvPr>
          <p:cNvSpPr txBox="1"/>
          <p:nvPr/>
        </p:nvSpPr>
        <p:spPr>
          <a:xfrm>
            <a:off x="5581650" y="1296157"/>
            <a:ext cx="6048375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+mj-ea"/>
                <a:ea typeface="+mj-ea"/>
              </a:rPr>
              <a:t>CHINESE GRAMMAR</a:t>
            </a: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+mj-ea"/>
                <a:ea typeface="+mj-ea"/>
              </a:rPr>
              <a:t>据我所知</a:t>
            </a:r>
          </a:p>
        </p:txBody>
      </p:sp>
    </p:spTree>
    <p:extLst>
      <p:ext uri="{BB962C8B-B14F-4D97-AF65-F5344CB8AC3E}">
        <p14:creationId xmlns:p14="http://schemas.microsoft.com/office/powerpoint/2010/main" val="134104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7FAAE14-416F-45DA-9170-73C1FDC3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67" y="-23636"/>
            <a:ext cx="3258552" cy="325855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7409AF3-708C-4005-89A9-3F3FE3ABEED8}"/>
              </a:ext>
            </a:extLst>
          </p:cNvPr>
          <p:cNvSpPr txBox="1"/>
          <p:nvPr/>
        </p:nvSpPr>
        <p:spPr>
          <a:xfrm>
            <a:off x="3258552" y="75198"/>
            <a:ext cx="590580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鲜花插在牛粪上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A530708-DAF9-4E00-9923-CF865B7476AF}"/>
              </a:ext>
            </a:extLst>
          </p:cNvPr>
          <p:cNvSpPr txBox="1"/>
          <p:nvPr/>
        </p:nvSpPr>
        <p:spPr>
          <a:xfrm>
            <a:off x="3258552" y="1278451"/>
            <a:ext cx="214312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鲜花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CBAE246F-CB62-4AD2-A150-3496BE70A32F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5401676" y="1693950"/>
            <a:ext cx="876605" cy="25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68A4814F-034E-4EB1-AF5B-895B97D6E20A}"/>
              </a:ext>
            </a:extLst>
          </p:cNvPr>
          <p:cNvSpPr txBox="1"/>
          <p:nvPr/>
        </p:nvSpPr>
        <p:spPr>
          <a:xfrm>
            <a:off x="6278281" y="1280981"/>
            <a:ext cx="577215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年轻漂亮的小姐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7A862CA-BA44-4EB3-9FC9-5DC65254EADB}"/>
              </a:ext>
            </a:extLst>
          </p:cNvPr>
          <p:cNvSpPr txBox="1"/>
          <p:nvPr/>
        </p:nvSpPr>
        <p:spPr>
          <a:xfrm>
            <a:off x="3258552" y="2297038"/>
            <a:ext cx="214312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牛粪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CACFAA93-101A-4820-A040-0B7FBEBBA6CB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5401676" y="2712537"/>
            <a:ext cx="876605" cy="265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76547B-A41E-4719-A594-A3FFC45D610B}"/>
              </a:ext>
            </a:extLst>
          </p:cNvPr>
          <p:cNvSpPr txBox="1"/>
          <p:nvPr/>
        </p:nvSpPr>
        <p:spPr>
          <a:xfrm>
            <a:off x="6278281" y="2323549"/>
            <a:ext cx="577215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又老又丑的老头儿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395229D-0933-4CFD-9368-F549A6C85CDD}"/>
              </a:ext>
            </a:extLst>
          </p:cNvPr>
          <p:cNvSpPr txBox="1"/>
          <p:nvPr/>
        </p:nvSpPr>
        <p:spPr>
          <a:xfrm>
            <a:off x="3514353" y="3437117"/>
            <a:ext cx="357287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老夫少妻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F2B9E0C-C759-429C-88BF-57AE25514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22" b="3099"/>
          <a:stretch/>
        </p:blipFill>
        <p:spPr>
          <a:xfrm>
            <a:off x="46383" y="3427001"/>
            <a:ext cx="3448920" cy="386747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92C5000-60AE-49D6-9529-696E77CE04D9}"/>
              </a:ext>
            </a:extLst>
          </p:cNvPr>
          <p:cNvSpPr txBox="1"/>
          <p:nvPr/>
        </p:nvSpPr>
        <p:spPr>
          <a:xfrm>
            <a:off x="3533402" y="5842337"/>
            <a:ext cx="2618441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父女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2264CD3-0A45-4FE1-B986-98D4DA5F8DC7}"/>
              </a:ext>
            </a:extLst>
          </p:cNvPr>
          <p:cNvSpPr txBox="1"/>
          <p:nvPr/>
        </p:nvSpPr>
        <p:spPr>
          <a:xfrm>
            <a:off x="3533402" y="4687846"/>
            <a:ext cx="2618441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一对儿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3727AD8-4E40-467D-828B-66D2603BA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38"/>
          <a:stretch/>
        </p:blipFill>
        <p:spPr>
          <a:xfrm>
            <a:off x="7182221" y="3508117"/>
            <a:ext cx="3505200" cy="2425958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4BD11A8-A209-40CD-BFC8-A88C35C93B71}"/>
              </a:ext>
            </a:extLst>
          </p:cNvPr>
          <p:cNvSpPr txBox="1"/>
          <p:nvPr/>
        </p:nvSpPr>
        <p:spPr>
          <a:xfrm>
            <a:off x="9573559" y="5842337"/>
            <a:ext cx="2618441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守寡</a:t>
            </a:r>
          </a:p>
        </p:txBody>
      </p:sp>
    </p:spTree>
    <p:extLst>
      <p:ext uri="{BB962C8B-B14F-4D97-AF65-F5344CB8AC3E}">
        <p14:creationId xmlns:p14="http://schemas.microsoft.com/office/powerpoint/2010/main" val="100624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/>
      <p:bldP spid="12" grpId="0"/>
      <p:bldP spid="13" grpId="0" animBg="1"/>
      <p:bldP spid="15" grpId="0" animBg="1"/>
      <p:bldP spid="16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一时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4679256"/>
            <a:ext cx="11544300" cy="19992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她的男朋友跟他提分手，她難過得一时說不出話來。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F63E10-85DF-446B-8916-FF763DCB3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33"/>
          <a:stretch/>
        </p:blipFill>
        <p:spPr>
          <a:xfrm>
            <a:off x="1609725" y="707886"/>
            <a:ext cx="4867275" cy="41052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8DDC4B1-074E-48AB-8F7C-F700B2D48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646" y="514087"/>
            <a:ext cx="3107857" cy="41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5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一时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187087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洗碗的时候，我一时不小心把碗打破了。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35761A4-D0BA-45D5-A907-44174A761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257300"/>
            <a:ext cx="7143750" cy="37147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A746834-FD5F-4774-BD23-854D61639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1543050"/>
            <a:ext cx="45624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一时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4784031"/>
            <a:ext cx="11544300" cy="19992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老师叫我们造句，但我一时想不出来该造什么句子。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E9D30FB-38AE-49C9-8008-7F78FF04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037" y="353943"/>
            <a:ext cx="4529138" cy="4529138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80DB69E-A50A-4253-82AD-7532CC516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" t="13086" r="3516" b="20184"/>
          <a:stretch/>
        </p:blipFill>
        <p:spPr>
          <a:xfrm>
            <a:off x="1066800" y="1304924"/>
            <a:ext cx="4610100" cy="32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一时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4784031"/>
            <a:ext cx="11544300" cy="19992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他向我打招呼，我认识他，但我一时想不起来他是谁。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497AA68-CC6A-4DCF-9A94-578165BD6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4" y="707886"/>
            <a:ext cx="7084571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1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875787"/>
            <a:ext cx="11534775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即使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也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even if …still…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5E558-16DA-46B9-8916-25717CEC6D0F}"/>
              </a:ext>
            </a:extLst>
          </p:cNvPr>
          <p:cNvSpPr/>
          <p:nvPr/>
        </p:nvSpPr>
        <p:spPr>
          <a:xfrm>
            <a:off x="328612" y="2884862"/>
            <a:ext cx="11534775" cy="825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Structure 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：即使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</a:t>
            </a:r>
            <a:endParaRPr lang="en-US" altLang="zh-TW" sz="3600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73DA30-2C89-483C-AA80-202ABC188C63}"/>
              </a:ext>
            </a:extLst>
          </p:cNvPr>
          <p:cNvSpPr txBox="1"/>
          <p:nvPr/>
        </p:nvSpPr>
        <p:spPr>
          <a:xfrm>
            <a:off x="328612" y="3889723"/>
            <a:ext cx="11534775" cy="2217851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 this construction, the first clause (after 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即使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is a supposition, which is then struck down as impossible by the second clause (after 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of the statement.</a:t>
            </a:r>
          </a:p>
        </p:txBody>
      </p:sp>
    </p:spTree>
    <p:extLst>
      <p:ext uri="{BB962C8B-B14F-4D97-AF65-F5344CB8AC3E}">
        <p14:creationId xmlns:p14="http://schemas.microsoft.com/office/powerpoint/2010/main" val="3463227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即使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也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他即使变得又老又穷，我也会爱他。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123FB52-FEC3-47A3-BE9B-6B6EC7A4C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flipH="1">
            <a:off x="4800600" y="1009149"/>
            <a:ext cx="3981450" cy="39814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D61F1C1-E494-4DE1-BC03-2807D0D96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561599"/>
            <a:ext cx="3429000" cy="3429000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EF8F10FF-CF69-4BB9-8B2C-1AB00BE8F7B2}"/>
              </a:ext>
            </a:extLst>
          </p:cNvPr>
          <p:cNvSpPr/>
          <p:nvPr/>
        </p:nvSpPr>
        <p:spPr>
          <a:xfrm>
            <a:off x="3048000" y="2971800"/>
            <a:ext cx="1752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C8B4860-CF8E-4F6E-8F62-50A9BC171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784" y="1488904"/>
            <a:ext cx="2107541" cy="35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即使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也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即使你跟他结婚，也不一定会幸福。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E36E90-589F-4BE9-A0C8-5DC26B44C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074771"/>
            <a:ext cx="4800600" cy="430835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070C4802-B6D8-4D7D-AFB4-0D02C4A02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25" r="3125" b="7184"/>
          <a:stretch/>
        </p:blipFill>
        <p:spPr>
          <a:xfrm>
            <a:off x="5972175" y="1921668"/>
            <a:ext cx="4876800" cy="3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9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即使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也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即使他没钱，我也要嫁给他。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30DC949-76B5-4113-8033-2FE8200A6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1076325"/>
            <a:ext cx="3800475" cy="42862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3732E22-D49C-47CF-A3D0-DCF6D6923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1076325"/>
            <a:ext cx="4800600" cy="43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5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即使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也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既使你没胃口，也要吃一点。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54B75BF-A1DA-4A87-A9C6-1B2AE8774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81100"/>
            <a:ext cx="5715000" cy="381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FA9A06F-6ABF-4EA4-9349-439559471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1476375"/>
            <a:ext cx="62484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即使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也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即使你对这门课不感兴趣，也要学。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5286704-14EA-4AC3-B9CC-AC93BB857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" t="3145" r="2557" b="15172"/>
          <a:stretch/>
        </p:blipFill>
        <p:spPr>
          <a:xfrm>
            <a:off x="209550" y="1437272"/>
            <a:ext cx="6085256" cy="346283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E31CD75-6328-4C56-BE51-FFED957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39" y="1437272"/>
            <a:ext cx="5432849" cy="34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38D23F4C-2445-4109-89AC-74C37AF54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998" b="8373"/>
          <a:stretch/>
        </p:blipFill>
        <p:spPr>
          <a:xfrm>
            <a:off x="2363223" y="1308848"/>
            <a:ext cx="2605692" cy="233917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7B5D37F-0DBE-4F7E-9575-DDEA9A288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49" t="8965" r="21420"/>
          <a:stretch/>
        </p:blipFill>
        <p:spPr>
          <a:xfrm>
            <a:off x="5077985" y="3272047"/>
            <a:ext cx="2275076" cy="370300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F602B5E-2F6B-4833-A375-842CED502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916" y="2519104"/>
            <a:ext cx="2889906" cy="214711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1D832E03-47C9-47BE-89A8-C63D38BA6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710" y="3752079"/>
            <a:ext cx="2366965" cy="236696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6CF0499-D048-4687-B156-0DE00336D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4386"/>
            <a:ext cx="4047067" cy="227647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D4813E0-978E-4A4B-A33C-213A8A614E27}"/>
              </a:ext>
            </a:extLst>
          </p:cNvPr>
          <p:cNvSpPr txBox="1"/>
          <p:nvPr/>
        </p:nvSpPr>
        <p:spPr>
          <a:xfrm>
            <a:off x="2915810" y="5687951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学问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066FDF0-5B21-411C-B5C1-E861C55AE808}"/>
              </a:ext>
            </a:extLst>
          </p:cNvPr>
          <p:cNvSpPr txBox="1"/>
          <p:nvPr/>
        </p:nvSpPr>
        <p:spPr>
          <a:xfrm>
            <a:off x="9905999" y="327204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收入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18A899A-A35B-4244-85E8-59FC7B8CDFB5}"/>
              </a:ext>
            </a:extLst>
          </p:cNvPr>
          <p:cNvSpPr txBox="1"/>
          <p:nvPr/>
        </p:nvSpPr>
        <p:spPr>
          <a:xfrm>
            <a:off x="9905999" y="5687951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财富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51AAF66-E204-4492-BE7F-955A64CAD5FE}"/>
              </a:ext>
            </a:extLst>
          </p:cNvPr>
          <p:cNvSpPr txBox="1"/>
          <p:nvPr/>
        </p:nvSpPr>
        <p:spPr>
          <a:xfrm>
            <a:off x="9906000" y="248249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体贴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AC999E2-79B8-4A07-91E3-6D4FC199977E}"/>
              </a:ext>
            </a:extLst>
          </p:cNvPr>
          <p:cNvSpPr txBox="1"/>
          <p:nvPr/>
        </p:nvSpPr>
        <p:spPr>
          <a:xfrm>
            <a:off x="109538" y="241333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52697D8-8946-44BA-8E54-59622466A20D}"/>
              </a:ext>
            </a:extLst>
          </p:cNvPr>
          <p:cNvSpPr txBox="1"/>
          <p:nvPr/>
        </p:nvSpPr>
        <p:spPr>
          <a:xfrm>
            <a:off x="347663" y="374452"/>
            <a:ext cx="1743075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ideal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F9B4D5B-77EC-475E-A4AF-EB2B13928810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2090738" y="728395"/>
            <a:ext cx="157638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E79BA6D-D662-4E11-B95B-0D205DFC5BA2}"/>
              </a:ext>
            </a:extLst>
          </p:cNvPr>
          <p:cNvSpPr txBox="1"/>
          <p:nvPr/>
        </p:nvSpPr>
        <p:spPr>
          <a:xfrm>
            <a:off x="3667124" y="220563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理想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6F08611-6B05-4A0D-80ED-F3E23F4C2453}"/>
              </a:ext>
            </a:extLst>
          </p:cNvPr>
          <p:cNvSpPr txBox="1"/>
          <p:nvPr/>
        </p:nvSpPr>
        <p:spPr>
          <a:xfrm>
            <a:off x="109535" y="4050651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体力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FA2CB31B-1048-4D43-BE33-7D9F7F244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525" y="4754457"/>
            <a:ext cx="2781300" cy="20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7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/>
      <p:bldP spid="13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875787"/>
            <a:ext cx="11534775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为了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而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do </a:t>
            </a:r>
            <a:r>
              <a:rPr lang="en-US" altLang="zh-TW" sz="2800" dirty="0" err="1">
                <a:solidFill>
                  <a:schemeClr val="bg1"/>
                </a:solidFill>
                <a:latin typeface="+mj-ea"/>
                <a:ea typeface="+mj-ea"/>
              </a:rPr>
              <a:t>sth</a:t>
            </a:r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. for the sake of…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5E558-16DA-46B9-8916-25717CEC6D0F}"/>
              </a:ext>
            </a:extLst>
          </p:cNvPr>
          <p:cNvSpPr/>
          <p:nvPr/>
        </p:nvSpPr>
        <p:spPr>
          <a:xfrm>
            <a:off x="328612" y="2884862"/>
            <a:ext cx="11534775" cy="825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Structure 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：为了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</a:t>
            </a:r>
            <a:endParaRPr lang="en-US" altLang="zh-TW" sz="3600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73DA30-2C89-483C-AA80-202ABC188C63}"/>
              </a:ext>
            </a:extLst>
          </p:cNvPr>
          <p:cNvSpPr txBox="1"/>
          <p:nvPr/>
        </p:nvSpPr>
        <p:spPr>
          <a:xfrm>
            <a:off x="328612" y="3889723"/>
            <a:ext cx="11534775" cy="2217851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“为了 ” 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indicates the purpose of an action.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200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“而 ”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is used to connect two phrase  that are related to each other. </a:t>
            </a:r>
          </a:p>
        </p:txBody>
      </p:sp>
    </p:spTree>
    <p:extLst>
      <p:ext uri="{BB962C8B-B14F-4D97-AF65-F5344CB8AC3E}">
        <p14:creationId xmlns:p14="http://schemas.microsoft.com/office/powerpoint/2010/main" val="26955283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为了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而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318448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她为了能够出国读书而去打工。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B7250E6-F3C0-47EC-A0FA-1964640C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1" y="1047750"/>
            <a:ext cx="4031210" cy="4171950"/>
          </a:xfrm>
          <a:prstGeom prst="rect">
            <a:avLst/>
          </a:prstGeom>
        </p:spPr>
      </p:pic>
      <p:pic>
        <p:nvPicPr>
          <p:cNvPr id="5" name="Picture 2" descr="「打工」的圖片搜尋結果">
            <a:extLst>
              <a:ext uri="{FF2B5EF4-FFF2-40B4-BE49-F238E27FC236}">
                <a16:creationId xmlns:a16="http://schemas.microsoft.com/office/drawing/2014/main" id="{5E5D5CC0-A0A0-470D-B3B7-13E2630B8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4751"/>
          <a:stretch/>
        </p:blipFill>
        <p:spPr bwMode="auto">
          <a:xfrm>
            <a:off x="6553200" y="986459"/>
            <a:ext cx="4548582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5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为了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而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有的父母为了让孩子上好的学校而搬家。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5A701E7-6C6B-43BD-BEC5-B679B777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530"/>
            <a:ext cx="6519594" cy="27744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9DAACD4-C1AC-4BCF-B05C-8C5A7367F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0" y="1966762"/>
            <a:ext cx="5057775" cy="33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为了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而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他为了这次面试而买了一件新衣服。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C027CC0-B083-4838-AE6F-9347FB891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133475"/>
            <a:ext cx="5721349" cy="42910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BF9A3C2-96D8-48EC-AB7D-C2FDD6471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06"/>
          <a:stretch/>
        </p:blipFill>
        <p:spPr>
          <a:xfrm>
            <a:off x="6096000" y="1562100"/>
            <a:ext cx="5705166" cy="370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4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为了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而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他为了女朋友而放弃的收入很高的工作。</a:t>
            </a:r>
          </a:p>
        </p:txBody>
      </p:sp>
      <p:pic>
        <p:nvPicPr>
          <p:cNvPr id="5122" name="Picture 2" descr="「女朋友 卡通」的圖片搜尋結果">
            <a:extLst>
              <a:ext uri="{FF2B5EF4-FFF2-40B4-BE49-F238E27FC236}">
                <a16:creationId xmlns:a16="http://schemas.microsoft.com/office/drawing/2014/main" id="{08D70AD1-A79D-418C-BB93-55E5ACBF1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1826122"/>
            <a:ext cx="2724150" cy="320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536368B-E9DA-424D-B67C-4F1FBD742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764" y="1133896"/>
            <a:ext cx="4081671" cy="272111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410186C-7A31-4518-B5C2-5E829E642EB4}"/>
              </a:ext>
            </a:extLst>
          </p:cNvPr>
          <p:cNvSpPr txBox="1"/>
          <p:nvPr/>
        </p:nvSpPr>
        <p:spPr>
          <a:xfrm>
            <a:off x="7086600" y="404812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j-ea"/>
                <a:ea typeface="+mj-ea"/>
              </a:rPr>
              <a:t>薪水十萬</a:t>
            </a:r>
          </a:p>
        </p:txBody>
      </p:sp>
    </p:spTree>
    <p:extLst>
      <p:ext uri="{BB962C8B-B14F-4D97-AF65-F5344CB8AC3E}">
        <p14:creationId xmlns:p14="http://schemas.microsoft.com/office/powerpoint/2010/main" val="162668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为了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而</a:t>
            </a:r>
            <a:r>
              <a:rPr lang="en-US" altLang="zh-TW" sz="4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endParaRPr lang="zh-TW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我们为了保护环境而不用一次性产品。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9F8EA49-8756-4B7F-9760-6CE6EEC6B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733549"/>
            <a:ext cx="5796270" cy="28981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DD0B48A-60DC-4998-B096-B97A8C678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74"/>
          <a:stretch/>
        </p:blipFill>
        <p:spPr>
          <a:xfrm>
            <a:off x="6343650" y="1729239"/>
            <a:ext cx="4238625" cy="286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2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875787"/>
            <a:ext cx="11534775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显出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Show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FD0C998-2022-4F86-9B16-B8C9B5E105A1}"/>
              </a:ext>
            </a:extLst>
          </p:cNvPr>
          <p:cNvSpPr txBox="1"/>
          <p:nvPr/>
        </p:nvSpPr>
        <p:spPr>
          <a:xfrm>
            <a:off x="328612" y="3889723"/>
            <a:ext cx="11534775" cy="740524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“显出 ” 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means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“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anyone can see…</a:t>
            </a:r>
            <a:r>
              <a:rPr lang="zh-TW" altLang="en-US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en-US" altLang="zh-TW" sz="32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67181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显出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你得多体贴你的女朋友，才能显出你爱她。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EB6892F-0C70-4772-8188-17E1F03A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190625"/>
            <a:ext cx="7088717" cy="37528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A54B477-AD25-4F11-8972-735827AF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00" y="2495550"/>
            <a:ext cx="428625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A7B7036-3125-425D-859B-4377837A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5" y="582535"/>
            <a:ext cx="4876800" cy="48768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显出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459335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他得了第一名，脸上显出高兴的表情。</a:t>
            </a:r>
          </a:p>
        </p:txBody>
      </p:sp>
    </p:spTree>
    <p:extLst>
      <p:ext uri="{BB962C8B-B14F-4D97-AF65-F5344CB8AC3E}">
        <p14:creationId xmlns:p14="http://schemas.microsoft.com/office/powerpoint/2010/main" val="35063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显出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他说话的口音显出他是外国人。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FFD6109-CCC5-4D38-A940-1C27A2B4B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41108"/>
            <a:ext cx="6477000" cy="38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3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93BADF6-73AD-4E9F-9FB4-0F6E06398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4667250" cy="31051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0D015FF-6F2D-4317-AADF-564EDF3BB6E3}"/>
              </a:ext>
            </a:extLst>
          </p:cNvPr>
          <p:cNvSpPr txBox="1"/>
          <p:nvPr/>
        </p:nvSpPr>
        <p:spPr>
          <a:xfrm>
            <a:off x="3933825" y="241333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父母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509BCF7-325B-45BB-AFB1-9289EB21AA86}"/>
              </a:ext>
            </a:extLst>
          </p:cNvPr>
          <p:cNvSpPr txBox="1"/>
          <p:nvPr/>
        </p:nvSpPr>
        <p:spPr>
          <a:xfrm>
            <a:off x="9677399" y="447675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幸福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1B8D024-DD42-42CA-A8B8-407EAADA5BB1}"/>
              </a:ext>
            </a:extLst>
          </p:cNvPr>
          <p:cNvSpPr txBox="1"/>
          <p:nvPr/>
        </p:nvSpPr>
        <p:spPr>
          <a:xfrm>
            <a:off x="9677400" y="2413336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E32F7BD-ED26-495D-A7F6-0700836B3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462" y="323850"/>
            <a:ext cx="3105150" cy="31051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5D13E2-CBB0-42C8-B6F1-937ADABE62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1" t="29173" r="1367" b="14063"/>
          <a:stretch/>
        </p:blipFill>
        <p:spPr>
          <a:xfrm>
            <a:off x="0" y="4089736"/>
            <a:ext cx="4667250" cy="276826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79999E8-12AB-48AA-9175-541FE9CFC327}"/>
              </a:ext>
            </a:extLst>
          </p:cNvPr>
          <p:cNvSpPr txBox="1"/>
          <p:nvPr/>
        </p:nvSpPr>
        <p:spPr>
          <a:xfrm>
            <a:off x="3933825" y="584233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隔壁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004DC0D-658B-4B9A-AB21-B3321F0AF02C}"/>
              </a:ext>
            </a:extLst>
          </p:cNvPr>
          <p:cNvSpPr txBox="1"/>
          <p:nvPr/>
        </p:nvSpPr>
        <p:spPr>
          <a:xfrm>
            <a:off x="671512" y="3648075"/>
            <a:ext cx="1595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小明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C975ACF-1CD0-4C5B-9FFC-DF610D6E203A}"/>
              </a:ext>
            </a:extLst>
          </p:cNvPr>
          <p:cNvSpPr txBox="1"/>
          <p:nvPr/>
        </p:nvSpPr>
        <p:spPr>
          <a:xfrm>
            <a:off x="2566987" y="3648074"/>
            <a:ext cx="1595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小美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C45B4DD-85AA-4218-AA26-F8391ED61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56598"/>
            <a:ext cx="4687019" cy="310515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1809AE32-9073-4289-9964-E33E1B3007C8}"/>
              </a:ext>
            </a:extLst>
          </p:cNvPr>
          <p:cNvSpPr txBox="1"/>
          <p:nvPr/>
        </p:nvSpPr>
        <p:spPr>
          <a:xfrm>
            <a:off x="10029825" y="5845849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普遍</a:t>
            </a:r>
          </a:p>
        </p:txBody>
      </p:sp>
    </p:spTree>
    <p:extLst>
      <p:ext uri="{BB962C8B-B14F-4D97-AF65-F5344CB8AC3E}">
        <p14:creationId xmlns:p14="http://schemas.microsoft.com/office/powerpoint/2010/main" val="102951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9" grpId="0"/>
      <p:bldP spid="10" grpId="0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显出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他和不熟的人说话时，脸上总显出紧张的表情。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6DD315F-A10E-4E8E-A247-E27C5672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390649"/>
            <a:ext cx="4841351" cy="3631013"/>
          </a:xfrm>
          <a:prstGeom prst="rect">
            <a:avLst/>
          </a:prstGeom>
        </p:spPr>
      </p:pic>
      <p:pic>
        <p:nvPicPr>
          <p:cNvPr id="10242" name="Picture 2" descr="「nervous」的圖片搜尋結果">
            <a:extLst>
              <a:ext uri="{FF2B5EF4-FFF2-40B4-BE49-F238E27FC236}">
                <a16:creationId xmlns:a16="http://schemas.microsoft.com/office/drawing/2014/main" id="{4F289826-0D06-4DFC-BDE1-064421C26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0292"/>
            <a:ext cx="5640859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8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2905125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显出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4784031"/>
            <a:ext cx="11544300" cy="19992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她身上穿的衣服和拿的包包，显出她很有钱的样子。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84248F6-4680-407E-86D0-F17D8F879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550770"/>
            <a:ext cx="3476625" cy="32332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EB8D4D9-9DBE-4C5F-827E-4BD19B533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825" y="353943"/>
            <a:ext cx="3343358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875787"/>
            <a:ext cx="11534775" cy="175432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A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也好，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B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也好，都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+mj-ea"/>
                <a:ea typeface="+mj-ea"/>
              </a:rPr>
              <a:t>no matter whether ; whether …or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5E558-16DA-46B9-8916-25717CEC6D0F}"/>
              </a:ext>
            </a:extLst>
          </p:cNvPr>
          <p:cNvSpPr/>
          <p:nvPr/>
        </p:nvSpPr>
        <p:spPr>
          <a:xfrm>
            <a:off x="328612" y="2884862"/>
            <a:ext cx="11534775" cy="82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Structure 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也好，都</a:t>
            </a:r>
            <a:r>
              <a:rPr lang="en-US" altLang="zh-TW" sz="3600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811327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2E40AE2-6AD0-4192-8EED-6C2DEF741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8"/>
          <a:stretch/>
        </p:blipFill>
        <p:spPr>
          <a:xfrm>
            <a:off x="9191624" y="0"/>
            <a:ext cx="3000375" cy="25717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5381626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也好，都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苹果也好，草莓也好，都是有益健康的水果。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BF664C3-49C1-4195-8A42-BAE7AE3F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297" y="962024"/>
            <a:ext cx="4692501" cy="26384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4C46DE8-5A69-451E-8969-97DB21A5E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204" y="2104282"/>
            <a:ext cx="4273850" cy="3187580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AABD602E-82ED-494A-8659-9F19D1A68861}"/>
              </a:ext>
            </a:extLst>
          </p:cNvPr>
          <p:cNvCxnSpPr/>
          <p:nvPr/>
        </p:nvCxnSpPr>
        <p:spPr>
          <a:xfrm flipV="1">
            <a:off x="3724275" y="962024"/>
            <a:ext cx="5672704" cy="10382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5510723B-7899-4FE5-AACF-72147F2CE2F3}"/>
              </a:ext>
            </a:extLst>
          </p:cNvPr>
          <p:cNvCxnSpPr/>
          <p:nvPr/>
        </p:nvCxnSpPr>
        <p:spPr>
          <a:xfrm flipV="1">
            <a:off x="7620000" y="2104282"/>
            <a:ext cx="2238375" cy="21819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52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5381626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也好，都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结婚也好，不结婚也好，都是你自己的选择。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4925229-45A6-422D-A29A-F5AEDA4E3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074771"/>
            <a:ext cx="4800600" cy="430835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9B3EC66-8FBC-4DB3-9680-31135CA49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00"/>
          <a:stretch/>
        </p:blipFill>
        <p:spPr>
          <a:xfrm>
            <a:off x="7281862" y="1014776"/>
            <a:ext cx="3309938" cy="41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5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5381626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也好，都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5291862"/>
            <a:ext cx="1154430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再嫁也好，再娶也好，谁都不能看不起他们。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F8E94C3-AA7E-4EB7-AECD-60CA20F1D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074771"/>
            <a:ext cx="4800600" cy="430835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66017B9-A055-4F53-8377-7FE58FF63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1" t="1726" r="-7031" b="-1726"/>
          <a:stretch/>
        </p:blipFill>
        <p:spPr>
          <a:xfrm flipH="1">
            <a:off x="6505577" y="1262034"/>
            <a:ext cx="39338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2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5381626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也好，都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4774506"/>
            <a:ext cx="11544300" cy="19992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你喜欢也好，不喜欢也好，电子邮件已经成了生活中不可少的东西了。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8AFAE0-42FA-44E8-994B-A66D18ED0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4" t="14724" r="17598" b="22916"/>
          <a:stretch/>
        </p:blipFill>
        <p:spPr>
          <a:xfrm>
            <a:off x="904876" y="1190625"/>
            <a:ext cx="3363322" cy="34956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12E0909-951C-4F41-9EB9-018C04DD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1514475"/>
            <a:ext cx="4757738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-1" y="0"/>
            <a:ext cx="5381626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也好，都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23850" y="4784031"/>
            <a:ext cx="11544300" cy="19992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学中文也好，学日文也好，都可以增加语言能力。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9E9762-A911-4332-B0E2-034CEA9A0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469" y="1182329"/>
            <a:ext cx="3336231" cy="333623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5B9C272-7BEC-4515-839E-07DD8B293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329"/>
            <a:ext cx="3967198" cy="333623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E45E5ECE-5C44-4ECF-A237-1F8E03A5B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86"/>
          <a:stretch/>
        </p:blipFill>
        <p:spPr>
          <a:xfrm>
            <a:off x="7511971" y="1182329"/>
            <a:ext cx="4680029" cy="343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1544940"/>
            <a:ext cx="11496675" cy="39203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甲：最近在中国老夫少妻的婚姻越来越普遍了。我家隔壁的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那对夫妇，男的比女的大二十几岁！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乙：大二十几岁？这哪儿像夫妇！简直是父女嘛！我真不懂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这么年轻漂亮的小姐为什么要嫁给一个又老又丑的老头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儿。真是鲜花插在牛粪上。</a:t>
            </a:r>
          </a:p>
        </p:txBody>
      </p:sp>
    </p:spTree>
    <p:extLst>
      <p:ext uri="{BB962C8B-B14F-4D97-AF65-F5344CB8AC3E}">
        <p14:creationId xmlns:p14="http://schemas.microsoft.com/office/powerpoint/2010/main" val="23550691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112916"/>
            <a:ext cx="11496675" cy="66498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甲：我看他们生活得很幸福，一点儿问题也没有。那个男的虽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然年纪大一点儿，但是学问好，收入高，对妻子又体贴。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在我看来，是很理想的一对儿。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乙：刚结婚的时候，老夫少妻的问题往往看不来，但是十年、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二十年以后，他们的问题就会变得很严重了。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甲：怎么说呢？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乙：十年、二十年以后，男的在体力上会明显地不如女的。而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且就常识来说，男人的平均寿命比女人短，所以年轻的妻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子守寡的可能性就很高。</a:t>
            </a:r>
          </a:p>
        </p:txBody>
      </p:sp>
    </p:spTree>
    <p:extLst>
      <p:ext uri="{BB962C8B-B14F-4D97-AF65-F5344CB8AC3E}">
        <p14:creationId xmlns:p14="http://schemas.microsoft.com/office/powerpoint/2010/main" val="241496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零分考卷」的圖片搜尋結果">
            <a:extLst>
              <a:ext uri="{FF2B5EF4-FFF2-40B4-BE49-F238E27FC236}">
                <a16:creationId xmlns:a16="http://schemas.microsoft.com/office/drawing/2014/main" id="{45F3C48D-3B37-41D5-9C80-E3CAEA618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77"/>
            <a:ext cx="4191000" cy="320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6614484-AD9D-4E70-AC34-1CC05D226C08}"/>
              </a:ext>
            </a:extLst>
          </p:cNvPr>
          <p:cNvSpPr txBox="1"/>
          <p:nvPr/>
        </p:nvSpPr>
        <p:spPr>
          <a:xfrm>
            <a:off x="10029825" y="241333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常识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5039732-E84A-461D-9146-F2728489338D}"/>
              </a:ext>
            </a:extLst>
          </p:cNvPr>
          <p:cNvSpPr txBox="1"/>
          <p:nvPr/>
        </p:nvSpPr>
        <p:spPr>
          <a:xfrm>
            <a:off x="3933825" y="2424232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明显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0E233DB-8F70-4910-B9EC-681657789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66"/>
          <a:stretch/>
        </p:blipFill>
        <p:spPr>
          <a:xfrm>
            <a:off x="6986586" y="0"/>
            <a:ext cx="2671763" cy="343989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D137AEA-F867-4BB0-A03A-A7E5F9E28E6C}"/>
              </a:ext>
            </a:extLst>
          </p:cNvPr>
          <p:cNvSpPr txBox="1"/>
          <p:nvPr/>
        </p:nvSpPr>
        <p:spPr>
          <a:xfrm>
            <a:off x="3933825" y="584233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B5A94C5-9037-472F-984C-66F16018F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4445168"/>
            <a:ext cx="2857500" cy="1905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F328763-7747-4621-9B45-45C366C84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062" y="3459631"/>
            <a:ext cx="2581275" cy="339836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1ED5B1A-EC5B-40C1-AA54-507FCB6626FD}"/>
              </a:ext>
            </a:extLst>
          </p:cNvPr>
          <p:cNvSpPr txBox="1"/>
          <p:nvPr/>
        </p:nvSpPr>
        <p:spPr>
          <a:xfrm>
            <a:off x="10039350" y="5842336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时代</a:t>
            </a:r>
          </a:p>
        </p:txBody>
      </p:sp>
    </p:spTree>
    <p:extLst>
      <p:ext uri="{BB962C8B-B14F-4D97-AF65-F5344CB8AC3E}">
        <p14:creationId xmlns:p14="http://schemas.microsoft.com/office/powerpoint/2010/main" val="307000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1315812"/>
            <a:ext cx="11496675" cy="47051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甲：现在是二十一世纪的新中国，妻子死了，丈夫可以再娶；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丈夫死了，妻子也可以再娶。在我父母那个时代，再嫁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的女人是让人看不起的，现在可没这个问题了。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乙：对老夫少妻的婚姻，我常常怀疑夫妻之间是不是真的有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爱情。我觉得一个年轻女人嫁给一个老头儿，往往是为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了她的地位和财富，女的并不是真的爱男的。</a:t>
            </a:r>
          </a:p>
        </p:txBody>
      </p:sp>
    </p:spTree>
    <p:extLst>
      <p:ext uri="{BB962C8B-B14F-4D97-AF65-F5344CB8AC3E}">
        <p14:creationId xmlns:p14="http://schemas.microsoft.com/office/powerpoint/2010/main" val="38120746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291570"/>
            <a:ext cx="11496675" cy="62748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甲：这个我不同意。婚姻完全是一件个人的事儿，要嫁给谁，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要娶谁，都只是她们两个人的事儿。两人之间有没有爱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情，只有他们知道。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乙：你见过一个漂亮的女人嫁给一个又老又丑又穷又没有地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位的男人吗？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甲：这个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…..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….. 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我一时想不出一个例子来。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乙：所以我说一个男人年龄大不大不要紧，只要他有钱有地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位，就能娶到年轻漂亮的女人。</a:t>
            </a:r>
          </a:p>
        </p:txBody>
      </p:sp>
    </p:spTree>
    <p:extLst>
      <p:ext uri="{BB962C8B-B14F-4D97-AF65-F5344CB8AC3E}">
        <p14:creationId xmlns:p14="http://schemas.microsoft.com/office/powerpoint/2010/main" val="15789133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291570"/>
            <a:ext cx="11496675" cy="62748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甲：你这样说，对女人是不公平的。即使一个女人为了钱为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了地位而嫁给一个比她大了十几二十几岁的男人，那也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是她自己的选择。再说，男人也有为了金钱和地位而跟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一个比自己年长的女人结婚的。我希望不但有“老夫少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妻”，也有“老妻少夫”，这样才能显出这个社会确实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开放了，选择增加了。 “老夫少妻”也好， “老妻少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夫”也好， 这都是他们自己的事儿，别人是没有权利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干涉的。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0157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A532DEE-2F64-4D4B-A8A1-7270018D4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7" b="16338"/>
          <a:stretch/>
        </p:blipFill>
        <p:spPr>
          <a:xfrm>
            <a:off x="0" y="3989133"/>
            <a:ext cx="4673167" cy="241517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CBB9737-A18C-4C20-B2BD-017C321495B9}"/>
              </a:ext>
            </a:extLst>
          </p:cNvPr>
          <p:cNvSpPr txBox="1"/>
          <p:nvPr/>
        </p:nvSpPr>
        <p:spPr>
          <a:xfrm>
            <a:off x="3933825" y="241333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怀疑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8E0D7E5-DF28-4B69-BC0B-0ADDE523A815}"/>
              </a:ext>
            </a:extLst>
          </p:cNvPr>
          <p:cNvSpPr txBox="1"/>
          <p:nvPr/>
        </p:nvSpPr>
        <p:spPr>
          <a:xfrm>
            <a:off x="9686925" y="2413337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个人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E871AEE-218C-4C22-9432-CA1135DEEFBF}"/>
              </a:ext>
            </a:extLst>
          </p:cNvPr>
          <p:cNvSpPr txBox="1"/>
          <p:nvPr/>
        </p:nvSpPr>
        <p:spPr>
          <a:xfrm>
            <a:off x="3933824" y="5737562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例子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22340-7455-4E96-866E-58929DA38F1C}"/>
              </a:ext>
            </a:extLst>
          </p:cNvPr>
          <p:cNvSpPr txBox="1"/>
          <p:nvPr/>
        </p:nvSpPr>
        <p:spPr>
          <a:xfrm>
            <a:off x="9686925" y="5737561"/>
            <a:ext cx="2162175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公平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5B8EF7A-CCE6-47FA-9805-6D5770682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15" r="19663"/>
          <a:stretch/>
        </p:blipFill>
        <p:spPr>
          <a:xfrm>
            <a:off x="1276350" y="38101"/>
            <a:ext cx="1933575" cy="33908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F15EA8A-F988-432B-ABD9-3E39AEEC3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7" y="-95248"/>
            <a:ext cx="3524248" cy="352424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EBCE0B1-03F3-4F84-8572-341FCED86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644" y="3989133"/>
            <a:ext cx="2713949" cy="28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刻字型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TM03090434[[fn=木頭類型]]</Template>
  <TotalTime>1366</TotalTime>
  <Words>2843</Words>
  <Application>Microsoft Office PowerPoint</Application>
  <PresentationFormat>寬螢幕</PresentationFormat>
  <Paragraphs>325</Paragraphs>
  <Slides>82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82</vt:i4>
      </vt:variant>
    </vt:vector>
  </HeadingPairs>
  <TitlesOfParts>
    <vt:vector size="88" baseType="lpstr">
      <vt:lpstr>微軟正黑體</vt:lpstr>
      <vt:lpstr>Arial</vt:lpstr>
      <vt:lpstr>Rockwell</vt:lpstr>
      <vt:lpstr>Rockwell Condensed</vt:lpstr>
      <vt:lpstr>Wingdings</vt:lpstr>
      <vt:lpstr>木刻字型</vt:lpstr>
      <vt:lpstr>第十课 鲜花插在牛粪上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第十一课 一朵鲜花插在牛粪上</dc:title>
  <dc:creator>鄭雅瓈</dc:creator>
  <cp:lastModifiedBy>鄭雅瓈</cp:lastModifiedBy>
  <cp:revision>354</cp:revision>
  <dcterms:created xsi:type="dcterms:W3CDTF">2020-02-28T12:13:24Z</dcterms:created>
  <dcterms:modified xsi:type="dcterms:W3CDTF">2020-03-01T18:33:46Z</dcterms:modified>
</cp:coreProperties>
</file>