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6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3" r:id="rId36"/>
    <p:sldId id="291" r:id="rId37"/>
    <p:sldId id="292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11" r:id="rId46"/>
    <p:sldId id="312" r:id="rId47"/>
    <p:sldId id="313" r:id="rId48"/>
    <p:sldId id="314" r:id="rId49"/>
    <p:sldId id="315" r:id="rId50"/>
    <p:sldId id="301" r:id="rId51"/>
    <p:sldId id="317" r:id="rId52"/>
    <p:sldId id="319" r:id="rId53"/>
    <p:sldId id="320" r:id="rId54"/>
    <p:sldId id="316" r:id="rId55"/>
    <p:sldId id="318" r:id="rId56"/>
    <p:sldId id="302" r:id="rId57"/>
    <p:sldId id="321" r:id="rId58"/>
    <p:sldId id="322" r:id="rId59"/>
    <p:sldId id="323" r:id="rId60"/>
    <p:sldId id="324" r:id="rId61"/>
    <p:sldId id="325" r:id="rId62"/>
    <p:sldId id="303" r:id="rId63"/>
    <p:sldId id="326" r:id="rId64"/>
    <p:sldId id="329" r:id="rId65"/>
    <p:sldId id="330" r:id="rId66"/>
    <p:sldId id="327" r:id="rId67"/>
    <p:sldId id="328" r:id="rId68"/>
    <p:sldId id="304" r:id="rId69"/>
    <p:sldId id="331" r:id="rId70"/>
    <p:sldId id="334" r:id="rId71"/>
    <p:sldId id="332" r:id="rId72"/>
    <p:sldId id="333" r:id="rId73"/>
    <p:sldId id="335" r:id="rId74"/>
    <p:sldId id="305" r:id="rId75"/>
    <p:sldId id="336" r:id="rId76"/>
    <p:sldId id="340" r:id="rId77"/>
    <p:sldId id="337" r:id="rId78"/>
    <p:sldId id="338" r:id="rId79"/>
    <p:sldId id="339" r:id="rId80"/>
    <p:sldId id="306" r:id="rId81"/>
    <p:sldId id="341" r:id="rId82"/>
    <p:sldId id="342" r:id="rId83"/>
    <p:sldId id="343" r:id="rId84"/>
    <p:sldId id="344" r:id="rId85"/>
    <p:sldId id="345" r:id="rId86"/>
    <p:sldId id="307" r:id="rId87"/>
    <p:sldId id="350" r:id="rId88"/>
    <p:sldId id="346" r:id="rId89"/>
    <p:sldId id="347" r:id="rId90"/>
    <p:sldId id="348" r:id="rId91"/>
    <p:sldId id="349" r:id="rId92"/>
    <p:sldId id="308" r:id="rId93"/>
    <p:sldId id="351" r:id="rId94"/>
    <p:sldId id="352" r:id="rId95"/>
    <p:sldId id="353" r:id="rId96"/>
    <p:sldId id="354" r:id="rId97"/>
    <p:sldId id="355" r:id="rId98"/>
    <p:sldId id="309" r:id="rId99"/>
    <p:sldId id="356" r:id="rId100"/>
    <p:sldId id="357" r:id="rId101"/>
    <p:sldId id="358" r:id="rId102"/>
    <p:sldId id="359" r:id="rId103"/>
    <p:sldId id="360" r:id="rId104"/>
    <p:sldId id="310" r:id="rId105"/>
    <p:sldId id="362" r:id="rId106"/>
    <p:sldId id="363" r:id="rId107"/>
    <p:sldId id="364" r:id="rId108"/>
    <p:sldId id="365" r:id="rId109"/>
    <p:sldId id="361" r:id="rId110"/>
    <p:sldId id="366" r:id="rId111"/>
    <p:sldId id="367" r:id="rId112"/>
    <p:sldId id="368" r:id="rId113"/>
    <p:sldId id="369" r:id="rId114"/>
    <p:sldId id="370" r:id="rId1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78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1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E1BDB0-4536-43D9-8F07-054DD15E0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3812246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zh-TW" altLang="en-US" dirty="0"/>
              <a:t>第十四课</a:t>
            </a:r>
            <a:br>
              <a:rPr lang="en-US" altLang="zh-TW" dirty="0"/>
            </a:br>
            <a:r>
              <a:rPr lang="zh-TW" altLang="en-US" dirty="0"/>
              <a:t>寂寞的孩子</a:t>
            </a:r>
          </a:p>
        </p:txBody>
      </p:sp>
    </p:spTree>
    <p:extLst>
      <p:ext uri="{BB962C8B-B14F-4D97-AF65-F5344CB8AC3E}">
        <p14:creationId xmlns:p14="http://schemas.microsoft.com/office/powerpoint/2010/main" val="1960748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8ACF0059-B772-4F24-9A48-0CE7683EF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8" b="9758"/>
          <a:stretch/>
        </p:blipFill>
        <p:spPr>
          <a:xfrm>
            <a:off x="1895742" y="3930105"/>
            <a:ext cx="3517412" cy="292142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F1DE2FF-0CED-4B5C-AC21-B7D59FDD3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214" y="249672"/>
            <a:ext cx="5067163" cy="285450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5585676-D08D-41A2-8F30-CAB207A2CC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99" t="5738" r="6511" b="9609"/>
          <a:stretch/>
        </p:blipFill>
        <p:spPr>
          <a:xfrm>
            <a:off x="707188" y="1"/>
            <a:ext cx="3817150" cy="38290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9DCC096-96D3-4FAB-8D30-3B1D06800179}"/>
              </a:ext>
            </a:extLst>
          </p:cNvPr>
          <p:cNvSpPr txBox="1"/>
          <p:nvPr/>
        </p:nvSpPr>
        <p:spPr>
          <a:xfrm>
            <a:off x="707188" y="2915110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教师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57CFD26-7E5F-4EBD-9155-B9F8CB989DA5}"/>
              </a:ext>
            </a:extLst>
          </p:cNvPr>
          <p:cNvSpPr txBox="1"/>
          <p:nvPr/>
        </p:nvSpPr>
        <p:spPr>
          <a:xfrm>
            <a:off x="4885592" y="3292978"/>
            <a:ext cx="7306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家庭状况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1FF9BB4-1121-4007-89E6-D53762F0B221}"/>
              </a:ext>
            </a:extLst>
          </p:cNvPr>
          <p:cNvSpPr txBox="1"/>
          <p:nvPr/>
        </p:nvSpPr>
        <p:spPr>
          <a:xfrm>
            <a:off x="6687064" y="3171630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调查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4414A8A-0227-4C0B-9F2C-85C8C4A3200A}"/>
              </a:ext>
            </a:extLst>
          </p:cNvPr>
          <p:cNvSpPr txBox="1"/>
          <p:nvPr/>
        </p:nvSpPr>
        <p:spPr>
          <a:xfrm>
            <a:off x="6939998" y="5266082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状态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4CCF1FE-67DB-406C-9348-9E00338E9566}"/>
              </a:ext>
            </a:extLst>
          </p:cNvPr>
          <p:cNvSpPr txBox="1"/>
          <p:nvPr/>
        </p:nvSpPr>
        <p:spPr>
          <a:xfrm>
            <a:off x="9213519" y="5266081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态度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AB6D16C-E187-46A5-8571-27AC19B3CD08}"/>
              </a:ext>
            </a:extLst>
          </p:cNvPr>
          <p:cNvSpPr txBox="1"/>
          <p:nvPr/>
        </p:nvSpPr>
        <p:spPr>
          <a:xfrm>
            <a:off x="5413154" y="5387430"/>
            <a:ext cx="6778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上课</a:t>
            </a: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和</a:t>
            </a: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不佳</a:t>
            </a:r>
          </a:p>
        </p:txBody>
      </p:sp>
    </p:spTree>
    <p:extLst>
      <p:ext uri="{BB962C8B-B14F-4D97-AF65-F5344CB8AC3E}">
        <p14:creationId xmlns:p14="http://schemas.microsoft.com/office/powerpoint/2010/main" val="24636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 animBg="1"/>
      <p:bldP spid="8" grpId="0" animBg="1"/>
      <p:bldP spid="1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148195" y="4883797"/>
            <a:ext cx="1080135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今天是她的生日，她的男朋友答应她会尽可能早点下班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F3755B7-F49A-4693-AB40-EC6E5D0E5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4" r="38152"/>
          <a:stretch/>
        </p:blipFill>
        <p:spPr>
          <a:xfrm>
            <a:off x="6867337" y="619125"/>
            <a:ext cx="4524563" cy="417524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7D4131C-B83D-4D3E-825A-ED8339BE6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1143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1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95375" y="5245955"/>
            <a:ext cx="1080135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这个问题交给我，我尽可能帮你解决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EE2AD6-67DB-4E9A-AF5F-AB2168B03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075" y="1078645"/>
            <a:ext cx="4552950" cy="39433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5205BF1-8EF2-4DB8-BCFF-0BF15E651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1011411"/>
            <a:ext cx="3705226" cy="423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5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孩子应该在除夕夜尽可能晚睡，因为据说他们睡的越晚，他们的父母越长寿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dirty="0"/>
              <a:t>long-lived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08B7A17-C9B3-430D-9A0F-184695B7F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21" y="158851"/>
            <a:ext cx="3191503" cy="425429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27E7462-26C3-4627-B3A8-46419D8A2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26" b="66667"/>
          <a:stretch/>
        </p:blipFill>
        <p:spPr>
          <a:xfrm>
            <a:off x="5029200" y="1065173"/>
            <a:ext cx="3191502" cy="33980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91730E1-BC78-4A80-B1B7-FC77F4713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" t="35000" r="48446" b="33458"/>
          <a:stretch/>
        </p:blipFill>
        <p:spPr>
          <a:xfrm>
            <a:off x="8203155" y="1065173"/>
            <a:ext cx="3684045" cy="34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104900" y="4808607"/>
            <a:ext cx="1080135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在考试中，你应该尽可能小心以避免失误</a:t>
            </a:r>
            <a:r>
              <a:rPr lang="zh-CN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C6845A0-9032-40B1-BACA-487EFD344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257300"/>
            <a:ext cx="4876800" cy="32766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DC4091E-E2B5-43DF-8487-450758D58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50" y="1674019"/>
            <a:ext cx="4438650" cy="27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8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70089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有益于</a:t>
            </a:r>
            <a:endParaRPr lang="en-US" altLang="zh-TW" sz="8000" dirty="0"/>
          </a:p>
          <a:p>
            <a:pPr algn="ctr"/>
            <a:r>
              <a:rPr lang="en-US" altLang="zh-TW" sz="3200" dirty="0">
                <a:latin typeface="+mn-ea"/>
              </a:rPr>
              <a:t>to do good to 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30395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47750" y="5375598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天天运动有益于健康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FAC72F3-368F-4F23-B6CF-EA9EE0CEC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094071"/>
            <a:ext cx="5293709" cy="356365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802F11A-F425-4E61-B158-67D0E6FFF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551" y="989302"/>
            <a:ext cx="3524250" cy="366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28700" y="4964845"/>
            <a:ext cx="1080135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每天读书非常有益于我们的学习。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C0B64FA-0261-4C61-B999-5D6EFB83D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725" y="381000"/>
            <a:ext cx="3856781" cy="40386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236F3DD-BCAA-4C45-951F-7BC97D248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055" y="685800"/>
            <a:ext cx="3393220" cy="33932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7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28700" y="4964845"/>
            <a:ext cx="1080135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多呼吸新鲜空气有益于健康。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4B8A2B6-5BDC-4D9E-9ED6-8D9E373F2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890588"/>
            <a:ext cx="5794925" cy="386086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591D6E0-C538-4C16-806F-D85DCF105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551" y="989302"/>
            <a:ext cx="3524250" cy="366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66800" y="4964845"/>
            <a:ext cx="1080135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严厉的法律有益于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世界和平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691974-EDCB-42D2-8507-5825D0679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573820"/>
            <a:ext cx="4876800" cy="43910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A4F6C09-18B8-44D0-8B73-E0EE94049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475" y="1457325"/>
            <a:ext cx="5631403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7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148195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社会的稳定有益于经济的发展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542F937-371C-4D69-9D36-A5DEC15652B5}"/>
              </a:ext>
            </a:extLst>
          </p:cNvPr>
          <p:cNvSpPr/>
          <p:nvPr/>
        </p:nvSpPr>
        <p:spPr>
          <a:xfrm>
            <a:off x="1258448" y="1569303"/>
            <a:ext cx="4714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latin typeface="+mn-ea"/>
              </a:rPr>
              <a:t>Social stability</a:t>
            </a:r>
            <a:endParaRPr lang="en-US" altLang="zh-TW" sz="4800" b="0" i="0" dirty="0">
              <a:effectLst/>
              <a:latin typeface="+mn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A986462-C639-4F84-9443-E981E3B60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678" y="1138741"/>
            <a:ext cx="548754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9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40991A6F-43C6-48A3-BA2D-D5838001D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26"/>
          <a:stretch/>
        </p:blipFill>
        <p:spPr>
          <a:xfrm>
            <a:off x="1171747" y="3419070"/>
            <a:ext cx="5243031" cy="338777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028E197-561C-45EB-8375-3BEAFA0F5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334" y="51153"/>
            <a:ext cx="5243031" cy="323544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AD7A356-69E4-40F9-8CDE-6C6B7F51E0A9}"/>
              </a:ext>
            </a:extLst>
          </p:cNvPr>
          <p:cNvSpPr txBox="1"/>
          <p:nvPr/>
        </p:nvSpPr>
        <p:spPr>
          <a:xfrm>
            <a:off x="4902011" y="2286000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韩国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A8C5F15-E414-4E40-8078-79F8B0D4A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300" y="51153"/>
            <a:ext cx="4692680" cy="327417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29E606F-9E2B-4790-BCE0-A1D6E8195CC7}"/>
              </a:ext>
            </a:extLst>
          </p:cNvPr>
          <p:cNvSpPr txBox="1"/>
          <p:nvPr/>
        </p:nvSpPr>
        <p:spPr>
          <a:xfrm>
            <a:off x="10171626" y="2286000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英国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DA53B92-C977-44B3-9AC3-393228AEBB56}"/>
              </a:ext>
            </a:extLst>
          </p:cNvPr>
          <p:cNvSpPr txBox="1"/>
          <p:nvPr/>
        </p:nvSpPr>
        <p:spPr>
          <a:xfrm>
            <a:off x="4921061" y="5805549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法国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5FA9222-4440-4D47-8551-8AE6BCB5F3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27" b="6379"/>
          <a:stretch/>
        </p:blipFill>
        <p:spPr>
          <a:xfrm>
            <a:off x="6972301" y="3419070"/>
            <a:ext cx="4692679" cy="338777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E190FE3-C047-421E-8E3D-7D00C98CC4C6}"/>
              </a:ext>
            </a:extLst>
          </p:cNvPr>
          <p:cNvSpPr txBox="1"/>
          <p:nvPr/>
        </p:nvSpPr>
        <p:spPr>
          <a:xfrm>
            <a:off x="10729149" y="5805549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中国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FC2173B-5DF0-46F0-A78A-208A13A6D03F}"/>
              </a:ext>
            </a:extLst>
          </p:cNvPr>
          <p:cNvSpPr txBox="1"/>
          <p:nvPr/>
        </p:nvSpPr>
        <p:spPr>
          <a:xfrm>
            <a:off x="8473886" y="3919599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东北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10BFC34-6AA8-445F-B379-5964148B71FD}"/>
              </a:ext>
            </a:extLst>
          </p:cNvPr>
          <p:cNvSpPr txBox="1"/>
          <p:nvPr/>
        </p:nvSpPr>
        <p:spPr>
          <a:xfrm>
            <a:off x="8473886" y="4804848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城市</a:t>
            </a:r>
          </a:p>
        </p:txBody>
      </p:sp>
    </p:spTree>
    <p:extLst>
      <p:ext uri="{BB962C8B-B14F-4D97-AF65-F5344CB8AC3E}">
        <p14:creationId xmlns:p14="http://schemas.microsoft.com/office/powerpoint/2010/main" val="186694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5AC3AC1-2211-4831-B961-7845A49C0D72}"/>
              </a:ext>
            </a:extLst>
          </p:cNvPr>
          <p:cNvSpPr txBox="1"/>
          <p:nvPr/>
        </p:nvSpPr>
        <p:spPr>
          <a:xfrm>
            <a:off x="1042554" y="1034917"/>
            <a:ext cx="10848109" cy="518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/>
              <a:t>东北</a:t>
            </a:r>
            <a:r>
              <a:rPr lang="en-US" altLang="zh-TW" sz="3200" dirty="0"/>
              <a:t>76</a:t>
            </a:r>
            <a:r>
              <a:rPr lang="zh-TW" altLang="en-US" sz="3200" dirty="0"/>
              <a:t>所学校对一万多名学生所做的一项心理测试显示，</a:t>
            </a:r>
            <a:r>
              <a:rPr lang="en-US" altLang="zh-TW" sz="3200" dirty="0"/>
              <a:t>32</a:t>
            </a:r>
            <a:r>
              <a:rPr lang="en-US" altLang="zh-TW" sz="3200" dirty="0">
                <a:highlight>
                  <a:srgbClr val="FFFF00"/>
                </a:highlight>
              </a:rPr>
              <a:t>%</a:t>
            </a:r>
            <a:r>
              <a:rPr lang="zh-TW" altLang="en-US" sz="3200" dirty="0"/>
              <a:t>的中小学生不同程度地存在心理异常：讨厌上学、想离家出走等等。分析表明，家庭环境是造成孩子心理障碍的主要原因。许多父母以为，只要为孩子投入大量金钱和精力，孩子身体健康，学习成绩好就行了，而忽视了不容易察觉的心理健康问题。家长需要提高自身素质，学习一些关于心理健康教育方面的知识。</a:t>
            </a:r>
          </a:p>
        </p:txBody>
      </p:sp>
    </p:spTree>
    <p:extLst>
      <p:ext uri="{BB962C8B-B14F-4D97-AF65-F5344CB8AC3E}">
        <p14:creationId xmlns:p14="http://schemas.microsoft.com/office/powerpoint/2010/main" val="40733765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5AC3AC1-2211-4831-B961-7845A49C0D72}"/>
              </a:ext>
            </a:extLst>
          </p:cNvPr>
          <p:cNvSpPr txBox="1"/>
          <p:nvPr/>
        </p:nvSpPr>
        <p:spPr>
          <a:xfrm>
            <a:off x="1059872" y="2286000"/>
            <a:ext cx="10848109" cy="2972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/>
              <a:t>孩子的身体状况也令人担忧。经济发达了，人民生活水平提高了，青少年的营养状态反而下降了，肥胖型儿童越来越多。这是因为学生学习负担过重，活动量小。另外也与孩子偏食等不良习惯有关。</a:t>
            </a:r>
          </a:p>
        </p:txBody>
      </p:sp>
    </p:spTree>
    <p:extLst>
      <p:ext uri="{BB962C8B-B14F-4D97-AF65-F5344CB8AC3E}">
        <p14:creationId xmlns:p14="http://schemas.microsoft.com/office/powerpoint/2010/main" val="2786299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5AC3AC1-2211-4831-B961-7845A49C0D72}"/>
              </a:ext>
            </a:extLst>
          </p:cNvPr>
          <p:cNvSpPr txBox="1"/>
          <p:nvPr/>
        </p:nvSpPr>
        <p:spPr>
          <a:xfrm>
            <a:off x="1122217" y="1433429"/>
            <a:ext cx="10848109" cy="443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/>
              <a:t>另一个不容忽视的问题是孩子们对劳动的认识和态度。近年来，由于升学压力，家长、教师似乎对孩子只有一个要求：学习好就行了，而忽视了对孩子劳动能力的培养。</a:t>
            </a:r>
            <a:r>
              <a:rPr lang="en-US" altLang="zh-TW" sz="3200" dirty="0"/>
              <a:t>1997</a:t>
            </a:r>
            <a:r>
              <a:rPr lang="zh-TW" altLang="en-US" sz="3200" dirty="0"/>
              <a:t>年的一项调查显示，我国城市孩子平均劳动时间只有</a:t>
            </a:r>
            <a:r>
              <a:rPr lang="en-US" altLang="zh-TW" sz="3200" dirty="0"/>
              <a:t>0.2</a:t>
            </a:r>
            <a:r>
              <a:rPr lang="zh-TW" altLang="en-US" sz="3200" dirty="0"/>
              <a:t>小时，而美国是</a:t>
            </a:r>
            <a:r>
              <a:rPr lang="en-US" altLang="zh-TW" sz="3200" dirty="0"/>
              <a:t>1.2</a:t>
            </a:r>
            <a:r>
              <a:rPr lang="zh-TW" altLang="en-US" sz="3200" dirty="0"/>
              <a:t>小时，韩国是</a:t>
            </a:r>
            <a:r>
              <a:rPr lang="en-US" altLang="zh-TW" sz="3200" dirty="0"/>
              <a:t>0.7</a:t>
            </a:r>
            <a:r>
              <a:rPr lang="zh-TW" altLang="en-US" sz="3200" dirty="0"/>
              <a:t>小时，法国是</a:t>
            </a:r>
            <a:r>
              <a:rPr lang="en-US" altLang="zh-TW" sz="3200" dirty="0"/>
              <a:t>0.6</a:t>
            </a:r>
            <a:r>
              <a:rPr lang="zh-TW" altLang="en-US" sz="3200" dirty="0"/>
              <a:t>小时，英国是</a:t>
            </a:r>
            <a:r>
              <a:rPr lang="en-US" altLang="zh-TW" sz="3200" dirty="0"/>
              <a:t>0.6</a:t>
            </a:r>
            <a:r>
              <a:rPr lang="zh-TW" altLang="en-US" sz="3200" dirty="0"/>
              <a:t>小时。</a:t>
            </a:r>
          </a:p>
        </p:txBody>
      </p:sp>
    </p:spTree>
    <p:extLst>
      <p:ext uri="{BB962C8B-B14F-4D97-AF65-F5344CB8AC3E}">
        <p14:creationId xmlns:p14="http://schemas.microsoft.com/office/powerpoint/2010/main" val="29987294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5AC3AC1-2211-4831-B961-7845A49C0D72}"/>
              </a:ext>
            </a:extLst>
          </p:cNvPr>
          <p:cNvSpPr txBox="1"/>
          <p:nvPr/>
        </p:nvSpPr>
        <p:spPr>
          <a:xfrm>
            <a:off x="1122217" y="1080138"/>
            <a:ext cx="10848109" cy="518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/>
              <a:t>近年来，进入结婚年龄的独生子女，结婚后双方不会料理家务，不愿干家务而引起家庭生活不和睦，甚至离婚的事很多。事实说明，热爱劳动与儿童道德发展有直接密切的关系。热爱劳动的孩子独立性强、责任心强，劳动还有助于培养孩子勤劳俭朴的美德。劳动让他们懂得珍惜劳动结果，知道父母的血汉钱来得不容易，而更加孝敬父母。同时，劳动会给孩子一个健康的身体。</a:t>
            </a:r>
          </a:p>
        </p:txBody>
      </p:sp>
    </p:spTree>
    <p:extLst>
      <p:ext uri="{BB962C8B-B14F-4D97-AF65-F5344CB8AC3E}">
        <p14:creationId xmlns:p14="http://schemas.microsoft.com/office/powerpoint/2010/main" val="42842199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5AC3AC1-2211-4831-B961-7845A49C0D72}"/>
              </a:ext>
            </a:extLst>
          </p:cNvPr>
          <p:cNvSpPr txBox="1"/>
          <p:nvPr/>
        </p:nvSpPr>
        <p:spPr>
          <a:xfrm>
            <a:off x="1122217" y="1080138"/>
            <a:ext cx="10848109" cy="4434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/>
              <a:t>现在有些父母只想挤进中产阶级，只顾努力地工作，努力地赚钱，而忽视了孩子的教育问题。在今天竞争日益激烈的社会里，拼命赚钱没什么可指责的，但别忘了，要尽可能多挤出一点儿时间给孩子。今天花费几分钟时间，也许会有益于孩子的一生。</a:t>
            </a:r>
            <a:endParaRPr lang="en-US" altLang="zh-TW" sz="3200" dirty="0"/>
          </a:p>
          <a:p>
            <a:pPr indent="457200" algn="r">
              <a:lnSpc>
                <a:spcPct val="150000"/>
              </a:lnSpc>
            </a:pPr>
            <a:r>
              <a:rPr lang="en-US" altLang="zh-TW" sz="3200" dirty="0"/>
              <a:t>《</a:t>
            </a:r>
            <a:r>
              <a:rPr lang="zh-TW" altLang="en-US" sz="3200" dirty="0"/>
              <a:t>人民日报</a:t>
            </a:r>
            <a:r>
              <a:rPr lang="en-US" altLang="zh-TW" sz="3200" dirty="0"/>
              <a:t>》1999</a:t>
            </a:r>
            <a:r>
              <a:rPr lang="zh-TW" altLang="en-US" sz="3200" dirty="0"/>
              <a:t>年</a:t>
            </a:r>
            <a:r>
              <a:rPr lang="en-US" altLang="zh-TW" sz="3200" dirty="0"/>
              <a:t>7</a:t>
            </a:r>
            <a:r>
              <a:rPr lang="zh-TW" altLang="en-US" sz="3200" dirty="0"/>
              <a:t>月</a:t>
            </a:r>
            <a:r>
              <a:rPr lang="en-US" altLang="zh-TW" sz="3200" dirty="0"/>
              <a:t>10</a:t>
            </a:r>
            <a:r>
              <a:rPr lang="zh-TW" altLang="en-US" sz="3200" dirty="0"/>
              <a:t>日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1155309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9ACC3EF-44D4-453D-AE65-C67215F53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337369"/>
            <a:ext cx="3940562" cy="260585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6A04F70-39BB-4CD5-BE7A-2AC69AEDDC11}"/>
              </a:ext>
            </a:extLst>
          </p:cNvPr>
          <p:cNvSpPr txBox="1"/>
          <p:nvPr/>
        </p:nvSpPr>
        <p:spPr>
          <a:xfrm>
            <a:off x="714375" y="3145335"/>
            <a:ext cx="3940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一</a:t>
            </a:r>
            <a:r>
              <a:rPr lang="en-US" altLang="zh-TW" sz="4400" dirty="0">
                <a:latin typeface="+mn-ea"/>
              </a:rPr>
              <a:t>_____</a:t>
            </a:r>
            <a:r>
              <a:rPr lang="zh-TW" altLang="en-US" sz="4400" dirty="0">
                <a:latin typeface="+mn-ea"/>
              </a:rPr>
              <a:t>学校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703ADAF-CCE8-4110-B1CA-CAEAF9B52955}"/>
              </a:ext>
            </a:extLst>
          </p:cNvPr>
          <p:cNvSpPr txBox="1"/>
          <p:nvPr/>
        </p:nvSpPr>
        <p:spPr>
          <a:xfrm>
            <a:off x="1883162" y="2986856"/>
            <a:ext cx="1050538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所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7BA1B04-240F-4DA5-800D-1AD4B8805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51" b="12951"/>
          <a:stretch/>
        </p:blipFill>
        <p:spPr>
          <a:xfrm>
            <a:off x="5695950" y="337369"/>
            <a:ext cx="3546088" cy="262759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1100D53-B5EB-4289-A811-3CC41A2C1C0C}"/>
              </a:ext>
            </a:extLst>
          </p:cNvPr>
          <p:cNvSpPr txBox="1"/>
          <p:nvPr/>
        </p:nvSpPr>
        <p:spPr>
          <a:xfrm>
            <a:off x="8945514" y="2358929"/>
            <a:ext cx="3246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两</a:t>
            </a:r>
            <a:r>
              <a:rPr lang="en-US" altLang="zh-TW" sz="4400" dirty="0">
                <a:latin typeface="+mn-ea"/>
              </a:rPr>
              <a:t>_____</a:t>
            </a:r>
            <a:r>
              <a:rPr lang="zh-TW" altLang="en-US" sz="4400" dirty="0">
                <a:latin typeface="+mn-ea"/>
              </a:rPr>
              <a:t>警察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732B961-B599-4DC0-AFAD-8FC755B3D5B0}"/>
              </a:ext>
            </a:extLst>
          </p:cNvPr>
          <p:cNvSpPr txBox="1"/>
          <p:nvPr/>
        </p:nvSpPr>
        <p:spPr>
          <a:xfrm>
            <a:off x="9757782" y="2154405"/>
            <a:ext cx="1050538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名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2204434-7FFA-4D02-9EFC-DDB1B065C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83" t="4840" r="3008"/>
          <a:stretch/>
        </p:blipFill>
        <p:spPr>
          <a:xfrm>
            <a:off x="739584" y="4147504"/>
            <a:ext cx="3188756" cy="225329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90B5343-2D61-46FC-A08B-1E62D0E77365}"/>
              </a:ext>
            </a:extLst>
          </p:cNvPr>
          <p:cNvSpPr txBox="1"/>
          <p:nvPr/>
        </p:nvSpPr>
        <p:spPr>
          <a:xfrm>
            <a:off x="3928341" y="5255651"/>
            <a:ext cx="2896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一</a:t>
            </a:r>
            <a:r>
              <a:rPr lang="en-US" altLang="zh-TW" sz="4400" dirty="0">
                <a:latin typeface="+mn-ea"/>
              </a:rPr>
              <a:t>_____</a:t>
            </a:r>
            <a:r>
              <a:rPr lang="zh-TW" altLang="en-US" sz="4400" dirty="0">
                <a:latin typeface="+mn-ea"/>
              </a:rPr>
              <a:t>块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419BC4D-78BF-4330-A442-3CF1751CA50E}"/>
              </a:ext>
            </a:extLst>
          </p:cNvPr>
          <p:cNvSpPr txBox="1"/>
          <p:nvPr/>
        </p:nvSpPr>
        <p:spPr>
          <a:xfrm>
            <a:off x="4812916" y="5070931"/>
            <a:ext cx="1050538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万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93801AD-6222-40EB-994C-AC5A6C74C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626" y="3211920"/>
            <a:ext cx="2857500" cy="234315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88530DC-5BD7-4231-B3C7-94EEF8E39FB4}"/>
              </a:ext>
            </a:extLst>
          </p:cNvPr>
          <p:cNvSpPr txBox="1"/>
          <p:nvPr/>
        </p:nvSpPr>
        <p:spPr>
          <a:xfrm>
            <a:off x="8645912" y="5631359"/>
            <a:ext cx="3546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一</a:t>
            </a:r>
            <a:r>
              <a:rPr lang="en-US" altLang="zh-TW" sz="4400" dirty="0">
                <a:latin typeface="+mn-ea"/>
              </a:rPr>
              <a:t>_____</a:t>
            </a:r>
            <a:r>
              <a:rPr lang="zh-TW" altLang="en-US" sz="4400" dirty="0">
                <a:latin typeface="+mn-ea"/>
              </a:rPr>
              <a:t>测试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523CDF3-C253-4A46-A872-C9633F5B7A88}"/>
              </a:ext>
            </a:extLst>
          </p:cNvPr>
          <p:cNvSpPr txBox="1"/>
          <p:nvPr/>
        </p:nvSpPr>
        <p:spPr>
          <a:xfrm>
            <a:off x="9623183" y="5426835"/>
            <a:ext cx="1050538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项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92CE808-1948-4082-A2E8-86F27D7E14AB}"/>
              </a:ext>
            </a:extLst>
          </p:cNvPr>
          <p:cNvSpPr txBox="1"/>
          <p:nvPr/>
        </p:nvSpPr>
        <p:spPr>
          <a:xfrm>
            <a:off x="2275114" y="4165124"/>
            <a:ext cx="1653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800" dirty="0"/>
              <a:t>$10000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9905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 animBg="1"/>
      <p:bldP spid="9" grpId="0"/>
      <p:bldP spid="10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AB6009E-F4C0-4170-97CC-FC5BBFBF9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3" t="2122" r="47302" b="2742"/>
          <a:stretch/>
        </p:blipFill>
        <p:spPr>
          <a:xfrm>
            <a:off x="847725" y="1136600"/>
            <a:ext cx="3841580" cy="346233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8ED43F2-5E45-4089-B435-B6FF082147E5}"/>
              </a:ext>
            </a:extLst>
          </p:cNvPr>
          <p:cNvSpPr txBox="1"/>
          <p:nvPr/>
        </p:nvSpPr>
        <p:spPr>
          <a:xfrm>
            <a:off x="1076125" y="5097959"/>
            <a:ext cx="3246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中文</a:t>
            </a:r>
            <a:r>
              <a:rPr lang="en-US" altLang="zh-TW" sz="4400" dirty="0">
                <a:latin typeface="+mn-ea"/>
              </a:rPr>
              <a:t>_______</a:t>
            </a:r>
            <a:endParaRPr lang="zh-TW" altLang="en-US" sz="4400" dirty="0"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E2CC99D-D511-4293-875B-BECC1161B3CE}"/>
              </a:ext>
            </a:extLst>
          </p:cNvPr>
          <p:cNvSpPr txBox="1"/>
          <p:nvPr/>
        </p:nvSpPr>
        <p:spPr>
          <a:xfrm>
            <a:off x="2511236" y="4903457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程度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35D64FB-0901-4486-A728-3307030B0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072" y="682078"/>
            <a:ext cx="3639344" cy="2667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AEC5F38-A650-468E-BE26-F26048B782D4}"/>
              </a:ext>
            </a:extLst>
          </p:cNvPr>
          <p:cNvSpPr txBox="1"/>
          <p:nvPr/>
        </p:nvSpPr>
        <p:spPr>
          <a:xfrm>
            <a:off x="8558416" y="1015946"/>
            <a:ext cx="3570336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+mn-ea"/>
              </a:rPr>
              <a:t>我相信外星人真的</a:t>
            </a:r>
            <a:r>
              <a:rPr lang="en-US" altLang="zh-TW" sz="4400" dirty="0">
                <a:latin typeface="+mn-ea"/>
              </a:rPr>
              <a:t>_______</a:t>
            </a:r>
            <a:endParaRPr lang="zh-TW" altLang="en-US" sz="4400" dirty="0">
              <a:latin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BA472F4-3C5B-4C7C-A45C-559DB9655185}"/>
              </a:ext>
            </a:extLst>
          </p:cNvPr>
          <p:cNvSpPr txBox="1"/>
          <p:nvPr/>
        </p:nvSpPr>
        <p:spPr>
          <a:xfrm>
            <a:off x="10127146" y="2044153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存在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3EC2D4E-D794-41FD-A0FA-B79A551F7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542" y="3842790"/>
            <a:ext cx="3818403" cy="212133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E7C4DE1-D1FA-4DF6-9BD9-E79CB36FC9B1}"/>
              </a:ext>
            </a:extLst>
          </p:cNvPr>
          <p:cNvSpPr txBox="1"/>
          <p:nvPr/>
        </p:nvSpPr>
        <p:spPr>
          <a:xfrm>
            <a:off x="8558416" y="4212134"/>
            <a:ext cx="3570336" cy="2020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+mn-ea"/>
              </a:rPr>
              <a:t>经济</a:t>
            </a: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的城市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6F69BE-A15F-4BA3-B248-EE0BEC2DC0E1}"/>
              </a:ext>
            </a:extLst>
          </p:cNvPr>
          <p:cNvSpPr txBox="1"/>
          <p:nvPr/>
        </p:nvSpPr>
        <p:spPr>
          <a:xfrm>
            <a:off x="10146196" y="4212134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发达</a:t>
            </a:r>
          </a:p>
        </p:txBody>
      </p:sp>
    </p:spTree>
    <p:extLst>
      <p:ext uri="{BB962C8B-B14F-4D97-AF65-F5344CB8AC3E}">
        <p14:creationId xmlns:p14="http://schemas.microsoft.com/office/powerpoint/2010/main" val="123813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 animBg="1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CF46851F-FCA7-45C3-9AAB-2ACB686B5B11}"/>
              </a:ext>
            </a:extLst>
          </p:cNvPr>
          <p:cNvSpPr txBox="1"/>
          <p:nvPr/>
        </p:nvSpPr>
        <p:spPr>
          <a:xfrm>
            <a:off x="4777738" y="5547496"/>
            <a:ext cx="3259389" cy="1005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食物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FF93D20-222E-4709-B4CC-558B83BF7F6C}"/>
              </a:ext>
            </a:extLst>
          </p:cNvPr>
          <p:cNvSpPr txBox="1"/>
          <p:nvPr/>
        </p:nvSpPr>
        <p:spPr>
          <a:xfrm>
            <a:off x="8095680" y="543205"/>
            <a:ext cx="3259389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+mn-ea"/>
              </a:rPr>
              <a:t>穿着</a:t>
            </a:r>
            <a:r>
              <a:rPr lang="en-US" altLang="zh-TW" sz="4400" dirty="0">
                <a:latin typeface="+mn-ea"/>
              </a:rPr>
              <a:t>_______</a:t>
            </a:r>
            <a:endParaRPr lang="zh-TW" altLang="en-US" sz="4400" dirty="0">
              <a:latin typeface="+mn-ea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1BDA6D1-2C70-4CF9-A44C-ED8077F4573C}"/>
              </a:ext>
            </a:extLst>
          </p:cNvPr>
          <p:cNvSpPr txBox="1"/>
          <p:nvPr/>
        </p:nvSpPr>
        <p:spPr>
          <a:xfrm>
            <a:off x="4863671" y="3844372"/>
            <a:ext cx="4667706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品德很好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CC62E0B-3236-45CE-BA7F-EEB5FB5409C3}"/>
              </a:ext>
            </a:extLst>
          </p:cNvPr>
          <p:cNvSpPr txBox="1"/>
          <p:nvPr/>
        </p:nvSpPr>
        <p:spPr>
          <a:xfrm>
            <a:off x="9006246" y="5398643"/>
            <a:ext cx="3185754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父母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026A004-0997-4DC4-9F63-971D4EE7FF13}"/>
              </a:ext>
            </a:extLst>
          </p:cNvPr>
          <p:cNvSpPr txBox="1"/>
          <p:nvPr/>
        </p:nvSpPr>
        <p:spPr>
          <a:xfrm>
            <a:off x="4106699" y="543205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勤劳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C6D528D-F3D2-46D0-BDC1-095808CC61A9}"/>
              </a:ext>
            </a:extLst>
          </p:cNvPr>
          <p:cNvSpPr txBox="1"/>
          <p:nvPr/>
        </p:nvSpPr>
        <p:spPr>
          <a:xfrm>
            <a:off x="9531377" y="543205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俭朴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C1CD2BF-96AA-4083-AB11-98DC083E6C70}"/>
              </a:ext>
            </a:extLst>
          </p:cNvPr>
          <p:cNvSpPr txBox="1"/>
          <p:nvPr/>
        </p:nvSpPr>
        <p:spPr>
          <a:xfrm>
            <a:off x="5119911" y="5584134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珍惜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E62E868-9651-4114-9040-C9135C256082}"/>
              </a:ext>
            </a:extLst>
          </p:cNvPr>
          <p:cNvSpPr txBox="1"/>
          <p:nvPr/>
        </p:nvSpPr>
        <p:spPr>
          <a:xfrm>
            <a:off x="9350825" y="5398643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孝敬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893675-4135-4E00-9D1E-442E4C6B2336}"/>
              </a:ext>
            </a:extLst>
          </p:cNvPr>
          <p:cNvSpPr txBox="1"/>
          <p:nvPr/>
        </p:nvSpPr>
        <p:spPr>
          <a:xfrm>
            <a:off x="4106699" y="2096551"/>
            <a:ext cx="1493354" cy="76944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C00000"/>
                </a:solidFill>
              </a:rPr>
              <a:t>懒惰</a:t>
            </a:r>
          </a:p>
        </p:txBody>
      </p:sp>
      <p:sp>
        <p:nvSpPr>
          <p:cNvPr id="9" name="箭號: 上-下雙向 8">
            <a:extLst>
              <a:ext uri="{FF2B5EF4-FFF2-40B4-BE49-F238E27FC236}">
                <a16:creationId xmlns:a16="http://schemas.microsoft.com/office/drawing/2014/main" id="{222F8063-B796-437B-9306-26262F4D24F6}"/>
              </a:ext>
            </a:extLst>
          </p:cNvPr>
          <p:cNvSpPr/>
          <p:nvPr/>
        </p:nvSpPr>
        <p:spPr>
          <a:xfrm>
            <a:off x="4662876" y="1312647"/>
            <a:ext cx="381000" cy="769441"/>
          </a:xfrm>
          <a:prstGeom prst="up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11EDF09-C107-4F69-9720-5A81B4048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434" y="59828"/>
            <a:ext cx="2430341" cy="326276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5AF7806-BAB3-463C-8C81-B1848FDEE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9" r="8596"/>
          <a:stretch/>
        </p:blipFill>
        <p:spPr>
          <a:xfrm>
            <a:off x="1179831" y="-17133"/>
            <a:ext cx="2732623" cy="3429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93A13B3-38DE-45C7-922F-49F54FFFA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54" y="3649896"/>
            <a:ext cx="3913284" cy="306948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EA1B426-D13F-452D-A50A-9E8C07170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7308" y="1983021"/>
            <a:ext cx="2224354" cy="333375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9BEC9F2A-5ADE-40EB-8626-7FF83E49D51F}"/>
              </a:ext>
            </a:extLst>
          </p:cNvPr>
          <p:cNvSpPr/>
          <p:nvPr/>
        </p:nvSpPr>
        <p:spPr>
          <a:xfrm>
            <a:off x="4777737" y="3424408"/>
            <a:ext cx="4753639" cy="163993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8F800AF-5248-4D0A-A850-A121F6DA38A3}"/>
              </a:ext>
            </a:extLst>
          </p:cNvPr>
          <p:cNvSpPr txBox="1"/>
          <p:nvPr/>
        </p:nvSpPr>
        <p:spPr>
          <a:xfrm>
            <a:off x="5349323" y="3891149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表明</a:t>
            </a:r>
            <a:endParaRPr lang="en-US" altLang="zh-TW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4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8" grpId="0"/>
      <p:bldP spid="16" grpId="0"/>
      <p:bldP spid="2" grpId="0" animBg="1"/>
      <p:bldP spid="3" grpId="0" animBg="1"/>
      <p:bldP spid="5" grpId="0" animBg="1"/>
      <p:bldP spid="6" grpId="0" animBg="1"/>
      <p:bldP spid="8" grpId="0" animBg="1"/>
      <p:bldP spid="9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90D879A-2A2A-49E5-8182-3407C46B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238125"/>
            <a:ext cx="2828925" cy="326218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A4A2CE7-6733-4D65-883A-D78EEDFACBDF}"/>
              </a:ext>
            </a:extLst>
          </p:cNvPr>
          <p:cNvSpPr txBox="1"/>
          <p:nvPr/>
        </p:nvSpPr>
        <p:spPr>
          <a:xfrm>
            <a:off x="6395094" y="729705"/>
            <a:ext cx="5796906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+mn-ea"/>
              </a:rPr>
              <a:t>根据这个线索</a:t>
            </a: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，小偷就是他。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9209984-F314-4922-8FC2-F2B0C782C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" r="58888" b="68333"/>
          <a:stretch/>
        </p:blipFill>
        <p:spPr>
          <a:xfrm>
            <a:off x="3705225" y="238125"/>
            <a:ext cx="2689870" cy="326218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0FA5418-FC89-468B-B5B3-63383F0B9AB3}"/>
              </a:ext>
            </a:extLst>
          </p:cNvPr>
          <p:cNvSpPr txBox="1"/>
          <p:nvPr/>
        </p:nvSpPr>
        <p:spPr>
          <a:xfrm>
            <a:off x="9951970" y="729705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显示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1DBF69C-B91F-40E5-8277-AC3FAA45E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3595818"/>
            <a:ext cx="3425291" cy="326218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BB55D9A-D386-4D4B-96DD-C05D22C22CF8}"/>
              </a:ext>
            </a:extLst>
          </p:cNvPr>
          <p:cNvSpPr txBox="1"/>
          <p:nvPr/>
        </p:nvSpPr>
        <p:spPr>
          <a:xfrm>
            <a:off x="3897984" y="5368180"/>
            <a:ext cx="3569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图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010B9A3-A04B-421C-8D79-2251A26DAE7F}"/>
              </a:ext>
            </a:extLst>
          </p:cNvPr>
          <p:cNvSpPr txBox="1"/>
          <p:nvPr/>
        </p:nvSpPr>
        <p:spPr>
          <a:xfrm>
            <a:off x="4602646" y="5149628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分析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D8D6371-2745-4230-986A-83DDDD916B95}"/>
              </a:ext>
            </a:extLst>
          </p:cNvPr>
          <p:cNvSpPr/>
          <p:nvPr/>
        </p:nvSpPr>
        <p:spPr>
          <a:xfrm>
            <a:off x="6783710" y="3429000"/>
            <a:ext cx="5084440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</a:rPr>
              <a:t>in recent years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1749CAC-61FF-4F06-B6D7-7E5E3B6CF858}"/>
              </a:ext>
            </a:extLst>
          </p:cNvPr>
          <p:cNvSpPr txBox="1"/>
          <p:nvPr/>
        </p:nvSpPr>
        <p:spPr>
          <a:xfrm>
            <a:off x="8036502" y="5226909"/>
            <a:ext cx="2434070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近年来</a:t>
            </a:r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814FEEEC-6152-4E5A-A8C3-1213E4BC79CE}"/>
              </a:ext>
            </a:extLst>
          </p:cNvPr>
          <p:cNvSpPr/>
          <p:nvPr/>
        </p:nvSpPr>
        <p:spPr>
          <a:xfrm>
            <a:off x="9086850" y="4444663"/>
            <a:ext cx="333375" cy="700030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25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/>
      <p:bldP spid="10" grpId="0" animBg="1"/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9671A56-4B75-4855-A74A-3FDC548E1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3" y="285750"/>
            <a:ext cx="4042072" cy="260508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1489238-0B3E-401E-A59F-9A3E593D3A09}"/>
              </a:ext>
            </a:extLst>
          </p:cNvPr>
          <p:cNvSpPr txBox="1"/>
          <p:nvPr/>
        </p:nvSpPr>
        <p:spPr>
          <a:xfrm>
            <a:off x="4980284" y="1382886"/>
            <a:ext cx="6163965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+mn-ea"/>
              </a:rPr>
              <a:t>我很</a:t>
            </a: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这个工作。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42FF4E3-3E49-427E-82DD-3F7FA9C99144}"/>
              </a:ext>
            </a:extLst>
          </p:cNvPr>
          <p:cNvSpPr txBox="1"/>
          <p:nvPr/>
        </p:nvSpPr>
        <p:spPr>
          <a:xfrm>
            <a:off x="6496050" y="1411784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热爱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00440CC-E661-4AF7-AF66-557EC8AE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77" y="3248024"/>
            <a:ext cx="3645497" cy="344296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86DCBBC-6E8A-4C23-B1A4-C1BECFA0EFF4}"/>
              </a:ext>
            </a:extLst>
          </p:cNvPr>
          <p:cNvSpPr txBox="1"/>
          <p:nvPr/>
        </p:nvSpPr>
        <p:spPr>
          <a:xfrm>
            <a:off x="4638674" y="4159272"/>
            <a:ext cx="7258051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+mn-ea"/>
              </a:rPr>
              <a:t>医生会与病人有很</a:t>
            </a: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和</a:t>
            </a: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地接触。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E59A669-9C3E-4560-86BA-447D1DF11956}"/>
              </a:ext>
            </a:extLst>
          </p:cNvPr>
          <p:cNvSpPr txBox="1"/>
          <p:nvPr/>
        </p:nvSpPr>
        <p:spPr>
          <a:xfrm>
            <a:off x="6353175" y="5226132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直接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37F0A07-C1EB-412F-B425-EFE64463C0D2}"/>
              </a:ext>
            </a:extLst>
          </p:cNvPr>
          <p:cNvSpPr txBox="1"/>
          <p:nvPr/>
        </p:nvSpPr>
        <p:spPr>
          <a:xfrm>
            <a:off x="9454598" y="4200067"/>
            <a:ext cx="1518202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密切</a:t>
            </a:r>
          </a:p>
        </p:txBody>
      </p:sp>
    </p:spTree>
    <p:extLst>
      <p:ext uri="{BB962C8B-B14F-4D97-AF65-F5344CB8AC3E}">
        <p14:creationId xmlns:p14="http://schemas.microsoft.com/office/powerpoint/2010/main" val="301185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D969259-5E3E-46A7-B932-4EA80D2B7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32" y="241382"/>
            <a:ext cx="3774281" cy="377428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812A7E9-8FE7-4886-9554-F07677AC8A8B}"/>
              </a:ext>
            </a:extLst>
          </p:cNvPr>
          <p:cNvSpPr txBox="1"/>
          <p:nvPr/>
        </p:nvSpPr>
        <p:spPr>
          <a:xfrm>
            <a:off x="695324" y="4078471"/>
            <a:ext cx="4657725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+mn-ea"/>
              </a:rPr>
              <a:t>反应很</a:t>
            </a:r>
            <a:r>
              <a:rPr lang="en-US" altLang="zh-TW" sz="4400" dirty="0">
                <a:latin typeface="+mn-ea"/>
              </a:rPr>
              <a:t>_______</a:t>
            </a:r>
            <a:endParaRPr lang="zh-TW" altLang="en-US" sz="4400" dirty="0"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D75E019-4759-45D6-8A1F-665CC45CF575}"/>
              </a:ext>
            </a:extLst>
          </p:cNvPr>
          <p:cNvSpPr txBox="1"/>
          <p:nvPr/>
        </p:nvSpPr>
        <p:spPr>
          <a:xfrm>
            <a:off x="3202471" y="4078471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激烈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0769167-5373-44AC-A2F6-29DC4326C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441" y="552241"/>
            <a:ext cx="5715000" cy="321945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B3547E1-A58A-4112-BEA7-26B6B3D194F0}"/>
              </a:ext>
            </a:extLst>
          </p:cNvPr>
          <p:cNvSpPr txBox="1"/>
          <p:nvPr/>
        </p:nvSpPr>
        <p:spPr>
          <a:xfrm>
            <a:off x="6353020" y="4049508"/>
            <a:ext cx="4243388" cy="1005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+mn-ea"/>
              </a:rPr>
              <a:t>学习的</a:t>
            </a:r>
            <a:r>
              <a:rPr lang="en-US" altLang="zh-TW" sz="4400" dirty="0">
                <a:latin typeface="+mn-ea"/>
              </a:rPr>
              <a:t>_______</a:t>
            </a:r>
            <a:endParaRPr lang="zh-TW" altLang="en-US" sz="4400" dirty="0">
              <a:latin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9982647-8403-4CC5-95F4-18D68B71F5D3}"/>
              </a:ext>
            </a:extLst>
          </p:cNvPr>
          <p:cNvSpPr txBox="1"/>
          <p:nvPr/>
        </p:nvSpPr>
        <p:spPr>
          <a:xfrm>
            <a:off x="8595277" y="4050103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成果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4125F69-54B0-4A28-9CE7-F251B8E929DA}"/>
              </a:ext>
            </a:extLst>
          </p:cNvPr>
          <p:cNvSpPr/>
          <p:nvPr/>
        </p:nvSpPr>
        <p:spPr>
          <a:xfrm>
            <a:off x="2124962" y="5461332"/>
            <a:ext cx="5084440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6000" dirty="0">
                <a:solidFill>
                  <a:schemeClr val="bg1"/>
                </a:solidFill>
              </a:rPr>
              <a:t>be willing to</a:t>
            </a:r>
            <a:endParaRPr lang="zh-TW" altLang="en-US" sz="6000" dirty="0">
              <a:solidFill>
                <a:schemeClr val="bg1"/>
              </a:solidFill>
            </a:endParaRPr>
          </a:p>
        </p:txBody>
      </p:sp>
      <p:sp>
        <p:nvSpPr>
          <p:cNvPr id="9" name="箭號: 向下 8">
            <a:extLst>
              <a:ext uri="{FF2B5EF4-FFF2-40B4-BE49-F238E27FC236}">
                <a16:creationId xmlns:a16="http://schemas.microsoft.com/office/drawing/2014/main" id="{9CD28679-C853-4AF4-B911-B12C8E02B395}"/>
              </a:ext>
            </a:extLst>
          </p:cNvPr>
          <p:cNvSpPr/>
          <p:nvPr/>
        </p:nvSpPr>
        <p:spPr>
          <a:xfrm rot="16200000">
            <a:off x="7392730" y="5671536"/>
            <a:ext cx="333375" cy="700030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A1AF461-F908-4CC2-B1F3-FA255B60A650}"/>
              </a:ext>
            </a:extLst>
          </p:cNvPr>
          <p:cNvSpPr txBox="1"/>
          <p:nvPr/>
        </p:nvSpPr>
        <p:spPr>
          <a:xfrm>
            <a:off x="8013321" y="5584445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愿</a:t>
            </a:r>
          </a:p>
        </p:txBody>
      </p:sp>
    </p:spTree>
    <p:extLst>
      <p:ext uri="{BB962C8B-B14F-4D97-AF65-F5344CB8AC3E}">
        <p14:creationId xmlns:p14="http://schemas.microsoft.com/office/powerpoint/2010/main" val="33876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AABAD8D-67E5-4149-9876-E74ED8FC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44" y="219075"/>
            <a:ext cx="3408836" cy="41338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9C8508D-90FA-472D-80C8-F0BA6B0941F8}"/>
              </a:ext>
            </a:extLst>
          </p:cNvPr>
          <p:cNvSpPr txBox="1"/>
          <p:nvPr/>
        </p:nvSpPr>
        <p:spPr>
          <a:xfrm>
            <a:off x="4676775" y="928482"/>
            <a:ext cx="7172325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+mn-ea"/>
              </a:rPr>
              <a:t>妈妈在做饭，</a:t>
            </a: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，也在打电话。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4DC1414-D71A-43DF-B6A0-611971E6B6EE}"/>
              </a:ext>
            </a:extLst>
          </p:cNvPr>
          <p:cNvSpPr txBox="1"/>
          <p:nvPr/>
        </p:nvSpPr>
        <p:spPr>
          <a:xfrm>
            <a:off x="8340496" y="928482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同时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F57B6E-07CC-4DEE-9174-CA7C3B519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75" y="2927747"/>
            <a:ext cx="6258984" cy="352067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8BBF580-1122-45BA-996C-BA274893E2D7}"/>
              </a:ext>
            </a:extLst>
          </p:cNvPr>
          <p:cNvSpPr txBox="1"/>
          <p:nvPr/>
        </p:nvSpPr>
        <p:spPr>
          <a:xfrm>
            <a:off x="10120311" y="4347097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花费</a:t>
            </a:r>
          </a:p>
        </p:txBody>
      </p:sp>
    </p:spTree>
    <p:extLst>
      <p:ext uri="{BB962C8B-B14F-4D97-AF65-F5344CB8AC3E}">
        <p14:creationId xmlns:p14="http://schemas.microsoft.com/office/powerpoint/2010/main" val="318393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A31034C-0C28-4875-B2F9-F133CC017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541867"/>
            <a:ext cx="4552950" cy="278156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940E339-3FFF-4BDD-98B9-79E68EB7D1A2}"/>
              </a:ext>
            </a:extLst>
          </p:cNvPr>
          <p:cNvSpPr txBox="1"/>
          <p:nvPr/>
        </p:nvSpPr>
        <p:spPr>
          <a:xfrm>
            <a:off x="1485900" y="4092876"/>
            <a:ext cx="3505200" cy="1005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电梯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CC90EFC-A39D-42E1-B3AF-EF03856E0258}"/>
              </a:ext>
            </a:extLst>
          </p:cNvPr>
          <p:cNvSpPr txBox="1"/>
          <p:nvPr/>
        </p:nvSpPr>
        <p:spPr>
          <a:xfrm>
            <a:off x="1824036" y="4092876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挤进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6080FFF-690C-4F42-9FC6-9250C11B2BD0}"/>
              </a:ext>
            </a:extLst>
          </p:cNvPr>
          <p:cNvSpPr txBox="1"/>
          <p:nvPr/>
        </p:nvSpPr>
        <p:spPr>
          <a:xfrm>
            <a:off x="1824036" y="5097959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挤出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9F91471-C661-4F9A-9AE3-0FF254209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75" y="541867"/>
            <a:ext cx="6343650" cy="2796461"/>
          </a:xfrm>
          <a:prstGeom prst="rect">
            <a:avLst/>
          </a:prstGeom>
        </p:spPr>
      </p:pic>
      <p:sp>
        <p:nvSpPr>
          <p:cNvPr id="7" name="箭號: 向下 6">
            <a:extLst>
              <a:ext uri="{FF2B5EF4-FFF2-40B4-BE49-F238E27FC236}">
                <a16:creationId xmlns:a16="http://schemas.microsoft.com/office/drawing/2014/main" id="{B0ED97CF-84F9-4DC8-85DF-500661B072F7}"/>
              </a:ext>
            </a:extLst>
          </p:cNvPr>
          <p:cNvSpPr/>
          <p:nvPr/>
        </p:nvSpPr>
        <p:spPr>
          <a:xfrm>
            <a:off x="8696325" y="3429000"/>
            <a:ext cx="323850" cy="180975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B8FEB54-A8C6-4C13-B2A1-15DBB67A1763}"/>
              </a:ext>
            </a:extLst>
          </p:cNvPr>
          <p:cNvSpPr txBox="1"/>
          <p:nvPr/>
        </p:nvSpPr>
        <p:spPr>
          <a:xfrm>
            <a:off x="8063123" y="5238750"/>
            <a:ext cx="1622977" cy="14465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中产阶级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747E426-6B64-4E1B-BDA2-925235297769}"/>
              </a:ext>
            </a:extLst>
          </p:cNvPr>
          <p:cNvSpPr txBox="1"/>
          <p:nvPr/>
        </p:nvSpPr>
        <p:spPr>
          <a:xfrm>
            <a:off x="5774221" y="5238750"/>
            <a:ext cx="1622977" cy="14465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下流阶级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C2658D1-9D17-4A6A-919D-8DE0CDD1B339}"/>
              </a:ext>
            </a:extLst>
          </p:cNvPr>
          <p:cNvSpPr txBox="1"/>
          <p:nvPr/>
        </p:nvSpPr>
        <p:spPr>
          <a:xfrm>
            <a:off x="10290934" y="5238750"/>
            <a:ext cx="1622977" cy="14465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上流阶级</a:t>
            </a:r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1A604C75-3E76-4FF5-A2C3-014F76BD6917}"/>
              </a:ext>
            </a:extLst>
          </p:cNvPr>
          <p:cNvSpPr/>
          <p:nvPr/>
        </p:nvSpPr>
        <p:spPr>
          <a:xfrm>
            <a:off x="6357937" y="3429000"/>
            <a:ext cx="323850" cy="180975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62EB61AC-2A6B-48AE-BB5E-DE4BF567BAEB}"/>
              </a:ext>
            </a:extLst>
          </p:cNvPr>
          <p:cNvSpPr/>
          <p:nvPr/>
        </p:nvSpPr>
        <p:spPr>
          <a:xfrm>
            <a:off x="10938634" y="3383664"/>
            <a:ext cx="323850" cy="180975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39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AA3A7B7-E132-4A05-8DF4-13CA6617A9DA}"/>
              </a:ext>
            </a:extLst>
          </p:cNvPr>
          <p:cNvSpPr txBox="1"/>
          <p:nvPr/>
        </p:nvSpPr>
        <p:spPr>
          <a:xfrm>
            <a:off x="10426148" y="1673364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儿童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B770AF4-8FFA-429F-8471-5876FD6CCC59}"/>
              </a:ext>
            </a:extLst>
          </p:cNvPr>
          <p:cNvSpPr txBox="1"/>
          <p:nvPr/>
        </p:nvSpPr>
        <p:spPr>
          <a:xfrm>
            <a:off x="1371600" y="5097959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家长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00265B0-B654-45E6-8521-87849411B64B}"/>
              </a:ext>
            </a:extLst>
          </p:cNvPr>
          <p:cNvSpPr txBox="1"/>
          <p:nvPr/>
        </p:nvSpPr>
        <p:spPr>
          <a:xfrm>
            <a:off x="1371600" y="709888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家庭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D69067D-DD38-4060-B25C-BD0A33A146FF}"/>
              </a:ext>
            </a:extLst>
          </p:cNvPr>
          <p:cNvSpPr txBox="1"/>
          <p:nvPr/>
        </p:nvSpPr>
        <p:spPr>
          <a:xfrm>
            <a:off x="9583393" y="5097959"/>
            <a:ext cx="247401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独生子女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04C9B52-3B59-4909-9302-5212EE7BA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048" y="685800"/>
            <a:ext cx="581025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568253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关于</a:t>
            </a:r>
            <a:endParaRPr lang="en-US" altLang="zh-TW" sz="8000" dirty="0"/>
          </a:p>
          <a:p>
            <a:pPr algn="ctr"/>
            <a:r>
              <a:rPr lang="en-US" altLang="zh-TW" sz="3200" dirty="0">
                <a:latin typeface="+mn-ea"/>
              </a:rPr>
              <a:t>about , regarding</a:t>
            </a:r>
            <a:endParaRPr lang="zh-TW" altLang="en-US" sz="3200" dirty="0"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71C00B-E4F5-416B-8FE1-B97205DF2785}"/>
              </a:ext>
            </a:extLst>
          </p:cNvPr>
          <p:cNvSpPr/>
          <p:nvPr/>
        </p:nvSpPr>
        <p:spPr>
          <a:xfrm>
            <a:off x="1485900" y="3205805"/>
            <a:ext cx="9486900" cy="22178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“关于” </a:t>
            </a:r>
            <a:r>
              <a:rPr lang="en-US" altLang="zh-TW" sz="3200" dirty="0">
                <a:latin typeface="+mn-ea"/>
              </a:rPr>
              <a:t>emphasizes a range, and it introduces all things that are related to it.</a:t>
            </a:r>
            <a:r>
              <a:rPr lang="zh-TW" altLang="en-US" sz="3200" dirty="0">
                <a:latin typeface="+mn-ea"/>
              </a:rPr>
              <a:t> “关于” </a:t>
            </a:r>
            <a:r>
              <a:rPr lang="en-US" altLang="zh-TW" sz="3200" dirty="0">
                <a:latin typeface="+mn-ea"/>
              </a:rPr>
              <a:t>can also be used in the title of an article.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33748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485900" y="5513457"/>
            <a:ext cx="962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我想买一本</a:t>
            </a:r>
            <a:r>
              <a:rPr lang="zh-TW" altLang="en-US" sz="4000" b="1" dirty="0">
                <a:solidFill>
                  <a:srgbClr val="FF0000"/>
                </a:solidFill>
              </a:rPr>
              <a:t>关于</a:t>
            </a:r>
            <a:r>
              <a:rPr lang="zh-TW" altLang="en-US" sz="4000" dirty="0"/>
              <a:t>经济的书。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95C0FB-8F9B-4AB6-8639-EA0D70EC0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685800"/>
            <a:ext cx="4114800" cy="41148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0735A13-E251-4BF6-BC4E-4C54334A8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1" y="1545431"/>
            <a:ext cx="4762499" cy="26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1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485900" y="5673864"/>
            <a:ext cx="962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我想写一篇</a:t>
            </a:r>
            <a:r>
              <a:rPr lang="zh-TW" altLang="en-US" sz="4000" b="1" dirty="0">
                <a:solidFill>
                  <a:srgbClr val="FF0000"/>
                </a:solidFill>
              </a:rPr>
              <a:t>关于</a:t>
            </a:r>
            <a:r>
              <a:rPr lang="zh-TW" altLang="en-US" sz="4000" dirty="0"/>
              <a:t>中西文化差异的文章。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6D4B252-E7A7-4DE4-9E1A-FDC3D1008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01"/>
          <a:stretch/>
        </p:blipFill>
        <p:spPr>
          <a:xfrm>
            <a:off x="733425" y="123617"/>
            <a:ext cx="6885688" cy="2724150"/>
          </a:xfrm>
          <a:prstGeom prst="rect">
            <a:avLst/>
          </a:prstGeom>
        </p:spPr>
      </p:pic>
      <p:pic>
        <p:nvPicPr>
          <p:cNvPr id="2050" name="Picture 2" descr="18张漫画让你秒懂“东西方文化差距有多大”！ - 中国禁闻网">
            <a:extLst>
              <a:ext uri="{FF2B5EF4-FFF2-40B4-BE49-F238E27FC236}">
                <a16:creationId xmlns:a16="http://schemas.microsoft.com/office/drawing/2014/main" id="{5BE373F1-A0C7-4282-9D3C-AA3104EFF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29583" r="7917" b="19583"/>
          <a:stretch/>
        </p:blipFill>
        <p:spPr bwMode="auto">
          <a:xfrm>
            <a:off x="7015643" y="123617"/>
            <a:ext cx="5018713" cy="305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33404A8-5EA6-4E3A-92C8-0262AD07F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49" b="23843"/>
          <a:stretch/>
        </p:blipFill>
        <p:spPr>
          <a:xfrm>
            <a:off x="4176269" y="3074226"/>
            <a:ext cx="4133850" cy="23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9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045518B-51B8-4436-BAF1-EF014ECAF571}"/>
              </a:ext>
            </a:extLst>
          </p:cNvPr>
          <p:cNvSpPr txBox="1"/>
          <p:nvPr/>
        </p:nvSpPr>
        <p:spPr>
          <a:xfrm>
            <a:off x="1485900" y="5673864"/>
            <a:ext cx="962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他昨天发表了一个</a:t>
            </a:r>
            <a:r>
              <a:rPr lang="zh-TW" altLang="en-US" sz="4000" b="1" dirty="0">
                <a:solidFill>
                  <a:srgbClr val="FF0000"/>
                </a:solidFill>
              </a:rPr>
              <a:t>关于</a:t>
            </a:r>
            <a:r>
              <a:rPr lang="zh-TW" altLang="en-US" sz="4000" dirty="0"/>
              <a:t>中国经济的演讲。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89AA48C-24FB-4633-A487-6466CFD2E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0" y="1181099"/>
            <a:ext cx="6654800" cy="37433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782F3CD-96D6-4B27-B337-6D35B1CE4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181099"/>
            <a:ext cx="3719742" cy="387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2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045518B-51B8-4436-BAF1-EF014ECAF571}"/>
              </a:ext>
            </a:extLst>
          </p:cNvPr>
          <p:cNvSpPr txBox="1"/>
          <p:nvPr/>
        </p:nvSpPr>
        <p:spPr>
          <a:xfrm>
            <a:off x="1485900" y="5673864"/>
            <a:ext cx="962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</a:rPr>
              <a:t>关于</a:t>
            </a:r>
            <a:r>
              <a:rPr lang="zh-TW" altLang="en-US" sz="4000" dirty="0"/>
              <a:t>你的辞职申请，老板还在考虑。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4A8FBAA-A992-47B8-96E6-25B74586D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18" y="476250"/>
            <a:ext cx="5607511" cy="420648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38C28A2-BA0B-4776-964B-1E7990FBBB67}"/>
              </a:ext>
            </a:extLst>
          </p:cNvPr>
          <p:cNvSpPr txBox="1"/>
          <p:nvPr/>
        </p:nvSpPr>
        <p:spPr>
          <a:xfrm rot="1709057">
            <a:off x="2788129" y="2603526"/>
            <a:ext cx="192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辞职申请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2701310-3ACB-4853-81C2-75765CDE2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489" y="1487096"/>
            <a:ext cx="5385542" cy="319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045518B-51B8-4436-BAF1-EF014ECAF571}"/>
              </a:ext>
            </a:extLst>
          </p:cNvPr>
          <p:cNvSpPr txBox="1"/>
          <p:nvPr/>
        </p:nvSpPr>
        <p:spPr>
          <a:xfrm>
            <a:off x="1057275" y="5616714"/>
            <a:ext cx="10801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</a:rPr>
              <a:t>关于</a:t>
            </a:r>
            <a:r>
              <a:rPr lang="zh-TW" altLang="en-US" sz="4000" dirty="0"/>
              <a:t>孩子的教育，他跟丈夫的做法很不一样。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6E24CF4-02C2-41F9-BCAE-5BD59C3A6E04}"/>
              </a:ext>
            </a:extLst>
          </p:cNvPr>
          <p:cNvSpPr/>
          <p:nvPr/>
        </p:nvSpPr>
        <p:spPr>
          <a:xfrm>
            <a:off x="733425" y="533400"/>
            <a:ext cx="6296025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4800" dirty="0">
                <a:solidFill>
                  <a:srgbClr val="222222"/>
                </a:solidFill>
                <a:latin typeface="arial" panose="020B0604020202020204" pitchFamily="34" charset="0"/>
              </a:rPr>
              <a:t>Children's education</a:t>
            </a:r>
            <a:endParaRPr lang="zh-TW" altLang="en-US" sz="4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48B2A3-0159-4E2D-B499-B3A18FCE9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62" y="1509712"/>
            <a:ext cx="3838575" cy="38385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5982F40-27FE-460A-A5EE-41AEBFAC2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4" y="1509712"/>
            <a:ext cx="38385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70089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不同程度地</a:t>
            </a:r>
            <a:endParaRPr lang="en-US" altLang="zh-TW" sz="8000" dirty="0"/>
          </a:p>
          <a:p>
            <a:pPr algn="ctr"/>
            <a:r>
              <a:rPr lang="en-US" altLang="zh-TW" sz="3200" dirty="0">
                <a:latin typeface="+mn-ea"/>
              </a:rPr>
              <a:t>to varying degrees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134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失业漫画插画图片下载-正版图片400610639-摄图网">
            <a:extLst>
              <a:ext uri="{FF2B5EF4-FFF2-40B4-BE49-F238E27FC236}">
                <a16:creationId xmlns:a16="http://schemas.microsoft.com/office/drawing/2014/main" id="{CC95E4FA-9D41-42E4-B2C7-D20E95117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415" y="2826450"/>
            <a:ext cx="3377046" cy="23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045518B-51B8-4436-BAF1-EF014ECAF571}"/>
              </a:ext>
            </a:extLst>
          </p:cNvPr>
          <p:cNvSpPr txBox="1"/>
          <p:nvPr/>
        </p:nvSpPr>
        <p:spPr>
          <a:xfrm>
            <a:off x="1000125" y="4949964"/>
            <a:ext cx="10801350" cy="182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因为武汉肺炎的关系，对许多人造成</a:t>
            </a:r>
            <a:r>
              <a:rPr lang="zh-TW" altLang="en-US" sz="4000" b="1" dirty="0">
                <a:solidFill>
                  <a:srgbClr val="FF0000"/>
                </a:solidFill>
              </a:rPr>
              <a:t>不同程度地</a:t>
            </a:r>
            <a:r>
              <a:rPr lang="zh-TW" altLang="en-US" sz="4000" dirty="0"/>
              <a:t>影响。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BF8EF6-A898-4A54-886F-87A65A835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27" y="348967"/>
            <a:ext cx="3930362" cy="262024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B127052-288C-40AF-95E0-A68C0B466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284" y="81959"/>
            <a:ext cx="2769177" cy="28300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F4E98E9-A82D-4767-AD25-10CACF9708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39" t="10000" r="7639" b="11111"/>
          <a:stretch/>
        </p:blipFill>
        <p:spPr>
          <a:xfrm>
            <a:off x="8722351" y="190500"/>
            <a:ext cx="2830862" cy="263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5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045518B-51B8-4436-BAF1-EF014ECAF571}"/>
              </a:ext>
            </a:extLst>
          </p:cNvPr>
          <p:cNvSpPr txBox="1"/>
          <p:nvPr/>
        </p:nvSpPr>
        <p:spPr>
          <a:xfrm>
            <a:off x="1062471" y="4767530"/>
            <a:ext cx="10801350" cy="182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在台湾住了一个夏天，所有学生的中文水平都有</a:t>
            </a:r>
            <a:r>
              <a:rPr lang="zh-TW" altLang="en-US" sz="4000" b="1" dirty="0">
                <a:solidFill>
                  <a:srgbClr val="FF0000"/>
                </a:solidFill>
              </a:rPr>
              <a:t>不同程度地</a:t>
            </a:r>
            <a:r>
              <a:rPr lang="zh-TW" altLang="en-US" sz="4000" dirty="0"/>
              <a:t>提高了。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0217359-681E-4A27-9D9F-16FAB41A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46" y="542700"/>
            <a:ext cx="6081279" cy="34866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D8AB3AF-3853-484C-9CA1-E9055557B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675" y="542700"/>
            <a:ext cx="5650032" cy="34866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78043A1-4616-4D96-BFC7-2E3B6134D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801" y="2667225"/>
            <a:ext cx="16002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6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045518B-51B8-4436-BAF1-EF014ECAF571}"/>
              </a:ext>
            </a:extLst>
          </p:cNvPr>
          <p:cNvSpPr txBox="1"/>
          <p:nvPr/>
        </p:nvSpPr>
        <p:spPr>
          <a:xfrm>
            <a:off x="1060739" y="4643705"/>
            <a:ext cx="10801350" cy="182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环境污染、毒品等问题是全球性的，每个国家都</a:t>
            </a:r>
            <a:r>
              <a:rPr lang="zh-TW" altLang="en-US" sz="4000" b="1" dirty="0">
                <a:solidFill>
                  <a:srgbClr val="FF0000"/>
                </a:solidFill>
              </a:rPr>
              <a:t>不同程度</a:t>
            </a:r>
            <a:r>
              <a:rPr lang="zh-TW" altLang="en-US" sz="4000" dirty="0"/>
              <a:t>地存在这类问题。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6FA207F-134F-43C3-845C-92D379CBC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39" y="950193"/>
            <a:ext cx="4968011" cy="330993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3008D17-9C8E-4DBC-A080-216A72395F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32"/>
          <a:stretch/>
        </p:blipFill>
        <p:spPr>
          <a:xfrm>
            <a:off x="6096000" y="950193"/>
            <a:ext cx="5766089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3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A0BEEDEF-2101-4656-B594-16F2C1FE4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75649" b="70138"/>
          <a:stretch/>
        </p:blipFill>
        <p:spPr>
          <a:xfrm>
            <a:off x="6864512" y="3235589"/>
            <a:ext cx="3611332" cy="2491192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E1E69C9-285C-49B3-B683-588780BD5695}"/>
              </a:ext>
            </a:extLst>
          </p:cNvPr>
          <p:cNvSpPr txBox="1"/>
          <p:nvPr/>
        </p:nvSpPr>
        <p:spPr>
          <a:xfrm>
            <a:off x="736531" y="5752753"/>
            <a:ext cx="5772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心理健康出现</a:t>
            </a:r>
            <a:r>
              <a:rPr lang="en-US" altLang="zh-TW" sz="4400" dirty="0"/>
              <a:t>________</a:t>
            </a:r>
            <a:endParaRPr lang="zh-TW" altLang="en-US" sz="4400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5D34618A-C210-4C05-82C7-2D4684D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0" y="258838"/>
            <a:ext cx="4360794" cy="290719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762B6D3-637B-40CA-BEF3-4E40D24E3D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220"/>
          <a:stretch/>
        </p:blipFill>
        <p:spPr>
          <a:xfrm>
            <a:off x="736531" y="2850869"/>
            <a:ext cx="3800475" cy="237805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68B0E9B-F1D1-469D-955E-A845BF0F74FF}"/>
              </a:ext>
            </a:extLst>
          </p:cNvPr>
          <p:cNvSpPr txBox="1"/>
          <p:nvPr/>
        </p:nvSpPr>
        <p:spPr>
          <a:xfrm>
            <a:off x="3152775" y="1901279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寂寞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2D600D2-F104-4D10-99FE-5870A3501429}"/>
              </a:ext>
            </a:extLst>
          </p:cNvPr>
          <p:cNvSpPr txBox="1"/>
          <p:nvPr/>
        </p:nvSpPr>
        <p:spPr>
          <a:xfrm>
            <a:off x="3152775" y="4459480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心理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2F07B86-5BC1-42F9-9466-FC889B3F28A7}"/>
              </a:ext>
            </a:extLst>
          </p:cNvPr>
          <p:cNvSpPr txBox="1"/>
          <p:nvPr/>
        </p:nvSpPr>
        <p:spPr>
          <a:xfrm>
            <a:off x="9449011" y="2372561"/>
            <a:ext cx="2465108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心理测试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FCC7879-5A4C-4536-9487-788D89CBEE27}"/>
              </a:ext>
            </a:extLst>
          </p:cNvPr>
          <p:cNvSpPr txBox="1"/>
          <p:nvPr/>
        </p:nvSpPr>
        <p:spPr>
          <a:xfrm>
            <a:off x="10074759" y="5726781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障碍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085400A-8D67-4893-9015-A86DA779C2CD}"/>
              </a:ext>
            </a:extLst>
          </p:cNvPr>
          <p:cNvSpPr txBox="1"/>
          <p:nvPr/>
        </p:nvSpPr>
        <p:spPr>
          <a:xfrm>
            <a:off x="4460808" y="5548181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异常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008D6FC-6E68-4E0C-A147-0F36EE1FA1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93" t="7143" r="19766" b="12918"/>
          <a:stretch/>
        </p:blipFill>
        <p:spPr>
          <a:xfrm>
            <a:off x="875679" y="292668"/>
            <a:ext cx="2277096" cy="2378052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C6616813-0EC1-4C66-995D-DDAAB1C0CB26}"/>
              </a:ext>
            </a:extLst>
          </p:cNvPr>
          <p:cNvSpPr txBox="1"/>
          <p:nvPr/>
        </p:nvSpPr>
        <p:spPr>
          <a:xfrm>
            <a:off x="2991368" y="286625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+mn-ea"/>
              </a:rPr>
              <a:t>psychology</a:t>
            </a:r>
            <a:endParaRPr lang="zh-TW" altLang="en-US" dirty="0">
              <a:latin typeface="+mn-ea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7EE1498-7FA9-4ED3-A994-7501180F29CB}"/>
              </a:ext>
            </a:extLst>
          </p:cNvPr>
          <p:cNvSpPr txBox="1"/>
          <p:nvPr/>
        </p:nvSpPr>
        <p:spPr>
          <a:xfrm>
            <a:off x="6772275" y="5865892"/>
            <a:ext cx="5419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与人交流有</a:t>
            </a:r>
            <a:r>
              <a:rPr lang="en-US" altLang="zh-TW" sz="4400" dirty="0"/>
              <a:t>________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94922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  <p:bldP spid="4" grpId="0" animBg="1"/>
      <p:bldP spid="5" grpId="0" animBg="1"/>
      <p:bldP spid="6" grpId="0" animBg="1"/>
      <p:bldP spid="12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1DB3C76-44EE-4708-B127-AE8D1B40C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72" b="14444"/>
          <a:stretch/>
        </p:blipFill>
        <p:spPr>
          <a:xfrm>
            <a:off x="3039171" y="2286000"/>
            <a:ext cx="2969184" cy="276225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045518B-51B8-4436-BAF1-EF014ECAF571}"/>
              </a:ext>
            </a:extLst>
          </p:cNvPr>
          <p:cNvSpPr txBox="1"/>
          <p:nvPr/>
        </p:nvSpPr>
        <p:spPr>
          <a:xfrm>
            <a:off x="1078057" y="4688459"/>
            <a:ext cx="10801350" cy="1845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许多人从美国回来之后都有</a:t>
            </a:r>
            <a:r>
              <a:rPr lang="zh-TW" altLang="en-US" sz="4000" b="1" dirty="0">
                <a:solidFill>
                  <a:srgbClr val="FF0000"/>
                </a:solidFill>
              </a:rPr>
              <a:t>不同程度地</a:t>
            </a:r>
            <a:r>
              <a:rPr lang="zh-TW" altLang="en-US" sz="4000" dirty="0"/>
              <a:t>变胖，这是因为美国人很常吃垃圾食物。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A3F4E25-6F1F-4045-BCF8-4AE80071D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9" b="9861"/>
          <a:stretch/>
        </p:blipFill>
        <p:spPr>
          <a:xfrm>
            <a:off x="5858421" y="220155"/>
            <a:ext cx="2910873" cy="27622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F6EA63A-0B8E-414C-B349-78BC25BAEC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309"/>
          <a:stretch/>
        </p:blipFill>
        <p:spPr>
          <a:xfrm>
            <a:off x="5617830" y="2854263"/>
            <a:ext cx="3151464" cy="21172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9F54C0D-E6F6-4075-B297-E5EE367E7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69294" y="1085850"/>
            <a:ext cx="3272312" cy="29527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C2B3485-5902-4C65-BF61-CBEB4B79E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53" y="159275"/>
            <a:ext cx="3263620" cy="236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4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045518B-51B8-4436-BAF1-EF014ECAF571}"/>
              </a:ext>
            </a:extLst>
          </p:cNvPr>
          <p:cNvSpPr txBox="1"/>
          <p:nvPr/>
        </p:nvSpPr>
        <p:spPr>
          <a:xfrm>
            <a:off x="1038224" y="4876798"/>
            <a:ext cx="10801350" cy="182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因为今年天气很好，所以各种水果的产量都有</a:t>
            </a:r>
            <a:r>
              <a:rPr lang="zh-TW" altLang="en-US" sz="4000" b="1" dirty="0">
                <a:solidFill>
                  <a:srgbClr val="FF0000"/>
                </a:solidFill>
              </a:rPr>
              <a:t>不同程度地</a:t>
            </a:r>
            <a:r>
              <a:rPr lang="zh-TW" altLang="en-US" sz="4000" dirty="0"/>
              <a:t>增加。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7C01112-68A4-460D-A939-69BA55E17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637" y="533400"/>
            <a:ext cx="3456640" cy="216310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C2024D9-F992-4411-B57C-8C9FC24DD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489" y="542925"/>
            <a:ext cx="3283285" cy="215357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CF3A3E1-BF91-4F7F-BF43-EF4FF54B8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490" y="2912640"/>
            <a:ext cx="3356354" cy="19641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7AE9731-827B-462C-B3DA-0B8AC8F5E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637" y="2912639"/>
            <a:ext cx="3456640" cy="196415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13E9730-D421-43DF-8D5E-8B49B12EF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82" y="1463648"/>
            <a:ext cx="3866987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8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70089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令人</a:t>
            </a:r>
            <a:endParaRPr lang="en-US" altLang="zh-TW" sz="8000" dirty="0"/>
          </a:p>
          <a:p>
            <a:pPr algn="ctr"/>
            <a:r>
              <a:rPr lang="en-US" altLang="zh-TW" sz="3200" dirty="0">
                <a:latin typeface="+mn-ea"/>
              </a:rPr>
              <a:t>Make somebody (feel)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47334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695326" y="5563225"/>
            <a:ext cx="1149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七岁的儿童会说三种语言，真令人惊讶。</a:t>
            </a:r>
          </a:p>
        </p:txBody>
      </p:sp>
      <p:pic>
        <p:nvPicPr>
          <p:cNvPr id="1026" name="Picture 2" descr="卡通兒童背包開始上學的季節, 學習, 要素, 寶貝向量圖案素材免費下載 ...">
            <a:extLst>
              <a:ext uri="{FF2B5EF4-FFF2-40B4-BE49-F238E27FC236}">
                <a16:creationId xmlns:a16="http://schemas.microsoft.com/office/drawing/2014/main" id="{BB8347CD-459F-4D41-962A-604DAB277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t="5455" r="13635" b="5485"/>
          <a:stretch/>
        </p:blipFill>
        <p:spPr bwMode="auto">
          <a:xfrm>
            <a:off x="3338513" y="914624"/>
            <a:ext cx="3105150" cy="419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F2D6DCA4-3878-428D-81AB-B637BE7F3CE4}"/>
              </a:ext>
            </a:extLst>
          </p:cNvPr>
          <p:cNvSpPr/>
          <p:nvPr/>
        </p:nvSpPr>
        <p:spPr>
          <a:xfrm rot="10800000">
            <a:off x="1036367" y="2109067"/>
            <a:ext cx="1546769" cy="905089"/>
          </a:xfrm>
          <a:prstGeom prst="wedgeRoundRectCallout">
            <a:avLst>
              <a:gd name="adj1" fmla="val -100039"/>
              <a:gd name="adj2" fmla="val -1211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F889EEB7-EE7A-454D-8014-3A869A6F7402}"/>
              </a:ext>
            </a:extLst>
          </p:cNvPr>
          <p:cNvSpPr/>
          <p:nvPr/>
        </p:nvSpPr>
        <p:spPr>
          <a:xfrm rot="10800000">
            <a:off x="1036367" y="3297720"/>
            <a:ext cx="1546769" cy="905089"/>
          </a:xfrm>
          <a:prstGeom prst="wedgeRoundRectCallout">
            <a:avLst>
              <a:gd name="adj1" fmla="val -91418"/>
              <a:gd name="adj2" fmla="val 7418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5AB56168-004A-48B9-ADD8-07700B0593AF}"/>
              </a:ext>
            </a:extLst>
          </p:cNvPr>
          <p:cNvSpPr/>
          <p:nvPr/>
        </p:nvSpPr>
        <p:spPr>
          <a:xfrm rot="10800000">
            <a:off x="1036367" y="954572"/>
            <a:ext cx="1546769" cy="905089"/>
          </a:xfrm>
          <a:prstGeom prst="wedgeRoundRectCallout">
            <a:avLst>
              <a:gd name="adj1" fmla="val -102502"/>
              <a:gd name="adj2" fmla="val -731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1E3A134-ACBE-4CE9-950A-F8844D98627E}"/>
              </a:ext>
            </a:extLst>
          </p:cNvPr>
          <p:cNvSpPr txBox="1"/>
          <p:nvPr/>
        </p:nvSpPr>
        <p:spPr>
          <a:xfrm>
            <a:off x="1036367" y="1052777"/>
            <a:ext cx="1546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你好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92A97C5-849B-4D1F-A497-E51C10AF920A}"/>
              </a:ext>
            </a:extLst>
          </p:cNvPr>
          <p:cNvSpPr txBox="1"/>
          <p:nvPr/>
        </p:nvSpPr>
        <p:spPr>
          <a:xfrm>
            <a:off x="1049724" y="2263569"/>
            <a:ext cx="1546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Hello</a:t>
            </a:r>
            <a:endParaRPr lang="zh-TW" altLang="en-US" sz="40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9BF36F3-D8FA-4C55-AD87-F84D1B34FB6E}"/>
              </a:ext>
            </a:extLst>
          </p:cNvPr>
          <p:cNvSpPr txBox="1"/>
          <p:nvPr/>
        </p:nvSpPr>
        <p:spPr>
          <a:xfrm>
            <a:off x="1036366" y="3396321"/>
            <a:ext cx="1546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Hola</a:t>
            </a:r>
            <a:endParaRPr lang="zh-TW" altLang="en-US" sz="4000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001A959-3B55-44F4-8222-7C8BDAAE6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20" t="11667" r="8865" b="14444"/>
          <a:stretch/>
        </p:blipFill>
        <p:spPr>
          <a:xfrm>
            <a:off x="7534621" y="2130295"/>
            <a:ext cx="3028258" cy="298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7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685800" y="5513457"/>
            <a:ext cx="1150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明天就要出发去旅行，真令人期待。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4B12191-D0D6-473C-AD6E-1B500F9EF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66850"/>
            <a:ext cx="5715000" cy="32861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1E13F48-F879-43D2-A30A-3DA2F85E0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530" y="1930435"/>
            <a:ext cx="3479270" cy="282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3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57275" y="4763485"/>
            <a:ext cx="1078230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像姐姐这么用功的人却没有考上大学，真令人惋惜</a:t>
            </a:r>
            <a:r>
              <a:rPr lang="en-US" altLang="zh-TW" sz="2000" dirty="0">
                <a:latin typeface="微軟正黑體" panose="020B0604030504040204" pitchFamily="34" charset="-120"/>
              </a:rPr>
              <a:t>(to feel sorry for sb)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6BAB0BE-6F1E-4908-8F99-758CFFDAD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4" y="1169134"/>
            <a:ext cx="3914775" cy="336476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8DEA632-AEC9-4596-93A8-3A9054EE1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968" y="1228724"/>
            <a:ext cx="5279832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2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7581" y="4636777"/>
            <a:ext cx="10801349" cy="1999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运动会开得正热闹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(bustling with activity)</a:t>
            </a:r>
            <a:r>
              <a:rPr lang="zh-TW" altLang="en-US" sz="4400" dirty="0"/>
              <a:t>，忽然下起雨来，真令人扫兴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(feel disappointed)</a:t>
            </a:r>
            <a:r>
              <a:rPr lang="zh-TW" altLang="en-US" sz="4400" dirty="0"/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C26427B-D436-4A8E-995D-56EDFE72D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6" t="2705" r="2336" b="4169"/>
          <a:stretch/>
        </p:blipFill>
        <p:spPr>
          <a:xfrm>
            <a:off x="1371600" y="800100"/>
            <a:ext cx="5521044" cy="383279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8AC1176-9A7A-4346-B1B6-FDDBE4A4A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009" y="800100"/>
            <a:ext cx="3832791" cy="383279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272E511-6AED-48DF-AE5C-8C64884F04C9}"/>
              </a:ext>
            </a:extLst>
          </p:cNvPr>
          <p:cNvSpPr txBox="1"/>
          <p:nvPr/>
        </p:nvSpPr>
        <p:spPr>
          <a:xfrm>
            <a:off x="9534524" y="3665338"/>
            <a:ext cx="1743075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</a:rPr>
              <a:t>真扫兴</a:t>
            </a:r>
          </a:p>
        </p:txBody>
      </p:sp>
    </p:spTree>
    <p:extLst>
      <p:ext uri="{BB962C8B-B14F-4D97-AF65-F5344CB8AC3E}">
        <p14:creationId xmlns:p14="http://schemas.microsoft.com/office/powerpoint/2010/main" val="95543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57274" y="4618107"/>
            <a:ext cx="10810875" cy="182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人们常常说，童年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(childhood)</a:t>
            </a:r>
            <a:r>
              <a:rPr lang="zh-TW" altLang="en-US" sz="4000" dirty="0"/>
              <a:t>时代的生活无忧无虑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(worriless)</a:t>
            </a:r>
            <a:r>
              <a:rPr lang="zh-TW" altLang="en-US" sz="4000" dirty="0"/>
              <a:t>，令人怀念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(cherish the memory of)</a:t>
            </a:r>
            <a:r>
              <a:rPr lang="zh-TW" altLang="en-US" sz="4000" dirty="0"/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437E1F-8994-4D1E-8CC0-0A88C0494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715997"/>
            <a:ext cx="5715000" cy="3810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0E69B2C-5C2D-46E0-B7E7-30C21AC5A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092" y="1695450"/>
            <a:ext cx="5101764" cy="283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6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70089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另外</a:t>
            </a:r>
            <a:endParaRPr lang="en-US" altLang="zh-TW" sz="8000" dirty="0"/>
          </a:p>
          <a:p>
            <a:pPr algn="ctr"/>
            <a:r>
              <a:rPr lang="en-US" altLang="zh-TW" sz="3200" dirty="0">
                <a:latin typeface="+mn-ea"/>
              </a:rPr>
              <a:t>In addition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4362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66800" y="4780032"/>
            <a:ext cx="10791825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这个航班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000" dirty="0"/>
              <a:t>scheduled flight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经常晚点 。另外，他们的飞机餐也很难吃 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60AE3DD-0A82-4542-A46C-BC6D766CA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548436"/>
            <a:ext cx="6029325" cy="42601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6F1FF7C-99A4-4FB7-A68B-517C03C74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965" y="1371600"/>
            <a:ext cx="5058660" cy="33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9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9E5CB7B6-81C1-41BC-A9A7-C03E353C4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932" y="3372831"/>
            <a:ext cx="3297517" cy="225898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4761EEC-BDD2-4034-ABDD-CBCA98A1C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380648"/>
            <a:ext cx="4214813" cy="237257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95ADEF5-AAF8-4F18-96B3-3690599BAC8B}"/>
              </a:ext>
            </a:extLst>
          </p:cNvPr>
          <p:cNvSpPr txBox="1"/>
          <p:nvPr/>
        </p:nvSpPr>
        <p:spPr>
          <a:xfrm>
            <a:off x="9979271" y="2477055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忽视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D04DE7F-9F06-4873-91A8-53F31B091867}"/>
              </a:ext>
            </a:extLst>
          </p:cNvPr>
          <p:cNvSpPr txBox="1"/>
          <p:nvPr/>
        </p:nvSpPr>
        <p:spPr>
          <a:xfrm>
            <a:off x="3619500" y="3498478"/>
            <a:ext cx="2593287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升学压力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2B3B63-1FFB-43A9-869B-1D902F4A787A}"/>
              </a:ext>
            </a:extLst>
          </p:cNvPr>
          <p:cNvSpPr txBox="1"/>
          <p:nvPr/>
        </p:nvSpPr>
        <p:spPr>
          <a:xfrm>
            <a:off x="7082874" y="5698401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负担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C45D9FF-327D-45CB-A9C1-8969748578B5}"/>
              </a:ext>
            </a:extLst>
          </p:cNvPr>
          <p:cNvSpPr txBox="1"/>
          <p:nvPr/>
        </p:nvSpPr>
        <p:spPr>
          <a:xfrm>
            <a:off x="5112235" y="5983784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指责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779A03B-F051-4952-BB75-DDD65F35120E}"/>
              </a:ext>
            </a:extLst>
          </p:cNvPr>
          <p:cNvSpPr txBox="1"/>
          <p:nvPr/>
        </p:nvSpPr>
        <p:spPr>
          <a:xfrm>
            <a:off x="723900" y="301079"/>
            <a:ext cx="11468100" cy="7694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为什么儿童心理健康会出现异常？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1704B1A-D7CB-43F2-A359-D01F14D42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124669"/>
            <a:ext cx="2724150" cy="314325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529988E-CD78-446E-AAA1-7B0F7F03B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950" y="1159599"/>
            <a:ext cx="3521321" cy="207136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0644C398-6E9C-4FF0-B858-74E824E3E62D}"/>
              </a:ext>
            </a:extLst>
          </p:cNvPr>
          <p:cNvSpPr txBox="1"/>
          <p:nvPr/>
        </p:nvSpPr>
        <p:spPr>
          <a:xfrm>
            <a:off x="6810375" y="5865892"/>
            <a:ext cx="5381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/>
              <a:t>______</a:t>
            </a:r>
            <a:r>
              <a:rPr lang="zh-TW" altLang="en-US" sz="4400" dirty="0"/>
              <a:t>和</a:t>
            </a:r>
            <a:r>
              <a:rPr lang="en-US" altLang="zh-TW" sz="4400" dirty="0"/>
              <a:t>______</a:t>
            </a:r>
            <a:r>
              <a:rPr lang="zh-TW" altLang="en-US" sz="4400" dirty="0"/>
              <a:t>过重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A82137B-24F9-43CB-8B1F-ADAC9F0DECC4}"/>
              </a:ext>
            </a:extLst>
          </p:cNvPr>
          <p:cNvSpPr txBox="1"/>
          <p:nvPr/>
        </p:nvSpPr>
        <p:spPr>
          <a:xfrm>
            <a:off x="9264897" y="5698400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压力</a:t>
            </a:r>
          </a:p>
        </p:txBody>
      </p:sp>
    </p:spTree>
    <p:extLst>
      <p:ext uri="{BB962C8B-B14F-4D97-AF65-F5344CB8AC3E}">
        <p14:creationId xmlns:p14="http://schemas.microsoft.com/office/powerpoint/2010/main" val="400632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4" grpId="0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57275" y="4639300"/>
            <a:ext cx="10791825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我没时间参加这个活动 。另外 ，我也不 太感兴趣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538BE77-CB89-4049-B8B4-9B4DC373D8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78" r="21777"/>
          <a:stretch/>
        </p:blipFill>
        <p:spPr>
          <a:xfrm>
            <a:off x="1057275" y="685800"/>
            <a:ext cx="4667250" cy="40862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6FB2D2F-0CB8-4BFE-BADD-5988211F4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187" y="1844186"/>
            <a:ext cx="4757738" cy="292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5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57275" y="4563460"/>
            <a:ext cx="1085850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这个课文太难了，我不想学。另外，我也没准备 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F36764C-FA2F-470B-893E-61DA71958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823" y="1764425"/>
            <a:ext cx="4076277" cy="228271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00B98C6-9236-4743-912A-75A23A606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541940"/>
            <a:ext cx="3810000" cy="35052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C2969FA-32A1-4ED6-92CD-9981A4486B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4" t="7285" r="64754" b="51415"/>
          <a:stretch/>
        </p:blipFill>
        <p:spPr>
          <a:xfrm>
            <a:off x="4152900" y="1317735"/>
            <a:ext cx="3581400" cy="272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77614F9-CC27-4F8A-B370-88AB6EF45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485" y="2644391"/>
            <a:ext cx="3758974" cy="195466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47750" y="4599057"/>
            <a:ext cx="1082040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幼儿园提供午餐。另外，每天下午还有点心 和水果 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5BE83E4-E50E-495F-B0D7-BA77E7305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09" y="713472"/>
            <a:ext cx="5186363" cy="388558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69AE9C3-6069-4AD0-A69C-863005E41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447" y="218114"/>
            <a:ext cx="3235036" cy="24262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29CB53F-C612-40A0-8E0B-12E7171A7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7459" y="1089314"/>
            <a:ext cx="2621971" cy="262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0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希望你不要再迟到了。另外，你应该穿得 正式一点 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0FDFBB-DDC0-4BCD-8CDF-0733A63C5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85" y="214742"/>
            <a:ext cx="4142515" cy="414251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C91DCF9-447E-4BD6-B363-BCE52031F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31" t="5036" r="50000" b="11806"/>
          <a:stretch/>
        </p:blipFill>
        <p:spPr>
          <a:xfrm>
            <a:off x="7915276" y="283859"/>
            <a:ext cx="1476374" cy="422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70089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不容</a:t>
            </a:r>
            <a:r>
              <a:rPr lang="en-US" altLang="zh-TW" sz="8000" dirty="0"/>
              <a:t>V.</a:t>
            </a:r>
          </a:p>
          <a:p>
            <a:pPr algn="ctr"/>
            <a:r>
              <a:rPr lang="en-US" altLang="zh-TW" sz="3200" dirty="0">
                <a:latin typeface="+mn-ea"/>
              </a:rPr>
              <a:t>not allow 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2353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165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/>
              <a:t>尽管他们认为生命很重要，但是生活的质量也不容忽视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(ignore)</a:t>
            </a:r>
            <a:r>
              <a:rPr lang="zh-TW" altLang="en-US" sz="3600" dirty="0"/>
              <a:t>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8158A05-83B2-4B74-B9D0-1A3A05EDB335}"/>
              </a:ext>
            </a:extLst>
          </p:cNvPr>
          <p:cNvSpPr/>
          <p:nvPr/>
        </p:nvSpPr>
        <p:spPr>
          <a:xfrm>
            <a:off x="1085850" y="1178004"/>
            <a:ext cx="5754652" cy="1107996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6600" dirty="0"/>
              <a:t>life is important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E825617-4E9E-496B-B793-3243B8D68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2883990"/>
            <a:ext cx="65" cy="22058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5E5BE8-626F-4453-9063-430866CEE103}"/>
              </a:ext>
            </a:extLst>
          </p:cNvPr>
          <p:cNvSpPr/>
          <p:nvPr/>
        </p:nvSpPr>
        <p:spPr>
          <a:xfrm>
            <a:off x="4264600" y="3162620"/>
            <a:ext cx="7622600" cy="646331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3600" dirty="0">
                <a:solidFill>
                  <a:srgbClr val="222222"/>
                </a:solidFill>
                <a:latin typeface="Arial Unicode MS" panose="020B0604020202020204" pitchFamily="34" charset="-120"/>
                <a:ea typeface="inherit"/>
              </a:rPr>
              <a:t>The quality of life cannot be ignored </a:t>
            </a:r>
            <a:endParaRPr lang="zh-TW" altLang="zh-TW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不管你的看法是什么，心理健康都是不容忽视的主题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37A8881-DF7E-415A-86D5-1424C70A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64" y="357938"/>
            <a:ext cx="4409209" cy="330690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9F85234-B433-4DC6-BDC4-410F6F9F6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495" y="0"/>
            <a:ext cx="3068059" cy="23446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7FB6F61-1439-4815-9B2E-2AC130E85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01" b="24721"/>
          <a:stretch/>
        </p:blipFill>
        <p:spPr>
          <a:xfrm>
            <a:off x="7090996" y="2454234"/>
            <a:ext cx="4262804" cy="200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76325" y="4865757"/>
            <a:ext cx="10801350" cy="1845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不管你是否喜欢旅行，这些景点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(sight spot) </a:t>
            </a:r>
            <a:r>
              <a:rPr lang="zh-TW" altLang="en-US" sz="4000" dirty="0">
                <a:latin typeface="+mn-ea"/>
              </a:rPr>
              <a:t>都是不容错过的。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3CD69F0-9626-47F3-A34B-DBEAEF8D4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10" b="26199"/>
          <a:stretch/>
        </p:blipFill>
        <p:spPr>
          <a:xfrm>
            <a:off x="1371599" y="326257"/>
            <a:ext cx="4358561" cy="260528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724CD56-3B83-4675-B423-B70E03718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26" b="3467"/>
          <a:stretch/>
        </p:blipFill>
        <p:spPr>
          <a:xfrm>
            <a:off x="1655404" y="2931542"/>
            <a:ext cx="3790950" cy="18454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BC50905-23F0-4788-984A-3F88FE947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85"/>
          <a:stretch/>
        </p:blipFill>
        <p:spPr>
          <a:xfrm>
            <a:off x="6096000" y="326257"/>
            <a:ext cx="2567861" cy="242142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9F31118-EF88-40B9-9F54-C0B7B346F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647" y="353672"/>
            <a:ext cx="2905124" cy="193826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769AE25-16CC-4734-B978-6D2CDBBBE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274" y="2747680"/>
            <a:ext cx="3049381" cy="228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0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66800" y="4945288"/>
            <a:ext cx="1080135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这些照片为这起事件提供了不容辩驳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(refute)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的证据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(evidence)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28B51FD-865D-43E2-9375-B690223FA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190625"/>
            <a:ext cx="3561393" cy="30067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D9E111E-8564-4EC8-BED3-93F8BA6E7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749" y="1190625"/>
            <a:ext cx="3103740" cy="30067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47CA1F8-EBD3-4BCE-93F0-1089A3DD4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29659" y="2038767"/>
            <a:ext cx="1533541" cy="3082574"/>
          </a:xfrm>
          <a:prstGeom prst="rect">
            <a:avLst/>
          </a:prstGeom>
        </p:spPr>
      </p:pic>
      <p:sp>
        <p:nvSpPr>
          <p:cNvPr id="11" name="語音泡泡: 橢圓形 10">
            <a:extLst>
              <a:ext uri="{FF2B5EF4-FFF2-40B4-BE49-F238E27FC236}">
                <a16:creationId xmlns:a16="http://schemas.microsoft.com/office/drawing/2014/main" id="{30F70FD1-4F05-4EFE-A01E-81866DB6CA82}"/>
              </a:ext>
            </a:extLst>
          </p:cNvPr>
          <p:cNvSpPr/>
          <p:nvPr/>
        </p:nvSpPr>
        <p:spPr>
          <a:xfrm>
            <a:off x="7239000" y="762000"/>
            <a:ext cx="2667000" cy="943392"/>
          </a:xfrm>
          <a:prstGeom prst="wedgeEllipseCallout">
            <a:avLst>
              <a:gd name="adj1" fmla="val -61547"/>
              <a:gd name="adj2" fmla="val 6451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他有照片为证，你还有什么话说</a:t>
            </a:r>
          </a:p>
        </p:txBody>
      </p:sp>
      <p:sp>
        <p:nvSpPr>
          <p:cNvPr id="12" name="語音泡泡: 橢圓形 11">
            <a:extLst>
              <a:ext uri="{FF2B5EF4-FFF2-40B4-BE49-F238E27FC236}">
                <a16:creationId xmlns:a16="http://schemas.microsoft.com/office/drawing/2014/main" id="{E0118440-3F25-4EE3-9038-A298E4F3839D}"/>
              </a:ext>
            </a:extLst>
          </p:cNvPr>
          <p:cNvSpPr/>
          <p:nvPr/>
        </p:nvSpPr>
        <p:spPr>
          <a:xfrm>
            <a:off x="9906000" y="1335961"/>
            <a:ext cx="2124075" cy="943392"/>
          </a:xfrm>
          <a:prstGeom prst="wedgeEllipseCallout">
            <a:avLst>
              <a:gd name="adj1" fmla="val -61547"/>
              <a:gd name="adj2" fmla="val 6451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.......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57275" y="4456182"/>
            <a:ext cx="10801350" cy="182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我们人类，正面临全球性的危机，但现在的情况却不容乐观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(optimistic)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B745266-BB1A-4B72-A4A2-1E62BA89B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72"/>
          <a:stretch/>
        </p:blipFill>
        <p:spPr>
          <a:xfrm>
            <a:off x="2062162" y="57150"/>
            <a:ext cx="3338513" cy="42862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C53B044-7BE7-472A-89FE-5434850E2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7" y="1416844"/>
            <a:ext cx="5626648" cy="24122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6434A18-2BC2-4F60-A5DC-AF65FDB6B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7850" y="2448577"/>
            <a:ext cx="23907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4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C7E10D4A-AE8A-4D3A-B3C6-6F9C47492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75" b="6830"/>
          <a:stretch/>
        </p:blipFill>
        <p:spPr>
          <a:xfrm>
            <a:off x="7621044" y="3518875"/>
            <a:ext cx="3580356" cy="2531797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23B17D94-601C-4BCF-88F3-86078FCA655F}"/>
              </a:ext>
            </a:extLst>
          </p:cNvPr>
          <p:cNvSpPr txBox="1"/>
          <p:nvPr/>
        </p:nvSpPr>
        <p:spPr>
          <a:xfrm>
            <a:off x="7912026" y="6042359"/>
            <a:ext cx="4279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________</a:t>
            </a:r>
            <a:r>
              <a:rPr lang="zh-TW" altLang="en-US" sz="4400" dirty="0"/>
              <a:t>下降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71F9A8C-8B22-403D-AA41-A26133755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7" t="5723" r="19570" b="5723"/>
          <a:stretch/>
        </p:blipFill>
        <p:spPr>
          <a:xfrm>
            <a:off x="813629" y="3561181"/>
            <a:ext cx="2283518" cy="311705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5764C73-12FC-4524-AED9-901BE3D9F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302" y="3563168"/>
            <a:ext cx="2792511" cy="2487504"/>
          </a:xfrm>
          <a:prstGeom prst="rect">
            <a:avLst/>
          </a:prstGeom>
        </p:spPr>
      </p:pic>
      <p:pic>
        <p:nvPicPr>
          <p:cNvPr id="1026" name="Picture 2" descr="7歲兒童「離家出走」5天後，老師給家長的一封信- 每日頭條">
            <a:extLst>
              <a:ext uri="{FF2B5EF4-FFF2-40B4-BE49-F238E27FC236}">
                <a16:creationId xmlns:a16="http://schemas.microsoft.com/office/drawing/2014/main" id="{1E4797D7-BCD4-4D65-B897-38AF593C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163130"/>
            <a:ext cx="3842402" cy="230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5B4532C-8DF7-45CF-BB30-201E68A8143E}"/>
              </a:ext>
            </a:extLst>
          </p:cNvPr>
          <p:cNvSpPr txBox="1"/>
          <p:nvPr/>
        </p:nvSpPr>
        <p:spPr>
          <a:xfrm>
            <a:off x="723900" y="301079"/>
            <a:ext cx="11468100" cy="7694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我们如何</a:t>
            </a:r>
            <a:r>
              <a:rPr lang="en-US" altLang="zh-TW" sz="4400" dirty="0"/>
              <a:t>______</a:t>
            </a:r>
            <a:r>
              <a:rPr lang="zh-TW" altLang="en-US" sz="4400" dirty="0"/>
              <a:t>儿童心理健康出现异常？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56FBBE4-62D7-43DC-957C-998A31E394E3}"/>
              </a:ext>
            </a:extLst>
          </p:cNvPr>
          <p:cNvSpPr txBox="1"/>
          <p:nvPr/>
        </p:nvSpPr>
        <p:spPr>
          <a:xfrm>
            <a:off x="4632055" y="5800576"/>
            <a:ext cx="2593287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营养不良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DC84220-A79B-4098-B47F-C2015ED5C835}"/>
              </a:ext>
            </a:extLst>
          </p:cNvPr>
          <p:cNvSpPr txBox="1"/>
          <p:nvPr/>
        </p:nvSpPr>
        <p:spPr>
          <a:xfrm>
            <a:off x="3923617" y="2730423"/>
            <a:ext cx="2467657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离家出走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FD7C595-448A-47A4-BDB3-16414FDA0A1B}"/>
              </a:ext>
            </a:extLst>
          </p:cNvPr>
          <p:cNvSpPr txBox="1"/>
          <p:nvPr/>
        </p:nvSpPr>
        <p:spPr>
          <a:xfrm>
            <a:off x="10395069" y="2681428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偏食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1FDF7FC-657D-4227-A8B1-9A16F8CBAD73}"/>
              </a:ext>
            </a:extLst>
          </p:cNvPr>
          <p:cNvSpPr txBox="1"/>
          <p:nvPr/>
        </p:nvSpPr>
        <p:spPr>
          <a:xfrm>
            <a:off x="2875988" y="5867400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肥胖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6DFF0F4-D700-4D35-9D0B-125E4E4EFCD0}"/>
              </a:ext>
            </a:extLst>
          </p:cNvPr>
          <p:cNvSpPr txBox="1"/>
          <p:nvPr/>
        </p:nvSpPr>
        <p:spPr>
          <a:xfrm>
            <a:off x="8185960" y="5899558"/>
            <a:ext cx="1996522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活动量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A838A48-3CF4-4A87-86A9-FDAA20A7F897}"/>
              </a:ext>
            </a:extLst>
          </p:cNvPr>
          <p:cNvSpPr txBox="1"/>
          <p:nvPr/>
        </p:nvSpPr>
        <p:spPr>
          <a:xfrm>
            <a:off x="3747667" y="208469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察觉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710C25F-8CE5-45F3-8910-0E05D81D7751}"/>
              </a:ext>
            </a:extLst>
          </p:cNvPr>
          <p:cNvSpPr/>
          <p:nvPr/>
        </p:nvSpPr>
        <p:spPr>
          <a:xfrm>
            <a:off x="3481387" y="1040372"/>
            <a:ext cx="2102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u="sng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become aware of </a:t>
            </a:r>
            <a:endParaRPr lang="zh-TW" altLang="en-US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CB62990-2338-43D7-94FC-419E70F8A1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21" t="4226" r="11419" b="260"/>
          <a:stretch/>
        </p:blipFill>
        <p:spPr>
          <a:xfrm>
            <a:off x="7621044" y="1104613"/>
            <a:ext cx="2853471" cy="236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5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02873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由于</a:t>
            </a:r>
            <a:endParaRPr lang="en-US" altLang="zh-TW" sz="8000" dirty="0"/>
          </a:p>
          <a:p>
            <a:pPr algn="ctr"/>
            <a:r>
              <a:rPr lang="en-US" altLang="zh-TW" sz="3200" dirty="0">
                <a:latin typeface="+mn-ea"/>
              </a:rPr>
              <a:t>due to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6438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78057" y="4779034"/>
            <a:ext cx="10801350" cy="922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由于意见不一致，两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个人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吵了起来。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98C5EF8-9F51-431F-963B-EC9A126D8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932" y="1467306"/>
            <a:ext cx="4304868" cy="28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9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76325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由于偏食，这个孩子的营养不良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FD3B45F-4035-470E-8D6E-03F0111ED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1272325"/>
            <a:ext cx="4467225" cy="336158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A21BAF0-523F-42EE-83B1-69967553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0" y="1388122"/>
            <a:ext cx="39243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0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由于他们两人之间没有爱情存在了，他们就离婚了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5CB03A0-6FF8-459B-A6B0-65F3CAA91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179582"/>
            <a:ext cx="5810250" cy="33337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6A438AE-C801-4B11-AA8B-DE9D76A8E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25" y="1179582"/>
            <a:ext cx="55562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4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由于温室效应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 greenhouse effect)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的影响，全球的气候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(climate)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变得越来越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异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常了。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BF35A1-A485-43EF-932D-59CEA4932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360557"/>
            <a:ext cx="5467350" cy="31527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4CE33CB-1C4B-4DE2-9F9A-68901DBC4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899" y="1360557"/>
            <a:ext cx="4729163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由于公司发展的需要，我们打算再招聘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(to recruit)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一些新的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员工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2E5B994-7B6A-48A9-B9C0-2DC90D5E1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858" y="1600200"/>
            <a:ext cx="8115942" cy="270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70089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引起</a:t>
            </a:r>
            <a:endParaRPr lang="en-US" altLang="zh-TW" sz="8000" dirty="0"/>
          </a:p>
          <a:p>
            <a:pPr algn="ctr"/>
            <a:r>
              <a:rPr lang="en-US" altLang="zh-TW" sz="3200" dirty="0">
                <a:latin typeface="+mn-ea"/>
              </a:rPr>
              <a:t>give rise to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9662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106632" y="5375598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这个问题引起了学生热烈的讨论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38A1D98-0960-4C3A-AEB0-269DACA78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971" y="1276350"/>
            <a:ext cx="4876800" cy="38862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60F786B-DDDB-4E24-AE07-B30A076CDDCC}"/>
              </a:ext>
            </a:extLst>
          </p:cNvPr>
          <p:cNvSpPr txBox="1"/>
          <p:nvPr/>
        </p:nvSpPr>
        <p:spPr>
          <a:xfrm>
            <a:off x="1106632" y="2089473"/>
            <a:ext cx="4255943" cy="70788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毕业旅行去哪玩？</a:t>
            </a:r>
          </a:p>
        </p:txBody>
      </p:sp>
    </p:spTree>
    <p:extLst>
      <p:ext uri="{BB962C8B-B14F-4D97-AF65-F5344CB8AC3E}">
        <p14:creationId xmlns:p14="http://schemas.microsoft.com/office/powerpoint/2010/main" val="342967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127414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他的样子非常紧张，引起了警察的怀疑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DF5A751-2BED-4D0D-9266-FFF50154A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336" y="426097"/>
            <a:ext cx="4286250" cy="44577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29CB7B6-4C05-4F98-984E-22EED3A90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669" y="685800"/>
            <a:ext cx="2259169" cy="41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9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114425" y="4513332"/>
            <a:ext cx="1080135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因为公司领导取消了休假，引起员工强烈地不满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C5073D2-8CD2-40A6-8730-4A5C7FE55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455" y="685800"/>
            <a:ext cx="3429000" cy="3429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5D27316-C4E1-4AF5-B962-B1BDD3AD4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1144559"/>
            <a:ext cx="4514850" cy="336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0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7D3959D-C5DF-426E-9CEB-7259BB21FFA1}"/>
              </a:ext>
            </a:extLst>
          </p:cNvPr>
          <p:cNvSpPr txBox="1"/>
          <p:nvPr/>
        </p:nvSpPr>
        <p:spPr>
          <a:xfrm>
            <a:off x="723900" y="301079"/>
            <a:ext cx="11468100" cy="7694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如何避免儿童心理健康出现异常？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E7C129-3ED0-4500-8AE1-A3CB56F8E4AF}"/>
              </a:ext>
            </a:extLst>
          </p:cNvPr>
          <p:cNvSpPr txBox="1"/>
          <p:nvPr/>
        </p:nvSpPr>
        <p:spPr>
          <a:xfrm>
            <a:off x="3071812" y="5514566"/>
            <a:ext cx="2593287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自身素质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D54906F-D81B-4655-BB50-2BCBCEE7D139}"/>
              </a:ext>
            </a:extLst>
          </p:cNvPr>
          <p:cNvSpPr txBox="1"/>
          <p:nvPr/>
        </p:nvSpPr>
        <p:spPr>
          <a:xfrm>
            <a:off x="744496" y="5730830"/>
            <a:ext cx="6206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提高</a:t>
            </a:r>
            <a:r>
              <a:rPr lang="en-US" altLang="zh-TW" sz="4400" dirty="0">
                <a:latin typeface="+mn-ea"/>
              </a:rPr>
              <a:t>___________</a:t>
            </a:r>
            <a:endParaRPr lang="zh-TW" altLang="en-US" sz="4400" dirty="0"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C69D18F-B341-47A9-9A38-4F394441D59C}"/>
              </a:ext>
            </a:extLst>
          </p:cNvPr>
          <p:cNvSpPr txBox="1"/>
          <p:nvPr/>
        </p:nvSpPr>
        <p:spPr>
          <a:xfrm>
            <a:off x="723899" y="1438669"/>
            <a:ext cx="4695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/>
              <a:t>1.</a:t>
            </a:r>
            <a:r>
              <a:rPr lang="zh-TW" altLang="en-US" sz="4000" dirty="0"/>
              <a:t>家长需要做什么？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01A15D8-E0F1-4782-8E3F-4C498FC6A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677648"/>
            <a:ext cx="3336840" cy="187835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81E6BE8-0F8C-4A0A-81F1-83921E47D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890" y="2677648"/>
            <a:ext cx="3193202" cy="187835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C27E23C-8622-40A5-AF1E-46F431EE9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502" y="3399740"/>
            <a:ext cx="2390775" cy="216217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63E4C0-C697-4403-B1C0-67A17CDC6F28}"/>
              </a:ext>
            </a:extLst>
          </p:cNvPr>
          <p:cNvSpPr/>
          <p:nvPr/>
        </p:nvSpPr>
        <p:spPr>
          <a:xfrm>
            <a:off x="2924175" y="6335813"/>
            <a:ext cx="281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u="sng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Self-quality</a:t>
            </a:r>
            <a:endParaRPr lang="zh-TW" altLang="en-US" sz="20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99C29E5-E9B4-47DD-81D1-F35B0070B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725" y="1557056"/>
            <a:ext cx="4438650" cy="313241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1C101B0-B8C8-40A8-9D3D-92D032760AF6}"/>
              </a:ext>
            </a:extLst>
          </p:cNvPr>
          <p:cNvSpPr txBox="1"/>
          <p:nvPr/>
        </p:nvSpPr>
        <p:spPr>
          <a:xfrm>
            <a:off x="6742029" y="4820180"/>
            <a:ext cx="5442121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+mn-ea"/>
              </a:rPr>
              <a:t>学习心理健康</a:t>
            </a:r>
            <a:r>
              <a:rPr lang="en-US" altLang="zh-TW" sz="4400" dirty="0">
                <a:latin typeface="+mn-ea"/>
              </a:rPr>
              <a:t>________</a:t>
            </a:r>
            <a:r>
              <a:rPr lang="zh-TW" altLang="en-US" sz="4400" dirty="0">
                <a:latin typeface="+mn-ea"/>
              </a:rPr>
              <a:t>的知识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0BA5D4F-5662-426D-8C53-ED8033D5B9EB}"/>
              </a:ext>
            </a:extLst>
          </p:cNvPr>
          <p:cNvSpPr txBox="1"/>
          <p:nvPr/>
        </p:nvSpPr>
        <p:spPr>
          <a:xfrm>
            <a:off x="7923254" y="5867400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教育</a:t>
            </a:r>
          </a:p>
        </p:txBody>
      </p:sp>
    </p:spTree>
    <p:extLst>
      <p:ext uri="{BB962C8B-B14F-4D97-AF65-F5344CB8AC3E}">
        <p14:creationId xmlns:p14="http://schemas.microsoft.com/office/powerpoint/2010/main" val="191855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11" grpId="0"/>
      <p:bldP spid="13" grpId="0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大自然因人类的不合理开发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(develop)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利用，而引起全球气候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异常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4BEAF72-C5B6-499C-8C91-A83B41EA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576736"/>
            <a:ext cx="6083877" cy="397296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8B59961-45A3-49C5-82F6-970687941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72"/>
          <a:stretch/>
        </p:blipFill>
        <p:spPr>
          <a:xfrm>
            <a:off x="7859207" y="381127"/>
            <a:ext cx="3338513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2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这次考试因粗心大意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(carelessness)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而引起的失误，实在令人懊恼</a:t>
            </a:r>
            <a:r>
              <a:rPr lang="en-US" altLang="zh-TW" sz="2800" dirty="0">
                <a:latin typeface="微軟正黑體" panose="020B0604030504040204" pitchFamily="34" charset="-120"/>
              </a:rPr>
              <a:t>(upset)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36A0472-B812-4F9A-86F5-10FCA2FC9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634" y="955964"/>
            <a:ext cx="3321136" cy="35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6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70089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有助于</a:t>
            </a:r>
            <a:endParaRPr lang="en-US" altLang="zh-TW" sz="8000" dirty="0"/>
          </a:p>
          <a:p>
            <a:pPr algn="ctr"/>
            <a:r>
              <a:rPr lang="en-US" altLang="zh-TW" sz="3200" dirty="0">
                <a:latin typeface="+mn-ea"/>
              </a:rPr>
              <a:t>help to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59398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66800" y="5264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多运动有助于身体健康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93D7BA1-65BE-4FF7-840F-B9020F779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809625"/>
            <a:ext cx="3790950" cy="37909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53C2019-F3F1-43F3-9343-999E35C55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775" y="809625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2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71130" y="5249538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多吃胡萝卜，有助于保护视力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57ADE30-C002-475C-AFB4-6840011AE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30" y="1116660"/>
            <a:ext cx="5654239" cy="376713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2C2AC81-C9E2-4655-B88E-B9A199F5E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025" y="1723336"/>
            <a:ext cx="4743450" cy="31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162050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多看中文电影，有助于提高中文水平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1E30A83-4790-4184-8E44-8B6DF54D4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266825"/>
            <a:ext cx="5715000" cy="34480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54AA844-CFDE-4F55-82A3-F02F66F4F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50" y="1376362"/>
            <a:ext cx="47625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65068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两国总统互相访问有助于两国人民互相了解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5CC0423-E1BD-4252-8446-4C2B57ED4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685800"/>
            <a:ext cx="5473751" cy="370998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22091BA-E60A-4E0B-8EEE-7F2B1D401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017" y="685800"/>
            <a:ext cx="4946649" cy="370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3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44287" y="4592852"/>
            <a:ext cx="1080135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中国日报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有大量的广告，这有助于降低报纸的成本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22557F1-980F-4828-AA56-512C47FB2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87" y="550069"/>
            <a:ext cx="4790299" cy="389810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07C0B80-C5D8-48DD-A1D8-B9DA983A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151" y="559594"/>
            <a:ext cx="4130562" cy="389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8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70089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懂得</a:t>
            </a:r>
            <a:endParaRPr lang="en-US" altLang="zh-TW" sz="8000" dirty="0"/>
          </a:p>
          <a:p>
            <a:pPr algn="ctr"/>
            <a:r>
              <a:rPr lang="en-US" altLang="zh-TW" sz="3200" dirty="0">
                <a:latin typeface="+mn-ea"/>
              </a:rPr>
              <a:t>understand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67275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979343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她虽然年纪很小，可是却懂得照顾别人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F170EC4-BFBE-4E66-829C-25B6203C5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62" b="5309"/>
          <a:stretch/>
        </p:blipFill>
        <p:spPr>
          <a:xfrm>
            <a:off x="3286125" y="1063757"/>
            <a:ext cx="5467350" cy="3820040"/>
          </a:xfrm>
          <a:prstGeom prst="rect">
            <a:avLst/>
          </a:prstGeom>
        </p:spPr>
      </p:pic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3CCB53D0-6B6D-49A7-8EEE-F29831B92A80}"/>
              </a:ext>
            </a:extLst>
          </p:cNvPr>
          <p:cNvCxnSpPr/>
          <p:nvPr/>
        </p:nvCxnSpPr>
        <p:spPr>
          <a:xfrm flipH="1">
            <a:off x="8029575" y="1476375"/>
            <a:ext cx="1733550" cy="60960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44FC26-F4C1-4A4E-BF59-6A3F00306D13}"/>
              </a:ext>
            </a:extLst>
          </p:cNvPr>
          <p:cNvSpPr txBox="1"/>
          <p:nvPr/>
        </p:nvSpPr>
        <p:spPr>
          <a:xfrm>
            <a:off x="9858375" y="1063757"/>
            <a:ext cx="1266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C00000"/>
                </a:solidFill>
              </a:rPr>
              <a:t>十岁</a:t>
            </a:r>
          </a:p>
        </p:txBody>
      </p:sp>
    </p:spTree>
    <p:extLst>
      <p:ext uri="{BB962C8B-B14F-4D97-AF65-F5344CB8AC3E}">
        <p14:creationId xmlns:p14="http://schemas.microsoft.com/office/powerpoint/2010/main" val="10984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E5BF68A-844B-4D82-8FE0-8715D6F9A1F3}"/>
              </a:ext>
            </a:extLst>
          </p:cNvPr>
          <p:cNvSpPr txBox="1"/>
          <p:nvPr/>
        </p:nvSpPr>
        <p:spPr>
          <a:xfrm>
            <a:off x="723900" y="295069"/>
            <a:ext cx="11468100" cy="7694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如何避免儿童心理健康出现异常？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6A3F159-DA00-4D15-85E6-F5BAD4FEA3BF}"/>
              </a:ext>
            </a:extLst>
          </p:cNvPr>
          <p:cNvSpPr txBox="1"/>
          <p:nvPr/>
        </p:nvSpPr>
        <p:spPr>
          <a:xfrm>
            <a:off x="2907913" y="5096948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和睦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E9BF6AE-57F2-43E3-BC0F-0C6EBC197C7E}"/>
              </a:ext>
            </a:extLst>
          </p:cNvPr>
          <p:cNvSpPr txBox="1"/>
          <p:nvPr/>
        </p:nvSpPr>
        <p:spPr>
          <a:xfrm>
            <a:off x="691374" y="5267032"/>
            <a:ext cx="537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跟孩子</a:t>
            </a: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相处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41DA2AD-ABA8-41A3-AC2B-26B02B9EE739}"/>
              </a:ext>
            </a:extLst>
          </p:cNvPr>
          <p:cNvSpPr txBox="1"/>
          <p:nvPr/>
        </p:nvSpPr>
        <p:spPr>
          <a:xfrm>
            <a:off x="10195478" y="2659559"/>
            <a:ext cx="1996522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独立性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5A5E221-2817-4CA2-B055-5D4E96C77D35}"/>
              </a:ext>
            </a:extLst>
          </p:cNvPr>
          <p:cNvSpPr txBox="1"/>
          <p:nvPr/>
        </p:nvSpPr>
        <p:spPr>
          <a:xfrm>
            <a:off x="9319401" y="5627639"/>
            <a:ext cx="1996522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责任心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546B67F-3D3D-4DED-A3DD-BA914019C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4" t="14319" r="10939" b="15023"/>
          <a:stretch/>
        </p:blipFill>
        <p:spPr>
          <a:xfrm>
            <a:off x="1485900" y="2013033"/>
            <a:ext cx="3562350" cy="28670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39BB6A-5D7E-4401-8BD2-59CBE04C1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55" y="1474309"/>
            <a:ext cx="4176369" cy="256429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2937CFC-18D2-4724-8C5D-53CBDE4E5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961" y="4270000"/>
            <a:ext cx="2858440" cy="246819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509D761-8085-46E6-A796-10B3DF6F182F}"/>
              </a:ext>
            </a:extLst>
          </p:cNvPr>
          <p:cNvSpPr/>
          <p:nvPr/>
        </p:nvSpPr>
        <p:spPr>
          <a:xfrm>
            <a:off x="10195478" y="3446546"/>
            <a:ext cx="1996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u="sng" dirty="0">
                <a:solidFill>
                  <a:schemeClr val="accent6">
                    <a:lumMod val="50000"/>
                  </a:schemeClr>
                </a:solidFill>
              </a:rPr>
              <a:t>ability to be independent</a:t>
            </a:r>
            <a:endParaRPr lang="zh-TW" altLang="en-US" sz="20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209675" y="5406344"/>
            <a:ext cx="10801350" cy="922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 虽然她还是个孩子</a:t>
            </a:r>
            <a:r>
              <a:rPr lang="en-US" altLang="zh-TW" sz="4000" dirty="0">
                <a:latin typeface="+mn-ea"/>
              </a:rPr>
              <a:t>, </a:t>
            </a:r>
            <a:r>
              <a:rPr lang="zh-TW" altLang="en-US" sz="4000" dirty="0">
                <a:latin typeface="+mn-ea"/>
              </a:rPr>
              <a:t>却懂得孝敬父母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C443754-BA7A-4286-AEA3-3F75219D9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-161925"/>
            <a:ext cx="52768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6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0654" y="5375598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被惯坏的独生子女根本不懂得怎么孝敬父母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9F554C-E4BE-48EF-B179-81218F9FF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1338262"/>
            <a:ext cx="5591965" cy="338613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F140157-A900-44BF-B55B-C0ABB815C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487" y="1809750"/>
            <a:ext cx="4429125" cy="2914650"/>
          </a:xfrm>
          <a:prstGeom prst="rect">
            <a:avLst/>
          </a:prstGeom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909D4AA6-530F-47F9-952D-E947C441066F}"/>
              </a:ext>
            </a:extLst>
          </p:cNvPr>
          <p:cNvCxnSpPr>
            <a:cxnSpLocks/>
          </p:cNvCxnSpPr>
          <p:nvPr/>
        </p:nvCxnSpPr>
        <p:spPr>
          <a:xfrm flipH="1">
            <a:off x="4762500" y="1009650"/>
            <a:ext cx="1485900" cy="209550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8B591CE8-244C-4141-AEA4-CB78C696A50F}"/>
              </a:ext>
            </a:extLst>
          </p:cNvPr>
          <p:cNvSpPr txBox="1"/>
          <p:nvPr/>
        </p:nvSpPr>
        <p:spPr>
          <a:xfrm>
            <a:off x="5619751" y="210645"/>
            <a:ext cx="2333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C00000"/>
                </a:solidFill>
              </a:rPr>
              <a:t>独生子女</a:t>
            </a:r>
          </a:p>
        </p:txBody>
      </p:sp>
    </p:spTree>
    <p:extLst>
      <p:ext uri="{BB962C8B-B14F-4D97-AF65-F5344CB8AC3E}">
        <p14:creationId xmlns:p14="http://schemas.microsoft.com/office/powerpoint/2010/main" val="294307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这个老人已经一百岁了，她比任何人都懂得如何保持健康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799E456-F265-4F5D-8FF7-17F8E1384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4" y="736571"/>
            <a:ext cx="2828925" cy="3776761"/>
          </a:xfrm>
          <a:prstGeom prst="rect">
            <a:avLst/>
          </a:prstGeom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E15AFE54-9FA2-4886-808E-2B2D74A0E270}"/>
              </a:ext>
            </a:extLst>
          </p:cNvPr>
          <p:cNvCxnSpPr>
            <a:cxnSpLocks/>
          </p:cNvCxnSpPr>
          <p:nvPr/>
        </p:nvCxnSpPr>
        <p:spPr>
          <a:xfrm flipH="1">
            <a:off x="4762500" y="1009650"/>
            <a:ext cx="1485900" cy="209550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91F89DAB-9725-4A95-878A-3979EE02698F}"/>
              </a:ext>
            </a:extLst>
          </p:cNvPr>
          <p:cNvSpPr txBox="1"/>
          <p:nvPr/>
        </p:nvSpPr>
        <p:spPr>
          <a:xfrm>
            <a:off x="5619751" y="210645"/>
            <a:ext cx="2333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C00000"/>
                </a:solidFill>
              </a:rPr>
              <a:t>一百岁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ACCB33E-44E6-440F-92DB-ADEAAF03C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97"/>
          <a:stretch/>
        </p:blipFill>
        <p:spPr>
          <a:xfrm>
            <a:off x="7591425" y="953806"/>
            <a:ext cx="3243262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201016" y="5236222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每天努力工作也要懂得休息一下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DE80730-26B0-445D-8B89-83F7DC9B1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1190625"/>
            <a:ext cx="3694778" cy="370046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84F0DF5-F5D2-4DFF-B819-B602E7C51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25" y="1690353"/>
            <a:ext cx="5476875" cy="307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70089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更加</a:t>
            </a:r>
            <a:endParaRPr lang="en-US" altLang="zh-TW" sz="8000" dirty="0"/>
          </a:p>
          <a:p>
            <a:pPr algn="ctr"/>
            <a:r>
              <a:rPr lang="en-US" altLang="zh-TW" sz="3200" dirty="0">
                <a:latin typeface="+mn-ea"/>
              </a:rPr>
              <a:t>even more adj.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6385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65069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哥哥上大学之后，学习更加努力了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14985A-D494-4300-B387-F274B9A64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069" y="1385887"/>
            <a:ext cx="4876800" cy="28479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5CEA017-CCDF-4A4E-87FB-E7FAE677E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1190625"/>
            <a:ext cx="3495060" cy="35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4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189758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在夜晚开车，我总是更加小心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2090B4-64F8-49C1-93E3-9650AEE39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362075"/>
            <a:ext cx="4324350" cy="322663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DF9E0E9-7E8C-477F-BD9B-FC8B68749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62075"/>
            <a:ext cx="5191125" cy="32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1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127414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天气变冷，我需要一件更加温暖的外套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2210649-C2BE-44D4-BED1-0F758FF6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970" y="1209675"/>
            <a:ext cx="2840480" cy="35052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DA140F4-0D12-42A7-895B-B72ED300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1245247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106632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没有朋友的我，</a:t>
            </a:r>
            <a:r>
              <a:rPr lang="zh-TW" altLang="en-US"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更加地感到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寂寞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D97782E-5495-48DA-A10F-8881BF1B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376362"/>
            <a:ext cx="4876800" cy="32480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E0E05DB-581C-42C5-9D5E-C564DAEDF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1321447"/>
            <a:ext cx="35623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65068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没有家人陪伴在身边的留学生，要更加独立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C8B6557-13E7-4249-9FB4-CB55150C7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743" y="1743075"/>
            <a:ext cx="4838700" cy="24193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551FE8C-6F90-4126-AEEF-0B2253E7C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793" y="1166812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4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06B01DFA-73D1-412C-A23F-A31FA3C56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402" y="3616223"/>
            <a:ext cx="2270980" cy="215619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9E57BD6-F6C1-4834-B69F-128B94AD577A}"/>
              </a:ext>
            </a:extLst>
          </p:cNvPr>
          <p:cNvSpPr txBox="1"/>
          <p:nvPr/>
        </p:nvSpPr>
        <p:spPr>
          <a:xfrm>
            <a:off x="723900" y="204384"/>
            <a:ext cx="11468100" cy="7694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家长忽视孩子的原因？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8CC688-89C0-417A-88E2-724F62CFB496}"/>
              </a:ext>
            </a:extLst>
          </p:cNvPr>
          <p:cNvSpPr txBox="1"/>
          <p:nvPr/>
        </p:nvSpPr>
        <p:spPr>
          <a:xfrm>
            <a:off x="3682182" y="2659559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挣钱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BE89D07-D01F-4D76-A54C-58A013EC7174}"/>
              </a:ext>
            </a:extLst>
          </p:cNvPr>
          <p:cNvSpPr txBox="1"/>
          <p:nvPr/>
        </p:nvSpPr>
        <p:spPr>
          <a:xfrm>
            <a:off x="7640903" y="3231502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劳动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BA0FD3-6155-4ECC-97DF-F9B3C211D33A}"/>
              </a:ext>
            </a:extLst>
          </p:cNvPr>
          <p:cNvSpPr txBox="1"/>
          <p:nvPr/>
        </p:nvSpPr>
        <p:spPr>
          <a:xfrm>
            <a:off x="1001486" y="5834741"/>
            <a:ext cx="1442186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拼命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272CB3D-839D-46EC-81DE-26EBD994D2B5}"/>
              </a:ext>
            </a:extLst>
          </p:cNvPr>
          <p:cNvSpPr txBox="1"/>
          <p:nvPr/>
        </p:nvSpPr>
        <p:spPr>
          <a:xfrm>
            <a:off x="3682182" y="1516559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赚钱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DDD2C0B-4B98-47E6-A02F-4636ACAEA1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8"/>
          <a:stretch/>
        </p:blipFill>
        <p:spPr>
          <a:xfrm>
            <a:off x="721984" y="977142"/>
            <a:ext cx="2960198" cy="2544097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670BA8F6-9BBE-4BBD-A4E4-42348219CB01}"/>
              </a:ext>
            </a:extLst>
          </p:cNvPr>
          <p:cNvSpPr txBox="1"/>
          <p:nvPr/>
        </p:nvSpPr>
        <p:spPr>
          <a:xfrm>
            <a:off x="721984" y="5968616"/>
            <a:ext cx="4850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地工作赚钱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4AB8601-E8F9-4360-9ED8-9F8009D75529}"/>
              </a:ext>
            </a:extLst>
          </p:cNvPr>
          <p:cNvSpPr txBox="1"/>
          <p:nvPr/>
        </p:nvSpPr>
        <p:spPr>
          <a:xfrm>
            <a:off x="6147549" y="3387081"/>
            <a:ext cx="4850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靠</a:t>
            </a: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为生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03C5065-34D1-48AC-9600-3CECFCADEC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74" b="10289"/>
          <a:stretch/>
        </p:blipFill>
        <p:spPr>
          <a:xfrm>
            <a:off x="5361340" y="1197873"/>
            <a:ext cx="2334168" cy="188571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4526030-D671-4EF8-BE6B-2DE4E2050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858" y="1209481"/>
            <a:ext cx="1870450" cy="187411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6B82283-7967-438C-B3A8-7AEDFB7307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667" b="3611"/>
          <a:stretch/>
        </p:blipFill>
        <p:spPr>
          <a:xfrm>
            <a:off x="9828974" y="1188234"/>
            <a:ext cx="1692592" cy="1904996"/>
          </a:xfrm>
          <a:prstGeom prst="rect">
            <a:avLst/>
          </a:prstGeom>
        </p:spPr>
      </p:pic>
      <p:pic>
        <p:nvPicPr>
          <p:cNvPr id="1026" name="Picture 2" descr="帮助父母的清洗的孩子被设置向量例证. 插画包括有例证, 差事, 国内 ...">
            <a:extLst>
              <a:ext uri="{FF2B5EF4-FFF2-40B4-BE49-F238E27FC236}">
                <a16:creationId xmlns:a16="http://schemas.microsoft.com/office/drawing/2014/main" id="{04CEC150-6C68-4AA6-BC5D-C95A17E0C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7" t="7350" r="3001" b="52879"/>
          <a:stretch/>
        </p:blipFill>
        <p:spPr bwMode="auto">
          <a:xfrm>
            <a:off x="5667792" y="4148853"/>
            <a:ext cx="4322132" cy="258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ABA7D316-A288-40B3-8733-FF369BA6A3EF}"/>
              </a:ext>
            </a:extLst>
          </p:cNvPr>
          <p:cNvSpPr txBox="1"/>
          <p:nvPr/>
        </p:nvSpPr>
        <p:spPr>
          <a:xfrm>
            <a:off x="9598713" y="5968616"/>
            <a:ext cx="2593287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料理家务</a:t>
            </a:r>
          </a:p>
        </p:txBody>
      </p:sp>
    </p:spTree>
    <p:extLst>
      <p:ext uri="{BB962C8B-B14F-4D97-AF65-F5344CB8AC3E}">
        <p14:creationId xmlns:p14="http://schemas.microsoft.com/office/powerpoint/2010/main" val="372565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7" grpId="0" animBg="1"/>
      <p:bldP spid="20" grpId="0"/>
      <p:bldP spid="21" grpId="0"/>
      <p:bldP spid="2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70089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只顾</a:t>
            </a:r>
            <a:r>
              <a:rPr lang="en-US" altLang="zh-TW" sz="8000" dirty="0"/>
              <a:t>...</a:t>
            </a:r>
            <a:r>
              <a:rPr lang="zh-TW" altLang="en-US" sz="8000" dirty="0"/>
              <a:t>而</a:t>
            </a:r>
            <a:r>
              <a:rPr lang="en-US" altLang="zh-TW" sz="8000" dirty="0"/>
              <a:t>...</a:t>
            </a:r>
          </a:p>
          <a:p>
            <a:pPr algn="ctr"/>
            <a:r>
              <a:rPr lang="en-US" altLang="zh-TW" sz="3200" dirty="0">
                <a:latin typeface="+mn-ea"/>
              </a:rPr>
              <a:t>be preoccupied solely with...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86967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49" y="477050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这家工厂只顾赚钱，而忽视工人的心理健康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0044CF0-90B7-4F23-A19B-DD003ED30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49" y="914400"/>
            <a:ext cx="5187989" cy="330993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549EEF6-054C-44BE-8F1E-66E39A1BB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890" y="984595"/>
            <a:ext cx="4239286" cy="323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你还是个学生，不能只顾谈恋爱而老不上课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0CBE3D-678F-4A19-8470-56559BF27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9" t="8188" r="7310" b="20547"/>
          <a:stretch/>
        </p:blipFill>
        <p:spPr>
          <a:xfrm>
            <a:off x="4170759" y="1680559"/>
            <a:ext cx="3304143" cy="296070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5C5CD5A-B63D-4047-8703-7067E106C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6" t="8744" r="12842" b="11754"/>
          <a:stretch/>
        </p:blipFill>
        <p:spPr>
          <a:xfrm>
            <a:off x="683419" y="1183690"/>
            <a:ext cx="3304143" cy="34575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B6F1F94-8D50-4C56-90BB-343F8DF97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00" y="1077020"/>
            <a:ext cx="4382861" cy="350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4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19175" y="5112541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你不能只顾上网而忘了吃饭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1B4CE0-4A0B-460F-8489-A5511F62D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912" y="600076"/>
            <a:ext cx="6446022" cy="40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0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火灾发生时，他只顾自己逃命，而忘了他的猫还在家里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757C22D-28B8-43DD-8B61-51B57587A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952500"/>
            <a:ext cx="4838700" cy="34480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B482C81-06D4-4748-96E6-261657896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072" y="1729981"/>
            <a:ext cx="3557953" cy="23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她只顾抱怨自己工作上的事，而没注意到她的朋友很不耐烦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通過技能投訴接收-插圖素材[35684288] - PIXTA圖庫">
            <a:extLst>
              <a:ext uri="{FF2B5EF4-FFF2-40B4-BE49-F238E27FC236}">
                <a16:creationId xmlns:a16="http://schemas.microsoft.com/office/drawing/2014/main" id="{A7AF2CFA-2430-4009-9F7C-1EB575AD3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6" b="25676"/>
          <a:stretch/>
        </p:blipFill>
        <p:spPr bwMode="auto">
          <a:xfrm>
            <a:off x="3619499" y="706368"/>
            <a:ext cx="6217873" cy="361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56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70089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日益</a:t>
            </a:r>
            <a:r>
              <a:rPr lang="en-US" altLang="zh-TW" sz="8000" dirty="0">
                <a:latin typeface="+mn-ea"/>
              </a:rPr>
              <a:t>V./Adj.</a:t>
            </a:r>
          </a:p>
          <a:p>
            <a:pPr algn="ctr"/>
            <a:r>
              <a:rPr lang="en-US" altLang="zh-TW" sz="3200" dirty="0">
                <a:latin typeface="+mn-ea"/>
              </a:rPr>
              <a:t>v./adj. day by day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48542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47750" y="5416122"/>
            <a:ext cx="1080135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近年來，环境污染在全世界日益嚴重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BC228D3-3C96-4F32-91D7-A8E947E0D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206498"/>
            <a:ext cx="3802060" cy="254677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941F9D3-2012-4247-A8F1-40EB031F9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-3661"/>
            <a:ext cx="3809999" cy="253841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46BFE62-100F-4199-BDD4-17BF9A8D2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512" y="2991802"/>
            <a:ext cx="3824288" cy="229457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D0CADCB-7B04-401A-A547-200E71CBE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663" y="2928937"/>
            <a:ext cx="4191000" cy="23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3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随着经济的发展，人民的生活日益改善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B6572BD-BDD1-48D5-BC8B-A6BAAAD29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12" y="1361065"/>
            <a:ext cx="4557713" cy="28479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148D0D4-9199-4CB7-88B9-402152F7B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509" y="1361064"/>
            <a:ext cx="4269291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7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127413" y="4700368"/>
            <a:ext cx="1080135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随着交通的便利，国与国之间的往来日益密切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CEFF57A-ABA7-4F86-A2E0-DE2A31D6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052512"/>
            <a:ext cx="6629400" cy="35528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2F8A0F6-35BD-43F7-A476-2E4FDF844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590674"/>
            <a:ext cx="4953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4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字方塊 23">
            <a:extLst>
              <a:ext uri="{FF2B5EF4-FFF2-40B4-BE49-F238E27FC236}">
                <a16:creationId xmlns:a16="http://schemas.microsoft.com/office/drawing/2014/main" id="{F4B63FDB-7DEB-4E4E-A06B-63F4AF81F451}"/>
              </a:ext>
            </a:extLst>
          </p:cNvPr>
          <p:cNvSpPr txBox="1"/>
          <p:nvPr/>
        </p:nvSpPr>
        <p:spPr>
          <a:xfrm>
            <a:off x="6819898" y="4726613"/>
            <a:ext cx="5057777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+mn-ea"/>
              </a:rPr>
              <a:t>投入</a:t>
            </a: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，努力工作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9DCC096-96D3-4FAB-8D30-3B1D06800179}"/>
              </a:ext>
            </a:extLst>
          </p:cNvPr>
          <p:cNvSpPr txBox="1"/>
          <p:nvPr/>
        </p:nvSpPr>
        <p:spPr>
          <a:xfrm>
            <a:off x="4459769" y="3429000"/>
            <a:ext cx="1905001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血汗钱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2624854-E774-4B85-8F87-DD53A91C83A0}"/>
              </a:ext>
            </a:extLst>
          </p:cNvPr>
          <p:cNvSpPr txBox="1"/>
          <p:nvPr/>
        </p:nvSpPr>
        <p:spPr>
          <a:xfrm>
            <a:off x="8374546" y="4745055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精力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EF643A0-A01F-41A7-B3D6-07E161D416CF}"/>
              </a:ext>
            </a:extLst>
          </p:cNvPr>
          <p:cNvSpPr txBox="1"/>
          <p:nvPr/>
        </p:nvSpPr>
        <p:spPr>
          <a:xfrm>
            <a:off x="3713093" y="5374303"/>
            <a:ext cx="14933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经济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BA0FD3-6155-4ECC-97DF-F9B3C211D33A}"/>
              </a:ext>
            </a:extLst>
          </p:cNvPr>
          <p:cNvSpPr txBox="1"/>
          <p:nvPr/>
        </p:nvSpPr>
        <p:spPr>
          <a:xfrm>
            <a:off x="1045567" y="511237"/>
            <a:ext cx="4355107" cy="76944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C00000"/>
                </a:solidFill>
              </a:rPr>
              <a:t>拼命赚钱</a:t>
            </a:r>
            <a:r>
              <a:rPr lang="en-US" altLang="zh-TW" sz="4400" dirty="0">
                <a:solidFill>
                  <a:srgbClr val="C00000"/>
                </a:solidFill>
              </a:rPr>
              <a:t>/</a:t>
            </a:r>
            <a:r>
              <a:rPr lang="zh-TW" altLang="en-US" sz="4400" dirty="0">
                <a:solidFill>
                  <a:srgbClr val="C00000"/>
                </a:solidFill>
              </a:rPr>
              <a:t>挣钱</a:t>
            </a: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BF97677B-CC8B-4187-9974-6214F9306E77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3223121" y="1280678"/>
            <a:ext cx="0" cy="131445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09D9DC77-2345-402F-9127-22850193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67" y="2676546"/>
            <a:ext cx="3582369" cy="2050067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9B20649A-8F5B-4438-AF8C-C3921FBD0C60}"/>
              </a:ext>
            </a:extLst>
          </p:cNvPr>
          <p:cNvSpPr txBox="1"/>
          <p:nvPr/>
        </p:nvSpPr>
        <p:spPr>
          <a:xfrm>
            <a:off x="1045567" y="5577322"/>
            <a:ext cx="5774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+mn-ea"/>
              </a:rPr>
              <a:t>可以提高</a:t>
            </a:r>
            <a:r>
              <a:rPr lang="en-US" altLang="zh-TW" sz="4400" dirty="0">
                <a:latin typeface="+mn-ea"/>
              </a:rPr>
              <a:t>_______</a:t>
            </a:r>
            <a:r>
              <a:rPr lang="zh-TW" altLang="en-US" sz="4400" dirty="0">
                <a:latin typeface="+mn-ea"/>
              </a:rPr>
              <a:t>水平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3990F33-A137-4C65-8556-11EEF610D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57" b="4301"/>
          <a:stretch/>
        </p:blipFill>
        <p:spPr>
          <a:xfrm>
            <a:off x="6819898" y="511237"/>
            <a:ext cx="4355102" cy="3927414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A96D35E1-3966-4E61-936A-51C97ED93A55}"/>
              </a:ext>
            </a:extLst>
          </p:cNvPr>
          <p:cNvSpPr txBox="1"/>
          <p:nvPr/>
        </p:nvSpPr>
        <p:spPr>
          <a:xfrm>
            <a:off x="4642346" y="2558049"/>
            <a:ext cx="145365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金钱</a:t>
            </a:r>
          </a:p>
        </p:txBody>
      </p:sp>
    </p:spTree>
    <p:extLst>
      <p:ext uri="{BB962C8B-B14F-4D97-AF65-F5344CB8AC3E}">
        <p14:creationId xmlns:p14="http://schemas.microsoft.com/office/powerpoint/2010/main" val="398871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 animBg="1"/>
      <p:bldP spid="7" grpId="0" animBg="1"/>
      <p:bldP spid="8" grpId="0" animBg="1"/>
      <p:bldP spid="23" grpId="0"/>
      <p:bldP spid="2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97107" y="4601655"/>
            <a:ext cx="1080135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随着国际间的往来日益增加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现代人越来越重视外语的学习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B6E4823-8F55-48F1-B94A-5D13DAF21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013" y="1258381"/>
            <a:ext cx="4898444" cy="3343274"/>
          </a:xfrm>
          <a:prstGeom prst="rect">
            <a:avLst/>
          </a:prstGeom>
        </p:spPr>
      </p:pic>
      <p:pic>
        <p:nvPicPr>
          <p:cNvPr id="2050" name="Picture 2" descr="我外國朋友要來台北，該帶他去哪裡？」 | TMA 旅人誌">
            <a:extLst>
              <a:ext uri="{FF2B5EF4-FFF2-40B4-BE49-F238E27FC236}">
                <a16:creationId xmlns:a16="http://schemas.microsoft.com/office/drawing/2014/main" id="{D1619C30-9952-41FD-8356-B40F0F46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70" y="1296480"/>
            <a:ext cx="6534152" cy="326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41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513332"/>
            <a:ext cx="1080135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由于各国的交流日益频繁，翻译的工作也越来越重要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BDB53C5-B516-4CA2-BECF-CFD991466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0" y="1228456"/>
            <a:ext cx="5372100" cy="321654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9C4BED8-0021-4083-AB31-2C5D7917C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35180"/>
            <a:ext cx="5893308" cy="290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3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70089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没什么可</a:t>
            </a:r>
            <a:r>
              <a:rPr lang="en-US" altLang="zh-TW" sz="8000" dirty="0"/>
              <a:t>V.</a:t>
            </a:r>
            <a:r>
              <a:rPr lang="zh-TW" altLang="en-US" sz="8000" dirty="0"/>
              <a:t>的</a:t>
            </a:r>
            <a:endParaRPr lang="en-US" altLang="zh-TW" sz="8000" dirty="0"/>
          </a:p>
          <a:p>
            <a:pPr algn="ctr"/>
            <a:r>
              <a:rPr lang="en-US" altLang="zh-TW" sz="3200" dirty="0">
                <a:latin typeface="+mn-ea"/>
              </a:rPr>
              <a:t>there is nothing worth v.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73971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119187" y="50742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这个电影很无聊，没什么可看的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看電影感到無聊的年輕人圖片素材-JPG圖片尺寸6720 × 4092px-高清圖片 ...">
            <a:extLst>
              <a:ext uri="{FF2B5EF4-FFF2-40B4-BE49-F238E27FC236}">
                <a16:creationId xmlns:a16="http://schemas.microsoft.com/office/drawing/2014/main" id="{8EFFEB2A-C3ED-40D3-979E-20A69C547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167851"/>
            <a:ext cx="6067425" cy="36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68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65068" y="4551288"/>
            <a:ext cx="10801350" cy="199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由于他平时不认真上课，考试时他就觉得没什么可写的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D96F216-5FF4-4CB4-A753-CF0192F9B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819150"/>
            <a:ext cx="6477000" cy="36195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D5DE50D-BD56-4104-84E4-FFC88A434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004375"/>
            <a:ext cx="3429000" cy="34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5850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这些鬼都是假的，没什么可怕的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4C6395C-DBF9-4E74-BF1F-4794ABF3D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85800"/>
            <a:ext cx="5007957" cy="386238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100A5E4-3511-40D0-B660-C3462BBA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564" y="1228725"/>
            <a:ext cx="3312836" cy="33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8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57275" y="4475232"/>
            <a:ext cx="10801350" cy="1845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发生这件事，已在我的预料之中，没什么可大惊小怪的。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A9B8D6-C25C-4755-9A7C-1FC372EE6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962026"/>
            <a:ext cx="5638800" cy="317182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32EE3D4-E838-4EDB-A12E-C72CC6A77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75" y="962026"/>
            <a:ext cx="3049831" cy="317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8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082386" y="5375598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我准备好了，没什么可担心的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B96FBD3-48E1-4C69-A2AF-07F17D79A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1925"/>
            <a:ext cx="4286250" cy="44767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CE130CB-ABD5-49B9-B0EC-78974605E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790574"/>
            <a:ext cx="376237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77E7F-33BA-4ECE-BA3B-E4C655C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70089"/>
            <a:ext cx="9601200" cy="231782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8000" dirty="0"/>
              <a:t>尽可能</a:t>
            </a:r>
            <a:endParaRPr lang="en-US" altLang="zh-TW" sz="8000" dirty="0"/>
          </a:p>
          <a:p>
            <a:pPr algn="ctr"/>
            <a:r>
              <a:rPr lang="en-US" altLang="zh-TW" sz="3200" dirty="0">
                <a:latin typeface="+mn-ea"/>
              </a:rPr>
              <a:t>as far as possible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843408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918A721-DE31-4718-8B92-B3E4C34CD7CD}"/>
              </a:ext>
            </a:extLst>
          </p:cNvPr>
          <p:cNvSpPr txBox="1"/>
          <p:nvPr/>
        </p:nvSpPr>
        <p:spPr>
          <a:xfrm>
            <a:off x="1189759" y="4883797"/>
            <a:ext cx="10801350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他想出国留学，所以他在各方面尽可能省钱</a:t>
            </a:r>
            <a:r>
              <a:rPr lang="zh-CN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CDB430-BDFC-43AC-84A4-690017985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255" y="831203"/>
            <a:ext cx="3662215" cy="366221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6A78ADF-8AB2-4A6F-82B8-CFE611DF8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24" y="685800"/>
            <a:ext cx="5028083" cy="376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3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裁剪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裁剪</Template>
  <TotalTime>1187</TotalTime>
  <Words>2413</Words>
  <Application>Microsoft Office PowerPoint</Application>
  <PresentationFormat>寬螢幕</PresentationFormat>
  <Paragraphs>247</Paragraphs>
  <Slides>114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114</vt:i4>
      </vt:variant>
    </vt:vector>
  </HeadingPairs>
  <TitlesOfParts>
    <vt:vector size="120" baseType="lpstr">
      <vt:lpstr>Arial Unicode MS</vt:lpstr>
      <vt:lpstr>微軟正黑體</vt:lpstr>
      <vt:lpstr>arial</vt:lpstr>
      <vt:lpstr>arial</vt:lpstr>
      <vt:lpstr>Franklin Gothic Book</vt:lpstr>
      <vt:lpstr>裁剪</vt:lpstr>
      <vt:lpstr>第十四课 寂寞的孩子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第十四课 寂寞的孩子</dc:title>
  <dc:creator>鄭雅瓈</dc:creator>
  <cp:lastModifiedBy>鄭雅瓈</cp:lastModifiedBy>
  <cp:revision>183</cp:revision>
  <dcterms:created xsi:type="dcterms:W3CDTF">2020-04-21T01:26:55Z</dcterms:created>
  <dcterms:modified xsi:type="dcterms:W3CDTF">2020-05-04T06:41:51Z</dcterms:modified>
</cp:coreProperties>
</file>