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65" r:id="rId2"/>
    <p:sldId id="267" r:id="rId3"/>
    <p:sldId id="269" r:id="rId4"/>
    <p:sldId id="270" r:id="rId5"/>
    <p:sldId id="278" r:id="rId6"/>
    <p:sldId id="279" r:id="rId7"/>
    <p:sldId id="268" r:id="rId8"/>
    <p:sldId id="271" r:id="rId9"/>
    <p:sldId id="283" r:id="rId10"/>
    <p:sldId id="280" r:id="rId11"/>
    <p:sldId id="282" r:id="rId12"/>
    <p:sldId id="284" r:id="rId13"/>
    <p:sldId id="285" r:id="rId14"/>
    <p:sldId id="286" r:id="rId15"/>
    <p:sldId id="288" r:id="rId16"/>
    <p:sldId id="290" r:id="rId17"/>
    <p:sldId id="287" r:id="rId18"/>
    <p:sldId id="289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7" r:id="rId34"/>
    <p:sldId id="308" r:id="rId35"/>
    <p:sldId id="309" r:id="rId36"/>
    <p:sldId id="310" r:id="rId37"/>
    <p:sldId id="311" r:id="rId38"/>
    <p:sldId id="305" r:id="rId39"/>
    <p:sldId id="312" r:id="rId40"/>
    <p:sldId id="313" r:id="rId41"/>
    <p:sldId id="314" r:id="rId42"/>
    <p:sldId id="315" r:id="rId43"/>
    <p:sldId id="316" r:id="rId44"/>
    <p:sldId id="306" r:id="rId45"/>
    <p:sldId id="317" r:id="rId46"/>
    <p:sldId id="319" r:id="rId47"/>
    <p:sldId id="320" r:id="rId48"/>
    <p:sldId id="321" r:id="rId49"/>
    <p:sldId id="318" r:id="rId50"/>
    <p:sldId id="323" r:id="rId51"/>
    <p:sldId id="322" r:id="rId52"/>
    <p:sldId id="324" r:id="rId53"/>
    <p:sldId id="325" r:id="rId54"/>
    <p:sldId id="326" r:id="rId55"/>
    <p:sldId id="344" r:id="rId56"/>
    <p:sldId id="346" r:id="rId57"/>
    <p:sldId id="347" r:id="rId58"/>
    <p:sldId id="349" r:id="rId59"/>
    <p:sldId id="345" r:id="rId60"/>
    <p:sldId id="348" r:id="rId61"/>
    <p:sldId id="350" r:id="rId62"/>
    <p:sldId id="333" r:id="rId63"/>
    <p:sldId id="327" r:id="rId64"/>
    <p:sldId id="335" r:id="rId65"/>
    <p:sldId id="351" r:id="rId66"/>
    <p:sldId id="353" r:id="rId67"/>
    <p:sldId id="352" r:id="rId68"/>
    <p:sldId id="328" r:id="rId69"/>
    <p:sldId id="354" r:id="rId70"/>
    <p:sldId id="355" r:id="rId71"/>
    <p:sldId id="356" r:id="rId72"/>
    <p:sldId id="336" r:id="rId73"/>
    <p:sldId id="337" r:id="rId74"/>
    <p:sldId id="329" r:id="rId75"/>
    <p:sldId id="338" r:id="rId76"/>
    <p:sldId id="359" r:id="rId77"/>
    <p:sldId id="357" r:id="rId78"/>
    <p:sldId id="358" r:id="rId79"/>
    <p:sldId id="339" r:id="rId80"/>
    <p:sldId id="331" r:id="rId81"/>
    <p:sldId id="342" r:id="rId82"/>
    <p:sldId id="343" r:id="rId83"/>
    <p:sldId id="363" r:id="rId84"/>
    <p:sldId id="364" r:id="rId85"/>
    <p:sldId id="365" r:id="rId86"/>
    <p:sldId id="332" r:id="rId87"/>
    <p:sldId id="369" r:id="rId88"/>
    <p:sldId id="366" r:id="rId89"/>
    <p:sldId id="368" r:id="rId90"/>
    <p:sldId id="367" r:id="rId91"/>
    <p:sldId id="370" r:id="rId92"/>
    <p:sldId id="371" r:id="rId93"/>
    <p:sldId id="372" r:id="rId94"/>
    <p:sldId id="373" r:id="rId95"/>
    <p:sldId id="374" r:id="rId96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1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6" autoAdjust="0"/>
    <p:restoredTop sz="92876" autoAdjust="0"/>
  </p:normalViewPr>
  <p:slideViewPr>
    <p:cSldViewPr snapToGrid="0">
      <p:cViewPr varScale="1">
        <p:scale>
          <a:sx n="62" d="100"/>
          <a:sy n="62" d="100"/>
        </p:scale>
        <p:origin x="1132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E8C005-3172-4E56-9156-FD7870F94231}" type="datetime2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2020年5月11日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08FAD1D-910E-4884-9F17-0200497759DD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2869989-EB00-4EE7-BCB5-25BDC5BB29F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noProof="0" smtClean="0"/>
              <a:pPr/>
              <a:t>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5511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直線接點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​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直線接點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​​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群組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直線接點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線接點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群組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直線接點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群組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直線接點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線接點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9F78392-5C5C-45F6-8F89-DC4807D81C95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A02441-A415-40E6-B767-261B5D217FD4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FDC526-5D1A-47D8-B5CB-FD3BF5D2FD0F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直線接點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直線接點​​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群組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群組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直線接點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群組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19926E-5C3F-4205-B23D-D4C1E7A6E097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44B4C3-BFEF-4472-B595-652481CA0278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7014D5-A26D-4BC6-B967-5C8DC462FB42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群組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直線接點​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​​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​​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​​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接點​​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接點​​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接點​​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接點​​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​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​​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​​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​​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​​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接點​​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接點​​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接點​​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群組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直線接點​​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​​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接點​​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​​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接點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群組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直線接點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​​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直線接點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接點​​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接點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接點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群組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直線接點​​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接點​​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接點​​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接點​​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接點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群組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直線接點​​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接點​​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接點​​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​​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​​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直線接點​​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接點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接點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線接點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接點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頁尾預留位置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12" name="日期預留位置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289A11-8BF8-45F7-B92C-261B55DE08FE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214" name="投影片編號預留位置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直線接點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直線接點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群組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​​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群組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直線接點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群組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AC134-9EF5-4B7F-A61E-56D77C662044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直線接點​​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直線接點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群組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群組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直線接點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群組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59" name="直線接點​​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。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群組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直線接點​​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​​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​​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​​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​​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​​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​​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​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​​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群組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直線接點​​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​​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​​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群組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直線接點​​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接點​​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接點​​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接點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接點​​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直線接點​​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​​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​​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​​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群組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直線接點​​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​​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​​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​​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​​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群組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直線接點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接點​​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接點​​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接點​​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接點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線接點​​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接點​​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接點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​​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​​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cxnSp>
        <p:nvCxnSpPr>
          <p:cNvPr id="148" name="直線接點​​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992717" y="6289679"/>
            <a:ext cx="1267271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ECDDC83-CBC4-433C-A680-A4A18AB55000}" type="datetime2">
              <a:rPr lang="zh-TW" altLang="en-US" smtClean="0"/>
              <a:pPr/>
              <a:t>2020年5月11日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80.xml"/><Relationship Id="rId4" Type="http://schemas.openxmlformats.org/officeDocument/2006/relationships/image" Target="../media/image17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2354961"/>
            <a:ext cx="9610725" cy="2931414"/>
          </a:xfrm>
        </p:spPr>
        <p:txBody>
          <a:bodyPr rtlCol="0" anchor="ctr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第十五课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rtl="0"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金钱是交往的通行证吗？</a:t>
            </a:r>
          </a:p>
        </p:txBody>
      </p:sp>
    </p:spTree>
    <p:extLst>
      <p:ext uri="{BB962C8B-B14F-4D97-AF65-F5344CB8AC3E}">
        <p14:creationId xmlns:p14="http://schemas.microsoft.com/office/powerpoint/2010/main" val="23622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CAD3ED6-EABD-470F-803E-97827404CC5B}"/>
              </a:ext>
            </a:extLst>
          </p:cNvPr>
          <p:cNvSpPr txBox="1"/>
          <p:nvPr/>
        </p:nvSpPr>
        <p:spPr>
          <a:xfrm>
            <a:off x="344905" y="465424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他在饭馆吃完饭以后，却找不到钱包。</a:t>
            </a:r>
            <a:r>
              <a:rPr lang="zh-TW" altLang="en-US" sz="4000" b="1" dirty="0">
                <a:solidFill>
                  <a:srgbClr val="FF0000"/>
                </a:solidFill>
              </a:rPr>
              <a:t>情急之下</a:t>
            </a:r>
            <a:r>
              <a:rPr lang="zh-TW" altLang="en-US" sz="4000" dirty="0"/>
              <a:t>，他只好给朋友打电话借钱。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910A7E-DDBD-4DA6-9D88-5BF0DFED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" y="561473"/>
            <a:ext cx="5630209" cy="39323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05E2EA3-B46C-4092-BADF-21AB3CDE5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92" t="10660" r="26316" b="14669"/>
          <a:stretch/>
        </p:blipFill>
        <p:spPr>
          <a:xfrm>
            <a:off x="7764378" y="206539"/>
            <a:ext cx="2566737" cy="44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CAD3ED6-EABD-470F-803E-97827404CC5B}"/>
              </a:ext>
            </a:extLst>
          </p:cNvPr>
          <p:cNvSpPr txBox="1"/>
          <p:nvPr/>
        </p:nvSpPr>
        <p:spPr>
          <a:xfrm>
            <a:off x="344905" y="465424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他要吃鸡肉，可是服务员听不懂他说的话。</a:t>
            </a:r>
            <a:r>
              <a:rPr lang="zh-TW" altLang="en-US" sz="4000" b="1" dirty="0">
                <a:solidFill>
                  <a:srgbClr val="FF0000"/>
                </a:solidFill>
              </a:rPr>
              <a:t>情急之下</a:t>
            </a:r>
            <a:r>
              <a:rPr lang="zh-TW" altLang="en-US" sz="4000" dirty="0"/>
              <a:t>，他在纸上画了一只鸡。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1A80241-088D-4373-956A-0B833F82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607"/>
            <a:ext cx="4295944" cy="36893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D4F13FF-2C34-4E6B-9811-28D81DDB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080" y="1317616"/>
            <a:ext cx="2723147" cy="272314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DA1836E-1F9F-46BC-80B3-C6B44A90D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63" y="1403935"/>
            <a:ext cx="47244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CAD3ED6-EABD-470F-803E-97827404CC5B}"/>
              </a:ext>
            </a:extLst>
          </p:cNvPr>
          <p:cNvSpPr txBox="1"/>
          <p:nvPr/>
        </p:nvSpPr>
        <p:spPr>
          <a:xfrm>
            <a:off x="344905" y="465424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他发现家里失火了，可是大门却打不开。</a:t>
            </a:r>
            <a:r>
              <a:rPr lang="zh-TW" altLang="en-US" sz="4000" b="1" dirty="0">
                <a:solidFill>
                  <a:srgbClr val="FF0000"/>
                </a:solidFill>
              </a:rPr>
              <a:t>情急之下</a:t>
            </a:r>
            <a:r>
              <a:rPr lang="zh-TW" altLang="en-US" sz="4000" dirty="0"/>
              <a:t>，他把玻璃窗砸破，逃了出去。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0049DD-0873-4AB8-829C-E4A212904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3" r="14606"/>
          <a:stretch/>
        </p:blipFill>
        <p:spPr>
          <a:xfrm>
            <a:off x="344905" y="1010652"/>
            <a:ext cx="4026062" cy="31522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656070-ACDC-4AA2-BE1A-4E41D9A4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11" y="1256311"/>
            <a:ext cx="2059486" cy="315227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36134BC-FEB6-40DA-B669-4D1497B4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340" y="1772165"/>
            <a:ext cx="4250243" cy="239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CAD3ED6-EABD-470F-803E-97827404CC5B}"/>
              </a:ext>
            </a:extLst>
          </p:cNvPr>
          <p:cNvSpPr txBox="1"/>
          <p:nvPr/>
        </p:nvSpPr>
        <p:spPr>
          <a:xfrm>
            <a:off x="344905" y="465424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他忘记带家里钥匙。</a:t>
            </a:r>
            <a:r>
              <a:rPr lang="zh-TW" altLang="en-US" sz="4000" b="1" dirty="0">
                <a:solidFill>
                  <a:srgbClr val="FF0000"/>
                </a:solidFill>
              </a:rPr>
              <a:t>情急之下</a:t>
            </a:r>
            <a:r>
              <a:rPr lang="zh-TW" altLang="en-US" sz="4000" dirty="0"/>
              <a:t>，他竟然想爬窗进去，结果被人当做是小偷，抓进了警察局。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0C43E2-4D95-4FA4-846A-5FDABE5C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725" y="1291919"/>
            <a:ext cx="4177172" cy="27847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D5271D3-9304-43D8-9482-802435F18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2" r="26927" b="8787"/>
          <a:stretch/>
        </p:blipFill>
        <p:spPr>
          <a:xfrm>
            <a:off x="485775" y="539444"/>
            <a:ext cx="3609975" cy="35372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4E2C264-4F75-48DF-97B4-DF78EE9EA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6" t="7866" r="7778" b="18472"/>
          <a:stretch/>
        </p:blipFill>
        <p:spPr>
          <a:xfrm>
            <a:off x="8768222" y="1291919"/>
            <a:ext cx="3229170" cy="27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11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700" dirty="0">
                <a:latin typeface="+mn-ea"/>
                <a:ea typeface="+mn-ea"/>
              </a:rPr>
              <a:t>理所当然</a:t>
            </a:r>
            <a:br>
              <a:rPr lang="en-US" altLang="zh-TW" sz="5400" dirty="0">
                <a:latin typeface="+mn-ea"/>
                <a:ea typeface="+mn-ea"/>
              </a:rPr>
            </a:br>
            <a:r>
              <a:rPr lang="en-US" altLang="zh-TW" sz="3600" dirty="0">
                <a:latin typeface="+mn-ea"/>
                <a:ea typeface="+mn-ea"/>
              </a:rPr>
              <a:t>as a matter of fact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04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A1F902A-CC2E-4C84-855D-6A6B45A56244}"/>
              </a:ext>
            </a:extLst>
          </p:cNvPr>
          <p:cNvSpPr txBox="1"/>
          <p:nvPr/>
        </p:nvSpPr>
        <p:spPr>
          <a:xfrm>
            <a:off x="344905" y="5378144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你欠他的钱，</a:t>
            </a:r>
            <a:r>
              <a:rPr lang="zh-TW" altLang="en-US" sz="4000" b="1" dirty="0">
                <a:solidFill>
                  <a:srgbClr val="FF0000"/>
                </a:solidFill>
              </a:rPr>
              <a:t>理所当然</a:t>
            </a:r>
            <a:r>
              <a:rPr lang="zh-TW" altLang="en-US" sz="4000" dirty="0"/>
              <a:t>应该还他。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F12D376-A102-4851-8267-56BFB1F0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3" t="24167" r="44921" b="29167"/>
          <a:stretch/>
        </p:blipFill>
        <p:spPr>
          <a:xfrm>
            <a:off x="2238375" y="1057274"/>
            <a:ext cx="7258050" cy="40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A1F902A-CC2E-4C84-855D-6A6B45A56244}"/>
              </a:ext>
            </a:extLst>
          </p:cNvPr>
          <p:cNvSpPr txBox="1"/>
          <p:nvPr/>
        </p:nvSpPr>
        <p:spPr>
          <a:xfrm>
            <a:off x="344905" y="5448300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朋友有困难，帮助自己的朋友是</a:t>
            </a:r>
            <a:r>
              <a:rPr lang="zh-TW" altLang="en-US" sz="4000" b="1" dirty="0">
                <a:solidFill>
                  <a:srgbClr val="FF0000"/>
                </a:solidFill>
              </a:rPr>
              <a:t>理所当然</a:t>
            </a:r>
            <a:r>
              <a:rPr lang="zh-TW" altLang="en-US" sz="4000" dirty="0"/>
              <a:t>的。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175649-0F87-4A9B-B1DB-FD4A1195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24765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A1F902A-CC2E-4C84-855D-6A6B45A56244}"/>
              </a:ext>
            </a:extLst>
          </p:cNvPr>
          <p:cNvSpPr txBox="1"/>
          <p:nvPr/>
        </p:nvSpPr>
        <p:spPr>
          <a:xfrm>
            <a:off x="344905" y="5359094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我是学校的老师，关心学生是</a:t>
            </a:r>
            <a:r>
              <a:rPr lang="zh-TW" altLang="en-US" sz="4000" b="1" dirty="0">
                <a:solidFill>
                  <a:srgbClr val="FF0000"/>
                </a:solidFill>
              </a:rPr>
              <a:t>理所当然</a:t>
            </a:r>
            <a:r>
              <a:rPr lang="zh-TW" altLang="en-US" sz="4000" dirty="0"/>
              <a:t>的。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4F2D4B-F79D-400C-A2CC-AB154248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25" y="827405"/>
            <a:ext cx="4410075" cy="44100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C9707B-00C9-4C84-B704-D6676617B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74168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A1F902A-CC2E-4C84-855D-6A6B45A56244}"/>
              </a:ext>
            </a:extLst>
          </p:cNvPr>
          <p:cNvSpPr txBox="1"/>
          <p:nvPr/>
        </p:nvSpPr>
        <p:spPr>
          <a:xfrm>
            <a:off x="344905" y="5414974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妹妹年纪小，我们</a:t>
            </a:r>
            <a:r>
              <a:rPr lang="zh-TW" altLang="en-US" sz="4000" b="1" dirty="0">
                <a:solidFill>
                  <a:srgbClr val="FF0000"/>
                </a:solidFill>
              </a:rPr>
              <a:t>理所当然</a:t>
            </a:r>
            <a:r>
              <a:rPr lang="zh-TW" altLang="en-US" sz="4000" dirty="0"/>
              <a:t>要多照顾她一点。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7F50EB4-AC74-4D01-87F2-1BD37EEEE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05" t="22814" r="14047" b="32001"/>
          <a:stretch/>
        </p:blipFill>
        <p:spPr>
          <a:xfrm>
            <a:off x="3164840" y="0"/>
            <a:ext cx="5862320" cy="53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40649CC-9939-4EE1-82E4-81BA42808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42" y="96520"/>
            <a:ext cx="4714875" cy="4876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F9F8FA1-9095-477D-9391-872809D519B1}"/>
              </a:ext>
            </a:extLst>
          </p:cNvPr>
          <p:cNvSpPr txBox="1"/>
          <p:nvPr/>
        </p:nvSpPr>
        <p:spPr>
          <a:xfrm>
            <a:off x="344905" y="48256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父母都希望孩子成功，</a:t>
            </a:r>
            <a:r>
              <a:rPr lang="zh-TW" altLang="en-US" sz="4000" b="1" dirty="0">
                <a:solidFill>
                  <a:srgbClr val="FF0000"/>
                </a:solidFill>
              </a:rPr>
              <a:t>理所当然</a:t>
            </a:r>
            <a:r>
              <a:rPr lang="zh-TW" altLang="en-US" sz="4000" dirty="0"/>
              <a:t>非常关心他们的学习成绩。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4F1ED3-EDA5-43E1-B07D-F9C4E338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99" y="528248"/>
            <a:ext cx="6051868" cy="401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585E62B-EC13-4308-A617-6B7C4649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94" y="3490555"/>
            <a:ext cx="3982398" cy="2514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2385AD1-FB56-4515-AAD4-F5EF6071D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9" y="3490555"/>
            <a:ext cx="4164905" cy="331890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C11C398-0345-4A66-8681-DC177A023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16" t="29444" r="18345" b="6527"/>
          <a:stretch/>
        </p:blipFill>
        <p:spPr>
          <a:xfrm>
            <a:off x="340420" y="360902"/>
            <a:ext cx="2262805" cy="306809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A215957-176E-4003-976D-4CA2C887099D}"/>
              </a:ext>
            </a:extLst>
          </p:cNvPr>
          <p:cNvSpPr txBox="1"/>
          <p:nvPr/>
        </p:nvSpPr>
        <p:spPr>
          <a:xfrm>
            <a:off x="2492653" y="2659559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交往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02974C8-B8F4-49C3-9BC6-130A7E834239}"/>
              </a:ext>
            </a:extLst>
          </p:cNvPr>
          <p:cNvSpPr txBox="1"/>
          <p:nvPr/>
        </p:nvSpPr>
        <p:spPr>
          <a:xfrm>
            <a:off x="8048624" y="1253739"/>
            <a:ext cx="13782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帮忙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98CDCAD-9E1B-41D0-B1F7-1613D8381CEF}"/>
              </a:ext>
            </a:extLst>
          </p:cNvPr>
          <p:cNvSpPr txBox="1"/>
          <p:nvPr/>
        </p:nvSpPr>
        <p:spPr>
          <a:xfrm>
            <a:off x="4602646" y="5864508"/>
            <a:ext cx="1493354" cy="7694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讨论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5AAB28C-0A8F-4175-A92A-96C546AB90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22"/>
          <a:stretch/>
        </p:blipFill>
        <p:spPr>
          <a:xfrm>
            <a:off x="4029901" y="136692"/>
            <a:ext cx="2750398" cy="329230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CA30C30-BD1F-47F7-9F4F-E9E347C68060}"/>
              </a:ext>
            </a:extLst>
          </p:cNvPr>
          <p:cNvSpPr txBox="1"/>
          <p:nvPr/>
        </p:nvSpPr>
        <p:spPr>
          <a:xfrm>
            <a:off x="6952369" y="1382287"/>
            <a:ext cx="523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孩子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家长做家事。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0F77B2B-2280-4139-9D05-BB143204320D}"/>
              </a:ext>
            </a:extLst>
          </p:cNvPr>
          <p:cNvSpPr txBox="1"/>
          <p:nvPr/>
        </p:nvSpPr>
        <p:spPr>
          <a:xfrm>
            <a:off x="9692719" y="5785139"/>
            <a:ext cx="2158862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通行证</a:t>
            </a:r>
          </a:p>
        </p:txBody>
      </p:sp>
    </p:spTree>
    <p:extLst>
      <p:ext uri="{BB962C8B-B14F-4D97-AF65-F5344CB8AC3E}">
        <p14:creationId xmlns:p14="http://schemas.microsoft.com/office/powerpoint/2010/main" val="19001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>
                <a:latin typeface="+mn-ea"/>
                <a:ea typeface="+mn-ea"/>
              </a:rPr>
              <a:t>传到</a:t>
            </a:r>
            <a:r>
              <a:rPr lang="en-US" altLang="zh-TW" sz="7200" dirty="0">
                <a:latin typeface="+mn-ea"/>
                <a:ea typeface="+mn-ea"/>
              </a:rPr>
              <a:t>...</a:t>
            </a:r>
            <a:r>
              <a:rPr lang="zh-TW" altLang="en-US" sz="7200" dirty="0">
                <a:latin typeface="+mn-ea"/>
                <a:ea typeface="+mn-ea"/>
              </a:rPr>
              <a:t>的耳朵里</a:t>
            </a:r>
            <a:br>
              <a:rPr lang="en-US" altLang="zh-TW" sz="5400" dirty="0">
                <a:latin typeface="+mn-ea"/>
                <a:ea typeface="+mn-ea"/>
              </a:rPr>
            </a:br>
            <a:r>
              <a:rPr lang="en-US" altLang="zh-TW" sz="3600" dirty="0">
                <a:latin typeface="+mn-ea"/>
                <a:ea typeface="+mn-ea"/>
              </a:rPr>
              <a:t>to be heard by...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17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他竟然交了一个女朋友，这件事要是</a:t>
            </a:r>
            <a:r>
              <a:rPr lang="zh-TW" altLang="en-US" sz="4000" b="1" dirty="0">
                <a:solidFill>
                  <a:srgbClr val="FF0000"/>
                </a:solidFill>
              </a:rPr>
              <a:t>传到</a:t>
            </a:r>
            <a:r>
              <a:rPr lang="zh-TW" altLang="en-US" sz="4000" dirty="0"/>
              <a:t>他妻子</a:t>
            </a:r>
            <a:r>
              <a:rPr lang="zh-TW" altLang="en-US" sz="4000" b="1" dirty="0">
                <a:solidFill>
                  <a:srgbClr val="FF0000"/>
                </a:solidFill>
              </a:rPr>
              <a:t>耳朵里</a:t>
            </a:r>
            <a:r>
              <a:rPr lang="zh-TW" altLang="en-US" sz="4000" dirty="0"/>
              <a:t>，她非跟他离婚不可。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4B9A60-1AB8-4E2D-B079-2410971C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386094"/>
            <a:ext cx="4876800" cy="4381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04A305C-6CFD-444D-B83D-F082EAF6A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61" b="17843"/>
          <a:stretch/>
        </p:blipFill>
        <p:spPr>
          <a:xfrm>
            <a:off x="6152877" y="876315"/>
            <a:ext cx="5560361" cy="364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他考试考了零分，这件事要是</a:t>
            </a:r>
            <a:r>
              <a:rPr lang="zh-TW" altLang="en-US" sz="4000" b="1" dirty="0">
                <a:solidFill>
                  <a:srgbClr val="FF0000"/>
                </a:solidFill>
              </a:rPr>
              <a:t>传到</a:t>
            </a:r>
            <a:r>
              <a:rPr lang="zh-TW" altLang="en-US" sz="4000" dirty="0"/>
              <a:t>他父母的</a:t>
            </a:r>
            <a:r>
              <a:rPr lang="zh-TW" altLang="en-US" sz="4000" b="1" dirty="0">
                <a:solidFill>
                  <a:srgbClr val="FF0000"/>
                </a:solidFill>
              </a:rPr>
              <a:t>耳朵里</a:t>
            </a:r>
            <a:r>
              <a:rPr lang="zh-TW" altLang="en-US" sz="4000" dirty="0"/>
              <a:t>，非教训他一顿不可。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20C689-6B27-4C93-8B87-D00A0CE7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11" y="270164"/>
            <a:ext cx="4286250" cy="44577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A2D2DDA-8B3D-4CC6-B824-AB656D3EB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35" y="765563"/>
            <a:ext cx="4081145" cy="40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954630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他结婚的消息，</a:t>
            </a:r>
            <a:r>
              <a:rPr lang="zh-TW" altLang="en-US" sz="4000" b="1" dirty="0">
                <a:solidFill>
                  <a:srgbClr val="FF0000"/>
                </a:solidFill>
              </a:rPr>
              <a:t>传到</a:t>
            </a:r>
            <a:r>
              <a:rPr lang="zh-TW" altLang="en-US" sz="4000" dirty="0"/>
              <a:t>他朋友的</a:t>
            </a:r>
            <a:r>
              <a:rPr lang="zh-TW" altLang="en-US" sz="4000" b="1" dirty="0">
                <a:solidFill>
                  <a:srgbClr val="FF0000"/>
                </a:solidFill>
              </a:rPr>
              <a:t>耳朵里</a:t>
            </a:r>
            <a:r>
              <a:rPr lang="zh-TW" altLang="en-US" sz="4000" dirty="0"/>
              <a:t>，大家都为他感到高兴。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65ADCE-505E-458F-9315-F371E6EA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42" y="270164"/>
            <a:ext cx="3175292" cy="476759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BB48D4-5400-4DE3-A24D-FBC3B2AA1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11"/>
          <a:stretch/>
        </p:blipFill>
        <p:spPr>
          <a:xfrm>
            <a:off x="5706071" y="924560"/>
            <a:ext cx="62291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他生病的消息，</a:t>
            </a:r>
            <a:r>
              <a:rPr lang="zh-TW" altLang="en-US" sz="4000" b="1" dirty="0">
                <a:solidFill>
                  <a:srgbClr val="FF0000"/>
                </a:solidFill>
              </a:rPr>
              <a:t>传到</a:t>
            </a:r>
            <a:r>
              <a:rPr lang="zh-TW" altLang="en-US" sz="4000" dirty="0"/>
              <a:t>他孩子们的</a:t>
            </a:r>
            <a:r>
              <a:rPr lang="zh-TW" altLang="en-US" sz="4000" b="1" dirty="0">
                <a:solidFill>
                  <a:srgbClr val="FF0000"/>
                </a:solidFill>
              </a:rPr>
              <a:t>耳朵里</a:t>
            </a:r>
            <a:r>
              <a:rPr lang="zh-TW" altLang="en-US" sz="4000" dirty="0"/>
              <a:t>，孩子们纷纷赶回家里探望他。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F5140C-F171-45F6-A30B-707143D44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35" y="410627"/>
            <a:ext cx="7796530" cy="427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他公司倒闭的消息，</a:t>
            </a:r>
            <a:r>
              <a:rPr lang="zh-TW" altLang="en-US" sz="4000" b="1" dirty="0">
                <a:solidFill>
                  <a:srgbClr val="FF0000"/>
                </a:solidFill>
              </a:rPr>
              <a:t>传到</a:t>
            </a:r>
            <a:r>
              <a:rPr lang="zh-TW" altLang="en-US" sz="4000" dirty="0"/>
              <a:t>邻居的</a:t>
            </a:r>
            <a:r>
              <a:rPr lang="zh-TW" altLang="en-US" sz="4000" b="1" dirty="0">
                <a:solidFill>
                  <a:srgbClr val="FF0000"/>
                </a:solidFill>
              </a:rPr>
              <a:t>耳朵里</a:t>
            </a:r>
            <a:r>
              <a:rPr lang="zh-TW" altLang="en-US" sz="4000" dirty="0"/>
              <a:t>，大家都在背后议论他。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16B602-FD1D-48A3-8ADC-EC9F051AF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" y="946020"/>
            <a:ext cx="5751095" cy="288461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84D4711-E650-4BE4-A13E-E53BFF3A7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1075690"/>
            <a:ext cx="4610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起先</a:t>
            </a:r>
            <a:r>
              <a:rPr lang="en-US" altLang="zh-TW" sz="7200" dirty="0"/>
              <a:t>...</a:t>
            </a:r>
            <a:r>
              <a:rPr lang="zh-TW" altLang="en-US" sz="7200" dirty="0"/>
              <a:t>但是事后一想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at first ...,but when thinking back afterwards...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5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b="1" dirty="0">
                <a:solidFill>
                  <a:srgbClr val="FF0000"/>
                </a:solidFill>
              </a:rPr>
              <a:t>起先</a:t>
            </a:r>
            <a:r>
              <a:rPr lang="zh-TW" altLang="en-US" sz="4000" dirty="0"/>
              <a:t>我觉得她太没有同情心，</a:t>
            </a:r>
            <a:r>
              <a:rPr lang="zh-TW" altLang="en-US" sz="4000" b="1" dirty="0">
                <a:solidFill>
                  <a:srgbClr val="FF0000"/>
                </a:solidFill>
              </a:rPr>
              <a:t>但事后一想</a:t>
            </a:r>
            <a:r>
              <a:rPr lang="zh-TW" altLang="en-US" sz="4000" dirty="0"/>
              <a:t>，她的做法不是没有道理。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9C04A3-EEF5-4C86-BFA5-54F5928B7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" y="905623"/>
            <a:ext cx="5689148" cy="37182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95AABAB-5C31-456D-B466-1057D375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73" y="851519"/>
            <a:ext cx="2286000" cy="2286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A1C8DA6-244D-4930-B75E-7D580612F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395" y="1719594"/>
            <a:ext cx="25527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b="1" dirty="0">
                <a:solidFill>
                  <a:srgbClr val="FF0000"/>
                </a:solidFill>
              </a:rPr>
              <a:t>起先</a:t>
            </a:r>
            <a:r>
              <a:rPr lang="zh-TW" altLang="en-US" sz="4000" dirty="0"/>
              <a:t>我反对让孩子做家务，</a:t>
            </a:r>
            <a:r>
              <a:rPr lang="zh-TW" altLang="en-US" sz="4000" b="1" dirty="0">
                <a:solidFill>
                  <a:srgbClr val="FF0000"/>
                </a:solidFill>
              </a:rPr>
              <a:t>但事后一想</a:t>
            </a:r>
            <a:r>
              <a:rPr lang="zh-TW" altLang="en-US" sz="4000" dirty="0"/>
              <a:t>，培养孩子劳动习惯的确对他们有好处。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5550607-C927-4F14-A1FD-2FFACE721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36" y="488896"/>
            <a:ext cx="6422309" cy="41552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20AA9EC-78F1-44FB-A984-B7B86EE2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245" y="1031240"/>
            <a:ext cx="3736354" cy="37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b="1" dirty="0">
                <a:solidFill>
                  <a:srgbClr val="FF0000"/>
                </a:solidFill>
              </a:rPr>
              <a:t>起先</a:t>
            </a:r>
            <a:r>
              <a:rPr lang="zh-TW" altLang="en-US" sz="4000" dirty="0"/>
              <a:t>我想拒绝出国留学，</a:t>
            </a:r>
            <a:r>
              <a:rPr lang="zh-TW" altLang="en-US" sz="4000" b="1" dirty="0">
                <a:solidFill>
                  <a:srgbClr val="FF0000"/>
                </a:solidFill>
              </a:rPr>
              <a:t>但事后一想</a:t>
            </a:r>
            <a:r>
              <a:rPr lang="zh-TW" altLang="en-US" sz="4000" dirty="0"/>
              <a:t>，出国也可以认识别的国家的文化，所以我就答应了。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F20C1B-240C-4662-830F-A00D88B9F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0" t="13964" b="17258"/>
          <a:stretch/>
        </p:blipFill>
        <p:spPr>
          <a:xfrm>
            <a:off x="4896284" y="1126240"/>
            <a:ext cx="2829660" cy="29940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0A6EC0C-B7DC-4FA1-8B21-9D9725C6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18"/>
            <a:ext cx="4896284" cy="36677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0988074-7030-4E73-BF96-712699A5D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055" y="1747520"/>
            <a:ext cx="4605946" cy="23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D41B9EF-D9AA-4EF1-91F2-778FF909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101" y="3538746"/>
            <a:ext cx="3162300" cy="31623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7E956F3-31C3-4CDF-9BE7-1AC1214A13AD}"/>
              </a:ext>
            </a:extLst>
          </p:cNvPr>
          <p:cNvSpPr txBox="1"/>
          <p:nvPr/>
        </p:nvSpPr>
        <p:spPr>
          <a:xfrm>
            <a:off x="1771236" y="2427232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学期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BA9756-8FDB-483F-9CE7-6E8EE24EEBF3}"/>
              </a:ext>
            </a:extLst>
          </p:cNvPr>
          <p:cNvSpPr txBox="1"/>
          <p:nvPr/>
        </p:nvSpPr>
        <p:spPr>
          <a:xfrm>
            <a:off x="9725957" y="1873799"/>
            <a:ext cx="2158862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班主任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0757230-3764-45C5-B53A-0FF5A8564C5F}"/>
              </a:ext>
            </a:extLst>
          </p:cNvPr>
          <p:cNvSpPr txBox="1"/>
          <p:nvPr/>
        </p:nvSpPr>
        <p:spPr>
          <a:xfrm>
            <a:off x="3145839" y="5363526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校长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CE9268B-A429-4D8D-B7AC-8F7BDDE6E1B7}"/>
              </a:ext>
            </a:extLst>
          </p:cNvPr>
          <p:cNvSpPr txBox="1"/>
          <p:nvPr/>
        </p:nvSpPr>
        <p:spPr>
          <a:xfrm>
            <a:off x="7993649" y="5987811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数学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153814B-789E-4231-A42F-677D4A5F6967}"/>
              </a:ext>
            </a:extLst>
          </p:cNvPr>
          <p:cNvSpPr txBox="1"/>
          <p:nvPr/>
        </p:nvSpPr>
        <p:spPr>
          <a:xfrm>
            <a:off x="9239251" y="4655640"/>
            <a:ext cx="1019486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道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2938B5-6659-464A-AECA-BBA0F3D00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3" t="23958" r="5762" b="23785"/>
          <a:stretch/>
        </p:blipFill>
        <p:spPr>
          <a:xfrm>
            <a:off x="-1" y="542514"/>
            <a:ext cx="5197059" cy="18847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AA0B660-8921-4BF0-AF8A-8B5E76218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404" y="368589"/>
            <a:ext cx="4468553" cy="26508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89D6C31-B50C-462F-B8D8-95921965F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63" y="3288733"/>
            <a:ext cx="2581275" cy="34417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C8545BE-8453-4DE9-961F-BD1BDA50BC75}"/>
              </a:ext>
            </a:extLst>
          </p:cNvPr>
          <p:cNvSpPr txBox="1"/>
          <p:nvPr/>
        </p:nvSpPr>
        <p:spPr>
          <a:xfrm>
            <a:off x="8267802" y="4765953"/>
            <a:ext cx="3924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数学题</a:t>
            </a:r>
          </a:p>
        </p:txBody>
      </p:sp>
    </p:spTree>
    <p:extLst>
      <p:ext uri="{BB962C8B-B14F-4D97-AF65-F5344CB8AC3E}">
        <p14:creationId xmlns:p14="http://schemas.microsoft.com/office/powerpoint/2010/main" val="4552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b="1" dirty="0">
                <a:solidFill>
                  <a:srgbClr val="FF0000"/>
                </a:solidFill>
              </a:rPr>
              <a:t>起先</a:t>
            </a:r>
            <a:r>
              <a:rPr lang="zh-TW" altLang="en-US" sz="4000" dirty="0"/>
              <a:t>她因为他没钱而不愿意嫁给他，</a:t>
            </a:r>
            <a:r>
              <a:rPr lang="zh-TW" altLang="en-US" sz="4000" b="1" dirty="0">
                <a:solidFill>
                  <a:srgbClr val="FF0000"/>
                </a:solidFill>
              </a:rPr>
              <a:t>但事后一想</a:t>
            </a:r>
            <a:r>
              <a:rPr lang="zh-TW" altLang="en-US" sz="4000" dirty="0"/>
              <a:t>，他这个人有很多优点，所以她就答应嫁给他了。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47B71E-3D11-4847-9611-DE6C30B9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1" y="1203283"/>
            <a:ext cx="5506720" cy="2936917"/>
          </a:xfrm>
          <a:prstGeom prst="rect">
            <a:avLst/>
          </a:prstGeom>
        </p:spPr>
      </p:pic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0CC5E8C1-52C8-42CE-8AAA-135E6CE4368E}"/>
              </a:ext>
            </a:extLst>
          </p:cNvPr>
          <p:cNvSpPr/>
          <p:nvPr/>
        </p:nvSpPr>
        <p:spPr>
          <a:xfrm>
            <a:off x="142240" y="396240"/>
            <a:ext cx="2052320" cy="660400"/>
          </a:xfrm>
          <a:prstGeom prst="wedgeRoundRectCallout">
            <a:avLst>
              <a:gd name="adj1" fmla="val 37062"/>
              <a:gd name="adj2" fmla="val 834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嫁给我吧！</a:t>
            </a: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79CC913D-2D47-41E5-9E6B-13DB93F9C6C5}"/>
              </a:ext>
            </a:extLst>
          </p:cNvPr>
          <p:cNvSpPr/>
          <p:nvPr/>
        </p:nvSpPr>
        <p:spPr>
          <a:xfrm>
            <a:off x="4978400" y="270164"/>
            <a:ext cx="1737360" cy="660400"/>
          </a:xfrm>
          <a:prstGeom prst="wedgeRoundRectCallout">
            <a:avLst>
              <a:gd name="adj1" fmla="val -32529"/>
              <a:gd name="adj2" fmla="val 880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我不要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494D506-B2D9-425B-A83D-B4B62B8E0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050" y="1203283"/>
            <a:ext cx="4295790" cy="28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b="1" dirty="0">
                <a:solidFill>
                  <a:srgbClr val="FF0000"/>
                </a:solidFill>
              </a:rPr>
              <a:t>起先</a:t>
            </a:r>
            <a:r>
              <a:rPr lang="zh-TW" altLang="en-US" sz="4000" dirty="0"/>
              <a:t>我认为他是个自私的人，不愿意分享，</a:t>
            </a:r>
            <a:r>
              <a:rPr lang="zh-TW" altLang="en-US" sz="4000" b="1" dirty="0">
                <a:solidFill>
                  <a:srgbClr val="FF0000"/>
                </a:solidFill>
              </a:rPr>
              <a:t>但事后一想</a:t>
            </a:r>
            <a:r>
              <a:rPr lang="zh-TW" altLang="en-US" sz="4000" dirty="0"/>
              <a:t>，那是他的父母买的，不分给别人也没错。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E174AE-F0AE-455A-9341-68DD42CB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61" y="1069167"/>
            <a:ext cx="6096000" cy="32575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2ED3F81-2ACB-4D24-B9EE-5032F11F7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9" r="12287"/>
          <a:stretch/>
        </p:blipFill>
        <p:spPr>
          <a:xfrm>
            <a:off x="7142480" y="1534160"/>
            <a:ext cx="4341724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以</a:t>
            </a:r>
            <a:r>
              <a:rPr lang="en-US" altLang="zh-TW" sz="7200" dirty="0"/>
              <a:t>...</a:t>
            </a:r>
            <a:r>
              <a:rPr lang="zh-TW" altLang="en-US" sz="7200" dirty="0"/>
              <a:t>来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use...,to...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10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66357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你一般</a:t>
            </a:r>
            <a:r>
              <a:rPr lang="zh-TW" altLang="en-US" sz="4000" b="1" dirty="0">
                <a:solidFill>
                  <a:srgbClr val="FF0000"/>
                </a:solidFill>
              </a:rPr>
              <a:t>以</a:t>
            </a:r>
            <a:r>
              <a:rPr lang="zh-TW" altLang="en-US" sz="4000" dirty="0"/>
              <a:t>什么标准</a:t>
            </a:r>
            <a:r>
              <a:rPr lang="zh-TW" altLang="en-US" sz="4000" b="1" dirty="0">
                <a:solidFill>
                  <a:srgbClr val="FF0000"/>
                </a:solidFill>
              </a:rPr>
              <a:t>来</a:t>
            </a:r>
            <a:r>
              <a:rPr lang="zh-TW" altLang="en-US" sz="4000" dirty="0"/>
              <a:t>判断一个电影好不好？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C69BC9-0254-4C2A-A260-D2C083EE2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121" y="437168"/>
            <a:ext cx="6933239" cy="44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66357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不能</a:t>
            </a:r>
            <a:r>
              <a:rPr lang="zh-TW" altLang="en-US" sz="4000" b="1" dirty="0">
                <a:solidFill>
                  <a:srgbClr val="FF0000"/>
                </a:solidFill>
              </a:rPr>
              <a:t>以</a:t>
            </a:r>
            <a:r>
              <a:rPr lang="zh-TW" altLang="en-US" sz="4000" dirty="0"/>
              <a:t>一次考试</a:t>
            </a:r>
            <a:r>
              <a:rPr lang="zh-TW" altLang="en-US" sz="4000" b="1" dirty="0">
                <a:solidFill>
                  <a:srgbClr val="FF0000"/>
                </a:solidFill>
              </a:rPr>
              <a:t>来</a:t>
            </a:r>
            <a:r>
              <a:rPr lang="zh-TW" altLang="en-US" sz="4000" dirty="0"/>
              <a:t>决定学生的成绩。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080CF5-3D22-4682-8A6C-6A9C9D08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905" y="1196290"/>
            <a:ext cx="4366025" cy="357891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CB4DAF8-9F71-4AB5-A4D4-AAF20BA5C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69" y="1196290"/>
            <a:ext cx="4098411" cy="39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66357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</a:t>
            </a:r>
            <a:r>
              <a:rPr lang="zh-TW" altLang="en-US" sz="4000" b="1" dirty="0">
                <a:solidFill>
                  <a:srgbClr val="FF0000"/>
                </a:solidFill>
              </a:rPr>
              <a:t>以</a:t>
            </a:r>
            <a:r>
              <a:rPr lang="zh-TW" altLang="en-US" sz="4000" dirty="0"/>
              <a:t>优秀的成绩</a:t>
            </a:r>
            <a:r>
              <a:rPr lang="zh-TW" altLang="en-US" sz="4000" b="1" dirty="0">
                <a:solidFill>
                  <a:srgbClr val="FF0000"/>
                </a:solidFill>
              </a:rPr>
              <a:t>来</a:t>
            </a:r>
            <a:r>
              <a:rPr lang="zh-TW" altLang="en-US" sz="4000" dirty="0"/>
              <a:t>申请这所学校。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F1F461-1D4B-4086-B136-A545C1586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" y="136525"/>
            <a:ext cx="6096000" cy="48577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FC78F82-92AD-4FDB-B4D8-2399C6FBE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35" y="2000250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66357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领导</a:t>
            </a:r>
            <a:r>
              <a:rPr lang="zh-TW" altLang="en-US" sz="4000" b="1" dirty="0">
                <a:solidFill>
                  <a:srgbClr val="FF0000"/>
                </a:solidFill>
              </a:rPr>
              <a:t>以</a:t>
            </a:r>
            <a:r>
              <a:rPr lang="zh-TW" altLang="en-US" sz="4000" dirty="0"/>
              <a:t>丰富的经验</a:t>
            </a:r>
            <a:r>
              <a:rPr lang="zh-TW" altLang="en-US" sz="4000" b="1" dirty="0">
                <a:solidFill>
                  <a:srgbClr val="FF0000"/>
                </a:solidFill>
              </a:rPr>
              <a:t>来</a:t>
            </a:r>
            <a:r>
              <a:rPr lang="zh-TW" altLang="en-US" sz="4000" dirty="0"/>
              <a:t>指导下属完成他们的工作。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9F8853-9820-4F18-8A7F-0152AB327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84"/>
          <a:stretch/>
        </p:blipFill>
        <p:spPr>
          <a:xfrm>
            <a:off x="5877607" y="1031240"/>
            <a:ext cx="5613353" cy="42351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641B656-8D10-44A1-8F13-B121C449C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94" y="1031240"/>
            <a:ext cx="3966845" cy="39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66357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老师</a:t>
            </a:r>
            <a:r>
              <a:rPr lang="zh-TW" altLang="en-US" sz="4000" b="1" dirty="0">
                <a:solidFill>
                  <a:srgbClr val="FF0000"/>
                </a:solidFill>
              </a:rPr>
              <a:t>以</a:t>
            </a:r>
            <a:r>
              <a:rPr lang="zh-TW" altLang="en-US" sz="4000" dirty="0"/>
              <a:t>专业的知识</a:t>
            </a:r>
            <a:r>
              <a:rPr lang="zh-TW" altLang="en-US" sz="4000" b="1" dirty="0">
                <a:solidFill>
                  <a:srgbClr val="FF0000"/>
                </a:solidFill>
              </a:rPr>
              <a:t>来</a:t>
            </a:r>
            <a:r>
              <a:rPr lang="zh-TW" altLang="en-US" sz="4000" dirty="0"/>
              <a:t>教导学生。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C76263-39BD-48C9-B00B-CE620A98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24" y="1188720"/>
            <a:ext cx="6141171" cy="378968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345E3D5-33DB-4030-8962-E982437A89C8}"/>
              </a:ext>
            </a:extLst>
          </p:cNvPr>
          <p:cNvSpPr/>
          <p:nvPr/>
        </p:nvSpPr>
        <p:spPr>
          <a:xfrm>
            <a:off x="680185" y="1524712"/>
            <a:ext cx="4298215" cy="2172582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800" b="1" dirty="0">
                <a:solidFill>
                  <a:srgbClr val="0070C0"/>
                </a:solidFill>
                <a:latin typeface="+mn-ea"/>
              </a:rPr>
              <a:t>Professional knowledge</a:t>
            </a:r>
            <a:endParaRPr lang="zh-TW" altLang="en-US" sz="4800" b="1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23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勉强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reluctantly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61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66357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</a:t>
            </a:r>
            <a:r>
              <a:rPr lang="zh-TW" altLang="en-US" sz="4000" b="1" dirty="0">
                <a:solidFill>
                  <a:srgbClr val="FF0000"/>
                </a:solidFill>
              </a:rPr>
              <a:t>勉强</a:t>
            </a:r>
            <a:r>
              <a:rPr lang="zh-TW" altLang="en-US" sz="4000" dirty="0"/>
              <a:t>同意了。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E3061C-0E68-42A8-81A7-C7DA37029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543" y="694731"/>
            <a:ext cx="425291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245E970-7B01-400B-A4C3-56E10B99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43121"/>
            <a:ext cx="4317845" cy="284148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F5C19C8-C22E-449F-AAAB-6DC0E91ABF6F}"/>
              </a:ext>
            </a:extLst>
          </p:cNvPr>
          <p:cNvSpPr txBox="1"/>
          <p:nvPr/>
        </p:nvSpPr>
        <p:spPr>
          <a:xfrm>
            <a:off x="10340024" y="2721114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难题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52F5DA0-34C1-4625-946D-AB5C35FFCAD2}"/>
              </a:ext>
            </a:extLst>
          </p:cNvPr>
          <p:cNvSpPr txBox="1"/>
          <p:nvPr/>
        </p:nvSpPr>
        <p:spPr>
          <a:xfrm>
            <a:off x="685799" y="2576721"/>
            <a:ext cx="1334639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解开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129AA1-72D2-4569-B163-3237C85439DF}"/>
              </a:ext>
            </a:extLst>
          </p:cNvPr>
          <p:cNvSpPr txBox="1"/>
          <p:nvPr/>
        </p:nvSpPr>
        <p:spPr>
          <a:xfrm>
            <a:off x="409575" y="2721114"/>
            <a:ext cx="441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一道数学题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51780E0-C3C3-4F10-A803-4D894F4DE004}"/>
              </a:ext>
            </a:extLst>
          </p:cNvPr>
          <p:cNvSpPr txBox="1"/>
          <p:nvPr/>
        </p:nvSpPr>
        <p:spPr>
          <a:xfrm>
            <a:off x="323850" y="866775"/>
            <a:ext cx="4505325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+mn-ea"/>
              </a:rPr>
              <a:t>(3×5)+5=20</a:t>
            </a:r>
            <a:endParaRPr lang="zh-TW" altLang="en-US" sz="4000" dirty="0">
              <a:latin typeface="+mn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68F5072-530D-4513-8BF1-2A4749B3A46D}"/>
              </a:ext>
            </a:extLst>
          </p:cNvPr>
          <p:cNvSpPr txBox="1"/>
          <p:nvPr/>
        </p:nvSpPr>
        <p:spPr>
          <a:xfrm>
            <a:off x="4352925" y="5637282"/>
            <a:ext cx="132397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判断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6609BFF-DDB9-40DB-85AD-CD57CFDB5E41}"/>
              </a:ext>
            </a:extLst>
          </p:cNvPr>
          <p:cNvSpPr txBox="1"/>
          <p:nvPr/>
        </p:nvSpPr>
        <p:spPr>
          <a:xfrm>
            <a:off x="3219450" y="577050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懂得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对错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FAB6FF9-4B36-432C-92F0-1D8FD0D66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26" y="3756051"/>
            <a:ext cx="2863824" cy="286382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7D5BA4E-6310-4477-9491-59070AE26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747" y="3714750"/>
            <a:ext cx="2905125" cy="290512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5FD1E4-BC7B-4159-833A-6B5D68E004EE}"/>
              </a:ext>
            </a:extLst>
          </p:cNvPr>
          <p:cNvSpPr txBox="1"/>
          <p:nvPr/>
        </p:nvSpPr>
        <p:spPr>
          <a:xfrm>
            <a:off x="10340024" y="5637282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耳朵</a:t>
            </a:r>
          </a:p>
        </p:txBody>
      </p:sp>
    </p:spTree>
    <p:extLst>
      <p:ext uri="{BB962C8B-B14F-4D97-AF65-F5344CB8AC3E}">
        <p14:creationId xmlns:p14="http://schemas.microsoft.com/office/powerpoint/2010/main" val="631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8" grpId="0" animBg="1"/>
      <p:bldP spid="9" grpId="0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66357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他接受了我们的建议，但是很</a:t>
            </a:r>
            <a:r>
              <a:rPr lang="zh-TW" altLang="en-US" sz="4000" b="1" dirty="0">
                <a:solidFill>
                  <a:srgbClr val="FF0000"/>
                </a:solidFill>
              </a:rPr>
              <a:t>勉强</a:t>
            </a:r>
            <a:r>
              <a:rPr lang="zh-TW" altLang="en-US" sz="4000" dirty="0"/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835710-2194-409E-9BE6-34B78148B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844" y="1652873"/>
            <a:ext cx="3321396" cy="33213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62E50F5-44ED-460D-A94C-D1E369857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5" y="1314449"/>
            <a:ext cx="5324375" cy="37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他虽然对做生意没兴趣，但是仍</a:t>
            </a:r>
            <a:r>
              <a:rPr lang="zh-TW" altLang="en-US" sz="4000" b="1" dirty="0">
                <a:solidFill>
                  <a:srgbClr val="FF0000"/>
                </a:solidFill>
              </a:rPr>
              <a:t>勉强</a:t>
            </a:r>
            <a:r>
              <a:rPr lang="zh-TW" altLang="en-US" sz="4000" dirty="0"/>
              <a:t>继承</a:t>
            </a:r>
            <a:r>
              <a:rPr lang="en-US" altLang="zh-TW" dirty="0"/>
              <a:t> </a:t>
            </a:r>
            <a:r>
              <a:rPr lang="en-US" altLang="zh-TW" sz="2400" dirty="0"/>
              <a:t>(inherit)</a:t>
            </a:r>
            <a:r>
              <a:rPr lang="zh-TW" altLang="en-US" sz="4000" dirty="0"/>
              <a:t>了父亲的事业。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21C7293-9CCA-47EB-B430-78A9ED225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345" y="748044"/>
            <a:ext cx="6762750" cy="40195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9A54B53-340C-48E7-995D-8CEFFA874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18" y="1403538"/>
            <a:ext cx="4401415" cy="27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183231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他这次考试只考了</a:t>
            </a:r>
            <a:r>
              <a:rPr lang="en-US" altLang="zh-TW" sz="4000" dirty="0"/>
              <a:t>70</a:t>
            </a:r>
            <a:r>
              <a:rPr lang="zh-TW" altLang="en-US" sz="4000" dirty="0"/>
              <a:t>分，</a:t>
            </a:r>
            <a:r>
              <a:rPr lang="zh-TW" altLang="en-US" sz="4000" b="1" dirty="0">
                <a:solidFill>
                  <a:srgbClr val="FF0000"/>
                </a:solidFill>
              </a:rPr>
              <a:t>勉强</a:t>
            </a:r>
            <a:r>
              <a:rPr lang="zh-TW" altLang="en-US" sz="4000" dirty="0"/>
              <a:t>算及格</a:t>
            </a:r>
            <a:r>
              <a:rPr lang="en-US" altLang="zh-TW" sz="2400" dirty="0"/>
              <a:t>(pass an examination) </a:t>
            </a:r>
            <a:r>
              <a:rPr lang="zh-TW" altLang="en-US" sz="4000" dirty="0"/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E5B693-5D48-44D3-92BA-A75ABB4EB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001" b="33334"/>
          <a:stretch/>
        </p:blipFill>
        <p:spPr>
          <a:xfrm>
            <a:off x="2925892" y="772406"/>
            <a:ext cx="5943788" cy="40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虽然姐姐做饭很难吃，但是因为她做得很辛苦，我还是</a:t>
            </a:r>
            <a:r>
              <a:rPr lang="zh-TW" altLang="en-US" sz="4000" b="1" dirty="0">
                <a:solidFill>
                  <a:srgbClr val="FF0000"/>
                </a:solidFill>
              </a:rPr>
              <a:t>勉强</a:t>
            </a:r>
            <a:r>
              <a:rPr lang="zh-TW" altLang="en-US" sz="4000" dirty="0"/>
              <a:t>吃了几口。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AFB2823-DD5B-4C85-B0B0-D4CE9C4AF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7" y="742170"/>
            <a:ext cx="3278117" cy="393373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DD64D0F-B361-4520-B4C1-AC4D58AB0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441" y="843497"/>
            <a:ext cx="3832412" cy="38324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8A6B610-0AD9-4C91-838F-99464569C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25" y="843497"/>
            <a:ext cx="3832412" cy="38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然而</a:t>
            </a:r>
            <a:br>
              <a:rPr lang="en-US" altLang="zh-TW" sz="7200" dirty="0"/>
            </a:br>
            <a:r>
              <a:rPr lang="en-US" altLang="zh-TW" sz="3600" dirty="0" err="1">
                <a:latin typeface="+mn-ea"/>
                <a:ea typeface="+mn-ea"/>
              </a:rPr>
              <a:t>however;nevertheless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68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他请同学帮忙，</a:t>
            </a:r>
            <a:r>
              <a:rPr lang="zh-TW" altLang="en-US" sz="4000" b="1" dirty="0">
                <a:solidFill>
                  <a:srgbClr val="FF0000"/>
                </a:solidFill>
              </a:rPr>
              <a:t>然而</a:t>
            </a:r>
            <a:r>
              <a:rPr lang="zh-TW" altLang="en-US" sz="4000" dirty="0"/>
              <a:t>没有一个人愿意帮他。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A90EC7-8755-4DF8-982A-F81EAB1E4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0" y="1510230"/>
            <a:ext cx="4485410" cy="288347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0FC738A-35BB-411D-9201-89B4DB3B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00419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说好要一起去看电影的，</a:t>
            </a:r>
            <a:r>
              <a:rPr lang="zh-TW" altLang="en-US" sz="4000" b="1" dirty="0">
                <a:solidFill>
                  <a:srgbClr val="FF0000"/>
                </a:solidFill>
              </a:rPr>
              <a:t>然而</a:t>
            </a:r>
            <a:r>
              <a:rPr lang="zh-TW" altLang="en-US" sz="4000" dirty="0"/>
              <a:t>他却一直没有出现。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548B66-85E1-4D1C-9AD5-6EB3AE55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9" y="976745"/>
            <a:ext cx="4876517" cy="362081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E4EA537-CF70-457F-8217-F28B9E76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37" y="1290436"/>
            <a:ext cx="4876518" cy="29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285754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夏天非常热，</a:t>
            </a:r>
            <a:r>
              <a:rPr lang="zh-TW" altLang="en-US" sz="4000" b="1" dirty="0">
                <a:solidFill>
                  <a:srgbClr val="FF0000"/>
                </a:solidFill>
              </a:rPr>
              <a:t>然而</a:t>
            </a:r>
            <a:r>
              <a:rPr lang="zh-TW" altLang="en-US" sz="4000" dirty="0"/>
              <a:t>还是有许多人会出门去打球。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0B9DE8E-808A-4A7E-975E-B334D8912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07" y="1413163"/>
            <a:ext cx="4522715" cy="304280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EF17A8F-A20D-4D5B-9B61-D0A1F9171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84"/>
          <a:stretch/>
        </p:blipFill>
        <p:spPr>
          <a:xfrm>
            <a:off x="6299200" y="446722"/>
            <a:ext cx="4876800" cy="44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5417834"/>
            <a:ext cx="11502190" cy="896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饮料虽然非常好喝，</a:t>
            </a:r>
            <a:r>
              <a:rPr lang="zh-TW" altLang="en-US" sz="4000" b="1" dirty="0">
                <a:solidFill>
                  <a:srgbClr val="FF0000"/>
                </a:solidFill>
              </a:rPr>
              <a:t>然而</a:t>
            </a:r>
            <a:r>
              <a:rPr lang="zh-TW" altLang="en-US" sz="4000" dirty="0"/>
              <a:t>喝多了容易变胖。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6630AE-2289-4AB2-BCC9-96466F88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999807"/>
            <a:ext cx="4876800" cy="40862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1126E8B-91B6-45C9-AF14-52B8D512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25" y="2011680"/>
            <a:ext cx="4570900" cy="25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C582BAC-849D-440D-94E3-2FD9C1CF53BF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孩子的心理健康非常重要，</a:t>
            </a:r>
            <a:r>
              <a:rPr lang="zh-TW" altLang="en-US" sz="4000" b="1" dirty="0">
                <a:solidFill>
                  <a:srgbClr val="FF0000"/>
                </a:solidFill>
              </a:rPr>
              <a:t>然而</a:t>
            </a:r>
            <a:r>
              <a:rPr lang="zh-TW" altLang="en-US" sz="4000" dirty="0"/>
              <a:t>许多父母却忽视这个比较不容易察觉的问题。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23EED8E-1971-4317-AB9C-BFAD82351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001856"/>
            <a:ext cx="5524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BD4A72C-EF57-4386-A042-1766A4EE2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80"/>
          <a:stretch/>
        </p:blipFill>
        <p:spPr>
          <a:xfrm>
            <a:off x="135772" y="3556562"/>
            <a:ext cx="3176214" cy="303414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2FF2DF0-CFF5-4C2E-BBA3-5008413B9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65" y="581025"/>
            <a:ext cx="2847975" cy="28479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C84B55-2A06-4A22-93B5-675228378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249377"/>
            <a:ext cx="3211188" cy="29414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ACD2632-290E-41CC-94BC-140A7EB5051E}"/>
              </a:ext>
            </a:extLst>
          </p:cNvPr>
          <p:cNvSpPr txBox="1"/>
          <p:nvPr/>
        </p:nvSpPr>
        <p:spPr>
          <a:xfrm>
            <a:off x="3519114" y="2721114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胜利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A85339F-9E4B-4EAA-BA29-4725477EB32A}"/>
              </a:ext>
            </a:extLst>
          </p:cNvPr>
          <p:cNvSpPr txBox="1"/>
          <p:nvPr/>
        </p:nvSpPr>
        <p:spPr>
          <a:xfrm>
            <a:off x="7179533" y="2721114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得意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04C2FF6-B82D-46BA-84FB-72CA62D2B204}"/>
              </a:ext>
            </a:extLst>
          </p:cNvPr>
          <p:cNvSpPr txBox="1"/>
          <p:nvPr/>
        </p:nvSpPr>
        <p:spPr>
          <a:xfrm>
            <a:off x="10702895" y="2721114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失望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9AFA4-0402-4A80-9A46-17B566686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33" t="-1030" r="1189" b="1030"/>
          <a:stretch/>
        </p:blipFill>
        <p:spPr>
          <a:xfrm>
            <a:off x="8672886" y="176092"/>
            <a:ext cx="2068109" cy="338047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1E81EF2-1286-4680-B375-0FD7854BD230}"/>
              </a:ext>
            </a:extLst>
          </p:cNvPr>
          <p:cNvSpPr txBox="1"/>
          <p:nvPr/>
        </p:nvSpPr>
        <p:spPr>
          <a:xfrm>
            <a:off x="5160513" y="5900737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收钱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05B99E-6168-4674-8955-C9A930406A35}"/>
              </a:ext>
            </a:extLst>
          </p:cNvPr>
          <p:cNvSpPr txBox="1"/>
          <p:nvPr/>
        </p:nvSpPr>
        <p:spPr>
          <a:xfrm>
            <a:off x="10001927" y="5882823"/>
            <a:ext cx="140193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报酬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8F51A12-4C64-4667-AECF-F33F5D130C85}"/>
              </a:ext>
            </a:extLst>
          </p:cNvPr>
          <p:cNvSpPr txBox="1"/>
          <p:nvPr/>
        </p:nvSpPr>
        <p:spPr>
          <a:xfrm>
            <a:off x="2415099" y="5900737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掏出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DE80A86-9DD7-4BA4-B030-1FD6F6749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607" y="3566948"/>
            <a:ext cx="4134169" cy="232340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BB7A1D0-E6A8-4157-86AA-3ABB1A36B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3988171"/>
            <a:ext cx="4038600" cy="18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97CEE7-32BF-4C26-8807-D110334B7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altLang="zh-TW" dirty="0">
                <a:latin typeface="+mn-ea"/>
                <a:ea typeface="+mn-ea"/>
              </a:rPr>
              <a:t>(</a:t>
            </a:r>
            <a:r>
              <a:rPr lang="zh-TW" altLang="en-US" dirty="0">
                <a:latin typeface="+mn-ea"/>
                <a:ea typeface="+mn-ea"/>
              </a:rPr>
              <a:t>一</a:t>
            </a:r>
            <a:r>
              <a:rPr lang="en-US" altLang="zh-TW" dirty="0">
                <a:latin typeface="+mn-ea"/>
                <a:ea typeface="+mn-ea"/>
              </a:rPr>
              <a:t>)</a:t>
            </a:r>
            <a:r>
              <a:rPr lang="zh-TW" altLang="en-US" dirty="0">
                <a:latin typeface="+mn-ea"/>
                <a:ea typeface="+mn-ea"/>
              </a:rPr>
              <a:t> 给钱才帮忙</a:t>
            </a:r>
          </a:p>
        </p:txBody>
      </p:sp>
    </p:spTree>
    <p:extLst>
      <p:ext uri="{BB962C8B-B14F-4D97-AF65-F5344CB8AC3E}">
        <p14:creationId xmlns:p14="http://schemas.microsoft.com/office/powerpoint/2010/main" val="19586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2602812"/>
            <a:ext cx="11531599" cy="165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学期刚结束，杭州胜利小学校长见到记者，谈到学生的道德教育，讲起学期结束前发生的一场大讨论。</a:t>
            </a:r>
          </a:p>
        </p:txBody>
      </p:sp>
    </p:spTree>
    <p:extLst>
      <p:ext uri="{BB962C8B-B14F-4D97-AF65-F5344CB8AC3E}">
        <p14:creationId xmlns:p14="http://schemas.microsoft.com/office/powerpoint/2010/main" val="37894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1545821"/>
            <a:ext cx="11531599" cy="414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事情非常简单。有个男同学有三道数学题不会做，想请同学帮忙，可是从第一排问到最后一排，竟没有一个同学愿意教他。马上就要交作业了，情急之下，这位失望的男同学掏出五毛钱，说：“谁教我，我就给谁五毛钱！”金钱马上起了作用。</a:t>
            </a:r>
          </a:p>
        </p:txBody>
      </p:sp>
    </p:spTree>
    <p:extLst>
      <p:ext uri="{BB962C8B-B14F-4D97-AF65-F5344CB8AC3E}">
        <p14:creationId xmlns:p14="http://schemas.microsoft.com/office/powerpoint/2010/main" val="82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528142"/>
            <a:ext cx="11531599" cy="580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那个女生理所当然得到五毛钱。拿到了报酬，这位女学生得意地对同学说：“今后教同学都该这么收钱。”这件事很快传到班主任耳朵里。“起先我很生气，”她说： “没想到这个表现不错的学生竟这么自私。但事后一想，这件事不能简单地以对或错来判断。”她找两位学生谈话。第二天，那位女学生勉强把钱环给那个男学生。</a:t>
            </a:r>
          </a:p>
        </p:txBody>
      </p:sp>
    </p:spTree>
    <p:extLst>
      <p:ext uri="{BB962C8B-B14F-4D97-AF65-F5344CB8AC3E}">
        <p14:creationId xmlns:p14="http://schemas.microsoft.com/office/powerpoint/2010/main" val="17810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2602812"/>
            <a:ext cx="11531599" cy="816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事情到此似乎也结束了，然而．．．．．</a:t>
            </a:r>
          </a:p>
        </p:txBody>
      </p:sp>
    </p:spTree>
    <p:extLst>
      <p:ext uri="{BB962C8B-B14F-4D97-AF65-F5344CB8AC3E}">
        <p14:creationId xmlns:p14="http://schemas.microsoft.com/office/powerpoint/2010/main" val="35642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99377F44-CAF4-44F3-B1DF-E44E71E7054A}"/>
              </a:ext>
            </a:extLst>
          </p:cNvPr>
          <p:cNvSpPr txBox="1"/>
          <p:nvPr/>
        </p:nvSpPr>
        <p:spPr>
          <a:xfrm>
            <a:off x="8680814" y="4849493"/>
            <a:ext cx="3511186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745BB8-4F74-4436-A1F7-F18B28872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495" y="0"/>
            <a:ext cx="4876800" cy="401002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D47249C-9229-4442-AD76-BF31AED89CA6}"/>
              </a:ext>
            </a:extLst>
          </p:cNvPr>
          <p:cNvSpPr txBox="1"/>
          <p:nvPr/>
        </p:nvSpPr>
        <p:spPr>
          <a:xfrm>
            <a:off x="5788480" y="325259"/>
            <a:ext cx="173701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家长会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E137D00-1ACA-4D97-B54A-E6F2CCB47D49}"/>
              </a:ext>
            </a:extLst>
          </p:cNvPr>
          <p:cNvSpPr txBox="1"/>
          <p:nvPr/>
        </p:nvSpPr>
        <p:spPr>
          <a:xfrm>
            <a:off x="2884983" y="3302139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会议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07FE11-7219-4D46-89A3-9B30265FB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14" y="132080"/>
            <a:ext cx="2733396" cy="40100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AA235D6-E71A-4A4D-B41D-2EBF2F968F57}"/>
              </a:ext>
            </a:extLst>
          </p:cNvPr>
          <p:cNvSpPr txBox="1"/>
          <p:nvPr/>
        </p:nvSpPr>
        <p:spPr>
          <a:xfrm>
            <a:off x="10581461" y="307505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组织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1897DCA-691D-4BE3-8B19-70C7BCD34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407" y="930540"/>
            <a:ext cx="3620652" cy="203661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3D625F5-F7F6-407B-A15C-472662BDF534}"/>
              </a:ext>
            </a:extLst>
          </p:cNvPr>
          <p:cNvSpPr txBox="1"/>
          <p:nvPr/>
        </p:nvSpPr>
        <p:spPr>
          <a:xfrm>
            <a:off x="3310255" y="5999878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出钱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FCFF6B-7AC4-421E-B6D8-E033DE9E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17" y="4320508"/>
            <a:ext cx="2473743" cy="247374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AD354EC-D0EC-49CE-9D5B-274EFB45EAE6}"/>
              </a:ext>
            </a:extLst>
          </p:cNvPr>
          <p:cNvSpPr txBox="1"/>
          <p:nvPr/>
        </p:nvSpPr>
        <p:spPr>
          <a:xfrm>
            <a:off x="10581461" y="4957393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义务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1C70622-2DFD-47EF-9479-A9ECFB45A6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327" b="71401"/>
          <a:stretch/>
        </p:blipFill>
        <p:spPr>
          <a:xfrm>
            <a:off x="4676518" y="4088889"/>
            <a:ext cx="3981057" cy="27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4" grpId="0" animBg="1"/>
      <p:bldP spid="6" grpId="0" animBg="1"/>
      <p:bldP spid="8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48D1A78-751F-460F-BC34-DECE4622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4" y="92241"/>
            <a:ext cx="4203903" cy="30397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E6F7BD4-4FFD-4371-AB0A-804E842A5598}"/>
              </a:ext>
            </a:extLst>
          </p:cNvPr>
          <p:cNvSpPr txBox="1"/>
          <p:nvPr/>
        </p:nvSpPr>
        <p:spPr>
          <a:xfrm>
            <a:off x="3927745" y="635235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行为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1BEA6F-A6C7-4984-A3B2-2723439FF6CC}"/>
              </a:ext>
            </a:extLst>
          </p:cNvPr>
          <p:cNvSpPr txBox="1"/>
          <p:nvPr/>
        </p:nvSpPr>
        <p:spPr>
          <a:xfrm>
            <a:off x="3927745" y="178560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家教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375C0EF-D1AE-4B53-A40B-7C674EADD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130" y="200646"/>
            <a:ext cx="3594113" cy="359411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BB33BB0-9043-41E5-8C6F-BA5394D21865}"/>
              </a:ext>
            </a:extLst>
          </p:cNvPr>
          <p:cNvSpPr txBox="1"/>
          <p:nvPr/>
        </p:nvSpPr>
        <p:spPr>
          <a:xfrm>
            <a:off x="8994628" y="518412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天真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2BAE250-BDC4-4036-9647-EDA72D46C74B}"/>
              </a:ext>
            </a:extLst>
          </p:cNvPr>
          <p:cNvSpPr txBox="1"/>
          <p:nvPr/>
        </p:nvSpPr>
        <p:spPr>
          <a:xfrm>
            <a:off x="8994628" y="190912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心灵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DA52EA4-BAB5-4187-82AE-EF8F1A1A6601}"/>
              </a:ext>
            </a:extLst>
          </p:cNvPr>
          <p:cNvSpPr txBox="1"/>
          <p:nvPr/>
        </p:nvSpPr>
        <p:spPr>
          <a:xfrm>
            <a:off x="10542271" y="190912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洁白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4BAA0B3-14C2-401F-B579-B81BC440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64" y="3131986"/>
            <a:ext cx="2236878" cy="372813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A9F33A-5812-41A7-A72C-66D93ED17D70}"/>
              </a:ext>
            </a:extLst>
          </p:cNvPr>
          <p:cNvSpPr txBox="1"/>
          <p:nvPr/>
        </p:nvSpPr>
        <p:spPr>
          <a:xfrm>
            <a:off x="2750974" y="5514879"/>
            <a:ext cx="2353542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金钱万能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89823FD-3FEF-49EC-966C-D70EF0B12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779" y="3794759"/>
            <a:ext cx="3720247" cy="277587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29FCAFE-97B8-4377-A870-C9E0E0F1FAA6}"/>
              </a:ext>
            </a:extLst>
          </p:cNvPr>
          <p:cNvSpPr txBox="1"/>
          <p:nvPr/>
        </p:nvSpPr>
        <p:spPr>
          <a:xfrm>
            <a:off x="9531754" y="5631702"/>
            <a:ext cx="2353542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唯利是图</a:t>
            </a:r>
          </a:p>
        </p:txBody>
      </p:sp>
    </p:spTree>
    <p:extLst>
      <p:ext uri="{BB962C8B-B14F-4D97-AF65-F5344CB8AC3E}">
        <p14:creationId xmlns:p14="http://schemas.microsoft.com/office/powerpoint/2010/main" val="376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B11292A-4BB6-4749-8F27-9EE5345A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82" y="267127"/>
            <a:ext cx="4159427" cy="249565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EF9BF6E-5C22-4CE8-A2DC-1BBB39890236}"/>
              </a:ext>
            </a:extLst>
          </p:cNvPr>
          <p:cNvSpPr txBox="1"/>
          <p:nvPr/>
        </p:nvSpPr>
        <p:spPr>
          <a:xfrm>
            <a:off x="3074638" y="2721114"/>
            <a:ext cx="2353542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寻物启事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631C94-2C3E-4BC1-A86B-02B349DD2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2" r="19274"/>
          <a:stretch/>
        </p:blipFill>
        <p:spPr>
          <a:xfrm>
            <a:off x="5633238" y="441788"/>
            <a:ext cx="2490729" cy="278461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E4625AA-C091-458F-B5E1-9D1A89844608}"/>
              </a:ext>
            </a:extLst>
          </p:cNvPr>
          <p:cNvSpPr txBox="1"/>
          <p:nvPr/>
        </p:nvSpPr>
        <p:spPr>
          <a:xfrm>
            <a:off x="7657512" y="2721114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失物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1922CD6-8F11-4FEB-9F31-4B9F5C386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14" b="28240"/>
          <a:stretch/>
        </p:blipFill>
        <p:spPr>
          <a:xfrm>
            <a:off x="8466979" y="567866"/>
            <a:ext cx="3386939" cy="168169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CA02C28-8C40-4F5C-AB85-D34267003327}"/>
              </a:ext>
            </a:extLst>
          </p:cNvPr>
          <p:cNvSpPr txBox="1"/>
          <p:nvPr/>
        </p:nvSpPr>
        <p:spPr>
          <a:xfrm>
            <a:off x="10510893" y="2693375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重谢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6661742-9BB1-4B9C-A11F-C5115C69C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82" y="3649105"/>
            <a:ext cx="3919163" cy="31353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EF6946-5E35-4792-BA4F-679B01244818}"/>
              </a:ext>
            </a:extLst>
          </p:cNvPr>
          <p:cNvSpPr txBox="1"/>
          <p:nvPr/>
        </p:nvSpPr>
        <p:spPr>
          <a:xfrm>
            <a:off x="4290213" y="4693611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意见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E26F210-0967-4A19-8A62-EC10AFF4246F}"/>
              </a:ext>
            </a:extLst>
          </p:cNvPr>
          <p:cNvSpPr txBox="1"/>
          <p:nvPr/>
        </p:nvSpPr>
        <p:spPr>
          <a:xfrm>
            <a:off x="4290213" y="5758012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相反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862F383-291D-4333-B1C4-E31F95439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95420"/>
            <a:ext cx="3442699" cy="344269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611097-D3FD-48A5-A508-57E24B845F0D}"/>
              </a:ext>
            </a:extLst>
          </p:cNvPr>
          <p:cNvSpPr txBox="1"/>
          <p:nvPr/>
        </p:nvSpPr>
        <p:spPr>
          <a:xfrm>
            <a:off x="10848975" y="5404069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辩论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6F4C6A5-BA12-4F68-B3D8-A669AFD51CE4}"/>
              </a:ext>
            </a:extLst>
          </p:cNvPr>
          <p:cNvSpPr txBox="1"/>
          <p:nvPr/>
        </p:nvSpPr>
        <p:spPr>
          <a:xfrm>
            <a:off x="9329948" y="540149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展开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783BC36-CAF6-4CDD-B499-BF4AA6972132}"/>
              </a:ext>
            </a:extLst>
          </p:cNvPr>
          <p:cNvSpPr txBox="1"/>
          <p:nvPr/>
        </p:nvSpPr>
        <p:spPr>
          <a:xfrm>
            <a:off x="10001460" y="4339668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一方</a:t>
            </a:r>
          </a:p>
        </p:txBody>
      </p:sp>
    </p:spTree>
    <p:extLst>
      <p:ext uri="{BB962C8B-B14F-4D97-AF65-F5344CB8AC3E}">
        <p14:creationId xmlns:p14="http://schemas.microsoft.com/office/powerpoint/2010/main" val="27097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E427AEE-09EF-4470-9C08-EAA29D0A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790"/>
            <a:ext cx="5785207" cy="266226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7F8ECB8-FEFF-45A1-B2F0-56E99F894AF0}"/>
              </a:ext>
            </a:extLst>
          </p:cNvPr>
          <p:cNvSpPr txBox="1"/>
          <p:nvPr/>
        </p:nvSpPr>
        <p:spPr>
          <a:xfrm>
            <a:off x="4752975" y="1847810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英雄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607398-174B-4D23-BB96-EEA45B9B1CB9}"/>
              </a:ext>
            </a:extLst>
          </p:cNvPr>
          <p:cNvSpPr txBox="1"/>
          <p:nvPr/>
        </p:nvSpPr>
        <p:spPr>
          <a:xfrm>
            <a:off x="4752974" y="2721114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主角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4A11127-73FC-45CC-9BBE-E4F332CA2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61" y="412790"/>
            <a:ext cx="4848225" cy="302895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3B74ECD-36E4-447A-AEBA-ABED3ADAF3CD}"/>
              </a:ext>
            </a:extLst>
          </p:cNvPr>
          <p:cNvSpPr txBox="1"/>
          <p:nvPr/>
        </p:nvSpPr>
        <p:spPr>
          <a:xfrm>
            <a:off x="10437687" y="2721114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称赞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0608FA6-0407-4453-B329-E5E5E8148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017" b="73941"/>
          <a:stretch/>
        </p:blipFill>
        <p:spPr>
          <a:xfrm>
            <a:off x="11718" y="3429000"/>
            <a:ext cx="4900594" cy="23083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E76161F-4736-4234-BCED-7A8F3B427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5" t="51700" r="14458" b="4134"/>
          <a:stretch/>
        </p:blipFill>
        <p:spPr>
          <a:xfrm>
            <a:off x="9292716" y="3429000"/>
            <a:ext cx="2887566" cy="30289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795524-2095-46E5-A016-1181CE938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3" t="25195" r="15867" b="46786"/>
          <a:stretch/>
        </p:blipFill>
        <p:spPr>
          <a:xfrm>
            <a:off x="4807957" y="3441740"/>
            <a:ext cx="4424666" cy="270724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8C1D15F-EA1B-422F-A6AB-3BFB429B1E55}"/>
              </a:ext>
            </a:extLst>
          </p:cNvPr>
          <p:cNvSpPr txBox="1"/>
          <p:nvPr/>
        </p:nvSpPr>
        <p:spPr>
          <a:xfrm>
            <a:off x="357100" y="5866635"/>
            <a:ext cx="646494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就是占便宜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B2CD041-EA2A-4FC8-9043-F3049AB6C45E}"/>
              </a:ext>
            </a:extLst>
          </p:cNvPr>
          <p:cNvSpPr txBox="1"/>
          <p:nvPr/>
        </p:nvSpPr>
        <p:spPr>
          <a:xfrm>
            <a:off x="1665768" y="5866635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吃亏</a:t>
            </a:r>
          </a:p>
        </p:txBody>
      </p:sp>
    </p:spTree>
    <p:extLst>
      <p:ext uri="{BB962C8B-B14F-4D97-AF65-F5344CB8AC3E}">
        <p14:creationId xmlns:p14="http://schemas.microsoft.com/office/powerpoint/2010/main" val="2291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741B7BF-A9DE-4A64-9CE8-D0A42E1D5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02"/>
          <a:stretch/>
        </p:blipFill>
        <p:spPr>
          <a:xfrm>
            <a:off x="0" y="210658"/>
            <a:ext cx="2958925" cy="245072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C3D6C41-CCA4-4C32-93A7-F3F99EB42D86}"/>
              </a:ext>
            </a:extLst>
          </p:cNvPr>
          <p:cNvSpPr txBox="1"/>
          <p:nvPr/>
        </p:nvSpPr>
        <p:spPr>
          <a:xfrm>
            <a:off x="337707" y="277913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配合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1FB76CA-33C5-476F-8698-F429ADABDAB6}"/>
              </a:ext>
            </a:extLst>
          </p:cNvPr>
          <p:cNvSpPr txBox="1"/>
          <p:nvPr/>
        </p:nvSpPr>
        <p:spPr>
          <a:xfrm>
            <a:off x="1" y="2923938"/>
            <a:ext cx="3041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检查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B02139-7F5B-4ACF-920A-B953C366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10" y="282454"/>
            <a:ext cx="4081851" cy="230713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1EE9DA6-A439-4115-8047-6DE4DDC19D5F}"/>
              </a:ext>
            </a:extLst>
          </p:cNvPr>
          <p:cNvSpPr txBox="1"/>
          <p:nvPr/>
        </p:nvSpPr>
        <p:spPr>
          <a:xfrm>
            <a:off x="4423605" y="270177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赞成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35C0818-51FB-4633-9DA9-E9FBA00A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691" y="4033180"/>
            <a:ext cx="4356843" cy="245072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B4ECA5B-9C71-421F-8FF0-5A3CE52D327F}"/>
              </a:ext>
            </a:extLst>
          </p:cNvPr>
          <p:cNvSpPr txBox="1"/>
          <p:nvPr/>
        </p:nvSpPr>
        <p:spPr>
          <a:xfrm>
            <a:off x="9823784" y="5300944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取代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6D3B8F-6116-4BE7-9EEF-BB393EFEB7F1}"/>
              </a:ext>
            </a:extLst>
          </p:cNvPr>
          <p:cNvSpPr txBox="1"/>
          <p:nvPr/>
        </p:nvSpPr>
        <p:spPr>
          <a:xfrm>
            <a:off x="8531314" y="3022528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当面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7E09FFD-7C9F-4BFF-B503-30860108F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180"/>
            <a:ext cx="4712930" cy="2450724"/>
          </a:xfrm>
          <a:prstGeom prst="rect">
            <a:avLst/>
          </a:prstGeom>
        </p:spPr>
      </p:pic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57D5BA9F-95F0-4ADB-8B64-A5AD261D90DA}"/>
              </a:ext>
            </a:extLst>
          </p:cNvPr>
          <p:cNvSpPr/>
          <p:nvPr/>
        </p:nvSpPr>
        <p:spPr>
          <a:xfrm>
            <a:off x="4315146" y="4839128"/>
            <a:ext cx="1047964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837783-F5BC-4CDC-A939-D1DFE7798445}"/>
              </a:ext>
            </a:extLst>
          </p:cNvPr>
          <p:cNvSpPr txBox="1"/>
          <p:nvPr/>
        </p:nvSpPr>
        <p:spPr>
          <a:xfrm>
            <a:off x="9254761" y="4387850"/>
            <a:ext cx="293724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工作被机器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1692538-0678-451D-A588-3434E865C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810" y="0"/>
            <a:ext cx="4699794" cy="293737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AE10EFD-63A3-47AD-8EEF-7D9BEE6541C3}"/>
              </a:ext>
            </a:extLst>
          </p:cNvPr>
          <p:cNvSpPr txBox="1"/>
          <p:nvPr/>
        </p:nvSpPr>
        <p:spPr>
          <a:xfrm>
            <a:off x="8178132" y="3161653"/>
            <a:ext cx="3041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讨论</a:t>
            </a:r>
          </a:p>
        </p:txBody>
      </p:sp>
    </p:spTree>
    <p:extLst>
      <p:ext uri="{BB962C8B-B14F-4D97-AF65-F5344CB8AC3E}">
        <p14:creationId xmlns:p14="http://schemas.microsoft.com/office/powerpoint/2010/main" val="42445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9" grpId="0" animBg="1"/>
      <p:bldP spid="10" grpId="0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487077F-8193-4C8F-BC2A-CB0886E28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8" y="155575"/>
            <a:ext cx="4124325" cy="27495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751BAF5-E164-4970-9600-A5E5996E335B}"/>
              </a:ext>
            </a:extLst>
          </p:cNvPr>
          <p:cNvSpPr txBox="1"/>
          <p:nvPr/>
        </p:nvSpPr>
        <p:spPr>
          <a:xfrm>
            <a:off x="3935896" y="2459177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杭州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DAB3C1-9A24-4C84-A836-331835FB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88" y="3429000"/>
            <a:ext cx="4077047" cy="230353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752ECDE-BF94-48B8-B66F-825C610E3566}"/>
              </a:ext>
            </a:extLst>
          </p:cNvPr>
          <p:cNvSpPr txBox="1"/>
          <p:nvPr/>
        </p:nvSpPr>
        <p:spPr>
          <a:xfrm>
            <a:off x="323849" y="5994469"/>
            <a:ext cx="4371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嫁给我吗？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041DE9B-180F-42C1-9F40-0BCBAE2483E8}"/>
              </a:ext>
            </a:extLst>
          </p:cNvPr>
          <p:cNvSpPr txBox="1"/>
          <p:nvPr/>
        </p:nvSpPr>
        <p:spPr>
          <a:xfrm>
            <a:off x="819149" y="5865881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愿意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816F892-58E3-469D-AABE-2FDF48734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12" t="33158" r="38672" b="21536"/>
          <a:stretch/>
        </p:blipFill>
        <p:spPr>
          <a:xfrm>
            <a:off x="6629400" y="155574"/>
            <a:ext cx="3419494" cy="334962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FD77B8B-AC32-40F5-B8E6-204A8E8C92A4}"/>
              </a:ext>
            </a:extLst>
          </p:cNvPr>
          <p:cNvSpPr txBox="1"/>
          <p:nvPr/>
        </p:nvSpPr>
        <p:spPr>
          <a:xfrm>
            <a:off x="10351158" y="2721114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自私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55D018A-393F-4610-9F08-A5CBA797EC03}"/>
              </a:ext>
            </a:extLst>
          </p:cNvPr>
          <p:cNvSpPr txBox="1"/>
          <p:nvPr/>
        </p:nvSpPr>
        <p:spPr>
          <a:xfrm>
            <a:off x="8139111" y="5754305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表现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26D56DD-A6F6-43CE-92B5-03A6FF978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47" t="15429" r="20703" b="13086"/>
          <a:stretch/>
        </p:blipFill>
        <p:spPr>
          <a:xfrm>
            <a:off x="5230753" y="3584519"/>
            <a:ext cx="1626376" cy="19924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4F704E2-6AB0-4E64-B883-D23BBD900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308" y="3534606"/>
            <a:ext cx="1951791" cy="209232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22005C8-F9B5-45B2-831F-346B6A0A1474}"/>
              </a:ext>
            </a:extLst>
          </p:cNvPr>
          <p:cNvSpPr txBox="1"/>
          <p:nvPr/>
        </p:nvSpPr>
        <p:spPr>
          <a:xfrm>
            <a:off x="5429248" y="5881684"/>
            <a:ext cx="6762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上课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不好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C795AB5-1B6D-477E-8FF0-FD04875DCF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19" t="5029" r="4873" b="4732"/>
          <a:stretch/>
        </p:blipFill>
        <p:spPr>
          <a:xfrm>
            <a:off x="9067278" y="3667955"/>
            <a:ext cx="3004100" cy="18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9" grpId="0" animBg="1"/>
      <p:bldP spid="10" grpId="0" animBg="1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4D2C1BC-93A7-483B-AA26-329AD9870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0" y="143232"/>
            <a:ext cx="3412519" cy="328576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8EFB141-709E-44F9-9C19-1FC6C700A6F1}"/>
              </a:ext>
            </a:extLst>
          </p:cNvPr>
          <p:cNvSpPr txBox="1"/>
          <p:nvPr/>
        </p:nvSpPr>
        <p:spPr>
          <a:xfrm>
            <a:off x="2988750" y="2723965"/>
            <a:ext cx="2353542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截然不同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358FFF4-2108-4DBA-B98D-D9600AC51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17" y="0"/>
            <a:ext cx="4791075" cy="3810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38A8585-F0FC-448F-9AA2-A1C50DA03951}"/>
              </a:ext>
            </a:extLst>
          </p:cNvPr>
          <p:cNvSpPr txBox="1"/>
          <p:nvPr/>
        </p:nvSpPr>
        <p:spPr>
          <a:xfrm>
            <a:off x="9457308" y="3161508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互相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1C78EB2-1C0E-4B93-AE13-6A74E4E4BF78}"/>
              </a:ext>
            </a:extLst>
          </p:cNvPr>
          <p:cNvSpPr txBox="1"/>
          <p:nvPr/>
        </p:nvSpPr>
        <p:spPr>
          <a:xfrm>
            <a:off x="9150850" y="3325894"/>
            <a:ext cx="3041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帮助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7A17215-DD4A-465A-896A-28D312FBF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1" y="3592215"/>
            <a:ext cx="3122553" cy="312255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3DED940-77AC-498D-A085-928F8D8E9E88}"/>
              </a:ext>
            </a:extLst>
          </p:cNvPr>
          <p:cNvSpPr txBox="1"/>
          <p:nvPr/>
        </p:nvSpPr>
        <p:spPr>
          <a:xfrm>
            <a:off x="3177744" y="5655790"/>
            <a:ext cx="332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的东西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8EA273B-34E0-4E8F-957B-D7A717487541}"/>
              </a:ext>
            </a:extLst>
          </p:cNvPr>
          <p:cNvSpPr txBox="1"/>
          <p:nvPr/>
        </p:nvSpPr>
        <p:spPr>
          <a:xfrm>
            <a:off x="3391380" y="5508215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宝贵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3263CF6-68A4-4356-A5F7-BBFEC203D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297" y="3936522"/>
            <a:ext cx="2943760" cy="29437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BAADA2-5DEF-4BBC-AC73-305869BA5AC5}"/>
              </a:ext>
            </a:extLst>
          </p:cNvPr>
          <p:cNvSpPr txBox="1"/>
          <p:nvPr/>
        </p:nvSpPr>
        <p:spPr>
          <a:xfrm>
            <a:off x="9244056" y="5631277"/>
            <a:ext cx="2947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报酬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0507D68-5FC3-49F9-86A9-B7B55A87BDC6}"/>
              </a:ext>
            </a:extLst>
          </p:cNvPr>
          <p:cNvSpPr txBox="1"/>
          <p:nvPr/>
        </p:nvSpPr>
        <p:spPr>
          <a:xfrm>
            <a:off x="9528491" y="5508215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获得</a:t>
            </a:r>
          </a:p>
        </p:txBody>
      </p:sp>
    </p:spTree>
    <p:extLst>
      <p:ext uri="{BB962C8B-B14F-4D97-AF65-F5344CB8AC3E}">
        <p14:creationId xmlns:p14="http://schemas.microsoft.com/office/powerpoint/2010/main" val="2881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 animBg="1"/>
      <p:bldP spid="11" grpId="0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91198AE-043A-4FD3-B082-3F74DD615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3" y="541961"/>
            <a:ext cx="4876800" cy="1828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F954CED-B264-4251-8B74-CEAC53CFBE09}"/>
              </a:ext>
            </a:extLst>
          </p:cNvPr>
          <p:cNvSpPr txBox="1"/>
          <p:nvPr/>
        </p:nvSpPr>
        <p:spPr>
          <a:xfrm>
            <a:off x="3739258" y="2454861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注意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511F59-AB17-4F34-B4E1-7919C7DC8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2" t="24335" r="17191" b="17881"/>
          <a:stretch/>
        </p:blipFill>
        <p:spPr>
          <a:xfrm>
            <a:off x="6406943" y="410089"/>
            <a:ext cx="4726241" cy="23110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D21395D-52A2-4FB4-9297-7975E664095B}"/>
              </a:ext>
            </a:extLst>
          </p:cNvPr>
          <p:cNvSpPr txBox="1"/>
          <p:nvPr/>
        </p:nvSpPr>
        <p:spPr>
          <a:xfrm>
            <a:off x="10540947" y="2721114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意识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C90377-23B8-4B58-BA3C-E1DCF2C31EF5}"/>
              </a:ext>
            </a:extLst>
          </p:cNvPr>
          <p:cNvSpPr txBox="1"/>
          <p:nvPr/>
        </p:nvSpPr>
        <p:spPr>
          <a:xfrm>
            <a:off x="4198170" y="601963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观念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95A6CA7-D6A3-4AED-9E2C-F92A170F7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28" y="3246847"/>
            <a:ext cx="3611153" cy="361115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38C4C7F-EA2A-43D7-99C7-184E9058C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11180"/>
            <a:ext cx="4474968" cy="251716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3D1CBFA-49AF-46CA-9315-F66AB522648C}"/>
              </a:ext>
            </a:extLst>
          </p:cNvPr>
          <p:cNvSpPr txBox="1"/>
          <p:nvPr/>
        </p:nvSpPr>
        <p:spPr>
          <a:xfrm>
            <a:off x="10570968" y="6026826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风波</a:t>
            </a:r>
          </a:p>
        </p:txBody>
      </p:sp>
    </p:spTree>
    <p:extLst>
      <p:ext uri="{BB962C8B-B14F-4D97-AF65-F5344CB8AC3E}">
        <p14:creationId xmlns:p14="http://schemas.microsoft.com/office/powerpoint/2010/main" val="14426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字方塊 50">
            <a:extLst>
              <a:ext uri="{FF2B5EF4-FFF2-40B4-BE49-F238E27FC236}">
                <a16:creationId xmlns:a16="http://schemas.microsoft.com/office/drawing/2014/main" id="{62CEB171-B9A4-4619-B095-3370CF8EDECC}"/>
              </a:ext>
            </a:extLst>
          </p:cNvPr>
          <p:cNvSpPr txBox="1"/>
          <p:nvPr/>
        </p:nvSpPr>
        <p:spPr>
          <a:xfrm>
            <a:off x="5988121" y="507390"/>
            <a:ext cx="587896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台湾把珍珠奶茶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于国际上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20FBF43-6175-48BE-B27B-2BC33FFA86A9}"/>
              </a:ext>
            </a:extLst>
          </p:cNvPr>
          <p:cNvSpPr txBox="1"/>
          <p:nvPr/>
        </p:nvSpPr>
        <p:spPr>
          <a:xfrm>
            <a:off x="5478002" y="5005390"/>
            <a:ext cx="6713998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已经会说四种语言了。</a:t>
            </a: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8D673312-A676-4B74-8BBD-AB22D6235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7" t="29917" r="24371" b="33074"/>
          <a:stretch/>
        </p:blipFill>
        <p:spPr>
          <a:xfrm>
            <a:off x="323206" y="3648787"/>
            <a:ext cx="4842358" cy="2022092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F391FAF-99DC-4A08-A72E-BEE1509F6AD8}"/>
              </a:ext>
            </a:extLst>
          </p:cNvPr>
          <p:cNvSpPr txBox="1"/>
          <p:nvPr/>
        </p:nvSpPr>
        <p:spPr>
          <a:xfrm>
            <a:off x="6403976" y="5060814"/>
            <a:ext cx="2313277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小小年纪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97BD416-D9DC-4B8D-A4DF-0B1BA9D8E483}"/>
              </a:ext>
            </a:extLst>
          </p:cNvPr>
          <p:cNvSpPr txBox="1"/>
          <p:nvPr/>
        </p:nvSpPr>
        <p:spPr>
          <a:xfrm>
            <a:off x="9765037" y="567867"/>
            <a:ext cx="134302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发扬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E258149-CD20-48E0-9DDC-659DCAB664DC}"/>
              </a:ext>
            </a:extLst>
          </p:cNvPr>
          <p:cNvSpPr txBox="1"/>
          <p:nvPr/>
        </p:nvSpPr>
        <p:spPr>
          <a:xfrm>
            <a:off x="1875877" y="5823130"/>
            <a:ext cx="1737015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实际上</a:t>
            </a: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3998F1A8-066F-4679-8194-E2088FDB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6" y="1"/>
            <a:ext cx="5143500" cy="3429000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1BC5C6F-E00E-43A0-9B5C-210431DC3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3" r="9900"/>
          <a:stretch/>
        </p:blipFill>
        <p:spPr>
          <a:xfrm>
            <a:off x="5478002" y="2301411"/>
            <a:ext cx="3337225" cy="2717517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37A8D2B0-AC9D-4F58-A9D5-F0713456D7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039"/>
          <a:stretch/>
        </p:blipFill>
        <p:spPr>
          <a:xfrm>
            <a:off x="8921073" y="2301412"/>
            <a:ext cx="3270927" cy="26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7" grpId="0"/>
      <p:bldP spid="11" grpId="0" animBg="1"/>
      <p:bldP spid="18" grpId="0" animBg="1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出人意料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to one's  surprise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91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很多人觉得他们会很快离婚。</a:t>
            </a:r>
            <a:r>
              <a:rPr lang="zh-TW" altLang="en-US" sz="4000" b="1" dirty="0">
                <a:solidFill>
                  <a:srgbClr val="FF0000"/>
                </a:solidFill>
              </a:rPr>
              <a:t>出人意料</a:t>
            </a:r>
            <a:r>
              <a:rPr lang="zh-TW" altLang="en-US" sz="4000" dirty="0"/>
              <a:t>的是：三年以后，他们还很幸福地生活在一起。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43DA70-E5EC-4905-BF01-BC3D6F4CB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37" y="675410"/>
            <a:ext cx="4876800" cy="38862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F66825F-5D58-4541-B64A-9CFDE9359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5" t="9848" r="24029" b="17303"/>
          <a:stretch/>
        </p:blipFill>
        <p:spPr>
          <a:xfrm>
            <a:off x="7911101" y="485477"/>
            <a:ext cx="2907586" cy="4076133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E68FD8D-FDFD-4A6D-B064-23082696E7DE}"/>
              </a:ext>
            </a:extLst>
          </p:cNvPr>
          <p:cNvCxnSpPr>
            <a:cxnSpLocks/>
          </p:cNvCxnSpPr>
          <p:nvPr/>
        </p:nvCxnSpPr>
        <p:spPr>
          <a:xfrm>
            <a:off x="5619964" y="2835667"/>
            <a:ext cx="27123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A4433B-2C82-4A0A-800D-EFFF0D156AA4}"/>
              </a:ext>
            </a:extLst>
          </p:cNvPr>
          <p:cNvSpPr txBox="1"/>
          <p:nvPr/>
        </p:nvSpPr>
        <p:spPr>
          <a:xfrm>
            <a:off x="5619964" y="2189336"/>
            <a:ext cx="245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</a:rPr>
              <a:t>三年以后</a:t>
            </a:r>
          </a:p>
        </p:txBody>
      </p:sp>
    </p:spTree>
    <p:extLst>
      <p:ext uri="{BB962C8B-B14F-4D97-AF65-F5344CB8AC3E}">
        <p14:creationId xmlns:p14="http://schemas.microsoft.com/office/powerpoint/2010/main" val="22117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6759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她平时的学习成绩很好，却在考试时失误，没有考上理想大学，真是</a:t>
            </a:r>
            <a:r>
              <a:rPr lang="zh-TW" altLang="en-US" sz="4000" b="1" dirty="0">
                <a:solidFill>
                  <a:srgbClr val="FF0000"/>
                </a:solidFill>
              </a:rPr>
              <a:t>出人意料</a:t>
            </a:r>
            <a:r>
              <a:rPr lang="zh-TW" altLang="en-US" sz="4000" dirty="0"/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F1EE91F-9512-401C-BA31-F159398B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150" y="1169410"/>
            <a:ext cx="4762500" cy="29813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AFA499C-AA40-4B60-B6AF-B02EA1D8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01" y="1169410"/>
            <a:ext cx="42862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41827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他平日练习时表现一般，到了正式比赛却</a:t>
            </a:r>
            <a:r>
              <a:rPr lang="zh-TW" altLang="en-US" sz="4000" b="1" dirty="0">
                <a:solidFill>
                  <a:srgbClr val="FF0000"/>
                </a:solidFill>
              </a:rPr>
              <a:t>出人意料</a:t>
            </a:r>
            <a:r>
              <a:rPr lang="zh-TW" altLang="en-US" sz="4000" dirty="0"/>
              <a:t>的赢得了胜利。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D1C0B17-9D49-415A-A383-892B84688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85" y="274200"/>
            <a:ext cx="3929752" cy="3929752"/>
          </a:xfrm>
          <a:prstGeom prst="rect">
            <a:avLst/>
          </a:prstGeom>
        </p:spPr>
      </p:pic>
      <p:pic>
        <p:nvPicPr>
          <p:cNvPr id="1026" name="Picture 2" descr="卡通比赛胜利冠军小人免抠素材免费下载_觅元素51yuansu.com">
            <a:extLst>
              <a:ext uri="{FF2B5EF4-FFF2-40B4-BE49-F238E27FC236}">
                <a16:creationId xmlns:a16="http://schemas.microsoft.com/office/drawing/2014/main" id="{4BD0D3CD-EF47-4CDD-9403-BBF752E5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34" y="167039"/>
            <a:ext cx="4524021" cy="414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623757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早上的时候天气晴朗，下午的时候下雨了，真是太</a:t>
            </a:r>
            <a:r>
              <a:rPr lang="zh-TW" altLang="en-US" sz="4000" b="1" dirty="0">
                <a:solidFill>
                  <a:srgbClr val="FF0000"/>
                </a:solidFill>
              </a:rPr>
              <a:t>出人意料</a:t>
            </a:r>
            <a:r>
              <a:rPr lang="zh-TW" altLang="en-US" sz="4000" dirty="0"/>
              <a:t>了！。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1190F6-7903-403D-96A9-0FEA424A5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7" y="727364"/>
            <a:ext cx="5283777" cy="352251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D4FFEC0-D98A-4B3C-A410-E0553B15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15" y="789709"/>
            <a:ext cx="4468091" cy="360798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1243FEB-E63F-4A37-9E2F-104DC57303B7}"/>
              </a:ext>
            </a:extLst>
          </p:cNvPr>
          <p:cNvSpPr txBox="1"/>
          <p:nvPr/>
        </p:nvSpPr>
        <p:spPr>
          <a:xfrm>
            <a:off x="4667892" y="3803084"/>
            <a:ext cx="142810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</a:rPr>
              <a:t>早上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25D439-D916-44C7-BC8C-B22E1D5A9239}"/>
              </a:ext>
            </a:extLst>
          </p:cNvPr>
          <p:cNvSpPr txBox="1"/>
          <p:nvPr/>
        </p:nvSpPr>
        <p:spPr>
          <a:xfrm>
            <a:off x="10418987" y="3813392"/>
            <a:ext cx="142810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</a:rPr>
              <a:t>下午</a:t>
            </a:r>
          </a:p>
        </p:txBody>
      </p:sp>
    </p:spTree>
    <p:extLst>
      <p:ext uri="{BB962C8B-B14F-4D97-AF65-F5344CB8AC3E}">
        <p14:creationId xmlns:p14="http://schemas.microsoft.com/office/powerpoint/2010/main" val="1695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有</a:t>
            </a:r>
            <a:r>
              <a:rPr lang="en-US" altLang="zh-TW" sz="7200" dirty="0"/>
              <a:t>...</a:t>
            </a:r>
            <a:r>
              <a:rPr lang="zh-TW" altLang="en-US" sz="7200" dirty="0"/>
              <a:t>的，有</a:t>
            </a:r>
            <a:r>
              <a:rPr lang="en-US" altLang="zh-TW" sz="7200" dirty="0"/>
              <a:t>...</a:t>
            </a:r>
            <a:r>
              <a:rPr lang="zh-TW" altLang="en-US" sz="7200" dirty="0"/>
              <a:t>的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some...,some...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70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1379568-B0E7-420A-BD11-D4903AB0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908" y="1608428"/>
            <a:ext cx="3419916" cy="341991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5218775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老师在上课，</a:t>
            </a:r>
            <a:r>
              <a:rPr lang="zh-TW" altLang="en-US" sz="4000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人在睡觉，</a:t>
            </a:r>
            <a:r>
              <a:rPr lang="zh-TW" altLang="en-US" sz="4000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人在认真上课。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889FD5-45FE-4481-98DA-904CCCE90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356"/>
            <a:ext cx="4753842" cy="38030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C1BD05C-BFC8-4195-90BD-30F761D7F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761" y="1801007"/>
            <a:ext cx="4040837" cy="25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結帳排隊有「絕殺」技巧！專家說排隊不能傻傻的亂排，公布５大技巧，讓 ...">
            <a:extLst>
              <a:ext uri="{FF2B5EF4-FFF2-40B4-BE49-F238E27FC236}">
                <a16:creationId xmlns:a16="http://schemas.microsoft.com/office/drawing/2014/main" id="{5A49A189-BA2C-4279-A32B-FD9FBF1B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55" y="294561"/>
            <a:ext cx="6191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97B309F-8088-4D6C-9814-0841271DF691}"/>
              </a:ext>
            </a:extLst>
          </p:cNvPr>
          <p:cNvSpPr txBox="1"/>
          <p:nvPr/>
        </p:nvSpPr>
        <p:spPr>
          <a:xfrm>
            <a:off x="2041450" y="3633177"/>
            <a:ext cx="1370901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结束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388D162-72F8-4829-AC34-20ACA3048006}"/>
              </a:ext>
            </a:extLst>
          </p:cNvPr>
          <p:cNvSpPr txBox="1"/>
          <p:nvPr/>
        </p:nvSpPr>
        <p:spPr>
          <a:xfrm>
            <a:off x="10316428" y="2721114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排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6DA3528-FF8C-4C91-BB19-BCF2029A3E7C}"/>
              </a:ext>
            </a:extLst>
          </p:cNvPr>
          <p:cNvSpPr txBox="1"/>
          <p:nvPr/>
        </p:nvSpPr>
        <p:spPr>
          <a:xfrm>
            <a:off x="5546543" y="5815018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马上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DA1F4C2-9131-4677-9A02-C4191002437C}"/>
              </a:ext>
            </a:extLst>
          </p:cNvPr>
          <p:cNvSpPr txBox="1"/>
          <p:nvPr/>
        </p:nvSpPr>
        <p:spPr>
          <a:xfrm>
            <a:off x="10316428" y="5815018"/>
            <a:ext cx="1493354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今后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2D7FEE4-9059-44BD-8FCF-B106266A6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05" y="294561"/>
            <a:ext cx="3982769" cy="3134439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71343873-653E-497F-9C16-85F5CF3E064A}"/>
              </a:ext>
            </a:extLst>
          </p:cNvPr>
          <p:cNvSpPr txBox="1"/>
          <p:nvPr/>
        </p:nvSpPr>
        <p:spPr>
          <a:xfrm>
            <a:off x="316434" y="3767218"/>
            <a:ext cx="431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电影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E1A87AC-D80E-4B41-A0C2-44CC77D12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342" y="4475104"/>
            <a:ext cx="3517134" cy="23429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F4CAB42-3CF9-4AB1-BC8A-F7314555B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188" y="3692664"/>
            <a:ext cx="2830240" cy="28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25" grpId="0" animBg="1"/>
      <p:bldP spid="2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809158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下课时，</a:t>
            </a:r>
            <a:r>
              <a:rPr lang="zh-TW" altLang="en-US" sz="4000" b="1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同学到操场打球，</a:t>
            </a:r>
            <a:r>
              <a:rPr lang="zh-TW" altLang="en-US" sz="4000" b="1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同学在教室聊天。。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F79254-8BDA-4321-BFC5-B2BDA6B33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933"/>
            <a:ext cx="3761509" cy="37615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22F22F0-5656-4075-BFC7-DB53519A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509" y="1726056"/>
            <a:ext cx="4332225" cy="24368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168680B-FEFE-4A91-AFC4-1348788E7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952" y="1726056"/>
            <a:ext cx="3657442" cy="24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67594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弟弟有很多机器人，</a:t>
            </a:r>
            <a:r>
              <a:rPr lang="zh-TW" altLang="en-US" sz="4000" b="1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是他的生日礼物，</a:t>
            </a:r>
            <a:r>
              <a:rPr lang="zh-TW" altLang="en-US" sz="4000" b="1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是他自己存钱买的。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6E0C3A-7361-4AA6-85EF-A344447A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586" y="1584787"/>
            <a:ext cx="5363110" cy="30167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FC71EF8-696E-4694-B4CF-ABBC142D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687" y="1326567"/>
            <a:ext cx="3191816" cy="327497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FBA5B59-3942-415B-B161-FFEF6867E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63"/>
          <a:stretch/>
        </p:blipFill>
        <p:spPr>
          <a:xfrm>
            <a:off x="8624666" y="1584788"/>
            <a:ext cx="3567334" cy="30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6759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毕业以前，学生都很忙。</a:t>
            </a:r>
            <a:r>
              <a:rPr lang="zh-TW" altLang="en-US" sz="4000" b="1" dirty="0">
                <a:solidFill>
                  <a:srgbClr val="FF0000"/>
                </a:solidFill>
              </a:rPr>
              <a:t>有</a:t>
            </a:r>
            <a:r>
              <a:rPr lang="zh-TW" altLang="en-US" sz="4000" dirty="0"/>
              <a:t>的忙着找工作，</a:t>
            </a:r>
            <a:r>
              <a:rPr lang="zh-TW" altLang="en-US" sz="4000" b="1" dirty="0">
                <a:solidFill>
                  <a:srgbClr val="FF0000"/>
                </a:solidFill>
              </a:rPr>
              <a:t>有</a:t>
            </a:r>
            <a:r>
              <a:rPr lang="zh-TW" altLang="en-US" sz="4000" dirty="0"/>
              <a:t>忙的着写论文，</a:t>
            </a:r>
            <a:r>
              <a:rPr lang="zh-TW" altLang="en-US" sz="4000" b="1" dirty="0">
                <a:solidFill>
                  <a:srgbClr val="FF0000"/>
                </a:solidFill>
              </a:rPr>
              <a:t>有</a:t>
            </a:r>
            <a:r>
              <a:rPr lang="zh-TW" altLang="en-US" sz="4000" dirty="0"/>
              <a:t>的忙着申请研究所。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1951087-B736-4517-92AE-09EC9879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" y="1343891"/>
            <a:ext cx="2784764" cy="27847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C6ED8A3-C6DF-4A22-8777-00F3CDBE0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637" y="0"/>
            <a:ext cx="3096490" cy="309649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1B75350-860F-4E2B-AF5D-73AA70DC3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36"/>
          <a:stretch/>
        </p:blipFill>
        <p:spPr>
          <a:xfrm>
            <a:off x="7970723" y="56540"/>
            <a:ext cx="4102404" cy="25025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F082285-A3DC-45A5-B99F-B59417F63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455549"/>
            <a:ext cx="3096490" cy="23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57807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在夜市里有各种各样的小摊儿。</a:t>
            </a:r>
            <a:r>
              <a:rPr lang="zh-TW" altLang="en-US" sz="4000" b="1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卖小吃，</a:t>
            </a:r>
            <a:r>
              <a:rPr lang="zh-TW" altLang="en-US" sz="4000" b="1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卖衣服，</a:t>
            </a:r>
            <a:r>
              <a:rPr lang="zh-TW" altLang="en-US" sz="4000" b="1" dirty="0">
                <a:solidFill>
                  <a:srgbClr val="FF0000"/>
                </a:solidFill>
              </a:rPr>
              <a:t>有的</a:t>
            </a:r>
            <a:r>
              <a:rPr lang="zh-TW" altLang="en-US" sz="4000" dirty="0"/>
              <a:t>卖日用品。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F329BC-56F0-4948-A2DF-1063DB74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23" y="284067"/>
            <a:ext cx="5285509" cy="35253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9510503-9F4F-4165-B0F1-71A8B36D7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069" y="284067"/>
            <a:ext cx="3032264" cy="22741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6CA7C1-B28F-42CB-9C3B-007000B2C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46" y="284067"/>
            <a:ext cx="3032263" cy="22741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A67369-E1D2-4262-B9DA-A7F2FF90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576" y="2731249"/>
            <a:ext cx="2901517" cy="21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总之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in a word ; in short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33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5245576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那个地方没有自来水，也没有电。</a:t>
            </a:r>
            <a:r>
              <a:rPr lang="zh-TW" altLang="en-US" sz="4000" b="1" dirty="0">
                <a:solidFill>
                  <a:srgbClr val="FF0000"/>
                </a:solidFill>
              </a:rPr>
              <a:t>总之</a:t>
            </a:r>
            <a:r>
              <a:rPr lang="zh-TW" altLang="en-US" sz="4000" dirty="0"/>
              <a:t>，非常落后。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E2530C-902D-4D23-B0DC-C70F0ADE0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8" t="28764" r="50000" b="29438"/>
          <a:stretch/>
        </p:blipFill>
        <p:spPr>
          <a:xfrm>
            <a:off x="523982" y="1242549"/>
            <a:ext cx="5178175" cy="355548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EAA632F-9196-4FA4-83F2-6ADF2200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059" y="1399854"/>
            <a:ext cx="4530903" cy="33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5003667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不管你的考试成绩如何，</a:t>
            </a:r>
            <a:r>
              <a:rPr lang="zh-TW" altLang="en-US" sz="4000" b="1" dirty="0">
                <a:solidFill>
                  <a:srgbClr val="FF0000"/>
                </a:solidFill>
              </a:rPr>
              <a:t>总之</a:t>
            </a:r>
            <a:r>
              <a:rPr lang="zh-TW" altLang="en-US" sz="4000" dirty="0"/>
              <a:t>要好好听课。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5933B79-6540-43C1-BA60-12F06212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78" y="1176914"/>
            <a:ext cx="3419916" cy="34199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27F1812-6FED-4E4B-A6AF-9718392B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40" y="1328292"/>
            <a:ext cx="3763182" cy="34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46812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你可以去图书馆，上网找资料，也可以问别人，</a:t>
            </a:r>
            <a:r>
              <a:rPr lang="zh-TW" altLang="en-US" sz="4000" b="1" dirty="0">
                <a:solidFill>
                  <a:srgbClr val="FF0000"/>
                </a:solidFill>
              </a:rPr>
              <a:t>总之</a:t>
            </a:r>
            <a:r>
              <a:rPr lang="zh-TW" altLang="en-US" sz="4000" dirty="0"/>
              <a:t>，你明天一定要把报告交上来。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768C5F-6490-49F8-B76C-4171DA32F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" y="748145"/>
            <a:ext cx="4286250" cy="36576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BC4B79-9E9E-4B9C-AF7A-5F530AD2E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155" y="1356977"/>
            <a:ext cx="3807168" cy="30487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90D5AB-E7E3-4DCF-B074-27F311DF3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809" y="1042215"/>
            <a:ext cx="3212387" cy="32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46812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没有水，人类就没办法生存，</a:t>
            </a:r>
            <a:r>
              <a:rPr lang="zh-TW" altLang="en-US" sz="4000" b="1" dirty="0">
                <a:solidFill>
                  <a:srgbClr val="FF0000"/>
                </a:solidFill>
              </a:rPr>
              <a:t>总之</a:t>
            </a:r>
            <a:r>
              <a:rPr lang="zh-TW" altLang="en-US" sz="4000" dirty="0"/>
              <a:t>，我们要珍惜水资源。。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89E08C-F609-4C73-AA90-CDC496A4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6" y="1342938"/>
            <a:ext cx="5951986" cy="313381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6EF282B-D0D9-46C3-BF53-3C5D450B3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665" y="285495"/>
            <a:ext cx="4647334" cy="46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46812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学生家长、老师、民间组织，</a:t>
            </a:r>
            <a:r>
              <a:rPr lang="zh-TW" altLang="en-US" sz="4000" b="1" dirty="0">
                <a:solidFill>
                  <a:srgbClr val="FF0000"/>
                </a:solidFill>
              </a:rPr>
              <a:t>总之</a:t>
            </a:r>
            <a:r>
              <a:rPr lang="zh-TW" altLang="en-US" sz="4000" dirty="0"/>
              <a:t>，很多人反对广告进入校园。</a:t>
            </a:r>
          </a:p>
        </p:txBody>
      </p:sp>
      <p:pic>
        <p:nvPicPr>
          <p:cNvPr id="2050" name="Picture 2" descr="卡通学生抗议免费下载_装饰元素_624像素_编号5927799_png格式_佳库网">
            <a:extLst>
              <a:ext uri="{FF2B5EF4-FFF2-40B4-BE49-F238E27FC236}">
                <a16:creationId xmlns:a16="http://schemas.microsoft.com/office/drawing/2014/main" id="{BB921733-2128-407F-B9BB-15CA9BA1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0" y="290946"/>
            <a:ext cx="4519774" cy="45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E6DD54-008B-457F-B1AE-EC22C5693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97" y="689060"/>
            <a:ext cx="4057752" cy="405775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3D78FDD-0D57-4F20-9398-9DA49504A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54" r="7287"/>
          <a:stretch/>
        </p:blipFill>
        <p:spPr>
          <a:xfrm>
            <a:off x="8914049" y="666899"/>
            <a:ext cx="3071973" cy="384890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E040304-A2D8-42E7-857D-E11A112E322A}"/>
              </a:ext>
            </a:extLst>
          </p:cNvPr>
          <p:cNvSpPr txBox="1"/>
          <p:nvPr/>
        </p:nvSpPr>
        <p:spPr>
          <a:xfrm rot="1130101">
            <a:off x="1229085" y="749821"/>
            <a:ext cx="117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反对广告进入校园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4C003EF-4882-4E58-8A54-94E8EC2B7DE3}"/>
              </a:ext>
            </a:extLst>
          </p:cNvPr>
          <p:cNvSpPr txBox="1"/>
          <p:nvPr/>
        </p:nvSpPr>
        <p:spPr>
          <a:xfrm rot="1916447">
            <a:off x="2034331" y="2082263"/>
            <a:ext cx="117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反对广告进入校园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A311ACD-6AA5-469D-8A1E-04DF2E66AB29}"/>
              </a:ext>
            </a:extLst>
          </p:cNvPr>
          <p:cNvSpPr txBox="1"/>
          <p:nvPr/>
        </p:nvSpPr>
        <p:spPr>
          <a:xfrm>
            <a:off x="3079127" y="735377"/>
            <a:ext cx="117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反对广告进入校园</a:t>
            </a:r>
          </a:p>
        </p:txBody>
      </p:sp>
    </p:spTree>
    <p:extLst>
      <p:ext uri="{BB962C8B-B14F-4D97-AF65-F5344CB8AC3E}">
        <p14:creationId xmlns:p14="http://schemas.microsoft.com/office/powerpoint/2010/main" val="34073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11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700" dirty="0">
                <a:latin typeface="+mn-ea"/>
                <a:ea typeface="+mn-ea"/>
              </a:rPr>
              <a:t>情急之下</a:t>
            </a:r>
            <a:br>
              <a:rPr lang="en-US" altLang="zh-TW" sz="5400" dirty="0">
                <a:latin typeface="+mn-ea"/>
                <a:ea typeface="+mn-ea"/>
              </a:rPr>
            </a:br>
            <a:r>
              <a:rPr lang="en-US" altLang="zh-TW" sz="3600" dirty="0">
                <a:latin typeface="+mn-ea"/>
                <a:ea typeface="+mn-ea"/>
              </a:rPr>
              <a:t>in a moment of desperation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65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谁知道</a:t>
            </a:r>
            <a:r>
              <a:rPr lang="en-US" altLang="zh-TW" sz="7200" dirty="0"/>
              <a:t>...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who knows that...;no one expects that ...</a:t>
            </a:r>
            <a:br>
              <a:rPr lang="en-US" altLang="zh-TW" sz="3600" dirty="0">
                <a:latin typeface="+mn-ea"/>
                <a:ea typeface="+mn-ea"/>
              </a:rPr>
            </a:br>
            <a:r>
              <a:rPr lang="en-US" altLang="zh-TW" sz="3600" dirty="0">
                <a:latin typeface="+mn-ea"/>
                <a:ea typeface="+mn-ea"/>
              </a:rPr>
              <a:t>(a rhetorical sentence used to indicate something happens unexpectedly)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92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05248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我想组织大家去参观故宫，</a:t>
            </a:r>
            <a:r>
              <a:rPr lang="zh-TW" altLang="en-US" sz="4000" b="1" dirty="0">
                <a:solidFill>
                  <a:srgbClr val="FF0000"/>
                </a:solidFill>
              </a:rPr>
              <a:t>谁知道</a:t>
            </a:r>
            <a:r>
              <a:rPr lang="zh-TW" altLang="en-US" sz="4000" dirty="0"/>
              <a:t>没有一个人有兴趣。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1BBE2D2-69CD-48C8-9A73-7C7290E7D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3" y="1098405"/>
            <a:ext cx="4876800" cy="32480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D250402-C8FA-4155-90C2-77794C14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768" y="1098405"/>
            <a:ext cx="5493327" cy="3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5287139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我以为她是个天真的孩子，</a:t>
            </a:r>
            <a:r>
              <a:rPr lang="zh-TW" altLang="en-US" sz="4000" b="1" dirty="0">
                <a:solidFill>
                  <a:srgbClr val="FF0000"/>
                </a:solidFill>
              </a:rPr>
              <a:t>谁知道</a:t>
            </a:r>
            <a:r>
              <a:rPr lang="zh-TW" altLang="en-US" sz="4000" dirty="0"/>
              <a:t>她竟唯利是图。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E54D31-C24E-45E8-9909-973A00933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033" y="1739928"/>
            <a:ext cx="3720247" cy="277587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8DDDC16-A056-4845-97F1-42761257A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89" y="859821"/>
            <a:ext cx="4041651" cy="4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685167"/>
            <a:ext cx="1150219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標楷體(P)" panose="03000500000000000000" pitchFamily="66" charset="-120"/>
              </a:rPr>
              <a:t>第一次见面看你不太顺眼，</a:t>
            </a:r>
            <a:r>
              <a:rPr lang="zh-CN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標楷體(P)" panose="03000500000000000000" pitchFamily="66" charset="-120"/>
              </a:rPr>
              <a:t>谁知道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標楷體(P)" panose="03000500000000000000" pitchFamily="66" charset="-120"/>
              </a:rPr>
              <a:t>后来关系那么密切。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華康標楷體(P)" panose="03000500000000000000" pitchFamily="66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EAFB9F-2AD9-413F-815A-B586431A3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84" y="1343328"/>
            <a:ext cx="4239925" cy="317585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2EB3464-29C0-44BE-8CC9-53FEB6560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76" b="6103"/>
          <a:stretch/>
        </p:blipFill>
        <p:spPr>
          <a:xfrm>
            <a:off x="6514362" y="603589"/>
            <a:ext cx="4509551" cy="39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809157"/>
            <a:ext cx="11502190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你答应过我早睡。</a:t>
            </a:r>
            <a:r>
              <a:rPr lang="zh-TW" altLang="en-US" sz="4000" b="1" dirty="0">
                <a:solidFill>
                  <a:srgbClr val="FF0000"/>
                </a:solidFill>
              </a:rPr>
              <a:t>谁知道</a:t>
            </a:r>
            <a:r>
              <a:rPr lang="zh-TW" altLang="en-US" sz="4000" dirty="0"/>
              <a:t>你整晚不睡，还到酒吧喝酒。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FECFF1-7F1B-48E0-A17F-3FCD7B421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48" y="1163780"/>
            <a:ext cx="4257670" cy="318914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D50E4B2-49F8-460F-BF29-0458C36C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8" y="1572206"/>
            <a:ext cx="3969327" cy="23722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F44F8F2-FB93-46F7-B07A-DE34768D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706" y="1572206"/>
            <a:ext cx="24098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457921" y="5558470"/>
            <a:ext cx="11502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 我很想和你談談，</a:t>
            </a:r>
            <a:r>
              <a:rPr lang="zh-TW" altLang="en-US" sz="4000" b="1" dirty="0">
                <a:solidFill>
                  <a:srgbClr val="FF0000"/>
                </a:solidFill>
              </a:rPr>
              <a:t>誰知道</a:t>
            </a:r>
            <a:r>
              <a:rPr lang="zh-TW" altLang="en-US" sz="4000" dirty="0"/>
              <a:t>我们却一直没有时间见面。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722E34-1A18-4A81-8380-A42819A2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10" y="671944"/>
            <a:ext cx="4336473" cy="43364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6ECBC2-7E8F-40F6-B6E8-3DE02370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91" y="1755753"/>
            <a:ext cx="3420341" cy="2901683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投影片縮放 5">
                <a:extLst>
                  <a:ext uri="{FF2B5EF4-FFF2-40B4-BE49-F238E27FC236}">
                    <a16:creationId xmlns:a16="http://schemas.microsoft.com/office/drawing/2014/main" id="{3EA69690-59F9-4E47-9F33-73CD9C7B29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2436137"/>
                  </p:ext>
                </p:extLst>
              </p:nvPr>
            </p:nvGraphicFramePr>
            <p:xfrm>
              <a:off x="2122302" y="5189699"/>
              <a:ext cx="3048000" cy="1714500"/>
            </p:xfrm>
            <a:graphic>
              <a:graphicData uri="http://schemas.microsoft.com/office/powerpoint/2016/slidezoom">
                <pslz:sldZm>
                  <pslz:sldZmObj sldId="331" cId="2599218583">
                    <pslz:zmPr id="{702E1EB2-76FE-45D1-98AC-4841FB49ED22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投影片縮放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EA69690-59F9-4E47-9F33-73CD9C7B29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2302" y="5189699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98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D6123-C8FA-4ADC-92A3-F8581245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6" y="1460597"/>
            <a:ext cx="11504427" cy="4683529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/>
              <a:t>则</a:t>
            </a:r>
            <a:br>
              <a:rPr lang="en-US" altLang="zh-TW" sz="7200" dirty="0"/>
            </a:br>
            <a:r>
              <a:rPr lang="en-US" altLang="zh-TW" sz="3600" dirty="0">
                <a:latin typeface="+mn-ea"/>
                <a:ea typeface="+mn-ea"/>
              </a:rPr>
              <a:t>a conjunction used in second sentence or clause meaning “however”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03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5311890"/>
            <a:ext cx="11502190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我妹妹喜欢旅游，我</a:t>
            </a:r>
            <a:r>
              <a:rPr lang="zh-TW" altLang="en-US" sz="4000" b="1" dirty="0">
                <a:solidFill>
                  <a:srgbClr val="FF0000"/>
                </a:solidFill>
              </a:rPr>
              <a:t>则</a:t>
            </a:r>
            <a:r>
              <a:rPr lang="zh-TW" altLang="en-US" sz="4000" dirty="0"/>
              <a:t>喜欢呆在家里。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D55CF5-BA36-4C56-8C89-4848A406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180109"/>
            <a:ext cx="4876800" cy="4876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30427C-1350-4446-8BB0-14397A46A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95" y="1120890"/>
            <a:ext cx="4876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453999"/>
            <a:ext cx="1150219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捷克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人喜欢吃咸的东西，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台湾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CN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则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喜欢吃甜的东西。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3EE903-BBC8-4292-9D1A-4C8F437D0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" y="1142999"/>
            <a:ext cx="4253359" cy="31900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BE880F5-C5A5-48A2-99B9-4A66AE9D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59" y="1080769"/>
            <a:ext cx="4985905" cy="33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829005"/>
            <a:ext cx="1150219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我老婆习惯安静、自然的乡村生活，我</a:t>
            </a:r>
            <a:r>
              <a:rPr lang="zh-CN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则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习惯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热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闹、忙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碌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的城市生活。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4A5DEE3-79F9-4813-93A9-613BA531F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64" y="863291"/>
            <a:ext cx="4876800" cy="35925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20F1875-E05A-447D-AC0E-5E5490468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438" y="863291"/>
            <a:ext cx="5195455" cy="34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CAD3ED6-EABD-470F-803E-97827404CC5B}"/>
              </a:ext>
            </a:extLst>
          </p:cNvPr>
          <p:cNvSpPr txBox="1"/>
          <p:nvPr/>
        </p:nvSpPr>
        <p:spPr>
          <a:xfrm>
            <a:off x="344905" y="4654244"/>
            <a:ext cx="11502190" cy="18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弟弟正在洗澡的时候，突然有地震。</a:t>
            </a:r>
            <a:r>
              <a:rPr lang="zh-TW" altLang="en-US" sz="4000" b="1" dirty="0">
                <a:solidFill>
                  <a:srgbClr val="FF0000"/>
                </a:solidFill>
              </a:rPr>
              <a:t>情急之下</a:t>
            </a:r>
            <a:r>
              <a:rPr lang="zh-TW" altLang="en-US" sz="4000" dirty="0"/>
              <a:t>，他只穿着一条裤子往外冲。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BACA616-AB0E-49F3-A84F-E797DC0A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514"/>
            <a:ext cx="4539916" cy="45399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F53279C-612C-4FAD-BC73-EE7D558E3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483" y="720397"/>
            <a:ext cx="4203035" cy="42030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07E6416-3055-4375-BF39-D43D44A48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02" t="8025" r="27841" b="8978"/>
          <a:stretch/>
        </p:blipFill>
        <p:spPr>
          <a:xfrm>
            <a:off x="8534399" y="720397"/>
            <a:ext cx="2009312" cy="38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4733140-C570-4549-9A77-AAC6667C3636}"/>
              </a:ext>
            </a:extLst>
          </p:cNvPr>
          <p:cNvSpPr txBox="1"/>
          <p:nvPr/>
        </p:nvSpPr>
        <p:spPr>
          <a:xfrm>
            <a:off x="344905" y="4746812"/>
            <a:ext cx="1150219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美国人比较开放，他们喜欢认识新的朋友，中国人</a:t>
            </a:r>
            <a:r>
              <a:rPr lang="zh-CN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则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比较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保守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，他们更喜欢与亲密的朋友交往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E9FE17B-D45B-4806-BC55-7B6661E6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27" y="140643"/>
            <a:ext cx="4606170" cy="46061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2F4DA0-0D44-40AC-80DC-A1AF17D61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72" y="140643"/>
            <a:ext cx="4599095" cy="46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97CEE7-32BF-4C26-8807-D110334B7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altLang="zh-TW" dirty="0">
                <a:latin typeface="+mn-ea"/>
                <a:ea typeface="+mn-ea"/>
              </a:rPr>
              <a:t>(</a:t>
            </a:r>
            <a:r>
              <a:rPr lang="zh-TW" altLang="en-US" dirty="0">
                <a:latin typeface="+mn-ea"/>
                <a:ea typeface="+mn-ea"/>
              </a:rPr>
              <a:t>二</a:t>
            </a:r>
            <a:r>
              <a:rPr lang="en-US" altLang="zh-TW" dirty="0">
                <a:latin typeface="+mn-ea"/>
                <a:ea typeface="+mn-ea"/>
              </a:rPr>
              <a:t>)</a:t>
            </a:r>
            <a:r>
              <a:rPr lang="zh-TW" altLang="en-US" dirty="0">
                <a:latin typeface="+mn-ea"/>
                <a:ea typeface="+mn-ea"/>
              </a:rPr>
              <a:t> 该不该收钱？</a:t>
            </a:r>
          </a:p>
        </p:txBody>
      </p:sp>
    </p:spTree>
    <p:extLst>
      <p:ext uri="{BB962C8B-B14F-4D97-AF65-F5344CB8AC3E}">
        <p14:creationId xmlns:p14="http://schemas.microsoft.com/office/powerpoint/2010/main" val="4490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112643"/>
            <a:ext cx="11531599" cy="663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几天以后，班主任在家长会上讲了这件事，希望家长配合学校，注意学生道德上的培养。出人意料的是家长的反应却截然不同：有的对孩子行为表示赞成，称赞孩子聪明，长大了不会吃亏的；有的担心孩子小小年纪就学会金钱交易，张大了会唯利是图的。有家长说：孩子的心灵洁白如纸，过早的金钱意识会污染他们的天真；也有家长认为钱该收，社会美德也该发扬，不必对这件事大惊小怪。</a:t>
            </a:r>
          </a:p>
        </p:txBody>
      </p:sp>
    </p:spTree>
    <p:extLst>
      <p:ext uri="{BB962C8B-B14F-4D97-AF65-F5344CB8AC3E}">
        <p14:creationId xmlns:p14="http://schemas.microsoft.com/office/powerpoint/2010/main" val="31712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528142"/>
            <a:ext cx="11531599" cy="580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一位家长说：“老师搞家教可以收钱，学生为什么不可以？让学生从小学会通过劳动获得报酬，这对他们今后走入社会很有好处。”也有家长认为：五毛钱风波实际上是社会现象的反映。某些单位或机关给钱就办事，不给钱就不办事。这种现象很容易使孩子接受金钱万能的观念。总之，孩子的行为是社会思想的反映，不能怪孩子。</a:t>
            </a:r>
          </a:p>
        </p:txBody>
      </p:sp>
    </p:spTree>
    <p:extLst>
      <p:ext uri="{BB962C8B-B14F-4D97-AF65-F5344CB8AC3E}">
        <p14:creationId xmlns:p14="http://schemas.microsoft.com/office/powerpoint/2010/main" val="37983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291634"/>
            <a:ext cx="11531599" cy="627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400" dirty="0"/>
              <a:t>会议结束后，班主任组织同学展开讨论。谁知道讨论变成了辩论，同学们有两种截然相反的意见。一方认为：这个世界有比金钱更宝贵的东西。英雄救人的时候，如果想到钱，还肯去救吗？要是同学之间互相帮助都要付钱，那么这个世界除了金钱还有什么？互相帮助是一种美德，不能让金钱取代！另一方则认为：帮助别人就应该得到报酬。街上、电视上的寻物启事不都说“当面重谢”吗？没有重谢，又有多少失物能找回呢？这五毛钱该收！钱是生活中的通行证！</a:t>
            </a:r>
          </a:p>
        </p:txBody>
      </p:sp>
    </p:spTree>
    <p:extLst>
      <p:ext uri="{BB962C8B-B14F-4D97-AF65-F5344CB8AC3E}">
        <p14:creationId xmlns:p14="http://schemas.microsoft.com/office/powerpoint/2010/main" val="282990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F3B0791-631B-4D36-9F7A-60CEFD12EB81}"/>
              </a:ext>
            </a:extLst>
          </p:cNvPr>
          <p:cNvSpPr txBox="1"/>
          <p:nvPr/>
        </p:nvSpPr>
        <p:spPr>
          <a:xfrm>
            <a:off x="330200" y="527789"/>
            <a:ext cx="11531599" cy="5802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这场风波的主角怎么看这件事呢？那位男主说：“我没出钱时，同学都爱理不理；我一出钱，就有同学来帮助了，这不是说明钱很有用吗？，今后我还是会这样做的。”而那位女同学却不明白自己错在哪里。她说：“老师教学生是老师的义务，学生却没有义务教同学。现在什么事情都要钱，我既然付出劳动，就应该得到钱。我没有错” 。</a:t>
            </a:r>
          </a:p>
        </p:txBody>
      </p:sp>
    </p:spTree>
    <p:extLst>
      <p:ext uri="{BB962C8B-B14F-4D97-AF65-F5344CB8AC3E}">
        <p14:creationId xmlns:p14="http://schemas.microsoft.com/office/powerpoint/2010/main" val="34730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菱格線條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0_TF03031015.potx" id="{BF811ECD-E1BE-401A-A894-0A76B7AE0225}" vid="{B4976558-16A3-4184-95EE-E77E856A39AA}"/>
    </a:ext>
  </a:extLst>
</a:theme>
</file>

<file path=ppt/theme/theme2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商務菱格線條簡報 (寬螢幕)</Template>
  <TotalTime>1023</TotalTime>
  <Words>2608</Words>
  <Application>Microsoft Office PowerPoint</Application>
  <PresentationFormat>寬螢幕</PresentationFormat>
  <Paragraphs>176</Paragraphs>
  <Slides>95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95</vt:i4>
      </vt:variant>
    </vt:vector>
  </HeadingPairs>
  <TitlesOfParts>
    <vt:vector size="99" baseType="lpstr">
      <vt:lpstr>Microsoft JhengHei UI</vt:lpstr>
      <vt:lpstr>微軟正黑體</vt:lpstr>
      <vt:lpstr>Arial</vt:lpstr>
      <vt:lpstr>菱格線條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情急之下 in a moment of desperation</vt:lpstr>
      <vt:lpstr>PowerPoint 簡報</vt:lpstr>
      <vt:lpstr>PowerPoint 簡報</vt:lpstr>
      <vt:lpstr>PowerPoint 簡報</vt:lpstr>
      <vt:lpstr>PowerPoint 簡報</vt:lpstr>
      <vt:lpstr>PowerPoint 簡報</vt:lpstr>
      <vt:lpstr>理所当然 as a matter of fact</vt:lpstr>
      <vt:lpstr>PowerPoint 簡報</vt:lpstr>
      <vt:lpstr>PowerPoint 簡報</vt:lpstr>
      <vt:lpstr>PowerPoint 簡報</vt:lpstr>
      <vt:lpstr>PowerPoint 簡報</vt:lpstr>
      <vt:lpstr>PowerPoint 簡報</vt:lpstr>
      <vt:lpstr>传到...的耳朵里 to be heard by...</vt:lpstr>
      <vt:lpstr>PowerPoint 簡報</vt:lpstr>
      <vt:lpstr>PowerPoint 簡報</vt:lpstr>
      <vt:lpstr>PowerPoint 簡報</vt:lpstr>
      <vt:lpstr>PowerPoint 簡報</vt:lpstr>
      <vt:lpstr>PowerPoint 簡報</vt:lpstr>
      <vt:lpstr>起先...但是事后一想 at first ...,but when thinking back afterwards...</vt:lpstr>
      <vt:lpstr>PowerPoint 簡報</vt:lpstr>
      <vt:lpstr>PowerPoint 簡報</vt:lpstr>
      <vt:lpstr>PowerPoint 簡報</vt:lpstr>
      <vt:lpstr>PowerPoint 簡報</vt:lpstr>
      <vt:lpstr>PowerPoint 簡報</vt:lpstr>
      <vt:lpstr>以...来 use...,to...</vt:lpstr>
      <vt:lpstr>PowerPoint 簡報</vt:lpstr>
      <vt:lpstr>PowerPoint 簡報</vt:lpstr>
      <vt:lpstr>PowerPoint 簡報</vt:lpstr>
      <vt:lpstr>PowerPoint 簡報</vt:lpstr>
      <vt:lpstr>PowerPoint 簡報</vt:lpstr>
      <vt:lpstr>勉强 reluctantly</vt:lpstr>
      <vt:lpstr>PowerPoint 簡報</vt:lpstr>
      <vt:lpstr>PowerPoint 簡報</vt:lpstr>
      <vt:lpstr>PowerPoint 簡報</vt:lpstr>
      <vt:lpstr>PowerPoint 簡報</vt:lpstr>
      <vt:lpstr>PowerPoint 簡報</vt:lpstr>
      <vt:lpstr>然而 however;nevertheless</vt:lpstr>
      <vt:lpstr>PowerPoint 簡報</vt:lpstr>
      <vt:lpstr>PowerPoint 簡報</vt:lpstr>
      <vt:lpstr>PowerPoint 簡報</vt:lpstr>
      <vt:lpstr>PowerPoint 簡報</vt:lpstr>
      <vt:lpstr>PowerPoint 簡報</vt:lpstr>
      <vt:lpstr>(一) 给钱才帮忙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出人意料 to one's  surprise</vt:lpstr>
      <vt:lpstr>PowerPoint 簡報</vt:lpstr>
      <vt:lpstr>PowerPoint 簡報</vt:lpstr>
      <vt:lpstr>PowerPoint 簡報</vt:lpstr>
      <vt:lpstr>PowerPoint 簡報</vt:lpstr>
      <vt:lpstr>有...的，有...的 some...,some...</vt:lpstr>
      <vt:lpstr>PowerPoint 簡報</vt:lpstr>
      <vt:lpstr>PowerPoint 簡報</vt:lpstr>
      <vt:lpstr>PowerPoint 簡報</vt:lpstr>
      <vt:lpstr>PowerPoint 簡報</vt:lpstr>
      <vt:lpstr>PowerPoint 簡報</vt:lpstr>
      <vt:lpstr>总之 in a word ; in short</vt:lpstr>
      <vt:lpstr>PowerPoint 簡報</vt:lpstr>
      <vt:lpstr>PowerPoint 簡報</vt:lpstr>
      <vt:lpstr>PowerPoint 簡報</vt:lpstr>
      <vt:lpstr>PowerPoint 簡報</vt:lpstr>
      <vt:lpstr>PowerPoint 簡報</vt:lpstr>
      <vt:lpstr>谁知道... who knows that...;no one expects that ... (a rhetorical sentence used to indicate something happens unexpectedly)</vt:lpstr>
      <vt:lpstr>PowerPoint 簡報</vt:lpstr>
      <vt:lpstr>PowerPoint 簡報</vt:lpstr>
      <vt:lpstr>PowerPoint 簡報</vt:lpstr>
      <vt:lpstr>PowerPoint 簡報</vt:lpstr>
      <vt:lpstr>PowerPoint 簡報</vt:lpstr>
      <vt:lpstr>则 a conjunction used in second sentence or clause meaning “however”</vt:lpstr>
      <vt:lpstr>PowerPoint 簡報</vt:lpstr>
      <vt:lpstr>PowerPoint 簡報</vt:lpstr>
      <vt:lpstr>PowerPoint 簡報</vt:lpstr>
      <vt:lpstr>PowerPoint 簡報</vt:lpstr>
      <vt:lpstr>(二) 该不该收钱？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鄭雅瓈</dc:creator>
  <cp:lastModifiedBy>鄭雅瓈</cp:lastModifiedBy>
  <cp:revision>194</cp:revision>
  <dcterms:created xsi:type="dcterms:W3CDTF">2020-05-03T03:16:57Z</dcterms:created>
  <dcterms:modified xsi:type="dcterms:W3CDTF">2020-05-11T07:32:47Z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