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4" r:id="rId2"/>
  </p:sldMasterIdLst>
  <p:sldIdLst>
    <p:sldId id="308" r:id="rId3"/>
    <p:sldId id="301" r:id="rId4"/>
    <p:sldId id="302" r:id="rId5"/>
    <p:sldId id="303" r:id="rId6"/>
    <p:sldId id="304" r:id="rId7"/>
    <p:sldId id="305" r:id="rId8"/>
    <p:sldId id="306" r:id="rId9"/>
    <p:sldId id="307" r:id="rId10"/>
    <p:sldId id="256" r:id="rId11"/>
    <p:sldId id="259" r:id="rId12"/>
    <p:sldId id="260" r:id="rId13"/>
    <p:sldId id="258" r:id="rId14"/>
    <p:sldId id="261" r:id="rId15"/>
    <p:sldId id="267" r:id="rId16"/>
    <p:sldId id="269" r:id="rId17"/>
    <p:sldId id="270" r:id="rId18"/>
    <p:sldId id="271" r:id="rId19"/>
    <p:sldId id="272" r:id="rId20"/>
    <p:sldId id="268" r:id="rId21"/>
    <p:sldId id="273" r:id="rId22"/>
    <p:sldId id="263" r:id="rId23"/>
    <p:sldId id="264" r:id="rId24"/>
    <p:sldId id="265" r:id="rId25"/>
    <p:sldId id="257"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472"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cs-CZ"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May 7, 2015</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May 7,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cs-CZ"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May 7,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Click to edit Master subtitle style</a:t>
            </a:r>
            <a:endParaRPr lang="en-US"/>
          </a:p>
        </p:txBody>
      </p:sp>
      <p:sp>
        <p:nvSpPr>
          <p:cNvPr id="4" name="Date Placeholder 3"/>
          <p:cNvSpPr>
            <a:spLocks noGrp="1"/>
          </p:cNvSpPr>
          <p:nvPr>
            <p:ph type="dt" sz="half" idx="10"/>
          </p:nvPr>
        </p:nvSpPr>
        <p:spPr/>
        <p:txBody>
          <a:bodyPr/>
          <a:lstStyle/>
          <a:p>
            <a:fld id="{0A98AF03-7270-45C2-A683-C5E353EF01A5}" type="datetime4">
              <a:rPr lang="en-US" smtClean="0"/>
              <a:pPr/>
              <a:t>May 7,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extLst>
      <p:ext uri="{BB962C8B-B14F-4D97-AF65-F5344CB8AC3E}">
        <p14:creationId xmlns:p14="http://schemas.microsoft.com/office/powerpoint/2010/main" val="114830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idx="1"/>
          </p:nvPr>
        </p:nvSpPr>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05A93482-8E69-40F7-BCAD-5662A6CADB27}" type="datetime4">
              <a:rPr lang="en-US" smtClean="0"/>
              <a:pPr/>
              <a:t>May 7,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2086211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May 7,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266548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May 7,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3296423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7" name="Date Placeholder 6"/>
          <p:cNvSpPr>
            <a:spLocks noGrp="1"/>
          </p:cNvSpPr>
          <p:nvPr>
            <p:ph type="dt" sz="half" idx="10"/>
          </p:nvPr>
        </p:nvSpPr>
        <p:spPr/>
        <p:txBody>
          <a:bodyPr/>
          <a:lstStyle/>
          <a:p>
            <a:fld id="{99B4F123-1704-49AC-9D15-C4B1462B8014}" type="datetime4">
              <a:rPr lang="en-US" smtClean="0"/>
              <a:pPr/>
              <a:t>May 7, 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302165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May 7, 2015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2115583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May 7, 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29606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3FC49BF1-FCD3-4395-8FF6-0047AF66228E}" type="datetime4">
              <a:rPr lang="en-US" smtClean="0"/>
              <a:pPr/>
              <a:t>May 7, 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1546298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idx="1"/>
          </p:nvPr>
        </p:nvSpPr>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May 7,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May 7, 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2223837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May 7,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3296847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May 7,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2021337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cs-CZ"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May 7,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May 7,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May 7, 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May 7, 2015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May 7, 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May 7, 2015</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cs-CZ"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cs-CZ"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May 7, 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cs-CZ"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May 7, 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C01193-8287-4834-A286-6B880643E934}" type="datetime4">
              <a:rPr lang="en-US" smtClean="0"/>
              <a:pPr/>
              <a:t>May 7, 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7D5FE-740C-46F5-801A-FA5477D9711F}" type="slidenum">
              <a:rPr lang="en-US" smtClean="0"/>
              <a:pPr/>
              <a:t>‹#›</a:t>
            </a:fld>
            <a:endParaRPr lang="en-US"/>
          </a:p>
        </p:txBody>
      </p:sp>
    </p:spTree>
    <p:extLst>
      <p:ext uri="{BB962C8B-B14F-4D97-AF65-F5344CB8AC3E}">
        <p14:creationId xmlns:p14="http://schemas.microsoft.com/office/powerpoint/2010/main" val="374832398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ream.cz/slavnedny/568287-den-povstani-v-tibetu-10-brezen" TargetMode="External"/><Relationship Id="rId3" Type="http://schemas.openxmlformats.org/officeDocument/2006/relationships/hyperlink" Target="https://www.youtube.com/watch?v=DC6w-R987r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www.youtube.com/watch?v=SscQBrJbiN0" TargetMode="External"/><Relationship Id="rId3" Type="http://schemas.openxmlformats.org/officeDocument/2006/relationships/hyperlink" Target="https://www.youtube.com/watch?v=8JS4VZbCWj8"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www.youtube.com/watch?v=pSjOTCnBdCs&amp;index=3&amp;list=PLFNBSOhsyneqo28GyzBQwlxXdYkLAyJAW"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12.xml"/><Relationship Id="rId2"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0zfieuXDomE" TargetMode="External"/><Relationship Id="rId4" Type="http://schemas.openxmlformats.org/officeDocument/2006/relationships/image" Target="../media/image32.png"/><Relationship Id="rId1" Type="http://schemas.openxmlformats.org/officeDocument/2006/relationships/slideLayout" Target="../slideLayouts/slideLayout19.xml"/><Relationship Id="rId2" Type="http://schemas.openxmlformats.org/officeDocument/2006/relationships/image" Target="../media/image3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3.png"/><Relationship Id="rId3"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0.png"/><Relationship Id="rId3" Type="http://schemas.openxmlformats.org/officeDocument/2006/relationships/image" Target="../media/image3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s://www.youtube.com/watch?v=w_NGRMa8idI"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1" Type="http://schemas.openxmlformats.org/officeDocument/2006/relationships/slideLayout" Target="../slideLayouts/slideLayout1.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Sousedské</a:t>
            </a:r>
            <a:r>
              <a:rPr lang="en-US" dirty="0" smtClean="0"/>
              <a:t> </a:t>
            </a:r>
            <a:r>
              <a:rPr lang="en-US" dirty="0" err="1" smtClean="0"/>
              <a:t>vztahy</a:t>
            </a:r>
            <a:r>
              <a:rPr lang="en-US" dirty="0" smtClean="0"/>
              <a:t> </a:t>
            </a:r>
            <a:r>
              <a:rPr lang="en-US" smtClean="0"/>
              <a:t>Číny</a:t>
            </a:r>
            <a:endParaRPr lang="en-US"/>
          </a:p>
        </p:txBody>
      </p:sp>
      <p:pic>
        <p:nvPicPr>
          <p:cNvPr id="4" name="Content Placeholder 3"/>
          <p:cNvPicPr>
            <a:picLocks noGrp="1" noChangeAspect="1"/>
          </p:cNvPicPr>
          <p:nvPr>
            <p:ph idx="1"/>
          </p:nvPr>
        </p:nvPicPr>
        <p:blipFill>
          <a:blip r:embed="rId2"/>
          <a:srcRect t="1090" b="1090"/>
          <a:stretch>
            <a:fillRect/>
          </a:stretch>
        </p:blipFill>
        <p:spPr/>
      </p:pic>
    </p:spTree>
    <p:extLst>
      <p:ext uri="{BB962C8B-B14F-4D97-AF65-F5344CB8AC3E}">
        <p14:creationId xmlns:p14="http://schemas.microsoft.com/office/powerpoint/2010/main" val="3438419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8628" y="829875"/>
            <a:ext cx="6133665" cy="5596969"/>
          </a:xfrm>
          <a:prstGeom prst="rect">
            <a:avLst/>
          </a:prstGeom>
        </p:spPr>
      </p:pic>
    </p:spTree>
    <p:extLst>
      <p:ext uri="{BB962C8B-B14F-4D97-AF65-F5344CB8AC3E}">
        <p14:creationId xmlns:p14="http://schemas.microsoft.com/office/powerpoint/2010/main" val="2463599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14833"/>
            <a:ext cx="7024744" cy="806571"/>
          </a:xfrm>
        </p:spPr>
        <p:txBody>
          <a:bodyPr/>
          <a:lstStyle/>
          <a:p>
            <a:pPr algn="ctr"/>
            <a:r>
              <a:rPr lang="en-US" dirty="0" smtClean="0"/>
              <a:t>Co je Tibet?</a:t>
            </a:r>
            <a:endParaRPr lang="en-US" dirty="0"/>
          </a:p>
        </p:txBody>
      </p:sp>
      <p:sp>
        <p:nvSpPr>
          <p:cNvPr id="4" name="Text Placeholder 3"/>
          <p:cNvSpPr>
            <a:spLocks noGrp="1"/>
          </p:cNvSpPr>
          <p:nvPr>
            <p:ph type="body" idx="1"/>
          </p:nvPr>
        </p:nvSpPr>
        <p:spPr>
          <a:xfrm>
            <a:off x="755206" y="1321404"/>
            <a:ext cx="3714053" cy="686443"/>
          </a:xfrm>
        </p:spPr>
        <p:txBody>
          <a:bodyPr>
            <a:normAutofit fontScale="92500" lnSpcReduction="20000"/>
          </a:bodyPr>
          <a:lstStyle/>
          <a:p>
            <a:r>
              <a:rPr lang="en-US" dirty="0" err="1" smtClean="0"/>
              <a:t>Podle</a:t>
            </a:r>
            <a:r>
              <a:rPr lang="en-US" dirty="0" smtClean="0"/>
              <a:t> Central </a:t>
            </a:r>
            <a:r>
              <a:rPr lang="en-US" dirty="0" err="1" smtClean="0"/>
              <a:t>Tibetian</a:t>
            </a:r>
            <a:r>
              <a:rPr lang="en-US" dirty="0" smtClean="0"/>
              <a:t> Administration</a:t>
            </a:r>
            <a:endParaRPr lang="en-US" dirty="0"/>
          </a:p>
        </p:txBody>
      </p:sp>
      <p:sp>
        <p:nvSpPr>
          <p:cNvPr id="5" name="Content Placeholder 4"/>
          <p:cNvSpPr>
            <a:spLocks noGrp="1"/>
          </p:cNvSpPr>
          <p:nvPr>
            <p:ph sz="half" idx="2"/>
          </p:nvPr>
        </p:nvSpPr>
        <p:spPr>
          <a:xfrm>
            <a:off x="755206" y="2213780"/>
            <a:ext cx="3889945" cy="4170145"/>
          </a:xfrm>
        </p:spPr>
        <p:txBody>
          <a:bodyPr>
            <a:normAutofit fontScale="70000" lnSpcReduction="20000"/>
          </a:bodyPr>
          <a:lstStyle/>
          <a:p>
            <a:r>
              <a:rPr lang="en-US" dirty="0" smtClean="0"/>
              <a:t>2,5 mil</a:t>
            </a:r>
            <a:r>
              <a:rPr lang="en-US" baseline="30000" dirty="0" smtClean="0"/>
              <a:t>2</a:t>
            </a:r>
          </a:p>
          <a:p>
            <a:r>
              <a:rPr lang="en-US" sz="2900" dirty="0"/>
              <a:t>Tibet Autonomous </a:t>
            </a:r>
            <a:r>
              <a:rPr lang="en-US" sz="2900" dirty="0" smtClean="0"/>
              <a:t>Region (</a:t>
            </a:r>
            <a:r>
              <a:rPr lang="en-US" sz="2900" dirty="0"/>
              <a:t>2</a:t>
            </a:r>
            <a:r>
              <a:rPr lang="en-US" sz="2900" dirty="0" smtClean="0"/>
              <a:t> mil. </a:t>
            </a:r>
            <a:r>
              <a:rPr lang="en-US" sz="2900" dirty="0" err="1" smtClean="0"/>
              <a:t>obyv</a:t>
            </a:r>
            <a:r>
              <a:rPr lang="en-US" sz="2900" dirty="0" smtClean="0"/>
              <a:t>), </a:t>
            </a:r>
            <a:r>
              <a:rPr lang="en-US" sz="2900" dirty="0"/>
              <a:t>Qinghai Province, two Tibetan Autonomous Prefectures and one Tibetan Autonomous County in Sichuan Province, one Tibetan Autonomous Prefecture and one Tibetan Autonomous County in Gansu Province and one Tibetan Autonomous Prefecture in Yunnan Province</a:t>
            </a:r>
            <a:r>
              <a:rPr lang="en-US" sz="2900" dirty="0" smtClean="0"/>
              <a:t>. (6 mil. </a:t>
            </a:r>
            <a:r>
              <a:rPr lang="en-US" sz="2900" dirty="0" err="1"/>
              <a:t>o</a:t>
            </a:r>
            <a:r>
              <a:rPr lang="en-US" sz="2900" dirty="0" err="1" smtClean="0"/>
              <a:t>byv</a:t>
            </a:r>
            <a:r>
              <a:rPr lang="en-US" sz="2900" dirty="0" smtClean="0"/>
              <a:t>.)</a:t>
            </a:r>
            <a:endParaRPr lang="en-US" sz="2900" dirty="0"/>
          </a:p>
        </p:txBody>
      </p:sp>
      <p:sp>
        <p:nvSpPr>
          <p:cNvPr id="6" name="Text Placeholder 5"/>
          <p:cNvSpPr>
            <a:spLocks noGrp="1"/>
          </p:cNvSpPr>
          <p:nvPr>
            <p:ph type="body" sz="quarter" idx="3"/>
          </p:nvPr>
        </p:nvSpPr>
        <p:spPr>
          <a:xfrm>
            <a:off x="5011837" y="1321404"/>
            <a:ext cx="3055717" cy="686443"/>
          </a:xfrm>
        </p:spPr>
        <p:txBody>
          <a:bodyPr/>
          <a:lstStyle/>
          <a:p>
            <a:r>
              <a:rPr lang="en-US" dirty="0" err="1" smtClean="0"/>
              <a:t>Podle</a:t>
            </a:r>
            <a:r>
              <a:rPr lang="en-US" dirty="0" smtClean="0"/>
              <a:t> ČLR</a:t>
            </a:r>
            <a:endParaRPr lang="en-US" dirty="0"/>
          </a:p>
        </p:txBody>
      </p:sp>
      <p:sp>
        <p:nvSpPr>
          <p:cNvPr id="7" name="Content Placeholder 6"/>
          <p:cNvSpPr>
            <a:spLocks noGrp="1"/>
          </p:cNvSpPr>
          <p:nvPr>
            <p:ph sz="quarter" idx="4"/>
          </p:nvPr>
        </p:nvSpPr>
        <p:spPr>
          <a:xfrm>
            <a:off x="4645151" y="2213780"/>
            <a:ext cx="3576295" cy="3596711"/>
          </a:xfrm>
        </p:spPr>
        <p:txBody>
          <a:bodyPr/>
          <a:lstStyle/>
          <a:p>
            <a:r>
              <a:rPr lang="en-US" dirty="0" smtClean="0"/>
              <a:t>1,2 km</a:t>
            </a:r>
            <a:r>
              <a:rPr lang="en-US" baseline="30000" dirty="0" smtClean="0"/>
              <a:t>2</a:t>
            </a:r>
          </a:p>
          <a:p>
            <a:r>
              <a:rPr lang="en-US" dirty="0"/>
              <a:t>Tibet Autonomous </a:t>
            </a:r>
            <a:r>
              <a:rPr lang="en-US" dirty="0" smtClean="0"/>
              <a:t>Region (</a:t>
            </a:r>
            <a:r>
              <a:rPr lang="en-US" dirty="0" err="1" smtClean="0"/>
              <a:t>cca</a:t>
            </a:r>
            <a:r>
              <a:rPr lang="en-US" dirty="0" smtClean="0"/>
              <a:t> </a:t>
            </a:r>
            <a:r>
              <a:rPr lang="en-US" dirty="0"/>
              <a:t>3</a:t>
            </a:r>
            <a:r>
              <a:rPr lang="en-US" dirty="0" smtClean="0"/>
              <a:t> mil. </a:t>
            </a:r>
            <a:r>
              <a:rPr lang="en-US" dirty="0" err="1"/>
              <a:t>o</a:t>
            </a:r>
            <a:r>
              <a:rPr lang="en-US" dirty="0" err="1" smtClean="0"/>
              <a:t>byv</a:t>
            </a:r>
            <a:r>
              <a:rPr lang="en-US" dirty="0" smtClean="0"/>
              <a:t>.)</a:t>
            </a:r>
          </a:p>
        </p:txBody>
      </p:sp>
    </p:spTree>
    <p:extLst>
      <p:ext uri="{BB962C8B-B14F-4D97-AF65-F5344CB8AC3E}">
        <p14:creationId xmlns:p14="http://schemas.microsoft.com/office/powerpoint/2010/main" val="88709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027113"/>
            <a:ext cx="7024688" cy="1143000"/>
          </a:xfrm>
        </p:spPr>
        <p:txBody>
          <a:bodyPr/>
          <a:lstStyle/>
          <a:p>
            <a:endParaRPr lang="en-US" dirty="0"/>
          </a:p>
        </p:txBody>
      </p:sp>
      <p:pic>
        <p:nvPicPr>
          <p:cNvPr id="6" name="Picture 5"/>
          <p:cNvPicPr>
            <a:picLocks noChangeAspect="1"/>
          </p:cNvPicPr>
          <p:nvPr/>
        </p:nvPicPr>
        <p:blipFill>
          <a:blip r:embed="rId2"/>
          <a:stretch>
            <a:fillRect/>
          </a:stretch>
        </p:blipFill>
        <p:spPr>
          <a:xfrm>
            <a:off x="127000" y="457200"/>
            <a:ext cx="8890000" cy="5930900"/>
          </a:xfrm>
          <a:prstGeom prst="rect">
            <a:avLst/>
          </a:prstGeom>
        </p:spPr>
      </p:pic>
    </p:spTree>
    <p:extLst>
      <p:ext uri="{BB962C8B-B14F-4D97-AF65-F5344CB8AC3E}">
        <p14:creationId xmlns:p14="http://schemas.microsoft.com/office/powerpoint/2010/main" val="141040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Historický</a:t>
            </a:r>
            <a:r>
              <a:rPr lang="en-US" dirty="0" smtClean="0"/>
              <a:t> </a:t>
            </a:r>
            <a:r>
              <a:rPr lang="en-US" dirty="0" err="1" smtClean="0"/>
              <a:t>vývoj</a:t>
            </a:r>
            <a:endParaRPr lang="en-US" dirty="0"/>
          </a:p>
        </p:txBody>
      </p:sp>
      <p:sp>
        <p:nvSpPr>
          <p:cNvPr id="3" name="Content Placeholder 2"/>
          <p:cNvSpPr>
            <a:spLocks noGrp="1"/>
          </p:cNvSpPr>
          <p:nvPr>
            <p:ph idx="1"/>
          </p:nvPr>
        </p:nvSpPr>
        <p:spPr/>
        <p:txBody>
          <a:bodyPr/>
          <a:lstStyle/>
          <a:p>
            <a:r>
              <a:rPr lang="cs-CZ" dirty="0" smtClean="0"/>
              <a:t>První známý kontakt mezi Čínou a Tibetem se odehrál roku 640</a:t>
            </a:r>
          </a:p>
          <a:p>
            <a:r>
              <a:rPr lang="cs-CZ" dirty="0" smtClean="0"/>
              <a:t>821-822 podepsána mírová smlouva, vytyčující hranici mezi Tibetem a Čínou</a:t>
            </a:r>
          </a:p>
          <a:p>
            <a:r>
              <a:rPr lang="cs-CZ" dirty="0" smtClean="0"/>
              <a:t>13. století Mongolové si podrobují Tibet, má větší autonomii než Čína</a:t>
            </a:r>
          </a:p>
          <a:p>
            <a:r>
              <a:rPr lang="en-US" dirty="0" smtClean="0"/>
              <a:t>P</a:t>
            </a:r>
            <a:r>
              <a:rPr lang="cs-CZ" dirty="0" smtClean="0"/>
              <a:t>o pádu Mongolské říše Tibet vyhlásil samostatnost</a:t>
            </a:r>
            <a:endParaRPr lang="cs-CZ" dirty="0"/>
          </a:p>
        </p:txBody>
      </p:sp>
    </p:spTree>
    <p:extLst>
      <p:ext uri="{BB962C8B-B14F-4D97-AF65-F5344CB8AC3E}">
        <p14:creationId xmlns:p14="http://schemas.microsoft.com/office/powerpoint/2010/main" val="3068480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Historický</a:t>
            </a:r>
            <a:r>
              <a:rPr lang="en-US" dirty="0" smtClean="0"/>
              <a:t> </a:t>
            </a:r>
            <a:r>
              <a:rPr lang="en-US" dirty="0" err="1" smtClean="0"/>
              <a:t>vývoj</a:t>
            </a:r>
            <a:r>
              <a:rPr lang="en-US" dirty="0" smtClean="0"/>
              <a:t> </a:t>
            </a:r>
            <a:r>
              <a:rPr lang="en-US" dirty="0" err="1" smtClean="0"/>
              <a:t>za</a:t>
            </a:r>
            <a:r>
              <a:rPr lang="en-US" dirty="0" smtClean="0"/>
              <a:t> </a:t>
            </a:r>
            <a:r>
              <a:rPr lang="en-US" dirty="0" err="1" smtClean="0"/>
              <a:t>dynastie</a:t>
            </a:r>
            <a:r>
              <a:rPr lang="en-US" dirty="0" smtClean="0"/>
              <a:t> Čching</a:t>
            </a:r>
            <a:endParaRPr lang="en-US" dirty="0"/>
          </a:p>
        </p:txBody>
      </p:sp>
      <p:sp>
        <p:nvSpPr>
          <p:cNvPr id="3" name="Content Placeholder 2"/>
          <p:cNvSpPr>
            <a:spLocks noGrp="1"/>
          </p:cNvSpPr>
          <p:nvPr>
            <p:ph idx="1"/>
          </p:nvPr>
        </p:nvSpPr>
        <p:spPr>
          <a:xfrm>
            <a:off x="549242" y="2323652"/>
            <a:ext cx="8032644" cy="4094595"/>
          </a:xfrm>
        </p:spPr>
        <p:txBody>
          <a:bodyPr/>
          <a:lstStyle/>
          <a:p>
            <a:r>
              <a:rPr lang="en-US" dirty="0" err="1" smtClean="0"/>
              <a:t>Během</a:t>
            </a:r>
            <a:r>
              <a:rPr lang="en-US" dirty="0" smtClean="0"/>
              <a:t> </a:t>
            </a:r>
            <a:r>
              <a:rPr lang="en-US" dirty="0" err="1" smtClean="0"/>
              <a:t>dynastie</a:t>
            </a:r>
            <a:r>
              <a:rPr lang="en-US" dirty="0" smtClean="0"/>
              <a:t> Čching, 5. </a:t>
            </a:r>
            <a:r>
              <a:rPr lang="en-US" dirty="0" err="1" smtClean="0"/>
              <a:t>i</a:t>
            </a:r>
            <a:r>
              <a:rPr lang="en-US" dirty="0" smtClean="0"/>
              <a:t> 6. </a:t>
            </a:r>
            <a:r>
              <a:rPr lang="en-US" dirty="0" err="1" smtClean="0"/>
              <a:t>dalajláma</a:t>
            </a:r>
            <a:r>
              <a:rPr lang="en-US" dirty="0" smtClean="0"/>
              <a:t> </a:t>
            </a:r>
            <a:r>
              <a:rPr lang="en-US" dirty="0" err="1" smtClean="0"/>
              <a:t>opakovaně</a:t>
            </a:r>
            <a:r>
              <a:rPr lang="en-US" dirty="0" smtClean="0"/>
              <a:t> </a:t>
            </a:r>
            <a:r>
              <a:rPr lang="en-US" dirty="0" err="1" smtClean="0"/>
              <a:t>vyhlašují</a:t>
            </a:r>
            <a:r>
              <a:rPr lang="en-US" dirty="0" smtClean="0"/>
              <a:t> </a:t>
            </a:r>
            <a:r>
              <a:rPr lang="en-US" dirty="0" err="1" smtClean="0"/>
              <a:t>samostatnost</a:t>
            </a:r>
            <a:r>
              <a:rPr lang="en-US" dirty="0" smtClean="0"/>
              <a:t>, </a:t>
            </a:r>
            <a:r>
              <a:rPr lang="en-US" dirty="0" err="1" smtClean="0"/>
              <a:t>vztahy</a:t>
            </a:r>
            <a:r>
              <a:rPr lang="en-US" dirty="0" smtClean="0"/>
              <a:t> s </a:t>
            </a:r>
            <a:r>
              <a:rPr lang="en-US" dirty="0" err="1" smtClean="0"/>
              <a:t>Čínou</a:t>
            </a:r>
            <a:r>
              <a:rPr lang="en-US" dirty="0" smtClean="0"/>
              <a:t> </a:t>
            </a:r>
            <a:r>
              <a:rPr lang="en-US" dirty="0" err="1" smtClean="0"/>
              <a:t>označují</a:t>
            </a:r>
            <a:r>
              <a:rPr lang="en-US" dirty="0" smtClean="0"/>
              <a:t> </a:t>
            </a:r>
            <a:r>
              <a:rPr lang="en-US" dirty="0" err="1" smtClean="0"/>
              <a:t>za</a:t>
            </a:r>
            <a:r>
              <a:rPr lang="en-US" dirty="0" smtClean="0"/>
              <a:t> </a:t>
            </a:r>
            <a:r>
              <a:rPr lang="en-US" dirty="0" err="1" smtClean="0"/>
              <a:t>duchovní</a:t>
            </a:r>
            <a:r>
              <a:rPr lang="en-US" dirty="0" smtClean="0"/>
              <a:t>/</a:t>
            </a:r>
            <a:r>
              <a:rPr lang="en-US" dirty="0" err="1" smtClean="0"/>
              <a:t>ochranné</a:t>
            </a:r>
            <a:r>
              <a:rPr lang="en-US" dirty="0" smtClean="0"/>
              <a:t> </a:t>
            </a:r>
            <a:r>
              <a:rPr lang="en-US" dirty="0" err="1" smtClean="0"/>
              <a:t>vazby</a:t>
            </a:r>
            <a:endParaRPr lang="en-US" dirty="0" smtClean="0"/>
          </a:p>
          <a:p>
            <a:r>
              <a:rPr lang="en-US" dirty="0" smtClean="0"/>
              <a:t>6. </a:t>
            </a:r>
            <a:r>
              <a:rPr lang="en-US" dirty="0" err="1" smtClean="0"/>
              <a:t>dalajláma</a:t>
            </a:r>
            <a:r>
              <a:rPr lang="en-US" dirty="0" smtClean="0"/>
              <a:t> </a:t>
            </a:r>
            <a:r>
              <a:rPr lang="en-US" dirty="0" err="1" smtClean="0"/>
              <a:t>zavražděn</a:t>
            </a:r>
            <a:r>
              <a:rPr lang="en-US" dirty="0"/>
              <a:t> </a:t>
            </a:r>
            <a:r>
              <a:rPr lang="en-US" dirty="0" err="1" smtClean="0"/>
              <a:t>mongolským</a:t>
            </a:r>
            <a:r>
              <a:rPr lang="en-US" dirty="0" smtClean="0"/>
              <a:t> </a:t>
            </a:r>
            <a:r>
              <a:rPr lang="en-US" dirty="0" err="1" smtClean="0"/>
              <a:t>kmenem</a:t>
            </a:r>
            <a:endParaRPr lang="en-US" dirty="0" smtClean="0"/>
          </a:p>
          <a:p>
            <a:r>
              <a:rPr lang="en-US" dirty="0" err="1" smtClean="0"/>
              <a:t>Císař</a:t>
            </a:r>
            <a:r>
              <a:rPr lang="en-US" dirty="0" smtClean="0"/>
              <a:t> </a:t>
            </a:r>
            <a:r>
              <a:rPr lang="en-US" dirty="0" err="1" smtClean="0"/>
              <a:t>Kangxi</a:t>
            </a:r>
            <a:r>
              <a:rPr lang="en-US" dirty="0" smtClean="0"/>
              <a:t> </a:t>
            </a:r>
            <a:r>
              <a:rPr lang="en-US" dirty="0" err="1" smtClean="0"/>
              <a:t>dosazuje</a:t>
            </a:r>
            <a:r>
              <a:rPr lang="en-US" dirty="0" smtClean="0"/>
              <a:t> 7. </a:t>
            </a:r>
            <a:r>
              <a:rPr lang="en-US" dirty="0" err="1" smtClean="0"/>
              <a:t>dalajlámu</a:t>
            </a:r>
            <a:endParaRPr lang="en-US" dirty="0" smtClean="0"/>
          </a:p>
          <a:p>
            <a:r>
              <a:rPr lang="en-US" dirty="0" err="1" smtClean="0"/>
              <a:t>Čína</a:t>
            </a:r>
            <a:r>
              <a:rPr lang="en-US" dirty="0" smtClean="0"/>
              <a:t> </a:t>
            </a:r>
            <a:r>
              <a:rPr lang="en-US" dirty="0" err="1" smtClean="0"/>
              <a:t>si</a:t>
            </a:r>
            <a:r>
              <a:rPr lang="en-US" dirty="0" smtClean="0"/>
              <a:t> </a:t>
            </a:r>
            <a:r>
              <a:rPr lang="en-US" dirty="0" err="1" smtClean="0"/>
              <a:t>podrobuje</a:t>
            </a:r>
            <a:r>
              <a:rPr lang="en-US" dirty="0" smtClean="0"/>
              <a:t> </a:t>
            </a:r>
            <a:r>
              <a:rPr lang="en-US" dirty="0" err="1" smtClean="0"/>
              <a:t>Amdo</a:t>
            </a:r>
            <a:r>
              <a:rPr lang="en-US" dirty="0" smtClean="0"/>
              <a:t> a Kham</a:t>
            </a:r>
          </a:p>
          <a:p>
            <a:r>
              <a:rPr lang="cs-CZ" dirty="0" err="1" smtClean="0"/>
              <a:t>Č</a:t>
            </a:r>
            <a:r>
              <a:rPr lang="en-US" dirty="0" err="1" smtClean="0"/>
              <a:t>ínsko-tibetská</a:t>
            </a:r>
            <a:r>
              <a:rPr lang="en-US" dirty="0" smtClean="0"/>
              <a:t> </a:t>
            </a:r>
            <a:r>
              <a:rPr lang="en-US" dirty="0" err="1" smtClean="0"/>
              <a:t>smlouva</a:t>
            </a:r>
            <a:r>
              <a:rPr lang="en-US" dirty="0" smtClean="0"/>
              <a:t> </a:t>
            </a:r>
            <a:r>
              <a:rPr lang="en-US" dirty="0" err="1" smtClean="0"/>
              <a:t>vytyčující</a:t>
            </a:r>
            <a:r>
              <a:rPr lang="en-US" dirty="0" smtClean="0"/>
              <a:t> </a:t>
            </a:r>
            <a:r>
              <a:rPr lang="en-US" dirty="0" err="1" smtClean="0"/>
              <a:t>hranice</a:t>
            </a:r>
            <a:r>
              <a:rPr lang="en-US" dirty="0" smtClean="0"/>
              <a:t>, v </a:t>
            </a:r>
            <a:r>
              <a:rPr lang="en-US" dirty="0" err="1" smtClean="0"/>
              <a:t>platnosti</a:t>
            </a:r>
            <a:r>
              <a:rPr lang="en-US" dirty="0" smtClean="0"/>
              <a:t> 1724-1910</a:t>
            </a:r>
          </a:p>
          <a:p>
            <a:r>
              <a:rPr lang="en-US" dirty="0" err="1" smtClean="0"/>
              <a:t>Čína</a:t>
            </a:r>
            <a:r>
              <a:rPr lang="en-US" dirty="0" smtClean="0"/>
              <a:t> se </a:t>
            </a:r>
            <a:r>
              <a:rPr lang="en-US" dirty="0" err="1" smtClean="0"/>
              <a:t>snaží</a:t>
            </a:r>
            <a:r>
              <a:rPr lang="en-US" dirty="0" smtClean="0"/>
              <a:t> </a:t>
            </a:r>
            <a:r>
              <a:rPr lang="en-US" dirty="0" err="1" smtClean="0"/>
              <a:t>vládnout</a:t>
            </a:r>
            <a:r>
              <a:rPr lang="en-US" dirty="0" smtClean="0"/>
              <a:t> </a:t>
            </a:r>
            <a:r>
              <a:rPr lang="en-US" dirty="0" err="1" smtClean="0"/>
              <a:t>nepřímo</a:t>
            </a:r>
            <a:r>
              <a:rPr lang="en-US" dirty="0" smtClean="0"/>
              <a:t> </a:t>
            </a:r>
            <a:r>
              <a:rPr lang="en-US" dirty="0" err="1" smtClean="0"/>
              <a:t>skrze</a:t>
            </a:r>
            <a:r>
              <a:rPr lang="en-US" dirty="0" smtClean="0"/>
              <a:t> </a:t>
            </a:r>
            <a:r>
              <a:rPr lang="en-US" dirty="0" err="1" smtClean="0"/>
              <a:t>dalajlámu</a:t>
            </a:r>
            <a:endParaRPr lang="en-US" dirty="0"/>
          </a:p>
        </p:txBody>
      </p:sp>
    </p:spTree>
    <p:extLst>
      <p:ext uri="{BB962C8B-B14F-4D97-AF65-F5344CB8AC3E}">
        <p14:creationId xmlns:p14="http://schemas.microsoft.com/office/powerpoint/2010/main" val="1275376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Historický</a:t>
            </a:r>
            <a:r>
              <a:rPr lang="en-US" dirty="0"/>
              <a:t> </a:t>
            </a:r>
            <a:r>
              <a:rPr lang="en-US" dirty="0" err="1"/>
              <a:t>vývoj</a:t>
            </a:r>
            <a:r>
              <a:rPr lang="en-US" dirty="0"/>
              <a:t> </a:t>
            </a:r>
            <a:r>
              <a:rPr lang="en-US" dirty="0" err="1"/>
              <a:t>za</a:t>
            </a:r>
            <a:r>
              <a:rPr lang="en-US" dirty="0"/>
              <a:t> </a:t>
            </a:r>
            <a:r>
              <a:rPr lang="en-US" dirty="0" err="1"/>
              <a:t>dynastie</a:t>
            </a:r>
            <a:r>
              <a:rPr lang="en-US" dirty="0"/>
              <a:t> </a:t>
            </a:r>
            <a:r>
              <a:rPr lang="en-US" dirty="0" smtClean="0"/>
              <a:t>Čching II.</a:t>
            </a:r>
            <a:endParaRPr lang="en-US" dirty="0"/>
          </a:p>
        </p:txBody>
      </p:sp>
      <p:sp>
        <p:nvSpPr>
          <p:cNvPr id="3" name="Content Placeholder 2"/>
          <p:cNvSpPr>
            <a:spLocks noGrp="1"/>
          </p:cNvSpPr>
          <p:nvPr>
            <p:ph idx="1"/>
          </p:nvPr>
        </p:nvSpPr>
        <p:spPr/>
        <p:txBody>
          <a:bodyPr/>
          <a:lstStyle/>
          <a:p>
            <a:r>
              <a:rPr lang="en-US" dirty="0" smtClean="0"/>
              <a:t>1788 </a:t>
            </a:r>
            <a:r>
              <a:rPr lang="en-US" dirty="0" err="1" smtClean="0"/>
              <a:t>Nepál</a:t>
            </a:r>
            <a:r>
              <a:rPr lang="en-US" dirty="0" smtClean="0"/>
              <a:t> </a:t>
            </a:r>
            <a:r>
              <a:rPr lang="en-US" dirty="0" err="1" smtClean="0"/>
              <a:t>dobývá</a:t>
            </a:r>
            <a:r>
              <a:rPr lang="en-US" dirty="0" smtClean="0"/>
              <a:t> Tibet, </a:t>
            </a:r>
            <a:r>
              <a:rPr lang="en-US" dirty="0" err="1" smtClean="0"/>
              <a:t>Čína</a:t>
            </a:r>
            <a:r>
              <a:rPr lang="en-US" dirty="0" smtClean="0"/>
              <a:t> </a:t>
            </a:r>
            <a:r>
              <a:rPr lang="en-US" dirty="0" err="1" smtClean="0"/>
              <a:t>jej</a:t>
            </a:r>
            <a:r>
              <a:rPr lang="en-US" dirty="0" smtClean="0"/>
              <a:t> </a:t>
            </a:r>
            <a:r>
              <a:rPr lang="en-US" dirty="0" err="1" smtClean="0"/>
              <a:t>vytlačuje</a:t>
            </a:r>
            <a:endParaRPr lang="en-US" dirty="0" smtClean="0"/>
          </a:p>
          <a:p>
            <a:r>
              <a:rPr lang="en-US" dirty="0" err="1" smtClean="0"/>
              <a:t>Tibetský</a:t>
            </a:r>
            <a:r>
              <a:rPr lang="en-US" dirty="0" smtClean="0"/>
              <a:t> lid </a:t>
            </a:r>
            <a:r>
              <a:rPr lang="en-US" dirty="0" err="1" smtClean="0"/>
              <a:t>nespokojen</a:t>
            </a:r>
            <a:r>
              <a:rPr lang="en-US" dirty="0" smtClean="0"/>
              <a:t> se </a:t>
            </a:r>
            <a:r>
              <a:rPr lang="en-US" dirty="0" err="1" smtClean="0"/>
              <a:t>zásahy</a:t>
            </a:r>
            <a:r>
              <a:rPr lang="en-US" dirty="0" smtClean="0"/>
              <a:t> </a:t>
            </a:r>
            <a:r>
              <a:rPr lang="en-US" dirty="0" err="1" smtClean="0"/>
              <a:t>Číňanů</a:t>
            </a:r>
            <a:r>
              <a:rPr lang="en-US" dirty="0" smtClean="0"/>
              <a:t> do </a:t>
            </a:r>
            <a:r>
              <a:rPr lang="en-US" dirty="0" err="1" smtClean="0"/>
              <a:t>chodu</a:t>
            </a:r>
            <a:r>
              <a:rPr lang="en-US" dirty="0" smtClean="0"/>
              <a:t> </a:t>
            </a:r>
            <a:r>
              <a:rPr lang="en-US" dirty="0" err="1" smtClean="0"/>
              <a:t>státu</a:t>
            </a:r>
            <a:endParaRPr lang="en-US" dirty="0" smtClean="0"/>
          </a:p>
          <a:p>
            <a:r>
              <a:rPr lang="en-US" dirty="0" smtClean="0"/>
              <a:t>19. </a:t>
            </a:r>
            <a:r>
              <a:rPr lang="en-US" dirty="0" err="1" smtClean="0"/>
              <a:t>století</a:t>
            </a:r>
            <a:r>
              <a:rPr lang="en-US" dirty="0" smtClean="0"/>
              <a:t> – </a:t>
            </a:r>
            <a:r>
              <a:rPr lang="en-US" dirty="0" err="1" smtClean="0"/>
              <a:t>období</a:t>
            </a:r>
            <a:r>
              <a:rPr lang="en-US" dirty="0" smtClean="0"/>
              <a:t> </a:t>
            </a:r>
            <a:r>
              <a:rPr lang="en-US" dirty="0" err="1" smtClean="0"/>
              <a:t>trávení</a:t>
            </a:r>
            <a:endParaRPr lang="en-US" dirty="0" smtClean="0"/>
          </a:p>
          <a:p>
            <a:r>
              <a:rPr lang="en-US" dirty="0" err="1" smtClean="0"/>
              <a:t>Zápas</a:t>
            </a:r>
            <a:r>
              <a:rPr lang="en-US" dirty="0" smtClean="0"/>
              <a:t> </a:t>
            </a:r>
            <a:r>
              <a:rPr lang="en-US" dirty="0" err="1" smtClean="0"/>
              <a:t>mezi</a:t>
            </a:r>
            <a:r>
              <a:rPr lang="en-US" dirty="0" smtClean="0"/>
              <a:t> </a:t>
            </a:r>
            <a:r>
              <a:rPr lang="en-US" dirty="0" err="1" smtClean="0"/>
              <a:t>Čínou</a:t>
            </a:r>
            <a:r>
              <a:rPr lang="en-US" dirty="0" smtClean="0"/>
              <a:t> a </a:t>
            </a:r>
            <a:r>
              <a:rPr lang="en-US" dirty="0" err="1" smtClean="0"/>
              <a:t>Britání</a:t>
            </a:r>
            <a:r>
              <a:rPr lang="en-US" dirty="0" smtClean="0"/>
              <a:t> o </a:t>
            </a:r>
            <a:r>
              <a:rPr lang="en-US" dirty="0" err="1" smtClean="0"/>
              <a:t>nadvládu</a:t>
            </a:r>
            <a:endParaRPr lang="en-US" dirty="0" smtClean="0"/>
          </a:p>
          <a:p>
            <a:r>
              <a:rPr lang="en-US" b="1" dirty="0" err="1" smtClean="0"/>
              <a:t>Nejasné</a:t>
            </a:r>
            <a:r>
              <a:rPr lang="en-US" b="1" dirty="0" smtClean="0"/>
              <a:t> </a:t>
            </a:r>
            <a:r>
              <a:rPr lang="en-US" b="1" dirty="0" err="1" smtClean="0"/>
              <a:t>vztahy</a:t>
            </a:r>
            <a:endParaRPr lang="en-US" b="1" dirty="0" smtClean="0"/>
          </a:p>
          <a:p>
            <a:r>
              <a:rPr lang="en-US" dirty="0" smtClean="0"/>
              <a:t>1903 </a:t>
            </a:r>
            <a:r>
              <a:rPr lang="en-US" dirty="0" err="1" smtClean="0"/>
              <a:t>Británie</a:t>
            </a:r>
            <a:r>
              <a:rPr lang="en-US" dirty="0" smtClean="0"/>
              <a:t> </a:t>
            </a:r>
            <a:r>
              <a:rPr lang="en-US" dirty="0" err="1" smtClean="0"/>
              <a:t>obsazuje</a:t>
            </a:r>
            <a:r>
              <a:rPr lang="en-US" dirty="0" smtClean="0"/>
              <a:t> Tibet</a:t>
            </a:r>
            <a:endParaRPr lang="en-US" dirty="0"/>
          </a:p>
        </p:txBody>
      </p:sp>
    </p:spTree>
    <p:extLst>
      <p:ext uri="{BB962C8B-B14F-4D97-AF65-F5344CB8AC3E}">
        <p14:creationId xmlns:p14="http://schemas.microsoft.com/office/powerpoint/2010/main" val="2645961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 </a:t>
            </a:r>
            <a:r>
              <a:rPr lang="en-US" dirty="0" err="1" smtClean="0"/>
              <a:t>dalajláma</a:t>
            </a:r>
            <a:endParaRPr lang="en-US" dirty="0"/>
          </a:p>
        </p:txBody>
      </p:sp>
      <p:sp>
        <p:nvSpPr>
          <p:cNvPr id="3" name="Content Placeholder 2"/>
          <p:cNvSpPr>
            <a:spLocks noGrp="1"/>
          </p:cNvSpPr>
          <p:nvPr>
            <p:ph idx="1"/>
          </p:nvPr>
        </p:nvSpPr>
        <p:spPr/>
        <p:txBody>
          <a:bodyPr/>
          <a:lstStyle/>
          <a:p>
            <a:r>
              <a:rPr lang="en-US" dirty="0" smtClean="0"/>
              <a:t>1904 </a:t>
            </a:r>
            <a:r>
              <a:rPr lang="en-US" dirty="0" err="1" smtClean="0"/>
              <a:t>utíká</a:t>
            </a:r>
            <a:r>
              <a:rPr lang="en-US" dirty="0" smtClean="0"/>
              <a:t> </a:t>
            </a:r>
            <a:r>
              <a:rPr lang="en-US" dirty="0" err="1" smtClean="0"/>
              <a:t>před</a:t>
            </a:r>
            <a:r>
              <a:rPr lang="en-US" dirty="0" smtClean="0"/>
              <a:t> </a:t>
            </a:r>
            <a:r>
              <a:rPr lang="en-US" dirty="0" err="1" smtClean="0"/>
              <a:t>Briti</a:t>
            </a:r>
            <a:r>
              <a:rPr lang="en-US" dirty="0" smtClean="0"/>
              <a:t> do </a:t>
            </a:r>
            <a:r>
              <a:rPr lang="en-US" dirty="0" err="1" smtClean="0"/>
              <a:t>Pekingu</a:t>
            </a:r>
            <a:endParaRPr lang="en-US" dirty="0" smtClean="0"/>
          </a:p>
          <a:p>
            <a:r>
              <a:rPr lang="en-US" dirty="0" err="1" smtClean="0"/>
              <a:t>Čína</a:t>
            </a:r>
            <a:r>
              <a:rPr lang="en-US" dirty="0" smtClean="0"/>
              <a:t> </a:t>
            </a:r>
            <a:r>
              <a:rPr lang="en-US" dirty="0" err="1" smtClean="0"/>
              <a:t>vyhlašuje</a:t>
            </a:r>
            <a:r>
              <a:rPr lang="en-US" dirty="0" smtClean="0"/>
              <a:t> </a:t>
            </a:r>
            <a:r>
              <a:rPr lang="en-US" dirty="0" err="1" smtClean="0"/>
              <a:t>svrchovanost</a:t>
            </a:r>
            <a:r>
              <a:rPr lang="en-US" dirty="0" smtClean="0"/>
              <a:t> </a:t>
            </a:r>
            <a:r>
              <a:rPr lang="en-US" dirty="0" err="1" smtClean="0"/>
              <a:t>nad</a:t>
            </a:r>
            <a:r>
              <a:rPr lang="en-US" dirty="0" smtClean="0"/>
              <a:t> </a:t>
            </a:r>
            <a:r>
              <a:rPr lang="en-US" dirty="0" err="1" smtClean="0"/>
              <a:t>Tibetským</a:t>
            </a:r>
            <a:r>
              <a:rPr lang="en-US" dirty="0" smtClean="0"/>
              <a:t> </a:t>
            </a:r>
            <a:r>
              <a:rPr lang="en-US" dirty="0" err="1" smtClean="0"/>
              <a:t>územím</a:t>
            </a:r>
            <a:endParaRPr lang="en-US" dirty="0" smtClean="0"/>
          </a:p>
          <a:p>
            <a:r>
              <a:rPr lang="en-US" dirty="0" err="1" smtClean="0"/>
              <a:t>Dalajláma</a:t>
            </a:r>
            <a:r>
              <a:rPr lang="en-US" dirty="0" smtClean="0"/>
              <a:t> </a:t>
            </a:r>
            <a:r>
              <a:rPr lang="en-US" dirty="0" err="1" smtClean="0"/>
              <a:t>odmítá</a:t>
            </a:r>
            <a:r>
              <a:rPr lang="en-US" dirty="0" smtClean="0"/>
              <a:t>, </a:t>
            </a:r>
            <a:r>
              <a:rPr lang="en-US" dirty="0" err="1" smtClean="0"/>
              <a:t>nucen</a:t>
            </a:r>
            <a:r>
              <a:rPr lang="en-US" dirty="0" smtClean="0"/>
              <a:t> </a:t>
            </a:r>
            <a:r>
              <a:rPr lang="en-US" dirty="0" err="1" smtClean="0"/>
              <a:t>uprchnout</a:t>
            </a:r>
            <a:r>
              <a:rPr lang="en-US" dirty="0" smtClean="0"/>
              <a:t> do Indie 1909</a:t>
            </a:r>
          </a:p>
          <a:p>
            <a:r>
              <a:rPr lang="en-US" dirty="0" err="1" smtClean="0"/>
              <a:t>Pád</a:t>
            </a:r>
            <a:r>
              <a:rPr lang="en-US" dirty="0" smtClean="0"/>
              <a:t> </a:t>
            </a:r>
            <a:r>
              <a:rPr lang="en-US" dirty="0" err="1" smtClean="0"/>
              <a:t>čínského</a:t>
            </a:r>
            <a:r>
              <a:rPr lang="en-US" dirty="0" smtClean="0"/>
              <a:t> </a:t>
            </a:r>
            <a:r>
              <a:rPr lang="en-US" dirty="0" err="1" smtClean="0"/>
              <a:t>císařství</a:t>
            </a:r>
            <a:r>
              <a:rPr lang="en-US" dirty="0" smtClean="0"/>
              <a:t>, </a:t>
            </a:r>
            <a:r>
              <a:rPr lang="en-US" dirty="0" err="1" smtClean="0"/>
              <a:t>dalajláma</a:t>
            </a:r>
            <a:r>
              <a:rPr lang="en-US" dirty="0" smtClean="0"/>
              <a:t> se </a:t>
            </a:r>
            <a:r>
              <a:rPr lang="en-US" dirty="0" err="1" smtClean="0"/>
              <a:t>vrací</a:t>
            </a:r>
            <a:r>
              <a:rPr lang="en-US" dirty="0" smtClean="0"/>
              <a:t> do </a:t>
            </a:r>
            <a:r>
              <a:rPr lang="en-US" dirty="0" err="1" smtClean="0"/>
              <a:t>Lhasy</a:t>
            </a:r>
            <a:r>
              <a:rPr lang="en-US" dirty="0" smtClean="0"/>
              <a:t> 1912</a:t>
            </a:r>
            <a:endParaRPr lang="en-US" dirty="0"/>
          </a:p>
        </p:txBody>
      </p:sp>
    </p:spTree>
    <p:extLst>
      <p:ext uri="{BB962C8B-B14F-4D97-AF65-F5344CB8AC3E}">
        <p14:creationId xmlns:p14="http://schemas.microsoft.com/office/powerpoint/2010/main" val="1922413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1914 </a:t>
            </a:r>
            <a:r>
              <a:rPr lang="en-US" dirty="0" err="1" smtClean="0"/>
              <a:t>dohoda</a:t>
            </a:r>
            <a:r>
              <a:rPr lang="en-US" dirty="0" smtClean="0"/>
              <a:t> v </a:t>
            </a:r>
            <a:r>
              <a:rPr lang="en-US" dirty="0" err="1" smtClean="0"/>
              <a:t>Simle</a:t>
            </a:r>
            <a:endParaRPr lang="en-US" dirty="0"/>
          </a:p>
        </p:txBody>
      </p:sp>
      <p:sp>
        <p:nvSpPr>
          <p:cNvPr id="3" name="Content Placeholder 2"/>
          <p:cNvSpPr>
            <a:spLocks noGrp="1"/>
          </p:cNvSpPr>
          <p:nvPr>
            <p:ph idx="1"/>
          </p:nvPr>
        </p:nvSpPr>
        <p:spPr/>
        <p:txBody>
          <a:bodyPr/>
          <a:lstStyle/>
          <a:p>
            <a:r>
              <a:rPr lang="en-US" dirty="0" smtClean="0"/>
              <a:t>1912 “We are a small, religious, and independent nation”</a:t>
            </a:r>
          </a:p>
          <a:p>
            <a:r>
              <a:rPr lang="en-US" dirty="0" smtClean="0"/>
              <a:t>VB/</a:t>
            </a:r>
            <a:r>
              <a:rPr lang="en-US" dirty="0" err="1" smtClean="0"/>
              <a:t>Čína</a:t>
            </a:r>
            <a:r>
              <a:rPr lang="en-US" dirty="0" smtClean="0"/>
              <a:t>/Tibet </a:t>
            </a:r>
            <a:r>
              <a:rPr lang="en-US" dirty="0" err="1" smtClean="0"/>
              <a:t>dohoda</a:t>
            </a:r>
            <a:r>
              <a:rPr lang="en-US" dirty="0" smtClean="0"/>
              <a:t> o </a:t>
            </a:r>
            <a:r>
              <a:rPr lang="en-US" dirty="0" err="1" smtClean="0"/>
              <a:t>severní</a:t>
            </a:r>
            <a:r>
              <a:rPr lang="en-US" dirty="0" smtClean="0"/>
              <a:t> </a:t>
            </a:r>
            <a:r>
              <a:rPr lang="en-US" dirty="0" err="1" smtClean="0"/>
              <a:t>Idické</a:t>
            </a:r>
            <a:r>
              <a:rPr lang="en-US" dirty="0" smtClean="0"/>
              <a:t> </a:t>
            </a:r>
            <a:r>
              <a:rPr lang="en-US" dirty="0" err="1" smtClean="0"/>
              <a:t>hranici</a:t>
            </a:r>
            <a:r>
              <a:rPr lang="en-US" dirty="0" smtClean="0"/>
              <a:t> – </a:t>
            </a:r>
            <a:r>
              <a:rPr lang="en-US" dirty="0" err="1" smtClean="0"/>
              <a:t>Čína</a:t>
            </a:r>
            <a:r>
              <a:rPr lang="en-US" dirty="0" smtClean="0"/>
              <a:t> </a:t>
            </a:r>
            <a:r>
              <a:rPr lang="en-US" dirty="0" err="1" smtClean="0"/>
              <a:t>nepodepisuje</a:t>
            </a:r>
            <a:r>
              <a:rPr lang="en-US" dirty="0" smtClean="0"/>
              <a:t>, ale NE </a:t>
            </a:r>
            <a:r>
              <a:rPr lang="en-US" dirty="0" err="1" smtClean="0"/>
              <a:t>kvůli</a:t>
            </a:r>
            <a:r>
              <a:rPr lang="en-US" dirty="0" smtClean="0"/>
              <a:t> </a:t>
            </a:r>
            <a:r>
              <a:rPr lang="en-US" dirty="0" err="1" smtClean="0"/>
              <a:t>Tibetu</a:t>
            </a:r>
            <a:endParaRPr lang="en-US" dirty="0" smtClean="0"/>
          </a:p>
          <a:p>
            <a:r>
              <a:rPr lang="en-US" dirty="0" smtClean="0"/>
              <a:t>1914-1949 </a:t>
            </a:r>
            <a:r>
              <a:rPr lang="en-US" dirty="0" err="1" smtClean="0"/>
              <a:t>období</a:t>
            </a:r>
            <a:r>
              <a:rPr lang="en-US" dirty="0" smtClean="0"/>
              <a:t> </a:t>
            </a:r>
            <a:r>
              <a:rPr lang="en-US" dirty="0" err="1" smtClean="0"/>
              <a:t>nezávislosti</a:t>
            </a:r>
            <a:r>
              <a:rPr lang="en-US" dirty="0" smtClean="0"/>
              <a:t> </a:t>
            </a:r>
            <a:r>
              <a:rPr lang="en-US" dirty="0" err="1" smtClean="0"/>
              <a:t>Tibetu</a:t>
            </a:r>
            <a:endParaRPr lang="en-US" dirty="0"/>
          </a:p>
        </p:txBody>
      </p:sp>
    </p:spTree>
    <p:extLst>
      <p:ext uri="{BB962C8B-B14F-4D97-AF65-F5344CB8AC3E}">
        <p14:creationId xmlns:p14="http://schemas.microsoft.com/office/powerpoint/2010/main" val="3157053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 </a:t>
            </a:r>
            <a:r>
              <a:rPr lang="en-US" dirty="0" err="1" smtClean="0"/>
              <a:t>dalajláma</a:t>
            </a:r>
            <a:endParaRPr lang="en-US" dirty="0"/>
          </a:p>
        </p:txBody>
      </p:sp>
      <p:sp>
        <p:nvSpPr>
          <p:cNvPr id="3" name="Content Placeholder 2"/>
          <p:cNvSpPr>
            <a:spLocks noGrp="1"/>
          </p:cNvSpPr>
          <p:nvPr>
            <p:ph idx="1"/>
          </p:nvPr>
        </p:nvSpPr>
        <p:spPr/>
        <p:txBody>
          <a:bodyPr/>
          <a:lstStyle/>
          <a:p>
            <a:r>
              <a:rPr lang="en-US" dirty="0" err="1" smtClean="0"/>
              <a:t>Narozen</a:t>
            </a:r>
            <a:r>
              <a:rPr lang="en-US" dirty="0" smtClean="0"/>
              <a:t> 1935, 1937 </a:t>
            </a:r>
            <a:r>
              <a:rPr lang="en-US" dirty="0" err="1" smtClean="0"/>
              <a:t>rozpoznán</a:t>
            </a:r>
            <a:endParaRPr lang="en-US" dirty="0" smtClean="0"/>
          </a:p>
          <a:p>
            <a:r>
              <a:rPr lang="en-US" dirty="0" smtClean="0"/>
              <a:t>1950 </a:t>
            </a:r>
            <a:r>
              <a:rPr lang="en-US" dirty="0" err="1" smtClean="0"/>
              <a:t>Čína</a:t>
            </a:r>
            <a:r>
              <a:rPr lang="en-US" dirty="0" smtClean="0"/>
              <a:t> </a:t>
            </a:r>
            <a:r>
              <a:rPr lang="en-US" dirty="0" err="1" smtClean="0"/>
              <a:t>dobývá</a:t>
            </a:r>
            <a:r>
              <a:rPr lang="en-US" dirty="0" smtClean="0"/>
              <a:t> Tibet</a:t>
            </a:r>
          </a:p>
          <a:p>
            <a:r>
              <a:rPr lang="en-US" dirty="0" err="1" smtClean="0"/>
              <a:t>Kolektivizace</a:t>
            </a:r>
            <a:endParaRPr lang="en-US" dirty="0" smtClean="0"/>
          </a:p>
          <a:p>
            <a:r>
              <a:rPr lang="en-US" dirty="0" smtClean="0"/>
              <a:t>1956-1959 </a:t>
            </a:r>
            <a:r>
              <a:rPr lang="en-US" dirty="0" err="1" smtClean="0"/>
              <a:t>povstání</a:t>
            </a:r>
            <a:r>
              <a:rPr lang="en-US" dirty="0" smtClean="0"/>
              <a:t> </a:t>
            </a:r>
            <a:r>
              <a:rPr lang="en-US" dirty="0" err="1" smtClean="0"/>
              <a:t>proti</a:t>
            </a:r>
            <a:r>
              <a:rPr lang="en-US" dirty="0" smtClean="0"/>
              <a:t> </a:t>
            </a:r>
            <a:r>
              <a:rPr lang="en-US" dirty="0" err="1" smtClean="0"/>
              <a:t>nadvládě</a:t>
            </a:r>
            <a:r>
              <a:rPr lang="en-US" dirty="0" smtClean="0"/>
              <a:t> ČLR</a:t>
            </a:r>
          </a:p>
          <a:p>
            <a:r>
              <a:rPr lang="en-US" dirty="0" smtClean="0"/>
              <a:t>10. </a:t>
            </a:r>
            <a:r>
              <a:rPr lang="en-US" dirty="0" err="1" smtClean="0"/>
              <a:t>Březen</a:t>
            </a:r>
            <a:r>
              <a:rPr lang="en-US" dirty="0" smtClean="0"/>
              <a:t> 1959 </a:t>
            </a:r>
            <a:r>
              <a:rPr lang="en-US" dirty="0" err="1" smtClean="0"/>
              <a:t>Tibetské</a:t>
            </a:r>
            <a:r>
              <a:rPr lang="en-US" dirty="0" smtClean="0"/>
              <a:t> </a:t>
            </a:r>
            <a:r>
              <a:rPr lang="en-US" dirty="0" err="1" smtClean="0"/>
              <a:t>povstaní</a:t>
            </a:r>
            <a:endParaRPr lang="en-US" dirty="0" smtClean="0"/>
          </a:p>
          <a:p>
            <a:r>
              <a:rPr lang="en-US" dirty="0" err="1" smtClean="0"/>
              <a:t>Dalajláma</a:t>
            </a:r>
            <a:r>
              <a:rPr lang="en-US" dirty="0" smtClean="0"/>
              <a:t> </a:t>
            </a:r>
            <a:r>
              <a:rPr lang="en-US" dirty="0" err="1" smtClean="0"/>
              <a:t>prchá</a:t>
            </a:r>
            <a:endParaRPr lang="en-US" dirty="0"/>
          </a:p>
        </p:txBody>
      </p:sp>
    </p:spTree>
    <p:extLst>
      <p:ext uri="{BB962C8B-B14F-4D97-AF65-F5344CB8AC3E}">
        <p14:creationId xmlns:p14="http://schemas.microsoft.com/office/powerpoint/2010/main" val="2795618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ayer_flag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94" y="205933"/>
            <a:ext cx="8553466" cy="6483527"/>
          </a:xfrm>
          <a:prstGeom prst="rect">
            <a:avLst/>
          </a:prstGeom>
        </p:spPr>
      </p:pic>
    </p:spTree>
    <p:extLst>
      <p:ext uri="{BB962C8B-B14F-4D97-AF65-F5344CB8AC3E}">
        <p14:creationId xmlns:p14="http://schemas.microsoft.com/office/powerpoint/2010/main" val="2972225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0"/>
            <a:ext cx="7772400" cy="1470025"/>
          </a:xfrm>
        </p:spPr>
        <p:txBody>
          <a:bodyPr/>
          <a:lstStyle/>
          <a:p>
            <a:r>
              <a:rPr lang="en-US" dirty="0" smtClean="0"/>
              <a:t>Sino-</a:t>
            </a:r>
            <a:r>
              <a:rPr lang="en-US" dirty="0" err="1" smtClean="0"/>
              <a:t>ruské</a:t>
            </a:r>
            <a:r>
              <a:rPr lang="en-US" dirty="0" smtClean="0"/>
              <a:t> </a:t>
            </a:r>
            <a:r>
              <a:rPr lang="en-US" dirty="0" err="1" smtClean="0"/>
              <a:t>vztahy</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156745" y="1899972"/>
            <a:ext cx="6372922" cy="3972455"/>
          </a:xfrm>
          <a:prstGeom prst="rect">
            <a:avLst/>
          </a:prstGeom>
        </p:spPr>
      </p:pic>
    </p:spTree>
    <p:extLst>
      <p:ext uri="{BB962C8B-B14F-4D97-AF65-F5344CB8AC3E}">
        <p14:creationId xmlns:p14="http://schemas.microsoft.com/office/powerpoint/2010/main" val="81929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41" y="411866"/>
            <a:ext cx="3514759" cy="1029665"/>
          </a:xfrm>
        </p:spPr>
        <p:txBody>
          <a:bodyPr/>
          <a:lstStyle/>
          <a:p>
            <a:r>
              <a:rPr lang="en-US" dirty="0" err="1" smtClean="0"/>
              <a:t>Protesty</a:t>
            </a:r>
            <a:endParaRPr lang="en-US" dirty="0"/>
          </a:p>
        </p:txBody>
      </p:sp>
      <p:sp>
        <p:nvSpPr>
          <p:cNvPr id="3" name="Content Placeholder 2"/>
          <p:cNvSpPr>
            <a:spLocks noGrp="1"/>
          </p:cNvSpPr>
          <p:nvPr>
            <p:ph sz="quarter" idx="13"/>
          </p:nvPr>
        </p:nvSpPr>
        <p:spPr>
          <a:xfrm>
            <a:off x="549241" y="1441531"/>
            <a:ext cx="3419856" cy="3493008"/>
          </a:xfrm>
        </p:spPr>
        <p:txBody>
          <a:bodyPr/>
          <a:lstStyle/>
          <a:p>
            <a:r>
              <a:rPr lang="en-US" dirty="0" smtClean="0"/>
              <a:t>1989 </a:t>
            </a:r>
            <a:r>
              <a:rPr lang="en-US" dirty="0" err="1" smtClean="0"/>
              <a:t>podivná</a:t>
            </a:r>
            <a:r>
              <a:rPr lang="en-US" dirty="0" smtClean="0"/>
              <a:t> </a:t>
            </a:r>
            <a:r>
              <a:rPr lang="en-US" dirty="0" err="1" smtClean="0"/>
              <a:t>smrt</a:t>
            </a:r>
            <a:r>
              <a:rPr lang="en-US" dirty="0" smtClean="0"/>
              <a:t> </a:t>
            </a:r>
            <a:r>
              <a:rPr lang="en-US" dirty="0" err="1" smtClean="0"/>
              <a:t>pančenlámy</a:t>
            </a:r>
            <a:endParaRPr lang="en-US" dirty="0" smtClean="0"/>
          </a:p>
          <a:p>
            <a:r>
              <a:rPr lang="en-US" dirty="0" smtClean="0"/>
              <a:t>1998 </a:t>
            </a:r>
            <a:r>
              <a:rPr lang="en-US" dirty="0" err="1" smtClean="0"/>
              <a:t>vraždy</a:t>
            </a:r>
            <a:r>
              <a:rPr lang="en-US" dirty="0" smtClean="0"/>
              <a:t> </a:t>
            </a:r>
            <a:r>
              <a:rPr lang="en-US" dirty="0" err="1" smtClean="0"/>
              <a:t>ve</a:t>
            </a:r>
            <a:r>
              <a:rPr lang="en-US" dirty="0" smtClean="0"/>
              <a:t> </a:t>
            </a:r>
            <a:r>
              <a:rPr lang="en-US" dirty="0" err="1" smtClean="0"/>
              <a:t>vězení</a:t>
            </a:r>
            <a:r>
              <a:rPr lang="en-US" dirty="0" smtClean="0"/>
              <a:t> v </a:t>
            </a:r>
            <a:r>
              <a:rPr lang="en-US" dirty="0" err="1" smtClean="0"/>
              <a:t>Drapchi</a:t>
            </a:r>
            <a:endParaRPr lang="en-US" dirty="0" smtClean="0"/>
          </a:p>
          <a:p>
            <a:r>
              <a:rPr lang="en-US" dirty="0" smtClean="0"/>
              <a:t>2008 </a:t>
            </a:r>
            <a:r>
              <a:rPr lang="en-US" dirty="0" err="1" smtClean="0"/>
              <a:t>nepokoje</a:t>
            </a:r>
            <a:endParaRPr lang="en-US" dirty="0"/>
          </a:p>
        </p:txBody>
      </p:sp>
      <p:pic>
        <p:nvPicPr>
          <p:cNvPr id="8" name="Content Placeholder 7" descr="Tibet_China_cartoon.jpg"/>
          <p:cNvPicPr>
            <a:picLocks noGrp="1" noChangeAspect="1"/>
          </p:cNvPicPr>
          <p:nvPr>
            <p:ph sz="quarter" idx="14"/>
          </p:nvPr>
        </p:nvPicPr>
        <p:blipFill>
          <a:blip r:embed="rId2">
            <a:extLst>
              <a:ext uri="{28A0092B-C50C-407E-A947-70E740481C1C}">
                <a14:useLocalDpi xmlns:a14="http://schemas.microsoft.com/office/drawing/2010/main" val="0"/>
              </a:ext>
            </a:extLst>
          </a:blip>
          <a:srcRect l="1068" r="1068"/>
          <a:stretch>
            <a:fillRect/>
          </a:stretch>
        </p:blipFill>
        <p:spPr>
          <a:xfrm>
            <a:off x="4215238" y="772249"/>
            <a:ext cx="4928762" cy="5034190"/>
          </a:xfrm>
        </p:spPr>
      </p:pic>
      <p:pic>
        <p:nvPicPr>
          <p:cNvPr id="9" name="Picture 8" descr="cartoon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59200"/>
            <a:ext cx="4064000" cy="3098800"/>
          </a:xfrm>
          <a:prstGeom prst="rect">
            <a:avLst/>
          </a:prstGeom>
        </p:spPr>
      </p:pic>
    </p:spTree>
    <p:extLst>
      <p:ext uri="{BB962C8B-B14F-4D97-AF65-F5344CB8AC3E}">
        <p14:creationId xmlns:p14="http://schemas.microsoft.com/office/powerpoint/2010/main" val="2334838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5719"/>
          </a:xfrm>
        </p:spPr>
        <p:txBody>
          <a:bodyPr>
            <a:normAutofit fontScale="90000"/>
          </a:bodyPr>
          <a:lstStyle/>
          <a:p>
            <a:endParaRPr lang="en-US" dirty="0"/>
          </a:p>
        </p:txBody>
      </p:sp>
      <p:sp>
        <p:nvSpPr>
          <p:cNvPr id="3" name="Content Placeholder 2"/>
          <p:cNvSpPr>
            <a:spLocks noGrp="1"/>
          </p:cNvSpPr>
          <p:nvPr>
            <p:ph sz="quarter" idx="13"/>
          </p:nvPr>
        </p:nvSpPr>
        <p:spPr>
          <a:xfrm>
            <a:off x="549241" y="755089"/>
            <a:ext cx="3913031" cy="5680320"/>
          </a:xfrm>
        </p:spPr>
        <p:txBody>
          <a:bodyPr>
            <a:normAutofit fontScale="47500" lnSpcReduction="20000"/>
          </a:bodyPr>
          <a:lstStyle/>
          <a:p>
            <a:r>
              <a:rPr lang="en-US" b="1" dirty="0"/>
              <a:t>7th-9th century</a:t>
            </a:r>
            <a:r>
              <a:rPr lang="en-US" dirty="0"/>
              <a:t> - </a:t>
            </a:r>
            <a:r>
              <a:rPr lang="en-US" dirty="0" err="1"/>
              <a:t>Namri</a:t>
            </a:r>
            <a:r>
              <a:rPr lang="en-US" dirty="0"/>
              <a:t> </a:t>
            </a:r>
            <a:r>
              <a:rPr lang="en-US" dirty="0" err="1"/>
              <a:t>Songzen</a:t>
            </a:r>
            <a:r>
              <a:rPr lang="en-US" dirty="0"/>
              <a:t> and descendants begin to unify Tibetan-inhabited areas and conquer </a:t>
            </a:r>
            <a:r>
              <a:rPr lang="en-US" dirty="0" err="1"/>
              <a:t>neighbouring</a:t>
            </a:r>
            <a:r>
              <a:rPr lang="en-US" dirty="0"/>
              <a:t> territories, in competition with China.</a:t>
            </a:r>
          </a:p>
          <a:p>
            <a:r>
              <a:rPr lang="en-US" b="1" dirty="0"/>
              <a:t>822 </a:t>
            </a:r>
            <a:r>
              <a:rPr lang="en-US" dirty="0"/>
              <a:t>- Peace treaty with China delineates borders.</a:t>
            </a:r>
          </a:p>
          <a:p>
            <a:r>
              <a:rPr lang="en-US" b="1" dirty="0"/>
              <a:t>1244 </a:t>
            </a:r>
            <a:r>
              <a:rPr lang="en-US" dirty="0"/>
              <a:t>- Mongols conquer Tibet. Tibet enjoys considerable autonomy under Yuan Dynasty.</a:t>
            </a:r>
          </a:p>
          <a:p>
            <a:r>
              <a:rPr lang="en-US" b="1" dirty="0"/>
              <a:t>1598 </a:t>
            </a:r>
            <a:r>
              <a:rPr lang="en-US" dirty="0"/>
              <a:t>- Mongol </a:t>
            </a:r>
            <a:r>
              <a:rPr lang="en-US" dirty="0" err="1"/>
              <a:t>Altan</a:t>
            </a:r>
            <a:r>
              <a:rPr lang="en-US" dirty="0"/>
              <a:t> Khan makes high lama </a:t>
            </a:r>
            <a:r>
              <a:rPr lang="en-US" dirty="0" err="1"/>
              <a:t>Sonam</a:t>
            </a:r>
            <a:r>
              <a:rPr lang="en-US" dirty="0"/>
              <a:t> </a:t>
            </a:r>
            <a:r>
              <a:rPr lang="en-US" dirty="0" err="1"/>
              <a:t>Gyatso</a:t>
            </a:r>
            <a:r>
              <a:rPr lang="en-US" dirty="0"/>
              <a:t> first Dalai Lama.</a:t>
            </a:r>
          </a:p>
          <a:p>
            <a:r>
              <a:rPr lang="en-US" b="1" dirty="0"/>
              <a:t>1630s-1717</a:t>
            </a:r>
            <a:r>
              <a:rPr lang="en-US" dirty="0"/>
              <a:t> - Tibet involved in power struggles between Manchu and Mongol factions in China.</a:t>
            </a:r>
          </a:p>
          <a:p>
            <a:r>
              <a:rPr lang="en-US" b="1" dirty="0"/>
              <a:t>1624 </a:t>
            </a:r>
            <a:r>
              <a:rPr lang="en-US" dirty="0"/>
              <a:t>- First European contact as Tibetans allow Portuguese missionaries to open church. Expelled at lama's insistence in 1745.</a:t>
            </a:r>
          </a:p>
          <a:p>
            <a:r>
              <a:rPr lang="en-US" b="1" dirty="0"/>
              <a:t>1717 </a:t>
            </a:r>
            <a:r>
              <a:rPr lang="en-US" dirty="0"/>
              <a:t>- </a:t>
            </a:r>
            <a:r>
              <a:rPr lang="en-US" dirty="0" err="1"/>
              <a:t>Dzungar</a:t>
            </a:r>
            <a:r>
              <a:rPr lang="en-US" dirty="0"/>
              <a:t> (</a:t>
            </a:r>
            <a:r>
              <a:rPr lang="en-US" dirty="0" err="1"/>
              <a:t>Oirot</a:t>
            </a:r>
            <a:r>
              <a:rPr lang="en-US" dirty="0"/>
              <a:t>) Mongols conquer Tibet and sack Lhasa. Chinese Emperor </a:t>
            </a:r>
            <a:r>
              <a:rPr lang="en-US" dirty="0" err="1"/>
              <a:t>Kangxi</a:t>
            </a:r>
            <a:r>
              <a:rPr lang="en-US" dirty="0"/>
              <a:t> eventually ousts them in 1720, and re-establishes rule of Dalai Lama.</a:t>
            </a:r>
          </a:p>
          <a:p>
            <a:r>
              <a:rPr lang="en-US" b="1" dirty="0"/>
              <a:t>1724 </a:t>
            </a:r>
            <a:r>
              <a:rPr lang="en-US" dirty="0"/>
              <a:t>- Chinese Manchu (Qing) dynasty appoints resident commissioner to run Tibet, annexes parts of historic Kham and </a:t>
            </a:r>
            <a:r>
              <a:rPr lang="en-US" dirty="0" err="1"/>
              <a:t>Amdo</a:t>
            </a:r>
            <a:r>
              <a:rPr lang="en-US" dirty="0"/>
              <a:t> provinces.</a:t>
            </a:r>
          </a:p>
          <a:p>
            <a:r>
              <a:rPr lang="en-US" b="1" dirty="0"/>
              <a:t>1750 </a:t>
            </a:r>
            <a:r>
              <a:rPr lang="en-US" dirty="0"/>
              <a:t>- Rebellion against Chinese commissioners quelled by Chinese army, which keeps 2,000-strong garrison in Lhasa. Dalai Lama government appointed to run daily administration under supervision of commissioner.</a:t>
            </a:r>
          </a:p>
          <a:p>
            <a:r>
              <a:rPr lang="en-US" b="1" dirty="0"/>
              <a:t>1774 </a:t>
            </a:r>
            <a:r>
              <a:rPr lang="en-US" dirty="0"/>
              <a:t>- British East India Company agent George </a:t>
            </a:r>
            <a:r>
              <a:rPr lang="en-US" dirty="0" err="1"/>
              <a:t>Bogle</a:t>
            </a:r>
            <a:r>
              <a:rPr lang="en-US" dirty="0"/>
              <a:t> visits to assess trade possibilities.</a:t>
            </a:r>
          </a:p>
          <a:p>
            <a:r>
              <a:rPr lang="en-US" b="1" dirty="0"/>
              <a:t>1788 and 1791</a:t>
            </a:r>
            <a:r>
              <a:rPr lang="en-US" dirty="0"/>
              <a:t> - China sends troops to expel Nepalese invaders.</a:t>
            </a:r>
          </a:p>
          <a:p>
            <a:r>
              <a:rPr lang="en-US" b="1" dirty="0"/>
              <a:t>1793 </a:t>
            </a:r>
            <a:r>
              <a:rPr lang="en-US" dirty="0"/>
              <a:t>- China decrees its commissioners in Lhasa to supervise selection of Dalai and other senior lamas.</a:t>
            </a:r>
          </a:p>
          <a:p>
            <a:endParaRPr lang="en-US" dirty="0"/>
          </a:p>
        </p:txBody>
      </p:sp>
      <p:sp>
        <p:nvSpPr>
          <p:cNvPr id="4" name="Content Placeholder 3"/>
          <p:cNvSpPr>
            <a:spLocks noGrp="1"/>
          </p:cNvSpPr>
          <p:nvPr>
            <p:ph sz="quarter" idx="14"/>
          </p:nvPr>
        </p:nvSpPr>
        <p:spPr>
          <a:xfrm>
            <a:off x="4645152" y="755088"/>
            <a:ext cx="3799424" cy="5680320"/>
          </a:xfrm>
        </p:spPr>
        <p:txBody>
          <a:bodyPr>
            <a:noAutofit/>
          </a:bodyPr>
          <a:lstStyle/>
          <a:p>
            <a:r>
              <a:rPr lang="en-US" sz="800" b="1" dirty="0"/>
              <a:t>Foreigners banned</a:t>
            </a:r>
          </a:p>
          <a:p>
            <a:r>
              <a:rPr lang="en-US" sz="800" b="1" dirty="0"/>
              <a:t>1850s </a:t>
            </a:r>
            <a:r>
              <a:rPr lang="en-US" sz="800" dirty="0"/>
              <a:t>- Russian and British rivalry for control of Central Asia prompts Tibetan government to ban all foreigners and shut borders.</a:t>
            </a:r>
          </a:p>
          <a:p>
            <a:r>
              <a:rPr lang="en-US" sz="800" b="1" dirty="0"/>
              <a:t>1865 </a:t>
            </a:r>
            <a:r>
              <a:rPr lang="en-US" sz="800" dirty="0"/>
              <a:t>- Britain starts discreetly mapping Tibet.</a:t>
            </a:r>
          </a:p>
          <a:p>
            <a:r>
              <a:rPr lang="en-US" sz="800" b="1" dirty="0"/>
              <a:t>1904 </a:t>
            </a:r>
            <a:r>
              <a:rPr lang="en-US" sz="800" dirty="0"/>
              <a:t>- Dalai Lama flees British military expedition under Colonel Francis </a:t>
            </a:r>
            <a:r>
              <a:rPr lang="en-US" sz="800" dirty="0" err="1"/>
              <a:t>Younghusband</a:t>
            </a:r>
            <a:r>
              <a:rPr lang="en-US" sz="800" dirty="0"/>
              <a:t>. Britain forces Tibet to sign trading agreement in order to forestall any Russian overtures.</a:t>
            </a:r>
          </a:p>
          <a:p>
            <a:r>
              <a:rPr lang="en-US" sz="800" b="1" dirty="0"/>
              <a:t>1906 </a:t>
            </a:r>
            <a:r>
              <a:rPr lang="en-US" sz="800" dirty="0"/>
              <a:t>- British-Chinese Convention of 1906 confirms 1904 agreement, pledges Britain not to annex or interfere in Tibet in return for indemnity from Chinese government.</a:t>
            </a:r>
          </a:p>
          <a:p>
            <a:r>
              <a:rPr lang="en-US" sz="800" b="1" dirty="0"/>
              <a:t>1907 </a:t>
            </a:r>
            <a:r>
              <a:rPr lang="en-US" sz="800" dirty="0"/>
              <a:t>- Britain and Russia acknowledge Chinese suzerainty over Tibet.</a:t>
            </a:r>
          </a:p>
          <a:p>
            <a:r>
              <a:rPr lang="en-US" sz="800" b="1" dirty="0"/>
              <a:t>1908-09</a:t>
            </a:r>
            <a:r>
              <a:rPr lang="en-US" sz="800" dirty="0"/>
              <a:t> - China restores Dalai Lama, who flees to India as China sends in army to control his government.</a:t>
            </a:r>
          </a:p>
          <a:p>
            <a:r>
              <a:rPr lang="en-US" sz="800" b="1" dirty="0"/>
              <a:t>1912 </a:t>
            </a:r>
            <a:r>
              <a:rPr lang="en-US" sz="800" dirty="0"/>
              <a:t>April - Chinese garrison surrenders to Tibetan authorities after Chinese Republic declared.</a:t>
            </a:r>
          </a:p>
          <a:p>
            <a:r>
              <a:rPr lang="en-US" sz="800" b="1" dirty="0"/>
              <a:t>Independence declared</a:t>
            </a:r>
          </a:p>
          <a:p>
            <a:r>
              <a:rPr lang="en-US" sz="800" b="1" dirty="0"/>
              <a:t>1912 </a:t>
            </a:r>
            <a:r>
              <a:rPr lang="en-US" sz="800" dirty="0"/>
              <a:t>- 13th Dalai Lama returns from India, Chinese troops leave.</a:t>
            </a:r>
          </a:p>
          <a:p>
            <a:r>
              <a:rPr lang="en-US" sz="800" b="1" dirty="0"/>
              <a:t>1913 </a:t>
            </a:r>
            <a:r>
              <a:rPr lang="en-US" sz="800" dirty="0"/>
              <a:t>- Tibet reasserts independence after decades of rebuffing attempts by Britain and China to establish control.</a:t>
            </a:r>
          </a:p>
          <a:p>
            <a:r>
              <a:rPr lang="en-US" sz="800" b="1" dirty="0"/>
              <a:t>1935 </a:t>
            </a:r>
            <a:r>
              <a:rPr lang="en-US" sz="800" dirty="0"/>
              <a:t>- The man who will later become the 14th Dalai Lama is born to a peasant family in a small village in north-eastern Tibet. Two years later, Buddhist officials declare him to be the reincarnation of the 13 previous Dalai Lamas.</a:t>
            </a:r>
          </a:p>
          <a:p>
            <a:r>
              <a:rPr lang="en-US" sz="800" b="1" dirty="0"/>
              <a:t>1949 </a:t>
            </a:r>
            <a:r>
              <a:rPr lang="en-US" sz="800" dirty="0"/>
              <a:t>- Mao Zedong proclaims the founding of the People's Republic of China and threatens Tibet with "liberation".</a:t>
            </a:r>
          </a:p>
          <a:p>
            <a:r>
              <a:rPr lang="en-US" sz="800" b="1" dirty="0"/>
              <a:t>1950 </a:t>
            </a:r>
            <a:r>
              <a:rPr lang="en-US" sz="800" dirty="0"/>
              <a:t>- China enforces a long-held claim to Tibet. The Dalai Lama, now aged 15, officially becomes head of state.</a:t>
            </a:r>
          </a:p>
          <a:p>
            <a:r>
              <a:rPr lang="en-US" sz="800" b="1" dirty="0"/>
              <a:t>1951 </a:t>
            </a:r>
            <a:r>
              <a:rPr lang="en-US" sz="800" dirty="0"/>
              <a:t>- Tibetan leaders are forced to sign a treaty dictated by China. The treaty, known as the "Seventeen Point Agreement", professes to guarantee Tibetan autonomy and to respect the Buddhist religion, but also allows the establishment of Chinese civil and military headquarters at Lhasa.</a:t>
            </a:r>
          </a:p>
          <a:p>
            <a:r>
              <a:rPr lang="en-US" sz="800" b="1" dirty="0"/>
              <a:t>Mid-1950s</a:t>
            </a:r>
            <a:r>
              <a:rPr lang="en-US" sz="800" dirty="0"/>
              <a:t> - Mounting resentment against Chinese rule leads to outbreaks of armed resistance.</a:t>
            </a:r>
          </a:p>
          <a:p>
            <a:r>
              <a:rPr lang="en-US" sz="800" b="1" dirty="0"/>
              <a:t>1954 </a:t>
            </a:r>
            <a:r>
              <a:rPr lang="en-US" sz="800" dirty="0"/>
              <a:t>- The Dalai Lama visits Beijing for talks with Mao, but China still fails to </a:t>
            </a:r>
            <a:r>
              <a:rPr lang="en-US" sz="800" dirty="0" err="1"/>
              <a:t>honour</a:t>
            </a:r>
            <a:r>
              <a:rPr lang="en-US" sz="800" dirty="0"/>
              <a:t> the Seventeen Point Agreement.</a:t>
            </a:r>
          </a:p>
        </p:txBody>
      </p:sp>
    </p:spTree>
    <p:extLst>
      <p:ext uri="{BB962C8B-B14F-4D97-AF65-F5344CB8AC3E}">
        <p14:creationId xmlns:p14="http://schemas.microsoft.com/office/powerpoint/2010/main" val="2658865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291784" y="463349"/>
            <a:ext cx="4170488" cy="5954898"/>
          </a:xfrm>
        </p:spPr>
        <p:txBody>
          <a:bodyPr>
            <a:normAutofit fontScale="47500" lnSpcReduction="20000"/>
          </a:bodyPr>
          <a:lstStyle/>
          <a:p>
            <a:r>
              <a:rPr lang="hu-HU" b="1" dirty="0"/>
              <a:t>Revolt</a:t>
            </a:r>
          </a:p>
          <a:p>
            <a:r>
              <a:rPr lang="en-US" b="1" dirty="0"/>
              <a:t>1959 </a:t>
            </a:r>
            <a:r>
              <a:rPr lang="en-US" dirty="0"/>
              <a:t>March - Full-scale uprising breaks out in Lhasa. Thousands are said to have died during the suppression of the revolt. The Dalai Lama and most of his ministers flee to northern India, to be followed by some 80,000 other Tibetans.</a:t>
            </a:r>
          </a:p>
          <a:p>
            <a:r>
              <a:rPr lang="en-US" b="1" dirty="0"/>
              <a:t>1963 </a:t>
            </a:r>
            <a:r>
              <a:rPr lang="en-US" dirty="0"/>
              <a:t>- Foreign visitors are banned from Tibet.</a:t>
            </a:r>
          </a:p>
          <a:p>
            <a:r>
              <a:rPr lang="en-US" b="1" dirty="0"/>
              <a:t>1965 </a:t>
            </a:r>
            <a:r>
              <a:rPr lang="en-US" dirty="0"/>
              <a:t>- Chinese government establishes Tibetan Autonomous Region (TAR).</a:t>
            </a:r>
          </a:p>
          <a:p>
            <a:r>
              <a:rPr lang="en-US" b="1" dirty="0"/>
              <a:t>1966 </a:t>
            </a:r>
            <a:r>
              <a:rPr lang="en-US" dirty="0"/>
              <a:t>- The Cultural Revolution reaches Tibet and results in the destruction of a large number of monasteries and cultural </a:t>
            </a:r>
            <a:r>
              <a:rPr lang="en-US" dirty="0" err="1"/>
              <a:t>artefacts</a:t>
            </a:r>
            <a:r>
              <a:rPr lang="en-US" dirty="0"/>
              <a:t>.</a:t>
            </a:r>
          </a:p>
          <a:p>
            <a:r>
              <a:rPr lang="en-US" b="1" dirty="0"/>
              <a:t>1971 </a:t>
            </a:r>
            <a:r>
              <a:rPr lang="en-US" dirty="0"/>
              <a:t>- Foreign visitors are again allowed to enter the country.</a:t>
            </a:r>
          </a:p>
          <a:p>
            <a:r>
              <a:rPr lang="en-US" b="1" dirty="0"/>
              <a:t>Late 1970s</a:t>
            </a:r>
            <a:r>
              <a:rPr lang="en-US" dirty="0"/>
              <a:t> - End of Cultural Revolution leads to some easing of repression, though large-scale relocation of Han Chinese into Tibet continues.</a:t>
            </a:r>
          </a:p>
          <a:p>
            <a:r>
              <a:rPr lang="en-US" b="1" dirty="0"/>
              <a:t>1980s </a:t>
            </a:r>
            <a:r>
              <a:rPr lang="en-US" dirty="0"/>
              <a:t>- China introduces "Open Door" reforms and boosts investment while resisting any move towards greater autonomy for Tibet.</a:t>
            </a:r>
          </a:p>
          <a:p>
            <a:r>
              <a:rPr lang="en-US" b="1" dirty="0"/>
              <a:t>1987 </a:t>
            </a:r>
            <a:r>
              <a:rPr lang="en-US" dirty="0"/>
              <a:t>- The Dalai Lama calls for the establishment of Tibet as a zone of peace and continues to seek dialogue with China, with the aim of achieving genuine self-rule for Tibet within China.</a:t>
            </a:r>
          </a:p>
          <a:p>
            <a:r>
              <a:rPr lang="en-US" b="1" dirty="0"/>
              <a:t>1988 </a:t>
            </a:r>
            <a:r>
              <a:rPr lang="en-US" dirty="0"/>
              <a:t>- China imposes martial law after riots break out.</a:t>
            </a:r>
          </a:p>
          <a:p>
            <a:r>
              <a:rPr lang="en-US" b="1" dirty="0"/>
              <a:t>1989 </a:t>
            </a:r>
            <a:r>
              <a:rPr lang="en-US" dirty="0"/>
              <a:t>- The Dalai Lama is awarded the Nobel Prize for Peace.</a:t>
            </a:r>
          </a:p>
          <a:p>
            <a:r>
              <a:rPr lang="en-US" b="1" dirty="0"/>
              <a:t>1993 </a:t>
            </a:r>
            <a:r>
              <a:rPr lang="en-US" dirty="0"/>
              <a:t>- Talks between China and the Dalai Lama break down.</a:t>
            </a:r>
          </a:p>
          <a:p>
            <a:r>
              <a:rPr lang="en-US" b="1" dirty="0"/>
              <a:t>1995 </a:t>
            </a:r>
            <a:r>
              <a:rPr lang="en-US" dirty="0"/>
              <a:t>- The Dalai Lama names a six-year-old boy, </a:t>
            </a:r>
            <a:r>
              <a:rPr lang="en-US" dirty="0" err="1"/>
              <a:t>Gedhun</a:t>
            </a:r>
            <a:r>
              <a:rPr lang="en-US" dirty="0"/>
              <a:t> </a:t>
            </a:r>
            <a:r>
              <a:rPr lang="en-US" dirty="0" err="1"/>
              <a:t>Choekyi</a:t>
            </a:r>
            <a:r>
              <a:rPr lang="en-US" dirty="0"/>
              <a:t> </a:t>
            </a:r>
            <a:r>
              <a:rPr lang="en-US" dirty="0" err="1"/>
              <a:t>Nyima</a:t>
            </a:r>
            <a:r>
              <a:rPr lang="en-US" dirty="0"/>
              <a:t>, as the true reincarnation of the Panchen Lama, the second most important figure in Tibetan Buddhism. The Chinese authorities place the boy under house arrest and designate another six-year-old boy, </a:t>
            </a:r>
            <a:r>
              <a:rPr lang="en-US" dirty="0" err="1"/>
              <a:t>Gyancain</a:t>
            </a:r>
            <a:r>
              <a:rPr lang="en-US" dirty="0"/>
              <a:t> </a:t>
            </a:r>
            <a:r>
              <a:rPr lang="en-US" dirty="0" err="1"/>
              <a:t>Norbu</a:t>
            </a:r>
            <a:r>
              <a:rPr lang="en-US" dirty="0"/>
              <a:t>, as their officially sanctioned Panchen Lama.</a:t>
            </a:r>
          </a:p>
          <a:p>
            <a:r>
              <a:rPr lang="en-US" b="1" dirty="0"/>
              <a:t>2002 </a:t>
            </a:r>
            <a:r>
              <a:rPr lang="en-US" dirty="0"/>
              <a:t>- Contacts between the Dalai Lama and Beijing are resumed.</a:t>
            </a:r>
          </a:p>
        </p:txBody>
      </p:sp>
      <p:sp>
        <p:nvSpPr>
          <p:cNvPr id="4" name="Content Placeholder 3"/>
          <p:cNvSpPr>
            <a:spLocks noGrp="1"/>
          </p:cNvSpPr>
          <p:nvPr>
            <p:ph sz="quarter" idx="14"/>
          </p:nvPr>
        </p:nvSpPr>
        <p:spPr>
          <a:xfrm>
            <a:off x="4645151" y="463348"/>
            <a:ext cx="4331501" cy="6246637"/>
          </a:xfrm>
        </p:spPr>
        <p:txBody>
          <a:bodyPr>
            <a:normAutofit fontScale="32500" lnSpcReduction="20000"/>
          </a:bodyPr>
          <a:lstStyle/>
          <a:p>
            <a:r>
              <a:rPr lang="en-US" b="1" dirty="0"/>
              <a:t>Rail link</a:t>
            </a:r>
          </a:p>
          <a:p>
            <a:r>
              <a:rPr lang="en-US" b="1" dirty="0"/>
              <a:t>2006 </a:t>
            </a:r>
            <a:r>
              <a:rPr lang="en-US" dirty="0"/>
              <a:t>July - A new railway linking Lhasa and the Chinese city of </a:t>
            </a:r>
            <a:r>
              <a:rPr lang="en-US" dirty="0" err="1"/>
              <a:t>Golmud</a:t>
            </a:r>
            <a:r>
              <a:rPr lang="en-US" dirty="0"/>
              <a:t> is opened. The Chinese authorities hail it as a feat of engineering, but critics say it will significantly increase Han Chinese traffic to Tibet and accelerate the undermining of traditional Tibetan culture.</a:t>
            </a:r>
          </a:p>
          <a:p>
            <a:r>
              <a:rPr lang="en-US" b="1" dirty="0"/>
              <a:t>2007 </a:t>
            </a:r>
            <a:r>
              <a:rPr lang="en-US" dirty="0"/>
              <a:t>November - The Dalai Lama hints at a break with the centuries-old tradition of selecting his successor, saying the Tibetan people should have a role.</a:t>
            </a:r>
          </a:p>
          <a:p>
            <a:r>
              <a:rPr lang="en-US" b="1" dirty="0"/>
              <a:t>2007 </a:t>
            </a:r>
            <a:r>
              <a:rPr lang="en-US" dirty="0"/>
              <a:t>December - The number of tourists travelling to Tibet hits a record high, up 64% year on year at just over four million, Chinese state media say.</a:t>
            </a:r>
          </a:p>
          <a:p>
            <a:r>
              <a:rPr lang="en-US" b="1" dirty="0"/>
              <a:t>2008 </a:t>
            </a:r>
            <a:r>
              <a:rPr lang="en-US" dirty="0"/>
              <a:t>March - Anti-China protests escalate into the worst violence Tibet has seen in 20 years, five months before Beijing hosts the Olympic Games.</a:t>
            </a:r>
          </a:p>
          <a:p>
            <a:r>
              <a:rPr lang="en-US" dirty="0"/>
              <a:t>Pro-Tibet activists in several countries focus world attention on the region by disrupting progress of the Olympic torch relay.</a:t>
            </a:r>
          </a:p>
          <a:p>
            <a:r>
              <a:rPr lang="en-US" b="1" dirty="0"/>
              <a:t>2008 </a:t>
            </a:r>
            <a:r>
              <a:rPr lang="en-US" dirty="0"/>
              <a:t>October - The Dalai Lama says he has lost hope of reaching agreement with China about the future of Tibet. He suggests that his government-in-exile could now harden its position towards Beijing.</a:t>
            </a:r>
          </a:p>
          <a:p>
            <a:r>
              <a:rPr lang="en-US" b="1" dirty="0"/>
              <a:t>2008 </a:t>
            </a:r>
            <a:r>
              <a:rPr lang="en-US" dirty="0"/>
              <a:t>November - The British government </a:t>
            </a:r>
            <a:r>
              <a:rPr lang="en-US" dirty="0" err="1"/>
              <a:t>recognises</a:t>
            </a:r>
            <a:r>
              <a:rPr lang="en-US" dirty="0"/>
              <a:t> China's direct rule over Tibet for the first time. Critics say the move undermines the Dalai Lama in his talks with China.</a:t>
            </a:r>
          </a:p>
          <a:p>
            <a:r>
              <a:rPr lang="en-US" dirty="0"/>
              <a:t>China says there has been no progress in the latest round of talks with aides of the Dalai Lama, and blames the Tibetan exiles for the failure of the discussions.</a:t>
            </a:r>
          </a:p>
          <a:p>
            <a:r>
              <a:rPr lang="en-US" dirty="0"/>
              <a:t>A meeting of Tibetan exiles in northern India reaffirms support for the Dalai Lama's long-standing policy of seeking autonomy, rather than independence, from China.</a:t>
            </a:r>
          </a:p>
          <a:p>
            <a:r>
              <a:rPr lang="en-US" b="1" dirty="0"/>
              <a:t>2008 </a:t>
            </a:r>
            <a:r>
              <a:rPr lang="en-US" dirty="0"/>
              <a:t>December - Row breaks out between European Union and China after Dalai Lama addresses European MPs. China suspends high-level ties with France after President Nicolas Sarkozy meets the Dalai Lama.</a:t>
            </a:r>
          </a:p>
          <a:p>
            <a:r>
              <a:rPr lang="en-US" b="1" dirty="0"/>
              <a:t>Anniversary</a:t>
            </a:r>
          </a:p>
          <a:p>
            <a:r>
              <a:rPr lang="en-US" b="1" dirty="0"/>
              <a:t>2009 </a:t>
            </a:r>
            <a:r>
              <a:rPr lang="en-US" dirty="0"/>
              <a:t>January - Chinese authorities detain 81 people and question nearly 6,000 alleged criminals in what the Tibetan government-in-exile called a security crackdown ahead of the March anniversary of the 1959 flight of the Dalai Lama.</a:t>
            </a:r>
          </a:p>
          <a:p>
            <a:r>
              <a:rPr lang="en-US" b="1" dirty="0"/>
              <a:t>2009 </a:t>
            </a:r>
            <a:r>
              <a:rPr lang="en-US" dirty="0"/>
              <a:t>March - China marks flight of Dalai Lama with new "Serfs' Liberation Day" public holiday. China promotes its appointee as Panchen Lama, the second-highest-ranking Lama, as spokesman for Chinese rule in Tibet. Government reopens Tibet to tourists after a two-month closure ahead of the anniversary.</a:t>
            </a:r>
          </a:p>
          <a:p>
            <a:r>
              <a:rPr lang="en-US" b="1" dirty="0"/>
              <a:t>2009 </a:t>
            </a:r>
            <a:r>
              <a:rPr lang="en-US" dirty="0"/>
              <a:t>April - China and France restore high-level contacts after December rift over President Sarkozy's meeting with the Dalai Lama, and ahead of a meeting between President Sarkozy and China's President Hu Jintao at the London G20 summit.</a:t>
            </a:r>
          </a:p>
          <a:p>
            <a:r>
              <a:rPr lang="en-US" b="1" dirty="0"/>
              <a:t>2009 </a:t>
            </a:r>
            <a:r>
              <a:rPr lang="en-US" dirty="0"/>
              <a:t>August - Following serious ethnic unrest in China's Xinjiang region, the Dalai Lama describes Beijing's policy on ethnic minorities as "a failure". But he also says that the Tibetan issue is a Chinese domestic problem.</a:t>
            </a:r>
          </a:p>
          <a:p>
            <a:r>
              <a:rPr lang="en-US" b="1" dirty="0"/>
              <a:t>2009 </a:t>
            </a:r>
            <a:r>
              <a:rPr lang="en-US" dirty="0"/>
              <a:t>October - China confirms that at least two Tibetans have been executed for their involvement in anti-China riots in Lhasa in March 2008.</a:t>
            </a:r>
          </a:p>
          <a:p>
            <a:r>
              <a:rPr lang="en-US" b="1" dirty="0"/>
              <a:t>2009 </a:t>
            </a:r>
            <a:r>
              <a:rPr lang="en-US" dirty="0"/>
              <a:t>January - Head of pro-Beijing Tibet government, </a:t>
            </a:r>
            <a:r>
              <a:rPr lang="en-US" dirty="0" err="1"/>
              <a:t>Qiangba</a:t>
            </a:r>
            <a:r>
              <a:rPr lang="en-US" dirty="0"/>
              <a:t> </a:t>
            </a:r>
            <a:r>
              <a:rPr lang="en-US" dirty="0" err="1"/>
              <a:t>Puncog</a:t>
            </a:r>
            <a:r>
              <a:rPr lang="en-US" dirty="0"/>
              <a:t>, resigns. A former army soldier and, like </a:t>
            </a:r>
            <a:r>
              <a:rPr lang="en-US" dirty="0" err="1"/>
              <a:t>Puncog</a:t>
            </a:r>
            <a:r>
              <a:rPr lang="en-US" dirty="0"/>
              <a:t>, ethnic Tibetan, Padma </a:t>
            </a:r>
            <a:r>
              <a:rPr lang="en-US" dirty="0" err="1"/>
              <a:t>Choling</a:t>
            </a:r>
            <a:r>
              <a:rPr lang="en-US" dirty="0"/>
              <a:t>, is chosen to succeed him.</a:t>
            </a:r>
          </a:p>
          <a:p>
            <a:r>
              <a:rPr lang="en-US" b="1" dirty="0"/>
              <a:t>2010 </a:t>
            </a:r>
            <a:r>
              <a:rPr lang="en-US" dirty="0"/>
              <a:t>April - Envoys of Dalai Lama visit Beijing to resume talks with Chinese officials after a break of more than one year.</a:t>
            </a:r>
          </a:p>
          <a:p>
            <a:endParaRPr lang="en-US" dirty="0"/>
          </a:p>
        </p:txBody>
      </p:sp>
    </p:spTree>
    <p:extLst>
      <p:ext uri="{BB962C8B-B14F-4D97-AF65-F5344CB8AC3E}">
        <p14:creationId xmlns:p14="http://schemas.microsoft.com/office/powerpoint/2010/main" val="112338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120146" y="377544"/>
            <a:ext cx="4342126" cy="6480456"/>
          </a:xfrm>
        </p:spPr>
        <p:txBody>
          <a:bodyPr>
            <a:normAutofit fontScale="40000" lnSpcReduction="20000"/>
          </a:bodyPr>
          <a:lstStyle/>
          <a:p>
            <a:r>
              <a:rPr lang="en-US" b="1" dirty="0"/>
              <a:t>Self-immolations</a:t>
            </a:r>
          </a:p>
          <a:p>
            <a:r>
              <a:rPr lang="en-US" b="1" dirty="0"/>
              <a:t>2011 </a:t>
            </a:r>
            <a:r>
              <a:rPr lang="en-US" dirty="0"/>
              <a:t>March - A Tibetan Buddhist monk burns himself to death in a Tibetan-populated part of Sichuan Province in China, becoming the first of 12 monks and nuns in 2011 to make this protest against Chinese rule over Tibet.</a:t>
            </a:r>
          </a:p>
          <a:p>
            <a:r>
              <a:rPr lang="en-US" b="1" dirty="0"/>
              <a:t>2011 </a:t>
            </a:r>
            <a:r>
              <a:rPr lang="en-US" dirty="0"/>
              <a:t>April - Dalai Lama announces his retirement from politics. Exiled Tibetans elect </a:t>
            </a:r>
            <a:r>
              <a:rPr lang="en-US" dirty="0" err="1"/>
              <a:t>Lobsang</a:t>
            </a:r>
            <a:r>
              <a:rPr lang="en-US" dirty="0"/>
              <a:t> </a:t>
            </a:r>
            <a:r>
              <a:rPr lang="en-US" dirty="0" err="1"/>
              <a:t>Sangay</a:t>
            </a:r>
            <a:r>
              <a:rPr lang="en-US" dirty="0"/>
              <a:t> to lead the government-in-exile.</a:t>
            </a:r>
          </a:p>
          <a:p>
            <a:r>
              <a:rPr lang="en-US" b="1" dirty="0"/>
              <a:t>2011 </a:t>
            </a:r>
            <a:r>
              <a:rPr lang="en-US" dirty="0"/>
              <a:t>July - The man expected to be China's next president, Xi </a:t>
            </a:r>
            <a:r>
              <a:rPr lang="en-US" dirty="0" err="1"/>
              <a:t>Jinping</a:t>
            </a:r>
            <a:r>
              <a:rPr lang="en-US" dirty="0"/>
              <a:t>, promises to "smash" Tibetan separatism in a speech to mark the 60th anniversary of the Chinese Communist takeover of Tibet. This comes shortly after US President Barack Obama receives the Dalai Lama in Washington and expresses "strong support" for human rights in Tibet.</a:t>
            </a:r>
          </a:p>
          <a:p>
            <a:r>
              <a:rPr lang="en-US" b="1" dirty="0"/>
              <a:t>2011 </a:t>
            </a:r>
            <a:r>
              <a:rPr lang="en-US" dirty="0"/>
              <a:t>November - The Dalai Lama formally hands over his political responsibilities to </a:t>
            </a:r>
            <a:r>
              <a:rPr lang="en-US" dirty="0" err="1"/>
              <a:t>Lobsang</a:t>
            </a:r>
            <a:r>
              <a:rPr lang="en-US" dirty="0"/>
              <a:t> </a:t>
            </a:r>
            <a:r>
              <a:rPr lang="en-US" dirty="0" err="1"/>
              <a:t>Sangay</a:t>
            </a:r>
            <a:r>
              <a:rPr lang="en-US" dirty="0"/>
              <a:t>, a former Harvard academic. Before stepping down, the Dalai Lama questions the wisdom and effectiveness of self-immolation as a means of protesting against Chinese rule in Tibet.</a:t>
            </a:r>
          </a:p>
          <a:p>
            <a:r>
              <a:rPr lang="en-US" b="1" dirty="0"/>
              <a:t>2011 </a:t>
            </a:r>
            <a:r>
              <a:rPr lang="en-US" dirty="0"/>
              <a:t>December - An exiled Tibetan rights group says a former monk died several days after setting himself on fire. Tenzin </a:t>
            </a:r>
            <a:r>
              <a:rPr lang="en-US" dirty="0" err="1"/>
              <a:t>Phuntsog</a:t>
            </a:r>
            <a:r>
              <a:rPr lang="en-US" dirty="0"/>
              <a:t> is the first monk to die thus in Tibet proper.</a:t>
            </a:r>
          </a:p>
          <a:p>
            <a:r>
              <a:rPr lang="en-US" b="1" dirty="0"/>
              <a:t>2012 </a:t>
            </a:r>
            <a:r>
              <a:rPr lang="en-US" dirty="0"/>
              <a:t>May - Two men set themselves on fire in Lhasa, one of whom died, the official Chinese media said. They are the first self-immolations reported in the Tibetan capital.</a:t>
            </a:r>
          </a:p>
          <a:p>
            <a:r>
              <a:rPr lang="en-US" b="1" dirty="0"/>
              <a:t>2012 </a:t>
            </a:r>
            <a:r>
              <a:rPr lang="en-US" dirty="0"/>
              <a:t>August - Two Tibetan teenagers are reported to have burned themselves to death in Sichuan province.</a:t>
            </a:r>
          </a:p>
          <a:p>
            <a:r>
              <a:rPr lang="en-US" b="1" dirty="0"/>
              <a:t>2012</a:t>
            </a:r>
            <a:r>
              <a:rPr lang="en-US" dirty="0"/>
              <a:t> October - Several Tibetan men burn themselves to death in north-western Chinese province of Gansu, Tibetan rights campaigners say.</a:t>
            </a:r>
          </a:p>
          <a:p>
            <a:r>
              <a:rPr lang="en-US" b="1" dirty="0"/>
              <a:t>2012 </a:t>
            </a:r>
            <a:r>
              <a:rPr lang="en-US" dirty="0"/>
              <a:t>November - UN human rights chief </a:t>
            </a:r>
            <a:r>
              <a:rPr lang="en-US" dirty="0" err="1"/>
              <a:t>Navi</a:t>
            </a:r>
            <a:r>
              <a:rPr lang="en-US" dirty="0"/>
              <a:t> </a:t>
            </a:r>
            <a:r>
              <a:rPr lang="en-US" dirty="0" err="1"/>
              <a:t>Pillay</a:t>
            </a:r>
            <a:r>
              <a:rPr lang="en-US" dirty="0"/>
              <a:t> calls on China to address abuses that have prompted the rise in self-immolations.</a:t>
            </a:r>
          </a:p>
          <a:p>
            <a:r>
              <a:rPr lang="en-US" dirty="0"/>
              <a:t>On the eve of the 18th Communist Party of China National Congress, three teenage Tibetan monks set themselves on fire.</a:t>
            </a:r>
          </a:p>
          <a:p>
            <a:r>
              <a:rPr lang="en-US" b="1" dirty="0"/>
              <a:t>2013 </a:t>
            </a:r>
            <a:r>
              <a:rPr lang="en-US" dirty="0"/>
              <a:t>February - The London-based Free Tibet group says further self-immolations bring to over 100 the number of those who have resorted to this method of protest since March 2011.</a:t>
            </a:r>
          </a:p>
          <a:p>
            <a:r>
              <a:rPr lang="en-US" b="1" dirty="0"/>
              <a:t>2013 </a:t>
            </a:r>
            <a:r>
              <a:rPr lang="en-US" dirty="0"/>
              <a:t>June - China denies allegations by rights activists that it has resettled two million Tibetans in "socialist villages".</a:t>
            </a:r>
          </a:p>
        </p:txBody>
      </p:sp>
      <p:pic>
        <p:nvPicPr>
          <p:cNvPr id="5" name="Content Placeholder 4" descr="made-in-china.jpg"/>
          <p:cNvPicPr>
            <a:picLocks noGrp="1" noChangeAspect="1"/>
          </p:cNvPicPr>
          <p:nvPr>
            <p:ph sz="quarter" idx="14"/>
          </p:nvPr>
        </p:nvPicPr>
        <p:blipFill>
          <a:blip r:embed="rId2">
            <a:extLst>
              <a:ext uri="{28A0092B-C50C-407E-A947-70E740481C1C}">
                <a14:useLocalDpi xmlns:a14="http://schemas.microsoft.com/office/drawing/2010/main" val="0"/>
              </a:ext>
            </a:extLst>
          </a:blip>
          <a:srcRect l="-25551" r="-25551"/>
          <a:stretch>
            <a:fillRect/>
          </a:stretch>
        </p:blipFill>
        <p:spPr>
          <a:xfrm>
            <a:off x="4033487" y="1066729"/>
            <a:ext cx="5252113" cy="5364458"/>
          </a:xfrm>
        </p:spPr>
      </p:pic>
    </p:spTree>
    <p:extLst>
      <p:ext uri="{BB962C8B-B14F-4D97-AF65-F5344CB8AC3E}">
        <p14:creationId xmlns:p14="http://schemas.microsoft.com/office/powerpoint/2010/main" val="31484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Tibet v </a:t>
            </a:r>
            <a:r>
              <a:rPr lang="en-US" dirty="0" err="1" smtClean="0"/>
              <a:t>médiích</a:t>
            </a:r>
            <a:endParaRPr lang="en-US" dirty="0"/>
          </a:p>
        </p:txBody>
      </p:sp>
      <p:sp>
        <p:nvSpPr>
          <p:cNvPr id="3" name="Content Placeholder 2"/>
          <p:cNvSpPr>
            <a:spLocks noGrp="1"/>
          </p:cNvSpPr>
          <p:nvPr>
            <p:ph idx="1"/>
          </p:nvPr>
        </p:nvSpPr>
        <p:spPr/>
        <p:txBody>
          <a:bodyPr>
            <a:normAutofit fontScale="85000" lnSpcReduction="20000"/>
          </a:bodyPr>
          <a:lstStyle/>
          <a:p>
            <a:pPr marL="68580" indent="0">
              <a:buNone/>
            </a:pPr>
            <a:r>
              <a:rPr lang="cs-CZ" dirty="0">
                <a:hlinkClick r:id="rId2"/>
              </a:rPr>
              <a:t>Č</a:t>
            </a:r>
            <a:r>
              <a:rPr lang="pl-PL" dirty="0">
                <a:hlinkClick r:id="rId2"/>
              </a:rPr>
              <a:t>eská média</a:t>
            </a:r>
          </a:p>
          <a:p>
            <a:r>
              <a:rPr lang="pl-PL" dirty="0" smtClean="0">
                <a:hlinkClick r:id="rId2"/>
              </a:rPr>
              <a:t>http</a:t>
            </a:r>
            <a:r>
              <a:rPr lang="pl-PL" dirty="0">
                <a:hlinkClick r:id="rId2"/>
              </a:rPr>
              <a:t>://www.stream.cz/slavnedny/568287-den-povstani-v-tibetu-10-</a:t>
            </a:r>
            <a:r>
              <a:rPr lang="pl-PL" dirty="0" smtClean="0">
                <a:hlinkClick r:id="rId2"/>
              </a:rPr>
              <a:t>brezen</a:t>
            </a:r>
            <a:endParaRPr lang="pl-PL" dirty="0" smtClean="0"/>
          </a:p>
          <a:p>
            <a:pPr marL="68580" indent="0">
              <a:buNone/>
            </a:pPr>
            <a:endParaRPr lang="en-US" dirty="0" smtClean="0"/>
          </a:p>
          <a:p>
            <a:pPr marL="68580" indent="0">
              <a:buNone/>
            </a:pPr>
            <a:r>
              <a:rPr lang="en-US" dirty="0" smtClean="0"/>
              <a:t>BBC</a:t>
            </a:r>
          </a:p>
          <a:p>
            <a:pPr marL="68580" indent="0">
              <a:buNone/>
            </a:pPr>
            <a:r>
              <a:rPr lang="nl-NL" dirty="0" err="1"/>
              <a:t>https</a:t>
            </a:r>
            <a:r>
              <a:rPr lang="nl-NL" dirty="0"/>
              <a:t>://</a:t>
            </a:r>
            <a:r>
              <a:rPr lang="nl-NL" dirty="0" err="1"/>
              <a:t>www.youtube.com</a:t>
            </a:r>
            <a:r>
              <a:rPr lang="nl-NL" dirty="0"/>
              <a:t>/</a:t>
            </a:r>
            <a:r>
              <a:rPr lang="nl-NL" dirty="0" err="1"/>
              <a:t>watch?v</a:t>
            </a:r>
            <a:r>
              <a:rPr lang="nl-NL" dirty="0"/>
              <a:t>=fc0NMce12SY</a:t>
            </a:r>
            <a:endParaRPr lang="en-US" dirty="0" smtClean="0"/>
          </a:p>
          <a:p>
            <a:pPr marL="68580" indent="0">
              <a:buNone/>
            </a:pPr>
            <a:r>
              <a:rPr lang="nl-NL" dirty="0">
                <a:hlinkClick r:id="rId3"/>
              </a:rPr>
              <a:t>https://www.youtube.com/watch?v=DC6w-</a:t>
            </a:r>
            <a:r>
              <a:rPr lang="nl-NL" dirty="0" smtClean="0">
                <a:hlinkClick r:id="rId3"/>
              </a:rPr>
              <a:t>R987rg</a:t>
            </a:r>
            <a:r>
              <a:rPr lang="nl-NL" dirty="0" smtClean="0"/>
              <a:t> (6:00-9:00)</a:t>
            </a:r>
          </a:p>
          <a:p>
            <a:pPr marL="68580" indent="0">
              <a:buNone/>
            </a:pPr>
            <a:endParaRPr lang="nl-NL" dirty="0"/>
          </a:p>
          <a:p>
            <a:pPr marL="68580" indent="0">
              <a:buNone/>
            </a:pPr>
            <a:r>
              <a:rPr lang="nl-NL" dirty="0" err="1" smtClean="0"/>
              <a:t>Čínská</a:t>
            </a:r>
            <a:r>
              <a:rPr lang="nl-NL" dirty="0" smtClean="0"/>
              <a:t> </a:t>
            </a:r>
            <a:r>
              <a:rPr lang="nl-NL" dirty="0" err="1" smtClean="0"/>
              <a:t>média</a:t>
            </a:r>
            <a:endParaRPr lang="nl-NL" dirty="0" smtClean="0"/>
          </a:p>
          <a:p>
            <a:pPr marL="68580" indent="0">
              <a:buNone/>
            </a:pPr>
            <a:r>
              <a:rPr lang="en-US" dirty="0"/>
              <a:t>http://</a:t>
            </a:r>
            <a:r>
              <a:rPr lang="en-US" dirty="0" err="1"/>
              <a:t>news.bbc.co.uk</a:t>
            </a:r>
            <a:r>
              <a:rPr lang="en-US" dirty="0"/>
              <a:t>/2/hi/</a:t>
            </a:r>
            <a:r>
              <a:rPr lang="en-US" dirty="0" err="1"/>
              <a:t>asia</a:t>
            </a:r>
            <a:r>
              <a:rPr lang="en-US"/>
              <a:t>-pacific/4954926.stm</a:t>
            </a:r>
            <a:endParaRPr lang="en-US" dirty="0"/>
          </a:p>
        </p:txBody>
      </p:sp>
    </p:spTree>
    <p:extLst>
      <p:ext uri="{BB962C8B-B14F-4D97-AF65-F5344CB8AC3E}">
        <p14:creationId xmlns:p14="http://schemas.microsoft.com/office/powerpoint/2010/main" val="1406273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130425"/>
            <a:ext cx="8170707" cy="1470025"/>
          </a:xfrm>
        </p:spPr>
        <p:txBody>
          <a:bodyPr/>
          <a:lstStyle/>
          <a:p>
            <a:r>
              <a:rPr lang="cs-CZ" b="1" dirty="0"/>
              <a:t>Ujgurská autonomní oblast </a:t>
            </a:r>
            <a:r>
              <a:rPr lang="cs-CZ" b="1" dirty="0" smtClean="0"/>
              <a:t/>
            </a:r>
            <a:br>
              <a:rPr lang="cs-CZ" b="1" dirty="0" smtClean="0"/>
            </a:br>
            <a:r>
              <a:rPr lang="cs-CZ" b="1" dirty="0" err="1" smtClean="0"/>
              <a:t>Xinjiang</a:t>
            </a:r>
            <a:r>
              <a:rPr lang="cs-CZ" b="1" dirty="0" smtClean="0"/>
              <a:t> (Sin</a:t>
            </a:r>
            <a:r>
              <a:rPr lang="cs-CZ" b="1" dirty="0"/>
              <a:t>-</a:t>
            </a:r>
            <a:r>
              <a:rPr lang="cs-CZ" b="1" dirty="0" err="1" smtClean="0"/>
              <a:t>ťiang</a:t>
            </a:r>
            <a:r>
              <a:rPr lang="cs-CZ" b="1" dirty="0" smtClean="0"/>
              <a: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115838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3050"/>
            <a:ext cx="3008313" cy="514753"/>
          </a:xfrm>
        </p:spPr>
        <p:txBody>
          <a:bodyPr>
            <a:normAutofit/>
          </a:bodyPr>
          <a:lstStyle/>
          <a:p>
            <a:r>
              <a:rPr lang="en-US" dirty="0" smtClean="0"/>
              <a:t>Xinjiang: </a:t>
            </a:r>
            <a:r>
              <a:rPr lang="en-US" dirty="0" err="1" smtClean="0"/>
              <a:t>turbuletní</a:t>
            </a:r>
            <a:r>
              <a:rPr lang="en-US" dirty="0" smtClean="0"/>
              <a:t> </a:t>
            </a:r>
            <a:r>
              <a:rPr lang="en-US" dirty="0" err="1" smtClean="0"/>
              <a:t>dějiny</a:t>
            </a:r>
            <a:endParaRPr lang="en-US" dirty="0"/>
          </a:p>
        </p:txBody>
      </p:sp>
      <p:pic>
        <p:nvPicPr>
          <p:cNvPr id="8" name="Content Placeholder 7" descr="trendy-muztagh-tower-peak-xinjiang-province-china.jpg"/>
          <p:cNvPicPr>
            <a:picLocks noGrp="1" noChangeAspect="1"/>
          </p:cNvPicPr>
          <p:nvPr>
            <p:ph idx="1"/>
          </p:nvPr>
        </p:nvPicPr>
        <p:blipFill>
          <a:blip r:embed="rId2">
            <a:extLst>
              <a:ext uri="{28A0092B-C50C-407E-A947-70E740481C1C}">
                <a14:useLocalDpi xmlns:a14="http://schemas.microsoft.com/office/drawing/2010/main" val="0"/>
              </a:ext>
            </a:extLst>
          </a:blip>
          <a:srcRect l="17250" r="17250"/>
          <a:stretch>
            <a:fillRect/>
          </a:stretch>
        </p:blipFill>
        <p:spPr/>
      </p:pic>
      <p:sp>
        <p:nvSpPr>
          <p:cNvPr id="7" name="Text Placeholder 6"/>
          <p:cNvSpPr>
            <a:spLocks noGrp="1"/>
          </p:cNvSpPr>
          <p:nvPr>
            <p:ph type="body" sz="half" idx="2"/>
          </p:nvPr>
        </p:nvSpPr>
        <p:spPr>
          <a:xfrm>
            <a:off x="457200" y="787804"/>
            <a:ext cx="3008313" cy="5338360"/>
          </a:xfrm>
        </p:spPr>
        <p:txBody>
          <a:bodyPr>
            <a:normAutofit fontScale="92500" lnSpcReduction="20000"/>
          </a:bodyPr>
          <a:lstStyle/>
          <a:p>
            <a:r>
              <a:rPr lang="en-US" dirty="0" smtClean="0"/>
              <a:t>V </a:t>
            </a:r>
            <a:r>
              <a:rPr lang="en-US" dirty="0" err="1" smtClean="0"/>
              <a:t>posledních</a:t>
            </a:r>
            <a:r>
              <a:rPr lang="en-US" dirty="0" smtClean="0"/>
              <a:t> 20 </a:t>
            </a:r>
            <a:r>
              <a:rPr lang="en-US" dirty="0" err="1" smtClean="0"/>
              <a:t>letech</a:t>
            </a:r>
            <a:r>
              <a:rPr lang="en-US" dirty="0" smtClean="0"/>
              <a:t>  </a:t>
            </a:r>
            <a:r>
              <a:rPr lang="en-US" dirty="0" err="1" smtClean="0"/>
              <a:t>nepokoje</a:t>
            </a:r>
            <a:r>
              <a:rPr lang="en-US" dirty="0" smtClean="0"/>
              <a:t> v Xinjiang </a:t>
            </a:r>
            <a:r>
              <a:rPr lang="en-US" dirty="0" err="1" smtClean="0"/>
              <a:t>rostou</a:t>
            </a:r>
            <a:r>
              <a:rPr lang="en-US" dirty="0" smtClean="0"/>
              <a:t> a </a:t>
            </a:r>
            <a:r>
              <a:rPr lang="en-US" dirty="0" err="1" smtClean="0"/>
              <a:t>ujghurský</a:t>
            </a:r>
            <a:r>
              <a:rPr lang="en-US" dirty="0" smtClean="0"/>
              <a:t> </a:t>
            </a:r>
            <a:r>
              <a:rPr lang="en-US" dirty="0" err="1" smtClean="0"/>
              <a:t>nacionalismus</a:t>
            </a:r>
            <a:r>
              <a:rPr lang="en-US" dirty="0" smtClean="0"/>
              <a:t> </a:t>
            </a:r>
            <a:r>
              <a:rPr lang="en-US" dirty="0" err="1" smtClean="0"/>
              <a:t>sílí</a:t>
            </a:r>
            <a:endParaRPr lang="en-US" dirty="0" smtClean="0"/>
          </a:p>
          <a:p>
            <a:endParaRPr lang="en-US" dirty="0" smtClean="0"/>
          </a:p>
          <a:p>
            <a:r>
              <a:rPr lang="en-US" dirty="0" err="1" smtClean="0"/>
              <a:t>Historicky</a:t>
            </a:r>
            <a:r>
              <a:rPr lang="en-US" dirty="0" smtClean="0"/>
              <a:t> </a:t>
            </a:r>
            <a:r>
              <a:rPr lang="en-US" dirty="0" err="1" smtClean="0"/>
              <a:t>významné</a:t>
            </a:r>
            <a:r>
              <a:rPr lang="en-US" dirty="0" smtClean="0"/>
              <a:t> </a:t>
            </a:r>
            <a:r>
              <a:rPr lang="en-US" dirty="0" err="1" smtClean="0"/>
              <a:t>území</a:t>
            </a:r>
            <a:r>
              <a:rPr lang="en-US" dirty="0" smtClean="0"/>
              <a:t> – </a:t>
            </a:r>
            <a:r>
              <a:rPr lang="en-US" dirty="0" err="1" smtClean="0"/>
              <a:t>ochodní</a:t>
            </a:r>
            <a:r>
              <a:rPr lang="en-US" dirty="0" smtClean="0"/>
              <a:t> </a:t>
            </a:r>
            <a:r>
              <a:rPr lang="en-US" dirty="0" err="1" smtClean="0"/>
              <a:t>trasy</a:t>
            </a:r>
            <a:endParaRPr lang="en-US" dirty="0" smtClean="0"/>
          </a:p>
          <a:p>
            <a:r>
              <a:rPr lang="en-US" dirty="0" smtClean="0"/>
              <a:t>Xinjiang </a:t>
            </a:r>
            <a:r>
              <a:rPr lang="en-US" dirty="0" err="1" smtClean="0"/>
              <a:t>byl</a:t>
            </a:r>
            <a:r>
              <a:rPr lang="en-US" dirty="0" smtClean="0"/>
              <a:t> </a:t>
            </a:r>
            <a:r>
              <a:rPr lang="en-US" dirty="0" err="1" smtClean="0"/>
              <a:t>anektován</a:t>
            </a:r>
            <a:r>
              <a:rPr lang="en-US" dirty="0" smtClean="0"/>
              <a:t> </a:t>
            </a:r>
            <a:r>
              <a:rPr lang="en-US" dirty="0" err="1" smtClean="0"/>
              <a:t>Čínou</a:t>
            </a:r>
            <a:r>
              <a:rPr lang="en-US" dirty="0" smtClean="0"/>
              <a:t> v </a:t>
            </a:r>
            <a:r>
              <a:rPr lang="en-US" dirty="0" err="1" smtClean="0"/>
              <a:t>polovině</a:t>
            </a:r>
            <a:r>
              <a:rPr lang="en-US" dirty="0" smtClean="0"/>
              <a:t> 18. </a:t>
            </a:r>
            <a:r>
              <a:rPr lang="en-US" dirty="0" err="1" smtClean="0"/>
              <a:t>století</a:t>
            </a:r>
            <a:endParaRPr lang="en-US" dirty="0" smtClean="0"/>
          </a:p>
          <a:p>
            <a:endParaRPr lang="en-US" dirty="0" smtClean="0"/>
          </a:p>
          <a:p>
            <a:r>
              <a:rPr lang="en-US" dirty="0"/>
              <a:t>Xinjiang (=</a:t>
            </a:r>
            <a:r>
              <a:rPr lang="en-US" dirty="0" err="1"/>
              <a:t>východní</a:t>
            </a:r>
            <a:r>
              <a:rPr lang="en-US" dirty="0"/>
              <a:t> </a:t>
            </a:r>
            <a:r>
              <a:rPr lang="en-US" dirty="0" err="1"/>
              <a:t>Turkmenistán</a:t>
            </a:r>
            <a:r>
              <a:rPr lang="en-US" dirty="0"/>
              <a:t>) </a:t>
            </a:r>
            <a:r>
              <a:rPr lang="en-US" dirty="0" err="1"/>
              <a:t>byl</a:t>
            </a:r>
            <a:r>
              <a:rPr lang="en-US" dirty="0"/>
              <a:t> </a:t>
            </a:r>
            <a:r>
              <a:rPr lang="en-US" dirty="0" err="1"/>
              <a:t>osídlen</a:t>
            </a:r>
            <a:r>
              <a:rPr lang="en-US" dirty="0"/>
              <a:t> </a:t>
            </a:r>
            <a:r>
              <a:rPr lang="en-US" dirty="0" err="1"/>
              <a:t>turecky</a:t>
            </a:r>
            <a:r>
              <a:rPr lang="en-US" dirty="0"/>
              <a:t> </a:t>
            </a:r>
            <a:r>
              <a:rPr lang="en-US" dirty="0" err="1"/>
              <a:t>hovořícími</a:t>
            </a:r>
            <a:r>
              <a:rPr lang="en-US" dirty="0"/>
              <a:t> </a:t>
            </a:r>
            <a:r>
              <a:rPr lang="en-US" dirty="0" err="1"/>
              <a:t>muslimy</a:t>
            </a:r>
            <a:r>
              <a:rPr lang="en-US" dirty="0"/>
              <a:t>, z </a:t>
            </a:r>
            <a:r>
              <a:rPr lang="en-US" dirty="0" err="1"/>
              <a:t>nichž</a:t>
            </a:r>
            <a:r>
              <a:rPr lang="en-US" dirty="0"/>
              <a:t> </a:t>
            </a:r>
            <a:r>
              <a:rPr lang="en-US" dirty="0" err="1"/>
              <a:t>většina</a:t>
            </a:r>
            <a:r>
              <a:rPr lang="en-US" dirty="0"/>
              <a:t> </a:t>
            </a:r>
            <a:r>
              <a:rPr lang="en-US" dirty="0" err="1"/>
              <a:t>byla</a:t>
            </a:r>
            <a:r>
              <a:rPr lang="en-US" dirty="0"/>
              <a:t> </a:t>
            </a:r>
            <a:r>
              <a:rPr lang="en-US" dirty="0" err="1"/>
              <a:t>ujhgurského</a:t>
            </a:r>
            <a:r>
              <a:rPr lang="en-US" dirty="0"/>
              <a:t> </a:t>
            </a:r>
            <a:r>
              <a:rPr lang="en-US" dirty="0" err="1"/>
              <a:t>etnika</a:t>
            </a:r>
            <a:endParaRPr lang="en-US" dirty="0"/>
          </a:p>
          <a:p>
            <a:endParaRPr lang="en-US" dirty="0"/>
          </a:p>
          <a:p>
            <a:r>
              <a:rPr lang="en-US" dirty="0" err="1" smtClean="0"/>
              <a:t>Přes</a:t>
            </a:r>
            <a:r>
              <a:rPr lang="en-US" dirty="0" smtClean="0"/>
              <a:t> </a:t>
            </a:r>
            <a:r>
              <a:rPr lang="en-US" dirty="0" err="1" smtClean="0"/>
              <a:t>dlouho</a:t>
            </a:r>
            <a:r>
              <a:rPr lang="en-US" dirty="0" smtClean="0"/>
              <a:t> </a:t>
            </a:r>
            <a:r>
              <a:rPr lang="en-US" dirty="0" err="1" smtClean="0"/>
              <a:t>tradici</a:t>
            </a:r>
            <a:r>
              <a:rPr lang="en-US" dirty="0" smtClean="0"/>
              <a:t> </a:t>
            </a:r>
            <a:r>
              <a:rPr lang="en-US" dirty="0" err="1" smtClean="0"/>
              <a:t>obchodu</a:t>
            </a:r>
            <a:r>
              <a:rPr lang="en-US" dirty="0" smtClean="0"/>
              <a:t> a </a:t>
            </a:r>
            <a:r>
              <a:rPr lang="en-US" dirty="0" err="1" smtClean="0"/>
              <a:t>sňatků</a:t>
            </a:r>
            <a:r>
              <a:rPr lang="en-US" dirty="0" smtClean="0"/>
              <a:t> s </a:t>
            </a:r>
            <a:r>
              <a:rPr lang="en-US" dirty="0" err="1" smtClean="0"/>
              <a:t>Čáňany</a:t>
            </a:r>
            <a:r>
              <a:rPr lang="en-US" dirty="0" smtClean="0"/>
              <a:t>, </a:t>
            </a:r>
            <a:r>
              <a:rPr lang="en-US" dirty="0" err="1" smtClean="0"/>
              <a:t>jazykově</a:t>
            </a:r>
            <a:r>
              <a:rPr lang="en-US" dirty="0" smtClean="0"/>
              <a:t>, </a:t>
            </a:r>
            <a:r>
              <a:rPr lang="en-US" dirty="0" err="1" smtClean="0"/>
              <a:t>kulturně</a:t>
            </a:r>
            <a:r>
              <a:rPr lang="en-US" dirty="0" smtClean="0"/>
              <a:t> a </a:t>
            </a:r>
            <a:r>
              <a:rPr lang="en-US" dirty="0" err="1" smtClean="0"/>
              <a:t>etnicky</a:t>
            </a:r>
            <a:r>
              <a:rPr lang="en-US" dirty="0" smtClean="0"/>
              <a:t> </a:t>
            </a:r>
            <a:r>
              <a:rPr lang="en-US" dirty="0" err="1" smtClean="0"/>
              <a:t>patří</a:t>
            </a:r>
            <a:r>
              <a:rPr lang="en-US" dirty="0" smtClean="0"/>
              <a:t> </a:t>
            </a:r>
            <a:r>
              <a:rPr lang="en-US" dirty="0" err="1" smtClean="0"/>
              <a:t>ujghurové</a:t>
            </a:r>
            <a:r>
              <a:rPr lang="en-US" dirty="0" smtClean="0"/>
              <a:t> do </a:t>
            </a:r>
            <a:r>
              <a:rPr lang="en-US" dirty="0" err="1" smtClean="0"/>
              <a:t>střední</a:t>
            </a:r>
            <a:r>
              <a:rPr lang="en-US" dirty="0" smtClean="0"/>
              <a:t> </a:t>
            </a:r>
            <a:r>
              <a:rPr lang="en-US" dirty="0" err="1" smtClean="0"/>
              <a:t>Asie</a:t>
            </a:r>
            <a:endParaRPr lang="en-US" dirty="0" smtClean="0"/>
          </a:p>
          <a:p>
            <a:endParaRPr lang="en-US" dirty="0"/>
          </a:p>
          <a:p>
            <a:r>
              <a:rPr lang="en-US" dirty="0" err="1" smtClean="0"/>
              <a:t>Během</a:t>
            </a:r>
            <a:r>
              <a:rPr lang="en-US" dirty="0" smtClean="0"/>
              <a:t> </a:t>
            </a:r>
            <a:r>
              <a:rPr lang="en-US" dirty="0" err="1" smtClean="0"/>
              <a:t>první</a:t>
            </a:r>
            <a:r>
              <a:rPr lang="en-US" dirty="0" smtClean="0"/>
              <a:t> pol. 20. </a:t>
            </a:r>
            <a:r>
              <a:rPr lang="en-US" dirty="0" err="1" smtClean="0"/>
              <a:t>st.</a:t>
            </a:r>
            <a:r>
              <a:rPr lang="en-US" dirty="0" smtClean="0"/>
              <a:t> se </a:t>
            </a:r>
            <a:r>
              <a:rPr lang="en-US" dirty="0" err="1" smtClean="0"/>
              <a:t>objevují</a:t>
            </a:r>
            <a:r>
              <a:rPr lang="en-US" dirty="0" smtClean="0"/>
              <a:t> anti-</a:t>
            </a:r>
            <a:r>
              <a:rPr lang="en-US" dirty="0" err="1" smtClean="0"/>
              <a:t>kolonistické</a:t>
            </a:r>
            <a:r>
              <a:rPr lang="en-US" dirty="0" smtClean="0"/>
              <a:t> </a:t>
            </a:r>
            <a:r>
              <a:rPr lang="en-US" dirty="0" err="1" smtClean="0"/>
              <a:t>proudy</a:t>
            </a:r>
            <a:r>
              <a:rPr lang="en-US" dirty="0" smtClean="0"/>
              <a:t> (</a:t>
            </a:r>
            <a:r>
              <a:rPr lang="en-US" dirty="0" err="1" smtClean="0"/>
              <a:t>oslabená</a:t>
            </a:r>
            <a:r>
              <a:rPr lang="en-US" dirty="0" smtClean="0"/>
              <a:t> </a:t>
            </a:r>
            <a:r>
              <a:rPr lang="en-US" dirty="0" err="1" smtClean="0"/>
              <a:t>Čína</a:t>
            </a:r>
            <a:r>
              <a:rPr lang="en-US" dirty="0" smtClean="0"/>
              <a:t>, </a:t>
            </a:r>
            <a:r>
              <a:rPr lang="en-US" dirty="0" err="1" smtClean="0"/>
              <a:t>Britské</a:t>
            </a:r>
            <a:r>
              <a:rPr lang="en-US" dirty="0" smtClean="0"/>
              <a:t> a </a:t>
            </a:r>
            <a:r>
              <a:rPr lang="en-US" dirty="0" err="1" smtClean="0"/>
              <a:t>Ruské</a:t>
            </a:r>
            <a:r>
              <a:rPr lang="en-US" dirty="0" smtClean="0"/>
              <a:t> </a:t>
            </a:r>
            <a:r>
              <a:rPr lang="en-US" dirty="0" err="1" smtClean="0"/>
              <a:t>zájmy</a:t>
            </a:r>
            <a:r>
              <a:rPr lang="en-US" dirty="0" smtClean="0"/>
              <a:t>)</a:t>
            </a:r>
          </a:p>
          <a:p>
            <a:endParaRPr lang="en-US" dirty="0"/>
          </a:p>
          <a:p>
            <a:r>
              <a:rPr lang="en-US" dirty="0" smtClean="0"/>
              <a:t>1933 </a:t>
            </a:r>
            <a:r>
              <a:rPr lang="en-US" dirty="0" err="1" smtClean="0"/>
              <a:t>vzniká</a:t>
            </a:r>
            <a:r>
              <a:rPr lang="en-US" dirty="0" smtClean="0"/>
              <a:t> The </a:t>
            </a:r>
            <a:r>
              <a:rPr lang="en-US" dirty="0"/>
              <a:t>Turk Islamic Republic of East Turkistan (TIRET</a:t>
            </a:r>
            <a:r>
              <a:rPr lang="en-US" dirty="0" smtClean="0"/>
              <a:t>) – </a:t>
            </a:r>
            <a:r>
              <a:rPr lang="en-US" dirty="0" err="1" smtClean="0"/>
              <a:t>podpora</a:t>
            </a:r>
            <a:r>
              <a:rPr lang="en-US" dirty="0" smtClean="0"/>
              <a:t> Pan-</a:t>
            </a:r>
            <a:r>
              <a:rPr lang="en-US" dirty="0" err="1" smtClean="0"/>
              <a:t>turkistů</a:t>
            </a:r>
            <a:endParaRPr lang="en-US" dirty="0" smtClean="0"/>
          </a:p>
          <a:p>
            <a:endParaRPr lang="en-US" dirty="0"/>
          </a:p>
          <a:p>
            <a:r>
              <a:rPr lang="en-US" dirty="0" smtClean="0"/>
              <a:t>1944 the </a:t>
            </a:r>
            <a:r>
              <a:rPr lang="en-US" dirty="0"/>
              <a:t>East Turkistan Republic (ETR</a:t>
            </a:r>
            <a:r>
              <a:rPr lang="en-US" dirty="0" smtClean="0"/>
              <a:t>) – </a:t>
            </a:r>
            <a:r>
              <a:rPr lang="en-US" dirty="0" err="1" smtClean="0"/>
              <a:t>podpora</a:t>
            </a:r>
            <a:r>
              <a:rPr lang="en-US" dirty="0" smtClean="0"/>
              <a:t> SSSR</a:t>
            </a:r>
            <a:endParaRPr lang="en-US" dirty="0"/>
          </a:p>
        </p:txBody>
      </p:sp>
    </p:spTree>
    <p:extLst>
      <p:ext uri="{BB962C8B-B14F-4D97-AF65-F5344CB8AC3E}">
        <p14:creationId xmlns:p14="http://schemas.microsoft.com/office/powerpoint/2010/main" val="414467448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502995"/>
          </a:xfrm>
        </p:spPr>
        <p:txBody>
          <a:bodyPr>
            <a:normAutofit/>
          </a:bodyPr>
          <a:lstStyle/>
          <a:p>
            <a:r>
              <a:rPr lang="en-US" dirty="0" err="1" smtClean="0"/>
              <a:t>Vývoj</a:t>
            </a:r>
            <a:r>
              <a:rPr lang="en-US" dirty="0" smtClean="0"/>
              <a:t> </a:t>
            </a:r>
            <a:r>
              <a:rPr lang="en-US" dirty="0" err="1" smtClean="0"/>
              <a:t>po</a:t>
            </a:r>
            <a:r>
              <a:rPr lang="en-US" dirty="0" smtClean="0"/>
              <a:t> </a:t>
            </a:r>
            <a:r>
              <a:rPr lang="en-US" dirty="0" err="1" smtClean="0"/>
              <a:t>vzniku</a:t>
            </a:r>
            <a:r>
              <a:rPr lang="en-US" dirty="0" smtClean="0"/>
              <a:t> ČLR</a:t>
            </a:r>
            <a:endParaRPr lang="en-US" dirty="0"/>
          </a:p>
        </p:txBody>
      </p:sp>
      <p:sp>
        <p:nvSpPr>
          <p:cNvPr id="7" name="Content Placeholder 6"/>
          <p:cNvSpPr>
            <a:spLocks noGrp="1"/>
          </p:cNvSpPr>
          <p:nvPr>
            <p:ph idx="1"/>
          </p:nvPr>
        </p:nvSpPr>
        <p:spPr/>
        <p:txBody>
          <a:bodyPr/>
          <a:lstStyle/>
          <a:p>
            <a:endParaRPr lang="en-US"/>
          </a:p>
        </p:txBody>
      </p:sp>
      <p:sp>
        <p:nvSpPr>
          <p:cNvPr id="4" name="Text Placeholder 3"/>
          <p:cNvSpPr>
            <a:spLocks noGrp="1"/>
          </p:cNvSpPr>
          <p:nvPr>
            <p:ph type="body" sz="half" idx="2"/>
          </p:nvPr>
        </p:nvSpPr>
        <p:spPr>
          <a:xfrm>
            <a:off x="457200" y="776045"/>
            <a:ext cx="3008313" cy="5914399"/>
          </a:xfrm>
        </p:spPr>
        <p:txBody>
          <a:bodyPr>
            <a:normAutofit/>
          </a:bodyPr>
          <a:lstStyle/>
          <a:p>
            <a:r>
              <a:rPr lang="en-US" dirty="0" err="1" smtClean="0"/>
              <a:t>Potlačení</a:t>
            </a:r>
            <a:r>
              <a:rPr lang="en-US" dirty="0" smtClean="0"/>
              <a:t> </a:t>
            </a:r>
            <a:r>
              <a:rPr lang="en-US" dirty="0" err="1" smtClean="0"/>
              <a:t>separatistů</a:t>
            </a:r>
            <a:endParaRPr lang="en-US" dirty="0" smtClean="0"/>
          </a:p>
          <a:p>
            <a:r>
              <a:rPr lang="en-US" dirty="0" err="1" smtClean="0"/>
              <a:t>Provincie</a:t>
            </a:r>
            <a:r>
              <a:rPr lang="en-US" dirty="0" smtClean="0"/>
              <a:t> Xinjiang </a:t>
            </a:r>
            <a:r>
              <a:rPr lang="en-US" dirty="0" err="1" smtClean="0"/>
              <a:t>přeměněna</a:t>
            </a:r>
            <a:endParaRPr lang="en-US" dirty="0" smtClean="0"/>
          </a:p>
          <a:p>
            <a:r>
              <a:rPr lang="en-US" dirty="0" smtClean="0"/>
              <a:t>1955 </a:t>
            </a:r>
            <a:r>
              <a:rPr lang="en-US" dirty="0" err="1" smtClean="0"/>
              <a:t>vzniká</a:t>
            </a:r>
            <a:r>
              <a:rPr lang="en-US" dirty="0" smtClean="0"/>
              <a:t> </a:t>
            </a:r>
            <a:r>
              <a:rPr lang="en-US" b="1" dirty="0" err="1" smtClean="0"/>
              <a:t>automní</a:t>
            </a:r>
            <a:r>
              <a:rPr lang="en-US" b="1" dirty="0" smtClean="0"/>
              <a:t> region </a:t>
            </a:r>
            <a:r>
              <a:rPr lang="en-US" dirty="0" smtClean="0"/>
              <a:t>– </a:t>
            </a:r>
            <a:r>
              <a:rPr lang="en-US" dirty="0" err="1" smtClean="0"/>
              <a:t>ve</a:t>
            </a:r>
            <a:r>
              <a:rPr lang="en-US" dirty="0" smtClean="0"/>
              <a:t> </a:t>
            </a:r>
            <a:r>
              <a:rPr lang="en-US" dirty="0" err="1" smtClean="0"/>
              <a:t>skutečnosti</a:t>
            </a:r>
            <a:r>
              <a:rPr lang="en-US" dirty="0" smtClean="0"/>
              <a:t> </a:t>
            </a:r>
            <a:r>
              <a:rPr lang="en-US" dirty="0" err="1" smtClean="0"/>
              <a:t>pouze</a:t>
            </a:r>
            <a:r>
              <a:rPr lang="en-US" dirty="0" smtClean="0"/>
              <a:t> </a:t>
            </a:r>
            <a:r>
              <a:rPr lang="en-US" dirty="0" err="1" smtClean="0"/>
              <a:t>symbolicky</a:t>
            </a:r>
            <a:r>
              <a:rPr lang="en-US" dirty="0" smtClean="0"/>
              <a:t> </a:t>
            </a:r>
            <a:r>
              <a:rPr lang="en-US" dirty="0" err="1" smtClean="0"/>
              <a:t>bez</a:t>
            </a:r>
            <a:r>
              <a:rPr lang="en-US" dirty="0" smtClean="0"/>
              <a:t> </a:t>
            </a:r>
            <a:r>
              <a:rPr lang="en-US" dirty="0" err="1" smtClean="0"/>
              <a:t>reálné</a:t>
            </a:r>
            <a:r>
              <a:rPr lang="en-US" dirty="0" smtClean="0"/>
              <a:t> </a:t>
            </a:r>
            <a:r>
              <a:rPr lang="en-US" dirty="0" err="1" smtClean="0"/>
              <a:t>moci</a:t>
            </a:r>
            <a:endParaRPr lang="en-US" dirty="0" smtClean="0"/>
          </a:p>
          <a:p>
            <a:r>
              <a:rPr lang="en-US" dirty="0" err="1" smtClean="0"/>
              <a:t>Politický</a:t>
            </a:r>
            <a:r>
              <a:rPr lang="en-US" dirty="0" smtClean="0"/>
              <a:t> </a:t>
            </a:r>
            <a:r>
              <a:rPr lang="en-US" dirty="0" err="1" smtClean="0"/>
              <a:t>systém</a:t>
            </a:r>
            <a:r>
              <a:rPr lang="en-US" dirty="0" smtClean="0"/>
              <a:t> pod </a:t>
            </a:r>
            <a:r>
              <a:rPr lang="en-US" dirty="0" err="1" smtClean="0"/>
              <a:t>palcem</a:t>
            </a:r>
            <a:r>
              <a:rPr lang="en-US" dirty="0" smtClean="0"/>
              <a:t> KS a Han </a:t>
            </a:r>
            <a:r>
              <a:rPr lang="en-US" dirty="0" err="1" smtClean="0"/>
              <a:t>Číňany</a:t>
            </a:r>
            <a:endParaRPr lang="en-US" dirty="0" smtClean="0"/>
          </a:p>
          <a:p>
            <a:r>
              <a:rPr lang="en-US" dirty="0" smtClean="0"/>
              <a:t>To </a:t>
            </a:r>
            <a:r>
              <a:rPr lang="en-US" dirty="0" err="1" smtClean="0"/>
              <a:t>vzbudilo</a:t>
            </a:r>
            <a:r>
              <a:rPr lang="en-US" dirty="0" smtClean="0"/>
              <a:t> </a:t>
            </a:r>
            <a:r>
              <a:rPr lang="en-US" dirty="0" err="1" smtClean="0"/>
              <a:t>frustraci</a:t>
            </a:r>
            <a:r>
              <a:rPr lang="en-US" dirty="0" smtClean="0"/>
              <a:t> v </a:t>
            </a:r>
            <a:r>
              <a:rPr lang="en-US" dirty="0" err="1" smtClean="0"/>
              <a:t>ujghurském</a:t>
            </a:r>
            <a:r>
              <a:rPr lang="en-US" dirty="0" smtClean="0"/>
              <a:t> </a:t>
            </a:r>
            <a:r>
              <a:rPr lang="en-US" dirty="0" err="1" smtClean="0"/>
              <a:t>obyvatelstvu</a:t>
            </a:r>
            <a:endParaRPr lang="en-US" dirty="0" smtClean="0"/>
          </a:p>
          <a:p>
            <a:r>
              <a:rPr lang="en-US" dirty="0" smtClean="0"/>
              <a:t>Po </a:t>
            </a:r>
            <a:r>
              <a:rPr lang="en-US" dirty="0" err="1" smtClean="0"/>
              <a:t>zvniku</a:t>
            </a:r>
            <a:r>
              <a:rPr lang="en-US" dirty="0" smtClean="0"/>
              <a:t> ČLR, KS </a:t>
            </a:r>
            <a:r>
              <a:rPr lang="en-US" dirty="0" err="1" smtClean="0"/>
              <a:t>podporovala</a:t>
            </a:r>
            <a:r>
              <a:rPr lang="en-US" dirty="0" smtClean="0"/>
              <a:t> Han Chinese k </a:t>
            </a:r>
            <a:r>
              <a:rPr lang="en-US" dirty="0" err="1" smtClean="0"/>
              <a:t>přesídlení</a:t>
            </a:r>
            <a:r>
              <a:rPr lang="en-US" dirty="0" smtClean="0"/>
              <a:t> do </a:t>
            </a:r>
            <a:r>
              <a:rPr lang="en-US" dirty="0" err="1" smtClean="0"/>
              <a:t>Xinjiang,v</a:t>
            </a:r>
            <a:r>
              <a:rPr lang="en-US" dirty="0" smtClean="0"/>
              <a:t> r. 1949 </a:t>
            </a:r>
            <a:r>
              <a:rPr lang="en-US" dirty="0" err="1" smtClean="0"/>
              <a:t>bylo</a:t>
            </a:r>
            <a:r>
              <a:rPr lang="en-US" dirty="0" smtClean="0"/>
              <a:t> v </a:t>
            </a:r>
            <a:r>
              <a:rPr lang="en-US" dirty="0" err="1" smtClean="0"/>
              <a:t>oblasti</a:t>
            </a:r>
            <a:r>
              <a:rPr lang="en-US" dirty="0" smtClean="0"/>
              <a:t> 6,7% Han, </a:t>
            </a:r>
            <a:r>
              <a:rPr lang="en-US" dirty="0" err="1" smtClean="0"/>
              <a:t>dnes</a:t>
            </a:r>
            <a:r>
              <a:rPr lang="en-US" dirty="0" smtClean="0"/>
              <a:t> je to je 40% z 18,5mil. </a:t>
            </a:r>
            <a:r>
              <a:rPr lang="en-US" dirty="0" err="1" smtClean="0"/>
              <a:t>Obyv</a:t>
            </a:r>
            <a:r>
              <a:rPr lang="en-US" dirty="0" smtClean="0"/>
              <a:t>.</a:t>
            </a:r>
          </a:p>
          <a:p>
            <a:r>
              <a:rPr lang="en-US" dirty="0" smtClean="0"/>
              <a:t>Peking </a:t>
            </a:r>
            <a:r>
              <a:rPr lang="en-US" dirty="0" err="1" smtClean="0"/>
              <a:t>doufal</a:t>
            </a:r>
            <a:r>
              <a:rPr lang="en-US" dirty="0" smtClean="0"/>
              <a:t>, </a:t>
            </a:r>
            <a:r>
              <a:rPr lang="en-US" dirty="0" err="1" smtClean="0"/>
              <a:t>že</a:t>
            </a:r>
            <a:r>
              <a:rPr lang="en-US" dirty="0" smtClean="0"/>
              <a:t> </a:t>
            </a:r>
            <a:r>
              <a:rPr lang="en-US" dirty="0" err="1" smtClean="0"/>
              <a:t>osídlení</a:t>
            </a:r>
            <a:r>
              <a:rPr lang="en-US" dirty="0" smtClean="0"/>
              <a:t> </a:t>
            </a:r>
            <a:r>
              <a:rPr lang="en-US" dirty="0" err="1" smtClean="0"/>
              <a:t>stabilizuje</a:t>
            </a:r>
            <a:r>
              <a:rPr lang="en-US" dirty="0" smtClean="0"/>
              <a:t> region, </a:t>
            </a:r>
            <a:r>
              <a:rPr lang="en-US" dirty="0" err="1" smtClean="0"/>
              <a:t>stal</a:t>
            </a:r>
            <a:r>
              <a:rPr lang="en-US" dirty="0" smtClean="0"/>
              <a:t> se </a:t>
            </a:r>
            <a:r>
              <a:rPr lang="en-US" dirty="0" err="1" smtClean="0"/>
              <a:t>přesný</a:t>
            </a:r>
            <a:r>
              <a:rPr lang="en-US" dirty="0" smtClean="0"/>
              <a:t> </a:t>
            </a:r>
            <a:r>
              <a:rPr lang="en-US" dirty="0" err="1" smtClean="0"/>
              <a:t>opak</a:t>
            </a:r>
            <a:endParaRPr lang="en-US" dirty="0" smtClean="0"/>
          </a:p>
          <a:p>
            <a:r>
              <a:rPr lang="en-US" dirty="0" smtClean="0"/>
              <a:t>Po </a:t>
            </a:r>
            <a:r>
              <a:rPr lang="en-US" dirty="0" err="1" smtClean="0"/>
              <a:t>rozpadu</a:t>
            </a:r>
            <a:r>
              <a:rPr lang="en-US" dirty="0" smtClean="0"/>
              <a:t> SSSR se </a:t>
            </a:r>
            <a:r>
              <a:rPr lang="en-US" dirty="0" err="1" smtClean="0"/>
              <a:t>osamostatnily</a:t>
            </a:r>
            <a:r>
              <a:rPr lang="en-US" dirty="0" smtClean="0"/>
              <a:t> </a:t>
            </a:r>
            <a:r>
              <a:rPr lang="en-US" dirty="0" err="1" smtClean="0"/>
              <a:t>centrální</a:t>
            </a:r>
            <a:r>
              <a:rPr lang="en-US" dirty="0" smtClean="0"/>
              <a:t> </a:t>
            </a:r>
            <a:r>
              <a:rPr lang="en-US" dirty="0" err="1" smtClean="0"/>
              <a:t>asijské</a:t>
            </a:r>
            <a:r>
              <a:rPr lang="en-US" dirty="0" smtClean="0"/>
              <a:t> </a:t>
            </a:r>
            <a:r>
              <a:rPr lang="en-US" dirty="0" err="1" smtClean="0"/>
              <a:t>republiky</a:t>
            </a:r>
            <a:r>
              <a:rPr lang="en-US" dirty="0" smtClean="0"/>
              <a:t>, </a:t>
            </a:r>
            <a:r>
              <a:rPr lang="en-US" dirty="0" err="1" smtClean="0"/>
              <a:t>což</a:t>
            </a:r>
            <a:r>
              <a:rPr lang="en-US" dirty="0" smtClean="0"/>
              <a:t> </a:t>
            </a:r>
            <a:r>
              <a:rPr lang="en-US" dirty="0" err="1" smtClean="0"/>
              <a:t>podpořilo</a:t>
            </a:r>
            <a:r>
              <a:rPr lang="en-US" dirty="0" smtClean="0"/>
              <a:t> </a:t>
            </a:r>
            <a:r>
              <a:rPr lang="en-US" dirty="0" err="1" smtClean="0"/>
              <a:t>obdobné</a:t>
            </a:r>
            <a:r>
              <a:rPr lang="en-US" dirty="0" smtClean="0"/>
              <a:t> </a:t>
            </a:r>
            <a:r>
              <a:rPr lang="en-US" dirty="0" err="1" smtClean="0"/>
              <a:t>tendence</a:t>
            </a:r>
            <a:r>
              <a:rPr lang="en-US" dirty="0" smtClean="0"/>
              <a:t> v </a:t>
            </a:r>
            <a:r>
              <a:rPr lang="en-US" dirty="0" err="1" smtClean="0"/>
              <a:t>kulturně</a:t>
            </a:r>
            <a:r>
              <a:rPr lang="en-US" dirty="0" smtClean="0"/>
              <a:t> </a:t>
            </a:r>
            <a:r>
              <a:rPr lang="en-US" dirty="0" err="1" smtClean="0"/>
              <a:t>stejném</a:t>
            </a:r>
            <a:r>
              <a:rPr lang="en-US" dirty="0" smtClean="0"/>
              <a:t> Xinjiang</a:t>
            </a:r>
          </a:p>
          <a:p>
            <a:r>
              <a:rPr lang="en-US" dirty="0" smtClean="0"/>
              <a:t>Po r. 1989 </a:t>
            </a:r>
            <a:r>
              <a:rPr lang="en-US" dirty="0" err="1" smtClean="0"/>
              <a:t>nárůst</a:t>
            </a:r>
            <a:r>
              <a:rPr lang="en-US" dirty="0" smtClean="0"/>
              <a:t> </a:t>
            </a:r>
            <a:r>
              <a:rPr lang="en-US" dirty="0" err="1" smtClean="0"/>
              <a:t>islamismu</a:t>
            </a:r>
            <a:endParaRPr lang="en-US" dirty="0" smtClean="0"/>
          </a:p>
          <a:p>
            <a:r>
              <a:rPr lang="en-US" dirty="0" smtClean="0"/>
              <a:t>ČLR </a:t>
            </a:r>
            <a:r>
              <a:rPr lang="en-US" dirty="0" err="1" smtClean="0"/>
              <a:t>váhá</a:t>
            </a:r>
            <a:r>
              <a:rPr lang="en-US" dirty="0" smtClean="0"/>
              <a:t> </a:t>
            </a:r>
            <a:r>
              <a:rPr lang="en-US" dirty="0" err="1" smtClean="0"/>
              <a:t>mezi</a:t>
            </a:r>
            <a:r>
              <a:rPr lang="en-US" dirty="0" smtClean="0"/>
              <a:t> </a:t>
            </a:r>
            <a:r>
              <a:rPr lang="en-US" dirty="0" err="1" smtClean="0"/>
              <a:t>nutností</a:t>
            </a:r>
            <a:r>
              <a:rPr lang="en-US" dirty="0" smtClean="0"/>
              <a:t> </a:t>
            </a:r>
            <a:r>
              <a:rPr lang="en-US" dirty="0" err="1" smtClean="0"/>
              <a:t>otevřít</a:t>
            </a:r>
            <a:r>
              <a:rPr lang="en-US" dirty="0" smtClean="0"/>
              <a:t> region </a:t>
            </a:r>
            <a:r>
              <a:rPr lang="en-US" dirty="0" err="1" smtClean="0"/>
              <a:t>ekonomickému</a:t>
            </a:r>
            <a:r>
              <a:rPr lang="en-US" dirty="0" smtClean="0"/>
              <a:t> </a:t>
            </a:r>
            <a:r>
              <a:rPr lang="en-US" dirty="0" err="1" smtClean="0"/>
              <a:t>rozvoji</a:t>
            </a:r>
            <a:r>
              <a:rPr lang="en-US" dirty="0" smtClean="0"/>
              <a:t> a </a:t>
            </a:r>
            <a:r>
              <a:rPr lang="en-US" dirty="0" err="1" smtClean="0"/>
              <a:t>odříznutím</a:t>
            </a:r>
            <a:r>
              <a:rPr lang="en-US" dirty="0" smtClean="0"/>
              <a:t> </a:t>
            </a:r>
            <a:r>
              <a:rPr lang="en-US" dirty="0" err="1" smtClean="0"/>
              <a:t>ujghurských</a:t>
            </a:r>
            <a:r>
              <a:rPr lang="en-US" dirty="0" smtClean="0"/>
              <a:t> </a:t>
            </a:r>
            <a:r>
              <a:rPr lang="en-US" dirty="0" err="1" smtClean="0"/>
              <a:t>separatistů</a:t>
            </a:r>
            <a:r>
              <a:rPr lang="en-US" dirty="0" smtClean="0"/>
              <a:t> od </a:t>
            </a:r>
            <a:r>
              <a:rPr lang="en-US" dirty="0" err="1" smtClean="0"/>
              <a:t>podpory</a:t>
            </a:r>
            <a:r>
              <a:rPr lang="en-US" dirty="0" smtClean="0"/>
              <a:t> </a:t>
            </a:r>
            <a:r>
              <a:rPr lang="en-US" dirty="0" err="1" smtClean="0"/>
              <a:t>zvenčí</a:t>
            </a:r>
            <a:endParaRPr lang="en-US" dirty="0" smtClean="0"/>
          </a:p>
        </p:txBody>
      </p:sp>
      <p:pic>
        <p:nvPicPr>
          <p:cNvPr id="6" name="Picture 5" descr="j09-xinj-34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9334" y="1186721"/>
            <a:ext cx="4318000" cy="3670300"/>
          </a:xfrm>
          <a:prstGeom prst="rect">
            <a:avLst/>
          </a:prstGeom>
        </p:spPr>
      </p:pic>
    </p:spTree>
    <p:extLst>
      <p:ext uri="{BB962C8B-B14F-4D97-AF65-F5344CB8AC3E}">
        <p14:creationId xmlns:p14="http://schemas.microsoft.com/office/powerpoint/2010/main" val="97204074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Ekonomický</a:t>
            </a:r>
            <a:r>
              <a:rPr lang="en-US" dirty="0" smtClean="0"/>
              <a:t> </a:t>
            </a:r>
            <a:r>
              <a:rPr lang="en-US" dirty="0" err="1" smtClean="0"/>
              <a:t>rozvoj</a:t>
            </a:r>
            <a:endParaRPr lang="en-US" dirty="0"/>
          </a:p>
        </p:txBody>
      </p:sp>
      <p:pic>
        <p:nvPicPr>
          <p:cNvPr id="5" name="Content Placeholder 4" descr="Urumqi-Skyline.jpg"/>
          <p:cNvPicPr>
            <a:picLocks noGrp="1" noChangeAspect="1"/>
          </p:cNvPicPr>
          <p:nvPr>
            <p:ph idx="1"/>
          </p:nvPr>
        </p:nvPicPr>
        <p:blipFill>
          <a:blip r:embed="rId2">
            <a:extLst>
              <a:ext uri="{28A0092B-C50C-407E-A947-70E740481C1C}">
                <a14:useLocalDpi xmlns:a14="http://schemas.microsoft.com/office/drawing/2010/main" val="0"/>
              </a:ext>
            </a:extLst>
          </a:blip>
          <a:srcRect l="20394" r="20394"/>
          <a:stretch>
            <a:fillRect/>
          </a:stretch>
        </p:blipFill>
        <p:spPr/>
      </p:pic>
      <p:sp>
        <p:nvSpPr>
          <p:cNvPr id="4" name="Text Placeholder 3"/>
          <p:cNvSpPr>
            <a:spLocks noGrp="1"/>
          </p:cNvSpPr>
          <p:nvPr>
            <p:ph type="body" sz="half" idx="2"/>
          </p:nvPr>
        </p:nvSpPr>
        <p:spPr/>
        <p:txBody>
          <a:bodyPr>
            <a:normAutofit/>
          </a:bodyPr>
          <a:lstStyle/>
          <a:p>
            <a:r>
              <a:rPr lang="en-US" dirty="0" err="1" smtClean="0"/>
              <a:t>Ačkoli</a:t>
            </a:r>
            <a:r>
              <a:rPr lang="en-US" dirty="0" smtClean="0"/>
              <a:t> </a:t>
            </a:r>
            <a:r>
              <a:rPr lang="en-US" dirty="0" err="1" smtClean="0"/>
              <a:t>na</a:t>
            </a:r>
            <a:r>
              <a:rPr lang="en-US" dirty="0" smtClean="0"/>
              <a:t> </a:t>
            </a:r>
            <a:r>
              <a:rPr lang="en-US" dirty="0" err="1" smtClean="0"/>
              <a:t>první</a:t>
            </a:r>
            <a:r>
              <a:rPr lang="en-US" dirty="0" smtClean="0"/>
              <a:t> </a:t>
            </a:r>
            <a:r>
              <a:rPr lang="en-US" dirty="0" err="1" smtClean="0"/>
              <a:t>pohled</a:t>
            </a:r>
            <a:r>
              <a:rPr lang="en-US" dirty="0" smtClean="0"/>
              <a:t>, </a:t>
            </a:r>
            <a:r>
              <a:rPr lang="en-US" dirty="0" err="1" smtClean="0"/>
              <a:t>čínské</a:t>
            </a:r>
            <a:r>
              <a:rPr lang="en-US" dirty="0" smtClean="0"/>
              <a:t> </a:t>
            </a:r>
            <a:r>
              <a:rPr lang="en-US" dirty="0" err="1" smtClean="0"/>
              <a:t>investice</a:t>
            </a:r>
            <a:r>
              <a:rPr lang="en-US" dirty="0" smtClean="0"/>
              <a:t> region </a:t>
            </a:r>
            <a:r>
              <a:rPr lang="en-US" dirty="0" err="1" smtClean="0"/>
              <a:t>pozvedly</a:t>
            </a:r>
            <a:r>
              <a:rPr lang="en-US" dirty="0" smtClean="0"/>
              <a:t> – </a:t>
            </a:r>
            <a:r>
              <a:rPr lang="en-US" dirty="0" err="1" smtClean="0"/>
              <a:t>dříve</a:t>
            </a:r>
            <a:r>
              <a:rPr lang="en-US" dirty="0" smtClean="0"/>
              <a:t> </a:t>
            </a:r>
            <a:r>
              <a:rPr lang="en-US" dirty="0" err="1" smtClean="0"/>
              <a:t>jedna</a:t>
            </a:r>
            <a:r>
              <a:rPr lang="en-US" dirty="0" smtClean="0"/>
              <a:t> z </a:t>
            </a:r>
            <a:r>
              <a:rPr lang="en-US" dirty="0" err="1" smtClean="0"/>
              <a:t>nejchudších</a:t>
            </a:r>
            <a:r>
              <a:rPr lang="en-US" dirty="0" smtClean="0"/>
              <a:t> </a:t>
            </a:r>
            <a:r>
              <a:rPr lang="en-US" dirty="0" err="1" smtClean="0"/>
              <a:t>čínských</a:t>
            </a:r>
            <a:r>
              <a:rPr lang="en-US" dirty="0" smtClean="0"/>
              <a:t> </a:t>
            </a:r>
            <a:r>
              <a:rPr lang="en-US" dirty="0" err="1" smtClean="0"/>
              <a:t>oblastí</a:t>
            </a:r>
            <a:r>
              <a:rPr lang="en-US" dirty="0" smtClean="0"/>
              <a:t>, </a:t>
            </a:r>
            <a:r>
              <a:rPr lang="en-US" dirty="0" err="1" smtClean="0"/>
              <a:t>dnes</a:t>
            </a:r>
            <a:r>
              <a:rPr lang="en-US" dirty="0" smtClean="0"/>
              <a:t> </a:t>
            </a:r>
            <a:r>
              <a:rPr lang="en-US" dirty="0" err="1" smtClean="0"/>
              <a:t>vedoucí</a:t>
            </a:r>
            <a:r>
              <a:rPr lang="en-US" dirty="0" smtClean="0"/>
              <a:t> </a:t>
            </a:r>
            <a:r>
              <a:rPr lang="en-US" dirty="0" err="1" smtClean="0"/>
              <a:t>ekonomika</a:t>
            </a:r>
            <a:r>
              <a:rPr lang="en-US" dirty="0" smtClean="0"/>
              <a:t> </a:t>
            </a:r>
            <a:r>
              <a:rPr lang="en-US" dirty="0" err="1" smtClean="0"/>
              <a:t>na</a:t>
            </a:r>
            <a:r>
              <a:rPr lang="en-US" dirty="0" smtClean="0"/>
              <a:t> </a:t>
            </a:r>
            <a:r>
              <a:rPr lang="en-US" dirty="0" err="1" smtClean="0"/>
              <a:t>čínském</a:t>
            </a:r>
            <a:r>
              <a:rPr lang="en-US" dirty="0" smtClean="0"/>
              <a:t> “</a:t>
            </a:r>
            <a:r>
              <a:rPr lang="en-US" dirty="0" err="1" smtClean="0"/>
              <a:t>Velkém</a:t>
            </a:r>
            <a:r>
              <a:rPr lang="en-US" dirty="0" smtClean="0"/>
              <a:t> </a:t>
            </a:r>
            <a:r>
              <a:rPr lang="en-US" dirty="0" err="1" smtClean="0"/>
              <a:t>Západě</a:t>
            </a:r>
            <a:r>
              <a:rPr lang="en-US" dirty="0" smtClean="0"/>
              <a:t>” a 12 </a:t>
            </a:r>
            <a:r>
              <a:rPr lang="en-US" dirty="0" err="1" smtClean="0"/>
              <a:t>mezi</a:t>
            </a:r>
            <a:r>
              <a:rPr lang="en-US" dirty="0" smtClean="0"/>
              <a:t> </a:t>
            </a:r>
            <a:r>
              <a:rPr lang="en-US" dirty="0" err="1" smtClean="0"/>
              <a:t>čínskými</a:t>
            </a:r>
            <a:r>
              <a:rPr lang="en-US" dirty="0" smtClean="0"/>
              <a:t> </a:t>
            </a:r>
            <a:r>
              <a:rPr lang="en-US" dirty="0" err="1" smtClean="0"/>
              <a:t>provinciemi</a:t>
            </a:r>
            <a:endParaRPr lang="en-US" dirty="0" smtClean="0"/>
          </a:p>
          <a:p>
            <a:r>
              <a:rPr lang="en-US" dirty="0" err="1" smtClean="0"/>
              <a:t>Ve</a:t>
            </a:r>
            <a:r>
              <a:rPr lang="en-US" dirty="0" smtClean="0"/>
              <a:t> </a:t>
            </a:r>
            <a:r>
              <a:rPr lang="en-US" dirty="0" err="1" smtClean="0"/>
              <a:t>skutečnosti</a:t>
            </a:r>
            <a:r>
              <a:rPr lang="en-US" dirty="0" smtClean="0"/>
              <a:t>, </a:t>
            </a:r>
            <a:r>
              <a:rPr lang="en-US" dirty="0" err="1" smtClean="0"/>
              <a:t>ekonomická</a:t>
            </a:r>
            <a:r>
              <a:rPr lang="en-US" dirty="0" smtClean="0"/>
              <a:t> </a:t>
            </a:r>
            <a:r>
              <a:rPr lang="en-US" dirty="0" err="1" smtClean="0"/>
              <a:t>podpora</a:t>
            </a:r>
            <a:r>
              <a:rPr lang="en-US" dirty="0" smtClean="0"/>
              <a:t> a </a:t>
            </a:r>
            <a:r>
              <a:rPr lang="en-US" dirty="0" err="1" smtClean="0"/>
              <a:t>rozvoj</a:t>
            </a:r>
            <a:r>
              <a:rPr lang="en-US" dirty="0" smtClean="0"/>
              <a:t> je </a:t>
            </a:r>
            <a:r>
              <a:rPr lang="en-US" dirty="0" err="1" smtClean="0"/>
              <a:t>směřován</a:t>
            </a:r>
            <a:r>
              <a:rPr lang="en-US" dirty="0" smtClean="0"/>
              <a:t> </a:t>
            </a:r>
            <a:r>
              <a:rPr lang="en-US" dirty="0" err="1" smtClean="0"/>
              <a:t>na</a:t>
            </a:r>
            <a:r>
              <a:rPr lang="en-US" dirty="0" smtClean="0"/>
              <a:t> Han Chinese a </a:t>
            </a:r>
            <a:r>
              <a:rPr lang="en-US" dirty="0" err="1" smtClean="0"/>
              <a:t>etnických</a:t>
            </a:r>
            <a:r>
              <a:rPr lang="en-US" dirty="0" smtClean="0"/>
              <a:t> </a:t>
            </a:r>
            <a:r>
              <a:rPr lang="en-US" dirty="0" err="1" smtClean="0"/>
              <a:t>minorit</a:t>
            </a:r>
            <a:r>
              <a:rPr lang="en-US" dirty="0" smtClean="0"/>
              <a:t> se </a:t>
            </a:r>
            <a:r>
              <a:rPr lang="en-US" dirty="0" err="1" smtClean="0"/>
              <a:t>téměř</a:t>
            </a:r>
            <a:r>
              <a:rPr lang="en-US" dirty="0" smtClean="0"/>
              <a:t> </a:t>
            </a:r>
            <a:r>
              <a:rPr lang="en-US" dirty="0" err="1" smtClean="0"/>
              <a:t>netýká</a:t>
            </a:r>
            <a:endParaRPr lang="en-US" dirty="0" smtClean="0"/>
          </a:p>
          <a:p>
            <a:r>
              <a:rPr lang="en-US" dirty="0" smtClean="0"/>
              <a:t>2/3 </a:t>
            </a:r>
            <a:r>
              <a:rPr lang="en-US" dirty="0" err="1"/>
              <a:t>U</a:t>
            </a:r>
            <a:r>
              <a:rPr lang="en-US" dirty="0" err="1" smtClean="0"/>
              <a:t>jghurů</a:t>
            </a:r>
            <a:r>
              <a:rPr lang="en-US" dirty="0" smtClean="0"/>
              <a:t> </a:t>
            </a:r>
            <a:r>
              <a:rPr lang="en-US" dirty="0" err="1" smtClean="0"/>
              <a:t>žijí</a:t>
            </a:r>
            <a:r>
              <a:rPr lang="en-US" dirty="0" smtClean="0"/>
              <a:t> v </a:t>
            </a:r>
            <a:r>
              <a:rPr lang="en-US" dirty="0" err="1" smtClean="0"/>
              <a:t>Tarim</a:t>
            </a:r>
            <a:r>
              <a:rPr lang="en-US" dirty="0" smtClean="0"/>
              <a:t> Basin s </a:t>
            </a:r>
            <a:r>
              <a:rPr lang="en-US" dirty="0" err="1" smtClean="0"/>
              <a:t>nízkým</a:t>
            </a:r>
            <a:r>
              <a:rPr lang="en-US" dirty="0" smtClean="0"/>
              <a:t> HDP a </a:t>
            </a:r>
            <a:r>
              <a:rPr lang="en-US" dirty="0" err="1" smtClean="0"/>
              <a:t>žijí</a:t>
            </a:r>
            <a:r>
              <a:rPr lang="en-US" dirty="0" smtClean="0"/>
              <a:t> pod </a:t>
            </a:r>
            <a:r>
              <a:rPr lang="en-US" dirty="0" err="1" smtClean="0"/>
              <a:t>hranicí</a:t>
            </a:r>
            <a:r>
              <a:rPr lang="en-US" dirty="0" smtClean="0"/>
              <a:t> </a:t>
            </a:r>
            <a:r>
              <a:rPr lang="en-US" dirty="0" err="1" smtClean="0"/>
              <a:t>chudoby</a:t>
            </a:r>
            <a:endParaRPr lang="en-US" dirty="0"/>
          </a:p>
        </p:txBody>
      </p:sp>
    </p:spTree>
    <p:extLst>
      <p:ext uri="{BB962C8B-B14F-4D97-AF65-F5344CB8AC3E}">
        <p14:creationId xmlns:p14="http://schemas.microsoft.com/office/powerpoint/2010/main" val="2048667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73434"/>
          </a:xfrm>
        </p:spPr>
        <p:txBody>
          <a:bodyPr>
            <a:normAutofit/>
          </a:bodyPr>
          <a:lstStyle/>
          <a:p>
            <a:r>
              <a:rPr lang="en-US" dirty="0" err="1" smtClean="0"/>
              <a:t>Diskriminace</a:t>
            </a:r>
            <a:r>
              <a:rPr lang="en-US" dirty="0" smtClean="0"/>
              <a:t> a </a:t>
            </a:r>
            <a:r>
              <a:rPr lang="en-US" dirty="0" err="1" smtClean="0"/>
              <a:t>nacionalismus</a:t>
            </a:r>
            <a:endParaRPr lang="en-US" dirty="0"/>
          </a:p>
        </p:txBody>
      </p:sp>
      <p:pic>
        <p:nvPicPr>
          <p:cNvPr id="5" name="Content Placeholder 4"/>
          <p:cNvPicPr>
            <a:picLocks noGrp="1" noChangeAspect="1"/>
          </p:cNvPicPr>
          <p:nvPr>
            <p:ph idx="1"/>
          </p:nvPr>
        </p:nvPicPr>
        <p:blipFill>
          <a:blip r:embed="rId2"/>
          <a:srcRect t="5504" b="5504"/>
          <a:stretch>
            <a:fillRect/>
          </a:stretch>
        </p:blipFill>
        <p:spPr/>
      </p:pic>
      <p:sp>
        <p:nvSpPr>
          <p:cNvPr id="4" name="Text Placeholder 3"/>
          <p:cNvSpPr>
            <a:spLocks noGrp="1"/>
          </p:cNvSpPr>
          <p:nvPr>
            <p:ph type="body" sz="half" idx="2"/>
          </p:nvPr>
        </p:nvSpPr>
        <p:spPr/>
        <p:txBody>
          <a:bodyPr>
            <a:normAutofit/>
          </a:bodyPr>
          <a:lstStyle/>
          <a:p>
            <a:r>
              <a:rPr lang="en-US" dirty="0" err="1" smtClean="0"/>
              <a:t>Teoreticky</a:t>
            </a:r>
            <a:r>
              <a:rPr lang="en-US" dirty="0" smtClean="0"/>
              <a:t>, </a:t>
            </a:r>
            <a:r>
              <a:rPr lang="en-US" dirty="0" err="1" smtClean="0"/>
              <a:t>čínský</a:t>
            </a:r>
            <a:r>
              <a:rPr lang="en-US" dirty="0" smtClean="0"/>
              <a:t> </a:t>
            </a:r>
            <a:r>
              <a:rPr lang="en-US" dirty="0" err="1" smtClean="0"/>
              <a:t>vzdělávací</a:t>
            </a:r>
            <a:r>
              <a:rPr lang="en-US" dirty="0" smtClean="0"/>
              <a:t> </a:t>
            </a:r>
            <a:r>
              <a:rPr lang="en-US" dirty="0" err="1" smtClean="0"/>
              <a:t>systém</a:t>
            </a:r>
            <a:r>
              <a:rPr lang="en-US" dirty="0" smtClean="0"/>
              <a:t> </a:t>
            </a:r>
            <a:r>
              <a:rPr lang="en-US" dirty="0" err="1" smtClean="0"/>
              <a:t>byl</a:t>
            </a:r>
            <a:r>
              <a:rPr lang="en-US" dirty="0" smtClean="0"/>
              <a:t> </a:t>
            </a:r>
            <a:r>
              <a:rPr lang="en-US" dirty="0" err="1" smtClean="0"/>
              <a:t>měl</a:t>
            </a:r>
            <a:r>
              <a:rPr lang="en-US" dirty="0" smtClean="0"/>
              <a:t> </a:t>
            </a:r>
            <a:r>
              <a:rPr lang="en-US" dirty="0" err="1" smtClean="0"/>
              <a:t>ulehčit</a:t>
            </a:r>
            <a:r>
              <a:rPr lang="en-US" dirty="0" smtClean="0"/>
              <a:t> </a:t>
            </a:r>
            <a:r>
              <a:rPr lang="en-US" dirty="0" err="1" smtClean="0"/>
              <a:t>vzdělávaní</a:t>
            </a:r>
            <a:r>
              <a:rPr lang="en-US" dirty="0" smtClean="0"/>
              <a:t> </a:t>
            </a:r>
            <a:r>
              <a:rPr lang="en-US" dirty="0" err="1" smtClean="0"/>
              <a:t>obyv</a:t>
            </a:r>
            <a:r>
              <a:rPr lang="en-US" dirty="0" smtClean="0"/>
              <a:t>. </a:t>
            </a:r>
            <a:r>
              <a:rPr lang="en-US" dirty="0"/>
              <a:t>z</a:t>
            </a:r>
            <a:r>
              <a:rPr lang="en-US" dirty="0" smtClean="0"/>
              <a:t> </a:t>
            </a:r>
            <a:r>
              <a:rPr lang="en-US" dirty="0" err="1" smtClean="0"/>
              <a:t>minorit</a:t>
            </a:r>
            <a:r>
              <a:rPr lang="en-US" dirty="0" smtClean="0"/>
              <a:t>,</a:t>
            </a:r>
          </a:p>
          <a:p>
            <a:r>
              <a:rPr lang="en-US" dirty="0" smtClean="0"/>
              <a:t>V </a:t>
            </a:r>
            <a:r>
              <a:rPr lang="en-US" dirty="0" err="1" smtClean="0"/>
              <a:t>realitě</a:t>
            </a:r>
            <a:r>
              <a:rPr lang="en-US" dirty="0" smtClean="0"/>
              <a:t> </a:t>
            </a:r>
            <a:r>
              <a:rPr lang="en-US" dirty="0" err="1" smtClean="0"/>
              <a:t>vysoké</a:t>
            </a:r>
            <a:r>
              <a:rPr lang="en-US" dirty="0" smtClean="0"/>
              <a:t> </a:t>
            </a:r>
            <a:r>
              <a:rPr lang="en-US" dirty="0" err="1" smtClean="0"/>
              <a:t>školní</a:t>
            </a:r>
            <a:r>
              <a:rPr lang="en-US" dirty="0" smtClean="0"/>
              <a:t> </a:t>
            </a:r>
            <a:r>
              <a:rPr lang="en-US" dirty="0" err="1" smtClean="0"/>
              <a:t>náklady</a:t>
            </a:r>
            <a:r>
              <a:rPr lang="en-US" dirty="0" smtClean="0"/>
              <a:t>, </a:t>
            </a:r>
            <a:r>
              <a:rPr lang="en-US" dirty="0" err="1" smtClean="0"/>
              <a:t>poté</a:t>
            </a:r>
            <a:r>
              <a:rPr lang="en-US" dirty="0" smtClean="0"/>
              <a:t> co </a:t>
            </a:r>
            <a:r>
              <a:rPr lang="en-US" dirty="0" err="1" smtClean="0"/>
              <a:t>stát</a:t>
            </a:r>
            <a:r>
              <a:rPr lang="en-US" dirty="0" smtClean="0"/>
              <a:t> </a:t>
            </a:r>
            <a:r>
              <a:rPr lang="en-US" dirty="0" err="1" smtClean="0"/>
              <a:t>stáhl</a:t>
            </a:r>
            <a:r>
              <a:rPr lang="en-US" dirty="0" smtClean="0"/>
              <a:t> </a:t>
            </a:r>
            <a:r>
              <a:rPr lang="en-US" dirty="0" err="1" smtClean="0"/>
              <a:t>podporu</a:t>
            </a:r>
            <a:r>
              <a:rPr lang="en-US" dirty="0" smtClean="0"/>
              <a:t>, </a:t>
            </a:r>
            <a:r>
              <a:rPr lang="en-US" dirty="0" err="1" smtClean="0"/>
              <a:t>hraje</a:t>
            </a:r>
            <a:r>
              <a:rPr lang="en-US" dirty="0" smtClean="0"/>
              <a:t> </a:t>
            </a:r>
            <a:r>
              <a:rPr lang="en-US" dirty="0" err="1" smtClean="0"/>
              <a:t>ve</a:t>
            </a:r>
            <a:r>
              <a:rPr lang="en-US" dirty="0" smtClean="0"/>
              <a:t> </a:t>
            </a:r>
            <a:r>
              <a:rPr lang="en-US" dirty="0" err="1" smtClean="0"/>
              <a:t>prospěch</a:t>
            </a:r>
            <a:r>
              <a:rPr lang="en-US" dirty="0" smtClean="0"/>
              <a:t> </a:t>
            </a:r>
            <a:r>
              <a:rPr lang="en-US" dirty="0" err="1" smtClean="0"/>
              <a:t>bohatšího</a:t>
            </a:r>
            <a:r>
              <a:rPr lang="en-US" dirty="0" smtClean="0"/>
              <a:t> Han </a:t>
            </a:r>
            <a:r>
              <a:rPr lang="en-US" dirty="0" err="1" smtClean="0"/>
              <a:t>obyv</a:t>
            </a:r>
            <a:r>
              <a:rPr lang="en-US" dirty="0" smtClean="0"/>
              <a:t>., minority </a:t>
            </a:r>
            <a:r>
              <a:rPr lang="en-US" dirty="0" err="1" smtClean="0"/>
              <a:t>tak</a:t>
            </a:r>
            <a:r>
              <a:rPr lang="en-US" dirty="0" smtClean="0"/>
              <a:t> </a:t>
            </a:r>
            <a:r>
              <a:rPr lang="en-US" dirty="0" err="1" smtClean="0"/>
              <a:t>posílají</a:t>
            </a:r>
            <a:r>
              <a:rPr lang="en-US" dirty="0" smtClean="0"/>
              <a:t> </a:t>
            </a:r>
            <a:r>
              <a:rPr lang="en-US" dirty="0" err="1" smtClean="0"/>
              <a:t>děti</a:t>
            </a:r>
            <a:r>
              <a:rPr lang="en-US" dirty="0" smtClean="0"/>
              <a:t> do </a:t>
            </a:r>
            <a:r>
              <a:rPr lang="en-US" dirty="0" err="1" smtClean="0"/>
              <a:t>škol</a:t>
            </a:r>
            <a:r>
              <a:rPr lang="en-US" dirty="0" smtClean="0"/>
              <a:t> </a:t>
            </a:r>
            <a:r>
              <a:rPr lang="en-US" dirty="0" err="1" smtClean="0"/>
              <a:t>pouze</a:t>
            </a:r>
            <a:r>
              <a:rPr lang="en-US" dirty="0" smtClean="0"/>
              <a:t> v </a:t>
            </a:r>
            <a:r>
              <a:rPr lang="en-US" dirty="0" err="1" smtClean="0"/>
              <a:t>rímci</a:t>
            </a:r>
            <a:r>
              <a:rPr lang="en-US" dirty="0" smtClean="0"/>
              <a:t> </a:t>
            </a:r>
            <a:r>
              <a:rPr lang="en-US" dirty="0" err="1" smtClean="0"/>
              <a:t>povinné</a:t>
            </a:r>
            <a:r>
              <a:rPr lang="en-US" dirty="0" smtClean="0"/>
              <a:t> </a:t>
            </a:r>
            <a:r>
              <a:rPr lang="en-US" dirty="0" err="1" smtClean="0"/>
              <a:t>školní</a:t>
            </a:r>
            <a:r>
              <a:rPr lang="en-US" dirty="0" smtClean="0"/>
              <a:t> </a:t>
            </a:r>
            <a:r>
              <a:rPr lang="en-US" dirty="0" err="1" smtClean="0"/>
              <a:t>docházky</a:t>
            </a:r>
            <a:endParaRPr lang="en-US" dirty="0" smtClean="0"/>
          </a:p>
          <a:p>
            <a:r>
              <a:rPr lang="en-US" dirty="0" err="1" smtClean="0"/>
              <a:t>Diskriminace</a:t>
            </a:r>
            <a:r>
              <a:rPr lang="en-US" dirty="0" smtClean="0"/>
              <a:t> v </a:t>
            </a:r>
            <a:r>
              <a:rPr lang="en-US" dirty="0" err="1" smtClean="0"/>
              <a:t>zaměstnání</a:t>
            </a:r>
            <a:endParaRPr lang="en-US" dirty="0" smtClean="0"/>
          </a:p>
          <a:p>
            <a:r>
              <a:rPr lang="en-US" dirty="0" err="1" smtClean="0"/>
              <a:t>Integrovaná</a:t>
            </a:r>
            <a:r>
              <a:rPr lang="en-US" dirty="0" smtClean="0"/>
              <a:t> </a:t>
            </a:r>
            <a:r>
              <a:rPr lang="en-US" dirty="0" err="1" smtClean="0"/>
              <a:t>pouze</a:t>
            </a:r>
            <a:r>
              <a:rPr lang="en-US" dirty="0" smtClean="0"/>
              <a:t> </a:t>
            </a:r>
            <a:r>
              <a:rPr lang="en-US" dirty="0" err="1" smtClean="0"/>
              <a:t>ujghurská</a:t>
            </a:r>
            <a:r>
              <a:rPr lang="en-US" dirty="0" smtClean="0"/>
              <a:t> </a:t>
            </a:r>
            <a:r>
              <a:rPr lang="en-US" dirty="0" err="1" smtClean="0"/>
              <a:t>elita</a:t>
            </a:r>
            <a:endParaRPr lang="en-US" dirty="0" smtClean="0"/>
          </a:p>
          <a:p>
            <a:endParaRPr lang="en-US" dirty="0"/>
          </a:p>
        </p:txBody>
      </p:sp>
    </p:spTree>
    <p:extLst>
      <p:ext uri="{BB962C8B-B14F-4D97-AF65-F5344CB8AC3E}">
        <p14:creationId xmlns:p14="http://schemas.microsoft.com/office/powerpoint/2010/main" val="344759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Historický</a:t>
            </a:r>
            <a:r>
              <a:rPr lang="en-US" dirty="0" smtClean="0"/>
              <a:t> </a:t>
            </a:r>
            <a:r>
              <a:rPr lang="en-US" dirty="0" err="1" smtClean="0"/>
              <a:t>přehled</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smtClean="0"/>
              <a:t>Délka</a:t>
            </a:r>
            <a:r>
              <a:rPr lang="en-US" dirty="0" smtClean="0"/>
              <a:t> </a:t>
            </a:r>
            <a:r>
              <a:rPr lang="en-US" dirty="0" err="1" smtClean="0"/>
              <a:t>současné</a:t>
            </a:r>
            <a:r>
              <a:rPr lang="en-US" dirty="0" smtClean="0"/>
              <a:t> </a:t>
            </a:r>
            <a:r>
              <a:rPr lang="en-US" dirty="0" err="1" smtClean="0"/>
              <a:t>hranice</a:t>
            </a:r>
            <a:r>
              <a:rPr lang="en-US" dirty="0" smtClean="0"/>
              <a:t> </a:t>
            </a:r>
            <a:r>
              <a:rPr lang="en-US" dirty="0" err="1" smtClean="0"/>
              <a:t>činí</a:t>
            </a:r>
            <a:r>
              <a:rPr lang="en-US" dirty="0" smtClean="0"/>
              <a:t> 4 300 km</a:t>
            </a:r>
          </a:p>
          <a:p>
            <a:r>
              <a:rPr lang="en-US" dirty="0" err="1" smtClean="0"/>
              <a:t>Přerušované</a:t>
            </a:r>
            <a:r>
              <a:rPr lang="en-US" dirty="0" smtClean="0"/>
              <a:t> </a:t>
            </a:r>
            <a:r>
              <a:rPr lang="en-US" dirty="0" err="1" smtClean="0"/>
              <a:t>vztahy</a:t>
            </a:r>
            <a:r>
              <a:rPr lang="en-US" dirty="0" smtClean="0"/>
              <a:t> </a:t>
            </a:r>
            <a:r>
              <a:rPr lang="en-US" dirty="0" err="1" smtClean="0"/>
              <a:t>ještě</a:t>
            </a:r>
            <a:r>
              <a:rPr lang="en-US" dirty="0" smtClean="0"/>
              <a:t> </a:t>
            </a:r>
            <a:r>
              <a:rPr lang="en-US" dirty="0" err="1" smtClean="0"/>
              <a:t>pře</a:t>
            </a:r>
            <a:r>
              <a:rPr lang="en-US" dirty="0" smtClean="0"/>
              <a:t> </a:t>
            </a:r>
            <a:r>
              <a:rPr lang="en-US" dirty="0" err="1" smtClean="0"/>
              <a:t>mongolskou</a:t>
            </a:r>
            <a:r>
              <a:rPr lang="en-US" dirty="0" smtClean="0"/>
              <a:t> </a:t>
            </a:r>
            <a:r>
              <a:rPr lang="en-US" dirty="0" err="1" smtClean="0"/>
              <a:t>invazí</a:t>
            </a:r>
            <a:r>
              <a:rPr lang="en-US" dirty="0" smtClean="0"/>
              <a:t> </a:t>
            </a:r>
            <a:r>
              <a:rPr lang="en-US" dirty="0" err="1" smtClean="0"/>
              <a:t>ve</a:t>
            </a:r>
            <a:r>
              <a:rPr lang="en-US" dirty="0" smtClean="0"/>
              <a:t> 13. a 14. </a:t>
            </a:r>
            <a:r>
              <a:rPr lang="en-US" dirty="0" err="1" smtClean="0"/>
              <a:t>st</a:t>
            </a:r>
            <a:endParaRPr lang="en-US" dirty="0" smtClean="0"/>
          </a:p>
          <a:p>
            <a:r>
              <a:rPr lang="en-US" dirty="0" err="1" smtClean="0"/>
              <a:t>Pokračující</a:t>
            </a:r>
            <a:r>
              <a:rPr lang="en-US" dirty="0" smtClean="0"/>
              <a:t> </a:t>
            </a:r>
            <a:r>
              <a:rPr lang="en-US" dirty="0" err="1" smtClean="0"/>
              <a:t>střety</a:t>
            </a:r>
            <a:r>
              <a:rPr lang="en-US" dirty="0" smtClean="0"/>
              <a:t> v </a:t>
            </a:r>
            <a:r>
              <a:rPr lang="en-US" dirty="0" err="1" smtClean="0"/>
              <a:t>průběhu</a:t>
            </a:r>
            <a:r>
              <a:rPr lang="en-US" dirty="0" smtClean="0"/>
              <a:t> </a:t>
            </a:r>
            <a:r>
              <a:rPr lang="en-US" dirty="0" err="1" smtClean="0"/>
              <a:t>novověku</a:t>
            </a:r>
            <a:endParaRPr lang="en-US" dirty="0" smtClean="0"/>
          </a:p>
          <a:p>
            <a:pPr lvl="1"/>
            <a:r>
              <a:rPr lang="en-US" dirty="0" smtClean="0"/>
              <a:t>1689 Treaty of </a:t>
            </a:r>
            <a:r>
              <a:rPr lang="en-US" dirty="0" err="1" smtClean="0"/>
              <a:t>Nerchinsk</a:t>
            </a:r>
            <a:endParaRPr lang="en-US" dirty="0" smtClean="0"/>
          </a:p>
          <a:p>
            <a:pPr lvl="1"/>
            <a:r>
              <a:rPr lang="en-US" dirty="0" smtClean="0"/>
              <a:t>1729 Treaty of </a:t>
            </a:r>
            <a:r>
              <a:rPr lang="en-US" dirty="0" err="1" smtClean="0"/>
              <a:t>Kayakhta</a:t>
            </a:r>
            <a:r>
              <a:rPr lang="en-US" dirty="0" smtClean="0"/>
              <a:t> (</a:t>
            </a:r>
            <a:r>
              <a:rPr lang="en-US" dirty="0" err="1" smtClean="0"/>
              <a:t>Petr</a:t>
            </a:r>
            <a:r>
              <a:rPr lang="en-US" dirty="0" smtClean="0"/>
              <a:t> </a:t>
            </a:r>
            <a:r>
              <a:rPr lang="en-US" dirty="0" err="1" smtClean="0"/>
              <a:t>Veliký</a:t>
            </a:r>
            <a:r>
              <a:rPr lang="en-US" dirty="0" smtClean="0"/>
              <a:t>)</a:t>
            </a:r>
          </a:p>
          <a:p>
            <a:r>
              <a:rPr lang="en-US" u="sng" dirty="0" err="1" smtClean="0"/>
              <a:t>Přelomové</a:t>
            </a:r>
            <a:r>
              <a:rPr lang="en-US" u="sng" dirty="0" smtClean="0"/>
              <a:t> 19. </a:t>
            </a:r>
            <a:r>
              <a:rPr lang="en-US" u="sng" dirty="0" err="1" smtClean="0"/>
              <a:t>století</a:t>
            </a:r>
            <a:endParaRPr lang="en-US" u="sng" dirty="0" smtClean="0"/>
          </a:p>
          <a:p>
            <a:pPr lvl="1"/>
            <a:r>
              <a:rPr lang="en-US" dirty="0" smtClean="0"/>
              <a:t>1858 </a:t>
            </a:r>
            <a:r>
              <a:rPr lang="en-US" dirty="0" err="1" smtClean="0"/>
              <a:t>Traty</a:t>
            </a:r>
            <a:r>
              <a:rPr lang="en-US" dirty="0" smtClean="0"/>
              <a:t> of </a:t>
            </a:r>
            <a:r>
              <a:rPr lang="en-US" dirty="0" err="1" smtClean="0"/>
              <a:t>Aigun</a:t>
            </a:r>
            <a:endParaRPr lang="en-US" dirty="0" smtClean="0"/>
          </a:p>
          <a:p>
            <a:pPr lvl="1"/>
            <a:r>
              <a:rPr lang="en-US" dirty="0" smtClean="0"/>
              <a:t>1860 </a:t>
            </a:r>
            <a:r>
              <a:rPr lang="en-US" dirty="0" err="1" smtClean="0"/>
              <a:t>Pekingská</a:t>
            </a:r>
            <a:r>
              <a:rPr lang="en-US" dirty="0" smtClean="0"/>
              <a:t> </a:t>
            </a:r>
            <a:r>
              <a:rPr lang="en-US" dirty="0" err="1" smtClean="0"/>
              <a:t>konvence</a:t>
            </a:r>
            <a:r>
              <a:rPr lang="en-US" dirty="0" smtClean="0"/>
              <a:t> – </a:t>
            </a:r>
            <a:r>
              <a:rPr lang="en-US" dirty="0" err="1" smtClean="0"/>
              <a:t>anexe</a:t>
            </a:r>
            <a:r>
              <a:rPr lang="en-US" dirty="0" smtClean="0"/>
              <a:t> </a:t>
            </a:r>
            <a:r>
              <a:rPr lang="en-US" dirty="0" err="1" smtClean="0"/>
              <a:t>řeky</a:t>
            </a:r>
            <a:r>
              <a:rPr lang="en-US" dirty="0" smtClean="0"/>
              <a:t> Amur, </a:t>
            </a:r>
            <a:r>
              <a:rPr lang="en-US" dirty="0" err="1" smtClean="0"/>
              <a:t>části</a:t>
            </a:r>
            <a:r>
              <a:rPr lang="en-US" dirty="0" smtClean="0"/>
              <a:t> </a:t>
            </a:r>
            <a:r>
              <a:rPr lang="en-US" dirty="0" err="1" smtClean="0"/>
              <a:t>Mandžuska</a:t>
            </a:r>
            <a:r>
              <a:rPr lang="en-US" dirty="0" smtClean="0"/>
              <a:t>, Sakhalin Island</a:t>
            </a:r>
          </a:p>
          <a:p>
            <a:pPr lvl="1"/>
            <a:r>
              <a:rPr lang="en-US" dirty="0" smtClean="0"/>
              <a:t>1870s </a:t>
            </a:r>
            <a:r>
              <a:rPr lang="en-US" dirty="0" err="1" smtClean="0"/>
              <a:t>konflikt</a:t>
            </a:r>
            <a:r>
              <a:rPr lang="en-US" dirty="0" smtClean="0"/>
              <a:t> v Xinjiang – </a:t>
            </a:r>
            <a:r>
              <a:rPr lang="en-US" dirty="0" err="1" smtClean="0"/>
              <a:t>Čína</a:t>
            </a:r>
            <a:r>
              <a:rPr lang="en-US" dirty="0" smtClean="0"/>
              <a:t> </a:t>
            </a:r>
            <a:r>
              <a:rPr lang="en-US" dirty="0" err="1" smtClean="0"/>
              <a:t>vytlačila</a:t>
            </a:r>
            <a:r>
              <a:rPr lang="en-US" dirty="0" smtClean="0"/>
              <a:t> </a:t>
            </a:r>
            <a:r>
              <a:rPr lang="en-US" dirty="0" err="1" smtClean="0"/>
              <a:t>Rusy</a:t>
            </a:r>
            <a:endParaRPr lang="en-US" dirty="0" smtClean="0"/>
          </a:p>
          <a:p>
            <a:pPr lvl="1"/>
            <a:r>
              <a:rPr lang="en-US" dirty="0" smtClean="0"/>
              <a:t>1899-1901 </a:t>
            </a:r>
            <a:r>
              <a:rPr lang="en-US" dirty="0" err="1" smtClean="0"/>
              <a:t>Boxerké</a:t>
            </a:r>
            <a:r>
              <a:rPr lang="en-US" dirty="0" smtClean="0"/>
              <a:t> </a:t>
            </a:r>
            <a:r>
              <a:rPr lang="en-US" dirty="0" err="1" smtClean="0"/>
              <a:t>povstání</a:t>
            </a:r>
            <a:r>
              <a:rPr lang="en-US" dirty="0" smtClean="0"/>
              <a:t> – </a:t>
            </a:r>
            <a:r>
              <a:rPr lang="en-US" dirty="0" err="1" smtClean="0"/>
              <a:t>Čína</a:t>
            </a:r>
            <a:r>
              <a:rPr lang="en-US" dirty="0" smtClean="0"/>
              <a:t> </a:t>
            </a:r>
            <a:r>
              <a:rPr lang="en-US" dirty="0" err="1" smtClean="0"/>
              <a:t>pronajímá</a:t>
            </a:r>
            <a:r>
              <a:rPr lang="en-US" dirty="0" smtClean="0"/>
              <a:t> Port Arthur (</a:t>
            </a:r>
            <a:r>
              <a:rPr lang="en-US" dirty="0" err="1" smtClean="0"/>
              <a:t>Lüshun</a:t>
            </a:r>
            <a:r>
              <a:rPr lang="en-US" dirty="0" smtClean="0"/>
              <a:t>), </a:t>
            </a:r>
            <a:r>
              <a:rPr lang="en-US" dirty="0" err="1" smtClean="0"/>
              <a:t>transibiřská</a:t>
            </a:r>
            <a:r>
              <a:rPr lang="en-US" dirty="0" smtClean="0"/>
              <a:t> </a:t>
            </a:r>
            <a:r>
              <a:rPr lang="en-US" dirty="0" err="1" smtClean="0"/>
              <a:t>magistrála</a:t>
            </a:r>
            <a:endParaRPr lang="en-US" dirty="0" smtClean="0"/>
          </a:p>
          <a:p>
            <a:endParaRPr lang="en-US" dirty="0"/>
          </a:p>
        </p:txBody>
      </p:sp>
    </p:spTree>
    <p:extLst>
      <p:ext uri="{BB962C8B-B14F-4D97-AF65-F5344CB8AC3E}">
        <p14:creationId xmlns:p14="http://schemas.microsoft.com/office/powerpoint/2010/main" val="1666813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708" y="911330"/>
            <a:ext cx="7407005" cy="1399101"/>
          </a:xfrm>
          <a:prstGeom prst="rect">
            <a:avLst/>
          </a:prstGeom>
        </p:spPr>
      </p:pic>
    </p:spTree>
    <p:extLst>
      <p:ext uri="{BB962C8B-B14F-4D97-AF65-F5344CB8AC3E}">
        <p14:creationId xmlns:p14="http://schemas.microsoft.com/office/powerpoint/2010/main" val="6116154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Proč</a:t>
            </a:r>
            <a:r>
              <a:rPr lang="en-US" dirty="0" smtClean="0"/>
              <a:t> </a:t>
            </a:r>
            <a:r>
              <a:rPr lang="en-US" dirty="0" err="1" smtClean="0"/>
              <a:t>Čína</a:t>
            </a:r>
            <a:r>
              <a:rPr lang="en-US" dirty="0" smtClean="0"/>
              <a:t> </a:t>
            </a:r>
            <a:r>
              <a:rPr lang="en-US" dirty="0" err="1" smtClean="0"/>
              <a:t>chce</a:t>
            </a:r>
            <a:r>
              <a:rPr lang="en-US" dirty="0" smtClean="0"/>
              <a:t> Xinjiang?</a:t>
            </a:r>
            <a:endParaRPr lang="en-US" dirty="0"/>
          </a:p>
        </p:txBody>
      </p:sp>
      <p:sp>
        <p:nvSpPr>
          <p:cNvPr id="5" name="Text Placeholder 4"/>
          <p:cNvSpPr>
            <a:spLocks noGrp="1"/>
          </p:cNvSpPr>
          <p:nvPr>
            <p:ph type="body" idx="1"/>
          </p:nvPr>
        </p:nvSpPr>
        <p:spPr/>
        <p:txBody>
          <a:bodyPr>
            <a:normAutofit/>
          </a:bodyPr>
          <a:lstStyle/>
          <a:p>
            <a:r>
              <a:rPr lang="cs-CZ" dirty="0" err="1" smtClean="0"/>
              <a:t>Geo</a:t>
            </a:r>
            <a:r>
              <a:rPr lang="cs-CZ" dirty="0"/>
              <a:t>-</a:t>
            </a:r>
            <a:r>
              <a:rPr lang="cs-CZ" dirty="0" smtClean="0"/>
              <a:t>strategické faktory</a:t>
            </a:r>
            <a:endParaRPr lang="cs-CZ" dirty="0"/>
          </a:p>
        </p:txBody>
      </p:sp>
      <p:sp>
        <p:nvSpPr>
          <p:cNvPr id="3" name="Content Placeholder 2"/>
          <p:cNvSpPr>
            <a:spLocks noGrp="1"/>
          </p:cNvSpPr>
          <p:nvPr>
            <p:ph sz="half" idx="2"/>
          </p:nvPr>
        </p:nvSpPr>
        <p:spPr/>
        <p:txBody>
          <a:bodyPr>
            <a:normAutofit lnSpcReduction="10000"/>
          </a:bodyPr>
          <a:lstStyle/>
          <a:p>
            <a:r>
              <a:rPr lang="en-US" dirty="0" err="1" smtClean="0"/>
              <a:t>Ropný</a:t>
            </a:r>
            <a:r>
              <a:rPr lang="en-US" dirty="0" smtClean="0"/>
              <a:t> a </a:t>
            </a:r>
            <a:r>
              <a:rPr lang="en-US" dirty="0" err="1"/>
              <a:t>p</a:t>
            </a:r>
            <a:r>
              <a:rPr lang="en-US" dirty="0" err="1" smtClean="0"/>
              <a:t>etrochemický</a:t>
            </a:r>
            <a:r>
              <a:rPr lang="en-US" dirty="0" smtClean="0"/>
              <a:t> </a:t>
            </a:r>
            <a:r>
              <a:rPr lang="en-US" dirty="0" err="1" smtClean="0"/>
              <a:t>průmysl</a:t>
            </a:r>
            <a:endParaRPr lang="en-US" dirty="0" smtClean="0"/>
          </a:p>
          <a:p>
            <a:r>
              <a:rPr lang="en-US" dirty="0" err="1" smtClean="0"/>
              <a:t>Klíčové</a:t>
            </a:r>
            <a:r>
              <a:rPr lang="en-US" dirty="0" smtClean="0"/>
              <a:t> </a:t>
            </a:r>
            <a:r>
              <a:rPr lang="en-US" dirty="0" err="1" smtClean="0"/>
              <a:t>ropovody</a:t>
            </a:r>
            <a:endParaRPr lang="en-US" dirty="0" smtClean="0"/>
          </a:p>
          <a:p>
            <a:r>
              <a:rPr lang="en-US" dirty="0" smtClean="0"/>
              <a:t>41% </a:t>
            </a:r>
            <a:r>
              <a:rPr lang="en-US" dirty="0" err="1" smtClean="0"/>
              <a:t>půdy</a:t>
            </a:r>
            <a:r>
              <a:rPr lang="en-US" dirty="0" smtClean="0"/>
              <a:t> </a:t>
            </a:r>
            <a:r>
              <a:rPr lang="en-US" dirty="0" err="1" smtClean="0"/>
              <a:t>vhodná</a:t>
            </a:r>
            <a:r>
              <a:rPr lang="en-US" dirty="0" smtClean="0"/>
              <a:t> k </a:t>
            </a:r>
            <a:r>
              <a:rPr lang="en-US" dirty="0" err="1" smtClean="0"/>
              <a:t>zemědělství</a:t>
            </a:r>
            <a:endParaRPr lang="en-US" dirty="0" smtClean="0"/>
          </a:p>
          <a:p>
            <a:r>
              <a:rPr lang="en-US" dirty="0" err="1" smtClean="0"/>
              <a:t>Naleziště</a:t>
            </a:r>
            <a:r>
              <a:rPr lang="en-US" dirty="0" smtClean="0"/>
              <a:t> </a:t>
            </a:r>
            <a:r>
              <a:rPr lang="en-US" dirty="0" err="1" smtClean="0"/>
              <a:t>minerálů</a:t>
            </a:r>
            <a:r>
              <a:rPr lang="en-US" dirty="0" smtClean="0"/>
              <a:t>, </a:t>
            </a:r>
            <a:r>
              <a:rPr lang="en-US" dirty="0" err="1" smtClean="0"/>
              <a:t>polodrahokamů</a:t>
            </a:r>
            <a:r>
              <a:rPr lang="en-US" dirty="0" smtClean="0"/>
              <a:t>, </a:t>
            </a:r>
            <a:r>
              <a:rPr lang="en-US" dirty="0" err="1" smtClean="0"/>
              <a:t>uhlí</a:t>
            </a:r>
            <a:r>
              <a:rPr lang="en-US" dirty="0" smtClean="0"/>
              <a:t> (38%), </a:t>
            </a:r>
            <a:r>
              <a:rPr lang="en-US" dirty="0" err="1" smtClean="0"/>
              <a:t>ropa</a:t>
            </a:r>
            <a:r>
              <a:rPr lang="en-US" dirty="0" smtClean="0"/>
              <a:t> (25%) </a:t>
            </a:r>
            <a:r>
              <a:rPr lang="en-US" dirty="0" err="1" smtClean="0"/>
              <a:t>atd</a:t>
            </a:r>
            <a:r>
              <a:rPr lang="en-US" dirty="0" smtClean="0"/>
              <a:t>.</a:t>
            </a:r>
          </a:p>
          <a:p>
            <a:r>
              <a:rPr lang="en-US" dirty="0" err="1" smtClean="0"/>
              <a:t>Voda</a:t>
            </a:r>
            <a:r>
              <a:rPr lang="en-US" dirty="0" smtClean="0"/>
              <a:t>, </a:t>
            </a:r>
            <a:r>
              <a:rPr lang="en-US" dirty="0" err="1" smtClean="0"/>
              <a:t>sluneční</a:t>
            </a:r>
            <a:r>
              <a:rPr lang="en-US" dirty="0" smtClean="0"/>
              <a:t> </a:t>
            </a:r>
            <a:r>
              <a:rPr lang="en-US" dirty="0" err="1" smtClean="0"/>
              <a:t>svit</a:t>
            </a:r>
            <a:endParaRPr lang="en-US" dirty="0" smtClean="0"/>
          </a:p>
          <a:p>
            <a:r>
              <a:rPr lang="en-US" dirty="0" err="1"/>
              <a:t>Nárazníková</a:t>
            </a:r>
            <a:r>
              <a:rPr lang="en-US" dirty="0"/>
              <a:t> </a:t>
            </a:r>
            <a:r>
              <a:rPr lang="en-US" dirty="0" err="1"/>
              <a:t>zóna</a:t>
            </a:r>
            <a:r>
              <a:rPr lang="en-US" dirty="0"/>
              <a:t> </a:t>
            </a:r>
          </a:p>
          <a:p>
            <a:pPr marL="0" indent="0">
              <a:buNone/>
            </a:pPr>
            <a:endParaRPr lang="en-US" dirty="0"/>
          </a:p>
        </p:txBody>
      </p:sp>
      <p:sp>
        <p:nvSpPr>
          <p:cNvPr id="6" name="Text Placeholder 5"/>
          <p:cNvSpPr>
            <a:spLocks noGrp="1"/>
          </p:cNvSpPr>
          <p:nvPr>
            <p:ph type="body" sz="quarter" idx="3"/>
          </p:nvPr>
        </p:nvSpPr>
        <p:spPr/>
        <p:txBody>
          <a:bodyPr/>
          <a:lstStyle/>
          <a:p>
            <a:endParaRPr lang="en-US" dirty="0"/>
          </a:p>
        </p:txBody>
      </p:sp>
      <p:pic>
        <p:nvPicPr>
          <p:cNvPr id="8" name="Content Placeholder 7"/>
          <p:cNvPicPr>
            <a:picLocks noGrp="1" noChangeAspect="1"/>
          </p:cNvPicPr>
          <p:nvPr>
            <p:ph sz="quarter" idx="4"/>
          </p:nvPr>
        </p:nvPicPr>
        <p:blipFill>
          <a:blip r:embed="rId2"/>
          <a:srcRect l="22268" r="22268"/>
          <a:stretch>
            <a:fillRect/>
          </a:stretch>
        </p:blipFill>
        <p:spPr/>
      </p:pic>
    </p:spTree>
    <p:extLst>
      <p:ext uri="{BB962C8B-B14F-4D97-AF65-F5344CB8AC3E}">
        <p14:creationId xmlns:p14="http://schemas.microsoft.com/office/powerpoint/2010/main" val="37522778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3"/>
                                        </p:tgtEl>
                                        <p:attrNameLst>
                                          <p:attrName>fillcolor</p:attrName>
                                        </p:attrNameLst>
                                      </p:cBhvr>
                                      <p:to>
                                        <a:schemeClr val="accent2"/>
                                      </p:to>
                                    </p:animClr>
                                    <p:set>
                                      <p:cBhvr>
                                        <p:cTn id="15" dur="2000" fill="hold"/>
                                        <p:tgtEl>
                                          <p:spTgt spid="3"/>
                                        </p:tgtEl>
                                        <p:attrNameLst>
                                          <p:attrName>fill.type</p:attrName>
                                        </p:attrNameLst>
                                      </p:cBhvr>
                                      <p:to>
                                        <p:strVal val="solid"/>
                                      </p:to>
                                    </p:set>
                                    <p:set>
                                      <p:cBhvr>
                                        <p:cTn id="16" dur="2000" fill="hold"/>
                                        <p:tgtEl>
                                          <p:spTgt spid="3"/>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Argumenty</a:t>
            </a:r>
            <a:endParaRPr lang="en-US" dirty="0"/>
          </a:p>
        </p:txBody>
      </p:sp>
      <p:sp>
        <p:nvSpPr>
          <p:cNvPr id="5" name="Text Placeholder 4"/>
          <p:cNvSpPr>
            <a:spLocks noGrp="1"/>
          </p:cNvSpPr>
          <p:nvPr>
            <p:ph type="body" idx="1"/>
          </p:nvPr>
        </p:nvSpPr>
        <p:spPr/>
        <p:txBody>
          <a:bodyPr/>
          <a:lstStyle/>
          <a:p>
            <a:r>
              <a:rPr lang="en-US" dirty="0" smtClean="0"/>
              <a:t>ČLR</a:t>
            </a:r>
            <a:endParaRPr lang="en-US" dirty="0"/>
          </a:p>
        </p:txBody>
      </p:sp>
      <p:sp>
        <p:nvSpPr>
          <p:cNvPr id="3" name="Content Placeholder 2"/>
          <p:cNvSpPr>
            <a:spLocks noGrp="1"/>
          </p:cNvSpPr>
          <p:nvPr>
            <p:ph sz="half" idx="2"/>
          </p:nvPr>
        </p:nvSpPr>
        <p:spPr/>
        <p:txBody>
          <a:bodyPr>
            <a:normAutofit/>
          </a:bodyPr>
          <a:lstStyle/>
          <a:p>
            <a:r>
              <a:rPr lang="en-US" dirty="0" smtClean="0"/>
              <a:t>Xinjiang </a:t>
            </a:r>
            <a:r>
              <a:rPr lang="en-US" dirty="0" err="1" smtClean="0"/>
              <a:t>neodmyslitelnou</a:t>
            </a:r>
            <a:r>
              <a:rPr lang="en-US" dirty="0" smtClean="0"/>
              <a:t> </a:t>
            </a:r>
            <a:r>
              <a:rPr lang="en-US" dirty="0" err="1" smtClean="0"/>
              <a:t>součástí</a:t>
            </a:r>
            <a:r>
              <a:rPr lang="en-US" dirty="0" smtClean="0"/>
              <a:t> </a:t>
            </a:r>
            <a:r>
              <a:rPr lang="en-US" dirty="0" err="1" smtClean="0"/>
              <a:t>Číny</a:t>
            </a:r>
            <a:r>
              <a:rPr lang="en-US" dirty="0" smtClean="0"/>
              <a:t> (</a:t>
            </a:r>
            <a:r>
              <a:rPr lang="en-US" dirty="0" err="1"/>
              <a:t>Historický</a:t>
            </a:r>
            <a:r>
              <a:rPr lang="en-US" dirty="0"/>
              <a:t> </a:t>
            </a:r>
            <a:r>
              <a:rPr lang="en-US" dirty="0" err="1"/>
              <a:t>nárok</a:t>
            </a:r>
            <a:r>
              <a:rPr lang="en-US" dirty="0"/>
              <a:t>: Han Chinese se </a:t>
            </a:r>
            <a:r>
              <a:rPr lang="en-US" dirty="0" err="1"/>
              <a:t>zde</a:t>
            </a:r>
            <a:r>
              <a:rPr lang="en-US" dirty="0"/>
              <a:t> </a:t>
            </a:r>
            <a:r>
              <a:rPr lang="en-US" dirty="0" err="1"/>
              <a:t>usazovali</a:t>
            </a:r>
            <a:r>
              <a:rPr lang="en-US" dirty="0"/>
              <a:t> od dob </a:t>
            </a:r>
            <a:r>
              <a:rPr lang="en-US" dirty="0" err="1"/>
              <a:t>dynastie</a:t>
            </a:r>
            <a:r>
              <a:rPr lang="en-US" dirty="0"/>
              <a:t> Tang (</a:t>
            </a:r>
            <a:r>
              <a:rPr lang="en-US" dirty="0" err="1"/>
              <a:t>když</a:t>
            </a:r>
            <a:r>
              <a:rPr lang="en-US" dirty="0"/>
              <a:t> se </a:t>
            </a:r>
            <a:r>
              <a:rPr lang="en-US" dirty="0" err="1"/>
              <a:t>otevřela</a:t>
            </a:r>
            <a:r>
              <a:rPr lang="en-US" dirty="0"/>
              <a:t> </a:t>
            </a:r>
            <a:r>
              <a:rPr lang="en-US" dirty="0" err="1"/>
              <a:t>Hedvábná</a:t>
            </a:r>
            <a:r>
              <a:rPr lang="en-US" dirty="0"/>
              <a:t> </a:t>
            </a:r>
            <a:r>
              <a:rPr lang="en-US" dirty="0" err="1"/>
              <a:t>stezka</a:t>
            </a:r>
            <a:r>
              <a:rPr lang="en-US" dirty="0"/>
              <a:t> a s </a:t>
            </a:r>
            <a:r>
              <a:rPr lang="en-US" dirty="0" err="1"/>
              <a:t>ní</a:t>
            </a:r>
            <a:r>
              <a:rPr lang="en-US" dirty="0"/>
              <a:t> </a:t>
            </a:r>
            <a:r>
              <a:rPr lang="en-US" dirty="0" err="1"/>
              <a:t>i</a:t>
            </a:r>
            <a:r>
              <a:rPr lang="en-US" dirty="0"/>
              <a:t> </a:t>
            </a:r>
            <a:r>
              <a:rPr lang="en-US" dirty="0" err="1"/>
              <a:t>nové</a:t>
            </a:r>
            <a:r>
              <a:rPr lang="en-US" dirty="0"/>
              <a:t> </a:t>
            </a:r>
            <a:r>
              <a:rPr lang="en-US" dirty="0" err="1"/>
              <a:t>obchodní</a:t>
            </a:r>
            <a:r>
              <a:rPr lang="en-US" dirty="0"/>
              <a:t> </a:t>
            </a:r>
            <a:r>
              <a:rPr lang="en-US" dirty="0" err="1"/>
              <a:t>příležitosti</a:t>
            </a:r>
            <a:r>
              <a:rPr lang="en-US" dirty="0"/>
              <a:t>)</a:t>
            </a:r>
          </a:p>
          <a:p>
            <a:r>
              <a:rPr lang="en-US" i="1" dirty="0" err="1" smtClean="0"/>
              <a:t>Válka</a:t>
            </a:r>
            <a:r>
              <a:rPr lang="en-US" i="1" dirty="0" smtClean="0"/>
              <a:t> s </a:t>
            </a:r>
            <a:r>
              <a:rPr lang="en-US" i="1" dirty="0" err="1" smtClean="0"/>
              <a:t>terorismem</a:t>
            </a:r>
            <a:endParaRPr lang="en-US" i="1" dirty="0"/>
          </a:p>
        </p:txBody>
      </p:sp>
      <p:sp>
        <p:nvSpPr>
          <p:cNvPr id="6" name="Text Placeholder 5"/>
          <p:cNvSpPr>
            <a:spLocks noGrp="1"/>
          </p:cNvSpPr>
          <p:nvPr>
            <p:ph type="body" sz="quarter" idx="3"/>
          </p:nvPr>
        </p:nvSpPr>
        <p:spPr/>
        <p:txBody>
          <a:bodyPr/>
          <a:lstStyle/>
          <a:p>
            <a:r>
              <a:rPr lang="en-US" dirty="0" err="1" smtClean="0"/>
              <a:t>Separatisté</a:t>
            </a:r>
            <a:endParaRPr lang="en-US" dirty="0"/>
          </a:p>
        </p:txBody>
      </p:sp>
      <p:sp>
        <p:nvSpPr>
          <p:cNvPr id="4" name="Content Placeholder 3"/>
          <p:cNvSpPr>
            <a:spLocks noGrp="1"/>
          </p:cNvSpPr>
          <p:nvPr>
            <p:ph sz="quarter" idx="4"/>
          </p:nvPr>
        </p:nvSpPr>
        <p:spPr/>
        <p:txBody>
          <a:bodyPr>
            <a:normAutofit/>
          </a:bodyPr>
          <a:lstStyle/>
          <a:p>
            <a:r>
              <a:rPr lang="en-US" dirty="0" smtClean="0"/>
              <a:t>Od </a:t>
            </a:r>
            <a:r>
              <a:rPr lang="en-US" dirty="0" err="1" smtClean="0"/>
              <a:t>roku</a:t>
            </a:r>
            <a:r>
              <a:rPr lang="en-US" dirty="0" smtClean="0"/>
              <a:t> 1949 ČLR </a:t>
            </a:r>
            <a:r>
              <a:rPr lang="en-US" dirty="0" err="1" smtClean="0"/>
              <a:t>okupuje</a:t>
            </a:r>
            <a:r>
              <a:rPr lang="en-US" dirty="0" smtClean="0"/>
              <a:t> Xinjiang (v </a:t>
            </a:r>
            <a:r>
              <a:rPr lang="en-US" dirty="0" err="1" smtClean="0"/>
              <a:t>minulosti</a:t>
            </a:r>
            <a:r>
              <a:rPr lang="en-US" dirty="0" smtClean="0"/>
              <a:t> se </a:t>
            </a:r>
            <a:r>
              <a:rPr lang="en-US" dirty="0" err="1" smtClean="0"/>
              <a:t>vládci</a:t>
            </a:r>
            <a:r>
              <a:rPr lang="en-US" dirty="0" smtClean="0"/>
              <a:t> </a:t>
            </a:r>
            <a:r>
              <a:rPr lang="en-US" dirty="0" err="1" smtClean="0"/>
              <a:t>země</a:t>
            </a:r>
            <a:r>
              <a:rPr lang="en-US" dirty="0" smtClean="0"/>
              <a:t> </a:t>
            </a:r>
            <a:r>
              <a:rPr lang="en-US" dirty="0" err="1" smtClean="0"/>
              <a:t>měnili</a:t>
            </a:r>
            <a:r>
              <a:rPr lang="en-US" dirty="0" smtClean="0"/>
              <a:t>, </a:t>
            </a:r>
            <a:r>
              <a:rPr lang="en-US" dirty="0" err="1" smtClean="0"/>
              <a:t>během</a:t>
            </a:r>
            <a:r>
              <a:rPr lang="en-US" dirty="0" smtClean="0"/>
              <a:t> </a:t>
            </a:r>
            <a:r>
              <a:rPr lang="en-US" dirty="0" err="1" smtClean="0"/>
              <a:t>Čínské</a:t>
            </a:r>
            <a:r>
              <a:rPr lang="en-US" dirty="0" smtClean="0"/>
              <a:t> </a:t>
            </a:r>
            <a:r>
              <a:rPr lang="en-US" dirty="0" err="1" smtClean="0"/>
              <a:t>republiky</a:t>
            </a:r>
            <a:r>
              <a:rPr lang="en-US" dirty="0" smtClean="0"/>
              <a:t> v </a:t>
            </a:r>
            <a:r>
              <a:rPr lang="en-US" dirty="0" err="1" smtClean="0"/>
              <a:t>meziválečném</a:t>
            </a:r>
            <a:r>
              <a:rPr lang="en-US" dirty="0" smtClean="0"/>
              <a:t> </a:t>
            </a:r>
            <a:r>
              <a:rPr lang="en-US" dirty="0" err="1" smtClean="0"/>
              <a:t>období</a:t>
            </a:r>
            <a:r>
              <a:rPr lang="en-US" dirty="0" smtClean="0"/>
              <a:t>, </a:t>
            </a:r>
            <a:r>
              <a:rPr lang="en-US" dirty="0" err="1" smtClean="0"/>
              <a:t>Čína</a:t>
            </a:r>
            <a:r>
              <a:rPr lang="en-US" dirty="0" smtClean="0"/>
              <a:t> </a:t>
            </a:r>
            <a:r>
              <a:rPr lang="en-US" dirty="0" err="1" smtClean="0"/>
              <a:t>ovládala</a:t>
            </a:r>
            <a:r>
              <a:rPr lang="en-US" dirty="0" smtClean="0"/>
              <a:t> Xinjiang </a:t>
            </a:r>
            <a:r>
              <a:rPr lang="en-US" dirty="0" err="1" smtClean="0"/>
              <a:t>pouze</a:t>
            </a:r>
            <a:r>
              <a:rPr lang="en-US" dirty="0" smtClean="0"/>
              <a:t> </a:t>
            </a:r>
            <a:r>
              <a:rPr lang="en-US" dirty="0" err="1" smtClean="0"/>
              <a:t>díky</a:t>
            </a:r>
            <a:r>
              <a:rPr lang="en-US" dirty="0" smtClean="0"/>
              <a:t> SSSR)</a:t>
            </a:r>
          </a:p>
          <a:p>
            <a:r>
              <a:rPr lang="en-US" dirty="0" err="1" smtClean="0"/>
              <a:t>Republikánská</a:t>
            </a:r>
            <a:r>
              <a:rPr lang="en-US" dirty="0" smtClean="0"/>
              <a:t> </a:t>
            </a:r>
            <a:r>
              <a:rPr lang="en-US" dirty="0" err="1" smtClean="0"/>
              <a:t>éra</a:t>
            </a:r>
            <a:r>
              <a:rPr lang="en-US" dirty="0" smtClean="0"/>
              <a:t>, </a:t>
            </a:r>
            <a:r>
              <a:rPr lang="en-US" dirty="0" err="1" smtClean="0"/>
              <a:t>samostatné</a:t>
            </a:r>
            <a:r>
              <a:rPr lang="en-US" dirty="0" smtClean="0"/>
              <a:t> </a:t>
            </a:r>
            <a:r>
              <a:rPr lang="en-US" dirty="0" err="1" smtClean="0"/>
              <a:t>republiky</a:t>
            </a:r>
            <a:endParaRPr lang="en-US" dirty="0" smtClean="0"/>
          </a:p>
          <a:p>
            <a:r>
              <a:rPr lang="en-US" i="1" dirty="0" err="1" smtClean="0"/>
              <a:t>Boj</a:t>
            </a:r>
            <a:r>
              <a:rPr lang="en-US" i="1" dirty="0" smtClean="0"/>
              <a:t> </a:t>
            </a:r>
            <a:r>
              <a:rPr lang="en-US" i="1" dirty="0" err="1" smtClean="0"/>
              <a:t>za</a:t>
            </a:r>
            <a:r>
              <a:rPr lang="en-US" i="1" dirty="0" smtClean="0"/>
              <a:t> </a:t>
            </a:r>
            <a:r>
              <a:rPr lang="en-US" i="1" dirty="0" err="1" smtClean="0"/>
              <a:t>nezávislost</a:t>
            </a:r>
            <a:endParaRPr lang="en-US" i="1" dirty="0"/>
          </a:p>
        </p:txBody>
      </p:sp>
    </p:spTree>
    <p:extLst>
      <p:ext uri="{BB962C8B-B14F-4D97-AF65-F5344CB8AC3E}">
        <p14:creationId xmlns:p14="http://schemas.microsoft.com/office/powerpoint/2010/main" val="20249154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1" end="1"/>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4">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 </a:t>
            </a:r>
            <a:r>
              <a:rPr lang="en-US" dirty="0" err="1" smtClean="0"/>
              <a:t>čem</a:t>
            </a:r>
            <a:r>
              <a:rPr lang="en-US" dirty="0" smtClean="0"/>
              <a:t> </a:t>
            </a:r>
            <a:r>
              <a:rPr lang="en-US" dirty="0" err="1" smtClean="0"/>
              <a:t>Čína</a:t>
            </a:r>
            <a:r>
              <a:rPr lang="en-US" dirty="0" smtClean="0"/>
              <a:t> </a:t>
            </a:r>
            <a:r>
              <a:rPr lang="en-US" dirty="0" err="1" smtClean="0"/>
              <a:t>touží</a:t>
            </a:r>
            <a:r>
              <a:rPr lang="en-US" dirty="0"/>
              <a:t>?</a:t>
            </a:r>
          </a:p>
        </p:txBody>
      </p:sp>
      <p:sp>
        <p:nvSpPr>
          <p:cNvPr id="3" name="Content Placeholder 2"/>
          <p:cNvSpPr>
            <a:spLocks noGrp="1"/>
          </p:cNvSpPr>
          <p:nvPr>
            <p:ph idx="1"/>
          </p:nvPr>
        </p:nvSpPr>
        <p:spPr/>
        <p:txBody>
          <a:bodyPr/>
          <a:lstStyle/>
          <a:p>
            <a:r>
              <a:rPr lang="nl-NL" dirty="0">
                <a:hlinkClick r:id="rId2"/>
              </a:rPr>
              <a:t>https://www.youtube.com/watch?v=</a:t>
            </a:r>
            <a:r>
              <a:rPr lang="nl-NL" dirty="0" smtClean="0">
                <a:hlinkClick r:id="rId2"/>
              </a:rPr>
              <a:t>SscQBrJbiN0</a:t>
            </a:r>
            <a:endParaRPr lang="nl-NL" dirty="0" smtClean="0"/>
          </a:p>
          <a:p>
            <a:endParaRPr lang="nl-NL" dirty="0"/>
          </a:p>
          <a:p>
            <a:r>
              <a:rPr lang="nl-NL" dirty="0">
                <a:hlinkClick r:id="rId3"/>
              </a:rPr>
              <a:t>https://www.youtube.com/watch?v=</a:t>
            </a:r>
            <a:r>
              <a:rPr lang="nl-NL" dirty="0" smtClean="0">
                <a:hlinkClick r:id="rId3"/>
              </a:rPr>
              <a:t>8JS4VZbCWj8</a:t>
            </a:r>
            <a:endParaRPr lang="nl-NL" dirty="0" smtClean="0"/>
          </a:p>
          <a:p>
            <a:endParaRPr lang="en-US" dirty="0"/>
          </a:p>
        </p:txBody>
      </p:sp>
    </p:spTree>
    <p:extLst>
      <p:ext uri="{BB962C8B-B14F-4D97-AF65-F5344CB8AC3E}">
        <p14:creationId xmlns:p14="http://schemas.microsoft.com/office/powerpoint/2010/main" val="110099671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Účastníci</a:t>
            </a:r>
            <a:r>
              <a:rPr lang="en-US" dirty="0" smtClean="0"/>
              <a:t> </a:t>
            </a:r>
            <a:r>
              <a:rPr lang="en-US" dirty="0" err="1" smtClean="0"/>
              <a:t>sporu</a:t>
            </a:r>
            <a:r>
              <a:rPr lang="en-US" dirty="0" smtClean="0"/>
              <a:t> (od r 1960-součastnost)</a:t>
            </a:r>
            <a:endParaRPr lang="en-US" dirty="0"/>
          </a:p>
        </p:txBody>
      </p:sp>
      <p:sp>
        <p:nvSpPr>
          <p:cNvPr id="3" name="Content Placeholder 2"/>
          <p:cNvSpPr>
            <a:spLocks noGrp="1"/>
          </p:cNvSpPr>
          <p:nvPr>
            <p:ph sz="half" idx="1"/>
          </p:nvPr>
        </p:nvSpPr>
        <p:spPr>
          <a:xfrm>
            <a:off x="457200" y="1600200"/>
            <a:ext cx="4038600" cy="4525963"/>
          </a:xfrm>
          <a:prstGeom prst="rect">
            <a:avLst/>
          </a:prstGeom>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pPr marL="0" indent="0">
              <a:buNone/>
            </a:pPr>
            <a:r>
              <a:rPr lang="en-US" b="1" dirty="0" smtClean="0">
                <a:solidFill>
                  <a:srgbClr val="FF0000"/>
                </a:solidFill>
              </a:rPr>
              <a:t>ČLR</a:t>
            </a:r>
          </a:p>
          <a:p>
            <a:pPr marL="0" indent="0">
              <a:buNone/>
            </a:pPr>
            <a:r>
              <a:rPr lang="en-US" dirty="0" smtClean="0"/>
              <a:t>v.</a:t>
            </a:r>
          </a:p>
          <a:p>
            <a:pPr marL="0" indent="0">
              <a:buNone/>
            </a:pPr>
            <a:r>
              <a:rPr lang="en-US" b="1" dirty="0" smtClean="0">
                <a:solidFill>
                  <a:srgbClr val="FF6600"/>
                </a:solidFill>
              </a:rPr>
              <a:t>East Turkestan People’ s Revolutionary Party</a:t>
            </a:r>
          </a:p>
          <a:p>
            <a:pPr marL="0" indent="0">
              <a:buNone/>
            </a:pPr>
            <a:r>
              <a:rPr lang="en-US" b="1" dirty="0" smtClean="0">
                <a:solidFill>
                  <a:srgbClr val="FF6600"/>
                </a:solidFill>
              </a:rPr>
              <a:t>United Revolutionary Front of East Turkestan</a:t>
            </a:r>
          </a:p>
          <a:p>
            <a:pPr marL="0" indent="0">
              <a:buNone/>
            </a:pPr>
            <a:r>
              <a:rPr lang="en-US" b="1" dirty="0" err="1" smtClean="0">
                <a:solidFill>
                  <a:srgbClr val="FF6600"/>
                </a:solidFill>
              </a:rPr>
              <a:t>Podpora</a:t>
            </a:r>
            <a:r>
              <a:rPr lang="en-US" b="1" dirty="0" smtClean="0">
                <a:solidFill>
                  <a:srgbClr val="FF6600"/>
                </a:solidFill>
              </a:rPr>
              <a:t> SSSR (1968-1991) a </a:t>
            </a:r>
            <a:r>
              <a:rPr lang="en-US" b="1" dirty="0" err="1" smtClean="0">
                <a:solidFill>
                  <a:srgbClr val="FF6600"/>
                </a:solidFill>
              </a:rPr>
              <a:t>Mongolské</a:t>
            </a:r>
            <a:r>
              <a:rPr lang="en-US" b="1" dirty="0" smtClean="0">
                <a:solidFill>
                  <a:srgbClr val="FF6600"/>
                </a:solidFill>
              </a:rPr>
              <a:t> </a:t>
            </a:r>
            <a:r>
              <a:rPr lang="en-US" b="1" dirty="0" err="1" smtClean="0">
                <a:solidFill>
                  <a:srgbClr val="FF6600"/>
                </a:solidFill>
              </a:rPr>
              <a:t>Lidové</a:t>
            </a:r>
            <a:r>
              <a:rPr lang="en-US" b="1" dirty="0" smtClean="0">
                <a:solidFill>
                  <a:srgbClr val="FF6600"/>
                </a:solidFill>
              </a:rPr>
              <a:t> </a:t>
            </a:r>
            <a:r>
              <a:rPr lang="en-US" b="1" dirty="0" err="1" smtClean="0">
                <a:solidFill>
                  <a:srgbClr val="FF6600"/>
                </a:solidFill>
              </a:rPr>
              <a:t>Republiky</a:t>
            </a:r>
            <a:r>
              <a:rPr lang="en-US" b="1" dirty="0" smtClean="0">
                <a:solidFill>
                  <a:srgbClr val="FF6600"/>
                </a:solidFill>
              </a:rPr>
              <a:t> (60. </a:t>
            </a:r>
            <a:r>
              <a:rPr lang="en-US" b="1" dirty="0" err="1" smtClean="0">
                <a:solidFill>
                  <a:srgbClr val="FF6600"/>
                </a:solidFill>
              </a:rPr>
              <a:t>léta</a:t>
            </a:r>
            <a:r>
              <a:rPr lang="en-US" b="1" dirty="0" smtClean="0">
                <a:solidFill>
                  <a:srgbClr val="FF6600"/>
                </a:solidFill>
              </a:rPr>
              <a:t>)</a:t>
            </a:r>
          </a:p>
          <a:p>
            <a:pPr marL="0" indent="0">
              <a:buNone/>
            </a:pPr>
            <a:r>
              <a:rPr lang="en-US" dirty="0" smtClean="0"/>
              <a:t>+</a:t>
            </a:r>
          </a:p>
          <a:p>
            <a:pPr marL="0" indent="0">
              <a:buNone/>
            </a:pPr>
            <a:r>
              <a:rPr lang="en-US" b="1" dirty="0" smtClean="0">
                <a:solidFill>
                  <a:schemeClr val="accent1"/>
                </a:solidFill>
              </a:rPr>
              <a:t>East Turkestan Islamic Movement</a:t>
            </a:r>
          </a:p>
          <a:p>
            <a:pPr marL="0" indent="0">
              <a:buNone/>
            </a:pPr>
            <a:r>
              <a:rPr lang="en-US" b="1" dirty="0" smtClean="0">
                <a:solidFill>
                  <a:schemeClr val="accent1"/>
                </a:solidFill>
              </a:rPr>
              <a:t>East Turkestan Liberation Organization (</a:t>
            </a:r>
            <a:r>
              <a:rPr lang="en-US" b="1" dirty="0" err="1" smtClean="0">
                <a:solidFill>
                  <a:schemeClr val="accent1"/>
                </a:solidFill>
              </a:rPr>
              <a:t>rozpuštěna</a:t>
            </a:r>
            <a:r>
              <a:rPr lang="en-US" b="1" dirty="0" smtClean="0">
                <a:solidFill>
                  <a:schemeClr val="accent1"/>
                </a:solidFill>
              </a:rPr>
              <a:t>)</a:t>
            </a:r>
          </a:p>
          <a:p>
            <a:pPr marL="0" indent="0">
              <a:buNone/>
            </a:pPr>
            <a:r>
              <a:rPr lang="en-US" b="1" dirty="0" smtClean="0">
                <a:solidFill>
                  <a:schemeClr val="accent1"/>
                </a:solidFill>
              </a:rPr>
              <a:t>East Turkestan Independence Movement</a:t>
            </a:r>
          </a:p>
          <a:p>
            <a:pPr marL="0" indent="0">
              <a:buNone/>
            </a:pPr>
            <a:r>
              <a:rPr lang="en-US" b="1" dirty="0" err="1" smtClean="0">
                <a:solidFill>
                  <a:schemeClr val="accent1"/>
                </a:solidFill>
              </a:rPr>
              <a:t>Podpora</a:t>
            </a:r>
            <a:r>
              <a:rPr lang="en-US" b="1" dirty="0" smtClean="0">
                <a:solidFill>
                  <a:schemeClr val="accent1"/>
                </a:solidFill>
              </a:rPr>
              <a:t> World Uyghur Congress, East Turkestan Information Centre, Al-Qaeda</a:t>
            </a:r>
          </a:p>
          <a:p>
            <a:pPr marL="0" indent="0">
              <a:buNone/>
            </a:pPr>
            <a:endParaRPr lang="en-US" dirty="0"/>
          </a:p>
        </p:txBody>
      </p:sp>
      <p:pic>
        <p:nvPicPr>
          <p:cNvPr id="5" name="Content Placeholder 4"/>
          <p:cNvPicPr>
            <a:picLocks noGrp="1" noChangeAspect="1"/>
          </p:cNvPicPr>
          <p:nvPr>
            <p:ph sz="half" idx="2"/>
          </p:nvPr>
        </p:nvPicPr>
        <p:blipFill>
          <a:blip r:embed="rId2"/>
          <a:srcRect t="-24492" b="-24492"/>
          <a:stretch>
            <a:fillRect/>
          </a:stretch>
        </p:blipFill>
        <p:spPr>
          <a:xfrm>
            <a:off x="4648200" y="1600200"/>
            <a:ext cx="4038600" cy="4525963"/>
          </a:xfrm>
          <a:prstGeom prst="rect">
            <a:avLst/>
          </a:prstGeom>
        </p:spPr>
      </p:pic>
      <p:sp>
        <p:nvSpPr>
          <p:cNvPr id="6" name="TextBox 5"/>
          <p:cNvSpPr txBox="1"/>
          <p:nvPr/>
        </p:nvSpPr>
        <p:spPr>
          <a:xfrm>
            <a:off x="4648200" y="5585169"/>
            <a:ext cx="4038600" cy="646331"/>
          </a:xfrm>
          <a:prstGeom prst="rect">
            <a:avLst/>
          </a:prstGeom>
          <a:noFill/>
        </p:spPr>
        <p:txBody>
          <a:bodyPr wrap="square" rtlCol="0">
            <a:spAutoFit/>
          </a:bodyPr>
          <a:lstStyle/>
          <a:p>
            <a:r>
              <a:rPr lang="en-US" dirty="0" err="1" smtClean="0"/>
              <a:t>Policejní</a:t>
            </a:r>
            <a:r>
              <a:rPr lang="en-US" dirty="0" smtClean="0"/>
              <a:t> </a:t>
            </a:r>
            <a:r>
              <a:rPr lang="en-US" dirty="0" err="1" smtClean="0"/>
              <a:t>jednotky</a:t>
            </a:r>
            <a:r>
              <a:rPr lang="en-US" dirty="0" smtClean="0"/>
              <a:t> </a:t>
            </a:r>
            <a:r>
              <a:rPr lang="en-US" dirty="0" err="1" smtClean="0"/>
              <a:t>oddělující</a:t>
            </a:r>
            <a:r>
              <a:rPr lang="en-US" dirty="0" smtClean="0"/>
              <a:t> Han Chinese a </a:t>
            </a:r>
            <a:r>
              <a:rPr lang="en-US" dirty="0" err="1" smtClean="0"/>
              <a:t>Ujghurské</a:t>
            </a:r>
            <a:r>
              <a:rPr lang="en-US" dirty="0" smtClean="0"/>
              <a:t> </a:t>
            </a:r>
            <a:r>
              <a:rPr lang="en-US" dirty="0" err="1" smtClean="0"/>
              <a:t>obyvatele</a:t>
            </a:r>
            <a:endParaRPr lang="en-US" dirty="0"/>
          </a:p>
        </p:txBody>
      </p:sp>
    </p:spTree>
    <p:extLst>
      <p:ext uri="{BB962C8B-B14F-4D97-AF65-F5344CB8AC3E}">
        <p14:creationId xmlns:p14="http://schemas.microsoft.com/office/powerpoint/2010/main" val="36558180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Povstání</a:t>
            </a:r>
            <a:endParaRPr lang="en-US" dirty="0"/>
          </a:p>
        </p:txBody>
      </p:sp>
      <p:sp>
        <p:nvSpPr>
          <p:cNvPr id="3" name="Content Placeholder 2"/>
          <p:cNvSpPr>
            <a:spLocks noGrp="1"/>
          </p:cNvSpPr>
          <p:nvPr>
            <p:ph idx="1"/>
          </p:nvPr>
        </p:nvSpPr>
        <p:spPr>
          <a:xfrm>
            <a:off x="211659" y="1211100"/>
            <a:ext cx="8748607" cy="5561653"/>
          </a:xfrm>
        </p:spPr>
        <p:txBody>
          <a:bodyPr>
            <a:normAutofit fontScale="47500" lnSpcReduction="20000"/>
          </a:bodyPr>
          <a:lstStyle/>
          <a:p>
            <a:r>
              <a:rPr lang="en-US" dirty="0" smtClean="0"/>
              <a:t>Od 60. let </a:t>
            </a:r>
            <a:r>
              <a:rPr lang="en-US" dirty="0" err="1" smtClean="0"/>
              <a:t>obnovené</a:t>
            </a:r>
            <a:r>
              <a:rPr lang="en-US" dirty="0" smtClean="0"/>
              <a:t> </a:t>
            </a:r>
            <a:r>
              <a:rPr lang="en-US" dirty="0" err="1" smtClean="0"/>
              <a:t>nepokoje</a:t>
            </a:r>
            <a:r>
              <a:rPr lang="en-US" dirty="0" smtClean="0"/>
              <a:t> (</a:t>
            </a:r>
            <a:r>
              <a:rPr lang="en-US" dirty="0" err="1" smtClean="0"/>
              <a:t>Velký</a:t>
            </a:r>
            <a:r>
              <a:rPr lang="en-US" dirty="0" smtClean="0"/>
              <a:t> </a:t>
            </a:r>
            <a:r>
              <a:rPr lang="en-US" dirty="0" err="1" smtClean="0"/>
              <a:t>skok</a:t>
            </a:r>
            <a:r>
              <a:rPr lang="en-US" dirty="0" smtClean="0"/>
              <a:t> </a:t>
            </a:r>
            <a:r>
              <a:rPr lang="en-US" dirty="0" err="1" smtClean="0"/>
              <a:t>vpřed</a:t>
            </a:r>
            <a:r>
              <a:rPr lang="en-US" dirty="0" smtClean="0"/>
              <a:t>, </a:t>
            </a:r>
            <a:r>
              <a:rPr lang="en-US" dirty="0" err="1" smtClean="0"/>
              <a:t>hladomor</a:t>
            </a:r>
            <a:r>
              <a:rPr lang="en-US" dirty="0" smtClean="0"/>
              <a:t>)</a:t>
            </a:r>
            <a:endParaRPr lang="en-US" dirty="0"/>
          </a:p>
          <a:p>
            <a:pPr lvl="1"/>
            <a:r>
              <a:rPr lang="en-US" dirty="0" err="1" smtClean="0"/>
              <a:t>silná</a:t>
            </a:r>
            <a:r>
              <a:rPr lang="en-US" dirty="0" smtClean="0"/>
              <a:t> </a:t>
            </a:r>
            <a:r>
              <a:rPr lang="en-US" dirty="0" err="1" smtClean="0"/>
              <a:t>vlna</a:t>
            </a:r>
            <a:r>
              <a:rPr lang="en-US" dirty="0" smtClean="0"/>
              <a:t> </a:t>
            </a:r>
            <a:r>
              <a:rPr lang="en-US" dirty="0" err="1" smtClean="0"/>
              <a:t>uprchlíků</a:t>
            </a:r>
            <a:r>
              <a:rPr lang="en-US" dirty="0" smtClean="0"/>
              <a:t> (</a:t>
            </a:r>
            <a:r>
              <a:rPr lang="en-US" dirty="0" err="1" smtClean="0"/>
              <a:t>pouze</a:t>
            </a:r>
            <a:r>
              <a:rPr lang="en-US" dirty="0" smtClean="0"/>
              <a:t> </a:t>
            </a:r>
            <a:r>
              <a:rPr lang="en-US" dirty="0" err="1" smtClean="0"/>
              <a:t>během</a:t>
            </a:r>
            <a:r>
              <a:rPr lang="en-US" dirty="0" smtClean="0"/>
              <a:t> </a:t>
            </a:r>
            <a:r>
              <a:rPr lang="en-US" dirty="0" err="1" smtClean="0"/>
              <a:t>jara</a:t>
            </a:r>
            <a:r>
              <a:rPr lang="en-US" dirty="0" smtClean="0"/>
              <a:t> 1962 </a:t>
            </a:r>
            <a:r>
              <a:rPr lang="en-US" dirty="0" err="1" smtClean="0"/>
              <a:t>na</a:t>
            </a:r>
            <a:r>
              <a:rPr lang="en-US" dirty="0" smtClean="0"/>
              <a:t> 60 000 </a:t>
            </a:r>
            <a:r>
              <a:rPr lang="en-US" dirty="0" err="1" smtClean="0"/>
              <a:t>lidí</a:t>
            </a:r>
            <a:r>
              <a:rPr lang="en-US" dirty="0" smtClean="0"/>
              <a:t> – </a:t>
            </a:r>
            <a:r>
              <a:rPr lang="en-US" dirty="0" err="1" smtClean="0"/>
              <a:t>za</a:t>
            </a:r>
            <a:r>
              <a:rPr lang="en-US" dirty="0" smtClean="0"/>
              <a:t> </a:t>
            </a:r>
            <a:r>
              <a:rPr lang="en-US" dirty="0" err="1" smtClean="0"/>
              <a:t>pomoci</a:t>
            </a:r>
            <a:r>
              <a:rPr lang="en-US" dirty="0" smtClean="0"/>
              <a:t> SSSR)</a:t>
            </a:r>
          </a:p>
          <a:p>
            <a:pPr lvl="1"/>
            <a:r>
              <a:rPr lang="en-US" dirty="0" smtClean="0"/>
              <a:t>ČLR </a:t>
            </a:r>
            <a:r>
              <a:rPr lang="en-US" dirty="0" err="1" smtClean="0"/>
              <a:t>musí</a:t>
            </a:r>
            <a:r>
              <a:rPr lang="en-US" dirty="0" smtClean="0"/>
              <a:t> </a:t>
            </a:r>
            <a:r>
              <a:rPr lang="en-US" dirty="0" err="1" smtClean="0"/>
              <a:t>spolupracovat</a:t>
            </a:r>
            <a:r>
              <a:rPr lang="en-US" dirty="0" smtClean="0"/>
              <a:t> se </a:t>
            </a:r>
            <a:r>
              <a:rPr lang="en-US" dirty="0" err="1" smtClean="0"/>
              <a:t>sousedy</a:t>
            </a:r>
            <a:r>
              <a:rPr lang="en-US" dirty="0" smtClean="0"/>
              <a:t>, </a:t>
            </a:r>
            <a:r>
              <a:rPr lang="en-US" dirty="0" err="1" smtClean="0"/>
              <a:t>aby</a:t>
            </a:r>
            <a:r>
              <a:rPr lang="en-US" dirty="0" smtClean="0"/>
              <a:t> </a:t>
            </a:r>
            <a:r>
              <a:rPr lang="en-US" dirty="0" err="1" smtClean="0"/>
              <a:t>ustála</a:t>
            </a:r>
            <a:r>
              <a:rPr lang="en-US" dirty="0" smtClean="0"/>
              <a:t> </a:t>
            </a:r>
            <a:r>
              <a:rPr lang="en-US" dirty="0" err="1" smtClean="0"/>
              <a:t>vnitřní</a:t>
            </a:r>
            <a:r>
              <a:rPr lang="en-US" dirty="0" smtClean="0"/>
              <a:t> </a:t>
            </a:r>
            <a:r>
              <a:rPr lang="en-US" dirty="0" err="1" smtClean="0"/>
              <a:t>nestabilitu</a:t>
            </a:r>
            <a:r>
              <a:rPr lang="en-US" dirty="0" smtClean="0"/>
              <a:t> (</a:t>
            </a:r>
            <a:r>
              <a:rPr lang="en-US" dirty="0" err="1" smtClean="0"/>
              <a:t>dohody</a:t>
            </a:r>
            <a:r>
              <a:rPr lang="en-US" dirty="0" smtClean="0"/>
              <a:t> s </a:t>
            </a:r>
            <a:r>
              <a:rPr lang="en-US" dirty="0" err="1" smtClean="0"/>
              <a:t>Mongolskem</a:t>
            </a:r>
            <a:r>
              <a:rPr lang="en-US" dirty="0" smtClean="0"/>
              <a:t> a </a:t>
            </a:r>
            <a:r>
              <a:rPr lang="en-US" dirty="0" err="1" smtClean="0"/>
              <a:t>Sev</a:t>
            </a:r>
            <a:r>
              <a:rPr lang="en-US" dirty="0" smtClean="0"/>
              <a:t>. </a:t>
            </a:r>
            <a:r>
              <a:rPr lang="en-US" dirty="0" err="1" smtClean="0"/>
              <a:t>Korejí</a:t>
            </a:r>
            <a:r>
              <a:rPr lang="en-US" dirty="0" smtClean="0"/>
              <a:t>)</a:t>
            </a:r>
            <a:endParaRPr lang="en-US" dirty="0"/>
          </a:p>
          <a:p>
            <a:pPr marL="457200" lvl="1" indent="0">
              <a:buNone/>
            </a:pPr>
            <a:r>
              <a:rPr lang="en-US" dirty="0" err="1" smtClean="0"/>
              <a:t>Příčiny</a:t>
            </a:r>
            <a:r>
              <a:rPr lang="en-US" dirty="0" smtClean="0"/>
              <a:t> </a:t>
            </a:r>
            <a:r>
              <a:rPr lang="en-US" dirty="0" err="1" smtClean="0"/>
              <a:t>nestability</a:t>
            </a:r>
            <a:r>
              <a:rPr lang="en-US" dirty="0" smtClean="0"/>
              <a:t>:</a:t>
            </a:r>
          </a:p>
          <a:p>
            <a:pPr lvl="1">
              <a:buFont typeface="Wingdings" charset="2"/>
              <a:buChar char="Ø"/>
            </a:pPr>
            <a:r>
              <a:rPr lang="en-US" dirty="0" err="1" smtClean="0"/>
              <a:t>Silný</a:t>
            </a:r>
            <a:r>
              <a:rPr lang="en-US" dirty="0" smtClean="0"/>
              <a:t> </a:t>
            </a:r>
            <a:r>
              <a:rPr lang="en-US" dirty="0" err="1" smtClean="0"/>
              <a:t>vliv</a:t>
            </a:r>
            <a:r>
              <a:rPr lang="en-US" dirty="0" smtClean="0"/>
              <a:t> SSSR (</a:t>
            </a:r>
            <a:r>
              <a:rPr lang="en-US" dirty="0" err="1" smtClean="0"/>
              <a:t>během</a:t>
            </a:r>
            <a:r>
              <a:rPr lang="en-US" dirty="0" smtClean="0"/>
              <a:t> </a:t>
            </a:r>
            <a:r>
              <a:rPr lang="en-US" dirty="0" err="1" smtClean="0"/>
              <a:t>Republikánské</a:t>
            </a:r>
            <a:r>
              <a:rPr lang="en-US" dirty="0" smtClean="0"/>
              <a:t> </a:t>
            </a:r>
            <a:r>
              <a:rPr lang="en-US" dirty="0" err="1" smtClean="0"/>
              <a:t>éry</a:t>
            </a:r>
            <a:r>
              <a:rPr lang="en-US" dirty="0" smtClean="0"/>
              <a:t> </a:t>
            </a:r>
            <a:r>
              <a:rPr lang="en-US" dirty="0" err="1" smtClean="0"/>
              <a:t>ovlivňování</a:t>
            </a:r>
            <a:r>
              <a:rPr lang="en-US" dirty="0" smtClean="0"/>
              <a:t> </a:t>
            </a:r>
            <a:r>
              <a:rPr lang="en-US" dirty="0" err="1" smtClean="0"/>
              <a:t>warlodrů</a:t>
            </a:r>
            <a:r>
              <a:rPr lang="en-US" dirty="0" smtClean="0"/>
              <a:t>, propaganda </a:t>
            </a:r>
            <a:r>
              <a:rPr lang="en-US" dirty="0"/>
              <a:t>SSSR o </a:t>
            </a:r>
            <a:r>
              <a:rPr lang="en-US" dirty="0" err="1"/>
              <a:t>nezávislosti</a:t>
            </a:r>
            <a:r>
              <a:rPr lang="en-US" dirty="0"/>
              <a:t> Ujghurů</a:t>
            </a:r>
            <a:r>
              <a:rPr lang="en-US" dirty="0" smtClean="0"/>
              <a:t>,1946-1946 </a:t>
            </a:r>
            <a:r>
              <a:rPr lang="en-US" dirty="0" err="1" smtClean="0"/>
              <a:t>Moskva</a:t>
            </a:r>
            <a:r>
              <a:rPr lang="en-US" dirty="0" smtClean="0"/>
              <a:t> </a:t>
            </a:r>
            <a:r>
              <a:rPr lang="en-US" dirty="0" err="1" smtClean="0"/>
              <a:t>podporuje</a:t>
            </a:r>
            <a:r>
              <a:rPr lang="en-US" dirty="0" smtClean="0"/>
              <a:t> </a:t>
            </a:r>
            <a:r>
              <a:rPr lang="en-US" dirty="0" err="1" smtClean="0"/>
              <a:t>vznik</a:t>
            </a:r>
            <a:r>
              <a:rPr lang="en-US" dirty="0" smtClean="0"/>
              <a:t> East Turkestan </a:t>
            </a:r>
            <a:r>
              <a:rPr lang="en-US" dirty="0" err="1" smtClean="0"/>
              <a:t>Republic,ruština</a:t>
            </a:r>
            <a:r>
              <a:rPr lang="en-US" dirty="0" smtClean="0"/>
              <a:t> </a:t>
            </a:r>
            <a:r>
              <a:rPr lang="en-US" dirty="0" err="1"/>
              <a:t>dominatní</a:t>
            </a:r>
            <a:r>
              <a:rPr lang="en-US" dirty="0"/>
              <a:t> </a:t>
            </a:r>
            <a:r>
              <a:rPr lang="en-US" dirty="0" err="1" smtClean="0"/>
              <a:t>jazyk</a:t>
            </a:r>
            <a:r>
              <a:rPr lang="en-US" dirty="0" smtClean="0"/>
              <a:t>) </a:t>
            </a:r>
          </a:p>
          <a:p>
            <a:pPr lvl="1">
              <a:buFont typeface="Wingdings" charset="2"/>
              <a:buChar char="Ø"/>
            </a:pPr>
            <a:r>
              <a:rPr lang="en-US" dirty="0" err="1" smtClean="0"/>
              <a:t>Slabý</a:t>
            </a:r>
            <a:r>
              <a:rPr lang="en-US" dirty="0" smtClean="0"/>
              <a:t> </a:t>
            </a:r>
            <a:r>
              <a:rPr lang="en-US" dirty="0" err="1" smtClean="0"/>
              <a:t>vliv</a:t>
            </a:r>
            <a:r>
              <a:rPr lang="en-US" dirty="0" smtClean="0"/>
              <a:t> </a:t>
            </a:r>
            <a:r>
              <a:rPr lang="en-US" dirty="0" err="1" smtClean="0"/>
              <a:t>centrální</a:t>
            </a:r>
            <a:r>
              <a:rPr lang="en-US" dirty="0" smtClean="0"/>
              <a:t> </a:t>
            </a:r>
            <a:r>
              <a:rPr lang="en-US" dirty="0" err="1" smtClean="0"/>
              <a:t>vlády</a:t>
            </a:r>
            <a:r>
              <a:rPr lang="en-US" dirty="0" smtClean="0"/>
              <a:t> v </a:t>
            </a:r>
            <a:r>
              <a:rPr lang="en-US" dirty="0" err="1" smtClean="0"/>
              <a:t>regionu</a:t>
            </a:r>
            <a:r>
              <a:rPr lang="en-US" dirty="0" smtClean="0"/>
              <a:t> (</a:t>
            </a:r>
            <a:r>
              <a:rPr lang="en-US" dirty="0" err="1" smtClean="0"/>
              <a:t>stejně</a:t>
            </a:r>
            <a:r>
              <a:rPr lang="en-US" dirty="0" smtClean="0"/>
              <a:t> </a:t>
            </a:r>
            <a:r>
              <a:rPr lang="en-US" dirty="0" err="1" smtClean="0"/>
              <a:t>jako</a:t>
            </a:r>
            <a:r>
              <a:rPr lang="en-US" dirty="0" smtClean="0"/>
              <a:t> v </a:t>
            </a:r>
            <a:r>
              <a:rPr lang="en-US" dirty="0" err="1" smtClean="0"/>
              <a:t>Tibetu</a:t>
            </a:r>
            <a:r>
              <a:rPr lang="en-US" dirty="0" smtClean="0"/>
              <a:t>, </a:t>
            </a:r>
            <a:r>
              <a:rPr lang="en-US" dirty="0" err="1" smtClean="0"/>
              <a:t>chyběla</a:t>
            </a:r>
            <a:r>
              <a:rPr lang="en-US" dirty="0" smtClean="0"/>
              <a:t> </a:t>
            </a:r>
            <a:r>
              <a:rPr lang="en-US" dirty="0" err="1" smtClean="0"/>
              <a:t>lokální</a:t>
            </a:r>
            <a:r>
              <a:rPr lang="en-US" dirty="0" smtClean="0"/>
              <a:t> </a:t>
            </a:r>
            <a:r>
              <a:rPr lang="en-US" dirty="0" err="1" smtClean="0"/>
              <a:t>vláda</a:t>
            </a:r>
            <a:r>
              <a:rPr lang="en-US" dirty="0" smtClean="0"/>
              <a:t> </a:t>
            </a:r>
            <a:r>
              <a:rPr lang="en-US" dirty="0" err="1" smtClean="0"/>
              <a:t>spolupracující</a:t>
            </a:r>
            <a:r>
              <a:rPr lang="en-US" dirty="0" smtClean="0"/>
              <a:t> s </a:t>
            </a:r>
            <a:r>
              <a:rPr lang="en-US" dirty="0" err="1" smtClean="0"/>
              <a:t>Pekingem</a:t>
            </a:r>
            <a:r>
              <a:rPr lang="en-US" dirty="0" smtClean="0"/>
              <a:t>, </a:t>
            </a:r>
            <a:r>
              <a:rPr lang="en-US" dirty="0" err="1" smtClean="0"/>
              <a:t>většina</a:t>
            </a:r>
            <a:r>
              <a:rPr lang="en-US" dirty="0" smtClean="0"/>
              <a:t> </a:t>
            </a:r>
            <a:r>
              <a:rPr lang="en-US" dirty="0" err="1" smtClean="0"/>
              <a:t>obchodní</a:t>
            </a:r>
            <a:r>
              <a:rPr lang="en-US" dirty="0" smtClean="0"/>
              <a:t> </a:t>
            </a:r>
            <a:r>
              <a:rPr lang="en-US" dirty="0" err="1" smtClean="0"/>
              <a:t>vazeb</a:t>
            </a:r>
            <a:r>
              <a:rPr lang="en-US" dirty="0" smtClean="0"/>
              <a:t> </a:t>
            </a:r>
            <a:r>
              <a:rPr lang="en-US" dirty="0" err="1" smtClean="0"/>
              <a:t>na</a:t>
            </a:r>
            <a:r>
              <a:rPr lang="en-US" dirty="0" smtClean="0"/>
              <a:t> SSSR a </a:t>
            </a:r>
            <a:r>
              <a:rPr lang="en-US" dirty="0" err="1" smtClean="0"/>
              <a:t>oklní</a:t>
            </a:r>
            <a:r>
              <a:rPr lang="en-US" dirty="0" smtClean="0"/>
              <a:t> </a:t>
            </a:r>
            <a:r>
              <a:rPr lang="en-US" dirty="0" err="1" smtClean="0"/>
              <a:t>republiky</a:t>
            </a:r>
            <a:r>
              <a:rPr lang="en-US" dirty="0" smtClean="0"/>
              <a:t>, ne s </a:t>
            </a:r>
            <a:r>
              <a:rPr lang="en-US" dirty="0" err="1" smtClean="0"/>
              <a:t>jádrem</a:t>
            </a:r>
            <a:r>
              <a:rPr lang="en-US" dirty="0" smtClean="0"/>
              <a:t> ČLR)</a:t>
            </a:r>
          </a:p>
          <a:p>
            <a:pPr lvl="1">
              <a:buFont typeface="Wingdings" charset="2"/>
              <a:buChar char="Ø"/>
            </a:pPr>
            <a:r>
              <a:rPr lang="en-US" dirty="0" err="1" smtClean="0"/>
              <a:t>Izolace</a:t>
            </a:r>
            <a:r>
              <a:rPr lang="en-US" dirty="0" smtClean="0"/>
              <a:t> </a:t>
            </a:r>
            <a:r>
              <a:rPr lang="en-US" dirty="0" err="1" smtClean="0"/>
              <a:t>regionu</a:t>
            </a:r>
            <a:r>
              <a:rPr lang="en-US" dirty="0" smtClean="0"/>
              <a:t> (v r. 1949 </a:t>
            </a:r>
            <a:r>
              <a:rPr lang="en-US" dirty="0" err="1" smtClean="0"/>
              <a:t>muselo</a:t>
            </a:r>
            <a:r>
              <a:rPr lang="en-US" dirty="0" smtClean="0"/>
              <a:t> SSSR </a:t>
            </a:r>
            <a:r>
              <a:rPr lang="en-US" dirty="0" err="1" smtClean="0"/>
              <a:t>letecky</a:t>
            </a:r>
            <a:r>
              <a:rPr lang="en-US" dirty="0" smtClean="0"/>
              <a:t> </a:t>
            </a:r>
            <a:r>
              <a:rPr lang="en-US" dirty="0" err="1" smtClean="0"/>
              <a:t>přepravit</a:t>
            </a:r>
            <a:r>
              <a:rPr lang="en-US" dirty="0" smtClean="0"/>
              <a:t> do </a:t>
            </a:r>
            <a:r>
              <a:rPr lang="en-US" dirty="0" err="1" smtClean="0"/>
              <a:t>regionu</a:t>
            </a:r>
            <a:r>
              <a:rPr lang="en-US" dirty="0" smtClean="0"/>
              <a:t> </a:t>
            </a:r>
            <a:r>
              <a:rPr lang="en-US" dirty="0" err="1" smtClean="0"/>
              <a:t>na</a:t>
            </a:r>
            <a:r>
              <a:rPr lang="en-US" dirty="0" smtClean="0"/>
              <a:t> 14,000 </a:t>
            </a:r>
            <a:r>
              <a:rPr lang="en-US" dirty="0" err="1" smtClean="0"/>
              <a:t>vojáků</a:t>
            </a:r>
            <a:r>
              <a:rPr lang="en-US" dirty="0" smtClean="0"/>
              <a:t> </a:t>
            </a:r>
            <a:r>
              <a:rPr lang="en-US" dirty="0" err="1" smtClean="0"/>
              <a:t>Rudé</a:t>
            </a:r>
            <a:r>
              <a:rPr lang="en-US" dirty="0" smtClean="0"/>
              <a:t> </a:t>
            </a:r>
            <a:r>
              <a:rPr lang="en-US" dirty="0" err="1" smtClean="0"/>
              <a:t>armády</a:t>
            </a:r>
            <a:endParaRPr lang="en-US" dirty="0" smtClean="0"/>
          </a:p>
          <a:p>
            <a:pPr lvl="1">
              <a:buFont typeface="Wingdings" charset="2"/>
              <a:buChar char="Ø"/>
            </a:pPr>
            <a:r>
              <a:rPr lang="en-US" dirty="0" err="1" smtClean="0"/>
              <a:t>Nestřežené</a:t>
            </a:r>
            <a:r>
              <a:rPr lang="en-US" dirty="0" smtClean="0"/>
              <a:t> </a:t>
            </a:r>
            <a:r>
              <a:rPr lang="en-US" dirty="0" err="1" smtClean="0"/>
              <a:t>hranice</a:t>
            </a:r>
            <a:r>
              <a:rPr lang="en-US" dirty="0" smtClean="0"/>
              <a:t> s </a:t>
            </a:r>
            <a:r>
              <a:rPr lang="en-US" dirty="0" err="1" smtClean="0"/>
              <a:t>Mongolskem</a:t>
            </a:r>
            <a:r>
              <a:rPr lang="en-US" dirty="0" smtClean="0"/>
              <a:t> (exodus </a:t>
            </a:r>
            <a:r>
              <a:rPr lang="en-US" dirty="0" err="1" smtClean="0"/>
              <a:t>obyv</a:t>
            </a:r>
            <a:r>
              <a:rPr lang="en-US" dirty="0" smtClean="0"/>
              <a:t> – </a:t>
            </a:r>
            <a:r>
              <a:rPr lang="en-US" dirty="0" err="1" smtClean="0"/>
              <a:t>hroutí</a:t>
            </a:r>
            <a:r>
              <a:rPr lang="en-US" dirty="0" smtClean="0"/>
              <a:t> se </a:t>
            </a:r>
            <a:r>
              <a:rPr lang="en-US" dirty="0" err="1" smtClean="0"/>
              <a:t>zemědělství</a:t>
            </a:r>
            <a:r>
              <a:rPr lang="en-US" dirty="0" smtClean="0"/>
              <a:t>)</a:t>
            </a:r>
            <a:endParaRPr lang="en-US" dirty="0"/>
          </a:p>
          <a:p>
            <a:pPr lvl="1">
              <a:buFont typeface="Wingdings" charset="2"/>
              <a:buChar char="Ø"/>
            </a:pPr>
            <a:endParaRPr lang="en-US" dirty="0" smtClean="0"/>
          </a:p>
          <a:p>
            <a:r>
              <a:rPr lang="en-US" dirty="0" smtClean="0"/>
              <a:t>Od r. 1979 </a:t>
            </a:r>
            <a:r>
              <a:rPr lang="en-US" dirty="0" err="1" smtClean="0"/>
              <a:t>geopolitická</a:t>
            </a:r>
            <a:r>
              <a:rPr lang="en-US" dirty="0" smtClean="0"/>
              <a:t> </a:t>
            </a:r>
            <a:r>
              <a:rPr lang="en-US" dirty="0" err="1" smtClean="0"/>
              <a:t>význam</a:t>
            </a:r>
            <a:r>
              <a:rPr lang="en-US" dirty="0" smtClean="0"/>
              <a:t> Xinjiang pro </a:t>
            </a:r>
            <a:r>
              <a:rPr lang="en-US" dirty="0" err="1" smtClean="0"/>
              <a:t>Čínu</a:t>
            </a:r>
            <a:r>
              <a:rPr lang="en-US" dirty="0" smtClean="0"/>
              <a:t> </a:t>
            </a:r>
            <a:r>
              <a:rPr lang="en-US" dirty="0" err="1" smtClean="0"/>
              <a:t>roste</a:t>
            </a:r>
            <a:r>
              <a:rPr lang="en-US" dirty="0" smtClean="0"/>
              <a:t> od </a:t>
            </a:r>
            <a:r>
              <a:rPr lang="en-US" dirty="0" err="1" smtClean="0"/>
              <a:t>Sovětské</a:t>
            </a:r>
            <a:r>
              <a:rPr lang="en-US" dirty="0" smtClean="0"/>
              <a:t> </a:t>
            </a:r>
            <a:r>
              <a:rPr lang="en-US" dirty="0" err="1" smtClean="0"/>
              <a:t>invaze</a:t>
            </a:r>
            <a:r>
              <a:rPr lang="en-US" dirty="0" smtClean="0"/>
              <a:t> do </a:t>
            </a:r>
            <a:r>
              <a:rPr lang="en-US" dirty="0" err="1" smtClean="0"/>
              <a:t>Afgánistánu</a:t>
            </a:r>
            <a:endParaRPr lang="en-US" dirty="0" smtClean="0"/>
          </a:p>
          <a:p>
            <a:r>
              <a:rPr lang="en-US" dirty="0" smtClean="0"/>
              <a:t>Od 1990 </a:t>
            </a:r>
            <a:r>
              <a:rPr lang="en-US" dirty="0" err="1" smtClean="0"/>
              <a:t>prostesty</a:t>
            </a:r>
            <a:r>
              <a:rPr lang="en-US" dirty="0" smtClean="0"/>
              <a:t> </a:t>
            </a:r>
            <a:r>
              <a:rPr lang="en-US" dirty="0" err="1" smtClean="0"/>
              <a:t>opět</a:t>
            </a:r>
            <a:r>
              <a:rPr lang="en-US" dirty="0" smtClean="0"/>
              <a:t> </a:t>
            </a:r>
            <a:r>
              <a:rPr lang="en-US" dirty="0" err="1" smtClean="0"/>
              <a:t>nabírají</a:t>
            </a:r>
            <a:r>
              <a:rPr lang="en-US" dirty="0" smtClean="0"/>
              <a:t> </a:t>
            </a:r>
            <a:r>
              <a:rPr lang="en-US" dirty="0" err="1" smtClean="0"/>
              <a:t>na</a:t>
            </a:r>
            <a:r>
              <a:rPr lang="en-US" dirty="0" smtClean="0"/>
              <a:t> </a:t>
            </a:r>
            <a:r>
              <a:rPr lang="en-US" dirty="0" err="1" smtClean="0"/>
              <a:t>síle</a:t>
            </a:r>
            <a:r>
              <a:rPr lang="en-US" dirty="0" smtClean="0"/>
              <a:t> – </a:t>
            </a:r>
            <a:r>
              <a:rPr lang="en-US" dirty="0" err="1" smtClean="0"/>
              <a:t>mnoho</a:t>
            </a:r>
            <a:r>
              <a:rPr lang="en-US" dirty="0" smtClean="0"/>
              <a:t> </a:t>
            </a:r>
            <a:r>
              <a:rPr lang="en-US" dirty="0" err="1" smtClean="0"/>
              <a:t>obětí</a:t>
            </a:r>
            <a:r>
              <a:rPr lang="en-US" dirty="0" smtClean="0"/>
              <a:t> </a:t>
            </a:r>
            <a:r>
              <a:rPr lang="en-US" dirty="0" err="1" smtClean="0"/>
              <a:t>na</a:t>
            </a:r>
            <a:r>
              <a:rPr lang="en-US" dirty="0" smtClean="0"/>
              <a:t> </a:t>
            </a:r>
            <a:r>
              <a:rPr lang="en-US" dirty="0" err="1" smtClean="0"/>
              <a:t>obou</a:t>
            </a:r>
            <a:r>
              <a:rPr lang="en-US" dirty="0" smtClean="0"/>
              <a:t> </a:t>
            </a:r>
            <a:r>
              <a:rPr lang="en-US" dirty="0" err="1" smtClean="0"/>
              <a:t>stranách</a:t>
            </a:r>
            <a:r>
              <a:rPr lang="en-US" dirty="0" smtClean="0"/>
              <a:t> (</a:t>
            </a:r>
            <a:r>
              <a:rPr lang="en-US" dirty="0" err="1" smtClean="0"/>
              <a:t>demonstrace</a:t>
            </a:r>
            <a:r>
              <a:rPr lang="en-US" dirty="0" smtClean="0"/>
              <a:t>, </a:t>
            </a:r>
            <a:r>
              <a:rPr lang="en-US" dirty="0" err="1" smtClean="0"/>
              <a:t>bombové</a:t>
            </a:r>
            <a:r>
              <a:rPr lang="en-US" dirty="0" smtClean="0"/>
              <a:t> </a:t>
            </a:r>
            <a:r>
              <a:rPr lang="en-US" dirty="0" err="1" smtClean="0"/>
              <a:t>útoky</a:t>
            </a:r>
            <a:r>
              <a:rPr lang="en-US" dirty="0" smtClean="0"/>
              <a:t>, </a:t>
            </a:r>
            <a:r>
              <a:rPr lang="en-US" dirty="0" err="1" smtClean="0"/>
              <a:t>atentáty</a:t>
            </a:r>
            <a:r>
              <a:rPr lang="en-US" dirty="0" smtClean="0"/>
              <a:t>, </a:t>
            </a:r>
            <a:r>
              <a:rPr lang="en-US" dirty="0" err="1" smtClean="0"/>
              <a:t>nepokoje</a:t>
            </a:r>
            <a:r>
              <a:rPr lang="en-US" dirty="0" smtClean="0"/>
              <a:t>)</a:t>
            </a:r>
          </a:p>
          <a:p>
            <a:pPr marL="0" indent="0">
              <a:buNone/>
            </a:pPr>
            <a:r>
              <a:rPr lang="en-US" dirty="0" smtClean="0"/>
              <a:t>	</a:t>
            </a:r>
            <a:r>
              <a:rPr lang="en-US" dirty="0" err="1" smtClean="0"/>
              <a:t>Příčiny</a:t>
            </a:r>
            <a:endParaRPr lang="en-US" dirty="0" smtClean="0"/>
          </a:p>
          <a:p>
            <a:pPr lvl="1">
              <a:buFont typeface="Wingdings" charset="2"/>
              <a:buChar char="Ø"/>
            </a:pPr>
            <a:r>
              <a:rPr lang="en-US" dirty="0" err="1" smtClean="0"/>
              <a:t>Pád</a:t>
            </a:r>
            <a:r>
              <a:rPr lang="en-US" dirty="0" smtClean="0"/>
              <a:t> SSSR, </a:t>
            </a:r>
            <a:r>
              <a:rPr lang="en-US" dirty="0" err="1" smtClean="0"/>
              <a:t>vznik</a:t>
            </a:r>
            <a:r>
              <a:rPr lang="en-US" dirty="0" smtClean="0"/>
              <a:t> </a:t>
            </a:r>
            <a:r>
              <a:rPr lang="en-US" dirty="0" err="1" smtClean="0"/>
              <a:t>Kyrgystánu</a:t>
            </a:r>
            <a:r>
              <a:rPr lang="en-US" dirty="0" smtClean="0"/>
              <a:t>, </a:t>
            </a:r>
            <a:r>
              <a:rPr lang="en-US" dirty="0" err="1" smtClean="0"/>
              <a:t>Kazachstánu</a:t>
            </a:r>
            <a:r>
              <a:rPr lang="en-US" dirty="0" smtClean="0"/>
              <a:t>, </a:t>
            </a:r>
            <a:r>
              <a:rPr lang="en-US" dirty="0" err="1" smtClean="0"/>
              <a:t>Tádžikistánu</a:t>
            </a:r>
            <a:endParaRPr lang="en-US" dirty="0" smtClean="0"/>
          </a:p>
          <a:p>
            <a:pPr lvl="1">
              <a:buFont typeface="Wingdings" charset="2"/>
              <a:buChar char="Ø"/>
            </a:pPr>
            <a:r>
              <a:rPr lang="hr-HR" dirty="0" smtClean="0"/>
              <a:t>Š</a:t>
            </a:r>
            <a:r>
              <a:rPr lang="en-US" dirty="0" err="1" smtClean="0"/>
              <a:t>íření</a:t>
            </a:r>
            <a:r>
              <a:rPr lang="en-US" dirty="0" smtClean="0"/>
              <a:t> pan-</a:t>
            </a:r>
            <a:r>
              <a:rPr lang="en-US" dirty="0" err="1" smtClean="0"/>
              <a:t>islamistických</a:t>
            </a:r>
            <a:r>
              <a:rPr lang="en-US" dirty="0" smtClean="0"/>
              <a:t> a pan-</a:t>
            </a:r>
            <a:r>
              <a:rPr lang="en-US" dirty="0" err="1" smtClean="0"/>
              <a:t>tureckých</a:t>
            </a:r>
            <a:r>
              <a:rPr lang="en-US" dirty="0" smtClean="0"/>
              <a:t> </a:t>
            </a:r>
            <a:r>
              <a:rPr lang="en-US" dirty="0" err="1" smtClean="0"/>
              <a:t>ideologií</a:t>
            </a:r>
            <a:endParaRPr lang="en-US" dirty="0" smtClean="0"/>
          </a:p>
          <a:p>
            <a:pPr lvl="1">
              <a:buFont typeface="Wingdings" charset="2"/>
              <a:buChar char="Ø"/>
            </a:pPr>
            <a:r>
              <a:rPr lang="en-US" dirty="0" err="1" smtClean="0"/>
              <a:t>Snaha</a:t>
            </a:r>
            <a:r>
              <a:rPr lang="en-US" dirty="0" smtClean="0"/>
              <a:t> </a:t>
            </a:r>
            <a:r>
              <a:rPr lang="en-US" dirty="0" err="1" smtClean="0"/>
              <a:t>omezit</a:t>
            </a:r>
            <a:r>
              <a:rPr lang="en-US" dirty="0" smtClean="0"/>
              <a:t> </a:t>
            </a:r>
            <a:r>
              <a:rPr lang="en-US" dirty="0" err="1" smtClean="0"/>
              <a:t>nepokoje</a:t>
            </a:r>
            <a:r>
              <a:rPr lang="en-US" dirty="0" smtClean="0"/>
              <a:t> </a:t>
            </a:r>
            <a:r>
              <a:rPr lang="en-US" dirty="0" err="1" smtClean="0"/>
              <a:t>ekonomickým</a:t>
            </a:r>
            <a:r>
              <a:rPr lang="en-US" dirty="0" smtClean="0"/>
              <a:t> </a:t>
            </a:r>
            <a:r>
              <a:rPr lang="en-US" dirty="0" err="1" smtClean="0"/>
              <a:t>růstem</a:t>
            </a:r>
            <a:r>
              <a:rPr lang="en-US" dirty="0" smtClean="0"/>
              <a:t> a </a:t>
            </a:r>
            <a:r>
              <a:rPr lang="en-US" dirty="0" err="1" smtClean="0"/>
              <a:t>tvrdší</a:t>
            </a:r>
            <a:r>
              <a:rPr lang="en-US" dirty="0" smtClean="0"/>
              <a:t> </a:t>
            </a:r>
            <a:r>
              <a:rPr lang="en-US" dirty="0" err="1" smtClean="0"/>
              <a:t>kontrolou</a:t>
            </a:r>
            <a:r>
              <a:rPr lang="en-US" dirty="0" smtClean="0"/>
              <a:t> </a:t>
            </a:r>
            <a:r>
              <a:rPr lang="en-US" dirty="0" err="1" smtClean="0"/>
              <a:t>kontaktů</a:t>
            </a:r>
            <a:r>
              <a:rPr lang="en-US" dirty="0" smtClean="0"/>
              <a:t> </a:t>
            </a:r>
            <a:r>
              <a:rPr lang="en-US" dirty="0" err="1" smtClean="0"/>
              <a:t>sepratistů</a:t>
            </a:r>
            <a:r>
              <a:rPr lang="en-US" dirty="0" smtClean="0"/>
              <a:t> se </a:t>
            </a:r>
            <a:r>
              <a:rPr lang="en-US" dirty="0" err="1" smtClean="0"/>
              <a:t>zahraničím</a:t>
            </a:r>
            <a:endParaRPr lang="en-US" dirty="0"/>
          </a:p>
          <a:p>
            <a:pPr lvl="1">
              <a:buFont typeface="Wingdings" charset="2"/>
              <a:buChar char="Ø"/>
            </a:pPr>
            <a:endParaRPr lang="en-US" dirty="0" smtClean="0"/>
          </a:p>
          <a:p>
            <a:r>
              <a:rPr lang="en-US" dirty="0" err="1" smtClean="0"/>
              <a:t>Typy</a:t>
            </a:r>
            <a:r>
              <a:rPr lang="en-US" dirty="0" smtClean="0"/>
              <a:t> </a:t>
            </a:r>
            <a:r>
              <a:rPr lang="en-US" dirty="0" err="1" smtClean="0"/>
              <a:t>nepokojů</a:t>
            </a:r>
            <a:r>
              <a:rPr lang="en-US" dirty="0" smtClean="0"/>
              <a:t>:</a:t>
            </a:r>
          </a:p>
          <a:p>
            <a:pPr lvl="1">
              <a:buFont typeface="Wingdings" charset="2"/>
              <a:buChar char="Ø"/>
            </a:pPr>
            <a:r>
              <a:rPr lang="en-US" dirty="0" err="1" smtClean="0"/>
              <a:t>Protesty</a:t>
            </a:r>
            <a:r>
              <a:rPr lang="en-US" dirty="0" smtClean="0"/>
              <a:t>, </a:t>
            </a:r>
            <a:r>
              <a:rPr lang="en-US" dirty="0" err="1" smtClean="0"/>
              <a:t>demonstrace</a:t>
            </a:r>
            <a:r>
              <a:rPr lang="en-US" dirty="0"/>
              <a:t> </a:t>
            </a:r>
            <a:r>
              <a:rPr lang="en-US" dirty="0" smtClean="0"/>
              <a:t>a </a:t>
            </a:r>
            <a:r>
              <a:rPr lang="en-US" dirty="0" err="1" smtClean="0"/>
              <a:t>menší</a:t>
            </a:r>
            <a:r>
              <a:rPr lang="en-US" dirty="0" smtClean="0"/>
              <a:t> </a:t>
            </a:r>
            <a:r>
              <a:rPr lang="en-US" dirty="0" err="1" smtClean="0"/>
              <a:t>nepokoje</a:t>
            </a:r>
            <a:r>
              <a:rPr lang="en-US" dirty="0" smtClean="0"/>
              <a:t> – </a:t>
            </a:r>
            <a:r>
              <a:rPr lang="en-US" dirty="0" err="1" smtClean="0"/>
              <a:t>některé</a:t>
            </a:r>
            <a:r>
              <a:rPr lang="en-US" dirty="0" smtClean="0"/>
              <a:t> </a:t>
            </a:r>
            <a:r>
              <a:rPr lang="en-US" dirty="0" err="1" smtClean="0"/>
              <a:t>nenásilné</a:t>
            </a:r>
            <a:r>
              <a:rPr lang="en-US" dirty="0" smtClean="0"/>
              <a:t>, </a:t>
            </a:r>
            <a:r>
              <a:rPr lang="en-US" dirty="0" err="1" smtClean="0"/>
              <a:t>jiné</a:t>
            </a:r>
            <a:r>
              <a:rPr lang="en-US" dirty="0" smtClean="0"/>
              <a:t> </a:t>
            </a:r>
            <a:r>
              <a:rPr lang="en-US" dirty="0" err="1" smtClean="0"/>
              <a:t>násilné</a:t>
            </a:r>
            <a:r>
              <a:rPr lang="en-US" dirty="0" smtClean="0"/>
              <a:t>, </a:t>
            </a:r>
            <a:r>
              <a:rPr lang="en-US" dirty="0" err="1" smtClean="0"/>
              <a:t>některé</a:t>
            </a:r>
            <a:r>
              <a:rPr lang="en-US" dirty="0" smtClean="0"/>
              <a:t> </a:t>
            </a:r>
            <a:r>
              <a:rPr lang="en-US" dirty="0" err="1" smtClean="0"/>
              <a:t>organizované</a:t>
            </a:r>
            <a:r>
              <a:rPr lang="en-US" dirty="0" smtClean="0"/>
              <a:t>, </a:t>
            </a:r>
            <a:r>
              <a:rPr lang="en-US" dirty="0" err="1" smtClean="0"/>
              <a:t>jiné</a:t>
            </a:r>
            <a:r>
              <a:rPr lang="en-US" dirty="0" smtClean="0"/>
              <a:t> </a:t>
            </a:r>
            <a:r>
              <a:rPr lang="en-US" dirty="0" err="1" smtClean="0"/>
              <a:t>spontální</a:t>
            </a:r>
            <a:r>
              <a:rPr lang="en-US" dirty="0" smtClean="0"/>
              <a:t>, </a:t>
            </a:r>
            <a:r>
              <a:rPr lang="en-US" dirty="0" err="1" smtClean="0"/>
              <a:t>obvykle</a:t>
            </a:r>
            <a:r>
              <a:rPr lang="en-US" dirty="0" smtClean="0"/>
              <a:t> </a:t>
            </a:r>
            <a:r>
              <a:rPr lang="en-US" dirty="0" err="1" smtClean="0"/>
              <a:t>tvrdě</a:t>
            </a:r>
            <a:r>
              <a:rPr lang="en-US" dirty="0" smtClean="0"/>
              <a:t> </a:t>
            </a:r>
            <a:r>
              <a:rPr lang="en-US" dirty="0" err="1" smtClean="0"/>
              <a:t>potlačeny</a:t>
            </a:r>
            <a:endParaRPr lang="en-US" dirty="0" smtClean="0"/>
          </a:p>
          <a:p>
            <a:pPr lvl="1">
              <a:buFont typeface="Wingdings" charset="2"/>
              <a:buChar char="Ø"/>
            </a:pPr>
            <a:r>
              <a:rPr lang="en-US" dirty="0" err="1" smtClean="0"/>
              <a:t>Útoky</a:t>
            </a:r>
            <a:r>
              <a:rPr lang="en-US" dirty="0" smtClean="0"/>
              <a:t> </a:t>
            </a:r>
            <a:r>
              <a:rPr lang="en-US" dirty="0" err="1" smtClean="0"/>
              <a:t>teroristického</a:t>
            </a:r>
            <a:r>
              <a:rPr lang="en-US" dirty="0" smtClean="0"/>
              <a:t> </a:t>
            </a:r>
            <a:r>
              <a:rPr lang="en-US" dirty="0" err="1" smtClean="0"/>
              <a:t>rázu</a:t>
            </a:r>
            <a:r>
              <a:rPr lang="en-US" dirty="0" smtClean="0"/>
              <a:t> – </a:t>
            </a:r>
            <a:r>
              <a:rPr lang="en-US" dirty="0" err="1" smtClean="0"/>
              <a:t>bombové</a:t>
            </a:r>
            <a:r>
              <a:rPr lang="en-US" dirty="0" smtClean="0"/>
              <a:t> </a:t>
            </a:r>
            <a:r>
              <a:rPr lang="en-US" dirty="0" err="1" smtClean="0"/>
              <a:t>útoky</a:t>
            </a:r>
            <a:r>
              <a:rPr lang="en-US" dirty="0" smtClean="0"/>
              <a:t> v Han Chinese </a:t>
            </a:r>
            <a:r>
              <a:rPr lang="en-US" dirty="0" err="1" smtClean="0"/>
              <a:t>sousedstvích</a:t>
            </a:r>
            <a:r>
              <a:rPr lang="en-US" dirty="0" smtClean="0"/>
              <a:t>, </a:t>
            </a:r>
            <a:r>
              <a:rPr lang="en-US" dirty="0" err="1" smtClean="0"/>
              <a:t>atentáty</a:t>
            </a:r>
            <a:r>
              <a:rPr lang="en-US" dirty="0" smtClean="0"/>
              <a:t> </a:t>
            </a:r>
            <a:r>
              <a:rPr lang="en-US" dirty="0" err="1" smtClean="0"/>
              <a:t>místních</a:t>
            </a:r>
            <a:r>
              <a:rPr lang="en-US" dirty="0" smtClean="0"/>
              <a:t> </a:t>
            </a:r>
            <a:r>
              <a:rPr lang="en-US" dirty="0" err="1" smtClean="0"/>
              <a:t>představitelů</a:t>
            </a:r>
            <a:r>
              <a:rPr lang="en-US" dirty="0" smtClean="0"/>
              <a:t> (</a:t>
            </a:r>
            <a:r>
              <a:rPr lang="en-US" dirty="0" err="1" smtClean="0"/>
              <a:t>obvykle</a:t>
            </a:r>
            <a:r>
              <a:rPr lang="en-US" dirty="0" smtClean="0"/>
              <a:t> </a:t>
            </a:r>
            <a:r>
              <a:rPr lang="en-US" dirty="0" err="1" smtClean="0"/>
              <a:t>reakce</a:t>
            </a:r>
            <a:r>
              <a:rPr lang="en-US" dirty="0" smtClean="0"/>
              <a:t> </a:t>
            </a:r>
            <a:r>
              <a:rPr lang="en-US" dirty="0" err="1" smtClean="0"/>
              <a:t>na</a:t>
            </a:r>
            <a:r>
              <a:rPr lang="en-US" dirty="0" smtClean="0"/>
              <a:t> </a:t>
            </a:r>
            <a:r>
              <a:rPr lang="en-US" dirty="0" err="1" smtClean="0"/>
              <a:t>předchozí</a:t>
            </a:r>
            <a:r>
              <a:rPr lang="en-US" dirty="0" smtClean="0"/>
              <a:t> </a:t>
            </a:r>
            <a:r>
              <a:rPr lang="en-US" dirty="0" err="1" smtClean="0"/>
              <a:t>policejní</a:t>
            </a:r>
            <a:r>
              <a:rPr lang="en-US" dirty="0" smtClean="0"/>
              <a:t> </a:t>
            </a:r>
            <a:r>
              <a:rPr lang="en-US" dirty="0" err="1" smtClean="0"/>
              <a:t>zásahy</a:t>
            </a:r>
            <a:r>
              <a:rPr lang="en-US" dirty="0" smtClean="0"/>
              <a:t>)</a:t>
            </a:r>
          </a:p>
          <a:p>
            <a:pPr lvl="1">
              <a:buFont typeface="Wingdings" charset="2"/>
              <a:buChar char="Ø"/>
            </a:pPr>
            <a:r>
              <a:rPr lang="en-US" dirty="0" err="1" smtClean="0"/>
              <a:t>Násilné</a:t>
            </a:r>
            <a:r>
              <a:rPr lang="en-US" dirty="0" smtClean="0"/>
              <a:t> </a:t>
            </a:r>
            <a:r>
              <a:rPr lang="en-US" dirty="0" err="1" smtClean="0"/>
              <a:t>střety</a:t>
            </a:r>
            <a:r>
              <a:rPr lang="en-US" dirty="0" smtClean="0"/>
              <a:t> </a:t>
            </a:r>
            <a:r>
              <a:rPr lang="en-US" dirty="0" err="1" smtClean="0"/>
              <a:t>mezi</a:t>
            </a:r>
            <a:r>
              <a:rPr lang="en-US" dirty="0" smtClean="0"/>
              <a:t> </a:t>
            </a:r>
            <a:r>
              <a:rPr lang="en-US" dirty="0" err="1" smtClean="0"/>
              <a:t>ozbrojenými</a:t>
            </a:r>
            <a:r>
              <a:rPr lang="en-US" dirty="0" smtClean="0"/>
              <a:t> </a:t>
            </a:r>
            <a:r>
              <a:rPr lang="en-US" dirty="0" err="1" smtClean="0"/>
              <a:t>skupinami</a:t>
            </a:r>
            <a:r>
              <a:rPr lang="en-US" dirty="0" smtClean="0"/>
              <a:t> a </a:t>
            </a:r>
            <a:r>
              <a:rPr lang="en-US" dirty="0" err="1" smtClean="0"/>
              <a:t>vládními</a:t>
            </a:r>
            <a:r>
              <a:rPr lang="en-US" dirty="0" smtClean="0"/>
              <a:t> </a:t>
            </a:r>
            <a:r>
              <a:rPr lang="en-US" dirty="0" err="1" smtClean="0"/>
              <a:t>jednotkami</a:t>
            </a:r>
            <a:r>
              <a:rPr lang="en-US" dirty="0" smtClean="0"/>
              <a:t> – </a:t>
            </a:r>
            <a:r>
              <a:rPr lang="en-US" dirty="0" err="1" smtClean="0"/>
              <a:t>útoky</a:t>
            </a:r>
            <a:r>
              <a:rPr lang="en-US" dirty="0" smtClean="0"/>
              <a:t> </a:t>
            </a:r>
            <a:r>
              <a:rPr lang="en-US" dirty="0" err="1" smtClean="0"/>
              <a:t>na</a:t>
            </a:r>
            <a:r>
              <a:rPr lang="en-US" dirty="0" smtClean="0"/>
              <a:t> </a:t>
            </a:r>
            <a:r>
              <a:rPr lang="en-US" dirty="0" err="1" smtClean="0"/>
              <a:t>vojenské</a:t>
            </a:r>
            <a:r>
              <a:rPr lang="en-US" dirty="0" smtClean="0"/>
              <a:t> </a:t>
            </a:r>
            <a:r>
              <a:rPr lang="en-US" dirty="0" err="1" smtClean="0"/>
              <a:t>pozice</a:t>
            </a:r>
            <a:r>
              <a:rPr lang="en-US" dirty="0" smtClean="0"/>
              <a:t> (</a:t>
            </a:r>
            <a:r>
              <a:rPr lang="en-US" dirty="0" err="1" smtClean="0"/>
              <a:t>obvykle</a:t>
            </a:r>
            <a:r>
              <a:rPr lang="en-US" dirty="0" smtClean="0"/>
              <a:t> </a:t>
            </a:r>
            <a:r>
              <a:rPr lang="en-US" dirty="0" err="1" smtClean="0"/>
              <a:t>krvavé</a:t>
            </a:r>
            <a:r>
              <a:rPr lang="en-US" dirty="0" smtClean="0"/>
              <a:t>)</a:t>
            </a:r>
          </a:p>
          <a:p>
            <a:pPr marL="457200" lvl="1" indent="0">
              <a:buNone/>
            </a:pPr>
            <a:endParaRPr lang="en-US" dirty="0"/>
          </a:p>
          <a:p>
            <a:pPr marL="457200" lvl="1" indent="0">
              <a:buNone/>
            </a:pPr>
            <a:r>
              <a:rPr lang="en-US" dirty="0" err="1" smtClean="0"/>
              <a:t>Nepokoje</a:t>
            </a:r>
            <a:r>
              <a:rPr lang="en-US" dirty="0" smtClean="0"/>
              <a:t> </a:t>
            </a:r>
            <a:r>
              <a:rPr lang="en-US" dirty="0" err="1" smtClean="0"/>
              <a:t>nikdy</a:t>
            </a:r>
            <a:r>
              <a:rPr lang="en-US" dirty="0" smtClean="0"/>
              <a:t> </a:t>
            </a:r>
            <a:r>
              <a:rPr lang="en-US" dirty="0" err="1" smtClean="0"/>
              <a:t>nepředstavovaly</a:t>
            </a:r>
            <a:r>
              <a:rPr lang="en-US" dirty="0" smtClean="0"/>
              <a:t> </a:t>
            </a:r>
            <a:r>
              <a:rPr lang="en-US" dirty="0" err="1" smtClean="0"/>
              <a:t>výraznější</a:t>
            </a:r>
            <a:r>
              <a:rPr lang="en-US" dirty="0" smtClean="0"/>
              <a:t> </a:t>
            </a:r>
            <a:r>
              <a:rPr lang="en-US" dirty="0" err="1" smtClean="0"/>
              <a:t>ohrožení</a:t>
            </a:r>
            <a:r>
              <a:rPr lang="en-US" dirty="0" smtClean="0"/>
              <a:t> </a:t>
            </a:r>
            <a:r>
              <a:rPr lang="en-US" dirty="0" err="1" smtClean="0"/>
              <a:t>státu</a:t>
            </a:r>
            <a:r>
              <a:rPr lang="en-US" dirty="0" smtClean="0"/>
              <a:t>, od 60. Let. </a:t>
            </a:r>
            <a:r>
              <a:rPr lang="en-US" dirty="0" err="1" smtClean="0"/>
              <a:t>Byly</a:t>
            </a:r>
            <a:r>
              <a:rPr lang="en-US" dirty="0" smtClean="0"/>
              <a:t> </a:t>
            </a:r>
            <a:r>
              <a:rPr lang="en-US" dirty="0" err="1" smtClean="0"/>
              <a:t>policejní</a:t>
            </a:r>
            <a:r>
              <a:rPr lang="en-US" dirty="0" smtClean="0"/>
              <a:t> </a:t>
            </a:r>
            <a:r>
              <a:rPr lang="en-US" dirty="0" err="1" smtClean="0"/>
              <a:t>síly</a:t>
            </a:r>
            <a:r>
              <a:rPr lang="en-US" dirty="0" smtClean="0"/>
              <a:t> </a:t>
            </a:r>
            <a:r>
              <a:rPr lang="en-US" dirty="0" err="1" smtClean="0"/>
              <a:t>dobře</a:t>
            </a:r>
            <a:r>
              <a:rPr lang="en-US" dirty="0" smtClean="0"/>
              <a:t> </a:t>
            </a:r>
            <a:r>
              <a:rPr lang="en-US" dirty="0" err="1" smtClean="0"/>
              <a:t>organizované</a:t>
            </a:r>
            <a:r>
              <a:rPr lang="en-US" dirty="0" smtClean="0"/>
              <a:t> v </a:t>
            </a:r>
            <a:r>
              <a:rPr lang="en-US" dirty="0" err="1" smtClean="0"/>
              <a:t>regionu</a:t>
            </a:r>
            <a:r>
              <a:rPr lang="en-US" dirty="0" smtClean="0"/>
              <a:t>. ČLR </a:t>
            </a:r>
            <a:r>
              <a:rPr lang="en-US" dirty="0" err="1" smtClean="0"/>
              <a:t>však</a:t>
            </a:r>
            <a:r>
              <a:rPr lang="en-US" dirty="0" smtClean="0"/>
              <a:t> </a:t>
            </a:r>
            <a:r>
              <a:rPr lang="en-US" dirty="0" err="1" smtClean="0"/>
              <a:t>spojovala</a:t>
            </a:r>
            <a:r>
              <a:rPr lang="en-US" dirty="0" smtClean="0"/>
              <a:t> </a:t>
            </a:r>
            <a:r>
              <a:rPr lang="en-US" dirty="0" err="1" smtClean="0"/>
              <a:t>nepokoje</a:t>
            </a:r>
            <a:r>
              <a:rPr lang="en-US" dirty="0" smtClean="0"/>
              <a:t> se </a:t>
            </a:r>
            <a:r>
              <a:rPr lang="en-US" dirty="0" err="1" smtClean="0"/>
              <a:t>vznikem</a:t>
            </a:r>
            <a:r>
              <a:rPr lang="en-US" dirty="0" smtClean="0"/>
              <a:t> </a:t>
            </a:r>
            <a:r>
              <a:rPr lang="en-US" dirty="0" err="1" smtClean="0"/>
              <a:t>nových</a:t>
            </a:r>
            <a:r>
              <a:rPr lang="en-US" dirty="0" smtClean="0"/>
              <a:t> </a:t>
            </a:r>
            <a:r>
              <a:rPr lang="en-US" dirty="0" err="1" smtClean="0"/>
              <a:t>států</a:t>
            </a:r>
            <a:r>
              <a:rPr lang="en-US" dirty="0" smtClean="0"/>
              <a:t> </a:t>
            </a:r>
            <a:r>
              <a:rPr lang="en-US" dirty="0" err="1" smtClean="0"/>
              <a:t>jako</a:t>
            </a:r>
            <a:r>
              <a:rPr lang="en-US" dirty="0" smtClean="0"/>
              <a:t> </a:t>
            </a:r>
            <a:r>
              <a:rPr lang="en-US" dirty="0" err="1" smtClean="0"/>
              <a:t>ve</a:t>
            </a:r>
            <a:r>
              <a:rPr lang="en-US" dirty="0" smtClean="0"/>
              <a:t> </a:t>
            </a:r>
            <a:r>
              <a:rPr lang="en-US" dirty="0" err="1" smtClean="0"/>
              <a:t>Východní</a:t>
            </a:r>
            <a:r>
              <a:rPr lang="en-US" dirty="0" smtClean="0"/>
              <a:t> </a:t>
            </a:r>
            <a:r>
              <a:rPr lang="en-US" dirty="0" err="1" smtClean="0"/>
              <a:t>Evropě</a:t>
            </a:r>
            <a:endParaRPr lang="en-US" dirty="0" smtClean="0"/>
          </a:p>
        </p:txBody>
      </p:sp>
    </p:spTree>
    <p:extLst>
      <p:ext uri="{BB962C8B-B14F-4D97-AF65-F5344CB8AC3E}">
        <p14:creationId xmlns:p14="http://schemas.microsoft.com/office/powerpoint/2010/main" val="371900916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Separatisté</a:t>
            </a:r>
            <a:r>
              <a:rPr lang="en-US" dirty="0" smtClean="0"/>
              <a:t> </a:t>
            </a:r>
            <a:r>
              <a:rPr lang="en-US" dirty="0" err="1" smtClean="0"/>
              <a:t>jako</a:t>
            </a:r>
            <a:r>
              <a:rPr lang="en-US" dirty="0" smtClean="0"/>
              <a:t> </a:t>
            </a:r>
            <a:r>
              <a:rPr lang="en-US" dirty="0" err="1" smtClean="0"/>
              <a:t>teroristé</a:t>
            </a:r>
            <a:endParaRPr lang="en-US" dirty="0"/>
          </a:p>
        </p:txBody>
      </p:sp>
      <p:sp>
        <p:nvSpPr>
          <p:cNvPr id="3" name="Content Placeholder 2"/>
          <p:cNvSpPr>
            <a:spLocks noGrp="1"/>
          </p:cNvSpPr>
          <p:nvPr>
            <p:ph idx="1"/>
          </p:nvPr>
        </p:nvSpPr>
        <p:spPr/>
        <p:txBody>
          <a:bodyPr>
            <a:normAutofit fontScale="92500" lnSpcReduction="20000"/>
          </a:bodyPr>
          <a:lstStyle/>
          <a:p>
            <a:r>
              <a:rPr lang="en-US" dirty="0"/>
              <a:t>Od 2001 </a:t>
            </a:r>
            <a:r>
              <a:rPr lang="en-US" dirty="0" err="1"/>
              <a:t>boj</a:t>
            </a:r>
            <a:r>
              <a:rPr lang="en-US" dirty="0"/>
              <a:t> </a:t>
            </a:r>
            <a:r>
              <a:rPr lang="en-US" dirty="0" err="1"/>
              <a:t>proti</a:t>
            </a:r>
            <a:r>
              <a:rPr lang="en-US" dirty="0"/>
              <a:t> </a:t>
            </a:r>
            <a:r>
              <a:rPr lang="en-US" dirty="0" err="1"/>
              <a:t>separatistům</a:t>
            </a:r>
            <a:r>
              <a:rPr lang="en-US" dirty="0"/>
              <a:t> </a:t>
            </a:r>
            <a:r>
              <a:rPr lang="en-US" dirty="0" err="1"/>
              <a:t>označován</a:t>
            </a:r>
            <a:r>
              <a:rPr lang="en-US" dirty="0"/>
              <a:t> </a:t>
            </a:r>
            <a:r>
              <a:rPr lang="en-US" dirty="0" err="1"/>
              <a:t>za</a:t>
            </a:r>
            <a:r>
              <a:rPr lang="en-US" dirty="0"/>
              <a:t> </a:t>
            </a:r>
            <a:r>
              <a:rPr lang="en-US" dirty="0" err="1"/>
              <a:t>válku</a:t>
            </a:r>
            <a:r>
              <a:rPr lang="en-US" dirty="0"/>
              <a:t> </a:t>
            </a:r>
            <a:r>
              <a:rPr lang="en-US" dirty="0" err="1"/>
              <a:t>proti</a:t>
            </a:r>
            <a:r>
              <a:rPr lang="en-US" dirty="0"/>
              <a:t> </a:t>
            </a:r>
            <a:r>
              <a:rPr lang="en-US" dirty="0" err="1" smtClean="0"/>
              <a:t>terorismu</a:t>
            </a:r>
            <a:endParaRPr lang="en-US" dirty="0" smtClean="0"/>
          </a:p>
          <a:p>
            <a:r>
              <a:rPr lang="en-US" dirty="0" err="1" smtClean="0"/>
              <a:t>Rozsáhlé</a:t>
            </a:r>
            <a:r>
              <a:rPr lang="en-US" dirty="0" smtClean="0"/>
              <a:t> </a:t>
            </a:r>
            <a:r>
              <a:rPr lang="en-US" dirty="0" err="1" smtClean="0"/>
              <a:t>zatýkaní</a:t>
            </a:r>
            <a:r>
              <a:rPr lang="en-US" dirty="0" smtClean="0"/>
              <a:t>, </a:t>
            </a:r>
            <a:r>
              <a:rPr lang="en-US" dirty="0" err="1" smtClean="0"/>
              <a:t>propuštění</a:t>
            </a:r>
            <a:r>
              <a:rPr lang="en-US" dirty="0" smtClean="0"/>
              <a:t> a </a:t>
            </a:r>
            <a:r>
              <a:rPr lang="en-US" dirty="0" err="1" smtClean="0"/>
              <a:t>ovládnutí</a:t>
            </a:r>
            <a:r>
              <a:rPr lang="en-US" dirty="0" smtClean="0"/>
              <a:t> </a:t>
            </a:r>
            <a:r>
              <a:rPr lang="en-US" dirty="0" err="1" smtClean="0"/>
              <a:t>státní</a:t>
            </a:r>
            <a:r>
              <a:rPr lang="en-US" dirty="0" smtClean="0"/>
              <a:t> </a:t>
            </a:r>
            <a:r>
              <a:rPr lang="en-US" smtClean="0"/>
              <a:t>správy</a:t>
            </a:r>
            <a:endParaRPr lang="en-US" dirty="0"/>
          </a:p>
          <a:p>
            <a:r>
              <a:rPr lang="en-US" dirty="0"/>
              <a:t>Od 2007 </a:t>
            </a:r>
            <a:r>
              <a:rPr lang="en-US" dirty="0" err="1"/>
              <a:t>intenzivní</a:t>
            </a:r>
            <a:r>
              <a:rPr lang="en-US" dirty="0"/>
              <a:t> </a:t>
            </a:r>
            <a:r>
              <a:rPr lang="en-US" dirty="0" err="1"/>
              <a:t>nárust</a:t>
            </a:r>
            <a:r>
              <a:rPr lang="en-US" dirty="0"/>
              <a:t> </a:t>
            </a:r>
            <a:r>
              <a:rPr lang="en-US" dirty="0" err="1"/>
              <a:t>střetů</a:t>
            </a:r>
            <a:r>
              <a:rPr lang="en-US" dirty="0"/>
              <a:t> (v r. 2008 </a:t>
            </a:r>
            <a:r>
              <a:rPr lang="en-US" dirty="0" err="1"/>
              <a:t>sebevražedný</a:t>
            </a:r>
            <a:r>
              <a:rPr lang="en-US" dirty="0"/>
              <a:t> </a:t>
            </a:r>
            <a:r>
              <a:rPr lang="en-US" dirty="0" err="1"/>
              <a:t>bobmbový</a:t>
            </a:r>
            <a:r>
              <a:rPr lang="en-US" dirty="0"/>
              <a:t> </a:t>
            </a:r>
            <a:r>
              <a:rPr lang="en-US" dirty="0" err="1"/>
              <a:t>útok</a:t>
            </a:r>
            <a:r>
              <a:rPr lang="en-US" dirty="0"/>
              <a:t> </a:t>
            </a:r>
            <a:r>
              <a:rPr lang="en-US" dirty="0" err="1"/>
              <a:t>na</a:t>
            </a:r>
            <a:r>
              <a:rPr lang="en-US" dirty="0"/>
              <a:t> China Southern Airlines)</a:t>
            </a:r>
          </a:p>
          <a:p>
            <a:endParaRPr lang="en-US" dirty="0" smtClean="0">
              <a:hlinkClick r:id=""/>
            </a:endParaRPr>
          </a:p>
          <a:p>
            <a:r>
              <a:rPr lang="en-US" dirty="0" smtClean="0">
                <a:hlinkClick r:id=""/>
              </a:rPr>
              <a:t>https</a:t>
            </a:r>
            <a:r>
              <a:rPr lang="en-US" dirty="0">
                <a:hlinkClick r:id="rId2"/>
              </a:rPr>
              <a:t>://www.youtube.com/watch?v=pSjOTCnBdCs&amp;index=3&amp;list=</a:t>
            </a:r>
            <a:r>
              <a:rPr lang="en-US" dirty="0" smtClean="0">
                <a:hlinkClick r:id="rId2"/>
              </a:rPr>
              <a:t>PLFNBSOhsyneqo28GyzBQwlxXdYkLAyJAW</a:t>
            </a:r>
            <a:endParaRPr lang="en-US" dirty="0" smtClean="0"/>
          </a:p>
          <a:p>
            <a:endParaRPr lang="en-US" dirty="0"/>
          </a:p>
        </p:txBody>
      </p:sp>
    </p:spTree>
    <p:extLst>
      <p:ext uri="{BB962C8B-B14F-4D97-AF65-F5344CB8AC3E}">
        <p14:creationId xmlns:p14="http://schemas.microsoft.com/office/powerpoint/2010/main" val="2360064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r>
              <a:rPr lang="en-US" dirty="0"/>
              <a:t>Sino-</a:t>
            </a:r>
            <a:r>
              <a:rPr lang="en-US" dirty="0" err="1"/>
              <a:t>indický</a:t>
            </a:r>
            <a:r>
              <a:rPr lang="en-US" dirty="0"/>
              <a:t> </a:t>
            </a:r>
            <a:r>
              <a:rPr lang="en-US" dirty="0" err="1"/>
              <a:t>teritoriální</a:t>
            </a:r>
            <a:r>
              <a:rPr lang="en-US" dirty="0"/>
              <a:t> </a:t>
            </a:r>
            <a:r>
              <a:rPr lang="en-US" dirty="0" err="1"/>
              <a:t>konflikt</a:t>
            </a:r>
            <a:endParaRPr lang="en-US" dirty="0"/>
          </a:p>
        </p:txBody>
      </p:sp>
      <p:pic>
        <p:nvPicPr>
          <p:cNvPr id="4" name="Picture 3"/>
          <p:cNvPicPr>
            <a:picLocks noChangeAspect="1"/>
          </p:cNvPicPr>
          <p:nvPr/>
        </p:nvPicPr>
        <p:blipFill>
          <a:blip r:embed="rId2"/>
          <a:stretch>
            <a:fillRect/>
          </a:stretch>
        </p:blipFill>
        <p:spPr>
          <a:xfrm>
            <a:off x="685800" y="609601"/>
            <a:ext cx="3810000" cy="3987800"/>
          </a:xfrm>
          <a:prstGeom prst="rect">
            <a:avLst/>
          </a:prstGeom>
        </p:spPr>
      </p:pic>
      <p:pic>
        <p:nvPicPr>
          <p:cNvPr id="5" name="Picture 4"/>
          <p:cNvPicPr>
            <a:picLocks noChangeAspect="1"/>
          </p:cNvPicPr>
          <p:nvPr/>
        </p:nvPicPr>
        <p:blipFill>
          <a:blip r:embed="rId3"/>
          <a:stretch>
            <a:fillRect/>
          </a:stretch>
        </p:blipFill>
        <p:spPr>
          <a:xfrm>
            <a:off x="4902200" y="609601"/>
            <a:ext cx="3556000" cy="2286000"/>
          </a:xfrm>
          <a:prstGeom prst="rect">
            <a:avLst/>
          </a:prstGeom>
        </p:spPr>
      </p:pic>
      <p:pic>
        <p:nvPicPr>
          <p:cNvPr id="6" name="Picture 5"/>
          <p:cNvPicPr>
            <a:picLocks noChangeAspect="1"/>
          </p:cNvPicPr>
          <p:nvPr/>
        </p:nvPicPr>
        <p:blipFill>
          <a:blip r:embed="rId4"/>
          <a:stretch>
            <a:fillRect/>
          </a:stretch>
        </p:blipFill>
        <p:spPr>
          <a:xfrm>
            <a:off x="6994525" y="3378201"/>
            <a:ext cx="1828800" cy="2438400"/>
          </a:xfrm>
          <a:prstGeom prst="rect">
            <a:avLst/>
          </a:prstGeom>
        </p:spPr>
      </p:pic>
    </p:spTree>
    <p:extLst>
      <p:ext uri="{BB962C8B-B14F-4D97-AF65-F5344CB8AC3E}">
        <p14:creationId xmlns:p14="http://schemas.microsoft.com/office/powerpoint/2010/main" val="243776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65300" y="0"/>
            <a:ext cx="5590761" cy="6858000"/>
          </a:xfrm>
          <a:prstGeom prst="rect">
            <a:avLst/>
          </a:prstGeom>
        </p:spPr>
      </p:pic>
    </p:spTree>
    <p:extLst>
      <p:ext uri="{BB962C8B-B14F-4D97-AF65-F5344CB8AC3E}">
        <p14:creationId xmlns:p14="http://schemas.microsoft.com/office/powerpoint/2010/main" val="27877423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rcRect t="-29357" b="-29357"/>
          <a:stretch>
            <a:fillRect/>
          </a:stretch>
        </p:blipFill>
        <p:spPr>
          <a:xfrm>
            <a:off x="719137" y="273050"/>
            <a:ext cx="4995863" cy="5853113"/>
          </a:xfrm>
        </p:spPr>
      </p:pic>
      <p:sp>
        <p:nvSpPr>
          <p:cNvPr id="4" name="Text Placeholder 3"/>
          <p:cNvSpPr>
            <a:spLocks noGrp="1"/>
          </p:cNvSpPr>
          <p:nvPr>
            <p:ph type="body" sz="half" idx="2"/>
          </p:nvPr>
        </p:nvSpPr>
        <p:spPr>
          <a:xfrm>
            <a:off x="5907087" y="273050"/>
            <a:ext cx="3008313" cy="5853113"/>
          </a:xfrm>
        </p:spPr>
        <p:txBody>
          <a:bodyPr/>
          <a:lstStyle/>
          <a:p>
            <a:pPr marL="285750" indent="-285750" algn="l">
              <a:buFont typeface="Arial"/>
              <a:buChar char="•"/>
            </a:pPr>
            <a:r>
              <a:rPr lang="cs-CZ" dirty="0" smtClean="0"/>
              <a:t>Teoreticky téměř celá hranice mezi Indií a ČLR je diskutabilní</a:t>
            </a:r>
          </a:p>
          <a:p>
            <a:pPr marL="285750" indent="-285750" algn="l">
              <a:buFont typeface="Arial"/>
              <a:buChar char="•"/>
            </a:pPr>
            <a:r>
              <a:rPr lang="cs-CZ" dirty="0" smtClean="0"/>
              <a:t>4 057 km – jedna z nejdelších hranic na světě</a:t>
            </a:r>
          </a:p>
          <a:p>
            <a:pPr marL="285750" indent="-285750" algn="l">
              <a:buFont typeface="Arial"/>
              <a:buChar char="•"/>
            </a:pPr>
            <a:r>
              <a:rPr lang="en-US" dirty="0" err="1" smtClean="0"/>
              <a:t>Spor</a:t>
            </a:r>
            <a:r>
              <a:rPr lang="en-US" dirty="0" smtClean="0"/>
              <a:t> se </a:t>
            </a:r>
            <a:r>
              <a:rPr lang="en-US" dirty="0" err="1" smtClean="0"/>
              <a:t>týká</a:t>
            </a:r>
            <a:r>
              <a:rPr lang="en-US" dirty="0" smtClean="0"/>
              <a:t> </a:t>
            </a:r>
            <a:r>
              <a:rPr lang="en-US" dirty="0" err="1" smtClean="0"/>
              <a:t>území</a:t>
            </a:r>
            <a:r>
              <a:rPr lang="en-US" dirty="0" smtClean="0"/>
              <a:t> o </a:t>
            </a:r>
            <a:r>
              <a:rPr lang="en-US" dirty="0" err="1" smtClean="0"/>
              <a:t>rozloze</a:t>
            </a:r>
            <a:r>
              <a:rPr lang="en-US" dirty="0" smtClean="0"/>
              <a:t> 135 000 km2</a:t>
            </a:r>
          </a:p>
          <a:p>
            <a:pPr marL="285750" indent="-285750" algn="l">
              <a:buFont typeface="Arial"/>
              <a:buChar char="•"/>
            </a:pPr>
            <a:r>
              <a:rPr lang="en-US" dirty="0" err="1" smtClean="0"/>
              <a:t>Spor</a:t>
            </a:r>
            <a:r>
              <a:rPr lang="en-US" dirty="0" smtClean="0"/>
              <a:t> s </a:t>
            </a:r>
            <a:r>
              <a:rPr lang="en-US" dirty="0" err="1" smtClean="0"/>
              <a:t>Indií</a:t>
            </a:r>
            <a:r>
              <a:rPr lang="en-US" dirty="0" smtClean="0"/>
              <a:t> je pro </a:t>
            </a:r>
            <a:r>
              <a:rPr lang="en-US" dirty="0" err="1" smtClean="0"/>
              <a:t>Čínu</a:t>
            </a:r>
            <a:r>
              <a:rPr lang="en-US" dirty="0" smtClean="0"/>
              <a:t> </a:t>
            </a:r>
            <a:r>
              <a:rPr lang="en-US" dirty="0" err="1" smtClean="0"/>
              <a:t>stěžejní</a:t>
            </a:r>
            <a:r>
              <a:rPr lang="en-US" dirty="0" smtClean="0"/>
              <a:t> </a:t>
            </a:r>
            <a:r>
              <a:rPr lang="en-US" dirty="0" err="1" smtClean="0"/>
              <a:t>kvůli</a:t>
            </a:r>
            <a:r>
              <a:rPr lang="en-US" dirty="0" smtClean="0"/>
              <a:t> </a:t>
            </a:r>
            <a:r>
              <a:rPr lang="en-US" dirty="0" err="1" smtClean="0"/>
              <a:t>své</a:t>
            </a:r>
            <a:r>
              <a:rPr lang="en-US" dirty="0" smtClean="0"/>
              <a:t> </a:t>
            </a:r>
            <a:r>
              <a:rPr lang="en-US" dirty="0" err="1" smtClean="0"/>
              <a:t>rozloze</a:t>
            </a:r>
            <a:r>
              <a:rPr lang="en-US" dirty="0" smtClean="0"/>
              <a:t> </a:t>
            </a:r>
            <a:r>
              <a:rPr lang="en-US" dirty="0" err="1" smtClean="0"/>
              <a:t>i</a:t>
            </a:r>
            <a:r>
              <a:rPr lang="en-US" dirty="0" smtClean="0"/>
              <a:t> </a:t>
            </a:r>
            <a:r>
              <a:rPr lang="en-US" dirty="0" err="1" smtClean="0"/>
              <a:t>vlivu</a:t>
            </a:r>
            <a:r>
              <a:rPr lang="en-US" dirty="0" smtClean="0"/>
              <a:t> v </a:t>
            </a:r>
            <a:r>
              <a:rPr lang="en-US" dirty="0" err="1" smtClean="0"/>
              <a:t>regionu</a:t>
            </a:r>
            <a:endParaRPr lang="en-US" dirty="0" smtClean="0"/>
          </a:p>
          <a:p>
            <a:pPr marL="285750" indent="-285750" algn="l">
              <a:buFont typeface="Arial"/>
              <a:buChar char="•"/>
            </a:pPr>
            <a:r>
              <a:rPr lang="en-US" dirty="0" err="1" smtClean="0"/>
              <a:t>Obě</a:t>
            </a:r>
            <a:r>
              <a:rPr lang="en-US" dirty="0" smtClean="0"/>
              <a:t> </a:t>
            </a:r>
            <a:r>
              <a:rPr lang="en-US" dirty="0" err="1" smtClean="0"/>
              <a:t>země</a:t>
            </a:r>
            <a:r>
              <a:rPr lang="en-US" dirty="0" smtClean="0"/>
              <a:t> </a:t>
            </a:r>
            <a:r>
              <a:rPr lang="en-US" dirty="0" err="1" smtClean="0"/>
              <a:t>žádají</a:t>
            </a:r>
            <a:r>
              <a:rPr lang="en-US" dirty="0" smtClean="0"/>
              <a:t>, to co </a:t>
            </a:r>
            <a:r>
              <a:rPr lang="en-US" dirty="0" err="1" smtClean="0"/>
              <a:t>považují</a:t>
            </a:r>
            <a:r>
              <a:rPr lang="en-US" dirty="0" smtClean="0"/>
              <a:t> </a:t>
            </a:r>
            <a:r>
              <a:rPr lang="en-US" dirty="0" err="1" smtClean="0"/>
              <a:t>za</a:t>
            </a:r>
            <a:r>
              <a:rPr lang="en-US" dirty="0" smtClean="0"/>
              <a:t> </a:t>
            </a:r>
            <a:r>
              <a:rPr lang="en-US" dirty="0" err="1" smtClean="0"/>
              <a:t>návrat</a:t>
            </a:r>
            <a:r>
              <a:rPr lang="en-US" dirty="0" smtClean="0"/>
              <a:t> k “</a:t>
            </a:r>
            <a:r>
              <a:rPr lang="en-US" dirty="0" err="1" smtClean="0"/>
              <a:t>normálu</a:t>
            </a:r>
            <a:r>
              <a:rPr lang="en-US" dirty="0" smtClean="0"/>
              <a:t>”, </a:t>
            </a:r>
            <a:r>
              <a:rPr lang="en-US" dirty="0" err="1" smtClean="0"/>
              <a:t>tedy</a:t>
            </a:r>
            <a:r>
              <a:rPr lang="en-US" dirty="0" smtClean="0"/>
              <a:t> </a:t>
            </a:r>
            <a:r>
              <a:rPr lang="en-US" dirty="0" err="1" smtClean="0"/>
              <a:t>území</a:t>
            </a:r>
            <a:r>
              <a:rPr lang="en-US" dirty="0" smtClean="0"/>
              <a:t>, </a:t>
            </a:r>
            <a:r>
              <a:rPr lang="en-US" dirty="0" err="1" smtClean="0"/>
              <a:t>jež</a:t>
            </a:r>
            <a:r>
              <a:rPr lang="en-US" dirty="0" smtClean="0"/>
              <a:t> </a:t>
            </a:r>
            <a:r>
              <a:rPr lang="en-US" dirty="0" err="1" smtClean="0"/>
              <a:t>vlastnili</a:t>
            </a:r>
            <a:r>
              <a:rPr lang="en-US" dirty="0" smtClean="0"/>
              <a:t> </a:t>
            </a:r>
            <a:r>
              <a:rPr lang="en-US" dirty="0" err="1" smtClean="0"/>
              <a:t>během</a:t>
            </a:r>
            <a:r>
              <a:rPr lang="en-US" dirty="0" smtClean="0"/>
              <a:t> </a:t>
            </a:r>
            <a:r>
              <a:rPr lang="en-US" dirty="0" err="1" smtClean="0"/>
              <a:t>svého</a:t>
            </a:r>
            <a:r>
              <a:rPr lang="en-US" dirty="0" smtClean="0"/>
              <a:t> </a:t>
            </a:r>
            <a:r>
              <a:rPr lang="en-US" dirty="0" err="1" smtClean="0"/>
              <a:t>rozkvětu</a:t>
            </a:r>
            <a:r>
              <a:rPr lang="en-US" dirty="0" smtClean="0"/>
              <a:t> </a:t>
            </a:r>
            <a:r>
              <a:rPr lang="en-US" dirty="0" err="1" smtClean="0"/>
              <a:t>před</a:t>
            </a:r>
            <a:r>
              <a:rPr lang="en-US" dirty="0" smtClean="0"/>
              <a:t> </a:t>
            </a:r>
            <a:r>
              <a:rPr lang="en-US" dirty="0" err="1" smtClean="0"/>
              <a:t>úpadkem</a:t>
            </a:r>
            <a:r>
              <a:rPr lang="en-US" dirty="0" smtClean="0"/>
              <a:t> v 18. </a:t>
            </a:r>
            <a:r>
              <a:rPr lang="en-US" dirty="0" err="1" smtClean="0"/>
              <a:t>st</a:t>
            </a:r>
            <a:endParaRPr lang="en-US" dirty="0" smtClean="0"/>
          </a:p>
          <a:p>
            <a:pPr marL="285750" indent="-285750" algn="l">
              <a:buFont typeface="Arial"/>
              <a:buChar char="•"/>
            </a:pPr>
            <a:r>
              <a:rPr lang="en-US" dirty="0" err="1" smtClean="0"/>
              <a:t>Vnímají</a:t>
            </a:r>
            <a:r>
              <a:rPr lang="en-US" dirty="0" smtClean="0"/>
              <a:t> se </a:t>
            </a:r>
            <a:r>
              <a:rPr lang="en-US" dirty="0" err="1" smtClean="0"/>
              <a:t>jako</a:t>
            </a:r>
            <a:r>
              <a:rPr lang="en-US" dirty="0" smtClean="0"/>
              <a:t> </a:t>
            </a:r>
            <a:r>
              <a:rPr lang="en-US" dirty="0" err="1" smtClean="0"/>
              <a:t>geopolitický</a:t>
            </a:r>
            <a:r>
              <a:rPr lang="en-US" dirty="0" smtClean="0"/>
              <a:t> </a:t>
            </a:r>
            <a:r>
              <a:rPr lang="en-US" dirty="0" err="1" smtClean="0"/>
              <a:t>rivalové</a:t>
            </a:r>
            <a:endParaRPr lang="cs-CZ" dirty="0"/>
          </a:p>
        </p:txBody>
      </p:sp>
    </p:spTree>
    <p:extLst>
      <p:ext uri="{BB962C8B-B14F-4D97-AF65-F5344CB8AC3E}">
        <p14:creationId xmlns:p14="http://schemas.microsoft.com/office/powerpoint/2010/main" val="3233944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První</a:t>
            </a:r>
            <a:r>
              <a:rPr lang="en-US" dirty="0" smtClean="0"/>
              <a:t> </a:t>
            </a:r>
            <a:r>
              <a:rPr lang="en-US" dirty="0" err="1" smtClean="0"/>
              <a:t>polovina</a:t>
            </a:r>
            <a:r>
              <a:rPr lang="en-US" dirty="0" smtClean="0"/>
              <a:t> 20. </a:t>
            </a:r>
            <a:r>
              <a:rPr lang="en-US" dirty="0" err="1" smtClean="0"/>
              <a:t>století</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1904-1905 </a:t>
            </a:r>
            <a:r>
              <a:rPr lang="en-US" dirty="0" err="1" smtClean="0"/>
              <a:t>Rusko-japonoská</a:t>
            </a:r>
            <a:r>
              <a:rPr lang="en-US" dirty="0" smtClean="0"/>
              <a:t> </a:t>
            </a:r>
            <a:r>
              <a:rPr lang="en-US" dirty="0" err="1" smtClean="0"/>
              <a:t>válka</a:t>
            </a:r>
            <a:r>
              <a:rPr lang="en-US" dirty="0"/>
              <a:t> </a:t>
            </a:r>
            <a:r>
              <a:rPr lang="en-US" dirty="0" smtClean="0"/>
              <a:t>– </a:t>
            </a:r>
            <a:r>
              <a:rPr lang="en-US" dirty="0" err="1" smtClean="0"/>
              <a:t>Japonsko</a:t>
            </a:r>
            <a:r>
              <a:rPr lang="en-US" dirty="0" smtClean="0"/>
              <a:t> </a:t>
            </a:r>
            <a:r>
              <a:rPr lang="en-US" dirty="0" err="1" smtClean="0"/>
              <a:t>získává</a:t>
            </a:r>
            <a:r>
              <a:rPr lang="en-US" dirty="0" smtClean="0"/>
              <a:t> </a:t>
            </a:r>
            <a:r>
              <a:rPr lang="en-US" dirty="0" err="1" smtClean="0"/>
              <a:t>Mandžusko</a:t>
            </a:r>
            <a:endParaRPr lang="en-US" dirty="0" smtClean="0"/>
          </a:p>
          <a:p>
            <a:r>
              <a:rPr lang="en-US" dirty="0" smtClean="0"/>
              <a:t>1911 </a:t>
            </a:r>
            <a:r>
              <a:rPr lang="en-US" dirty="0" err="1" smtClean="0"/>
              <a:t>Xinhain</a:t>
            </a:r>
            <a:r>
              <a:rPr lang="en-US" dirty="0" smtClean="0"/>
              <a:t> </a:t>
            </a:r>
            <a:r>
              <a:rPr lang="en-US" dirty="0" err="1" smtClean="0"/>
              <a:t>revoluce</a:t>
            </a:r>
            <a:endParaRPr lang="en-US" dirty="0" smtClean="0"/>
          </a:p>
          <a:p>
            <a:r>
              <a:rPr lang="en-US" dirty="0" smtClean="0"/>
              <a:t>1917 </a:t>
            </a:r>
            <a:r>
              <a:rPr lang="en-US" dirty="0" err="1" smtClean="0"/>
              <a:t>pád</a:t>
            </a:r>
            <a:r>
              <a:rPr lang="en-US" dirty="0" smtClean="0"/>
              <a:t> </a:t>
            </a:r>
            <a:r>
              <a:rPr lang="en-US" dirty="0" err="1" smtClean="0"/>
              <a:t>cara</a:t>
            </a:r>
            <a:r>
              <a:rPr lang="en-US" dirty="0" smtClean="0"/>
              <a:t>, 1918-1921 </a:t>
            </a:r>
            <a:r>
              <a:rPr lang="en-US" dirty="0" err="1" smtClean="0"/>
              <a:t>občanská</a:t>
            </a:r>
            <a:r>
              <a:rPr lang="en-US" dirty="0" smtClean="0"/>
              <a:t> </a:t>
            </a:r>
            <a:r>
              <a:rPr lang="en-US" dirty="0" err="1" smtClean="0"/>
              <a:t>válka</a:t>
            </a:r>
            <a:endParaRPr lang="en-US" dirty="0" smtClean="0"/>
          </a:p>
          <a:p>
            <a:r>
              <a:rPr lang="en-US" dirty="0" err="1" smtClean="0"/>
              <a:t>Spor</a:t>
            </a:r>
            <a:r>
              <a:rPr lang="en-US" dirty="0" smtClean="0"/>
              <a:t> o </a:t>
            </a:r>
            <a:r>
              <a:rPr lang="en-US" dirty="0" err="1" smtClean="0"/>
              <a:t>Mongolsko</a:t>
            </a:r>
            <a:r>
              <a:rPr lang="en-US" dirty="0" smtClean="0"/>
              <a:t> a </a:t>
            </a:r>
            <a:r>
              <a:rPr lang="en-US" dirty="0" err="1" smtClean="0"/>
              <a:t>Tuva</a:t>
            </a:r>
            <a:endParaRPr lang="en-US" dirty="0" smtClean="0"/>
          </a:p>
          <a:p>
            <a:r>
              <a:rPr lang="en-US" dirty="0" smtClean="0"/>
              <a:t>1924 </a:t>
            </a:r>
            <a:r>
              <a:rPr lang="en-US" dirty="0" err="1" smtClean="0"/>
              <a:t>vznik</a:t>
            </a:r>
            <a:r>
              <a:rPr lang="en-US" dirty="0" smtClean="0"/>
              <a:t> </a:t>
            </a:r>
            <a:r>
              <a:rPr lang="en-US" dirty="0" err="1" smtClean="0"/>
              <a:t>přidružené</a:t>
            </a:r>
            <a:r>
              <a:rPr lang="en-US" dirty="0" smtClean="0"/>
              <a:t> </a:t>
            </a:r>
            <a:r>
              <a:rPr lang="en-US" dirty="0" err="1" smtClean="0"/>
              <a:t>Mongolské</a:t>
            </a:r>
            <a:r>
              <a:rPr lang="en-US" dirty="0" smtClean="0"/>
              <a:t> </a:t>
            </a:r>
            <a:r>
              <a:rPr lang="en-US" dirty="0" err="1" smtClean="0"/>
              <a:t>lidové</a:t>
            </a:r>
            <a:r>
              <a:rPr lang="en-US" dirty="0" smtClean="0"/>
              <a:t> </a:t>
            </a:r>
            <a:r>
              <a:rPr lang="en-US" dirty="0" err="1" smtClean="0"/>
              <a:t>republiky</a:t>
            </a:r>
            <a:endParaRPr lang="en-US" dirty="0" smtClean="0"/>
          </a:p>
          <a:p>
            <a:r>
              <a:rPr lang="cs-CZ" dirty="0" err="1" smtClean="0"/>
              <a:t>Č</a:t>
            </a:r>
            <a:r>
              <a:rPr lang="en-US" dirty="0" err="1" smtClean="0"/>
              <a:t>ínská</a:t>
            </a:r>
            <a:r>
              <a:rPr lang="en-US" dirty="0" smtClean="0"/>
              <a:t> </a:t>
            </a:r>
            <a:r>
              <a:rPr lang="en-US" dirty="0" err="1" smtClean="0"/>
              <a:t>občanská</a:t>
            </a:r>
            <a:r>
              <a:rPr lang="en-US" dirty="0" smtClean="0"/>
              <a:t> </a:t>
            </a:r>
            <a:r>
              <a:rPr lang="en-US" dirty="0" err="1" smtClean="0"/>
              <a:t>válka</a:t>
            </a:r>
            <a:endParaRPr lang="en-US" dirty="0" smtClean="0"/>
          </a:p>
          <a:p>
            <a:r>
              <a:rPr lang="en-US" dirty="0" err="1" smtClean="0"/>
              <a:t>Druhá</a:t>
            </a:r>
            <a:r>
              <a:rPr lang="en-US" dirty="0" smtClean="0"/>
              <a:t> </a:t>
            </a:r>
            <a:r>
              <a:rPr lang="en-US" dirty="0" err="1" smtClean="0"/>
              <a:t>světová</a:t>
            </a:r>
            <a:r>
              <a:rPr lang="en-US" dirty="0" smtClean="0"/>
              <a:t> </a:t>
            </a:r>
            <a:r>
              <a:rPr lang="en-US" dirty="0" err="1" smtClean="0"/>
              <a:t>válka</a:t>
            </a:r>
            <a:r>
              <a:rPr lang="en-US" dirty="0" smtClean="0"/>
              <a:t> – </a:t>
            </a:r>
            <a:r>
              <a:rPr lang="en-US" dirty="0" err="1" smtClean="0"/>
              <a:t>Čína</a:t>
            </a:r>
            <a:r>
              <a:rPr lang="en-US" dirty="0" smtClean="0"/>
              <a:t> </a:t>
            </a:r>
            <a:r>
              <a:rPr lang="en-US" dirty="0" err="1" smtClean="0"/>
              <a:t>ztratila</a:t>
            </a:r>
            <a:r>
              <a:rPr lang="en-US" dirty="0" smtClean="0"/>
              <a:t> </a:t>
            </a:r>
            <a:r>
              <a:rPr lang="en-US" dirty="0" err="1" smtClean="0"/>
              <a:t>na</a:t>
            </a:r>
            <a:r>
              <a:rPr lang="en-US" dirty="0" smtClean="0"/>
              <a:t> 15 mil. </a:t>
            </a:r>
            <a:r>
              <a:rPr lang="en-US" dirty="0" err="1" smtClean="0"/>
              <a:t>obyv</a:t>
            </a:r>
            <a:r>
              <a:rPr lang="en-US" dirty="0" smtClean="0"/>
              <a:t>, SSSR 27 mil., </a:t>
            </a:r>
            <a:r>
              <a:rPr lang="en-US" dirty="0" err="1" smtClean="0"/>
              <a:t>porážka</a:t>
            </a:r>
            <a:r>
              <a:rPr lang="en-US" dirty="0" smtClean="0"/>
              <a:t> </a:t>
            </a:r>
            <a:r>
              <a:rPr lang="en-US" dirty="0" err="1" smtClean="0"/>
              <a:t>Japonska</a:t>
            </a:r>
            <a:endParaRPr lang="en-US" dirty="0" smtClean="0"/>
          </a:p>
          <a:p>
            <a:r>
              <a:rPr lang="en-US" dirty="0" smtClean="0"/>
              <a:t>“</a:t>
            </a:r>
            <a:r>
              <a:rPr lang="en-US" dirty="0" err="1" smtClean="0"/>
              <a:t>Nezávislost</a:t>
            </a:r>
            <a:r>
              <a:rPr lang="en-US" dirty="0" smtClean="0"/>
              <a:t>” </a:t>
            </a:r>
            <a:r>
              <a:rPr lang="en-US" dirty="0" err="1" smtClean="0"/>
              <a:t>Mongolska</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5719631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88925"/>
          </a:xfrm>
        </p:spPr>
        <p:txBody>
          <a:bodyPr>
            <a:normAutofit fontScale="90000"/>
          </a:bodyPr>
          <a:lstStyle/>
          <a:p>
            <a:endParaRPr lang="en-US" dirty="0"/>
          </a:p>
        </p:txBody>
      </p:sp>
      <p:pic>
        <p:nvPicPr>
          <p:cNvPr id="5" name="Content Placeholder 4"/>
          <p:cNvPicPr>
            <a:picLocks noGrp="1" noChangeAspect="1"/>
          </p:cNvPicPr>
          <p:nvPr>
            <p:ph idx="1"/>
          </p:nvPr>
        </p:nvPicPr>
        <p:blipFill>
          <a:blip r:embed="rId2"/>
          <a:srcRect t="-20296" b="-20296"/>
          <a:stretch>
            <a:fillRect/>
          </a:stretch>
        </p:blipFill>
        <p:spPr>
          <a:xfrm>
            <a:off x="20638" y="-511175"/>
            <a:ext cx="4995863" cy="5853113"/>
          </a:xfrm>
        </p:spPr>
      </p:pic>
      <p:sp>
        <p:nvSpPr>
          <p:cNvPr id="4" name="Text Placeholder 3"/>
          <p:cNvSpPr>
            <a:spLocks noGrp="1"/>
          </p:cNvSpPr>
          <p:nvPr>
            <p:ph type="body" sz="half" idx="2"/>
          </p:nvPr>
        </p:nvSpPr>
        <p:spPr>
          <a:xfrm>
            <a:off x="5016501" y="127000"/>
            <a:ext cx="3898900" cy="6540500"/>
          </a:xfrm>
        </p:spPr>
        <p:txBody>
          <a:bodyPr>
            <a:normAutofit/>
          </a:bodyPr>
          <a:lstStyle/>
          <a:p>
            <a:pPr marL="285750" indent="-285750" algn="l">
              <a:buFont typeface="Arial"/>
              <a:buChar char="•"/>
            </a:pPr>
            <a:r>
              <a:rPr lang="en-US" dirty="0" smtClean="0"/>
              <a:t>Indie a ČLR se </a:t>
            </a:r>
            <a:r>
              <a:rPr lang="en-US" dirty="0" err="1" smtClean="0"/>
              <a:t>staly</a:t>
            </a:r>
            <a:r>
              <a:rPr lang="en-US" dirty="0" smtClean="0"/>
              <a:t> </a:t>
            </a:r>
            <a:r>
              <a:rPr lang="en-US" dirty="0" err="1" smtClean="0"/>
              <a:t>sousedními</a:t>
            </a:r>
            <a:r>
              <a:rPr lang="en-US" dirty="0" smtClean="0"/>
              <a:t> </a:t>
            </a:r>
            <a:r>
              <a:rPr lang="en-US" dirty="0" err="1" smtClean="0"/>
              <a:t>státy</a:t>
            </a:r>
            <a:r>
              <a:rPr lang="en-US" dirty="0" smtClean="0"/>
              <a:t> </a:t>
            </a:r>
            <a:r>
              <a:rPr lang="en-US" dirty="0" err="1" smtClean="0"/>
              <a:t>po</a:t>
            </a:r>
            <a:r>
              <a:rPr lang="en-US" dirty="0" smtClean="0"/>
              <a:t> </a:t>
            </a:r>
            <a:r>
              <a:rPr lang="en-US" dirty="0" err="1" smtClean="0"/>
              <a:t>čínské</a:t>
            </a:r>
            <a:r>
              <a:rPr lang="en-US" dirty="0" smtClean="0"/>
              <a:t> </a:t>
            </a:r>
            <a:r>
              <a:rPr lang="en-US" dirty="0" err="1" smtClean="0"/>
              <a:t>anexi</a:t>
            </a:r>
            <a:r>
              <a:rPr lang="en-US" dirty="0" smtClean="0"/>
              <a:t> </a:t>
            </a:r>
            <a:r>
              <a:rPr lang="en-US" dirty="0" err="1" smtClean="0"/>
              <a:t>Tibetu</a:t>
            </a:r>
            <a:r>
              <a:rPr lang="en-US" dirty="0" smtClean="0"/>
              <a:t> 1951</a:t>
            </a:r>
          </a:p>
          <a:p>
            <a:pPr marL="285750" indent="-285750" algn="l">
              <a:buFont typeface="Arial"/>
              <a:buChar char="•"/>
            </a:pPr>
            <a:r>
              <a:rPr lang="en-US" dirty="0" smtClean="0"/>
              <a:t>Do </a:t>
            </a:r>
            <a:r>
              <a:rPr lang="en-US" dirty="0" err="1" smtClean="0"/>
              <a:t>té</a:t>
            </a:r>
            <a:r>
              <a:rPr lang="en-US" dirty="0" smtClean="0"/>
              <a:t> </a:t>
            </a:r>
            <a:r>
              <a:rPr lang="en-US" dirty="0" err="1" smtClean="0"/>
              <a:t>doby</a:t>
            </a:r>
            <a:r>
              <a:rPr lang="en-US" dirty="0" smtClean="0"/>
              <a:t> </a:t>
            </a:r>
            <a:r>
              <a:rPr lang="en-US" dirty="0" err="1" smtClean="0"/>
              <a:t>byly</a:t>
            </a:r>
            <a:r>
              <a:rPr lang="en-US" dirty="0" smtClean="0"/>
              <a:t> </a:t>
            </a:r>
            <a:r>
              <a:rPr lang="en-US" dirty="0" err="1" smtClean="0"/>
              <a:t>kontakty</a:t>
            </a:r>
            <a:r>
              <a:rPr lang="en-US" dirty="0" smtClean="0"/>
              <a:t> </a:t>
            </a:r>
            <a:r>
              <a:rPr lang="en-US" dirty="0" err="1" smtClean="0"/>
              <a:t>sporadičtějšího</a:t>
            </a:r>
            <a:r>
              <a:rPr lang="en-US" dirty="0" smtClean="0"/>
              <a:t> </a:t>
            </a:r>
            <a:r>
              <a:rPr lang="en-US" dirty="0" err="1" smtClean="0"/>
              <a:t>charakteru</a:t>
            </a:r>
            <a:r>
              <a:rPr lang="en-US" dirty="0" smtClean="0"/>
              <a:t>, </a:t>
            </a:r>
            <a:r>
              <a:rPr lang="en-US" dirty="0" err="1" smtClean="0"/>
              <a:t>rozděleny</a:t>
            </a:r>
            <a:r>
              <a:rPr lang="en-US" dirty="0" smtClean="0"/>
              <a:t> </a:t>
            </a:r>
            <a:r>
              <a:rPr lang="en-US" dirty="0" err="1" smtClean="0"/>
              <a:t>Tibetskou</a:t>
            </a:r>
            <a:r>
              <a:rPr lang="en-US" dirty="0" smtClean="0"/>
              <a:t> </a:t>
            </a:r>
            <a:r>
              <a:rPr lang="en-US" dirty="0" err="1" smtClean="0"/>
              <a:t>plošinou</a:t>
            </a:r>
            <a:endParaRPr lang="en-US" dirty="0" smtClean="0"/>
          </a:p>
          <a:p>
            <a:pPr marL="285750" indent="-285750" algn="l">
              <a:buFont typeface="Arial"/>
              <a:buChar char="•"/>
            </a:pPr>
            <a:r>
              <a:rPr lang="en-US" dirty="0" err="1" smtClean="0"/>
              <a:t>Hned</a:t>
            </a:r>
            <a:r>
              <a:rPr lang="en-US" dirty="0" smtClean="0"/>
              <a:t> </a:t>
            </a:r>
            <a:r>
              <a:rPr lang="en-US" dirty="0" err="1" smtClean="0"/>
              <a:t>již</a:t>
            </a:r>
            <a:r>
              <a:rPr lang="en-US" dirty="0" smtClean="0"/>
              <a:t> od </a:t>
            </a:r>
            <a:r>
              <a:rPr lang="en-US" dirty="0" err="1" smtClean="0"/>
              <a:t>vyhlášení</a:t>
            </a:r>
            <a:r>
              <a:rPr lang="en-US" dirty="0" smtClean="0"/>
              <a:t> ČLR 1949 se Mao </a:t>
            </a:r>
            <a:r>
              <a:rPr lang="en-US" dirty="0" err="1" smtClean="0"/>
              <a:t>připravoval</a:t>
            </a:r>
            <a:r>
              <a:rPr lang="en-US" dirty="0" smtClean="0"/>
              <a:t> </a:t>
            </a:r>
            <a:r>
              <a:rPr lang="en-US" dirty="0" err="1" smtClean="0"/>
              <a:t>na</a:t>
            </a:r>
            <a:r>
              <a:rPr lang="en-US" dirty="0" smtClean="0"/>
              <a:t> </a:t>
            </a:r>
            <a:r>
              <a:rPr lang="en-US" dirty="0" err="1" smtClean="0"/>
              <a:t>připojení</a:t>
            </a:r>
            <a:r>
              <a:rPr lang="en-US" dirty="0" smtClean="0"/>
              <a:t> </a:t>
            </a:r>
            <a:r>
              <a:rPr lang="en-US" dirty="0" err="1" smtClean="0"/>
              <a:t>Tibetu</a:t>
            </a:r>
            <a:r>
              <a:rPr lang="en-US" dirty="0" smtClean="0"/>
              <a:t>, </a:t>
            </a:r>
            <a:r>
              <a:rPr lang="en-US" dirty="0" err="1" smtClean="0"/>
              <a:t>jak</a:t>
            </a:r>
            <a:r>
              <a:rPr lang="en-US" dirty="0" smtClean="0"/>
              <a:t> </a:t>
            </a:r>
            <a:r>
              <a:rPr lang="en-US" dirty="0" err="1" smtClean="0"/>
              <a:t>přiznal</a:t>
            </a:r>
            <a:r>
              <a:rPr lang="en-US" dirty="0" smtClean="0"/>
              <a:t> </a:t>
            </a:r>
            <a:r>
              <a:rPr lang="en-US" dirty="0" err="1" smtClean="0"/>
              <a:t>Stalinovi</a:t>
            </a:r>
            <a:endParaRPr lang="en-US" dirty="0" smtClean="0"/>
          </a:p>
          <a:p>
            <a:pPr marL="285750" indent="-285750" algn="l">
              <a:buFont typeface="Arial"/>
              <a:buChar char="•"/>
            </a:pPr>
            <a:r>
              <a:rPr lang="en-US" dirty="0" err="1" smtClean="0"/>
              <a:t>Indický</a:t>
            </a:r>
            <a:r>
              <a:rPr lang="en-US" dirty="0" smtClean="0"/>
              <a:t> </a:t>
            </a:r>
            <a:r>
              <a:rPr lang="en-US" dirty="0" err="1" smtClean="0"/>
              <a:t>premiér</a:t>
            </a:r>
            <a:r>
              <a:rPr lang="en-US" dirty="0"/>
              <a:t> </a:t>
            </a:r>
            <a:r>
              <a:rPr lang="en-US" b="1" dirty="0" smtClean="0"/>
              <a:t>Jawaharlal Nehru </a:t>
            </a:r>
            <a:r>
              <a:rPr lang="en-US" dirty="0" err="1" smtClean="0"/>
              <a:t>útok</a:t>
            </a:r>
            <a:r>
              <a:rPr lang="en-US" dirty="0" smtClean="0"/>
              <a:t> </a:t>
            </a:r>
            <a:r>
              <a:rPr lang="en-US" dirty="0" err="1" smtClean="0"/>
              <a:t>na</a:t>
            </a:r>
            <a:r>
              <a:rPr lang="en-US" dirty="0" smtClean="0"/>
              <a:t> Tibet </a:t>
            </a:r>
            <a:r>
              <a:rPr lang="en-US" dirty="0" err="1" smtClean="0"/>
              <a:t>považoval</a:t>
            </a:r>
            <a:r>
              <a:rPr lang="en-US" dirty="0" smtClean="0"/>
              <a:t> </a:t>
            </a:r>
            <a:r>
              <a:rPr lang="en-US" dirty="0" err="1" smtClean="0"/>
              <a:t>za</a:t>
            </a:r>
            <a:r>
              <a:rPr lang="en-US" dirty="0" smtClean="0"/>
              <a:t> </a:t>
            </a:r>
            <a:r>
              <a:rPr lang="en-US" dirty="0" err="1" smtClean="0"/>
              <a:t>nepravděpodobný</a:t>
            </a:r>
            <a:r>
              <a:rPr lang="en-US" b="1" dirty="0" smtClean="0"/>
              <a:t> </a:t>
            </a:r>
            <a:endParaRPr lang="en-US" b="1" dirty="0"/>
          </a:p>
          <a:p>
            <a:pPr marL="285750" indent="-285750" algn="l">
              <a:buFont typeface="Arial"/>
              <a:buChar char="•"/>
            </a:pPr>
            <a:r>
              <a:rPr lang="en-US" dirty="0" smtClean="0"/>
              <a:t>11/1950 Tibet </a:t>
            </a:r>
            <a:r>
              <a:rPr lang="en-US" dirty="0" err="1" smtClean="0"/>
              <a:t>žádal</a:t>
            </a:r>
            <a:r>
              <a:rPr lang="en-US" dirty="0" smtClean="0"/>
              <a:t> </a:t>
            </a:r>
            <a:r>
              <a:rPr lang="en-US" dirty="0" err="1" smtClean="0"/>
              <a:t>ochranu</a:t>
            </a:r>
            <a:r>
              <a:rPr lang="en-US" dirty="0" smtClean="0"/>
              <a:t> </a:t>
            </a:r>
            <a:r>
              <a:rPr lang="en-US" dirty="0" err="1" smtClean="0"/>
              <a:t>před</a:t>
            </a:r>
            <a:r>
              <a:rPr lang="en-US" dirty="0" smtClean="0"/>
              <a:t> ČLR </a:t>
            </a:r>
            <a:r>
              <a:rPr lang="en-US" dirty="0" err="1" smtClean="0"/>
              <a:t>agresí</a:t>
            </a:r>
            <a:r>
              <a:rPr lang="en-US" dirty="0" smtClean="0"/>
              <a:t> v OSN, Indie </a:t>
            </a:r>
            <a:r>
              <a:rPr lang="en-US" dirty="0" err="1" smtClean="0"/>
              <a:t>jednání</a:t>
            </a:r>
            <a:r>
              <a:rPr lang="en-US" dirty="0" smtClean="0"/>
              <a:t> </a:t>
            </a:r>
            <a:r>
              <a:rPr lang="en-US" dirty="0" err="1" smtClean="0"/>
              <a:t>negovala</a:t>
            </a:r>
            <a:r>
              <a:rPr lang="en-US" dirty="0" smtClean="0"/>
              <a:t>, Nehru </a:t>
            </a:r>
            <a:r>
              <a:rPr lang="en-US" dirty="0" err="1" smtClean="0"/>
              <a:t>později</a:t>
            </a:r>
            <a:r>
              <a:rPr lang="en-US" dirty="0" smtClean="0"/>
              <a:t> </a:t>
            </a:r>
            <a:r>
              <a:rPr lang="en-US" dirty="0" err="1" smtClean="0"/>
              <a:t>přiznal</a:t>
            </a:r>
            <a:r>
              <a:rPr lang="en-US" dirty="0" smtClean="0"/>
              <a:t>, </a:t>
            </a:r>
            <a:r>
              <a:rPr lang="en-US" dirty="0" err="1" smtClean="0"/>
              <a:t>že</a:t>
            </a:r>
            <a:r>
              <a:rPr lang="en-US" dirty="0" smtClean="0"/>
              <a:t> </a:t>
            </a:r>
            <a:r>
              <a:rPr lang="en-US" dirty="0" err="1" smtClean="0"/>
              <a:t>vývoj</a:t>
            </a:r>
            <a:r>
              <a:rPr lang="en-US" dirty="0" smtClean="0"/>
              <a:t> </a:t>
            </a:r>
            <a:r>
              <a:rPr lang="en-US" dirty="0" err="1" smtClean="0"/>
              <a:t>údálostí</a:t>
            </a:r>
            <a:r>
              <a:rPr lang="en-US" dirty="0" smtClean="0"/>
              <a:t> </a:t>
            </a:r>
            <a:r>
              <a:rPr lang="en-US" dirty="0" err="1" smtClean="0"/>
              <a:t>vůbec</a:t>
            </a:r>
            <a:r>
              <a:rPr lang="en-US" dirty="0" smtClean="0"/>
              <a:t> </a:t>
            </a:r>
            <a:r>
              <a:rPr lang="en-US" dirty="0" err="1" smtClean="0"/>
              <a:t>neočekával</a:t>
            </a:r>
            <a:endParaRPr lang="en-US" dirty="0" smtClean="0"/>
          </a:p>
          <a:p>
            <a:pPr marL="285750" indent="-285750" algn="l">
              <a:buFont typeface="Arial"/>
              <a:buChar char="•"/>
            </a:pPr>
            <a:r>
              <a:rPr lang="en-US" dirty="0" smtClean="0"/>
              <a:t>Po </a:t>
            </a:r>
            <a:r>
              <a:rPr lang="en-US" dirty="0" err="1" smtClean="0"/>
              <a:t>zabrání</a:t>
            </a:r>
            <a:r>
              <a:rPr lang="en-US" dirty="0" smtClean="0"/>
              <a:t> </a:t>
            </a:r>
            <a:r>
              <a:rPr lang="en-US" dirty="0" err="1" smtClean="0"/>
              <a:t>Tibetu</a:t>
            </a:r>
            <a:r>
              <a:rPr lang="en-US" dirty="0" smtClean="0"/>
              <a:t> </a:t>
            </a:r>
            <a:r>
              <a:rPr lang="en-US" dirty="0" err="1" smtClean="0"/>
              <a:t>bylo</a:t>
            </a:r>
            <a:r>
              <a:rPr lang="en-US" dirty="0" smtClean="0"/>
              <a:t> </a:t>
            </a:r>
            <a:r>
              <a:rPr lang="en-US" dirty="0" err="1" smtClean="0"/>
              <a:t>Indii</a:t>
            </a:r>
            <a:r>
              <a:rPr lang="en-US" dirty="0" smtClean="0"/>
              <a:t> </a:t>
            </a:r>
            <a:r>
              <a:rPr lang="en-US" dirty="0" err="1" smtClean="0"/>
              <a:t>nabídnuto</a:t>
            </a:r>
            <a:r>
              <a:rPr lang="en-US" dirty="0" smtClean="0"/>
              <a:t> </a:t>
            </a:r>
            <a:r>
              <a:rPr lang="en-US" dirty="0" err="1" smtClean="0"/>
              <a:t>místo</a:t>
            </a:r>
            <a:r>
              <a:rPr lang="en-US" dirty="0" smtClean="0"/>
              <a:t> v OSN </a:t>
            </a:r>
            <a:r>
              <a:rPr lang="en-US" dirty="0" err="1" smtClean="0"/>
              <a:t>za</a:t>
            </a:r>
            <a:r>
              <a:rPr lang="en-US" dirty="0" smtClean="0"/>
              <a:t> </a:t>
            </a:r>
            <a:r>
              <a:rPr lang="en-US" dirty="0" err="1" smtClean="0"/>
              <a:t>Čínu</a:t>
            </a:r>
            <a:r>
              <a:rPr lang="en-US" dirty="0" smtClean="0"/>
              <a:t>, Nehru </a:t>
            </a:r>
            <a:r>
              <a:rPr lang="en-US" dirty="0" err="1" smtClean="0"/>
              <a:t>odmítl</a:t>
            </a:r>
            <a:r>
              <a:rPr lang="en-US" dirty="0" smtClean="0"/>
              <a:t> se </a:t>
            </a:r>
            <a:r>
              <a:rPr lang="en-US" dirty="0" err="1" smtClean="0"/>
              <a:t>slovy</a:t>
            </a:r>
            <a:r>
              <a:rPr lang="en-US" dirty="0" smtClean="0"/>
              <a:t> </a:t>
            </a:r>
            <a:r>
              <a:rPr lang="en-US" sz="1500" i="1" dirty="0" smtClean="0">
                <a:latin typeface="Apple Chancery"/>
                <a:cs typeface="Apple Chancery"/>
              </a:rPr>
              <a:t>“We cannot, of course, accept this as it means falling out with China and it would be very unfair for such a great country like China not to be in the council”</a:t>
            </a:r>
            <a:endParaRPr lang="en-US" sz="1500" b="1" i="1" dirty="0">
              <a:latin typeface="Apple Chancery"/>
              <a:cs typeface="Apple Chancery"/>
            </a:endParaRPr>
          </a:p>
        </p:txBody>
      </p:sp>
      <p:sp>
        <p:nvSpPr>
          <p:cNvPr id="6" name="TextBox 5"/>
          <p:cNvSpPr txBox="1"/>
          <p:nvPr/>
        </p:nvSpPr>
        <p:spPr>
          <a:xfrm>
            <a:off x="142875" y="4937125"/>
            <a:ext cx="4873626" cy="1200329"/>
          </a:xfrm>
          <a:prstGeom prst="rect">
            <a:avLst/>
          </a:prstGeom>
          <a:noFill/>
        </p:spPr>
        <p:txBody>
          <a:bodyPr wrap="square" rtlCol="0">
            <a:spAutoFit/>
          </a:bodyPr>
          <a:lstStyle/>
          <a:p>
            <a:r>
              <a:rPr lang="en-US" i="1" dirty="0" smtClean="0"/>
              <a:t>“…I think there is practically no chance of any military danger to India arising from ay change in Tibet. Geographically, this is very difficult and practically it would be a foolish adventure…” </a:t>
            </a:r>
            <a:endParaRPr lang="en-US" i="1" dirty="0"/>
          </a:p>
        </p:txBody>
      </p:sp>
    </p:spTree>
    <p:extLst>
      <p:ext uri="{BB962C8B-B14F-4D97-AF65-F5344CB8AC3E}">
        <p14:creationId xmlns:p14="http://schemas.microsoft.com/office/powerpoint/2010/main" val="28128521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45719"/>
          </a:xfrm>
        </p:spPr>
        <p:txBody>
          <a:bodyPr>
            <a:normAutofit fontScale="90000"/>
          </a:bodyPr>
          <a:lstStyle/>
          <a:p>
            <a:endParaRPr lang="en-US" dirty="0"/>
          </a:p>
        </p:txBody>
      </p:sp>
      <p:pic>
        <p:nvPicPr>
          <p:cNvPr id="5" name="Content Placeholder 4"/>
          <p:cNvPicPr>
            <a:picLocks noGrp="1" noChangeAspect="1"/>
          </p:cNvPicPr>
          <p:nvPr>
            <p:ph idx="1"/>
          </p:nvPr>
        </p:nvPicPr>
        <p:blipFill>
          <a:blip r:embed="rId2"/>
          <a:srcRect t="-38222" b="-38222"/>
          <a:stretch>
            <a:fillRect/>
          </a:stretch>
        </p:blipFill>
        <p:spPr>
          <a:xfrm>
            <a:off x="0" y="273050"/>
            <a:ext cx="4995863" cy="5853113"/>
          </a:xfrm>
        </p:spPr>
      </p:pic>
      <p:sp>
        <p:nvSpPr>
          <p:cNvPr id="4" name="Text Placeholder 3"/>
          <p:cNvSpPr>
            <a:spLocks noGrp="1"/>
          </p:cNvSpPr>
          <p:nvPr>
            <p:ph type="body" sz="half" idx="2"/>
          </p:nvPr>
        </p:nvSpPr>
        <p:spPr>
          <a:xfrm>
            <a:off x="5111751" y="142876"/>
            <a:ext cx="3803650" cy="5983288"/>
          </a:xfrm>
        </p:spPr>
        <p:txBody>
          <a:bodyPr/>
          <a:lstStyle/>
          <a:p>
            <a:pPr marL="285750" indent="-285750" algn="l">
              <a:buFont typeface="Arial"/>
              <a:buChar char="•"/>
            </a:pPr>
            <a:r>
              <a:rPr lang="en-US" dirty="0" smtClean="0"/>
              <a:t>1954 </a:t>
            </a:r>
            <a:r>
              <a:rPr lang="en-US" dirty="0" err="1" smtClean="0"/>
              <a:t>Panchsheel</a:t>
            </a:r>
            <a:r>
              <a:rPr lang="en-US" dirty="0" smtClean="0"/>
              <a:t> agreement – Nehru se </a:t>
            </a:r>
            <a:r>
              <a:rPr lang="en-US" dirty="0" err="1" smtClean="0"/>
              <a:t>zavázal</a:t>
            </a:r>
            <a:r>
              <a:rPr lang="en-US" dirty="0" smtClean="0"/>
              <a:t> </a:t>
            </a:r>
            <a:r>
              <a:rPr lang="en-US" dirty="0" err="1" smtClean="0"/>
              <a:t>uznat</a:t>
            </a:r>
            <a:r>
              <a:rPr lang="en-US" dirty="0" smtClean="0"/>
              <a:t> </a:t>
            </a:r>
            <a:r>
              <a:rPr lang="en-US" dirty="0" err="1" smtClean="0"/>
              <a:t>všechny</a:t>
            </a:r>
            <a:r>
              <a:rPr lang="en-US" dirty="0" smtClean="0"/>
              <a:t> </a:t>
            </a:r>
            <a:r>
              <a:rPr lang="en-US" dirty="0" err="1" smtClean="0"/>
              <a:t>územní</a:t>
            </a:r>
            <a:r>
              <a:rPr lang="en-US" dirty="0" smtClean="0"/>
              <a:t> </a:t>
            </a:r>
            <a:r>
              <a:rPr lang="en-US" dirty="0" err="1" smtClean="0"/>
              <a:t>nároky</a:t>
            </a:r>
            <a:r>
              <a:rPr lang="en-US" dirty="0" smtClean="0"/>
              <a:t>, </a:t>
            </a:r>
            <a:r>
              <a:rPr lang="en-US" dirty="0" err="1" smtClean="0"/>
              <a:t>které</a:t>
            </a:r>
            <a:r>
              <a:rPr lang="en-US" dirty="0" smtClean="0"/>
              <a:t> </a:t>
            </a:r>
            <a:r>
              <a:rPr lang="en-US" dirty="0" err="1" smtClean="0"/>
              <a:t>Čína</a:t>
            </a:r>
            <a:r>
              <a:rPr lang="en-US" dirty="0" smtClean="0"/>
              <a:t> v </a:t>
            </a:r>
            <a:r>
              <a:rPr lang="en-US" dirty="0" err="1" smtClean="0"/>
              <a:t>Tibetu</a:t>
            </a:r>
            <a:r>
              <a:rPr lang="en-US" dirty="0" smtClean="0"/>
              <a:t> </a:t>
            </a:r>
            <a:r>
              <a:rPr lang="en-US" dirty="0" err="1" smtClean="0"/>
              <a:t>vznesla</a:t>
            </a:r>
            <a:r>
              <a:rPr lang="en-US" dirty="0"/>
              <a:t> </a:t>
            </a:r>
            <a:r>
              <a:rPr lang="en-US" dirty="0" smtClean="0"/>
              <a:t>a </a:t>
            </a:r>
            <a:r>
              <a:rPr lang="en-US" dirty="0" err="1" smtClean="0"/>
              <a:t>dokonce</a:t>
            </a:r>
            <a:r>
              <a:rPr lang="en-US" dirty="0" smtClean="0"/>
              <a:t> do 6 </a:t>
            </a:r>
            <a:r>
              <a:rPr lang="en-US" dirty="0" err="1" smtClean="0"/>
              <a:t>měsíců</a:t>
            </a:r>
            <a:r>
              <a:rPr lang="en-US" dirty="0" smtClean="0"/>
              <a:t> </a:t>
            </a:r>
            <a:r>
              <a:rPr lang="en-US" dirty="0" err="1" smtClean="0"/>
              <a:t>vyklidit</a:t>
            </a:r>
            <a:r>
              <a:rPr lang="en-US" dirty="0"/>
              <a:t> </a:t>
            </a:r>
            <a:r>
              <a:rPr lang="en-US" dirty="0" smtClean="0"/>
              <a:t>a </a:t>
            </a:r>
            <a:r>
              <a:rPr lang="en-US" dirty="0" err="1" smtClean="0"/>
              <a:t>předat</a:t>
            </a:r>
            <a:r>
              <a:rPr lang="en-US" dirty="0" smtClean="0"/>
              <a:t> </a:t>
            </a:r>
            <a:r>
              <a:rPr lang="en-US" dirty="0" err="1" smtClean="0"/>
              <a:t>Číně</a:t>
            </a:r>
            <a:r>
              <a:rPr lang="en-US" dirty="0" smtClean="0"/>
              <a:t> </a:t>
            </a:r>
            <a:r>
              <a:rPr lang="en-US" dirty="0" err="1" smtClean="0"/>
              <a:t>telgraf</a:t>
            </a:r>
            <a:r>
              <a:rPr lang="en-US" dirty="0" smtClean="0"/>
              <a:t> a </a:t>
            </a:r>
            <a:r>
              <a:rPr lang="en-US" dirty="0" err="1" smtClean="0"/>
              <a:t>další</a:t>
            </a:r>
            <a:r>
              <a:rPr lang="en-US" dirty="0" smtClean="0"/>
              <a:t> </a:t>
            </a:r>
            <a:r>
              <a:rPr lang="en-US" dirty="0" err="1" smtClean="0"/>
              <a:t>spoje</a:t>
            </a:r>
            <a:r>
              <a:rPr lang="en-US" dirty="0" smtClean="0"/>
              <a:t> v </a:t>
            </a:r>
            <a:r>
              <a:rPr lang="en-US" dirty="0" err="1" smtClean="0"/>
              <a:t>Tibetu</a:t>
            </a:r>
            <a:r>
              <a:rPr lang="en-US" dirty="0" smtClean="0"/>
              <a:t> </a:t>
            </a:r>
            <a:r>
              <a:rPr lang="en-US" dirty="0" err="1" smtClean="0"/>
              <a:t>bez</a:t>
            </a:r>
            <a:r>
              <a:rPr lang="en-US" dirty="0" smtClean="0"/>
              <a:t> </a:t>
            </a:r>
            <a:r>
              <a:rPr lang="en-US" dirty="0" err="1" smtClean="0"/>
              <a:t>jakýchkoli</a:t>
            </a:r>
            <a:r>
              <a:rPr lang="en-US" dirty="0" smtClean="0"/>
              <a:t> </a:t>
            </a:r>
            <a:r>
              <a:rPr lang="en-US" dirty="0" err="1" smtClean="0"/>
              <a:t>recipročních</a:t>
            </a:r>
            <a:r>
              <a:rPr lang="en-US" dirty="0" smtClean="0"/>
              <a:t> </a:t>
            </a:r>
            <a:r>
              <a:rPr lang="en-US" dirty="0" err="1" smtClean="0"/>
              <a:t>kroků</a:t>
            </a:r>
            <a:endParaRPr lang="en-US" dirty="0" smtClean="0"/>
          </a:p>
          <a:p>
            <a:pPr marL="285750" indent="-285750" algn="l">
              <a:buFont typeface="Arial"/>
              <a:buChar char="•"/>
            </a:pPr>
            <a:r>
              <a:rPr lang="en-US" dirty="0" smtClean="0"/>
              <a:t>Nehru </a:t>
            </a:r>
            <a:r>
              <a:rPr lang="en-US" dirty="0" err="1" smtClean="0"/>
              <a:t>si</a:t>
            </a:r>
            <a:r>
              <a:rPr lang="en-US" dirty="0" smtClean="0"/>
              <a:t> </a:t>
            </a:r>
            <a:r>
              <a:rPr lang="en-US" dirty="0" err="1" smtClean="0"/>
              <a:t>chybně</a:t>
            </a:r>
            <a:r>
              <a:rPr lang="en-US" dirty="0" smtClean="0"/>
              <a:t> </a:t>
            </a:r>
            <a:r>
              <a:rPr lang="en-US" dirty="0" err="1" smtClean="0"/>
              <a:t>vyložil</a:t>
            </a:r>
            <a:r>
              <a:rPr lang="en-US" dirty="0" smtClean="0"/>
              <a:t> </a:t>
            </a:r>
            <a:r>
              <a:rPr lang="en-US" dirty="0" err="1" smtClean="0"/>
              <a:t>část</a:t>
            </a:r>
            <a:r>
              <a:rPr lang="en-US" dirty="0" smtClean="0"/>
              <a:t> </a:t>
            </a:r>
            <a:r>
              <a:rPr lang="en-US" dirty="0" err="1" smtClean="0"/>
              <a:t>textu</a:t>
            </a:r>
            <a:r>
              <a:rPr lang="en-US" dirty="0" smtClean="0"/>
              <a:t> </a:t>
            </a:r>
            <a:r>
              <a:rPr lang="en-US" dirty="0" err="1" smtClean="0"/>
              <a:t>ohledně</a:t>
            </a:r>
            <a:r>
              <a:rPr lang="en-US" dirty="0" smtClean="0"/>
              <a:t> </a:t>
            </a:r>
            <a:r>
              <a:rPr lang="en-US" dirty="0" err="1" smtClean="0"/>
              <a:t>obchodních</a:t>
            </a:r>
            <a:r>
              <a:rPr lang="en-US" dirty="0" smtClean="0"/>
              <a:t> </a:t>
            </a:r>
            <a:r>
              <a:rPr lang="en-US" dirty="0" err="1" smtClean="0"/>
              <a:t>stezek</a:t>
            </a:r>
            <a:r>
              <a:rPr lang="en-US" dirty="0" smtClean="0"/>
              <a:t> v </a:t>
            </a:r>
            <a:r>
              <a:rPr lang="en-US" dirty="0" err="1" smtClean="0"/>
              <a:t>Himalájích</a:t>
            </a:r>
            <a:r>
              <a:rPr lang="en-US" dirty="0" smtClean="0"/>
              <a:t>, </a:t>
            </a:r>
            <a:r>
              <a:rPr lang="en-US" dirty="0" err="1" smtClean="0"/>
              <a:t>považoval</a:t>
            </a:r>
            <a:r>
              <a:rPr lang="en-US" dirty="0" smtClean="0"/>
              <a:t> to </a:t>
            </a:r>
            <a:r>
              <a:rPr lang="en-US" dirty="0" err="1" smtClean="0"/>
              <a:t>za</a:t>
            </a:r>
            <a:r>
              <a:rPr lang="en-US" dirty="0" smtClean="0"/>
              <a:t> </a:t>
            </a:r>
            <a:r>
              <a:rPr lang="en-US" dirty="0" err="1" smtClean="0"/>
              <a:t>dohodu</a:t>
            </a:r>
            <a:r>
              <a:rPr lang="en-US" dirty="0" smtClean="0"/>
              <a:t> o indo-</a:t>
            </a:r>
            <a:r>
              <a:rPr lang="en-US" dirty="0" err="1" smtClean="0"/>
              <a:t>čínských</a:t>
            </a:r>
            <a:r>
              <a:rPr lang="en-US" dirty="0" smtClean="0"/>
              <a:t> </a:t>
            </a:r>
            <a:r>
              <a:rPr lang="en-US" dirty="0" err="1" smtClean="0"/>
              <a:t>hranicích</a:t>
            </a:r>
            <a:endParaRPr lang="en-US" dirty="0"/>
          </a:p>
          <a:p>
            <a:pPr marL="285750" indent="-285750" algn="l">
              <a:buFont typeface="Arial"/>
              <a:buChar char="•"/>
            </a:pPr>
            <a:r>
              <a:rPr lang="en-US" dirty="0" err="1" smtClean="0"/>
              <a:t>Odmítal</a:t>
            </a:r>
            <a:r>
              <a:rPr lang="en-US" dirty="0" smtClean="0"/>
              <a:t> </a:t>
            </a:r>
            <a:r>
              <a:rPr lang="en-US" dirty="0" err="1" smtClean="0"/>
              <a:t>zaplatit</a:t>
            </a:r>
            <a:r>
              <a:rPr lang="en-US" dirty="0" smtClean="0"/>
              <a:t> ČLR </a:t>
            </a:r>
            <a:r>
              <a:rPr lang="en-US" dirty="0" err="1" smtClean="0"/>
              <a:t>poplatky</a:t>
            </a:r>
            <a:r>
              <a:rPr lang="en-US" dirty="0" smtClean="0"/>
              <a:t> </a:t>
            </a:r>
            <a:r>
              <a:rPr lang="en-US" dirty="0" err="1" smtClean="0"/>
              <a:t>za</a:t>
            </a:r>
            <a:r>
              <a:rPr lang="en-US" dirty="0" smtClean="0"/>
              <a:t> </a:t>
            </a:r>
            <a:r>
              <a:rPr lang="en-US" dirty="0" err="1" smtClean="0"/>
              <a:t>obchodní</a:t>
            </a:r>
            <a:r>
              <a:rPr lang="en-US" dirty="0" smtClean="0"/>
              <a:t> </a:t>
            </a:r>
            <a:r>
              <a:rPr lang="en-US" dirty="0" err="1" smtClean="0"/>
              <a:t>stezky</a:t>
            </a:r>
            <a:r>
              <a:rPr lang="en-US" dirty="0" smtClean="0"/>
              <a:t>, </a:t>
            </a:r>
            <a:r>
              <a:rPr lang="en-US" dirty="0" err="1" smtClean="0"/>
              <a:t>Čína</a:t>
            </a:r>
            <a:r>
              <a:rPr lang="en-US" dirty="0" smtClean="0"/>
              <a:t> </a:t>
            </a:r>
            <a:r>
              <a:rPr lang="en-US" dirty="0" err="1" smtClean="0"/>
              <a:t>za</a:t>
            </a:r>
            <a:r>
              <a:rPr lang="en-US" dirty="0" smtClean="0"/>
              <a:t> to </a:t>
            </a:r>
            <a:r>
              <a:rPr lang="en-US" dirty="0" err="1" smtClean="0"/>
              <a:t>podle</a:t>
            </a:r>
            <a:r>
              <a:rPr lang="en-US" dirty="0" smtClean="0"/>
              <a:t> </a:t>
            </a:r>
            <a:r>
              <a:rPr lang="en-US" dirty="0" err="1" smtClean="0"/>
              <a:t>smlouvy</a:t>
            </a:r>
            <a:r>
              <a:rPr lang="en-US" dirty="0" smtClean="0"/>
              <a:t> </a:t>
            </a:r>
            <a:r>
              <a:rPr lang="en-US" dirty="0" err="1" smtClean="0"/>
              <a:t>požadovala</a:t>
            </a:r>
            <a:r>
              <a:rPr lang="en-US" dirty="0" smtClean="0"/>
              <a:t> </a:t>
            </a:r>
            <a:r>
              <a:rPr lang="en-US" dirty="0" err="1" smtClean="0"/>
              <a:t>části</a:t>
            </a:r>
            <a:r>
              <a:rPr lang="en-US" dirty="0" smtClean="0"/>
              <a:t> </a:t>
            </a:r>
            <a:r>
              <a:rPr lang="en-US" dirty="0" err="1" smtClean="0"/>
              <a:t>hraničních</a:t>
            </a:r>
            <a:r>
              <a:rPr lang="en-US" dirty="0" smtClean="0"/>
              <a:t> </a:t>
            </a:r>
            <a:r>
              <a:rPr lang="en-US" dirty="0" err="1" smtClean="0"/>
              <a:t>území</a:t>
            </a:r>
            <a:endParaRPr lang="en-US" dirty="0" smtClean="0"/>
          </a:p>
          <a:p>
            <a:pPr marL="285750" indent="-285750" algn="l">
              <a:buFont typeface="Arial"/>
              <a:buChar char="•"/>
            </a:pPr>
            <a:r>
              <a:rPr lang="en-US" dirty="0" smtClean="0"/>
              <a:t>1959získává  </a:t>
            </a:r>
            <a:r>
              <a:rPr lang="en-US" dirty="0" err="1" smtClean="0"/>
              <a:t>Dalajláma</a:t>
            </a:r>
            <a:r>
              <a:rPr lang="en-US" dirty="0" smtClean="0"/>
              <a:t> </a:t>
            </a:r>
            <a:r>
              <a:rPr lang="en-US" dirty="0" err="1" smtClean="0"/>
              <a:t>exil</a:t>
            </a:r>
            <a:r>
              <a:rPr lang="en-US" dirty="0" smtClean="0"/>
              <a:t> v </a:t>
            </a:r>
            <a:r>
              <a:rPr lang="en-US" dirty="0" err="1" smtClean="0"/>
              <a:t>Indii</a:t>
            </a:r>
            <a:endParaRPr lang="en-US" dirty="0"/>
          </a:p>
        </p:txBody>
      </p:sp>
    </p:spTree>
    <p:extLst>
      <p:ext uri="{BB962C8B-B14F-4D97-AF65-F5344CB8AC3E}">
        <p14:creationId xmlns:p14="http://schemas.microsoft.com/office/powerpoint/2010/main" val="2577617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7399" y="266700"/>
            <a:ext cx="3808001" cy="2095500"/>
          </a:xfrm>
        </p:spPr>
        <p:txBody>
          <a:bodyPr/>
          <a:lstStyle/>
          <a:p>
            <a:endParaRPr lang="en-US" dirty="0"/>
          </a:p>
        </p:txBody>
      </p:sp>
      <p:pic>
        <p:nvPicPr>
          <p:cNvPr id="5" name="Content Placeholder 4"/>
          <p:cNvPicPr>
            <a:picLocks noGrp="1" noChangeAspect="1"/>
          </p:cNvPicPr>
          <p:nvPr>
            <p:ph idx="1"/>
          </p:nvPr>
        </p:nvPicPr>
        <p:blipFill>
          <a:blip r:embed="rId2"/>
          <a:srcRect t="-20408" b="-20408"/>
          <a:stretch>
            <a:fillRect/>
          </a:stretch>
        </p:blipFill>
        <p:spPr>
          <a:xfrm>
            <a:off x="0" y="-459067"/>
            <a:ext cx="4995863" cy="5853113"/>
          </a:xfrm>
        </p:spPr>
      </p:pic>
      <p:sp>
        <p:nvSpPr>
          <p:cNvPr id="4" name="Text Placeholder 3"/>
          <p:cNvSpPr>
            <a:spLocks noGrp="1"/>
          </p:cNvSpPr>
          <p:nvPr>
            <p:ph type="body" sz="half" idx="2"/>
          </p:nvPr>
        </p:nvSpPr>
        <p:spPr>
          <a:xfrm>
            <a:off x="5107399" y="273050"/>
            <a:ext cx="3808001" cy="5853113"/>
          </a:xfrm>
        </p:spPr>
        <p:txBody>
          <a:bodyPr/>
          <a:lstStyle/>
          <a:p>
            <a:r>
              <a:rPr lang="en-US" dirty="0" smtClean="0"/>
              <a:t>20.10.1962-21.11.1962</a:t>
            </a:r>
          </a:p>
          <a:p>
            <a:pPr marL="285750" indent="-285750" algn="l">
              <a:buFont typeface="Arial"/>
              <a:buChar char="•"/>
            </a:pPr>
            <a:r>
              <a:rPr lang="en-US" dirty="0" err="1" smtClean="0"/>
              <a:t>Zcela</a:t>
            </a:r>
            <a:r>
              <a:rPr lang="en-US" dirty="0" smtClean="0"/>
              <a:t> se </a:t>
            </a:r>
            <a:r>
              <a:rPr lang="en-US" dirty="0" err="1" smtClean="0"/>
              <a:t>kryje</a:t>
            </a:r>
            <a:r>
              <a:rPr lang="en-US" dirty="0" smtClean="0"/>
              <a:t> s </a:t>
            </a:r>
            <a:r>
              <a:rPr lang="en-US" dirty="0" err="1" smtClean="0"/>
              <a:t>Kubánskou</a:t>
            </a:r>
            <a:r>
              <a:rPr lang="en-US" dirty="0" smtClean="0"/>
              <a:t> </a:t>
            </a:r>
            <a:r>
              <a:rPr lang="en-US" dirty="0" err="1" smtClean="0"/>
              <a:t>krizí</a:t>
            </a:r>
            <a:endParaRPr lang="en-US" dirty="0" smtClean="0"/>
          </a:p>
          <a:p>
            <a:pPr marL="285750" indent="-285750" algn="l">
              <a:buFont typeface="Arial"/>
              <a:buChar char="•"/>
            </a:pPr>
            <a:r>
              <a:rPr lang="en-US" dirty="0" smtClean="0"/>
              <a:t>ČLR </a:t>
            </a:r>
            <a:r>
              <a:rPr lang="en-US" dirty="0" err="1" smtClean="0"/>
              <a:t>zahájila</a:t>
            </a:r>
            <a:r>
              <a:rPr lang="en-US" dirty="0" smtClean="0"/>
              <a:t> </a:t>
            </a:r>
            <a:r>
              <a:rPr lang="en-US" dirty="0" err="1" smtClean="0"/>
              <a:t>překvapivý</a:t>
            </a:r>
            <a:r>
              <a:rPr lang="en-US" dirty="0" smtClean="0"/>
              <a:t> </a:t>
            </a:r>
            <a:r>
              <a:rPr lang="en-US" dirty="0" err="1" smtClean="0"/>
              <a:t>útok</a:t>
            </a:r>
            <a:r>
              <a:rPr lang="en-US" dirty="0" smtClean="0"/>
              <a:t> </a:t>
            </a:r>
            <a:r>
              <a:rPr lang="en-US" dirty="0" err="1" smtClean="0"/>
              <a:t>jak</a:t>
            </a:r>
            <a:r>
              <a:rPr lang="en-US" dirty="0" smtClean="0"/>
              <a:t> v </a:t>
            </a:r>
            <a:r>
              <a:rPr lang="en-US" dirty="0" err="1" smtClean="0"/>
              <a:t>Ladakh</a:t>
            </a:r>
            <a:r>
              <a:rPr lang="en-US" dirty="0" smtClean="0"/>
              <a:t>, </a:t>
            </a:r>
            <a:r>
              <a:rPr lang="en-US" dirty="0" err="1" smtClean="0"/>
              <a:t>tak</a:t>
            </a:r>
            <a:r>
              <a:rPr lang="en-US" dirty="0" smtClean="0"/>
              <a:t> </a:t>
            </a:r>
            <a:r>
              <a:rPr lang="en-US" dirty="0" err="1" smtClean="0"/>
              <a:t>přes</a:t>
            </a:r>
            <a:r>
              <a:rPr lang="en-US" dirty="0" smtClean="0"/>
              <a:t> </a:t>
            </a:r>
            <a:r>
              <a:rPr lang="en-US" dirty="0" err="1" smtClean="0"/>
              <a:t>McMahonovu</a:t>
            </a:r>
            <a:r>
              <a:rPr lang="en-US" dirty="0" smtClean="0"/>
              <a:t> </a:t>
            </a:r>
            <a:r>
              <a:rPr lang="en-US" dirty="0" err="1" smtClean="0"/>
              <a:t>linii</a:t>
            </a:r>
            <a:endParaRPr lang="en-US" dirty="0" smtClean="0"/>
          </a:p>
          <a:p>
            <a:pPr marL="285750" indent="-285750" algn="l">
              <a:buFont typeface="Arial"/>
              <a:buChar char="•"/>
            </a:pPr>
            <a:r>
              <a:rPr lang="en-US" dirty="0" smtClean="0"/>
              <a:t>Oblast Aksai Chin ČLR </a:t>
            </a:r>
            <a:r>
              <a:rPr lang="en-US" dirty="0" err="1" smtClean="0"/>
              <a:t>považuje</a:t>
            </a:r>
            <a:r>
              <a:rPr lang="en-US" dirty="0" smtClean="0"/>
              <a:t> </a:t>
            </a:r>
            <a:r>
              <a:rPr lang="en-US" dirty="0" err="1" smtClean="0"/>
              <a:t>za</a:t>
            </a:r>
            <a:r>
              <a:rPr lang="en-US" dirty="0" smtClean="0"/>
              <a:t> </a:t>
            </a:r>
            <a:r>
              <a:rPr lang="en-US" dirty="0" err="1" smtClean="0"/>
              <a:t>součást</a:t>
            </a:r>
            <a:r>
              <a:rPr lang="en-US" dirty="0" smtClean="0"/>
              <a:t> Xinjiang, Indie </a:t>
            </a:r>
            <a:r>
              <a:rPr lang="en-US" dirty="0" err="1" smtClean="0"/>
              <a:t>za</a:t>
            </a:r>
            <a:r>
              <a:rPr lang="en-US" dirty="0" smtClean="0"/>
              <a:t> </a:t>
            </a:r>
            <a:r>
              <a:rPr lang="en-US" dirty="0" err="1" smtClean="0"/>
              <a:t>součást</a:t>
            </a:r>
            <a:r>
              <a:rPr lang="en-US" dirty="0" smtClean="0"/>
              <a:t> </a:t>
            </a:r>
            <a:r>
              <a:rPr lang="en-US" dirty="0" err="1" smtClean="0"/>
              <a:t>Kašmíru</a:t>
            </a:r>
            <a:endParaRPr lang="en-US" dirty="0" smtClean="0"/>
          </a:p>
          <a:p>
            <a:pPr marL="285750" indent="-285750" algn="l">
              <a:buFont typeface="Arial"/>
              <a:buChar char="•"/>
            </a:pPr>
            <a:r>
              <a:rPr lang="en-US" dirty="0" err="1" smtClean="0"/>
              <a:t>Většina</a:t>
            </a:r>
            <a:r>
              <a:rPr lang="en-US" dirty="0" smtClean="0"/>
              <a:t> </a:t>
            </a:r>
            <a:r>
              <a:rPr lang="en-US" dirty="0" err="1" smtClean="0"/>
              <a:t>bojů</a:t>
            </a:r>
            <a:r>
              <a:rPr lang="en-US" dirty="0" smtClean="0"/>
              <a:t> </a:t>
            </a:r>
            <a:r>
              <a:rPr lang="en-US" dirty="0" err="1" smtClean="0"/>
              <a:t>probíhala</a:t>
            </a:r>
            <a:r>
              <a:rPr lang="en-US" dirty="0" smtClean="0"/>
              <a:t> v </a:t>
            </a:r>
            <a:r>
              <a:rPr lang="en-US" dirty="0" err="1" smtClean="0"/>
              <a:t>drsných</a:t>
            </a:r>
            <a:r>
              <a:rPr lang="en-US" dirty="0" smtClean="0"/>
              <a:t> </a:t>
            </a:r>
            <a:r>
              <a:rPr lang="en-US" dirty="0" err="1" smtClean="0"/>
              <a:t>podmínkách</a:t>
            </a:r>
            <a:r>
              <a:rPr lang="en-US" dirty="0" smtClean="0"/>
              <a:t> </a:t>
            </a:r>
            <a:r>
              <a:rPr lang="en-US" dirty="0" err="1" smtClean="0"/>
              <a:t>nad</a:t>
            </a:r>
            <a:r>
              <a:rPr lang="en-US" dirty="0" smtClean="0"/>
              <a:t> 5000 </a:t>
            </a:r>
            <a:r>
              <a:rPr lang="en-US" dirty="0" err="1" smtClean="0"/>
              <a:t>m.n.m</a:t>
            </a:r>
            <a:r>
              <a:rPr lang="en-US" dirty="0" smtClean="0"/>
              <a:t>.</a:t>
            </a:r>
          </a:p>
          <a:p>
            <a:pPr marL="285750" indent="-285750" algn="l">
              <a:buFont typeface="Arial"/>
              <a:buChar char="•"/>
            </a:pPr>
            <a:r>
              <a:rPr lang="en-US" dirty="0" err="1" smtClean="0"/>
              <a:t>Většina</a:t>
            </a:r>
            <a:r>
              <a:rPr lang="en-US" dirty="0" smtClean="0"/>
              <a:t> </a:t>
            </a:r>
            <a:r>
              <a:rPr lang="en-US" dirty="0" err="1" smtClean="0"/>
              <a:t>obětí</a:t>
            </a:r>
            <a:r>
              <a:rPr lang="en-US" dirty="0" smtClean="0"/>
              <a:t> </a:t>
            </a:r>
            <a:r>
              <a:rPr lang="en-US" dirty="0" err="1" smtClean="0"/>
              <a:t>padla</a:t>
            </a:r>
            <a:r>
              <a:rPr lang="en-US" dirty="0" smtClean="0"/>
              <a:t> </a:t>
            </a:r>
            <a:r>
              <a:rPr lang="en-US" dirty="0" err="1" smtClean="0"/>
              <a:t>kvůli</a:t>
            </a:r>
            <a:r>
              <a:rPr lang="en-US" dirty="0" smtClean="0"/>
              <a:t> </a:t>
            </a:r>
            <a:r>
              <a:rPr lang="en-US" dirty="0" err="1" smtClean="0"/>
              <a:t>přírodním</a:t>
            </a:r>
            <a:r>
              <a:rPr lang="en-US" dirty="0" smtClean="0"/>
              <a:t> </a:t>
            </a:r>
            <a:r>
              <a:rPr lang="en-US" dirty="0" err="1" smtClean="0"/>
              <a:t>podmínkám</a:t>
            </a:r>
            <a:endParaRPr lang="en-US" dirty="0" smtClean="0"/>
          </a:p>
          <a:p>
            <a:pPr marL="285750" indent="-285750" algn="l">
              <a:buFont typeface="Arial"/>
              <a:buChar char="•"/>
            </a:pPr>
            <a:r>
              <a:rPr lang="en-US" dirty="0" err="1" smtClean="0"/>
              <a:t>Svědectví</a:t>
            </a:r>
            <a:r>
              <a:rPr lang="en-US" dirty="0" smtClean="0"/>
              <a:t> </a:t>
            </a:r>
            <a:r>
              <a:rPr lang="en-US" dirty="0" err="1" smtClean="0"/>
              <a:t>indického</a:t>
            </a:r>
            <a:r>
              <a:rPr lang="en-US" dirty="0" smtClean="0"/>
              <a:t> </a:t>
            </a:r>
            <a:r>
              <a:rPr lang="en-US" dirty="0" err="1" smtClean="0"/>
              <a:t>kapitána</a:t>
            </a:r>
            <a:r>
              <a:rPr lang="en-US" dirty="0" smtClean="0"/>
              <a:t>: “</a:t>
            </a:r>
            <a:r>
              <a:rPr lang="en-US" i="1" dirty="0" smtClean="0">
                <a:latin typeface="Apple Chancery"/>
                <a:cs typeface="Apple Chancery"/>
              </a:rPr>
              <a:t>Of </a:t>
            </a:r>
            <a:r>
              <a:rPr lang="en-US" i="1" dirty="0">
                <a:latin typeface="Apple Chancery"/>
                <a:cs typeface="Apple Chancery"/>
              </a:rPr>
              <a:t>my 95, only 14, including I, survived! All this on just one day! </a:t>
            </a:r>
            <a:r>
              <a:rPr lang="en-US" i="1" dirty="0" smtClean="0">
                <a:latin typeface="Apple Chancery"/>
                <a:cs typeface="Apple Chancery"/>
              </a:rPr>
              <a:t>“</a:t>
            </a:r>
          </a:p>
          <a:p>
            <a:pPr marL="285750" indent="-285750" algn="l">
              <a:buFont typeface="Arial"/>
              <a:buChar char="•"/>
            </a:pPr>
            <a:r>
              <a:rPr lang="nl-NL" dirty="0">
                <a:hlinkClick r:id="rId3"/>
              </a:rPr>
              <a:t>https://www.youtube.com/watch?v=</a:t>
            </a:r>
            <a:r>
              <a:rPr lang="nl-NL" dirty="0" smtClean="0">
                <a:hlinkClick r:id="rId3"/>
              </a:rPr>
              <a:t>0zfieuXDomE</a:t>
            </a:r>
            <a:endParaRPr lang="nl-NL" dirty="0" smtClean="0"/>
          </a:p>
          <a:p>
            <a:pPr marL="285750" indent="-285750" algn="l">
              <a:buFont typeface="Arial"/>
              <a:buChar char="•"/>
            </a:pPr>
            <a:endParaRPr lang="en-US" dirty="0"/>
          </a:p>
        </p:txBody>
      </p:sp>
      <p:pic>
        <p:nvPicPr>
          <p:cNvPr id="7" name="Picture 6"/>
          <p:cNvPicPr>
            <a:picLocks noChangeAspect="1"/>
          </p:cNvPicPr>
          <p:nvPr/>
        </p:nvPicPr>
        <p:blipFill>
          <a:blip r:embed="rId4"/>
          <a:stretch>
            <a:fillRect/>
          </a:stretch>
        </p:blipFill>
        <p:spPr>
          <a:xfrm>
            <a:off x="827742" y="4399429"/>
            <a:ext cx="3454400" cy="2349500"/>
          </a:xfrm>
          <a:prstGeom prst="rect">
            <a:avLst/>
          </a:prstGeom>
        </p:spPr>
      </p:pic>
    </p:spTree>
    <p:extLst>
      <p:ext uri="{BB962C8B-B14F-4D97-AF65-F5344CB8AC3E}">
        <p14:creationId xmlns:p14="http://schemas.microsoft.com/office/powerpoint/2010/main" val="136824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5976421" cy="6858000"/>
          </a:xfrm>
          <a:prstGeom prst="rect">
            <a:avLst/>
          </a:prstGeom>
        </p:spPr>
      </p:pic>
      <p:sp>
        <p:nvSpPr>
          <p:cNvPr id="6" name="TextBox 5"/>
          <p:cNvSpPr txBox="1"/>
          <p:nvPr/>
        </p:nvSpPr>
        <p:spPr>
          <a:xfrm>
            <a:off x="5976421" y="80822"/>
            <a:ext cx="3033108" cy="3416320"/>
          </a:xfrm>
          <a:prstGeom prst="rect">
            <a:avLst/>
          </a:prstGeom>
          <a:noFill/>
        </p:spPr>
        <p:txBody>
          <a:bodyPr wrap="square" rtlCol="0">
            <a:spAutoFit/>
          </a:bodyPr>
          <a:lstStyle/>
          <a:p>
            <a:r>
              <a:rPr lang="en-US" dirty="0" err="1" smtClean="0">
                <a:latin typeface="+mj-lt"/>
                <a:cs typeface="Apple Chancery"/>
              </a:rPr>
              <a:t>Součást</a:t>
            </a:r>
            <a:r>
              <a:rPr lang="en-US" dirty="0" smtClean="0">
                <a:latin typeface="+mj-lt"/>
                <a:cs typeface="Apple Chancery"/>
              </a:rPr>
              <a:t> </a:t>
            </a:r>
            <a:r>
              <a:rPr lang="en-US" dirty="0" err="1" smtClean="0">
                <a:latin typeface="+mj-lt"/>
                <a:cs typeface="Apple Chancery"/>
              </a:rPr>
              <a:t>sikhské</a:t>
            </a:r>
            <a:r>
              <a:rPr lang="en-US" dirty="0" smtClean="0">
                <a:latin typeface="+mj-lt"/>
                <a:cs typeface="Apple Chancery"/>
              </a:rPr>
              <a:t> </a:t>
            </a:r>
            <a:r>
              <a:rPr lang="en-US" dirty="0" err="1" smtClean="0">
                <a:latin typeface="+mj-lt"/>
                <a:cs typeface="Apple Chancery"/>
              </a:rPr>
              <a:t>konfederace</a:t>
            </a:r>
            <a:endParaRPr lang="en-US" dirty="0" smtClean="0">
              <a:latin typeface="+mj-lt"/>
              <a:cs typeface="Apple Chancery"/>
            </a:endParaRPr>
          </a:p>
          <a:p>
            <a:r>
              <a:rPr lang="en-US" dirty="0" smtClean="0">
                <a:latin typeface="+mj-lt"/>
                <a:cs typeface="Apple Chancery"/>
              </a:rPr>
              <a:t>Po </a:t>
            </a:r>
            <a:r>
              <a:rPr lang="en-US" dirty="0" err="1" smtClean="0">
                <a:latin typeface="+mj-lt"/>
                <a:cs typeface="Apple Chancery"/>
              </a:rPr>
              <a:t>jejich</a:t>
            </a:r>
            <a:r>
              <a:rPr lang="en-US" dirty="0" smtClean="0">
                <a:latin typeface="+mj-lt"/>
                <a:cs typeface="Apple Chancery"/>
              </a:rPr>
              <a:t> </a:t>
            </a:r>
            <a:r>
              <a:rPr lang="en-US" dirty="0" err="1" smtClean="0">
                <a:latin typeface="+mj-lt"/>
                <a:cs typeface="Apple Chancery"/>
              </a:rPr>
              <a:t>porážce</a:t>
            </a:r>
            <a:r>
              <a:rPr lang="en-US" dirty="0" smtClean="0">
                <a:latin typeface="+mj-lt"/>
                <a:cs typeface="Apple Chancery"/>
              </a:rPr>
              <a:t> </a:t>
            </a:r>
            <a:r>
              <a:rPr lang="en-US" dirty="0" err="1" smtClean="0">
                <a:latin typeface="+mj-lt"/>
                <a:cs typeface="Apple Chancery"/>
              </a:rPr>
              <a:t>přeslo</a:t>
            </a:r>
            <a:r>
              <a:rPr lang="en-US" dirty="0" smtClean="0">
                <a:latin typeface="+mj-lt"/>
                <a:cs typeface="Apple Chancery"/>
              </a:rPr>
              <a:t> </a:t>
            </a:r>
            <a:r>
              <a:rPr lang="en-US" dirty="0" err="1" smtClean="0">
                <a:latin typeface="+mj-lt"/>
                <a:cs typeface="Apple Chancery"/>
              </a:rPr>
              <a:t>na</a:t>
            </a:r>
            <a:r>
              <a:rPr lang="en-US" dirty="0" smtClean="0">
                <a:latin typeface="+mj-lt"/>
                <a:cs typeface="Apple Chancery"/>
              </a:rPr>
              <a:t> </a:t>
            </a:r>
            <a:r>
              <a:rPr lang="en-US" dirty="0" err="1" smtClean="0">
                <a:latin typeface="+mj-lt"/>
                <a:cs typeface="Apple Chancery"/>
              </a:rPr>
              <a:t>území</a:t>
            </a:r>
            <a:r>
              <a:rPr lang="en-US" dirty="0" smtClean="0">
                <a:latin typeface="+mj-lt"/>
                <a:cs typeface="Apple Chancery"/>
              </a:rPr>
              <a:t> do </a:t>
            </a:r>
            <a:r>
              <a:rPr lang="en-US" dirty="0" err="1" smtClean="0">
                <a:latin typeface="+mj-lt"/>
                <a:cs typeface="Apple Chancery"/>
              </a:rPr>
              <a:t>ruk</a:t>
            </a:r>
            <a:r>
              <a:rPr lang="en-US" dirty="0" smtClean="0">
                <a:latin typeface="+mj-lt"/>
                <a:cs typeface="Apple Chancery"/>
              </a:rPr>
              <a:t> </a:t>
            </a:r>
            <a:r>
              <a:rPr lang="en-US" dirty="0" err="1" smtClean="0">
                <a:latin typeface="+mj-lt"/>
                <a:cs typeface="Apple Chancery"/>
              </a:rPr>
              <a:t>Britského</a:t>
            </a:r>
            <a:r>
              <a:rPr lang="en-US" dirty="0" smtClean="0">
                <a:latin typeface="+mj-lt"/>
                <a:cs typeface="Apple Chancery"/>
              </a:rPr>
              <a:t> </a:t>
            </a:r>
            <a:r>
              <a:rPr lang="en-US" dirty="0" err="1" smtClean="0">
                <a:latin typeface="+mj-lt"/>
                <a:cs typeface="Apple Chancery"/>
              </a:rPr>
              <a:t>impéria</a:t>
            </a:r>
            <a:endParaRPr lang="en-US" dirty="0" smtClean="0">
              <a:latin typeface="+mj-lt"/>
              <a:cs typeface="Apple Chancery"/>
            </a:endParaRPr>
          </a:p>
          <a:p>
            <a:r>
              <a:rPr lang="en-US" dirty="0" smtClean="0">
                <a:latin typeface="+mj-lt"/>
                <a:cs typeface="Apple Chancery"/>
              </a:rPr>
              <a:t>1954 Nehru </a:t>
            </a:r>
            <a:r>
              <a:rPr lang="en-US" dirty="0" err="1" smtClean="0">
                <a:latin typeface="+mj-lt"/>
                <a:cs typeface="Apple Chancery"/>
              </a:rPr>
              <a:t>prohlásil</a:t>
            </a:r>
            <a:r>
              <a:rPr lang="en-US" dirty="0" smtClean="0">
                <a:latin typeface="+mj-lt"/>
                <a:cs typeface="Apple Chancery"/>
              </a:rPr>
              <a:t> </a:t>
            </a:r>
            <a:r>
              <a:rPr lang="en-US" dirty="0" err="1" smtClean="0">
                <a:latin typeface="+mj-lt"/>
                <a:cs typeface="Apple Chancery"/>
              </a:rPr>
              <a:t>za</a:t>
            </a:r>
            <a:r>
              <a:rPr lang="en-US" dirty="0" smtClean="0">
                <a:latin typeface="+mj-lt"/>
                <a:cs typeface="Apple Chancery"/>
              </a:rPr>
              <a:t> </a:t>
            </a:r>
            <a:r>
              <a:rPr lang="en-US" dirty="0" err="1" smtClean="0">
                <a:latin typeface="+mj-lt"/>
                <a:cs typeface="Apple Chancery"/>
              </a:rPr>
              <a:t>indické</a:t>
            </a:r>
            <a:r>
              <a:rPr lang="en-US" dirty="0" smtClean="0">
                <a:latin typeface="+mj-lt"/>
                <a:cs typeface="Apple Chancery"/>
              </a:rPr>
              <a:t> </a:t>
            </a:r>
            <a:r>
              <a:rPr lang="en-US" dirty="0" err="1" smtClean="0">
                <a:latin typeface="+mj-lt"/>
                <a:cs typeface="Apple Chancery"/>
              </a:rPr>
              <a:t>území</a:t>
            </a:r>
            <a:endParaRPr lang="en-US" dirty="0" smtClean="0">
              <a:latin typeface="+mj-lt"/>
              <a:cs typeface="Apple Chancery"/>
            </a:endParaRPr>
          </a:p>
          <a:p>
            <a:endParaRPr lang="en-US" dirty="0" smtClean="0">
              <a:latin typeface="Apple Chancery"/>
              <a:cs typeface="Apple Chancery"/>
            </a:endParaRPr>
          </a:p>
          <a:p>
            <a:r>
              <a:rPr lang="en-US" dirty="0" smtClean="0">
                <a:latin typeface="Apple Chancery"/>
                <a:cs typeface="Apple Chancery"/>
              </a:rPr>
              <a:t>"the quality of the Indian evidence was very poor, including some very dubious sources indeed"</a:t>
            </a:r>
            <a:endParaRPr lang="en-US" dirty="0">
              <a:latin typeface="Apple Chancery"/>
              <a:cs typeface="Apple Chancery"/>
            </a:endParaRPr>
          </a:p>
        </p:txBody>
      </p:sp>
      <p:pic>
        <p:nvPicPr>
          <p:cNvPr id="7" name="Picture 6"/>
          <p:cNvPicPr>
            <a:picLocks noChangeAspect="1"/>
          </p:cNvPicPr>
          <p:nvPr/>
        </p:nvPicPr>
        <p:blipFill>
          <a:blip r:embed="rId3"/>
          <a:stretch>
            <a:fillRect/>
          </a:stretch>
        </p:blipFill>
        <p:spPr>
          <a:xfrm>
            <a:off x="6215529" y="3467100"/>
            <a:ext cx="2794000" cy="3390900"/>
          </a:xfrm>
          <a:prstGeom prst="rect">
            <a:avLst/>
          </a:prstGeom>
        </p:spPr>
      </p:pic>
    </p:spTree>
    <p:extLst>
      <p:ext uri="{BB962C8B-B14F-4D97-AF65-F5344CB8AC3E}">
        <p14:creationId xmlns:p14="http://schemas.microsoft.com/office/powerpoint/2010/main" val="3093643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108200"/>
            <a:ext cx="6350000" cy="4216400"/>
          </a:xfrm>
          <a:prstGeom prst="rect">
            <a:avLst/>
          </a:prstGeom>
        </p:spPr>
      </p:pic>
      <p:pic>
        <p:nvPicPr>
          <p:cNvPr id="2" name="Picture 1"/>
          <p:cNvPicPr>
            <a:picLocks noChangeAspect="1"/>
          </p:cNvPicPr>
          <p:nvPr/>
        </p:nvPicPr>
        <p:blipFill>
          <a:blip r:embed="rId3"/>
          <a:stretch>
            <a:fillRect/>
          </a:stretch>
        </p:blipFill>
        <p:spPr>
          <a:xfrm>
            <a:off x="6350000" y="897592"/>
            <a:ext cx="2794000" cy="3467100"/>
          </a:xfrm>
          <a:prstGeom prst="rect">
            <a:avLst/>
          </a:prstGeom>
        </p:spPr>
      </p:pic>
    </p:spTree>
    <p:extLst>
      <p:ext uri="{BB962C8B-B14F-4D97-AF65-F5344CB8AC3E}">
        <p14:creationId xmlns:p14="http://schemas.microsoft.com/office/powerpoint/2010/main" val="22222225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0"/>
            <a:ext cx="8053431" cy="6858000"/>
          </a:xfrm>
          <a:prstGeom prst="rect">
            <a:avLst/>
          </a:prstGeom>
        </p:spPr>
      </p:pic>
    </p:spTree>
    <p:extLst>
      <p:ext uri="{BB962C8B-B14F-4D97-AF65-F5344CB8AC3E}">
        <p14:creationId xmlns:p14="http://schemas.microsoft.com/office/powerpoint/2010/main" val="26734662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Vztahy</a:t>
            </a:r>
            <a:r>
              <a:rPr lang="en-US" dirty="0" smtClean="0"/>
              <a:t> </a:t>
            </a:r>
            <a:r>
              <a:rPr lang="en-US" dirty="0" err="1" smtClean="0"/>
              <a:t>po</a:t>
            </a:r>
            <a:r>
              <a:rPr lang="en-US" dirty="0" smtClean="0"/>
              <a:t> </a:t>
            </a:r>
            <a:r>
              <a:rPr lang="en-US" dirty="0" err="1" smtClean="0"/>
              <a:t>válce</a:t>
            </a:r>
            <a:endParaRPr lang="en-US" dirty="0"/>
          </a:p>
        </p:txBody>
      </p:sp>
      <p:sp>
        <p:nvSpPr>
          <p:cNvPr id="3" name="Content Placeholder 2"/>
          <p:cNvSpPr>
            <a:spLocks noGrp="1"/>
          </p:cNvSpPr>
          <p:nvPr>
            <p:ph idx="1"/>
          </p:nvPr>
        </p:nvSpPr>
        <p:spPr/>
        <p:txBody>
          <a:bodyPr/>
          <a:lstStyle/>
          <a:p>
            <a:r>
              <a:rPr lang="en-US" dirty="0" smtClean="0"/>
              <a:t>Indie </a:t>
            </a:r>
            <a:r>
              <a:rPr lang="en-US" dirty="0" err="1" smtClean="0"/>
              <a:t>obnovila</a:t>
            </a:r>
            <a:r>
              <a:rPr lang="en-US" dirty="0" smtClean="0"/>
              <a:t> </a:t>
            </a:r>
            <a:r>
              <a:rPr lang="en-US" dirty="0" err="1" smtClean="0"/>
              <a:t>diplomatické</a:t>
            </a:r>
            <a:r>
              <a:rPr lang="en-US" dirty="0" smtClean="0"/>
              <a:t> </a:t>
            </a:r>
            <a:r>
              <a:rPr lang="en-US" dirty="0" err="1" smtClean="0"/>
              <a:t>vztahy</a:t>
            </a:r>
            <a:r>
              <a:rPr lang="en-US" dirty="0" smtClean="0"/>
              <a:t> s ČLR </a:t>
            </a:r>
            <a:r>
              <a:rPr lang="en-US" dirty="0" err="1" smtClean="0"/>
              <a:t>po</a:t>
            </a:r>
            <a:r>
              <a:rPr lang="en-US" dirty="0" smtClean="0"/>
              <a:t> </a:t>
            </a:r>
            <a:r>
              <a:rPr lang="en-US" dirty="0" err="1" smtClean="0"/>
              <a:t>Maově</a:t>
            </a:r>
            <a:r>
              <a:rPr lang="en-US" dirty="0" smtClean="0"/>
              <a:t> </a:t>
            </a:r>
            <a:r>
              <a:rPr lang="en-US" dirty="0" err="1" smtClean="0"/>
              <a:t>smrti</a:t>
            </a:r>
            <a:endParaRPr lang="en-US" dirty="0" smtClean="0"/>
          </a:p>
          <a:p>
            <a:r>
              <a:rPr lang="en-US" dirty="0" smtClean="0"/>
              <a:t>1981 </a:t>
            </a:r>
            <a:r>
              <a:rPr lang="en-US" dirty="0" err="1" smtClean="0"/>
              <a:t>obnovné</a:t>
            </a:r>
            <a:r>
              <a:rPr lang="en-US" dirty="0" smtClean="0"/>
              <a:t> </a:t>
            </a:r>
            <a:r>
              <a:rPr lang="en-US" dirty="0" err="1" smtClean="0"/>
              <a:t>jednání</a:t>
            </a:r>
            <a:r>
              <a:rPr lang="en-US" dirty="0" smtClean="0"/>
              <a:t> </a:t>
            </a:r>
            <a:r>
              <a:rPr lang="en-US" dirty="0" err="1" smtClean="0"/>
              <a:t>ohledně</a:t>
            </a:r>
            <a:r>
              <a:rPr lang="en-US" dirty="0" smtClean="0"/>
              <a:t> </a:t>
            </a:r>
            <a:r>
              <a:rPr lang="en-US" dirty="0" err="1" smtClean="0"/>
              <a:t>sporného</a:t>
            </a:r>
            <a:r>
              <a:rPr lang="en-US" dirty="0" smtClean="0"/>
              <a:t> </a:t>
            </a:r>
            <a:r>
              <a:rPr lang="en-US" dirty="0" err="1" smtClean="0"/>
              <a:t>území</a:t>
            </a:r>
            <a:r>
              <a:rPr lang="en-US" dirty="0" smtClean="0"/>
              <a:t> – </a:t>
            </a:r>
            <a:r>
              <a:rPr lang="en-US" dirty="0" err="1" smtClean="0"/>
              <a:t>stále</a:t>
            </a:r>
            <a:r>
              <a:rPr lang="en-US" dirty="0" smtClean="0"/>
              <a:t> </a:t>
            </a:r>
            <a:r>
              <a:rPr lang="en-US" dirty="0" err="1" smtClean="0"/>
              <a:t>pokračují</a:t>
            </a:r>
            <a:endParaRPr lang="en-US" dirty="0" smtClean="0"/>
          </a:p>
          <a:p>
            <a:r>
              <a:rPr lang="en-US" dirty="0" smtClean="0"/>
              <a:t> 1993 a 1996 </a:t>
            </a:r>
            <a:r>
              <a:rPr lang="en-US" dirty="0" err="1" smtClean="0"/>
              <a:t>podepsány</a:t>
            </a:r>
            <a:r>
              <a:rPr lang="en-US" dirty="0" smtClean="0"/>
              <a:t> </a:t>
            </a:r>
            <a:r>
              <a:rPr lang="en-US" dirty="0" err="1" smtClean="0"/>
              <a:t>bilaterární</a:t>
            </a:r>
            <a:r>
              <a:rPr lang="en-US" dirty="0" smtClean="0"/>
              <a:t> </a:t>
            </a:r>
            <a:r>
              <a:rPr lang="en-US" dirty="0" err="1" smtClean="0"/>
              <a:t>dohody</a:t>
            </a:r>
            <a:r>
              <a:rPr lang="en-US" dirty="0" smtClean="0"/>
              <a:t> o </a:t>
            </a:r>
            <a:r>
              <a:rPr lang="en-US" dirty="0" err="1" smtClean="0"/>
              <a:t>vzájemném</a:t>
            </a:r>
            <a:r>
              <a:rPr lang="en-US" dirty="0" smtClean="0"/>
              <a:t> </a:t>
            </a:r>
            <a:r>
              <a:rPr lang="en-US" dirty="0" err="1" smtClean="0"/>
              <a:t>obchodě</a:t>
            </a:r>
            <a:endParaRPr lang="en-US" dirty="0" smtClean="0"/>
          </a:p>
          <a:p>
            <a:r>
              <a:rPr lang="en-US" dirty="0" smtClean="0"/>
              <a:t>2006 </a:t>
            </a:r>
            <a:r>
              <a:rPr lang="en-US" dirty="0" err="1" smtClean="0"/>
              <a:t>otevřena</a:t>
            </a:r>
            <a:r>
              <a:rPr lang="en-US" dirty="0" smtClean="0"/>
              <a:t> </a:t>
            </a:r>
            <a:r>
              <a:rPr lang="en-US" dirty="0" err="1" smtClean="0"/>
              <a:t>Hedvábná</a:t>
            </a:r>
            <a:r>
              <a:rPr lang="en-US" dirty="0" smtClean="0"/>
              <a:t> </a:t>
            </a:r>
            <a:r>
              <a:rPr lang="en-US" dirty="0" err="1" smtClean="0"/>
              <a:t>stezka</a:t>
            </a:r>
            <a:endParaRPr lang="en-US" dirty="0" smtClean="0"/>
          </a:p>
          <a:p>
            <a:r>
              <a:rPr lang="en-US" dirty="0" smtClean="0"/>
              <a:t>Od 2012 </a:t>
            </a:r>
            <a:r>
              <a:rPr lang="en-US" dirty="0" err="1" smtClean="0"/>
              <a:t>společná</a:t>
            </a:r>
            <a:r>
              <a:rPr lang="en-US" dirty="0" smtClean="0"/>
              <a:t> </a:t>
            </a:r>
            <a:r>
              <a:rPr lang="en-US" dirty="0" err="1" smtClean="0"/>
              <a:t>cvičení</a:t>
            </a:r>
            <a:r>
              <a:rPr lang="en-US" dirty="0" smtClean="0"/>
              <a:t> </a:t>
            </a:r>
            <a:r>
              <a:rPr lang="en-US" dirty="0" err="1" smtClean="0"/>
              <a:t>obou</a:t>
            </a:r>
            <a:r>
              <a:rPr lang="en-US" dirty="0" smtClean="0"/>
              <a:t> </a:t>
            </a:r>
            <a:r>
              <a:rPr lang="en-US" smtClean="0"/>
              <a:t>armád</a:t>
            </a:r>
            <a:endParaRPr lang="en-US" dirty="0"/>
          </a:p>
        </p:txBody>
      </p:sp>
    </p:spTree>
    <p:extLst>
      <p:ext uri="{BB962C8B-B14F-4D97-AF65-F5344CB8AC3E}">
        <p14:creationId xmlns:p14="http://schemas.microsoft.com/office/powerpoint/2010/main" val="96067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9405"/>
            <a:ext cx="7772400" cy="1470025"/>
          </a:xfrm>
        </p:spPr>
        <p:txBody>
          <a:bodyPr/>
          <a:lstStyle/>
          <a:p>
            <a:r>
              <a:rPr lang="cs-CZ" b="1" dirty="0"/>
              <a:t>Autonomní oblast Vnitřní Mongolsko</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777849" y="1979430"/>
            <a:ext cx="5483220" cy="4361818"/>
          </a:xfrm>
          <a:prstGeom prst="rect">
            <a:avLst/>
          </a:prstGeom>
        </p:spPr>
      </p:pic>
    </p:spTree>
    <p:extLst>
      <p:ext uri="{BB962C8B-B14F-4D97-AF65-F5344CB8AC3E}">
        <p14:creationId xmlns:p14="http://schemas.microsoft.com/office/powerpoint/2010/main" val="3479365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Obyvatelstvo</a:t>
            </a:r>
            <a:endParaRPr lang="en-US" dirty="0"/>
          </a:p>
        </p:txBody>
      </p:sp>
      <p:sp>
        <p:nvSpPr>
          <p:cNvPr id="3" name="Content Placeholder 2"/>
          <p:cNvSpPr>
            <a:spLocks noGrp="1"/>
          </p:cNvSpPr>
          <p:nvPr>
            <p:ph idx="1"/>
          </p:nvPr>
        </p:nvSpPr>
        <p:spPr/>
        <p:txBody>
          <a:bodyPr>
            <a:normAutofit/>
          </a:bodyPr>
          <a:lstStyle/>
          <a:p>
            <a:r>
              <a:rPr lang="en-US" dirty="0" smtClean="0"/>
              <a:t>23 mil.</a:t>
            </a:r>
          </a:p>
          <a:p>
            <a:r>
              <a:rPr lang="en-US" dirty="0" smtClean="0"/>
              <a:t>Han Chinese – </a:t>
            </a:r>
            <a:r>
              <a:rPr lang="en-US" dirty="0" err="1" smtClean="0"/>
              <a:t>cca</a:t>
            </a:r>
            <a:r>
              <a:rPr lang="en-US" dirty="0" smtClean="0"/>
              <a:t> 80%, </a:t>
            </a:r>
            <a:r>
              <a:rPr lang="en-US" dirty="0" err="1" smtClean="0"/>
              <a:t>Mongolové</a:t>
            </a:r>
            <a:r>
              <a:rPr lang="en-US" dirty="0" smtClean="0"/>
              <a:t> – 17%</a:t>
            </a:r>
          </a:p>
          <a:p>
            <a:r>
              <a:rPr lang="en-US" dirty="0" err="1" smtClean="0"/>
              <a:t>Nuceni</a:t>
            </a:r>
            <a:r>
              <a:rPr lang="en-US" dirty="0" smtClean="0"/>
              <a:t> </a:t>
            </a:r>
            <a:r>
              <a:rPr lang="en-US" dirty="0" err="1" smtClean="0"/>
              <a:t>opustit</a:t>
            </a:r>
            <a:r>
              <a:rPr lang="en-US" dirty="0" smtClean="0"/>
              <a:t> </a:t>
            </a:r>
            <a:r>
              <a:rPr lang="en-US" dirty="0" err="1" smtClean="0"/>
              <a:t>kořovný</a:t>
            </a:r>
            <a:r>
              <a:rPr lang="en-US" dirty="0" smtClean="0"/>
              <a:t> </a:t>
            </a:r>
            <a:r>
              <a:rPr lang="en-US" dirty="0" err="1" smtClean="0"/>
              <a:t>styl</a:t>
            </a:r>
            <a:r>
              <a:rPr lang="en-US" dirty="0" smtClean="0"/>
              <a:t> </a:t>
            </a:r>
            <a:r>
              <a:rPr lang="en-US" dirty="0" err="1" smtClean="0"/>
              <a:t>života</a:t>
            </a:r>
            <a:r>
              <a:rPr lang="en-US" dirty="0" smtClean="0"/>
              <a:t> </a:t>
            </a:r>
            <a:r>
              <a:rPr lang="en-US" dirty="0" err="1" smtClean="0"/>
              <a:t>během</a:t>
            </a:r>
            <a:r>
              <a:rPr lang="en-US" dirty="0" smtClean="0"/>
              <a:t> </a:t>
            </a:r>
            <a:r>
              <a:rPr lang="en-US" dirty="0" err="1" smtClean="0"/>
              <a:t>Maovy</a:t>
            </a:r>
            <a:r>
              <a:rPr lang="en-US" dirty="0" smtClean="0"/>
              <a:t> </a:t>
            </a:r>
            <a:r>
              <a:rPr lang="en-US" dirty="0" err="1" smtClean="0"/>
              <a:t>éry</a:t>
            </a:r>
            <a:endParaRPr lang="en-US" dirty="0" smtClean="0"/>
          </a:p>
          <a:p>
            <a:r>
              <a:rPr lang="en-US" dirty="0" err="1" smtClean="0"/>
              <a:t>Nábožeství</a:t>
            </a:r>
            <a:r>
              <a:rPr lang="en-US" dirty="0"/>
              <a:t>:</a:t>
            </a:r>
            <a:r>
              <a:rPr lang="en-US" dirty="0" smtClean="0"/>
              <a:t> </a:t>
            </a:r>
            <a:r>
              <a:rPr lang="en-US" dirty="0" err="1" smtClean="0"/>
              <a:t>Různorodé</a:t>
            </a:r>
            <a:r>
              <a:rPr lang="en-US" dirty="0" smtClean="0"/>
              <a:t> – </a:t>
            </a:r>
            <a:r>
              <a:rPr lang="en-US" dirty="0" err="1" smtClean="0"/>
              <a:t>budhismis</a:t>
            </a:r>
            <a:r>
              <a:rPr lang="en-US" dirty="0" smtClean="0"/>
              <a:t>, </a:t>
            </a:r>
            <a:r>
              <a:rPr lang="en-US" dirty="0" err="1" smtClean="0"/>
              <a:t>křesťanství</a:t>
            </a:r>
            <a:r>
              <a:rPr lang="en-US" dirty="0" smtClean="0"/>
              <a:t>, </a:t>
            </a:r>
            <a:r>
              <a:rPr lang="en-US" dirty="0" err="1" smtClean="0"/>
              <a:t>islám</a:t>
            </a:r>
            <a:r>
              <a:rPr lang="en-US" dirty="0" smtClean="0"/>
              <a:t>, </a:t>
            </a:r>
            <a:r>
              <a:rPr lang="en-US" dirty="0" err="1" smtClean="0"/>
              <a:t>šamanismus</a:t>
            </a:r>
            <a:endParaRPr lang="en-US" dirty="0" smtClean="0"/>
          </a:p>
          <a:p>
            <a:r>
              <a:rPr lang="en-US" dirty="0" err="1" smtClean="0"/>
              <a:t>Ekonomika</a:t>
            </a:r>
            <a:r>
              <a:rPr lang="en-US" dirty="0" smtClean="0"/>
              <a:t>: </a:t>
            </a:r>
            <a:r>
              <a:rPr lang="en-US" dirty="0" err="1" smtClean="0"/>
              <a:t>zemědělství</a:t>
            </a:r>
            <a:r>
              <a:rPr lang="en-US" dirty="0" smtClean="0"/>
              <a:t>, </a:t>
            </a:r>
            <a:r>
              <a:rPr lang="en-US" dirty="0" err="1" smtClean="0"/>
              <a:t>pastviny</a:t>
            </a:r>
            <a:r>
              <a:rPr lang="en-US" dirty="0" smtClean="0"/>
              <a:t>, </a:t>
            </a:r>
            <a:r>
              <a:rPr lang="en-US" dirty="0" err="1" smtClean="0"/>
              <a:t>uhlí</a:t>
            </a:r>
            <a:r>
              <a:rPr lang="en-US" dirty="0" smtClean="0"/>
              <a:t>, </a:t>
            </a:r>
            <a:r>
              <a:rPr lang="en-US" dirty="0" err="1" smtClean="0"/>
              <a:t>plyn</a:t>
            </a:r>
            <a:r>
              <a:rPr lang="en-US" dirty="0" smtClean="0"/>
              <a:t>, a </a:t>
            </a:r>
            <a:r>
              <a:rPr lang="en-US" dirty="0" err="1" smtClean="0"/>
              <a:t>stím</a:t>
            </a:r>
            <a:r>
              <a:rPr lang="en-US" dirty="0" smtClean="0"/>
              <a:t> </a:t>
            </a:r>
            <a:r>
              <a:rPr lang="en-US" dirty="0" err="1" smtClean="0"/>
              <a:t>spojené</a:t>
            </a:r>
            <a:r>
              <a:rPr lang="en-US" dirty="0" smtClean="0"/>
              <a:t> </a:t>
            </a:r>
            <a:r>
              <a:rPr lang="en-US" dirty="0" err="1" smtClean="0"/>
              <a:t>závody</a:t>
            </a:r>
            <a:endParaRPr lang="en-US" dirty="0"/>
          </a:p>
        </p:txBody>
      </p:sp>
    </p:spTree>
    <p:extLst>
      <p:ext uri="{BB962C8B-B14F-4D97-AF65-F5344CB8AC3E}">
        <p14:creationId xmlns:p14="http://schemas.microsoft.com/office/powerpoint/2010/main" val="18180652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Historie</a:t>
            </a:r>
            <a:endParaRPr lang="en-US" dirty="0"/>
          </a:p>
        </p:txBody>
      </p:sp>
      <p:sp>
        <p:nvSpPr>
          <p:cNvPr id="3" name="Content Placeholder 2"/>
          <p:cNvSpPr>
            <a:spLocks noGrp="1"/>
          </p:cNvSpPr>
          <p:nvPr>
            <p:ph idx="1"/>
          </p:nvPr>
        </p:nvSpPr>
        <p:spPr/>
        <p:txBody>
          <a:bodyPr>
            <a:normAutofit fontScale="77500" lnSpcReduction="20000"/>
          </a:bodyPr>
          <a:lstStyle/>
          <a:p>
            <a:r>
              <a:rPr lang="cs-CZ" dirty="0"/>
              <a:t>Po celou dobu existence byla centrální a západní část Vnitřního Mongolska pod nadvládou buď Číňanů, kteří se zde chtěli věnovat převážně zemědělství, nebo mongolských nájezdníků, kteří pronikali do oblasti ze severu</a:t>
            </a:r>
            <a:r>
              <a:rPr lang="cs-CZ" dirty="0" smtClean="0"/>
              <a:t>.</a:t>
            </a:r>
          </a:p>
          <a:p>
            <a:r>
              <a:rPr lang="cs-CZ" dirty="0"/>
              <a:t>Východní část Vnitřního Mongolska byla pod silným </a:t>
            </a:r>
            <a:r>
              <a:rPr lang="cs-CZ" dirty="0" smtClean="0"/>
              <a:t>vlivem Mandžuska, </a:t>
            </a:r>
            <a:r>
              <a:rPr lang="cs-CZ" dirty="0"/>
              <a:t>což ji ochránilo před nepřetržitými boji mezi Mongoly a Číňany</a:t>
            </a:r>
            <a:r>
              <a:rPr lang="cs-CZ" dirty="0" smtClean="0"/>
              <a:t>.</a:t>
            </a:r>
          </a:p>
          <a:p>
            <a:r>
              <a:rPr lang="cs-CZ" dirty="0" smtClean="0"/>
              <a:t>19. st. </a:t>
            </a:r>
            <a:r>
              <a:rPr lang="en-US" dirty="0"/>
              <a:t>o</a:t>
            </a:r>
            <a:r>
              <a:rPr lang="cs-CZ" dirty="0" err="1" smtClean="0"/>
              <a:t>sidlování</a:t>
            </a:r>
            <a:r>
              <a:rPr lang="cs-CZ" dirty="0" smtClean="0"/>
              <a:t> Vnitřního </a:t>
            </a:r>
            <a:r>
              <a:rPr lang="cs-CZ" dirty="0"/>
              <a:t>a Vnějšího Mongolska Číňany. Účelem bylo zvýšení čínské populace na území, na které si začalo dělat nárok Rusko. Byla vybudována železnice, která ještě zvýšila proud osadníků mířících do oblasti.</a:t>
            </a:r>
            <a:endParaRPr lang="en-US" dirty="0"/>
          </a:p>
        </p:txBody>
      </p:sp>
    </p:spTree>
    <p:extLst>
      <p:ext uri="{BB962C8B-B14F-4D97-AF65-F5344CB8AC3E}">
        <p14:creationId xmlns:p14="http://schemas.microsoft.com/office/powerpoint/2010/main" val="1616066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 </a:t>
            </a:r>
            <a:r>
              <a:rPr lang="en-US" dirty="0" err="1" smtClean="0"/>
              <a:t>soudružství</a:t>
            </a:r>
            <a:r>
              <a:rPr lang="en-US" dirty="0" smtClean="0"/>
              <a:t> k </a:t>
            </a:r>
            <a:r>
              <a:rPr lang="en-US" dirty="0" err="1" smtClean="0"/>
              <a:t>rozkolu</a:t>
            </a:r>
            <a:endParaRPr lang="en-US" dirty="0"/>
          </a:p>
        </p:txBody>
      </p:sp>
      <p:sp>
        <p:nvSpPr>
          <p:cNvPr id="3" name="Content Placeholder 2"/>
          <p:cNvSpPr>
            <a:spLocks noGrp="1"/>
          </p:cNvSpPr>
          <p:nvPr>
            <p:ph sz="half" idx="1"/>
          </p:nvPr>
        </p:nvSpPr>
        <p:spPr>
          <a:xfrm>
            <a:off x="457200" y="1673352"/>
            <a:ext cx="4038600" cy="4718304"/>
          </a:xfrm>
          <a:prstGeom prst="rect">
            <a:avLst/>
          </a:prstGeom>
        </p:spPr>
        <p:txBody>
          <a:bodyPr>
            <a:normAutofit fontScale="92500" lnSpcReduction="20000"/>
          </a:bodyPr>
          <a:lstStyle/>
          <a:p>
            <a:r>
              <a:rPr lang="en-US" dirty="0" smtClean="0"/>
              <a:t>1949-1960</a:t>
            </a:r>
          </a:p>
          <a:p>
            <a:pPr lvl="1"/>
            <a:r>
              <a:rPr lang="en-US" dirty="0" err="1" smtClean="0"/>
              <a:t>Sovětská</a:t>
            </a:r>
            <a:r>
              <a:rPr lang="en-US" dirty="0" smtClean="0"/>
              <a:t> </a:t>
            </a:r>
            <a:r>
              <a:rPr lang="en-US" dirty="0" err="1" smtClean="0"/>
              <a:t>výpomoc</a:t>
            </a:r>
            <a:r>
              <a:rPr lang="en-US" dirty="0" smtClean="0"/>
              <a:t> a “</a:t>
            </a:r>
            <a:r>
              <a:rPr lang="en-US" dirty="0" err="1" smtClean="0"/>
              <a:t>vedení</a:t>
            </a:r>
            <a:r>
              <a:rPr lang="en-US" dirty="0" smtClean="0"/>
              <a:t>”</a:t>
            </a:r>
          </a:p>
          <a:p>
            <a:pPr lvl="1"/>
            <a:r>
              <a:rPr lang="en-US" dirty="0" err="1" smtClean="0"/>
              <a:t>Napětí</a:t>
            </a:r>
            <a:r>
              <a:rPr lang="en-US" dirty="0" smtClean="0"/>
              <a:t> se </a:t>
            </a:r>
            <a:r>
              <a:rPr lang="en-US" dirty="0" err="1" smtClean="0"/>
              <a:t>projevilo</a:t>
            </a:r>
            <a:r>
              <a:rPr lang="en-US" dirty="0" smtClean="0"/>
              <a:t> </a:t>
            </a:r>
            <a:r>
              <a:rPr lang="en-US" dirty="0" err="1" smtClean="0"/>
              <a:t>již</a:t>
            </a:r>
            <a:r>
              <a:rPr lang="en-US" dirty="0" smtClean="0"/>
              <a:t> </a:t>
            </a:r>
            <a:r>
              <a:rPr lang="en-US" dirty="0" err="1" smtClean="0"/>
              <a:t>na</a:t>
            </a:r>
            <a:r>
              <a:rPr lang="en-US" dirty="0" smtClean="0"/>
              <a:t> </a:t>
            </a:r>
            <a:r>
              <a:rPr lang="en-US" dirty="0" err="1" smtClean="0"/>
              <a:t>počátku</a:t>
            </a:r>
            <a:r>
              <a:rPr lang="en-US" dirty="0" smtClean="0"/>
              <a:t> 50. let, </a:t>
            </a:r>
            <a:r>
              <a:rPr lang="en-US" dirty="0" err="1" smtClean="0"/>
              <a:t>kdy</a:t>
            </a:r>
            <a:r>
              <a:rPr lang="en-US" dirty="0" smtClean="0"/>
              <a:t> se Port Arthur </a:t>
            </a:r>
            <a:r>
              <a:rPr lang="en-US" dirty="0" err="1" smtClean="0"/>
              <a:t>vrátil</a:t>
            </a:r>
            <a:r>
              <a:rPr lang="en-US" dirty="0" smtClean="0"/>
              <a:t> do </a:t>
            </a:r>
            <a:r>
              <a:rPr lang="en-US" dirty="0" err="1" smtClean="0"/>
              <a:t>čínské</a:t>
            </a:r>
            <a:r>
              <a:rPr lang="en-US" dirty="0" smtClean="0"/>
              <a:t> </a:t>
            </a:r>
            <a:r>
              <a:rPr lang="en-US" dirty="0" err="1" smtClean="0"/>
              <a:t>správy</a:t>
            </a:r>
            <a:r>
              <a:rPr lang="en-US" dirty="0" smtClean="0"/>
              <a:t> </a:t>
            </a:r>
            <a:r>
              <a:rPr lang="en-US" dirty="0" err="1" smtClean="0"/>
              <a:t>po</a:t>
            </a:r>
            <a:r>
              <a:rPr lang="en-US" dirty="0" smtClean="0"/>
              <a:t> </a:t>
            </a:r>
            <a:r>
              <a:rPr lang="en-US" dirty="0" err="1" smtClean="0"/>
              <a:t>Stalinově</a:t>
            </a:r>
            <a:r>
              <a:rPr lang="en-US" dirty="0" smtClean="0"/>
              <a:t> </a:t>
            </a:r>
            <a:r>
              <a:rPr lang="en-US" dirty="0" err="1" smtClean="0"/>
              <a:t>smrti</a:t>
            </a:r>
            <a:r>
              <a:rPr lang="en-US" dirty="0" smtClean="0"/>
              <a:t> 1953</a:t>
            </a:r>
          </a:p>
          <a:p>
            <a:pPr lvl="1"/>
            <a:r>
              <a:rPr lang="en-US" dirty="0" smtClean="0"/>
              <a:t>Nikita </a:t>
            </a:r>
            <a:r>
              <a:rPr lang="en-US" dirty="0" err="1" smtClean="0"/>
              <a:t>Chruščov</a:t>
            </a:r>
            <a:r>
              <a:rPr lang="en-US" dirty="0" smtClean="0"/>
              <a:t> </a:t>
            </a:r>
            <a:r>
              <a:rPr lang="en-US" dirty="0" err="1" smtClean="0"/>
              <a:t>destalinizace</a:t>
            </a:r>
            <a:endParaRPr lang="en-US" dirty="0" smtClean="0"/>
          </a:p>
          <a:p>
            <a:pPr lvl="1"/>
            <a:r>
              <a:rPr lang="en-US" dirty="0" smtClean="0"/>
              <a:t>SSSR </a:t>
            </a:r>
            <a:r>
              <a:rPr lang="en-US" dirty="0" err="1" smtClean="0"/>
              <a:t>odmítlo</a:t>
            </a:r>
            <a:r>
              <a:rPr lang="en-US" dirty="0" smtClean="0"/>
              <a:t> </a:t>
            </a:r>
            <a:r>
              <a:rPr lang="en-US" dirty="0" err="1" smtClean="0"/>
              <a:t>dát</a:t>
            </a:r>
            <a:r>
              <a:rPr lang="en-US" dirty="0" smtClean="0"/>
              <a:t> </a:t>
            </a:r>
            <a:r>
              <a:rPr lang="en-US" dirty="0" err="1" smtClean="0"/>
              <a:t>Pekingu</a:t>
            </a:r>
            <a:r>
              <a:rPr lang="en-US" dirty="0" smtClean="0"/>
              <a:t> </a:t>
            </a:r>
            <a:r>
              <a:rPr lang="en-US" dirty="0" err="1" smtClean="0"/>
              <a:t>jadernou</a:t>
            </a:r>
            <a:r>
              <a:rPr lang="en-US" dirty="0" smtClean="0"/>
              <a:t> </a:t>
            </a:r>
            <a:r>
              <a:rPr lang="en-US" dirty="0" err="1" smtClean="0"/>
              <a:t>zbraň</a:t>
            </a:r>
            <a:endParaRPr lang="en-US" dirty="0" smtClean="0"/>
          </a:p>
          <a:p>
            <a:pPr lvl="1"/>
            <a:r>
              <a:rPr lang="en-US" dirty="0" err="1" smtClean="0"/>
              <a:t>Ideologický</a:t>
            </a:r>
            <a:r>
              <a:rPr lang="en-US" dirty="0" smtClean="0"/>
              <a:t> </a:t>
            </a:r>
            <a:r>
              <a:rPr lang="en-US" dirty="0" err="1" smtClean="0"/>
              <a:t>spor</a:t>
            </a:r>
            <a:endParaRPr lang="en-US" dirty="0" smtClean="0"/>
          </a:p>
          <a:p>
            <a:r>
              <a:rPr lang="en-US" dirty="0" smtClean="0"/>
              <a:t>1960-1989 </a:t>
            </a:r>
            <a:r>
              <a:rPr lang="en-US" dirty="0" err="1" smtClean="0"/>
              <a:t>rozkol</a:t>
            </a:r>
            <a:endParaRPr lang="en-US" dirty="0"/>
          </a:p>
        </p:txBody>
      </p:sp>
      <p:pic>
        <p:nvPicPr>
          <p:cNvPr id="5" name="Content Placeholder 4"/>
          <p:cNvPicPr>
            <a:picLocks noGrp="1" noChangeAspect="1"/>
          </p:cNvPicPr>
          <p:nvPr>
            <p:ph sz="half" idx="2"/>
          </p:nvPr>
        </p:nvPicPr>
        <p:blipFill>
          <a:blip r:embed="rId2"/>
          <a:srcRect t="-33055" b="-33055"/>
          <a:stretch>
            <a:fillRect/>
          </a:stretch>
        </p:blipFill>
        <p:spPr>
          <a:xfrm>
            <a:off x="4648200" y="1673352"/>
            <a:ext cx="4038600" cy="4718304"/>
          </a:xfrm>
          <a:prstGeom prst="rect">
            <a:avLst/>
          </a:prstGeom>
        </p:spPr>
      </p:pic>
    </p:spTree>
    <p:extLst>
      <p:ext uri="{BB962C8B-B14F-4D97-AF65-F5344CB8AC3E}">
        <p14:creationId xmlns:p14="http://schemas.microsoft.com/office/powerpoint/2010/main" val="39958136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Historie</a:t>
            </a:r>
            <a:r>
              <a:rPr lang="en-US" dirty="0" smtClean="0"/>
              <a:t> 20. </a:t>
            </a:r>
            <a:r>
              <a:rPr lang="en-US" dirty="0" err="1" smtClean="0"/>
              <a:t>st</a:t>
            </a:r>
            <a:endParaRPr lang="en-US" dirty="0"/>
          </a:p>
        </p:txBody>
      </p:sp>
      <p:sp>
        <p:nvSpPr>
          <p:cNvPr id="3" name="Content Placeholder 2"/>
          <p:cNvSpPr>
            <a:spLocks noGrp="1"/>
          </p:cNvSpPr>
          <p:nvPr>
            <p:ph idx="1"/>
          </p:nvPr>
        </p:nvSpPr>
        <p:spPr>
          <a:xfrm>
            <a:off x="274620" y="1716109"/>
            <a:ext cx="8581887" cy="4925232"/>
          </a:xfrm>
        </p:spPr>
        <p:txBody>
          <a:bodyPr>
            <a:normAutofit fontScale="55000" lnSpcReduction="20000"/>
          </a:bodyPr>
          <a:lstStyle/>
          <a:p>
            <a:r>
              <a:rPr lang="en-US" dirty="0" smtClean="0"/>
              <a:t>Po </a:t>
            </a:r>
            <a:r>
              <a:rPr lang="en-US" dirty="0" err="1" smtClean="0"/>
              <a:t>pádu</a:t>
            </a:r>
            <a:r>
              <a:rPr lang="en-US" dirty="0" smtClean="0"/>
              <a:t> </a:t>
            </a:r>
            <a:r>
              <a:rPr lang="en-US" dirty="0" err="1" smtClean="0"/>
              <a:t>dynastie</a:t>
            </a:r>
            <a:r>
              <a:rPr lang="en-US" dirty="0" smtClean="0"/>
              <a:t> Čching, </a:t>
            </a:r>
            <a:r>
              <a:rPr lang="en-US" dirty="0" err="1" smtClean="0"/>
              <a:t>vyhlásilo</a:t>
            </a:r>
            <a:r>
              <a:rPr lang="en-US" dirty="0" smtClean="0"/>
              <a:t> </a:t>
            </a:r>
            <a:r>
              <a:rPr lang="cs-CZ" dirty="0"/>
              <a:t>Vnější i Vnitřní </a:t>
            </a:r>
            <a:r>
              <a:rPr lang="cs-CZ" dirty="0" smtClean="0"/>
              <a:t>Mongolsko nezávislost</a:t>
            </a:r>
          </a:p>
          <a:p>
            <a:r>
              <a:rPr lang="en-US" dirty="0" smtClean="0"/>
              <a:t>A</a:t>
            </a:r>
            <a:r>
              <a:rPr lang="cs-CZ" dirty="0" smtClean="0"/>
              <a:t>však pouze vnější Mongolsko ji dokázalo za podpory carského Ruska udržet, Vnitřní </a:t>
            </a:r>
            <a:r>
              <a:rPr lang="cs-CZ" dirty="0"/>
              <a:t>Mongolsko bylo obsazeno čínskou armádou. </a:t>
            </a:r>
            <a:endParaRPr lang="cs-CZ" dirty="0" smtClean="0"/>
          </a:p>
          <a:p>
            <a:r>
              <a:rPr lang="cs-CZ" dirty="0" smtClean="0"/>
              <a:t>1919 </a:t>
            </a:r>
            <a:r>
              <a:rPr lang="cs-CZ" dirty="0"/>
              <a:t>čínská armáda zaútočila na zbytek dosud nezávislého Mongolska a zabrala je</a:t>
            </a:r>
            <a:r>
              <a:rPr lang="cs-CZ" dirty="0" smtClean="0"/>
              <a:t>.</a:t>
            </a:r>
          </a:p>
          <a:p>
            <a:r>
              <a:rPr lang="cs-CZ" dirty="0"/>
              <a:t>Obnovení </a:t>
            </a:r>
            <a:r>
              <a:rPr lang="cs-CZ" dirty="0" smtClean="0"/>
              <a:t>„nezávislosti“ 1921 za pomoci SSSR</a:t>
            </a:r>
          </a:p>
          <a:p>
            <a:r>
              <a:rPr lang="cs-CZ" dirty="0" smtClean="0"/>
              <a:t>1924 vznikla Mongolská </a:t>
            </a:r>
            <a:r>
              <a:rPr lang="cs-CZ" dirty="0"/>
              <a:t>lidová </a:t>
            </a:r>
            <a:r>
              <a:rPr lang="cs-CZ" dirty="0" smtClean="0"/>
              <a:t>republika - ČLR neuznala, Vnitřní Mongolsko zůstalo pod vlivem Číny </a:t>
            </a:r>
          </a:p>
          <a:p>
            <a:r>
              <a:rPr lang="cs-CZ" dirty="0" smtClean="0"/>
              <a:t>Během Japonské okupace Vnitřní Mongolsko přetvořeno na loutkový stát </a:t>
            </a:r>
            <a:r>
              <a:rPr lang="cs-CZ" dirty="0" err="1" smtClean="0"/>
              <a:t>Mengkukuo</a:t>
            </a:r>
            <a:endParaRPr lang="cs-CZ" dirty="0" smtClean="0"/>
          </a:p>
          <a:p>
            <a:r>
              <a:rPr lang="cs-CZ" dirty="0" smtClean="0"/>
              <a:t>1947 </a:t>
            </a:r>
            <a:r>
              <a:rPr lang="cs-CZ" dirty="0"/>
              <a:t>Vnitřní Mongolsko </a:t>
            </a:r>
            <a:r>
              <a:rPr lang="cs-CZ" dirty="0" smtClean="0"/>
              <a:t> vyhlášeno autonomní oblastí</a:t>
            </a:r>
          </a:p>
          <a:p>
            <a:r>
              <a:rPr lang="en-US" dirty="0" smtClean="0"/>
              <a:t>P</a:t>
            </a:r>
            <a:r>
              <a:rPr lang="cs-CZ" dirty="0" smtClean="0"/>
              <a:t>o vyhlášení ČLR byly k </a:t>
            </a:r>
            <a:r>
              <a:rPr lang="cs-CZ" dirty="0"/>
              <a:t>území Vnitřního Mongolska připojeny některé oblasti na západě a postupem doby se přidávaly další oblasti s mongolským osídlením. Vznikl tak nynější protáhlý tvar této autonomní oblasti táhnoucí se skoro po celé délce hranic s nezávislým Mongolskem</a:t>
            </a:r>
            <a:r>
              <a:rPr lang="cs-CZ" dirty="0" smtClean="0"/>
              <a:t>.</a:t>
            </a:r>
          </a:p>
          <a:p>
            <a:r>
              <a:rPr lang="cs-CZ" dirty="0" smtClean="0"/>
              <a:t>Během </a:t>
            </a:r>
            <a:r>
              <a:rPr lang="cs-CZ" dirty="0"/>
              <a:t>K</a:t>
            </a:r>
            <a:r>
              <a:rPr lang="cs-CZ" dirty="0" smtClean="0"/>
              <a:t>ulturní revoluce </a:t>
            </a:r>
            <a:r>
              <a:rPr lang="cs-CZ" dirty="0"/>
              <a:t>místní vláda odstraněna a obyvatelstvo bylo zasaženo vlnou represí</a:t>
            </a:r>
            <a:r>
              <a:rPr lang="cs-CZ" dirty="0" smtClean="0"/>
              <a:t>. </a:t>
            </a:r>
            <a:r>
              <a:rPr lang="cs-CZ" dirty="0"/>
              <a:t>Velká část území Vnitřního Mongolska byla připojena k okolním </a:t>
            </a:r>
            <a:r>
              <a:rPr lang="cs-CZ" dirty="0" smtClean="0"/>
              <a:t>provinciím</a:t>
            </a:r>
          </a:p>
          <a:p>
            <a:r>
              <a:rPr lang="cs-CZ" dirty="0" smtClean="0"/>
              <a:t>Autonomní oblast obnovena v r. 1979</a:t>
            </a:r>
          </a:p>
          <a:p>
            <a:endParaRPr lang="cs-CZ" dirty="0" smtClean="0"/>
          </a:p>
          <a:p>
            <a:endParaRPr lang="en-US" dirty="0"/>
          </a:p>
        </p:txBody>
      </p:sp>
    </p:spTree>
    <p:extLst>
      <p:ext uri="{BB962C8B-B14F-4D97-AF65-F5344CB8AC3E}">
        <p14:creationId xmlns:p14="http://schemas.microsoft.com/office/powerpoint/2010/main" val="2912336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Konflikt</a:t>
            </a:r>
            <a:r>
              <a:rPr lang="en-US" dirty="0" smtClean="0"/>
              <a:t> – </a:t>
            </a:r>
            <a:r>
              <a:rPr lang="en-US" dirty="0" err="1" smtClean="0"/>
              <a:t>příklad</a:t>
            </a:r>
            <a:r>
              <a:rPr lang="en-US" dirty="0"/>
              <a:t> </a:t>
            </a:r>
            <a:r>
              <a:rPr lang="en-US" dirty="0" err="1" smtClean="0"/>
              <a:t>kompromisu</a:t>
            </a:r>
            <a:endParaRPr lang="en-US" dirty="0"/>
          </a:p>
        </p:txBody>
      </p:sp>
      <p:sp>
        <p:nvSpPr>
          <p:cNvPr id="3" name="Content Placeholder 2"/>
          <p:cNvSpPr>
            <a:spLocks noGrp="1"/>
          </p:cNvSpPr>
          <p:nvPr>
            <p:ph idx="1"/>
          </p:nvPr>
        </p:nvSpPr>
        <p:spPr/>
        <p:txBody>
          <a:bodyPr>
            <a:normAutofit lnSpcReduction="10000"/>
          </a:bodyPr>
          <a:lstStyle/>
          <a:p>
            <a:r>
              <a:rPr lang="en-US" dirty="0" smtClean="0"/>
              <a:t>Po </a:t>
            </a:r>
            <a:r>
              <a:rPr lang="en-US" dirty="0" err="1" smtClean="0"/>
              <a:t>vzniku</a:t>
            </a:r>
            <a:r>
              <a:rPr lang="en-US" dirty="0" smtClean="0"/>
              <a:t> ČLR </a:t>
            </a:r>
            <a:r>
              <a:rPr lang="en-US" dirty="0" err="1" smtClean="0"/>
              <a:t>si</a:t>
            </a:r>
            <a:r>
              <a:rPr lang="en-US" dirty="0" smtClean="0"/>
              <a:t> CCP </a:t>
            </a:r>
            <a:r>
              <a:rPr lang="en-US" dirty="0" err="1" smtClean="0"/>
              <a:t>nárokovalo</a:t>
            </a:r>
            <a:r>
              <a:rPr lang="en-US" dirty="0" smtClean="0"/>
              <a:t> </a:t>
            </a:r>
            <a:r>
              <a:rPr lang="en-US" dirty="0" err="1" smtClean="0"/>
              <a:t>i</a:t>
            </a:r>
            <a:r>
              <a:rPr lang="en-US" dirty="0" smtClean="0"/>
              <a:t> </a:t>
            </a:r>
            <a:r>
              <a:rPr lang="en-US" dirty="0" err="1" smtClean="0"/>
              <a:t>část</a:t>
            </a:r>
            <a:r>
              <a:rPr lang="en-US" dirty="0" smtClean="0"/>
              <a:t> </a:t>
            </a:r>
            <a:r>
              <a:rPr lang="en-US" dirty="0" err="1" smtClean="0"/>
              <a:t>oblasti</a:t>
            </a:r>
            <a:r>
              <a:rPr lang="en-US" dirty="0" smtClean="0"/>
              <a:t> </a:t>
            </a:r>
            <a:r>
              <a:rPr lang="en-US" dirty="0" err="1" smtClean="0"/>
              <a:t>Vnějšího</a:t>
            </a:r>
            <a:r>
              <a:rPr lang="en-US" dirty="0" smtClean="0"/>
              <a:t> </a:t>
            </a:r>
            <a:r>
              <a:rPr lang="en-US" dirty="0" err="1" smtClean="0"/>
              <a:t>Mongolska</a:t>
            </a:r>
            <a:r>
              <a:rPr lang="en-US" dirty="0" smtClean="0"/>
              <a:t>, </a:t>
            </a:r>
            <a:r>
              <a:rPr lang="en-US" dirty="0" err="1" smtClean="0"/>
              <a:t>jednalo</a:t>
            </a:r>
            <a:r>
              <a:rPr lang="en-US" dirty="0" smtClean="0"/>
              <a:t> se o </a:t>
            </a:r>
            <a:r>
              <a:rPr lang="en-US" dirty="0" err="1" smtClean="0"/>
              <a:t>území</a:t>
            </a:r>
            <a:r>
              <a:rPr lang="en-US" dirty="0" smtClean="0"/>
              <a:t> o </a:t>
            </a:r>
            <a:r>
              <a:rPr lang="en-US" dirty="0" err="1" smtClean="0"/>
              <a:t>rozloze</a:t>
            </a:r>
            <a:r>
              <a:rPr lang="en-US" smtClean="0"/>
              <a:t> 17,000 – 190, 000 km2</a:t>
            </a:r>
            <a:endParaRPr lang="en-US" dirty="0" smtClean="0"/>
          </a:p>
          <a:p>
            <a:r>
              <a:rPr lang="en-US" dirty="0" smtClean="0"/>
              <a:t>Z </a:t>
            </a:r>
            <a:r>
              <a:rPr lang="en-US" dirty="0" err="1" smtClean="0"/>
              <a:t>těchto</a:t>
            </a:r>
            <a:r>
              <a:rPr lang="en-US" dirty="0" smtClean="0"/>
              <a:t> </a:t>
            </a:r>
            <a:r>
              <a:rPr lang="en-US" dirty="0" err="1" smtClean="0"/>
              <a:t>požadavků</a:t>
            </a:r>
            <a:r>
              <a:rPr lang="en-US" dirty="0" smtClean="0"/>
              <a:t> </a:t>
            </a:r>
            <a:r>
              <a:rPr lang="en-US" dirty="0" err="1" smtClean="0"/>
              <a:t>ustoupilo</a:t>
            </a:r>
            <a:r>
              <a:rPr lang="en-US" dirty="0" smtClean="0"/>
              <a:t> v 60. </a:t>
            </a:r>
            <a:r>
              <a:rPr lang="en-US" dirty="0" err="1" smtClean="0"/>
              <a:t>letech</a:t>
            </a:r>
            <a:r>
              <a:rPr lang="en-US" dirty="0" smtClean="0"/>
              <a:t> </a:t>
            </a:r>
            <a:r>
              <a:rPr lang="en-US" dirty="0" err="1" smtClean="0"/>
              <a:t>po</a:t>
            </a:r>
            <a:r>
              <a:rPr lang="en-US" dirty="0" smtClean="0"/>
              <a:t> </a:t>
            </a:r>
            <a:r>
              <a:rPr lang="en-US" dirty="0" err="1" smtClean="0"/>
              <a:t>etnických</a:t>
            </a:r>
            <a:r>
              <a:rPr lang="en-US" dirty="0" smtClean="0"/>
              <a:t> </a:t>
            </a:r>
            <a:r>
              <a:rPr lang="en-US" dirty="0" err="1" smtClean="0"/>
              <a:t>nepokojích</a:t>
            </a:r>
            <a:r>
              <a:rPr lang="en-US" dirty="0" smtClean="0"/>
              <a:t> v Xinjiang, </a:t>
            </a:r>
            <a:r>
              <a:rPr lang="en-US" dirty="0" err="1" smtClean="0"/>
              <a:t>Tibetu</a:t>
            </a:r>
            <a:r>
              <a:rPr lang="en-US" dirty="0" smtClean="0"/>
              <a:t> a </a:t>
            </a:r>
            <a:r>
              <a:rPr lang="en-US" dirty="0" err="1" smtClean="0"/>
              <a:t>válce</a:t>
            </a:r>
            <a:r>
              <a:rPr lang="en-US" dirty="0" smtClean="0"/>
              <a:t> s </a:t>
            </a:r>
            <a:r>
              <a:rPr lang="en-US" dirty="0" err="1" smtClean="0"/>
              <a:t>Indií</a:t>
            </a:r>
            <a:r>
              <a:rPr lang="en-US" dirty="0" smtClean="0"/>
              <a:t> a </a:t>
            </a:r>
            <a:r>
              <a:rPr lang="en-US" dirty="0" err="1" smtClean="0"/>
              <a:t>vnitřní</a:t>
            </a:r>
            <a:r>
              <a:rPr lang="en-US" dirty="0" smtClean="0"/>
              <a:t> </a:t>
            </a:r>
            <a:r>
              <a:rPr lang="en-US" dirty="0" err="1" smtClean="0"/>
              <a:t>sporech</a:t>
            </a:r>
            <a:r>
              <a:rPr lang="en-US" dirty="0" smtClean="0"/>
              <a:t> v </a:t>
            </a:r>
            <a:r>
              <a:rPr lang="en-US" dirty="0" err="1" smtClean="0"/>
              <a:t>rámci</a:t>
            </a:r>
            <a:r>
              <a:rPr lang="en-US" dirty="0" smtClean="0"/>
              <a:t> CCP</a:t>
            </a:r>
          </a:p>
          <a:p>
            <a:r>
              <a:rPr lang="en-US" dirty="0" err="1" smtClean="0"/>
              <a:t>Mongolská</a:t>
            </a:r>
            <a:r>
              <a:rPr lang="en-US" dirty="0" smtClean="0"/>
              <a:t> </a:t>
            </a:r>
            <a:r>
              <a:rPr lang="en-US" dirty="0" err="1"/>
              <a:t>l</a:t>
            </a:r>
            <a:r>
              <a:rPr lang="en-US" dirty="0" err="1" smtClean="0"/>
              <a:t>idová</a:t>
            </a:r>
            <a:r>
              <a:rPr lang="en-US" dirty="0" smtClean="0"/>
              <a:t> </a:t>
            </a:r>
            <a:r>
              <a:rPr lang="en-US" dirty="0" err="1" smtClean="0"/>
              <a:t>republika</a:t>
            </a:r>
            <a:r>
              <a:rPr lang="en-US" dirty="0" smtClean="0"/>
              <a:t> se </a:t>
            </a:r>
            <a:r>
              <a:rPr lang="en-US" dirty="0" err="1" smtClean="0"/>
              <a:t>svolením</a:t>
            </a:r>
            <a:r>
              <a:rPr lang="en-US" dirty="0" smtClean="0"/>
              <a:t> SSSR </a:t>
            </a:r>
            <a:r>
              <a:rPr lang="en-US" dirty="0" err="1" smtClean="0"/>
              <a:t>během</a:t>
            </a:r>
            <a:r>
              <a:rPr lang="en-US" dirty="0" smtClean="0"/>
              <a:t> </a:t>
            </a:r>
            <a:r>
              <a:rPr lang="en-US" dirty="0" err="1" smtClean="0"/>
              <a:t>krátkého</a:t>
            </a:r>
            <a:r>
              <a:rPr lang="en-US" dirty="0" smtClean="0"/>
              <a:t> </a:t>
            </a:r>
            <a:r>
              <a:rPr lang="en-US" dirty="0" err="1" smtClean="0"/>
              <a:t>období</a:t>
            </a:r>
            <a:r>
              <a:rPr lang="en-US" dirty="0" smtClean="0"/>
              <a:t> </a:t>
            </a:r>
            <a:r>
              <a:rPr lang="en-US" dirty="0" err="1" smtClean="0"/>
              <a:t>uzavřela</a:t>
            </a:r>
            <a:r>
              <a:rPr lang="en-US" dirty="0" smtClean="0"/>
              <a:t> </a:t>
            </a:r>
            <a:r>
              <a:rPr lang="en-US" dirty="0" err="1" smtClean="0"/>
              <a:t>dohodu</a:t>
            </a:r>
            <a:r>
              <a:rPr lang="en-US" dirty="0" smtClean="0"/>
              <a:t> </a:t>
            </a:r>
            <a:r>
              <a:rPr lang="en-US" dirty="0" err="1" smtClean="0"/>
              <a:t>na</a:t>
            </a:r>
            <a:r>
              <a:rPr lang="en-US" dirty="0" smtClean="0"/>
              <a:t> </a:t>
            </a:r>
            <a:r>
              <a:rPr lang="en-US" dirty="0" err="1" smtClean="0"/>
              <a:t>konci</a:t>
            </a:r>
            <a:r>
              <a:rPr lang="en-US" dirty="0" smtClean="0"/>
              <a:t> </a:t>
            </a:r>
            <a:r>
              <a:rPr lang="en-US" dirty="0" err="1" smtClean="0"/>
              <a:t>roku</a:t>
            </a:r>
            <a:r>
              <a:rPr lang="en-US" dirty="0" smtClean="0"/>
              <a:t> 1962</a:t>
            </a:r>
            <a:endParaRPr lang="en-US" dirty="0"/>
          </a:p>
        </p:txBody>
      </p:sp>
    </p:spTree>
    <p:extLst>
      <p:ext uri="{BB962C8B-B14F-4D97-AF65-F5344CB8AC3E}">
        <p14:creationId xmlns:p14="http://schemas.microsoft.com/office/powerpoint/2010/main" val="2110859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Sino-</a:t>
            </a:r>
            <a:r>
              <a:rPr lang="en-US" dirty="0" err="1" smtClean="0"/>
              <a:t>ruský</a:t>
            </a:r>
            <a:r>
              <a:rPr lang="en-US" dirty="0" smtClean="0"/>
              <a:t> </a:t>
            </a:r>
            <a:r>
              <a:rPr lang="en-US" dirty="0" err="1" smtClean="0"/>
              <a:t>rozkol</a:t>
            </a:r>
            <a:endParaRPr lang="en-US" dirty="0"/>
          </a:p>
        </p:txBody>
      </p:sp>
      <p:sp>
        <p:nvSpPr>
          <p:cNvPr id="3" name="Content Placeholder 2"/>
          <p:cNvSpPr>
            <a:spLocks noGrp="1"/>
          </p:cNvSpPr>
          <p:nvPr>
            <p:ph sz="half" idx="1"/>
          </p:nvPr>
        </p:nvSpPr>
        <p:spPr>
          <a:xfrm>
            <a:off x="457200" y="1349375"/>
            <a:ext cx="4038600" cy="5042281"/>
          </a:xfrm>
          <a:prstGeom prst="rect">
            <a:avLst/>
          </a:prstGeom>
        </p:spPr>
        <p:txBody>
          <a:bodyPr>
            <a:normAutofit fontScale="70000" lnSpcReduction="20000"/>
          </a:bodyPr>
          <a:lstStyle/>
          <a:p>
            <a:r>
              <a:rPr lang="en-US" dirty="0" smtClean="0"/>
              <a:t>Od </a:t>
            </a:r>
            <a:r>
              <a:rPr lang="en-US" dirty="0" err="1" smtClean="0"/>
              <a:t>poč</a:t>
            </a:r>
            <a:r>
              <a:rPr lang="en-US" dirty="0" smtClean="0"/>
              <a:t>. 60 let Mao </a:t>
            </a:r>
            <a:r>
              <a:rPr lang="en-US" dirty="0" err="1" smtClean="0"/>
              <a:t>otevřeně</a:t>
            </a:r>
            <a:r>
              <a:rPr lang="en-US" dirty="0" smtClean="0"/>
              <a:t> </a:t>
            </a:r>
            <a:r>
              <a:rPr lang="en-US" dirty="0" err="1" smtClean="0"/>
              <a:t>kritizuje</a:t>
            </a:r>
            <a:r>
              <a:rPr lang="en-US" dirty="0" smtClean="0"/>
              <a:t> SSSR</a:t>
            </a:r>
          </a:p>
          <a:p>
            <a:r>
              <a:rPr lang="en-US" dirty="0" err="1" smtClean="0"/>
              <a:t>Sovětská</a:t>
            </a:r>
            <a:r>
              <a:rPr lang="en-US" dirty="0" smtClean="0"/>
              <a:t> </a:t>
            </a:r>
            <a:r>
              <a:rPr lang="en-US" dirty="0" err="1" smtClean="0"/>
              <a:t>podpora</a:t>
            </a:r>
            <a:r>
              <a:rPr lang="en-US" dirty="0" smtClean="0"/>
              <a:t> Indie</a:t>
            </a:r>
          </a:p>
          <a:p>
            <a:r>
              <a:rPr lang="en-US" dirty="0" smtClean="0"/>
              <a:t>Mao </a:t>
            </a:r>
            <a:r>
              <a:rPr lang="en-US" dirty="0" err="1" smtClean="0"/>
              <a:t>žádal</a:t>
            </a:r>
            <a:r>
              <a:rPr lang="en-US" dirty="0" smtClean="0"/>
              <a:t> o </a:t>
            </a:r>
            <a:r>
              <a:rPr lang="en-US" dirty="0" err="1" smtClean="0"/>
              <a:t>sovětské</a:t>
            </a:r>
            <a:r>
              <a:rPr lang="en-US" dirty="0" smtClean="0"/>
              <a:t> </a:t>
            </a:r>
            <a:r>
              <a:rPr lang="en-US" dirty="0" err="1" smtClean="0"/>
              <a:t>přiznání</a:t>
            </a:r>
            <a:r>
              <a:rPr lang="en-US" dirty="0" smtClean="0"/>
              <a:t> </a:t>
            </a:r>
            <a:r>
              <a:rPr lang="en-US" dirty="0" err="1" smtClean="0"/>
              <a:t>koloniální</a:t>
            </a:r>
            <a:r>
              <a:rPr lang="en-US" dirty="0" smtClean="0"/>
              <a:t> </a:t>
            </a:r>
            <a:r>
              <a:rPr lang="en-US" dirty="0" err="1" smtClean="0"/>
              <a:t>politiky</a:t>
            </a:r>
            <a:r>
              <a:rPr lang="en-US" dirty="0" smtClean="0"/>
              <a:t> Ruska v 19. </a:t>
            </a:r>
            <a:r>
              <a:rPr lang="en-US" dirty="0" err="1" smtClean="0"/>
              <a:t>st.</a:t>
            </a:r>
            <a:endParaRPr lang="en-US" dirty="0" smtClean="0"/>
          </a:p>
          <a:p>
            <a:r>
              <a:rPr lang="en-US" dirty="0" smtClean="0"/>
              <a:t>1962 Xinjiang – 60 000 </a:t>
            </a:r>
            <a:r>
              <a:rPr lang="en-US" dirty="0" err="1" smtClean="0"/>
              <a:t>uprchlíků</a:t>
            </a:r>
            <a:endParaRPr lang="en-US" dirty="0" smtClean="0"/>
          </a:p>
          <a:p>
            <a:r>
              <a:rPr lang="en-US" dirty="0" smtClean="0"/>
              <a:t>1964 </a:t>
            </a:r>
            <a:r>
              <a:rPr lang="en-US" dirty="0" err="1" smtClean="0"/>
              <a:t>návrh</a:t>
            </a:r>
            <a:r>
              <a:rPr lang="en-US" dirty="0" smtClean="0"/>
              <a:t> </a:t>
            </a:r>
            <a:r>
              <a:rPr lang="en-US" dirty="0" err="1" smtClean="0"/>
              <a:t>pohraniční</a:t>
            </a:r>
            <a:r>
              <a:rPr lang="en-US" dirty="0" smtClean="0"/>
              <a:t> </a:t>
            </a:r>
            <a:r>
              <a:rPr lang="en-US" dirty="0" err="1" smtClean="0"/>
              <a:t>smlouvy,paranoidní</a:t>
            </a:r>
            <a:r>
              <a:rPr lang="en-US" dirty="0" smtClean="0"/>
              <a:t> Mao </a:t>
            </a:r>
            <a:r>
              <a:rPr lang="en-US" dirty="0" err="1" smtClean="0"/>
              <a:t>odmítá</a:t>
            </a:r>
            <a:endParaRPr lang="en-US" dirty="0" smtClean="0"/>
          </a:p>
          <a:p>
            <a:r>
              <a:rPr lang="en-US" dirty="0" smtClean="0"/>
              <a:t>3-11</a:t>
            </a:r>
            <a:r>
              <a:rPr lang="en-US" dirty="0"/>
              <a:t>/</a:t>
            </a:r>
            <a:r>
              <a:rPr lang="en-US" dirty="0" smtClean="0"/>
              <a:t>1969 </a:t>
            </a:r>
            <a:r>
              <a:rPr lang="en-US" b="1" dirty="0" err="1"/>
              <a:t>Zhenbao</a:t>
            </a:r>
            <a:r>
              <a:rPr lang="en-US" b="1" dirty="0"/>
              <a:t> Island </a:t>
            </a:r>
            <a:r>
              <a:rPr lang="en-US" b="1" dirty="0" smtClean="0"/>
              <a:t>incident </a:t>
            </a:r>
            <a:r>
              <a:rPr lang="en-US" dirty="0" smtClean="0"/>
              <a:t>(</a:t>
            </a:r>
            <a:r>
              <a:rPr lang="fi-FI" dirty="0" err="1"/>
              <a:t>Damanskii</a:t>
            </a:r>
            <a:r>
              <a:rPr lang="fi-FI" dirty="0"/>
              <a:t> </a:t>
            </a:r>
            <a:r>
              <a:rPr lang="fi-FI" dirty="0" smtClean="0"/>
              <a:t>Island, </a:t>
            </a:r>
            <a:r>
              <a:rPr lang="fi-FI" dirty="0" err="1" smtClean="0"/>
              <a:t>řeka</a:t>
            </a:r>
            <a:r>
              <a:rPr lang="fi-FI" dirty="0" smtClean="0"/>
              <a:t> Ussuri)</a:t>
            </a:r>
            <a:endParaRPr lang="en-US" dirty="0" smtClean="0"/>
          </a:p>
          <a:p>
            <a:r>
              <a:rPr lang="en-US" dirty="0" smtClean="0"/>
              <a:t>1972 </a:t>
            </a:r>
            <a:r>
              <a:rPr lang="en-US" dirty="0" err="1" smtClean="0"/>
              <a:t>Nixonova</a:t>
            </a:r>
            <a:r>
              <a:rPr lang="en-US" dirty="0" smtClean="0"/>
              <a:t> </a:t>
            </a:r>
            <a:r>
              <a:rPr lang="en-US" dirty="0" err="1" smtClean="0"/>
              <a:t>návštěva</a:t>
            </a:r>
            <a:r>
              <a:rPr lang="en-US" dirty="0" smtClean="0"/>
              <a:t> </a:t>
            </a:r>
            <a:r>
              <a:rPr lang="en-US" dirty="0" err="1" smtClean="0"/>
              <a:t>Pekingu</a:t>
            </a:r>
            <a:endParaRPr lang="en-US" dirty="0" smtClean="0"/>
          </a:p>
          <a:p>
            <a:r>
              <a:rPr lang="en-US" dirty="0" smtClean="0"/>
              <a:t>Po </a:t>
            </a:r>
            <a:r>
              <a:rPr lang="en-US" dirty="0" err="1" smtClean="0"/>
              <a:t>Maově</a:t>
            </a:r>
            <a:r>
              <a:rPr lang="en-US" dirty="0" smtClean="0"/>
              <a:t> </a:t>
            </a:r>
            <a:r>
              <a:rPr lang="en-US" dirty="0" err="1" smtClean="0"/>
              <a:t>smrti</a:t>
            </a:r>
            <a:r>
              <a:rPr lang="en-US" dirty="0" smtClean="0"/>
              <a:t> </a:t>
            </a:r>
            <a:r>
              <a:rPr lang="en-US" dirty="0" err="1" smtClean="0"/>
              <a:t>utužování</a:t>
            </a:r>
            <a:r>
              <a:rPr lang="en-US" dirty="0" smtClean="0"/>
              <a:t> </a:t>
            </a:r>
            <a:r>
              <a:rPr lang="en-US" dirty="0" err="1" smtClean="0"/>
              <a:t>vztahů</a:t>
            </a:r>
            <a:r>
              <a:rPr lang="en-US" dirty="0" smtClean="0"/>
              <a:t> s U.S.</a:t>
            </a:r>
          </a:p>
          <a:p>
            <a:r>
              <a:rPr lang="en-US" dirty="0" err="1" smtClean="0"/>
              <a:t>Gorbačev</a:t>
            </a:r>
            <a:r>
              <a:rPr lang="en-US" dirty="0" smtClean="0"/>
              <a:t> </a:t>
            </a:r>
            <a:r>
              <a:rPr lang="en-US" dirty="0" err="1" smtClean="0"/>
              <a:t>kritika</a:t>
            </a:r>
            <a:r>
              <a:rPr lang="en-US" dirty="0" smtClean="0"/>
              <a:t> ČLR</a:t>
            </a:r>
            <a:endParaRPr lang="en-US" dirty="0"/>
          </a:p>
        </p:txBody>
      </p:sp>
      <p:pic>
        <p:nvPicPr>
          <p:cNvPr id="5" name="Content Placeholder 4"/>
          <p:cNvPicPr>
            <a:picLocks noGrp="1" noChangeAspect="1"/>
          </p:cNvPicPr>
          <p:nvPr>
            <p:ph sz="half" idx="2"/>
          </p:nvPr>
        </p:nvPicPr>
        <p:blipFill>
          <a:blip r:embed="rId2"/>
          <a:srcRect t="-25537" b="-25537"/>
          <a:stretch>
            <a:fillRect/>
          </a:stretch>
        </p:blipFill>
        <p:spPr>
          <a:xfrm>
            <a:off x="4648200" y="1524000"/>
            <a:ext cx="4038600" cy="4718304"/>
          </a:xfrm>
          <a:prstGeom prst="rect">
            <a:avLst/>
          </a:prstGeom>
        </p:spPr>
      </p:pic>
    </p:spTree>
    <p:extLst>
      <p:ext uri="{BB962C8B-B14F-4D97-AF65-F5344CB8AC3E}">
        <p14:creationId xmlns:p14="http://schemas.microsoft.com/office/powerpoint/2010/main" val="932801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5529907" cy="6858000"/>
          </a:xfrm>
          <a:prstGeom prst="rect">
            <a:avLst/>
          </a:prstGeom>
        </p:spPr>
      </p:pic>
      <p:pic>
        <p:nvPicPr>
          <p:cNvPr id="4" name="Picture 3"/>
          <p:cNvPicPr>
            <a:picLocks noChangeAspect="1"/>
          </p:cNvPicPr>
          <p:nvPr/>
        </p:nvPicPr>
        <p:blipFill>
          <a:blip r:embed="rId3"/>
          <a:stretch>
            <a:fillRect/>
          </a:stretch>
        </p:blipFill>
        <p:spPr>
          <a:xfrm>
            <a:off x="5136290" y="2746375"/>
            <a:ext cx="4013116" cy="3556000"/>
          </a:xfrm>
          <a:prstGeom prst="rect">
            <a:avLst/>
          </a:prstGeom>
        </p:spPr>
      </p:pic>
    </p:spTree>
    <p:extLst>
      <p:ext uri="{BB962C8B-B14F-4D97-AF65-F5344CB8AC3E}">
        <p14:creationId xmlns:p14="http://schemas.microsoft.com/office/powerpoint/2010/main" val="4209716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Vztahy</a:t>
            </a:r>
            <a:r>
              <a:rPr lang="en-US" dirty="0" smtClean="0"/>
              <a:t> </a:t>
            </a:r>
            <a:r>
              <a:rPr lang="en-US" dirty="0" err="1" smtClean="0"/>
              <a:t>po</a:t>
            </a:r>
            <a:r>
              <a:rPr lang="en-US" dirty="0" smtClean="0"/>
              <a:t> </a:t>
            </a:r>
            <a:r>
              <a:rPr lang="en-US" dirty="0" err="1" smtClean="0"/>
              <a:t>roce</a:t>
            </a:r>
            <a:r>
              <a:rPr lang="en-US" dirty="0" smtClean="0"/>
              <a:t> 1991</a:t>
            </a:r>
            <a:endParaRPr lang="en-US" dirty="0"/>
          </a:p>
        </p:txBody>
      </p:sp>
      <p:sp>
        <p:nvSpPr>
          <p:cNvPr id="3" name="Content Placeholder 2"/>
          <p:cNvSpPr>
            <a:spLocks noGrp="1"/>
          </p:cNvSpPr>
          <p:nvPr>
            <p:ph sz="half" idx="1"/>
          </p:nvPr>
        </p:nvSpPr>
        <p:spPr>
          <a:xfrm>
            <a:off x="457200" y="1673352"/>
            <a:ext cx="4038600" cy="4718304"/>
          </a:xfrm>
          <a:prstGeom prst="rect">
            <a:avLst/>
          </a:prstGeom>
        </p:spPr>
        <p:txBody>
          <a:bodyPr>
            <a:normAutofit fontScale="85000" lnSpcReduction="20000"/>
          </a:bodyPr>
          <a:lstStyle/>
          <a:p>
            <a:r>
              <a:rPr lang="en-US" dirty="0" smtClean="0"/>
              <a:t>12/1992 </a:t>
            </a:r>
            <a:r>
              <a:rPr lang="en-US" dirty="0" err="1" smtClean="0"/>
              <a:t>Jelcin</a:t>
            </a:r>
            <a:r>
              <a:rPr lang="en-US" dirty="0" smtClean="0"/>
              <a:t> </a:t>
            </a:r>
            <a:r>
              <a:rPr lang="en-US" dirty="0" err="1" smtClean="0"/>
              <a:t>poprvé</a:t>
            </a:r>
            <a:r>
              <a:rPr lang="en-US" dirty="0" smtClean="0"/>
              <a:t> </a:t>
            </a:r>
            <a:r>
              <a:rPr lang="en-US" dirty="0" err="1" smtClean="0"/>
              <a:t>navštívil</a:t>
            </a:r>
            <a:r>
              <a:rPr lang="en-US" dirty="0" smtClean="0"/>
              <a:t> Peking</a:t>
            </a:r>
          </a:p>
          <a:p>
            <a:r>
              <a:rPr lang="en-US" dirty="0" smtClean="0"/>
              <a:t>Od </a:t>
            </a:r>
            <a:r>
              <a:rPr lang="en-US" dirty="0" err="1" smtClean="0"/>
              <a:t>ustavení</a:t>
            </a:r>
            <a:r>
              <a:rPr lang="en-US" dirty="0" smtClean="0"/>
              <a:t> </a:t>
            </a:r>
            <a:r>
              <a:rPr lang="en-US" dirty="0" err="1" smtClean="0"/>
              <a:t>Ruské</a:t>
            </a:r>
            <a:r>
              <a:rPr lang="en-US" dirty="0" smtClean="0"/>
              <a:t> </a:t>
            </a:r>
            <a:r>
              <a:rPr lang="en-US" dirty="0" err="1" smtClean="0"/>
              <a:t>federace</a:t>
            </a:r>
            <a:r>
              <a:rPr lang="en-US" dirty="0" smtClean="0"/>
              <a:t> se </a:t>
            </a:r>
            <a:r>
              <a:rPr lang="en-US" dirty="0" err="1" smtClean="0"/>
              <a:t>obě</a:t>
            </a:r>
            <a:r>
              <a:rPr lang="en-US" dirty="0" smtClean="0"/>
              <a:t> </a:t>
            </a:r>
            <a:r>
              <a:rPr lang="en-US" dirty="0" err="1" smtClean="0"/>
              <a:t>země</a:t>
            </a:r>
            <a:r>
              <a:rPr lang="en-US" dirty="0" smtClean="0"/>
              <a:t> </a:t>
            </a:r>
            <a:r>
              <a:rPr lang="en-US" dirty="0" err="1" smtClean="0"/>
              <a:t>snaží</a:t>
            </a:r>
            <a:r>
              <a:rPr lang="en-US" dirty="0" smtClean="0"/>
              <a:t> </a:t>
            </a:r>
            <a:r>
              <a:rPr lang="en-US" dirty="0" err="1" smtClean="0"/>
              <a:t>navázat</a:t>
            </a:r>
            <a:r>
              <a:rPr lang="en-US" dirty="0" smtClean="0"/>
              <a:t> “</a:t>
            </a:r>
            <a:r>
              <a:rPr lang="en-US" dirty="0" err="1" smtClean="0"/>
              <a:t>pevné</a:t>
            </a:r>
            <a:r>
              <a:rPr lang="en-US" dirty="0" smtClean="0"/>
              <a:t>” </a:t>
            </a:r>
            <a:r>
              <a:rPr lang="en-US" dirty="0" err="1" smtClean="0"/>
              <a:t>přátelství</a:t>
            </a:r>
            <a:endParaRPr lang="en-US" dirty="0" smtClean="0"/>
          </a:p>
          <a:p>
            <a:r>
              <a:rPr lang="en-US" dirty="0" err="1" smtClean="0"/>
              <a:t>sino</a:t>
            </a:r>
            <a:r>
              <a:rPr lang="en-US" dirty="0" err="1"/>
              <a:t>-</a:t>
            </a:r>
            <a:r>
              <a:rPr lang="en-US" dirty="0" err="1" smtClean="0"/>
              <a:t>ruská</a:t>
            </a:r>
            <a:r>
              <a:rPr lang="en-US" dirty="0" smtClean="0"/>
              <a:t> </a:t>
            </a:r>
            <a:r>
              <a:rPr lang="en-US" dirty="0" err="1" smtClean="0"/>
              <a:t>kooperace</a:t>
            </a:r>
            <a:r>
              <a:rPr lang="en-US" dirty="0" smtClean="0"/>
              <a:t> </a:t>
            </a:r>
            <a:r>
              <a:rPr lang="en-US" dirty="0" err="1" smtClean="0"/>
              <a:t>vnímána</a:t>
            </a:r>
            <a:r>
              <a:rPr lang="en-US" dirty="0" smtClean="0"/>
              <a:t> </a:t>
            </a:r>
            <a:r>
              <a:rPr lang="en-US" dirty="0" err="1" smtClean="0"/>
              <a:t>jako</a:t>
            </a:r>
            <a:r>
              <a:rPr lang="en-US" dirty="0" smtClean="0"/>
              <a:t> </a:t>
            </a:r>
            <a:r>
              <a:rPr lang="en-US" dirty="0" err="1" smtClean="0"/>
              <a:t>protiváha</a:t>
            </a:r>
            <a:r>
              <a:rPr lang="en-US" dirty="0" smtClean="0"/>
              <a:t> k U.S. a EU</a:t>
            </a:r>
          </a:p>
          <a:p>
            <a:r>
              <a:rPr lang="en-US" dirty="0" smtClean="0"/>
              <a:t>2001 </a:t>
            </a:r>
            <a:r>
              <a:rPr lang="en-US" dirty="0" err="1" smtClean="0"/>
              <a:t>podepsána</a:t>
            </a:r>
            <a:r>
              <a:rPr lang="en-US" dirty="0" smtClean="0"/>
              <a:t> </a:t>
            </a:r>
            <a:r>
              <a:rPr lang="en-US" b="1" dirty="0"/>
              <a:t>Treaty of Good-Neighborliness and Friendly </a:t>
            </a:r>
            <a:r>
              <a:rPr lang="en-US" b="1" dirty="0" smtClean="0"/>
              <a:t>Cooperation – </a:t>
            </a:r>
            <a:r>
              <a:rPr lang="en-US" dirty="0" smtClean="0"/>
              <a:t>20 </a:t>
            </a:r>
            <a:r>
              <a:rPr lang="en-US" dirty="0" err="1" smtClean="0"/>
              <a:t>letá</a:t>
            </a:r>
            <a:r>
              <a:rPr lang="en-US" dirty="0" smtClean="0"/>
              <a:t> </a:t>
            </a:r>
            <a:r>
              <a:rPr lang="en-US" dirty="0" err="1" smtClean="0"/>
              <a:t>ekonomická</a:t>
            </a:r>
            <a:r>
              <a:rPr lang="en-US" dirty="0" smtClean="0"/>
              <a:t>, </a:t>
            </a:r>
            <a:r>
              <a:rPr lang="en-US" dirty="0" err="1" smtClean="0"/>
              <a:t>strategická</a:t>
            </a:r>
            <a:r>
              <a:rPr lang="en-US" dirty="0" smtClean="0"/>
              <a:t> a </a:t>
            </a:r>
            <a:r>
              <a:rPr lang="en-US" dirty="0" err="1" smtClean="0"/>
              <a:t>vojenská</a:t>
            </a:r>
            <a:r>
              <a:rPr lang="en-US" dirty="0" smtClean="0"/>
              <a:t> </a:t>
            </a:r>
            <a:r>
              <a:rPr lang="en-US" dirty="0" err="1" smtClean="0"/>
              <a:t>spolupráce</a:t>
            </a:r>
            <a:endParaRPr lang="en-US" dirty="0"/>
          </a:p>
        </p:txBody>
      </p:sp>
      <p:sp>
        <p:nvSpPr>
          <p:cNvPr id="4" name="Content Placeholder 3"/>
          <p:cNvSpPr>
            <a:spLocks noGrp="1"/>
          </p:cNvSpPr>
          <p:nvPr>
            <p:ph sz="half" idx="2"/>
          </p:nvPr>
        </p:nvSpPr>
        <p:spPr>
          <a:xfrm>
            <a:off x="4648200" y="1673352"/>
            <a:ext cx="4038600" cy="4718304"/>
          </a:xfrm>
          <a:prstGeom prst="rect">
            <a:avLst/>
          </a:prstGeom>
        </p:spPr>
        <p:txBody>
          <a:bodyPr>
            <a:normAutofit fontScale="85000" lnSpcReduction="20000"/>
          </a:bodyPr>
          <a:lstStyle/>
          <a:p>
            <a:r>
              <a:rPr lang="en-US" dirty="0" smtClean="0"/>
              <a:t>1994 </a:t>
            </a:r>
            <a:r>
              <a:rPr lang="en-US" dirty="0"/>
              <a:t>Agreement on the Sino-Russian Border Management </a:t>
            </a:r>
            <a:r>
              <a:rPr lang="en-US" dirty="0" smtClean="0"/>
              <a:t>System, </a:t>
            </a:r>
            <a:r>
              <a:rPr lang="en-US" dirty="0" err="1" smtClean="0"/>
              <a:t>vyřešen</a:t>
            </a:r>
            <a:r>
              <a:rPr lang="en-US" dirty="0" smtClean="0"/>
              <a:t> 55km </a:t>
            </a:r>
            <a:r>
              <a:rPr lang="en-US" dirty="0" err="1" smtClean="0"/>
              <a:t>sporný</a:t>
            </a:r>
            <a:r>
              <a:rPr lang="en-US" dirty="0" smtClean="0"/>
              <a:t> </a:t>
            </a:r>
            <a:r>
              <a:rPr lang="en-US" dirty="0" err="1" smtClean="0"/>
              <a:t>pás</a:t>
            </a:r>
            <a:endParaRPr lang="en-US" dirty="0" smtClean="0"/>
          </a:p>
          <a:p>
            <a:r>
              <a:rPr lang="en-US" dirty="0" err="1" smtClean="0"/>
              <a:t>Rusko</a:t>
            </a:r>
            <a:r>
              <a:rPr lang="en-US" dirty="0" smtClean="0"/>
              <a:t> </a:t>
            </a:r>
            <a:r>
              <a:rPr lang="en-US" dirty="0" err="1" smtClean="0"/>
              <a:t>souhlasilo</a:t>
            </a:r>
            <a:r>
              <a:rPr lang="en-US" dirty="0" smtClean="0"/>
              <a:t> s </a:t>
            </a:r>
            <a:r>
              <a:rPr lang="en-US" dirty="0" err="1" smtClean="0"/>
              <a:t>navrácením</a:t>
            </a:r>
            <a:r>
              <a:rPr lang="en-US" dirty="0" smtClean="0"/>
              <a:t> </a:t>
            </a:r>
            <a:r>
              <a:rPr lang="en-US" dirty="0" err="1" smtClean="0"/>
              <a:t>části</a:t>
            </a:r>
            <a:r>
              <a:rPr lang="en-US" dirty="0" smtClean="0"/>
              <a:t> </a:t>
            </a:r>
            <a:r>
              <a:rPr lang="en-US" dirty="0" err="1" smtClean="0"/>
              <a:t>Abagaitu</a:t>
            </a:r>
            <a:r>
              <a:rPr lang="en-US" dirty="0" smtClean="0"/>
              <a:t> </a:t>
            </a:r>
            <a:r>
              <a:rPr lang="en-US" dirty="0" err="1" smtClean="0"/>
              <a:t>ostrovů</a:t>
            </a:r>
            <a:r>
              <a:rPr lang="en-US" dirty="0" smtClean="0"/>
              <a:t>, </a:t>
            </a:r>
            <a:r>
              <a:rPr lang="en-US" dirty="0" err="1" smtClean="0"/>
              <a:t>celého</a:t>
            </a:r>
            <a:r>
              <a:rPr lang="en-US" dirty="0" smtClean="0"/>
              <a:t> </a:t>
            </a:r>
            <a:r>
              <a:rPr lang="en-US" dirty="0" err="1" smtClean="0"/>
              <a:t>Yinlong</a:t>
            </a:r>
            <a:r>
              <a:rPr lang="en-US" dirty="0" smtClean="0"/>
              <a:t> </a:t>
            </a:r>
            <a:r>
              <a:rPr lang="en-US" dirty="0" err="1" smtClean="0"/>
              <a:t>ostrova</a:t>
            </a:r>
            <a:r>
              <a:rPr lang="en-US" dirty="0" smtClean="0"/>
              <a:t>, a </a:t>
            </a:r>
            <a:r>
              <a:rPr lang="en-US" dirty="0" err="1" smtClean="0"/>
              <a:t>poloviny</a:t>
            </a:r>
            <a:r>
              <a:rPr lang="en-US" dirty="0" smtClean="0"/>
              <a:t> </a:t>
            </a:r>
            <a:r>
              <a:rPr lang="en-US" dirty="0" err="1" smtClean="0"/>
              <a:t>Bolshoy</a:t>
            </a:r>
            <a:r>
              <a:rPr lang="en-US" dirty="0" smtClean="0"/>
              <a:t> </a:t>
            </a:r>
            <a:r>
              <a:rPr lang="en-US" dirty="0" err="1" smtClean="0"/>
              <a:t>Ussurisky</a:t>
            </a:r>
            <a:r>
              <a:rPr lang="en-US" dirty="0"/>
              <a:t> </a:t>
            </a:r>
            <a:r>
              <a:rPr lang="en-US" dirty="0" smtClean="0"/>
              <a:t>– </a:t>
            </a:r>
            <a:r>
              <a:rPr lang="en-US" dirty="0" err="1" smtClean="0"/>
              <a:t>ratifikace</a:t>
            </a:r>
            <a:r>
              <a:rPr lang="en-US" dirty="0" smtClean="0"/>
              <a:t> 2008</a:t>
            </a:r>
          </a:p>
          <a:p>
            <a:endParaRPr lang="en-US" dirty="0"/>
          </a:p>
          <a:p>
            <a:r>
              <a:rPr lang="nl-NL" dirty="0">
                <a:hlinkClick r:id="rId2"/>
              </a:rPr>
              <a:t>https://www.youtube.com/watch?v</a:t>
            </a:r>
            <a:r>
              <a:rPr lang="nl-NL">
                <a:hlinkClick r:id="rId2"/>
              </a:rPr>
              <a:t>=</a:t>
            </a:r>
            <a:r>
              <a:rPr lang="nl-NL" smtClean="0">
                <a:hlinkClick r:id="rId2"/>
              </a:rPr>
              <a:t>w_NGRMa8idI</a:t>
            </a:r>
            <a:endParaRPr lang="nl-NL" smtClean="0"/>
          </a:p>
          <a:p>
            <a:endParaRPr lang="en-US" dirty="0"/>
          </a:p>
        </p:txBody>
      </p:sp>
    </p:spTree>
    <p:extLst>
      <p:ext uri="{BB962C8B-B14F-4D97-AF65-F5344CB8AC3E}">
        <p14:creationId xmlns:p14="http://schemas.microsoft.com/office/powerpoint/2010/main" val="1049649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33912"/>
            <a:ext cx="4516837" cy="2914088"/>
          </a:xfrm>
          <a:prstGeom prst="rect">
            <a:avLst/>
          </a:prstGeom>
          <a:ln>
            <a:noFill/>
          </a:ln>
          <a:effectLst>
            <a:softEdge rad="112500"/>
          </a:effectLst>
        </p:spPr>
      </p:pic>
      <p:sp>
        <p:nvSpPr>
          <p:cNvPr id="2" name="Title 1"/>
          <p:cNvSpPr>
            <a:spLocks noGrp="1"/>
          </p:cNvSpPr>
          <p:nvPr>
            <p:ph type="ctrTitle"/>
          </p:nvPr>
        </p:nvSpPr>
        <p:spPr>
          <a:xfrm>
            <a:off x="5080000" y="4530526"/>
            <a:ext cx="2966720" cy="926699"/>
          </a:xfrm>
        </p:spPr>
        <p:txBody>
          <a:bodyPr/>
          <a:lstStyle/>
          <a:p>
            <a:r>
              <a:rPr lang="en-US" dirty="0" smtClean="0"/>
              <a:t>Tibet a </a:t>
            </a:r>
            <a:r>
              <a:rPr lang="en-US" dirty="0" err="1" smtClean="0"/>
              <a:t>Čína</a:t>
            </a:r>
            <a:endParaRPr lang="en-US" dirty="0"/>
          </a:p>
        </p:txBody>
      </p:sp>
      <p:sp>
        <p:nvSpPr>
          <p:cNvPr id="3" name="Subtitle 2"/>
          <p:cNvSpPr>
            <a:spLocks noGrp="1"/>
          </p:cNvSpPr>
          <p:nvPr>
            <p:ph type="subTitle" idx="1"/>
          </p:nvPr>
        </p:nvSpPr>
        <p:spPr>
          <a:xfrm flipV="1">
            <a:off x="6041648" y="5681709"/>
            <a:ext cx="2001520" cy="45719"/>
          </a:xfrm>
        </p:spPr>
        <p:txBody>
          <a:bodyPr>
            <a:normAutofit fontScale="25000" lnSpcReduction="20000"/>
          </a:bodyPr>
          <a:lstStyle/>
          <a:p>
            <a:endParaRPr lang="en-US" dirty="0"/>
          </a:p>
        </p:txBody>
      </p:sp>
      <p:pic>
        <p:nvPicPr>
          <p:cNvPr id="4" name="Picture 3"/>
          <p:cNvPicPr>
            <a:picLocks noChangeAspect="1"/>
          </p:cNvPicPr>
          <p:nvPr/>
        </p:nvPicPr>
        <p:blipFill>
          <a:blip r:embed="rId3"/>
          <a:stretch>
            <a:fillRect/>
          </a:stretch>
        </p:blipFill>
        <p:spPr>
          <a:xfrm>
            <a:off x="3837278" y="310627"/>
            <a:ext cx="4889500" cy="3251200"/>
          </a:xfrm>
          <a:prstGeom prst="rect">
            <a:avLst/>
          </a:prstGeom>
          <a:ln>
            <a:noFill/>
          </a:ln>
          <a:effectLst>
            <a:softEdge rad="112500"/>
          </a:effectLst>
        </p:spPr>
      </p:pic>
      <p:pic>
        <p:nvPicPr>
          <p:cNvPr id="6" name="Picture 5" descr="tibet-railway-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48000"/>
            <a:ext cx="5080000" cy="3810000"/>
          </a:xfrm>
          <a:prstGeom prst="rect">
            <a:avLst/>
          </a:prstGeom>
          <a:ln>
            <a:noFill/>
          </a:ln>
          <a:effectLst>
            <a:softEdge rad="112500"/>
          </a:effectLst>
        </p:spPr>
      </p:pic>
    </p:spTree>
    <p:extLst>
      <p:ext uri="{BB962C8B-B14F-4D97-AF65-F5344CB8AC3E}">
        <p14:creationId xmlns:p14="http://schemas.microsoft.com/office/powerpoint/2010/main" val="38504678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688</TotalTime>
  <Words>4395</Words>
  <Application>Microsoft Macintosh PowerPoint</Application>
  <PresentationFormat>On-screen Show (4:3)</PresentationFormat>
  <Paragraphs>342</Paragraphs>
  <Slides>51</Slides>
  <Notes>0</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Austin</vt:lpstr>
      <vt:lpstr>Office Theme</vt:lpstr>
      <vt:lpstr>Sousedské vztahy Číny</vt:lpstr>
      <vt:lpstr>Sino-ruské vztahy</vt:lpstr>
      <vt:lpstr>Historický přehled</vt:lpstr>
      <vt:lpstr>První polovina 20. století</vt:lpstr>
      <vt:lpstr>Od soudružství k rozkolu</vt:lpstr>
      <vt:lpstr>Sino-ruský rozkol</vt:lpstr>
      <vt:lpstr>PowerPoint Presentation</vt:lpstr>
      <vt:lpstr>Vztahy po roce 1991</vt:lpstr>
      <vt:lpstr>Tibet a Čína</vt:lpstr>
      <vt:lpstr>PowerPoint Presentation</vt:lpstr>
      <vt:lpstr>Co je Tibet?</vt:lpstr>
      <vt:lpstr>PowerPoint Presentation</vt:lpstr>
      <vt:lpstr>Historický vývoj</vt:lpstr>
      <vt:lpstr>Historický vývoj za dynastie Čching</vt:lpstr>
      <vt:lpstr>Historický vývoj za dynastie Čching II.</vt:lpstr>
      <vt:lpstr>13. dalajláma</vt:lpstr>
      <vt:lpstr>1914 dohoda v Simle</vt:lpstr>
      <vt:lpstr>14. dalajláma</vt:lpstr>
      <vt:lpstr>PowerPoint Presentation</vt:lpstr>
      <vt:lpstr>Protesty</vt:lpstr>
      <vt:lpstr>PowerPoint Presentation</vt:lpstr>
      <vt:lpstr>PowerPoint Presentation</vt:lpstr>
      <vt:lpstr>PowerPoint Presentation</vt:lpstr>
      <vt:lpstr>Tibet v médiích</vt:lpstr>
      <vt:lpstr>Ujgurská autonomní oblast  Xinjiang (Sin-ťiang)</vt:lpstr>
      <vt:lpstr>Xinjiang: turbuletní dějiny</vt:lpstr>
      <vt:lpstr>Vývoj po vzniku ČLR</vt:lpstr>
      <vt:lpstr>Ekonomický rozvoj</vt:lpstr>
      <vt:lpstr>Diskriminace a nacionalismus</vt:lpstr>
      <vt:lpstr>PowerPoint Presentation</vt:lpstr>
      <vt:lpstr>Proč Čína chce Xinjiang?</vt:lpstr>
      <vt:lpstr>Argumenty</vt:lpstr>
      <vt:lpstr>Po čem Čína touží?</vt:lpstr>
      <vt:lpstr>Účastníci sporu (od r 1960-součastnost)</vt:lpstr>
      <vt:lpstr>Povstání</vt:lpstr>
      <vt:lpstr>Separatisté jako teroristé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Vztahy po válce</vt:lpstr>
      <vt:lpstr>Autonomní oblast Vnitřní Mongolsko</vt:lpstr>
      <vt:lpstr>Obyvatelstvo</vt:lpstr>
      <vt:lpstr>Historie</vt:lpstr>
      <vt:lpstr>Historie 20. st</vt:lpstr>
      <vt:lpstr>Konflikt – příklad kompromisu</vt:lpstr>
    </vt:vector>
  </TitlesOfParts>
  <Company>denisa.hilbertova@gmail.com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Tibet a Čína</dc:title>
  <dc:creator>Denisa Hilbertova</dc:creator>
  <cp:lastModifiedBy>Denisa Hilbertova</cp:lastModifiedBy>
  <cp:revision>15</cp:revision>
  <dcterms:created xsi:type="dcterms:W3CDTF">2014-10-06T10:49:24Z</dcterms:created>
  <dcterms:modified xsi:type="dcterms:W3CDTF">2015-05-07T06:37:54Z</dcterms:modified>
</cp:coreProperties>
</file>