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6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20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cs-CZ"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cs-CZ"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13/05/15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cs-CZ"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13/05/15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13/05/15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Click to edit Master text styles</a:t>
            </a:r>
          </a:p>
          <a:p>
            <a:pPr lvl="1" eaLnBrk="1" latinLnBrk="0" hangingPunct="1"/>
            <a:r>
              <a:rPr kumimoji="0" lang="cs-CZ" smtClean="0"/>
              <a:t>Second level</a:t>
            </a:r>
          </a:p>
          <a:p>
            <a:pPr lvl="2" eaLnBrk="1" latinLnBrk="0" hangingPunct="1"/>
            <a:r>
              <a:rPr kumimoji="0" lang="cs-CZ" smtClean="0"/>
              <a:t>Third level</a:t>
            </a:r>
          </a:p>
          <a:p>
            <a:pPr lvl="3" eaLnBrk="1" latinLnBrk="0" hangingPunct="1"/>
            <a:r>
              <a:rPr kumimoji="0" lang="cs-CZ" smtClean="0"/>
              <a:t>Fourth level</a:t>
            </a:r>
          </a:p>
          <a:p>
            <a:pPr lvl="4" eaLnBrk="1" latinLnBrk="0" hangingPunct="1"/>
            <a:r>
              <a:rPr kumimoji="0" lang="cs-CZ"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British_Empire" TargetMode="External"/><Relationship Id="rId4" Type="http://schemas.openxmlformats.org/officeDocument/2006/relationships/hyperlink" Target="http://en.wikipedia.org/wiki/Russian_Empire" TargetMode="External"/><Relationship Id="rId5" Type="http://schemas.openxmlformats.org/officeDocument/2006/relationships/hyperlink" Target="http://en.wikipedia.org/wiki/Empire_of_Japan" TargetMode="External"/><Relationship Id="rId6" Type="http://schemas.openxmlformats.org/officeDocument/2006/relationships/hyperlink" Target="http://en.wikipedia.org/wiki/French_Third_Republic" TargetMode="External"/><Relationship Id="rId7" Type="http://schemas.openxmlformats.org/officeDocument/2006/relationships/hyperlink" Target="http://en.wikipedia.org/wiki/United_States" TargetMode="External"/><Relationship Id="rId8" Type="http://schemas.openxmlformats.org/officeDocument/2006/relationships/hyperlink" Target="http://en.wikipedia.org/wiki/German_Empire" TargetMode="External"/><Relationship Id="rId9" Type="http://schemas.openxmlformats.org/officeDocument/2006/relationships/hyperlink" Target="http://en.wikipedia.org/wiki/Kingdom_of_Italy_(1861%E2%80%931946)" TargetMode="External"/><Relationship Id="rId10" Type="http://schemas.openxmlformats.org/officeDocument/2006/relationships/hyperlink" Target="http://en.wikipedia.org/wiki/Austria-Hungary" TargetMode="External"/><Relationship Id="rId1" Type="http://schemas.openxmlformats.org/officeDocument/2006/relationships/slideLayout" Target="../slideLayouts/slideLayout4.xml"/><Relationship Id="rId2" Type="http://schemas.openxmlformats.org/officeDocument/2006/relationships/hyperlink" Target="http://en.wikipedia.org/wiki/Eight-Nation_Allianc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TksmlZ0FPQ"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YdM3_kzhscM" TargetMode="External"/><Relationship Id="rId4" Type="http://schemas.openxmlformats.org/officeDocument/2006/relationships/hyperlink" Target="https://www.youtube.com/watch?v=RRHxl61eoOk" TargetMode="External"/><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hyperlink" Target="https://www.youtube.com/watch?v=tBzm9DxM9W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KxYLK0I-hl4" TargetMode="External"/><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hyperlink" Target="https://www.youtube.com/watch?v=xLSuBoYra9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LuXmOtXvKdo" TargetMode="External"/><Relationship Id="rId4"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hyperlink" Target="https://www.youtube.com/watch?v=ESHnWbl5eD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history.com/speeches/madame-chiang-kai-shek-addresses-congress%23madame-chiang-kai-shek-addresses-congr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err="1" smtClean="0"/>
              <a:t>Opakování</a:t>
            </a:r>
            <a:endParaRPr lang="en-US" dirty="0"/>
          </a:p>
        </p:txBody>
      </p:sp>
    </p:spTree>
    <p:extLst>
      <p:ext uri="{BB962C8B-B14F-4D97-AF65-F5344CB8AC3E}">
        <p14:creationId xmlns:p14="http://schemas.microsoft.com/office/powerpoint/2010/main" val="189509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Kořeny</a:t>
            </a:r>
            <a:endParaRPr lang="en-US" dirty="0"/>
          </a:p>
        </p:txBody>
      </p:sp>
      <p:sp>
        <p:nvSpPr>
          <p:cNvPr id="3" name="Content Placeholder 2"/>
          <p:cNvSpPr>
            <a:spLocks noGrp="1"/>
          </p:cNvSpPr>
          <p:nvPr>
            <p:ph sz="half" idx="1"/>
          </p:nvPr>
        </p:nvSpPr>
        <p:spPr>
          <a:xfrm>
            <a:off x="247414" y="1719070"/>
            <a:ext cx="4217314" cy="4994593"/>
          </a:xfrm>
        </p:spPr>
        <p:txBody>
          <a:bodyPr>
            <a:normAutofit fontScale="92500" lnSpcReduction="20000"/>
          </a:bodyPr>
          <a:lstStyle/>
          <a:p>
            <a:r>
              <a:rPr lang="en-US" dirty="0" smtClean="0"/>
              <a:t>O</a:t>
            </a:r>
            <a:r>
              <a:rPr lang="cs-CZ" dirty="0" smtClean="0"/>
              <a:t>kolo roku 1820 byl však už tok stříbra obrácen</a:t>
            </a:r>
          </a:p>
          <a:p>
            <a:r>
              <a:rPr lang="cs-CZ" dirty="0" smtClean="0"/>
              <a:t>Čínské </a:t>
            </a:r>
            <a:r>
              <a:rPr lang="cs-CZ" dirty="0"/>
              <a:t>straně zcela unikalo nakolik je již zapojena do světového obchodu</a:t>
            </a:r>
          </a:p>
          <a:p>
            <a:r>
              <a:rPr lang="en-US" dirty="0"/>
              <a:t>N</a:t>
            </a:r>
            <a:r>
              <a:rPr lang="cs-CZ" dirty="0" err="1"/>
              <a:t>evnímala</a:t>
            </a:r>
            <a:r>
              <a:rPr lang="cs-CZ" dirty="0"/>
              <a:t> aspekty jako: hromadění zásob, dovoz stříbra z Japonska, devalvace měny, stagnace světového </a:t>
            </a:r>
            <a:r>
              <a:rPr lang="cs-CZ" dirty="0" smtClean="0"/>
              <a:t>obchodu</a:t>
            </a:r>
            <a:endParaRPr lang="en-US" dirty="0" smtClean="0"/>
          </a:p>
          <a:p>
            <a:r>
              <a:rPr lang="en-US" dirty="0" err="1" smtClean="0"/>
              <a:t>Císař</a:t>
            </a:r>
            <a:r>
              <a:rPr lang="en-US" dirty="0" smtClean="0"/>
              <a:t> </a:t>
            </a:r>
            <a:r>
              <a:rPr lang="en-US" dirty="0" err="1" smtClean="0"/>
              <a:t>Daoguang</a:t>
            </a:r>
            <a:r>
              <a:rPr lang="en-US" dirty="0" smtClean="0"/>
              <a:t> (1820-1850) </a:t>
            </a:r>
            <a:r>
              <a:rPr lang="en-US" dirty="0" err="1" smtClean="0"/>
              <a:t>odmítl</a:t>
            </a:r>
            <a:r>
              <a:rPr lang="en-US" dirty="0" smtClean="0"/>
              <a:t> </a:t>
            </a:r>
            <a:r>
              <a:rPr lang="en-US" dirty="0" err="1" smtClean="0"/>
              <a:t>zlegalizovat</a:t>
            </a:r>
            <a:r>
              <a:rPr lang="en-US" dirty="0" smtClean="0"/>
              <a:t> a </a:t>
            </a:r>
            <a:r>
              <a:rPr lang="en-US" dirty="0" err="1" smtClean="0"/>
              <a:t>zdanit</a:t>
            </a:r>
            <a:r>
              <a:rPr lang="en-US" dirty="0" smtClean="0"/>
              <a:t> </a:t>
            </a:r>
            <a:r>
              <a:rPr lang="en-US" dirty="0" err="1" smtClean="0"/>
              <a:t>obchod</a:t>
            </a:r>
            <a:r>
              <a:rPr lang="en-US" dirty="0" smtClean="0"/>
              <a:t> s </a:t>
            </a:r>
            <a:r>
              <a:rPr lang="en-US" dirty="0" err="1" smtClean="0"/>
              <a:t>opiem</a:t>
            </a:r>
            <a:endParaRPr lang="en-US" dirty="0" smtClean="0"/>
          </a:p>
          <a:p>
            <a:r>
              <a:rPr lang="en-US" dirty="0" err="1" smtClean="0"/>
              <a:t>Vyslal</a:t>
            </a:r>
            <a:r>
              <a:rPr lang="en-US" dirty="0" smtClean="0"/>
              <a:t> do </a:t>
            </a:r>
            <a:r>
              <a:rPr lang="en-US" dirty="0" err="1" smtClean="0"/>
              <a:t>Kantonu</a:t>
            </a:r>
            <a:r>
              <a:rPr lang="en-US" dirty="0" smtClean="0"/>
              <a:t> </a:t>
            </a:r>
            <a:r>
              <a:rPr lang="en-US" dirty="0" err="1" smtClean="0"/>
              <a:t>neúplatného</a:t>
            </a:r>
            <a:r>
              <a:rPr lang="en-US" dirty="0" smtClean="0"/>
              <a:t> </a:t>
            </a:r>
            <a:r>
              <a:rPr lang="en-US" dirty="0" err="1" smtClean="0"/>
              <a:t>loajalního</a:t>
            </a:r>
            <a:r>
              <a:rPr lang="en-US" dirty="0" smtClean="0"/>
              <a:t> </a:t>
            </a:r>
            <a:r>
              <a:rPr lang="en-US" dirty="0" err="1" smtClean="0"/>
              <a:t>komisaře</a:t>
            </a:r>
            <a:r>
              <a:rPr lang="en-US" dirty="0" smtClean="0"/>
              <a:t> Lin </a:t>
            </a:r>
            <a:r>
              <a:rPr lang="en-US" dirty="0" err="1" smtClean="0"/>
              <a:t>Zexu</a:t>
            </a:r>
            <a:endParaRPr lang="en-US" dirty="0" smtClean="0"/>
          </a:p>
          <a:p>
            <a:endParaRPr lang="en-US" dirty="0"/>
          </a:p>
        </p:txBody>
      </p:sp>
      <p:pic>
        <p:nvPicPr>
          <p:cNvPr id="5" name="Content Placeholder 4"/>
          <p:cNvPicPr>
            <a:picLocks noGrp="1" noChangeAspect="1"/>
          </p:cNvPicPr>
          <p:nvPr>
            <p:ph sz="half" idx="2"/>
          </p:nvPr>
        </p:nvPicPr>
        <p:blipFill>
          <a:blip r:embed="rId2"/>
          <a:srcRect l="-29491" r="-29491"/>
          <a:stretch>
            <a:fillRect/>
          </a:stretch>
        </p:blipFill>
        <p:spPr/>
      </p:pic>
    </p:spTree>
    <p:extLst>
      <p:ext uri="{BB962C8B-B14F-4D97-AF65-F5344CB8AC3E}">
        <p14:creationId xmlns:p14="http://schemas.microsoft.com/office/powerpoint/2010/main" val="34595025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První</a:t>
            </a:r>
            <a:r>
              <a:rPr lang="en-US" dirty="0" smtClean="0"/>
              <a:t> </a:t>
            </a:r>
            <a:r>
              <a:rPr lang="en-US" dirty="0" err="1" smtClean="0"/>
              <a:t>střety</a:t>
            </a:r>
            <a:endParaRPr lang="en-US" dirty="0"/>
          </a:p>
        </p:txBody>
      </p:sp>
      <p:sp>
        <p:nvSpPr>
          <p:cNvPr id="5" name="Content Placeholder 4"/>
          <p:cNvSpPr>
            <a:spLocks noGrp="1"/>
          </p:cNvSpPr>
          <p:nvPr>
            <p:ph sz="half" idx="1"/>
          </p:nvPr>
        </p:nvSpPr>
        <p:spPr/>
        <p:txBody>
          <a:bodyPr>
            <a:normAutofit/>
          </a:bodyPr>
          <a:lstStyle/>
          <a:p>
            <a:r>
              <a:rPr lang="en-US" dirty="0" smtClean="0"/>
              <a:t>K r. 1838 </a:t>
            </a:r>
            <a:r>
              <a:rPr lang="en-US" dirty="0" err="1" smtClean="0"/>
              <a:t>dováželi</a:t>
            </a:r>
            <a:r>
              <a:rPr lang="en-US" dirty="0" smtClean="0"/>
              <a:t> </a:t>
            </a:r>
            <a:r>
              <a:rPr lang="en-US" dirty="0" err="1" smtClean="0"/>
              <a:t>Briti</a:t>
            </a:r>
            <a:r>
              <a:rPr lang="en-US" dirty="0" smtClean="0"/>
              <a:t> do </a:t>
            </a:r>
            <a:r>
              <a:rPr lang="en-US" dirty="0" err="1" smtClean="0"/>
              <a:t>Číny</a:t>
            </a:r>
            <a:r>
              <a:rPr lang="en-US" dirty="0" smtClean="0"/>
              <a:t> </a:t>
            </a:r>
            <a:r>
              <a:rPr lang="en-US" dirty="0" err="1" smtClean="0"/>
              <a:t>okolo</a:t>
            </a:r>
            <a:r>
              <a:rPr lang="en-US" dirty="0" smtClean="0"/>
              <a:t> 1 400 </a:t>
            </a:r>
            <a:r>
              <a:rPr lang="en-US" dirty="0" err="1" smtClean="0"/>
              <a:t>tun</a:t>
            </a:r>
            <a:r>
              <a:rPr lang="en-US" dirty="0" smtClean="0"/>
              <a:t> </a:t>
            </a:r>
            <a:r>
              <a:rPr lang="en-US" dirty="0" err="1" smtClean="0"/>
              <a:t>opia</a:t>
            </a:r>
            <a:r>
              <a:rPr lang="en-US" dirty="0" smtClean="0"/>
              <a:t> </a:t>
            </a:r>
            <a:r>
              <a:rPr lang="en-US" dirty="0" err="1" smtClean="0"/>
              <a:t>ročně</a:t>
            </a:r>
            <a:endParaRPr lang="en-US" dirty="0" smtClean="0"/>
          </a:p>
          <a:p>
            <a:r>
              <a:rPr lang="en-US" dirty="0" smtClean="0"/>
              <a:t>1839 Lin </a:t>
            </a:r>
            <a:r>
              <a:rPr lang="en-US" dirty="0" err="1" smtClean="0"/>
              <a:t>Zexu</a:t>
            </a:r>
            <a:r>
              <a:rPr lang="en-US" dirty="0" smtClean="0"/>
              <a:t> </a:t>
            </a:r>
            <a:r>
              <a:rPr lang="en-US" dirty="0" err="1" smtClean="0"/>
              <a:t>napsal</a:t>
            </a:r>
            <a:r>
              <a:rPr lang="en-US" dirty="0" smtClean="0"/>
              <a:t> </a:t>
            </a:r>
            <a:r>
              <a:rPr lang="en-US" dirty="0" err="1" smtClean="0"/>
              <a:t>dopis</a:t>
            </a:r>
            <a:r>
              <a:rPr lang="en-US" dirty="0" smtClean="0"/>
              <a:t> </a:t>
            </a:r>
            <a:r>
              <a:rPr lang="en-US" dirty="0" err="1" smtClean="0"/>
              <a:t>Králevně</a:t>
            </a:r>
            <a:r>
              <a:rPr lang="en-US" dirty="0" smtClean="0"/>
              <a:t> </a:t>
            </a:r>
            <a:r>
              <a:rPr lang="en-US" dirty="0" err="1" smtClean="0"/>
              <a:t>Viktorii</a:t>
            </a:r>
            <a:endParaRPr lang="en-US" dirty="0" smtClean="0"/>
          </a:p>
          <a:p>
            <a:r>
              <a:rPr lang="en-US" dirty="0" smtClean="0"/>
              <a:t>Lin </a:t>
            </a:r>
            <a:r>
              <a:rPr lang="en-US" dirty="0" err="1" smtClean="0"/>
              <a:t>tvrdě</a:t>
            </a:r>
            <a:r>
              <a:rPr lang="en-US" dirty="0" smtClean="0"/>
              <a:t> </a:t>
            </a:r>
            <a:r>
              <a:rPr lang="en-US" dirty="0" err="1" smtClean="0"/>
              <a:t>zakročil</a:t>
            </a:r>
            <a:r>
              <a:rPr lang="en-US" dirty="0" smtClean="0"/>
              <a:t> </a:t>
            </a:r>
            <a:r>
              <a:rPr lang="en-US" dirty="0" err="1" smtClean="0"/>
              <a:t>proti</a:t>
            </a:r>
            <a:r>
              <a:rPr lang="en-US" dirty="0" smtClean="0"/>
              <a:t> </a:t>
            </a:r>
            <a:r>
              <a:rPr lang="en-US" dirty="0" err="1" smtClean="0"/>
              <a:t>čínským</a:t>
            </a:r>
            <a:r>
              <a:rPr lang="en-US" dirty="0" smtClean="0"/>
              <a:t> </a:t>
            </a:r>
            <a:r>
              <a:rPr lang="en-US" dirty="0" err="1" smtClean="0"/>
              <a:t>pašerákům</a:t>
            </a:r>
            <a:r>
              <a:rPr lang="en-US" dirty="0" smtClean="0"/>
              <a:t> (</a:t>
            </a:r>
            <a:r>
              <a:rPr lang="en-US" dirty="0" err="1" smtClean="0"/>
              <a:t>zásoby</a:t>
            </a:r>
            <a:r>
              <a:rPr lang="en-US" dirty="0" smtClean="0"/>
              <a:t> </a:t>
            </a:r>
            <a:r>
              <a:rPr lang="en-US" dirty="0" err="1" smtClean="0"/>
              <a:t>opia</a:t>
            </a:r>
            <a:r>
              <a:rPr lang="en-US" dirty="0" smtClean="0"/>
              <a:t>, co u </a:t>
            </a:r>
            <a:r>
              <a:rPr lang="en-US" dirty="0" err="1" smtClean="0"/>
              <a:t>nich</a:t>
            </a:r>
            <a:r>
              <a:rPr lang="en-US" dirty="0" smtClean="0"/>
              <a:t> </a:t>
            </a:r>
            <a:r>
              <a:rPr lang="en-US" dirty="0" err="1" smtClean="0"/>
              <a:t>našel</a:t>
            </a:r>
            <a:r>
              <a:rPr lang="en-US" dirty="0" smtClean="0"/>
              <a:t> </a:t>
            </a:r>
            <a:r>
              <a:rPr lang="en-US" dirty="0" err="1" smtClean="0"/>
              <a:t>zabavil</a:t>
            </a:r>
            <a:r>
              <a:rPr lang="en-US" dirty="0" smtClean="0"/>
              <a:t> a </a:t>
            </a:r>
            <a:r>
              <a:rPr lang="en-US" dirty="0" err="1" smtClean="0"/>
              <a:t>zničil</a:t>
            </a:r>
            <a:r>
              <a:rPr lang="en-US" dirty="0" smtClean="0"/>
              <a:t>), </a:t>
            </a:r>
            <a:r>
              <a:rPr lang="en-US" dirty="0" err="1" smtClean="0"/>
              <a:t>problém</a:t>
            </a:r>
            <a:r>
              <a:rPr lang="en-US" dirty="0" smtClean="0"/>
              <a:t> ale </a:t>
            </a:r>
            <a:r>
              <a:rPr lang="en-US" dirty="0" err="1" smtClean="0"/>
              <a:t>představovali</a:t>
            </a:r>
            <a:r>
              <a:rPr lang="en-US" dirty="0" smtClean="0"/>
              <a:t> </a:t>
            </a:r>
            <a:r>
              <a:rPr lang="en-US" dirty="0" err="1" smtClean="0"/>
              <a:t>cizinci</a:t>
            </a:r>
            <a:endParaRPr lang="en-US" dirty="0"/>
          </a:p>
        </p:txBody>
      </p:sp>
      <p:sp>
        <p:nvSpPr>
          <p:cNvPr id="6" name="Content Placeholder 5"/>
          <p:cNvSpPr>
            <a:spLocks noGrp="1"/>
          </p:cNvSpPr>
          <p:nvPr>
            <p:ph sz="half" idx="2"/>
          </p:nvPr>
        </p:nvSpPr>
        <p:spPr>
          <a:xfrm>
            <a:off x="4648200" y="1719071"/>
            <a:ext cx="4308178" cy="4912116"/>
          </a:xfrm>
        </p:spPr>
        <p:txBody>
          <a:bodyPr>
            <a:normAutofit/>
          </a:bodyPr>
          <a:lstStyle/>
          <a:p>
            <a:pPr marL="114300" indent="0">
              <a:buNone/>
            </a:pPr>
            <a:r>
              <a:rPr lang="en-US" sz="1600" i="1" dirty="0"/>
              <a:t>We find that your country is sixty or seventy thousand</a:t>
            </a:r>
            <a:r>
              <a:rPr lang="en-US" sz="1600" i="1" dirty="0" smtClean="0"/>
              <a:t> li from </a:t>
            </a:r>
            <a:r>
              <a:rPr lang="en-US" sz="1600" i="1" dirty="0"/>
              <a:t>China. Yet there are barbarian ships that strive to come here for trade for the purpose of making a great profit. The wealth of China is used to profit the barbarians. That is to say, the great profit made by barbarians is all taken from the rightful share of China. By what right do they then in return use the poisonous drug to injure the Chinese people? Even though the barbarians may not necessarily intend to do us harm, yet in coveting profit to an extreme, they have no regard for injuring others. Let us ask, where is your conscience</a:t>
            </a:r>
            <a:r>
              <a:rPr lang="en-US" sz="1600" i="1" dirty="0" smtClean="0"/>
              <a:t>?</a:t>
            </a:r>
          </a:p>
          <a:p>
            <a:pPr marL="114300" indent="0">
              <a:buNone/>
            </a:pPr>
            <a:endParaRPr lang="en-US" sz="1600" i="1" dirty="0"/>
          </a:p>
          <a:p>
            <a:pPr marL="114300" indent="0">
              <a:buNone/>
            </a:pPr>
            <a:r>
              <a:rPr lang="en-US" sz="1600" i="1" dirty="0"/>
              <a:t>Open letter addressed to the sovereign of England</a:t>
            </a:r>
            <a:endParaRPr lang="en-US" sz="1600" dirty="0"/>
          </a:p>
        </p:txBody>
      </p:sp>
    </p:spTree>
    <p:extLst>
      <p:ext uri="{BB962C8B-B14F-4D97-AF65-F5344CB8AC3E}">
        <p14:creationId xmlns:p14="http://schemas.microsoft.com/office/powerpoint/2010/main" val="31989235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Zničení</a:t>
            </a:r>
            <a:r>
              <a:rPr lang="en-US" dirty="0" smtClean="0"/>
              <a:t> </a:t>
            </a:r>
            <a:r>
              <a:rPr lang="en-US" dirty="0" err="1" smtClean="0"/>
              <a:t>opia</a:t>
            </a:r>
            <a:endParaRPr lang="en-US" dirty="0"/>
          </a:p>
        </p:txBody>
      </p:sp>
      <p:sp>
        <p:nvSpPr>
          <p:cNvPr id="3" name="Content Placeholder 2"/>
          <p:cNvSpPr>
            <a:spLocks noGrp="1"/>
          </p:cNvSpPr>
          <p:nvPr>
            <p:ph sz="half" idx="1"/>
          </p:nvPr>
        </p:nvSpPr>
        <p:spPr>
          <a:xfrm>
            <a:off x="0" y="1719070"/>
            <a:ext cx="4464728" cy="5138929"/>
          </a:xfrm>
        </p:spPr>
        <p:txBody>
          <a:bodyPr>
            <a:normAutofit/>
          </a:bodyPr>
          <a:lstStyle/>
          <a:p>
            <a:r>
              <a:rPr lang="en-US" dirty="0" smtClean="0"/>
              <a:t>Lin </a:t>
            </a:r>
            <a:r>
              <a:rPr lang="en-US" dirty="0" err="1" smtClean="0"/>
              <a:t>donutil</a:t>
            </a:r>
            <a:r>
              <a:rPr lang="en-US" dirty="0" smtClean="0"/>
              <a:t> </a:t>
            </a:r>
            <a:r>
              <a:rPr lang="en-US" dirty="0" err="1" smtClean="0"/>
              <a:t>evropské</a:t>
            </a:r>
            <a:r>
              <a:rPr lang="en-US" dirty="0" smtClean="0"/>
              <a:t> </a:t>
            </a:r>
            <a:r>
              <a:rPr lang="en-US" dirty="0" err="1" smtClean="0"/>
              <a:t>obchodníky</a:t>
            </a:r>
            <a:r>
              <a:rPr lang="en-US" dirty="0" smtClean="0"/>
              <a:t> </a:t>
            </a:r>
            <a:r>
              <a:rPr lang="en-US" dirty="0" err="1" smtClean="0"/>
              <a:t>vydat</a:t>
            </a:r>
            <a:r>
              <a:rPr lang="en-US" dirty="0" smtClean="0"/>
              <a:t> opium, </a:t>
            </a:r>
            <a:r>
              <a:rPr lang="en-US" dirty="0" err="1" smtClean="0"/>
              <a:t>které</a:t>
            </a:r>
            <a:r>
              <a:rPr lang="en-US" dirty="0" smtClean="0"/>
              <a:t> </a:t>
            </a:r>
            <a:r>
              <a:rPr lang="en-US" dirty="0" err="1" smtClean="0"/>
              <a:t>vlastnili</a:t>
            </a:r>
            <a:r>
              <a:rPr lang="en-US" dirty="0" smtClean="0"/>
              <a:t>, </a:t>
            </a:r>
            <a:r>
              <a:rPr lang="en-US" dirty="0" err="1" smtClean="0"/>
              <a:t>ti</a:t>
            </a:r>
            <a:r>
              <a:rPr lang="en-US" dirty="0" smtClean="0"/>
              <a:t> </a:t>
            </a:r>
            <a:r>
              <a:rPr lang="en-US" dirty="0" err="1" smtClean="0"/>
              <a:t>souhlasili</a:t>
            </a:r>
            <a:r>
              <a:rPr lang="en-US" dirty="0" smtClean="0"/>
              <a:t>, </a:t>
            </a:r>
            <a:r>
              <a:rPr lang="en-US" dirty="0" err="1" smtClean="0"/>
              <a:t>vědouc</a:t>
            </a:r>
            <a:r>
              <a:rPr lang="en-US" dirty="0" smtClean="0"/>
              <a:t>, </a:t>
            </a:r>
            <a:r>
              <a:rPr lang="en-US" dirty="0" err="1" smtClean="0"/>
              <a:t>že</a:t>
            </a:r>
            <a:r>
              <a:rPr lang="en-US" dirty="0" smtClean="0"/>
              <a:t> </a:t>
            </a:r>
            <a:r>
              <a:rPr lang="en-US" dirty="0" err="1" smtClean="0"/>
              <a:t>britská</a:t>
            </a:r>
            <a:r>
              <a:rPr lang="en-US" dirty="0" smtClean="0"/>
              <a:t> </a:t>
            </a:r>
            <a:r>
              <a:rPr lang="en-US" dirty="0" err="1" smtClean="0"/>
              <a:t>vláda</a:t>
            </a:r>
            <a:r>
              <a:rPr lang="en-US" dirty="0" smtClean="0"/>
              <a:t> </a:t>
            </a:r>
            <a:r>
              <a:rPr lang="en-US" dirty="0" err="1" smtClean="0"/>
              <a:t>jim</a:t>
            </a:r>
            <a:r>
              <a:rPr lang="en-US" dirty="0" smtClean="0"/>
              <a:t> </a:t>
            </a:r>
            <a:r>
              <a:rPr lang="en-US" dirty="0" err="1" smtClean="0"/>
              <a:t>ztrátu</a:t>
            </a:r>
            <a:r>
              <a:rPr lang="en-US" dirty="0" smtClean="0"/>
              <a:t> </a:t>
            </a:r>
            <a:r>
              <a:rPr lang="en-US" dirty="0" err="1" smtClean="0"/>
              <a:t>nahradí</a:t>
            </a:r>
            <a:r>
              <a:rPr lang="en-US" dirty="0" smtClean="0"/>
              <a:t> 3.6.1839</a:t>
            </a:r>
          </a:p>
          <a:p>
            <a:r>
              <a:rPr lang="en-US" dirty="0" err="1" smtClean="0"/>
              <a:t>Nutil</a:t>
            </a:r>
            <a:r>
              <a:rPr lang="en-US" dirty="0" smtClean="0"/>
              <a:t> </a:t>
            </a:r>
            <a:r>
              <a:rPr lang="en-US" dirty="0" err="1" smtClean="0"/>
              <a:t>obchodníky</a:t>
            </a:r>
            <a:r>
              <a:rPr lang="en-US" dirty="0" smtClean="0"/>
              <a:t>, </a:t>
            </a:r>
            <a:r>
              <a:rPr lang="en-US" dirty="0" err="1" smtClean="0"/>
              <a:t>aby</a:t>
            </a:r>
            <a:r>
              <a:rPr lang="en-US" dirty="0" smtClean="0"/>
              <a:t> </a:t>
            </a:r>
            <a:r>
              <a:rPr lang="en-US" dirty="0" err="1" smtClean="0"/>
              <a:t>podepsali</a:t>
            </a:r>
            <a:r>
              <a:rPr lang="en-US" dirty="0" smtClean="0"/>
              <a:t> </a:t>
            </a:r>
            <a:r>
              <a:rPr lang="en-US" dirty="0" err="1" smtClean="0"/>
              <a:t>přísahu</a:t>
            </a:r>
            <a:r>
              <a:rPr lang="en-US" dirty="0" smtClean="0"/>
              <a:t>, </a:t>
            </a:r>
            <a:r>
              <a:rPr lang="en-US" dirty="0" err="1" smtClean="0"/>
              <a:t>že</a:t>
            </a:r>
            <a:r>
              <a:rPr lang="en-US" dirty="0" smtClean="0"/>
              <a:t> </a:t>
            </a:r>
            <a:r>
              <a:rPr lang="en-US" dirty="0" err="1" smtClean="0"/>
              <a:t>nebudou</a:t>
            </a:r>
            <a:r>
              <a:rPr lang="en-US" dirty="0" smtClean="0"/>
              <a:t> </a:t>
            </a:r>
            <a:r>
              <a:rPr lang="en-US" dirty="0" err="1" smtClean="0"/>
              <a:t>obchodovat</a:t>
            </a:r>
            <a:r>
              <a:rPr lang="en-US" dirty="0" smtClean="0"/>
              <a:t> s </a:t>
            </a:r>
            <a:r>
              <a:rPr lang="en-US" dirty="0" err="1" smtClean="0"/>
              <a:t>opiem</a:t>
            </a:r>
            <a:endParaRPr lang="en-US" dirty="0" smtClean="0"/>
          </a:p>
          <a:p>
            <a:r>
              <a:rPr lang="en-US" dirty="0" smtClean="0"/>
              <a:t>Lin </a:t>
            </a:r>
            <a:r>
              <a:rPr lang="en-US" dirty="0" err="1" smtClean="0"/>
              <a:t>nechal</a:t>
            </a:r>
            <a:r>
              <a:rPr lang="en-US" dirty="0" smtClean="0"/>
              <a:t> </a:t>
            </a:r>
            <a:r>
              <a:rPr lang="en-US" dirty="0" err="1" smtClean="0"/>
              <a:t>vysyspat</a:t>
            </a:r>
            <a:r>
              <a:rPr lang="en-US" dirty="0" smtClean="0"/>
              <a:t> 55kg </a:t>
            </a:r>
            <a:r>
              <a:rPr lang="en-US" dirty="0" err="1" smtClean="0"/>
              <a:t>opia</a:t>
            </a:r>
            <a:r>
              <a:rPr lang="en-US" dirty="0" smtClean="0"/>
              <a:t> </a:t>
            </a:r>
            <a:r>
              <a:rPr lang="en-US" dirty="0" err="1" smtClean="0"/>
              <a:t>zabavého</a:t>
            </a:r>
            <a:r>
              <a:rPr lang="en-US" dirty="0" smtClean="0"/>
              <a:t> v </a:t>
            </a:r>
            <a:r>
              <a:rPr lang="en-US" dirty="0" err="1" smtClean="0"/>
              <a:t>Kantonu</a:t>
            </a:r>
            <a:r>
              <a:rPr lang="en-US" dirty="0" smtClean="0"/>
              <a:t> do </a:t>
            </a:r>
            <a:r>
              <a:rPr lang="en-US" dirty="0" err="1" smtClean="0"/>
              <a:t>moře</a:t>
            </a:r>
            <a:endParaRPr lang="en-US" dirty="0" smtClean="0"/>
          </a:p>
          <a:p>
            <a:endParaRPr lang="en-US" dirty="0"/>
          </a:p>
        </p:txBody>
      </p:sp>
      <p:pic>
        <p:nvPicPr>
          <p:cNvPr id="5" name="Content Placeholder 4"/>
          <p:cNvPicPr>
            <a:picLocks noGrp="1" noChangeAspect="1"/>
          </p:cNvPicPr>
          <p:nvPr>
            <p:ph sz="half" idx="2"/>
          </p:nvPr>
        </p:nvPicPr>
        <p:blipFill>
          <a:blip r:embed="rId2"/>
          <a:srcRect l="22622" r="22622"/>
          <a:stretch>
            <a:fillRect/>
          </a:stretch>
        </p:blipFill>
        <p:spPr/>
      </p:pic>
    </p:spTree>
    <p:extLst>
      <p:ext uri="{BB962C8B-B14F-4D97-AF65-F5344CB8AC3E}">
        <p14:creationId xmlns:p14="http://schemas.microsoft.com/office/powerpoint/2010/main" val="17209240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Záminka</a:t>
            </a:r>
            <a:r>
              <a:rPr lang="en-US" dirty="0" smtClean="0"/>
              <a:t> k </a:t>
            </a:r>
            <a:r>
              <a:rPr lang="en-US" dirty="0" err="1" smtClean="0"/>
              <a:t>válce</a:t>
            </a:r>
            <a:endParaRPr lang="en-US" dirty="0"/>
          </a:p>
        </p:txBody>
      </p:sp>
      <p:sp>
        <p:nvSpPr>
          <p:cNvPr id="3" name="Content Placeholder 2"/>
          <p:cNvSpPr>
            <a:spLocks noGrp="1"/>
          </p:cNvSpPr>
          <p:nvPr>
            <p:ph idx="1"/>
          </p:nvPr>
        </p:nvSpPr>
        <p:spPr/>
        <p:txBody>
          <a:bodyPr>
            <a:normAutofit lnSpcReduction="10000"/>
          </a:bodyPr>
          <a:lstStyle/>
          <a:p>
            <a:r>
              <a:rPr lang="en-US" dirty="0" err="1" smtClean="0"/>
              <a:t>Ke</a:t>
            </a:r>
            <a:r>
              <a:rPr lang="en-US" dirty="0" smtClean="0"/>
              <a:t> </a:t>
            </a:r>
            <a:r>
              <a:rPr lang="en-US" dirty="0" err="1" smtClean="0"/>
              <a:t>konci</a:t>
            </a:r>
            <a:r>
              <a:rPr lang="en-US" dirty="0" smtClean="0"/>
              <a:t> </a:t>
            </a:r>
            <a:r>
              <a:rPr lang="en-US" dirty="0" err="1" smtClean="0"/>
              <a:t>října</a:t>
            </a:r>
            <a:r>
              <a:rPr lang="en-US" dirty="0" smtClean="0"/>
              <a:t> 1839 </a:t>
            </a:r>
            <a:r>
              <a:rPr lang="en-US" dirty="0" err="1" smtClean="0"/>
              <a:t>připlula</a:t>
            </a:r>
            <a:r>
              <a:rPr lang="en-US" dirty="0" smtClean="0"/>
              <a:t> </a:t>
            </a:r>
            <a:r>
              <a:rPr lang="en-US" dirty="0" err="1" smtClean="0"/>
              <a:t>ke</a:t>
            </a:r>
            <a:r>
              <a:rPr lang="en-US" dirty="0" smtClean="0"/>
              <a:t> </a:t>
            </a:r>
            <a:r>
              <a:rPr lang="en-US" dirty="0" err="1" smtClean="0"/>
              <a:t>Kanton</a:t>
            </a:r>
            <a:r>
              <a:rPr lang="en-US" dirty="0" smtClean="0"/>
              <a:t> </a:t>
            </a:r>
            <a:r>
              <a:rPr lang="en-US" dirty="0" err="1" smtClean="0"/>
              <a:t>loď</a:t>
            </a:r>
            <a:r>
              <a:rPr lang="en-US" dirty="0" smtClean="0"/>
              <a:t> </a:t>
            </a:r>
            <a:r>
              <a:rPr lang="en-US" dirty="0" err="1" smtClean="0"/>
              <a:t>amerických</a:t>
            </a:r>
            <a:r>
              <a:rPr lang="en-US" dirty="0" smtClean="0"/>
              <a:t> </a:t>
            </a:r>
            <a:r>
              <a:rPr lang="en-US" dirty="0" err="1" smtClean="0"/>
              <a:t>quakerů</a:t>
            </a:r>
            <a:r>
              <a:rPr lang="en-US" dirty="0" smtClean="0"/>
              <a:t>, </a:t>
            </a:r>
            <a:r>
              <a:rPr lang="en-US" dirty="0" err="1" smtClean="0"/>
              <a:t>kteří</a:t>
            </a:r>
            <a:r>
              <a:rPr lang="en-US" dirty="0" smtClean="0"/>
              <a:t> </a:t>
            </a:r>
            <a:r>
              <a:rPr lang="en-US" dirty="0" err="1" smtClean="0"/>
              <a:t>odmítali</a:t>
            </a:r>
            <a:r>
              <a:rPr lang="en-US" dirty="0" smtClean="0"/>
              <a:t> </a:t>
            </a:r>
            <a:r>
              <a:rPr lang="en-US" dirty="0" err="1" smtClean="0"/>
              <a:t>obhod</a:t>
            </a:r>
            <a:r>
              <a:rPr lang="en-US" dirty="0" smtClean="0"/>
              <a:t> s </a:t>
            </a:r>
            <a:r>
              <a:rPr lang="en-US" dirty="0" err="1" smtClean="0"/>
              <a:t>opiem</a:t>
            </a:r>
            <a:endParaRPr lang="en-US" dirty="0"/>
          </a:p>
          <a:p>
            <a:r>
              <a:rPr lang="en-US" dirty="0" err="1"/>
              <a:t>A</a:t>
            </a:r>
            <a:r>
              <a:rPr lang="en-US" dirty="0" err="1" smtClean="0"/>
              <a:t>by</a:t>
            </a:r>
            <a:r>
              <a:rPr lang="en-US" dirty="0" smtClean="0"/>
              <a:t> k </a:t>
            </a:r>
            <a:r>
              <a:rPr lang="en-US" dirty="0" err="1" smtClean="0"/>
              <a:t>obchodu</a:t>
            </a:r>
            <a:r>
              <a:rPr lang="en-US" dirty="0" smtClean="0"/>
              <a:t> </a:t>
            </a:r>
            <a:r>
              <a:rPr lang="en-US" dirty="0" err="1" smtClean="0"/>
              <a:t>nedošlo</a:t>
            </a:r>
            <a:r>
              <a:rPr lang="en-US" dirty="0" smtClean="0"/>
              <a:t>, </a:t>
            </a:r>
            <a:r>
              <a:rPr lang="en-US" dirty="0" err="1" smtClean="0"/>
              <a:t>tři</a:t>
            </a:r>
            <a:r>
              <a:rPr lang="en-US" dirty="0" smtClean="0"/>
              <a:t> </a:t>
            </a:r>
            <a:r>
              <a:rPr lang="en-US" dirty="0" err="1" smtClean="0"/>
              <a:t>britské</a:t>
            </a:r>
            <a:r>
              <a:rPr lang="en-US" dirty="0" smtClean="0"/>
              <a:t> </a:t>
            </a:r>
            <a:r>
              <a:rPr lang="en-US" dirty="0" err="1" smtClean="0"/>
              <a:t>lodi</a:t>
            </a:r>
            <a:r>
              <a:rPr lang="en-US" dirty="0" smtClean="0"/>
              <a:t>, </a:t>
            </a:r>
            <a:r>
              <a:rPr lang="en-US" dirty="0" err="1" smtClean="0"/>
              <a:t>které</a:t>
            </a:r>
            <a:r>
              <a:rPr lang="en-US" dirty="0" smtClean="0"/>
              <a:t> se </a:t>
            </a:r>
            <a:r>
              <a:rPr lang="en-US" dirty="0" err="1" smtClean="0"/>
              <a:t>nacházely</a:t>
            </a:r>
            <a:r>
              <a:rPr lang="en-US" dirty="0" smtClean="0"/>
              <a:t> v </a:t>
            </a:r>
            <a:r>
              <a:rPr lang="en-US" dirty="0" err="1" smtClean="0"/>
              <a:t>oblasti</a:t>
            </a:r>
            <a:r>
              <a:rPr lang="en-US" dirty="0" smtClean="0"/>
              <a:t> </a:t>
            </a:r>
            <a:r>
              <a:rPr lang="en-US" dirty="0" err="1" smtClean="0"/>
              <a:t>zahájili</a:t>
            </a:r>
            <a:r>
              <a:rPr lang="en-US" dirty="0" smtClean="0"/>
              <a:t> </a:t>
            </a:r>
            <a:r>
              <a:rPr lang="en-US" dirty="0" err="1" smtClean="0"/>
              <a:t>blokádu</a:t>
            </a:r>
            <a:r>
              <a:rPr lang="en-US" dirty="0" smtClean="0"/>
              <a:t> </a:t>
            </a:r>
            <a:r>
              <a:rPr lang="en-US" dirty="0" err="1" smtClean="0"/>
              <a:t>Kantonu</a:t>
            </a:r>
            <a:endParaRPr lang="en-US" dirty="0" smtClean="0"/>
          </a:p>
          <a:p>
            <a:r>
              <a:rPr lang="cs-CZ" dirty="0" err="1" smtClean="0"/>
              <a:t>Č</a:t>
            </a:r>
            <a:r>
              <a:rPr lang="en-US" dirty="0" err="1" smtClean="0"/>
              <a:t>ínské</a:t>
            </a:r>
            <a:r>
              <a:rPr lang="en-US" dirty="0" smtClean="0"/>
              <a:t> </a:t>
            </a:r>
            <a:r>
              <a:rPr lang="en-US" dirty="0" err="1" smtClean="0"/>
              <a:t>lodě</a:t>
            </a:r>
            <a:r>
              <a:rPr lang="en-US" dirty="0" smtClean="0"/>
              <a:t> </a:t>
            </a:r>
            <a:r>
              <a:rPr lang="en-US" dirty="0" err="1" smtClean="0"/>
              <a:t>vypluly</a:t>
            </a:r>
            <a:r>
              <a:rPr lang="en-US" dirty="0" smtClean="0"/>
              <a:t> </a:t>
            </a:r>
            <a:r>
              <a:rPr lang="en-US" dirty="0" err="1" smtClean="0"/>
              <a:t>údajně</a:t>
            </a:r>
            <a:r>
              <a:rPr lang="en-US" dirty="0" smtClean="0"/>
              <a:t> </a:t>
            </a:r>
            <a:r>
              <a:rPr lang="en-US" dirty="0" err="1" smtClean="0"/>
              <a:t>na</a:t>
            </a:r>
            <a:r>
              <a:rPr lang="en-US" dirty="0" smtClean="0"/>
              <a:t> </a:t>
            </a:r>
            <a:r>
              <a:rPr lang="en-US" dirty="0" err="1" smtClean="0"/>
              <a:t>ochranu</a:t>
            </a:r>
            <a:r>
              <a:rPr lang="en-US" dirty="0" smtClean="0"/>
              <a:t> </a:t>
            </a:r>
            <a:r>
              <a:rPr lang="en-US" dirty="0" err="1" smtClean="0"/>
              <a:t>britských</a:t>
            </a:r>
            <a:endParaRPr lang="en-US" dirty="0" smtClean="0"/>
          </a:p>
          <a:p>
            <a:r>
              <a:rPr lang="en-US" dirty="0" err="1" smtClean="0"/>
              <a:t>Britská</a:t>
            </a:r>
            <a:r>
              <a:rPr lang="en-US" dirty="0" smtClean="0"/>
              <a:t> </a:t>
            </a:r>
            <a:r>
              <a:rPr lang="en-US" dirty="0" err="1" smtClean="0"/>
              <a:t>vláda</a:t>
            </a:r>
            <a:r>
              <a:rPr lang="en-US" dirty="0" smtClean="0"/>
              <a:t> </a:t>
            </a:r>
            <a:r>
              <a:rPr lang="en-US" dirty="0" err="1" smtClean="0"/>
              <a:t>střet</a:t>
            </a:r>
            <a:r>
              <a:rPr lang="en-US" dirty="0" smtClean="0"/>
              <a:t> </a:t>
            </a:r>
            <a:r>
              <a:rPr lang="en-US" dirty="0" err="1" smtClean="0"/>
              <a:t>podpořila</a:t>
            </a:r>
            <a:r>
              <a:rPr lang="en-US" dirty="0" smtClean="0"/>
              <a:t> – </a:t>
            </a:r>
            <a:r>
              <a:rPr lang="en-US" dirty="0" err="1" smtClean="0"/>
              <a:t>vyslala</a:t>
            </a:r>
            <a:r>
              <a:rPr lang="en-US" dirty="0" smtClean="0"/>
              <a:t> </a:t>
            </a:r>
            <a:r>
              <a:rPr lang="en-US" dirty="0" err="1" smtClean="0"/>
              <a:t>necelých</a:t>
            </a:r>
            <a:r>
              <a:rPr lang="en-US" dirty="0" smtClean="0"/>
              <a:t> 50 </a:t>
            </a:r>
            <a:r>
              <a:rPr lang="en-US" dirty="0" err="1" smtClean="0"/>
              <a:t>lodí</a:t>
            </a:r>
            <a:endParaRPr lang="en-US" dirty="0" smtClean="0"/>
          </a:p>
          <a:p>
            <a:r>
              <a:rPr lang="en-US" dirty="0" err="1" smtClean="0"/>
              <a:t>Technologická</a:t>
            </a:r>
            <a:r>
              <a:rPr lang="en-US" dirty="0" smtClean="0"/>
              <a:t> </a:t>
            </a:r>
            <a:r>
              <a:rPr lang="en-US" dirty="0" err="1" smtClean="0"/>
              <a:t>vyspělost</a:t>
            </a:r>
            <a:r>
              <a:rPr lang="en-US" dirty="0" smtClean="0"/>
              <a:t> </a:t>
            </a:r>
            <a:r>
              <a:rPr lang="en-US" dirty="0" err="1" smtClean="0"/>
              <a:t>Britů</a:t>
            </a:r>
            <a:endParaRPr lang="en-US" dirty="0" smtClean="0"/>
          </a:p>
          <a:p>
            <a:r>
              <a:rPr lang="en-US" dirty="0" smtClean="0"/>
              <a:t>70 </a:t>
            </a:r>
            <a:r>
              <a:rPr lang="en-US" dirty="0" err="1" smtClean="0"/>
              <a:t>mrtvých</a:t>
            </a:r>
            <a:r>
              <a:rPr lang="en-US" dirty="0" smtClean="0"/>
              <a:t> </a:t>
            </a:r>
            <a:r>
              <a:rPr lang="en-US" dirty="0" err="1" smtClean="0"/>
              <a:t>na</a:t>
            </a:r>
            <a:r>
              <a:rPr lang="en-US" dirty="0" smtClean="0"/>
              <a:t> </a:t>
            </a:r>
            <a:r>
              <a:rPr lang="en-US" dirty="0" err="1" smtClean="0"/>
              <a:t>britské</a:t>
            </a:r>
            <a:r>
              <a:rPr lang="en-US" dirty="0" smtClean="0"/>
              <a:t> </a:t>
            </a:r>
            <a:r>
              <a:rPr lang="en-US" dirty="0" err="1" smtClean="0"/>
              <a:t>straně</a:t>
            </a:r>
            <a:r>
              <a:rPr lang="en-US" dirty="0" smtClean="0"/>
              <a:t>, 18 000 – 20 000 </a:t>
            </a:r>
            <a:r>
              <a:rPr lang="en-US" dirty="0" err="1" smtClean="0"/>
              <a:t>na</a:t>
            </a:r>
            <a:r>
              <a:rPr lang="en-US" dirty="0" smtClean="0"/>
              <a:t> </a:t>
            </a:r>
            <a:r>
              <a:rPr lang="en-US" dirty="0" err="1" smtClean="0"/>
              <a:t>čínské</a:t>
            </a:r>
            <a:endParaRPr lang="en-US" dirty="0" smtClean="0"/>
          </a:p>
          <a:p>
            <a:endParaRPr lang="en-US" dirty="0"/>
          </a:p>
        </p:txBody>
      </p:sp>
    </p:spTree>
    <p:extLst>
      <p:ext uri="{BB962C8B-B14F-4D97-AF65-F5344CB8AC3E}">
        <p14:creationId xmlns:p14="http://schemas.microsoft.com/office/powerpoint/2010/main" val="2717918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3000" y="0"/>
            <a:ext cx="4294609" cy="6858000"/>
          </a:xfrm>
          <a:prstGeom prst="rect">
            <a:avLst/>
          </a:prstGeom>
        </p:spPr>
      </p:pic>
    </p:spTree>
    <p:extLst>
      <p:ext uri="{BB962C8B-B14F-4D97-AF65-F5344CB8AC3E}">
        <p14:creationId xmlns:p14="http://schemas.microsoft.com/office/powerpoint/2010/main" val="26642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Trpká</a:t>
            </a:r>
            <a:r>
              <a:rPr lang="en-US" dirty="0" smtClean="0"/>
              <a:t> </a:t>
            </a:r>
            <a:r>
              <a:rPr lang="en-US" dirty="0" err="1" smtClean="0"/>
              <a:t>porážka</a:t>
            </a:r>
            <a:endParaRPr lang="en-US" dirty="0"/>
          </a:p>
        </p:txBody>
      </p:sp>
      <p:sp>
        <p:nvSpPr>
          <p:cNvPr id="3" name="Content Placeholder 2"/>
          <p:cNvSpPr>
            <a:spLocks noGrp="1"/>
          </p:cNvSpPr>
          <p:nvPr>
            <p:ph idx="1"/>
          </p:nvPr>
        </p:nvSpPr>
        <p:spPr/>
        <p:txBody>
          <a:bodyPr/>
          <a:lstStyle/>
          <a:p>
            <a:r>
              <a:rPr lang="en-US" dirty="0" smtClean="0"/>
              <a:t>29.8.1842 </a:t>
            </a:r>
            <a:r>
              <a:rPr lang="en-US" dirty="0" err="1" smtClean="0"/>
              <a:t>Smlouva</a:t>
            </a:r>
            <a:r>
              <a:rPr lang="en-US" dirty="0" smtClean="0"/>
              <a:t> z </a:t>
            </a:r>
            <a:r>
              <a:rPr lang="en-US" dirty="0" err="1" smtClean="0"/>
              <a:t>Nankingu</a:t>
            </a:r>
            <a:r>
              <a:rPr lang="zh-TW" altLang="en-US" dirty="0" smtClean="0"/>
              <a:t>南京条约</a:t>
            </a:r>
            <a:endParaRPr lang="cs-CZ" altLang="zh-TW" dirty="0" smtClean="0"/>
          </a:p>
          <a:p>
            <a:r>
              <a:rPr lang="en-US" dirty="0" smtClean="0"/>
              <a:t>R</a:t>
            </a:r>
            <a:r>
              <a:rPr lang="cs-CZ" dirty="0" err="1" smtClean="0"/>
              <a:t>eparace</a:t>
            </a:r>
            <a:r>
              <a:rPr lang="cs-CZ" dirty="0" smtClean="0"/>
              <a:t> 21 mil. </a:t>
            </a:r>
            <a:r>
              <a:rPr lang="en-US" dirty="0" smtClean="0"/>
              <a:t>D</a:t>
            </a:r>
            <a:r>
              <a:rPr lang="cs-CZ" dirty="0" err="1" smtClean="0"/>
              <a:t>olarů</a:t>
            </a:r>
            <a:r>
              <a:rPr lang="cs-CZ" dirty="0" smtClean="0"/>
              <a:t>, podstoupení </a:t>
            </a:r>
            <a:r>
              <a:rPr lang="cs-CZ" dirty="0" err="1" smtClean="0"/>
              <a:t>Hong</a:t>
            </a:r>
            <a:r>
              <a:rPr lang="cs-CZ" dirty="0" smtClean="0"/>
              <a:t> Kongu</a:t>
            </a:r>
          </a:p>
          <a:p>
            <a:r>
              <a:rPr lang="en-US" dirty="0" smtClean="0"/>
              <a:t>Z</a:t>
            </a:r>
            <a:r>
              <a:rPr lang="cs-CZ" dirty="0" smtClean="0"/>
              <a:t>rušení kantonského systému a otevření </a:t>
            </a:r>
            <a:r>
              <a:rPr lang="cs-CZ" dirty="0" smtClean="0"/>
              <a:t>nových </a:t>
            </a:r>
            <a:r>
              <a:rPr lang="cs-CZ" dirty="0" smtClean="0"/>
              <a:t>přístavů: </a:t>
            </a:r>
            <a:r>
              <a:rPr lang="cs-CZ" dirty="0" err="1" smtClean="0"/>
              <a:t>Xiamen</a:t>
            </a:r>
            <a:r>
              <a:rPr lang="cs-CZ" dirty="0" smtClean="0"/>
              <a:t> (</a:t>
            </a:r>
            <a:r>
              <a:rPr lang="cs-CZ" dirty="0" err="1" smtClean="0"/>
              <a:t>Amoy</a:t>
            </a:r>
            <a:r>
              <a:rPr lang="cs-CZ" dirty="0" smtClean="0"/>
              <a:t>), </a:t>
            </a:r>
            <a:r>
              <a:rPr lang="cs-CZ" dirty="0" err="1" smtClean="0"/>
              <a:t>Fuzhou</a:t>
            </a:r>
            <a:r>
              <a:rPr lang="cs-CZ" dirty="0" smtClean="0"/>
              <a:t>, </a:t>
            </a:r>
            <a:r>
              <a:rPr lang="cs-CZ" dirty="0" err="1" smtClean="0"/>
              <a:t>Ningbo</a:t>
            </a:r>
            <a:r>
              <a:rPr lang="cs-CZ" dirty="0" smtClean="0"/>
              <a:t>, </a:t>
            </a:r>
            <a:r>
              <a:rPr lang="cs-CZ" dirty="0" err="1" smtClean="0"/>
              <a:t>Shanghai</a:t>
            </a:r>
            <a:endParaRPr lang="cs-CZ" dirty="0" smtClean="0"/>
          </a:p>
          <a:p>
            <a:endParaRPr lang="cs-CZ" dirty="0" smtClean="0"/>
          </a:p>
          <a:p>
            <a:endParaRPr lang="en-US" dirty="0"/>
          </a:p>
        </p:txBody>
      </p:sp>
      <p:pic>
        <p:nvPicPr>
          <p:cNvPr id="4" name="Picture 3"/>
          <p:cNvPicPr>
            <a:picLocks noChangeAspect="1"/>
          </p:cNvPicPr>
          <p:nvPr/>
        </p:nvPicPr>
        <p:blipFill>
          <a:blip r:embed="rId2"/>
          <a:stretch>
            <a:fillRect/>
          </a:stretch>
        </p:blipFill>
        <p:spPr>
          <a:xfrm>
            <a:off x="809163" y="3551500"/>
            <a:ext cx="6497790" cy="3306500"/>
          </a:xfrm>
          <a:prstGeom prst="rect">
            <a:avLst/>
          </a:prstGeom>
        </p:spPr>
      </p:pic>
    </p:spTree>
    <p:extLst>
      <p:ext uri="{BB962C8B-B14F-4D97-AF65-F5344CB8AC3E}">
        <p14:creationId xmlns:p14="http://schemas.microsoft.com/office/powerpoint/2010/main" val="10546731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Druhá</a:t>
            </a:r>
            <a:r>
              <a:rPr lang="en-US" dirty="0" smtClean="0"/>
              <a:t> </a:t>
            </a:r>
            <a:r>
              <a:rPr lang="en-US" dirty="0" err="1" smtClean="0"/>
              <a:t>Opiová</a:t>
            </a:r>
            <a:r>
              <a:rPr lang="en-US" dirty="0"/>
              <a:t> </a:t>
            </a:r>
            <a:r>
              <a:rPr lang="en-US" dirty="0" err="1" smtClean="0"/>
              <a:t>válka</a:t>
            </a:r>
            <a:endParaRPr lang="en-US" dirty="0"/>
          </a:p>
        </p:txBody>
      </p:sp>
      <p:sp>
        <p:nvSpPr>
          <p:cNvPr id="3" name="Content Placeholder 2"/>
          <p:cNvSpPr>
            <a:spLocks noGrp="1"/>
          </p:cNvSpPr>
          <p:nvPr>
            <p:ph sz="quarter" idx="1"/>
          </p:nvPr>
        </p:nvSpPr>
        <p:spPr/>
        <p:txBody>
          <a:bodyPr/>
          <a:lstStyle/>
          <a:p>
            <a:r>
              <a:rPr lang="en-US" dirty="0" err="1" smtClean="0"/>
              <a:t>Proč</a:t>
            </a:r>
            <a:r>
              <a:rPr lang="en-US" dirty="0" smtClean="0"/>
              <a:t> </a:t>
            </a:r>
            <a:r>
              <a:rPr lang="en-US" dirty="0" err="1" smtClean="0"/>
              <a:t>vypukla</a:t>
            </a:r>
            <a:r>
              <a:rPr lang="en-US" dirty="0" smtClean="0"/>
              <a:t>? </a:t>
            </a:r>
            <a:r>
              <a:rPr lang="en-US" dirty="0" err="1" smtClean="0"/>
              <a:t>Politické</a:t>
            </a:r>
            <a:r>
              <a:rPr lang="en-US" dirty="0" smtClean="0"/>
              <a:t> </a:t>
            </a:r>
            <a:r>
              <a:rPr lang="en-US" dirty="0" err="1" smtClean="0"/>
              <a:t>důvody</a:t>
            </a:r>
            <a:r>
              <a:rPr lang="en-US" dirty="0" smtClean="0"/>
              <a:t> v. </a:t>
            </a:r>
            <a:r>
              <a:rPr lang="en-US" dirty="0" err="1" smtClean="0"/>
              <a:t>záminka</a:t>
            </a:r>
            <a:endParaRPr lang="en-US" dirty="0" smtClean="0"/>
          </a:p>
          <a:p>
            <a:r>
              <a:rPr lang="en-US" dirty="0" err="1" smtClean="0"/>
              <a:t>Název</a:t>
            </a:r>
            <a:r>
              <a:rPr lang="en-US" dirty="0" smtClean="0"/>
              <a:t> </a:t>
            </a:r>
            <a:r>
              <a:rPr lang="en-US" dirty="0" err="1" smtClean="0"/>
              <a:t>smlouvy</a:t>
            </a:r>
            <a:r>
              <a:rPr lang="en-US" dirty="0" smtClean="0"/>
              <a:t>, </a:t>
            </a:r>
            <a:r>
              <a:rPr lang="en-US" dirty="0" err="1" smtClean="0"/>
              <a:t>která</a:t>
            </a:r>
            <a:r>
              <a:rPr lang="en-US" dirty="0" smtClean="0"/>
              <a:t> </a:t>
            </a:r>
            <a:r>
              <a:rPr lang="en-US" dirty="0" err="1" smtClean="0"/>
              <a:t>ji</a:t>
            </a:r>
            <a:r>
              <a:rPr lang="en-US" dirty="0" smtClean="0"/>
              <a:t> </a:t>
            </a:r>
            <a:r>
              <a:rPr lang="en-US" dirty="0" err="1" smtClean="0"/>
              <a:t>ukončila</a:t>
            </a:r>
            <a:r>
              <a:rPr lang="en-US" dirty="0" smtClean="0"/>
              <a:t>? </a:t>
            </a:r>
            <a:r>
              <a:rPr lang="en-US" dirty="0" err="1" smtClean="0"/>
              <a:t>Ratifikace</a:t>
            </a:r>
            <a:r>
              <a:rPr lang="en-US" dirty="0" smtClean="0"/>
              <a:t> </a:t>
            </a:r>
            <a:r>
              <a:rPr lang="en-US" dirty="0" err="1" smtClean="0"/>
              <a:t>smlouvy</a:t>
            </a:r>
            <a:r>
              <a:rPr lang="en-US" dirty="0" smtClean="0"/>
              <a:t>?</a:t>
            </a:r>
          </a:p>
          <a:p>
            <a:r>
              <a:rPr lang="en-US" dirty="0" err="1" smtClean="0"/>
              <a:t>Popište</a:t>
            </a:r>
            <a:r>
              <a:rPr lang="en-US" dirty="0" smtClean="0"/>
              <a:t> </a:t>
            </a:r>
            <a:r>
              <a:rPr lang="en-US" dirty="0" err="1"/>
              <a:t>n</a:t>
            </a:r>
            <a:r>
              <a:rPr lang="en-US" dirty="0" err="1" smtClean="0"/>
              <a:t>ásledky</a:t>
            </a:r>
            <a:endParaRPr lang="en-US" dirty="0"/>
          </a:p>
        </p:txBody>
      </p:sp>
    </p:spTree>
    <p:extLst>
      <p:ext uri="{BB962C8B-B14F-4D97-AF65-F5344CB8AC3E}">
        <p14:creationId xmlns:p14="http://schemas.microsoft.com/office/powerpoint/2010/main" val="108051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Opiová</a:t>
            </a:r>
            <a:r>
              <a:rPr lang="en-US" dirty="0" smtClean="0"/>
              <a:t> </a:t>
            </a:r>
            <a:r>
              <a:rPr lang="en-US" dirty="0" err="1" smtClean="0"/>
              <a:t>válka</a:t>
            </a:r>
            <a:r>
              <a:rPr lang="en-US" dirty="0" smtClean="0"/>
              <a:t> (1856-1860)</a:t>
            </a:r>
            <a:endParaRPr lang="en-US" dirty="0"/>
          </a:p>
        </p:txBody>
      </p:sp>
      <p:sp>
        <p:nvSpPr>
          <p:cNvPr id="3" name="Content Placeholder 2"/>
          <p:cNvSpPr>
            <a:spLocks noGrp="1"/>
          </p:cNvSpPr>
          <p:nvPr>
            <p:ph idx="1"/>
          </p:nvPr>
        </p:nvSpPr>
        <p:spPr/>
        <p:txBody>
          <a:bodyPr>
            <a:normAutofit/>
          </a:bodyPr>
          <a:lstStyle/>
          <a:p>
            <a:r>
              <a:rPr lang="en-US" dirty="0" err="1" smtClean="0"/>
              <a:t>Čína</a:t>
            </a:r>
            <a:r>
              <a:rPr lang="en-US" dirty="0" smtClean="0"/>
              <a:t> v. </a:t>
            </a:r>
            <a:r>
              <a:rPr lang="en-US" dirty="0" smtClean="0"/>
              <a:t>VB, </a:t>
            </a:r>
            <a:r>
              <a:rPr lang="en-US" dirty="0" smtClean="0"/>
              <a:t>Fr</a:t>
            </a:r>
            <a:r>
              <a:rPr lang="en-US" dirty="0" smtClean="0"/>
              <a:t>., U.S.A.</a:t>
            </a:r>
            <a:endParaRPr lang="en-US" dirty="0" smtClean="0"/>
          </a:p>
          <a:p>
            <a:r>
              <a:rPr lang="en-US" dirty="0" err="1" smtClean="0"/>
              <a:t>Čína</a:t>
            </a:r>
            <a:r>
              <a:rPr lang="en-US" dirty="0" smtClean="0"/>
              <a:t> </a:t>
            </a:r>
            <a:r>
              <a:rPr lang="en-US" dirty="0" err="1" smtClean="0"/>
              <a:t>zajala</a:t>
            </a:r>
            <a:r>
              <a:rPr lang="en-US" dirty="0" smtClean="0"/>
              <a:t> </a:t>
            </a:r>
            <a:r>
              <a:rPr lang="en-US" dirty="0" err="1" smtClean="0"/>
              <a:t>loď</a:t>
            </a:r>
            <a:r>
              <a:rPr lang="en-US" dirty="0" smtClean="0"/>
              <a:t> </a:t>
            </a:r>
            <a:r>
              <a:rPr lang="en-US" i="1" dirty="0" smtClean="0"/>
              <a:t>Arrow</a:t>
            </a:r>
            <a:r>
              <a:rPr lang="en-US" dirty="0" smtClean="0"/>
              <a:t> </a:t>
            </a:r>
            <a:r>
              <a:rPr lang="en-US" dirty="0" err="1" smtClean="0"/>
              <a:t>plující</a:t>
            </a:r>
            <a:r>
              <a:rPr lang="en-US" dirty="0" smtClean="0"/>
              <a:t> pod </a:t>
            </a:r>
            <a:r>
              <a:rPr lang="en-US" dirty="0" err="1" smtClean="0"/>
              <a:t>britskou</a:t>
            </a:r>
            <a:r>
              <a:rPr lang="en-US" dirty="0" smtClean="0"/>
              <a:t> </a:t>
            </a:r>
            <a:r>
              <a:rPr lang="en-US" dirty="0" err="1" smtClean="0"/>
              <a:t>vlajkou</a:t>
            </a:r>
            <a:endParaRPr lang="en-US" dirty="0" smtClean="0"/>
          </a:p>
          <a:p>
            <a:r>
              <a:rPr lang="en-US" dirty="0" err="1"/>
              <a:t>Císař</a:t>
            </a:r>
            <a:r>
              <a:rPr lang="en-US" dirty="0"/>
              <a:t> </a:t>
            </a:r>
            <a:r>
              <a:rPr lang="en-US" dirty="0" err="1" smtClean="0"/>
              <a:t>Xianfeng</a:t>
            </a:r>
            <a:endParaRPr lang="en-US" dirty="0" smtClean="0"/>
          </a:p>
          <a:p>
            <a:r>
              <a:rPr lang="en-US" dirty="0" err="1" smtClean="0"/>
              <a:t>Guvernér</a:t>
            </a:r>
            <a:r>
              <a:rPr lang="en-US" dirty="0" smtClean="0"/>
              <a:t> Hong </a:t>
            </a:r>
            <a:r>
              <a:rPr lang="en-US" dirty="0" err="1" smtClean="0"/>
              <a:t>Kongu</a:t>
            </a:r>
            <a:r>
              <a:rPr lang="en-US" dirty="0" smtClean="0"/>
              <a:t> </a:t>
            </a:r>
            <a:r>
              <a:rPr lang="en-US" dirty="0" err="1" smtClean="0"/>
              <a:t>nařídil</a:t>
            </a:r>
            <a:r>
              <a:rPr lang="en-US" dirty="0" smtClean="0"/>
              <a:t> </a:t>
            </a:r>
            <a:r>
              <a:rPr lang="en-US" dirty="0" err="1" smtClean="0"/>
              <a:t>bombardování</a:t>
            </a:r>
            <a:r>
              <a:rPr lang="en-US" dirty="0" smtClean="0"/>
              <a:t> </a:t>
            </a:r>
            <a:r>
              <a:rPr lang="en-US" dirty="0" err="1" smtClean="0"/>
              <a:t>Kantonu</a:t>
            </a:r>
            <a:endParaRPr lang="en-US" dirty="0" smtClean="0"/>
          </a:p>
          <a:p>
            <a:r>
              <a:rPr lang="en-US" dirty="0" err="1" smtClean="0"/>
              <a:t>Rychlá</a:t>
            </a:r>
            <a:r>
              <a:rPr lang="en-US" dirty="0" smtClean="0"/>
              <a:t> </a:t>
            </a:r>
            <a:r>
              <a:rPr lang="en-US" dirty="0" err="1" smtClean="0"/>
              <a:t>porážka</a:t>
            </a:r>
            <a:r>
              <a:rPr lang="en-US" dirty="0" smtClean="0"/>
              <a:t> </a:t>
            </a:r>
            <a:r>
              <a:rPr lang="en-US" dirty="0" err="1" smtClean="0"/>
              <a:t>čínských</a:t>
            </a:r>
            <a:r>
              <a:rPr lang="en-US" dirty="0" smtClean="0"/>
              <a:t> </a:t>
            </a:r>
            <a:r>
              <a:rPr lang="en-US" dirty="0" err="1" smtClean="0"/>
              <a:t>vojsk</a:t>
            </a:r>
            <a:r>
              <a:rPr lang="en-US" dirty="0" smtClean="0"/>
              <a:t>, </a:t>
            </a:r>
            <a:r>
              <a:rPr lang="en-US" dirty="0" err="1" smtClean="0"/>
              <a:t>dobyt</a:t>
            </a:r>
            <a:r>
              <a:rPr lang="en-US" dirty="0" smtClean="0"/>
              <a:t> Peking, </a:t>
            </a:r>
            <a:r>
              <a:rPr lang="en-US" dirty="0" err="1" smtClean="0"/>
              <a:t>zničení</a:t>
            </a:r>
            <a:r>
              <a:rPr lang="en-US" dirty="0" smtClean="0"/>
              <a:t> </a:t>
            </a:r>
            <a:r>
              <a:rPr lang="en-US" dirty="0" err="1" smtClean="0"/>
              <a:t>části</a:t>
            </a:r>
            <a:r>
              <a:rPr lang="en-US" dirty="0" smtClean="0"/>
              <a:t> </a:t>
            </a:r>
            <a:r>
              <a:rPr lang="en-US" dirty="0" err="1" smtClean="0"/>
              <a:t>letního</a:t>
            </a:r>
            <a:r>
              <a:rPr lang="en-US" dirty="0" smtClean="0"/>
              <a:t> </a:t>
            </a:r>
            <a:r>
              <a:rPr lang="en-US" dirty="0" err="1" smtClean="0"/>
              <a:t>paláce</a:t>
            </a:r>
            <a:endParaRPr lang="en-US" dirty="0" smtClean="0"/>
          </a:p>
          <a:p>
            <a:r>
              <a:rPr lang="en-US" dirty="0" err="1" smtClean="0"/>
              <a:t>Smlouva</a:t>
            </a:r>
            <a:r>
              <a:rPr lang="en-US" dirty="0" smtClean="0"/>
              <a:t> z Tientsin, </a:t>
            </a:r>
            <a:r>
              <a:rPr lang="en-US" dirty="0" err="1" smtClean="0"/>
              <a:t>sepsána</a:t>
            </a:r>
            <a:r>
              <a:rPr lang="en-US" dirty="0" smtClean="0"/>
              <a:t> 1858, </a:t>
            </a:r>
            <a:r>
              <a:rPr lang="en-US" dirty="0" err="1" smtClean="0"/>
              <a:t>ratifikace</a:t>
            </a:r>
            <a:r>
              <a:rPr lang="en-US" dirty="0" smtClean="0"/>
              <a:t> 1860</a:t>
            </a:r>
          </a:p>
          <a:p>
            <a:r>
              <a:rPr lang="en-US" dirty="0" err="1" smtClean="0"/>
              <a:t>Série</a:t>
            </a:r>
            <a:r>
              <a:rPr lang="en-US" dirty="0" smtClean="0"/>
              <a:t> </a:t>
            </a:r>
            <a:r>
              <a:rPr lang="en-US" b="1" dirty="0" err="1" smtClean="0"/>
              <a:t>nerovných</a:t>
            </a:r>
            <a:r>
              <a:rPr lang="en-US" b="1" dirty="0" smtClean="0"/>
              <a:t> </a:t>
            </a:r>
            <a:r>
              <a:rPr lang="en-US" b="1" dirty="0" err="1" smtClean="0"/>
              <a:t>smluv</a:t>
            </a:r>
            <a:endParaRPr lang="en-US" dirty="0"/>
          </a:p>
        </p:txBody>
      </p:sp>
    </p:spTree>
    <p:extLst>
      <p:ext uri="{BB962C8B-B14F-4D97-AF65-F5344CB8AC3E}">
        <p14:creationId xmlns:p14="http://schemas.microsoft.com/office/powerpoint/2010/main" val="351910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Následky</a:t>
            </a:r>
            <a:endParaRPr lang="en-US" dirty="0"/>
          </a:p>
        </p:txBody>
      </p:sp>
      <p:sp>
        <p:nvSpPr>
          <p:cNvPr id="3" name="Content Placeholder 2"/>
          <p:cNvSpPr>
            <a:spLocks noGrp="1"/>
          </p:cNvSpPr>
          <p:nvPr>
            <p:ph idx="1"/>
          </p:nvPr>
        </p:nvSpPr>
        <p:spPr/>
        <p:txBody>
          <a:bodyPr/>
          <a:lstStyle/>
          <a:p>
            <a:r>
              <a:rPr lang="en-US" dirty="0" err="1" smtClean="0"/>
              <a:t>Legalizace</a:t>
            </a:r>
            <a:r>
              <a:rPr lang="en-US" dirty="0" smtClean="0"/>
              <a:t> </a:t>
            </a:r>
            <a:r>
              <a:rPr lang="en-US" dirty="0" err="1" smtClean="0"/>
              <a:t>obchodu</a:t>
            </a:r>
            <a:r>
              <a:rPr lang="en-US" dirty="0" smtClean="0"/>
              <a:t> s </a:t>
            </a:r>
            <a:r>
              <a:rPr lang="en-US" dirty="0" err="1" smtClean="0"/>
              <a:t>opiem</a:t>
            </a:r>
            <a:endParaRPr lang="en-US" dirty="0" smtClean="0"/>
          </a:p>
          <a:p>
            <a:r>
              <a:rPr lang="en-US" dirty="0" err="1" smtClean="0"/>
              <a:t>Misionáři</a:t>
            </a:r>
            <a:endParaRPr lang="en-US" dirty="0" smtClean="0"/>
          </a:p>
          <a:p>
            <a:r>
              <a:rPr lang="en-US" dirty="0" err="1" smtClean="0"/>
              <a:t>Extrateritorialita</a:t>
            </a:r>
            <a:endParaRPr lang="en-US" dirty="0" smtClean="0"/>
          </a:p>
          <a:p>
            <a:r>
              <a:rPr lang="en-US" dirty="0" err="1" smtClean="0"/>
              <a:t>Otevření</a:t>
            </a:r>
            <a:r>
              <a:rPr lang="en-US" dirty="0" smtClean="0"/>
              <a:t> </a:t>
            </a:r>
            <a:r>
              <a:rPr lang="en-US" dirty="0" err="1" smtClean="0"/>
              <a:t>dalších</a:t>
            </a:r>
            <a:r>
              <a:rPr lang="en-US" dirty="0" smtClean="0"/>
              <a:t> </a:t>
            </a:r>
            <a:r>
              <a:rPr lang="en-US" dirty="0" err="1" smtClean="0"/>
              <a:t>přístavů</a:t>
            </a:r>
            <a:r>
              <a:rPr lang="en-US" dirty="0" smtClean="0"/>
              <a:t> (</a:t>
            </a:r>
            <a:r>
              <a:rPr lang="en-US" dirty="0" smtClean="0"/>
              <a:t>11, </a:t>
            </a:r>
            <a:r>
              <a:rPr lang="en-US" dirty="0" err="1" smtClean="0"/>
              <a:t>včetně</a:t>
            </a:r>
            <a:r>
              <a:rPr lang="en-US" dirty="0" smtClean="0"/>
              <a:t> TW)</a:t>
            </a:r>
          </a:p>
          <a:p>
            <a:r>
              <a:rPr lang="en-US" dirty="0" err="1"/>
              <a:t>Vnitřní</a:t>
            </a:r>
            <a:r>
              <a:rPr lang="en-US" dirty="0"/>
              <a:t> </a:t>
            </a:r>
            <a:r>
              <a:rPr lang="en-US" dirty="0" err="1" smtClean="0"/>
              <a:t>rebelie</a:t>
            </a:r>
            <a:endParaRPr lang="en-US" dirty="0" smtClean="0"/>
          </a:p>
        </p:txBody>
      </p:sp>
    </p:spTree>
    <p:extLst>
      <p:ext uri="{BB962C8B-B14F-4D97-AF65-F5344CB8AC3E}">
        <p14:creationId xmlns:p14="http://schemas.microsoft.com/office/powerpoint/2010/main" val="49735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899" y="1211738"/>
            <a:ext cx="8941089" cy="4033362"/>
          </a:xfrm>
          <a:prstGeom prst="rect">
            <a:avLst/>
          </a:prstGeom>
        </p:spPr>
      </p:pic>
    </p:spTree>
    <p:extLst>
      <p:ext uri="{BB962C8B-B14F-4D97-AF65-F5344CB8AC3E}">
        <p14:creationId xmlns:p14="http://schemas.microsoft.com/office/powerpoint/2010/main" val="34481381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Čína</a:t>
            </a:r>
            <a:r>
              <a:rPr lang="en-US" dirty="0" smtClean="0"/>
              <a:t> </a:t>
            </a:r>
            <a:r>
              <a:rPr lang="en-US" dirty="0" err="1" smtClean="0"/>
              <a:t>před</a:t>
            </a:r>
            <a:r>
              <a:rPr lang="en-US" dirty="0" smtClean="0"/>
              <a:t> 19. </a:t>
            </a:r>
            <a:r>
              <a:rPr lang="en-US" dirty="0" err="1" smtClean="0"/>
              <a:t>stoletím</a:t>
            </a:r>
            <a:endParaRPr lang="en-US" dirty="0"/>
          </a:p>
        </p:txBody>
      </p:sp>
      <p:sp>
        <p:nvSpPr>
          <p:cNvPr id="3" name="Content Placeholder 2"/>
          <p:cNvSpPr>
            <a:spLocks noGrp="1"/>
          </p:cNvSpPr>
          <p:nvPr>
            <p:ph sz="quarter" idx="1"/>
          </p:nvPr>
        </p:nvSpPr>
        <p:spPr/>
        <p:txBody>
          <a:bodyPr/>
          <a:lstStyle/>
          <a:p>
            <a:r>
              <a:rPr lang="en-US" dirty="0" err="1" smtClean="0"/>
              <a:t>Jak</a:t>
            </a:r>
            <a:r>
              <a:rPr lang="en-US" dirty="0" smtClean="0"/>
              <a:t> </a:t>
            </a:r>
            <a:r>
              <a:rPr lang="en-US" dirty="0" err="1" smtClean="0"/>
              <a:t>vnímali</a:t>
            </a:r>
            <a:r>
              <a:rPr lang="en-US" dirty="0" smtClean="0"/>
              <a:t> </a:t>
            </a:r>
            <a:r>
              <a:rPr lang="en-US" dirty="0" err="1" smtClean="0"/>
              <a:t>Evropané</a:t>
            </a:r>
            <a:r>
              <a:rPr lang="en-US" dirty="0" smtClean="0"/>
              <a:t> </a:t>
            </a:r>
            <a:r>
              <a:rPr lang="en-US" dirty="0" err="1" smtClean="0"/>
              <a:t>Čínu</a:t>
            </a:r>
            <a:r>
              <a:rPr lang="en-US" dirty="0" smtClean="0"/>
              <a:t> </a:t>
            </a:r>
            <a:r>
              <a:rPr lang="en-US" dirty="0" err="1" smtClean="0"/>
              <a:t>ve</a:t>
            </a:r>
            <a:r>
              <a:rPr lang="en-US" dirty="0" smtClean="0"/>
              <a:t> </a:t>
            </a:r>
            <a:r>
              <a:rPr lang="en-US" dirty="0" err="1" smtClean="0"/>
              <a:t>středověku</a:t>
            </a:r>
            <a:r>
              <a:rPr lang="en-US" dirty="0" smtClean="0"/>
              <a:t> a v </a:t>
            </a:r>
            <a:r>
              <a:rPr lang="en-US" dirty="0" err="1" smtClean="0"/>
              <a:t>raném</a:t>
            </a:r>
            <a:r>
              <a:rPr lang="en-US" dirty="0" smtClean="0"/>
              <a:t> </a:t>
            </a:r>
            <a:r>
              <a:rPr lang="en-US" dirty="0" err="1" smtClean="0"/>
              <a:t>novověku</a:t>
            </a:r>
            <a:r>
              <a:rPr lang="en-US" dirty="0" smtClean="0"/>
              <a:t>?</a:t>
            </a:r>
          </a:p>
          <a:p>
            <a:pPr lvl="1"/>
            <a:r>
              <a:rPr lang="en-US" dirty="0">
                <a:latin typeface="Times New Roman"/>
                <a:cs typeface="Times New Roman"/>
              </a:rPr>
              <a:t>Od </a:t>
            </a:r>
            <a:r>
              <a:rPr lang="en-US" dirty="0" err="1">
                <a:latin typeface="Times New Roman"/>
                <a:cs typeface="Times New Roman"/>
              </a:rPr>
              <a:t>středověku</a:t>
            </a:r>
            <a:r>
              <a:rPr lang="en-US" dirty="0">
                <a:latin typeface="Times New Roman"/>
                <a:cs typeface="Times New Roman"/>
              </a:rPr>
              <a:t> </a:t>
            </a:r>
            <a:r>
              <a:rPr lang="en-US" dirty="0" err="1">
                <a:latin typeface="Times New Roman"/>
                <a:cs typeface="Times New Roman"/>
              </a:rPr>
              <a:t>přetrvával</a:t>
            </a:r>
            <a:r>
              <a:rPr lang="en-US" dirty="0">
                <a:latin typeface="Times New Roman"/>
                <a:cs typeface="Times New Roman"/>
              </a:rPr>
              <a:t> </a:t>
            </a:r>
            <a:r>
              <a:rPr lang="en-US" dirty="0" err="1" smtClean="0">
                <a:latin typeface="Times New Roman"/>
                <a:cs typeface="Times New Roman"/>
              </a:rPr>
              <a:t>obraz</a:t>
            </a:r>
            <a:r>
              <a:rPr lang="en-US" dirty="0" smtClean="0">
                <a:latin typeface="Times New Roman"/>
                <a:cs typeface="Times New Roman"/>
              </a:rPr>
              <a:t> </a:t>
            </a:r>
            <a:r>
              <a:rPr lang="en-US" dirty="0" err="1">
                <a:latin typeface="Times New Roman"/>
                <a:cs typeface="Times New Roman"/>
              </a:rPr>
              <a:t>Číny</a:t>
            </a:r>
            <a:r>
              <a:rPr lang="en-US" dirty="0">
                <a:latin typeface="Times New Roman"/>
                <a:cs typeface="Times New Roman"/>
              </a:rPr>
              <a:t> </a:t>
            </a:r>
            <a:r>
              <a:rPr lang="en-US" dirty="0" err="1">
                <a:latin typeface="Times New Roman"/>
                <a:cs typeface="Times New Roman"/>
              </a:rPr>
              <a:t>jako</a:t>
            </a:r>
            <a:r>
              <a:rPr lang="en-US" dirty="0">
                <a:latin typeface="Times New Roman"/>
                <a:cs typeface="Times New Roman"/>
              </a:rPr>
              <a:t> </a:t>
            </a:r>
            <a:r>
              <a:rPr lang="en-US" dirty="0" err="1">
                <a:latin typeface="Times New Roman"/>
                <a:cs typeface="Times New Roman"/>
              </a:rPr>
              <a:t>bájného</a:t>
            </a:r>
            <a:r>
              <a:rPr lang="en-US" dirty="0">
                <a:latin typeface="Times New Roman"/>
                <a:cs typeface="Times New Roman"/>
              </a:rPr>
              <a:t> </a:t>
            </a:r>
            <a:r>
              <a:rPr lang="en-US" dirty="0" err="1" smtClean="0">
                <a:latin typeface="Times New Roman"/>
                <a:cs typeface="Times New Roman"/>
              </a:rPr>
              <a:t>Eldoráda</a:t>
            </a:r>
            <a:endParaRPr lang="en-US" dirty="0" smtClean="0">
              <a:latin typeface="Times New Roman"/>
              <a:cs typeface="Times New Roman"/>
            </a:endParaRPr>
          </a:p>
          <a:p>
            <a:pPr lvl="1"/>
            <a:r>
              <a:rPr lang="en-US" dirty="0" err="1">
                <a:latin typeface="Times New Roman"/>
                <a:cs typeface="Times New Roman"/>
              </a:rPr>
              <a:t>Evropané</a:t>
            </a:r>
            <a:r>
              <a:rPr lang="en-US" dirty="0">
                <a:latin typeface="Times New Roman"/>
                <a:cs typeface="Times New Roman"/>
              </a:rPr>
              <a:t> </a:t>
            </a:r>
            <a:r>
              <a:rPr lang="en-US" dirty="0" err="1">
                <a:latin typeface="Times New Roman"/>
                <a:cs typeface="Times New Roman"/>
              </a:rPr>
              <a:t>byli</a:t>
            </a:r>
            <a:r>
              <a:rPr lang="en-US" dirty="0">
                <a:latin typeface="Times New Roman"/>
                <a:cs typeface="Times New Roman"/>
              </a:rPr>
              <a:t> </a:t>
            </a:r>
            <a:r>
              <a:rPr lang="en-US" dirty="0" err="1">
                <a:latin typeface="Times New Roman"/>
                <a:cs typeface="Times New Roman"/>
              </a:rPr>
              <a:t>přesvědčeni</a:t>
            </a:r>
            <a:r>
              <a:rPr lang="en-US" dirty="0">
                <a:latin typeface="Times New Roman"/>
                <a:cs typeface="Times New Roman"/>
              </a:rPr>
              <a:t> o </a:t>
            </a:r>
            <a:r>
              <a:rPr lang="en-US" dirty="0" err="1">
                <a:latin typeface="Times New Roman"/>
                <a:cs typeface="Times New Roman"/>
              </a:rPr>
              <a:t>neuvěřitelném</a:t>
            </a:r>
            <a:r>
              <a:rPr lang="en-US" dirty="0">
                <a:latin typeface="Times New Roman"/>
                <a:cs typeface="Times New Roman"/>
              </a:rPr>
              <a:t> </a:t>
            </a:r>
            <a:r>
              <a:rPr lang="en-US" dirty="0" err="1">
                <a:latin typeface="Times New Roman"/>
                <a:cs typeface="Times New Roman"/>
              </a:rPr>
              <a:t>bohatsví</a:t>
            </a:r>
            <a:r>
              <a:rPr lang="en-US" dirty="0">
                <a:latin typeface="Times New Roman"/>
                <a:cs typeface="Times New Roman"/>
              </a:rPr>
              <a:t> </a:t>
            </a:r>
            <a:r>
              <a:rPr lang="en-US" dirty="0" err="1" smtClean="0">
                <a:latin typeface="Times New Roman"/>
                <a:cs typeface="Times New Roman"/>
              </a:rPr>
              <a:t>Číny</a:t>
            </a:r>
            <a:endParaRPr lang="en-US" dirty="0" smtClean="0"/>
          </a:p>
          <a:p>
            <a:r>
              <a:rPr lang="en-US" dirty="0" smtClean="0"/>
              <a:t>O </a:t>
            </a:r>
            <a:r>
              <a:rPr lang="en-US" dirty="0" err="1" smtClean="0"/>
              <a:t>jaké</a:t>
            </a:r>
            <a:r>
              <a:rPr lang="en-US" dirty="0" smtClean="0"/>
              <a:t> </a:t>
            </a:r>
            <a:r>
              <a:rPr lang="en-US" dirty="0" err="1" smtClean="0"/>
              <a:t>obchodní</a:t>
            </a:r>
            <a:r>
              <a:rPr lang="en-US" dirty="0" smtClean="0"/>
              <a:t> </a:t>
            </a:r>
            <a:r>
              <a:rPr lang="en-US" dirty="0" err="1" smtClean="0"/>
              <a:t>artikly</a:t>
            </a:r>
            <a:r>
              <a:rPr lang="en-US" dirty="0" smtClean="0"/>
              <a:t> </a:t>
            </a:r>
            <a:r>
              <a:rPr lang="en-US" dirty="0" err="1" smtClean="0"/>
              <a:t>měli</a:t>
            </a:r>
            <a:r>
              <a:rPr lang="en-US" dirty="0" smtClean="0"/>
              <a:t> </a:t>
            </a:r>
            <a:r>
              <a:rPr lang="en-US" dirty="0" err="1" smtClean="0"/>
              <a:t>Evropané</a:t>
            </a:r>
            <a:r>
              <a:rPr lang="en-US" dirty="0" smtClean="0"/>
              <a:t> </a:t>
            </a:r>
            <a:r>
              <a:rPr lang="en-US" dirty="0" err="1" smtClean="0"/>
              <a:t>největší</a:t>
            </a:r>
            <a:r>
              <a:rPr lang="en-US" dirty="0" smtClean="0"/>
              <a:t> </a:t>
            </a:r>
            <a:r>
              <a:rPr lang="en-US" dirty="0" err="1" smtClean="0"/>
              <a:t>zájem</a:t>
            </a:r>
            <a:r>
              <a:rPr lang="en-US" dirty="0" smtClean="0"/>
              <a:t>?</a:t>
            </a:r>
          </a:p>
          <a:p>
            <a:pPr lvl="1"/>
            <a:r>
              <a:rPr lang="en-US" dirty="0" err="1">
                <a:latin typeface="Times New Roman"/>
                <a:cs typeface="Times New Roman"/>
              </a:rPr>
              <a:t>Největší</a:t>
            </a:r>
            <a:r>
              <a:rPr lang="en-US" dirty="0">
                <a:latin typeface="Times New Roman"/>
                <a:cs typeface="Times New Roman"/>
              </a:rPr>
              <a:t> </a:t>
            </a:r>
            <a:r>
              <a:rPr lang="en-US" dirty="0" err="1">
                <a:latin typeface="Times New Roman"/>
                <a:cs typeface="Times New Roman"/>
              </a:rPr>
              <a:t>obchodní</a:t>
            </a:r>
            <a:r>
              <a:rPr lang="en-US" dirty="0">
                <a:latin typeface="Times New Roman"/>
                <a:cs typeface="Times New Roman"/>
              </a:rPr>
              <a:t> </a:t>
            </a:r>
            <a:r>
              <a:rPr lang="en-US" dirty="0" err="1">
                <a:latin typeface="Times New Roman"/>
                <a:cs typeface="Times New Roman"/>
              </a:rPr>
              <a:t>zájem</a:t>
            </a:r>
            <a:r>
              <a:rPr lang="en-US" dirty="0">
                <a:latin typeface="Times New Roman"/>
                <a:cs typeface="Times New Roman"/>
              </a:rPr>
              <a:t> </a:t>
            </a:r>
            <a:r>
              <a:rPr lang="en-US" dirty="0" err="1">
                <a:latin typeface="Times New Roman"/>
                <a:cs typeface="Times New Roman"/>
              </a:rPr>
              <a:t>měli</a:t>
            </a:r>
            <a:r>
              <a:rPr lang="en-US" dirty="0">
                <a:latin typeface="Times New Roman"/>
                <a:cs typeface="Times New Roman"/>
              </a:rPr>
              <a:t> o </a:t>
            </a:r>
            <a:r>
              <a:rPr lang="en-US" dirty="0" err="1" smtClean="0">
                <a:latin typeface="Times New Roman"/>
                <a:cs typeface="Times New Roman"/>
              </a:rPr>
              <a:t>hedvábí</a:t>
            </a:r>
            <a:r>
              <a:rPr lang="en-US" dirty="0" smtClean="0">
                <a:latin typeface="Times New Roman"/>
                <a:cs typeface="Times New Roman"/>
              </a:rPr>
              <a:t> a </a:t>
            </a:r>
            <a:r>
              <a:rPr lang="en-US" dirty="0" err="1" smtClean="0">
                <a:latin typeface="Times New Roman"/>
                <a:cs typeface="Times New Roman"/>
              </a:rPr>
              <a:t>koření</a:t>
            </a:r>
            <a:r>
              <a:rPr lang="en-US" dirty="0" smtClean="0">
                <a:latin typeface="Times New Roman"/>
                <a:cs typeface="Times New Roman"/>
              </a:rPr>
              <a:t>, od 17.st o </a:t>
            </a:r>
            <a:r>
              <a:rPr lang="en-US" dirty="0" err="1" smtClean="0">
                <a:latin typeface="Times New Roman"/>
                <a:cs typeface="Times New Roman"/>
              </a:rPr>
              <a:t>čaj</a:t>
            </a:r>
            <a:r>
              <a:rPr lang="en-US" dirty="0" smtClean="0">
                <a:latin typeface="Times New Roman"/>
                <a:cs typeface="Times New Roman"/>
              </a:rPr>
              <a:t> a </a:t>
            </a:r>
            <a:r>
              <a:rPr lang="en-US" dirty="0" err="1">
                <a:latin typeface="Times New Roman"/>
                <a:cs typeface="Times New Roman"/>
              </a:rPr>
              <a:t>porcelán</a:t>
            </a:r>
            <a:r>
              <a:rPr lang="en-US" dirty="0">
                <a:latin typeface="Times New Roman"/>
                <a:cs typeface="Times New Roman"/>
              </a:rPr>
              <a:t> </a:t>
            </a:r>
            <a:endParaRPr lang="en-US" dirty="0" smtClean="0"/>
          </a:p>
          <a:p>
            <a:r>
              <a:rPr lang="en-US" dirty="0" err="1" smtClean="0"/>
              <a:t>Kdy</a:t>
            </a:r>
            <a:r>
              <a:rPr lang="en-US" dirty="0" smtClean="0"/>
              <a:t> </a:t>
            </a:r>
            <a:r>
              <a:rPr lang="en-US" dirty="0" err="1" smtClean="0"/>
              <a:t>byla</a:t>
            </a:r>
            <a:r>
              <a:rPr lang="en-US" dirty="0" smtClean="0"/>
              <a:t> </a:t>
            </a:r>
            <a:r>
              <a:rPr lang="en-US" dirty="0" err="1" smtClean="0"/>
              <a:t>čínská</a:t>
            </a:r>
            <a:r>
              <a:rPr lang="en-US" dirty="0" smtClean="0"/>
              <a:t> </a:t>
            </a:r>
            <a:r>
              <a:rPr lang="en-US" dirty="0" err="1" smtClean="0"/>
              <a:t>ekonomika</a:t>
            </a:r>
            <a:r>
              <a:rPr lang="en-US" dirty="0" smtClean="0"/>
              <a:t> </a:t>
            </a:r>
            <a:r>
              <a:rPr lang="en-US" dirty="0" err="1" smtClean="0"/>
              <a:t>nejsilnější</a:t>
            </a:r>
            <a:r>
              <a:rPr lang="en-US" dirty="0" smtClean="0"/>
              <a:t>?</a:t>
            </a:r>
          </a:p>
          <a:p>
            <a:pPr lvl="1"/>
            <a:r>
              <a:rPr lang="en-US" dirty="0">
                <a:latin typeface="Times New Roman"/>
                <a:cs typeface="Times New Roman"/>
              </a:rPr>
              <a:t>V 16. </a:t>
            </a:r>
            <a:r>
              <a:rPr lang="en-US" dirty="0" smtClean="0">
                <a:latin typeface="Times New Roman"/>
                <a:cs typeface="Times New Roman"/>
              </a:rPr>
              <a:t> a 17. </a:t>
            </a:r>
            <a:r>
              <a:rPr lang="en-US" dirty="0" err="1" smtClean="0">
                <a:latin typeface="Times New Roman"/>
                <a:cs typeface="Times New Roman"/>
              </a:rPr>
              <a:t>století</a:t>
            </a:r>
            <a:r>
              <a:rPr lang="en-US" dirty="0" smtClean="0">
                <a:latin typeface="Times New Roman"/>
                <a:cs typeface="Times New Roman"/>
              </a:rPr>
              <a:t> </a:t>
            </a:r>
            <a:r>
              <a:rPr lang="en-US" dirty="0" err="1">
                <a:latin typeface="Times New Roman"/>
                <a:cs typeface="Times New Roman"/>
              </a:rPr>
              <a:t>byla</a:t>
            </a:r>
            <a:r>
              <a:rPr lang="en-US" dirty="0">
                <a:latin typeface="Times New Roman"/>
                <a:cs typeface="Times New Roman"/>
              </a:rPr>
              <a:t> </a:t>
            </a:r>
            <a:r>
              <a:rPr lang="en-US" dirty="0" err="1">
                <a:latin typeface="Times New Roman"/>
                <a:cs typeface="Times New Roman"/>
              </a:rPr>
              <a:t>čínská</a:t>
            </a:r>
            <a:r>
              <a:rPr lang="en-US" dirty="0">
                <a:latin typeface="Times New Roman"/>
                <a:cs typeface="Times New Roman"/>
              </a:rPr>
              <a:t> </a:t>
            </a:r>
            <a:r>
              <a:rPr lang="en-US" dirty="0" err="1">
                <a:latin typeface="Times New Roman"/>
                <a:cs typeface="Times New Roman"/>
              </a:rPr>
              <a:t>ekonomika</a:t>
            </a:r>
            <a:r>
              <a:rPr lang="en-US" dirty="0">
                <a:latin typeface="Times New Roman"/>
                <a:cs typeface="Times New Roman"/>
              </a:rPr>
              <a:t> </a:t>
            </a:r>
            <a:r>
              <a:rPr lang="en-US" dirty="0" err="1">
                <a:latin typeface="Times New Roman"/>
                <a:cs typeface="Times New Roman"/>
              </a:rPr>
              <a:t>nejsilnější</a:t>
            </a:r>
            <a:r>
              <a:rPr lang="en-US" dirty="0">
                <a:latin typeface="Times New Roman"/>
                <a:cs typeface="Times New Roman"/>
              </a:rPr>
              <a:t> </a:t>
            </a:r>
            <a:r>
              <a:rPr lang="en-US" dirty="0" err="1">
                <a:latin typeface="Times New Roman"/>
                <a:cs typeface="Times New Roman"/>
              </a:rPr>
              <a:t>na</a:t>
            </a:r>
            <a:r>
              <a:rPr lang="en-US" dirty="0">
                <a:latin typeface="Times New Roman"/>
                <a:cs typeface="Times New Roman"/>
              </a:rPr>
              <a:t> </a:t>
            </a:r>
            <a:r>
              <a:rPr lang="en-US" dirty="0" err="1">
                <a:latin typeface="Times New Roman"/>
                <a:cs typeface="Times New Roman"/>
              </a:rPr>
              <a:t>světě</a:t>
            </a:r>
            <a:endParaRPr lang="en-US" dirty="0">
              <a:latin typeface="Times New Roman"/>
              <a:cs typeface="Times New Roman"/>
            </a:endParaRPr>
          </a:p>
          <a:p>
            <a:endParaRPr lang="en-US" dirty="0" smtClean="0"/>
          </a:p>
          <a:p>
            <a:endParaRPr lang="en-US" dirty="0"/>
          </a:p>
        </p:txBody>
      </p:sp>
    </p:spTree>
    <p:extLst>
      <p:ext uri="{BB962C8B-B14F-4D97-AF65-F5344CB8AC3E}">
        <p14:creationId xmlns:p14="http://schemas.microsoft.com/office/powerpoint/2010/main" val="2842126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Rebelie</a:t>
            </a:r>
            <a:r>
              <a:rPr lang="en-US" dirty="0" smtClean="0"/>
              <a:t> Taiping</a:t>
            </a:r>
            <a:endParaRPr lang="en-US" dirty="0"/>
          </a:p>
        </p:txBody>
      </p:sp>
      <p:sp>
        <p:nvSpPr>
          <p:cNvPr id="3" name="Content Placeholder 2"/>
          <p:cNvSpPr>
            <a:spLocks noGrp="1"/>
          </p:cNvSpPr>
          <p:nvPr>
            <p:ph sz="quarter" idx="1"/>
          </p:nvPr>
        </p:nvSpPr>
        <p:spPr/>
        <p:txBody>
          <a:bodyPr/>
          <a:lstStyle/>
          <a:p>
            <a:r>
              <a:rPr lang="en-US" dirty="0" smtClean="0"/>
              <a:t>Co </a:t>
            </a:r>
            <a:r>
              <a:rPr lang="en-US" dirty="0" err="1" smtClean="0"/>
              <a:t>byla</a:t>
            </a:r>
            <a:r>
              <a:rPr lang="en-US" dirty="0" smtClean="0"/>
              <a:t> </a:t>
            </a:r>
            <a:r>
              <a:rPr lang="en-US" dirty="0" err="1" smtClean="0"/>
              <a:t>tato</a:t>
            </a:r>
            <a:r>
              <a:rPr lang="en-US" dirty="0" smtClean="0"/>
              <a:t> </a:t>
            </a:r>
            <a:r>
              <a:rPr lang="en-US" dirty="0" err="1" smtClean="0"/>
              <a:t>rebelie</a:t>
            </a:r>
            <a:r>
              <a:rPr lang="en-US" dirty="0"/>
              <a:t>,</a:t>
            </a:r>
            <a:r>
              <a:rPr lang="en-US" dirty="0" smtClean="0"/>
              <a:t> </a:t>
            </a:r>
            <a:r>
              <a:rPr lang="en-US" dirty="0" err="1" smtClean="0"/>
              <a:t>kdo</a:t>
            </a:r>
            <a:r>
              <a:rPr lang="en-US" dirty="0" smtClean="0"/>
              <a:t> </a:t>
            </a:r>
            <a:r>
              <a:rPr lang="en-US" dirty="0" err="1" smtClean="0"/>
              <a:t>ji</a:t>
            </a:r>
            <a:r>
              <a:rPr lang="en-US" dirty="0" smtClean="0"/>
              <a:t> </a:t>
            </a:r>
            <a:r>
              <a:rPr lang="en-US" dirty="0" err="1" smtClean="0"/>
              <a:t>začal</a:t>
            </a:r>
            <a:r>
              <a:rPr lang="en-US" dirty="0" smtClean="0"/>
              <a:t> a </a:t>
            </a:r>
            <a:r>
              <a:rPr lang="en-US" dirty="0" err="1" smtClean="0"/>
              <a:t>kvůli</a:t>
            </a:r>
            <a:r>
              <a:rPr lang="en-US" dirty="0" smtClean="0"/>
              <a:t> </a:t>
            </a:r>
            <a:r>
              <a:rPr lang="en-US" dirty="0" err="1" smtClean="0"/>
              <a:t>čemu</a:t>
            </a:r>
            <a:r>
              <a:rPr lang="en-US" dirty="0" smtClean="0"/>
              <a:t>?</a:t>
            </a:r>
          </a:p>
          <a:p>
            <a:pPr lvl="1"/>
            <a:r>
              <a:rPr lang="en-US" dirty="0" err="1" smtClean="0"/>
              <a:t>Rolníci</a:t>
            </a:r>
            <a:endParaRPr lang="en-US" dirty="0" smtClean="0"/>
          </a:p>
          <a:p>
            <a:pPr lvl="1"/>
            <a:r>
              <a:rPr lang="en-US" dirty="0" err="1" smtClean="0"/>
              <a:t>Ztráta</a:t>
            </a:r>
            <a:r>
              <a:rPr lang="en-US" dirty="0" smtClean="0"/>
              <a:t> </a:t>
            </a:r>
            <a:r>
              <a:rPr lang="en-US" dirty="0" err="1" smtClean="0"/>
              <a:t>území</a:t>
            </a:r>
            <a:r>
              <a:rPr lang="en-US" dirty="0" smtClean="0"/>
              <a:t>, </a:t>
            </a:r>
            <a:r>
              <a:rPr lang="en-US" dirty="0" err="1" smtClean="0"/>
              <a:t>zmenšení</a:t>
            </a:r>
            <a:r>
              <a:rPr lang="en-US" dirty="0" smtClean="0"/>
              <a:t> </a:t>
            </a:r>
            <a:r>
              <a:rPr lang="en-US" dirty="0" err="1" smtClean="0"/>
              <a:t>země</a:t>
            </a:r>
            <a:r>
              <a:rPr lang="en-US" dirty="0" smtClean="0"/>
              <a:t> k </a:t>
            </a:r>
            <a:r>
              <a:rPr lang="en-US" dirty="0" err="1" smtClean="0"/>
              <a:t>obdělávání</a:t>
            </a:r>
            <a:endParaRPr lang="en-US" dirty="0" smtClean="0"/>
          </a:p>
          <a:p>
            <a:r>
              <a:rPr lang="en-US" dirty="0" err="1" smtClean="0"/>
              <a:t>Kdy</a:t>
            </a:r>
            <a:r>
              <a:rPr lang="en-US" dirty="0" smtClean="0"/>
              <a:t> </a:t>
            </a:r>
            <a:r>
              <a:rPr lang="en-US" dirty="0" err="1" smtClean="0"/>
              <a:t>proběhla</a:t>
            </a:r>
            <a:r>
              <a:rPr lang="en-US" dirty="0" smtClean="0"/>
              <a:t>?</a:t>
            </a:r>
          </a:p>
          <a:p>
            <a:pPr lvl="1"/>
            <a:r>
              <a:rPr lang="en-US" dirty="0"/>
              <a:t>1850-</a:t>
            </a:r>
            <a:r>
              <a:rPr lang="en-US" dirty="0" smtClean="0"/>
              <a:t>1864	</a:t>
            </a:r>
          </a:p>
          <a:p>
            <a:r>
              <a:rPr lang="en-US" dirty="0" err="1" smtClean="0"/>
              <a:t>Čím</a:t>
            </a:r>
            <a:r>
              <a:rPr lang="en-US" dirty="0" smtClean="0"/>
              <a:t> </a:t>
            </a:r>
            <a:r>
              <a:rPr lang="en-US" dirty="0" err="1" smtClean="0"/>
              <a:t>byla</a:t>
            </a:r>
            <a:r>
              <a:rPr lang="en-US" dirty="0" smtClean="0"/>
              <a:t> </a:t>
            </a:r>
            <a:r>
              <a:rPr lang="en-US" dirty="0" err="1" smtClean="0"/>
              <a:t>význačná</a:t>
            </a:r>
            <a:r>
              <a:rPr lang="en-US" dirty="0" smtClean="0"/>
              <a:t>?</a:t>
            </a:r>
          </a:p>
          <a:p>
            <a:pPr lvl="1"/>
            <a:r>
              <a:rPr lang="en-US" dirty="0" err="1" smtClean="0"/>
              <a:t>Největší</a:t>
            </a:r>
            <a:r>
              <a:rPr lang="en-US" dirty="0" smtClean="0"/>
              <a:t> </a:t>
            </a:r>
            <a:r>
              <a:rPr lang="en-US" dirty="0" err="1" smtClean="0"/>
              <a:t>povstaní</a:t>
            </a:r>
            <a:r>
              <a:rPr lang="en-US" dirty="0" smtClean="0"/>
              <a:t> v </a:t>
            </a:r>
            <a:r>
              <a:rPr lang="en-US" dirty="0" err="1" smtClean="0"/>
              <a:t>Číně</a:t>
            </a:r>
            <a:endParaRPr lang="en-US" dirty="0" smtClean="0"/>
          </a:p>
          <a:p>
            <a:r>
              <a:rPr lang="en-US" dirty="0" smtClean="0"/>
              <a:t>Co </a:t>
            </a:r>
            <a:r>
              <a:rPr lang="en-US" dirty="0" err="1" smtClean="0"/>
              <a:t>znamenala</a:t>
            </a:r>
            <a:r>
              <a:rPr lang="en-US" dirty="0" smtClean="0"/>
              <a:t> pro </a:t>
            </a:r>
            <a:r>
              <a:rPr lang="en-US" dirty="0" err="1" smtClean="0"/>
              <a:t>dynastii</a:t>
            </a:r>
            <a:r>
              <a:rPr lang="en-US" dirty="0" smtClean="0"/>
              <a:t> Qing?</a:t>
            </a:r>
          </a:p>
          <a:p>
            <a:pPr lvl="1"/>
            <a:r>
              <a:rPr lang="en-US" dirty="0" err="1" smtClean="0"/>
              <a:t>Počátek</a:t>
            </a:r>
            <a:r>
              <a:rPr lang="en-US" dirty="0" smtClean="0"/>
              <a:t> </a:t>
            </a:r>
            <a:r>
              <a:rPr lang="en-US" dirty="0" err="1" smtClean="0"/>
              <a:t>masivních</a:t>
            </a:r>
            <a:r>
              <a:rPr lang="en-US" dirty="0" smtClean="0"/>
              <a:t> </a:t>
            </a:r>
            <a:r>
              <a:rPr lang="en-US" dirty="0" err="1" smtClean="0"/>
              <a:t>protestů</a:t>
            </a:r>
            <a:r>
              <a:rPr lang="en-US" dirty="0" smtClean="0"/>
              <a:t> </a:t>
            </a:r>
            <a:r>
              <a:rPr lang="en-US" dirty="0" err="1" smtClean="0"/>
              <a:t>proti</a:t>
            </a:r>
            <a:r>
              <a:rPr lang="en-US" dirty="0" smtClean="0"/>
              <a:t> </a:t>
            </a:r>
            <a:r>
              <a:rPr lang="en-US" dirty="0" err="1" smtClean="0"/>
              <a:t>dynastii</a:t>
            </a:r>
            <a:endParaRPr lang="en-US" dirty="0" smtClean="0"/>
          </a:p>
          <a:p>
            <a:pPr lvl="1"/>
            <a:r>
              <a:rPr lang="en-US" dirty="0" err="1" smtClean="0"/>
              <a:t>Značné</a:t>
            </a:r>
            <a:r>
              <a:rPr lang="en-US" dirty="0" smtClean="0"/>
              <a:t> </a:t>
            </a:r>
            <a:r>
              <a:rPr lang="en-US" dirty="0" err="1" smtClean="0"/>
              <a:t>oslabení</a:t>
            </a:r>
            <a:r>
              <a:rPr lang="en-US" dirty="0" smtClean="0"/>
              <a:t> </a:t>
            </a:r>
            <a:r>
              <a:rPr lang="en-US" dirty="0" err="1" smtClean="0"/>
              <a:t>dynastie</a:t>
            </a:r>
            <a:endParaRPr lang="en-US" dirty="0" smtClean="0"/>
          </a:p>
        </p:txBody>
      </p:sp>
    </p:spTree>
    <p:extLst>
      <p:ext uri="{BB962C8B-B14F-4D97-AF65-F5344CB8AC3E}">
        <p14:creationId xmlns:p14="http://schemas.microsoft.com/office/powerpoint/2010/main" val="1556791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Taiping </a:t>
            </a:r>
            <a:r>
              <a:rPr lang="en-US" dirty="0" err="1" smtClean="0"/>
              <a:t>rebelie</a:t>
            </a:r>
            <a:r>
              <a:rPr lang="en-US" dirty="0" smtClean="0"/>
              <a:t> 1850-1864</a:t>
            </a:r>
            <a:endParaRPr lang="en-US" dirty="0"/>
          </a:p>
        </p:txBody>
      </p:sp>
      <p:sp>
        <p:nvSpPr>
          <p:cNvPr id="3" name="Content Placeholder 2"/>
          <p:cNvSpPr>
            <a:spLocks noGrp="1"/>
          </p:cNvSpPr>
          <p:nvPr>
            <p:ph sz="half" idx="1"/>
          </p:nvPr>
        </p:nvSpPr>
        <p:spPr>
          <a:xfrm>
            <a:off x="171638" y="1371600"/>
            <a:ext cx="4168714" cy="5486400"/>
          </a:xfrm>
        </p:spPr>
        <p:txBody>
          <a:bodyPr>
            <a:normAutofit fontScale="92500" lnSpcReduction="20000"/>
          </a:bodyPr>
          <a:lstStyle/>
          <a:p>
            <a:r>
              <a:rPr lang="en-US" dirty="0" err="1" smtClean="0"/>
              <a:t>Masivní</a:t>
            </a:r>
            <a:r>
              <a:rPr lang="en-US" dirty="0" smtClean="0"/>
              <a:t> </a:t>
            </a:r>
            <a:r>
              <a:rPr lang="en-US" dirty="0" err="1" smtClean="0"/>
              <a:t>civilní</a:t>
            </a:r>
            <a:r>
              <a:rPr lang="en-US" dirty="0" smtClean="0"/>
              <a:t> </a:t>
            </a:r>
            <a:r>
              <a:rPr lang="en-US" dirty="0" err="1" smtClean="0"/>
              <a:t>nepokoje</a:t>
            </a:r>
            <a:r>
              <a:rPr lang="en-US" dirty="0" smtClean="0"/>
              <a:t> </a:t>
            </a:r>
            <a:r>
              <a:rPr lang="en-US" dirty="0" err="1" smtClean="0"/>
              <a:t>na</a:t>
            </a:r>
            <a:r>
              <a:rPr lang="en-US" dirty="0" smtClean="0"/>
              <a:t> </a:t>
            </a:r>
            <a:r>
              <a:rPr lang="en-US" dirty="0" err="1" smtClean="0"/>
              <a:t>jihu</a:t>
            </a:r>
            <a:r>
              <a:rPr lang="en-US" dirty="0" smtClean="0"/>
              <a:t> </a:t>
            </a:r>
            <a:r>
              <a:rPr lang="en-US" dirty="0" err="1" smtClean="0"/>
              <a:t>Čínu</a:t>
            </a:r>
            <a:r>
              <a:rPr lang="en-US" dirty="0" smtClean="0"/>
              <a:t> </a:t>
            </a:r>
            <a:r>
              <a:rPr lang="en-US" dirty="0" err="1" smtClean="0"/>
              <a:t>vedené</a:t>
            </a:r>
            <a:r>
              <a:rPr lang="en-US" dirty="0" smtClean="0"/>
              <a:t> Hong </a:t>
            </a:r>
            <a:r>
              <a:rPr lang="en-US" dirty="0" err="1" smtClean="0"/>
              <a:t>Xiuquan</a:t>
            </a:r>
            <a:r>
              <a:rPr lang="en-US" dirty="0" smtClean="0"/>
              <a:t> (1860), </a:t>
            </a:r>
            <a:r>
              <a:rPr lang="en-US" dirty="0" err="1" smtClean="0"/>
              <a:t>který</a:t>
            </a:r>
            <a:r>
              <a:rPr lang="en-US" dirty="0" smtClean="0"/>
              <a:t> se </a:t>
            </a:r>
            <a:r>
              <a:rPr lang="en-US" dirty="0" err="1" smtClean="0"/>
              <a:t>považoval</a:t>
            </a:r>
            <a:r>
              <a:rPr lang="en-US" dirty="0" smtClean="0"/>
              <a:t> </a:t>
            </a:r>
            <a:r>
              <a:rPr lang="en-US" dirty="0" err="1" smtClean="0"/>
              <a:t>za</a:t>
            </a:r>
            <a:r>
              <a:rPr lang="en-US" dirty="0" smtClean="0"/>
              <a:t> </a:t>
            </a:r>
            <a:r>
              <a:rPr lang="en-US" dirty="0" err="1" smtClean="0"/>
              <a:t>mladšího</a:t>
            </a:r>
            <a:r>
              <a:rPr lang="en-US" dirty="0" smtClean="0"/>
              <a:t> </a:t>
            </a:r>
            <a:r>
              <a:rPr lang="en-US" dirty="0" err="1" smtClean="0"/>
              <a:t>bratra</a:t>
            </a:r>
            <a:r>
              <a:rPr lang="en-US" dirty="0" smtClean="0"/>
              <a:t> </a:t>
            </a:r>
            <a:r>
              <a:rPr lang="en-US" dirty="0" err="1" smtClean="0"/>
              <a:t>Ježíše</a:t>
            </a:r>
            <a:endParaRPr lang="en-US" dirty="0" smtClean="0"/>
          </a:p>
          <a:p>
            <a:r>
              <a:rPr lang="en-US" dirty="0" smtClean="0"/>
              <a:t>Na 20 </a:t>
            </a:r>
            <a:r>
              <a:rPr lang="en-US" dirty="0" err="1" smtClean="0"/>
              <a:t>miliónů</a:t>
            </a:r>
            <a:r>
              <a:rPr lang="en-US" dirty="0" smtClean="0"/>
              <a:t> </a:t>
            </a:r>
            <a:r>
              <a:rPr lang="en-US" dirty="0" err="1" smtClean="0"/>
              <a:t>lidí</a:t>
            </a:r>
            <a:r>
              <a:rPr lang="en-US" dirty="0" smtClean="0"/>
              <a:t> </a:t>
            </a:r>
            <a:r>
              <a:rPr lang="en-US" dirty="0" err="1" smtClean="0"/>
              <a:t>zemřelo</a:t>
            </a:r>
            <a:r>
              <a:rPr lang="en-US" dirty="0" smtClean="0"/>
              <a:t>, </a:t>
            </a:r>
            <a:r>
              <a:rPr lang="en-US" dirty="0" err="1" smtClean="0"/>
              <a:t>většinou</a:t>
            </a:r>
            <a:r>
              <a:rPr lang="en-US" dirty="0" smtClean="0"/>
              <a:t> </a:t>
            </a:r>
            <a:r>
              <a:rPr lang="en-US" dirty="0" err="1" smtClean="0"/>
              <a:t>civilistů</a:t>
            </a:r>
            <a:endParaRPr lang="en-US" dirty="0" smtClean="0"/>
          </a:p>
          <a:p>
            <a:r>
              <a:rPr lang="en-US" dirty="0" err="1" smtClean="0"/>
              <a:t>Ustanoveno</a:t>
            </a:r>
            <a:r>
              <a:rPr lang="en-US" dirty="0" smtClean="0"/>
              <a:t> </a:t>
            </a:r>
            <a:r>
              <a:rPr lang="en-US" dirty="0" err="1" smtClean="0"/>
              <a:t>Taipingské</a:t>
            </a:r>
            <a:r>
              <a:rPr lang="en-US" dirty="0" smtClean="0"/>
              <a:t> </a:t>
            </a:r>
            <a:r>
              <a:rPr lang="en-US" dirty="0" err="1" smtClean="0"/>
              <a:t>nebeské</a:t>
            </a:r>
            <a:r>
              <a:rPr lang="en-US" dirty="0" smtClean="0"/>
              <a:t> </a:t>
            </a:r>
            <a:r>
              <a:rPr lang="en-US" dirty="0" err="1" smtClean="0"/>
              <a:t>království</a:t>
            </a:r>
            <a:r>
              <a:rPr lang="en-US" dirty="0" smtClean="0"/>
              <a:t> (pod </a:t>
            </a:r>
            <a:r>
              <a:rPr lang="en-US" dirty="0" err="1" smtClean="0"/>
              <a:t>kontrolou</a:t>
            </a:r>
            <a:r>
              <a:rPr lang="en-US" dirty="0" smtClean="0"/>
              <a:t> </a:t>
            </a:r>
            <a:r>
              <a:rPr lang="en-US" dirty="0" err="1" smtClean="0"/>
              <a:t>na</a:t>
            </a:r>
            <a:r>
              <a:rPr lang="en-US" dirty="0" smtClean="0"/>
              <a:t> 30 mil. </a:t>
            </a:r>
            <a:r>
              <a:rPr lang="en-US" dirty="0" err="1" smtClean="0"/>
              <a:t>Obyv</a:t>
            </a:r>
            <a:r>
              <a:rPr lang="en-US" dirty="0" smtClean="0"/>
              <a:t>., </a:t>
            </a:r>
            <a:r>
              <a:rPr lang="en-US" dirty="0" err="1" smtClean="0"/>
              <a:t>hl.m</a:t>
            </a:r>
            <a:r>
              <a:rPr lang="en-US" dirty="0" smtClean="0"/>
              <a:t>. Nanking)</a:t>
            </a:r>
          </a:p>
          <a:p>
            <a:r>
              <a:rPr lang="en-US" dirty="0" err="1" smtClean="0"/>
              <a:t>Společný</a:t>
            </a:r>
            <a:r>
              <a:rPr lang="en-US" dirty="0" smtClean="0"/>
              <a:t> </a:t>
            </a:r>
            <a:r>
              <a:rPr lang="en-US" dirty="0" err="1" smtClean="0"/>
              <a:t>majetek</a:t>
            </a:r>
            <a:r>
              <a:rPr lang="en-US" dirty="0" smtClean="0"/>
              <a:t>, </a:t>
            </a:r>
            <a:r>
              <a:rPr lang="en-US" dirty="0" err="1" smtClean="0"/>
              <a:t>rovná</a:t>
            </a:r>
            <a:r>
              <a:rPr lang="en-US" dirty="0" smtClean="0"/>
              <a:t> </a:t>
            </a:r>
            <a:r>
              <a:rPr lang="en-US" dirty="0" err="1" smtClean="0"/>
              <a:t>práva</a:t>
            </a:r>
            <a:r>
              <a:rPr lang="en-US" dirty="0" smtClean="0"/>
              <a:t> pro </a:t>
            </a:r>
            <a:r>
              <a:rPr lang="en-US" dirty="0" err="1" smtClean="0"/>
              <a:t>ženy</a:t>
            </a:r>
            <a:r>
              <a:rPr lang="en-US" dirty="0" smtClean="0"/>
              <a:t>, </a:t>
            </a:r>
            <a:r>
              <a:rPr lang="en-US" dirty="0" err="1" smtClean="0"/>
              <a:t>křesťanství</a:t>
            </a:r>
            <a:endParaRPr lang="en-US" dirty="0" smtClean="0"/>
          </a:p>
          <a:p>
            <a:r>
              <a:rPr lang="en-US" dirty="0" smtClean="0"/>
              <a:t>Qing </a:t>
            </a:r>
            <a:r>
              <a:rPr lang="en-US" dirty="0" err="1" smtClean="0"/>
              <a:t>porazila</a:t>
            </a:r>
            <a:r>
              <a:rPr lang="en-US" dirty="0" smtClean="0"/>
              <a:t> </a:t>
            </a:r>
            <a:r>
              <a:rPr lang="en-US" dirty="0" err="1" smtClean="0"/>
              <a:t>povstalce</a:t>
            </a:r>
            <a:r>
              <a:rPr lang="en-US" dirty="0" smtClean="0"/>
              <a:t> s </a:t>
            </a:r>
            <a:r>
              <a:rPr lang="en-US" dirty="0" err="1" smtClean="0"/>
              <a:t>britskou</a:t>
            </a:r>
            <a:r>
              <a:rPr lang="en-US" dirty="0" smtClean="0"/>
              <a:t> a </a:t>
            </a:r>
            <a:r>
              <a:rPr lang="en-US" dirty="0" err="1" smtClean="0"/>
              <a:t>fr.</a:t>
            </a:r>
            <a:r>
              <a:rPr lang="en-US" dirty="0" smtClean="0"/>
              <a:t> </a:t>
            </a:r>
            <a:r>
              <a:rPr lang="en-US" dirty="0" err="1"/>
              <a:t>p</a:t>
            </a:r>
            <a:r>
              <a:rPr lang="en-US" dirty="0" err="1" smtClean="0"/>
              <a:t>omocí</a:t>
            </a:r>
            <a:endParaRPr lang="en-US" dirty="0" smtClean="0"/>
          </a:p>
          <a:p>
            <a:r>
              <a:rPr lang="en-US" dirty="0" err="1" smtClean="0"/>
              <a:t>Sunjatsen</a:t>
            </a:r>
            <a:r>
              <a:rPr lang="en-US" dirty="0" smtClean="0"/>
              <a:t> </a:t>
            </a:r>
            <a:r>
              <a:rPr lang="en-US" dirty="0" err="1" smtClean="0"/>
              <a:t>i</a:t>
            </a:r>
            <a:r>
              <a:rPr lang="en-US" dirty="0" smtClean="0"/>
              <a:t> Mao se </a:t>
            </a:r>
            <a:r>
              <a:rPr lang="en-US" dirty="0" err="1" smtClean="0"/>
              <a:t>na</a:t>
            </a:r>
            <a:r>
              <a:rPr lang="en-US" dirty="0" smtClean="0"/>
              <a:t> </a:t>
            </a:r>
            <a:r>
              <a:rPr lang="en-US" dirty="0" err="1" smtClean="0"/>
              <a:t>povstání</a:t>
            </a:r>
            <a:r>
              <a:rPr lang="en-US" dirty="0" smtClean="0"/>
              <a:t> </a:t>
            </a:r>
            <a:r>
              <a:rPr lang="en-US" dirty="0" err="1" smtClean="0"/>
              <a:t>odvolávali</a:t>
            </a:r>
            <a:endParaRPr lang="en-US" dirty="0"/>
          </a:p>
        </p:txBody>
      </p:sp>
      <p:pic>
        <p:nvPicPr>
          <p:cNvPr id="5" name="Content Placeholder 4"/>
          <p:cNvPicPr>
            <a:picLocks noGrp="1" noChangeAspect="1"/>
          </p:cNvPicPr>
          <p:nvPr>
            <p:ph sz="half" idx="2"/>
          </p:nvPr>
        </p:nvPicPr>
        <p:blipFill>
          <a:blip r:embed="rId2"/>
          <a:srcRect t="-28195" b="-28195"/>
          <a:stretch>
            <a:fillRect/>
          </a:stretch>
        </p:blipFill>
        <p:spPr/>
      </p:pic>
    </p:spTree>
    <p:extLst>
      <p:ext uri="{BB962C8B-B14F-4D97-AF65-F5344CB8AC3E}">
        <p14:creationId xmlns:p14="http://schemas.microsoft.com/office/powerpoint/2010/main" val="20719981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Boxerské</a:t>
            </a:r>
            <a:r>
              <a:rPr lang="en-US" dirty="0" smtClean="0"/>
              <a:t> </a:t>
            </a:r>
            <a:r>
              <a:rPr lang="en-US" dirty="0" err="1" smtClean="0"/>
              <a:t>povstání</a:t>
            </a:r>
            <a:endParaRPr lang="en-US" dirty="0"/>
          </a:p>
        </p:txBody>
      </p:sp>
      <p:sp>
        <p:nvSpPr>
          <p:cNvPr id="3" name="Content Placeholder 2"/>
          <p:cNvSpPr>
            <a:spLocks noGrp="1"/>
          </p:cNvSpPr>
          <p:nvPr>
            <p:ph sz="quarter" idx="1"/>
          </p:nvPr>
        </p:nvSpPr>
        <p:spPr/>
        <p:txBody>
          <a:bodyPr/>
          <a:lstStyle/>
          <a:p>
            <a:r>
              <a:rPr lang="en-US" dirty="0" err="1" smtClean="0"/>
              <a:t>Kdo</a:t>
            </a:r>
            <a:r>
              <a:rPr lang="en-US" dirty="0" smtClean="0"/>
              <a:t> </a:t>
            </a:r>
            <a:r>
              <a:rPr lang="en-US" dirty="0" err="1" smtClean="0"/>
              <a:t>začal</a:t>
            </a:r>
            <a:r>
              <a:rPr lang="en-US" dirty="0" smtClean="0"/>
              <a:t> </a:t>
            </a:r>
            <a:r>
              <a:rPr lang="en-US" dirty="0" err="1" smtClean="0"/>
              <a:t>boxerské</a:t>
            </a:r>
            <a:r>
              <a:rPr lang="en-US" dirty="0" smtClean="0"/>
              <a:t> </a:t>
            </a:r>
            <a:r>
              <a:rPr lang="en-US" dirty="0" err="1" smtClean="0"/>
              <a:t>povstání</a:t>
            </a:r>
            <a:r>
              <a:rPr lang="en-US" dirty="0" smtClean="0"/>
              <a:t>?</a:t>
            </a:r>
          </a:p>
          <a:p>
            <a:pPr lvl="1"/>
            <a:r>
              <a:rPr lang="en-US" dirty="0" err="1" smtClean="0"/>
              <a:t>rolníci</a:t>
            </a:r>
            <a:endParaRPr lang="en-US" dirty="0" smtClean="0"/>
          </a:p>
          <a:p>
            <a:r>
              <a:rPr lang="en-US" dirty="0" smtClean="0"/>
              <a:t> </a:t>
            </a:r>
            <a:r>
              <a:rPr lang="en-US" dirty="0" err="1" smtClean="0"/>
              <a:t>Proti</a:t>
            </a:r>
            <a:r>
              <a:rPr lang="en-US" dirty="0" smtClean="0"/>
              <a:t> </a:t>
            </a:r>
            <a:r>
              <a:rPr lang="en-US" dirty="0" err="1" smtClean="0"/>
              <a:t>komu</a:t>
            </a:r>
            <a:r>
              <a:rPr lang="en-US" dirty="0" smtClean="0"/>
              <a:t> </a:t>
            </a:r>
            <a:r>
              <a:rPr lang="en-US" dirty="0" err="1" smtClean="0"/>
              <a:t>bojovali</a:t>
            </a:r>
            <a:r>
              <a:rPr lang="en-US" dirty="0" smtClean="0"/>
              <a:t>?</a:t>
            </a:r>
          </a:p>
          <a:p>
            <a:pPr lvl="1"/>
            <a:r>
              <a:rPr lang="en-US" dirty="0" err="1" smtClean="0"/>
              <a:t>Misionář§m</a:t>
            </a:r>
            <a:r>
              <a:rPr lang="en-US" dirty="0" smtClean="0"/>
              <a:t> a </a:t>
            </a:r>
            <a:r>
              <a:rPr lang="en-US" dirty="0" err="1" smtClean="0"/>
              <a:t>přítomnosti</a:t>
            </a:r>
            <a:r>
              <a:rPr lang="en-US" dirty="0" smtClean="0"/>
              <a:t> </a:t>
            </a:r>
            <a:r>
              <a:rPr lang="en-US" dirty="0" err="1" smtClean="0"/>
              <a:t>cizinců</a:t>
            </a:r>
            <a:endParaRPr lang="en-US" dirty="0" smtClean="0"/>
          </a:p>
          <a:p>
            <a:r>
              <a:rPr lang="en-US" dirty="0" err="1" smtClean="0"/>
              <a:t>Význam</a:t>
            </a:r>
            <a:r>
              <a:rPr lang="en-US" dirty="0" smtClean="0"/>
              <a:t> </a:t>
            </a:r>
            <a:r>
              <a:rPr lang="en-US" dirty="0" err="1" smtClean="0"/>
              <a:t>boxerského</a:t>
            </a:r>
            <a:r>
              <a:rPr lang="en-US" dirty="0" smtClean="0"/>
              <a:t> </a:t>
            </a:r>
            <a:r>
              <a:rPr lang="en-US" dirty="0" err="1" smtClean="0"/>
              <a:t>povstání</a:t>
            </a:r>
            <a:r>
              <a:rPr lang="en-US" dirty="0" smtClean="0"/>
              <a:t>?</a:t>
            </a:r>
          </a:p>
          <a:p>
            <a:pPr lvl="1"/>
            <a:r>
              <a:rPr lang="en-US" dirty="0" err="1" smtClean="0"/>
              <a:t>Boxeři</a:t>
            </a:r>
            <a:r>
              <a:rPr lang="en-US" dirty="0" smtClean="0"/>
              <a:t> </a:t>
            </a:r>
            <a:r>
              <a:rPr lang="en-US" dirty="0" err="1" smtClean="0"/>
              <a:t>vraždili</a:t>
            </a:r>
            <a:r>
              <a:rPr lang="en-US" dirty="0" smtClean="0"/>
              <a:t> </a:t>
            </a:r>
            <a:r>
              <a:rPr lang="en-US" dirty="0" err="1" smtClean="0"/>
              <a:t>čínské</a:t>
            </a:r>
            <a:r>
              <a:rPr lang="en-US" dirty="0" smtClean="0"/>
              <a:t> </a:t>
            </a:r>
            <a:r>
              <a:rPr lang="en-US" dirty="0" err="1" smtClean="0"/>
              <a:t>křes</a:t>
            </a:r>
            <a:r>
              <a:rPr lang="en-US" dirty="0" err="1" smtClean="0"/>
              <a:t>ťany</a:t>
            </a:r>
            <a:endParaRPr lang="en-US" dirty="0" smtClean="0"/>
          </a:p>
          <a:p>
            <a:pPr lvl="1"/>
            <a:r>
              <a:rPr lang="en-US" dirty="0" err="1" smtClean="0"/>
              <a:t>Dočasná</a:t>
            </a:r>
            <a:r>
              <a:rPr lang="en-US" dirty="0" smtClean="0"/>
              <a:t> </a:t>
            </a:r>
            <a:r>
              <a:rPr lang="en-US" dirty="0" err="1" smtClean="0"/>
              <a:t>podpora</a:t>
            </a:r>
            <a:r>
              <a:rPr lang="en-US" dirty="0" smtClean="0"/>
              <a:t> Qing</a:t>
            </a:r>
            <a:endParaRPr lang="en-US" dirty="0" smtClean="0"/>
          </a:p>
          <a:p>
            <a:r>
              <a:rPr lang="en-US" dirty="0" smtClean="0"/>
              <a:t>K </a:t>
            </a:r>
            <a:r>
              <a:rPr lang="en-US" dirty="0" err="1" smtClean="0"/>
              <a:t>čemu</a:t>
            </a:r>
            <a:r>
              <a:rPr lang="en-US" dirty="0" smtClean="0"/>
              <a:t> </a:t>
            </a:r>
            <a:r>
              <a:rPr lang="en-US" dirty="0" err="1" smtClean="0"/>
              <a:t>vedlo</a:t>
            </a:r>
            <a:r>
              <a:rPr lang="en-US" dirty="0" smtClean="0"/>
              <a:t> </a:t>
            </a:r>
            <a:r>
              <a:rPr lang="en-US" dirty="0" err="1" smtClean="0"/>
              <a:t>boxerské</a:t>
            </a:r>
            <a:r>
              <a:rPr lang="en-US" dirty="0" smtClean="0"/>
              <a:t> </a:t>
            </a:r>
            <a:r>
              <a:rPr lang="en-US" dirty="0" err="1" smtClean="0"/>
              <a:t>povstání</a:t>
            </a:r>
            <a:r>
              <a:rPr lang="en-US" dirty="0" smtClean="0"/>
              <a:t>?</a:t>
            </a:r>
          </a:p>
          <a:p>
            <a:pPr lvl="1"/>
            <a:r>
              <a:rPr lang="en-US" dirty="0" smtClean="0"/>
              <a:t>Qing </a:t>
            </a:r>
            <a:r>
              <a:rPr lang="en-US" dirty="0" err="1" smtClean="0"/>
              <a:t>musela</a:t>
            </a:r>
            <a:r>
              <a:rPr lang="en-US" dirty="0" smtClean="0"/>
              <a:t> </a:t>
            </a:r>
            <a:r>
              <a:rPr lang="en-US" dirty="0" err="1" smtClean="0"/>
              <a:t>povolit</a:t>
            </a:r>
            <a:r>
              <a:rPr lang="en-US" dirty="0" smtClean="0"/>
              <a:t> </a:t>
            </a:r>
            <a:r>
              <a:rPr lang="en-US" dirty="0" err="1" smtClean="0"/>
              <a:t>přítomnost</a:t>
            </a:r>
            <a:r>
              <a:rPr lang="en-US" dirty="0" smtClean="0"/>
              <a:t> </a:t>
            </a:r>
            <a:r>
              <a:rPr lang="en-US" dirty="0" err="1" smtClean="0"/>
              <a:t>zahraničních</a:t>
            </a:r>
            <a:r>
              <a:rPr lang="en-US" dirty="0" smtClean="0"/>
              <a:t> </a:t>
            </a:r>
            <a:r>
              <a:rPr lang="en-US" dirty="0" err="1" smtClean="0"/>
              <a:t>vojsk</a:t>
            </a:r>
            <a:endParaRPr lang="en-US" dirty="0" smtClean="0"/>
          </a:p>
          <a:p>
            <a:pPr lvl="1"/>
            <a:r>
              <a:rPr lang="en-US" dirty="0" err="1" smtClean="0"/>
              <a:t>Nové</a:t>
            </a:r>
            <a:r>
              <a:rPr lang="en-US" dirty="0" smtClean="0"/>
              <a:t> </a:t>
            </a:r>
            <a:r>
              <a:rPr lang="en-US" dirty="0" err="1" smtClean="0"/>
              <a:t>zahraniční</a:t>
            </a:r>
            <a:r>
              <a:rPr lang="en-US" dirty="0" smtClean="0"/>
              <a:t> </a:t>
            </a:r>
            <a:r>
              <a:rPr lang="en-US" dirty="0" err="1" smtClean="0"/>
              <a:t>koncese</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04214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Boxerské</a:t>
            </a:r>
            <a:r>
              <a:rPr lang="en-US" dirty="0" smtClean="0"/>
              <a:t> </a:t>
            </a:r>
            <a:r>
              <a:rPr lang="en-US" dirty="0" err="1" smtClean="0"/>
              <a:t>povstání</a:t>
            </a:r>
            <a:r>
              <a:rPr lang="en-US" dirty="0" smtClean="0"/>
              <a:t> 1899-1901</a:t>
            </a:r>
            <a:endParaRPr lang="en-US" dirty="0"/>
          </a:p>
        </p:txBody>
      </p:sp>
      <p:sp>
        <p:nvSpPr>
          <p:cNvPr id="3" name="Content Placeholder 2"/>
          <p:cNvSpPr>
            <a:spLocks noGrp="1"/>
          </p:cNvSpPr>
          <p:nvPr>
            <p:ph sz="half" idx="1"/>
          </p:nvPr>
        </p:nvSpPr>
        <p:spPr>
          <a:xfrm>
            <a:off x="301752" y="1371599"/>
            <a:ext cx="4038600" cy="5269741"/>
          </a:xfrm>
        </p:spPr>
        <p:txBody>
          <a:bodyPr>
            <a:normAutofit fontScale="62500" lnSpcReduction="20000"/>
          </a:bodyPr>
          <a:lstStyle/>
          <a:p>
            <a:r>
              <a:rPr lang="en-US" dirty="0" err="1" smtClean="0"/>
              <a:t>Nacionalistické</a:t>
            </a:r>
            <a:r>
              <a:rPr lang="en-US" dirty="0" smtClean="0"/>
              <a:t> </a:t>
            </a:r>
            <a:r>
              <a:rPr lang="en-US" dirty="0" err="1" smtClean="0"/>
              <a:t>cítění</a:t>
            </a:r>
            <a:r>
              <a:rPr lang="en-US" dirty="0" smtClean="0"/>
              <a:t>, </a:t>
            </a:r>
            <a:r>
              <a:rPr lang="en-US" dirty="0" err="1" smtClean="0"/>
              <a:t>odpor</a:t>
            </a:r>
            <a:r>
              <a:rPr lang="en-US" dirty="0" smtClean="0"/>
              <a:t> </a:t>
            </a:r>
            <a:r>
              <a:rPr lang="en-US" dirty="0" err="1" smtClean="0"/>
              <a:t>proti</a:t>
            </a:r>
            <a:r>
              <a:rPr lang="en-US" dirty="0" smtClean="0"/>
              <a:t> </a:t>
            </a:r>
            <a:r>
              <a:rPr lang="en-US" dirty="0" err="1" smtClean="0"/>
              <a:t>cizincům</a:t>
            </a:r>
            <a:r>
              <a:rPr lang="en-US" dirty="0" smtClean="0"/>
              <a:t> a </a:t>
            </a:r>
            <a:r>
              <a:rPr lang="en-US" dirty="0" err="1" smtClean="0"/>
              <a:t>křesťanským</a:t>
            </a:r>
            <a:r>
              <a:rPr lang="en-US" dirty="0" smtClean="0"/>
              <a:t> </a:t>
            </a:r>
            <a:r>
              <a:rPr lang="en-US" dirty="0" err="1" smtClean="0"/>
              <a:t>misionářům</a:t>
            </a:r>
            <a:endParaRPr lang="en-US" dirty="0" smtClean="0"/>
          </a:p>
          <a:p>
            <a:pPr marL="0" indent="0">
              <a:buNone/>
            </a:pPr>
            <a:r>
              <a:rPr lang="en-US" dirty="0"/>
              <a:t>"Support Qing government and exterminate the foreigners."</a:t>
            </a:r>
            <a:endParaRPr lang="en-US" dirty="0" smtClean="0"/>
          </a:p>
          <a:p>
            <a:r>
              <a:rPr lang="en-US" dirty="0" err="1" smtClean="0"/>
              <a:t>Impuls</a:t>
            </a:r>
            <a:r>
              <a:rPr lang="en-US" dirty="0" smtClean="0"/>
              <a:t>: </a:t>
            </a:r>
            <a:r>
              <a:rPr lang="en-US" dirty="0" err="1" smtClean="0"/>
              <a:t>obrovská</a:t>
            </a:r>
            <a:r>
              <a:rPr lang="en-US" dirty="0" smtClean="0"/>
              <a:t> </a:t>
            </a:r>
            <a:r>
              <a:rPr lang="en-US" dirty="0" err="1" smtClean="0"/>
              <a:t>sucha</a:t>
            </a:r>
            <a:endParaRPr lang="en-US" dirty="0" smtClean="0"/>
          </a:p>
          <a:p>
            <a:r>
              <a:rPr lang="en-US" dirty="0" smtClean="0"/>
              <a:t>21.6.1900 </a:t>
            </a:r>
            <a:r>
              <a:rPr lang="en-US" dirty="0" err="1" smtClean="0"/>
              <a:t>Cixi</a:t>
            </a:r>
            <a:r>
              <a:rPr lang="en-US" dirty="0" smtClean="0"/>
              <a:t> se </a:t>
            </a:r>
            <a:r>
              <a:rPr lang="en-US" dirty="0" err="1" smtClean="0"/>
              <a:t>připojila</a:t>
            </a:r>
            <a:r>
              <a:rPr lang="en-US" dirty="0" smtClean="0"/>
              <a:t> </a:t>
            </a:r>
            <a:r>
              <a:rPr lang="en-US" dirty="0" err="1" smtClean="0"/>
              <a:t>na</a:t>
            </a:r>
            <a:r>
              <a:rPr lang="en-US" dirty="0" smtClean="0"/>
              <a:t> </a:t>
            </a:r>
            <a:r>
              <a:rPr lang="en-US" dirty="0" err="1" smtClean="0"/>
              <a:t>stranu</a:t>
            </a:r>
            <a:r>
              <a:rPr lang="en-US" dirty="0" smtClean="0"/>
              <a:t> </a:t>
            </a:r>
            <a:r>
              <a:rPr lang="en-US" dirty="0" err="1" smtClean="0"/>
              <a:t>rebelů</a:t>
            </a:r>
            <a:r>
              <a:rPr lang="en-US" dirty="0" smtClean="0"/>
              <a:t> a 55 </a:t>
            </a:r>
            <a:r>
              <a:rPr lang="en-US" dirty="0" err="1" smtClean="0"/>
              <a:t>dní</a:t>
            </a:r>
            <a:r>
              <a:rPr lang="en-US" dirty="0" smtClean="0"/>
              <a:t> </a:t>
            </a:r>
            <a:r>
              <a:rPr lang="en-US" dirty="0" err="1" smtClean="0"/>
              <a:t>obléhali</a:t>
            </a:r>
            <a:r>
              <a:rPr lang="en-US" dirty="0" smtClean="0"/>
              <a:t> </a:t>
            </a:r>
            <a:r>
              <a:rPr lang="en-US" dirty="0" err="1" smtClean="0"/>
              <a:t>cizinecké</a:t>
            </a:r>
            <a:r>
              <a:rPr lang="en-US" dirty="0" smtClean="0"/>
              <a:t> </a:t>
            </a:r>
            <a:r>
              <a:rPr lang="en-US" dirty="0" err="1" smtClean="0"/>
              <a:t>čtvrti</a:t>
            </a:r>
            <a:endParaRPr lang="en-US" dirty="0" smtClean="0"/>
          </a:p>
          <a:p>
            <a:r>
              <a:rPr lang="en-US" dirty="0" err="1" smtClean="0"/>
              <a:t>Aliance</a:t>
            </a:r>
            <a:r>
              <a:rPr lang="en-US" dirty="0" smtClean="0"/>
              <a:t> </a:t>
            </a:r>
            <a:r>
              <a:rPr lang="en-US" dirty="0" err="1" smtClean="0"/>
              <a:t>osmi</a:t>
            </a:r>
            <a:r>
              <a:rPr lang="en-US" dirty="0" smtClean="0"/>
              <a:t> </a:t>
            </a:r>
            <a:r>
              <a:rPr lang="en-US" dirty="0" err="1" smtClean="0"/>
              <a:t>národů</a:t>
            </a:r>
            <a:endParaRPr lang="en-US" dirty="0" smtClean="0"/>
          </a:p>
          <a:p>
            <a:r>
              <a:rPr lang="en-US" dirty="0" err="1" smtClean="0"/>
              <a:t>Vyplenění</a:t>
            </a:r>
            <a:r>
              <a:rPr lang="en-US" dirty="0" smtClean="0"/>
              <a:t> </a:t>
            </a:r>
            <a:r>
              <a:rPr lang="en-US" dirty="0" err="1" smtClean="0"/>
              <a:t>Pekingu</a:t>
            </a:r>
            <a:endParaRPr lang="en-US" dirty="0" smtClean="0"/>
          </a:p>
          <a:p>
            <a:r>
              <a:rPr lang="en-US" dirty="0" smtClean="0"/>
              <a:t>7.9.1901 </a:t>
            </a:r>
            <a:r>
              <a:rPr lang="en-US" dirty="0" err="1" smtClean="0"/>
              <a:t>boxerský</a:t>
            </a:r>
            <a:r>
              <a:rPr lang="en-US" dirty="0" smtClean="0"/>
              <a:t> </a:t>
            </a:r>
            <a:r>
              <a:rPr lang="en-US" dirty="0" err="1" smtClean="0"/>
              <a:t>protokol</a:t>
            </a:r>
            <a:r>
              <a:rPr lang="en-US" dirty="0" smtClean="0"/>
              <a:t> - </a:t>
            </a:r>
            <a:r>
              <a:rPr lang="cs-CZ" dirty="0"/>
              <a:t>ve kterém se čínská vláda zavázala uhradit náhradu v nereálně vysoké výši téměř 150 miliónů liber</a:t>
            </a:r>
            <a:r>
              <a:rPr lang="cs-CZ" dirty="0" smtClean="0"/>
              <a:t>, </a:t>
            </a:r>
            <a:r>
              <a:rPr lang="cs-CZ" dirty="0"/>
              <a:t>a souhlasit s přítomností cizích vojsk v Pekingu za účelem ochrany diplomatické čtvrti. Celá trasa mezi Pekingem a </a:t>
            </a:r>
            <a:r>
              <a:rPr lang="cs-CZ" dirty="0" err="1"/>
              <a:t>Tiencinem</a:t>
            </a:r>
            <a:r>
              <a:rPr lang="cs-CZ" dirty="0"/>
              <a:t> byla nadále kontrolována vojsky velmocí a vláda se musela také zříci jakéhokoli dovozu zbraní do země. V přístavu </a:t>
            </a:r>
            <a:r>
              <a:rPr lang="cs-CZ" dirty="0" err="1"/>
              <a:t>Tiencin</a:t>
            </a:r>
            <a:r>
              <a:rPr lang="cs-CZ" dirty="0"/>
              <a:t>, kde byli od roku 1860 přítomní Britové a Francouzi a poté Japonci (1888) a Němci (1899), získaly právo na vlastní koncesi i carské Rusko, Itálie a také Rakousko-Uhersko.</a:t>
            </a:r>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r>
              <a:rPr lang="en-US" dirty="0">
                <a:hlinkClick r:id="rId2"/>
              </a:rPr>
              <a:t>Eight-Nation Alliance:</a:t>
            </a:r>
          </a:p>
          <a:p>
            <a:r>
              <a:rPr lang="en-US" dirty="0"/>
              <a:t> </a:t>
            </a:r>
            <a:r>
              <a:rPr lang="en-US" dirty="0">
                <a:hlinkClick r:id="rId3"/>
              </a:rPr>
              <a:t>United Kingdom</a:t>
            </a:r>
          </a:p>
          <a:p>
            <a:r>
              <a:rPr lang="en-US" dirty="0"/>
              <a:t> </a:t>
            </a:r>
            <a:r>
              <a:rPr lang="en-US" dirty="0">
                <a:hlinkClick r:id="rId4"/>
              </a:rPr>
              <a:t>Russia</a:t>
            </a:r>
          </a:p>
          <a:p>
            <a:r>
              <a:rPr lang="en-US" dirty="0"/>
              <a:t> </a:t>
            </a:r>
            <a:r>
              <a:rPr lang="en-US" dirty="0">
                <a:hlinkClick r:id="rId5"/>
              </a:rPr>
              <a:t>Japan</a:t>
            </a:r>
          </a:p>
          <a:p>
            <a:r>
              <a:rPr lang="en-US" dirty="0"/>
              <a:t> </a:t>
            </a:r>
            <a:r>
              <a:rPr lang="en-US" dirty="0">
                <a:hlinkClick r:id="rId6"/>
              </a:rPr>
              <a:t>France</a:t>
            </a:r>
          </a:p>
          <a:p>
            <a:r>
              <a:rPr lang="en-US" dirty="0"/>
              <a:t> </a:t>
            </a:r>
            <a:r>
              <a:rPr lang="en-US" dirty="0">
                <a:hlinkClick r:id="rId7"/>
              </a:rPr>
              <a:t>United States</a:t>
            </a:r>
          </a:p>
          <a:p>
            <a:r>
              <a:rPr lang="en-US" dirty="0"/>
              <a:t> </a:t>
            </a:r>
            <a:r>
              <a:rPr lang="en-US" dirty="0">
                <a:hlinkClick r:id="rId8"/>
              </a:rPr>
              <a:t>Germany</a:t>
            </a:r>
          </a:p>
          <a:p>
            <a:r>
              <a:rPr lang="cs-CZ" dirty="0"/>
              <a:t> </a:t>
            </a:r>
            <a:r>
              <a:rPr lang="cs-CZ" dirty="0">
                <a:hlinkClick r:id="rId9"/>
              </a:rPr>
              <a:t>Italy</a:t>
            </a:r>
          </a:p>
          <a:p>
            <a:r>
              <a:rPr lang="is-IS" dirty="0"/>
              <a:t> </a:t>
            </a:r>
            <a:r>
              <a:rPr lang="is-IS" dirty="0">
                <a:hlinkClick r:id="rId10"/>
              </a:rPr>
              <a:t>Austria-Hungary	</a:t>
            </a:r>
          </a:p>
          <a:p>
            <a:pPr marL="0" indent="0">
              <a:buNone/>
            </a:pPr>
            <a:endParaRPr lang="en-US" dirty="0"/>
          </a:p>
        </p:txBody>
      </p:sp>
    </p:spTree>
    <p:extLst>
      <p:ext uri="{BB962C8B-B14F-4D97-AF65-F5344CB8AC3E}">
        <p14:creationId xmlns:p14="http://schemas.microsoft.com/office/powerpoint/2010/main" val="24225276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t>
            </a:r>
            <a:r>
              <a:rPr lang="en-US" dirty="0" err="1"/>
              <a:t>sino-japonská</a:t>
            </a:r>
            <a:r>
              <a:rPr lang="en-US" dirty="0"/>
              <a:t> </a:t>
            </a:r>
            <a:r>
              <a:rPr lang="en-US" dirty="0" err="1"/>
              <a:t>válka</a:t>
            </a:r>
            <a:r>
              <a:rPr lang="en-US" dirty="0"/>
              <a:t> </a:t>
            </a:r>
          </a:p>
        </p:txBody>
      </p:sp>
      <p:sp>
        <p:nvSpPr>
          <p:cNvPr id="3" name="Content Placeholder 2"/>
          <p:cNvSpPr>
            <a:spLocks noGrp="1"/>
          </p:cNvSpPr>
          <p:nvPr>
            <p:ph sz="quarter" idx="1"/>
          </p:nvPr>
        </p:nvSpPr>
        <p:spPr/>
        <p:txBody>
          <a:bodyPr/>
          <a:lstStyle/>
          <a:p>
            <a:r>
              <a:rPr lang="en-US" dirty="0" err="1" smtClean="0"/>
              <a:t>Kdy</a:t>
            </a:r>
            <a:r>
              <a:rPr lang="en-US" dirty="0" smtClean="0"/>
              <a:t> </a:t>
            </a:r>
            <a:r>
              <a:rPr lang="en-US" dirty="0" err="1" smtClean="0"/>
              <a:t>proběhla</a:t>
            </a:r>
            <a:r>
              <a:rPr lang="en-US" dirty="0" smtClean="0"/>
              <a:t>?</a:t>
            </a:r>
          </a:p>
          <a:p>
            <a:pPr lvl="1"/>
            <a:r>
              <a:rPr lang="en-US" dirty="0" smtClean="0"/>
              <a:t>1894-1895</a:t>
            </a:r>
          </a:p>
          <a:p>
            <a:r>
              <a:rPr lang="en-US" dirty="0" err="1" smtClean="0"/>
              <a:t>Cíl</a:t>
            </a:r>
            <a:r>
              <a:rPr lang="en-US" dirty="0" smtClean="0"/>
              <a:t> </a:t>
            </a:r>
            <a:r>
              <a:rPr lang="en-US" dirty="0" err="1" smtClean="0"/>
              <a:t>Japonců</a:t>
            </a:r>
            <a:r>
              <a:rPr lang="en-US" dirty="0" smtClean="0"/>
              <a:t>?</a:t>
            </a:r>
          </a:p>
          <a:p>
            <a:pPr lvl="1"/>
            <a:r>
              <a:rPr lang="en-US" dirty="0" err="1" smtClean="0"/>
              <a:t>Kontrola</a:t>
            </a:r>
            <a:r>
              <a:rPr lang="en-US" dirty="0" smtClean="0"/>
              <a:t> </a:t>
            </a:r>
            <a:r>
              <a:rPr lang="en-US" dirty="0" err="1" smtClean="0"/>
              <a:t>na</a:t>
            </a:r>
            <a:r>
              <a:rPr lang="en-US" dirty="0" smtClean="0"/>
              <a:t> </a:t>
            </a:r>
            <a:r>
              <a:rPr lang="en-US" dirty="0" err="1" smtClean="0"/>
              <a:t>Koreou</a:t>
            </a:r>
            <a:endParaRPr lang="en-US" dirty="0" smtClean="0"/>
          </a:p>
          <a:p>
            <a:r>
              <a:rPr lang="en-US" dirty="0" err="1" smtClean="0"/>
              <a:t>Výsledek</a:t>
            </a:r>
            <a:r>
              <a:rPr lang="en-US" dirty="0" smtClean="0"/>
              <a:t>?</a:t>
            </a:r>
          </a:p>
          <a:p>
            <a:pPr lvl="1"/>
            <a:r>
              <a:rPr lang="en-US" dirty="0" err="1" smtClean="0"/>
              <a:t>Šimonosecká</a:t>
            </a:r>
            <a:r>
              <a:rPr lang="en-US" dirty="0" smtClean="0"/>
              <a:t> </a:t>
            </a:r>
            <a:r>
              <a:rPr lang="en-US" dirty="0" err="1" smtClean="0"/>
              <a:t>mírová</a:t>
            </a:r>
            <a:r>
              <a:rPr lang="en-US" dirty="0" smtClean="0"/>
              <a:t> </a:t>
            </a:r>
            <a:r>
              <a:rPr lang="en-US" dirty="0" err="1" smtClean="0"/>
              <a:t>smlouva</a:t>
            </a:r>
            <a:r>
              <a:rPr lang="en-US" dirty="0" smtClean="0"/>
              <a:t> – </a:t>
            </a:r>
            <a:r>
              <a:rPr lang="en-US" dirty="0" err="1" smtClean="0"/>
              <a:t>podstoupení</a:t>
            </a:r>
            <a:r>
              <a:rPr lang="en-US" dirty="0" smtClean="0"/>
              <a:t> TW</a:t>
            </a:r>
            <a:endParaRPr lang="en-US" dirty="0" smtClean="0"/>
          </a:p>
        </p:txBody>
      </p:sp>
    </p:spTree>
    <p:extLst>
      <p:ext uri="{BB962C8B-B14F-4D97-AF65-F5344CB8AC3E}">
        <p14:creationId xmlns:p14="http://schemas.microsoft.com/office/powerpoint/2010/main" val="138540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err="1" smtClean="0"/>
              <a:t>Kdy</a:t>
            </a:r>
            <a:r>
              <a:rPr lang="en-US" dirty="0" smtClean="0"/>
              <a:t> </a:t>
            </a:r>
            <a:r>
              <a:rPr lang="en-US" dirty="0" err="1" smtClean="0"/>
              <a:t>byla</a:t>
            </a:r>
            <a:r>
              <a:rPr lang="en-US" dirty="0" smtClean="0"/>
              <a:t> </a:t>
            </a:r>
            <a:r>
              <a:rPr lang="en-US" dirty="0" err="1" smtClean="0"/>
              <a:t>vyhlášena</a:t>
            </a:r>
            <a:r>
              <a:rPr lang="en-US" dirty="0" smtClean="0"/>
              <a:t> </a:t>
            </a:r>
            <a:r>
              <a:rPr lang="en-US" dirty="0" err="1" smtClean="0"/>
              <a:t>Čínská</a:t>
            </a:r>
            <a:r>
              <a:rPr lang="en-US" dirty="0" smtClean="0"/>
              <a:t> </a:t>
            </a:r>
            <a:r>
              <a:rPr lang="en-US" dirty="0" err="1" smtClean="0"/>
              <a:t>republika</a:t>
            </a:r>
            <a:r>
              <a:rPr lang="en-US" dirty="0" smtClean="0"/>
              <a:t>?</a:t>
            </a:r>
          </a:p>
          <a:p>
            <a:pPr lvl="1"/>
            <a:r>
              <a:rPr lang="en-US" dirty="0" smtClean="0"/>
              <a:t>1.1.1912</a:t>
            </a:r>
          </a:p>
          <a:p>
            <a:r>
              <a:rPr lang="en-US" dirty="0" err="1" smtClean="0"/>
              <a:t>Jak</a:t>
            </a:r>
            <a:r>
              <a:rPr lang="en-US" dirty="0" smtClean="0"/>
              <a:t> se </a:t>
            </a:r>
            <a:r>
              <a:rPr lang="en-US" dirty="0" err="1" smtClean="0"/>
              <a:t>jmenovalo</a:t>
            </a:r>
            <a:r>
              <a:rPr lang="en-US" dirty="0" smtClean="0"/>
              <a:t> </a:t>
            </a:r>
            <a:r>
              <a:rPr lang="en-US" dirty="0" err="1" smtClean="0"/>
              <a:t>povstání</a:t>
            </a:r>
            <a:r>
              <a:rPr lang="en-US" dirty="0" smtClean="0"/>
              <a:t>, </a:t>
            </a:r>
            <a:r>
              <a:rPr lang="en-US" dirty="0" err="1" smtClean="0"/>
              <a:t>které</a:t>
            </a:r>
            <a:r>
              <a:rPr lang="en-US" dirty="0" smtClean="0"/>
              <a:t> </a:t>
            </a:r>
            <a:r>
              <a:rPr lang="en-US" dirty="0" err="1" smtClean="0"/>
              <a:t>tomu</a:t>
            </a:r>
            <a:r>
              <a:rPr lang="en-US" dirty="0" smtClean="0"/>
              <a:t> </a:t>
            </a:r>
            <a:r>
              <a:rPr lang="en-US" dirty="0" err="1" smtClean="0"/>
              <a:t>předcházelo</a:t>
            </a:r>
            <a:r>
              <a:rPr lang="en-US" dirty="0" smtClean="0"/>
              <a:t>?</a:t>
            </a:r>
          </a:p>
          <a:p>
            <a:pPr lvl="1"/>
            <a:r>
              <a:rPr lang="en-US" dirty="0" err="1"/>
              <a:t>Xinhai</a:t>
            </a:r>
            <a:r>
              <a:rPr lang="en-US" dirty="0"/>
              <a:t> </a:t>
            </a:r>
            <a:r>
              <a:rPr lang="en-US" dirty="0" err="1"/>
              <a:t>revoluce</a:t>
            </a:r>
            <a:r>
              <a:rPr lang="en-US" dirty="0"/>
              <a:t> </a:t>
            </a:r>
            <a:r>
              <a:rPr lang="en-US" dirty="0" smtClean="0"/>
              <a:t>10.10.1911</a:t>
            </a:r>
            <a:endParaRPr lang="en-US" dirty="0" smtClean="0"/>
          </a:p>
          <a:p>
            <a:r>
              <a:rPr lang="en-US" dirty="0" err="1" smtClean="0"/>
              <a:t>Jak</a:t>
            </a:r>
            <a:r>
              <a:rPr lang="en-US" dirty="0" smtClean="0"/>
              <a:t> se </a:t>
            </a:r>
            <a:r>
              <a:rPr lang="en-US" dirty="0" err="1" smtClean="0"/>
              <a:t>jmenoval</a:t>
            </a:r>
            <a:r>
              <a:rPr lang="en-US" dirty="0" smtClean="0"/>
              <a:t> </a:t>
            </a:r>
            <a:r>
              <a:rPr lang="en-US" dirty="0" err="1" smtClean="0"/>
              <a:t>poslední</a:t>
            </a:r>
            <a:r>
              <a:rPr lang="en-US" dirty="0" smtClean="0"/>
              <a:t> </a:t>
            </a:r>
            <a:r>
              <a:rPr lang="en-US" dirty="0" err="1" smtClean="0"/>
              <a:t>čínský</a:t>
            </a:r>
            <a:r>
              <a:rPr lang="en-US" dirty="0" smtClean="0"/>
              <a:t> </a:t>
            </a:r>
            <a:r>
              <a:rPr lang="en-US" dirty="0" err="1" smtClean="0"/>
              <a:t>císař</a:t>
            </a:r>
            <a:r>
              <a:rPr lang="en-US" dirty="0" smtClean="0"/>
              <a:t>?</a:t>
            </a:r>
          </a:p>
          <a:p>
            <a:pPr lvl="1"/>
            <a:r>
              <a:rPr lang="en-US" dirty="0" err="1"/>
              <a:t>Pchu</a:t>
            </a:r>
            <a:r>
              <a:rPr lang="en-US" dirty="0"/>
              <a:t>-I </a:t>
            </a:r>
            <a:endParaRPr lang="en-US" dirty="0" smtClean="0"/>
          </a:p>
          <a:p>
            <a:r>
              <a:rPr lang="en-US" dirty="0" err="1" smtClean="0"/>
              <a:t>Jaká</a:t>
            </a:r>
            <a:r>
              <a:rPr lang="en-US" dirty="0" smtClean="0"/>
              <a:t> </a:t>
            </a:r>
            <a:r>
              <a:rPr lang="en-US" dirty="0" err="1" smtClean="0"/>
              <a:t>byla</a:t>
            </a:r>
            <a:r>
              <a:rPr lang="en-US" dirty="0" smtClean="0"/>
              <a:t> role </a:t>
            </a:r>
            <a:r>
              <a:rPr lang="en-US" dirty="0" err="1" smtClean="0"/>
              <a:t>Sunjatsena</a:t>
            </a:r>
            <a:r>
              <a:rPr lang="en-US" dirty="0" smtClean="0"/>
              <a:t> v ČR?</a:t>
            </a:r>
          </a:p>
          <a:p>
            <a:pPr marL="274320" lvl="1">
              <a:buClr>
                <a:schemeClr val="accent1"/>
              </a:buClr>
              <a:buSzPct val="85000"/>
              <a:buFont typeface="Wingdings 2"/>
              <a:buChar char=""/>
            </a:pPr>
            <a:r>
              <a:rPr lang="en-US" dirty="0" err="1"/>
              <a:t>První</a:t>
            </a:r>
            <a:r>
              <a:rPr lang="en-US" dirty="0"/>
              <a:t> </a:t>
            </a:r>
            <a:r>
              <a:rPr lang="en-US" dirty="0" err="1"/>
              <a:t>prozatímní</a:t>
            </a:r>
            <a:r>
              <a:rPr lang="en-US" dirty="0"/>
              <a:t> </a:t>
            </a:r>
            <a:r>
              <a:rPr lang="en-US" dirty="0" err="1" smtClean="0"/>
              <a:t>prezident</a:t>
            </a:r>
            <a:endParaRPr lang="en-US" dirty="0" smtClean="0"/>
          </a:p>
          <a:p>
            <a:r>
              <a:rPr lang="en-US" dirty="0" err="1" smtClean="0"/>
              <a:t>Jaká</a:t>
            </a:r>
            <a:r>
              <a:rPr lang="en-US" dirty="0" smtClean="0"/>
              <a:t> </a:t>
            </a:r>
            <a:r>
              <a:rPr lang="en-US" dirty="0" err="1" smtClean="0"/>
              <a:t>byla</a:t>
            </a:r>
            <a:r>
              <a:rPr lang="en-US" dirty="0" smtClean="0"/>
              <a:t> </a:t>
            </a:r>
            <a:r>
              <a:rPr lang="en-US" dirty="0" err="1" smtClean="0"/>
              <a:t>filozofie</a:t>
            </a:r>
            <a:r>
              <a:rPr lang="en-US" dirty="0" smtClean="0"/>
              <a:t> </a:t>
            </a:r>
            <a:r>
              <a:rPr lang="en-US" dirty="0" err="1" smtClean="0"/>
              <a:t>Sunjatsena</a:t>
            </a:r>
            <a:r>
              <a:rPr lang="en-US" dirty="0" smtClean="0"/>
              <a:t>?</a:t>
            </a:r>
          </a:p>
          <a:p>
            <a:pPr lvl="1"/>
            <a:r>
              <a:rPr lang="en-US" i="1" dirty="0"/>
              <a:t>3 </a:t>
            </a:r>
            <a:r>
              <a:rPr lang="en-US" i="1" dirty="0" err="1"/>
              <a:t>principy</a:t>
            </a:r>
            <a:r>
              <a:rPr lang="en-US" i="1" dirty="0"/>
              <a:t> </a:t>
            </a:r>
            <a:r>
              <a:rPr lang="en-US" i="1" dirty="0" err="1"/>
              <a:t>lidu</a:t>
            </a:r>
            <a:r>
              <a:rPr lang="en-US" i="1" dirty="0"/>
              <a:t> (</a:t>
            </a:r>
            <a:r>
              <a:rPr lang="en-US" i="1" dirty="0" err="1"/>
              <a:t>nacionalismus</a:t>
            </a:r>
            <a:r>
              <a:rPr lang="en-US" i="1" dirty="0"/>
              <a:t>, </a:t>
            </a:r>
            <a:r>
              <a:rPr lang="en-US" i="1" dirty="0" err="1"/>
              <a:t>demokracie</a:t>
            </a:r>
            <a:r>
              <a:rPr lang="en-US" i="1" dirty="0"/>
              <a:t> a </a:t>
            </a:r>
            <a:r>
              <a:rPr lang="en-US" i="1" dirty="0" err="1" smtClean="0"/>
              <a:t>blahobyt</a:t>
            </a:r>
            <a:r>
              <a:rPr lang="en-US" i="1" dirty="0" smtClean="0"/>
              <a:t> </a:t>
            </a:r>
            <a:r>
              <a:rPr lang="en-US" i="1" dirty="0" err="1" smtClean="0"/>
              <a:t>lidu</a:t>
            </a:r>
            <a:r>
              <a:rPr lang="en-US" i="1" dirty="0" smtClean="0"/>
              <a:t>)</a:t>
            </a:r>
            <a:endParaRPr lang="en-US" dirty="0" smtClean="0"/>
          </a:p>
        </p:txBody>
      </p:sp>
    </p:spTree>
    <p:extLst>
      <p:ext uri="{BB962C8B-B14F-4D97-AF65-F5344CB8AC3E}">
        <p14:creationId xmlns:p14="http://schemas.microsoft.com/office/powerpoint/2010/main" val="2340328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lstStyle/>
          <a:p>
            <a:r>
              <a:rPr lang="en-US" dirty="0"/>
              <a:t>Co a </a:t>
            </a:r>
            <a:r>
              <a:rPr lang="en-US" dirty="0" err="1"/>
              <a:t>kdy</a:t>
            </a:r>
            <a:r>
              <a:rPr lang="en-US" dirty="0"/>
              <a:t> to </a:t>
            </a:r>
            <a:r>
              <a:rPr lang="en-US" dirty="0" err="1"/>
              <a:t>bylo</a:t>
            </a:r>
            <a:r>
              <a:rPr lang="en-US" dirty="0"/>
              <a:t> </a:t>
            </a:r>
            <a:r>
              <a:rPr lang="en-US" dirty="0" err="1"/>
              <a:t>hnutí</a:t>
            </a:r>
            <a:r>
              <a:rPr lang="en-US" dirty="0"/>
              <a:t> 4. </a:t>
            </a:r>
            <a:r>
              <a:rPr lang="en-US" dirty="0" err="1"/>
              <a:t>května</a:t>
            </a:r>
            <a:r>
              <a:rPr lang="en-US" dirty="0"/>
              <a:t> a </a:t>
            </a:r>
            <a:r>
              <a:rPr lang="en-US" dirty="0" err="1"/>
              <a:t>proč</a:t>
            </a:r>
            <a:r>
              <a:rPr lang="en-US" dirty="0"/>
              <a:t> je </a:t>
            </a:r>
            <a:r>
              <a:rPr lang="en-US" dirty="0" err="1"/>
              <a:t>významné</a:t>
            </a:r>
            <a:r>
              <a:rPr lang="en-US" dirty="0" smtClean="0"/>
              <a:t>?</a:t>
            </a:r>
          </a:p>
          <a:p>
            <a:r>
              <a:rPr lang="en-US" dirty="0" err="1" smtClean="0"/>
              <a:t>Jak</a:t>
            </a:r>
            <a:r>
              <a:rPr lang="en-US" dirty="0" smtClean="0"/>
              <a:t> z </a:t>
            </a:r>
            <a:r>
              <a:rPr lang="en-US" dirty="0" err="1" smtClean="0"/>
              <a:t>politického</a:t>
            </a:r>
            <a:r>
              <a:rPr lang="en-US" dirty="0" smtClean="0"/>
              <a:t> </a:t>
            </a:r>
            <a:r>
              <a:rPr lang="en-US" dirty="0" err="1" smtClean="0"/>
              <a:t>hlediska</a:t>
            </a:r>
            <a:r>
              <a:rPr lang="en-US" dirty="0" smtClean="0"/>
              <a:t> </a:t>
            </a:r>
            <a:r>
              <a:rPr lang="en-US" dirty="0" err="1" smtClean="0"/>
              <a:t>vypadala</a:t>
            </a:r>
            <a:r>
              <a:rPr lang="en-US" dirty="0" smtClean="0"/>
              <a:t> </a:t>
            </a:r>
            <a:r>
              <a:rPr lang="en-US" dirty="0" err="1" smtClean="0"/>
              <a:t>první</a:t>
            </a:r>
            <a:r>
              <a:rPr lang="en-US" dirty="0" smtClean="0"/>
              <a:t> </a:t>
            </a:r>
            <a:r>
              <a:rPr lang="en-US" dirty="0" err="1" smtClean="0"/>
              <a:t>dekáda</a:t>
            </a:r>
            <a:r>
              <a:rPr lang="en-US" dirty="0" smtClean="0"/>
              <a:t> </a:t>
            </a:r>
            <a:r>
              <a:rPr lang="en-US" dirty="0" err="1" smtClean="0"/>
              <a:t>Čínské</a:t>
            </a:r>
            <a:r>
              <a:rPr lang="en-US" dirty="0" smtClean="0"/>
              <a:t> </a:t>
            </a:r>
            <a:r>
              <a:rPr lang="en-US" dirty="0" err="1" smtClean="0"/>
              <a:t>republiky</a:t>
            </a:r>
            <a:r>
              <a:rPr lang="en-US" dirty="0" smtClean="0"/>
              <a:t>?</a:t>
            </a:r>
            <a:endParaRPr lang="en-US" dirty="0"/>
          </a:p>
        </p:txBody>
      </p:sp>
    </p:spTree>
    <p:extLst>
      <p:ext uri="{BB962C8B-B14F-4D97-AF65-F5344CB8AC3E}">
        <p14:creationId xmlns:p14="http://schemas.microsoft.com/office/powerpoint/2010/main" val="3789759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t>
            </a:r>
            <a:r>
              <a:rPr lang="en-US" dirty="0" err="1" smtClean="0"/>
              <a:t>nutí</a:t>
            </a:r>
            <a:r>
              <a:rPr lang="en-US" dirty="0" smtClean="0"/>
              <a:t> 4. </a:t>
            </a:r>
            <a:r>
              <a:rPr lang="en-US" dirty="0" err="1" smtClean="0"/>
              <a:t>května</a:t>
            </a:r>
            <a:r>
              <a:rPr lang="en-US" dirty="0" smtClean="0"/>
              <a:t> 1919</a:t>
            </a:r>
            <a:endParaRPr lang="en-US" dirty="0"/>
          </a:p>
        </p:txBody>
      </p:sp>
      <p:sp>
        <p:nvSpPr>
          <p:cNvPr id="3" name="Content Placeholder 2"/>
          <p:cNvSpPr>
            <a:spLocks noGrp="1"/>
          </p:cNvSpPr>
          <p:nvPr>
            <p:ph sz="half" idx="1"/>
          </p:nvPr>
        </p:nvSpPr>
        <p:spPr>
          <a:xfrm>
            <a:off x="301752" y="1371599"/>
            <a:ext cx="4038600" cy="5190527"/>
          </a:xfrm>
        </p:spPr>
        <p:txBody>
          <a:bodyPr>
            <a:normAutofit fontScale="85000" lnSpcReduction="20000"/>
          </a:bodyPr>
          <a:lstStyle/>
          <a:p>
            <a:r>
              <a:rPr lang="en-US" dirty="0" err="1" smtClean="0"/>
              <a:t>Antiimperialistický</a:t>
            </a:r>
            <a:r>
              <a:rPr lang="en-US" dirty="0" smtClean="0"/>
              <a:t>, </a:t>
            </a:r>
            <a:r>
              <a:rPr lang="en-US" dirty="0" err="1" smtClean="0"/>
              <a:t>kulturní</a:t>
            </a:r>
            <a:r>
              <a:rPr lang="en-US" dirty="0" smtClean="0"/>
              <a:t> a </a:t>
            </a:r>
            <a:r>
              <a:rPr lang="en-US" dirty="0" err="1" smtClean="0"/>
              <a:t>politický</a:t>
            </a:r>
            <a:r>
              <a:rPr lang="en-US" dirty="0" smtClean="0"/>
              <a:t> protest</a:t>
            </a:r>
          </a:p>
          <a:p>
            <a:r>
              <a:rPr lang="en-US" dirty="0" err="1" smtClean="0"/>
              <a:t>Rozvinul</a:t>
            </a:r>
            <a:r>
              <a:rPr lang="en-US" dirty="0" smtClean="0"/>
              <a:t> se </a:t>
            </a:r>
            <a:r>
              <a:rPr lang="en-US" dirty="0" err="1" smtClean="0"/>
              <a:t>ze</a:t>
            </a:r>
            <a:r>
              <a:rPr lang="en-US" dirty="0" smtClean="0"/>
              <a:t> </a:t>
            </a:r>
            <a:r>
              <a:rPr lang="en-US" dirty="0" err="1" smtClean="0"/>
              <a:t>studentských</a:t>
            </a:r>
            <a:r>
              <a:rPr lang="en-US" dirty="0" smtClean="0"/>
              <a:t> </a:t>
            </a:r>
            <a:r>
              <a:rPr lang="en-US" dirty="0" err="1" smtClean="0"/>
              <a:t>protestů</a:t>
            </a:r>
            <a:r>
              <a:rPr lang="en-US" dirty="0" smtClean="0"/>
              <a:t> 4.5.1919, </a:t>
            </a:r>
            <a:r>
              <a:rPr lang="en-US" dirty="0" err="1" smtClean="0"/>
              <a:t>které</a:t>
            </a:r>
            <a:r>
              <a:rPr lang="en-US" dirty="0" smtClean="0"/>
              <a:t> </a:t>
            </a:r>
            <a:r>
              <a:rPr lang="en-US" dirty="0" err="1" smtClean="0"/>
              <a:t>reagovaly</a:t>
            </a:r>
            <a:r>
              <a:rPr lang="en-US" dirty="0" smtClean="0"/>
              <a:t> </a:t>
            </a:r>
            <a:r>
              <a:rPr lang="en-US" dirty="0" err="1" smtClean="0"/>
              <a:t>na</a:t>
            </a:r>
            <a:r>
              <a:rPr lang="en-US" dirty="0" smtClean="0"/>
              <a:t> </a:t>
            </a:r>
            <a:r>
              <a:rPr lang="en-US" dirty="0" err="1" smtClean="0"/>
              <a:t>slabou</a:t>
            </a:r>
            <a:r>
              <a:rPr lang="en-US" dirty="0" smtClean="0"/>
              <a:t> </a:t>
            </a:r>
            <a:r>
              <a:rPr lang="en-US" dirty="0" err="1" smtClean="0"/>
              <a:t>reakci</a:t>
            </a:r>
            <a:r>
              <a:rPr lang="en-US" dirty="0" smtClean="0"/>
              <a:t> </a:t>
            </a:r>
            <a:r>
              <a:rPr lang="en-US" dirty="0" err="1" smtClean="0"/>
              <a:t>vlády</a:t>
            </a:r>
            <a:r>
              <a:rPr lang="en-US" dirty="0" smtClean="0"/>
              <a:t> </a:t>
            </a:r>
            <a:r>
              <a:rPr lang="en-US" dirty="0" err="1" smtClean="0"/>
              <a:t>po</a:t>
            </a:r>
            <a:r>
              <a:rPr lang="en-US" dirty="0" smtClean="0"/>
              <a:t> </a:t>
            </a:r>
            <a:r>
              <a:rPr lang="en-US" dirty="0" err="1" smtClean="0"/>
              <a:t>mírové</a:t>
            </a:r>
            <a:r>
              <a:rPr lang="en-US" dirty="0" smtClean="0"/>
              <a:t> </a:t>
            </a:r>
            <a:r>
              <a:rPr lang="en-US" dirty="0" err="1" smtClean="0"/>
              <a:t>smlouvě</a:t>
            </a:r>
            <a:r>
              <a:rPr lang="en-US" dirty="0" smtClean="0"/>
              <a:t> </a:t>
            </a:r>
            <a:r>
              <a:rPr lang="en-US" dirty="0" err="1" smtClean="0"/>
              <a:t>ve</a:t>
            </a:r>
            <a:r>
              <a:rPr lang="en-US" dirty="0" smtClean="0"/>
              <a:t> Versailles</a:t>
            </a:r>
          </a:p>
          <a:p>
            <a:r>
              <a:rPr lang="en-US" dirty="0" err="1" smtClean="0"/>
              <a:t>Jednalo</a:t>
            </a:r>
            <a:r>
              <a:rPr lang="en-US" dirty="0" smtClean="0"/>
              <a:t> se </a:t>
            </a:r>
            <a:r>
              <a:rPr lang="en-US" dirty="0" err="1" smtClean="0"/>
              <a:t>především</a:t>
            </a:r>
            <a:r>
              <a:rPr lang="en-US" dirty="0" smtClean="0"/>
              <a:t> o </a:t>
            </a:r>
            <a:r>
              <a:rPr lang="en-US" dirty="0" err="1" smtClean="0"/>
              <a:t>býv</a:t>
            </a:r>
            <a:r>
              <a:rPr lang="en-US" dirty="0" smtClean="0"/>
              <a:t>. </a:t>
            </a:r>
            <a:r>
              <a:rPr lang="en-US" dirty="0" err="1"/>
              <a:t>n</a:t>
            </a:r>
            <a:r>
              <a:rPr lang="en-US" dirty="0" err="1" smtClean="0"/>
              <a:t>ěmecké</a:t>
            </a:r>
            <a:r>
              <a:rPr lang="en-US" dirty="0" smtClean="0"/>
              <a:t> </a:t>
            </a:r>
            <a:r>
              <a:rPr lang="en-US" dirty="0" err="1" smtClean="0"/>
              <a:t>území</a:t>
            </a:r>
            <a:r>
              <a:rPr lang="en-US" dirty="0" smtClean="0"/>
              <a:t>, </a:t>
            </a:r>
            <a:r>
              <a:rPr lang="en-US" dirty="0" err="1" smtClean="0"/>
              <a:t>které</a:t>
            </a:r>
            <a:r>
              <a:rPr lang="en-US" dirty="0" smtClean="0"/>
              <a:t> </a:t>
            </a:r>
            <a:r>
              <a:rPr lang="en-US" dirty="0" err="1" smtClean="0"/>
              <a:t>podle</a:t>
            </a:r>
            <a:r>
              <a:rPr lang="en-US" dirty="0" smtClean="0"/>
              <a:t> </a:t>
            </a:r>
            <a:r>
              <a:rPr lang="en-US" dirty="0" err="1" smtClean="0"/>
              <a:t>smlouvy</a:t>
            </a:r>
            <a:r>
              <a:rPr lang="en-US" dirty="0" smtClean="0"/>
              <a:t> </a:t>
            </a:r>
            <a:r>
              <a:rPr lang="en-US" dirty="0" err="1" smtClean="0"/>
              <a:t>připadlo</a:t>
            </a:r>
            <a:r>
              <a:rPr lang="en-US" dirty="0" smtClean="0"/>
              <a:t> Jap. – Shandong</a:t>
            </a:r>
          </a:p>
          <a:p>
            <a:r>
              <a:rPr lang="en-US" dirty="0" err="1" smtClean="0"/>
              <a:t>Spadá</a:t>
            </a:r>
            <a:r>
              <a:rPr lang="en-US" dirty="0" smtClean="0"/>
              <a:t> do </a:t>
            </a:r>
            <a:r>
              <a:rPr lang="en-US" dirty="0" err="1" smtClean="0"/>
              <a:t>Nové</a:t>
            </a:r>
            <a:r>
              <a:rPr lang="en-US" dirty="0" smtClean="0"/>
              <a:t> </a:t>
            </a:r>
            <a:r>
              <a:rPr lang="en-US" dirty="0" err="1" smtClean="0"/>
              <a:t>kulturní</a:t>
            </a:r>
            <a:r>
              <a:rPr lang="en-US" dirty="0" smtClean="0"/>
              <a:t> </a:t>
            </a:r>
            <a:r>
              <a:rPr lang="en-US" dirty="0" err="1" smtClean="0"/>
              <a:t>vlny</a:t>
            </a:r>
            <a:r>
              <a:rPr lang="en-US" dirty="0" smtClean="0"/>
              <a:t> 1915-1921</a:t>
            </a:r>
          </a:p>
          <a:p>
            <a:r>
              <a:rPr lang="cs-CZ" dirty="0" err="1" smtClean="0"/>
              <a:t>Ř</a:t>
            </a:r>
            <a:r>
              <a:rPr lang="en-US" dirty="0" err="1" smtClean="0"/>
              <a:t>ada</a:t>
            </a:r>
            <a:r>
              <a:rPr lang="en-US" dirty="0" smtClean="0"/>
              <a:t> </a:t>
            </a:r>
            <a:r>
              <a:rPr lang="en-US" dirty="0" err="1" smtClean="0"/>
              <a:t>budoucích</a:t>
            </a:r>
            <a:r>
              <a:rPr lang="en-US" dirty="0" smtClean="0"/>
              <a:t> </a:t>
            </a:r>
            <a:r>
              <a:rPr lang="en-US" dirty="0" err="1" smtClean="0"/>
              <a:t>lídrů</a:t>
            </a:r>
            <a:r>
              <a:rPr lang="en-US" dirty="0" smtClean="0"/>
              <a:t> se </a:t>
            </a:r>
            <a:r>
              <a:rPr lang="en-US" dirty="0" err="1" smtClean="0"/>
              <a:t>objevila</a:t>
            </a:r>
            <a:r>
              <a:rPr lang="en-US" dirty="0" smtClean="0"/>
              <a:t> v </a:t>
            </a:r>
            <a:r>
              <a:rPr lang="en-US" dirty="0" err="1" smtClean="0"/>
              <a:t>tomto</a:t>
            </a:r>
            <a:r>
              <a:rPr lang="en-US" dirty="0" smtClean="0"/>
              <a:t> </a:t>
            </a:r>
            <a:r>
              <a:rPr lang="en-US" dirty="0" err="1" smtClean="0"/>
              <a:t>období</a:t>
            </a:r>
            <a:endParaRPr lang="en-US" dirty="0" smtClean="0"/>
          </a:p>
          <a:p>
            <a:r>
              <a:rPr lang="en-US" dirty="0" err="1" smtClean="0"/>
              <a:t>Anarchismus</a:t>
            </a:r>
            <a:r>
              <a:rPr lang="en-US" dirty="0" smtClean="0"/>
              <a:t> a </a:t>
            </a:r>
            <a:r>
              <a:rPr lang="en-US" dirty="0" err="1" smtClean="0"/>
              <a:t>komunismus</a:t>
            </a:r>
            <a:r>
              <a:rPr lang="en-US" dirty="0" smtClean="0"/>
              <a:t> se </a:t>
            </a:r>
            <a:r>
              <a:rPr lang="en-US" dirty="0" err="1" smtClean="0"/>
              <a:t>dostal</a:t>
            </a:r>
            <a:r>
              <a:rPr lang="en-US" dirty="0" smtClean="0"/>
              <a:t> do </a:t>
            </a:r>
            <a:r>
              <a:rPr lang="en-US" dirty="0" err="1" smtClean="0"/>
              <a:t>zájmu</a:t>
            </a:r>
            <a:r>
              <a:rPr lang="en-US" dirty="0" smtClean="0"/>
              <a:t> </a:t>
            </a:r>
            <a:r>
              <a:rPr lang="en-US" dirty="0" err="1" smtClean="0"/>
              <a:t>čínských</a:t>
            </a:r>
            <a:r>
              <a:rPr lang="en-US" dirty="0" smtClean="0"/>
              <a:t> </a:t>
            </a:r>
            <a:r>
              <a:rPr lang="en-US" dirty="0" err="1" smtClean="0"/>
              <a:t>intelektuálů</a:t>
            </a:r>
            <a:endParaRPr lang="en-US" dirty="0"/>
          </a:p>
        </p:txBody>
      </p:sp>
      <p:pic>
        <p:nvPicPr>
          <p:cNvPr id="5" name="Content Placeholder 4"/>
          <p:cNvPicPr>
            <a:picLocks noGrp="1" noChangeAspect="1"/>
          </p:cNvPicPr>
          <p:nvPr>
            <p:ph sz="half" idx="2"/>
          </p:nvPr>
        </p:nvPicPr>
        <p:blipFill>
          <a:blip r:embed="rId2"/>
          <a:srcRect t="-23032" b="-23032"/>
          <a:stretch>
            <a:fillRect/>
          </a:stretch>
        </p:blipFill>
        <p:spPr/>
      </p:pic>
    </p:spTree>
    <p:extLst>
      <p:ext uri="{BB962C8B-B14F-4D97-AF65-F5344CB8AC3E}">
        <p14:creationId xmlns:p14="http://schemas.microsoft.com/office/powerpoint/2010/main" val="3830990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Politický</a:t>
            </a:r>
            <a:r>
              <a:rPr lang="en-US" dirty="0" smtClean="0"/>
              <a:t> </a:t>
            </a:r>
            <a:r>
              <a:rPr lang="en-US" dirty="0" err="1" smtClean="0"/>
              <a:t>boj</a:t>
            </a:r>
            <a:r>
              <a:rPr lang="en-US" dirty="0" smtClean="0"/>
              <a:t> </a:t>
            </a:r>
            <a:r>
              <a:rPr lang="en-US" dirty="0" err="1" smtClean="0"/>
              <a:t>ve</a:t>
            </a:r>
            <a:r>
              <a:rPr lang="en-US" dirty="0" smtClean="0"/>
              <a:t> 20. </a:t>
            </a:r>
            <a:r>
              <a:rPr lang="en-US" dirty="0" err="1" smtClean="0"/>
              <a:t>letech</a:t>
            </a:r>
            <a:endParaRPr lang="en-US" dirty="0"/>
          </a:p>
        </p:txBody>
      </p:sp>
      <p:sp>
        <p:nvSpPr>
          <p:cNvPr id="3" name="Content Placeholder 2"/>
          <p:cNvSpPr>
            <a:spLocks noGrp="1"/>
          </p:cNvSpPr>
          <p:nvPr>
            <p:ph sz="quarter" idx="1"/>
          </p:nvPr>
        </p:nvSpPr>
        <p:spPr/>
        <p:txBody>
          <a:bodyPr/>
          <a:lstStyle/>
          <a:p>
            <a:r>
              <a:rPr lang="en-US" dirty="0" smtClean="0"/>
              <a:t>KMT – Sun </a:t>
            </a:r>
            <a:r>
              <a:rPr lang="en-US" dirty="0" err="1" smtClean="0"/>
              <a:t>Yat-sen</a:t>
            </a:r>
            <a:endParaRPr lang="en-US" dirty="0" smtClean="0"/>
          </a:p>
          <a:p>
            <a:r>
              <a:rPr lang="en-US" dirty="0" err="1" smtClean="0"/>
              <a:t>Levé</a:t>
            </a:r>
            <a:r>
              <a:rPr lang="en-US" dirty="0" smtClean="0"/>
              <a:t> a </a:t>
            </a:r>
            <a:r>
              <a:rPr lang="en-US" dirty="0" err="1" smtClean="0"/>
              <a:t>pravé</a:t>
            </a:r>
            <a:r>
              <a:rPr lang="en-US" dirty="0" smtClean="0"/>
              <a:t> </a:t>
            </a:r>
            <a:r>
              <a:rPr lang="en-US" dirty="0" err="1" smtClean="0"/>
              <a:t>křídlo</a:t>
            </a:r>
            <a:r>
              <a:rPr lang="en-US" dirty="0" smtClean="0"/>
              <a:t> (Chiang Kai-</a:t>
            </a:r>
            <a:r>
              <a:rPr lang="en-US" dirty="0" err="1" smtClean="0"/>
              <a:t>sek</a:t>
            </a:r>
            <a:r>
              <a:rPr lang="en-US" dirty="0" smtClean="0"/>
              <a:t>)</a:t>
            </a:r>
          </a:p>
          <a:p>
            <a:pPr marL="0" indent="0">
              <a:buNone/>
            </a:pPr>
            <a:r>
              <a:rPr lang="nl-NL" dirty="0">
                <a:hlinkClick r:id="rId2"/>
              </a:rPr>
              <a:t>https://www.youtube.com/watch?v=</a:t>
            </a:r>
            <a:r>
              <a:rPr lang="nl-NL" dirty="0" smtClean="0">
                <a:hlinkClick r:id="rId2"/>
              </a:rPr>
              <a:t>uTksmlZ0FPQ</a:t>
            </a:r>
            <a:r>
              <a:rPr lang="nl-NL" dirty="0" smtClean="0"/>
              <a:t> (28:00)</a:t>
            </a:r>
          </a:p>
          <a:p>
            <a:r>
              <a:rPr lang="nl-NL" dirty="0" smtClean="0"/>
              <a:t>1922 </a:t>
            </a:r>
            <a:r>
              <a:rPr lang="nl-NL" dirty="0" err="1" smtClean="0"/>
              <a:t>návrhy</a:t>
            </a:r>
            <a:r>
              <a:rPr lang="nl-NL" dirty="0" smtClean="0"/>
              <a:t> </a:t>
            </a:r>
            <a:r>
              <a:rPr lang="nl-NL" dirty="0" err="1" smtClean="0"/>
              <a:t>mezi</a:t>
            </a:r>
            <a:r>
              <a:rPr lang="nl-NL" dirty="0" smtClean="0"/>
              <a:t> </a:t>
            </a:r>
            <a:r>
              <a:rPr lang="nl-NL" dirty="0" err="1" smtClean="0"/>
              <a:t>komunisty</a:t>
            </a:r>
            <a:r>
              <a:rPr lang="nl-NL" dirty="0" smtClean="0"/>
              <a:t> na </a:t>
            </a:r>
            <a:r>
              <a:rPr lang="nl-NL" dirty="0" err="1" smtClean="0"/>
              <a:t>spojení</a:t>
            </a:r>
            <a:r>
              <a:rPr lang="nl-NL" dirty="0" smtClean="0"/>
              <a:t> s KMT</a:t>
            </a:r>
          </a:p>
          <a:p>
            <a:r>
              <a:rPr lang="en-US" dirty="0" err="1" smtClean="0"/>
              <a:t>Částečná</a:t>
            </a:r>
            <a:r>
              <a:rPr lang="en-US" dirty="0" smtClean="0"/>
              <a:t> </a:t>
            </a:r>
            <a:r>
              <a:rPr lang="en-US" dirty="0" err="1" smtClean="0"/>
              <a:t>kooperace</a:t>
            </a:r>
            <a:r>
              <a:rPr lang="en-US" dirty="0" smtClean="0"/>
              <a:t> - </a:t>
            </a:r>
            <a:r>
              <a:rPr lang="en-US" dirty="0" err="1"/>
              <a:t>s</a:t>
            </a:r>
            <a:r>
              <a:rPr lang="en-US" dirty="0" err="1" smtClean="0"/>
              <a:t>polečný</a:t>
            </a:r>
            <a:r>
              <a:rPr lang="en-US" dirty="0" smtClean="0"/>
              <a:t> </a:t>
            </a:r>
            <a:r>
              <a:rPr lang="en-US" dirty="0" err="1" smtClean="0"/>
              <a:t>boj</a:t>
            </a:r>
            <a:r>
              <a:rPr lang="en-US" dirty="0" smtClean="0"/>
              <a:t> </a:t>
            </a:r>
            <a:r>
              <a:rPr lang="en-US" dirty="0" err="1" smtClean="0"/>
              <a:t>proti</a:t>
            </a:r>
            <a:r>
              <a:rPr lang="en-US" dirty="0" smtClean="0"/>
              <a:t> landlords</a:t>
            </a:r>
          </a:p>
          <a:p>
            <a:r>
              <a:rPr lang="en-US" dirty="0" smtClean="0"/>
              <a:t>1925 </a:t>
            </a:r>
            <a:r>
              <a:rPr lang="en-US" dirty="0" err="1" smtClean="0"/>
              <a:t>umírá</a:t>
            </a:r>
            <a:r>
              <a:rPr lang="en-US" dirty="0" smtClean="0"/>
              <a:t> Sun </a:t>
            </a:r>
            <a:r>
              <a:rPr lang="en-US" dirty="0" err="1" smtClean="0"/>
              <a:t>Yat-sen</a:t>
            </a:r>
            <a:endParaRPr lang="en-US" dirty="0" smtClean="0"/>
          </a:p>
          <a:p>
            <a:r>
              <a:rPr lang="en-US" dirty="0" smtClean="0"/>
              <a:t>1927 </a:t>
            </a:r>
            <a:r>
              <a:rPr lang="en-US" dirty="0" err="1" smtClean="0"/>
              <a:t>plně</a:t>
            </a:r>
            <a:r>
              <a:rPr lang="en-US" dirty="0" smtClean="0"/>
              <a:t> se </a:t>
            </a:r>
            <a:r>
              <a:rPr lang="en-US" dirty="0" err="1" smtClean="0"/>
              <a:t>rozhořel</a:t>
            </a:r>
            <a:r>
              <a:rPr lang="en-US" dirty="0" smtClean="0"/>
              <a:t> </a:t>
            </a:r>
            <a:r>
              <a:rPr lang="en-US" dirty="0" err="1" smtClean="0"/>
              <a:t>spor</a:t>
            </a:r>
            <a:r>
              <a:rPr lang="en-US" dirty="0" smtClean="0"/>
              <a:t> </a:t>
            </a:r>
            <a:r>
              <a:rPr lang="en-US" dirty="0" err="1" smtClean="0"/>
              <a:t>mezi</a:t>
            </a:r>
            <a:r>
              <a:rPr lang="en-US" dirty="0" smtClean="0"/>
              <a:t> KMT a CCP</a:t>
            </a:r>
          </a:p>
          <a:p>
            <a:pPr marL="0" indent="0">
              <a:buNone/>
            </a:pPr>
            <a:r>
              <a:rPr lang="nl-NL" dirty="0" err="1"/>
              <a:t>https</a:t>
            </a:r>
            <a:r>
              <a:rPr lang="nl-NL" dirty="0"/>
              <a:t>://</a:t>
            </a:r>
            <a:r>
              <a:rPr lang="nl-NL" dirty="0" err="1"/>
              <a:t>www.youtube.com</a:t>
            </a:r>
            <a:r>
              <a:rPr lang="nl-NL" dirty="0"/>
              <a:t>/</a:t>
            </a:r>
            <a:r>
              <a:rPr lang="nl-NL" dirty="0" err="1"/>
              <a:t>watch?v</a:t>
            </a:r>
            <a:r>
              <a:rPr lang="nl-NL" dirty="0"/>
              <a:t>=EMRsAbC7LCE</a:t>
            </a:r>
            <a:endParaRPr lang="en-US" dirty="0" smtClean="0"/>
          </a:p>
          <a:p>
            <a:endParaRPr lang="nl-NL" dirty="0" smtClean="0"/>
          </a:p>
          <a:p>
            <a:pPr marL="0" indent="0">
              <a:buNone/>
            </a:pPr>
            <a:endParaRPr lang="en-US" dirty="0"/>
          </a:p>
        </p:txBody>
      </p:sp>
    </p:spTree>
    <p:extLst>
      <p:ext uri="{BB962C8B-B14F-4D97-AF65-F5344CB8AC3E}">
        <p14:creationId xmlns:p14="http://schemas.microsoft.com/office/powerpoint/2010/main" val="3978083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Co to </a:t>
            </a:r>
            <a:r>
              <a:rPr lang="en-US" dirty="0" err="1" smtClean="0"/>
              <a:t>byl</a:t>
            </a:r>
            <a:r>
              <a:rPr lang="en-US" dirty="0" smtClean="0"/>
              <a:t> </a:t>
            </a:r>
            <a:r>
              <a:rPr lang="en-US" dirty="0" err="1" smtClean="0"/>
              <a:t>Dlouhý</a:t>
            </a:r>
            <a:r>
              <a:rPr lang="en-US" dirty="0" smtClean="0"/>
              <a:t> </a:t>
            </a:r>
            <a:r>
              <a:rPr lang="en-US" dirty="0" err="1" smtClean="0"/>
              <a:t>pochod</a:t>
            </a:r>
            <a:r>
              <a:rPr lang="en-US" dirty="0" smtClean="0"/>
              <a:t>, </a:t>
            </a:r>
            <a:r>
              <a:rPr lang="en-US" dirty="0" err="1" smtClean="0"/>
              <a:t>kdy</a:t>
            </a:r>
            <a:r>
              <a:rPr lang="en-US" dirty="0" smtClean="0"/>
              <a:t> </a:t>
            </a:r>
            <a:r>
              <a:rPr lang="en-US" dirty="0" err="1" smtClean="0"/>
              <a:t>proběhl</a:t>
            </a:r>
            <a:r>
              <a:rPr lang="en-US" dirty="0" smtClean="0"/>
              <a:t> a </a:t>
            </a:r>
            <a:r>
              <a:rPr lang="en-US" dirty="0" err="1" smtClean="0"/>
              <a:t>proč</a:t>
            </a:r>
            <a:r>
              <a:rPr lang="en-US" dirty="0" smtClean="0"/>
              <a:t> je </a:t>
            </a:r>
            <a:r>
              <a:rPr lang="en-US" dirty="0" err="1" smtClean="0"/>
              <a:t>významný</a:t>
            </a:r>
            <a:r>
              <a:rPr lang="en-US" dirty="0" smtClean="0"/>
              <a:t>?</a:t>
            </a:r>
            <a:endParaRPr lang="en-US" dirty="0"/>
          </a:p>
        </p:txBody>
      </p:sp>
    </p:spTree>
    <p:extLst>
      <p:ext uri="{BB962C8B-B14F-4D97-AF65-F5344CB8AC3E}">
        <p14:creationId xmlns:p14="http://schemas.microsoft.com/office/powerpoint/2010/main" val="165710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ČÍNA NA PŘELOMU 18. a 19. </a:t>
            </a:r>
            <a:r>
              <a:rPr lang="en-US" sz="3600" dirty="0" err="1" smtClean="0"/>
              <a:t>st</a:t>
            </a:r>
            <a:r>
              <a:rPr lang="en-US" sz="3600" dirty="0" smtClean="0"/>
              <a:t> - </a:t>
            </a:r>
            <a:r>
              <a:rPr lang="en-US" sz="3600" dirty="0" err="1" smtClean="0"/>
              <a:t>popište</a:t>
            </a:r>
            <a:endParaRPr lang="en-US" dirty="0"/>
          </a:p>
        </p:txBody>
      </p:sp>
      <p:sp>
        <p:nvSpPr>
          <p:cNvPr id="3" name="Content Placeholder 2"/>
          <p:cNvSpPr>
            <a:spLocks noGrp="1"/>
          </p:cNvSpPr>
          <p:nvPr>
            <p:ph sz="quarter" idx="1"/>
          </p:nvPr>
        </p:nvSpPr>
        <p:spPr/>
        <p:txBody>
          <a:bodyPr>
            <a:normAutofit lnSpcReduction="10000"/>
          </a:bodyPr>
          <a:lstStyle/>
          <a:p>
            <a:r>
              <a:rPr lang="cs-CZ" dirty="0"/>
              <a:t>Silný populační tlak</a:t>
            </a:r>
          </a:p>
          <a:p>
            <a:pPr lvl="1"/>
            <a:r>
              <a:rPr lang="cs-CZ" dirty="0"/>
              <a:t>Po staletí populace Číny činila okolo 100 mil. obyv. – 1650 to bylo zhruba 150 mil. a ke konci 18.st již 300mil</a:t>
            </a:r>
          </a:p>
          <a:p>
            <a:r>
              <a:rPr lang="cs-CZ" dirty="0"/>
              <a:t>Řada přírodních katastrof</a:t>
            </a:r>
          </a:p>
          <a:p>
            <a:r>
              <a:rPr lang="cs-CZ" dirty="0"/>
              <a:t>Zpomalení ekonomiky – řada farmářů hospodaří na pouhém 1 akru půdy</a:t>
            </a:r>
          </a:p>
          <a:p>
            <a:r>
              <a:rPr lang="cs-CZ" dirty="0"/>
              <a:t>Není žádná volná půda – emigrace na Taiwan</a:t>
            </a:r>
          </a:p>
          <a:p>
            <a:r>
              <a:rPr lang="cs-CZ" dirty="0"/>
              <a:t> Nedostatečná státní správa – okresní magistráty kontrolují na 250,000 lidí</a:t>
            </a:r>
            <a:r>
              <a:rPr lang="cs-CZ" dirty="0" smtClean="0"/>
              <a:t>!</a:t>
            </a:r>
          </a:p>
          <a:p>
            <a:r>
              <a:rPr lang="cs-CZ" dirty="0"/>
              <a:t>Korupce, téměř polovina populace ekonomicky méně aktivní, nedostatek loajálních úředníků, nepotismus</a:t>
            </a:r>
          </a:p>
          <a:p>
            <a:endParaRPr lang="cs-CZ" dirty="0"/>
          </a:p>
          <a:p>
            <a:endParaRPr lang="en-US" dirty="0"/>
          </a:p>
        </p:txBody>
      </p:sp>
    </p:spTree>
    <p:extLst>
      <p:ext uri="{BB962C8B-B14F-4D97-AF65-F5344CB8AC3E}">
        <p14:creationId xmlns:p14="http://schemas.microsoft.com/office/powerpoint/2010/main" val="1939752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Počátky</a:t>
            </a:r>
            <a:r>
              <a:rPr lang="en-US" dirty="0" smtClean="0"/>
              <a:t> 30.let</a:t>
            </a:r>
            <a:endParaRPr lang="en-US" dirty="0"/>
          </a:p>
        </p:txBody>
      </p:sp>
      <p:sp>
        <p:nvSpPr>
          <p:cNvPr id="3" name="Content Placeholder 2"/>
          <p:cNvSpPr>
            <a:spLocks noGrp="1"/>
          </p:cNvSpPr>
          <p:nvPr>
            <p:ph sz="quarter" idx="1"/>
          </p:nvPr>
        </p:nvSpPr>
        <p:spPr/>
        <p:txBody>
          <a:bodyPr>
            <a:normAutofit fontScale="92500"/>
          </a:bodyPr>
          <a:lstStyle/>
          <a:p>
            <a:r>
              <a:rPr lang="en-US" dirty="0" err="1" smtClean="0"/>
              <a:t>boje</a:t>
            </a:r>
            <a:r>
              <a:rPr lang="en-US" dirty="0" smtClean="0"/>
              <a:t>, </a:t>
            </a:r>
            <a:r>
              <a:rPr lang="en-US" dirty="0" err="1" smtClean="0"/>
              <a:t>komunisté</a:t>
            </a:r>
            <a:r>
              <a:rPr lang="en-US" dirty="0" smtClean="0"/>
              <a:t> </a:t>
            </a:r>
            <a:r>
              <a:rPr lang="en-US" dirty="0" err="1" smtClean="0"/>
              <a:t>ztrácí</a:t>
            </a:r>
            <a:endParaRPr lang="en-US" dirty="0" smtClean="0"/>
          </a:p>
          <a:p>
            <a:r>
              <a:rPr lang="en-US" b="1" dirty="0" err="1" smtClean="0"/>
              <a:t>Dlouhý</a:t>
            </a:r>
            <a:r>
              <a:rPr lang="en-US" b="1" dirty="0" smtClean="0"/>
              <a:t> </a:t>
            </a:r>
            <a:r>
              <a:rPr lang="en-US" b="1" dirty="0" err="1" smtClean="0"/>
              <a:t>pochod</a:t>
            </a:r>
            <a:r>
              <a:rPr lang="en-US" b="1" dirty="0" smtClean="0"/>
              <a:t> </a:t>
            </a:r>
            <a:r>
              <a:rPr lang="en-US" dirty="0" smtClean="0"/>
              <a:t>(</a:t>
            </a:r>
            <a:r>
              <a:rPr lang="en-US" dirty="0" err="1" smtClean="0"/>
              <a:t>říjen</a:t>
            </a:r>
            <a:r>
              <a:rPr lang="en-US" dirty="0" smtClean="0"/>
              <a:t> 1934 – </a:t>
            </a:r>
            <a:r>
              <a:rPr lang="en-US" dirty="0" err="1" smtClean="0"/>
              <a:t>říjen</a:t>
            </a:r>
            <a:r>
              <a:rPr lang="en-US" dirty="0" smtClean="0"/>
              <a:t> 1935)</a:t>
            </a:r>
          </a:p>
          <a:p>
            <a:r>
              <a:rPr lang="en-US" dirty="0" err="1"/>
              <a:t>Rozsáhlý</a:t>
            </a:r>
            <a:r>
              <a:rPr lang="en-US" dirty="0"/>
              <a:t> </a:t>
            </a:r>
            <a:r>
              <a:rPr lang="en-US" dirty="0" err="1"/>
              <a:t>vojenský</a:t>
            </a:r>
            <a:r>
              <a:rPr lang="en-US" dirty="0"/>
              <a:t> </a:t>
            </a:r>
            <a:r>
              <a:rPr lang="en-US" dirty="0" err="1"/>
              <a:t>ústup</a:t>
            </a:r>
            <a:r>
              <a:rPr lang="en-US" dirty="0"/>
              <a:t> </a:t>
            </a:r>
            <a:r>
              <a:rPr lang="en-US" dirty="0" err="1"/>
              <a:t>Rudé</a:t>
            </a:r>
            <a:r>
              <a:rPr lang="en-US" dirty="0"/>
              <a:t> </a:t>
            </a:r>
            <a:r>
              <a:rPr lang="en-US" dirty="0" err="1"/>
              <a:t>armády</a:t>
            </a:r>
            <a:r>
              <a:rPr lang="en-US" dirty="0"/>
              <a:t> </a:t>
            </a:r>
            <a:r>
              <a:rPr lang="en-US" dirty="0" err="1"/>
              <a:t>před</a:t>
            </a:r>
            <a:r>
              <a:rPr lang="en-US" dirty="0"/>
              <a:t> KMT</a:t>
            </a:r>
          </a:p>
          <a:p>
            <a:r>
              <a:rPr lang="en-US" dirty="0" err="1"/>
              <a:t>Nejznámějším</a:t>
            </a:r>
            <a:r>
              <a:rPr lang="en-US" dirty="0"/>
              <a:t> </a:t>
            </a:r>
            <a:r>
              <a:rPr lang="en-US" dirty="0" err="1"/>
              <a:t>Dlouhým</a:t>
            </a:r>
            <a:r>
              <a:rPr lang="en-US" dirty="0"/>
              <a:t> </a:t>
            </a:r>
            <a:r>
              <a:rPr lang="en-US" dirty="0" err="1"/>
              <a:t>pochodem</a:t>
            </a:r>
            <a:r>
              <a:rPr lang="en-US" dirty="0"/>
              <a:t> </a:t>
            </a:r>
            <a:r>
              <a:rPr lang="en-US" dirty="0" err="1"/>
              <a:t>ústup</a:t>
            </a:r>
            <a:r>
              <a:rPr lang="en-US" dirty="0"/>
              <a:t> z </a:t>
            </a:r>
            <a:r>
              <a:rPr lang="en-US" dirty="0" err="1"/>
              <a:t>provincie</a:t>
            </a:r>
            <a:r>
              <a:rPr lang="en-US" dirty="0"/>
              <a:t> </a:t>
            </a:r>
            <a:r>
              <a:rPr lang="en-US" dirty="0" err="1"/>
              <a:t>Ťiang-si</a:t>
            </a:r>
            <a:r>
              <a:rPr lang="en-US" dirty="0"/>
              <a:t> (z </a:t>
            </a:r>
            <a:r>
              <a:rPr lang="en-US" dirty="0" err="1"/>
              <a:t>cca</a:t>
            </a:r>
            <a:r>
              <a:rPr lang="en-US" dirty="0"/>
              <a:t> 90 000 </a:t>
            </a:r>
            <a:r>
              <a:rPr lang="en-US" dirty="0" err="1"/>
              <a:t>lidí</a:t>
            </a:r>
            <a:r>
              <a:rPr lang="en-US" dirty="0"/>
              <a:t> </a:t>
            </a:r>
            <a:r>
              <a:rPr lang="en-US" dirty="0" err="1"/>
              <a:t>došlo</a:t>
            </a:r>
            <a:r>
              <a:rPr lang="en-US" dirty="0"/>
              <a:t> 7000)</a:t>
            </a:r>
          </a:p>
          <a:p>
            <a:r>
              <a:rPr lang="cs-CZ" dirty="0"/>
              <a:t>Podle </a:t>
            </a:r>
            <a:r>
              <a:rPr lang="cs-CZ" dirty="0" err="1"/>
              <a:t>Maova</a:t>
            </a:r>
            <a:r>
              <a:rPr lang="cs-CZ" dirty="0"/>
              <a:t> odhadu měla 1. Rudá armáda na Dlouhém pochodu ujít vzdálenost (cca 12 500 km, ale již těsně po pochodu byl zveřejněn i jiný odhad, který hovoří o cca 9500 km, pravděpodobně je to bylo cca 6000km</a:t>
            </a:r>
          </a:p>
          <a:p>
            <a:r>
              <a:rPr lang="en-US" dirty="0"/>
              <a:t>V</a:t>
            </a:r>
            <a:r>
              <a:rPr lang="cs-CZ" dirty="0" err="1"/>
              <a:t>zestup</a:t>
            </a:r>
            <a:r>
              <a:rPr lang="cs-CZ" dirty="0"/>
              <a:t> </a:t>
            </a:r>
            <a:r>
              <a:rPr lang="cs-CZ" dirty="0" err="1"/>
              <a:t>Maa</a:t>
            </a:r>
            <a:r>
              <a:rPr lang="cs-CZ" dirty="0"/>
              <a:t>, Pochod </a:t>
            </a:r>
            <a:r>
              <a:rPr lang="cs-CZ" dirty="0" smtClean="0"/>
              <a:t>legendou</a:t>
            </a:r>
          </a:p>
          <a:p>
            <a:pPr marL="0" indent="0">
              <a:buNone/>
            </a:pPr>
            <a:endParaRPr lang="en-US" dirty="0"/>
          </a:p>
        </p:txBody>
      </p:sp>
    </p:spTree>
    <p:extLst>
      <p:ext uri="{BB962C8B-B14F-4D97-AF65-F5344CB8AC3E}">
        <p14:creationId xmlns:p14="http://schemas.microsoft.com/office/powerpoint/2010/main" val="130882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Co </a:t>
            </a:r>
            <a:r>
              <a:rPr lang="en-US" dirty="0" err="1" smtClean="0"/>
              <a:t>víte</a:t>
            </a:r>
            <a:r>
              <a:rPr lang="en-US" dirty="0" smtClean="0"/>
              <a:t> o Mao </a:t>
            </a:r>
            <a:r>
              <a:rPr lang="en-US" dirty="0" err="1" smtClean="0"/>
              <a:t>Ce-tungovi</a:t>
            </a:r>
            <a:r>
              <a:rPr lang="en-US" dirty="0" smtClean="0"/>
              <a:t> a </a:t>
            </a:r>
            <a:r>
              <a:rPr lang="en-US" dirty="0" err="1" smtClean="0"/>
              <a:t>Čankajšekovi</a:t>
            </a:r>
            <a:r>
              <a:rPr lang="en-US" dirty="0" smtClean="0"/>
              <a:t>?</a:t>
            </a:r>
            <a:endParaRPr lang="en-US" dirty="0"/>
          </a:p>
        </p:txBody>
      </p:sp>
    </p:spTree>
    <p:extLst>
      <p:ext uri="{BB962C8B-B14F-4D97-AF65-F5344CB8AC3E}">
        <p14:creationId xmlns:p14="http://schemas.microsoft.com/office/powerpoint/2010/main" val="4230066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Čankajšek</a:t>
            </a:r>
            <a:endParaRPr lang="en-US" dirty="0"/>
          </a:p>
        </p:txBody>
      </p:sp>
      <p:sp>
        <p:nvSpPr>
          <p:cNvPr id="3" name="Content Placeholder 2"/>
          <p:cNvSpPr>
            <a:spLocks noGrp="1"/>
          </p:cNvSpPr>
          <p:nvPr>
            <p:ph sz="half" idx="1"/>
          </p:nvPr>
        </p:nvSpPr>
        <p:spPr>
          <a:xfrm>
            <a:off x="221494" y="609600"/>
            <a:ext cx="4198106" cy="4678496"/>
          </a:xfrm>
        </p:spPr>
        <p:txBody>
          <a:bodyPr>
            <a:normAutofit fontScale="85000" lnSpcReduction="20000"/>
          </a:bodyPr>
          <a:lstStyle/>
          <a:p>
            <a:r>
              <a:rPr lang="cs-CZ" dirty="0"/>
              <a:t>1887 – </a:t>
            </a:r>
            <a:r>
              <a:rPr lang="cs-CZ" dirty="0" smtClean="0"/>
              <a:t>1975</a:t>
            </a:r>
          </a:p>
          <a:p>
            <a:r>
              <a:rPr lang="en-US" dirty="0" smtClean="0"/>
              <a:t>N</a:t>
            </a:r>
            <a:r>
              <a:rPr lang="cs-CZ" dirty="0" err="1" smtClean="0"/>
              <a:t>arodil</a:t>
            </a:r>
            <a:r>
              <a:rPr lang="cs-CZ" dirty="0" smtClean="0"/>
              <a:t> se do zámožné obchodnické rodiny</a:t>
            </a:r>
          </a:p>
          <a:p>
            <a:r>
              <a:rPr lang="en-US" dirty="0" smtClean="0"/>
              <a:t>S</a:t>
            </a:r>
            <a:r>
              <a:rPr lang="cs-CZ" dirty="0" err="1" smtClean="0"/>
              <a:t>tudia</a:t>
            </a:r>
            <a:r>
              <a:rPr lang="cs-CZ" dirty="0" smtClean="0"/>
              <a:t> v Japonsku na vojenské akademii</a:t>
            </a:r>
            <a:endParaRPr lang="cs-CZ" dirty="0"/>
          </a:p>
          <a:p>
            <a:r>
              <a:rPr lang="cs-CZ" dirty="0"/>
              <a:t>Vůdce KMT od </a:t>
            </a:r>
            <a:r>
              <a:rPr lang="cs-CZ" dirty="0" smtClean="0"/>
              <a:t>1925, autokratický styl vlády</a:t>
            </a:r>
            <a:endParaRPr lang="cs-CZ" dirty="0"/>
          </a:p>
          <a:p>
            <a:r>
              <a:rPr lang="cs-CZ" dirty="0"/>
              <a:t>1927 porazil vojenské guvernéry na severu </a:t>
            </a:r>
            <a:r>
              <a:rPr lang="cs-CZ" dirty="0" smtClean="0"/>
              <a:t>Číny</a:t>
            </a:r>
          </a:p>
          <a:p>
            <a:r>
              <a:rPr lang="cs-CZ" dirty="0" smtClean="0"/>
              <a:t>Neúspěšný </a:t>
            </a:r>
            <a:r>
              <a:rPr lang="cs-CZ" dirty="0"/>
              <a:t>boj proti Japoncům</a:t>
            </a:r>
          </a:p>
          <a:p>
            <a:r>
              <a:rPr lang="cs-CZ" dirty="0"/>
              <a:t>1949 útěk na </a:t>
            </a:r>
            <a:r>
              <a:rPr lang="cs-CZ" dirty="0" err="1"/>
              <a:t>Taiwan</a:t>
            </a:r>
            <a:endParaRPr lang="cs-CZ" dirty="0"/>
          </a:p>
          <a:p>
            <a:r>
              <a:rPr lang="cs-CZ" dirty="0"/>
              <a:t>1949-1975 Prezident </a:t>
            </a:r>
            <a:r>
              <a:rPr lang="cs-CZ" dirty="0" err="1"/>
              <a:t>Taiwanu</a:t>
            </a:r>
            <a:r>
              <a:rPr lang="cs-CZ" dirty="0"/>
              <a:t> (R.O.C</a:t>
            </a:r>
            <a:r>
              <a:rPr lang="cs-CZ" dirty="0" smtClean="0"/>
              <a:t>)</a:t>
            </a:r>
          </a:p>
          <a:p>
            <a:r>
              <a:rPr lang="cs-CZ" dirty="0" smtClean="0"/>
              <a:t>Madame </a:t>
            </a:r>
            <a:r>
              <a:rPr lang="cs-CZ" dirty="0" err="1" smtClean="0"/>
              <a:t>Čankajšek</a:t>
            </a:r>
            <a:r>
              <a:rPr lang="cs-CZ" dirty="0" smtClean="0"/>
              <a:t> (</a:t>
            </a:r>
            <a:r>
              <a:rPr lang="cs-CZ" dirty="0" err="1" smtClean="0"/>
              <a:t>Sung</a:t>
            </a:r>
            <a:r>
              <a:rPr lang="cs-CZ" dirty="0" smtClean="0"/>
              <a:t> </a:t>
            </a:r>
            <a:r>
              <a:rPr lang="cs-CZ" dirty="0" err="1" smtClean="0"/>
              <a:t>Mej-ling</a:t>
            </a:r>
            <a:r>
              <a:rPr lang="cs-CZ" dirty="0" smtClean="0"/>
              <a:t>)</a:t>
            </a: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5" name="Zástupný symbol pro obsah 3" descr="Chiang_Kai-shek（蔣中正）.jpg"/>
          <p:cNvPicPr>
            <a:picLocks noGrp="1" noChangeAspect="1"/>
          </p:cNvPicPr>
          <p:nvPr/>
        </p:nvPicPr>
        <p:blipFill>
          <a:blip r:embed="rId2" cstate="print"/>
          <a:stretch>
            <a:fillRect/>
          </a:stretch>
        </p:blipFill>
        <p:spPr>
          <a:xfrm>
            <a:off x="4800600" y="1098279"/>
            <a:ext cx="3945638" cy="5260850"/>
          </a:xfrm>
          <a:prstGeom prst="rect">
            <a:avLst/>
          </a:prstGeom>
        </p:spPr>
      </p:pic>
    </p:spTree>
    <p:extLst>
      <p:ext uri="{BB962C8B-B14F-4D97-AF65-F5344CB8AC3E}">
        <p14:creationId xmlns:p14="http://schemas.microsoft.com/office/powerpoint/2010/main" val="709227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Mao.jpg"/>
          <p:cNvPicPr>
            <a:picLocks noGrp="1" noChangeAspect="1"/>
          </p:cNvPicPr>
          <p:nvPr/>
        </p:nvPicPr>
        <p:blipFill>
          <a:blip r:embed="rId2" cstate="print"/>
          <a:stretch>
            <a:fillRect/>
          </a:stretch>
        </p:blipFill>
        <p:spPr>
          <a:xfrm>
            <a:off x="4419600" y="1622105"/>
            <a:ext cx="4035882" cy="4775638"/>
          </a:xfrm>
          <a:prstGeom prst="rect">
            <a:avLst/>
          </a:prstGeom>
        </p:spPr>
      </p:pic>
      <p:sp>
        <p:nvSpPr>
          <p:cNvPr id="2" name="Title 1"/>
          <p:cNvSpPr>
            <a:spLocks noGrp="1"/>
          </p:cNvSpPr>
          <p:nvPr>
            <p:ph type="title"/>
          </p:nvPr>
        </p:nvSpPr>
        <p:spPr/>
        <p:txBody>
          <a:bodyPr>
            <a:normAutofit fontScale="90000"/>
          </a:bodyPr>
          <a:lstStyle/>
          <a:p>
            <a:r>
              <a:rPr lang="cs-CZ" dirty="0" err="1"/>
              <a:t>Mao</a:t>
            </a:r>
            <a:r>
              <a:rPr lang="cs-CZ" dirty="0"/>
              <a:t> </a:t>
            </a:r>
            <a:r>
              <a:rPr lang="cs-CZ" dirty="0" err="1"/>
              <a:t>Ce</a:t>
            </a:r>
            <a:r>
              <a:rPr lang="cs-CZ" dirty="0"/>
              <a:t>-</a:t>
            </a:r>
            <a:r>
              <a:rPr lang="cs-CZ" dirty="0" smtClean="0"/>
              <a:t>tung „</a:t>
            </a:r>
            <a:r>
              <a:rPr lang="cs-CZ" sz="3200" i="1" dirty="0" smtClean="0"/>
              <a:t>Válka je politika. Politika vedená jinými prostředky.“</a:t>
            </a:r>
            <a:endParaRPr lang="en-US" dirty="0"/>
          </a:p>
        </p:txBody>
      </p:sp>
      <p:sp>
        <p:nvSpPr>
          <p:cNvPr id="3" name="Content Placeholder 2"/>
          <p:cNvSpPr>
            <a:spLocks noGrp="1"/>
          </p:cNvSpPr>
          <p:nvPr>
            <p:ph sz="half" idx="1"/>
          </p:nvPr>
        </p:nvSpPr>
        <p:spPr>
          <a:xfrm>
            <a:off x="191961" y="609601"/>
            <a:ext cx="4227639" cy="4775638"/>
          </a:xfrm>
        </p:spPr>
        <p:txBody>
          <a:bodyPr>
            <a:normAutofit/>
          </a:bodyPr>
          <a:lstStyle/>
          <a:p>
            <a:r>
              <a:rPr lang="cs-CZ" dirty="0"/>
              <a:t>1893-</a:t>
            </a:r>
            <a:r>
              <a:rPr lang="cs-CZ" dirty="0" smtClean="0"/>
              <a:t>1976</a:t>
            </a:r>
          </a:p>
          <a:p>
            <a:r>
              <a:rPr lang="en-US" dirty="0" smtClean="0"/>
              <a:t>N</a:t>
            </a:r>
            <a:r>
              <a:rPr lang="cs-CZ" dirty="0" err="1" smtClean="0"/>
              <a:t>arozen</a:t>
            </a:r>
            <a:r>
              <a:rPr lang="cs-CZ" dirty="0" smtClean="0"/>
              <a:t> do bohatší rolnické rodiny</a:t>
            </a:r>
          </a:p>
          <a:p>
            <a:r>
              <a:rPr lang="en-US" dirty="0" smtClean="0"/>
              <a:t>N</a:t>
            </a:r>
            <a:r>
              <a:rPr lang="cs-CZ" dirty="0" err="1" smtClean="0"/>
              <a:t>ovinář</a:t>
            </a:r>
            <a:r>
              <a:rPr lang="cs-CZ" dirty="0" smtClean="0"/>
              <a:t>, učitel</a:t>
            </a:r>
            <a:endParaRPr lang="cs-CZ" dirty="0"/>
          </a:p>
          <a:p>
            <a:r>
              <a:rPr lang="cs-CZ" dirty="0"/>
              <a:t>Od 1921 aktivní v Komunistické straně Číny (CCP)</a:t>
            </a:r>
          </a:p>
          <a:p>
            <a:r>
              <a:rPr lang="cs-CZ" dirty="0"/>
              <a:t>1934-1935 Dlouhý pochod</a:t>
            </a:r>
          </a:p>
          <a:p>
            <a:r>
              <a:rPr lang="cs-CZ" dirty="0"/>
              <a:t>1935-1943 předseda CCP </a:t>
            </a:r>
            <a:endParaRPr 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440654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Co to </a:t>
            </a:r>
            <a:r>
              <a:rPr lang="en-US" dirty="0" err="1" smtClean="0"/>
              <a:t>byl</a:t>
            </a:r>
            <a:r>
              <a:rPr lang="en-US" dirty="0" smtClean="0"/>
              <a:t> </a:t>
            </a:r>
            <a:r>
              <a:rPr lang="en-US" dirty="0" err="1" smtClean="0"/>
              <a:t>Mukdenský</a:t>
            </a:r>
            <a:r>
              <a:rPr lang="en-US" dirty="0" smtClean="0"/>
              <a:t> incident a </a:t>
            </a:r>
            <a:r>
              <a:rPr lang="en-US" dirty="0" err="1" smtClean="0"/>
              <a:t>jké</a:t>
            </a:r>
            <a:r>
              <a:rPr lang="en-US" dirty="0" smtClean="0"/>
              <a:t> </a:t>
            </a:r>
            <a:r>
              <a:rPr lang="en-US" dirty="0" err="1" smtClean="0"/>
              <a:t>poltické</a:t>
            </a:r>
            <a:r>
              <a:rPr lang="en-US" dirty="0" smtClean="0"/>
              <a:t> </a:t>
            </a:r>
            <a:r>
              <a:rPr lang="en-US" dirty="0" err="1" smtClean="0"/>
              <a:t>následky</a:t>
            </a:r>
            <a:r>
              <a:rPr lang="en-US" dirty="0" smtClean="0"/>
              <a:t> </a:t>
            </a:r>
            <a:r>
              <a:rPr lang="en-US" dirty="0" err="1" smtClean="0"/>
              <a:t>měl</a:t>
            </a:r>
            <a:r>
              <a:rPr lang="en-US" dirty="0" smtClean="0"/>
              <a:t>?</a:t>
            </a:r>
          </a:p>
          <a:p>
            <a:r>
              <a:rPr lang="en-US" dirty="0" err="1" smtClean="0"/>
              <a:t>Kdy</a:t>
            </a:r>
            <a:r>
              <a:rPr lang="en-US" dirty="0" smtClean="0"/>
              <a:t> </a:t>
            </a:r>
            <a:r>
              <a:rPr lang="en-US" dirty="0" err="1" smtClean="0"/>
              <a:t>proběhla</a:t>
            </a:r>
            <a:r>
              <a:rPr lang="en-US" dirty="0" smtClean="0"/>
              <a:t> </a:t>
            </a:r>
            <a:r>
              <a:rPr lang="en-US" dirty="0" err="1" smtClean="0"/>
              <a:t>druhá</a:t>
            </a:r>
            <a:r>
              <a:rPr lang="en-US" dirty="0" smtClean="0"/>
              <a:t> </a:t>
            </a:r>
            <a:r>
              <a:rPr lang="en-US" dirty="0" err="1" smtClean="0"/>
              <a:t>sino-japonská</a:t>
            </a:r>
            <a:r>
              <a:rPr lang="en-US" dirty="0" smtClean="0"/>
              <a:t> </a:t>
            </a:r>
            <a:r>
              <a:rPr lang="en-US" dirty="0" err="1" smtClean="0"/>
              <a:t>válka</a:t>
            </a:r>
            <a:r>
              <a:rPr lang="en-US" dirty="0" smtClean="0"/>
              <a:t> a co o </a:t>
            </a:r>
            <a:r>
              <a:rPr lang="en-US" dirty="0" err="1" smtClean="0"/>
              <a:t>ní</a:t>
            </a:r>
            <a:r>
              <a:rPr lang="en-US" dirty="0" smtClean="0"/>
              <a:t> </a:t>
            </a:r>
            <a:r>
              <a:rPr lang="en-US" dirty="0" err="1" smtClean="0"/>
              <a:t>víte</a:t>
            </a:r>
            <a:r>
              <a:rPr lang="en-US" dirty="0" smtClean="0"/>
              <a:t>?</a:t>
            </a:r>
          </a:p>
          <a:p>
            <a:r>
              <a:rPr lang="en-US" dirty="0" smtClean="0"/>
              <a:t>Co to je </a:t>
            </a:r>
            <a:r>
              <a:rPr lang="en-US" dirty="0" err="1" smtClean="0"/>
              <a:t>Nankingský</a:t>
            </a:r>
            <a:r>
              <a:rPr lang="en-US" dirty="0" smtClean="0"/>
              <a:t> </a:t>
            </a:r>
            <a:r>
              <a:rPr lang="en-US" dirty="0" err="1" smtClean="0"/>
              <a:t>masakr</a:t>
            </a:r>
            <a:r>
              <a:rPr lang="en-US" dirty="0" smtClean="0"/>
              <a:t>?</a:t>
            </a:r>
            <a:endParaRPr lang="en-US" dirty="0"/>
          </a:p>
        </p:txBody>
      </p:sp>
    </p:spTree>
    <p:extLst>
      <p:ext uri="{BB962C8B-B14F-4D97-AF65-F5344CB8AC3E}">
        <p14:creationId xmlns:p14="http://schemas.microsoft.com/office/powerpoint/2010/main" val="3296900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Mukdenský</a:t>
            </a:r>
            <a:r>
              <a:rPr lang="en-US" dirty="0" smtClean="0"/>
              <a:t> incident</a:t>
            </a:r>
            <a:endParaRPr lang="en-US" dirty="0"/>
          </a:p>
        </p:txBody>
      </p:sp>
      <p:pic>
        <p:nvPicPr>
          <p:cNvPr id="5" name="Content Placeholder 4"/>
          <p:cNvPicPr>
            <a:picLocks noGrp="1" noChangeAspect="1"/>
          </p:cNvPicPr>
          <p:nvPr>
            <p:ph sz="half" idx="1"/>
          </p:nvPr>
        </p:nvPicPr>
        <p:blipFill>
          <a:blip r:embed="rId2"/>
          <a:srcRect l="-7719" r="-7719"/>
          <a:stretch>
            <a:fillRect/>
          </a:stretch>
        </p:blipFill>
        <p:spPr/>
      </p:pic>
      <p:sp>
        <p:nvSpPr>
          <p:cNvPr id="4" name="Content Placeholder 3"/>
          <p:cNvSpPr>
            <a:spLocks noGrp="1"/>
          </p:cNvSpPr>
          <p:nvPr>
            <p:ph sz="half" idx="2"/>
          </p:nvPr>
        </p:nvSpPr>
        <p:spPr/>
        <p:txBody>
          <a:bodyPr>
            <a:normAutofit fontScale="92500"/>
          </a:bodyPr>
          <a:lstStyle/>
          <a:p>
            <a:r>
              <a:rPr lang="en-US" dirty="0" smtClean="0"/>
              <a:t>18.9.1931</a:t>
            </a:r>
          </a:p>
          <a:p>
            <a:r>
              <a:rPr lang="en-US" dirty="0" smtClean="0"/>
              <a:t>Jap. </a:t>
            </a:r>
            <a:r>
              <a:rPr lang="cs-CZ" dirty="0"/>
              <a:t>zinscenovali sabotáž své vlastní železniční trati nedaleko </a:t>
            </a:r>
            <a:r>
              <a:rPr lang="cs-CZ" dirty="0" smtClean="0"/>
              <a:t>Mukdenu</a:t>
            </a:r>
          </a:p>
          <a:p>
            <a:r>
              <a:rPr lang="cs-CZ" dirty="0"/>
              <a:t>pouhých 800 metrů od čínské vojenské základny</a:t>
            </a:r>
            <a:r>
              <a:rPr lang="cs-CZ" dirty="0" smtClean="0"/>
              <a:t>.</a:t>
            </a:r>
          </a:p>
          <a:p>
            <a:r>
              <a:rPr lang="cs-CZ" dirty="0" smtClean="0"/>
              <a:t>19.9.1931 </a:t>
            </a:r>
            <a:r>
              <a:rPr lang="cs-CZ" dirty="0" err="1" smtClean="0"/>
              <a:t>Jap</a:t>
            </a:r>
            <a:r>
              <a:rPr lang="cs-CZ" dirty="0" smtClean="0"/>
              <a:t>. </a:t>
            </a:r>
            <a:r>
              <a:rPr lang="en-US" dirty="0" smtClean="0"/>
              <a:t>O</a:t>
            </a:r>
            <a:r>
              <a:rPr lang="cs-CZ" dirty="0" err="1" smtClean="0"/>
              <a:t>bsadili</a:t>
            </a:r>
            <a:r>
              <a:rPr lang="cs-CZ" dirty="0" smtClean="0"/>
              <a:t> </a:t>
            </a:r>
            <a:r>
              <a:rPr lang="cs-CZ" dirty="0" err="1" smtClean="0"/>
              <a:t>Mukden</a:t>
            </a:r>
            <a:endParaRPr lang="cs-CZ" dirty="0" smtClean="0"/>
          </a:p>
          <a:p>
            <a:r>
              <a:rPr lang="cs-CZ" dirty="0"/>
              <a:t>Oficiální vysvětlení Japonců bylo, že se jen brání útoků čínského vojska.</a:t>
            </a:r>
            <a:endParaRPr lang="cs-CZ" dirty="0" smtClean="0"/>
          </a:p>
          <a:p>
            <a:endParaRPr lang="cs-CZ" dirty="0" smtClean="0"/>
          </a:p>
          <a:p>
            <a:endParaRPr lang="en-US" dirty="0"/>
          </a:p>
        </p:txBody>
      </p:sp>
    </p:spTree>
    <p:extLst>
      <p:ext uri="{BB962C8B-B14F-4D97-AF65-F5344CB8AC3E}">
        <p14:creationId xmlns:p14="http://schemas.microsoft.com/office/powerpoint/2010/main" val="399949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00" y="850900"/>
            <a:ext cx="7353300" cy="5156200"/>
          </a:xfrm>
          <a:prstGeom prst="rect">
            <a:avLst/>
          </a:prstGeom>
        </p:spPr>
      </p:pic>
    </p:spTree>
    <p:extLst>
      <p:ext uri="{BB962C8B-B14F-4D97-AF65-F5344CB8AC3E}">
        <p14:creationId xmlns:p14="http://schemas.microsoft.com/office/powerpoint/2010/main" val="2565977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Mukdenský</a:t>
            </a:r>
            <a:r>
              <a:rPr lang="cs-CZ" dirty="0" smtClean="0"/>
              <a:t> (Mandžuský) incident 18.9.1931</a:t>
            </a:r>
            <a:endParaRPr lang="en-US" dirty="0"/>
          </a:p>
        </p:txBody>
      </p:sp>
      <p:sp>
        <p:nvSpPr>
          <p:cNvPr id="5" name="Zástupný symbol pro text 4"/>
          <p:cNvSpPr>
            <a:spLocks noGrp="1"/>
          </p:cNvSpPr>
          <p:nvPr>
            <p:ph type="body" idx="1"/>
          </p:nvPr>
        </p:nvSpPr>
        <p:spPr/>
        <p:txBody>
          <a:bodyPr>
            <a:noAutofit/>
          </a:bodyPr>
          <a:lstStyle/>
          <a:p>
            <a:r>
              <a:rPr lang="en-US" sz="1600" dirty="0" smtClean="0"/>
              <a:t>Japanese experts inspect the scene of the 'railway sabotage' on South Manchurian Railway</a:t>
            </a:r>
            <a:endParaRPr lang="en-US" sz="1600" dirty="0"/>
          </a:p>
        </p:txBody>
      </p:sp>
      <p:pic>
        <p:nvPicPr>
          <p:cNvPr id="9" name="Zástupný symbol pro obsah 8" descr="193109_mukden_incident_railway_sabotage.jpg"/>
          <p:cNvPicPr>
            <a:picLocks noGrp="1" noChangeAspect="1"/>
          </p:cNvPicPr>
          <p:nvPr>
            <p:ph sz="half" idx="2"/>
          </p:nvPr>
        </p:nvPicPr>
        <p:blipFill>
          <a:blip r:embed="rId2" cstate="print"/>
          <a:stretch>
            <a:fillRect/>
          </a:stretch>
        </p:blipFill>
        <p:spPr>
          <a:xfrm>
            <a:off x="0" y="2348880"/>
            <a:ext cx="4462769" cy="3600400"/>
          </a:xfrm>
        </p:spPr>
      </p:pic>
      <p:sp>
        <p:nvSpPr>
          <p:cNvPr id="7" name="Zástupný symbol pro text 6"/>
          <p:cNvSpPr>
            <a:spLocks noGrp="1"/>
          </p:cNvSpPr>
          <p:nvPr>
            <p:ph type="body" sz="quarter" idx="3"/>
          </p:nvPr>
        </p:nvSpPr>
        <p:spPr/>
        <p:txBody>
          <a:bodyPr>
            <a:normAutofit/>
          </a:bodyPr>
          <a:lstStyle/>
          <a:p>
            <a:r>
              <a:rPr lang="cs-CZ" sz="1600" dirty="0" err="1" smtClean="0"/>
              <a:t>Mukden</a:t>
            </a:r>
            <a:r>
              <a:rPr lang="cs-CZ" sz="1600" dirty="0" smtClean="0"/>
              <a:t> 1931, </a:t>
            </a:r>
            <a:r>
              <a:rPr lang="cs-CZ" sz="1600" dirty="0" err="1" smtClean="0"/>
              <a:t>Japanese</a:t>
            </a:r>
            <a:r>
              <a:rPr lang="cs-CZ" sz="1600" dirty="0" smtClean="0"/>
              <a:t> </a:t>
            </a:r>
            <a:r>
              <a:rPr lang="cs-CZ" sz="1600" dirty="0" err="1" smtClean="0"/>
              <a:t>troops</a:t>
            </a:r>
            <a:r>
              <a:rPr lang="cs-CZ" sz="1600" dirty="0" smtClean="0"/>
              <a:t> </a:t>
            </a:r>
            <a:r>
              <a:rPr lang="cs-CZ" sz="1600" dirty="0" err="1" smtClean="0"/>
              <a:t>entering</a:t>
            </a:r>
            <a:r>
              <a:rPr lang="cs-CZ" sz="1600" dirty="0" smtClean="0"/>
              <a:t> </a:t>
            </a:r>
            <a:r>
              <a:rPr lang="cs-CZ" sz="1600" dirty="0" err="1" smtClean="0"/>
              <a:t>Shenyang</a:t>
            </a:r>
            <a:endParaRPr lang="en-US" sz="1600" dirty="0"/>
          </a:p>
        </p:txBody>
      </p:sp>
      <p:pic>
        <p:nvPicPr>
          <p:cNvPr id="10" name="Zástupný symbol pro obsah 9" descr="Mukden_1931_japan_shenyang.jpg"/>
          <p:cNvPicPr>
            <a:picLocks noGrp="1" noChangeAspect="1"/>
          </p:cNvPicPr>
          <p:nvPr>
            <p:ph sz="quarter" idx="4"/>
          </p:nvPr>
        </p:nvPicPr>
        <p:blipFill>
          <a:blip r:embed="rId3" cstate="print"/>
          <a:stretch>
            <a:fillRect/>
          </a:stretch>
        </p:blipFill>
        <p:spPr>
          <a:xfrm>
            <a:off x="4572000" y="2405808"/>
            <a:ext cx="4446068" cy="3543471"/>
          </a:xfrm>
        </p:spPr>
      </p:pic>
    </p:spTree>
    <p:extLst>
      <p:ext uri="{BB962C8B-B14F-4D97-AF65-F5344CB8AC3E}">
        <p14:creationId xmlns:p14="http://schemas.microsoft.com/office/powerpoint/2010/main" val="39336187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Obsazení</a:t>
            </a:r>
            <a:r>
              <a:rPr lang="en-US" dirty="0" smtClean="0"/>
              <a:t> </a:t>
            </a:r>
            <a:r>
              <a:rPr lang="en-US" dirty="0" err="1" smtClean="0"/>
              <a:t>Mandžuska</a:t>
            </a:r>
            <a:endParaRPr lang="en-US" dirty="0"/>
          </a:p>
        </p:txBody>
      </p:sp>
      <p:sp>
        <p:nvSpPr>
          <p:cNvPr id="3" name="Content Placeholder 2"/>
          <p:cNvSpPr>
            <a:spLocks noGrp="1"/>
          </p:cNvSpPr>
          <p:nvPr>
            <p:ph sz="half" idx="1"/>
          </p:nvPr>
        </p:nvSpPr>
        <p:spPr>
          <a:xfrm>
            <a:off x="301752" y="1371600"/>
            <a:ext cx="4038600" cy="5486400"/>
          </a:xfrm>
        </p:spPr>
        <p:txBody>
          <a:bodyPr>
            <a:normAutofit fontScale="92500"/>
          </a:bodyPr>
          <a:lstStyle/>
          <a:p>
            <a:r>
              <a:rPr lang="en-US" dirty="0" smtClean="0"/>
              <a:t>OSN, VB, USN </a:t>
            </a:r>
            <a:r>
              <a:rPr lang="en-US" dirty="0" err="1" smtClean="0"/>
              <a:t>jen</a:t>
            </a:r>
            <a:r>
              <a:rPr lang="en-US" dirty="0" smtClean="0"/>
              <a:t> </a:t>
            </a:r>
            <a:r>
              <a:rPr lang="en-US" dirty="0" err="1" smtClean="0"/>
              <a:t>agresi</a:t>
            </a:r>
            <a:r>
              <a:rPr lang="en-US" dirty="0" smtClean="0"/>
              <a:t> </a:t>
            </a:r>
            <a:r>
              <a:rPr lang="en-US" dirty="0" err="1" smtClean="0"/>
              <a:t>přihlížely</a:t>
            </a:r>
            <a:endParaRPr lang="en-US" dirty="0" smtClean="0"/>
          </a:p>
          <a:p>
            <a:r>
              <a:rPr lang="en-US" dirty="0" smtClean="0"/>
              <a:t>5.2.1932 Jap. </a:t>
            </a:r>
            <a:r>
              <a:rPr lang="en-US" dirty="0" err="1" smtClean="0"/>
              <a:t>Obsadili</a:t>
            </a:r>
            <a:r>
              <a:rPr lang="en-US" dirty="0" smtClean="0"/>
              <a:t> </a:t>
            </a:r>
            <a:r>
              <a:rPr lang="en-US" dirty="0" err="1" smtClean="0"/>
              <a:t>celé</a:t>
            </a:r>
            <a:r>
              <a:rPr lang="en-US" dirty="0" smtClean="0"/>
              <a:t> </a:t>
            </a:r>
            <a:r>
              <a:rPr lang="en-US" dirty="0" err="1" smtClean="0"/>
              <a:t>Mandžusko</a:t>
            </a:r>
            <a:endParaRPr lang="en-US" dirty="0" smtClean="0"/>
          </a:p>
          <a:p>
            <a:r>
              <a:rPr lang="en-US" dirty="0" smtClean="0"/>
              <a:t>1.3.1932 </a:t>
            </a:r>
            <a:r>
              <a:rPr lang="en-US" dirty="0" err="1" smtClean="0"/>
              <a:t>byl</a:t>
            </a:r>
            <a:r>
              <a:rPr lang="en-US" dirty="0" smtClean="0"/>
              <a:t> </a:t>
            </a:r>
            <a:r>
              <a:rPr lang="en-US" dirty="0" err="1" smtClean="0"/>
              <a:t>vyhlášen</a:t>
            </a:r>
            <a:r>
              <a:rPr lang="en-US" dirty="0" smtClean="0"/>
              <a:t> </a:t>
            </a:r>
            <a:r>
              <a:rPr lang="en-US" dirty="0" err="1" smtClean="0"/>
              <a:t>samostatný</a:t>
            </a:r>
            <a:r>
              <a:rPr lang="en-US" dirty="0" smtClean="0"/>
              <a:t> </a:t>
            </a:r>
            <a:r>
              <a:rPr lang="en-US" dirty="0" err="1" smtClean="0"/>
              <a:t>stát</a:t>
            </a:r>
            <a:r>
              <a:rPr lang="en-US" dirty="0" smtClean="0"/>
              <a:t> </a:t>
            </a:r>
            <a:r>
              <a:rPr lang="en-US" dirty="0" err="1" smtClean="0"/>
              <a:t>Manžukuo</a:t>
            </a:r>
            <a:endParaRPr lang="en-US" dirty="0" smtClean="0"/>
          </a:p>
          <a:p>
            <a:r>
              <a:rPr lang="en-US" dirty="0" err="1" smtClean="0"/>
              <a:t>Hlavou</a:t>
            </a:r>
            <a:r>
              <a:rPr lang="en-US" dirty="0" smtClean="0"/>
              <a:t> </a:t>
            </a:r>
            <a:r>
              <a:rPr lang="en-US" dirty="0" err="1" smtClean="0"/>
              <a:t>státu</a:t>
            </a:r>
            <a:r>
              <a:rPr lang="en-US" dirty="0" smtClean="0"/>
              <a:t> se </a:t>
            </a:r>
            <a:r>
              <a:rPr lang="en-US" dirty="0" err="1" smtClean="0"/>
              <a:t>stal</a:t>
            </a:r>
            <a:r>
              <a:rPr lang="en-US" dirty="0" smtClean="0"/>
              <a:t> </a:t>
            </a:r>
            <a:r>
              <a:rPr lang="en-US" dirty="0" err="1" smtClean="0"/>
              <a:t>Pchu</a:t>
            </a:r>
            <a:r>
              <a:rPr lang="en-US" dirty="0"/>
              <a:t> </a:t>
            </a:r>
            <a:r>
              <a:rPr lang="en-US" dirty="0" smtClean="0"/>
              <a:t>I</a:t>
            </a:r>
          </a:p>
          <a:p>
            <a:r>
              <a:rPr lang="cs-CZ" dirty="0"/>
              <a:t>téhož roku byla podepsána japonsko-</a:t>
            </a:r>
            <a:r>
              <a:rPr lang="cs-CZ" dirty="0" smtClean="0"/>
              <a:t>mandžuská </a:t>
            </a:r>
            <a:r>
              <a:rPr lang="en-US" dirty="0" smtClean="0"/>
              <a:t>–</a:t>
            </a:r>
            <a:r>
              <a:rPr lang="cs-CZ" dirty="0" smtClean="0"/>
              <a:t> legalizace  </a:t>
            </a:r>
            <a:r>
              <a:rPr lang="cs-CZ" dirty="0"/>
              <a:t>umístění japonského vojska na </a:t>
            </a:r>
            <a:r>
              <a:rPr lang="cs-CZ" dirty="0" smtClean="0"/>
              <a:t>mandžuském území</a:t>
            </a:r>
          </a:p>
        </p:txBody>
      </p:sp>
      <p:pic>
        <p:nvPicPr>
          <p:cNvPr id="5" name="Content Placeholder 4"/>
          <p:cNvPicPr>
            <a:picLocks noGrp="1" noChangeAspect="1"/>
          </p:cNvPicPr>
          <p:nvPr>
            <p:ph sz="half" idx="2"/>
          </p:nvPr>
        </p:nvPicPr>
        <p:blipFill>
          <a:blip r:embed="rId2"/>
          <a:srcRect t="-27843" b="-27843"/>
          <a:stretch>
            <a:fillRect/>
          </a:stretch>
        </p:blipFill>
        <p:spPr/>
      </p:pic>
    </p:spTree>
    <p:extLst>
      <p:ext uri="{BB962C8B-B14F-4D97-AF65-F5344CB8AC3E}">
        <p14:creationId xmlns:p14="http://schemas.microsoft.com/office/powerpoint/2010/main" val="2977979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Loutkový</a:t>
            </a:r>
            <a:r>
              <a:rPr lang="en-US" dirty="0" smtClean="0"/>
              <a:t> </a:t>
            </a:r>
            <a:r>
              <a:rPr lang="en-US" dirty="0" err="1" smtClean="0"/>
              <a:t>stát</a:t>
            </a:r>
            <a:r>
              <a:rPr lang="en-US" dirty="0" smtClean="0"/>
              <a:t> </a:t>
            </a:r>
            <a:r>
              <a:rPr lang="en-US" dirty="0" err="1" smtClean="0"/>
              <a:t>Mandžukuo</a:t>
            </a:r>
            <a:endParaRPr lang="en-US" dirty="0"/>
          </a:p>
        </p:txBody>
      </p:sp>
      <p:sp>
        <p:nvSpPr>
          <p:cNvPr id="3" name="Content Placeholder 2"/>
          <p:cNvSpPr>
            <a:spLocks noGrp="1"/>
          </p:cNvSpPr>
          <p:nvPr>
            <p:ph sz="half" idx="1"/>
          </p:nvPr>
        </p:nvSpPr>
        <p:spPr/>
        <p:txBody>
          <a:bodyPr>
            <a:normAutofit fontScale="92500" lnSpcReduction="20000"/>
          </a:bodyPr>
          <a:lstStyle/>
          <a:p>
            <a:r>
              <a:rPr lang="cs-CZ" dirty="0"/>
              <a:t>Japonská agrese do Mandžuska byla v roce 193,3 nový stát </a:t>
            </a:r>
            <a:r>
              <a:rPr lang="cs-CZ" dirty="0" err="1"/>
              <a:t>Mandžukuo</a:t>
            </a:r>
            <a:r>
              <a:rPr lang="cs-CZ" dirty="0"/>
              <a:t> nebyl uznán. Nebyla však ani přijata žádná další opatření</a:t>
            </a:r>
            <a:r>
              <a:rPr lang="cs-CZ" dirty="0" smtClean="0"/>
              <a:t>.</a:t>
            </a:r>
          </a:p>
          <a:p>
            <a:r>
              <a:rPr lang="en-US" dirty="0" smtClean="0"/>
              <a:t>T</a:t>
            </a:r>
            <a:r>
              <a:rPr lang="cs-CZ" dirty="0" err="1" smtClean="0"/>
              <a:t>ovárná</a:t>
            </a:r>
            <a:r>
              <a:rPr lang="cs-CZ" dirty="0" smtClean="0"/>
              <a:t> a sýpka </a:t>
            </a:r>
            <a:r>
              <a:rPr lang="cs-CZ" dirty="0" err="1" smtClean="0"/>
              <a:t>Jap</a:t>
            </a:r>
            <a:r>
              <a:rPr lang="cs-CZ" dirty="0" smtClean="0"/>
              <a:t>., výroba zbraní i chemických</a:t>
            </a:r>
            <a:endParaRPr lang="en-US" dirty="0"/>
          </a:p>
          <a:p>
            <a:endParaRPr lang="nl-NL" dirty="0" smtClean="0">
              <a:hlinkClick r:id="rId2"/>
            </a:endParaRPr>
          </a:p>
          <a:p>
            <a:r>
              <a:rPr lang="de-DE" dirty="0">
                <a:hlinkClick r:id="rId3"/>
              </a:rPr>
              <a:t>https://www.youtube.com/watch?v=</a:t>
            </a:r>
            <a:r>
              <a:rPr lang="de-DE" dirty="0" smtClean="0">
                <a:hlinkClick r:id="rId3"/>
              </a:rPr>
              <a:t>YdM3_kzhscM</a:t>
            </a:r>
            <a:endParaRPr lang="de-DE" dirty="0" smtClean="0"/>
          </a:p>
          <a:p>
            <a:endParaRPr lang="nl-NL" dirty="0"/>
          </a:p>
          <a:p>
            <a:r>
              <a:rPr lang="nl-NL" dirty="0">
                <a:hlinkClick r:id="rId4"/>
              </a:rPr>
              <a:t>https://www.youtube.com/watch?v=</a:t>
            </a:r>
            <a:r>
              <a:rPr lang="nl-NL" dirty="0" smtClean="0">
                <a:hlinkClick r:id="rId4"/>
              </a:rPr>
              <a:t>RRHxl61eoOk</a:t>
            </a:r>
            <a:r>
              <a:rPr lang="nl-NL" dirty="0" smtClean="0"/>
              <a:t> (1:10)</a:t>
            </a:r>
          </a:p>
          <a:p>
            <a:endParaRPr lang="en-US" dirty="0"/>
          </a:p>
        </p:txBody>
      </p:sp>
      <p:pic>
        <p:nvPicPr>
          <p:cNvPr id="5" name="Content Placeholder 4"/>
          <p:cNvPicPr>
            <a:picLocks noGrp="1" noChangeAspect="1"/>
          </p:cNvPicPr>
          <p:nvPr>
            <p:ph sz="half" idx="2"/>
          </p:nvPr>
        </p:nvPicPr>
        <p:blipFill>
          <a:blip r:embed="rId5"/>
          <a:srcRect t="6008" b="6008"/>
          <a:stretch>
            <a:fillRect/>
          </a:stretch>
        </p:blipFill>
        <p:spPr/>
      </p:pic>
    </p:spTree>
    <p:extLst>
      <p:ext uri="{BB962C8B-B14F-4D97-AF65-F5344CB8AC3E}">
        <p14:creationId xmlns:p14="http://schemas.microsoft.com/office/powerpoint/2010/main" val="82680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 to </a:t>
            </a:r>
            <a:r>
              <a:rPr lang="en-US" dirty="0" err="1"/>
              <a:t>byla</a:t>
            </a:r>
            <a:r>
              <a:rPr lang="en-US" dirty="0"/>
              <a:t> </a:t>
            </a:r>
            <a:r>
              <a:rPr lang="en-US" dirty="0" err="1"/>
              <a:t>rebelie</a:t>
            </a:r>
            <a:r>
              <a:rPr lang="en-US" dirty="0"/>
              <a:t> </a:t>
            </a:r>
            <a:r>
              <a:rPr lang="en-US" dirty="0" err="1"/>
              <a:t>Bílého</a:t>
            </a:r>
            <a:r>
              <a:rPr lang="en-US" dirty="0"/>
              <a:t> </a:t>
            </a:r>
            <a:r>
              <a:rPr lang="en-US" dirty="0" err="1"/>
              <a:t>lotosu</a:t>
            </a:r>
            <a:r>
              <a:rPr lang="en-US" dirty="0" smtClean="0"/>
              <a:t>?</a:t>
            </a:r>
            <a:endParaRPr lang="en-US" dirty="0"/>
          </a:p>
        </p:txBody>
      </p:sp>
      <p:sp>
        <p:nvSpPr>
          <p:cNvPr id="3" name="Content Placeholder 2"/>
          <p:cNvSpPr>
            <a:spLocks noGrp="1"/>
          </p:cNvSpPr>
          <p:nvPr>
            <p:ph sz="quarter" idx="1"/>
          </p:nvPr>
        </p:nvSpPr>
        <p:spPr/>
        <p:txBody>
          <a:bodyPr>
            <a:normAutofit fontScale="85000" lnSpcReduction="20000"/>
          </a:bodyPr>
          <a:lstStyle/>
          <a:p>
            <a:r>
              <a:rPr lang="cs-CZ" dirty="0" smtClean="0"/>
              <a:t>1796 </a:t>
            </a:r>
            <a:r>
              <a:rPr lang="cs-CZ" dirty="0"/>
              <a:t>– 1804 rebelie Bílý lotos</a:t>
            </a:r>
          </a:p>
          <a:p>
            <a:pPr lvl="1"/>
            <a:r>
              <a:rPr lang="cs-CZ" dirty="0"/>
              <a:t>V hornatých oblastech mezi provinciemi </a:t>
            </a:r>
            <a:r>
              <a:rPr lang="cs-CZ" dirty="0" err="1"/>
              <a:t>Chu-pej</a:t>
            </a:r>
            <a:r>
              <a:rPr lang="cs-CZ" dirty="0"/>
              <a:t>, S’-</a:t>
            </a:r>
            <a:r>
              <a:rPr lang="cs-CZ" dirty="0" err="1"/>
              <a:t>čchuan</a:t>
            </a:r>
            <a:r>
              <a:rPr lang="cs-CZ" dirty="0"/>
              <a:t> a </a:t>
            </a:r>
            <a:r>
              <a:rPr lang="cs-CZ" dirty="0" err="1"/>
              <a:t>Šen</a:t>
            </a:r>
            <a:r>
              <a:rPr lang="cs-CZ" dirty="0"/>
              <a:t>-si</a:t>
            </a:r>
          </a:p>
          <a:p>
            <a:pPr lvl="1"/>
            <a:r>
              <a:rPr lang="cs-CZ" dirty="0"/>
              <a:t>Společnost bílého lotosu – náboženská sekta z mongolského období slibovala rolníkům, že na zem sestoupí Buddha </a:t>
            </a:r>
            <a:r>
              <a:rPr lang="cs-CZ" dirty="0" err="1"/>
              <a:t>Majtréja</a:t>
            </a:r>
            <a:r>
              <a:rPr lang="cs-CZ" dirty="0"/>
              <a:t>, bude obnovena dynastie Ming, že se vyhnout pohromám a zajistí si věčnou blaženost, rasový odpor proti </a:t>
            </a:r>
            <a:r>
              <a:rPr lang="cs-CZ" dirty="0" smtClean="0"/>
              <a:t>Mandžuům</a:t>
            </a:r>
          </a:p>
          <a:p>
            <a:r>
              <a:rPr lang="cs-CZ" dirty="0"/>
              <a:t>Povstání vypuklo jako protest proti způsobu vymáhání daní roku 1796</a:t>
            </a:r>
          </a:p>
          <a:p>
            <a:r>
              <a:rPr lang="cs-CZ" dirty="0"/>
              <a:t>Místní vojenská posádka nebyla schopna povstání efektivně potlačit, stejně tak císařské síly, které byly zkorumpované, bez kvalitního vedení a motivace</a:t>
            </a:r>
          </a:p>
          <a:p>
            <a:r>
              <a:rPr lang="cs-CZ" dirty="0"/>
              <a:t>Obrat nastal po smrti císaře </a:t>
            </a:r>
            <a:r>
              <a:rPr lang="cs-CZ" dirty="0" err="1"/>
              <a:t>Čchien-lunga</a:t>
            </a:r>
            <a:r>
              <a:rPr lang="cs-CZ" dirty="0"/>
              <a:t> (1799), jeho syn </a:t>
            </a:r>
            <a:r>
              <a:rPr lang="cs-CZ" dirty="0" err="1"/>
              <a:t>Ťia-čching</a:t>
            </a:r>
            <a:r>
              <a:rPr lang="cs-CZ" dirty="0"/>
              <a:t> zaangažoval rázné mandžuské velitele a povstání během pěti let potlačili za pomoci místních </a:t>
            </a:r>
            <a:r>
              <a:rPr lang="cs-CZ" dirty="0" smtClean="0"/>
              <a:t>milicí</a:t>
            </a:r>
          </a:p>
          <a:p>
            <a:r>
              <a:rPr lang="en-US" dirty="0" err="1"/>
              <a:t>Zlomen</a:t>
            </a:r>
            <a:r>
              <a:rPr lang="en-US" dirty="0"/>
              <a:t> </a:t>
            </a:r>
            <a:r>
              <a:rPr lang="en-US" dirty="0" err="1"/>
              <a:t>mýtus</a:t>
            </a:r>
            <a:r>
              <a:rPr lang="en-US" dirty="0"/>
              <a:t> o </a:t>
            </a:r>
            <a:r>
              <a:rPr lang="en-US" dirty="0" err="1"/>
              <a:t>neporazitelnosti</a:t>
            </a:r>
            <a:r>
              <a:rPr lang="en-US" dirty="0"/>
              <a:t> </a:t>
            </a:r>
            <a:r>
              <a:rPr lang="en-US" dirty="0" err="1"/>
              <a:t>mandžuských</a:t>
            </a:r>
            <a:r>
              <a:rPr lang="en-US" dirty="0"/>
              <a:t> </a:t>
            </a:r>
            <a:r>
              <a:rPr lang="en-US" dirty="0" err="1"/>
              <a:t>korouhví</a:t>
            </a:r>
            <a:endParaRPr lang="en-US" dirty="0"/>
          </a:p>
          <a:p>
            <a:endParaRPr lang="cs-CZ" dirty="0"/>
          </a:p>
          <a:p>
            <a:pPr lvl="1"/>
            <a:endParaRPr lang="cs-CZ" dirty="0"/>
          </a:p>
          <a:p>
            <a:endParaRPr lang="en-US" dirty="0"/>
          </a:p>
        </p:txBody>
      </p:sp>
    </p:spTree>
    <p:extLst>
      <p:ext uri="{BB962C8B-B14F-4D97-AF65-F5344CB8AC3E}">
        <p14:creationId xmlns:p14="http://schemas.microsoft.com/office/powerpoint/2010/main" val="1024341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 Sino-</a:t>
            </a:r>
            <a:r>
              <a:rPr lang="en-US" dirty="0" err="1" smtClean="0"/>
              <a:t>japonská</a:t>
            </a:r>
            <a:r>
              <a:rPr lang="en-US" dirty="0" smtClean="0"/>
              <a:t> </a:t>
            </a:r>
            <a:r>
              <a:rPr lang="en-US" dirty="0" err="1" smtClean="0"/>
              <a:t>válka</a:t>
            </a:r>
            <a:endParaRPr lang="en-US" dirty="0"/>
          </a:p>
        </p:txBody>
      </p:sp>
      <p:sp>
        <p:nvSpPr>
          <p:cNvPr id="3" name="Content Placeholder 2"/>
          <p:cNvSpPr>
            <a:spLocks noGrp="1"/>
          </p:cNvSpPr>
          <p:nvPr>
            <p:ph sz="half" idx="1"/>
          </p:nvPr>
        </p:nvSpPr>
        <p:spPr/>
        <p:txBody>
          <a:bodyPr>
            <a:normAutofit fontScale="92500"/>
          </a:bodyPr>
          <a:lstStyle/>
          <a:p>
            <a:r>
              <a:rPr lang="en-US" dirty="0" smtClean="0"/>
              <a:t>7.7.1937 – 9.9.1945</a:t>
            </a:r>
          </a:p>
          <a:p>
            <a:r>
              <a:rPr lang="en-US" dirty="0" smtClean="0"/>
              <a:t>Most </a:t>
            </a:r>
            <a:r>
              <a:rPr lang="en-US" dirty="0" err="1" smtClean="0"/>
              <a:t>Marca</a:t>
            </a:r>
            <a:r>
              <a:rPr lang="en-US" dirty="0" smtClean="0"/>
              <a:t> </a:t>
            </a:r>
            <a:r>
              <a:rPr lang="en-US" dirty="0" err="1" smtClean="0"/>
              <a:t>Pola</a:t>
            </a:r>
            <a:r>
              <a:rPr lang="en-US" dirty="0" smtClean="0"/>
              <a:t> (</a:t>
            </a:r>
            <a:r>
              <a:rPr lang="en-US" dirty="0" err="1" smtClean="0"/>
              <a:t>Lugou</a:t>
            </a:r>
            <a:r>
              <a:rPr lang="en-US" dirty="0" smtClean="0"/>
              <a:t>)</a:t>
            </a:r>
          </a:p>
          <a:p>
            <a:r>
              <a:rPr lang="en-US" dirty="0" smtClean="0"/>
              <a:t>15.8. </a:t>
            </a:r>
            <a:r>
              <a:rPr lang="en-US" dirty="0" err="1" smtClean="0"/>
              <a:t>čínská</a:t>
            </a:r>
            <a:r>
              <a:rPr lang="en-US" dirty="0" smtClean="0"/>
              <a:t> </a:t>
            </a:r>
            <a:r>
              <a:rPr lang="en-US" dirty="0" err="1" smtClean="0"/>
              <a:t>mobilizace</a:t>
            </a:r>
            <a:endParaRPr lang="en-US" dirty="0" smtClean="0"/>
          </a:p>
          <a:p>
            <a:r>
              <a:rPr lang="en-US" dirty="0" err="1" smtClean="0"/>
              <a:t>Rychlý</a:t>
            </a:r>
            <a:r>
              <a:rPr lang="en-US" dirty="0" smtClean="0"/>
              <a:t> </a:t>
            </a:r>
            <a:r>
              <a:rPr lang="en-US" dirty="0" err="1" smtClean="0"/>
              <a:t>postup</a:t>
            </a:r>
            <a:endParaRPr lang="en-US" dirty="0" smtClean="0"/>
          </a:p>
          <a:p>
            <a:r>
              <a:rPr lang="en-US" dirty="0" err="1" smtClean="0"/>
              <a:t>Japonská</a:t>
            </a:r>
            <a:r>
              <a:rPr lang="en-US" dirty="0" smtClean="0"/>
              <a:t> </a:t>
            </a:r>
            <a:r>
              <a:rPr lang="en-US" dirty="0" err="1" smtClean="0"/>
              <a:t>brutalita</a:t>
            </a:r>
            <a:endParaRPr lang="en-US" dirty="0" smtClean="0"/>
          </a:p>
          <a:p>
            <a:r>
              <a:rPr lang="nl-NL" dirty="0">
                <a:hlinkClick r:id="rId2"/>
              </a:rPr>
              <a:t>https://www.youtube.com/watch?v=</a:t>
            </a:r>
            <a:r>
              <a:rPr lang="nl-NL" dirty="0" smtClean="0">
                <a:hlinkClick r:id="rId2"/>
              </a:rPr>
              <a:t>xLSuBoYra9M</a:t>
            </a:r>
            <a:endParaRPr lang="nl-NL" dirty="0" smtClean="0"/>
          </a:p>
          <a:p>
            <a:pPr marL="0" indent="0">
              <a:buNone/>
            </a:pPr>
            <a:endParaRPr lang="en-US" dirty="0" smtClean="0"/>
          </a:p>
          <a:p>
            <a:pPr marL="0" indent="0">
              <a:buNone/>
            </a:pPr>
            <a:r>
              <a:rPr lang="nl-NL" dirty="0">
                <a:hlinkClick r:id="rId3"/>
              </a:rPr>
              <a:t>https://www.youtube.com/watch?v=KxYLK0I-</a:t>
            </a:r>
            <a:r>
              <a:rPr lang="nl-NL" dirty="0" smtClean="0">
                <a:hlinkClick r:id="rId3"/>
              </a:rPr>
              <a:t>hl4</a:t>
            </a:r>
            <a:r>
              <a:rPr lang="nl-NL" dirty="0" smtClean="0"/>
              <a:t> (11:00)</a:t>
            </a:r>
          </a:p>
          <a:p>
            <a:pPr marL="0" indent="0">
              <a:buNone/>
            </a:pPr>
            <a:endParaRPr lang="en-US" dirty="0"/>
          </a:p>
        </p:txBody>
      </p:sp>
      <p:pic>
        <p:nvPicPr>
          <p:cNvPr id="5" name="Content Placeholder 4"/>
          <p:cNvPicPr>
            <a:picLocks noGrp="1" noChangeAspect="1"/>
          </p:cNvPicPr>
          <p:nvPr>
            <p:ph sz="half" idx="2"/>
          </p:nvPr>
        </p:nvPicPr>
        <p:blipFill>
          <a:blip r:embed="rId4"/>
          <a:srcRect t="-38945" b="-38945"/>
          <a:stretch>
            <a:fillRect/>
          </a:stretch>
        </p:blipFill>
        <p:spPr/>
      </p:pic>
    </p:spTree>
    <p:extLst>
      <p:ext uri="{BB962C8B-B14F-4D97-AF65-F5344CB8AC3E}">
        <p14:creationId xmlns:p14="http://schemas.microsoft.com/office/powerpoint/2010/main" val="348011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Nankingský</a:t>
            </a:r>
            <a:r>
              <a:rPr lang="en-US" dirty="0" smtClean="0"/>
              <a:t> </a:t>
            </a:r>
            <a:r>
              <a:rPr lang="en-US" dirty="0" err="1" smtClean="0"/>
              <a:t>masakr</a:t>
            </a:r>
            <a:r>
              <a:rPr lang="en-US" dirty="0" smtClean="0"/>
              <a:t> – </a:t>
            </a:r>
            <a:r>
              <a:rPr lang="en-US" dirty="0" err="1" smtClean="0"/>
              <a:t>osobní</a:t>
            </a:r>
            <a:r>
              <a:rPr lang="en-US" dirty="0" smtClean="0"/>
              <a:t> </a:t>
            </a:r>
            <a:r>
              <a:rPr lang="en-US" dirty="0" err="1" smtClean="0"/>
              <a:t>vzpomínky</a:t>
            </a:r>
            <a:endParaRPr lang="en-US" dirty="0"/>
          </a:p>
        </p:txBody>
      </p:sp>
      <p:sp>
        <p:nvSpPr>
          <p:cNvPr id="3" name="Text Placeholder 2"/>
          <p:cNvSpPr>
            <a:spLocks noGrp="1"/>
          </p:cNvSpPr>
          <p:nvPr>
            <p:ph type="body" idx="2"/>
          </p:nvPr>
        </p:nvSpPr>
        <p:spPr/>
        <p:txBody>
          <a:bodyPr/>
          <a:lstStyle/>
          <a:p>
            <a:r>
              <a:rPr lang="en-US" dirty="0"/>
              <a:t>December 13, 1937 – January </a:t>
            </a:r>
            <a:r>
              <a:rPr lang="en-US" dirty="0" smtClean="0"/>
              <a:t>1938</a:t>
            </a:r>
          </a:p>
          <a:p>
            <a:endParaRPr lang="nl-NL" dirty="0" smtClean="0">
              <a:hlinkClick r:id="rId2"/>
            </a:endParaRPr>
          </a:p>
          <a:p>
            <a:r>
              <a:rPr lang="nl-NL" dirty="0">
                <a:hlinkClick r:id="rId3"/>
              </a:rPr>
              <a:t>https://www.youtube.com/watch?v=LuXmOtXvKdo</a:t>
            </a:r>
            <a:endParaRPr lang="nl-NL" dirty="0"/>
          </a:p>
          <a:p>
            <a:endParaRPr lang="nl-NL" dirty="0">
              <a:hlinkClick r:id="rId2"/>
            </a:endParaRPr>
          </a:p>
          <a:p>
            <a:r>
              <a:rPr lang="nl-NL" dirty="0" smtClean="0">
                <a:hlinkClick r:id="rId2"/>
              </a:rPr>
              <a:t>https</a:t>
            </a:r>
            <a:r>
              <a:rPr lang="nl-NL" dirty="0">
                <a:hlinkClick r:id="rId2"/>
              </a:rPr>
              <a:t>://www.youtube.com/watch?v=</a:t>
            </a:r>
            <a:r>
              <a:rPr lang="nl-NL" dirty="0" smtClean="0">
                <a:hlinkClick r:id="rId2"/>
              </a:rPr>
              <a:t>ESHnWbl5eDA</a:t>
            </a:r>
            <a:endParaRPr lang="nl-NL" dirty="0" smtClean="0"/>
          </a:p>
          <a:p>
            <a:endParaRPr lang="en-US" dirty="0"/>
          </a:p>
        </p:txBody>
      </p:sp>
      <p:pic>
        <p:nvPicPr>
          <p:cNvPr id="5" name="Content Placeholder 4"/>
          <p:cNvPicPr>
            <a:picLocks noGrp="1" noChangeAspect="1"/>
          </p:cNvPicPr>
          <p:nvPr>
            <p:ph sz="quarter" idx="1"/>
          </p:nvPr>
        </p:nvPicPr>
        <p:blipFill>
          <a:blip r:embed="rId4"/>
          <a:srcRect l="7137" r="7137"/>
          <a:stretch>
            <a:fillRect/>
          </a:stretch>
        </p:blipFill>
        <p:spPr/>
      </p:pic>
    </p:spTree>
    <p:extLst>
      <p:ext uri="{BB962C8B-B14F-4D97-AF65-F5344CB8AC3E}">
        <p14:creationId xmlns:p14="http://schemas.microsoft.com/office/powerpoint/2010/main" val="1733821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Spolupráce</a:t>
            </a:r>
            <a:r>
              <a:rPr lang="en-US" dirty="0" smtClean="0"/>
              <a:t> KSČ a KMT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7.7.1937 – 25.10.1938</a:t>
            </a:r>
          </a:p>
          <a:p>
            <a:r>
              <a:rPr lang="en-US" dirty="0" smtClean="0"/>
              <a:t>25.10.1938 – 12/1941 (</a:t>
            </a:r>
            <a:r>
              <a:rPr lang="en-US" dirty="0" err="1" smtClean="0"/>
              <a:t>před</a:t>
            </a:r>
            <a:r>
              <a:rPr lang="en-US" dirty="0" smtClean="0"/>
              <a:t> </a:t>
            </a:r>
            <a:r>
              <a:rPr lang="en-US" dirty="0" err="1" smtClean="0"/>
              <a:t>vyhlášením</a:t>
            </a:r>
            <a:r>
              <a:rPr lang="en-US" dirty="0" smtClean="0"/>
              <a:t> </a:t>
            </a:r>
            <a:r>
              <a:rPr lang="en-US" dirty="0" err="1" smtClean="0"/>
              <a:t>války</a:t>
            </a:r>
            <a:r>
              <a:rPr lang="en-US" dirty="0" smtClean="0"/>
              <a:t> US)</a:t>
            </a:r>
          </a:p>
          <a:p>
            <a:endParaRPr lang="en-US" dirty="0"/>
          </a:p>
          <a:p>
            <a:r>
              <a:rPr lang="en-US" dirty="0">
                <a:hlinkClick r:id="rId2"/>
              </a:rPr>
              <a:t>http://www.history.com</a:t>
            </a:r>
            <a:r>
              <a:rPr lang="en-US">
                <a:hlinkClick r:id="rId2"/>
              </a:rPr>
              <a:t>/speeches/madame-chiang-kai-shek-addresses-congress#madame-chiang-kai-shek-addresses-</a:t>
            </a:r>
            <a:r>
              <a:rPr lang="en-US" smtClean="0">
                <a:hlinkClick r:id="rId2"/>
              </a:rPr>
              <a:t>congress</a:t>
            </a:r>
            <a:endParaRPr lang="en-US" smtClean="0"/>
          </a:p>
          <a:p>
            <a:endParaRPr lang="en-US" dirty="0"/>
          </a:p>
        </p:txBody>
      </p:sp>
      <p:sp>
        <p:nvSpPr>
          <p:cNvPr id="4" name="Content Placeholder 3"/>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64860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to </a:t>
            </a:r>
            <a:r>
              <a:rPr lang="en-US" dirty="0" err="1" smtClean="0"/>
              <a:t>byl</a:t>
            </a:r>
            <a:r>
              <a:rPr lang="en-US" dirty="0" smtClean="0"/>
              <a:t> </a:t>
            </a:r>
            <a:r>
              <a:rPr lang="en-US" dirty="0" err="1" smtClean="0"/>
              <a:t>kantonský</a:t>
            </a:r>
            <a:r>
              <a:rPr lang="en-US" dirty="0" smtClean="0"/>
              <a:t> </a:t>
            </a:r>
            <a:r>
              <a:rPr lang="en-US" dirty="0" err="1" smtClean="0"/>
              <a:t>systém</a:t>
            </a:r>
            <a:r>
              <a:rPr lang="en-US" dirty="0" smtClean="0"/>
              <a:t>?</a:t>
            </a:r>
            <a:endParaRPr lang="en-US" dirty="0"/>
          </a:p>
        </p:txBody>
      </p:sp>
      <p:sp>
        <p:nvSpPr>
          <p:cNvPr id="3" name="Content Placeholder 2"/>
          <p:cNvSpPr>
            <a:spLocks noGrp="1"/>
          </p:cNvSpPr>
          <p:nvPr>
            <p:ph sz="quarter" idx="1"/>
          </p:nvPr>
        </p:nvSpPr>
        <p:spPr/>
        <p:txBody>
          <a:bodyPr>
            <a:normAutofit fontScale="85000" lnSpcReduction="20000"/>
          </a:bodyPr>
          <a:lstStyle/>
          <a:p>
            <a:r>
              <a:rPr lang="cs-CZ" dirty="0"/>
              <a:t>Obchod s cizinci od 18. století tzv. kantonským systémem (1757-1842)</a:t>
            </a:r>
          </a:p>
          <a:p>
            <a:pPr lvl="1"/>
            <a:r>
              <a:rPr lang="cs-CZ" dirty="0"/>
              <a:t>Veškerý obchod šel přes jediný přístav - Kanton</a:t>
            </a:r>
          </a:p>
          <a:p>
            <a:pPr lvl="1"/>
            <a:r>
              <a:rPr lang="cs-CZ" dirty="0"/>
              <a:t>Cizinci se nesměli učit čínsky</a:t>
            </a:r>
          </a:p>
          <a:p>
            <a:pPr lvl="1"/>
            <a:r>
              <a:rPr lang="cs-CZ" dirty="0"/>
              <a:t>Vybraní čínští obchodníci </a:t>
            </a:r>
            <a:r>
              <a:rPr lang="cs-CZ" dirty="0" err="1"/>
              <a:t>洋行</a:t>
            </a:r>
            <a:r>
              <a:rPr lang="cs-CZ" dirty="0"/>
              <a:t> </a:t>
            </a:r>
            <a:r>
              <a:rPr lang="cs-CZ" i="1" dirty="0" err="1"/>
              <a:t>yanghang</a:t>
            </a:r>
            <a:r>
              <a:rPr lang="cs-CZ" i="1" dirty="0"/>
              <a:t> </a:t>
            </a:r>
            <a:r>
              <a:rPr lang="cs-CZ" dirty="0"/>
              <a:t>směli pod dohledem  </a:t>
            </a:r>
            <a:r>
              <a:rPr lang="cs-CZ" dirty="0" err="1"/>
              <a:t>kohongu</a:t>
            </a:r>
            <a:r>
              <a:rPr lang="cs-CZ" dirty="0"/>
              <a:t> (v podstatě cechu), jež byl kontrolován kantonským celním </a:t>
            </a:r>
            <a:r>
              <a:rPr lang="cs-CZ" dirty="0" smtClean="0"/>
              <a:t>superintendantem</a:t>
            </a:r>
          </a:p>
          <a:p>
            <a:r>
              <a:rPr lang="en-US" dirty="0" err="1"/>
              <a:t>Kohong</a:t>
            </a:r>
            <a:r>
              <a:rPr lang="en-US" dirty="0"/>
              <a:t> (</a:t>
            </a:r>
            <a:r>
              <a:rPr lang="en-US" dirty="0" err="1"/>
              <a:t>hong</a:t>
            </a:r>
            <a:r>
              <a:rPr lang="en-US" dirty="0"/>
              <a:t> – </a:t>
            </a:r>
            <a:r>
              <a:rPr lang="en-US" dirty="0" err="1"/>
              <a:t>obchodní</a:t>
            </a:r>
            <a:r>
              <a:rPr lang="en-US" dirty="0"/>
              <a:t> firma) </a:t>
            </a:r>
            <a:r>
              <a:rPr lang="en-US" dirty="0" err="1"/>
              <a:t>byly</a:t>
            </a:r>
            <a:r>
              <a:rPr lang="en-US" dirty="0"/>
              <a:t> </a:t>
            </a:r>
            <a:r>
              <a:rPr lang="en-US" dirty="0" err="1"/>
              <a:t>privilegované</a:t>
            </a:r>
            <a:r>
              <a:rPr lang="en-US" dirty="0"/>
              <a:t> </a:t>
            </a:r>
            <a:r>
              <a:rPr lang="en-US" dirty="0" err="1"/>
              <a:t>firmy</a:t>
            </a:r>
            <a:r>
              <a:rPr lang="en-US" dirty="0"/>
              <a:t>, </a:t>
            </a:r>
            <a:r>
              <a:rPr lang="en-US" dirty="0" err="1"/>
              <a:t>jež</a:t>
            </a:r>
            <a:r>
              <a:rPr lang="en-US" dirty="0"/>
              <a:t> </a:t>
            </a:r>
            <a:r>
              <a:rPr lang="en-US" dirty="0" err="1"/>
              <a:t>mohli</a:t>
            </a:r>
            <a:r>
              <a:rPr lang="en-US" dirty="0"/>
              <a:t> </a:t>
            </a:r>
            <a:r>
              <a:rPr lang="en-US" dirty="0" err="1"/>
              <a:t>prodávat</a:t>
            </a:r>
            <a:r>
              <a:rPr lang="en-US" dirty="0"/>
              <a:t> </a:t>
            </a:r>
            <a:r>
              <a:rPr lang="en-US" dirty="0" err="1"/>
              <a:t>zboží</a:t>
            </a:r>
            <a:r>
              <a:rPr lang="en-US" dirty="0"/>
              <a:t> </a:t>
            </a:r>
            <a:r>
              <a:rPr lang="en-US" dirty="0" err="1"/>
              <a:t>cizincům</a:t>
            </a:r>
            <a:endParaRPr lang="en-US" dirty="0"/>
          </a:p>
          <a:p>
            <a:r>
              <a:rPr lang="en-US" dirty="0"/>
              <a:t>Oblast 13 </a:t>
            </a:r>
            <a:r>
              <a:rPr lang="en-US" dirty="0" err="1"/>
              <a:t>firem</a:t>
            </a:r>
            <a:r>
              <a:rPr lang="en-US" dirty="0"/>
              <a:t>/</a:t>
            </a:r>
            <a:r>
              <a:rPr lang="en-US" dirty="0" err="1"/>
              <a:t>továren</a:t>
            </a:r>
            <a:r>
              <a:rPr lang="en-US" dirty="0"/>
              <a:t> </a:t>
            </a:r>
            <a:r>
              <a:rPr lang="en-US" dirty="0" err="1"/>
              <a:t>byla</a:t>
            </a:r>
            <a:r>
              <a:rPr lang="en-US" dirty="0"/>
              <a:t> </a:t>
            </a:r>
            <a:r>
              <a:rPr lang="en-US" dirty="0" err="1"/>
              <a:t>jediná</a:t>
            </a:r>
            <a:r>
              <a:rPr lang="en-US" dirty="0"/>
              <a:t> oblast, </a:t>
            </a:r>
            <a:r>
              <a:rPr lang="en-US" dirty="0" err="1"/>
              <a:t>kam</a:t>
            </a:r>
            <a:r>
              <a:rPr lang="en-US" dirty="0"/>
              <a:t> </a:t>
            </a:r>
            <a:r>
              <a:rPr lang="en-US" dirty="0" err="1"/>
              <a:t>mohli</a:t>
            </a:r>
            <a:r>
              <a:rPr lang="en-US" dirty="0"/>
              <a:t> </a:t>
            </a:r>
            <a:r>
              <a:rPr lang="en-US" dirty="0" err="1"/>
              <a:t>cizinci</a:t>
            </a:r>
            <a:r>
              <a:rPr lang="en-US" dirty="0"/>
              <a:t> (a </a:t>
            </a:r>
            <a:r>
              <a:rPr lang="en-US" dirty="0" err="1"/>
              <a:t>pouze</a:t>
            </a:r>
            <a:r>
              <a:rPr lang="en-US" dirty="0"/>
              <a:t> </a:t>
            </a:r>
            <a:r>
              <a:rPr lang="en-US" dirty="0" err="1"/>
              <a:t>muži</a:t>
            </a:r>
            <a:r>
              <a:rPr lang="en-US" dirty="0"/>
              <a:t>) </a:t>
            </a:r>
            <a:r>
              <a:rPr lang="en-US" dirty="0" err="1"/>
              <a:t>vstoupit</a:t>
            </a:r>
            <a:r>
              <a:rPr lang="en-US" dirty="0"/>
              <a:t>.</a:t>
            </a:r>
          </a:p>
          <a:p>
            <a:r>
              <a:rPr lang="en-US" dirty="0" err="1"/>
              <a:t>Západní</a:t>
            </a:r>
            <a:r>
              <a:rPr lang="en-US" dirty="0"/>
              <a:t> </a:t>
            </a:r>
            <a:r>
              <a:rPr lang="en-US" dirty="0" err="1"/>
              <a:t>obchodníci</a:t>
            </a:r>
            <a:r>
              <a:rPr lang="en-US" dirty="0"/>
              <a:t> </a:t>
            </a:r>
            <a:r>
              <a:rPr lang="en-US" dirty="0" err="1"/>
              <a:t>byli</a:t>
            </a:r>
            <a:r>
              <a:rPr lang="en-US" dirty="0"/>
              <a:t> v </a:t>
            </a:r>
            <a:r>
              <a:rPr lang="en-US" dirty="0" err="1"/>
              <a:t>dvou</a:t>
            </a:r>
            <a:r>
              <a:rPr lang="en-US" dirty="0"/>
              <a:t> </a:t>
            </a:r>
            <a:r>
              <a:rPr lang="en-US" dirty="0" err="1"/>
              <a:t>až</a:t>
            </a:r>
            <a:r>
              <a:rPr lang="en-US" dirty="0"/>
              <a:t> </a:t>
            </a:r>
            <a:r>
              <a:rPr lang="en-US" dirty="0" err="1"/>
              <a:t>čtyrpatrových</a:t>
            </a:r>
            <a:r>
              <a:rPr lang="en-US" dirty="0"/>
              <a:t> </a:t>
            </a:r>
            <a:r>
              <a:rPr lang="en-US" dirty="0" err="1"/>
              <a:t>budovách</a:t>
            </a:r>
            <a:r>
              <a:rPr lang="en-US" dirty="0"/>
              <a:t>, </a:t>
            </a:r>
            <a:r>
              <a:rPr lang="en-US" dirty="0" err="1"/>
              <a:t>cca</a:t>
            </a:r>
            <a:r>
              <a:rPr lang="en-US" dirty="0"/>
              <a:t> 100 </a:t>
            </a:r>
            <a:r>
              <a:rPr lang="en-US" dirty="0" err="1"/>
              <a:t>metrů</a:t>
            </a:r>
            <a:r>
              <a:rPr lang="en-US" dirty="0"/>
              <a:t> od </a:t>
            </a:r>
            <a:r>
              <a:rPr lang="en-US" dirty="0" err="1"/>
              <a:t>řeky</a:t>
            </a:r>
            <a:endParaRPr lang="en-US" dirty="0"/>
          </a:p>
          <a:p>
            <a:r>
              <a:rPr lang="en-US" dirty="0" err="1"/>
              <a:t>Každý</a:t>
            </a:r>
            <a:r>
              <a:rPr lang="en-US" dirty="0"/>
              <a:t> </a:t>
            </a:r>
            <a:r>
              <a:rPr lang="en-US" dirty="0" err="1"/>
              <a:t>obchodní</a:t>
            </a:r>
            <a:r>
              <a:rPr lang="en-US" dirty="0"/>
              <a:t> </a:t>
            </a:r>
            <a:r>
              <a:rPr lang="en-US" dirty="0" err="1"/>
              <a:t>dům</a:t>
            </a:r>
            <a:r>
              <a:rPr lang="en-US" dirty="0"/>
              <a:t> (</a:t>
            </a:r>
            <a:r>
              <a:rPr lang="en-US" dirty="0" err="1"/>
              <a:t>továrna</a:t>
            </a:r>
            <a:r>
              <a:rPr lang="en-US" dirty="0"/>
              <a:t>) </a:t>
            </a:r>
            <a:r>
              <a:rPr lang="en-US" dirty="0" err="1"/>
              <a:t>byla</a:t>
            </a:r>
            <a:r>
              <a:rPr lang="en-US" dirty="0"/>
              <a:t> pod </a:t>
            </a:r>
            <a:r>
              <a:rPr lang="en-US" dirty="0" err="1"/>
              <a:t>dohledem</a:t>
            </a:r>
            <a:r>
              <a:rPr lang="en-US" dirty="0"/>
              <a:t> </a:t>
            </a:r>
            <a:r>
              <a:rPr lang="en-US" dirty="0" err="1"/>
              <a:t>čínského</a:t>
            </a:r>
            <a:r>
              <a:rPr lang="en-US" dirty="0"/>
              <a:t> </a:t>
            </a:r>
            <a:r>
              <a:rPr lang="en-US" dirty="0" err="1"/>
              <a:t>obchodníka</a:t>
            </a:r>
            <a:r>
              <a:rPr lang="en-US" dirty="0"/>
              <a:t> a </a:t>
            </a:r>
            <a:r>
              <a:rPr lang="en-US" dirty="0" err="1"/>
              <a:t>přímou</a:t>
            </a:r>
            <a:r>
              <a:rPr lang="en-US" dirty="0"/>
              <a:t> </a:t>
            </a:r>
            <a:r>
              <a:rPr lang="en-US" dirty="0" err="1"/>
              <a:t>návazností</a:t>
            </a:r>
            <a:r>
              <a:rPr lang="en-US" dirty="0"/>
              <a:t> </a:t>
            </a:r>
            <a:r>
              <a:rPr lang="en-US" dirty="0" err="1"/>
              <a:t>na</a:t>
            </a:r>
            <a:r>
              <a:rPr lang="en-US" dirty="0"/>
              <a:t> </a:t>
            </a:r>
            <a:r>
              <a:rPr lang="en-US" dirty="0" err="1"/>
              <a:t>západní</a:t>
            </a:r>
            <a:r>
              <a:rPr lang="en-US" dirty="0"/>
              <a:t> </a:t>
            </a:r>
            <a:r>
              <a:rPr lang="en-US" dirty="0" err="1"/>
              <a:t>společnost</a:t>
            </a:r>
            <a:endParaRPr lang="en-US" dirty="0"/>
          </a:p>
          <a:p>
            <a:pPr lvl="1"/>
            <a:endParaRPr lang="cs-CZ" dirty="0"/>
          </a:p>
          <a:p>
            <a:endParaRPr lang="en-US" dirty="0"/>
          </a:p>
        </p:txBody>
      </p:sp>
    </p:spTree>
    <p:extLst>
      <p:ext uri="{BB962C8B-B14F-4D97-AF65-F5344CB8AC3E}">
        <p14:creationId xmlns:p14="http://schemas.microsoft.com/office/powerpoint/2010/main" val="3862102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to </a:t>
            </a:r>
            <a:r>
              <a:rPr lang="en-US" dirty="0" err="1" smtClean="0"/>
              <a:t>byla</a:t>
            </a:r>
            <a:r>
              <a:rPr lang="en-US" dirty="0" smtClean="0"/>
              <a:t> </a:t>
            </a:r>
            <a:r>
              <a:rPr lang="en-US" dirty="0" err="1" smtClean="0"/>
              <a:t>Macartneyho</a:t>
            </a:r>
            <a:r>
              <a:rPr lang="en-US" dirty="0" smtClean="0"/>
              <a:t> </a:t>
            </a:r>
            <a:r>
              <a:rPr lang="en-US" dirty="0" err="1" smtClean="0"/>
              <a:t>mise</a:t>
            </a:r>
            <a:r>
              <a:rPr lang="en-US" dirty="0" smtClean="0"/>
              <a:t>?</a:t>
            </a:r>
            <a:endParaRPr lang="en-US" dirty="0"/>
          </a:p>
        </p:txBody>
      </p:sp>
      <p:sp>
        <p:nvSpPr>
          <p:cNvPr id="4" name="Content Placeholder 3"/>
          <p:cNvSpPr>
            <a:spLocks noGrp="1"/>
          </p:cNvSpPr>
          <p:nvPr>
            <p:ph sz="half" idx="1"/>
          </p:nvPr>
        </p:nvSpPr>
        <p:spPr/>
        <p:txBody>
          <a:bodyPr>
            <a:normAutofit fontScale="85000" lnSpcReduction="10000"/>
          </a:bodyPr>
          <a:lstStyle/>
          <a:p>
            <a:r>
              <a:rPr lang="en-US" dirty="0" err="1"/>
              <a:t>Britský</a:t>
            </a:r>
            <a:r>
              <a:rPr lang="en-US" dirty="0"/>
              <a:t> </a:t>
            </a:r>
            <a:r>
              <a:rPr lang="en-US" dirty="0" err="1"/>
              <a:t>ambasador</a:t>
            </a:r>
            <a:r>
              <a:rPr lang="en-US" dirty="0"/>
              <a:t> pro </a:t>
            </a:r>
            <a:r>
              <a:rPr lang="en-US" dirty="0" err="1"/>
              <a:t>Čínu</a:t>
            </a:r>
            <a:endParaRPr lang="en-US" dirty="0"/>
          </a:p>
          <a:p>
            <a:r>
              <a:rPr lang="en-US" dirty="0"/>
              <a:t>1793 audience u </a:t>
            </a:r>
            <a:r>
              <a:rPr lang="en-US" dirty="0" err="1"/>
              <a:t>císaře</a:t>
            </a:r>
            <a:r>
              <a:rPr lang="en-US" dirty="0"/>
              <a:t> </a:t>
            </a:r>
            <a:r>
              <a:rPr lang="cs-CZ" dirty="0" err="1"/>
              <a:t>Čchien-lunga</a:t>
            </a:r>
            <a:r>
              <a:rPr lang="cs-CZ" dirty="0"/>
              <a:t> </a:t>
            </a:r>
          </a:p>
          <a:p>
            <a:endParaRPr lang="cs-CZ" dirty="0"/>
          </a:p>
          <a:p>
            <a:pPr marL="0" indent="0">
              <a:buNone/>
            </a:pPr>
            <a:r>
              <a:rPr lang="en-US" i="1" dirty="0"/>
              <a:t>“Our Celestial Empire possesses all things in prolific abundance and lacks no product within its borders. There is therefore no need to import the manufactures of outside barbarians in exchange for our own produce.”</a:t>
            </a:r>
          </a:p>
          <a:p>
            <a:pPr marL="0" indent="0">
              <a:buNone/>
            </a:pPr>
            <a:r>
              <a:rPr lang="en-US" i="1" dirty="0"/>
              <a:t>"...Tremblingly obey and show no negligence!"</a:t>
            </a:r>
          </a:p>
          <a:p>
            <a:endParaRPr lang="en-US" dirty="0"/>
          </a:p>
        </p:txBody>
      </p:sp>
      <p:pic>
        <p:nvPicPr>
          <p:cNvPr id="6" name="Content Placeholder 4"/>
          <p:cNvPicPr>
            <a:picLocks noGrp="1" noChangeAspect="1"/>
          </p:cNvPicPr>
          <p:nvPr>
            <p:ph sz="half" idx="2"/>
          </p:nvPr>
        </p:nvPicPr>
        <p:blipFill>
          <a:blip r:embed="rId2"/>
          <a:srcRect l="14548" r="14548"/>
          <a:stretch>
            <a:fillRect/>
          </a:stretch>
        </p:blipFill>
        <p:spPr/>
      </p:pic>
    </p:spTree>
    <p:extLst>
      <p:ext uri="{BB962C8B-B14F-4D97-AF65-F5344CB8AC3E}">
        <p14:creationId xmlns:p14="http://schemas.microsoft.com/office/powerpoint/2010/main" val="932466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a:xfrm>
            <a:off x="160581" y="1527047"/>
            <a:ext cx="8645091" cy="5071815"/>
          </a:xfrm>
        </p:spPr>
        <p:txBody>
          <a:bodyPr>
            <a:normAutofit fontScale="77500" lnSpcReduction="20000"/>
          </a:bodyPr>
          <a:lstStyle/>
          <a:p>
            <a:r>
              <a:rPr lang="en-US" dirty="0" err="1" smtClean="0"/>
              <a:t>Jak</a:t>
            </a:r>
            <a:r>
              <a:rPr lang="en-US" dirty="0" smtClean="0"/>
              <a:t> se </a:t>
            </a:r>
            <a:r>
              <a:rPr lang="en-US" dirty="0" err="1" smtClean="0"/>
              <a:t>nazývala</a:t>
            </a:r>
            <a:r>
              <a:rPr lang="en-US" dirty="0" smtClean="0"/>
              <a:t> </a:t>
            </a:r>
            <a:r>
              <a:rPr lang="en-US" dirty="0" err="1" smtClean="0"/>
              <a:t>droga</a:t>
            </a:r>
            <a:r>
              <a:rPr lang="en-US" dirty="0" smtClean="0"/>
              <a:t>, </a:t>
            </a:r>
            <a:r>
              <a:rPr lang="en-US" dirty="0" err="1" smtClean="0"/>
              <a:t>kterou</a:t>
            </a:r>
            <a:r>
              <a:rPr lang="en-US" dirty="0" smtClean="0"/>
              <a:t> </a:t>
            </a:r>
            <a:r>
              <a:rPr lang="en-US" dirty="0" err="1" smtClean="0"/>
              <a:t>Evropané</a:t>
            </a:r>
            <a:r>
              <a:rPr lang="en-US" dirty="0" smtClean="0"/>
              <a:t> </a:t>
            </a:r>
            <a:r>
              <a:rPr lang="en-US" dirty="0" err="1" smtClean="0"/>
              <a:t>dováželi</a:t>
            </a:r>
            <a:r>
              <a:rPr lang="en-US" dirty="0" smtClean="0"/>
              <a:t> do </a:t>
            </a:r>
            <a:r>
              <a:rPr lang="en-US" dirty="0" err="1" smtClean="0"/>
              <a:t>Číny</a:t>
            </a:r>
            <a:r>
              <a:rPr lang="en-US" dirty="0" smtClean="0"/>
              <a:t> a </a:t>
            </a:r>
            <a:r>
              <a:rPr lang="en-US" dirty="0" err="1" smtClean="0"/>
              <a:t>odkud</a:t>
            </a:r>
            <a:r>
              <a:rPr lang="en-US" dirty="0" smtClean="0"/>
              <a:t>  </a:t>
            </a:r>
            <a:r>
              <a:rPr lang="en-US" dirty="0" err="1" smtClean="0"/>
              <a:t>pocházela</a:t>
            </a:r>
            <a:r>
              <a:rPr lang="en-US" dirty="0" smtClean="0"/>
              <a:t>?</a:t>
            </a:r>
          </a:p>
          <a:p>
            <a:pPr lvl="1"/>
            <a:r>
              <a:rPr lang="en-US" dirty="0" smtClean="0"/>
              <a:t>Opium, Indie</a:t>
            </a:r>
          </a:p>
          <a:p>
            <a:pPr lvl="1"/>
            <a:r>
              <a:rPr lang="en-US" dirty="0" err="1" smtClean="0"/>
              <a:t>Dovoz</a:t>
            </a:r>
            <a:r>
              <a:rPr lang="en-US" dirty="0" smtClean="0"/>
              <a:t> od </a:t>
            </a:r>
            <a:r>
              <a:rPr lang="en-US" dirty="0" err="1" smtClean="0"/>
              <a:t>poč</a:t>
            </a:r>
            <a:r>
              <a:rPr lang="en-US" dirty="0" smtClean="0"/>
              <a:t>. 19. </a:t>
            </a:r>
            <a:r>
              <a:rPr lang="en-US" dirty="0" err="1" smtClean="0"/>
              <a:t>st.</a:t>
            </a:r>
            <a:endParaRPr lang="en-US" dirty="0" smtClean="0"/>
          </a:p>
          <a:p>
            <a:r>
              <a:rPr lang="en-US" dirty="0" err="1" smtClean="0"/>
              <a:t>Jak</a:t>
            </a:r>
            <a:r>
              <a:rPr lang="en-US" dirty="0" smtClean="0"/>
              <a:t> se </a:t>
            </a:r>
            <a:r>
              <a:rPr lang="en-US" dirty="0" err="1" smtClean="0"/>
              <a:t>nazýval</a:t>
            </a:r>
            <a:r>
              <a:rPr lang="en-US" dirty="0" smtClean="0"/>
              <a:t> </a:t>
            </a:r>
            <a:r>
              <a:rPr lang="en-US" dirty="0" err="1" smtClean="0"/>
              <a:t>konflikt</a:t>
            </a:r>
            <a:r>
              <a:rPr lang="en-US" dirty="0" smtClean="0"/>
              <a:t>, </a:t>
            </a:r>
            <a:r>
              <a:rPr lang="en-US" dirty="0" err="1" smtClean="0"/>
              <a:t>během</a:t>
            </a:r>
            <a:r>
              <a:rPr lang="en-US" dirty="0" smtClean="0"/>
              <a:t> </a:t>
            </a:r>
            <a:r>
              <a:rPr lang="en-US" dirty="0" err="1" smtClean="0"/>
              <a:t>kterého</a:t>
            </a:r>
            <a:r>
              <a:rPr lang="en-US" dirty="0" smtClean="0"/>
              <a:t> </a:t>
            </a:r>
            <a:r>
              <a:rPr lang="en-US" dirty="0" err="1" smtClean="0"/>
              <a:t>Evropané</a:t>
            </a:r>
            <a:r>
              <a:rPr lang="en-US" dirty="0" smtClean="0"/>
              <a:t> </a:t>
            </a:r>
            <a:r>
              <a:rPr lang="en-US" dirty="0" err="1" smtClean="0"/>
              <a:t>zlomili</a:t>
            </a:r>
            <a:r>
              <a:rPr lang="en-US" dirty="0" smtClean="0"/>
              <a:t> </a:t>
            </a:r>
            <a:r>
              <a:rPr lang="en-US" dirty="0" err="1" smtClean="0"/>
              <a:t>kantonský</a:t>
            </a:r>
            <a:r>
              <a:rPr lang="en-US" dirty="0" smtClean="0"/>
              <a:t> </a:t>
            </a:r>
            <a:r>
              <a:rPr lang="en-US" dirty="0" err="1" smtClean="0"/>
              <a:t>systém</a:t>
            </a:r>
            <a:r>
              <a:rPr lang="en-US" dirty="0" smtClean="0"/>
              <a:t>?</a:t>
            </a:r>
          </a:p>
          <a:p>
            <a:pPr lvl="1"/>
            <a:r>
              <a:rPr lang="en-US" dirty="0" err="1" smtClean="0"/>
              <a:t>Opiové</a:t>
            </a:r>
            <a:r>
              <a:rPr lang="en-US" dirty="0" smtClean="0"/>
              <a:t> </a:t>
            </a:r>
            <a:r>
              <a:rPr lang="en-US" dirty="0" err="1" smtClean="0"/>
              <a:t>války</a:t>
            </a:r>
            <a:endParaRPr lang="en-US" dirty="0" smtClean="0"/>
          </a:p>
          <a:p>
            <a:r>
              <a:rPr lang="en-US" dirty="0" err="1" smtClean="0"/>
              <a:t>Jaké</a:t>
            </a:r>
            <a:r>
              <a:rPr lang="en-US" dirty="0" smtClean="0"/>
              <a:t> </a:t>
            </a:r>
            <a:r>
              <a:rPr lang="en-US" dirty="0" err="1" smtClean="0"/>
              <a:t>byly</a:t>
            </a:r>
            <a:r>
              <a:rPr lang="en-US" dirty="0" smtClean="0"/>
              <a:t> </a:t>
            </a:r>
            <a:r>
              <a:rPr lang="en-US" dirty="0" err="1" smtClean="0"/>
              <a:t>cíle</a:t>
            </a:r>
            <a:r>
              <a:rPr lang="en-US" dirty="0" smtClean="0"/>
              <a:t> </a:t>
            </a:r>
            <a:r>
              <a:rPr lang="en-US" dirty="0" err="1" smtClean="0"/>
              <a:t>Evropanů</a:t>
            </a:r>
            <a:r>
              <a:rPr lang="en-US" dirty="0" smtClean="0"/>
              <a:t>?</a:t>
            </a:r>
          </a:p>
          <a:p>
            <a:pPr lvl="1"/>
            <a:r>
              <a:rPr lang="en-US" dirty="0" err="1" smtClean="0"/>
              <a:t>Otevřít</a:t>
            </a:r>
            <a:r>
              <a:rPr lang="en-US" dirty="0" smtClean="0"/>
              <a:t> </a:t>
            </a:r>
            <a:r>
              <a:rPr lang="en-US" dirty="0" err="1" smtClean="0"/>
              <a:t>více</a:t>
            </a:r>
            <a:r>
              <a:rPr lang="en-US" dirty="0" smtClean="0"/>
              <a:t> </a:t>
            </a:r>
            <a:r>
              <a:rPr lang="en-US" dirty="0" err="1" smtClean="0"/>
              <a:t>čínských</a:t>
            </a:r>
            <a:r>
              <a:rPr lang="en-US" dirty="0" smtClean="0"/>
              <a:t> </a:t>
            </a:r>
            <a:r>
              <a:rPr lang="en-US" dirty="0" err="1" smtClean="0"/>
              <a:t>přístavů</a:t>
            </a:r>
            <a:r>
              <a:rPr lang="en-US" dirty="0" smtClean="0"/>
              <a:t> </a:t>
            </a:r>
            <a:r>
              <a:rPr lang="en-US" dirty="0" err="1" smtClean="0"/>
              <a:t>mezinárodnímu</a:t>
            </a:r>
            <a:r>
              <a:rPr lang="en-US" dirty="0" smtClean="0"/>
              <a:t> </a:t>
            </a:r>
            <a:r>
              <a:rPr lang="en-US" dirty="0" err="1" smtClean="0"/>
              <a:t>obchodu</a:t>
            </a:r>
            <a:endParaRPr lang="en-US" dirty="0" smtClean="0"/>
          </a:p>
          <a:p>
            <a:pPr lvl="1"/>
            <a:r>
              <a:rPr lang="en-US" dirty="0" err="1" smtClean="0"/>
              <a:t>Legalizovat</a:t>
            </a:r>
            <a:r>
              <a:rPr lang="en-US" dirty="0" smtClean="0"/>
              <a:t> </a:t>
            </a:r>
            <a:r>
              <a:rPr lang="en-US" dirty="0" err="1" smtClean="0"/>
              <a:t>obchod</a:t>
            </a:r>
            <a:r>
              <a:rPr lang="en-US" dirty="0" smtClean="0"/>
              <a:t> s </a:t>
            </a:r>
            <a:r>
              <a:rPr lang="en-US" dirty="0" err="1" smtClean="0"/>
              <a:t>opiem</a:t>
            </a:r>
            <a:endParaRPr lang="en-US" dirty="0" smtClean="0"/>
          </a:p>
          <a:p>
            <a:r>
              <a:rPr lang="en-US" dirty="0" err="1" smtClean="0"/>
              <a:t>Kdy</a:t>
            </a:r>
            <a:r>
              <a:rPr lang="en-US" dirty="0" smtClean="0"/>
              <a:t> se </a:t>
            </a:r>
            <a:r>
              <a:rPr lang="en-US" dirty="0" err="1" smtClean="0"/>
              <a:t>první</a:t>
            </a:r>
            <a:r>
              <a:rPr lang="en-US" dirty="0" smtClean="0"/>
              <a:t> </a:t>
            </a:r>
            <a:r>
              <a:rPr lang="en-US" dirty="0" err="1" smtClean="0"/>
              <a:t>konflikt</a:t>
            </a:r>
            <a:r>
              <a:rPr lang="en-US" dirty="0" smtClean="0"/>
              <a:t> </a:t>
            </a:r>
            <a:r>
              <a:rPr lang="en-US" dirty="0" err="1" smtClean="0"/>
              <a:t>odehrál</a:t>
            </a:r>
            <a:r>
              <a:rPr lang="en-US" dirty="0" smtClean="0"/>
              <a:t> a </a:t>
            </a:r>
            <a:r>
              <a:rPr lang="en-US" dirty="0" err="1" smtClean="0"/>
              <a:t>kdo</a:t>
            </a:r>
            <a:r>
              <a:rPr lang="en-US" dirty="0" smtClean="0"/>
              <a:t> se </a:t>
            </a:r>
            <a:r>
              <a:rPr lang="en-US" dirty="0" err="1" smtClean="0"/>
              <a:t>angažoval</a:t>
            </a:r>
            <a:r>
              <a:rPr lang="en-US" dirty="0" smtClean="0"/>
              <a:t>?</a:t>
            </a:r>
          </a:p>
          <a:p>
            <a:pPr lvl="1"/>
            <a:r>
              <a:rPr lang="en-US" dirty="0"/>
              <a:t>I. </a:t>
            </a:r>
            <a:r>
              <a:rPr lang="en-US" dirty="0" err="1"/>
              <a:t>Opiová</a:t>
            </a:r>
            <a:r>
              <a:rPr lang="en-US" dirty="0"/>
              <a:t> </a:t>
            </a:r>
            <a:r>
              <a:rPr lang="en-US" dirty="0" err="1"/>
              <a:t>válka</a:t>
            </a:r>
            <a:r>
              <a:rPr lang="en-US" dirty="0"/>
              <a:t> </a:t>
            </a:r>
            <a:r>
              <a:rPr lang="en-US" dirty="0" smtClean="0"/>
              <a:t>(18.3.1839-29.8.1842</a:t>
            </a:r>
            <a:r>
              <a:rPr lang="en-US" dirty="0"/>
              <a:t>)</a:t>
            </a:r>
            <a:r>
              <a:rPr lang="en-US" dirty="0" smtClean="0"/>
              <a:t>/</a:t>
            </a:r>
            <a:r>
              <a:rPr lang="en-US" dirty="0" err="1" smtClean="0"/>
              <a:t>čínsko</a:t>
            </a:r>
            <a:r>
              <a:rPr lang="en-US" dirty="0" err="1"/>
              <a:t>-anglická</a:t>
            </a:r>
            <a:r>
              <a:rPr lang="en-US" dirty="0"/>
              <a:t> </a:t>
            </a:r>
            <a:r>
              <a:rPr lang="en-US" dirty="0" err="1"/>
              <a:t>válka</a:t>
            </a:r>
            <a:endParaRPr lang="en-US" dirty="0" smtClean="0"/>
          </a:p>
          <a:p>
            <a:r>
              <a:rPr lang="en-US" dirty="0" err="1" smtClean="0"/>
              <a:t>Jaký</a:t>
            </a:r>
            <a:r>
              <a:rPr lang="en-US" dirty="0" smtClean="0"/>
              <a:t> </a:t>
            </a:r>
            <a:r>
              <a:rPr lang="en-US" dirty="0" err="1" smtClean="0"/>
              <a:t>obchodní</a:t>
            </a:r>
            <a:r>
              <a:rPr lang="en-US" dirty="0" smtClean="0"/>
              <a:t> </a:t>
            </a:r>
            <a:r>
              <a:rPr lang="en-US" dirty="0" err="1" smtClean="0"/>
              <a:t>artikl</a:t>
            </a:r>
            <a:r>
              <a:rPr lang="en-US" dirty="0" smtClean="0"/>
              <a:t> ale </a:t>
            </a:r>
            <a:r>
              <a:rPr lang="en-US" dirty="0" err="1" smtClean="0"/>
              <a:t>zajímal</a:t>
            </a:r>
            <a:r>
              <a:rPr lang="en-US" dirty="0" smtClean="0"/>
              <a:t> </a:t>
            </a:r>
            <a:r>
              <a:rPr lang="en-US" dirty="0" err="1" smtClean="0"/>
              <a:t>Evropany</a:t>
            </a:r>
            <a:r>
              <a:rPr lang="en-US" dirty="0" smtClean="0"/>
              <a:t> </a:t>
            </a:r>
            <a:r>
              <a:rPr lang="en-US" dirty="0" err="1" smtClean="0"/>
              <a:t>především</a:t>
            </a:r>
            <a:r>
              <a:rPr lang="en-US" dirty="0" smtClean="0"/>
              <a:t> a </a:t>
            </a:r>
            <a:r>
              <a:rPr lang="en-US" dirty="0" err="1" smtClean="0"/>
              <a:t>proč</a:t>
            </a:r>
            <a:r>
              <a:rPr lang="en-US" dirty="0" smtClean="0"/>
              <a:t>?</a:t>
            </a:r>
          </a:p>
          <a:p>
            <a:pPr lvl="1"/>
            <a:r>
              <a:rPr lang="cs-CZ" dirty="0" err="1" smtClean="0"/>
              <a:t>Č</a:t>
            </a:r>
            <a:r>
              <a:rPr lang="en-US" dirty="0" err="1" smtClean="0"/>
              <a:t>aj</a:t>
            </a:r>
            <a:r>
              <a:rPr lang="en-US" dirty="0" smtClean="0"/>
              <a:t> – </a:t>
            </a:r>
            <a:r>
              <a:rPr lang="en-US" dirty="0" err="1" smtClean="0"/>
              <a:t>ohromná</a:t>
            </a:r>
            <a:r>
              <a:rPr lang="en-US" dirty="0" smtClean="0"/>
              <a:t> </a:t>
            </a:r>
            <a:r>
              <a:rPr lang="en-US" dirty="0" err="1" smtClean="0"/>
              <a:t>konzumace</a:t>
            </a:r>
            <a:r>
              <a:rPr lang="en-US" dirty="0" smtClean="0"/>
              <a:t> </a:t>
            </a:r>
            <a:r>
              <a:rPr lang="en-US" dirty="0" err="1" smtClean="0"/>
              <a:t>ve</a:t>
            </a:r>
            <a:r>
              <a:rPr lang="en-US" dirty="0" smtClean="0"/>
              <a:t> VB</a:t>
            </a:r>
          </a:p>
          <a:p>
            <a:r>
              <a:rPr lang="en-US" dirty="0" err="1" smtClean="0"/>
              <a:t>Kdy</a:t>
            </a:r>
            <a:r>
              <a:rPr lang="en-US" dirty="0" smtClean="0"/>
              <a:t> se </a:t>
            </a:r>
            <a:r>
              <a:rPr lang="en-US" dirty="0" err="1" smtClean="0"/>
              <a:t>odehrál</a:t>
            </a:r>
            <a:r>
              <a:rPr lang="en-US" dirty="0" smtClean="0"/>
              <a:t> </a:t>
            </a:r>
            <a:r>
              <a:rPr lang="en-US" dirty="0" err="1" smtClean="0"/>
              <a:t>druhý</a:t>
            </a:r>
            <a:r>
              <a:rPr lang="en-US" dirty="0" smtClean="0"/>
              <a:t> </a:t>
            </a:r>
            <a:r>
              <a:rPr lang="en-US" dirty="0" err="1" smtClean="0"/>
              <a:t>konflikt</a:t>
            </a:r>
            <a:r>
              <a:rPr lang="en-US" dirty="0" smtClean="0"/>
              <a:t> a </a:t>
            </a:r>
            <a:r>
              <a:rPr lang="en-US" dirty="0" err="1"/>
              <a:t>kdo</a:t>
            </a:r>
            <a:r>
              <a:rPr lang="en-US" dirty="0"/>
              <a:t> se </a:t>
            </a:r>
            <a:r>
              <a:rPr lang="en-US" dirty="0" err="1"/>
              <a:t>angažoval</a:t>
            </a:r>
            <a:r>
              <a:rPr lang="en-US" dirty="0" smtClean="0"/>
              <a:t>?</a:t>
            </a:r>
          </a:p>
          <a:p>
            <a:pPr lvl="1"/>
            <a:r>
              <a:rPr lang="en-US" dirty="0" smtClean="0"/>
              <a:t>II. </a:t>
            </a:r>
            <a:r>
              <a:rPr lang="en-US" dirty="0" err="1" smtClean="0"/>
              <a:t>Opiová</a:t>
            </a:r>
            <a:r>
              <a:rPr lang="en-US" dirty="0" smtClean="0"/>
              <a:t> </a:t>
            </a:r>
            <a:r>
              <a:rPr lang="en-US" dirty="0" err="1" smtClean="0"/>
              <a:t>válka</a:t>
            </a:r>
            <a:r>
              <a:rPr lang="en-US" dirty="0" smtClean="0"/>
              <a:t>, </a:t>
            </a:r>
            <a:r>
              <a:rPr lang="en-US" dirty="0" err="1" smtClean="0"/>
              <a:t>Druhá</a:t>
            </a:r>
            <a:r>
              <a:rPr lang="en-US" dirty="0" smtClean="0"/>
              <a:t> </a:t>
            </a:r>
            <a:r>
              <a:rPr lang="en-US" dirty="0" err="1" smtClean="0"/>
              <a:t>čínsko-anglická</a:t>
            </a:r>
            <a:r>
              <a:rPr lang="en-US" dirty="0" smtClean="0"/>
              <a:t> </a:t>
            </a:r>
            <a:r>
              <a:rPr lang="en-US" dirty="0" err="1" smtClean="0"/>
              <a:t>válka</a:t>
            </a:r>
            <a:r>
              <a:rPr lang="en-US" dirty="0" smtClean="0"/>
              <a:t>, 1856</a:t>
            </a:r>
            <a:r>
              <a:rPr lang="en-US" dirty="0"/>
              <a:t>–</a:t>
            </a:r>
            <a:r>
              <a:rPr lang="en-US" dirty="0" smtClean="0"/>
              <a:t>1860/ Qing v. </a:t>
            </a:r>
            <a:r>
              <a:rPr lang="en-US" dirty="0" err="1" smtClean="0"/>
              <a:t>Britské</a:t>
            </a:r>
            <a:r>
              <a:rPr lang="en-US" dirty="0" smtClean="0"/>
              <a:t> </a:t>
            </a:r>
            <a:r>
              <a:rPr lang="en-US" dirty="0" err="1" smtClean="0"/>
              <a:t>impérium</a:t>
            </a:r>
            <a:r>
              <a:rPr lang="en-US" dirty="0" smtClean="0"/>
              <a:t>, </a:t>
            </a:r>
            <a:r>
              <a:rPr lang="en-US" dirty="0" err="1" smtClean="0"/>
              <a:t>Francie</a:t>
            </a:r>
            <a:r>
              <a:rPr lang="en-US" dirty="0" smtClean="0"/>
              <a:t>, U.S.A.</a:t>
            </a:r>
            <a:endParaRPr lang="en-US" dirty="0"/>
          </a:p>
        </p:txBody>
      </p:sp>
    </p:spTree>
    <p:extLst>
      <p:ext uri="{BB962C8B-B14F-4D97-AF65-F5344CB8AC3E}">
        <p14:creationId xmlns:p14="http://schemas.microsoft.com/office/powerpoint/2010/main" val="3555240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additive="base">
                                        <p:cTn id="5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 calcmode="lin" valueType="num">
                                      <p:cBhvr additive="base">
                                        <p:cTn id="5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11" end="11"/>
                                            </p:txEl>
                                          </p:spTgt>
                                        </p:tgtEl>
                                        <p:attrNameLst>
                                          <p:attrName>style.visibility</p:attrName>
                                        </p:attrNameLst>
                                      </p:cBhvr>
                                      <p:to>
                                        <p:strVal val="visible"/>
                                      </p:to>
                                    </p:set>
                                    <p:anim calcmode="lin" valueType="num">
                                      <p:cBhvr additive="base">
                                        <p:cTn id="6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13" end="13"/>
                                            </p:txEl>
                                          </p:spTgt>
                                        </p:tgtEl>
                                        <p:attrNameLst>
                                          <p:attrName>style.visibility</p:attrName>
                                        </p:attrNameLst>
                                      </p:cBhvr>
                                      <p:to>
                                        <p:strVal val="visible"/>
                                      </p:to>
                                    </p:set>
                                    <p:anim calcmode="lin" valueType="num">
                                      <p:cBhvr additive="base">
                                        <p:cTn id="6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Popište</a:t>
            </a:r>
            <a:r>
              <a:rPr lang="en-US" dirty="0" smtClean="0"/>
              <a:t> </a:t>
            </a:r>
            <a:r>
              <a:rPr lang="en-US" dirty="0" err="1" smtClean="0"/>
              <a:t>první</a:t>
            </a:r>
            <a:r>
              <a:rPr lang="en-US" dirty="0" smtClean="0"/>
              <a:t> </a:t>
            </a:r>
            <a:r>
              <a:rPr lang="en-US" dirty="0" err="1" smtClean="0"/>
              <a:t>opiovou</a:t>
            </a:r>
            <a:r>
              <a:rPr lang="en-US" dirty="0" smtClean="0"/>
              <a:t> </a:t>
            </a:r>
            <a:r>
              <a:rPr lang="en-US" dirty="0" err="1" smtClean="0"/>
              <a:t>válku</a:t>
            </a:r>
            <a:r>
              <a:rPr lang="en-US" dirty="0" smtClean="0"/>
              <a:t> – </a:t>
            </a:r>
            <a:r>
              <a:rPr lang="en-US" dirty="0" err="1" smtClean="0"/>
              <a:t>příčiny</a:t>
            </a:r>
            <a:r>
              <a:rPr lang="en-US" dirty="0" smtClean="0"/>
              <a:t>, </a:t>
            </a:r>
            <a:r>
              <a:rPr lang="en-US" dirty="0" err="1" smtClean="0"/>
              <a:t>průběh</a:t>
            </a:r>
            <a:r>
              <a:rPr lang="en-US" dirty="0" smtClean="0"/>
              <a:t>, </a:t>
            </a:r>
            <a:r>
              <a:rPr lang="en-US" dirty="0" err="1" smtClean="0"/>
              <a:t>výsledky</a:t>
            </a:r>
            <a:endParaRPr lang="en-US" dirty="0"/>
          </a:p>
        </p:txBody>
      </p:sp>
      <p:sp>
        <p:nvSpPr>
          <p:cNvPr id="3" name="Content Placeholder 2"/>
          <p:cNvSpPr>
            <a:spLocks noGrp="1"/>
          </p:cNvSpPr>
          <p:nvPr>
            <p:ph sz="quarter" idx="1"/>
          </p:nvPr>
        </p:nvSpPr>
        <p:spPr/>
        <p:txBody>
          <a:bodyPr/>
          <a:lstStyle/>
          <a:p>
            <a:r>
              <a:rPr lang="en-US" dirty="0" err="1" smtClean="0"/>
              <a:t>Kdo</a:t>
            </a:r>
            <a:r>
              <a:rPr lang="en-US" dirty="0" smtClean="0"/>
              <a:t> </a:t>
            </a:r>
            <a:r>
              <a:rPr lang="en-US" dirty="0" err="1" smtClean="0"/>
              <a:t>byl</a:t>
            </a:r>
            <a:r>
              <a:rPr lang="en-US" dirty="0" smtClean="0"/>
              <a:t> Lin </a:t>
            </a:r>
            <a:r>
              <a:rPr lang="en-US" dirty="0" err="1" smtClean="0"/>
              <a:t>Zexu</a:t>
            </a:r>
            <a:r>
              <a:rPr lang="en-US" dirty="0" smtClean="0"/>
              <a:t>?</a:t>
            </a:r>
          </a:p>
          <a:p>
            <a:r>
              <a:rPr lang="en-US" dirty="0" err="1" smtClean="0"/>
              <a:t>Jaká</a:t>
            </a:r>
            <a:r>
              <a:rPr lang="en-US" dirty="0" smtClean="0"/>
              <a:t> </a:t>
            </a:r>
            <a:r>
              <a:rPr lang="en-US" dirty="0" err="1" smtClean="0"/>
              <a:t>byla</a:t>
            </a:r>
            <a:r>
              <a:rPr lang="en-US" dirty="0" smtClean="0"/>
              <a:t> </a:t>
            </a:r>
            <a:r>
              <a:rPr lang="en-US" dirty="0" err="1" smtClean="0"/>
              <a:t>záminka</a:t>
            </a:r>
            <a:r>
              <a:rPr lang="en-US" dirty="0" smtClean="0"/>
              <a:t> k </a:t>
            </a:r>
            <a:r>
              <a:rPr lang="en-US" dirty="0" err="1" smtClean="0"/>
              <a:t>obrojenému</a:t>
            </a:r>
            <a:r>
              <a:rPr lang="en-US" dirty="0" smtClean="0"/>
              <a:t> </a:t>
            </a:r>
            <a:r>
              <a:rPr lang="en-US" dirty="0" err="1" smtClean="0"/>
              <a:t>konfliktu</a:t>
            </a:r>
            <a:r>
              <a:rPr lang="en-US" dirty="0" smtClean="0"/>
              <a:t>?</a:t>
            </a:r>
          </a:p>
          <a:p>
            <a:r>
              <a:rPr lang="en-US" dirty="0" err="1" smtClean="0"/>
              <a:t>Která</a:t>
            </a:r>
            <a:r>
              <a:rPr lang="en-US" dirty="0" smtClean="0"/>
              <a:t> </a:t>
            </a:r>
            <a:r>
              <a:rPr lang="en-US" dirty="0" err="1" smtClean="0"/>
              <a:t>smlouva</a:t>
            </a:r>
            <a:r>
              <a:rPr lang="en-US" dirty="0" smtClean="0"/>
              <a:t> </a:t>
            </a:r>
            <a:r>
              <a:rPr lang="en-US" dirty="0" err="1" smtClean="0"/>
              <a:t>konflikt</a:t>
            </a:r>
            <a:r>
              <a:rPr lang="en-US" dirty="0" smtClean="0"/>
              <a:t> </a:t>
            </a:r>
            <a:r>
              <a:rPr lang="en-US" dirty="0" err="1" smtClean="0"/>
              <a:t>uzavřela</a:t>
            </a:r>
            <a:r>
              <a:rPr lang="en-US" dirty="0" smtClean="0"/>
              <a:t>?</a:t>
            </a:r>
          </a:p>
          <a:p>
            <a:r>
              <a:rPr lang="en-US" dirty="0" err="1" smtClean="0"/>
              <a:t>Jaké</a:t>
            </a:r>
            <a:r>
              <a:rPr lang="en-US" dirty="0" smtClean="0"/>
              <a:t> </a:t>
            </a:r>
            <a:r>
              <a:rPr lang="en-US" dirty="0" err="1" smtClean="0"/>
              <a:t>byly</a:t>
            </a:r>
            <a:r>
              <a:rPr lang="en-US" dirty="0" smtClean="0"/>
              <a:t> </a:t>
            </a:r>
            <a:r>
              <a:rPr lang="en-US" dirty="0" err="1" smtClean="0"/>
              <a:t>podmínky</a:t>
            </a:r>
            <a:r>
              <a:rPr lang="en-US" dirty="0" smtClean="0"/>
              <a:t> </a:t>
            </a:r>
            <a:r>
              <a:rPr lang="en-US" dirty="0" err="1" smtClean="0"/>
              <a:t>stanovovala</a:t>
            </a:r>
            <a:r>
              <a:rPr lang="en-US" dirty="0" smtClean="0"/>
              <a:t> </a:t>
            </a:r>
            <a:r>
              <a:rPr lang="en-US" dirty="0" err="1" smtClean="0"/>
              <a:t>smlouva</a:t>
            </a:r>
            <a:r>
              <a:rPr lang="en-US" dirty="0" smtClean="0"/>
              <a:t>?</a:t>
            </a:r>
            <a:endParaRPr lang="en-US" dirty="0"/>
          </a:p>
        </p:txBody>
      </p:sp>
    </p:spTree>
    <p:extLst>
      <p:ext uri="{BB962C8B-B14F-4D97-AF65-F5344CB8AC3E}">
        <p14:creationId xmlns:p14="http://schemas.microsoft.com/office/powerpoint/2010/main" val="744184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a:t>
            </a:r>
            <a:r>
              <a:rPr lang="en-US" dirty="0" err="1" smtClean="0"/>
              <a:t>Opiová</a:t>
            </a:r>
            <a:r>
              <a:rPr lang="en-US" dirty="0" smtClean="0"/>
              <a:t> </a:t>
            </a:r>
            <a:r>
              <a:rPr lang="en-US" dirty="0" err="1" smtClean="0"/>
              <a:t>válka</a:t>
            </a:r>
            <a:r>
              <a:rPr lang="en-US" dirty="0" smtClean="0"/>
              <a:t> (1839-1842)/</a:t>
            </a:r>
            <a:br>
              <a:rPr lang="en-US" dirty="0" smtClean="0"/>
            </a:br>
            <a:r>
              <a:rPr lang="en-US" dirty="0" err="1" smtClean="0"/>
              <a:t>čínsko-anglická</a:t>
            </a:r>
            <a:r>
              <a:rPr lang="en-US" dirty="0" smtClean="0"/>
              <a:t> </a:t>
            </a:r>
            <a:r>
              <a:rPr lang="en-US" dirty="0" err="1" smtClean="0"/>
              <a:t>válka</a:t>
            </a:r>
            <a:endParaRPr lang="en-US" dirty="0"/>
          </a:p>
        </p:txBody>
      </p:sp>
      <p:sp>
        <p:nvSpPr>
          <p:cNvPr id="3" name="Content Placeholder 2"/>
          <p:cNvSpPr>
            <a:spLocks noGrp="1"/>
          </p:cNvSpPr>
          <p:nvPr>
            <p:ph idx="1"/>
          </p:nvPr>
        </p:nvSpPr>
        <p:spPr>
          <a:xfrm>
            <a:off x="457200" y="1752600"/>
            <a:ext cx="8367224" cy="4763119"/>
          </a:xfrm>
        </p:spPr>
        <p:txBody>
          <a:bodyPr>
            <a:normAutofit fontScale="92500"/>
          </a:bodyPr>
          <a:lstStyle/>
          <a:p>
            <a:r>
              <a:rPr lang="cs-CZ" dirty="0" smtClean="0"/>
              <a:t>Do r. 1834 monopol Britské východoindické společnosti - Nástup nových progresivnějších britských firem (</a:t>
            </a:r>
            <a:r>
              <a:rPr lang="cs-CZ" dirty="0" err="1" smtClean="0"/>
              <a:t>Matheson</a:t>
            </a:r>
            <a:r>
              <a:rPr lang="cs-CZ" dirty="0" smtClean="0"/>
              <a:t> &amp; Co.)</a:t>
            </a:r>
          </a:p>
          <a:p>
            <a:r>
              <a:rPr lang="en-US" dirty="0" smtClean="0"/>
              <a:t>O</a:t>
            </a:r>
            <a:r>
              <a:rPr lang="cs-CZ" dirty="0" smtClean="0"/>
              <a:t>kolo roku </a:t>
            </a:r>
            <a:r>
              <a:rPr lang="cs-CZ" dirty="0" smtClean="0"/>
              <a:t>1780 </a:t>
            </a:r>
            <a:r>
              <a:rPr lang="cs-CZ" dirty="0" smtClean="0"/>
              <a:t>zjistili Briti, že mohou bilanci obchodu zvrátit opiem</a:t>
            </a:r>
          </a:p>
          <a:p>
            <a:r>
              <a:rPr lang="cs-CZ" dirty="0" smtClean="0"/>
              <a:t>Dovoz opia z Indie na pobřeží Číny, kde bylo prodáno za stříbro nebo čaj čínským zprostředkovatelům</a:t>
            </a:r>
          </a:p>
          <a:p>
            <a:r>
              <a:rPr lang="en-US" dirty="0" smtClean="0"/>
              <a:t>A</a:t>
            </a:r>
            <a:r>
              <a:rPr lang="cs-CZ" dirty="0" err="1" smtClean="0"/>
              <a:t>larmující</a:t>
            </a:r>
            <a:r>
              <a:rPr lang="cs-CZ" dirty="0" smtClean="0"/>
              <a:t> počty uživatelů opia, úbytek orné půdy</a:t>
            </a:r>
          </a:p>
          <a:p>
            <a:r>
              <a:rPr lang="en-US" dirty="0" smtClean="0"/>
              <a:t>Z</a:t>
            </a:r>
            <a:r>
              <a:rPr lang="cs-CZ" dirty="0" smtClean="0"/>
              <a:t>počátku Čína nezakročila, protože opium pomohlo zdvojnásobit export čaje a čínské subjekty museli platit nepřímou daň</a:t>
            </a:r>
          </a:p>
        </p:txBody>
      </p:sp>
    </p:spTree>
    <p:extLst>
      <p:ext uri="{BB962C8B-B14F-4D97-AF65-F5344CB8AC3E}">
        <p14:creationId xmlns:p14="http://schemas.microsoft.com/office/powerpoint/2010/main" val="17150882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692</TotalTime>
  <Words>2301</Words>
  <Application>Microsoft Macintosh PowerPoint</Application>
  <PresentationFormat>On-screen Show (4:3)</PresentationFormat>
  <Paragraphs>265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Civic</vt:lpstr>
      <vt:lpstr>Opakování</vt:lpstr>
      <vt:lpstr>Čína před 19. stoletím</vt:lpstr>
      <vt:lpstr>ČÍNA NA PŘELOMU 18. a 19. st - popište</vt:lpstr>
      <vt:lpstr>Co to byla rebelie Bílého lotosu?</vt:lpstr>
      <vt:lpstr>Co to byl kantonský systém?</vt:lpstr>
      <vt:lpstr>Co to byla Macartneyho mise?</vt:lpstr>
      <vt:lpstr>PowerPoint Presentation</vt:lpstr>
      <vt:lpstr>Popište první opiovou válku – příčiny, průběh, výsledky</vt:lpstr>
      <vt:lpstr>I. Opiová válka (1839-1842)/ čínsko-anglická válka</vt:lpstr>
      <vt:lpstr>Kořeny</vt:lpstr>
      <vt:lpstr>První střety</vt:lpstr>
      <vt:lpstr>Zničení opia</vt:lpstr>
      <vt:lpstr>Záminka k válce</vt:lpstr>
      <vt:lpstr>PowerPoint Presentation</vt:lpstr>
      <vt:lpstr>Trpká porážka</vt:lpstr>
      <vt:lpstr>Druhá Opiová válka</vt:lpstr>
      <vt:lpstr>II. Opiová válka (1856-1860)</vt:lpstr>
      <vt:lpstr>Následky</vt:lpstr>
      <vt:lpstr>PowerPoint Presentation</vt:lpstr>
      <vt:lpstr>Rebelie Taiping</vt:lpstr>
      <vt:lpstr>Taiping rebelie 1850-1864</vt:lpstr>
      <vt:lpstr>Boxerské povstání</vt:lpstr>
      <vt:lpstr>Boxerské povstání 1899-1901</vt:lpstr>
      <vt:lpstr>I. sino-japonská válka </vt:lpstr>
      <vt:lpstr>PowerPoint Presentation</vt:lpstr>
      <vt:lpstr>PowerPoint Presentation</vt:lpstr>
      <vt:lpstr>Hnutí 4. května 1919</vt:lpstr>
      <vt:lpstr>Politický boj ve 20. letech</vt:lpstr>
      <vt:lpstr>PowerPoint Presentation</vt:lpstr>
      <vt:lpstr>Počátky 30.let</vt:lpstr>
      <vt:lpstr>PowerPoint Presentation</vt:lpstr>
      <vt:lpstr>Čankajšek</vt:lpstr>
      <vt:lpstr>Mao Ce-tung „Válka je politika. Politika vedená jinými prostředky.“</vt:lpstr>
      <vt:lpstr>PowerPoint Presentation</vt:lpstr>
      <vt:lpstr>Mukdenský incident</vt:lpstr>
      <vt:lpstr>PowerPoint Presentation</vt:lpstr>
      <vt:lpstr>Mukdenský (Mandžuský) incident 18.9.1931</vt:lpstr>
      <vt:lpstr>Obsazení Mandžuska</vt:lpstr>
      <vt:lpstr>Loutkový stát Mandžukuo</vt:lpstr>
      <vt:lpstr>II. Sino-japonská válka</vt:lpstr>
      <vt:lpstr>Nankingský masakr – osobní vzpomínky</vt:lpstr>
      <vt:lpstr>Spolupráce KSČ a KMT</vt:lpstr>
    </vt:vector>
  </TitlesOfParts>
  <Company>denisa.hilbertova@gmail.com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Opakování</dc:title>
  <dc:creator>Denisa Hilbertova</dc:creator>
  <cp:lastModifiedBy>Denisa Hilbertova</cp:lastModifiedBy>
  <cp:revision>16</cp:revision>
  <dcterms:created xsi:type="dcterms:W3CDTF">2015-05-13T19:15:45Z</dcterms:created>
  <dcterms:modified xsi:type="dcterms:W3CDTF">2015-05-14T06:48:28Z</dcterms:modified>
</cp:coreProperties>
</file>