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sldIdLst>
    <p:sldId id="256" r:id="rId5"/>
    <p:sldId id="376" r:id="rId6"/>
    <p:sldId id="339" r:id="rId7"/>
    <p:sldId id="271" r:id="rId8"/>
    <p:sldId id="272" r:id="rId9"/>
    <p:sldId id="274" r:id="rId10"/>
    <p:sldId id="273" r:id="rId11"/>
    <p:sldId id="280" r:id="rId12"/>
    <p:sldId id="338" r:id="rId13"/>
    <p:sldId id="343" r:id="rId14"/>
    <p:sldId id="340" r:id="rId15"/>
    <p:sldId id="344" r:id="rId16"/>
    <p:sldId id="345" r:id="rId17"/>
    <p:sldId id="326" r:id="rId18"/>
    <p:sldId id="275" r:id="rId19"/>
    <p:sldId id="346" r:id="rId20"/>
    <p:sldId id="257" r:id="rId21"/>
    <p:sldId id="347" r:id="rId22"/>
    <p:sldId id="348" r:id="rId23"/>
    <p:sldId id="349" r:id="rId24"/>
    <p:sldId id="350" r:id="rId25"/>
    <p:sldId id="352" r:id="rId26"/>
    <p:sldId id="353" r:id="rId27"/>
    <p:sldId id="354" r:id="rId28"/>
    <p:sldId id="355" r:id="rId29"/>
    <p:sldId id="356" r:id="rId30"/>
    <p:sldId id="357" r:id="rId31"/>
    <p:sldId id="270" r:id="rId32"/>
    <p:sldId id="358" r:id="rId33"/>
    <p:sldId id="359" r:id="rId34"/>
    <p:sldId id="258" r:id="rId35"/>
    <p:sldId id="377" r:id="rId36"/>
    <p:sldId id="378" r:id="rId37"/>
    <p:sldId id="379" r:id="rId38"/>
    <p:sldId id="380" r:id="rId39"/>
    <p:sldId id="401" r:id="rId40"/>
    <p:sldId id="402" r:id="rId41"/>
    <p:sldId id="403" r:id="rId42"/>
    <p:sldId id="411" r:id="rId43"/>
    <p:sldId id="414" r:id="rId44"/>
    <p:sldId id="416" r:id="rId45"/>
    <p:sldId id="418" r:id="rId46"/>
    <p:sldId id="419" r:id="rId47"/>
    <p:sldId id="409" r:id="rId48"/>
    <p:sldId id="420" r:id="rId49"/>
    <p:sldId id="422" r:id="rId50"/>
    <p:sldId id="423" r:id="rId51"/>
    <p:sldId id="424" r:id="rId52"/>
    <p:sldId id="425" r:id="rId53"/>
    <p:sldId id="410" r:id="rId54"/>
    <p:sldId id="426" r:id="rId55"/>
    <p:sldId id="427" r:id="rId56"/>
    <p:sldId id="428" r:id="rId57"/>
    <p:sldId id="429" r:id="rId58"/>
    <p:sldId id="430" r:id="rId59"/>
    <p:sldId id="259" r:id="rId60"/>
    <p:sldId id="381" r:id="rId61"/>
    <p:sldId id="382" r:id="rId62"/>
    <p:sldId id="383" r:id="rId63"/>
    <p:sldId id="384" r:id="rId64"/>
    <p:sldId id="404" r:id="rId65"/>
    <p:sldId id="260" r:id="rId66"/>
    <p:sldId id="385" r:id="rId67"/>
    <p:sldId id="386" r:id="rId68"/>
    <p:sldId id="412" r:id="rId69"/>
    <p:sldId id="431" r:id="rId70"/>
    <p:sldId id="433" r:id="rId71"/>
    <p:sldId id="261" r:id="rId72"/>
    <p:sldId id="387" r:id="rId73"/>
    <p:sldId id="388" r:id="rId74"/>
    <p:sldId id="389" r:id="rId75"/>
    <p:sldId id="390" r:id="rId76"/>
    <p:sldId id="405" r:id="rId77"/>
    <p:sldId id="262" r:id="rId78"/>
    <p:sldId id="391" r:id="rId79"/>
    <p:sldId id="392" r:id="rId80"/>
    <p:sldId id="406" r:id="rId81"/>
    <p:sldId id="413" r:id="rId82"/>
    <p:sldId id="434" r:id="rId83"/>
    <p:sldId id="436" r:id="rId84"/>
    <p:sldId id="263" r:id="rId85"/>
    <p:sldId id="393" r:id="rId86"/>
    <p:sldId id="394" r:id="rId87"/>
    <p:sldId id="407" r:id="rId88"/>
    <p:sldId id="264" r:id="rId89"/>
    <p:sldId id="395" r:id="rId90"/>
    <p:sldId id="396" r:id="rId91"/>
    <p:sldId id="397" r:id="rId92"/>
    <p:sldId id="269" r:id="rId93"/>
    <p:sldId id="398" r:id="rId94"/>
    <p:sldId id="399" r:id="rId95"/>
    <p:sldId id="400" r:id="rId96"/>
    <p:sldId id="408" r:id="rId97"/>
    <p:sldId id="437" r:id="rId98"/>
    <p:sldId id="265" r:id="rId99"/>
    <p:sldId id="439" r:id="rId100"/>
    <p:sldId id="440" r:id="rId101"/>
    <p:sldId id="441" r:id="rId102"/>
    <p:sldId id="442" r:id="rId103"/>
    <p:sldId id="438" r:id="rId104"/>
    <p:sldId id="443" r:id="rId10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4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FFB1"/>
    <a:srgbClr val="AFFFD3"/>
    <a:srgbClr val="B7FFD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3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252" y="48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3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6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5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501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6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8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37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0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9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7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3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9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9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0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3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11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6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arteducation.com.tw/authorv_727e9dff8850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ln9US5xuiw?feature=oembed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DF577B4-576D-47B2-A6A7-42A308DC1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362" y="4220681"/>
            <a:ext cx="10087275" cy="253572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第六课</a:t>
            </a:r>
            <a:br>
              <a:rPr lang="en-US" altLang="zh-TW" sz="7200" dirty="0"/>
            </a:br>
            <a:r>
              <a:rPr lang="zh-TW" altLang="en-US" sz="7200" dirty="0"/>
              <a:t>天才梦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268F3-C830-44C2-B41A-C04F43B27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61" r="-1" b="28699"/>
          <a:stretch/>
        </p:blipFill>
        <p:spPr>
          <a:xfrm>
            <a:off x="-1" y="-1"/>
            <a:ext cx="12198915" cy="42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71407"/>
            <a:ext cx="2900365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古怪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gǔguài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71407"/>
            <a:ext cx="2900365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qíguài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825460"/>
            <a:ext cx="573024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9483F862-35B2-4F65-A19D-132D1F322A73}"/>
              </a:ext>
            </a:extLst>
          </p:cNvPr>
          <p:cNvSpPr txBox="1"/>
          <p:nvPr/>
        </p:nvSpPr>
        <p:spPr>
          <a:xfrm>
            <a:off x="205339" y="1995044"/>
            <a:ext cx="11781321" cy="415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他是个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古怪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的老头，从来不和任何人打交道。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妹妹有个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古怪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的习惯，就是读英语之前必须吃一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个冰激凌。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真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，这么细的蛇竟然能吞下这么大的一只鸡。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女孩子长大了，自然会有男孩子追求，这没什么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的。</a:t>
            </a:r>
          </a:p>
        </p:txBody>
      </p:sp>
    </p:spTree>
    <p:extLst>
      <p:ext uri="{BB962C8B-B14F-4D97-AF65-F5344CB8AC3E}">
        <p14:creationId xmlns:p14="http://schemas.microsoft.com/office/powerpoint/2010/main" val="18456645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C15D591-1562-4441-A96C-D268EAF39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930859"/>
              </p:ext>
            </p:extLst>
          </p:nvPr>
        </p:nvGraphicFramePr>
        <p:xfrm>
          <a:off x="19051" y="0"/>
          <a:ext cx="12172950" cy="1175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371">
                  <a:extLst>
                    <a:ext uri="{9D8B030D-6E8A-4147-A177-3AD203B41FA5}">
                      <a16:colId xmlns:a16="http://schemas.microsoft.com/office/drawing/2014/main" val="219982757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2743479026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286345322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1008948300"/>
                    </a:ext>
                  </a:extLst>
                </a:gridCol>
              </a:tblGrid>
              <a:tr h="5961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古怪</a:t>
                      </a:r>
                      <a:endParaRPr lang="en-US" altLang="zh-TW" sz="3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束缚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踌躇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懊悔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952036"/>
                  </a:ext>
                </a:extLst>
              </a:tr>
              <a:tr h="5659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奇怪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约束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犹豫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懊恼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563624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AFE8AC4-952D-447B-8844-DB2C8C5B600E}"/>
              </a:ext>
            </a:extLst>
          </p:cNvPr>
          <p:cNvSpPr txBox="1"/>
          <p:nvPr/>
        </p:nvSpPr>
        <p:spPr>
          <a:xfrm>
            <a:off x="342901" y="1419225"/>
            <a:ext cx="11525250" cy="48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5.</a:t>
            </a:r>
            <a:r>
              <a:rPr lang="zh-TW" altLang="en-US" sz="3000" dirty="0">
                <a:latin typeface="+mn-ea"/>
              </a:rPr>
              <a:t>今天我和同屋在路上遇到小娜时，我发现同屋的表情有些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6.</a:t>
            </a:r>
            <a:r>
              <a:rPr lang="zh-TW" altLang="en-US" sz="3000" dirty="0">
                <a:latin typeface="+mn-ea"/>
              </a:rPr>
              <a:t>时间都快到了，他还是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着拿不定主意，真让人着急。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7.</a:t>
            </a:r>
            <a:r>
              <a:rPr lang="zh-TW" altLang="en-US" sz="3000" dirty="0">
                <a:latin typeface="+mn-ea"/>
              </a:rPr>
              <a:t>这些歹徒进屋后，都把我们的身体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起来。然后开始抢劫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财物。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8.</a:t>
            </a:r>
            <a:r>
              <a:rPr lang="zh-TW" altLang="en-US" sz="3000" dirty="0">
                <a:latin typeface="+mn-ea"/>
              </a:rPr>
              <a:t>每个学校都有一些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学生的规章制度，这对孩子来说有好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处。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5101AF-CF54-493D-9264-BA46A85F314E}"/>
              </a:ext>
            </a:extLst>
          </p:cNvPr>
          <p:cNvSpPr/>
          <p:nvPr/>
        </p:nvSpPr>
        <p:spPr>
          <a:xfrm>
            <a:off x="723899" y="2194397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1DF050-9639-4637-8CD1-6FC0DA22A588}"/>
              </a:ext>
            </a:extLst>
          </p:cNvPr>
          <p:cNvSpPr/>
          <p:nvPr/>
        </p:nvSpPr>
        <p:spPr>
          <a:xfrm>
            <a:off x="4486274" y="2827377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踌躇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977853-B84B-415D-8B6F-A919AFA3056F}"/>
              </a:ext>
            </a:extLst>
          </p:cNvPr>
          <p:cNvSpPr/>
          <p:nvPr/>
        </p:nvSpPr>
        <p:spPr>
          <a:xfrm>
            <a:off x="6534149" y="3569717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束缚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051F5-B04B-4F74-8E2F-7377BF4B0769}"/>
              </a:ext>
            </a:extLst>
          </p:cNvPr>
          <p:cNvSpPr/>
          <p:nvPr/>
        </p:nvSpPr>
        <p:spPr>
          <a:xfrm>
            <a:off x="3819524" y="4884777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约束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409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C15D591-1562-4441-A96C-D268EAF39E49}"/>
              </a:ext>
            </a:extLst>
          </p:cNvPr>
          <p:cNvGraphicFramePr>
            <a:graphicFrameLocks noGrp="1"/>
          </p:cNvGraphicFramePr>
          <p:nvPr/>
        </p:nvGraphicFramePr>
        <p:xfrm>
          <a:off x="19051" y="0"/>
          <a:ext cx="12172950" cy="1175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371">
                  <a:extLst>
                    <a:ext uri="{9D8B030D-6E8A-4147-A177-3AD203B41FA5}">
                      <a16:colId xmlns:a16="http://schemas.microsoft.com/office/drawing/2014/main" val="219982757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2743479026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286345322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1008948300"/>
                    </a:ext>
                  </a:extLst>
                </a:gridCol>
              </a:tblGrid>
              <a:tr h="5961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古怪</a:t>
                      </a:r>
                      <a:endParaRPr lang="en-US" altLang="zh-TW" sz="3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束缚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踌躇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懊悔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952036"/>
                  </a:ext>
                </a:extLst>
              </a:tr>
              <a:tr h="5659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奇怪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约束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犹豫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懊恼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563624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AFE8AC4-952D-447B-8844-DB2C8C5B600E}"/>
              </a:ext>
            </a:extLst>
          </p:cNvPr>
          <p:cNvSpPr txBox="1"/>
          <p:nvPr/>
        </p:nvSpPr>
        <p:spPr>
          <a:xfrm>
            <a:off x="342901" y="1419225"/>
            <a:ext cx="11525250" cy="34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9.</a:t>
            </a:r>
            <a:r>
              <a:rPr lang="zh-TW" altLang="en-US" sz="3000" dirty="0">
                <a:latin typeface="+mn-ea"/>
              </a:rPr>
              <a:t>电影里的那个外星人样子非常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，脑袋比身体还大，砍起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来有些吓人。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10.</a:t>
            </a:r>
            <a:r>
              <a:rPr lang="zh-TW" altLang="en-US" sz="3000" dirty="0">
                <a:latin typeface="+mn-ea"/>
              </a:rPr>
              <a:t>我小时候不懂事，嘲笑过一个同学，现在想起来 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不已。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11.</a:t>
            </a:r>
            <a:r>
              <a:rPr lang="zh-TW" altLang="en-US" sz="3000" dirty="0">
                <a:latin typeface="+mn-ea"/>
              </a:rPr>
              <a:t>由于自己不小心，把一些重要的证件都弄丢了，小张心里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   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极了  。</a:t>
            </a:r>
            <a:endParaRPr lang="en-US" altLang="zh-TW" sz="30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79E169-DF58-44E3-BAE9-779987043A92}"/>
              </a:ext>
            </a:extLst>
          </p:cNvPr>
          <p:cNvSpPr/>
          <p:nvPr/>
        </p:nvSpPr>
        <p:spPr>
          <a:xfrm>
            <a:off x="5676899" y="1480022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古怪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5CC396-B667-48B6-873C-BEB27B9FA008}"/>
              </a:ext>
            </a:extLst>
          </p:cNvPr>
          <p:cNvSpPr/>
          <p:nvPr/>
        </p:nvSpPr>
        <p:spPr>
          <a:xfrm>
            <a:off x="9048749" y="2875002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懊悔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CD7040E-DCEC-47AC-AA10-C2E8BD617294}"/>
              </a:ext>
            </a:extLst>
          </p:cNvPr>
          <p:cNvSpPr/>
          <p:nvPr/>
        </p:nvSpPr>
        <p:spPr>
          <a:xfrm>
            <a:off x="962024" y="4213697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懊恼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44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71407"/>
            <a:ext cx="29003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古怪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gǔguài</a:t>
            </a:r>
            <a:endParaRPr lang="zh-TW" altLang="en-US" sz="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71407"/>
            <a:ext cx="29003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qíguài</a:t>
            </a:r>
            <a:endParaRPr lang="zh-TW" altLang="en-US" sz="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394573"/>
            <a:ext cx="573024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9" name="表格 16">
            <a:extLst>
              <a:ext uri="{FF2B5EF4-FFF2-40B4-BE49-F238E27FC236}">
                <a16:creationId xmlns:a16="http://schemas.microsoft.com/office/drawing/2014/main" id="{C4AF80D6-99E9-4137-9563-93213A4B7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07707"/>
              </p:ext>
            </p:extLst>
          </p:nvPr>
        </p:nvGraphicFramePr>
        <p:xfrm>
          <a:off x="147430" y="850635"/>
          <a:ext cx="11897139" cy="5847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249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974890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 古怪</a:t>
                      </a:r>
                      <a:endParaRPr lang="zh-TW" altLang="en-US" sz="36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1.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着重在“事物的本身的性质”。</a:t>
                      </a:r>
                      <a:endParaRPr lang="en-US" altLang="zh-TW" sz="3600" baseline="0" dirty="0">
                        <a:ln>
                          <a:solidFill>
                            <a:schemeClr val="tx1"/>
                          </a:solidFill>
                        </a:ln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多用于贬义 。</a:t>
                      </a:r>
                      <a:endParaRPr lang="en-US" altLang="zh-TW" sz="3600" baseline="0" dirty="0">
                        <a:ln>
                          <a:solidFill>
                            <a:schemeClr val="tx1"/>
                          </a:solidFill>
                        </a:ln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rPr>
                        <a:t>3.</a:t>
                      </a:r>
                      <a:r>
                        <a:rPr lang="zh-TW" alt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rPr>
                        <a:t>常和“稀奇”在一起，搭配成“稀奇古怪”，也可</a:t>
                      </a:r>
                      <a:endParaRPr lang="en-US" altLang="zh-TW" sz="36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rPr>
                        <a:t>   以说成“古里古怪”。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奇怪</a:t>
                      </a:r>
                      <a:endParaRPr lang="zh-TW" altLang="en-US" sz="36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1.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 强调心理的感受。</a:t>
                      </a:r>
                      <a:endParaRPr lang="en-US" altLang="zh-TW" sz="3600" baseline="0" dirty="0">
                        <a:ln>
                          <a:solidFill>
                            <a:schemeClr val="tx1"/>
                          </a:solidFill>
                        </a:ln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</a:rPr>
                        <a:t> 中性词。</a:t>
                      </a:r>
                      <a:endParaRPr lang="en-US" altLang="zh-TW" sz="36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34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71407"/>
            <a:ext cx="2900365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古怪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gǔguài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71407"/>
            <a:ext cx="2900365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qíguài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825460"/>
            <a:ext cx="573024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CB21C86-F3FF-42DB-ACD0-69C7C953E352}"/>
              </a:ext>
            </a:extLst>
          </p:cNvPr>
          <p:cNvSpPr txBox="1"/>
          <p:nvPr/>
        </p:nvSpPr>
        <p:spPr>
          <a:xfrm>
            <a:off x="330421" y="3118166"/>
            <a:ext cx="11531065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他这么做，我们都觉得很</a:t>
            </a:r>
            <a:r>
              <a:rPr lang="zh-TW" altLang="en-US" sz="40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r>
              <a:rPr lang="zh-TW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正当大家疑惑不解的时候，</a:t>
            </a:r>
            <a:r>
              <a:rPr lang="zh-TW" altLang="en-US" sz="40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r>
              <a:rPr lang="zh-TW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的事情又发生了。</a:t>
            </a:r>
            <a:endParaRPr lang="en-US" altLang="zh-TW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3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1043460"/>
            <a:ext cx="1152500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被视为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963750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被视为：被看成，被看作的意思。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使用时必须带宾语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(object)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“视为”→把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视为。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4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-32128"/>
            <a:ext cx="287403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被视为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46865" y="934471"/>
            <a:ext cx="11498270" cy="49890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在中国的小学校里，语文和数学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被视为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最重要的课程 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学习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被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这个孩子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视为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畏途，他宁可被妈妈惩罚，也不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愿完成作业。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孔子是中国古代伟大的思想家、教育家，他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被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中国人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  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视为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圣人 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中国人一直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把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婚姻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视为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人生中最重要的事。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9DF4F3F-859D-44A7-AFA1-E81668641C2D}"/>
              </a:ext>
            </a:extLst>
          </p:cNvPr>
          <p:cNvSpPr txBox="1"/>
          <p:nvPr/>
        </p:nvSpPr>
        <p:spPr>
          <a:xfrm>
            <a:off x="346865" y="6071773"/>
            <a:ext cx="1149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FFCC"/>
                </a:solidFill>
              </a:rPr>
              <a:t>※</a:t>
            </a:r>
            <a:r>
              <a:rPr lang="zh-TW" altLang="en-US" sz="2800" dirty="0">
                <a:solidFill>
                  <a:srgbClr val="FFFFCC"/>
                </a:solidFill>
              </a:rPr>
              <a:t>畏途→</a:t>
            </a:r>
            <a:r>
              <a:rPr lang="zh-CN" altLang="en-US" sz="2800" dirty="0">
                <a:solidFill>
                  <a:srgbClr val="FF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险恶可怕的路径</a:t>
            </a:r>
            <a:r>
              <a:rPr lang="en-US" altLang="zh-CN" sz="2800" dirty="0">
                <a:solidFill>
                  <a:srgbClr val="FF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CN" altLang="en-US" sz="2800" dirty="0">
                <a:solidFill>
                  <a:srgbClr val="FF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比喻做起来很危险和艰难的事</a:t>
            </a:r>
            <a:r>
              <a:rPr lang="zh-TW" altLang="en-US" sz="2800" dirty="0">
                <a:solidFill>
                  <a:srgbClr val="FF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 dirty="0">
              <a:solidFill>
                <a:srgbClr val="FFFF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285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C42B406-DD67-42EE-A225-8269F1A46FCA}"/>
              </a:ext>
            </a:extLst>
          </p:cNvPr>
          <p:cNvSpPr txBox="1"/>
          <p:nvPr/>
        </p:nvSpPr>
        <p:spPr>
          <a:xfrm>
            <a:off x="346864" y="847086"/>
            <a:ext cx="11498270" cy="33270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在现代社会中，电脑已经是人们生活中不可缺少的东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西了。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把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…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视为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F1CF7C5-8509-4147-86E7-540F0AB4646B}"/>
              </a:ext>
            </a:extLst>
          </p:cNvPr>
          <p:cNvSpPr txBox="1"/>
          <p:nvPr/>
        </p:nvSpPr>
        <p:spPr>
          <a:xfrm>
            <a:off x="1052362" y="2380023"/>
            <a:ext cx="10087274" cy="1662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/>
              <a:t>在现代社会中，人们已经</a:t>
            </a:r>
            <a:r>
              <a:rPr lang="zh-TW" altLang="en-US" sz="3600" dirty="0">
                <a:highlight>
                  <a:srgbClr val="FF0000"/>
                </a:highlight>
              </a:rPr>
              <a:t>把</a:t>
            </a:r>
            <a:r>
              <a:rPr lang="zh-TW" altLang="en-US" sz="3600" dirty="0"/>
              <a:t>电脑</a:t>
            </a:r>
            <a:r>
              <a:rPr lang="zh-TW" altLang="en-US" sz="3600" dirty="0">
                <a:highlight>
                  <a:srgbClr val="FF0000"/>
                </a:highlight>
              </a:rPr>
              <a:t>视为</a:t>
            </a:r>
            <a:r>
              <a:rPr lang="zh-TW" altLang="en-US" sz="3600" dirty="0"/>
              <a:t>生活中不可缺少的东西了。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1476984-164C-4902-B868-14DC5EE5C64D}"/>
              </a:ext>
            </a:extLst>
          </p:cNvPr>
          <p:cNvSpPr txBox="1"/>
          <p:nvPr/>
        </p:nvSpPr>
        <p:spPr>
          <a:xfrm>
            <a:off x="346864" y="4947386"/>
            <a:ext cx="1158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我是个书呆子，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824256-782E-4459-B86E-FD90A105C765}"/>
              </a:ext>
            </a:extLst>
          </p:cNvPr>
          <p:cNvSpPr/>
          <p:nvPr/>
        </p:nvSpPr>
        <p:spPr>
          <a:xfrm>
            <a:off x="4013734" y="4799409"/>
            <a:ext cx="7212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我把书视为宝物，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590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2101D5-4D78-4E4F-8331-FA72E46A794D}"/>
              </a:ext>
            </a:extLst>
          </p:cNvPr>
          <p:cNvSpPr txBox="1"/>
          <p:nvPr/>
        </p:nvSpPr>
        <p:spPr>
          <a:xfrm>
            <a:off x="327259" y="587141"/>
            <a:ext cx="11531065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：你能告诉我你最好的朋友是谁吗？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2D0B27A-36CE-46F5-93F1-81167510DCA5}"/>
              </a:ext>
            </a:extLst>
          </p:cNvPr>
          <p:cNvSpPr txBox="1"/>
          <p:nvPr/>
        </p:nvSpPr>
        <p:spPr>
          <a:xfrm>
            <a:off x="330467" y="3429000"/>
            <a:ext cx="11531065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：你能给我们介绍你们国家最大的特色是什么？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EB26A75-1FE6-490D-9836-DE24A89D4B16}"/>
              </a:ext>
            </a:extLst>
          </p:cNvPr>
          <p:cNvSpPr/>
          <p:nvPr/>
        </p:nvSpPr>
        <p:spPr>
          <a:xfrm>
            <a:off x="1106905" y="2286608"/>
            <a:ext cx="10462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我把你视为我最好的朋友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0E66B9-149F-408D-8F1D-9181E3AFA474}"/>
              </a:ext>
            </a:extLst>
          </p:cNvPr>
          <p:cNvSpPr/>
          <p:nvPr/>
        </p:nvSpPr>
        <p:spPr>
          <a:xfrm>
            <a:off x="1106904" y="5114830"/>
            <a:ext cx="10462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台湾人把民主</a:t>
            </a:r>
            <a:r>
              <a:rPr lang="en-US" altLang="zh-TW" sz="32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(democracy)</a:t>
            </a: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视为我们国家最大的特色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298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0D875C-6D32-4FD5-A86F-16E091E8C0DF}"/>
              </a:ext>
            </a:extLst>
          </p:cNvPr>
          <p:cNvSpPr/>
          <p:nvPr/>
        </p:nvSpPr>
        <p:spPr>
          <a:xfrm>
            <a:off x="349718" y="395477"/>
            <a:ext cx="11492564" cy="60670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我是一个古怪的女孩，从小被视为天才，除了发展我的天才外别无生存的目标。然而，当童年的狂想逐渐褪色的时候，我发现我除了天才的梦之外一无所有</a:t>
            </a:r>
            <a:r>
              <a:rPr lang="en-US" altLang="zh-TW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所有的只是天才的乖僻缺点。世人原谅瓦格涅的疏狂，可是他们不会原谅我。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0164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誉为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yù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wèi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5999" y="200045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神童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shéntóng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藤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téng</a:t>
            </a:r>
            <a:endParaRPr lang="zh-TW" altLang="en-US" sz="7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朗吟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lǎng</a:t>
            </a:r>
            <a:r>
              <a:rPr lang="en-US" altLang="zh-TW" sz="3200" dirty="0">
                <a:latin typeface="Calibri" panose="020F0502020204030204" pitchFamily="34" charset="0"/>
              </a:rPr>
              <a:t> </a:t>
            </a:r>
            <a:r>
              <a:rPr lang="en-US" altLang="zh-TW" sz="3200" dirty="0" err="1">
                <a:latin typeface="Calibri" panose="020F0502020204030204" pitchFamily="34" charset="0"/>
              </a:rPr>
              <a:t>yín</a:t>
            </a:r>
            <a:endParaRPr lang="zh-TW" altLang="en-US" sz="7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称赞为。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特别聪明的儿童。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声音响亮地、有节奏地读。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8933114" y="773062"/>
            <a:ext cx="292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</a:t>
            </a:r>
            <a:r>
              <a:rPr lang="en-US" altLang="zh-TW" sz="2400" b="0" i="0" dirty="0">
                <a:effectLst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hild prodigy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30530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cane; rattan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77B160-5C98-45F7-A8EE-8CE3A5969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7" b="23750"/>
          <a:stretch/>
        </p:blipFill>
        <p:spPr>
          <a:xfrm>
            <a:off x="2110940" y="4909803"/>
            <a:ext cx="3869557" cy="18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7D96B19-2C02-4FC7-A31A-AF6E5FFAD729}"/>
              </a:ext>
            </a:extLst>
          </p:cNvPr>
          <p:cNvSpPr txBox="1"/>
          <p:nvPr/>
        </p:nvSpPr>
        <p:spPr>
          <a:xfrm>
            <a:off x="335205" y="197352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泪珠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lèizhū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CFEE13F-B34B-45DD-9334-4392906FF9E9}"/>
              </a:ext>
            </a:extLst>
          </p:cNvPr>
          <p:cNvSpPr/>
          <p:nvPr/>
        </p:nvSpPr>
        <p:spPr>
          <a:xfrm>
            <a:off x="3245518" y="720571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teardrop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AB385B-7361-4C7B-8BC0-13716F9538B0}"/>
              </a:ext>
            </a:extLst>
          </p:cNvPr>
          <p:cNvSpPr txBox="1"/>
          <p:nvPr/>
        </p:nvSpPr>
        <p:spPr>
          <a:xfrm>
            <a:off x="335205" y="1913856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一滴一滴的眼泪。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EBD392-C3C4-4FE2-AAA6-F6D061D7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921" y="544850"/>
            <a:ext cx="4120214" cy="28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5CB1ECA-7C62-4773-8464-86EF016BA4FE}"/>
              </a:ext>
            </a:extLst>
          </p:cNvPr>
          <p:cNvSpPr txBox="1"/>
          <p:nvPr/>
        </p:nvSpPr>
        <p:spPr>
          <a:xfrm>
            <a:off x="342900" y="514350"/>
            <a:ext cx="3609975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/>
              <a:t>问题讨论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70D3BE-37FB-4288-BBE2-7AB767813D0E}"/>
              </a:ext>
            </a:extLst>
          </p:cNvPr>
          <p:cNvSpPr txBox="1"/>
          <p:nvPr/>
        </p:nvSpPr>
        <p:spPr>
          <a:xfrm>
            <a:off x="342900" y="2547200"/>
            <a:ext cx="11610974" cy="262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8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800" dirty="0">
                <a:latin typeface="Calibri" panose="020F0502020204030204" pitchFamily="34" charset="0"/>
                <a:ea typeface="微軟正黑體" panose="020B0604030504040204" pitchFamily="34" charset="-120"/>
              </a:rPr>
              <a:t>你认为这个世界上有天才吗？</a:t>
            </a:r>
            <a:endParaRPr lang="en-US" altLang="zh-TW" sz="3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800" dirty="0">
                <a:latin typeface="Calibri" panose="020F0502020204030204" pitchFamily="34" charset="0"/>
                <a:ea typeface="微軟正黑體" panose="020B0604030504040204" pitchFamily="34" charset="-120"/>
              </a:rPr>
              <a:t> 什么样的人可以称为天才？</a:t>
            </a:r>
            <a:endParaRPr lang="en-US" altLang="zh-TW" sz="3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3800" dirty="0">
                <a:latin typeface="Calibri" panose="020F0502020204030204" pitchFamily="34" charset="0"/>
                <a:ea typeface="微軟正黑體" panose="020B0604030504040204" pitchFamily="34" charset="-120"/>
              </a:rPr>
              <a:t>如果可以选择，你希望自己是一个天才还是普通人？</a:t>
            </a:r>
          </a:p>
        </p:txBody>
      </p:sp>
    </p:spTree>
    <p:extLst>
      <p:ext uri="{BB962C8B-B14F-4D97-AF65-F5344CB8AC3E}">
        <p14:creationId xmlns:p14="http://schemas.microsoft.com/office/powerpoint/2010/main" val="130977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1043460"/>
            <a:ext cx="1152500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761620"/>
            <a:ext cx="11525005" cy="367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式→样式。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“式”的前面加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Adj.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等修饰语，中间不加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“的”。如：中式、西式、欧式、古典式、现代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式、日本式、传统式、新式、旧式、老式等。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9567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9721F3-0D47-43BE-8E00-03ADC33B28B7}"/>
              </a:ext>
            </a:extLst>
          </p:cNvPr>
          <p:cNvSpPr txBox="1"/>
          <p:nvPr/>
        </p:nvSpPr>
        <p:spPr>
          <a:xfrm>
            <a:off x="0" y="-32128"/>
            <a:ext cx="287403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CC403B0-B541-4EED-A236-73E18ABE351D}"/>
              </a:ext>
            </a:extLst>
          </p:cNvPr>
          <p:cNvSpPr txBox="1"/>
          <p:nvPr/>
        </p:nvSpPr>
        <p:spPr>
          <a:xfrm>
            <a:off x="346865" y="1696478"/>
            <a:ext cx="11498270" cy="41580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这个节目的主持人很喜欢穿传统的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中式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服装，形成了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自己的独特风格，很受观众的欢迎 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他出去留学回国后，连消费观念和方式都变成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西方式</a:t>
            </a:r>
            <a:endParaRPr lang="en-US" altLang="zh-TW" sz="3600" dirty="0">
              <a:solidFill>
                <a:schemeClr val="bg1"/>
              </a:solidFill>
              <a:highlight>
                <a:srgbClr val="00FF00"/>
              </a:highlight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  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的了。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这是最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新式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的发型，现在非常流行，你想试试吗？。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2978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A3DC9D1-DC29-413F-BEF7-D88A3DC0E817}"/>
              </a:ext>
            </a:extLst>
          </p:cNvPr>
          <p:cNvSpPr txBox="1"/>
          <p:nvPr/>
        </p:nvSpPr>
        <p:spPr>
          <a:xfrm>
            <a:off x="346865" y="1172734"/>
            <a:ext cx="11498270" cy="41580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旗袍是典型的中国服装，很多外国女性来中国后都会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买一件带回去。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C4986B5-BBC9-49F9-8BEB-11650A9BD698}"/>
              </a:ext>
            </a:extLst>
          </p:cNvPr>
          <p:cNvSpPr txBox="1"/>
          <p:nvPr/>
        </p:nvSpPr>
        <p:spPr>
          <a:xfrm>
            <a:off x="1052363" y="3174161"/>
            <a:ext cx="10087274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</a:rPr>
              <a:t>旗袍是典型的</a:t>
            </a: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</a:rPr>
              <a:t>中式</a:t>
            </a:r>
            <a:r>
              <a:rPr lang="zh-TW" altLang="en-US" sz="3600" dirty="0">
                <a:latin typeface="Calibri" panose="020F0502020204030204" pitchFamily="34" charset="0"/>
              </a:rPr>
              <a:t>服装，很多外国女性来中国后都会买一件带回去。</a:t>
            </a:r>
            <a:endParaRPr lang="en-US" altLang="zh-TW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4ABA03-BF37-4C06-BFDA-FE63ED9E20F1}"/>
              </a:ext>
            </a:extLst>
          </p:cNvPr>
          <p:cNvSpPr txBox="1"/>
          <p:nvPr/>
        </p:nvSpPr>
        <p:spPr>
          <a:xfrm>
            <a:off x="330467" y="2880359"/>
            <a:ext cx="11531065" cy="332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：这套家具真不错，你能给我具体介绍一下吗？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FD855E-18F8-4FBA-968E-AB9C13C7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83" y="113097"/>
            <a:ext cx="5118234" cy="341215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2F9B4E5-8E31-48E0-B48C-0A100A99BF37}"/>
              </a:ext>
            </a:extLst>
          </p:cNvPr>
          <p:cNvSpPr/>
          <p:nvPr/>
        </p:nvSpPr>
        <p:spPr>
          <a:xfrm>
            <a:off x="969745" y="5299315"/>
            <a:ext cx="1025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这套家具是中式的，非常的物美价廉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318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4ABA03-BF37-4C06-BFDA-FE63ED9E20F1}"/>
              </a:ext>
            </a:extLst>
          </p:cNvPr>
          <p:cNvSpPr txBox="1"/>
          <p:nvPr/>
        </p:nvSpPr>
        <p:spPr>
          <a:xfrm>
            <a:off x="330467" y="2880359"/>
            <a:ext cx="11531065" cy="332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：今天我请你吃饭。你喜欢吃什么样的？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2F9B4E5-8E31-48E0-B48C-0A100A99BF37}"/>
              </a:ext>
            </a:extLst>
          </p:cNvPr>
          <p:cNvSpPr/>
          <p:nvPr/>
        </p:nvSpPr>
        <p:spPr>
          <a:xfrm>
            <a:off x="969745" y="5299315"/>
            <a:ext cx="1025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我喜欢吃日式料理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2FE6BB-9BDA-40C1-AC3B-2B13CD65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91165"/>
            <a:ext cx="4876799" cy="32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5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4ABA03-BF37-4C06-BFDA-FE63ED9E20F1}"/>
              </a:ext>
            </a:extLst>
          </p:cNvPr>
          <p:cNvSpPr txBox="1"/>
          <p:nvPr/>
        </p:nvSpPr>
        <p:spPr>
          <a:xfrm>
            <a:off x="330468" y="2533851"/>
            <a:ext cx="11531065" cy="332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：上海外滩的建筑有什么特点，北京故宫的建筑有什么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 特点？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2F9B4E5-8E31-48E0-B48C-0A100A99BF37}"/>
              </a:ext>
            </a:extLst>
          </p:cNvPr>
          <p:cNvSpPr/>
          <p:nvPr/>
        </p:nvSpPr>
        <p:spPr>
          <a:xfrm>
            <a:off x="876699" y="4819908"/>
            <a:ext cx="10984833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上海外滩的建筑是现代式，北京故宫的建筑是传统式</a:t>
            </a:r>
            <a:endParaRPr lang="en-US" altLang="zh-TW" sz="3600" dirty="0">
              <a:highlight>
                <a:srgbClr val="FF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「上海」的圖片搜尋結果">
            <a:extLst>
              <a:ext uri="{FF2B5EF4-FFF2-40B4-BE49-F238E27FC236}">
                <a16:creationId xmlns:a16="http://schemas.microsoft.com/office/drawing/2014/main" id="{F57F6822-FC5E-4708-92C1-85817378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95" y="250257"/>
            <a:ext cx="4324951" cy="270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C1870CF-023B-4237-AD72-DE2A56925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856" y="250257"/>
            <a:ext cx="4324949" cy="27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208284-27BE-4ED6-A737-49A2E39CDFB9}"/>
              </a:ext>
            </a:extLst>
          </p:cNvPr>
          <p:cNvSpPr/>
          <p:nvPr/>
        </p:nvSpPr>
        <p:spPr>
          <a:xfrm>
            <a:off x="327259" y="597388"/>
            <a:ext cx="434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+mn-ea"/>
              </a:rPr>
              <a:t>唐  </a:t>
            </a:r>
            <a:r>
              <a:rPr lang="zh-TW" altLang="en-US" sz="3600" dirty="0">
                <a:latin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杜牧</a:t>
            </a:r>
            <a:r>
              <a:rPr lang="zh-TW" altLang="en-US" sz="3600" dirty="0">
                <a:latin typeface="+mn-ea"/>
              </a:rPr>
              <a:t> </a:t>
            </a:r>
            <a:r>
              <a:rPr lang="en-US" altLang="zh-TW" sz="3600" dirty="0">
                <a:latin typeface="+mn-ea"/>
              </a:rPr>
              <a:t>《</a:t>
            </a:r>
            <a:r>
              <a:rPr lang="zh-TW" altLang="en-US" sz="3600" dirty="0">
                <a:latin typeface="+mn-ea"/>
              </a:rPr>
              <a:t>泊秦淮</a:t>
            </a:r>
            <a:r>
              <a:rPr lang="en-US" altLang="zh-TW" sz="3600" dirty="0">
                <a:latin typeface="+mn-ea"/>
              </a:rPr>
              <a:t>》</a:t>
            </a:r>
            <a:endParaRPr lang="zh-TW" altLang="en-US" sz="3600" dirty="0"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50B9D88-4DC4-4B81-B32E-9A65D31225E5}"/>
              </a:ext>
            </a:extLst>
          </p:cNvPr>
          <p:cNvSpPr/>
          <p:nvPr/>
        </p:nvSpPr>
        <p:spPr>
          <a:xfrm>
            <a:off x="335280" y="1641679"/>
            <a:ext cx="11521440" cy="165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烟笼寒水月笼沙，夜泊秦淮近酒家。</a:t>
            </a:r>
            <a:br>
              <a:rPr lang="zh-TW" altLang="en-US" sz="3600" dirty="0">
                <a:latin typeface="+mn-ea"/>
              </a:rPr>
            </a:br>
            <a:r>
              <a:rPr lang="zh-TW" altLang="en-US" sz="3600" dirty="0">
                <a:latin typeface="+mn-ea"/>
              </a:rPr>
              <a:t>商女不知亡国恨，隔江犹唱后庭花。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29DE2F-A2E0-4F56-8D06-84DBCE065981}"/>
              </a:ext>
            </a:extLst>
          </p:cNvPr>
          <p:cNvSpPr txBox="1"/>
          <p:nvPr/>
        </p:nvSpPr>
        <p:spPr>
          <a:xfrm>
            <a:off x="5409398" y="3294247"/>
            <a:ext cx="6447322" cy="324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FFFFCC"/>
                </a:solidFill>
              </a:rPr>
              <a:t>※</a:t>
            </a: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FFFFCC"/>
                </a:solidFill>
              </a:rPr>
              <a:t>1.</a:t>
            </a:r>
            <a:r>
              <a:rPr lang="zh-TW" altLang="en-US" sz="2800" dirty="0">
                <a:solidFill>
                  <a:srgbClr val="FFFFCC"/>
                </a:solidFill>
              </a:rPr>
              <a:t>商女：卖唱的歌女。</a:t>
            </a:r>
            <a:endParaRPr lang="en-US" altLang="zh-TW" sz="2800" dirty="0">
              <a:solidFill>
                <a:srgbClr val="FFFFCC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FFFFCC"/>
                </a:solidFill>
              </a:rPr>
              <a:t>2.</a:t>
            </a:r>
            <a:r>
              <a:rPr lang="zh-TW" altLang="en-US" sz="2800" dirty="0">
                <a:solidFill>
                  <a:srgbClr val="FFFFCC"/>
                </a:solidFill>
              </a:rPr>
              <a:t> 后庭花：即</a:t>
            </a:r>
            <a:r>
              <a:rPr lang="en-US" altLang="zh-TW" sz="2800" dirty="0">
                <a:solidFill>
                  <a:srgbClr val="FFFFCC"/>
                </a:solidFill>
              </a:rPr>
              <a:t>〈</a:t>
            </a:r>
            <a:r>
              <a:rPr lang="zh-TW" altLang="en-US" sz="2800" dirty="0">
                <a:solidFill>
                  <a:srgbClr val="FFFFCC"/>
                </a:solidFill>
              </a:rPr>
              <a:t>玉树后庭花</a:t>
            </a:r>
            <a:r>
              <a:rPr lang="en-US" altLang="zh-TW" sz="2800" dirty="0">
                <a:solidFill>
                  <a:srgbClr val="FFFFCC"/>
                </a:solidFill>
              </a:rPr>
              <a:t>〉</a:t>
            </a:r>
            <a:r>
              <a:rPr lang="zh-TW" altLang="en-US" sz="2800" dirty="0">
                <a:solidFill>
                  <a:srgbClr val="FFFFCC"/>
                </a:solidFill>
              </a:rPr>
              <a:t>，为南陈后主 陈叔宝 所谱的歌曲，后人视为亡国之音</a:t>
            </a:r>
            <a:r>
              <a:rPr lang="zh-TW" altLang="en-US" sz="2800" dirty="0">
                <a:solidFill>
                  <a:srgbClr val="FF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rgbClr val="FFFF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DA466AB-6052-4689-AE61-CB674DF2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3429000"/>
            <a:ext cx="4876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81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1D7CF41-5301-40C1-95FE-AC15D67AEA86}"/>
              </a:ext>
            </a:extLst>
          </p:cNvPr>
          <p:cNvSpPr txBox="1"/>
          <p:nvPr/>
        </p:nvSpPr>
        <p:spPr>
          <a:xfrm>
            <a:off x="344646" y="557225"/>
            <a:ext cx="432745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/>
              <a:t>满清遗老</a:t>
            </a:r>
            <a:endParaRPr lang="en-US" altLang="zh-TW" sz="6000" dirty="0"/>
          </a:p>
          <a:p>
            <a:pPr algn="ctr"/>
            <a:r>
              <a:rPr lang="en-US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mǎn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qīng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yílǎo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8ADCEA-B204-4F87-B1AA-CBDECCAB6597}"/>
              </a:ext>
            </a:extLst>
          </p:cNvPr>
          <p:cNvSpPr txBox="1"/>
          <p:nvPr/>
        </p:nvSpPr>
        <p:spPr>
          <a:xfrm>
            <a:off x="344646" y="2695074"/>
            <a:ext cx="11542554" cy="249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</a:rPr>
              <a:t>满清：指清代</a:t>
            </a:r>
            <a:r>
              <a:rPr lang="en-US" altLang="zh-TW" sz="3600" dirty="0">
                <a:latin typeface="Calibri" panose="020F0502020204030204" pitchFamily="34" charset="0"/>
              </a:rPr>
              <a:t>(1616-1911)</a:t>
            </a:r>
            <a:r>
              <a:rPr lang="zh-TW" altLang="en-US" sz="3600" dirty="0">
                <a:latin typeface="Calibri" panose="020F0502020204030204" pitchFamily="34" charset="0"/>
              </a:rPr>
              <a:t>，由满族人所统治的朝代。</a:t>
            </a:r>
            <a:endParaRPr lang="en-US" altLang="zh-TW" sz="3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</a:rPr>
              <a:t>遗老：指朝代改换后仍然效忠</a:t>
            </a:r>
            <a:r>
              <a:rPr lang="en-US" altLang="zh-TW" sz="3600" dirty="0">
                <a:latin typeface="Calibri" panose="020F0502020204030204" pitchFamily="34" charset="0"/>
              </a:rPr>
              <a:t>(to vow loyalty and </a:t>
            </a:r>
            <a:br>
              <a:rPr lang="en-US" altLang="zh-TW" sz="3600" dirty="0">
                <a:latin typeface="Calibri" panose="020F0502020204030204" pitchFamily="34" charset="0"/>
              </a:rPr>
            </a:br>
            <a:r>
              <a:rPr lang="en-US" altLang="zh-TW" sz="3600" dirty="0">
                <a:latin typeface="Calibri" panose="020F0502020204030204" pitchFamily="34" charset="0"/>
              </a:rPr>
              <a:t>                 devotion to)</a:t>
            </a:r>
            <a:r>
              <a:rPr lang="zh-TW" altLang="en-US" sz="3600" dirty="0">
                <a:latin typeface="Calibri" panose="020F0502020204030204" pitchFamily="34" charset="0"/>
              </a:rPr>
              <a:t>前一朝代的老年人。</a:t>
            </a:r>
          </a:p>
        </p:txBody>
      </p:sp>
    </p:spTree>
    <p:extLst>
      <p:ext uri="{BB962C8B-B14F-4D97-AF65-F5344CB8AC3E}">
        <p14:creationId xmlns:p14="http://schemas.microsoft.com/office/powerpoint/2010/main" val="2764895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91E9BC5-FBC2-43E3-A066-4E584DA84F21}"/>
              </a:ext>
            </a:extLst>
          </p:cNvPr>
          <p:cNvSpPr/>
          <p:nvPr/>
        </p:nvSpPr>
        <p:spPr>
          <a:xfrm>
            <a:off x="330467" y="903180"/>
            <a:ext cx="11531065" cy="50516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加上一点美国式的宣传，也许我会被誉为神童。我三岁时能背诵唐诗。我还记得摇摇摆摆地立在一个满清遗老的藤椅前朗吟“商女不知亡国恨，隔江犹唱后庭花”，眼看着他的泪珠滚下来。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6795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悲剧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bēijù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5999" y="200045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厨子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chúzi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失恋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shīliàn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自杀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zìshā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不幸的遭遇。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自己结束自己的生命。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8933111" y="386776"/>
            <a:ext cx="292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Cook chef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66C6503-E471-4839-885B-44A06214EE65}"/>
              </a:ext>
            </a:extLst>
          </p:cNvPr>
          <p:cNvSpPr/>
          <p:nvPr/>
        </p:nvSpPr>
        <p:spPr>
          <a:xfrm>
            <a:off x="2829420" y="821249"/>
            <a:ext cx="292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tragedy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F68D663-7DE7-4D37-86AB-D178A38C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114" y="929602"/>
            <a:ext cx="2467632" cy="246763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F48B2F-4D24-4975-961D-D64B74566C91}"/>
              </a:ext>
            </a:extLst>
          </p:cNvPr>
          <p:cNvSpPr txBox="1"/>
          <p:nvPr/>
        </p:nvSpPr>
        <p:spPr>
          <a:xfrm>
            <a:off x="656046" y="5287572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自己所爱的人不爱自己。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F345E5-63A5-461A-B677-8B9F5A5EFB12}"/>
              </a:ext>
            </a:extLst>
          </p:cNvPr>
          <p:cNvSpPr/>
          <p:nvPr/>
        </p:nvSpPr>
        <p:spPr>
          <a:xfrm>
            <a:off x="8705089" y="3882094"/>
            <a:ext cx="292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suicide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4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0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EC39CCE-2272-4A08-B6FC-0DB4217D8777}"/>
              </a:ext>
            </a:extLst>
          </p:cNvPr>
          <p:cNvSpPr txBox="1"/>
          <p:nvPr/>
        </p:nvSpPr>
        <p:spPr>
          <a:xfrm>
            <a:off x="335021" y="507198"/>
            <a:ext cx="432745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/>
              <a:t>张爱玲</a:t>
            </a:r>
            <a:endParaRPr lang="en-US" altLang="zh-TW" sz="6000" dirty="0"/>
          </a:p>
          <a:p>
            <a:pPr algn="ctr"/>
            <a:r>
              <a:rPr lang="en-US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zhāng'àilíng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9D28FC-52AE-4923-8506-D0657F9BDC9E}"/>
              </a:ext>
            </a:extLst>
          </p:cNvPr>
          <p:cNvSpPr/>
          <p:nvPr/>
        </p:nvSpPr>
        <p:spPr>
          <a:xfrm>
            <a:off x="335021" y="3803604"/>
            <a:ext cx="11520095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张爱玲（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1920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09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-1995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09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08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日），原名张煐，笔名梁京，毕业于香港大学、圣约翰大学，是中国现代著名作家，代表作有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金锁记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倾城之恋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半生缘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红玫瑰与白玫瑰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小团圆</a:t>
            </a:r>
            <a:r>
              <a:rPr lang="en-US" altLang="zh-CN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等。张爱玲作品主要有小说、散文、电影剧本以及文学论著。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C6DA44-FBAE-4B38-BAB4-EA89D0F3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96" y="170067"/>
            <a:ext cx="2929632" cy="3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22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女郎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nǚláng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5999" y="200045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自溺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zì</a:t>
            </a:r>
            <a:r>
              <a:rPr lang="en-US" altLang="zh-TW" sz="3200" dirty="0">
                <a:latin typeface="Calibri" panose="020F0502020204030204" pitchFamily="34" charset="0"/>
              </a:rPr>
              <a:t> </a:t>
            </a:r>
            <a:r>
              <a:rPr lang="en-US" altLang="zh-TW" sz="3200" dirty="0" err="1">
                <a:latin typeface="Calibri" panose="020F0502020204030204" pitchFamily="34" charset="0"/>
              </a:rPr>
              <a:t>nì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诗意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shī</a:t>
            </a:r>
            <a:r>
              <a:rPr lang="en-US" altLang="zh-TW" sz="3200" dirty="0">
                <a:latin typeface="Calibri" panose="020F0502020204030204" pitchFamily="34" charset="0"/>
              </a:rPr>
              <a:t> </a:t>
            </a:r>
            <a:r>
              <a:rPr lang="en-US" altLang="zh-TW" sz="3200" dirty="0" err="1">
                <a:latin typeface="Calibri" panose="020F0502020204030204" pitchFamily="34" charset="0"/>
              </a:rPr>
              <a:t>yì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年轻的女性。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650018"/>
            <a:ext cx="5439953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自己使自己淹死。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924919"/>
            <a:ext cx="360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poetic quality or </a:t>
            </a:r>
            <a:r>
              <a:rPr lang="en-US" altLang="zh-TW" sz="2400" dirty="0" err="1">
                <a:latin typeface="Calibri" panose="020F0502020204030204" pitchFamily="34" charset="0"/>
              </a:rPr>
              <a:t>flavour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F84ED3C-EC51-4890-8DE1-8C0EAFFAEC17}"/>
              </a:ext>
            </a:extLst>
          </p:cNvPr>
          <p:cNvSpPr txBox="1"/>
          <p:nvPr/>
        </p:nvSpPr>
        <p:spPr>
          <a:xfrm>
            <a:off x="333036" y="5175883"/>
            <a:ext cx="5439953" cy="148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像诗里表达的能够给人以美感的意境。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2586C7-2C80-472E-8902-E90E7CC9F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868" y="398385"/>
            <a:ext cx="3164925" cy="219443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5B3F11F-0367-44ED-9299-7A04069C55E9}"/>
              </a:ext>
            </a:extLst>
          </p:cNvPr>
          <p:cNvSpPr txBox="1"/>
          <p:nvPr/>
        </p:nvSpPr>
        <p:spPr>
          <a:xfrm>
            <a:off x="6096000" y="3429000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西湖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xīhú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61FF1A-8AD8-4C93-97EB-1F035C1CB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320" y="4183052"/>
            <a:ext cx="3918627" cy="21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/>
      <p:bldP spid="12" grpId="0"/>
      <p:bldP spid="13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91E9BC5-FBC2-43E3-A066-4E584DA84F21}"/>
              </a:ext>
            </a:extLst>
          </p:cNvPr>
          <p:cNvSpPr/>
          <p:nvPr/>
        </p:nvSpPr>
        <p:spPr>
          <a:xfrm>
            <a:off x="325654" y="395349"/>
            <a:ext cx="11540691" cy="6067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七岁时我写了第一部小说，一个家庭悲剧。遇到笔画复杂的字，我常常跑去问厨子怎样写。第二部小说是关于一个失恋自杀的女郎。我母亲批评说：如果她要自杀，她决不会从上海乘火车到西湖去自溺，可是我因为西湖诗意的背景，终于固执地保存了这一点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2392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少量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b="1" dirty="0">
                <a:latin typeface="+mn-ea"/>
              </a:rPr>
              <a:t> </a:t>
            </a:r>
            <a:r>
              <a:rPr lang="en-US" altLang="zh-TW" sz="2800" dirty="0" err="1">
                <a:latin typeface="+mn-ea"/>
              </a:rPr>
              <a:t>shǎo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liàng</a:t>
            </a:r>
            <a:r>
              <a:rPr lang="en-US" altLang="zh-TW" sz="2800" b="1" dirty="0">
                <a:latin typeface="+mn-ea"/>
              </a:rPr>
              <a:t> </a:t>
            </a:r>
            <a:endParaRPr lang="zh-TW" altLang="en-US" sz="4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童话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tónghuà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束缚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shùfù</a:t>
            </a:r>
            <a:endParaRPr lang="zh-TW" altLang="en-US" sz="66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尝试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chángshì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数量很少。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1849196"/>
            <a:ext cx="283711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适合儿童阅读的故事。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486150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使受到约束限制。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试一试；试验。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a little bit, a few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7" y="3764002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tie;bind;commit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try;attempt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1483F53-EEAB-4964-801C-08A94CF40B0E}"/>
              </a:ext>
            </a:extLst>
          </p:cNvPr>
          <p:cNvSpPr/>
          <p:nvPr/>
        </p:nvSpPr>
        <p:spPr>
          <a:xfrm>
            <a:off x="8247321" y="594895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fairy </a:t>
            </a:r>
            <a:r>
              <a:rPr lang="en-US" altLang="zh-TW" sz="2400" dirty="0" err="1">
                <a:latin typeface="+mn-ea"/>
              </a:rPr>
              <a:t>tales;children's</a:t>
            </a:r>
            <a:r>
              <a:rPr lang="en-US" altLang="zh-TW" sz="2400" dirty="0">
                <a:latin typeface="+mn-ea"/>
              </a:rPr>
              <a:t> story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F5D88F-33CE-41EA-9082-A91C363F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357" y="1297766"/>
            <a:ext cx="2857500" cy="214312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DBA148A-3010-4ABE-A40F-CA3094AC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38" y="4391153"/>
            <a:ext cx="2151320" cy="24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好战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hàozhàn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蒙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méng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特许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tèxǔ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赋税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fùshuì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喜欢挑起或介入战争。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受。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特别许可。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各种税收的总称。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warlike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924919"/>
            <a:ext cx="3609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+mn-ea"/>
              </a:rPr>
              <a:t>special permission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taxes;duty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0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89377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自治权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zìzhì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quán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隔绝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géjué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行政上相对独立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有权自己处理自己的事务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阻隔；使断绝。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228974" y="750449"/>
            <a:ext cx="286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automony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C8E69C3-9C04-466A-B496-8AFDE304ABF3}"/>
              </a:ext>
            </a:extLst>
          </p:cNvPr>
          <p:cNvSpPr/>
          <p:nvPr/>
        </p:nvSpPr>
        <p:spPr>
          <a:xfrm>
            <a:off x="8247321" y="750449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seal off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from;isolate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2821" y="429601"/>
            <a:ext cx="4327450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/>
              <a:t>自耕自织</a:t>
            </a:r>
            <a:endParaRPr lang="en-US" altLang="zh-TW" sz="6000" dirty="0"/>
          </a:p>
          <a:p>
            <a:pPr algn="ctr"/>
            <a:r>
              <a:rPr lang="en-US" altLang="zh-TW" dirty="0" err="1"/>
              <a:t>zì</a:t>
            </a:r>
            <a:r>
              <a:rPr lang="en-US" altLang="zh-TW" dirty="0"/>
              <a:t> </a:t>
            </a:r>
            <a:r>
              <a:rPr lang="en-US" altLang="zh-TW" dirty="0" err="1"/>
              <a:t>gēng</a:t>
            </a:r>
            <a:r>
              <a:rPr lang="en-US" altLang="zh-TW" dirty="0"/>
              <a:t> </a:t>
            </a:r>
            <a:r>
              <a:rPr lang="en-US" altLang="zh-TW" dirty="0" err="1"/>
              <a:t>zì</a:t>
            </a:r>
            <a:r>
              <a:rPr lang="en-US" altLang="zh-TW" dirty="0"/>
              <a:t> </a:t>
            </a:r>
            <a:r>
              <a:rPr lang="en-US" altLang="zh-TW" dirty="0" err="1"/>
              <a:t>zhī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819900" y="2584214"/>
            <a:ext cx="5053121" cy="218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Helvetica Neue"/>
              </a:rPr>
              <a:t>这个村落还过着</a:t>
            </a:r>
            <a:r>
              <a:rPr lang="zh-TW" altLang="en-US" sz="4800" dirty="0">
                <a:solidFill>
                  <a:schemeClr val="bg1"/>
                </a:solidFill>
                <a:highlight>
                  <a:srgbClr val="FF00FF"/>
                </a:highlight>
                <a:latin typeface="Helvetica Neue"/>
              </a:rPr>
              <a:t>自耕自织</a:t>
            </a:r>
            <a:r>
              <a:rPr lang="zh-TW" altLang="en-US" sz="4800" dirty="0">
                <a:latin typeface="Helvetica Neue"/>
              </a:rPr>
              <a:t>的生活。</a:t>
            </a:r>
            <a:endParaRPr lang="zh-TW" altLang="en-US" sz="4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/>
          <p:nvPr/>
        </p:nvCxnSpPr>
        <p:spPr>
          <a:xfrm>
            <a:off x="4966636" y="1251284"/>
            <a:ext cx="112936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6616" y="639151"/>
            <a:ext cx="5452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自己耕种，自己纺织。指一种不与外界联系的经济状态。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6292F0-F434-45FD-B2E6-C00981C6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2" y="1938575"/>
            <a:ext cx="3081100" cy="30811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9D4932B-2E4A-4EC5-8DB1-83A1D00D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918" y="3171321"/>
            <a:ext cx="3647982" cy="24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61258"/>
            <a:ext cx="432745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乌托邦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3200" dirty="0" err="1">
                <a:latin typeface="+mn-ea"/>
              </a:rPr>
              <a:t>wūtuōbāng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431202" y="3512669"/>
            <a:ext cx="11520095" cy="2217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英国人莫尔</a:t>
            </a:r>
            <a:r>
              <a:rPr lang="en-US" altLang="zh-TW" sz="3200" dirty="0">
                <a:latin typeface="+mn-ea"/>
              </a:rPr>
              <a:t>1516</a:t>
            </a:r>
            <a:r>
              <a:rPr lang="zh-TW" altLang="en-US" sz="3200" dirty="0">
                <a:latin typeface="+mn-ea"/>
              </a:rPr>
              <a:t>年写的一本书中一个虚拟的社会组织的名称，莫尔在书中描写了他所想像的没有阶级的幸福生活，并把这种树会叫作“乌托邦”，后来就用乌托邦指不能实现的理想</a:t>
            </a:r>
            <a:r>
              <a:rPr lang="zh-CN" altLang="en-US" sz="3200" b="0" i="0" dirty="0">
                <a:effectLst/>
                <a:latin typeface="+mn-ea"/>
              </a:rPr>
              <a:t>。</a:t>
            </a:r>
            <a:endParaRPr lang="zh-TW" altLang="en-US" sz="32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39C9E9-52EE-494A-971D-E974ADF8508B}"/>
              </a:ext>
            </a:extLst>
          </p:cNvPr>
          <p:cNvSpPr/>
          <p:nvPr/>
        </p:nvSpPr>
        <p:spPr>
          <a:xfrm>
            <a:off x="4662471" y="750449"/>
            <a:ext cx="7529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  <a:cs typeface="Calibri" panose="020F0502020204030204" pitchFamily="34" charset="0"/>
              </a:rPr>
              <a:t>utopia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70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61258"/>
            <a:ext cx="432745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苗人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3200" dirty="0" err="1">
                <a:latin typeface="+mn-ea"/>
              </a:rPr>
              <a:t>miáo</a:t>
            </a:r>
            <a:r>
              <a:rPr lang="en-US" altLang="zh-TW" sz="3200" dirty="0">
                <a:latin typeface="+mn-ea"/>
              </a:rPr>
              <a:t> </a:t>
            </a:r>
            <a:r>
              <a:rPr lang="en-US" altLang="zh-TW" sz="3200" dirty="0" err="1">
                <a:latin typeface="+mn-ea"/>
              </a:rPr>
              <a:t>rén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5029154"/>
            <a:ext cx="11520095" cy="73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TW" altLang="en-US" sz="3200" b="0" i="0" dirty="0">
                <a:effectLst/>
                <a:latin typeface="+mn-ea"/>
              </a:rPr>
              <a:t>指生活在云南的少数民族苗族</a:t>
            </a:r>
            <a:r>
              <a:rPr lang="zh-CN" altLang="en-US" sz="3200" b="0" i="0" dirty="0">
                <a:effectLst/>
                <a:latin typeface="+mn-ea"/>
              </a:rPr>
              <a:t>。</a:t>
            </a:r>
            <a:endParaRPr lang="zh-TW" altLang="en-US" sz="32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C92A361-D79D-49A6-B046-8D517C773C06}"/>
              </a:ext>
            </a:extLst>
          </p:cNvPr>
          <p:cNvSpPr/>
          <p:nvPr/>
        </p:nvSpPr>
        <p:spPr>
          <a:xfrm>
            <a:off x="4662471" y="750449"/>
            <a:ext cx="7529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  <a:cs typeface="Calibri" panose="020F0502020204030204" pitchFamily="34" charset="0"/>
              </a:rPr>
              <a:t>the Miao nationality 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2AE61C-5F09-4E57-8B07-58241113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46298"/>
            <a:ext cx="5147078" cy="34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38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61258"/>
            <a:ext cx="432745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部落时代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3200" dirty="0" err="1">
                <a:latin typeface="+mn-ea"/>
              </a:rPr>
              <a:t>bùluò</a:t>
            </a:r>
            <a:r>
              <a:rPr lang="zh-TW" altLang="en-US" sz="3200" dirty="0">
                <a:latin typeface="+mn-ea"/>
              </a:rPr>
              <a:t> </a:t>
            </a:r>
            <a:r>
              <a:rPr lang="en-US" altLang="zh-TW" sz="3200" dirty="0" err="1">
                <a:latin typeface="+mn-ea"/>
              </a:rPr>
              <a:t>shídài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020" y="5429703"/>
            <a:ext cx="11520095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TW" altLang="en-US" sz="2800" b="0" i="0" dirty="0">
                <a:effectLst/>
                <a:latin typeface="+mn-ea"/>
              </a:rPr>
              <a:t>原始社会</a:t>
            </a:r>
            <a:r>
              <a:rPr lang="en-US" altLang="zh-TW" sz="2800" b="0" i="0" dirty="0">
                <a:effectLst/>
                <a:latin typeface="+mn-ea"/>
              </a:rPr>
              <a:t>(primitive society)</a:t>
            </a:r>
            <a:r>
              <a:rPr lang="zh-TW" altLang="en-US" sz="2800" b="0" i="0" dirty="0">
                <a:effectLst/>
                <a:latin typeface="+mn-ea"/>
              </a:rPr>
              <a:t> 的一种社会组织，</a:t>
            </a:r>
            <a:r>
              <a:rPr lang="zh-CN" altLang="en-US" sz="2800" b="0" i="0" dirty="0">
                <a:effectLst/>
                <a:latin typeface="+mn-ea"/>
              </a:rPr>
              <a:t>。</a:t>
            </a:r>
            <a:endParaRPr lang="zh-TW" altLang="en-US" sz="28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0E9243-BA49-4272-B279-62B89852772E}"/>
              </a:ext>
            </a:extLst>
          </p:cNvPr>
          <p:cNvSpPr/>
          <p:nvPr/>
        </p:nvSpPr>
        <p:spPr>
          <a:xfrm>
            <a:off x="4662471" y="750449"/>
            <a:ext cx="7529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  <a:cs typeface="Calibri" panose="020F0502020204030204" pitchFamily="34" charset="0"/>
              </a:rPr>
              <a:t>Tribe age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968C83-822F-42C2-A19E-4DB296F7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387" y="1787049"/>
            <a:ext cx="48672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9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600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+mn-ea"/>
              </a:rPr>
              <a:t>束缚</a:t>
            </a:r>
            <a:r>
              <a:rPr lang="en-US" altLang="zh-TW" sz="4800" dirty="0" err="1">
                <a:solidFill>
                  <a:schemeClr val="bg1"/>
                </a:solidFill>
                <a:latin typeface="+mn-ea"/>
              </a:rPr>
              <a:t>shùfù</a:t>
            </a:r>
            <a:endParaRPr lang="zh-TW" altLang="en-US" sz="40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6930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+mn-ea"/>
              </a:rPr>
              <a:t>约束</a:t>
            </a:r>
            <a:endParaRPr lang="en-US" altLang="zh-TW" sz="115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4800" dirty="0" err="1">
                <a:solidFill>
                  <a:schemeClr val="bg1"/>
                </a:solidFill>
                <a:latin typeface="+mn-ea"/>
              </a:rPr>
              <a:t>yuēshù</a:t>
            </a:r>
            <a:endParaRPr lang="zh-TW" altLang="en-US" sz="48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290500"/>
            <a:ext cx="4259588" cy="46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+mn-ea"/>
              </a:rPr>
              <a:t>近义词</a:t>
            </a:r>
            <a:r>
              <a:rPr lang="en-US" altLang="zh-TW" sz="2400" dirty="0">
                <a:latin typeface="+mn-ea"/>
              </a:rPr>
              <a:t>2</a:t>
            </a:r>
            <a:endParaRPr lang="zh-TW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5898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古怪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gǔguài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视为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shì</a:t>
            </a:r>
            <a:r>
              <a:rPr lang="en-US" altLang="zh-TW" sz="3200" dirty="0">
                <a:latin typeface="Calibri" panose="020F0502020204030204" pitchFamily="34" charset="0"/>
              </a:rPr>
              <a:t> </a:t>
            </a:r>
            <a:r>
              <a:rPr lang="en-US" altLang="zh-TW" sz="3200" dirty="0" err="1">
                <a:latin typeface="Calibri" panose="020F0502020204030204" pitchFamily="34" charset="0"/>
              </a:rPr>
              <a:t>wéi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童年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tóngnián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狂想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kuángxiǎng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跟一般情况很不相同，使人觉得奇怪。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看成。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儿童时期。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1482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对还没有实现的事物有所想象，幻想。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0" i="0" dirty="0" err="1">
                <a:effectLst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strange;peculiar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30530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childhood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fantasy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-4255"/>
            <a:ext cx="2900365" cy="846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束缚</a:t>
            </a:r>
            <a:endParaRPr lang="en-US" altLang="zh-TW" sz="3600" dirty="0">
              <a:latin typeface="+mn-ea"/>
            </a:endParaRPr>
          </a:p>
          <a:p>
            <a:pPr algn="ctr"/>
            <a:r>
              <a:rPr lang="en-US" altLang="zh-TW" sz="1200" dirty="0" err="1">
                <a:latin typeface="+mn-ea"/>
              </a:rPr>
              <a:t>shùfù</a:t>
            </a:r>
            <a:endParaRPr lang="en-US" altLang="zh-TW" sz="1200" dirty="0">
              <a:latin typeface="+mn-ea"/>
            </a:endParaRPr>
          </a:p>
          <a:p>
            <a:pPr algn="ctr"/>
            <a:endParaRPr lang="zh-TW" altLang="en-US" sz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7081"/>
            <a:ext cx="290036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约束</a:t>
            </a:r>
            <a:endParaRPr lang="en-US" altLang="zh-TW" sz="3600" dirty="0">
              <a:latin typeface="+mn-ea"/>
            </a:endParaRPr>
          </a:p>
          <a:p>
            <a:pPr algn="ctr"/>
            <a:r>
              <a:rPr lang="en-US" altLang="zh-TW" sz="1200" dirty="0" err="1">
                <a:latin typeface="+mn-ea"/>
              </a:rPr>
              <a:t>yuēshù</a:t>
            </a:r>
            <a:endParaRPr lang="zh-TW" altLang="en-US" sz="12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413806"/>
            <a:ext cx="5730242" cy="51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63709"/>
              </p:ext>
            </p:extLst>
          </p:nvPr>
        </p:nvGraphicFramePr>
        <p:xfrm>
          <a:off x="330515" y="933181"/>
          <a:ext cx="11530973" cy="5755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318554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318554">
                  <a:extLst>
                    <a:ext uri="{9D8B030D-6E8A-4147-A177-3AD203B41FA5}">
                      <a16:colId xmlns:a16="http://schemas.microsoft.com/office/drawing/2014/main" val="3381999359"/>
                    </a:ext>
                  </a:extLst>
                </a:gridCol>
              </a:tblGrid>
              <a:tr h="494200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语义</a:t>
                      </a:r>
                      <a:endParaRPr lang="zh-TW" altLang="en-US" sz="3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02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相同点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1.V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都有“限制、控制”的意思。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096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不同点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束缚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约束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71183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指限制在狭窄的范围。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有“捆绑”的意思。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3.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贬义词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  <a:sym typeface="Wingdings" panose="05000000000000000000" pitchFamily="2" charset="2"/>
                        </a:rPr>
                        <a:t>1.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指限制在一定的范围内。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中性词。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703821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45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-4255"/>
            <a:ext cx="2900365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束缚</a:t>
            </a:r>
            <a:endParaRPr lang="en-US" altLang="zh-TW" sz="4400" dirty="0">
              <a:latin typeface="+mn-ea"/>
            </a:endParaRPr>
          </a:p>
          <a:p>
            <a:pPr algn="ctr"/>
            <a:r>
              <a:rPr lang="en-US" altLang="zh-TW" sz="1600" dirty="0" err="1">
                <a:latin typeface="+mn-ea"/>
              </a:rPr>
              <a:t>shùfù</a:t>
            </a:r>
            <a:endParaRPr lang="en-US" altLang="zh-TW" sz="1600" dirty="0">
              <a:latin typeface="+mn-ea"/>
            </a:endParaRPr>
          </a:p>
          <a:p>
            <a:pPr algn="ctr"/>
            <a:endParaRPr lang="zh-TW" altLang="en-US" sz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7081"/>
            <a:ext cx="290036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约束</a:t>
            </a:r>
            <a:endParaRPr lang="en-US" altLang="zh-TW" sz="4400" dirty="0">
              <a:latin typeface="+mn-ea"/>
            </a:endParaRPr>
          </a:p>
          <a:p>
            <a:pPr algn="ctr"/>
            <a:r>
              <a:rPr lang="en-US" altLang="zh-TW" sz="1600" dirty="0" err="1">
                <a:latin typeface="+mn-ea"/>
              </a:rPr>
              <a:t>yuēshù</a:t>
            </a:r>
            <a:endParaRPr lang="zh-TW" altLang="en-US" sz="16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490751"/>
            <a:ext cx="5730242" cy="359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21710F3-BC86-43FF-959B-2FA7FE2D6966}"/>
              </a:ext>
            </a:extLst>
          </p:cNvPr>
          <p:cNvSpPr txBox="1"/>
          <p:nvPr/>
        </p:nvSpPr>
        <p:spPr>
          <a:xfrm>
            <a:off x="330514" y="1349969"/>
            <a:ext cx="11530972" cy="5183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这种传统的教育方式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束缚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约束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了孩子的创造力。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在漫长的封建社会中，人们的思想和行为都受到封建礼教的严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重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束缚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约束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警察冲进屋子里，发现受害人的手脚都被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束缚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住了，全身都动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弹不得。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你已经长大了，要学会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约束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自己，不能事事处处都随心所欲。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一般公司都会制定一些制度来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约束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员工的行为。</a:t>
            </a: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4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154933"/>
            <a:ext cx="2900365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束缚</a:t>
            </a:r>
            <a:endParaRPr lang="en-US" altLang="zh-TW" sz="4400" dirty="0">
              <a:latin typeface="+mn-ea"/>
            </a:endParaRPr>
          </a:p>
          <a:p>
            <a:pPr algn="ctr"/>
            <a:r>
              <a:rPr lang="en-US" altLang="zh-TW" sz="1600" dirty="0" err="1">
                <a:latin typeface="+mn-ea"/>
              </a:rPr>
              <a:t>shùfù</a:t>
            </a:r>
            <a:endParaRPr lang="en-US" altLang="zh-TW" sz="1600" dirty="0">
              <a:latin typeface="+mn-ea"/>
            </a:endParaRPr>
          </a:p>
          <a:p>
            <a:pPr algn="ctr"/>
            <a:endParaRPr lang="zh-TW" altLang="en-US" sz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201099"/>
            <a:ext cx="290036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约束</a:t>
            </a:r>
            <a:endParaRPr lang="en-US" altLang="zh-TW" sz="4400" dirty="0">
              <a:latin typeface="+mn-ea"/>
            </a:endParaRPr>
          </a:p>
          <a:p>
            <a:pPr algn="ctr"/>
            <a:r>
              <a:rPr lang="en-US" altLang="zh-TW" sz="1600" dirty="0" err="1">
                <a:latin typeface="+mn-ea"/>
              </a:rPr>
              <a:t>yuēshù</a:t>
            </a:r>
            <a:endParaRPr lang="zh-TW" altLang="en-US" sz="16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685848"/>
            <a:ext cx="5730242" cy="230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B86221B9-CF5F-46DF-BDBC-2DD20AACC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608544"/>
              </p:ext>
            </p:extLst>
          </p:nvPr>
        </p:nvGraphicFramePr>
        <p:xfrm>
          <a:off x="330514" y="1814196"/>
          <a:ext cx="11530972" cy="4465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637107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用法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束缚</a:t>
                      </a:r>
                      <a:endParaRPr lang="zh-TW" altLang="en-US" sz="36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多与错误的思想、观念、制度等搭配 。</a:t>
                      </a:r>
                      <a:endParaRPr lang="en-US" altLang="zh-TW" sz="36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约束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多与规定、法令、条例、要求等搭配。</a:t>
                      </a:r>
                      <a:endParaRPr lang="en-US" altLang="zh-TW" sz="36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可以重叠为</a:t>
                      </a:r>
                      <a:r>
                        <a:rPr lang="en-US" altLang="zh-TW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ABAB</a:t>
                      </a:r>
                      <a:r>
                        <a:rPr lang="zh-TW" altLang="en-US" sz="36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式。</a:t>
                      </a:r>
                      <a:endParaRPr lang="en-US" altLang="zh-TW" sz="36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01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-4255"/>
            <a:ext cx="2900365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束缚</a:t>
            </a:r>
            <a:endParaRPr lang="en-US" altLang="zh-TW" sz="4400" dirty="0">
              <a:latin typeface="+mn-ea"/>
            </a:endParaRPr>
          </a:p>
          <a:p>
            <a:pPr algn="ctr"/>
            <a:r>
              <a:rPr lang="en-US" altLang="zh-TW" sz="1600" dirty="0" err="1">
                <a:latin typeface="+mn-ea"/>
              </a:rPr>
              <a:t>shùfù</a:t>
            </a:r>
            <a:endParaRPr lang="en-US" altLang="zh-TW" sz="1600" dirty="0">
              <a:latin typeface="+mn-ea"/>
            </a:endParaRPr>
          </a:p>
          <a:p>
            <a:pPr algn="ctr"/>
            <a:endParaRPr lang="zh-TW" altLang="en-US" sz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7081"/>
            <a:ext cx="290036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约束</a:t>
            </a:r>
            <a:endParaRPr lang="en-US" altLang="zh-TW" sz="4400" dirty="0">
              <a:latin typeface="+mn-ea"/>
            </a:endParaRPr>
          </a:p>
          <a:p>
            <a:pPr algn="ctr"/>
            <a:r>
              <a:rPr lang="en-US" altLang="zh-TW" sz="1600" dirty="0" err="1">
                <a:latin typeface="+mn-ea"/>
              </a:rPr>
              <a:t>yuēshù</a:t>
            </a:r>
            <a:endParaRPr lang="zh-TW" altLang="en-US" sz="16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490751"/>
            <a:ext cx="5730242" cy="359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21710F3-BC86-43FF-959B-2FA7FE2D6966}"/>
              </a:ext>
            </a:extLst>
          </p:cNvPr>
          <p:cNvSpPr txBox="1"/>
          <p:nvPr/>
        </p:nvSpPr>
        <p:spPr>
          <a:xfrm>
            <a:off x="330514" y="1772756"/>
            <a:ext cx="11530973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你最近过得太懒散了，得赶快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约束约束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自己，给自己加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一点压力，这样对你今后的生活会大有好处。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8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214785"/>
            <a:ext cx="1152500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6" y="1696925"/>
            <a:ext cx="11525005" cy="1825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，意思是“不用”。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后面常跟单音节词语。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534C0447-8997-4A53-A10A-496476D59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54204"/>
              </p:ext>
            </p:extLst>
          </p:nvPr>
        </p:nvGraphicFramePr>
        <p:xfrm>
          <a:off x="333496" y="3748615"/>
          <a:ext cx="11525004" cy="2623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1251">
                  <a:extLst>
                    <a:ext uri="{9D8B030D-6E8A-4147-A177-3AD203B41FA5}">
                      <a16:colId xmlns:a16="http://schemas.microsoft.com/office/drawing/2014/main" val="110908926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641907212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2959107037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3444741021"/>
                    </a:ext>
                  </a:extLst>
                </a:gridCol>
              </a:tblGrid>
              <a:tr h="8745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免税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免礼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免罪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免费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7430344"/>
                  </a:ext>
                </a:extLst>
              </a:tr>
              <a:tr h="874536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免票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免职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免冠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免征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230708"/>
                  </a:ext>
                </a:extLst>
              </a:tr>
              <a:tr h="874536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免试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免考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免进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免检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55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423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-32128"/>
            <a:ext cx="287403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46865" y="1258321"/>
            <a:ext cx="11498270" cy="49890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中国改革了婚姻登记的办法，以前的许多繁杂手续现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在都被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免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了。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每逢五一、十一这样重大节日，北京的大公园都可以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    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免票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进入。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照护照上的相片的时候，必须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免冠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，每个国家都是这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样规定的。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2489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881535"/>
            <a:ext cx="11525005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以免</a:t>
            </a:r>
            <a:r>
              <a:rPr lang="en-US" altLang="zh-TW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免得</a:t>
            </a:r>
            <a:endParaRPr lang="en-US" altLang="zh-TW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878025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1.conj.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用于下半句话的开头，表示上半句话是为了不让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下半句话的情形发生。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3413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-32128"/>
            <a:ext cx="287403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以免</a:t>
            </a:r>
            <a:r>
              <a:rPr lang="en-US" altLang="zh-TW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免得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46865" y="2342891"/>
            <a:ext cx="11498270" cy="24960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应该把汽车停在规定的场合，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以免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免得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影响交通。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在正式场合发言的时候最好有个提纲</a:t>
            </a:r>
            <a:r>
              <a:rPr lang="en-US" altLang="zh-TW" sz="2800" dirty="0">
                <a:latin typeface="Calibri" panose="020F0502020204030204" pitchFamily="34" charset="0"/>
                <a:ea typeface="微軟正黑體" panose="020B0604030504040204" pitchFamily="34" charset="-120"/>
              </a:rPr>
              <a:t>(</a:t>
            </a:r>
            <a:r>
              <a:rPr lang="en-US" altLang="zh-TW" sz="2800" dirty="0"/>
              <a:t>outline</a:t>
            </a:r>
            <a:r>
              <a:rPr lang="en-US" altLang="zh-TW" sz="2800" dirty="0">
                <a:latin typeface="Calibri" panose="020F0502020204030204" pitchFamily="34" charset="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以免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免</a:t>
            </a:r>
            <a:endParaRPr lang="en-US" altLang="zh-TW" sz="3600" dirty="0">
              <a:solidFill>
                <a:schemeClr val="bg1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得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说乱了。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8615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A3DC9D1-DC29-413F-BEF7-D88A3DC0E817}"/>
              </a:ext>
            </a:extLst>
          </p:cNvPr>
          <p:cNvSpPr txBox="1"/>
          <p:nvPr/>
        </p:nvSpPr>
        <p:spPr>
          <a:xfrm>
            <a:off x="310353" y="565455"/>
            <a:ext cx="11498270" cy="24960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如果在这里买东西，可以喝不花钱的饮料。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0D38B98-B210-4FD1-AD64-2D0ED1479921}"/>
              </a:ext>
            </a:extLst>
          </p:cNvPr>
          <p:cNvSpPr txBox="1"/>
          <p:nvPr/>
        </p:nvSpPr>
        <p:spPr>
          <a:xfrm>
            <a:off x="271064" y="3966310"/>
            <a:ext cx="11576847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因为他的学习成绩非常优秀，在体与方面也有特长，所以学校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31B930-2AFA-461F-AC76-E5D999072FA1}"/>
              </a:ext>
            </a:extLst>
          </p:cNvPr>
          <p:cNvSpPr/>
          <p:nvPr/>
        </p:nvSpPr>
        <p:spPr>
          <a:xfrm>
            <a:off x="800100" y="2079865"/>
            <a:ext cx="10448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如果在这里买东西，可以喝免钱的饮料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450D62-36A1-4A1C-A1D1-38E1D9B2A3B8}"/>
              </a:ext>
            </a:extLst>
          </p:cNvPr>
          <p:cNvSpPr/>
          <p:nvPr/>
        </p:nvSpPr>
        <p:spPr>
          <a:xfrm>
            <a:off x="1733550" y="5322721"/>
            <a:ext cx="862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免了他的学费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302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080C6B3-A134-4022-B0D9-71DCAF207A24}"/>
              </a:ext>
            </a:extLst>
          </p:cNvPr>
          <p:cNvSpPr txBox="1"/>
          <p:nvPr/>
        </p:nvSpPr>
        <p:spPr>
          <a:xfrm>
            <a:off x="347663" y="528813"/>
            <a:ext cx="115157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各种工地和工厂都应该采取严密的安全措施，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4266F4-9658-43A4-AD8C-93AC3E528050}"/>
              </a:ext>
            </a:extLst>
          </p:cNvPr>
          <p:cNvSpPr/>
          <p:nvPr/>
        </p:nvSpPr>
        <p:spPr>
          <a:xfrm>
            <a:off x="347663" y="1870422"/>
            <a:ext cx="977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免得发生危险</a:t>
            </a:r>
            <a:endParaRPr lang="zh-TW" altLang="en-US" sz="36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46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25179" y="250157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褪色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tuìshǎi</a:t>
            </a:r>
            <a:endParaRPr lang="en-US" altLang="zh-TW" sz="3200" dirty="0"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50156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乖僻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guāipì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25178" y="3429000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世人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shìrén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5999" y="3428999"/>
            <a:ext cx="2151321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Calibri" panose="020F0502020204030204" pitchFamily="34" charset="0"/>
              </a:rPr>
              <a:t>疏狂</a:t>
            </a:r>
            <a:endParaRPr lang="en-US" altLang="zh-TW" sz="6000" dirty="0">
              <a:latin typeface="Calibri" panose="020F0502020204030204" pitchFamily="34" charset="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</a:rPr>
              <a:t>shūkuáng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4BB9FA8-6D2C-4204-8B37-A3FBECEAB158}"/>
              </a:ext>
            </a:extLst>
          </p:cNvPr>
          <p:cNvSpPr txBox="1"/>
          <p:nvPr/>
        </p:nvSpPr>
        <p:spPr>
          <a:xfrm>
            <a:off x="325178" y="20281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颜色慢慢变淡。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12DFDA7-6818-4665-98E6-5559F61C08FE}"/>
              </a:ext>
            </a:extLst>
          </p:cNvPr>
          <p:cNvSpPr txBox="1"/>
          <p:nvPr/>
        </p:nvSpPr>
        <p:spPr>
          <a:xfrm>
            <a:off x="6426869" y="20281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古怪孤僻。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670DC70-51FE-4017-AFD8-D574C9200D7F}"/>
              </a:ext>
            </a:extLst>
          </p:cNvPr>
          <p:cNvSpPr txBox="1"/>
          <p:nvPr/>
        </p:nvSpPr>
        <p:spPr>
          <a:xfrm>
            <a:off x="325178" y="5222451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世界上的人，一般的人。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D759021-6476-44E2-9F9E-E1FFCE118345}"/>
              </a:ext>
            </a:extLst>
          </p:cNvPr>
          <p:cNvSpPr txBox="1"/>
          <p:nvPr/>
        </p:nvSpPr>
        <p:spPr>
          <a:xfrm>
            <a:off x="6426869" y="5222449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/>
              <a:t>个性狂放，不受约束。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D51DD5-1482-4FA8-8542-115AC7767E42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0" i="0" dirty="0">
                <a:effectLst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fade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286E565-FEE4-4336-B71D-4EFC9D3C653D}"/>
              </a:ext>
            </a:extLst>
          </p:cNvPr>
          <p:cNvSpPr/>
          <p:nvPr/>
        </p:nvSpPr>
        <p:spPr>
          <a:xfrm>
            <a:off x="9156699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eccentric;odd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468383-0948-4CC5-808D-29C90947D75C}"/>
              </a:ext>
            </a:extLst>
          </p:cNvPr>
          <p:cNvSpPr/>
          <p:nvPr/>
        </p:nvSpPr>
        <p:spPr>
          <a:xfrm>
            <a:off x="30530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common people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B6AB95-6007-4FE1-A3E0-BFBA495AC217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uninhibited</a:t>
            </a:r>
            <a:endParaRPr lang="zh-TW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0"/>
            <a:ext cx="1152500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6" y="1420700"/>
            <a:ext cx="11525005" cy="24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1.v.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，意思是“给”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常用于书面语。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单音节动词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予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双音节名词或动词。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6152EA4-2563-45EA-B4FD-B185601F6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009140"/>
              </p:ext>
            </p:extLst>
          </p:nvPr>
        </p:nvGraphicFramePr>
        <p:xfrm>
          <a:off x="333497" y="4362244"/>
          <a:ext cx="11525004" cy="192425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81251">
                  <a:extLst>
                    <a:ext uri="{9D8B030D-6E8A-4147-A177-3AD203B41FA5}">
                      <a16:colId xmlns:a16="http://schemas.microsoft.com/office/drawing/2014/main" val="3913529057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3253839349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2490849643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2880170457"/>
                    </a:ext>
                  </a:extLst>
                </a:gridCol>
              </a:tblGrid>
              <a:tr h="962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/>
                        <a:t>授予奖状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免予处分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请予批准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赐予幸福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50933"/>
                  </a:ext>
                </a:extLst>
              </a:tr>
              <a:tr h="96212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给予支持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寄予希望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准予入境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oudy Old Style" panose="02040603050505030304"/>
                          <a:ea typeface="微軟正黑體" panose="020B0604030504040204" pitchFamily="34" charset="-120"/>
                          <a:cs typeface="+mn-cs"/>
                        </a:rPr>
                        <a:t>赋予称号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189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309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-32128"/>
            <a:ext cx="287403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46865" y="1511895"/>
            <a:ext cx="11498270" cy="41580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由于他出色的工作表现，公司</a:t>
            </a:r>
            <a:r>
              <a:rPr lang="zh-TW" altLang="en-US" sz="3600" dirty="0">
                <a:solidFill>
                  <a:schemeClr val="bg2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授予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他优秀员工的奖状。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父母亲和全家人都对小明</a:t>
            </a:r>
            <a:r>
              <a:rPr lang="zh-TW" altLang="en-US" sz="3600" dirty="0">
                <a:solidFill>
                  <a:schemeClr val="bg2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寄予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了很大的期望，希望她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今后成为了一名优秀的律师。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在我的人生道路上，父母亲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给予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我的支持和帮助是最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   大的。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30148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881535"/>
            <a:ext cx="11525005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予以</a:t>
            </a:r>
            <a:endParaRPr lang="en-US" altLang="zh-TW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878025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</a:rPr>
              <a:t>意思是“给以”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带动词或形容词宾语。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用于书面语。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1015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-32128"/>
            <a:ext cx="287403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予以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46865" y="2758390"/>
            <a:ext cx="11498270" cy="16650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他们购买的数量很大，应该</a:t>
            </a:r>
            <a:r>
              <a:rPr lang="zh-TW" altLang="en-US" sz="3600" dirty="0">
                <a:solidFill>
                  <a:schemeClr val="bg2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予以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优惠。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对遇到困难的人，我们应该</a:t>
            </a:r>
            <a:r>
              <a:rPr lang="zh-TW" altLang="en-US" sz="3600" dirty="0">
                <a:solidFill>
                  <a:schemeClr val="bg2"/>
                </a:solidFill>
                <a:highlight>
                  <a:srgbClr val="00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予以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了帮助。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567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478DCC6-84DD-422A-AF71-475B81FB98CA}"/>
              </a:ext>
            </a:extLst>
          </p:cNvPr>
          <p:cNvSpPr txBox="1"/>
          <p:nvPr/>
        </p:nvSpPr>
        <p:spPr>
          <a:xfrm>
            <a:off x="310353" y="149957"/>
            <a:ext cx="11498270" cy="33270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对于学习特别优秀的学生，学校都会给他奖励，鼓励他继续学习。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6B3D67B-A734-4915-878C-FFB7BB3F02CA}"/>
              </a:ext>
            </a:extLst>
          </p:cNvPr>
          <p:cNvSpPr txBox="1"/>
          <p:nvPr/>
        </p:nvSpPr>
        <p:spPr>
          <a:xfrm>
            <a:off x="349641" y="3966310"/>
            <a:ext cx="11498270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现在，书籍和光盘的盗版现象屡禁不止，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C8D3D0-E1C2-4505-9C9A-395E21900465}"/>
              </a:ext>
            </a:extLst>
          </p:cNvPr>
          <p:cNvSpPr/>
          <p:nvPr/>
        </p:nvSpPr>
        <p:spPr>
          <a:xfrm>
            <a:off x="835025" y="1670290"/>
            <a:ext cx="10448925" cy="166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</a:rPr>
              <a:t>对于学习特别优秀的学生，学校都会给予奖励，鼓励他继续学习</a:t>
            </a:r>
            <a:endParaRPr lang="en-US" altLang="zh-TW" sz="3600" dirty="0">
              <a:highlight>
                <a:srgbClr val="FF0000"/>
              </a:highlight>
              <a:latin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76DED74-6D20-4690-9AD9-8F3B1F798329}"/>
              </a:ext>
            </a:extLst>
          </p:cNvPr>
          <p:cNvSpPr/>
          <p:nvPr/>
        </p:nvSpPr>
        <p:spPr>
          <a:xfrm>
            <a:off x="835025" y="5107894"/>
            <a:ext cx="10614025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</a:rPr>
              <a:t>所以政府对卖盗版书籍和光盘的人予以严厉的惩罚</a:t>
            </a:r>
            <a:endParaRPr lang="en-US" altLang="zh-TW" sz="3600" dirty="0">
              <a:highlight>
                <a:srgbClr val="FF0000"/>
              </a:highligh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9AC0239-FDF5-4942-8655-3FB3D06893CC}"/>
              </a:ext>
            </a:extLst>
          </p:cNvPr>
          <p:cNvSpPr txBox="1"/>
          <p:nvPr/>
        </p:nvSpPr>
        <p:spPr>
          <a:xfrm>
            <a:off x="307576" y="451585"/>
            <a:ext cx="11576847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经过小王的一再地申请奖学金，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51180F9-11FA-4264-B3C1-55963D9D45B8}"/>
              </a:ext>
            </a:extLst>
          </p:cNvPr>
          <p:cNvSpPr txBox="1"/>
          <p:nvPr/>
        </p:nvSpPr>
        <p:spPr>
          <a:xfrm>
            <a:off x="330466" y="2601404"/>
            <a:ext cx="11531065" cy="381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：很多父母都希望“望子成龙”的想法，你爸爸妈妈对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 你有什么希望吗？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0E3897-2933-4470-8A74-8B1FA23D4169}"/>
              </a:ext>
            </a:extLst>
          </p:cNvPr>
          <p:cNvSpPr/>
          <p:nvPr/>
        </p:nvSpPr>
        <p:spPr>
          <a:xfrm>
            <a:off x="835025" y="1670290"/>
            <a:ext cx="10448925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</a:rPr>
              <a:t>学校终于准予申请</a:t>
            </a:r>
            <a:endParaRPr lang="en-US" altLang="zh-TW" sz="3600" dirty="0">
              <a:highlight>
                <a:srgbClr val="FF0000"/>
              </a:highlight>
              <a:latin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EDE823C-CEA8-45A5-9F6B-144BAF365C8D}"/>
              </a:ext>
            </a:extLst>
          </p:cNvPr>
          <p:cNvSpPr/>
          <p:nvPr/>
        </p:nvSpPr>
        <p:spPr>
          <a:xfrm>
            <a:off x="1123950" y="5359160"/>
            <a:ext cx="10196510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highlight>
                  <a:srgbClr val="FF0000"/>
                </a:highlight>
                <a:latin typeface="Calibri" panose="020F0502020204030204" pitchFamily="34" charset="0"/>
              </a:rPr>
              <a:t>我的父母寄予很大的期望在我身上</a:t>
            </a:r>
            <a:endParaRPr lang="en-US" altLang="zh-TW" sz="3600" dirty="0">
              <a:highlight>
                <a:srgbClr val="FF0000"/>
              </a:highligh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5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57AF89-D1F3-4E6A-8418-1204EBCE4662}"/>
              </a:ext>
            </a:extLst>
          </p:cNvPr>
          <p:cNvSpPr/>
          <p:nvPr/>
        </p:nvSpPr>
        <p:spPr>
          <a:xfrm>
            <a:off x="344905" y="205264"/>
            <a:ext cx="11502190" cy="64474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我仅有的课外读物是</a:t>
            </a:r>
            <a:r>
              <a:rPr lang="en-US" altLang="zh-TW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西游记</a:t>
            </a:r>
            <a:r>
              <a:rPr lang="en-US" altLang="zh-TW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与少量的童话，但我的思想并不为它们所束缚。八岁那年，我尝试过一篇类似乌托邦的小说，题名</a:t>
            </a:r>
            <a:r>
              <a:rPr lang="en-US" altLang="zh-TW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快乐村</a:t>
            </a:r>
            <a:r>
              <a:rPr lang="en-US" altLang="zh-TW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。快乐村人是一好战的高原民族，因克服苗人有功，蒙中国皇帝特许，免征赋税，并予自治权。所以快乐村是一个与外界隔绝的大家庭，自耕自织，保存着部落时代的活泼文化。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5705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特地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tèdì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打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dá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簿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bù</a:t>
            </a:r>
            <a:r>
              <a:rPr lang="en-US" altLang="zh-TW" sz="2800" dirty="0">
                <a:latin typeface="+mn-ea"/>
              </a:rPr>
              <a:t> 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预期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yùqī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表示专为某件事。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59488" y="2184167"/>
            <a:ext cx="3684119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十二个为一打。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2151321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本子。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预先期待。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3035" y="536150"/>
            <a:ext cx="3560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go out of one's way to do </a:t>
            </a:r>
            <a:r>
              <a:rPr lang="en-US" altLang="zh-TW" sz="2400" dirty="0" err="1">
                <a:latin typeface="+mn-ea"/>
              </a:rPr>
              <a:t>sth</a:t>
            </a:r>
            <a:r>
              <a:rPr lang="en-US" altLang="zh-TW" sz="2400" dirty="0">
                <a:latin typeface="+mn-ea"/>
              </a:rPr>
              <a:t>.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30530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notebook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expect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6D3991-CFC9-4FDC-B1FD-ED77BE400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427" y="4694360"/>
            <a:ext cx="3583669" cy="216364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BF65F0F-1425-4360-A402-B7B9FAFA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419" y="1778000"/>
            <a:ext cx="2476499" cy="16509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A94A540-D380-48D5-BCE8-EF1C4881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419" y="125299"/>
            <a:ext cx="2479052" cy="16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洋洋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yángyáng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大作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dàzuò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题材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tícái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绘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dirty="0" err="1">
                <a:latin typeface="+mn-ea"/>
              </a:rPr>
              <a:t>huì</a:t>
            </a:r>
            <a:endParaRPr lang="zh-TW" altLang="en-US" sz="4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形容众多或丰盛。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指别人的作品。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作品内容主题所用的材料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095999" y="5179220"/>
            <a:ext cx="215132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画。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9"/>
            <a:ext cx="3572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numerous;copious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924919"/>
            <a:ext cx="360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subject-matter;theme</a:t>
            </a:r>
            <a:endParaRPr lang="zh-TW" altLang="en-US" sz="40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draw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BFA128-10AC-45C5-9255-B293F06D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313" y="4848249"/>
            <a:ext cx="3238500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2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插画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chāhuà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帧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zhēn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装修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zhuāngxiū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餐室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cān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shì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-1" y="1913856"/>
            <a:ext cx="3238501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书籍或报纸中的插画。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量词，用于字画。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95250" y="5179220"/>
            <a:ext cx="3137687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对房屋进行修饰，安装各种设备。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2515" y="5179220"/>
            <a:ext cx="3563936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专供吃饭的时间。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7" y="545170"/>
            <a:ext cx="3572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artistic illustration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924918"/>
            <a:ext cx="3572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fit up (a house, etc.)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DFBEB4-B193-4E16-9267-7E6759DB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178" y="1271923"/>
            <a:ext cx="2006082" cy="215707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BA71893-A9A1-46C6-9A1F-C66F4F53BA7C}"/>
              </a:ext>
            </a:extLst>
          </p:cNvPr>
          <p:cNvSpPr/>
          <p:nvPr/>
        </p:nvSpPr>
        <p:spPr>
          <a:xfrm>
            <a:off x="8283832" y="545170"/>
            <a:ext cx="3944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one of pair of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「土水」的圖片搜尋結果">
            <a:extLst>
              <a:ext uri="{FF2B5EF4-FFF2-40B4-BE49-F238E27FC236}">
                <a16:creationId xmlns:a16="http://schemas.microsoft.com/office/drawing/2014/main" id="{232E1FBC-0028-4F43-A660-17CE01352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"/>
          <a:stretch/>
        </p:blipFill>
        <p:spPr bwMode="auto">
          <a:xfrm>
            <a:off x="3232938" y="5179220"/>
            <a:ext cx="2826550" cy="16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6B533CD-DF8B-4224-8076-582BD00AF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866" y="4997937"/>
            <a:ext cx="2706134" cy="18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699702"/>
            <a:ext cx="432745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/>
              <a:t>瓦格涅</a:t>
            </a:r>
            <a:endParaRPr lang="en-US" altLang="zh-TW" sz="6000" dirty="0"/>
          </a:p>
          <a:p>
            <a:pPr algn="ctr"/>
            <a:r>
              <a:rPr lang="en-US" altLang="zh-TW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wǎ</a:t>
            </a:r>
            <a:r>
              <a:rPr lang="en-US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gé</a:t>
            </a:r>
            <a:r>
              <a:rPr lang="en-US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niè</a:t>
            </a:r>
            <a:endParaRPr lang="en-US" altLang="zh-TW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384AD0-F4D4-4FF8-BDF8-1CF37DEF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532" y="533400"/>
            <a:ext cx="2842892" cy="393934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4705304"/>
            <a:ext cx="11520095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en-US" altLang="zh-TW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Richard Wagner </a:t>
            </a:r>
            <a:r>
              <a:rPr lang="zh-TW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(1813-1883)</a:t>
            </a:r>
            <a:r>
              <a:rPr lang="zh-TW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是德国著名的作曲家、文学家。现在通译为瓦格纳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287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荷花</a:t>
            </a:r>
            <a:r>
              <a:rPr lang="en-US" altLang="zh-TW" sz="2800" dirty="0" err="1">
                <a:latin typeface="+mn-ea"/>
              </a:rPr>
              <a:t>héhuā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lotus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BD2BC0D-E7B4-4CED-A172-B1C463D52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7" y="1974639"/>
            <a:ext cx="4293945" cy="28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9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15093"/>
            <a:ext cx="4327450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latin typeface="+mn-ea"/>
              </a:rPr>
              <a:t>社会主义</a:t>
            </a:r>
            <a:endParaRPr lang="en-US" altLang="zh-TW" sz="6600" dirty="0">
              <a:latin typeface="+mn-ea"/>
            </a:endParaRPr>
          </a:p>
          <a:p>
            <a:pPr algn="ctr"/>
            <a:r>
              <a:rPr lang="en-US" altLang="zh-TW" sz="3200" dirty="0" err="1">
                <a:latin typeface="+mn-ea"/>
              </a:rPr>
              <a:t>shèhuìzhǔyì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5203978"/>
            <a:ext cx="11520095" cy="82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TW" altLang="en-US" sz="3600" b="0" i="0" dirty="0">
                <a:effectLst/>
                <a:latin typeface="+mn-ea"/>
              </a:rPr>
              <a:t>即一种社会政治制度</a:t>
            </a:r>
            <a:r>
              <a:rPr lang="zh-CN" altLang="en-US" sz="3600" b="0" i="0" dirty="0">
                <a:effectLst/>
                <a:latin typeface="+mn-ea"/>
              </a:rPr>
              <a:t>。</a:t>
            </a:r>
            <a:endParaRPr lang="zh-TW" altLang="en-US" sz="36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89F19A-C04C-4641-9FCA-5DF9E6E5E4C6}"/>
              </a:ext>
            </a:extLst>
          </p:cNvPr>
          <p:cNvSpPr/>
          <p:nvPr/>
        </p:nvSpPr>
        <p:spPr>
          <a:xfrm>
            <a:off x="4857751" y="832450"/>
            <a:ext cx="6998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+mn-ea"/>
              </a:rPr>
              <a:t>socialism</a:t>
            </a:r>
            <a:endParaRPr lang="zh-TW" altLang="en-US" sz="36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595929-6253-43E9-A037-7795B845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1522484"/>
            <a:ext cx="4785946" cy="35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59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54BA7F2-7F25-4F4B-8914-01FDA045DAFC}"/>
              </a:ext>
            </a:extLst>
          </p:cNvPr>
          <p:cNvSpPr/>
          <p:nvPr/>
        </p:nvSpPr>
        <p:spPr>
          <a:xfrm>
            <a:off x="370367" y="364154"/>
            <a:ext cx="11451265" cy="6129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特地将半打练习簿缝在一起，预期一本洋洋大作，然而不久我就对这伟大的题材失去了兴趣。现在我仍旧保存着我所绘的插画多帧，介绍这种理想社会的服务，建筑，室内装修，包括图书馆，“演武厅”，巧克力店，屋顶花园。公共餐室是荷花池里一座凉亭。我不记得那里有没有电影院与社会主义</a:t>
            </a:r>
            <a:r>
              <a:rPr lang="en-US" altLang="zh-TW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虽然缺少这两样文明产物，他们似乎也过得很好。</a:t>
            </a:r>
            <a:endParaRPr lang="zh-TW" altLang="en-US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29325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踌躇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chóuchú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穷困</a:t>
            </a:r>
            <a:r>
              <a:rPr lang="en-US" altLang="zh-TW" sz="2800" dirty="0" err="1">
                <a:latin typeface="+mn-ea"/>
              </a:rPr>
              <a:t>qióngkùn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钢琴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gāngqín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演奏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yǎnzòu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拿不定主意。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1785629"/>
            <a:ext cx="2876549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生活贫穷，经济困难。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096001" y="5179220"/>
            <a:ext cx="2829892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用乐器表演。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8"/>
            <a:ext cx="3572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hesitate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5885D6-7BCD-4681-8124-9AC962354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892" y="1481931"/>
            <a:ext cx="3266108" cy="197497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DF36833-DFAE-47F8-9A56-8FD30CBD0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939" y="3666231"/>
            <a:ext cx="2916040" cy="320004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F6AC789-F78F-4E2C-B8C8-E21206745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80060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660433"/>
            <a:ext cx="4327450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富丽堂皇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dirty="0" err="1">
                <a:latin typeface="+mn-ea"/>
              </a:rPr>
              <a:t>fùlì-tánghuáng</a:t>
            </a:r>
            <a:endParaRPr lang="en-US" altLang="zh-TW" sz="36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346214"/>
            <a:ext cx="5777021" cy="217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+mn-ea"/>
              </a:rPr>
              <a:t>这栋建筑物看上去富丽堂皇。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/>
          <p:nvPr/>
        </p:nvCxnSpPr>
        <p:spPr>
          <a:xfrm>
            <a:off x="4966636" y="1251284"/>
            <a:ext cx="112936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983600"/>
            <a:ext cx="5777021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华丽而又宏大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06A3B2-1E1E-47B6-A774-1CD7001F4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6"/>
          <a:stretch/>
        </p:blipFill>
        <p:spPr>
          <a:xfrm>
            <a:off x="238125" y="2633619"/>
            <a:ext cx="5857875" cy="3240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D628C3D-66BE-4A1B-857A-A9C5C102068D}"/>
              </a:ext>
            </a:extLst>
          </p:cNvPr>
          <p:cNvSpPr/>
          <p:nvPr/>
        </p:nvSpPr>
        <p:spPr>
          <a:xfrm>
            <a:off x="6096000" y="1588420"/>
            <a:ext cx="5777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/>
              <a:t>splendid;grandeur</a:t>
            </a:r>
          </a:p>
        </p:txBody>
      </p:sp>
    </p:spTree>
    <p:extLst>
      <p:ext uri="{BB962C8B-B14F-4D97-AF65-F5344CB8AC3E}">
        <p14:creationId xmlns:p14="http://schemas.microsoft.com/office/powerpoint/2010/main" val="27758287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600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踌躇</a:t>
            </a:r>
            <a:r>
              <a:rPr lang="en-US" altLang="zh-TW" sz="4800" dirty="0" err="1">
                <a:solidFill>
                  <a:schemeClr val="bg1"/>
                </a:solidFill>
                <a:latin typeface="+mn-ea"/>
              </a:rPr>
              <a:t>chóuchú</a:t>
            </a:r>
            <a:endParaRPr lang="zh-TW" altLang="en-US" sz="60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600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+mn-ea"/>
              </a:rPr>
              <a:t>犹豫</a:t>
            </a:r>
            <a:endParaRPr lang="en-US" altLang="zh-TW" sz="115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4800" dirty="0" err="1">
                <a:solidFill>
                  <a:schemeClr val="bg1"/>
                </a:solidFill>
                <a:latin typeface="+mn-ea"/>
              </a:rPr>
              <a:t>yóuyù</a:t>
            </a:r>
            <a:endParaRPr lang="zh-TW" altLang="en-US" sz="48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290500"/>
            <a:ext cx="42595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+mn-ea"/>
              </a:rPr>
              <a:t>近义词</a:t>
            </a:r>
            <a:r>
              <a:rPr lang="en-US" altLang="zh-TW" sz="2400" dirty="0">
                <a:latin typeface="+mn-ea"/>
              </a:rPr>
              <a:t>3</a:t>
            </a:r>
            <a:endParaRPr lang="zh-TW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7691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-4255"/>
            <a:ext cx="2900365" cy="761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  <a:cs typeface="Calibri" panose="020F0502020204030204" pitchFamily="34" charset="0"/>
              </a:rPr>
              <a:t>踌躇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chóuchú</a:t>
            </a:r>
            <a:endParaRPr lang="zh-TW" altLang="en-US" sz="1100" dirty="0">
              <a:latin typeface="+mn-ea"/>
              <a:cs typeface="Calibri" panose="020F0502020204030204" pitchFamily="34" charset="0"/>
            </a:endParaRPr>
          </a:p>
          <a:p>
            <a:pPr algn="ctr"/>
            <a:endParaRPr lang="zh-TW" altLang="en-US" sz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3" y="-4255"/>
            <a:ext cx="2900365" cy="746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犹豫</a:t>
            </a:r>
            <a:endParaRPr lang="en-US" altLang="zh-TW" sz="3200" dirty="0">
              <a:latin typeface="+mn-ea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yóuyù</a:t>
            </a:r>
            <a:endParaRPr lang="zh-TW" altLang="en-US" sz="2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368924"/>
            <a:ext cx="5730244" cy="769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08389"/>
              </p:ext>
            </p:extLst>
          </p:nvPr>
        </p:nvGraphicFramePr>
        <p:xfrm>
          <a:off x="330515" y="933181"/>
          <a:ext cx="11530973" cy="5755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318554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318554">
                  <a:extLst>
                    <a:ext uri="{9D8B030D-6E8A-4147-A177-3AD203B41FA5}">
                      <a16:colId xmlns:a16="http://schemas.microsoft.com/office/drawing/2014/main" val="3381999359"/>
                    </a:ext>
                  </a:extLst>
                </a:gridCol>
              </a:tblGrid>
              <a:tr h="494200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语义和用法</a:t>
                      </a:r>
                      <a:endParaRPr lang="zh-TW" altLang="en-US" sz="3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02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相同点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1.V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或</a:t>
                      </a: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adj.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都有“拿不定主意”的意思。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096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不同点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踌躇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犹豫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71183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还可以形容“得意的样子”。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多用于书面语。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  <a:sym typeface="Wingdings" panose="05000000000000000000" pitchFamily="2" charset="2"/>
                        </a:rPr>
                        <a:t>1.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可以重叠成“</a:t>
                      </a: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AABB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”式。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书面语和口语都常用。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703821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1685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-4255"/>
            <a:ext cx="2900365" cy="761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  <a:cs typeface="Calibri" panose="020F0502020204030204" pitchFamily="34" charset="0"/>
              </a:rPr>
              <a:t>踌躇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chóuchú</a:t>
            </a:r>
            <a:endParaRPr lang="zh-TW" altLang="en-US" sz="1100" dirty="0">
              <a:latin typeface="+mn-ea"/>
              <a:cs typeface="Calibri" panose="020F0502020204030204" pitchFamily="34" charset="0"/>
            </a:endParaRPr>
          </a:p>
          <a:p>
            <a:pPr algn="ctr"/>
            <a:endParaRPr lang="zh-TW" altLang="en-US" sz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3" y="-4255"/>
            <a:ext cx="2900365" cy="746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犹豫</a:t>
            </a:r>
            <a:endParaRPr lang="en-US" altLang="zh-TW" sz="3200" dirty="0">
              <a:latin typeface="+mn-ea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yóuyù</a:t>
            </a:r>
            <a:endParaRPr lang="zh-TW" altLang="en-US" sz="2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368924"/>
            <a:ext cx="5730244" cy="769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286ABB35-3756-4C86-A6D1-2F0DB38527C6}"/>
              </a:ext>
            </a:extLst>
          </p:cNvPr>
          <p:cNvSpPr txBox="1"/>
          <p:nvPr/>
        </p:nvSpPr>
        <p:spPr>
          <a:xfrm>
            <a:off x="346865" y="1105703"/>
            <a:ext cx="11498270" cy="5183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 在是否投资买下这座别墅的问题上，老张一直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踌躇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犹豫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不决。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看着他那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踌躇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/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犹豫</a:t>
            </a:r>
            <a:r>
              <a:rPr lang="zh-TW" altLang="en-US" sz="3200" dirty="0">
                <a:latin typeface="Calibri" panose="020F0502020204030204" pitchFamily="34" charset="0"/>
              </a:rPr>
              <a:t>的样子，我劝他早点下决心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他大学一毕业就找到理想的工作，又有了漂亮的女朋友，所以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    一副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踌躇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满志的样子 。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小王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踌躇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/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犹豫</a:t>
            </a:r>
            <a:r>
              <a:rPr lang="zh-TW" altLang="en-US" sz="3200" dirty="0">
                <a:latin typeface="Calibri" panose="020F0502020204030204" pitchFamily="34" charset="0"/>
              </a:rPr>
              <a:t>了半天，最后终于决定报考经济贸易大学。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从他那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踌躇</a:t>
            </a:r>
            <a:r>
              <a:rPr lang="en-US" altLang="zh-TW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/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犹豫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的表情可以看得出来，他还没有想好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大家让他快说，而他却</a:t>
            </a:r>
            <a:r>
              <a:rPr lang="zh-TW" altLang="en-US" sz="3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犹犹豫豫</a:t>
            </a:r>
            <a:r>
              <a:rPr lang="zh-TW" altLang="en-US" sz="3200" dirty="0">
                <a:latin typeface="Calibri" panose="020F0502020204030204" pitchFamily="34" charset="0"/>
                <a:ea typeface="微軟正黑體" panose="020B0604030504040204" pitchFamily="34" charset="-120"/>
              </a:rPr>
              <a:t>的，好想有什么难言之隐。</a:t>
            </a:r>
            <a:endParaRPr lang="en-US" altLang="zh-TW" sz="32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6087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03925EE-D795-4B91-9D35-DAB5F1FD5D70}"/>
              </a:ext>
            </a:extLst>
          </p:cNvPr>
          <p:cNvSpPr/>
          <p:nvPr/>
        </p:nvSpPr>
        <p:spPr>
          <a:xfrm>
            <a:off x="327837" y="1244860"/>
            <a:ext cx="11536325" cy="40359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　九岁时，我踌躇着不知道应当选择音乐或美术作我终身的事业。看了一张描写穷困的画家的影片后，我哭了一场，决定做一个钢琴家，在富丽堂皇的音乐厅里演奏。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4254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音符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yīnfú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字眼</a:t>
            </a:r>
            <a:r>
              <a:rPr lang="en-US" altLang="zh-TW" sz="2800" dirty="0" err="1">
                <a:latin typeface="+mn-ea"/>
              </a:rPr>
              <a:t>zìyǎn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敏感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mǐngǎn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弹奏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tánzòu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用在句子中的词或字。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生理或心理对外界事物反应很快。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095999" y="5179220"/>
            <a:ext cx="286702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演奏某种乐器。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267881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musical note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924919"/>
            <a:ext cx="360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sensitive;susceptible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88123C0-7121-495A-9313-749732B49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22"/>
          <a:stretch/>
        </p:blipFill>
        <p:spPr>
          <a:xfrm>
            <a:off x="2843389" y="771921"/>
            <a:ext cx="2885515" cy="265707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F75D843-F9A0-41EB-ABE1-DF3546FC832B}"/>
              </a:ext>
            </a:extLst>
          </p:cNvPr>
          <p:cNvSpPr/>
          <p:nvPr/>
        </p:nvSpPr>
        <p:spPr>
          <a:xfrm>
            <a:off x="8247320" y="659017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word;expression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2685996-C1C3-4B82-BDEB-D83C136E7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6" r="3727" b="9610"/>
          <a:stretch/>
        </p:blipFill>
        <p:spPr>
          <a:xfrm>
            <a:off x="8963026" y="4386585"/>
            <a:ext cx="3163065" cy="2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5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C75D699-9B87-447B-9B02-0F830948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02" t="6743" r="8881" b="55228"/>
          <a:stretch/>
        </p:blipFill>
        <p:spPr>
          <a:xfrm>
            <a:off x="67375" y="2281637"/>
            <a:ext cx="2444818" cy="26079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6711FF4-EA8F-470B-A805-81D72C032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1" t="22576" r="5263" b="9570"/>
          <a:stretch/>
        </p:blipFill>
        <p:spPr>
          <a:xfrm>
            <a:off x="2502568" y="2281637"/>
            <a:ext cx="2884226" cy="240676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521934"/>
            <a:ext cx="432745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/>
              <a:t>一无所有</a:t>
            </a:r>
            <a:endParaRPr lang="en-US" altLang="zh-TW" sz="6000" dirty="0"/>
          </a:p>
          <a:p>
            <a:pPr algn="ctr"/>
            <a:r>
              <a:rPr lang="en-US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yīwúsuǒyǒu</a:t>
            </a:r>
            <a:endParaRPr lang="en-US" altLang="zh-TW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3293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Helvetica Neue"/>
              </a:rPr>
              <a:t>他的书包除了漫画和零食之外 ，就一无所有了。</a:t>
            </a:r>
            <a:endParaRPr lang="zh-TW" altLang="en-US" sz="4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/>
          <p:nvPr/>
        </p:nvCxnSpPr>
        <p:spPr>
          <a:xfrm>
            <a:off x="4966636" y="1251284"/>
            <a:ext cx="112936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什么都没有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627BBBB-7A17-450E-94DF-CC0C82C1F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03" t="16175" r="18702" b="17424"/>
          <a:stretch/>
        </p:blipFill>
        <p:spPr>
          <a:xfrm>
            <a:off x="428512" y="4688402"/>
            <a:ext cx="4538124" cy="2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5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穿戴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chuāndài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携手</a:t>
            </a:r>
            <a:r>
              <a:rPr lang="en-US" altLang="zh-TW" sz="2800" dirty="0" err="1">
                <a:latin typeface="+mn-ea"/>
              </a:rPr>
              <a:t>xiéshǒu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浓厚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nónghòu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音韵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yīnyùn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4" y="1930547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穿上并戴上。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手拉着手。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重。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诗文的音节韵律。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8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to dress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30530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thick</a:t>
            </a:r>
            <a:endParaRPr lang="zh-TW" altLang="en-US" sz="40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924919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lingering charm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E64833-47B9-41D0-8B2C-5FA870EF8856}"/>
              </a:ext>
            </a:extLst>
          </p:cNvPr>
          <p:cNvSpPr/>
          <p:nvPr/>
        </p:nvSpPr>
        <p:spPr>
          <a:xfrm>
            <a:off x="8247321" y="817748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hand in hand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铿锵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kēngqiāng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珠灰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zhū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huī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堆砌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duīqì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俗气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súqì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形容有节奏而响亮的声音。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形容一种有珍珠光泽的灰色。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比喻写文章时使用大量华丽而无用的词语。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粗俗，庸俗。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9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clangorous;sonorous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7" y="3924919"/>
            <a:ext cx="3609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(fig) load one's writing with fancy phrases</a:t>
            </a:r>
            <a:endParaRPr lang="zh-TW" altLang="en-US" sz="40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331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vulgar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0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时装</a:t>
            </a:r>
            <a:r>
              <a:rPr lang="en-US" altLang="zh-TW" sz="2800" dirty="0" err="1">
                <a:latin typeface="+mn-ea"/>
              </a:rPr>
              <a:t>shízhuāng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式样最新的衣服。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9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fashionable dress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B6DD4E-B80C-4E06-80E5-14EC5135E3F6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婉妙</a:t>
            </a:r>
            <a:r>
              <a:rPr lang="en-US" altLang="zh-TW" sz="2800" dirty="0" err="1">
                <a:latin typeface="+mn-ea"/>
              </a:rPr>
              <a:t>wǎnmiào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76DC699-D315-4F38-B2B8-BAFB16604F2D}"/>
              </a:ext>
            </a:extLst>
          </p:cNvPr>
          <p:cNvSpPr txBox="1"/>
          <p:nvPr/>
        </p:nvSpPr>
        <p:spPr>
          <a:xfrm>
            <a:off x="6416842" y="1913855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温和曲折而又优美。</a:t>
            </a:r>
          </a:p>
        </p:txBody>
      </p:sp>
    </p:spTree>
    <p:extLst>
      <p:ext uri="{BB962C8B-B14F-4D97-AF65-F5344CB8AC3E}">
        <p14:creationId xmlns:p14="http://schemas.microsoft.com/office/powerpoint/2010/main" val="24350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/>
      <p:bldP spid="5" grpId="0" animBg="1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61258"/>
            <a:ext cx="432745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聊斋志异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3200" dirty="0" err="1">
                <a:latin typeface="+mn-ea"/>
              </a:rPr>
              <a:t>Liáozhāi</a:t>
            </a:r>
            <a:r>
              <a:rPr lang="en-US" altLang="zh-TW" sz="3200" dirty="0">
                <a:latin typeface="+mn-ea"/>
              </a:rPr>
              <a:t> </a:t>
            </a:r>
            <a:r>
              <a:rPr lang="en-US" altLang="zh-TW" sz="3200" dirty="0" err="1">
                <a:latin typeface="+mn-ea"/>
              </a:rPr>
              <a:t>Zhìyì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5003283"/>
            <a:ext cx="11520095" cy="1479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TW" altLang="en-US" sz="3200" b="0" i="0" dirty="0">
                <a:effectLst/>
                <a:latin typeface="+mn-ea"/>
              </a:rPr>
              <a:t>中国古代著名的文言短篇小说集，作者是清代的蒲松龄</a:t>
            </a:r>
            <a:r>
              <a:rPr lang="zh-CN" altLang="en-US" sz="3200" b="0" i="0" dirty="0">
                <a:effectLst/>
                <a:latin typeface="+mn-ea"/>
              </a:rPr>
              <a:t>。</a:t>
            </a:r>
            <a:r>
              <a:rPr lang="zh-TW" altLang="en-US" sz="3200" b="0" i="0" dirty="0">
                <a:effectLst/>
                <a:latin typeface="+mn-ea"/>
              </a:rPr>
              <a:t>这本书以鬼怪故事著称。</a:t>
            </a:r>
            <a:endParaRPr lang="zh-TW" altLang="en-US" sz="32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F99F0C9-195A-484D-A29E-BE6B99CB4545}"/>
              </a:ext>
            </a:extLst>
          </p:cNvPr>
          <p:cNvSpPr/>
          <p:nvPr/>
        </p:nvSpPr>
        <p:spPr>
          <a:xfrm>
            <a:off x="4857751" y="601481"/>
            <a:ext cx="6998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+mn-ea"/>
              </a:rPr>
              <a:t>Strange Stories from a Chinese Studio</a:t>
            </a:r>
            <a:endParaRPr lang="zh-TW" altLang="en-US" sz="48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EB3352-6FBD-4FE9-8E86-17FA4BF8F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0" y="1282817"/>
            <a:ext cx="2533650" cy="35623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06E8218-4B66-41AD-80E3-3A327FB11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1" y="1854717"/>
            <a:ext cx="28575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73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6F00E8-0792-47A6-B1F7-F6CAD7A732DF}"/>
              </a:ext>
            </a:extLst>
          </p:cNvPr>
          <p:cNvSpPr/>
          <p:nvPr/>
        </p:nvSpPr>
        <p:spPr>
          <a:xfrm>
            <a:off x="365050" y="364154"/>
            <a:ext cx="11632019" cy="6129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对于色彩，音符，字眼，我极为敏感。当我弹奏钢琴时，我想象那八个音符有不同的个性，穿戴了鲜艳的衣帽携手舞蹈。我学写文章，爱用色彩浓厚、音韵铿锵的字眼，如“珠灰”、“黄昏”、“婉妙”、“</a:t>
            </a:r>
            <a:r>
              <a:rPr lang="en-US" altLang="zh-TW" sz="3800" b="0" i="0" dirty="0" err="1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splendour</a:t>
            </a:r>
            <a:r>
              <a:rPr lang="en-US" altLang="zh-TW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、“</a:t>
            </a:r>
            <a:r>
              <a:rPr lang="en-US" altLang="zh-TW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melancholy”</a:t>
            </a: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，因此常犯了堆砌的毛病。直到现在，我仍然爱看</a:t>
            </a:r>
            <a:r>
              <a:rPr lang="en-US" altLang="zh-TW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聊斋志异</a:t>
            </a:r>
            <a:r>
              <a:rPr lang="en-US" altLang="zh-TW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与俗气的巴黎时装报告，便是为了这种有吸引力的字眼。</a:t>
            </a:r>
            <a:endParaRPr lang="zh-TW" altLang="en-US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92359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自信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zìxìn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睽隔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kuí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gé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懊悔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àohuǐ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看护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kānhù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相信自己。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离别，分离。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做错了事或说错了话，心理自恨不该这样。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096001" y="5179220"/>
            <a:ext cx="2895600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照顾、护理。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+mn-ea"/>
              </a:rPr>
              <a:t>have self-confidence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3053013" y="3924919"/>
            <a:ext cx="2476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err="1">
                <a:latin typeface="+mn-ea"/>
              </a:rPr>
              <a:t>repent;feel</a:t>
            </a:r>
            <a:r>
              <a:rPr lang="en-US" altLang="zh-TW" dirty="0">
                <a:latin typeface="+mn-ea"/>
              </a:rPr>
              <a:t> remorse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BC921E-0884-4553-A90A-22D82124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4372709"/>
            <a:ext cx="33337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宁愿</a:t>
            </a:r>
            <a:r>
              <a:rPr lang="en-US" altLang="zh-TW" sz="2800" dirty="0" err="1">
                <a:latin typeface="+mn-ea"/>
              </a:rPr>
              <a:t>nìngyuàn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表示比较两方面的利害得失后选取的一面。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9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would </a:t>
            </a:r>
            <a:r>
              <a:rPr lang="en-US" altLang="zh-TW" sz="2400" dirty="0" err="1">
                <a:latin typeface="+mn-ea"/>
              </a:rPr>
              <a:t>rather;better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92036"/>
            <a:ext cx="432745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伤寒症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shānghán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zhèng</a:t>
            </a:r>
            <a:endParaRPr lang="en-US" altLang="zh-TW" sz="5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4705304"/>
            <a:ext cx="11520095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TW" altLang="en-US" sz="2800" b="0" i="0" dirty="0">
                <a:effectLst/>
                <a:latin typeface="+mn-ea"/>
              </a:rPr>
              <a:t>有两种意思，一是指由沙门氏菌</a:t>
            </a:r>
            <a:r>
              <a:rPr lang="en-US" altLang="zh-TW" sz="2400" b="0" i="0" dirty="0">
                <a:effectLst/>
                <a:latin typeface="+mn-ea"/>
              </a:rPr>
              <a:t>(</a:t>
            </a:r>
            <a:r>
              <a:rPr lang="en-US" altLang="zh-TW" sz="2400" dirty="0">
                <a:latin typeface="+mn-ea"/>
              </a:rPr>
              <a:t>Salmonellosis</a:t>
            </a:r>
            <a:r>
              <a:rPr lang="en-US" altLang="zh-TW" sz="2400" b="0" i="0" dirty="0">
                <a:effectLst/>
                <a:latin typeface="+mn-ea"/>
              </a:rPr>
              <a:t>)</a:t>
            </a:r>
            <a:r>
              <a:rPr lang="zh-TW" altLang="en-US" sz="2800" b="0" i="0" dirty="0">
                <a:effectLst/>
                <a:latin typeface="+mn-ea"/>
              </a:rPr>
              <a:t>引起的急性肠道传染病</a:t>
            </a:r>
            <a:r>
              <a:rPr lang="en-US" altLang="zh-TW" sz="2800" b="0" i="0" dirty="0">
                <a:effectLst/>
                <a:latin typeface="+mn-ea"/>
              </a:rPr>
              <a:t>(typhoid</a:t>
            </a:r>
            <a:r>
              <a:rPr lang="zh-TW" altLang="en-US" sz="2800" b="0" i="0" dirty="0">
                <a:effectLst/>
                <a:latin typeface="+mn-ea"/>
              </a:rPr>
              <a:t> </a:t>
            </a:r>
            <a:r>
              <a:rPr lang="en-US" altLang="zh-TW" sz="2800" b="0" i="0" dirty="0">
                <a:effectLst/>
                <a:latin typeface="+mn-ea"/>
              </a:rPr>
              <a:t>fever)</a:t>
            </a:r>
            <a:r>
              <a:rPr lang="zh-TW" altLang="en-US" sz="2800" dirty="0">
                <a:latin typeface="+mn-ea"/>
              </a:rPr>
              <a:t> ；二是中医学病名，指外感发热一类的病</a:t>
            </a:r>
            <a:r>
              <a:rPr lang="zh-CN" altLang="en-US" sz="2800" b="0" i="0" dirty="0">
                <a:effectLst/>
                <a:latin typeface="+mn-ea"/>
              </a:rPr>
              <a:t>。</a:t>
            </a:r>
            <a:endParaRPr lang="zh-TW" altLang="en-US" sz="2800" dirty="0">
              <a:latin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163768-D84B-414E-B4E3-E5CBD700F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66737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822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5391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懊悔</a:t>
            </a:r>
            <a:r>
              <a:rPr lang="en-US" altLang="zh-TW" sz="4400" dirty="0" err="1">
                <a:solidFill>
                  <a:schemeClr val="bg1"/>
                </a:solidFill>
                <a:latin typeface="+mn-ea"/>
              </a:rPr>
              <a:t>àohuǐ</a:t>
            </a:r>
            <a:endParaRPr lang="zh-TW" altLang="en-US" sz="44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5391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+mn-ea"/>
              </a:rPr>
              <a:t>懊恼</a:t>
            </a:r>
            <a:endParaRPr lang="en-US" altLang="zh-TW" sz="115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TW" sz="4400" dirty="0" err="1">
                <a:solidFill>
                  <a:schemeClr val="bg1"/>
                </a:solidFill>
                <a:latin typeface="+mn-ea"/>
              </a:rPr>
              <a:t>àonǎo</a:t>
            </a:r>
            <a:endParaRPr lang="zh-TW" altLang="en-US" sz="44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259723"/>
            <a:ext cx="42595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+mn-ea"/>
              </a:rPr>
              <a:t>近义词</a:t>
            </a:r>
            <a:r>
              <a:rPr lang="en-US" altLang="zh-TW" sz="2400" dirty="0">
                <a:latin typeface="+mn-ea"/>
              </a:rPr>
              <a:t>4</a:t>
            </a:r>
            <a:endParaRPr lang="zh-TW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583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0"/>
            <a:ext cx="2900365" cy="761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  <a:cs typeface="Calibri" panose="020F0502020204030204" pitchFamily="34" charset="0"/>
              </a:rPr>
              <a:t>懊悔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àohuǐ</a:t>
            </a:r>
            <a:endParaRPr lang="zh-TW" altLang="en-US" sz="1000" dirty="0">
              <a:latin typeface="+mn-ea"/>
              <a:cs typeface="Calibri" panose="020F0502020204030204" pitchFamily="34" charset="0"/>
            </a:endParaRPr>
          </a:p>
          <a:p>
            <a:pPr algn="ctr"/>
            <a:endParaRPr lang="zh-TW" altLang="en-US" sz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7081"/>
            <a:ext cx="2900365" cy="746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懊恼</a:t>
            </a:r>
            <a:endParaRPr lang="en-US" altLang="zh-TW" sz="3200" dirty="0">
              <a:latin typeface="+mn-ea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àonǎo</a:t>
            </a:r>
            <a:endParaRPr lang="zh-TW" altLang="en-US" sz="2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80" y="356098"/>
            <a:ext cx="5730241" cy="247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8" name="表格 16">
            <a:extLst>
              <a:ext uri="{FF2B5EF4-FFF2-40B4-BE49-F238E27FC236}">
                <a16:creationId xmlns:a16="http://schemas.microsoft.com/office/drawing/2014/main" id="{66A30C5F-A83E-4417-B791-B17C6D2A9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22"/>
              </p:ext>
            </p:extLst>
          </p:nvPr>
        </p:nvGraphicFramePr>
        <p:xfrm>
          <a:off x="330515" y="933181"/>
          <a:ext cx="11530973" cy="5676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318554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318554">
                  <a:extLst>
                    <a:ext uri="{9D8B030D-6E8A-4147-A177-3AD203B41FA5}">
                      <a16:colId xmlns:a16="http://schemas.microsoft.com/office/drawing/2014/main" val="3381999359"/>
                    </a:ext>
                  </a:extLst>
                </a:gridCol>
              </a:tblGrid>
              <a:tr h="507497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语义和用法</a:t>
                      </a:r>
                      <a:endParaRPr lang="zh-TW" altLang="en-US" sz="3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22372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 相同点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 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都是表示心理活动的动词。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都有“后悔”的意思。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都可以受程度副词的修饰。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4124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不同点</a:t>
                      </a: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懊悔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懊恼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19730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vert="eaVert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词义着重在 “后悔”。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多用于书面语。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30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词义着重在 “烦恼”。</a:t>
                      </a:r>
                      <a:endParaRPr lang="en-US" altLang="zh-TW" sz="30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书面语和口语都常用。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7038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7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古怪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gǔguài</a:t>
            </a:r>
            <a:endParaRPr lang="zh-TW" altLang="en-US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qíguài</a:t>
            </a:r>
            <a:endParaRPr lang="zh-TW" altLang="en-US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ea typeface="標楷體" panose="03000509000000000000" pitchFamily="65" charset="-120"/>
              </a:rPr>
              <a:t>1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04820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0"/>
            <a:ext cx="2900365" cy="761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  <a:cs typeface="Calibri" panose="020F0502020204030204" pitchFamily="34" charset="0"/>
              </a:rPr>
              <a:t>懊悔</a:t>
            </a:r>
            <a:endParaRPr lang="en-US" altLang="zh-TW" sz="32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àohuǐ</a:t>
            </a:r>
            <a:endParaRPr lang="zh-TW" altLang="en-US" sz="1000" dirty="0">
              <a:latin typeface="+mn-ea"/>
              <a:cs typeface="Calibri" panose="020F0502020204030204" pitchFamily="34" charset="0"/>
            </a:endParaRPr>
          </a:p>
          <a:p>
            <a:pPr algn="ctr"/>
            <a:endParaRPr lang="zh-TW" altLang="en-US" sz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7081"/>
            <a:ext cx="2900365" cy="746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懊恼</a:t>
            </a:r>
            <a:endParaRPr lang="en-US" altLang="zh-TW" sz="3200" dirty="0">
              <a:latin typeface="+mn-ea"/>
            </a:endParaRPr>
          </a:p>
          <a:p>
            <a:pPr algn="ctr"/>
            <a:r>
              <a:rPr lang="en-US" altLang="zh-TW" sz="1000" dirty="0" err="1">
                <a:latin typeface="+mn-ea"/>
              </a:rPr>
              <a:t>àonǎo</a:t>
            </a:r>
            <a:endParaRPr lang="zh-TW" altLang="en-US" sz="200" dirty="0">
              <a:latin typeface="+mn-ea"/>
              <a:cs typeface="Calibri" panose="020F050202020403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80" y="356098"/>
            <a:ext cx="5730241" cy="247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FB53A1A8-335D-4A08-98CD-D0D7778E5BA0}"/>
              </a:ext>
            </a:extLst>
          </p:cNvPr>
          <p:cNvSpPr txBox="1"/>
          <p:nvPr/>
        </p:nvSpPr>
        <p:spPr>
          <a:xfrm>
            <a:off x="346865" y="952520"/>
            <a:ext cx="11498270" cy="54900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+mn-ea"/>
              </a:rPr>
              <a:t>1.</a:t>
            </a:r>
            <a:r>
              <a:rPr lang="zh-TW" altLang="en-US" sz="3400" dirty="0">
                <a:latin typeface="+mn-ea"/>
              </a:rPr>
              <a:t>他一时冲动，说了一些冒犯朋友的话，事后想想，心理十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分</a:t>
            </a:r>
            <a:r>
              <a:rPr lang="zh-TW" altLang="en-US" sz="3400" dirty="0">
                <a:solidFill>
                  <a:schemeClr val="bg1"/>
                </a:solidFill>
                <a:highlight>
                  <a:srgbClr val="FFFF00"/>
                </a:highlight>
                <a:latin typeface="+mn-ea"/>
              </a:rPr>
              <a:t>懊悔</a:t>
            </a:r>
            <a:r>
              <a:rPr lang="zh-TW" altLang="en-US" sz="3400" dirty="0">
                <a:latin typeface="+mn-ea"/>
              </a:rPr>
              <a:t>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+mn-ea"/>
              </a:rPr>
              <a:t>2.</a:t>
            </a:r>
            <a:r>
              <a:rPr lang="zh-TW" altLang="en-US" sz="3400" dirty="0">
                <a:latin typeface="+mn-ea"/>
              </a:rPr>
              <a:t>看到儿子的学习成绩越来越差，李先生的心理别说多</a:t>
            </a:r>
            <a:r>
              <a:rPr lang="zh-TW" altLang="en-US" sz="3400" dirty="0">
                <a:solidFill>
                  <a:schemeClr val="bg1"/>
                </a:solidFill>
                <a:highlight>
                  <a:srgbClr val="FFFF00"/>
                </a:highlight>
                <a:latin typeface="+mn-ea"/>
              </a:rPr>
              <a:t>懊恼</a:t>
            </a:r>
            <a:endParaRPr lang="en-US" altLang="zh-TW" sz="3400" dirty="0">
              <a:solidFill>
                <a:schemeClr val="bg1"/>
              </a:solidFill>
              <a:highlight>
                <a:srgbClr val="FFFF00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了。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+mn-ea"/>
              </a:rPr>
              <a:t>3.</a:t>
            </a:r>
            <a:r>
              <a:rPr lang="zh-TW" altLang="en-US" sz="3400" dirty="0">
                <a:latin typeface="+mn-ea"/>
              </a:rPr>
              <a:t>这是个好机会，你一定要把握住，否则以后一定会</a:t>
            </a:r>
            <a:r>
              <a:rPr lang="zh-TW" altLang="en-US" sz="3400" dirty="0">
                <a:solidFill>
                  <a:schemeClr val="bg1"/>
                </a:solidFill>
                <a:highlight>
                  <a:srgbClr val="FFFF00"/>
                </a:highlight>
                <a:latin typeface="+mn-ea"/>
              </a:rPr>
              <a:t>后悔</a:t>
            </a:r>
            <a:r>
              <a:rPr lang="zh-TW" altLang="en-US" sz="3400" dirty="0">
                <a:latin typeface="+mn-ea"/>
              </a:rPr>
              <a:t> 。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+mn-ea"/>
              </a:rPr>
              <a:t>4.</a:t>
            </a:r>
            <a:r>
              <a:rPr lang="zh-TW" altLang="en-US" sz="3400" dirty="0">
                <a:latin typeface="+mn-ea"/>
              </a:rPr>
              <a:t>小李坐出租车的时，把自己的包落在车上，现在越想越觉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+mn-ea"/>
              </a:rPr>
              <a:t>   得</a:t>
            </a:r>
            <a:r>
              <a:rPr lang="zh-TW" altLang="en-US" sz="3400" dirty="0">
                <a:solidFill>
                  <a:schemeClr val="bg1"/>
                </a:solidFill>
                <a:highlight>
                  <a:srgbClr val="FFFF00"/>
                </a:highlight>
                <a:latin typeface="+mn-ea"/>
              </a:rPr>
              <a:t>懊恼</a:t>
            </a:r>
            <a:r>
              <a:rPr lang="zh-TW" altLang="en-US" sz="3400" dirty="0">
                <a:latin typeface="+mn-ea"/>
              </a:rPr>
              <a:t>。</a:t>
            </a:r>
            <a:endParaRPr lang="en-US" altLang="zh-TW" sz="3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0829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2853503-19BA-464E-8A77-9B99D60AF256}"/>
              </a:ext>
            </a:extLst>
          </p:cNvPr>
          <p:cNvSpPr/>
          <p:nvPr/>
        </p:nvSpPr>
        <p:spPr>
          <a:xfrm>
            <a:off x="359735" y="385878"/>
            <a:ext cx="11472530" cy="60673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在学校里我得到自由发展。我的自信心日益坚强，直到我十六岁时，我母亲从法国回来，将她睽隔多年的女儿研究了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一下。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“我懊侮从前小心看护你的伤寒症，”她告诉我，“我宁愿看你死，不愿看你活着使你自己处处受痛苦。”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36492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裁缝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cáiféng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衣裳</a:t>
            </a:r>
            <a:r>
              <a:rPr lang="en-US" altLang="zh-TW" sz="2800" dirty="0" err="1">
                <a:latin typeface="+mn-ea"/>
              </a:rPr>
              <a:t>yīshang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绒线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róngxiàn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茫然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mángrán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1" y="1913856"/>
            <a:ext cx="2908092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做衣服的人。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2184167"/>
            <a:ext cx="2868119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衣服。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55389" y="5179220"/>
            <a:ext cx="2732781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编织毛衣用的毛线。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完全不知道的样子。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05721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tailor;dressmaker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712260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  <a:cs typeface="Calibri" panose="020F0502020204030204" pitchFamily="34" charset="0"/>
              </a:rPr>
              <a:t>Knitting</a:t>
            </a:r>
            <a:r>
              <a:rPr lang="zh-TW" altLang="en-US" sz="2400" dirty="0"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TW" sz="2400" dirty="0">
                <a:latin typeface="+mn-ea"/>
                <a:cs typeface="Calibri" panose="020F0502020204030204" pitchFamily="34" charset="0"/>
              </a:rPr>
              <a:t>wool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0E11CF1-5A48-4B07-A065-9BFE60AA6D2A}"/>
              </a:ext>
            </a:extLst>
          </p:cNvPr>
          <p:cNvSpPr/>
          <p:nvPr/>
        </p:nvSpPr>
        <p:spPr>
          <a:xfrm>
            <a:off x="8207347" y="564197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clothing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164360-4DCD-418B-8921-1171D8F6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92" y="1266203"/>
            <a:ext cx="3187908" cy="212527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AB426D0-BD95-4182-AF17-8943289A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119" y="1304289"/>
            <a:ext cx="2643498" cy="212471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184F697-AC90-474A-BF6B-C9A0B2D29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57" y="4386584"/>
            <a:ext cx="2476499" cy="247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废物</a:t>
            </a:r>
            <a:r>
              <a:rPr lang="en-US" altLang="zh-TW" sz="2800" dirty="0" err="1">
                <a:latin typeface="+mn-ea"/>
              </a:rPr>
              <a:t>fèiwù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889142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比喻没有用的人。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9"/>
            <a:ext cx="3609474" cy="478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good-for-nothing</a:t>
            </a:r>
            <a:endParaRPr lang="zh-TW" altLang="en-US" sz="3200" b="1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9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792035"/>
            <a:ext cx="432745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/>
              <a:t>黄包车</a:t>
            </a:r>
            <a:endParaRPr lang="en-US" altLang="zh-TW" sz="6000" dirty="0"/>
          </a:p>
          <a:p>
            <a:pPr algn="ctr"/>
            <a:r>
              <a:rPr lang="en-US" altLang="zh-TW" sz="2800" dirty="0" err="1">
                <a:latin typeface="+mn-ea"/>
              </a:rPr>
              <a:t>huángbāochē</a:t>
            </a:r>
            <a:endParaRPr lang="en-US" altLang="zh-TW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5057729"/>
            <a:ext cx="11520095" cy="82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TW" altLang="en-US" sz="3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一种单人拉的人力车</a:t>
            </a:r>
            <a:r>
              <a:rPr lang="zh-CN" altLang="en-US" sz="3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CDE462-5C96-40BD-B4FF-CE623FF4AB85}"/>
              </a:ext>
            </a:extLst>
          </p:cNvPr>
          <p:cNvSpPr/>
          <p:nvPr/>
        </p:nvSpPr>
        <p:spPr>
          <a:xfrm>
            <a:off x="4857751" y="601481"/>
            <a:ext cx="6998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+mn-ea"/>
              </a:rPr>
              <a:t>rickshaw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32F7A3-411E-4FCD-9325-128D8212F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4" y="1235981"/>
            <a:ext cx="5400675" cy="36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921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6BFA4D6-BEC2-4D85-8AF4-0D5C5E117813}"/>
              </a:ext>
            </a:extLst>
          </p:cNvPr>
          <p:cNvSpPr/>
          <p:nvPr/>
        </p:nvSpPr>
        <p:spPr>
          <a:xfrm>
            <a:off x="359735" y="177241"/>
            <a:ext cx="11472530" cy="64474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　我发现我不会削苹果。经过艰苦的努力我才学会补袜子。我怕上理发店，怕见客，怕给裁缝试衣裳。许多人尝试过教我织绒线，可是没有一个成功。在一间房里住了两年，问我电铃在哪儿我还茫然。我天天乘黄包车上医院去打针，接连三个月，仍然不认识那条路。总而言之，在现实的社会里，我等于一个废物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41785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71780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肥皂粉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féi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zào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fěn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眼色</a:t>
            </a:r>
            <a:r>
              <a:rPr lang="en-US" altLang="zh-TW" sz="2800" dirty="0" err="1">
                <a:latin typeface="+mn-ea"/>
              </a:rPr>
              <a:t>yǎnsè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面部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miànbù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神态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shéntài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6" y="1913856"/>
            <a:ext cx="2893770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洗衣粉。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向人示意的目光。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2151322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脸。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神情态度。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3053013" y="392491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face</a:t>
            </a:r>
            <a:endParaRPr lang="zh-TW" altLang="en-US" sz="40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596808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meaningful glance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51084BB-2E23-4CB0-B4E4-DF834B5032BB}"/>
              </a:ext>
            </a:extLst>
          </p:cNvPr>
          <p:cNvSpPr/>
          <p:nvPr/>
        </p:nvSpPr>
        <p:spPr>
          <a:xfrm>
            <a:off x="8247320" y="3926629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+mn-ea"/>
              </a:rPr>
              <a:t>bearing;expression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0495C1-133C-41C4-B356-3CD37AB68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907" y="1047750"/>
            <a:ext cx="2381250" cy="238125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10DCE83-D871-4987-BEE7-DB4031146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49" y="4476751"/>
            <a:ext cx="2857499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显露</a:t>
            </a:r>
            <a:r>
              <a:rPr lang="en-US" altLang="zh-TW" sz="2800" dirty="0" err="1">
                <a:latin typeface="+mn-ea"/>
              </a:rPr>
              <a:t>xiǎnlù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均衡</a:t>
            </a:r>
            <a:r>
              <a:rPr lang="en-US" altLang="zh-TW" dirty="0">
                <a:latin typeface="+mn-ea"/>
              </a:rPr>
              <a:t> </a:t>
            </a:r>
          </a:p>
          <a:p>
            <a:pPr algn="ctr"/>
            <a:r>
              <a:rPr lang="en-US" altLang="zh-TW" sz="2800" dirty="0" err="1">
                <a:latin typeface="+mn-ea"/>
              </a:rPr>
              <a:t>jūnhéng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沉痛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chéntòng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原来看不见的变成看得见。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16844" y="2184167"/>
            <a:ext cx="5439953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对立的各方面在数量或质量上相等或相抵。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深刻；严重。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750449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become </a:t>
            </a:r>
            <a:r>
              <a:rPr lang="en-US" altLang="zh-TW" sz="2400" dirty="0" err="1">
                <a:latin typeface="+mn-ea"/>
              </a:rPr>
              <a:t>visible;appear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7" y="3924918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be deep in sorrow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6234D2-5766-46EB-8BD3-A1837D8029B7}"/>
              </a:ext>
            </a:extLst>
          </p:cNvPr>
          <p:cNvSpPr/>
          <p:nvPr/>
        </p:nvSpPr>
        <p:spPr>
          <a:xfrm>
            <a:off x="8247321" y="750448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balanced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1" grpId="0"/>
      <p:bldP spid="12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583489"/>
            <a:ext cx="432745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+mn-ea"/>
                <a:cs typeface="Calibri" panose="020F0502020204030204" pitchFamily="34" charset="0"/>
              </a:rPr>
              <a:t>待人接物</a:t>
            </a:r>
            <a:endParaRPr lang="en-US" altLang="zh-TW" sz="6000" dirty="0"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dàirén-jiēwù</a:t>
            </a:r>
            <a:endParaRPr lang="en-US" altLang="zh-TW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5999" y="3281309"/>
            <a:ext cx="5777021" cy="1895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李奶奶</a:t>
            </a:r>
            <a:r>
              <a:rPr lang="zh-CN" altLang="en-US" sz="3600" dirty="0">
                <a:solidFill>
                  <a:schemeClr val="bg1"/>
                </a:solidFill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待人接物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很热情，孩子们都很喜欢她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/>
          <p:nvPr/>
        </p:nvCxnSpPr>
        <p:spPr>
          <a:xfrm>
            <a:off x="4966636" y="1251284"/>
            <a:ext cx="112936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0" y="948253"/>
            <a:ext cx="5452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+mn-ea"/>
              </a:rPr>
              <a:t>跟人相处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6B24B8A-88F6-4942-BA39-43CB70041DA7}"/>
              </a:ext>
            </a:extLst>
          </p:cNvPr>
          <p:cNvSpPr/>
          <p:nvPr/>
        </p:nvSpPr>
        <p:spPr>
          <a:xfrm>
            <a:off x="6096000" y="1722261"/>
            <a:ext cx="5777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+mn-ea"/>
              </a:rPr>
              <a:t>the way one gets along with people</a:t>
            </a:r>
            <a:endParaRPr lang="zh-TW" altLang="en-US" sz="40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BDC90C-E5CF-4D7C-95FD-DA9001DA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2399203"/>
            <a:ext cx="5100747" cy="33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41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40426E4-3AC4-4C0B-A1A9-B43C584EDD77}"/>
              </a:ext>
            </a:extLst>
          </p:cNvPr>
          <p:cNvSpPr/>
          <p:nvPr/>
        </p:nvSpPr>
        <p:spPr>
          <a:xfrm>
            <a:off x="343786" y="364154"/>
            <a:ext cx="11504428" cy="61296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我母亲给我两年的时间学习适应环境。她教我煮饭；用肥皂粉洗衣；练习行路的姿势；看人的眼色；点灯后记得拉上窗帘；照镜子研究面部神态；如果没有幽默天才，千万别说笑话。</a:t>
            </a:r>
            <a:b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8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　在待人接物的常识方面，我显露惊人的愚笨。我的两年计划是一个失败的试验。除了使我的思想失去均衡外，我母亲的沉痛警告没有给我任何的影响。</a:t>
            </a:r>
            <a:endParaRPr lang="zh-TW" altLang="en-US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491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4" y="71407"/>
            <a:ext cx="2900365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古怪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gǔguài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71407"/>
            <a:ext cx="2900365" cy="1508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qíguài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825460"/>
            <a:ext cx="573024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67232"/>
              </p:ext>
            </p:extLst>
          </p:nvPr>
        </p:nvGraphicFramePr>
        <p:xfrm>
          <a:off x="147430" y="1853426"/>
          <a:ext cx="11897139" cy="4465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249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974890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语义</a:t>
                      </a:r>
                      <a:endParaRPr lang="zh-TW" alt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相同点</a:t>
                      </a:r>
                      <a:endParaRPr lang="zh-TW" altLang="en-US" sz="4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1.Adj</a:t>
                      </a:r>
                      <a:r>
                        <a:rPr lang="zh-TW" altLang="en-US" sz="4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。</a:t>
                      </a:r>
                      <a:endParaRPr lang="en-US" altLang="zh-TW" sz="40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4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都有“与平常不一样”的意思。</a:t>
                      </a:r>
                      <a:endParaRPr lang="zh-TW" altLang="en-US" sz="4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不同点</a:t>
                      </a:r>
                      <a:endParaRPr lang="zh-TW" altLang="en-US" sz="40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9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9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古怪→生疏罕见，让人觉得诧异，适用范围较小。</a:t>
                      </a:r>
                      <a:endParaRPr lang="en-US" altLang="zh-TW" sz="39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9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9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奇怪→经验不和，难以理解，适用范围较大。</a:t>
                      </a:r>
                      <a:endParaRPr lang="en-US" altLang="zh-TW" sz="39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4048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598495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霓虹灯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níhóngdēng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颠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diān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交接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jiāojiē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欢悦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huānyuè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2513" y="2184166"/>
            <a:ext cx="2435654" cy="755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山顶。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结交，打交道。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416843" y="5179220"/>
            <a:ext cx="543995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欢乐喜悦。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Neon</a:t>
            </a:r>
            <a:r>
              <a:rPr lang="zh-TW" altLang="en-US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light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817196"/>
            <a:ext cx="3645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associate with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924920"/>
            <a:ext cx="3609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happy;pleased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E331457-D9BF-4D14-B9DB-682802847D61}"/>
              </a:ext>
            </a:extLst>
          </p:cNvPr>
          <p:cNvSpPr/>
          <p:nvPr/>
        </p:nvSpPr>
        <p:spPr>
          <a:xfrm>
            <a:off x="8247321" y="725416"/>
            <a:ext cx="39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peak, summit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7DDF53-7F2D-4DCE-8F66-0F55F32CC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04" y="1543085"/>
            <a:ext cx="2579573" cy="193468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7EB0C4C-57BB-4FC6-A06A-E47C955A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677" y="1644617"/>
            <a:ext cx="276226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咬嚙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yǎo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niè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袭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01699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华美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huáměi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01698"/>
            <a:ext cx="2151321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袍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páo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13856"/>
            <a:ext cx="2884245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用牙咬。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2184167"/>
            <a:ext cx="3143250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用于成套的衣服。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439953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有光彩而美丽。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2513" y="4954994"/>
            <a:ext cx="2848899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从上身到脚面的长衣服。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CA94EC-D5ED-414D-9F6C-1599DE251E64}"/>
              </a:ext>
            </a:extLst>
          </p:cNvPr>
          <p:cNvSpPr/>
          <p:nvPr/>
        </p:nvSpPr>
        <p:spPr>
          <a:xfrm>
            <a:off x="2486526" y="3924918"/>
            <a:ext cx="360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magnificent;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0" y="3602265"/>
            <a:ext cx="3944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long gown, robe, cloak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061CD7A-9B53-4AA7-B141-2D868A28A67B}"/>
              </a:ext>
            </a:extLst>
          </p:cNvPr>
          <p:cNvSpPr/>
          <p:nvPr/>
        </p:nvSpPr>
        <p:spPr>
          <a:xfrm>
            <a:off x="8981411" y="338741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 suit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18E93E-902A-4CE7-BB43-1673F98E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36" y="1394846"/>
            <a:ext cx="3045283" cy="203415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CE37EA8-DF2B-4D87-A573-092EC5CA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236" y="965891"/>
            <a:ext cx="1854376" cy="24721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A33B674-3016-4F92-8BB1-4E769B27A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68" t="7883" r="6887" b="5785"/>
          <a:stretch/>
        </p:blipFill>
        <p:spPr>
          <a:xfrm>
            <a:off x="9555237" y="4051484"/>
            <a:ext cx="1437726" cy="27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+mn-ea"/>
              </a:rPr>
              <a:t>蚤子</a:t>
            </a:r>
            <a:endParaRPr lang="en-US" altLang="zh-TW" sz="6000" dirty="0">
              <a:latin typeface="+mn-ea"/>
            </a:endParaRPr>
          </a:p>
          <a:p>
            <a:pPr algn="ctr"/>
            <a:r>
              <a:rPr lang="en-US" altLang="zh-TW" sz="2800" dirty="0" err="1">
                <a:latin typeface="+mn-ea"/>
              </a:rPr>
              <a:t>zǎo</a:t>
            </a:r>
            <a:r>
              <a:rPr lang="en-US" altLang="zh-TW" sz="2800" dirty="0">
                <a:latin typeface="+mn-ea"/>
              </a:rPr>
              <a:t> </a:t>
            </a:r>
            <a:r>
              <a:rPr lang="en-US" altLang="zh-TW" sz="2800" dirty="0" err="1">
                <a:latin typeface="+mn-ea"/>
              </a:rPr>
              <a:t>zi</a:t>
            </a:r>
            <a:endParaRPr lang="zh-TW" altLang="en-US" sz="28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060700" y="750449"/>
            <a:ext cx="247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0" i="0" dirty="0">
                <a:effectLst/>
                <a:latin typeface="+mn-ea"/>
                <a:cs typeface="Calibri" panose="020F0502020204030204" pitchFamily="34" charset="0"/>
              </a:rPr>
              <a:t>flea</a:t>
            </a:r>
            <a:endParaRPr lang="zh-TW" altLang="en-US" sz="2400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8DAEEF-6B5A-4068-BF47-277CA8B8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86" y="14811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5698B7-D681-459D-ABBE-11632A66301C}"/>
              </a:ext>
            </a:extLst>
          </p:cNvPr>
          <p:cNvSpPr txBox="1"/>
          <p:nvPr/>
        </p:nvSpPr>
        <p:spPr>
          <a:xfrm>
            <a:off x="335020" y="868979"/>
            <a:ext cx="4327450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七月巧云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qī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yuè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qiǎo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yún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F2BAE-F44B-4DE2-827B-B0741AD86117}"/>
              </a:ext>
            </a:extLst>
          </p:cNvPr>
          <p:cNvSpPr/>
          <p:nvPr/>
        </p:nvSpPr>
        <p:spPr>
          <a:xfrm>
            <a:off x="335952" y="4229054"/>
            <a:ext cx="11520095" cy="1952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农历七月初七叫做七夕，是牛郎织女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(the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herd-boy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weaving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girl)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在天河相会的日子，妇女们会在这一天向织女星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>
                <a:latin typeface="微軟正黑體" panose="020B0604030504040204" pitchFamily="34" charset="-120"/>
              </a:rPr>
              <a:t>the</a:t>
            </a:r>
            <a:r>
              <a:rPr lang="zh-TW" altLang="en-US" sz="2800" dirty="0">
                <a:latin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</a:rPr>
              <a:t>weaving</a:t>
            </a:r>
            <a:r>
              <a:rPr lang="zh-TW" altLang="en-US" sz="2800" dirty="0">
                <a:latin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</a:rPr>
              <a:t>star-</a:t>
            </a:r>
            <a:r>
              <a:rPr lang="en-US" altLang="zh-TW" sz="2800" dirty="0" err="1">
                <a:latin typeface="微軟正黑體" panose="020B0604030504040204" pitchFamily="34" charset="-120"/>
              </a:rPr>
              <a:t>vega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祈求聪明和灵巧</a:t>
            </a:r>
            <a:r>
              <a:rPr lang="zh-CN" altLang="en-US" sz="2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7BCD98-8A69-49D4-BD0E-E772E00D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25877"/>
            <a:ext cx="4924426" cy="348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13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￧ﾉﾛ￩ﾃﾎ￧ﾻﾇ￥ﾥﾳ Cowherd and weaver">
            <a:hlinkClick r:id="" action="ppaction://media"/>
            <a:extLst>
              <a:ext uri="{FF2B5EF4-FFF2-40B4-BE49-F238E27FC236}">
                <a16:creationId xmlns:a16="http://schemas.microsoft.com/office/drawing/2014/main" id="{4E61AB33-9D3A-429D-ABB6-26B8DEFC78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9900" y="280293"/>
            <a:ext cx="11325225" cy="63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86AA98A-48AC-4DA4-8CD7-7A911A578D0E}"/>
              </a:ext>
            </a:extLst>
          </p:cNvPr>
          <p:cNvSpPr/>
          <p:nvPr/>
        </p:nvSpPr>
        <p:spPr>
          <a:xfrm>
            <a:off x="349102" y="205264"/>
            <a:ext cx="11493795" cy="6447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生活的艺术，有一部分我不是不能领略。我懂得怎么看“七月巧云”，听苏格兰兵吹</a:t>
            </a:r>
            <a:r>
              <a:rPr lang="en-US" altLang="zh-TW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bagpipe</a:t>
            </a:r>
            <a:r>
              <a:rPr lang="zh-TW" altLang="en-US" sz="40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享受微风中的藤椅，吃盐水花生，欣赏雨夜的霓虹灯，从双层公共汽车上伸出手摘树巅的绿叶。在没有人与人交接的场合，我充满了生命的欢悦。可是我一天不能克服这种咬啮性的小烦恼，生命是一袭华美的袍，爬满了蚤子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33955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23849" y="769441"/>
            <a:ext cx="11544301" cy="591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1.</a:t>
            </a:r>
            <a:r>
              <a:rPr lang="zh-TW" altLang="en-US" sz="3200" dirty="0">
                <a:latin typeface="+mn-ea"/>
              </a:rPr>
              <a:t>“我”之所以称自己是“古怪的女孩”，是因为从校就被视为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天才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2.</a:t>
            </a:r>
            <a:r>
              <a:rPr lang="zh-TW" altLang="en-US" sz="3200" dirty="0">
                <a:latin typeface="+mn-ea"/>
              </a:rPr>
              <a:t>童年时的“我” 只有发展自己的天才这一个生存目标。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3.</a:t>
            </a:r>
            <a:r>
              <a:rPr lang="zh-TW" altLang="en-US" sz="3200" dirty="0">
                <a:latin typeface="+mn-ea"/>
              </a:rPr>
              <a:t> “我”三岁时就被美国式的宣传誉为神童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4.</a:t>
            </a:r>
            <a:r>
              <a:rPr lang="zh-TW" altLang="en-US" sz="3200" dirty="0">
                <a:latin typeface="+mn-ea"/>
              </a:rPr>
              <a:t>我背诵的唐诗触动了那个“满清遗老”的“亡国恨”，他痛苦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的流下眼泪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5.</a:t>
            </a:r>
            <a:r>
              <a:rPr lang="zh-TW" altLang="en-US" sz="3200" dirty="0">
                <a:latin typeface="+mn-ea"/>
              </a:rPr>
              <a:t>七岁时的“我”开始写小说，但并不是所有的字都会写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七岁的时候。</a:t>
            </a:r>
            <a:endParaRPr lang="en-US" altLang="zh-TW" sz="32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3257108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33555" y="964634"/>
            <a:ext cx="11534596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6.</a:t>
            </a:r>
            <a:r>
              <a:rPr lang="zh-TW" altLang="en-US" sz="3200" dirty="0">
                <a:latin typeface="+mn-ea"/>
              </a:rPr>
              <a:t>“我”的第二部小说的内容是专门研究自杀的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7.</a:t>
            </a:r>
            <a:r>
              <a:rPr lang="zh-TW" altLang="en-US" sz="3200" dirty="0">
                <a:latin typeface="+mn-ea"/>
              </a:rPr>
              <a:t>“我” 小时候的课外读物非常丰富，它们对我的思想影响很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 大。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8.</a:t>
            </a:r>
            <a:r>
              <a:rPr lang="zh-TW" altLang="en-US" sz="3200" dirty="0">
                <a:latin typeface="+mn-ea"/>
              </a:rPr>
              <a:t>“我”八岁时写的</a:t>
            </a:r>
            <a:r>
              <a:rPr lang="en-US" altLang="zh-TW" sz="3200" dirty="0">
                <a:latin typeface="+mn-ea"/>
              </a:rPr>
              <a:t>《</a:t>
            </a:r>
            <a:r>
              <a:rPr lang="zh-TW" altLang="en-US" sz="3200" dirty="0">
                <a:latin typeface="+mn-ea"/>
              </a:rPr>
              <a:t>快乐村</a:t>
            </a:r>
            <a:r>
              <a:rPr lang="en-US" altLang="zh-TW" sz="3200" dirty="0">
                <a:latin typeface="+mn-ea"/>
              </a:rPr>
              <a:t>》</a:t>
            </a:r>
            <a:r>
              <a:rPr lang="zh-TW" altLang="en-US" sz="3200" dirty="0">
                <a:latin typeface="+mn-ea"/>
              </a:rPr>
              <a:t>是一篇以想象为主的小说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9. 《</a:t>
            </a:r>
            <a:r>
              <a:rPr lang="zh-TW" altLang="en-US" sz="3200" dirty="0">
                <a:latin typeface="+mn-ea"/>
              </a:rPr>
              <a:t>快乐村</a:t>
            </a:r>
            <a:r>
              <a:rPr lang="en-US" altLang="zh-TW" sz="3200" dirty="0">
                <a:latin typeface="+mn-ea"/>
              </a:rPr>
              <a:t>》</a:t>
            </a:r>
            <a:r>
              <a:rPr lang="zh-TW" altLang="en-US" sz="3200" dirty="0">
                <a:latin typeface="+mn-ea"/>
              </a:rPr>
              <a:t>这部小说最后写成了一本洋洋大作， “我”自己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 为它配上了插图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10.</a:t>
            </a:r>
            <a:r>
              <a:rPr lang="zh-TW" altLang="en-US" sz="3200" dirty="0">
                <a:latin typeface="+mn-ea"/>
              </a:rPr>
              <a:t> 九岁的时候， “我”就已经选定了自己今后的职业。</a:t>
            </a:r>
            <a:endParaRPr lang="en-US" altLang="zh-TW" sz="32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4005682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33555" y="964634"/>
            <a:ext cx="11534596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11.</a:t>
            </a:r>
            <a:r>
              <a:rPr lang="zh-TW" altLang="en-US" sz="3200" dirty="0">
                <a:latin typeface="+mn-ea"/>
              </a:rPr>
              <a:t>因为爱用色彩浓厚的词语，所以“我”的小说经常会有词语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   堆砌的问题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12.</a:t>
            </a:r>
            <a:r>
              <a:rPr lang="zh-TW" altLang="en-US" sz="3200" dirty="0">
                <a:latin typeface="+mn-ea"/>
              </a:rPr>
              <a:t> 学校里的自由环境培养了“我” 的自信心。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13.</a:t>
            </a:r>
            <a:r>
              <a:rPr lang="zh-TW" altLang="en-US" sz="3200" dirty="0">
                <a:latin typeface="+mn-ea"/>
              </a:rPr>
              <a:t>“我” 的妈妈从法国回来后，对我的生存能力很不满意。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14.</a:t>
            </a:r>
            <a:r>
              <a:rPr lang="zh-TW" altLang="en-US" sz="3200" dirty="0">
                <a:latin typeface="+mn-ea"/>
              </a:rPr>
              <a:t>在妈妈眼里， “我” 在现实社会中是一个废物。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15.</a:t>
            </a:r>
            <a:r>
              <a:rPr lang="zh-TW" altLang="en-US" sz="3200" dirty="0">
                <a:latin typeface="+mn-ea"/>
              </a:rPr>
              <a:t>妈妈细心细致的教育终于提高了“我”的待人接物的能力 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16.</a:t>
            </a:r>
            <a:r>
              <a:rPr lang="zh-TW" altLang="en-US" sz="3200" dirty="0">
                <a:latin typeface="+mn-ea"/>
              </a:rPr>
              <a:t> “我”懂得生活中的乐趣，但就是不善跟人打交道。</a:t>
            </a:r>
            <a:endParaRPr lang="en-US" altLang="zh-TW" sz="32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13689965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C15D591-1562-4441-A96C-D268EAF39E49}"/>
              </a:ext>
            </a:extLst>
          </p:cNvPr>
          <p:cNvGraphicFramePr>
            <a:graphicFrameLocks noGrp="1"/>
          </p:cNvGraphicFramePr>
          <p:nvPr/>
        </p:nvGraphicFramePr>
        <p:xfrm>
          <a:off x="19051" y="0"/>
          <a:ext cx="12172950" cy="1175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371">
                  <a:extLst>
                    <a:ext uri="{9D8B030D-6E8A-4147-A177-3AD203B41FA5}">
                      <a16:colId xmlns:a16="http://schemas.microsoft.com/office/drawing/2014/main" val="219982757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2743479026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286345322"/>
                    </a:ext>
                  </a:extLst>
                </a:gridCol>
                <a:gridCol w="3049193">
                  <a:extLst>
                    <a:ext uri="{9D8B030D-6E8A-4147-A177-3AD203B41FA5}">
                      <a16:colId xmlns:a16="http://schemas.microsoft.com/office/drawing/2014/main" val="1008948300"/>
                    </a:ext>
                  </a:extLst>
                </a:gridCol>
              </a:tblGrid>
              <a:tr h="5961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古怪</a:t>
                      </a:r>
                      <a:endParaRPr lang="en-US" altLang="zh-TW" sz="3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束缚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踌躇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懊悔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952036"/>
                  </a:ext>
                </a:extLst>
              </a:tr>
              <a:tr h="5659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奇怪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约束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犹豫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懊恼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563624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AFE8AC4-952D-447B-8844-DB2C8C5B600E}"/>
              </a:ext>
            </a:extLst>
          </p:cNvPr>
          <p:cNvSpPr txBox="1"/>
          <p:nvPr/>
        </p:nvSpPr>
        <p:spPr>
          <a:xfrm>
            <a:off x="333376" y="1466850"/>
            <a:ext cx="11544299" cy="48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1.</a:t>
            </a:r>
            <a:r>
              <a:rPr lang="zh-TW" altLang="en-US" sz="3000" dirty="0">
                <a:latin typeface="+mn-ea"/>
              </a:rPr>
              <a:t>他平时是个活泼开朗的人，最近忽然变得沉默寡言起来，大家都决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得有些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2.</a:t>
            </a:r>
            <a:r>
              <a:rPr lang="zh-TW" altLang="en-US" sz="3000" dirty="0">
                <a:latin typeface="+mn-ea"/>
              </a:rPr>
              <a:t>在经济改革方面，我们不能让旧的观念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自己的手脚。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3.</a:t>
            </a:r>
            <a:r>
              <a:rPr lang="zh-TW" altLang="en-US" sz="3000" dirty="0">
                <a:latin typeface="+mn-ea"/>
              </a:rPr>
              <a:t>这个假期小王打算去南方的一座名山旅游，但是，是去武夷山还是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峨眉山，她还在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不决。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4.</a:t>
            </a:r>
            <a:r>
              <a:rPr lang="zh-TW" altLang="en-US" sz="3000" dirty="0">
                <a:latin typeface="+mn-ea"/>
              </a:rPr>
              <a:t>两年前我有一次出国留学的机会，但因为某些原因放弃了，现在想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起来很</a:t>
            </a:r>
            <a:r>
              <a:rPr lang="en-US" altLang="zh-TW" sz="3000" dirty="0">
                <a:latin typeface="+mn-ea"/>
              </a:rPr>
              <a:t>__________</a:t>
            </a:r>
            <a:r>
              <a:rPr lang="zh-TW" altLang="en-US" sz="3000" dirty="0">
                <a:latin typeface="+mn-ea"/>
              </a:rPr>
              <a:t>。</a:t>
            </a:r>
            <a:endParaRPr lang="en-US" altLang="zh-TW" sz="30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1BD2E9-0D6E-4C67-9232-8AE51F458465}"/>
              </a:ext>
            </a:extLst>
          </p:cNvPr>
          <p:cNvSpPr/>
          <p:nvPr/>
        </p:nvSpPr>
        <p:spPr>
          <a:xfrm>
            <a:off x="1847850" y="2180372"/>
            <a:ext cx="1714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奇怪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887DED8-9307-4B6E-A810-E3B927B883D0}"/>
              </a:ext>
            </a:extLst>
          </p:cNvPr>
          <p:cNvSpPr/>
          <p:nvPr/>
        </p:nvSpPr>
        <p:spPr>
          <a:xfrm>
            <a:off x="7224395" y="2875002"/>
            <a:ext cx="1574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束缚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4FA34D-2185-40BD-9117-F6907EFF5FE4}"/>
              </a:ext>
            </a:extLst>
          </p:cNvPr>
          <p:cNvSpPr/>
          <p:nvPr/>
        </p:nvSpPr>
        <p:spPr>
          <a:xfrm>
            <a:off x="3352798" y="4251102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犹豫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902F096-EFC8-4EEB-9675-6E74D40E2D6D}"/>
              </a:ext>
            </a:extLst>
          </p:cNvPr>
          <p:cNvSpPr/>
          <p:nvPr/>
        </p:nvSpPr>
        <p:spPr>
          <a:xfrm>
            <a:off x="1847849" y="5594822"/>
            <a:ext cx="17145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懊悔</a:t>
            </a:r>
            <a:endParaRPr lang="zh-TW" altLang="en-US" sz="30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85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LightSeedRightStep">
      <a:dk1>
        <a:srgbClr val="000000"/>
      </a:dk1>
      <a:lt1>
        <a:srgbClr val="FFFFFF"/>
      </a:lt1>
      <a:dk2>
        <a:srgbClr val="412E24"/>
      </a:dk2>
      <a:lt2>
        <a:srgbClr val="E8E4E2"/>
      </a:lt2>
      <a:accent1>
        <a:srgbClr val="7EA8B9"/>
      </a:accent1>
      <a:accent2>
        <a:srgbClr val="7F8FBA"/>
      </a:accent2>
      <a:accent3>
        <a:srgbClr val="9D96C6"/>
      </a:accent3>
      <a:accent4>
        <a:srgbClr val="9F7FBA"/>
      </a:accent4>
      <a:accent5>
        <a:srgbClr val="C392C4"/>
      </a:accent5>
      <a:accent6>
        <a:srgbClr val="BA7FA3"/>
      </a:accent6>
      <a:hlink>
        <a:srgbClr val="A97660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4B58E274054FD44A987132C17D4373B" ma:contentTypeVersion="2" ma:contentTypeDescription="建立新的文件。" ma:contentTypeScope="" ma:versionID="b7a3062b33983d929b8e5881914e59cc">
  <xsd:schema xmlns:xsd="http://www.w3.org/2001/XMLSchema" xmlns:xs="http://www.w3.org/2001/XMLSchema" xmlns:p="http://schemas.microsoft.com/office/2006/metadata/properties" xmlns:ns3="ce9261f0-1ecd-4742-a9af-9e17aaf44ad8" targetNamespace="http://schemas.microsoft.com/office/2006/metadata/properties" ma:root="true" ma:fieldsID="0d236c1c2a3ae0a2e157b91d48355544" ns3:_="">
    <xsd:import namespace="ce9261f0-1ecd-4742-a9af-9e17aaf44a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261f0-1ecd-4742-a9af-9e17aaf44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E3AA09-1FBF-40CD-81C8-F7CE51F353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DE1B4-F9C6-41C5-AE53-F05400D61E7A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ce9261f0-1ecd-4742-a9af-9e17aaf44ad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546BD0F-0BBC-4CD5-AEF6-39082E6F1C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9261f0-1ecd-4742-a9af-9e17aaf44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6040</Words>
  <Application>Microsoft Office PowerPoint</Application>
  <PresentationFormat>寬螢幕</PresentationFormat>
  <Paragraphs>756</Paragraphs>
  <Slides>101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101</vt:i4>
      </vt:variant>
    </vt:vector>
  </HeadingPairs>
  <TitlesOfParts>
    <vt:vector size="110" baseType="lpstr">
      <vt:lpstr>方正舒体</vt:lpstr>
      <vt:lpstr>Helvetica Neue</vt:lpstr>
      <vt:lpstr>微軟正黑體</vt:lpstr>
      <vt:lpstr>標楷體</vt:lpstr>
      <vt:lpstr>Bodoni MT</vt:lpstr>
      <vt:lpstr>Calibri</vt:lpstr>
      <vt:lpstr>Goudy Old Style</vt:lpstr>
      <vt:lpstr>Wingdings 2</vt:lpstr>
      <vt:lpstr>SlateVTI</vt:lpstr>
      <vt:lpstr>第六课 天才梦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天才夢</dc:title>
  <dc:creator>鄭雅瓈</dc:creator>
  <cp:lastModifiedBy>鄭雅瓈</cp:lastModifiedBy>
  <cp:revision>259</cp:revision>
  <dcterms:created xsi:type="dcterms:W3CDTF">2020-02-13T09:56:34Z</dcterms:created>
  <dcterms:modified xsi:type="dcterms:W3CDTF">2020-02-27T08:04:36Z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0x010100E4B58E274054FD44A987132C17D4373B</vt:lpwstr>
  </property>
</Properties>
</file>