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262" r:id="rId2"/>
    <p:sldId id="261" r:id="rId3"/>
    <p:sldId id="378" r:id="rId4"/>
    <p:sldId id="379" r:id="rId5"/>
    <p:sldId id="392" r:id="rId6"/>
    <p:sldId id="432" r:id="rId7"/>
    <p:sldId id="449" r:id="rId8"/>
    <p:sldId id="451" r:id="rId9"/>
    <p:sldId id="452" r:id="rId10"/>
    <p:sldId id="453" r:id="rId11"/>
    <p:sldId id="450" r:id="rId12"/>
    <p:sldId id="454" r:id="rId13"/>
    <p:sldId id="455" r:id="rId14"/>
    <p:sldId id="433" r:id="rId15"/>
    <p:sldId id="456" r:id="rId16"/>
    <p:sldId id="457" r:id="rId17"/>
    <p:sldId id="458" r:id="rId18"/>
    <p:sldId id="263" r:id="rId19"/>
    <p:sldId id="393" r:id="rId20"/>
    <p:sldId id="394" r:id="rId21"/>
    <p:sldId id="395" r:id="rId22"/>
    <p:sldId id="264" r:id="rId23"/>
    <p:sldId id="396" r:id="rId24"/>
    <p:sldId id="397" r:id="rId25"/>
    <p:sldId id="398" r:id="rId26"/>
    <p:sldId id="265" r:id="rId27"/>
    <p:sldId id="266" r:id="rId28"/>
    <p:sldId id="399" r:id="rId29"/>
    <p:sldId id="400" r:id="rId30"/>
    <p:sldId id="401" r:id="rId31"/>
    <p:sldId id="425" r:id="rId32"/>
    <p:sldId id="459" r:id="rId33"/>
    <p:sldId id="461" r:id="rId34"/>
    <p:sldId id="426" r:id="rId35"/>
    <p:sldId id="462" r:id="rId36"/>
    <p:sldId id="463" r:id="rId37"/>
    <p:sldId id="434" r:id="rId38"/>
    <p:sldId id="464" r:id="rId39"/>
    <p:sldId id="465" r:id="rId40"/>
    <p:sldId id="466" r:id="rId41"/>
    <p:sldId id="269" r:id="rId42"/>
    <p:sldId id="402" r:id="rId43"/>
    <p:sldId id="403" r:id="rId44"/>
    <p:sldId id="435" r:id="rId45"/>
    <p:sldId id="467" r:id="rId46"/>
    <p:sldId id="469" r:id="rId47"/>
    <p:sldId id="470" r:id="rId48"/>
    <p:sldId id="267" r:id="rId49"/>
    <p:sldId id="404" r:id="rId50"/>
    <p:sldId id="405" r:id="rId51"/>
    <p:sldId id="406" r:id="rId52"/>
    <p:sldId id="407" r:id="rId53"/>
    <p:sldId id="408" r:id="rId54"/>
    <p:sldId id="409" r:id="rId55"/>
    <p:sldId id="268" r:id="rId56"/>
    <p:sldId id="410" r:id="rId57"/>
    <p:sldId id="411" r:id="rId58"/>
    <p:sldId id="427" r:id="rId59"/>
    <p:sldId id="471" r:id="rId60"/>
    <p:sldId id="473" r:id="rId61"/>
    <p:sldId id="428" r:id="rId62"/>
    <p:sldId id="474" r:id="rId63"/>
    <p:sldId id="475" r:id="rId64"/>
    <p:sldId id="270" r:id="rId65"/>
    <p:sldId id="271" r:id="rId66"/>
    <p:sldId id="412" r:id="rId67"/>
    <p:sldId id="413" r:id="rId68"/>
    <p:sldId id="414" r:id="rId69"/>
    <p:sldId id="436" r:id="rId70"/>
    <p:sldId id="477" r:id="rId71"/>
    <p:sldId id="476" r:id="rId72"/>
    <p:sldId id="478" r:id="rId73"/>
    <p:sldId id="272" r:id="rId74"/>
    <p:sldId id="415" r:id="rId75"/>
    <p:sldId id="416" r:id="rId76"/>
    <p:sldId id="417" r:id="rId77"/>
    <p:sldId id="424" r:id="rId78"/>
    <p:sldId id="479" r:id="rId79"/>
    <p:sldId id="480" r:id="rId80"/>
    <p:sldId id="429" r:id="rId81"/>
    <p:sldId id="481" r:id="rId82"/>
    <p:sldId id="482" r:id="rId83"/>
    <p:sldId id="430" r:id="rId84"/>
    <p:sldId id="483" r:id="rId85"/>
    <p:sldId id="484" r:id="rId86"/>
    <p:sldId id="273" r:id="rId87"/>
    <p:sldId id="274" r:id="rId88"/>
    <p:sldId id="418" r:id="rId89"/>
    <p:sldId id="419" r:id="rId90"/>
    <p:sldId id="420" r:id="rId91"/>
    <p:sldId id="431" r:id="rId92"/>
    <p:sldId id="485" r:id="rId93"/>
    <p:sldId id="486" r:id="rId94"/>
    <p:sldId id="275" r:id="rId95"/>
    <p:sldId id="421" r:id="rId96"/>
    <p:sldId id="277" r:id="rId97"/>
    <p:sldId id="422" r:id="rId98"/>
    <p:sldId id="423" r:id="rId99"/>
    <p:sldId id="437" r:id="rId100"/>
    <p:sldId id="487" r:id="rId101"/>
    <p:sldId id="489" r:id="rId102"/>
    <p:sldId id="490" r:id="rId103"/>
    <p:sldId id="276" r:id="rId104"/>
    <p:sldId id="491" r:id="rId105"/>
    <p:sldId id="492" r:id="rId106"/>
    <p:sldId id="493" r:id="rId107"/>
    <p:sldId id="494" r:id="rId108"/>
    <p:sldId id="495" r:id="rId109"/>
    <p:sldId id="496" r:id="rId110"/>
    <p:sldId id="497" r:id="rId11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3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706" autoAdjust="0"/>
  </p:normalViewPr>
  <p:slideViewPr>
    <p:cSldViewPr snapToGrid="0">
      <p:cViewPr varScale="1">
        <p:scale>
          <a:sx n="67" d="100"/>
          <a:sy n="67" d="100"/>
        </p:scale>
        <p:origin x="652" y="48"/>
      </p:cViewPr>
      <p:guideLst>
        <p:guide pos="381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E8C005-3172-4E56-9156-FD7870F94231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2020年5月4日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08FAD1D-910E-4884-9F17-0200497759DD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2869989-EB00-4EE7-BCB5-25BDC5BB29F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5499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27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2444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65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9926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87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0388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​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​​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9F78392-5C5C-45F6-8F89-DC4807D81C95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A02441-A415-40E6-B767-261B5D217FD4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FDC526-5D1A-47D8-B5CB-FD3BF5D2FD0F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​​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19926E-5C3F-4205-B23D-D4C1E7A6E097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44B4C3-BFEF-4472-B595-652481CA0278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7014D5-A26D-4BC6-B967-5C8DC462FB42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​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​​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​​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​​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​​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​​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​​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​​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​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​​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​​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​​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​​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​​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​​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​​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​​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​​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​​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​​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​​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​​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​​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​​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​​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​​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​​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​​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​​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​​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​​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​​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頁尾預留位置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12" name="日期預留位置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89A11-8BF8-45F7-B92C-261B55DE08FE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214" name="投影片編號預留位置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​​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AC134-9EF5-4B7F-A61E-56D77C662044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​​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59" name="直線接點​​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。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直線接點​​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​​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​​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​​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​​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​​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​​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​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​​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​​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​​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​​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​​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​​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​​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​​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​​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​​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​​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​​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​​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​​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​​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​​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​​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​​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​​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​​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​​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​​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​​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​​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cxnSp>
        <p:nvCxnSpPr>
          <p:cNvPr id="148" name="直線接點​​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992717" y="6289679"/>
            <a:ext cx="126727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ECDDC83-CBC4-433C-A680-A4A18AB55000}" type="datetime2">
              <a:rPr lang="zh-TW" altLang="en-US" smtClean="0"/>
              <a:pPr/>
              <a:t>2020年5月4日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9ABB065C-44F5-4DDB-B42D-E45994193FDC}"/>
              </a:ext>
            </a:extLst>
          </p:cNvPr>
          <p:cNvSpPr txBox="1">
            <a:spLocks/>
          </p:cNvSpPr>
          <p:nvPr/>
        </p:nvSpPr>
        <p:spPr>
          <a:xfrm>
            <a:off x="1103344" y="1271170"/>
            <a:ext cx="10021855" cy="4043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1" kern="1200" cap="none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第九课</a:t>
            </a:r>
            <a:b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人生就是与困境周旋</a:t>
            </a:r>
          </a:p>
        </p:txBody>
      </p:sp>
    </p:spTree>
    <p:extLst>
      <p:ext uri="{BB962C8B-B14F-4D97-AF65-F5344CB8AC3E}">
        <p14:creationId xmlns:p14="http://schemas.microsoft.com/office/powerpoint/2010/main" val="41367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944696"/>
            <a:ext cx="11525005" cy="132343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不免</a:t>
            </a:r>
            <a:endParaRPr lang="en-US" altLang="zh-TW" sz="8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6" y="2656396"/>
            <a:ext cx="11525005" cy="36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，免不了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表示由于某种原因而导致并非理想的结果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多用于后一小句，只修饰肯定形式的多音节动词、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形容词。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3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743FFCA-88CE-46B4-822B-DD81B6F76150}"/>
              </a:ext>
            </a:extLst>
          </p:cNvPr>
          <p:cNvSpPr txBox="1"/>
          <p:nvPr/>
        </p:nvSpPr>
        <p:spPr>
          <a:xfrm>
            <a:off x="0" y="-9524"/>
            <a:ext cx="1266825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交加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5B14AB-BCF0-4623-B8BE-E0742F3BB463}"/>
              </a:ext>
            </a:extLst>
          </p:cNvPr>
          <p:cNvSpPr txBox="1"/>
          <p:nvPr/>
        </p:nvSpPr>
        <p:spPr>
          <a:xfrm>
            <a:off x="330515" y="1232573"/>
            <a:ext cx="11530970" cy="484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窗外风雨交加，小王一杯清茶一本书，悠然自得地享受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着这雨中的周末。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他原来是个百万富翁，自丛开始吸毒以后，很快就把财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富耗尽了，最后在贫病交加之中离开了这个世界</a:t>
            </a:r>
            <a:r>
              <a:rPr lang="zh-TW" altLang="en-US" sz="3500" dirty="0">
                <a:latin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得知自己中了大奖的消息，老李惊喜交加，半天都不敢   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相信这是真的</a:t>
            </a:r>
            <a:r>
              <a:rPr lang="zh-TW" altLang="en-US" sz="3500" dirty="0">
                <a:latin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8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D92773DA-9084-4F4F-ACBF-86FBFAF85A22}"/>
              </a:ext>
            </a:extLst>
          </p:cNvPr>
          <p:cNvSpPr txBox="1"/>
          <p:nvPr/>
        </p:nvSpPr>
        <p:spPr>
          <a:xfrm>
            <a:off x="346363" y="829049"/>
            <a:ext cx="11499273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那天晚上又打雷又闪电，声音特别大，把家里的小狗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吓得够呛。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3C78C1-DD1C-4EDF-82CE-1E8870D562B6}"/>
              </a:ext>
            </a:extLst>
          </p:cNvPr>
          <p:cNvSpPr/>
          <p:nvPr/>
        </p:nvSpPr>
        <p:spPr>
          <a:xfrm>
            <a:off x="935180" y="2364141"/>
            <a:ext cx="10810875" cy="165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那天晚上雷电交加，声音特别大，把家里的小狗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   吓得够呛。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1FD121-4A1D-4929-AA8B-6379A1162276}"/>
              </a:ext>
            </a:extLst>
          </p:cNvPr>
          <p:cNvSpPr txBox="1"/>
          <p:nvPr/>
        </p:nvSpPr>
        <p:spPr>
          <a:xfrm>
            <a:off x="346363" y="4731129"/>
            <a:ext cx="11499273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他现在的处境不太好，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A3465A-D1AF-40B3-AA3F-52501E1C1C20}"/>
              </a:ext>
            </a:extLst>
          </p:cNvPr>
          <p:cNvSpPr/>
          <p:nvPr/>
        </p:nvSpPr>
        <p:spPr>
          <a:xfrm>
            <a:off x="6195580" y="4835099"/>
            <a:ext cx="403600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贫病交加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6DC259B-F58D-4EA2-8F4A-16ABBCA074DA}"/>
              </a:ext>
            </a:extLst>
          </p:cNvPr>
          <p:cNvSpPr txBox="1"/>
          <p:nvPr/>
        </p:nvSpPr>
        <p:spPr>
          <a:xfrm>
            <a:off x="0" y="-9524"/>
            <a:ext cx="1787236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交加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2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FC2B008-6D1C-4C9B-9E6D-0585D5CDDAAF}"/>
              </a:ext>
            </a:extLst>
          </p:cNvPr>
          <p:cNvSpPr txBox="1"/>
          <p:nvPr/>
        </p:nvSpPr>
        <p:spPr>
          <a:xfrm>
            <a:off x="346363" y="3905250"/>
            <a:ext cx="11499273" cy="20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：在你的人生当中，什么事情是让你最难忘的？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</a:rPr>
              <a:t> 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605B52-B87B-4777-8400-A21E54738E92}"/>
              </a:ext>
            </a:extLst>
          </p:cNvPr>
          <p:cNvSpPr txBox="1"/>
          <p:nvPr/>
        </p:nvSpPr>
        <p:spPr>
          <a:xfrm>
            <a:off x="346362" y="1015985"/>
            <a:ext cx="11499273" cy="20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：你现在想起以前的男朋友是什么感觉呢？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82B0A9-032F-42A4-9D56-AEBB78A833F8}"/>
              </a:ext>
            </a:extLst>
          </p:cNvPr>
          <p:cNvSpPr/>
          <p:nvPr/>
        </p:nvSpPr>
        <p:spPr>
          <a:xfrm>
            <a:off x="1685925" y="2192338"/>
            <a:ext cx="969645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想起以前的男朋友让我爱恨交加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3CD304-510A-44B9-8A36-DBF091055F10}"/>
              </a:ext>
            </a:extLst>
          </p:cNvPr>
          <p:cNvSpPr/>
          <p:nvPr/>
        </p:nvSpPr>
        <p:spPr>
          <a:xfrm>
            <a:off x="1609725" y="5020636"/>
            <a:ext cx="977265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</a:rPr>
              <a:t>男朋友向我求婚让我惊喜交加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F3E50C9-1822-40C2-92DB-0D0851554CE6}"/>
              </a:ext>
            </a:extLst>
          </p:cNvPr>
          <p:cNvSpPr txBox="1"/>
          <p:nvPr/>
        </p:nvSpPr>
        <p:spPr>
          <a:xfrm>
            <a:off x="0" y="-9524"/>
            <a:ext cx="1790700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交加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01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36EE03-8B43-4448-B5F3-7C9709019486}"/>
              </a:ext>
            </a:extLst>
          </p:cNvPr>
          <p:cNvSpPr/>
          <p:nvPr/>
        </p:nvSpPr>
        <p:spPr>
          <a:xfrm>
            <a:off x="329045" y="1475509"/>
            <a:ext cx="11533909" cy="443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其实，人这一生能得到什么呢？只有过程，只有注满在这个过程中的心情。所以，一定要注满好心情。你要是逃避困境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----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但困境可并不躲开你，你要是封闭自己，你要总是整天看什么都不顺眼，你要是不在爱和友谊之中，而是在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愁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恨交加之中，你想你能有什么好心情呢？其实，爱、友谊、快乐，都是一种智慧 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15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4EC4C74-BB27-4A6A-BC45-7F596B05731F}"/>
              </a:ext>
            </a:extLst>
          </p:cNvPr>
          <p:cNvSpPr txBox="1"/>
          <p:nvPr/>
        </p:nvSpPr>
        <p:spPr>
          <a:xfrm>
            <a:off x="0" y="0"/>
            <a:ext cx="439102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根据课文内容判断正误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3C4DE11-138C-4709-B3A3-88B55D9AB208}"/>
              </a:ext>
            </a:extLst>
          </p:cNvPr>
          <p:cNvSpPr txBox="1"/>
          <p:nvPr/>
        </p:nvSpPr>
        <p:spPr>
          <a:xfrm>
            <a:off x="142875" y="675832"/>
            <a:ext cx="11906250" cy="583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1.</a:t>
            </a:r>
            <a:r>
              <a:rPr lang="zh-TW" altLang="en-US" sz="2800" dirty="0">
                <a:latin typeface="+mn-ea"/>
              </a:rPr>
              <a:t>在这个世界上，每个人都会有困难和苦恼，这是与生俱来的 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2.</a:t>
            </a:r>
            <a:r>
              <a:rPr lang="zh-TW" altLang="en-US" sz="2800" dirty="0">
                <a:latin typeface="+mn-ea"/>
              </a:rPr>
              <a:t>总有一天，生活中的困难会被消灭干净，这样人生就更有意思了。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3.</a:t>
            </a:r>
            <a:r>
              <a:rPr lang="zh-TW" altLang="en-US" sz="2800" dirty="0">
                <a:latin typeface="+mn-ea"/>
              </a:rPr>
              <a:t>人生就像下棋，如果没有困难的话就没必要再下了。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4.</a:t>
            </a:r>
            <a:r>
              <a:rPr lang="zh-TW" altLang="en-US" sz="2800" dirty="0">
                <a:latin typeface="+mn-ea"/>
              </a:rPr>
              <a:t>认识外部世界比认识内心世界更难一些。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5.</a:t>
            </a:r>
            <a:r>
              <a:rPr lang="zh-TW" altLang="en-US" sz="2800" dirty="0">
                <a:latin typeface="+mn-ea"/>
              </a:rPr>
              <a:t>人的心理问题很复杂，不可能一下全部解决。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6.</a:t>
            </a:r>
            <a:r>
              <a:rPr lang="zh-TW" altLang="en-US" sz="2800" dirty="0">
                <a:latin typeface="+mn-ea"/>
              </a:rPr>
              <a:t>解决心理问题的最好办法是与人交流，像朋友敞开心扉。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7.</a:t>
            </a:r>
            <a:r>
              <a:rPr lang="zh-TW" altLang="en-US" sz="2800" dirty="0">
                <a:latin typeface="+mn-ea"/>
              </a:rPr>
              <a:t>自我封闭也是解决心理问题的有效办法之一。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8.</a:t>
            </a:r>
            <a:r>
              <a:rPr lang="zh-TW" altLang="en-US" sz="2800" dirty="0">
                <a:latin typeface="+mn-ea"/>
              </a:rPr>
              <a:t>那个年轻的小号手因为没有家了，所以只得离开家乡，四处漂泊。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+mn-ea"/>
              </a:rPr>
              <a:t>9.《</a:t>
            </a:r>
            <a:r>
              <a:rPr lang="zh-TW" altLang="en-US" sz="2800" dirty="0">
                <a:latin typeface="+mn-ea"/>
              </a:rPr>
              <a:t>小号手的故事</a:t>
            </a:r>
            <a:r>
              <a:rPr lang="en-US" altLang="zh-TW" sz="2800" dirty="0">
                <a:latin typeface="+mn-ea"/>
              </a:rPr>
              <a:t>》</a:t>
            </a:r>
            <a:r>
              <a:rPr lang="zh-TW" altLang="en-US" sz="2800" dirty="0">
                <a:latin typeface="+mn-ea"/>
              </a:rPr>
              <a:t>的结局跟作者猜想的完全不一样，不过正是作者喜欢的。</a:t>
            </a:r>
            <a:endParaRPr lang="en-US" altLang="zh-TW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15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4EC4C74-BB27-4A6A-BC45-7F596B05731F}"/>
              </a:ext>
            </a:extLst>
          </p:cNvPr>
          <p:cNvSpPr txBox="1"/>
          <p:nvPr/>
        </p:nvSpPr>
        <p:spPr>
          <a:xfrm>
            <a:off x="0" y="0"/>
            <a:ext cx="439102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根据课文内容判断正误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F6F5C1-919C-4F2E-A560-8F0B52E90BF9}"/>
              </a:ext>
            </a:extLst>
          </p:cNvPr>
          <p:cNvSpPr txBox="1"/>
          <p:nvPr/>
        </p:nvSpPr>
        <p:spPr>
          <a:xfrm>
            <a:off x="349250" y="866775"/>
            <a:ext cx="11499850" cy="55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10.</a:t>
            </a:r>
            <a:r>
              <a:rPr lang="zh-TW" altLang="en-US" sz="3000" dirty="0">
                <a:latin typeface="+mn-ea"/>
              </a:rPr>
              <a:t>小号手的号声变得欢快、嘹亮，是因为听的人越来越多了。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11.</a:t>
            </a:r>
            <a:r>
              <a:rPr lang="zh-TW" altLang="en-US" sz="3000" dirty="0">
                <a:latin typeface="+mn-ea"/>
              </a:rPr>
              <a:t>作者觉得自己的病就象一个九段高手，跟他周旋可以得到收获。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12.</a:t>
            </a:r>
            <a:r>
              <a:rPr lang="zh-TW" altLang="en-US" sz="3000" dirty="0">
                <a:latin typeface="+mn-ea"/>
              </a:rPr>
              <a:t> 你要是镇静地看待死亡，就会觉得他没那么可怕。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13.</a:t>
            </a:r>
            <a:r>
              <a:rPr lang="zh-TW" altLang="en-US" sz="3000" dirty="0">
                <a:latin typeface="+mn-ea"/>
              </a:rPr>
              <a:t>作者说的“使自己走出去”，意思就是到大自然中去。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14.</a:t>
            </a:r>
            <a:r>
              <a:rPr lang="zh-TW" altLang="en-US" sz="3000" dirty="0">
                <a:latin typeface="+mn-ea"/>
              </a:rPr>
              <a:t> “地狱和天堂都在人间”，意思是人间的生活既有幸福的，也有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>
                <a:latin typeface="+mn-ea"/>
              </a:rPr>
              <a:t>      不幸</a:t>
            </a:r>
            <a:r>
              <a:rPr lang="zh-TW" altLang="en-US" sz="3000" dirty="0">
                <a:latin typeface="+mn-ea"/>
              </a:rPr>
              <a:t>的。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15.</a:t>
            </a:r>
            <a:r>
              <a:rPr lang="zh-TW" altLang="en-US" sz="3000" dirty="0">
                <a:latin typeface="+mn-ea"/>
              </a:rPr>
              <a:t>要想获得爱和友谊，必须先付出，同时你也会得到。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16.</a:t>
            </a:r>
            <a:r>
              <a:rPr lang="zh-TW" altLang="en-US" sz="3000" dirty="0">
                <a:latin typeface="+mn-ea"/>
              </a:rPr>
              <a:t>再人的一生中，逃避困境和封闭自己都不可能得到很心情。</a:t>
            </a:r>
          </a:p>
        </p:txBody>
      </p:sp>
    </p:spTree>
    <p:extLst>
      <p:ext uri="{BB962C8B-B14F-4D97-AF65-F5344CB8AC3E}">
        <p14:creationId xmlns:p14="http://schemas.microsoft.com/office/powerpoint/2010/main" val="31253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986557F-DDC6-4D8D-A866-813ACBB35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520579"/>
              </p:ext>
            </p:extLst>
          </p:nvPr>
        </p:nvGraphicFramePr>
        <p:xfrm>
          <a:off x="0" y="-1"/>
          <a:ext cx="12192003" cy="12676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0567572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838185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076466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7344394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858583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2216764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314196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0170467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1986155"/>
                    </a:ext>
                  </a:extLst>
                </a:gridCol>
              </a:tblGrid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困惑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500015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迷惑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惊慌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3411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36AA78E9-C2B4-4CEC-A254-E2532A6E1301}"/>
              </a:ext>
            </a:extLst>
          </p:cNvPr>
          <p:cNvSpPr txBox="1"/>
          <p:nvPr/>
        </p:nvSpPr>
        <p:spPr>
          <a:xfrm>
            <a:off x="360218" y="1267691"/>
            <a:ext cx="11471564" cy="55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1.</a:t>
            </a:r>
            <a:r>
              <a:rPr lang="zh-TW" altLang="en-US" sz="3000" dirty="0">
                <a:latin typeface="+mn-ea"/>
              </a:rPr>
              <a:t>我之所以喜欢他，是因为她为人非常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，跟这样的人在一起，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你会觉得轻松愉快。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2.</a:t>
            </a:r>
            <a:r>
              <a:rPr lang="zh-TW" altLang="en-US" sz="3000" dirty="0">
                <a:latin typeface="+mn-ea"/>
              </a:rPr>
              <a:t>过几天我要去参加一个探险活动，就是顺河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，你想不想一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起去？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3.</a:t>
            </a:r>
            <a:r>
              <a:rPr lang="zh-TW" altLang="en-US" sz="3000" dirty="0">
                <a:latin typeface="+mn-ea"/>
              </a:rPr>
              <a:t>一些不法份子常常用虚假广告来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，我们必须提高警觉。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4.</a:t>
            </a:r>
            <a:r>
              <a:rPr lang="zh-TW" altLang="en-US" sz="3000" dirty="0">
                <a:latin typeface="+mn-ea"/>
              </a:rPr>
              <a:t>小时候，爸爸妈妈都上班，我就只好一个人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地留在家里。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5.</a:t>
            </a:r>
            <a:r>
              <a:rPr lang="zh-TW" altLang="en-US" sz="3000" dirty="0">
                <a:latin typeface="+mn-ea"/>
              </a:rPr>
              <a:t>一个人只要活着，就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要学习，这就是所谓的“活到老，学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到老”。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E0F7FE4-873F-4512-B6A5-E55859442D23}"/>
              </a:ext>
            </a:extLst>
          </p:cNvPr>
          <p:cNvSpPr txBox="1"/>
          <p:nvPr/>
        </p:nvSpPr>
        <p:spPr>
          <a:xfrm>
            <a:off x="6877051" y="1343984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坦诚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602C18-77D1-41BD-9DB9-5278250AD406}"/>
              </a:ext>
            </a:extLst>
          </p:cNvPr>
          <p:cNvSpPr txBox="1"/>
          <p:nvPr/>
        </p:nvSpPr>
        <p:spPr>
          <a:xfrm>
            <a:off x="7972426" y="267835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漂流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E8F6B9-6B1C-490B-968B-0DD9EE9FB676}"/>
              </a:ext>
            </a:extLst>
          </p:cNvPr>
          <p:cNvSpPr txBox="1"/>
          <p:nvPr/>
        </p:nvSpPr>
        <p:spPr>
          <a:xfrm>
            <a:off x="7972426" y="475740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孤独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9C5DBE-EB53-48E2-AE00-9F82C21D5240}"/>
              </a:ext>
            </a:extLst>
          </p:cNvPr>
          <p:cNvSpPr txBox="1"/>
          <p:nvPr/>
        </p:nvSpPr>
        <p:spPr>
          <a:xfrm>
            <a:off x="6181726" y="404143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迷惑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3EBEDA-329E-4221-AF84-A0BB1EE674F3}"/>
              </a:ext>
            </a:extLst>
          </p:cNvPr>
          <p:cNvSpPr txBox="1"/>
          <p:nvPr/>
        </p:nvSpPr>
        <p:spPr>
          <a:xfrm>
            <a:off x="4086226" y="5415215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永远</a:t>
            </a:r>
          </a:p>
        </p:txBody>
      </p:sp>
    </p:spTree>
    <p:extLst>
      <p:ext uri="{BB962C8B-B14F-4D97-AF65-F5344CB8AC3E}">
        <p14:creationId xmlns:p14="http://schemas.microsoft.com/office/powerpoint/2010/main" val="6365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07F69CC-189E-4495-B952-7E4831C9B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07103"/>
              </p:ext>
            </p:extLst>
          </p:nvPr>
        </p:nvGraphicFramePr>
        <p:xfrm>
          <a:off x="0" y="-1"/>
          <a:ext cx="12192003" cy="12676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0567572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838185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076466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7344394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858583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2216764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314196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0170467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1986155"/>
                    </a:ext>
                  </a:extLst>
                </a:gridCol>
              </a:tblGrid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困惑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500015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迷惑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惊慌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34113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A7873F82-7DB6-4BC9-B05E-384030578D23}"/>
              </a:ext>
            </a:extLst>
          </p:cNvPr>
          <p:cNvSpPr txBox="1"/>
          <p:nvPr/>
        </p:nvSpPr>
        <p:spPr>
          <a:xfrm>
            <a:off x="104775" y="1267691"/>
            <a:ext cx="11772900" cy="55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6.</a:t>
            </a:r>
            <a:r>
              <a:rPr lang="zh-TW" altLang="en-US" sz="3000" dirty="0">
                <a:latin typeface="+mn-ea"/>
              </a:rPr>
              <a:t>化工厂里的有毒物质泄漏了，这个消息在附近的居民中引起了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7.</a:t>
            </a:r>
            <a:r>
              <a:rPr lang="zh-TW" altLang="en-US" sz="3000" dirty="0">
                <a:latin typeface="+mn-ea"/>
              </a:rPr>
              <a:t>我的朋友特别爱看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电影，觉得惊险刺激，还能锻炼胆量。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8.</a:t>
            </a:r>
            <a:r>
              <a:rPr lang="zh-TW" altLang="en-US" sz="3000" dirty="0">
                <a:latin typeface="+mn-ea"/>
              </a:rPr>
              <a:t>有一个问题一直使我感到很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，那就是人生的意义到底是什么？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9.</a:t>
            </a:r>
            <a:r>
              <a:rPr lang="zh-TW" altLang="en-US" sz="3000" dirty="0">
                <a:latin typeface="+mn-ea"/>
              </a:rPr>
              <a:t>昨天老师说的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一句话是：明天有考试，回去好好准备。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10.</a:t>
            </a:r>
            <a:r>
              <a:rPr lang="zh-TW" altLang="en-US" sz="3000" dirty="0">
                <a:latin typeface="+mn-ea"/>
              </a:rPr>
              <a:t>他脸上的表情十分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，不由得你不信任他。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11.</a:t>
            </a:r>
            <a:r>
              <a:rPr lang="zh-TW" altLang="en-US" sz="3000" dirty="0">
                <a:latin typeface="+mn-ea"/>
              </a:rPr>
              <a:t>孔子早年的理想是当一个政治家，但到处碰壁之后，他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选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  择了当一个老师。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A533B7B-244F-43AE-9B7B-7F04776B3D42}"/>
              </a:ext>
            </a:extLst>
          </p:cNvPr>
          <p:cNvSpPr txBox="1"/>
          <p:nvPr/>
        </p:nvSpPr>
        <p:spPr>
          <a:xfrm>
            <a:off x="419101" y="1990910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恐慌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6FF87C1-F889-4C28-9C3C-D3A21A13DA92}"/>
              </a:ext>
            </a:extLst>
          </p:cNvPr>
          <p:cNvSpPr txBox="1"/>
          <p:nvPr/>
        </p:nvSpPr>
        <p:spPr>
          <a:xfrm>
            <a:off x="3495676" y="268095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恐怖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37EF008-2E5A-462C-A80F-08F5822D69E2}"/>
              </a:ext>
            </a:extLst>
          </p:cNvPr>
          <p:cNvSpPr txBox="1"/>
          <p:nvPr/>
        </p:nvSpPr>
        <p:spPr>
          <a:xfrm>
            <a:off x="5105401" y="3377824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困惑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18EEABC-A34E-4D24-B58C-D49AF8EAE5C6}"/>
              </a:ext>
            </a:extLst>
          </p:cNvPr>
          <p:cNvSpPr txBox="1"/>
          <p:nvPr/>
        </p:nvSpPr>
        <p:spPr>
          <a:xfrm>
            <a:off x="2733676" y="405611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最后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C12247-4E55-4687-9DBF-29DC942AD1C7}"/>
              </a:ext>
            </a:extLst>
          </p:cNvPr>
          <p:cNvSpPr txBox="1"/>
          <p:nvPr/>
        </p:nvSpPr>
        <p:spPr>
          <a:xfrm>
            <a:off x="3800476" y="4743459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坦然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0281651-A04A-40F2-B980-C4F72AD27B95}"/>
              </a:ext>
            </a:extLst>
          </p:cNvPr>
          <p:cNvSpPr txBox="1"/>
          <p:nvPr/>
        </p:nvSpPr>
        <p:spPr>
          <a:xfrm>
            <a:off x="9920289" y="5433676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最终</a:t>
            </a:r>
          </a:p>
        </p:txBody>
      </p:sp>
    </p:spTree>
    <p:extLst>
      <p:ext uri="{BB962C8B-B14F-4D97-AF65-F5344CB8AC3E}">
        <p14:creationId xmlns:p14="http://schemas.microsoft.com/office/powerpoint/2010/main" val="41753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F69C0CE8-061B-40FC-AC73-C7ACA242F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82115"/>
              </p:ext>
            </p:extLst>
          </p:nvPr>
        </p:nvGraphicFramePr>
        <p:xfrm>
          <a:off x="0" y="-1"/>
          <a:ext cx="12192003" cy="12676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0567572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4838185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076466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7344394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858583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2216764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314196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0170467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1986155"/>
                    </a:ext>
                  </a:extLst>
                </a:gridCol>
              </a:tblGrid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困惑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恐怖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500015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迷惑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坦然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漂流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孤单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最后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永远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惊慌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强制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3411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6AAA8708-F3D2-4177-BD03-6B88A1FE7170}"/>
              </a:ext>
            </a:extLst>
          </p:cNvPr>
          <p:cNvSpPr txBox="1"/>
          <p:nvPr/>
        </p:nvSpPr>
        <p:spPr>
          <a:xfrm>
            <a:off x="57150" y="1267691"/>
            <a:ext cx="12077700" cy="55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12.</a:t>
            </a:r>
            <a:r>
              <a:rPr lang="zh-TW" altLang="en-US" sz="3000" dirty="0">
                <a:latin typeface="+mn-ea"/>
              </a:rPr>
              <a:t>一旦遇到紧急情况不要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，这样反而会造成更大的危险，应该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  沉着冷静进行思考和处理。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13.</a:t>
            </a:r>
            <a:r>
              <a:rPr lang="zh-TW" altLang="en-US" sz="3000" dirty="0">
                <a:latin typeface="+mn-ea"/>
              </a:rPr>
              <a:t>如果你不自觉履行赡养父母的责任，法院会采取措施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你执行。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14.</a:t>
            </a:r>
            <a:r>
              <a:rPr lang="zh-TW" altLang="en-US" sz="3000" dirty="0">
                <a:latin typeface="+mn-ea"/>
              </a:rPr>
              <a:t>我们的公司刚刚创办，力量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，哪能跟大公司相抗衡呀。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15.</a:t>
            </a:r>
            <a:r>
              <a:rPr lang="zh-TW" altLang="en-US" sz="3000" dirty="0">
                <a:latin typeface="+mn-ea"/>
              </a:rPr>
              <a:t>你这样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对别人提出要求，别人怎么会不反感呢？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16.</a:t>
            </a:r>
            <a:r>
              <a:rPr lang="zh-TW" altLang="en-US" sz="3000" dirty="0">
                <a:latin typeface="+mn-ea"/>
              </a:rPr>
              <a:t>跟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的宇宙相比，我们人类的生命是多么短暂呵！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17.</a:t>
            </a:r>
            <a:r>
              <a:rPr lang="zh-TW" altLang="en-US" sz="3000" dirty="0">
                <a:latin typeface="+mn-ea"/>
              </a:rPr>
              <a:t>我喜欢过稳定平静的家庭生活，不喜欢在外面东奔西走，四处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   </a:t>
            </a:r>
            <a:r>
              <a:rPr lang="en-US" altLang="zh-TW" sz="3000" dirty="0">
                <a:latin typeface="+mn-ea"/>
              </a:rPr>
              <a:t>________</a:t>
            </a:r>
            <a:r>
              <a:rPr lang="zh-TW" altLang="en-US" sz="3000" dirty="0">
                <a:latin typeface="+mn-ea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CC23B3-AD84-4BCC-BFCD-40C169F09BF7}"/>
              </a:ext>
            </a:extLst>
          </p:cNvPr>
          <p:cNvSpPr txBox="1"/>
          <p:nvPr/>
        </p:nvSpPr>
        <p:spPr>
          <a:xfrm>
            <a:off x="4429126" y="130579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惊慌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11485C5-9B07-4589-94EE-31E0BA0C912A}"/>
              </a:ext>
            </a:extLst>
          </p:cNvPr>
          <p:cNvSpPr txBox="1"/>
          <p:nvPr/>
        </p:nvSpPr>
        <p:spPr>
          <a:xfrm>
            <a:off x="9420226" y="270000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强制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B2D123-3203-447B-9A01-3F0C05BA2B73}"/>
              </a:ext>
            </a:extLst>
          </p:cNvPr>
          <p:cNvSpPr txBox="1"/>
          <p:nvPr/>
        </p:nvSpPr>
        <p:spPr>
          <a:xfrm>
            <a:off x="5181601" y="3371850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孤单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28A4AEC-862D-4252-AA83-AFF161D5CD55}"/>
              </a:ext>
            </a:extLst>
          </p:cNvPr>
          <p:cNvSpPr txBox="1"/>
          <p:nvPr/>
        </p:nvSpPr>
        <p:spPr>
          <a:xfrm>
            <a:off x="1733551" y="4059198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强行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FA9AA56-AFD7-403B-9D7A-098CED8B087F}"/>
              </a:ext>
            </a:extLst>
          </p:cNvPr>
          <p:cNvSpPr txBox="1"/>
          <p:nvPr/>
        </p:nvSpPr>
        <p:spPr>
          <a:xfrm>
            <a:off x="1038226" y="4737021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永恒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F7E9C03-E014-41B8-A141-0BBAB470C4C1}"/>
              </a:ext>
            </a:extLst>
          </p:cNvPr>
          <p:cNvSpPr txBox="1"/>
          <p:nvPr/>
        </p:nvSpPr>
        <p:spPr>
          <a:xfrm>
            <a:off x="695326" y="6112763"/>
            <a:ext cx="139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漂泊</a:t>
            </a:r>
          </a:p>
        </p:txBody>
      </p:sp>
    </p:spTree>
    <p:extLst>
      <p:ext uri="{BB962C8B-B14F-4D97-AF65-F5344CB8AC3E}">
        <p14:creationId xmlns:p14="http://schemas.microsoft.com/office/powerpoint/2010/main" val="20959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97DD8B6F-25EB-4DD9-9B0B-38EE9E2F5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16869"/>
              </p:ext>
            </p:extLst>
          </p:nvPr>
        </p:nvGraphicFramePr>
        <p:xfrm>
          <a:off x="0" y="-20781"/>
          <a:ext cx="12192000" cy="1645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6748362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095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88496519"/>
                    </a:ext>
                  </a:extLst>
                </a:gridCol>
              </a:tblGrid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与生俱来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白头偕老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日复一日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320696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浩瀚无边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不同反响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生机勃勃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055838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一蹴而就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不落俗套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别有洞天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774743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2C92588E-3E7E-48FE-89C8-F0FA6D4AA82F}"/>
              </a:ext>
            </a:extLst>
          </p:cNvPr>
          <p:cNvSpPr txBox="1"/>
          <p:nvPr/>
        </p:nvSpPr>
        <p:spPr>
          <a:xfrm>
            <a:off x="344488" y="1636855"/>
            <a:ext cx="11506200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1.</a:t>
            </a:r>
            <a:r>
              <a:rPr lang="zh-TW" altLang="en-US" sz="3000" dirty="0">
                <a:latin typeface="+mn-ea"/>
              </a:rPr>
              <a:t>看到孩子们活泼可爱，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的样子，老人的心理特别舒畅。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2.</a:t>
            </a:r>
            <a:r>
              <a:rPr lang="zh-TW" altLang="en-US" sz="3000" dirty="0">
                <a:latin typeface="+mn-ea"/>
              </a:rPr>
              <a:t>她们俩的婚礼是在水中举行的，真可谓创新独特，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3.</a:t>
            </a:r>
            <a:r>
              <a:rPr lang="zh-TW" altLang="en-US" sz="3000" dirty="0">
                <a:latin typeface="+mn-ea"/>
              </a:rPr>
              <a:t>在现代社会中，能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的夫弃越来越少了。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4.</a:t>
            </a:r>
            <a:r>
              <a:rPr lang="zh-TW" altLang="en-US" sz="3000" dirty="0">
                <a:latin typeface="+mn-ea"/>
              </a:rPr>
              <a:t>望着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的大海，心情顿觉开朗痛快，刚才的烦恼一扫而空。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5.</a:t>
            </a:r>
            <a:r>
              <a:rPr lang="zh-TW" altLang="en-US" sz="3000" dirty="0">
                <a:latin typeface="+mn-ea"/>
              </a:rPr>
              <a:t>动物的很多本能是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的，而不是后天培养出来的。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6.</a:t>
            </a:r>
            <a:r>
              <a:rPr lang="zh-TW" altLang="en-US" sz="3000" dirty="0">
                <a:latin typeface="+mn-ea"/>
              </a:rPr>
              <a:t>学习一种语言都得循序渐进，不可能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9812DC-67D3-49F4-84DF-00CF6A3B1F45}"/>
              </a:ext>
            </a:extLst>
          </p:cNvPr>
          <p:cNvSpPr txBox="1"/>
          <p:nvPr/>
        </p:nvSpPr>
        <p:spPr>
          <a:xfrm>
            <a:off x="4552950" y="1682289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生机勃勃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ACAA218-14EB-48D0-9399-66201B2C1CB3}"/>
              </a:ext>
            </a:extLst>
          </p:cNvPr>
          <p:cNvSpPr txBox="1"/>
          <p:nvPr/>
        </p:nvSpPr>
        <p:spPr>
          <a:xfrm>
            <a:off x="9096375" y="2368089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别有洞天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377DAB-6F37-42D2-8BFE-4CD0C81802DD}"/>
              </a:ext>
            </a:extLst>
          </p:cNvPr>
          <p:cNvSpPr txBox="1"/>
          <p:nvPr/>
        </p:nvSpPr>
        <p:spPr>
          <a:xfrm>
            <a:off x="3781425" y="3082464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白头偕老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293A0B5-ED15-4D88-8A3B-F1168392DF9A}"/>
              </a:ext>
            </a:extLst>
          </p:cNvPr>
          <p:cNvSpPr txBox="1"/>
          <p:nvPr/>
        </p:nvSpPr>
        <p:spPr>
          <a:xfrm>
            <a:off x="1543050" y="3730197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浩瀚无边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8D4E00-BD25-45B9-801E-335EE9C039E2}"/>
              </a:ext>
            </a:extLst>
          </p:cNvPr>
          <p:cNvSpPr txBox="1"/>
          <p:nvPr/>
        </p:nvSpPr>
        <p:spPr>
          <a:xfrm>
            <a:off x="3781425" y="5092722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与生俱来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425037-6304-4F81-907C-EB57ED59C380}"/>
              </a:ext>
            </a:extLst>
          </p:cNvPr>
          <p:cNvSpPr txBox="1"/>
          <p:nvPr/>
        </p:nvSpPr>
        <p:spPr>
          <a:xfrm>
            <a:off x="6829425" y="5806614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一蹴而就</a:t>
            </a:r>
          </a:p>
        </p:txBody>
      </p:sp>
    </p:spTree>
    <p:extLst>
      <p:ext uri="{BB962C8B-B14F-4D97-AF65-F5344CB8AC3E}">
        <p14:creationId xmlns:p14="http://schemas.microsoft.com/office/powerpoint/2010/main" val="23648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不免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74072" y="2458177"/>
            <a:ext cx="11499273" cy="274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今年我买了电脑和汽车，花了很多钱，手头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不免</a:t>
            </a:r>
            <a:endParaRPr lang="en-US" altLang="zh-TW" sz="40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有些紧张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屋子太小了，大家住在一起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不免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会互相干扰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64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405CECB-2BE0-4907-A698-C38852BF5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87538"/>
              </p:ext>
            </p:extLst>
          </p:nvPr>
        </p:nvGraphicFramePr>
        <p:xfrm>
          <a:off x="0" y="-20781"/>
          <a:ext cx="12192000" cy="1645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6748362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095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88496519"/>
                    </a:ext>
                  </a:extLst>
                </a:gridCol>
              </a:tblGrid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与生俱来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白头偕老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日复一日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320696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浩瀚无边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不同反响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生机勃勃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055838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一蹴而就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不落俗套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别有洞天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7747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3F93B81F-C4AA-4F78-9826-17BD660187EA}"/>
              </a:ext>
            </a:extLst>
          </p:cNvPr>
          <p:cNvSpPr txBox="1"/>
          <p:nvPr/>
        </p:nvSpPr>
        <p:spPr>
          <a:xfrm>
            <a:off x="361950" y="1866900"/>
            <a:ext cx="11468100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7.《</a:t>
            </a:r>
            <a:r>
              <a:rPr lang="zh-TW" altLang="en-US" sz="3000" dirty="0">
                <a:latin typeface="+mn-ea"/>
              </a:rPr>
              <a:t>红楼梦</a:t>
            </a:r>
            <a:r>
              <a:rPr lang="en-US" altLang="zh-TW" sz="3000" dirty="0">
                <a:latin typeface="+mn-ea"/>
              </a:rPr>
              <a:t>》</a:t>
            </a:r>
            <a:r>
              <a:rPr lang="zh-TW" altLang="en-US" sz="3000" dirty="0">
                <a:latin typeface="+mn-ea"/>
              </a:rPr>
              <a:t>是中国古典小说的代表作品，它内容深刻，人物生动，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语言优美，的确是一部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的优秀之作。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8.</a:t>
            </a:r>
            <a:r>
              <a:rPr lang="zh-TW" altLang="en-US" sz="3000" dirty="0">
                <a:latin typeface="+mn-ea"/>
              </a:rPr>
              <a:t>体操运动员们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地做着同样的动作，真是又辛苦又枯燥，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但就是他们拿奖牌的必要条件。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+mn-ea"/>
              </a:rPr>
              <a:t>9.</a:t>
            </a:r>
            <a:r>
              <a:rPr lang="zh-TW" altLang="en-US" sz="3000" dirty="0">
                <a:latin typeface="+mn-ea"/>
              </a:rPr>
              <a:t>顺着崎岖的山路往前走了</a:t>
            </a:r>
            <a:r>
              <a:rPr lang="en-US" altLang="zh-TW" sz="3000" dirty="0">
                <a:latin typeface="+mn-ea"/>
              </a:rPr>
              <a:t>500</a:t>
            </a:r>
            <a:r>
              <a:rPr lang="zh-TW" altLang="en-US" sz="3000" dirty="0">
                <a:latin typeface="+mn-ea"/>
              </a:rPr>
              <a:t>米，我们发现一个开阔的湖，这里碧</a:t>
            </a:r>
            <a:endParaRPr lang="en-US" altLang="zh-TW" sz="3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+mn-ea"/>
              </a:rPr>
              <a:t>   波荡漾，绿树成荫，天高风清，真可以说是</a:t>
            </a:r>
            <a:r>
              <a:rPr lang="en-US" altLang="zh-TW" sz="3000" dirty="0">
                <a:latin typeface="+mn-ea"/>
              </a:rPr>
              <a:t>____________</a:t>
            </a:r>
            <a:r>
              <a:rPr lang="zh-TW" altLang="en-US" sz="3000" dirty="0">
                <a:latin typeface="+mn-ea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8C57DBA-B6EE-491D-AAFD-5037DD9B2F7E}"/>
              </a:ext>
            </a:extLst>
          </p:cNvPr>
          <p:cNvSpPr txBox="1"/>
          <p:nvPr/>
        </p:nvSpPr>
        <p:spPr>
          <a:xfrm>
            <a:off x="4562475" y="2606697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不同反响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D1F2427-2D0A-46AB-B942-0369F7E0E242}"/>
              </a:ext>
            </a:extLst>
          </p:cNvPr>
          <p:cNvSpPr txBox="1"/>
          <p:nvPr/>
        </p:nvSpPr>
        <p:spPr>
          <a:xfrm>
            <a:off x="3067050" y="3308394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日复一日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B3338A-C927-42F0-8C27-FADD2E23C37F}"/>
              </a:ext>
            </a:extLst>
          </p:cNvPr>
          <p:cNvSpPr txBox="1"/>
          <p:nvPr/>
        </p:nvSpPr>
        <p:spPr>
          <a:xfrm>
            <a:off x="7991475" y="5330847"/>
            <a:ext cx="2028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</a:rPr>
              <a:t>别有洞天</a:t>
            </a:r>
          </a:p>
        </p:txBody>
      </p:sp>
    </p:spTree>
    <p:extLst>
      <p:ext uri="{BB962C8B-B14F-4D97-AF65-F5344CB8AC3E}">
        <p14:creationId xmlns:p14="http://schemas.microsoft.com/office/powerpoint/2010/main" val="42252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399BBAD-E859-4979-A581-144179E31168}"/>
              </a:ext>
            </a:extLst>
          </p:cNvPr>
          <p:cNvSpPr txBox="1"/>
          <p:nvPr/>
        </p:nvSpPr>
        <p:spPr>
          <a:xfrm>
            <a:off x="-1" y="0"/>
            <a:ext cx="4675910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难免、未免、不免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222A9F-C43F-4201-807B-045BDFE341C5}"/>
              </a:ext>
            </a:extLst>
          </p:cNvPr>
          <p:cNvSpPr txBox="1"/>
          <p:nvPr/>
        </p:nvSpPr>
        <p:spPr>
          <a:xfrm>
            <a:off x="346363" y="1024232"/>
            <a:ext cx="11499273" cy="20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这个世界上没有十全十美的人，每个人都会有缺点。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23C8BA-4890-42AF-8C79-0127F863192E}"/>
              </a:ext>
            </a:extLst>
          </p:cNvPr>
          <p:cNvSpPr txBox="1"/>
          <p:nvPr/>
        </p:nvSpPr>
        <p:spPr>
          <a:xfrm>
            <a:off x="346362" y="3429000"/>
            <a:ext cx="11499273" cy="315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：最近我和我的好朋友吵架了，心情很不好，觉得生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活没有意思。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16CFF8-09F1-45FB-B593-96E17BBC1136}"/>
              </a:ext>
            </a:extLst>
          </p:cNvPr>
          <p:cNvSpPr txBox="1"/>
          <p:nvPr/>
        </p:nvSpPr>
        <p:spPr>
          <a:xfrm>
            <a:off x="914400" y="2306780"/>
            <a:ext cx="106610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这个世界上没有</a:t>
            </a:r>
            <a:r>
              <a:rPr lang="zh-TW" altLang="en-US" sz="3400" dirty="0">
                <a:solidFill>
                  <a:srgbClr val="FF0000"/>
                </a:solidFill>
                <a:latin typeface="微軟正黑體" panose="020B0604030504040204" pitchFamily="34" charset="-120"/>
              </a:rPr>
              <a:t>十全十美的人，每个人难免都会有缺点</a:t>
            </a:r>
            <a:endParaRPr lang="zh-TW" altLang="en-US" sz="3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042F28-3E51-4A1A-8170-F64CC96CDCC0}"/>
              </a:ext>
            </a:extLst>
          </p:cNvPr>
          <p:cNvSpPr txBox="1"/>
          <p:nvPr/>
        </p:nvSpPr>
        <p:spPr>
          <a:xfrm>
            <a:off x="1530928" y="5778349"/>
            <a:ext cx="9836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朋友相处久了，</a:t>
            </a:r>
            <a:r>
              <a:rPr lang="zh-TW" altLang="en-US" sz="3500" dirty="0">
                <a:solidFill>
                  <a:srgbClr val="FF0000"/>
                </a:solidFill>
                <a:latin typeface="微軟正黑體" panose="020B0604030504040204" pitchFamily="34" charset="-120"/>
              </a:rPr>
              <a:t>难免都会吵架</a:t>
            </a:r>
            <a:endParaRPr lang="zh-TW" altLang="en-US" sz="35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1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399BBAD-E859-4979-A581-144179E31168}"/>
              </a:ext>
            </a:extLst>
          </p:cNvPr>
          <p:cNvSpPr txBox="1"/>
          <p:nvPr/>
        </p:nvSpPr>
        <p:spPr>
          <a:xfrm>
            <a:off x="-1" y="0"/>
            <a:ext cx="4675910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难免、未免、不免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222A9F-C43F-4201-807B-045BDFE341C5}"/>
              </a:ext>
            </a:extLst>
          </p:cNvPr>
          <p:cNvSpPr txBox="1"/>
          <p:nvPr/>
        </p:nvSpPr>
        <p:spPr>
          <a:xfrm>
            <a:off x="346362" y="1768625"/>
            <a:ext cx="11499273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看到别人在排队可还加塞儿，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5FBBBE-2790-4C8A-AECA-DC188F2D20F0}"/>
              </a:ext>
            </a:extLst>
          </p:cNvPr>
          <p:cNvSpPr txBox="1"/>
          <p:nvPr/>
        </p:nvSpPr>
        <p:spPr>
          <a:xfrm>
            <a:off x="346363" y="3797130"/>
            <a:ext cx="11499273" cy="21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我对中国的书法特别感兴趣，每次看到好的作品，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EA8B17-2742-4FD6-A6DA-C3D52A9A8DA0}"/>
              </a:ext>
            </a:extLst>
          </p:cNvPr>
          <p:cNvSpPr txBox="1"/>
          <p:nvPr/>
        </p:nvSpPr>
        <p:spPr>
          <a:xfrm>
            <a:off x="6733309" y="2053209"/>
            <a:ext cx="492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未免太过分了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C18E90-6FFC-4543-B8A9-4BE1D351B89C}"/>
              </a:ext>
            </a:extLst>
          </p:cNvPr>
          <p:cNvSpPr txBox="1"/>
          <p:nvPr/>
        </p:nvSpPr>
        <p:spPr>
          <a:xfrm>
            <a:off x="852055" y="5141782"/>
            <a:ext cx="60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不免想多看几眼</a:t>
            </a:r>
          </a:p>
        </p:txBody>
      </p:sp>
    </p:spTree>
    <p:extLst>
      <p:ext uri="{BB962C8B-B14F-4D97-AF65-F5344CB8AC3E}">
        <p14:creationId xmlns:p14="http://schemas.microsoft.com/office/powerpoint/2010/main" val="15969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308718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en-US" altLang="zh-TW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en-US" altLang="zh-TW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1804342"/>
            <a:ext cx="11525005" cy="4595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1.Adv.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，难道；哪里；怎么。多用于书面语。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用在带有反问语气的反问句，常与“可、能、敢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、是”等连用，表示否定。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</a:rPr>
              <a:t>用在带有反问语气的否定句，常与“不、非、不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   是”连用，表示肯定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3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7626" y="1658944"/>
            <a:ext cx="11536747" cy="414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对我来说，信誉像生命一样重要。做人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可失信于人？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环境被破坏了，需要很长时间才能恢复，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是十天半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月就能解决的？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这样做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不是更好？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英语没有学好还想去考博士生，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非白日做梦？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17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2222A9F-C43F-4201-807B-045BDFE341C5}"/>
              </a:ext>
            </a:extLst>
          </p:cNvPr>
          <p:cNvSpPr txBox="1"/>
          <p:nvPr/>
        </p:nvSpPr>
        <p:spPr>
          <a:xfrm>
            <a:off x="346363" y="769441"/>
            <a:ext cx="11499273" cy="322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我已经学了两年汉语，并且达到一定水平，怎么能轻易放弃呢？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23C8BA-4890-42AF-8C79-0127F863192E}"/>
              </a:ext>
            </a:extLst>
          </p:cNvPr>
          <p:cNvSpPr txBox="1"/>
          <p:nvPr/>
        </p:nvSpPr>
        <p:spPr>
          <a:xfrm>
            <a:off x="346362" y="4901543"/>
            <a:ext cx="11499273" cy="100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他既是我的老师，又是我的长辈，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 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B99ACC-C06F-4579-A514-45B3C993F4A5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EBF2C8-2396-4BB3-A6F1-B4C29AE31A16}"/>
              </a:ext>
            </a:extLst>
          </p:cNvPr>
          <p:cNvSpPr/>
          <p:nvPr/>
        </p:nvSpPr>
        <p:spPr>
          <a:xfrm>
            <a:off x="883226" y="2169543"/>
            <a:ext cx="10661073" cy="165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我已经学了两年汉语，并且达到一定水平，岂能轻易放弃呢？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5583F1-AC7B-4421-8734-09FC54A90C03}"/>
              </a:ext>
            </a:extLst>
          </p:cNvPr>
          <p:cNvSpPr txBox="1"/>
          <p:nvPr/>
        </p:nvSpPr>
        <p:spPr>
          <a:xfrm>
            <a:off x="7502236" y="5121585"/>
            <a:ext cx="404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岂能随意对待呢</a:t>
            </a:r>
          </a:p>
        </p:txBody>
      </p:sp>
    </p:spTree>
    <p:extLst>
      <p:ext uri="{BB962C8B-B14F-4D97-AF65-F5344CB8AC3E}">
        <p14:creationId xmlns:p14="http://schemas.microsoft.com/office/powerpoint/2010/main" val="14526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2222A9F-C43F-4201-807B-045BDFE341C5}"/>
              </a:ext>
            </a:extLst>
          </p:cNvPr>
          <p:cNvSpPr txBox="1"/>
          <p:nvPr/>
        </p:nvSpPr>
        <p:spPr>
          <a:xfrm>
            <a:off x="346363" y="1486953"/>
            <a:ext cx="11499273" cy="100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要是为了发展经济而破坏了环境，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23C8BA-4890-42AF-8C79-0127F863192E}"/>
              </a:ext>
            </a:extLst>
          </p:cNvPr>
          <p:cNvSpPr txBox="1"/>
          <p:nvPr/>
        </p:nvSpPr>
        <p:spPr>
          <a:xfrm>
            <a:off x="346362" y="3429000"/>
            <a:ext cx="11499273" cy="315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：最近我的电脑老是被黑客侵入，搞得乱七八糟，气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死我了。我打算以后再也不上网了。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3404856-3A11-402B-A78E-2DB92AE12928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DCBD40-8575-45D3-ADAF-9DAFFC7701DE}"/>
              </a:ext>
            </a:extLst>
          </p:cNvPr>
          <p:cNvSpPr txBox="1"/>
          <p:nvPr/>
        </p:nvSpPr>
        <p:spPr>
          <a:xfrm>
            <a:off x="7377546" y="1748559"/>
            <a:ext cx="404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岂不是伤害地球呢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F6A8BEE-366C-4AD5-B942-4D8D0A7F25B1}"/>
              </a:ext>
            </a:extLst>
          </p:cNvPr>
          <p:cNvSpPr txBox="1"/>
          <p:nvPr/>
        </p:nvSpPr>
        <p:spPr>
          <a:xfrm>
            <a:off x="1766454" y="5759445"/>
            <a:ext cx="9653155" cy="64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因为黑客而不上网，岂不是让黑客得逞了吗</a:t>
            </a:r>
          </a:p>
        </p:txBody>
      </p:sp>
    </p:spTree>
    <p:extLst>
      <p:ext uri="{BB962C8B-B14F-4D97-AF65-F5344CB8AC3E}">
        <p14:creationId xmlns:p14="http://schemas.microsoft.com/office/powerpoint/2010/main" val="12238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C9EE70-99C7-4756-9BEE-CB1A0551BF69}"/>
              </a:ext>
            </a:extLst>
          </p:cNvPr>
          <p:cNvSpPr/>
          <p:nvPr/>
        </p:nvSpPr>
        <p:spPr>
          <a:xfrm>
            <a:off x="361122" y="2128217"/>
            <a:ext cx="11469756" cy="331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同是生活在这个世界上，谁的生活中都难免有一些艰难，谁心里都难免有一些苦恼和困惑。甚至可以这样说，艰难和困惑就是生命本身，这是与生俱来的，甚至终生不能消灭的，否则人生岂不就太简单了？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60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8903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困阻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3588327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内心世界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0" y="342440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指望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29685" y="1840963"/>
            <a:ext cx="608709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困难和阻碍。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9418016" y="1703826"/>
            <a:ext cx="2448037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指心里头。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期待、盼望。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1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count </a:t>
            </a:r>
            <a:r>
              <a:rPr lang="en-US" altLang="zh-TW" sz="3200" dirty="0" err="1">
                <a:latin typeface="+mn-ea"/>
              </a:rPr>
              <a:t>on;hope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60224" y="355508"/>
            <a:ext cx="3956558" cy="595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difficulty and block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3344" y="1271170"/>
            <a:ext cx="10021855" cy="4043779"/>
          </a:xfrm>
        </p:spPr>
        <p:txBody>
          <a:bodyPr rtlCol="0" anchor="ctr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困境不可能被消灭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浩瀚无边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429000"/>
            <a:ext cx="6096000" cy="1999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这个电视节目向观众介绍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浩瀚无边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的宇宙。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形容广大、繁多。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356FB0-1BF5-478E-B72B-59E5A094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2" y="2502910"/>
            <a:ext cx="5156185" cy="29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一蹴而就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429000"/>
            <a:ext cx="6096000" cy="1999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学习是一个慢慢积累的过程，不能</a:t>
            </a:r>
            <a:r>
              <a:rPr lang="zh-TW" altLang="en-US" sz="4400" b="1" dirty="0">
                <a:solidFill>
                  <a:srgbClr val="FF0000"/>
                </a:solidFill>
                <a:latin typeface="+mn-ea"/>
              </a:rPr>
              <a:t>一蹴而就</a:t>
            </a:r>
            <a:r>
              <a:rPr lang="zh-TW" altLang="en-US" sz="4400" dirty="0">
                <a:latin typeface="+mn-ea"/>
              </a:rPr>
              <a:t>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踏一步就成功。形容事情很容易。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67016F-7290-464B-9169-7E4ED9DA3C71}"/>
              </a:ext>
            </a:extLst>
          </p:cNvPr>
          <p:cNvSpPr/>
          <p:nvPr/>
        </p:nvSpPr>
        <p:spPr>
          <a:xfrm>
            <a:off x="6096000" y="213789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+mn-ea"/>
              </a:rPr>
              <a:t>accomplish </a:t>
            </a:r>
            <a:r>
              <a:rPr lang="en-US" altLang="zh-TW" sz="2800" dirty="0" err="1">
                <a:solidFill>
                  <a:srgbClr val="002060"/>
                </a:solidFill>
                <a:latin typeface="+mn-ea"/>
              </a:rPr>
              <a:t>sth</a:t>
            </a:r>
            <a:r>
              <a:rPr lang="en-US" altLang="zh-TW" sz="2800" dirty="0">
                <a:solidFill>
                  <a:srgbClr val="002060"/>
                </a:solidFill>
                <a:latin typeface="+mn-ea"/>
              </a:rPr>
              <a:t>. in one move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A218DF-C903-4D34-81E2-C86271BC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25" y="199023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EB976F-A8CF-4969-A3E6-920D5B109E2A}"/>
              </a:ext>
            </a:extLst>
          </p:cNvPr>
          <p:cNvSpPr/>
          <p:nvPr/>
        </p:nvSpPr>
        <p:spPr>
          <a:xfrm>
            <a:off x="355601" y="1071766"/>
            <a:ext cx="11539606" cy="497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设想一下，要是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有一天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生活中的困难都被消灭干净了，人生实在也就没有什么意思了；就像下棋，什么困阻都没有你还下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个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什么劲儿？内心世界比外部世界要复杂的多，认识内心世界比认识外部世界要困难地多。心理的问题浩瀚无边，别指望一蹴而就即可解决所有我们心理的迷惑。</a:t>
            </a:r>
            <a:endParaRPr lang="en-US" altLang="zh-CN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757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敞开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心扉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坦诚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触动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彻底打开。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指人的内心。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坦率诚恳。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frank and honest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530140"/>
            <a:ext cx="3945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touch </a:t>
            </a:r>
            <a:r>
              <a:rPr lang="en-US" altLang="zh-TW" sz="3200" dirty="0" err="1">
                <a:latin typeface="+mn-ea"/>
              </a:rPr>
              <a:t>sth</a:t>
            </a:r>
            <a:r>
              <a:rPr lang="en-US" altLang="zh-TW" sz="3200" dirty="0">
                <a:latin typeface="+mn-ea"/>
              </a:rPr>
              <a:t>.; stir up sb.'s feelings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6761" y="500971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heart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open wide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因某种刺激而引起。</a:t>
            </a:r>
          </a:p>
        </p:txBody>
      </p:sp>
    </p:spTree>
    <p:extLst>
      <p:ext uri="{BB962C8B-B14F-4D97-AF65-F5344CB8AC3E}">
        <p14:creationId xmlns:p14="http://schemas.microsoft.com/office/powerpoint/2010/main" val="37183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心灵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过时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开端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封闭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指内心、精神、思想。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16782" y="1642595"/>
            <a:ext cx="605751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过去流行的现在已经不流行。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起头、开头。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beginning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Close ; seal off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old-fashioned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254334"/>
            <a:ext cx="3926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thoughts and feelings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275163" y="4749889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严密的关上自己的内心世界，不向任何人敞开。</a:t>
            </a:r>
          </a:p>
        </p:txBody>
      </p:sp>
    </p:spTree>
    <p:extLst>
      <p:ext uri="{BB962C8B-B14F-4D97-AF65-F5344CB8AC3E}">
        <p14:creationId xmlns:p14="http://schemas.microsoft.com/office/powerpoint/2010/main" val="32873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障碍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128661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阻挡前进的东西。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685637"/>
            <a:ext cx="393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obstacle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EB976F-A8CF-4969-A3E6-920D5B109E2A}"/>
              </a:ext>
            </a:extLst>
          </p:cNvPr>
          <p:cNvSpPr/>
          <p:nvPr/>
        </p:nvSpPr>
        <p:spPr>
          <a:xfrm>
            <a:off x="290443" y="1160666"/>
            <a:ext cx="11611114" cy="497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那么指望什么呢？我想，人们能够坐在一起敞开心扉，坦城说一说我们的困惑，大胆的看一看平时不敢触动的某些心灵的角落，这就是最好的办法。心里的困惑存在一天，这个办法就不会过时。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就是说，一切具体的心理治疗方法，都要由这样的开端来引出。自我封闭是心理治疗的最大障碍。</a:t>
            </a:r>
          </a:p>
        </p:txBody>
      </p:sp>
    </p:spTree>
    <p:extLst>
      <p:ext uri="{BB962C8B-B14F-4D97-AF65-F5344CB8AC3E}">
        <p14:creationId xmlns:p14="http://schemas.microsoft.com/office/powerpoint/2010/main" val="7212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3344" y="1271170"/>
            <a:ext cx="10021855" cy="4043779"/>
          </a:xfrm>
        </p:spPr>
        <p:txBody>
          <a:bodyPr rtlCol="0" anchor="ctr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与人交流达到新境界</a:t>
            </a:r>
          </a:p>
        </p:txBody>
      </p:sp>
    </p:spTree>
    <p:extLst>
      <p:ext uri="{BB962C8B-B14F-4D97-AF65-F5344CB8AC3E}">
        <p14:creationId xmlns:p14="http://schemas.microsoft.com/office/powerpoint/2010/main" val="26818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境界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宣泄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倾听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881745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小号手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8488" y="1450568"/>
            <a:ext cx="605751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事情达到的程度或表现出来的情况。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16782" y="1462875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把心中的烦恼全部表达出来。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细心而认真地听。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listen attentively to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977744" y="3800880"/>
            <a:ext cx="3214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trumpeter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blaze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realm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5C6805-1235-4010-9B7C-18975EF2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810" y="4557134"/>
            <a:ext cx="2291931" cy="22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784764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未婚妻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沙场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漂泊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孤独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1" y="1535335"/>
            <a:ext cx="605751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已经订婚，还没有正式结婚的妻子。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广阔的沙地，多指战场。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比喻生活、职业不稳定。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lead a wandering life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lonely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desert ; battlefield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784764" y="355508"/>
            <a:ext cx="3332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+mn-ea"/>
              </a:rPr>
              <a:t>fianceé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独自一个人，孤单。</a:t>
            </a:r>
          </a:p>
        </p:txBody>
      </p:sp>
    </p:spTree>
    <p:extLst>
      <p:ext uri="{BB962C8B-B14F-4D97-AF65-F5344CB8AC3E}">
        <p14:creationId xmlns:p14="http://schemas.microsoft.com/office/powerpoint/2010/main" val="10385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困境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苦恼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困难的处境。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与对手较量。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不容易避免。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hard to avoid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worried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393249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contend with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difficult position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痛苦烦恼。</a:t>
            </a:r>
          </a:p>
        </p:txBody>
      </p:sp>
    </p:spTree>
    <p:extLst>
      <p:ext uri="{BB962C8B-B14F-4D97-AF65-F5344CB8AC3E}">
        <p14:creationId xmlns:p14="http://schemas.microsoft.com/office/powerpoint/2010/main" val="20194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陪伴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凄婉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悲凉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哀伤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随同做伴。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(</a:t>
            </a:r>
            <a:r>
              <a:rPr lang="zh-TW" altLang="en-US" sz="4000" dirty="0">
                <a:latin typeface="+mn-ea"/>
              </a:rPr>
              <a:t>声音</a:t>
            </a:r>
            <a:r>
              <a:rPr lang="en-US" altLang="zh-TW" sz="4000" dirty="0">
                <a:latin typeface="+mn-ea"/>
              </a:rPr>
              <a:t>)</a:t>
            </a:r>
            <a:r>
              <a:rPr lang="zh-TW" altLang="en-US" sz="4000" dirty="0">
                <a:latin typeface="+mn-ea"/>
              </a:rPr>
              <a:t>悲伤而婉转。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悲哀凄凉。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desolate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sad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sad and sweet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accompany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34489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悲痛，难过。</a:t>
            </a:r>
          </a:p>
        </p:txBody>
      </p:sp>
    </p:spTree>
    <p:extLst>
      <p:ext uri="{BB962C8B-B14F-4D97-AF65-F5344CB8AC3E}">
        <p14:creationId xmlns:p14="http://schemas.microsoft.com/office/powerpoint/2010/main" val="29300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漂流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25767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漂流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748181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13406"/>
              </p:ext>
            </p:extLst>
          </p:nvPr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864947"/>
              </p:ext>
            </p:extLst>
          </p:nvPr>
        </p:nvGraphicFramePr>
        <p:xfrm>
          <a:off x="330515" y="130055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都有“生活不定，四处奔波和在水上漂动”的意思。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漂泊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漂流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因生活所迫而四处奔走。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可以接表示处所的词语。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随着水流方向飘动，有时还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指顺着江河而下的探险。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3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漂流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AAD7C91E-04A4-4ACC-9E86-FB576B8A38AB}"/>
              </a:ext>
            </a:extLst>
          </p:cNvPr>
          <p:cNvSpPr txBox="1"/>
          <p:nvPr/>
        </p:nvSpPr>
        <p:spPr>
          <a:xfrm>
            <a:off x="330515" y="1369996"/>
            <a:ext cx="11530970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一艘渔船在茫茫大海上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了三天，终于得救了。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由于战争的缘故，老李一家在异乡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漂泊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漂流</a:t>
            </a:r>
            <a:r>
              <a:rPr lang="zh-TW" altLang="en-US" sz="3200" dirty="0">
                <a:latin typeface="微軟正黑體" panose="020B0604030504040204" pitchFamily="34" charset="-120"/>
              </a:rPr>
              <a:t>了好多年。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他虽然一直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在海外，但心理一直记挂着自己的祖国和家乡。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轮船泄露出来的石油随着波浪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，污染了周围的海面。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这条河流动在山谷之间，道出都是急流险滩，探险家们打算坐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橡皮筏子在这里进行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冒险。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由于生活所迫，爷爷早年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异乡，过着辛苦的打工生活。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0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孤独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孤单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21520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孤独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孤单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61198"/>
              </p:ext>
            </p:extLst>
          </p:nvPr>
        </p:nvGraphicFramePr>
        <p:xfrm>
          <a:off x="330515" y="792491"/>
          <a:ext cx="11530972" cy="571930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185820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6451287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1.Adj.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都有“单独一个人，没有依靠”的意思。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0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孤独</a:t>
                      </a:r>
                      <a:endParaRPr lang="en-US" altLang="zh-TW" sz="3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孤单</a:t>
                      </a:r>
                      <a:endParaRPr lang="en-US" altLang="zh-TW" sz="3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心里感受，表示与他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人缺少感情上的联系  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和沟通。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客观上的状况，表示孤身一人，没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有依靠。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还有“力量单薄”的意思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可重叠成“孤单单</a:t>
                      </a:r>
                      <a:r>
                        <a:rPr lang="zh-TW" altLang="en-US" sz="30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”和“孤孤单单”</a:t>
                      </a:r>
                      <a:endParaRPr lang="en-US" altLang="zh-TW" sz="30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孤独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孤单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984F27F-2DA4-4462-8021-D9F6768F2E2F}"/>
              </a:ext>
            </a:extLst>
          </p:cNvPr>
          <p:cNvSpPr txBox="1"/>
          <p:nvPr/>
        </p:nvSpPr>
        <p:spPr>
          <a:xfrm>
            <a:off x="330515" y="1389040"/>
            <a:ext cx="11530970" cy="49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她没有亲人和朋友，一个人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孤独</a:t>
            </a:r>
            <a:r>
              <a:rPr lang="en-US" altLang="zh-TW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孤单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地生活在这里。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在空巢家庭中，孩子们都长大成人，远走高飞了，老俩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口会</a:t>
            </a:r>
            <a:r>
              <a:rPr lang="zh-TW" altLang="en-US" sz="3600" dirty="0">
                <a:latin typeface="微軟正黑體" panose="020B0604030504040204" pitchFamily="34" charset="-120"/>
              </a:rPr>
              <a:t>有很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</a:rPr>
              <a:t>孤独</a:t>
            </a:r>
            <a:r>
              <a:rPr lang="en-US" altLang="zh-TW" sz="3600" dirty="0">
                <a:highlight>
                  <a:srgbClr val="FFFF00"/>
                </a:highlight>
                <a:latin typeface="微軟正黑體" panose="020B0604030504040204" pitchFamily="34" charset="-120"/>
              </a:rPr>
              <a:t>/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</a:rPr>
              <a:t>孤单</a:t>
            </a:r>
            <a:r>
              <a:rPr lang="zh-TW" altLang="en-US" sz="3600" dirty="0">
                <a:latin typeface="微軟正黑體" panose="020B0604030504040204" pitchFamily="34" charset="-120"/>
              </a:rPr>
              <a:t>的感觉。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我们队只有一个专业运动员，力量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孤独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，很难战胜强大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的对手。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这只小猫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孤孤单单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的，多可怜呀，你再给它找个伴儿吧。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5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183106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3428535"/>
            <a:ext cx="11525005" cy="1186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形容词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之极：表示程度很深。</a:t>
            </a:r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47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7626" y="2187217"/>
            <a:ext cx="11536747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这场时装表演中的模特漂亮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，让人大过眼瘾。 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我小时候住过的那个村庄偏僻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，连火车都不通。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狗是一种聪明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的动物，是人类的好朋友、好帮手。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9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2222A9F-C43F-4201-807B-045BDFE341C5}"/>
              </a:ext>
            </a:extLst>
          </p:cNvPr>
          <p:cNvSpPr txBox="1"/>
          <p:nvPr/>
        </p:nvSpPr>
        <p:spPr>
          <a:xfrm>
            <a:off x="346363" y="862307"/>
            <a:ext cx="11499273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这个假期我又旅游，又读书，又逛街，又休息，过得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非常愉快。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23C8BA-4890-42AF-8C79-0127F863192E}"/>
              </a:ext>
            </a:extLst>
          </p:cNvPr>
          <p:cNvSpPr txBox="1"/>
          <p:nvPr/>
        </p:nvSpPr>
        <p:spPr>
          <a:xfrm>
            <a:off x="346363" y="4731129"/>
            <a:ext cx="11499273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我曾经去过他们家，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55E8614-3F37-4B08-A99F-DA69F387F5DB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CA0F059-D365-44B0-9AAF-5BB41F3ED0B1}"/>
              </a:ext>
            </a:extLst>
          </p:cNvPr>
          <p:cNvSpPr txBox="1"/>
          <p:nvPr/>
        </p:nvSpPr>
        <p:spPr>
          <a:xfrm>
            <a:off x="923925" y="2375894"/>
            <a:ext cx="10810875" cy="16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这个假期我又旅游，又读书，又逛街，又休息，过得愉快之极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879B39-F844-4331-8EAA-F4CFCF95681C}"/>
              </a:ext>
            </a:extLst>
          </p:cNvPr>
          <p:cNvSpPr/>
          <p:nvPr/>
        </p:nvSpPr>
        <p:spPr>
          <a:xfrm>
            <a:off x="4895849" y="4767728"/>
            <a:ext cx="6772275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他们家干净之极。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困惑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48689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岂</a:t>
            </a:r>
            <a:r>
              <a:rPr lang="en-US" altLang="zh-TW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en-US" altLang="zh-TW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12866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感到疑惑，不知道该怎么办。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685637"/>
            <a:ext cx="393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confused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7BDF704-B6F9-456B-B455-153B88E5E646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表示反问，难道。</a:t>
            </a:r>
          </a:p>
        </p:txBody>
      </p:sp>
    </p:spTree>
    <p:extLst>
      <p:ext uri="{BB962C8B-B14F-4D97-AF65-F5344CB8AC3E}">
        <p14:creationId xmlns:p14="http://schemas.microsoft.com/office/powerpoint/2010/main" val="171096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5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FC2B008-6D1C-4C9B-9E6D-0585D5CDDAAF}"/>
              </a:ext>
            </a:extLst>
          </p:cNvPr>
          <p:cNvSpPr txBox="1"/>
          <p:nvPr/>
        </p:nvSpPr>
        <p:spPr>
          <a:xfrm>
            <a:off x="346363" y="3905250"/>
            <a:ext cx="11499273" cy="20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：你知道在这个城市里，什么地方的东西又便宜又好？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</a:rPr>
              <a:t> 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605B52-B87B-4777-8400-A21E54738E92}"/>
              </a:ext>
            </a:extLst>
          </p:cNvPr>
          <p:cNvSpPr txBox="1"/>
          <p:nvPr/>
        </p:nvSpPr>
        <p:spPr>
          <a:xfrm>
            <a:off x="346362" y="1015985"/>
            <a:ext cx="11499273" cy="20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3.A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：你的老家自然风景怎么样？有什么特色吗？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500" dirty="0">
                <a:latin typeface="微軟正黑體" panose="020B0604030504040204" pitchFamily="34" charset="-120"/>
              </a:rPr>
              <a:t>   </a:t>
            </a:r>
            <a:r>
              <a:rPr lang="en-US" altLang="zh-TW" sz="3500" dirty="0">
                <a:latin typeface="微軟正黑體" panose="020B0604030504040204" pitchFamily="34" charset="-120"/>
              </a:rPr>
              <a:t>B</a:t>
            </a:r>
            <a:r>
              <a:rPr lang="zh-TW" altLang="en-US" sz="3500" dirty="0">
                <a:latin typeface="微軟正黑體" panose="020B0604030504040204" pitchFamily="34" charset="-120"/>
              </a:rPr>
              <a:t>：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9EB55C-32AE-4BB1-8EB8-C8A032692600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82B0A9-032F-42A4-9D56-AEBB78A833F8}"/>
              </a:ext>
            </a:extLst>
          </p:cNvPr>
          <p:cNvSpPr/>
          <p:nvPr/>
        </p:nvSpPr>
        <p:spPr>
          <a:xfrm>
            <a:off x="1685925" y="2192338"/>
            <a:ext cx="969645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我的老家自然环境幽美之极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3CD304-510A-44B9-8A36-DBF091055F10}"/>
              </a:ext>
            </a:extLst>
          </p:cNvPr>
          <p:cNvSpPr/>
          <p:nvPr/>
        </p:nvSpPr>
        <p:spPr>
          <a:xfrm>
            <a:off x="1609725" y="5020636"/>
            <a:ext cx="977265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在这个城市里，超市的东西便宜之极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0B7F29-3B5E-4B0E-BB84-6DD35AA3DEA3}"/>
              </a:ext>
            </a:extLst>
          </p:cNvPr>
          <p:cNvSpPr/>
          <p:nvPr/>
        </p:nvSpPr>
        <p:spPr>
          <a:xfrm>
            <a:off x="355600" y="479829"/>
            <a:ext cx="11506200" cy="59110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困境不可能没有，艰难不可能彻底消灭，但是人与人之间的交流、沟通、宣泄与倾听，却可能使人获得一种新的生活态度，或说达到一种新境界。什么新境界？我先讲个童话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小号手的故事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。战争结束了，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有个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年轻号手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离开战场回家，他日夜思念着他的未婚妻已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别人结婚，因为家乡早已经流传他战死沙场的消息。年轻号手痛苦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离开家乡，四处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漂泊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。孤独的路上，陪伴他的只有那把小号，他便吹响小号，号声凄婉悲凉。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123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763982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老掉牙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才智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不俗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556117"/>
            <a:ext cx="605751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形容事物、言论等陈旧过时。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57512" y="20062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只不过，仅仅。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才能和智慧。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75179" y="3705447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ability and wisdom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63229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nothing but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763982" y="355508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</a:rPr>
              <a:t>antiquated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16782" y="510064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不平常。</a:t>
            </a:r>
          </a:p>
        </p:txBody>
      </p:sp>
    </p:spTree>
    <p:extLst>
      <p:ext uri="{BB962C8B-B14F-4D97-AF65-F5344CB8AC3E}">
        <p14:creationId xmlns:p14="http://schemas.microsoft.com/office/powerpoint/2010/main" val="42214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白头偕老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151228"/>
            <a:ext cx="6096000" cy="3014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这对新人正准备结婚，许多亲朋好友祝福他们</a:t>
            </a:r>
            <a:r>
              <a:rPr lang="zh-TW" altLang="en-US" sz="4400" b="1" dirty="0">
                <a:solidFill>
                  <a:srgbClr val="FF0000"/>
                </a:solidFill>
              </a:rPr>
              <a:t>白头偕老</a:t>
            </a:r>
            <a:r>
              <a:rPr lang="zh-TW" altLang="en-US" sz="4400" dirty="0"/>
              <a:t>，百年好合。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夫妻共同生活到老。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721868-258E-4B66-97A9-6A266B8FE1D6}"/>
              </a:ext>
            </a:extLst>
          </p:cNvPr>
          <p:cNvSpPr/>
          <p:nvPr/>
        </p:nvSpPr>
        <p:spPr>
          <a:xfrm>
            <a:off x="6096000" y="1691624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+mn-ea"/>
              </a:rPr>
              <a:t>remain a devoted couple till the end of their lives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5EF05B7-C961-44AD-BF89-7D4AEC4B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3" y="2457449"/>
            <a:ext cx="5072156" cy="33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1042143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861617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，表示不会超出说话人设定的范围，相当于</a:t>
            </a:r>
            <a:r>
              <a:rPr lang="zh-TW" altLang="en-US" sz="4000" dirty="0">
                <a:latin typeface="微軟正黑體" panose="020B0604030504040204" pitchFamily="34" charset="-120"/>
              </a:rPr>
              <a:t>“只不过、不外乎”。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常用在判断句中，有时带有轻蔑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dirty="0"/>
              <a:t>scornful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的语气。 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1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7626" y="1305653"/>
            <a:ext cx="11536747" cy="414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我这些话，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是想提醒你一下，没有别的意思。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他所谓的幸福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是吃好玩好罢了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男人们在一起，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谈些运动、饮食之类的内容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我对这些节目没什么兴趣，每次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请几个明星一起做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做游戏、开开玩笑而已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07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67843D8-0314-4606-A168-9D388A881B92}"/>
              </a:ext>
            </a:extLst>
          </p:cNvPr>
          <p:cNvSpPr txBox="1"/>
          <p:nvPr/>
        </p:nvSpPr>
        <p:spPr>
          <a:xfrm>
            <a:off x="346363" y="769441"/>
            <a:ext cx="11499273" cy="546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学外语的困难，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提起北京名胜古迹，一般人想到的</a:t>
            </a:r>
            <a:r>
              <a:rPr lang="en-US" altLang="zh-TW" sz="3600" dirty="0">
                <a:latin typeface="微軟正黑體" panose="020B0604030504040204" pitchFamily="34" charset="-120"/>
              </a:rPr>
              <a:t>___________________</a:t>
            </a:r>
            <a:r>
              <a:rPr lang="zh-TW" altLang="en-US" sz="3600" dirty="0">
                <a:latin typeface="微軟正黑體" panose="020B0604030504040204" pitchFamily="34" charset="-120"/>
              </a:rPr>
              <a:t>，</a:t>
            </a:r>
            <a:endParaRPr lang="en-US" altLang="zh-TW" sz="3600" dirty="0">
              <a:latin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</a:rPr>
              <a:t>   其实，北京好玩的地方多着呢。</a:t>
            </a:r>
            <a:endParaRPr lang="en-US" altLang="zh-TW" sz="3600" dirty="0">
              <a:latin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刚到中国的那段时间，由于语言不通，他每天吃中国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菜</a:t>
            </a:r>
            <a:r>
              <a:rPr lang="en-US" altLang="zh-TW" sz="3600" dirty="0">
                <a:latin typeface="微軟正黑體" panose="020B0604030504040204" pitchFamily="34" charset="-120"/>
              </a:rPr>
              <a:t>_________________________________</a:t>
            </a:r>
            <a:r>
              <a:rPr lang="zh-TW" altLang="en-US" sz="3600" dirty="0">
                <a:latin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6629B2-DD4F-473D-A6E3-567F85616ED1}"/>
              </a:ext>
            </a:extLst>
          </p:cNvPr>
          <p:cNvSpPr/>
          <p:nvPr/>
        </p:nvSpPr>
        <p:spPr>
          <a:xfrm>
            <a:off x="4000499" y="855166"/>
            <a:ext cx="6772275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无非是记不起而已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5E058DF-505F-48FE-83B0-85D93EF34832}"/>
              </a:ext>
            </a:extLst>
          </p:cNvPr>
          <p:cNvSpPr/>
          <p:nvPr/>
        </p:nvSpPr>
        <p:spPr>
          <a:xfrm>
            <a:off x="7667624" y="2007691"/>
            <a:ext cx="3876675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无非是故宫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77E68D-F87D-4703-BCB7-A4284907F660}"/>
              </a:ext>
            </a:extLst>
          </p:cNvPr>
          <p:cNvSpPr/>
          <p:nvPr/>
        </p:nvSpPr>
        <p:spPr>
          <a:xfrm>
            <a:off x="1295400" y="5240689"/>
            <a:ext cx="6657976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无非是没有别的选择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无非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7843D8-0314-4606-A168-9D388A881B92}"/>
              </a:ext>
            </a:extLst>
          </p:cNvPr>
          <p:cNvSpPr txBox="1"/>
          <p:nvPr/>
        </p:nvSpPr>
        <p:spPr>
          <a:xfrm>
            <a:off x="346363" y="1252346"/>
            <a:ext cx="11499273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每次跟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通电话，内容都差不多，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这两套房子差不多，</a:t>
            </a:r>
            <a:r>
              <a:rPr lang="en-US" altLang="zh-TW" sz="3600" dirty="0">
                <a:latin typeface="微軟正黑體" panose="020B0604030504040204" pitchFamily="34" charset="-120"/>
              </a:rPr>
              <a:t>___________________________</a:t>
            </a:r>
            <a:r>
              <a:rPr lang="zh-TW" altLang="en-US" sz="3600" dirty="0">
                <a:latin typeface="微軟正黑體" panose="020B0604030504040204" pitchFamily="34" charset="-120"/>
              </a:rPr>
              <a:t>，</a:t>
            </a:r>
            <a:endParaRPr lang="en-US" altLang="zh-TW" sz="3600" dirty="0">
              <a:latin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</a:rPr>
              <a:t>   为什么租金差别这么大？</a:t>
            </a:r>
            <a:endParaRPr lang="en-US" altLang="zh-TW" sz="3600" dirty="0">
              <a:latin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6629B2-DD4F-473D-A6E3-567F85616ED1}"/>
              </a:ext>
            </a:extLst>
          </p:cNvPr>
          <p:cNvSpPr/>
          <p:nvPr/>
        </p:nvSpPr>
        <p:spPr>
          <a:xfrm>
            <a:off x="2147454" y="1338071"/>
            <a:ext cx="1214871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教授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F1A573-BB8A-4952-94A3-5E7FBD751F8E}"/>
              </a:ext>
            </a:extLst>
          </p:cNvPr>
          <p:cNvSpPr/>
          <p:nvPr/>
        </p:nvSpPr>
        <p:spPr>
          <a:xfrm>
            <a:off x="771524" y="2435675"/>
            <a:ext cx="5324476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无非是问论文写完了没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F649A3-F4AE-41F7-8954-1E3574B653B2}"/>
              </a:ext>
            </a:extLst>
          </p:cNvPr>
          <p:cNvSpPr/>
          <p:nvPr/>
        </p:nvSpPr>
        <p:spPr>
          <a:xfrm>
            <a:off x="4924425" y="3559602"/>
            <a:ext cx="5543549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无非是门的颜色不一样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C052FF4-E17C-4E33-AF48-78B00679F92F}"/>
              </a:ext>
            </a:extLst>
          </p:cNvPr>
          <p:cNvSpPr/>
          <p:nvPr/>
        </p:nvSpPr>
        <p:spPr>
          <a:xfrm>
            <a:off x="341779" y="525224"/>
            <a:ext cx="11544300" cy="580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有一天，他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到一个国家，国王听到了他的号声，叫人把他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唤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来，问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，你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的号声为什么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这样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哀伤，号手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把自己的故事讲给国王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听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。国王听了非常同情</a:t>
            </a:r>
            <a: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......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看到这儿我就要放下了，心说又是个老掉牙的故事，借下来无非是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国王很喜欢这个年轻号手，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而且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看他才智不俗，就把女儿嫁给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他，最后呢，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肯定是他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与公主白头偕老，过着幸福的生活。</a:t>
            </a:r>
            <a:endParaRPr lang="en-US" altLang="zh-CN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43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结尾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身世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围拢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默默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结束的阶段。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指人生的经历、遭遇。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从四周向某个地方聚拢。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crowd around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quietly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one’s life experience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30539" y="406893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ending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不说话，不出声。</a:t>
            </a:r>
          </a:p>
        </p:txBody>
      </p:sp>
    </p:spTree>
    <p:extLst>
      <p:ext uri="{BB962C8B-B14F-4D97-AF65-F5344CB8AC3E}">
        <p14:creationId xmlns:p14="http://schemas.microsoft.com/office/powerpoint/2010/main" val="25657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与生俱来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732128"/>
            <a:ext cx="6096000" cy="3280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他有着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与生俱来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的绘画能力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常常让同学羡慕不已。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一生下来就具备的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14378E-6121-4333-91A6-3676CCE2C9F9}"/>
              </a:ext>
            </a:extLst>
          </p:cNvPr>
          <p:cNvSpPr/>
          <p:nvPr/>
        </p:nvSpPr>
        <p:spPr>
          <a:xfrm>
            <a:off x="6096000" y="164696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inherent, innate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220F91B-D284-4D6A-AEEF-DADC3A3F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26" y="1898465"/>
            <a:ext cx="3710927" cy="49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低沉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凄凉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欢快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嘹亮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(</a:t>
            </a:r>
            <a:r>
              <a:rPr lang="zh-TW" altLang="en-US" sz="4000" dirty="0">
                <a:latin typeface="+mn-ea"/>
              </a:rPr>
              <a:t>声音</a:t>
            </a:r>
            <a:r>
              <a:rPr lang="en-US" altLang="zh-TW" sz="4000" dirty="0">
                <a:latin typeface="+mn-ea"/>
              </a:rPr>
              <a:t>)</a:t>
            </a:r>
            <a:r>
              <a:rPr lang="zh-TW" altLang="en-US" sz="4000" dirty="0">
                <a:latin typeface="+mn-ea"/>
              </a:rPr>
              <a:t>低。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111983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寂寞悲伤。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欢乐轻快。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lively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be loud and clear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lonely and desolate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low and deep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(</a:t>
            </a:r>
            <a:r>
              <a:rPr lang="zh-TW" altLang="en-US" sz="4000" dirty="0">
                <a:latin typeface="+mn-ea"/>
              </a:rPr>
              <a:t>声音</a:t>
            </a:r>
            <a:r>
              <a:rPr lang="en-US" altLang="zh-TW" sz="4000" dirty="0">
                <a:latin typeface="+mn-ea"/>
              </a:rPr>
              <a:t>)</a:t>
            </a:r>
            <a:r>
              <a:rPr lang="zh-TW" altLang="en-US" sz="4000" dirty="0">
                <a:latin typeface="+mn-ea"/>
              </a:rPr>
              <a:t>清晰响亮。</a:t>
            </a:r>
          </a:p>
        </p:txBody>
      </p:sp>
    </p:spTree>
    <p:extLst>
      <p:ext uri="{BB962C8B-B14F-4D97-AF65-F5344CB8AC3E}">
        <p14:creationId xmlns:p14="http://schemas.microsoft.com/office/powerpoint/2010/main" val="23604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不同凡响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334556"/>
            <a:ext cx="6096000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/>
              <a:t>《</a:t>
            </a:r>
            <a:r>
              <a:rPr lang="zh-TW" altLang="en-US" sz="4000" dirty="0"/>
              <a:t>月光</a:t>
            </a:r>
            <a:r>
              <a:rPr lang="zh-TW" altLang="en-US" sz="4000"/>
              <a:t>曲</a:t>
            </a:r>
            <a:r>
              <a:rPr lang="en-US" altLang="zh-TW" sz="4000"/>
              <a:t>》</a:t>
            </a:r>
            <a:r>
              <a:rPr lang="zh-TW" altLang="en-US" sz="4000"/>
              <a:t>不愧是贝多芬的创作，果然不同凡响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比喻事物不平凡。</a:t>
            </a:r>
            <a:endParaRPr lang="zh-TW" altLang="en-US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19EB14-3B7B-4D12-963E-161DF42F8E21}"/>
              </a:ext>
            </a:extLst>
          </p:cNvPr>
          <p:cNvSpPr/>
          <p:nvPr/>
        </p:nvSpPr>
        <p:spPr>
          <a:xfrm>
            <a:off x="6096000" y="169756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+mn-ea"/>
              </a:rPr>
              <a:t>out of the common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7958141-A7CE-4B76-9DEF-CD780D89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13" y="2159225"/>
            <a:ext cx="3741140" cy="44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不落俗套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584182"/>
            <a:ext cx="6096000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/>
              <a:t>这房子的格局布置，典雅大方，不落俗套。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比喻有独创性。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B31EE3-F4BE-4D44-AFE5-1543DC6D3A24}"/>
              </a:ext>
            </a:extLst>
          </p:cNvPr>
          <p:cNvSpPr/>
          <p:nvPr/>
        </p:nvSpPr>
        <p:spPr>
          <a:xfrm>
            <a:off x="6096000" y="169756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+mn-ea"/>
              </a:rPr>
              <a:t>conform to no conventional pattern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6F6373A-B848-431E-96D8-1AC40201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3" y="2433071"/>
            <a:ext cx="5074770" cy="38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日复一日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429000"/>
            <a:ext cx="6096000" cy="1820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他就是这样日复一日地忙碌着。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一天又一天。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A0640E-7D30-4BCE-A7D4-F4D991DFC0E6}"/>
              </a:ext>
            </a:extLst>
          </p:cNvPr>
          <p:cNvSpPr/>
          <p:nvPr/>
        </p:nvSpPr>
        <p:spPr>
          <a:xfrm>
            <a:off x="6096000" y="169756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</a:rPr>
              <a:t>day after day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7F96FAD-E225-45CF-ABA6-794A8982B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0" y="2456321"/>
            <a:ext cx="5381665" cy="33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生机勃勃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347681"/>
            <a:ext cx="6096000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/>
              <a:t>花园里百花盛开，呈现生机勃勃的景象。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形容充满活力。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D79FBE-0B3E-42E5-8550-F350010C6475}"/>
              </a:ext>
            </a:extLst>
          </p:cNvPr>
          <p:cNvSpPr/>
          <p:nvPr/>
        </p:nvSpPr>
        <p:spPr>
          <a:xfrm>
            <a:off x="6096000" y="169756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dynamic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74FD36-CF15-4BF2-A611-3AC8BB767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2128"/>
            <a:ext cx="609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0E029AA-2960-4DA9-8A4A-ED5C8A5C76A7}"/>
              </a:ext>
            </a:extLst>
          </p:cNvPr>
          <p:cNvSpPr/>
          <p:nvPr/>
        </p:nvSpPr>
        <p:spPr>
          <a:xfrm>
            <a:off x="331304" y="842747"/>
            <a:ext cx="11529392" cy="517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可是我猜错了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。这个故事不同凡响的地方就在于它的结尾。这个国王不落俗套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他下了一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命令，让全国的人都来听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号手讲他自己的身世，让所有的人都来听那号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的哀伤。日复一日，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年轻人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讲，人们不断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听，只要那号声一响，人们便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围拢他，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默默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听。这样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，不知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从什么时候开始，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的号声已经不在那么低沉、凄凉了。又不知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从什么时候起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号声变得欢快、嘹亮，变得生机勃勃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4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抵挡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输血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最后。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用力量制止对方的进攻。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永远不变。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permanent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transfuse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withstand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final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5B5A24-44B5-4C03-B615-5AAEDB646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60" y="4557134"/>
            <a:ext cx="4469244" cy="23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后者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救助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快慰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两项中的后一项。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拯救和援助。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愉快而心理感到安慰。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feel pleased with </a:t>
            </a:r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sth.and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derive comfort from it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fall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help sb. out of danger or difficulty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latter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来到。</a:t>
            </a:r>
          </a:p>
        </p:txBody>
      </p:sp>
    </p:spTree>
    <p:extLst>
      <p:ext uri="{BB962C8B-B14F-4D97-AF65-F5344CB8AC3E}">
        <p14:creationId xmlns:p14="http://schemas.microsoft.com/office/powerpoint/2010/main" val="5403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最后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33881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748181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92989"/>
              </p:ext>
            </p:extLst>
          </p:nvPr>
        </p:nvGraphicFramePr>
        <p:xfrm>
          <a:off x="330515" y="130055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都是指“时间上晚，或顺序上在后面”的意思。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最终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最后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可当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Adj,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和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Adv.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是名词。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3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944696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6" y="2656396"/>
            <a:ext cx="11525005" cy="36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Adj.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，意思是“不容易避免”。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主要用在动词</a:t>
            </a:r>
            <a:r>
              <a:rPr lang="zh-TW" altLang="en-US" sz="4000" dirty="0">
                <a:latin typeface="微軟正黑體" panose="020B0604030504040204" pitchFamily="34" charset="-120"/>
              </a:rPr>
              <a:t>之前，也常说“是难免的”、 “在  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    所难免”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修饰名词的时候必须“的”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76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308606"/>
              </p:ext>
            </p:extLst>
          </p:nvPr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7375ACEA-6C1E-491E-A9A2-89C1ADF68C30}"/>
              </a:ext>
            </a:extLst>
          </p:cNvPr>
          <p:cNvSpPr txBox="1"/>
          <p:nvPr/>
        </p:nvSpPr>
        <p:spPr>
          <a:xfrm>
            <a:off x="330515" y="806708"/>
            <a:ext cx="11530970" cy="591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这场比赛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是我们输了。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</a:rPr>
              <a:t>这场比赛的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最后</a:t>
            </a:r>
            <a:r>
              <a:rPr lang="zh-TW" altLang="en-US" sz="3200" dirty="0">
                <a:latin typeface="微軟正黑體" panose="020B0604030504040204" pitchFamily="34" charset="-120"/>
              </a:rPr>
              <a:t>结果是我们输了。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我们公司的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目标是使我们的产品打入国际市场。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虽然在登山的过程中他们遇到了各种各样难以想象的艰难险阻，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但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还是取得了胜利。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他从小就长得很高，在班里老是坐在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一排。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谁坚持到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，谁就是胜利者。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一个问题是，在我们的地球上到底有没有外星人？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75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永远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29955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永远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748181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46927"/>
              </p:ext>
            </p:extLst>
          </p:nvPr>
        </p:nvGraphicFramePr>
        <p:xfrm>
          <a:off x="330515" y="130055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都表示“时间长久，没有尽头”的意思。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永恒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永远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1.Adj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多用于书面语。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Adv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可重叠为“永永远远”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书面语和口语都常用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9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永远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7375ACEA-6C1E-491E-A9A2-89C1ADF68C30}"/>
              </a:ext>
            </a:extLst>
          </p:cNvPr>
          <p:cNvSpPr txBox="1"/>
          <p:nvPr/>
        </p:nvSpPr>
        <p:spPr>
          <a:xfrm>
            <a:off x="330515" y="1400078"/>
            <a:ext cx="11530970" cy="414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妈妈虽然已经离开了我，但我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永远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忘不了她。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我相信这个世界上有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的爱情</a:t>
            </a:r>
            <a:r>
              <a:rPr lang="zh-TW" altLang="en-US" sz="3600" dirty="0">
                <a:latin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在这个世界上，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永恒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的生命是不存在的。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永远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不会停止转动，人类也会永远繁衍下去。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让我们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永永远远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在一起，一辈子不分离。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92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58B6318-F66C-47B4-A1D6-36161BD0FE66}"/>
              </a:ext>
            </a:extLst>
          </p:cNvPr>
          <p:cNvSpPr/>
          <p:nvPr/>
        </p:nvSpPr>
        <p:spPr>
          <a:xfrm>
            <a:off x="319087" y="104083"/>
            <a:ext cx="11553825" cy="664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所谓新境界，我想至少有两方面。一是认识了爱的重要；二是困境不可能没有，最终能抵挡它的是人间的爱愿。什么是爱愿呢？是那个国王把自己的女儿嫁给小号手呢，还是告诉他，困境是永恒的，只有镇静的面对它？应该说都是，但前一种是暂时的输血，后一种是帮你恢复起自己的造血能力。后者是根本的救助，它不求一时的快慰和满足，也不相信因为好运降临从此困境就不在会找到你，它是说：困境来了，大家跟你在一起，但谁也不能让困境消灭，每个人必须自己鼓起勇气，镇静地面对它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8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3344" y="1271170"/>
            <a:ext cx="10021855" cy="4043779"/>
          </a:xfrm>
        </p:spPr>
        <p:txBody>
          <a:bodyPr rtlCol="0" anchor="ctr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我敬重我的病</a:t>
            </a:r>
          </a:p>
        </p:txBody>
      </p:sp>
    </p:spTree>
    <p:extLst>
      <p:ext uri="{BB962C8B-B14F-4D97-AF65-F5344CB8AC3E}">
        <p14:creationId xmlns:p14="http://schemas.microsoft.com/office/powerpoint/2010/main" val="2222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滚蛋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没趣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对手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恭敬尊重。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08908" y="1436647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斥责或骂人的话；离开、走开的意思。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没有面子；难为情。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feel snubbed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opponent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get out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homage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16782" y="4876030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指本领、水平不相上下的竞赛的对方。</a:t>
            </a:r>
          </a:p>
        </p:txBody>
      </p:sp>
    </p:spTree>
    <p:extLst>
      <p:ext uri="{BB962C8B-B14F-4D97-AF65-F5344CB8AC3E}">
        <p14:creationId xmlns:p14="http://schemas.microsoft.com/office/powerpoint/2010/main" val="391366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锤炼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点名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在艰苦的环境里锻炼。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技能特别高明的人。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指出具体的人名。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mention sb. by name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from among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past master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hammer into shape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在其间；在其中。</a:t>
            </a:r>
          </a:p>
        </p:txBody>
      </p:sp>
    </p:spTree>
    <p:extLst>
      <p:ext uri="{BB962C8B-B14F-4D97-AF65-F5344CB8AC3E}">
        <p14:creationId xmlns:p14="http://schemas.microsoft.com/office/powerpoint/2010/main" val="22918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8903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获益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增添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0" y="3424407"/>
            <a:ext cx="2722418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明摆着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11678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得到好处。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16782" y="1703826"/>
            <a:ext cx="6075217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添加；加多。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20782" y="4859890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明显地摆在眼前，容易看得清楚。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575469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definite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2" y="289216"/>
            <a:ext cx="3944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60224" y="355508"/>
            <a:ext cx="3956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obtain a benefit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1" grpId="0"/>
      <p:bldP spid="14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2105561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3903306"/>
            <a:ext cx="11525005" cy="9836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副词，在其间，在其中。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93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7626" y="1305653"/>
            <a:ext cx="11536747" cy="49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考试的时候粗心大意，就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会出现错误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犯错误是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的，关键是发现错误以后要及时改正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身体的衰老是在所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，这是自然规律，任何人都难以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抗拒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在治疗的过程中病情出现反复，这是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难免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的事情，坚持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下去就会见效。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66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7626" y="1305653"/>
            <a:ext cx="11536747" cy="414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他擅自挪用公款去做自己的生意之后，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谋取暴利。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上次谈恋爱失败后，他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吸取了教训，这次就有经验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多了。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要学好一个国家的语言，必须了解那个国家的文化，因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为我们可以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知道很多事情的来龙去脉。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4189FA8-099C-4A7C-A757-0AEB03F97D75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76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从中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92773DA-9084-4F4F-ACBF-86FBFAF85A22}"/>
              </a:ext>
            </a:extLst>
          </p:cNvPr>
          <p:cNvSpPr txBox="1"/>
          <p:nvPr/>
        </p:nvSpPr>
        <p:spPr>
          <a:xfrm>
            <a:off x="346363" y="829049"/>
            <a:ext cx="11499273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两家公司因为生意发生了些纠纷，律师在其中进行调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解后，问题解决了。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3C78C1-DD1C-4EDF-82CE-1E8870D562B6}"/>
              </a:ext>
            </a:extLst>
          </p:cNvPr>
          <p:cNvSpPr/>
          <p:nvPr/>
        </p:nvSpPr>
        <p:spPr>
          <a:xfrm>
            <a:off x="935180" y="2364141"/>
            <a:ext cx="10810875" cy="165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两家公司因为生意发生了些纠纷，律师从中进行调解后，问题解决了。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1FD121-4A1D-4929-AA8B-6379A1162276}"/>
              </a:ext>
            </a:extLst>
          </p:cNvPr>
          <p:cNvSpPr txBox="1"/>
          <p:nvPr/>
        </p:nvSpPr>
        <p:spPr>
          <a:xfrm>
            <a:off x="346363" y="4731129"/>
            <a:ext cx="11499273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我给你推荐一本非常有意思的书，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A3465A-D1AF-40B3-AA3F-52501E1C1C20}"/>
              </a:ext>
            </a:extLst>
          </p:cNvPr>
          <p:cNvSpPr/>
          <p:nvPr/>
        </p:nvSpPr>
        <p:spPr>
          <a:xfrm>
            <a:off x="7710055" y="4835099"/>
            <a:ext cx="403600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我从中学到了很多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F23C8BA-4890-42AF-8C79-0127F863192E}"/>
              </a:ext>
            </a:extLst>
          </p:cNvPr>
          <p:cNvSpPr txBox="1"/>
          <p:nvPr/>
        </p:nvSpPr>
        <p:spPr>
          <a:xfrm>
            <a:off x="346363" y="1575611"/>
            <a:ext cx="11499273" cy="21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小李上的是师范大学，在毕业之前，他参加了三个月中学教学实习，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55E8614-3F37-4B08-A99F-DA69F387F5DB}"/>
              </a:ext>
            </a:extLst>
          </p:cNvPr>
          <p:cNvSpPr txBox="1"/>
          <p:nvPr/>
        </p:nvSpPr>
        <p:spPr>
          <a:xfrm>
            <a:off x="-1" y="0"/>
            <a:ext cx="1766455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之极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879B39-F844-4331-8EAA-F4CFCF95681C}"/>
              </a:ext>
            </a:extLst>
          </p:cNvPr>
          <p:cNvSpPr/>
          <p:nvPr/>
        </p:nvSpPr>
        <p:spPr>
          <a:xfrm>
            <a:off x="3657600" y="2766856"/>
            <a:ext cx="6955847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</a:rPr>
              <a:t>从中获取教学经验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3A6352D-22C8-4868-9D8F-7D30CA0D138C}"/>
              </a:ext>
            </a:extLst>
          </p:cNvPr>
          <p:cNvSpPr/>
          <p:nvPr/>
        </p:nvSpPr>
        <p:spPr>
          <a:xfrm>
            <a:off x="290443" y="104083"/>
            <a:ext cx="11611114" cy="664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有一回，有个记者问我：你对你的病是什么态度呢？我想了半天也找不到一个恰当的词，好像说什么都不对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，说什么也没用，最后我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说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：是敬重。这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决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不是说我多么喜欢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，但是你说什么呢？讨厌它吗？恨它吗？求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它快滚蛋？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一点用都没有，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除了自讨没趣，就是自寻烦恼。但你要是敬重它，把它看成是一个强大的对手，是命运对你的锤炼，就像是个九段高手点名要跟你下盘棋，这虽然有点无可奈何的味道，但你却能从中获益，从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增添智慧，比如说逼着你把生命的意义看得明白。一边是自寻烦恼，一边是增添智慧，选择什么这不是明摆着的吗？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697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接纳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发慌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狰狞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面目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接受。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0" y="1514903"/>
            <a:ext cx="6111983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因害怕、着急或虚弱而心神不定。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长相、表情凶恶。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appearance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feel nervous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receive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相貌。</a:t>
            </a:r>
          </a:p>
        </p:txBody>
      </p:sp>
    </p:spTree>
    <p:extLst>
      <p:ext uri="{BB962C8B-B14F-4D97-AF65-F5344CB8AC3E}">
        <p14:creationId xmlns:p14="http://schemas.microsoft.com/office/powerpoint/2010/main" val="41454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呗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吓唬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坦然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+mn-ea"/>
              </a:rPr>
              <a:t>借助</a:t>
            </a:r>
            <a:endParaRPr lang="en-US" altLang="zh-TW" sz="6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1" y="1376338"/>
            <a:ext cx="605751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表示事实或道理明显，容易了解。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使害怕。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20782" y="4951449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形容心理平静，没有担心、紧张或害怕。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have no misgiving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have the aid of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scare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final particle of assertion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靠别的人或事物的帮助。</a:t>
            </a:r>
          </a:p>
        </p:txBody>
      </p:sp>
    </p:spTree>
    <p:extLst>
      <p:ext uri="{BB962C8B-B14F-4D97-AF65-F5344CB8AC3E}">
        <p14:creationId xmlns:p14="http://schemas.microsoft.com/office/powerpoint/2010/main" val="18341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伤害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128661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因担忧、害怕而紧张不安。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9699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hurt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685637"/>
            <a:ext cx="393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panic;scare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7BDF704-B6F9-456B-B455-153B88E5E646}"/>
              </a:ext>
            </a:extLst>
          </p:cNvPr>
          <p:cNvSpPr txBox="1"/>
          <p:nvPr/>
        </p:nvSpPr>
        <p:spPr>
          <a:xfrm>
            <a:off x="6134489" y="1979719"/>
            <a:ext cx="605751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使身体或思想感情等受到损害。</a:t>
            </a:r>
          </a:p>
        </p:txBody>
      </p:sp>
    </p:spTree>
    <p:extLst>
      <p:ext uri="{BB962C8B-B14F-4D97-AF65-F5344CB8AC3E}">
        <p14:creationId xmlns:p14="http://schemas.microsoft.com/office/powerpoint/2010/main" val="32317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4" grpId="0"/>
      <p:bldP spid="15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坦然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33654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748181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94794"/>
              </p:ext>
            </p:extLst>
          </p:nvPr>
        </p:nvGraphicFramePr>
        <p:xfrm>
          <a:off x="330515" y="130055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55987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077229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1.Adj.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，都有“心里坦白、平静”的意思。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都是褒义词。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坦诚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坦然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用于人与人之间的关系和人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的品德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常常用来形容人的表情和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心境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可重叠为“坦坦然然”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坦然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7375ACEA-6C1E-491E-A9A2-89C1ADF68C30}"/>
              </a:ext>
            </a:extLst>
          </p:cNvPr>
          <p:cNvSpPr txBox="1"/>
          <p:nvPr/>
        </p:nvSpPr>
        <p:spPr>
          <a:xfrm>
            <a:off x="330515" y="1400078"/>
            <a:ext cx="11530970" cy="443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是真的朋友，有什么问题就该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坦然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相告，不该有意隐瞒。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他把自己的想法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坦诚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坦然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地说了出来，得到了大家的理解</a:t>
            </a:r>
            <a:r>
              <a:rPr lang="zh-TW" altLang="en-US" sz="3200" dirty="0">
                <a:latin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他对待朋友非常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，朋友们也都非常信任他。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我很愿意跟他打交道，因为他为人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，性格热情。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他说这句话的时候，神情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坦然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，一看就知道是发自内心的。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老王一辈子做人光明磊落，到了老年还是心境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坦然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3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944696"/>
            <a:ext cx="11525005" cy="132343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未免</a:t>
            </a:r>
            <a:endParaRPr lang="en-US" altLang="zh-TW" sz="8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6" y="2656396"/>
            <a:ext cx="11525005" cy="36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表示对某种情况不以为然，侧重在评价，口气比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较委婉 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常跟“有点儿、有些、太、过于”等词语搭配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1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惊慌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32438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39423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惊慌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748181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93225"/>
              </p:ext>
            </p:extLst>
          </p:nvPr>
        </p:nvGraphicFramePr>
        <p:xfrm>
          <a:off x="330515" y="130055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55987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077229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1.Adj.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都有“紧张不安”的意思。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恐慌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惊慌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表示因为害怕而紧张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还可当名词。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因为受到惊吓而慌张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0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惊慌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7375ACEA-6C1E-491E-A9A2-89C1ADF68C30}"/>
              </a:ext>
            </a:extLst>
          </p:cNvPr>
          <p:cNvSpPr txBox="1"/>
          <p:nvPr/>
        </p:nvSpPr>
        <p:spPr>
          <a:xfrm>
            <a:off x="330515" y="1400078"/>
            <a:ext cx="11530970" cy="369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在树林看到一条蛇，她的脸上流露出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惊慌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的表情。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房子着火了，人们</a:t>
            </a:r>
            <a:r>
              <a:rPr lang="zh-TW" altLang="en-US" sz="3200" dirty="0">
                <a:latin typeface="微軟正黑體" panose="020B0604030504040204" pitchFamily="34" charset="-120"/>
              </a:rPr>
              <a:t>纷纷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恐慌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</a:rPr>
              <a:t>惊慌</a:t>
            </a:r>
            <a:r>
              <a:rPr lang="zh-TW" altLang="en-US" sz="3200" dirty="0">
                <a:latin typeface="微軟正黑體" panose="020B0604030504040204" pitchFamily="34" charset="-120"/>
              </a:rPr>
              <a:t>地往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外跑</a:t>
            </a:r>
            <a:r>
              <a:rPr lang="zh-TW" altLang="en-US" sz="3200" dirty="0">
                <a:latin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不断传播的谣言在市民中引起了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警察改来排除了炸弹，但没有告诉周围的民众，以免产生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在近代历史上，曾经多次发生经济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0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恐怖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33003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98279"/>
            <a:ext cx="2900365" cy="523220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98279"/>
            <a:ext cx="2900365" cy="523220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恐怖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5988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592965"/>
              </p:ext>
            </p:extLst>
          </p:nvPr>
        </p:nvGraphicFramePr>
        <p:xfrm>
          <a:off x="330515" y="765999"/>
          <a:ext cx="11530972" cy="59411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3472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3755922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724032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0306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1.Adj.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都有“紧张害怕”的意思。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恐慌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恐怖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表示因为危险而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引起的害怕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主要形容人的心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理、表情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由于生命受到威胁而引起的害怕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除了形容人的心理、表情之外，还可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以形容令人害怕的环境等客观事物。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3.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还能与“主义、分子、活动、袭击、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事件、电影、小说”等词语搭配使用。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9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恐怖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7375ACEA-6C1E-491E-A9A2-89C1ADF68C30}"/>
              </a:ext>
            </a:extLst>
          </p:cNvPr>
          <p:cNvSpPr txBox="1"/>
          <p:nvPr/>
        </p:nvSpPr>
        <p:spPr>
          <a:xfrm>
            <a:off x="330515" y="1965998"/>
            <a:ext cx="11530970" cy="315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一个青面獠牙的妖怪站了起来，她</a:t>
            </a:r>
            <a:r>
              <a:rPr lang="zh-TW" altLang="en-US" sz="35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恐慌</a:t>
            </a:r>
            <a:r>
              <a:rPr lang="en-US" altLang="zh-TW" sz="35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5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恐怖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地尖叫起来。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这部电影的画面非常</a:t>
            </a:r>
            <a:r>
              <a:rPr lang="zh-TW" altLang="en-US" sz="3500" dirty="0">
                <a:highlight>
                  <a:srgbClr val="FFFF00"/>
                </a:highlight>
                <a:latin typeface="微軟正黑體" panose="020B0604030504040204" pitchFamily="34" charset="-120"/>
              </a:rPr>
              <a:t>恐怖</a:t>
            </a:r>
            <a:r>
              <a:rPr lang="zh-TW" altLang="en-US" sz="3500" dirty="0">
                <a:latin typeface="微軟正黑體" panose="020B0604030504040204" pitchFamily="34" charset="-120"/>
              </a:rPr>
              <a:t>，看完以后我连觉都睡不着了。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每一疙见过这种</a:t>
            </a:r>
            <a:r>
              <a:rPr lang="zh-TW" altLang="en-US" sz="3500" dirty="0">
                <a:highlight>
                  <a:srgbClr val="FFFF00"/>
                </a:highlight>
                <a:latin typeface="微軟正黑體" panose="020B0604030504040204" pitchFamily="34" charset="-120"/>
              </a:rPr>
              <a:t>恐怖</a:t>
            </a:r>
            <a:r>
              <a:rPr lang="zh-TW" altLang="en-US" sz="3500" dirty="0">
                <a:latin typeface="微軟正黑體" panose="020B0604030504040204" pitchFamily="34" charset="-120"/>
              </a:rPr>
              <a:t>场面的人心情都很难平静下来。</a:t>
            </a:r>
            <a:endParaRPr lang="en-US" altLang="zh-TW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20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F7A2BB-55E1-4BE6-A1B5-E08ED1D66ADA}"/>
              </a:ext>
            </a:extLst>
          </p:cNvPr>
          <p:cNvSpPr/>
          <p:nvPr/>
        </p:nvSpPr>
        <p:spPr>
          <a:xfrm>
            <a:off x="321365" y="106359"/>
            <a:ext cx="11549270" cy="6645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所以，</a:t>
            </a:r>
            <a:r>
              <a:rPr lang="zh-CN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对困境先要对它说“是”，接纳它，然后试</a:t>
            </a: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试</a:t>
            </a:r>
            <a:r>
              <a:rPr lang="zh-CN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跟它周旋，输了也是羸。再比如说死亡，你一听见它就着急、生气</a:t>
            </a: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、发慌，它肯定就会以更加狰狞的面目来找你了；你要是镇静地看它呢？它其实也平常。死，是什么样儿？就像你没出生时那样儿呗。死，不过是在你活着的时后吓唬</a:t>
            </a: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</a:rPr>
              <a:t>吓唬</a:t>
            </a: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你，谁想它想得发抖了，谁就输了；</a:t>
            </a:r>
            <a:r>
              <a:rPr lang="zh-TW" altLang="en-US" sz="3200" dirty="0">
                <a:solidFill>
                  <a:srgbClr val="1A1A1A"/>
                </a:solidFill>
                <a:latin typeface="微軟正黑體" panose="020B0604030504040204" pitchFamily="34" charset="-120"/>
              </a:rPr>
              <a:t>谁想它想得坦然镇定了，谁就赢了。当然不能骗自己，其实这件事你想骗也骗不了。但要是你先就对它说“不”，固执地对它说“不”，它就不能伤害你了。其实所有的困境，包括死，都是借助你自己的这种恐慌来伤害你的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41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3344" y="1271170"/>
            <a:ext cx="10021855" cy="4043779"/>
          </a:xfrm>
        </p:spPr>
        <p:txBody>
          <a:bodyPr rtlCol="0" anchor="ctr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爱需要自己去建立</a:t>
            </a:r>
          </a:p>
        </p:txBody>
      </p:sp>
    </p:spTree>
    <p:extLst>
      <p:ext uri="{BB962C8B-B14F-4D97-AF65-F5344CB8AC3E}">
        <p14:creationId xmlns:p14="http://schemas.microsoft.com/office/powerpoint/2010/main" val="38280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强行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819400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牛角尖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地狱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天堂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用强制的方式进行。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16782" y="1519744"/>
            <a:ext cx="605751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比喻无法解决的问题或不值得研究的小问题。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指人死后灵魂受苦的地方。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hell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heaven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900754" y="115596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an insignificant or insoluble problem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force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16782" y="4953536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</a:rPr>
              <a:t>指人死后灵魂居住的永享幸福的地方。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20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他人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医药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128661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别人。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9699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medicine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685637"/>
            <a:ext cx="393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another person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7BDF704-B6F9-456B-B455-153B88E5E646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医疗和药品。</a:t>
            </a:r>
          </a:p>
        </p:txBody>
      </p:sp>
    </p:spTree>
    <p:extLst>
      <p:ext uri="{BB962C8B-B14F-4D97-AF65-F5344CB8AC3E}">
        <p14:creationId xmlns:p14="http://schemas.microsoft.com/office/powerpoint/2010/main" val="7187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4" grpId="0"/>
      <p:bldP spid="1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69441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未免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29045" y="2250360"/>
            <a:ext cx="11533910" cy="33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这篇文章内容不错，只是对于我们的报纸来说，篇幅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未</a:t>
            </a:r>
            <a:endParaRPr lang="en-US" altLang="zh-TW" sz="36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太长了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因为写错一个字，你就这样当众批评他，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未免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有点儿小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题大做了。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52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别有洞天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77744" y="2870423"/>
            <a:ext cx="6096000" cy="3007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杭州</a:t>
            </a:r>
            <a:r>
              <a:rPr lang="zh-CN" altLang="en-US" sz="4400" dirty="0"/>
              <a:t>文物众多</a:t>
            </a:r>
            <a:r>
              <a:rPr lang="zh-TW" altLang="en-US" sz="4400" dirty="0"/>
              <a:t>，</a:t>
            </a:r>
            <a:r>
              <a:rPr lang="zh-CN" altLang="en-US" sz="4400" dirty="0"/>
              <a:t>风景如画</a:t>
            </a:r>
            <a:r>
              <a:rPr lang="zh-TW" altLang="en-US" sz="4400" dirty="0"/>
              <a:t>，</a:t>
            </a:r>
            <a:r>
              <a:rPr lang="zh-CN" altLang="en-US" sz="4400" dirty="0"/>
              <a:t>别有洞天，旅游资源十分丰富</a:t>
            </a:r>
            <a:r>
              <a:rPr lang="zh-TW" altLang="en-US" sz="4400" dirty="0"/>
              <a:t>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另有一种境界。比喻景物等非常吸引人。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D3803E-E779-4682-9F46-54C258FD01CB}"/>
              </a:ext>
            </a:extLst>
          </p:cNvPr>
          <p:cNvSpPr/>
          <p:nvPr/>
        </p:nvSpPr>
        <p:spPr>
          <a:xfrm>
            <a:off x="6059488" y="1960452"/>
            <a:ext cx="6132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place of charm and beauty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A32A84C-595B-4E4C-AEF6-35FDE08A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2" y="2483672"/>
            <a:ext cx="5088449" cy="33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强行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强制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</a:p>
        </p:txBody>
      </p:sp>
    </p:spTree>
    <p:extLst>
      <p:ext uri="{BB962C8B-B14F-4D97-AF65-F5344CB8AC3E}">
        <p14:creationId xmlns:p14="http://schemas.microsoft.com/office/powerpoint/2010/main" val="39667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98279"/>
            <a:ext cx="2900365" cy="523220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强行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98279"/>
            <a:ext cx="2900365" cy="523220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强制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5988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383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5649"/>
              </p:ext>
            </p:extLst>
          </p:nvPr>
        </p:nvGraphicFramePr>
        <p:xfrm>
          <a:off x="330515" y="765999"/>
          <a:ext cx="11530972" cy="59411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3472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7696870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3299378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0306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都有“强力做某事”的意思。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强行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强制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一般是主语所代表的人发出的动作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2.Adv.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多指用政治、法律、经济、权势等力量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强迫对方做某事，实施动作的常常是国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家、政府、组织、地位高的人等。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“强制”的对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象是主语以外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  的人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+mn-ea"/>
                        </a:rPr>
                        <a:t> 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0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强行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20166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强制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74109"/>
            <a:ext cx="5730240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00968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B228805B-4860-40A3-9267-03F43528B102}"/>
              </a:ext>
            </a:extLst>
          </p:cNvPr>
          <p:cNvSpPr txBox="1"/>
          <p:nvPr/>
        </p:nvSpPr>
        <p:spPr>
          <a:xfrm>
            <a:off x="330515" y="868135"/>
            <a:ext cx="11530970" cy="591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1.</a:t>
            </a:r>
            <a:r>
              <a:rPr lang="zh-TW" altLang="en-US" sz="3200" dirty="0">
                <a:latin typeface="+mn-ea"/>
              </a:rPr>
              <a:t>那里的违章建筑被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强行</a:t>
            </a:r>
            <a:r>
              <a:rPr lang="en-US" altLang="zh-TW" sz="3200" dirty="0">
                <a:highlight>
                  <a:srgbClr val="FFFF00"/>
                </a:highlight>
                <a:latin typeface="+mn-ea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强制</a:t>
            </a:r>
            <a:r>
              <a:rPr lang="zh-TW" altLang="en-US" sz="3200" dirty="0">
                <a:latin typeface="+mn-ea"/>
              </a:rPr>
              <a:t>拆除了。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2.</a:t>
            </a:r>
            <a:r>
              <a:rPr lang="zh-TW" altLang="en-US" sz="3200" dirty="0">
                <a:latin typeface="+mn-ea"/>
              </a:rPr>
              <a:t>没有经过有关人员同意，你们不能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强行</a:t>
            </a:r>
            <a:r>
              <a:rPr lang="zh-TW" altLang="en-US" sz="3200" dirty="0">
                <a:latin typeface="+mn-ea"/>
              </a:rPr>
              <a:t>上车。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3.</a:t>
            </a:r>
            <a:r>
              <a:rPr lang="zh-TW" altLang="en-US" sz="3200" dirty="0">
                <a:latin typeface="+mn-ea"/>
              </a:rPr>
              <a:t>法院宣判后，他拒不执行法院的判决，结果被法院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强制</a:t>
            </a:r>
            <a:r>
              <a:rPr lang="zh-TW" altLang="en-US" sz="3200" dirty="0">
                <a:latin typeface="+mn-ea"/>
              </a:rPr>
              <a:t>执行。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4.</a:t>
            </a:r>
            <a:r>
              <a:rPr lang="zh-TW" altLang="en-US" sz="3200" dirty="0">
                <a:latin typeface="+mn-ea"/>
              </a:rPr>
              <a:t>他已经失去了参赛资格，但他还是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强行</a:t>
            </a:r>
            <a:r>
              <a:rPr lang="zh-TW" altLang="en-US" sz="3200" dirty="0">
                <a:latin typeface="+mn-ea"/>
              </a:rPr>
              <a:t>参加了这次比赛。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5.</a:t>
            </a:r>
            <a:r>
              <a:rPr lang="zh-TW" altLang="en-US" sz="3200" dirty="0">
                <a:latin typeface="+mn-ea"/>
              </a:rPr>
              <a:t>他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强制</a:t>
            </a:r>
            <a:r>
              <a:rPr lang="zh-TW" altLang="en-US" sz="3200" dirty="0">
                <a:latin typeface="+mn-ea"/>
              </a:rPr>
              <a:t>女儿参加了这次比赛。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6.</a:t>
            </a:r>
            <a:r>
              <a:rPr lang="zh-TW" altLang="en-US" sz="3200" dirty="0">
                <a:latin typeface="+mn-ea"/>
              </a:rPr>
              <a:t>政府应该在全国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强制</a:t>
            </a:r>
            <a:r>
              <a:rPr lang="zh-TW" altLang="en-US" sz="3200" dirty="0">
                <a:latin typeface="+mn-ea"/>
              </a:rPr>
              <a:t>实施环境保护法。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7.</a:t>
            </a:r>
            <a:r>
              <a:rPr lang="zh-TW" altLang="en-US" sz="3200" dirty="0">
                <a:latin typeface="+mn-ea"/>
              </a:rPr>
              <a:t>父母应该引导孩子，而不要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强制</a:t>
            </a:r>
            <a:r>
              <a:rPr lang="zh-TW" altLang="en-US" sz="3200" dirty="0">
                <a:latin typeface="+mn-ea"/>
              </a:rPr>
              <a:t>孩子做他不愿意做的事情。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8.</a:t>
            </a:r>
            <a:r>
              <a:rPr lang="zh-TW" altLang="en-US" sz="3200" dirty="0">
                <a:latin typeface="+mn-ea"/>
              </a:rPr>
              <a:t>几个歹徒妄图</a:t>
            </a:r>
            <a:r>
              <a:rPr lang="zh-TW" altLang="en-US" sz="3200" dirty="0">
                <a:highlight>
                  <a:srgbClr val="FFFF00"/>
                </a:highlight>
                <a:latin typeface="+mn-ea"/>
              </a:rPr>
              <a:t>强行</a:t>
            </a:r>
            <a:r>
              <a:rPr lang="zh-TW" altLang="en-US" sz="3200" dirty="0">
                <a:latin typeface="+mn-ea"/>
              </a:rPr>
              <a:t>通过关卡，但还是被警察拦住了。</a:t>
            </a:r>
            <a:endParaRPr lang="en-US" altLang="zh-TW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01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62B2FD-3275-4145-8AFC-FF75C2815A08}"/>
              </a:ext>
            </a:extLst>
          </p:cNvPr>
          <p:cNvSpPr/>
          <p:nvPr/>
        </p:nvSpPr>
        <p:spPr>
          <a:xfrm>
            <a:off x="348095" y="1110918"/>
            <a:ext cx="11497541" cy="497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千万别把自己给封闭起来，你要强行使自己走出去，不光是身体走出屋子去，思想和心情也要走出去，走出一种牛角尖去，然后你肯定会发现别有洞天。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我写过，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地狱和天堂都在人间，地狱和天堂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是人对生命、以及对他人的不同态度罢了。友谊、爱，以及敞开自己的心灵，是最好的医药。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7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熟食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下酒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改换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1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经过加工的主熟的饭菜。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57511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就着菜把酒喝下去。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交出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钱</a:t>
            </a:r>
            <a:r>
              <a:rPr lang="zh-TW" altLang="en-US" sz="4000" dirty="0">
                <a:latin typeface="微軟正黑體" panose="020B0604030504040204" pitchFamily="34" charset="-120"/>
              </a:rPr>
              <a:t>款、代价等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pay;expend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change over to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289215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go well with wine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355508"/>
            <a:ext cx="392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cooked food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改掉原来的，换成另外的。</a:t>
            </a:r>
          </a:p>
        </p:txBody>
      </p:sp>
    </p:spTree>
    <p:extLst>
      <p:ext uri="{BB962C8B-B14F-4D97-AF65-F5344CB8AC3E}">
        <p14:creationId xmlns:p14="http://schemas.microsoft.com/office/powerpoint/2010/main" val="8610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63F3885-C88F-44AF-A24D-1B6A2F782439}"/>
              </a:ext>
            </a:extLst>
          </p:cNvPr>
          <p:cNvSpPr/>
          <p:nvPr/>
        </p:nvSpPr>
        <p:spPr>
          <a:xfrm>
            <a:off x="342900" y="2021101"/>
            <a:ext cx="11506200" cy="331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但是，爱，或者友谊，不是一种熟食，买回来切切就能下酒了；爱和友谊，要你去建立，要你亲身投入进去，在你付出的同时你得到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，而且你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必定已经改换了一种心情，有了一种新的生活态度。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74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172226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r>
              <a:rPr lang="en-US" altLang="zh-TW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满</a:t>
            </a:r>
            <a:r>
              <a:rPr lang="en-US" altLang="zh-TW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逃避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-1" y="3449138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整天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顺眼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556117"/>
            <a:ext cx="605751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倒进去或装进去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多指液体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50472" y="1563101"/>
            <a:ext cx="5877402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躲开不愿意或不敢接触的事物。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从早到晚，整整一天。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151320" y="3575469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pleasing to the eye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6932" y="289214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escape;avoid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看着舒服。</a:t>
            </a:r>
          </a:p>
        </p:txBody>
      </p:sp>
    </p:spTree>
    <p:extLst>
      <p:ext uri="{BB962C8B-B14F-4D97-AF65-F5344CB8AC3E}">
        <p14:creationId xmlns:p14="http://schemas.microsoft.com/office/powerpoint/2010/main" val="22240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0" y="20219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交加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03116"/>
            <a:ext cx="612866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两种事物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同时出现或同时加在一个人身上。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189810" y="131744"/>
            <a:ext cx="3938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(of two things)accompany each other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-9524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交加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1365657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动词。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指两种事物同时出现或同时加在一个人身上。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多用于书面语。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ECCAEA2B-FB20-44ED-BF50-050EDD7BB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114662"/>
              </p:ext>
            </p:extLst>
          </p:nvPr>
        </p:nvGraphicFramePr>
        <p:xfrm>
          <a:off x="333497" y="4334102"/>
          <a:ext cx="11525004" cy="22190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41668">
                  <a:extLst>
                    <a:ext uri="{9D8B030D-6E8A-4147-A177-3AD203B41FA5}">
                      <a16:colId xmlns:a16="http://schemas.microsoft.com/office/drawing/2014/main" val="1165531312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777274425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1624579445"/>
                    </a:ext>
                  </a:extLst>
                </a:gridCol>
              </a:tblGrid>
              <a:tr h="7396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/>
                        <a:t>风雪交加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贫困交加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爱恨交加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1331983"/>
                  </a:ext>
                </a:extLst>
              </a:tr>
              <a:tr h="739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风雨交加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悲喜交加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贫病交加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694990"/>
                  </a:ext>
                </a:extLst>
              </a:tr>
              <a:tr h="739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雷电交加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喜忧交加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惊喜交加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259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2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菱格線條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0_TF03031015.potx" id="{BF811ECD-E1BE-401A-A894-0A76B7AE0225}" vid="{B4976558-16A3-4184-95EE-E77E856A39AA}"/>
    </a:ext>
  </a:extLst>
</a:theme>
</file>

<file path=ppt/theme/theme2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商務菱格線條簡報 (寬螢幕)</Template>
  <TotalTime>751</TotalTime>
  <Words>7611</Words>
  <Application>Microsoft Office PowerPoint</Application>
  <PresentationFormat>寬螢幕</PresentationFormat>
  <Paragraphs>830</Paragraphs>
  <Slides>110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110</vt:i4>
      </vt:variant>
    </vt:vector>
  </HeadingPairs>
  <TitlesOfParts>
    <vt:vector size="115" baseType="lpstr">
      <vt:lpstr>Microsoft JhengHei UI</vt:lpstr>
      <vt:lpstr>Microsoft Yahei</vt:lpstr>
      <vt:lpstr>微軟正黑體</vt:lpstr>
      <vt:lpstr>Arial</vt:lpstr>
      <vt:lpstr>菱格線條 16x9</vt:lpstr>
      <vt:lpstr>PowerPoint 簡報</vt:lpstr>
      <vt:lpstr>困境不可能被消灭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与人交流达到新境界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我敬重我的病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爱需要自己去建立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第九课 人生就是与困境周旋</dc:title>
  <dc:creator>鄭雅瓈</dc:creator>
  <cp:lastModifiedBy>鄭雅瓈</cp:lastModifiedBy>
  <cp:revision>121</cp:revision>
  <dcterms:created xsi:type="dcterms:W3CDTF">2020-04-23T01:44:42Z</dcterms:created>
  <dcterms:modified xsi:type="dcterms:W3CDTF">2020-05-04T12:00:59Z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