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378" r:id="rId3"/>
    <p:sldId id="379" r:id="rId4"/>
    <p:sldId id="380" r:id="rId5"/>
    <p:sldId id="425" r:id="rId6"/>
    <p:sldId id="459" r:id="rId7"/>
    <p:sldId id="461" r:id="rId8"/>
    <p:sldId id="435" r:id="rId9"/>
    <p:sldId id="467" r:id="rId10"/>
    <p:sldId id="468" r:id="rId11"/>
    <p:sldId id="257" r:id="rId12"/>
    <p:sldId id="381" r:id="rId13"/>
    <p:sldId id="382" r:id="rId14"/>
    <p:sldId id="383" r:id="rId15"/>
    <p:sldId id="259" r:id="rId16"/>
    <p:sldId id="384" r:id="rId17"/>
    <p:sldId id="385" r:id="rId18"/>
    <p:sldId id="426" r:id="rId19"/>
    <p:sldId id="469" r:id="rId20"/>
    <p:sldId id="470" r:id="rId21"/>
    <p:sldId id="262" r:id="rId22"/>
    <p:sldId id="386" r:id="rId23"/>
    <p:sldId id="387" r:id="rId24"/>
    <p:sldId id="392" r:id="rId25"/>
    <p:sldId id="427" r:id="rId26"/>
    <p:sldId id="471" r:id="rId27"/>
    <p:sldId id="462" r:id="rId28"/>
    <p:sldId id="436" r:id="rId29"/>
    <p:sldId id="473" r:id="rId30"/>
    <p:sldId id="474" r:id="rId31"/>
    <p:sldId id="263" r:id="rId32"/>
    <p:sldId id="393" r:id="rId33"/>
    <p:sldId id="394" r:id="rId34"/>
    <p:sldId id="395" r:id="rId35"/>
    <p:sldId id="428" r:id="rId36"/>
    <p:sldId id="475" r:id="rId37"/>
    <p:sldId id="476" r:id="rId38"/>
    <p:sldId id="437" r:id="rId39"/>
    <p:sldId id="477" r:id="rId40"/>
    <p:sldId id="478" r:id="rId41"/>
    <p:sldId id="261" r:id="rId42"/>
    <p:sldId id="396" r:id="rId43"/>
    <p:sldId id="397" r:id="rId44"/>
    <p:sldId id="398" r:id="rId45"/>
    <p:sldId id="438" r:id="rId46"/>
    <p:sldId id="479" r:id="rId47"/>
    <p:sldId id="480" r:id="rId48"/>
    <p:sldId id="264" r:id="rId49"/>
    <p:sldId id="399" r:id="rId50"/>
    <p:sldId id="400" r:id="rId51"/>
    <p:sldId id="401" r:id="rId52"/>
    <p:sldId id="258" r:id="rId53"/>
    <p:sldId id="402" r:id="rId54"/>
    <p:sldId id="403" r:id="rId55"/>
    <p:sldId id="439" r:id="rId56"/>
    <p:sldId id="481" r:id="rId57"/>
    <p:sldId id="482" r:id="rId58"/>
    <p:sldId id="260" r:id="rId59"/>
    <p:sldId id="492" r:id="rId60"/>
    <p:sldId id="491" r:id="rId61"/>
    <p:sldId id="493" r:id="rId62"/>
    <p:sldId id="494" r:id="rId63"/>
    <p:sldId id="495" r:id="rId64"/>
    <p:sldId id="496" r:id="rId6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F0F4F4"/>
    <a:srgbClr val="DFE8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CF1AB2-1976-4502-BF36-3FF5EA218861}" styleName="中等深淺樣式 4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淺色樣式 3 - 輔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46" autoAdjust="0"/>
    <p:restoredTop sz="94660"/>
  </p:normalViewPr>
  <p:slideViewPr>
    <p:cSldViewPr snapToGrid="0" showGuides="1">
      <p:cViewPr varScale="1">
        <p:scale>
          <a:sx n="31" d="100"/>
          <a:sy n="31" d="100"/>
        </p:scale>
        <p:origin x="72" y="7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7200" cap="none" baseline="0">
                <a:blipFill dpi="0" rotWithShape="1">
                  <a:blip r:embed="rId4"/>
                  <a:srcRect/>
                  <a:tile tx="6350" ty="-127000" sx="65000" sy="64000" flip="none" algn="tl"/>
                </a:blip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83448B07-2C06-4CF2-8E91-F7385E71E2CB}" type="datetimeFigureOut">
              <a:rPr lang="en-US" dirty="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181069D4-B020-4602-B87C-B094679675DF}" type="datetimeFigureOut">
              <a:rPr lang="en-US" dirty="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936C11EA-3D59-4DFE-9385-0A032B3191AF}" type="datetimeFigureOut">
              <a:rPr lang="en-US" dirty="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804936D4-0671-4B70-A95D-BFBC9A35DA5B}" type="datetimeFigureOut">
              <a:rPr lang="en-US" dirty="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7200" b="0"/>
            </a:lvl1pPr>
          </a:lstStyle>
          <a:p>
            <a:r>
              <a:rPr lang="zh-TW" altLang="en-US"/>
              <a:t>按一下以編輯母片標題樣式</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a:xfrm>
            <a:off x="8593667" y="6272784"/>
            <a:ext cx="2644309" cy="365125"/>
          </a:xfrm>
        </p:spPr>
        <p:txBody>
          <a:bodyPr/>
          <a:lstStyle/>
          <a:p>
            <a:fld id="{DDD67DAC-232D-4042-B5C0-E64770A42A28}" type="datetimeFigureOut">
              <a:rPr lang="en-US" dirty="0"/>
              <a:t>5/10/2020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8ECECD2C-79BD-4B90-B3FA-E3B19B3FF97B}" type="datetimeFigureOut">
              <a:rPr lang="en-US" dirty="0"/>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29E9FDB6-7A26-4DBB-9BB0-088C0534314D}" type="datetimeFigureOut">
              <a:rPr lang="en-US" dirty="0"/>
              <a:t>5/10/2020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C2E7C72F-E0F0-449A-A903-6D7865ED3EFA}" type="datetimeFigureOut">
              <a:rPr lang="en-US" dirty="0"/>
              <a:t>5/10/2020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1207D-C9F3-42EA-960B-DC9955B358C7}" type="datetimeFigureOut">
              <a:rPr lang="en-US" dirty="0"/>
              <a:t>5/10/2020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輔助字幕的內容">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0"/>
            </a:lvl1pPr>
          </a:lstStyle>
          <a:p>
            <a:r>
              <a:rPr lang="zh-TW" altLang="en-US"/>
              <a:t>按一下以編輯母片標題樣式</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4D8827A6-8947-4115-8D9E-E89B1EC0518D}" type="datetimeFigureOut">
              <a:rPr lang="en-US" dirty="0"/>
              <a:t>5/10/2020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輔助字幕的圖片">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ED460A6F-F31A-4CA3-B222-0B3C224FF998}" type="datetimeFigureOut">
              <a:rPr lang="en-US" dirty="0"/>
              <a:t>5/10/2020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648A1663-7765-4EF4-B97F-A02E70C6265E}" type="datetimeFigureOut">
              <a:rPr lang="en-US" dirty="0"/>
              <a:t>5/10/2020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0">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800"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E189B43-D957-4E89-B409-C2CF24A11C5A}"/>
              </a:ext>
            </a:extLst>
          </p:cNvPr>
          <p:cNvSpPr>
            <a:spLocks noGrp="1"/>
          </p:cNvSpPr>
          <p:nvPr>
            <p:ph type="ctrTitle"/>
          </p:nvPr>
        </p:nvSpPr>
        <p:spPr>
          <a:xfrm>
            <a:off x="342900" y="1095375"/>
            <a:ext cx="11506200" cy="3372656"/>
          </a:xfrm>
        </p:spPr>
        <p:txBody>
          <a:bodyPr/>
          <a:lstStyle/>
          <a:p>
            <a:pPr algn="ctr">
              <a:lnSpc>
                <a:spcPct val="150000"/>
              </a:lnSpc>
            </a:pPr>
            <a:r>
              <a:rPr lang="zh-TW" altLang="en-US" dirty="0"/>
              <a:t>第十课</a:t>
            </a:r>
            <a:br>
              <a:rPr lang="en-US" altLang="zh-TW" dirty="0"/>
            </a:br>
            <a:r>
              <a:rPr lang="zh-TW" altLang="en-US" dirty="0"/>
              <a:t>我反对克隆人</a:t>
            </a:r>
          </a:p>
        </p:txBody>
      </p:sp>
    </p:spTree>
    <p:extLst>
      <p:ext uri="{BB962C8B-B14F-4D97-AF65-F5344CB8AC3E}">
        <p14:creationId xmlns:p14="http://schemas.microsoft.com/office/powerpoint/2010/main" val="4014744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16A4960-5EB3-49D2-9246-D116FD0DAEEF}"/>
              </a:ext>
            </a:extLst>
          </p:cNvPr>
          <p:cNvSpPr txBox="1"/>
          <p:nvPr/>
        </p:nvSpPr>
        <p:spPr>
          <a:xfrm>
            <a:off x="0" y="-2084"/>
            <a:ext cx="1766455" cy="769441"/>
          </a:xfrm>
          <a:prstGeom prst="rect">
            <a:avLst/>
          </a:prstGeom>
          <a:solidFill>
            <a:srgbClr val="660033"/>
          </a:solidFill>
        </p:spPr>
        <p:txBody>
          <a:bodyPr wrap="square" rtlCol="0">
            <a:spAutoFit/>
          </a:bodyPr>
          <a:lstStyle/>
          <a:p>
            <a:pPr algn="ctr"/>
            <a:r>
              <a:rPr lang="zh-TW" altLang="en-US" sz="4400" dirty="0">
                <a:solidFill>
                  <a:schemeClr val="bg1"/>
                </a:solidFill>
                <a:latin typeface="微軟正黑體" panose="020B0604030504040204" pitchFamily="34" charset="-120"/>
                <a:ea typeface="微軟正黑體" panose="020B0604030504040204" pitchFamily="34" charset="-120"/>
              </a:rPr>
              <a:t>大大</a:t>
            </a:r>
            <a:endParaRPr lang="en-US" altLang="zh-TW" sz="4400" dirty="0">
              <a:solidFill>
                <a:schemeClr val="bg1"/>
              </a:solidFill>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id="{1B22120C-D828-4DE4-A625-173F4D2CCE61}"/>
              </a:ext>
            </a:extLst>
          </p:cNvPr>
          <p:cNvSpPr txBox="1"/>
          <p:nvPr/>
        </p:nvSpPr>
        <p:spPr>
          <a:xfrm>
            <a:off x="-1" y="0"/>
            <a:ext cx="1766455" cy="769441"/>
          </a:xfrm>
          <a:prstGeom prst="rect">
            <a:avLst/>
          </a:prstGeom>
          <a:solidFill>
            <a:srgbClr val="660033"/>
          </a:solidFill>
        </p:spPr>
        <p:txBody>
          <a:bodyPr wrap="square" rtlCol="0">
            <a:spAutoFit/>
          </a:bodyPr>
          <a:lstStyle/>
          <a:p>
            <a:pPr algn="ctr"/>
            <a:r>
              <a:rPr lang="zh-TW" altLang="en-US" sz="4400" dirty="0">
                <a:solidFill>
                  <a:schemeClr val="bg1"/>
                </a:solidFill>
                <a:latin typeface="微軟正黑體" panose="020B0604030504040204" pitchFamily="34" charset="-120"/>
                <a:ea typeface="微軟正黑體" panose="020B0604030504040204" pitchFamily="34" charset="-120"/>
              </a:rPr>
              <a:t>大大</a:t>
            </a:r>
            <a:endParaRPr lang="en-US" altLang="zh-TW" sz="4400" dirty="0">
              <a:solidFill>
                <a:schemeClr val="bg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3DE093E5-726E-46B0-ACBD-AE1695C42A89}"/>
              </a:ext>
            </a:extLst>
          </p:cNvPr>
          <p:cNvSpPr txBox="1"/>
          <p:nvPr/>
        </p:nvSpPr>
        <p:spPr>
          <a:xfrm>
            <a:off x="346363" y="1252346"/>
            <a:ext cx="11499273" cy="4353308"/>
          </a:xfrm>
          <a:prstGeom prst="rect">
            <a:avLst/>
          </a:prstGeom>
          <a:noFill/>
        </p:spPr>
        <p:txBody>
          <a:bodyPr wrap="square" rtlCol="0">
            <a:spAutoFit/>
          </a:bodyPr>
          <a:lstStyle/>
          <a:p>
            <a:pPr>
              <a:lnSpc>
                <a:spcPct val="200000"/>
              </a:lnSpc>
            </a:pPr>
            <a:r>
              <a:rPr lang="en-US" altLang="zh-TW" sz="3600" dirty="0">
                <a:latin typeface="微軟正黑體" panose="020B0604030504040204" pitchFamily="34" charset="-120"/>
                <a:ea typeface="微軟正黑體" panose="020B0604030504040204" pitchFamily="34" charset="-120"/>
              </a:rPr>
              <a:t>1.</a:t>
            </a:r>
            <a:r>
              <a:rPr lang="zh-TW" altLang="en-US" sz="3600" dirty="0">
                <a:latin typeface="微軟正黑體" panose="020B0604030504040204" pitchFamily="34" charset="-120"/>
                <a:ea typeface="微軟正黑體" panose="020B0604030504040204" pitchFamily="34" charset="-120"/>
              </a:rPr>
              <a:t>这次旅游使我的汉语水平，</a:t>
            </a:r>
            <a:r>
              <a:rPr lang="en-US" altLang="zh-TW" sz="3600" dirty="0">
                <a:latin typeface="微軟正黑體" panose="020B0604030504040204" pitchFamily="34" charset="-120"/>
                <a:ea typeface="微軟正黑體" panose="020B0604030504040204" pitchFamily="34" charset="-120"/>
              </a:rPr>
              <a:t>_________________________</a:t>
            </a:r>
            <a:r>
              <a:rPr lang="zh-TW" altLang="en-US" sz="3600" dirty="0">
                <a:latin typeface="微軟正黑體" panose="020B0604030504040204" pitchFamily="34" charset="-120"/>
                <a:ea typeface="微軟正黑體" panose="020B0604030504040204" pitchFamily="34" charset="-120"/>
              </a:rPr>
              <a:t>。</a:t>
            </a:r>
            <a:endParaRPr lang="en-US" altLang="zh-TW" sz="3600" dirty="0">
              <a:latin typeface="微軟正黑體" panose="020B0604030504040204" pitchFamily="34" charset="-120"/>
              <a:ea typeface="微軟正黑體" panose="020B0604030504040204" pitchFamily="34" charset="-120"/>
            </a:endParaRPr>
          </a:p>
          <a:p>
            <a:pPr>
              <a:lnSpc>
                <a:spcPct val="200000"/>
              </a:lnSpc>
            </a:pPr>
            <a:r>
              <a:rPr lang="en-US" altLang="zh-TW" sz="3600" dirty="0">
                <a:latin typeface="微軟正黑體" panose="020B0604030504040204" pitchFamily="34" charset="-120"/>
                <a:ea typeface="微軟正黑體" panose="020B0604030504040204" pitchFamily="34" charset="-120"/>
              </a:rPr>
              <a:t>2.</a:t>
            </a:r>
            <a:r>
              <a:rPr lang="zh-TW" altLang="en-US" sz="3600" dirty="0">
                <a:latin typeface="微軟正黑體" panose="020B0604030504040204" pitchFamily="34" charset="-120"/>
                <a:ea typeface="微軟正黑體" panose="020B0604030504040204" pitchFamily="34" charset="-120"/>
              </a:rPr>
              <a:t>由</a:t>
            </a:r>
            <a:r>
              <a:rPr lang="zh-TW" altLang="en-US" sz="3600" dirty="0">
                <a:latin typeface="微軟正黑體" panose="020B0604030504040204" pitchFamily="34" charset="-120"/>
              </a:rPr>
              <a:t>于战争频繁，</a:t>
            </a:r>
            <a:r>
              <a:rPr lang="en-US" altLang="zh-TW" sz="3600" dirty="0">
                <a:latin typeface="微軟正黑體" panose="020B0604030504040204" pitchFamily="34" charset="-120"/>
              </a:rPr>
              <a:t>____________________________________</a:t>
            </a:r>
            <a:r>
              <a:rPr lang="zh-TW" altLang="en-US" sz="3600" dirty="0">
                <a:latin typeface="微軟正黑體" panose="020B0604030504040204" pitchFamily="34" charset="-120"/>
              </a:rPr>
              <a:t>。</a:t>
            </a:r>
            <a:endParaRPr lang="en-US" altLang="zh-TW" sz="3600" dirty="0">
              <a:latin typeface="微軟正黑體" panose="020B0604030504040204" pitchFamily="34" charset="-120"/>
            </a:endParaRPr>
          </a:p>
          <a:p>
            <a:pPr>
              <a:lnSpc>
                <a:spcPct val="200000"/>
              </a:lnSpc>
            </a:pPr>
            <a:r>
              <a:rPr lang="en-US" altLang="zh-TW" sz="3600" dirty="0">
                <a:latin typeface="微軟正黑體" panose="020B0604030504040204" pitchFamily="34" charset="-120"/>
                <a:ea typeface="微軟正黑體" panose="020B0604030504040204" pitchFamily="34" charset="-120"/>
              </a:rPr>
              <a:t>3.</a:t>
            </a:r>
            <a:r>
              <a:rPr lang="zh-TW" altLang="en-US" sz="3600" dirty="0">
                <a:latin typeface="微軟正黑體" panose="020B0604030504040204" pitchFamily="34" charset="-120"/>
                <a:ea typeface="微軟正黑體" panose="020B0604030504040204" pitchFamily="34" charset="-120"/>
              </a:rPr>
              <a:t>虽然产品数量增加了，</a:t>
            </a:r>
            <a:r>
              <a:rPr lang="en-US" altLang="zh-TW" sz="3600" dirty="0">
                <a:latin typeface="微軟正黑體" panose="020B0604030504040204" pitchFamily="34" charset="-120"/>
              </a:rPr>
              <a:t>______________________________</a:t>
            </a:r>
            <a:r>
              <a:rPr lang="zh-TW" altLang="en-US" sz="3600" dirty="0">
                <a:latin typeface="微軟正黑體" panose="020B0604030504040204" pitchFamily="34" charset="-120"/>
              </a:rPr>
              <a:t>。</a:t>
            </a:r>
            <a:endParaRPr lang="en-US" altLang="zh-TW" sz="3600" dirty="0">
              <a:latin typeface="微軟正黑體" panose="020B0604030504040204" pitchFamily="34" charset="-120"/>
            </a:endParaRPr>
          </a:p>
          <a:p>
            <a:pPr>
              <a:lnSpc>
                <a:spcPct val="200000"/>
              </a:lnSpc>
            </a:pPr>
            <a:r>
              <a:rPr lang="en-US" altLang="zh-TW" sz="3600" dirty="0">
                <a:latin typeface="微軟正黑體" panose="020B0604030504040204" pitchFamily="34" charset="-120"/>
                <a:ea typeface="微軟正黑體" panose="020B0604030504040204" pitchFamily="34" charset="-120"/>
              </a:rPr>
              <a:t>4.</a:t>
            </a:r>
            <a:r>
              <a:rPr lang="zh-TW" altLang="en-US" sz="3600" dirty="0">
                <a:latin typeface="微軟正黑體" panose="020B0604030504040204" pitchFamily="34" charset="-120"/>
                <a:ea typeface="微軟正黑體" panose="020B0604030504040204" pitchFamily="34" charset="-120"/>
              </a:rPr>
              <a:t>中国西部地区的经济发展水平</a:t>
            </a:r>
            <a:r>
              <a:rPr lang="en-US" altLang="zh-TW" sz="3600" dirty="0">
                <a:latin typeface="微軟正黑體" panose="020B0604030504040204" pitchFamily="34" charset="-120"/>
              </a:rPr>
              <a:t>_______________________</a:t>
            </a:r>
            <a:r>
              <a:rPr lang="zh-TW" altLang="en-US" sz="3600" dirty="0">
                <a:latin typeface="微軟正黑體" panose="020B0604030504040204" pitchFamily="34" charset="-120"/>
              </a:rPr>
              <a:t>。</a:t>
            </a:r>
            <a:endParaRPr lang="en-US" altLang="zh-TW" sz="3600" dirty="0">
              <a:latin typeface="微軟正黑體" panose="020B0604030504040204" pitchFamily="34" charset="-120"/>
              <a:ea typeface="微軟正黑體" panose="020B0604030504040204" pitchFamily="34" charset="-120"/>
            </a:endParaRPr>
          </a:p>
        </p:txBody>
      </p:sp>
      <p:sp>
        <p:nvSpPr>
          <p:cNvPr id="6" name="矩形 5">
            <a:extLst>
              <a:ext uri="{FF2B5EF4-FFF2-40B4-BE49-F238E27FC236}">
                <a16:creationId xmlns:a16="http://schemas.microsoft.com/office/drawing/2014/main" id="{585BE297-BE59-4641-92CD-49FA0A6D3378}"/>
              </a:ext>
            </a:extLst>
          </p:cNvPr>
          <p:cNvSpPr/>
          <p:nvPr/>
        </p:nvSpPr>
        <p:spPr>
          <a:xfrm>
            <a:off x="6305550" y="1321891"/>
            <a:ext cx="5076826" cy="821379"/>
          </a:xfrm>
          <a:prstGeom prst="rect">
            <a:avLst/>
          </a:prstGeom>
        </p:spPr>
        <p:txBody>
          <a:bodyPr wrap="square">
            <a:spAutoFit/>
          </a:bodyPr>
          <a:lstStyle/>
          <a:p>
            <a:pPr algn="ctr">
              <a:lnSpc>
                <a:spcPct val="150000"/>
              </a:lnSpc>
            </a:pPr>
            <a:r>
              <a:rPr lang="zh-TW" altLang="en-US" sz="3600" dirty="0">
                <a:solidFill>
                  <a:srgbClr val="FF0000"/>
                </a:solidFill>
                <a:latin typeface="微軟正黑體" panose="020B0604030504040204" pitchFamily="34" charset="-120"/>
              </a:rPr>
              <a:t>大大地提高</a:t>
            </a:r>
            <a:endParaRPr lang="zh-TW" altLang="en-US" sz="3600" dirty="0">
              <a:solidFill>
                <a:srgbClr val="FF0000"/>
              </a:solidFill>
            </a:endParaRPr>
          </a:p>
        </p:txBody>
      </p:sp>
      <p:sp>
        <p:nvSpPr>
          <p:cNvPr id="7" name="矩形 6">
            <a:extLst>
              <a:ext uri="{FF2B5EF4-FFF2-40B4-BE49-F238E27FC236}">
                <a16:creationId xmlns:a16="http://schemas.microsoft.com/office/drawing/2014/main" id="{F616A95D-1DB2-49AC-88BF-81CAC4817E0A}"/>
              </a:ext>
            </a:extLst>
          </p:cNvPr>
          <p:cNvSpPr/>
          <p:nvPr/>
        </p:nvSpPr>
        <p:spPr>
          <a:xfrm>
            <a:off x="4019550" y="2474416"/>
            <a:ext cx="7362826" cy="821379"/>
          </a:xfrm>
          <a:prstGeom prst="rect">
            <a:avLst/>
          </a:prstGeom>
        </p:spPr>
        <p:txBody>
          <a:bodyPr wrap="square">
            <a:spAutoFit/>
          </a:bodyPr>
          <a:lstStyle/>
          <a:p>
            <a:pPr algn="ctr">
              <a:lnSpc>
                <a:spcPct val="150000"/>
              </a:lnSpc>
            </a:pPr>
            <a:r>
              <a:rPr lang="zh-TW" altLang="en-US" sz="3600" dirty="0">
                <a:solidFill>
                  <a:srgbClr val="FF0000"/>
                </a:solidFill>
                <a:latin typeface="微軟正黑體" panose="020B0604030504040204" pitchFamily="34" charset="-120"/>
              </a:rPr>
              <a:t>使死亡人数大大地增加</a:t>
            </a:r>
            <a:endParaRPr lang="zh-TW" altLang="en-US" sz="3600" dirty="0">
              <a:solidFill>
                <a:srgbClr val="FF0000"/>
              </a:solidFill>
            </a:endParaRPr>
          </a:p>
        </p:txBody>
      </p:sp>
      <p:sp>
        <p:nvSpPr>
          <p:cNvPr id="8" name="矩形 7">
            <a:extLst>
              <a:ext uri="{FF2B5EF4-FFF2-40B4-BE49-F238E27FC236}">
                <a16:creationId xmlns:a16="http://schemas.microsoft.com/office/drawing/2014/main" id="{6E576ACD-5779-486E-ADD6-763BB14F48A5}"/>
              </a:ext>
            </a:extLst>
          </p:cNvPr>
          <p:cNvSpPr/>
          <p:nvPr/>
        </p:nvSpPr>
        <p:spPr>
          <a:xfrm>
            <a:off x="5438774" y="3560122"/>
            <a:ext cx="6067425" cy="821379"/>
          </a:xfrm>
          <a:prstGeom prst="rect">
            <a:avLst/>
          </a:prstGeom>
        </p:spPr>
        <p:txBody>
          <a:bodyPr wrap="square">
            <a:spAutoFit/>
          </a:bodyPr>
          <a:lstStyle/>
          <a:p>
            <a:pPr algn="ctr">
              <a:lnSpc>
                <a:spcPct val="150000"/>
              </a:lnSpc>
            </a:pPr>
            <a:r>
              <a:rPr lang="zh-TW" altLang="en-US" sz="3600" dirty="0">
                <a:solidFill>
                  <a:srgbClr val="FF0000"/>
                </a:solidFill>
                <a:latin typeface="微軟正黑體" panose="020B0604030504040204" pitchFamily="34" charset="-120"/>
              </a:rPr>
              <a:t>但是购买人数大大地下降了</a:t>
            </a:r>
            <a:endParaRPr lang="zh-TW" altLang="en-US" sz="3600" dirty="0">
              <a:solidFill>
                <a:srgbClr val="FF0000"/>
              </a:solidFill>
            </a:endParaRPr>
          </a:p>
        </p:txBody>
      </p:sp>
      <p:sp>
        <p:nvSpPr>
          <p:cNvPr id="9" name="矩形 8">
            <a:extLst>
              <a:ext uri="{FF2B5EF4-FFF2-40B4-BE49-F238E27FC236}">
                <a16:creationId xmlns:a16="http://schemas.microsoft.com/office/drawing/2014/main" id="{3CD9A909-30CA-48C1-B803-059E0DF159DB}"/>
              </a:ext>
            </a:extLst>
          </p:cNvPr>
          <p:cNvSpPr/>
          <p:nvPr/>
        </p:nvSpPr>
        <p:spPr>
          <a:xfrm>
            <a:off x="6772275" y="4645828"/>
            <a:ext cx="4733924" cy="821379"/>
          </a:xfrm>
          <a:prstGeom prst="rect">
            <a:avLst/>
          </a:prstGeom>
        </p:spPr>
        <p:txBody>
          <a:bodyPr wrap="square">
            <a:spAutoFit/>
          </a:bodyPr>
          <a:lstStyle/>
          <a:p>
            <a:pPr algn="ctr">
              <a:lnSpc>
                <a:spcPct val="150000"/>
              </a:lnSpc>
            </a:pPr>
            <a:r>
              <a:rPr lang="zh-TW" altLang="en-US" sz="3600" dirty="0">
                <a:solidFill>
                  <a:srgbClr val="FF0000"/>
                </a:solidFill>
                <a:latin typeface="微軟正黑體" panose="020B0604030504040204" pitchFamily="34" charset="-120"/>
              </a:rPr>
              <a:t>大大地提升了</a:t>
            </a:r>
            <a:endParaRPr lang="zh-TW" altLang="en-US" sz="3600" dirty="0">
              <a:solidFill>
                <a:srgbClr val="FF0000"/>
              </a:solidFill>
            </a:endParaRPr>
          </a:p>
        </p:txBody>
      </p:sp>
    </p:spTree>
    <p:extLst>
      <p:ext uri="{BB962C8B-B14F-4D97-AF65-F5344CB8AC3E}">
        <p14:creationId xmlns:p14="http://schemas.microsoft.com/office/powerpoint/2010/main" val="3619431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0A85B8EE-914E-4F94-A985-8E4826749467}"/>
              </a:ext>
            </a:extLst>
          </p:cNvPr>
          <p:cNvSpPr/>
          <p:nvPr/>
        </p:nvSpPr>
        <p:spPr>
          <a:xfrm>
            <a:off x="323850" y="525224"/>
            <a:ext cx="11544300" cy="5807552"/>
          </a:xfrm>
          <a:prstGeom prst="rect">
            <a:avLst/>
          </a:prstGeom>
        </p:spPr>
        <p:txBody>
          <a:bodyPr wrap="square">
            <a:spAutoFit/>
          </a:bodyPr>
          <a:lstStyle/>
          <a:p>
            <a:pPr indent="457200">
              <a:lnSpc>
                <a:spcPct val="150000"/>
              </a:lnSpc>
            </a:pPr>
            <a:r>
              <a:rPr lang="zh-CN" altLang="en-US" sz="3600" dirty="0">
                <a:solidFill>
                  <a:srgbClr val="555555"/>
                </a:solidFill>
                <a:latin typeface="微軟正黑體" panose="020B0604030504040204" pitchFamily="34" charset="-120"/>
                <a:ea typeface="微軟正黑體" panose="020B0604030504040204" pitchFamily="34" charset="-120"/>
              </a:rPr>
              <a:t>由于克隆羊多利的诞生以及随后美国人希德声称要进行克隆人的实验，关于克隆人是否道德和应否加以禁止的争论活跃了起来。尽管科学界旋即又对多利实验的可靠性提出了有力的质疑，从而大大推迟了克隆人实验的可行性日程，但是，从现代科学技术发展的势头看，推迟大概不会是无限期的。因此，相关的争论仍将不可避免。</a:t>
            </a:r>
            <a:endParaRPr lang="zh-TW" altLang="en-US" sz="36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514252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4C68E01-C78E-4DBB-A346-27748A780E37}"/>
              </a:ext>
            </a:extLst>
          </p:cNvPr>
          <p:cNvSpPr txBox="1"/>
          <p:nvPr/>
        </p:nvSpPr>
        <p:spPr>
          <a:xfrm>
            <a:off x="0" y="172226"/>
            <a:ext cx="2151321" cy="1107996"/>
          </a:xfrm>
          <a:prstGeom prst="rect">
            <a:avLst/>
          </a:prstGeom>
          <a:solidFill>
            <a:schemeClr val="accent1">
              <a:lumMod val="50000"/>
            </a:schemeClr>
          </a:solidFill>
          <a:ln>
            <a:solidFill>
              <a:schemeClr val="accent1">
                <a:lumMod val="50000"/>
              </a:schemeClr>
            </a:solidFill>
          </a:ln>
        </p:spPr>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持</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id="{AE265C2A-CA00-4841-992C-7C43D64B6320}"/>
              </a:ext>
            </a:extLst>
          </p:cNvPr>
          <p:cNvSpPr txBox="1"/>
          <p:nvPr/>
        </p:nvSpPr>
        <p:spPr>
          <a:xfrm>
            <a:off x="6096000" y="202197"/>
            <a:ext cx="2151321" cy="1107996"/>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如下</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558E7656-10B4-4306-9253-BEABC2FAD5CB}"/>
              </a:ext>
            </a:extLst>
          </p:cNvPr>
          <p:cNvSpPr txBox="1"/>
          <p:nvPr/>
        </p:nvSpPr>
        <p:spPr>
          <a:xfrm>
            <a:off x="-1" y="3449138"/>
            <a:ext cx="2151321" cy="1107996"/>
          </a:xfrm>
          <a:prstGeom prst="rect">
            <a:avLst/>
          </a:prstGeom>
          <a:solidFill>
            <a:schemeClr val="accent1">
              <a:lumMod val="50000"/>
            </a:schemeClr>
          </a:solidFill>
          <a:ln>
            <a:solidFill>
              <a:schemeClr val="accent1">
                <a:lumMod val="50000"/>
              </a:schemeClr>
            </a:solidFill>
          </a:ln>
        </p:spPr>
        <p:txBody>
          <a:bodyPr wrap="square" rtlCol="0" anchor="ctr">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繁殖</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6" name="文字方塊 5">
            <a:extLst>
              <a:ext uri="{FF2B5EF4-FFF2-40B4-BE49-F238E27FC236}">
                <a16:creationId xmlns:a16="http://schemas.microsoft.com/office/drawing/2014/main" id="{04856BEF-FABE-4A15-82C8-163159CEDA31}"/>
              </a:ext>
            </a:extLst>
          </p:cNvPr>
          <p:cNvSpPr txBox="1"/>
          <p:nvPr/>
        </p:nvSpPr>
        <p:spPr>
          <a:xfrm>
            <a:off x="6096000" y="3388985"/>
            <a:ext cx="2151321" cy="1107996"/>
          </a:xfrm>
          <a:prstGeom prst="rect">
            <a:avLst/>
          </a:prstGeom>
          <a:solidFill>
            <a:schemeClr val="accent1">
              <a:lumMod val="50000"/>
            </a:schemeClr>
          </a:solidFill>
          <a:ln>
            <a:solidFill>
              <a:schemeClr val="accent1">
                <a:lumMod val="50000"/>
              </a:schemeClr>
            </a:solidFill>
          </a:ln>
        </p:spPr>
        <p:txBody>
          <a:bodyPr wrap="square" rtlCol="0" anchor="ctr">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衡量</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7" name="文字方塊 6">
            <a:extLst>
              <a:ext uri="{FF2B5EF4-FFF2-40B4-BE49-F238E27FC236}">
                <a16:creationId xmlns:a16="http://schemas.microsoft.com/office/drawing/2014/main" id="{68B57BA2-0295-4EFA-B412-794A9C802DBE}"/>
              </a:ext>
            </a:extLst>
          </p:cNvPr>
          <p:cNvSpPr txBox="1"/>
          <p:nvPr/>
        </p:nvSpPr>
        <p:spPr>
          <a:xfrm>
            <a:off x="0" y="1969611"/>
            <a:ext cx="6057512" cy="916469"/>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守、保持。</a:t>
            </a:r>
          </a:p>
        </p:txBody>
      </p:sp>
      <p:sp>
        <p:nvSpPr>
          <p:cNvPr id="8" name="文字方塊 7">
            <a:extLst>
              <a:ext uri="{FF2B5EF4-FFF2-40B4-BE49-F238E27FC236}">
                <a16:creationId xmlns:a16="http://schemas.microsoft.com/office/drawing/2014/main" id="{4FD80E1D-4098-4E8F-80F3-90702602E502}"/>
              </a:ext>
            </a:extLst>
          </p:cNvPr>
          <p:cNvSpPr txBox="1"/>
          <p:nvPr/>
        </p:nvSpPr>
        <p:spPr>
          <a:xfrm>
            <a:off x="6134489" y="1979719"/>
            <a:ext cx="6057511" cy="906361"/>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像下面所叙述或列举的。</a:t>
            </a:r>
          </a:p>
        </p:txBody>
      </p:sp>
      <p:sp>
        <p:nvSpPr>
          <p:cNvPr id="9" name="文字方塊 8">
            <a:extLst>
              <a:ext uri="{FF2B5EF4-FFF2-40B4-BE49-F238E27FC236}">
                <a16:creationId xmlns:a16="http://schemas.microsoft.com/office/drawing/2014/main" id="{D17DCB4F-281E-48F9-8B9B-F6FF1FC41050}"/>
              </a:ext>
            </a:extLst>
          </p:cNvPr>
          <p:cNvSpPr txBox="1"/>
          <p:nvPr/>
        </p:nvSpPr>
        <p:spPr>
          <a:xfrm>
            <a:off x="0" y="4971400"/>
            <a:ext cx="6096000" cy="1825884"/>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生物产生新的个体，以传代。</a:t>
            </a:r>
          </a:p>
        </p:txBody>
      </p:sp>
      <p:sp>
        <p:nvSpPr>
          <p:cNvPr id="11" name="矩形 10">
            <a:extLst>
              <a:ext uri="{FF2B5EF4-FFF2-40B4-BE49-F238E27FC236}">
                <a16:creationId xmlns:a16="http://schemas.microsoft.com/office/drawing/2014/main" id="{9AF8CCF4-6697-482F-81B6-2EF38231843A}"/>
              </a:ext>
            </a:extLst>
          </p:cNvPr>
          <p:cNvSpPr/>
          <p:nvPr/>
        </p:nvSpPr>
        <p:spPr>
          <a:xfrm>
            <a:off x="2151320" y="3575469"/>
            <a:ext cx="3944679" cy="584775"/>
          </a:xfrm>
          <a:prstGeom prst="rect">
            <a:avLst/>
          </a:prstGeom>
        </p:spPr>
        <p:txBody>
          <a:bodyPr wrap="square">
            <a:spAutoFit/>
          </a:bodyPr>
          <a:lstStyle/>
          <a:p>
            <a:pPr algn="ctr"/>
            <a:r>
              <a:rPr lang="en-US" altLang="zh-TW" sz="3200" dirty="0"/>
              <a:t>breed</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3" name="矩形 12">
            <a:extLst>
              <a:ext uri="{FF2B5EF4-FFF2-40B4-BE49-F238E27FC236}">
                <a16:creationId xmlns:a16="http://schemas.microsoft.com/office/drawing/2014/main" id="{32AA8BD3-2869-40FD-A7C0-6100AC3E5D3A}"/>
              </a:ext>
            </a:extLst>
          </p:cNvPr>
          <p:cNvSpPr/>
          <p:nvPr/>
        </p:nvSpPr>
        <p:spPr>
          <a:xfrm>
            <a:off x="8247322" y="3800880"/>
            <a:ext cx="3945068" cy="584775"/>
          </a:xfrm>
          <a:prstGeom prst="rect">
            <a:avLst/>
          </a:prstGeom>
        </p:spPr>
        <p:txBody>
          <a:bodyPr wrap="square">
            <a:spAutoFit/>
          </a:bodyPr>
          <a:lstStyle/>
          <a:p>
            <a:pPr algn="ctr"/>
            <a:r>
              <a:rPr lang="en-US" altLang="zh-TW" sz="3200" dirty="0">
                <a:latin typeface="微軟正黑體" panose="020B0604030504040204" pitchFamily="34" charset="-120"/>
              </a:rPr>
              <a:t> to weigh</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4" name="矩形 13">
            <a:extLst>
              <a:ext uri="{FF2B5EF4-FFF2-40B4-BE49-F238E27FC236}">
                <a16:creationId xmlns:a16="http://schemas.microsoft.com/office/drawing/2014/main" id="{6B1E5DB5-A453-4C9C-BA79-98369E7D6F4E}"/>
              </a:ext>
            </a:extLst>
          </p:cNvPr>
          <p:cNvSpPr/>
          <p:nvPr/>
        </p:nvSpPr>
        <p:spPr>
          <a:xfrm>
            <a:off x="8285810" y="500971"/>
            <a:ext cx="3906190" cy="584775"/>
          </a:xfrm>
          <a:prstGeom prst="rect">
            <a:avLst/>
          </a:prstGeom>
        </p:spPr>
        <p:txBody>
          <a:bodyPr wrap="square">
            <a:spAutoFit/>
          </a:bodyPr>
          <a:lstStyle/>
          <a:p>
            <a:pPr algn="ctr"/>
            <a:r>
              <a:rPr lang="en-US" altLang="zh-TW" sz="3200" dirty="0"/>
              <a:t>as follows</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5" name="矩形 14">
            <a:extLst>
              <a:ext uri="{FF2B5EF4-FFF2-40B4-BE49-F238E27FC236}">
                <a16:creationId xmlns:a16="http://schemas.microsoft.com/office/drawing/2014/main" id="{58C387E4-4460-4071-8CB6-8D0ABB1306E7}"/>
              </a:ext>
            </a:extLst>
          </p:cNvPr>
          <p:cNvSpPr/>
          <p:nvPr/>
        </p:nvSpPr>
        <p:spPr>
          <a:xfrm>
            <a:off x="2189810" y="355508"/>
            <a:ext cx="3926972" cy="584775"/>
          </a:xfrm>
          <a:prstGeom prst="rect">
            <a:avLst/>
          </a:prstGeom>
        </p:spPr>
        <p:txBody>
          <a:bodyPr wrap="square">
            <a:spAutoFit/>
          </a:bodyPr>
          <a:lstStyle/>
          <a:p>
            <a:pPr algn="ctr"/>
            <a:r>
              <a:rPr lang="en-US" altLang="zh-TW" sz="3200" dirty="0">
                <a:latin typeface="微軟正黑體" panose="020B0604030504040204" pitchFamily="34" charset="-120"/>
              </a:rPr>
              <a:t>sustain</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6" name="文字方塊 15">
            <a:extLst>
              <a:ext uri="{FF2B5EF4-FFF2-40B4-BE49-F238E27FC236}">
                <a16:creationId xmlns:a16="http://schemas.microsoft.com/office/drawing/2014/main" id="{2CB9F9E9-C2B8-4189-99BC-000CEF995CD8}"/>
              </a:ext>
            </a:extLst>
          </p:cNvPr>
          <p:cNvSpPr txBox="1"/>
          <p:nvPr/>
        </p:nvSpPr>
        <p:spPr>
          <a:xfrm>
            <a:off x="6150472" y="5255894"/>
            <a:ext cx="6096000" cy="916469"/>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比较，评定。</a:t>
            </a:r>
          </a:p>
        </p:txBody>
      </p:sp>
    </p:spTree>
    <p:extLst>
      <p:ext uri="{BB962C8B-B14F-4D97-AF65-F5344CB8AC3E}">
        <p14:creationId xmlns:p14="http://schemas.microsoft.com/office/powerpoint/2010/main" val="1069591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anim calcmode="lin" valueType="num">
                                      <p:cBhvr additive="base">
                                        <p:cTn id="55" dur="500" fill="hold"/>
                                        <p:tgtEl>
                                          <p:spTgt spid="5"/>
                                        </p:tgtEl>
                                        <p:attrNameLst>
                                          <p:attrName>ppt_x</p:attrName>
                                        </p:attrNameLst>
                                      </p:cBhvr>
                                      <p:tavLst>
                                        <p:tav tm="0">
                                          <p:val>
                                            <p:strVal val="#ppt_x"/>
                                          </p:val>
                                        </p:tav>
                                        <p:tav tm="100000">
                                          <p:val>
                                            <p:strVal val="#ppt_x"/>
                                          </p:val>
                                        </p:tav>
                                      </p:tavLst>
                                    </p:anim>
                                    <p:anim calcmode="lin" valueType="num">
                                      <p:cBhvr additive="base">
                                        <p:cTn id="5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tgtEl>
                                        <p:attrNameLst>
                                          <p:attrName>style.visibility</p:attrName>
                                        </p:attrNameLst>
                                      </p:cBhvr>
                                      <p:to>
                                        <p:strVal val="visible"/>
                                      </p:to>
                                    </p:set>
                                    <p:anim calcmode="lin" valueType="num">
                                      <p:cBhvr additive="base">
                                        <p:cTn id="73" dur="500" fill="hold"/>
                                        <p:tgtEl>
                                          <p:spTgt spid="6"/>
                                        </p:tgtEl>
                                        <p:attrNameLst>
                                          <p:attrName>ppt_x</p:attrName>
                                        </p:attrNameLst>
                                      </p:cBhvr>
                                      <p:tavLst>
                                        <p:tav tm="0">
                                          <p:val>
                                            <p:strVal val="#ppt_x"/>
                                          </p:val>
                                        </p:tav>
                                        <p:tav tm="100000">
                                          <p:val>
                                            <p:strVal val="#ppt_x"/>
                                          </p:val>
                                        </p:tav>
                                      </p:tavLst>
                                    </p:anim>
                                    <p:anim calcmode="lin" valueType="num">
                                      <p:cBhvr additive="base">
                                        <p:cTn id="7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p:bldP spid="8" grpId="0"/>
      <p:bldP spid="9" grpId="0"/>
      <p:bldP spid="11" grpId="0"/>
      <p:bldP spid="13" grpId="0"/>
      <p:bldP spid="14" grpId="0"/>
      <p:bldP spid="15" grpId="0"/>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4C68E01-C78E-4DBB-A346-27748A780E37}"/>
              </a:ext>
            </a:extLst>
          </p:cNvPr>
          <p:cNvSpPr txBox="1"/>
          <p:nvPr/>
        </p:nvSpPr>
        <p:spPr>
          <a:xfrm>
            <a:off x="0" y="172226"/>
            <a:ext cx="2151321" cy="1107996"/>
          </a:xfrm>
          <a:prstGeom prst="rect">
            <a:avLst/>
          </a:prstGeom>
          <a:solidFill>
            <a:schemeClr val="accent1">
              <a:lumMod val="50000"/>
            </a:schemeClr>
          </a:solidFill>
          <a:ln>
            <a:solidFill>
              <a:schemeClr val="accent1">
                <a:lumMod val="50000"/>
              </a:schemeClr>
            </a:solidFill>
          </a:ln>
        </p:spPr>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生殖</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id="{AE265C2A-CA00-4841-992C-7C43D64B6320}"/>
              </a:ext>
            </a:extLst>
          </p:cNvPr>
          <p:cNvSpPr txBox="1"/>
          <p:nvPr/>
        </p:nvSpPr>
        <p:spPr>
          <a:xfrm>
            <a:off x="6096000" y="202197"/>
            <a:ext cx="2729948" cy="1107996"/>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自然界</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558E7656-10B4-4306-9253-BEABC2FAD5CB}"/>
              </a:ext>
            </a:extLst>
          </p:cNvPr>
          <p:cNvSpPr txBox="1"/>
          <p:nvPr/>
        </p:nvSpPr>
        <p:spPr>
          <a:xfrm>
            <a:off x="-1" y="3449138"/>
            <a:ext cx="2151321" cy="1107996"/>
          </a:xfrm>
          <a:prstGeom prst="rect">
            <a:avLst/>
          </a:prstGeom>
          <a:solidFill>
            <a:schemeClr val="accent1">
              <a:lumMod val="50000"/>
            </a:schemeClr>
          </a:solidFill>
          <a:ln>
            <a:solidFill>
              <a:schemeClr val="accent1">
                <a:lumMod val="50000"/>
              </a:schemeClr>
            </a:solidFill>
          </a:ln>
        </p:spPr>
        <p:txBody>
          <a:bodyPr wrap="square" rtlCol="0" anchor="ctr">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凡是</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6" name="文字方塊 5">
            <a:extLst>
              <a:ext uri="{FF2B5EF4-FFF2-40B4-BE49-F238E27FC236}">
                <a16:creationId xmlns:a16="http://schemas.microsoft.com/office/drawing/2014/main" id="{04856BEF-FABE-4A15-82C8-163159CEDA31}"/>
              </a:ext>
            </a:extLst>
          </p:cNvPr>
          <p:cNvSpPr txBox="1"/>
          <p:nvPr/>
        </p:nvSpPr>
        <p:spPr>
          <a:xfrm>
            <a:off x="6096000" y="3388985"/>
            <a:ext cx="2151321" cy="1107996"/>
          </a:xfrm>
          <a:prstGeom prst="rect">
            <a:avLst/>
          </a:prstGeom>
          <a:solidFill>
            <a:schemeClr val="accent1">
              <a:lumMod val="50000"/>
            </a:schemeClr>
          </a:solidFill>
          <a:ln>
            <a:solidFill>
              <a:schemeClr val="accent1">
                <a:lumMod val="50000"/>
              </a:schemeClr>
            </a:solidFill>
          </a:ln>
        </p:spPr>
        <p:txBody>
          <a:bodyPr wrap="square" rtlCol="0" anchor="ctr">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哺乳</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7" name="文字方塊 6">
            <a:extLst>
              <a:ext uri="{FF2B5EF4-FFF2-40B4-BE49-F238E27FC236}">
                <a16:creationId xmlns:a16="http://schemas.microsoft.com/office/drawing/2014/main" id="{68B57BA2-0295-4EFA-B412-794A9C802DBE}"/>
              </a:ext>
            </a:extLst>
          </p:cNvPr>
          <p:cNvSpPr txBox="1"/>
          <p:nvPr/>
        </p:nvSpPr>
        <p:spPr>
          <a:xfrm>
            <a:off x="-1" y="1451738"/>
            <a:ext cx="6057512" cy="1825884"/>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生物产生幼小的个体以繁殖后代。</a:t>
            </a:r>
          </a:p>
        </p:txBody>
      </p:sp>
      <p:sp>
        <p:nvSpPr>
          <p:cNvPr id="8" name="文字方塊 7">
            <a:extLst>
              <a:ext uri="{FF2B5EF4-FFF2-40B4-BE49-F238E27FC236}">
                <a16:creationId xmlns:a16="http://schemas.microsoft.com/office/drawing/2014/main" id="{4FD80E1D-4098-4E8F-80F3-90702602E502}"/>
              </a:ext>
            </a:extLst>
          </p:cNvPr>
          <p:cNvSpPr txBox="1"/>
          <p:nvPr/>
        </p:nvSpPr>
        <p:spPr>
          <a:xfrm>
            <a:off x="6150472" y="1624771"/>
            <a:ext cx="6057511" cy="1305870"/>
          </a:xfrm>
          <a:prstGeom prst="rect">
            <a:avLst/>
          </a:prstGeom>
          <a:noFill/>
        </p:spPr>
        <p:txBody>
          <a:bodyPr wrap="square" rtlCol="0">
            <a:spAutoFit/>
          </a:bodyPr>
          <a:lstStyle/>
          <a:p>
            <a:pPr algn="ctr">
              <a:lnSpc>
                <a:spcPct val="150000"/>
              </a:lnSpc>
            </a:pPr>
            <a:r>
              <a:rPr lang="zh-TW" altLang="en-US" sz="2800" dirty="0">
                <a:latin typeface="微軟正黑體" panose="020B0604030504040204" pitchFamily="34" charset="-120"/>
                <a:ea typeface="微軟正黑體" panose="020B0604030504040204" pitchFamily="34" charset="-120"/>
              </a:rPr>
              <a:t>一般指无机界和有机界。有时也指包括社会在内的整个物质世界。。</a:t>
            </a:r>
          </a:p>
        </p:txBody>
      </p:sp>
      <p:sp>
        <p:nvSpPr>
          <p:cNvPr id="9" name="文字方塊 8">
            <a:extLst>
              <a:ext uri="{FF2B5EF4-FFF2-40B4-BE49-F238E27FC236}">
                <a16:creationId xmlns:a16="http://schemas.microsoft.com/office/drawing/2014/main" id="{D17DCB4F-281E-48F9-8B9B-F6FF1FC41050}"/>
              </a:ext>
            </a:extLst>
          </p:cNvPr>
          <p:cNvSpPr txBox="1"/>
          <p:nvPr/>
        </p:nvSpPr>
        <p:spPr>
          <a:xfrm>
            <a:off x="0" y="5179220"/>
            <a:ext cx="6096000" cy="902555"/>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总括某个范围内的一切。</a:t>
            </a:r>
          </a:p>
        </p:txBody>
      </p:sp>
      <p:sp>
        <p:nvSpPr>
          <p:cNvPr id="11" name="矩形 10">
            <a:extLst>
              <a:ext uri="{FF2B5EF4-FFF2-40B4-BE49-F238E27FC236}">
                <a16:creationId xmlns:a16="http://schemas.microsoft.com/office/drawing/2014/main" id="{9AF8CCF4-6697-482F-81B6-2EF38231843A}"/>
              </a:ext>
            </a:extLst>
          </p:cNvPr>
          <p:cNvSpPr/>
          <p:nvPr/>
        </p:nvSpPr>
        <p:spPr>
          <a:xfrm>
            <a:off x="2151320" y="3575469"/>
            <a:ext cx="3944679" cy="584775"/>
          </a:xfrm>
          <a:prstGeom prst="rect">
            <a:avLst/>
          </a:prstGeom>
        </p:spPr>
        <p:txBody>
          <a:bodyPr wrap="square">
            <a:spAutoFit/>
          </a:bodyPr>
          <a:lstStyle/>
          <a:p>
            <a:pPr algn="ctr"/>
            <a:r>
              <a:rPr lang="en-US" altLang="zh-TW" sz="3200" dirty="0"/>
              <a:t>every</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3" name="矩形 12">
            <a:extLst>
              <a:ext uri="{FF2B5EF4-FFF2-40B4-BE49-F238E27FC236}">
                <a16:creationId xmlns:a16="http://schemas.microsoft.com/office/drawing/2014/main" id="{32AA8BD3-2869-40FD-A7C0-6100AC3E5D3A}"/>
              </a:ext>
            </a:extLst>
          </p:cNvPr>
          <p:cNvSpPr/>
          <p:nvPr/>
        </p:nvSpPr>
        <p:spPr>
          <a:xfrm>
            <a:off x="8247322" y="3800880"/>
            <a:ext cx="3945068" cy="584775"/>
          </a:xfrm>
          <a:prstGeom prst="rect">
            <a:avLst/>
          </a:prstGeom>
        </p:spPr>
        <p:txBody>
          <a:bodyPr wrap="square">
            <a:spAutoFit/>
          </a:bodyPr>
          <a:lstStyle/>
          <a:p>
            <a:pPr algn="ctr"/>
            <a:r>
              <a:rPr lang="en-US" altLang="zh-TW" sz="3200" dirty="0"/>
              <a:t>breast-feed</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4" name="矩形 13">
            <a:extLst>
              <a:ext uri="{FF2B5EF4-FFF2-40B4-BE49-F238E27FC236}">
                <a16:creationId xmlns:a16="http://schemas.microsoft.com/office/drawing/2014/main" id="{6B1E5DB5-A453-4C9C-BA79-98369E7D6F4E}"/>
              </a:ext>
            </a:extLst>
          </p:cNvPr>
          <p:cNvSpPr/>
          <p:nvPr/>
        </p:nvSpPr>
        <p:spPr>
          <a:xfrm>
            <a:off x="8825948" y="393249"/>
            <a:ext cx="3366052" cy="584775"/>
          </a:xfrm>
          <a:prstGeom prst="rect">
            <a:avLst/>
          </a:prstGeom>
        </p:spPr>
        <p:txBody>
          <a:bodyPr wrap="square">
            <a:spAutoFit/>
          </a:bodyPr>
          <a:lstStyle/>
          <a:p>
            <a:pPr algn="ctr"/>
            <a:r>
              <a:rPr lang="en-US" altLang="zh-TW" sz="3200" dirty="0">
                <a:latin typeface="微軟正黑體" panose="020B0604030504040204" pitchFamily="34" charset="-120"/>
                <a:ea typeface="微軟正黑體" panose="020B0604030504040204" pitchFamily="34" charset="-120"/>
              </a:rPr>
              <a:t>natural world</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5" name="矩形 14">
            <a:extLst>
              <a:ext uri="{FF2B5EF4-FFF2-40B4-BE49-F238E27FC236}">
                <a16:creationId xmlns:a16="http://schemas.microsoft.com/office/drawing/2014/main" id="{58C387E4-4460-4071-8CB6-8D0ABB1306E7}"/>
              </a:ext>
            </a:extLst>
          </p:cNvPr>
          <p:cNvSpPr/>
          <p:nvPr/>
        </p:nvSpPr>
        <p:spPr>
          <a:xfrm>
            <a:off x="2189810" y="355508"/>
            <a:ext cx="3926972" cy="584775"/>
          </a:xfrm>
          <a:prstGeom prst="rect">
            <a:avLst/>
          </a:prstGeom>
        </p:spPr>
        <p:txBody>
          <a:bodyPr wrap="square">
            <a:spAutoFit/>
          </a:bodyPr>
          <a:lstStyle/>
          <a:p>
            <a:pPr algn="ctr"/>
            <a:r>
              <a:rPr lang="en-US" altLang="zh-TW" sz="3200" dirty="0"/>
              <a:t>breed</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6" name="文字方塊 15">
            <a:extLst>
              <a:ext uri="{FF2B5EF4-FFF2-40B4-BE49-F238E27FC236}">
                <a16:creationId xmlns:a16="http://schemas.microsoft.com/office/drawing/2014/main" id="{2CB9F9E9-C2B8-4189-99BC-000CEF995CD8}"/>
              </a:ext>
            </a:extLst>
          </p:cNvPr>
          <p:cNvSpPr txBox="1"/>
          <p:nvPr/>
        </p:nvSpPr>
        <p:spPr>
          <a:xfrm>
            <a:off x="6150472" y="5255894"/>
            <a:ext cx="6096000" cy="916469"/>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用乳汁喂。</a:t>
            </a:r>
          </a:p>
        </p:txBody>
      </p:sp>
    </p:spTree>
    <p:extLst>
      <p:ext uri="{BB962C8B-B14F-4D97-AF65-F5344CB8AC3E}">
        <p14:creationId xmlns:p14="http://schemas.microsoft.com/office/powerpoint/2010/main" val="1261824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anim calcmode="lin" valueType="num">
                                      <p:cBhvr additive="base">
                                        <p:cTn id="55" dur="500" fill="hold"/>
                                        <p:tgtEl>
                                          <p:spTgt spid="5"/>
                                        </p:tgtEl>
                                        <p:attrNameLst>
                                          <p:attrName>ppt_x</p:attrName>
                                        </p:attrNameLst>
                                      </p:cBhvr>
                                      <p:tavLst>
                                        <p:tav tm="0">
                                          <p:val>
                                            <p:strVal val="#ppt_x"/>
                                          </p:val>
                                        </p:tav>
                                        <p:tav tm="100000">
                                          <p:val>
                                            <p:strVal val="#ppt_x"/>
                                          </p:val>
                                        </p:tav>
                                      </p:tavLst>
                                    </p:anim>
                                    <p:anim calcmode="lin" valueType="num">
                                      <p:cBhvr additive="base">
                                        <p:cTn id="5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tgtEl>
                                        <p:attrNameLst>
                                          <p:attrName>style.visibility</p:attrName>
                                        </p:attrNameLst>
                                      </p:cBhvr>
                                      <p:to>
                                        <p:strVal val="visible"/>
                                      </p:to>
                                    </p:set>
                                    <p:anim calcmode="lin" valueType="num">
                                      <p:cBhvr additive="base">
                                        <p:cTn id="73" dur="500" fill="hold"/>
                                        <p:tgtEl>
                                          <p:spTgt spid="6"/>
                                        </p:tgtEl>
                                        <p:attrNameLst>
                                          <p:attrName>ppt_x</p:attrName>
                                        </p:attrNameLst>
                                      </p:cBhvr>
                                      <p:tavLst>
                                        <p:tav tm="0">
                                          <p:val>
                                            <p:strVal val="#ppt_x"/>
                                          </p:val>
                                        </p:tav>
                                        <p:tav tm="100000">
                                          <p:val>
                                            <p:strVal val="#ppt_x"/>
                                          </p:val>
                                        </p:tav>
                                      </p:tavLst>
                                    </p:anim>
                                    <p:anim calcmode="lin" valueType="num">
                                      <p:cBhvr additive="base">
                                        <p:cTn id="7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p:bldP spid="8" grpId="0"/>
      <p:bldP spid="9" grpId="0"/>
      <p:bldP spid="11" grpId="0"/>
      <p:bldP spid="13" grpId="0"/>
      <p:bldP spid="14" grpId="0"/>
      <p:bldP spid="15" grpId="0"/>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4C68E01-C78E-4DBB-A346-27748A780E37}"/>
              </a:ext>
            </a:extLst>
          </p:cNvPr>
          <p:cNvSpPr txBox="1"/>
          <p:nvPr/>
        </p:nvSpPr>
        <p:spPr>
          <a:xfrm>
            <a:off x="0" y="172226"/>
            <a:ext cx="2151321" cy="1107996"/>
          </a:xfrm>
          <a:prstGeom prst="rect">
            <a:avLst/>
          </a:prstGeom>
          <a:solidFill>
            <a:schemeClr val="accent1">
              <a:lumMod val="50000"/>
            </a:schemeClr>
          </a:solidFill>
          <a:ln>
            <a:solidFill>
              <a:schemeClr val="accent1">
                <a:lumMod val="50000"/>
              </a:schemeClr>
            </a:solidFill>
          </a:ln>
        </p:spPr>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人为</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7" name="文字方塊 6">
            <a:extLst>
              <a:ext uri="{FF2B5EF4-FFF2-40B4-BE49-F238E27FC236}">
                <a16:creationId xmlns:a16="http://schemas.microsoft.com/office/drawing/2014/main" id="{68B57BA2-0295-4EFA-B412-794A9C802DBE}"/>
              </a:ext>
            </a:extLst>
          </p:cNvPr>
          <p:cNvSpPr txBox="1"/>
          <p:nvPr/>
        </p:nvSpPr>
        <p:spPr>
          <a:xfrm>
            <a:off x="0" y="1969611"/>
            <a:ext cx="6057512" cy="916469"/>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人去做。</a:t>
            </a:r>
          </a:p>
        </p:txBody>
      </p:sp>
      <p:sp>
        <p:nvSpPr>
          <p:cNvPr id="15" name="矩形 14">
            <a:extLst>
              <a:ext uri="{FF2B5EF4-FFF2-40B4-BE49-F238E27FC236}">
                <a16:creationId xmlns:a16="http://schemas.microsoft.com/office/drawing/2014/main" id="{58C387E4-4460-4071-8CB6-8D0ABB1306E7}"/>
              </a:ext>
            </a:extLst>
          </p:cNvPr>
          <p:cNvSpPr/>
          <p:nvPr/>
        </p:nvSpPr>
        <p:spPr>
          <a:xfrm>
            <a:off x="2189810" y="355508"/>
            <a:ext cx="3926972" cy="584775"/>
          </a:xfrm>
          <a:prstGeom prst="rect">
            <a:avLst/>
          </a:prstGeom>
        </p:spPr>
        <p:txBody>
          <a:bodyPr wrap="square">
            <a:spAutoFit/>
          </a:bodyPr>
          <a:lstStyle/>
          <a:p>
            <a:pPr algn="ctr"/>
            <a:r>
              <a:rPr lang="en-US" altLang="zh-TW" sz="3200" dirty="0"/>
              <a:t>do (make) by person</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Tree>
    <p:extLst>
      <p:ext uri="{BB962C8B-B14F-4D97-AF65-F5344CB8AC3E}">
        <p14:creationId xmlns:p14="http://schemas.microsoft.com/office/powerpoint/2010/main" val="1514280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F703B50F-A4ED-4769-98BB-5F1375479364}"/>
              </a:ext>
            </a:extLst>
          </p:cNvPr>
          <p:cNvSpPr/>
          <p:nvPr/>
        </p:nvSpPr>
        <p:spPr>
          <a:xfrm>
            <a:off x="333375" y="109725"/>
            <a:ext cx="11525250" cy="6638549"/>
          </a:xfrm>
          <a:prstGeom prst="rect">
            <a:avLst/>
          </a:prstGeom>
        </p:spPr>
        <p:txBody>
          <a:bodyPr wrap="square">
            <a:spAutoFit/>
          </a:bodyPr>
          <a:lstStyle/>
          <a:p>
            <a:pPr indent="457200">
              <a:lnSpc>
                <a:spcPct val="150000"/>
              </a:lnSpc>
            </a:pPr>
            <a:r>
              <a:rPr lang="zh-CN" altLang="en-US" sz="3600" dirty="0">
                <a:solidFill>
                  <a:srgbClr val="555555"/>
                </a:solidFill>
                <a:latin typeface="微軟正黑體" panose="020B0604030504040204" pitchFamily="34" charset="-120"/>
                <a:ea typeface="微軟正黑體" panose="020B0604030504040204" pitchFamily="34" charset="-120"/>
              </a:rPr>
              <a:t>我本人对克隆人持反对的立场，其理由如下</a:t>
            </a:r>
            <a:r>
              <a:rPr lang="en-US" altLang="zh-TW" sz="3600" dirty="0">
                <a:solidFill>
                  <a:srgbClr val="555555"/>
                </a:solidFill>
                <a:latin typeface="微軟正黑體" panose="020B0604030504040204" pitchFamily="34" charset="-120"/>
                <a:ea typeface="微軟正黑體" panose="020B0604030504040204" pitchFamily="34" charset="-120"/>
              </a:rPr>
              <a:t>—</a:t>
            </a:r>
            <a:endParaRPr lang="zh-CN" altLang="en-US" sz="3600" dirty="0">
              <a:solidFill>
                <a:srgbClr val="555555"/>
              </a:solidFill>
              <a:latin typeface="微軟正黑體" panose="020B0604030504040204" pitchFamily="34" charset="-120"/>
              <a:ea typeface="微軟正黑體" panose="020B0604030504040204" pitchFamily="34" charset="-120"/>
            </a:endParaRPr>
          </a:p>
          <a:p>
            <a:pPr indent="457200">
              <a:lnSpc>
                <a:spcPct val="150000"/>
              </a:lnSpc>
            </a:pPr>
            <a:r>
              <a:rPr lang="zh-CN" altLang="en-US" sz="3600" dirty="0">
                <a:solidFill>
                  <a:srgbClr val="555555"/>
                </a:solidFill>
                <a:latin typeface="微軟正黑體" panose="020B0604030504040204" pitchFamily="34" charset="-120"/>
                <a:ea typeface="微軟正黑體" panose="020B0604030504040204" pitchFamily="34" charset="-120"/>
              </a:rPr>
              <a:t>通过克隆的方式来繁殖人是不自然、反自然的。衡量生殖方式之是否自然，要有一个标准，便是自然界中实际发生的基本过程，此外不可能有别的标准。在自然界中，生殖方式是由无性向有性发展的，而凡是哺乳动物皆为有性生殖。倘若人为地加以改变，就是非自然，倘若这种改变产生了危害自然界生物状态的后果，就是反自然。</a:t>
            </a:r>
            <a:endParaRPr lang="en-US" altLang="zh-CN" sz="3600" dirty="0">
              <a:solidFill>
                <a:srgbClr val="555555"/>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971427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4C68E01-C78E-4DBB-A346-27748A780E37}"/>
              </a:ext>
            </a:extLst>
          </p:cNvPr>
          <p:cNvSpPr txBox="1"/>
          <p:nvPr/>
        </p:nvSpPr>
        <p:spPr>
          <a:xfrm>
            <a:off x="0" y="172226"/>
            <a:ext cx="2151321" cy="1107996"/>
          </a:xfrm>
          <a:prstGeom prst="rect">
            <a:avLst/>
          </a:prstGeom>
          <a:solidFill>
            <a:schemeClr val="accent1">
              <a:lumMod val="50000"/>
            </a:schemeClr>
          </a:solidFill>
          <a:ln>
            <a:solidFill>
              <a:schemeClr val="accent1">
                <a:lumMod val="50000"/>
              </a:schemeClr>
            </a:solidFill>
          </a:ln>
        </p:spPr>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断言</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id="{AE265C2A-CA00-4841-992C-7C43D64B6320}"/>
              </a:ext>
            </a:extLst>
          </p:cNvPr>
          <p:cNvSpPr txBox="1"/>
          <p:nvPr/>
        </p:nvSpPr>
        <p:spPr>
          <a:xfrm>
            <a:off x="6096000" y="202197"/>
            <a:ext cx="2151321" cy="1107996"/>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产物</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558E7656-10B4-4306-9253-BEABC2FAD5CB}"/>
              </a:ext>
            </a:extLst>
          </p:cNvPr>
          <p:cNvSpPr txBox="1"/>
          <p:nvPr/>
        </p:nvSpPr>
        <p:spPr>
          <a:xfrm>
            <a:off x="-1" y="3449138"/>
            <a:ext cx="2151321" cy="1107996"/>
          </a:xfrm>
          <a:prstGeom prst="rect">
            <a:avLst/>
          </a:prstGeom>
          <a:solidFill>
            <a:schemeClr val="accent1">
              <a:lumMod val="50000"/>
            </a:schemeClr>
          </a:solidFill>
          <a:ln>
            <a:solidFill>
              <a:schemeClr val="accent1">
                <a:lumMod val="50000"/>
              </a:schemeClr>
            </a:solidFill>
          </a:ln>
        </p:spPr>
        <p:txBody>
          <a:bodyPr wrap="square" rtlCol="0" anchor="ctr">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延续</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6" name="文字方塊 5">
            <a:extLst>
              <a:ext uri="{FF2B5EF4-FFF2-40B4-BE49-F238E27FC236}">
                <a16:creationId xmlns:a16="http://schemas.microsoft.com/office/drawing/2014/main" id="{04856BEF-FABE-4A15-82C8-163159CEDA31}"/>
              </a:ext>
            </a:extLst>
          </p:cNvPr>
          <p:cNvSpPr txBox="1"/>
          <p:nvPr/>
        </p:nvSpPr>
        <p:spPr>
          <a:xfrm>
            <a:off x="6096000" y="3388985"/>
            <a:ext cx="2151321" cy="1107996"/>
          </a:xfrm>
          <a:prstGeom prst="rect">
            <a:avLst/>
          </a:prstGeom>
          <a:solidFill>
            <a:schemeClr val="accent1">
              <a:lumMod val="50000"/>
            </a:schemeClr>
          </a:solidFill>
          <a:ln>
            <a:solidFill>
              <a:schemeClr val="accent1">
                <a:lumMod val="50000"/>
              </a:schemeClr>
            </a:solidFill>
          </a:ln>
        </p:spPr>
        <p:txBody>
          <a:bodyPr wrap="square" rtlCol="0" anchor="ctr">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逻辑</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7" name="文字方塊 6">
            <a:extLst>
              <a:ext uri="{FF2B5EF4-FFF2-40B4-BE49-F238E27FC236}">
                <a16:creationId xmlns:a16="http://schemas.microsoft.com/office/drawing/2014/main" id="{68B57BA2-0295-4EFA-B412-794A9C802DBE}"/>
              </a:ext>
            </a:extLst>
          </p:cNvPr>
          <p:cNvSpPr txBox="1"/>
          <p:nvPr/>
        </p:nvSpPr>
        <p:spPr>
          <a:xfrm>
            <a:off x="0" y="1969611"/>
            <a:ext cx="6057512" cy="916469"/>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十分肯定地说。</a:t>
            </a:r>
          </a:p>
        </p:txBody>
      </p:sp>
      <p:sp>
        <p:nvSpPr>
          <p:cNvPr id="8" name="文字方塊 7">
            <a:extLst>
              <a:ext uri="{FF2B5EF4-FFF2-40B4-BE49-F238E27FC236}">
                <a16:creationId xmlns:a16="http://schemas.microsoft.com/office/drawing/2014/main" id="{4FD80E1D-4098-4E8F-80F3-90702602E502}"/>
              </a:ext>
            </a:extLst>
          </p:cNvPr>
          <p:cNvSpPr txBox="1"/>
          <p:nvPr/>
        </p:nvSpPr>
        <p:spPr>
          <a:xfrm>
            <a:off x="6116782" y="1514903"/>
            <a:ext cx="6057511" cy="1825884"/>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在一定条件下产生的事物、结果。</a:t>
            </a:r>
          </a:p>
        </p:txBody>
      </p:sp>
      <p:sp>
        <p:nvSpPr>
          <p:cNvPr id="9" name="文字方塊 8">
            <a:extLst>
              <a:ext uri="{FF2B5EF4-FFF2-40B4-BE49-F238E27FC236}">
                <a16:creationId xmlns:a16="http://schemas.microsoft.com/office/drawing/2014/main" id="{D17DCB4F-281E-48F9-8B9B-F6FF1FC41050}"/>
              </a:ext>
            </a:extLst>
          </p:cNvPr>
          <p:cNvSpPr txBox="1"/>
          <p:nvPr/>
        </p:nvSpPr>
        <p:spPr>
          <a:xfrm>
            <a:off x="0" y="4871587"/>
            <a:ext cx="6096000" cy="1825884"/>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照原来样子继续下去，延长下去。</a:t>
            </a:r>
          </a:p>
        </p:txBody>
      </p:sp>
      <p:sp>
        <p:nvSpPr>
          <p:cNvPr id="11" name="矩形 10">
            <a:extLst>
              <a:ext uri="{FF2B5EF4-FFF2-40B4-BE49-F238E27FC236}">
                <a16:creationId xmlns:a16="http://schemas.microsoft.com/office/drawing/2014/main" id="{9AF8CCF4-6697-482F-81B6-2EF38231843A}"/>
              </a:ext>
            </a:extLst>
          </p:cNvPr>
          <p:cNvSpPr/>
          <p:nvPr/>
        </p:nvSpPr>
        <p:spPr>
          <a:xfrm>
            <a:off x="2151320" y="3575469"/>
            <a:ext cx="3944679" cy="584775"/>
          </a:xfrm>
          <a:prstGeom prst="rect">
            <a:avLst/>
          </a:prstGeom>
        </p:spPr>
        <p:txBody>
          <a:bodyPr wrap="square">
            <a:spAutoFit/>
          </a:bodyPr>
          <a:lstStyle/>
          <a:p>
            <a:pPr algn="ctr"/>
            <a:r>
              <a:rPr lang="en-US" altLang="zh-TW" sz="3200" dirty="0"/>
              <a:t>continue</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3" name="矩形 12">
            <a:extLst>
              <a:ext uri="{FF2B5EF4-FFF2-40B4-BE49-F238E27FC236}">
                <a16:creationId xmlns:a16="http://schemas.microsoft.com/office/drawing/2014/main" id="{32AA8BD3-2869-40FD-A7C0-6100AC3E5D3A}"/>
              </a:ext>
            </a:extLst>
          </p:cNvPr>
          <p:cNvSpPr/>
          <p:nvPr/>
        </p:nvSpPr>
        <p:spPr>
          <a:xfrm>
            <a:off x="8247322" y="3800880"/>
            <a:ext cx="3945068" cy="584775"/>
          </a:xfrm>
          <a:prstGeom prst="rect">
            <a:avLst/>
          </a:prstGeom>
        </p:spPr>
        <p:txBody>
          <a:bodyPr wrap="square">
            <a:spAutoFit/>
          </a:bodyPr>
          <a:lstStyle/>
          <a:p>
            <a:pPr algn="ctr"/>
            <a:r>
              <a:rPr lang="en-US" altLang="zh-TW" sz="3200" dirty="0"/>
              <a:t>logic</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4" name="矩形 13">
            <a:extLst>
              <a:ext uri="{FF2B5EF4-FFF2-40B4-BE49-F238E27FC236}">
                <a16:creationId xmlns:a16="http://schemas.microsoft.com/office/drawing/2014/main" id="{6B1E5DB5-A453-4C9C-BA79-98369E7D6F4E}"/>
              </a:ext>
            </a:extLst>
          </p:cNvPr>
          <p:cNvSpPr/>
          <p:nvPr/>
        </p:nvSpPr>
        <p:spPr>
          <a:xfrm>
            <a:off x="8285810" y="393249"/>
            <a:ext cx="3906190" cy="584775"/>
          </a:xfrm>
          <a:prstGeom prst="rect">
            <a:avLst/>
          </a:prstGeom>
        </p:spPr>
        <p:txBody>
          <a:bodyPr wrap="square">
            <a:spAutoFit/>
          </a:bodyPr>
          <a:lstStyle/>
          <a:p>
            <a:pPr algn="ctr"/>
            <a:r>
              <a:rPr lang="en-US" altLang="zh-TW" sz="3200" dirty="0" err="1">
                <a:latin typeface="微軟正黑體" panose="020B0604030504040204" pitchFamily="34" charset="-120"/>
              </a:rPr>
              <a:t>outcome;product</a:t>
            </a:r>
            <a:r>
              <a:rPr lang="en-US" altLang="zh-TW" sz="3200" dirty="0">
                <a:latin typeface="微軟正黑體" panose="020B0604030504040204" pitchFamily="34" charset="-120"/>
              </a:rPr>
              <a:t>(s)</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5" name="矩形 14">
            <a:extLst>
              <a:ext uri="{FF2B5EF4-FFF2-40B4-BE49-F238E27FC236}">
                <a16:creationId xmlns:a16="http://schemas.microsoft.com/office/drawing/2014/main" id="{58C387E4-4460-4071-8CB6-8D0ABB1306E7}"/>
              </a:ext>
            </a:extLst>
          </p:cNvPr>
          <p:cNvSpPr/>
          <p:nvPr/>
        </p:nvSpPr>
        <p:spPr>
          <a:xfrm>
            <a:off x="2189810" y="355508"/>
            <a:ext cx="3926972" cy="584775"/>
          </a:xfrm>
          <a:prstGeom prst="rect">
            <a:avLst/>
          </a:prstGeom>
        </p:spPr>
        <p:txBody>
          <a:bodyPr wrap="square">
            <a:spAutoFit/>
          </a:bodyPr>
          <a:lstStyle/>
          <a:p>
            <a:pPr algn="ctr"/>
            <a:r>
              <a:rPr lang="en-US" altLang="zh-TW" sz="3200" dirty="0"/>
              <a:t>assert categorically</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6" name="文字方塊 15">
            <a:extLst>
              <a:ext uri="{FF2B5EF4-FFF2-40B4-BE49-F238E27FC236}">
                <a16:creationId xmlns:a16="http://schemas.microsoft.com/office/drawing/2014/main" id="{2CB9F9E9-C2B8-4189-99BC-000CEF995CD8}"/>
              </a:ext>
            </a:extLst>
          </p:cNvPr>
          <p:cNvSpPr txBox="1"/>
          <p:nvPr/>
        </p:nvSpPr>
        <p:spPr>
          <a:xfrm>
            <a:off x="6150472" y="5255894"/>
            <a:ext cx="6096000" cy="916469"/>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思维的规律。</a:t>
            </a:r>
          </a:p>
        </p:txBody>
      </p:sp>
    </p:spTree>
    <p:extLst>
      <p:ext uri="{BB962C8B-B14F-4D97-AF65-F5344CB8AC3E}">
        <p14:creationId xmlns:p14="http://schemas.microsoft.com/office/powerpoint/2010/main" val="3373409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anim calcmode="lin" valueType="num">
                                      <p:cBhvr additive="base">
                                        <p:cTn id="55" dur="500" fill="hold"/>
                                        <p:tgtEl>
                                          <p:spTgt spid="5"/>
                                        </p:tgtEl>
                                        <p:attrNameLst>
                                          <p:attrName>ppt_x</p:attrName>
                                        </p:attrNameLst>
                                      </p:cBhvr>
                                      <p:tavLst>
                                        <p:tav tm="0">
                                          <p:val>
                                            <p:strVal val="#ppt_x"/>
                                          </p:val>
                                        </p:tav>
                                        <p:tav tm="100000">
                                          <p:val>
                                            <p:strVal val="#ppt_x"/>
                                          </p:val>
                                        </p:tav>
                                      </p:tavLst>
                                    </p:anim>
                                    <p:anim calcmode="lin" valueType="num">
                                      <p:cBhvr additive="base">
                                        <p:cTn id="5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tgtEl>
                                        <p:attrNameLst>
                                          <p:attrName>style.visibility</p:attrName>
                                        </p:attrNameLst>
                                      </p:cBhvr>
                                      <p:to>
                                        <p:strVal val="visible"/>
                                      </p:to>
                                    </p:set>
                                    <p:anim calcmode="lin" valueType="num">
                                      <p:cBhvr additive="base">
                                        <p:cTn id="73" dur="500" fill="hold"/>
                                        <p:tgtEl>
                                          <p:spTgt spid="6"/>
                                        </p:tgtEl>
                                        <p:attrNameLst>
                                          <p:attrName>ppt_x</p:attrName>
                                        </p:attrNameLst>
                                      </p:cBhvr>
                                      <p:tavLst>
                                        <p:tav tm="0">
                                          <p:val>
                                            <p:strVal val="#ppt_x"/>
                                          </p:val>
                                        </p:tav>
                                        <p:tav tm="100000">
                                          <p:val>
                                            <p:strVal val="#ppt_x"/>
                                          </p:val>
                                        </p:tav>
                                      </p:tavLst>
                                    </p:anim>
                                    <p:anim calcmode="lin" valueType="num">
                                      <p:cBhvr additive="base">
                                        <p:cTn id="7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p:bldP spid="8" grpId="0"/>
      <p:bldP spid="9" grpId="0"/>
      <p:bldP spid="11" grpId="0"/>
      <p:bldP spid="13" grpId="0"/>
      <p:bldP spid="14" grpId="0"/>
      <p:bldP spid="15" grpId="0"/>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4C68E01-C78E-4DBB-A346-27748A780E37}"/>
              </a:ext>
            </a:extLst>
          </p:cNvPr>
          <p:cNvSpPr txBox="1"/>
          <p:nvPr/>
        </p:nvSpPr>
        <p:spPr>
          <a:xfrm>
            <a:off x="0" y="172226"/>
            <a:ext cx="2151321" cy="1107996"/>
          </a:xfrm>
          <a:prstGeom prst="rect">
            <a:avLst/>
          </a:prstGeom>
          <a:solidFill>
            <a:schemeClr val="accent1">
              <a:lumMod val="50000"/>
            </a:schemeClr>
          </a:solidFill>
          <a:ln>
            <a:solidFill>
              <a:schemeClr val="accent1">
                <a:lumMod val="50000"/>
              </a:schemeClr>
            </a:solidFill>
          </a:ln>
        </p:spPr>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抹杀</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id="{AE265C2A-CA00-4841-992C-7C43D64B6320}"/>
              </a:ext>
            </a:extLst>
          </p:cNvPr>
          <p:cNvSpPr txBox="1"/>
          <p:nvPr/>
        </p:nvSpPr>
        <p:spPr>
          <a:xfrm>
            <a:off x="6096000" y="202197"/>
            <a:ext cx="2151321" cy="1107996"/>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界限</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558E7656-10B4-4306-9253-BEABC2FAD5CB}"/>
              </a:ext>
            </a:extLst>
          </p:cNvPr>
          <p:cNvSpPr txBox="1"/>
          <p:nvPr/>
        </p:nvSpPr>
        <p:spPr>
          <a:xfrm>
            <a:off x="-1" y="3449138"/>
            <a:ext cx="2151321" cy="1107996"/>
          </a:xfrm>
          <a:prstGeom prst="rect">
            <a:avLst/>
          </a:prstGeom>
          <a:solidFill>
            <a:schemeClr val="accent1">
              <a:lumMod val="50000"/>
            </a:schemeClr>
          </a:solidFill>
          <a:ln>
            <a:solidFill>
              <a:schemeClr val="accent1">
                <a:lumMod val="50000"/>
              </a:schemeClr>
            </a:solidFill>
          </a:ln>
        </p:spPr>
        <p:txBody>
          <a:bodyPr wrap="square" rtlCol="0" anchor="ctr">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灭绝</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7" name="文字方塊 6">
            <a:extLst>
              <a:ext uri="{FF2B5EF4-FFF2-40B4-BE49-F238E27FC236}">
                <a16:creationId xmlns:a16="http://schemas.microsoft.com/office/drawing/2014/main" id="{68B57BA2-0295-4EFA-B412-794A9C802DBE}"/>
              </a:ext>
            </a:extLst>
          </p:cNvPr>
          <p:cNvSpPr txBox="1"/>
          <p:nvPr/>
        </p:nvSpPr>
        <p:spPr>
          <a:xfrm>
            <a:off x="19244" y="1601561"/>
            <a:ext cx="6057512" cy="1652568"/>
          </a:xfrm>
          <a:prstGeom prst="rect">
            <a:avLst/>
          </a:prstGeom>
          <a:noFill/>
        </p:spPr>
        <p:txBody>
          <a:bodyPr wrap="square" rtlCol="0">
            <a:spAutoFit/>
          </a:bodyPr>
          <a:lstStyle/>
          <a:p>
            <a:pPr algn="ctr">
              <a:lnSpc>
                <a:spcPct val="150000"/>
              </a:lnSpc>
            </a:pPr>
            <a:r>
              <a:rPr lang="zh-TW" altLang="en-US" sz="3600" dirty="0">
                <a:latin typeface="微軟正黑體" panose="020B0604030504040204" pitchFamily="34" charset="-120"/>
                <a:ea typeface="微軟正黑體" panose="020B0604030504040204" pitchFamily="34" charset="-120"/>
              </a:rPr>
              <a:t>不顾事实，把本来存在的事物彻底勾销，不予承认。</a:t>
            </a:r>
          </a:p>
        </p:txBody>
      </p:sp>
      <p:sp>
        <p:nvSpPr>
          <p:cNvPr id="8" name="文字方塊 7">
            <a:extLst>
              <a:ext uri="{FF2B5EF4-FFF2-40B4-BE49-F238E27FC236}">
                <a16:creationId xmlns:a16="http://schemas.microsoft.com/office/drawing/2014/main" id="{4FD80E1D-4098-4E8F-80F3-90702602E502}"/>
              </a:ext>
            </a:extLst>
          </p:cNvPr>
          <p:cNvSpPr txBox="1"/>
          <p:nvPr/>
        </p:nvSpPr>
        <p:spPr>
          <a:xfrm>
            <a:off x="6134489" y="1979719"/>
            <a:ext cx="6057511" cy="906361"/>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不同事物的分界。</a:t>
            </a:r>
          </a:p>
        </p:txBody>
      </p:sp>
      <p:sp>
        <p:nvSpPr>
          <p:cNvPr id="9" name="文字方塊 8">
            <a:extLst>
              <a:ext uri="{FF2B5EF4-FFF2-40B4-BE49-F238E27FC236}">
                <a16:creationId xmlns:a16="http://schemas.microsoft.com/office/drawing/2014/main" id="{D17DCB4F-281E-48F9-8B9B-F6FF1FC41050}"/>
              </a:ext>
            </a:extLst>
          </p:cNvPr>
          <p:cNvSpPr txBox="1"/>
          <p:nvPr/>
        </p:nvSpPr>
        <p:spPr>
          <a:xfrm>
            <a:off x="0" y="5179220"/>
            <a:ext cx="6096000" cy="916469"/>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完全消灭。</a:t>
            </a:r>
          </a:p>
        </p:txBody>
      </p:sp>
      <p:sp>
        <p:nvSpPr>
          <p:cNvPr id="11" name="矩形 10">
            <a:extLst>
              <a:ext uri="{FF2B5EF4-FFF2-40B4-BE49-F238E27FC236}">
                <a16:creationId xmlns:a16="http://schemas.microsoft.com/office/drawing/2014/main" id="{9AF8CCF4-6697-482F-81B6-2EF38231843A}"/>
              </a:ext>
            </a:extLst>
          </p:cNvPr>
          <p:cNvSpPr/>
          <p:nvPr/>
        </p:nvSpPr>
        <p:spPr>
          <a:xfrm>
            <a:off x="2151320" y="3575469"/>
            <a:ext cx="3944679" cy="584775"/>
          </a:xfrm>
          <a:prstGeom prst="rect">
            <a:avLst/>
          </a:prstGeom>
        </p:spPr>
        <p:txBody>
          <a:bodyPr wrap="square">
            <a:spAutoFit/>
          </a:bodyPr>
          <a:lstStyle/>
          <a:p>
            <a:pPr algn="ctr"/>
            <a:r>
              <a:rPr lang="en-US" altLang="zh-TW" sz="3200" dirty="0">
                <a:latin typeface="微軟正黑體" panose="020B0604030504040204" pitchFamily="34" charset="-120"/>
              </a:rPr>
              <a:t>exterminate</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4" name="矩形 13">
            <a:extLst>
              <a:ext uri="{FF2B5EF4-FFF2-40B4-BE49-F238E27FC236}">
                <a16:creationId xmlns:a16="http://schemas.microsoft.com/office/drawing/2014/main" id="{6B1E5DB5-A453-4C9C-BA79-98369E7D6F4E}"/>
              </a:ext>
            </a:extLst>
          </p:cNvPr>
          <p:cNvSpPr/>
          <p:nvPr/>
        </p:nvSpPr>
        <p:spPr>
          <a:xfrm>
            <a:off x="8285810" y="393249"/>
            <a:ext cx="3906190" cy="584775"/>
          </a:xfrm>
          <a:prstGeom prst="rect">
            <a:avLst/>
          </a:prstGeom>
        </p:spPr>
        <p:txBody>
          <a:bodyPr wrap="square">
            <a:spAutoFit/>
          </a:bodyPr>
          <a:lstStyle/>
          <a:p>
            <a:pPr algn="ctr"/>
            <a:r>
              <a:rPr lang="en-US" altLang="zh-TW" sz="3200" dirty="0"/>
              <a:t>dividing line</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5" name="矩形 14">
            <a:extLst>
              <a:ext uri="{FF2B5EF4-FFF2-40B4-BE49-F238E27FC236}">
                <a16:creationId xmlns:a16="http://schemas.microsoft.com/office/drawing/2014/main" id="{58C387E4-4460-4071-8CB6-8D0ABB1306E7}"/>
              </a:ext>
            </a:extLst>
          </p:cNvPr>
          <p:cNvSpPr/>
          <p:nvPr/>
        </p:nvSpPr>
        <p:spPr>
          <a:xfrm>
            <a:off x="2189810" y="355508"/>
            <a:ext cx="3926972" cy="584775"/>
          </a:xfrm>
          <a:prstGeom prst="rect">
            <a:avLst/>
          </a:prstGeom>
        </p:spPr>
        <p:txBody>
          <a:bodyPr wrap="square">
            <a:spAutoFit/>
          </a:bodyPr>
          <a:lstStyle/>
          <a:p>
            <a:pPr algn="ctr"/>
            <a:r>
              <a:rPr lang="en-US" altLang="zh-TW" sz="3200" dirty="0">
                <a:latin typeface="微軟正黑體" panose="020B0604030504040204" pitchFamily="34" charset="-120"/>
              </a:rPr>
              <a:t>deny completely</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Tree>
    <p:extLst>
      <p:ext uri="{BB962C8B-B14F-4D97-AF65-F5344CB8AC3E}">
        <p14:creationId xmlns:p14="http://schemas.microsoft.com/office/powerpoint/2010/main" val="4278326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anim calcmode="lin" valueType="num">
                                      <p:cBhvr additive="base">
                                        <p:cTn id="55" dur="500" fill="hold"/>
                                        <p:tgtEl>
                                          <p:spTgt spid="5"/>
                                        </p:tgtEl>
                                        <p:attrNameLst>
                                          <p:attrName>ppt_x</p:attrName>
                                        </p:attrNameLst>
                                      </p:cBhvr>
                                      <p:tavLst>
                                        <p:tav tm="0">
                                          <p:val>
                                            <p:strVal val="#ppt_x"/>
                                          </p:val>
                                        </p:tav>
                                        <p:tav tm="100000">
                                          <p:val>
                                            <p:strVal val="#ppt_x"/>
                                          </p:val>
                                        </p:tav>
                                      </p:tavLst>
                                    </p:anim>
                                    <p:anim calcmode="lin" valueType="num">
                                      <p:cBhvr additive="base">
                                        <p:cTn id="5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7" grpId="0"/>
      <p:bldP spid="8" grpId="0"/>
      <p:bldP spid="9" grpId="0"/>
      <p:bldP spid="11" grpId="0"/>
      <p:bldP spid="14"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299F7FC-E22F-45B7-BD9D-0900893D756E}"/>
              </a:ext>
            </a:extLst>
          </p:cNvPr>
          <p:cNvSpPr txBox="1"/>
          <p:nvPr/>
        </p:nvSpPr>
        <p:spPr>
          <a:xfrm>
            <a:off x="353371" y="2321004"/>
            <a:ext cx="4307839" cy="2215991"/>
          </a:xfrm>
          <a:prstGeom prst="rect">
            <a:avLst/>
          </a:prstGeom>
          <a:solidFill>
            <a:srgbClr val="006666"/>
          </a:solidFill>
          <a:ln>
            <a:solidFill>
              <a:srgbClr val="006666"/>
            </a:solidFill>
          </a:ln>
        </p:spPr>
        <p:txBody>
          <a:bodyPr wrap="square" rtlCol="0">
            <a:spAutoFit/>
          </a:bodyPr>
          <a:lstStyle/>
          <a:p>
            <a:pPr algn="ctr"/>
            <a:r>
              <a:rPr lang="zh-TW" altLang="en-US" sz="13800" dirty="0">
                <a:solidFill>
                  <a:schemeClr val="bg1"/>
                </a:solidFill>
                <a:latin typeface="微軟正黑體" panose="020B0604030504040204" pitchFamily="34" charset="-120"/>
                <a:ea typeface="微軟正黑體" panose="020B0604030504040204" pitchFamily="34" charset="-120"/>
              </a:rPr>
              <a:t>延续</a:t>
            </a:r>
            <a:endParaRPr lang="en-US" altLang="zh-TW" sz="13800" dirty="0">
              <a:solidFill>
                <a:schemeClr val="bg1"/>
              </a:solidFill>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id="{D52DC29E-8F79-4B00-BBB8-FF7D9EB180E2}"/>
              </a:ext>
            </a:extLst>
          </p:cNvPr>
          <p:cNvSpPr txBox="1"/>
          <p:nvPr/>
        </p:nvSpPr>
        <p:spPr>
          <a:xfrm>
            <a:off x="7530792" y="2321004"/>
            <a:ext cx="4307838" cy="2215991"/>
          </a:xfrm>
          <a:prstGeom prst="rect">
            <a:avLst/>
          </a:prstGeom>
          <a:solidFill>
            <a:srgbClr val="006666"/>
          </a:solidFill>
          <a:ln>
            <a:solidFill>
              <a:srgbClr val="006666"/>
            </a:solidFill>
          </a:ln>
        </p:spPr>
        <p:txBody>
          <a:bodyPr wrap="square" rtlCol="0">
            <a:spAutoFit/>
          </a:bodyPr>
          <a:lstStyle/>
          <a:p>
            <a:pPr algn="ctr"/>
            <a:r>
              <a:rPr lang="zh-TW" altLang="en-US" sz="13800" dirty="0">
                <a:solidFill>
                  <a:schemeClr val="bg1"/>
                </a:solidFill>
                <a:latin typeface="微軟正黑體" panose="020B0604030504040204" pitchFamily="34" charset="-120"/>
                <a:ea typeface="微軟正黑體" panose="020B0604030504040204" pitchFamily="34" charset="-120"/>
                <a:cs typeface="Calibri" panose="020F0502020204030204" pitchFamily="34" charset="0"/>
              </a:rPr>
              <a:t>延长</a:t>
            </a:r>
            <a:endParaRPr lang="en-US" altLang="zh-TW" sz="13800" dirty="0">
              <a:solidFill>
                <a:schemeClr val="bg1"/>
              </a:solidFill>
              <a:latin typeface="微軟正黑體" panose="020B0604030504040204" pitchFamily="34" charset="-120"/>
              <a:ea typeface="微軟正黑體" panose="020B0604030504040204" pitchFamily="34" charset="-120"/>
              <a:cs typeface="Calibri" panose="020F0502020204030204" pitchFamily="34" charset="0"/>
            </a:endParaRPr>
          </a:p>
        </p:txBody>
      </p:sp>
      <p:cxnSp>
        <p:nvCxnSpPr>
          <p:cNvPr id="4" name="直線接點 3">
            <a:extLst>
              <a:ext uri="{FF2B5EF4-FFF2-40B4-BE49-F238E27FC236}">
                <a16:creationId xmlns:a16="http://schemas.microsoft.com/office/drawing/2014/main" id="{96A5A24E-646E-4F09-809E-C48CC58148D3}"/>
              </a:ext>
            </a:extLst>
          </p:cNvPr>
          <p:cNvCxnSpPr>
            <a:cxnSpLocks/>
          </p:cNvCxnSpPr>
          <p:nvPr/>
        </p:nvCxnSpPr>
        <p:spPr>
          <a:xfrm>
            <a:off x="4661210" y="3429000"/>
            <a:ext cx="2869582" cy="0"/>
          </a:xfrm>
          <a:prstGeom prst="line">
            <a:avLst/>
          </a:prstGeom>
          <a:ln w="76200">
            <a:solidFill>
              <a:srgbClr val="006666"/>
            </a:solidFill>
          </a:ln>
        </p:spPr>
        <p:style>
          <a:lnRef idx="1">
            <a:schemeClr val="accent1"/>
          </a:lnRef>
          <a:fillRef idx="0">
            <a:schemeClr val="accent1"/>
          </a:fillRef>
          <a:effectRef idx="0">
            <a:schemeClr val="accent1"/>
          </a:effectRef>
          <a:fontRef idx="minor">
            <a:schemeClr val="tx1"/>
          </a:fontRef>
        </p:style>
      </p:cxnSp>
      <p:sp>
        <p:nvSpPr>
          <p:cNvPr id="7" name="文字方塊 6">
            <a:extLst>
              <a:ext uri="{FF2B5EF4-FFF2-40B4-BE49-F238E27FC236}">
                <a16:creationId xmlns:a16="http://schemas.microsoft.com/office/drawing/2014/main" id="{DACE27D5-6AED-4895-AFC5-187B6FB8E01B}"/>
              </a:ext>
            </a:extLst>
          </p:cNvPr>
          <p:cNvSpPr txBox="1"/>
          <p:nvPr/>
        </p:nvSpPr>
        <p:spPr>
          <a:xfrm>
            <a:off x="353372" y="385012"/>
            <a:ext cx="2869330" cy="584775"/>
          </a:xfrm>
          <a:prstGeom prst="rect">
            <a:avLst/>
          </a:prstGeom>
          <a:noFill/>
          <a:ln w="38100">
            <a:solidFill>
              <a:srgbClr val="006666"/>
            </a:solidFill>
          </a:ln>
        </p:spPr>
        <p:txBody>
          <a:bodyPr wrap="square" rtlCol="0">
            <a:spAutoFit/>
          </a:bodyPr>
          <a:lstStyle/>
          <a:p>
            <a:pPr algn="ctr"/>
            <a:r>
              <a:rPr lang="zh-TW" altLang="en-US" sz="3200" b="1" dirty="0">
                <a:solidFill>
                  <a:srgbClr val="006666"/>
                </a:solidFill>
                <a:latin typeface="微軟正黑體" panose="020B0604030504040204" pitchFamily="34" charset="-120"/>
                <a:ea typeface="微軟正黑體" panose="020B0604030504040204" pitchFamily="34" charset="-120"/>
              </a:rPr>
              <a:t>近义词</a:t>
            </a:r>
          </a:p>
        </p:txBody>
      </p:sp>
    </p:spTree>
    <p:extLst>
      <p:ext uri="{BB962C8B-B14F-4D97-AF65-F5344CB8AC3E}">
        <p14:creationId xmlns:p14="http://schemas.microsoft.com/office/powerpoint/2010/main" val="1092099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6A35303D-6CC8-428C-B444-EE1FB04D5DE8}"/>
              </a:ext>
            </a:extLst>
          </p:cNvPr>
          <p:cNvSpPr txBox="1"/>
          <p:nvPr/>
        </p:nvSpPr>
        <p:spPr>
          <a:xfrm>
            <a:off x="202498" y="0"/>
            <a:ext cx="2900365" cy="584775"/>
          </a:xfrm>
          <a:prstGeom prst="rect">
            <a:avLst/>
          </a:prstGeom>
          <a:solidFill>
            <a:srgbClr val="006666"/>
          </a:solidFill>
          <a:ln w="38100">
            <a:solidFill>
              <a:srgbClr val="006666"/>
            </a:solidFill>
          </a:ln>
        </p:spPr>
        <p:txBody>
          <a:bodyPr wrap="square" rtlCol="0">
            <a:spAutoFit/>
          </a:bodyPr>
          <a:lstStyle/>
          <a:p>
            <a:pPr algn="ctr"/>
            <a:r>
              <a:rPr lang="zh-TW" altLang="en-US" sz="3200" dirty="0">
                <a:solidFill>
                  <a:schemeClr val="bg1"/>
                </a:solidFill>
                <a:latin typeface="微軟正黑體" panose="020B0604030504040204" pitchFamily="34" charset="-120"/>
                <a:ea typeface="微軟正黑體" panose="020B0604030504040204" pitchFamily="34" charset="-120"/>
              </a:rPr>
              <a:t>延续</a:t>
            </a:r>
            <a:endParaRPr lang="en-US" altLang="zh-TW" sz="3200" dirty="0">
              <a:solidFill>
                <a:schemeClr val="bg1"/>
              </a:solidFill>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id="{2AD805DF-D8F2-4C40-B812-6025D886CDC7}"/>
              </a:ext>
            </a:extLst>
          </p:cNvPr>
          <p:cNvSpPr txBox="1"/>
          <p:nvPr/>
        </p:nvSpPr>
        <p:spPr>
          <a:xfrm>
            <a:off x="9070849" y="0"/>
            <a:ext cx="2900365" cy="584775"/>
          </a:xfrm>
          <a:prstGeom prst="rect">
            <a:avLst/>
          </a:prstGeom>
          <a:solidFill>
            <a:srgbClr val="006666"/>
          </a:solidFill>
          <a:ln w="38100">
            <a:solidFill>
              <a:srgbClr val="006666"/>
            </a:solidFill>
          </a:ln>
        </p:spPr>
        <p:txBody>
          <a:bodyPr wrap="square" rtlCol="0">
            <a:spAutoFit/>
          </a:bodyPr>
          <a:lstStyle/>
          <a:p>
            <a:pPr algn="ctr"/>
            <a:r>
              <a:rPr lang="zh-TW" altLang="en-US" sz="3200" dirty="0">
                <a:solidFill>
                  <a:schemeClr val="bg1"/>
                </a:solidFill>
                <a:latin typeface="微軟正黑體" panose="020B0604030504040204" pitchFamily="34" charset="-120"/>
                <a:ea typeface="微軟正黑體" panose="020B0604030504040204" pitchFamily="34" charset="-120"/>
              </a:rPr>
              <a:t>延长</a:t>
            </a:r>
            <a:endParaRPr lang="en-US" altLang="zh-TW" sz="3200" dirty="0">
              <a:solidFill>
                <a:schemeClr val="bg1"/>
              </a:solidFill>
              <a:latin typeface="微軟正黑體" panose="020B0604030504040204" pitchFamily="34" charset="-120"/>
              <a:ea typeface="微軟正黑體" panose="020B0604030504040204" pitchFamily="34" charset="-120"/>
            </a:endParaRPr>
          </a:p>
        </p:txBody>
      </p:sp>
      <p:cxnSp>
        <p:nvCxnSpPr>
          <p:cNvPr id="10" name="直線接點 9">
            <a:extLst>
              <a:ext uri="{FF2B5EF4-FFF2-40B4-BE49-F238E27FC236}">
                <a16:creationId xmlns:a16="http://schemas.microsoft.com/office/drawing/2014/main" id="{32FC350C-1C13-4DDA-A8FD-BDC15F8EE7E2}"/>
              </a:ext>
            </a:extLst>
          </p:cNvPr>
          <p:cNvCxnSpPr>
            <a:cxnSpLocks/>
            <a:stCxn id="2" idx="3"/>
            <a:endCxn id="3" idx="1"/>
          </p:cNvCxnSpPr>
          <p:nvPr/>
        </p:nvCxnSpPr>
        <p:spPr>
          <a:xfrm>
            <a:off x="3102863" y="292388"/>
            <a:ext cx="5967986" cy="0"/>
          </a:xfrm>
          <a:prstGeom prst="line">
            <a:avLst/>
          </a:prstGeom>
          <a:ln w="76200">
            <a:solidFill>
              <a:srgbClr val="006666"/>
            </a:solidFill>
          </a:ln>
        </p:spPr>
        <p:style>
          <a:lnRef idx="1">
            <a:schemeClr val="accent1"/>
          </a:lnRef>
          <a:fillRef idx="0">
            <a:schemeClr val="accent1"/>
          </a:fillRef>
          <a:effectRef idx="0">
            <a:schemeClr val="accent1"/>
          </a:effectRef>
          <a:fontRef idx="minor">
            <a:schemeClr val="tx1"/>
          </a:fontRef>
        </p:style>
      </p:cxnSp>
      <p:graphicFrame>
        <p:nvGraphicFramePr>
          <p:cNvPr id="7" name="表格 16">
            <a:extLst>
              <a:ext uri="{FF2B5EF4-FFF2-40B4-BE49-F238E27FC236}">
                <a16:creationId xmlns:a16="http://schemas.microsoft.com/office/drawing/2014/main" id="{F44D940F-5648-4768-BA7F-CFBB17555E6D}"/>
              </a:ext>
            </a:extLst>
          </p:cNvPr>
          <p:cNvGraphicFramePr>
            <a:graphicFrameLocks noGrp="1"/>
          </p:cNvGraphicFramePr>
          <p:nvPr>
            <p:extLst>
              <p:ext uri="{D42A27DB-BD31-4B8C-83A1-F6EECF244321}">
                <p14:modId xmlns:p14="http://schemas.microsoft.com/office/powerpoint/2010/main" val="1144977565"/>
              </p:ext>
            </p:extLst>
          </p:nvPr>
        </p:nvGraphicFramePr>
        <p:xfrm>
          <a:off x="157166" y="820253"/>
          <a:ext cx="11814048" cy="5636608"/>
        </p:xfrm>
        <a:graphic>
          <a:graphicData uri="http://schemas.openxmlformats.org/drawingml/2006/table">
            <a:tbl>
              <a:tblPr firstRow="1" bandRow="1">
                <a:tableStyleId>{69CF1AB2-1976-4502-BF36-3FF5EA218861}</a:tableStyleId>
              </a:tblPr>
              <a:tblGrid>
                <a:gridCol w="504535">
                  <a:extLst>
                    <a:ext uri="{9D8B030D-6E8A-4147-A177-3AD203B41FA5}">
                      <a16:colId xmlns:a16="http://schemas.microsoft.com/office/drawing/2014/main" val="1876788779"/>
                    </a:ext>
                  </a:extLst>
                </a:gridCol>
                <a:gridCol w="6689358">
                  <a:extLst>
                    <a:ext uri="{9D8B030D-6E8A-4147-A177-3AD203B41FA5}">
                      <a16:colId xmlns:a16="http://schemas.microsoft.com/office/drawing/2014/main" val="2559779614"/>
                    </a:ext>
                  </a:extLst>
                </a:gridCol>
                <a:gridCol w="4620155">
                  <a:extLst>
                    <a:ext uri="{9D8B030D-6E8A-4147-A177-3AD203B41FA5}">
                      <a16:colId xmlns:a16="http://schemas.microsoft.com/office/drawing/2014/main" val="243872182"/>
                    </a:ext>
                  </a:extLst>
                </a:gridCol>
              </a:tblGrid>
              <a:tr h="530606">
                <a:tc gridSpan="3">
                  <a:txBody>
                    <a:bodyPr/>
                    <a:lstStyle/>
                    <a:p>
                      <a:pPr algn="ctr"/>
                      <a:r>
                        <a:rPr lang="zh-TW" altLang="en-US" sz="3000" b="0" dirty="0">
                          <a:solidFill>
                            <a:schemeClr val="bg1"/>
                          </a:solidFill>
                          <a:latin typeface="+mn-ea"/>
                          <a:ea typeface="+mn-ea"/>
                        </a:rPr>
                        <a:t>语义</a:t>
                      </a:r>
                      <a:endParaRPr lang="zh-TW" altLang="en-US" sz="3000" b="0" dirty="0">
                        <a:ln>
                          <a:solidFill>
                            <a:schemeClr val="tx1"/>
                          </a:solidFill>
                        </a:ln>
                        <a:solidFill>
                          <a:schemeClr val="bg1"/>
                        </a:solidFill>
                        <a:latin typeface="+mn-ea"/>
                        <a:ea typeface="+mn-ea"/>
                      </a:endParaRPr>
                    </a:p>
                  </a:txBody>
                  <a:tcPr anchor="ctr">
                    <a:solidFill>
                      <a:srgbClr val="006666"/>
                    </a:solidFill>
                  </a:tcPr>
                </a:tc>
                <a:tc hMerge="1">
                  <a:txBody>
                    <a:bodyPr/>
                    <a:lstStyle/>
                    <a:p>
                      <a:endParaRPr lang="zh-TW" altLang="en-US" sz="4000" b="0" baseline="0" dirty="0">
                        <a:latin typeface="Calibri" panose="020F0502020204030204" pitchFamily="34" charset="0"/>
                        <a:ea typeface="標楷體" panose="03000509000000000000" pitchFamily="65" charset="-120"/>
                      </a:endParaRPr>
                    </a:p>
                  </a:txBody>
                  <a:tcPr anchor="ctr">
                    <a:noFill/>
                  </a:tcPr>
                </a:tc>
                <a:tc hMerge="1">
                  <a:txBody>
                    <a:bodyPr/>
                    <a:lstStyle/>
                    <a:p>
                      <a:endParaRPr lang="zh-TW" altLang="en-US"/>
                    </a:p>
                  </a:txBody>
                  <a:tcPr/>
                </a:tc>
                <a:extLst>
                  <a:ext uri="{0D108BD9-81ED-4DB2-BD59-A6C34878D82A}">
                    <a16:rowId xmlns:a16="http://schemas.microsoft.com/office/drawing/2014/main" val="3478206328"/>
                  </a:ext>
                </a:extLst>
              </a:tr>
              <a:tr h="979611">
                <a:tc>
                  <a:txBody>
                    <a:bodyPr/>
                    <a:lstStyle/>
                    <a:p>
                      <a:pPr algn="ctr">
                        <a:lnSpc>
                          <a:spcPct val="100000"/>
                        </a:lnSpc>
                      </a:pPr>
                      <a:r>
                        <a:rPr lang="zh-TW" altLang="en-US" sz="3000" dirty="0">
                          <a:latin typeface="+mn-ea"/>
                          <a:ea typeface="+mn-ea"/>
                        </a:rPr>
                        <a:t> 相同</a:t>
                      </a:r>
                      <a:endParaRPr lang="zh-TW" altLang="en-US" sz="3000" b="1" dirty="0">
                        <a:solidFill>
                          <a:srgbClr val="006666"/>
                        </a:solidFill>
                        <a:latin typeface="+mn-ea"/>
                        <a:ea typeface="+mn-ea"/>
                      </a:endParaRPr>
                    </a:p>
                  </a:txBody>
                  <a:tcPr vert="eaVert" anchor="ctr">
                    <a:solidFill>
                      <a:srgbClr val="DFE8E8"/>
                    </a:solidFill>
                  </a:tcPr>
                </a:tc>
                <a:tc gridSpan="2">
                  <a:txBody>
                    <a:bodyPr/>
                    <a:lstStyle/>
                    <a:p>
                      <a:pPr>
                        <a:lnSpc>
                          <a:spcPct val="150000"/>
                        </a:lnSpc>
                      </a:pPr>
                      <a:r>
                        <a:rPr lang="en-US" altLang="zh-TW" sz="3000" baseline="0" dirty="0">
                          <a:ln>
                            <a:solidFill>
                              <a:schemeClr val="tx1"/>
                            </a:solidFill>
                          </a:ln>
                          <a:latin typeface="+mn-ea"/>
                          <a:ea typeface="+mn-ea"/>
                        </a:rPr>
                        <a:t>1.V.</a:t>
                      </a:r>
                      <a:r>
                        <a:rPr lang="zh-TW" altLang="en-US" sz="3000" baseline="0" dirty="0">
                          <a:ln>
                            <a:solidFill>
                              <a:schemeClr val="tx1"/>
                            </a:solidFill>
                          </a:ln>
                          <a:latin typeface="+mn-ea"/>
                          <a:ea typeface="+mn-ea"/>
                        </a:rPr>
                        <a:t>，都有“加长”的意思。</a:t>
                      </a:r>
                      <a:endParaRPr lang="en-US" altLang="zh-TW" sz="3000" b="0" baseline="0" dirty="0">
                        <a:ln>
                          <a:solidFill>
                            <a:schemeClr val="tx1"/>
                          </a:solidFill>
                        </a:ln>
                        <a:latin typeface="+mn-ea"/>
                        <a:ea typeface="+mn-ea"/>
                      </a:endParaRPr>
                    </a:p>
                  </a:txBody>
                  <a:tcPr anchor="ctr">
                    <a:solidFill>
                      <a:srgbClr val="F0F4F4"/>
                    </a:solidFill>
                  </a:tcPr>
                </a:tc>
                <a:tc hMerge="1">
                  <a:txBody>
                    <a:bodyPr/>
                    <a:lstStyle/>
                    <a:p>
                      <a:endParaRPr lang="zh-TW" altLang="en-US"/>
                    </a:p>
                  </a:txBody>
                  <a:tcPr/>
                </a:tc>
                <a:extLst>
                  <a:ext uri="{0D108BD9-81ED-4DB2-BD59-A6C34878D82A}">
                    <a16:rowId xmlns:a16="http://schemas.microsoft.com/office/drawing/2014/main" val="69350516"/>
                  </a:ext>
                </a:extLst>
              </a:tr>
              <a:tr h="671927">
                <a:tc rowSpan="2">
                  <a:txBody>
                    <a:bodyPr/>
                    <a:lstStyle/>
                    <a:p>
                      <a:pPr algn="ctr">
                        <a:lnSpc>
                          <a:spcPct val="100000"/>
                        </a:lnSpc>
                      </a:pPr>
                      <a:r>
                        <a:rPr lang="zh-TW" altLang="en-US" sz="3000" dirty="0">
                          <a:latin typeface="+mn-ea"/>
                          <a:ea typeface="+mn-ea"/>
                        </a:rPr>
                        <a:t>不同点</a:t>
                      </a:r>
                      <a:endParaRPr lang="zh-TW" altLang="en-US" sz="3000" b="1" dirty="0">
                        <a:solidFill>
                          <a:srgbClr val="006666"/>
                        </a:solidFill>
                        <a:latin typeface="+mn-ea"/>
                        <a:ea typeface="+mn-ea"/>
                      </a:endParaRPr>
                    </a:p>
                  </a:txBody>
                  <a:tcPr vert="eaVert" anchor="ctr">
                    <a:solidFill>
                      <a:srgbClr val="DFE8E8"/>
                    </a:solidFill>
                  </a:tcPr>
                </a:tc>
                <a:tc>
                  <a:txBody>
                    <a:bodyPr/>
                    <a:lstStyle/>
                    <a:p>
                      <a:pPr algn="ctr"/>
                      <a:r>
                        <a:rPr lang="zh-TW" altLang="en-US" sz="3000" dirty="0">
                          <a:solidFill>
                            <a:schemeClr val="bg1"/>
                          </a:solidFill>
                          <a:latin typeface="+mn-ea"/>
                          <a:ea typeface="+mn-ea"/>
                        </a:rPr>
                        <a:t>延续</a:t>
                      </a:r>
                      <a:endParaRPr lang="en-US" altLang="zh-TW" sz="3000" dirty="0">
                        <a:solidFill>
                          <a:schemeClr val="bg1"/>
                        </a:solidFill>
                        <a:latin typeface="+mn-ea"/>
                        <a:ea typeface="+mn-ea"/>
                      </a:endParaRPr>
                    </a:p>
                  </a:txBody>
                  <a:tcPr anchor="ctr">
                    <a:solidFill>
                      <a:srgbClr val="006666"/>
                    </a:solidFill>
                  </a:tcPr>
                </a:tc>
                <a:tc>
                  <a:txBody>
                    <a:bodyPr/>
                    <a:lstStyle/>
                    <a:p>
                      <a:pPr algn="ctr"/>
                      <a:r>
                        <a:rPr lang="zh-TW" altLang="en-US" sz="3000" dirty="0">
                          <a:solidFill>
                            <a:schemeClr val="bg1"/>
                          </a:solidFill>
                          <a:latin typeface="+mn-ea"/>
                          <a:ea typeface="+mn-ea"/>
                        </a:rPr>
                        <a:t>延长</a:t>
                      </a:r>
                      <a:endParaRPr lang="en-US" altLang="zh-TW" sz="3000" dirty="0">
                        <a:solidFill>
                          <a:schemeClr val="bg1"/>
                        </a:solidFill>
                        <a:latin typeface="+mn-ea"/>
                        <a:ea typeface="+mn-ea"/>
                      </a:endParaRPr>
                    </a:p>
                  </a:txBody>
                  <a:tcPr anchor="ctr">
                    <a:solidFill>
                      <a:srgbClr val="006666"/>
                    </a:solidFill>
                  </a:tcPr>
                </a:tc>
                <a:extLst>
                  <a:ext uri="{0D108BD9-81ED-4DB2-BD59-A6C34878D82A}">
                    <a16:rowId xmlns:a16="http://schemas.microsoft.com/office/drawing/2014/main" val="4052056327"/>
                  </a:ext>
                </a:extLst>
              </a:tr>
              <a:tr h="1766339">
                <a:tc vMerge="1">
                  <a:txBody>
                    <a:bodyPr/>
                    <a:lstStyle/>
                    <a:p>
                      <a:endParaRPr lang="zh-TW" altLang="en-US"/>
                    </a:p>
                  </a:txBody>
                  <a:tcPr/>
                </a:tc>
                <a:tc>
                  <a:txBody>
                    <a:bodyPr/>
                    <a:lstStyle/>
                    <a:p>
                      <a:pPr algn="l">
                        <a:lnSpc>
                          <a:spcPct val="150000"/>
                        </a:lnSpc>
                      </a:pPr>
                      <a:r>
                        <a:rPr lang="en-US" altLang="zh-TW" sz="3000" baseline="0" dirty="0">
                          <a:ln>
                            <a:solidFill>
                              <a:schemeClr val="tx1"/>
                            </a:solidFill>
                          </a:ln>
                          <a:latin typeface="+mn-ea"/>
                          <a:ea typeface="+mn-ea"/>
                        </a:rPr>
                        <a:t>1.</a:t>
                      </a:r>
                      <a:r>
                        <a:rPr lang="zh-TW" altLang="en-US" sz="3000" baseline="0" dirty="0">
                          <a:ln>
                            <a:solidFill>
                              <a:schemeClr val="tx1"/>
                            </a:solidFill>
                          </a:ln>
                          <a:latin typeface="+mn-ea"/>
                          <a:ea typeface="+mn-ea"/>
                        </a:rPr>
                        <a:t>照原样继续下去，多用于抽象事物。</a:t>
                      </a:r>
                      <a:endParaRPr lang="en-US" altLang="zh-TW" sz="3000" baseline="0" dirty="0">
                        <a:ln>
                          <a:solidFill>
                            <a:schemeClr val="tx1"/>
                          </a:solidFill>
                        </a:ln>
                        <a:latin typeface="+mn-ea"/>
                        <a:ea typeface="+mn-ea"/>
                      </a:endParaRPr>
                    </a:p>
                    <a:p>
                      <a:pPr algn="l">
                        <a:lnSpc>
                          <a:spcPct val="150000"/>
                        </a:lnSpc>
                      </a:pPr>
                      <a:r>
                        <a:rPr lang="en-US" altLang="zh-TW" sz="3000" baseline="0" dirty="0">
                          <a:ln>
                            <a:solidFill>
                              <a:schemeClr val="tx1"/>
                            </a:solidFill>
                          </a:ln>
                          <a:latin typeface="+mn-ea"/>
                          <a:ea typeface="+mn-ea"/>
                        </a:rPr>
                        <a:t>2.</a:t>
                      </a:r>
                      <a:r>
                        <a:rPr lang="zh-TW" altLang="en-US" sz="3000" baseline="0" dirty="0">
                          <a:ln>
                            <a:solidFill>
                              <a:schemeClr val="tx1"/>
                            </a:solidFill>
                          </a:ln>
                          <a:latin typeface="+mn-ea"/>
                          <a:ea typeface="+mn-ea"/>
                        </a:rPr>
                        <a:t>反义词是“中止”。</a:t>
                      </a:r>
                      <a:endParaRPr lang="en-US" altLang="zh-TW" sz="3000" baseline="0" dirty="0">
                        <a:ln>
                          <a:solidFill>
                            <a:schemeClr val="tx1"/>
                          </a:solidFill>
                        </a:ln>
                        <a:latin typeface="+mn-ea"/>
                        <a:ea typeface="+mn-ea"/>
                      </a:endParaRPr>
                    </a:p>
                    <a:p>
                      <a:pPr algn="l">
                        <a:lnSpc>
                          <a:spcPct val="150000"/>
                        </a:lnSpc>
                      </a:pPr>
                      <a:r>
                        <a:rPr lang="en-US" altLang="zh-TW" sz="3000" b="0" baseline="0" dirty="0">
                          <a:ln>
                            <a:solidFill>
                              <a:schemeClr val="tx1"/>
                            </a:solidFill>
                          </a:ln>
                          <a:latin typeface="+mn-ea"/>
                          <a:ea typeface="+mn-ea"/>
                        </a:rPr>
                        <a:t>3.</a:t>
                      </a:r>
                      <a:r>
                        <a:rPr lang="zh-TW" altLang="en-US" sz="3000" b="0" baseline="0" dirty="0">
                          <a:ln>
                            <a:solidFill>
                              <a:schemeClr val="tx1"/>
                            </a:solidFill>
                          </a:ln>
                          <a:latin typeface="+mn-ea"/>
                          <a:ea typeface="+mn-ea"/>
                        </a:rPr>
                        <a:t>多用于活动、情况、事件等方面。</a:t>
                      </a:r>
                      <a:endParaRPr lang="en-US" altLang="zh-TW" sz="3000" b="0" baseline="0" dirty="0">
                        <a:ln>
                          <a:solidFill>
                            <a:schemeClr val="tx1"/>
                          </a:solidFill>
                        </a:ln>
                        <a:latin typeface="+mn-ea"/>
                        <a:ea typeface="+mn-ea"/>
                      </a:endParaRPr>
                    </a:p>
                    <a:p>
                      <a:pPr algn="l">
                        <a:lnSpc>
                          <a:spcPct val="150000"/>
                        </a:lnSpc>
                      </a:pPr>
                      <a:r>
                        <a:rPr lang="en-US" altLang="zh-TW" sz="3000" b="0" baseline="0" dirty="0">
                          <a:ln>
                            <a:solidFill>
                              <a:schemeClr val="tx1"/>
                            </a:solidFill>
                          </a:ln>
                          <a:latin typeface="+mn-ea"/>
                          <a:ea typeface="+mn-ea"/>
                        </a:rPr>
                        <a:t>4.</a:t>
                      </a:r>
                      <a:r>
                        <a:rPr lang="zh-TW" altLang="en-US" sz="3000" b="0" baseline="0" dirty="0">
                          <a:ln>
                            <a:solidFill>
                              <a:schemeClr val="tx1"/>
                            </a:solidFill>
                          </a:ln>
                          <a:latin typeface="+mn-ea"/>
                          <a:ea typeface="+mn-ea"/>
                        </a:rPr>
                        <a:t>还有名词用法，指跟某事有连续关</a:t>
                      </a:r>
                      <a:endParaRPr lang="en-US" altLang="zh-TW" sz="3000" b="0" baseline="0" dirty="0">
                        <a:ln>
                          <a:solidFill>
                            <a:schemeClr val="tx1"/>
                          </a:solidFill>
                        </a:ln>
                        <a:latin typeface="+mn-ea"/>
                        <a:ea typeface="+mn-ea"/>
                      </a:endParaRPr>
                    </a:p>
                    <a:p>
                      <a:pPr algn="l">
                        <a:lnSpc>
                          <a:spcPct val="150000"/>
                        </a:lnSpc>
                      </a:pPr>
                      <a:r>
                        <a:rPr lang="en-US" altLang="zh-TW" sz="3000" b="0" baseline="0" dirty="0">
                          <a:ln>
                            <a:solidFill>
                              <a:schemeClr val="tx1"/>
                            </a:solidFill>
                          </a:ln>
                          <a:latin typeface="+mn-ea"/>
                          <a:ea typeface="+mn-ea"/>
                        </a:rPr>
                        <a:t>   </a:t>
                      </a:r>
                      <a:r>
                        <a:rPr lang="zh-TW" altLang="en-US" sz="3000" b="0" baseline="0" dirty="0">
                          <a:ln>
                            <a:solidFill>
                              <a:schemeClr val="tx1"/>
                            </a:solidFill>
                          </a:ln>
                          <a:latin typeface="+mn-ea"/>
                          <a:ea typeface="+mn-ea"/>
                        </a:rPr>
                        <a:t>系的另一件事，常用在“是”字句中。</a:t>
                      </a:r>
                      <a:endParaRPr lang="en-US" altLang="zh-TW" sz="3000" b="0" baseline="0" dirty="0">
                        <a:ln>
                          <a:solidFill>
                            <a:schemeClr val="tx1"/>
                          </a:solidFill>
                        </a:ln>
                        <a:latin typeface="+mn-ea"/>
                        <a:ea typeface="+mn-ea"/>
                      </a:endParaRPr>
                    </a:p>
                  </a:txBody>
                  <a:tcPr anchor="ctr">
                    <a:solidFill>
                      <a:srgbClr val="F0F4F4"/>
                    </a:solidFill>
                  </a:tcPr>
                </a:tc>
                <a:tc>
                  <a:txBody>
                    <a:bodyPr/>
                    <a:lstStyle/>
                    <a:p>
                      <a:pPr algn="l">
                        <a:lnSpc>
                          <a:spcPct val="150000"/>
                        </a:lnSpc>
                      </a:pPr>
                      <a:r>
                        <a:rPr lang="en-US" altLang="zh-TW" sz="3000" baseline="0" dirty="0">
                          <a:ln>
                            <a:solidFill>
                              <a:schemeClr val="tx1"/>
                            </a:solidFill>
                          </a:ln>
                          <a:latin typeface="+mn-ea"/>
                          <a:ea typeface="+mn-ea"/>
                        </a:rPr>
                        <a:t>1.</a:t>
                      </a:r>
                      <a:r>
                        <a:rPr lang="zh-TW" altLang="en-US" sz="3000" baseline="0" dirty="0">
                          <a:ln>
                            <a:solidFill>
                              <a:schemeClr val="tx1"/>
                            </a:solidFill>
                          </a:ln>
                          <a:latin typeface="+mn-ea"/>
                          <a:ea typeface="+mn-ea"/>
                        </a:rPr>
                        <a:t>距离、时间等的增加。</a:t>
                      </a:r>
                      <a:endParaRPr lang="en-US" altLang="zh-TW" sz="3000" baseline="0" dirty="0">
                        <a:ln>
                          <a:solidFill>
                            <a:schemeClr val="tx1"/>
                          </a:solidFill>
                        </a:ln>
                        <a:latin typeface="+mn-ea"/>
                        <a:ea typeface="+mn-ea"/>
                      </a:endParaRPr>
                    </a:p>
                    <a:p>
                      <a:pPr algn="l">
                        <a:lnSpc>
                          <a:spcPct val="150000"/>
                        </a:lnSpc>
                      </a:pPr>
                      <a:r>
                        <a:rPr lang="en-US" altLang="zh-TW" sz="3000" baseline="0" dirty="0">
                          <a:ln>
                            <a:solidFill>
                              <a:schemeClr val="tx1"/>
                            </a:solidFill>
                          </a:ln>
                          <a:latin typeface="+mn-ea"/>
                          <a:ea typeface="+mn-ea"/>
                        </a:rPr>
                        <a:t>2.</a:t>
                      </a:r>
                      <a:r>
                        <a:rPr lang="zh-TW" altLang="en-US" sz="3000" baseline="0" dirty="0">
                          <a:ln>
                            <a:solidFill>
                              <a:schemeClr val="tx1"/>
                            </a:solidFill>
                          </a:ln>
                          <a:latin typeface="+mn-ea"/>
                          <a:ea typeface="+mn-ea"/>
                        </a:rPr>
                        <a:t>反义词是“缩短”。</a:t>
                      </a:r>
                      <a:endParaRPr lang="en-US" altLang="zh-TW" sz="3000" baseline="0" dirty="0">
                        <a:ln>
                          <a:solidFill>
                            <a:schemeClr val="tx1"/>
                          </a:solidFill>
                        </a:ln>
                        <a:latin typeface="+mn-ea"/>
                        <a:ea typeface="+mn-ea"/>
                      </a:endParaRPr>
                    </a:p>
                    <a:p>
                      <a:pPr algn="l">
                        <a:lnSpc>
                          <a:spcPct val="150000"/>
                        </a:lnSpc>
                      </a:pPr>
                      <a:r>
                        <a:rPr lang="en-US" altLang="zh-TW" sz="3000" b="0" baseline="0" dirty="0">
                          <a:ln>
                            <a:solidFill>
                              <a:schemeClr val="tx1"/>
                            </a:solidFill>
                          </a:ln>
                          <a:latin typeface="+mn-ea"/>
                          <a:ea typeface="+mn-ea"/>
                        </a:rPr>
                        <a:t>3.</a:t>
                      </a:r>
                      <a:r>
                        <a:rPr lang="zh-TW" altLang="en-US" sz="3000" b="0" baseline="0" dirty="0">
                          <a:ln>
                            <a:solidFill>
                              <a:schemeClr val="tx1"/>
                            </a:solidFill>
                          </a:ln>
                          <a:latin typeface="+mn-ea"/>
                          <a:ea typeface="+mn-ea"/>
                        </a:rPr>
                        <a:t>多用于道路、航线、队</a:t>
                      </a:r>
                      <a:endParaRPr lang="en-US" altLang="zh-TW" sz="3000" b="0" baseline="0" dirty="0">
                        <a:ln>
                          <a:solidFill>
                            <a:schemeClr val="tx1"/>
                          </a:solidFill>
                        </a:ln>
                        <a:latin typeface="+mn-ea"/>
                        <a:ea typeface="+mn-ea"/>
                      </a:endParaRPr>
                    </a:p>
                    <a:p>
                      <a:pPr algn="l">
                        <a:lnSpc>
                          <a:spcPct val="150000"/>
                        </a:lnSpc>
                      </a:pPr>
                      <a:r>
                        <a:rPr lang="en-US" altLang="zh-TW" sz="3000" b="0" baseline="0" dirty="0">
                          <a:ln>
                            <a:solidFill>
                              <a:schemeClr val="tx1"/>
                            </a:solidFill>
                          </a:ln>
                          <a:latin typeface="+mn-ea"/>
                          <a:ea typeface="+mn-ea"/>
                        </a:rPr>
                        <a:t>   </a:t>
                      </a:r>
                      <a:r>
                        <a:rPr lang="zh-TW" altLang="en-US" sz="3000" b="0" baseline="0" dirty="0">
                          <a:ln>
                            <a:solidFill>
                              <a:schemeClr val="tx1"/>
                            </a:solidFill>
                          </a:ln>
                          <a:latin typeface="+mn-ea"/>
                          <a:ea typeface="+mn-ea"/>
                        </a:rPr>
                        <a:t>伍等条型事物以及期限、</a:t>
                      </a:r>
                      <a:endParaRPr lang="en-US" altLang="zh-TW" sz="3000" b="0" baseline="0" dirty="0">
                        <a:ln>
                          <a:solidFill>
                            <a:schemeClr val="tx1"/>
                          </a:solidFill>
                        </a:ln>
                        <a:latin typeface="+mn-ea"/>
                        <a:ea typeface="+mn-ea"/>
                      </a:endParaRPr>
                    </a:p>
                    <a:p>
                      <a:pPr algn="l">
                        <a:lnSpc>
                          <a:spcPct val="150000"/>
                        </a:lnSpc>
                      </a:pPr>
                      <a:r>
                        <a:rPr lang="en-US" altLang="zh-TW" sz="3000" b="0" baseline="0" dirty="0">
                          <a:ln>
                            <a:solidFill>
                              <a:schemeClr val="tx1"/>
                            </a:solidFill>
                          </a:ln>
                          <a:latin typeface="+mn-ea"/>
                          <a:ea typeface="+mn-ea"/>
                        </a:rPr>
                        <a:t>   </a:t>
                      </a:r>
                      <a:r>
                        <a:rPr lang="zh-TW" altLang="en-US" sz="3000" b="0" baseline="0" dirty="0">
                          <a:ln>
                            <a:solidFill>
                              <a:schemeClr val="tx1"/>
                            </a:solidFill>
                          </a:ln>
                          <a:latin typeface="+mn-ea"/>
                          <a:ea typeface="+mn-ea"/>
                        </a:rPr>
                        <a:t>寿命等方面。</a:t>
                      </a:r>
                      <a:endParaRPr lang="en-US" altLang="zh-TW" sz="3000" b="0" baseline="0" dirty="0">
                        <a:ln>
                          <a:solidFill>
                            <a:schemeClr val="tx1"/>
                          </a:solidFill>
                        </a:ln>
                        <a:latin typeface="+mn-ea"/>
                        <a:ea typeface="+mn-ea"/>
                      </a:endParaRPr>
                    </a:p>
                  </a:txBody>
                  <a:tcPr anchor="ctr">
                    <a:solidFill>
                      <a:srgbClr val="F0F4F4"/>
                    </a:solidFill>
                  </a:tcPr>
                </a:tc>
                <a:extLst>
                  <a:ext uri="{0D108BD9-81ED-4DB2-BD59-A6C34878D82A}">
                    <a16:rowId xmlns:a16="http://schemas.microsoft.com/office/drawing/2014/main" val="1677290715"/>
                  </a:ext>
                </a:extLst>
              </a:tr>
            </a:tbl>
          </a:graphicData>
        </a:graphic>
      </p:graphicFrame>
    </p:spTree>
    <p:extLst>
      <p:ext uri="{BB962C8B-B14F-4D97-AF65-F5344CB8AC3E}">
        <p14:creationId xmlns:p14="http://schemas.microsoft.com/office/powerpoint/2010/main" val="1521804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4C68E01-C78E-4DBB-A346-27748A780E37}"/>
              </a:ext>
            </a:extLst>
          </p:cNvPr>
          <p:cNvSpPr txBox="1"/>
          <p:nvPr/>
        </p:nvSpPr>
        <p:spPr>
          <a:xfrm>
            <a:off x="0" y="172226"/>
            <a:ext cx="2151321" cy="1107996"/>
          </a:xfrm>
          <a:prstGeom prst="rect">
            <a:avLst/>
          </a:prstGeom>
          <a:solidFill>
            <a:schemeClr val="accent1">
              <a:lumMod val="50000"/>
            </a:schemeClr>
          </a:solidFill>
          <a:ln>
            <a:solidFill>
              <a:schemeClr val="accent1">
                <a:lumMod val="50000"/>
              </a:schemeClr>
            </a:solidFill>
          </a:ln>
        </p:spPr>
        <p:txBody>
          <a:bodyPr wrap="square" rtlCol="0">
            <a:spAutoFit/>
          </a:bodyPr>
          <a:lstStyle/>
          <a:p>
            <a:pPr algn="ctr"/>
            <a:r>
              <a:rPr lang="zh-TW" altLang="en-US" sz="6600" dirty="0">
                <a:solidFill>
                  <a:schemeClr val="bg1"/>
                </a:solidFill>
                <a:latin typeface="+mn-ea"/>
              </a:rPr>
              <a:t>克隆</a:t>
            </a:r>
            <a:endParaRPr lang="en-US" altLang="zh-TW" sz="6600" dirty="0">
              <a:solidFill>
                <a:schemeClr val="bg1"/>
              </a:solidFill>
              <a:latin typeface="+mn-ea"/>
            </a:endParaRPr>
          </a:p>
        </p:txBody>
      </p:sp>
      <p:sp>
        <p:nvSpPr>
          <p:cNvPr id="4" name="文字方塊 3">
            <a:extLst>
              <a:ext uri="{FF2B5EF4-FFF2-40B4-BE49-F238E27FC236}">
                <a16:creationId xmlns:a16="http://schemas.microsoft.com/office/drawing/2014/main" id="{AE265C2A-CA00-4841-992C-7C43D64B6320}"/>
              </a:ext>
            </a:extLst>
          </p:cNvPr>
          <p:cNvSpPr txBox="1"/>
          <p:nvPr/>
        </p:nvSpPr>
        <p:spPr>
          <a:xfrm>
            <a:off x="6096000" y="202197"/>
            <a:ext cx="2151321" cy="1107996"/>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zh-TW" altLang="en-US" sz="6600" dirty="0">
                <a:solidFill>
                  <a:schemeClr val="bg1"/>
                </a:solidFill>
                <a:latin typeface="+mn-ea"/>
              </a:rPr>
              <a:t>诞生</a:t>
            </a:r>
            <a:endParaRPr lang="en-US" altLang="zh-TW" sz="6600" dirty="0">
              <a:solidFill>
                <a:schemeClr val="bg1"/>
              </a:solidFill>
              <a:latin typeface="+mn-ea"/>
            </a:endParaRPr>
          </a:p>
        </p:txBody>
      </p:sp>
      <p:sp>
        <p:nvSpPr>
          <p:cNvPr id="5" name="文字方塊 4">
            <a:extLst>
              <a:ext uri="{FF2B5EF4-FFF2-40B4-BE49-F238E27FC236}">
                <a16:creationId xmlns:a16="http://schemas.microsoft.com/office/drawing/2014/main" id="{558E7656-10B4-4306-9253-BEABC2FAD5CB}"/>
              </a:ext>
            </a:extLst>
          </p:cNvPr>
          <p:cNvSpPr txBox="1"/>
          <p:nvPr/>
        </p:nvSpPr>
        <p:spPr>
          <a:xfrm>
            <a:off x="-1" y="3449138"/>
            <a:ext cx="2151321" cy="1107996"/>
          </a:xfrm>
          <a:prstGeom prst="rect">
            <a:avLst/>
          </a:prstGeom>
          <a:solidFill>
            <a:schemeClr val="accent1">
              <a:lumMod val="50000"/>
            </a:schemeClr>
          </a:solidFill>
          <a:ln>
            <a:solidFill>
              <a:schemeClr val="accent1">
                <a:lumMod val="50000"/>
              </a:schemeClr>
            </a:solidFill>
          </a:ln>
        </p:spPr>
        <p:txBody>
          <a:bodyPr wrap="square" rtlCol="0" anchor="ctr">
            <a:spAutoFit/>
          </a:bodyPr>
          <a:lstStyle/>
          <a:p>
            <a:pPr algn="ctr"/>
            <a:r>
              <a:rPr lang="zh-TW" altLang="en-US" sz="6600" dirty="0">
                <a:solidFill>
                  <a:schemeClr val="bg1"/>
                </a:solidFill>
                <a:latin typeface="+mn-ea"/>
              </a:rPr>
              <a:t>随后</a:t>
            </a:r>
            <a:endParaRPr lang="en-US" altLang="zh-TW" sz="6600" dirty="0">
              <a:solidFill>
                <a:schemeClr val="bg1"/>
              </a:solidFill>
              <a:latin typeface="+mn-ea"/>
            </a:endParaRPr>
          </a:p>
        </p:txBody>
      </p:sp>
      <p:sp>
        <p:nvSpPr>
          <p:cNvPr id="6" name="文字方塊 5">
            <a:extLst>
              <a:ext uri="{FF2B5EF4-FFF2-40B4-BE49-F238E27FC236}">
                <a16:creationId xmlns:a16="http://schemas.microsoft.com/office/drawing/2014/main" id="{04856BEF-FABE-4A15-82C8-163159CEDA31}"/>
              </a:ext>
            </a:extLst>
          </p:cNvPr>
          <p:cNvSpPr txBox="1"/>
          <p:nvPr/>
        </p:nvSpPr>
        <p:spPr>
          <a:xfrm>
            <a:off x="6096000" y="3388985"/>
            <a:ext cx="2151321" cy="1107996"/>
          </a:xfrm>
          <a:prstGeom prst="rect">
            <a:avLst/>
          </a:prstGeom>
          <a:solidFill>
            <a:schemeClr val="accent1">
              <a:lumMod val="50000"/>
            </a:schemeClr>
          </a:solidFill>
          <a:ln>
            <a:solidFill>
              <a:schemeClr val="accent1">
                <a:lumMod val="50000"/>
              </a:schemeClr>
            </a:solidFill>
          </a:ln>
        </p:spPr>
        <p:txBody>
          <a:bodyPr wrap="square" rtlCol="0" anchor="ctr">
            <a:spAutoFit/>
          </a:bodyPr>
          <a:lstStyle/>
          <a:p>
            <a:pPr algn="ctr"/>
            <a:r>
              <a:rPr lang="zh-TW" altLang="en-US" sz="6600" dirty="0">
                <a:solidFill>
                  <a:schemeClr val="bg1"/>
                </a:solidFill>
                <a:latin typeface="+mn-ea"/>
              </a:rPr>
              <a:t>声称</a:t>
            </a:r>
            <a:endParaRPr lang="en-US" altLang="zh-TW" sz="6600" dirty="0">
              <a:solidFill>
                <a:schemeClr val="bg1"/>
              </a:solidFill>
              <a:latin typeface="+mn-ea"/>
            </a:endParaRPr>
          </a:p>
        </p:txBody>
      </p:sp>
      <p:sp>
        <p:nvSpPr>
          <p:cNvPr id="7" name="文字方塊 6">
            <a:extLst>
              <a:ext uri="{FF2B5EF4-FFF2-40B4-BE49-F238E27FC236}">
                <a16:creationId xmlns:a16="http://schemas.microsoft.com/office/drawing/2014/main" id="{68B57BA2-0295-4EFA-B412-794A9C802DBE}"/>
              </a:ext>
            </a:extLst>
          </p:cNvPr>
          <p:cNvSpPr txBox="1"/>
          <p:nvPr/>
        </p:nvSpPr>
        <p:spPr>
          <a:xfrm>
            <a:off x="0" y="1969611"/>
            <a:ext cx="6057512" cy="916469"/>
          </a:xfrm>
          <a:prstGeom prst="rect">
            <a:avLst/>
          </a:prstGeom>
          <a:noFill/>
        </p:spPr>
        <p:txBody>
          <a:bodyPr wrap="square" rtlCol="0">
            <a:spAutoFit/>
          </a:bodyPr>
          <a:lstStyle/>
          <a:p>
            <a:pPr algn="ctr">
              <a:lnSpc>
                <a:spcPct val="150000"/>
              </a:lnSpc>
            </a:pPr>
            <a:r>
              <a:rPr lang="zh-TW" altLang="en-US" sz="4000" dirty="0">
                <a:latin typeface="+mn-ea"/>
              </a:rPr>
              <a:t>無性繁殖。</a:t>
            </a:r>
          </a:p>
        </p:txBody>
      </p:sp>
      <p:sp>
        <p:nvSpPr>
          <p:cNvPr id="8" name="文字方塊 7">
            <a:extLst>
              <a:ext uri="{FF2B5EF4-FFF2-40B4-BE49-F238E27FC236}">
                <a16:creationId xmlns:a16="http://schemas.microsoft.com/office/drawing/2014/main" id="{4FD80E1D-4098-4E8F-80F3-90702602E502}"/>
              </a:ext>
            </a:extLst>
          </p:cNvPr>
          <p:cNvSpPr txBox="1"/>
          <p:nvPr/>
        </p:nvSpPr>
        <p:spPr>
          <a:xfrm>
            <a:off x="6134489" y="1979719"/>
            <a:ext cx="6057511" cy="906361"/>
          </a:xfrm>
          <a:prstGeom prst="rect">
            <a:avLst/>
          </a:prstGeom>
          <a:noFill/>
        </p:spPr>
        <p:txBody>
          <a:bodyPr wrap="square" rtlCol="0">
            <a:spAutoFit/>
          </a:bodyPr>
          <a:lstStyle/>
          <a:p>
            <a:pPr algn="ctr">
              <a:lnSpc>
                <a:spcPct val="150000"/>
              </a:lnSpc>
            </a:pPr>
            <a:r>
              <a:rPr lang="en-US" altLang="zh-TW" sz="4000" dirty="0">
                <a:latin typeface="+mn-ea"/>
              </a:rPr>
              <a:t>(</a:t>
            </a:r>
            <a:r>
              <a:rPr lang="zh-TW" altLang="en-US" sz="4000" dirty="0">
                <a:latin typeface="+mn-ea"/>
              </a:rPr>
              <a:t>人</a:t>
            </a:r>
            <a:r>
              <a:rPr lang="en-US" altLang="zh-TW" sz="4000" dirty="0">
                <a:latin typeface="+mn-ea"/>
              </a:rPr>
              <a:t>)</a:t>
            </a:r>
            <a:r>
              <a:rPr lang="zh-TW" altLang="en-US" sz="4000" dirty="0">
                <a:latin typeface="+mn-ea"/>
              </a:rPr>
              <a:t>出生。</a:t>
            </a:r>
          </a:p>
        </p:txBody>
      </p:sp>
      <p:sp>
        <p:nvSpPr>
          <p:cNvPr id="9" name="文字方塊 8">
            <a:extLst>
              <a:ext uri="{FF2B5EF4-FFF2-40B4-BE49-F238E27FC236}">
                <a16:creationId xmlns:a16="http://schemas.microsoft.com/office/drawing/2014/main" id="{D17DCB4F-281E-48F9-8B9B-F6FF1FC41050}"/>
              </a:ext>
            </a:extLst>
          </p:cNvPr>
          <p:cNvSpPr txBox="1"/>
          <p:nvPr/>
        </p:nvSpPr>
        <p:spPr>
          <a:xfrm>
            <a:off x="0" y="4792651"/>
            <a:ext cx="6096000" cy="1825884"/>
          </a:xfrm>
          <a:prstGeom prst="rect">
            <a:avLst/>
          </a:prstGeom>
          <a:noFill/>
        </p:spPr>
        <p:txBody>
          <a:bodyPr wrap="square" rtlCol="0">
            <a:spAutoFit/>
          </a:bodyPr>
          <a:lstStyle/>
          <a:p>
            <a:pPr algn="ctr">
              <a:lnSpc>
                <a:spcPct val="150000"/>
              </a:lnSpc>
            </a:pPr>
            <a:r>
              <a:rPr lang="zh-TW" altLang="en-US" sz="4000">
                <a:latin typeface="+mn-ea"/>
              </a:rPr>
              <a:t>表示紧接某种情况或行动之后，多与“就”连用。</a:t>
            </a:r>
            <a:endParaRPr lang="zh-TW" altLang="en-US" sz="4000" dirty="0">
              <a:latin typeface="+mn-ea"/>
            </a:endParaRPr>
          </a:p>
        </p:txBody>
      </p:sp>
      <p:sp>
        <p:nvSpPr>
          <p:cNvPr id="11" name="矩形 10">
            <a:extLst>
              <a:ext uri="{FF2B5EF4-FFF2-40B4-BE49-F238E27FC236}">
                <a16:creationId xmlns:a16="http://schemas.microsoft.com/office/drawing/2014/main" id="{9AF8CCF4-6697-482F-81B6-2EF38231843A}"/>
              </a:ext>
            </a:extLst>
          </p:cNvPr>
          <p:cNvSpPr/>
          <p:nvPr/>
        </p:nvSpPr>
        <p:spPr>
          <a:xfrm>
            <a:off x="2151320" y="3575469"/>
            <a:ext cx="3944679" cy="584775"/>
          </a:xfrm>
          <a:prstGeom prst="rect">
            <a:avLst/>
          </a:prstGeom>
        </p:spPr>
        <p:txBody>
          <a:bodyPr wrap="square">
            <a:spAutoFit/>
          </a:bodyPr>
          <a:lstStyle/>
          <a:p>
            <a:pPr algn="ctr"/>
            <a:r>
              <a:rPr lang="en-US" altLang="zh-TW" sz="3200" dirty="0">
                <a:latin typeface="+mn-ea"/>
              </a:rPr>
              <a:t>soon afterwards</a:t>
            </a:r>
            <a:endParaRPr lang="zh-TW" altLang="en-US" sz="3200" dirty="0">
              <a:latin typeface="+mn-ea"/>
              <a:cs typeface="Calibri" panose="020F0502020204030204" pitchFamily="34" charset="0"/>
            </a:endParaRPr>
          </a:p>
        </p:txBody>
      </p:sp>
      <p:sp>
        <p:nvSpPr>
          <p:cNvPr id="13" name="矩形 12">
            <a:extLst>
              <a:ext uri="{FF2B5EF4-FFF2-40B4-BE49-F238E27FC236}">
                <a16:creationId xmlns:a16="http://schemas.microsoft.com/office/drawing/2014/main" id="{32AA8BD3-2869-40FD-A7C0-6100AC3E5D3A}"/>
              </a:ext>
            </a:extLst>
          </p:cNvPr>
          <p:cNvSpPr/>
          <p:nvPr/>
        </p:nvSpPr>
        <p:spPr>
          <a:xfrm>
            <a:off x="8247322" y="3800880"/>
            <a:ext cx="3945068" cy="584775"/>
          </a:xfrm>
          <a:prstGeom prst="rect">
            <a:avLst/>
          </a:prstGeom>
        </p:spPr>
        <p:txBody>
          <a:bodyPr wrap="square">
            <a:spAutoFit/>
          </a:bodyPr>
          <a:lstStyle/>
          <a:p>
            <a:pPr algn="ctr"/>
            <a:r>
              <a:rPr lang="en-US" altLang="zh-TW" sz="3200" dirty="0">
                <a:latin typeface="+mn-ea"/>
              </a:rPr>
              <a:t>profess</a:t>
            </a:r>
            <a:endParaRPr lang="zh-TW" altLang="en-US" sz="3200" dirty="0">
              <a:latin typeface="+mn-ea"/>
              <a:cs typeface="Calibri" panose="020F0502020204030204" pitchFamily="34" charset="0"/>
            </a:endParaRPr>
          </a:p>
        </p:txBody>
      </p:sp>
      <p:sp>
        <p:nvSpPr>
          <p:cNvPr id="14" name="矩形 13">
            <a:extLst>
              <a:ext uri="{FF2B5EF4-FFF2-40B4-BE49-F238E27FC236}">
                <a16:creationId xmlns:a16="http://schemas.microsoft.com/office/drawing/2014/main" id="{6B1E5DB5-A453-4C9C-BA79-98369E7D6F4E}"/>
              </a:ext>
            </a:extLst>
          </p:cNvPr>
          <p:cNvSpPr/>
          <p:nvPr/>
        </p:nvSpPr>
        <p:spPr>
          <a:xfrm>
            <a:off x="8285810" y="393249"/>
            <a:ext cx="3906190" cy="584775"/>
          </a:xfrm>
          <a:prstGeom prst="rect">
            <a:avLst/>
          </a:prstGeom>
        </p:spPr>
        <p:txBody>
          <a:bodyPr wrap="square">
            <a:spAutoFit/>
          </a:bodyPr>
          <a:lstStyle/>
          <a:p>
            <a:pPr algn="ctr"/>
            <a:r>
              <a:rPr lang="en-US" altLang="zh-TW" sz="3200" dirty="0">
                <a:latin typeface="+mn-ea"/>
              </a:rPr>
              <a:t>be born</a:t>
            </a:r>
            <a:endParaRPr lang="zh-TW" altLang="en-US" sz="3200" dirty="0">
              <a:latin typeface="+mn-ea"/>
              <a:cs typeface="Calibri" panose="020F0502020204030204" pitchFamily="34" charset="0"/>
            </a:endParaRPr>
          </a:p>
        </p:txBody>
      </p:sp>
      <p:sp>
        <p:nvSpPr>
          <p:cNvPr id="15" name="矩形 14">
            <a:extLst>
              <a:ext uri="{FF2B5EF4-FFF2-40B4-BE49-F238E27FC236}">
                <a16:creationId xmlns:a16="http://schemas.microsoft.com/office/drawing/2014/main" id="{58C387E4-4460-4071-8CB6-8D0ABB1306E7}"/>
              </a:ext>
            </a:extLst>
          </p:cNvPr>
          <p:cNvSpPr/>
          <p:nvPr/>
        </p:nvSpPr>
        <p:spPr>
          <a:xfrm>
            <a:off x="2189810" y="355508"/>
            <a:ext cx="3926972" cy="584775"/>
          </a:xfrm>
          <a:prstGeom prst="rect">
            <a:avLst/>
          </a:prstGeom>
        </p:spPr>
        <p:txBody>
          <a:bodyPr wrap="square">
            <a:spAutoFit/>
          </a:bodyPr>
          <a:lstStyle/>
          <a:p>
            <a:pPr algn="ctr"/>
            <a:r>
              <a:rPr lang="en-US" altLang="zh-TW" sz="3200" dirty="0">
                <a:latin typeface="+mn-ea"/>
              </a:rPr>
              <a:t>clone</a:t>
            </a:r>
            <a:endParaRPr lang="zh-TW" altLang="en-US" sz="3200" dirty="0">
              <a:latin typeface="+mn-ea"/>
              <a:cs typeface="Calibri" panose="020F0502020204030204" pitchFamily="34" charset="0"/>
            </a:endParaRPr>
          </a:p>
        </p:txBody>
      </p:sp>
      <p:sp>
        <p:nvSpPr>
          <p:cNvPr id="16" name="文字方塊 15">
            <a:extLst>
              <a:ext uri="{FF2B5EF4-FFF2-40B4-BE49-F238E27FC236}">
                <a16:creationId xmlns:a16="http://schemas.microsoft.com/office/drawing/2014/main" id="{2CB9F9E9-C2B8-4189-99BC-000CEF995CD8}"/>
              </a:ext>
            </a:extLst>
          </p:cNvPr>
          <p:cNvSpPr txBox="1"/>
          <p:nvPr/>
        </p:nvSpPr>
        <p:spPr>
          <a:xfrm>
            <a:off x="6150472" y="5255894"/>
            <a:ext cx="6096000" cy="916469"/>
          </a:xfrm>
          <a:prstGeom prst="rect">
            <a:avLst/>
          </a:prstGeom>
          <a:noFill/>
        </p:spPr>
        <p:txBody>
          <a:bodyPr wrap="square" rtlCol="0">
            <a:spAutoFit/>
          </a:bodyPr>
          <a:lstStyle/>
          <a:p>
            <a:pPr algn="ctr">
              <a:lnSpc>
                <a:spcPct val="150000"/>
              </a:lnSpc>
            </a:pPr>
            <a:r>
              <a:rPr lang="zh-TW" altLang="en-US" sz="4000" dirty="0">
                <a:latin typeface="+mn-ea"/>
              </a:rPr>
              <a:t>声言，公开表示。</a:t>
            </a:r>
          </a:p>
        </p:txBody>
      </p:sp>
    </p:spTree>
    <p:extLst>
      <p:ext uri="{BB962C8B-B14F-4D97-AF65-F5344CB8AC3E}">
        <p14:creationId xmlns:p14="http://schemas.microsoft.com/office/powerpoint/2010/main" val="171000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anim calcmode="lin" valueType="num">
                                      <p:cBhvr additive="base">
                                        <p:cTn id="55" dur="500" fill="hold"/>
                                        <p:tgtEl>
                                          <p:spTgt spid="5"/>
                                        </p:tgtEl>
                                        <p:attrNameLst>
                                          <p:attrName>ppt_x</p:attrName>
                                        </p:attrNameLst>
                                      </p:cBhvr>
                                      <p:tavLst>
                                        <p:tav tm="0">
                                          <p:val>
                                            <p:strVal val="#ppt_x"/>
                                          </p:val>
                                        </p:tav>
                                        <p:tav tm="100000">
                                          <p:val>
                                            <p:strVal val="#ppt_x"/>
                                          </p:val>
                                        </p:tav>
                                      </p:tavLst>
                                    </p:anim>
                                    <p:anim calcmode="lin" valueType="num">
                                      <p:cBhvr additive="base">
                                        <p:cTn id="5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tgtEl>
                                        <p:attrNameLst>
                                          <p:attrName>style.visibility</p:attrName>
                                        </p:attrNameLst>
                                      </p:cBhvr>
                                      <p:to>
                                        <p:strVal val="visible"/>
                                      </p:to>
                                    </p:set>
                                    <p:anim calcmode="lin" valueType="num">
                                      <p:cBhvr additive="base">
                                        <p:cTn id="73" dur="500" fill="hold"/>
                                        <p:tgtEl>
                                          <p:spTgt spid="6"/>
                                        </p:tgtEl>
                                        <p:attrNameLst>
                                          <p:attrName>ppt_x</p:attrName>
                                        </p:attrNameLst>
                                      </p:cBhvr>
                                      <p:tavLst>
                                        <p:tav tm="0">
                                          <p:val>
                                            <p:strVal val="#ppt_x"/>
                                          </p:val>
                                        </p:tav>
                                        <p:tav tm="100000">
                                          <p:val>
                                            <p:strVal val="#ppt_x"/>
                                          </p:val>
                                        </p:tav>
                                      </p:tavLst>
                                    </p:anim>
                                    <p:anim calcmode="lin" valueType="num">
                                      <p:cBhvr additive="base">
                                        <p:cTn id="7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p:bldP spid="8" grpId="0"/>
      <p:bldP spid="9" grpId="0"/>
      <p:bldP spid="11" grpId="0"/>
      <p:bldP spid="13" grpId="0"/>
      <p:bldP spid="14" grpId="0"/>
      <p:bldP spid="15" grpId="0"/>
      <p:bldP spid="1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6A35303D-6CC8-428C-B444-EE1FB04D5DE8}"/>
              </a:ext>
            </a:extLst>
          </p:cNvPr>
          <p:cNvSpPr txBox="1"/>
          <p:nvPr/>
        </p:nvSpPr>
        <p:spPr>
          <a:xfrm>
            <a:off x="228914" y="46808"/>
            <a:ext cx="2900365" cy="523220"/>
          </a:xfrm>
          <a:prstGeom prst="rect">
            <a:avLst/>
          </a:prstGeom>
          <a:solidFill>
            <a:srgbClr val="006666"/>
          </a:solidFill>
          <a:ln w="38100">
            <a:solidFill>
              <a:srgbClr val="006666"/>
            </a:solidFill>
          </a:ln>
        </p:spPr>
        <p:txBody>
          <a:bodyPr wrap="square" rtlCol="0">
            <a:spAutoFit/>
          </a:bodyPr>
          <a:lstStyle/>
          <a:p>
            <a:pPr algn="ctr"/>
            <a:r>
              <a:rPr lang="zh-TW" altLang="en-US" sz="2800" dirty="0">
                <a:solidFill>
                  <a:schemeClr val="bg1"/>
                </a:solidFill>
                <a:latin typeface="微軟正黑體" panose="020B0604030504040204" pitchFamily="34" charset="-120"/>
                <a:ea typeface="微軟正黑體" panose="020B0604030504040204" pitchFamily="34" charset="-120"/>
              </a:rPr>
              <a:t>延续</a:t>
            </a:r>
            <a:endParaRPr lang="en-US" altLang="zh-TW" sz="2800" dirty="0">
              <a:solidFill>
                <a:schemeClr val="bg1"/>
              </a:solidFill>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id="{2AD805DF-D8F2-4C40-B812-6025D886CDC7}"/>
              </a:ext>
            </a:extLst>
          </p:cNvPr>
          <p:cNvSpPr txBox="1"/>
          <p:nvPr/>
        </p:nvSpPr>
        <p:spPr>
          <a:xfrm>
            <a:off x="8999534" y="46808"/>
            <a:ext cx="2900365" cy="523220"/>
          </a:xfrm>
          <a:prstGeom prst="rect">
            <a:avLst/>
          </a:prstGeom>
          <a:solidFill>
            <a:srgbClr val="006666"/>
          </a:solidFill>
          <a:ln w="38100">
            <a:solidFill>
              <a:srgbClr val="006666"/>
            </a:solidFill>
          </a:ln>
        </p:spPr>
        <p:txBody>
          <a:bodyPr wrap="square" rtlCol="0">
            <a:spAutoFit/>
          </a:bodyPr>
          <a:lstStyle/>
          <a:p>
            <a:pPr algn="ctr"/>
            <a:r>
              <a:rPr lang="zh-TW" altLang="en-US" sz="2800" dirty="0">
                <a:solidFill>
                  <a:schemeClr val="bg1"/>
                </a:solidFill>
                <a:latin typeface="微軟正黑體" panose="020B0604030504040204" pitchFamily="34" charset="-120"/>
                <a:ea typeface="微軟正黑體" panose="020B0604030504040204" pitchFamily="34" charset="-120"/>
              </a:rPr>
              <a:t>延长</a:t>
            </a:r>
            <a:endParaRPr lang="en-US" altLang="zh-TW" sz="2800" dirty="0">
              <a:solidFill>
                <a:schemeClr val="bg1"/>
              </a:solidFill>
              <a:latin typeface="微軟正黑體" panose="020B0604030504040204" pitchFamily="34" charset="-120"/>
              <a:ea typeface="微軟正黑體" panose="020B0604030504040204" pitchFamily="34" charset="-120"/>
            </a:endParaRPr>
          </a:p>
        </p:txBody>
      </p:sp>
      <p:cxnSp>
        <p:nvCxnSpPr>
          <p:cNvPr id="10" name="直線接點 9">
            <a:extLst>
              <a:ext uri="{FF2B5EF4-FFF2-40B4-BE49-F238E27FC236}">
                <a16:creationId xmlns:a16="http://schemas.microsoft.com/office/drawing/2014/main" id="{32FC350C-1C13-4DDA-A8FD-BDC15F8EE7E2}"/>
              </a:ext>
            </a:extLst>
          </p:cNvPr>
          <p:cNvCxnSpPr>
            <a:cxnSpLocks/>
            <a:stCxn id="2" idx="3"/>
            <a:endCxn id="3" idx="1"/>
          </p:cNvCxnSpPr>
          <p:nvPr/>
        </p:nvCxnSpPr>
        <p:spPr>
          <a:xfrm>
            <a:off x="3129279" y="308418"/>
            <a:ext cx="5870255" cy="0"/>
          </a:xfrm>
          <a:prstGeom prst="line">
            <a:avLst/>
          </a:prstGeom>
          <a:ln w="76200">
            <a:solidFill>
              <a:srgbClr val="006666"/>
            </a:solidFill>
          </a:ln>
        </p:spPr>
        <p:style>
          <a:lnRef idx="1">
            <a:schemeClr val="accent1"/>
          </a:lnRef>
          <a:fillRef idx="0">
            <a:schemeClr val="accent1"/>
          </a:fillRef>
          <a:effectRef idx="0">
            <a:schemeClr val="accent1"/>
          </a:effectRef>
          <a:fontRef idx="minor">
            <a:schemeClr val="tx1"/>
          </a:fontRef>
        </p:style>
      </p:cxnSp>
      <p:graphicFrame>
        <p:nvGraphicFramePr>
          <p:cNvPr id="4" name="表格 3">
            <a:extLst>
              <a:ext uri="{FF2B5EF4-FFF2-40B4-BE49-F238E27FC236}">
                <a16:creationId xmlns:a16="http://schemas.microsoft.com/office/drawing/2014/main" id="{E03E0B31-310A-4BFD-8267-FC63F55CD512}"/>
              </a:ext>
            </a:extLst>
          </p:cNvPr>
          <p:cNvGraphicFramePr>
            <a:graphicFrameLocks noGrp="1"/>
          </p:cNvGraphicFramePr>
          <p:nvPr/>
        </p:nvGraphicFramePr>
        <p:xfrm>
          <a:off x="16603579" y="1187116"/>
          <a:ext cx="208280" cy="365760"/>
        </p:xfrm>
        <a:graphic>
          <a:graphicData uri="http://schemas.openxmlformats.org/drawingml/2006/table">
            <a:tbl>
              <a:tblPr/>
              <a:tblGrid>
                <a:gridCol w="208280">
                  <a:extLst>
                    <a:ext uri="{9D8B030D-6E8A-4147-A177-3AD203B41FA5}">
                      <a16:colId xmlns:a16="http://schemas.microsoft.com/office/drawing/2014/main" val="74169329"/>
                    </a:ext>
                  </a:extLst>
                </a:gridCol>
              </a:tblGrid>
              <a:tr h="0">
                <a:tc>
                  <a:txBody>
                    <a:bodyPr/>
                    <a:lstStyle/>
                    <a:p>
                      <a:endParaRPr lang="zh-TW" alt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064643234"/>
                  </a:ext>
                </a:extLst>
              </a:tr>
            </a:tbl>
          </a:graphicData>
        </a:graphic>
      </p:graphicFrame>
      <p:sp>
        <p:nvSpPr>
          <p:cNvPr id="5" name="文字方塊 4">
            <a:extLst>
              <a:ext uri="{FF2B5EF4-FFF2-40B4-BE49-F238E27FC236}">
                <a16:creationId xmlns:a16="http://schemas.microsoft.com/office/drawing/2014/main" id="{109BC686-DD90-4570-A854-F8D8CA8B18B5}"/>
              </a:ext>
            </a:extLst>
          </p:cNvPr>
          <p:cNvSpPr txBox="1"/>
          <p:nvPr/>
        </p:nvSpPr>
        <p:spPr>
          <a:xfrm>
            <a:off x="228914" y="542683"/>
            <a:ext cx="11670985" cy="6239978"/>
          </a:xfrm>
          <a:prstGeom prst="rect">
            <a:avLst/>
          </a:prstGeom>
          <a:noFill/>
        </p:spPr>
        <p:txBody>
          <a:bodyPr wrap="square" rtlCol="0">
            <a:spAutoFit/>
          </a:bodyPr>
          <a:lstStyle/>
          <a:p>
            <a:pPr>
              <a:lnSpc>
                <a:spcPct val="150000"/>
              </a:lnSpc>
            </a:pPr>
            <a:r>
              <a:rPr lang="en-US" altLang="zh-TW" sz="3000" dirty="0">
                <a:latin typeface="+mn-ea"/>
              </a:rPr>
              <a:t>1.</a:t>
            </a:r>
            <a:r>
              <a:rPr lang="zh-TW" altLang="en-US" sz="3000" dirty="0">
                <a:latin typeface="+mn-ea"/>
              </a:rPr>
              <a:t>这种状况不能再</a:t>
            </a:r>
            <a:r>
              <a:rPr lang="zh-TW" altLang="en-US" sz="3000" dirty="0">
                <a:highlight>
                  <a:srgbClr val="FFFF00"/>
                </a:highlight>
                <a:latin typeface="+mn-ea"/>
              </a:rPr>
              <a:t>延续</a:t>
            </a:r>
            <a:r>
              <a:rPr lang="zh-TW" altLang="en-US" sz="3000" dirty="0">
                <a:latin typeface="+mn-ea"/>
              </a:rPr>
              <a:t>下去了。</a:t>
            </a:r>
            <a:endParaRPr lang="en-US" altLang="zh-TW" sz="3000" dirty="0">
              <a:latin typeface="+mn-ea"/>
            </a:endParaRPr>
          </a:p>
          <a:p>
            <a:pPr>
              <a:lnSpc>
                <a:spcPct val="150000"/>
              </a:lnSpc>
            </a:pPr>
            <a:r>
              <a:rPr lang="en-US" altLang="zh-TW" sz="3000" dirty="0">
                <a:latin typeface="+mn-ea"/>
              </a:rPr>
              <a:t>2.</a:t>
            </a:r>
            <a:r>
              <a:rPr lang="zh-TW" altLang="en-US" sz="3000" dirty="0">
                <a:latin typeface="+mn-ea"/>
              </a:rPr>
              <a:t>从这个学期开始，学校的班车路线</a:t>
            </a:r>
            <a:r>
              <a:rPr lang="zh-TW" altLang="en-US" sz="3000" dirty="0">
                <a:highlight>
                  <a:srgbClr val="FFFF00"/>
                </a:highlight>
                <a:latin typeface="+mn-ea"/>
              </a:rPr>
              <a:t>延长</a:t>
            </a:r>
            <a:r>
              <a:rPr lang="zh-TW" altLang="en-US" sz="3000" dirty="0">
                <a:latin typeface="+mn-ea"/>
              </a:rPr>
              <a:t>了。</a:t>
            </a:r>
            <a:endParaRPr lang="en-US" altLang="zh-TW" sz="3000" dirty="0">
              <a:latin typeface="+mn-ea"/>
            </a:endParaRPr>
          </a:p>
          <a:p>
            <a:pPr>
              <a:lnSpc>
                <a:spcPct val="150000"/>
              </a:lnSpc>
            </a:pPr>
            <a:r>
              <a:rPr lang="en-US" altLang="zh-TW" sz="3000" dirty="0">
                <a:latin typeface="+mn-ea"/>
              </a:rPr>
              <a:t>3.</a:t>
            </a:r>
            <a:r>
              <a:rPr lang="zh-TW" altLang="en-US" sz="3000" dirty="0">
                <a:highlight>
                  <a:srgbClr val="FFFF00"/>
                </a:highlight>
                <a:latin typeface="+mn-ea"/>
              </a:rPr>
              <a:t>延续</a:t>
            </a:r>
            <a:r>
              <a:rPr lang="zh-TW" altLang="en-US" sz="3000" dirty="0">
                <a:latin typeface="+mn-ea"/>
              </a:rPr>
              <a:t>了半年的旱情终于缓解了。</a:t>
            </a:r>
            <a:endParaRPr lang="en-US" altLang="zh-TW" sz="3000" dirty="0">
              <a:latin typeface="+mn-ea"/>
            </a:endParaRPr>
          </a:p>
          <a:p>
            <a:pPr>
              <a:lnSpc>
                <a:spcPct val="150000"/>
              </a:lnSpc>
            </a:pPr>
            <a:r>
              <a:rPr lang="en-US" altLang="zh-TW" sz="3000" dirty="0">
                <a:latin typeface="+mn-ea"/>
              </a:rPr>
              <a:t>4.</a:t>
            </a:r>
            <a:r>
              <a:rPr lang="zh-TW" altLang="en-US" sz="3000" dirty="0">
                <a:latin typeface="+mn-ea"/>
              </a:rPr>
              <a:t>这个研讨会已经定期举办了五年，无论如何不能因为资金紧张而停</a:t>
            </a:r>
            <a:endParaRPr lang="en-US" altLang="zh-TW" sz="3000" dirty="0">
              <a:latin typeface="+mn-ea"/>
            </a:endParaRPr>
          </a:p>
          <a:p>
            <a:pPr>
              <a:lnSpc>
                <a:spcPct val="150000"/>
              </a:lnSpc>
            </a:pPr>
            <a:r>
              <a:rPr lang="zh-TW" altLang="en-US" sz="3000" dirty="0">
                <a:latin typeface="+mn-ea"/>
              </a:rPr>
              <a:t>   止，应该想办法</a:t>
            </a:r>
            <a:r>
              <a:rPr lang="zh-TW" altLang="en-US" sz="3000" dirty="0">
                <a:highlight>
                  <a:srgbClr val="FFFF00"/>
                </a:highlight>
                <a:latin typeface="+mn-ea"/>
              </a:rPr>
              <a:t>延续</a:t>
            </a:r>
            <a:r>
              <a:rPr lang="zh-TW" altLang="en-US" sz="3000" dirty="0">
                <a:latin typeface="+mn-ea"/>
              </a:rPr>
              <a:t>下去。</a:t>
            </a:r>
            <a:endParaRPr lang="en-US" altLang="zh-TW" sz="3000" dirty="0">
              <a:latin typeface="+mn-ea"/>
            </a:endParaRPr>
          </a:p>
          <a:p>
            <a:pPr>
              <a:lnSpc>
                <a:spcPct val="150000"/>
              </a:lnSpc>
            </a:pPr>
            <a:r>
              <a:rPr lang="en-US" altLang="zh-TW" sz="3000" dirty="0">
                <a:latin typeface="+mn-ea"/>
              </a:rPr>
              <a:t>5.</a:t>
            </a:r>
            <a:r>
              <a:rPr lang="zh-TW" altLang="en-US" sz="3000" dirty="0">
                <a:latin typeface="+mn-ea"/>
              </a:rPr>
              <a:t>加入队伍的人越来越多，</a:t>
            </a:r>
            <a:r>
              <a:rPr lang="en-US" altLang="zh-TW" sz="3000" dirty="0">
                <a:latin typeface="+mn-ea"/>
              </a:rPr>
              <a:t>10</a:t>
            </a:r>
            <a:r>
              <a:rPr lang="zh-TW" altLang="en-US" sz="3000" dirty="0">
                <a:latin typeface="+mn-ea"/>
              </a:rPr>
              <a:t>米、</a:t>
            </a:r>
            <a:r>
              <a:rPr lang="en-US" altLang="zh-TW" sz="3000" dirty="0">
                <a:latin typeface="+mn-ea"/>
              </a:rPr>
              <a:t>20</a:t>
            </a:r>
            <a:r>
              <a:rPr lang="zh-TW" altLang="en-US" sz="3000" dirty="0">
                <a:latin typeface="+mn-ea"/>
              </a:rPr>
              <a:t>米、</a:t>
            </a:r>
            <a:r>
              <a:rPr lang="en-US" altLang="zh-TW" sz="3000" dirty="0">
                <a:latin typeface="+mn-ea"/>
              </a:rPr>
              <a:t>30</a:t>
            </a:r>
            <a:r>
              <a:rPr lang="zh-TW" altLang="en-US" sz="3000" dirty="0">
                <a:latin typeface="+mn-ea"/>
              </a:rPr>
              <a:t>米</a:t>
            </a:r>
            <a:r>
              <a:rPr lang="en-US" altLang="zh-TW" sz="3000" dirty="0">
                <a:latin typeface="+mn-ea"/>
              </a:rPr>
              <a:t>.......</a:t>
            </a:r>
            <a:r>
              <a:rPr lang="zh-TW" altLang="en-US" sz="3000" dirty="0">
                <a:latin typeface="+mn-ea"/>
              </a:rPr>
              <a:t>队伍不断地</a:t>
            </a:r>
            <a:r>
              <a:rPr lang="zh-TW" altLang="en-US" sz="3000" dirty="0">
                <a:highlight>
                  <a:srgbClr val="FFFF00"/>
                </a:highlight>
                <a:latin typeface="+mn-ea"/>
              </a:rPr>
              <a:t>延长</a:t>
            </a:r>
            <a:r>
              <a:rPr lang="zh-TW" altLang="en-US" sz="3000" dirty="0">
                <a:latin typeface="+mn-ea"/>
              </a:rPr>
              <a:t>。</a:t>
            </a:r>
            <a:endParaRPr lang="en-US" altLang="zh-TW" sz="3000" dirty="0">
              <a:latin typeface="+mn-ea"/>
            </a:endParaRPr>
          </a:p>
          <a:p>
            <a:pPr>
              <a:lnSpc>
                <a:spcPct val="150000"/>
              </a:lnSpc>
            </a:pPr>
            <a:r>
              <a:rPr lang="en-US" altLang="zh-TW" sz="3000" dirty="0">
                <a:latin typeface="+mn-ea"/>
              </a:rPr>
              <a:t>6.</a:t>
            </a:r>
            <a:r>
              <a:rPr lang="zh-TW" altLang="en-US" sz="3000" dirty="0">
                <a:latin typeface="+mn-ea"/>
              </a:rPr>
              <a:t>解放后，人民的平均寿命</a:t>
            </a:r>
            <a:r>
              <a:rPr lang="zh-TW" altLang="en-US" sz="3000" dirty="0">
                <a:highlight>
                  <a:srgbClr val="FFFF00"/>
                </a:highlight>
                <a:latin typeface="+mn-ea"/>
              </a:rPr>
              <a:t>延长</a:t>
            </a:r>
            <a:r>
              <a:rPr lang="zh-TW" altLang="en-US" sz="3000" dirty="0">
                <a:latin typeface="+mn-ea"/>
              </a:rPr>
              <a:t>了。</a:t>
            </a:r>
            <a:endParaRPr lang="en-US" altLang="zh-TW" sz="3000" dirty="0">
              <a:latin typeface="+mn-ea"/>
            </a:endParaRPr>
          </a:p>
          <a:p>
            <a:pPr>
              <a:lnSpc>
                <a:spcPct val="150000"/>
              </a:lnSpc>
            </a:pPr>
            <a:r>
              <a:rPr lang="en-US" altLang="zh-TW" sz="3000" dirty="0">
                <a:latin typeface="+mn-ea"/>
              </a:rPr>
              <a:t>7.</a:t>
            </a:r>
            <a:r>
              <a:rPr lang="zh-TW" altLang="en-US" sz="3000" dirty="0">
                <a:latin typeface="+mn-ea"/>
              </a:rPr>
              <a:t>第二届全国经济理论学术研讨会</a:t>
            </a:r>
            <a:r>
              <a:rPr lang="zh-TW" altLang="en-US" sz="3000" dirty="0">
                <a:highlight>
                  <a:srgbClr val="FFFF00"/>
                </a:highlight>
                <a:latin typeface="+mn-ea"/>
              </a:rPr>
              <a:t>延长</a:t>
            </a:r>
            <a:r>
              <a:rPr lang="zh-TW" altLang="en-US" sz="3000" dirty="0">
                <a:latin typeface="+mn-ea"/>
              </a:rPr>
              <a:t>了三天。</a:t>
            </a:r>
            <a:endParaRPr lang="en-US" altLang="zh-TW" sz="3000" dirty="0">
              <a:latin typeface="+mn-ea"/>
            </a:endParaRPr>
          </a:p>
          <a:p>
            <a:pPr>
              <a:lnSpc>
                <a:spcPct val="150000"/>
              </a:lnSpc>
            </a:pPr>
            <a:r>
              <a:rPr lang="en-US" altLang="zh-TW" sz="3000" dirty="0">
                <a:latin typeface="+mn-ea"/>
              </a:rPr>
              <a:t>8.</a:t>
            </a:r>
            <a:r>
              <a:rPr lang="zh-TW" altLang="en-US" sz="3000" dirty="0">
                <a:latin typeface="+mn-ea"/>
              </a:rPr>
              <a:t>我现在所做的工作只是我导师前几年工作的</a:t>
            </a:r>
            <a:r>
              <a:rPr lang="zh-TW" altLang="en-US" sz="3000" dirty="0">
                <a:highlight>
                  <a:srgbClr val="FFFF00"/>
                </a:highlight>
                <a:latin typeface="+mn-ea"/>
              </a:rPr>
              <a:t>延续</a:t>
            </a:r>
            <a:r>
              <a:rPr lang="zh-TW" altLang="en-US" sz="3000" dirty="0">
                <a:latin typeface="+mn-ea"/>
              </a:rPr>
              <a:t>。</a:t>
            </a:r>
          </a:p>
        </p:txBody>
      </p:sp>
    </p:spTree>
    <p:extLst>
      <p:ext uri="{BB962C8B-B14F-4D97-AF65-F5344CB8AC3E}">
        <p14:creationId xmlns:p14="http://schemas.microsoft.com/office/powerpoint/2010/main" val="1224050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74A9F6FE-B308-4F95-8275-0482730F30CC}"/>
              </a:ext>
            </a:extLst>
          </p:cNvPr>
          <p:cNvSpPr/>
          <p:nvPr/>
        </p:nvSpPr>
        <p:spPr>
          <a:xfrm>
            <a:off x="343786" y="1356221"/>
            <a:ext cx="11504428" cy="4145558"/>
          </a:xfrm>
          <a:prstGeom prst="rect">
            <a:avLst/>
          </a:prstGeom>
        </p:spPr>
        <p:txBody>
          <a:bodyPr wrap="square">
            <a:spAutoFit/>
          </a:bodyPr>
          <a:lstStyle/>
          <a:p>
            <a:pPr indent="457200">
              <a:lnSpc>
                <a:spcPct val="150000"/>
              </a:lnSpc>
            </a:pPr>
            <a:r>
              <a:rPr lang="zh-CN" altLang="en-US" sz="3600" dirty="0">
                <a:solidFill>
                  <a:srgbClr val="555555"/>
                </a:solidFill>
                <a:latin typeface="微軟正黑體" panose="020B0604030504040204" pitchFamily="34" charset="-120"/>
                <a:ea typeface="微軟正黑體" panose="020B0604030504040204" pitchFamily="34" charset="-120"/>
              </a:rPr>
              <a:t>有人断言：人是自然界进化过程的产物，人所做的一切都是这个过程的延续，因而都是自然的。这种逻辑抹杀了自然与非自然的界限。按照这种逻辑，就根本不存在任何非自然的东西了，甚至可以把灭绝人类和生物的核大战也宣布为自然的了。</a:t>
            </a:r>
          </a:p>
        </p:txBody>
      </p:sp>
    </p:spTree>
    <p:extLst>
      <p:ext uri="{BB962C8B-B14F-4D97-AF65-F5344CB8AC3E}">
        <p14:creationId xmlns:p14="http://schemas.microsoft.com/office/powerpoint/2010/main" val="14014974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4C68E01-C78E-4DBB-A346-27748A780E37}"/>
              </a:ext>
            </a:extLst>
          </p:cNvPr>
          <p:cNvSpPr txBox="1"/>
          <p:nvPr/>
        </p:nvSpPr>
        <p:spPr>
          <a:xfrm>
            <a:off x="0" y="172226"/>
            <a:ext cx="2151321" cy="1107996"/>
          </a:xfrm>
          <a:prstGeom prst="rect">
            <a:avLst/>
          </a:prstGeom>
          <a:solidFill>
            <a:schemeClr val="accent1">
              <a:lumMod val="50000"/>
            </a:schemeClr>
          </a:solidFill>
          <a:ln>
            <a:solidFill>
              <a:schemeClr val="accent1">
                <a:lumMod val="50000"/>
              </a:schemeClr>
            </a:solidFill>
          </a:ln>
        </p:spPr>
        <p:txBody>
          <a:bodyPr wrap="square" rtlCol="0">
            <a:spAutoFit/>
          </a:bodyPr>
          <a:lstStyle/>
          <a:p>
            <a:pPr algn="ctr"/>
            <a:r>
              <a:rPr lang="zh-TW" altLang="en-US" sz="6600" dirty="0">
                <a:solidFill>
                  <a:schemeClr val="bg1"/>
                </a:solidFill>
                <a:highlight>
                  <a:srgbClr val="00FFFF"/>
                </a:highlight>
                <a:latin typeface="微軟正黑體" panose="020B0604030504040204" pitchFamily="34" charset="-120"/>
                <a:ea typeface="微軟正黑體" panose="020B0604030504040204" pitchFamily="34" charset="-120"/>
              </a:rPr>
              <a:t>违背</a:t>
            </a:r>
            <a:endParaRPr lang="en-US" altLang="zh-TW" sz="6600" dirty="0">
              <a:solidFill>
                <a:schemeClr val="bg1"/>
              </a:solidFill>
              <a:highlight>
                <a:srgbClr val="00FFFF"/>
              </a:highlight>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id="{AE265C2A-CA00-4841-992C-7C43D64B6320}"/>
              </a:ext>
            </a:extLst>
          </p:cNvPr>
          <p:cNvSpPr txBox="1"/>
          <p:nvPr/>
        </p:nvSpPr>
        <p:spPr>
          <a:xfrm>
            <a:off x="6096000" y="202197"/>
            <a:ext cx="2151321" cy="1107996"/>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损害</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558E7656-10B4-4306-9253-BEABC2FAD5CB}"/>
              </a:ext>
            </a:extLst>
          </p:cNvPr>
          <p:cNvSpPr txBox="1"/>
          <p:nvPr/>
        </p:nvSpPr>
        <p:spPr>
          <a:xfrm>
            <a:off x="-1" y="3449138"/>
            <a:ext cx="2151321" cy="1107996"/>
          </a:xfrm>
          <a:prstGeom prst="rect">
            <a:avLst/>
          </a:prstGeom>
          <a:solidFill>
            <a:schemeClr val="accent1">
              <a:lumMod val="50000"/>
            </a:schemeClr>
          </a:solidFill>
          <a:ln>
            <a:solidFill>
              <a:schemeClr val="accent1">
                <a:lumMod val="50000"/>
              </a:schemeClr>
            </a:solidFill>
          </a:ln>
        </p:spPr>
        <p:txBody>
          <a:bodyPr wrap="square" rtlCol="0" anchor="ctr">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情感</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6" name="文字方塊 5">
            <a:extLst>
              <a:ext uri="{FF2B5EF4-FFF2-40B4-BE49-F238E27FC236}">
                <a16:creationId xmlns:a16="http://schemas.microsoft.com/office/drawing/2014/main" id="{04856BEF-FABE-4A15-82C8-163159CEDA31}"/>
              </a:ext>
            </a:extLst>
          </p:cNvPr>
          <p:cNvSpPr txBox="1"/>
          <p:nvPr/>
        </p:nvSpPr>
        <p:spPr>
          <a:xfrm>
            <a:off x="6096000" y="3388985"/>
            <a:ext cx="2151321" cy="1107996"/>
          </a:xfrm>
          <a:prstGeom prst="rect">
            <a:avLst/>
          </a:prstGeom>
          <a:solidFill>
            <a:schemeClr val="accent1">
              <a:lumMod val="50000"/>
            </a:schemeClr>
          </a:solidFill>
          <a:ln>
            <a:solidFill>
              <a:schemeClr val="accent1">
                <a:lumMod val="50000"/>
              </a:schemeClr>
            </a:solidFill>
          </a:ln>
        </p:spPr>
        <p:txBody>
          <a:bodyPr wrap="square" rtlCol="0" anchor="ctr">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亲情</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7" name="文字方塊 6">
            <a:extLst>
              <a:ext uri="{FF2B5EF4-FFF2-40B4-BE49-F238E27FC236}">
                <a16:creationId xmlns:a16="http://schemas.microsoft.com/office/drawing/2014/main" id="{68B57BA2-0295-4EFA-B412-794A9C802DBE}"/>
              </a:ext>
            </a:extLst>
          </p:cNvPr>
          <p:cNvSpPr txBox="1"/>
          <p:nvPr/>
        </p:nvSpPr>
        <p:spPr>
          <a:xfrm>
            <a:off x="0" y="1969611"/>
            <a:ext cx="6057512" cy="916469"/>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违反，不遵守。</a:t>
            </a:r>
          </a:p>
        </p:txBody>
      </p:sp>
      <p:sp>
        <p:nvSpPr>
          <p:cNvPr id="8" name="文字方塊 7">
            <a:extLst>
              <a:ext uri="{FF2B5EF4-FFF2-40B4-BE49-F238E27FC236}">
                <a16:creationId xmlns:a16="http://schemas.microsoft.com/office/drawing/2014/main" id="{4FD80E1D-4098-4E8F-80F3-90702602E502}"/>
              </a:ext>
            </a:extLst>
          </p:cNvPr>
          <p:cNvSpPr txBox="1"/>
          <p:nvPr/>
        </p:nvSpPr>
        <p:spPr>
          <a:xfrm>
            <a:off x="6150472" y="1451775"/>
            <a:ext cx="6057511" cy="1825884"/>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使事业、利益、健康、名誉等蒙受。</a:t>
            </a:r>
          </a:p>
        </p:txBody>
      </p:sp>
      <p:sp>
        <p:nvSpPr>
          <p:cNvPr id="9" name="文字方塊 8">
            <a:extLst>
              <a:ext uri="{FF2B5EF4-FFF2-40B4-BE49-F238E27FC236}">
                <a16:creationId xmlns:a16="http://schemas.microsoft.com/office/drawing/2014/main" id="{D17DCB4F-281E-48F9-8B9B-F6FF1FC41050}"/>
              </a:ext>
            </a:extLst>
          </p:cNvPr>
          <p:cNvSpPr txBox="1"/>
          <p:nvPr/>
        </p:nvSpPr>
        <p:spPr>
          <a:xfrm>
            <a:off x="20782" y="4877872"/>
            <a:ext cx="6096000" cy="1825884"/>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对外界刺激肯定或否定的心理状态。</a:t>
            </a:r>
          </a:p>
        </p:txBody>
      </p:sp>
      <p:sp>
        <p:nvSpPr>
          <p:cNvPr id="11" name="矩形 10">
            <a:extLst>
              <a:ext uri="{FF2B5EF4-FFF2-40B4-BE49-F238E27FC236}">
                <a16:creationId xmlns:a16="http://schemas.microsoft.com/office/drawing/2014/main" id="{9AF8CCF4-6697-482F-81B6-2EF38231843A}"/>
              </a:ext>
            </a:extLst>
          </p:cNvPr>
          <p:cNvSpPr/>
          <p:nvPr/>
        </p:nvSpPr>
        <p:spPr>
          <a:xfrm>
            <a:off x="2151320" y="3575469"/>
            <a:ext cx="3944679" cy="584775"/>
          </a:xfrm>
          <a:prstGeom prst="rect">
            <a:avLst/>
          </a:prstGeom>
        </p:spPr>
        <p:txBody>
          <a:bodyPr wrap="square">
            <a:spAutoFit/>
          </a:bodyPr>
          <a:lstStyle/>
          <a:p>
            <a:pPr algn="ctr"/>
            <a:r>
              <a:rPr lang="en-US" altLang="zh-TW" sz="3200" dirty="0"/>
              <a:t>emotion</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4" name="矩形 13">
            <a:extLst>
              <a:ext uri="{FF2B5EF4-FFF2-40B4-BE49-F238E27FC236}">
                <a16:creationId xmlns:a16="http://schemas.microsoft.com/office/drawing/2014/main" id="{6B1E5DB5-A453-4C9C-BA79-98369E7D6F4E}"/>
              </a:ext>
            </a:extLst>
          </p:cNvPr>
          <p:cNvSpPr/>
          <p:nvPr/>
        </p:nvSpPr>
        <p:spPr>
          <a:xfrm>
            <a:off x="8285810" y="393249"/>
            <a:ext cx="3906190" cy="584775"/>
          </a:xfrm>
          <a:prstGeom prst="rect">
            <a:avLst/>
          </a:prstGeom>
        </p:spPr>
        <p:txBody>
          <a:bodyPr wrap="square">
            <a:spAutoFit/>
          </a:bodyPr>
          <a:lstStyle/>
          <a:p>
            <a:pPr algn="ctr"/>
            <a:r>
              <a:rPr lang="en-US" altLang="zh-TW" sz="3200" dirty="0"/>
              <a:t>damage</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5" name="矩形 14">
            <a:extLst>
              <a:ext uri="{FF2B5EF4-FFF2-40B4-BE49-F238E27FC236}">
                <a16:creationId xmlns:a16="http://schemas.microsoft.com/office/drawing/2014/main" id="{58C387E4-4460-4071-8CB6-8D0ABB1306E7}"/>
              </a:ext>
            </a:extLst>
          </p:cNvPr>
          <p:cNvSpPr/>
          <p:nvPr/>
        </p:nvSpPr>
        <p:spPr>
          <a:xfrm>
            <a:off x="2189810" y="355508"/>
            <a:ext cx="3926972" cy="584775"/>
          </a:xfrm>
          <a:prstGeom prst="rect">
            <a:avLst/>
          </a:prstGeom>
        </p:spPr>
        <p:txBody>
          <a:bodyPr wrap="square">
            <a:spAutoFit/>
          </a:bodyPr>
          <a:lstStyle/>
          <a:p>
            <a:pPr algn="ctr"/>
            <a:r>
              <a:rPr lang="en-US" altLang="zh-TW" sz="3200" dirty="0"/>
              <a:t>against the grain</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6" name="文字方塊 15">
            <a:extLst>
              <a:ext uri="{FF2B5EF4-FFF2-40B4-BE49-F238E27FC236}">
                <a16:creationId xmlns:a16="http://schemas.microsoft.com/office/drawing/2014/main" id="{2CB9F9E9-C2B8-4189-99BC-000CEF995CD8}"/>
              </a:ext>
            </a:extLst>
          </p:cNvPr>
          <p:cNvSpPr txBox="1"/>
          <p:nvPr/>
        </p:nvSpPr>
        <p:spPr>
          <a:xfrm>
            <a:off x="6150472" y="5255894"/>
            <a:ext cx="6096000" cy="916469"/>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亲人的情感。</a:t>
            </a:r>
          </a:p>
        </p:txBody>
      </p:sp>
    </p:spTree>
    <p:extLst>
      <p:ext uri="{BB962C8B-B14F-4D97-AF65-F5344CB8AC3E}">
        <p14:creationId xmlns:p14="http://schemas.microsoft.com/office/powerpoint/2010/main" val="3782712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anim calcmode="lin" valueType="num">
                                      <p:cBhvr additive="base">
                                        <p:cTn id="55" dur="500" fill="hold"/>
                                        <p:tgtEl>
                                          <p:spTgt spid="5"/>
                                        </p:tgtEl>
                                        <p:attrNameLst>
                                          <p:attrName>ppt_x</p:attrName>
                                        </p:attrNameLst>
                                      </p:cBhvr>
                                      <p:tavLst>
                                        <p:tav tm="0">
                                          <p:val>
                                            <p:strVal val="#ppt_x"/>
                                          </p:val>
                                        </p:tav>
                                        <p:tav tm="100000">
                                          <p:val>
                                            <p:strVal val="#ppt_x"/>
                                          </p:val>
                                        </p:tav>
                                      </p:tavLst>
                                    </p:anim>
                                    <p:anim calcmode="lin" valueType="num">
                                      <p:cBhvr additive="base">
                                        <p:cTn id="5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gtEl>
                                        <p:attrNameLst>
                                          <p:attrName>style.visibility</p:attrName>
                                        </p:attrNameLst>
                                      </p:cBhvr>
                                      <p:to>
                                        <p:strVal val="visible"/>
                                      </p:to>
                                    </p:set>
                                    <p:anim calcmode="lin" valueType="num">
                                      <p:cBhvr additive="base">
                                        <p:cTn id="67" dur="500" fill="hold"/>
                                        <p:tgtEl>
                                          <p:spTgt spid="6"/>
                                        </p:tgtEl>
                                        <p:attrNameLst>
                                          <p:attrName>ppt_x</p:attrName>
                                        </p:attrNameLst>
                                      </p:cBhvr>
                                      <p:tavLst>
                                        <p:tav tm="0">
                                          <p:val>
                                            <p:strVal val="#ppt_x"/>
                                          </p:val>
                                        </p:tav>
                                        <p:tav tm="100000">
                                          <p:val>
                                            <p:strVal val="#ppt_x"/>
                                          </p:val>
                                        </p:tav>
                                      </p:tavLst>
                                    </p:anim>
                                    <p:anim calcmode="lin" valueType="num">
                                      <p:cBhvr additive="base">
                                        <p:cTn id="6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p:bldP spid="8" grpId="0"/>
      <p:bldP spid="9" grpId="0"/>
      <p:bldP spid="11" grpId="0"/>
      <p:bldP spid="14" grpId="0"/>
      <p:bldP spid="15" grpId="0"/>
      <p:bldP spid="1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4C68E01-C78E-4DBB-A346-27748A780E37}"/>
              </a:ext>
            </a:extLst>
          </p:cNvPr>
          <p:cNvSpPr txBox="1"/>
          <p:nvPr/>
        </p:nvSpPr>
        <p:spPr>
          <a:xfrm>
            <a:off x="0" y="172226"/>
            <a:ext cx="2151321" cy="1107996"/>
          </a:xfrm>
          <a:prstGeom prst="rect">
            <a:avLst/>
          </a:prstGeom>
          <a:solidFill>
            <a:schemeClr val="accent1">
              <a:lumMod val="50000"/>
            </a:schemeClr>
          </a:solidFill>
          <a:ln>
            <a:solidFill>
              <a:schemeClr val="accent1">
                <a:lumMod val="50000"/>
              </a:schemeClr>
            </a:solidFill>
          </a:ln>
        </p:spPr>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一旦</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id="{AE265C2A-CA00-4841-992C-7C43D64B6320}"/>
              </a:ext>
            </a:extLst>
          </p:cNvPr>
          <p:cNvSpPr txBox="1"/>
          <p:nvPr/>
        </p:nvSpPr>
        <p:spPr>
          <a:xfrm>
            <a:off x="6096000" y="202197"/>
            <a:ext cx="2151321" cy="1107996"/>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复制</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558E7656-10B4-4306-9253-BEABC2FAD5CB}"/>
              </a:ext>
            </a:extLst>
          </p:cNvPr>
          <p:cNvSpPr txBox="1"/>
          <p:nvPr/>
        </p:nvSpPr>
        <p:spPr>
          <a:xfrm>
            <a:off x="-1" y="3449138"/>
            <a:ext cx="2151321" cy="1107996"/>
          </a:xfrm>
          <a:prstGeom prst="rect">
            <a:avLst/>
          </a:prstGeom>
          <a:solidFill>
            <a:schemeClr val="accent1">
              <a:lumMod val="50000"/>
            </a:schemeClr>
          </a:solidFill>
          <a:ln>
            <a:solidFill>
              <a:schemeClr val="accent1">
                <a:lumMod val="50000"/>
              </a:schemeClr>
            </a:solidFill>
          </a:ln>
        </p:spPr>
        <p:txBody>
          <a:bodyPr wrap="square" rtlCol="0" anchor="ctr">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摧毁</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7" name="文字方塊 6">
            <a:extLst>
              <a:ext uri="{FF2B5EF4-FFF2-40B4-BE49-F238E27FC236}">
                <a16:creationId xmlns:a16="http://schemas.microsoft.com/office/drawing/2014/main" id="{68B57BA2-0295-4EFA-B412-794A9C802DBE}"/>
              </a:ext>
            </a:extLst>
          </p:cNvPr>
          <p:cNvSpPr txBox="1"/>
          <p:nvPr/>
        </p:nvSpPr>
        <p:spPr>
          <a:xfrm>
            <a:off x="38488" y="1456647"/>
            <a:ext cx="6057512" cy="1825884"/>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表示“忽然有一天</a:t>
            </a:r>
            <a:r>
              <a:rPr lang="zh-TW" altLang="en-US" sz="4000" dirty="0">
                <a:latin typeface="微軟正黑體" panose="020B0604030504040204" pitchFamily="34" charset="-120"/>
              </a:rPr>
              <a:t>”或是“要是有一天” 。</a:t>
            </a:r>
            <a:endParaRPr lang="zh-TW" altLang="en-US" sz="4000" dirty="0">
              <a:latin typeface="微軟正黑體" panose="020B0604030504040204" pitchFamily="34" charset="-120"/>
              <a:ea typeface="微軟正黑體" panose="020B0604030504040204" pitchFamily="34" charset="-120"/>
            </a:endParaRPr>
          </a:p>
        </p:txBody>
      </p:sp>
      <p:sp>
        <p:nvSpPr>
          <p:cNvPr id="8" name="文字方塊 7">
            <a:extLst>
              <a:ext uri="{FF2B5EF4-FFF2-40B4-BE49-F238E27FC236}">
                <a16:creationId xmlns:a16="http://schemas.microsoft.com/office/drawing/2014/main" id="{4FD80E1D-4098-4E8F-80F3-90702602E502}"/>
              </a:ext>
            </a:extLst>
          </p:cNvPr>
          <p:cNvSpPr txBox="1"/>
          <p:nvPr/>
        </p:nvSpPr>
        <p:spPr>
          <a:xfrm>
            <a:off x="6134489" y="1979719"/>
            <a:ext cx="6057511" cy="1825884"/>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仿造原件</a:t>
            </a:r>
            <a:r>
              <a:rPr lang="en-US" altLang="zh-TW" sz="4000" dirty="0">
                <a:latin typeface="微軟正黑體" panose="020B0604030504040204" pitchFamily="34" charset="-120"/>
                <a:ea typeface="微軟正黑體" panose="020B0604030504040204" pitchFamily="34" charset="-120"/>
              </a:rPr>
              <a:t>(</a:t>
            </a:r>
            <a:r>
              <a:rPr lang="zh-TW" altLang="en-US" sz="4000" dirty="0">
                <a:latin typeface="微軟正黑體" panose="020B0604030504040204" pitchFamily="34" charset="-120"/>
                <a:ea typeface="微軟正黑體" panose="020B0604030504040204" pitchFamily="34" charset="-120"/>
              </a:rPr>
              <a:t>多指艺术品</a:t>
            </a:r>
            <a:r>
              <a:rPr lang="en-US" altLang="zh-TW" sz="4000" dirty="0">
                <a:latin typeface="微軟正黑體" panose="020B0604030504040204" pitchFamily="34" charset="-120"/>
                <a:ea typeface="微軟正黑體" panose="020B0604030504040204" pitchFamily="34" charset="-120"/>
              </a:rPr>
              <a:t>)</a:t>
            </a:r>
            <a:r>
              <a:rPr lang="zh-TW" altLang="en-US" sz="4000" dirty="0">
                <a:latin typeface="微軟正黑體" panose="020B0604030504040204" pitchFamily="34" charset="-120"/>
                <a:ea typeface="微軟正黑體" panose="020B0604030504040204" pitchFamily="34" charset="-120"/>
              </a:rPr>
              <a:t>或翻印书籍等。</a:t>
            </a:r>
          </a:p>
        </p:txBody>
      </p:sp>
      <p:sp>
        <p:nvSpPr>
          <p:cNvPr id="9" name="文字方塊 8">
            <a:extLst>
              <a:ext uri="{FF2B5EF4-FFF2-40B4-BE49-F238E27FC236}">
                <a16:creationId xmlns:a16="http://schemas.microsoft.com/office/drawing/2014/main" id="{D17DCB4F-281E-48F9-8B9B-F6FF1FC41050}"/>
              </a:ext>
            </a:extLst>
          </p:cNvPr>
          <p:cNvSpPr txBox="1"/>
          <p:nvPr/>
        </p:nvSpPr>
        <p:spPr>
          <a:xfrm>
            <a:off x="0" y="5179220"/>
            <a:ext cx="6096000" cy="916469"/>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用强大的力量破坏。</a:t>
            </a:r>
          </a:p>
        </p:txBody>
      </p:sp>
      <p:sp>
        <p:nvSpPr>
          <p:cNvPr id="11" name="矩形 10">
            <a:extLst>
              <a:ext uri="{FF2B5EF4-FFF2-40B4-BE49-F238E27FC236}">
                <a16:creationId xmlns:a16="http://schemas.microsoft.com/office/drawing/2014/main" id="{9AF8CCF4-6697-482F-81B6-2EF38231843A}"/>
              </a:ext>
            </a:extLst>
          </p:cNvPr>
          <p:cNvSpPr/>
          <p:nvPr/>
        </p:nvSpPr>
        <p:spPr>
          <a:xfrm>
            <a:off x="2151320" y="3575469"/>
            <a:ext cx="3944679" cy="584775"/>
          </a:xfrm>
          <a:prstGeom prst="rect">
            <a:avLst/>
          </a:prstGeom>
        </p:spPr>
        <p:txBody>
          <a:bodyPr wrap="square">
            <a:spAutoFit/>
          </a:bodyPr>
          <a:lstStyle/>
          <a:p>
            <a:pPr algn="ctr"/>
            <a:r>
              <a:rPr lang="en-US" altLang="zh-TW" sz="3200" dirty="0"/>
              <a:t>demolish</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4" name="矩形 13">
            <a:extLst>
              <a:ext uri="{FF2B5EF4-FFF2-40B4-BE49-F238E27FC236}">
                <a16:creationId xmlns:a16="http://schemas.microsoft.com/office/drawing/2014/main" id="{6B1E5DB5-A453-4C9C-BA79-98369E7D6F4E}"/>
              </a:ext>
            </a:extLst>
          </p:cNvPr>
          <p:cNvSpPr/>
          <p:nvPr/>
        </p:nvSpPr>
        <p:spPr>
          <a:xfrm>
            <a:off x="8285810" y="393249"/>
            <a:ext cx="3906190" cy="584775"/>
          </a:xfrm>
          <a:prstGeom prst="rect">
            <a:avLst/>
          </a:prstGeom>
        </p:spPr>
        <p:txBody>
          <a:bodyPr wrap="square">
            <a:spAutoFit/>
          </a:bodyPr>
          <a:lstStyle/>
          <a:p>
            <a:pPr algn="ctr"/>
            <a:r>
              <a:rPr lang="en-US" altLang="zh-TW" sz="3200" dirty="0"/>
              <a:t>duplicate</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5" name="矩形 14">
            <a:extLst>
              <a:ext uri="{FF2B5EF4-FFF2-40B4-BE49-F238E27FC236}">
                <a16:creationId xmlns:a16="http://schemas.microsoft.com/office/drawing/2014/main" id="{58C387E4-4460-4071-8CB6-8D0ABB1306E7}"/>
              </a:ext>
            </a:extLst>
          </p:cNvPr>
          <p:cNvSpPr/>
          <p:nvPr/>
        </p:nvSpPr>
        <p:spPr>
          <a:xfrm>
            <a:off x="2189810" y="355508"/>
            <a:ext cx="3926972" cy="584775"/>
          </a:xfrm>
          <a:prstGeom prst="rect">
            <a:avLst/>
          </a:prstGeom>
        </p:spPr>
        <p:txBody>
          <a:bodyPr wrap="square">
            <a:spAutoFit/>
          </a:bodyPr>
          <a:lstStyle/>
          <a:p>
            <a:pPr algn="ctr"/>
            <a:r>
              <a:rPr lang="en-US" altLang="zh-TW" sz="3200" dirty="0"/>
              <a:t>in case</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Tree>
    <p:extLst>
      <p:ext uri="{BB962C8B-B14F-4D97-AF65-F5344CB8AC3E}">
        <p14:creationId xmlns:p14="http://schemas.microsoft.com/office/powerpoint/2010/main" val="1899045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anim calcmode="lin" valueType="num">
                                      <p:cBhvr additive="base">
                                        <p:cTn id="55" dur="500" fill="hold"/>
                                        <p:tgtEl>
                                          <p:spTgt spid="5"/>
                                        </p:tgtEl>
                                        <p:attrNameLst>
                                          <p:attrName>ppt_x</p:attrName>
                                        </p:attrNameLst>
                                      </p:cBhvr>
                                      <p:tavLst>
                                        <p:tav tm="0">
                                          <p:val>
                                            <p:strVal val="#ppt_x"/>
                                          </p:val>
                                        </p:tav>
                                        <p:tav tm="100000">
                                          <p:val>
                                            <p:strVal val="#ppt_x"/>
                                          </p:val>
                                        </p:tav>
                                      </p:tavLst>
                                    </p:anim>
                                    <p:anim calcmode="lin" valueType="num">
                                      <p:cBhvr additive="base">
                                        <p:cTn id="5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7" grpId="0"/>
      <p:bldP spid="8" grpId="0"/>
      <p:bldP spid="9" grpId="0"/>
      <p:bldP spid="11" grpId="0"/>
      <p:bldP spid="14" grpId="0"/>
      <p:bldP spid="1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F3CD4040-8AA2-4C10-9B71-61F11E7BCD9A}"/>
              </a:ext>
            </a:extLst>
          </p:cNvPr>
          <p:cNvSpPr txBox="1"/>
          <p:nvPr/>
        </p:nvSpPr>
        <p:spPr>
          <a:xfrm>
            <a:off x="328503" y="697286"/>
            <a:ext cx="4327450" cy="1107996"/>
          </a:xfrm>
          <a:prstGeom prst="rect">
            <a:avLst/>
          </a:prstGeom>
          <a:solidFill>
            <a:srgbClr val="002060"/>
          </a:solidFill>
          <a:ln>
            <a:solidFill>
              <a:schemeClr val="accent3">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独一无二</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3" name="矩形 2">
            <a:extLst>
              <a:ext uri="{FF2B5EF4-FFF2-40B4-BE49-F238E27FC236}">
                <a16:creationId xmlns:a16="http://schemas.microsoft.com/office/drawing/2014/main" id="{5EFAA07E-D2DF-410D-BA07-6EE204523098}"/>
              </a:ext>
            </a:extLst>
          </p:cNvPr>
          <p:cNvSpPr/>
          <p:nvPr/>
        </p:nvSpPr>
        <p:spPr>
          <a:xfrm>
            <a:off x="6096000" y="2732128"/>
            <a:ext cx="6096000" cy="3280578"/>
          </a:xfrm>
          <a:prstGeom prst="rect">
            <a:avLst/>
          </a:prstGeom>
        </p:spPr>
        <p:txBody>
          <a:bodyPr wrap="square">
            <a:spAutoFit/>
          </a:bodyPr>
          <a:lstStyle/>
          <a:p>
            <a:pPr algn="ctr">
              <a:lnSpc>
                <a:spcPct val="150000"/>
              </a:lnSpc>
            </a:pPr>
            <a:r>
              <a:rPr lang="zh-TW" altLang="en-US" sz="4800" dirty="0">
                <a:latin typeface="+mn-ea"/>
              </a:rPr>
              <a:t>中国万里长城是世界上</a:t>
            </a:r>
            <a:r>
              <a:rPr lang="zh-TW" altLang="en-US" sz="4800" b="1" dirty="0">
                <a:solidFill>
                  <a:srgbClr val="FF0000"/>
                </a:solidFill>
                <a:latin typeface="+mn-ea"/>
              </a:rPr>
              <a:t>独一无二</a:t>
            </a:r>
            <a:r>
              <a:rPr lang="zh-TW" altLang="en-US" sz="4800" dirty="0">
                <a:latin typeface="+mn-ea"/>
              </a:rPr>
              <a:t>的历史奇观。</a:t>
            </a:r>
          </a:p>
        </p:txBody>
      </p:sp>
      <p:cxnSp>
        <p:nvCxnSpPr>
          <p:cNvPr id="5" name="直線單箭頭接點 4">
            <a:extLst>
              <a:ext uri="{FF2B5EF4-FFF2-40B4-BE49-F238E27FC236}">
                <a16:creationId xmlns:a16="http://schemas.microsoft.com/office/drawing/2014/main" id="{036036A7-BBBC-4FBA-AF40-C2B26F213443}"/>
              </a:ext>
            </a:extLst>
          </p:cNvPr>
          <p:cNvCxnSpPr>
            <a:cxnSpLocks/>
            <a:stCxn id="2" idx="3"/>
            <a:endCxn id="6" idx="1"/>
          </p:cNvCxnSpPr>
          <p:nvPr/>
        </p:nvCxnSpPr>
        <p:spPr>
          <a:xfrm>
            <a:off x="4655953" y="1251284"/>
            <a:ext cx="1440047" cy="0"/>
          </a:xfrm>
          <a:prstGeom prst="straightConnector1">
            <a:avLst/>
          </a:prstGeom>
          <a:ln w="762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6" name="文字方塊 5">
            <a:extLst>
              <a:ext uri="{FF2B5EF4-FFF2-40B4-BE49-F238E27FC236}">
                <a16:creationId xmlns:a16="http://schemas.microsoft.com/office/drawing/2014/main" id="{37018BC7-6073-4CA9-9B83-CB477C626896}"/>
              </a:ext>
            </a:extLst>
          </p:cNvPr>
          <p:cNvSpPr txBox="1"/>
          <p:nvPr/>
        </p:nvSpPr>
        <p:spPr>
          <a:xfrm>
            <a:off x="6096000" y="589564"/>
            <a:ext cx="6096000" cy="1323439"/>
          </a:xfrm>
          <a:prstGeom prst="rect">
            <a:avLst/>
          </a:prstGeom>
          <a:noFill/>
          <a:ln w="76200">
            <a:solidFill>
              <a:srgbClr val="002060"/>
            </a:solidFill>
          </a:ln>
        </p:spPr>
        <p:txBody>
          <a:bodyPr wrap="square" rtlCol="0">
            <a:spAutoFit/>
          </a:bodyPr>
          <a:lstStyle/>
          <a:p>
            <a:pPr algn="ctr"/>
            <a:r>
              <a:rPr lang="zh-TW" altLang="en-US" sz="4000" dirty="0">
                <a:solidFill>
                  <a:srgbClr val="002060"/>
                </a:solidFill>
                <a:latin typeface="微軟正黑體" panose="020B0604030504040204" pitchFamily="34" charset="-120"/>
                <a:ea typeface="微軟正黑體" panose="020B0604030504040204" pitchFamily="34" charset="-120"/>
              </a:rPr>
              <a:t>没有相同</a:t>
            </a:r>
            <a:r>
              <a:rPr lang="zh-CN" altLang="en-US" sz="4000" dirty="0">
                <a:solidFill>
                  <a:srgbClr val="002060"/>
                </a:solidFill>
                <a:latin typeface="微軟正黑體" panose="020B0604030504040204" pitchFamily="34" charset="-120"/>
                <a:ea typeface="微軟正黑體" panose="020B0604030504040204" pitchFamily="34" charset="-120"/>
              </a:rPr>
              <a:t>的</a:t>
            </a:r>
            <a:r>
              <a:rPr lang="zh-TW" altLang="en-US" sz="4000" dirty="0">
                <a:solidFill>
                  <a:srgbClr val="002060"/>
                </a:solidFill>
                <a:latin typeface="微軟正黑體" panose="020B0604030504040204" pitchFamily="34" charset="-120"/>
                <a:ea typeface="微軟正黑體" panose="020B0604030504040204" pitchFamily="34" charset="-120"/>
              </a:rPr>
              <a:t>，没有可以相比的。</a:t>
            </a:r>
          </a:p>
        </p:txBody>
      </p:sp>
      <p:sp>
        <p:nvSpPr>
          <p:cNvPr id="7" name="矩形 6">
            <a:extLst>
              <a:ext uri="{FF2B5EF4-FFF2-40B4-BE49-F238E27FC236}">
                <a16:creationId xmlns:a16="http://schemas.microsoft.com/office/drawing/2014/main" id="{3114378E-6121-4333-91A6-3676CCE2C9F9}"/>
              </a:ext>
            </a:extLst>
          </p:cNvPr>
          <p:cNvSpPr/>
          <p:nvPr/>
        </p:nvSpPr>
        <p:spPr>
          <a:xfrm>
            <a:off x="6096000" y="2007220"/>
            <a:ext cx="6096000" cy="523220"/>
          </a:xfrm>
          <a:prstGeom prst="rect">
            <a:avLst/>
          </a:prstGeom>
        </p:spPr>
        <p:txBody>
          <a:bodyPr wrap="square">
            <a:spAutoFit/>
          </a:bodyPr>
          <a:lstStyle/>
          <a:p>
            <a:pPr algn="ctr"/>
            <a:r>
              <a:rPr lang="en-US" altLang="zh-TW" sz="2800" dirty="0">
                <a:solidFill>
                  <a:srgbClr val="002060"/>
                </a:solidFill>
              </a:rPr>
              <a:t>unique</a:t>
            </a:r>
            <a:endParaRPr lang="zh-TW" altLang="en-US" sz="4000" dirty="0">
              <a:solidFill>
                <a:srgbClr val="002060"/>
              </a:solidFill>
            </a:endParaRPr>
          </a:p>
        </p:txBody>
      </p:sp>
      <p:pic>
        <p:nvPicPr>
          <p:cNvPr id="9" name="圖片 8">
            <a:extLst>
              <a:ext uri="{FF2B5EF4-FFF2-40B4-BE49-F238E27FC236}">
                <a16:creationId xmlns:a16="http://schemas.microsoft.com/office/drawing/2014/main" id="{B8D16D49-58E8-4258-BFA8-79E5121073E6}"/>
              </a:ext>
            </a:extLst>
          </p:cNvPr>
          <p:cNvPicPr>
            <a:picLocks noChangeAspect="1"/>
          </p:cNvPicPr>
          <p:nvPr/>
        </p:nvPicPr>
        <p:blipFill>
          <a:blip r:embed="rId2"/>
          <a:stretch>
            <a:fillRect/>
          </a:stretch>
        </p:blipFill>
        <p:spPr>
          <a:xfrm>
            <a:off x="454020" y="2499708"/>
            <a:ext cx="4971224" cy="3512998"/>
          </a:xfrm>
          <a:prstGeom prst="rect">
            <a:avLst/>
          </a:prstGeom>
        </p:spPr>
      </p:pic>
    </p:spTree>
    <p:extLst>
      <p:ext uri="{BB962C8B-B14F-4D97-AF65-F5344CB8AC3E}">
        <p14:creationId xmlns:p14="http://schemas.microsoft.com/office/powerpoint/2010/main" val="777542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299F7FC-E22F-45B7-BD9D-0900893D756E}"/>
              </a:ext>
            </a:extLst>
          </p:cNvPr>
          <p:cNvSpPr txBox="1"/>
          <p:nvPr/>
        </p:nvSpPr>
        <p:spPr>
          <a:xfrm>
            <a:off x="353371" y="2711529"/>
            <a:ext cx="2866079" cy="1446550"/>
          </a:xfrm>
          <a:prstGeom prst="rect">
            <a:avLst/>
          </a:prstGeom>
          <a:solidFill>
            <a:srgbClr val="006666"/>
          </a:solidFill>
          <a:ln>
            <a:solidFill>
              <a:srgbClr val="006666"/>
            </a:solidFill>
          </a:ln>
        </p:spPr>
        <p:txBody>
          <a:bodyPr wrap="square" rtlCol="0">
            <a:spAutoFit/>
          </a:bodyPr>
          <a:lstStyle/>
          <a:p>
            <a:pPr algn="ctr"/>
            <a:r>
              <a:rPr lang="zh-TW" altLang="en-US" sz="8800" dirty="0">
                <a:solidFill>
                  <a:schemeClr val="bg1"/>
                </a:solidFill>
                <a:latin typeface="微軟正黑體" panose="020B0604030504040204" pitchFamily="34" charset="-120"/>
                <a:ea typeface="微軟正黑體" panose="020B0604030504040204" pitchFamily="34" charset="-120"/>
              </a:rPr>
              <a:t>损害</a:t>
            </a:r>
            <a:endParaRPr lang="en-US" altLang="zh-TW" sz="8800" dirty="0">
              <a:solidFill>
                <a:schemeClr val="bg1"/>
              </a:solidFill>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id="{D52DC29E-8F79-4B00-BBB8-FF7D9EB180E2}"/>
              </a:ext>
            </a:extLst>
          </p:cNvPr>
          <p:cNvSpPr txBox="1"/>
          <p:nvPr/>
        </p:nvSpPr>
        <p:spPr>
          <a:xfrm>
            <a:off x="4548661" y="2711529"/>
            <a:ext cx="2980378" cy="1446550"/>
          </a:xfrm>
          <a:prstGeom prst="rect">
            <a:avLst/>
          </a:prstGeom>
          <a:solidFill>
            <a:srgbClr val="006666"/>
          </a:solidFill>
          <a:ln>
            <a:solidFill>
              <a:srgbClr val="006666"/>
            </a:solidFill>
          </a:ln>
        </p:spPr>
        <p:txBody>
          <a:bodyPr wrap="square" rtlCol="0">
            <a:spAutoFit/>
          </a:bodyPr>
          <a:lstStyle/>
          <a:p>
            <a:pPr algn="ctr"/>
            <a:r>
              <a:rPr lang="zh-TW" altLang="en-US" sz="8800" dirty="0">
                <a:solidFill>
                  <a:schemeClr val="bg1"/>
                </a:solidFill>
                <a:latin typeface="微軟正黑體" panose="020B0604030504040204" pitchFamily="34" charset="-120"/>
                <a:ea typeface="微軟正黑體" panose="020B0604030504040204" pitchFamily="34" charset="-120"/>
                <a:cs typeface="Calibri" panose="020F0502020204030204" pitchFamily="34" charset="0"/>
              </a:rPr>
              <a:t>伤害</a:t>
            </a:r>
            <a:endParaRPr lang="en-US" altLang="zh-TW" sz="8800" dirty="0">
              <a:solidFill>
                <a:schemeClr val="bg1"/>
              </a:solidFill>
              <a:latin typeface="微軟正黑體" panose="020B0604030504040204" pitchFamily="34" charset="-120"/>
              <a:ea typeface="微軟正黑體" panose="020B0604030504040204" pitchFamily="34" charset="-120"/>
              <a:cs typeface="Calibri" panose="020F0502020204030204" pitchFamily="34" charset="0"/>
            </a:endParaRPr>
          </a:p>
        </p:txBody>
      </p:sp>
      <p:cxnSp>
        <p:nvCxnSpPr>
          <p:cNvPr id="4" name="直線接點 3">
            <a:extLst>
              <a:ext uri="{FF2B5EF4-FFF2-40B4-BE49-F238E27FC236}">
                <a16:creationId xmlns:a16="http://schemas.microsoft.com/office/drawing/2014/main" id="{96A5A24E-646E-4F09-809E-C48CC58148D3}"/>
              </a:ext>
            </a:extLst>
          </p:cNvPr>
          <p:cNvCxnSpPr>
            <a:cxnSpLocks/>
            <a:stCxn id="2" idx="3"/>
            <a:endCxn id="3" idx="1"/>
          </p:cNvCxnSpPr>
          <p:nvPr/>
        </p:nvCxnSpPr>
        <p:spPr>
          <a:xfrm>
            <a:off x="3219450" y="3434804"/>
            <a:ext cx="1329211" cy="0"/>
          </a:xfrm>
          <a:prstGeom prst="line">
            <a:avLst/>
          </a:prstGeom>
          <a:ln w="76200">
            <a:solidFill>
              <a:srgbClr val="006666"/>
            </a:solidFill>
          </a:ln>
        </p:spPr>
        <p:style>
          <a:lnRef idx="1">
            <a:schemeClr val="accent1"/>
          </a:lnRef>
          <a:fillRef idx="0">
            <a:schemeClr val="accent1"/>
          </a:fillRef>
          <a:effectRef idx="0">
            <a:schemeClr val="accent1"/>
          </a:effectRef>
          <a:fontRef idx="minor">
            <a:schemeClr val="tx1"/>
          </a:fontRef>
        </p:style>
      </p:cxnSp>
      <p:sp>
        <p:nvSpPr>
          <p:cNvPr id="6" name="文字方塊 5">
            <a:extLst>
              <a:ext uri="{FF2B5EF4-FFF2-40B4-BE49-F238E27FC236}">
                <a16:creationId xmlns:a16="http://schemas.microsoft.com/office/drawing/2014/main" id="{B1979E82-7B66-48CA-AE8A-AA6A9744014A}"/>
              </a:ext>
            </a:extLst>
          </p:cNvPr>
          <p:cNvSpPr txBox="1"/>
          <p:nvPr/>
        </p:nvSpPr>
        <p:spPr>
          <a:xfrm>
            <a:off x="8858251" y="2711529"/>
            <a:ext cx="2980378" cy="1446550"/>
          </a:xfrm>
          <a:prstGeom prst="rect">
            <a:avLst/>
          </a:prstGeom>
          <a:solidFill>
            <a:srgbClr val="006666"/>
          </a:solidFill>
          <a:ln>
            <a:solidFill>
              <a:srgbClr val="006666"/>
            </a:solidFill>
          </a:ln>
        </p:spPr>
        <p:txBody>
          <a:bodyPr wrap="square" rtlCol="0">
            <a:spAutoFit/>
          </a:bodyPr>
          <a:lstStyle/>
          <a:p>
            <a:pPr algn="ctr"/>
            <a:r>
              <a:rPr lang="zh-TW" altLang="en-US" sz="8800" dirty="0">
                <a:solidFill>
                  <a:schemeClr val="bg1"/>
                </a:solidFill>
                <a:latin typeface="微軟正黑體" panose="020B0604030504040204" pitchFamily="34" charset="-120"/>
                <a:ea typeface="微軟正黑體" panose="020B0604030504040204" pitchFamily="34" charset="-120"/>
                <a:cs typeface="Calibri" panose="020F0502020204030204" pitchFamily="34" charset="0"/>
              </a:rPr>
              <a:t>危害</a:t>
            </a:r>
            <a:endParaRPr lang="en-US" altLang="zh-TW" sz="8800" dirty="0">
              <a:solidFill>
                <a:schemeClr val="bg1"/>
              </a:solidFill>
              <a:latin typeface="微軟正黑體" panose="020B0604030504040204" pitchFamily="34" charset="-120"/>
              <a:ea typeface="微軟正黑體" panose="020B0604030504040204" pitchFamily="34" charset="-120"/>
              <a:cs typeface="Calibri" panose="020F0502020204030204" pitchFamily="34" charset="0"/>
            </a:endParaRPr>
          </a:p>
        </p:txBody>
      </p:sp>
      <p:cxnSp>
        <p:nvCxnSpPr>
          <p:cNvPr id="10" name="直線接點 9">
            <a:extLst>
              <a:ext uri="{FF2B5EF4-FFF2-40B4-BE49-F238E27FC236}">
                <a16:creationId xmlns:a16="http://schemas.microsoft.com/office/drawing/2014/main" id="{173CF6A4-C852-49ED-8595-41874E120145}"/>
              </a:ext>
            </a:extLst>
          </p:cNvPr>
          <p:cNvCxnSpPr>
            <a:cxnSpLocks/>
            <a:stCxn id="3" idx="3"/>
            <a:endCxn id="6" idx="1"/>
          </p:cNvCxnSpPr>
          <p:nvPr/>
        </p:nvCxnSpPr>
        <p:spPr>
          <a:xfrm>
            <a:off x="7529039" y="3434804"/>
            <a:ext cx="1329212" cy="0"/>
          </a:xfrm>
          <a:prstGeom prst="line">
            <a:avLst/>
          </a:prstGeom>
          <a:ln w="76200">
            <a:solidFill>
              <a:srgbClr val="006666"/>
            </a:solidFill>
          </a:ln>
        </p:spPr>
        <p:style>
          <a:lnRef idx="1">
            <a:schemeClr val="accent1"/>
          </a:lnRef>
          <a:fillRef idx="0">
            <a:schemeClr val="accent1"/>
          </a:fillRef>
          <a:effectRef idx="0">
            <a:schemeClr val="accent1"/>
          </a:effectRef>
          <a:fontRef idx="minor">
            <a:schemeClr val="tx1"/>
          </a:fontRef>
        </p:style>
      </p:cxnSp>
      <p:sp>
        <p:nvSpPr>
          <p:cNvPr id="13" name="文字方塊 12">
            <a:extLst>
              <a:ext uri="{FF2B5EF4-FFF2-40B4-BE49-F238E27FC236}">
                <a16:creationId xmlns:a16="http://schemas.microsoft.com/office/drawing/2014/main" id="{483E16DF-4248-425B-98BE-B24CC4F6A065}"/>
              </a:ext>
            </a:extLst>
          </p:cNvPr>
          <p:cNvSpPr txBox="1"/>
          <p:nvPr/>
        </p:nvSpPr>
        <p:spPr>
          <a:xfrm>
            <a:off x="353372" y="385012"/>
            <a:ext cx="2869330" cy="584775"/>
          </a:xfrm>
          <a:prstGeom prst="rect">
            <a:avLst/>
          </a:prstGeom>
          <a:noFill/>
          <a:ln w="38100">
            <a:solidFill>
              <a:srgbClr val="006666"/>
            </a:solidFill>
          </a:ln>
        </p:spPr>
        <p:txBody>
          <a:bodyPr wrap="square" rtlCol="0">
            <a:spAutoFit/>
          </a:bodyPr>
          <a:lstStyle/>
          <a:p>
            <a:pPr algn="ctr"/>
            <a:r>
              <a:rPr lang="zh-TW" altLang="en-US" sz="3200" b="1" dirty="0">
                <a:solidFill>
                  <a:srgbClr val="006666"/>
                </a:solidFill>
                <a:latin typeface="微軟正黑體" panose="020B0604030504040204" pitchFamily="34" charset="-120"/>
                <a:ea typeface="微軟正黑體" panose="020B0604030504040204" pitchFamily="34" charset="-120"/>
              </a:rPr>
              <a:t>近义词</a:t>
            </a:r>
          </a:p>
        </p:txBody>
      </p:sp>
    </p:spTree>
    <p:extLst>
      <p:ext uri="{BB962C8B-B14F-4D97-AF65-F5344CB8AC3E}">
        <p14:creationId xmlns:p14="http://schemas.microsoft.com/office/powerpoint/2010/main" val="82420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格 16">
            <a:extLst>
              <a:ext uri="{FF2B5EF4-FFF2-40B4-BE49-F238E27FC236}">
                <a16:creationId xmlns:a16="http://schemas.microsoft.com/office/drawing/2014/main" id="{F44D940F-5648-4768-BA7F-CFBB17555E6D}"/>
              </a:ext>
            </a:extLst>
          </p:cNvPr>
          <p:cNvGraphicFramePr>
            <a:graphicFrameLocks noGrp="1"/>
          </p:cNvGraphicFramePr>
          <p:nvPr>
            <p:extLst>
              <p:ext uri="{D42A27DB-BD31-4B8C-83A1-F6EECF244321}">
                <p14:modId xmlns:p14="http://schemas.microsoft.com/office/powerpoint/2010/main" val="2906967821"/>
              </p:ext>
            </p:extLst>
          </p:nvPr>
        </p:nvGraphicFramePr>
        <p:xfrm>
          <a:off x="132736" y="112149"/>
          <a:ext cx="11926528" cy="6296152"/>
        </p:xfrm>
        <a:graphic>
          <a:graphicData uri="http://schemas.openxmlformats.org/drawingml/2006/table">
            <a:tbl>
              <a:tblPr firstRow="1" bandRow="1">
                <a:tableStyleId>{69CF1AB2-1976-4502-BF36-3FF5EA218861}</a:tableStyleId>
              </a:tblPr>
              <a:tblGrid>
                <a:gridCol w="481780">
                  <a:extLst>
                    <a:ext uri="{9D8B030D-6E8A-4147-A177-3AD203B41FA5}">
                      <a16:colId xmlns:a16="http://schemas.microsoft.com/office/drawing/2014/main" val="1876788779"/>
                    </a:ext>
                  </a:extLst>
                </a:gridCol>
                <a:gridCol w="3671734">
                  <a:extLst>
                    <a:ext uri="{9D8B030D-6E8A-4147-A177-3AD203B41FA5}">
                      <a16:colId xmlns:a16="http://schemas.microsoft.com/office/drawing/2014/main" val="2559779614"/>
                    </a:ext>
                  </a:extLst>
                </a:gridCol>
                <a:gridCol w="3905250">
                  <a:extLst>
                    <a:ext uri="{9D8B030D-6E8A-4147-A177-3AD203B41FA5}">
                      <a16:colId xmlns:a16="http://schemas.microsoft.com/office/drawing/2014/main" val="1677047684"/>
                    </a:ext>
                  </a:extLst>
                </a:gridCol>
                <a:gridCol w="3867764">
                  <a:extLst>
                    <a:ext uri="{9D8B030D-6E8A-4147-A177-3AD203B41FA5}">
                      <a16:colId xmlns:a16="http://schemas.microsoft.com/office/drawing/2014/main" val="243872182"/>
                    </a:ext>
                  </a:extLst>
                </a:gridCol>
              </a:tblGrid>
              <a:tr h="315417">
                <a:tc gridSpan="4">
                  <a:txBody>
                    <a:bodyPr/>
                    <a:lstStyle/>
                    <a:p>
                      <a:pPr algn="ctr"/>
                      <a:r>
                        <a:rPr lang="zh-TW" altLang="en-US" sz="2800" dirty="0">
                          <a:solidFill>
                            <a:schemeClr val="bg1"/>
                          </a:solidFill>
                          <a:latin typeface="+mn-ea"/>
                          <a:ea typeface="+mn-ea"/>
                        </a:rPr>
                        <a:t>语义</a:t>
                      </a:r>
                      <a:endParaRPr lang="zh-TW" altLang="en-US" sz="2800" b="0" dirty="0">
                        <a:ln>
                          <a:solidFill>
                            <a:schemeClr val="tx1"/>
                          </a:solidFill>
                        </a:ln>
                        <a:solidFill>
                          <a:schemeClr val="bg1"/>
                        </a:solidFill>
                        <a:latin typeface="+mn-ea"/>
                        <a:ea typeface="+mn-ea"/>
                      </a:endParaRPr>
                    </a:p>
                  </a:txBody>
                  <a:tcPr anchor="ctr">
                    <a:solidFill>
                      <a:srgbClr val="006666"/>
                    </a:solidFill>
                  </a:tcPr>
                </a:tc>
                <a:tc hMerge="1">
                  <a:txBody>
                    <a:bodyPr/>
                    <a:lstStyle/>
                    <a:p>
                      <a:endParaRPr lang="zh-TW" altLang="en-US" sz="4000" b="0" baseline="0" dirty="0">
                        <a:latin typeface="Calibri" panose="020F0502020204030204" pitchFamily="34" charset="0"/>
                        <a:ea typeface="標楷體" panose="03000509000000000000" pitchFamily="65" charset="-120"/>
                      </a:endParaRPr>
                    </a:p>
                  </a:txBody>
                  <a:tcPr anchor="ctr">
                    <a:no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478206328"/>
                  </a:ext>
                </a:extLst>
              </a:tr>
              <a:tr h="766191">
                <a:tc>
                  <a:txBody>
                    <a:bodyPr/>
                    <a:lstStyle/>
                    <a:p>
                      <a:pPr algn="ctr">
                        <a:lnSpc>
                          <a:spcPct val="100000"/>
                        </a:lnSpc>
                      </a:pPr>
                      <a:r>
                        <a:rPr lang="zh-TW" altLang="en-US" sz="2000" dirty="0">
                          <a:latin typeface="+mn-ea"/>
                          <a:ea typeface="+mn-ea"/>
                        </a:rPr>
                        <a:t> 相同</a:t>
                      </a:r>
                      <a:endParaRPr lang="zh-TW" altLang="en-US" sz="2000" b="1" dirty="0">
                        <a:solidFill>
                          <a:schemeClr val="bg1"/>
                        </a:solidFill>
                        <a:latin typeface="+mn-ea"/>
                        <a:ea typeface="+mn-ea"/>
                      </a:endParaRPr>
                    </a:p>
                  </a:txBody>
                  <a:tcPr vert="eaVert" anchor="ctr">
                    <a:solidFill>
                      <a:srgbClr val="DFE8E8"/>
                    </a:solidFill>
                  </a:tcPr>
                </a:tc>
                <a:tc gridSpan="3">
                  <a:txBody>
                    <a:bodyPr/>
                    <a:lstStyle/>
                    <a:p>
                      <a:pPr>
                        <a:lnSpc>
                          <a:spcPct val="150000"/>
                        </a:lnSpc>
                      </a:pPr>
                      <a:r>
                        <a:rPr lang="en-US" altLang="zh-TW" sz="2800" baseline="0" dirty="0">
                          <a:ln>
                            <a:solidFill>
                              <a:schemeClr val="tx1"/>
                            </a:solidFill>
                          </a:ln>
                          <a:latin typeface="+mn-ea"/>
                          <a:ea typeface="+mn-ea"/>
                        </a:rPr>
                        <a:t>1.V.</a:t>
                      </a:r>
                      <a:r>
                        <a:rPr lang="zh-TW" altLang="en-US" sz="2800" baseline="0" dirty="0">
                          <a:ln>
                            <a:solidFill>
                              <a:schemeClr val="tx1"/>
                            </a:solidFill>
                          </a:ln>
                          <a:latin typeface="+mn-ea"/>
                          <a:ea typeface="+mn-ea"/>
                        </a:rPr>
                        <a:t>，都有“使受害”的意思。</a:t>
                      </a:r>
                      <a:endParaRPr lang="en-US" altLang="zh-TW" sz="2800" b="0" baseline="0" dirty="0">
                        <a:ln>
                          <a:solidFill>
                            <a:schemeClr val="tx1"/>
                          </a:solidFill>
                        </a:ln>
                        <a:latin typeface="+mn-ea"/>
                        <a:ea typeface="+mn-ea"/>
                      </a:endParaRPr>
                    </a:p>
                  </a:txBody>
                  <a:tcPr anchor="ctr">
                    <a:solidFill>
                      <a:srgbClr val="F0F4F4"/>
                    </a:solid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69350516"/>
                  </a:ext>
                </a:extLst>
              </a:tr>
              <a:tr h="444297">
                <a:tc rowSpan="2">
                  <a:txBody>
                    <a:bodyPr/>
                    <a:lstStyle/>
                    <a:p>
                      <a:pPr algn="ctr">
                        <a:lnSpc>
                          <a:spcPct val="100000"/>
                        </a:lnSpc>
                      </a:pPr>
                      <a:r>
                        <a:rPr lang="zh-TW" altLang="en-US" sz="2800" dirty="0">
                          <a:latin typeface="+mn-ea"/>
                          <a:ea typeface="+mn-ea"/>
                        </a:rPr>
                        <a:t>不同点</a:t>
                      </a:r>
                      <a:endParaRPr lang="zh-TW" altLang="en-US" sz="2800" b="1" dirty="0">
                        <a:solidFill>
                          <a:schemeClr val="bg1"/>
                        </a:solidFill>
                        <a:latin typeface="+mn-ea"/>
                        <a:ea typeface="+mn-ea"/>
                      </a:endParaRPr>
                    </a:p>
                  </a:txBody>
                  <a:tcPr vert="eaVert" anchor="ctr">
                    <a:solidFill>
                      <a:srgbClr val="DFE8E8"/>
                    </a:solidFill>
                  </a:tcPr>
                </a:tc>
                <a:tc>
                  <a:txBody>
                    <a:bodyPr/>
                    <a:lstStyle/>
                    <a:p>
                      <a:pPr algn="ctr"/>
                      <a:r>
                        <a:rPr lang="zh-TW" altLang="en-US" sz="2800" dirty="0">
                          <a:solidFill>
                            <a:schemeClr val="bg1"/>
                          </a:solidFill>
                          <a:latin typeface="+mn-ea"/>
                          <a:ea typeface="+mn-ea"/>
                        </a:rPr>
                        <a:t>损害</a:t>
                      </a:r>
                      <a:endParaRPr lang="en-US" altLang="zh-TW" sz="2800" dirty="0">
                        <a:solidFill>
                          <a:schemeClr val="bg1"/>
                        </a:solidFill>
                        <a:latin typeface="+mn-ea"/>
                        <a:ea typeface="+mn-ea"/>
                      </a:endParaRPr>
                    </a:p>
                  </a:txBody>
                  <a:tcPr anchor="ctr">
                    <a:solidFill>
                      <a:srgbClr val="006666"/>
                    </a:solidFill>
                  </a:tcPr>
                </a:tc>
                <a:tc>
                  <a:txBody>
                    <a:bodyPr/>
                    <a:lstStyle/>
                    <a:p>
                      <a:pPr algn="ctr"/>
                      <a:r>
                        <a:rPr lang="zh-TW" altLang="en-US" sz="2800" dirty="0">
                          <a:solidFill>
                            <a:schemeClr val="bg1"/>
                          </a:solidFill>
                          <a:latin typeface="+mn-ea"/>
                          <a:ea typeface="+mn-ea"/>
                        </a:rPr>
                        <a:t>伤害</a:t>
                      </a:r>
                      <a:endParaRPr lang="en-US" altLang="zh-TW" sz="2800" dirty="0">
                        <a:solidFill>
                          <a:schemeClr val="bg1"/>
                        </a:solidFill>
                        <a:latin typeface="+mn-ea"/>
                        <a:ea typeface="+mn-ea"/>
                      </a:endParaRPr>
                    </a:p>
                  </a:txBody>
                  <a:tcPr anchor="ctr">
                    <a:solidFill>
                      <a:srgbClr val="006666"/>
                    </a:solidFill>
                  </a:tcPr>
                </a:tc>
                <a:tc>
                  <a:txBody>
                    <a:bodyPr/>
                    <a:lstStyle/>
                    <a:p>
                      <a:pPr algn="ctr"/>
                      <a:r>
                        <a:rPr lang="zh-TW" altLang="en-US" sz="2800" dirty="0">
                          <a:solidFill>
                            <a:schemeClr val="bg1"/>
                          </a:solidFill>
                          <a:latin typeface="+mn-ea"/>
                          <a:ea typeface="+mn-ea"/>
                        </a:rPr>
                        <a:t>危害</a:t>
                      </a:r>
                      <a:endParaRPr lang="en-US" altLang="zh-TW" sz="2800" dirty="0">
                        <a:solidFill>
                          <a:schemeClr val="bg1"/>
                        </a:solidFill>
                        <a:latin typeface="+mn-ea"/>
                        <a:ea typeface="+mn-ea"/>
                      </a:endParaRPr>
                    </a:p>
                  </a:txBody>
                  <a:tcPr anchor="ctr">
                    <a:solidFill>
                      <a:srgbClr val="006666"/>
                    </a:solidFill>
                  </a:tcPr>
                </a:tc>
                <a:extLst>
                  <a:ext uri="{0D108BD9-81ED-4DB2-BD59-A6C34878D82A}">
                    <a16:rowId xmlns:a16="http://schemas.microsoft.com/office/drawing/2014/main" val="4052056327"/>
                  </a:ext>
                </a:extLst>
              </a:tr>
              <a:tr h="2253260">
                <a:tc vMerge="1">
                  <a:txBody>
                    <a:bodyPr/>
                    <a:lstStyle/>
                    <a:p>
                      <a:endParaRPr lang="zh-TW" altLang="en-US"/>
                    </a:p>
                  </a:txBody>
                  <a:tcPr/>
                </a:tc>
                <a:tc>
                  <a:txBody>
                    <a:bodyPr/>
                    <a:lstStyle/>
                    <a:p>
                      <a:pPr algn="l">
                        <a:lnSpc>
                          <a:spcPct val="150000"/>
                        </a:lnSpc>
                      </a:pPr>
                      <a:r>
                        <a:rPr lang="en-US" altLang="zh-TW" sz="2800" b="0" baseline="0" dirty="0">
                          <a:ln>
                            <a:solidFill>
                              <a:schemeClr val="tx1"/>
                            </a:solidFill>
                          </a:ln>
                          <a:latin typeface="+mn-ea"/>
                          <a:ea typeface="+mn-ea"/>
                        </a:rPr>
                        <a:t>1.</a:t>
                      </a:r>
                      <a:r>
                        <a:rPr lang="zh-TW" altLang="en-US" sz="2800" b="0" baseline="0" dirty="0">
                          <a:ln>
                            <a:solidFill>
                              <a:schemeClr val="tx1"/>
                            </a:solidFill>
                          </a:ln>
                          <a:latin typeface="+mn-ea"/>
                          <a:ea typeface="+mn-ea"/>
                        </a:rPr>
                        <a:t>因破坏而使事业、</a:t>
                      </a:r>
                      <a:endParaRPr lang="en-US" altLang="zh-TW" sz="2800" b="0" baseline="0" dirty="0">
                        <a:ln>
                          <a:solidFill>
                            <a:schemeClr val="tx1"/>
                          </a:solidFill>
                        </a:ln>
                        <a:latin typeface="+mn-ea"/>
                        <a:ea typeface="+mn-ea"/>
                      </a:endParaRPr>
                    </a:p>
                    <a:p>
                      <a:pPr algn="l">
                        <a:lnSpc>
                          <a:spcPct val="150000"/>
                        </a:lnSpc>
                      </a:pPr>
                      <a:r>
                        <a:rPr lang="zh-TW" altLang="en-US" sz="2800" b="0" baseline="0" dirty="0">
                          <a:ln>
                            <a:solidFill>
                              <a:schemeClr val="tx1"/>
                            </a:solidFill>
                          </a:ln>
                          <a:latin typeface="+mn-ea"/>
                          <a:ea typeface="+mn-ea"/>
                        </a:rPr>
                        <a:t>   利益、健康、名誉</a:t>
                      </a:r>
                      <a:endParaRPr lang="en-US" altLang="zh-TW" sz="2800" b="0" baseline="0" dirty="0">
                        <a:ln>
                          <a:solidFill>
                            <a:schemeClr val="tx1"/>
                          </a:solidFill>
                        </a:ln>
                        <a:latin typeface="+mn-ea"/>
                        <a:ea typeface="+mn-ea"/>
                      </a:endParaRPr>
                    </a:p>
                    <a:p>
                      <a:pPr algn="l">
                        <a:lnSpc>
                          <a:spcPct val="150000"/>
                        </a:lnSpc>
                      </a:pPr>
                      <a:r>
                        <a:rPr lang="zh-TW" altLang="en-US" sz="2800" b="0" baseline="0" dirty="0">
                          <a:ln>
                            <a:solidFill>
                              <a:schemeClr val="tx1"/>
                            </a:solidFill>
                          </a:ln>
                          <a:latin typeface="+mn-ea"/>
                          <a:ea typeface="+mn-ea"/>
                        </a:rPr>
                        <a:t>   等蒙受损失。</a:t>
                      </a:r>
                      <a:endParaRPr lang="en-US" altLang="zh-TW" sz="2800" b="0" baseline="0" dirty="0">
                        <a:ln>
                          <a:solidFill>
                            <a:schemeClr val="tx1"/>
                          </a:solidFill>
                        </a:ln>
                        <a:latin typeface="+mn-ea"/>
                        <a:ea typeface="+mn-ea"/>
                      </a:endParaRPr>
                    </a:p>
                    <a:p>
                      <a:pPr algn="l">
                        <a:lnSpc>
                          <a:spcPct val="150000"/>
                        </a:lnSpc>
                      </a:pPr>
                      <a:r>
                        <a:rPr lang="en-US" altLang="zh-TW" sz="2800" b="0" baseline="0" dirty="0">
                          <a:ln>
                            <a:solidFill>
                              <a:schemeClr val="tx1"/>
                            </a:solidFill>
                          </a:ln>
                          <a:latin typeface="+mn-ea"/>
                          <a:ea typeface="+mn-ea"/>
                        </a:rPr>
                        <a:t>2.</a:t>
                      </a:r>
                      <a:r>
                        <a:rPr lang="zh-TW" altLang="en-US" sz="2800" b="0" baseline="0" dirty="0">
                          <a:ln>
                            <a:solidFill>
                              <a:schemeClr val="tx1"/>
                            </a:solidFill>
                          </a:ln>
                          <a:latin typeface="+mn-ea"/>
                          <a:ea typeface="+mn-ea"/>
                        </a:rPr>
                        <a:t>对象是抽象的、概</a:t>
                      </a:r>
                      <a:endParaRPr lang="en-US" altLang="zh-TW" sz="2800" b="0" baseline="0" dirty="0">
                        <a:ln>
                          <a:solidFill>
                            <a:schemeClr val="tx1"/>
                          </a:solidFill>
                        </a:ln>
                        <a:latin typeface="+mn-ea"/>
                        <a:ea typeface="+mn-ea"/>
                      </a:endParaRPr>
                    </a:p>
                    <a:p>
                      <a:pPr algn="l">
                        <a:lnSpc>
                          <a:spcPct val="150000"/>
                        </a:lnSpc>
                      </a:pPr>
                      <a:r>
                        <a:rPr lang="zh-TW" altLang="en-US" sz="2800" b="0" baseline="0" dirty="0">
                          <a:ln>
                            <a:solidFill>
                              <a:schemeClr val="tx1"/>
                            </a:solidFill>
                          </a:ln>
                          <a:latin typeface="+mn-ea"/>
                          <a:ea typeface="+mn-ea"/>
                        </a:rPr>
                        <a:t>   括性的事物，如主</a:t>
                      </a:r>
                      <a:endParaRPr lang="en-US" altLang="zh-TW" sz="2800" b="0" baseline="0" dirty="0">
                        <a:ln>
                          <a:solidFill>
                            <a:schemeClr val="tx1"/>
                          </a:solidFill>
                        </a:ln>
                        <a:latin typeface="+mn-ea"/>
                        <a:ea typeface="+mn-ea"/>
                      </a:endParaRPr>
                    </a:p>
                    <a:p>
                      <a:pPr algn="l">
                        <a:lnSpc>
                          <a:spcPct val="150000"/>
                        </a:lnSpc>
                      </a:pPr>
                      <a:r>
                        <a:rPr lang="zh-TW" altLang="en-US" sz="2800" b="0" baseline="0" dirty="0">
                          <a:ln>
                            <a:solidFill>
                              <a:schemeClr val="tx1"/>
                            </a:solidFill>
                          </a:ln>
                          <a:latin typeface="+mn-ea"/>
                          <a:ea typeface="+mn-ea"/>
                        </a:rPr>
                        <a:t>   权、事业、工作、</a:t>
                      </a:r>
                      <a:endParaRPr lang="en-US" altLang="zh-TW" sz="2800" b="0" baseline="0" dirty="0">
                        <a:ln>
                          <a:solidFill>
                            <a:schemeClr val="tx1"/>
                          </a:solidFill>
                        </a:ln>
                        <a:latin typeface="+mn-ea"/>
                        <a:ea typeface="+mn-ea"/>
                      </a:endParaRPr>
                    </a:p>
                    <a:p>
                      <a:pPr algn="l">
                        <a:lnSpc>
                          <a:spcPct val="150000"/>
                        </a:lnSpc>
                      </a:pPr>
                      <a:r>
                        <a:rPr lang="zh-TW" altLang="en-US" sz="2800" b="0" baseline="0" dirty="0">
                          <a:ln>
                            <a:solidFill>
                              <a:schemeClr val="tx1"/>
                            </a:solidFill>
                          </a:ln>
                          <a:latin typeface="+mn-ea"/>
                          <a:ea typeface="+mn-ea"/>
                        </a:rPr>
                        <a:t>   利益、视力、名誉等。</a:t>
                      </a:r>
                      <a:endParaRPr lang="en-US" altLang="zh-TW" sz="2800" b="0" baseline="0" dirty="0">
                        <a:ln>
                          <a:solidFill>
                            <a:schemeClr val="tx1"/>
                          </a:solidFill>
                        </a:ln>
                        <a:latin typeface="+mn-ea"/>
                        <a:ea typeface="+mn-ea"/>
                      </a:endParaRPr>
                    </a:p>
                  </a:txBody>
                  <a:tcPr anchor="ctr">
                    <a:solidFill>
                      <a:srgbClr val="F0F4F4"/>
                    </a:solidFill>
                  </a:tcPr>
                </a:tc>
                <a:tc>
                  <a:txBody>
                    <a:bodyPr/>
                    <a:lstStyle/>
                    <a:p>
                      <a:pPr algn="l">
                        <a:lnSpc>
                          <a:spcPct val="150000"/>
                        </a:lnSpc>
                      </a:pPr>
                      <a:r>
                        <a:rPr lang="en-US" altLang="zh-TW" sz="2800" b="0" baseline="0" dirty="0">
                          <a:ln>
                            <a:solidFill>
                              <a:schemeClr val="tx1"/>
                            </a:solidFill>
                          </a:ln>
                          <a:latin typeface="+mn-ea"/>
                          <a:ea typeface="+mn-ea"/>
                        </a:rPr>
                        <a:t>1.</a:t>
                      </a:r>
                      <a:r>
                        <a:rPr lang="zh-TW" altLang="en-US" sz="2800" b="0" baseline="0" dirty="0">
                          <a:ln>
                            <a:solidFill>
                              <a:schemeClr val="tx1"/>
                            </a:solidFill>
                          </a:ln>
                          <a:latin typeface="+mn-ea"/>
                          <a:ea typeface="+mn-ea"/>
                        </a:rPr>
                        <a:t>使身体或思想感情受伤。</a:t>
                      </a:r>
                      <a:endParaRPr lang="en-US" altLang="zh-TW" sz="2800" b="0" baseline="0" dirty="0">
                        <a:ln>
                          <a:solidFill>
                            <a:schemeClr val="tx1"/>
                          </a:solidFill>
                        </a:ln>
                        <a:latin typeface="+mn-ea"/>
                        <a:ea typeface="+mn-ea"/>
                      </a:endParaRPr>
                    </a:p>
                    <a:p>
                      <a:pPr algn="l">
                        <a:lnSpc>
                          <a:spcPct val="150000"/>
                        </a:lnSpc>
                      </a:pPr>
                      <a:r>
                        <a:rPr lang="en-US" altLang="zh-TW" sz="2800" b="0" baseline="0" dirty="0">
                          <a:ln>
                            <a:solidFill>
                              <a:schemeClr val="tx1"/>
                            </a:solidFill>
                          </a:ln>
                          <a:latin typeface="+mn-ea"/>
                          <a:ea typeface="+mn-ea"/>
                        </a:rPr>
                        <a:t>2.</a:t>
                      </a:r>
                      <a:r>
                        <a:rPr lang="zh-TW" altLang="en-US" sz="2800" b="0" baseline="0" dirty="0">
                          <a:ln>
                            <a:solidFill>
                              <a:schemeClr val="tx1"/>
                            </a:solidFill>
                          </a:ln>
                          <a:latin typeface="+mn-ea"/>
                          <a:ea typeface="+mn-ea"/>
                        </a:rPr>
                        <a:t>对象是有生命的东西，</a:t>
                      </a:r>
                      <a:endParaRPr lang="en-US" altLang="zh-TW" sz="2800" b="0" baseline="0" dirty="0">
                        <a:ln>
                          <a:solidFill>
                            <a:schemeClr val="tx1"/>
                          </a:solidFill>
                        </a:ln>
                        <a:latin typeface="+mn-ea"/>
                        <a:ea typeface="+mn-ea"/>
                      </a:endParaRPr>
                    </a:p>
                    <a:p>
                      <a:pPr algn="l">
                        <a:lnSpc>
                          <a:spcPct val="150000"/>
                        </a:lnSpc>
                      </a:pPr>
                      <a:r>
                        <a:rPr lang="zh-TW" altLang="en-US" sz="2800" b="0" baseline="0" dirty="0">
                          <a:ln>
                            <a:solidFill>
                              <a:schemeClr val="tx1"/>
                            </a:solidFill>
                          </a:ln>
                          <a:latin typeface="+mn-ea"/>
                          <a:ea typeface="+mn-ea"/>
                        </a:rPr>
                        <a:t>   及与人的思想感情有</a:t>
                      </a:r>
                      <a:endParaRPr lang="en-US" altLang="zh-TW" sz="2800" b="0" baseline="0" dirty="0">
                        <a:ln>
                          <a:solidFill>
                            <a:schemeClr val="tx1"/>
                          </a:solidFill>
                        </a:ln>
                        <a:latin typeface="+mn-ea"/>
                        <a:ea typeface="+mn-ea"/>
                      </a:endParaRPr>
                    </a:p>
                    <a:p>
                      <a:pPr algn="l">
                        <a:lnSpc>
                          <a:spcPct val="150000"/>
                        </a:lnSpc>
                      </a:pPr>
                      <a:r>
                        <a:rPr lang="zh-TW" altLang="en-US" sz="2800" b="0" baseline="0" dirty="0">
                          <a:ln>
                            <a:solidFill>
                              <a:schemeClr val="tx1"/>
                            </a:solidFill>
                          </a:ln>
                          <a:latin typeface="+mn-ea"/>
                          <a:ea typeface="+mn-ea"/>
                        </a:rPr>
                        <a:t>   关的抽象事物</a:t>
                      </a:r>
                      <a:r>
                        <a:rPr lang="en-US" altLang="zh-TW" sz="2800" b="0" baseline="0" dirty="0">
                          <a:ln>
                            <a:solidFill>
                              <a:schemeClr val="tx1"/>
                            </a:solidFill>
                          </a:ln>
                          <a:latin typeface="+mn-ea"/>
                          <a:ea typeface="+mn-ea"/>
                        </a:rPr>
                        <a:t>(</a:t>
                      </a:r>
                      <a:r>
                        <a:rPr lang="zh-TW" altLang="en-US" sz="2800" b="0" baseline="0" dirty="0">
                          <a:ln>
                            <a:solidFill>
                              <a:schemeClr val="tx1"/>
                            </a:solidFill>
                          </a:ln>
                          <a:latin typeface="+mn-ea"/>
                          <a:ea typeface="+mn-ea"/>
                        </a:rPr>
                        <a:t>如自尊</a:t>
                      </a:r>
                      <a:endParaRPr lang="en-US" altLang="zh-TW" sz="2800" b="0" baseline="0" dirty="0">
                        <a:ln>
                          <a:solidFill>
                            <a:schemeClr val="tx1"/>
                          </a:solidFill>
                        </a:ln>
                        <a:latin typeface="+mn-ea"/>
                        <a:ea typeface="+mn-ea"/>
                      </a:endParaRPr>
                    </a:p>
                    <a:p>
                      <a:pPr algn="l">
                        <a:lnSpc>
                          <a:spcPct val="150000"/>
                        </a:lnSpc>
                      </a:pPr>
                      <a:r>
                        <a:rPr lang="zh-TW" altLang="en-US" sz="2800" b="0" baseline="0" dirty="0">
                          <a:ln>
                            <a:solidFill>
                              <a:schemeClr val="tx1"/>
                            </a:solidFill>
                          </a:ln>
                          <a:latin typeface="+mn-ea"/>
                          <a:ea typeface="+mn-ea"/>
                        </a:rPr>
                        <a:t>   心、积极性等</a:t>
                      </a:r>
                      <a:r>
                        <a:rPr lang="en-US" altLang="zh-TW" sz="2800" b="0" baseline="0" dirty="0">
                          <a:ln>
                            <a:solidFill>
                              <a:schemeClr val="tx1"/>
                            </a:solidFill>
                          </a:ln>
                          <a:latin typeface="+mn-ea"/>
                          <a:ea typeface="+mn-ea"/>
                        </a:rPr>
                        <a:t>)</a:t>
                      </a:r>
                      <a:r>
                        <a:rPr lang="zh-TW" altLang="en-US" sz="2800" b="0" baseline="0" dirty="0">
                          <a:ln>
                            <a:solidFill>
                              <a:schemeClr val="tx1"/>
                            </a:solidFill>
                          </a:ln>
                          <a:latin typeface="+mn-ea"/>
                          <a:ea typeface="+mn-ea"/>
                        </a:rPr>
                        <a:t>。</a:t>
                      </a:r>
                      <a:endParaRPr lang="en-US" altLang="zh-TW" sz="2800" b="0" baseline="0" dirty="0">
                        <a:ln>
                          <a:solidFill>
                            <a:schemeClr val="tx1"/>
                          </a:solidFill>
                        </a:ln>
                        <a:latin typeface="+mn-ea"/>
                        <a:ea typeface="+mn-ea"/>
                      </a:endParaRPr>
                    </a:p>
                  </a:txBody>
                  <a:tcPr anchor="ctr">
                    <a:solidFill>
                      <a:srgbClr val="F0F4F4"/>
                    </a:solidFill>
                  </a:tcPr>
                </a:tc>
                <a:tc>
                  <a:txBody>
                    <a:bodyPr/>
                    <a:lstStyle/>
                    <a:p>
                      <a:pPr algn="l">
                        <a:lnSpc>
                          <a:spcPct val="150000"/>
                        </a:lnSpc>
                      </a:pPr>
                      <a:r>
                        <a:rPr lang="en-US" altLang="zh-TW" sz="2800" baseline="0" dirty="0">
                          <a:ln>
                            <a:solidFill>
                              <a:schemeClr val="tx1"/>
                            </a:solidFill>
                          </a:ln>
                          <a:latin typeface="+mn-ea"/>
                          <a:ea typeface="+mn-ea"/>
                        </a:rPr>
                        <a:t>1.</a:t>
                      </a:r>
                      <a:r>
                        <a:rPr lang="zh-TW" altLang="en-US" sz="2800" baseline="0" dirty="0">
                          <a:ln>
                            <a:solidFill>
                              <a:schemeClr val="tx1"/>
                            </a:solidFill>
                          </a:ln>
                          <a:latin typeface="+mn-ea"/>
                          <a:ea typeface="+mn-ea"/>
                        </a:rPr>
                        <a:t>危及安全，使人或物</a:t>
                      </a:r>
                      <a:endParaRPr lang="en-US" altLang="zh-TW" sz="2800" baseline="0" dirty="0">
                        <a:ln>
                          <a:solidFill>
                            <a:schemeClr val="tx1"/>
                          </a:solidFill>
                        </a:ln>
                        <a:latin typeface="+mn-ea"/>
                        <a:ea typeface="+mn-ea"/>
                      </a:endParaRPr>
                    </a:p>
                    <a:p>
                      <a:pPr algn="l">
                        <a:lnSpc>
                          <a:spcPct val="150000"/>
                        </a:lnSpc>
                      </a:pPr>
                      <a:r>
                        <a:rPr lang="zh-TW" altLang="en-US" sz="2800" baseline="0" dirty="0">
                          <a:ln>
                            <a:solidFill>
                              <a:schemeClr val="tx1"/>
                            </a:solidFill>
                          </a:ln>
                          <a:latin typeface="+mn-ea"/>
                          <a:ea typeface="+mn-ea"/>
                        </a:rPr>
                        <a:t>   的根本，整体遭受破</a:t>
                      </a:r>
                      <a:endParaRPr lang="en-US" altLang="zh-TW" sz="2800" baseline="0" dirty="0">
                        <a:ln>
                          <a:solidFill>
                            <a:schemeClr val="tx1"/>
                          </a:solidFill>
                        </a:ln>
                        <a:latin typeface="+mn-ea"/>
                        <a:ea typeface="+mn-ea"/>
                      </a:endParaRPr>
                    </a:p>
                    <a:p>
                      <a:pPr algn="l">
                        <a:lnSpc>
                          <a:spcPct val="150000"/>
                        </a:lnSpc>
                      </a:pPr>
                      <a:r>
                        <a:rPr lang="zh-TW" altLang="en-US" sz="2800" baseline="0" dirty="0">
                          <a:ln>
                            <a:solidFill>
                              <a:schemeClr val="tx1"/>
                            </a:solidFill>
                          </a:ln>
                          <a:latin typeface="+mn-ea"/>
                          <a:ea typeface="+mn-ea"/>
                        </a:rPr>
                        <a:t>   坏。</a:t>
                      </a:r>
                      <a:endParaRPr lang="en-US" altLang="zh-TW" sz="2800" baseline="0" dirty="0">
                        <a:ln>
                          <a:solidFill>
                            <a:schemeClr val="tx1"/>
                          </a:solidFill>
                        </a:ln>
                        <a:latin typeface="+mn-ea"/>
                        <a:ea typeface="+mn-ea"/>
                      </a:endParaRPr>
                    </a:p>
                    <a:p>
                      <a:pPr algn="l">
                        <a:lnSpc>
                          <a:spcPct val="150000"/>
                        </a:lnSpc>
                      </a:pPr>
                      <a:r>
                        <a:rPr lang="en-US" altLang="zh-TW" sz="2800" baseline="0" dirty="0">
                          <a:ln>
                            <a:solidFill>
                              <a:schemeClr val="tx1"/>
                            </a:solidFill>
                          </a:ln>
                          <a:latin typeface="+mn-ea"/>
                          <a:ea typeface="+mn-ea"/>
                        </a:rPr>
                        <a:t>2.</a:t>
                      </a:r>
                      <a:r>
                        <a:rPr lang="zh-TW" altLang="en-US" sz="2800" baseline="0" dirty="0">
                          <a:ln>
                            <a:solidFill>
                              <a:schemeClr val="tx1"/>
                            </a:solidFill>
                          </a:ln>
                          <a:latin typeface="+mn-ea"/>
                          <a:ea typeface="+mn-ea"/>
                        </a:rPr>
                        <a:t>对象是有关人或物生</a:t>
                      </a:r>
                      <a:endParaRPr lang="en-US" altLang="zh-TW" sz="2800" baseline="0" dirty="0">
                        <a:ln>
                          <a:solidFill>
                            <a:schemeClr val="tx1"/>
                          </a:solidFill>
                        </a:ln>
                        <a:latin typeface="+mn-ea"/>
                        <a:ea typeface="+mn-ea"/>
                      </a:endParaRPr>
                    </a:p>
                    <a:p>
                      <a:pPr algn="l">
                        <a:lnSpc>
                          <a:spcPct val="150000"/>
                        </a:lnSpc>
                      </a:pPr>
                      <a:r>
                        <a:rPr lang="zh-TW" altLang="en-US" sz="2800" baseline="0" dirty="0">
                          <a:ln>
                            <a:solidFill>
                              <a:schemeClr val="tx1"/>
                            </a:solidFill>
                          </a:ln>
                          <a:latin typeface="+mn-ea"/>
                          <a:ea typeface="+mn-ea"/>
                        </a:rPr>
                        <a:t>   存、发展等方面的事</a:t>
                      </a:r>
                      <a:endParaRPr lang="en-US" altLang="zh-TW" sz="2800" baseline="0" dirty="0">
                        <a:ln>
                          <a:solidFill>
                            <a:schemeClr val="tx1"/>
                          </a:solidFill>
                        </a:ln>
                        <a:latin typeface="+mn-ea"/>
                        <a:ea typeface="+mn-ea"/>
                      </a:endParaRPr>
                    </a:p>
                    <a:p>
                      <a:pPr algn="l">
                        <a:lnSpc>
                          <a:spcPct val="150000"/>
                        </a:lnSpc>
                      </a:pPr>
                      <a:r>
                        <a:rPr lang="zh-TW" altLang="en-US" sz="2800" baseline="0" dirty="0">
                          <a:ln>
                            <a:solidFill>
                              <a:schemeClr val="tx1"/>
                            </a:solidFill>
                          </a:ln>
                          <a:latin typeface="+mn-ea"/>
                          <a:ea typeface="+mn-ea"/>
                        </a:rPr>
                        <a:t>   物，如生命、青少年、</a:t>
                      </a:r>
                      <a:endParaRPr lang="en-US" altLang="zh-TW" sz="2800" baseline="0" dirty="0">
                        <a:ln>
                          <a:solidFill>
                            <a:schemeClr val="tx1"/>
                          </a:solidFill>
                        </a:ln>
                        <a:latin typeface="+mn-ea"/>
                        <a:ea typeface="+mn-ea"/>
                      </a:endParaRPr>
                    </a:p>
                    <a:p>
                      <a:pPr algn="l">
                        <a:lnSpc>
                          <a:spcPct val="150000"/>
                        </a:lnSpc>
                      </a:pPr>
                      <a:r>
                        <a:rPr lang="zh-TW" altLang="en-US" sz="2800" baseline="0" dirty="0">
                          <a:ln>
                            <a:solidFill>
                              <a:schemeClr val="tx1"/>
                            </a:solidFill>
                          </a:ln>
                          <a:latin typeface="+mn-ea"/>
                          <a:ea typeface="+mn-ea"/>
                        </a:rPr>
                        <a:t>   安全、国家、社会等。</a:t>
                      </a:r>
                      <a:endParaRPr lang="en-US" altLang="zh-TW" sz="2800" b="0" baseline="0" dirty="0">
                        <a:ln>
                          <a:solidFill>
                            <a:schemeClr val="tx1"/>
                          </a:solidFill>
                        </a:ln>
                        <a:latin typeface="+mn-ea"/>
                        <a:ea typeface="+mn-ea"/>
                      </a:endParaRPr>
                    </a:p>
                  </a:txBody>
                  <a:tcPr anchor="ctr">
                    <a:solidFill>
                      <a:srgbClr val="F0F4F4"/>
                    </a:solidFill>
                  </a:tcPr>
                </a:tc>
                <a:extLst>
                  <a:ext uri="{0D108BD9-81ED-4DB2-BD59-A6C34878D82A}">
                    <a16:rowId xmlns:a16="http://schemas.microsoft.com/office/drawing/2014/main" val="1677290715"/>
                  </a:ext>
                </a:extLst>
              </a:tr>
            </a:tbl>
          </a:graphicData>
        </a:graphic>
      </p:graphicFrame>
    </p:spTree>
    <p:extLst>
      <p:ext uri="{BB962C8B-B14F-4D97-AF65-F5344CB8AC3E}">
        <p14:creationId xmlns:p14="http://schemas.microsoft.com/office/powerpoint/2010/main" val="3907108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6A35303D-6CC8-428C-B444-EE1FB04D5DE8}"/>
              </a:ext>
            </a:extLst>
          </p:cNvPr>
          <p:cNvSpPr txBox="1"/>
          <p:nvPr/>
        </p:nvSpPr>
        <p:spPr>
          <a:xfrm>
            <a:off x="330515" y="32292"/>
            <a:ext cx="2900365" cy="523220"/>
          </a:xfrm>
          <a:prstGeom prst="rect">
            <a:avLst/>
          </a:prstGeom>
          <a:solidFill>
            <a:srgbClr val="006666"/>
          </a:solidFill>
          <a:ln w="38100">
            <a:solidFill>
              <a:srgbClr val="006666"/>
            </a:solidFill>
          </a:ln>
        </p:spPr>
        <p:txBody>
          <a:bodyPr wrap="square" rtlCol="0">
            <a:spAutoFit/>
          </a:bodyPr>
          <a:lstStyle/>
          <a:p>
            <a:pPr algn="ctr"/>
            <a:r>
              <a:rPr lang="zh-TW" altLang="en-US" sz="2800" dirty="0">
                <a:solidFill>
                  <a:schemeClr val="bg1"/>
                </a:solidFill>
                <a:latin typeface="微軟正黑體" panose="020B0604030504040204" pitchFamily="34" charset="-120"/>
                <a:ea typeface="微軟正黑體" panose="020B0604030504040204" pitchFamily="34" charset="-120"/>
              </a:rPr>
              <a:t>损害</a:t>
            </a:r>
            <a:endParaRPr lang="en-US" altLang="zh-TW" sz="2800" dirty="0">
              <a:solidFill>
                <a:schemeClr val="bg1"/>
              </a:solidFill>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id="{2AD805DF-D8F2-4C40-B812-6025D886CDC7}"/>
              </a:ext>
            </a:extLst>
          </p:cNvPr>
          <p:cNvSpPr txBox="1"/>
          <p:nvPr/>
        </p:nvSpPr>
        <p:spPr>
          <a:xfrm>
            <a:off x="8961120" y="40295"/>
            <a:ext cx="2900365" cy="523220"/>
          </a:xfrm>
          <a:prstGeom prst="rect">
            <a:avLst/>
          </a:prstGeom>
          <a:solidFill>
            <a:srgbClr val="006666"/>
          </a:solidFill>
          <a:ln w="38100">
            <a:solidFill>
              <a:srgbClr val="006666"/>
            </a:solidFill>
          </a:ln>
        </p:spPr>
        <p:txBody>
          <a:bodyPr wrap="square" rtlCol="0">
            <a:spAutoFit/>
          </a:bodyPr>
          <a:lstStyle/>
          <a:p>
            <a:pPr algn="ctr"/>
            <a:r>
              <a:rPr lang="zh-TW" altLang="en-US" sz="2800" dirty="0">
                <a:solidFill>
                  <a:schemeClr val="bg1"/>
                </a:solidFill>
                <a:latin typeface="微軟正黑體" panose="020B0604030504040204" pitchFamily="34" charset="-120"/>
                <a:ea typeface="微軟正黑體" panose="020B0604030504040204" pitchFamily="34" charset="-120"/>
              </a:rPr>
              <a:t>危害</a:t>
            </a:r>
            <a:endParaRPr lang="en-US" altLang="zh-TW" sz="2800" dirty="0">
              <a:solidFill>
                <a:schemeClr val="bg1"/>
              </a:solidFill>
              <a:latin typeface="微軟正黑體" panose="020B0604030504040204" pitchFamily="34" charset="-120"/>
              <a:ea typeface="微軟正黑體" panose="020B0604030504040204" pitchFamily="34" charset="-120"/>
            </a:endParaRPr>
          </a:p>
        </p:txBody>
      </p:sp>
      <p:cxnSp>
        <p:nvCxnSpPr>
          <p:cNvPr id="10" name="直線接點 9">
            <a:extLst>
              <a:ext uri="{FF2B5EF4-FFF2-40B4-BE49-F238E27FC236}">
                <a16:creationId xmlns:a16="http://schemas.microsoft.com/office/drawing/2014/main" id="{32FC350C-1C13-4DDA-A8FD-BDC15F8EE7E2}"/>
              </a:ext>
            </a:extLst>
          </p:cNvPr>
          <p:cNvCxnSpPr>
            <a:cxnSpLocks/>
            <a:stCxn id="2" idx="3"/>
            <a:endCxn id="8" idx="1"/>
          </p:cNvCxnSpPr>
          <p:nvPr/>
        </p:nvCxnSpPr>
        <p:spPr>
          <a:xfrm>
            <a:off x="3230880" y="293902"/>
            <a:ext cx="1378425" cy="8003"/>
          </a:xfrm>
          <a:prstGeom prst="line">
            <a:avLst/>
          </a:prstGeom>
          <a:ln w="76200">
            <a:solidFill>
              <a:srgbClr val="006666"/>
            </a:solidFill>
          </a:ln>
        </p:spPr>
        <p:style>
          <a:lnRef idx="1">
            <a:schemeClr val="accent1"/>
          </a:lnRef>
          <a:fillRef idx="0">
            <a:schemeClr val="accent1"/>
          </a:fillRef>
          <a:effectRef idx="0">
            <a:schemeClr val="accent1"/>
          </a:effectRef>
          <a:fontRef idx="minor">
            <a:schemeClr val="tx1"/>
          </a:fontRef>
        </p:style>
      </p:cxnSp>
      <p:sp>
        <p:nvSpPr>
          <p:cNvPr id="8" name="文字方塊 7">
            <a:extLst>
              <a:ext uri="{FF2B5EF4-FFF2-40B4-BE49-F238E27FC236}">
                <a16:creationId xmlns:a16="http://schemas.microsoft.com/office/drawing/2014/main" id="{39F07E0F-BD92-4353-A9FA-AF6349DEE446}"/>
              </a:ext>
            </a:extLst>
          </p:cNvPr>
          <p:cNvSpPr txBox="1"/>
          <p:nvPr/>
        </p:nvSpPr>
        <p:spPr>
          <a:xfrm>
            <a:off x="4609305" y="40295"/>
            <a:ext cx="2900365" cy="523220"/>
          </a:xfrm>
          <a:prstGeom prst="rect">
            <a:avLst/>
          </a:prstGeom>
          <a:solidFill>
            <a:srgbClr val="006666"/>
          </a:solidFill>
          <a:ln w="38100">
            <a:solidFill>
              <a:srgbClr val="006666"/>
            </a:solidFill>
          </a:ln>
        </p:spPr>
        <p:txBody>
          <a:bodyPr wrap="square" rtlCol="0">
            <a:spAutoFit/>
          </a:bodyPr>
          <a:lstStyle/>
          <a:p>
            <a:pPr algn="ctr"/>
            <a:r>
              <a:rPr lang="zh-TW" altLang="en-US" sz="2800" dirty="0">
                <a:solidFill>
                  <a:schemeClr val="bg1"/>
                </a:solidFill>
                <a:latin typeface="微軟正黑體" panose="020B0604030504040204" pitchFamily="34" charset="-120"/>
                <a:ea typeface="微軟正黑體" panose="020B0604030504040204" pitchFamily="34" charset="-120"/>
              </a:rPr>
              <a:t>伤害</a:t>
            </a:r>
            <a:endParaRPr lang="en-US" altLang="zh-TW" sz="2800" dirty="0">
              <a:solidFill>
                <a:schemeClr val="bg1"/>
              </a:solidFill>
              <a:latin typeface="微軟正黑體" panose="020B0604030504040204" pitchFamily="34" charset="-120"/>
              <a:ea typeface="微軟正黑體" panose="020B0604030504040204" pitchFamily="34" charset="-120"/>
            </a:endParaRPr>
          </a:p>
        </p:txBody>
      </p:sp>
      <p:cxnSp>
        <p:nvCxnSpPr>
          <p:cNvPr id="12" name="直線接點 11">
            <a:extLst>
              <a:ext uri="{FF2B5EF4-FFF2-40B4-BE49-F238E27FC236}">
                <a16:creationId xmlns:a16="http://schemas.microsoft.com/office/drawing/2014/main" id="{D286DAC6-1998-4890-AC4C-2A628E292BFE}"/>
              </a:ext>
            </a:extLst>
          </p:cNvPr>
          <p:cNvCxnSpPr>
            <a:cxnSpLocks/>
            <a:stCxn id="8" idx="3"/>
            <a:endCxn id="3" idx="1"/>
          </p:cNvCxnSpPr>
          <p:nvPr/>
        </p:nvCxnSpPr>
        <p:spPr>
          <a:xfrm>
            <a:off x="7509670" y="301905"/>
            <a:ext cx="1451450" cy="0"/>
          </a:xfrm>
          <a:prstGeom prst="line">
            <a:avLst/>
          </a:prstGeom>
          <a:ln w="76200">
            <a:solidFill>
              <a:srgbClr val="006666"/>
            </a:solidFill>
          </a:ln>
        </p:spPr>
        <p:style>
          <a:lnRef idx="1">
            <a:schemeClr val="accent1"/>
          </a:lnRef>
          <a:fillRef idx="0">
            <a:schemeClr val="accent1"/>
          </a:fillRef>
          <a:effectRef idx="0">
            <a:schemeClr val="accent1"/>
          </a:effectRef>
          <a:fontRef idx="minor">
            <a:schemeClr val="tx1"/>
          </a:fontRef>
        </p:style>
      </p:cxnSp>
      <p:sp>
        <p:nvSpPr>
          <p:cNvPr id="5" name="文字方塊 4">
            <a:extLst>
              <a:ext uri="{FF2B5EF4-FFF2-40B4-BE49-F238E27FC236}">
                <a16:creationId xmlns:a16="http://schemas.microsoft.com/office/drawing/2014/main" id="{872B0BEE-1E90-4EAD-9C48-0CDA299A9028}"/>
              </a:ext>
            </a:extLst>
          </p:cNvPr>
          <p:cNvSpPr txBox="1"/>
          <p:nvPr/>
        </p:nvSpPr>
        <p:spPr>
          <a:xfrm>
            <a:off x="330515" y="818644"/>
            <a:ext cx="11530970" cy="5911170"/>
          </a:xfrm>
          <a:prstGeom prst="rect">
            <a:avLst/>
          </a:prstGeom>
          <a:noFill/>
        </p:spPr>
        <p:txBody>
          <a:bodyPr wrap="square" rtlCol="0">
            <a:spAutoFit/>
          </a:bodyPr>
          <a:lstStyle/>
          <a:p>
            <a:pPr>
              <a:lnSpc>
                <a:spcPct val="150000"/>
              </a:lnSpc>
            </a:pPr>
            <a:r>
              <a:rPr lang="en-US" altLang="zh-TW" sz="3200" dirty="0">
                <a:latin typeface="+mn-ea"/>
              </a:rPr>
              <a:t>1.</a:t>
            </a:r>
            <a:r>
              <a:rPr lang="zh-TW" altLang="en-US" sz="3200" dirty="0">
                <a:latin typeface="+mn-ea"/>
              </a:rPr>
              <a:t>这种盗版行为不仅</a:t>
            </a:r>
            <a:r>
              <a:rPr lang="zh-TW" altLang="en-US" sz="3200" dirty="0">
                <a:highlight>
                  <a:srgbClr val="FFFF00"/>
                </a:highlight>
                <a:latin typeface="+mn-ea"/>
              </a:rPr>
              <a:t>损害</a:t>
            </a:r>
            <a:r>
              <a:rPr lang="zh-TW" altLang="en-US" sz="3200" dirty="0">
                <a:latin typeface="+mn-ea"/>
              </a:rPr>
              <a:t>了我们的利益，也</a:t>
            </a:r>
            <a:r>
              <a:rPr lang="zh-TW" altLang="en-US" sz="3200" dirty="0">
                <a:highlight>
                  <a:srgbClr val="FFFF00"/>
                </a:highlight>
                <a:latin typeface="+mn-ea"/>
              </a:rPr>
              <a:t>损害</a:t>
            </a:r>
            <a:r>
              <a:rPr lang="zh-TW" altLang="en-US" sz="3200" dirty="0">
                <a:latin typeface="+mn-ea"/>
              </a:rPr>
              <a:t>了我们的声誉。</a:t>
            </a:r>
            <a:endParaRPr lang="en-US" altLang="zh-TW" sz="3200" dirty="0">
              <a:latin typeface="+mn-ea"/>
            </a:endParaRPr>
          </a:p>
          <a:p>
            <a:pPr>
              <a:lnSpc>
                <a:spcPct val="150000"/>
              </a:lnSpc>
            </a:pPr>
            <a:r>
              <a:rPr lang="en-US" altLang="zh-TW" sz="3200" dirty="0">
                <a:latin typeface="+mn-ea"/>
              </a:rPr>
              <a:t>2.</a:t>
            </a:r>
            <a:r>
              <a:rPr lang="zh-TW" altLang="en-US" sz="3200" dirty="0">
                <a:latin typeface="+mn-ea"/>
              </a:rPr>
              <a:t>这个孩子本性善良，从不肯</a:t>
            </a:r>
            <a:r>
              <a:rPr lang="zh-TW" altLang="en-US" sz="3200" dirty="0">
                <a:highlight>
                  <a:srgbClr val="FFFF00"/>
                </a:highlight>
                <a:latin typeface="+mn-ea"/>
              </a:rPr>
              <a:t>伤害</a:t>
            </a:r>
            <a:r>
              <a:rPr lang="zh-TW" altLang="en-US" sz="3200" dirty="0">
                <a:latin typeface="+mn-ea"/>
              </a:rPr>
              <a:t>小动物，连走路时都不愿踩伤</a:t>
            </a:r>
            <a:endParaRPr lang="en-US" altLang="zh-TW" sz="3200" dirty="0">
              <a:latin typeface="+mn-ea"/>
            </a:endParaRPr>
          </a:p>
          <a:p>
            <a:pPr>
              <a:lnSpc>
                <a:spcPct val="150000"/>
              </a:lnSpc>
            </a:pPr>
            <a:r>
              <a:rPr lang="zh-TW" altLang="en-US" sz="3200" dirty="0">
                <a:latin typeface="+mn-ea"/>
              </a:rPr>
              <a:t>   蚂蟻。</a:t>
            </a:r>
            <a:endParaRPr lang="en-US" altLang="zh-TW" sz="3200" dirty="0">
              <a:latin typeface="+mn-ea"/>
            </a:endParaRPr>
          </a:p>
          <a:p>
            <a:pPr>
              <a:lnSpc>
                <a:spcPct val="150000"/>
              </a:lnSpc>
            </a:pPr>
            <a:r>
              <a:rPr lang="en-US" altLang="zh-TW" sz="3200" dirty="0">
                <a:latin typeface="+mn-ea"/>
              </a:rPr>
              <a:t>3.</a:t>
            </a:r>
            <a:r>
              <a:rPr lang="zh-TW" altLang="en-US" sz="3200" dirty="0">
                <a:latin typeface="+mn-ea"/>
              </a:rPr>
              <a:t>大量排放工业废水会</a:t>
            </a:r>
            <a:r>
              <a:rPr lang="zh-TW" altLang="en-US" sz="3200" dirty="0">
                <a:highlight>
                  <a:srgbClr val="FFFF00"/>
                </a:highlight>
                <a:latin typeface="+mn-ea"/>
              </a:rPr>
              <a:t>危害</a:t>
            </a:r>
            <a:r>
              <a:rPr lang="zh-TW" altLang="en-US" sz="3200" dirty="0">
                <a:latin typeface="+mn-ea"/>
              </a:rPr>
              <a:t>农作物的生长。</a:t>
            </a:r>
            <a:endParaRPr lang="en-US" altLang="zh-TW" sz="3200" dirty="0">
              <a:latin typeface="+mn-ea"/>
            </a:endParaRPr>
          </a:p>
          <a:p>
            <a:pPr>
              <a:lnSpc>
                <a:spcPct val="150000"/>
              </a:lnSpc>
            </a:pPr>
            <a:r>
              <a:rPr lang="en-US" altLang="zh-TW" sz="3200" dirty="0">
                <a:latin typeface="+mn-ea"/>
              </a:rPr>
              <a:t>4.</a:t>
            </a:r>
            <a:r>
              <a:rPr lang="zh-TW" altLang="en-US" sz="3200" dirty="0">
                <a:latin typeface="+mn-ea"/>
              </a:rPr>
              <a:t>有的人想把公共场所的装饰物带回家，老马制止了这种</a:t>
            </a:r>
            <a:r>
              <a:rPr lang="zh-TW" altLang="en-US" sz="3200" dirty="0">
                <a:highlight>
                  <a:srgbClr val="FFFF00"/>
                </a:highlight>
                <a:latin typeface="+mn-ea"/>
              </a:rPr>
              <a:t>损害</a:t>
            </a:r>
            <a:r>
              <a:rPr lang="zh-TW" altLang="en-US" sz="3200" dirty="0">
                <a:latin typeface="+mn-ea"/>
              </a:rPr>
              <a:t>国  </a:t>
            </a:r>
            <a:endParaRPr lang="en-US" altLang="zh-TW" sz="3200" dirty="0">
              <a:latin typeface="+mn-ea"/>
            </a:endParaRPr>
          </a:p>
          <a:p>
            <a:pPr>
              <a:lnSpc>
                <a:spcPct val="150000"/>
              </a:lnSpc>
            </a:pPr>
            <a:r>
              <a:rPr lang="zh-TW" altLang="en-US" sz="3200" dirty="0">
                <a:latin typeface="+mn-ea"/>
              </a:rPr>
              <a:t>   家利益的行为。</a:t>
            </a:r>
            <a:endParaRPr lang="en-US" altLang="zh-TW" sz="3200" dirty="0">
              <a:latin typeface="+mn-ea"/>
            </a:endParaRPr>
          </a:p>
          <a:p>
            <a:pPr>
              <a:lnSpc>
                <a:spcPct val="150000"/>
              </a:lnSpc>
            </a:pPr>
            <a:r>
              <a:rPr lang="en-US" altLang="zh-TW" sz="3200" dirty="0">
                <a:latin typeface="+mn-ea"/>
              </a:rPr>
              <a:t>5.</a:t>
            </a:r>
            <a:r>
              <a:rPr lang="zh-TW" altLang="en-US" sz="3200" dirty="0">
                <a:latin typeface="+mn-ea"/>
              </a:rPr>
              <a:t>说话要注意避免</a:t>
            </a:r>
            <a:r>
              <a:rPr lang="zh-TW" altLang="en-US" sz="3200" dirty="0">
                <a:highlight>
                  <a:srgbClr val="FFFF00"/>
                </a:highlight>
                <a:latin typeface="+mn-ea"/>
              </a:rPr>
              <a:t>伤害</a:t>
            </a:r>
            <a:r>
              <a:rPr lang="zh-TW" altLang="en-US" sz="3200" dirty="0">
                <a:latin typeface="+mn-ea"/>
              </a:rPr>
              <a:t>别人的自尊心。</a:t>
            </a:r>
            <a:endParaRPr lang="en-US" altLang="zh-TW" sz="3200" dirty="0">
              <a:latin typeface="+mn-ea"/>
            </a:endParaRPr>
          </a:p>
          <a:p>
            <a:pPr>
              <a:lnSpc>
                <a:spcPct val="150000"/>
              </a:lnSpc>
            </a:pPr>
            <a:r>
              <a:rPr lang="en-US" altLang="zh-TW" sz="3200" dirty="0">
                <a:latin typeface="+mn-ea"/>
              </a:rPr>
              <a:t>6.</a:t>
            </a:r>
            <a:r>
              <a:rPr lang="zh-TW" altLang="en-US" sz="3200" dirty="0">
                <a:latin typeface="+mn-ea"/>
              </a:rPr>
              <a:t>对于</a:t>
            </a:r>
            <a:r>
              <a:rPr lang="zh-TW" altLang="en-US" sz="3200" dirty="0">
                <a:highlight>
                  <a:srgbClr val="FFFF00"/>
                </a:highlight>
                <a:latin typeface="+mn-ea"/>
              </a:rPr>
              <a:t>危害</a:t>
            </a:r>
            <a:r>
              <a:rPr lang="zh-TW" altLang="en-US" sz="3200" dirty="0">
                <a:latin typeface="+mn-ea"/>
              </a:rPr>
              <a:t>国家和人民安全的行为，必须严肃惩处。</a:t>
            </a:r>
          </a:p>
        </p:txBody>
      </p:sp>
    </p:spTree>
    <p:extLst>
      <p:ext uri="{BB962C8B-B14F-4D97-AF65-F5344CB8AC3E}">
        <p14:creationId xmlns:p14="http://schemas.microsoft.com/office/powerpoint/2010/main" val="497322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A6432754-648C-4AD6-A289-25556EFC636D}"/>
              </a:ext>
            </a:extLst>
          </p:cNvPr>
          <p:cNvSpPr txBox="1"/>
          <p:nvPr/>
        </p:nvSpPr>
        <p:spPr>
          <a:xfrm>
            <a:off x="333497" y="1021361"/>
            <a:ext cx="11525005" cy="1323439"/>
          </a:xfrm>
          <a:prstGeom prst="rect">
            <a:avLst/>
          </a:prstGeom>
          <a:solidFill>
            <a:srgbClr val="660033"/>
          </a:solidFill>
        </p:spPr>
        <p:txBody>
          <a:bodyPr wrap="square" rtlCol="0">
            <a:spAutoFit/>
          </a:bodyPr>
          <a:lstStyle/>
          <a:p>
            <a:pPr algn="ctr"/>
            <a:r>
              <a:rPr lang="zh-TW" altLang="en-US" sz="8000" dirty="0">
                <a:solidFill>
                  <a:schemeClr val="bg1"/>
                </a:solidFill>
                <a:latin typeface="微軟正黑體" panose="020B0604030504040204" pitchFamily="34" charset="-120"/>
                <a:ea typeface="微軟正黑體" panose="020B0604030504040204" pitchFamily="34" charset="-120"/>
              </a:rPr>
              <a:t>一旦</a:t>
            </a:r>
            <a:endParaRPr lang="en-US" altLang="zh-TW" sz="8000" dirty="0">
              <a:solidFill>
                <a:schemeClr val="bg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4A824F04-5B21-4CAC-9E28-DE231C124E7C}"/>
              </a:ext>
            </a:extLst>
          </p:cNvPr>
          <p:cNvSpPr txBox="1"/>
          <p:nvPr/>
        </p:nvSpPr>
        <p:spPr>
          <a:xfrm>
            <a:off x="333497" y="2861617"/>
            <a:ext cx="11525005" cy="2749214"/>
          </a:xfrm>
          <a:prstGeom prst="rect">
            <a:avLst/>
          </a:prstGeom>
          <a:noFill/>
          <a:ln>
            <a:solidFill>
              <a:schemeClr val="tx1"/>
            </a:solidFill>
          </a:ln>
        </p:spPr>
        <p:txBody>
          <a:bodyPr wrap="square" rtlCol="0">
            <a:spAutoFit/>
          </a:bodyPr>
          <a:lstStyle/>
          <a:p>
            <a:pPr>
              <a:lnSpc>
                <a:spcPct val="150000"/>
              </a:lnSpc>
            </a:pPr>
            <a:r>
              <a:rPr lang="en-US" altLang="zh-TW" sz="4000" dirty="0">
                <a:latin typeface="微軟正黑體" panose="020B0604030504040204" pitchFamily="34" charset="-120"/>
                <a:ea typeface="微軟正黑體" panose="020B0604030504040204" pitchFamily="34" charset="-120"/>
              </a:rPr>
              <a:t>1.</a:t>
            </a:r>
            <a:r>
              <a:rPr lang="zh-TW" altLang="en-US" sz="4000" dirty="0">
                <a:latin typeface="微軟正黑體" panose="020B0604030504040204" pitchFamily="34" charset="-120"/>
                <a:ea typeface="微軟正黑體" panose="020B0604030504040204" pitchFamily="34" charset="-120"/>
              </a:rPr>
              <a:t> </a:t>
            </a:r>
            <a:r>
              <a:rPr lang="en-US" altLang="zh-TW" sz="4000" dirty="0">
                <a:latin typeface="微軟正黑體" panose="020B0604030504040204" pitchFamily="34" charset="-120"/>
                <a:ea typeface="微軟正黑體" panose="020B0604030504040204" pitchFamily="34" charset="-120"/>
              </a:rPr>
              <a:t>Adv.</a:t>
            </a:r>
            <a:r>
              <a:rPr lang="zh-TW" altLang="en-US" sz="4000" dirty="0">
                <a:latin typeface="微軟正黑體" panose="020B0604030504040204" pitchFamily="34" charset="-120"/>
                <a:ea typeface="微軟正黑體" panose="020B0604030504040204" pitchFamily="34" charset="-120"/>
              </a:rPr>
              <a:t>，表示不确定的 天，有一天</a:t>
            </a:r>
            <a:r>
              <a:rPr lang="zh-TW" altLang="en-US" sz="4000" dirty="0">
                <a:latin typeface="微軟正黑體" panose="020B0604030504040204" pitchFamily="34" charset="-120"/>
              </a:rPr>
              <a:t>。</a:t>
            </a:r>
            <a:endParaRPr lang="en-US" altLang="zh-TW" sz="4000" dirty="0">
              <a:latin typeface="微軟正黑體" panose="020B0604030504040204" pitchFamily="34" charset="-120"/>
              <a:ea typeface="微軟正黑體" panose="020B0604030504040204" pitchFamily="34" charset="-120"/>
            </a:endParaRPr>
          </a:p>
          <a:p>
            <a:pPr fontAlgn="base">
              <a:lnSpc>
                <a:spcPct val="150000"/>
              </a:lnSpc>
            </a:pPr>
            <a:r>
              <a:rPr lang="en-US" altLang="zh-TW" sz="4000" dirty="0">
                <a:latin typeface="微軟正黑體" panose="020B0604030504040204" pitchFamily="34" charset="-120"/>
                <a:ea typeface="微軟正黑體" panose="020B0604030504040204" pitchFamily="34" charset="-120"/>
              </a:rPr>
              <a:t>2.</a:t>
            </a:r>
            <a:r>
              <a:rPr lang="zh-TW" altLang="en-US" sz="4000" dirty="0">
                <a:latin typeface="微軟正黑體" panose="020B0604030504040204" pitchFamily="34" charset="-120"/>
                <a:ea typeface="微軟正黑體" panose="020B0604030504040204" pitchFamily="34" charset="-120"/>
              </a:rPr>
              <a:t>多与“就、便、将”等搭配使用。</a:t>
            </a:r>
            <a:endParaRPr lang="en-US" altLang="zh-TW" sz="4000" dirty="0">
              <a:latin typeface="微軟正黑體" panose="020B0604030504040204" pitchFamily="34" charset="-120"/>
              <a:ea typeface="微軟正黑體" panose="020B0604030504040204" pitchFamily="34" charset="-120"/>
            </a:endParaRPr>
          </a:p>
          <a:p>
            <a:pPr fontAlgn="base">
              <a:lnSpc>
                <a:spcPct val="150000"/>
              </a:lnSpc>
            </a:pPr>
            <a:r>
              <a:rPr lang="en-US" altLang="zh-TW" sz="4000" dirty="0">
                <a:latin typeface="微軟正黑體" panose="020B0604030504040204" pitchFamily="34" charset="-120"/>
                <a:ea typeface="微軟正黑體" panose="020B0604030504040204" pitchFamily="34" charset="-120"/>
              </a:rPr>
              <a:t>3.</a:t>
            </a:r>
            <a:r>
              <a:rPr lang="zh-TW" altLang="en-US" sz="4000" dirty="0">
                <a:latin typeface="微軟正黑體" panose="020B0604030504040204" pitchFamily="34" charset="-120"/>
                <a:ea typeface="微軟正黑體" panose="020B0604030504040204" pitchFamily="34" charset="-120"/>
              </a:rPr>
              <a:t>既可用于未发生的事，也可用于已发生的事 </a:t>
            </a:r>
            <a:endParaRPr lang="en-US" altLang="zh-TW" sz="32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501956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768FB862-E5A3-41EB-81F5-539C4BB7EB1C}"/>
              </a:ext>
            </a:extLst>
          </p:cNvPr>
          <p:cNvSpPr txBox="1"/>
          <p:nvPr/>
        </p:nvSpPr>
        <p:spPr>
          <a:xfrm>
            <a:off x="0" y="-2084"/>
            <a:ext cx="1766455" cy="769441"/>
          </a:xfrm>
          <a:prstGeom prst="rect">
            <a:avLst/>
          </a:prstGeom>
          <a:solidFill>
            <a:srgbClr val="660033"/>
          </a:solidFill>
        </p:spPr>
        <p:txBody>
          <a:bodyPr wrap="square" rtlCol="0">
            <a:spAutoFit/>
          </a:bodyPr>
          <a:lstStyle/>
          <a:p>
            <a:pPr algn="ctr"/>
            <a:r>
              <a:rPr lang="zh-TW" altLang="en-US" sz="4400" dirty="0">
                <a:solidFill>
                  <a:schemeClr val="bg1"/>
                </a:solidFill>
                <a:latin typeface="微軟正黑體" panose="020B0604030504040204" pitchFamily="34" charset="-120"/>
                <a:ea typeface="微軟正黑體" panose="020B0604030504040204" pitchFamily="34" charset="-120"/>
              </a:rPr>
              <a:t>一旦</a:t>
            </a:r>
            <a:endParaRPr lang="en-US" altLang="zh-TW" sz="4400" dirty="0">
              <a:solidFill>
                <a:schemeClr val="bg1"/>
              </a:solidFill>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id="{EBE72DFA-55F0-49C1-969C-1709F148F11B}"/>
              </a:ext>
            </a:extLst>
          </p:cNvPr>
          <p:cNvSpPr txBox="1"/>
          <p:nvPr/>
        </p:nvSpPr>
        <p:spPr>
          <a:xfrm>
            <a:off x="328612" y="1426152"/>
            <a:ext cx="11534776" cy="4145558"/>
          </a:xfrm>
          <a:prstGeom prst="rect">
            <a:avLst/>
          </a:prstGeom>
          <a:noFill/>
        </p:spPr>
        <p:txBody>
          <a:bodyPr wrap="square" rtlCol="0">
            <a:spAutoFit/>
          </a:bodyPr>
          <a:lstStyle/>
          <a:p>
            <a:pPr>
              <a:lnSpc>
                <a:spcPct val="150000"/>
              </a:lnSpc>
            </a:pPr>
            <a:r>
              <a:rPr lang="en-US" altLang="zh-TW" sz="3600" dirty="0">
                <a:latin typeface="+mn-ea"/>
              </a:rPr>
              <a:t>1.</a:t>
            </a:r>
            <a:r>
              <a:rPr lang="zh-TW" altLang="en-US" sz="3600" dirty="0">
                <a:latin typeface="+mn-ea"/>
              </a:rPr>
              <a:t>这项技术</a:t>
            </a:r>
            <a:r>
              <a:rPr lang="zh-TW" altLang="en-US" sz="3600" dirty="0">
                <a:highlight>
                  <a:srgbClr val="FFFF00"/>
                </a:highlight>
                <a:latin typeface="+mn-ea"/>
              </a:rPr>
              <a:t>一旦</a:t>
            </a:r>
            <a:r>
              <a:rPr lang="zh-TW" altLang="en-US" sz="3600" dirty="0">
                <a:latin typeface="+mn-ea"/>
              </a:rPr>
              <a:t>应用于生产，就能获得较高的经济利益。</a:t>
            </a:r>
            <a:endParaRPr lang="en-US" altLang="zh-TW" sz="3600" dirty="0">
              <a:latin typeface="+mn-ea"/>
            </a:endParaRPr>
          </a:p>
          <a:p>
            <a:pPr>
              <a:lnSpc>
                <a:spcPct val="150000"/>
              </a:lnSpc>
            </a:pPr>
            <a:r>
              <a:rPr lang="en-US" altLang="zh-TW" sz="3600" dirty="0">
                <a:latin typeface="+mn-ea"/>
              </a:rPr>
              <a:t>2.</a:t>
            </a:r>
            <a:r>
              <a:rPr lang="zh-TW" altLang="en-US" sz="3600" dirty="0">
                <a:latin typeface="+mn-ea"/>
              </a:rPr>
              <a:t> </a:t>
            </a:r>
            <a:r>
              <a:rPr lang="zh-TW" altLang="en-US" sz="3600" dirty="0">
                <a:highlight>
                  <a:srgbClr val="FFFF00"/>
                </a:highlight>
                <a:latin typeface="+mn-ea"/>
              </a:rPr>
              <a:t>一旦</a:t>
            </a:r>
            <a:r>
              <a:rPr lang="zh-TW" altLang="en-US" sz="3600" dirty="0">
                <a:latin typeface="+mn-ea"/>
              </a:rPr>
              <a:t>有什么变化我就立即通知你。</a:t>
            </a:r>
            <a:endParaRPr lang="en-US" altLang="zh-TW" sz="3600" dirty="0">
              <a:latin typeface="+mn-ea"/>
            </a:endParaRPr>
          </a:p>
          <a:p>
            <a:pPr>
              <a:lnSpc>
                <a:spcPct val="150000"/>
              </a:lnSpc>
            </a:pPr>
            <a:r>
              <a:rPr lang="en-US" altLang="zh-TW" sz="3600" dirty="0">
                <a:latin typeface="+mn-ea"/>
              </a:rPr>
              <a:t>3.</a:t>
            </a:r>
            <a:r>
              <a:rPr lang="zh-TW" altLang="en-US" sz="3600" dirty="0">
                <a:latin typeface="+mn-ea"/>
              </a:rPr>
              <a:t>他们相处多年，</a:t>
            </a:r>
            <a:r>
              <a:rPr lang="zh-TW" altLang="en-US" sz="3600" dirty="0">
                <a:highlight>
                  <a:srgbClr val="FFFF00"/>
                </a:highlight>
                <a:latin typeface="+mn-ea"/>
              </a:rPr>
              <a:t>一旦</a:t>
            </a:r>
            <a:r>
              <a:rPr lang="zh-TW" altLang="en-US" sz="3600" dirty="0">
                <a:latin typeface="+mn-ea"/>
              </a:rPr>
              <a:t>分别，怎能不想念呢？</a:t>
            </a:r>
            <a:endParaRPr lang="en-US" altLang="zh-TW" sz="3600" dirty="0">
              <a:latin typeface="+mn-ea"/>
            </a:endParaRPr>
          </a:p>
          <a:p>
            <a:pPr>
              <a:lnSpc>
                <a:spcPct val="150000"/>
              </a:lnSpc>
            </a:pPr>
            <a:r>
              <a:rPr lang="en-US" altLang="zh-TW" sz="3600" dirty="0">
                <a:latin typeface="+mn-ea"/>
              </a:rPr>
              <a:t>4.</a:t>
            </a:r>
            <a:r>
              <a:rPr lang="zh-TW" altLang="en-US" sz="3600" dirty="0">
                <a:latin typeface="+mn-ea"/>
              </a:rPr>
              <a:t>他对酒有了依赖性，竟认为</a:t>
            </a:r>
            <a:r>
              <a:rPr lang="zh-TW" altLang="en-US" sz="3600" dirty="0">
                <a:highlight>
                  <a:srgbClr val="FFFF00"/>
                </a:highlight>
                <a:latin typeface="+mn-ea"/>
              </a:rPr>
              <a:t>一旦</a:t>
            </a:r>
            <a:r>
              <a:rPr lang="zh-TW" altLang="en-US" sz="3600" dirty="0">
                <a:latin typeface="+mn-ea"/>
              </a:rPr>
              <a:t>下了决心而又胆量不足</a:t>
            </a:r>
            <a:endParaRPr lang="en-US" altLang="zh-TW" sz="3600" dirty="0">
              <a:latin typeface="+mn-ea"/>
            </a:endParaRPr>
          </a:p>
          <a:p>
            <a:pPr>
              <a:lnSpc>
                <a:spcPct val="150000"/>
              </a:lnSpc>
            </a:pPr>
            <a:r>
              <a:rPr lang="zh-TW" altLang="en-US" sz="3600" dirty="0">
                <a:latin typeface="+mn-ea"/>
              </a:rPr>
              <a:t>   的时候就应该借借酒力。</a:t>
            </a:r>
            <a:endParaRPr lang="en-US" altLang="zh-TW" sz="3600" dirty="0">
              <a:latin typeface="+mn-ea"/>
            </a:endParaRPr>
          </a:p>
        </p:txBody>
      </p:sp>
    </p:spTree>
    <p:extLst>
      <p:ext uri="{BB962C8B-B14F-4D97-AF65-F5344CB8AC3E}">
        <p14:creationId xmlns:p14="http://schemas.microsoft.com/office/powerpoint/2010/main" val="4040288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4C68E01-C78E-4DBB-A346-27748A780E37}"/>
              </a:ext>
            </a:extLst>
          </p:cNvPr>
          <p:cNvSpPr txBox="1"/>
          <p:nvPr/>
        </p:nvSpPr>
        <p:spPr>
          <a:xfrm>
            <a:off x="0" y="172226"/>
            <a:ext cx="2151321" cy="1107996"/>
          </a:xfrm>
          <a:prstGeom prst="rect">
            <a:avLst/>
          </a:prstGeom>
          <a:solidFill>
            <a:schemeClr val="accent1">
              <a:lumMod val="50000"/>
            </a:schemeClr>
          </a:solidFill>
          <a:ln>
            <a:solidFill>
              <a:schemeClr val="accent1">
                <a:lumMod val="50000"/>
              </a:schemeClr>
            </a:solidFill>
          </a:ln>
        </p:spPr>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界</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id="{AE265C2A-CA00-4841-992C-7C43D64B6320}"/>
              </a:ext>
            </a:extLst>
          </p:cNvPr>
          <p:cNvSpPr txBox="1"/>
          <p:nvPr/>
        </p:nvSpPr>
        <p:spPr>
          <a:xfrm>
            <a:off x="6096000" y="202197"/>
            <a:ext cx="2151321" cy="1107996"/>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旋即</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558E7656-10B4-4306-9253-BEABC2FAD5CB}"/>
              </a:ext>
            </a:extLst>
          </p:cNvPr>
          <p:cNvSpPr txBox="1"/>
          <p:nvPr/>
        </p:nvSpPr>
        <p:spPr>
          <a:xfrm>
            <a:off x="-1" y="3449138"/>
            <a:ext cx="2151321" cy="1107996"/>
          </a:xfrm>
          <a:prstGeom prst="rect">
            <a:avLst/>
          </a:prstGeom>
          <a:solidFill>
            <a:schemeClr val="accent1">
              <a:lumMod val="50000"/>
            </a:schemeClr>
          </a:solidFill>
          <a:ln>
            <a:solidFill>
              <a:schemeClr val="accent1">
                <a:lumMod val="50000"/>
              </a:schemeClr>
            </a:solidFill>
          </a:ln>
        </p:spPr>
        <p:txBody>
          <a:bodyPr wrap="square" rtlCol="0" anchor="ctr">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质疑</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6" name="文字方塊 5">
            <a:extLst>
              <a:ext uri="{FF2B5EF4-FFF2-40B4-BE49-F238E27FC236}">
                <a16:creationId xmlns:a16="http://schemas.microsoft.com/office/drawing/2014/main" id="{04856BEF-FABE-4A15-82C8-163159CEDA31}"/>
              </a:ext>
            </a:extLst>
          </p:cNvPr>
          <p:cNvSpPr txBox="1"/>
          <p:nvPr/>
        </p:nvSpPr>
        <p:spPr>
          <a:xfrm>
            <a:off x="6096000" y="3388985"/>
            <a:ext cx="2151321" cy="1107996"/>
          </a:xfrm>
          <a:prstGeom prst="rect">
            <a:avLst/>
          </a:prstGeom>
          <a:solidFill>
            <a:schemeClr val="accent1">
              <a:lumMod val="50000"/>
            </a:schemeClr>
          </a:solidFill>
          <a:ln>
            <a:solidFill>
              <a:schemeClr val="accent1">
                <a:lumMod val="50000"/>
              </a:schemeClr>
            </a:solidFill>
          </a:ln>
        </p:spPr>
        <p:txBody>
          <a:bodyPr wrap="square" rtlCol="0" anchor="ctr">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大大</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7" name="文字方塊 6">
            <a:extLst>
              <a:ext uri="{FF2B5EF4-FFF2-40B4-BE49-F238E27FC236}">
                <a16:creationId xmlns:a16="http://schemas.microsoft.com/office/drawing/2014/main" id="{68B57BA2-0295-4EFA-B412-794A9C802DBE}"/>
              </a:ext>
            </a:extLst>
          </p:cNvPr>
          <p:cNvSpPr txBox="1"/>
          <p:nvPr/>
        </p:nvSpPr>
        <p:spPr>
          <a:xfrm>
            <a:off x="-1" y="1505297"/>
            <a:ext cx="6057512" cy="1825884"/>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按职业或性别等划分的社会成员的总体。</a:t>
            </a:r>
          </a:p>
        </p:txBody>
      </p:sp>
      <p:sp>
        <p:nvSpPr>
          <p:cNvPr id="8" name="文字方塊 7">
            <a:extLst>
              <a:ext uri="{FF2B5EF4-FFF2-40B4-BE49-F238E27FC236}">
                <a16:creationId xmlns:a16="http://schemas.microsoft.com/office/drawing/2014/main" id="{4FD80E1D-4098-4E8F-80F3-90702602E502}"/>
              </a:ext>
            </a:extLst>
          </p:cNvPr>
          <p:cNvSpPr txBox="1"/>
          <p:nvPr/>
        </p:nvSpPr>
        <p:spPr>
          <a:xfrm>
            <a:off x="6134489" y="1979719"/>
            <a:ext cx="6057511" cy="906361"/>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很快地。</a:t>
            </a:r>
          </a:p>
        </p:txBody>
      </p:sp>
      <p:sp>
        <p:nvSpPr>
          <p:cNvPr id="9" name="文字方塊 8">
            <a:extLst>
              <a:ext uri="{FF2B5EF4-FFF2-40B4-BE49-F238E27FC236}">
                <a16:creationId xmlns:a16="http://schemas.microsoft.com/office/drawing/2014/main" id="{D17DCB4F-281E-48F9-8B9B-F6FF1FC41050}"/>
              </a:ext>
            </a:extLst>
          </p:cNvPr>
          <p:cNvSpPr txBox="1"/>
          <p:nvPr/>
        </p:nvSpPr>
        <p:spPr>
          <a:xfrm>
            <a:off x="0" y="5179220"/>
            <a:ext cx="6096000" cy="916469"/>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提出疑问。</a:t>
            </a:r>
          </a:p>
        </p:txBody>
      </p:sp>
      <p:sp>
        <p:nvSpPr>
          <p:cNvPr id="11" name="矩形 10">
            <a:extLst>
              <a:ext uri="{FF2B5EF4-FFF2-40B4-BE49-F238E27FC236}">
                <a16:creationId xmlns:a16="http://schemas.microsoft.com/office/drawing/2014/main" id="{9AF8CCF4-6697-482F-81B6-2EF38231843A}"/>
              </a:ext>
            </a:extLst>
          </p:cNvPr>
          <p:cNvSpPr/>
          <p:nvPr/>
        </p:nvSpPr>
        <p:spPr>
          <a:xfrm>
            <a:off x="2151320" y="3575469"/>
            <a:ext cx="3944679" cy="584775"/>
          </a:xfrm>
          <a:prstGeom prst="rect">
            <a:avLst/>
          </a:prstGeom>
        </p:spPr>
        <p:txBody>
          <a:bodyPr wrap="square">
            <a:spAutoFit/>
          </a:bodyPr>
          <a:lstStyle/>
          <a:p>
            <a:pPr algn="ctr"/>
            <a:r>
              <a:rPr lang="en-US" altLang="zh-TW" sz="3200" dirty="0">
                <a:latin typeface="微軟正黑體" panose="020B0604030504040204" pitchFamily="34" charset="-120"/>
              </a:rPr>
              <a:t>fall in question</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4" name="矩形 13">
            <a:extLst>
              <a:ext uri="{FF2B5EF4-FFF2-40B4-BE49-F238E27FC236}">
                <a16:creationId xmlns:a16="http://schemas.microsoft.com/office/drawing/2014/main" id="{6B1E5DB5-A453-4C9C-BA79-98369E7D6F4E}"/>
              </a:ext>
            </a:extLst>
          </p:cNvPr>
          <p:cNvSpPr/>
          <p:nvPr/>
        </p:nvSpPr>
        <p:spPr>
          <a:xfrm>
            <a:off x="8285810" y="393249"/>
            <a:ext cx="3906190" cy="584775"/>
          </a:xfrm>
          <a:prstGeom prst="rect">
            <a:avLst/>
          </a:prstGeom>
        </p:spPr>
        <p:txBody>
          <a:bodyPr wrap="square">
            <a:spAutoFit/>
          </a:bodyPr>
          <a:lstStyle/>
          <a:p>
            <a:pPr algn="ctr"/>
            <a:r>
              <a:rPr lang="en-US" altLang="zh-TW" sz="3200" dirty="0">
                <a:latin typeface="微軟正黑體" panose="020B0604030504040204" pitchFamily="34" charset="-120"/>
                <a:ea typeface="微軟正黑體" panose="020B0604030504040204" pitchFamily="34" charset="-120"/>
              </a:rPr>
              <a:t>soon</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5" name="矩形 14">
            <a:extLst>
              <a:ext uri="{FF2B5EF4-FFF2-40B4-BE49-F238E27FC236}">
                <a16:creationId xmlns:a16="http://schemas.microsoft.com/office/drawing/2014/main" id="{58C387E4-4460-4071-8CB6-8D0ABB1306E7}"/>
              </a:ext>
            </a:extLst>
          </p:cNvPr>
          <p:cNvSpPr/>
          <p:nvPr/>
        </p:nvSpPr>
        <p:spPr>
          <a:xfrm>
            <a:off x="2189810" y="355508"/>
            <a:ext cx="3926972" cy="584775"/>
          </a:xfrm>
          <a:prstGeom prst="rect">
            <a:avLst/>
          </a:prstGeom>
        </p:spPr>
        <p:txBody>
          <a:bodyPr wrap="square">
            <a:spAutoFit/>
          </a:bodyPr>
          <a:lstStyle/>
          <a:p>
            <a:pPr algn="ctr"/>
            <a:r>
              <a:rPr lang="en-US" altLang="zh-TW" sz="3200" dirty="0">
                <a:latin typeface="微軟正黑體" panose="020B0604030504040204" pitchFamily="34" charset="-120"/>
              </a:rPr>
              <a:t>domain</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6" name="文字方塊 15">
            <a:extLst>
              <a:ext uri="{FF2B5EF4-FFF2-40B4-BE49-F238E27FC236}">
                <a16:creationId xmlns:a16="http://schemas.microsoft.com/office/drawing/2014/main" id="{2CB9F9E9-C2B8-4189-99BC-000CEF995CD8}"/>
              </a:ext>
            </a:extLst>
          </p:cNvPr>
          <p:cNvSpPr txBox="1"/>
          <p:nvPr/>
        </p:nvSpPr>
        <p:spPr>
          <a:xfrm>
            <a:off x="6150472" y="5255894"/>
            <a:ext cx="6096000" cy="902555"/>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强调程度深，范围广。</a:t>
            </a:r>
          </a:p>
        </p:txBody>
      </p:sp>
    </p:spTree>
    <p:extLst>
      <p:ext uri="{BB962C8B-B14F-4D97-AF65-F5344CB8AC3E}">
        <p14:creationId xmlns:p14="http://schemas.microsoft.com/office/powerpoint/2010/main" val="2508035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anim calcmode="lin" valueType="num">
                                      <p:cBhvr additive="base">
                                        <p:cTn id="55" dur="500" fill="hold"/>
                                        <p:tgtEl>
                                          <p:spTgt spid="5"/>
                                        </p:tgtEl>
                                        <p:attrNameLst>
                                          <p:attrName>ppt_x</p:attrName>
                                        </p:attrNameLst>
                                      </p:cBhvr>
                                      <p:tavLst>
                                        <p:tav tm="0">
                                          <p:val>
                                            <p:strVal val="#ppt_x"/>
                                          </p:val>
                                        </p:tav>
                                        <p:tav tm="100000">
                                          <p:val>
                                            <p:strVal val="#ppt_x"/>
                                          </p:val>
                                        </p:tav>
                                      </p:tavLst>
                                    </p:anim>
                                    <p:anim calcmode="lin" valueType="num">
                                      <p:cBhvr additive="base">
                                        <p:cTn id="5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gtEl>
                                        <p:attrNameLst>
                                          <p:attrName>style.visibility</p:attrName>
                                        </p:attrNameLst>
                                      </p:cBhvr>
                                      <p:to>
                                        <p:strVal val="visible"/>
                                      </p:to>
                                    </p:set>
                                    <p:anim calcmode="lin" valueType="num">
                                      <p:cBhvr additive="base">
                                        <p:cTn id="67" dur="500" fill="hold"/>
                                        <p:tgtEl>
                                          <p:spTgt spid="6"/>
                                        </p:tgtEl>
                                        <p:attrNameLst>
                                          <p:attrName>ppt_x</p:attrName>
                                        </p:attrNameLst>
                                      </p:cBhvr>
                                      <p:tavLst>
                                        <p:tav tm="0">
                                          <p:val>
                                            <p:strVal val="#ppt_x"/>
                                          </p:val>
                                        </p:tav>
                                        <p:tav tm="100000">
                                          <p:val>
                                            <p:strVal val="#ppt_x"/>
                                          </p:val>
                                        </p:tav>
                                      </p:tavLst>
                                    </p:anim>
                                    <p:anim calcmode="lin" valueType="num">
                                      <p:cBhvr additive="base">
                                        <p:cTn id="6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p:bldP spid="8" grpId="0"/>
      <p:bldP spid="9" grpId="0"/>
      <p:bldP spid="11" grpId="0"/>
      <p:bldP spid="14" grpId="0"/>
      <p:bldP spid="15" grpId="0"/>
      <p:bldP spid="1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a:extLst>
              <a:ext uri="{FF2B5EF4-FFF2-40B4-BE49-F238E27FC236}">
                <a16:creationId xmlns:a16="http://schemas.microsoft.com/office/drawing/2014/main" id="{3DE093E5-726E-46B0-ACBD-AE1695C42A89}"/>
              </a:ext>
            </a:extLst>
          </p:cNvPr>
          <p:cNvSpPr txBox="1"/>
          <p:nvPr/>
        </p:nvSpPr>
        <p:spPr>
          <a:xfrm>
            <a:off x="346362" y="1537899"/>
            <a:ext cx="11499273" cy="5013873"/>
          </a:xfrm>
          <a:prstGeom prst="rect">
            <a:avLst/>
          </a:prstGeom>
          <a:noFill/>
        </p:spPr>
        <p:txBody>
          <a:bodyPr wrap="square" rtlCol="0">
            <a:spAutoFit/>
          </a:bodyPr>
          <a:lstStyle/>
          <a:p>
            <a:pPr>
              <a:lnSpc>
                <a:spcPct val="200000"/>
              </a:lnSpc>
            </a:pPr>
            <a:r>
              <a:rPr lang="en-US" altLang="zh-TW" sz="3300" dirty="0">
                <a:latin typeface="微軟正黑體" panose="020B0604030504040204" pitchFamily="34" charset="-120"/>
                <a:ea typeface="微軟正黑體" panose="020B0604030504040204" pitchFamily="34" charset="-120"/>
              </a:rPr>
              <a:t>1.</a:t>
            </a:r>
            <a:r>
              <a:rPr lang="zh-TW" altLang="en-US" sz="3300" dirty="0">
                <a:latin typeface="微軟正黑體" panose="020B0604030504040204" pitchFamily="34" charset="-120"/>
                <a:ea typeface="微軟正黑體" panose="020B0604030504040204" pitchFamily="34" charset="-120"/>
              </a:rPr>
              <a:t>两国之间的贸易战一旦打起来，</a:t>
            </a:r>
            <a:r>
              <a:rPr lang="en-US" altLang="zh-TW" sz="3300" dirty="0">
                <a:latin typeface="微軟正黑體" panose="020B0604030504040204" pitchFamily="34" charset="-120"/>
                <a:ea typeface="微軟正黑體" panose="020B0604030504040204" pitchFamily="34" charset="-120"/>
              </a:rPr>
              <a:t>______________________</a:t>
            </a:r>
            <a:r>
              <a:rPr lang="zh-TW" altLang="en-US" sz="3300" dirty="0">
                <a:latin typeface="微軟正黑體" panose="020B0604030504040204" pitchFamily="34" charset="-120"/>
                <a:ea typeface="微軟正黑體" panose="020B0604030504040204" pitchFamily="34" charset="-120"/>
              </a:rPr>
              <a:t>。</a:t>
            </a:r>
            <a:endParaRPr lang="en-US" altLang="zh-TW" sz="3300" dirty="0">
              <a:latin typeface="微軟正黑體" panose="020B0604030504040204" pitchFamily="34" charset="-120"/>
              <a:ea typeface="微軟正黑體" panose="020B0604030504040204" pitchFamily="34" charset="-120"/>
            </a:endParaRPr>
          </a:p>
          <a:p>
            <a:pPr>
              <a:lnSpc>
                <a:spcPct val="200000"/>
              </a:lnSpc>
            </a:pPr>
            <a:r>
              <a:rPr lang="en-US" altLang="zh-TW" sz="3300" dirty="0">
                <a:latin typeface="微軟正黑體" panose="020B0604030504040204" pitchFamily="34" charset="-120"/>
                <a:ea typeface="微軟正黑體" panose="020B0604030504040204" pitchFamily="34" charset="-120"/>
              </a:rPr>
              <a:t>2.</a:t>
            </a:r>
            <a:r>
              <a:rPr lang="zh-TW" altLang="en-US" sz="3300" dirty="0">
                <a:latin typeface="微軟正黑體" panose="020B0604030504040204" pitchFamily="34" charset="-120"/>
                <a:ea typeface="微軟正黑體" panose="020B0604030504040204" pitchFamily="34" charset="-120"/>
              </a:rPr>
              <a:t>有的人工作了大半辈子，一旦退了休，</a:t>
            </a:r>
            <a:r>
              <a:rPr lang="en-US" altLang="zh-TW" sz="3300" dirty="0">
                <a:latin typeface="微軟正黑體" panose="020B0604030504040204" pitchFamily="34" charset="-120"/>
              </a:rPr>
              <a:t>___________________</a:t>
            </a:r>
            <a:r>
              <a:rPr lang="zh-TW" altLang="en-US" sz="3300" dirty="0">
                <a:latin typeface="微軟正黑體" panose="020B0604030504040204" pitchFamily="34" charset="-120"/>
              </a:rPr>
              <a:t>。</a:t>
            </a:r>
            <a:endParaRPr lang="en-US" altLang="zh-TW" sz="3300" dirty="0">
              <a:latin typeface="微軟正黑體" panose="020B0604030504040204" pitchFamily="34" charset="-120"/>
            </a:endParaRPr>
          </a:p>
          <a:p>
            <a:pPr>
              <a:lnSpc>
                <a:spcPct val="200000"/>
              </a:lnSpc>
            </a:pPr>
            <a:r>
              <a:rPr lang="en-US" altLang="zh-TW" sz="3300" dirty="0">
                <a:latin typeface="微軟正黑體" panose="020B0604030504040204" pitchFamily="34" charset="-120"/>
                <a:ea typeface="微軟正黑體" panose="020B0604030504040204" pitchFamily="34" charset="-120"/>
              </a:rPr>
              <a:t>3.</a:t>
            </a:r>
            <a:r>
              <a:rPr lang="zh-TW" altLang="en-US" sz="3300" dirty="0">
                <a:latin typeface="微軟正黑體" panose="020B0604030504040204" pitchFamily="34" charset="-120"/>
                <a:ea typeface="微軟正黑體" panose="020B0604030504040204" pitchFamily="34" charset="-120"/>
              </a:rPr>
              <a:t>地球上</a:t>
            </a:r>
            <a:r>
              <a:rPr lang="en-US" altLang="zh-TW" sz="3300" dirty="0">
                <a:latin typeface="微軟正黑體" panose="020B0604030504040204" pitchFamily="34" charset="-120"/>
              </a:rPr>
              <a:t>__________________</a:t>
            </a:r>
            <a:r>
              <a:rPr lang="zh-TW" altLang="en-US" sz="3300" dirty="0">
                <a:latin typeface="微軟正黑體" panose="020B0604030504040204" pitchFamily="34" charset="-120"/>
              </a:rPr>
              <a:t>，人类将无法继续在地球上生存。</a:t>
            </a:r>
            <a:endParaRPr lang="en-US" altLang="zh-TW" sz="3300" dirty="0">
              <a:latin typeface="微軟正黑體" panose="020B0604030504040204" pitchFamily="34" charset="-120"/>
            </a:endParaRPr>
          </a:p>
          <a:p>
            <a:pPr>
              <a:lnSpc>
                <a:spcPct val="200000"/>
              </a:lnSpc>
            </a:pPr>
            <a:r>
              <a:rPr lang="en-US" altLang="zh-TW" sz="3300" dirty="0">
                <a:latin typeface="微軟正黑體" panose="020B0604030504040204" pitchFamily="34" charset="-120"/>
                <a:ea typeface="微軟正黑體" panose="020B0604030504040204" pitchFamily="34" charset="-120"/>
              </a:rPr>
              <a:t>4.</a:t>
            </a:r>
            <a:r>
              <a:rPr lang="zh-TW" altLang="en-US" sz="3300" dirty="0">
                <a:latin typeface="微軟正黑體" panose="020B0604030504040204" pitchFamily="34" charset="-120"/>
                <a:ea typeface="微軟正黑體" panose="020B0604030504040204" pitchFamily="34" charset="-120"/>
              </a:rPr>
              <a:t>他过惯了轻松自在的生活，</a:t>
            </a:r>
            <a:r>
              <a:rPr lang="en-US" altLang="zh-TW" sz="3300" dirty="0">
                <a:latin typeface="微軟正黑體" panose="020B0604030504040204" pitchFamily="34" charset="-120"/>
              </a:rPr>
              <a:t>______________</a:t>
            </a:r>
            <a:r>
              <a:rPr lang="zh-TW" altLang="en-US" sz="3300" dirty="0">
                <a:latin typeface="微軟正黑體" panose="020B0604030504040204" pitchFamily="34" charset="-120"/>
              </a:rPr>
              <a:t>，就觉得受不了了。</a:t>
            </a:r>
            <a:endParaRPr lang="en-US" altLang="zh-TW" sz="3300" dirty="0">
              <a:latin typeface="微軟正黑體" panose="020B0604030504040204" pitchFamily="34" charset="-120"/>
              <a:ea typeface="微軟正黑體" panose="020B0604030504040204" pitchFamily="34" charset="-120"/>
            </a:endParaRPr>
          </a:p>
        </p:txBody>
      </p:sp>
      <p:sp>
        <p:nvSpPr>
          <p:cNvPr id="6" name="矩形 5">
            <a:extLst>
              <a:ext uri="{FF2B5EF4-FFF2-40B4-BE49-F238E27FC236}">
                <a16:creationId xmlns:a16="http://schemas.microsoft.com/office/drawing/2014/main" id="{585BE297-BE59-4641-92CD-49FA0A6D3378}"/>
              </a:ext>
            </a:extLst>
          </p:cNvPr>
          <p:cNvSpPr/>
          <p:nvPr/>
        </p:nvSpPr>
        <p:spPr>
          <a:xfrm>
            <a:off x="6911686" y="1614099"/>
            <a:ext cx="3575340" cy="760657"/>
          </a:xfrm>
          <a:prstGeom prst="rect">
            <a:avLst/>
          </a:prstGeom>
        </p:spPr>
        <p:txBody>
          <a:bodyPr wrap="square">
            <a:spAutoFit/>
          </a:bodyPr>
          <a:lstStyle/>
          <a:p>
            <a:pPr algn="ctr">
              <a:lnSpc>
                <a:spcPct val="150000"/>
              </a:lnSpc>
            </a:pPr>
            <a:r>
              <a:rPr lang="zh-TW" altLang="en-US" sz="3300" dirty="0">
                <a:solidFill>
                  <a:srgbClr val="FF0000"/>
                </a:solidFill>
                <a:latin typeface="微軟正黑體" panose="020B0604030504040204" pitchFamily="34" charset="-120"/>
              </a:rPr>
              <a:t>物价就会提高</a:t>
            </a:r>
            <a:endParaRPr lang="zh-TW" altLang="en-US" sz="3300" dirty="0">
              <a:solidFill>
                <a:srgbClr val="FF0000"/>
              </a:solidFill>
            </a:endParaRPr>
          </a:p>
        </p:txBody>
      </p:sp>
      <p:sp>
        <p:nvSpPr>
          <p:cNvPr id="10" name="文字方塊 9">
            <a:extLst>
              <a:ext uri="{FF2B5EF4-FFF2-40B4-BE49-F238E27FC236}">
                <a16:creationId xmlns:a16="http://schemas.microsoft.com/office/drawing/2014/main" id="{B6265F37-E24C-4E37-8D95-85687BD777F3}"/>
              </a:ext>
            </a:extLst>
          </p:cNvPr>
          <p:cNvSpPr txBox="1"/>
          <p:nvPr/>
        </p:nvSpPr>
        <p:spPr>
          <a:xfrm>
            <a:off x="0" y="-2084"/>
            <a:ext cx="1766455" cy="769441"/>
          </a:xfrm>
          <a:prstGeom prst="rect">
            <a:avLst/>
          </a:prstGeom>
          <a:solidFill>
            <a:srgbClr val="660033"/>
          </a:solidFill>
        </p:spPr>
        <p:txBody>
          <a:bodyPr wrap="square" rtlCol="0">
            <a:spAutoFit/>
          </a:bodyPr>
          <a:lstStyle/>
          <a:p>
            <a:pPr algn="ctr"/>
            <a:r>
              <a:rPr lang="zh-TW" altLang="en-US" sz="4400" dirty="0">
                <a:solidFill>
                  <a:schemeClr val="bg1"/>
                </a:solidFill>
                <a:latin typeface="微軟正黑體" panose="020B0604030504040204" pitchFamily="34" charset="-120"/>
                <a:ea typeface="微軟正黑體" panose="020B0604030504040204" pitchFamily="34" charset="-120"/>
              </a:rPr>
              <a:t>一旦</a:t>
            </a:r>
            <a:endParaRPr lang="en-US" altLang="zh-TW" sz="4400" dirty="0">
              <a:solidFill>
                <a:schemeClr val="bg1"/>
              </a:solidFill>
              <a:latin typeface="微軟正黑體" panose="020B0604030504040204" pitchFamily="34" charset="-120"/>
              <a:ea typeface="微軟正黑體" panose="020B0604030504040204" pitchFamily="34" charset="-120"/>
            </a:endParaRPr>
          </a:p>
        </p:txBody>
      </p:sp>
      <p:sp>
        <p:nvSpPr>
          <p:cNvPr id="11" name="矩形 10">
            <a:extLst>
              <a:ext uri="{FF2B5EF4-FFF2-40B4-BE49-F238E27FC236}">
                <a16:creationId xmlns:a16="http://schemas.microsoft.com/office/drawing/2014/main" id="{8292C669-7407-45A8-9D66-7548263C3839}"/>
              </a:ext>
            </a:extLst>
          </p:cNvPr>
          <p:cNvSpPr/>
          <p:nvPr/>
        </p:nvSpPr>
        <p:spPr>
          <a:xfrm>
            <a:off x="7848599" y="2585649"/>
            <a:ext cx="3575340" cy="760657"/>
          </a:xfrm>
          <a:prstGeom prst="rect">
            <a:avLst/>
          </a:prstGeom>
        </p:spPr>
        <p:txBody>
          <a:bodyPr wrap="square">
            <a:spAutoFit/>
          </a:bodyPr>
          <a:lstStyle/>
          <a:p>
            <a:pPr algn="ctr">
              <a:lnSpc>
                <a:spcPct val="150000"/>
              </a:lnSpc>
            </a:pPr>
            <a:r>
              <a:rPr lang="zh-TW" altLang="en-US" sz="3300" dirty="0">
                <a:solidFill>
                  <a:srgbClr val="FF0000"/>
                </a:solidFill>
                <a:latin typeface="微軟正黑體" panose="020B0604030504040204" pitchFamily="34" charset="-120"/>
              </a:rPr>
              <a:t>就不知道该做什么</a:t>
            </a:r>
            <a:endParaRPr lang="zh-TW" altLang="en-US" sz="3300" dirty="0">
              <a:solidFill>
                <a:srgbClr val="FF0000"/>
              </a:solidFill>
            </a:endParaRPr>
          </a:p>
        </p:txBody>
      </p:sp>
      <p:sp>
        <p:nvSpPr>
          <p:cNvPr id="12" name="矩形 11">
            <a:extLst>
              <a:ext uri="{FF2B5EF4-FFF2-40B4-BE49-F238E27FC236}">
                <a16:creationId xmlns:a16="http://schemas.microsoft.com/office/drawing/2014/main" id="{80E9D992-9229-4C72-B719-3990D3BCF7AF}"/>
              </a:ext>
            </a:extLst>
          </p:cNvPr>
          <p:cNvSpPr/>
          <p:nvPr/>
        </p:nvSpPr>
        <p:spPr>
          <a:xfrm>
            <a:off x="2105024" y="3633399"/>
            <a:ext cx="3238501" cy="760657"/>
          </a:xfrm>
          <a:prstGeom prst="rect">
            <a:avLst/>
          </a:prstGeom>
        </p:spPr>
        <p:txBody>
          <a:bodyPr wrap="square">
            <a:spAutoFit/>
          </a:bodyPr>
          <a:lstStyle/>
          <a:p>
            <a:pPr algn="ctr">
              <a:lnSpc>
                <a:spcPct val="150000"/>
              </a:lnSpc>
            </a:pPr>
            <a:r>
              <a:rPr lang="zh-TW" altLang="en-US" sz="3300" dirty="0">
                <a:solidFill>
                  <a:srgbClr val="FF0000"/>
                </a:solidFill>
                <a:latin typeface="微軟正黑體" panose="020B0604030504040204" pitchFamily="34" charset="-120"/>
              </a:rPr>
              <a:t>一旦继续被破坏</a:t>
            </a:r>
            <a:endParaRPr lang="zh-TW" altLang="en-US" sz="3300" dirty="0">
              <a:solidFill>
                <a:srgbClr val="FF0000"/>
              </a:solidFill>
            </a:endParaRPr>
          </a:p>
        </p:txBody>
      </p:sp>
      <p:sp>
        <p:nvSpPr>
          <p:cNvPr id="13" name="矩形 12">
            <a:extLst>
              <a:ext uri="{FF2B5EF4-FFF2-40B4-BE49-F238E27FC236}">
                <a16:creationId xmlns:a16="http://schemas.microsoft.com/office/drawing/2014/main" id="{DD13520F-96C0-4069-A50C-BAB6A14C6C95}"/>
              </a:ext>
            </a:extLst>
          </p:cNvPr>
          <p:cNvSpPr/>
          <p:nvPr/>
        </p:nvSpPr>
        <p:spPr>
          <a:xfrm>
            <a:off x="5762624" y="4681149"/>
            <a:ext cx="2790825" cy="760657"/>
          </a:xfrm>
          <a:prstGeom prst="rect">
            <a:avLst/>
          </a:prstGeom>
        </p:spPr>
        <p:txBody>
          <a:bodyPr wrap="square">
            <a:spAutoFit/>
          </a:bodyPr>
          <a:lstStyle/>
          <a:p>
            <a:pPr algn="ctr">
              <a:lnSpc>
                <a:spcPct val="150000"/>
              </a:lnSpc>
            </a:pPr>
            <a:r>
              <a:rPr lang="zh-TW" altLang="en-US" sz="3300" dirty="0">
                <a:solidFill>
                  <a:srgbClr val="FF0000"/>
                </a:solidFill>
                <a:latin typeface="微軟正黑體" panose="020B0604030504040204" pitchFamily="34" charset="-120"/>
              </a:rPr>
              <a:t>一旦有人管他</a:t>
            </a:r>
            <a:endParaRPr lang="zh-TW" altLang="en-US" sz="3300" dirty="0">
              <a:solidFill>
                <a:srgbClr val="FF0000"/>
              </a:solidFill>
            </a:endParaRPr>
          </a:p>
        </p:txBody>
      </p:sp>
    </p:spTree>
    <p:extLst>
      <p:ext uri="{BB962C8B-B14F-4D97-AF65-F5344CB8AC3E}">
        <p14:creationId xmlns:p14="http://schemas.microsoft.com/office/powerpoint/2010/main" val="2928124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2" grpId="0"/>
      <p:bldP spid="1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BFDFDBA0-7843-445F-962D-C3D39E3C907C}"/>
              </a:ext>
            </a:extLst>
          </p:cNvPr>
          <p:cNvSpPr/>
          <p:nvPr/>
        </p:nvSpPr>
        <p:spPr>
          <a:xfrm>
            <a:off x="338137" y="940722"/>
            <a:ext cx="11515725" cy="4976555"/>
          </a:xfrm>
          <a:prstGeom prst="rect">
            <a:avLst/>
          </a:prstGeom>
        </p:spPr>
        <p:txBody>
          <a:bodyPr wrap="square">
            <a:spAutoFit/>
          </a:bodyPr>
          <a:lstStyle/>
          <a:p>
            <a:pPr indent="457200">
              <a:lnSpc>
                <a:spcPct val="150000"/>
              </a:lnSpc>
            </a:pPr>
            <a:r>
              <a:rPr lang="zh-CN" altLang="en-US" sz="3600" dirty="0">
                <a:solidFill>
                  <a:srgbClr val="555555"/>
                </a:solidFill>
                <a:latin typeface="微軟正黑體" panose="020B0604030504040204" pitchFamily="34" charset="-120"/>
                <a:ea typeface="微軟正黑體" panose="020B0604030504040204" pitchFamily="34" charset="-120"/>
              </a:rPr>
              <a:t>通过克隆的方式来繁殖人也是不道德的。这首先是因为，克隆人违背和损害了人类的基本价值观念，其中包括人格的价值，即每一个人作为独一无二的生命体、作为个性的价值以及情感的价值，尤其是以有性生殖为基础的爱情和亲情的价值。一旦个体的人可以通过无性的方式复制，这些价值皆从根本上被动摇甚至被摧毁了。</a:t>
            </a:r>
            <a:endParaRPr lang="en-US" altLang="zh-CN" sz="3600" dirty="0">
              <a:solidFill>
                <a:srgbClr val="555555"/>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0652678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4C68E01-C78E-4DBB-A346-27748A780E37}"/>
              </a:ext>
            </a:extLst>
          </p:cNvPr>
          <p:cNvSpPr txBox="1"/>
          <p:nvPr/>
        </p:nvSpPr>
        <p:spPr>
          <a:xfrm>
            <a:off x="0" y="172226"/>
            <a:ext cx="2151321" cy="1107996"/>
          </a:xfrm>
          <a:prstGeom prst="rect">
            <a:avLst/>
          </a:prstGeom>
          <a:solidFill>
            <a:schemeClr val="accent1">
              <a:lumMod val="50000"/>
            </a:schemeClr>
          </a:solidFill>
          <a:ln>
            <a:solidFill>
              <a:schemeClr val="accent1">
                <a:lumMod val="50000"/>
              </a:schemeClr>
            </a:solidFill>
          </a:ln>
        </p:spPr>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导致</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id="{AE265C2A-CA00-4841-992C-7C43D64B6320}"/>
              </a:ext>
            </a:extLst>
          </p:cNvPr>
          <p:cNvSpPr txBox="1"/>
          <p:nvPr/>
        </p:nvSpPr>
        <p:spPr>
          <a:xfrm>
            <a:off x="6096000" y="202197"/>
            <a:ext cx="2151321" cy="1107996"/>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伦理</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558E7656-10B4-4306-9253-BEABC2FAD5CB}"/>
              </a:ext>
            </a:extLst>
          </p:cNvPr>
          <p:cNvSpPr txBox="1"/>
          <p:nvPr/>
        </p:nvSpPr>
        <p:spPr>
          <a:xfrm>
            <a:off x="-1" y="3449138"/>
            <a:ext cx="2151321" cy="1107996"/>
          </a:xfrm>
          <a:prstGeom prst="rect">
            <a:avLst/>
          </a:prstGeom>
          <a:solidFill>
            <a:schemeClr val="accent1">
              <a:lumMod val="50000"/>
            </a:schemeClr>
          </a:solidFill>
          <a:ln>
            <a:solidFill>
              <a:schemeClr val="accent1">
                <a:lumMod val="50000"/>
              </a:schemeClr>
            </a:solidFill>
          </a:ln>
        </p:spPr>
        <p:txBody>
          <a:bodyPr wrap="square" rtlCol="0" anchor="ctr">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不妨</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6" name="文字方塊 5">
            <a:extLst>
              <a:ext uri="{FF2B5EF4-FFF2-40B4-BE49-F238E27FC236}">
                <a16:creationId xmlns:a16="http://schemas.microsoft.com/office/drawing/2014/main" id="{04856BEF-FABE-4A15-82C8-163159CEDA31}"/>
              </a:ext>
            </a:extLst>
          </p:cNvPr>
          <p:cNvSpPr txBox="1"/>
          <p:nvPr/>
        </p:nvSpPr>
        <p:spPr>
          <a:xfrm>
            <a:off x="6096000" y="3388985"/>
            <a:ext cx="2151321" cy="1107996"/>
          </a:xfrm>
          <a:prstGeom prst="rect">
            <a:avLst/>
          </a:prstGeom>
          <a:solidFill>
            <a:schemeClr val="accent1">
              <a:lumMod val="50000"/>
            </a:schemeClr>
          </a:solidFill>
          <a:ln>
            <a:solidFill>
              <a:schemeClr val="accent1">
                <a:lumMod val="50000"/>
              </a:schemeClr>
            </a:solidFill>
          </a:ln>
        </p:spPr>
        <p:txBody>
          <a:bodyPr wrap="square" rtlCol="0" anchor="ctr">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设想</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7" name="文字方塊 6">
            <a:extLst>
              <a:ext uri="{FF2B5EF4-FFF2-40B4-BE49-F238E27FC236}">
                <a16:creationId xmlns:a16="http://schemas.microsoft.com/office/drawing/2014/main" id="{68B57BA2-0295-4EFA-B412-794A9C802DBE}"/>
              </a:ext>
            </a:extLst>
          </p:cNvPr>
          <p:cNvSpPr txBox="1"/>
          <p:nvPr/>
        </p:nvSpPr>
        <p:spPr>
          <a:xfrm>
            <a:off x="-1" y="1987800"/>
            <a:ext cx="6057512" cy="916469"/>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引起。</a:t>
            </a:r>
          </a:p>
        </p:txBody>
      </p:sp>
      <p:sp>
        <p:nvSpPr>
          <p:cNvPr id="8" name="文字方塊 7">
            <a:extLst>
              <a:ext uri="{FF2B5EF4-FFF2-40B4-BE49-F238E27FC236}">
                <a16:creationId xmlns:a16="http://schemas.microsoft.com/office/drawing/2014/main" id="{4FD80E1D-4098-4E8F-80F3-90702602E502}"/>
              </a:ext>
            </a:extLst>
          </p:cNvPr>
          <p:cNvSpPr txBox="1"/>
          <p:nvPr/>
        </p:nvSpPr>
        <p:spPr>
          <a:xfrm>
            <a:off x="6169716" y="1457160"/>
            <a:ext cx="6057511" cy="1825884"/>
          </a:xfrm>
          <a:prstGeom prst="rect">
            <a:avLst/>
          </a:prstGeom>
          <a:noFill/>
        </p:spPr>
        <p:txBody>
          <a:bodyPr wrap="square" rtlCol="0">
            <a:spAutoFit/>
          </a:bodyPr>
          <a:lstStyle/>
          <a:p>
            <a:pPr algn="ctr">
              <a:lnSpc>
                <a:spcPct val="150000"/>
              </a:lnSpc>
            </a:pPr>
            <a:r>
              <a:rPr lang="zh-TW" altLang="en-US" sz="4000">
                <a:latin typeface="微軟正黑體" panose="020B0604030504040204" pitchFamily="34" charset="-120"/>
                <a:ea typeface="微軟正黑體" panose="020B0604030504040204" pitchFamily="34" charset="-120"/>
              </a:rPr>
              <a:t>指人与人相处的各种道德准则。</a:t>
            </a:r>
            <a:endParaRPr lang="zh-TW" altLang="en-US" sz="4000" dirty="0">
              <a:latin typeface="微軟正黑體" panose="020B0604030504040204" pitchFamily="34" charset="-120"/>
              <a:ea typeface="微軟正黑體" panose="020B0604030504040204" pitchFamily="34" charset="-120"/>
            </a:endParaRPr>
          </a:p>
        </p:txBody>
      </p:sp>
      <p:sp>
        <p:nvSpPr>
          <p:cNvPr id="9" name="文字方塊 8">
            <a:extLst>
              <a:ext uri="{FF2B5EF4-FFF2-40B4-BE49-F238E27FC236}">
                <a16:creationId xmlns:a16="http://schemas.microsoft.com/office/drawing/2014/main" id="{D17DCB4F-281E-48F9-8B9B-F6FF1FC41050}"/>
              </a:ext>
            </a:extLst>
          </p:cNvPr>
          <p:cNvSpPr txBox="1"/>
          <p:nvPr/>
        </p:nvSpPr>
        <p:spPr>
          <a:xfrm>
            <a:off x="20782" y="4969546"/>
            <a:ext cx="6096000" cy="1825884"/>
          </a:xfrm>
          <a:prstGeom prst="rect">
            <a:avLst/>
          </a:prstGeom>
          <a:noFill/>
        </p:spPr>
        <p:txBody>
          <a:bodyPr wrap="square" rtlCol="0">
            <a:spAutoFit/>
          </a:bodyPr>
          <a:lstStyle/>
          <a:p>
            <a:pPr algn="ctr">
              <a:lnSpc>
                <a:spcPct val="150000"/>
              </a:lnSpc>
            </a:pPr>
            <a:r>
              <a:rPr lang="zh-TW" altLang="en-US" sz="4000">
                <a:latin typeface="微軟正黑體" panose="020B0604030504040204" pitchFamily="34" charset="-120"/>
                <a:ea typeface="微軟正黑體" panose="020B0604030504040204" pitchFamily="34" charset="-120"/>
              </a:rPr>
              <a:t>表示可以这样做，没有什么妨碍。</a:t>
            </a:r>
            <a:endParaRPr lang="zh-TW" altLang="en-US" sz="4000" dirty="0">
              <a:latin typeface="微軟正黑體" panose="020B0604030504040204" pitchFamily="34" charset="-120"/>
              <a:ea typeface="微軟正黑體" panose="020B0604030504040204" pitchFamily="34" charset="-120"/>
            </a:endParaRPr>
          </a:p>
        </p:txBody>
      </p:sp>
      <p:sp>
        <p:nvSpPr>
          <p:cNvPr id="11" name="矩形 10">
            <a:extLst>
              <a:ext uri="{FF2B5EF4-FFF2-40B4-BE49-F238E27FC236}">
                <a16:creationId xmlns:a16="http://schemas.microsoft.com/office/drawing/2014/main" id="{9AF8CCF4-6697-482F-81B6-2EF38231843A}"/>
              </a:ext>
            </a:extLst>
          </p:cNvPr>
          <p:cNvSpPr/>
          <p:nvPr/>
        </p:nvSpPr>
        <p:spPr>
          <a:xfrm>
            <a:off x="2151320" y="3575469"/>
            <a:ext cx="3944679" cy="584775"/>
          </a:xfrm>
          <a:prstGeom prst="rect">
            <a:avLst/>
          </a:prstGeom>
        </p:spPr>
        <p:txBody>
          <a:bodyPr wrap="square">
            <a:spAutoFit/>
          </a:bodyPr>
          <a:lstStyle/>
          <a:p>
            <a:pPr algn="ctr"/>
            <a:r>
              <a:rPr lang="en-US" altLang="zh-TW" sz="3200" dirty="0">
                <a:latin typeface="微軟正黑體" panose="020B0604030504040204" pitchFamily="34" charset="-120"/>
                <a:ea typeface="微軟正黑體" panose="020B0604030504040204" pitchFamily="34" charset="-120"/>
              </a:rPr>
              <a:t>hard to avoid</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3" name="矩形 12">
            <a:extLst>
              <a:ext uri="{FF2B5EF4-FFF2-40B4-BE49-F238E27FC236}">
                <a16:creationId xmlns:a16="http://schemas.microsoft.com/office/drawing/2014/main" id="{32AA8BD3-2869-40FD-A7C0-6100AC3E5D3A}"/>
              </a:ext>
            </a:extLst>
          </p:cNvPr>
          <p:cNvSpPr/>
          <p:nvPr/>
        </p:nvSpPr>
        <p:spPr>
          <a:xfrm>
            <a:off x="8247322" y="3800880"/>
            <a:ext cx="3945068" cy="584775"/>
          </a:xfrm>
          <a:prstGeom prst="rect">
            <a:avLst/>
          </a:prstGeom>
        </p:spPr>
        <p:txBody>
          <a:bodyPr wrap="square">
            <a:spAutoFit/>
          </a:bodyPr>
          <a:lstStyle/>
          <a:p>
            <a:pPr algn="ctr"/>
            <a:r>
              <a:rPr lang="en-US" altLang="zh-TW" sz="3200" dirty="0">
                <a:latin typeface="微軟正黑體" panose="020B0604030504040204" pitchFamily="34" charset="-120"/>
                <a:ea typeface="微軟正黑體" panose="020B0604030504040204" pitchFamily="34" charset="-120"/>
              </a:rPr>
              <a:t>worried</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4" name="矩形 13">
            <a:extLst>
              <a:ext uri="{FF2B5EF4-FFF2-40B4-BE49-F238E27FC236}">
                <a16:creationId xmlns:a16="http://schemas.microsoft.com/office/drawing/2014/main" id="{6B1E5DB5-A453-4C9C-BA79-98369E7D6F4E}"/>
              </a:ext>
            </a:extLst>
          </p:cNvPr>
          <p:cNvSpPr/>
          <p:nvPr/>
        </p:nvSpPr>
        <p:spPr>
          <a:xfrm>
            <a:off x="8285810" y="393249"/>
            <a:ext cx="3906190" cy="584775"/>
          </a:xfrm>
          <a:prstGeom prst="rect">
            <a:avLst/>
          </a:prstGeom>
        </p:spPr>
        <p:txBody>
          <a:bodyPr wrap="square">
            <a:spAutoFit/>
          </a:bodyPr>
          <a:lstStyle/>
          <a:p>
            <a:pPr algn="ctr"/>
            <a:r>
              <a:rPr lang="en-US" altLang="zh-TW" sz="3200" dirty="0">
                <a:latin typeface="微軟正黑體" panose="020B0604030504040204" pitchFamily="34" charset="-120"/>
                <a:ea typeface="微軟正黑體" panose="020B0604030504040204" pitchFamily="34" charset="-120"/>
              </a:rPr>
              <a:t>contend with</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5" name="矩形 14">
            <a:extLst>
              <a:ext uri="{FF2B5EF4-FFF2-40B4-BE49-F238E27FC236}">
                <a16:creationId xmlns:a16="http://schemas.microsoft.com/office/drawing/2014/main" id="{58C387E4-4460-4071-8CB6-8D0ABB1306E7}"/>
              </a:ext>
            </a:extLst>
          </p:cNvPr>
          <p:cNvSpPr/>
          <p:nvPr/>
        </p:nvSpPr>
        <p:spPr>
          <a:xfrm>
            <a:off x="2189810" y="355508"/>
            <a:ext cx="3926972" cy="584775"/>
          </a:xfrm>
          <a:prstGeom prst="rect">
            <a:avLst/>
          </a:prstGeom>
        </p:spPr>
        <p:txBody>
          <a:bodyPr wrap="square">
            <a:spAutoFit/>
          </a:bodyPr>
          <a:lstStyle/>
          <a:p>
            <a:pPr algn="ctr"/>
            <a:r>
              <a:rPr lang="en-US" altLang="zh-TW" sz="3200" dirty="0">
                <a:latin typeface="微軟正黑體" panose="020B0604030504040204" pitchFamily="34" charset="-120"/>
                <a:ea typeface="微軟正黑體" panose="020B0604030504040204" pitchFamily="34" charset="-120"/>
              </a:rPr>
              <a:t>difficult position</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6" name="文字方塊 15">
            <a:extLst>
              <a:ext uri="{FF2B5EF4-FFF2-40B4-BE49-F238E27FC236}">
                <a16:creationId xmlns:a16="http://schemas.microsoft.com/office/drawing/2014/main" id="{2CB9F9E9-C2B8-4189-99BC-000CEF995CD8}"/>
              </a:ext>
            </a:extLst>
          </p:cNvPr>
          <p:cNvSpPr txBox="1"/>
          <p:nvPr/>
        </p:nvSpPr>
        <p:spPr>
          <a:xfrm>
            <a:off x="6150472" y="5255894"/>
            <a:ext cx="6096000" cy="916469"/>
          </a:xfrm>
          <a:prstGeom prst="rect">
            <a:avLst/>
          </a:prstGeom>
          <a:noFill/>
        </p:spPr>
        <p:txBody>
          <a:bodyPr wrap="square" rtlCol="0">
            <a:spAutoFit/>
          </a:bodyPr>
          <a:lstStyle/>
          <a:p>
            <a:pPr algn="ctr">
              <a:lnSpc>
                <a:spcPct val="150000"/>
              </a:lnSpc>
            </a:pPr>
            <a:r>
              <a:rPr lang="zh-TW" altLang="en-US" sz="4000">
                <a:latin typeface="微軟正黑體" panose="020B0604030504040204" pitchFamily="34" charset="-120"/>
                <a:ea typeface="微軟正黑體" panose="020B0604030504040204" pitchFamily="34" charset="-120"/>
              </a:rPr>
              <a:t>想象，假想。</a:t>
            </a:r>
            <a:endParaRPr lang="zh-TW" altLang="en-US" sz="4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280365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anim calcmode="lin" valueType="num">
                                      <p:cBhvr additive="base">
                                        <p:cTn id="55" dur="500" fill="hold"/>
                                        <p:tgtEl>
                                          <p:spTgt spid="5"/>
                                        </p:tgtEl>
                                        <p:attrNameLst>
                                          <p:attrName>ppt_x</p:attrName>
                                        </p:attrNameLst>
                                      </p:cBhvr>
                                      <p:tavLst>
                                        <p:tav tm="0">
                                          <p:val>
                                            <p:strVal val="#ppt_x"/>
                                          </p:val>
                                        </p:tav>
                                        <p:tav tm="100000">
                                          <p:val>
                                            <p:strVal val="#ppt_x"/>
                                          </p:val>
                                        </p:tav>
                                      </p:tavLst>
                                    </p:anim>
                                    <p:anim calcmode="lin" valueType="num">
                                      <p:cBhvr additive="base">
                                        <p:cTn id="5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tgtEl>
                                        <p:attrNameLst>
                                          <p:attrName>style.visibility</p:attrName>
                                        </p:attrNameLst>
                                      </p:cBhvr>
                                      <p:to>
                                        <p:strVal val="visible"/>
                                      </p:to>
                                    </p:set>
                                    <p:anim calcmode="lin" valueType="num">
                                      <p:cBhvr additive="base">
                                        <p:cTn id="73" dur="500" fill="hold"/>
                                        <p:tgtEl>
                                          <p:spTgt spid="6"/>
                                        </p:tgtEl>
                                        <p:attrNameLst>
                                          <p:attrName>ppt_x</p:attrName>
                                        </p:attrNameLst>
                                      </p:cBhvr>
                                      <p:tavLst>
                                        <p:tav tm="0">
                                          <p:val>
                                            <p:strVal val="#ppt_x"/>
                                          </p:val>
                                        </p:tav>
                                        <p:tav tm="100000">
                                          <p:val>
                                            <p:strVal val="#ppt_x"/>
                                          </p:val>
                                        </p:tav>
                                      </p:tavLst>
                                    </p:anim>
                                    <p:anim calcmode="lin" valueType="num">
                                      <p:cBhvr additive="base">
                                        <p:cTn id="7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p:bldP spid="8" grpId="0"/>
      <p:bldP spid="9" grpId="0"/>
      <p:bldP spid="11" grpId="0"/>
      <p:bldP spid="13" grpId="0"/>
      <p:bldP spid="14" grpId="0"/>
      <p:bldP spid="15" grpId="0"/>
      <p:bldP spid="1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4C68E01-C78E-4DBB-A346-27748A780E37}"/>
              </a:ext>
            </a:extLst>
          </p:cNvPr>
          <p:cNvSpPr txBox="1"/>
          <p:nvPr/>
        </p:nvSpPr>
        <p:spPr>
          <a:xfrm>
            <a:off x="0" y="172226"/>
            <a:ext cx="2151321" cy="1107996"/>
          </a:xfrm>
          <a:prstGeom prst="rect">
            <a:avLst/>
          </a:prstGeom>
          <a:solidFill>
            <a:schemeClr val="accent1">
              <a:lumMod val="50000"/>
            </a:schemeClr>
          </a:solidFill>
          <a:ln>
            <a:solidFill>
              <a:schemeClr val="accent1">
                <a:lumMod val="50000"/>
              </a:schemeClr>
            </a:solidFill>
          </a:ln>
        </p:spPr>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改良</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id="{AE265C2A-CA00-4841-992C-7C43D64B6320}"/>
              </a:ext>
            </a:extLst>
          </p:cNvPr>
          <p:cNvSpPr txBox="1"/>
          <p:nvPr/>
        </p:nvSpPr>
        <p:spPr>
          <a:xfrm>
            <a:off x="6096000" y="202197"/>
            <a:ext cx="2151321" cy="1107996"/>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人种</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558E7656-10B4-4306-9253-BEABC2FAD5CB}"/>
              </a:ext>
            </a:extLst>
          </p:cNvPr>
          <p:cNvSpPr txBox="1"/>
          <p:nvPr/>
        </p:nvSpPr>
        <p:spPr>
          <a:xfrm>
            <a:off x="-1" y="3449138"/>
            <a:ext cx="2151321" cy="1107996"/>
          </a:xfrm>
          <a:prstGeom prst="rect">
            <a:avLst/>
          </a:prstGeom>
          <a:solidFill>
            <a:schemeClr val="accent1">
              <a:lumMod val="50000"/>
            </a:schemeClr>
          </a:solidFill>
          <a:ln>
            <a:solidFill>
              <a:schemeClr val="accent1">
                <a:lumMod val="50000"/>
              </a:schemeClr>
            </a:solidFill>
          </a:ln>
        </p:spPr>
        <p:txBody>
          <a:bodyPr wrap="square" rtlCol="0" anchor="ctr">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体质</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6" name="文字方塊 5">
            <a:extLst>
              <a:ext uri="{FF2B5EF4-FFF2-40B4-BE49-F238E27FC236}">
                <a16:creationId xmlns:a16="http://schemas.microsoft.com/office/drawing/2014/main" id="{04856BEF-FABE-4A15-82C8-163159CEDA31}"/>
              </a:ext>
            </a:extLst>
          </p:cNvPr>
          <p:cNvSpPr txBox="1"/>
          <p:nvPr/>
        </p:nvSpPr>
        <p:spPr>
          <a:xfrm>
            <a:off x="6096000" y="3388985"/>
            <a:ext cx="2151321" cy="1107996"/>
          </a:xfrm>
          <a:prstGeom prst="rect">
            <a:avLst/>
          </a:prstGeom>
          <a:solidFill>
            <a:schemeClr val="accent1">
              <a:lumMod val="50000"/>
            </a:schemeClr>
          </a:solidFill>
          <a:ln>
            <a:solidFill>
              <a:schemeClr val="accent1">
                <a:lumMod val="50000"/>
              </a:schemeClr>
            </a:solidFill>
          </a:ln>
        </p:spPr>
        <p:txBody>
          <a:bodyPr wrap="square" rtlCol="0" anchor="ctr">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智力</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7" name="文字方塊 6">
            <a:extLst>
              <a:ext uri="{FF2B5EF4-FFF2-40B4-BE49-F238E27FC236}">
                <a16:creationId xmlns:a16="http://schemas.microsoft.com/office/drawing/2014/main" id="{68B57BA2-0295-4EFA-B412-794A9C802DBE}"/>
              </a:ext>
            </a:extLst>
          </p:cNvPr>
          <p:cNvSpPr txBox="1"/>
          <p:nvPr/>
        </p:nvSpPr>
        <p:spPr>
          <a:xfrm>
            <a:off x="-1" y="1468249"/>
            <a:ext cx="6057512" cy="1825884"/>
          </a:xfrm>
          <a:prstGeom prst="rect">
            <a:avLst/>
          </a:prstGeom>
          <a:noFill/>
        </p:spPr>
        <p:txBody>
          <a:bodyPr wrap="square" rtlCol="0">
            <a:spAutoFit/>
          </a:bodyPr>
          <a:lstStyle/>
          <a:p>
            <a:pPr algn="ctr">
              <a:lnSpc>
                <a:spcPct val="150000"/>
              </a:lnSpc>
            </a:pPr>
            <a:r>
              <a:rPr lang="zh-TW" altLang="en-US" sz="4000">
                <a:latin typeface="微軟正黑體" panose="020B0604030504040204" pitchFamily="34" charset="-120"/>
                <a:ea typeface="微軟正黑體" panose="020B0604030504040204" pitchFamily="34" charset="-120"/>
              </a:rPr>
              <a:t>去掉事物的个别缺点，使更适合要求。</a:t>
            </a:r>
            <a:endParaRPr lang="zh-TW" altLang="en-US" sz="4000" dirty="0">
              <a:latin typeface="微軟正黑體" panose="020B0604030504040204" pitchFamily="34" charset="-120"/>
              <a:ea typeface="微軟正黑體" panose="020B0604030504040204" pitchFamily="34" charset="-120"/>
            </a:endParaRPr>
          </a:p>
        </p:txBody>
      </p:sp>
      <p:sp>
        <p:nvSpPr>
          <p:cNvPr id="8" name="文字方塊 7">
            <a:extLst>
              <a:ext uri="{FF2B5EF4-FFF2-40B4-BE49-F238E27FC236}">
                <a16:creationId xmlns:a16="http://schemas.microsoft.com/office/drawing/2014/main" id="{4FD80E1D-4098-4E8F-80F3-90702602E502}"/>
              </a:ext>
            </a:extLst>
          </p:cNvPr>
          <p:cNvSpPr txBox="1"/>
          <p:nvPr/>
        </p:nvSpPr>
        <p:spPr>
          <a:xfrm>
            <a:off x="6116782" y="1468249"/>
            <a:ext cx="6057511" cy="1825884"/>
          </a:xfrm>
          <a:prstGeom prst="rect">
            <a:avLst/>
          </a:prstGeom>
          <a:noFill/>
        </p:spPr>
        <p:txBody>
          <a:bodyPr wrap="square" rtlCol="0">
            <a:spAutoFit/>
          </a:bodyPr>
          <a:lstStyle/>
          <a:p>
            <a:pPr algn="ctr">
              <a:lnSpc>
                <a:spcPct val="150000"/>
              </a:lnSpc>
            </a:pPr>
            <a:r>
              <a:rPr lang="zh-TW" altLang="en-US" sz="4000">
                <a:latin typeface="微軟正黑體" panose="020B0604030504040204" pitchFamily="34" charset="-120"/>
                <a:ea typeface="微軟正黑體" panose="020B0604030504040204" pitchFamily="34" charset="-120"/>
              </a:rPr>
              <a:t>具有共同起源和共同遗传特征的人群。</a:t>
            </a:r>
            <a:endParaRPr lang="zh-TW" altLang="en-US" sz="4000" dirty="0">
              <a:latin typeface="微軟正黑體" panose="020B0604030504040204" pitchFamily="34" charset="-120"/>
              <a:ea typeface="微軟正黑體" panose="020B0604030504040204" pitchFamily="34" charset="-120"/>
            </a:endParaRPr>
          </a:p>
        </p:txBody>
      </p:sp>
      <p:sp>
        <p:nvSpPr>
          <p:cNvPr id="9" name="文字方塊 8">
            <a:extLst>
              <a:ext uri="{FF2B5EF4-FFF2-40B4-BE49-F238E27FC236}">
                <a16:creationId xmlns:a16="http://schemas.microsoft.com/office/drawing/2014/main" id="{D17DCB4F-281E-48F9-8B9B-F6FF1FC41050}"/>
              </a:ext>
            </a:extLst>
          </p:cNvPr>
          <p:cNvSpPr txBox="1"/>
          <p:nvPr/>
        </p:nvSpPr>
        <p:spPr>
          <a:xfrm>
            <a:off x="34482" y="4877034"/>
            <a:ext cx="6096000" cy="1825884"/>
          </a:xfrm>
          <a:prstGeom prst="rect">
            <a:avLst/>
          </a:prstGeom>
          <a:noFill/>
        </p:spPr>
        <p:txBody>
          <a:bodyPr wrap="square" rtlCol="0">
            <a:spAutoFit/>
          </a:bodyPr>
          <a:lstStyle/>
          <a:p>
            <a:pPr algn="ctr">
              <a:lnSpc>
                <a:spcPct val="150000"/>
              </a:lnSpc>
            </a:pPr>
            <a:r>
              <a:rPr lang="zh-TW" altLang="en-US" sz="4000">
                <a:latin typeface="微軟正黑體" panose="020B0604030504040204" pitchFamily="34" charset="-120"/>
                <a:ea typeface="微軟正黑體" panose="020B0604030504040204" pitchFamily="34" charset="-120"/>
              </a:rPr>
              <a:t>人体的健康水平和对外界的适应能力。</a:t>
            </a:r>
            <a:endParaRPr lang="zh-TW" altLang="en-US" sz="4000" dirty="0">
              <a:latin typeface="微軟正黑體" panose="020B0604030504040204" pitchFamily="34" charset="-120"/>
              <a:ea typeface="微軟正黑體" panose="020B0604030504040204" pitchFamily="34" charset="-120"/>
            </a:endParaRPr>
          </a:p>
        </p:txBody>
      </p:sp>
      <p:sp>
        <p:nvSpPr>
          <p:cNvPr id="11" name="矩形 10">
            <a:extLst>
              <a:ext uri="{FF2B5EF4-FFF2-40B4-BE49-F238E27FC236}">
                <a16:creationId xmlns:a16="http://schemas.microsoft.com/office/drawing/2014/main" id="{9AF8CCF4-6697-482F-81B6-2EF38231843A}"/>
              </a:ext>
            </a:extLst>
          </p:cNvPr>
          <p:cNvSpPr/>
          <p:nvPr/>
        </p:nvSpPr>
        <p:spPr>
          <a:xfrm>
            <a:off x="2112832" y="3633804"/>
            <a:ext cx="3944679" cy="584775"/>
          </a:xfrm>
          <a:prstGeom prst="rect">
            <a:avLst/>
          </a:prstGeom>
        </p:spPr>
        <p:txBody>
          <a:bodyPr wrap="square">
            <a:spAutoFit/>
          </a:bodyPr>
          <a:lstStyle/>
          <a:p>
            <a:pPr algn="ctr"/>
            <a:r>
              <a:rPr lang="en-US" altLang="zh-TW" sz="3200" dirty="0"/>
              <a:t>physique</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3" name="矩形 12">
            <a:extLst>
              <a:ext uri="{FF2B5EF4-FFF2-40B4-BE49-F238E27FC236}">
                <a16:creationId xmlns:a16="http://schemas.microsoft.com/office/drawing/2014/main" id="{32AA8BD3-2869-40FD-A7C0-6100AC3E5D3A}"/>
              </a:ext>
            </a:extLst>
          </p:cNvPr>
          <p:cNvSpPr/>
          <p:nvPr/>
        </p:nvSpPr>
        <p:spPr>
          <a:xfrm>
            <a:off x="8247322" y="3800880"/>
            <a:ext cx="3945068" cy="584775"/>
          </a:xfrm>
          <a:prstGeom prst="rect">
            <a:avLst/>
          </a:prstGeom>
        </p:spPr>
        <p:txBody>
          <a:bodyPr wrap="square">
            <a:spAutoFit/>
          </a:bodyPr>
          <a:lstStyle/>
          <a:p>
            <a:pPr algn="ctr"/>
            <a:r>
              <a:rPr lang="en-US" altLang="zh-TW" sz="3200" dirty="0"/>
              <a:t>intelligence</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4" name="矩形 13">
            <a:extLst>
              <a:ext uri="{FF2B5EF4-FFF2-40B4-BE49-F238E27FC236}">
                <a16:creationId xmlns:a16="http://schemas.microsoft.com/office/drawing/2014/main" id="{6B1E5DB5-A453-4C9C-BA79-98369E7D6F4E}"/>
              </a:ext>
            </a:extLst>
          </p:cNvPr>
          <p:cNvSpPr/>
          <p:nvPr/>
        </p:nvSpPr>
        <p:spPr>
          <a:xfrm>
            <a:off x="8285810" y="393249"/>
            <a:ext cx="3906190" cy="584775"/>
          </a:xfrm>
          <a:prstGeom prst="rect">
            <a:avLst/>
          </a:prstGeom>
        </p:spPr>
        <p:txBody>
          <a:bodyPr wrap="square">
            <a:spAutoFit/>
          </a:bodyPr>
          <a:lstStyle/>
          <a:p>
            <a:pPr algn="ctr"/>
            <a:r>
              <a:rPr lang="en-US" altLang="zh-TW" sz="3200" dirty="0"/>
              <a:t>race</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5" name="矩形 14">
            <a:extLst>
              <a:ext uri="{FF2B5EF4-FFF2-40B4-BE49-F238E27FC236}">
                <a16:creationId xmlns:a16="http://schemas.microsoft.com/office/drawing/2014/main" id="{58C387E4-4460-4071-8CB6-8D0ABB1306E7}"/>
              </a:ext>
            </a:extLst>
          </p:cNvPr>
          <p:cNvSpPr/>
          <p:nvPr/>
        </p:nvSpPr>
        <p:spPr>
          <a:xfrm>
            <a:off x="2189810" y="355508"/>
            <a:ext cx="3926972" cy="584775"/>
          </a:xfrm>
          <a:prstGeom prst="rect">
            <a:avLst/>
          </a:prstGeom>
        </p:spPr>
        <p:txBody>
          <a:bodyPr wrap="square">
            <a:spAutoFit/>
          </a:bodyPr>
          <a:lstStyle/>
          <a:p>
            <a:pPr algn="ctr"/>
            <a:r>
              <a:rPr lang="en-US" altLang="zh-TW" sz="3200" dirty="0"/>
              <a:t>improve</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6" name="文字方塊 15">
            <a:extLst>
              <a:ext uri="{FF2B5EF4-FFF2-40B4-BE49-F238E27FC236}">
                <a16:creationId xmlns:a16="http://schemas.microsoft.com/office/drawing/2014/main" id="{2CB9F9E9-C2B8-4189-99BC-000CEF995CD8}"/>
              </a:ext>
            </a:extLst>
          </p:cNvPr>
          <p:cNvSpPr txBox="1"/>
          <p:nvPr/>
        </p:nvSpPr>
        <p:spPr>
          <a:xfrm>
            <a:off x="6130482" y="4755536"/>
            <a:ext cx="6096000" cy="1952201"/>
          </a:xfrm>
          <a:prstGeom prst="rect">
            <a:avLst/>
          </a:prstGeom>
          <a:noFill/>
        </p:spPr>
        <p:txBody>
          <a:bodyPr wrap="square" rtlCol="0">
            <a:spAutoFit/>
          </a:bodyPr>
          <a:lstStyle/>
          <a:p>
            <a:pPr algn="ctr">
              <a:lnSpc>
                <a:spcPct val="150000"/>
              </a:lnSpc>
            </a:pPr>
            <a:r>
              <a:rPr lang="zh-TW" altLang="en-US" sz="2800" dirty="0">
                <a:latin typeface="微軟正黑體" panose="020B0604030504040204" pitchFamily="34" charset="-120"/>
                <a:ea typeface="微軟正黑體" panose="020B0604030504040204" pitchFamily="34" charset="-120"/>
              </a:rPr>
              <a:t>指人认识、理解客观事物并运用知识、经验等解决问题的能力，包括记忆、观察、想象、判断、思考等。</a:t>
            </a:r>
          </a:p>
        </p:txBody>
      </p:sp>
    </p:spTree>
    <p:extLst>
      <p:ext uri="{BB962C8B-B14F-4D97-AF65-F5344CB8AC3E}">
        <p14:creationId xmlns:p14="http://schemas.microsoft.com/office/powerpoint/2010/main" val="2964821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anim calcmode="lin" valueType="num">
                                      <p:cBhvr additive="base">
                                        <p:cTn id="55" dur="500" fill="hold"/>
                                        <p:tgtEl>
                                          <p:spTgt spid="5"/>
                                        </p:tgtEl>
                                        <p:attrNameLst>
                                          <p:attrName>ppt_x</p:attrName>
                                        </p:attrNameLst>
                                      </p:cBhvr>
                                      <p:tavLst>
                                        <p:tav tm="0">
                                          <p:val>
                                            <p:strVal val="#ppt_x"/>
                                          </p:val>
                                        </p:tav>
                                        <p:tav tm="100000">
                                          <p:val>
                                            <p:strVal val="#ppt_x"/>
                                          </p:val>
                                        </p:tav>
                                      </p:tavLst>
                                    </p:anim>
                                    <p:anim calcmode="lin" valueType="num">
                                      <p:cBhvr additive="base">
                                        <p:cTn id="5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tgtEl>
                                        <p:attrNameLst>
                                          <p:attrName>style.visibility</p:attrName>
                                        </p:attrNameLst>
                                      </p:cBhvr>
                                      <p:to>
                                        <p:strVal val="visible"/>
                                      </p:to>
                                    </p:set>
                                    <p:anim calcmode="lin" valueType="num">
                                      <p:cBhvr additive="base">
                                        <p:cTn id="73" dur="500" fill="hold"/>
                                        <p:tgtEl>
                                          <p:spTgt spid="6"/>
                                        </p:tgtEl>
                                        <p:attrNameLst>
                                          <p:attrName>ppt_x</p:attrName>
                                        </p:attrNameLst>
                                      </p:cBhvr>
                                      <p:tavLst>
                                        <p:tav tm="0">
                                          <p:val>
                                            <p:strVal val="#ppt_x"/>
                                          </p:val>
                                        </p:tav>
                                        <p:tav tm="100000">
                                          <p:val>
                                            <p:strVal val="#ppt_x"/>
                                          </p:val>
                                        </p:tav>
                                      </p:tavLst>
                                    </p:anim>
                                    <p:anim calcmode="lin" valueType="num">
                                      <p:cBhvr additive="base">
                                        <p:cTn id="7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p:bldP spid="8" grpId="0"/>
      <p:bldP spid="9" grpId="0"/>
      <p:bldP spid="11" grpId="0"/>
      <p:bldP spid="13" grpId="0"/>
      <p:bldP spid="14" grpId="0"/>
      <p:bldP spid="15" grpId="0"/>
      <p:bldP spid="1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4C68E01-C78E-4DBB-A346-27748A780E37}"/>
              </a:ext>
            </a:extLst>
          </p:cNvPr>
          <p:cNvSpPr txBox="1"/>
          <p:nvPr/>
        </p:nvSpPr>
        <p:spPr>
          <a:xfrm>
            <a:off x="0" y="172226"/>
            <a:ext cx="2151321" cy="1107996"/>
          </a:xfrm>
          <a:prstGeom prst="rect">
            <a:avLst/>
          </a:prstGeom>
          <a:solidFill>
            <a:schemeClr val="accent1">
              <a:lumMod val="50000"/>
            </a:schemeClr>
          </a:solidFill>
          <a:ln>
            <a:solidFill>
              <a:schemeClr val="accent1">
                <a:lumMod val="50000"/>
              </a:schemeClr>
            </a:solidFill>
          </a:ln>
        </p:spPr>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淘汰</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7" name="文字方塊 6">
            <a:extLst>
              <a:ext uri="{FF2B5EF4-FFF2-40B4-BE49-F238E27FC236}">
                <a16:creationId xmlns:a16="http://schemas.microsoft.com/office/drawing/2014/main" id="{68B57BA2-0295-4EFA-B412-794A9C802DBE}"/>
              </a:ext>
            </a:extLst>
          </p:cNvPr>
          <p:cNvSpPr txBox="1"/>
          <p:nvPr/>
        </p:nvSpPr>
        <p:spPr>
          <a:xfrm>
            <a:off x="0" y="1969611"/>
            <a:ext cx="6057512" cy="1825884"/>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去坏的留好的，去掉不适合的，留下适合的。</a:t>
            </a:r>
          </a:p>
        </p:txBody>
      </p:sp>
      <p:sp>
        <p:nvSpPr>
          <p:cNvPr id="15" name="矩形 14">
            <a:extLst>
              <a:ext uri="{FF2B5EF4-FFF2-40B4-BE49-F238E27FC236}">
                <a16:creationId xmlns:a16="http://schemas.microsoft.com/office/drawing/2014/main" id="{58C387E4-4460-4071-8CB6-8D0ABB1306E7}"/>
              </a:ext>
            </a:extLst>
          </p:cNvPr>
          <p:cNvSpPr/>
          <p:nvPr/>
        </p:nvSpPr>
        <p:spPr>
          <a:xfrm>
            <a:off x="2189810" y="355508"/>
            <a:ext cx="3926972" cy="1077218"/>
          </a:xfrm>
          <a:prstGeom prst="rect">
            <a:avLst/>
          </a:prstGeom>
        </p:spPr>
        <p:txBody>
          <a:bodyPr wrap="square">
            <a:spAutoFit/>
          </a:bodyPr>
          <a:lstStyle/>
          <a:p>
            <a:pPr algn="ctr"/>
            <a:r>
              <a:rPr lang="en-US" altLang="zh-TW" sz="3200" dirty="0"/>
              <a:t>eliminate through selection</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Tree>
    <p:extLst>
      <p:ext uri="{BB962C8B-B14F-4D97-AF65-F5344CB8AC3E}">
        <p14:creationId xmlns:p14="http://schemas.microsoft.com/office/powerpoint/2010/main" val="3736911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P spid="1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299F7FC-E22F-45B7-BD9D-0900893D756E}"/>
              </a:ext>
            </a:extLst>
          </p:cNvPr>
          <p:cNvSpPr txBox="1"/>
          <p:nvPr/>
        </p:nvSpPr>
        <p:spPr>
          <a:xfrm>
            <a:off x="353371" y="2711529"/>
            <a:ext cx="2866079" cy="1446550"/>
          </a:xfrm>
          <a:prstGeom prst="rect">
            <a:avLst/>
          </a:prstGeom>
          <a:solidFill>
            <a:srgbClr val="006666"/>
          </a:solidFill>
          <a:ln>
            <a:solidFill>
              <a:srgbClr val="006666"/>
            </a:solidFill>
          </a:ln>
        </p:spPr>
        <p:txBody>
          <a:bodyPr wrap="square" rtlCol="0">
            <a:spAutoFit/>
          </a:bodyPr>
          <a:lstStyle/>
          <a:p>
            <a:pPr algn="ctr"/>
            <a:r>
              <a:rPr lang="zh-TW" altLang="en-US" sz="8800" dirty="0">
                <a:solidFill>
                  <a:schemeClr val="bg1"/>
                </a:solidFill>
                <a:latin typeface="微軟正黑體" panose="020B0604030504040204" pitchFamily="34" charset="-120"/>
                <a:ea typeface="微軟正黑體" panose="020B0604030504040204" pitchFamily="34" charset="-120"/>
              </a:rPr>
              <a:t>改良</a:t>
            </a:r>
            <a:endParaRPr lang="en-US" altLang="zh-TW" sz="8800" dirty="0">
              <a:solidFill>
                <a:schemeClr val="bg1"/>
              </a:solidFill>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id="{D52DC29E-8F79-4B00-BBB8-FF7D9EB180E2}"/>
              </a:ext>
            </a:extLst>
          </p:cNvPr>
          <p:cNvSpPr txBox="1"/>
          <p:nvPr/>
        </p:nvSpPr>
        <p:spPr>
          <a:xfrm>
            <a:off x="4548661" y="2711529"/>
            <a:ext cx="2980378" cy="1446550"/>
          </a:xfrm>
          <a:prstGeom prst="rect">
            <a:avLst/>
          </a:prstGeom>
          <a:solidFill>
            <a:srgbClr val="006666"/>
          </a:solidFill>
          <a:ln>
            <a:solidFill>
              <a:srgbClr val="006666"/>
            </a:solidFill>
          </a:ln>
        </p:spPr>
        <p:txBody>
          <a:bodyPr wrap="square" rtlCol="0">
            <a:spAutoFit/>
          </a:bodyPr>
          <a:lstStyle/>
          <a:p>
            <a:pPr algn="ctr"/>
            <a:r>
              <a:rPr lang="zh-TW" altLang="en-US" sz="8800" dirty="0">
                <a:solidFill>
                  <a:schemeClr val="bg1"/>
                </a:solidFill>
                <a:latin typeface="微軟正黑體" panose="020B0604030504040204" pitchFamily="34" charset="-120"/>
                <a:ea typeface="微軟正黑體" panose="020B0604030504040204" pitchFamily="34" charset="-120"/>
                <a:cs typeface="Calibri" panose="020F0502020204030204" pitchFamily="34" charset="0"/>
              </a:rPr>
              <a:t>改进</a:t>
            </a:r>
            <a:endParaRPr lang="en-US" altLang="zh-TW" sz="8800" dirty="0">
              <a:solidFill>
                <a:schemeClr val="bg1"/>
              </a:solidFill>
              <a:latin typeface="微軟正黑體" panose="020B0604030504040204" pitchFamily="34" charset="-120"/>
              <a:ea typeface="微軟正黑體" panose="020B0604030504040204" pitchFamily="34" charset="-120"/>
              <a:cs typeface="Calibri" panose="020F0502020204030204" pitchFamily="34" charset="0"/>
            </a:endParaRPr>
          </a:p>
        </p:txBody>
      </p:sp>
      <p:cxnSp>
        <p:nvCxnSpPr>
          <p:cNvPr id="4" name="直線接點 3">
            <a:extLst>
              <a:ext uri="{FF2B5EF4-FFF2-40B4-BE49-F238E27FC236}">
                <a16:creationId xmlns:a16="http://schemas.microsoft.com/office/drawing/2014/main" id="{96A5A24E-646E-4F09-809E-C48CC58148D3}"/>
              </a:ext>
            </a:extLst>
          </p:cNvPr>
          <p:cNvCxnSpPr>
            <a:cxnSpLocks/>
            <a:stCxn id="2" idx="3"/>
            <a:endCxn id="3" idx="1"/>
          </p:cNvCxnSpPr>
          <p:nvPr/>
        </p:nvCxnSpPr>
        <p:spPr>
          <a:xfrm>
            <a:off x="3219450" y="3434804"/>
            <a:ext cx="1329211" cy="0"/>
          </a:xfrm>
          <a:prstGeom prst="line">
            <a:avLst/>
          </a:prstGeom>
          <a:ln w="76200">
            <a:solidFill>
              <a:srgbClr val="006666"/>
            </a:solidFill>
          </a:ln>
        </p:spPr>
        <p:style>
          <a:lnRef idx="1">
            <a:schemeClr val="accent1"/>
          </a:lnRef>
          <a:fillRef idx="0">
            <a:schemeClr val="accent1"/>
          </a:fillRef>
          <a:effectRef idx="0">
            <a:schemeClr val="accent1"/>
          </a:effectRef>
          <a:fontRef idx="minor">
            <a:schemeClr val="tx1"/>
          </a:fontRef>
        </p:style>
      </p:cxnSp>
      <p:sp>
        <p:nvSpPr>
          <p:cNvPr id="6" name="文字方塊 5">
            <a:extLst>
              <a:ext uri="{FF2B5EF4-FFF2-40B4-BE49-F238E27FC236}">
                <a16:creationId xmlns:a16="http://schemas.microsoft.com/office/drawing/2014/main" id="{B1979E82-7B66-48CA-AE8A-AA6A9744014A}"/>
              </a:ext>
            </a:extLst>
          </p:cNvPr>
          <p:cNvSpPr txBox="1"/>
          <p:nvPr/>
        </p:nvSpPr>
        <p:spPr>
          <a:xfrm>
            <a:off x="8858251" y="2711529"/>
            <a:ext cx="2980378" cy="1446550"/>
          </a:xfrm>
          <a:prstGeom prst="rect">
            <a:avLst/>
          </a:prstGeom>
          <a:solidFill>
            <a:srgbClr val="006666"/>
          </a:solidFill>
          <a:ln>
            <a:solidFill>
              <a:srgbClr val="006666"/>
            </a:solidFill>
          </a:ln>
        </p:spPr>
        <p:txBody>
          <a:bodyPr wrap="square" rtlCol="0">
            <a:spAutoFit/>
          </a:bodyPr>
          <a:lstStyle/>
          <a:p>
            <a:pPr algn="ctr"/>
            <a:r>
              <a:rPr lang="zh-TW" altLang="en-US" sz="8800" dirty="0">
                <a:solidFill>
                  <a:schemeClr val="bg1"/>
                </a:solidFill>
                <a:latin typeface="微軟正黑體" panose="020B0604030504040204" pitchFamily="34" charset="-120"/>
                <a:ea typeface="微軟正黑體" panose="020B0604030504040204" pitchFamily="34" charset="-120"/>
                <a:cs typeface="Calibri" panose="020F0502020204030204" pitchFamily="34" charset="0"/>
              </a:rPr>
              <a:t>改善</a:t>
            </a:r>
            <a:endParaRPr lang="en-US" altLang="zh-TW" sz="8800" dirty="0">
              <a:solidFill>
                <a:schemeClr val="bg1"/>
              </a:solidFill>
              <a:latin typeface="微軟正黑體" panose="020B0604030504040204" pitchFamily="34" charset="-120"/>
              <a:ea typeface="微軟正黑體" panose="020B0604030504040204" pitchFamily="34" charset="-120"/>
              <a:cs typeface="Calibri" panose="020F0502020204030204" pitchFamily="34" charset="0"/>
            </a:endParaRPr>
          </a:p>
        </p:txBody>
      </p:sp>
      <p:cxnSp>
        <p:nvCxnSpPr>
          <p:cNvPr id="10" name="直線接點 9">
            <a:extLst>
              <a:ext uri="{FF2B5EF4-FFF2-40B4-BE49-F238E27FC236}">
                <a16:creationId xmlns:a16="http://schemas.microsoft.com/office/drawing/2014/main" id="{173CF6A4-C852-49ED-8595-41874E120145}"/>
              </a:ext>
            </a:extLst>
          </p:cNvPr>
          <p:cNvCxnSpPr>
            <a:cxnSpLocks/>
            <a:stCxn id="3" idx="3"/>
            <a:endCxn id="6" idx="1"/>
          </p:cNvCxnSpPr>
          <p:nvPr/>
        </p:nvCxnSpPr>
        <p:spPr>
          <a:xfrm>
            <a:off x="7529039" y="3434804"/>
            <a:ext cx="1329212" cy="0"/>
          </a:xfrm>
          <a:prstGeom prst="line">
            <a:avLst/>
          </a:prstGeom>
          <a:ln w="76200">
            <a:solidFill>
              <a:srgbClr val="006666"/>
            </a:solidFill>
          </a:ln>
        </p:spPr>
        <p:style>
          <a:lnRef idx="1">
            <a:schemeClr val="accent1"/>
          </a:lnRef>
          <a:fillRef idx="0">
            <a:schemeClr val="accent1"/>
          </a:fillRef>
          <a:effectRef idx="0">
            <a:schemeClr val="accent1"/>
          </a:effectRef>
          <a:fontRef idx="minor">
            <a:schemeClr val="tx1"/>
          </a:fontRef>
        </p:style>
      </p:cxnSp>
      <p:sp>
        <p:nvSpPr>
          <p:cNvPr id="13" name="文字方塊 12">
            <a:extLst>
              <a:ext uri="{FF2B5EF4-FFF2-40B4-BE49-F238E27FC236}">
                <a16:creationId xmlns:a16="http://schemas.microsoft.com/office/drawing/2014/main" id="{483E16DF-4248-425B-98BE-B24CC4F6A065}"/>
              </a:ext>
            </a:extLst>
          </p:cNvPr>
          <p:cNvSpPr txBox="1"/>
          <p:nvPr/>
        </p:nvSpPr>
        <p:spPr>
          <a:xfrm>
            <a:off x="353372" y="385012"/>
            <a:ext cx="2869330" cy="584775"/>
          </a:xfrm>
          <a:prstGeom prst="rect">
            <a:avLst/>
          </a:prstGeom>
          <a:noFill/>
          <a:ln w="38100">
            <a:solidFill>
              <a:srgbClr val="006666"/>
            </a:solidFill>
          </a:ln>
        </p:spPr>
        <p:txBody>
          <a:bodyPr wrap="square" rtlCol="0">
            <a:spAutoFit/>
          </a:bodyPr>
          <a:lstStyle/>
          <a:p>
            <a:pPr algn="ctr"/>
            <a:r>
              <a:rPr lang="zh-TW" altLang="en-US" sz="3200" b="1" dirty="0">
                <a:solidFill>
                  <a:srgbClr val="006666"/>
                </a:solidFill>
                <a:latin typeface="微軟正黑體" panose="020B0604030504040204" pitchFamily="34" charset="-120"/>
                <a:ea typeface="微軟正黑體" panose="020B0604030504040204" pitchFamily="34" charset="-120"/>
              </a:rPr>
              <a:t>近义词</a:t>
            </a:r>
          </a:p>
        </p:txBody>
      </p:sp>
    </p:spTree>
    <p:extLst>
      <p:ext uri="{BB962C8B-B14F-4D97-AF65-F5344CB8AC3E}">
        <p14:creationId xmlns:p14="http://schemas.microsoft.com/office/powerpoint/2010/main" val="2040479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格 16">
            <a:extLst>
              <a:ext uri="{FF2B5EF4-FFF2-40B4-BE49-F238E27FC236}">
                <a16:creationId xmlns:a16="http://schemas.microsoft.com/office/drawing/2014/main" id="{F44D940F-5648-4768-BA7F-CFBB17555E6D}"/>
              </a:ext>
            </a:extLst>
          </p:cNvPr>
          <p:cNvGraphicFramePr>
            <a:graphicFrameLocks noGrp="1"/>
          </p:cNvGraphicFramePr>
          <p:nvPr>
            <p:extLst>
              <p:ext uri="{D42A27DB-BD31-4B8C-83A1-F6EECF244321}">
                <p14:modId xmlns:p14="http://schemas.microsoft.com/office/powerpoint/2010/main" val="1037345082"/>
              </p:ext>
            </p:extLst>
          </p:nvPr>
        </p:nvGraphicFramePr>
        <p:xfrm>
          <a:off x="132736" y="0"/>
          <a:ext cx="11926528" cy="6823202"/>
        </p:xfrm>
        <a:graphic>
          <a:graphicData uri="http://schemas.openxmlformats.org/drawingml/2006/table">
            <a:tbl>
              <a:tblPr firstRow="1" bandRow="1">
                <a:tableStyleId>{69CF1AB2-1976-4502-BF36-3FF5EA218861}</a:tableStyleId>
              </a:tblPr>
              <a:tblGrid>
                <a:gridCol w="481780">
                  <a:extLst>
                    <a:ext uri="{9D8B030D-6E8A-4147-A177-3AD203B41FA5}">
                      <a16:colId xmlns:a16="http://schemas.microsoft.com/office/drawing/2014/main" val="1876788779"/>
                    </a:ext>
                  </a:extLst>
                </a:gridCol>
                <a:gridCol w="4662334">
                  <a:extLst>
                    <a:ext uri="{9D8B030D-6E8A-4147-A177-3AD203B41FA5}">
                      <a16:colId xmlns:a16="http://schemas.microsoft.com/office/drawing/2014/main" val="2559779614"/>
                    </a:ext>
                  </a:extLst>
                </a:gridCol>
                <a:gridCol w="2914650">
                  <a:extLst>
                    <a:ext uri="{9D8B030D-6E8A-4147-A177-3AD203B41FA5}">
                      <a16:colId xmlns:a16="http://schemas.microsoft.com/office/drawing/2014/main" val="1677047684"/>
                    </a:ext>
                  </a:extLst>
                </a:gridCol>
                <a:gridCol w="3867764">
                  <a:extLst>
                    <a:ext uri="{9D8B030D-6E8A-4147-A177-3AD203B41FA5}">
                      <a16:colId xmlns:a16="http://schemas.microsoft.com/office/drawing/2014/main" val="243872182"/>
                    </a:ext>
                  </a:extLst>
                </a:gridCol>
              </a:tblGrid>
              <a:tr h="315417">
                <a:tc gridSpan="4">
                  <a:txBody>
                    <a:bodyPr/>
                    <a:lstStyle/>
                    <a:p>
                      <a:pPr algn="ctr"/>
                      <a:r>
                        <a:rPr lang="zh-TW" altLang="en-US" sz="2800" dirty="0">
                          <a:solidFill>
                            <a:schemeClr val="bg1"/>
                          </a:solidFill>
                          <a:latin typeface="+mn-ea"/>
                          <a:ea typeface="+mn-ea"/>
                        </a:rPr>
                        <a:t>语义</a:t>
                      </a:r>
                      <a:endParaRPr lang="zh-TW" altLang="en-US" sz="2800" b="0" dirty="0">
                        <a:ln>
                          <a:solidFill>
                            <a:schemeClr val="tx1"/>
                          </a:solidFill>
                        </a:ln>
                        <a:solidFill>
                          <a:schemeClr val="bg1"/>
                        </a:solidFill>
                        <a:latin typeface="+mn-ea"/>
                        <a:ea typeface="+mn-ea"/>
                      </a:endParaRPr>
                    </a:p>
                  </a:txBody>
                  <a:tcPr anchor="ctr">
                    <a:solidFill>
                      <a:srgbClr val="006666"/>
                    </a:solidFill>
                  </a:tcPr>
                </a:tc>
                <a:tc hMerge="1">
                  <a:txBody>
                    <a:bodyPr/>
                    <a:lstStyle/>
                    <a:p>
                      <a:endParaRPr lang="zh-TW" altLang="en-US" sz="4000" b="0" baseline="0" dirty="0">
                        <a:latin typeface="Calibri" panose="020F0502020204030204" pitchFamily="34" charset="0"/>
                        <a:ea typeface="標楷體" panose="03000509000000000000" pitchFamily="65" charset="-120"/>
                      </a:endParaRPr>
                    </a:p>
                  </a:txBody>
                  <a:tcPr anchor="ctr">
                    <a:no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478206328"/>
                  </a:ext>
                </a:extLst>
              </a:tr>
              <a:tr h="766191">
                <a:tc>
                  <a:txBody>
                    <a:bodyPr/>
                    <a:lstStyle/>
                    <a:p>
                      <a:pPr algn="ctr">
                        <a:lnSpc>
                          <a:spcPct val="100000"/>
                        </a:lnSpc>
                      </a:pPr>
                      <a:r>
                        <a:rPr lang="zh-TW" altLang="en-US" sz="2400" dirty="0">
                          <a:latin typeface="+mn-ea"/>
                          <a:ea typeface="+mn-ea"/>
                        </a:rPr>
                        <a:t> </a:t>
                      </a:r>
                      <a:r>
                        <a:rPr lang="zh-TW" altLang="en-US" sz="2800" dirty="0">
                          <a:latin typeface="+mn-ea"/>
                          <a:ea typeface="+mn-ea"/>
                        </a:rPr>
                        <a:t>相同</a:t>
                      </a:r>
                      <a:endParaRPr lang="zh-TW" altLang="en-US" sz="2400" b="1" dirty="0">
                        <a:solidFill>
                          <a:schemeClr val="bg1"/>
                        </a:solidFill>
                        <a:latin typeface="+mn-ea"/>
                        <a:ea typeface="+mn-ea"/>
                      </a:endParaRPr>
                    </a:p>
                  </a:txBody>
                  <a:tcPr vert="eaVert" anchor="ctr">
                    <a:solidFill>
                      <a:srgbClr val="DFE8E8"/>
                    </a:solidFill>
                  </a:tcPr>
                </a:tc>
                <a:tc gridSpan="3">
                  <a:txBody>
                    <a:bodyPr/>
                    <a:lstStyle/>
                    <a:p>
                      <a:pPr>
                        <a:lnSpc>
                          <a:spcPct val="150000"/>
                        </a:lnSpc>
                      </a:pPr>
                      <a:r>
                        <a:rPr lang="en-US" altLang="zh-TW" sz="2800" baseline="0" dirty="0">
                          <a:ln>
                            <a:solidFill>
                              <a:schemeClr val="tx1"/>
                            </a:solidFill>
                          </a:ln>
                          <a:latin typeface="+mn-ea"/>
                          <a:ea typeface="+mn-ea"/>
                        </a:rPr>
                        <a:t>1.</a:t>
                      </a:r>
                      <a:r>
                        <a:rPr lang="zh-TW" altLang="en-US" sz="2800" baseline="0" dirty="0">
                          <a:ln>
                            <a:solidFill>
                              <a:schemeClr val="tx1"/>
                            </a:solidFill>
                          </a:ln>
                          <a:latin typeface="+mn-ea"/>
                          <a:ea typeface="+mn-ea"/>
                        </a:rPr>
                        <a:t>及物</a:t>
                      </a:r>
                      <a:r>
                        <a:rPr lang="en-US" altLang="zh-TW" sz="2800" baseline="0" dirty="0">
                          <a:ln>
                            <a:solidFill>
                              <a:schemeClr val="tx1"/>
                            </a:solidFill>
                          </a:ln>
                          <a:latin typeface="+mn-ea"/>
                          <a:ea typeface="+mn-ea"/>
                        </a:rPr>
                        <a:t>V.</a:t>
                      </a:r>
                      <a:r>
                        <a:rPr lang="zh-TW" altLang="en-US" sz="2800" baseline="0" dirty="0">
                          <a:ln>
                            <a:solidFill>
                              <a:schemeClr val="tx1"/>
                            </a:solidFill>
                          </a:ln>
                          <a:latin typeface="+mn-ea"/>
                          <a:ea typeface="+mn-ea"/>
                        </a:rPr>
                        <a:t>，都指“改变原有情况，使之更好”的意思。</a:t>
                      </a:r>
                      <a:endParaRPr lang="en-US" altLang="zh-TW" sz="2800" baseline="0" dirty="0">
                        <a:ln>
                          <a:solidFill>
                            <a:schemeClr val="tx1"/>
                          </a:solidFill>
                        </a:ln>
                        <a:latin typeface="+mn-ea"/>
                        <a:ea typeface="+mn-ea"/>
                      </a:endParaRPr>
                    </a:p>
                    <a:p>
                      <a:pPr>
                        <a:lnSpc>
                          <a:spcPct val="150000"/>
                        </a:lnSpc>
                      </a:pPr>
                      <a:r>
                        <a:rPr lang="en-US" altLang="zh-TW" sz="2800" b="0" baseline="0" dirty="0">
                          <a:ln>
                            <a:solidFill>
                              <a:schemeClr val="tx1"/>
                            </a:solidFill>
                          </a:ln>
                          <a:latin typeface="+mn-ea"/>
                          <a:ea typeface="+mn-ea"/>
                        </a:rPr>
                        <a:t>2.</a:t>
                      </a:r>
                      <a:r>
                        <a:rPr lang="zh-TW" altLang="en-US" sz="2800" b="0" baseline="0" dirty="0">
                          <a:ln>
                            <a:solidFill>
                              <a:schemeClr val="tx1"/>
                            </a:solidFill>
                          </a:ln>
                          <a:latin typeface="+mn-ea"/>
                          <a:ea typeface="+mn-ea"/>
                        </a:rPr>
                        <a:t>后面的名词性宾语一般是多音节词，不能是单音节词。</a:t>
                      </a:r>
                      <a:endParaRPr lang="en-US" altLang="zh-TW" sz="2800" b="0" baseline="0" dirty="0">
                        <a:ln>
                          <a:solidFill>
                            <a:schemeClr val="tx1"/>
                          </a:solidFill>
                        </a:ln>
                        <a:latin typeface="+mn-ea"/>
                        <a:ea typeface="+mn-ea"/>
                      </a:endParaRPr>
                    </a:p>
                  </a:txBody>
                  <a:tcPr anchor="ctr">
                    <a:solidFill>
                      <a:srgbClr val="F0F4F4"/>
                    </a:solid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69350516"/>
                  </a:ext>
                </a:extLst>
              </a:tr>
              <a:tr h="444297">
                <a:tc rowSpan="2">
                  <a:txBody>
                    <a:bodyPr/>
                    <a:lstStyle/>
                    <a:p>
                      <a:pPr algn="ctr">
                        <a:lnSpc>
                          <a:spcPct val="100000"/>
                        </a:lnSpc>
                      </a:pPr>
                      <a:r>
                        <a:rPr lang="zh-TW" altLang="en-US" sz="2800" dirty="0">
                          <a:latin typeface="+mn-ea"/>
                          <a:ea typeface="+mn-ea"/>
                        </a:rPr>
                        <a:t>不同点</a:t>
                      </a:r>
                      <a:endParaRPr lang="zh-TW" altLang="en-US" sz="2800" b="1" dirty="0">
                        <a:solidFill>
                          <a:schemeClr val="bg1"/>
                        </a:solidFill>
                        <a:latin typeface="+mn-ea"/>
                        <a:ea typeface="+mn-ea"/>
                      </a:endParaRPr>
                    </a:p>
                  </a:txBody>
                  <a:tcPr vert="eaVert" anchor="ctr">
                    <a:solidFill>
                      <a:srgbClr val="DFE8E8"/>
                    </a:solidFill>
                  </a:tcPr>
                </a:tc>
                <a:tc>
                  <a:txBody>
                    <a:bodyPr/>
                    <a:lstStyle/>
                    <a:p>
                      <a:pPr algn="ctr"/>
                      <a:r>
                        <a:rPr lang="zh-TW" altLang="en-US" sz="2800" dirty="0">
                          <a:solidFill>
                            <a:schemeClr val="bg1"/>
                          </a:solidFill>
                          <a:latin typeface="+mn-ea"/>
                          <a:ea typeface="+mn-ea"/>
                        </a:rPr>
                        <a:t>改良</a:t>
                      </a:r>
                      <a:endParaRPr lang="en-US" altLang="zh-TW" sz="2800" dirty="0">
                        <a:solidFill>
                          <a:schemeClr val="bg1"/>
                        </a:solidFill>
                        <a:latin typeface="+mn-ea"/>
                        <a:ea typeface="+mn-ea"/>
                      </a:endParaRPr>
                    </a:p>
                  </a:txBody>
                  <a:tcPr anchor="ctr">
                    <a:solidFill>
                      <a:srgbClr val="006666"/>
                    </a:solidFill>
                  </a:tcPr>
                </a:tc>
                <a:tc>
                  <a:txBody>
                    <a:bodyPr/>
                    <a:lstStyle/>
                    <a:p>
                      <a:pPr algn="ctr"/>
                      <a:r>
                        <a:rPr lang="zh-TW" altLang="en-US" sz="2800" dirty="0">
                          <a:solidFill>
                            <a:schemeClr val="bg1"/>
                          </a:solidFill>
                          <a:latin typeface="+mn-ea"/>
                          <a:ea typeface="+mn-ea"/>
                        </a:rPr>
                        <a:t>改进</a:t>
                      </a:r>
                      <a:endParaRPr lang="en-US" altLang="zh-TW" sz="2800" dirty="0">
                        <a:solidFill>
                          <a:schemeClr val="bg1"/>
                        </a:solidFill>
                        <a:latin typeface="+mn-ea"/>
                        <a:ea typeface="+mn-ea"/>
                      </a:endParaRPr>
                    </a:p>
                  </a:txBody>
                  <a:tcPr anchor="ctr">
                    <a:solidFill>
                      <a:srgbClr val="006666"/>
                    </a:solidFill>
                  </a:tcPr>
                </a:tc>
                <a:tc>
                  <a:txBody>
                    <a:bodyPr/>
                    <a:lstStyle/>
                    <a:p>
                      <a:pPr algn="ctr"/>
                      <a:r>
                        <a:rPr lang="zh-TW" altLang="en-US" sz="2800" dirty="0">
                          <a:solidFill>
                            <a:schemeClr val="bg1"/>
                          </a:solidFill>
                          <a:latin typeface="+mn-ea"/>
                          <a:ea typeface="+mn-ea"/>
                        </a:rPr>
                        <a:t>改善</a:t>
                      </a:r>
                      <a:endParaRPr lang="en-US" altLang="zh-TW" sz="2800" dirty="0">
                        <a:solidFill>
                          <a:schemeClr val="bg1"/>
                        </a:solidFill>
                        <a:latin typeface="+mn-ea"/>
                        <a:ea typeface="+mn-ea"/>
                      </a:endParaRPr>
                    </a:p>
                  </a:txBody>
                  <a:tcPr anchor="ctr">
                    <a:solidFill>
                      <a:srgbClr val="006666"/>
                    </a:solidFill>
                  </a:tcPr>
                </a:tc>
                <a:extLst>
                  <a:ext uri="{0D108BD9-81ED-4DB2-BD59-A6C34878D82A}">
                    <a16:rowId xmlns:a16="http://schemas.microsoft.com/office/drawing/2014/main" val="4052056327"/>
                  </a:ext>
                </a:extLst>
              </a:tr>
              <a:tr h="2253260">
                <a:tc vMerge="1">
                  <a:txBody>
                    <a:bodyPr/>
                    <a:lstStyle/>
                    <a:p>
                      <a:endParaRPr lang="zh-TW" altLang="en-US"/>
                    </a:p>
                  </a:txBody>
                  <a:tcPr/>
                </a:tc>
                <a:tc>
                  <a:txBody>
                    <a:bodyPr/>
                    <a:lstStyle/>
                    <a:p>
                      <a:pPr algn="l">
                        <a:lnSpc>
                          <a:spcPct val="150000"/>
                        </a:lnSpc>
                      </a:pPr>
                      <a:r>
                        <a:rPr lang="en-US" altLang="zh-TW" sz="2800" b="0" baseline="0" dirty="0">
                          <a:ln>
                            <a:solidFill>
                              <a:schemeClr val="tx1"/>
                            </a:solidFill>
                          </a:ln>
                          <a:latin typeface="+mn-ea"/>
                          <a:ea typeface="+mn-ea"/>
                        </a:rPr>
                        <a:t>1.</a:t>
                      </a:r>
                      <a:r>
                        <a:rPr lang="zh-TW" altLang="en-US" sz="2800" b="0" baseline="0" dirty="0">
                          <a:ln>
                            <a:solidFill>
                              <a:schemeClr val="tx1"/>
                            </a:solidFill>
                          </a:ln>
                          <a:latin typeface="+mn-ea"/>
                          <a:ea typeface="+mn-ea"/>
                        </a:rPr>
                        <a:t>改掉事物的个别缺点，使</a:t>
                      </a:r>
                      <a:endParaRPr lang="en-US" altLang="zh-TW" sz="2800" b="0" baseline="0" dirty="0">
                        <a:ln>
                          <a:solidFill>
                            <a:schemeClr val="tx1"/>
                          </a:solidFill>
                        </a:ln>
                        <a:latin typeface="+mn-ea"/>
                        <a:ea typeface="+mn-ea"/>
                      </a:endParaRPr>
                    </a:p>
                    <a:p>
                      <a:pPr algn="l">
                        <a:lnSpc>
                          <a:spcPct val="150000"/>
                        </a:lnSpc>
                      </a:pPr>
                      <a:r>
                        <a:rPr lang="en-US" altLang="zh-TW" sz="2800" b="0" baseline="0" dirty="0">
                          <a:ln>
                            <a:solidFill>
                              <a:schemeClr val="tx1"/>
                            </a:solidFill>
                          </a:ln>
                          <a:latin typeface="+mn-ea"/>
                          <a:ea typeface="+mn-ea"/>
                        </a:rPr>
                        <a:t>   </a:t>
                      </a:r>
                      <a:r>
                        <a:rPr lang="zh-TW" altLang="en-US" sz="2800" b="0" baseline="0" dirty="0">
                          <a:ln>
                            <a:solidFill>
                              <a:schemeClr val="tx1"/>
                            </a:solidFill>
                          </a:ln>
                          <a:latin typeface="+mn-ea"/>
                          <a:ea typeface="+mn-ea"/>
                        </a:rPr>
                        <a:t>之更适合要求。</a:t>
                      </a:r>
                      <a:endParaRPr lang="en-US" altLang="zh-TW" sz="2800" b="0" baseline="0" dirty="0">
                        <a:ln>
                          <a:solidFill>
                            <a:schemeClr val="tx1"/>
                          </a:solidFill>
                        </a:ln>
                        <a:latin typeface="+mn-ea"/>
                        <a:ea typeface="+mn-ea"/>
                      </a:endParaRPr>
                    </a:p>
                    <a:p>
                      <a:pPr algn="l">
                        <a:lnSpc>
                          <a:spcPct val="150000"/>
                        </a:lnSpc>
                      </a:pPr>
                      <a:r>
                        <a:rPr lang="en-US" altLang="zh-TW" sz="2800" b="0" baseline="0" dirty="0">
                          <a:ln>
                            <a:solidFill>
                              <a:schemeClr val="tx1"/>
                            </a:solidFill>
                          </a:ln>
                          <a:latin typeface="+mn-ea"/>
                          <a:ea typeface="+mn-ea"/>
                        </a:rPr>
                        <a:t>2.</a:t>
                      </a:r>
                      <a:r>
                        <a:rPr lang="zh-TW" altLang="en-US" sz="2800" b="0" baseline="0" dirty="0">
                          <a:ln>
                            <a:solidFill>
                              <a:schemeClr val="tx1"/>
                            </a:solidFill>
                          </a:ln>
                          <a:latin typeface="+mn-ea"/>
                          <a:ea typeface="+mn-ea"/>
                        </a:rPr>
                        <a:t>对象一般是品种、土壤、</a:t>
                      </a:r>
                      <a:endParaRPr lang="en-US" altLang="zh-TW" sz="2800" b="0" baseline="0" dirty="0">
                        <a:ln>
                          <a:solidFill>
                            <a:schemeClr val="tx1"/>
                          </a:solidFill>
                        </a:ln>
                        <a:latin typeface="+mn-ea"/>
                        <a:ea typeface="+mn-ea"/>
                      </a:endParaRPr>
                    </a:p>
                    <a:p>
                      <a:pPr algn="l">
                        <a:lnSpc>
                          <a:spcPct val="150000"/>
                        </a:lnSpc>
                      </a:pPr>
                      <a:r>
                        <a:rPr lang="en-US" altLang="zh-TW" sz="2800" b="0" baseline="0" dirty="0">
                          <a:ln>
                            <a:solidFill>
                              <a:schemeClr val="tx1"/>
                            </a:solidFill>
                          </a:ln>
                          <a:latin typeface="+mn-ea"/>
                          <a:ea typeface="+mn-ea"/>
                        </a:rPr>
                        <a:t>   </a:t>
                      </a:r>
                      <a:r>
                        <a:rPr lang="zh-TW" altLang="en-US" sz="2800" b="0" baseline="0" dirty="0">
                          <a:ln>
                            <a:solidFill>
                              <a:schemeClr val="tx1"/>
                            </a:solidFill>
                          </a:ln>
                          <a:latin typeface="+mn-ea"/>
                          <a:ea typeface="+mn-ea"/>
                        </a:rPr>
                        <a:t>水质、工具等具体事物及</a:t>
                      </a:r>
                      <a:endParaRPr lang="en-US" altLang="zh-TW" sz="2800" b="0" baseline="0" dirty="0">
                        <a:ln>
                          <a:solidFill>
                            <a:schemeClr val="tx1"/>
                          </a:solidFill>
                        </a:ln>
                        <a:latin typeface="+mn-ea"/>
                        <a:ea typeface="+mn-ea"/>
                      </a:endParaRPr>
                    </a:p>
                    <a:p>
                      <a:pPr algn="l">
                        <a:lnSpc>
                          <a:spcPct val="150000"/>
                        </a:lnSpc>
                      </a:pPr>
                      <a:r>
                        <a:rPr lang="en-US" altLang="zh-TW" sz="2800" b="0" baseline="0" dirty="0">
                          <a:ln>
                            <a:solidFill>
                              <a:schemeClr val="tx1"/>
                            </a:solidFill>
                          </a:ln>
                          <a:latin typeface="+mn-ea"/>
                          <a:ea typeface="+mn-ea"/>
                        </a:rPr>
                        <a:t>   </a:t>
                      </a:r>
                      <a:r>
                        <a:rPr lang="zh-TW" altLang="en-US" sz="2800" b="0" baseline="0" dirty="0">
                          <a:ln>
                            <a:solidFill>
                              <a:schemeClr val="tx1"/>
                            </a:solidFill>
                          </a:ln>
                          <a:latin typeface="+mn-ea"/>
                          <a:ea typeface="+mn-ea"/>
                        </a:rPr>
                        <a:t>社会、政治等。</a:t>
                      </a:r>
                      <a:endParaRPr lang="en-US" altLang="zh-TW" sz="2800" b="0" baseline="0" dirty="0">
                        <a:ln>
                          <a:solidFill>
                            <a:schemeClr val="tx1"/>
                          </a:solidFill>
                        </a:ln>
                        <a:latin typeface="+mn-ea"/>
                        <a:ea typeface="+mn-ea"/>
                      </a:endParaRPr>
                    </a:p>
                    <a:p>
                      <a:pPr algn="l">
                        <a:lnSpc>
                          <a:spcPct val="150000"/>
                        </a:lnSpc>
                      </a:pPr>
                      <a:r>
                        <a:rPr lang="en-US" altLang="zh-TW" sz="2800" b="0" baseline="0" dirty="0">
                          <a:ln>
                            <a:solidFill>
                              <a:schemeClr val="tx1"/>
                            </a:solidFill>
                          </a:ln>
                          <a:latin typeface="+mn-ea"/>
                          <a:ea typeface="+mn-ea"/>
                        </a:rPr>
                        <a:t>3.</a:t>
                      </a:r>
                      <a:r>
                        <a:rPr lang="zh-TW" altLang="en-US" sz="2800" b="0" baseline="0" dirty="0">
                          <a:ln>
                            <a:solidFill>
                              <a:schemeClr val="tx1"/>
                            </a:solidFill>
                          </a:ln>
                          <a:latin typeface="+mn-ea"/>
                          <a:ea typeface="+mn-ea"/>
                        </a:rPr>
                        <a:t>可以组成“改良派、改良</a:t>
                      </a:r>
                      <a:endParaRPr lang="en-US" altLang="zh-TW" sz="2800" b="0" baseline="0" dirty="0">
                        <a:ln>
                          <a:solidFill>
                            <a:schemeClr val="tx1"/>
                          </a:solidFill>
                        </a:ln>
                        <a:latin typeface="+mn-ea"/>
                        <a:ea typeface="+mn-ea"/>
                      </a:endParaRPr>
                    </a:p>
                    <a:p>
                      <a:pPr algn="l">
                        <a:lnSpc>
                          <a:spcPct val="150000"/>
                        </a:lnSpc>
                      </a:pPr>
                      <a:r>
                        <a:rPr lang="en-US" altLang="zh-TW" sz="2800" b="0" baseline="0" dirty="0">
                          <a:ln>
                            <a:solidFill>
                              <a:schemeClr val="tx1"/>
                            </a:solidFill>
                          </a:ln>
                          <a:latin typeface="+mn-ea"/>
                          <a:ea typeface="+mn-ea"/>
                        </a:rPr>
                        <a:t>   </a:t>
                      </a:r>
                      <a:r>
                        <a:rPr lang="zh-TW" altLang="en-US" sz="2800" b="0" baseline="0" dirty="0">
                          <a:ln>
                            <a:solidFill>
                              <a:schemeClr val="tx1"/>
                            </a:solidFill>
                          </a:ln>
                          <a:latin typeface="+mn-ea"/>
                          <a:ea typeface="+mn-ea"/>
                        </a:rPr>
                        <a:t>主义、改良型”等词语。</a:t>
                      </a:r>
                      <a:endParaRPr lang="en-US" altLang="zh-TW" sz="2800" b="0" baseline="0" dirty="0">
                        <a:ln>
                          <a:solidFill>
                            <a:schemeClr val="tx1"/>
                          </a:solidFill>
                        </a:ln>
                        <a:latin typeface="+mn-ea"/>
                        <a:ea typeface="+mn-ea"/>
                      </a:endParaRPr>
                    </a:p>
                  </a:txBody>
                  <a:tcPr anchor="ctr">
                    <a:solidFill>
                      <a:srgbClr val="F0F4F4"/>
                    </a:solidFill>
                  </a:tcPr>
                </a:tc>
                <a:tc>
                  <a:txBody>
                    <a:bodyPr/>
                    <a:lstStyle/>
                    <a:p>
                      <a:pPr algn="l">
                        <a:lnSpc>
                          <a:spcPct val="150000"/>
                        </a:lnSpc>
                      </a:pPr>
                      <a:r>
                        <a:rPr lang="en-US" altLang="zh-TW" sz="2800" b="0" baseline="0" dirty="0">
                          <a:ln>
                            <a:solidFill>
                              <a:schemeClr val="tx1"/>
                            </a:solidFill>
                          </a:ln>
                          <a:latin typeface="+mn-ea"/>
                          <a:ea typeface="+mn-ea"/>
                        </a:rPr>
                        <a:t>1.</a:t>
                      </a:r>
                      <a:r>
                        <a:rPr lang="zh-TW" altLang="en-US" sz="2800" b="0" baseline="0" dirty="0">
                          <a:ln>
                            <a:solidFill>
                              <a:schemeClr val="tx1"/>
                            </a:solidFill>
                          </a:ln>
                          <a:latin typeface="+mn-ea"/>
                          <a:ea typeface="+mn-ea"/>
                        </a:rPr>
                        <a:t>使总体情况有</a:t>
                      </a:r>
                      <a:endParaRPr lang="en-US" altLang="zh-TW" sz="2800" b="0" baseline="0" dirty="0">
                        <a:ln>
                          <a:solidFill>
                            <a:schemeClr val="tx1"/>
                          </a:solidFill>
                        </a:ln>
                        <a:latin typeface="+mn-ea"/>
                        <a:ea typeface="+mn-ea"/>
                      </a:endParaRPr>
                    </a:p>
                    <a:p>
                      <a:pPr algn="l">
                        <a:lnSpc>
                          <a:spcPct val="150000"/>
                        </a:lnSpc>
                      </a:pPr>
                      <a:r>
                        <a:rPr lang="en-US" altLang="zh-TW" sz="2800" b="0" baseline="0" dirty="0">
                          <a:ln>
                            <a:solidFill>
                              <a:schemeClr val="tx1"/>
                            </a:solidFill>
                          </a:ln>
                          <a:latin typeface="+mn-ea"/>
                          <a:ea typeface="+mn-ea"/>
                        </a:rPr>
                        <a:t>   </a:t>
                      </a:r>
                      <a:r>
                        <a:rPr lang="zh-TW" altLang="en-US" sz="2800" b="0" baseline="0" dirty="0">
                          <a:ln>
                            <a:solidFill>
                              <a:schemeClr val="tx1"/>
                            </a:solidFill>
                          </a:ln>
                          <a:latin typeface="+mn-ea"/>
                          <a:ea typeface="+mn-ea"/>
                        </a:rPr>
                        <a:t>所进步。</a:t>
                      </a:r>
                      <a:endParaRPr lang="en-US" altLang="zh-TW" sz="2800" b="0" baseline="0" dirty="0">
                        <a:ln>
                          <a:solidFill>
                            <a:schemeClr val="tx1"/>
                          </a:solidFill>
                        </a:ln>
                        <a:latin typeface="+mn-ea"/>
                        <a:ea typeface="+mn-ea"/>
                      </a:endParaRPr>
                    </a:p>
                    <a:p>
                      <a:pPr algn="l">
                        <a:lnSpc>
                          <a:spcPct val="150000"/>
                        </a:lnSpc>
                      </a:pPr>
                      <a:r>
                        <a:rPr lang="en-US" altLang="zh-TW" sz="2800" b="0" baseline="0" dirty="0">
                          <a:ln>
                            <a:solidFill>
                              <a:schemeClr val="tx1"/>
                            </a:solidFill>
                          </a:ln>
                          <a:latin typeface="+mn-ea"/>
                          <a:ea typeface="+mn-ea"/>
                        </a:rPr>
                        <a:t>2.</a:t>
                      </a:r>
                      <a:r>
                        <a:rPr lang="zh-TW" altLang="en-US" sz="2800" b="0" baseline="0" dirty="0">
                          <a:ln>
                            <a:solidFill>
                              <a:schemeClr val="tx1"/>
                            </a:solidFill>
                          </a:ln>
                          <a:latin typeface="+mn-ea"/>
                          <a:ea typeface="+mn-ea"/>
                        </a:rPr>
                        <a:t>对象一般是工</a:t>
                      </a:r>
                      <a:endParaRPr lang="en-US" altLang="zh-TW" sz="2800" b="0" baseline="0" dirty="0">
                        <a:ln>
                          <a:solidFill>
                            <a:schemeClr val="tx1"/>
                          </a:solidFill>
                        </a:ln>
                        <a:latin typeface="+mn-ea"/>
                        <a:ea typeface="+mn-ea"/>
                      </a:endParaRPr>
                    </a:p>
                    <a:p>
                      <a:pPr algn="l">
                        <a:lnSpc>
                          <a:spcPct val="150000"/>
                        </a:lnSpc>
                      </a:pPr>
                      <a:r>
                        <a:rPr lang="en-US" altLang="zh-TW" sz="2800" b="0" baseline="0" dirty="0">
                          <a:ln>
                            <a:solidFill>
                              <a:schemeClr val="tx1"/>
                            </a:solidFill>
                          </a:ln>
                          <a:latin typeface="+mn-ea"/>
                          <a:ea typeface="+mn-ea"/>
                        </a:rPr>
                        <a:t>   </a:t>
                      </a:r>
                      <a:r>
                        <a:rPr lang="zh-TW" altLang="en-US" sz="2800" b="0" baseline="0" dirty="0">
                          <a:ln>
                            <a:solidFill>
                              <a:schemeClr val="tx1"/>
                            </a:solidFill>
                          </a:ln>
                          <a:latin typeface="+mn-ea"/>
                          <a:ea typeface="+mn-ea"/>
                        </a:rPr>
                        <a:t>作、作风、技</a:t>
                      </a:r>
                      <a:endParaRPr lang="en-US" altLang="zh-TW" sz="2800" b="0" baseline="0" dirty="0">
                        <a:ln>
                          <a:solidFill>
                            <a:schemeClr val="tx1"/>
                          </a:solidFill>
                        </a:ln>
                        <a:latin typeface="+mn-ea"/>
                        <a:ea typeface="+mn-ea"/>
                      </a:endParaRPr>
                    </a:p>
                    <a:p>
                      <a:pPr algn="l">
                        <a:lnSpc>
                          <a:spcPct val="150000"/>
                        </a:lnSpc>
                      </a:pPr>
                      <a:r>
                        <a:rPr lang="en-US" altLang="zh-TW" sz="2800" b="0" baseline="0" dirty="0">
                          <a:ln>
                            <a:solidFill>
                              <a:schemeClr val="tx1"/>
                            </a:solidFill>
                          </a:ln>
                          <a:latin typeface="+mn-ea"/>
                          <a:ea typeface="+mn-ea"/>
                        </a:rPr>
                        <a:t>   </a:t>
                      </a:r>
                      <a:r>
                        <a:rPr lang="zh-TW" altLang="en-US" sz="2800" b="0" baseline="0" dirty="0">
                          <a:ln>
                            <a:solidFill>
                              <a:schemeClr val="tx1"/>
                            </a:solidFill>
                          </a:ln>
                          <a:latin typeface="+mn-ea"/>
                          <a:ea typeface="+mn-ea"/>
                        </a:rPr>
                        <a:t>术、方法、态</a:t>
                      </a:r>
                      <a:endParaRPr lang="en-US" altLang="zh-TW" sz="2800" b="0" baseline="0" dirty="0">
                        <a:ln>
                          <a:solidFill>
                            <a:schemeClr val="tx1"/>
                          </a:solidFill>
                        </a:ln>
                        <a:latin typeface="+mn-ea"/>
                        <a:ea typeface="+mn-ea"/>
                      </a:endParaRPr>
                    </a:p>
                    <a:p>
                      <a:pPr algn="l">
                        <a:lnSpc>
                          <a:spcPct val="150000"/>
                        </a:lnSpc>
                      </a:pPr>
                      <a:r>
                        <a:rPr lang="en-US" altLang="zh-TW" sz="2800" b="0" baseline="0" dirty="0">
                          <a:ln>
                            <a:solidFill>
                              <a:schemeClr val="tx1"/>
                            </a:solidFill>
                          </a:ln>
                          <a:latin typeface="+mn-ea"/>
                          <a:ea typeface="+mn-ea"/>
                        </a:rPr>
                        <a:t>   </a:t>
                      </a:r>
                      <a:r>
                        <a:rPr lang="zh-TW" altLang="en-US" sz="2800" b="0" baseline="0" dirty="0">
                          <a:ln>
                            <a:solidFill>
                              <a:schemeClr val="tx1"/>
                            </a:solidFill>
                          </a:ln>
                          <a:latin typeface="+mn-ea"/>
                          <a:ea typeface="+mn-ea"/>
                        </a:rPr>
                        <a:t>度。</a:t>
                      </a:r>
                      <a:endParaRPr lang="en-US" altLang="zh-TW" sz="2800" b="0" baseline="0" dirty="0">
                        <a:ln>
                          <a:solidFill>
                            <a:schemeClr val="tx1"/>
                          </a:solidFill>
                        </a:ln>
                        <a:latin typeface="+mn-ea"/>
                        <a:ea typeface="+mn-ea"/>
                      </a:endParaRPr>
                    </a:p>
                  </a:txBody>
                  <a:tcPr anchor="ctr">
                    <a:solidFill>
                      <a:srgbClr val="F0F4F4"/>
                    </a:solidFill>
                  </a:tcPr>
                </a:tc>
                <a:tc>
                  <a:txBody>
                    <a:bodyPr/>
                    <a:lstStyle/>
                    <a:p>
                      <a:pPr algn="l">
                        <a:lnSpc>
                          <a:spcPct val="150000"/>
                        </a:lnSpc>
                      </a:pPr>
                      <a:r>
                        <a:rPr lang="en-US" altLang="zh-TW" sz="2800" baseline="0" dirty="0">
                          <a:ln>
                            <a:solidFill>
                              <a:schemeClr val="tx1"/>
                            </a:solidFill>
                          </a:ln>
                          <a:latin typeface="+mn-ea"/>
                          <a:ea typeface="+mn-ea"/>
                        </a:rPr>
                        <a:t>1.</a:t>
                      </a:r>
                      <a:r>
                        <a:rPr lang="zh-TW" altLang="en-US" sz="2800" baseline="0" dirty="0">
                          <a:ln>
                            <a:solidFill>
                              <a:schemeClr val="tx1"/>
                            </a:solidFill>
                          </a:ln>
                          <a:latin typeface="+mn-ea"/>
                          <a:ea typeface="+mn-ea"/>
                        </a:rPr>
                        <a:t>使原来状况更加完善。</a:t>
                      </a:r>
                      <a:endParaRPr lang="en-US" altLang="zh-TW" sz="2800" baseline="0" dirty="0">
                        <a:ln>
                          <a:solidFill>
                            <a:schemeClr val="tx1"/>
                          </a:solidFill>
                        </a:ln>
                        <a:latin typeface="+mn-ea"/>
                        <a:ea typeface="+mn-ea"/>
                      </a:endParaRPr>
                    </a:p>
                    <a:p>
                      <a:pPr algn="l">
                        <a:lnSpc>
                          <a:spcPct val="150000"/>
                        </a:lnSpc>
                      </a:pPr>
                      <a:r>
                        <a:rPr lang="en-US" altLang="zh-TW" sz="2800" baseline="0" dirty="0">
                          <a:ln>
                            <a:solidFill>
                              <a:schemeClr val="tx1"/>
                            </a:solidFill>
                          </a:ln>
                          <a:latin typeface="+mn-ea"/>
                          <a:ea typeface="+mn-ea"/>
                        </a:rPr>
                        <a:t>2.</a:t>
                      </a:r>
                      <a:r>
                        <a:rPr lang="zh-TW" altLang="en-US" sz="2800" b="0" baseline="0" dirty="0">
                          <a:ln>
                            <a:solidFill>
                              <a:schemeClr val="tx1"/>
                            </a:solidFill>
                          </a:ln>
                          <a:latin typeface="+mn-ea"/>
                          <a:ea typeface="+mn-ea"/>
                        </a:rPr>
                        <a:t>对象一般是人生活的</a:t>
                      </a:r>
                      <a:endParaRPr lang="en-US" altLang="zh-TW" sz="2800" b="0" baseline="0" dirty="0">
                        <a:ln>
                          <a:solidFill>
                            <a:schemeClr val="tx1"/>
                          </a:solidFill>
                        </a:ln>
                        <a:latin typeface="+mn-ea"/>
                        <a:ea typeface="+mn-ea"/>
                      </a:endParaRPr>
                    </a:p>
                    <a:p>
                      <a:pPr algn="l">
                        <a:lnSpc>
                          <a:spcPct val="150000"/>
                        </a:lnSpc>
                      </a:pPr>
                      <a:r>
                        <a:rPr lang="en-US" altLang="zh-TW" sz="2800" b="0" baseline="0" dirty="0">
                          <a:ln>
                            <a:solidFill>
                              <a:schemeClr val="tx1"/>
                            </a:solidFill>
                          </a:ln>
                          <a:latin typeface="+mn-ea"/>
                          <a:ea typeface="+mn-ea"/>
                        </a:rPr>
                        <a:t>   </a:t>
                      </a:r>
                      <a:r>
                        <a:rPr lang="zh-TW" altLang="en-US" sz="2800" b="0" baseline="0" dirty="0">
                          <a:ln>
                            <a:solidFill>
                              <a:schemeClr val="tx1"/>
                            </a:solidFill>
                          </a:ln>
                          <a:latin typeface="+mn-ea"/>
                          <a:ea typeface="+mn-ea"/>
                        </a:rPr>
                        <a:t>环境、条件、伙食、</a:t>
                      </a:r>
                      <a:endParaRPr lang="en-US" altLang="zh-TW" sz="2800" b="0" baseline="0" dirty="0">
                        <a:ln>
                          <a:solidFill>
                            <a:schemeClr val="tx1"/>
                          </a:solidFill>
                        </a:ln>
                        <a:latin typeface="+mn-ea"/>
                        <a:ea typeface="+mn-ea"/>
                      </a:endParaRPr>
                    </a:p>
                    <a:p>
                      <a:pPr algn="l">
                        <a:lnSpc>
                          <a:spcPct val="150000"/>
                        </a:lnSpc>
                      </a:pPr>
                      <a:r>
                        <a:rPr lang="en-US" altLang="zh-TW" sz="2800" b="0" baseline="0" dirty="0">
                          <a:ln>
                            <a:solidFill>
                              <a:schemeClr val="tx1"/>
                            </a:solidFill>
                          </a:ln>
                          <a:latin typeface="+mn-ea"/>
                          <a:ea typeface="+mn-ea"/>
                        </a:rPr>
                        <a:t>   </a:t>
                      </a:r>
                      <a:r>
                        <a:rPr lang="zh-TW" altLang="en-US" sz="2800" b="0" baseline="0" dirty="0">
                          <a:ln>
                            <a:solidFill>
                              <a:schemeClr val="tx1"/>
                            </a:solidFill>
                          </a:ln>
                          <a:latin typeface="+mn-ea"/>
                          <a:ea typeface="+mn-ea"/>
                        </a:rPr>
                        <a:t>待遇、状况、生活、</a:t>
                      </a:r>
                      <a:endParaRPr lang="en-US" altLang="zh-TW" sz="2800" b="0" baseline="0" dirty="0">
                        <a:ln>
                          <a:solidFill>
                            <a:schemeClr val="tx1"/>
                          </a:solidFill>
                        </a:ln>
                        <a:latin typeface="+mn-ea"/>
                        <a:ea typeface="+mn-ea"/>
                      </a:endParaRPr>
                    </a:p>
                    <a:p>
                      <a:pPr algn="l">
                        <a:lnSpc>
                          <a:spcPct val="150000"/>
                        </a:lnSpc>
                      </a:pPr>
                      <a:r>
                        <a:rPr lang="en-US" altLang="zh-TW" sz="2800" b="0" baseline="0" dirty="0">
                          <a:ln>
                            <a:solidFill>
                              <a:schemeClr val="tx1"/>
                            </a:solidFill>
                          </a:ln>
                          <a:latin typeface="+mn-ea"/>
                          <a:ea typeface="+mn-ea"/>
                        </a:rPr>
                        <a:t>   </a:t>
                      </a:r>
                      <a:r>
                        <a:rPr lang="zh-TW" altLang="en-US" sz="2800" b="0" baseline="0" dirty="0">
                          <a:ln>
                            <a:solidFill>
                              <a:schemeClr val="tx1"/>
                            </a:solidFill>
                          </a:ln>
                          <a:latin typeface="+mn-ea"/>
                          <a:ea typeface="+mn-ea"/>
                        </a:rPr>
                        <a:t>关系等抽象事物</a:t>
                      </a:r>
                      <a:r>
                        <a:rPr lang="zh-TW" altLang="en-US" sz="2800" baseline="0" dirty="0">
                          <a:ln>
                            <a:solidFill>
                              <a:schemeClr val="tx1"/>
                            </a:solidFill>
                          </a:ln>
                          <a:latin typeface="+mn-ea"/>
                          <a:ea typeface="+mn-ea"/>
                        </a:rPr>
                        <a:t>。</a:t>
                      </a:r>
                      <a:endParaRPr lang="en-US" altLang="zh-TW" sz="2800" b="0" baseline="0" dirty="0">
                        <a:ln>
                          <a:solidFill>
                            <a:schemeClr val="tx1"/>
                          </a:solidFill>
                        </a:ln>
                        <a:latin typeface="+mn-ea"/>
                        <a:ea typeface="+mn-ea"/>
                      </a:endParaRPr>
                    </a:p>
                  </a:txBody>
                  <a:tcPr anchor="ctr">
                    <a:solidFill>
                      <a:srgbClr val="F0F4F4"/>
                    </a:solidFill>
                  </a:tcPr>
                </a:tc>
                <a:extLst>
                  <a:ext uri="{0D108BD9-81ED-4DB2-BD59-A6C34878D82A}">
                    <a16:rowId xmlns:a16="http://schemas.microsoft.com/office/drawing/2014/main" val="1677290715"/>
                  </a:ext>
                </a:extLst>
              </a:tr>
            </a:tbl>
          </a:graphicData>
        </a:graphic>
      </p:graphicFrame>
    </p:spTree>
    <p:extLst>
      <p:ext uri="{BB962C8B-B14F-4D97-AF65-F5344CB8AC3E}">
        <p14:creationId xmlns:p14="http://schemas.microsoft.com/office/powerpoint/2010/main" val="4219299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6A35303D-6CC8-428C-B444-EE1FB04D5DE8}"/>
              </a:ext>
            </a:extLst>
          </p:cNvPr>
          <p:cNvSpPr txBox="1"/>
          <p:nvPr/>
        </p:nvSpPr>
        <p:spPr>
          <a:xfrm>
            <a:off x="330515" y="32292"/>
            <a:ext cx="2900365" cy="523220"/>
          </a:xfrm>
          <a:prstGeom prst="rect">
            <a:avLst/>
          </a:prstGeom>
          <a:solidFill>
            <a:srgbClr val="006666"/>
          </a:solidFill>
          <a:ln w="38100">
            <a:solidFill>
              <a:srgbClr val="006666"/>
            </a:solidFill>
          </a:ln>
        </p:spPr>
        <p:txBody>
          <a:bodyPr wrap="square" rtlCol="0">
            <a:spAutoFit/>
          </a:bodyPr>
          <a:lstStyle/>
          <a:p>
            <a:pPr algn="ctr"/>
            <a:r>
              <a:rPr lang="zh-TW" altLang="en-US" sz="2800" dirty="0">
                <a:solidFill>
                  <a:schemeClr val="bg1"/>
                </a:solidFill>
                <a:latin typeface="微軟正黑體" panose="020B0604030504040204" pitchFamily="34" charset="-120"/>
                <a:ea typeface="微軟正黑體" panose="020B0604030504040204" pitchFamily="34" charset="-120"/>
              </a:rPr>
              <a:t>改良</a:t>
            </a:r>
            <a:endParaRPr lang="en-US" altLang="zh-TW" sz="2800" dirty="0">
              <a:solidFill>
                <a:schemeClr val="bg1"/>
              </a:solidFill>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id="{2AD805DF-D8F2-4C40-B812-6025D886CDC7}"/>
              </a:ext>
            </a:extLst>
          </p:cNvPr>
          <p:cNvSpPr txBox="1"/>
          <p:nvPr/>
        </p:nvSpPr>
        <p:spPr>
          <a:xfrm>
            <a:off x="8961120" y="40295"/>
            <a:ext cx="2900365" cy="523220"/>
          </a:xfrm>
          <a:prstGeom prst="rect">
            <a:avLst/>
          </a:prstGeom>
          <a:solidFill>
            <a:srgbClr val="006666"/>
          </a:solidFill>
          <a:ln w="38100">
            <a:solidFill>
              <a:srgbClr val="006666"/>
            </a:solidFill>
          </a:ln>
        </p:spPr>
        <p:txBody>
          <a:bodyPr wrap="square" rtlCol="0">
            <a:spAutoFit/>
          </a:bodyPr>
          <a:lstStyle/>
          <a:p>
            <a:pPr algn="ctr"/>
            <a:r>
              <a:rPr lang="zh-TW" altLang="en-US" sz="2800" dirty="0">
                <a:solidFill>
                  <a:schemeClr val="bg1"/>
                </a:solidFill>
                <a:latin typeface="微軟正黑體" panose="020B0604030504040204" pitchFamily="34" charset="-120"/>
                <a:ea typeface="微軟正黑體" panose="020B0604030504040204" pitchFamily="34" charset="-120"/>
              </a:rPr>
              <a:t>改善</a:t>
            </a:r>
            <a:endParaRPr lang="en-US" altLang="zh-TW" sz="2800" dirty="0">
              <a:solidFill>
                <a:schemeClr val="bg1"/>
              </a:solidFill>
              <a:latin typeface="微軟正黑體" panose="020B0604030504040204" pitchFamily="34" charset="-120"/>
              <a:ea typeface="微軟正黑體" panose="020B0604030504040204" pitchFamily="34" charset="-120"/>
            </a:endParaRPr>
          </a:p>
        </p:txBody>
      </p:sp>
      <p:cxnSp>
        <p:nvCxnSpPr>
          <p:cNvPr id="10" name="直線接點 9">
            <a:extLst>
              <a:ext uri="{FF2B5EF4-FFF2-40B4-BE49-F238E27FC236}">
                <a16:creationId xmlns:a16="http://schemas.microsoft.com/office/drawing/2014/main" id="{32FC350C-1C13-4DDA-A8FD-BDC15F8EE7E2}"/>
              </a:ext>
            </a:extLst>
          </p:cNvPr>
          <p:cNvCxnSpPr>
            <a:cxnSpLocks/>
            <a:stCxn id="2" idx="3"/>
            <a:endCxn id="8" idx="1"/>
          </p:cNvCxnSpPr>
          <p:nvPr/>
        </p:nvCxnSpPr>
        <p:spPr>
          <a:xfrm>
            <a:off x="3230880" y="293902"/>
            <a:ext cx="1378425" cy="8003"/>
          </a:xfrm>
          <a:prstGeom prst="line">
            <a:avLst/>
          </a:prstGeom>
          <a:ln w="76200">
            <a:solidFill>
              <a:srgbClr val="006666"/>
            </a:solidFill>
          </a:ln>
        </p:spPr>
        <p:style>
          <a:lnRef idx="1">
            <a:schemeClr val="accent1"/>
          </a:lnRef>
          <a:fillRef idx="0">
            <a:schemeClr val="accent1"/>
          </a:fillRef>
          <a:effectRef idx="0">
            <a:schemeClr val="accent1"/>
          </a:effectRef>
          <a:fontRef idx="minor">
            <a:schemeClr val="tx1"/>
          </a:fontRef>
        </p:style>
      </p:cxnSp>
      <p:sp>
        <p:nvSpPr>
          <p:cNvPr id="8" name="文字方塊 7">
            <a:extLst>
              <a:ext uri="{FF2B5EF4-FFF2-40B4-BE49-F238E27FC236}">
                <a16:creationId xmlns:a16="http://schemas.microsoft.com/office/drawing/2014/main" id="{39F07E0F-BD92-4353-A9FA-AF6349DEE446}"/>
              </a:ext>
            </a:extLst>
          </p:cNvPr>
          <p:cNvSpPr txBox="1"/>
          <p:nvPr/>
        </p:nvSpPr>
        <p:spPr>
          <a:xfrm>
            <a:off x="4609305" y="40295"/>
            <a:ext cx="2900365" cy="523220"/>
          </a:xfrm>
          <a:prstGeom prst="rect">
            <a:avLst/>
          </a:prstGeom>
          <a:solidFill>
            <a:srgbClr val="006666"/>
          </a:solidFill>
          <a:ln w="38100">
            <a:solidFill>
              <a:srgbClr val="006666"/>
            </a:solidFill>
          </a:ln>
        </p:spPr>
        <p:txBody>
          <a:bodyPr wrap="square" rtlCol="0">
            <a:spAutoFit/>
          </a:bodyPr>
          <a:lstStyle/>
          <a:p>
            <a:pPr algn="ctr"/>
            <a:r>
              <a:rPr lang="zh-TW" altLang="en-US" sz="2800" dirty="0">
                <a:solidFill>
                  <a:schemeClr val="bg1"/>
                </a:solidFill>
                <a:latin typeface="微軟正黑體" panose="020B0604030504040204" pitchFamily="34" charset="-120"/>
                <a:ea typeface="微軟正黑體" panose="020B0604030504040204" pitchFamily="34" charset="-120"/>
              </a:rPr>
              <a:t>改进</a:t>
            </a:r>
            <a:endParaRPr lang="en-US" altLang="zh-TW" sz="2800" dirty="0">
              <a:solidFill>
                <a:schemeClr val="bg1"/>
              </a:solidFill>
              <a:latin typeface="微軟正黑體" panose="020B0604030504040204" pitchFamily="34" charset="-120"/>
              <a:ea typeface="微軟正黑體" panose="020B0604030504040204" pitchFamily="34" charset="-120"/>
            </a:endParaRPr>
          </a:p>
        </p:txBody>
      </p:sp>
      <p:cxnSp>
        <p:nvCxnSpPr>
          <p:cNvPr id="12" name="直線接點 11">
            <a:extLst>
              <a:ext uri="{FF2B5EF4-FFF2-40B4-BE49-F238E27FC236}">
                <a16:creationId xmlns:a16="http://schemas.microsoft.com/office/drawing/2014/main" id="{D286DAC6-1998-4890-AC4C-2A628E292BFE}"/>
              </a:ext>
            </a:extLst>
          </p:cNvPr>
          <p:cNvCxnSpPr>
            <a:cxnSpLocks/>
            <a:stCxn id="8" idx="3"/>
            <a:endCxn id="3" idx="1"/>
          </p:cNvCxnSpPr>
          <p:nvPr/>
        </p:nvCxnSpPr>
        <p:spPr>
          <a:xfrm>
            <a:off x="7509670" y="301905"/>
            <a:ext cx="1451450" cy="0"/>
          </a:xfrm>
          <a:prstGeom prst="line">
            <a:avLst/>
          </a:prstGeom>
          <a:ln w="76200">
            <a:solidFill>
              <a:srgbClr val="006666"/>
            </a:solidFill>
          </a:ln>
        </p:spPr>
        <p:style>
          <a:lnRef idx="1">
            <a:schemeClr val="accent1"/>
          </a:lnRef>
          <a:fillRef idx="0">
            <a:schemeClr val="accent1"/>
          </a:fillRef>
          <a:effectRef idx="0">
            <a:schemeClr val="accent1"/>
          </a:effectRef>
          <a:fontRef idx="minor">
            <a:schemeClr val="tx1"/>
          </a:fontRef>
        </p:style>
      </p:cxnSp>
      <p:sp>
        <p:nvSpPr>
          <p:cNvPr id="4" name="文字方塊 3">
            <a:extLst>
              <a:ext uri="{FF2B5EF4-FFF2-40B4-BE49-F238E27FC236}">
                <a16:creationId xmlns:a16="http://schemas.microsoft.com/office/drawing/2014/main" id="{4A6C18D0-690F-4C2B-BD97-07020FBF104F}"/>
              </a:ext>
            </a:extLst>
          </p:cNvPr>
          <p:cNvSpPr txBox="1"/>
          <p:nvPr/>
        </p:nvSpPr>
        <p:spPr>
          <a:xfrm>
            <a:off x="350041" y="733912"/>
            <a:ext cx="11511443" cy="5830186"/>
          </a:xfrm>
          <a:prstGeom prst="rect">
            <a:avLst/>
          </a:prstGeom>
          <a:noFill/>
        </p:spPr>
        <p:txBody>
          <a:bodyPr wrap="square" rtlCol="0">
            <a:spAutoFit/>
          </a:bodyPr>
          <a:lstStyle/>
          <a:p>
            <a:pPr>
              <a:lnSpc>
                <a:spcPct val="150000"/>
              </a:lnSpc>
            </a:pPr>
            <a:r>
              <a:rPr lang="en-US" altLang="zh-TW" sz="2800" dirty="0">
                <a:latin typeface="+mn-ea"/>
              </a:rPr>
              <a:t>1.</a:t>
            </a:r>
            <a:r>
              <a:rPr lang="zh-TW" altLang="en-US" sz="2800" dirty="0">
                <a:latin typeface="+mn-ea"/>
              </a:rPr>
              <a:t>这种</a:t>
            </a:r>
            <a:r>
              <a:rPr lang="zh-TW" altLang="en-US" sz="2800" dirty="0">
                <a:highlight>
                  <a:srgbClr val="FFFF00"/>
                </a:highlight>
                <a:latin typeface="+mn-ea"/>
              </a:rPr>
              <a:t>改良</a:t>
            </a:r>
            <a:r>
              <a:rPr lang="zh-TW" altLang="en-US" sz="2800" dirty="0">
                <a:latin typeface="+mn-ea"/>
              </a:rPr>
              <a:t>过的西瓜又大又甜，很受欢迎。</a:t>
            </a:r>
            <a:endParaRPr lang="en-US" altLang="zh-TW" sz="2800" dirty="0">
              <a:latin typeface="+mn-ea"/>
            </a:endParaRPr>
          </a:p>
          <a:p>
            <a:pPr>
              <a:lnSpc>
                <a:spcPct val="150000"/>
              </a:lnSpc>
            </a:pPr>
            <a:r>
              <a:rPr lang="en-US" altLang="zh-TW" sz="2800" dirty="0">
                <a:latin typeface="+mn-ea"/>
              </a:rPr>
              <a:t>2.</a:t>
            </a:r>
            <a:r>
              <a:rPr lang="zh-TW" altLang="en-US" sz="2800" dirty="0">
                <a:latin typeface="+mn-ea"/>
              </a:rPr>
              <a:t>政府部门大大地</a:t>
            </a:r>
            <a:r>
              <a:rPr lang="zh-TW" altLang="en-US" sz="2800" dirty="0">
                <a:highlight>
                  <a:srgbClr val="FFFF00"/>
                </a:highlight>
                <a:latin typeface="+mn-ea"/>
              </a:rPr>
              <a:t>改进</a:t>
            </a:r>
            <a:r>
              <a:rPr lang="zh-TW" altLang="en-US" sz="2800" dirty="0">
                <a:latin typeface="+mn-ea"/>
              </a:rPr>
              <a:t>了工作作风，提高了工作效率。</a:t>
            </a:r>
            <a:endParaRPr lang="en-US" altLang="zh-TW" sz="2800" dirty="0">
              <a:latin typeface="+mn-ea"/>
            </a:endParaRPr>
          </a:p>
          <a:p>
            <a:pPr>
              <a:lnSpc>
                <a:spcPct val="150000"/>
              </a:lnSpc>
            </a:pPr>
            <a:r>
              <a:rPr lang="en-US" altLang="zh-TW" sz="2800" dirty="0">
                <a:latin typeface="+mn-ea"/>
              </a:rPr>
              <a:t>3.</a:t>
            </a:r>
            <a:r>
              <a:rPr lang="zh-TW" altLang="en-US" sz="2800" dirty="0">
                <a:latin typeface="+mn-ea"/>
              </a:rPr>
              <a:t>改革开放以后，本省的投资环境逐步得到了</a:t>
            </a:r>
            <a:r>
              <a:rPr lang="zh-TW" altLang="en-US" sz="2800" dirty="0">
                <a:highlight>
                  <a:srgbClr val="FFFF00"/>
                </a:highlight>
                <a:latin typeface="+mn-ea"/>
              </a:rPr>
              <a:t>改善</a:t>
            </a:r>
            <a:r>
              <a:rPr lang="zh-TW" altLang="en-US" sz="2800" dirty="0">
                <a:latin typeface="+mn-ea"/>
              </a:rPr>
              <a:t>。</a:t>
            </a:r>
            <a:endParaRPr lang="en-US" altLang="zh-TW" sz="2800" dirty="0">
              <a:latin typeface="+mn-ea"/>
            </a:endParaRPr>
          </a:p>
          <a:p>
            <a:pPr>
              <a:lnSpc>
                <a:spcPct val="150000"/>
              </a:lnSpc>
            </a:pPr>
            <a:r>
              <a:rPr lang="en-US" altLang="zh-TW" sz="2800" dirty="0">
                <a:latin typeface="+mn-ea"/>
              </a:rPr>
              <a:t>4.</a:t>
            </a:r>
            <a:r>
              <a:rPr lang="zh-TW" altLang="en-US" sz="2800" dirty="0">
                <a:latin typeface="+mn-ea"/>
              </a:rPr>
              <a:t>关闭了几家排放污水的工厂以后，这条河的水质得到了</a:t>
            </a:r>
            <a:r>
              <a:rPr lang="zh-TW" altLang="en-US" sz="2800" dirty="0">
                <a:highlight>
                  <a:srgbClr val="FFFF00"/>
                </a:highlight>
                <a:latin typeface="+mn-ea"/>
              </a:rPr>
              <a:t>改良</a:t>
            </a:r>
            <a:r>
              <a:rPr lang="zh-TW" altLang="en-US" sz="2800" dirty="0">
                <a:latin typeface="+mn-ea"/>
              </a:rPr>
              <a:t>。</a:t>
            </a:r>
            <a:endParaRPr lang="en-US" altLang="zh-TW" sz="2800" dirty="0">
              <a:latin typeface="+mn-ea"/>
            </a:endParaRPr>
          </a:p>
          <a:p>
            <a:pPr>
              <a:lnSpc>
                <a:spcPct val="150000"/>
              </a:lnSpc>
            </a:pPr>
            <a:r>
              <a:rPr lang="en-US" altLang="zh-TW" sz="2800" dirty="0">
                <a:latin typeface="+mn-ea"/>
              </a:rPr>
              <a:t>5.</a:t>
            </a:r>
            <a:r>
              <a:rPr lang="zh-TW" altLang="en-US" sz="2800" dirty="0">
                <a:latin typeface="+mn-ea"/>
              </a:rPr>
              <a:t>他一向反对激进的社会革命，主张社会</a:t>
            </a:r>
            <a:r>
              <a:rPr lang="zh-TW" altLang="en-US" sz="2800" dirty="0">
                <a:highlight>
                  <a:srgbClr val="FFFF00"/>
                </a:highlight>
                <a:latin typeface="+mn-ea"/>
              </a:rPr>
              <a:t>改良</a:t>
            </a:r>
            <a:endParaRPr lang="en-US" altLang="zh-TW" sz="2800" dirty="0">
              <a:highlight>
                <a:srgbClr val="FFFF00"/>
              </a:highlight>
              <a:latin typeface="+mn-ea"/>
            </a:endParaRPr>
          </a:p>
          <a:p>
            <a:pPr>
              <a:lnSpc>
                <a:spcPct val="150000"/>
              </a:lnSpc>
            </a:pPr>
            <a:r>
              <a:rPr lang="en-US" altLang="zh-TW" sz="2800" dirty="0">
                <a:latin typeface="+mn-ea"/>
              </a:rPr>
              <a:t>6.</a:t>
            </a:r>
            <a:r>
              <a:rPr lang="zh-TW" altLang="en-US" sz="2800" dirty="0">
                <a:latin typeface="+mn-ea"/>
              </a:rPr>
              <a:t>他们不仅应该改进工作方法，还应</a:t>
            </a:r>
            <a:r>
              <a:rPr lang="zh-TW" altLang="en-US" sz="2800" dirty="0">
                <a:highlight>
                  <a:srgbClr val="FFFF00"/>
                </a:highlight>
                <a:latin typeface="+mn-ea"/>
              </a:rPr>
              <a:t>改进</a:t>
            </a:r>
            <a:r>
              <a:rPr lang="zh-TW" altLang="en-US" sz="2800" dirty="0">
                <a:latin typeface="+mn-ea"/>
              </a:rPr>
              <a:t>工作态度。</a:t>
            </a:r>
            <a:endParaRPr lang="en-US" altLang="zh-TW" sz="2800" dirty="0">
              <a:latin typeface="+mn-ea"/>
            </a:endParaRPr>
          </a:p>
          <a:p>
            <a:pPr>
              <a:lnSpc>
                <a:spcPct val="150000"/>
              </a:lnSpc>
            </a:pPr>
            <a:r>
              <a:rPr lang="en-US" altLang="zh-TW" sz="2800" dirty="0">
                <a:latin typeface="+mn-ea"/>
              </a:rPr>
              <a:t>7.</a:t>
            </a:r>
            <a:r>
              <a:rPr lang="zh-TW" altLang="en-US" sz="2800" dirty="0">
                <a:latin typeface="+mn-ea"/>
              </a:rPr>
              <a:t>依我看，这种技术可以在</a:t>
            </a:r>
            <a:r>
              <a:rPr lang="zh-TW" altLang="en-US" sz="2800" dirty="0">
                <a:highlight>
                  <a:srgbClr val="FFFF00"/>
                </a:highlight>
                <a:latin typeface="+mn-ea"/>
              </a:rPr>
              <a:t>改进改进</a:t>
            </a:r>
            <a:r>
              <a:rPr lang="zh-TW" altLang="en-US" sz="2800" dirty="0">
                <a:latin typeface="+mn-ea"/>
              </a:rPr>
              <a:t>。</a:t>
            </a:r>
            <a:endParaRPr lang="en-US" altLang="zh-TW" sz="2800" dirty="0">
              <a:latin typeface="+mn-ea"/>
            </a:endParaRPr>
          </a:p>
          <a:p>
            <a:pPr>
              <a:lnSpc>
                <a:spcPct val="150000"/>
              </a:lnSpc>
            </a:pPr>
            <a:r>
              <a:rPr lang="en-US" altLang="zh-TW" sz="2800" dirty="0">
                <a:latin typeface="+mn-ea"/>
              </a:rPr>
              <a:t>8.</a:t>
            </a:r>
            <a:r>
              <a:rPr lang="zh-TW" altLang="en-US" sz="2800" dirty="0">
                <a:latin typeface="+mn-ea"/>
              </a:rPr>
              <a:t>要想</a:t>
            </a:r>
            <a:r>
              <a:rPr lang="zh-TW" altLang="en-US" sz="2800" dirty="0">
                <a:highlight>
                  <a:srgbClr val="FFFF00"/>
                </a:highlight>
                <a:latin typeface="+mn-ea"/>
              </a:rPr>
              <a:t>改善</a:t>
            </a:r>
            <a:r>
              <a:rPr lang="zh-TW" altLang="en-US" sz="2800" dirty="0">
                <a:latin typeface="+mn-ea"/>
              </a:rPr>
              <a:t>健康状况，就必须改变不良的饮食习惯。</a:t>
            </a:r>
            <a:endParaRPr lang="en-US" altLang="zh-TW" sz="2800" dirty="0">
              <a:latin typeface="+mn-ea"/>
            </a:endParaRPr>
          </a:p>
          <a:p>
            <a:pPr>
              <a:lnSpc>
                <a:spcPct val="150000"/>
              </a:lnSpc>
            </a:pPr>
            <a:r>
              <a:rPr lang="en-US" altLang="zh-TW" sz="2800" dirty="0">
                <a:latin typeface="+mn-ea"/>
              </a:rPr>
              <a:t>9.</a:t>
            </a:r>
            <a:r>
              <a:rPr lang="zh-TW" altLang="en-US" sz="2800" dirty="0">
                <a:latin typeface="+mn-ea"/>
              </a:rPr>
              <a:t>这几年，大部分的北京人的居住条件都有了明显的</a:t>
            </a:r>
            <a:r>
              <a:rPr lang="zh-TW" altLang="en-US" sz="2800" dirty="0">
                <a:highlight>
                  <a:srgbClr val="FFFF00"/>
                </a:highlight>
                <a:latin typeface="+mn-ea"/>
              </a:rPr>
              <a:t>改善</a:t>
            </a:r>
            <a:r>
              <a:rPr lang="zh-TW" altLang="en-US" sz="2800" dirty="0">
                <a:latin typeface="+mn-ea"/>
              </a:rPr>
              <a:t>。</a:t>
            </a:r>
          </a:p>
        </p:txBody>
      </p:sp>
    </p:spTree>
    <p:extLst>
      <p:ext uri="{BB962C8B-B14F-4D97-AF65-F5344CB8AC3E}">
        <p14:creationId xmlns:p14="http://schemas.microsoft.com/office/powerpoint/2010/main" val="3706080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A6432754-648C-4AD6-A289-25556EFC636D}"/>
              </a:ext>
            </a:extLst>
          </p:cNvPr>
          <p:cNvSpPr txBox="1"/>
          <p:nvPr/>
        </p:nvSpPr>
        <p:spPr>
          <a:xfrm>
            <a:off x="333497" y="1042143"/>
            <a:ext cx="11525005" cy="1323439"/>
          </a:xfrm>
          <a:prstGeom prst="rect">
            <a:avLst/>
          </a:prstGeom>
          <a:solidFill>
            <a:srgbClr val="660033"/>
          </a:solidFill>
        </p:spPr>
        <p:txBody>
          <a:bodyPr wrap="square" rtlCol="0">
            <a:spAutoFit/>
          </a:bodyPr>
          <a:lstStyle/>
          <a:p>
            <a:pPr algn="ctr"/>
            <a:r>
              <a:rPr lang="zh-TW" altLang="en-US" sz="8000" dirty="0">
                <a:solidFill>
                  <a:schemeClr val="bg1"/>
                </a:solidFill>
                <a:latin typeface="微軟正黑體" panose="020B0604030504040204" pitchFamily="34" charset="-120"/>
                <a:ea typeface="微軟正黑體" panose="020B0604030504040204" pitchFamily="34" charset="-120"/>
              </a:rPr>
              <a:t>不妨</a:t>
            </a:r>
            <a:endParaRPr lang="en-US" altLang="zh-TW" sz="8000" dirty="0">
              <a:solidFill>
                <a:schemeClr val="bg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4A824F04-5B21-4CAC-9E28-DE231C124E7C}"/>
              </a:ext>
            </a:extLst>
          </p:cNvPr>
          <p:cNvSpPr txBox="1"/>
          <p:nvPr/>
        </p:nvSpPr>
        <p:spPr>
          <a:xfrm>
            <a:off x="333497" y="2861617"/>
            <a:ext cx="11525005" cy="3672544"/>
          </a:xfrm>
          <a:prstGeom prst="rect">
            <a:avLst/>
          </a:prstGeom>
          <a:noFill/>
          <a:ln>
            <a:solidFill>
              <a:schemeClr val="tx1"/>
            </a:solidFill>
          </a:ln>
        </p:spPr>
        <p:txBody>
          <a:bodyPr wrap="square" rtlCol="0">
            <a:spAutoFit/>
          </a:bodyPr>
          <a:lstStyle/>
          <a:p>
            <a:pPr>
              <a:lnSpc>
                <a:spcPct val="150000"/>
              </a:lnSpc>
            </a:pPr>
            <a:r>
              <a:rPr lang="en-US" altLang="zh-TW" sz="4000" dirty="0">
                <a:latin typeface="微軟正黑體" panose="020B0604030504040204" pitchFamily="34" charset="-120"/>
                <a:ea typeface="微軟正黑體" panose="020B0604030504040204" pitchFamily="34" charset="-120"/>
              </a:rPr>
              <a:t>1.Adv.</a:t>
            </a:r>
            <a:r>
              <a:rPr lang="zh-TW" altLang="en-US" sz="4000" dirty="0">
                <a:latin typeface="微軟正黑體" panose="020B0604030504040204" pitchFamily="34" charset="-120"/>
                <a:ea typeface="微軟正黑體" panose="020B0604030504040204" pitchFamily="34" charset="-120"/>
              </a:rPr>
              <a:t>，“不妨</a:t>
            </a:r>
            <a:r>
              <a:rPr lang="en-US" altLang="zh-TW" sz="4000" dirty="0">
                <a:latin typeface="微軟正黑體" panose="020B0604030504040204" pitchFamily="34" charset="-120"/>
                <a:ea typeface="微軟正黑體" panose="020B0604030504040204" pitchFamily="34" charset="-120"/>
              </a:rPr>
              <a:t>+</a:t>
            </a:r>
            <a:r>
              <a:rPr lang="zh-TW" altLang="en-US" sz="4000" dirty="0">
                <a:latin typeface="微軟正黑體" panose="020B0604030504040204" pitchFamily="34" charset="-120"/>
                <a:ea typeface="微軟正黑體" panose="020B0604030504040204" pitchFamily="34" charset="-120"/>
              </a:rPr>
              <a:t>动词短语”，表示可以这样做，</a:t>
            </a:r>
            <a:endParaRPr lang="en-US" altLang="zh-TW" sz="4000" dirty="0">
              <a:latin typeface="微軟正黑體" panose="020B0604030504040204" pitchFamily="34" charset="-120"/>
              <a:ea typeface="微軟正黑體" panose="020B0604030504040204" pitchFamily="34" charset="-120"/>
            </a:endParaRPr>
          </a:p>
          <a:p>
            <a:pPr>
              <a:lnSpc>
                <a:spcPct val="150000"/>
              </a:lnSpc>
            </a:pPr>
            <a:r>
              <a:rPr lang="zh-TW" altLang="en-US" sz="4000" dirty="0">
                <a:latin typeface="微軟正黑體" panose="020B0604030504040204" pitchFamily="34" charset="-120"/>
                <a:ea typeface="微軟正黑體" panose="020B0604030504040204" pitchFamily="34" charset="-120"/>
              </a:rPr>
              <a:t>   没有什么妨碍</a:t>
            </a:r>
            <a:r>
              <a:rPr lang="zh-TW" altLang="en-US" sz="4000" dirty="0">
                <a:latin typeface="微軟正黑體" panose="020B0604030504040204" pitchFamily="34" charset="-120"/>
              </a:rPr>
              <a:t>。</a:t>
            </a:r>
            <a:endParaRPr lang="en-US" altLang="zh-TW" sz="4000" dirty="0">
              <a:latin typeface="微軟正黑體" panose="020B0604030504040204" pitchFamily="34" charset="-120"/>
              <a:ea typeface="微軟正黑體" panose="020B0604030504040204" pitchFamily="34" charset="-120"/>
            </a:endParaRPr>
          </a:p>
          <a:p>
            <a:pPr fontAlgn="base">
              <a:lnSpc>
                <a:spcPct val="150000"/>
              </a:lnSpc>
            </a:pPr>
            <a:r>
              <a:rPr lang="en-US" altLang="zh-TW" sz="4000" dirty="0">
                <a:latin typeface="微軟正黑體" panose="020B0604030504040204" pitchFamily="34" charset="-120"/>
                <a:ea typeface="微軟正黑體" panose="020B0604030504040204" pitchFamily="34" charset="-120"/>
              </a:rPr>
              <a:t>2.</a:t>
            </a:r>
            <a:r>
              <a:rPr lang="zh-TW" altLang="en-US" sz="4000" dirty="0">
                <a:latin typeface="微軟正黑體" panose="020B0604030504040204" pitchFamily="34" charset="-120"/>
                <a:ea typeface="微軟正黑體" panose="020B0604030504040204" pitchFamily="34" charset="-120"/>
              </a:rPr>
              <a:t>语气比较委婉，包含着说话人认为这样做更好些</a:t>
            </a:r>
            <a:endParaRPr lang="en-US" altLang="zh-TW" sz="4000" dirty="0">
              <a:latin typeface="微軟正黑體" panose="020B0604030504040204" pitchFamily="34" charset="-120"/>
              <a:ea typeface="微軟正黑體" panose="020B0604030504040204" pitchFamily="34" charset="-120"/>
            </a:endParaRPr>
          </a:p>
          <a:p>
            <a:pPr fontAlgn="base">
              <a:lnSpc>
                <a:spcPct val="150000"/>
              </a:lnSpc>
            </a:pPr>
            <a:r>
              <a:rPr lang="en-US" altLang="zh-TW" sz="4000" dirty="0">
                <a:latin typeface="微軟正黑體" panose="020B0604030504040204" pitchFamily="34" charset="-120"/>
                <a:ea typeface="微軟正黑體" panose="020B0604030504040204" pitchFamily="34" charset="-120"/>
              </a:rPr>
              <a:t>   </a:t>
            </a:r>
            <a:r>
              <a:rPr lang="zh-TW" altLang="en-US" sz="4000" dirty="0">
                <a:latin typeface="微軟正黑體" panose="020B0604030504040204" pitchFamily="34" charset="-120"/>
                <a:ea typeface="微軟正黑體" panose="020B0604030504040204" pitchFamily="34" charset="-120"/>
              </a:rPr>
              <a:t>的意思。 </a:t>
            </a:r>
            <a:endParaRPr lang="en-US" altLang="zh-TW" sz="32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289213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768FB862-E5A3-41EB-81F5-539C4BB7EB1C}"/>
              </a:ext>
            </a:extLst>
          </p:cNvPr>
          <p:cNvSpPr txBox="1"/>
          <p:nvPr/>
        </p:nvSpPr>
        <p:spPr>
          <a:xfrm>
            <a:off x="0" y="-2084"/>
            <a:ext cx="1766455" cy="769441"/>
          </a:xfrm>
          <a:prstGeom prst="rect">
            <a:avLst/>
          </a:prstGeom>
          <a:solidFill>
            <a:srgbClr val="660033"/>
          </a:solidFill>
        </p:spPr>
        <p:txBody>
          <a:bodyPr wrap="square" rtlCol="0">
            <a:spAutoFit/>
          </a:bodyPr>
          <a:lstStyle/>
          <a:p>
            <a:pPr algn="ctr"/>
            <a:r>
              <a:rPr lang="zh-TW" altLang="en-US" sz="4400" dirty="0">
                <a:solidFill>
                  <a:schemeClr val="bg1"/>
                </a:solidFill>
                <a:latin typeface="微軟正黑體" panose="020B0604030504040204" pitchFamily="34" charset="-120"/>
                <a:ea typeface="微軟正黑體" panose="020B0604030504040204" pitchFamily="34" charset="-120"/>
              </a:rPr>
              <a:t>不妨</a:t>
            </a:r>
            <a:endParaRPr lang="en-US" altLang="zh-TW" sz="4400" dirty="0">
              <a:solidFill>
                <a:schemeClr val="bg1"/>
              </a:solidFill>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id="{A00D3903-B959-4BE7-8BD9-4F7898E8FD8E}"/>
              </a:ext>
            </a:extLst>
          </p:cNvPr>
          <p:cNvSpPr txBox="1"/>
          <p:nvPr/>
        </p:nvSpPr>
        <p:spPr>
          <a:xfrm>
            <a:off x="332509" y="1252346"/>
            <a:ext cx="11533909" cy="4353308"/>
          </a:xfrm>
          <a:prstGeom prst="rect">
            <a:avLst/>
          </a:prstGeom>
          <a:noFill/>
        </p:spPr>
        <p:txBody>
          <a:bodyPr wrap="square" rtlCol="0">
            <a:spAutoFit/>
          </a:bodyPr>
          <a:lstStyle/>
          <a:p>
            <a:pPr>
              <a:lnSpc>
                <a:spcPct val="200000"/>
              </a:lnSpc>
            </a:pPr>
            <a:r>
              <a:rPr lang="en-US" altLang="zh-TW" sz="3600" dirty="0">
                <a:latin typeface="+mn-ea"/>
              </a:rPr>
              <a:t>1.</a:t>
            </a:r>
            <a:r>
              <a:rPr lang="zh-TW" altLang="en-US" sz="3600" dirty="0">
                <a:latin typeface="+mn-ea"/>
              </a:rPr>
              <a:t>工作之余我们</a:t>
            </a:r>
            <a:r>
              <a:rPr lang="zh-TW" altLang="en-US" sz="3600" dirty="0">
                <a:highlight>
                  <a:srgbClr val="FFFF00"/>
                </a:highlight>
                <a:latin typeface="+mn-ea"/>
              </a:rPr>
              <a:t>不妨</a:t>
            </a:r>
            <a:r>
              <a:rPr lang="zh-TW" altLang="en-US" sz="3600" dirty="0">
                <a:latin typeface="+mn-ea"/>
              </a:rPr>
              <a:t>去爬山，对修身养性大有好处。</a:t>
            </a:r>
            <a:endParaRPr lang="en-US" altLang="zh-TW" sz="3600" dirty="0">
              <a:latin typeface="+mn-ea"/>
            </a:endParaRPr>
          </a:p>
          <a:p>
            <a:pPr>
              <a:lnSpc>
                <a:spcPct val="200000"/>
              </a:lnSpc>
            </a:pPr>
            <a:r>
              <a:rPr lang="en-US" altLang="zh-TW" sz="3600" dirty="0">
                <a:latin typeface="+mn-ea"/>
              </a:rPr>
              <a:t>2.</a:t>
            </a:r>
            <a:r>
              <a:rPr lang="zh-TW" altLang="en-US" sz="3600" dirty="0">
                <a:latin typeface="+mn-ea"/>
              </a:rPr>
              <a:t>要是你不相信这个人，你</a:t>
            </a:r>
            <a:r>
              <a:rPr lang="zh-TW" altLang="en-US" sz="3600" dirty="0">
                <a:highlight>
                  <a:srgbClr val="FFFF00"/>
                </a:highlight>
                <a:latin typeface="+mn-ea"/>
              </a:rPr>
              <a:t>不妨</a:t>
            </a:r>
            <a:r>
              <a:rPr lang="zh-TW" altLang="en-US" sz="3600" dirty="0">
                <a:latin typeface="+mn-ea"/>
              </a:rPr>
              <a:t>打电话到她单位问问。</a:t>
            </a:r>
            <a:endParaRPr lang="en-US" altLang="zh-TW" sz="3600" dirty="0">
              <a:latin typeface="+mn-ea"/>
            </a:endParaRPr>
          </a:p>
          <a:p>
            <a:pPr>
              <a:lnSpc>
                <a:spcPct val="200000"/>
              </a:lnSpc>
            </a:pPr>
            <a:r>
              <a:rPr lang="en-US" altLang="zh-TW" sz="3600" dirty="0">
                <a:latin typeface="+mn-ea"/>
              </a:rPr>
              <a:t>3.</a:t>
            </a:r>
            <a:r>
              <a:rPr lang="zh-TW" altLang="en-US" sz="3600" dirty="0">
                <a:latin typeface="+mn-ea"/>
              </a:rPr>
              <a:t>不买我的东西也不要紧，您</a:t>
            </a:r>
            <a:r>
              <a:rPr lang="zh-TW" altLang="en-US" sz="3600" dirty="0">
                <a:highlight>
                  <a:srgbClr val="FFFF00"/>
                </a:highlight>
                <a:latin typeface="+mn-ea"/>
              </a:rPr>
              <a:t>不妨</a:t>
            </a:r>
            <a:r>
              <a:rPr lang="zh-TW" altLang="en-US" sz="3600" dirty="0">
                <a:latin typeface="+mn-ea"/>
              </a:rPr>
              <a:t>看看。</a:t>
            </a:r>
            <a:endParaRPr lang="en-US" altLang="zh-TW" sz="3600" dirty="0">
              <a:latin typeface="+mn-ea"/>
            </a:endParaRPr>
          </a:p>
          <a:p>
            <a:pPr>
              <a:lnSpc>
                <a:spcPct val="200000"/>
              </a:lnSpc>
            </a:pPr>
            <a:r>
              <a:rPr lang="en-US" altLang="zh-TW" sz="3600" dirty="0">
                <a:latin typeface="+mn-ea"/>
              </a:rPr>
              <a:t>4.</a:t>
            </a:r>
            <a:r>
              <a:rPr lang="zh-TW" altLang="en-US" sz="3600" dirty="0">
                <a:latin typeface="+mn-ea"/>
              </a:rPr>
              <a:t>两个人不够，</a:t>
            </a:r>
            <a:r>
              <a:rPr lang="zh-TW" altLang="en-US" sz="3600" dirty="0">
                <a:highlight>
                  <a:srgbClr val="FFFF00"/>
                </a:highlight>
                <a:latin typeface="+mn-ea"/>
              </a:rPr>
              <a:t>不妨</a:t>
            </a:r>
            <a:r>
              <a:rPr lang="zh-TW" altLang="en-US" sz="3600" dirty="0">
                <a:latin typeface="+mn-ea"/>
              </a:rPr>
              <a:t>再要几个人。</a:t>
            </a:r>
          </a:p>
        </p:txBody>
      </p:sp>
    </p:spTree>
    <p:extLst>
      <p:ext uri="{BB962C8B-B14F-4D97-AF65-F5344CB8AC3E}">
        <p14:creationId xmlns:p14="http://schemas.microsoft.com/office/powerpoint/2010/main" val="919749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4C68E01-C78E-4DBB-A346-27748A780E37}"/>
              </a:ext>
            </a:extLst>
          </p:cNvPr>
          <p:cNvSpPr txBox="1"/>
          <p:nvPr/>
        </p:nvSpPr>
        <p:spPr>
          <a:xfrm>
            <a:off x="0" y="172226"/>
            <a:ext cx="2763078" cy="1107996"/>
          </a:xfrm>
          <a:prstGeom prst="rect">
            <a:avLst/>
          </a:prstGeom>
          <a:solidFill>
            <a:schemeClr val="accent1">
              <a:lumMod val="50000"/>
            </a:schemeClr>
          </a:solidFill>
          <a:ln>
            <a:solidFill>
              <a:schemeClr val="accent1">
                <a:lumMod val="50000"/>
              </a:schemeClr>
            </a:solidFill>
          </a:ln>
        </p:spPr>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可行性</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id="{AE265C2A-CA00-4841-992C-7C43D64B6320}"/>
              </a:ext>
            </a:extLst>
          </p:cNvPr>
          <p:cNvSpPr txBox="1"/>
          <p:nvPr/>
        </p:nvSpPr>
        <p:spPr>
          <a:xfrm>
            <a:off x="6096000" y="202197"/>
            <a:ext cx="2151321" cy="1107996"/>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势头</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558E7656-10B4-4306-9253-BEABC2FAD5CB}"/>
              </a:ext>
            </a:extLst>
          </p:cNvPr>
          <p:cNvSpPr txBox="1"/>
          <p:nvPr/>
        </p:nvSpPr>
        <p:spPr>
          <a:xfrm>
            <a:off x="-1" y="3449138"/>
            <a:ext cx="2763078" cy="1107996"/>
          </a:xfrm>
          <a:prstGeom prst="rect">
            <a:avLst/>
          </a:prstGeom>
          <a:solidFill>
            <a:schemeClr val="accent1">
              <a:lumMod val="50000"/>
            </a:schemeClr>
          </a:solidFill>
          <a:ln>
            <a:solidFill>
              <a:schemeClr val="accent1">
                <a:lumMod val="50000"/>
              </a:schemeClr>
            </a:solidFill>
          </a:ln>
        </p:spPr>
        <p:txBody>
          <a:bodyPr wrap="square" rtlCol="0" anchor="ctr">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无限期</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6" name="文字方塊 5">
            <a:extLst>
              <a:ext uri="{FF2B5EF4-FFF2-40B4-BE49-F238E27FC236}">
                <a16:creationId xmlns:a16="http://schemas.microsoft.com/office/drawing/2014/main" id="{04856BEF-FABE-4A15-82C8-163159CEDA31}"/>
              </a:ext>
            </a:extLst>
          </p:cNvPr>
          <p:cNvSpPr txBox="1"/>
          <p:nvPr/>
        </p:nvSpPr>
        <p:spPr>
          <a:xfrm>
            <a:off x="6096000" y="3388985"/>
            <a:ext cx="2151321" cy="1107996"/>
          </a:xfrm>
          <a:prstGeom prst="rect">
            <a:avLst/>
          </a:prstGeom>
          <a:solidFill>
            <a:schemeClr val="accent1">
              <a:lumMod val="50000"/>
            </a:schemeClr>
          </a:solidFill>
          <a:ln>
            <a:solidFill>
              <a:schemeClr val="accent1">
                <a:lumMod val="50000"/>
              </a:schemeClr>
            </a:solidFill>
          </a:ln>
        </p:spPr>
        <p:txBody>
          <a:bodyPr wrap="square" rtlCol="0" anchor="ctr">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相关</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7" name="文字方塊 6">
            <a:extLst>
              <a:ext uri="{FF2B5EF4-FFF2-40B4-BE49-F238E27FC236}">
                <a16:creationId xmlns:a16="http://schemas.microsoft.com/office/drawing/2014/main" id="{68B57BA2-0295-4EFA-B412-794A9C802DBE}"/>
              </a:ext>
            </a:extLst>
          </p:cNvPr>
          <p:cNvSpPr txBox="1"/>
          <p:nvPr/>
        </p:nvSpPr>
        <p:spPr>
          <a:xfrm>
            <a:off x="-1" y="1568547"/>
            <a:ext cx="6057512" cy="1825884"/>
          </a:xfrm>
          <a:prstGeom prst="rect">
            <a:avLst/>
          </a:prstGeom>
          <a:noFill/>
        </p:spPr>
        <p:txBody>
          <a:bodyPr wrap="square" rtlCol="0">
            <a:spAutoFit/>
          </a:bodyPr>
          <a:lstStyle/>
          <a:p>
            <a:pPr algn="ctr">
              <a:lnSpc>
                <a:spcPct val="150000"/>
              </a:lnSpc>
            </a:pPr>
            <a:r>
              <a:rPr lang="en-US" altLang="zh-TW" sz="4000" dirty="0">
                <a:latin typeface="微軟正黑體" panose="020B0604030504040204" pitchFamily="34" charset="-120"/>
                <a:ea typeface="微軟正黑體" panose="020B0604030504040204" pitchFamily="34" charset="-120"/>
              </a:rPr>
              <a:t>(</a:t>
            </a:r>
            <a:r>
              <a:rPr lang="zh-TW" altLang="en-US" sz="4000" dirty="0">
                <a:latin typeface="微軟正黑體" panose="020B0604030504040204" pitchFamily="34" charset="-120"/>
                <a:ea typeface="微軟正黑體" panose="020B0604030504040204" pitchFamily="34" charset="-120"/>
              </a:rPr>
              <a:t>意见、方案、计划等</a:t>
            </a:r>
            <a:r>
              <a:rPr lang="en-US" altLang="zh-TW" sz="4000" dirty="0">
                <a:latin typeface="微軟正黑體" panose="020B0604030504040204" pitchFamily="34" charset="-120"/>
                <a:ea typeface="微軟正黑體" panose="020B0604030504040204" pitchFamily="34" charset="-120"/>
              </a:rPr>
              <a:t>)</a:t>
            </a:r>
            <a:r>
              <a:rPr lang="zh-TW" altLang="en-US" sz="4000" dirty="0">
                <a:latin typeface="微軟正黑體" panose="020B0604030504040204" pitchFamily="34" charset="-120"/>
                <a:ea typeface="微軟正黑體" panose="020B0604030504040204" pitchFamily="34" charset="-120"/>
              </a:rPr>
              <a:t>有可能付诸实施的属性。</a:t>
            </a:r>
          </a:p>
        </p:txBody>
      </p:sp>
      <p:sp>
        <p:nvSpPr>
          <p:cNvPr id="8" name="文字方塊 7">
            <a:extLst>
              <a:ext uri="{FF2B5EF4-FFF2-40B4-BE49-F238E27FC236}">
                <a16:creationId xmlns:a16="http://schemas.microsoft.com/office/drawing/2014/main" id="{4FD80E1D-4098-4E8F-80F3-90702602E502}"/>
              </a:ext>
            </a:extLst>
          </p:cNvPr>
          <p:cNvSpPr txBox="1"/>
          <p:nvPr/>
        </p:nvSpPr>
        <p:spPr>
          <a:xfrm>
            <a:off x="6134489" y="1979719"/>
            <a:ext cx="6057511" cy="906361"/>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形势，情势。</a:t>
            </a:r>
          </a:p>
        </p:txBody>
      </p:sp>
      <p:sp>
        <p:nvSpPr>
          <p:cNvPr id="9" name="文字方塊 8">
            <a:extLst>
              <a:ext uri="{FF2B5EF4-FFF2-40B4-BE49-F238E27FC236}">
                <a16:creationId xmlns:a16="http://schemas.microsoft.com/office/drawing/2014/main" id="{D17DCB4F-281E-48F9-8B9B-F6FF1FC41050}"/>
              </a:ext>
            </a:extLst>
          </p:cNvPr>
          <p:cNvSpPr txBox="1"/>
          <p:nvPr/>
        </p:nvSpPr>
        <p:spPr>
          <a:xfrm>
            <a:off x="0" y="5179220"/>
            <a:ext cx="6096000" cy="916469"/>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没有明确终结期限的。</a:t>
            </a:r>
          </a:p>
        </p:txBody>
      </p:sp>
      <p:sp>
        <p:nvSpPr>
          <p:cNvPr id="11" name="矩形 10">
            <a:extLst>
              <a:ext uri="{FF2B5EF4-FFF2-40B4-BE49-F238E27FC236}">
                <a16:creationId xmlns:a16="http://schemas.microsoft.com/office/drawing/2014/main" id="{9AF8CCF4-6697-482F-81B6-2EF38231843A}"/>
              </a:ext>
            </a:extLst>
          </p:cNvPr>
          <p:cNvSpPr/>
          <p:nvPr/>
        </p:nvSpPr>
        <p:spPr>
          <a:xfrm>
            <a:off x="2776514" y="3512977"/>
            <a:ext cx="3332922" cy="1077218"/>
          </a:xfrm>
          <a:prstGeom prst="rect">
            <a:avLst/>
          </a:prstGeom>
        </p:spPr>
        <p:txBody>
          <a:bodyPr wrap="square">
            <a:spAutoFit/>
          </a:bodyPr>
          <a:lstStyle/>
          <a:p>
            <a:pPr algn="ctr" fontAlgn="t"/>
            <a:r>
              <a:rPr lang="en-US" altLang="zh-TW" sz="3200" dirty="0">
                <a:latin typeface="+mn-ea"/>
              </a:rPr>
              <a:t>unlimited</a:t>
            </a:r>
          </a:p>
          <a:p>
            <a:pPr algn="ctr" fontAlgn="t"/>
            <a:r>
              <a:rPr lang="en-US" altLang="zh-TW" sz="3200" dirty="0">
                <a:latin typeface="+mn-ea"/>
              </a:rPr>
              <a:t>duration</a:t>
            </a:r>
          </a:p>
        </p:txBody>
      </p:sp>
      <p:sp>
        <p:nvSpPr>
          <p:cNvPr id="13" name="矩形 12">
            <a:extLst>
              <a:ext uri="{FF2B5EF4-FFF2-40B4-BE49-F238E27FC236}">
                <a16:creationId xmlns:a16="http://schemas.microsoft.com/office/drawing/2014/main" id="{32AA8BD3-2869-40FD-A7C0-6100AC3E5D3A}"/>
              </a:ext>
            </a:extLst>
          </p:cNvPr>
          <p:cNvSpPr/>
          <p:nvPr/>
        </p:nvSpPr>
        <p:spPr>
          <a:xfrm>
            <a:off x="8247321" y="3642167"/>
            <a:ext cx="3945068" cy="584775"/>
          </a:xfrm>
          <a:prstGeom prst="rect">
            <a:avLst/>
          </a:prstGeom>
        </p:spPr>
        <p:txBody>
          <a:bodyPr wrap="square">
            <a:spAutoFit/>
          </a:bodyPr>
          <a:lstStyle/>
          <a:p>
            <a:pPr algn="ctr"/>
            <a:r>
              <a:rPr lang="en-US" altLang="zh-TW" sz="3200" dirty="0"/>
              <a:t>be related to</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4" name="矩形 13">
            <a:extLst>
              <a:ext uri="{FF2B5EF4-FFF2-40B4-BE49-F238E27FC236}">
                <a16:creationId xmlns:a16="http://schemas.microsoft.com/office/drawing/2014/main" id="{6B1E5DB5-A453-4C9C-BA79-98369E7D6F4E}"/>
              </a:ext>
            </a:extLst>
          </p:cNvPr>
          <p:cNvSpPr/>
          <p:nvPr/>
        </p:nvSpPr>
        <p:spPr>
          <a:xfrm>
            <a:off x="8285810" y="393249"/>
            <a:ext cx="3906190" cy="584775"/>
          </a:xfrm>
          <a:prstGeom prst="rect">
            <a:avLst/>
          </a:prstGeom>
        </p:spPr>
        <p:txBody>
          <a:bodyPr wrap="square">
            <a:spAutoFit/>
          </a:bodyPr>
          <a:lstStyle/>
          <a:p>
            <a:pPr algn="ctr"/>
            <a:r>
              <a:rPr lang="en-US" altLang="zh-TW" sz="3200" dirty="0"/>
              <a:t>situation</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5" name="矩形 14">
            <a:extLst>
              <a:ext uri="{FF2B5EF4-FFF2-40B4-BE49-F238E27FC236}">
                <a16:creationId xmlns:a16="http://schemas.microsoft.com/office/drawing/2014/main" id="{58C387E4-4460-4071-8CB6-8D0ABB1306E7}"/>
              </a:ext>
            </a:extLst>
          </p:cNvPr>
          <p:cNvSpPr/>
          <p:nvPr/>
        </p:nvSpPr>
        <p:spPr>
          <a:xfrm>
            <a:off x="2801567" y="355507"/>
            <a:ext cx="3315215" cy="584775"/>
          </a:xfrm>
          <a:prstGeom prst="rect">
            <a:avLst/>
          </a:prstGeom>
        </p:spPr>
        <p:txBody>
          <a:bodyPr wrap="square">
            <a:spAutoFit/>
          </a:bodyPr>
          <a:lstStyle/>
          <a:p>
            <a:pPr algn="ctr"/>
            <a:r>
              <a:rPr lang="en-US" altLang="zh-TW" sz="3200" dirty="0"/>
              <a:t>feasibility</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6" name="文字方塊 15">
            <a:extLst>
              <a:ext uri="{FF2B5EF4-FFF2-40B4-BE49-F238E27FC236}">
                <a16:creationId xmlns:a16="http://schemas.microsoft.com/office/drawing/2014/main" id="{2CB9F9E9-C2B8-4189-99BC-000CEF995CD8}"/>
              </a:ext>
            </a:extLst>
          </p:cNvPr>
          <p:cNvSpPr txBox="1"/>
          <p:nvPr/>
        </p:nvSpPr>
        <p:spPr>
          <a:xfrm>
            <a:off x="6150472" y="5255894"/>
            <a:ext cx="6096000" cy="916469"/>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彼此关联。</a:t>
            </a:r>
          </a:p>
        </p:txBody>
      </p:sp>
    </p:spTree>
    <p:extLst>
      <p:ext uri="{BB962C8B-B14F-4D97-AF65-F5344CB8AC3E}">
        <p14:creationId xmlns:p14="http://schemas.microsoft.com/office/powerpoint/2010/main" val="36683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anim calcmode="lin" valueType="num">
                                      <p:cBhvr additive="base">
                                        <p:cTn id="55" dur="500" fill="hold"/>
                                        <p:tgtEl>
                                          <p:spTgt spid="5"/>
                                        </p:tgtEl>
                                        <p:attrNameLst>
                                          <p:attrName>ppt_x</p:attrName>
                                        </p:attrNameLst>
                                      </p:cBhvr>
                                      <p:tavLst>
                                        <p:tav tm="0">
                                          <p:val>
                                            <p:strVal val="#ppt_x"/>
                                          </p:val>
                                        </p:tav>
                                        <p:tav tm="100000">
                                          <p:val>
                                            <p:strVal val="#ppt_x"/>
                                          </p:val>
                                        </p:tav>
                                      </p:tavLst>
                                    </p:anim>
                                    <p:anim calcmode="lin" valueType="num">
                                      <p:cBhvr additive="base">
                                        <p:cTn id="5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tgtEl>
                                        <p:attrNameLst>
                                          <p:attrName>style.visibility</p:attrName>
                                        </p:attrNameLst>
                                      </p:cBhvr>
                                      <p:to>
                                        <p:strVal val="visible"/>
                                      </p:to>
                                    </p:set>
                                    <p:anim calcmode="lin" valueType="num">
                                      <p:cBhvr additive="base">
                                        <p:cTn id="73" dur="500" fill="hold"/>
                                        <p:tgtEl>
                                          <p:spTgt spid="6"/>
                                        </p:tgtEl>
                                        <p:attrNameLst>
                                          <p:attrName>ppt_x</p:attrName>
                                        </p:attrNameLst>
                                      </p:cBhvr>
                                      <p:tavLst>
                                        <p:tav tm="0">
                                          <p:val>
                                            <p:strVal val="#ppt_x"/>
                                          </p:val>
                                        </p:tav>
                                        <p:tav tm="100000">
                                          <p:val>
                                            <p:strVal val="#ppt_x"/>
                                          </p:val>
                                        </p:tav>
                                      </p:tavLst>
                                    </p:anim>
                                    <p:anim calcmode="lin" valueType="num">
                                      <p:cBhvr additive="base">
                                        <p:cTn id="7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p:bldP spid="8" grpId="0"/>
      <p:bldP spid="9" grpId="0"/>
      <p:bldP spid="11" grpId="0"/>
      <p:bldP spid="13" grpId="0"/>
      <p:bldP spid="14" grpId="0"/>
      <p:bldP spid="15" grpId="0"/>
      <p:bldP spid="1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a:extLst>
              <a:ext uri="{FF2B5EF4-FFF2-40B4-BE49-F238E27FC236}">
                <a16:creationId xmlns:a16="http://schemas.microsoft.com/office/drawing/2014/main" id="{3DE093E5-726E-46B0-ACBD-AE1695C42A89}"/>
              </a:ext>
            </a:extLst>
          </p:cNvPr>
          <p:cNvSpPr txBox="1"/>
          <p:nvPr/>
        </p:nvSpPr>
        <p:spPr>
          <a:xfrm>
            <a:off x="346362" y="1537899"/>
            <a:ext cx="11499273" cy="4353308"/>
          </a:xfrm>
          <a:prstGeom prst="rect">
            <a:avLst/>
          </a:prstGeom>
          <a:noFill/>
        </p:spPr>
        <p:txBody>
          <a:bodyPr wrap="square" rtlCol="0">
            <a:spAutoFit/>
          </a:bodyPr>
          <a:lstStyle/>
          <a:p>
            <a:pPr>
              <a:lnSpc>
                <a:spcPct val="200000"/>
              </a:lnSpc>
            </a:pPr>
            <a:r>
              <a:rPr lang="en-US" altLang="zh-TW" sz="3600" dirty="0">
                <a:latin typeface="微軟正黑體" panose="020B0604030504040204" pitchFamily="34" charset="-120"/>
                <a:ea typeface="微軟正黑體" panose="020B0604030504040204" pitchFamily="34" charset="-120"/>
              </a:rPr>
              <a:t>1.</a:t>
            </a:r>
            <a:r>
              <a:rPr lang="zh-TW" altLang="en-US" sz="3600" dirty="0">
                <a:latin typeface="微軟正黑體" panose="020B0604030504040204" pitchFamily="34" charset="-120"/>
                <a:ea typeface="微軟正黑體" panose="020B0604030504040204" pitchFamily="34" charset="-120"/>
              </a:rPr>
              <a:t>读书读累了，</a:t>
            </a:r>
            <a:r>
              <a:rPr lang="en-US" altLang="zh-TW" sz="3600" dirty="0">
                <a:latin typeface="微軟正黑體" panose="020B0604030504040204" pitchFamily="34" charset="-120"/>
                <a:ea typeface="微軟正黑體" panose="020B0604030504040204" pitchFamily="34" charset="-120"/>
              </a:rPr>
              <a:t>____________________________</a:t>
            </a:r>
            <a:r>
              <a:rPr lang="zh-TW" altLang="en-US" sz="3600" dirty="0">
                <a:latin typeface="微軟正黑體" panose="020B0604030504040204" pitchFamily="34" charset="-120"/>
                <a:ea typeface="微軟正黑體" panose="020B0604030504040204" pitchFamily="34" charset="-120"/>
              </a:rPr>
              <a:t>。</a:t>
            </a:r>
            <a:endParaRPr lang="en-US" altLang="zh-TW" sz="3600" dirty="0">
              <a:latin typeface="微軟正黑體" panose="020B0604030504040204" pitchFamily="34" charset="-120"/>
              <a:ea typeface="微軟正黑體" panose="020B0604030504040204" pitchFamily="34" charset="-120"/>
            </a:endParaRPr>
          </a:p>
          <a:p>
            <a:pPr>
              <a:lnSpc>
                <a:spcPct val="200000"/>
              </a:lnSpc>
            </a:pPr>
            <a:r>
              <a:rPr lang="en-US" altLang="zh-TW" sz="3600" dirty="0">
                <a:latin typeface="微軟正黑體" panose="020B0604030504040204" pitchFamily="34" charset="-120"/>
                <a:ea typeface="微軟正黑體" panose="020B0604030504040204" pitchFamily="34" charset="-120"/>
              </a:rPr>
              <a:t>2.</a:t>
            </a:r>
            <a:r>
              <a:rPr lang="zh-TW" altLang="en-US" sz="3600" dirty="0">
                <a:latin typeface="微軟正黑體" panose="020B0604030504040204" pitchFamily="34" charset="-120"/>
                <a:ea typeface="微軟正黑體" panose="020B0604030504040204" pitchFamily="34" charset="-120"/>
              </a:rPr>
              <a:t>有什么意见，</a:t>
            </a:r>
            <a:r>
              <a:rPr lang="en-US" altLang="zh-TW" sz="3600" dirty="0">
                <a:latin typeface="微軟正黑體" panose="020B0604030504040204" pitchFamily="34" charset="-120"/>
              </a:rPr>
              <a:t>___________________</a:t>
            </a:r>
            <a:r>
              <a:rPr lang="zh-TW" altLang="en-US" sz="3600" dirty="0">
                <a:latin typeface="微軟正黑體" panose="020B0604030504040204" pitchFamily="34" charset="-120"/>
              </a:rPr>
              <a:t>。</a:t>
            </a:r>
            <a:endParaRPr lang="en-US" altLang="zh-TW" sz="3600" dirty="0">
              <a:latin typeface="微軟正黑體" panose="020B0604030504040204" pitchFamily="34" charset="-120"/>
            </a:endParaRPr>
          </a:p>
          <a:p>
            <a:pPr>
              <a:lnSpc>
                <a:spcPct val="200000"/>
              </a:lnSpc>
            </a:pPr>
            <a:r>
              <a:rPr lang="en-US" altLang="zh-TW" sz="3600" dirty="0">
                <a:latin typeface="微軟正黑體" panose="020B0604030504040204" pitchFamily="34" charset="-120"/>
                <a:ea typeface="微軟正黑體" panose="020B0604030504040204" pitchFamily="34" charset="-120"/>
              </a:rPr>
              <a:t>3.</a:t>
            </a:r>
            <a:r>
              <a:rPr lang="zh-TW" altLang="en-US" sz="3600" dirty="0">
                <a:latin typeface="微軟正黑體" panose="020B0604030504040204" pitchFamily="34" charset="-120"/>
                <a:ea typeface="微軟正黑體" panose="020B0604030504040204" pitchFamily="34" charset="-120"/>
              </a:rPr>
              <a:t>那家茶馆还算不错，</a:t>
            </a:r>
            <a:r>
              <a:rPr lang="en-US" altLang="zh-TW" sz="3600" dirty="0">
                <a:latin typeface="微軟正黑體" panose="020B0604030504040204" pitchFamily="34" charset="-120"/>
              </a:rPr>
              <a:t>________________________</a:t>
            </a:r>
            <a:r>
              <a:rPr lang="zh-TW" altLang="en-US" sz="3600" dirty="0">
                <a:latin typeface="微軟正黑體" panose="020B0604030504040204" pitchFamily="34" charset="-120"/>
              </a:rPr>
              <a:t>。</a:t>
            </a:r>
            <a:endParaRPr lang="en-US" altLang="zh-TW" sz="3600" dirty="0">
              <a:latin typeface="微軟正黑體" panose="020B0604030504040204" pitchFamily="34" charset="-120"/>
            </a:endParaRPr>
          </a:p>
          <a:p>
            <a:pPr>
              <a:lnSpc>
                <a:spcPct val="200000"/>
              </a:lnSpc>
            </a:pPr>
            <a:r>
              <a:rPr lang="en-US" altLang="zh-TW" sz="3600" dirty="0">
                <a:latin typeface="微軟正黑體" panose="020B0604030504040204" pitchFamily="34" charset="-120"/>
                <a:ea typeface="微軟正黑體" panose="020B0604030504040204" pitchFamily="34" charset="-120"/>
              </a:rPr>
              <a:t>4.</a:t>
            </a:r>
            <a:r>
              <a:rPr lang="zh-TW" altLang="en-US" sz="3600" dirty="0">
                <a:latin typeface="微軟正黑體" panose="020B0604030504040204" pitchFamily="34" charset="-120"/>
                <a:ea typeface="微軟正黑體" panose="020B0604030504040204" pitchFamily="34" charset="-120"/>
              </a:rPr>
              <a:t>这些工作你一个人忙不过来，</a:t>
            </a:r>
            <a:r>
              <a:rPr lang="en-US" altLang="zh-TW" sz="3600" dirty="0">
                <a:latin typeface="微軟正黑體" panose="020B0604030504040204" pitchFamily="34" charset="-120"/>
                <a:ea typeface="微軟正黑體" panose="020B0604030504040204" pitchFamily="34" charset="-120"/>
              </a:rPr>
              <a:t>___</a:t>
            </a:r>
            <a:r>
              <a:rPr lang="en-US" altLang="zh-TW" sz="3600" dirty="0">
                <a:latin typeface="微軟正黑體" panose="020B0604030504040204" pitchFamily="34" charset="-120"/>
              </a:rPr>
              <a:t>_____________________</a:t>
            </a:r>
            <a:r>
              <a:rPr lang="zh-TW" altLang="en-US" sz="3600" dirty="0">
                <a:latin typeface="微軟正黑體" panose="020B0604030504040204" pitchFamily="34" charset="-120"/>
              </a:rPr>
              <a:t>。</a:t>
            </a:r>
            <a:endParaRPr lang="en-US" altLang="zh-TW" sz="3600" dirty="0">
              <a:latin typeface="微軟正黑體" panose="020B0604030504040204" pitchFamily="34" charset="-120"/>
              <a:ea typeface="微軟正黑體" panose="020B0604030504040204" pitchFamily="34" charset="-120"/>
            </a:endParaRPr>
          </a:p>
        </p:txBody>
      </p:sp>
      <p:sp>
        <p:nvSpPr>
          <p:cNvPr id="6" name="矩形 5">
            <a:extLst>
              <a:ext uri="{FF2B5EF4-FFF2-40B4-BE49-F238E27FC236}">
                <a16:creationId xmlns:a16="http://schemas.microsoft.com/office/drawing/2014/main" id="{585BE297-BE59-4641-92CD-49FA0A6D3378}"/>
              </a:ext>
            </a:extLst>
          </p:cNvPr>
          <p:cNvSpPr/>
          <p:nvPr/>
        </p:nvSpPr>
        <p:spPr>
          <a:xfrm>
            <a:off x="3399559" y="1556800"/>
            <a:ext cx="5889914" cy="821379"/>
          </a:xfrm>
          <a:prstGeom prst="rect">
            <a:avLst/>
          </a:prstGeom>
        </p:spPr>
        <p:txBody>
          <a:bodyPr wrap="square">
            <a:spAutoFit/>
          </a:bodyPr>
          <a:lstStyle/>
          <a:p>
            <a:pPr algn="ctr">
              <a:lnSpc>
                <a:spcPct val="150000"/>
              </a:lnSpc>
            </a:pPr>
            <a:r>
              <a:rPr lang="zh-TW" altLang="en-US" sz="3600" dirty="0">
                <a:solidFill>
                  <a:srgbClr val="FF0000"/>
                </a:solidFill>
                <a:latin typeface="微軟正黑體" panose="020B0604030504040204" pitchFamily="34" charset="-120"/>
              </a:rPr>
              <a:t>不妨休息一下</a:t>
            </a:r>
            <a:endParaRPr lang="zh-TW" altLang="en-US" sz="3600" dirty="0">
              <a:solidFill>
                <a:srgbClr val="FF0000"/>
              </a:solidFill>
            </a:endParaRPr>
          </a:p>
        </p:txBody>
      </p:sp>
      <p:sp>
        <p:nvSpPr>
          <p:cNvPr id="10" name="文字方塊 9">
            <a:extLst>
              <a:ext uri="{FF2B5EF4-FFF2-40B4-BE49-F238E27FC236}">
                <a16:creationId xmlns:a16="http://schemas.microsoft.com/office/drawing/2014/main" id="{B6265F37-E24C-4E37-8D95-85687BD777F3}"/>
              </a:ext>
            </a:extLst>
          </p:cNvPr>
          <p:cNvSpPr txBox="1"/>
          <p:nvPr/>
        </p:nvSpPr>
        <p:spPr>
          <a:xfrm>
            <a:off x="0" y="-2084"/>
            <a:ext cx="1766455" cy="769441"/>
          </a:xfrm>
          <a:prstGeom prst="rect">
            <a:avLst/>
          </a:prstGeom>
          <a:solidFill>
            <a:srgbClr val="660033"/>
          </a:solidFill>
        </p:spPr>
        <p:txBody>
          <a:bodyPr wrap="square" rtlCol="0">
            <a:spAutoFit/>
          </a:bodyPr>
          <a:lstStyle/>
          <a:p>
            <a:pPr algn="ctr"/>
            <a:r>
              <a:rPr lang="zh-TW" altLang="en-US" sz="4400" dirty="0">
                <a:solidFill>
                  <a:schemeClr val="bg1"/>
                </a:solidFill>
                <a:latin typeface="微軟正黑體" panose="020B0604030504040204" pitchFamily="34" charset="-120"/>
                <a:ea typeface="微軟正黑體" panose="020B0604030504040204" pitchFamily="34" charset="-120"/>
              </a:rPr>
              <a:t>不妨</a:t>
            </a:r>
            <a:endParaRPr lang="en-US" altLang="zh-TW" sz="4400" dirty="0">
              <a:solidFill>
                <a:schemeClr val="bg1"/>
              </a:solidFill>
              <a:latin typeface="微軟正黑體" panose="020B0604030504040204" pitchFamily="34" charset="-120"/>
              <a:ea typeface="微軟正黑體" panose="020B0604030504040204" pitchFamily="34" charset="-120"/>
            </a:endParaRPr>
          </a:p>
        </p:txBody>
      </p:sp>
      <p:sp>
        <p:nvSpPr>
          <p:cNvPr id="8" name="矩形 7">
            <a:extLst>
              <a:ext uri="{FF2B5EF4-FFF2-40B4-BE49-F238E27FC236}">
                <a16:creationId xmlns:a16="http://schemas.microsoft.com/office/drawing/2014/main" id="{D2DA59B7-4E94-40B1-87DC-D78F69552207}"/>
              </a:ext>
            </a:extLst>
          </p:cNvPr>
          <p:cNvSpPr/>
          <p:nvPr/>
        </p:nvSpPr>
        <p:spPr>
          <a:xfrm>
            <a:off x="3636818" y="2607621"/>
            <a:ext cx="3886200" cy="821379"/>
          </a:xfrm>
          <a:prstGeom prst="rect">
            <a:avLst/>
          </a:prstGeom>
        </p:spPr>
        <p:txBody>
          <a:bodyPr wrap="square">
            <a:spAutoFit/>
          </a:bodyPr>
          <a:lstStyle/>
          <a:p>
            <a:pPr algn="ctr">
              <a:lnSpc>
                <a:spcPct val="150000"/>
              </a:lnSpc>
            </a:pPr>
            <a:r>
              <a:rPr lang="zh-TW" altLang="en-US" sz="3600" dirty="0">
                <a:solidFill>
                  <a:srgbClr val="FF0000"/>
                </a:solidFill>
                <a:latin typeface="微軟正黑體" panose="020B0604030504040204" pitchFamily="34" charset="-120"/>
              </a:rPr>
              <a:t>不妨直说</a:t>
            </a:r>
            <a:endParaRPr lang="zh-TW" altLang="en-US" sz="3600" dirty="0">
              <a:solidFill>
                <a:srgbClr val="FF0000"/>
              </a:solidFill>
            </a:endParaRPr>
          </a:p>
        </p:txBody>
      </p:sp>
      <p:sp>
        <p:nvSpPr>
          <p:cNvPr id="9" name="矩形 8">
            <a:extLst>
              <a:ext uri="{FF2B5EF4-FFF2-40B4-BE49-F238E27FC236}">
                <a16:creationId xmlns:a16="http://schemas.microsoft.com/office/drawing/2014/main" id="{D2D50009-FB8C-410B-92A7-E0DAE29838ED}"/>
              </a:ext>
            </a:extLst>
          </p:cNvPr>
          <p:cNvSpPr/>
          <p:nvPr/>
        </p:nvSpPr>
        <p:spPr>
          <a:xfrm>
            <a:off x="5091545" y="3724003"/>
            <a:ext cx="4717472" cy="821379"/>
          </a:xfrm>
          <a:prstGeom prst="rect">
            <a:avLst/>
          </a:prstGeom>
        </p:spPr>
        <p:txBody>
          <a:bodyPr wrap="square">
            <a:spAutoFit/>
          </a:bodyPr>
          <a:lstStyle/>
          <a:p>
            <a:pPr algn="ctr">
              <a:lnSpc>
                <a:spcPct val="150000"/>
              </a:lnSpc>
            </a:pPr>
            <a:r>
              <a:rPr lang="zh-TW" altLang="en-US" sz="3600" dirty="0">
                <a:solidFill>
                  <a:srgbClr val="FF0000"/>
                </a:solidFill>
                <a:latin typeface="微軟正黑體" panose="020B0604030504040204" pitchFamily="34" charset="-120"/>
              </a:rPr>
              <a:t>不妨去那儿吃饭</a:t>
            </a:r>
            <a:endParaRPr lang="zh-TW" altLang="en-US" sz="3600" dirty="0">
              <a:solidFill>
                <a:srgbClr val="FF0000"/>
              </a:solidFill>
            </a:endParaRPr>
          </a:p>
        </p:txBody>
      </p:sp>
      <p:sp>
        <p:nvSpPr>
          <p:cNvPr id="14" name="矩形 13">
            <a:extLst>
              <a:ext uri="{FF2B5EF4-FFF2-40B4-BE49-F238E27FC236}">
                <a16:creationId xmlns:a16="http://schemas.microsoft.com/office/drawing/2014/main" id="{2C87D53F-EC11-4054-AA86-0C52BE991705}"/>
              </a:ext>
            </a:extLst>
          </p:cNvPr>
          <p:cNvSpPr/>
          <p:nvPr/>
        </p:nvSpPr>
        <p:spPr>
          <a:xfrm>
            <a:off x="6754090" y="4773860"/>
            <a:ext cx="4717472" cy="821379"/>
          </a:xfrm>
          <a:prstGeom prst="rect">
            <a:avLst/>
          </a:prstGeom>
        </p:spPr>
        <p:txBody>
          <a:bodyPr wrap="square">
            <a:spAutoFit/>
          </a:bodyPr>
          <a:lstStyle/>
          <a:p>
            <a:pPr algn="ctr">
              <a:lnSpc>
                <a:spcPct val="150000"/>
              </a:lnSpc>
            </a:pPr>
            <a:r>
              <a:rPr lang="zh-TW" altLang="en-US" sz="3600" dirty="0">
                <a:solidFill>
                  <a:srgbClr val="FF0000"/>
                </a:solidFill>
                <a:latin typeface="微軟正黑體" panose="020B0604030504040204" pitchFamily="34" charset="-120"/>
              </a:rPr>
              <a:t>不妨再找几个人帮忙</a:t>
            </a:r>
            <a:endParaRPr lang="zh-TW" altLang="en-US" sz="3600" dirty="0">
              <a:solidFill>
                <a:srgbClr val="FF0000"/>
              </a:solidFill>
            </a:endParaRPr>
          </a:p>
        </p:txBody>
      </p:sp>
    </p:spTree>
    <p:extLst>
      <p:ext uri="{BB962C8B-B14F-4D97-AF65-F5344CB8AC3E}">
        <p14:creationId xmlns:p14="http://schemas.microsoft.com/office/powerpoint/2010/main" val="274298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AB4E8A2D-4717-4267-9FF3-92E89BA684C9}"/>
              </a:ext>
            </a:extLst>
          </p:cNvPr>
          <p:cNvSpPr/>
          <p:nvPr/>
        </p:nvSpPr>
        <p:spPr>
          <a:xfrm>
            <a:off x="333375" y="449902"/>
            <a:ext cx="11525250" cy="5807552"/>
          </a:xfrm>
          <a:prstGeom prst="rect">
            <a:avLst/>
          </a:prstGeom>
        </p:spPr>
        <p:txBody>
          <a:bodyPr wrap="square">
            <a:spAutoFit/>
          </a:bodyPr>
          <a:lstStyle/>
          <a:p>
            <a:pPr indent="457200">
              <a:lnSpc>
                <a:spcPct val="150000"/>
              </a:lnSpc>
            </a:pPr>
            <a:r>
              <a:rPr lang="zh-CN" altLang="en-US" sz="3600" dirty="0">
                <a:solidFill>
                  <a:srgbClr val="555555"/>
                </a:solidFill>
                <a:latin typeface="微軟正黑體" panose="020B0604030504040204" pitchFamily="34" charset="-120"/>
                <a:ea typeface="微軟正黑體" panose="020B0604030504040204" pitchFamily="34" charset="-120"/>
              </a:rPr>
              <a:t>其次，克隆人必将导致严重的伦理后果。我们不妨设想一下，人类可能为了什么目的进行人的克隆？无非是两种情况。一是为了改良人种，通过克隆制造“优质人”，将体质上或智质上的优秀者大量复制，而淘汰劣者。姑且假定这一做法在技术操作上不存在困难，克隆出来的人的确能够继承其母本的优点，那么，剩下的问题便是决定谁有权被复制谁必须被淘汰了。</a:t>
            </a:r>
            <a:endParaRPr lang="en-US" altLang="zh-CN" sz="3600" dirty="0">
              <a:solidFill>
                <a:srgbClr val="555555"/>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086985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4C68E01-C78E-4DBB-A346-27748A780E37}"/>
              </a:ext>
            </a:extLst>
          </p:cNvPr>
          <p:cNvSpPr txBox="1"/>
          <p:nvPr/>
        </p:nvSpPr>
        <p:spPr>
          <a:xfrm>
            <a:off x="0" y="172226"/>
            <a:ext cx="2151321" cy="1107996"/>
          </a:xfrm>
          <a:prstGeom prst="rect">
            <a:avLst/>
          </a:prstGeom>
          <a:solidFill>
            <a:schemeClr val="accent1">
              <a:lumMod val="50000"/>
            </a:schemeClr>
          </a:solidFill>
          <a:ln>
            <a:solidFill>
              <a:schemeClr val="accent1">
                <a:lumMod val="50000"/>
              </a:schemeClr>
            </a:solidFill>
          </a:ln>
        </p:spPr>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劣</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id="{AE265C2A-CA00-4841-992C-7C43D64B6320}"/>
              </a:ext>
            </a:extLst>
          </p:cNvPr>
          <p:cNvSpPr txBox="1"/>
          <p:nvPr/>
        </p:nvSpPr>
        <p:spPr>
          <a:xfrm>
            <a:off x="6096000" y="202197"/>
            <a:ext cx="2151321" cy="1107996"/>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姑且</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558E7656-10B4-4306-9253-BEABC2FAD5CB}"/>
              </a:ext>
            </a:extLst>
          </p:cNvPr>
          <p:cNvSpPr txBox="1"/>
          <p:nvPr/>
        </p:nvSpPr>
        <p:spPr>
          <a:xfrm>
            <a:off x="-1" y="3449138"/>
            <a:ext cx="2151321" cy="1107996"/>
          </a:xfrm>
          <a:prstGeom prst="rect">
            <a:avLst/>
          </a:prstGeom>
          <a:solidFill>
            <a:schemeClr val="accent1">
              <a:lumMod val="50000"/>
            </a:schemeClr>
          </a:solidFill>
          <a:ln>
            <a:solidFill>
              <a:schemeClr val="accent1">
                <a:lumMod val="50000"/>
              </a:schemeClr>
            </a:solidFill>
          </a:ln>
        </p:spPr>
        <p:txBody>
          <a:bodyPr wrap="square" rtlCol="0" anchor="ctr">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假定</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6" name="文字方塊 5">
            <a:extLst>
              <a:ext uri="{FF2B5EF4-FFF2-40B4-BE49-F238E27FC236}">
                <a16:creationId xmlns:a16="http://schemas.microsoft.com/office/drawing/2014/main" id="{04856BEF-FABE-4A15-82C8-163159CEDA31}"/>
              </a:ext>
            </a:extLst>
          </p:cNvPr>
          <p:cNvSpPr txBox="1"/>
          <p:nvPr/>
        </p:nvSpPr>
        <p:spPr>
          <a:xfrm>
            <a:off x="6096000" y="3388985"/>
            <a:ext cx="2151321" cy="1107996"/>
          </a:xfrm>
          <a:prstGeom prst="rect">
            <a:avLst/>
          </a:prstGeom>
          <a:solidFill>
            <a:schemeClr val="accent1">
              <a:lumMod val="50000"/>
            </a:schemeClr>
          </a:solidFill>
          <a:ln>
            <a:solidFill>
              <a:schemeClr val="accent1">
                <a:lumMod val="50000"/>
              </a:schemeClr>
            </a:solidFill>
          </a:ln>
        </p:spPr>
        <p:txBody>
          <a:bodyPr wrap="square" rtlCol="0" anchor="ctr">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操作</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7" name="文字方塊 6">
            <a:extLst>
              <a:ext uri="{FF2B5EF4-FFF2-40B4-BE49-F238E27FC236}">
                <a16:creationId xmlns:a16="http://schemas.microsoft.com/office/drawing/2014/main" id="{68B57BA2-0295-4EFA-B412-794A9C802DBE}"/>
              </a:ext>
            </a:extLst>
          </p:cNvPr>
          <p:cNvSpPr txBox="1"/>
          <p:nvPr/>
        </p:nvSpPr>
        <p:spPr>
          <a:xfrm>
            <a:off x="0" y="1969611"/>
            <a:ext cx="6057512" cy="916469"/>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坏，不好。</a:t>
            </a:r>
          </a:p>
        </p:txBody>
      </p:sp>
      <p:sp>
        <p:nvSpPr>
          <p:cNvPr id="8" name="文字方塊 7">
            <a:extLst>
              <a:ext uri="{FF2B5EF4-FFF2-40B4-BE49-F238E27FC236}">
                <a16:creationId xmlns:a16="http://schemas.microsoft.com/office/drawing/2014/main" id="{4FD80E1D-4098-4E8F-80F3-90702602E502}"/>
              </a:ext>
            </a:extLst>
          </p:cNvPr>
          <p:cNvSpPr txBox="1"/>
          <p:nvPr/>
        </p:nvSpPr>
        <p:spPr>
          <a:xfrm>
            <a:off x="6134489" y="1979719"/>
            <a:ext cx="6057511" cy="906361"/>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表示暂时地。</a:t>
            </a:r>
          </a:p>
        </p:txBody>
      </p:sp>
      <p:sp>
        <p:nvSpPr>
          <p:cNvPr id="9" name="文字方塊 8">
            <a:extLst>
              <a:ext uri="{FF2B5EF4-FFF2-40B4-BE49-F238E27FC236}">
                <a16:creationId xmlns:a16="http://schemas.microsoft.com/office/drawing/2014/main" id="{D17DCB4F-281E-48F9-8B9B-F6FF1FC41050}"/>
              </a:ext>
            </a:extLst>
          </p:cNvPr>
          <p:cNvSpPr txBox="1"/>
          <p:nvPr/>
        </p:nvSpPr>
        <p:spPr>
          <a:xfrm>
            <a:off x="0" y="5179220"/>
            <a:ext cx="6096000" cy="916469"/>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姑且认定。</a:t>
            </a:r>
          </a:p>
        </p:txBody>
      </p:sp>
      <p:sp>
        <p:nvSpPr>
          <p:cNvPr id="11" name="矩形 10">
            <a:extLst>
              <a:ext uri="{FF2B5EF4-FFF2-40B4-BE49-F238E27FC236}">
                <a16:creationId xmlns:a16="http://schemas.microsoft.com/office/drawing/2014/main" id="{9AF8CCF4-6697-482F-81B6-2EF38231843A}"/>
              </a:ext>
            </a:extLst>
          </p:cNvPr>
          <p:cNvSpPr/>
          <p:nvPr/>
        </p:nvSpPr>
        <p:spPr>
          <a:xfrm>
            <a:off x="2151320" y="3575469"/>
            <a:ext cx="3944679" cy="584775"/>
          </a:xfrm>
          <a:prstGeom prst="rect">
            <a:avLst/>
          </a:prstGeom>
        </p:spPr>
        <p:txBody>
          <a:bodyPr wrap="square">
            <a:spAutoFit/>
          </a:bodyPr>
          <a:lstStyle/>
          <a:p>
            <a:pPr algn="ctr"/>
            <a:r>
              <a:rPr lang="en-US" altLang="zh-TW" sz="3200" dirty="0" err="1"/>
              <a:t>presume;assume</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3" name="矩形 12">
            <a:extLst>
              <a:ext uri="{FF2B5EF4-FFF2-40B4-BE49-F238E27FC236}">
                <a16:creationId xmlns:a16="http://schemas.microsoft.com/office/drawing/2014/main" id="{32AA8BD3-2869-40FD-A7C0-6100AC3E5D3A}"/>
              </a:ext>
            </a:extLst>
          </p:cNvPr>
          <p:cNvSpPr/>
          <p:nvPr/>
        </p:nvSpPr>
        <p:spPr>
          <a:xfrm>
            <a:off x="8247322" y="3800880"/>
            <a:ext cx="3945068" cy="584775"/>
          </a:xfrm>
          <a:prstGeom prst="rect">
            <a:avLst/>
          </a:prstGeom>
        </p:spPr>
        <p:txBody>
          <a:bodyPr wrap="square">
            <a:spAutoFit/>
          </a:bodyPr>
          <a:lstStyle/>
          <a:p>
            <a:pPr algn="ctr"/>
            <a:r>
              <a:rPr lang="en-US" altLang="zh-TW" sz="3200" dirty="0"/>
              <a:t>operate</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4" name="矩形 13">
            <a:extLst>
              <a:ext uri="{FF2B5EF4-FFF2-40B4-BE49-F238E27FC236}">
                <a16:creationId xmlns:a16="http://schemas.microsoft.com/office/drawing/2014/main" id="{6B1E5DB5-A453-4C9C-BA79-98369E7D6F4E}"/>
              </a:ext>
            </a:extLst>
          </p:cNvPr>
          <p:cNvSpPr/>
          <p:nvPr/>
        </p:nvSpPr>
        <p:spPr>
          <a:xfrm>
            <a:off x="8285810" y="393249"/>
            <a:ext cx="3906190" cy="584775"/>
          </a:xfrm>
          <a:prstGeom prst="rect">
            <a:avLst/>
          </a:prstGeom>
        </p:spPr>
        <p:txBody>
          <a:bodyPr wrap="square">
            <a:spAutoFit/>
          </a:bodyPr>
          <a:lstStyle/>
          <a:p>
            <a:pPr algn="ctr"/>
            <a:r>
              <a:rPr lang="en-US" altLang="zh-TW" sz="3200" dirty="0"/>
              <a:t>tentatively</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5" name="矩形 14">
            <a:extLst>
              <a:ext uri="{FF2B5EF4-FFF2-40B4-BE49-F238E27FC236}">
                <a16:creationId xmlns:a16="http://schemas.microsoft.com/office/drawing/2014/main" id="{58C387E4-4460-4071-8CB6-8D0ABB1306E7}"/>
              </a:ext>
            </a:extLst>
          </p:cNvPr>
          <p:cNvSpPr/>
          <p:nvPr/>
        </p:nvSpPr>
        <p:spPr>
          <a:xfrm>
            <a:off x="2189810" y="355508"/>
            <a:ext cx="3926972" cy="584775"/>
          </a:xfrm>
          <a:prstGeom prst="rect">
            <a:avLst/>
          </a:prstGeom>
        </p:spPr>
        <p:txBody>
          <a:bodyPr wrap="square">
            <a:spAutoFit/>
          </a:bodyPr>
          <a:lstStyle/>
          <a:p>
            <a:pPr algn="ctr"/>
            <a:r>
              <a:rPr lang="en-US" altLang="zh-TW" sz="3200" dirty="0"/>
              <a:t>bad</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6" name="文字方塊 15">
            <a:extLst>
              <a:ext uri="{FF2B5EF4-FFF2-40B4-BE49-F238E27FC236}">
                <a16:creationId xmlns:a16="http://schemas.microsoft.com/office/drawing/2014/main" id="{2CB9F9E9-C2B8-4189-99BC-000CEF995CD8}"/>
              </a:ext>
            </a:extLst>
          </p:cNvPr>
          <p:cNvSpPr txBox="1"/>
          <p:nvPr/>
        </p:nvSpPr>
        <p:spPr>
          <a:xfrm>
            <a:off x="6134489" y="4830296"/>
            <a:ext cx="6096000" cy="1825884"/>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按照一定的程序或技术要求进行活动。</a:t>
            </a:r>
          </a:p>
        </p:txBody>
      </p:sp>
    </p:spTree>
    <p:extLst>
      <p:ext uri="{BB962C8B-B14F-4D97-AF65-F5344CB8AC3E}">
        <p14:creationId xmlns:p14="http://schemas.microsoft.com/office/powerpoint/2010/main" val="316330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anim calcmode="lin" valueType="num">
                                      <p:cBhvr additive="base">
                                        <p:cTn id="55" dur="500" fill="hold"/>
                                        <p:tgtEl>
                                          <p:spTgt spid="5"/>
                                        </p:tgtEl>
                                        <p:attrNameLst>
                                          <p:attrName>ppt_x</p:attrName>
                                        </p:attrNameLst>
                                      </p:cBhvr>
                                      <p:tavLst>
                                        <p:tav tm="0">
                                          <p:val>
                                            <p:strVal val="#ppt_x"/>
                                          </p:val>
                                        </p:tav>
                                        <p:tav tm="100000">
                                          <p:val>
                                            <p:strVal val="#ppt_x"/>
                                          </p:val>
                                        </p:tav>
                                      </p:tavLst>
                                    </p:anim>
                                    <p:anim calcmode="lin" valueType="num">
                                      <p:cBhvr additive="base">
                                        <p:cTn id="5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tgtEl>
                                        <p:attrNameLst>
                                          <p:attrName>style.visibility</p:attrName>
                                        </p:attrNameLst>
                                      </p:cBhvr>
                                      <p:to>
                                        <p:strVal val="visible"/>
                                      </p:to>
                                    </p:set>
                                    <p:anim calcmode="lin" valueType="num">
                                      <p:cBhvr additive="base">
                                        <p:cTn id="73" dur="500" fill="hold"/>
                                        <p:tgtEl>
                                          <p:spTgt spid="6"/>
                                        </p:tgtEl>
                                        <p:attrNameLst>
                                          <p:attrName>ppt_x</p:attrName>
                                        </p:attrNameLst>
                                      </p:cBhvr>
                                      <p:tavLst>
                                        <p:tav tm="0">
                                          <p:val>
                                            <p:strVal val="#ppt_x"/>
                                          </p:val>
                                        </p:tav>
                                        <p:tav tm="100000">
                                          <p:val>
                                            <p:strVal val="#ppt_x"/>
                                          </p:val>
                                        </p:tav>
                                      </p:tavLst>
                                    </p:anim>
                                    <p:anim calcmode="lin" valueType="num">
                                      <p:cBhvr additive="base">
                                        <p:cTn id="7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p:bldP spid="8" grpId="0"/>
      <p:bldP spid="9" grpId="0"/>
      <p:bldP spid="11" grpId="0"/>
      <p:bldP spid="13" grpId="0"/>
      <p:bldP spid="14" grpId="0"/>
      <p:bldP spid="15" grpId="0"/>
      <p:bldP spid="16"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4C68E01-C78E-4DBB-A346-27748A780E37}"/>
              </a:ext>
            </a:extLst>
          </p:cNvPr>
          <p:cNvSpPr txBox="1"/>
          <p:nvPr/>
        </p:nvSpPr>
        <p:spPr>
          <a:xfrm>
            <a:off x="0" y="172226"/>
            <a:ext cx="2151321" cy="1107996"/>
          </a:xfrm>
          <a:prstGeom prst="rect">
            <a:avLst/>
          </a:prstGeom>
          <a:solidFill>
            <a:schemeClr val="accent1">
              <a:lumMod val="50000"/>
            </a:schemeClr>
          </a:solidFill>
          <a:ln>
            <a:solidFill>
              <a:schemeClr val="accent1">
                <a:lumMod val="50000"/>
              </a:schemeClr>
            </a:solidFill>
          </a:ln>
        </p:spPr>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母本</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id="{AE265C2A-CA00-4841-992C-7C43D64B6320}"/>
              </a:ext>
            </a:extLst>
          </p:cNvPr>
          <p:cNvSpPr txBox="1"/>
          <p:nvPr/>
        </p:nvSpPr>
        <p:spPr>
          <a:xfrm>
            <a:off x="6096000" y="202197"/>
            <a:ext cx="2151321" cy="1107996"/>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权</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558E7656-10B4-4306-9253-BEABC2FAD5CB}"/>
              </a:ext>
            </a:extLst>
          </p:cNvPr>
          <p:cNvSpPr txBox="1"/>
          <p:nvPr/>
        </p:nvSpPr>
        <p:spPr>
          <a:xfrm>
            <a:off x="-1" y="3449138"/>
            <a:ext cx="2151321" cy="1107996"/>
          </a:xfrm>
          <a:prstGeom prst="rect">
            <a:avLst/>
          </a:prstGeom>
          <a:solidFill>
            <a:schemeClr val="accent1">
              <a:lumMod val="50000"/>
            </a:schemeClr>
          </a:solidFill>
          <a:ln>
            <a:solidFill>
              <a:schemeClr val="accent1">
                <a:lumMod val="50000"/>
              </a:schemeClr>
            </a:solidFill>
          </a:ln>
        </p:spPr>
        <p:txBody>
          <a:bodyPr wrap="square" rtlCol="0" anchor="ctr">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划分</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6" name="文字方塊 5">
            <a:extLst>
              <a:ext uri="{FF2B5EF4-FFF2-40B4-BE49-F238E27FC236}">
                <a16:creationId xmlns:a16="http://schemas.microsoft.com/office/drawing/2014/main" id="{04856BEF-FABE-4A15-82C8-163159CEDA31}"/>
              </a:ext>
            </a:extLst>
          </p:cNvPr>
          <p:cNvSpPr txBox="1"/>
          <p:nvPr/>
        </p:nvSpPr>
        <p:spPr>
          <a:xfrm>
            <a:off x="6096000" y="3388985"/>
            <a:ext cx="2151321" cy="1107996"/>
          </a:xfrm>
          <a:prstGeom prst="rect">
            <a:avLst/>
          </a:prstGeom>
          <a:solidFill>
            <a:schemeClr val="accent1">
              <a:lumMod val="50000"/>
            </a:schemeClr>
          </a:solidFill>
          <a:ln>
            <a:solidFill>
              <a:schemeClr val="accent1">
                <a:lumMod val="50000"/>
              </a:schemeClr>
            </a:solidFill>
          </a:ln>
        </p:spPr>
        <p:txBody>
          <a:bodyPr wrap="square" rtlCol="0" anchor="ctr">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等级</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7" name="文字方塊 6">
            <a:extLst>
              <a:ext uri="{FF2B5EF4-FFF2-40B4-BE49-F238E27FC236}">
                <a16:creationId xmlns:a16="http://schemas.microsoft.com/office/drawing/2014/main" id="{68B57BA2-0295-4EFA-B412-794A9C802DBE}"/>
              </a:ext>
            </a:extLst>
          </p:cNvPr>
          <p:cNvSpPr txBox="1"/>
          <p:nvPr/>
        </p:nvSpPr>
        <p:spPr>
          <a:xfrm>
            <a:off x="0" y="1969611"/>
            <a:ext cx="6057512" cy="916469"/>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母株。</a:t>
            </a:r>
          </a:p>
        </p:txBody>
      </p:sp>
      <p:sp>
        <p:nvSpPr>
          <p:cNvPr id="8" name="文字方塊 7">
            <a:extLst>
              <a:ext uri="{FF2B5EF4-FFF2-40B4-BE49-F238E27FC236}">
                <a16:creationId xmlns:a16="http://schemas.microsoft.com/office/drawing/2014/main" id="{4FD80E1D-4098-4E8F-80F3-90702602E502}"/>
              </a:ext>
            </a:extLst>
          </p:cNvPr>
          <p:cNvSpPr txBox="1"/>
          <p:nvPr/>
        </p:nvSpPr>
        <p:spPr>
          <a:xfrm>
            <a:off x="6134489" y="1979719"/>
            <a:ext cx="6057511" cy="906361"/>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权力。</a:t>
            </a:r>
          </a:p>
        </p:txBody>
      </p:sp>
      <p:sp>
        <p:nvSpPr>
          <p:cNvPr id="9" name="文字方塊 8">
            <a:extLst>
              <a:ext uri="{FF2B5EF4-FFF2-40B4-BE49-F238E27FC236}">
                <a16:creationId xmlns:a16="http://schemas.microsoft.com/office/drawing/2014/main" id="{D17DCB4F-281E-48F9-8B9B-F6FF1FC41050}"/>
              </a:ext>
            </a:extLst>
          </p:cNvPr>
          <p:cNvSpPr txBox="1"/>
          <p:nvPr/>
        </p:nvSpPr>
        <p:spPr>
          <a:xfrm>
            <a:off x="0" y="5179220"/>
            <a:ext cx="6096000" cy="916469"/>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把整体分成几部份。</a:t>
            </a:r>
          </a:p>
        </p:txBody>
      </p:sp>
      <p:sp>
        <p:nvSpPr>
          <p:cNvPr id="11" name="矩形 10">
            <a:extLst>
              <a:ext uri="{FF2B5EF4-FFF2-40B4-BE49-F238E27FC236}">
                <a16:creationId xmlns:a16="http://schemas.microsoft.com/office/drawing/2014/main" id="{9AF8CCF4-6697-482F-81B6-2EF38231843A}"/>
              </a:ext>
            </a:extLst>
          </p:cNvPr>
          <p:cNvSpPr/>
          <p:nvPr/>
        </p:nvSpPr>
        <p:spPr>
          <a:xfrm>
            <a:off x="2151320" y="3575469"/>
            <a:ext cx="3944679" cy="584775"/>
          </a:xfrm>
          <a:prstGeom prst="rect">
            <a:avLst/>
          </a:prstGeom>
        </p:spPr>
        <p:txBody>
          <a:bodyPr wrap="square">
            <a:spAutoFit/>
          </a:bodyPr>
          <a:lstStyle/>
          <a:p>
            <a:pPr algn="ctr"/>
            <a:r>
              <a:rPr lang="en-US" altLang="zh-TW" sz="3200" dirty="0"/>
              <a:t>divide</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3" name="矩形 12">
            <a:extLst>
              <a:ext uri="{FF2B5EF4-FFF2-40B4-BE49-F238E27FC236}">
                <a16:creationId xmlns:a16="http://schemas.microsoft.com/office/drawing/2014/main" id="{32AA8BD3-2869-40FD-A7C0-6100AC3E5D3A}"/>
              </a:ext>
            </a:extLst>
          </p:cNvPr>
          <p:cNvSpPr/>
          <p:nvPr/>
        </p:nvSpPr>
        <p:spPr>
          <a:xfrm>
            <a:off x="8246932" y="3650595"/>
            <a:ext cx="3945068" cy="584775"/>
          </a:xfrm>
          <a:prstGeom prst="rect">
            <a:avLst/>
          </a:prstGeom>
        </p:spPr>
        <p:txBody>
          <a:bodyPr wrap="square">
            <a:spAutoFit/>
          </a:bodyPr>
          <a:lstStyle/>
          <a:p>
            <a:pPr algn="ctr"/>
            <a:r>
              <a:rPr lang="en-US" altLang="zh-TW" sz="3200" dirty="0" err="1"/>
              <a:t>grade;rank</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4" name="矩形 13">
            <a:extLst>
              <a:ext uri="{FF2B5EF4-FFF2-40B4-BE49-F238E27FC236}">
                <a16:creationId xmlns:a16="http://schemas.microsoft.com/office/drawing/2014/main" id="{6B1E5DB5-A453-4C9C-BA79-98369E7D6F4E}"/>
              </a:ext>
            </a:extLst>
          </p:cNvPr>
          <p:cNvSpPr/>
          <p:nvPr/>
        </p:nvSpPr>
        <p:spPr>
          <a:xfrm>
            <a:off x="8285810" y="393249"/>
            <a:ext cx="3906190" cy="584775"/>
          </a:xfrm>
          <a:prstGeom prst="rect">
            <a:avLst/>
          </a:prstGeom>
        </p:spPr>
        <p:txBody>
          <a:bodyPr wrap="square">
            <a:spAutoFit/>
          </a:bodyPr>
          <a:lstStyle/>
          <a:p>
            <a:pPr algn="ctr"/>
            <a:r>
              <a:rPr lang="en-US" altLang="zh-TW" sz="3200" dirty="0"/>
              <a:t> power</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5" name="矩形 14">
            <a:extLst>
              <a:ext uri="{FF2B5EF4-FFF2-40B4-BE49-F238E27FC236}">
                <a16:creationId xmlns:a16="http://schemas.microsoft.com/office/drawing/2014/main" id="{58C387E4-4460-4071-8CB6-8D0ABB1306E7}"/>
              </a:ext>
            </a:extLst>
          </p:cNvPr>
          <p:cNvSpPr/>
          <p:nvPr/>
        </p:nvSpPr>
        <p:spPr>
          <a:xfrm>
            <a:off x="2189810" y="355508"/>
            <a:ext cx="3926972" cy="584775"/>
          </a:xfrm>
          <a:prstGeom prst="rect">
            <a:avLst/>
          </a:prstGeom>
        </p:spPr>
        <p:txBody>
          <a:bodyPr wrap="square">
            <a:spAutoFit/>
          </a:bodyPr>
          <a:lstStyle/>
          <a:p>
            <a:pPr algn="ctr"/>
            <a:r>
              <a:rPr lang="en-US" altLang="zh-TW" sz="3200" dirty="0"/>
              <a:t>maternal plant</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6" name="文字方塊 15">
            <a:extLst>
              <a:ext uri="{FF2B5EF4-FFF2-40B4-BE49-F238E27FC236}">
                <a16:creationId xmlns:a16="http://schemas.microsoft.com/office/drawing/2014/main" id="{2CB9F9E9-C2B8-4189-99BC-000CEF995CD8}"/>
              </a:ext>
            </a:extLst>
          </p:cNvPr>
          <p:cNvSpPr txBox="1"/>
          <p:nvPr/>
        </p:nvSpPr>
        <p:spPr>
          <a:xfrm>
            <a:off x="6134489" y="4876030"/>
            <a:ext cx="6096000" cy="1825884"/>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按质量、程度、地位等的差异而做出的别级。</a:t>
            </a:r>
          </a:p>
        </p:txBody>
      </p:sp>
    </p:spTree>
    <p:extLst>
      <p:ext uri="{BB962C8B-B14F-4D97-AF65-F5344CB8AC3E}">
        <p14:creationId xmlns:p14="http://schemas.microsoft.com/office/powerpoint/2010/main" val="4026385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anim calcmode="lin" valueType="num">
                                      <p:cBhvr additive="base">
                                        <p:cTn id="55" dur="500" fill="hold"/>
                                        <p:tgtEl>
                                          <p:spTgt spid="5"/>
                                        </p:tgtEl>
                                        <p:attrNameLst>
                                          <p:attrName>ppt_x</p:attrName>
                                        </p:attrNameLst>
                                      </p:cBhvr>
                                      <p:tavLst>
                                        <p:tav tm="0">
                                          <p:val>
                                            <p:strVal val="#ppt_x"/>
                                          </p:val>
                                        </p:tav>
                                        <p:tav tm="100000">
                                          <p:val>
                                            <p:strVal val="#ppt_x"/>
                                          </p:val>
                                        </p:tav>
                                      </p:tavLst>
                                    </p:anim>
                                    <p:anim calcmode="lin" valueType="num">
                                      <p:cBhvr additive="base">
                                        <p:cTn id="5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tgtEl>
                                        <p:attrNameLst>
                                          <p:attrName>style.visibility</p:attrName>
                                        </p:attrNameLst>
                                      </p:cBhvr>
                                      <p:to>
                                        <p:strVal val="visible"/>
                                      </p:to>
                                    </p:set>
                                    <p:anim calcmode="lin" valueType="num">
                                      <p:cBhvr additive="base">
                                        <p:cTn id="73" dur="500" fill="hold"/>
                                        <p:tgtEl>
                                          <p:spTgt spid="6"/>
                                        </p:tgtEl>
                                        <p:attrNameLst>
                                          <p:attrName>ppt_x</p:attrName>
                                        </p:attrNameLst>
                                      </p:cBhvr>
                                      <p:tavLst>
                                        <p:tav tm="0">
                                          <p:val>
                                            <p:strVal val="#ppt_x"/>
                                          </p:val>
                                        </p:tav>
                                        <p:tav tm="100000">
                                          <p:val>
                                            <p:strVal val="#ppt_x"/>
                                          </p:val>
                                        </p:tav>
                                      </p:tavLst>
                                    </p:anim>
                                    <p:anim calcmode="lin" valueType="num">
                                      <p:cBhvr additive="base">
                                        <p:cTn id="7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p:bldP spid="8" grpId="0"/>
      <p:bldP spid="9" grpId="0"/>
      <p:bldP spid="11" grpId="0"/>
      <p:bldP spid="13" grpId="0"/>
      <p:bldP spid="14" grpId="0"/>
      <p:bldP spid="15" grpId="0"/>
      <p:bldP spid="1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4C68E01-C78E-4DBB-A346-27748A780E37}"/>
              </a:ext>
            </a:extLst>
          </p:cNvPr>
          <p:cNvSpPr txBox="1"/>
          <p:nvPr/>
        </p:nvSpPr>
        <p:spPr>
          <a:xfrm>
            <a:off x="0" y="172226"/>
            <a:ext cx="2151321" cy="1107996"/>
          </a:xfrm>
          <a:prstGeom prst="rect">
            <a:avLst/>
          </a:prstGeom>
          <a:solidFill>
            <a:schemeClr val="accent1">
              <a:lumMod val="50000"/>
            </a:schemeClr>
          </a:solidFill>
          <a:ln>
            <a:solidFill>
              <a:schemeClr val="accent1">
                <a:lumMod val="50000"/>
              </a:schemeClr>
            </a:solidFill>
          </a:ln>
        </p:spPr>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繁衍</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id="{AE265C2A-CA00-4841-992C-7C43D64B6320}"/>
              </a:ext>
            </a:extLst>
          </p:cNvPr>
          <p:cNvSpPr txBox="1"/>
          <p:nvPr/>
        </p:nvSpPr>
        <p:spPr>
          <a:xfrm>
            <a:off x="6096000" y="202197"/>
            <a:ext cx="2151321" cy="1107996"/>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必将</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558E7656-10B4-4306-9253-BEABC2FAD5CB}"/>
              </a:ext>
            </a:extLst>
          </p:cNvPr>
          <p:cNvSpPr txBox="1"/>
          <p:nvPr/>
        </p:nvSpPr>
        <p:spPr>
          <a:xfrm>
            <a:off x="-1" y="3449138"/>
            <a:ext cx="2151321" cy="1107996"/>
          </a:xfrm>
          <a:prstGeom prst="rect">
            <a:avLst/>
          </a:prstGeom>
          <a:solidFill>
            <a:schemeClr val="accent1">
              <a:lumMod val="50000"/>
            </a:schemeClr>
          </a:solidFill>
          <a:ln>
            <a:solidFill>
              <a:schemeClr val="accent1">
                <a:lumMod val="50000"/>
              </a:schemeClr>
            </a:solidFill>
          </a:ln>
        </p:spPr>
        <p:txBody>
          <a:bodyPr wrap="square" rtlCol="0" anchor="ctr">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陷入</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6" name="文字方塊 5">
            <a:extLst>
              <a:ext uri="{FF2B5EF4-FFF2-40B4-BE49-F238E27FC236}">
                <a16:creationId xmlns:a16="http://schemas.microsoft.com/office/drawing/2014/main" id="{04856BEF-FABE-4A15-82C8-163159CEDA31}"/>
              </a:ext>
            </a:extLst>
          </p:cNvPr>
          <p:cNvSpPr txBox="1"/>
          <p:nvPr/>
        </p:nvSpPr>
        <p:spPr>
          <a:xfrm>
            <a:off x="6096000" y="3388985"/>
            <a:ext cx="2151321" cy="1107996"/>
          </a:xfrm>
          <a:prstGeom prst="rect">
            <a:avLst/>
          </a:prstGeom>
          <a:solidFill>
            <a:schemeClr val="accent1">
              <a:lumMod val="50000"/>
            </a:schemeClr>
          </a:solidFill>
          <a:ln>
            <a:solidFill>
              <a:schemeClr val="accent1">
                <a:lumMod val="50000"/>
              </a:schemeClr>
            </a:solidFill>
          </a:ln>
        </p:spPr>
        <p:txBody>
          <a:bodyPr wrap="square" rtlCol="0" anchor="ctr">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残害</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7" name="文字方塊 6">
            <a:extLst>
              <a:ext uri="{FF2B5EF4-FFF2-40B4-BE49-F238E27FC236}">
                <a16:creationId xmlns:a16="http://schemas.microsoft.com/office/drawing/2014/main" id="{68B57BA2-0295-4EFA-B412-794A9C802DBE}"/>
              </a:ext>
            </a:extLst>
          </p:cNvPr>
          <p:cNvSpPr txBox="1"/>
          <p:nvPr/>
        </p:nvSpPr>
        <p:spPr>
          <a:xfrm>
            <a:off x="0" y="1969611"/>
            <a:ext cx="6057512" cy="916469"/>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逐渐增多或增广。</a:t>
            </a:r>
          </a:p>
        </p:txBody>
      </p:sp>
      <p:sp>
        <p:nvSpPr>
          <p:cNvPr id="8" name="文字方塊 7">
            <a:extLst>
              <a:ext uri="{FF2B5EF4-FFF2-40B4-BE49-F238E27FC236}">
                <a16:creationId xmlns:a16="http://schemas.microsoft.com/office/drawing/2014/main" id="{4FD80E1D-4098-4E8F-80F3-90702602E502}"/>
              </a:ext>
            </a:extLst>
          </p:cNvPr>
          <p:cNvSpPr txBox="1"/>
          <p:nvPr/>
        </p:nvSpPr>
        <p:spPr>
          <a:xfrm>
            <a:off x="6134489" y="1979719"/>
            <a:ext cx="6057511" cy="906361"/>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一定会。</a:t>
            </a:r>
          </a:p>
        </p:txBody>
      </p:sp>
      <p:sp>
        <p:nvSpPr>
          <p:cNvPr id="9" name="文字方塊 8">
            <a:extLst>
              <a:ext uri="{FF2B5EF4-FFF2-40B4-BE49-F238E27FC236}">
                <a16:creationId xmlns:a16="http://schemas.microsoft.com/office/drawing/2014/main" id="{D17DCB4F-281E-48F9-8B9B-F6FF1FC41050}"/>
              </a:ext>
            </a:extLst>
          </p:cNvPr>
          <p:cNvSpPr txBox="1"/>
          <p:nvPr/>
        </p:nvSpPr>
        <p:spPr>
          <a:xfrm>
            <a:off x="0" y="5179220"/>
            <a:ext cx="6096000" cy="916469"/>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落在</a:t>
            </a:r>
            <a:r>
              <a:rPr lang="en-US" altLang="zh-TW" sz="4000" dirty="0">
                <a:latin typeface="微軟正黑體" panose="020B0604030504040204" pitchFamily="34" charset="-120"/>
                <a:ea typeface="微軟正黑體" panose="020B0604030504040204" pitchFamily="34" charset="-120"/>
              </a:rPr>
              <a:t>(</a:t>
            </a:r>
            <a:r>
              <a:rPr lang="zh-TW" altLang="en-US" sz="4000" dirty="0">
                <a:latin typeface="微軟正黑體" panose="020B0604030504040204" pitchFamily="34" charset="-120"/>
                <a:ea typeface="微軟正黑體" panose="020B0604030504040204" pitchFamily="34" charset="-120"/>
              </a:rPr>
              <a:t>不利的境地</a:t>
            </a:r>
            <a:r>
              <a:rPr lang="en-US" altLang="zh-TW" sz="4000" dirty="0">
                <a:latin typeface="微軟正黑體" panose="020B0604030504040204" pitchFamily="34" charset="-120"/>
                <a:ea typeface="微軟正黑體" panose="020B0604030504040204" pitchFamily="34" charset="-120"/>
              </a:rPr>
              <a:t>)</a:t>
            </a:r>
            <a:r>
              <a:rPr lang="zh-TW" altLang="en-US" sz="4000" dirty="0">
                <a:latin typeface="微軟正黑體" panose="020B0604030504040204" pitchFamily="34" charset="-120"/>
                <a:ea typeface="微軟正黑體" panose="020B0604030504040204" pitchFamily="34" charset="-120"/>
              </a:rPr>
              <a:t>。</a:t>
            </a:r>
          </a:p>
        </p:txBody>
      </p:sp>
      <p:sp>
        <p:nvSpPr>
          <p:cNvPr id="11" name="矩形 10">
            <a:extLst>
              <a:ext uri="{FF2B5EF4-FFF2-40B4-BE49-F238E27FC236}">
                <a16:creationId xmlns:a16="http://schemas.microsoft.com/office/drawing/2014/main" id="{9AF8CCF4-6697-482F-81B6-2EF38231843A}"/>
              </a:ext>
            </a:extLst>
          </p:cNvPr>
          <p:cNvSpPr/>
          <p:nvPr/>
        </p:nvSpPr>
        <p:spPr>
          <a:xfrm>
            <a:off x="2151320" y="3575469"/>
            <a:ext cx="3944679" cy="584775"/>
          </a:xfrm>
          <a:prstGeom prst="rect">
            <a:avLst/>
          </a:prstGeom>
        </p:spPr>
        <p:txBody>
          <a:bodyPr wrap="square">
            <a:spAutoFit/>
          </a:bodyPr>
          <a:lstStyle/>
          <a:p>
            <a:pPr algn="ctr"/>
            <a:r>
              <a:rPr lang="en-US" altLang="zh-TW" sz="3200" dirty="0"/>
              <a:t> to sink into</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3" name="矩形 12">
            <a:extLst>
              <a:ext uri="{FF2B5EF4-FFF2-40B4-BE49-F238E27FC236}">
                <a16:creationId xmlns:a16="http://schemas.microsoft.com/office/drawing/2014/main" id="{32AA8BD3-2869-40FD-A7C0-6100AC3E5D3A}"/>
              </a:ext>
            </a:extLst>
          </p:cNvPr>
          <p:cNvSpPr/>
          <p:nvPr/>
        </p:nvSpPr>
        <p:spPr>
          <a:xfrm>
            <a:off x="8247322" y="3800880"/>
            <a:ext cx="3945068" cy="584775"/>
          </a:xfrm>
          <a:prstGeom prst="rect">
            <a:avLst/>
          </a:prstGeom>
        </p:spPr>
        <p:txBody>
          <a:bodyPr wrap="square">
            <a:spAutoFit/>
          </a:bodyPr>
          <a:lstStyle/>
          <a:p>
            <a:pPr algn="ctr"/>
            <a:r>
              <a:rPr lang="en-US" altLang="zh-TW" sz="3200" dirty="0" err="1"/>
              <a:t>devastate;slaughter</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4" name="矩形 13">
            <a:extLst>
              <a:ext uri="{FF2B5EF4-FFF2-40B4-BE49-F238E27FC236}">
                <a16:creationId xmlns:a16="http://schemas.microsoft.com/office/drawing/2014/main" id="{6B1E5DB5-A453-4C9C-BA79-98369E7D6F4E}"/>
              </a:ext>
            </a:extLst>
          </p:cNvPr>
          <p:cNvSpPr/>
          <p:nvPr/>
        </p:nvSpPr>
        <p:spPr>
          <a:xfrm>
            <a:off x="8285810" y="393249"/>
            <a:ext cx="3906190" cy="584775"/>
          </a:xfrm>
          <a:prstGeom prst="rect">
            <a:avLst/>
          </a:prstGeom>
        </p:spPr>
        <p:txBody>
          <a:bodyPr wrap="square">
            <a:spAutoFit/>
          </a:bodyPr>
          <a:lstStyle/>
          <a:p>
            <a:pPr algn="ctr"/>
            <a:r>
              <a:rPr lang="en-US" altLang="zh-TW" sz="3200" dirty="0"/>
              <a:t>will</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5" name="矩形 14">
            <a:extLst>
              <a:ext uri="{FF2B5EF4-FFF2-40B4-BE49-F238E27FC236}">
                <a16:creationId xmlns:a16="http://schemas.microsoft.com/office/drawing/2014/main" id="{58C387E4-4460-4071-8CB6-8D0ABB1306E7}"/>
              </a:ext>
            </a:extLst>
          </p:cNvPr>
          <p:cNvSpPr/>
          <p:nvPr/>
        </p:nvSpPr>
        <p:spPr>
          <a:xfrm>
            <a:off x="2130539" y="203004"/>
            <a:ext cx="3926972" cy="1077218"/>
          </a:xfrm>
          <a:prstGeom prst="rect">
            <a:avLst/>
          </a:prstGeom>
        </p:spPr>
        <p:txBody>
          <a:bodyPr wrap="square">
            <a:spAutoFit/>
          </a:bodyPr>
          <a:lstStyle/>
          <a:p>
            <a:pPr algn="ctr"/>
            <a:r>
              <a:rPr lang="en-US" altLang="zh-TW" sz="3200" dirty="0"/>
              <a:t>increase gradually in number or quantity</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6" name="文字方塊 15">
            <a:extLst>
              <a:ext uri="{FF2B5EF4-FFF2-40B4-BE49-F238E27FC236}">
                <a16:creationId xmlns:a16="http://schemas.microsoft.com/office/drawing/2014/main" id="{2CB9F9E9-C2B8-4189-99BC-000CEF995CD8}"/>
              </a:ext>
            </a:extLst>
          </p:cNvPr>
          <p:cNvSpPr txBox="1"/>
          <p:nvPr/>
        </p:nvSpPr>
        <p:spPr>
          <a:xfrm>
            <a:off x="6150472" y="5255894"/>
            <a:ext cx="6096000" cy="916469"/>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伤害或杀害。</a:t>
            </a:r>
          </a:p>
        </p:txBody>
      </p:sp>
    </p:spTree>
    <p:extLst>
      <p:ext uri="{BB962C8B-B14F-4D97-AF65-F5344CB8AC3E}">
        <p14:creationId xmlns:p14="http://schemas.microsoft.com/office/powerpoint/2010/main" val="1215992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anim calcmode="lin" valueType="num">
                                      <p:cBhvr additive="base">
                                        <p:cTn id="55" dur="500" fill="hold"/>
                                        <p:tgtEl>
                                          <p:spTgt spid="5"/>
                                        </p:tgtEl>
                                        <p:attrNameLst>
                                          <p:attrName>ppt_x</p:attrName>
                                        </p:attrNameLst>
                                      </p:cBhvr>
                                      <p:tavLst>
                                        <p:tav tm="0">
                                          <p:val>
                                            <p:strVal val="#ppt_x"/>
                                          </p:val>
                                        </p:tav>
                                        <p:tav tm="100000">
                                          <p:val>
                                            <p:strVal val="#ppt_x"/>
                                          </p:val>
                                        </p:tav>
                                      </p:tavLst>
                                    </p:anim>
                                    <p:anim calcmode="lin" valueType="num">
                                      <p:cBhvr additive="base">
                                        <p:cTn id="5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tgtEl>
                                        <p:attrNameLst>
                                          <p:attrName>style.visibility</p:attrName>
                                        </p:attrNameLst>
                                      </p:cBhvr>
                                      <p:to>
                                        <p:strVal val="visible"/>
                                      </p:to>
                                    </p:set>
                                    <p:anim calcmode="lin" valueType="num">
                                      <p:cBhvr additive="base">
                                        <p:cTn id="73" dur="500" fill="hold"/>
                                        <p:tgtEl>
                                          <p:spTgt spid="6"/>
                                        </p:tgtEl>
                                        <p:attrNameLst>
                                          <p:attrName>ppt_x</p:attrName>
                                        </p:attrNameLst>
                                      </p:cBhvr>
                                      <p:tavLst>
                                        <p:tav tm="0">
                                          <p:val>
                                            <p:strVal val="#ppt_x"/>
                                          </p:val>
                                        </p:tav>
                                        <p:tav tm="100000">
                                          <p:val>
                                            <p:strVal val="#ppt_x"/>
                                          </p:val>
                                        </p:tav>
                                      </p:tavLst>
                                    </p:anim>
                                    <p:anim calcmode="lin" valueType="num">
                                      <p:cBhvr additive="base">
                                        <p:cTn id="7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p:bldP spid="8" grpId="0"/>
      <p:bldP spid="9" grpId="0"/>
      <p:bldP spid="11" grpId="0"/>
      <p:bldP spid="13" grpId="0"/>
      <p:bldP spid="14" grpId="0"/>
      <p:bldP spid="15" grpId="0"/>
      <p:bldP spid="1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A6432754-648C-4AD6-A289-25556EFC636D}"/>
              </a:ext>
            </a:extLst>
          </p:cNvPr>
          <p:cNvSpPr txBox="1"/>
          <p:nvPr/>
        </p:nvSpPr>
        <p:spPr>
          <a:xfrm>
            <a:off x="333497" y="1042143"/>
            <a:ext cx="11525005" cy="1323439"/>
          </a:xfrm>
          <a:prstGeom prst="rect">
            <a:avLst/>
          </a:prstGeom>
          <a:solidFill>
            <a:srgbClr val="660033"/>
          </a:solidFill>
        </p:spPr>
        <p:txBody>
          <a:bodyPr wrap="square" rtlCol="0">
            <a:spAutoFit/>
          </a:bodyPr>
          <a:lstStyle/>
          <a:p>
            <a:pPr algn="ctr"/>
            <a:r>
              <a:rPr lang="zh-TW" altLang="en-US" sz="8000" dirty="0">
                <a:solidFill>
                  <a:schemeClr val="bg1"/>
                </a:solidFill>
                <a:latin typeface="微軟正黑體" panose="020B0604030504040204" pitchFamily="34" charset="-120"/>
                <a:ea typeface="微軟正黑體" panose="020B0604030504040204" pitchFamily="34" charset="-120"/>
              </a:rPr>
              <a:t>姑且</a:t>
            </a:r>
            <a:endParaRPr lang="en-US" altLang="zh-TW" sz="8000" dirty="0">
              <a:solidFill>
                <a:schemeClr val="bg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4A824F04-5B21-4CAC-9E28-DE231C124E7C}"/>
              </a:ext>
            </a:extLst>
          </p:cNvPr>
          <p:cNvSpPr txBox="1"/>
          <p:nvPr/>
        </p:nvSpPr>
        <p:spPr>
          <a:xfrm>
            <a:off x="333497" y="2861617"/>
            <a:ext cx="11525005" cy="3672544"/>
          </a:xfrm>
          <a:prstGeom prst="rect">
            <a:avLst/>
          </a:prstGeom>
          <a:noFill/>
          <a:ln>
            <a:solidFill>
              <a:schemeClr val="tx1"/>
            </a:solidFill>
          </a:ln>
        </p:spPr>
        <p:txBody>
          <a:bodyPr wrap="square" rtlCol="0">
            <a:spAutoFit/>
          </a:bodyPr>
          <a:lstStyle/>
          <a:p>
            <a:pPr>
              <a:lnSpc>
                <a:spcPct val="150000"/>
              </a:lnSpc>
            </a:pPr>
            <a:r>
              <a:rPr lang="en-US" altLang="zh-TW" sz="4000" dirty="0">
                <a:latin typeface="微軟正黑體" panose="020B0604030504040204" pitchFamily="34" charset="-120"/>
                <a:ea typeface="微軟正黑體" panose="020B0604030504040204" pitchFamily="34" charset="-120"/>
              </a:rPr>
              <a:t>1.Adv.</a:t>
            </a:r>
            <a:r>
              <a:rPr lang="zh-TW" altLang="en-US" sz="4000" dirty="0">
                <a:latin typeface="微軟正黑體" panose="020B0604030504040204" pitchFamily="34" charset="-120"/>
                <a:ea typeface="微軟正黑體" panose="020B0604030504040204" pitchFamily="34" charset="-120"/>
              </a:rPr>
              <a:t>，表示暫時地，相当于</a:t>
            </a:r>
            <a:r>
              <a:rPr lang="zh-TW" altLang="en-US" sz="4000" dirty="0">
                <a:latin typeface="微軟正黑體" panose="020B0604030504040204" pitchFamily="34" charset="-120"/>
              </a:rPr>
              <a:t>“暫時、暫時先”。</a:t>
            </a:r>
            <a:endParaRPr lang="en-US" altLang="zh-TW" sz="4000" dirty="0">
              <a:latin typeface="微軟正黑體" panose="020B0604030504040204" pitchFamily="34" charset="-120"/>
              <a:ea typeface="微軟正黑體" panose="020B0604030504040204" pitchFamily="34" charset="-120"/>
            </a:endParaRPr>
          </a:p>
          <a:p>
            <a:pPr fontAlgn="base">
              <a:lnSpc>
                <a:spcPct val="150000"/>
              </a:lnSpc>
            </a:pPr>
            <a:r>
              <a:rPr lang="en-US" altLang="zh-TW" sz="4000" dirty="0">
                <a:latin typeface="微軟正黑體" panose="020B0604030504040204" pitchFamily="34" charset="-120"/>
                <a:ea typeface="微軟正黑體" panose="020B0604030504040204" pitchFamily="34" charset="-120"/>
              </a:rPr>
              <a:t>2.</a:t>
            </a:r>
            <a:r>
              <a:rPr lang="zh-TW" altLang="en-US" sz="4000" dirty="0">
                <a:latin typeface="微軟正黑體" panose="020B0604030504040204" pitchFamily="34" charset="-120"/>
              </a:rPr>
              <a:t>“姑且</a:t>
            </a:r>
            <a:r>
              <a:rPr lang="en-US" altLang="zh-TW" sz="4000" dirty="0">
                <a:latin typeface="微軟正黑體" panose="020B0604030504040204" pitchFamily="34" charset="-120"/>
              </a:rPr>
              <a:t>+</a:t>
            </a:r>
            <a:r>
              <a:rPr lang="zh-TW" altLang="en-US" sz="4000" dirty="0">
                <a:latin typeface="微軟正黑體" panose="020B0604030504040204" pitchFamily="34" charset="-120"/>
              </a:rPr>
              <a:t>动词片语”用在前一分句时，表示说话</a:t>
            </a:r>
            <a:endParaRPr lang="en-US" altLang="zh-TW" sz="4000" dirty="0">
              <a:latin typeface="微軟正黑體" panose="020B0604030504040204" pitchFamily="34" charset="-120"/>
            </a:endParaRPr>
          </a:p>
          <a:p>
            <a:pPr fontAlgn="base">
              <a:lnSpc>
                <a:spcPct val="150000"/>
              </a:lnSpc>
            </a:pPr>
            <a:r>
              <a:rPr lang="zh-TW" altLang="en-US" sz="4000" dirty="0">
                <a:latin typeface="微軟正黑體" panose="020B0604030504040204" pitchFamily="34" charset="-120"/>
              </a:rPr>
              <a:t>   人战时做某些让步 </a:t>
            </a:r>
            <a:r>
              <a:rPr lang="zh-TW" altLang="en-US" sz="4000" dirty="0">
                <a:latin typeface="微軟正黑體" panose="020B0604030504040204" pitchFamily="34" charset="-120"/>
                <a:ea typeface="微軟正黑體" panose="020B0604030504040204" pitchFamily="34" charset="-120"/>
              </a:rPr>
              <a:t>。</a:t>
            </a:r>
            <a:endParaRPr lang="en-US" altLang="zh-TW" sz="4000" dirty="0">
              <a:latin typeface="微軟正黑體" panose="020B0604030504040204" pitchFamily="34" charset="-120"/>
              <a:ea typeface="微軟正黑體" panose="020B0604030504040204" pitchFamily="34" charset="-120"/>
            </a:endParaRPr>
          </a:p>
          <a:p>
            <a:pPr fontAlgn="base">
              <a:lnSpc>
                <a:spcPct val="150000"/>
              </a:lnSpc>
            </a:pPr>
            <a:r>
              <a:rPr lang="en-US" altLang="zh-TW" sz="4000" dirty="0">
                <a:latin typeface="微軟正黑體" panose="020B0604030504040204" pitchFamily="34" charset="-120"/>
                <a:ea typeface="微軟正黑體" panose="020B0604030504040204" pitchFamily="34" charset="-120"/>
              </a:rPr>
              <a:t>3.</a:t>
            </a:r>
            <a:r>
              <a:rPr lang="zh-TW" altLang="en-US" sz="4000" dirty="0">
                <a:latin typeface="微軟正黑體" panose="020B0604030504040204" pitchFamily="34" charset="-120"/>
                <a:ea typeface="微軟正黑體" panose="020B0604030504040204" pitchFamily="34" charset="-120"/>
              </a:rPr>
              <a:t>多用于书面语。 </a:t>
            </a:r>
            <a:endParaRPr lang="en-US" altLang="zh-TW" sz="32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653411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768FB862-E5A3-41EB-81F5-539C4BB7EB1C}"/>
              </a:ext>
            </a:extLst>
          </p:cNvPr>
          <p:cNvSpPr txBox="1"/>
          <p:nvPr/>
        </p:nvSpPr>
        <p:spPr>
          <a:xfrm>
            <a:off x="0" y="-2084"/>
            <a:ext cx="1766455" cy="769441"/>
          </a:xfrm>
          <a:prstGeom prst="rect">
            <a:avLst/>
          </a:prstGeom>
          <a:solidFill>
            <a:srgbClr val="660033"/>
          </a:solidFill>
        </p:spPr>
        <p:txBody>
          <a:bodyPr wrap="square" rtlCol="0">
            <a:spAutoFit/>
          </a:bodyPr>
          <a:lstStyle/>
          <a:p>
            <a:pPr algn="ctr"/>
            <a:r>
              <a:rPr lang="zh-TW" altLang="en-US" sz="4400" dirty="0">
                <a:solidFill>
                  <a:schemeClr val="bg1"/>
                </a:solidFill>
                <a:latin typeface="微軟正黑體" panose="020B0604030504040204" pitchFamily="34" charset="-120"/>
                <a:ea typeface="微軟正黑體" panose="020B0604030504040204" pitchFamily="34" charset="-120"/>
              </a:rPr>
              <a:t>姑且</a:t>
            </a:r>
            <a:endParaRPr lang="en-US" altLang="zh-TW" sz="4400" dirty="0">
              <a:solidFill>
                <a:schemeClr val="bg1"/>
              </a:solidFill>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id="{A00D3903-B959-4BE7-8BD9-4F7898E8FD8E}"/>
              </a:ext>
            </a:extLst>
          </p:cNvPr>
          <p:cNvSpPr txBox="1"/>
          <p:nvPr/>
        </p:nvSpPr>
        <p:spPr>
          <a:xfrm>
            <a:off x="329045" y="880871"/>
            <a:ext cx="11533909" cy="5807552"/>
          </a:xfrm>
          <a:prstGeom prst="rect">
            <a:avLst/>
          </a:prstGeom>
          <a:noFill/>
        </p:spPr>
        <p:txBody>
          <a:bodyPr wrap="square" rtlCol="0">
            <a:spAutoFit/>
          </a:bodyPr>
          <a:lstStyle/>
          <a:p>
            <a:pPr>
              <a:lnSpc>
                <a:spcPct val="150000"/>
              </a:lnSpc>
            </a:pPr>
            <a:r>
              <a:rPr lang="en-US" altLang="zh-TW" sz="3600" dirty="0">
                <a:latin typeface="+mn-ea"/>
              </a:rPr>
              <a:t>1.</a:t>
            </a:r>
            <a:r>
              <a:rPr lang="zh-TW" altLang="en-US" sz="3600" dirty="0">
                <a:highlight>
                  <a:srgbClr val="FFFF00"/>
                </a:highlight>
                <a:latin typeface="+mn-ea"/>
              </a:rPr>
              <a:t>姑且</a:t>
            </a:r>
            <a:r>
              <a:rPr lang="zh-TW" altLang="en-US" sz="3600" dirty="0">
                <a:latin typeface="+mn-ea"/>
              </a:rPr>
              <a:t>算你说得对，不过我还得去核对一下。</a:t>
            </a:r>
            <a:endParaRPr lang="en-US" altLang="zh-TW" sz="3600" dirty="0">
              <a:latin typeface="+mn-ea"/>
            </a:endParaRPr>
          </a:p>
          <a:p>
            <a:pPr>
              <a:lnSpc>
                <a:spcPct val="150000"/>
              </a:lnSpc>
            </a:pPr>
            <a:r>
              <a:rPr lang="en-US" altLang="zh-TW" sz="3600" dirty="0">
                <a:latin typeface="+mn-ea"/>
              </a:rPr>
              <a:t>2.</a:t>
            </a:r>
            <a:r>
              <a:rPr lang="zh-TW" altLang="en-US" sz="3600" dirty="0">
                <a:highlight>
                  <a:srgbClr val="FFFF00"/>
                </a:highlight>
                <a:latin typeface="+mn-ea"/>
              </a:rPr>
              <a:t>姑且</a:t>
            </a:r>
            <a:r>
              <a:rPr lang="zh-TW" altLang="en-US" sz="3600" dirty="0">
                <a:latin typeface="+mn-ea"/>
              </a:rPr>
              <a:t>承认他对你的态度太生硬，但是也应看到你在处</a:t>
            </a:r>
            <a:endParaRPr lang="en-US" altLang="zh-TW" sz="3600" dirty="0">
              <a:latin typeface="+mn-ea"/>
            </a:endParaRPr>
          </a:p>
          <a:p>
            <a:pPr>
              <a:lnSpc>
                <a:spcPct val="150000"/>
              </a:lnSpc>
            </a:pPr>
            <a:r>
              <a:rPr lang="zh-TW" altLang="en-US" sz="3600" dirty="0">
                <a:latin typeface="+mn-ea"/>
              </a:rPr>
              <a:t>   理案件的过程中确实存在着一些严重问题。</a:t>
            </a:r>
            <a:endParaRPr lang="en-US" altLang="zh-TW" sz="3600" dirty="0">
              <a:latin typeface="+mn-ea"/>
            </a:endParaRPr>
          </a:p>
          <a:p>
            <a:pPr>
              <a:lnSpc>
                <a:spcPct val="150000"/>
              </a:lnSpc>
            </a:pPr>
            <a:r>
              <a:rPr lang="en-US" altLang="zh-TW" sz="3600" dirty="0">
                <a:latin typeface="+mn-ea"/>
              </a:rPr>
              <a:t>3.</a:t>
            </a:r>
            <a:r>
              <a:rPr lang="zh-TW" altLang="en-US" sz="3600" dirty="0">
                <a:latin typeface="+mn-ea"/>
              </a:rPr>
              <a:t>我们</a:t>
            </a:r>
            <a:r>
              <a:rPr lang="zh-TW" altLang="en-US" sz="3600" dirty="0">
                <a:highlight>
                  <a:srgbClr val="FFFF00"/>
                </a:highlight>
                <a:latin typeface="+mn-ea"/>
              </a:rPr>
              <a:t>姑且</a:t>
            </a:r>
            <a:r>
              <a:rPr lang="zh-TW" altLang="en-US" sz="3600" dirty="0">
                <a:latin typeface="+mn-ea"/>
              </a:rPr>
              <a:t>不谈他们来这儿的目的，只看他们来这儿以后</a:t>
            </a:r>
            <a:endParaRPr lang="en-US" altLang="zh-TW" sz="3600" dirty="0">
              <a:latin typeface="+mn-ea"/>
            </a:endParaRPr>
          </a:p>
          <a:p>
            <a:pPr>
              <a:lnSpc>
                <a:spcPct val="150000"/>
              </a:lnSpc>
            </a:pPr>
            <a:r>
              <a:rPr lang="zh-TW" altLang="en-US" sz="3600" dirty="0">
                <a:latin typeface="+mn-ea"/>
              </a:rPr>
              <a:t>   的所作所为，就不能不为我们自己的将来忧虑了。</a:t>
            </a:r>
            <a:endParaRPr lang="en-US" altLang="zh-TW" sz="3600" dirty="0">
              <a:latin typeface="+mn-ea"/>
            </a:endParaRPr>
          </a:p>
          <a:p>
            <a:pPr>
              <a:lnSpc>
                <a:spcPct val="150000"/>
              </a:lnSpc>
            </a:pPr>
            <a:r>
              <a:rPr lang="en-US" altLang="zh-TW" sz="3600" dirty="0">
                <a:latin typeface="+mn-ea"/>
              </a:rPr>
              <a:t>4.</a:t>
            </a:r>
            <a:r>
              <a:rPr lang="zh-TW" altLang="en-US" sz="3600" dirty="0">
                <a:latin typeface="+mn-ea"/>
              </a:rPr>
              <a:t>我们</a:t>
            </a:r>
            <a:r>
              <a:rPr lang="zh-TW" altLang="en-US" sz="3600" dirty="0">
                <a:highlight>
                  <a:srgbClr val="FFFF00"/>
                </a:highlight>
                <a:latin typeface="+mn-ea"/>
              </a:rPr>
              <a:t>姑且</a:t>
            </a:r>
            <a:r>
              <a:rPr lang="zh-TW" altLang="en-US" sz="3600" dirty="0">
                <a:latin typeface="+mn-ea"/>
              </a:rPr>
              <a:t>不论你是否有错误，仅就你此刻的态度看也是</a:t>
            </a:r>
            <a:endParaRPr lang="en-US" altLang="zh-TW" sz="3600" dirty="0">
              <a:latin typeface="+mn-ea"/>
            </a:endParaRPr>
          </a:p>
          <a:p>
            <a:pPr>
              <a:lnSpc>
                <a:spcPct val="150000"/>
              </a:lnSpc>
            </a:pPr>
            <a:r>
              <a:rPr lang="zh-TW" altLang="en-US" sz="3600" dirty="0">
                <a:latin typeface="+mn-ea"/>
              </a:rPr>
              <a:t>   有问题的。</a:t>
            </a:r>
          </a:p>
        </p:txBody>
      </p:sp>
    </p:spTree>
    <p:extLst>
      <p:ext uri="{BB962C8B-B14F-4D97-AF65-F5344CB8AC3E}">
        <p14:creationId xmlns:p14="http://schemas.microsoft.com/office/powerpoint/2010/main" val="1164814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a:extLst>
              <a:ext uri="{FF2B5EF4-FFF2-40B4-BE49-F238E27FC236}">
                <a16:creationId xmlns:a16="http://schemas.microsoft.com/office/drawing/2014/main" id="{3DE093E5-726E-46B0-ACBD-AE1695C42A89}"/>
              </a:ext>
            </a:extLst>
          </p:cNvPr>
          <p:cNvSpPr txBox="1"/>
          <p:nvPr/>
        </p:nvSpPr>
        <p:spPr>
          <a:xfrm>
            <a:off x="138545" y="1556801"/>
            <a:ext cx="12053455" cy="4353308"/>
          </a:xfrm>
          <a:prstGeom prst="rect">
            <a:avLst/>
          </a:prstGeom>
          <a:noFill/>
        </p:spPr>
        <p:txBody>
          <a:bodyPr wrap="square" rtlCol="0">
            <a:spAutoFit/>
          </a:bodyPr>
          <a:lstStyle/>
          <a:p>
            <a:pPr>
              <a:lnSpc>
                <a:spcPct val="200000"/>
              </a:lnSpc>
            </a:pPr>
            <a:r>
              <a:rPr lang="en-US" altLang="zh-TW" sz="3600" dirty="0">
                <a:latin typeface="微軟正黑體" panose="020B0604030504040204" pitchFamily="34" charset="-120"/>
                <a:ea typeface="微軟正黑體" panose="020B0604030504040204" pitchFamily="34" charset="-120"/>
              </a:rPr>
              <a:t>1.</a:t>
            </a:r>
            <a:r>
              <a:rPr lang="zh-TW" altLang="en-US" sz="3600" dirty="0">
                <a:latin typeface="微軟正黑體" panose="020B0604030504040204" pitchFamily="34" charset="-120"/>
                <a:ea typeface="微軟正黑體" panose="020B0604030504040204" pitchFamily="34" charset="-120"/>
              </a:rPr>
              <a:t>这次姑且算你赢了，</a:t>
            </a:r>
            <a:r>
              <a:rPr lang="en-US" altLang="zh-TW" sz="3600" dirty="0">
                <a:latin typeface="微軟正黑體" panose="020B0604030504040204" pitchFamily="34" charset="-120"/>
                <a:ea typeface="微軟正黑體" panose="020B0604030504040204" pitchFamily="34" charset="-120"/>
              </a:rPr>
              <a:t>____________________________</a:t>
            </a:r>
            <a:r>
              <a:rPr lang="zh-TW" altLang="en-US" sz="3600" dirty="0">
                <a:latin typeface="微軟正黑體" panose="020B0604030504040204" pitchFamily="34" charset="-120"/>
                <a:ea typeface="微軟正黑體" panose="020B0604030504040204" pitchFamily="34" charset="-120"/>
              </a:rPr>
              <a:t>。</a:t>
            </a:r>
            <a:endParaRPr lang="en-US" altLang="zh-TW" sz="3600" dirty="0">
              <a:latin typeface="微軟正黑體" panose="020B0604030504040204" pitchFamily="34" charset="-120"/>
              <a:ea typeface="微軟正黑體" panose="020B0604030504040204" pitchFamily="34" charset="-120"/>
            </a:endParaRPr>
          </a:p>
          <a:p>
            <a:pPr>
              <a:lnSpc>
                <a:spcPct val="200000"/>
              </a:lnSpc>
            </a:pPr>
            <a:r>
              <a:rPr lang="en-US" altLang="zh-TW" sz="3600" dirty="0">
                <a:latin typeface="微軟正黑體" panose="020B0604030504040204" pitchFamily="34" charset="-120"/>
                <a:ea typeface="微軟正黑體" panose="020B0604030504040204" pitchFamily="34" charset="-120"/>
              </a:rPr>
              <a:t>2.</a:t>
            </a:r>
            <a:r>
              <a:rPr lang="zh-TW" altLang="en-US" sz="3600" dirty="0">
                <a:latin typeface="微軟正黑體" panose="020B0604030504040204" pitchFamily="34" charset="-120"/>
                <a:ea typeface="微軟正黑體" panose="020B0604030504040204" pitchFamily="34" charset="-120"/>
              </a:rPr>
              <a:t>姑且假定</a:t>
            </a:r>
            <a:r>
              <a:rPr lang="en-US" altLang="zh-TW" sz="3600" dirty="0">
                <a:latin typeface="微軟正黑體" panose="020B0604030504040204" pitchFamily="34" charset="-120"/>
              </a:rPr>
              <a:t>____________________________________________</a:t>
            </a:r>
            <a:r>
              <a:rPr lang="zh-TW" altLang="en-US" sz="3600" dirty="0">
                <a:latin typeface="微軟正黑體" panose="020B0604030504040204" pitchFamily="34" charset="-120"/>
              </a:rPr>
              <a:t>。</a:t>
            </a:r>
            <a:endParaRPr lang="en-US" altLang="zh-TW" sz="3600" dirty="0">
              <a:latin typeface="微軟正黑體" panose="020B0604030504040204" pitchFamily="34" charset="-120"/>
            </a:endParaRPr>
          </a:p>
          <a:p>
            <a:pPr>
              <a:lnSpc>
                <a:spcPct val="200000"/>
              </a:lnSpc>
            </a:pPr>
            <a:r>
              <a:rPr lang="en-US" altLang="zh-TW" sz="3600" dirty="0">
                <a:latin typeface="微軟正黑體" panose="020B0604030504040204" pitchFamily="34" charset="-120"/>
                <a:ea typeface="微軟正黑體" panose="020B0604030504040204" pitchFamily="34" charset="-120"/>
              </a:rPr>
              <a:t>3.</a:t>
            </a:r>
            <a:r>
              <a:rPr lang="zh-TW" altLang="en-US" sz="3600" dirty="0">
                <a:latin typeface="微軟正黑體" panose="020B0604030504040204" pitchFamily="34" charset="-120"/>
                <a:ea typeface="微軟正黑體" panose="020B0604030504040204" pitchFamily="34" charset="-120"/>
              </a:rPr>
              <a:t>姑且承认，</a:t>
            </a:r>
            <a:r>
              <a:rPr lang="en-US" altLang="zh-TW" sz="3600" dirty="0">
                <a:latin typeface="微軟正黑體" panose="020B0604030504040204" pitchFamily="34" charset="-120"/>
              </a:rPr>
              <a:t>________________________________</a:t>
            </a:r>
            <a:r>
              <a:rPr lang="zh-TW" altLang="en-US" sz="3600" dirty="0">
                <a:latin typeface="微軟正黑體" panose="020B0604030504040204" pitchFamily="34" charset="-120"/>
              </a:rPr>
              <a:t>。</a:t>
            </a:r>
            <a:endParaRPr lang="en-US" altLang="zh-TW" sz="3600" dirty="0">
              <a:latin typeface="微軟正黑體" panose="020B0604030504040204" pitchFamily="34" charset="-120"/>
            </a:endParaRPr>
          </a:p>
          <a:p>
            <a:pPr>
              <a:lnSpc>
                <a:spcPct val="200000"/>
              </a:lnSpc>
            </a:pPr>
            <a:r>
              <a:rPr lang="en-US" altLang="zh-TW" sz="3600" dirty="0">
                <a:latin typeface="微軟正黑體" panose="020B0604030504040204" pitchFamily="34" charset="-120"/>
                <a:ea typeface="微軟正黑體" panose="020B0604030504040204" pitchFamily="34" charset="-120"/>
              </a:rPr>
              <a:t>4.</a:t>
            </a:r>
            <a:r>
              <a:rPr lang="zh-TW" altLang="en-US" sz="3600" dirty="0">
                <a:latin typeface="微軟正黑體" panose="020B0604030504040204" pitchFamily="34" charset="-120"/>
                <a:ea typeface="微軟正黑體" panose="020B0604030504040204" pitchFamily="34" charset="-120"/>
              </a:rPr>
              <a:t>姑且不谈，</a:t>
            </a:r>
            <a:r>
              <a:rPr lang="en-US" altLang="zh-TW" sz="3600" dirty="0">
                <a:latin typeface="微軟正黑體" panose="020B0604030504040204" pitchFamily="34" charset="-120"/>
                <a:ea typeface="微軟正黑體" panose="020B0604030504040204" pitchFamily="34" charset="-120"/>
              </a:rPr>
              <a:t>_______</a:t>
            </a:r>
            <a:r>
              <a:rPr lang="en-US" altLang="zh-TW" sz="3600" dirty="0">
                <a:latin typeface="微軟正黑體" panose="020B0604030504040204" pitchFamily="34" charset="-120"/>
              </a:rPr>
              <a:t>_____________________________________</a:t>
            </a:r>
            <a:r>
              <a:rPr lang="zh-TW" altLang="en-US" sz="3600" dirty="0">
                <a:latin typeface="微軟正黑體" panose="020B0604030504040204" pitchFamily="34" charset="-120"/>
              </a:rPr>
              <a:t>。</a:t>
            </a:r>
            <a:endParaRPr lang="en-US" altLang="zh-TW" sz="3600" dirty="0">
              <a:latin typeface="微軟正黑體" panose="020B0604030504040204" pitchFamily="34" charset="-120"/>
              <a:ea typeface="微軟正黑體" panose="020B0604030504040204" pitchFamily="34" charset="-120"/>
            </a:endParaRPr>
          </a:p>
        </p:txBody>
      </p:sp>
      <p:sp>
        <p:nvSpPr>
          <p:cNvPr id="6" name="矩形 5">
            <a:extLst>
              <a:ext uri="{FF2B5EF4-FFF2-40B4-BE49-F238E27FC236}">
                <a16:creationId xmlns:a16="http://schemas.microsoft.com/office/drawing/2014/main" id="{585BE297-BE59-4641-92CD-49FA0A6D3378}"/>
              </a:ext>
            </a:extLst>
          </p:cNvPr>
          <p:cNvSpPr/>
          <p:nvPr/>
        </p:nvSpPr>
        <p:spPr>
          <a:xfrm>
            <a:off x="5091545" y="1556801"/>
            <a:ext cx="5548746" cy="821379"/>
          </a:xfrm>
          <a:prstGeom prst="rect">
            <a:avLst/>
          </a:prstGeom>
        </p:spPr>
        <p:txBody>
          <a:bodyPr wrap="square">
            <a:spAutoFit/>
          </a:bodyPr>
          <a:lstStyle/>
          <a:p>
            <a:pPr algn="ctr">
              <a:lnSpc>
                <a:spcPct val="150000"/>
              </a:lnSpc>
            </a:pPr>
            <a:r>
              <a:rPr lang="zh-TW" altLang="en-US" sz="3600" dirty="0">
                <a:solidFill>
                  <a:srgbClr val="FF0000"/>
                </a:solidFill>
                <a:latin typeface="微軟正黑體" panose="020B0604030504040204" pitchFamily="34" charset="-120"/>
              </a:rPr>
              <a:t>下一次我一定不会输给你</a:t>
            </a:r>
            <a:endParaRPr lang="zh-TW" altLang="en-US" sz="3600" dirty="0">
              <a:solidFill>
                <a:srgbClr val="FF0000"/>
              </a:solidFill>
            </a:endParaRPr>
          </a:p>
        </p:txBody>
      </p:sp>
      <p:sp>
        <p:nvSpPr>
          <p:cNvPr id="10" name="文字方塊 9">
            <a:extLst>
              <a:ext uri="{FF2B5EF4-FFF2-40B4-BE49-F238E27FC236}">
                <a16:creationId xmlns:a16="http://schemas.microsoft.com/office/drawing/2014/main" id="{B6265F37-E24C-4E37-8D95-85687BD777F3}"/>
              </a:ext>
            </a:extLst>
          </p:cNvPr>
          <p:cNvSpPr txBox="1"/>
          <p:nvPr/>
        </p:nvSpPr>
        <p:spPr>
          <a:xfrm>
            <a:off x="0" y="-2084"/>
            <a:ext cx="1766455" cy="769441"/>
          </a:xfrm>
          <a:prstGeom prst="rect">
            <a:avLst/>
          </a:prstGeom>
          <a:solidFill>
            <a:srgbClr val="660033"/>
          </a:solidFill>
        </p:spPr>
        <p:txBody>
          <a:bodyPr wrap="square" rtlCol="0">
            <a:spAutoFit/>
          </a:bodyPr>
          <a:lstStyle/>
          <a:p>
            <a:pPr algn="ctr"/>
            <a:r>
              <a:rPr lang="zh-TW" altLang="en-US" sz="4400" dirty="0">
                <a:solidFill>
                  <a:schemeClr val="bg1"/>
                </a:solidFill>
                <a:latin typeface="微軟正黑體" panose="020B0604030504040204" pitchFamily="34" charset="-120"/>
                <a:ea typeface="微軟正黑體" panose="020B0604030504040204" pitchFamily="34" charset="-120"/>
              </a:rPr>
              <a:t>姑且</a:t>
            </a:r>
            <a:endParaRPr lang="en-US" altLang="zh-TW" sz="4400" dirty="0">
              <a:solidFill>
                <a:schemeClr val="bg1"/>
              </a:solidFill>
              <a:latin typeface="微軟正黑體" panose="020B0604030504040204" pitchFamily="34" charset="-120"/>
              <a:ea typeface="微軟正黑體" panose="020B0604030504040204" pitchFamily="34" charset="-120"/>
            </a:endParaRPr>
          </a:p>
        </p:txBody>
      </p:sp>
      <p:sp>
        <p:nvSpPr>
          <p:cNvPr id="8" name="矩形 7">
            <a:extLst>
              <a:ext uri="{FF2B5EF4-FFF2-40B4-BE49-F238E27FC236}">
                <a16:creationId xmlns:a16="http://schemas.microsoft.com/office/drawing/2014/main" id="{D2DA59B7-4E94-40B1-87DC-D78F69552207}"/>
              </a:ext>
            </a:extLst>
          </p:cNvPr>
          <p:cNvSpPr/>
          <p:nvPr/>
        </p:nvSpPr>
        <p:spPr>
          <a:xfrm>
            <a:off x="3179618" y="2607622"/>
            <a:ext cx="8458200" cy="659411"/>
          </a:xfrm>
          <a:prstGeom prst="rect">
            <a:avLst/>
          </a:prstGeom>
        </p:spPr>
        <p:txBody>
          <a:bodyPr wrap="square">
            <a:spAutoFit/>
          </a:bodyPr>
          <a:lstStyle/>
          <a:p>
            <a:pPr algn="ctr">
              <a:lnSpc>
                <a:spcPct val="150000"/>
              </a:lnSpc>
            </a:pPr>
            <a:r>
              <a:rPr lang="zh-TW" altLang="en-US" sz="2800" dirty="0">
                <a:solidFill>
                  <a:srgbClr val="FF0000"/>
                </a:solidFill>
                <a:latin typeface="微軟正黑體" panose="020B0604030504040204" pitchFamily="34" charset="-120"/>
              </a:rPr>
              <a:t>他也要参加这次聚会，那我们得准备</a:t>
            </a:r>
            <a:r>
              <a:rPr lang="en-US" altLang="zh-TW" sz="2800" dirty="0">
                <a:solidFill>
                  <a:srgbClr val="FF0000"/>
                </a:solidFill>
                <a:latin typeface="微軟正黑體" panose="020B0604030504040204" pitchFamily="34" charset="-120"/>
              </a:rPr>
              <a:t>15</a:t>
            </a:r>
            <a:r>
              <a:rPr lang="zh-TW" altLang="en-US" sz="2800" dirty="0">
                <a:solidFill>
                  <a:srgbClr val="FF0000"/>
                </a:solidFill>
                <a:latin typeface="微軟正黑體" panose="020B0604030504040204" pitchFamily="34" charset="-120"/>
              </a:rPr>
              <a:t>个人的食物</a:t>
            </a:r>
            <a:endParaRPr lang="zh-TW" altLang="en-US" sz="2800" dirty="0">
              <a:solidFill>
                <a:srgbClr val="FF0000"/>
              </a:solidFill>
            </a:endParaRPr>
          </a:p>
        </p:txBody>
      </p:sp>
      <p:sp>
        <p:nvSpPr>
          <p:cNvPr id="9" name="矩形 8">
            <a:extLst>
              <a:ext uri="{FF2B5EF4-FFF2-40B4-BE49-F238E27FC236}">
                <a16:creationId xmlns:a16="http://schemas.microsoft.com/office/drawing/2014/main" id="{D2D50009-FB8C-410B-92A7-E0DAE29838ED}"/>
              </a:ext>
            </a:extLst>
          </p:cNvPr>
          <p:cNvSpPr/>
          <p:nvPr/>
        </p:nvSpPr>
        <p:spPr>
          <a:xfrm>
            <a:off x="2971800" y="3786349"/>
            <a:ext cx="6608618" cy="821379"/>
          </a:xfrm>
          <a:prstGeom prst="rect">
            <a:avLst/>
          </a:prstGeom>
        </p:spPr>
        <p:txBody>
          <a:bodyPr wrap="square">
            <a:spAutoFit/>
          </a:bodyPr>
          <a:lstStyle/>
          <a:p>
            <a:pPr algn="ctr">
              <a:lnSpc>
                <a:spcPct val="150000"/>
              </a:lnSpc>
            </a:pPr>
            <a:r>
              <a:rPr lang="zh-TW" altLang="en-US" sz="3600" dirty="0">
                <a:solidFill>
                  <a:srgbClr val="FF0000"/>
                </a:solidFill>
                <a:latin typeface="微軟正黑體" panose="020B0604030504040204" pitchFamily="34" charset="-120"/>
              </a:rPr>
              <a:t>你是一个好人</a:t>
            </a:r>
            <a:endParaRPr lang="zh-TW" altLang="en-US" sz="3600" dirty="0">
              <a:solidFill>
                <a:srgbClr val="FF0000"/>
              </a:solidFill>
            </a:endParaRPr>
          </a:p>
        </p:txBody>
      </p:sp>
      <p:sp>
        <p:nvSpPr>
          <p:cNvPr id="14" name="矩形 13">
            <a:extLst>
              <a:ext uri="{FF2B5EF4-FFF2-40B4-BE49-F238E27FC236}">
                <a16:creationId xmlns:a16="http://schemas.microsoft.com/office/drawing/2014/main" id="{2C87D53F-EC11-4054-AA86-0C52BE991705}"/>
              </a:ext>
            </a:extLst>
          </p:cNvPr>
          <p:cNvSpPr/>
          <p:nvPr/>
        </p:nvSpPr>
        <p:spPr>
          <a:xfrm>
            <a:off x="2743200" y="4773860"/>
            <a:ext cx="9123217" cy="1479059"/>
          </a:xfrm>
          <a:prstGeom prst="rect">
            <a:avLst/>
          </a:prstGeom>
        </p:spPr>
        <p:txBody>
          <a:bodyPr wrap="square">
            <a:spAutoFit/>
          </a:bodyPr>
          <a:lstStyle/>
          <a:p>
            <a:pPr algn="ctr">
              <a:lnSpc>
                <a:spcPct val="150000"/>
              </a:lnSpc>
            </a:pPr>
            <a:r>
              <a:rPr lang="zh-TW" altLang="en-US" sz="3200" dirty="0">
                <a:solidFill>
                  <a:srgbClr val="FF0000"/>
                </a:solidFill>
                <a:latin typeface="微軟正黑體" panose="020B0604030504040204" pitchFamily="34" charset="-120"/>
              </a:rPr>
              <a:t>我们的利益，但从你的利益出发，你也不该做这样的事</a:t>
            </a:r>
            <a:endParaRPr lang="zh-TW" altLang="en-US" sz="3200" dirty="0">
              <a:solidFill>
                <a:srgbClr val="FF0000"/>
              </a:solidFill>
            </a:endParaRPr>
          </a:p>
        </p:txBody>
      </p:sp>
    </p:spTree>
    <p:extLst>
      <p:ext uri="{BB962C8B-B14F-4D97-AF65-F5344CB8AC3E}">
        <p14:creationId xmlns:p14="http://schemas.microsoft.com/office/powerpoint/2010/main" val="1275847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3833DAB3-2F4F-4BB6-9882-7E4F4230C985}"/>
              </a:ext>
            </a:extLst>
          </p:cNvPr>
          <p:cNvSpPr/>
          <p:nvPr/>
        </p:nvSpPr>
        <p:spPr>
          <a:xfrm>
            <a:off x="333375" y="940722"/>
            <a:ext cx="11525250" cy="4976555"/>
          </a:xfrm>
          <a:prstGeom prst="rect">
            <a:avLst/>
          </a:prstGeom>
        </p:spPr>
        <p:txBody>
          <a:bodyPr wrap="square">
            <a:spAutoFit/>
          </a:bodyPr>
          <a:lstStyle/>
          <a:p>
            <a:pPr indent="457200">
              <a:lnSpc>
                <a:spcPct val="150000"/>
              </a:lnSpc>
            </a:pPr>
            <a:r>
              <a:rPr lang="zh-CN" altLang="en-US" sz="3600" dirty="0">
                <a:solidFill>
                  <a:srgbClr val="555555"/>
                </a:solidFill>
                <a:latin typeface="微軟正黑體" panose="020B0604030504040204" pitchFamily="34" charset="-120"/>
                <a:ea typeface="微軟正黑體" panose="020B0604030504040204" pitchFamily="34" charset="-120"/>
              </a:rPr>
              <a:t>不难想象，在此情形下，人类便会被划分为空前不平等的两大等级，人与人之间为了争夺</a:t>
            </a:r>
            <a:r>
              <a:rPr lang="zh-TW" altLang="en-US" sz="3600" dirty="0">
                <a:solidFill>
                  <a:srgbClr val="555555"/>
                </a:solidFill>
                <a:latin typeface="微軟正黑體" panose="020B0604030504040204" pitchFamily="34" charset="-120"/>
                <a:ea typeface="微軟正黑體" panose="020B0604030504040204" pitchFamily="34" charset="-120"/>
              </a:rPr>
              <a:t>繁</a:t>
            </a:r>
            <a:r>
              <a:rPr lang="zh-CN" altLang="en-US" sz="3600" dirty="0">
                <a:solidFill>
                  <a:srgbClr val="555555"/>
                </a:solidFill>
                <a:latin typeface="微軟正黑體" panose="020B0604030504040204" pitchFamily="34" charset="-120"/>
                <a:ea typeface="微軟正黑體" panose="020B0604030504040204" pitchFamily="34" charset="-120"/>
              </a:rPr>
              <a:t>衍权而必将陷入空前激烈的斗争。另一可能的目的是通过克隆制造“工具人”，由于克隆出来的人是可以大量复制的，他们的生命将不被珍惜，人们完全可能、甚至必然会把他们用于战争或残害性实验。</a:t>
            </a:r>
            <a:endParaRPr lang="en-US" altLang="zh-CN" sz="3600" dirty="0">
              <a:solidFill>
                <a:srgbClr val="555555"/>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6375697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4C68E01-C78E-4DBB-A346-27748A780E37}"/>
              </a:ext>
            </a:extLst>
          </p:cNvPr>
          <p:cNvSpPr txBox="1"/>
          <p:nvPr/>
        </p:nvSpPr>
        <p:spPr>
          <a:xfrm>
            <a:off x="0" y="172226"/>
            <a:ext cx="2151321" cy="1107996"/>
          </a:xfrm>
          <a:prstGeom prst="rect">
            <a:avLst/>
          </a:prstGeom>
          <a:solidFill>
            <a:schemeClr val="accent1">
              <a:lumMod val="50000"/>
            </a:schemeClr>
          </a:solidFill>
          <a:ln>
            <a:solidFill>
              <a:schemeClr val="accent1">
                <a:lumMod val="50000"/>
              </a:schemeClr>
            </a:solidFill>
          </a:ln>
        </p:spPr>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其间</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id="{AE265C2A-CA00-4841-992C-7C43D64B6320}"/>
              </a:ext>
            </a:extLst>
          </p:cNvPr>
          <p:cNvSpPr txBox="1"/>
          <p:nvPr/>
        </p:nvSpPr>
        <p:spPr>
          <a:xfrm>
            <a:off x="6096000" y="202197"/>
            <a:ext cx="2151321" cy="1107996"/>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鸿沟</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558E7656-10B4-4306-9253-BEABC2FAD5CB}"/>
              </a:ext>
            </a:extLst>
          </p:cNvPr>
          <p:cNvSpPr txBox="1"/>
          <p:nvPr/>
        </p:nvSpPr>
        <p:spPr>
          <a:xfrm>
            <a:off x="-1" y="3449138"/>
            <a:ext cx="2151321" cy="1107996"/>
          </a:xfrm>
          <a:prstGeom prst="rect">
            <a:avLst/>
          </a:prstGeom>
          <a:solidFill>
            <a:schemeClr val="accent1">
              <a:lumMod val="50000"/>
            </a:schemeClr>
          </a:solidFill>
          <a:ln>
            <a:solidFill>
              <a:schemeClr val="accent1">
                <a:lumMod val="50000"/>
              </a:schemeClr>
            </a:solidFill>
          </a:ln>
        </p:spPr>
        <p:txBody>
          <a:bodyPr wrap="square" rtlCol="0" anchor="ctr">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甚</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6" name="文字方塊 5">
            <a:extLst>
              <a:ext uri="{FF2B5EF4-FFF2-40B4-BE49-F238E27FC236}">
                <a16:creationId xmlns:a16="http://schemas.microsoft.com/office/drawing/2014/main" id="{04856BEF-FABE-4A15-82C8-163159CEDA31}"/>
              </a:ext>
            </a:extLst>
          </p:cNvPr>
          <p:cNvSpPr txBox="1"/>
          <p:nvPr/>
        </p:nvSpPr>
        <p:spPr>
          <a:xfrm>
            <a:off x="6096000" y="3388985"/>
            <a:ext cx="2902527" cy="1107996"/>
          </a:xfrm>
          <a:prstGeom prst="rect">
            <a:avLst/>
          </a:prstGeom>
          <a:solidFill>
            <a:schemeClr val="accent1">
              <a:lumMod val="50000"/>
            </a:schemeClr>
          </a:solidFill>
          <a:ln>
            <a:solidFill>
              <a:schemeClr val="accent1">
                <a:lumMod val="50000"/>
              </a:schemeClr>
            </a:solidFill>
          </a:ln>
        </p:spPr>
        <p:txBody>
          <a:bodyPr wrap="square" rtlCol="0" anchor="ctr">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奴隶主</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7" name="文字方塊 6">
            <a:extLst>
              <a:ext uri="{FF2B5EF4-FFF2-40B4-BE49-F238E27FC236}">
                <a16:creationId xmlns:a16="http://schemas.microsoft.com/office/drawing/2014/main" id="{68B57BA2-0295-4EFA-B412-794A9C802DBE}"/>
              </a:ext>
            </a:extLst>
          </p:cNvPr>
          <p:cNvSpPr txBox="1"/>
          <p:nvPr/>
        </p:nvSpPr>
        <p:spPr>
          <a:xfrm>
            <a:off x="0" y="1969611"/>
            <a:ext cx="6057512" cy="916469"/>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那中间，其中。</a:t>
            </a:r>
          </a:p>
        </p:txBody>
      </p:sp>
      <p:sp>
        <p:nvSpPr>
          <p:cNvPr id="8" name="文字方塊 7">
            <a:extLst>
              <a:ext uri="{FF2B5EF4-FFF2-40B4-BE49-F238E27FC236}">
                <a16:creationId xmlns:a16="http://schemas.microsoft.com/office/drawing/2014/main" id="{4FD80E1D-4098-4E8F-80F3-90702602E502}"/>
              </a:ext>
            </a:extLst>
          </p:cNvPr>
          <p:cNvSpPr txBox="1"/>
          <p:nvPr/>
        </p:nvSpPr>
        <p:spPr>
          <a:xfrm>
            <a:off x="6134489" y="1979719"/>
            <a:ext cx="6057511" cy="906361"/>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比喻明显的界限或距离。</a:t>
            </a:r>
          </a:p>
        </p:txBody>
      </p:sp>
      <p:sp>
        <p:nvSpPr>
          <p:cNvPr id="9" name="文字方塊 8">
            <a:extLst>
              <a:ext uri="{FF2B5EF4-FFF2-40B4-BE49-F238E27FC236}">
                <a16:creationId xmlns:a16="http://schemas.microsoft.com/office/drawing/2014/main" id="{D17DCB4F-281E-48F9-8B9B-F6FF1FC41050}"/>
              </a:ext>
            </a:extLst>
          </p:cNvPr>
          <p:cNvSpPr txBox="1"/>
          <p:nvPr/>
        </p:nvSpPr>
        <p:spPr>
          <a:xfrm>
            <a:off x="0" y="5179220"/>
            <a:ext cx="6096000" cy="916469"/>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厉害。</a:t>
            </a:r>
          </a:p>
        </p:txBody>
      </p:sp>
      <p:sp>
        <p:nvSpPr>
          <p:cNvPr id="13" name="矩形 12">
            <a:extLst>
              <a:ext uri="{FF2B5EF4-FFF2-40B4-BE49-F238E27FC236}">
                <a16:creationId xmlns:a16="http://schemas.microsoft.com/office/drawing/2014/main" id="{32AA8BD3-2869-40FD-A7C0-6100AC3E5D3A}"/>
              </a:ext>
            </a:extLst>
          </p:cNvPr>
          <p:cNvSpPr/>
          <p:nvPr/>
        </p:nvSpPr>
        <p:spPr>
          <a:xfrm>
            <a:off x="8998528" y="3800879"/>
            <a:ext cx="3193862" cy="584775"/>
          </a:xfrm>
          <a:prstGeom prst="rect">
            <a:avLst/>
          </a:prstGeom>
        </p:spPr>
        <p:txBody>
          <a:bodyPr wrap="square">
            <a:spAutoFit/>
          </a:bodyPr>
          <a:lstStyle/>
          <a:p>
            <a:pPr algn="ctr"/>
            <a:r>
              <a:rPr lang="en-US" altLang="zh-TW" sz="3200" dirty="0"/>
              <a:t>slave owner</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4" name="矩形 13">
            <a:extLst>
              <a:ext uri="{FF2B5EF4-FFF2-40B4-BE49-F238E27FC236}">
                <a16:creationId xmlns:a16="http://schemas.microsoft.com/office/drawing/2014/main" id="{6B1E5DB5-A453-4C9C-BA79-98369E7D6F4E}"/>
              </a:ext>
            </a:extLst>
          </p:cNvPr>
          <p:cNvSpPr/>
          <p:nvPr/>
        </p:nvSpPr>
        <p:spPr>
          <a:xfrm>
            <a:off x="8285810" y="393249"/>
            <a:ext cx="3906190" cy="584775"/>
          </a:xfrm>
          <a:prstGeom prst="rect">
            <a:avLst/>
          </a:prstGeom>
        </p:spPr>
        <p:txBody>
          <a:bodyPr wrap="square">
            <a:spAutoFit/>
          </a:bodyPr>
          <a:lstStyle/>
          <a:p>
            <a:pPr algn="ctr"/>
            <a:r>
              <a:rPr lang="en-US" altLang="zh-TW" sz="3200" dirty="0"/>
              <a:t>wide gap</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5" name="矩形 14">
            <a:extLst>
              <a:ext uri="{FF2B5EF4-FFF2-40B4-BE49-F238E27FC236}">
                <a16:creationId xmlns:a16="http://schemas.microsoft.com/office/drawing/2014/main" id="{58C387E4-4460-4071-8CB6-8D0ABB1306E7}"/>
              </a:ext>
            </a:extLst>
          </p:cNvPr>
          <p:cNvSpPr/>
          <p:nvPr/>
        </p:nvSpPr>
        <p:spPr>
          <a:xfrm>
            <a:off x="2189810" y="355508"/>
            <a:ext cx="3926972" cy="584775"/>
          </a:xfrm>
          <a:prstGeom prst="rect">
            <a:avLst/>
          </a:prstGeom>
        </p:spPr>
        <p:txBody>
          <a:bodyPr wrap="square">
            <a:spAutoFit/>
          </a:bodyPr>
          <a:lstStyle/>
          <a:p>
            <a:pPr algn="ctr"/>
            <a:r>
              <a:rPr lang="en-US" altLang="zh-TW" sz="3200" dirty="0"/>
              <a:t>between them</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6" name="文字方塊 15">
            <a:extLst>
              <a:ext uri="{FF2B5EF4-FFF2-40B4-BE49-F238E27FC236}">
                <a16:creationId xmlns:a16="http://schemas.microsoft.com/office/drawing/2014/main" id="{2CB9F9E9-C2B8-4189-99BC-000CEF995CD8}"/>
              </a:ext>
            </a:extLst>
          </p:cNvPr>
          <p:cNvSpPr txBox="1"/>
          <p:nvPr/>
        </p:nvSpPr>
        <p:spPr>
          <a:xfrm>
            <a:off x="6150472" y="5255894"/>
            <a:ext cx="6096000" cy="916469"/>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奴隶社会的统治阶级。</a:t>
            </a:r>
          </a:p>
        </p:txBody>
      </p:sp>
    </p:spTree>
    <p:extLst>
      <p:ext uri="{BB962C8B-B14F-4D97-AF65-F5344CB8AC3E}">
        <p14:creationId xmlns:p14="http://schemas.microsoft.com/office/powerpoint/2010/main" val="1826720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additive="base">
                                        <p:cTn id="49" dur="500" fill="hold"/>
                                        <p:tgtEl>
                                          <p:spTgt spid="5"/>
                                        </p:tgtEl>
                                        <p:attrNameLst>
                                          <p:attrName>ppt_x</p:attrName>
                                        </p:attrNameLst>
                                      </p:cBhvr>
                                      <p:tavLst>
                                        <p:tav tm="0">
                                          <p:val>
                                            <p:strVal val="#ppt_x"/>
                                          </p:val>
                                        </p:tav>
                                        <p:tav tm="100000">
                                          <p:val>
                                            <p:strVal val="#ppt_x"/>
                                          </p:val>
                                        </p:tav>
                                      </p:tavLst>
                                    </p:anim>
                                    <p:anim calcmode="lin" valueType="num">
                                      <p:cBhvr additive="base">
                                        <p:cTn id="5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gtEl>
                                        <p:attrNameLst>
                                          <p:attrName>style.visibility</p:attrName>
                                        </p:attrNameLst>
                                      </p:cBhvr>
                                      <p:to>
                                        <p:strVal val="visible"/>
                                      </p:to>
                                    </p:set>
                                    <p:anim calcmode="lin" valueType="num">
                                      <p:cBhvr additive="base">
                                        <p:cTn id="67" dur="500" fill="hold"/>
                                        <p:tgtEl>
                                          <p:spTgt spid="6"/>
                                        </p:tgtEl>
                                        <p:attrNameLst>
                                          <p:attrName>ppt_x</p:attrName>
                                        </p:attrNameLst>
                                      </p:cBhvr>
                                      <p:tavLst>
                                        <p:tav tm="0">
                                          <p:val>
                                            <p:strVal val="#ppt_x"/>
                                          </p:val>
                                        </p:tav>
                                        <p:tav tm="100000">
                                          <p:val>
                                            <p:strVal val="#ppt_x"/>
                                          </p:val>
                                        </p:tav>
                                      </p:tavLst>
                                    </p:anim>
                                    <p:anim calcmode="lin" valueType="num">
                                      <p:cBhvr additive="base">
                                        <p:cTn id="6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p:bldP spid="8" grpId="0"/>
      <p:bldP spid="9" grpId="0"/>
      <p:bldP spid="13" grpId="0"/>
      <p:bldP spid="14" grpId="0"/>
      <p:bldP spid="15"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299F7FC-E22F-45B7-BD9D-0900893D756E}"/>
              </a:ext>
            </a:extLst>
          </p:cNvPr>
          <p:cNvSpPr txBox="1"/>
          <p:nvPr/>
        </p:nvSpPr>
        <p:spPr>
          <a:xfrm>
            <a:off x="353371" y="2321004"/>
            <a:ext cx="4307839" cy="2215991"/>
          </a:xfrm>
          <a:prstGeom prst="rect">
            <a:avLst/>
          </a:prstGeom>
          <a:solidFill>
            <a:srgbClr val="006666"/>
          </a:solidFill>
          <a:ln>
            <a:solidFill>
              <a:srgbClr val="006666"/>
            </a:solidFill>
          </a:ln>
        </p:spPr>
        <p:txBody>
          <a:bodyPr wrap="square" rtlCol="0">
            <a:spAutoFit/>
          </a:bodyPr>
          <a:lstStyle/>
          <a:p>
            <a:pPr algn="ctr"/>
            <a:r>
              <a:rPr lang="zh-TW" altLang="en-US" sz="13800" dirty="0">
                <a:solidFill>
                  <a:schemeClr val="bg1"/>
                </a:solidFill>
                <a:latin typeface="微軟正黑體" panose="020B0604030504040204" pitchFamily="34" charset="-120"/>
                <a:ea typeface="微軟正黑體" panose="020B0604030504040204" pitchFamily="34" charset="-120"/>
              </a:rPr>
              <a:t>诞生</a:t>
            </a:r>
            <a:endParaRPr lang="en-US" altLang="zh-TW" sz="13800" dirty="0">
              <a:solidFill>
                <a:schemeClr val="bg1"/>
              </a:solidFill>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id="{D52DC29E-8F79-4B00-BBB8-FF7D9EB180E2}"/>
              </a:ext>
            </a:extLst>
          </p:cNvPr>
          <p:cNvSpPr txBox="1"/>
          <p:nvPr/>
        </p:nvSpPr>
        <p:spPr>
          <a:xfrm>
            <a:off x="7530792" y="2321004"/>
            <a:ext cx="4307838" cy="2215991"/>
          </a:xfrm>
          <a:prstGeom prst="rect">
            <a:avLst/>
          </a:prstGeom>
          <a:solidFill>
            <a:srgbClr val="006666"/>
          </a:solidFill>
          <a:ln>
            <a:solidFill>
              <a:srgbClr val="006666"/>
            </a:solidFill>
          </a:ln>
        </p:spPr>
        <p:txBody>
          <a:bodyPr wrap="square" rtlCol="0">
            <a:spAutoFit/>
          </a:bodyPr>
          <a:lstStyle/>
          <a:p>
            <a:pPr algn="ctr"/>
            <a:r>
              <a:rPr lang="zh-TW" altLang="en-US" sz="13800" dirty="0">
                <a:solidFill>
                  <a:schemeClr val="bg1"/>
                </a:solidFill>
                <a:latin typeface="微軟正黑體" panose="020B0604030504040204" pitchFamily="34" charset="-120"/>
                <a:ea typeface="微軟正黑體" panose="020B0604030504040204" pitchFamily="34" charset="-120"/>
                <a:cs typeface="Calibri" panose="020F0502020204030204" pitchFamily="34" charset="0"/>
              </a:rPr>
              <a:t>出生</a:t>
            </a:r>
            <a:endParaRPr lang="en-US" altLang="zh-TW" sz="13800" dirty="0">
              <a:solidFill>
                <a:schemeClr val="bg1"/>
              </a:solidFill>
              <a:latin typeface="微軟正黑體" panose="020B0604030504040204" pitchFamily="34" charset="-120"/>
              <a:ea typeface="微軟正黑體" panose="020B0604030504040204" pitchFamily="34" charset="-120"/>
              <a:cs typeface="Calibri" panose="020F0502020204030204" pitchFamily="34" charset="0"/>
            </a:endParaRPr>
          </a:p>
        </p:txBody>
      </p:sp>
      <p:cxnSp>
        <p:nvCxnSpPr>
          <p:cNvPr id="4" name="直線接點 3">
            <a:extLst>
              <a:ext uri="{FF2B5EF4-FFF2-40B4-BE49-F238E27FC236}">
                <a16:creationId xmlns:a16="http://schemas.microsoft.com/office/drawing/2014/main" id="{96A5A24E-646E-4F09-809E-C48CC58148D3}"/>
              </a:ext>
            </a:extLst>
          </p:cNvPr>
          <p:cNvCxnSpPr>
            <a:cxnSpLocks/>
          </p:cNvCxnSpPr>
          <p:nvPr/>
        </p:nvCxnSpPr>
        <p:spPr>
          <a:xfrm>
            <a:off x="4661210" y="3429000"/>
            <a:ext cx="2869582" cy="0"/>
          </a:xfrm>
          <a:prstGeom prst="line">
            <a:avLst/>
          </a:prstGeom>
          <a:ln w="76200">
            <a:solidFill>
              <a:srgbClr val="006666"/>
            </a:solidFill>
          </a:ln>
        </p:spPr>
        <p:style>
          <a:lnRef idx="1">
            <a:schemeClr val="accent1"/>
          </a:lnRef>
          <a:fillRef idx="0">
            <a:schemeClr val="accent1"/>
          </a:fillRef>
          <a:effectRef idx="0">
            <a:schemeClr val="accent1"/>
          </a:effectRef>
          <a:fontRef idx="minor">
            <a:schemeClr val="tx1"/>
          </a:fontRef>
        </p:style>
      </p:cxnSp>
      <p:sp>
        <p:nvSpPr>
          <p:cNvPr id="7" name="文字方塊 6">
            <a:extLst>
              <a:ext uri="{FF2B5EF4-FFF2-40B4-BE49-F238E27FC236}">
                <a16:creationId xmlns:a16="http://schemas.microsoft.com/office/drawing/2014/main" id="{DACE27D5-6AED-4895-AFC5-187B6FB8E01B}"/>
              </a:ext>
            </a:extLst>
          </p:cNvPr>
          <p:cNvSpPr txBox="1"/>
          <p:nvPr/>
        </p:nvSpPr>
        <p:spPr>
          <a:xfrm>
            <a:off x="353372" y="385012"/>
            <a:ext cx="2869330" cy="584775"/>
          </a:xfrm>
          <a:prstGeom prst="rect">
            <a:avLst/>
          </a:prstGeom>
          <a:noFill/>
          <a:ln w="38100">
            <a:solidFill>
              <a:srgbClr val="006666"/>
            </a:solidFill>
          </a:ln>
        </p:spPr>
        <p:txBody>
          <a:bodyPr wrap="square" rtlCol="0">
            <a:spAutoFit/>
          </a:bodyPr>
          <a:lstStyle/>
          <a:p>
            <a:pPr algn="ctr"/>
            <a:r>
              <a:rPr lang="zh-TW" altLang="en-US" sz="3200" b="1" dirty="0">
                <a:solidFill>
                  <a:srgbClr val="006666"/>
                </a:solidFill>
                <a:latin typeface="微軟正黑體" panose="020B0604030504040204" pitchFamily="34" charset="-120"/>
                <a:ea typeface="微軟正黑體" panose="020B0604030504040204" pitchFamily="34" charset="-120"/>
              </a:rPr>
              <a:t>近义词</a:t>
            </a:r>
          </a:p>
        </p:txBody>
      </p:sp>
    </p:spTree>
    <p:extLst>
      <p:ext uri="{BB962C8B-B14F-4D97-AF65-F5344CB8AC3E}">
        <p14:creationId xmlns:p14="http://schemas.microsoft.com/office/powerpoint/2010/main" val="3203774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4C68E01-C78E-4DBB-A346-27748A780E37}"/>
              </a:ext>
            </a:extLst>
          </p:cNvPr>
          <p:cNvSpPr txBox="1"/>
          <p:nvPr/>
        </p:nvSpPr>
        <p:spPr>
          <a:xfrm>
            <a:off x="0" y="172226"/>
            <a:ext cx="2151321" cy="1107996"/>
          </a:xfrm>
          <a:prstGeom prst="rect">
            <a:avLst/>
          </a:prstGeom>
          <a:solidFill>
            <a:schemeClr val="accent1">
              <a:lumMod val="50000"/>
            </a:schemeClr>
          </a:solidFill>
          <a:ln>
            <a:solidFill>
              <a:schemeClr val="accent1">
                <a:lumMod val="50000"/>
              </a:schemeClr>
            </a:solidFill>
          </a:ln>
        </p:spPr>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殃及</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id="{AE265C2A-CA00-4841-992C-7C43D64B6320}"/>
              </a:ext>
            </a:extLst>
          </p:cNvPr>
          <p:cNvSpPr txBox="1"/>
          <p:nvPr/>
        </p:nvSpPr>
        <p:spPr>
          <a:xfrm>
            <a:off x="6096000" y="202197"/>
            <a:ext cx="2151321" cy="1107996"/>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打破</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558E7656-10B4-4306-9253-BEABC2FAD5CB}"/>
              </a:ext>
            </a:extLst>
          </p:cNvPr>
          <p:cNvSpPr txBox="1"/>
          <p:nvPr/>
        </p:nvSpPr>
        <p:spPr>
          <a:xfrm>
            <a:off x="-1" y="3449138"/>
            <a:ext cx="2151321" cy="1107996"/>
          </a:xfrm>
          <a:prstGeom prst="rect">
            <a:avLst/>
          </a:prstGeom>
          <a:solidFill>
            <a:schemeClr val="accent1">
              <a:lumMod val="50000"/>
            </a:schemeClr>
          </a:solidFill>
          <a:ln>
            <a:solidFill>
              <a:schemeClr val="accent1">
                <a:lumMod val="50000"/>
              </a:schemeClr>
            </a:solidFill>
          </a:ln>
        </p:spPr>
        <p:txBody>
          <a:bodyPr wrap="square" rtlCol="0" anchor="ctr">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上述</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6" name="文字方塊 5">
            <a:extLst>
              <a:ext uri="{FF2B5EF4-FFF2-40B4-BE49-F238E27FC236}">
                <a16:creationId xmlns:a16="http://schemas.microsoft.com/office/drawing/2014/main" id="{04856BEF-FABE-4A15-82C8-163159CEDA31}"/>
              </a:ext>
            </a:extLst>
          </p:cNvPr>
          <p:cNvSpPr txBox="1"/>
          <p:nvPr/>
        </p:nvSpPr>
        <p:spPr>
          <a:xfrm>
            <a:off x="6096000" y="3388985"/>
            <a:ext cx="2151321" cy="1107996"/>
          </a:xfrm>
          <a:prstGeom prst="rect">
            <a:avLst/>
          </a:prstGeom>
          <a:solidFill>
            <a:schemeClr val="accent1">
              <a:lumMod val="50000"/>
            </a:schemeClr>
          </a:solidFill>
          <a:ln>
            <a:solidFill>
              <a:schemeClr val="accent1">
                <a:lumMod val="50000"/>
              </a:schemeClr>
            </a:solidFill>
          </a:ln>
        </p:spPr>
        <p:txBody>
          <a:bodyPr wrap="square" rtlCol="0" anchor="ctr">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抑或</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7" name="文字方塊 6">
            <a:extLst>
              <a:ext uri="{FF2B5EF4-FFF2-40B4-BE49-F238E27FC236}">
                <a16:creationId xmlns:a16="http://schemas.microsoft.com/office/drawing/2014/main" id="{68B57BA2-0295-4EFA-B412-794A9C802DBE}"/>
              </a:ext>
            </a:extLst>
          </p:cNvPr>
          <p:cNvSpPr txBox="1"/>
          <p:nvPr/>
        </p:nvSpPr>
        <p:spPr>
          <a:xfrm>
            <a:off x="0" y="1969611"/>
            <a:ext cx="6057512" cy="916469"/>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使受祸害。</a:t>
            </a:r>
          </a:p>
        </p:txBody>
      </p:sp>
      <p:sp>
        <p:nvSpPr>
          <p:cNvPr id="8" name="文字方塊 7">
            <a:extLst>
              <a:ext uri="{FF2B5EF4-FFF2-40B4-BE49-F238E27FC236}">
                <a16:creationId xmlns:a16="http://schemas.microsoft.com/office/drawing/2014/main" id="{4FD80E1D-4098-4E8F-80F3-90702602E502}"/>
              </a:ext>
            </a:extLst>
          </p:cNvPr>
          <p:cNvSpPr txBox="1"/>
          <p:nvPr/>
        </p:nvSpPr>
        <p:spPr>
          <a:xfrm>
            <a:off x="6134489" y="1979719"/>
            <a:ext cx="6057511" cy="902555"/>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突破原有的限制、拘束等。</a:t>
            </a:r>
          </a:p>
        </p:txBody>
      </p:sp>
      <p:sp>
        <p:nvSpPr>
          <p:cNvPr id="9" name="文字方塊 8">
            <a:extLst>
              <a:ext uri="{FF2B5EF4-FFF2-40B4-BE49-F238E27FC236}">
                <a16:creationId xmlns:a16="http://schemas.microsoft.com/office/drawing/2014/main" id="{D17DCB4F-281E-48F9-8B9B-F6FF1FC41050}"/>
              </a:ext>
            </a:extLst>
          </p:cNvPr>
          <p:cNvSpPr txBox="1"/>
          <p:nvPr/>
        </p:nvSpPr>
        <p:spPr>
          <a:xfrm>
            <a:off x="54472" y="4815539"/>
            <a:ext cx="6096000" cy="1825884"/>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上面所说的</a:t>
            </a:r>
            <a:r>
              <a:rPr lang="en-US" altLang="zh-TW" sz="4000" dirty="0">
                <a:latin typeface="微軟正黑體" panose="020B0604030504040204" pitchFamily="34" charset="-120"/>
                <a:ea typeface="微軟正黑體" panose="020B0604030504040204" pitchFamily="34" charset="-120"/>
              </a:rPr>
              <a:t>(</a:t>
            </a:r>
            <a:r>
              <a:rPr lang="zh-TW" altLang="en-US" sz="4000" dirty="0">
                <a:latin typeface="微軟正黑體" panose="020B0604030504040204" pitchFamily="34" charset="-120"/>
                <a:ea typeface="微軟正黑體" panose="020B0604030504040204" pitchFamily="34" charset="-120"/>
              </a:rPr>
              <a:t>多用于文章段落或条文等结尾</a:t>
            </a:r>
            <a:r>
              <a:rPr lang="en-US" altLang="zh-TW" sz="4000" dirty="0">
                <a:latin typeface="微軟正黑體" panose="020B0604030504040204" pitchFamily="34" charset="-120"/>
                <a:ea typeface="微軟正黑體" panose="020B0604030504040204" pitchFamily="34" charset="-120"/>
              </a:rPr>
              <a:t>)</a:t>
            </a:r>
            <a:r>
              <a:rPr lang="zh-TW" altLang="en-US" sz="4000" dirty="0">
                <a:latin typeface="微軟正黑體" panose="020B0604030504040204" pitchFamily="34" charset="-120"/>
                <a:ea typeface="微軟正黑體" panose="020B0604030504040204" pitchFamily="34" charset="-120"/>
              </a:rPr>
              <a:t>。</a:t>
            </a:r>
          </a:p>
        </p:txBody>
      </p:sp>
      <p:sp>
        <p:nvSpPr>
          <p:cNvPr id="11" name="矩形 10">
            <a:extLst>
              <a:ext uri="{FF2B5EF4-FFF2-40B4-BE49-F238E27FC236}">
                <a16:creationId xmlns:a16="http://schemas.microsoft.com/office/drawing/2014/main" id="{9AF8CCF4-6697-482F-81B6-2EF38231843A}"/>
              </a:ext>
            </a:extLst>
          </p:cNvPr>
          <p:cNvSpPr/>
          <p:nvPr/>
        </p:nvSpPr>
        <p:spPr>
          <a:xfrm>
            <a:off x="2151320" y="3575469"/>
            <a:ext cx="3944679" cy="584775"/>
          </a:xfrm>
          <a:prstGeom prst="rect">
            <a:avLst/>
          </a:prstGeom>
        </p:spPr>
        <p:txBody>
          <a:bodyPr wrap="square">
            <a:spAutoFit/>
          </a:bodyPr>
          <a:lstStyle/>
          <a:p>
            <a:pPr algn="ctr"/>
            <a:r>
              <a:rPr lang="en-US" altLang="zh-TW" sz="3200" dirty="0"/>
              <a:t>above-mentioned</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3" name="矩形 12">
            <a:extLst>
              <a:ext uri="{FF2B5EF4-FFF2-40B4-BE49-F238E27FC236}">
                <a16:creationId xmlns:a16="http://schemas.microsoft.com/office/drawing/2014/main" id="{32AA8BD3-2869-40FD-A7C0-6100AC3E5D3A}"/>
              </a:ext>
            </a:extLst>
          </p:cNvPr>
          <p:cNvSpPr/>
          <p:nvPr/>
        </p:nvSpPr>
        <p:spPr>
          <a:xfrm>
            <a:off x="8247322" y="3800880"/>
            <a:ext cx="3945068" cy="584775"/>
          </a:xfrm>
          <a:prstGeom prst="rect">
            <a:avLst/>
          </a:prstGeom>
        </p:spPr>
        <p:txBody>
          <a:bodyPr wrap="square">
            <a:spAutoFit/>
          </a:bodyPr>
          <a:lstStyle/>
          <a:p>
            <a:pPr algn="ctr"/>
            <a:r>
              <a:rPr lang="en-US" altLang="zh-TW" sz="3200" dirty="0"/>
              <a:t>or</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4" name="矩形 13">
            <a:extLst>
              <a:ext uri="{FF2B5EF4-FFF2-40B4-BE49-F238E27FC236}">
                <a16:creationId xmlns:a16="http://schemas.microsoft.com/office/drawing/2014/main" id="{6B1E5DB5-A453-4C9C-BA79-98369E7D6F4E}"/>
              </a:ext>
            </a:extLst>
          </p:cNvPr>
          <p:cNvSpPr/>
          <p:nvPr/>
        </p:nvSpPr>
        <p:spPr>
          <a:xfrm>
            <a:off x="8285810" y="393249"/>
            <a:ext cx="3906190" cy="584775"/>
          </a:xfrm>
          <a:prstGeom prst="rect">
            <a:avLst/>
          </a:prstGeom>
        </p:spPr>
        <p:txBody>
          <a:bodyPr wrap="square">
            <a:spAutoFit/>
          </a:bodyPr>
          <a:lstStyle/>
          <a:p>
            <a:pPr algn="ctr"/>
            <a:r>
              <a:rPr lang="en-US" altLang="zh-TW" sz="3200" dirty="0"/>
              <a:t>to break</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5" name="矩形 14">
            <a:extLst>
              <a:ext uri="{FF2B5EF4-FFF2-40B4-BE49-F238E27FC236}">
                <a16:creationId xmlns:a16="http://schemas.microsoft.com/office/drawing/2014/main" id="{58C387E4-4460-4071-8CB6-8D0ABB1306E7}"/>
              </a:ext>
            </a:extLst>
          </p:cNvPr>
          <p:cNvSpPr/>
          <p:nvPr/>
        </p:nvSpPr>
        <p:spPr>
          <a:xfrm>
            <a:off x="2189810" y="355508"/>
            <a:ext cx="3926972" cy="584775"/>
          </a:xfrm>
          <a:prstGeom prst="rect">
            <a:avLst/>
          </a:prstGeom>
        </p:spPr>
        <p:txBody>
          <a:bodyPr wrap="square">
            <a:spAutoFit/>
          </a:bodyPr>
          <a:lstStyle/>
          <a:p>
            <a:pPr algn="ctr"/>
            <a:r>
              <a:rPr lang="en-US" altLang="zh-TW" sz="3200" dirty="0"/>
              <a:t>get </a:t>
            </a:r>
            <a:r>
              <a:rPr lang="en-US" altLang="zh-TW" sz="3200" dirty="0" err="1"/>
              <a:t>sb.into</a:t>
            </a:r>
            <a:r>
              <a:rPr lang="en-US" altLang="zh-TW" sz="3200" dirty="0"/>
              <a:t> trouble</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6" name="文字方塊 15">
            <a:extLst>
              <a:ext uri="{FF2B5EF4-FFF2-40B4-BE49-F238E27FC236}">
                <a16:creationId xmlns:a16="http://schemas.microsoft.com/office/drawing/2014/main" id="{2CB9F9E9-C2B8-4189-99BC-000CEF995CD8}"/>
              </a:ext>
            </a:extLst>
          </p:cNvPr>
          <p:cNvSpPr txBox="1"/>
          <p:nvPr/>
        </p:nvSpPr>
        <p:spPr>
          <a:xfrm>
            <a:off x="6090059" y="4857102"/>
            <a:ext cx="6096000" cy="1825884"/>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表示选择关系，相当于“或者、还是”。</a:t>
            </a:r>
          </a:p>
        </p:txBody>
      </p:sp>
    </p:spTree>
    <p:extLst>
      <p:ext uri="{BB962C8B-B14F-4D97-AF65-F5344CB8AC3E}">
        <p14:creationId xmlns:p14="http://schemas.microsoft.com/office/powerpoint/2010/main" val="3919730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anim calcmode="lin" valueType="num">
                                      <p:cBhvr additive="base">
                                        <p:cTn id="55" dur="500" fill="hold"/>
                                        <p:tgtEl>
                                          <p:spTgt spid="5"/>
                                        </p:tgtEl>
                                        <p:attrNameLst>
                                          <p:attrName>ppt_x</p:attrName>
                                        </p:attrNameLst>
                                      </p:cBhvr>
                                      <p:tavLst>
                                        <p:tav tm="0">
                                          <p:val>
                                            <p:strVal val="#ppt_x"/>
                                          </p:val>
                                        </p:tav>
                                        <p:tav tm="100000">
                                          <p:val>
                                            <p:strVal val="#ppt_x"/>
                                          </p:val>
                                        </p:tav>
                                      </p:tavLst>
                                    </p:anim>
                                    <p:anim calcmode="lin" valueType="num">
                                      <p:cBhvr additive="base">
                                        <p:cTn id="5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tgtEl>
                                        <p:attrNameLst>
                                          <p:attrName>style.visibility</p:attrName>
                                        </p:attrNameLst>
                                      </p:cBhvr>
                                      <p:to>
                                        <p:strVal val="visible"/>
                                      </p:to>
                                    </p:set>
                                    <p:anim calcmode="lin" valueType="num">
                                      <p:cBhvr additive="base">
                                        <p:cTn id="73" dur="500" fill="hold"/>
                                        <p:tgtEl>
                                          <p:spTgt spid="6"/>
                                        </p:tgtEl>
                                        <p:attrNameLst>
                                          <p:attrName>ppt_x</p:attrName>
                                        </p:attrNameLst>
                                      </p:cBhvr>
                                      <p:tavLst>
                                        <p:tav tm="0">
                                          <p:val>
                                            <p:strVal val="#ppt_x"/>
                                          </p:val>
                                        </p:tav>
                                        <p:tav tm="100000">
                                          <p:val>
                                            <p:strVal val="#ppt_x"/>
                                          </p:val>
                                        </p:tav>
                                      </p:tavLst>
                                    </p:anim>
                                    <p:anim calcmode="lin" valueType="num">
                                      <p:cBhvr additive="base">
                                        <p:cTn id="7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p:bldP spid="8" grpId="0"/>
      <p:bldP spid="9" grpId="0"/>
      <p:bldP spid="11" grpId="0"/>
      <p:bldP spid="13" grpId="0"/>
      <p:bldP spid="14" grpId="0"/>
      <p:bldP spid="15" grpId="0"/>
      <p:bldP spid="16"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4C68E01-C78E-4DBB-A346-27748A780E37}"/>
              </a:ext>
            </a:extLst>
          </p:cNvPr>
          <p:cNvSpPr txBox="1"/>
          <p:nvPr/>
        </p:nvSpPr>
        <p:spPr>
          <a:xfrm>
            <a:off x="0" y="172226"/>
            <a:ext cx="2151321" cy="1107996"/>
          </a:xfrm>
          <a:prstGeom prst="rect">
            <a:avLst/>
          </a:prstGeom>
          <a:solidFill>
            <a:schemeClr val="accent1">
              <a:lumMod val="50000"/>
            </a:schemeClr>
          </a:solidFill>
          <a:ln>
            <a:solidFill>
              <a:schemeClr val="accent1">
                <a:lumMod val="50000"/>
              </a:schemeClr>
            </a:solidFill>
          </a:ln>
        </p:spPr>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均</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id="{AE265C2A-CA00-4841-992C-7C43D64B6320}"/>
              </a:ext>
            </a:extLst>
          </p:cNvPr>
          <p:cNvSpPr txBox="1"/>
          <p:nvPr/>
        </p:nvSpPr>
        <p:spPr>
          <a:xfrm>
            <a:off x="6096000" y="202197"/>
            <a:ext cx="2151321" cy="1107996"/>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毁灭</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7" name="文字方塊 6">
            <a:extLst>
              <a:ext uri="{FF2B5EF4-FFF2-40B4-BE49-F238E27FC236}">
                <a16:creationId xmlns:a16="http://schemas.microsoft.com/office/drawing/2014/main" id="{68B57BA2-0295-4EFA-B412-794A9C802DBE}"/>
              </a:ext>
            </a:extLst>
          </p:cNvPr>
          <p:cNvSpPr txBox="1"/>
          <p:nvPr/>
        </p:nvSpPr>
        <p:spPr>
          <a:xfrm>
            <a:off x="0" y="1969611"/>
            <a:ext cx="6057512" cy="916469"/>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都、全。</a:t>
            </a:r>
          </a:p>
        </p:txBody>
      </p:sp>
      <p:sp>
        <p:nvSpPr>
          <p:cNvPr id="8" name="文字方塊 7">
            <a:extLst>
              <a:ext uri="{FF2B5EF4-FFF2-40B4-BE49-F238E27FC236}">
                <a16:creationId xmlns:a16="http://schemas.microsoft.com/office/drawing/2014/main" id="{4FD80E1D-4098-4E8F-80F3-90702602E502}"/>
              </a:ext>
            </a:extLst>
          </p:cNvPr>
          <p:cNvSpPr txBox="1"/>
          <p:nvPr/>
        </p:nvSpPr>
        <p:spPr>
          <a:xfrm>
            <a:off x="6134489" y="1979719"/>
            <a:ext cx="6057511" cy="906361"/>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摧毁消灭。</a:t>
            </a:r>
          </a:p>
        </p:txBody>
      </p:sp>
      <p:sp>
        <p:nvSpPr>
          <p:cNvPr id="14" name="矩形 13">
            <a:extLst>
              <a:ext uri="{FF2B5EF4-FFF2-40B4-BE49-F238E27FC236}">
                <a16:creationId xmlns:a16="http://schemas.microsoft.com/office/drawing/2014/main" id="{6B1E5DB5-A453-4C9C-BA79-98369E7D6F4E}"/>
              </a:ext>
            </a:extLst>
          </p:cNvPr>
          <p:cNvSpPr/>
          <p:nvPr/>
        </p:nvSpPr>
        <p:spPr>
          <a:xfrm>
            <a:off x="8285810" y="393249"/>
            <a:ext cx="3906190" cy="584775"/>
          </a:xfrm>
          <a:prstGeom prst="rect">
            <a:avLst/>
          </a:prstGeom>
        </p:spPr>
        <p:txBody>
          <a:bodyPr wrap="square">
            <a:spAutoFit/>
          </a:bodyPr>
          <a:lstStyle/>
          <a:p>
            <a:pPr algn="ctr"/>
            <a:r>
              <a:rPr lang="en-US" altLang="zh-TW" sz="3200" dirty="0"/>
              <a:t>destroy</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5" name="矩形 14">
            <a:extLst>
              <a:ext uri="{FF2B5EF4-FFF2-40B4-BE49-F238E27FC236}">
                <a16:creationId xmlns:a16="http://schemas.microsoft.com/office/drawing/2014/main" id="{58C387E4-4460-4071-8CB6-8D0ABB1306E7}"/>
              </a:ext>
            </a:extLst>
          </p:cNvPr>
          <p:cNvSpPr/>
          <p:nvPr/>
        </p:nvSpPr>
        <p:spPr>
          <a:xfrm>
            <a:off x="2189810" y="355508"/>
            <a:ext cx="3926972" cy="584775"/>
          </a:xfrm>
          <a:prstGeom prst="rect">
            <a:avLst/>
          </a:prstGeom>
        </p:spPr>
        <p:txBody>
          <a:bodyPr wrap="square">
            <a:spAutoFit/>
          </a:bodyPr>
          <a:lstStyle/>
          <a:p>
            <a:pPr algn="ctr"/>
            <a:r>
              <a:rPr lang="en-US" altLang="zh-TW" sz="3200" dirty="0"/>
              <a:t>all</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Tree>
    <p:extLst>
      <p:ext uri="{BB962C8B-B14F-4D97-AF65-F5344CB8AC3E}">
        <p14:creationId xmlns:p14="http://schemas.microsoft.com/office/powerpoint/2010/main" val="3503730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7" grpId="0"/>
      <p:bldP spid="8" grpId="0"/>
      <p:bldP spid="14" grpId="0"/>
      <p:bldP spid="15"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9DCB00DD-271D-47EC-872E-6D57AC69ACEE}"/>
              </a:ext>
            </a:extLst>
          </p:cNvPr>
          <p:cNvSpPr/>
          <p:nvPr/>
        </p:nvSpPr>
        <p:spPr>
          <a:xfrm>
            <a:off x="338137" y="109725"/>
            <a:ext cx="11530013" cy="6638549"/>
          </a:xfrm>
          <a:prstGeom prst="rect">
            <a:avLst/>
          </a:prstGeom>
        </p:spPr>
        <p:txBody>
          <a:bodyPr wrap="square">
            <a:spAutoFit/>
          </a:bodyPr>
          <a:lstStyle/>
          <a:p>
            <a:pPr indent="457200">
              <a:lnSpc>
                <a:spcPct val="150000"/>
              </a:lnSpc>
            </a:pPr>
            <a:r>
              <a:rPr lang="zh-CN" altLang="en-US" sz="3600" dirty="0">
                <a:solidFill>
                  <a:srgbClr val="555555"/>
                </a:solidFill>
                <a:latin typeface="微軟正黑體" panose="020B0604030504040204" pitchFamily="34" charset="-120"/>
                <a:ea typeface="微軟正黑體" panose="020B0604030504040204" pitchFamily="34" charset="-120"/>
              </a:rPr>
              <a:t>在此情形下，人类同样会形成两大不同等级，一是自然诞生的人，一是克隆出来的人，其间的鸿沟远甚于奴隶和奴隶主，从而形成新的奴隶制度。这种对于克隆出来的人的生命的态度也必然会殃及自然诞生的人，因为只要个人可以复制，对生命不尊重的态度一旦形成，两者之间的界限就很容易被打破了。很显然，在上述两种情况下，无论克隆的目标是“优质人”抑或是“工具人”，均隐含着人类自我毁灭的危险。</a:t>
            </a:r>
            <a:endParaRPr lang="zh-TW" altLang="en-US" sz="36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2721983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4C68E01-C78E-4DBB-A346-27748A780E37}"/>
              </a:ext>
            </a:extLst>
          </p:cNvPr>
          <p:cNvSpPr txBox="1"/>
          <p:nvPr/>
        </p:nvSpPr>
        <p:spPr>
          <a:xfrm>
            <a:off x="0" y="172226"/>
            <a:ext cx="2151321" cy="1107996"/>
          </a:xfrm>
          <a:prstGeom prst="rect">
            <a:avLst/>
          </a:prstGeom>
          <a:solidFill>
            <a:schemeClr val="accent1">
              <a:lumMod val="50000"/>
            </a:schemeClr>
          </a:solidFill>
          <a:ln>
            <a:solidFill>
              <a:schemeClr val="accent1">
                <a:lumMod val="50000"/>
              </a:schemeClr>
            </a:solidFill>
          </a:ln>
        </p:spPr>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禁区</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id="{AE265C2A-CA00-4841-992C-7C43D64B6320}"/>
              </a:ext>
            </a:extLst>
          </p:cNvPr>
          <p:cNvSpPr txBox="1"/>
          <p:nvPr/>
        </p:nvSpPr>
        <p:spPr>
          <a:xfrm>
            <a:off x="6096000" y="202197"/>
            <a:ext cx="2151321" cy="1107996"/>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诚然</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558E7656-10B4-4306-9253-BEABC2FAD5CB}"/>
              </a:ext>
            </a:extLst>
          </p:cNvPr>
          <p:cNvSpPr txBox="1"/>
          <p:nvPr/>
        </p:nvSpPr>
        <p:spPr>
          <a:xfrm>
            <a:off x="-1" y="3449138"/>
            <a:ext cx="2151321" cy="1107996"/>
          </a:xfrm>
          <a:prstGeom prst="rect">
            <a:avLst/>
          </a:prstGeom>
          <a:solidFill>
            <a:schemeClr val="accent1">
              <a:lumMod val="50000"/>
            </a:schemeClr>
          </a:solidFill>
          <a:ln>
            <a:solidFill>
              <a:schemeClr val="accent1">
                <a:lumMod val="50000"/>
              </a:schemeClr>
            </a:solidFill>
          </a:ln>
        </p:spPr>
        <p:txBody>
          <a:bodyPr wrap="square" rtlCol="0" anchor="ctr">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前提</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6" name="文字方塊 5">
            <a:extLst>
              <a:ext uri="{FF2B5EF4-FFF2-40B4-BE49-F238E27FC236}">
                <a16:creationId xmlns:a16="http://schemas.microsoft.com/office/drawing/2014/main" id="{04856BEF-FABE-4A15-82C8-163159CEDA31}"/>
              </a:ext>
            </a:extLst>
          </p:cNvPr>
          <p:cNvSpPr txBox="1"/>
          <p:nvPr/>
        </p:nvSpPr>
        <p:spPr>
          <a:xfrm>
            <a:off x="6096000" y="3388985"/>
            <a:ext cx="2151321" cy="1107996"/>
          </a:xfrm>
          <a:prstGeom prst="rect">
            <a:avLst/>
          </a:prstGeom>
          <a:solidFill>
            <a:schemeClr val="accent1">
              <a:lumMod val="50000"/>
            </a:schemeClr>
          </a:solidFill>
          <a:ln>
            <a:solidFill>
              <a:schemeClr val="accent1">
                <a:lumMod val="50000"/>
              </a:schemeClr>
            </a:solidFill>
          </a:ln>
        </p:spPr>
        <p:txBody>
          <a:bodyPr wrap="square" rtlCol="0" anchor="ctr">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危及</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7" name="文字方塊 6">
            <a:extLst>
              <a:ext uri="{FF2B5EF4-FFF2-40B4-BE49-F238E27FC236}">
                <a16:creationId xmlns:a16="http://schemas.microsoft.com/office/drawing/2014/main" id="{68B57BA2-0295-4EFA-B412-794A9C802DBE}"/>
              </a:ext>
            </a:extLst>
          </p:cNvPr>
          <p:cNvSpPr txBox="1"/>
          <p:nvPr/>
        </p:nvSpPr>
        <p:spPr>
          <a:xfrm>
            <a:off x="0" y="1969611"/>
            <a:ext cx="6057512" cy="916469"/>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禁止一般人进入的地区。</a:t>
            </a:r>
          </a:p>
        </p:txBody>
      </p:sp>
      <p:sp>
        <p:nvSpPr>
          <p:cNvPr id="8" name="文字方塊 7">
            <a:extLst>
              <a:ext uri="{FF2B5EF4-FFF2-40B4-BE49-F238E27FC236}">
                <a16:creationId xmlns:a16="http://schemas.microsoft.com/office/drawing/2014/main" id="{4FD80E1D-4098-4E8F-80F3-90702602E502}"/>
              </a:ext>
            </a:extLst>
          </p:cNvPr>
          <p:cNvSpPr txBox="1"/>
          <p:nvPr/>
        </p:nvSpPr>
        <p:spPr>
          <a:xfrm>
            <a:off x="6134489" y="1979719"/>
            <a:ext cx="6057511" cy="906361"/>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固然</a:t>
            </a:r>
            <a:r>
              <a:rPr lang="en-US" altLang="zh-TW" sz="4000" dirty="0">
                <a:latin typeface="微軟正黑體" panose="020B0604030504040204" pitchFamily="34" charset="-120"/>
                <a:ea typeface="微軟正黑體" panose="020B0604030504040204" pitchFamily="34" charset="-120"/>
              </a:rPr>
              <a:t>(</a:t>
            </a:r>
            <a:r>
              <a:rPr lang="zh-TW" altLang="en-US" sz="4000" dirty="0">
                <a:latin typeface="微軟正黑體" panose="020B0604030504040204" pitchFamily="34" charset="-120"/>
                <a:ea typeface="微軟正黑體" panose="020B0604030504040204" pitchFamily="34" charset="-120"/>
              </a:rPr>
              <a:t>引起下文的转折</a:t>
            </a:r>
            <a:r>
              <a:rPr lang="en-US" altLang="zh-TW" sz="4000" dirty="0">
                <a:latin typeface="微軟正黑體" panose="020B0604030504040204" pitchFamily="34" charset="-120"/>
                <a:ea typeface="微軟正黑體" panose="020B0604030504040204" pitchFamily="34" charset="-120"/>
              </a:rPr>
              <a:t>)</a:t>
            </a:r>
            <a:r>
              <a:rPr lang="zh-TW" altLang="en-US" sz="4000" dirty="0">
                <a:latin typeface="微軟正黑體" panose="020B0604030504040204" pitchFamily="34" charset="-120"/>
                <a:ea typeface="微軟正黑體" panose="020B0604030504040204" pitchFamily="34" charset="-120"/>
              </a:rPr>
              <a:t>。</a:t>
            </a:r>
          </a:p>
        </p:txBody>
      </p:sp>
      <p:sp>
        <p:nvSpPr>
          <p:cNvPr id="9" name="文字方塊 8">
            <a:extLst>
              <a:ext uri="{FF2B5EF4-FFF2-40B4-BE49-F238E27FC236}">
                <a16:creationId xmlns:a16="http://schemas.microsoft.com/office/drawing/2014/main" id="{D17DCB4F-281E-48F9-8B9B-F6FF1FC41050}"/>
              </a:ext>
            </a:extLst>
          </p:cNvPr>
          <p:cNvSpPr txBox="1"/>
          <p:nvPr/>
        </p:nvSpPr>
        <p:spPr>
          <a:xfrm>
            <a:off x="12908" y="4856695"/>
            <a:ext cx="6096000" cy="1825884"/>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事物发生或发展的先决条件。</a:t>
            </a:r>
          </a:p>
        </p:txBody>
      </p:sp>
      <p:sp>
        <p:nvSpPr>
          <p:cNvPr id="11" name="矩形 10">
            <a:extLst>
              <a:ext uri="{FF2B5EF4-FFF2-40B4-BE49-F238E27FC236}">
                <a16:creationId xmlns:a16="http://schemas.microsoft.com/office/drawing/2014/main" id="{9AF8CCF4-6697-482F-81B6-2EF38231843A}"/>
              </a:ext>
            </a:extLst>
          </p:cNvPr>
          <p:cNvSpPr/>
          <p:nvPr/>
        </p:nvSpPr>
        <p:spPr>
          <a:xfrm>
            <a:off x="2151320" y="3575469"/>
            <a:ext cx="3944679" cy="584775"/>
          </a:xfrm>
          <a:prstGeom prst="rect">
            <a:avLst/>
          </a:prstGeom>
        </p:spPr>
        <p:txBody>
          <a:bodyPr wrap="square">
            <a:spAutoFit/>
          </a:bodyPr>
          <a:lstStyle/>
          <a:p>
            <a:pPr algn="ctr"/>
            <a:r>
              <a:rPr lang="en-US" altLang="zh-TW" sz="3200" dirty="0"/>
              <a:t>prerequisite</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3" name="矩形 12">
            <a:extLst>
              <a:ext uri="{FF2B5EF4-FFF2-40B4-BE49-F238E27FC236}">
                <a16:creationId xmlns:a16="http://schemas.microsoft.com/office/drawing/2014/main" id="{32AA8BD3-2869-40FD-A7C0-6100AC3E5D3A}"/>
              </a:ext>
            </a:extLst>
          </p:cNvPr>
          <p:cNvSpPr/>
          <p:nvPr/>
        </p:nvSpPr>
        <p:spPr>
          <a:xfrm>
            <a:off x="8247322" y="3800880"/>
            <a:ext cx="3945068" cy="584775"/>
          </a:xfrm>
          <a:prstGeom prst="rect">
            <a:avLst/>
          </a:prstGeom>
        </p:spPr>
        <p:txBody>
          <a:bodyPr wrap="square">
            <a:spAutoFit/>
          </a:bodyPr>
          <a:lstStyle/>
          <a:p>
            <a:pPr algn="ctr"/>
            <a:r>
              <a:rPr lang="en-US" altLang="zh-TW" sz="3200" dirty="0"/>
              <a:t>to endanger</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4" name="矩形 13">
            <a:extLst>
              <a:ext uri="{FF2B5EF4-FFF2-40B4-BE49-F238E27FC236}">
                <a16:creationId xmlns:a16="http://schemas.microsoft.com/office/drawing/2014/main" id="{6B1E5DB5-A453-4C9C-BA79-98369E7D6F4E}"/>
              </a:ext>
            </a:extLst>
          </p:cNvPr>
          <p:cNvSpPr/>
          <p:nvPr/>
        </p:nvSpPr>
        <p:spPr>
          <a:xfrm>
            <a:off x="8285810" y="393249"/>
            <a:ext cx="3906190" cy="584775"/>
          </a:xfrm>
          <a:prstGeom prst="rect">
            <a:avLst/>
          </a:prstGeom>
        </p:spPr>
        <p:txBody>
          <a:bodyPr wrap="square">
            <a:spAutoFit/>
          </a:bodyPr>
          <a:lstStyle/>
          <a:p>
            <a:pPr algn="ctr"/>
            <a:r>
              <a:rPr lang="en-US" altLang="zh-TW" sz="3200" dirty="0"/>
              <a:t>it is true</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5" name="矩形 14">
            <a:extLst>
              <a:ext uri="{FF2B5EF4-FFF2-40B4-BE49-F238E27FC236}">
                <a16:creationId xmlns:a16="http://schemas.microsoft.com/office/drawing/2014/main" id="{58C387E4-4460-4071-8CB6-8D0ABB1306E7}"/>
              </a:ext>
            </a:extLst>
          </p:cNvPr>
          <p:cNvSpPr/>
          <p:nvPr/>
        </p:nvSpPr>
        <p:spPr>
          <a:xfrm>
            <a:off x="2189810" y="355508"/>
            <a:ext cx="3926972" cy="584775"/>
          </a:xfrm>
          <a:prstGeom prst="rect">
            <a:avLst/>
          </a:prstGeom>
        </p:spPr>
        <p:txBody>
          <a:bodyPr wrap="square">
            <a:spAutoFit/>
          </a:bodyPr>
          <a:lstStyle/>
          <a:p>
            <a:pPr algn="ctr"/>
            <a:r>
              <a:rPr lang="en-US" altLang="zh-TW" sz="3200" dirty="0"/>
              <a:t>forbidden zone</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6" name="文字方塊 15">
            <a:extLst>
              <a:ext uri="{FF2B5EF4-FFF2-40B4-BE49-F238E27FC236}">
                <a16:creationId xmlns:a16="http://schemas.microsoft.com/office/drawing/2014/main" id="{2CB9F9E9-C2B8-4189-99BC-000CEF995CD8}"/>
              </a:ext>
            </a:extLst>
          </p:cNvPr>
          <p:cNvSpPr txBox="1"/>
          <p:nvPr/>
        </p:nvSpPr>
        <p:spPr>
          <a:xfrm>
            <a:off x="6150472" y="5255894"/>
            <a:ext cx="6096000" cy="916469"/>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有害于，威胁到。</a:t>
            </a:r>
          </a:p>
        </p:txBody>
      </p:sp>
    </p:spTree>
    <p:extLst>
      <p:ext uri="{BB962C8B-B14F-4D97-AF65-F5344CB8AC3E}">
        <p14:creationId xmlns:p14="http://schemas.microsoft.com/office/powerpoint/2010/main" val="636538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anim calcmode="lin" valueType="num">
                                      <p:cBhvr additive="base">
                                        <p:cTn id="55" dur="500" fill="hold"/>
                                        <p:tgtEl>
                                          <p:spTgt spid="5"/>
                                        </p:tgtEl>
                                        <p:attrNameLst>
                                          <p:attrName>ppt_x</p:attrName>
                                        </p:attrNameLst>
                                      </p:cBhvr>
                                      <p:tavLst>
                                        <p:tav tm="0">
                                          <p:val>
                                            <p:strVal val="#ppt_x"/>
                                          </p:val>
                                        </p:tav>
                                        <p:tav tm="100000">
                                          <p:val>
                                            <p:strVal val="#ppt_x"/>
                                          </p:val>
                                        </p:tav>
                                      </p:tavLst>
                                    </p:anim>
                                    <p:anim calcmode="lin" valueType="num">
                                      <p:cBhvr additive="base">
                                        <p:cTn id="5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tgtEl>
                                        <p:attrNameLst>
                                          <p:attrName>style.visibility</p:attrName>
                                        </p:attrNameLst>
                                      </p:cBhvr>
                                      <p:to>
                                        <p:strVal val="visible"/>
                                      </p:to>
                                    </p:set>
                                    <p:anim calcmode="lin" valueType="num">
                                      <p:cBhvr additive="base">
                                        <p:cTn id="73" dur="500" fill="hold"/>
                                        <p:tgtEl>
                                          <p:spTgt spid="6"/>
                                        </p:tgtEl>
                                        <p:attrNameLst>
                                          <p:attrName>ppt_x</p:attrName>
                                        </p:attrNameLst>
                                      </p:cBhvr>
                                      <p:tavLst>
                                        <p:tav tm="0">
                                          <p:val>
                                            <p:strVal val="#ppt_x"/>
                                          </p:val>
                                        </p:tav>
                                        <p:tav tm="100000">
                                          <p:val>
                                            <p:strVal val="#ppt_x"/>
                                          </p:val>
                                        </p:tav>
                                      </p:tavLst>
                                    </p:anim>
                                    <p:anim calcmode="lin" valueType="num">
                                      <p:cBhvr additive="base">
                                        <p:cTn id="7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p:bldP spid="8" grpId="0"/>
      <p:bldP spid="9" grpId="0"/>
      <p:bldP spid="11" grpId="0"/>
      <p:bldP spid="13" grpId="0"/>
      <p:bldP spid="14" grpId="0"/>
      <p:bldP spid="15" grpId="0"/>
      <p:bldP spid="16"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4C68E01-C78E-4DBB-A346-27748A780E37}"/>
              </a:ext>
            </a:extLst>
          </p:cNvPr>
          <p:cNvSpPr txBox="1"/>
          <p:nvPr/>
        </p:nvSpPr>
        <p:spPr>
          <a:xfrm>
            <a:off x="0" y="172226"/>
            <a:ext cx="2151321" cy="1107996"/>
          </a:xfrm>
          <a:prstGeom prst="rect">
            <a:avLst/>
          </a:prstGeom>
          <a:solidFill>
            <a:schemeClr val="accent1">
              <a:lumMod val="50000"/>
            </a:schemeClr>
          </a:solidFill>
          <a:ln>
            <a:solidFill>
              <a:schemeClr val="accent1">
                <a:lumMod val="50000"/>
              </a:schemeClr>
            </a:solidFill>
          </a:ln>
        </p:spPr>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鉴于</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id="{AE265C2A-CA00-4841-992C-7C43D64B6320}"/>
              </a:ext>
            </a:extLst>
          </p:cNvPr>
          <p:cNvSpPr txBox="1"/>
          <p:nvPr/>
        </p:nvSpPr>
        <p:spPr>
          <a:xfrm>
            <a:off x="6096000" y="202197"/>
            <a:ext cx="2151321" cy="1107996"/>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zh-TW" altLang="en-US" sz="6600" dirty="0">
                <a:solidFill>
                  <a:schemeClr val="bg1"/>
                </a:solidFill>
                <a:latin typeface="微軟正黑體" panose="020B0604030504040204" pitchFamily="34" charset="-120"/>
                <a:ea typeface="微軟正黑體" panose="020B0604030504040204" pitchFamily="34" charset="-120"/>
              </a:rPr>
              <a:t>立法</a:t>
            </a:r>
            <a:endParaRPr lang="en-US" altLang="zh-TW" sz="6600" dirty="0">
              <a:solidFill>
                <a:schemeClr val="bg1"/>
              </a:solidFill>
              <a:latin typeface="微軟正黑體" panose="020B0604030504040204" pitchFamily="34" charset="-120"/>
              <a:ea typeface="微軟正黑體" panose="020B0604030504040204" pitchFamily="34" charset="-120"/>
            </a:endParaRPr>
          </a:p>
        </p:txBody>
      </p:sp>
      <p:sp>
        <p:nvSpPr>
          <p:cNvPr id="7" name="文字方塊 6">
            <a:extLst>
              <a:ext uri="{FF2B5EF4-FFF2-40B4-BE49-F238E27FC236}">
                <a16:creationId xmlns:a16="http://schemas.microsoft.com/office/drawing/2014/main" id="{68B57BA2-0295-4EFA-B412-794A9C802DBE}"/>
              </a:ext>
            </a:extLst>
          </p:cNvPr>
          <p:cNvSpPr txBox="1"/>
          <p:nvPr/>
        </p:nvSpPr>
        <p:spPr>
          <a:xfrm>
            <a:off x="0" y="1969611"/>
            <a:ext cx="6057512" cy="916469"/>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察</a:t>
            </a:r>
            <a:r>
              <a:rPr lang="zh-TW" altLang="en-US" sz="4000" dirty="0">
                <a:latin typeface="微軟正黑體" panose="020B0604030504040204" pitchFamily="34" charset="-120"/>
              </a:rPr>
              <a:t>觉到，考虑到。</a:t>
            </a:r>
            <a:endParaRPr lang="zh-TW" altLang="en-US" sz="4000" dirty="0">
              <a:latin typeface="微軟正黑體" panose="020B0604030504040204" pitchFamily="34" charset="-120"/>
              <a:ea typeface="微軟正黑體" panose="020B0604030504040204" pitchFamily="34" charset="-120"/>
            </a:endParaRPr>
          </a:p>
        </p:txBody>
      </p:sp>
      <p:sp>
        <p:nvSpPr>
          <p:cNvPr id="8" name="文字方塊 7">
            <a:extLst>
              <a:ext uri="{FF2B5EF4-FFF2-40B4-BE49-F238E27FC236}">
                <a16:creationId xmlns:a16="http://schemas.microsoft.com/office/drawing/2014/main" id="{4FD80E1D-4098-4E8F-80F3-90702602E502}"/>
              </a:ext>
            </a:extLst>
          </p:cNvPr>
          <p:cNvSpPr txBox="1"/>
          <p:nvPr/>
        </p:nvSpPr>
        <p:spPr>
          <a:xfrm>
            <a:off x="6116782" y="1603116"/>
            <a:ext cx="6057511" cy="1825884"/>
          </a:xfrm>
          <a:prstGeom prst="rect">
            <a:avLst/>
          </a:prstGeom>
          <a:noFill/>
        </p:spPr>
        <p:txBody>
          <a:bodyPr wrap="square" rtlCol="0">
            <a:spAutoFit/>
          </a:bodyPr>
          <a:lstStyle/>
          <a:p>
            <a:pPr algn="ctr">
              <a:lnSpc>
                <a:spcPct val="150000"/>
              </a:lnSpc>
            </a:pPr>
            <a:r>
              <a:rPr lang="zh-TW" altLang="en-US" sz="4000" dirty="0">
                <a:latin typeface="微軟正黑體" panose="020B0604030504040204" pitchFamily="34" charset="-120"/>
                <a:ea typeface="微軟正黑體" panose="020B0604030504040204" pitchFamily="34" charset="-120"/>
              </a:rPr>
              <a:t>国家权力机关按照一定程序制定或修改法律。</a:t>
            </a:r>
          </a:p>
        </p:txBody>
      </p:sp>
      <p:sp>
        <p:nvSpPr>
          <p:cNvPr id="14" name="矩形 13">
            <a:extLst>
              <a:ext uri="{FF2B5EF4-FFF2-40B4-BE49-F238E27FC236}">
                <a16:creationId xmlns:a16="http://schemas.microsoft.com/office/drawing/2014/main" id="{6B1E5DB5-A453-4C9C-BA79-98369E7D6F4E}"/>
              </a:ext>
            </a:extLst>
          </p:cNvPr>
          <p:cNvSpPr/>
          <p:nvPr/>
        </p:nvSpPr>
        <p:spPr>
          <a:xfrm>
            <a:off x="8285810" y="393249"/>
            <a:ext cx="3906190" cy="1077218"/>
          </a:xfrm>
          <a:prstGeom prst="rect">
            <a:avLst/>
          </a:prstGeom>
        </p:spPr>
        <p:txBody>
          <a:bodyPr wrap="square">
            <a:spAutoFit/>
          </a:bodyPr>
          <a:lstStyle/>
          <a:p>
            <a:pPr algn="ctr"/>
            <a:r>
              <a:rPr lang="en-US" altLang="zh-TW" sz="3200" dirty="0"/>
              <a:t>legislation; law making</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
        <p:nvSpPr>
          <p:cNvPr id="15" name="矩形 14">
            <a:extLst>
              <a:ext uri="{FF2B5EF4-FFF2-40B4-BE49-F238E27FC236}">
                <a16:creationId xmlns:a16="http://schemas.microsoft.com/office/drawing/2014/main" id="{58C387E4-4460-4071-8CB6-8D0ABB1306E7}"/>
              </a:ext>
            </a:extLst>
          </p:cNvPr>
          <p:cNvSpPr/>
          <p:nvPr/>
        </p:nvSpPr>
        <p:spPr>
          <a:xfrm>
            <a:off x="2189810" y="355508"/>
            <a:ext cx="3926972" cy="584775"/>
          </a:xfrm>
          <a:prstGeom prst="rect">
            <a:avLst/>
          </a:prstGeom>
        </p:spPr>
        <p:txBody>
          <a:bodyPr wrap="square">
            <a:spAutoFit/>
          </a:bodyPr>
          <a:lstStyle/>
          <a:p>
            <a:pPr algn="ctr"/>
            <a:r>
              <a:rPr lang="en-US" altLang="zh-TW" sz="3200" dirty="0"/>
              <a:t>in view of</a:t>
            </a:r>
            <a:endParaRPr lang="zh-TW" altLang="en-US" sz="3200" dirty="0">
              <a:latin typeface="微軟正黑體" panose="020B0604030504040204" pitchFamily="34" charset="-120"/>
              <a:ea typeface="微軟正黑體" panose="020B0604030504040204" pitchFamily="34" charset="-120"/>
              <a:cs typeface="Calibri" panose="020F0502020204030204" pitchFamily="34" charset="0"/>
            </a:endParaRPr>
          </a:p>
        </p:txBody>
      </p:sp>
    </p:spTree>
    <p:extLst>
      <p:ext uri="{BB962C8B-B14F-4D97-AF65-F5344CB8AC3E}">
        <p14:creationId xmlns:p14="http://schemas.microsoft.com/office/powerpoint/2010/main" val="3791914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7" grpId="0"/>
      <p:bldP spid="8" grpId="0"/>
      <p:bldP spid="14" grpId="0"/>
      <p:bldP spid="15"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A6432754-648C-4AD6-A289-25556EFC636D}"/>
              </a:ext>
            </a:extLst>
          </p:cNvPr>
          <p:cNvSpPr txBox="1"/>
          <p:nvPr/>
        </p:nvSpPr>
        <p:spPr>
          <a:xfrm>
            <a:off x="333497" y="543379"/>
            <a:ext cx="11525005" cy="1323439"/>
          </a:xfrm>
          <a:prstGeom prst="rect">
            <a:avLst/>
          </a:prstGeom>
          <a:solidFill>
            <a:srgbClr val="660033"/>
          </a:solidFill>
        </p:spPr>
        <p:txBody>
          <a:bodyPr wrap="square" rtlCol="0">
            <a:spAutoFit/>
          </a:bodyPr>
          <a:lstStyle/>
          <a:p>
            <a:pPr algn="ctr"/>
            <a:r>
              <a:rPr lang="zh-TW" altLang="en-US" sz="8000" dirty="0">
                <a:solidFill>
                  <a:schemeClr val="bg1"/>
                </a:solidFill>
                <a:latin typeface="微軟正黑體" panose="020B0604030504040204" pitchFamily="34" charset="-120"/>
                <a:ea typeface="微軟正黑體" panose="020B0604030504040204" pitchFamily="34" charset="-120"/>
              </a:rPr>
              <a:t>鉴于</a:t>
            </a:r>
            <a:endParaRPr lang="en-US" altLang="zh-TW" sz="8000" dirty="0">
              <a:solidFill>
                <a:schemeClr val="bg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4A824F04-5B21-4CAC-9E28-DE231C124E7C}"/>
              </a:ext>
            </a:extLst>
          </p:cNvPr>
          <p:cNvSpPr txBox="1"/>
          <p:nvPr/>
        </p:nvSpPr>
        <p:spPr>
          <a:xfrm>
            <a:off x="333497" y="1943671"/>
            <a:ext cx="11525005" cy="4595874"/>
          </a:xfrm>
          <a:prstGeom prst="rect">
            <a:avLst/>
          </a:prstGeom>
          <a:noFill/>
          <a:ln>
            <a:solidFill>
              <a:schemeClr val="tx1"/>
            </a:solidFill>
          </a:ln>
        </p:spPr>
        <p:txBody>
          <a:bodyPr wrap="square" rtlCol="0">
            <a:spAutoFit/>
          </a:bodyPr>
          <a:lstStyle/>
          <a:p>
            <a:pPr>
              <a:lnSpc>
                <a:spcPct val="150000"/>
              </a:lnSpc>
            </a:pPr>
            <a:r>
              <a:rPr lang="en-US" altLang="zh-TW" sz="4000" dirty="0">
                <a:latin typeface="微軟正黑體" panose="020B0604030504040204" pitchFamily="34" charset="-120"/>
                <a:ea typeface="微軟正黑體" panose="020B0604030504040204" pitchFamily="34" charset="-120"/>
              </a:rPr>
              <a:t>1.</a:t>
            </a:r>
            <a:r>
              <a:rPr lang="zh-TW" altLang="en-US" sz="4000" dirty="0">
                <a:latin typeface="微軟正黑體" panose="020B0604030504040204" pitchFamily="34" charset="-120"/>
                <a:ea typeface="微軟正黑體" panose="020B0604030504040204" pitchFamily="34" charset="-120"/>
              </a:rPr>
              <a:t> </a:t>
            </a:r>
            <a:r>
              <a:rPr lang="en-US" altLang="zh-TW" sz="4000" dirty="0">
                <a:latin typeface="微軟正黑體" panose="020B0604030504040204" pitchFamily="34" charset="-120"/>
                <a:ea typeface="微軟正黑體" panose="020B0604030504040204" pitchFamily="34" charset="-120"/>
              </a:rPr>
              <a:t>conj.</a:t>
            </a:r>
            <a:r>
              <a:rPr lang="zh-TW" altLang="en-US" sz="4000" dirty="0">
                <a:latin typeface="微軟正黑體" panose="020B0604030504040204" pitchFamily="34" charset="-120"/>
                <a:ea typeface="微軟正黑體" panose="020B0604030504040204" pitchFamily="34" charset="-120"/>
              </a:rPr>
              <a:t>，意思是</a:t>
            </a:r>
            <a:r>
              <a:rPr lang="zh-TW" altLang="en-US" sz="4000" dirty="0">
                <a:latin typeface="微軟正黑體" panose="020B0604030504040204" pitchFamily="34" charset="-120"/>
              </a:rPr>
              <a:t>“认识到、考虑到”。</a:t>
            </a:r>
            <a:endParaRPr lang="en-US" altLang="zh-TW" sz="4000" dirty="0">
              <a:latin typeface="微軟正黑體" panose="020B0604030504040204" pitchFamily="34" charset="-120"/>
              <a:ea typeface="微軟正黑體" panose="020B0604030504040204" pitchFamily="34" charset="-120"/>
            </a:endParaRPr>
          </a:p>
          <a:p>
            <a:pPr fontAlgn="base">
              <a:lnSpc>
                <a:spcPct val="150000"/>
              </a:lnSpc>
            </a:pPr>
            <a:r>
              <a:rPr lang="en-US" altLang="zh-TW" sz="4000" dirty="0">
                <a:latin typeface="微軟正黑體" panose="020B0604030504040204" pitchFamily="34" charset="-120"/>
                <a:ea typeface="微軟正黑體" panose="020B0604030504040204" pitchFamily="34" charset="-120"/>
              </a:rPr>
              <a:t>2.</a:t>
            </a:r>
            <a:r>
              <a:rPr lang="zh-TW" altLang="en-US" sz="4000" dirty="0">
                <a:latin typeface="微軟正黑體" panose="020B0604030504040204" pitchFamily="34" charset="-120"/>
                <a:ea typeface="微軟正黑體" panose="020B0604030504040204" pitchFamily="34" charset="-120"/>
              </a:rPr>
              <a:t>后面可加分句，表示行为的根据或原因</a:t>
            </a:r>
            <a:r>
              <a:rPr lang="en-US" altLang="zh-TW" sz="4000" dirty="0">
                <a:latin typeface="微軟正黑體" panose="020B0604030504040204" pitchFamily="34" charset="-120"/>
                <a:ea typeface="微軟正黑體" panose="020B0604030504040204" pitchFamily="34" charset="-120"/>
              </a:rPr>
              <a:t>(</a:t>
            </a:r>
            <a:r>
              <a:rPr lang="zh-TW" altLang="en-US" sz="4000" dirty="0">
                <a:latin typeface="微軟正黑體" panose="020B0604030504040204" pitchFamily="34" charset="-120"/>
                <a:ea typeface="微軟正黑體" panose="020B0604030504040204" pitchFamily="34" charset="-120"/>
              </a:rPr>
              <a:t>多指引以</a:t>
            </a:r>
            <a:endParaRPr lang="en-US" altLang="zh-TW" sz="4000" dirty="0">
              <a:latin typeface="微軟正黑體" panose="020B0604030504040204" pitchFamily="34" charset="-120"/>
              <a:ea typeface="微軟正黑體" panose="020B0604030504040204" pitchFamily="34" charset="-120"/>
            </a:endParaRPr>
          </a:p>
          <a:p>
            <a:pPr fontAlgn="base">
              <a:lnSpc>
                <a:spcPct val="150000"/>
              </a:lnSpc>
            </a:pPr>
            <a:r>
              <a:rPr lang="zh-TW" altLang="en-US" sz="4000" dirty="0">
                <a:latin typeface="微軟正黑體" panose="020B0604030504040204" pitchFamily="34" charset="-120"/>
                <a:ea typeface="微軟正黑體" panose="020B0604030504040204" pitchFamily="34" charset="-120"/>
              </a:rPr>
              <a:t>   为或作为经验教训的事情</a:t>
            </a:r>
            <a:r>
              <a:rPr lang="en-US" altLang="zh-TW" sz="4000" dirty="0">
                <a:latin typeface="微軟正黑體" panose="020B0604030504040204" pitchFamily="34" charset="-120"/>
                <a:ea typeface="微軟正黑體" panose="020B0604030504040204" pitchFamily="34" charset="-120"/>
              </a:rPr>
              <a:t>)</a:t>
            </a:r>
            <a:r>
              <a:rPr lang="zh-TW" altLang="en-US" sz="4000" dirty="0">
                <a:latin typeface="微軟正黑體" panose="020B0604030504040204" pitchFamily="34" charset="-120"/>
                <a:ea typeface="微軟正黑體" panose="020B0604030504040204" pitchFamily="34" charset="-120"/>
              </a:rPr>
              <a:t>。</a:t>
            </a:r>
            <a:endParaRPr lang="en-US" altLang="zh-TW" sz="4000" dirty="0">
              <a:latin typeface="微軟正黑體" panose="020B0604030504040204" pitchFamily="34" charset="-120"/>
              <a:ea typeface="微軟正黑體" panose="020B0604030504040204" pitchFamily="34" charset="-120"/>
            </a:endParaRPr>
          </a:p>
          <a:p>
            <a:pPr fontAlgn="base">
              <a:lnSpc>
                <a:spcPct val="150000"/>
              </a:lnSpc>
            </a:pPr>
            <a:r>
              <a:rPr lang="en-US" altLang="zh-TW" sz="4000" dirty="0">
                <a:latin typeface="微軟正黑體" panose="020B0604030504040204" pitchFamily="34" charset="-120"/>
                <a:ea typeface="微軟正黑體" panose="020B0604030504040204" pitchFamily="34" charset="-120"/>
              </a:rPr>
              <a:t>3.</a:t>
            </a:r>
            <a:r>
              <a:rPr lang="zh-TW" altLang="en-US" sz="4000" dirty="0">
                <a:latin typeface="微軟正黑體" panose="020B0604030504040204" pitchFamily="34" charset="-120"/>
                <a:ea typeface="微軟正黑體" panose="020B0604030504040204" pitchFamily="34" charset="-120"/>
              </a:rPr>
              <a:t>前边一般不加主语。</a:t>
            </a:r>
            <a:endParaRPr lang="en-US" altLang="zh-TW" sz="4000" dirty="0">
              <a:latin typeface="微軟正黑體" panose="020B0604030504040204" pitchFamily="34" charset="-120"/>
              <a:ea typeface="微軟正黑體" panose="020B0604030504040204" pitchFamily="34" charset="-120"/>
            </a:endParaRPr>
          </a:p>
          <a:p>
            <a:pPr fontAlgn="base">
              <a:lnSpc>
                <a:spcPct val="150000"/>
              </a:lnSpc>
            </a:pPr>
            <a:r>
              <a:rPr lang="en-US" altLang="zh-TW" sz="4000" dirty="0">
                <a:latin typeface="微軟正黑體" panose="020B0604030504040204" pitchFamily="34" charset="-120"/>
                <a:ea typeface="微軟正黑體" panose="020B0604030504040204" pitchFamily="34" charset="-120"/>
              </a:rPr>
              <a:t>4.</a:t>
            </a:r>
            <a:r>
              <a:rPr lang="zh-TW" altLang="en-US" sz="4000" dirty="0">
                <a:latin typeface="微軟正黑體" panose="020B0604030504040204" pitchFamily="34" charset="-120"/>
                <a:ea typeface="微軟正黑體" panose="020B0604030504040204" pitchFamily="34" charset="-120"/>
              </a:rPr>
              <a:t>多用于书面语。 </a:t>
            </a:r>
            <a:endParaRPr lang="en-US" altLang="zh-TW" sz="32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668438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12797D85-85F6-4D10-A76B-76943EDE84C5}"/>
              </a:ext>
            </a:extLst>
          </p:cNvPr>
          <p:cNvSpPr txBox="1"/>
          <p:nvPr/>
        </p:nvSpPr>
        <p:spPr>
          <a:xfrm>
            <a:off x="0" y="0"/>
            <a:ext cx="1453739" cy="707886"/>
          </a:xfrm>
          <a:prstGeom prst="rect">
            <a:avLst/>
          </a:prstGeom>
          <a:solidFill>
            <a:srgbClr val="660033"/>
          </a:solidFill>
        </p:spPr>
        <p:txBody>
          <a:bodyPr wrap="square" rtlCol="0">
            <a:spAutoFit/>
          </a:bodyPr>
          <a:lstStyle/>
          <a:p>
            <a:pPr algn="ctr"/>
            <a:r>
              <a:rPr lang="zh-TW" altLang="en-US" sz="4000" dirty="0">
                <a:solidFill>
                  <a:schemeClr val="bg1"/>
                </a:solidFill>
                <a:latin typeface="微軟正黑體" panose="020B0604030504040204" pitchFamily="34" charset="-120"/>
                <a:ea typeface="微軟正黑體" panose="020B0604030504040204" pitchFamily="34" charset="-120"/>
              </a:rPr>
              <a:t>鉴于</a:t>
            </a:r>
            <a:endParaRPr lang="en-US" altLang="zh-TW" sz="4000" dirty="0">
              <a:solidFill>
                <a:schemeClr val="bg1"/>
              </a:solidFill>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id="{D5421170-9247-4896-904A-C8862445B823}"/>
              </a:ext>
            </a:extLst>
          </p:cNvPr>
          <p:cNvSpPr txBox="1"/>
          <p:nvPr/>
        </p:nvSpPr>
        <p:spPr>
          <a:xfrm>
            <a:off x="332509" y="1205345"/>
            <a:ext cx="11575473" cy="5172506"/>
          </a:xfrm>
          <a:prstGeom prst="rect">
            <a:avLst/>
          </a:prstGeom>
          <a:noFill/>
        </p:spPr>
        <p:txBody>
          <a:bodyPr wrap="square" rtlCol="0">
            <a:spAutoFit/>
          </a:bodyPr>
          <a:lstStyle/>
          <a:p>
            <a:pPr>
              <a:lnSpc>
                <a:spcPct val="150000"/>
              </a:lnSpc>
            </a:pPr>
            <a:r>
              <a:rPr lang="en-US" altLang="zh-TW" sz="3200" dirty="0">
                <a:latin typeface="+mn-ea"/>
              </a:rPr>
              <a:t>1.</a:t>
            </a:r>
            <a:r>
              <a:rPr lang="zh-TW" altLang="en-US" sz="3200" dirty="0">
                <a:highlight>
                  <a:srgbClr val="FFFF00"/>
                </a:highlight>
                <a:latin typeface="+mn-ea"/>
              </a:rPr>
              <a:t>鉴于</a:t>
            </a:r>
            <a:r>
              <a:rPr lang="zh-TW" altLang="en-US" sz="3200" dirty="0">
                <a:latin typeface="+mn-ea"/>
              </a:rPr>
              <a:t>至中国各大城市的飞行距离缩短，经济舱机票票价将相应</a:t>
            </a:r>
            <a:endParaRPr lang="en-US" altLang="zh-TW" sz="3200" dirty="0">
              <a:latin typeface="+mn-ea"/>
            </a:endParaRPr>
          </a:p>
          <a:p>
            <a:pPr>
              <a:lnSpc>
                <a:spcPct val="150000"/>
              </a:lnSpc>
            </a:pPr>
            <a:r>
              <a:rPr lang="zh-TW" altLang="en-US" sz="3200" dirty="0">
                <a:latin typeface="+mn-ea"/>
              </a:rPr>
              <a:t>   下调。</a:t>
            </a:r>
            <a:endParaRPr lang="en-US" altLang="zh-TW" sz="3200" dirty="0">
              <a:latin typeface="+mn-ea"/>
            </a:endParaRPr>
          </a:p>
          <a:p>
            <a:pPr>
              <a:lnSpc>
                <a:spcPct val="150000"/>
              </a:lnSpc>
            </a:pPr>
            <a:r>
              <a:rPr lang="en-US" altLang="zh-TW" sz="3200" dirty="0">
                <a:latin typeface="+mn-ea"/>
              </a:rPr>
              <a:t>2.</a:t>
            </a:r>
            <a:r>
              <a:rPr lang="zh-TW" altLang="en-US" sz="3200" dirty="0">
                <a:highlight>
                  <a:srgbClr val="FFFF00"/>
                </a:highlight>
                <a:latin typeface="+mn-ea"/>
              </a:rPr>
              <a:t>鉴于</a:t>
            </a:r>
            <a:r>
              <a:rPr lang="zh-TW" altLang="en-US" sz="3200" dirty="0">
                <a:latin typeface="+mn-ea"/>
              </a:rPr>
              <a:t>目前部份师资水平尚未达到规定要求。省教育部有计划有</a:t>
            </a:r>
            <a:endParaRPr lang="en-US" altLang="zh-TW" sz="3200" dirty="0">
              <a:latin typeface="+mn-ea"/>
            </a:endParaRPr>
          </a:p>
          <a:p>
            <a:pPr>
              <a:lnSpc>
                <a:spcPct val="150000"/>
              </a:lnSpc>
            </a:pPr>
            <a:r>
              <a:rPr lang="zh-TW" altLang="en-US" sz="3200" dirty="0">
                <a:latin typeface="+mn-ea"/>
              </a:rPr>
              <a:t>   步骤地开办各种门类的培训班。</a:t>
            </a:r>
            <a:endParaRPr lang="en-US" altLang="zh-TW" sz="3200" dirty="0">
              <a:latin typeface="+mn-ea"/>
            </a:endParaRPr>
          </a:p>
          <a:p>
            <a:pPr>
              <a:lnSpc>
                <a:spcPct val="150000"/>
              </a:lnSpc>
            </a:pPr>
            <a:r>
              <a:rPr lang="en-US" altLang="zh-TW" sz="3200" dirty="0">
                <a:latin typeface="+mn-ea"/>
              </a:rPr>
              <a:t>3.</a:t>
            </a:r>
            <a:r>
              <a:rPr lang="zh-TW" altLang="en-US" sz="3200" dirty="0">
                <a:highlight>
                  <a:srgbClr val="FFFF00"/>
                </a:highlight>
                <a:latin typeface="+mn-ea"/>
              </a:rPr>
              <a:t>鉴于</a:t>
            </a:r>
            <a:r>
              <a:rPr lang="zh-TW" altLang="en-US" sz="3200" dirty="0">
                <a:latin typeface="+mn-ea"/>
              </a:rPr>
              <a:t>上述情况，我公司将提出赔偿要求。</a:t>
            </a:r>
            <a:endParaRPr lang="en-US" altLang="zh-TW" sz="3200" dirty="0">
              <a:latin typeface="+mn-ea"/>
            </a:endParaRPr>
          </a:p>
          <a:p>
            <a:pPr>
              <a:lnSpc>
                <a:spcPct val="150000"/>
              </a:lnSpc>
            </a:pPr>
            <a:r>
              <a:rPr lang="en-US" altLang="zh-TW" sz="3200" dirty="0">
                <a:latin typeface="+mn-ea"/>
              </a:rPr>
              <a:t>4.</a:t>
            </a:r>
            <a:r>
              <a:rPr lang="zh-TW" altLang="en-US" sz="3200" dirty="0">
                <a:highlight>
                  <a:srgbClr val="FFFF00"/>
                </a:highlight>
                <a:latin typeface="+mn-ea"/>
              </a:rPr>
              <a:t>鉴于</a:t>
            </a:r>
            <a:r>
              <a:rPr lang="zh-TW" altLang="en-US" sz="3200" dirty="0">
                <a:latin typeface="+mn-ea"/>
              </a:rPr>
              <a:t>前一阶段中普遍存在的质量问题，质检部门将在全市范围</a:t>
            </a:r>
            <a:endParaRPr lang="en-US" altLang="zh-TW" sz="3200" dirty="0">
              <a:latin typeface="+mn-ea"/>
            </a:endParaRPr>
          </a:p>
          <a:p>
            <a:pPr>
              <a:lnSpc>
                <a:spcPct val="150000"/>
              </a:lnSpc>
            </a:pPr>
            <a:r>
              <a:rPr lang="zh-TW" altLang="en-US" sz="3200" dirty="0">
                <a:latin typeface="+mn-ea"/>
              </a:rPr>
              <a:t>   内进行一次全面检查。</a:t>
            </a:r>
          </a:p>
        </p:txBody>
      </p:sp>
    </p:spTree>
    <p:extLst>
      <p:ext uri="{BB962C8B-B14F-4D97-AF65-F5344CB8AC3E}">
        <p14:creationId xmlns:p14="http://schemas.microsoft.com/office/powerpoint/2010/main" val="18419243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12797D85-85F6-4D10-A76B-76943EDE84C5}"/>
              </a:ext>
            </a:extLst>
          </p:cNvPr>
          <p:cNvSpPr txBox="1"/>
          <p:nvPr/>
        </p:nvSpPr>
        <p:spPr>
          <a:xfrm>
            <a:off x="0" y="0"/>
            <a:ext cx="1453739" cy="707886"/>
          </a:xfrm>
          <a:prstGeom prst="rect">
            <a:avLst/>
          </a:prstGeom>
          <a:solidFill>
            <a:srgbClr val="660033"/>
          </a:solidFill>
        </p:spPr>
        <p:txBody>
          <a:bodyPr wrap="square" rtlCol="0">
            <a:spAutoFit/>
          </a:bodyPr>
          <a:lstStyle/>
          <a:p>
            <a:pPr algn="ctr"/>
            <a:r>
              <a:rPr lang="zh-TW" altLang="en-US" sz="4000" dirty="0">
                <a:solidFill>
                  <a:schemeClr val="bg1"/>
                </a:solidFill>
                <a:latin typeface="微軟正黑體" panose="020B0604030504040204" pitchFamily="34" charset="-120"/>
                <a:ea typeface="微軟正黑體" panose="020B0604030504040204" pitchFamily="34" charset="-120"/>
              </a:rPr>
              <a:t>鉴于</a:t>
            </a:r>
            <a:endParaRPr lang="en-US" altLang="zh-TW" sz="4000" dirty="0">
              <a:solidFill>
                <a:schemeClr val="bg1"/>
              </a:solidFill>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id="{D5421170-9247-4896-904A-C8862445B823}"/>
              </a:ext>
            </a:extLst>
          </p:cNvPr>
          <p:cNvSpPr txBox="1"/>
          <p:nvPr/>
        </p:nvSpPr>
        <p:spPr>
          <a:xfrm>
            <a:off x="342900" y="1262495"/>
            <a:ext cx="11540836" cy="3879845"/>
          </a:xfrm>
          <a:prstGeom prst="rect">
            <a:avLst/>
          </a:prstGeom>
          <a:noFill/>
        </p:spPr>
        <p:txBody>
          <a:bodyPr wrap="square" rtlCol="0">
            <a:spAutoFit/>
          </a:bodyPr>
          <a:lstStyle/>
          <a:p>
            <a:pPr>
              <a:lnSpc>
                <a:spcPct val="200000"/>
              </a:lnSpc>
            </a:pPr>
            <a:r>
              <a:rPr lang="en-US" altLang="zh-TW" sz="3200" dirty="0">
                <a:latin typeface="+mn-ea"/>
              </a:rPr>
              <a:t>1.</a:t>
            </a:r>
            <a:r>
              <a:rPr lang="zh-TW" altLang="en-US" sz="3200" dirty="0">
                <a:latin typeface="+mn-ea"/>
              </a:rPr>
              <a:t>鉴于他在这方面有突出的才干和成就，</a:t>
            </a:r>
            <a:r>
              <a:rPr lang="en-US" altLang="zh-TW" sz="3200" dirty="0">
                <a:latin typeface="+mn-ea"/>
              </a:rPr>
              <a:t>_____________________</a:t>
            </a:r>
            <a:r>
              <a:rPr lang="zh-TW" altLang="en-US" sz="3200" dirty="0">
                <a:latin typeface="+mn-ea"/>
              </a:rPr>
              <a:t>。</a:t>
            </a:r>
            <a:endParaRPr lang="en-US" altLang="zh-TW" sz="3200" dirty="0">
              <a:latin typeface="+mn-ea"/>
            </a:endParaRPr>
          </a:p>
          <a:p>
            <a:pPr>
              <a:lnSpc>
                <a:spcPct val="200000"/>
              </a:lnSpc>
            </a:pPr>
            <a:r>
              <a:rPr lang="en-US" altLang="zh-TW" sz="3200" dirty="0">
                <a:latin typeface="+mn-ea"/>
              </a:rPr>
              <a:t>2.</a:t>
            </a:r>
            <a:r>
              <a:rPr lang="zh-TW" altLang="en-US" sz="3200" dirty="0">
                <a:latin typeface="+mn-ea"/>
              </a:rPr>
              <a:t>鉴于这一路经常发生交通事故，</a:t>
            </a:r>
            <a:r>
              <a:rPr lang="en-US" altLang="zh-TW" sz="3200" dirty="0">
                <a:latin typeface="+mn-ea"/>
              </a:rPr>
              <a:t>____________________________</a:t>
            </a:r>
            <a:r>
              <a:rPr lang="zh-TW" altLang="en-US" sz="3200" dirty="0">
                <a:latin typeface="+mn-ea"/>
              </a:rPr>
              <a:t>。</a:t>
            </a:r>
            <a:endParaRPr lang="en-US" altLang="zh-TW" sz="3200" dirty="0">
              <a:latin typeface="+mn-ea"/>
            </a:endParaRPr>
          </a:p>
          <a:p>
            <a:pPr>
              <a:lnSpc>
                <a:spcPct val="200000"/>
              </a:lnSpc>
            </a:pPr>
            <a:r>
              <a:rPr lang="en-US" altLang="zh-TW" sz="3200" dirty="0">
                <a:latin typeface="+mn-ea"/>
              </a:rPr>
              <a:t>3.___________________________________</a:t>
            </a:r>
            <a:r>
              <a:rPr lang="zh-TW" altLang="en-US" sz="3200" dirty="0">
                <a:latin typeface="+mn-ea"/>
              </a:rPr>
              <a:t>，学校决定严格考场记律。</a:t>
            </a:r>
            <a:endParaRPr lang="en-US" altLang="zh-TW" sz="3200" dirty="0">
              <a:latin typeface="+mn-ea"/>
            </a:endParaRPr>
          </a:p>
          <a:p>
            <a:pPr>
              <a:lnSpc>
                <a:spcPct val="200000"/>
              </a:lnSpc>
            </a:pPr>
            <a:r>
              <a:rPr lang="en-US" altLang="zh-TW" sz="3200" dirty="0">
                <a:latin typeface="+mn-ea"/>
              </a:rPr>
              <a:t>4.</a:t>
            </a:r>
            <a:r>
              <a:rPr lang="zh-TW" altLang="en-US" sz="3200" dirty="0">
                <a:latin typeface="+mn-ea"/>
              </a:rPr>
              <a:t>鉴于上述情况，</a:t>
            </a:r>
            <a:r>
              <a:rPr lang="en-US" altLang="zh-TW" sz="3200" dirty="0">
                <a:latin typeface="+mn-ea"/>
              </a:rPr>
              <a:t>____________________________________________</a:t>
            </a:r>
            <a:r>
              <a:rPr lang="zh-TW" altLang="en-US" sz="3200" dirty="0">
                <a:latin typeface="+mn-ea"/>
              </a:rPr>
              <a:t>。</a:t>
            </a:r>
          </a:p>
        </p:txBody>
      </p:sp>
      <p:sp>
        <p:nvSpPr>
          <p:cNvPr id="4" name="文字方塊 3">
            <a:extLst>
              <a:ext uri="{FF2B5EF4-FFF2-40B4-BE49-F238E27FC236}">
                <a16:creationId xmlns:a16="http://schemas.microsoft.com/office/drawing/2014/main" id="{574B8143-AE96-4459-A572-889C2B9077D9}"/>
              </a:ext>
            </a:extLst>
          </p:cNvPr>
          <p:cNvSpPr txBox="1"/>
          <p:nvPr/>
        </p:nvSpPr>
        <p:spPr>
          <a:xfrm>
            <a:off x="7639050" y="1466850"/>
            <a:ext cx="3800475" cy="584775"/>
          </a:xfrm>
          <a:prstGeom prst="rect">
            <a:avLst/>
          </a:prstGeom>
          <a:noFill/>
        </p:spPr>
        <p:txBody>
          <a:bodyPr wrap="square" rtlCol="0">
            <a:spAutoFit/>
          </a:bodyPr>
          <a:lstStyle/>
          <a:p>
            <a:pPr algn="ctr"/>
            <a:r>
              <a:rPr lang="zh-TW" altLang="en-US" sz="3200" dirty="0">
                <a:solidFill>
                  <a:srgbClr val="FF0000"/>
                </a:solidFill>
              </a:rPr>
              <a:t>我们决定录取他</a:t>
            </a:r>
          </a:p>
        </p:txBody>
      </p:sp>
      <p:sp>
        <p:nvSpPr>
          <p:cNvPr id="5" name="文字方塊 4">
            <a:extLst>
              <a:ext uri="{FF2B5EF4-FFF2-40B4-BE49-F238E27FC236}">
                <a16:creationId xmlns:a16="http://schemas.microsoft.com/office/drawing/2014/main" id="{30A1AB4B-80D5-4D03-BC3C-6C0E403E9E10}"/>
              </a:ext>
            </a:extLst>
          </p:cNvPr>
          <p:cNvSpPr txBox="1"/>
          <p:nvPr/>
        </p:nvSpPr>
        <p:spPr>
          <a:xfrm>
            <a:off x="6534150" y="2408380"/>
            <a:ext cx="5019675" cy="584775"/>
          </a:xfrm>
          <a:prstGeom prst="rect">
            <a:avLst/>
          </a:prstGeom>
          <a:noFill/>
        </p:spPr>
        <p:txBody>
          <a:bodyPr wrap="square" rtlCol="0">
            <a:spAutoFit/>
          </a:bodyPr>
          <a:lstStyle/>
          <a:p>
            <a:pPr algn="ctr"/>
            <a:r>
              <a:rPr lang="zh-TW" altLang="en-US" sz="3200" dirty="0">
                <a:solidFill>
                  <a:srgbClr val="FF0000"/>
                </a:solidFill>
              </a:rPr>
              <a:t>你开车得小心一点</a:t>
            </a:r>
          </a:p>
        </p:txBody>
      </p:sp>
      <p:sp>
        <p:nvSpPr>
          <p:cNvPr id="6" name="文字方塊 5">
            <a:extLst>
              <a:ext uri="{FF2B5EF4-FFF2-40B4-BE49-F238E27FC236}">
                <a16:creationId xmlns:a16="http://schemas.microsoft.com/office/drawing/2014/main" id="{0ADB211D-3F77-4540-BAD9-B165DF9FFD22}"/>
              </a:ext>
            </a:extLst>
          </p:cNvPr>
          <p:cNvSpPr txBox="1"/>
          <p:nvPr/>
        </p:nvSpPr>
        <p:spPr>
          <a:xfrm>
            <a:off x="762000" y="3429000"/>
            <a:ext cx="6353175" cy="584775"/>
          </a:xfrm>
          <a:prstGeom prst="rect">
            <a:avLst/>
          </a:prstGeom>
          <a:noFill/>
        </p:spPr>
        <p:txBody>
          <a:bodyPr wrap="square" rtlCol="0">
            <a:spAutoFit/>
          </a:bodyPr>
          <a:lstStyle/>
          <a:p>
            <a:pPr algn="ctr"/>
            <a:r>
              <a:rPr lang="zh-TW" altLang="en-US" sz="3200" dirty="0">
                <a:solidFill>
                  <a:srgbClr val="FF0000"/>
                </a:solidFill>
              </a:rPr>
              <a:t>鉴于最近常有学生作弊</a:t>
            </a:r>
          </a:p>
        </p:txBody>
      </p:sp>
      <p:sp>
        <p:nvSpPr>
          <p:cNvPr id="7" name="文字方塊 6">
            <a:extLst>
              <a:ext uri="{FF2B5EF4-FFF2-40B4-BE49-F238E27FC236}">
                <a16:creationId xmlns:a16="http://schemas.microsoft.com/office/drawing/2014/main" id="{EDE86FC0-30BA-44AD-B277-E83393D93A48}"/>
              </a:ext>
            </a:extLst>
          </p:cNvPr>
          <p:cNvSpPr txBox="1"/>
          <p:nvPr/>
        </p:nvSpPr>
        <p:spPr>
          <a:xfrm>
            <a:off x="3562350" y="4410645"/>
            <a:ext cx="7991475" cy="584775"/>
          </a:xfrm>
          <a:prstGeom prst="rect">
            <a:avLst/>
          </a:prstGeom>
          <a:noFill/>
        </p:spPr>
        <p:txBody>
          <a:bodyPr wrap="square" rtlCol="0">
            <a:spAutoFit/>
          </a:bodyPr>
          <a:lstStyle/>
          <a:p>
            <a:pPr algn="ctr"/>
            <a:r>
              <a:rPr lang="zh-TW" altLang="en-US" sz="3200" dirty="0">
                <a:solidFill>
                  <a:srgbClr val="FF0000"/>
                </a:solidFill>
              </a:rPr>
              <a:t>提早回国</a:t>
            </a:r>
          </a:p>
        </p:txBody>
      </p:sp>
    </p:spTree>
    <p:extLst>
      <p:ext uri="{BB962C8B-B14F-4D97-AF65-F5344CB8AC3E}">
        <p14:creationId xmlns:p14="http://schemas.microsoft.com/office/powerpoint/2010/main" val="3208773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B1AAB389-EC0E-4503-BE44-BEEC95826B34}"/>
              </a:ext>
            </a:extLst>
          </p:cNvPr>
          <p:cNvSpPr/>
          <p:nvPr/>
        </p:nvSpPr>
        <p:spPr>
          <a:xfrm>
            <a:off x="357187" y="109725"/>
            <a:ext cx="11477625" cy="6638549"/>
          </a:xfrm>
          <a:prstGeom prst="rect">
            <a:avLst/>
          </a:prstGeom>
        </p:spPr>
        <p:txBody>
          <a:bodyPr wrap="square">
            <a:spAutoFit/>
          </a:bodyPr>
          <a:lstStyle/>
          <a:p>
            <a:pPr indent="457200">
              <a:lnSpc>
                <a:spcPct val="150000"/>
              </a:lnSpc>
            </a:pPr>
            <a:r>
              <a:rPr lang="zh-CN" altLang="en-US" sz="3600">
                <a:solidFill>
                  <a:srgbClr val="555555"/>
                </a:solidFill>
                <a:latin typeface="微軟正黑體" panose="020B0604030504040204" pitchFamily="34" charset="-120"/>
                <a:ea typeface="微軟正黑體" panose="020B0604030504040204" pitchFamily="34" charset="-120"/>
              </a:rPr>
              <a:t>有人</a:t>
            </a:r>
            <a:r>
              <a:rPr lang="zh-CN" altLang="en-US" sz="3600" dirty="0">
                <a:solidFill>
                  <a:srgbClr val="555555"/>
                </a:solidFill>
                <a:latin typeface="微軟正黑體" panose="020B0604030504040204" pitchFamily="34" charset="-120"/>
                <a:ea typeface="微軟正黑體" panose="020B0604030504040204" pitchFamily="34" charset="-120"/>
              </a:rPr>
              <a:t>强调“科学无禁区”，以此为理由主张克隆人不应该成为禁区。还有人强调“个人的选择自由”，以此为理由主张个人有权选择克隆的繁殖方式。科学即对事物的认识诚然是没有禁区的，但技术即对事物的改变却必须有禁区，前提是不能危及人类的生存。至于“个人的选择自由”，当然也必须遵守这个前提。鉴于克隆人会危及人类的生存，我赞成在世界范围内通过立法严格禁止克隆人的实验。</a:t>
            </a:r>
            <a:endParaRPr lang="zh-TW" altLang="en-US" sz="36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4083302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94EC4C74-BB27-4A6A-BC45-7F596B05731F}"/>
              </a:ext>
            </a:extLst>
          </p:cNvPr>
          <p:cNvSpPr txBox="1"/>
          <p:nvPr/>
        </p:nvSpPr>
        <p:spPr>
          <a:xfrm>
            <a:off x="0" y="0"/>
            <a:ext cx="4391026" cy="584775"/>
          </a:xfrm>
          <a:prstGeom prst="rect">
            <a:avLst/>
          </a:prstGeom>
          <a:solidFill>
            <a:srgbClr val="0070C0"/>
          </a:solidFill>
        </p:spPr>
        <p:txBody>
          <a:bodyPr wrap="square" rtlCol="0">
            <a:spAutoFit/>
          </a:bodyPr>
          <a:lstStyle/>
          <a:p>
            <a:r>
              <a:rPr lang="zh-TW" altLang="en-US" sz="3200" dirty="0">
                <a:solidFill>
                  <a:schemeClr val="bg1"/>
                </a:solidFill>
              </a:rPr>
              <a:t>根据课文内容判断正误</a:t>
            </a:r>
          </a:p>
        </p:txBody>
      </p:sp>
      <p:sp>
        <p:nvSpPr>
          <p:cNvPr id="3" name="文字方塊 2">
            <a:extLst>
              <a:ext uri="{FF2B5EF4-FFF2-40B4-BE49-F238E27FC236}">
                <a16:creationId xmlns:a16="http://schemas.microsoft.com/office/drawing/2014/main" id="{93C4DE11-138C-4709-B3A3-88B55D9AB208}"/>
              </a:ext>
            </a:extLst>
          </p:cNvPr>
          <p:cNvSpPr txBox="1"/>
          <p:nvPr/>
        </p:nvSpPr>
        <p:spPr>
          <a:xfrm>
            <a:off x="333375" y="675832"/>
            <a:ext cx="11534775" cy="5849615"/>
          </a:xfrm>
          <a:prstGeom prst="rect">
            <a:avLst/>
          </a:prstGeom>
          <a:noFill/>
        </p:spPr>
        <p:txBody>
          <a:bodyPr wrap="square" rtlCol="0">
            <a:spAutoFit/>
          </a:bodyPr>
          <a:lstStyle/>
          <a:p>
            <a:pPr>
              <a:lnSpc>
                <a:spcPct val="200000"/>
              </a:lnSpc>
            </a:pPr>
            <a:r>
              <a:rPr lang="zh-TW" altLang="en-US" sz="3200" dirty="0">
                <a:latin typeface="+mn-ea"/>
              </a:rPr>
              <a:t>作者认为。</a:t>
            </a:r>
            <a:endParaRPr lang="en-US" altLang="zh-TW" sz="3200" dirty="0">
              <a:latin typeface="+mn-ea"/>
            </a:endParaRPr>
          </a:p>
          <a:p>
            <a:pPr>
              <a:lnSpc>
                <a:spcPct val="200000"/>
              </a:lnSpc>
            </a:pPr>
            <a:r>
              <a:rPr lang="en-US" altLang="zh-TW" sz="3200" dirty="0">
                <a:latin typeface="+mn-ea"/>
              </a:rPr>
              <a:t>1.</a:t>
            </a:r>
            <a:r>
              <a:rPr lang="zh-TW" altLang="en-US" sz="3200" dirty="0">
                <a:latin typeface="+mn-ea"/>
              </a:rPr>
              <a:t>可以无限期推迟克隆人实验的可行性日程。</a:t>
            </a:r>
            <a:endParaRPr lang="en-US" altLang="zh-TW" sz="3200" dirty="0">
              <a:latin typeface="+mn-ea"/>
            </a:endParaRPr>
          </a:p>
          <a:p>
            <a:pPr>
              <a:lnSpc>
                <a:spcPct val="200000"/>
              </a:lnSpc>
            </a:pPr>
            <a:r>
              <a:rPr lang="en-US" altLang="zh-TW" sz="3200" dirty="0">
                <a:latin typeface="+mn-ea"/>
              </a:rPr>
              <a:t>2.</a:t>
            </a:r>
            <a:r>
              <a:rPr lang="zh-TW" altLang="en-US" sz="3200" dirty="0">
                <a:latin typeface="+mn-ea"/>
              </a:rPr>
              <a:t>通过克隆的方式来繁殖人是不自然，反自然的。</a:t>
            </a:r>
            <a:endParaRPr lang="en-US" altLang="zh-TW" sz="3200" dirty="0">
              <a:latin typeface="+mn-ea"/>
            </a:endParaRPr>
          </a:p>
          <a:p>
            <a:pPr>
              <a:lnSpc>
                <a:spcPct val="200000"/>
              </a:lnSpc>
            </a:pPr>
            <a:r>
              <a:rPr lang="en-US" altLang="zh-TW" sz="3200" dirty="0">
                <a:latin typeface="+mn-ea"/>
              </a:rPr>
              <a:t>3.</a:t>
            </a:r>
            <a:r>
              <a:rPr lang="zh-TW" altLang="en-US" sz="3200" dirty="0">
                <a:latin typeface="+mn-ea"/>
              </a:rPr>
              <a:t>人为地改变动物的生殖方式，就是反自然。</a:t>
            </a:r>
            <a:endParaRPr lang="en-US" altLang="zh-TW" sz="3200" dirty="0">
              <a:latin typeface="+mn-ea"/>
            </a:endParaRPr>
          </a:p>
          <a:p>
            <a:pPr>
              <a:lnSpc>
                <a:spcPct val="200000"/>
              </a:lnSpc>
            </a:pPr>
            <a:r>
              <a:rPr lang="en-US" altLang="zh-TW" sz="3200" dirty="0">
                <a:latin typeface="+mn-ea"/>
              </a:rPr>
              <a:t>4.</a:t>
            </a:r>
            <a:r>
              <a:rPr lang="zh-TW" altLang="en-US" sz="3200" dirty="0">
                <a:latin typeface="+mn-ea"/>
              </a:rPr>
              <a:t>一旦个体的人可以通过无性的方式复制，人类的基本价值观面</a:t>
            </a:r>
            <a:endParaRPr lang="en-US" altLang="zh-TW" sz="3200" dirty="0">
              <a:latin typeface="+mn-ea"/>
            </a:endParaRPr>
          </a:p>
          <a:p>
            <a:pPr>
              <a:lnSpc>
                <a:spcPct val="200000"/>
              </a:lnSpc>
            </a:pPr>
            <a:r>
              <a:rPr lang="zh-TW" altLang="en-US" sz="3200" dirty="0">
                <a:latin typeface="+mn-ea"/>
              </a:rPr>
              <a:t>   皆从根本上被动摇甚至改变了。</a:t>
            </a:r>
            <a:endParaRPr lang="en-US" altLang="zh-TW" sz="3200" dirty="0">
              <a:latin typeface="+mn-ea"/>
            </a:endParaRPr>
          </a:p>
        </p:txBody>
      </p:sp>
    </p:spTree>
    <p:extLst>
      <p:ext uri="{BB962C8B-B14F-4D97-AF65-F5344CB8AC3E}">
        <p14:creationId xmlns:p14="http://schemas.microsoft.com/office/powerpoint/2010/main" val="28011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6A35303D-6CC8-428C-B444-EE1FB04D5DE8}"/>
              </a:ext>
            </a:extLst>
          </p:cNvPr>
          <p:cNvSpPr txBox="1"/>
          <p:nvPr/>
        </p:nvSpPr>
        <p:spPr>
          <a:xfrm>
            <a:off x="202498" y="0"/>
            <a:ext cx="2900365" cy="400110"/>
          </a:xfrm>
          <a:prstGeom prst="rect">
            <a:avLst/>
          </a:prstGeom>
          <a:solidFill>
            <a:srgbClr val="006666"/>
          </a:solidFill>
          <a:ln w="38100">
            <a:solidFill>
              <a:srgbClr val="006666"/>
            </a:solidFill>
          </a:ln>
        </p:spPr>
        <p:txBody>
          <a:bodyPr wrap="square" rtlCol="0">
            <a:spAutoFit/>
          </a:bodyPr>
          <a:lstStyle/>
          <a:p>
            <a:pPr algn="ctr"/>
            <a:r>
              <a:rPr lang="zh-TW" altLang="en-US" sz="2000" dirty="0">
                <a:solidFill>
                  <a:schemeClr val="bg1"/>
                </a:solidFill>
                <a:latin typeface="微軟正黑體" panose="020B0604030504040204" pitchFamily="34" charset="-120"/>
                <a:ea typeface="微軟正黑體" panose="020B0604030504040204" pitchFamily="34" charset="-120"/>
              </a:rPr>
              <a:t>诞生</a:t>
            </a:r>
            <a:endParaRPr lang="en-US" altLang="zh-TW" sz="2000" dirty="0">
              <a:solidFill>
                <a:schemeClr val="bg1"/>
              </a:solidFill>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id="{2AD805DF-D8F2-4C40-B812-6025D886CDC7}"/>
              </a:ext>
            </a:extLst>
          </p:cNvPr>
          <p:cNvSpPr txBox="1"/>
          <p:nvPr/>
        </p:nvSpPr>
        <p:spPr>
          <a:xfrm>
            <a:off x="9070849" y="0"/>
            <a:ext cx="2900365" cy="400110"/>
          </a:xfrm>
          <a:prstGeom prst="rect">
            <a:avLst/>
          </a:prstGeom>
          <a:solidFill>
            <a:srgbClr val="006666"/>
          </a:solidFill>
          <a:ln w="38100">
            <a:solidFill>
              <a:srgbClr val="006666"/>
            </a:solidFill>
          </a:ln>
        </p:spPr>
        <p:txBody>
          <a:bodyPr wrap="square" rtlCol="0">
            <a:spAutoFit/>
          </a:bodyPr>
          <a:lstStyle/>
          <a:p>
            <a:pPr algn="ctr"/>
            <a:r>
              <a:rPr lang="zh-TW" altLang="en-US" sz="2000" dirty="0">
                <a:solidFill>
                  <a:schemeClr val="bg1"/>
                </a:solidFill>
                <a:latin typeface="微軟正黑體" panose="020B0604030504040204" pitchFamily="34" charset="-120"/>
                <a:ea typeface="微軟正黑體" panose="020B0604030504040204" pitchFamily="34" charset="-120"/>
              </a:rPr>
              <a:t>出生</a:t>
            </a:r>
            <a:endParaRPr lang="en-US" altLang="zh-TW" sz="2000" dirty="0">
              <a:solidFill>
                <a:schemeClr val="bg1"/>
              </a:solidFill>
              <a:latin typeface="微軟正黑體" panose="020B0604030504040204" pitchFamily="34" charset="-120"/>
              <a:ea typeface="微軟正黑體" panose="020B0604030504040204" pitchFamily="34" charset="-120"/>
            </a:endParaRPr>
          </a:p>
        </p:txBody>
      </p:sp>
      <p:cxnSp>
        <p:nvCxnSpPr>
          <p:cNvPr id="10" name="直線接點 9">
            <a:extLst>
              <a:ext uri="{FF2B5EF4-FFF2-40B4-BE49-F238E27FC236}">
                <a16:creationId xmlns:a16="http://schemas.microsoft.com/office/drawing/2014/main" id="{32FC350C-1C13-4DDA-A8FD-BDC15F8EE7E2}"/>
              </a:ext>
            </a:extLst>
          </p:cNvPr>
          <p:cNvCxnSpPr>
            <a:cxnSpLocks/>
            <a:stCxn id="2" idx="3"/>
            <a:endCxn id="3" idx="1"/>
          </p:cNvCxnSpPr>
          <p:nvPr/>
        </p:nvCxnSpPr>
        <p:spPr>
          <a:xfrm>
            <a:off x="3102863" y="200055"/>
            <a:ext cx="5967986" cy="0"/>
          </a:xfrm>
          <a:prstGeom prst="line">
            <a:avLst/>
          </a:prstGeom>
          <a:ln w="76200">
            <a:solidFill>
              <a:srgbClr val="006666"/>
            </a:solidFill>
          </a:ln>
        </p:spPr>
        <p:style>
          <a:lnRef idx="1">
            <a:schemeClr val="accent1"/>
          </a:lnRef>
          <a:fillRef idx="0">
            <a:schemeClr val="accent1"/>
          </a:fillRef>
          <a:effectRef idx="0">
            <a:schemeClr val="accent1"/>
          </a:effectRef>
          <a:fontRef idx="minor">
            <a:schemeClr val="tx1"/>
          </a:fontRef>
        </p:style>
      </p:cxnSp>
      <p:graphicFrame>
        <p:nvGraphicFramePr>
          <p:cNvPr id="7" name="表格 16">
            <a:extLst>
              <a:ext uri="{FF2B5EF4-FFF2-40B4-BE49-F238E27FC236}">
                <a16:creationId xmlns:a16="http://schemas.microsoft.com/office/drawing/2014/main" id="{F44D940F-5648-4768-BA7F-CFBB17555E6D}"/>
              </a:ext>
            </a:extLst>
          </p:cNvPr>
          <p:cNvGraphicFramePr>
            <a:graphicFrameLocks noGrp="1"/>
          </p:cNvGraphicFramePr>
          <p:nvPr>
            <p:extLst>
              <p:ext uri="{D42A27DB-BD31-4B8C-83A1-F6EECF244321}">
                <p14:modId xmlns:p14="http://schemas.microsoft.com/office/powerpoint/2010/main" val="2773698049"/>
              </p:ext>
            </p:extLst>
          </p:nvPr>
        </p:nvGraphicFramePr>
        <p:xfrm>
          <a:off x="157166" y="461665"/>
          <a:ext cx="11814048" cy="6322408"/>
        </p:xfrm>
        <a:graphic>
          <a:graphicData uri="http://schemas.openxmlformats.org/drawingml/2006/table">
            <a:tbl>
              <a:tblPr firstRow="1" bandRow="1">
                <a:tableStyleId>{69CF1AB2-1976-4502-BF36-3FF5EA218861}</a:tableStyleId>
              </a:tblPr>
              <a:tblGrid>
                <a:gridCol w="504535">
                  <a:extLst>
                    <a:ext uri="{9D8B030D-6E8A-4147-A177-3AD203B41FA5}">
                      <a16:colId xmlns:a16="http://schemas.microsoft.com/office/drawing/2014/main" val="1876788779"/>
                    </a:ext>
                  </a:extLst>
                </a:gridCol>
                <a:gridCol w="6847241">
                  <a:extLst>
                    <a:ext uri="{9D8B030D-6E8A-4147-A177-3AD203B41FA5}">
                      <a16:colId xmlns:a16="http://schemas.microsoft.com/office/drawing/2014/main" val="2559779614"/>
                    </a:ext>
                  </a:extLst>
                </a:gridCol>
                <a:gridCol w="4462272">
                  <a:extLst>
                    <a:ext uri="{9D8B030D-6E8A-4147-A177-3AD203B41FA5}">
                      <a16:colId xmlns:a16="http://schemas.microsoft.com/office/drawing/2014/main" val="243872182"/>
                    </a:ext>
                  </a:extLst>
                </a:gridCol>
              </a:tblGrid>
              <a:tr h="530606">
                <a:tc gridSpan="3">
                  <a:txBody>
                    <a:bodyPr/>
                    <a:lstStyle/>
                    <a:p>
                      <a:pPr algn="ctr"/>
                      <a:r>
                        <a:rPr lang="zh-TW" altLang="en-US" sz="3000" b="0" dirty="0">
                          <a:solidFill>
                            <a:schemeClr val="bg1"/>
                          </a:solidFill>
                          <a:latin typeface="+mn-ea"/>
                          <a:ea typeface="+mn-ea"/>
                        </a:rPr>
                        <a:t>语义</a:t>
                      </a:r>
                      <a:endParaRPr lang="zh-TW" altLang="en-US" sz="3000" b="0" dirty="0">
                        <a:ln>
                          <a:solidFill>
                            <a:schemeClr val="tx1"/>
                          </a:solidFill>
                        </a:ln>
                        <a:solidFill>
                          <a:schemeClr val="bg1"/>
                        </a:solidFill>
                        <a:latin typeface="+mn-ea"/>
                        <a:ea typeface="+mn-ea"/>
                      </a:endParaRPr>
                    </a:p>
                  </a:txBody>
                  <a:tcPr anchor="ctr">
                    <a:solidFill>
                      <a:srgbClr val="006666"/>
                    </a:solidFill>
                  </a:tcPr>
                </a:tc>
                <a:tc hMerge="1">
                  <a:txBody>
                    <a:bodyPr/>
                    <a:lstStyle/>
                    <a:p>
                      <a:endParaRPr lang="zh-TW" altLang="en-US" sz="4000" b="0" baseline="0" dirty="0">
                        <a:latin typeface="Calibri" panose="020F0502020204030204" pitchFamily="34" charset="0"/>
                        <a:ea typeface="標楷體" panose="03000509000000000000" pitchFamily="65" charset="-120"/>
                      </a:endParaRPr>
                    </a:p>
                  </a:txBody>
                  <a:tcPr anchor="ctr">
                    <a:noFill/>
                  </a:tcPr>
                </a:tc>
                <a:tc hMerge="1">
                  <a:txBody>
                    <a:bodyPr/>
                    <a:lstStyle/>
                    <a:p>
                      <a:endParaRPr lang="zh-TW" altLang="en-US"/>
                    </a:p>
                  </a:txBody>
                  <a:tcPr/>
                </a:tc>
                <a:extLst>
                  <a:ext uri="{0D108BD9-81ED-4DB2-BD59-A6C34878D82A}">
                    <a16:rowId xmlns:a16="http://schemas.microsoft.com/office/drawing/2014/main" val="3478206328"/>
                  </a:ext>
                </a:extLst>
              </a:tr>
              <a:tr h="979611">
                <a:tc>
                  <a:txBody>
                    <a:bodyPr/>
                    <a:lstStyle/>
                    <a:p>
                      <a:pPr algn="ctr">
                        <a:lnSpc>
                          <a:spcPct val="100000"/>
                        </a:lnSpc>
                      </a:pPr>
                      <a:r>
                        <a:rPr lang="zh-TW" altLang="en-US" sz="3000" dirty="0">
                          <a:latin typeface="+mn-ea"/>
                          <a:ea typeface="+mn-ea"/>
                        </a:rPr>
                        <a:t> 相同</a:t>
                      </a:r>
                      <a:endParaRPr lang="zh-TW" altLang="en-US" sz="3000" b="1" dirty="0">
                        <a:solidFill>
                          <a:srgbClr val="006666"/>
                        </a:solidFill>
                        <a:latin typeface="+mn-ea"/>
                        <a:ea typeface="+mn-ea"/>
                      </a:endParaRPr>
                    </a:p>
                  </a:txBody>
                  <a:tcPr vert="eaVert" anchor="ctr">
                    <a:solidFill>
                      <a:srgbClr val="DFE8E8"/>
                    </a:solidFill>
                  </a:tcPr>
                </a:tc>
                <a:tc gridSpan="2">
                  <a:txBody>
                    <a:bodyPr/>
                    <a:lstStyle/>
                    <a:p>
                      <a:pPr>
                        <a:lnSpc>
                          <a:spcPct val="150000"/>
                        </a:lnSpc>
                      </a:pPr>
                      <a:r>
                        <a:rPr lang="en-US" altLang="zh-TW" sz="3000" baseline="0" dirty="0">
                          <a:ln>
                            <a:solidFill>
                              <a:schemeClr val="tx1"/>
                            </a:solidFill>
                          </a:ln>
                          <a:latin typeface="+mn-ea"/>
                          <a:ea typeface="+mn-ea"/>
                        </a:rPr>
                        <a:t>1.V.</a:t>
                      </a:r>
                      <a:r>
                        <a:rPr lang="zh-TW" altLang="en-US" sz="3000" baseline="0" dirty="0">
                          <a:ln>
                            <a:solidFill>
                              <a:schemeClr val="tx1"/>
                            </a:solidFill>
                          </a:ln>
                          <a:latin typeface="+mn-ea"/>
                          <a:ea typeface="+mn-ea"/>
                        </a:rPr>
                        <a:t>，都指“生育出来”的意思。</a:t>
                      </a:r>
                      <a:endParaRPr lang="en-US" altLang="zh-TW" sz="3000" b="0" baseline="0" dirty="0">
                        <a:ln>
                          <a:solidFill>
                            <a:schemeClr val="tx1"/>
                          </a:solidFill>
                        </a:ln>
                        <a:latin typeface="+mn-ea"/>
                        <a:ea typeface="+mn-ea"/>
                      </a:endParaRPr>
                    </a:p>
                  </a:txBody>
                  <a:tcPr anchor="ctr">
                    <a:solidFill>
                      <a:srgbClr val="F0F4F4"/>
                    </a:solidFill>
                  </a:tcPr>
                </a:tc>
                <a:tc hMerge="1">
                  <a:txBody>
                    <a:bodyPr/>
                    <a:lstStyle/>
                    <a:p>
                      <a:endParaRPr lang="zh-TW" altLang="en-US"/>
                    </a:p>
                  </a:txBody>
                  <a:tcPr/>
                </a:tc>
                <a:extLst>
                  <a:ext uri="{0D108BD9-81ED-4DB2-BD59-A6C34878D82A}">
                    <a16:rowId xmlns:a16="http://schemas.microsoft.com/office/drawing/2014/main" val="69350516"/>
                  </a:ext>
                </a:extLst>
              </a:tr>
              <a:tr h="671927">
                <a:tc rowSpan="2">
                  <a:txBody>
                    <a:bodyPr/>
                    <a:lstStyle/>
                    <a:p>
                      <a:pPr algn="ctr">
                        <a:lnSpc>
                          <a:spcPct val="100000"/>
                        </a:lnSpc>
                      </a:pPr>
                      <a:r>
                        <a:rPr lang="zh-TW" altLang="en-US" sz="3000" dirty="0">
                          <a:latin typeface="+mn-ea"/>
                          <a:ea typeface="+mn-ea"/>
                        </a:rPr>
                        <a:t>不同点</a:t>
                      </a:r>
                      <a:endParaRPr lang="zh-TW" altLang="en-US" sz="3000" b="1" dirty="0">
                        <a:solidFill>
                          <a:srgbClr val="006666"/>
                        </a:solidFill>
                        <a:latin typeface="+mn-ea"/>
                        <a:ea typeface="+mn-ea"/>
                      </a:endParaRPr>
                    </a:p>
                  </a:txBody>
                  <a:tcPr vert="eaVert" anchor="ctr">
                    <a:solidFill>
                      <a:srgbClr val="DFE8E8"/>
                    </a:solidFill>
                  </a:tcPr>
                </a:tc>
                <a:tc>
                  <a:txBody>
                    <a:bodyPr/>
                    <a:lstStyle/>
                    <a:p>
                      <a:pPr algn="ctr"/>
                      <a:r>
                        <a:rPr lang="zh-TW" altLang="en-US" sz="3000" dirty="0">
                          <a:solidFill>
                            <a:schemeClr val="bg1"/>
                          </a:solidFill>
                          <a:latin typeface="+mn-ea"/>
                          <a:ea typeface="+mn-ea"/>
                        </a:rPr>
                        <a:t>诞生</a:t>
                      </a:r>
                      <a:endParaRPr lang="en-US" altLang="zh-TW" sz="3000" dirty="0">
                        <a:solidFill>
                          <a:schemeClr val="bg1"/>
                        </a:solidFill>
                        <a:latin typeface="+mn-ea"/>
                        <a:ea typeface="+mn-ea"/>
                      </a:endParaRPr>
                    </a:p>
                  </a:txBody>
                  <a:tcPr anchor="ctr">
                    <a:solidFill>
                      <a:srgbClr val="006666"/>
                    </a:solidFill>
                  </a:tcPr>
                </a:tc>
                <a:tc>
                  <a:txBody>
                    <a:bodyPr/>
                    <a:lstStyle/>
                    <a:p>
                      <a:pPr algn="ctr"/>
                      <a:r>
                        <a:rPr lang="zh-TW" altLang="en-US" sz="3000" dirty="0">
                          <a:solidFill>
                            <a:schemeClr val="bg1"/>
                          </a:solidFill>
                          <a:latin typeface="+mn-ea"/>
                          <a:ea typeface="+mn-ea"/>
                        </a:rPr>
                        <a:t>出生</a:t>
                      </a:r>
                      <a:endParaRPr lang="en-US" altLang="zh-TW" sz="3000" dirty="0">
                        <a:solidFill>
                          <a:schemeClr val="bg1"/>
                        </a:solidFill>
                        <a:latin typeface="+mn-ea"/>
                        <a:ea typeface="+mn-ea"/>
                      </a:endParaRPr>
                    </a:p>
                  </a:txBody>
                  <a:tcPr anchor="ctr">
                    <a:solidFill>
                      <a:srgbClr val="006666"/>
                    </a:solidFill>
                  </a:tcPr>
                </a:tc>
                <a:extLst>
                  <a:ext uri="{0D108BD9-81ED-4DB2-BD59-A6C34878D82A}">
                    <a16:rowId xmlns:a16="http://schemas.microsoft.com/office/drawing/2014/main" val="4052056327"/>
                  </a:ext>
                </a:extLst>
              </a:tr>
              <a:tr h="2203400">
                <a:tc vMerge="1">
                  <a:txBody>
                    <a:bodyPr/>
                    <a:lstStyle/>
                    <a:p>
                      <a:endParaRPr lang="zh-TW" altLang="en-US"/>
                    </a:p>
                  </a:txBody>
                  <a:tcPr/>
                </a:tc>
                <a:tc>
                  <a:txBody>
                    <a:bodyPr/>
                    <a:lstStyle/>
                    <a:p>
                      <a:pPr algn="l">
                        <a:lnSpc>
                          <a:spcPct val="150000"/>
                        </a:lnSpc>
                      </a:pPr>
                      <a:r>
                        <a:rPr lang="en-US" altLang="zh-TW" sz="3000" baseline="0" dirty="0">
                          <a:ln>
                            <a:solidFill>
                              <a:schemeClr val="tx1"/>
                            </a:solidFill>
                          </a:ln>
                          <a:latin typeface="+mn-ea"/>
                          <a:ea typeface="+mn-ea"/>
                        </a:rPr>
                        <a:t>1.</a:t>
                      </a:r>
                      <a:r>
                        <a:rPr lang="zh-TW" altLang="en-US" sz="3000" baseline="0" dirty="0">
                          <a:ln>
                            <a:solidFill>
                              <a:schemeClr val="tx1"/>
                            </a:solidFill>
                          </a:ln>
                          <a:latin typeface="+mn-ea"/>
                          <a:ea typeface="+mn-ea"/>
                        </a:rPr>
                        <a:t>指人的出生，还指新事物的产生。</a:t>
                      </a:r>
                      <a:endParaRPr lang="en-US" altLang="zh-TW" sz="3000" baseline="0" dirty="0">
                        <a:ln>
                          <a:solidFill>
                            <a:schemeClr val="tx1"/>
                          </a:solidFill>
                        </a:ln>
                        <a:latin typeface="+mn-ea"/>
                        <a:ea typeface="+mn-ea"/>
                      </a:endParaRPr>
                    </a:p>
                    <a:p>
                      <a:pPr algn="l">
                        <a:lnSpc>
                          <a:spcPct val="150000"/>
                        </a:lnSpc>
                      </a:pPr>
                      <a:r>
                        <a:rPr lang="en-US" altLang="zh-TW" sz="3000" baseline="0" dirty="0">
                          <a:ln>
                            <a:solidFill>
                              <a:schemeClr val="tx1"/>
                            </a:solidFill>
                          </a:ln>
                          <a:latin typeface="+mn-ea"/>
                          <a:ea typeface="+mn-ea"/>
                        </a:rPr>
                        <a:t>2.</a:t>
                      </a:r>
                      <a:r>
                        <a:rPr lang="zh-TW" altLang="en-US" sz="3000" baseline="0" dirty="0">
                          <a:ln>
                            <a:solidFill>
                              <a:schemeClr val="tx1"/>
                            </a:solidFill>
                          </a:ln>
                          <a:latin typeface="+mn-ea"/>
                          <a:ea typeface="+mn-ea"/>
                        </a:rPr>
                        <a:t>褒义词，有庄重、尊敬的感情色彩。</a:t>
                      </a:r>
                      <a:endParaRPr lang="en-US" altLang="zh-TW" sz="3000" baseline="0" dirty="0">
                        <a:ln>
                          <a:solidFill>
                            <a:schemeClr val="tx1"/>
                          </a:solidFill>
                        </a:ln>
                        <a:latin typeface="+mn-ea"/>
                        <a:ea typeface="+mn-ea"/>
                      </a:endParaRPr>
                    </a:p>
                    <a:p>
                      <a:pPr algn="l">
                        <a:lnSpc>
                          <a:spcPct val="150000"/>
                        </a:lnSpc>
                      </a:pPr>
                      <a:r>
                        <a:rPr lang="en-US" altLang="zh-TW" sz="3000" b="0" baseline="0" dirty="0">
                          <a:ln>
                            <a:solidFill>
                              <a:schemeClr val="tx1"/>
                            </a:solidFill>
                          </a:ln>
                          <a:latin typeface="+mn-ea"/>
                          <a:ea typeface="+mn-ea"/>
                        </a:rPr>
                        <a:t>3.</a:t>
                      </a:r>
                      <a:r>
                        <a:rPr lang="zh-TW" altLang="en-US" sz="3000" b="0" baseline="0" dirty="0">
                          <a:ln>
                            <a:solidFill>
                              <a:schemeClr val="tx1"/>
                            </a:solidFill>
                          </a:ln>
                          <a:latin typeface="+mn-ea"/>
                          <a:ea typeface="+mn-ea"/>
                        </a:rPr>
                        <a:t>多用于伟大人物。</a:t>
                      </a:r>
                      <a:endParaRPr lang="en-US" altLang="zh-TW" sz="3000" b="0" baseline="0" dirty="0">
                        <a:ln>
                          <a:solidFill>
                            <a:schemeClr val="tx1"/>
                          </a:solidFill>
                        </a:ln>
                        <a:latin typeface="+mn-ea"/>
                        <a:ea typeface="+mn-ea"/>
                      </a:endParaRPr>
                    </a:p>
                    <a:p>
                      <a:pPr algn="l">
                        <a:lnSpc>
                          <a:spcPct val="150000"/>
                        </a:lnSpc>
                      </a:pPr>
                      <a:r>
                        <a:rPr lang="en-US" altLang="zh-TW" sz="3000" b="0" baseline="0" dirty="0">
                          <a:ln>
                            <a:solidFill>
                              <a:schemeClr val="tx1"/>
                            </a:solidFill>
                          </a:ln>
                          <a:latin typeface="+mn-ea"/>
                          <a:ea typeface="+mn-ea"/>
                        </a:rPr>
                        <a:t>4.</a:t>
                      </a:r>
                      <a:r>
                        <a:rPr lang="zh-TW" altLang="en-US" sz="3000" b="0" baseline="0" dirty="0">
                          <a:ln>
                            <a:solidFill>
                              <a:schemeClr val="tx1"/>
                            </a:solidFill>
                          </a:ln>
                          <a:latin typeface="+mn-ea"/>
                          <a:ea typeface="+mn-ea"/>
                        </a:rPr>
                        <a:t>常用于政党、国家、组织等的创建。</a:t>
                      </a:r>
                      <a:endParaRPr lang="en-US" altLang="zh-TW" sz="3000" b="0" baseline="0" dirty="0">
                        <a:ln>
                          <a:solidFill>
                            <a:schemeClr val="tx1"/>
                          </a:solidFill>
                        </a:ln>
                        <a:latin typeface="+mn-ea"/>
                        <a:ea typeface="+mn-ea"/>
                      </a:endParaRPr>
                    </a:p>
                    <a:p>
                      <a:pPr algn="l">
                        <a:lnSpc>
                          <a:spcPct val="150000"/>
                        </a:lnSpc>
                      </a:pPr>
                      <a:r>
                        <a:rPr lang="en-US" altLang="zh-TW" sz="3000" b="0" baseline="0" dirty="0">
                          <a:ln>
                            <a:solidFill>
                              <a:schemeClr val="tx1"/>
                            </a:solidFill>
                          </a:ln>
                          <a:latin typeface="+mn-ea"/>
                          <a:ea typeface="+mn-ea"/>
                        </a:rPr>
                        <a:t>5.</a:t>
                      </a:r>
                      <a:r>
                        <a:rPr lang="zh-TW" altLang="en-US" sz="3000" b="0" baseline="0" dirty="0">
                          <a:ln>
                            <a:solidFill>
                              <a:schemeClr val="tx1"/>
                            </a:solidFill>
                          </a:ln>
                          <a:latin typeface="+mn-ea"/>
                          <a:ea typeface="+mn-ea"/>
                        </a:rPr>
                        <a:t>书面语</a:t>
                      </a:r>
                      <a:endParaRPr lang="en-US" altLang="zh-TW" sz="3000" b="0" baseline="0" dirty="0">
                        <a:ln>
                          <a:solidFill>
                            <a:schemeClr val="tx1"/>
                          </a:solidFill>
                        </a:ln>
                        <a:latin typeface="+mn-ea"/>
                        <a:ea typeface="+mn-ea"/>
                      </a:endParaRPr>
                    </a:p>
                  </a:txBody>
                  <a:tcPr anchor="ctr">
                    <a:solidFill>
                      <a:srgbClr val="F0F4F4"/>
                    </a:solidFill>
                  </a:tcPr>
                </a:tc>
                <a:tc>
                  <a:txBody>
                    <a:bodyPr/>
                    <a:lstStyle/>
                    <a:p>
                      <a:pPr algn="l">
                        <a:lnSpc>
                          <a:spcPct val="150000"/>
                        </a:lnSpc>
                      </a:pPr>
                      <a:r>
                        <a:rPr lang="en-US" altLang="zh-TW" sz="3000" baseline="0" dirty="0">
                          <a:ln>
                            <a:solidFill>
                              <a:schemeClr val="tx1"/>
                            </a:solidFill>
                          </a:ln>
                          <a:latin typeface="+mn-ea"/>
                          <a:ea typeface="+mn-ea"/>
                        </a:rPr>
                        <a:t>1.</a:t>
                      </a:r>
                      <a:r>
                        <a:rPr lang="zh-TW" altLang="en-US" sz="3000" baseline="0" dirty="0">
                          <a:ln>
                            <a:solidFill>
                              <a:schemeClr val="tx1"/>
                            </a:solidFill>
                          </a:ln>
                          <a:latin typeface="+mn-ea"/>
                          <a:ea typeface="+mn-ea"/>
                        </a:rPr>
                        <a:t>用于人的出生，词义</a:t>
                      </a:r>
                      <a:endParaRPr lang="en-US" altLang="zh-TW" sz="3000" baseline="0" dirty="0">
                        <a:ln>
                          <a:solidFill>
                            <a:schemeClr val="tx1"/>
                          </a:solidFill>
                        </a:ln>
                        <a:latin typeface="+mn-ea"/>
                        <a:ea typeface="+mn-ea"/>
                      </a:endParaRPr>
                    </a:p>
                    <a:p>
                      <a:pPr algn="l">
                        <a:lnSpc>
                          <a:spcPct val="150000"/>
                        </a:lnSpc>
                      </a:pPr>
                      <a:r>
                        <a:rPr lang="zh-TW" altLang="en-US" sz="3000" baseline="0" dirty="0">
                          <a:ln>
                            <a:solidFill>
                              <a:schemeClr val="tx1"/>
                            </a:solidFill>
                          </a:ln>
                          <a:latin typeface="+mn-ea"/>
                          <a:ea typeface="+mn-ea"/>
                        </a:rPr>
                        <a:t>   范围比“诞生”小 。</a:t>
                      </a:r>
                      <a:endParaRPr lang="en-US" altLang="zh-TW" sz="3000" baseline="0" dirty="0">
                        <a:ln>
                          <a:solidFill>
                            <a:schemeClr val="tx1"/>
                          </a:solidFill>
                        </a:ln>
                        <a:latin typeface="+mn-ea"/>
                        <a:ea typeface="+mn-ea"/>
                      </a:endParaRPr>
                    </a:p>
                    <a:p>
                      <a:pPr algn="l">
                        <a:lnSpc>
                          <a:spcPct val="150000"/>
                        </a:lnSpc>
                      </a:pPr>
                      <a:r>
                        <a:rPr lang="en-US" altLang="zh-TW" sz="3000" baseline="0" dirty="0">
                          <a:ln>
                            <a:solidFill>
                              <a:schemeClr val="tx1"/>
                            </a:solidFill>
                          </a:ln>
                          <a:latin typeface="+mn-ea"/>
                          <a:ea typeface="+mn-ea"/>
                        </a:rPr>
                        <a:t>2.</a:t>
                      </a:r>
                      <a:r>
                        <a:rPr lang="zh-TW" altLang="en-US" sz="3000" baseline="0" dirty="0">
                          <a:ln>
                            <a:solidFill>
                              <a:schemeClr val="tx1"/>
                            </a:solidFill>
                          </a:ln>
                          <a:latin typeface="+mn-ea"/>
                          <a:ea typeface="+mn-ea"/>
                        </a:rPr>
                        <a:t>可用于他人或自己。</a:t>
                      </a:r>
                      <a:endParaRPr lang="en-US" altLang="zh-TW" sz="3000" baseline="0" dirty="0">
                        <a:ln>
                          <a:solidFill>
                            <a:schemeClr val="tx1"/>
                          </a:solidFill>
                        </a:ln>
                        <a:latin typeface="+mn-ea"/>
                        <a:ea typeface="+mn-ea"/>
                      </a:endParaRPr>
                    </a:p>
                    <a:p>
                      <a:pPr algn="l">
                        <a:lnSpc>
                          <a:spcPct val="150000"/>
                        </a:lnSpc>
                      </a:pPr>
                      <a:r>
                        <a:rPr lang="en-US" altLang="zh-TW" sz="3000" b="0" baseline="0" dirty="0">
                          <a:ln>
                            <a:solidFill>
                              <a:schemeClr val="tx1"/>
                            </a:solidFill>
                          </a:ln>
                          <a:latin typeface="+mn-ea"/>
                          <a:ea typeface="+mn-ea"/>
                        </a:rPr>
                        <a:t>3.</a:t>
                      </a:r>
                      <a:r>
                        <a:rPr lang="zh-TW" altLang="en-US" sz="3000" b="0" baseline="0" dirty="0">
                          <a:ln>
                            <a:solidFill>
                              <a:schemeClr val="tx1"/>
                            </a:solidFill>
                          </a:ln>
                          <a:latin typeface="+mn-ea"/>
                          <a:ea typeface="+mn-ea"/>
                        </a:rPr>
                        <a:t>书面语、口语都常用。</a:t>
                      </a:r>
                      <a:endParaRPr lang="en-US" altLang="zh-TW" sz="3000" b="0" baseline="0" dirty="0">
                        <a:ln>
                          <a:solidFill>
                            <a:schemeClr val="tx1"/>
                          </a:solidFill>
                        </a:ln>
                        <a:latin typeface="+mn-ea"/>
                        <a:ea typeface="+mn-ea"/>
                      </a:endParaRPr>
                    </a:p>
                    <a:p>
                      <a:pPr algn="l">
                        <a:lnSpc>
                          <a:spcPct val="150000"/>
                        </a:lnSpc>
                      </a:pPr>
                      <a:r>
                        <a:rPr lang="en-US" altLang="zh-TW" sz="3000" b="0" baseline="0" dirty="0">
                          <a:ln>
                            <a:solidFill>
                              <a:schemeClr val="tx1"/>
                            </a:solidFill>
                          </a:ln>
                          <a:latin typeface="+mn-ea"/>
                          <a:ea typeface="+mn-ea"/>
                        </a:rPr>
                        <a:t>4.</a:t>
                      </a:r>
                      <a:r>
                        <a:rPr lang="zh-TW" altLang="en-US" sz="3000" b="0" baseline="0" dirty="0">
                          <a:ln>
                            <a:solidFill>
                              <a:schemeClr val="tx1"/>
                            </a:solidFill>
                          </a:ln>
                          <a:latin typeface="+mn-ea"/>
                          <a:ea typeface="+mn-ea"/>
                        </a:rPr>
                        <a:t>可用于出生率</a:t>
                      </a:r>
                      <a:r>
                        <a:rPr lang="en-US" altLang="zh-TW" sz="3000" b="0" baseline="0" dirty="0">
                          <a:ln>
                            <a:solidFill>
                              <a:schemeClr val="tx1"/>
                            </a:solidFill>
                          </a:ln>
                          <a:latin typeface="+mn-ea"/>
                          <a:ea typeface="+mn-ea"/>
                        </a:rPr>
                        <a:t>/</a:t>
                      </a:r>
                      <a:r>
                        <a:rPr lang="zh-TW" altLang="en-US" sz="3000" b="0" baseline="0" dirty="0">
                          <a:ln>
                            <a:solidFill>
                              <a:schemeClr val="tx1"/>
                            </a:solidFill>
                          </a:ln>
                          <a:latin typeface="+mn-ea"/>
                          <a:ea typeface="+mn-ea"/>
                        </a:rPr>
                        <a:t>出生日期</a:t>
                      </a:r>
                      <a:endParaRPr lang="en-US" altLang="zh-TW" sz="3000" b="0" baseline="0" dirty="0">
                        <a:ln>
                          <a:solidFill>
                            <a:schemeClr val="tx1"/>
                          </a:solidFill>
                        </a:ln>
                        <a:latin typeface="+mn-ea"/>
                        <a:ea typeface="+mn-ea"/>
                      </a:endParaRPr>
                    </a:p>
                    <a:p>
                      <a:pPr algn="l">
                        <a:lnSpc>
                          <a:spcPct val="150000"/>
                        </a:lnSpc>
                      </a:pPr>
                      <a:r>
                        <a:rPr lang="en-US" altLang="zh-TW" sz="3000" b="0" baseline="0" dirty="0">
                          <a:ln>
                            <a:solidFill>
                              <a:schemeClr val="tx1"/>
                            </a:solidFill>
                          </a:ln>
                          <a:latin typeface="+mn-ea"/>
                          <a:ea typeface="+mn-ea"/>
                        </a:rPr>
                        <a:t>    /</a:t>
                      </a:r>
                      <a:r>
                        <a:rPr lang="zh-TW" altLang="en-US" sz="3000" b="0" baseline="0" dirty="0">
                          <a:ln>
                            <a:solidFill>
                              <a:schemeClr val="tx1"/>
                            </a:solidFill>
                          </a:ln>
                          <a:latin typeface="+mn-ea"/>
                          <a:ea typeface="+mn-ea"/>
                        </a:rPr>
                        <a:t>出生年月日。</a:t>
                      </a:r>
                      <a:endParaRPr lang="en-US" altLang="zh-TW" sz="3000" b="0" baseline="0" dirty="0">
                        <a:ln>
                          <a:solidFill>
                            <a:schemeClr val="tx1"/>
                          </a:solidFill>
                        </a:ln>
                        <a:latin typeface="+mn-ea"/>
                        <a:ea typeface="+mn-ea"/>
                      </a:endParaRPr>
                    </a:p>
                  </a:txBody>
                  <a:tcPr anchor="ctr">
                    <a:solidFill>
                      <a:srgbClr val="F0F4F4"/>
                    </a:solidFill>
                  </a:tcPr>
                </a:tc>
                <a:extLst>
                  <a:ext uri="{0D108BD9-81ED-4DB2-BD59-A6C34878D82A}">
                    <a16:rowId xmlns:a16="http://schemas.microsoft.com/office/drawing/2014/main" val="1677290715"/>
                  </a:ext>
                </a:extLst>
              </a:tr>
            </a:tbl>
          </a:graphicData>
        </a:graphic>
      </p:graphicFrame>
    </p:spTree>
    <p:extLst>
      <p:ext uri="{BB962C8B-B14F-4D97-AF65-F5344CB8AC3E}">
        <p14:creationId xmlns:p14="http://schemas.microsoft.com/office/powerpoint/2010/main" val="4159706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94EC4C74-BB27-4A6A-BC45-7F596B05731F}"/>
              </a:ext>
            </a:extLst>
          </p:cNvPr>
          <p:cNvSpPr txBox="1"/>
          <p:nvPr/>
        </p:nvSpPr>
        <p:spPr>
          <a:xfrm>
            <a:off x="0" y="0"/>
            <a:ext cx="4391026" cy="584775"/>
          </a:xfrm>
          <a:prstGeom prst="rect">
            <a:avLst/>
          </a:prstGeom>
          <a:solidFill>
            <a:srgbClr val="0070C0"/>
          </a:solidFill>
        </p:spPr>
        <p:txBody>
          <a:bodyPr wrap="square" rtlCol="0">
            <a:spAutoFit/>
          </a:bodyPr>
          <a:lstStyle/>
          <a:p>
            <a:r>
              <a:rPr lang="zh-TW" altLang="en-US" sz="3200" dirty="0">
                <a:solidFill>
                  <a:schemeClr val="bg1"/>
                </a:solidFill>
              </a:rPr>
              <a:t>根据课文内容判断正误</a:t>
            </a:r>
          </a:p>
        </p:txBody>
      </p:sp>
      <p:sp>
        <p:nvSpPr>
          <p:cNvPr id="3" name="文字方塊 2">
            <a:extLst>
              <a:ext uri="{FF2B5EF4-FFF2-40B4-BE49-F238E27FC236}">
                <a16:creationId xmlns:a16="http://schemas.microsoft.com/office/drawing/2014/main" id="{93C4DE11-138C-4709-B3A3-88B55D9AB208}"/>
              </a:ext>
            </a:extLst>
          </p:cNvPr>
          <p:cNvSpPr txBox="1"/>
          <p:nvPr/>
        </p:nvSpPr>
        <p:spPr>
          <a:xfrm>
            <a:off x="328612" y="1580707"/>
            <a:ext cx="11534775" cy="4145558"/>
          </a:xfrm>
          <a:prstGeom prst="rect">
            <a:avLst/>
          </a:prstGeom>
          <a:noFill/>
        </p:spPr>
        <p:txBody>
          <a:bodyPr wrap="square" rtlCol="0">
            <a:spAutoFit/>
          </a:bodyPr>
          <a:lstStyle/>
          <a:p>
            <a:pPr>
              <a:lnSpc>
                <a:spcPct val="150000"/>
              </a:lnSpc>
            </a:pPr>
            <a:r>
              <a:rPr lang="en-US" altLang="zh-TW" sz="3600" dirty="0">
                <a:latin typeface="+mn-ea"/>
              </a:rPr>
              <a:t>5.</a:t>
            </a:r>
            <a:r>
              <a:rPr lang="zh-TW" altLang="en-US" sz="3600" dirty="0">
                <a:latin typeface="+mn-ea"/>
              </a:rPr>
              <a:t>克隆人必将导致严重的伦理后果。</a:t>
            </a:r>
            <a:endParaRPr lang="en-US" altLang="zh-TW" sz="3600" dirty="0">
              <a:latin typeface="+mn-ea"/>
            </a:endParaRPr>
          </a:p>
          <a:p>
            <a:pPr>
              <a:lnSpc>
                <a:spcPct val="150000"/>
              </a:lnSpc>
            </a:pPr>
            <a:r>
              <a:rPr lang="en-US" altLang="zh-TW" sz="3600" dirty="0">
                <a:latin typeface="+mn-ea"/>
              </a:rPr>
              <a:t>6.</a:t>
            </a:r>
            <a:r>
              <a:rPr lang="zh-TW" altLang="en-US" sz="3600" dirty="0">
                <a:latin typeface="+mn-ea"/>
              </a:rPr>
              <a:t>自然诞生的人和克隆出来的人之间的界限无法打破。</a:t>
            </a:r>
            <a:endParaRPr lang="en-US" altLang="zh-TW" sz="3600" dirty="0">
              <a:latin typeface="+mn-ea"/>
            </a:endParaRPr>
          </a:p>
          <a:p>
            <a:pPr>
              <a:lnSpc>
                <a:spcPct val="150000"/>
              </a:lnSpc>
            </a:pPr>
            <a:r>
              <a:rPr lang="en-US" altLang="zh-TW" sz="3600" dirty="0">
                <a:latin typeface="+mn-ea"/>
              </a:rPr>
              <a:t>7.</a:t>
            </a:r>
            <a:r>
              <a:rPr lang="zh-TW" altLang="en-US" sz="3600" dirty="0">
                <a:latin typeface="+mn-ea"/>
              </a:rPr>
              <a:t>科学是有禁区的。</a:t>
            </a:r>
            <a:endParaRPr lang="en-US" altLang="zh-TW" sz="3600" dirty="0">
              <a:latin typeface="+mn-ea"/>
            </a:endParaRPr>
          </a:p>
          <a:p>
            <a:pPr>
              <a:lnSpc>
                <a:spcPct val="150000"/>
              </a:lnSpc>
            </a:pPr>
            <a:r>
              <a:rPr lang="en-US" altLang="zh-TW" sz="3600" dirty="0">
                <a:latin typeface="+mn-ea"/>
              </a:rPr>
              <a:t>8.</a:t>
            </a:r>
            <a:r>
              <a:rPr lang="zh-TW" altLang="en-US" sz="3600" dirty="0">
                <a:latin typeface="+mn-ea"/>
              </a:rPr>
              <a:t>“个人的选择自由”，应当遵守不能危及人类的生存这</a:t>
            </a:r>
            <a:endParaRPr lang="en-US" altLang="zh-TW" sz="3600" dirty="0">
              <a:latin typeface="+mn-ea"/>
            </a:endParaRPr>
          </a:p>
          <a:p>
            <a:pPr>
              <a:lnSpc>
                <a:spcPct val="150000"/>
              </a:lnSpc>
            </a:pPr>
            <a:r>
              <a:rPr lang="en-US" altLang="zh-TW" sz="3600" dirty="0">
                <a:latin typeface="+mn-ea"/>
              </a:rPr>
              <a:t>   </a:t>
            </a:r>
            <a:r>
              <a:rPr lang="zh-TW" altLang="en-US" sz="3600" dirty="0">
                <a:latin typeface="+mn-ea"/>
              </a:rPr>
              <a:t>个前提。</a:t>
            </a:r>
            <a:endParaRPr lang="en-US" altLang="zh-TW" sz="3600" dirty="0">
              <a:latin typeface="+mn-ea"/>
            </a:endParaRPr>
          </a:p>
        </p:txBody>
      </p:sp>
    </p:spTree>
    <p:extLst>
      <p:ext uri="{BB962C8B-B14F-4D97-AF65-F5344CB8AC3E}">
        <p14:creationId xmlns:p14="http://schemas.microsoft.com/office/powerpoint/2010/main" val="4125059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2">
            <a:extLst>
              <a:ext uri="{FF2B5EF4-FFF2-40B4-BE49-F238E27FC236}">
                <a16:creationId xmlns:a16="http://schemas.microsoft.com/office/drawing/2014/main" id="{DDBAF9A1-5189-483C-A29A-3651E4DFFB92}"/>
              </a:ext>
            </a:extLst>
          </p:cNvPr>
          <p:cNvGraphicFramePr>
            <a:graphicFrameLocks noGrp="1"/>
          </p:cNvGraphicFramePr>
          <p:nvPr>
            <p:extLst>
              <p:ext uri="{D42A27DB-BD31-4B8C-83A1-F6EECF244321}">
                <p14:modId xmlns:p14="http://schemas.microsoft.com/office/powerpoint/2010/main" val="248643386"/>
              </p:ext>
            </p:extLst>
          </p:nvPr>
        </p:nvGraphicFramePr>
        <p:xfrm>
          <a:off x="0" y="0"/>
          <a:ext cx="12192000" cy="1266826"/>
        </p:xfrm>
        <a:graphic>
          <a:graphicData uri="http://schemas.openxmlformats.org/drawingml/2006/table">
            <a:tbl>
              <a:tblPr firstRow="1" bandRow="1">
                <a:tableStyleId>{8799B23B-EC83-4686-B30A-512413B5E67A}</a:tableStyleId>
              </a:tblPr>
              <a:tblGrid>
                <a:gridCol w="2438400">
                  <a:extLst>
                    <a:ext uri="{9D8B030D-6E8A-4147-A177-3AD203B41FA5}">
                      <a16:colId xmlns:a16="http://schemas.microsoft.com/office/drawing/2014/main" val="4198680408"/>
                    </a:ext>
                  </a:extLst>
                </a:gridCol>
                <a:gridCol w="2438400">
                  <a:extLst>
                    <a:ext uri="{9D8B030D-6E8A-4147-A177-3AD203B41FA5}">
                      <a16:colId xmlns:a16="http://schemas.microsoft.com/office/drawing/2014/main" val="1429028016"/>
                    </a:ext>
                  </a:extLst>
                </a:gridCol>
                <a:gridCol w="2438400">
                  <a:extLst>
                    <a:ext uri="{9D8B030D-6E8A-4147-A177-3AD203B41FA5}">
                      <a16:colId xmlns:a16="http://schemas.microsoft.com/office/drawing/2014/main" val="793841815"/>
                    </a:ext>
                  </a:extLst>
                </a:gridCol>
                <a:gridCol w="2438400">
                  <a:extLst>
                    <a:ext uri="{9D8B030D-6E8A-4147-A177-3AD203B41FA5}">
                      <a16:colId xmlns:a16="http://schemas.microsoft.com/office/drawing/2014/main" val="180762605"/>
                    </a:ext>
                  </a:extLst>
                </a:gridCol>
                <a:gridCol w="2438400">
                  <a:extLst>
                    <a:ext uri="{9D8B030D-6E8A-4147-A177-3AD203B41FA5}">
                      <a16:colId xmlns:a16="http://schemas.microsoft.com/office/drawing/2014/main" val="1801778235"/>
                    </a:ext>
                  </a:extLst>
                </a:gridCol>
              </a:tblGrid>
              <a:tr h="633413">
                <a:tc>
                  <a:txBody>
                    <a:bodyPr/>
                    <a:lstStyle/>
                    <a:p>
                      <a:pPr algn="ctr"/>
                      <a:r>
                        <a:rPr lang="zh-TW" altLang="en-US" sz="3200" b="1" dirty="0"/>
                        <a:t>诞生</a:t>
                      </a:r>
                    </a:p>
                  </a:txBody>
                  <a:tcPr anchor="ctr"/>
                </a:tc>
                <a:tc>
                  <a:txBody>
                    <a:bodyPr/>
                    <a:lstStyle/>
                    <a:p>
                      <a:pPr algn="ctr"/>
                      <a:r>
                        <a:rPr lang="zh-TW" altLang="en-US" sz="3200" b="1" dirty="0"/>
                        <a:t>延续</a:t>
                      </a:r>
                    </a:p>
                  </a:txBody>
                  <a:tcPr anchor="ctr"/>
                </a:tc>
                <a:tc>
                  <a:txBody>
                    <a:bodyPr/>
                    <a:lstStyle/>
                    <a:p>
                      <a:pPr algn="ctr"/>
                      <a:r>
                        <a:rPr lang="zh-TW" altLang="en-US" sz="3200" b="1" dirty="0"/>
                        <a:t>损害</a:t>
                      </a:r>
                    </a:p>
                  </a:txBody>
                  <a:tcPr anchor="ctr"/>
                </a:tc>
                <a:tc>
                  <a:txBody>
                    <a:bodyPr/>
                    <a:lstStyle/>
                    <a:p>
                      <a:pPr algn="ctr"/>
                      <a:r>
                        <a:rPr lang="zh-TW" altLang="en-US" sz="3200" b="1" dirty="0"/>
                        <a:t>危害</a:t>
                      </a:r>
                    </a:p>
                  </a:txBody>
                  <a:tcPr anchor="ctr"/>
                </a:tc>
                <a:tc>
                  <a:txBody>
                    <a:bodyPr/>
                    <a:lstStyle/>
                    <a:p>
                      <a:pPr algn="ctr"/>
                      <a:r>
                        <a:rPr lang="zh-TW" altLang="en-US" sz="3200" b="1" dirty="0"/>
                        <a:t>改进</a:t>
                      </a:r>
                    </a:p>
                  </a:txBody>
                  <a:tcPr anchor="ctr"/>
                </a:tc>
                <a:extLst>
                  <a:ext uri="{0D108BD9-81ED-4DB2-BD59-A6C34878D82A}">
                    <a16:rowId xmlns:a16="http://schemas.microsoft.com/office/drawing/2014/main" val="2523300053"/>
                  </a:ext>
                </a:extLst>
              </a:tr>
              <a:tr h="633413">
                <a:tc>
                  <a:txBody>
                    <a:bodyPr/>
                    <a:lstStyle/>
                    <a:p>
                      <a:pPr algn="ctr"/>
                      <a:r>
                        <a:rPr lang="zh-TW" altLang="en-US" sz="3200" b="1" dirty="0"/>
                        <a:t>出生</a:t>
                      </a:r>
                    </a:p>
                  </a:txBody>
                  <a:tcPr anchor="ctr"/>
                </a:tc>
                <a:tc>
                  <a:txBody>
                    <a:bodyPr/>
                    <a:lstStyle/>
                    <a:p>
                      <a:pPr algn="ctr"/>
                      <a:r>
                        <a:rPr lang="zh-TW" altLang="en-US" sz="3200" b="1" dirty="0"/>
                        <a:t>延长</a:t>
                      </a:r>
                    </a:p>
                  </a:txBody>
                  <a:tcPr anchor="ctr"/>
                </a:tc>
                <a:tc>
                  <a:txBody>
                    <a:bodyPr/>
                    <a:lstStyle/>
                    <a:p>
                      <a:pPr algn="ctr"/>
                      <a:r>
                        <a:rPr lang="zh-TW" altLang="en-US" sz="3200" b="1" dirty="0"/>
                        <a:t>伤害</a:t>
                      </a:r>
                    </a:p>
                  </a:txBody>
                  <a:tcPr anchor="ctr"/>
                </a:tc>
                <a:tc>
                  <a:txBody>
                    <a:bodyPr/>
                    <a:lstStyle/>
                    <a:p>
                      <a:pPr algn="ctr"/>
                      <a:r>
                        <a:rPr lang="zh-TW" altLang="en-US" sz="3200" b="1" dirty="0"/>
                        <a:t>改良</a:t>
                      </a:r>
                    </a:p>
                  </a:txBody>
                  <a:tcPr anchor="ctr"/>
                </a:tc>
                <a:tc>
                  <a:txBody>
                    <a:bodyPr/>
                    <a:lstStyle/>
                    <a:p>
                      <a:pPr algn="ctr"/>
                      <a:r>
                        <a:rPr lang="zh-TW" altLang="en-US" sz="3200" b="1" dirty="0"/>
                        <a:t>改善</a:t>
                      </a:r>
                    </a:p>
                  </a:txBody>
                  <a:tcPr anchor="ctr"/>
                </a:tc>
                <a:extLst>
                  <a:ext uri="{0D108BD9-81ED-4DB2-BD59-A6C34878D82A}">
                    <a16:rowId xmlns:a16="http://schemas.microsoft.com/office/drawing/2014/main" val="3180852777"/>
                  </a:ext>
                </a:extLst>
              </a:tr>
            </a:tbl>
          </a:graphicData>
        </a:graphic>
      </p:graphicFrame>
      <p:sp>
        <p:nvSpPr>
          <p:cNvPr id="4" name="文字方塊 3">
            <a:extLst>
              <a:ext uri="{FF2B5EF4-FFF2-40B4-BE49-F238E27FC236}">
                <a16:creationId xmlns:a16="http://schemas.microsoft.com/office/drawing/2014/main" id="{FB8228A0-2D76-4824-A930-CCD29C00A289}"/>
              </a:ext>
            </a:extLst>
          </p:cNvPr>
          <p:cNvSpPr txBox="1"/>
          <p:nvPr/>
        </p:nvSpPr>
        <p:spPr>
          <a:xfrm>
            <a:off x="349623" y="1605243"/>
            <a:ext cx="11492753" cy="4433842"/>
          </a:xfrm>
          <a:prstGeom prst="rect">
            <a:avLst/>
          </a:prstGeom>
          <a:noFill/>
        </p:spPr>
        <p:txBody>
          <a:bodyPr wrap="square" rtlCol="0">
            <a:spAutoFit/>
          </a:bodyPr>
          <a:lstStyle/>
          <a:p>
            <a:pPr>
              <a:lnSpc>
                <a:spcPct val="150000"/>
              </a:lnSpc>
            </a:pPr>
            <a:r>
              <a:rPr lang="en-US" altLang="zh-TW" sz="3200" dirty="0">
                <a:latin typeface="+mn-ea"/>
              </a:rPr>
              <a:t>1.</a:t>
            </a:r>
            <a:r>
              <a:rPr lang="zh-TW" altLang="en-US" sz="3200" dirty="0">
                <a:latin typeface="+mn-ea"/>
              </a:rPr>
              <a:t>为了提高农产品的质量和产量，有必要</a:t>
            </a:r>
            <a:r>
              <a:rPr lang="en-US" altLang="zh-TW" sz="3200" dirty="0">
                <a:latin typeface="+mn-ea"/>
              </a:rPr>
              <a:t>_________</a:t>
            </a:r>
            <a:r>
              <a:rPr lang="zh-TW" altLang="en-US" sz="3200" dirty="0">
                <a:latin typeface="+mn-ea"/>
              </a:rPr>
              <a:t>土壤</a:t>
            </a:r>
            <a:endParaRPr lang="en-US" altLang="zh-TW" sz="3200" dirty="0">
              <a:latin typeface="+mn-ea"/>
            </a:endParaRPr>
          </a:p>
          <a:p>
            <a:pPr>
              <a:lnSpc>
                <a:spcPct val="150000"/>
              </a:lnSpc>
            </a:pPr>
            <a:r>
              <a:rPr lang="en-US" altLang="zh-TW" sz="3200" dirty="0">
                <a:latin typeface="+mn-ea"/>
              </a:rPr>
              <a:t>2.</a:t>
            </a:r>
            <a:r>
              <a:rPr lang="zh-TW" altLang="en-US" sz="3200" dirty="0">
                <a:latin typeface="+mn-ea"/>
              </a:rPr>
              <a:t>这几年，这家商场的服务态度有所</a:t>
            </a:r>
            <a:r>
              <a:rPr lang="en-US" altLang="zh-TW" sz="3200" dirty="0">
                <a:latin typeface="+mn-ea"/>
              </a:rPr>
              <a:t>_________</a:t>
            </a:r>
            <a:r>
              <a:rPr lang="zh-TW" altLang="en-US" sz="3200" dirty="0">
                <a:latin typeface="+mn-ea"/>
              </a:rPr>
              <a:t>，所以营业额也</a:t>
            </a:r>
            <a:endParaRPr lang="en-US" altLang="zh-TW" sz="3200" dirty="0">
              <a:latin typeface="+mn-ea"/>
            </a:endParaRPr>
          </a:p>
          <a:p>
            <a:pPr>
              <a:lnSpc>
                <a:spcPct val="150000"/>
              </a:lnSpc>
            </a:pPr>
            <a:r>
              <a:rPr lang="zh-TW" altLang="en-US" sz="3200" dirty="0">
                <a:latin typeface="+mn-ea"/>
              </a:rPr>
              <a:t>   有所提高。</a:t>
            </a:r>
            <a:endParaRPr lang="en-US" altLang="zh-TW" sz="3200" dirty="0">
              <a:latin typeface="+mn-ea"/>
            </a:endParaRPr>
          </a:p>
          <a:p>
            <a:pPr>
              <a:lnSpc>
                <a:spcPct val="150000"/>
              </a:lnSpc>
            </a:pPr>
            <a:r>
              <a:rPr lang="en-US" altLang="zh-TW" sz="3200" dirty="0">
                <a:latin typeface="+mn-ea"/>
              </a:rPr>
              <a:t>3.</a:t>
            </a:r>
            <a:r>
              <a:rPr lang="zh-TW" altLang="en-US" sz="3200" dirty="0">
                <a:latin typeface="+mn-ea"/>
              </a:rPr>
              <a:t>你是哪年</a:t>
            </a:r>
            <a:r>
              <a:rPr lang="en-US" altLang="zh-TW" sz="3200" dirty="0">
                <a:latin typeface="+mn-ea"/>
              </a:rPr>
              <a:t>_________</a:t>
            </a:r>
            <a:r>
              <a:rPr lang="zh-TW" altLang="en-US" sz="3200" dirty="0">
                <a:latin typeface="+mn-ea"/>
              </a:rPr>
              <a:t>的？</a:t>
            </a:r>
            <a:endParaRPr lang="en-US" altLang="zh-TW" sz="3200" dirty="0">
              <a:latin typeface="+mn-ea"/>
            </a:endParaRPr>
          </a:p>
          <a:p>
            <a:pPr>
              <a:lnSpc>
                <a:spcPct val="150000"/>
              </a:lnSpc>
            </a:pPr>
            <a:r>
              <a:rPr lang="en-US" altLang="zh-TW" sz="3200" dirty="0">
                <a:latin typeface="+mn-ea"/>
              </a:rPr>
              <a:t>4.</a:t>
            </a:r>
            <a:r>
              <a:rPr lang="zh-TW" altLang="en-US" sz="3200" dirty="0">
                <a:latin typeface="+mn-ea"/>
              </a:rPr>
              <a:t>父母经常争吵，会</a:t>
            </a:r>
            <a:r>
              <a:rPr lang="en-US" altLang="zh-TW" sz="3200" dirty="0">
                <a:latin typeface="+mn-ea"/>
              </a:rPr>
              <a:t>_________</a:t>
            </a:r>
            <a:r>
              <a:rPr lang="zh-TW" altLang="en-US" sz="3200" dirty="0">
                <a:latin typeface="+mn-ea"/>
              </a:rPr>
              <a:t>孩子的心灵。</a:t>
            </a:r>
            <a:endParaRPr lang="en-US" altLang="zh-TW" sz="3200" dirty="0">
              <a:latin typeface="+mn-ea"/>
            </a:endParaRPr>
          </a:p>
          <a:p>
            <a:pPr>
              <a:lnSpc>
                <a:spcPct val="150000"/>
              </a:lnSpc>
            </a:pPr>
            <a:r>
              <a:rPr lang="en-US" altLang="zh-TW" sz="3200" dirty="0">
                <a:latin typeface="+mn-ea"/>
              </a:rPr>
              <a:t>5.</a:t>
            </a:r>
            <a:r>
              <a:rPr lang="zh-TW" altLang="en-US" sz="3200" dirty="0">
                <a:latin typeface="+mn-ea"/>
              </a:rPr>
              <a:t>鲁迅先生</a:t>
            </a:r>
            <a:r>
              <a:rPr lang="en-US" altLang="zh-TW" sz="3200" dirty="0">
                <a:latin typeface="+mn-ea"/>
              </a:rPr>
              <a:t>_________</a:t>
            </a:r>
            <a:r>
              <a:rPr lang="zh-TW" altLang="en-US" sz="3200" dirty="0">
                <a:latin typeface="+mn-ea"/>
              </a:rPr>
              <a:t>于</a:t>
            </a:r>
            <a:r>
              <a:rPr lang="en-US" altLang="zh-TW" sz="3200" dirty="0">
                <a:latin typeface="+mn-ea"/>
              </a:rPr>
              <a:t>1881</a:t>
            </a:r>
            <a:r>
              <a:rPr lang="zh-TW" altLang="en-US" sz="3200" dirty="0">
                <a:latin typeface="+mn-ea"/>
              </a:rPr>
              <a:t>年。</a:t>
            </a:r>
          </a:p>
        </p:txBody>
      </p:sp>
      <p:sp>
        <p:nvSpPr>
          <p:cNvPr id="5" name="文字方塊 4">
            <a:extLst>
              <a:ext uri="{FF2B5EF4-FFF2-40B4-BE49-F238E27FC236}">
                <a16:creationId xmlns:a16="http://schemas.microsoft.com/office/drawing/2014/main" id="{6C2910ED-16C7-4D60-8AB4-D72981197CE6}"/>
              </a:ext>
            </a:extLst>
          </p:cNvPr>
          <p:cNvSpPr txBox="1"/>
          <p:nvPr/>
        </p:nvSpPr>
        <p:spPr>
          <a:xfrm>
            <a:off x="8042564" y="1654734"/>
            <a:ext cx="1163781" cy="584775"/>
          </a:xfrm>
          <a:prstGeom prst="rect">
            <a:avLst/>
          </a:prstGeom>
          <a:noFill/>
        </p:spPr>
        <p:txBody>
          <a:bodyPr wrap="square" rtlCol="0">
            <a:spAutoFit/>
          </a:bodyPr>
          <a:lstStyle/>
          <a:p>
            <a:pPr algn="ctr"/>
            <a:r>
              <a:rPr lang="zh-TW" altLang="en-US" sz="3200" dirty="0">
                <a:solidFill>
                  <a:srgbClr val="FF0000"/>
                </a:solidFill>
              </a:rPr>
              <a:t>改良</a:t>
            </a:r>
          </a:p>
        </p:txBody>
      </p:sp>
      <p:sp>
        <p:nvSpPr>
          <p:cNvPr id="6" name="文字方塊 5">
            <a:extLst>
              <a:ext uri="{FF2B5EF4-FFF2-40B4-BE49-F238E27FC236}">
                <a16:creationId xmlns:a16="http://schemas.microsoft.com/office/drawing/2014/main" id="{879AD2DE-5F30-4D64-B643-704B4A7CAF16}"/>
              </a:ext>
            </a:extLst>
          </p:cNvPr>
          <p:cNvSpPr txBox="1"/>
          <p:nvPr/>
        </p:nvSpPr>
        <p:spPr>
          <a:xfrm>
            <a:off x="7197436" y="2393361"/>
            <a:ext cx="1163781" cy="584775"/>
          </a:xfrm>
          <a:prstGeom prst="rect">
            <a:avLst/>
          </a:prstGeom>
          <a:noFill/>
        </p:spPr>
        <p:txBody>
          <a:bodyPr wrap="square" rtlCol="0">
            <a:spAutoFit/>
          </a:bodyPr>
          <a:lstStyle/>
          <a:p>
            <a:pPr algn="ctr"/>
            <a:r>
              <a:rPr lang="zh-TW" altLang="en-US" sz="3200" dirty="0">
                <a:solidFill>
                  <a:srgbClr val="FF0000"/>
                </a:solidFill>
              </a:rPr>
              <a:t>改进</a:t>
            </a:r>
          </a:p>
        </p:txBody>
      </p:sp>
      <p:sp>
        <p:nvSpPr>
          <p:cNvPr id="7" name="文字方塊 6">
            <a:extLst>
              <a:ext uri="{FF2B5EF4-FFF2-40B4-BE49-F238E27FC236}">
                <a16:creationId xmlns:a16="http://schemas.microsoft.com/office/drawing/2014/main" id="{08D40862-5248-4B92-89CF-E453D206FF8D}"/>
              </a:ext>
            </a:extLst>
          </p:cNvPr>
          <p:cNvSpPr txBox="1"/>
          <p:nvPr/>
        </p:nvSpPr>
        <p:spPr>
          <a:xfrm>
            <a:off x="2715490" y="3822164"/>
            <a:ext cx="1163781" cy="584775"/>
          </a:xfrm>
          <a:prstGeom prst="rect">
            <a:avLst/>
          </a:prstGeom>
          <a:noFill/>
        </p:spPr>
        <p:txBody>
          <a:bodyPr wrap="square" rtlCol="0">
            <a:spAutoFit/>
          </a:bodyPr>
          <a:lstStyle/>
          <a:p>
            <a:pPr algn="ctr"/>
            <a:r>
              <a:rPr lang="zh-TW" altLang="en-US" sz="3200" dirty="0">
                <a:solidFill>
                  <a:srgbClr val="FF0000"/>
                </a:solidFill>
              </a:rPr>
              <a:t>出生</a:t>
            </a:r>
          </a:p>
        </p:txBody>
      </p:sp>
      <p:sp>
        <p:nvSpPr>
          <p:cNvPr id="8" name="文字方塊 7">
            <a:extLst>
              <a:ext uri="{FF2B5EF4-FFF2-40B4-BE49-F238E27FC236}">
                <a16:creationId xmlns:a16="http://schemas.microsoft.com/office/drawing/2014/main" id="{02DC51D6-E5AA-47CC-B5E0-D8871A766899}"/>
              </a:ext>
            </a:extLst>
          </p:cNvPr>
          <p:cNvSpPr txBox="1"/>
          <p:nvPr/>
        </p:nvSpPr>
        <p:spPr>
          <a:xfrm>
            <a:off x="4336472" y="4584854"/>
            <a:ext cx="1163781" cy="584775"/>
          </a:xfrm>
          <a:prstGeom prst="rect">
            <a:avLst/>
          </a:prstGeom>
          <a:noFill/>
        </p:spPr>
        <p:txBody>
          <a:bodyPr wrap="square" rtlCol="0">
            <a:spAutoFit/>
          </a:bodyPr>
          <a:lstStyle/>
          <a:p>
            <a:pPr algn="ctr"/>
            <a:r>
              <a:rPr lang="zh-TW" altLang="en-US" sz="3200" dirty="0">
                <a:solidFill>
                  <a:srgbClr val="FF0000"/>
                </a:solidFill>
              </a:rPr>
              <a:t>伤害</a:t>
            </a:r>
          </a:p>
        </p:txBody>
      </p:sp>
      <p:sp>
        <p:nvSpPr>
          <p:cNvPr id="9" name="文字方塊 8">
            <a:extLst>
              <a:ext uri="{FF2B5EF4-FFF2-40B4-BE49-F238E27FC236}">
                <a16:creationId xmlns:a16="http://schemas.microsoft.com/office/drawing/2014/main" id="{511A6774-573E-4352-9CEC-936A5AF9548D}"/>
              </a:ext>
            </a:extLst>
          </p:cNvPr>
          <p:cNvSpPr txBox="1"/>
          <p:nvPr/>
        </p:nvSpPr>
        <p:spPr>
          <a:xfrm>
            <a:off x="2715490" y="5252757"/>
            <a:ext cx="1163781" cy="584775"/>
          </a:xfrm>
          <a:prstGeom prst="rect">
            <a:avLst/>
          </a:prstGeom>
          <a:noFill/>
        </p:spPr>
        <p:txBody>
          <a:bodyPr wrap="square" rtlCol="0">
            <a:spAutoFit/>
          </a:bodyPr>
          <a:lstStyle/>
          <a:p>
            <a:pPr algn="ctr"/>
            <a:r>
              <a:rPr lang="zh-TW" altLang="en-US" sz="3200" dirty="0">
                <a:solidFill>
                  <a:srgbClr val="FF0000"/>
                </a:solidFill>
              </a:rPr>
              <a:t>诞生</a:t>
            </a:r>
          </a:p>
        </p:txBody>
      </p:sp>
    </p:spTree>
    <p:extLst>
      <p:ext uri="{BB962C8B-B14F-4D97-AF65-F5344CB8AC3E}">
        <p14:creationId xmlns:p14="http://schemas.microsoft.com/office/powerpoint/2010/main" val="3090780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2">
            <a:extLst>
              <a:ext uri="{FF2B5EF4-FFF2-40B4-BE49-F238E27FC236}">
                <a16:creationId xmlns:a16="http://schemas.microsoft.com/office/drawing/2014/main" id="{DDBAF9A1-5189-483C-A29A-3651E4DFFB92}"/>
              </a:ext>
            </a:extLst>
          </p:cNvPr>
          <p:cNvGraphicFramePr>
            <a:graphicFrameLocks noGrp="1"/>
          </p:cNvGraphicFramePr>
          <p:nvPr>
            <p:extLst>
              <p:ext uri="{D42A27DB-BD31-4B8C-83A1-F6EECF244321}">
                <p14:modId xmlns:p14="http://schemas.microsoft.com/office/powerpoint/2010/main" val="2110226233"/>
              </p:ext>
            </p:extLst>
          </p:nvPr>
        </p:nvGraphicFramePr>
        <p:xfrm>
          <a:off x="0" y="0"/>
          <a:ext cx="12192000" cy="1266826"/>
        </p:xfrm>
        <a:graphic>
          <a:graphicData uri="http://schemas.openxmlformats.org/drawingml/2006/table">
            <a:tbl>
              <a:tblPr firstRow="1" bandRow="1">
                <a:tableStyleId>{8799B23B-EC83-4686-B30A-512413B5E67A}</a:tableStyleId>
              </a:tblPr>
              <a:tblGrid>
                <a:gridCol w="2438400">
                  <a:extLst>
                    <a:ext uri="{9D8B030D-6E8A-4147-A177-3AD203B41FA5}">
                      <a16:colId xmlns:a16="http://schemas.microsoft.com/office/drawing/2014/main" val="4198680408"/>
                    </a:ext>
                  </a:extLst>
                </a:gridCol>
                <a:gridCol w="2438400">
                  <a:extLst>
                    <a:ext uri="{9D8B030D-6E8A-4147-A177-3AD203B41FA5}">
                      <a16:colId xmlns:a16="http://schemas.microsoft.com/office/drawing/2014/main" val="1429028016"/>
                    </a:ext>
                  </a:extLst>
                </a:gridCol>
                <a:gridCol w="2438400">
                  <a:extLst>
                    <a:ext uri="{9D8B030D-6E8A-4147-A177-3AD203B41FA5}">
                      <a16:colId xmlns:a16="http://schemas.microsoft.com/office/drawing/2014/main" val="793841815"/>
                    </a:ext>
                  </a:extLst>
                </a:gridCol>
                <a:gridCol w="2438400">
                  <a:extLst>
                    <a:ext uri="{9D8B030D-6E8A-4147-A177-3AD203B41FA5}">
                      <a16:colId xmlns:a16="http://schemas.microsoft.com/office/drawing/2014/main" val="180762605"/>
                    </a:ext>
                  </a:extLst>
                </a:gridCol>
                <a:gridCol w="2438400">
                  <a:extLst>
                    <a:ext uri="{9D8B030D-6E8A-4147-A177-3AD203B41FA5}">
                      <a16:colId xmlns:a16="http://schemas.microsoft.com/office/drawing/2014/main" val="1801778235"/>
                    </a:ext>
                  </a:extLst>
                </a:gridCol>
              </a:tblGrid>
              <a:tr h="633413">
                <a:tc>
                  <a:txBody>
                    <a:bodyPr/>
                    <a:lstStyle/>
                    <a:p>
                      <a:pPr algn="ctr"/>
                      <a:r>
                        <a:rPr lang="zh-TW" altLang="en-US" sz="3200" b="1" dirty="0"/>
                        <a:t>诞生</a:t>
                      </a:r>
                    </a:p>
                  </a:txBody>
                  <a:tcPr anchor="ctr"/>
                </a:tc>
                <a:tc>
                  <a:txBody>
                    <a:bodyPr/>
                    <a:lstStyle/>
                    <a:p>
                      <a:pPr algn="ctr"/>
                      <a:r>
                        <a:rPr lang="zh-TW" altLang="en-US" sz="3200" b="1" dirty="0"/>
                        <a:t>延续</a:t>
                      </a:r>
                    </a:p>
                  </a:txBody>
                  <a:tcPr anchor="ctr"/>
                </a:tc>
                <a:tc>
                  <a:txBody>
                    <a:bodyPr/>
                    <a:lstStyle/>
                    <a:p>
                      <a:pPr algn="ctr"/>
                      <a:r>
                        <a:rPr lang="zh-TW" altLang="en-US" sz="3200" b="1" dirty="0"/>
                        <a:t>损害</a:t>
                      </a:r>
                    </a:p>
                  </a:txBody>
                  <a:tcPr anchor="ctr"/>
                </a:tc>
                <a:tc>
                  <a:txBody>
                    <a:bodyPr/>
                    <a:lstStyle/>
                    <a:p>
                      <a:pPr algn="ctr"/>
                      <a:r>
                        <a:rPr lang="zh-TW" altLang="en-US" sz="3200" b="1" dirty="0"/>
                        <a:t>危害</a:t>
                      </a:r>
                    </a:p>
                  </a:txBody>
                  <a:tcPr anchor="ctr"/>
                </a:tc>
                <a:tc>
                  <a:txBody>
                    <a:bodyPr/>
                    <a:lstStyle/>
                    <a:p>
                      <a:pPr algn="ctr"/>
                      <a:r>
                        <a:rPr lang="zh-TW" altLang="en-US" sz="3200" b="1" dirty="0"/>
                        <a:t>改进</a:t>
                      </a:r>
                    </a:p>
                  </a:txBody>
                  <a:tcPr anchor="ctr"/>
                </a:tc>
                <a:extLst>
                  <a:ext uri="{0D108BD9-81ED-4DB2-BD59-A6C34878D82A}">
                    <a16:rowId xmlns:a16="http://schemas.microsoft.com/office/drawing/2014/main" val="2523300053"/>
                  </a:ext>
                </a:extLst>
              </a:tr>
              <a:tr h="633413">
                <a:tc>
                  <a:txBody>
                    <a:bodyPr/>
                    <a:lstStyle/>
                    <a:p>
                      <a:pPr algn="ctr"/>
                      <a:r>
                        <a:rPr lang="zh-TW" altLang="en-US" sz="3200" b="1" dirty="0"/>
                        <a:t>出生</a:t>
                      </a:r>
                    </a:p>
                  </a:txBody>
                  <a:tcPr anchor="ctr"/>
                </a:tc>
                <a:tc>
                  <a:txBody>
                    <a:bodyPr/>
                    <a:lstStyle/>
                    <a:p>
                      <a:pPr algn="ctr"/>
                      <a:r>
                        <a:rPr lang="zh-TW" altLang="en-US" sz="3200" b="1" dirty="0"/>
                        <a:t>延长</a:t>
                      </a:r>
                    </a:p>
                  </a:txBody>
                  <a:tcPr anchor="ctr"/>
                </a:tc>
                <a:tc>
                  <a:txBody>
                    <a:bodyPr/>
                    <a:lstStyle/>
                    <a:p>
                      <a:pPr algn="ctr"/>
                      <a:r>
                        <a:rPr lang="zh-TW" altLang="en-US" sz="3200" b="1" dirty="0"/>
                        <a:t>伤害</a:t>
                      </a:r>
                    </a:p>
                  </a:txBody>
                  <a:tcPr anchor="ctr"/>
                </a:tc>
                <a:tc>
                  <a:txBody>
                    <a:bodyPr/>
                    <a:lstStyle/>
                    <a:p>
                      <a:pPr algn="ctr"/>
                      <a:r>
                        <a:rPr lang="zh-TW" altLang="en-US" sz="3200" b="1" dirty="0"/>
                        <a:t>改良</a:t>
                      </a:r>
                    </a:p>
                  </a:txBody>
                  <a:tcPr anchor="ctr"/>
                </a:tc>
                <a:tc>
                  <a:txBody>
                    <a:bodyPr/>
                    <a:lstStyle/>
                    <a:p>
                      <a:pPr algn="ctr"/>
                      <a:r>
                        <a:rPr lang="zh-TW" altLang="en-US" sz="3200" b="1" dirty="0"/>
                        <a:t>改善</a:t>
                      </a:r>
                    </a:p>
                  </a:txBody>
                  <a:tcPr anchor="ctr"/>
                </a:tc>
                <a:extLst>
                  <a:ext uri="{0D108BD9-81ED-4DB2-BD59-A6C34878D82A}">
                    <a16:rowId xmlns:a16="http://schemas.microsoft.com/office/drawing/2014/main" val="3180852777"/>
                  </a:ext>
                </a:extLst>
              </a:tr>
            </a:tbl>
          </a:graphicData>
        </a:graphic>
      </p:graphicFrame>
      <p:sp>
        <p:nvSpPr>
          <p:cNvPr id="3" name="文字方塊 2">
            <a:extLst>
              <a:ext uri="{FF2B5EF4-FFF2-40B4-BE49-F238E27FC236}">
                <a16:creationId xmlns:a16="http://schemas.microsoft.com/office/drawing/2014/main" id="{6611316F-E0CC-427E-8370-C19E679CAF8F}"/>
              </a:ext>
            </a:extLst>
          </p:cNvPr>
          <p:cNvSpPr txBox="1"/>
          <p:nvPr/>
        </p:nvSpPr>
        <p:spPr>
          <a:xfrm>
            <a:off x="323850" y="1762125"/>
            <a:ext cx="11553825" cy="3695179"/>
          </a:xfrm>
          <a:prstGeom prst="rect">
            <a:avLst/>
          </a:prstGeom>
          <a:noFill/>
        </p:spPr>
        <p:txBody>
          <a:bodyPr wrap="square" rtlCol="0">
            <a:spAutoFit/>
          </a:bodyPr>
          <a:lstStyle/>
          <a:p>
            <a:pPr>
              <a:lnSpc>
                <a:spcPct val="150000"/>
              </a:lnSpc>
            </a:pPr>
            <a:r>
              <a:rPr lang="en-US" altLang="zh-TW" sz="3200" dirty="0">
                <a:latin typeface="+mn-ea"/>
              </a:rPr>
              <a:t>6.</a:t>
            </a:r>
            <a:r>
              <a:rPr lang="zh-TW" altLang="en-US" sz="3200" dirty="0">
                <a:latin typeface="+mn-ea"/>
              </a:rPr>
              <a:t>他的不法行为</a:t>
            </a:r>
            <a:r>
              <a:rPr lang="en-US" altLang="zh-TW" sz="3200" dirty="0">
                <a:latin typeface="+mn-ea"/>
              </a:rPr>
              <a:t>_________</a:t>
            </a:r>
            <a:r>
              <a:rPr lang="zh-TW" altLang="en-US" sz="3200" dirty="0">
                <a:latin typeface="+mn-ea"/>
              </a:rPr>
              <a:t>了公司的利益。</a:t>
            </a:r>
            <a:endParaRPr lang="en-US" altLang="zh-TW" sz="3200" dirty="0">
              <a:latin typeface="+mn-ea"/>
            </a:endParaRPr>
          </a:p>
          <a:p>
            <a:pPr>
              <a:lnSpc>
                <a:spcPct val="150000"/>
              </a:lnSpc>
            </a:pPr>
            <a:r>
              <a:rPr lang="en-US" altLang="zh-TW" sz="3200" dirty="0">
                <a:latin typeface="+mn-ea"/>
              </a:rPr>
              <a:t>7.</a:t>
            </a:r>
            <a:r>
              <a:rPr lang="zh-TW" altLang="en-US" sz="3200" dirty="0">
                <a:latin typeface="+mn-ea"/>
              </a:rPr>
              <a:t>从这学期开始，学校的班车路线</a:t>
            </a:r>
            <a:r>
              <a:rPr lang="en-US" altLang="zh-TW" sz="3200" dirty="0">
                <a:latin typeface="+mn-ea"/>
              </a:rPr>
              <a:t>_________</a:t>
            </a:r>
            <a:r>
              <a:rPr lang="zh-TW" altLang="en-US" sz="3200" dirty="0">
                <a:latin typeface="+mn-ea"/>
              </a:rPr>
              <a:t>了。</a:t>
            </a:r>
            <a:endParaRPr lang="en-US" altLang="zh-TW" sz="3200" dirty="0">
              <a:latin typeface="+mn-ea"/>
            </a:endParaRPr>
          </a:p>
          <a:p>
            <a:pPr>
              <a:lnSpc>
                <a:spcPct val="150000"/>
              </a:lnSpc>
            </a:pPr>
            <a:r>
              <a:rPr lang="en-US" altLang="zh-TW" sz="3200" dirty="0">
                <a:latin typeface="+mn-ea"/>
              </a:rPr>
              <a:t>8.</a:t>
            </a:r>
            <a:r>
              <a:rPr lang="zh-TW" altLang="en-US" sz="3200" dirty="0">
                <a:latin typeface="+mn-ea"/>
              </a:rPr>
              <a:t>两国总理一致认为应该近一步</a:t>
            </a:r>
            <a:r>
              <a:rPr lang="en-US" altLang="zh-TW" sz="3200" dirty="0">
                <a:latin typeface="+mn-ea"/>
              </a:rPr>
              <a:t>_________</a:t>
            </a:r>
            <a:r>
              <a:rPr lang="zh-TW" altLang="en-US" sz="3200" dirty="0">
                <a:latin typeface="+mn-ea"/>
              </a:rPr>
              <a:t>两国的关系。</a:t>
            </a:r>
            <a:endParaRPr lang="en-US" altLang="zh-TW" sz="3200" dirty="0">
              <a:latin typeface="+mn-ea"/>
            </a:endParaRPr>
          </a:p>
          <a:p>
            <a:pPr>
              <a:lnSpc>
                <a:spcPct val="150000"/>
              </a:lnSpc>
            </a:pPr>
            <a:r>
              <a:rPr lang="en-US" altLang="zh-TW" sz="3200" dirty="0">
                <a:latin typeface="+mn-ea"/>
              </a:rPr>
              <a:t>9.</a:t>
            </a:r>
            <a:r>
              <a:rPr lang="zh-TW" altLang="en-US" sz="3200" dirty="0">
                <a:latin typeface="+mn-ea"/>
              </a:rPr>
              <a:t>受这场交通事故的影响。交货日期</a:t>
            </a:r>
            <a:r>
              <a:rPr lang="en-US" altLang="zh-TW" sz="3200" dirty="0">
                <a:latin typeface="+mn-ea"/>
              </a:rPr>
              <a:t>_________</a:t>
            </a:r>
            <a:r>
              <a:rPr lang="zh-TW" altLang="en-US" sz="3200" dirty="0">
                <a:latin typeface="+mn-ea"/>
              </a:rPr>
              <a:t>了半个月。</a:t>
            </a:r>
            <a:endParaRPr lang="en-US" altLang="zh-TW" sz="3200" dirty="0">
              <a:latin typeface="+mn-ea"/>
            </a:endParaRPr>
          </a:p>
          <a:p>
            <a:pPr>
              <a:lnSpc>
                <a:spcPct val="150000"/>
              </a:lnSpc>
            </a:pPr>
            <a:r>
              <a:rPr lang="en-US" altLang="zh-TW" sz="3200" dirty="0">
                <a:latin typeface="+mn-ea"/>
              </a:rPr>
              <a:t>10.</a:t>
            </a:r>
            <a:r>
              <a:rPr lang="zh-TW" altLang="en-US" sz="3200" dirty="0">
                <a:latin typeface="+mn-ea"/>
              </a:rPr>
              <a:t>黑社会</a:t>
            </a:r>
            <a:r>
              <a:rPr lang="en-US" altLang="zh-TW" sz="3200" dirty="0">
                <a:latin typeface="+mn-ea"/>
              </a:rPr>
              <a:t>_________</a:t>
            </a:r>
            <a:r>
              <a:rPr lang="zh-TW" altLang="en-US" sz="3200" dirty="0">
                <a:latin typeface="+mn-ea"/>
              </a:rPr>
              <a:t>了社会秩序。</a:t>
            </a:r>
          </a:p>
        </p:txBody>
      </p:sp>
      <p:sp>
        <p:nvSpPr>
          <p:cNvPr id="5" name="文字方塊 4">
            <a:extLst>
              <a:ext uri="{FF2B5EF4-FFF2-40B4-BE49-F238E27FC236}">
                <a16:creationId xmlns:a16="http://schemas.microsoft.com/office/drawing/2014/main" id="{223B8F58-97A5-465D-90C6-166CDF6F7A0C}"/>
              </a:ext>
            </a:extLst>
          </p:cNvPr>
          <p:cNvSpPr txBox="1"/>
          <p:nvPr/>
        </p:nvSpPr>
        <p:spPr>
          <a:xfrm>
            <a:off x="3394364" y="1762125"/>
            <a:ext cx="1163781" cy="584775"/>
          </a:xfrm>
          <a:prstGeom prst="rect">
            <a:avLst/>
          </a:prstGeom>
          <a:noFill/>
        </p:spPr>
        <p:txBody>
          <a:bodyPr wrap="square" rtlCol="0">
            <a:spAutoFit/>
          </a:bodyPr>
          <a:lstStyle/>
          <a:p>
            <a:pPr algn="ctr"/>
            <a:r>
              <a:rPr lang="zh-TW" altLang="en-US" sz="3200" dirty="0">
                <a:solidFill>
                  <a:srgbClr val="FF0000"/>
                </a:solidFill>
              </a:rPr>
              <a:t>损害</a:t>
            </a:r>
          </a:p>
        </p:txBody>
      </p:sp>
      <p:sp>
        <p:nvSpPr>
          <p:cNvPr id="6" name="文字方塊 5">
            <a:extLst>
              <a:ext uri="{FF2B5EF4-FFF2-40B4-BE49-F238E27FC236}">
                <a16:creationId xmlns:a16="http://schemas.microsoft.com/office/drawing/2014/main" id="{719C75D5-4968-4792-8CE9-717E54DEA757}"/>
              </a:ext>
            </a:extLst>
          </p:cNvPr>
          <p:cNvSpPr txBox="1"/>
          <p:nvPr/>
        </p:nvSpPr>
        <p:spPr>
          <a:xfrm>
            <a:off x="6767946" y="2558762"/>
            <a:ext cx="1163781" cy="584775"/>
          </a:xfrm>
          <a:prstGeom prst="rect">
            <a:avLst/>
          </a:prstGeom>
          <a:noFill/>
        </p:spPr>
        <p:txBody>
          <a:bodyPr wrap="square" rtlCol="0">
            <a:spAutoFit/>
          </a:bodyPr>
          <a:lstStyle/>
          <a:p>
            <a:pPr algn="ctr"/>
            <a:r>
              <a:rPr lang="zh-TW" altLang="en-US" sz="3200" dirty="0">
                <a:solidFill>
                  <a:srgbClr val="FF0000"/>
                </a:solidFill>
              </a:rPr>
              <a:t>延续</a:t>
            </a:r>
          </a:p>
        </p:txBody>
      </p:sp>
      <p:sp>
        <p:nvSpPr>
          <p:cNvPr id="7" name="文字方塊 6">
            <a:extLst>
              <a:ext uri="{FF2B5EF4-FFF2-40B4-BE49-F238E27FC236}">
                <a16:creationId xmlns:a16="http://schemas.microsoft.com/office/drawing/2014/main" id="{A2C0ACEE-FD9D-45A0-A29C-C564AF175F64}"/>
              </a:ext>
            </a:extLst>
          </p:cNvPr>
          <p:cNvSpPr txBox="1"/>
          <p:nvPr/>
        </p:nvSpPr>
        <p:spPr>
          <a:xfrm>
            <a:off x="6414655" y="3317326"/>
            <a:ext cx="1163781" cy="584775"/>
          </a:xfrm>
          <a:prstGeom prst="rect">
            <a:avLst/>
          </a:prstGeom>
          <a:noFill/>
        </p:spPr>
        <p:txBody>
          <a:bodyPr wrap="square" rtlCol="0">
            <a:spAutoFit/>
          </a:bodyPr>
          <a:lstStyle/>
          <a:p>
            <a:pPr algn="ctr"/>
            <a:r>
              <a:rPr lang="zh-TW" altLang="en-US" sz="3200" dirty="0">
                <a:solidFill>
                  <a:srgbClr val="FF0000"/>
                </a:solidFill>
              </a:rPr>
              <a:t>改善</a:t>
            </a:r>
          </a:p>
        </p:txBody>
      </p:sp>
      <p:sp>
        <p:nvSpPr>
          <p:cNvPr id="8" name="文字方塊 7">
            <a:extLst>
              <a:ext uri="{FF2B5EF4-FFF2-40B4-BE49-F238E27FC236}">
                <a16:creationId xmlns:a16="http://schemas.microsoft.com/office/drawing/2014/main" id="{368A352C-441A-4AB2-8724-188CE0A0374B}"/>
              </a:ext>
            </a:extLst>
          </p:cNvPr>
          <p:cNvSpPr txBox="1"/>
          <p:nvPr/>
        </p:nvSpPr>
        <p:spPr>
          <a:xfrm>
            <a:off x="7142019" y="4008033"/>
            <a:ext cx="1163781" cy="584775"/>
          </a:xfrm>
          <a:prstGeom prst="rect">
            <a:avLst/>
          </a:prstGeom>
          <a:noFill/>
        </p:spPr>
        <p:txBody>
          <a:bodyPr wrap="square" rtlCol="0">
            <a:spAutoFit/>
          </a:bodyPr>
          <a:lstStyle/>
          <a:p>
            <a:pPr algn="ctr"/>
            <a:r>
              <a:rPr lang="zh-TW" altLang="en-US" sz="3200" dirty="0">
                <a:solidFill>
                  <a:srgbClr val="FF0000"/>
                </a:solidFill>
              </a:rPr>
              <a:t>延长</a:t>
            </a:r>
          </a:p>
        </p:txBody>
      </p:sp>
      <p:sp>
        <p:nvSpPr>
          <p:cNvPr id="9" name="文字方塊 8">
            <a:extLst>
              <a:ext uri="{FF2B5EF4-FFF2-40B4-BE49-F238E27FC236}">
                <a16:creationId xmlns:a16="http://schemas.microsoft.com/office/drawing/2014/main" id="{1F1B7948-CFF3-46FD-8AED-002C46AC0783}"/>
              </a:ext>
            </a:extLst>
          </p:cNvPr>
          <p:cNvSpPr txBox="1"/>
          <p:nvPr/>
        </p:nvSpPr>
        <p:spPr>
          <a:xfrm>
            <a:off x="2556165" y="4683497"/>
            <a:ext cx="1163781" cy="584775"/>
          </a:xfrm>
          <a:prstGeom prst="rect">
            <a:avLst/>
          </a:prstGeom>
          <a:noFill/>
        </p:spPr>
        <p:txBody>
          <a:bodyPr wrap="square" rtlCol="0">
            <a:spAutoFit/>
          </a:bodyPr>
          <a:lstStyle/>
          <a:p>
            <a:pPr algn="ctr"/>
            <a:r>
              <a:rPr lang="zh-TW" altLang="en-US" sz="3200" dirty="0">
                <a:solidFill>
                  <a:srgbClr val="FF0000"/>
                </a:solidFill>
              </a:rPr>
              <a:t>危害</a:t>
            </a:r>
          </a:p>
        </p:txBody>
      </p:sp>
    </p:spTree>
    <p:extLst>
      <p:ext uri="{BB962C8B-B14F-4D97-AF65-F5344CB8AC3E}">
        <p14:creationId xmlns:p14="http://schemas.microsoft.com/office/powerpoint/2010/main" val="3967117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2">
            <a:extLst>
              <a:ext uri="{FF2B5EF4-FFF2-40B4-BE49-F238E27FC236}">
                <a16:creationId xmlns:a16="http://schemas.microsoft.com/office/drawing/2014/main" id="{7EFED60C-9635-4662-8EA6-6D4A42A3FF7D}"/>
              </a:ext>
            </a:extLst>
          </p:cNvPr>
          <p:cNvGraphicFramePr>
            <a:graphicFrameLocks noGrp="1"/>
          </p:cNvGraphicFramePr>
          <p:nvPr>
            <p:extLst>
              <p:ext uri="{D42A27DB-BD31-4B8C-83A1-F6EECF244321}">
                <p14:modId xmlns:p14="http://schemas.microsoft.com/office/powerpoint/2010/main" val="3740705560"/>
              </p:ext>
            </p:extLst>
          </p:nvPr>
        </p:nvGraphicFramePr>
        <p:xfrm>
          <a:off x="0" y="0"/>
          <a:ext cx="12192000" cy="1276350"/>
        </p:xfrm>
        <a:graphic>
          <a:graphicData uri="http://schemas.openxmlformats.org/drawingml/2006/table">
            <a:tbl>
              <a:tblPr firstRow="1" bandRow="1">
                <a:tableStyleId>{BC89EF96-8CEA-46FF-86C4-4CE0E7609802}</a:tableStyleId>
              </a:tblPr>
              <a:tblGrid>
                <a:gridCol w="2032000">
                  <a:extLst>
                    <a:ext uri="{9D8B030D-6E8A-4147-A177-3AD203B41FA5}">
                      <a16:colId xmlns:a16="http://schemas.microsoft.com/office/drawing/2014/main" val="589401953"/>
                    </a:ext>
                  </a:extLst>
                </a:gridCol>
                <a:gridCol w="2032000">
                  <a:extLst>
                    <a:ext uri="{9D8B030D-6E8A-4147-A177-3AD203B41FA5}">
                      <a16:colId xmlns:a16="http://schemas.microsoft.com/office/drawing/2014/main" val="2189283191"/>
                    </a:ext>
                  </a:extLst>
                </a:gridCol>
                <a:gridCol w="2032000">
                  <a:extLst>
                    <a:ext uri="{9D8B030D-6E8A-4147-A177-3AD203B41FA5}">
                      <a16:colId xmlns:a16="http://schemas.microsoft.com/office/drawing/2014/main" val="2433570538"/>
                    </a:ext>
                  </a:extLst>
                </a:gridCol>
                <a:gridCol w="2032000">
                  <a:extLst>
                    <a:ext uri="{9D8B030D-6E8A-4147-A177-3AD203B41FA5}">
                      <a16:colId xmlns:a16="http://schemas.microsoft.com/office/drawing/2014/main" val="367847057"/>
                    </a:ext>
                  </a:extLst>
                </a:gridCol>
                <a:gridCol w="2032000">
                  <a:extLst>
                    <a:ext uri="{9D8B030D-6E8A-4147-A177-3AD203B41FA5}">
                      <a16:colId xmlns:a16="http://schemas.microsoft.com/office/drawing/2014/main" val="1892005544"/>
                    </a:ext>
                  </a:extLst>
                </a:gridCol>
                <a:gridCol w="2032000">
                  <a:extLst>
                    <a:ext uri="{9D8B030D-6E8A-4147-A177-3AD203B41FA5}">
                      <a16:colId xmlns:a16="http://schemas.microsoft.com/office/drawing/2014/main" val="2233371031"/>
                    </a:ext>
                  </a:extLst>
                </a:gridCol>
              </a:tblGrid>
              <a:tr h="638175">
                <a:tc>
                  <a:txBody>
                    <a:bodyPr/>
                    <a:lstStyle/>
                    <a:p>
                      <a:pPr algn="ctr"/>
                      <a:r>
                        <a:rPr lang="zh-TW" altLang="en-US" sz="3200" b="1" dirty="0"/>
                        <a:t>克隆</a:t>
                      </a:r>
                    </a:p>
                  </a:txBody>
                  <a:tcPr/>
                </a:tc>
                <a:tc>
                  <a:txBody>
                    <a:bodyPr/>
                    <a:lstStyle/>
                    <a:p>
                      <a:pPr algn="ctr"/>
                      <a:r>
                        <a:rPr lang="zh-TW" altLang="en-US" sz="3200" b="1" dirty="0"/>
                        <a:t>随后</a:t>
                      </a:r>
                    </a:p>
                  </a:txBody>
                  <a:tcPr/>
                </a:tc>
                <a:tc>
                  <a:txBody>
                    <a:bodyPr/>
                    <a:lstStyle/>
                    <a:p>
                      <a:pPr algn="ctr"/>
                      <a:r>
                        <a:rPr lang="zh-TW" altLang="en-US" sz="3200" b="1" dirty="0"/>
                        <a:t>旋即</a:t>
                      </a:r>
                    </a:p>
                  </a:txBody>
                  <a:tcPr/>
                </a:tc>
                <a:tc>
                  <a:txBody>
                    <a:bodyPr/>
                    <a:lstStyle/>
                    <a:p>
                      <a:pPr algn="ctr"/>
                      <a:r>
                        <a:rPr lang="zh-TW" altLang="en-US" sz="3200" b="1" dirty="0"/>
                        <a:t>无限期</a:t>
                      </a:r>
                    </a:p>
                  </a:txBody>
                  <a:tcPr/>
                </a:tc>
                <a:tc>
                  <a:txBody>
                    <a:bodyPr/>
                    <a:lstStyle/>
                    <a:p>
                      <a:pPr algn="ctr"/>
                      <a:r>
                        <a:rPr lang="zh-TW" altLang="en-US" sz="3200" b="1" dirty="0"/>
                        <a:t>相关</a:t>
                      </a:r>
                    </a:p>
                  </a:txBody>
                  <a:tcPr/>
                </a:tc>
                <a:tc>
                  <a:txBody>
                    <a:bodyPr/>
                    <a:lstStyle/>
                    <a:p>
                      <a:pPr algn="ctr"/>
                      <a:r>
                        <a:rPr lang="zh-TW" altLang="en-US" sz="3200" b="1" dirty="0"/>
                        <a:t>人为</a:t>
                      </a:r>
                    </a:p>
                  </a:txBody>
                  <a:tcPr/>
                </a:tc>
                <a:extLst>
                  <a:ext uri="{0D108BD9-81ED-4DB2-BD59-A6C34878D82A}">
                    <a16:rowId xmlns:a16="http://schemas.microsoft.com/office/drawing/2014/main" val="300367926"/>
                  </a:ext>
                </a:extLst>
              </a:tr>
              <a:tr h="638175">
                <a:tc>
                  <a:txBody>
                    <a:bodyPr/>
                    <a:lstStyle/>
                    <a:p>
                      <a:pPr algn="ctr"/>
                      <a:r>
                        <a:rPr lang="zh-TW" altLang="en-US" sz="3200" b="1" dirty="0"/>
                        <a:t>断言</a:t>
                      </a:r>
                    </a:p>
                  </a:txBody>
                  <a:tcPr/>
                </a:tc>
                <a:tc>
                  <a:txBody>
                    <a:bodyPr/>
                    <a:lstStyle/>
                    <a:p>
                      <a:pPr algn="ctr"/>
                      <a:r>
                        <a:rPr lang="zh-TW" altLang="en-US" sz="3200" b="1" dirty="0"/>
                        <a:t>导致</a:t>
                      </a:r>
                    </a:p>
                  </a:txBody>
                  <a:tcPr/>
                </a:tc>
                <a:tc>
                  <a:txBody>
                    <a:bodyPr/>
                    <a:lstStyle/>
                    <a:p>
                      <a:pPr algn="ctr"/>
                      <a:r>
                        <a:rPr lang="zh-TW" altLang="en-US" sz="3200" b="1" dirty="0"/>
                        <a:t>伦理</a:t>
                      </a:r>
                    </a:p>
                  </a:txBody>
                  <a:tcPr/>
                </a:tc>
                <a:tc>
                  <a:txBody>
                    <a:bodyPr/>
                    <a:lstStyle/>
                    <a:p>
                      <a:pPr algn="ctr"/>
                      <a:r>
                        <a:rPr lang="zh-TW" altLang="en-US" sz="3200" b="1" dirty="0"/>
                        <a:t>假定</a:t>
                      </a:r>
                    </a:p>
                  </a:txBody>
                  <a:tcPr/>
                </a:tc>
                <a:tc>
                  <a:txBody>
                    <a:bodyPr/>
                    <a:lstStyle/>
                    <a:p>
                      <a:pPr algn="ctr"/>
                      <a:r>
                        <a:rPr lang="zh-TW" altLang="en-US" sz="3200" b="1" dirty="0"/>
                        <a:t>前提</a:t>
                      </a:r>
                    </a:p>
                  </a:txBody>
                  <a:tcPr/>
                </a:tc>
                <a:tc>
                  <a:txBody>
                    <a:bodyPr/>
                    <a:lstStyle/>
                    <a:p>
                      <a:pPr algn="ctr"/>
                      <a:endParaRPr lang="zh-TW" altLang="en-US" sz="3200" b="1" dirty="0"/>
                    </a:p>
                  </a:txBody>
                  <a:tcPr/>
                </a:tc>
                <a:extLst>
                  <a:ext uri="{0D108BD9-81ED-4DB2-BD59-A6C34878D82A}">
                    <a16:rowId xmlns:a16="http://schemas.microsoft.com/office/drawing/2014/main" val="1032522041"/>
                  </a:ext>
                </a:extLst>
              </a:tr>
            </a:tbl>
          </a:graphicData>
        </a:graphic>
      </p:graphicFrame>
      <p:sp>
        <p:nvSpPr>
          <p:cNvPr id="4" name="文字方塊 3">
            <a:extLst>
              <a:ext uri="{FF2B5EF4-FFF2-40B4-BE49-F238E27FC236}">
                <a16:creationId xmlns:a16="http://schemas.microsoft.com/office/drawing/2014/main" id="{0D7BB1E1-BABF-4936-8F69-87AFB02F4EC8}"/>
              </a:ext>
            </a:extLst>
          </p:cNvPr>
          <p:cNvSpPr txBox="1"/>
          <p:nvPr/>
        </p:nvSpPr>
        <p:spPr>
          <a:xfrm>
            <a:off x="333375" y="1590675"/>
            <a:ext cx="11544300" cy="4854983"/>
          </a:xfrm>
          <a:prstGeom prst="rect">
            <a:avLst/>
          </a:prstGeom>
          <a:noFill/>
        </p:spPr>
        <p:txBody>
          <a:bodyPr wrap="square" rtlCol="0">
            <a:spAutoFit/>
          </a:bodyPr>
          <a:lstStyle/>
          <a:p>
            <a:pPr>
              <a:lnSpc>
                <a:spcPct val="150000"/>
              </a:lnSpc>
            </a:pPr>
            <a:r>
              <a:rPr lang="en-US" altLang="zh-TW" sz="3000" dirty="0">
                <a:latin typeface="+mn-ea"/>
              </a:rPr>
              <a:t>1.</a:t>
            </a:r>
            <a:r>
              <a:rPr lang="zh-TW" altLang="en-US" sz="3000" dirty="0">
                <a:latin typeface="+mn-ea"/>
              </a:rPr>
              <a:t>开放了这个禁区以后，</a:t>
            </a:r>
            <a:r>
              <a:rPr lang="en-US" altLang="zh-TW" sz="3000" dirty="0">
                <a:latin typeface="+mn-ea"/>
              </a:rPr>
              <a:t>_________</a:t>
            </a:r>
            <a:r>
              <a:rPr lang="zh-TW" altLang="en-US" sz="3000" dirty="0">
                <a:latin typeface="+mn-ea"/>
              </a:rPr>
              <a:t>的出版物</a:t>
            </a:r>
            <a:r>
              <a:rPr lang="en-US" altLang="zh-TW" sz="3000" dirty="0">
                <a:latin typeface="+mn-ea"/>
              </a:rPr>
              <a:t>_________</a:t>
            </a:r>
            <a:r>
              <a:rPr lang="zh-TW" altLang="en-US" sz="3000" dirty="0">
                <a:latin typeface="+mn-ea"/>
              </a:rPr>
              <a:t>大量出现在各</a:t>
            </a:r>
            <a:endParaRPr lang="en-US" altLang="zh-TW" sz="3000" dirty="0">
              <a:latin typeface="+mn-ea"/>
            </a:endParaRPr>
          </a:p>
          <a:p>
            <a:pPr>
              <a:lnSpc>
                <a:spcPct val="150000"/>
              </a:lnSpc>
            </a:pPr>
            <a:r>
              <a:rPr lang="zh-TW" altLang="en-US" sz="3000" dirty="0">
                <a:latin typeface="+mn-ea"/>
              </a:rPr>
              <a:t>   大书店里。</a:t>
            </a:r>
            <a:endParaRPr lang="en-US" altLang="zh-TW" sz="3000" dirty="0">
              <a:latin typeface="+mn-ea"/>
            </a:endParaRPr>
          </a:p>
          <a:p>
            <a:pPr>
              <a:lnSpc>
                <a:spcPct val="150000"/>
              </a:lnSpc>
            </a:pPr>
            <a:r>
              <a:rPr lang="en-US" altLang="zh-TW" sz="3000" dirty="0">
                <a:latin typeface="+mn-ea"/>
              </a:rPr>
              <a:t>2.</a:t>
            </a:r>
            <a:r>
              <a:rPr lang="zh-TW" altLang="en-US" sz="3000" dirty="0">
                <a:latin typeface="+mn-ea"/>
              </a:rPr>
              <a:t>对这个国家的经济制裁不会是</a:t>
            </a:r>
            <a:r>
              <a:rPr lang="en-US" altLang="zh-TW" sz="3000" dirty="0">
                <a:latin typeface="+mn-ea"/>
              </a:rPr>
              <a:t>_________</a:t>
            </a:r>
            <a:r>
              <a:rPr lang="zh-TW" altLang="en-US" sz="3000" dirty="0">
                <a:latin typeface="+mn-ea"/>
              </a:rPr>
              <a:t>的，总有一天会解除。</a:t>
            </a:r>
            <a:endParaRPr lang="en-US" altLang="zh-TW" sz="3000" dirty="0">
              <a:latin typeface="+mn-ea"/>
            </a:endParaRPr>
          </a:p>
          <a:p>
            <a:pPr>
              <a:lnSpc>
                <a:spcPct val="150000"/>
              </a:lnSpc>
            </a:pPr>
            <a:r>
              <a:rPr lang="en-US" altLang="zh-TW" sz="3000" dirty="0">
                <a:latin typeface="+mn-ea"/>
              </a:rPr>
              <a:t>3.</a:t>
            </a:r>
            <a:r>
              <a:rPr lang="zh-TW" altLang="en-US" sz="3000" dirty="0">
                <a:latin typeface="+mn-ea"/>
              </a:rPr>
              <a:t>你先走，我</a:t>
            </a:r>
            <a:r>
              <a:rPr lang="en-US" altLang="zh-TW" sz="3000" dirty="0">
                <a:latin typeface="+mn-ea"/>
              </a:rPr>
              <a:t>_________</a:t>
            </a:r>
            <a:r>
              <a:rPr lang="zh-TW" altLang="en-US" sz="3000" dirty="0">
                <a:latin typeface="+mn-ea"/>
              </a:rPr>
              <a:t>就到。</a:t>
            </a:r>
            <a:endParaRPr lang="en-US" altLang="zh-TW" sz="3000" dirty="0">
              <a:latin typeface="+mn-ea"/>
            </a:endParaRPr>
          </a:p>
          <a:p>
            <a:pPr>
              <a:lnSpc>
                <a:spcPct val="150000"/>
              </a:lnSpc>
            </a:pPr>
            <a:r>
              <a:rPr lang="en-US" altLang="zh-TW" sz="3000" dirty="0">
                <a:latin typeface="+mn-ea"/>
              </a:rPr>
              <a:t>4.</a:t>
            </a:r>
            <a:r>
              <a:rPr lang="zh-TW" altLang="en-US" sz="3000" dirty="0">
                <a:latin typeface="+mn-ea"/>
              </a:rPr>
              <a:t>最近忙得不得了，他恨不得再</a:t>
            </a:r>
            <a:r>
              <a:rPr lang="en-US" altLang="zh-TW" sz="3000" dirty="0">
                <a:latin typeface="+mn-ea"/>
              </a:rPr>
              <a:t>_________</a:t>
            </a:r>
            <a:r>
              <a:rPr lang="zh-TW" altLang="en-US" sz="3000" dirty="0">
                <a:latin typeface="+mn-ea"/>
              </a:rPr>
              <a:t>一个自己。</a:t>
            </a:r>
            <a:endParaRPr lang="en-US" altLang="zh-TW" sz="3000" dirty="0">
              <a:latin typeface="+mn-ea"/>
            </a:endParaRPr>
          </a:p>
          <a:p>
            <a:pPr>
              <a:lnSpc>
                <a:spcPct val="150000"/>
              </a:lnSpc>
            </a:pPr>
            <a:r>
              <a:rPr lang="en-US" altLang="zh-TW" sz="3000" dirty="0">
                <a:latin typeface="+mn-ea"/>
              </a:rPr>
              <a:t>5.</a:t>
            </a:r>
            <a:r>
              <a:rPr lang="zh-TW" altLang="en-US" sz="3000" dirty="0">
                <a:latin typeface="+mn-ea"/>
              </a:rPr>
              <a:t>如果他继续逃避、不负责任的话，我可以</a:t>
            </a:r>
            <a:r>
              <a:rPr lang="en-US" altLang="zh-TW" sz="3000" dirty="0">
                <a:latin typeface="+mn-ea"/>
              </a:rPr>
              <a:t>_________</a:t>
            </a:r>
            <a:r>
              <a:rPr lang="zh-TW" altLang="en-US" sz="3000" dirty="0">
                <a:latin typeface="+mn-ea"/>
              </a:rPr>
              <a:t>，最终他将被</a:t>
            </a:r>
            <a:endParaRPr lang="en-US" altLang="zh-TW" sz="3000" dirty="0">
              <a:latin typeface="+mn-ea"/>
            </a:endParaRPr>
          </a:p>
          <a:p>
            <a:pPr>
              <a:lnSpc>
                <a:spcPct val="150000"/>
              </a:lnSpc>
            </a:pPr>
            <a:r>
              <a:rPr lang="zh-TW" altLang="en-US" sz="3000" dirty="0">
                <a:latin typeface="+mn-ea"/>
              </a:rPr>
              <a:t>   社会所抛弃。</a:t>
            </a:r>
          </a:p>
        </p:txBody>
      </p:sp>
      <p:sp>
        <p:nvSpPr>
          <p:cNvPr id="5" name="文字方塊 4">
            <a:extLst>
              <a:ext uri="{FF2B5EF4-FFF2-40B4-BE49-F238E27FC236}">
                <a16:creationId xmlns:a16="http://schemas.microsoft.com/office/drawing/2014/main" id="{812D9F0D-97BB-4FAB-A4D0-6EC802CD50BD}"/>
              </a:ext>
            </a:extLst>
          </p:cNvPr>
          <p:cNvSpPr txBox="1"/>
          <p:nvPr/>
        </p:nvSpPr>
        <p:spPr>
          <a:xfrm>
            <a:off x="4941744" y="1653021"/>
            <a:ext cx="1163781" cy="553998"/>
          </a:xfrm>
          <a:prstGeom prst="rect">
            <a:avLst/>
          </a:prstGeom>
          <a:noFill/>
        </p:spPr>
        <p:txBody>
          <a:bodyPr wrap="square" rtlCol="0">
            <a:spAutoFit/>
          </a:bodyPr>
          <a:lstStyle/>
          <a:p>
            <a:pPr algn="ctr"/>
            <a:r>
              <a:rPr lang="zh-TW" altLang="en-US" sz="3000" dirty="0">
                <a:solidFill>
                  <a:srgbClr val="FF0000"/>
                </a:solidFill>
              </a:rPr>
              <a:t>相关</a:t>
            </a:r>
          </a:p>
        </p:txBody>
      </p:sp>
      <p:sp>
        <p:nvSpPr>
          <p:cNvPr id="6" name="文字方塊 5">
            <a:extLst>
              <a:ext uri="{FF2B5EF4-FFF2-40B4-BE49-F238E27FC236}">
                <a16:creationId xmlns:a16="http://schemas.microsoft.com/office/drawing/2014/main" id="{233CEE60-C1E2-4B7F-BA1A-D904109952EE}"/>
              </a:ext>
            </a:extLst>
          </p:cNvPr>
          <p:cNvSpPr txBox="1"/>
          <p:nvPr/>
        </p:nvSpPr>
        <p:spPr>
          <a:xfrm>
            <a:off x="7920471" y="1632239"/>
            <a:ext cx="1163781" cy="553998"/>
          </a:xfrm>
          <a:prstGeom prst="rect">
            <a:avLst/>
          </a:prstGeom>
          <a:noFill/>
        </p:spPr>
        <p:txBody>
          <a:bodyPr wrap="square" rtlCol="0">
            <a:spAutoFit/>
          </a:bodyPr>
          <a:lstStyle/>
          <a:p>
            <a:pPr algn="ctr"/>
            <a:r>
              <a:rPr lang="zh-TW" altLang="en-US" sz="3000" dirty="0">
                <a:solidFill>
                  <a:srgbClr val="FF0000"/>
                </a:solidFill>
              </a:rPr>
              <a:t>旋即</a:t>
            </a:r>
          </a:p>
        </p:txBody>
      </p:sp>
      <p:sp>
        <p:nvSpPr>
          <p:cNvPr id="7" name="文字方塊 6">
            <a:extLst>
              <a:ext uri="{FF2B5EF4-FFF2-40B4-BE49-F238E27FC236}">
                <a16:creationId xmlns:a16="http://schemas.microsoft.com/office/drawing/2014/main" id="{125942B2-D5B7-4D1C-84E1-988968A023C5}"/>
              </a:ext>
            </a:extLst>
          </p:cNvPr>
          <p:cNvSpPr txBox="1"/>
          <p:nvPr/>
        </p:nvSpPr>
        <p:spPr>
          <a:xfrm>
            <a:off x="5777345" y="2998126"/>
            <a:ext cx="1332635" cy="553998"/>
          </a:xfrm>
          <a:prstGeom prst="rect">
            <a:avLst/>
          </a:prstGeom>
          <a:noFill/>
        </p:spPr>
        <p:txBody>
          <a:bodyPr wrap="square" rtlCol="0">
            <a:spAutoFit/>
          </a:bodyPr>
          <a:lstStyle/>
          <a:p>
            <a:pPr algn="ctr"/>
            <a:r>
              <a:rPr lang="zh-TW" altLang="en-US" sz="3000" dirty="0">
                <a:solidFill>
                  <a:srgbClr val="FF0000"/>
                </a:solidFill>
              </a:rPr>
              <a:t>无限期</a:t>
            </a:r>
          </a:p>
        </p:txBody>
      </p:sp>
      <p:sp>
        <p:nvSpPr>
          <p:cNvPr id="8" name="文字方塊 7">
            <a:extLst>
              <a:ext uri="{FF2B5EF4-FFF2-40B4-BE49-F238E27FC236}">
                <a16:creationId xmlns:a16="http://schemas.microsoft.com/office/drawing/2014/main" id="{5ADE1B81-8F8A-4CB4-8F89-2F6768FE82A8}"/>
              </a:ext>
            </a:extLst>
          </p:cNvPr>
          <p:cNvSpPr txBox="1"/>
          <p:nvPr/>
        </p:nvSpPr>
        <p:spPr>
          <a:xfrm>
            <a:off x="2870490" y="3651121"/>
            <a:ext cx="1163781" cy="553998"/>
          </a:xfrm>
          <a:prstGeom prst="rect">
            <a:avLst/>
          </a:prstGeom>
          <a:noFill/>
        </p:spPr>
        <p:txBody>
          <a:bodyPr wrap="square" rtlCol="0">
            <a:spAutoFit/>
          </a:bodyPr>
          <a:lstStyle/>
          <a:p>
            <a:pPr algn="ctr"/>
            <a:r>
              <a:rPr lang="zh-TW" altLang="en-US" sz="3000" dirty="0">
                <a:solidFill>
                  <a:srgbClr val="FF0000"/>
                </a:solidFill>
              </a:rPr>
              <a:t>随后</a:t>
            </a:r>
          </a:p>
        </p:txBody>
      </p:sp>
      <p:sp>
        <p:nvSpPr>
          <p:cNvPr id="9" name="文字方塊 8">
            <a:extLst>
              <a:ext uri="{FF2B5EF4-FFF2-40B4-BE49-F238E27FC236}">
                <a16:creationId xmlns:a16="http://schemas.microsoft.com/office/drawing/2014/main" id="{4CF8F087-9062-4E19-8F06-BA931C11756B}"/>
              </a:ext>
            </a:extLst>
          </p:cNvPr>
          <p:cNvSpPr txBox="1"/>
          <p:nvPr/>
        </p:nvSpPr>
        <p:spPr>
          <a:xfrm>
            <a:off x="5927149" y="4322696"/>
            <a:ext cx="1163781" cy="553998"/>
          </a:xfrm>
          <a:prstGeom prst="rect">
            <a:avLst/>
          </a:prstGeom>
          <a:noFill/>
        </p:spPr>
        <p:txBody>
          <a:bodyPr wrap="square" rtlCol="0">
            <a:spAutoFit/>
          </a:bodyPr>
          <a:lstStyle/>
          <a:p>
            <a:pPr algn="ctr"/>
            <a:r>
              <a:rPr lang="zh-TW" altLang="en-US" sz="3000" dirty="0">
                <a:solidFill>
                  <a:srgbClr val="FF0000"/>
                </a:solidFill>
              </a:rPr>
              <a:t>克隆</a:t>
            </a:r>
          </a:p>
        </p:txBody>
      </p:sp>
      <p:sp>
        <p:nvSpPr>
          <p:cNvPr id="10" name="文字方塊 9">
            <a:extLst>
              <a:ext uri="{FF2B5EF4-FFF2-40B4-BE49-F238E27FC236}">
                <a16:creationId xmlns:a16="http://schemas.microsoft.com/office/drawing/2014/main" id="{C53C07B0-FB6E-487F-A285-ABF192D9BA10}"/>
              </a:ext>
            </a:extLst>
          </p:cNvPr>
          <p:cNvSpPr txBox="1"/>
          <p:nvPr/>
        </p:nvSpPr>
        <p:spPr>
          <a:xfrm>
            <a:off x="7920470" y="5004190"/>
            <a:ext cx="1163781" cy="553998"/>
          </a:xfrm>
          <a:prstGeom prst="rect">
            <a:avLst/>
          </a:prstGeom>
          <a:noFill/>
        </p:spPr>
        <p:txBody>
          <a:bodyPr wrap="square" rtlCol="0">
            <a:spAutoFit/>
          </a:bodyPr>
          <a:lstStyle/>
          <a:p>
            <a:pPr algn="ctr"/>
            <a:r>
              <a:rPr lang="zh-TW" altLang="en-US" sz="3000" dirty="0">
                <a:solidFill>
                  <a:srgbClr val="FF0000"/>
                </a:solidFill>
              </a:rPr>
              <a:t>断言</a:t>
            </a:r>
          </a:p>
        </p:txBody>
      </p:sp>
    </p:spTree>
    <p:extLst>
      <p:ext uri="{BB962C8B-B14F-4D97-AF65-F5344CB8AC3E}">
        <p14:creationId xmlns:p14="http://schemas.microsoft.com/office/powerpoint/2010/main" val="2645588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2">
            <a:extLst>
              <a:ext uri="{FF2B5EF4-FFF2-40B4-BE49-F238E27FC236}">
                <a16:creationId xmlns:a16="http://schemas.microsoft.com/office/drawing/2014/main" id="{7EFED60C-9635-4662-8EA6-6D4A42A3FF7D}"/>
              </a:ext>
            </a:extLst>
          </p:cNvPr>
          <p:cNvGraphicFramePr>
            <a:graphicFrameLocks noGrp="1"/>
          </p:cNvGraphicFramePr>
          <p:nvPr/>
        </p:nvGraphicFramePr>
        <p:xfrm>
          <a:off x="0" y="0"/>
          <a:ext cx="12192000" cy="1276350"/>
        </p:xfrm>
        <a:graphic>
          <a:graphicData uri="http://schemas.openxmlformats.org/drawingml/2006/table">
            <a:tbl>
              <a:tblPr firstRow="1" bandRow="1">
                <a:tableStyleId>{BC89EF96-8CEA-46FF-86C4-4CE0E7609802}</a:tableStyleId>
              </a:tblPr>
              <a:tblGrid>
                <a:gridCol w="2032000">
                  <a:extLst>
                    <a:ext uri="{9D8B030D-6E8A-4147-A177-3AD203B41FA5}">
                      <a16:colId xmlns:a16="http://schemas.microsoft.com/office/drawing/2014/main" val="589401953"/>
                    </a:ext>
                  </a:extLst>
                </a:gridCol>
                <a:gridCol w="2032000">
                  <a:extLst>
                    <a:ext uri="{9D8B030D-6E8A-4147-A177-3AD203B41FA5}">
                      <a16:colId xmlns:a16="http://schemas.microsoft.com/office/drawing/2014/main" val="2189283191"/>
                    </a:ext>
                  </a:extLst>
                </a:gridCol>
                <a:gridCol w="2032000">
                  <a:extLst>
                    <a:ext uri="{9D8B030D-6E8A-4147-A177-3AD203B41FA5}">
                      <a16:colId xmlns:a16="http://schemas.microsoft.com/office/drawing/2014/main" val="2433570538"/>
                    </a:ext>
                  </a:extLst>
                </a:gridCol>
                <a:gridCol w="2032000">
                  <a:extLst>
                    <a:ext uri="{9D8B030D-6E8A-4147-A177-3AD203B41FA5}">
                      <a16:colId xmlns:a16="http://schemas.microsoft.com/office/drawing/2014/main" val="367847057"/>
                    </a:ext>
                  </a:extLst>
                </a:gridCol>
                <a:gridCol w="2032000">
                  <a:extLst>
                    <a:ext uri="{9D8B030D-6E8A-4147-A177-3AD203B41FA5}">
                      <a16:colId xmlns:a16="http://schemas.microsoft.com/office/drawing/2014/main" val="1892005544"/>
                    </a:ext>
                  </a:extLst>
                </a:gridCol>
                <a:gridCol w="2032000">
                  <a:extLst>
                    <a:ext uri="{9D8B030D-6E8A-4147-A177-3AD203B41FA5}">
                      <a16:colId xmlns:a16="http://schemas.microsoft.com/office/drawing/2014/main" val="2233371031"/>
                    </a:ext>
                  </a:extLst>
                </a:gridCol>
              </a:tblGrid>
              <a:tr h="638175">
                <a:tc>
                  <a:txBody>
                    <a:bodyPr/>
                    <a:lstStyle/>
                    <a:p>
                      <a:pPr algn="ctr"/>
                      <a:r>
                        <a:rPr lang="zh-TW" altLang="en-US" sz="3200" b="1" dirty="0"/>
                        <a:t>克隆</a:t>
                      </a:r>
                    </a:p>
                  </a:txBody>
                  <a:tcPr/>
                </a:tc>
                <a:tc>
                  <a:txBody>
                    <a:bodyPr/>
                    <a:lstStyle/>
                    <a:p>
                      <a:pPr algn="ctr"/>
                      <a:r>
                        <a:rPr lang="zh-TW" altLang="en-US" sz="3200" b="1" dirty="0"/>
                        <a:t>随后</a:t>
                      </a:r>
                    </a:p>
                  </a:txBody>
                  <a:tcPr/>
                </a:tc>
                <a:tc>
                  <a:txBody>
                    <a:bodyPr/>
                    <a:lstStyle/>
                    <a:p>
                      <a:pPr algn="ctr"/>
                      <a:r>
                        <a:rPr lang="zh-TW" altLang="en-US" sz="3200" b="1" dirty="0"/>
                        <a:t>旋即</a:t>
                      </a:r>
                    </a:p>
                  </a:txBody>
                  <a:tcPr/>
                </a:tc>
                <a:tc>
                  <a:txBody>
                    <a:bodyPr/>
                    <a:lstStyle/>
                    <a:p>
                      <a:pPr algn="ctr"/>
                      <a:r>
                        <a:rPr lang="zh-TW" altLang="en-US" sz="3200" b="1" dirty="0"/>
                        <a:t>无限期</a:t>
                      </a:r>
                    </a:p>
                  </a:txBody>
                  <a:tcPr/>
                </a:tc>
                <a:tc>
                  <a:txBody>
                    <a:bodyPr/>
                    <a:lstStyle/>
                    <a:p>
                      <a:pPr algn="ctr"/>
                      <a:r>
                        <a:rPr lang="zh-TW" altLang="en-US" sz="3200" b="1" dirty="0"/>
                        <a:t>相关</a:t>
                      </a:r>
                    </a:p>
                  </a:txBody>
                  <a:tcPr/>
                </a:tc>
                <a:tc>
                  <a:txBody>
                    <a:bodyPr/>
                    <a:lstStyle/>
                    <a:p>
                      <a:pPr algn="ctr"/>
                      <a:r>
                        <a:rPr lang="zh-TW" altLang="en-US" sz="3200" b="1" dirty="0"/>
                        <a:t>人为</a:t>
                      </a:r>
                    </a:p>
                  </a:txBody>
                  <a:tcPr/>
                </a:tc>
                <a:extLst>
                  <a:ext uri="{0D108BD9-81ED-4DB2-BD59-A6C34878D82A}">
                    <a16:rowId xmlns:a16="http://schemas.microsoft.com/office/drawing/2014/main" val="300367926"/>
                  </a:ext>
                </a:extLst>
              </a:tr>
              <a:tr h="638175">
                <a:tc>
                  <a:txBody>
                    <a:bodyPr/>
                    <a:lstStyle/>
                    <a:p>
                      <a:pPr algn="ctr"/>
                      <a:r>
                        <a:rPr lang="zh-TW" altLang="en-US" sz="3200" b="1" dirty="0"/>
                        <a:t>断言</a:t>
                      </a:r>
                    </a:p>
                  </a:txBody>
                  <a:tcPr/>
                </a:tc>
                <a:tc>
                  <a:txBody>
                    <a:bodyPr/>
                    <a:lstStyle/>
                    <a:p>
                      <a:pPr algn="ctr"/>
                      <a:r>
                        <a:rPr lang="zh-TW" altLang="en-US" sz="3200" b="1" dirty="0"/>
                        <a:t>导致</a:t>
                      </a:r>
                    </a:p>
                  </a:txBody>
                  <a:tcPr/>
                </a:tc>
                <a:tc>
                  <a:txBody>
                    <a:bodyPr/>
                    <a:lstStyle/>
                    <a:p>
                      <a:pPr algn="ctr"/>
                      <a:r>
                        <a:rPr lang="zh-TW" altLang="en-US" sz="3200" b="1" dirty="0"/>
                        <a:t>伦理</a:t>
                      </a:r>
                    </a:p>
                  </a:txBody>
                  <a:tcPr/>
                </a:tc>
                <a:tc>
                  <a:txBody>
                    <a:bodyPr/>
                    <a:lstStyle/>
                    <a:p>
                      <a:pPr algn="ctr"/>
                      <a:r>
                        <a:rPr lang="zh-TW" altLang="en-US" sz="3200" b="1" dirty="0"/>
                        <a:t>假定</a:t>
                      </a:r>
                    </a:p>
                  </a:txBody>
                  <a:tcPr/>
                </a:tc>
                <a:tc>
                  <a:txBody>
                    <a:bodyPr/>
                    <a:lstStyle/>
                    <a:p>
                      <a:pPr algn="ctr"/>
                      <a:r>
                        <a:rPr lang="zh-TW" altLang="en-US" sz="3200" b="1" dirty="0"/>
                        <a:t>前提</a:t>
                      </a:r>
                    </a:p>
                  </a:txBody>
                  <a:tcPr/>
                </a:tc>
                <a:tc>
                  <a:txBody>
                    <a:bodyPr/>
                    <a:lstStyle/>
                    <a:p>
                      <a:pPr algn="ctr"/>
                      <a:endParaRPr lang="zh-TW" altLang="en-US" sz="3200" b="1" dirty="0"/>
                    </a:p>
                  </a:txBody>
                  <a:tcPr/>
                </a:tc>
                <a:extLst>
                  <a:ext uri="{0D108BD9-81ED-4DB2-BD59-A6C34878D82A}">
                    <a16:rowId xmlns:a16="http://schemas.microsoft.com/office/drawing/2014/main" val="1032522041"/>
                  </a:ext>
                </a:extLst>
              </a:tr>
            </a:tbl>
          </a:graphicData>
        </a:graphic>
      </p:graphicFrame>
      <p:sp>
        <p:nvSpPr>
          <p:cNvPr id="3" name="文字方塊 2">
            <a:extLst>
              <a:ext uri="{FF2B5EF4-FFF2-40B4-BE49-F238E27FC236}">
                <a16:creationId xmlns:a16="http://schemas.microsoft.com/office/drawing/2014/main" id="{51851D60-CE48-4A18-81A5-1A858361BC59}"/>
              </a:ext>
            </a:extLst>
          </p:cNvPr>
          <p:cNvSpPr txBox="1"/>
          <p:nvPr/>
        </p:nvSpPr>
        <p:spPr>
          <a:xfrm>
            <a:off x="323850" y="1666875"/>
            <a:ext cx="11506201" cy="4162486"/>
          </a:xfrm>
          <a:prstGeom prst="rect">
            <a:avLst/>
          </a:prstGeom>
          <a:noFill/>
        </p:spPr>
        <p:txBody>
          <a:bodyPr wrap="square" rtlCol="0">
            <a:spAutoFit/>
          </a:bodyPr>
          <a:lstStyle/>
          <a:p>
            <a:pPr>
              <a:lnSpc>
                <a:spcPct val="150000"/>
              </a:lnSpc>
            </a:pPr>
            <a:r>
              <a:rPr lang="en-US" altLang="zh-TW" sz="3000" dirty="0">
                <a:latin typeface="+mn-ea"/>
              </a:rPr>
              <a:t>6.</a:t>
            </a:r>
            <a:r>
              <a:rPr lang="zh-TW" altLang="en-US" sz="3000" dirty="0">
                <a:latin typeface="+mn-ea"/>
              </a:rPr>
              <a:t>我同意他参加，但</a:t>
            </a:r>
            <a:r>
              <a:rPr lang="en-US" altLang="zh-TW" sz="3000" dirty="0">
                <a:latin typeface="+mn-ea"/>
              </a:rPr>
              <a:t>_________</a:t>
            </a:r>
            <a:r>
              <a:rPr lang="zh-TW" altLang="en-US" sz="3000" dirty="0">
                <a:latin typeface="+mn-ea"/>
              </a:rPr>
              <a:t>是他必须遵守我们的约定。</a:t>
            </a:r>
            <a:endParaRPr lang="en-US" altLang="zh-TW" sz="3000" dirty="0">
              <a:latin typeface="+mn-ea"/>
            </a:endParaRPr>
          </a:p>
          <a:p>
            <a:pPr>
              <a:lnSpc>
                <a:spcPct val="150000"/>
              </a:lnSpc>
            </a:pPr>
            <a:r>
              <a:rPr lang="en-US" altLang="zh-TW" sz="3000" dirty="0">
                <a:latin typeface="+mn-ea"/>
              </a:rPr>
              <a:t>7.</a:t>
            </a:r>
            <a:r>
              <a:rPr lang="zh-TW" altLang="en-US" sz="3000" dirty="0">
                <a:latin typeface="+mn-ea"/>
              </a:rPr>
              <a:t>这两个国家之间的紧张状态是</a:t>
            </a:r>
            <a:r>
              <a:rPr lang="en-US" altLang="zh-TW" sz="3000" dirty="0">
                <a:latin typeface="+mn-ea"/>
              </a:rPr>
              <a:t>_________</a:t>
            </a:r>
            <a:r>
              <a:rPr lang="zh-TW" altLang="en-US" sz="3000" dirty="0">
                <a:latin typeface="+mn-ea"/>
              </a:rPr>
              <a:t>造成的。</a:t>
            </a:r>
            <a:endParaRPr lang="en-US" altLang="zh-TW" sz="3000" dirty="0">
              <a:latin typeface="+mn-ea"/>
            </a:endParaRPr>
          </a:p>
          <a:p>
            <a:pPr>
              <a:lnSpc>
                <a:spcPct val="150000"/>
              </a:lnSpc>
            </a:pPr>
            <a:r>
              <a:rPr lang="en-US" altLang="zh-TW" sz="3000" dirty="0">
                <a:latin typeface="+mn-ea"/>
              </a:rPr>
              <a:t>8.</a:t>
            </a:r>
            <a:r>
              <a:rPr lang="zh-TW" altLang="en-US" sz="3000" dirty="0">
                <a:latin typeface="+mn-ea"/>
              </a:rPr>
              <a:t>过度的激动容易</a:t>
            </a:r>
            <a:r>
              <a:rPr lang="en-US" altLang="zh-TW" sz="3000" dirty="0">
                <a:latin typeface="+mn-ea"/>
              </a:rPr>
              <a:t>_________</a:t>
            </a:r>
            <a:r>
              <a:rPr lang="zh-TW" altLang="en-US" sz="3000" dirty="0">
                <a:latin typeface="+mn-ea"/>
              </a:rPr>
              <a:t>心脏病发作。</a:t>
            </a:r>
            <a:endParaRPr lang="en-US" altLang="zh-TW" sz="3000" dirty="0">
              <a:latin typeface="+mn-ea"/>
            </a:endParaRPr>
          </a:p>
          <a:p>
            <a:pPr>
              <a:lnSpc>
                <a:spcPct val="150000"/>
              </a:lnSpc>
            </a:pPr>
            <a:r>
              <a:rPr lang="en-US" altLang="zh-TW" sz="3000" dirty="0">
                <a:latin typeface="+mn-ea"/>
              </a:rPr>
              <a:t>9.</a:t>
            </a:r>
            <a:r>
              <a:rPr lang="zh-TW" altLang="en-US" sz="3000" dirty="0">
                <a:latin typeface="+mn-ea"/>
              </a:rPr>
              <a:t>东西方的</a:t>
            </a:r>
            <a:r>
              <a:rPr lang="en-US" altLang="zh-TW" sz="3000" dirty="0">
                <a:latin typeface="+mn-ea"/>
              </a:rPr>
              <a:t>_________</a:t>
            </a:r>
            <a:r>
              <a:rPr lang="zh-TW" altLang="en-US" sz="3000" dirty="0">
                <a:latin typeface="+mn-ea"/>
              </a:rPr>
              <a:t>道德观念究竟有多大的差异？</a:t>
            </a:r>
            <a:endParaRPr lang="en-US" altLang="zh-TW" sz="3000" dirty="0">
              <a:latin typeface="+mn-ea"/>
            </a:endParaRPr>
          </a:p>
          <a:p>
            <a:pPr>
              <a:lnSpc>
                <a:spcPct val="150000"/>
              </a:lnSpc>
            </a:pPr>
            <a:r>
              <a:rPr lang="en-US" altLang="zh-TW" sz="3000" dirty="0">
                <a:latin typeface="+mn-ea"/>
              </a:rPr>
              <a:t>10._________</a:t>
            </a:r>
            <a:r>
              <a:rPr lang="zh-TW" altLang="en-US" sz="3000" dirty="0">
                <a:latin typeface="+mn-ea"/>
              </a:rPr>
              <a:t>他已经实现了自己的梦想，成了富人，但如果不懂得爱，</a:t>
            </a:r>
            <a:endParaRPr lang="en-US" altLang="zh-TW" sz="3000" dirty="0">
              <a:latin typeface="+mn-ea"/>
            </a:endParaRPr>
          </a:p>
          <a:p>
            <a:pPr>
              <a:lnSpc>
                <a:spcPct val="150000"/>
              </a:lnSpc>
            </a:pPr>
            <a:r>
              <a:rPr lang="zh-TW" altLang="en-US" sz="3000" dirty="0">
                <a:latin typeface="+mn-ea"/>
              </a:rPr>
              <a:t>     他也不会生活得很幸福。</a:t>
            </a:r>
          </a:p>
        </p:txBody>
      </p:sp>
      <p:sp>
        <p:nvSpPr>
          <p:cNvPr id="6" name="文字方塊 5">
            <a:extLst>
              <a:ext uri="{FF2B5EF4-FFF2-40B4-BE49-F238E27FC236}">
                <a16:creationId xmlns:a16="http://schemas.microsoft.com/office/drawing/2014/main" id="{3A7FD226-8195-42AF-99B2-4AF4D99B53C1}"/>
              </a:ext>
            </a:extLst>
          </p:cNvPr>
          <p:cNvSpPr txBox="1"/>
          <p:nvPr/>
        </p:nvSpPr>
        <p:spPr>
          <a:xfrm>
            <a:off x="3868016" y="1687657"/>
            <a:ext cx="1163781" cy="553998"/>
          </a:xfrm>
          <a:prstGeom prst="rect">
            <a:avLst/>
          </a:prstGeom>
          <a:noFill/>
        </p:spPr>
        <p:txBody>
          <a:bodyPr wrap="square" rtlCol="0">
            <a:spAutoFit/>
          </a:bodyPr>
          <a:lstStyle/>
          <a:p>
            <a:pPr algn="ctr"/>
            <a:r>
              <a:rPr lang="zh-TW" altLang="en-US" sz="3000" dirty="0">
                <a:solidFill>
                  <a:srgbClr val="FF0000"/>
                </a:solidFill>
              </a:rPr>
              <a:t>前提</a:t>
            </a:r>
          </a:p>
        </p:txBody>
      </p:sp>
      <p:sp>
        <p:nvSpPr>
          <p:cNvPr id="7" name="文字方塊 6">
            <a:extLst>
              <a:ext uri="{FF2B5EF4-FFF2-40B4-BE49-F238E27FC236}">
                <a16:creationId xmlns:a16="http://schemas.microsoft.com/office/drawing/2014/main" id="{F1D74D44-8870-48EE-930C-076201DDB26C}"/>
              </a:ext>
            </a:extLst>
          </p:cNvPr>
          <p:cNvSpPr txBox="1"/>
          <p:nvPr/>
        </p:nvSpPr>
        <p:spPr>
          <a:xfrm>
            <a:off x="5800724" y="2427245"/>
            <a:ext cx="1163781" cy="553998"/>
          </a:xfrm>
          <a:prstGeom prst="rect">
            <a:avLst/>
          </a:prstGeom>
          <a:noFill/>
        </p:spPr>
        <p:txBody>
          <a:bodyPr wrap="square" rtlCol="0">
            <a:spAutoFit/>
          </a:bodyPr>
          <a:lstStyle/>
          <a:p>
            <a:pPr algn="ctr"/>
            <a:r>
              <a:rPr lang="zh-TW" altLang="en-US" sz="3000" dirty="0">
                <a:solidFill>
                  <a:srgbClr val="FF0000"/>
                </a:solidFill>
              </a:rPr>
              <a:t>人为</a:t>
            </a:r>
          </a:p>
        </p:txBody>
      </p:sp>
      <p:sp>
        <p:nvSpPr>
          <p:cNvPr id="9" name="文字方塊 8">
            <a:extLst>
              <a:ext uri="{FF2B5EF4-FFF2-40B4-BE49-F238E27FC236}">
                <a16:creationId xmlns:a16="http://schemas.microsoft.com/office/drawing/2014/main" id="{49FA115B-7FA5-4532-AFAB-CED50B046D1C}"/>
              </a:ext>
            </a:extLst>
          </p:cNvPr>
          <p:cNvSpPr txBox="1"/>
          <p:nvPr/>
        </p:nvSpPr>
        <p:spPr>
          <a:xfrm>
            <a:off x="3639415" y="3085153"/>
            <a:ext cx="1163781" cy="553998"/>
          </a:xfrm>
          <a:prstGeom prst="rect">
            <a:avLst/>
          </a:prstGeom>
          <a:noFill/>
        </p:spPr>
        <p:txBody>
          <a:bodyPr wrap="square" rtlCol="0">
            <a:spAutoFit/>
          </a:bodyPr>
          <a:lstStyle/>
          <a:p>
            <a:pPr algn="ctr"/>
            <a:r>
              <a:rPr lang="zh-TW" altLang="en-US" sz="3000" dirty="0">
                <a:solidFill>
                  <a:srgbClr val="FF0000"/>
                </a:solidFill>
              </a:rPr>
              <a:t>导致</a:t>
            </a:r>
          </a:p>
        </p:txBody>
      </p:sp>
      <p:sp>
        <p:nvSpPr>
          <p:cNvPr id="10" name="文字方塊 9">
            <a:extLst>
              <a:ext uri="{FF2B5EF4-FFF2-40B4-BE49-F238E27FC236}">
                <a16:creationId xmlns:a16="http://schemas.microsoft.com/office/drawing/2014/main" id="{A7957B46-D14D-4687-96D3-1F9E7F49A37C}"/>
              </a:ext>
            </a:extLst>
          </p:cNvPr>
          <p:cNvSpPr txBox="1"/>
          <p:nvPr/>
        </p:nvSpPr>
        <p:spPr>
          <a:xfrm>
            <a:off x="2475634" y="3752677"/>
            <a:ext cx="1163781" cy="553998"/>
          </a:xfrm>
          <a:prstGeom prst="rect">
            <a:avLst/>
          </a:prstGeom>
          <a:noFill/>
        </p:spPr>
        <p:txBody>
          <a:bodyPr wrap="square" rtlCol="0">
            <a:spAutoFit/>
          </a:bodyPr>
          <a:lstStyle/>
          <a:p>
            <a:pPr algn="ctr"/>
            <a:r>
              <a:rPr lang="zh-TW" altLang="en-US" sz="3000" dirty="0">
                <a:solidFill>
                  <a:srgbClr val="FF0000"/>
                </a:solidFill>
              </a:rPr>
              <a:t>道德</a:t>
            </a:r>
          </a:p>
        </p:txBody>
      </p:sp>
      <p:sp>
        <p:nvSpPr>
          <p:cNvPr id="11" name="文字方塊 10">
            <a:extLst>
              <a:ext uri="{FF2B5EF4-FFF2-40B4-BE49-F238E27FC236}">
                <a16:creationId xmlns:a16="http://schemas.microsoft.com/office/drawing/2014/main" id="{BEF680C3-86C2-4115-92DA-CF365586D2F2}"/>
              </a:ext>
            </a:extLst>
          </p:cNvPr>
          <p:cNvSpPr txBox="1"/>
          <p:nvPr/>
        </p:nvSpPr>
        <p:spPr>
          <a:xfrm>
            <a:off x="984108" y="4431367"/>
            <a:ext cx="1163781" cy="553998"/>
          </a:xfrm>
          <a:prstGeom prst="rect">
            <a:avLst/>
          </a:prstGeom>
          <a:noFill/>
        </p:spPr>
        <p:txBody>
          <a:bodyPr wrap="square" rtlCol="0">
            <a:spAutoFit/>
          </a:bodyPr>
          <a:lstStyle/>
          <a:p>
            <a:pPr algn="ctr"/>
            <a:r>
              <a:rPr lang="zh-TW" altLang="en-US" sz="3000">
                <a:solidFill>
                  <a:srgbClr val="FF0000"/>
                </a:solidFill>
              </a:rPr>
              <a:t>假定</a:t>
            </a:r>
            <a:endParaRPr lang="zh-TW" altLang="en-US" sz="3000" dirty="0">
              <a:solidFill>
                <a:srgbClr val="FF0000"/>
              </a:solidFill>
            </a:endParaRPr>
          </a:p>
        </p:txBody>
      </p:sp>
    </p:spTree>
    <p:extLst>
      <p:ext uri="{BB962C8B-B14F-4D97-AF65-F5344CB8AC3E}">
        <p14:creationId xmlns:p14="http://schemas.microsoft.com/office/powerpoint/2010/main" val="553029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6A35303D-6CC8-428C-B444-EE1FB04D5DE8}"/>
              </a:ext>
            </a:extLst>
          </p:cNvPr>
          <p:cNvSpPr txBox="1"/>
          <p:nvPr/>
        </p:nvSpPr>
        <p:spPr>
          <a:xfrm>
            <a:off x="330515" y="44443"/>
            <a:ext cx="2900365" cy="707886"/>
          </a:xfrm>
          <a:prstGeom prst="rect">
            <a:avLst/>
          </a:prstGeom>
          <a:solidFill>
            <a:srgbClr val="006666"/>
          </a:solidFill>
          <a:ln w="38100">
            <a:solidFill>
              <a:srgbClr val="006666"/>
            </a:solidFill>
          </a:ln>
        </p:spPr>
        <p:txBody>
          <a:bodyPr wrap="square" rtlCol="0">
            <a:spAutoFit/>
          </a:bodyPr>
          <a:lstStyle/>
          <a:p>
            <a:pPr algn="ctr"/>
            <a:r>
              <a:rPr lang="zh-TW" altLang="en-US" sz="4000" dirty="0">
                <a:solidFill>
                  <a:schemeClr val="bg1"/>
                </a:solidFill>
                <a:latin typeface="微軟正黑體" panose="020B0604030504040204" pitchFamily="34" charset="-120"/>
                <a:ea typeface="微軟正黑體" panose="020B0604030504040204" pitchFamily="34" charset="-120"/>
              </a:rPr>
              <a:t>诞生</a:t>
            </a:r>
            <a:endParaRPr lang="en-US" altLang="zh-TW" sz="4000" dirty="0">
              <a:solidFill>
                <a:schemeClr val="bg1"/>
              </a:solidFill>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id="{2AD805DF-D8F2-4C40-B812-6025D886CDC7}"/>
              </a:ext>
            </a:extLst>
          </p:cNvPr>
          <p:cNvSpPr txBox="1"/>
          <p:nvPr/>
        </p:nvSpPr>
        <p:spPr>
          <a:xfrm>
            <a:off x="8961120" y="46808"/>
            <a:ext cx="2900365" cy="707886"/>
          </a:xfrm>
          <a:prstGeom prst="rect">
            <a:avLst/>
          </a:prstGeom>
          <a:solidFill>
            <a:srgbClr val="006666"/>
          </a:solidFill>
          <a:ln w="38100">
            <a:solidFill>
              <a:srgbClr val="006666"/>
            </a:solidFill>
          </a:ln>
        </p:spPr>
        <p:txBody>
          <a:bodyPr wrap="square" rtlCol="0">
            <a:spAutoFit/>
          </a:bodyPr>
          <a:lstStyle/>
          <a:p>
            <a:pPr algn="ctr"/>
            <a:r>
              <a:rPr lang="zh-TW" altLang="en-US" sz="4000" dirty="0">
                <a:solidFill>
                  <a:schemeClr val="bg1"/>
                </a:solidFill>
                <a:latin typeface="微軟正黑體" panose="020B0604030504040204" pitchFamily="34" charset="-120"/>
                <a:ea typeface="微軟正黑體" panose="020B0604030504040204" pitchFamily="34" charset="-120"/>
              </a:rPr>
              <a:t>出生</a:t>
            </a:r>
            <a:endParaRPr lang="en-US" altLang="zh-TW" sz="4000" dirty="0">
              <a:solidFill>
                <a:schemeClr val="bg1"/>
              </a:solidFill>
              <a:latin typeface="微軟正黑體" panose="020B0604030504040204" pitchFamily="34" charset="-120"/>
              <a:ea typeface="微軟正黑體" panose="020B0604030504040204" pitchFamily="34" charset="-120"/>
            </a:endParaRPr>
          </a:p>
        </p:txBody>
      </p:sp>
      <p:cxnSp>
        <p:nvCxnSpPr>
          <p:cNvPr id="10" name="直線接點 9">
            <a:extLst>
              <a:ext uri="{FF2B5EF4-FFF2-40B4-BE49-F238E27FC236}">
                <a16:creationId xmlns:a16="http://schemas.microsoft.com/office/drawing/2014/main" id="{32FC350C-1C13-4DDA-A8FD-BDC15F8EE7E2}"/>
              </a:ext>
            </a:extLst>
          </p:cNvPr>
          <p:cNvCxnSpPr>
            <a:cxnSpLocks/>
            <a:stCxn id="2" idx="3"/>
            <a:endCxn id="3" idx="1"/>
          </p:cNvCxnSpPr>
          <p:nvPr/>
        </p:nvCxnSpPr>
        <p:spPr>
          <a:xfrm>
            <a:off x="3230880" y="398386"/>
            <a:ext cx="5730240" cy="2365"/>
          </a:xfrm>
          <a:prstGeom prst="line">
            <a:avLst/>
          </a:prstGeom>
          <a:ln w="76200">
            <a:solidFill>
              <a:srgbClr val="006666"/>
            </a:solidFill>
          </a:ln>
        </p:spPr>
        <p:style>
          <a:lnRef idx="1">
            <a:schemeClr val="accent1"/>
          </a:lnRef>
          <a:fillRef idx="0">
            <a:schemeClr val="accent1"/>
          </a:fillRef>
          <a:effectRef idx="0">
            <a:schemeClr val="accent1"/>
          </a:effectRef>
          <a:fontRef idx="minor">
            <a:schemeClr val="tx1"/>
          </a:fontRef>
        </p:style>
      </p:cxnSp>
      <p:graphicFrame>
        <p:nvGraphicFramePr>
          <p:cNvPr id="4" name="表格 3">
            <a:extLst>
              <a:ext uri="{FF2B5EF4-FFF2-40B4-BE49-F238E27FC236}">
                <a16:creationId xmlns:a16="http://schemas.microsoft.com/office/drawing/2014/main" id="{E03E0B31-310A-4BFD-8267-FC63F55CD512}"/>
              </a:ext>
            </a:extLst>
          </p:cNvPr>
          <p:cNvGraphicFramePr>
            <a:graphicFrameLocks noGrp="1"/>
          </p:cNvGraphicFramePr>
          <p:nvPr/>
        </p:nvGraphicFramePr>
        <p:xfrm>
          <a:off x="16603579" y="1187116"/>
          <a:ext cx="208280" cy="365760"/>
        </p:xfrm>
        <a:graphic>
          <a:graphicData uri="http://schemas.openxmlformats.org/drawingml/2006/table">
            <a:tbl>
              <a:tblPr/>
              <a:tblGrid>
                <a:gridCol w="208280">
                  <a:extLst>
                    <a:ext uri="{9D8B030D-6E8A-4147-A177-3AD203B41FA5}">
                      <a16:colId xmlns:a16="http://schemas.microsoft.com/office/drawing/2014/main" val="74169329"/>
                    </a:ext>
                  </a:extLst>
                </a:gridCol>
              </a:tblGrid>
              <a:tr h="0">
                <a:tc>
                  <a:txBody>
                    <a:bodyPr/>
                    <a:lstStyle/>
                    <a:p>
                      <a:endParaRPr lang="zh-TW" alt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064643234"/>
                  </a:ext>
                </a:extLst>
              </a:tr>
            </a:tbl>
          </a:graphicData>
        </a:graphic>
      </p:graphicFrame>
      <p:sp>
        <p:nvSpPr>
          <p:cNvPr id="5" name="文字方塊 4">
            <a:extLst>
              <a:ext uri="{FF2B5EF4-FFF2-40B4-BE49-F238E27FC236}">
                <a16:creationId xmlns:a16="http://schemas.microsoft.com/office/drawing/2014/main" id="{109BC686-DD90-4570-A854-F8D8CA8B18B5}"/>
              </a:ext>
            </a:extLst>
          </p:cNvPr>
          <p:cNvSpPr txBox="1"/>
          <p:nvPr/>
        </p:nvSpPr>
        <p:spPr>
          <a:xfrm>
            <a:off x="330515" y="1101213"/>
            <a:ext cx="11530970" cy="5547481"/>
          </a:xfrm>
          <a:prstGeom prst="rect">
            <a:avLst/>
          </a:prstGeom>
          <a:noFill/>
        </p:spPr>
        <p:txBody>
          <a:bodyPr wrap="square" rtlCol="0">
            <a:spAutoFit/>
          </a:bodyPr>
          <a:lstStyle/>
          <a:p>
            <a:pPr>
              <a:lnSpc>
                <a:spcPct val="150000"/>
              </a:lnSpc>
            </a:pPr>
            <a:r>
              <a:rPr lang="en-US" altLang="zh-TW" sz="3000" dirty="0">
                <a:latin typeface="+mn-ea"/>
              </a:rPr>
              <a:t>1.</a:t>
            </a:r>
            <a:r>
              <a:rPr lang="zh-TW" altLang="en-US" sz="3000" dirty="0">
                <a:latin typeface="+mn-ea"/>
              </a:rPr>
              <a:t>这里就是中国最伟大的教育家孔子</a:t>
            </a:r>
            <a:r>
              <a:rPr lang="zh-TW" altLang="en-US" sz="3000" dirty="0">
                <a:highlight>
                  <a:srgbClr val="FFFF00"/>
                </a:highlight>
                <a:latin typeface="+mn-ea"/>
              </a:rPr>
              <a:t>诞生</a:t>
            </a:r>
            <a:r>
              <a:rPr lang="zh-TW" altLang="en-US" sz="3000" dirty="0">
                <a:latin typeface="+mn-ea"/>
              </a:rPr>
              <a:t>的地方。</a:t>
            </a:r>
            <a:endParaRPr lang="en-US" altLang="zh-TW" sz="3000" dirty="0">
              <a:latin typeface="+mn-ea"/>
            </a:endParaRPr>
          </a:p>
          <a:p>
            <a:pPr>
              <a:lnSpc>
                <a:spcPct val="150000"/>
              </a:lnSpc>
            </a:pPr>
            <a:r>
              <a:rPr lang="en-US" altLang="zh-TW" sz="3000" dirty="0">
                <a:latin typeface="+mn-ea"/>
              </a:rPr>
              <a:t>2.</a:t>
            </a:r>
            <a:r>
              <a:rPr lang="zh-TW" altLang="en-US" sz="3000" dirty="0">
                <a:latin typeface="+mn-ea"/>
              </a:rPr>
              <a:t>这份杂志</a:t>
            </a:r>
            <a:r>
              <a:rPr lang="zh-TW" altLang="en-US" sz="3000" dirty="0">
                <a:highlight>
                  <a:srgbClr val="FFFF00"/>
                </a:highlight>
                <a:latin typeface="+mn-ea"/>
              </a:rPr>
              <a:t>诞生</a:t>
            </a:r>
            <a:r>
              <a:rPr lang="zh-TW" altLang="en-US" sz="3000" dirty="0">
                <a:latin typeface="+mn-ea"/>
              </a:rPr>
              <a:t>于上个世纪初。</a:t>
            </a:r>
            <a:endParaRPr lang="en-US" altLang="zh-TW" sz="3000" dirty="0">
              <a:latin typeface="+mn-ea"/>
            </a:endParaRPr>
          </a:p>
          <a:p>
            <a:pPr>
              <a:lnSpc>
                <a:spcPct val="150000"/>
              </a:lnSpc>
            </a:pPr>
            <a:r>
              <a:rPr lang="en-US" altLang="zh-TW" sz="3000" dirty="0">
                <a:latin typeface="+mn-ea"/>
              </a:rPr>
              <a:t>3.</a:t>
            </a:r>
            <a:r>
              <a:rPr lang="zh-TW" altLang="en-US" sz="3000" dirty="0">
                <a:latin typeface="+mn-ea"/>
              </a:rPr>
              <a:t>你是哪年</a:t>
            </a:r>
            <a:r>
              <a:rPr lang="zh-TW" altLang="en-US" sz="3000" dirty="0">
                <a:highlight>
                  <a:srgbClr val="FFFF00"/>
                </a:highlight>
                <a:latin typeface="+mn-ea"/>
              </a:rPr>
              <a:t>出生</a:t>
            </a:r>
            <a:r>
              <a:rPr lang="zh-TW" altLang="en-US" sz="3000" dirty="0">
                <a:latin typeface="+mn-ea"/>
              </a:rPr>
              <a:t>的？</a:t>
            </a:r>
            <a:endParaRPr lang="en-US" altLang="zh-TW" sz="3000" dirty="0">
              <a:latin typeface="+mn-ea"/>
            </a:endParaRPr>
          </a:p>
          <a:p>
            <a:pPr>
              <a:lnSpc>
                <a:spcPct val="150000"/>
              </a:lnSpc>
            </a:pPr>
            <a:r>
              <a:rPr lang="en-US" altLang="zh-TW" sz="3000" dirty="0">
                <a:latin typeface="+mn-ea"/>
              </a:rPr>
              <a:t>4.</a:t>
            </a:r>
            <a:r>
              <a:rPr lang="zh-TW" altLang="en-US" sz="3000" dirty="0">
                <a:latin typeface="+mn-ea"/>
              </a:rPr>
              <a:t>为了纪念这位伟大的作家</a:t>
            </a:r>
            <a:r>
              <a:rPr lang="zh-TW" altLang="en-US" sz="3000" dirty="0">
                <a:highlight>
                  <a:srgbClr val="FFFF00"/>
                </a:highlight>
                <a:latin typeface="+mn-ea"/>
              </a:rPr>
              <a:t>诞生</a:t>
            </a:r>
            <a:r>
              <a:rPr lang="en-US" altLang="zh-TW" sz="3000" dirty="0">
                <a:latin typeface="+mn-ea"/>
              </a:rPr>
              <a:t>100</a:t>
            </a:r>
            <a:r>
              <a:rPr lang="zh-TW" altLang="en-US" sz="3000" dirty="0">
                <a:latin typeface="+mn-ea"/>
              </a:rPr>
              <a:t>周年，人民文学出版社出版了他</a:t>
            </a:r>
            <a:endParaRPr lang="en-US" altLang="zh-TW" sz="3000" dirty="0">
              <a:latin typeface="+mn-ea"/>
            </a:endParaRPr>
          </a:p>
          <a:p>
            <a:pPr>
              <a:lnSpc>
                <a:spcPct val="150000"/>
              </a:lnSpc>
            </a:pPr>
            <a:r>
              <a:rPr lang="zh-TW" altLang="en-US" sz="3000" dirty="0">
                <a:latin typeface="+mn-ea"/>
              </a:rPr>
              <a:t>   的全集。</a:t>
            </a:r>
            <a:endParaRPr lang="en-US" altLang="zh-TW" sz="3000" dirty="0">
              <a:latin typeface="+mn-ea"/>
            </a:endParaRPr>
          </a:p>
          <a:p>
            <a:pPr>
              <a:lnSpc>
                <a:spcPct val="150000"/>
              </a:lnSpc>
            </a:pPr>
            <a:r>
              <a:rPr lang="en-US" altLang="zh-TW" sz="3000" dirty="0">
                <a:latin typeface="+mn-ea"/>
              </a:rPr>
              <a:t>5.</a:t>
            </a:r>
            <a:r>
              <a:rPr lang="zh-TW" altLang="en-US" sz="3000" dirty="0">
                <a:latin typeface="+mn-ea"/>
              </a:rPr>
              <a:t>你是在哪儿</a:t>
            </a:r>
            <a:r>
              <a:rPr lang="zh-TW" altLang="en-US" sz="3000" dirty="0">
                <a:highlight>
                  <a:srgbClr val="FFFF00"/>
                </a:highlight>
                <a:latin typeface="+mn-ea"/>
              </a:rPr>
              <a:t>出生</a:t>
            </a:r>
            <a:r>
              <a:rPr lang="zh-TW" altLang="en-US" sz="3000" dirty="0">
                <a:latin typeface="+mn-ea"/>
              </a:rPr>
              <a:t>的？</a:t>
            </a:r>
            <a:endParaRPr lang="en-US" altLang="zh-TW" sz="3000" dirty="0">
              <a:latin typeface="+mn-ea"/>
            </a:endParaRPr>
          </a:p>
          <a:p>
            <a:pPr>
              <a:lnSpc>
                <a:spcPct val="150000"/>
              </a:lnSpc>
            </a:pPr>
            <a:r>
              <a:rPr lang="en-US" altLang="zh-TW" sz="3000" dirty="0">
                <a:latin typeface="+mn-ea"/>
              </a:rPr>
              <a:t>6.</a:t>
            </a:r>
            <a:r>
              <a:rPr lang="zh-TW" altLang="en-US" sz="3000" dirty="0">
                <a:latin typeface="+mn-ea"/>
              </a:rPr>
              <a:t>我</a:t>
            </a:r>
            <a:r>
              <a:rPr lang="zh-TW" altLang="en-US" sz="3000" dirty="0">
                <a:highlight>
                  <a:srgbClr val="FFFF00"/>
                </a:highlight>
                <a:latin typeface="+mn-ea"/>
              </a:rPr>
              <a:t>出生</a:t>
            </a:r>
            <a:r>
              <a:rPr lang="zh-TW" altLang="en-US" sz="3000" dirty="0">
                <a:latin typeface="+mn-ea"/>
              </a:rPr>
              <a:t>在一个有浓厚儒家传统的家庭。</a:t>
            </a:r>
            <a:endParaRPr lang="en-US" altLang="zh-TW" sz="3000" dirty="0">
              <a:latin typeface="+mn-ea"/>
            </a:endParaRPr>
          </a:p>
          <a:p>
            <a:pPr>
              <a:lnSpc>
                <a:spcPct val="150000"/>
              </a:lnSpc>
            </a:pPr>
            <a:r>
              <a:rPr lang="en-US" altLang="zh-TW" sz="3000" dirty="0">
                <a:latin typeface="+mn-ea"/>
              </a:rPr>
              <a:t>7.</a:t>
            </a:r>
            <a:r>
              <a:rPr lang="zh-TW" altLang="en-US" sz="3000" dirty="0">
                <a:latin typeface="+mn-ea"/>
              </a:rPr>
              <a:t>联合国</a:t>
            </a:r>
            <a:r>
              <a:rPr lang="zh-TW" altLang="en-US" sz="3000" dirty="0">
                <a:highlight>
                  <a:srgbClr val="FFFF00"/>
                </a:highlight>
                <a:latin typeface="+mn-ea"/>
              </a:rPr>
              <a:t>诞生</a:t>
            </a:r>
            <a:r>
              <a:rPr lang="zh-TW" altLang="en-US" sz="3000" dirty="0">
                <a:latin typeface="+mn-ea"/>
              </a:rPr>
              <a:t>于</a:t>
            </a:r>
            <a:r>
              <a:rPr lang="en-US" altLang="zh-TW" sz="3000" dirty="0">
                <a:latin typeface="+mn-ea"/>
              </a:rPr>
              <a:t>1945</a:t>
            </a:r>
            <a:r>
              <a:rPr lang="zh-TW" altLang="en-US" sz="3000" dirty="0">
                <a:latin typeface="+mn-ea"/>
              </a:rPr>
              <a:t>年。</a:t>
            </a:r>
          </a:p>
        </p:txBody>
      </p:sp>
    </p:spTree>
    <p:extLst>
      <p:ext uri="{BB962C8B-B14F-4D97-AF65-F5344CB8AC3E}">
        <p14:creationId xmlns:p14="http://schemas.microsoft.com/office/powerpoint/2010/main" val="3821085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A6432754-648C-4AD6-A289-25556EFC636D}"/>
              </a:ext>
            </a:extLst>
          </p:cNvPr>
          <p:cNvSpPr txBox="1"/>
          <p:nvPr/>
        </p:nvSpPr>
        <p:spPr>
          <a:xfrm>
            <a:off x="333497" y="1042143"/>
            <a:ext cx="11525005" cy="1323439"/>
          </a:xfrm>
          <a:prstGeom prst="rect">
            <a:avLst/>
          </a:prstGeom>
          <a:solidFill>
            <a:srgbClr val="660033"/>
          </a:solidFill>
        </p:spPr>
        <p:txBody>
          <a:bodyPr wrap="square" rtlCol="0">
            <a:spAutoFit/>
          </a:bodyPr>
          <a:lstStyle/>
          <a:p>
            <a:pPr algn="ctr"/>
            <a:r>
              <a:rPr lang="zh-TW" altLang="en-US" sz="8000" dirty="0">
                <a:solidFill>
                  <a:schemeClr val="bg1"/>
                </a:solidFill>
                <a:latin typeface="微軟正黑體" panose="020B0604030504040204" pitchFamily="34" charset="-120"/>
                <a:ea typeface="微軟正黑體" panose="020B0604030504040204" pitchFamily="34" charset="-120"/>
              </a:rPr>
              <a:t>大大</a:t>
            </a:r>
            <a:endParaRPr lang="en-US" altLang="zh-TW" sz="8000" dirty="0">
              <a:solidFill>
                <a:schemeClr val="bg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4A824F04-5B21-4CAC-9E28-DE231C124E7C}"/>
              </a:ext>
            </a:extLst>
          </p:cNvPr>
          <p:cNvSpPr txBox="1"/>
          <p:nvPr/>
        </p:nvSpPr>
        <p:spPr>
          <a:xfrm>
            <a:off x="333497" y="2861617"/>
            <a:ext cx="11525005" cy="3672544"/>
          </a:xfrm>
          <a:prstGeom prst="rect">
            <a:avLst/>
          </a:prstGeom>
          <a:noFill/>
          <a:ln>
            <a:solidFill>
              <a:schemeClr val="tx1"/>
            </a:solidFill>
          </a:ln>
        </p:spPr>
        <p:txBody>
          <a:bodyPr wrap="square" rtlCol="0">
            <a:spAutoFit/>
          </a:bodyPr>
          <a:lstStyle/>
          <a:p>
            <a:pPr>
              <a:lnSpc>
                <a:spcPct val="150000"/>
              </a:lnSpc>
            </a:pPr>
            <a:r>
              <a:rPr lang="en-US" altLang="zh-TW" sz="4000" dirty="0">
                <a:latin typeface="微軟正黑體" panose="020B0604030504040204" pitchFamily="34" charset="-120"/>
                <a:ea typeface="微軟正黑體" panose="020B0604030504040204" pitchFamily="34" charset="-120"/>
              </a:rPr>
              <a:t>1.</a:t>
            </a:r>
            <a:r>
              <a:rPr lang="zh-TW" altLang="en-US" sz="4000" dirty="0">
                <a:latin typeface="微軟正黑體" panose="020B0604030504040204" pitchFamily="34" charset="-120"/>
                <a:ea typeface="微軟正黑體" panose="020B0604030504040204" pitchFamily="34" charset="-120"/>
              </a:rPr>
              <a:t> </a:t>
            </a:r>
            <a:r>
              <a:rPr lang="en-US" altLang="zh-TW" sz="4000" dirty="0">
                <a:latin typeface="微軟正黑體" panose="020B0604030504040204" pitchFamily="34" charset="-120"/>
                <a:ea typeface="微軟正黑體" panose="020B0604030504040204" pitchFamily="34" charset="-120"/>
              </a:rPr>
              <a:t>Adv.</a:t>
            </a:r>
            <a:r>
              <a:rPr lang="zh-TW" altLang="en-US" sz="4000" dirty="0">
                <a:latin typeface="微軟正黑體" panose="020B0604030504040204" pitchFamily="34" charset="-120"/>
                <a:ea typeface="微軟正黑體" panose="020B0604030504040204" pitchFamily="34" charset="-120"/>
              </a:rPr>
              <a:t>，表示程度很深或数量很大</a:t>
            </a:r>
            <a:r>
              <a:rPr lang="zh-TW" altLang="en-US" sz="4000" dirty="0">
                <a:latin typeface="微軟正黑體" panose="020B0604030504040204" pitchFamily="34" charset="-120"/>
              </a:rPr>
              <a:t>。</a:t>
            </a:r>
            <a:endParaRPr lang="en-US" altLang="zh-TW" sz="4000" dirty="0">
              <a:latin typeface="微軟正黑體" panose="020B0604030504040204" pitchFamily="34" charset="-120"/>
              <a:ea typeface="微軟正黑體" panose="020B0604030504040204" pitchFamily="34" charset="-120"/>
            </a:endParaRPr>
          </a:p>
          <a:p>
            <a:pPr fontAlgn="base">
              <a:lnSpc>
                <a:spcPct val="150000"/>
              </a:lnSpc>
            </a:pPr>
            <a:r>
              <a:rPr lang="en-US" altLang="zh-TW" sz="4000" dirty="0">
                <a:latin typeface="微軟正黑體" panose="020B0604030504040204" pitchFamily="34" charset="-120"/>
                <a:ea typeface="微軟正黑體" panose="020B0604030504040204" pitchFamily="34" charset="-120"/>
              </a:rPr>
              <a:t>2.</a:t>
            </a:r>
            <a:r>
              <a:rPr lang="zh-TW" altLang="en-US" sz="4000" dirty="0">
                <a:latin typeface="微軟正黑體" panose="020B0604030504040204" pitchFamily="34" charset="-120"/>
                <a:ea typeface="微軟正黑體" panose="020B0604030504040204" pitchFamily="34" charset="-120"/>
              </a:rPr>
              <a:t>多加双音节动词、动词短语，也可加部份双音节</a:t>
            </a:r>
            <a:endParaRPr lang="en-US" altLang="zh-TW" sz="4000" dirty="0">
              <a:latin typeface="微軟正黑體" panose="020B0604030504040204" pitchFamily="34" charset="-120"/>
              <a:ea typeface="微軟正黑體" panose="020B0604030504040204" pitchFamily="34" charset="-120"/>
            </a:endParaRPr>
          </a:p>
          <a:p>
            <a:pPr fontAlgn="base">
              <a:lnSpc>
                <a:spcPct val="150000"/>
              </a:lnSpc>
            </a:pPr>
            <a:r>
              <a:rPr lang="zh-TW" altLang="en-US" sz="4000" dirty="0">
                <a:latin typeface="微軟正黑體" panose="020B0604030504040204" pitchFamily="34" charset="-120"/>
                <a:ea typeface="微軟正黑體" panose="020B0604030504040204" pitchFamily="34" charset="-120"/>
              </a:rPr>
              <a:t>   形容词、形容词短语。</a:t>
            </a:r>
            <a:endParaRPr lang="en-US" altLang="zh-TW" sz="4000" dirty="0">
              <a:latin typeface="微軟正黑體" panose="020B0604030504040204" pitchFamily="34" charset="-120"/>
              <a:ea typeface="微軟正黑體" panose="020B0604030504040204" pitchFamily="34" charset="-120"/>
            </a:endParaRPr>
          </a:p>
          <a:p>
            <a:pPr fontAlgn="base">
              <a:lnSpc>
                <a:spcPct val="150000"/>
              </a:lnSpc>
            </a:pPr>
            <a:r>
              <a:rPr lang="en-US" altLang="zh-TW" sz="4000" dirty="0">
                <a:latin typeface="微軟正黑體" panose="020B0604030504040204" pitchFamily="34" charset="-120"/>
                <a:ea typeface="微軟正黑體" panose="020B0604030504040204" pitchFamily="34" charset="-120"/>
              </a:rPr>
              <a:t>3.</a:t>
            </a:r>
            <a:r>
              <a:rPr lang="zh-TW" altLang="en-US" sz="4000" dirty="0">
                <a:latin typeface="微軟正黑體" panose="020B0604030504040204" pitchFamily="34" charset="-120"/>
                <a:ea typeface="微軟正黑體" panose="020B0604030504040204" pitchFamily="34" charset="-120"/>
              </a:rPr>
              <a:t>可以加“地” </a:t>
            </a:r>
            <a:endParaRPr lang="en-US" altLang="zh-TW" sz="32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419548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768FB862-E5A3-41EB-81F5-539C4BB7EB1C}"/>
              </a:ext>
            </a:extLst>
          </p:cNvPr>
          <p:cNvSpPr txBox="1"/>
          <p:nvPr/>
        </p:nvSpPr>
        <p:spPr>
          <a:xfrm>
            <a:off x="0" y="-2084"/>
            <a:ext cx="1766455" cy="769441"/>
          </a:xfrm>
          <a:prstGeom prst="rect">
            <a:avLst/>
          </a:prstGeom>
          <a:solidFill>
            <a:srgbClr val="660033"/>
          </a:solidFill>
        </p:spPr>
        <p:txBody>
          <a:bodyPr wrap="square" rtlCol="0">
            <a:spAutoFit/>
          </a:bodyPr>
          <a:lstStyle/>
          <a:p>
            <a:pPr algn="ctr"/>
            <a:r>
              <a:rPr lang="zh-TW" altLang="en-US" sz="4400" dirty="0">
                <a:solidFill>
                  <a:schemeClr val="bg1"/>
                </a:solidFill>
                <a:latin typeface="微軟正黑體" panose="020B0604030504040204" pitchFamily="34" charset="-120"/>
                <a:ea typeface="微軟正黑體" panose="020B0604030504040204" pitchFamily="34" charset="-120"/>
              </a:rPr>
              <a:t>大大</a:t>
            </a:r>
            <a:endParaRPr lang="en-US" altLang="zh-TW" sz="4400" dirty="0">
              <a:solidFill>
                <a:schemeClr val="bg1"/>
              </a:solidFill>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id="{EBE72DFA-55F0-49C1-969C-1709F148F11B}"/>
              </a:ext>
            </a:extLst>
          </p:cNvPr>
          <p:cNvSpPr txBox="1"/>
          <p:nvPr/>
        </p:nvSpPr>
        <p:spPr>
          <a:xfrm>
            <a:off x="333375" y="1226127"/>
            <a:ext cx="11534776" cy="4976555"/>
          </a:xfrm>
          <a:prstGeom prst="rect">
            <a:avLst/>
          </a:prstGeom>
          <a:noFill/>
        </p:spPr>
        <p:txBody>
          <a:bodyPr wrap="square" rtlCol="0">
            <a:spAutoFit/>
          </a:bodyPr>
          <a:lstStyle/>
          <a:p>
            <a:pPr>
              <a:lnSpc>
                <a:spcPct val="150000"/>
              </a:lnSpc>
            </a:pPr>
            <a:r>
              <a:rPr lang="en-US" altLang="zh-TW" sz="3600" dirty="0">
                <a:latin typeface="+mn-ea"/>
              </a:rPr>
              <a:t>1.</a:t>
            </a:r>
            <a:r>
              <a:rPr lang="zh-TW" altLang="en-US" sz="3600" dirty="0">
                <a:latin typeface="+mn-ea"/>
              </a:rPr>
              <a:t>改进了产品的外包装以后，成本也</a:t>
            </a:r>
            <a:r>
              <a:rPr lang="zh-TW" altLang="en-US" sz="3600" dirty="0">
                <a:highlight>
                  <a:srgbClr val="FFFF00"/>
                </a:highlight>
                <a:latin typeface="+mn-ea"/>
              </a:rPr>
              <a:t>大大</a:t>
            </a:r>
            <a:r>
              <a:rPr lang="zh-TW" altLang="en-US" sz="3600" dirty="0">
                <a:latin typeface="+mn-ea"/>
              </a:rPr>
              <a:t>地提高了。</a:t>
            </a:r>
            <a:endParaRPr lang="en-US" altLang="zh-TW" sz="3600" dirty="0">
              <a:latin typeface="+mn-ea"/>
            </a:endParaRPr>
          </a:p>
          <a:p>
            <a:pPr>
              <a:lnSpc>
                <a:spcPct val="150000"/>
              </a:lnSpc>
            </a:pPr>
            <a:r>
              <a:rPr lang="en-US" altLang="zh-TW" sz="3600" dirty="0">
                <a:latin typeface="+mn-ea"/>
              </a:rPr>
              <a:t>2.</a:t>
            </a:r>
            <a:r>
              <a:rPr lang="zh-TW" altLang="en-US" sz="3600" dirty="0">
                <a:latin typeface="+mn-ea"/>
              </a:rPr>
              <a:t>公共交通线路的增加</a:t>
            </a:r>
            <a:r>
              <a:rPr lang="zh-TW" altLang="en-US" sz="3600" dirty="0">
                <a:highlight>
                  <a:srgbClr val="FFFF00"/>
                </a:highlight>
                <a:latin typeface="+mn-ea"/>
              </a:rPr>
              <a:t>大大</a:t>
            </a:r>
            <a:r>
              <a:rPr lang="zh-TW" altLang="en-US" sz="3600" dirty="0">
                <a:latin typeface="+mn-ea"/>
              </a:rPr>
              <a:t>地方便了市民的出行。</a:t>
            </a:r>
            <a:endParaRPr lang="en-US" altLang="zh-TW" sz="3600" dirty="0">
              <a:latin typeface="+mn-ea"/>
            </a:endParaRPr>
          </a:p>
          <a:p>
            <a:pPr>
              <a:lnSpc>
                <a:spcPct val="150000"/>
              </a:lnSpc>
            </a:pPr>
            <a:r>
              <a:rPr lang="en-US" altLang="zh-TW" sz="3600" dirty="0">
                <a:latin typeface="+mn-ea"/>
              </a:rPr>
              <a:t>3.</a:t>
            </a:r>
            <a:r>
              <a:rPr lang="zh-TW" altLang="en-US" sz="3600" dirty="0">
                <a:latin typeface="+mn-ea"/>
              </a:rPr>
              <a:t>把这么好的人才放走，你们可是</a:t>
            </a:r>
            <a:r>
              <a:rPr lang="zh-TW" altLang="en-US" sz="3600" dirty="0">
                <a:highlight>
                  <a:srgbClr val="FFFF00"/>
                </a:highlight>
                <a:latin typeface="+mn-ea"/>
              </a:rPr>
              <a:t>大大</a:t>
            </a:r>
            <a:r>
              <a:rPr lang="zh-TW" altLang="en-US" sz="3600" dirty="0">
                <a:latin typeface="+mn-ea"/>
              </a:rPr>
              <a:t>地失算了。</a:t>
            </a:r>
            <a:endParaRPr lang="en-US" altLang="zh-TW" sz="3600" dirty="0">
              <a:latin typeface="+mn-ea"/>
            </a:endParaRPr>
          </a:p>
          <a:p>
            <a:pPr>
              <a:lnSpc>
                <a:spcPct val="150000"/>
              </a:lnSpc>
            </a:pPr>
            <a:r>
              <a:rPr lang="en-US" altLang="zh-TW" sz="3600" dirty="0">
                <a:latin typeface="+mn-ea"/>
              </a:rPr>
              <a:t>4.</a:t>
            </a:r>
            <a:r>
              <a:rPr lang="zh-TW" altLang="en-US" sz="3600" dirty="0">
                <a:latin typeface="+mn-ea"/>
              </a:rPr>
              <a:t>如果我们不急起直追，我们的高科技水平必将进一步扩</a:t>
            </a:r>
            <a:endParaRPr lang="en-US" altLang="zh-TW" sz="3600" dirty="0">
              <a:latin typeface="+mn-ea"/>
            </a:endParaRPr>
          </a:p>
          <a:p>
            <a:pPr>
              <a:lnSpc>
                <a:spcPct val="150000"/>
              </a:lnSpc>
            </a:pPr>
            <a:r>
              <a:rPr lang="zh-TW" altLang="en-US" sz="3600" dirty="0">
                <a:latin typeface="+mn-ea"/>
              </a:rPr>
              <a:t>   大差距，</a:t>
            </a:r>
            <a:r>
              <a:rPr lang="zh-TW" altLang="en-US" sz="3600" dirty="0">
                <a:highlight>
                  <a:srgbClr val="FFFF00"/>
                </a:highlight>
                <a:latin typeface="+mn-ea"/>
              </a:rPr>
              <a:t>大大</a:t>
            </a:r>
            <a:r>
              <a:rPr lang="zh-TW" altLang="en-US" sz="3600" dirty="0">
                <a:latin typeface="+mn-ea"/>
              </a:rPr>
              <a:t>落后于他人。</a:t>
            </a:r>
            <a:endParaRPr lang="en-US" altLang="zh-TW" sz="3600" dirty="0">
              <a:latin typeface="+mn-ea"/>
            </a:endParaRPr>
          </a:p>
          <a:p>
            <a:pPr>
              <a:lnSpc>
                <a:spcPct val="150000"/>
              </a:lnSpc>
            </a:pPr>
            <a:r>
              <a:rPr lang="en-US" altLang="zh-TW" sz="3600" dirty="0">
                <a:latin typeface="+mn-ea"/>
              </a:rPr>
              <a:t>5.</a:t>
            </a:r>
            <a:r>
              <a:rPr lang="zh-TW" altLang="en-US" sz="3600" dirty="0">
                <a:latin typeface="+mn-ea"/>
              </a:rPr>
              <a:t>从最近的几场比赛来看，红队的成绩</a:t>
            </a:r>
            <a:r>
              <a:rPr lang="zh-TW" altLang="en-US" sz="3600" dirty="0">
                <a:highlight>
                  <a:srgbClr val="FFFF00"/>
                </a:highlight>
                <a:latin typeface="+mn-ea"/>
              </a:rPr>
              <a:t>大大</a:t>
            </a:r>
            <a:r>
              <a:rPr lang="zh-TW" altLang="en-US" sz="3600" dirty="0">
                <a:latin typeface="+mn-ea"/>
              </a:rPr>
              <a:t>低于蓝队。</a:t>
            </a:r>
          </a:p>
        </p:txBody>
      </p:sp>
    </p:spTree>
    <p:extLst>
      <p:ext uri="{BB962C8B-B14F-4D97-AF65-F5344CB8AC3E}">
        <p14:creationId xmlns:p14="http://schemas.microsoft.com/office/powerpoint/2010/main" val="2779155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木刻字型">
  <a:themeElements>
    <a:clrScheme name="Wood Type">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Wood Type">
      <a:majorFont>
        <a:latin typeface="Arial Black" panose="020B0A040201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panose="020B06040202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BE1B6DD8-9976-4550-A6F4-B2DD4EA939DA}"/>
    </a:ext>
  </a:extLst>
</a:theme>
</file>

<file path=docProps/app.xml><?xml version="1.0" encoding="utf-8"?>
<Properties xmlns="http://schemas.openxmlformats.org/officeDocument/2006/extended-properties" xmlns:vt="http://schemas.openxmlformats.org/officeDocument/2006/docPropsVTypes">
  <Template>TM03090434[[fn=木刻字型]]</Template>
  <TotalTime>397</TotalTime>
  <Words>4943</Words>
  <Application>Microsoft Office PowerPoint</Application>
  <PresentationFormat>寬螢幕</PresentationFormat>
  <Paragraphs>580</Paragraphs>
  <Slides>64</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64</vt:i4>
      </vt:variant>
    </vt:vector>
  </HeadingPairs>
  <TitlesOfParts>
    <vt:vector size="69" baseType="lpstr">
      <vt:lpstr>微軟正黑體</vt:lpstr>
      <vt:lpstr>Arial</vt:lpstr>
      <vt:lpstr>Arial Black</vt:lpstr>
      <vt:lpstr>Wingdings</vt:lpstr>
      <vt:lpstr>木刻字型</vt:lpstr>
      <vt:lpstr>第十课 我反对克隆人</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第十课 我反对克隆人</dc:title>
  <dc:creator>鄭雅瓈</dc:creator>
  <cp:lastModifiedBy>鄭雅瓈</cp:lastModifiedBy>
  <cp:revision>72</cp:revision>
  <dcterms:created xsi:type="dcterms:W3CDTF">2020-05-04T01:17:37Z</dcterms:created>
  <dcterms:modified xsi:type="dcterms:W3CDTF">2020-05-10T02:16:25Z</dcterms:modified>
</cp:coreProperties>
</file>