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378" r:id="rId3"/>
    <p:sldId id="379" r:id="rId4"/>
    <p:sldId id="380" r:id="rId5"/>
    <p:sldId id="425" r:id="rId6"/>
    <p:sldId id="459" r:id="rId7"/>
    <p:sldId id="461" r:id="rId8"/>
    <p:sldId id="435" r:id="rId9"/>
    <p:sldId id="467" r:id="rId10"/>
    <p:sldId id="468" r:id="rId11"/>
    <p:sldId id="257" r:id="rId12"/>
    <p:sldId id="381" r:id="rId13"/>
    <p:sldId id="382" r:id="rId14"/>
    <p:sldId id="383" r:id="rId15"/>
    <p:sldId id="259" r:id="rId16"/>
    <p:sldId id="384" r:id="rId17"/>
    <p:sldId id="385" r:id="rId18"/>
    <p:sldId id="426" r:id="rId19"/>
    <p:sldId id="469" r:id="rId20"/>
    <p:sldId id="470" r:id="rId21"/>
    <p:sldId id="262" r:id="rId22"/>
    <p:sldId id="386" r:id="rId23"/>
    <p:sldId id="387" r:id="rId24"/>
    <p:sldId id="392" r:id="rId25"/>
    <p:sldId id="427" r:id="rId26"/>
    <p:sldId id="471" r:id="rId27"/>
    <p:sldId id="462" r:id="rId28"/>
    <p:sldId id="436" r:id="rId29"/>
    <p:sldId id="473" r:id="rId30"/>
    <p:sldId id="474" r:id="rId31"/>
    <p:sldId id="263" r:id="rId32"/>
    <p:sldId id="393" r:id="rId33"/>
    <p:sldId id="394" r:id="rId34"/>
    <p:sldId id="395" r:id="rId35"/>
    <p:sldId id="428" r:id="rId36"/>
    <p:sldId id="475" r:id="rId37"/>
    <p:sldId id="476" r:id="rId38"/>
    <p:sldId id="437" r:id="rId39"/>
    <p:sldId id="477" r:id="rId40"/>
    <p:sldId id="478" r:id="rId41"/>
    <p:sldId id="261" r:id="rId42"/>
    <p:sldId id="396" r:id="rId43"/>
    <p:sldId id="397" r:id="rId44"/>
    <p:sldId id="398" r:id="rId45"/>
    <p:sldId id="438" r:id="rId46"/>
    <p:sldId id="479" r:id="rId47"/>
    <p:sldId id="480" r:id="rId48"/>
    <p:sldId id="264" r:id="rId49"/>
    <p:sldId id="399" r:id="rId50"/>
    <p:sldId id="400" r:id="rId51"/>
    <p:sldId id="401" r:id="rId52"/>
    <p:sldId id="258" r:id="rId53"/>
    <p:sldId id="402" r:id="rId54"/>
    <p:sldId id="403" r:id="rId55"/>
    <p:sldId id="439" r:id="rId56"/>
    <p:sldId id="481" r:id="rId57"/>
    <p:sldId id="482" r:id="rId58"/>
    <p:sldId id="260" r:id="rId59"/>
    <p:sldId id="492" r:id="rId60"/>
    <p:sldId id="491" r:id="rId61"/>
    <p:sldId id="493" r:id="rId62"/>
    <p:sldId id="494" r:id="rId63"/>
    <p:sldId id="495" r:id="rId64"/>
    <p:sldId id="496" r:id="rId6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F0F4F4"/>
    <a:srgbClr val="DFE8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46" autoAdjust="0"/>
    <p:restoredTop sz="94660"/>
  </p:normalViewPr>
  <p:slideViewPr>
    <p:cSldViewPr snapToGrid="0" showGuides="1">
      <p:cViewPr varScale="1">
        <p:scale>
          <a:sx n="31" d="100"/>
          <a:sy n="31" d="100"/>
        </p:scale>
        <p:origin x="72" y="7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7200" cap="none" baseline="0">
                <a:blipFill dpi="0" rotWithShape="1">
                  <a:blip r:embed="rId4"/>
                  <a:srcRect/>
                  <a:tile tx="6350" ty="-127000" sx="65000" sy="64000" flip="none" algn="tl"/>
                </a:blip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83448B07-2C06-4CF2-8E91-F7385E71E2CB}"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181069D4-B020-4602-B87C-B094679675DF}"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36C11EA-3D59-4DFE-9385-0A032B3191AF}"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804936D4-0671-4B70-A95D-BFBC9A35DA5B}"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7200" b="0"/>
            </a:lvl1pPr>
          </a:lstStyle>
          <a:p>
            <a:r>
              <a:rPr lang="zh-TW" altLang="en-US"/>
              <a:t>按一下以編輯母片標題樣式</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a:xfrm>
            <a:off x="8593667" y="6272784"/>
            <a:ext cx="2644309" cy="365125"/>
          </a:xfrm>
        </p:spPr>
        <p:txBody>
          <a:bodyPr/>
          <a:lstStyle/>
          <a:p>
            <a:fld id="{DDD67DAC-232D-4042-B5C0-E64770A42A28}" type="datetimeFigureOut">
              <a:rPr lang="en-US" dirty="0"/>
              <a:t>5/10/2020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8ECECD2C-79BD-4B90-B3FA-E3B19B3FF97B}"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29E9FDB6-7A26-4DBB-9BB0-088C0534314D}"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C2E7C72F-E0F0-449A-A903-6D7865ED3EFA}" type="datetimeFigureOut">
              <a:rPr lang="en-US" dirty="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1207D-C9F3-42EA-960B-DC9955B358C7}" type="datetimeFigureOut">
              <a:rPr lang="en-US" dirty="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zh-TW" altLang="en-US"/>
              <a:t>按一下以編輯母片標題樣式</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D8827A6-8947-4115-8D9E-E89B1EC0518D}"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ED460A6F-F31A-4CA3-B222-0B3C224FF998}" type="datetimeFigureOut">
              <a:rPr lang="en-US" dirty="0"/>
              <a:t>5/10/2020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48A1663-7765-4EF4-B97F-A02E70C6265E}" type="datetimeFigureOut">
              <a:rPr lang="en-US" dirty="0"/>
              <a:t>5/10/2020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0">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800"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E189B43-D957-4E89-B409-C2CF24A11C5A}"/>
              </a:ext>
            </a:extLst>
          </p:cNvPr>
          <p:cNvSpPr>
            <a:spLocks noGrp="1"/>
          </p:cNvSpPr>
          <p:nvPr>
            <p:ph type="ctrTitle"/>
          </p:nvPr>
        </p:nvSpPr>
        <p:spPr>
          <a:xfrm>
            <a:off x="342900" y="1095375"/>
            <a:ext cx="11506200" cy="3372656"/>
          </a:xfrm>
        </p:spPr>
        <p:txBody>
          <a:bodyPr/>
          <a:lstStyle/>
          <a:p>
            <a:pPr algn="ctr">
              <a:lnSpc>
                <a:spcPct val="150000"/>
              </a:lnSpc>
            </a:pPr>
            <a:r>
              <a:rPr lang="zh-TW" altLang="en-US" dirty="0"/>
              <a:t>第十课</a:t>
            </a:r>
            <a:br>
              <a:rPr lang="en-US" altLang="zh-TW" dirty="0"/>
            </a:br>
            <a:r>
              <a:rPr lang="zh-TW" altLang="en-US" dirty="0"/>
              <a:t>我反对克隆人</a:t>
            </a:r>
          </a:p>
        </p:txBody>
      </p:sp>
    </p:spTree>
    <p:extLst>
      <p:ext uri="{BB962C8B-B14F-4D97-AF65-F5344CB8AC3E}">
        <p14:creationId xmlns:p14="http://schemas.microsoft.com/office/powerpoint/2010/main" val="4014744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16A4960-5EB3-49D2-9246-D116FD0DAEEF}"/>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大大</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1B22120C-D828-4DE4-A625-173F4D2CCE61}"/>
              </a:ext>
            </a:extLst>
          </p:cNvPr>
          <p:cNvSpPr txBox="1"/>
          <p:nvPr/>
        </p:nvSpPr>
        <p:spPr>
          <a:xfrm>
            <a:off x="-1" y="0"/>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大大</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3DE093E5-726E-46B0-ACBD-AE1695C42A89}"/>
              </a:ext>
            </a:extLst>
          </p:cNvPr>
          <p:cNvSpPr txBox="1"/>
          <p:nvPr/>
        </p:nvSpPr>
        <p:spPr>
          <a:xfrm>
            <a:off x="346363" y="1252346"/>
            <a:ext cx="11499273" cy="4353308"/>
          </a:xfrm>
          <a:prstGeom prst="rect">
            <a:avLst/>
          </a:prstGeom>
          <a:noFill/>
        </p:spPr>
        <p:txBody>
          <a:bodyPr wrap="square" rtlCol="0">
            <a:spAutoFit/>
          </a:bodyPr>
          <a:lstStyle/>
          <a:p>
            <a:pPr>
              <a:lnSpc>
                <a:spcPct val="200000"/>
              </a:lnSpc>
            </a:pPr>
            <a:r>
              <a:rPr lang="en-US" altLang="zh-TW" sz="3600" dirty="0">
                <a:latin typeface="微軟正黑體" panose="020B0604030504040204" pitchFamily="34" charset="-120"/>
                <a:ea typeface="微軟正黑體" panose="020B0604030504040204" pitchFamily="34" charset="-120"/>
              </a:rPr>
              <a:t>1.</a:t>
            </a:r>
            <a:r>
              <a:rPr lang="zh-TW" altLang="en-US" sz="3600" dirty="0">
                <a:latin typeface="微軟正黑體" panose="020B0604030504040204" pitchFamily="34" charset="-120"/>
                <a:ea typeface="微軟正黑體" panose="020B0604030504040204" pitchFamily="34" charset="-120"/>
              </a:rPr>
              <a:t>这次旅游使我的汉语水平，</a:t>
            </a:r>
            <a:r>
              <a:rPr lang="en-US" altLang="zh-TW" sz="3600" dirty="0">
                <a:latin typeface="微軟正黑體" panose="020B0604030504040204" pitchFamily="34" charset="-120"/>
                <a:ea typeface="微軟正黑體" panose="020B0604030504040204" pitchFamily="34" charset="-120"/>
              </a:rPr>
              <a:t>_________________________</a:t>
            </a:r>
            <a:r>
              <a:rPr lang="zh-TW" altLang="en-US" sz="3600" dirty="0">
                <a:latin typeface="微軟正黑體" panose="020B0604030504040204" pitchFamily="34" charset="-120"/>
                <a:ea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2.</a:t>
            </a:r>
            <a:r>
              <a:rPr lang="zh-TW" altLang="en-US" sz="3600" dirty="0">
                <a:latin typeface="微軟正黑體" panose="020B0604030504040204" pitchFamily="34" charset="-120"/>
                <a:ea typeface="微軟正黑體" panose="020B0604030504040204" pitchFamily="34" charset="-120"/>
              </a:rPr>
              <a:t>由</a:t>
            </a:r>
            <a:r>
              <a:rPr lang="zh-TW" altLang="en-US" sz="3600" dirty="0">
                <a:latin typeface="微軟正黑體" panose="020B0604030504040204" pitchFamily="34" charset="-120"/>
              </a:rPr>
              <a:t>于战争频繁，</a:t>
            </a:r>
            <a:r>
              <a:rPr lang="en-US" altLang="zh-TW" sz="3600" dirty="0">
                <a:latin typeface="微軟正黑體" panose="020B0604030504040204" pitchFamily="34" charset="-120"/>
              </a:rPr>
              <a:t>____________________________________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3.</a:t>
            </a:r>
            <a:r>
              <a:rPr lang="zh-TW" altLang="en-US" sz="3600" dirty="0">
                <a:latin typeface="微軟正黑體" panose="020B0604030504040204" pitchFamily="34" charset="-120"/>
                <a:ea typeface="微軟正黑體" panose="020B0604030504040204" pitchFamily="34" charset="-120"/>
              </a:rPr>
              <a:t>虽然产品数量增加了，</a:t>
            </a:r>
            <a:r>
              <a:rPr lang="en-US" altLang="zh-TW" sz="3600" dirty="0">
                <a:latin typeface="微軟正黑體" panose="020B0604030504040204" pitchFamily="34" charset="-120"/>
              </a:rPr>
              <a:t>______________________________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4.</a:t>
            </a:r>
            <a:r>
              <a:rPr lang="zh-TW" altLang="en-US" sz="3600" dirty="0">
                <a:latin typeface="微軟正黑體" panose="020B0604030504040204" pitchFamily="34" charset="-120"/>
                <a:ea typeface="微軟正黑體" panose="020B0604030504040204" pitchFamily="34" charset="-120"/>
              </a:rPr>
              <a:t>中国西部地区的经济发展水平</a:t>
            </a:r>
            <a:r>
              <a:rPr lang="en-US" altLang="zh-TW" sz="3600" dirty="0">
                <a:latin typeface="微軟正黑體" panose="020B0604030504040204" pitchFamily="34" charset="-120"/>
              </a:rPr>
              <a:t>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85BE297-BE59-4641-92CD-49FA0A6D3378}"/>
              </a:ext>
            </a:extLst>
          </p:cNvPr>
          <p:cNvSpPr/>
          <p:nvPr/>
        </p:nvSpPr>
        <p:spPr>
          <a:xfrm>
            <a:off x="6305550" y="1321891"/>
            <a:ext cx="5076826"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大大地提高</a:t>
            </a:r>
            <a:endParaRPr lang="zh-TW" altLang="en-US" sz="3600" dirty="0">
              <a:solidFill>
                <a:srgbClr val="FF0000"/>
              </a:solidFill>
            </a:endParaRPr>
          </a:p>
        </p:txBody>
      </p:sp>
      <p:sp>
        <p:nvSpPr>
          <p:cNvPr id="7" name="矩形 6">
            <a:extLst>
              <a:ext uri="{FF2B5EF4-FFF2-40B4-BE49-F238E27FC236}">
                <a16:creationId xmlns:a16="http://schemas.microsoft.com/office/drawing/2014/main" id="{F616A95D-1DB2-49AC-88BF-81CAC4817E0A}"/>
              </a:ext>
            </a:extLst>
          </p:cNvPr>
          <p:cNvSpPr/>
          <p:nvPr/>
        </p:nvSpPr>
        <p:spPr>
          <a:xfrm>
            <a:off x="4019550" y="2474416"/>
            <a:ext cx="7362826"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使死亡人数大大地增加</a:t>
            </a:r>
            <a:endParaRPr lang="zh-TW" altLang="en-US" sz="3600" dirty="0">
              <a:solidFill>
                <a:srgbClr val="FF0000"/>
              </a:solidFill>
            </a:endParaRPr>
          </a:p>
        </p:txBody>
      </p:sp>
      <p:sp>
        <p:nvSpPr>
          <p:cNvPr id="8" name="矩形 7">
            <a:extLst>
              <a:ext uri="{FF2B5EF4-FFF2-40B4-BE49-F238E27FC236}">
                <a16:creationId xmlns:a16="http://schemas.microsoft.com/office/drawing/2014/main" id="{6E576ACD-5779-486E-ADD6-763BB14F48A5}"/>
              </a:ext>
            </a:extLst>
          </p:cNvPr>
          <p:cNvSpPr/>
          <p:nvPr/>
        </p:nvSpPr>
        <p:spPr>
          <a:xfrm>
            <a:off x="5438774" y="3560122"/>
            <a:ext cx="6067425"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但是购买人数大大地下降了</a:t>
            </a:r>
            <a:endParaRPr lang="zh-TW" altLang="en-US" sz="3600" dirty="0">
              <a:solidFill>
                <a:srgbClr val="FF0000"/>
              </a:solidFill>
            </a:endParaRPr>
          </a:p>
        </p:txBody>
      </p:sp>
      <p:sp>
        <p:nvSpPr>
          <p:cNvPr id="9" name="矩形 8">
            <a:extLst>
              <a:ext uri="{FF2B5EF4-FFF2-40B4-BE49-F238E27FC236}">
                <a16:creationId xmlns:a16="http://schemas.microsoft.com/office/drawing/2014/main" id="{3CD9A909-30CA-48C1-B803-059E0DF159DB}"/>
              </a:ext>
            </a:extLst>
          </p:cNvPr>
          <p:cNvSpPr/>
          <p:nvPr/>
        </p:nvSpPr>
        <p:spPr>
          <a:xfrm>
            <a:off x="6772275" y="4645828"/>
            <a:ext cx="4733924"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大大地提升了</a:t>
            </a:r>
            <a:endParaRPr lang="zh-TW" altLang="en-US" sz="3600" dirty="0">
              <a:solidFill>
                <a:srgbClr val="FF0000"/>
              </a:solidFill>
            </a:endParaRPr>
          </a:p>
        </p:txBody>
      </p:sp>
    </p:spTree>
    <p:extLst>
      <p:ext uri="{BB962C8B-B14F-4D97-AF65-F5344CB8AC3E}">
        <p14:creationId xmlns:p14="http://schemas.microsoft.com/office/powerpoint/2010/main" val="361943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0A85B8EE-914E-4F94-A985-8E4826749467}"/>
              </a:ext>
            </a:extLst>
          </p:cNvPr>
          <p:cNvSpPr/>
          <p:nvPr/>
        </p:nvSpPr>
        <p:spPr>
          <a:xfrm>
            <a:off x="323850" y="525224"/>
            <a:ext cx="11544300" cy="5807552"/>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由于克隆羊多利的诞生以及随后美国人希德声称要进行克隆人的实验，关于克隆人是否道德和应否加以禁止的争论活跃了起来。尽管科学界旋即又对多利实验的可靠性提出了有力的质疑，从而大大推迟了克隆人实验的可行性日程，但是，从现代科学技术发展的势头看，推迟大概不会是无限期的。因此，相关的争论仍将不可避免。</a:t>
            </a:r>
            <a:endParaRPr lang="zh-TW" altLang="en-US" sz="3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1425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持</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如下</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繁殖</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衡量</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守、保持。</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像下面所叙述或列举的。</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4971400"/>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生物产生新的个体，以传代。</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breed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latin typeface="微軟正黑體" panose="020B0604030504040204" pitchFamily="34" charset="-120"/>
              </a:rPr>
              <a:t> to weigh</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500971"/>
            <a:ext cx="3906190" cy="584775"/>
          </a:xfrm>
          <a:prstGeom prst="rect">
            <a:avLst/>
          </a:prstGeom>
        </p:spPr>
        <p:txBody>
          <a:bodyPr wrap="square">
            <a:spAutoFit/>
          </a:bodyPr>
          <a:lstStyle/>
          <a:p>
            <a:pPr algn="ctr"/>
            <a:r>
              <a:rPr lang="en-US" altLang="zh-TW" sz="3200" dirty="0"/>
              <a:t>as follows</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latin typeface="微軟正黑體" panose="020B0604030504040204" pitchFamily="34" charset="-120"/>
              </a:rPr>
              <a:t>sustain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比较，评定。</a:t>
            </a:r>
          </a:p>
        </p:txBody>
      </p:sp>
    </p:spTree>
    <p:extLst>
      <p:ext uri="{BB962C8B-B14F-4D97-AF65-F5344CB8AC3E}">
        <p14:creationId xmlns:p14="http://schemas.microsoft.com/office/powerpoint/2010/main" val="1069591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生殖</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729948"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自然界</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凡是</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哺乳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 y="1451738"/>
            <a:ext cx="6057512"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生物产生幼小的个体以繁殖后代。</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50472" y="1624771"/>
            <a:ext cx="6057511" cy="1305870"/>
          </a:xfrm>
          <a:prstGeom prst="rect">
            <a:avLst/>
          </a:prstGeom>
          <a:noFill/>
        </p:spPr>
        <p:txBody>
          <a:bodyPr wrap="square" rtlCol="0">
            <a:spAutoFit/>
          </a:bodyPr>
          <a:lstStyle/>
          <a:p>
            <a:pPr algn="ctr">
              <a:lnSpc>
                <a:spcPct val="150000"/>
              </a:lnSpc>
            </a:pPr>
            <a:r>
              <a:rPr lang="zh-TW" altLang="en-US" sz="2800" dirty="0">
                <a:latin typeface="微軟正黑體" panose="020B0604030504040204" pitchFamily="34" charset="-120"/>
                <a:ea typeface="微軟正黑體" panose="020B0604030504040204" pitchFamily="34" charset="-120"/>
              </a:rPr>
              <a:t>一般指无机界和有机界。有时也指包括社会在内的整个物质世界。。</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02555"/>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总括某个范围内的一切。</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every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breast-feed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825948" y="393249"/>
            <a:ext cx="3366052"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natural world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breed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用乳汁喂。</a:t>
            </a:r>
          </a:p>
        </p:txBody>
      </p:sp>
    </p:spTree>
    <p:extLst>
      <p:ext uri="{BB962C8B-B14F-4D97-AF65-F5344CB8AC3E}">
        <p14:creationId xmlns:p14="http://schemas.microsoft.com/office/powerpoint/2010/main" val="126182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人为</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人去做。</a:t>
            </a: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do (make) by person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151428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703B50F-A4ED-4769-98BB-5F1375479364}"/>
              </a:ext>
            </a:extLst>
          </p:cNvPr>
          <p:cNvSpPr/>
          <p:nvPr/>
        </p:nvSpPr>
        <p:spPr>
          <a:xfrm>
            <a:off x="333375" y="109725"/>
            <a:ext cx="11525250" cy="6638549"/>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我本人对克隆人持反对的立场，其理由如下</a:t>
            </a:r>
            <a:r>
              <a:rPr lang="en-US" altLang="zh-TW" sz="3600" dirty="0">
                <a:solidFill>
                  <a:srgbClr val="555555"/>
                </a:solidFill>
                <a:latin typeface="微軟正黑體" panose="020B0604030504040204" pitchFamily="34" charset="-120"/>
                <a:ea typeface="微軟正黑體" panose="020B0604030504040204" pitchFamily="34" charset="-120"/>
              </a:rPr>
              <a:t>—</a:t>
            </a:r>
            <a:endParaRPr lang="zh-CN" altLang="en-US" sz="3600" dirty="0">
              <a:solidFill>
                <a:srgbClr val="555555"/>
              </a:solidFill>
              <a:latin typeface="微軟正黑體" panose="020B0604030504040204" pitchFamily="34" charset="-120"/>
              <a:ea typeface="微軟正黑體" panose="020B0604030504040204" pitchFamily="34" charset="-120"/>
            </a:endParaRPr>
          </a:p>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通过克隆的方式来繁殖人是不自然、反自然的。衡量生殖方式之是否自然，要有一个标准，便是自然界中实际发生的基本过程，此外不可能有别的标准。在自然界中，生殖方式是由无性向有性发展的，而凡是哺乳动物皆为有性生殖。倘若人为地加以改变，就是非自然，倘若这种改变产生了危害自然界生物状态的后果，就是反自然。</a:t>
            </a:r>
            <a:endParaRPr lang="en-US" altLang="zh-CN" sz="3600" dirty="0">
              <a:solidFill>
                <a:srgbClr val="555555"/>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71427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断言</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产物</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延续</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逻辑</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十分肯定地说。</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16782" y="1514903"/>
            <a:ext cx="6057511"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在一定条件下产生的事物、结果。</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4871587"/>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照原来样子继续下去，延长下去。</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continue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logic</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err="1">
                <a:latin typeface="微軟正黑體" panose="020B0604030504040204" pitchFamily="34" charset="-120"/>
              </a:rPr>
              <a:t>outcome;product</a:t>
            </a:r>
            <a:r>
              <a:rPr lang="en-US" altLang="zh-TW" sz="3200" dirty="0">
                <a:latin typeface="微軟正黑體" panose="020B0604030504040204" pitchFamily="34" charset="-120"/>
              </a:rPr>
              <a:t>(s)</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assert categorically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思维的规律。</a:t>
            </a:r>
          </a:p>
        </p:txBody>
      </p:sp>
    </p:spTree>
    <p:extLst>
      <p:ext uri="{BB962C8B-B14F-4D97-AF65-F5344CB8AC3E}">
        <p14:creationId xmlns:p14="http://schemas.microsoft.com/office/powerpoint/2010/main" val="3373409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抹杀</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界限</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灭绝</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9244" y="1601561"/>
            <a:ext cx="6057512" cy="1652568"/>
          </a:xfrm>
          <a:prstGeom prst="rect">
            <a:avLst/>
          </a:prstGeom>
          <a:noFill/>
        </p:spPr>
        <p:txBody>
          <a:bodyPr wrap="square" rtlCol="0">
            <a:spAutoFit/>
          </a:bodyPr>
          <a:lstStyle/>
          <a:p>
            <a:pPr algn="ctr">
              <a:lnSpc>
                <a:spcPct val="150000"/>
              </a:lnSpc>
            </a:pPr>
            <a:r>
              <a:rPr lang="zh-TW" altLang="en-US" sz="3600" dirty="0">
                <a:latin typeface="微軟正黑體" panose="020B0604030504040204" pitchFamily="34" charset="-120"/>
                <a:ea typeface="微軟正黑體" panose="020B0604030504040204" pitchFamily="34" charset="-120"/>
              </a:rPr>
              <a:t>不顾事实，把本来存在的事物彻底勾销，不予承认。</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不同事物的分界。</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完全消灭。</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latin typeface="微軟正黑體" panose="020B0604030504040204" pitchFamily="34" charset="-120"/>
              </a:rPr>
              <a:t>exterminate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dividing line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latin typeface="微軟正黑體" panose="020B0604030504040204" pitchFamily="34" charset="-120"/>
              </a:rPr>
              <a:t>deny completely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4278326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7" grpId="0"/>
      <p:bldP spid="8" grpId="0"/>
      <p:bldP spid="9" grpId="0"/>
      <p:bldP spid="11"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299F7FC-E22F-45B7-BD9D-0900893D756E}"/>
              </a:ext>
            </a:extLst>
          </p:cNvPr>
          <p:cNvSpPr txBox="1"/>
          <p:nvPr/>
        </p:nvSpPr>
        <p:spPr>
          <a:xfrm>
            <a:off x="353371" y="2321004"/>
            <a:ext cx="4307839" cy="2215991"/>
          </a:xfrm>
          <a:prstGeom prst="rect">
            <a:avLst/>
          </a:prstGeom>
          <a:solidFill>
            <a:srgbClr val="006666"/>
          </a:solidFill>
          <a:ln>
            <a:solidFill>
              <a:srgbClr val="006666"/>
            </a:solidFill>
          </a:ln>
        </p:spPr>
        <p:txBody>
          <a:bodyPr wrap="square" rtlCol="0">
            <a:spAutoFit/>
          </a:bodyPr>
          <a:lstStyle/>
          <a:p>
            <a:pPr algn="ctr"/>
            <a:r>
              <a:rPr lang="zh-TW" altLang="en-US" sz="13800" dirty="0">
                <a:solidFill>
                  <a:schemeClr val="bg1"/>
                </a:solidFill>
                <a:latin typeface="微軟正黑體" panose="020B0604030504040204" pitchFamily="34" charset="-120"/>
                <a:ea typeface="微軟正黑體" panose="020B0604030504040204" pitchFamily="34" charset="-120"/>
              </a:rPr>
              <a:t>延续</a:t>
            </a:r>
            <a:endParaRPr lang="en-US" altLang="zh-TW" sz="13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2DC29E-8F79-4B00-BBB8-FF7D9EB180E2}"/>
              </a:ext>
            </a:extLst>
          </p:cNvPr>
          <p:cNvSpPr txBox="1"/>
          <p:nvPr/>
        </p:nvSpPr>
        <p:spPr>
          <a:xfrm>
            <a:off x="7530792" y="2321004"/>
            <a:ext cx="4307838" cy="2215991"/>
          </a:xfrm>
          <a:prstGeom prst="rect">
            <a:avLst/>
          </a:prstGeom>
          <a:solidFill>
            <a:srgbClr val="006666"/>
          </a:solidFill>
          <a:ln>
            <a:solidFill>
              <a:srgbClr val="006666"/>
            </a:solidFill>
          </a:ln>
        </p:spPr>
        <p:txBody>
          <a:bodyPr wrap="square" rtlCol="0">
            <a:spAutoFit/>
          </a:bodyPr>
          <a:lstStyle/>
          <a:p>
            <a:pPr algn="ctr"/>
            <a:r>
              <a:rPr lang="zh-TW" altLang="en-US" sz="13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延长</a:t>
            </a:r>
            <a:endParaRPr lang="en-US" altLang="zh-TW" sz="13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4" name="直線接點 3">
            <a:extLst>
              <a:ext uri="{FF2B5EF4-FFF2-40B4-BE49-F238E27FC236}">
                <a16:creationId xmlns:a16="http://schemas.microsoft.com/office/drawing/2014/main" id="{96A5A24E-646E-4F09-809E-C48CC58148D3}"/>
              </a:ext>
            </a:extLst>
          </p:cNvPr>
          <p:cNvCxnSpPr>
            <a:cxnSpLocks/>
          </p:cNvCxnSpPr>
          <p:nvPr/>
        </p:nvCxnSpPr>
        <p:spPr>
          <a:xfrm>
            <a:off x="4661210" y="3429000"/>
            <a:ext cx="2869582"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DACE27D5-6AED-4895-AFC5-187B6FB8E01B}"/>
              </a:ext>
            </a:extLst>
          </p:cNvPr>
          <p:cNvSpPr txBox="1"/>
          <p:nvPr/>
        </p:nvSpPr>
        <p:spPr>
          <a:xfrm>
            <a:off x="353372" y="385012"/>
            <a:ext cx="2869330" cy="584775"/>
          </a:xfrm>
          <a:prstGeom prst="rect">
            <a:avLst/>
          </a:prstGeom>
          <a:noFill/>
          <a:ln w="38100">
            <a:solidFill>
              <a:srgbClr val="006666"/>
            </a:solidFill>
          </a:ln>
        </p:spPr>
        <p:txBody>
          <a:bodyPr wrap="square" rtlCol="0">
            <a:spAutoFit/>
          </a:bodyPr>
          <a:lstStyle/>
          <a:p>
            <a:pPr algn="ctr"/>
            <a:r>
              <a:rPr lang="zh-TW" altLang="en-US" sz="3200" b="1" dirty="0">
                <a:solidFill>
                  <a:srgbClr val="006666"/>
                </a:solidFill>
                <a:latin typeface="微軟正黑體" panose="020B0604030504040204" pitchFamily="34" charset="-120"/>
                <a:ea typeface="微軟正黑體" panose="020B0604030504040204" pitchFamily="34" charset="-120"/>
              </a:rPr>
              <a:t>近义词</a:t>
            </a:r>
          </a:p>
        </p:txBody>
      </p:sp>
    </p:spTree>
    <p:extLst>
      <p:ext uri="{BB962C8B-B14F-4D97-AF65-F5344CB8AC3E}">
        <p14:creationId xmlns:p14="http://schemas.microsoft.com/office/powerpoint/2010/main" val="1092099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202498" y="0"/>
            <a:ext cx="2900365" cy="584775"/>
          </a:xfrm>
          <a:prstGeom prst="rect">
            <a:avLst/>
          </a:prstGeom>
          <a:solidFill>
            <a:srgbClr val="006666"/>
          </a:solidFill>
          <a:ln w="38100">
            <a:solidFill>
              <a:srgbClr val="006666"/>
            </a:solidFill>
          </a:ln>
        </p:spPr>
        <p:txBody>
          <a:bodyPr wrap="square" rtlCol="0">
            <a:spAutoFit/>
          </a:bodyPr>
          <a:lstStyle/>
          <a:p>
            <a:pPr algn="ctr"/>
            <a:r>
              <a:rPr lang="zh-TW" altLang="en-US" sz="3200" dirty="0">
                <a:solidFill>
                  <a:schemeClr val="bg1"/>
                </a:solidFill>
                <a:latin typeface="微軟正黑體" panose="020B0604030504040204" pitchFamily="34" charset="-120"/>
                <a:ea typeface="微軟正黑體" panose="020B0604030504040204" pitchFamily="34" charset="-120"/>
              </a:rPr>
              <a:t>延续</a:t>
            </a:r>
            <a:endParaRPr lang="en-US" altLang="zh-TW" sz="32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9070849" y="0"/>
            <a:ext cx="2900365" cy="584775"/>
          </a:xfrm>
          <a:prstGeom prst="rect">
            <a:avLst/>
          </a:prstGeom>
          <a:solidFill>
            <a:srgbClr val="006666"/>
          </a:solidFill>
          <a:ln w="38100">
            <a:solidFill>
              <a:srgbClr val="006666"/>
            </a:solidFill>
          </a:ln>
        </p:spPr>
        <p:txBody>
          <a:bodyPr wrap="square" rtlCol="0">
            <a:spAutoFit/>
          </a:bodyPr>
          <a:lstStyle/>
          <a:p>
            <a:pPr algn="ctr"/>
            <a:r>
              <a:rPr lang="zh-TW" altLang="en-US" sz="3200" dirty="0">
                <a:solidFill>
                  <a:schemeClr val="bg1"/>
                </a:solidFill>
                <a:latin typeface="微軟正黑體" panose="020B0604030504040204" pitchFamily="34" charset="-120"/>
                <a:ea typeface="微軟正黑體" panose="020B0604030504040204" pitchFamily="34" charset="-120"/>
              </a:rPr>
              <a:t>延长</a:t>
            </a:r>
            <a:endParaRPr lang="en-US" altLang="zh-TW" sz="32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3" idx="1"/>
          </p:cNvCxnSpPr>
          <p:nvPr/>
        </p:nvCxnSpPr>
        <p:spPr>
          <a:xfrm>
            <a:off x="3102863" y="292388"/>
            <a:ext cx="5967986"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graphicFrame>
        <p:nvGraphicFramePr>
          <p:cNvPr id="7" name="表格 16">
            <a:extLst>
              <a:ext uri="{FF2B5EF4-FFF2-40B4-BE49-F238E27FC236}">
                <a16:creationId xmlns:a16="http://schemas.microsoft.com/office/drawing/2014/main" id="{F44D940F-5648-4768-BA7F-CFBB17555E6D}"/>
              </a:ext>
            </a:extLst>
          </p:cNvPr>
          <p:cNvGraphicFramePr>
            <a:graphicFrameLocks noGrp="1"/>
          </p:cNvGraphicFramePr>
          <p:nvPr>
            <p:extLst>
              <p:ext uri="{D42A27DB-BD31-4B8C-83A1-F6EECF244321}">
                <p14:modId xmlns:p14="http://schemas.microsoft.com/office/powerpoint/2010/main" val="1144977565"/>
              </p:ext>
            </p:extLst>
          </p:nvPr>
        </p:nvGraphicFramePr>
        <p:xfrm>
          <a:off x="157166" y="820253"/>
          <a:ext cx="11814048" cy="5636608"/>
        </p:xfrm>
        <a:graphic>
          <a:graphicData uri="http://schemas.openxmlformats.org/drawingml/2006/table">
            <a:tbl>
              <a:tblPr firstRow="1" bandRow="1">
                <a:tableStyleId>{69CF1AB2-1976-4502-BF36-3FF5EA218861}</a:tableStyleId>
              </a:tblPr>
              <a:tblGrid>
                <a:gridCol w="504535">
                  <a:extLst>
                    <a:ext uri="{9D8B030D-6E8A-4147-A177-3AD203B41FA5}">
                      <a16:colId xmlns:a16="http://schemas.microsoft.com/office/drawing/2014/main" val="1876788779"/>
                    </a:ext>
                  </a:extLst>
                </a:gridCol>
                <a:gridCol w="6689358">
                  <a:extLst>
                    <a:ext uri="{9D8B030D-6E8A-4147-A177-3AD203B41FA5}">
                      <a16:colId xmlns:a16="http://schemas.microsoft.com/office/drawing/2014/main" val="2559779614"/>
                    </a:ext>
                  </a:extLst>
                </a:gridCol>
                <a:gridCol w="4620155">
                  <a:extLst>
                    <a:ext uri="{9D8B030D-6E8A-4147-A177-3AD203B41FA5}">
                      <a16:colId xmlns:a16="http://schemas.microsoft.com/office/drawing/2014/main" val="243872182"/>
                    </a:ext>
                  </a:extLst>
                </a:gridCol>
              </a:tblGrid>
              <a:tr h="530606">
                <a:tc gridSpan="3">
                  <a:txBody>
                    <a:bodyPr/>
                    <a:lstStyle/>
                    <a:p>
                      <a:pPr algn="ctr"/>
                      <a:r>
                        <a:rPr lang="zh-TW" altLang="en-US" sz="3000" b="0" dirty="0">
                          <a:solidFill>
                            <a:schemeClr val="bg1"/>
                          </a:solidFill>
                          <a:latin typeface="+mn-ea"/>
                          <a:ea typeface="+mn-ea"/>
                        </a:rPr>
                        <a:t>语义</a:t>
                      </a:r>
                      <a:endParaRPr lang="zh-TW" altLang="en-US" sz="3000" b="0" dirty="0">
                        <a:ln>
                          <a:solidFill>
                            <a:schemeClr val="tx1"/>
                          </a:solidFill>
                        </a:ln>
                        <a:solidFill>
                          <a:schemeClr val="bg1"/>
                        </a:solidFill>
                        <a:latin typeface="+mn-ea"/>
                        <a:ea typeface="+mn-ea"/>
                      </a:endParaRPr>
                    </a:p>
                  </a:txBody>
                  <a:tcPr anchor="ctr">
                    <a:solidFill>
                      <a:srgbClr val="006666"/>
                    </a:solidFill>
                  </a:tcPr>
                </a:tc>
                <a:tc hMerge="1">
                  <a:txBody>
                    <a:bodyPr/>
                    <a:lstStyle/>
                    <a:p>
                      <a:endParaRPr lang="zh-TW" altLang="en-US" sz="4000" b="0" baseline="0" dirty="0">
                        <a:latin typeface="Calibri" panose="020F0502020204030204" pitchFamily="34" charset="0"/>
                        <a:ea typeface="標楷體" panose="03000509000000000000" pitchFamily="65" charset="-120"/>
                      </a:endParaRPr>
                    </a:p>
                  </a:txBody>
                  <a:tcPr anchor="ctr">
                    <a:noFill/>
                  </a:tcPr>
                </a:tc>
                <a:tc hMerge="1">
                  <a:txBody>
                    <a:bodyPr/>
                    <a:lstStyle/>
                    <a:p>
                      <a:endParaRPr lang="zh-TW" altLang="en-US"/>
                    </a:p>
                  </a:txBody>
                  <a:tcPr/>
                </a:tc>
                <a:extLst>
                  <a:ext uri="{0D108BD9-81ED-4DB2-BD59-A6C34878D82A}">
                    <a16:rowId xmlns:a16="http://schemas.microsoft.com/office/drawing/2014/main" val="3478206328"/>
                  </a:ext>
                </a:extLst>
              </a:tr>
              <a:tr h="979611">
                <a:tc>
                  <a:txBody>
                    <a:bodyPr/>
                    <a:lstStyle/>
                    <a:p>
                      <a:pPr algn="ctr">
                        <a:lnSpc>
                          <a:spcPct val="100000"/>
                        </a:lnSpc>
                      </a:pPr>
                      <a:r>
                        <a:rPr lang="zh-TW" altLang="en-US" sz="3000" dirty="0">
                          <a:latin typeface="+mn-ea"/>
                          <a:ea typeface="+mn-ea"/>
                        </a:rPr>
                        <a:t> 相同</a:t>
                      </a:r>
                      <a:endParaRPr lang="zh-TW" altLang="en-US" sz="3000" b="1" dirty="0">
                        <a:solidFill>
                          <a:srgbClr val="006666"/>
                        </a:solidFill>
                        <a:latin typeface="+mn-ea"/>
                        <a:ea typeface="+mn-ea"/>
                      </a:endParaRPr>
                    </a:p>
                  </a:txBody>
                  <a:tcPr vert="eaVert" anchor="ctr">
                    <a:solidFill>
                      <a:srgbClr val="DFE8E8"/>
                    </a:solidFill>
                  </a:tcPr>
                </a:tc>
                <a:tc gridSpan="2">
                  <a:txBody>
                    <a:bodyPr/>
                    <a:lstStyle/>
                    <a:p>
                      <a:pPr>
                        <a:lnSpc>
                          <a:spcPct val="150000"/>
                        </a:lnSpc>
                      </a:pPr>
                      <a:r>
                        <a:rPr lang="en-US" altLang="zh-TW" sz="3000" baseline="0" dirty="0">
                          <a:ln>
                            <a:solidFill>
                              <a:schemeClr val="tx1"/>
                            </a:solidFill>
                          </a:ln>
                          <a:latin typeface="+mn-ea"/>
                          <a:ea typeface="+mn-ea"/>
                        </a:rPr>
                        <a:t>1.V.</a:t>
                      </a:r>
                      <a:r>
                        <a:rPr lang="zh-TW" altLang="en-US" sz="3000" baseline="0" dirty="0">
                          <a:ln>
                            <a:solidFill>
                              <a:schemeClr val="tx1"/>
                            </a:solidFill>
                          </a:ln>
                          <a:latin typeface="+mn-ea"/>
                          <a:ea typeface="+mn-ea"/>
                        </a:rPr>
                        <a:t>，都有“加长”的意思。</a:t>
                      </a:r>
                      <a:endParaRPr lang="en-US" altLang="zh-TW" sz="3000" b="0" baseline="0" dirty="0">
                        <a:ln>
                          <a:solidFill>
                            <a:schemeClr val="tx1"/>
                          </a:solidFill>
                        </a:ln>
                        <a:latin typeface="+mn-ea"/>
                        <a:ea typeface="+mn-ea"/>
                      </a:endParaRPr>
                    </a:p>
                  </a:txBody>
                  <a:tcPr anchor="ctr">
                    <a:solidFill>
                      <a:srgbClr val="F0F4F4"/>
                    </a:solidFill>
                  </a:tcPr>
                </a:tc>
                <a:tc hMerge="1">
                  <a:txBody>
                    <a:bodyPr/>
                    <a:lstStyle/>
                    <a:p>
                      <a:endParaRPr lang="zh-TW" altLang="en-US"/>
                    </a:p>
                  </a:txBody>
                  <a:tcPr/>
                </a:tc>
                <a:extLst>
                  <a:ext uri="{0D108BD9-81ED-4DB2-BD59-A6C34878D82A}">
                    <a16:rowId xmlns:a16="http://schemas.microsoft.com/office/drawing/2014/main" val="69350516"/>
                  </a:ext>
                </a:extLst>
              </a:tr>
              <a:tr h="671927">
                <a:tc rowSpan="2">
                  <a:txBody>
                    <a:bodyPr/>
                    <a:lstStyle/>
                    <a:p>
                      <a:pPr algn="ctr">
                        <a:lnSpc>
                          <a:spcPct val="100000"/>
                        </a:lnSpc>
                      </a:pPr>
                      <a:r>
                        <a:rPr lang="zh-TW" altLang="en-US" sz="3000" dirty="0">
                          <a:latin typeface="+mn-ea"/>
                          <a:ea typeface="+mn-ea"/>
                        </a:rPr>
                        <a:t>不同点</a:t>
                      </a:r>
                      <a:endParaRPr lang="zh-TW" altLang="en-US" sz="3000" b="1" dirty="0">
                        <a:solidFill>
                          <a:srgbClr val="006666"/>
                        </a:solidFill>
                        <a:latin typeface="+mn-ea"/>
                        <a:ea typeface="+mn-ea"/>
                      </a:endParaRPr>
                    </a:p>
                  </a:txBody>
                  <a:tcPr vert="eaVert" anchor="ctr">
                    <a:solidFill>
                      <a:srgbClr val="DFE8E8"/>
                    </a:solidFill>
                  </a:tcPr>
                </a:tc>
                <a:tc>
                  <a:txBody>
                    <a:bodyPr/>
                    <a:lstStyle/>
                    <a:p>
                      <a:pPr algn="ctr"/>
                      <a:r>
                        <a:rPr lang="zh-TW" altLang="en-US" sz="3000" dirty="0">
                          <a:solidFill>
                            <a:schemeClr val="bg1"/>
                          </a:solidFill>
                          <a:latin typeface="+mn-ea"/>
                          <a:ea typeface="+mn-ea"/>
                        </a:rPr>
                        <a:t>延续</a:t>
                      </a:r>
                      <a:endParaRPr lang="en-US" altLang="zh-TW" sz="3000" dirty="0">
                        <a:solidFill>
                          <a:schemeClr val="bg1"/>
                        </a:solidFill>
                        <a:latin typeface="+mn-ea"/>
                        <a:ea typeface="+mn-ea"/>
                      </a:endParaRPr>
                    </a:p>
                  </a:txBody>
                  <a:tcPr anchor="ctr">
                    <a:solidFill>
                      <a:srgbClr val="006666"/>
                    </a:solidFill>
                  </a:tcPr>
                </a:tc>
                <a:tc>
                  <a:txBody>
                    <a:bodyPr/>
                    <a:lstStyle/>
                    <a:p>
                      <a:pPr algn="ctr"/>
                      <a:r>
                        <a:rPr lang="zh-TW" altLang="en-US" sz="3000" dirty="0">
                          <a:solidFill>
                            <a:schemeClr val="bg1"/>
                          </a:solidFill>
                          <a:latin typeface="+mn-ea"/>
                          <a:ea typeface="+mn-ea"/>
                        </a:rPr>
                        <a:t>延长</a:t>
                      </a:r>
                      <a:endParaRPr lang="en-US" altLang="zh-TW" sz="3000" dirty="0">
                        <a:solidFill>
                          <a:schemeClr val="bg1"/>
                        </a:solidFill>
                        <a:latin typeface="+mn-ea"/>
                        <a:ea typeface="+mn-ea"/>
                      </a:endParaRPr>
                    </a:p>
                  </a:txBody>
                  <a:tcPr anchor="ctr">
                    <a:solidFill>
                      <a:srgbClr val="006666"/>
                    </a:solidFill>
                  </a:tcPr>
                </a:tc>
                <a:extLst>
                  <a:ext uri="{0D108BD9-81ED-4DB2-BD59-A6C34878D82A}">
                    <a16:rowId xmlns:a16="http://schemas.microsoft.com/office/drawing/2014/main" val="4052056327"/>
                  </a:ext>
                </a:extLst>
              </a:tr>
              <a:tr h="1766339">
                <a:tc vMerge="1">
                  <a:txBody>
                    <a:bodyPr/>
                    <a:lstStyle/>
                    <a:p>
                      <a:endParaRPr lang="zh-TW" altLang="en-US"/>
                    </a:p>
                  </a:txBody>
                  <a:tcPr/>
                </a:tc>
                <a:tc>
                  <a:txBody>
                    <a:bodyPr/>
                    <a:lstStyle/>
                    <a:p>
                      <a:pPr algn="l">
                        <a:lnSpc>
                          <a:spcPct val="150000"/>
                        </a:lnSpc>
                      </a:pPr>
                      <a:r>
                        <a:rPr lang="en-US" altLang="zh-TW" sz="3000" baseline="0" dirty="0">
                          <a:ln>
                            <a:solidFill>
                              <a:schemeClr val="tx1"/>
                            </a:solidFill>
                          </a:ln>
                          <a:latin typeface="+mn-ea"/>
                          <a:ea typeface="+mn-ea"/>
                        </a:rPr>
                        <a:t>1.</a:t>
                      </a:r>
                      <a:r>
                        <a:rPr lang="zh-TW" altLang="en-US" sz="3000" baseline="0" dirty="0">
                          <a:ln>
                            <a:solidFill>
                              <a:schemeClr val="tx1"/>
                            </a:solidFill>
                          </a:ln>
                          <a:latin typeface="+mn-ea"/>
                          <a:ea typeface="+mn-ea"/>
                        </a:rPr>
                        <a:t>照原样继续下去，多用于抽象事物。</a:t>
                      </a:r>
                      <a:endParaRPr lang="en-US" altLang="zh-TW" sz="3000" baseline="0" dirty="0">
                        <a:ln>
                          <a:solidFill>
                            <a:schemeClr val="tx1"/>
                          </a:solidFill>
                        </a:ln>
                        <a:latin typeface="+mn-ea"/>
                        <a:ea typeface="+mn-ea"/>
                      </a:endParaRPr>
                    </a:p>
                    <a:p>
                      <a:pPr algn="l">
                        <a:lnSpc>
                          <a:spcPct val="150000"/>
                        </a:lnSpc>
                      </a:pPr>
                      <a:r>
                        <a:rPr lang="en-US" altLang="zh-TW" sz="3000" baseline="0" dirty="0">
                          <a:ln>
                            <a:solidFill>
                              <a:schemeClr val="tx1"/>
                            </a:solidFill>
                          </a:ln>
                          <a:latin typeface="+mn-ea"/>
                          <a:ea typeface="+mn-ea"/>
                        </a:rPr>
                        <a:t>2.</a:t>
                      </a:r>
                      <a:r>
                        <a:rPr lang="zh-TW" altLang="en-US" sz="3000" baseline="0" dirty="0">
                          <a:ln>
                            <a:solidFill>
                              <a:schemeClr val="tx1"/>
                            </a:solidFill>
                          </a:ln>
                          <a:latin typeface="+mn-ea"/>
                          <a:ea typeface="+mn-ea"/>
                        </a:rPr>
                        <a:t>反义词是“中止”。</a:t>
                      </a:r>
                      <a:endParaRPr lang="en-US" altLang="zh-TW" sz="300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3.</a:t>
                      </a:r>
                      <a:r>
                        <a:rPr lang="zh-TW" altLang="en-US" sz="3000" b="0" baseline="0" dirty="0">
                          <a:ln>
                            <a:solidFill>
                              <a:schemeClr val="tx1"/>
                            </a:solidFill>
                          </a:ln>
                          <a:latin typeface="+mn-ea"/>
                          <a:ea typeface="+mn-ea"/>
                        </a:rPr>
                        <a:t>多用于活动、情况、事件等方面。</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4.</a:t>
                      </a:r>
                      <a:r>
                        <a:rPr lang="zh-TW" altLang="en-US" sz="3000" b="0" baseline="0" dirty="0">
                          <a:ln>
                            <a:solidFill>
                              <a:schemeClr val="tx1"/>
                            </a:solidFill>
                          </a:ln>
                          <a:latin typeface="+mn-ea"/>
                          <a:ea typeface="+mn-ea"/>
                        </a:rPr>
                        <a:t>还有名词用法，指跟某事有连续关</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   </a:t>
                      </a:r>
                      <a:r>
                        <a:rPr lang="zh-TW" altLang="en-US" sz="3000" b="0" baseline="0" dirty="0">
                          <a:ln>
                            <a:solidFill>
                              <a:schemeClr val="tx1"/>
                            </a:solidFill>
                          </a:ln>
                          <a:latin typeface="+mn-ea"/>
                          <a:ea typeface="+mn-ea"/>
                        </a:rPr>
                        <a:t>系的另一件事，常用在“是”字句中。</a:t>
                      </a:r>
                      <a:endParaRPr lang="en-US" altLang="zh-TW" sz="30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3000" baseline="0" dirty="0">
                          <a:ln>
                            <a:solidFill>
                              <a:schemeClr val="tx1"/>
                            </a:solidFill>
                          </a:ln>
                          <a:latin typeface="+mn-ea"/>
                          <a:ea typeface="+mn-ea"/>
                        </a:rPr>
                        <a:t>1.</a:t>
                      </a:r>
                      <a:r>
                        <a:rPr lang="zh-TW" altLang="en-US" sz="3000" baseline="0" dirty="0">
                          <a:ln>
                            <a:solidFill>
                              <a:schemeClr val="tx1"/>
                            </a:solidFill>
                          </a:ln>
                          <a:latin typeface="+mn-ea"/>
                          <a:ea typeface="+mn-ea"/>
                        </a:rPr>
                        <a:t>距离、时间等的增加。</a:t>
                      </a:r>
                      <a:endParaRPr lang="en-US" altLang="zh-TW" sz="3000" baseline="0" dirty="0">
                        <a:ln>
                          <a:solidFill>
                            <a:schemeClr val="tx1"/>
                          </a:solidFill>
                        </a:ln>
                        <a:latin typeface="+mn-ea"/>
                        <a:ea typeface="+mn-ea"/>
                      </a:endParaRPr>
                    </a:p>
                    <a:p>
                      <a:pPr algn="l">
                        <a:lnSpc>
                          <a:spcPct val="150000"/>
                        </a:lnSpc>
                      </a:pPr>
                      <a:r>
                        <a:rPr lang="en-US" altLang="zh-TW" sz="3000" baseline="0" dirty="0">
                          <a:ln>
                            <a:solidFill>
                              <a:schemeClr val="tx1"/>
                            </a:solidFill>
                          </a:ln>
                          <a:latin typeface="+mn-ea"/>
                          <a:ea typeface="+mn-ea"/>
                        </a:rPr>
                        <a:t>2.</a:t>
                      </a:r>
                      <a:r>
                        <a:rPr lang="zh-TW" altLang="en-US" sz="3000" baseline="0" dirty="0">
                          <a:ln>
                            <a:solidFill>
                              <a:schemeClr val="tx1"/>
                            </a:solidFill>
                          </a:ln>
                          <a:latin typeface="+mn-ea"/>
                          <a:ea typeface="+mn-ea"/>
                        </a:rPr>
                        <a:t>反义词是“缩短”。</a:t>
                      </a:r>
                      <a:endParaRPr lang="en-US" altLang="zh-TW" sz="300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3.</a:t>
                      </a:r>
                      <a:r>
                        <a:rPr lang="zh-TW" altLang="en-US" sz="3000" b="0" baseline="0" dirty="0">
                          <a:ln>
                            <a:solidFill>
                              <a:schemeClr val="tx1"/>
                            </a:solidFill>
                          </a:ln>
                          <a:latin typeface="+mn-ea"/>
                          <a:ea typeface="+mn-ea"/>
                        </a:rPr>
                        <a:t>多用于道路、航线、队</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   </a:t>
                      </a:r>
                      <a:r>
                        <a:rPr lang="zh-TW" altLang="en-US" sz="3000" b="0" baseline="0" dirty="0">
                          <a:ln>
                            <a:solidFill>
                              <a:schemeClr val="tx1"/>
                            </a:solidFill>
                          </a:ln>
                          <a:latin typeface="+mn-ea"/>
                          <a:ea typeface="+mn-ea"/>
                        </a:rPr>
                        <a:t>伍等条型事物以及期限、</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   </a:t>
                      </a:r>
                      <a:r>
                        <a:rPr lang="zh-TW" altLang="en-US" sz="3000" b="0" baseline="0" dirty="0">
                          <a:ln>
                            <a:solidFill>
                              <a:schemeClr val="tx1"/>
                            </a:solidFill>
                          </a:ln>
                          <a:latin typeface="+mn-ea"/>
                          <a:ea typeface="+mn-ea"/>
                        </a:rPr>
                        <a:t>寿命等方面。</a:t>
                      </a:r>
                      <a:endParaRPr lang="en-US" altLang="zh-TW" sz="3000" b="0" baseline="0" dirty="0">
                        <a:ln>
                          <a:solidFill>
                            <a:schemeClr val="tx1"/>
                          </a:solidFill>
                        </a:ln>
                        <a:latin typeface="+mn-ea"/>
                        <a:ea typeface="+mn-ea"/>
                      </a:endParaRPr>
                    </a:p>
                  </a:txBody>
                  <a:tcPr anchor="ctr">
                    <a:solidFill>
                      <a:srgbClr val="F0F4F4"/>
                    </a:solidFill>
                  </a:tcPr>
                </a:tc>
                <a:extLst>
                  <a:ext uri="{0D108BD9-81ED-4DB2-BD59-A6C34878D82A}">
                    <a16:rowId xmlns:a16="http://schemas.microsoft.com/office/drawing/2014/main" val="1677290715"/>
                  </a:ext>
                </a:extLst>
              </a:tr>
            </a:tbl>
          </a:graphicData>
        </a:graphic>
      </p:graphicFrame>
    </p:spTree>
    <p:extLst>
      <p:ext uri="{BB962C8B-B14F-4D97-AF65-F5344CB8AC3E}">
        <p14:creationId xmlns:p14="http://schemas.microsoft.com/office/powerpoint/2010/main" val="1521804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mn-ea"/>
              </a:rPr>
              <a:t>克隆</a:t>
            </a:r>
            <a:endParaRPr lang="en-US" altLang="zh-TW" sz="6600" dirty="0">
              <a:solidFill>
                <a:schemeClr val="bg1"/>
              </a:solidFill>
              <a:latin typeface="+mn-ea"/>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mn-ea"/>
              </a:rPr>
              <a:t>诞生</a:t>
            </a:r>
            <a:endParaRPr lang="en-US" altLang="zh-TW" sz="6600" dirty="0">
              <a:solidFill>
                <a:schemeClr val="bg1"/>
              </a:solidFill>
              <a:latin typeface="+mn-ea"/>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mn-ea"/>
              </a:rPr>
              <a:t>随后</a:t>
            </a:r>
            <a:endParaRPr lang="en-US" altLang="zh-TW" sz="6600" dirty="0">
              <a:solidFill>
                <a:schemeClr val="bg1"/>
              </a:solidFill>
              <a:latin typeface="+mn-ea"/>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mn-ea"/>
              </a:rPr>
              <a:t>声称</a:t>
            </a:r>
            <a:endParaRPr lang="en-US" altLang="zh-TW" sz="6600" dirty="0">
              <a:solidFill>
                <a:schemeClr val="bg1"/>
              </a:solidFill>
              <a:latin typeface="+mn-ea"/>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mn-ea"/>
              </a:rPr>
              <a:t>無性繁殖。</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en-US" altLang="zh-TW" sz="4000" dirty="0">
                <a:latin typeface="+mn-ea"/>
              </a:rPr>
              <a:t>(</a:t>
            </a:r>
            <a:r>
              <a:rPr lang="zh-TW" altLang="en-US" sz="4000" dirty="0">
                <a:latin typeface="+mn-ea"/>
              </a:rPr>
              <a:t>人</a:t>
            </a:r>
            <a:r>
              <a:rPr lang="en-US" altLang="zh-TW" sz="4000" dirty="0">
                <a:latin typeface="+mn-ea"/>
              </a:rPr>
              <a:t>)</a:t>
            </a:r>
            <a:r>
              <a:rPr lang="zh-TW" altLang="en-US" sz="4000" dirty="0">
                <a:latin typeface="+mn-ea"/>
              </a:rPr>
              <a:t>出生。</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4792651"/>
            <a:ext cx="6096000" cy="1825884"/>
          </a:xfrm>
          <a:prstGeom prst="rect">
            <a:avLst/>
          </a:prstGeom>
          <a:noFill/>
        </p:spPr>
        <p:txBody>
          <a:bodyPr wrap="square" rtlCol="0">
            <a:spAutoFit/>
          </a:bodyPr>
          <a:lstStyle/>
          <a:p>
            <a:pPr algn="ctr">
              <a:lnSpc>
                <a:spcPct val="150000"/>
              </a:lnSpc>
            </a:pPr>
            <a:r>
              <a:rPr lang="zh-TW" altLang="en-US" sz="4000">
                <a:latin typeface="+mn-ea"/>
              </a:rPr>
              <a:t>表示紧接某种情况或行动之后，多与“就”连用。</a:t>
            </a:r>
            <a:endParaRPr lang="zh-TW" altLang="en-US" sz="4000" dirty="0">
              <a:latin typeface="+mn-ea"/>
            </a:endParaRP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latin typeface="+mn-ea"/>
              </a:rPr>
              <a:t>soon afterwards</a:t>
            </a:r>
            <a:endParaRPr lang="zh-TW" altLang="en-US" sz="3200" dirty="0">
              <a:latin typeface="+mn-ea"/>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latin typeface="+mn-ea"/>
              </a:rPr>
              <a:t>profess</a:t>
            </a:r>
            <a:endParaRPr lang="zh-TW" altLang="en-US" sz="3200" dirty="0">
              <a:latin typeface="+mn-ea"/>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latin typeface="+mn-ea"/>
              </a:rPr>
              <a:t>be born</a:t>
            </a:r>
            <a:endParaRPr lang="zh-TW" altLang="en-US" sz="3200" dirty="0">
              <a:latin typeface="+mn-ea"/>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latin typeface="+mn-ea"/>
              </a:rPr>
              <a:t>clone</a:t>
            </a:r>
            <a:endParaRPr lang="zh-TW" altLang="en-US" sz="3200" dirty="0">
              <a:latin typeface="+mn-ea"/>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mn-ea"/>
              </a:rPr>
              <a:t>声言，公开表示。</a:t>
            </a:r>
          </a:p>
        </p:txBody>
      </p:sp>
    </p:spTree>
    <p:extLst>
      <p:ext uri="{BB962C8B-B14F-4D97-AF65-F5344CB8AC3E}">
        <p14:creationId xmlns:p14="http://schemas.microsoft.com/office/powerpoint/2010/main" val="171000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228914" y="46808"/>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延续</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8999534" y="46808"/>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延长</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3" idx="1"/>
          </p:cNvCxnSpPr>
          <p:nvPr/>
        </p:nvCxnSpPr>
        <p:spPr>
          <a:xfrm>
            <a:off x="3129279" y="308418"/>
            <a:ext cx="5870255"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graphicFrame>
        <p:nvGraphicFramePr>
          <p:cNvPr id="4" name="表格 3">
            <a:extLst>
              <a:ext uri="{FF2B5EF4-FFF2-40B4-BE49-F238E27FC236}">
                <a16:creationId xmlns:a16="http://schemas.microsoft.com/office/drawing/2014/main" id="{E03E0B31-310A-4BFD-8267-FC63F55CD512}"/>
              </a:ext>
            </a:extLst>
          </p:cNvPr>
          <p:cNvGraphicFramePr>
            <a:graphicFrameLocks noGrp="1"/>
          </p:cNvGraphicFramePr>
          <p:nvPr/>
        </p:nvGraphicFramePr>
        <p:xfrm>
          <a:off x="16603579" y="1187116"/>
          <a:ext cx="208280" cy="365760"/>
        </p:xfrm>
        <a:graphic>
          <a:graphicData uri="http://schemas.openxmlformats.org/drawingml/2006/table">
            <a:tbl>
              <a:tblPr/>
              <a:tblGrid>
                <a:gridCol w="208280">
                  <a:extLst>
                    <a:ext uri="{9D8B030D-6E8A-4147-A177-3AD203B41FA5}">
                      <a16:colId xmlns:a16="http://schemas.microsoft.com/office/drawing/2014/main" val="74169329"/>
                    </a:ext>
                  </a:extLst>
                </a:gridCol>
              </a:tblGrid>
              <a:tr h="0">
                <a:tc>
                  <a:txBody>
                    <a:bodyPr/>
                    <a:lstStyle/>
                    <a:p>
                      <a:endParaRPr lang="zh-TW"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064643234"/>
                  </a:ext>
                </a:extLst>
              </a:tr>
            </a:tbl>
          </a:graphicData>
        </a:graphic>
      </p:graphicFrame>
      <p:sp>
        <p:nvSpPr>
          <p:cNvPr id="5" name="文字方塊 4">
            <a:extLst>
              <a:ext uri="{FF2B5EF4-FFF2-40B4-BE49-F238E27FC236}">
                <a16:creationId xmlns:a16="http://schemas.microsoft.com/office/drawing/2014/main" id="{109BC686-DD90-4570-A854-F8D8CA8B18B5}"/>
              </a:ext>
            </a:extLst>
          </p:cNvPr>
          <p:cNvSpPr txBox="1"/>
          <p:nvPr/>
        </p:nvSpPr>
        <p:spPr>
          <a:xfrm>
            <a:off x="228914" y="542683"/>
            <a:ext cx="11670985" cy="6239978"/>
          </a:xfrm>
          <a:prstGeom prst="rect">
            <a:avLst/>
          </a:prstGeom>
          <a:noFill/>
        </p:spPr>
        <p:txBody>
          <a:bodyPr wrap="square" rtlCol="0">
            <a:spAutoFit/>
          </a:bodyPr>
          <a:lstStyle/>
          <a:p>
            <a:pPr>
              <a:lnSpc>
                <a:spcPct val="150000"/>
              </a:lnSpc>
            </a:pPr>
            <a:r>
              <a:rPr lang="en-US" altLang="zh-TW" sz="3000" dirty="0">
                <a:latin typeface="+mn-ea"/>
              </a:rPr>
              <a:t>1.</a:t>
            </a:r>
            <a:r>
              <a:rPr lang="zh-TW" altLang="en-US" sz="3000" dirty="0">
                <a:latin typeface="+mn-ea"/>
              </a:rPr>
              <a:t>这种状况不能再</a:t>
            </a:r>
            <a:r>
              <a:rPr lang="zh-TW" altLang="en-US" sz="3000" dirty="0">
                <a:highlight>
                  <a:srgbClr val="FFFF00"/>
                </a:highlight>
                <a:latin typeface="+mn-ea"/>
              </a:rPr>
              <a:t>延续</a:t>
            </a:r>
            <a:r>
              <a:rPr lang="zh-TW" altLang="en-US" sz="3000" dirty="0">
                <a:latin typeface="+mn-ea"/>
              </a:rPr>
              <a:t>下去了。</a:t>
            </a:r>
            <a:endParaRPr lang="en-US" altLang="zh-TW" sz="3000" dirty="0">
              <a:latin typeface="+mn-ea"/>
            </a:endParaRPr>
          </a:p>
          <a:p>
            <a:pPr>
              <a:lnSpc>
                <a:spcPct val="150000"/>
              </a:lnSpc>
            </a:pPr>
            <a:r>
              <a:rPr lang="en-US" altLang="zh-TW" sz="3000" dirty="0">
                <a:latin typeface="+mn-ea"/>
              </a:rPr>
              <a:t>2.</a:t>
            </a:r>
            <a:r>
              <a:rPr lang="zh-TW" altLang="en-US" sz="3000" dirty="0">
                <a:latin typeface="+mn-ea"/>
              </a:rPr>
              <a:t>从这个学期开始，学校的班车路线</a:t>
            </a:r>
            <a:r>
              <a:rPr lang="zh-TW" altLang="en-US" sz="3000" dirty="0">
                <a:highlight>
                  <a:srgbClr val="FFFF00"/>
                </a:highlight>
                <a:latin typeface="+mn-ea"/>
              </a:rPr>
              <a:t>延长</a:t>
            </a:r>
            <a:r>
              <a:rPr lang="zh-TW" altLang="en-US" sz="3000" dirty="0">
                <a:latin typeface="+mn-ea"/>
              </a:rPr>
              <a:t>了。</a:t>
            </a:r>
            <a:endParaRPr lang="en-US" altLang="zh-TW" sz="3000" dirty="0">
              <a:latin typeface="+mn-ea"/>
            </a:endParaRPr>
          </a:p>
          <a:p>
            <a:pPr>
              <a:lnSpc>
                <a:spcPct val="150000"/>
              </a:lnSpc>
            </a:pPr>
            <a:r>
              <a:rPr lang="en-US" altLang="zh-TW" sz="3000" dirty="0">
                <a:latin typeface="+mn-ea"/>
              </a:rPr>
              <a:t>3.</a:t>
            </a:r>
            <a:r>
              <a:rPr lang="zh-TW" altLang="en-US" sz="3000" dirty="0">
                <a:highlight>
                  <a:srgbClr val="FFFF00"/>
                </a:highlight>
                <a:latin typeface="+mn-ea"/>
              </a:rPr>
              <a:t>延续</a:t>
            </a:r>
            <a:r>
              <a:rPr lang="zh-TW" altLang="en-US" sz="3000" dirty="0">
                <a:latin typeface="+mn-ea"/>
              </a:rPr>
              <a:t>了半年的旱情终于缓解了。</a:t>
            </a:r>
            <a:endParaRPr lang="en-US" altLang="zh-TW" sz="3000" dirty="0">
              <a:latin typeface="+mn-ea"/>
            </a:endParaRPr>
          </a:p>
          <a:p>
            <a:pPr>
              <a:lnSpc>
                <a:spcPct val="150000"/>
              </a:lnSpc>
            </a:pPr>
            <a:r>
              <a:rPr lang="en-US" altLang="zh-TW" sz="3000" dirty="0">
                <a:latin typeface="+mn-ea"/>
              </a:rPr>
              <a:t>4.</a:t>
            </a:r>
            <a:r>
              <a:rPr lang="zh-TW" altLang="en-US" sz="3000" dirty="0">
                <a:latin typeface="+mn-ea"/>
              </a:rPr>
              <a:t>这个研讨会已经定期举办了五年，无论如何不能因为资金紧张而停</a:t>
            </a:r>
            <a:endParaRPr lang="en-US" altLang="zh-TW" sz="3000" dirty="0">
              <a:latin typeface="+mn-ea"/>
            </a:endParaRPr>
          </a:p>
          <a:p>
            <a:pPr>
              <a:lnSpc>
                <a:spcPct val="150000"/>
              </a:lnSpc>
            </a:pPr>
            <a:r>
              <a:rPr lang="zh-TW" altLang="en-US" sz="3000" dirty="0">
                <a:latin typeface="+mn-ea"/>
              </a:rPr>
              <a:t>   止，应该想办法</a:t>
            </a:r>
            <a:r>
              <a:rPr lang="zh-TW" altLang="en-US" sz="3000" dirty="0">
                <a:highlight>
                  <a:srgbClr val="FFFF00"/>
                </a:highlight>
                <a:latin typeface="+mn-ea"/>
              </a:rPr>
              <a:t>延续</a:t>
            </a:r>
            <a:r>
              <a:rPr lang="zh-TW" altLang="en-US" sz="3000" dirty="0">
                <a:latin typeface="+mn-ea"/>
              </a:rPr>
              <a:t>下去。</a:t>
            </a:r>
            <a:endParaRPr lang="en-US" altLang="zh-TW" sz="3000" dirty="0">
              <a:latin typeface="+mn-ea"/>
            </a:endParaRPr>
          </a:p>
          <a:p>
            <a:pPr>
              <a:lnSpc>
                <a:spcPct val="150000"/>
              </a:lnSpc>
            </a:pPr>
            <a:r>
              <a:rPr lang="en-US" altLang="zh-TW" sz="3000" dirty="0">
                <a:latin typeface="+mn-ea"/>
              </a:rPr>
              <a:t>5.</a:t>
            </a:r>
            <a:r>
              <a:rPr lang="zh-TW" altLang="en-US" sz="3000" dirty="0">
                <a:latin typeface="+mn-ea"/>
              </a:rPr>
              <a:t>加入队伍的人越来越多，</a:t>
            </a:r>
            <a:r>
              <a:rPr lang="en-US" altLang="zh-TW" sz="3000" dirty="0">
                <a:latin typeface="+mn-ea"/>
              </a:rPr>
              <a:t>10</a:t>
            </a:r>
            <a:r>
              <a:rPr lang="zh-TW" altLang="en-US" sz="3000" dirty="0">
                <a:latin typeface="+mn-ea"/>
              </a:rPr>
              <a:t>米、</a:t>
            </a:r>
            <a:r>
              <a:rPr lang="en-US" altLang="zh-TW" sz="3000" dirty="0">
                <a:latin typeface="+mn-ea"/>
              </a:rPr>
              <a:t>20</a:t>
            </a:r>
            <a:r>
              <a:rPr lang="zh-TW" altLang="en-US" sz="3000" dirty="0">
                <a:latin typeface="+mn-ea"/>
              </a:rPr>
              <a:t>米、</a:t>
            </a:r>
            <a:r>
              <a:rPr lang="en-US" altLang="zh-TW" sz="3000" dirty="0">
                <a:latin typeface="+mn-ea"/>
              </a:rPr>
              <a:t>30</a:t>
            </a:r>
            <a:r>
              <a:rPr lang="zh-TW" altLang="en-US" sz="3000" dirty="0">
                <a:latin typeface="+mn-ea"/>
              </a:rPr>
              <a:t>米</a:t>
            </a:r>
            <a:r>
              <a:rPr lang="en-US" altLang="zh-TW" sz="3000" dirty="0">
                <a:latin typeface="+mn-ea"/>
              </a:rPr>
              <a:t>.......</a:t>
            </a:r>
            <a:r>
              <a:rPr lang="zh-TW" altLang="en-US" sz="3000" dirty="0">
                <a:latin typeface="+mn-ea"/>
              </a:rPr>
              <a:t>队伍不断地</a:t>
            </a:r>
            <a:r>
              <a:rPr lang="zh-TW" altLang="en-US" sz="3000" dirty="0">
                <a:highlight>
                  <a:srgbClr val="FFFF00"/>
                </a:highlight>
                <a:latin typeface="+mn-ea"/>
              </a:rPr>
              <a:t>延长</a:t>
            </a:r>
            <a:r>
              <a:rPr lang="zh-TW" altLang="en-US" sz="3000" dirty="0">
                <a:latin typeface="+mn-ea"/>
              </a:rPr>
              <a:t>。</a:t>
            </a:r>
            <a:endParaRPr lang="en-US" altLang="zh-TW" sz="3000" dirty="0">
              <a:latin typeface="+mn-ea"/>
            </a:endParaRPr>
          </a:p>
          <a:p>
            <a:pPr>
              <a:lnSpc>
                <a:spcPct val="150000"/>
              </a:lnSpc>
            </a:pPr>
            <a:r>
              <a:rPr lang="en-US" altLang="zh-TW" sz="3000" dirty="0">
                <a:latin typeface="+mn-ea"/>
              </a:rPr>
              <a:t>6.</a:t>
            </a:r>
            <a:r>
              <a:rPr lang="zh-TW" altLang="en-US" sz="3000" dirty="0">
                <a:latin typeface="+mn-ea"/>
              </a:rPr>
              <a:t>解放后，人民的平均寿命</a:t>
            </a:r>
            <a:r>
              <a:rPr lang="zh-TW" altLang="en-US" sz="3000" dirty="0">
                <a:highlight>
                  <a:srgbClr val="FFFF00"/>
                </a:highlight>
                <a:latin typeface="+mn-ea"/>
              </a:rPr>
              <a:t>延长</a:t>
            </a:r>
            <a:r>
              <a:rPr lang="zh-TW" altLang="en-US" sz="3000" dirty="0">
                <a:latin typeface="+mn-ea"/>
              </a:rPr>
              <a:t>了。</a:t>
            </a:r>
            <a:endParaRPr lang="en-US" altLang="zh-TW" sz="3000" dirty="0">
              <a:latin typeface="+mn-ea"/>
            </a:endParaRPr>
          </a:p>
          <a:p>
            <a:pPr>
              <a:lnSpc>
                <a:spcPct val="150000"/>
              </a:lnSpc>
            </a:pPr>
            <a:r>
              <a:rPr lang="en-US" altLang="zh-TW" sz="3000" dirty="0">
                <a:latin typeface="+mn-ea"/>
              </a:rPr>
              <a:t>7.</a:t>
            </a:r>
            <a:r>
              <a:rPr lang="zh-TW" altLang="en-US" sz="3000" dirty="0">
                <a:latin typeface="+mn-ea"/>
              </a:rPr>
              <a:t>第二届全国经济理论学术研讨会</a:t>
            </a:r>
            <a:r>
              <a:rPr lang="zh-TW" altLang="en-US" sz="3000" dirty="0">
                <a:highlight>
                  <a:srgbClr val="FFFF00"/>
                </a:highlight>
                <a:latin typeface="+mn-ea"/>
              </a:rPr>
              <a:t>延长</a:t>
            </a:r>
            <a:r>
              <a:rPr lang="zh-TW" altLang="en-US" sz="3000" dirty="0">
                <a:latin typeface="+mn-ea"/>
              </a:rPr>
              <a:t>了三天。</a:t>
            </a:r>
            <a:endParaRPr lang="en-US" altLang="zh-TW" sz="3000" dirty="0">
              <a:latin typeface="+mn-ea"/>
            </a:endParaRPr>
          </a:p>
          <a:p>
            <a:pPr>
              <a:lnSpc>
                <a:spcPct val="150000"/>
              </a:lnSpc>
            </a:pPr>
            <a:r>
              <a:rPr lang="en-US" altLang="zh-TW" sz="3000" dirty="0">
                <a:latin typeface="+mn-ea"/>
              </a:rPr>
              <a:t>8.</a:t>
            </a:r>
            <a:r>
              <a:rPr lang="zh-TW" altLang="en-US" sz="3000" dirty="0">
                <a:latin typeface="+mn-ea"/>
              </a:rPr>
              <a:t>我现在所做的工作只是我导师前几年工作的</a:t>
            </a:r>
            <a:r>
              <a:rPr lang="zh-TW" altLang="en-US" sz="3000" dirty="0">
                <a:highlight>
                  <a:srgbClr val="FFFF00"/>
                </a:highlight>
                <a:latin typeface="+mn-ea"/>
              </a:rPr>
              <a:t>延续</a:t>
            </a:r>
            <a:r>
              <a:rPr lang="zh-TW" altLang="en-US" sz="3000" dirty="0">
                <a:latin typeface="+mn-ea"/>
              </a:rPr>
              <a:t>。</a:t>
            </a:r>
          </a:p>
        </p:txBody>
      </p:sp>
    </p:spTree>
    <p:extLst>
      <p:ext uri="{BB962C8B-B14F-4D97-AF65-F5344CB8AC3E}">
        <p14:creationId xmlns:p14="http://schemas.microsoft.com/office/powerpoint/2010/main" val="1224050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4A9F6FE-B308-4F95-8275-0482730F30CC}"/>
              </a:ext>
            </a:extLst>
          </p:cNvPr>
          <p:cNvSpPr/>
          <p:nvPr/>
        </p:nvSpPr>
        <p:spPr>
          <a:xfrm>
            <a:off x="343786" y="1356221"/>
            <a:ext cx="11504428" cy="4145558"/>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有人断言：人是自然界进化过程的产物，人所做的一切都是这个过程的延续，因而都是自然的。这种逻辑抹杀了自然与非自然的界限。按照这种逻辑，就根本不存在任何非自然的东西了，甚至可以把灭绝人类和生物的核大战也宣布为自然的了。</a:t>
            </a:r>
          </a:p>
        </p:txBody>
      </p:sp>
    </p:spTree>
    <p:extLst>
      <p:ext uri="{BB962C8B-B14F-4D97-AF65-F5344CB8AC3E}">
        <p14:creationId xmlns:p14="http://schemas.microsoft.com/office/powerpoint/2010/main" val="1401497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highlight>
                  <a:srgbClr val="00FFFF"/>
                </a:highlight>
                <a:latin typeface="微軟正黑體" panose="020B0604030504040204" pitchFamily="34" charset="-120"/>
                <a:ea typeface="微軟正黑體" panose="020B0604030504040204" pitchFamily="34" charset="-120"/>
              </a:rPr>
              <a:t>违背</a:t>
            </a:r>
            <a:endParaRPr lang="en-US" altLang="zh-TW" sz="6600" dirty="0">
              <a:solidFill>
                <a:schemeClr val="bg1"/>
              </a:solidFill>
              <a:highlight>
                <a:srgbClr val="00FFFF"/>
              </a:highlight>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损害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情感</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亲情</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违反，不遵守。</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50472" y="1451775"/>
            <a:ext cx="6057511"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使事业、利益、健康、名誉等蒙受。</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20782" y="4877872"/>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对外界刺激肯定或否定的心理状态。</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emotion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damage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against the grain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亲人的情感。</a:t>
            </a:r>
          </a:p>
        </p:txBody>
      </p:sp>
    </p:spTree>
    <p:extLst>
      <p:ext uri="{BB962C8B-B14F-4D97-AF65-F5344CB8AC3E}">
        <p14:creationId xmlns:p14="http://schemas.microsoft.com/office/powerpoint/2010/main" val="3782712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4" grpId="0"/>
      <p:bldP spid="15" grpId="0"/>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一旦</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复制</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摧毁</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38488" y="1456647"/>
            <a:ext cx="6057512"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表示“忽然有一天</a:t>
            </a:r>
            <a:r>
              <a:rPr lang="zh-TW" altLang="en-US" sz="4000" dirty="0">
                <a:latin typeface="微軟正黑體" panose="020B0604030504040204" pitchFamily="34" charset="-120"/>
              </a:rPr>
              <a:t>”或是“要是有一天” 。</a:t>
            </a:r>
            <a:endParaRPr lang="zh-TW" altLang="en-US" sz="40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仿造原件</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多指艺术品</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或翻印书籍等。</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用强大的力量破坏。</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demolish</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duplicate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in case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1899045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7" grpId="0"/>
      <p:bldP spid="8" grpId="0"/>
      <p:bldP spid="9" grpId="0"/>
      <p:bldP spid="11" grpId="0"/>
      <p:bldP spid="14"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F3CD4040-8AA2-4C10-9B71-61F11E7BCD9A}"/>
              </a:ext>
            </a:extLst>
          </p:cNvPr>
          <p:cNvSpPr txBox="1"/>
          <p:nvPr/>
        </p:nvSpPr>
        <p:spPr>
          <a:xfrm>
            <a:off x="328503" y="697286"/>
            <a:ext cx="4327450" cy="1107996"/>
          </a:xfrm>
          <a:prstGeom prst="rect">
            <a:avLst/>
          </a:prstGeom>
          <a:solidFill>
            <a:srgbClr val="002060"/>
          </a:solidFill>
          <a:ln>
            <a:solidFill>
              <a:schemeClr val="accent3">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独一无二</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5EFAA07E-D2DF-410D-BA07-6EE204523098}"/>
              </a:ext>
            </a:extLst>
          </p:cNvPr>
          <p:cNvSpPr/>
          <p:nvPr/>
        </p:nvSpPr>
        <p:spPr>
          <a:xfrm>
            <a:off x="6096000" y="2732128"/>
            <a:ext cx="6096000" cy="3280578"/>
          </a:xfrm>
          <a:prstGeom prst="rect">
            <a:avLst/>
          </a:prstGeom>
        </p:spPr>
        <p:txBody>
          <a:bodyPr wrap="square">
            <a:spAutoFit/>
          </a:bodyPr>
          <a:lstStyle/>
          <a:p>
            <a:pPr algn="ctr">
              <a:lnSpc>
                <a:spcPct val="150000"/>
              </a:lnSpc>
            </a:pPr>
            <a:r>
              <a:rPr lang="zh-TW" altLang="en-US" sz="4800" dirty="0">
                <a:latin typeface="+mn-ea"/>
              </a:rPr>
              <a:t>中国万里长城是世界上</a:t>
            </a:r>
            <a:r>
              <a:rPr lang="zh-TW" altLang="en-US" sz="4800" b="1" dirty="0">
                <a:solidFill>
                  <a:srgbClr val="FF0000"/>
                </a:solidFill>
                <a:latin typeface="+mn-ea"/>
              </a:rPr>
              <a:t>独一无二</a:t>
            </a:r>
            <a:r>
              <a:rPr lang="zh-TW" altLang="en-US" sz="4800" dirty="0">
                <a:latin typeface="+mn-ea"/>
              </a:rPr>
              <a:t>的历史奇观。</a:t>
            </a:r>
          </a:p>
        </p:txBody>
      </p:sp>
      <p:cxnSp>
        <p:nvCxnSpPr>
          <p:cNvPr id="5" name="直線單箭頭接點 4">
            <a:extLst>
              <a:ext uri="{FF2B5EF4-FFF2-40B4-BE49-F238E27FC236}">
                <a16:creationId xmlns:a16="http://schemas.microsoft.com/office/drawing/2014/main" id="{036036A7-BBBC-4FBA-AF40-C2B26F213443}"/>
              </a:ext>
            </a:extLst>
          </p:cNvPr>
          <p:cNvCxnSpPr>
            <a:cxnSpLocks/>
            <a:stCxn id="2" idx="3"/>
            <a:endCxn id="6" idx="1"/>
          </p:cNvCxnSpPr>
          <p:nvPr/>
        </p:nvCxnSpPr>
        <p:spPr>
          <a:xfrm>
            <a:off x="4655953" y="1251284"/>
            <a:ext cx="1440047" cy="0"/>
          </a:xfrm>
          <a:prstGeom prst="straightConnector1">
            <a:avLst/>
          </a:prstGeom>
          <a:ln w="762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6" name="文字方塊 5">
            <a:extLst>
              <a:ext uri="{FF2B5EF4-FFF2-40B4-BE49-F238E27FC236}">
                <a16:creationId xmlns:a16="http://schemas.microsoft.com/office/drawing/2014/main" id="{37018BC7-6073-4CA9-9B83-CB477C626896}"/>
              </a:ext>
            </a:extLst>
          </p:cNvPr>
          <p:cNvSpPr txBox="1"/>
          <p:nvPr/>
        </p:nvSpPr>
        <p:spPr>
          <a:xfrm>
            <a:off x="6096000" y="589564"/>
            <a:ext cx="6096000" cy="1323439"/>
          </a:xfrm>
          <a:prstGeom prst="rect">
            <a:avLst/>
          </a:prstGeom>
          <a:noFill/>
          <a:ln w="76200">
            <a:solidFill>
              <a:srgbClr val="002060"/>
            </a:solidFill>
          </a:ln>
        </p:spPr>
        <p:txBody>
          <a:bodyPr wrap="square" rtlCol="0">
            <a:spAutoFit/>
          </a:bodyPr>
          <a:lstStyle/>
          <a:p>
            <a:pPr algn="ctr"/>
            <a:r>
              <a:rPr lang="zh-TW" altLang="en-US" sz="4000" dirty="0">
                <a:solidFill>
                  <a:srgbClr val="002060"/>
                </a:solidFill>
                <a:latin typeface="微軟正黑體" panose="020B0604030504040204" pitchFamily="34" charset="-120"/>
                <a:ea typeface="微軟正黑體" panose="020B0604030504040204" pitchFamily="34" charset="-120"/>
              </a:rPr>
              <a:t>没有相同</a:t>
            </a:r>
            <a:r>
              <a:rPr lang="zh-CN" altLang="en-US" sz="4000" dirty="0">
                <a:solidFill>
                  <a:srgbClr val="002060"/>
                </a:solidFill>
                <a:latin typeface="微軟正黑體" panose="020B0604030504040204" pitchFamily="34" charset="-120"/>
                <a:ea typeface="微軟正黑體" panose="020B0604030504040204" pitchFamily="34" charset="-120"/>
              </a:rPr>
              <a:t>的</a:t>
            </a:r>
            <a:r>
              <a:rPr lang="zh-TW" altLang="en-US" sz="4000" dirty="0">
                <a:solidFill>
                  <a:srgbClr val="002060"/>
                </a:solidFill>
                <a:latin typeface="微軟正黑體" panose="020B0604030504040204" pitchFamily="34" charset="-120"/>
                <a:ea typeface="微軟正黑體" panose="020B0604030504040204" pitchFamily="34" charset="-120"/>
              </a:rPr>
              <a:t>，没有可以相比的。</a:t>
            </a:r>
          </a:p>
        </p:txBody>
      </p:sp>
      <p:sp>
        <p:nvSpPr>
          <p:cNvPr id="7" name="矩形 6">
            <a:extLst>
              <a:ext uri="{FF2B5EF4-FFF2-40B4-BE49-F238E27FC236}">
                <a16:creationId xmlns:a16="http://schemas.microsoft.com/office/drawing/2014/main" id="{3114378E-6121-4333-91A6-3676CCE2C9F9}"/>
              </a:ext>
            </a:extLst>
          </p:cNvPr>
          <p:cNvSpPr/>
          <p:nvPr/>
        </p:nvSpPr>
        <p:spPr>
          <a:xfrm>
            <a:off x="6096000" y="2007220"/>
            <a:ext cx="6096000" cy="523220"/>
          </a:xfrm>
          <a:prstGeom prst="rect">
            <a:avLst/>
          </a:prstGeom>
        </p:spPr>
        <p:txBody>
          <a:bodyPr wrap="square">
            <a:spAutoFit/>
          </a:bodyPr>
          <a:lstStyle/>
          <a:p>
            <a:pPr algn="ctr"/>
            <a:r>
              <a:rPr lang="en-US" altLang="zh-TW" sz="2800" dirty="0">
                <a:solidFill>
                  <a:srgbClr val="002060"/>
                </a:solidFill>
              </a:rPr>
              <a:t>unique</a:t>
            </a:r>
            <a:endParaRPr lang="zh-TW" altLang="en-US" sz="4000" dirty="0">
              <a:solidFill>
                <a:srgbClr val="002060"/>
              </a:solidFill>
            </a:endParaRPr>
          </a:p>
        </p:txBody>
      </p:sp>
      <p:pic>
        <p:nvPicPr>
          <p:cNvPr id="9" name="圖片 8">
            <a:extLst>
              <a:ext uri="{FF2B5EF4-FFF2-40B4-BE49-F238E27FC236}">
                <a16:creationId xmlns:a16="http://schemas.microsoft.com/office/drawing/2014/main" id="{B8D16D49-58E8-4258-BFA8-79E5121073E6}"/>
              </a:ext>
            </a:extLst>
          </p:cNvPr>
          <p:cNvPicPr>
            <a:picLocks noChangeAspect="1"/>
          </p:cNvPicPr>
          <p:nvPr/>
        </p:nvPicPr>
        <p:blipFill>
          <a:blip r:embed="rId2"/>
          <a:stretch>
            <a:fillRect/>
          </a:stretch>
        </p:blipFill>
        <p:spPr>
          <a:xfrm>
            <a:off x="454020" y="2499708"/>
            <a:ext cx="4971224" cy="3512998"/>
          </a:xfrm>
          <a:prstGeom prst="rect">
            <a:avLst/>
          </a:prstGeom>
        </p:spPr>
      </p:pic>
    </p:spTree>
    <p:extLst>
      <p:ext uri="{BB962C8B-B14F-4D97-AF65-F5344CB8AC3E}">
        <p14:creationId xmlns:p14="http://schemas.microsoft.com/office/powerpoint/2010/main" val="77754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299F7FC-E22F-45B7-BD9D-0900893D756E}"/>
              </a:ext>
            </a:extLst>
          </p:cNvPr>
          <p:cNvSpPr txBox="1"/>
          <p:nvPr/>
        </p:nvSpPr>
        <p:spPr>
          <a:xfrm>
            <a:off x="353371" y="2711529"/>
            <a:ext cx="2866079"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rPr>
              <a:t>损害</a:t>
            </a:r>
            <a:endParaRPr lang="en-US" altLang="zh-TW" sz="8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2DC29E-8F79-4B00-BBB8-FF7D9EB180E2}"/>
              </a:ext>
            </a:extLst>
          </p:cNvPr>
          <p:cNvSpPr txBox="1"/>
          <p:nvPr/>
        </p:nvSpPr>
        <p:spPr>
          <a:xfrm>
            <a:off x="4548661" y="2711529"/>
            <a:ext cx="2980378"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伤害</a:t>
            </a:r>
            <a:endParaRPr lang="en-US" altLang="zh-TW"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4" name="直線接點 3">
            <a:extLst>
              <a:ext uri="{FF2B5EF4-FFF2-40B4-BE49-F238E27FC236}">
                <a16:creationId xmlns:a16="http://schemas.microsoft.com/office/drawing/2014/main" id="{96A5A24E-646E-4F09-809E-C48CC58148D3}"/>
              </a:ext>
            </a:extLst>
          </p:cNvPr>
          <p:cNvCxnSpPr>
            <a:cxnSpLocks/>
            <a:stCxn id="2" idx="3"/>
            <a:endCxn id="3" idx="1"/>
          </p:cNvCxnSpPr>
          <p:nvPr/>
        </p:nvCxnSpPr>
        <p:spPr>
          <a:xfrm>
            <a:off x="3219450" y="3434804"/>
            <a:ext cx="1329211"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6" name="文字方塊 5">
            <a:extLst>
              <a:ext uri="{FF2B5EF4-FFF2-40B4-BE49-F238E27FC236}">
                <a16:creationId xmlns:a16="http://schemas.microsoft.com/office/drawing/2014/main" id="{B1979E82-7B66-48CA-AE8A-AA6A9744014A}"/>
              </a:ext>
            </a:extLst>
          </p:cNvPr>
          <p:cNvSpPr txBox="1"/>
          <p:nvPr/>
        </p:nvSpPr>
        <p:spPr>
          <a:xfrm>
            <a:off x="8858251" y="2711529"/>
            <a:ext cx="2980378"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危害</a:t>
            </a:r>
            <a:endParaRPr lang="en-US" altLang="zh-TW"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10" name="直線接點 9">
            <a:extLst>
              <a:ext uri="{FF2B5EF4-FFF2-40B4-BE49-F238E27FC236}">
                <a16:creationId xmlns:a16="http://schemas.microsoft.com/office/drawing/2014/main" id="{173CF6A4-C852-49ED-8595-41874E120145}"/>
              </a:ext>
            </a:extLst>
          </p:cNvPr>
          <p:cNvCxnSpPr>
            <a:cxnSpLocks/>
            <a:stCxn id="3" idx="3"/>
            <a:endCxn id="6" idx="1"/>
          </p:cNvCxnSpPr>
          <p:nvPr/>
        </p:nvCxnSpPr>
        <p:spPr>
          <a:xfrm>
            <a:off x="7529039" y="3434804"/>
            <a:ext cx="1329212"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13" name="文字方塊 12">
            <a:extLst>
              <a:ext uri="{FF2B5EF4-FFF2-40B4-BE49-F238E27FC236}">
                <a16:creationId xmlns:a16="http://schemas.microsoft.com/office/drawing/2014/main" id="{483E16DF-4248-425B-98BE-B24CC4F6A065}"/>
              </a:ext>
            </a:extLst>
          </p:cNvPr>
          <p:cNvSpPr txBox="1"/>
          <p:nvPr/>
        </p:nvSpPr>
        <p:spPr>
          <a:xfrm>
            <a:off x="353372" y="385012"/>
            <a:ext cx="2869330" cy="584775"/>
          </a:xfrm>
          <a:prstGeom prst="rect">
            <a:avLst/>
          </a:prstGeom>
          <a:noFill/>
          <a:ln w="38100">
            <a:solidFill>
              <a:srgbClr val="006666"/>
            </a:solidFill>
          </a:ln>
        </p:spPr>
        <p:txBody>
          <a:bodyPr wrap="square" rtlCol="0">
            <a:spAutoFit/>
          </a:bodyPr>
          <a:lstStyle/>
          <a:p>
            <a:pPr algn="ctr"/>
            <a:r>
              <a:rPr lang="zh-TW" altLang="en-US" sz="3200" b="1" dirty="0">
                <a:solidFill>
                  <a:srgbClr val="006666"/>
                </a:solidFill>
                <a:latin typeface="微軟正黑體" panose="020B0604030504040204" pitchFamily="34" charset="-120"/>
                <a:ea typeface="微軟正黑體" panose="020B0604030504040204" pitchFamily="34" charset="-120"/>
              </a:rPr>
              <a:t>近义词</a:t>
            </a:r>
          </a:p>
        </p:txBody>
      </p:sp>
    </p:spTree>
    <p:extLst>
      <p:ext uri="{BB962C8B-B14F-4D97-AF65-F5344CB8AC3E}">
        <p14:creationId xmlns:p14="http://schemas.microsoft.com/office/powerpoint/2010/main" val="82420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16">
            <a:extLst>
              <a:ext uri="{FF2B5EF4-FFF2-40B4-BE49-F238E27FC236}">
                <a16:creationId xmlns:a16="http://schemas.microsoft.com/office/drawing/2014/main" id="{F44D940F-5648-4768-BA7F-CFBB17555E6D}"/>
              </a:ext>
            </a:extLst>
          </p:cNvPr>
          <p:cNvGraphicFramePr>
            <a:graphicFrameLocks noGrp="1"/>
          </p:cNvGraphicFramePr>
          <p:nvPr>
            <p:extLst>
              <p:ext uri="{D42A27DB-BD31-4B8C-83A1-F6EECF244321}">
                <p14:modId xmlns:p14="http://schemas.microsoft.com/office/powerpoint/2010/main" val="2906967821"/>
              </p:ext>
            </p:extLst>
          </p:nvPr>
        </p:nvGraphicFramePr>
        <p:xfrm>
          <a:off x="132736" y="112149"/>
          <a:ext cx="11926528" cy="6296152"/>
        </p:xfrm>
        <a:graphic>
          <a:graphicData uri="http://schemas.openxmlformats.org/drawingml/2006/table">
            <a:tbl>
              <a:tblPr firstRow="1" bandRow="1">
                <a:tableStyleId>{69CF1AB2-1976-4502-BF36-3FF5EA218861}</a:tableStyleId>
              </a:tblPr>
              <a:tblGrid>
                <a:gridCol w="481780">
                  <a:extLst>
                    <a:ext uri="{9D8B030D-6E8A-4147-A177-3AD203B41FA5}">
                      <a16:colId xmlns:a16="http://schemas.microsoft.com/office/drawing/2014/main" val="1876788779"/>
                    </a:ext>
                  </a:extLst>
                </a:gridCol>
                <a:gridCol w="3671734">
                  <a:extLst>
                    <a:ext uri="{9D8B030D-6E8A-4147-A177-3AD203B41FA5}">
                      <a16:colId xmlns:a16="http://schemas.microsoft.com/office/drawing/2014/main" val="2559779614"/>
                    </a:ext>
                  </a:extLst>
                </a:gridCol>
                <a:gridCol w="3905250">
                  <a:extLst>
                    <a:ext uri="{9D8B030D-6E8A-4147-A177-3AD203B41FA5}">
                      <a16:colId xmlns:a16="http://schemas.microsoft.com/office/drawing/2014/main" val="1677047684"/>
                    </a:ext>
                  </a:extLst>
                </a:gridCol>
                <a:gridCol w="3867764">
                  <a:extLst>
                    <a:ext uri="{9D8B030D-6E8A-4147-A177-3AD203B41FA5}">
                      <a16:colId xmlns:a16="http://schemas.microsoft.com/office/drawing/2014/main" val="243872182"/>
                    </a:ext>
                  </a:extLst>
                </a:gridCol>
              </a:tblGrid>
              <a:tr h="315417">
                <a:tc gridSpan="4">
                  <a:txBody>
                    <a:bodyPr/>
                    <a:lstStyle/>
                    <a:p>
                      <a:pPr algn="ctr"/>
                      <a:r>
                        <a:rPr lang="zh-TW" altLang="en-US" sz="2800" dirty="0">
                          <a:solidFill>
                            <a:schemeClr val="bg1"/>
                          </a:solidFill>
                          <a:latin typeface="+mn-ea"/>
                          <a:ea typeface="+mn-ea"/>
                        </a:rPr>
                        <a:t>语义</a:t>
                      </a:r>
                      <a:endParaRPr lang="zh-TW" altLang="en-US" sz="2800" b="0" dirty="0">
                        <a:ln>
                          <a:solidFill>
                            <a:schemeClr val="tx1"/>
                          </a:solidFill>
                        </a:ln>
                        <a:solidFill>
                          <a:schemeClr val="bg1"/>
                        </a:solidFill>
                        <a:latin typeface="+mn-ea"/>
                        <a:ea typeface="+mn-ea"/>
                      </a:endParaRPr>
                    </a:p>
                  </a:txBody>
                  <a:tcPr anchor="ctr">
                    <a:solidFill>
                      <a:srgbClr val="006666"/>
                    </a:solidFill>
                  </a:tcPr>
                </a:tc>
                <a:tc hMerge="1">
                  <a:txBody>
                    <a:bodyPr/>
                    <a:lstStyle/>
                    <a:p>
                      <a:endParaRPr lang="zh-TW" altLang="en-US" sz="4000" b="0" baseline="0" dirty="0">
                        <a:latin typeface="Calibri" panose="020F0502020204030204" pitchFamily="34" charset="0"/>
                        <a:ea typeface="標楷體" panose="03000509000000000000" pitchFamily="65" charset="-120"/>
                      </a:endParaRPr>
                    </a:p>
                  </a:txBody>
                  <a:tcPr anchor="c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478206328"/>
                  </a:ext>
                </a:extLst>
              </a:tr>
              <a:tr h="766191">
                <a:tc>
                  <a:txBody>
                    <a:bodyPr/>
                    <a:lstStyle/>
                    <a:p>
                      <a:pPr algn="ctr">
                        <a:lnSpc>
                          <a:spcPct val="100000"/>
                        </a:lnSpc>
                      </a:pPr>
                      <a:r>
                        <a:rPr lang="zh-TW" altLang="en-US" sz="2000" dirty="0">
                          <a:latin typeface="+mn-ea"/>
                          <a:ea typeface="+mn-ea"/>
                        </a:rPr>
                        <a:t> 相同</a:t>
                      </a:r>
                      <a:endParaRPr lang="zh-TW" altLang="en-US" sz="2000" b="1" dirty="0">
                        <a:solidFill>
                          <a:schemeClr val="bg1"/>
                        </a:solidFill>
                        <a:latin typeface="+mn-ea"/>
                        <a:ea typeface="+mn-ea"/>
                      </a:endParaRPr>
                    </a:p>
                  </a:txBody>
                  <a:tcPr vert="eaVert" anchor="ctr">
                    <a:solidFill>
                      <a:srgbClr val="DFE8E8"/>
                    </a:solidFill>
                  </a:tcPr>
                </a:tc>
                <a:tc gridSpan="3">
                  <a:txBody>
                    <a:bodyPr/>
                    <a:lstStyle/>
                    <a:p>
                      <a:pPr>
                        <a:lnSpc>
                          <a:spcPct val="150000"/>
                        </a:lnSpc>
                      </a:pPr>
                      <a:r>
                        <a:rPr lang="en-US" altLang="zh-TW" sz="2800" baseline="0" dirty="0">
                          <a:ln>
                            <a:solidFill>
                              <a:schemeClr val="tx1"/>
                            </a:solidFill>
                          </a:ln>
                          <a:latin typeface="+mn-ea"/>
                          <a:ea typeface="+mn-ea"/>
                        </a:rPr>
                        <a:t>1.V.</a:t>
                      </a:r>
                      <a:r>
                        <a:rPr lang="zh-TW" altLang="en-US" sz="2800" baseline="0" dirty="0">
                          <a:ln>
                            <a:solidFill>
                              <a:schemeClr val="tx1"/>
                            </a:solidFill>
                          </a:ln>
                          <a:latin typeface="+mn-ea"/>
                          <a:ea typeface="+mn-ea"/>
                        </a:rPr>
                        <a:t>，都有“使受害”的意思。</a:t>
                      </a:r>
                      <a:endParaRPr lang="en-US" altLang="zh-TW" sz="2800" b="0" baseline="0" dirty="0">
                        <a:ln>
                          <a:solidFill>
                            <a:schemeClr val="tx1"/>
                          </a:solidFill>
                        </a:ln>
                        <a:latin typeface="+mn-ea"/>
                        <a:ea typeface="+mn-ea"/>
                      </a:endParaRPr>
                    </a:p>
                  </a:txBody>
                  <a:tcPr anchor="ctr">
                    <a:solidFill>
                      <a:srgbClr val="F0F4F4"/>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9350516"/>
                  </a:ext>
                </a:extLst>
              </a:tr>
              <a:tr h="444297">
                <a:tc rowSpan="2">
                  <a:txBody>
                    <a:bodyPr/>
                    <a:lstStyle/>
                    <a:p>
                      <a:pPr algn="ctr">
                        <a:lnSpc>
                          <a:spcPct val="100000"/>
                        </a:lnSpc>
                      </a:pPr>
                      <a:r>
                        <a:rPr lang="zh-TW" altLang="en-US" sz="2800" dirty="0">
                          <a:latin typeface="+mn-ea"/>
                          <a:ea typeface="+mn-ea"/>
                        </a:rPr>
                        <a:t>不同点</a:t>
                      </a:r>
                      <a:endParaRPr lang="zh-TW" altLang="en-US" sz="2800" b="1" dirty="0">
                        <a:solidFill>
                          <a:schemeClr val="bg1"/>
                        </a:solidFill>
                        <a:latin typeface="+mn-ea"/>
                        <a:ea typeface="+mn-ea"/>
                      </a:endParaRPr>
                    </a:p>
                  </a:txBody>
                  <a:tcPr vert="eaVert" anchor="ctr">
                    <a:solidFill>
                      <a:srgbClr val="DFE8E8"/>
                    </a:solidFill>
                  </a:tcPr>
                </a:tc>
                <a:tc>
                  <a:txBody>
                    <a:bodyPr/>
                    <a:lstStyle/>
                    <a:p>
                      <a:pPr algn="ctr"/>
                      <a:r>
                        <a:rPr lang="zh-TW" altLang="en-US" sz="2800" dirty="0">
                          <a:solidFill>
                            <a:schemeClr val="bg1"/>
                          </a:solidFill>
                          <a:latin typeface="+mn-ea"/>
                          <a:ea typeface="+mn-ea"/>
                        </a:rPr>
                        <a:t>损害</a:t>
                      </a:r>
                      <a:endParaRPr lang="en-US" altLang="zh-TW" sz="2800" dirty="0">
                        <a:solidFill>
                          <a:schemeClr val="bg1"/>
                        </a:solidFill>
                        <a:latin typeface="+mn-ea"/>
                        <a:ea typeface="+mn-ea"/>
                      </a:endParaRPr>
                    </a:p>
                  </a:txBody>
                  <a:tcPr anchor="ctr">
                    <a:solidFill>
                      <a:srgbClr val="006666"/>
                    </a:solidFill>
                  </a:tcPr>
                </a:tc>
                <a:tc>
                  <a:txBody>
                    <a:bodyPr/>
                    <a:lstStyle/>
                    <a:p>
                      <a:pPr algn="ctr"/>
                      <a:r>
                        <a:rPr lang="zh-TW" altLang="en-US" sz="2800" dirty="0">
                          <a:solidFill>
                            <a:schemeClr val="bg1"/>
                          </a:solidFill>
                          <a:latin typeface="+mn-ea"/>
                          <a:ea typeface="+mn-ea"/>
                        </a:rPr>
                        <a:t>伤害</a:t>
                      </a:r>
                      <a:endParaRPr lang="en-US" altLang="zh-TW" sz="2800" dirty="0">
                        <a:solidFill>
                          <a:schemeClr val="bg1"/>
                        </a:solidFill>
                        <a:latin typeface="+mn-ea"/>
                        <a:ea typeface="+mn-ea"/>
                      </a:endParaRPr>
                    </a:p>
                  </a:txBody>
                  <a:tcPr anchor="ctr">
                    <a:solidFill>
                      <a:srgbClr val="006666"/>
                    </a:solidFill>
                  </a:tcPr>
                </a:tc>
                <a:tc>
                  <a:txBody>
                    <a:bodyPr/>
                    <a:lstStyle/>
                    <a:p>
                      <a:pPr algn="ctr"/>
                      <a:r>
                        <a:rPr lang="zh-TW" altLang="en-US" sz="2800" dirty="0">
                          <a:solidFill>
                            <a:schemeClr val="bg1"/>
                          </a:solidFill>
                          <a:latin typeface="+mn-ea"/>
                          <a:ea typeface="+mn-ea"/>
                        </a:rPr>
                        <a:t>危害</a:t>
                      </a:r>
                      <a:endParaRPr lang="en-US" altLang="zh-TW" sz="2800" dirty="0">
                        <a:solidFill>
                          <a:schemeClr val="bg1"/>
                        </a:solidFill>
                        <a:latin typeface="+mn-ea"/>
                        <a:ea typeface="+mn-ea"/>
                      </a:endParaRPr>
                    </a:p>
                  </a:txBody>
                  <a:tcPr anchor="ctr">
                    <a:solidFill>
                      <a:srgbClr val="006666"/>
                    </a:solidFill>
                  </a:tcPr>
                </a:tc>
                <a:extLst>
                  <a:ext uri="{0D108BD9-81ED-4DB2-BD59-A6C34878D82A}">
                    <a16:rowId xmlns:a16="http://schemas.microsoft.com/office/drawing/2014/main" val="4052056327"/>
                  </a:ext>
                </a:extLst>
              </a:tr>
              <a:tr h="2253260">
                <a:tc vMerge="1">
                  <a:txBody>
                    <a:bodyPr/>
                    <a:lstStyle/>
                    <a:p>
                      <a:endParaRPr lang="zh-TW" altLang="en-US"/>
                    </a:p>
                  </a:txBody>
                  <a:tcPr/>
                </a:tc>
                <a:tc>
                  <a:txBody>
                    <a:bodyPr/>
                    <a:lstStyle/>
                    <a:p>
                      <a:pPr algn="l">
                        <a:lnSpc>
                          <a:spcPct val="150000"/>
                        </a:lnSpc>
                      </a:pPr>
                      <a:r>
                        <a:rPr lang="en-US" altLang="zh-TW" sz="2800" b="0" baseline="0" dirty="0">
                          <a:ln>
                            <a:solidFill>
                              <a:schemeClr val="tx1"/>
                            </a:solidFill>
                          </a:ln>
                          <a:latin typeface="+mn-ea"/>
                          <a:ea typeface="+mn-ea"/>
                        </a:rPr>
                        <a:t>1.</a:t>
                      </a:r>
                      <a:r>
                        <a:rPr lang="zh-TW" altLang="en-US" sz="2800" b="0" baseline="0" dirty="0">
                          <a:ln>
                            <a:solidFill>
                              <a:schemeClr val="tx1"/>
                            </a:solidFill>
                          </a:ln>
                          <a:latin typeface="+mn-ea"/>
                          <a:ea typeface="+mn-ea"/>
                        </a:rPr>
                        <a:t>因破坏而使事业、</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利益、健康、名誉</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等蒙受损失。</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2.</a:t>
                      </a:r>
                      <a:r>
                        <a:rPr lang="zh-TW" altLang="en-US" sz="2800" b="0" baseline="0" dirty="0">
                          <a:ln>
                            <a:solidFill>
                              <a:schemeClr val="tx1"/>
                            </a:solidFill>
                          </a:ln>
                          <a:latin typeface="+mn-ea"/>
                          <a:ea typeface="+mn-ea"/>
                        </a:rPr>
                        <a:t>对象是抽象的、概</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括性的事物，如主</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权、事业、工作、</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利益、视力、名誉等。</a:t>
                      </a:r>
                      <a:endParaRPr lang="en-US" altLang="zh-TW" sz="28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2800" b="0" baseline="0" dirty="0">
                          <a:ln>
                            <a:solidFill>
                              <a:schemeClr val="tx1"/>
                            </a:solidFill>
                          </a:ln>
                          <a:latin typeface="+mn-ea"/>
                          <a:ea typeface="+mn-ea"/>
                        </a:rPr>
                        <a:t>1.</a:t>
                      </a:r>
                      <a:r>
                        <a:rPr lang="zh-TW" altLang="en-US" sz="2800" b="0" baseline="0" dirty="0">
                          <a:ln>
                            <a:solidFill>
                              <a:schemeClr val="tx1"/>
                            </a:solidFill>
                          </a:ln>
                          <a:latin typeface="+mn-ea"/>
                          <a:ea typeface="+mn-ea"/>
                        </a:rPr>
                        <a:t>使身体或思想感情受伤。</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2.</a:t>
                      </a:r>
                      <a:r>
                        <a:rPr lang="zh-TW" altLang="en-US" sz="2800" b="0" baseline="0" dirty="0">
                          <a:ln>
                            <a:solidFill>
                              <a:schemeClr val="tx1"/>
                            </a:solidFill>
                          </a:ln>
                          <a:latin typeface="+mn-ea"/>
                          <a:ea typeface="+mn-ea"/>
                        </a:rPr>
                        <a:t>对象是有生命的东西，</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及与人的思想感情有</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关的抽象事物</a:t>
                      </a:r>
                      <a:r>
                        <a:rPr lang="en-US" altLang="zh-TW" sz="2800" b="0" baseline="0" dirty="0">
                          <a:ln>
                            <a:solidFill>
                              <a:schemeClr val="tx1"/>
                            </a:solidFill>
                          </a:ln>
                          <a:latin typeface="+mn-ea"/>
                          <a:ea typeface="+mn-ea"/>
                        </a:rPr>
                        <a:t>(</a:t>
                      </a:r>
                      <a:r>
                        <a:rPr lang="zh-TW" altLang="en-US" sz="2800" b="0" baseline="0" dirty="0">
                          <a:ln>
                            <a:solidFill>
                              <a:schemeClr val="tx1"/>
                            </a:solidFill>
                          </a:ln>
                          <a:latin typeface="+mn-ea"/>
                          <a:ea typeface="+mn-ea"/>
                        </a:rPr>
                        <a:t>如自尊</a:t>
                      </a:r>
                      <a:endParaRPr lang="en-US" altLang="zh-TW" sz="2800" b="0" baseline="0" dirty="0">
                        <a:ln>
                          <a:solidFill>
                            <a:schemeClr val="tx1"/>
                          </a:solidFill>
                        </a:ln>
                        <a:latin typeface="+mn-ea"/>
                        <a:ea typeface="+mn-ea"/>
                      </a:endParaRPr>
                    </a:p>
                    <a:p>
                      <a:pPr algn="l">
                        <a:lnSpc>
                          <a:spcPct val="150000"/>
                        </a:lnSpc>
                      </a:pPr>
                      <a:r>
                        <a:rPr lang="zh-TW" altLang="en-US" sz="2800" b="0" baseline="0" dirty="0">
                          <a:ln>
                            <a:solidFill>
                              <a:schemeClr val="tx1"/>
                            </a:solidFill>
                          </a:ln>
                          <a:latin typeface="+mn-ea"/>
                          <a:ea typeface="+mn-ea"/>
                        </a:rPr>
                        <a:t>   心、积极性等</a:t>
                      </a:r>
                      <a:r>
                        <a:rPr lang="en-US" altLang="zh-TW" sz="2800" b="0" baseline="0" dirty="0">
                          <a:ln>
                            <a:solidFill>
                              <a:schemeClr val="tx1"/>
                            </a:solidFill>
                          </a:ln>
                          <a:latin typeface="+mn-ea"/>
                          <a:ea typeface="+mn-ea"/>
                        </a:rPr>
                        <a:t>)</a:t>
                      </a:r>
                      <a:r>
                        <a:rPr lang="zh-TW" altLang="en-US" sz="2800" b="0" baseline="0" dirty="0">
                          <a:ln>
                            <a:solidFill>
                              <a:schemeClr val="tx1"/>
                            </a:solidFill>
                          </a:ln>
                          <a:latin typeface="+mn-ea"/>
                          <a:ea typeface="+mn-ea"/>
                        </a:rPr>
                        <a:t>。</a:t>
                      </a:r>
                      <a:endParaRPr lang="en-US" altLang="zh-TW" sz="28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2800" baseline="0" dirty="0">
                          <a:ln>
                            <a:solidFill>
                              <a:schemeClr val="tx1"/>
                            </a:solidFill>
                          </a:ln>
                          <a:latin typeface="+mn-ea"/>
                          <a:ea typeface="+mn-ea"/>
                        </a:rPr>
                        <a:t>1.</a:t>
                      </a:r>
                      <a:r>
                        <a:rPr lang="zh-TW" altLang="en-US" sz="2800" baseline="0" dirty="0">
                          <a:ln>
                            <a:solidFill>
                              <a:schemeClr val="tx1"/>
                            </a:solidFill>
                          </a:ln>
                          <a:latin typeface="+mn-ea"/>
                          <a:ea typeface="+mn-ea"/>
                        </a:rPr>
                        <a:t>危及安全，使人或物</a:t>
                      </a:r>
                      <a:endParaRPr lang="en-US" altLang="zh-TW" sz="2800" baseline="0" dirty="0">
                        <a:ln>
                          <a:solidFill>
                            <a:schemeClr val="tx1"/>
                          </a:solidFill>
                        </a:ln>
                        <a:latin typeface="+mn-ea"/>
                        <a:ea typeface="+mn-ea"/>
                      </a:endParaRPr>
                    </a:p>
                    <a:p>
                      <a:pPr algn="l">
                        <a:lnSpc>
                          <a:spcPct val="150000"/>
                        </a:lnSpc>
                      </a:pPr>
                      <a:r>
                        <a:rPr lang="zh-TW" altLang="en-US" sz="2800" baseline="0" dirty="0">
                          <a:ln>
                            <a:solidFill>
                              <a:schemeClr val="tx1"/>
                            </a:solidFill>
                          </a:ln>
                          <a:latin typeface="+mn-ea"/>
                          <a:ea typeface="+mn-ea"/>
                        </a:rPr>
                        <a:t>   的根本，整体遭受破</a:t>
                      </a:r>
                      <a:endParaRPr lang="en-US" altLang="zh-TW" sz="2800" baseline="0" dirty="0">
                        <a:ln>
                          <a:solidFill>
                            <a:schemeClr val="tx1"/>
                          </a:solidFill>
                        </a:ln>
                        <a:latin typeface="+mn-ea"/>
                        <a:ea typeface="+mn-ea"/>
                      </a:endParaRPr>
                    </a:p>
                    <a:p>
                      <a:pPr algn="l">
                        <a:lnSpc>
                          <a:spcPct val="150000"/>
                        </a:lnSpc>
                      </a:pPr>
                      <a:r>
                        <a:rPr lang="zh-TW" altLang="en-US" sz="2800" baseline="0" dirty="0">
                          <a:ln>
                            <a:solidFill>
                              <a:schemeClr val="tx1"/>
                            </a:solidFill>
                          </a:ln>
                          <a:latin typeface="+mn-ea"/>
                          <a:ea typeface="+mn-ea"/>
                        </a:rPr>
                        <a:t>   坏。</a:t>
                      </a:r>
                      <a:endParaRPr lang="en-US" altLang="zh-TW" sz="2800" baseline="0" dirty="0">
                        <a:ln>
                          <a:solidFill>
                            <a:schemeClr val="tx1"/>
                          </a:solidFill>
                        </a:ln>
                        <a:latin typeface="+mn-ea"/>
                        <a:ea typeface="+mn-ea"/>
                      </a:endParaRPr>
                    </a:p>
                    <a:p>
                      <a:pPr algn="l">
                        <a:lnSpc>
                          <a:spcPct val="150000"/>
                        </a:lnSpc>
                      </a:pPr>
                      <a:r>
                        <a:rPr lang="en-US" altLang="zh-TW" sz="2800" baseline="0" dirty="0">
                          <a:ln>
                            <a:solidFill>
                              <a:schemeClr val="tx1"/>
                            </a:solidFill>
                          </a:ln>
                          <a:latin typeface="+mn-ea"/>
                          <a:ea typeface="+mn-ea"/>
                        </a:rPr>
                        <a:t>2.</a:t>
                      </a:r>
                      <a:r>
                        <a:rPr lang="zh-TW" altLang="en-US" sz="2800" baseline="0" dirty="0">
                          <a:ln>
                            <a:solidFill>
                              <a:schemeClr val="tx1"/>
                            </a:solidFill>
                          </a:ln>
                          <a:latin typeface="+mn-ea"/>
                          <a:ea typeface="+mn-ea"/>
                        </a:rPr>
                        <a:t>对象是有关人或物生</a:t>
                      </a:r>
                      <a:endParaRPr lang="en-US" altLang="zh-TW" sz="2800" baseline="0" dirty="0">
                        <a:ln>
                          <a:solidFill>
                            <a:schemeClr val="tx1"/>
                          </a:solidFill>
                        </a:ln>
                        <a:latin typeface="+mn-ea"/>
                        <a:ea typeface="+mn-ea"/>
                      </a:endParaRPr>
                    </a:p>
                    <a:p>
                      <a:pPr algn="l">
                        <a:lnSpc>
                          <a:spcPct val="150000"/>
                        </a:lnSpc>
                      </a:pPr>
                      <a:r>
                        <a:rPr lang="zh-TW" altLang="en-US" sz="2800" baseline="0" dirty="0">
                          <a:ln>
                            <a:solidFill>
                              <a:schemeClr val="tx1"/>
                            </a:solidFill>
                          </a:ln>
                          <a:latin typeface="+mn-ea"/>
                          <a:ea typeface="+mn-ea"/>
                        </a:rPr>
                        <a:t>   存、发展等方面的事</a:t>
                      </a:r>
                      <a:endParaRPr lang="en-US" altLang="zh-TW" sz="2800" baseline="0" dirty="0">
                        <a:ln>
                          <a:solidFill>
                            <a:schemeClr val="tx1"/>
                          </a:solidFill>
                        </a:ln>
                        <a:latin typeface="+mn-ea"/>
                        <a:ea typeface="+mn-ea"/>
                      </a:endParaRPr>
                    </a:p>
                    <a:p>
                      <a:pPr algn="l">
                        <a:lnSpc>
                          <a:spcPct val="150000"/>
                        </a:lnSpc>
                      </a:pPr>
                      <a:r>
                        <a:rPr lang="zh-TW" altLang="en-US" sz="2800" baseline="0" dirty="0">
                          <a:ln>
                            <a:solidFill>
                              <a:schemeClr val="tx1"/>
                            </a:solidFill>
                          </a:ln>
                          <a:latin typeface="+mn-ea"/>
                          <a:ea typeface="+mn-ea"/>
                        </a:rPr>
                        <a:t>   物，如生命、青少年、</a:t>
                      </a:r>
                      <a:endParaRPr lang="en-US" altLang="zh-TW" sz="2800" baseline="0" dirty="0">
                        <a:ln>
                          <a:solidFill>
                            <a:schemeClr val="tx1"/>
                          </a:solidFill>
                        </a:ln>
                        <a:latin typeface="+mn-ea"/>
                        <a:ea typeface="+mn-ea"/>
                      </a:endParaRPr>
                    </a:p>
                    <a:p>
                      <a:pPr algn="l">
                        <a:lnSpc>
                          <a:spcPct val="150000"/>
                        </a:lnSpc>
                      </a:pPr>
                      <a:r>
                        <a:rPr lang="zh-TW" altLang="en-US" sz="2800" baseline="0" dirty="0">
                          <a:ln>
                            <a:solidFill>
                              <a:schemeClr val="tx1"/>
                            </a:solidFill>
                          </a:ln>
                          <a:latin typeface="+mn-ea"/>
                          <a:ea typeface="+mn-ea"/>
                        </a:rPr>
                        <a:t>   安全、国家、社会等。</a:t>
                      </a:r>
                      <a:endParaRPr lang="en-US" altLang="zh-TW" sz="2800" b="0" baseline="0" dirty="0">
                        <a:ln>
                          <a:solidFill>
                            <a:schemeClr val="tx1"/>
                          </a:solidFill>
                        </a:ln>
                        <a:latin typeface="+mn-ea"/>
                        <a:ea typeface="+mn-ea"/>
                      </a:endParaRPr>
                    </a:p>
                  </a:txBody>
                  <a:tcPr anchor="ctr">
                    <a:solidFill>
                      <a:srgbClr val="F0F4F4"/>
                    </a:solidFill>
                  </a:tcPr>
                </a:tc>
                <a:extLst>
                  <a:ext uri="{0D108BD9-81ED-4DB2-BD59-A6C34878D82A}">
                    <a16:rowId xmlns:a16="http://schemas.microsoft.com/office/drawing/2014/main" val="1677290715"/>
                  </a:ext>
                </a:extLst>
              </a:tr>
            </a:tbl>
          </a:graphicData>
        </a:graphic>
      </p:graphicFrame>
    </p:spTree>
    <p:extLst>
      <p:ext uri="{BB962C8B-B14F-4D97-AF65-F5344CB8AC3E}">
        <p14:creationId xmlns:p14="http://schemas.microsoft.com/office/powerpoint/2010/main" val="3907108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330515" y="32292"/>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损害</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8961120" y="40295"/>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危害</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8" idx="1"/>
          </p:cNvCxnSpPr>
          <p:nvPr/>
        </p:nvCxnSpPr>
        <p:spPr>
          <a:xfrm>
            <a:off x="3230880" y="293902"/>
            <a:ext cx="1378425" cy="8003"/>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39F07E0F-BD92-4353-A9FA-AF6349DEE446}"/>
              </a:ext>
            </a:extLst>
          </p:cNvPr>
          <p:cNvSpPr txBox="1"/>
          <p:nvPr/>
        </p:nvSpPr>
        <p:spPr>
          <a:xfrm>
            <a:off x="4609305" y="40295"/>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伤害</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cxnSp>
        <p:nvCxnSpPr>
          <p:cNvPr id="12" name="直線接點 11">
            <a:extLst>
              <a:ext uri="{FF2B5EF4-FFF2-40B4-BE49-F238E27FC236}">
                <a16:creationId xmlns:a16="http://schemas.microsoft.com/office/drawing/2014/main" id="{D286DAC6-1998-4890-AC4C-2A628E292BFE}"/>
              </a:ext>
            </a:extLst>
          </p:cNvPr>
          <p:cNvCxnSpPr>
            <a:cxnSpLocks/>
            <a:stCxn id="8" idx="3"/>
            <a:endCxn id="3" idx="1"/>
          </p:cNvCxnSpPr>
          <p:nvPr/>
        </p:nvCxnSpPr>
        <p:spPr>
          <a:xfrm>
            <a:off x="7509670" y="301905"/>
            <a:ext cx="1451450"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5" name="文字方塊 4">
            <a:extLst>
              <a:ext uri="{FF2B5EF4-FFF2-40B4-BE49-F238E27FC236}">
                <a16:creationId xmlns:a16="http://schemas.microsoft.com/office/drawing/2014/main" id="{872B0BEE-1E90-4EAD-9C48-0CDA299A9028}"/>
              </a:ext>
            </a:extLst>
          </p:cNvPr>
          <p:cNvSpPr txBox="1"/>
          <p:nvPr/>
        </p:nvSpPr>
        <p:spPr>
          <a:xfrm>
            <a:off x="330515" y="818644"/>
            <a:ext cx="11530970" cy="5911170"/>
          </a:xfrm>
          <a:prstGeom prst="rect">
            <a:avLst/>
          </a:prstGeom>
          <a:noFill/>
        </p:spPr>
        <p:txBody>
          <a:bodyPr wrap="square" rtlCol="0">
            <a:spAutoFit/>
          </a:bodyPr>
          <a:lstStyle/>
          <a:p>
            <a:pPr>
              <a:lnSpc>
                <a:spcPct val="150000"/>
              </a:lnSpc>
            </a:pPr>
            <a:r>
              <a:rPr lang="en-US" altLang="zh-TW" sz="3200" dirty="0">
                <a:latin typeface="+mn-ea"/>
              </a:rPr>
              <a:t>1.</a:t>
            </a:r>
            <a:r>
              <a:rPr lang="zh-TW" altLang="en-US" sz="3200" dirty="0">
                <a:latin typeface="+mn-ea"/>
              </a:rPr>
              <a:t>这种盗版行为不仅</a:t>
            </a:r>
            <a:r>
              <a:rPr lang="zh-TW" altLang="en-US" sz="3200" dirty="0">
                <a:highlight>
                  <a:srgbClr val="FFFF00"/>
                </a:highlight>
                <a:latin typeface="+mn-ea"/>
              </a:rPr>
              <a:t>损害</a:t>
            </a:r>
            <a:r>
              <a:rPr lang="zh-TW" altLang="en-US" sz="3200" dirty="0">
                <a:latin typeface="+mn-ea"/>
              </a:rPr>
              <a:t>了我们的利益，也</a:t>
            </a:r>
            <a:r>
              <a:rPr lang="zh-TW" altLang="en-US" sz="3200" dirty="0">
                <a:highlight>
                  <a:srgbClr val="FFFF00"/>
                </a:highlight>
                <a:latin typeface="+mn-ea"/>
              </a:rPr>
              <a:t>损害</a:t>
            </a:r>
            <a:r>
              <a:rPr lang="zh-TW" altLang="en-US" sz="3200" dirty="0">
                <a:latin typeface="+mn-ea"/>
              </a:rPr>
              <a:t>了我们的声誉。</a:t>
            </a:r>
            <a:endParaRPr lang="en-US" altLang="zh-TW" sz="3200" dirty="0">
              <a:latin typeface="+mn-ea"/>
            </a:endParaRPr>
          </a:p>
          <a:p>
            <a:pPr>
              <a:lnSpc>
                <a:spcPct val="150000"/>
              </a:lnSpc>
            </a:pPr>
            <a:r>
              <a:rPr lang="en-US" altLang="zh-TW" sz="3200" dirty="0">
                <a:latin typeface="+mn-ea"/>
              </a:rPr>
              <a:t>2.</a:t>
            </a:r>
            <a:r>
              <a:rPr lang="zh-TW" altLang="en-US" sz="3200" dirty="0">
                <a:latin typeface="+mn-ea"/>
              </a:rPr>
              <a:t>这个孩子本性善良，从不肯</a:t>
            </a:r>
            <a:r>
              <a:rPr lang="zh-TW" altLang="en-US" sz="3200" dirty="0">
                <a:highlight>
                  <a:srgbClr val="FFFF00"/>
                </a:highlight>
                <a:latin typeface="+mn-ea"/>
              </a:rPr>
              <a:t>伤害</a:t>
            </a:r>
            <a:r>
              <a:rPr lang="zh-TW" altLang="en-US" sz="3200" dirty="0">
                <a:latin typeface="+mn-ea"/>
              </a:rPr>
              <a:t>小动物，连走路时都不愿踩伤</a:t>
            </a:r>
            <a:endParaRPr lang="en-US" altLang="zh-TW" sz="3200" dirty="0">
              <a:latin typeface="+mn-ea"/>
            </a:endParaRPr>
          </a:p>
          <a:p>
            <a:pPr>
              <a:lnSpc>
                <a:spcPct val="150000"/>
              </a:lnSpc>
            </a:pPr>
            <a:r>
              <a:rPr lang="zh-TW" altLang="en-US" sz="3200" dirty="0">
                <a:latin typeface="+mn-ea"/>
              </a:rPr>
              <a:t>   蚂蟻。</a:t>
            </a:r>
            <a:endParaRPr lang="en-US" altLang="zh-TW" sz="3200" dirty="0">
              <a:latin typeface="+mn-ea"/>
            </a:endParaRPr>
          </a:p>
          <a:p>
            <a:pPr>
              <a:lnSpc>
                <a:spcPct val="150000"/>
              </a:lnSpc>
            </a:pPr>
            <a:r>
              <a:rPr lang="en-US" altLang="zh-TW" sz="3200" dirty="0">
                <a:latin typeface="+mn-ea"/>
              </a:rPr>
              <a:t>3.</a:t>
            </a:r>
            <a:r>
              <a:rPr lang="zh-TW" altLang="en-US" sz="3200" dirty="0">
                <a:latin typeface="+mn-ea"/>
              </a:rPr>
              <a:t>大量排放工业废水会</a:t>
            </a:r>
            <a:r>
              <a:rPr lang="zh-TW" altLang="en-US" sz="3200" dirty="0">
                <a:highlight>
                  <a:srgbClr val="FFFF00"/>
                </a:highlight>
                <a:latin typeface="+mn-ea"/>
              </a:rPr>
              <a:t>危害</a:t>
            </a:r>
            <a:r>
              <a:rPr lang="zh-TW" altLang="en-US" sz="3200" dirty="0">
                <a:latin typeface="+mn-ea"/>
              </a:rPr>
              <a:t>农作物的生长。</a:t>
            </a:r>
            <a:endParaRPr lang="en-US" altLang="zh-TW" sz="3200" dirty="0">
              <a:latin typeface="+mn-ea"/>
            </a:endParaRPr>
          </a:p>
          <a:p>
            <a:pPr>
              <a:lnSpc>
                <a:spcPct val="150000"/>
              </a:lnSpc>
            </a:pPr>
            <a:r>
              <a:rPr lang="en-US" altLang="zh-TW" sz="3200" dirty="0">
                <a:latin typeface="+mn-ea"/>
              </a:rPr>
              <a:t>4.</a:t>
            </a:r>
            <a:r>
              <a:rPr lang="zh-TW" altLang="en-US" sz="3200" dirty="0">
                <a:latin typeface="+mn-ea"/>
              </a:rPr>
              <a:t>有的人想把公共场所的装饰物带回家，老马制止了这种</a:t>
            </a:r>
            <a:r>
              <a:rPr lang="zh-TW" altLang="en-US" sz="3200" dirty="0">
                <a:highlight>
                  <a:srgbClr val="FFFF00"/>
                </a:highlight>
                <a:latin typeface="+mn-ea"/>
              </a:rPr>
              <a:t>损害</a:t>
            </a:r>
            <a:r>
              <a:rPr lang="zh-TW" altLang="en-US" sz="3200" dirty="0">
                <a:latin typeface="+mn-ea"/>
              </a:rPr>
              <a:t>国  </a:t>
            </a:r>
            <a:endParaRPr lang="en-US" altLang="zh-TW" sz="3200" dirty="0">
              <a:latin typeface="+mn-ea"/>
            </a:endParaRPr>
          </a:p>
          <a:p>
            <a:pPr>
              <a:lnSpc>
                <a:spcPct val="150000"/>
              </a:lnSpc>
            </a:pPr>
            <a:r>
              <a:rPr lang="zh-TW" altLang="en-US" sz="3200" dirty="0">
                <a:latin typeface="+mn-ea"/>
              </a:rPr>
              <a:t>   家利益的行为。</a:t>
            </a:r>
            <a:endParaRPr lang="en-US" altLang="zh-TW" sz="3200" dirty="0">
              <a:latin typeface="+mn-ea"/>
            </a:endParaRPr>
          </a:p>
          <a:p>
            <a:pPr>
              <a:lnSpc>
                <a:spcPct val="150000"/>
              </a:lnSpc>
            </a:pPr>
            <a:r>
              <a:rPr lang="en-US" altLang="zh-TW" sz="3200" dirty="0">
                <a:latin typeface="+mn-ea"/>
              </a:rPr>
              <a:t>5.</a:t>
            </a:r>
            <a:r>
              <a:rPr lang="zh-TW" altLang="en-US" sz="3200" dirty="0">
                <a:latin typeface="+mn-ea"/>
              </a:rPr>
              <a:t>说话要注意避免</a:t>
            </a:r>
            <a:r>
              <a:rPr lang="zh-TW" altLang="en-US" sz="3200" dirty="0">
                <a:highlight>
                  <a:srgbClr val="FFFF00"/>
                </a:highlight>
                <a:latin typeface="+mn-ea"/>
              </a:rPr>
              <a:t>伤害</a:t>
            </a:r>
            <a:r>
              <a:rPr lang="zh-TW" altLang="en-US" sz="3200" dirty="0">
                <a:latin typeface="+mn-ea"/>
              </a:rPr>
              <a:t>别人的自尊心。</a:t>
            </a:r>
            <a:endParaRPr lang="en-US" altLang="zh-TW" sz="3200" dirty="0">
              <a:latin typeface="+mn-ea"/>
            </a:endParaRPr>
          </a:p>
          <a:p>
            <a:pPr>
              <a:lnSpc>
                <a:spcPct val="150000"/>
              </a:lnSpc>
            </a:pPr>
            <a:r>
              <a:rPr lang="en-US" altLang="zh-TW" sz="3200" dirty="0">
                <a:latin typeface="+mn-ea"/>
              </a:rPr>
              <a:t>6.</a:t>
            </a:r>
            <a:r>
              <a:rPr lang="zh-TW" altLang="en-US" sz="3200" dirty="0">
                <a:latin typeface="+mn-ea"/>
              </a:rPr>
              <a:t>对于</a:t>
            </a:r>
            <a:r>
              <a:rPr lang="zh-TW" altLang="en-US" sz="3200" dirty="0">
                <a:highlight>
                  <a:srgbClr val="FFFF00"/>
                </a:highlight>
                <a:latin typeface="+mn-ea"/>
              </a:rPr>
              <a:t>危害</a:t>
            </a:r>
            <a:r>
              <a:rPr lang="zh-TW" altLang="en-US" sz="3200" dirty="0">
                <a:latin typeface="+mn-ea"/>
              </a:rPr>
              <a:t>国家和人民安全的行为，必须严肃惩处。</a:t>
            </a:r>
          </a:p>
        </p:txBody>
      </p:sp>
    </p:spTree>
    <p:extLst>
      <p:ext uri="{BB962C8B-B14F-4D97-AF65-F5344CB8AC3E}">
        <p14:creationId xmlns:p14="http://schemas.microsoft.com/office/powerpoint/2010/main" val="497322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6432754-648C-4AD6-A289-25556EFC636D}"/>
              </a:ext>
            </a:extLst>
          </p:cNvPr>
          <p:cNvSpPr txBox="1"/>
          <p:nvPr/>
        </p:nvSpPr>
        <p:spPr>
          <a:xfrm>
            <a:off x="333497" y="1021361"/>
            <a:ext cx="11525005" cy="1323439"/>
          </a:xfrm>
          <a:prstGeom prst="rect">
            <a:avLst/>
          </a:prstGeom>
          <a:solidFill>
            <a:srgbClr val="660033"/>
          </a:solidFill>
        </p:spPr>
        <p:txBody>
          <a:bodyPr wrap="square" rtlCol="0">
            <a:spAutoFit/>
          </a:bodyPr>
          <a:lstStyle/>
          <a:p>
            <a:pPr algn="ctr"/>
            <a:r>
              <a:rPr lang="zh-TW" altLang="en-US" sz="8000" dirty="0">
                <a:solidFill>
                  <a:schemeClr val="bg1"/>
                </a:solidFill>
                <a:latin typeface="微軟正黑體" panose="020B0604030504040204" pitchFamily="34" charset="-120"/>
                <a:ea typeface="微軟正黑體" panose="020B0604030504040204" pitchFamily="34" charset="-120"/>
              </a:rPr>
              <a:t>一旦</a:t>
            </a:r>
            <a:endParaRPr lang="en-US" altLang="zh-TW" sz="80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4A824F04-5B21-4CAC-9E28-DE231C124E7C}"/>
              </a:ext>
            </a:extLst>
          </p:cNvPr>
          <p:cNvSpPr txBox="1"/>
          <p:nvPr/>
        </p:nvSpPr>
        <p:spPr>
          <a:xfrm>
            <a:off x="333497" y="2861617"/>
            <a:ext cx="11525005" cy="2749214"/>
          </a:xfrm>
          <a:prstGeom prst="rect">
            <a:avLst/>
          </a:prstGeom>
          <a:noFill/>
          <a:ln>
            <a:solidFill>
              <a:schemeClr val="tx1"/>
            </a:solidFill>
          </a:ln>
        </p:spPr>
        <p:txBody>
          <a:bodyPr wrap="square" rtlCol="0">
            <a:spAutoFit/>
          </a:bodyPr>
          <a:lstStyle/>
          <a:p>
            <a:pPr>
              <a:lnSpc>
                <a:spcPct val="150000"/>
              </a:lnSpc>
            </a:pPr>
            <a:r>
              <a:rPr lang="en-US" altLang="zh-TW" sz="4000" dirty="0">
                <a:latin typeface="微軟正黑體" panose="020B0604030504040204" pitchFamily="34" charset="-120"/>
                <a:ea typeface="微軟正黑體" panose="020B0604030504040204" pitchFamily="34" charset="-120"/>
              </a:rPr>
              <a:t>1.</a:t>
            </a:r>
            <a:r>
              <a:rPr lang="zh-TW" altLang="en-US" sz="4000" dirty="0">
                <a:latin typeface="微軟正黑體" panose="020B0604030504040204" pitchFamily="34" charset="-120"/>
                <a:ea typeface="微軟正黑體" panose="020B0604030504040204" pitchFamily="34" charset="-120"/>
              </a:rPr>
              <a:t> </a:t>
            </a:r>
            <a:r>
              <a:rPr lang="en-US" altLang="zh-TW" sz="4000" dirty="0">
                <a:latin typeface="微軟正黑體" panose="020B0604030504040204" pitchFamily="34" charset="-120"/>
                <a:ea typeface="微軟正黑體" panose="020B0604030504040204" pitchFamily="34" charset="-120"/>
              </a:rPr>
              <a:t>Adv.</a:t>
            </a:r>
            <a:r>
              <a:rPr lang="zh-TW" altLang="en-US" sz="4000" dirty="0">
                <a:latin typeface="微軟正黑體" panose="020B0604030504040204" pitchFamily="34" charset="-120"/>
                <a:ea typeface="微軟正黑體" panose="020B0604030504040204" pitchFamily="34" charset="-120"/>
              </a:rPr>
              <a:t>，表示不确定的 天，有一天</a:t>
            </a:r>
            <a:r>
              <a:rPr lang="zh-TW" altLang="en-US" sz="4000" dirty="0">
                <a:latin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2.</a:t>
            </a:r>
            <a:r>
              <a:rPr lang="zh-TW" altLang="en-US" sz="4000" dirty="0">
                <a:latin typeface="微軟正黑體" panose="020B0604030504040204" pitchFamily="34" charset="-120"/>
                <a:ea typeface="微軟正黑體" panose="020B0604030504040204" pitchFamily="34" charset="-120"/>
              </a:rPr>
              <a:t>多与“就、便、将”等搭配使用。</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3.</a:t>
            </a:r>
            <a:r>
              <a:rPr lang="zh-TW" altLang="en-US" sz="4000" dirty="0">
                <a:latin typeface="微軟正黑體" panose="020B0604030504040204" pitchFamily="34" charset="-120"/>
                <a:ea typeface="微軟正黑體" panose="020B0604030504040204" pitchFamily="34" charset="-120"/>
              </a:rPr>
              <a:t>既可用于未发生的事，也可用于已发生的事 </a:t>
            </a:r>
            <a:endParaRPr lang="en-US" altLang="zh-TW"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01956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768FB862-E5A3-41EB-81F5-539C4BB7EB1C}"/>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一旦</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EBE72DFA-55F0-49C1-969C-1709F148F11B}"/>
              </a:ext>
            </a:extLst>
          </p:cNvPr>
          <p:cNvSpPr txBox="1"/>
          <p:nvPr/>
        </p:nvSpPr>
        <p:spPr>
          <a:xfrm>
            <a:off x="328612" y="1426152"/>
            <a:ext cx="11534776" cy="4145558"/>
          </a:xfrm>
          <a:prstGeom prst="rect">
            <a:avLst/>
          </a:prstGeom>
          <a:noFill/>
        </p:spPr>
        <p:txBody>
          <a:bodyPr wrap="square" rtlCol="0">
            <a:spAutoFit/>
          </a:bodyPr>
          <a:lstStyle/>
          <a:p>
            <a:pPr>
              <a:lnSpc>
                <a:spcPct val="150000"/>
              </a:lnSpc>
            </a:pPr>
            <a:r>
              <a:rPr lang="en-US" altLang="zh-TW" sz="3600" dirty="0">
                <a:latin typeface="+mn-ea"/>
              </a:rPr>
              <a:t>1.</a:t>
            </a:r>
            <a:r>
              <a:rPr lang="zh-TW" altLang="en-US" sz="3600" dirty="0">
                <a:latin typeface="+mn-ea"/>
              </a:rPr>
              <a:t>这项技术</a:t>
            </a:r>
            <a:r>
              <a:rPr lang="zh-TW" altLang="en-US" sz="3600" dirty="0">
                <a:highlight>
                  <a:srgbClr val="FFFF00"/>
                </a:highlight>
                <a:latin typeface="+mn-ea"/>
              </a:rPr>
              <a:t>一旦</a:t>
            </a:r>
            <a:r>
              <a:rPr lang="zh-TW" altLang="en-US" sz="3600" dirty="0">
                <a:latin typeface="+mn-ea"/>
              </a:rPr>
              <a:t>应用于生产，就能获得较高的经济利益。</a:t>
            </a:r>
            <a:endParaRPr lang="en-US" altLang="zh-TW" sz="3600" dirty="0">
              <a:latin typeface="+mn-ea"/>
            </a:endParaRPr>
          </a:p>
          <a:p>
            <a:pPr>
              <a:lnSpc>
                <a:spcPct val="150000"/>
              </a:lnSpc>
            </a:pPr>
            <a:r>
              <a:rPr lang="en-US" altLang="zh-TW" sz="3600" dirty="0">
                <a:latin typeface="+mn-ea"/>
              </a:rPr>
              <a:t>2.</a:t>
            </a:r>
            <a:r>
              <a:rPr lang="zh-TW" altLang="en-US" sz="3600" dirty="0">
                <a:latin typeface="+mn-ea"/>
              </a:rPr>
              <a:t> </a:t>
            </a:r>
            <a:r>
              <a:rPr lang="zh-TW" altLang="en-US" sz="3600" dirty="0">
                <a:highlight>
                  <a:srgbClr val="FFFF00"/>
                </a:highlight>
                <a:latin typeface="+mn-ea"/>
              </a:rPr>
              <a:t>一旦</a:t>
            </a:r>
            <a:r>
              <a:rPr lang="zh-TW" altLang="en-US" sz="3600" dirty="0">
                <a:latin typeface="+mn-ea"/>
              </a:rPr>
              <a:t>有什么变化我就立即通知你。</a:t>
            </a:r>
            <a:endParaRPr lang="en-US" altLang="zh-TW" sz="3600" dirty="0">
              <a:latin typeface="+mn-ea"/>
            </a:endParaRPr>
          </a:p>
          <a:p>
            <a:pPr>
              <a:lnSpc>
                <a:spcPct val="150000"/>
              </a:lnSpc>
            </a:pPr>
            <a:r>
              <a:rPr lang="en-US" altLang="zh-TW" sz="3600" dirty="0">
                <a:latin typeface="+mn-ea"/>
              </a:rPr>
              <a:t>3.</a:t>
            </a:r>
            <a:r>
              <a:rPr lang="zh-TW" altLang="en-US" sz="3600" dirty="0">
                <a:latin typeface="+mn-ea"/>
              </a:rPr>
              <a:t>他们相处多年，</a:t>
            </a:r>
            <a:r>
              <a:rPr lang="zh-TW" altLang="en-US" sz="3600" dirty="0">
                <a:highlight>
                  <a:srgbClr val="FFFF00"/>
                </a:highlight>
                <a:latin typeface="+mn-ea"/>
              </a:rPr>
              <a:t>一旦</a:t>
            </a:r>
            <a:r>
              <a:rPr lang="zh-TW" altLang="en-US" sz="3600" dirty="0">
                <a:latin typeface="+mn-ea"/>
              </a:rPr>
              <a:t>分别，怎能不想念呢？</a:t>
            </a:r>
            <a:endParaRPr lang="en-US" altLang="zh-TW" sz="3600" dirty="0">
              <a:latin typeface="+mn-ea"/>
            </a:endParaRPr>
          </a:p>
          <a:p>
            <a:pPr>
              <a:lnSpc>
                <a:spcPct val="150000"/>
              </a:lnSpc>
            </a:pPr>
            <a:r>
              <a:rPr lang="en-US" altLang="zh-TW" sz="3600" dirty="0">
                <a:latin typeface="+mn-ea"/>
              </a:rPr>
              <a:t>4.</a:t>
            </a:r>
            <a:r>
              <a:rPr lang="zh-TW" altLang="en-US" sz="3600" dirty="0">
                <a:latin typeface="+mn-ea"/>
              </a:rPr>
              <a:t>他对酒有了依赖性，竟认为</a:t>
            </a:r>
            <a:r>
              <a:rPr lang="zh-TW" altLang="en-US" sz="3600" dirty="0">
                <a:highlight>
                  <a:srgbClr val="FFFF00"/>
                </a:highlight>
                <a:latin typeface="+mn-ea"/>
              </a:rPr>
              <a:t>一旦</a:t>
            </a:r>
            <a:r>
              <a:rPr lang="zh-TW" altLang="en-US" sz="3600" dirty="0">
                <a:latin typeface="+mn-ea"/>
              </a:rPr>
              <a:t>下了决心而又胆量不足</a:t>
            </a:r>
            <a:endParaRPr lang="en-US" altLang="zh-TW" sz="3600" dirty="0">
              <a:latin typeface="+mn-ea"/>
            </a:endParaRPr>
          </a:p>
          <a:p>
            <a:pPr>
              <a:lnSpc>
                <a:spcPct val="150000"/>
              </a:lnSpc>
            </a:pPr>
            <a:r>
              <a:rPr lang="zh-TW" altLang="en-US" sz="3600" dirty="0">
                <a:latin typeface="+mn-ea"/>
              </a:rPr>
              <a:t>   的时候就应该借借酒力。</a:t>
            </a:r>
            <a:endParaRPr lang="en-US" altLang="zh-TW" sz="3600" dirty="0">
              <a:latin typeface="+mn-ea"/>
            </a:endParaRPr>
          </a:p>
        </p:txBody>
      </p:sp>
    </p:spTree>
    <p:extLst>
      <p:ext uri="{BB962C8B-B14F-4D97-AF65-F5344CB8AC3E}">
        <p14:creationId xmlns:p14="http://schemas.microsoft.com/office/powerpoint/2010/main" val="4040288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界</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旋即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质疑</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大大</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 y="1505297"/>
            <a:ext cx="6057512"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按职业或性别等划分的社会成员的总体。</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很快地。</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提出疑问。</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latin typeface="微軟正黑體" panose="020B0604030504040204" pitchFamily="34" charset="-120"/>
              </a:rPr>
              <a:t>fall in question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soon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latin typeface="微軟正黑體" panose="020B0604030504040204" pitchFamily="34" charset="-120"/>
              </a:rPr>
              <a:t>domain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02555"/>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强调程度深，范围广。</a:t>
            </a:r>
          </a:p>
        </p:txBody>
      </p:sp>
    </p:spTree>
    <p:extLst>
      <p:ext uri="{BB962C8B-B14F-4D97-AF65-F5344CB8AC3E}">
        <p14:creationId xmlns:p14="http://schemas.microsoft.com/office/powerpoint/2010/main" val="2508035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4" grpId="0"/>
      <p:bldP spid="15" grpId="0"/>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3DE093E5-726E-46B0-ACBD-AE1695C42A89}"/>
              </a:ext>
            </a:extLst>
          </p:cNvPr>
          <p:cNvSpPr txBox="1"/>
          <p:nvPr/>
        </p:nvSpPr>
        <p:spPr>
          <a:xfrm>
            <a:off x="346362" y="1537899"/>
            <a:ext cx="11499273" cy="5013873"/>
          </a:xfrm>
          <a:prstGeom prst="rect">
            <a:avLst/>
          </a:prstGeom>
          <a:noFill/>
        </p:spPr>
        <p:txBody>
          <a:bodyPr wrap="square" rtlCol="0">
            <a:spAutoFit/>
          </a:bodyPr>
          <a:lstStyle/>
          <a:p>
            <a:pPr>
              <a:lnSpc>
                <a:spcPct val="200000"/>
              </a:lnSpc>
            </a:pPr>
            <a:r>
              <a:rPr lang="en-US" altLang="zh-TW" sz="3300" dirty="0">
                <a:latin typeface="微軟正黑體" panose="020B0604030504040204" pitchFamily="34" charset="-120"/>
                <a:ea typeface="微軟正黑體" panose="020B0604030504040204" pitchFamily="34" charset="-120"/>
              </a:rPr>
              <a:t>1.</a:t>
            </a:r>
            <a:r>
              <a:rPr lang="zh-TW" altLang="en-US" sz="3300" dirty="0">
                <a:latin typeface="微軟正黑體" panose="020B0604030504040204" pitchFamily="34" charset="-120"/>
                <a:ea typeface="微軟正黑體" panose="020B0604030504040204" pitchFamily="34" charset="-120"/>
              </a:rPr>
              <a:t>两国之间的贸易战一旦打起来，</a:t>
            </a:r>
            <a:r>
              <a:rPr lang="en-US" altLang="zh-TW" sz="3300" dirty="0">
                <a:latin typeface="微軟正黑體" panose="020B0604030504040204" pitchFamily="34" charset="-120"/>
                <a:ea typeface="微軟正黑體" panose="020B0604030504040204" pitchFamily="34" charset="-120"/>
              </a:rPr>
              <a:t>______________________</a:t>
            </a:r>
            <a:r>
              <a:rPr lang="zh-TW" altLang="en-US" sz="3300" dirty="0">
                <a:latin typeface="微軟正黑體" panose="020B0604030504040204" pitchFamily="34" charset="-120"/>
                <a:ea typeface="微軟正黑體" panose="020B0604030504040204" pitchFamily="34" charset="-120"/>
              </a:rPr>
              <a:t>。</a:t>
            </a:r>
            <a:endParaRPr lang="en-US" altLang="zh-TW" sz="3300" dirty="0">
              <a:latin typeface="微軟正黑體" panose="020B0604030504040204" pitchFamily="34" charset="-120"/>
              <a:ea typeface="微軟正黑體" panose="020B0604030504040204" pitchFamily="34" charset="-120"/>
            </a:endParaRPr>
          </a:p>
          <a:p>
            <a:pPr>
              <a:lnSpc>
                <a:spcPct val="200000"/>
              </a:lnSpc>
            </a:pPr>
            <a:r>
              <a:rPr lang="en-US" altLang="zh-TW" sz="3300" dirty="0">
                <a:latin typeface="微軟正黑體" panose="020B0604030504040204" pitchFamily="34" charset="-120"/>
                <a:ea typeface="微軟正黑體" panose="020B0604030504040204" pitchFamily="34" charset="-120"/>
              </a:rPr>
              <a:t>2.</a:t>
            </a:r>
            <a:r>
              <a:rPr lang="zh-TW" altLang="en-US" sz="3300" dirty="0">
                <a:latin typeface="微軟正黑體" panose="020B0604030504040204" pitchFamily="34" charset="-120"/>
                <a:ea typeface="微軟正黑體" panose="020B0604030504040204" pitchFamily="34" charset="-120"/>
              </a:rPr>
              <a:t>有的人工作了大半辈子，一旦退了休，</a:t>
            </a:r>
            <a:r>
              <a:rPr lang="en-US" altLang="zh-TW" sz="3300" dirty="0">
                <a:latin typeface="微軟正黑體" panose="020B0604030504040204" pitchFamily="34" charset="-120"/>
              </a:rPr>
              <a:t>___________________</a:t>
            </a:r>
            <a:r>
              <a:rPr lang="zh-TW" altLang="en-US" sz="3300" dirty="0">
                <a:latin typeface="微軟正黑體" panose="020B0604030504040204" pitchFamily="34" charset="-120"/>
              </a:rPr>
              <a:t>。</a:t>
            </a:r>
            <a:endParaRPr lang="en-US" altLang="zh-TW" sz="3300" dirty="0">
              <a:latin typeface="微軟正黑體" panose="020B0604030504040204" pitchFamily="34" charset="-120"/>
            </a:endParaRPr>
          </a:p>
          <a:p>
            <a:pPr>
              <a:lnSpc>
                <a:spcPct val="200000"/>
              </a:lnSpc>
            </a:pPr>
            <a:r>
              <a:rPr lang="en-US" altLang="zh-TW" sz="3300" dirty="0">
                <a:latin typeface="微軟正黑體" panose="020B0604030504040204" pitchFamily="34" charset="-120"/>
                <a:ea typeface="微軟正黑體" panose="020B0604030504040204" pitchFamily="34" charset="-120"/>
              </a:rPr>
              <a:t>3.</a:t>
            </a:r>
            <a:r>
              <a:rPr lang="zh-TW" altLang="en-US" sz="3300" dirty="0">
                <a:latin typeface="微軟正黑體" panose="020B0604030504040204" pitchFamily="34" charset="-120"/>
                <a:ea typeface="微軟正黑體" panose="020B0604030504040204" pitchFamily="34" charset="-120"/>
              </a:rPr>
              <a:t>地球上</a:t>
            </a:r>
            <a:r>
              <a:rPr lang="en-US" altLang="zh-TW" sz="3300" dirty="0">
                <a:latin typeface="微軟正黑體" panose="020B0604030504040204" pitchFamily="34" charset="-120"/>
              </a:rPr>
              <a:t>__________________</a:t>
            </a:r>
            <a:r>
              <a:rPr lang="zh-TW" altLang="en-US" sz="3300" dirty="0">
                <a:latin typeface="微軟正黑體" panose="020B0604030504040204" pitchFamily="34" charset="-120"/>
              </a:rPr>
              <a:t>，人类将无法继续在地球上生存。</a:t>
            </a:r>
            <a:endParaRPr lang="en-US" altLang="zh-TW" sz="3300" dirty="0">
              <a:latin typeface="微軟正黑體" panose="020B0604030504040204" pitchFamily="34" charset="-120"/>
            </a:endParaRPr>
          </a:p>
          <a:p>
            <a:pPr>
              <a:lnSpc>
                <a:spcPct val="200000"/>
              </a:lnSpc>
            </a:pPr>
            <a:r>
              <a:rPr lang="en-US" altLang="zh-TW" sz="3300" dirty="0">
                <a:latin typeface="微軟正黑體" panose="020B0604030504040204" pitchFamily="34" charset="-120"/>
                <a:ea typeface="微軟正黑體" panose="020B0604030504040204" pitchFamily="34" charset="-120"/>
              </a:rPr>
              <a:t>4.</a:t>
            </a:r>
            <a:r>
              <a:rPr lang="zh-TW" altLang="en-US" sz="3300" dirty="0">
                <a:latin typeface="微軟正黑體" panose="020B0604030504040204" pitchFamily="34" charset="-120"/>
                <a:ea typeface="微軟正黑體" panose="020B0604030504040204" pitchFamily="34" charset="-120"/>
              </a:rPr>
              <a:t>他过惯了轻松自在的生活，</a:t>
            </a:r>
            <a:r>
              <a:rPr lang="en-US" altLang="zh-TW" sz="3300" dirty="0">
                <a:latin typeface="微軟正黑體" panose="020B0604030504040204" pitchFamily="34" charset="-120"/>
              </a:rPr>
              <a:t>______________</a:t>
            </a:r>
            <a:r>
              <a:rPr lang="zh-TW" altLang="en-US" sz="3300" dirty="0">
                <a:latin typeface="微軟正黑體" panose="020B0604030504040204" pitchFamily="34" charset="-120"/>
              </a:rPr>
              <a:t>，就觉得受不了了。</a:t>
            </a:r>
            <a:endParaRPr lang="en-US" altLang="zh-TW" sz="3300" dirty="0">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85BE297-BE59-4641-92CD-49FA0A6D3378}"/>
              </a:ext>
            </a:extLst>
          </p:cNvPr>
          <p:cNvSpPr/>
          <p:nvPr/>
        </p:nvSpPr>
        <p:spPr>
          <a:xfrm>
            <a:off x="6911686" y="1614099"/>
            <a:ext cx="3575340" cy="760657"/>
          </a:xfrm>
          <a:prstGeom prst="rect">
            <a:avLst/>
          </a:prstGeom>
        </p:spPr>
        <p:txBody>
          <a:bodyPr wrap="square">
            <a:spAutoFit/>
          </a:bodyPr>
          <a:lstStyle/>
          <a:p>
            <a:pPr algn="ctr">
              <a:lnSpc>
                <a:spcPct val="150000"/>
              </a:lnSpc>
            </a:pPr>
            <a:r>
              <a:rPr lang="zh-TW" altLang="en-US" sz="3300" dirty="0">
                <a:solidFill>
                  <a:srgbClr val="FF0000"/>
                </a:solidFill>
                <a:latin typeface="微軟正黑體" panose="020B0604030504040204" pitchFamily="34" charset="-120"/>
              </a:rPr>
              <a:t>物价就会提高</a:t>
            </a:r>
            <a:endParaRPr lang="zh-TW" altLang="en-US" sz="3300" dirty="0">
              <a:solidFill>
                <a:srgbClr val="FF0000"/>
              </a:solidFill>
            </a:endParaRPr>
          </a:p>
        </p:txBody>
      </p:sp>
      <p:sp>
        <p:nvSpPr>
          <p:cNvPr id="10" name="文字方塊 9">
            <a:extLst>
              <a:ext uri="{FF2B5EF4-FFF2-40B4-BE49-F238E27FC236}">
                <a16:creationId xmlns:a16="http://schemas.microsoft.com/office/drawing/2014/main" id="{B6265F37-E24C-4E37-8D95-85687BD777F3}"/>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一旦</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8292C669-7407-45A8-9D66-7548263C3839}"/>
              </a:ext>
            </a:extLst>
          </p:cNvPr>
          <p:cNvSpPr/>
          <p:nvPr/>
        </p:nvSpPr>
        <p:spPr>
          <a:xfrm>
            <a:off x="7848599" y="2585649"/>
            <a:ext cx="3575340" cy="760657"/>
          </a:xfrm>
          <a:prstGeom prst="rect">
            <a:avLst/>
          </a:prstGeom>
        </p:spPr>
        <p:txBody>
          <a:bodyPr wrap="square">
            <a:spAutoFit/>
          </a:bodyPr>
          <a:lstStyle/>
          <a:p>
            <a:pPr algn="ctr">
              <a:lnSpc>
                <a:spcPct val="150000"/>
              </a:lnSpc>
            </a:pPr>
            <a:r>
              <a:rPr lang="zh-TW" altLang="en-US" sz="3300" dirty="0">
                <a:solidFill>
                  <a:srgbClr val="FF0000"/>
                </a:solidFill>
                <a:latin typeface="微軟正黑體" panose="020B0604030504040204" pitchFamily="34" charset="-120"/>
              </a:rPr>
              <a:t>就不知道该做什么</a:t>
            </a:r>
            <a:endParaRPr lang="zh-TW" altLang="en-US" sz="3300" dirty="0">
              <a:solidFill>
                <a:srgbClr val="FF0000"/>
              </a:solidFill>
            </a:endParaRPr>
          </a:p>
        </p:txBody>
      </p:sp>
      <p:sp>
        <p:nvSpPr>
          <p:cNvPr id="12" name="矩形 11">
            <a:extLst>
              <a:ext uri="{FF2B5EF4-FFF2-40B4-BE49-F238E27FC236}">
                <a16:creationId xmlns:a16="http://schemas.microsoft.com/office/drawing/2014/main" id="{80E9D992-9229-4C72-B719-3990D3BCF7AF}"/>
              </a:ext>
            </a:extLst>
          </p:cNvPr>
          <p:cNvSpPr/>
          <p:nvPr/>
        </p:nvSpPr>
        <p:spPr>
          <a:xfrm>
            <a:off x="2105024" y="3633399"/>
            <a:ext cx="3238501" cy="760657"/>
          </a:xfrm>
          <a:prstGeom prst="rect">
            <a:avLst/>
          </a:prstGeom>
        </p:spPr>
        <p:txBody>
          <a:bodyPr wrap="square">
            <a:spAutoFit/>
          </a:bodyPr>
          <a:lstStyle/>
          <a:p>
            <a:pPr algn="ctr">
              <a:lnSpc>
                <a:spcPct val="150000"/>
              </a:lnSpc>
            </a:pPr>
            <a:r>
              <a:rPr lang="zh-TW" altLang="en-US" sz="3300" dirty="0">
                <a:solidFill>
                  <a:srgbClr val="FF0000"/>
                </a:solidFill>
                <a:latin typeface="微軟正黑體" panose="020B0604030504040204" pitchFamily="34" charset="-120"/>
              </a:rPr>
              <a:t>一旦继续被破坏</a:t>
            </a:r>
            <a:endParaRPr lang="zh-TW" altLang="en-US" sz="3300" dirty="0">
              <a:solidFill>
                <a:srgbClr val="FF0000"/>
              </a:solidFill>
            </a:endParaRPr>
          </a:p>
        </p:txBody>
      </p:sp>
      <p:sp>
        <p:nvSpPr>
          <p:cNvPr id="13" name="矩形 12">
            <a:extLst>
              <a:ext uri="{FF2B5EF4-FFF2-40B4-BE49-F238E27FC236}">
                <a16:creationId xmlns:a16="http://schemas.microsoft.com/office/drawing/2014/main" id="{DD13520F-96C0-4069-A50C-BAB6A14C6C95}"/>
              </a:ext>
            </a:extLst>
          </p:cNvPr>
          <p:cNvSpPr/>
          <p:nvPr/>
        </p:nvSpPr>
        <p:spPr>
          <a:xfrm>
            <a:off x="5762624" y="4681149"/>
            <a:ext cx="2790825" cy="760657"/>
          </a:xfrm>
          <a:prstGeom prst="rect">
            <a:avLst/>
          </a:prstGeom>
        </p:spPr>
        <p:txBody>
          <a:bodyPr wrap="square">
            <a:spAutoFit/>
          </a:bodyPr>
          <a:lstStyle/>
          <a:p>
            <a:pPr algn="ctr">
              <a:lnSpc>
                <a:spcPct val="150000"/>
              </a:lnSpc>
            </a:pPr>
            <a:r>
              <a:rPr lang="zh-TW" altLang="en-US" sz="3300" dirty="0">
                <a:solidFill>
                  <a:srgbClr val="FF0000"/>
                </a:solidFill>
                <a:latin typeface="微軟正黑體" panose="020B0604030504040204" pitchFamily="34" charset="-120"/>
              </a:rPr>
              <a:t>一旦有人管他</a:t>
            </a:r>
            <a:endParaRPr lang="zh-TW" altLang="en-US" sz="3300" dirty="0">
              <a:solidFill>
                <a:srgbClr val="FF0000"/>
              </a:solidFill>
            </a:endParaRPr>
          </a:p>
        </p:txBody>
      </p:sp>
    </p:spTree>
    <p:extLst>
      <p:ext uri="{BB962C8B-B14F-4D97-AF65-F5344CB8AC3E}">
        <p14:creationId xmlns:p14="http://schemas.microsoft.com/office/powerpoint/2010/main" val="292812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BFDFDBA0-7843-445F-962D-C3D39E3C907C}"/>
              </a:ext>
            </a:extLst>
          </p:cNvPr>
          <p:cNvSpPr/>
          <p:nvPr/>
        </p:nvSpPr>
        <p:spPr>
          <a:xfrm>
            <a:off x="338137" y="940722"/>
            <a:ext cx="11515725" cy="4976555"/>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通过克隆的方式来繁殖人也是不道德的。这首先是因为，克隆人违背和损害了人类的基本价值观念，其中包括人格的价值，即每一个人作为独一无二的生命体、作为个性的价值以及情感的价值，尤其是以有性生殖为基础的爱情和亲情的价值。一旦个体的人可以通过无性的方式复制，这些价值皆从根本上被动摇甚至被摧毁了。</a:t>
            </a:r>
            <a:endParaRPr lang="en-US" altLang="zh-CN" sz="3600" dirty="0">
              <a:solidFill>
                <a:srgbClr val="555555"/>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65267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导致</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伦理</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不妨</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设想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 y="1987800"/>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引起。</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69716" y="1457160"/>
            <a:ext cx="6057511" cy="1825884"/>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指人与人相处的各种道德准则。</a:t>
            </a:r>
            <a:endParaRPr lang="zh-TW" altLang="en-US" sz="4000"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D17DCB4F-281E-48F9-8B9B-F6FF1FC41050}"/>
              </a:ext>
            </a:extLst>
          </p:cNvPr>
          <p:cNvSpPr txBox="1"/>
          <p:nvPr/>
        </p:nvSpPr>
        <p:spPr>
          <a:xfrm>
            <a:off x="20782" y="4969546"/>
            <a:ext cx="6096000" cy="1825884"/>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表示可以这样做，没有什么妨碍。</a:t>
            </a:r>
            <a:endParaRPr lang="zh-TW" altLang="en-US" sz="4000" dirty="0">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hard to avoid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worried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contend with</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latin typeface="微軟正黑體" panose="020B0604030504040204" pitchFamily="34" charset="-120"/>
                <a:ea typeface="微軟正黑體" panose="020B0604030504040204" pitchFamily="34" charset="-120"/>
              </a:rPr>
              <a:t>difficult position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想象，假想。</a:t>
            </a:r>
            <a:endParaRPr lang="zh-TW" altLang="en-US" sz="40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80365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改良</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人种</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体质</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智力</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 y="1468249"/>
            <a:ext cx="6057512" cy="1825884"/>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去掉事物的个别缺点，使更适合要求。</a:t>
            </a:r>
            <a:endParaRPr lang="zh-TW" altLang="en-US" sz="40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16782" y="1468249"/>
            <a:ext cx="6057511" cy="1825884"/>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具有共同起源和共同遗传特征的人群。</a:t>
            </a:r>
            <a:endParaRPr lang="zh-TW" altLang="en-US" sz="4000" dirty="0">
              <a:latin typeface="微軟正黑體" panose="020B0604030504040204" pitchFamily="34" charset="-120"/>
              <a:ea typeface="微軟正黑體" panose="020B0604030504040204" pitchFamily="34" charset="-120"/>
            </a:endParaRPr>
          </a:p>
        </p:txBody>
      </p:sp>
      <p:sp>
        <p:nvSpPr>
          <p:cNvPr id="9" name="文字方塊 8">
            <a:extLst>
              <a:ext uri="{FF2B5EF4-FFF2-40B4-BE49-F238E27FC236}">
                <a16:creationId xmlns:a16="http://schemas.microsoft.com/office/drawing/2014/main" id="{D17DCB4F-281E-48F9-8B9B-F6FF1FC41050}"/>
              </a:ext>
            </a:extLst>
          </p:cNvPr>
          <p:cNvSpPr txBox="1"/>
          <p:nvPr/>
        </p:nvSpPr>
        <p:spPr>
          <a:xfrm>
            <a:off x="34482" y="4877034"/>
            <a:ext cx="6096000" cy="1825884"/>
          </a:xfrm>
          <a:prstGeom prst="rect">
            <a:avLst/>
          </a:prstGeom>
          <a:noFill/>
        </p:spPr>
        <p:txBody>
          <a:bodyPr wrap="square" rtlCol="0">
            <a:spAutoFit/>
          </a:bodyPr>
          <a:lstStyle/>
          <a:p>
            <a:pPr algn="ctr">
              <a:lnSpc>
                <a:spcPct val="150000"/>
              </a:lnSpc>
            </a:pPr>
            <a:r>
              <a:rPr lang="zh-TW" altLang="en-US" sz="4000">
                <a:latin typeface="微軟正黑體" panose="020B0604030504040204" pitchFamily="34" charset="-120"/>
                <a:ea typeface="微軟正黑體" panose="020B0604030504040204" pitchFamily="34" charset="-120"/>
              </a:rPr>
              <a:t>人体的健康水平和对外界的适应能力。</a:t>
            </a:r>
            <a:endParaRPr lang="zh-TW" altLang="en-US" sz="4000" dirty="0">
              <a:latin typeface="微軟正黑體" panose="020B0604030504040204" pitchFamily="34" charset="-120"/>
              <a:ea typeface="微軟正黑體" panose="020B0604030504040204" pitchFamily="34" charset="-120"/>
            </a:endParaRPr>
          </a:p>
        </p:txBody>
      </p:sp>
      <p:sp>
        <p:nvSpPr>
          <p:cNvPr id="11" name="矩形 10">
            <a:extLst>
              <a:ext uri="{FF2B5EF4-FFF2-40B4-BE49-F238E27FC236}">
                <a16:creationId xmlns:a16="http://schemas.microsoft.com/office/drawing/2014/main" id="{9AF8CCF4-6697-482F-81B6-2EF38231843A}"/>
              </a:ext>
            </a:extLst>
          </p:cNvPr>
          <p:cNvSpPr/>
          <p:nvPr/>
        </p:nvSpPr>
        <p:spPr>
          <a:xfrm>
            <a:off x="2112832" y="3633804"/>
            <a:ext cx="3944679" cy="584775"/>
          </a:xfrm>
          <a:prstGeom prst="rect">
            <a:avLst/>
          </a:prstGeom>
        </p:spPr>
        <p:txBody>
          <a:bodyPr wrap="square">
            <a:spAutoFit/>
          </a:bodyPr>
          <a:lstStyle/>
          <a:p>
            <a:pPr algn="ctr"/>
            <a:r>
              <a:rPr lang="en-US" altLang="zh-TW" sz="3200" dirty="0"/>
              <a:t>physique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intelligence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race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improve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30482" y="4755536"/>
            <a:ext cx="6096000" cy="1952201"/>
          </a:xfrm>
          <a:prstGeom prst="rect">
            <a:avLst/>
          </a:prstGeom>
          <a:noFill/>
        </p:spPr>
        <p:txBody>
          <a:bodyPr wrap="square" rtlCol="0">
            <a:spAutoFit/>
          </a:bodyPr>
          <a:lstStyle/>
          <a:p>
            <a:pPr algn="ctr">
              <a:lnSpc>
                <a:spcPct val="150000"/>
              </a:lnSpc>
            </a:pPr>
            <a:r>
              <a:rPr lang="zh-TW" altLang="en-US" sz="2800" dirty="0">
                <a:latin typeface="微軟正黑體" panose="020B0604030504040204" pitchFamily="34" charset="-120"/>
                <a:ea typeface="微軟正黑體" panose="020B0604030504040204" pitchFamily="34" charset="-120"/>
              </a:rPr>
              <a:t>指人认识、理解客观事物并运用知识、经验等解决问题的能力，包括记忆、观察、想象、判断、思考等。</a:t>
            </a:r>
          </a:p>
        </p:txBody>
      </p:sp>
    </p:spTree>
    <p:extLst>
      <p:ext uri="{BB962C8B-B14F-4D97-AF65-F5344CB8AC3E}">
        <p14:creationId xmlns:p14="http://schemas.microsoft.com/office/powerpoint/2010/main" val="2964821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淘汰</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去坏的留好的，去掉不适合的，留下适合的。</a:t>
            </a: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1077218"/>
          </a:xfrm>
          <a:prstGeom prst="rect">
            <a:avLst/>
          </a:prstGeom>
        </p:spPr>
        <p:txBody>
          <a:bodyPr wrap="square">
            <a:spAutoFit/>
          </a:bodyPr>
          <a:lstStyle/>
          <a:p>
            <a:pPr algn="ctr"/>
            <a:r>
              <a:rPr lang="en-US" altLang="zh-TW" sz="3200" dirty="0"/>
              <a:t>eliminate through selection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73691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299F7FC-E22F-45B7-BD9D-0900893D756E}"/>
              </a:ext>
            </a:extLst>
          </p:cNvPr>
          <p:cNvSpPr txBox="1"/>
          <p:nvPr/>
        </p:nvSpPr>
        <p:spPr>
          <a:xfrm>
            <a:off x="353371" y="2711529"/>
            <a:ext cx="2866079"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rPr>
              <a:t>改良</a:t>
            </a:r>
            <a:endParaRPr lang="en-US" altLang="zh-TW" sz="8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2DC29E-8F79-4B00-BBB8-FF7D9EB180E2}"/>
              </a:ext>
            </a:extLst>
          </p:cNvPr>
          <p:cNvSpPr txBox="1"/>
          <p:nvPr/>
        </p:nvSpPr>
        <p:spPr>
          <a:xfrm>
            <a:off x="4548661" y="2711529"/>
            <a:ext cx="2980378"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改进</a:t>
            </a:r>
            <a:endParaRPr lang="en-US" altLang="zh-TW"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4" name="直線接點 3">
            <a:extLst>
              <a:ext uri="{FF2B5EF4-FFF2-40B4-BE49-F238E27FC236}">
                <a16:creationId xmlns:a16="http://schemas.microsoft.com/office/drawing/2014/main" id="{96A5A24E-646E-4F09-809E-C48CC58148D3}"/>
              </a:ext>
            </a:extLst>
          </p:cNvPr>
          <p:cNvCxnSpPr>
            <a:cxnSpLocks/>
            <a:stCxn id="2" idx="3"/>
            <a:endCxn id="3" idx="1"/>
          </p:cNvCxnSpPr>
          <p:nvPr/>
        </p:nvCxnSpPr>
        <p:spPr>
          <a:xfrm>
            <a:off x="3219450" y="3434804"/>
            <a:ext cx="1329211"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6" name="文字方塊 5">
            <a:extLst>
              <a:ext uri="{FF2B5EF4-FFF2-40B4-BE49-F238E27FC236}">
                <a16:creationId xmlns:a16="http://schemas.microsoft.com/office/drawing/2014/main" id="{B1979E82-7B66-48CA-AE8A-AA6A9744014A}"/>
              </a:ext>
            </a:extLst>
          </p:cNvPr>
          <p:cNvSpPr txBox="1"/>
          <p:nvPr/>
        </p:nvSpPr>
        <p:spPr>
          <a:xfrm>
            <a:off x="8858251" y="2711529"/>
            <a:ext cx="2980378" cy="1446550"/>
          </a:xfrm>
          <a:prstGeom prst="rect">
            <a:avLst/>
          </a:prstGeom>
          <a:solidFill>
            <a:srgbClr val="006666"/>
          </a:solidFill>
          <a:ln>
            <a:solidFill>
              <a:srgbClr val="006666"/>
            </a:solidFill>
          </a:ln>
        </p:spPr>
        <p:txBody>
          <a:bodyPr wrap="square" rtlCol="0">
            <a:spAutoFit/>
          </a:bodyPr>
          <a:lstStyle/>
          <a:p>
            <a:pPr algn="ctr"/>
            <a:r>
              <a:rPr lang="zh-TW" altLang="en-US"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改善</a:t>
            </a:r>
            <a:endParaRPr lang="en-US" altLang="zh-TW" sz="8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10" name="直線接點 9">
            <a:extLst>
              <a:ext uri="{FF2B5EF4-FFF2-40B4-BE49-F238E27FC236}">
                <a16:creationId xmlns:a16="http://schemas.microsoft.com/office/drawing/2014/main" id="{173CF6A4-C852-49ED-8595-41874E120145}"/>
              </a:ext>
            </a:extLst>
          </p:cNvPr>
          <p:cNvCxnSpPr>
            <a:cxnSpLocks/>
            <a:stCxn id="3" idx="3"/>
            <a:endCxn id="6" idx="1"/>
          </p:cNvCxnSpPr>
          <p:nvPr/>
        </p:nvCxnSpPr>
        <p:spPr>
          <a:xfrm>
            <a:off x="7529039" y="3434804"/>
            <a:ext cx="1329212"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13" name="文字方塊 12">
            <a:extLst>
              <a:ext uri="{FF2B5EF4-FFF2-40B4-BE49-F238E27FC236}">
                <a16:creationId xmlns:a16="http://schemas.microsoft.com/office/drawing/2014/main" id="{483E16DF-4248-425B-98BE-B24CC4F6A065}"/>
              </a:ext>
            </a:extLst>
          </p:cNvPr>
          <p:cNvSpPr txBox="1"/>
          <p:nvPr/>
        </p:nvSpPr>
        <p:spPr>
          <a:xfrm>
            <a:off x="353372" y="385012"/>
            <a:ext cx="2869330" cy="584775"/>
          </a:xfrm>
          <a:prstGeom prst="rect">
            <a:avLst/>
          </a:prstGeom>
          <a:noFill/>
          <a:ln w="38100">
            <a:solidFill>
              <a:srgbClr val="006666"/>
            </a:solidFill>
          </a:ln>
        </p:spPr>
        <p:txBody>
          <a:bodyPr wrap="square" rtlCol="0">
            <a:spAutoFit/>
          </a:bodyPr>
          <a:lstStyle/>
          <a:p>
            <a:pPr algn="ctr"/>
            <a:r>
              <a:rPr lang="zh-TW" altLang="en-US" sz="3200" b="1" dirty="0">
                <a:solidFill>
                  <a:srgbClr val="006666"/>
                </a:solidFill>
                <a:latin typeface="微軟正黑體" panose="020B0604030504040204" pitchFamily="34" charset="-120"/>
                <a:ea typeface="微軟正黑體" panose="020B0604030504040204" pitchFamily="34" charset="-120"/>
              </a:rPr>
              <a:t>近义词</a:t>
            </a:r>
          </a:p>
        </p:txBody>
      </p:sp>
    </p:spTree>
    <p:extLst>
      <p:ext uri="{BB962C8B-B14F-4D97-AF65-F5344CB8AC3E}">
        <p14:creationId xmlns:p14="http://schemas.microsoft.com/office/powerpoint/2010/main" val="2040479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16">
            <a:extLst>
              <a:ext uri="{FF2B5EF4-FFF2-40B4-BE49-F238E27FC236}">
                <a16:creationId xmlns:a16="http://schemas.microsoft.com/office/drawing/2014/main" id="{F44D940F-5648-4768-BA7F-CFBB17555E6D}"/>
              </a:ext>
            </a:extLst>
          </p:cNvPr>
          <p:cNvGraphicFramePr>
            <a:graphicFrameLocks noGrp="1"/>
          </p:cNvGraphicFramePr>
          <p:nvPr>
            <p:extLst>
              <p:ext uri="{D42A27DB-BD31-4B8C-83A1-F6EECF244321}">
                <p14:modId xmlns:p14="http://schemas.microsoft.com/office/powerpoint/2010/main" val="1037345082"/>
              </p:ext>
            </p:extLst>
          </p:nvPr>
        </p:nvGraphicFramePr>
        <p:xfrm>
          <a:off x="132736" y="0"/>
          <a:ext cx="11926528" cy="6823202"/>
        </p:xfrm>
        <a:graphic>
          <a:graphicData uri="http://schemas.openxmlformats.org/drawingml/2006/table">
            <a:tbl>
              <a:tblPr firstRow="1" bandRow="1">
                <a:tableStyleId>{69CF1AB2-1976-4502-BF36-3FF5EA218861}</a:tableStyleId>
              </a:tblPr>
              <a:tblGrid>
                <a:gridCol w="481780">
                  <a:extLst>
                    <a:ext uri="{9D8B030D-6E8A-4147-A177-3AD203B41FA5}">
                      <a16:colId xmlns:a16="http://schemas.microsoft.com/office/drawing/2014/main" val="1876788779"/>
                    </a:ext>
                  </a:extLst>
                </a:gridCol>
                <a:gridCol w="4662334">
                  <a:extLst>
                    <a:ext uri="{9D8B030D-6E8A-4147-A177-3AD203B41FA5}">
                      <a16:colId xmlns:a16="http://schemas.microsoft.com/office/drawing/2014/main" val="2559779614"/>
                    </a:ext>
                  </a:extLst>
                </a:gridCol>
                <a:gridCol w="2914650">
                  <a:extLst>
                    <a:ext uri="{9D8B030D-6E8A-4147-A177-3AD203B41FA5}">
                      <a16:colId xmlns:a16="http://schemas.microsoft.com/office/drawing/2014/main" val="1677047684"/>
                    </a:ext>
                  </a:extLst>
                </a:gridCol>
                <a:gridCol w="3867764">
                  <a:extLst>
                    <a:ext uri="{9D8B030D-6E8A-4147-A177-3AD203B41FA5}">
                      <a16:colId xmlns:a16="http://schemas.microsoft.com/office/drawing/2014/main" val="243872182"/>
                    </a:ext>
                  </a:extLst>
                </a:gridCol>
              </a:tblGrid>
              <a:tr h="315417">
                <a:tc gridSpan="4">
                  <a:txBody>
                    <a:bodyPr/>
                    <a:lstStyle/>
                    <a:p>
                      <a:pPr algn="ctr"/>
                      <a:r>
                        <a:rPr lang="zh-TW" altLang="en-US" sz="2800" dirty="0">
                          <a:solidFill>
                            <a:schemeClr val="bg1"/>
                          </a:solidFill>
                          <a:latin typeface="+mn-ea"/>
                          <a:ea typeface="+mn-ea"/>
                        </a:rPr>
                        <a:t>语义</a:t>
                      </a:r>
                      <a:endParaRPr lang="zh-TW" altLang="en-US" sz="2800" b="0" dirty="0">
                        <a:ln>
                          <a:solidFill>
                            <a:schemeClr val="tx1"/>
                          </a:solidFill>
                        </a:ln>
                        <a:solidFill>
                          <a:schemeClr val="bg1"/>
                        </a:solidFill>
                        <a:latin typeface="+mn-ea"/>
                        <a:ea typeface="+mn-ea"/>
                      </a:endParaRPr>
                    </a:p>
                  </a:txBody>
                  <a:tcPr anchor="ctr">
                    <a:solidFill>
                      <a:srgbClr val="006666"/>
                    </a:solidFill>
                  </a:tcPr>
                </a:tc>
                <a:tc hMerge="1">
                  <a:txBody>
                    <a:bodyPr/>
                    <a:lstStyle/>
                    <a:p>
                      <a:endParaRPr lang="zh-TW" altLang="en-US" sz="4000" b="0" baseline="0" dirty="0">
                        <a:latin typeface="Calibri" panose="020F0502020204030204" pitchFamily="34" charset="0"/>
                        <a:ea typeface="標楷體" panose="03000509000000000000" pitchFamily="65" charset="-120"/>
                      </a:endParaRPr>
                    </a:p>
                  </a:txBody>
                  <a:tcPr anchor="ctr">
                    <a:no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478206328"/>
                  </a:ext>
                </a:extLst>
              </a:tr>
              <a:tr h="766191">
                <a:tc>
                  <a:txBody>
                    <a:bodyPr/>
                    <a:lstStyle/>
                    <a:p>
                      <a:pPr algn="ctr">
                        <a:lnSpc>
                          <a:spcPct val="100000"/>
                        </a:lnSpc>
                      </a:pPr>
                      <a:r>
                        <a:rPr lang="zh-TW" altLang="en-US" sz="2400" dirty="0">
                          <a:latin typeface="+mn-ea"/>
                          <a:ea typeface="+mn-ea"/>
                        </a:rPr>
                        <a:t> </a:t>
                      </a:r>
                      <a:r>
                        <a:rPr lang="zh-TW" altLang="en-US" sz="2800" dirty="0">
                          <a:latin typeface="+mn-ea"/>
                          <a:ea typeface="+mn-ea"/>
                        </a:rPr>
                        <a:t>相同</a:t>
                      </a:r>
                      <a:endParaRPr lang="zh-TW" altLang="en-US" sz="2400" b="1" dirty="0">
                        <a:solidFill>
                          <a:schemeClr val="bg1"/>
                        </a:solidFill>
                        <a:latin typeface="+mn-ea"/>
                        <a:ea typeface="+mn-ea"/>
                      </a:endParaRPr>
                    </a:p>
                  </a:txBody>
                  <a:tcPr vert="eaVert" anchor="ctr">
                    <a:solidFill>
                      <a:srgbClr val="DFE8E8"/>
                    </a:solidFill>
                  </a:tcPr>
                </a:tc>
                <a:tc gridSpan="3">
                  <a:txBody>
                    <a:bodyPr/>
                    <a:lstStyle/>
                    <a:p>
                      <a:pPr>
                        <a:lnSpc>
                          <a:spcPct val="150000"/>
                        </a:lnSpc>
                      </a:pPr>
                      <a:r>
                        <a:rPr lang="en-US" altLang="zh-TW" sz="2800" baseline="0" dirty="0">
                          <a:ln>
                            <a:solidFill>
                              <a:schemeClr val="tx1"/>
                            </a:solidFill>
                          </a:ln>
                          <a:latin typeface="+mn-ea"/>
                          <a:ea typeface="+mn-ea"/>
                        </a:rPr>
                        <a:t>1.</a:t>
                      </a:r>
                      <a:r>
                        <a:rPr lang="zh-TW" altLang="en-US" sz="2800" baseline="0" dirty="0">
                          <a:ln>
                            <a:solidFill>
                              <a:schemeClr val="tx1"/>
                            </a:solidFill>
                          </a:ln>
                          <a:latin typeface="+mn-ea"/>
                          <a:ea typeface="+mn-ea"/>
                        </a:rPr>
                        <a:t>及物</a:t>
                      </a:r>
                      <a:r>
                        <a:rPr lang="en-US" altLang="zh-TW" sz="2800" baseline="0" dirty="0">
                          <a:ln>
                            <a:solidFill>
                              <a:schemeClr val="tx1"/>
                            </a:solidFill>
                          </a:ln>
                          <a:latin typeface="+mn-ea"/>
                          <a:ea typeface="+mn-ea"/>
                        </a:rPr>
                        <a:t>V.</a:t>
                      </a:r>
                      <a:r>
                        <a:rPr lang="zh-TW" altLang="en-US" sz="2800" baseline="0" dirty="0">
                          <a:ln>
                            <a:solidFill>
                              <a:schemeClr val="tx1"/>
                            </a:solidFill>
                          </a:ln>
                          <a:latin typeface="+mn-ea"/>
                          <a:ea typeface="+mn-ea"/>
                        </a:rPr>
                        <a:t>，都指“改变原有情况，使之更好”的意思。</a:t>
                      </a:r>
                      <a:endParaRPr lang="en-US" altLang="zh-TW" sz="2800" baseline="0" dirty="0">
                        <a:ln>
                          <a:solidFill>
                            <a:schemeClr val="tx1"/>
                          </a:solidFill>
                        </a:ln>
                        <a:latin typeface="+mn-ea"/>
                        <a:ea typeface="+mn-ea"/>
                      </a:endParaRPr>
                    </a:p>
                    <a:p>
                      <a:pPr>
                        <a:lnSpc>
                          <a:spcPct val="150000"/>
                        </a:lnSpc>
                      </a:pPr>
                      <a:r>
                        <a:rPr lang="en-US" altLang="zh-TW" sz="2800" b="0" baseline="0" dirty="0">
                          <a:ln>
                            <a:solidFill>
                              <a:schemeClr val="tx1"/>
                            </a:solidFill>
                          </a:ln>
                          <a:latin typeface="+mn-ea"/>
                          <a:ea typeface="+mn-ea"/>
                        </a:rPr>
                        <a:t>2.</a:t>
                      </a:r>
                      <a:r>
                        <a:rPr lang="zh-TW" altLang="en-US" sz="2800" b="0" baseline="0" dirty="0">
                          <a:ln>
                            <a:solidFill>
                              <a:schemeClr val="tx1"/>
                            </a:solidFill>
                          </a:ln>
                          <a:latin typeface="+mn-ea"/>
                          <a:ea typeface="+mn-ea"/>
                        </a:rPr>
                        <a:t>后面的名词性宾语一般是多音节词，不能是单音节词。</a:t>
                      </a:r>
                      <a:endParaRPr lang="en-US" altLang="zh-TW" sz="2800" b="0" baseline="0" dirty="0">
                        <a:ln>
                          <a:solidFill>
                            <a:schemeClr val="tx1"/>
                          </a:solidFill>
                        </a:ln>
                        <a:latin typeface="+mn-ea"/>
                        <a:ea typeface="+mn-ea"/>
                      </a:endParaRPr>
                    </a:p>
                  </a:txBody>
                  <a:tcPr anchor="ctr">
                    <a:solidFill>
                      <a:srgbClr val="F0F4F4"/>
                    </a:solidFill>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9350516"/>
                  </a:ext>
                </a:extLst>
              </a:tr>
              <a:tr h="444297">
                <a:tc rowSpan="2">
                  <a:txBody>
                    <a:bodyPr/>
                    <a:lstStyle/>
                    <a:p>
                      <a:pPr algn="ctr">
                        <a:lnSpc>
                          <a:spcPct val="100000"/>
                        </a:lnSpc>
                      </a:pPr>
                      <a:r>
                        <a:rPr lang="zh-TW" altLang="en-US" sz="2800" dirty="0">
                          <a:latin typeface="+mn-ea"/>
                          <a:ea typeface="+mn-ea"/>
                        </a:rPr>
                        <a:t>不同点</a:t>
                      </a:r>
                      <a:endParaRPr lang="zh-TW" altLang="en-US" sz="2800" b="1" dirty="0">
                        <a:solidFill>
                          <a:schemeClr val="bg1"/>
                        </a:solidFill>
                        <a:latin typeface="+mn-ea"/>
                        <a:ea typeface="+mn-ea"/>
                      </a:endParaRPr>
                    </a:p>
                  </a:txBody>
                  <a:tcPr vert="eaVert" anchor="ctr">
                    <a:solidFill>
                      <a:srgbClr val="DFE8E8"/>
                    </a:solidFill>
                  </a:tcPr>
                </a:tc>
                <a:tc>
                  <a:txBody>
                    <a:bodyPr/>
                    <a:lstStyle/>
                    <a:p>
                      <a:pPr algn="ctr"/>
                      <a:r>
                        <a:rPr lang="zh-TW" altLang="en-US" sz="2800" dirty="0">
                          <a:solidFill>
                            <a:schemeClr val="bg1"/>
                          </a:solidFill>
                          <a:latin typeface="+mn-ea"/>
                          <a:ea typeface="+mn-ea"/>
                        </a:rPr>
                        <a:t>改良</a:t>
                      </a:r>
                      <a:endParaRPr lang="en-US" altLang="zh-TW" sz="2800" dirty="0">
                        <a:solidFill>
                          <a:schemeClr val="bg1"/>
                        </a:solidFill>
                        <a:latin typeface="+mn-ea"/>
                        <a:ea typeface="+mn-ea"/>
                      </a:endParaRPr>
                    </a:p>
                  </a:txBody>
                  <a:tcPr anchor="ctr">
                    <a:solidFill>
                      <a:srgbClr val="006666"/>
                    </a:solidFill>
                  </a:tcPr>
                </a:tc>
                <a:tc>
                  <a:txBody>
                    <a:bodyPr/>
                    <a:lstStyle/>
                    <a:p>
                      <a:pPr algn="ctr"/>
                      <a:r>
                        <a:rPr lang="zh-TW" altLang="en-US" sz="2800" dirty="0">
                          <a:solidFill>
                            <a:schemeClr val="bg1"/>
                          </a:solidFill>
                          <a:latin typeface="+mn-ea"/>
                          <a:ea typeface="+mn-ea"/>
                        </a:rPr>
                        <a:t>改进</a:t>
                      </a:r>
                      <a:endParaRPr lang="en-US" altLang="zh-TW" sz="2800" dirty="0">
                        <a:solidFill>
                          <a:schemeClr val="bg1"/>
                        </a:solidFill>
                        <a:latin typeface="+mn-ea"/>
                        <a:ea typeface="+mn-ea"/>
                      </a:endParaRPr>
                    </a:p>
                  </a:txBody>
                  <a:tcPr anchor="ctr">
                    <a:solidFill>
                      <a:srgbClr val="006666"/>
                    </a:solidFill>
                  </a:tcPr>
                </a:tc>
                <a:tc>
                  <a:txBody>
                    <a:bodyPr/>
                    <a:lstStyle/>
                    <a:p>
                      <a:pPr algn="ctr"/>
                      <a:r>
                        <a:rPr lang="zh-TW" altLang="en-US" sz="2800" dirty="0">
                          <a:solidFill>
                            <a:schemeClr val="bg1"/>
                          </a:solidFill>
                          <a:latin typeface="+mn-ea"/>
                          <a:ea typeface="+mn-ea"/>
                        </a:rPr>
                        <a:t>改善</a:t>
                      </a:r>
                      <a:endParaRPr lang="en-US" altLang="zh-TW" sz="2800" dirty="0">
                        <a:solidFill>
                          <a:schemeClr val="bg1"/>
                        </a:solidFill>
                        <a:latin typeface="+mn-ea"/>
                        <a:ea typeface="+mn-ea"/>
                      </a:endParaRPr>
                    </a:p>
                  </a:txBody>
                  <a:tcPr anchor="ctr">
                    <a:solidFill>
                      <a:srgbClr val="006666"/>
                    </a:solidFill>
                  </a:tcPr>
                </a:tc>
                <a:extLst>
                  <a:ext uri="{0D108BD9-81ED-4DB2-BD59-A6C34878D82A}">
                    <a16:rowId xmlns:a16="http://schemas.microsoft.com/office/drawing/2014/main" val="4052056327"/>
                  </a:ext>
                </a:extLst>
              </a:tr>
              <a:tr h="2253260">
                <a:tc vMerge="1">
                  <a:txBody>
                    <a:bodyPr/>
                    <a:lstStyle/>
                    <a:p>
                      <a:endParaRPr lang="zh-TW" altLang="en-US"/>
                    </a:p>
                  </a:txBody>
                  <a:tcPr/>
                </a:tc>
                <a:tc>
                  <a:txBody>
                    <a:bodyPr/>
                    <a:lstStyle/>
                    <a:p>
                      <a:pPr algn="l">
                        <a:lnSpc>
                          <a:spcPct val="150000"/>
                        </a:lnSpc>
                      </a:pPr>
                      <a:r>
                        <a:rPr lang="en-US" altLang="zh-TW" sz="2800" b="0" baseline="0" dirty="0">
                          <a:ln>
                            <a:solidFill>
                              <a:schemeClr val="tx1"/>
                            </a:solidFill>
                          </a:ln>
                          <a:latin typeface="+mn-ea"/>
                          <a:ea typeface="+mn-ea"/>
                        </a:rPr>
                        <a:t>1.</a:t>
                      </a:r>
                      <a:r>
                        <a:rPr lang="zh-TW" altLang="en-US" sz="2800" b="0" baseline="0" dirty="0">
                          <a:ln>
                            <a:solidFill>
                              <a:schemeClr val="tx1"/>
                            </a:solidFill>
                          </a:ln>
                          <a:latin typeface="+mn-ea"/>
                          <a:ea typeface="+mn-ea"/>
                        </a:rPr>
                        <a:t>改掉事物的个别缺点，使</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之更适合要求。</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2.</a:t>
                      </a:r>
                      <a:r>
                        <a:rPr lang="zh-TW" altLang="en-US" sz="2800" b="0" baseline="0" dirty="0">
                          <a:ln>
                            <a:solidFill>
                              <a:schemeClr val="tx1"/>
                            </a:solidFill>
                          </a:ln>
                          <a:latin typeface="+mn-ea"/>
                          <a:ea typeface="+mn-ea"/>
                        </a:rPr>
                        <a:t>对象一般是品种、土壤、</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水质、工具等具体事物及</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社会、政治等。</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3.</a:t>
                      </a:r>
                      <a:r>
                        <a:rPr lang="zh-TW" altLang="en-US" sz="2800" b="0" baseline="0" dirty="0">
                          <a:ln>
                            <a:solidFill>
                              <a:schemeClr val="tx1"/>
                            </a:solidFill>
                          </a:ln>
                          <a:latin typeface="+mn-ea"/>
                          <a:ea typeface="+mn-ea"/>
                        </a:rPr>
                        <a:t>可以组成“改良派、改良</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主义、改良型”等词语。</a:t>
                      </a:r>
                      <a:endParaRPr lang="en-US" altLang="zh-TW" sz="28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2800" b="0" baseline="0" dirty="0">
                          <a:ln>
                            <a:solidFill>
                              <a:schemeClr val="tx1"/>
                            </a:solidFill>
                          </a:ln>
                          <a:latin typeface="+mn-ea"/>
                          <a:ea typeface="+mn-ea"/>
                        </a:rPr>
                        <a:t>1.</a:t>
                      </a:r>
                      <a:r>
                        <a:rPr lang="zh-TW" altLang="en-US" sz="2800" b="0" baseline="0" dirty="0">
                          <a:ln>
                            <a:solidFill>
                              <a:schemeClr val="tx1"/>
                            </a:solidFill>
                          </a:ln>
                          <a:latin typeface="+mn-ea"/>
                          <a:ea typeface="+mn-ea"/>
                        </a:rPr>
                        <a:t>使总体情况有</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所进步。</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2.</a:t>
                      </a:r>
                      <a:r>
                        <a:rPr lang="zh-TW" altLang="en-US" sz="2800" b="0" baseline="0" dirty="0">
                          <a:ln>
                            <a:solidFill>
                              <a:schemeClr val="tx1"/>
                            </a:solidFill>
                          </a:ln>
                          <a:latin typeface="+mn-ea"/>
                          <a:ea typeface="+mn-ea"/>
                        </a:rPr>
                        <a:t>对象一般是工</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作、作风、技</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术、方法、态</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度。</a:t>
                      </a:r>
                      <a:endParaRPr lang="en-US" altLang="zh-TW" sz="28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2800" baseline="0" dirty="0">
                          <a:ln>
                            <a:solidFill>
                              <a:schemeClr val="tx1"/>
                            </a:solidFill>
                          </a:ln>
                          <a:latin typeface="+mn-ea"/>
                          <a:ea typeface="+mn-ea"/>
                        </a:rPr>
                        <a:t>1.</a:t>
                      </a:r>
                      <a:r>
                        <a:rPr lang="zh-TW" altLang="en-US" sz="2800" baseline="0" dirty="0">
                          <a:ln>
                            <a:solidFill>
                              <a:schemeClr val="tx1"/>
                            </a:solidFill>
                          </a:ln>
                          <a:latin typeface="+mn-ea"/>
                          <a:ea typeface="+mn-ea"/>
                        </a:rPr>
                        <a:t>使原来状况更加完善。</a:t>
                      </a:r>
                      <a:endParaRPr lang="en-US" altLang="zh-TW" sz="2800" baseline="0" dirty="0">
                        <a:ln>
                          <a:solidFill>
                            <a:schemeClr val="tx1"/>
                          </a:solidFill>
                        </a:ln>
                        <a:latin typeface="+mn-ea"/>
                        <a:ea typeface="+mn-ea"/>
                      </a:endParaRPr>
                    </a:p>
                    <a:p>
                      <a:pPr algn="l">
                        <a:lnSpc>
                          <a:spcPct val="150000"/>
                        </a:lnSpc>
                      </a:pPr>
                      <a:r>
                        <a:rPr lang="en-US" altLang="zh-TW" sz="2800" baseline="0" dirty="0">
                          <a:ln>
                            <a:solidFill>
                              <a:schemeClr val="tx1"/>
                            </a:solidFill>
                          </a:ln>
                          <a:latin typeface="+mn-ea"/>
                          <a:ea typeface="+mn-ea"/>
                        </a:rPr>
                        <a:t>2.</a:t>
                      </a:r>
                      <a:r>
                        <a:rPr lang="zh-TW" altLang="en-US" sz="2800" b="0" baseline="0" dirty="0">
                          <a:ln>
                            <a:solidFill>
                              <a:schemeClr val="tx1"/>
                            </a:solidFill>
                          </a:ln>
                          <a:latin typeface="+mn-ea"/>
                          <a:ea typeface="+mn-ea"/>
                        </a:rPr>
                        <a:t>对象一般是人生活的</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环境、条件、伙食、</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待遇、状况、生活、</a:t>
                      </a:r>
                      <a:endParaRPr lang="en-US" altLang="zh-TW" sz="2800" b="0" baseline="0" dirty="0">
                        <a:ln>
                          <a:solidFill>
                            <a:schemeClr val="tx1"/>
                          </a:solidFill>
                        </a:ln>
                        <a:latin typeface="+mn-ea"/>
                        <a:ea typeface="+mn-ea"/>
                      </a:endParaRPr>
                    </a:p>
                    <a:p>
                      <a:pPr algn="l">
                        <a:lnSpc>
                          <a:spcPct val="150000"/>
                        </a:lnSpc>
                      </a:pPr>
                      <a:r>
                        <a:rPr lang="en-US" altLang="zh-TW" sz="2800" b="0" baseline="0" dirty="0">
                          <a:ln>
                            <a:solidFill>
                              <a:schemeClr val="tx1"/>
                            </a:solidFill>
                          </a:ln>
                          <a:latin typeface="+mn-ea"/>
                          <a:ea typeface="+mn-ea"/>
                        </a:rPr>
                        <a:t>   </a:t>
                      </a:r>
                      <a:r>
                        <a:rPr lang="zh-TW" altLang="en-US" sz="2800" b="0" baseline="0" dirty="0">
                          <a:ln>
                            <a:solidFill>
                              <a:schemeClr val="tx1"/>
                            </a:solidFill>
                          </a:ln>
                          <a:latin typeface="+mn-ea"/>
                          <a:ea typeface="+mn-ea"/>
                        </a:rPr>
                        <a:t>关系等抽象事物</a:t>
                      </a:r>
                      <a:r>
                        <a:rPr lang="zh-TW" altLang="en-US" sz="2800" baseline="0" dirty="0">
                          <a:ln>
                            <a:solidFill>
                              <a:schemeClr val="tx1"/>
                            </a:solidFill>
                          </a:ln>
                          <a:latin typeface="+mn-ea"/>
                          <a:ea typeface="+mn-ea"/>
                        </a:rPr>
                        <a:t>。</a:t>
                      </a:r>
                      <a:endParaRPr lang="en-US" altLang="zh-TW" sz="2800" b="0" baseline="0" dirty="0">
                        <a:ln>
                          <a:solidFill>
                            <a:schemeClr val="tx1"/>
                          </a:solidFill>
                        </a:ln>
                        <a:latin typeface="+mn-ea"/>
                        <a:ea typeface="+mn-ea"/>
                      </a:endParaRPr>
                    </a:p>
                  </a:txBody>
                  <a:tcPr anchor="ctr">
                    <a:solidFill>
                      <a:srgbClr val="F0F4F4"/>
                    </a:solidFill>
                  </a:tcPr>
                </a:tc>
                <a:extLst>
                  <a:ext uri="{0D108BD9-81ED-4DB2-BD59-A6C34878D82A}">
                    <a16:rowId xmlns:a16="http://schemas.microsoft.com/office/drawing/2014/main" val="1677290715"/>
                  </a:ext>
                </a:extLst>
              </a:tr>
            </a:tbl>
          </a:graphicData>
        </a:graphic>
      </p:graphicFrame>
    </p:spTree>
    <p:extLst>
      <p:ext uri="{BB962C8B-B14F-4D97-AF65-F5344CB8AC3E}">
        <p14:creationId xmlns:p14="http://schemas.microsoft.com/office/powerpoint/2010/main" val="4219299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330515" y="32292"/>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改良</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8961120" y="40295"/>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改善</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8" idx="1"/>
          </p:cNvCxnSpPr>
          <p:nvPr/>
        </p:nvCxnSpPr>
        <p:spPr>
          <a:xfrm>
            <a:off x="3230880" y="293902"/>
            <a:ext cx="1378425" cy="8003"/>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8" name="文字方塊 7">
            <a:extLst>
              <a:ext uri="{FF2B5EF4-FFF2-40B4-BE49-F238E27FC236}">
                <a16:creationId xmlns:a16="http://schemas.microsoft.com/office/drawing/2014/main" id="{39F07E0F-BD92-4353-A9FA-AF6349DEE446}"/>
              </a:ext>
            </a:extLst>
          </p:cNvPr>
          <p:cNvSpPr txBox="1"/>
          <p:nvPr/>
        </p:nvSpPr>
        <p:spPr>
          <a:xfrm>
            <a:off x="4609305" y="40295"/>
            <a:ext cx="2900365" cy="523220"/>
          </a:xfrm>
          <a:prstGeom prst="rect">
            <a:avLst/>
          </a:prstGeom>
          <a:solidFill>
            <a:srgbClr val="006666"/>
          </a:solidFill>
          <a:ln w="38100">
            <a:solidFill>
              <a:srgbClr val="006666"/>
            </a:solidFill>
          </a:ln>
        </p:spPr>
        <p:txBody>
          <a:bodyPr wrap="square" rtlCol="0">
            <a:spAutoFit/>
          </a:bodyPr>
          <a:lstStyle/>
          <a:p>
            <a:pPr algn="ctr"/>
            <a:r>
              <a:rPr lang="zh-TW" altLang="en-US" sz="2800" dirty="0">
                <a:solidFill>
                  <a:schemeClr val="bg1"/>
                </a:solidFill>
                <a:latin typeface="微軟正黑體" panose="020B0604030504040204" pitchFamily="34" charset="-120"/>
                <a:ea typeface="微軟正黑體" panose="020B0604030504040204" pitchFamily="34" charset="-120"/>
              </a:rPr>
              <a:t>改进</a:t>
            </a:r>
            <a:endParaRPr lang="en-US" altLang="zh-TW" sz="2800" dirty="0">
              <a:solidFill>
                <a:schemeClr val="bg1"/>
              </a:solidFill>
              <a:latin typeface="微軟正黑體" panose="020B0604030504040204" pitchFamily="34" charset="-120"/>
              <a:ea typeface="微軟正黑體" panose="020B0604030504040204" pitchFamily="34" charset="-120"/>
            </a:endParaRPr>
          </a:p>
        </p:txBody>
      </p:sp>
      <p:cxnSp>
        <p:nvCxnSpPr>
          <p:cNvPr id="12" name="直線接點 11">
            <a:extLst>
              <a:ext uri="{FF2B5EF4-FFF2-40B4-BE49-F238E27FC236}">
                <a16:creationId xmlns:a16="http://schemas.microsoft.com/office/drawing/2014/main" id="{D286DAC6-1998-4890-AC4C-2A628E292BFE}"/>
              </a:ext>
            </a:extLst>
          </p:cNvPr>
          <p:cNvCxnSpPr>
            <a:cxnSpLocks/>
            <a:stCxn id="8" idx="3"/>
            <a:endCxn id="3" idx="1"/>
          </p:cNvCxnSpPr>
          <p:nvPr/>
        </p:nvCxnSpPr>
        <p:spPr>
          <a:xfrm>
            <a:off x="7509670" y="301905"/>
            <a:ext cx="1451450"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4" name="文字方塊 3">
            <a:extLst>
              <a:ext uri="{FF2B5EF4-FFF2-40B4-BE49-F238E27FC236}">
                <a16:creationId xmlns:a16="http://schemas.microsoft.com/office/drawing/2014/main" id="{4A6C18D0-690F-4C2B-BD97-07020FBF104F}"/>
              </a:ext>
            </a:extLst>
          </p:cNvPr>
          <p:cNvSpPr txBox="1"/>
          <p:nvPr/>
        </p:nvSpPr>
        <p:spPr>
          <a:xfrm>
            <a:off x="350041" y="733912"/>
            <a:ext cx="11511443" cy="5830186"/>
          </a:xfrm>
          <a:prstGeom prst="rect">
            <a:avLst/>
          </a:prstGeom>
          <a:noFill/>
        </p:spPr>
        <p:txBody>
          <a:bodyPr wrap="square" rtlCol="0">
            <a:spAutoFit/>
          </a:bodyPr>
          <a:lstStyle/>
          <a:p>
            <a:pPr>
              <a:lnSpc>
                <a:spcPct val="150000"/>
              </a:lnSpc>
            </a:pPr>
            <a:r>
              <a:rPr lang="en-US" altLang="zh-TW" sz="2800" dirty="0">
                <a:latin typeface="+mn-ea"/>
              </a:rPr>
              <a:t>1.</a:t>
            </a:r>
            <a:r>
              <a:rPr lang="zh-TW" altLang="en-US" sz="2800" dirty="0">
                <a:latin typeface="+mn-ea"/>
              </a:rPr>
              <a:t>这种</a:t>
            </a:r>
            <a:r>
              <a:rPr lang="zh-TW" altLang="en-US" sz="2800" dirty="0">
                <a:highlight>
                  <a:srgbClr val="FFFF00"/>
                </a:highlight>
                <a:latin typeface="+mn-ea"/>
              </a:rPr>
              <a:t>改良</a:t>
            </a:r>
            <a:r>
              <a:rPr lang="zh-TW" altLang="en-US" sz="2800" dirty="0">
                <a:latin typeface="+mn-ea"/>
              </a:rPr>
              <a:t>过的西瓜又大又甜，很受欢迎。</a:t>
            </a:r>
            <a:endParaRPr lang="en-US" altLang="zh-TW" sz="2800" dirty="0">
              <a:latin typeface="+mn-ea"/>
            </a:endParaRPr>
          </a:p>
          <a:p>
            <a:pPr>
              <a:lnSpc>
                <a:spcPct val="150000"/>
              </a:lnSpc>
            </a:pPr>
            <a:r>
              <a:rPr lang="en-US" altLang="zh-TW" sz="2800" dirty="0">
                <a:latin typeface="+mn-ea"/>
              </a:rPr>
              <a:t>2.</a:t>
            </a:r>
            <a:r>
              <a:rPr lang="zh-TW" altLang="en-US" sz="2800" dirty="0">
                <a:latin typeface="+mn-ea"/>
              </a:rPr>
              <a:t>政府部门大大地</a:t>
            </a:r>
            <a:r>
              <a:rPr lang="zh-TW" altLang="en-US" sz="2800" dirty="0">
                <a:highlight>
                  <a:srgbClr val="FFFF00"/>
                </a:highlight>
                <a:latin typeface="+mn-ea"/>
              </a:rPr>
              <a:t>改进</a:t>
            </a:r>
            <a:r>
              <a:rPr lang="zh-TW" altLang="en-US" sz="2800" dirty="0">
                <a:latin typeface="+mn-ea"/>
              </a:rPr>
              <a:t>了工作作风，提高了工作效率。</a:t>
            </a:r>
            <a:endParaRPr lang="en-US" altLang="zh-TW" sz="2800" dirty="0">
              <a:latin typeface="+mn-ea"/>
            </a:endParaRPr>
          </a:p>
          <a:p>
            <a:pPr>
              <a:lnSpc>
                <a:spcPct val="150000"/>
              </a:lnSpc>
            </a:pPr>
            <a:r>
              <a:rPr lang="en-US" altLang="zh-TW" sz="2800" dirty="0">
                <a:latin typeface="+mn-ea"/>
              </a:rPr>
              <a:t>3.</a:t>
            </a:r>
            <a:r>
              <a:rPr lang="zh-TW" altLang="en-US" sz="2800" dirty="0">
                <a:latin typeface="+mn-ea"/>
              </a:rPr>
              <a:t>改革开放以后，本省的投资环境逐步得到了</a:t>
            </a:r>
            <a:r>
              <a:rPr lang="zh-TW" altLang="en-US" sz="2800" dirty="0">
                <a:highlight>
                  <a:srgbClr val="FFFF00"/>
                </a:highlight>
                <a:latin typeface="+mn-ea"/>
              </a:rPr>
              <a:t>改善</a:t>
            </a:r>
            <a:r>
              <a:rPr lang="zh-TW" altLang="en-US" sz="2800" dirty="0">
                <a:latin typeface="+mn-ea"/>
              </a:rPr>
              <a:t>。</a:t>
            </a:r>
            <a:endParaRPr lang="en-US" altLang="zh-TW" sz="2800" dirty="0">
              <a:latin typeface="+mn-ea"/>
            </a:endParaRPr>
          </a:p>
          <a:p>
            <a:pPr>
              <a:lnSpc>
                <a:spcPct val="150000"/>
              </a:lnSpc>
            </a:pPr>
            <a:r>
              <a:rPr lang="en-US" altLang="zh-TW" sz="2800" dirty="0">
                <a:latin typeface="+mn-ea"/>
              </a:rPr>
              <a:t>4.</a:t>
            </a:r>
            <a:r>
              <a:rPr lang="zh-TW" altLang="en-US" sz="2800" dirty="0">
                <a:latin typeface="+mn-ea"/>
              </a:rPr>
              <a:t>关闭了几家排放污水的工厂以后，这条河的水质得到了</a:t>
            </a:r>
            <a:r>
              <a:rPr lang="zh-TW" altLang="en-US" sz="2800" dirty="0">
                <a:highlight>
                  <a:srgbClr val="FFFF00"/>
                </a:highlight>
                <a:latin typeface="+mn-ea"/>
              </a:rPr>
              <a:t>改良</a:t>
            </a:r>
            <a:r>
              <a:rPr lang="zh-TW" altLang="en-US" sz="2800" dirty="0">
                <a:latin typeface="+mn-ea"/>
              </a:rPr>
              <a:t>。</a:t>
            </a:r>
            <a:endParaRPr lang="en-US" altLang="zh-TW" sz="2800" dirty="0">
              <a:latin typeface="+mn-ea"/>
            </a:endParaRPr>
          </a:p>
          <a:p>
            <a:pPr>
              <a:lnSpc>
                <a:spcPct val="150000"/>
              </a:lnSpc>
            </a:pPr>
            <a:r>
              <a:rPr lang="en-US" altLang="zh-TW" sz="2800" dirty="0">
                <a:latin typeface="+mn-ea"/>
              </a:rPr>
              <a:t>5.</a:t>
            </a:r>
            <a:r>
              <a:rPr lang="zh-TW" altLang="en-US" sz="2800" dirty="0">
                <a:latin typeface="+mn-ea"/>
              </a:rPr>
              <a:t>他一向反对激进的社会革命，主张社会</a:t>
            </a:r>
            <a:r>
              <a:rPr lang="zh-TW" altLang="en-US" sz="2800" dirty="0">
                <a:highlight>
                  <a:srgbClr val="FFFF00"/>
                </a:highlight>
                <a:latin typeface="+mn-ea"/>
              </a:rPr>
              <a:t>改良</a:t>
            </a:r>
            <a:endParaRPr lang="en-US" altLang="zh-TW" sz="2800" dirty="0">
              <a:highlight>
                <a:srgbClr val="FFFF00"/>
              </a:highlight>
              <a:latin typeface="+mn-ea"/>
            </a:endParaRPr>
          </a:p>
          <a:p>
            <a:pPr>
              <a:lnSpc>
                <a:spcPct val="150000"/>
              </a:lnSpc>
            </a:pPr>
            <a:r>
              <a:rPr lang="en-US" altLang="zh-TW" sz="2800" dirty="0">
                <a:latin typeface="+mn-ea"/>
              </a:rPr>
              <a:t>6.</a:t>
            </a:r>
            <a:r>
              <a:rPr lang="zh-TW" altLang="en-US" sz="2800" dirty="0">
                <a:latin typeface="+mn-ea"/>
              </a:rPr>
              <a:t>他们不仅应该改进工作方法，还应</a:t>
            </a:r>
            <a:r>
              <a:rPr lang="zh-TW" altLang="en-US" sz="2800" dirty="0">
                <a:highlight>
                  <a:srgbClr val="FFFF00"/>
                </a:highlight>
                <a:latin typeface="+mn-ea"/>
              </a:rPr>
              <a:t>改进</a:t>
            </a:r>
            <a:r>
              <a:rPr lang="zh-TW" altLang="en-US" sz="2800" dirty="0">
                <a:latin typeface="+mn-ea"/>
              </a:rPr>
              <a:t>工作态度。</a:t>
            </a:r>
            <a:endParaRPr lang="en-US" altLang="zh-TW" sz="2800" dirty="0">
              <a:latin typeface="+mn-ea"/>
            </a:endParaRPr>
          </a:p>
          <a:p>
            <a:pPr>
              <a:lnSpc>
                <a:spcPct val="150000"/>
              </a:lnSpc>
            </a:pPr>
            <a:r>
              <a:rPr lang="en-US" altLang="zh-TW" sz="2800" dirty="0">
                <a:latin typeface="+mn-ea"/>
              </a:rPr>
              <a:t>7.</a:t>
            </a:r>
            <a:r>
              <a:rPr lang="zh-TW" altLang="en-US" sz="2800" dirty="0">
                <a:latin typeface="+mn-ea"/>
              </a:rPr>
              <a:t>依我看，这种技术可以在</a:t>
            </a:r>
            <a:r>
              <a:rPr lang="zh-TW" altLang="en-US" sz="2800" dirty="0">
                <a:highlight>
                  <a:srgbClr val="FFFF00"/>
                </a:highlight>
                <a:latin typeface="+mn-ea"/>
              </a:rPr>
              <a:t>改进改进</a:t>
            </a:r>
            <a:r>
              <a:rPr lang="zh-TW" altLang="en-US" sz="2800" dirty="0">
                <a:latin typeface="+mn-ea"/>
              </a:rPr>
              <a:t>。</a:t>
            </a:r>
            <a:endParaRPr lang="en-US" altLang="zh-TW" sz="2800" dirty="0">
              <a:latin typeface="+mn-ea"/>
            </a:endParaRPr>
          </a:p>
          <a:p>
            <a:pPr>
              <a:lnSpc>
                <a:spcPct val="150000"/>
              </a:lnSpc>
            </a:pPr>
            <a:r>
              <a:rPr lang="en-US" altLang="zh-TW" sz="2800" dirty="0">
                <a:latin typeface="+mn-ea"/>
              </a:rPr>
              <a:t>8.</a:t>
            </a:r>
            <a:r>
              <a:rPr lang="zh-TW" altLang="en-US" sz="2800" dirty="0">
                <a:latin typeface="+mn-ea"/>
              </a:rPr>
              <a:t>要想</a:t>
            </a:r>
            <a:r>
              <a:rPr lang="zh-TW" altLang="en-US" sz="2800" dirty="0">
                <a:highlight>
                  <a:srgbClr val="FFFF00"/>
                </a:highlight>
                <a:latin typeface="+mn-ea"/>
              </a:rPr>
              <a:t>改善</a:t>
            </a:r>
            <a:r>
              <a:rPr lang="zh-TW" altLang="en-US" sz="2800" dirty="0">
                <a:latin typeface="+mn-ea"/>
              </a:rPr>
              <a:t>健康状况，就必须改变不良的饮食习惯。</a:t>
            </a:r>
            <a:endParaRPr lang="en-US" altLang="zh-TW" sz="2800" dirty="0">
              <a:latin typeface="+mn-ea"/>
            </a:endParaRPr>
          </a:p>
          <a:p>
            <a:pPr>
              <a:lnSpc>
                <a:spcPct val="150000"/>
              </a:lnSpc>
            </a:pPr>
            <a:r>
              <a:rPr lang="en-US" altLang="zh-TW" sz="2800" dirty="0">
                <a:latin typeface="+mn-ea"/>
              </a:rPr>
              <a:t>9.</a:t>
            </a:r>
            <a:r>
              <a:rPr lang="zh-TW" altLang="en-US" sz="2800" dirty="0">
                <a:latin typeface="+mn-ea"/>
              </a:rPr>
              <a:t>这几年，大部分的北京人的居住条件都有了明显的</a:t>
            </a:r>
            <a:r>
              <a:rPr lang="zh-TW" altLang="en-US" sz="2800" dirty="0">
                <a:highlight>
                  <a:srgbClr val="FFFF00"/>
                </a:highlight>
                <a:latin typeface="+mn-ea"/>
              </a:rPr>
              <a:t>改善</a:t>
            </a:r>
            <a:r>
              <a:rPr lang="zh-TW" altLang="en-US" sz="2800" dirty="0">
                <a:latin typeface="+mn-ea"/>
              </a:rPr>
              <a:t>。</a:t>
            </a:r>
          </a:p>
        </p:txBody>
      </p:sp>
    </p:spTree>
    <p:extLst>
      <p:ext uri="{BB962C8B-B14F-4D97-AF65-F5344CB8AC3E}">
        <p14:creationId xmlns:p14="http://schemas.microsoft.com/office/powerpoint/2010/main" val="3706080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6432754-648C-4AD6-A289-25556EFC636D}"/>
              </a:ext>
            </a:extLst>
          </p:cNvPr>
          <p:cNvSpPr txBox="1"/>
          <p:nvPr/>
        </p:nvSpPr>
        <p:spPr>
          <a:xfrm>
            <a:off x="333497" y="1042143"/>
            <a:ext cx="11525005" cy="1323439"/>
          </a:xfrm>
          <a:prstGeom prst="rect">
            <a:avLst/>
          </a:prstGeom>
          <a:solidFill>
            <a:srgbClr val="660033"/>
          </a:solidFill>
        </p:spPr>
        <p:txBody>
          <a:bodyPr wrap="square" rtlCol="0">
            <a:spAutoFit/>
          </a:bodyPr>
          <a:lstStyle/>
          <a:p>
            <a:pPr algn="ctr"/>
            <a:r>
              <a:rPr lang="zh-TW" altLang="en-US" sz="8000" dirty="0">
                <a:solidFill>
                  <a:schemeClr val="bg1"/>
                </a:solidFill>
                <a:latin typeface="微軟正黑體" panose="020B0604030504040204" pitchFamily="34" charset="-120"/>
                <a:ea typeface="微軟正黑體" panose="020B0604030504040204" pitchFamily="34" charset="-120"/>
              </a:rPr>
              <a:t>不妨</a:t>
            </a:r>
            <a:endParaRPr lang="en-US" altLang="zh-TW" sz="80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4A824F04-5B21-4CAC-9E28-DE231C124E7C}"/>
              </a:ext>
            </a:extLst>
          </p:cNvPr>
          <p:cNvSpPr txBox="1"/>
          <p:nvPr/>
        </p:nvSpPr>
        <p:spPr>
          <a:xfrm>
            <a:off x="333497" y="2861617"/>
            <a:ext cx="11525005" cy="3672544"/>
          </a:xfrm>
          <a:prstGeom prst="rect">
            <a:avLst/>
          </a:prstGeom>
          <a:noFill/>
          <a:ln>
            <a:solidFill>
              <a:schemeClr val="tx1"/>
            </a:solidFill>
          </a:ln>
        </p:spPr>
        <p:txBody>
          <a:bodyPr wrap="square" rtlCol="0">
            <a:spAutoFit/>
          </a:bodyPr>
          <a:lstStyle/>
          <a:p>
            <a:pPr>
              <a:lnSpc>
                <a:spcPct val="150000"/>
              </a:lnSpc>
            </a:pPr>
            <a:r>
              <a:rPr lang="en-US" altLang="zh-TW" sz="4000" dirty="0">
                <a:latin typeface="微軟正黑體" panose="020B0604030504040204" pitchFamily="34" charset="-120"/>
                <a:ea typeface="微軟正黑體" panose="020B0604030504040204" pitchFamily="34" charset="-120"/>
              </a:rPr>
              <a:t>1.Adv.</a:t>
            </a:r>
            <a:r>
              <a:rPr lang="zh-TW" altLang="en-US" sz="4000" dirty="0">
                <a:latin typeface="微軟正黑體" panose="020B0604030504040204" pitchFamily="34" charset="-120"/>
                <a:ea typeface="微軟正黑體" panose="020B0604030504040204" pitchFamily="34" charset="-120"/>
              </a:rPr>
              <a:t>，“不妨</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动词短语”，表示可以这样做，</a:t>
            </a:r>
            <a:endParaRPr lang="en-US" altLang="zh-TW" sz="4000" dirty="0">
              <a:latin typeface="微軟正黑體" panose="020B0604030504040204" pitchFamily="34" charset="-120"/>
              <a:ea typeface="微軟正黑體" panose="020B0604030504040204" pitchFamily="34" charset="-120"/>
            </a:endParaRPr>
          </a:p>
          <a:p>
            <a:pPr>
              <a:lnSpc>
                <a:spcPct val="150000"/>
              </a:lnSpc>
            </a:pPr>
            <a:r>
              <a:rPr lang="zh-TW" altLang="en-US" sz="4000" dirty="0">
                <a:latin typeface="微軟正黑體" panose="020B0604030504040204" pitchFamily="34" charset="-120"/>
                <a:ea typeface="微軟正黑體" panose="020B0604030504040204" pitchFamily="34" charset="-120"/>
              </a:rPr>
              <a:t>   没有什么妨碍</a:t>
            </a:r>
            <a:r>
              <a:rPr lang="zh-TW" altLang="en-US" sz="4000" dirty="0">
                <a:latin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2.</a:t>
            </a:r>
            <a:r>
              <a:rPr lang="zh-TW" altLang="en-US" sz="4000" dirty="0">
                <a:latin typeface="微軟正黑體" panose="020B0604030504040204" pitchFamily="34" charset="-120"/>
                <a:ea typeface="微軟正黑體" panose="020B0604030504040204" pitchFamily="34" charset="-120"/>
              </a:rPr>
              <a:t>语气比较委婉，包含着说话人认为这样做更好些</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   </a:t>
            </a:r>
            <a:r>
              <a:rPr lang="zh-TW" altLang="en-US" sz="4000" dirty="0">
                <a:latin typeface="微軟正黑體" panose="020B0604030504040204" pitchFamily="34" charset="-120"/>
                <a:ea typeface="微軟正黑體" panose="020B0604030504040204" pitchFamily="34" charset="-120"/>
              </a:rPr>
              <a:t>的意思。 </a:t>
            </a:r>
            <a:endParaRPr lang="en-US" altLang="zh-TW"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89213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768FB862-E5A3-41EB-81F5-539C4BB7EB1C}"/>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不妨</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A00D3903-B959-4BE7-8BD9-4F7898E8FD8E}"/>
              </a:ext>
            </a:extLst>
          </p:cNvPr>
          <p:cNvSpPr txBox="1"/>
          <p:nvPr/>
        </p:nvSpPr>
        <p:spPr>
          <a:xfrm>
            <a:off x="332509" y="1252346"/>
            <a:ext cx="11533909" cy="4353308"/>
          </a:xfrm>
          <a:prstGeom prst="rect">
            <a:avLst/>
          </a:prstGeom>
          <a:noFill/>
        </p:spPr>
        <p:txBody>
          <a:bodyPr wrap="square" rtlCol="0">
            <a:spAutoFit/>
          </a:bodyPr>
          <a:lstStyle/>
          <a:p>
            <a:pPr>
              <a:lnSpc>
                <a:spcPct val="200000"/>
              </a:lnSpc>
            </a:pPr>
            <a:r>
              <a:rPr lang="en-US" altLang="zh-TW" sz="3600" dirty="0">
                <a:latin typeface="+mn-ea"/>
              </a:rPr>
              <a:t>1.</a:t>
            </a:r>
            <a:r>
              <a:rPr lang="zh-TW" altLang="en-US" sz="3600" dirty="0">
                <a:latin typeface="+mn-ea"/>
              </a:rPr>
              <a:t>工作之余我们</a:t>
            </a:r>
            <a:r>
              <a:rPr lang="zh-TW" altLang="en-US" sz="3600" dirty="0">
                <a:highlight>
                  <a:srgbClr val="FFFF00"/>
                </a:highlight>
                <a:latin typeface="+mn-ea"/>
              </a:rPr>
              <a:t>不妨</a:t>
            </a:r>
            <a:r>
              <a:rPr lang="zh-TW" altLang="en-US" sz="3600" dirty="0">
                <a:latin typeface="+mn-ea"/>
              </a:rPr>
              <a:t>去爬山，对修身养性大有好处。</a:t>
            </a:r>
            <a:endParaRPr lang="en-US" altLang="zh-TW" sz="3600" dirty="0">
              <a:latin typeface="+mn-ea"/>
            </a:endParaRPr>
          </a:p>
          <a:p>
            <a:pPr>
              <a:lnSpc>
                <a:spcPct val="200000"/>
              </a:lnSpc>
            </a:pPr>
            <a:r>
              <a:rPr lang="en-US" altLang="zh-TW" sz="3600" dirty="0">
                <a:latin typeface="+mn-ea"/>
              </a:rPr>
              <a:t>2.</a:t>
            </a:r>
            <a:r>
              <a:rPr lang="zh-TW" altLang="en-US" sz="3600" dirty="0">
                <a:latin typeface="+mn-ea"/>
              </a:rPr>
              <a:t>要是你不相信这个人，你</a:t>
            </a:r>
            <a:r>
              <a:rPr lang="zh-TW" altLang="en-US" sz="3600" dirty="0">
                <a:highlight>
                  <a:srgbClr val="FFFF00"/>
                </a:highlight>
                <a:latin typeface="+mn-ea"/>
              </a:rPr>
              <a:t>不妨</a:t>
            </a:r>
            <a:r>
              <a:rPr lang="zh-TW" altLang="en-US" sz="3600" dirty="0">
                <a:latin typeface="+mn-ea"/>
              </a:rPr>
              <a:t>打电话到她单位问问。</a:t>
            </a:r>
            <a:endParaRPr lang="en-US" altLang="zh-TW" sz="3600" dirty="0">
              <a:latin typeface="+mn-ea"/>
            </a:endParaRPr>
          </a:p>
          <a:p>
            <a:pPr>
              <a:lnSpc>
                <a:spcPct val="200000"/>
              </a:lnSpc>
            </a:pPr>
            <a:r>
              <a:rPr lang="en-US" altLang="zh-TW" sz="3600" dirty="0">
                <a:latin typeface="+mn-ea"/>
              </a:rPr>
              <a:t>3.</a:t>
            </a:r>
            <a:r>
              <a:rPr lang="zh-TW" altLang="en-US" sz="3600" dirty="0">
                <a:latin typeface="+mn-ea"/>
              </a:rPr>
              <a:t>不买我的东西也不要紧，您</a:t>
            </a:r>
            <a:r>
              <a:rPr lang="zh-TW" altLang="en-US" sz="3600" dirty="0">
                <a:highlight>
                  <a:srgbClr val="FFFF00"/>
                </a:highlight>
                <a:latin typeface="+mn-ea"/>
              </a:rPr>
              <a:t>不妨</a:t>
            </a:r>
            <a:r>
              <a:rPr lang="zh-TW" altLang="en-US" sz="3600" dirty="0">
                <a:latin typeface="+mn-ea"/>
              </a:rPr>
              <a:t>看看。</a:t>
            </a:r>
            <a:endParaRPr lang="en-US" altLang="zh-TW" sz="3600" dirty="0">
              <a:latin typeface="+mn-ea"/>
            </a:endParaRPr>
          </a:p>
          <a:p>
            <a:pPr>
              <a:lnSpc>
                <a:spcPct val="200000"/>
              </a:lnSpc>
            </a:pPr>
            <a:r>
              <a:rPr lang="en-US" altLang="zh-TW" sz="3600" dirty="0">
                <a:latin typeface="+mn-ea"/>
              </a:rPr>
              <a:t>4.</a:t>
            </a:r>
            <a:r>
              <a:rPr lang="zh-TW" altLang="en-US" sz="3600" dirty="0">
                <a:latin typeface="+mn-ea"/>
              </a:rPr>
              <a:t>两个人不够，</a:t>
            </a:r>
            <a:r>
              <a:rPr lang="zh-TW" altLang="en-US" sz="3600" dirty="0">
                <a:highlight>
                  <a:srgbClr val="FFFF00"/>
                </a:highlight>
                <a:latin typeface="+mn-ea"/>
              </a:rPr>
              <a:t>不妨</a:t>
            </a:r>
            <a:r>
              <a:rPr lang="zh-TW" altLang="en-US" sz="3600" dirty="0">
                <a:latin typeface="+mn-ea"/>
              </a:rPr>
              <a:t>再要几个人。</a:t>
            </a:r>
          </a:p>
        </p:txBody>
      </p:sp>
    </p:spTree>
    <p:extLst>
      <p:ext uri="{BB962C8B-B14F-4D97-AF65-F5344CB8AC3E}">
        <p14:creationId xmlns:p14="http://schemas.microsoft.com/office/powerpoint/2010/main" val="919749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763078"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可行性</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势头</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763078"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无限期</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相关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1" y="1568547"/>
            <a:ext cx="6057512" cy="1825884"/>
          </a:xfrm>
          <a:prstGeom prst="rect">
            <a:avLst/>
          </a:prstGeom>
          <a:noFill/>
        </p:spPr>
        <p:txBody>
          <a:bodyPr wrap="square" rtlCol="0">
            <a:spAutoFit/>
          </a:bodyPr>
          <a:lstStyle/>
          <a:p>
            <a:pPr algn="ctr">
              <a:lnSpc>
                <a:spcPct val="150000"/>
              </a:lnSpc>
            </a:pP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意见、方案、计划等</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有可能付诸实施的属性。</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形势，情势。</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没有明确终结期限的。</a:t>
            </a:r>
          </a:p>
        </p:txBody>
      </p:sp>
      <p:sp>
        <p:nvSpPr>
          <p:cNvPr id="11" name="矩形 10">
            <a:extLst>
              <a:ext uri="{FF2B5EF4-FFF2-40B4-BE49-F238E27FC236}">
                <a16:creationId xmlns:a16="http://schemas.microsoft.com/office/drawing/2014/main" id="{9AF8CCF4-6697-482F-81B6-2EF38231843A}"/>
              </a:ext>
            </a:extLst>
          </p:cNvPr>
          <p:cNvSpPr/>
          <p:nvPr/>
        </p:nvSpPr>
        <p:spPr>
          <a:xfrm>
            <a:off x="2776514" y="3512977"/>
            <a:ext cx="3332922" cy="1077218"/>
          </a:xfrm>
          <a:prstGeom prst="rect">
            <a:avLst/>
          </a:prstGeom>
        </p:spPr>
        <p:txBody>
          <a:bodyPr wrap="square">
            <a:spAutoFit/>
          </a:bodyPr>
          <a:lstStyle/>
          <a:p>
            <a:pPr algn="ctr" fontAlgn="t"/>
            <a:r>
              <a:rPr lang="en-US" altLang="zh-TW" sz="3200" dirty="0">
                <a:latin typeface="+mn-ea"/>
              </a:rPr>
              <a:t>unlimited</a:t>
            </a:r>
          </a:p>
          <a:p>
            <a:pPr algn="ctr" fontAlgn="t"/>
            <a:r>
              <a:rPr lang="en-US" altLang="zh-TW" sz="3200" dirty="0">
                <a:latin typeface="+mn-ea"/>
              </a:rPr>
              <a:t>duration</a:t>
            </a:r>
          </a:p>
        </p:txBody>
      </p:sp>
      <p:sp>
        <p:nvSpPr>
          <p:cNvPr id="13" name="矩形 12">
            <a:extLst>
              <a:ext uri="{FF2B5EF4-FFF2-40B4-BE49-F238E27FC236}">
                <a16:creationId xmlns:a16="http://schemas.microsoft.com/office/drawing/2014/main" id="{32AA8BD3-2869-40FD-A7C0-6100AC3E5D3A}"/>
              </a:ext>
            </a:extLst>
          </p:cNvPr>
          <p:cNvSpPr/>
          <p:nvPr/>
        </p:nvSpPr>
        <p:spPr>
          <a:xfrm>
            <a:off x="8247321" y="3642167"/>
            <a:ext cx="3945068" cy="584775"/>
          </a:xfrm>
          <a:prstGeom prst="rect">
            <a:avLst/>
          </a:prstGeom>
        </p:spPr>
        <p:txBody>
          <a:bodyPr wrap="square">
            <a:spAutoFit/>
          </a:bodyPr>
          <a:lstStyle/>
          <a:p>
            <a:pPr algn="ctr"/>
            <a:r>
              <a:rPr lang="en-US" altLang="zh-TW" sz="3200" dirty="0"/>
              <a:t>be related to</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situation</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801567" y="355507"/>
            <a:ext cx="3315215" cy="584775"/>
          </a:xfrm>
          <a:prstGeom prst="rect">
            <a:avLst/>
          </a:prstGeom>
        </p:spPr>
        <p:txBody>
          <a:bodyPr wrap="square">
            <a:spAutoFit/>
          </a:bodyPr>
          <a:lstStyle/>
          <a:p>
            <a:pPr algn="ctr"/>
            <a:r>
              <a:rPr lang="en-US" altLang="zh-TW" sz="3200" dirty="0"/>
              <a:t>feasibility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彼此关联。</a:t>
            </a:r>
          </a:p>
        </p:txBody>
      </p:sp>
    </p:spTree>
    <p:extLst>
      <p:ext uri="{BB962C8B-B14F-4D97-AF65-F5344CB8AC3E}">
        <p14:creationId xmlns:p14="http://schemas.microsoft.com/office/powerpoint/2010/main" val="3668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3DE093E5-726E-46B0-ACBD-AE1695C42A89}"/>
              </a:ext>
            </a:extLst>
          </p:cNvPr>
          <p:cNvSpPr txBox="1"/>
          <p:nvPr/>
        </p:nvSpPr>
        <p:spPr>
          <a:xfrm>
            <a:off x="346362" y="1537899"/>
            <a:ext cx="11499273" cy="4353308"/>
          </a:xfrm>
          <a:prstGeom prst="rect">
            <a:avLst/>
          </a:prstGeom>
          <a:noFill/>
        </p:spPr>
        <p:txBody>
          <a:bodyPr wrap="square" rtlCol="0">
            <a:spAutoFit/>
          </a:bodyPr>
          <a:lstStyle/>
          <a:p>
            <a:pPr>
              <a:lnSpc>
                <a:spcPct val="200000"/>
              </a:lnSpc>
            </a:pPr>
            <a:r>
              <a:rPr lang="en-US" altLang="zh-TW" sz="3600" dirty="0">
                <a:latin typeface="微軟正黑體" panose="020B0604030504040204" pitchFamily="34" charset="-120"/>
                <a:ea typeface="微軟正黑體" panose="020B0604030504040204" pitchFamily="34" charset="-120"/>
              </a:rPr>
              <a:t>1.</a:t>
            </a:r>
            <a:r>
              <a:rPr lang="zh-TW" altLang="en-US" sz="3600" dirty="0">
                <a:latin typeface="微軟正黑體" panose="020B0604030504040204" pitchFamily="34" charset="-120"/>
                <a:ea typeface="微軟正黑體" panose="020B0604030504040204" pitchFamily="34" charset="-120"/>
              </a:rPr>
              <a:t>读书读累了，</a:t>
            </a:r>
            <a:r>
              <a:rPr lang="en-US" altLang="zh-TW" sz="3600" dirty="0">
                <a:latin typeface="微軟正黑體" panose="020B0604030504040204" pitchFamily="34" charset="-120"/>
                <a:ea typeface="微軟正黑體" panose="020B0604030504040204" pitchFamily="34" charset="-120"/>
              </a:rPr>
              <a:t>____________________________</a:t>
            </a:r>
            <a:r>
              <a:rPr lang="zh-TW" altLang="en-US" sz="3600" dirty="0">
                <a:latin typeface="微軟正黑體" panose="020B0604030504040204" pitchFamily="34" charset="-120"/>
                <a:ea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2.</a:t>
            </a:r>
            <a:r>
              <a:rPr lang="zh-TW" altLang="en-US" sz="3600" dirty="0">
                <a:latin typeface="微軟正黑體" panose="020B0604030504040204" pitchFamily="34" charset="-120"/>
                <a:ea typeface="微軟正黑體" panose="020B0604030504040204" pitchFamily="34" charset="-120"/>
              </a:rPr>
              <a:t>有什么意见，</a:t>
            </a:r>
            <a:r>
              <a:rPr lang="en-US" altLang="zh-TW" sz="3600" dirty="0">
                <a:latin typeface="微軟正黑體" panose="020B0604030504040204" pitchFamily="34" charset="-120"/>
              </a:rPr>
              <a:t>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3.</a:t>
            </a:r>
            <a:r>
              <a:rPr lang="zh-TW" altLang="en-US" sz="3600" dirty="0">
                <a:latin typeface="微軟正黑體" panose="020B0604030504040204" pitchFamily="34" charset="-120"/>
                <a:ea typeface="微軟正黑體" panose="020B0604030504040204" pitchFamily="34" charset="-120"/>
              </a:rPr>
              <a:t>那家茶馆还算不错，</a:t>
            </a:r>
            <a:r>
              <a:rPr lang="en-US" altLang="zh-TW" sz="3600" dirty="0">
                <a:latin typeface="微軟正黑體" panose="020B0604030504040204" pitchFamily="34" charset="-120"/>
              </a:rPr>
              <a:t>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4.</a:t>
            </a:r>
            <a:r>
              <a:rPr lang="zh-TW" altLang="en-US" sz="3600" dirty="0">
                <a:latin typeface="微軟正黑體" panose="020B0604030504040204" pitchFamily="34" charset="-120"/>
                <a:ea typeface="微軟正黑體" panose="020B0604030504040204" pitchFamily="34" charset="-120"/>
              </a:rPr>
              <a:t>这些工作你一个人忙不过来，</a:t>
            </a:r>
            <a:r>
              <a:rPr lang="en-US" altLang="zh-TW" sz="3600" dirty="0">
                <a:latin typeface="微軟正黑體" panose="020B0604030504040204" pitchFamily="34" charset="-120"/>
                <a:ea typeface="微軟正黑體" panose="020B0604030504040204" pitchFamily="34" charset="-120"/>
              </a:rPr>
              <a:t>___</a:t>
            </a:r>
            <a:r>
              <a:rPr lang="en-US" altLang="zh-TW" sz="3600" dirty="0">
                <a:latin typeface="微軟正黑體" panose="020B0604030504040204" pitchFamily="34" charset="-120"/>
              </a:rPr>
              <a:t>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85BE297-BE59-4641-92CD-49FA0A6D3378}"/>
              </a:ext>
            </a:extLst>
          </p:cNvPr>
          <p:cNvSpPr/>
          <p:nvPr/>
        </p:nvSpPr>
        <p:spPr>
          <a:xfrm>
            <a:off x="3399559" y="1556800"/>
            <a:ext cx="5889914"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不妨休息一下</a:t>
            </a:r>
            <a:endParaRPr lang="zh-TW" altLang="en-US" sz="3600" dirty="0">
              <a:solidFill>
                <a:srgbClr val="FF0000"/>
              </a:solidFill>
            </a:endParaRPr>
          </a:p>
        </p:txBody>
      </p:sp>
      <p:sp>
        <p:nvSpPr>
          <p:cNvPr id="10" name="文字方塊 9">
            <a:extLst>
              <a:ext uri="{FF2B5EF4-FFF2-40B4-BE49-F238E27FC236}">
                <a16:creationId xmlns:a16="http://schemas.microsoft.com/office/drawing/2014/main" id="{B6265F37-E24C-4E37-8D95-85687BD777F3}"/>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不妨</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D2DA59B7-4E94-40B1-87DC-D78F69552207}"/>
              </a:ext>
            </a:extLst>
          </p:cNvPr>
          <p:cNvSpPr/>
          <p:nvPr/>
        </p:nvSpPr>
        <p:spPr>
          <a:xfrm>
            <a:off x="3636818" y="2607621"/>
            <a:ext cx="3886200"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不妨直说</a:t>
            </a:r>
            <a:endParaRPr lang="zh-TW" altLang="en-US" sz="3600" dirty="0">
              <a:solidFill>
                <a:srgbClr val="FF0000"/>
              </a:solidFill>
            </a:endParaRPr>
          </a:p>
        </p:txBody>
      </p:sp>
      <p:sp>
        <p:nvSpPr>
          <p:cNvPr id="9" name="矩形 8">
            <a:extLst>
              <a:ext uri="{FF2B5EF4-FFF2-40B4-BE49-F238E27FC236}">
                <a16:creationId xmlns:a16="http://schemas.microsoft.com/office/drawing/2014/main" id="{D2D50009-FB8C-410B-92A7-E0DAE29838ED}"/>
              </a:ext>
            </a:extLst>
          </p:cNvPr>
          <p:cNvSpPr/>
          <p:nvPr/>
        </p:nvSpPr>
        <p:spPr>
          <a:xfrm>
            <a:off x="5091545" y="3724003"/>
            <a:ext cx="4717472"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不妨去那儿吃饭</a:t>
            </a:r>
            <a:endParaRPr lang="zh-TW" altLang="en-US" sz="3600" dirty="0">
              <a:solidFill>
                <a:srgbClr val="FF0000"/>
              </a:solidFill>
            </a:endParaRPr>
          </a:p>
        </p:txBody>
      </p:sp>
      <p:sp>
        <p:nvSpPr>
          <p:cNvPr id="14" name="矩形 13">
            <a:extLst>
              <a:ext uri="{FF2B5EF4-FFF2-40B4-BE49-F238E27FC236}">
                <a16:creationId xmlns:a16="http://schemas.microsoft.com/office/drawing/2014/main" id="{2C87D53F-EC11-4054-AA86-0C52BE991705}"/>
              </a:ext>
            </a:extLst>
          </p:cNvPr>
          <p:cNvSpPr/>
          <p:nvPr/>
        </p:nvSpPr>
        <p:spPr>
          <a:xfrm>
            <a:off x="6754090" y="4773860"/>
            <a:ext cx="4717472"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不妨再找几个人帮忙</a:t>
            </a:r>
            <a:endParaRPr lang="zh-TW" altLang="en-US" sz="3600" dirty="0">
              <a:solidFill>
                <a:srgbClr val="FF0000"/>
              </a:solidFill>
            </a:endParaRPr>
          </a:p>
        </p:txBody>
      </p:sp>
    </p:spTree>
    <p:extLst>
      <p:ext uri="{BB962C8B-B14F-4D97-AF65-F5344CB8AC3E}">
        <p14:creationId xmlns:p14="http://schemas.microsoft.com/office/powerpoint/2010/main" val="27429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B4E8A2D-4717-4267-9FF3-92E89BA684C9}"/>
              </a:ext>
            </a:extLst>
          </p:cNvPr>
          <p:cNvSpPr/>
          <p:nvPr/>
        </p:nvSpPr>
        <p:spPr>
          <a:xfrm>
            <a:off x="333375" y="449902"/>
            <a:ext cx="11525250" cy="5807552"/>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其次，克隆人必将导致严重的伦理后果。我们不妨设想一下，人类可能为了什么目的进行人的克隆？无非是两种情况。一是为了改良人种，通过克隆制造“优质人”，将体质上或智质上的优秀者大量复制，而淘汰劣者。姑且假定这一做法在技术操作上不存在困难，克隆出来的人的确能够继承其母本的优点，那么，剩下的问题便是决定谁有权被复制谁必须被淘汰了。</a:t>
            </a:r>
            <a:endParaRPr lang="en-US" altLang="zh-CN" sz="3600" dirty="0">
              <a:solidFill>
                <a:srgbClr val="555555"/>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86985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劣</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姑且</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假定</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操作</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坏，不好。</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表示暂时地。</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姑且认定。</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err="1"/>
              <a:t>presume;assume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operate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tentatively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bad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34489" y="4830296"/>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按照一定的程序或技术要求进行活动。</a:t>
            </a:r>
          </a:p>
        </p:txBody>
      </p:sp>
    </p:spTree>
    <p:extLst>
      <p:ext uri="{BB962C8B-B14F-4D97-AF65-F5344CB8AC3E}">
        <p14:creationId xmlns:p14="http://schemas.microsoft.com/office/powerpoint/2010/main" val="31633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母本</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权</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划分</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等级</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母株。</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权力。</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把整体分成几部份。</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divide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6932" y="3650595"/>
            <a:ext cx="3945068" cy="584775"/>
          </a:xfrm>
          <a:prstGeom prst="rect">
            <a:avLst/>
          </a:prstGeom>
        </p:spPr>
        <p:txBody>
          <a:bodyPr wrap="square">
            <a:spAutoFit/>
          </a:bodyPr>
          <a:lstStyle/>
          <a:p>
            <a:pPr algn="ctr"/>
            <a:r>
              <a:rPr lang="en-US" altLang="zh-TW" sz="3200" dirty="0" err="1"/>
              <a:t>grade;rank</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 power</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maternal plant</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34489" y="4876030"/>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按质量、程度、地位等的差异而做出的别级。</a:t>
            </a:r>
          </a:p>
        </p:txBody>
      </p:sp>
    </p:spTree>
    <p:extLst>
      <p:ext uri="{BB962C8B-B14F-4D97-AF65-F5344CB8AC3E}">
        <p14:creationId xmlns:p14="http://schemas.microsoft.com/office/powerpoint/2010/main" val="4026385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繁衍</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必将</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陷入</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残害</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逐渐增多或增广。</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一定会。</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落在</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不利的境地</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 to sink into</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err="1"/>
              <a:t>devastate;slaughter</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will</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30539" y="203004"/>
            <a:ext cx="3926972" cy="1077218"/>
          </a:xfrm>
          <a:prstGeom prst="rect">
            <a:avLst/>
          </a:prstGeom>
        </p:spPr>
        <p:txBody>
          <a:bodyPr wrap="square">
            <a:spAutoFit/>
          </a:bodyPr>
          <a:lstStyle/>
          <a:p>
            <a:pPr algn="ctr"/>
            <a:r>
              <a:rPr lang="en-US" altLang="zh-TW" sz="3200" dirty="0"/>
              <a:t>increase gradually in number or quantity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伤害或杀害。</a:t>
            </a:r>
          </a:p>
        </p:txBody>
      </p:sp>
    </p:spTree>
    <p:extLst>
      <p:ext uri="{BB962C8B-B14F-4D97-AF65-F5344CB8AC3E}">
        <p14:creationId xmlns:p14="http://schemas.microsoft.com/office/powerpoint/2010/main" val="1215992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6432754-648C-4AD6-A289-25556EFC636D}"/>
              </a:ext>
            </a:extLst>
          </p:cNvPr>
          <p:cNvSpPr txBox="1"/>
          <p:nvPr/>
        </p:nvSpPr>
        <p:spPr>
          <a:xfrm>
            <a:off x="333497" y="1042143"/>
            <a:ext cx="11525005" cy="1323439"/>
          </a:xfrm>
          <a:prstGeom prst="rect">
            <a:avLst/>
          </a:prstGeom>
          <a:solidFill>
            <a:srgbClr val="660033"/>
          </a:solidFill>
        </p:spPr>
        <p:txBody>
          <a:bodyPr wrap="square" rtlCol="0">
            <a:spAutoFit/>
          </a:bodyPr>
          <a:lstStyle/>
          <a:p>
            <a:pPr algn="ctr"/>
            <a:r>
              <a:rPr lang="zh-TW" altLang="en-US" sz="8000" dirty="0">
                <a:solidFill>
                  <a:schemeClr val="bg1"/>
                </a:solidFill>
                <a:latin typeface="微軟正黑體" panose="020B0604030504040204" pitchFamily="34" charset="-120"/>
                <a:ea typeface="微軟正黑體" panose="020B0604030504040204" pitchFamily="34" charset="-120"/>
              </a:rPr>
              <a:t>姑且</a:t>
            </a:r>
            <a:endParaRPr lang="en-US" altLang="zh-TW" sz="80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4A824F04-5B21-4CAC-9E28-DE231C124E7C}"/>
              </a:ext>
            </a:extLst>
          </p:cNvPr>
          <p:cNvSpPr txBox="1"/>
          <p:nvPr/>
        </p:nvSpPr>
        <p:spPr>
          <a:xfrm>
            <a:off x="333497" y="2861617"/>
            <a:ext cx="11525005" cy="3672544"/>
          </a:xfrm>
          <a:prstGeom prst="rect">
            <a:avLst/>
          </a:prstGeom>
          <a:noFill/>
          <a:ln>
            <a:solidFill>
              <a:schemeClr val="tx1"/>
            </a:solidFill>
          </a:ln>
        </p:spPr>
        <p:txBody>
          <a:bodyPr wrap="square" rtlCol="0">
            <a:spAutoFit/>
          </a:bodyPr>
          <a:lstStyle/>
          <a:p>
            <a:pPr>
              <a:lnSpc>
                <a:spcPct val="150000"/>
              </a:lnSpc>
            </a:pPr>
            <a:r>
              <a:rPr lang="en-US" altLang="zh-TW" sz="4000" dirty="0">
                <a:latin typeface="微軟正黑體" panose="020B0604030504040204" pitchFamily="34" charset="-120"/>
                <a:ea typeface="微軟正黑體" panose="020B0604030504040204" pitchFamily="34" charset="-120"/>
              </a:rPr>
              <a:t>1.Adv.</a:t>
            </a:r>
            <a:r>
              <a:rPr lang="zh-TW" altLang="en-US" sz="4000" dirty="0">
                <a:latin typeface="微軟正黑體" panose="020B0604030504040204" pitchFamily="34" charset="-120"/>
                <a:ea typeface="微軟正黑體" panose="020B0604030504040204" pitchFamily="34" charset="-120"/>
              </a:rPr>
              <a:t>，表示暫時地，相当于</a:t>
            </a:r>
            <a:r>
              <a:rPr lang="zh-TW" altLang="en-US" sz="4000" dirty="0">
                <a:latin typeface="微軟正黑體" panose="020B0604030504040204" pitchFamily="34" charset="-120"/>
              </a:rPr>
              <a:t>“暫時、暫時先”。</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2.</a:t>
            </a:r>
            <a:r>
              <a:rPr lang="zh-TW" altLang="en-US" sz="4000" dirty="0">
                <a:latin typeface="微軟正黑體" panose="020B0604030504040204" pitchFamily="34" charset="-120"/>
              </a:rPr>
              <a:t>“姑且</a:t>
            </a:r>
            <a:r>
              <a:rPr lang="en-US" altLang="zh-TW" sz="4000" dirty="0">
                <a:latin typeface="微軟正黑體" panose="020B0604030504040204" pitchFamily="34" charset="-120"/>
              </a:rPr>
              <a:t>+</a:t>
            </a:r>
            <a:r>
              <a:rPr lang="zh-TW" altLang="en-US" sz="4000" dirty="0">
                <a:latin typeface="微軟正黑體" panose="020B0604030504040204" pitchFamily="34" charset="-120"/>
              </a:rPr>
              <a:t>动词片语”用在前一分句时，表示说话</a:t>
            </a:r>
            <a:endParaRPr lang="en-US" altLang="zh-TW" sz="4000" dirty="0">
              <a:latin typeface="微軟正黑體" panose="020B0604030504040204" pitchFamily="34" charset="-120"/>
            </a:endParaRPr>
          </a:p>
          <a:p>
            <a:pPr fontAlgn="base">
              <a:lnSpc>
                <a:spcPct val="150000"/>
              </a:lnSpc>
            </a:pPr>
            <a:r>
              <a:rPr lang="zh-TW" altLang="en-US" sz="4000" dirty="0">
                <a:latin typeface="微軟正黑體" panose="020B0604030504040204" pitchFamily="34" charset="-120"/>
              </a:rPr>
              <a:t>   人战时做某些让步 </a:t>
            </a:r>
            <a:r>
              <a:rPr lang="zh-TW" altLang="en-US" sz="4000" dirty="0">
                <a:latin typeface="微軟正黑體" panose="020B0604030504040204" pitchFamily="34" charset="-120"/>
                <a:ea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3.</a:t>
            </a:r>
            <a:r>
              <a:rPr lang="zh-TW" altLang="en-US" sz="4000" dirty="0">
                <a:latin typeface="微軟正黑體" panose="020B0604030504040204" pitchFamily="34" charset="-120"/>
                <a:ea typeface="微軟正黑體" panose="020B0604030504040204" pitchFamily="34" charset="-120"/>
              </a:rPr>
              <a:t>多用于书面语。 </a:t>
            </a:r>
            <a:endParaRPr lang="en-US" altLang="zh-TW"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53411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768FB862-E5A3-41EB-81F5-539C4BB7EB1C}"/>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姑且</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A00D3903-B959-4BE7-8BD9-4F7898E8FD8E}"/>
              </a:ext>
            </a:extLst>
          </p:cNvPr>
          <p:cNvSpPr txBox="1"/>
          <p:nvPr/>
        </p:nvSpPr>
        <p:spPr>
          <a:xfrm>
            <a:off x="329045" y="880871"/>
            <a:ext cx="11533909" cy="5807552"/>
          </a:xfrm>
          <a:prstGeom prst="rect">
            <a:avLst/>
          </a:prstGeom>
          <a:noFill/>
        </p:spPr>
        <p:txBody>
          <a:bodyPr wrap="square" rtlCol="0">
            <a:spAutoFit/>
          </a:bodyPr>
          <a:lstStyle/>
          <a:p>
            <a:pPr>
              <a:lnSpc>
                <a:spcPct val="150000"/>
              </a:lnSpc>
            </a:pPr>
            <a:r>
              <a:rPr lang="en-US" altLang="zh-TW" sz="3600" dirty="0">
                <a:latin typeface="+mn-ea"/>
              </a:rPr>
              <a:t>1.</a:t>
            </a:r>
            <a:r>
              <a:rPr lang="zh-TW" altLang="en-US" sz="3600" dirty="0">
                <a:highlight>
                  <a:srgbClr val="FFFF00"/>
                </a:highlight>
                <a:latin typeface="+mn-ea"/>
              </a:rPr>
              <a:t>姑且</a:t>
            </a:r>
            <a:r>
              <a:rPr lang="zh-TW" altLang="en-US" sz="3600" dirty="0">
                <a:latin typeface="+mn-ea"/>
              </a:rPr>
              <a:t>算你说得对，不过我还得去核对一下。</a:t>
            </a:r>
            <a:endParaRPr lang="en-US" altLang="zh-TW" sz="3600" dirty="0">
              <a:latin typeface="+mn-ea"/>
            </a:endParaRPr>
          </a:p>
          <a:p>
            <a:pPr>
              <a:lnSpc>
                <a:spcPct val="150000"/>
              </a:lnSpc>
            </a:pPr>
            <a:r>
              <a:rPr lang="en-US" altLang="zh-TW" sz="3600" dirty="0">
                <a:latin typeface="+mn-ea"/>
              </a:rPr>
              <a:t>2.</a:t>
            </a:r>
            <a:r>
              <a:rPr lang="zh-TW" altLang="en-US" sz="3600" dirty="0">
                <a:highlight>
                  <a:srgbClr val="FFFF00"/>
                </a:highlight>
                <a:latin typeface="+mn-ea"/>
              </a:rPr>
              <a:t>姑且</a:t>
            </a:r>
            <a:r>
              <a:rPr lang="zh-TW" altLang="en-US" sz="3600" dirty="0">
                <a:latin typeface="+mn-ea"/>
              </a:rPr>
              <a:t>承认他对你的态度太生硬，但是也应看到你在处</a:t>
            </a:r>
            <a:endParaRPr lang="en-US" altLang="zh-TW" sz="3600" dirty="0">
              <a:latin typeface="+mn-ea"/>
            </a:endParaRPr>
          </a:p>
          <a:p>
            <a:pPr>
              <a:lnSpc>
                <a:spcPct val="150000"/>
              </a:lnSpc>
            </a:pPr>
            <a:r>
              <a:rPr lang="zh-TW" altLang="en-US" sz="3600" dirty="0">
                <a:latin typeface="+mn-ea"/>
              </a:rPr>
              <a:t>   理案件的过程中确实存在着一些严重问题。</a:t>
            </a:r>
            <a:endParaRPr lang="en-US" altLang="zh-TW" sz="3600" dirty="0">
              <a:latin typeface="+mn-ea"/>
            </a:endParaRPr>
          </a:p>
          <a:p>
            <a:pPr>
              <a:lnSpc>
                <a:spcPct val="150000"/>
              </a:lnSpc>
            </a:pPr>
            <a:r>
              <a:rPr lang="en-US" altLang="zh-TW" sz="3600" dirty="0">
                <a:latin typeface="+mn-ea"/>
              </a:rPr>
              <a:t>3.</a:t>
            </a:r>
            <a:r>
              <a:rPr lang="zh-TW" altLang="en-US" sz="3600" dirty="0">
                <a:latin typeface="+mn-ea"/>
              </a:rPr>
              <a:t>我们</a:t>
            </a:r>
            <a:r>
              <a:rPr lang="zh-TW" altLang="en-US" sz="3600" dirty="0">
                <a:highlight>
                  <a:srgbClr val="FFFF00"/>
                </a:highlight>
                <a:latin typeface="+mn-ea"/>
              </a:rPr>
              <a:t>姑且</a:t>
            </a:r>
            <a:r>
              <a:rPr lang="zh-TW" altLang="en-US" sz="3600" dirty="0">
                <a:latin typeface="+mn-ea"/>
              </a:rPr>
              <a:t>不谈他们来这儿的目的，只看他们来这儿以后</a:t>
            </a:r>
            <a:endParaRPr lang="en-US" altLang="zh-TW" sz="3600" dirty="0">
              <a:latin typeface="+mn-ea"/>
            </a:endParaRPr>
          </a:p>
          <a:p>
            <a:pPr>
              <a:lnSpc>
                <a:spcPct val="150000"/>
              </a:lnSpc>
            </a:pPr>
            <a:r>
              <a:rPr lang="zh-TW" altLang="en-US" sz="3600" dirty="0">
                <a:latin typeface="+mn-ea"/>
              </a:rPr>
              <a:t>   的所作所为，就不能不为我们自己的将来忧虑了。</a:t>
            </a:r>
            <a:endParaRPr lang="en-US" altLang="zh-TW" sz="3600" dirty="0">
              <a:latin typeface="+mn-ea"/>
            </a:endParaRPr>
          </a:p>
          <a:p>
            <a:pPr>
              <a:lnSpc>
                <a:spcPct val="150000"/>
              </a:lnSpc>
            </a:pPr>
            <a:r>
              <a:rPr lang="en-US" altLang="zh-TW" sz="3600" dirty="0">
                <a:latin typeface="+mn-ea"/>
              </a:rPr>
              <a:t>4.</a:t>
            </a:r>
            <a:r>
              <a:rPr lang="zh-TW" altLang="en-US" sz="3600" dirty="0">
                <a:latin typeface="+mn-ea"/>
              </a:rPr>
              <a:t>我们</a:t>
            </a:r>
            <a:r>
              <a:rPr lang="zh-TW" altLang="en-US" sz="3600" dirty="0">
                <a:highlight>
                  <a:srgbClr val="FFFF00"/>
                </a:highlight>
                <a:latin typeface="+mn-ea"/>
              </a:rPr>
              <a:t>姑且</a:t>
            </a:r>
            <a:r>
              <a:rPr lang="zh-TW" altLang="en-US" sz="3600" dirty="0">
                <a:latin typeface="+mn-ea"/>
              </a:rPr>
              <a:t>不论你是否有错误，仅就你此刻的态度看也是</a:t>
            </a:r>
            <a:endParaRPr lang="en-US" altLang="zh-TW" sz="3600" dirty="0">
              <a:latin typeface="+mn-ea"/>
            </a:endParaRPr>
          </a:p>
          <a:p>
            <a:pPr>
              <a:lnSpc>
                <a:spcPct val="150000"/>
              </a:lnSpc>
            </a:pPr>
            <a:r>
              <a:rPr lang="zh-TW" altLang="en-US" sz="3600" dirty="0">
                <a:latin typeface="+mn-ea"/>
              </a:rPr>
              <a:t>   有问题的。</a:t>
            </a:r>
          </a:p>
        </p:txBody>
      </p:sp>
    </p:spTree>
    <p:extLst>
      <p:ext uri="{BB962C8B-B14F-4D97-AF65-F5344CB8AC3E}">
        <p14:creationId xmlns:p14="http://schemas.microsoft.com/office/powerpoint/2010/main" val="11648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a:extLst>
              <a:ext uri="{FF2B5EF4-FFF2-40B4-BE49-F238E27FC236}">
                <a16:creationId xmlns:a16="http://schemas.microsoft.com/office/drawing/2014/main" id="{3DE093E5-726E-46B0-ACBD-AE1695C42A89}"/>
              </a:ext>
            </a:extLst>
          </p:cNvPr>
          <p:cNvSpPr txBox="1"/>
          <p:nvPr/>
        </p:nvSpPr>
        <p:spPr>
          <a:xfrm>
            <a:off x="138545" y="1556801"/>
            <a:ext cx="12053455" cy="4353308"/>
          </a:xfrm>
          <a:prstGeom prst="rect">
            <a:avLst/>
          </a:prstGeom>
          <a:noFill/>
        </p:spPr>
        <p:txBody>
          <a:bodyPr wrap="square" rtlCol="0">
            <a:spAutoFit/>
          </a:bodyPr>
          <a:lstStyle/>
          <a:p>
            <a:pPr>
              <a:lnSpc>
                <a:spcPct val="200000"/>
              </a:lnSpc>
            </a:pPr>
            <a:r>
              <a:rPr lang="en-US" altLang="zh-TW" sz="3600" dirty="0">
                <a:latin typeface="微軟正黑體" panose="020B0604030504040204" pitchFamily="34" charset="-120"/>
                <a:ea typeface="微軟正黑體" panose="020B0604030504040204" pitchFamily="34" charset="-120"/>
              </a:rPr>
              <a:t>1.</a:t>
            </a:r>
            <a:r>
              <a:rPr lang="zh-TW" altLang="en-US" sz="3600" dirty="0">
                <a:latin typeface="微軟正黑體" panose="020B0604030504040204" pitchFamily="34" charset="-120"/>
                <a:ea typeface="微軟正黑體" panose="020B0604030504040204" pitchFamily="34" charset="-120"/>
              </a:rPr>
              <a:t>这次姑且算你赢了，</a:t>
            </a:r>
            <a:r>
              <a:rPr lang="en-US" altLang="zh-TW" sz="3600" dirty="0">
                <a:latin typeface="微軟正黑體" panose="020B0604030504040204" pitchFamily="34" charset="-120"/>
                <a:ea typeface="微軟正黑體" panose="020B0604030504040204" pitchFamily="34" charset="-120"/>
              </a:rPr>
              <a:t>____________________________</a:t>
            </a:r>
            <a:r>
              <a:rPr lang="zh-TW" altLang="en-US" sz="3600" dirty="0">
                <a:latin typeface="微軟正黑體" panose="020B0604030504040204" pitchFamily="34" charset="-120"/>
                <a:ea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2.</a:t>
            </a:r>
            <a:r>
              <a:rPr lang="zh-TW" altLang="en-US" sz="3600" dirty="0">
                <a:latin typeface="微軟正黑體" panose="020B0604030504040204" pitchFamily="34" charset="-120"/>
                <a:ea typeface="微軟正黑體" panose="020B0604030504040204" pitchFamily="34" charset="-120"/>
              </a:rPr>
              <a:t>姑且假定</a:t>
            </a:r>
            <a:r>
              <a:rPr lang="en-US" altLang="zh-TW" sz="3600" dirty="0">
                <a:latin typeface="微軟正黑體" panose="020B0604030504040204" pitchFamily="34" charset="-120"/>
              </a:rPr>
              <a:t>____________________________________________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3.</a:t>
            </a:r>
            <a:r>
              <a:rPr lang="zh-TW" altLang="en-US" sz="3600" dirty="0">
                <a:latin typeface="微軟正黑體" panose="020B0604030504040204" pitchFamily="34" charset="-120"/>
                <a:ea typeface="微軟正黑體" panose="020B0604030504040204" pitchFamily="34" charset="-120"/>
              </a:rPr>
              <a:t>姑且承认，</a:t>
            </a:r>
            <a:r>
              <a:rPr lang="en-US" altLang="zh-TW" sz="3600" dirty="0">
                <a:latin typeface="微軟正黑體" panose="020B0604030504040204" pitchFamily="34" charset="-120"/>
              </a:rPr>
              <a:t>________________________________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ndParaRPr>
          </a:p>
          <a:p>
            <a:pPr>
              <a:lnSpc>
                <a:spcPct val="200000"/>
              </a:lnSpc>
            </a:pPr>
            <a:r>
              <a:rPr lang="en-US" altLang="zh-TW" sz="3600" dirty="0">
                <a:latin typeface="微軟正黑體" panose="020B0604030504040204" pitchFamily="34" charset="-120"/>
                <a:ea typeface="微軟正黑體" panose="020B0604030504040204" pitchFamily="34" charset="-120"/>
              </a:rPr>
              <a:t>4.</a:t>
            </a:r>
            <a:r>
              <a:rPr lang="zh-TW" altLang="en-US" sz="3600" dirty="0">
                <a:latin typeface="微軟正黑體" panose="020B0604030504040204" pitchFamily="34" charset="-120"/>
                <a:ea typeface="微軟正黑體" panose="020B0604030504040204" pitchFamily="34" charset="-120"/>
              </a:rPr>
              <a:t>姑且不谈，</a:t>
            </a:r>
            <a:r>
              <a:rPr lang="en-US" altLang="zh-TW" sz="3600" dirty="0">
                <a:latin typeface="微軟正黑體" panose="020B0604030504040204" pitchFamily="34" charset="-120"/>
                <a:ea typeface="微軟正黑體" panose="020B0604030504040204" pitchFamily="34" charset="-120"/>
              </a:rPr>
              <a:t>_______</a:t>
            </a:r>
            <a:r>
              <a:rPr lang="en-US" altLang="zh-TW" sz="3600" dirty="0">
                <a:latin typeface="微軟正黑體" panose="020B0604030504040204" pitchFamily="34" charset="-120"/>
              </a:rPr>
              <a:t>_____________________________________</a:t>
            </a:r>
            <a:r>
              <a:rPr lang="zh-TW" altLang="en-US" sz="3600" dirty="0">
                <a:latin typeface="微軟正黑體" panose="020B0604030504040204" pitchFamily="34" charset="-120"/>
              </a:rPr>
              <a:t>。</a:t>
            </a:r>
            <a:endParaRPr lang="en-US" altLang="zh-TW" sz="3600" dirty="0">
              <a:latin typeface="微軟正黑體" panose="020B0604030504040204" pitchFamily="34" charset="-120"/>
              <a:ea typeface="微軟正黑體" panose="020B0604030504040204" pitchFamily="34" charset="-120"/>
            </a:endParaRPr>
          </a:p>
        </p:txBody>
      </p:sp>
      <p:sp>
        <p:nvSpPr>
          <p:cNvPr id="6" name="矩形 5">
            <a:extLst>
              <a:ext uri="{FF2B5EF4-FFF2-40B4-BE49-F238E27FC236}">
                <a16:creationId xmlns:a16="http://schemas.microsoft.com/office/drawing/2014/main" id="{585BE297-BE59-4641-92CD-49FA0A6D3378}"/>
              </a:ext>
            </a:extLst>
          </p:cNvPr>
          <p:cNvSpPr/>
          <p:nvPr/>
        </p:nvSpPr>
        <p:spPr>
          <a:xfrm>
            <a:off x="5091545" y="1556801"/>
            <a:ext cx="5548746"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下一次我一定不会输给你</a:t>
            </a:r>
            <a:endParaRPr lang="zh-TW" altLang="en-US" sz="3600" dirty="0">
              <a:solidFill>
                <a:srgbClr val="FF0000"/>
              </a:solidFill>
            </a:endParaRPr>
          </a:p>
        </p:txBody>
      </p:sp>
      <p:sp>
        <p:nvSpPr>
          <p:cNvPr id="10" name="文字方塊 9">
            <a:extLst>
              <a:ext uri="{FF2B5EF4-FFF2-40B4-BE49-F238E27FC236}">
                <a16:creationId xmlns:a16="http://schemas.microsoft.com/office/drawing/2014/main" id="{B6265F37-E24C-4E37-8D95-85687BD777F3}"/>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姑且</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8" name="矩形 7">
            <a:extLst>
              <a:ext uri="{FF2B5EF4-FFF2-40B4-BE49-F238E27FC236}">
                <a16:creationId xmlns:a16="http://schemas.microsoft.com/office/drawing/2014/main" id="{D2DA59B7-4E94-40B1-87DC-D78F69552207}"/>
              </a:ext>
            </a:extLst>
          </p:cNvPr>
          <p:cNvSpPr/>
          <p:nvPr/>
        </p:nvSpPr>
        <p:spPr>
          <a:xfrm>
            <a:off x="3179618" y="2607622"/>
            <a:ext cx="8458200" cy="659411"/>
          </a:xfrm>
          <a:prstGeom prst="rect">
            <a:avLst/>
          </a:prstGeom>
        </p:spPr>
        <p:txBody>
          <a:bodyPr wrap="square">
            <a:spAutoFit/>
          </a:bodyPr>
          <a:lstStyle/>
          <a:p>
            <a:pPr algn="ctr">
              <a:lnSpc>
                <a:spcPct val="150000"/>
              </a:lnSpc>
            </a:pPr>
            <a:r>
              <a:rPr lang="zh-TW" altLang="en-US" sz="2800" dirty="0">
                <a:solidFill>
                  <a:srgbClr val="FF0000"/>
                </a:solidFill>
                <a:latin typeface="微軟正黑體" panose="020B0604030504040204" pitchFamily="34" charset="-120"/>
              </a:rPr>
              <a:t>他也要参加这次聚会，那我们得准备</a:t>
            </a:r>
            <a:r>
              <a:rPr lang="en-US" altLang="zh-TW" sz="2800" dirty="0">
                <a:solidFill>
                  <a:srgbClr val="FF0000"/>
                </a:solidFill>
                <a:latin typeface="微軟正黑體" panose="020B0604030504040204" pitchFamily="34" charset="-120"/>
              </a:rPr>
              <a:t>15</a:t>
            </a:r>
            <a:r>
              <a:rPr lang="zh-TW" altLang="en-US" sz="2800" dirty="0">
                <a:solidFill>
                  <a:srgbClr val="FF0000"/>
                </a:solidFill>
                <a:latin typeface="微軟正黑體" panose="020B0604030504040204" pitchFamily="34" charset="-120"/>
              </a:rPr>
              <a:t>个人的食物</a:t>
            </a:r>
            <a:endParaRPr lang="zh-TW" altLang="en-US" sz="2800" dirty="0">
              <a:solidFill>
                <a:srgbClr val="FF0000"/>
              </a:solidFill>
            </a:endParaRPr>
          </a:p>
        </p:txBody>
      </p:sp>
      <p:sp>
        <p:nvSpPr>
          <p:cNvPr id="9" name="矩形 8">
            <a:extLst>
              <a:ext uri="{FF2B5EF4-FFF2-40B4-BE49-F238E27FC236}">
                <a16:creationId xmlns:a16="http://schemas.microsoft.com/office/drawing/2014/main" id="{D2D50009-FB8C-410B-92A7-E0DAE29838ED}"/>
              </a:ext>
            </a:extLst>
          </p:cNvPr>
          <p:cNvSpPr/>
          <p:nvPr/>
        </p:nvSpPr>
        <p:spPr>
          <a:xfrm>
            <a:off x="2971800" y="3786349"/>
            <a:ext cx="6608618" cy="821379"/>
          </a:xfrm>
          <a:prstGeom prst="rect">
            <a:avLst/>
          </a:prstGeom>
        </p:spPr>
        <p:txBody>
          <a:bodyPr wrap="square">
            <a:spAutoFit/>
          </a:bodyPr>
          <a:lstStyle/>
          <a:p>
            <a:pPr algn="ctr">
              <a:lnSpc>
                <a:spcPct val="150000"/>
              </a:lnSpc>
            </a:pPr>
            <a:r>
              <a:rPr lang="zh-TW" altLang="en-US" sz="3600" dirty="0">
                <a:solidFill>
                  <a:srgbClr val="FF0000"/>
                </a:solidFill>
                <a:latin typeface="微軟正黑體" panose="020B0604030504040204" pitchFamily="34" charset="-120"/>
              </a:rPr>
              <a:t>你是一个好人</a:t>
            </a:r>
            <a:endParaRPr lang="zh-TW" altLang="en-US" sz="3600" dirty="0">
              <a:solidFill>
                <a:srgbClr val="FF0000"/>
              </a:solidFill>
            </a:endParaRPr>
          </a:p>
        </p:txBody>
      </p:sp>
      <p:sp>
        <p:nvSpPr>
          <p:cNvPr id="14" name="矩形 13">
            <a:extLst>
              <a:ext uri="{FF2B5EF4-FFF2-40B4-BE49-F238E27FC236}">
                <a16:creationId xmlns:a16="http://schemas.microsoft.com/office/drawing/2014/main" id="{2C87D53F-EC11-4054-AA86-0C52BE991705}"/>
              </a:ext>
            </a:extLst>
          </p:cNvPr>
          <p:cNvSpPr/>
          <p:nvPr/>
        </p:nvSpPr>
        <p:spPr>
          <a:xfrm>
            <a:off x="2743200" y="4773860"/>
            <a:ext cx="9123217" cy="1479059"/>
          </a:xfrm>
          <a:prstGeom prst="rect">
            <a:avLst/>
          </a:prstGeom>
        </p:spPr>
        <p:txBody>
          <a:bodyPr wrap="square">
            <a:spAutoFit/>
          </a:bodyPr>
          <a:lstStyle/>
          <a:p>
            <a:pPr algn="ctr">
              <a:lnSpc>
                <a:spcPct val="150000"/>
              </a:lnSpc>
            </a:pPr>
            <a:r>
              <a:rPr lang="zh-TW" altLang="en-US" sz="3200" dirty="0">
                <a:solidFill>
                  <a:srgbClr val="FF0000"/>
                </a:solidFill>
                <a:latin typeface="微軟正黑體" panose="020B0604030504040204" pitchFamily="34" charset="-120"/>
              </a:rPr>
              <a:t>我们的利益，但从你的利益出发，你也不该做这样的事</a:t>
            </a:r>
            <a:endParaRPr lang="zh-TW" altLang="en-US" sz="3200" dirty="0">
              <a:solidFill>
                <a:srgbClr val="FF0000"/>
              </a:solidFill>
            </a:endParaRPr>
          </a:p>
        </p:txBody>
      </p:sp>
    </p:spTree>
    <p:extLst>
      <p:ext uri="{BB962C8B-B14F-4D97-AF65-F5344CB8AC3E}">
        <p14:creationId xmlns:p14="http://schemas.microsoft.com/office/powerpoint/2010/main" val="127584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3833DAB3-2F4F-4BB6-9882-7E4F4230C985}"/>
              </a:ext>
            </a:extLst>
          </p:cNvPr>
          <p:cNvSpPr/>
          <p:nvPr/>
        </p:nvSpPr>
        <p:spPr>
          <a:xfrm>
            <a:off x="333375" y="940722"/>
            <a:ext cx="11525250" cy="4976555"/>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不难想象，在此情形下，人类便会被划分为空前不平等的两大等级，人与人之间为了争夺</a:t>
            </a:r>
            <a:r>
              <a:rPr lang="zh-TW" altLang="en-US" sz="3600" dirty="0">
                <a:solidFill>
                  <a:srgbClr val="555555"/>
                </a:solidFill>
                <a:latin typeface="微軟正黑體" panose="020B0604030504040204" pitchFamily="34" charset="-120"/>
                <a:ea typeface="微軟正黑體" panose="020B0604030504040204" pitchFamily="34" charset="-120"/>
              </a:rPr>
              <a:t>繁</a:t>
            </a:r>
            <a:r>
              <a:rPr lang="zh-CN" altLang="en-US" sz="3600" dirty="0">
                <a:solidFill>
                  <a:srgbClr val="555555"/>
                </a:solidFill>
                <a:latin typeface="微軟正黑體" panose="020B0604030504040204" pitchFamily="34" charset="-120"/>
                <a:ea typeface="微軟正黑體" panose="020B0604030504040204" pitchFamily="34" charset="-120"/>
              </a:rPr>
              <a:t>衍权而必将陷入空前激烈的斗争。另一可能的目的是通过克隆制造“工具人”，由于克隆出来的人是可以大量复制的，他们的生命将不被珍惜，人们完全可能、甚至必然会把他们用于战争或残害性实验。</a:t>
            </a:r>
            <a:endParaRPr lang="en-US" altLang="zh-CN" sz="3600" dirty="0">
              <a:solidFill>
                <a:srgbClr val="555555"/>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637569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其间</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鸿沟</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甚</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902527"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奴隶主</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那中间，其中。</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比喻明显的界限或距离。</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0" y="5179220"/>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厉害。</a:t>
            </a:r>
          </a:p>
        </p:txBody>
      </p:sp>
      <p:sp>
        <p:nvSpPr>
          <p:cNvPr id="13" name="矩形 12">
            <a:extLst>
              <a:ext uri="{FF2B5EF4-FFF2-40B4-BE49-F238E27FC236}">
                <a16:creationId xmlns:a16="http://schemas.microsoft.com/office/drawing/2014/main" id="{32AA8BD3-2869-40FD-A7C0-6100AC3E5D3A}"/>
              </a:ext>
            </a:extLst>
          </p:cNvPr>
          <p:cNvSpPr/>
          <p:nvPr/>
        </p:nvSpPr>
        <p:spPr>
          <a:xfrm>
            <a:off x="8998528" y="3800879"/>
            <a:ext cx="3193862" cy="584775"/>
          </a:xfrm>
          <a:prstGeom prst="rect">
            <a:avLst/>
          </a:prstGeom>
        </p:spPr>
        <p:txBody>
          <a:bodyPr wrap="square">
            <a:spAutoFit/>
          </a:bodyPr>
          <a:lstStyle/>
          <a:p>
            <a:pPr algn="ctr"/>
            <a:r>
              <a:rPr lang="en-US" altLang="zh-TW" sz="3200" dirty="0"/>
              <a:t>slave owner</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wide gap</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between them</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奴隶社会的统治阶级。</a:t>
            </a:r>
          </a:p>
        </p:txBody>
      </p:sp>
    </p:spTree>
    <p:extLst>
      <p:ext uri="{BB962C8B-B14F-4D97-AF65-F5344CB8AC3E}">
        <p14:creationId xmlns:p14="http://schemas.microsoft.com/office/powerpoint/2010/main" val="1826720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ppt_x"/>
                                          </p:val>
                                        </p:tav>
                                        <p:tav tm="100000">
                                          <p:val>
                                            <p:strVal val="#ppt_x"/>
                                          </p:val>
                                        </p:tav>
                                      </p:tavLst>
                                    </p:anim>
                                    <p:anim calcmode="lin" valueType="num">
                                      <p:cBhvr additive="base">
                                        <p:cTn id="5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299F7FC-E22F-45B7-BD9D-0900893D756E}"/>
              </a:ext>
            </a:extLst>
          </p:cNvPr>
          <p:cNvSpPr txBox="1"/>
          <p:nvPr/>
        </p:nvSpPr>
        <p:spPr>
          <a:xfrm>
            <a:off x="353371" y="2321004"/>
            <a:ext cx="4307839" cy="2215991"/>
          </a:xfrm>
          <a:prstGeom prst="rect">
            <a:avLst/>
          </a:prstGeom>
          <a:solidFill>
            <a:srgbClr val="006666"/>
          </a:solidFill>
          <a:ln>
            <a:solidFill>
              <a:srgbClr val="006666"/>
            </a:solidFill>
          </a:ln>
        </p:spPr>
        <p:txBody>
          <a:bodyPr wrap="square" rtlCol="0">
            <a:spAutoFit/>
          </a:bodyPr>
          <a:lstStyle/>
          <a:p>
            <a:pPr algn="ctr"/>
            <a:r>
              <a:rPr lang="zh-TW" altLang="en-US" sz="13800" dirty="0">
                <a:solidFill>
                  <a:schemeClr val="bg1"/>
                </a:solidFill>
                <a:latin typeface="微軟正黑體" panose="020B0604030504040204" pitchFamily="34" charset="-120"/>
                <a:ea typeface="微軟正黑體" panose="020B0604030504040204" pitchFamily="34" charset="-120"/>
              </a:rPr>
              <a:t>诞生</a:t>
            </a:r>
            <a:endParaRPr lang="en-US" altLang="zh-TW" sz="138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2DC29E-8F79-4B00-BBB8-FF7D9EB180E2}"/>
              </a:ext>
            </a:extLst>
          </p:cNvPr>
          <p:cNvSpPr txBox="1"/>
          <p:nvPr/>
        </p:nvSpPr>
        <p:spPr>
          <a:xfrm>
            <a:off x="7530792" y="2321004"/>
            <a:ext cx="4307838" cy="2215991"/>
          </a:xfrm>
          <a:prstGeom prst="rect">
            <a:avLst/>
          </a:prstGeom>
          <a:solidFill>
            <a:srgbClr val="006666"/>
          </a:solidFill>
          <a:ln>
            <a:solidFill>
              <a:srgbClr val="006666"/>
            </a:solidFill>
          </a:ln>
        </p:spPr>
        <p:txBody>
          <a:bodyPr wrap="square" rtlCol="0">
            <a:spAutoFit/>
          </a:bodyPr>
          <a:lstStyle/>
          <a:p>
            <a:pPr algn="ctr"/>
            <a:r>
              <a:rPr lang="zh-TW" altLang="en-US" sz="13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rPr>
              <a:t>出生</a:t>
            </a:r>
            <a:endParaRPr lang="en-US" altLang="zh-TW" sz="13800" dirty="0">
              <a:solidFill>
                <a:schemeClr val="bg1"/>
              </a:solidFill>
              <a:latin typeface="微軟正黑體" panose="020B0604030504040204" pitchFamily="34" charset="-120"/>
              <a:ea typeface="微軟正黑體" panose="020B0604030504040204" pitchFamily="34" charset="-120"/>
              <a:cs typeface="Calibri" panose="020F0502020204030204" pitchFamily="34" charset="0"/>
            </a:endParaRPr>
          </a:p>
        </p:txBody>
      </p:sp>
      <p:cxnSp>
        <p:nvCxnSpPr>
          <p:cNvPr id="4" name="直線接點 3">
            <a:extLst>
              <a:ext uri="{FF2B5EF4-FFF2-40B4-BE49-F238E27FC236}">
                <a16:creationId xmlns:a16="http://schemas.microsoft.com/office/drawing/2014/main" id="{96A5A24E-646E-4F09-809E-C48CC58148D3}"/>
              </a:ext>
            </a:extLst>
          </p:cNvPr>
          <p:cNvCxnSpPr>
            <a:cxnSpLocks/>
          </p:cNvCxnSpPr>
          <p:nvPr/>
        </p:nvCxnSpPr>
        <p:spPr>
          <a:xfrm>
            <a:off x="4661210" y="3429000"/>
            <a:ext cx="2869582"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sp>
        <p:nvSpPr>
          <p:cNvPr id="7" name="文字方塊 6">
            <a:extLst>
              <a:ext uri="{FF2B5EF4-FFF2-40B4-BE49-F238E27FC236}">
                <a16:creationId xmlns:a16="http://schemas.microsoft.com/office/drawing/2014/main" id="{DACE27D5-6AED-4895-AFC5-187B6FB8E01B}"/>
              </a:ext>
            </a:extLst>
          </p:cNvPr>
          <p:cNvSpPr txBox="1"/>
          <p:nvPr/>
        </p:nvSpPr>
        <p:spPr>
          <a:xfrm>
            <a:off x="353372" y="385012"/>
            <a:ext cx="2869330" cy="584775"/>
          </a:xfrm>
          <a:prstGeom prst="rect">
            <a:avLst/>
          </a:prstGeom>
          <a:noFill/>
          <a:ln w="38100">
            <a:solidFill>
              <a:srgbClr val="006666"/>
            </a:solidFill>
          </a:ln>
        </p:spPr>
        <p:txBody>
          <a:bodyPr wrap="square" rtlCol="0">
            <a:spAutoFit/>
          </a:bodyPr>
          <a:lstStyle/>
          <a:p>
            <a:pPr algn="ctr"/>
            <a:r>
              <a:rPr lang="zh-TW" altLang="en-US" sz="3200" b="1" dirty="0">
                <a:solidFill>
                  <a:srgbClr val="006666"/>
                </a:solidFill>
                <a:latin typeface="微軟正黑體" panose="020B0604030504040204" pitchFamily="34" charset="-120"/>
                <a:ea typeface="微軟正黑體" panose="020B0604030504040204" pitchFamily="34" charset="-120"/>
              </a:rPr>
              <a:t>近义词</a:t>
            </a:r>
          </a:p>
        </p:txBody>
      </p:sp>
    </p:spTree>
    <p:extLst>
      <p:ext uri="{BB962C8B-B14F-4D97-AF65-F5344CB8AC3E}">
        <p14:creationId xmlns:p14="http://schemas.microsoft.com/office/powerpoint/2010/main" val="320377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殃及</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打破</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上述</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抑或</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使受祸害。</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2555"/>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突破原有的限制、拘束等。</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54472" y="4815539"/>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上面所说的</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多用于文章段落或条文等结尾</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above-mentioned</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or</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to break</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get </a:t>
            </a:r>
            <a:r>
              <a:rPr lang="en-US" altLang="zh-TW" sz="3200" dirty="0" err="1"/>
              <a:t>sb.into</a:t>
            </a:r>
            <a:r>
              <a:rPr lang="en-US" altLang="zh-TW" sz="3200" dirty="0"/>
              <a:t> trouble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090059" y="4857102"/>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表示选择关系，相当于“或者、还是”。</a:t>
            </a:r>
          </a:p>
        </p:txBody>
      </p:sp>
    </p:spTree>
    <p:extLst>
      <p:ext uri="{BB962C8B-B14F-4D97-AF65-F5344CB8AC3E}">
        <p14:creationId xmlns:p14="http://schemas.microsoft.com/office/powerpoint/2010/main" val="3919730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均</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毁灭</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都、全。</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摧毁消灭。</a:t>
            </a: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destroy</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all</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03730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p:bldP spid="8" grpId="0"/>
      <p:bldP spid="14" grpId="0"/>
      <p:bldP spid="1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9DCB00DD-271D-47EC-872E-6D57AC69ACEE}"/>
              </a:ext>
            </a:extLst>
          </p:cNvPr>
          <p:cNvSpPr/>
          <p:nvPr/>
        </p:nvSpPr>
        <p:spPr>
          <a:xfrm>
            <a:off x="338137" y="109725"/>
            <a:ext cx="11530013" cy="6638549"/>
          </a:xfrm>
          <a:prstGeom prst="rect">
            <a:avLst/>
          </a:prstGeom>
        </p:spPr>
        <p:txBody>
          <a:bodyPr wrap="square">
            <a:spAutoFit/>
          </a:bodyPr>
          <a:lstStyle/>
          <a:p>
            <a:pPr indent="457200">
              <a:lnSpc>
                <a:spcPct val="150000"/>
              </a:lnSpc>
            </a:pPr>
            <a:r>
              <a:rPr lang="zh-CN" altLang="en-US" sz="3600" dirty="0">
                <a:solidFill>
                  <a:srgbClr val="555555"/>
                </a:solidFill>
                <a:latin typeface="微軟正黑體" panose="020B0604030504040204" pitchFamily="34" charset="-120"/>
                <a:ea typeface="微軟正黑體" panose="020B0604030504040204" pitchFamily="34" charset="-120"/>
              </a:rPr>
              <a:t>在此情形下，人类同样会形成两大不同等级，一是自然诞生的人，一是克隆出来的人，其间的鸿沟远甚于奴隶和奴隶主，从而形成新的奴隶制度。这种对于克隆出来的人的生命的态度也必然会殃及自然诞生的人，因为只要个人可以复制，对生命不尊重的态度一旦形成，两者之间的界限就很容易被打破了。很显然，在上述两种情况下，无论克隆的目标是“优质人”抑或是“工具人”，均隐含着人类自我毁灭的危险。</a:t>
            </a:r>
            <a:endParaRPr lang="zh-TW" altLang="en-US" sz="3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721983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禁区</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诚然</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558E7656-10B4-4306-9253-BEABC2FAD5CB}"/>
              </a:ext>
            </a:extLst>
          </p:cNvPr>
          <p:cNvSpPr txBox="1"/>
          <p:nvPr/>
        </p:nvSpPr>
        <p:spPr>
          <a:xfrm>
            <a:off x="-1" y="3449138"/>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前提</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6" name="文字方塊 5">
            <a:extLst>
              <a:ext uri="{FF2B5EF4-FFF2-40B4-BE49-F238E27FC236}">
                <a16:creationId xmlns:a16="http://schemas.microsoft.com/office/drawing/2014/main" id="{04856BEF-FABE-4A15-82C8-163159CEDA31}"/>
              </a:ext>
            </a:extLst>
          </p:cNvPr>
          <p:cNvSpPr txBox="1"/>
          <p:nvPr/>
        </p:nvSpPr>
        <p:spPr>
          <a:xfrm>
            <a:off x="6096000" y="3388985"/>
            <a:ext cx="2151321" cy="1107996"/>
          </a:xfrm>
          <a:prstGeom prst="rect">
            <a:avLst/>
          </a:prstGeom>
          <a:solidFill>
            <a:schemeClr val="accent1">
              <a:lumMod val="50000"/>
            </a:schemeClr>
          </a:solidFill>
          <a:ln>
            <a:solidFill>
              <a:schemeClr val="accent1">
                <a:lumMod val="50000"/>
              </a:schemeClr>
            </a:solidFill>
          </a:ln>
        </p:spPr>
        <p:txBody>
          <a:bodyPr wrap="square" rtlCol="0" anchor="ctr">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危及</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禁止一般人进入的地区。</a:t>
            </a: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34489" y="1979719"/>
            <a:ext cx="6057511" cy="906361"/>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固然</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引起下文的转折</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a:t>
            </a:r>
          </a:p>
        </p:txBody>
      </p:sp>
      <p:sp>
        <p:nvSpPr>
          <p:cNvPr id="9" name="文字方塊 8">
            <a:extLst>
              <a:ext uri="{FF2B5EF4-FFF2-40B4-BE49-F238E27FC236}">
                <a16:creationId xmlns:a16="http://schemas.microsoft.com/office/drawing/2014/main" id="{D17DCB4F-281E-48F9-8B9B-F6FF1FC41050}"/>
              </a:ext>
            </a:extLst>
          </p:cNvPr>
          <p:cNvSpPr txBox="1"/>
          <p:nvPr/>
        </p:nvSpPr>
        <p:spPr>
          <a:xfrm>
            <a:off x="12908" y="4856695"/>
            <a:ext cx="6096000"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事物发生或发展的先决条件。</a:t>
            </a:r>
          </a:p>
        </p:txBody>
      </p:sp>
      <p:sp>
        <p:nvSpPr>
          <p:cNvPr id="11" name="矩形 10">
            <a:extLst>
              <a:ext uri="{FF2B5EF4-FFF2-40B4-BE49-F238E27FC236}">
                <a16:creationId xmlns:a16="http://schemas.microsoft.com/office/drawing/2014/main" id="{9AF8CCF4-6697-482F-81B6-2EF38231843A}"/>
              </a:ext>
            </a:extLst>
          </p:cNvPr>
          <p:cNvSpPr/>
          <p:nvPr/>
        </p:nvSpPr>
        <p:spPr>
          <a:xfrm>
            <a:off x="2151320" y="3575469"/>
            <a:ext cx="3944679" cy="584775"/>
          </a:xfrm>
          <a:prstGeom prst="rect">
            <a:avLst/>
          </a:prstGeom>
        </p:spPr>
        <p:txBody>
          <a:bodyPr wrap="square">
            <a:spAutoFit/>
          </a:bodyPr>
          <a:lstStyle/>
          <a:p>
            <a:pPr algn="ctr"/>
            <a:r>
              <a:rPr lang="en-US" altLang="zh-TW" sz="3200" dirty="0"/>
              <a:t>prerequisite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3" name="矩形 12">
            <a:extLst>
              <a:ext uri="{FF2B5EF4-FFF2-40B4-BE49-F238E27FC236}">
                <a16:creationId xmlns:a16="http://schemas.microsoft.com/office/drawing/2014/main" id="{32AA8BD3-2869-40FD-A7C0-6100AC3E5D3A}"/>
              </a:ext>
            </a:extLst>
          </p:cNvPr>
          <p:cNvSpPr/>
          <p:nvPr/>
        </p:nvSpPr>
        <p:spPr>
          <a:xfrm>
            <a:off x="8247322" y="3800880"/>
            <a:ext cx="3945068" cy="584775"/>
          </a:xfrm>
          <a:prstGeom prst="rect">
            <a:avLst/>
          </a:prstGeom>
        </p:spPr>
        <p:txBody>
          <a:bodyPr wrap="square">
            <a:spAutoFit/>
          </a:bodyPr>
          <a:lstStyle/>
          <a:p>
            <a:pPr algn="ctr"/>
            <a:r>
              <a:rPr lang="en-US" altLang="zh-TW" sz="3200" dirty="0"/>
              <a:t>to endanger</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584775"/>
          </a:xfrm>
          <a:prstGeom prst="rect">
            <a:avLst/>
          </a:prstGeom>
        </p:spPr>
        <p:txBody>
          <a:bodyPr wrap="square">
            <a:spAutoFit/>
          </a:bodyPr>
          <a:lstStyle/>
          <a:p>
            <a:pPr algn="ctr"/>
            <a:r>
              <a:rPr lang="en-US" altLang="zh-TW" sz="3200" dirty="0"/>
              <a:t>it is true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forbidden zone</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6" name="文字方塊 15">
            <a:extLst>
              <a:ext uri="{FF2B5EF4-FFF2-40B4-BE49-F238E27FC236}">
                <a16:creationId xmlns:a16="http://schemas.microsoft.com/office/drawing/2014/main" id="{2CB9F9E9-C2B8-4189-99BC-000CEF995CD8}"/>
              </a:ext>
            </a:extLst>
          </p:cNvPr>
          <p:cNvSpPr txBox="1"/>
          <p:nvPr/>
        </p:nvSpPr>
        <p:spPr>
          <a:xfrm>
            <a:off x="6150472" y="5255894"/>
            <a:ext cx="6096000"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有害于，威胁到。</a:t>
            </a:r>
          </a:p>
        </p:txBody>
      </p:sp>
    </p:spTree>
    <p:extLst>
      <p:ext uri="{BB962C8B-B14F-4D97-AF65-F5344CB8AC3E}">
        <p14:creationId xmlns:p14="http://schemas.microsoft.com/office/powerpoint/2010/main" val="636538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additive="base">
                                        <p:cTn id="55" dur="500" fill="hold"/>
                                        <p:tgtEl>
                                          <p:spTgt spid="5"/>
                                        </p:tgtEl>
                                        <p:attrNameLst>
                                          <p:attrName>ppt_x</p:attrName>
                                        </p:attrNameLst>
                                      </p:cBhvr>
                                      <p:tavLst>
                                        <p:tav tm="0">
                                          <p:val>
                                            <p:strVal val="#ppt_x"/>
                                          </p:val>
                                        </p:tav>
                                        <p:tav tm="100000">
                                          <p:val>
                                            <p:strVal val="#ppt_x"/>
                                          </p:val>
                                        </p:tav>
                                      </p:tavLst>
                                    </p:anim>
                                    <p:anim calcmode="lin" valueType="num">
                                      <p:cBhvr additive="base">
                                        <p:cTn id="5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gtEl>
                                        <p:attrNameLst>
                                          <p:attrName>style.visibility</p:attrName>
                                        </p:attrNameLst>
                                      </p:cBhvr>
                                      <p:to>
                                        <p:strVal val="visible"/>
                                      </p:to>
                                    </p:set>
                                    <p:anim calcmode="lin" valueType="num">
                                      <p:cBhvr additive="base">
                                        <p:cTn id="73" dur="500" fill="hold"/>
                                        <p:tgtEl>
                                          <p:spTgt spid="6"/>
                                        </p:tgtEl>
                                        <p:attrNameLst>
                                          <p:attrName>ppt_x</p:attrName>
                                        </p:attrNameLst>
                                      </p:cBhvr>
                                      <p:tavLst>
                                        <p:tav tm="0">
                                          <p:val>
                                            <p:strVal val="#ppt_x"/>
                                          </p:val>
                                        </p:tav>
                                        <p:tav tm="100000">
                                          <p:val>
                                            <p:strVal val="#ppt_x"/>
                                          </p:val>
                                        </p:tav>
                                      </p:tavLst>
                                    </p:anim>
                                    <p:anim calcmode="lin" valueType="num">
                                      <p:cBhvr additive="base">
                                        <p:cTn id="7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p:bldP spid="8" grpId="0"/>
      <p:bldP spid="9" grpId="0"/>
      <p:bldP spid="11" grpId="0"/>
      <p:bldP spid="13" grpId="0"/>
      <p:bldP spid="14" grpId="0"/>
      <p:bldP spid="15" grpId="0"/>
      <p:bldP spid="1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D4C68E01-C78E-4DBB-A346-27748A780E37}"/>
              </a:ext>
            </a:extLst>
          </p:cNvPr>
          <p:cNvSpPr txBox="1"/>
          <p:nvPr/>
        </p:nvSpPr>
        <p:spPr>
          <a:xfrm>
            <a:off x="0" y="172226"/>
            <a:ext cx="2151321" cy="1107996"/>
          </a:xfrm>
          <a:prstGeom prst="rect">
            <a:avLst/>
          </a:prstGeom>
          <a:solidFill>
            <a:schemeClr val="accent1">
              <a:lumMod val="50000"/>
            </a:schemeClr>
          </a:solidFill>
          <a:ln>
            <a:solidFill>
              <a:schemeClr val="accent1">
                <a:lumMod val="50000"/>
              </a:schemeClr>
            </a:solidFill>
          </a:ln>
        </p:spPr>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鉴于</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AE265C2A-CA00-4841-992C-7C43D64B6320}"/>
              </a:ext>
            </a:extLst>
          </p:cNvPr>
          <p:cNvSpPr txBox="1"/>
          <p:nvPr/>
        </p:nvSpPr>
        <p:spPr>
          <a:xfrm>
            <a:off x="6096000" y="202197"/>
            <a:ext cx="2151321" cy="1107996"/>
          </a:xfrm>
          <a:prstGeom prst="rect">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zh-TW" altLang="en-US" sz="6600" dirty="0">
                <a:solidFill>
                  <a:schemeClr val="bg1"/>
                </a:solidFill>
                <a:latin typeface="微軟正黑體" panose="020B0604030504040204" pitchFamily="34" charset="-120"/>
                <a:ea typeface="微軟正黑體" panose="020B0604030504040204" pitchFamily="34" charset="-120"/>
              </a:rPr>
              <a:t>立法</a:t>
            </a:r>
            <a:endParaRPr lang="en-US" altLang="zh-TW" sz="6600" dirty="0">
              <a:solidFill>
                <a:schemeClr val="bg1"/>
              </a:solidFill>
              <a:latin typeface="微軟正黑體" panose="020B0604030504040204" pitchFamily="34" charset="-120"/>
              <a:ea typeface="微軟正黑體" panose="020B0604030504040204" pitchFamily="34" charset="-120"/>
            </a:endParaRPr>
          </a:p>
        </p:txBody>
      </p:sp>
      <p:sp>
        <p:nvSpPr>
          <p:cNvPr id="7" name="文字方塊 6">
            <a:extLst>
              <a:ext uri="{FF2B5EF4-FFF2-40B4-BE49-F238E27FC236}">
                <a16:creationId xmlns:a16="http://schemas.microsoft.com/office/drawing/2014/main" id="{68B57BA2-0295-4EFA-B412-794A9C802DBE}"/>
              </a:ext>
            </a:extLst>
          </p:cNvPr>
          <p:cNvSpPr txBox="1"/>
          <p:nvPr/>
        </p:nvSpPr>
        <p:spPr>
          <a:xfrm>
            <a:off x="0" y="1969611"/>
            <a:ext cx="6057512" cy="916469"/>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察</a:t>
            </a:r>
            <a:r>
              <a:rPr lang="zh-TW" altLang="en-US" sz="4000" dirty="0">
                <a:latin typeface="微軟正黑體" panose="020B0604030504040204" pitchFamily="34" charset="-120"/>
              </a:rPr>
              <a:t>觉到，考虑到。</a:t>
            </a:r>
            <a:endParaRPr lang="zh-TW" altLang="en-US" sz="4000" dirty="0">
              <a:latin typeface="微軟正黑體" panose="020B0604030504040204" pitchFamily="34" charset="-120"/>
              <a:ea typeface="微軟正黑體" panose="020B0604030504040204" pitchFamily="34" charset="-120"/>
            </a:endParaRPr>
          </a:p>
        </p:txBody>
      </p:sp>
      <p:sp>
        <p:nvSpPr>
          <p:cNvPr id="8" name="文字方塊 7">
            <a:extLst>
              <a:ext uri="{FF2B5EF4-FFF2-40B4-BE49-F238E27FC236}">
                <a16:creationId xmlns:a16="http://schemas.microsoft.com/office/drawing/2014/main" id="{4FD80E1D-4098-4E8F-80F3-90702602E502}"/>
              </a:ext>
            </a:extLst>
          </p:cNvPr>
          <p:cNvSpPr txBox="1"/>
          <p:nvPr/>
        </p:nvSpPr>
        <p:spPr>
          <a:xfrm>
            <a:off x="6116782" y="1603116"/>
            <a:ext cx="6057511" cy="1825884"/>
          </a:xfrm>
          <a:prstGeom prst="rect">
            <a:avLst/>
          </a:prstGeom>
          <a:noFill/>
        </p:spPr>
        <p:txBody>
          <a:bodyPr wrap="square" rtlCol="0">
            <a:spAutoFit/>
          </a:bodyPr>
          <a:lstStyle/>
          <a:p>
            <a:pPr algn="ctr">
              <a:lnSpc>
                <a:spcPct val="150000"/>
              </a:lnSpc>
            </a:pPr>
            <a:r>
              <a:rPr lang="zh-TW" altLang="en-US" sz="4000" dirty="0">
                <a:latin typeface="微軟正黑體" panose="020B0604030504040204" pitchFamily="34" charset="-120"/>
                <a:ea typeface="微軟正黑體" panose="020B0604030504040204" pitchFamily="34" charset="-120"/>
              </a:rPr>
              <a:t>国家权力机关按照一定程序制定或修改法律。</a:t>
            </a:r>
          </a:p>
        </p:txBody>
      </p:sp>
      <p:sp>
        <p:nvSpPr>
          <p:cNvPr id="14" name="矩形 13">
            <a:extLst>
              <a:ext uri="{FF2B5EF4-FFF2-40B4-BE49-F238E27FC236}">
                <a16:creationId xmlns:a16="http://schemas.microsoft.com/office/drawing/2014/main" id="{6B1E5DB5-A453-4C9C-BA79-98369E7D6F4E}"/>
              </a:ext>
            </a:extLst>
          </p:cNvPr>
          <p:cNvSpPr/>
          <p:nvPr/>
        </p:nvSpPr>
        <p:spPr>
          <a:xfrm>
            <a:off x="8285810" y="393249"/>
            <a:ext cx="3906190" cy="1077218"/>
          </a:xfrm>
          <a:prstGeom prst="rect">
            <a:avLst/>
          </a:prstGeom>
        </p:spPr>
        <p:txBody>
          <a:bodyPr wrap="square">
            <a:spAutoFit/>
          </a:bodyPr>
          <a:lstStyle/>
          <a:p>
            <a:pPr algn="ctr"/>
            <a:r>
              <a:rPr lang="en-US" altLang="zh-TW" sz="3200" dirty="0"/>
              <a:t>legislation; law making</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
        <p:nvSpPr>
          <p:cNvPr id="15" name="矩形 14">
            <a:extLst>
              <a:ext uri="{FF2B5EF4-FFF2-40B4-BE49-F238E27FC236}">
                <a16:creationId xmlns:a16="http://schemas.microsoft.com/office/drawing/2014/main" id="{58C387E4-4460-4071-8CB6-8D0ABB1306E7}"/>
              </a:ext>
            </a:extLst>
          </p:cNvPr>
          <p:cNvSpPr/>
          <p:nvPr/>
        </p:nvSpPr>
        <p:spPr>
          <a:xfrm>
            <a:off x="2189810" y="355508"/>
            <a:ext cx="3926972" cy="584775"/>
          </a:xfrm>
          <a:prstGeom prst="rect">
            <a:avLst/>
          </a:prstGeom>
        </p:spPr>
        <p:txBody>
          <a:bodyPr wrap="square">
            <a:spAutoFit/>
          </a:bodyPr>
          <a:lstStyle/>
          <a:p>
            <a:pPr algn="ctr"/>
            <a:r>
              <a:rPr lang="en-US" altLang="zh-TW" sz="3200" dirty="0"/>
              <a:t>in view of</a:t>
            </a:r>
            <a:endParaRPr lang="zh-TW" altLang="en-US" sz="3200" dirty="0">
              <a:latin typeface="微軟正黑體" panose="020B0604030504040204" pitchFamily="34" charset="-12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791914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7" grpId="0"/>
      <p:bldP spid="8" grpId="0"/>
      <p:bldP spid="14" grpId="0"/>
      <p:bldP spid="1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6432754-648C-4AD6-A289-25556EFC636D}"/>
              </a:ext>
            </a:extLst>
          </p:cNvPr>
          <p:cNvSpPr txBox="1"/>
          <p:nvPr/>
        </p:nvSpPr>
        <p:spPr>
          <a:xfrm>
            <a:off x="333497" y="543379"/>
            <a:ext cx="11525005" cy="1323439"/>
          </a:xfrm>
          <a:prstGeom prst="rect">
            <a:avLst/>
          </a:prstGeom>
          <a:solidFill>
            <a:srgbClr val="660033"/>
          </a:solidFill>
        </p:spPr>
        <p:txBody>
          <a:bodyPr wrap="square" rtlCol="0">
            <a:spAutoFit/>
          </a:bodyPr>
          <a:lstStyle/>
          <a:p>
            <a:pPr algn="ctr"/>
            <a:r>
              <a:rPr lang="zh-TW" altLang="en-US" sz="8000" dirty="0">
                <a:solidFill>
                  <a:schemeClr val="bg1"/>
                </a:solidFill>
                <a:latin typeface="微軟正黑體" panose="020B0604030504040204" pitchFamily="34" charset="-120"/>
                <a:ea typeface="微軟正黑體" panose="020B0604030504040204" pitchFamily="34" charset="-120"/>
              </a:rPr>
              <a:t>鉴于</a:t>
            </a:r>
            <a:endParaRPr lang="en-US" altLang="zh-TW" sz="80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4A824F04-5B21-4CAC-9E28-DE231C124E7C}"/>
              </a:ext>
            </a:extLst>
          </p:cNvPr>
          <p:cNvSpPr txBox="1"/>
          <p:nvPr/>
        </p:nvSpPr>
        <p:spPr>
          <a:xfrm>
            <a:off x="333497" y="1943671"/>
            <a:ext cx="11525005" cy="4595874"/>
          </a:xfrm>
          <a:prstGeom prst="rect">
            <a:avLst/>
          </a:prstGeom>
          <a:noFill/>
          <a:ln>
            <a:solidFill>
              <a:schemeClr val="tx1"/>
            </a:solidFill>
          </a:ln>
        </p:spPr>
        <p:txBody>
          <a:bodyPr wrap="square" rtlCol="0">
            <a:spAutoFit/>
          </a:bodyPr>
          <a:lstStyle/>
          <a:p>
            <a:pPr>
              <a:lnSpc>
                <a:spcPct val="150000"/>
              </a:lnSpc>
            </a:pPr>
            <a:r>
              <a:rPr lang="en-US" altLang="zh-TW" sz="4000" dirty="0">
                <a:latin typeface="微軟正黑體" panose="020B0604030504040204" pitchFamily="34" charset="-120"/>
                <a:ea typeface="微軟正黑體" panose="020B0604030504040204" pitchFamily="34" charset="-120"/>
              </a:rPr>
              <a:t>1.</a:t>
            </a:r>
            <a:r>
              <a:rPr lang="zh-TW" altLang="en-US" sz="4000" dirty="0">
                <a:latin typeface="微軟正黑體" panose="020B0604030504040204" pitchFamily="34" charset="-120"/>
                <a:ea typeface="微軟正黑體" panose="020B0604030504040204" pitchFamily="34" charset="-120"/>
              </a:rPr>
              <a:t> </a:t>
            </a:r>
            <a:r>
              <a:rPr lang="en-US" altLang="zh-TW" sz="4000" dirty="0">
                <a:latin typeface="微軟正黑體" panose="020B0604030504040204" pitchFamily="34" charset="-120"/>
                <a:ea typeface="微軟正黑體" panose="020B0604030504040204" pitchFamily="34" charset="-120"/>
              </a:rPr>
              <a:t>conj.</a:t>
            </a:r>
            <a:r>
              <a:rPr lang="zh-TW" altLang="en-US" sz="4000" dirty="0">
                <a:latin typeface="微軟正黑體" panose="020B0604030504040204" pitchFamily="34" charset="-120"/>
                <a:ea typeface="微軟正黑體" panose="020B0604030504040204" pitchFamily="34" charset="-120"/>
              </a:rPr>
              <a:t>，意思是</a:t>
            </a:r>
            <a:r>
              <a:rPr lang="zh-TW" altLang="en-US" sz="4000" dirty="0">
                <a:latin typeface="微軟正黑體" panose="020B0604030504040204" pitchFamily="34" charset="-120"/>
              </a:rPr>
              <a:t>“认识到、考虑到”。</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2.</a:t>
            </a:r>
            <a:r>
              <a:rPr lang="zh-TW" altLang="en-US" sz="4000" dirty="0">
                <a:latin typeface="微軟正黑體" panose="020B0604030504040204" pitchFamily="34" charset="-120"/>
                <a:ea typeface="微軟正黑體" panose="020B0604030504040204" pitchFamily="34" charset="-120"/>
              </a:rPr>
              <a:t>后面可加分句，表示行为的根据或原因</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多指引以</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zh-TW" altLang="en-US" sz="4000" dirty="0">
                <a:latin typeface="微軟正黑體" panose="020B0604030504040204" pitchFamily="34" charset="-120"/>
                <a:ea typeface="微軟正黑體" panose="020B0604030504040204" pitchFamily="34" charset="-120"/>
              </a:rPr>
              <a:t>   为或作为经验教训的事情</a:t>
            </a:r>
            <a:r>
              <a:rPr lang="en-US" altLang="zh-TW" sz="4000" dirty="0">
                <a:latin typeface="微軟正黑體" panose="020B0604030504040204" pitchFamily="34" charset="-120"/>
                <a:ea typeface="微軟正黑體" panose="020B0604030504040204" pitchFamily="34" charset="-120"/>
              </a:rPr>
              <a:t>)</a:t>
            </a:r>
            <a:r>
              <a:rPr lang="zh-TW" altLang="en-US" sz="4000" dirty="0">
                <a:latin typeface="微軟正黑體" panose="020B0604030504040204" pitchFamily="34" charset="-120"/>
                <a:ea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3.</a:t>
            </a:r>
            <a:r>
              <a:rPr lang="zh-TW" altLang="en-US" sz="4000" dirty="0">
                <a:latin typeface="微軟正黑體" panose="020B0604030504040204" pitchFamily="34" charset="-120"/>
                <a:ea typeface="微軟正黑體" panose="020B0604030504040204" pitchFamily="34" charset="-120"/>
              </a:rPr>
              <a:t>前边一般不加主语。</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4.</a:t>
            </a:r>
            <a:r>
              <a:rPr lang="zh-TW" altLang="en-US" sz="4000" dirty="0">
                <a:latin typeface="微軟正黑體" panose="020B0604030504040204" pitchFamily="34" charset="-120"/>
                <a:ea typeface="微軟正黑體" panose="020B0604030504040204" pitchFamily="34" charset="-120"/>
              </a:rPr>
              <a:t>多用于书面语。 </a:t>
            </a:r>
            <a:endParaRPr lang="en-US" altLang="zh-TW"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68438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12797D85-85F6-4D10-A76B-76943EDE84C5}"/>
              </a:ext>
            </a:extLst>
          </p:cNvPr>
          <p:cNvSpPr txBox="1"/>
          <p:nvPr/>
        </p:nvSpPr>
        <p:spPr>
          <a:xfrm>
            <a:off x="0" y="0"/>
            <a:ext cx="1453739" cy="707886"/>
          </a:xfrm>
          <a:prstGeom prst="rect">
            <a:avLst/>
          </a:prstGeom>
          <a:solidFill>
            <a:srgbClr val="660033"/>
          </a:solidFill>
        </p:spPr>
        <p:txBody>
          <a:bodyPr wrap="square" rtlCol="0">
            <a:spAutoFit/>
          </a:bodyPr>
          <a:lstStyle/>
          <a:p>
            <a:pPr algn="ctr"/>
            <a:r>
              <a:rPr lang="zh-TW" altLang="en-US" sz="4000" dirty="0">
                <a:solidFill>
                  <a:schemeClr val="bg1"/>
                </a:solidFill>
                <a:latin typeface="微軟正黑體" panose="020B0604030504040204" pitchFamily="34" charset="-120"/>
                <a:ea typeface="微軟正黑體" panose="020B0604030504040204" pitchFamily="34" charset="-120"/>
              </a:rPr>
              <a:t>鉴于</a:t>
            </a:r>
            <a:endParaRPr lang="en-US" altLang="zh-TW" sz="40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421170-9247-4896-904A-C8862445B823}"/>
              </a:ext>
            </a:extLst>
          </p:cNvPr>
          <p:cNvSpPr txBox="1"/>
          <p:nvPr/>
        </p:nvSpPr>
        <p:spPr>
          <a:xfrm>
            <a:off x="332509" y="1205345"/>
            <a:ext cx="11575473" cy="5172506"/>
          </a:xfrm>
          <a:prstGeom prst="rect">
            <a:avLst/>
          </a:prstGeom>
          <a:noFill/>
        </p:spPr>
        <p:txBody>
          <a:bodyPr wrap="square" rtlCol="0">
            <a:spAutoFit/>
          </a:bodyPr>
          <a:lstStyle/>
          <a:p>
            <a:pPr>
              <a:lnSpc>
                <a:spcPct val="150000"/>
              </a:lnSpc>
            </a:pPr>
            <a:r>
              <a:rPr lang="en-US" altLang="zh-TW" sz="3200" dirty="0">
                <a:latin typeface="+mn-ea"/>
              </a:rPr>
              <a:t>1.</a:t>
            </a:r>
            <a:r>
              <a:rPr lang="zh-TW" altLang="en-US" sz="3200" dirty="0">
                <a:highlight>
                  <a:srgbClr val="FFFF00"/>
                </a:highlight>
                <a:latin typeface="+mn-ea"/>
              </a:rPr>
              <a:t>鉴于</a:t>
            </a:r>
            <a:r>
              <a:rPr lang="zh-TW" altLang="en-US" sz="3200" dirty="0">
                <a:latin typeface="+mn-ea"/>
              </a:rPr>
              <a:t>至中国各大城市的飞行距离缩短，经济舱机票票价将相应</a:t>
            </a:r>
            <a:endParaRPr lang="en-US" altLang="zh-TW" sz="3200" dirty="0">
              <a:latin typeface="+mn-ea"/>
            </a:endParaRPr>
          </a:p>
          <a:p>
            <a:pPr>
              <a:lnSpc>
                <a:spcPct val="150000"/>
              </a:lnSpc>
            </a:pPr>
            <a:r>
              <a:rPr lang="zh-TW" altLang="en-US" sz="3200" dirty="0">
                <a:latin typeface="+mn-ea"/>
              </a:rPr>
              <a:t>   下调。</a:t>
            </a:r>
            <a:endParaRPr lang="en-US" altLang="zh-TW" sz="3200" dirty="0">
              <a:latin typeface="+mn-ea"/>
            </a:endParaRPr>
          </a:p>
          <a:p>
            <a:pPr>
              <a:lnSpc>
                <a:spcPct val="150000"/>
              </a:lnSpc>
            </a:pPr>
            <a:r>
              <a:rPr lang="en-US" altLang="zh-TW" sz="3200" dirty="0">
                <a:latin typeface="+mn-ea"/>
              </a:rPr>
              <a:t>2.</a:t>
            </a:r>
            <a:r>
              <a:rPr lang="zh-TW" altLang="en-US" sz="3200" dirty="0">
                <a:highlight>
                  <a:srgbClr val="FFFF00"/>
                </a:highlight>
                <a:latin typeface="+mn-ea"/>
              </a:rPr>
              <a:t>鉴于</a:t>
            </a:r>
            <a:r>
              <a:rPr lang="zh-TW" altLang="en-US" sz="3200" dirty="0">
                <a:latin typeface="+mn-ea"/>
              </a:rPr>
              <a:t>目前部份师资水平尚未达到规定要求。省教育部有计划有</a:t>
            </a:r>
            <a:endParaRPr lang="en-US" altLang="zh-TW" sz="3200" dirty="0">
              <a:latin typeface="+mn-ea"/>
            </a:endParaRPr>
          </a:p>
          <a:p>
            <a:pPr>
              <a:lnSpc>
                <a:spcPct val="150000"/>
              </a:lnSpc>
            </a:pPr>
            <a:r>
              <a:rPr lang="zh-TW" altLang="en-US" sz="3200" dirty="0">
                <a:latin typeface="+mn-ea"/>
              </a:rPr>
              <a:t>   步骤地开办各种门类的培训班。</a:t>
            </a:r>
            <a:endParaRPr lang="en-US" altLang="zh-TW" sz="3200" dirty="0">
              <a:latin typeface="+mn-ea"/>
            </a:endParaRPr>
          </a:p>
          <a:p>
            <a:pPr>
              <a:lnSpc>
                <a:spcPct val="150000"/>
              </a:lnSpc>
            </a:pPr>
            <a:r>
              <a:rPr lang="en-US" altLang="zh-TW" sz="3200" dirty="0">
                <a:latin typeface="+mn-ea"/>
              </a:rPr>
              <a:t>3.</a:t>
            </a:r>
            <a:r>
              <a:rPr lang="zh-TW" altLang="en-US" sz="3200" dirty="0">
                <a:highlight>
                  <a:srgbClr val="FFFF00"/>
                </a:highlight>
                <a:latin typeface="+mn-ea"/>
              </a:rPr>
              <a:t>鉴于</a:t>
            </a:r>
            <a:r>
              <a:rPr lang="zh-TW" altLang="en-US" sz="3200" dirty="0">
                <a:latin typeface="+mn-ea"/>
              </a:rPr>
              <a:t>上述情况，我公司将提出赔偿要求。</a:t>
            </a:r>
            <a:endParaRPr lang="en-US" altLang="zh-TW" sz="3200" dirty="0">
              <a:latin typeface="+mn-ea"/>
            </a:endParaRPr>
          </a:p>
          <a:p>
            <a:pPr>
              <a:lnSpc>
                <a:spcPct val="150000"/>
              </a:lnSpc>
            </a:pPr>
            <a:r>
              <a:rPr lang="en-US" altLang="zh-TW" sz="3200" dirty="0">
                <a:latin typeface="+mn-ea"/>
              </a:rPr>
              <a:t>4.</a:t>
            </a:r>
            <a:r>
              <a:rPr lang="zh-TW" altLang="en-US" sz="3200" dirty="0">
                <a:highlight>
                  <a:srgbClr val="FFFF00"/>
                </a:highlight>
                <a:latin typeface="+mn-ea"/>
              </a:rPr>
              <a:t>鉴于</a:t>
            </a:r>
            <a:r>
              <a:rPr lang="zh-TW" altLang="en-US" sz="3200" dirty="0">
                <a:latin typeface="+mn-ea"/>
              </a:rPr>
              <a:t>前一阶段中普遍存在的质量问题，质检部门将在全市范围</a:t>
            </a:r>
            <a:endParaRPr lang="en-US" altLang="zh-TW" sz="3200" dirty="0">
              <a:latin typeface="+mn-ea"/>
            </a:endParaRPr>
          </a:p>
          <a:p>
            <a:pPr>
              <a:lnSpc>
                <a:spcPct val="150000"/>
              </a:lnSpc>
            </a:pPr>
            <a:r>
              <a:rPr lang="zh-TW" altLang="en-US" sz="3200" dirty="0">
                <a:latin typeface="+mn-ea"/>
              </a:rPr>
              <a:t>   内进行一次全面检查。</a:t>
            </a:r>
          </a:p>
        </p:txBody>
      </p:sp>
    </p:spTree>
    <p:extLst>
      <p:ext uri="{BB962C8B-B14F-4D97-AF65-F5344CB8AC3E}">
        <p14:creationId xmlns:p14="http://schemas.microsoft.com/office/powerpoint/2010/main" val="18419243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12797D85-85F6-4D10-A76B-76943EDE84C5}"/>
              </a:ext>
            </a:extLst>
          </p:cNvPr>
          <p:cNvSpPr txBox="1"/>
          <p:nvPr/>
        </p:nvSpPr>
        <p:spPr>
          <a:xfrm>
            <a:off x="0" y="0"/>
            <a:ext cx="1453739" cy="707886"/>
          </a:xfrm>
          <a:prstGeom prst="rect">
            <a:avLst/>
          </a:prstGeom>
          <a:solidFill>
            <a:srgbClr val="660033"/>
          </a:solidFill>
        </p:spPr>
        <p:txBody>
          <a:bodyPr wrap="square" rtlCol="0">
            <a:spAutoFit/>
          </a:bodyPr>
          <a:lstStyle/>
          <a:p>
            <a:pPr algn="ctr"/>
            <a:r>
              <a:rPr lang="zh-TW" altLang="en-US" sz="4000" dirty="0">
                <a:solidFill>
                  <a:schemeClr val="bg1"/>
                </a:solidFill>
                <a:latin typeface="微軟正黑體" panose="020B0604030504040204" pitchFamily="34" charset="-120"/>
                <a:ea typeface="微軟正黑體" panose="020B0604030504040204" pitchFamily="34" charset="-120"/>
              </a:rPr>
              <a:t>鉴于</a:t>
            </a:r>
            <a:endParaRPr lang="en-US" altLang="zh-TW" sz="40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D5421170-9247-4896-904A-C8862445B823}"/>
              </a:ext>
            </a:extLst>
          </p:cNvPr>
          <p:cNvSpPr txBox="1"/>
          <p:nvPr/>
        </p:nvSpPr>
        <p:spPr>
          <a:xfrm>
            <a:off x="342900" y="1262495"/>
            <a:ext cx="11540836" cy="3879845"/>
          </a:xfrm>
          <a:prstGeom prst="rect">
            <a:avLst/>
          </a:prstGeom>
          <a:noFill/>
        </p:spPr>
        <p:txBody>
          <a:bodyPr wrap="square" rtlCol="0">
            <a:spAutoFit/>
          </a:bodyPr>
          <a:lstStyle/>
          <a:p>
            <a:pPr>
              <a:lnSpc>
                <a:spcPct val="200000"/>
              </a:lnSpc>
            </a:pPr>
            <a:r>
              <a:rPr lang="en-US" altLang="zh-TW" sz="3200" dirty="0">
                <a:latin typeface="+mn-ea"/>
              </a:rPr>
              <a:t>1.</a:t>
            </a:r>
            <a:r>
              <a:rPr lang="zh-TW" altLang="en-US" sz="3200" dirty="0">
                <a:latin typeface="+mn-ea"/>
              </a:rPr>
              <a:t>鉴于他在这方面有突出的才干和成就，</a:t>
            </a:r>
            <a:r>
              <a:rPr lang="en-US" altLang="zh-TW" sz="3200" dirty="0">
                <a:latin typeface="+mn-ea"/>
              </a:rPr>
              <a:t>_____________________</a:t>
            </a:r>
            <a:r>
              <a:rPr lang="zh-TW" altLang="en-US" sz="3200" dirty="0">
                <a:latin typeface="+mn-ea"/>
              </a:rPr>
              <a:t>。</a:t>
            </a:r>
            <a:endParaRPr lang="en-US" altLang="zh-TW" sz="3200" dirty="0">
              <a:latin typeface="+mn-ea"/>
            </a:endParaRPr>
          </a:p>
          <a:p>
            <a:pPr>
              <a:lnSpc>
                <a:spcPct val="200000"/>
              </a:lnSpc>
            </a:pPr>
            <a:r>
              <a:rPr lang="en-US" altLang="zh-TW" sz="3200" dirty="0">
                <a:latin typeface="+mn-ea"/>
              </a:rPr>
              <a:t>2.</a:t>
            </a:r>
            <a:r>
              <a:rPr lang="zh-TW" altLang="en-US" sz="3200" dirty="0">
                <a:latin typeface="+mn-ea"/>
              </a:rPr>
              <a:t>鉴于这一路经常发生交通事故，</a:t>
            </a:r>
            <a:r>
              <a:rPr lang="en-US" altLang="zh-TW" sz="3200" dirty="0">
                <a:latin typeface="+mn-ea"/>
              </a:rPr>
              <a:t>____________________________</a:t>
            </a:r>
            <a:r>
              <a:rPr lang="zh-TW" altLang="en-US" sz="3200" dirty="0">
                <a:latin typeface="+mn-ea"/>
              </a:rPr>
              <a:t>。</a:t>
            </a:r>
            <a:endParaRPr lang="en-US" altLang="zh-TW" sz="3200" dirty="0">
              <a:latin typeface="+mn-ea"/>
            </a:endParaRPr>
          </a:p>
          <a:p>
            <a:pPr>
              <a:lnSpc>
                <a:spcPct val="200000"/>
              </a:lnSpc>
            </a:pPr>
            <a:r>
              <a:rPr lang="en-US" altLang="zh-TW" sz="3200" dirty="0">
                <a:latin typeface="+mn-ea"/>
              </a:rPr>
              <a:t>3.___________________________________</a:t>
            </a:r>
            <a:r>
              <a:rPr lang="zh-TW" altLang="en-US" sz="3200" dirty="0">
                <a:latin typeface="+mn-ea"/>
              </a:rPr>
              <a:t>，学校决定严格考场记律。</a:t>
            </a:r>
            <a:endParaRPr lang="en-US" altLang="zh-TW" sz="3200" dirty="0">
              <a:latin typeface="+mn-ea"/>
            </a:endParaRPr>
          </a:p>
          <a:p>
            <a:pPr>
              <a:lnSpc>
                <a:spcPct val="200000"/>
              </a:lnSpc>
            </a:pPr>
            <a:r>
              <a:rPr lang="en-US" altLang="zh-TW" sz="3200" dirty="0">
                <a:latin typeface="+mn-ea"/>
              </a:rPr>
              <a:t>4.</a:t>
            </a:r>
            <a:r>
              <a:rPr lang="zh-TW" altLang="en-US" sz="3200" dirty="0">
                <a:latin typeface="+mn-ea"/>
              </a:rPr>
              <a:t>鉴于上述情况，</a:t>
            </a:r>
            <a:r>
              <a:rPr lang="en-US" altLang="zh-TW" sz="3200" dirty="0">
                <a:latin typeface="+mn-ea"/>
              </a:rPr>
              <a:t>____________________________________________</a:t>
            </a:r>
            <a:r>
              <a:rPr lang="zh-TW" altLang="en-US" sz="3200" dirty="0">
                <a:latin typeface="+mn-ea"/>
              </a:rPr>
              <a:t>。</a:t>
            </a:r>
          </a:p>
        </p:txBody>
      </p:sp>
      <p:sp>
        <p:nvSpPr>
          <p:cNvPr id="4" name="文字方塊 3">
            <a:extLst>
              <a:ext uri="{FF2B5EF4-FFF2-40B4-BE49-F238E27FC236}">
                <a16:creationId xmlns:a16="http://schemas.microsoft.com/office/drawing/2014/main" id="{574B8143-AE96-4459-A572-889C2B9077D9}"/>
              </a:ext>
            </a:extLst>
          </p:cNvPr>
          <p:cNvSpPr txBox="1"/>
          <p:nvPr/>
        </p:nvSpPr>
        <p:spPr>
          <a:xfrm>
            <a:off x="7639050" y="1466850"/>
            <a:ext cx="3800475" cy="584775"/>
          </a:xfrm>
          <a:prstGeom prst="rect">
            <a:avLst/>
          </a:prstGeom>
          <a:noFill/>
        </p:spPr>
        <p:txBody>
          <a:bodyPr wrap="square" rtlCol="0">
            <a:spAutoFit/>
          </a:bodyPr>
          <a:lstStyle/>
          <a:p>
            <a:pPr algn="ctr"/>
            <a:r>
              <a:rPr lang="zh-TW" altLang="en-US" sz="3200" dirty="0">
                <a:solidFill>
                  <a:srgbClr val="FF0000"/>
                </a:solidFill>
              </a:rPr>
              <a:t>我们决定录取他</a:t>
            </a:r>
          </a:p>
        </p:txBody>
      </p:sp>
      <p:sp>
        <p:nvSpPr>
          <p:cNvPr id="5" name="文字方塊 4">
            <a:extLst>
              <a:ext uri="{FF2B5EF4-FFF2-40B4-BE49-F238E27FC236}">
                <a16:creationId xmlns:a16="http://schemas.microsoft.com/office/drawing/2014/main" id="{30A1AB4B-80D5-4D03-BC3C-6C0E403E9E10}"/>
              </a:ext>
            </a:extLst>
          </p:cNvPr>
          <p:cNvSpPr txBox="1"/>
          <p:nvPr/>
        </p:nvSpPr>
        <p:spPr>
          <a:xfrm>
            <a:off x="6534150" y="2408380"/>
            <a:ext cx="5019675" cy="584775"/>
          </a:xfrm>
          <a:prstGeom prst="rect">
            <a:avLst/>
          </a:prstGeom>
          <a:noFill/>
        </p:spPr>
        <p:txBody>
          <a:bodyPr wrap="square" rtlCol="0">
            <a:spAutoFit/>
          </a:bodyPr>
          <a:lstStyle/>
          <a:p>
            <a:pPr algn="ctr"/>
            <a:r>
              <a:rPr lang="zh-TW" altLang="en-US" sz="3200" dirty="0">
                <a:solidFill>
                  <a:srgbClr val="FF0000"/>
                </a:solidFill>
              </a:rPr>
              <a:t>你开车得小心一点</a:t>
            </a:r>
          </a:p>
        </p:txBody>
      </p:sp>
      <p:sp>
        <p:nvSpPr>
          <p:cNvPr id="6" name="文字方塊 5">
            <a:extLst>
              <a:ext uri="{FF2B5EF4-FFF2-40B4-BE49-F238E27FC236}">
                <a16:creationId xmlns:a16="http://schemas.microsoft.com/office/drawing/2014/main" id="{0ADB211D-3F77-4540-BAD9-B165DF9FFD22}"/>
              </a:ext>
            </a:extLst>
          </p:cNvPr>
          <p:cNvSpPr txBox="1"/>
          <p:nvPr/>
        </p:nvSpPr>
        <p:spPr>
          <a:xfrm>
            <a:off x="762000" y="3429000"/>
            <a:ext cx="6353175" cy="584775"/>
          </a:xfrm>
          <a:prstGeom prst="rect">
            <a:avLst/>
          </a:prstGeom>
          <a:noFill/>
        </p:spPr>
        <p:txBody>
          <a:bodyPr wrap="square" rtlCol="0">
            <a:spAutoFit/>
          </a:bodyPr>
          <a:lstStyle/>
          <a:p>
            <a:pPr algn="ctr"/>
            <a:r>
              <a:rPr lang="zh-TW" altLang="en-US" sz="3200" dirty="0">
                <a:solidFill>
                  <a:srgbClr val="FF0000"/>
                </a:solidFill>
              </a:rPr>
              <a:t>鉴于最近常有学生作弊</a:t>
            </a:r>
          </a:p>
        </p:txBody>
      </p:sp>
      <p:sp>
        <p:nvSpPr>
          <p:cNvPr id="7" name="文字方塊 6">
            <a:extLst>
              <a:ext uri="{FF2B5EF4-FFF2-40B4-BE49-F238E27FC236}">
                <a16:creationId xmlns:a16="http://schemas.microsoft.com/office/drawing/2014/main" id="{EDE86FC0-30BA-44AD-B277-E83393D93A48}"/>
              </a:ext>
            </a:extLst>
          </p:cNvPr>
          <p:cNvSpPr txBox="1"/>
          <p:nvPr/>
        </p:nvSpPr>
        <p:spPr>
          <a:xfrm>
            <a:off x="3562350" y="4410645"/>
            <a:ext cx="7991475" cy="584775"/>
          </a:xfrm>
          <a:prstGeom prst="rect">
            <a:avLst/>
          </a:prstGeom>
          <a:noFill/>
        </p:spPr>
        <p:txBody>
          <a:bodyPr wrap="square" rtlCol="0">
            <a:spAutoFit/>
          </a:bodyPr>
          <a:lstStyle/>
          <a:p>
            <a:pPr algn="ctr"/>
            <a:r>
              <a:rPr lang="zh-TW" altLang="en-US" sz="3200" dirty="0">
                <a:solidFill>
                  <a:srgbClr val="FF0000"/>
                </a:solidFill>
              </a:rPr>
              <a:t>提早回国</a:t>
            </a:r>
          </a:p>
        </p:txBody>
      </p:sp>
    </p:spTree>
    <p:extLst>
      <p:ext uri="{BB962C8B-B14F-4D97-AF65-F5344CB8AC3E}">
        <p14:creationId xmlns:p14="http://schemas.microsoft.com/office/powerpoint/2010/main" val="320877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B1AAB389-EC0E-4503-BE44-BEEC95826B34}"/>
              </a:ext>
            </a:extLst>
          </p:cNvPr>
          <p:cNvSpPr/>
          <p:nvPr/>
        </p:nvSpPr>
        <p:spPr>
          <a:xfrm>
            <a:off x="357187" y="109725"/>
            <a:ext cx="11477625" cy="6638549"/>
          </a:xfrm>
          <a:prstGeom prst="rect">
            <a:avLst/>
          </a:prstGeom>
        </p:spPr>
        <p:txBody>
          <a:bodyPr wrap="square">
            <a:spAutoFit/>
          </a:bodyPr>
          <a:lstStyle/>
          <a:p>
            <a:pPr indent="457200">
              <a:lnSpc>
                <a:spcPct val="150000"/>
              </a:lnSpc>
            </a:pPr>
            <a:r>
              <a:rPr lang="zh-CN" altLang="en-US" sz="3600">
                <a:solidFill>
                  <a:srgbClr val="555555"/>
                </a:solidFill>
                <a:latin typeface="微軟正黑體" panose="020B0604030504040204" pitchFamily="34" charset="-120"/>
                <a:ea typeface="微軟正黑體" panose="020B0604030504040204" pitchFamily="34" charset="-120"/>
              </a:rPr>
              <a:t>有人</a:t>
            </a:r>
            <a:r>
              <a:rPr lang="zh-CN" altLang="en-US" sz="3600" dirty="0">
                <a:solidFill>
                  <a:srgbClr val="555555"/>
                </a:solidFill>
                <a:latin typeface="微軟正黑體" panose="020B0604030504040204" pitchFamily="34" charset="-120"/>
                <a:ea typeface="微軟正黑體" panose="020B0604030504040204" pitchFamily="34" charset="-120"/>
              </a:rPr>
              <a:t>强调“科学无禁区”，以此为理由主张克隆人不应该成为禁区。还有人强调“个人的选择自由”，以此为理由主张个人有权选择克隆的繁殖方式。科学即对事物的认识诚然是没有禁区的，但技术即对事物的改变却必须有禁区，前提是不能危及人类的生存。至于“个人的选择自由”，当然也必须遵守这个前提。鉴于克隆人会危及人类的生存，我赞成在世界范围内通过立法严格禁止克隆人的实验。</a:t>
            </a:r>
            <a:endParaRPr lang="zh-TW" altLang="en-US" sz="36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083302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94EC4C74-BB27-4A6A-BC45-7F596B05731F}"/>
              </a:ext>
            </a:extLst>
          </p:cNvPr>
          <p:cNvSpPr txBox="1"/>
          <p:nvPr/>
        </p:nvSpPr>
        <p:spPr>
          <a:xfrm>
            <a:off x="0" y="0"/>
            <a:ext cx="4391026" cy="584775"/>
          </a:xfrm>
          <a:prstGeom prst="rect">
            <a:avLst/>
          </a:prstGeom>
          <a:solidFill>
            <a:srgbClr val="0070C0"/>
          </a:solidFill>
        </p:spPr>
        <p:txBody>
          <a:bodyPr wrap="square" rtlCol="0">
            <a:spAutoFit/>
          </a:bodyPr>
          <a:lstStyle/>
          <a:p>
            <a:r>
              <a:rPr lang="zh-TW" altLang="en-US" sz="3200" dirty="0">
                <a:solidFill>
                  <a:schemeClr val="bg1"/>
                </a:solidFill>
              </a:rPr>
              <a:t>根据课文内容判断正误</a:t>
            </a:r>
          </a:p>
        </p:txBody>
      </p:sp>
      <p:sp>
        <p:nvSpPr>
          <p:cNvPr id="3" name="文字方塊 2">
            <a:extLst>
              <a:ext uri="{FF2B5EF4-FFF2-40B4-BE49-F238E27FC236}">
                <a16:creationId xmlns:a16="http://schemas.microsoft.com/office/drawing/2014/main" id="{93C4DE11-138C-4709-B3A3-88B55D9AB208}"/>
              </a:ext>
            </a:extLst>
          </p:cNvPr>
          <p:cNvSpPr txBox="1"/>
          <p:nvPr/>
        </p:nvSpPr>
        <p:spPr>
          <a:xfrm>
            <a:off x="333375" y="675832"/>
            <a:ext cx="11534775" cy="5849615"/>
          </a:xfrm>
          <a:prstGeom prst="rect">
            <a:avLst/>
          </a:prstGeom>
          <a:noFill/>
        </p:spPr>
        <p:txBody>
          <a:bodyPr wrap="square" rtlCol="0">
            <a:spAutoFit/>
          </a:bodyPr>
          <a:lstStyle/>
          <a:p>
            <a:pPr>
              <a:lnSpc>
                <a:spcPct val="200000"/>
              </a:lnSpc>
            </a:pPr>
            <a:r>
              <a:rPr lang="zh-TW" altLang="en-US" sz="3200" dirty="0">
                <a:latin typeface="+mn-ea"/>
              </a:rPr>
              <a:t>作者认为。</a:t>
            </a:r>
            <a:endParaRPr lang="en-US" altLang="zh-TW" sz="3200" dirty="0">
              <a:latin typeface="+mn-ea"/>
            </a:endParaRPr>
          </a:p>
          <a:p>
            <a:pPr>
              <a:lnSpc>
                <a:spcPct val="200000"/>
              </a:lnSpc>
            </a:pPr>
            <a:r>
              <a:rPr lang="en-US" altLang="zh-TW" sz="3200" dirty="0">
                <a:latin typeface="+mn-ea"/>
              </a:rPr>
              <a:t>1.</a:t>
            </a:r>
            <a:r>
              <a:rPr lang="zh-TW" altLang="en-US" sz="3200" dirty="0">
                <a:latin typeface="+mn-ea"/>
              </a:rPr>
              <a:t>可以无限期推迟克隆人实验的可行性日程。</a:t>
            </a:r>
            <a:endParaRPr lang="en-US" altLang="zh-TW" sz="3200" dirty="0">
              <a:latin typeface="+mn-ea"/>
            </a:endParaRPr>
          </a:p>
          <a:p>
            <a:pPr>
              <a:lnSpc>
                <a:spcPct val="200000"/>
              </a:lnSpc>
            </a:pPr>
            <a:r>
              <a:rPr lang="en-US" altLang="zh-TW" sz="3200" dirty="0">
                <a:latin typeface="+mn-ea"/>
              </a:rPr>
              <a:t>2.</a:t>
            </a:r>
            <a:r>
              <a:rPr lang="zh-TW" altLang="en-US" sz="3200" dirty="0">
                <a:latin typeface="+mn-ea"/>
              </a:rPr>
              <a:t>通过克隆的方式来繁殖人是不自然，反自然的。</a:t>
            </a:r>
            <a:endParaRPr lang="en-US" altLang="zh-TW" sz="3200" dirty="0">
              <a:latin typeface="+mn-ea"/>
            </a:endParaRPr>
          </a:p>
          <a:p>
            <a:pPr>
              <a:lnSpc>
                <a:spcPct val="200000"/>
              </a:lnSpc>
            </a:pPr>
            <a:r>
              <a:rPr lang="en-US" altLang="zh-TW" sz="3200" dirty="0">
                <a:latin typeface="+mn-ea"/>
              </a:rPr>
              <a:t>3.</a:t>
            </a:r>
            <a:r>
              <a:rPr lang="zh-TW" altLang="en-US" sz="3200" dirty="0">
                <a:latin typeface="+mn-ea"/>
              </a:rPr>
              <a:t>人为地改变动物的生殖方式，就是反自然。</a:t>
            </a:r>
            <a:endParaRPr lang="en-US" altLang="zh-TW" sz="3200" dirty="0">
              <a:latin typeface="+mn-ea"/>
            </a:endParaRPr>
          </a:p>
          <a:p>
            <a:pPr>
              <a:lnSpc>
                <a:spcPct val="200000"/>
              </a:lnSpc>
            </a:pPr>
            <a:r>
              <a:rPr lang="en-US" altLang="zh-TW" sz="3200" dirty="0">
                <a:latin typeface="+mn-ea"/>
              </a:rPr>
              <a:t>4.</a:t>
            </a:r>
            <a:r>
              <a:rPr lang="zh-TW" altLang="en-US" sz="3200" dirty="0">
                <a:latin typeface="+mn-ea"/>
              </a:rPr>
              <a:t>一旦个体的人可以通过无性的方式复制，人类的基本价值观面</a:t>
            </a:r>
            <a:endParaRPr lang="en-US" altLang="zh-TW" sz="3200" dirty="0">
              <a:latin typeface="+mn-ea"/>
            </a:endParaRPr>
          </a:p>
          <a:p>
            <a:pPr>
              <a:lnSpc>
                <a:spcPct val="200000"/>
              </a:lnSpc>
            </a:pPr>
            <a:r>
              <a:rPr lang="zh-TW" altLang="en-US" sz="3200" dirty="0">
                <a:latin typeface="+mn-ea"/>
              </a:rPr>
              <a:t>   皆从根本上被动摇甚至改变了。</a:t>
            </a:r>
            <a:endParaRPr lang="en-US" altLang="zh-TW" sz="3200" dirty="0">
              <a:latin typeface="+mn-ea"/>
            </a:endParaRPr>
          </a:p>
        </p:txBody>
      </p:sp>
    </p:spTree>
    <p:extLst>
      <p:ext uri="{BB962C8B-B14F-4D97-AF65-F5344CB8AC3E}">
        <p14:creationId xmlns:p14="http://schemas.microsoft.com/office/powerpoint/2010/main" val="28011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202498" y="0"/>
            <a:ext cx="2900365" cy="400110"/>
          </a:xfrm>
          <a:prstGeom prst="rect">
            <a:avLst/>
          </a:prstGeom>
          <a:solidFill>
            <a:srgbClr val="006666"/>
          </a:solidFill>
          <a:ln w="38100">
            <a:solidFill>
              <a:srgbClr val="006666"/>
            </a:solidFill>
          </a:ln>
        </p:spPr>
        <p:txBody>
          <a:bodyPr wrap="square" rtlCol="0">
            <a:spAutoFit/>
          </a:bodyPr>
          <a:lstStyle/>
          <a:p>
            <a:pPr algn="ctr"/>
            <a:r>
              <a:rPr lang="zh-TW" altLang="en-US" sz="2000" dirty="0">
                <a:solidFill>
                  <a:schemeClr val="bg1"/>
                </a:solidFill>
                <a:latin typeface="微軟正黑體" panose="020B0604030504040204" pitchFamily="34" charset="-120"/>
                <a:ea typeface="微軟正黑體" panose="020B0604030504040204" pitchFamily="34" charset="-120"/>
              </a:rPr>
              <a:t>诞生</a:t>
            </a:r>
            <a:endParaRPr lang="en-US" altLang="zh-TW" sz="20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9070849" y="0"/>
            <a:ext cx="2900365" cy="400110"/>
          </a:xfrm>
          <a:prstGeom prst="rect">
            <a:avLst/>
          </a:prstGeom>
          <a:solidFill>
            <a:srgbClr val="006666"/>
          </a:solidFill>
          <a:ln w="38100">
            <a:solidFill>
              <a:srgbClr val="006666"/>
            </a:solidFill>
          </a:ln>
        </p:spPr>
        <p:txBody>
          <a:bodyPr wrap="square" rtlCol="0">
            <a:spAutoFit/>
          </a:bodyPr>
          <a:lstStyle/>
          <a:p>
            <a:pPr algn="ctr"/>
            <a:r>
              <a:rPr lang="zh-TW" altLang="en-US" sz="2000" dirty="0">
                <a:solidFill>
                  <a:schemeClr val="bg1"/>
                </a:solidFill>
                <a:latin typeface="微軟正黑體" panose="020B0604030504040204" pitchFamily="34" charset="-120"/>
                <a:ea typeface="微軟正黑體" panose="020B0604030504040204" pitchFamily="34" charset="-120"/>
              </a:rPr>
              <a:t>出生</a:t>
            </a:r>
            <a:endParaRPr lang="en-US" altLang="zh-TW" sz="20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3" idx="1"/>
          </p:cNvCxnSpPr>
          <p:nvPr/>
        </p:nvCxnSpPr>
        <p:spPr>
          <a:xfrm>
            <a:off x="3102863" y="200055"/>
            <a:ext cx="5967986" cy="0"/>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graphicFrame>
        <p:nvGraphicFramePr>
          <p:cNvPr id="7" name="表格 16">
            <a:extLst>
              <a:ext uri="{FF2B5EF4-FFF2-40B4-BE49-F238E27FC236}">
                <a16:creationId xmlns:a16="http://schemas.microsoft.com/office/drawing/2014/main" id="{F44D940F-5648-4768-BA7F-CFBB17555E6D}"/>
              </a:ext>
            </a:extLst>
          </p:cNvPr>
          <p:cNvGraphicFramePr>
            <a:graphicFrameLocks noGrp="1"/>
          </p:cNvGraphicFramePr>
          <p:nvPr>
            <p:extLst>
              <p:ext uri="{D42A27DB-BD31-4B8C-83A1-F6EECF244321}">
                <p14:modId xmlns:p14="http://schemas.microsoft.com/office/powerpoint/2010/main" val="2773698049"/>
              </p:ext>
            </p:extLst>
          </p:nvPr>
        </p:nvGraphicFramePr>
        <p:xfrm>
          <a:off x="157166" y="461665"/>
          <a:ext cx="11814048" cy="6322408"/>
        </p:xfrm>
        <a:graphic>
          <a:graphicData uri="http://schemas.openxmlformats.org/drawingml/2006/table">
            <a:tbl>
              <a:tblPr firstRow="1" bandRow="1">
                <a:tableStyleId>{69CF1AB2-1976-4502-BF36-3FF5EA218861}</a:tableStyleId>
              </a:tblPr>
              <a:tblGrid>
                <a:gridCol w="504535">
                  <a:extLst>
                    <a:ext uri="{9D8B030D-6E8A-4147-A177-3AD203B41FA5}">
                      <a16:colId xmlns:a16="http://schemas.microsoft.com/office/drawing/2014/main" val="1876788779"/>
                    </a:ext>
                  </a:extLst>
                </a:gridCol>
                <a:gridCol w="6847241">
                  <a:extLst>
                    <a:ext uri="{9D8B030D-6E8A-4147-A177-3AD203B41FA5}">
                      <a16:colId xmlns:a16="http://schemas.microsoft.com/office/drawing/2014/main" val="2559779614"/>
                    </a:ext>
                  </a:extLst>
                </a:gridCol>
                <a:gridCol w="4462272">
                  <a:extLst>
                    <a:ext uri="{9D8B030D-6E8A-4147-A177-3AD203B41FA5}">
                      <a16:colId xmlns:a16="http://schemas.microsoft.com/office/drawing/2014/main" val="243872182"/>
                    </a:ext>
                  </a:extLst>
                </a:gridCol>
              </a:tblGrid>
              <a:tr h="530606">
                <a:tc gridSpan="3">
                  <a:txBody>
                    <a:bodyPr/>
                    <a:lstStyle/>
                    <a:p>
                      <a:pPr algn="ctr"/>
                      <a:r>
                        <a:rPr lang="zh-TW" altLang="en-US" sz="3000" b="0" dirty="0">
                          <a:solidFill>
                            <a:schemeClr val="bg1"/>
                          </a:solidFill>
                          <a:latin typeface="+mn-ea"/>
                          <a:ea typeface="+mn-ea"/>
                        </a:rPr>
                        <a:t>语义</a:t>
                      </a:r>
                      <a:endParaRPr lang="zh-TW" altLang="en-US" sz="3000" b="0" dirty="0">
                        <a:ln>
                          <a:solidFill>
                            <a:schemeClr val="tx1"/>
                          </a:solidFill>
                        </a:ln>
                        <a:solidFill>
                          <a:schemeClr val="bg1"/>
                        </a:solidFill>
                        <a:latin typeface="+mn-ea"/>
                        <a:ea typeface="+mn-ea"/>
                      </a:endParaRPr>
                    </a:p>
                  </a:txBody>
                  <a:tcPr anchor="ctr">
                    <a:solidFill>
                      <a:srgbClr val="006666"/>
                    </a:solidFill>
                  </a:tcPr>
                </a:tc>
                <a:tc hMerge="1">
                  <a:txBody>
                    <a:bodyPr/>
                    <a:lstStyle/>
                    <a:p>
                      <a:endParaRPr lang="zh-TW" altLang="en-US" sz="4000" b="0" baseline="0" dirty="0">
                        <a:latin typeface="Calibri" panose="020F0502020204030204" pitchFamily="34" charset="0"/>
                        <a:ea typeface="標楷體" panose="03000509000000000000" pitchFamily="65" charset="-120"/>
                      </a:endParaRPr>
                    </a:p>
                  </a:txBody>
                  <a:tcPr anchor="ctr">
                    <a:noFill/>
                  </a:tcPr>
                </a:tc>
                <a:tc hMerge="1">
                  <a:txBody>
                    <a:bodyPr/>
                    <a:lstStyle/>
                    <a:p>
                      <a:endParaRPr lang="zh-TW" altLang="en-US"/>
                    </a:p>
                  </a:txBody>
                  <a:tcPr/>
                </a:tc>
                <a:extLst>
                  <a:ext uri="{0D108BD9-81ED-4DB2-BD59-A6C34878D82A}">
                    <a16:rowId xmlns:a16="http://schemas.microsoft.com/office/drawing/2014/main" val="3478206328"/>
                  </a:ext>
                </a:extLst>
              </a:tr>
              <a:tr h="979611">
                <a:tc>
                  <a:txBody>
                    <a:bodyPr/>
                    <a:lstStyle/>
                    <a:p>
                      <a:pPr algn="ctr">
                        <a:lnSpc>
                          <a:spcPct val="100000"/>
                        </a:lnSpc>
                      </a:pPr>
                      <a:r>
                        <a:rPr lang="zh-TW" altLang="en-US" sz="3000" dirty="0">
                          <a:latin typeface="+mn-ea"/>
                          <a:ea typeface="+mn-ea"/>
                        </a:rPr>
                        <a:t> 相同</a:t>
                      </a:r>
                      <a:endParaRPr lang="zh-TW" altLang="en-US" sz="3000" b="1" dirty="0">
                        <a:solidFill>
                          <a:srgbClr val="006666"/>
                        </a:solidFill>
                        <a:latin typeface="+mn-ea"/>
                        <a:ea typeface="+mn-ea"/>
                      </a:endParaRPr>
                    </a:p>
                  </a:txBody>
                  <a:tcPr vert="eaVert" anchor="ctr">
                    <a:solidFill>
                      <a:srgbClr val="DFE8E8"/>
                    </a:solidFill>
                  </a:tcPr>
                </a:tc>
                <a:tc gridSpan="2">
                  <a:txBody>
                    <a:bodyPr/>
                    <a:lstStyle/>
                    <a:p>
                      <a:pPr>
                        <a:lnSpc>
                          <a:spcPct val="150000"/>
                        </a:lnSpc>
                      </a:pPr>
                      <a:r>
                        <a:rPr lang="en-US" altLang="zh-TW" sz="3000" baseline="0" dirty="0">
                          <a:ln>
                            <a:solidFill>
                              <a:schemeClr val="tx1"/>
                            </a:solidFill>
                          </a:ln>
                          <a:latin typeface="+mn-ea"/>
                          <a:ea typeface="+mn-ea"/>
                        </a:rPr>
                        <a:t>1.V.</a:t>
                      </a:r>
                      <a:r>
                        <a:rPr lang="zh-TW" altLang="en-US" sz="3000" baseline="0" dirty="0">
                          <a:ln>
                            <a:solidFill>
                              <a:schemeClr val="tx1"/>
                            </a:solidFill>
                          </a:ln>
                          <a:latin typeface="+mn-ea"/>
                          <a:ea typeface="+mn-ea"/>
                        </a:rPr>
                        <a:t>，都指“生育出来”的意思。</a:t>
                      </a:r>
                      <a:endParaRPr lang="en-US" altLang="zh-TW" sz="3000" b="0" baseline="0" dirty="0">
                        <a:ln>
                          <a:solidFill>
                            <a:schemeClr val="tx1"/>
                          </a:solidFill>
                        </a:ln>
                        <a:latin typeface="+mn-ea"/>
                        <a:ea typeface="+mn-ea"/>
                      </a:endParaRPr>
                    </a:p>
                  </a:txBody>
                  <a:tcPr anchor="ctr">
                    <a:solidFill>
                      <a:srgbClr val="F0F4F4"/>
                    </a:solidFill>
                  </a:tcPr>
                </a:tc>
                <a:tc hMerge="1">
                  <a:txBody>
                    <a:bodyPr/>
                    <a:lstStyle/>
                    <a:p>
                      <a:endParaRPr lang="zh-TW" altLang="en-US"/>
                    </a:p>
                  </a:txBody>
                  <a:tcPr/>
                </a:tc>
                <a:extLst>
                  <a:ext uri="{0D108BD9-81ED-4DB2-BD59-A6C34878D82A}">
                    <a16:rowId xmlns:a16="http://schemas.microsoft.com/office/drawing/2014/main" val="69350516"/>
                  </a:ext>
                </a:extLst>
              </a:tr>
              <a:tr h="671927">
                <a:tc rowSpan="2">
                  <a:txBody>
                    <a:bodyPr/>
                    <a:lstStyle/>
                    <a:p>
                      <a:pPr algn="ctr">
                        <a:lnSpc>
                          <a:spcPct val="100000"/>
                        </a:lnSpc>
                      </a:pPr>
                      <a:r>
                        <a:rPr lang="zh-TW" altLang="en-US" sz="3000" dirty="0">
                          <a:latin typeface="+mn-ea"/>
                          <a:ea typeface="+mn-ea"/>
                        </a:rPr>
                        <a:t>不同点</a:t>
                      </a:r>
                      <a:endParaRPr lang="zh-TW" altLang="en-US" sz="3000" b="1" dirty="0">
                        <a:solidFill>
                          <a:srgbClr val="006666"/>
                        </a:solidFill>
                        <a:latin typeface="+mn-ea"/>
                        <a:ea typeface="+mn-ea"/>
                      </a:endParaRPr>
                    </a:p>
                  </a:txBody>
                  <a:tcPr vert="eaVert" anchor="ctr">
                    <a:solidFill>
                      <a:srgbClr val="DFE8E8"/>
                    </a:solidFill>
                  </a:tcPr>
                </a:tc>
                <a:tc>
                  <a:txBody>
                    <a:bodyPr/>
                    <a:lstStyle/>
                    <a:p>
                      <a:pPr algn="ctr"/>
                      <a:r>
                        <a:rPr lang="zh-TW" altLang="en-US" sz="3000" dirty="0">
                          <a:solidFill>
                            <a:schemeClr val="bg1"/>
                          </a:solidFill>
                          <a:latin typeface="+mn-ea"/>
                          <a:ea typeface="+mn-ea"/>
                        </a:rPr>
                        <a:t>诞生</a:t>
                      </a:r>
                      <a:endParaRPr lang="en-US" altLang="zh-TW" sz="3000" dirty="0">
                        <a:solidFill>
                          <a:schemeClr val="bg1"/>
                        </a:solidFill>
                        <a:latin typeface="+mn-ea"/>
                        <a:ea typeface="+mn-ea"/>
                      </a:endParaRPr>
                    </a:p>
                  </a:txBody>
                  <a:tcPr anchor="ctr">
                    <a:solidFill>
                      <a:srgbClr val="006666"/>
                    </a:solidFill>
                  </a:tcPr>
                </a:tc>
                <a:tc>
                  <a:txBody>
                    <a:bodyPr/>
                    <a:lstStyle/>
                    <a:p>
                      <a:pPr algn="ctr"/>
                      <a:r>
                        <a:rPr lang="zh-TW" altLang="en-US" sz="3000" dirty="0">
                          <a:solidFill>
                            <a:schemeClr val="bg1"/>
                          </a:solidFill>
                          <a:latin typeface="+mn-ea"/>
                          <a:ea typeface="+mn-ea"/>
                        </a:rPr>
                        <a:t>出生</a:t>
                      </a:r>
                      <a:endParaRPr lang="en-US" altLang="zh-TW" sz="3000" dirty="0">
                        <a:solidFill>
                          <a:schemeClr val="bg1"/>
                        </a:solidFill>
                        <a:latin typeface="+mn-ea"/>
                        <a:ea typeface="+mn-ea"/>
                      </a:endParaRPr>
                    </a:p>
                  </a:txBody>
                  <a:tcPr anchor="ctr">
                    <a:solidFill>
                      <a:srgbClr val="006666"/>
                    </a:solidFill>
                  </a:tcPr>
                </a:tc>
                <a:extLst>
                  <a:ext uri="{0D108BD9-81ED-4DB2-BD59-A6C34878D82A}">
                    <a16:rowId xmlns:a16="http://schemas.microsoft.com/office/drawing/2014/main" val="4052056327"/>
                  </a:ext>
                </a:extLst>
              </a:tr>
              <a:tr h="2203400">
                <a:tc vMerge="1">
                  <a:txBody>
                    <a:bodyPr/>
                    <a:lstStyle/>
                    <a:p>
                      <a:endParaRPr lang="zh-TW" altLang="en-US"/>
                    </a:p>
                  </a:txBody>
                  <a:tcPr/>
                </a:tc>
                <a:tc>
                  <a:txBody>
                    <a:bodyPr/>
                    <a:lstStyle/>
                    <a:p>
                      <a:pPr algn="l">
                        <a:lnSpc>
                          <a:spcPct val="150000"/>
                        </a:lnSpc>
                      </a:pPr>
                      <a:r>
                        <a:rPr lang="en-US" altLang="zh-TW" sz="3000" baseline="0" dirty="0">
                          <a:ln>
                            <a:solidFill>
                              <a:schemeClr val="tx1"/>
                            </a:solidFill>
                          </a:ln>
                          <a:latin typeface="+mn-ea"/>
                          <a:ea typeface="+mn-ea"/>
                        </a:rPr>
                        <a:t>1.</a:t>
                      </a:r>
                      <a:r>
                        <a:rPr lang="zh-TW" altLang="en-US" sz="3000" baseline="0" dirty="0">
                          <a:ln>
                            <a:solidFill>
                              <a:schemeClr val="tx1"/>
                            </a:solidFill>
                          </a:ln>
                          <a:latin typeface="+mn-ea"/>
                          <a:ea typeface="+mn-ea"/>
                        </a:rPr>
                        <a:t>指人的出生，还指新事物的产生。</a:t>
                      </a:r>
                      <a:endParaRPr lang="en-US" altLang="zh-TW" sz="3000" baseline="0" dirty="0">
                        <a:ln>
                          <a:solidFill>
                            <a:schemeClr val="tx1"/>
                          </a:solidFill>
                        </a:ln>
                        <a:latin typeface="+mn-ea"/>
                        <a:ea typeface="+mn-ea"/>
                      </a:endParaRPr>
                    </a:p>
                    <a:p>
                      <a:pPr algn="l">
                        <a:lnSpc>
                          <a:spcPct val="150000"/>
                        </a:lnSpc>
                      </a:pPr>
                      <a:r>
                        <a:rPr lang="en-US" altLang="zh-TW" sz="3000" baseline="0" dirty="0">
                          <a:ln>
                            <a:solidFill>
                              <a:schemeClr val="tx1"/>
                            </a:solidFill>
                          </a:ln>
                          <a:latin typeface="+mn-ea"/>
                          <a:ea typeface="+mn-ea"/>
                        </a:rPr>
                        <a:t>2.</a:t>
                      </a:r>
                      <a:r>
                        <a:rPr lang="zh-TW" altLang="en-US" sz="3000" baseline="0" dirty="0">
                          <a:ln>
                            <a:solidFill>
                              <a:schemeClr val="tx1"/>
                            </a:solidFill>
                          </a:ln>
                          <a:latin typeface="+mn-ea"/>
                          <a:ea typeface="+mn-ea"/>
                        </a:rPr>
                        <a:t>褒义词，有庄重、尊敬的感情色彩。</a:t>
                      </a:r>
                      <a:endParaRPr lang="en-US" altLang="zh-TW" sz="300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3.</a:t>
                      </a:r>
                      <a:r>
                        <a:rPr lang="zh-TW" altLang="en-US" sz="3000" b="0" baseline="0" dirty="0">
                          <a:ln>
                            <a:solidFill>
                              <a:schemeClr val="tx1"/>
                            </a:solidFill>
                          </a:ln>
                          <a:latin typeface="+mn-ea"/>
                          <a:ea typeface="+mn-ea"/>
                        </a:rPr>
                        <a:t>多用于伟大人物。</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4.</a:t>
                      </a:r>
                      <a:r>
                        <a:rPr lang="zh-TW" altLang="en-US" sz="3000" b="0" baseline="0" dirty="0">
                          <a:ln>
                            <a:solidFill>
                              <a:schemeClr val="tx1"/>
                            </a:solidFill>
                          </a:ln>
                          <a:latin typeface="+mn-ea"/>
                          <a:ea typeface="+mn-ea"/>
                        </a:rPr>
                        <a:t>常用于政党、国家、组织等的创建。</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5.</a:t>
                      </a:r>
                      <a:r>
                        <a:rPr lang="zh-TW" altLang="en-US" sz="3000" b="0" baseline="0" dirty="0">
                          <a:ln>
                            <a:solidFill>
                              <a:schemeClr val="tx1"/>
                            </a:solidFill>
                          </a:ln>
                          <a:latin typeface="+mn-ea"/>
                          <a:ea typeface="+mn-ea"/>
                        </a:rPr>
                        <a:t>书面语</a:t>
                      </a:r>
                      <a:endParaRPr lang="en-US" altLang="zh-TW" sz="3000" b="0" baseline="0" dirty="0">
                        <a:ln>
                          <a:solidFill>
                            <a:schemeClr val="tx1"/>
                          </a:solidFill>
                        </a:ln>
                        <a:latin typeface="+mn-ea"/>
                        <a:ea typeface="+mn-ea"/>
                      </a:endParaRPr>
                    </a:p>
                  </a:txBody>
                  <a:tcPr anchor="ctr">
                    <a:solidFill>
                      <a:srgbClr val="F0F4F4"/>
                    </a:solidFill>
                  </a:tcPr>
                </a:tc>
                <a:tc>
                  <a:txBody>
                    <a:bodyPr/>
                    <a:lstStyle/>
                    <a:p>
                      <a:pPr algn="l">
                        <a:lnSpc>
                          <a:spcPct val="150000"/>
                        </a:lnSpc>
                      </a:pPr>
                      <a:r>
                        <a:rPr lang="en-US" altLang="zh-TW" sz="3000" baseline="0" dirty="0">
                          <a:ln>
                            <a:solidFill>
                              <a:schemeClr val="tx1"/>
                            </a:solidFill>
                          </a:ln>
                          <a:latin typeface="+mn-ea"/>
                          <a:ea typeface="+mn-ea"/>
                        </a:rPr>
                        <a:t>1.</a:t>
                      </a:r>
                      <a:r>
                        <a:rPr lang="zh-TW" altLang="en-US" sz="3000" baseline="0" dirty="0">
                          <a:ln>
                            <a:solidFill>
                              <a:schemeClr val="tx1"/>
                            </a:solidFill>
                          </a:ln>
                          <a:latin typeface="+mn-ea"/>
                          <a:ea typeface="+mn-ea"/>
                        </a:rPr>
                        <a:t>用于人的出生，词义</a:t>
                      </a:r>
                      <a:endParaRPr lang="en-US" altLang="zh-TW" sz="3000" baseline="0" dirty="0">
                        <a:ln>
                          <a:solidFill>
                            <a:schemeClr val="tx1"/>
                          </a:solidFill>
                        </a:ln>
                        <a:latin typeface="+mn-ea"/>
                        <a:ea typeface="+mn-ea"/>
                      </a:endParaRPr>
                    </a:p>
                    <a:p>
                      <a:pPr algn="l">
                        <a:lnSpc>
                          <a:spcPct val="150000"/>
                        </a:lnSpc>
                      </a:pPr>
                      <a:r>
                        <a:rPr lang="zh-TW" altLang="en-US" sz="3000" baseline="0" dirty="0">
                          <a:ln>
                            <a:solidFill>
                              <a:schemeClr val="tx1"/>
                            </a:solidFill>
                          </a:ln>
                          <a:latin typeface="+mn-ea"/>
                          <a:ea typeface="+mn-ea"/>
                        </a:rPr>
                        <a:t>   范围比“诞生”小 。</a:t>
                      </a:r>
                      <a:endParaRPr lang="en-US" altLang="zh-TW" sz="3000" baseline="0" dirty="0">
                        <a:ln>
                          <a:solidFill>
                            <a:schemeClr val="tx1"/>
                          </a:solidFill>
                        </a:ln>
                        <a:latin typeface="+mn-ea"/>
                        <a:ea typeface="+mn-ea"/>
                      </a:endParaRPr>
                    </a:p>
                    <a:p>
                      <a:pPr algn="l">
                        <a:lnSpc>
                          <a:spcPct val="150000"/>
                        </a:lnSpc>
                      </a:pPr>
                      <a:r>
                        <a:rPr lang="en-US" altLang="zh-TW" sz="3000" baseline="0" dirty="0">
                          <a:ln>
                            <a:solidFill>
                              <a:schemeClr val="tx1"/>
                            </a:solidFill>
                          </a:ln>
                          <a:latin typeface="+mn-ea"/>
                          <a:ea typeface="+mn-ea"/>
                        </a:rPr>
                        <a:t>2.</a:t>
                      </a:r>
                      <a:r>
                        <a:rPr lang="zh-TW" altLang="en-US" sz="3000" baseline="0" dirty="0">
                          <a:ln>
                            <a:solidFill>
                              <a:schemeClr val="tx1"/>
                            </a:solidFill>
                          </a:ln>
                          <a:latin typeface="+mn-ea"/>
                          <a:ea typeface="+mn-ea"/>
                        </a:rPr>
                        <a:t>可用于他人或自己。</a:t>
                      </a:r>
                      <a:endParaRPr lang="en-US" altLang="zh-TW" sz="300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3.</a:t>
                      </a:r>
                      <a:r>
                        <a:rPr lang="zh-TW" altLang="en-US" sz="3000" b="0" baseline="0" dirty="0">
                          <a:ln>
                            <a:solidFill>
                              <a:schemeClr val="tx1"/>
                            </a:solidFill>
                          </a:ln>
                          <a:latin typeface="+mn-ea"/>
                          <a:ea typeface="+mn-ea"/>
                        </a:rPr>
                        <a:t>书面语、口语都常用。</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4.</a:t>
                      </a:r>
                      <a:r>
                        <a:rPr lang="zh-TW" altLang="en-US" sz="3000" b="0" baseline="0" dirty="0">
                          <a:ln>
                            <a:solidFill>
                              <a:schemeClr val="tx1"/>
                            </a:solidFill>
                          </a:ln>
                          <a:latin typeface="+mn-ea"/>
                          <a:ea typeface="+mn-ea"/>
                        </a:rPr>
                        <a:t>可用于出生率</a:t>
                      </a:r>
                      <a:r>
                        <a:rPr lang="en-US" altLang="zh-TW" sz="3000" b="0" baseline="0" dirty="0">
                          <a:ln>
                            <a:solidFill>
                              <a:schemeClr val="tx1"/>
                            </a:solidFill>
                          </a:ln>
                          <a:latin typeface="+mn-ea"/>
                          <a:ea typeface="+mn-ea"/>
                        </a:rPr>
                        <a:t>/</a:t>
                      </a:r>
                      <a:r>
                        <a:rPr lang="zh-TW" altLang="en-US" sz="3000" b="0" baseline="0" dirty="0">
                          <a:ln>
                            <a:solidFill>
                              <a:schemeClr val="tx1"/>
                            </a:solidFill>
                          </a:ln>
                          <a:latin typeface="+mn-ea"/>
                          <a:ea typeface="+mn-ea"/>
                        </a:rPr>
                        <a:t>出生日期</a:t>
                      </a:r>
                      <a:endParaRPr lang="en-US" altLang="zh-TW" sz="3000" b="0" baseline="0" dirty="0">
                        <a:ln>
                          <a:solidFill>
                            <a:schemeClr val="tx1"/>
                          </a:solidFill>
                        </a:ln>
                        <a:latin typeface="+mn-ea"/>
                        <a:ea typeface="+mn-ea"/>
                      </a:endParaRPr>
                    </a:p>
                    <a:p>
                      <a:pPr algn="l">
                        <a:lnSpc>
                          <a:spcPct val="150000"/>
                        </a:lnSpc>
                      </a:pPr>
                      <a:r>
                        <a:rPr lang="en-US" altLang="zh-TW" sz="3000" b="0" baseline="0" dirty="0">
                          <a:ln>
                            <a:solidFill>
                              <a:schemeClr val="tx1"/>
                            </a:solidFill>
                          </a:ln>
                          <a:latin typeface="+mn-ea"/>
                          <a:ea typeface="+mn-ea"/>
                        </a:rPr>
                        <a:t>    /</a:t>
                      </a:r>
                      <a:r>
                        <a:rPr lang="zh-TW" altLang="en-US" sz="3000" b="0" baseline="0" dirty="0">
                          <a:ln>
                            <a:solidFill>
                              <a:schemeClr val="tx1"/>
                            </a:solidFill>
                          </a:ln>
                          <a:latin typeface="+mn-ea"/>
                          <a:ea typeface="+mn-ea"/>
                        </a:rPr>
                        <a:t>出生年月日。</a:t>
                      </a:r>
                      <a:endParaRPr lang="en-US" altLang="zh-TW" sz="3000" b="0" baseline="0" dirty="0">
                        <a:ln>
                          <a:solidFill>
                            <a:schemeClr val="tx1"/>
                          </a:solidFill>
                        </a:ln>
                        <a:latin typeface="+mn-ea"/>
                        <a:ea typeface="+mn-ea"/>
                      </a:endParaRPr>
                    </a:p>
                  </a:txBody>
                  <a:tcPr anchor="ctr">
                    <a:solidFill>
                      <a:srgbClr val="F0F4F4"/>
                    </a:solidFill>
                  </a:tcPr>
                </a:tc>
                <a:extLst>
                  <a:ext uri="{0D108BD9-81ED-4DB2-BD59-A6C34878D82A}">
                    <a16:rowId xmlns:a16="http://schemas.microsoft.com/office/drawing/2014/main" val="1677290715"/>
                  </a:ext>
                </a:extLst>
              </a:tr>
            </a:tbl>
          </a:graphicData>
        </a:graphic>
      </p:graphicFrame>
    </p:spTree>
    <p:extLst>
      <p:ext uri="{BB962C8B-B14F-4D97-AF65-F5344CB8AC3E}">
        <p14:creationId xmlns:p14="http://schemas.microsoft.com/office/powerpoint/2010/main" val="4159706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94EC4C74-BB27-4A6A-BC45-7F596B05731F}"/>
              </a:ext>
            </a:extLst>
          </p:cNvPr>
          <p:cNvSpPr txBox="1"/>
          <p:nvPr/>
        </p:nvSpPr>
        <p:spPr>
          <a:xfrm>
            <a:off x="0" y="0"/>
            <a:ext cx="4391026" cy="584775"/>
          </a:xfrm>
          <a:prstGeom prst="rect">
            <a:avLst/>
          </a:prstGeom>
          <a:solidFill>
            <a:srgbClr val="0070C0"/>
          </a:solidFill>
        </p:spPr>
        <p:txBody>
          <a:bodyPr wrap="square" rtlCol="0">
            <a:spAutoFit/>
          </a:bodyPr>
          <a:lstStyle/>
          <a:p>
            <a:r>
              <a:rPr lang="zh-TW" altLang="en-US" sz="3200" dirty="0">
                <a:solidFill>
                  <a:schemeClr val="bg1"/>
                </a:solidFill>
              </a:rPr>
              <a:t>根据课文内容判断正误</a:t>
            </a:r>
          </a:p>
        </p:txBody>
      </p:sp>
      <p:sp>
        <p:nvSpPr>
          <p:cNvPr id="3" name="文字方塊 2">
            <a:extLst>
              <a:ext uri="{FF2B5EF4-FFF2-40B4-BE49-F238E27FC236}">
                <a16:creationId xmlns:a16="http://schemas.microsoft.com/office/drawing/2014/main" id="{93C4DE11-138C-4709-B3A3-88B55D9AB208}"/>
              </a:ext>
            </a:extLst>
          </p:cNvPr>
          <p:cNvSpPr txBox="1"/>
          <p:nvPr/>
        </p:nvSpPr>
        <p:spPr>
          <a:xfrm>
            <a:off x="328612" y="1580707"/>
            <a:ext cx="11534775" cy="4145558"/>
          </a:xfrm>
          <a:prstGeom prst="rect">
            <a:avLst/>
          </a:prstGeom>
          <a:noFill/>
        </p:spPr>
        <p:txBody>
          <a:bodyPr wrap="square" rtlCol="0">
            <a:spAutoFit/>
          </a:bodyPr>
          <a:lstStyle/>
          <a:p>
            <a:pPr>
              <a:lnSpc>
                <a:spcPct val="150000"/>
              </a:lnSpc>
            </a:pPr>
            <a:r>
              <a:rPr lang="en-US" altLang="zh-TW" sz="3600" dirty="0">
                <a:latin typeface="+mn-ea"/>
              </a:rPr>
              <a:t>5.</a:t>
            </a:r>
            <a:r>
              <a:rPr lang="zh-TW" altLang="en-US" sz="3600" dirty="0">
                <a:latin typeface="+mn-ea"/>
              </a:rPr>
              <a:t>克隆人必将导致严重的伦理后果。</a:t>
            </a:r>
            <a:endParaRPr lang="en-US" altLang="zh-TW" sz="3600" dirty="0">
              <a:latin typeface="+mn-ea"/>
            </a:endParaRPr>
          </a:p>
          <a:p>
            <a:pPr>
              <a:lnSpc>
                <a:spcPct val="150000"/>
              </a:lnSpc>
            </a:pPr>
            <a:r>
              <a:rPr lang="en-US" altLang="zh-TW" sz="3600" dirty="0">
                <a:latin typeface="+mn-ea"/>
              </a:rPr>
              <a:t>6.</a:t>
            </a:r>
            <a:r>
              <a:rPr lang="zh-TW" altLang="en-US" sz="3600" dirty="0">
                <a:latin typeface="+mn-ea"/>
              </a:rPr>
              <a:t>自然诞生的人和克隆出来的人之间的界限无法打破。</a:t>
            </a:r>
            <a:endParaRPr lang="en-US" altLang="zh-TW" sz="3600" dirty="0">
              <a:latin typeface="+mn-ea"/>
            </a:endParaRPr>
          </a:p>
          <a:p>
            <a:pPr>
              <a:lnSpc>
                <a:spcPct val="150000"/>
              </a:lnSpc>
            </a:pPr>
            <a:r>
              <a:rPr lang="en-US" altLang="zh-TW" sz="3600" dirty="0">
                <a:latin typeface="+mn-ea"/>
              </a:rPr>
              <a:t>7.</a:t>
            </a:r>
            <a:r>
              <a:rPr lang="zh-TW" altLang="en-US" sz="3600" dirty="0">
                <a:latin typeface="+mn-ea"/>
              </a:rPr>
              <a:t>科学是有禁区的。</a:t>
            </a:r>
            <a:endParaRPr lang="en-US" altLang="zh-TW" sz="3600" dirty="0">
              <a:latin typeface="+mn-ea"/>
            </a:endParaRPr>
          </a:p>
          <a:p>
            <a:pPr>
              <a:lnSpc>
                <a:spcPct val="150000"/>
              </a:lnSpc>
            </a:pPr>
            <a:r>
              <a:rPr lang="en-US" altLang="zh-TW" sz="3600" dirty="0">
                <a:latin typeface="+mn-ea"/>
              </a:rPr>
              <a:t>8.</a:t>
            </a:r>
            <a:r>
              <a:rPr lang="zh-TW" altLang="en-US" sz="3600" dirty="0">
                <a:latin typeface="+mn-ea"/>
              </a:rPr>
              <a:t>“个人的选择自由”，应当遵守不能危及人类的生存这</a:t>
            </a:r>
            <a:endParaRPr lang="en-US" altLang="zh-TW" sz="3600" dirty="0">
              <a:latin typeface="+mn-ea"/>
            </a:endParaRPr>
          </a:p>
          <a:p>
            <a:pPr>
              <a:lnSpc>
                <a:spcPct val="150000"/>
              </a:lnSpc>
            </a:pPr>
            <a:r>
              <a:rPr lang="en-US" altLang="zh-TW" sz="3600" dirty="0">
                <a:latin typeface="+mn-ea"/>
              </a:rPr>
              <a:t>   </a:t>
            </a:r>
            <a:r>
              <a:rPr lang="zh-TW" altLang="en-US" sz="3600" dirty="0">
                <a:latin typeface="+mn-ea"/>
              </a:rPr>
              <a:t>个前提。</a:t>
            </a:r>
            <a:endParaRPr lang="en-US" altLang="zh-TW" sz="3600" dirty="0">
              <a:latin typeface="+mn-ea"/>
            </a:endParaRPr>
          </a:p>
        </p:txBody>
      </p:sp>
    </p:spTree>
    <p:extLst>
      <p:ext uri="{BB962C8B-B14F-4D97-AF65-F5344CB8AC3E}">
        <p14:creationId xmlns:p14="http://schemas.microsoft.com/office/powerpoint/2010/main" val="4125059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DDBAF9A1-5189-483C-A29A-3651E4DFFB92}"/>
              </a:ext>
            </a:extLst>
          </p:cNvPr>
          <p:cNvGraphicFramePr>
            <a:graphicFrameLocks noGrp="1"/>
          </p:cNvGraphicFramePr>
          <p:nvPr>
            <p:extLst>
              <p:ext uri="{D42A27DB-BD31-4B8C-83A1-F6EECF244321}">
                <p14:modId xmlns:p14="http://schemas.microsoft.com/office/powerpoint/2010/main" val="248643386"/>
              </p:ext>
            </p:extLst>
          </p:nvPr>
        </p:nvGraphicFramePr>
        <p:xfrm>
          <a:off x="0" y="0"/>
          <a:ext cx="12192000" cy="1266826"/>
        </p:xfrm>
        <a:graphic>
          <a:graphicData uri="http://schemas.openxmlformats.org/drawingml/2006/table">
            <a:tbl>
              <a:tblPr firstRow="1" bandRow="1">
                <a:tableStyleId>{8799B23B-EC83-4686-B30A-512413B5E67A}</a:tableStyleId>
              </a:tblPr>
              <a:tblGrid>
                <a:gridCol w="2438400">
                  <a:extLst>
                    <a:ext uri="{9D8B030D-6E8A-4147-A177-3AD203B41FA5}">
                      <a16:colId xmlns:a16="http://schemas.microsoft.com/office/drawing/2014/main" val="4198680408"/>
                    </a:ext>
                  </a:extLst>
                </a:gridCol>
                <a:gridCol w="2438400">
                  <a:extLst>
                    <a:ext uri="{9D8B030D-6E8A-4147-A177-3AD203B41FA5}">
                      <a16:colId xmlns:a16="http://schemas.microsoft.com/office/drawing/2014/main" val="1429028016"/>
                    </a:ext>
                  </a:extLst>
                </a:gridCol>
                <a:gridCol w="2438400">
                  <a:extLst>
                    <a:ext uri="{9D8B030D-6E8A-4147-A177-3AD203B41FA5}">
                      <a16:colId xmlns:a16="http://schemas.microsoft.com/office/drawing/2014/main" val="793841815"/>
                    </a:ext>
                  </a:extLst>
                </a:gridCol>
                <a:gridCol w="2438400">
                  <a:extLst>
                    <a:ext uri="{9D8B030D-6E8A-4147-A177-3AD203B41FA5}">
                      <a16:colId xmlns:a16="http://schemas.microsoft.com/office/drawing/2014/main" val="180762605"/>
                    </a:ext>
                  </a:extLst>
                </a:gridCol>
                <a:gridCol w="2438400">
                  <a:extLst>
                    <a:ext uri="{9D8B030D-6E8A-4147-A177-3AD203B41FA5}">
                      <a16:colId xmlns:a16="http://schemas.microsoft.com/office/drawing/2014/main" val="1801778235"/>
                    </a:ext>
                  </a:extLst>
                </a:gridCol>
              </a:tblGrid>
              <a:tr h="633413">
                <a:tc>
                  <a:txBody>
                    <a:bodyPr/>
                    <a:lstStyle/>
                    <a:p>
                      <a:pPr algn="ctr"/>
                      <a:r>
                        <a:rPr lang="zh-TW" altLang="en-US" sz="3200" b="1" dirty="0"/>
                        <a:t>诞生</a:t>
                      </a:r>
                    </a:p>
                  </a:txBody>
                  <a:tcPr anchor="ctr"/>
                </a:tc>
                <a:tc>
                  <a:txBody>
                    <a:bodyPr/>
                    <a:lstStyle/>
                    <a:p>
                      <a:pPr algn="ctr"/>
                      <a:r>
                        <a:rPr lang="zh-TW" altLang="en-US" sz="3200" b="1" dirty="0"/>
                        <a:t>延续</a:t>
                      </a:r>
                    </a:p>
                  </a:txBody>
                  <a:tcPr anchor="ctr"/>
                </a:tc>
                <a:tc>
                  <a:txBody>
                    <a:bodyPr/>
                    <a:lstStyle/>
                    <a:p>
                      <a:pPr algn="ctr"/>
                      <a:r>
                        <a:rPr lang="zh-TW" altLang="en-US" sz="3200" b="1" dirty="0"/>
                        <a:t>损害</a:t>
                      </a:r>
                    </a:p>
                  </a:txBody>
                  <a:tcPr anchor="ctr"/>
                </a:tc>
                <a:tc>
                  <a:txBody>
                    <a:bodyPr/>
                    <a:lstStyle/>
                    <a:p>
                      <a:pPr algn="ctr"/>
                      <a:r>
                        <a:rPr lang="zh-TW" altLang="en-US" sz="3200" b="1" dirty="0"/>
                        <a:t>危害</a:t>
                      </a:r>
                    </a:p>
                  </a:txBody>
                  <a:tcPr anchor="ctr"/>
                </a:tc>
                <a:tc>
                  <a:txBody>
                    <a:bodyPr/>
                    <a:lstStyle/>
                    <a:p>
                      <a:pPr algn="ctr"/>
                      <a:r>
                        <a:rPr lang="zh-TW" altLang="en-US" sz="3200" b="1" dirty="0"/>
                        <a:t>改进</a:t>
                      </a:r>
                    </a:p>
                  </a:txBody>
                  <a:tcPr anchor="ctr"/>
                </a:tc>
                <a:extLst>
                  <a:ext uri="{0D108BD9-81ED-4DB2-BD59-A6C34878D82A}">
                    <a16:rowId xmlns:a16="http://schemas.microsoft.com/office/drawing/2014/main" val="2523300053"/>
                  </a:ext>
                </a:extLst>
              </a:tr>
              <a:tr h="633413">
                <a:tc>
                  <a:txBody>
                    <a:bodyPr/>
                    <a:lstStyle/>
                    <a:p>
                      <a:pPr algn="ctr"/>
                      <a:r>
                        <a:rPr lang="zh-TW" altLang="en-US" sz="3200" b="1" dirty="0"/>
                        <a:t>出生</a:t>
                      </a:r>
                    </a:p>
                  </a:txBody>
                  <a:tcPr anchor="ctr"/>
                </a:tc>
                <a:tc>
                  <a:txBody>
                    <a:bodyPr/>
                    <a:lstStyle/>
                    <a:p>
                      <a:pPr algn="ctr"/>
                      <a:r>
                        <a:rPr lang="zh-TW" altLang="en-US" sz="3200" b="1" dirty="0"/>
                        <a:t>延长</a:t>
                      </a:r>
                    </a:p>
                  </a:txBody>
                  <a:tcPr anchor="ctr"/>
                </a:tc>
                <a:tc>
                  <a:txBody>
                    <a:bodyPr/>
                    <a:lstStyle/>
                    <a:p>
                      <a:pPr algn="ctr"/>
                      <a:r>
                        <a:rPr lang="zh-TW" altLang="en-US" sz="3200" b="1" dirty="0"/>
                        <a:t>伤害</a:t>
                      </a:r>
                    </a:p>
                  </a:txBody>
                  <a:tcPr anchor="ctr"/>
                </a:tc>
                <a:tc>
                  <a:txBody>
                    <a:bodyPr/>
                    <a:lstStyle/>
                    <a:p>
                      <a:pPr algn="ctr"/>
                      <a:r>
                        <a:rPr lang="zh-TW" altLang="en-US" sz="3200" b="1" dirty="0"/>
                        <a:t>改良</a:t>
                      </a:r>
                    </a:p>
                  </a:txBody>
                  <a:tcPr anchor="ctr"/>
                </a:tc>
                <a:tc>
                  <a:txBody>
                    <a:bodyPr/>
                    <a:lstStyle/>
                    <a:p>
                      <a:pPr algn="ctr"/>
                      <a:r>
                        <a:rPr lang="zh-TW" altLang="en-US" sz="3200" b="1" dirty="0"/>
                        <a:t>改善</a:t>
                      </a:r>
                    </a:p>
                  </a:txBody>
                  <a:tcPr anchor="ctr"/>
                </a:tc>
                <a:extLst>
                  <a:ext uri="{0D108BD9-81ED-4DB2-BD59-A6C34878D82A}">
                    <a16:rowId xmlns:a16="http://schemas.microsoft.com/office/drawing/2014/main" val="3180852777"/>
                  </a:ext>
                </a:extLst>
              </a:tr>
            </a:tbl>
          </a:graphicData>
        </a:graphic>
      </p:graphicFrame>
      <p:sp>
        <p:nvSpPr>
          <p:cNvPr id="4" name="文字方塊 3">
            <a:extLst>
              <a:ext uri="{FF2B5EF4-FFF2-40B4-BE49-F238E27FC236}">
                <a16:creationId xmlns:a16="http://schemas.microsoft.com/office/drawing/2014/main" id="{FB8228A0-2D76-4824-A930-CCD29C00A289}"/>
              </a:ext>
            </a:extLst>
          </p:cNvPr>
          <p:cNvSpPr txBox="1"/>
          <p:nvPr/>
        </p:nvSpPr>
        <p:spPr>
          <a:xfrm>
            <a:off x="349623" y="1605243"/>
            <a:ext cx="11492753" cy="4433842"/>
          </a:xfrm>
          <a:prstGeom prst="rect">
            <a:avLst/>
          </a:prstGeom>
          <a:noFill/>
        </p:spPr>
        <p:txBody>
          <a:bodyPr wrap="square" rtlCol="0">
            <a:spAutoFit/>
          </a:bodyPr>
          <a:lstStyle/>
          <a:p>
            <a:pPr>
              <a:lnSpc>
                <a:spcPct val="150000"/>
              </a:lnSpc>
            </a:pPr>
            <a:r>
              <a:rPr lang="en-US" altLang="zh-TW" sz="3200" dirty="0">
                <a:latin typeface="+mn-ea"/>
              </a:rPr>
              <a:t>1.</a:t>
            </a:r>
            <a:r>
              <a:rPr lang="zh-TW" altLang="en-US" sz="3200" dirty="0">
                <a:latin typeface="+mn-ea"/>
              </a:rPr>
              <a:t>为了提高农产品的质量和产量，有必要</a:t>
            </a:r>
            <a:r>
              <a:rPr lang="en-US" altLang="zh-TW" sz="3200" dirty="0">
                <a:latin typeface="+mn-ea"/>
              </a:rPr>
              <a:t>_________</a:t>
            </a:r>
            <a:r>
              <a:rPr lang="zh-TW" altLang="en-US" sz="3200" dirty="0">
                <a:latin typeface="+mn-ea"/>
              </a:rPr>
              <a:t>土壤</a:t>
            </a:r>
            <a:endParaRPr lang="en-US" altLang="zh-TW" sz="3200" dirty="0">
              <a:latin typeface="+mn-ea"/>
            </a:endParaRPr>
          </a:p>
          <a:p>
            <a:pPr>
              <a:lnSpc>
                <a:spcPct val="150000"/>
              </a:lnSpc>
            </a:pPr>
            <a:r>
              <a:rPr lang="en-US" altLang="zh-TW" sz="3200" dirty="0">
                <a:latin typeface="+mn-ea"/>
              </a:rPr>
              <a:t>2.</a:t>
            </a:r>
            <a:r>
              <a:rPr lang="zh-TW" altLang="en-US" sz="3200" dirty="0">
                <a:latin typeface="+mn-ea"/>
              </a:rPr>
              <a:t>这几年，这家商场的服务态度有所</a:t>
            </a:r>
            <a:r>
              <a:rPr lang="en-US" altLang="zh-TW" sz="3200" dirty="0">
                <a:latin typeface="+mn-ea"/>
              </a:rPr>
              <a:t>_________</a:t>
            </a:r>
            <a:r>
              <a:rPr lang="zh-TW" altLang="en-US" sz="3200" dirty="0">
                <a:latin typeface="+mn-ea"/>
              </a:rPr>
              <a:t>，所以营业额也</a:t>
            </a:r>
            <a:endParaRPr lang="en-US" altLang="zh-TW" sz="3200" dirty="0">
              <a:latin typeface="+mn-ea"/>
            </a:endParaRPr>
          </a:p>
          <a:p>
            <a:pPr>
              <a:lnSpc>
                <a:spcPct val="150000"/>
              </a:lnSpc>
            </a:pPr>
            <a:r>
              <a:rPr lang="zh-TW" altLang="en-US" sz="3200" dirty="0">
                <a:latin typeface="+mn-ea"/>
              </a:rPr>
              <a:t>   有所提高。</a:t>
            </a:r>
            <a:endParaRPr lang="en-US" altLang="zh-TW" sz="3200" dirty="0">
              <a:latin typeface="+mn-ea"/>
            </a:endParaRPr>
          </a:p>
          <a:p>
            <a:pPr>
              <a:lnSpc>
                <a:spcPct val="150000"/>
              </a:lnSpc>
            </a:pPr>
            <a:r>
              <a:rPr lang="en-US" altLang="zh-TW" sz="3200" dirty="0">
                <a:latin typeface="+mn-ea"/>
              </a:rPr>
              <a:t>3.</a:t>
            </a:r>
            <a:r>
              <a:rPr lang="zh-TW" altLang="en-US" sz="3200" dirty="0">
                <a:latin typeface="+mn-ea"/>
              </a:rPr>
              <a:t>你是哪年</a:t>
            </a:r>
            <a:r>
              <a:rPr lang="en-US" altLang="zh-TW" sz="3200" dirty="0">
                <a:latin typeface="+mn-ea"/>
              </a:rPr>
              <a:t>_________</a:t>
            </a:r>
            <a:r>
              <a:rPr lang="zh-TW" altLang="en-US" sz="3200" dirty="0">
                <a:latin typeface="+mn-ea"/>
              </a:rPr>
              <a:t>的？</a:t>
            </a:r>
            <a:endParaRPr lang="en-US" altLang="zh-TW" sz="3200" dirty="0">
              <a:latin typeface="+mn-ea"/>
            </a:endParaRPr>
          </a:p>
          <a:p>
            <a:pPr>
              <a:lnSpc>
                <a:spcPct val="150000"/>
              </a:lnSpc>
            </a:pPr>
            <a:r>
              <a:rPr lang="en-US" altLang="zh-TW" sz="3200" dirty="0">
                <a:latin typeface="+mn-ea"/>
              </a:rPr>
              <a:t>4.</a:t>
            </a:r>
            <a:r>
              <a:rPr lang="zh-TW" altLang="en-US" sz="3200" dirty="0">
                <a:latin typeface="+mn-ea"/>
              </a:rPr>
              <a:t>父母经常争吵，会</a:t>
            </a:r>
            <a:r>
              <a:rPr lang="en-US" altLang="zh-TW" sz="3200" dirty="0">
                <a:latin typeface="+mn-ea"/>
              </a:rPr>
              <a:t>_________</a:t>
            </a:r>
            <a:r>
              <a:rPr lang="zh-TW" altLang="en-US" sz="3200" dirty="0">
                <a:latin typeface="+mn-ea"/>
              </a:rPr>
              <a:t>孩子的心灵。</a:t>
            </a:r>
            <a:endParaRPr lang="en-US" altLang="zh-TW" sz="3200" dirty="0">
              <a:latin typeface="+mn-ea"/>
            </a:endParaRPr>
          </a:p>
          <a:p>
            <a:pPr>
              <a:lnSpc>
                <a:spcPct val="150000"/>
              </a:lnSpc>
            </a:pPr>
            <a:r>
              <a:rPr lang="en-US" altLang="zh-TW" sz="3200" dirty="0">
                <a:latin typeface="+mn-ea"/>
              </a:rPr>
              <a:t>5.</a:t>
            </a:r>
            <a:r>
              <a:rPr lang="zh-TW" altLang="en-US" sz="3200" dirty="0">
                <a:latin typeface="+mn-ea"/>
              </a:rPr>
              <a:t>鲁迅先生</a:t>
            </a:r>
            <a:r>
              <a:rPr lang="en-US" altLang="zh-TW" sz="3200" dirty="0">
                <a:latin typeface="+mn-ea"/>
              </a:rPr>
              <a:t>_________</a:t>
            </a:r>
            <a:r>
              <a:rPr lang="zh-TW" altLang="en-US" sz="3200" dirty="0">
                <a:latin typeface="+mn-ea"/>
              </a:rPr>
              <a:t>于</a:t>
            </a:r>
            <a:r>
              <a:rPr lang="en-US" altLang="zh-TW" sz="3200" dirty="0">
                <a:latin typeface="+mn-ea"/>
              </a:rPr>
              <a:t>1881</a:t>
            </a:r>
            <a:r>
              <a:rPr lang="zh-TW" altLang="en-US" sz="3200" dirty="0">
                <a:latin typeface="+mn-ea"/>
              </a:rPr>
              <a:t>年。</a:t>
            </a:r>
          </a:p>
        </p:txBody>
      </p:sp>
      <p:sp>
        <p:nvSpPr>
          <p:cNvPr id="5" name="文字方塊 4">
            <a:extLst>
              <a:ext uri="{FF2B5EF4-FFF2-40B4-BE49-F238E27FC236}">
                <a16:creationId xmlns:a16="http://schemas.microsoft.com/office/drawing/2014/main" id="{6C2910ED-16C7-4D60-8AB4-D72981197CE6}"/>
              </a:ext>
            </a:extLst>
          </p:cNvPr>
          <p:cNvSpPr txBox="1"/>
          <p:nvPr/>
        </p:nvSpPr>
        <p:spPr>
          <a:xfrm>
            <a:off x="8042564" y="1654734"/>
            <a:ext cx="1163781" cy="584775"/>
          </a:xfrm>
          <a:prstGeom prst="rect">
            <a:avLst/>
          </a:prstGeom>
          <a:noFill/>
        </p:spPr>
        <p:txBody>
          <a:bodyPr wrap="square" rtlCol="0">
            <a:spAutoFit/>
          </a:bodyPr>
          <a:lstStyle/>
          <a:p>
            <a:pPr algn="ctr"/>
            <a:r>
              <a:rPr lang="zh-TW" altLang="en-US" sz="3200" dirty="0">
                <a:solidFill>
                  <a:srgbClr val="FF0000"/>
                </a:solidFill>
              </a:rPr>
              <a:t>改良</a:t>
            </a:r>
          </a:p>
        </p:txBody>
      </p:sp>
      <p:sp>
        <p:nvSpPr>
          <p:cNvPr id="6" name="文字方塊 5">
            <a:extLst>
              <a:ext uri="{FF2B5EF4-FFF2-40B4-BE49-F238E27FC236}">
                <a16:creationId xmlns:a16="http://schemas.microsoft.com/office/drawing/2014/main" id="{879AD2DE-5F30-4D64-B643-704B4A7CAF16}"/>
              </a:ext>
            </a:extLst>
          </p:cNvPr>
          <p:cNvSpPr txBox="1"/>
          <p:nvPr/>
        </p:nvSpPr>
        <p:spPr>
          <a:xfrm>
            <a:off x="7197436" y="2393361"/>
            <a:ext cx="1163781" cy="584775"/>
          </a:xfrm>
          <a:prstGeom prst="rect">
            <a:avLst/>
          </a:prstGeom>
          <a:noFill/>
        </p:spPr>
        <p:txBody>
          <a:bodyPr wrap="square" rtlCol="0">
            <a:spAutoFit/>
          </a:bodyPr>
          <a:lstStyle/>
          <a:p>
            <a:pPr algn="ctr"/>
            <a:r>
              <a:rPr lang="zh-TW" altLang="en-US" sz="3200" dirty="0">
                <a:solidFill>
                  <a:srgbClr val="FF0000"/>
                </a:solidFill>
              </a:rPr>
              <a:t>改进</a:t>
            </a:r>
          </a:p>
        </p:txBody>
      </p:sp>
      <p:sp>
        <p:nvSpPr>
          <p:cNvPr id="7" name="文字方塊 6">
            <a:extLst>
              <a:ext uri="{FF2B5EF4-FFF2-40B4-BE49-F238E27FC236}">
                <a16:creationId xmlns:a16="http://schemas.microsoft.com/office/drawing/2014/main" id="{08D40862-5248-4B92-89CF-E453D206FF8D}"/>
              </a:ext>
            </a:extLst>
          </p:cNvPr>
          <p:cNvSpPr txBox="1"/>
          <p:nvPr/>
        </p:nvSpPr>
        <p:spPr>
          <a:xfrm>
            <a:off x="2715490" y="3822164"/>
            <a:ext cx="1163781" cy="584775"/>
          </a:xfrm>
          <a:prstGeom prst="rect">
            <a:avLst/>
          </a:prstGeom>
          <a:noFill/>
        </p:spPr>
        <p:txBody>
          <a:bodyPr wrap="square" rtlCol="0">
            <a:spAutoFit/>
          </a:bodyPr>
          <a:lstStyle/>
          <a:p>
            <a:pPr algn="ctr"/>
            <a:r>
              <a:rPr lang="zh-TW" altLang="en-US" sz="3200" dirty="0">
                <a:solidFill>
                  <a:srgbClr val="FF0000"/>
                </a:solidFill>
              </a:rPr>
              <a:t>出生</a:t>
            </a:r>
          </a:p>
        </p:txBody>
      </p:sp>
      <p:sp>
        <p:nvSpPr>
          <p:cNvPr id="8" name="文字方塊 7">
            <a:extLst>
              <a:ext uri="{FF2B5EF4-FFF2-40B4-BE49-F238E27FC236}">
                <a16:creationId xmlns:a16="http://schemas.microsoft.com/office/drawing/2014/main" id="{02DC51D6-E5AA-47CC-B5E0-D8871A766899}"/>
              </a:ext>
            </a:extLst>
          </p:cNvPr>
          <p:cNvSpPr txBox="1"/>
          <p:nvPr/>
        </p:nvSpPr>
        <p:spPr>
          <a:xfrm>
            <a:off x="4336472" y="4584854"/>
            <a:ext cx="1163781" cy="584775"/>
          </a:xfrm>
          <a:prstGeom prst="rect">
            <a:avLst/>
          </a:prstGeom>
          <a:noFill/>
        </p:spPr>
        <p:txBody>
          <a:bodyPr wrap="square" rtlCol="0">
            <a:spAutoFit/>
          </a:bodyPr>
          <a:lstStyle/>
          <a:p>
            <a:pPr algn="ctr"/>
            <a:r>
              <a:rPr lang="zh-TW" altLang="en-US" sz="3200" dirty="0">
                <a:solidFill>
                  <a:srgbClr val="FF0000"/>
                </a:solidFill>
              </a:rPr>
              <a:t>伤害</a:t>
            </a:r>
          </a:p>
        </p:txBody>
      </p:sp>
      <p:sp>
        <p:nvSpPr>
          <p:cNvPr id="9" name="文字方塊 8">
            <a:extLst>
              <a:ext uri="{FF2B5EF4-FFF2-40B4-BE49-F238E27FC236}">
                <a16:creationId xmlns:a16="http://schemas.microsoft.com/office/drawing/2014/main" id="{511A6774-573E-4352-9CEC-936A5AF9548D}"/>
              </a:ext>
            </a:extLst>
          </p:cNvPr>
          <p:cNvSpPr txBox="1"/>
          <p:nvPr/>
        </p:nvSpPr>
        <p:spPr>
          <a:xfrm>
            <a:off x="2715490" y="5252757"/>
            <a:ext cx="1163781" cy="584775"/>
          </a:xfrm>
          <a:prstGeom prst="rect">
            <a:avLst/>
          </a:prstGeom>
          <a:noFill/>
        </p:spPr>
        <p:txBody>
          <a:bodyPr wrap="square" rtlCol="0">
            <a:spAutoFit/>
          </a:bodyPr>
          <a:lstStyle/>
          <a:p>
            <a:pPr algn="ctr"/>
            <a:r>
              <a:rPr lang="zh-TW" altLang="en-US" sz="3200" dirty="0">
                <a:solidFill>
                  <a:srgbClr val="FF0000"/>
                </a:solidFill>
              </a:rPr>
              <a:t>诞生</a:t>
            </a:r>
          </a:p>
        </p:txBody>
      </p:sp>
    </p:spTree>
    <p:extLst>
      <p:ext uri="{BB962C8B-B14F-4D97-AF65-F5344CB8AC3E}">
        <p14:creationId xmlns:p14="http://schemas.microsoft.com/office/powerpoint/2010/main" val="3090780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DDBAF9A1-5189-483C-A29A-3651E4DFFB92}"/>
              </a:ext>
            </a:extLst>
          </p:cNvPr>
          <p:cNvGraphicFramePr>
            <a:graphicFrameLocks noGrp="1"/>
          </p:cNvGraphicFramePr>
          <p:nvPr>
            <p:extLst>
              <p:ext uri="{D42A27DB-BD31-4B8C-83A1-F6EECF244321}">
                <p14:modId xmlns:p14="http://schemas.microsoft.com/office/powerpoint/2010/main" val="2110226233"/>
              </p:ext>
            </p:extLst>
          </p:nvPr>
        </p:nvGraphicFramePr>
        <p:xfrm>
          <a:off x="0" y="0"/>
          <a:ext cx="12192000" cy="1266826"/>
        </p:xfrm>
        <a:graphic>
          <a:graphicData uri="http://schemas.openxmlformats.org/drawingml/2006/table">
            <a:tbl>
              <a:tblPr firstRow="1" bandRow="1">
                <a:tableStyleId>{8799B23B-EC83-4686-B30A-512413B5E67A}</a:tableStyleId>
              </a:tblPr>
              <a:tblGrid>
                <a:gridCol w="2438400">
                  <a:extLst>
                    <a:ext uri="{9D8B030D-6E8A-4147-A177-3AD203B41FA5}">
                      <a16:colId xmlns:a16="http://schemas.microsoft.com/office/drawing/2014/main" val="4198680408"/>
                    </a:ext>
                  </a:extLst>
                </a:gridCol>
                <a:gridCol w="2438400">
                  <a:extLst>
                    <a:ext uri="{9D8B030D-6E8A-4147-A177-3AD203B41FA5}">
                      <a16:colId xmlns:a16="http://schemas.microsoft.com/office/drawing/2014/main" val="1429028016"/>
                    </a:ext>
                  </a:extLst>
                </a:gridCol>
                <a:gridCol w="2438400">
                  <a:extLst>
                    <a:ext uri="{9D8B030D-6E8A-4147-A177-3AD203B41FA5}">
                      <a16:colId xmlns:a16="http://schemas.microsoft.com/office/drawing/2014/main" val="793841815"/>
                    </a:ext>
                  </a:extLst>
                </a:gridCol>
                <a:gridCol w="2438400">
                  <a:extLst>
                    <a:ext uri="{9D8B030D-6E8A-4147-A177-3AD203B41FA5}">
                      <a16:colId xmlns:a16="http://schemas.microsoft.com/office/drawing/2014/main" val="180762605"/>
                    </a:ext>
                  </a:extLst>
                </a:gridCol>
                <a:gridCol w="2438400">
                  <a:extLst>
                    <a:ext uri="{9D8B030D-6E8A-4147-A177-3AD203B41FA5}">
                      <a16:colId xmlns:a16="http://schemas.microsoft.com/office/drawing/2014/main" val="1801778235"/>
                    </a:ext>
                  </a:extLst>
                </a:gridCol>
              </a:tblGrid>
              <a:tr h="633413">
                <a:tc>
                  <a:txBody>
                    <a:bodyPr/>
                    <a:lstStyle/>
                    <a:p>
                      <a:pPr algn="ctr"/>
                      <a:r>
                        <a:rPr lang="zh-TW" altLang="en-US" sz="3200" b="1" dirty="0"/>
                        <a:t>诞生</a:t>
                      </a:r>
                    </a:p>
                  </a:txBody>
                  <a:tcPr anchor="ctr"/>
                </a:tc>
                <a:tc>
                  <a:txBody>
                    <a:bodyPr/>
                    <a:lstStyle/>
                    <a:p>
                      <a:pPr algn="ctr"/>
                      <a:r>
                        <a:rPr lang="zh-TW" altLang="en-US" sz="3200" b="1" dirty="0"/>
                        <a:t>延续</a:t>
                      </a:r>
                    </a:p>
                  </a:txBody>
                  <a:tcPr anchor="ctr"/>
                </a:tc>
                <a:tc>
                  <a:txBody>
                    <a:bodyPr/>
                    <a:lstStyle/>
                    <a:p>
                      <a:pPr algn="ctr"/>
                      <a:r>
                        <a:rPr lang="zh-TW" altLang="en-US" sz="3200" b="1" dirty="0"/>
                        <a:t>损害</a:t>
                      </a:r>
                    </a:p>
                  </a:txBody>
                  <a:tcPr anchor="ctr"/>
                </a:tc>
                <a:tc>
                  <a:txBody>
                    <a:bodyPr/>
                    <a:lstStyle/>
                    <a:p>
                      <a:pPr algn="ctr"/>
                      <a:r>
                        <a:rPr lang="zh-TW" altLang="en-US" sz="3200" b="1" dirty="0"/>
                        <a:t>危害</a:t>
                      </a:r>
                    </a:p>
                  </a:txBody>
                  <a:tcPr anchor="ctr"/>
                </a:tc>
                <a:tc>
                  <a:txBody>
                    <a:bodyPr/>
                    <a:lstStyle/>
                    <a:p>
                      <a:pPr algn="ctr"/>
                      <a:r>
                        <a:rPr lang="zh-TW" altLang="en-US" sz="3200" b="1" dirty="0"/>
                        <a:t>改进</a:t>
                      </a:r>
                    </a:p>
                  </a:txBody>
                  <a:tcPr anchor="ctr"/>
                </a:tc>
                <a:extLst>
                  <a:ext uri="{0D108BD9-81ED-4DB2-BD59-A6C34878D82A}">
                    <a16:rowId xmlns:a16="http://schemas.microsoft.com/office/drawing/2014/main" val="2523300053"/>
                  </a:ext>
                </a:extLst>
              </a:tr>
              <a:tr h="633413">
                <a:tc>
                  <a:txBody>
                    <a:bodyPr/>
                    <a:lstStyle/>
                    <a:p>
                      <a:pPr algn="ctr"/>
                      <a:r>
                        <a:rPr lang="zh-TW" altLang="en-US" sz="3200" b="1" dirty="0"/>
                        <a:t>出生</a:t>
                      </a:r>
                    </a:p>
                  </a:txBody>
                  <a:tcPr anchor="ctr"/>
                </a:tc>
                <a:tc>
                  <a:txBody>
                    <a:bodyPr/>
                    <a:lstStyle/>
                    <a:p>
                      <a:pPr algn="ctr"/>
                      <a:r>
                        <a:rPr lang="zh-TW" altLang="en-US" sz="3200" b="1" dirty="0"/>
                        <a:t>延长</a:t>
                      </a:r>
                    </a:p>
                  </a:txBody>
                  <a:tcPr anchor="ctr"/>
                </a:tc>
                <a:tc>
                  <a:txBody>
                    <a:bodyPr/>
                    <a:lstStyle/>
                    <a:p>
                      <a:pPr algn="ctr"/>
                      <a:r>
                        <a:rPr lang="zh-TW" altLang="en-US" sz="3200" b="1" dirty="0"/>
                        <a:t>伤害</a:t>
                      </a:r>
                    </a:p>
                  </a:txBody>
                  <a:tcPr anchor="ctr"/>
                </a:tc>
                <a:tc>
                  <a:txBody>
                    <a:bodyPr/>
                    <a:lstStyle/>
                    <a:p>
                      <a:pPr algn="ctr"/>
                      <a:r>
                        <a:rPr lang="zh-TW" altLang="en-US" sz="3200" b="1" dirty="0"/>
                        <a:t>改良</a:t>
                      </a:r>
                    </a:p>
                  </a:txBody>
                  <a:tcPr anchor="ctr"/>
                </a:tc>
                <a:tc>
                  <a:txBody>
                    <a:bodyPr/>
                    <a:lstStyle/>
                    <a:p>
                      <a:pPr algn="ctr"/>
                      <a:r>
                        <a:rPr lang="zh-TW" altLang="en-US" sz="3200" b="1" dirty="0"/>
                        <a:t>改善</a:t>
                      </a:r>
                    </a:p>
                  </a:txBody>
                  <a:tcPr anchor="ctr"/>
                </a:tc>
                <a:extLst>
                  <a:ext uri="{0D108BD9-81ED-4DB2-BD59-A6C34878D82A}">
                    <a16:rowId xmlns:a16="http://schemas.microsoft.com/office/drawing/2014/main" val="3180852777"/>
                  </a:ext>
                </a:extLst>
              </a:tr>
            </a:tbl>
          </a:graphicData>
        </a:graphic>
      </p:graphicFrame>
      <p:sp>
        <p:nvSpPr>
          <p:cNvPr id="3" name="文字方塊 2">
            <a:extLst>
              <a:ext uri="{FF2B5EF4-FFF2-40B4-BE49-F238E27FC236}">
                <a16:creationId xmlns:a16="http://schemas.microsoft.com/office/drawing/2014/main" id="{6611316F-E0CC-427E-8370-C19E679CAF8F}"/>
              </a:ext>
            </a:extLst>
          </p:cNvPr>
          <p:cNvSpPr txBox="1"/>
          <p:nvPr/>
        </p:nvSpPr>
        <p:spPr>
          <a:xfrm>
            <a:off x="323850" y="1762125"/>
            <a:ext cx="11553825" cy="3695179"/>
          </a:xfrm>
          <a:prstGeom prst="rect">
            <a:avLst/>
          </a:prstGeom>
          <a:noFill/>
        </p:spPr>
        <p:txBody>
          <a:bodyPr wrap="square" rtlCol="0">
            <a:spAutoFit/>
          </a:bodyPr>
          <a:lstStyle/>
          <a:p>
            <a:pPr>
              <a:lnSpc>
                <a:spcPct val="150000"/>
              </a:lnSpc>
            </a:pPr>
            <a:r>
              <a:rPr lang="en-US" altLang="zh-TW" sz="3200" dirty="0">
                <a:latin typeface="+mn-ea"/>
              </a:rPr>
              <a:t>6.</a:t>
            </a:r>
            <a:r>
              <a:rPr lang="zh-TW" altLang="en-US" sz="3200" dirty="0">
                <a:latin typeface="+mn-ea"/>
              </a:rPr>
              <a:t>他的不法行为</a:t>
            </a:r>
            <a:r>
              <a:rPr lang="en-US" altLang="zh-TW" sz="3200" dirty="0">
                <a:latin typeface="+mn-ea"/>
              </a:rPr>
              <a:t>_________</a:t>
            </a:r>
            <a:r>
              <a:rPr lang="zh-TW" altLang="en-US" sz="3200" dirty="0">
                <a:latin typeface="+mn-ea"/>
              </a:rPr>
              <a:t>了公司的利益。</a:t>
            </a:r>
            <a:endParaRPr lang="en-US" altLang="zh-TW" sz="3200" dirty="0">
              <a:latin typeface="+mn-ea"/>
            </a:endParaRPr>
          </a:p>
          <a:p>
            <a:pPr>
              <a:lnSpc>
                <a:spcPct val="150000"/>
              </a:lnSpc>
            </a:pPr>
            <a:r>
              <a:rPr lang="en-US" altLang="zh-TW" sz="3200" dirty="0">
                <a:latin typeface="+mn-ea"/>
              </a:rPr>
              <a:t>7.</a:t>
            </a:r>
            <a:r>
              <a:rPr lang="zh-TW" altLang="en-US" sz="3200" dirty="0">
                <a:latin typeface="+mn-ea"/>
              </a:rPr>
              <a:t>从这学期开始，学校的班车路线</a:t>
            </a:r>
            <a:r>
              <a:rPr lang="en-US" altLang="zh-TW" sz="3200" dirty="0">
                <a:latin typeface="+mn-ea"/>
              </a:rPr>
              <a:t>_________</a:t>
            </a:r>
            <a:r>
              <a:rPr lang="zh-TW" altLang="en-US" sz="3200" dirty="0">
                <a:latin typeface="+mn-ea"/>
              </a:rPr>
              <a:t>了。</a:t>
            </a:r>
            <a:endParaRPr lang="en-US" altLang="zh-TW" sz="3200" dirty="0">
              <a:latin typeface="+mn-ea"/>
            </a:endParaRPr>
          </a:p>
          <a:p>
            <a:pPr>
              <a:lnSpc>
                <a:spcPct val="150000"/>
              </a:lnSpc>
            </a:pPr>
            <a:r>
              <a:rPr lang="en-US" altLang="zh-TW" sz="3200" dirty="0">
                <a:latin typeface="+mn-ea"/>
              </a:rPr>
              <a:t>8.</a:t>
            </a:r>
            <a:r>
              <a:rPr lang="zh-TW" altLang="en-US" sz="3200" dirty="0">
                <a:latin typeface="+mn-ea"/>
              </a:rPr>
              <a:t>两国总理一致认为应该近一步</a:t>
            </a:r>
            <a:r>
              <a:rPr lang="en-US" altLang="zh-TW" sz="3200" dirty="0">
                <a:latin typeface="+mn-ea"/>
              </a:rPr>
              <a:t>_________</a:t>
            </a:r>
            <a:r>
              <a:rPr lang="zh-TW" altLang="en-US" sz="3200" dirty="0">
                <a:latin typeface="+mn-ea"/>
              </a:rPr>
              <a:t>两国的关系。</a:t>
            </a:r>
            <a:endParaRPr lang="en-US" altLang="zh-TW" sz="3200" dirty="0">
              <a:latin typeface="+mn-ea"/>
            </a:endParaRPr>
          </a:p>
          <a:p>
            <a:pPr>
              <a:lnSpc>
                <a:spcPct val="150000"/>
              </a:lnSpc>
            </a:pPr>
            <a:r>
              <a:rPr lang="en-US" altLang="zh-TW" sz="3200" dirty="0">
                <a:latin typeface="+mn-ea"/>
              </a:rPr>
              <a:t>9.</a:t>
            </a:r>
            <a:r>
              <a:rPr lang="zh-TW" altLang="en-US" sz="3200" dirty="0">
                <a:latin typeface="+mn-ea"/>
              </a:rPr>
              <a:t>受这场交通事故的影响。交货日期</a:t>
            </a:r>
            <a:r>
              <a:rPr lang="en-US" altLang="zh-TW" sz="3200" dirty="0">
                <a:latin typeface="+mn-ea"/>
              </a:rPr>
              <a:t>_________</a:t>
            </a:r>
            <a:r>
              <a:rPr lang="zh-TW" altLang="en-US" sz="3200" dirty="0">
                <a:latin typeface="+mn-ea"/>
              </a:rPr>
              <a:t>了半个月。</a:t>
            </a:r>
            <a:endParaRPr lang="en-US" altLang="zh-TW" sz="3200" dirty="0">
              <a:latin typeface="+mn-ea"/>
            </a:endParaRPr>
          </a:p>
          <a:p>
            <a:pPr>
              <a:lnSpc>
                <a:spcPct val="150000"/>
              </a:lnSpc>
            </a:pPr>
            <a:r>
              <a:rPr lang="en-US" altLang="zh-TW" sz="3200" dirty="0">
                <a:latin typeface="+mn-ea"/>
              </a:rPr>
              <a:t>10.</a:t>
            </a:r>
            <a:r>
              <a:rPr lang="zh-TW" altLang="en-US" sz="3200" dirty="0">
                <a:latin typeface="+mn-ea"/>
              </a:rPr>
              <a:t>黑社会</a:t>
            </a:r>
            <a:r>
              <a:rPr lang="en-US" altLang="zh-TW" sz="3200" dirty="0">
                <a:latin typeface="+mn-ea"/>
              </a:rPr>
              <a:t>_________</a:t>
            </a:r>
            <a:r>
              <a:rPr lang="zh-TW" altLang="en-US" sz="3200" dirty="0">
                <a:latin typeface="+mn-ea"/>
              </a:rPr>
              <a:t>了社会秩序。</a:t>
            </a:r>
          </a:p>
        </p:txBody>
      </p:sp>
      <p:sp>
        <p:nvSpPr>
          <p:cNvPr id="5" name="文字方塊 4">
            <a:extLst>
              <a:ext uri="{FF2B5EF4-FFF2-40B4-BE49-F238E27FC236}">
                <a16:creationId xmlns:a16="http://schemas.microsoft.com/office/drawing/2014/main" id="{223B8F58-97A5-465D-90C6-166CDF6F7A0C}"/>
              </a:ext>
            </a:extLst>
          </p:cNvPr>
          <p:cNvSpPr txBox="1"/>
          <p:nvPr/>
        </p:nvSpPr>
        <p:spPr>
          <a:xfrm>
            <a:off x="3394364" y="1762125"/>
            <a:ext cx="1163781" cy="584775"/>
          </a:xfrm>
          <a:prstGeom prst="rect">
            <a:avLst/>
          </a:prstGeom>
          <a:noFill/>
        </p:spPr>
        <p:txBody>
          <a:bodyPr wrap="square" rtlCol="0">
            <a:spAutoFit/>
          </a:bodyPr>
          <a:lstStyle/>
          <a:p>
            <a:pPr algn="ctr"/>
            <a:r>
              <a:rPr lang="zh-TW" altLang="en-US" sz="3200" dirty="0">
                <a:solidFill>
                  <a:srgbClr val="FF0000"/>
                </a:solidFill>
              </a:rPr>
              <a:t>损害</a:t>
            </a:r>
          </a:p>
        </p:txBody>
      </p:sp>
      <p:sp>
        <p:nvSpPr>
          <p:cNvPr id="6" name="文字方塊 5">
            <a:extLst>
              <a:ext uri="{FF2B5EF4-FFF2-40B4-BE49-F238E27FC236}">
                <a16:creationId xmlns:a16="http://schemas.microsoft.com/office/drawing/2014/main" id="{719C75D5-4968-4792-8CE9-717E54DEA757}"/>
              </a:ext>
            </a:extLst>
          </p:cNvPr>
          <p:cNvSpPr txBox="1"/>
          <p:nvPr/>
        </p:nvSpPr>
        <p:spPr>
          <a:xfrm>
            <a:off x="6767946" y="2558762"/>
            <a:ext cx="1163781" cy="584775"/>
          </a:xfrm>
          <a:prstGeom prst="rect">
            <a:avLst/>
          </a:prstGeom>
          <a:noFill/>
        </p:spPr>
        <p:txBody>
          <a:bodyPr wrap="square" rtlCol="0">
            <a:spAutoFit/>
          </a:bodyPr>
          <a:lstStyle/>
          <a:p>
            <a:pPr algn="ctr"/>
            <a:r>
              <a:rPr lang="zh-TW" altLang="en-US" sz="3200" dirty="0">
                <a:solidFill>
                  <a:srgbClr val="FF0000"/>
                </a:solidFill>
              </a:rPr>
              <a:t>延续</a:t>
            </a:r>
          </a:p>
        </p:txBody>
      </p:sp>
      <p:sp>
        <p:nvSpPr>
          <p:cNvPr id="7" name="文字方塊 6">
            <a:extLst>
              <a:ext uri="{FF2B5EF4-FFF2-40B4-BE49-F238E27FC236}">
                <a16:creationId xmlns:a16="http://schemas.microsoft.com/office/drawing/2014/main" id="{A2C0ACEE-FD9D-45A0-A29C-C564AF175F64}"/>
              </a:ext>
            </a:extLst>
          </p:cNvPr>
          <p:cNvSpPr txBox="1"/>
          <p:nvPr/>
        </p:nvSpPr>
        <p:spPr>
          <a:xfrm>
            <a:off x="6414655" y="3317326"/>
            <a:ext cx="1163781" cy="584775"/>
          </a:xfrm>
          <a:prstGeom prst="rect">
            <a:avLst/>
          </a:prstGeom>
          <a:noFill/>
        </p:spPr>
        <p:txBody>
          <a:bodyPr wrap="square" rtlCol="0">
            <a:spAutoFit/>
          </a:bodyPr>
          <a:lstStyle/>
          <a:p>
            <a:pPr algn="ctr"/>
            <a:r>
              <a:rPr lang="zh-TW" altLang="en-US" sz="3200" dirty="0">
                <a:solidFill>
                  <a:srgbClr val="FF0000"/>
                </a:solidFill>
              </a:rPr>
              <a:t>改善</a:t>
            </a:r>
          </a:p>
        </p:txBody>
      </p:sp>
      <p:sp>
        <p:nvSpPr>
          <p:cNvPr id="8" name="文字方塊 7">
            <a:extLst>
              <a:ext uri="{FF2B5EF4-FFF2-40B4-BE49-F238E27FC236}">
                <a16:creationId xmlns:a16="http://schemas.microsoft.com/office/drawing/2014/main" id="{368A352C-441A-4AB2-8724-188CE0A0374B}"/>
              </a:ext>
            </a:extLst>
          </p:cNvPr>
          <p:cNvSpPr txBox="1"/>
          <p:nvPr/>
        </p:nvSpPr>
        <p:spPr>
          <a:xfrm>
            <a:off x="7142019" y="4008033"/>
            <a:ext cx="1163781" cy="584775"/>
          </a:xfrm>
          <a:prstGeom prst="rect">
            <a:avLst/>
          </a:prstGeom>
          <a:noFill/>
        </p:spPr>
        <p:txBody>
          <a:bodyPr wrap="square" rtlCol="0">
            <a:spAutoFit/>
          </a:bodyPr>
          <a:lstStyle/>
          <a:p>
            <a:pPr algn="ctr"/>
            <a:r>
              <a:rPr lang="zh-TW" altLang="en-US" sz="3200" dirty="0">
                <a:solidFill>
                  <a:srgbClr val="FF0000"/>
                </a:solidFill>
              </a:rPr>
              <a:t>延长</a:t>
            </a:r>
          </a:p>
        </p:txBody>
      </p:sp>
      <p:sp>
        <p:nvSpPr>
          <p:cNvPr id="9" name="文字方塊 8">
            <a:extLst>
              <a:ext uri="{FF2B5EF4-FFF2-40B4-BE49-F238E27FC236}">
                <a16:creationId xmlns:a16="http://schemas.microsoft.com/office/drawing/2014/main" id="{1F1B7948-CFF3-46FD-8AED-002C46AC0783}"/>
              </a:ext>
            </a:extLst>
          </p:cNvPr>
          <p:cNvSpPr txBox="1"/>
          <p:nvPr/>
        </p:nvSpPr>
        <p:spPr>
          <a:xfrm>
            <a:off x="2556165" y="4683497"/>
            <a:ext cx="1163781" cy="584775"/>
          </a:xfrm>
          <a:prstGeom prst="rect">
            <a:avLst/>
          </a:prstGeom>
          <a:noFill/>
        </p:spPr>
        <p:txBody>
          <a:bodyPr wrap="square" rtlCol="0">
            <a:spAutoFit/>
          </a:bodyPr>
          <a:lstStyle/>
          <a:p>
            <a:pPr algn="ctr"/>
            <a:r>
              <a:rPr lang="zh-TW" altLang="en-US" sz="3200" dirty="0">
                <a:solidFill>
                  <a:srgbClr val="FF0000"/>
                </a:solidFill>
              </a:rPr>
              <a:t>危害</a:t>
            </a:r>
          </a:p>
        </p:txBody>
      </p:sp>
    </p:spTree>
    <p:extLst>
      <p:ext uri="{BB962C8B-B14F-4D97-AF65-F5344CB8AC3E}">
        <p14:creationId xmlns:p14="http://schemas.microsoft.com/office/powerpoint/2010/main" val="396711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7EFED60C-9635-4662-8EA6-6D4A42A3FF7D}"/>
              </a:ext>
            </a:extLst>
          </p:cNvPr>
          <p:cNvGraphicFramePr>
            <a:graphicFrameLocks noGrp="1"/>
          </p:cNvGraphicFramePr>
          <p:nvPr>
            <p:extLst>
              <p:ext uri="{D42A27DB-BD31-4B8C-83A1-F6EECF244321}">
                <p14:modId xmlns:p14="http://schemas.microsoft.com/office/powerpoint/2010/main" val="3740705560"/>
              </p:ext>
            </p:extLst>
          </p:nvPr>
        </p:nvGraphicFramePr>
        <p:xfrm>
          <a:off x="0" y="0"/>
          <a:ext cx="12192000" cy="1276350"/>
        </p:xfrm>
        <a:graphic>
          <a:graphicData uri="http://schemas.openxmlformats.org/drawingml/2006/table">
            <a:tbl>
              <a:tblPr firstRow="1" bandRow="1">
                <a:tableStyleId>{BC89EF96-8CEA-46FF-86C4-4CE0E7609802}</a:tableStyleId>
              </a:tblPr>
              <a:tblGrid>
                <a:gridCol w="2032000">
                  <a:extLst>
                    <a:ext uri="{9D8B030D-6E8A-4147-A177-3AD203B41FA5}">
                      <a16:colId xmlns:a16="http://schemas.microsoft.com/office/drawing/2014/main" val="589401953"/>
                    </a:ext>
                  </a:extLst>
                </a:gridCol>
                <a:gridCol w="2032000">
                  <a:extLst>
                    <a:ext uri="{9D8B030D-6E8A-4147-A177-3AD203B41FA5}">
                      <a16:colId xmlns:a16="http://schemas.microsoft.com/office/drawing/2014/main" val="2189283191"/>
                    </a:ext>
                  </a:extLst>
                </a:gridCol>
                <a:gridCol w="2032000">
                  <a:extLst>
                    <a:ext uri="{9D8B030D-6E8A-4147-A177-3AD203B41FA5}">
                      <a16:colId xmlns:a16="http://schemas.microsoft.com/office/drawing/2014/main" val="2433570538"/>
                    </a:ext>
                  </a:extLst>
                </a:gridCol>
                <a:gridCol w="2032000">
                  <a:extLst>
                    <a:ext uri="{9D8B030D-6E8A-4147-A177-3AD203B41FA5}">
                      <a16:colId xmlns:a16="http://schemas.microsoft.com/office/drawing/2014/main" val="367847057"/>
                    </a:ext>
                  </a:extLst>
                </a:gridCol>
                <a:gridCol w="2032000">
                  <a:extLst>
                    <a:ext uri="{9D8B030D-6E8A-4147-A177-3AD203B41FA5}">
                      <a16:colId xmlns:a16="http://schemas.microsoft.com/office/drawing/2014/main" val="1892005544"/>
                    </a:ext>
                  </a:extLst>
                </a:gridCol>
                <a:gridCol w="2032000">
                  <a:extLst>
                    <a:ext uri="{9D8B030D-6E8A-4147-A177-3AD203B41FA5}">
                      <a16:colId xmlns:a16="http://schemas.microsoft.com/office/drawing/2014/main" val="2233371031"/>
                    </a:ext>
                  </a:extLst>
                </a:gridCol>
              </a:tblGrid>
              <a:tr h="638175">
                <a:tc>
                  <a:txBody>
                    <a:bodyPr/>
                    <a:lstStyle/>
                    <a:p>
                      <a:pPr algn="ctr"/>
                      <a:r>
                        <a:rPr lang="zh-TW" altLang="en-US" sz="3200" b="1" dirty="0"/>
                        <a:t>克隆</a:t>
                      </a:r>
                    </a:p>
                  </a:txBody>
                  <a:tcPr/>
                </a:tc>
                <a:tc>
                  <a:txBody>
                    <a:bodyPr/>
                    <a:lstStyle/>
                    <a:p>
                      <a:pPr algn="ctr"/>
                      <a:r>
                        <a:rPr lang="zh-TW" altLang="en-US" sz="3200" b="1" dirty="0"/>
                        <a:t>随后</a:t>
                      </a:r>
                    </a:p>
                  </a:txBody>
                  <a:tcPr/>
                </a:tc>
                <a:tc>
                  <a:txBody>
                    <a:bodyPr/>
                    <a:lstStyle/>
                    <a:p>
                      <a:pPr algn="ctr"/>
                      <a:r>
                        <a:rPr lang="zh-TW" altLang="en-US" sz="3200" b="1" dirty="0"/>
                        <a:t>旋即</a:t>
                      </a:r>
                    </a:p>
                  </a:txBody>
                  <a:tcPr/>
                </a:tc>
                <a:tc>
                  <a:txBody>
                    <a:bodyPr/>
                    <a:lstStyle/>
                    <a:p>
                      <a:pPr algn="ctr"/>
                      <a:r>
                        <a:rPr lang="zh-TW" altLang="en-US" sz="3200" b="1" dirty="0"/>
                        <a:t>无限期</a:t>
                      </a:r>
                    </a:p>
                  </a:txBody>
                  <a:tcPr/>
                </a:tc>
                <a:tc>
                  <a:txBody>
                    <a:bodyPr/>
                    <a:lstStyle/>
                    <a:p>
                      <a:pPr algn="ctr"/>
                      <a:r>
                        <a:rPr lang="zh-TW" altLang="en-US" sz="3200" b="1" dirty="0"/>
                        <a:t>相关</a:t>
                      </a:r>
                    </a:p>
                  </a:txBody>
                  <a:tcPr/>
                </a:tc>
                <a:tc>
                  <a:txBody>
                    <a:bodyPr/>
                    <a:lstStyle/>
                    <a:p>
                      <a:pPr algn="ctr"/>
                      <a:r>
                        <a:rPr lang="zh-TW" altLang="en-US" sz="3200" b="1" dirty="0"/>
                        <a:t>人为</a:t>
                      </a:r>
                    </a:p>
                  </a:txBody>
                  <a:tcPr/>
                </a:tc>
                <a:extLst>
                  <a:ext uri="{0D108BD9-81ED-4DB2-BD59-A6C34878D82A}">
                    <a16:rowId xmlns:a16="http://schemas.microsoft.com/office/drawing/2014/main" val="300367926"/>
                  </a:ext>
                </a:extLst>
              </a:tr>
              <a:tr h="638175">
                <a:tc>
                  <a:txBody>
                    <a:bodyPr/>
                    <a:lstStyle/>
                    <a:p>
                      <a:pPr algn="ctr"/>
                      <a:r>
                        <a:rPr lang="zh-TW" altLang="en-US" sz="3200" b="1" dirty="0"/>
                        <a:t>断言</a:t>
                      </a:r>
                    </a:p>
                  </a:txBody>
                  <a:tcPr/>
                </a:tc>
                <a:tc>
                  <a:txBody>
                    <a:bodyPr/>
                    <a:lstStyle/>
                    <a:p>
                      <a:pPr algn="ctr"/>
                      <a:r>
                        <a:rPr lang="zh-TW" altLang="en-US" sz="3200" b="1" dirty="0"/>
                        <a:t>导致</a:t>
                      </a:r>
                    </a:p>
                  </a:txBody>
                  <a:tcPr/>
                </a:tc>
                <a:tc>
                  <a:txBody>
                    <a:bodyPr/>
                    <a:lstStyle/>
                    <a:p>
                      <a:pPr algn="ctr"/>
                      <a:r>
                        <a:rPr lang="zh-TW" altLang="en-US" sz="3200" b="1" dirty="0"/>
                        <a:t>伦理</a:t>
                      </a:r>
                    </a:p>
                  </a:txBody>
                  <a:tcPr/>
                </a:tc>
                <a:tc>
                  <a:txBody>
                    <a:bodyPr/>
                    <a:lstStyle/>
                    <a:p>
                      <a:pPr algn="ctr"/>
                      <a:r>
                        <a:rPr lang="zh-TW" altLang="en-US" sz="3200" b="1" dirty="0"/>
                        <a:t>假定</a:t>
                      </a:r>
                    </a:p>
                  </a:txBody>
                  <a:tcPr/>
                </a:tc>
                <a:tc>
                  <a:txBody>
                    <a:bodyPr/>
                    <a:lstStyle/>
                    <a:p>
                      <a:pPr algn="ctr"/>
                      <a:r>
                        <a:rPr lang="zh-TW" altLang="en-US" sz="3200" b="1" dirty="0"/>
                        <a:t>前提</a:t>
                      </a:r>
                    </a:p>
                  </a:txBody>
                  <a:tcPr/>
                </a:tc>
                <a:tc>
                  <a:txBody>
                    <a:bodyPr/>
                    <a:lstStyle/>
                    <a:p>
                      <a:pPr algn="ctr"/>
                      <a:endParaRPr lang="zh-TW" altLang="en-US" sz="3200" b="1" dirty="0"/>
                    </a:p>
                  </a:txBody>
                  <a:tcPr/>
                </a:tc>
                <a:extLst>
                  <a:ext uri="{0D108BD9-81ED-4DB2-BD59-A6C34878D82A}">
                    <a16:rowId xmlns:a16="http://schemas.microsoft.com/office/drawing/2014/main" val="1032522041"/>
                  </a:ext>
                </a:extLst>
              </a:tr>
            </a:tbl>
          </a:graphicData>
        </a:graphic>
      </p:graphicFrame>
      <p:sp>
        <p:nvSpPr>
          <p:cNvPr id="4" name="文字方塊 3">
            <a:extLst>
              <a:ext uri="{FF2B5EF4-FFF2-40B4-BE49-F238E27FC236}">
                <a16:creationId xmlns:a16="http://schemas.microsoft.com/office/drawing/2014/main" id="{0D7BB1E1-BABF-4936-8F69-87AFB02F4EC8}"/>
              </a:ext>
            </a:extLst>
          </p:cNvPr>
          <p:cNvSpPr txBox="1"/>
          <p:nvPr/>
        </p:nvSpPr>
        <p:spPr>
          <a:xfrm>
            <a:off x="333375" y="1590675"/>
            <a:ext cx="11544300" cy="4854983"/>
          </a:xfrm>
          <a:prstGeom prst="rect">
            <a:avLst/>
          </a:prstGeom>
          <a:noFill/>
        </p:spPr>
        <p:txBody>
          <a:bodyPr wrap="square" rtlCol="0">
            <a:spAutoFit/>
          </a:bodyPr>
          <a:lstStyle/>
          <a:p>
            <a:pPr>
              <a:lnSpc>
                <a:spcPct val="150000"/>
              </a:lnSpc>
            </a:pPr>
            <a:r>
              <a:rPr lang="en-US" altLang="zh-TW" sz="3000" dirty="0">
                <a:latin typeface="+mn-ea"/>
              </a:rPr>
              <a:t>1.</a:t>
            </a:r>
            <a:r>
              <a:rPr lang="zh-TW" altLang="en-US" sz="3000" dirty="0">
                <a:latin typeface="+mn-ea"/>
              </a:rPr>
              <a:t>开放了这个禁区以后，</a:t>
            </a:r>
            <a:r>
              <a:rPr lang="en-US" altLang="zh-TW" sz="3000" dirty="0">
                <a:latin typeface="+mn-ea"/>
              </a:rPr>
              <a:t>_________</a:t>
            </a:r>
            <a:r>
              <a:rPr lang="zh-TW" altLang="en-US" sz="3000" dirty="0">
                <a:latin typeface="+mn-ea"/>
              </a:rPr>
              <a:t>的出版物</a:t>
            </a:r>
            <a:r>
              <a:rPr lang="en-US" altLang="zh-TW" sz="3000" dirty="0">
                <a:latin typeface="+mn-ea"/>
              </a:rPr>
              <a:t>_________</a:t>
            </a:r>
            <a:r>
              <a:rPr lang="zh-TW" altLang="en-US" sz="3000" dirty="0">
                <a:latin typeface="+mn-ea"/>
              </a:rPr>
              <a:t>大量出现在各</a:t>
            </a:r>
            <a:endParaRPr lang="en-US" altLang="zh-TW" sz="3000" dirty="0">
              <a:latin typeface="+mn-ea"/>
            </a:endParaRPr>
          </a:p>
          <a:p>
            <a:pPr>
              <a:lnSpc>
                <a:spcPct val="150000"/>
              </a:lnSpc>
            </a:pPr>
            <a:r>
              <a:rPr lang="zh-TW" altLang="en-US" sz="3000" dirty="0">
                <a:latin typeface="+mn-ea"/>
              </a:rPr>
              <a:t>   大书店里。</a:t>
            </a:r>
            <a:endParaRPr lang="en-US" altLang="zh-TW" sz="3000" dirty="0">
              <a:latin typeface="+mn-ea"/>
            </a:endParaRPr>
          </a:p>
          <a:p>
            <a:pPr>
              <a:lnSpc>
                <a:spcPct val="150000"/>
              </a:lnSpc>
            </a:pPr>
            <a:r>
              <a:rPr lang="en-US" altLang="zh-TW" sz="3000" dirty="0">
                <a:latin typeface="+mn-ea"/>
              </a:rPr>
              <a:t>2.</a:t>
            </a:r>
            <a:r>
              <a:rPr lang="zh-TW" altLang="en-US" sz="3000" dirty="0">
                <a:latin typeface="+mn-ea"/>
              </a:rPr>
              <a:t>对这个国家的经济制裁不会是</a:t>
            </a:r>
            <a:r>
              <a:rPr lang="en-US" altLang="zh-TW" sz="3000" dirty="0">
                <a:latin typeface="+mn-ea"/>
              </a:rPr>
              <a:t>_________</a:t>
            </a:r>
            <a:r>
              <a:rPr lang="zh-TW" altLang="en-US" sz="3000" dirty="0">
                <a:latin typeface="+mn-ea"/>
              </a:rPr>
              <a:t>的，总有一天会解除。</a:t>
            </a:r>
            <a:endParaRPr lang="en-US" altLang="zh-TW" sz="3000" dirty="0">
              <a:latin typeface="+mn-ea"/>
            </a:endParaRPr>
          </a:p>
          <a:p>
            <a:pPr>
              <a:lnSpc>
                <a:spcPct val="150000"/>
              </a:lnSpc>
            </a:pPr>
            <a:r>
              <a:rPr lang="en-US" altLang="zh-TW" sz="3000" dirty="0">
                <a:latin typeface="+mn-ea"/>
              </a:rPr>
              <a:t>3.</a:t>
            </a:r>
            <a:r>
              <a:rPr lang="zh-TW" altLang="en-US" sz="3000" dirty="0">
                <a:latin typeface="+mn-ea"/>
              </a:rPr>
              <a:t>你先走，我</a:t>
            </a:r>
            <a:r>
              <a:rPr lang="en-US" altLang="zh-TW" sz="3000" dirty="0">
                <a:latin typeface="+mn-ea"/>
              </a:rPr>
              <a:t>_________</a:t>
            </a:r>
            <a:r>
              <a:rPr lang="zh-TW" altLang="en-US" sz="3000" dirty="0">
                <a:latin typeface="+mn-ea"/>
              </a:rPr>
              <a:t>就到。</a:t>
            </a:r>
            <a:endParaRPr lang="en-US" altLang="zh-TW" sz="3000" dirty="0">
              <a:latin typeface="+mn-ea"/>
            </a:endParaRPr>
          </a:p>
          <a:p>
            <a:pPr>
              <a:lnSpc>
                <a:spcPct val="150000"/>
              </a:lnSpc>
            </a:pPr>
            <a:r>
              <a:rPr lang="en-US" altLang="zh-TW" sz="3000" dirty="0">
                <a:latin typeface="+mn-ea"/>
              </a:rPr>
              <a:t>4.</a:t>
            </a:r>
            <a:r>
              <a:rPr lang="zh-TW" altLang="en-US" sz="3000" dirty="0">
                <a:latin typeface="+mn-ea"/>
              </a:rPr>
              <a:t>最近忙得不得了，他恨不得再</a:t>
            </a:r>
            <a:r>
              <a:rPr lang="en-US" altLang="zh-TW" sz="3000" dirty="0">
                <a:latin typeface="+mn-ea"/>
              </a:rPr>
              <a:t>_________</a:t>
            </a:r>
            <a:r>
              <a:rPr lang="zh-TW" altLang="en-US" sz="3000" dirty="0">
                <a:latin typeface="+mn-ea"/>
              </a:rPr>
              <a:t>一个自己。</a:t>
            </a:r>
            <a:endParaRPr lang="en-US" altLang="zh-TW" sz="3000" dirty="0">
              <a:latin typeface="+mn-ea"/>
            </a:endParaRPr>
          </a:p>
          <a:p>
            <a:pPr>
              <a:lnSpc>
                <a:spcPct val="150000"/>
              </a:lnSpc>
            </a:pPr>
            <a:r>
              <a:rPr lang="en-US" altLang="zh-TW" sz="3000" dirty="0">
                <a:latin typeface="+mn-ea"/>
              </a:rPr>
              <a:t>5.</a:t>
            </a:r>
            <a:r>
              <a:rPr lang="zh-TW" altLang="en-US" sz="3000" dirty="0">
                <a:latin typeface="+mn-ea"/>
              </a:rPr>
              <a:t>如果他继续逃避、不负责任的话，我可以</a:t>
            </a:r>
            <a:r>
              <a:rPr lang="en-US" altLang="zh-TW" sz="3000" dirty="0">
                <a:latin typeface="+mn-ea"/>
              </a:rPr>
              <a:t>_________</a:t>
            </a:r>
            <a:r>
              <a:rPr lang="zh-TW" altLang="en-US" sz="3000" dirty="0">
                <a:latin typeface="+mn-ea"/>
              </a:rPr>
              <a:t>，最终他将被</a:t>
            </a:r>
            <a:endParaRPr lang="en-US" altLang="zh-TW" sz="3000" dirty="0">
              <a:latin typeface="+mn-ea"/>
            </a:endParaRPr>
          </a:p>
          <a:p>
            <a:pPr>
              <a:lnSpc>
                <a:spcPct val="150000"/>
              </a:lnSpc>
            </a:pPr>
            <a:r>
              <a:rPr lang="zh-TW" altLang="en-US" sz="3000" dirty="0">
                <a:latin typeface="+mn-ea"/>
              </a:rPr>
              <a:t>   社会所抛弃。</a:t>
            </a:r>
          </a:p>
        </p:txBody>
      </p:sp>
      <p:sp>
        <p:nvSpPr>
          <p:cNvPr id="5" name="文字方塊 4">
            <a:extLst>
              <a:ext uri="{FF2B5EF4-FFF2-40B4-BE49-F238E27FC236}">
                <a16:creationId xmlns:a16="http://schemas.microsoft.com/office/drawing/2014/main" id="{812D9F0D-97BB-4FAB-A4D0-6EC802CD50BD}"/>
              </a:ext>
            </a:extLst>
          </p:cNvPr>
          <p:cNvSpPr txBox="1"/>
          <p:nvPr/>
        </p:nvSpPr>
        <p:spPr>
          <a:xfrm>
            <a:off x="4941744" y="1653021"/>
            <a:ext cx="1163781" cy="553998"/>
          </a:xfrm>
          <a:prstGeom prst="rect">
            <a:avLst/>
          </a:prstGeom>
          <a:noFill/>
        </p:spPr>
        <p:txBody>
          <a:bodyPr wrap="square" rtlCol="0">
            <a:spAutoFit/>
          </a:bodyPr>
          <a:lstStyle/>
          <a:p>
            <a:pPr algn="ctr"/>
            <a:r>
              <a:rPr lang="zh-TW" altLang="en-US" sz="3000" dirty="0">
                <a:solidFill>
                  <a:srgbClr val="FF0000"/>
                </a:solidFill>
              </a:rPr>
              <a:t>相关</a:t>
            </a:r>
          </a:p>
        </p:txBody>
      </p:sp>
      <p:sp>
        <p:nvSpPr>
          <p:cNvPr id="6" name="文字方塊 5">
            <a:extLst>
              <a:ext uri="{FF2B5EF4-FFF2-40B4-BE49-F238E27FC236}">
                <a16:creationId xmlns:a16="http://schemas.microsoft.com/office/drawing/2014/main" id="{233CEE60-C1E2-4B7F-BA1A-D904109952EE}"/>
              </a:ext>
            </a:extLst>
          </p:cNvPr>
          <p:cNvSpPr txBox="1"/>
          <p:nvPr/>
        </p:nvSpPr>
        <p:spPr>
          <a:xfrm>
            <a:off x="7920471" y="1632239"/>
            <a:ext cx="1163781" cy="553998"/>
          </a:xfrm>
          <a:prstGeom prst="rect">
            <a:avLst/>
          </a:prstGeom>
          <a:noFill/>
        </p:spPr>
        <p:txBody>
          <a:bodyPr wrap="square" rtlCol="0">
            <a:spAutoFit/>
          </a:bodyPr>
          <a:lstStyle/>
          <a:p>
            <a:pPr algn="ctr"/>
            <a:r>
              <a:rPr lang="zh-TW" altLang="en-US" sz="3000" dirty="0">
                <a:solidFill>
                  <a:srgbClr val="FF0000"/>
                </a:solidFill>
              </a:rPr>
              <a:t>旋即</a:t>
            </a:r>
          </a:p>
        </p:txBody>
      </p:sp>
      <p:sp>
        <p:nvSpPr>
          <p:cNvPr id="7" name="文字方塊 6">
            <a:extLst>
              <a:ext uri="{FF2B5EF4-FFF2-40B4-BE49-F238E27FC236}">
                <a16:creationId xmlns:a16="http://schemas.microsoft.com/office/drawing/2014/main" id="{125942B2-D5B7-4D1C-84E1-988968A023C5}"/>
              </a:ext>
            </a:extLst>
          </p:cNvPr>
          <p:cNvSpPr txBox="1"/>
          <p:nvPr/>
        </p:nvSpPr>
        <p:spPr>
          <a:xfrm>
            <a:off x="5777345" y="2998126"/>
            <a:ext cx="1332635" cy="553998"/>
          </a:xfrm>
          <a:prstGeom prst="rect">
            <a:avLst/>
          </a:prstGeom>
          <a:noFill/>
        </p:spPr>
        <p:txBody>
          <a:bodyPr wrap="square" rtlCol="0">
            <a:spAutoFit/>
          </a:bodyPr>
          <a:lstStyle/>
          <a:p>
            <a:pPr algn="ctr"/>
            <a:r>
              <a:rPr lang="zh-TW" altLang="en-US" sz="3000" dirty="0">
                <a:solidFill>
                  <a:srgbClr val="FF0000"/>
                </a:solidFill>
              </a:rPr>
              <a:t>无限期</a:t>
            </a:r>
          </a:p>
        </p:txBody>
      </p:sp>
      <p:sp>
        <p:nvSpPr>
          <p:cNvPr id="8" name="文字方塊 7">
            <a:extLst>
              <a:ext uri="{FF2B5EF4-FFF2-40B4-BE49-F238E27FC236}">
                <a16:creationId xmlns:a16="http://schemas.microsoft.com/office/drawing/2014/main" id="{5ADE1B81-8F8A-4CB4-8F89-2F6768FE82A8}"/>
              </a:ext>
            </a:extLst>
          </p:cNvPr>
          <p:cNvSpPr txBox="1"/>
          <p:nvPr/>
        </p:nvSpPr>
        <p:spPr>
          <a:xfrm>
            <a:off x="2870490" y="3651121"/>
            <a:ext cx="1163781" cy="553998"/>
          </a:xfrm>
          <a:prstGeom prst="rect">
            <a:avLst/>
          </a:prstGeom>
          <a:noFill/>
        </p:spPr>
        <p:txBody>
          <a:bodyPr wrap="square" rtlCol="0">
            <a:spAutoFit/>
          </a:bodyPr>
          <a:lstStyle/>
          <a:p>
            <a:pPr algn="ctr"/>
            <a:r>
              <a:rPr lang="zh-TW" altLang="en-US" sz="3000" dirty="0">
                <a:solidFill>
                  <a:srgbClr val="FF0000"/>
                </a:solidFill>
              </a:rPr>
              <a:t>随后</a:t>
            </a:r>
          </a:p>
        </p:txBody>
      </p:sp>
      <p:sp>
        <p:nvSpPr>
          <p:cNvPr id="9" name="文字方塊 8">
            <a:extLst>
              <a:ext uri="{FF2B5EF4-FFF2-40B4-BE49-F238E27FC236}">
                <a16:creationId xmlns:a16="http://schemas.microsoft.com/office/drawing/2014/main" id="{4CF8F087-9062-4E19-8F06-BA931C11756B}"/>
              </a:ext>
            </a:extLst>
          </p:cNvPr>
          <p:cNvSpPr txBox="1"/>
          <p:nvPr/>
        </p:nvSpPr>
        <p:spPr>
          <a:xfrm>
            <a:off x="5927149" y="4322696"/>
            <a:ext cx="1163781" cy="553998"/>
          </a:xfrm>
          <a:prstGeom prst="rect">
            <a:avLst/>
          </a:prstGeom>
          <a:noFill/>
        </p:spPr>
        <p:txBody>
          <a:bodyPr wrap="square" rtlCol="0">
            <a:spAutoFit/>
          </a:bodyPr>
          <a:lstStyle/>
          <a:p>
            <a:pPr algn="ctr"/>
            <a:r>
              <a:rPr lang="zh-TW" altLang="en-US" sz="3000" dirty="0">
                <a:solidFill>
                  <a:srgbClr val="FF0000"/>
                </a:solidFill>
              </a:rPr>
              <a:t>克隆</a:t>
            </a:r>
          </a:p>
        </p:txBody>
      </p:sp>
      <p:sp>
        <p:nvSpPr>
          <p:cNvPr id="10" name="文字方塊 9">
            <a:extLst>
              <a:ext uri="{FF2B5EF4-FFF2-40B4-BE49-F238E27FC236}">
                <a16:creationId xmlns:a16="http://schemas.microsoft.com/office/drawing/2014/main" id="{C53C07B0-FB6E-487F-A285-ABF192D9BA10}"/>
              </a:ext>
            </a:extLst>
          </p:cNvPr>
          <p:cNvSpPr txBox="1"/>
          <p:nvPr/>
        </p:nvSpPr>
        <p:spPr>
          <a:xfrm>
            <a:off x="7920470" y="5004190"/>
            <a:ext cx="1163781" cy="553998"/>
          </a:xfrm>
          <a:prstGeom prst="rect">
            <a:avLst/>
          </a:prstGeom>
          <a:noFill/>
        </p:spPr>
        <p:txBody>
          <a:bodyPr wrap="square" rtlCol="0">
            <a:spAutoFit/>
          </a:bodyPr>
          <a:lstStyle/>
          <a:p>
            <a:pPr algn="ctr"/>
            <a:r>
              <a:rPr lang="zh-TW" altLang="en-US" sz="3000" dirty="0">
                <a:solidFill>
                  <a:srgbClr val="FF0000"/>
                </a:solidFill>
              </a:rPr>
              <a:t>断言</a:t>
            </a:r>
          </a:p>
        </p:txBody>
      </p:sp>
    </p:spTree>
    <p:extLst>
      <p:ext uri="{BB962C8B-B14F-4D97-AF65-F5344CB8AC3E}">
        <p14:creationId xmlns:p14="http://schemas.microsoft.com/office/powerpoint/2010/main" val="2645588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7EFED60C-9635-4662-8EA6-6D4A42A3FF7D}"/>
              </a:ext>
            </a:extLst>
          </p:cNvPr>
          <p:cNvGraphicFramePr>
            <a:graphicFrameLocks noGrp="1"/>
          </p:cNvGraphicFramePr>
          <p:nvPr/>
        </p:nvGraphicFramePr>
        <p:xfrm>
          <a:off x="0" y="0"/>
          <a:ext cx="12192000" cy="1276350"/>
        </p:xfrm>
        <a:graphic>
          <a:graphicData uri="http://schemas.openxmlformats.org/drawingml/2006/table">
            <a:tbl>
              <a:tblPr firstRow="1" bandRow="1">
                <a:tableStyleId>{BC89EF96-8CEA-46FF-86C4-4CE0E7609802}</a:tableStyleId>
              </a:tblPr>
              <a:tblGrid>
                <a:gridCol w="2032000">
                  <a:extLst>
                    <a:ext uri="{9D8B030D-6E8A-4147-A177-3AD203B41FA5}">
                      <a16:colId xmlns:a16="http://schemas.microsoft.com/office/drawing/2014/main" val="589401953"/>
                    </a:ext>
                  </a:extLst>
                </a:gridCol>
                <a:gridCol w="2032000">
                  <a:extLst>
                    <a:ext uri="{9D8B030D-6E8A-4147-A177-3AD203B41FA5}">
                      <a16:colId xmlns:a16="http://schemas.microsoft.com/office/drawing/2014/main" val="2189283191"/>
                    </a:ext>
                  </a:extLst>
                </a:gridCol>
                <a:gridCol w="2032000">
                  <a:extLst>
                    <a:ext uri="{9D8B030D-6E8A-4147-A177-3AD203B41FA5}">
                      <a16:colId xmlns:a16="http://schemas.microsoft.com/office/drawing/2014/main" val="2433570538"/>
                    </a:ext>
                  </a:extLst>
                </a:gridCol>
                <a:gridCol w="2032000">
                  <a:extLst>
                    <a:ext uri="{9D8B030D-6E8A-4147-A177-3AD203B41FA5}">
                      <a16:colId xmlns:a16="http://schemas.microsoft.com/office/drawing/2014/main" val="367847057"/>
                    </a:ext>
                  </a:extLst>
                </a:gridCol>
                <a:gridCol w="2032000">
                  <a:extLst>
                    <a:ext uri="{9D8B030D-6E8A-4147-A177-3AD203B41FA5}">
                      <a16:colId xmlns:a16="http://schemas.microsoft.com/office/drawing/2014/main" val="1892005544"/>
                    </a:ext>
                  </a:extLst>
                </a:gridCol>
                <a:gridCol w="2032000">
                  <a:extLst>
                    <a:ext uri="{9D8B030D-6E8A-4147-A177-3AD203B41FA5}">
                      <a16:colId xmlns:a16="http://schemas.microsoft.com/office/drawing/2014/main" val="2233371031"/>
                    </a:ext>
                  </a:extLst>
                </a:gridCol>
              </a:tblGrid>
              <a:tr h="638175">
                <a:tc>
                  <a:txBody>
                    <a:bodyPr/>
                    <a:lstStyle/>
                    <a:p>
                      <a:pPr algn="ctr"/>
                      <a:r>
                        <a:rPr lang="zh-TW" altLang="en-US" sz="3200" b="1" dirty="0"/>
                        <a:t>克隆</a:t>
                      </a:r>
                    </a:p>
                  </a:txBody>
                  <a:tcPr/>
                </a:tc>
                <a:tc>
                  <a:txBody>
                    <a:bodyPr/>
                    <a:lstStyle/>
                    <a:p>
                      <a:pPr algn="ctr"/>
                      <a:r>
                        <a:rPr lang="zh-TW" altLang="en-US" sz="3200" b="1" dirty="0"/>
                        <a:t>随后</a:t>
                      </a:r>
                    </a:p>
                  </a:txBody>
                  <a:tcPr/>
                </a:tc>
                <a:tc>
                  <a:txBody>
                    <a:bodyPr/>
                    <a:lstStyle/>
                    <a:p>
                      <a:pPr algn="ctr"/>
                      <a:r>
                        <a:rPr lang="zh-TW" altLang="en-US" sz="3200" b="1" dirty="0"/>
                        <a:t>旋即</a:t>
                      </a:r>
                    </a:p>
                  </a:txBody>
                  <a:tcPr/>
                </a:tc>
                <a:tc>
                  <a:txBody>
                    <a:bodyPr/>
                    <a:lstStyle/>
                    <a:p>
                      <a:pPr algn="ctr"/>
                      <a:r>
                        <a:rPr lang="zh-TW" altLang="en-US" sz="3200" b="1" dirty="0"/>
                        <a:t>无限期</a:t>
                      </a:r>
                    </a:p>
                  </a:txBody>
                  <a:tcPr/>
                </a:tc>
                <a:tc>
                  <a:txBody>
                    <a:bodyPr/>
                    <a:lstStyle/>
                    <a:p>
                      <a:pPr algn="ctr"/>
                      <a:r>
                        <a:rPr lang="zh-TW" altLang="en-US" sz="3200" b="1" dirty="0"/>
                        <a:t>相关</a:t>
                      </a:r>
                    </a:p>
                  </a:txBody>
                  <a:tcPr/>
                </a:tc>
                <a:tc>
                  <a:txBody>
                    <a:bodyPr/>
                    <a:lstStyle/>
                    <a:p>
                      <a:pPr algn="ctr"/>
                      <a:r>
                        <a:rPr lang="zh-TW" altLang="en-US" sz="3200" b="1" dirty="0"/>
                        <a:t>人为</a:t>
                      </a:r>
                    </a:p>
                  </a:txBody>
                  <a:tcPr/>
                </a:tc>
                <a:extLst>
                  <a:ext uri="{0D108BD9-81ED-4DB2-BD59-A6C34878D82A}">
                    <a16:rowId xmlns:a16="http://schemas.microsoft.com/office/drawing/2014/main" val="300367926"/>
                  </a:ext>
                </a:extLst>
              </a:tr>
              <a:tr h="638175">
                <a:tc>
                  <a:txBody>
                    <a:bodyPr/>
                    <a:lstStyle/>
                    <a:p>
                      <a:pPr algn="ctr"/>
                      <a:r>
                        <a:rPr lang="zh-TW" altLang="en-US" sz="3200" b="1" dirty="0"/>
                        <a:t>断言</a:t>
                      </a:r>
                    </a:p>
                  </a:txBody>
                  <a:tcPr/>
                </a:tc>
                <a:tc>
                  <a:txBody>
                    <a:bodyPr/>
                    <a:lstStyle/>
                    <a:p>
                      <a:pPr algn="ctr"/>
                      <a:r>
                        <a:rPr lang="zh-TW" altLang="en-US" sz="3200" b="1" dirty="0"/>
                        <a:t>导致</a:t>
                      </a:r>
                    </a:p>
                  </a:txBody>
                  <a:tcPr/>
                </a:tc>
                <a:tc>
                  <a:txBody>
                    <a:bodyPr/>
                    <a:lstStyle/>
                    <a:p>
                      <a:pPr algn="ctr"/>
                      <a:r>
                        <a:rPr lang="zh-TW" altLang="en-US" sz="3200" b="1" dirty="0"/>
                        <a:t>伦理</a:t>
                      </a:r>
                    </a:p>
                  </a:txBody>
                  <a:tcPr/>
                </a:tc>
                <a:tc>
                  <a:txBody>
                    <a:bodyPr/>
                    <a:lstStyle/>
                    <a:p>
                      <a:pPr algn="ctr"/>
                      <a:r>
                        <a:rPr lang="zh-TW" altLang="en-US" sz="3200" b="1" dirty="0"/>
                        <a:t>假定</a:t>
                      </a:r>
                    </a:p>
                  </a:txBody>
                  <a:tcPr/>
                </a:tc>
                <a:tc>
                  <a:txBody>
                    <a:bodyPr/>
                    <a:lstStyle/>
                    <a:p>
                      <a:pPr algn="ctr"/>
                      <a:r>
                        <a:rPr lang="zh-TW" altLang="en-US" sz="3200" b="1" dirty="0"/>
                        <a:t>前提</a:t>
                      </a:r>
                    </a:p>
                  </a:txBody>
                  <a:tcPr/>
                </a:tc>
                <a:tc>
                  <a:txBody>
                    <a:bodyPr/>
                    <a:lstStyle/>
                    <a:p>
                      <a:pPr algn="ctr"/>
                      <a:endParaRPr lang="zh-TW" altLang="en-US" sz="3200" b="1" dirty="0"/>
                    </a:p>
                  </a:txBody>
                  <a:tcPr/>
                </a:tc>
                <a:extLst>
                  <a:ext uri="{0D108BD9-81ED-4DB2-BD59-A6C34878D82A}">
                    <a16:rowId xmlns:a16="http://schemas.microsoft.com/office/drawing/2014/main" val="1032522041"/>
                  </a:ext>
                </a:extLst>
              </a:tr>
            </a:tbl>
          </a:graphicData>
        </a:graphic>
      </p:graphicFrame>
      <p:sp>
        <p:nvSpPr>
          <p:cNvPr id="3" name="文字方塊 2">
            <a:extLst>
              <a:ext uri="{FF2B5EF4-FFF2-40B4-BE49-F238E27FC236}">
                <a16:creationId xmlns:a16="http://schemas.microsoft.com/office/drawing/2014/main" id="{51851D60-CE48-4A18-81A5-1A858361BC59}"/>
              </a:ext>
            </a:extLst>
          </p:cNvPr>
          <p:cNvSpPr txBox="1"/>
          <p:nvPr/>
        </p:nvSpPr>
        <p:spPr>
          <a:xfrm>
            <a:off x="323850" y="1666875"/>
            <a:ext cx="11506201" cy="4162486"/>
          </a:xfrm>
          <a:prstGeom prst="rect">
            <a:avLst/>
          </a:prstGeom>
          <a:noFill/>
        </p:spPr>
        <p:txBody>
          <a:bodyPr wrap="square" rtlCol="0">
            <a:spAutoFit/>
          </a:bodyPr>
          <a:lstStyle/>
          <a:p>
            <a:pPr>
              <a:lnSpc>
                <a:spcPct val="150000"/>
              </a:lnSpc>
            </a:pPr>
            <a:r>
              <a:rPr lang="en-US" altLang="zh-TW" sz="3000" dirty="0">
                <a:latin typeface="+mn-ea"/>
              </a:rPr>
              <a:t>6.</a:t>
            </a:r>
            <a:r>
              <a:rPr lang="zh-TW" altLang="en-US" sz="3000" dirty="0">
                <a:latin typeface="+mn-ea"/>
              </a:rPr>
              <a:t>我同意他参加，但</a:t>
            </a:r>
            <a:r>
              <a:rPr lang="en-US" altLang="zh-TW" sz="3000" dirty="0">
                <a:latin typeface="+mn-ea"/>
              </a:rPr>
              <a:t>_________</a:t>
            </a:r>
            <a:r>
              <a:rPr lang="zh-TW" altLang="en-US" sz="3000" dirty="0">
                <a:latin typeface="+mn-ea"/>
              </a:rPr>
              <a:t>是他必须遵守我们的约定。</a:t>
            </a:r>
            <a:endParaRPr lang="en-US" altLang="zh-TW" sz="3000" dirty="0">
              <a:latin typeface="+mn-ea"/>
            </a:endParaRPr>
          </a:p>
          <a:p>
            <a:pPr>
              <a:lnSpc>
                <a:spcPct val="150000"/>
              </a:lnSpc>
            </a:pPr>
            <a:r>
              <a:rPr lang="en-US" altLang="zh-TW" sz="3000" dirty="0">
                <a:latin typeface="+mn-ea"/>
              </a:rPr>
              <a:t>7.</a:t>
            </a:r>
            <a:r>
              <a:rPr lang="zh-TW" altLang="en-US" sz="3000" dirty="0">
                <a:latin typeface="+mn-ea"/>
              </a:rPr>
              <a:t>这两个国家之间的紧张状态是</a:t>
            </a:r>
            <a:r>
              <a:rPr lang="en-US" altLang="zh-TW" sz="3000" dirty="0">
                <a:latin typeface="+mn-ea"/>
              </a:rPr>
              <a:t>_________</a:t>
            </a:r>
            <a:r>
              <a:rPr lang="zh-TW" altLang="en-US" sz="3000" dirty="0">
                <a:latin typeface="+mn-ea"/>
              </a:rPr>
              <a:t>造成的。</a:t>
            </a:r>
            <a:endParaRPr lang="en-US" altLang="zh-TW" sz="3000" dirty="0">
              <a:latin typeface="+mn-ea"/>
            </a:endParaRPr>
          </a:p>
          <a:p>
            <a:pPr>
              <a:lnSpc>
                <a:spcPct val="150000"/>
              </a:lnSpc>
            </a:pPr>
            <a:r>
              <a:rPr lang="en-US" altLang="zh-TW" sz="3000" dirty="0">
                <a:latin typeface="+mn-ea"/>
              </a:rPr>
              <a:t>8.</a:t>
            </a:r>
            <a:r>
              <a:rPr lang="zh-TW" altLang="en-US" sz="3000" dirty="0">
                <a:latin typeface="+mn-ea"/>
              </a:rPr>
              <a:t>过度的激动容易</a:t>
            </a:r>
            <a:r>
              <a:rPr lang="en-US" altLang="zh-TW" sz="3000" dirty="0">
                <a:latin typeface="+mn-ea"/>
              </a:rPr>
              <a:t>_________</a:t>
            </a:r>
            <a:r>
              <a:rPr lang="zh-TW" altLang="en-US" sz="3000" dirty="0">
                <a:latin typeface="+mn-ea"/>
              </a:rPr>
              <a:t>心脏病发作。</a:t>
            </a:r>
            <a:endParaRPr lang="en-US" altLang="zh-TW" sz="3000" dirty="0">
              <a:latin typeface="+mn-ea"/>
            </a:endParaRPr>
          </a:p>
          <a:p>
            <a:pPr>
              <a:lnSpc>
                <a:spcPct val="150000"/>
              </a:lnSpc>
            </a:pPr>
            <a:r>
              <a:rPr lang="en-US" altLang="zh-TW" sz="3000" dirty="0">
                <a:latin typeface="+mn-ea"/>
              </a:rPr>
              <a:t>9.</a:t>
            </a:r>
            <a:r>
              <a:rPr lang="zh-TW" altLang="en-US" sz="3000" dirty="0">
                <a:latin typeface="+mn-ea"/>
              </a:rPr>
              <a:t>东西方的</a:t>
            </a:r>
            <a:r>
              <a:rPr lang="en-US" altLang="zh-TW" sz="3000" dirty="0">
                <a:latin typeface="+mn-ea"/>
              </a:rPr>
              <a:t>_________</a:t>
            </a:r>
            <a:r>
              <a:rPr lang="zh-TW" altLang="en-US" sz="3000" dirty="0">
                <a:latin typeface="+mn-ea"/>
              </a:rPr>
              <a:t>道德观念究竟有多大的差异？</a:t>
            </a:r>
            <a:endParaRPr lang="en-US" altLang="zh-TW" sz="3000" dirty="0">
              <a:latin typeface="+mn-ea"/>
            </a:endParaRPr>
          </a:p>
          <a:p>
            <a:pPr>
              <a:lnSpc>
                <a:spcPct val="150000"/>
              </a:lnSpc>
            </a:pPr>
            <a:r>
              <a:rPr lang="en-US" altLang="zh-TW" sz="3000" dirty="0">
                <a:latin typeface="+mn-ea"/>
              </a:rPr>
              <a:t>10._________</a:t>
            </a:r>
            <a:r>
              <a:rPr lang="zh-TW" altLang="en-US" sz="3000" dirty="0">
                <a:latin typeface="+mn-ea"/>
              </a:rPr>
              <a:t>他已经实现了自己的梦想，成了富人，但如果不懂得爱，</a:t>
            </a:r>
            <a:endParaRPr lang="en-US" altLang="zh-TW" sz="3000" dirty="0">
              <a:latin typeface="+mn-ea"/>
            </a:endParaRPr>
          </a:p>
          <a:p>
            <a:pPr>
              <a:lnSpc>
                <a:spcPct val="150000"/>
              </a:lnSpc>
            </a:pPr>
            <a:r>
              <a:rPr lang="zh-TW" altLang="en-US" sz="3000" dirty="0">
                <a:latin typeface="+mn-ea"/>
              </a:rPr>
              <a:t>     他也不会生活得很幸福。</a:t>
            </a:r>
          </a:p>
        </p:txBody>
      </p:sp>
      <p:sp>
        <p:nvSpPr>
          <p:cNvPr id="6" name="文字方塊 5">
            <a:extLst>
              <a:ext uri="{FF2B5EF4-FFF2-40B4-BE49-F238E27FC236}">
                <a16:creationId xmlns:a16="http://schemas.microsoft.com/office/drawing/2014/main" id="{3A7FD226-8195-42AF-99B2-4AF4D99B53C1}"/>
              </a:ext>
            </a:extLst>
          </p:cNvPr>
          <p:cNvSpPr txBox="1"/>
          <p:nvPr/>
        </p:nvSpPr>
        <p:spPr>
          <a:xfrm>
            <a:off x="3868016" y="1687657"/>
            <a:ext cx="1163781" cy="553998"/>
          </a:xfrm>
          <a:prstGeom prst="rect">
            <a:avLst/>
          </a:prstGeom>
          <a:noFill/>
        </p:spPr>
        <p:txBody>
          <a:bodyPr wrap="square" rtlCol="0">
            <a:spAutoFit/>
          </a:bodyPr>
          <a:lstStyle/>
          <a:p>
            <a:pPr algn="ctr"/>
            <a:r>
              <a:rPr lang="zh-TW" altLang="en-US" sz="3000" dirty="0">
                <a:solidFill>
                  <a:srgbClr val="FF0000"/>
                </a:solidFill>
              </a:rPr>
              <a:t>前提</a:t>
            </a:r>
          </a:p>
        </p:txBody>
      </p:sp>
      <p:sp>
        <p:nvSpPr>
          <p:cNvPr id="7" name="文字方塊 6">
            <a:extLst>
              <a:ext uri="{FF2B5EF4-FFF2-40B4-BE49-F238E27FC236}">
                <a16:creationId xmlns:a16="http://schemas.microsoft.com/office/drawing/2014/main" id="{F1D74D44-8870-48EE-930C-076201DDB26C}"/>
              </a:ext>
            </a:extLst>
          </p:cNvPr>
          <p:cNvSpPr txBox="1"/>
          <p:nvPr/>
        </p:nvSpPr>
        <p:spPr>
          <a:xfrm>
            <a:off x="5800724" y="2427245"/>
            <a:ext cx="1163781" cy="553998"/>
          </a:xfrm>
          <a:prstGeom prst="rect">
            <a:avLst/>
          </a:prstGeom>
          <a:noFill/>
        </p:spPr>
        <p:txBody>
          <a:bodyPr wrap="square" rtlCol="0">
            <a:spAutoFit/>
          </a:bodyPr>
          <a:lstStyle/>
          <a:p>
            <a:pPr algn="ctr"/>
            <a:r>
              <a:rPr lang="zh-TW" altLang="en-US" sz="3000" dirty="0">
                <a:solidFill>
                  <a:srgbClr val="FF0000"/>
                </a:solidFill>
              </a:rPr>
              <a:t>人为</a:t>
            </a:r>
          </a:p>
        </p:txBody>
      </p:sp>
      <p:sp>
        <p:nvSpPr>
          <p:cNvPr id="9" name="文字方塊 8">
            <a:extLst>
              <a:ext uri="{FF2B5EF4-FFF2-40B4-BE49-F238E27FC236}">
                <a16:creationId xmlns:a16="http://schemas.microsoft.com/office/drawing/2014/main" id="{49FA115B-7FA5-4532-AFAB-CED50B046D1C}"/>
              </a:ext>
            </a:extLst>
          </p:cNvPr>
          <p:cNvSpPr txBox="1"/>
          <p:nvPr/>
        </p:nvSpPr>
        <p:spPr>
          <a:xfrm>
            <a:off x="3639415" y="3085153"/>
            <a:ext cx="1163781" cy="553998"/>
          </a:xfrm>
          <a:prstGeom prst="rect">
            <a:avLst/>
          </a:prstGeom>
          <a:noFill/>
        </p:spPr>
        <p:txBody>
          <a:bodyPr wrap="square" rtlCol="0">
            <a:spAutoFit/>
          </a:bodyPr>
          <a:lstStyle/>
          <a:p>
            <a:pPr algn="ctr"/>
            <a:r>
              <a:rPr lang="zh-TW" altLang="en-US" sz="3000" dirty="0">
                <a:solidFill>
                  <a:srgbClr val="FF0000"/>
                </a:solidFill>
              </a:rPr>
              <a:t>导致</a:t>
            </a:r>
          </a:p>
        </p:txBody>
      </p:sp>
      <p:sp>
        <p:nvSpPr>
          <p:cNvPr id="10" name="文字方塊 9">
            <a:extLst>
              <a:ext uri="{FF2B5EF4-FFF2-40B4-BE49-F238E27FC236}">
                <a16:creationId xmlns:a16="http://schemas.microsoft.com/office/drawing/2014/main" id="{A7957B46-D14D-4687-96D3-1F9E7F49A37C}"/>
              </a:ext>
            </a:extLst>
          </p:cNvPr>
          <p:cNvSpPr txBox="1"/>
          <p:nvPr/>
        </p:nvSpPr>
        <p:spPr>
          <a:xfrm>
            <a:off x="2475634" y="3752677"/>
            <a:ext cx="1163781" cy="553998"/>
          </a:xfrm>
          <a:prstGeom prst="rect">
            <a:avLst/>
          </a:prstGeom>
          <a:noFill/>
        </p:spPr>
        <p:txBody>
          <a:bodyPr wrap="square" rtlCol="0">
            <a:spAutoFit/>
          </a:bodyPr>
          <a:lstStyle/>
          <a:p>
            <a:pPr algn="ctr"/>
            <a:r>
              <a:rPr lang="zh-TW" altLang="en-US" sz="3000" dirty="0">
                <a:solidFill>
                  <a:srgbClr val="FF0000"/>
                </a:solidFill>
              </a:rPr>
              <a:t>道德</a:t>
            </a:r>
          </a:p>
        </p:txBody>
      </p:sp>
      <p:sp>
        <p:nvSpPr>
          <p:cNvPr id="11" name="文字方塊 10">
            <a:extLst>
              <a:ext uri="{FF2B5EF4-FFF2-40B4-BE49-F238E27FC236}">
                <a16:creationId xmlns:a16="http://schemas.microsoft.com/office/drawing/2014/main" id="{BEF680C3-86C2-4115-92DA-CF365586D2F2}"/>
              </a:ext>
            </a:extLst>
          </p:cNvPr>
          <p:cNvSpPr txBox="1"/>
          <p:nvPr/>
        </p:nvSpPr>
        <p:spPr>
          <a:xfrm>
            <a:off x="984108" y="4431367"/>
            <a:ext cx="1163781" cy="553998"/>
          </a:xfrm>
          <a:prstGeom prst="rect">
            <a:avLst/>
          </a:prstGeom>
          <a:noFill/>
        </p:spPr>
        <p:txBody>
          <a:bodyPr wrap="square" rtlCol="0">
            <a:spAutoFit/>
          </a:bodyPr>
          <a:lstStyle/>
          <a:p>
            <a:pPr algn="ctr"/>
            <a:r>
              <a:rPr lang="zh-TW" altLang="en-US" sz="3000">
                <a:solidFill>
                  <a:srgbClr val="FF0000"/>
                </a:solidFill>
              </a:rPr>
              <a:t>假定</a:t>
            </a:r>
            <a:endParaRPr lang="zh-TW" altLang="en-US" sz="3000" dirty="0">
              <a:solidFill>
                <a:srgbClr val="FF0000"/>
              </a:solidFill>
            </a:endParaRPr>
          </a:p>
        </p:txBody>
      </p:sp>
    </p:spTree>
    <p:extLst>
      <p:ext uri="{BB962C8B-B14F-4D97-AF65-F5344CB8AC3E}">
        <p14:creationId xmlns:p14="http://schemas.microsoft.com/office/powerpoint/2010/main" val="55302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6A35303D-6CC8-428C-B444-EE1FB04D5DE8}"/>
              </a:ext>
            </a:extLst>
          </p:cNvPr>
          <p:cNvSpPr txBox="1"/>
          <p:nvPr/>
        </p:nvSpPr>
        <p:spPr>
          <a:xfrm>
            <a:off x="330515" y="44443"/>
            <a:ext cx="2900365" cy="707886"/>
          </a:xfrm>
          <a:prstGeom prst="rect">
            <a:avLst/>
          </a:prstGeom>
          <a:solidFill>
            <a:srgbClr val="006666"/>
          </a:solidFill>
          <a:ln w="38100">
            <a:solidFill>
              <a:srgbClr val="006666"/>
            </a:solidFill>
          </a:ln>
        </p:spPr>
        <p:txBody>
          <a:bodyPr wrap="square" rtlCol="0">
            <a:spAutoFit/>
          </a:bodyPr>
          <a:lstStyle/>
          <a:p>
            <a:pPr algn="ctr"/>
            <a:r>
              <a:rPr lang="zh-TW" altLang="en-US" sz="4000" dirty="0">
                <a:solidFill>
                  <a:schemeClr val="bg1"/>
                </a:solidFill>
                <a:latin typeface="微軟正黑體" panose="020B0604030504040204" pitchFamily="34" charset="-120"/>
                <a:ea typeface="微軟正黑體" panose="020B0604030504040204" pitchFamily="34" charset="-120"/>
              </a:rPr>
              <a:t>诞生</a:t>
            </a:r>
            <a:endParaRPr lang="en-US" altLang="zh-TW" sz="4000" dirty="0">
              <a:solidFill>
                <a:schemeClr val="bg1"/>
              </a:solidFill>
              <a:latin typeface="微軟正黑體" panose="020B0604030504040204" pitchFamily="34" charset="-120"/>
              <a:ea typeface="微軟正黑體" panose="020B0604030504040204" pitchFamily="34" charset="-120"/>
            </a:endParaRPr>
          </a:p>
        </p:txBody>
      </p:sp>
      <p:sp>
        <p:nvSpPr>
          <p:cNvPr id="3" name="文字方塊 2">
            <a:extLst>
              <a:ext uri="{FF2B5EF4-FFF2-40B4-BE49-F238E27FC236}">
                <a16:creationId xmlns:a16="http://schemas.microsoft.com/office/drawing/2014/main" id="{2AD805DF-D8F2-4C40-B812-6025D886CDC7}"/>
              </a:ext>
            </a:extLst>
          </p:cNvPr>
          <p:cNvSpPr txBox="1"/>
          <p:nvPr/>
        </p:nvSpPr>
        <p:spPr>
          <a:xfrm>
            <a:off x="8961120" y="46808"/>
            <a:ext cx="2900365" cy="707886"/>
          </a:xfrm>
          <a:prstGeom prst="rect">
            <a:avLst/>
          </a:prstGeom>
          <a:solidFill>
            <a:srgbClr val="006666"/>
          </a:solidFill>
          <a:ln w="38100">
            <a:solidFill>
              <a:srgbClr val="006666"/>
            </a:solidFill>
          </a:ln>
        </p:spPr>
        <p:txBody>
          <a:bodyPr wrap="square" rtlCol="0">
            <a:spAutoFit/>
          </a:bodyPr>
          <a:lstStyle/>
          <a:p>
            <a:pPr algn="ctr"/>
            <a:r>
              <a:rPr lang="zh-TW" altLang="en-US" sz="4000" dirty="0">
                <a:solidFill>
                  <a:schemeClr val="bg1"/>
                </a:solidFill>
                <a:latin typeface="微軟正黑體" panose="020B0604030504040204" pitchFamily="34" charset="-120"/>
                <a:ea typeface="微軟正黑體" panose="020B0604030504040204" pitchFamily="34" charset="-120"/>
              </a:rPr>
              <a:t>出生</a:t>
            </a:r>
            <a:endParaRPr lang="en-US" altLang="zh-TW" sz="4000" dirty="0">
              <a:solidFill>
                <a:schemeClr val="bg1"/>
              </a:solidFill>
              <a:latin typeface="微軟正黑體" panose="020B0604030504040204" pitchFamily="34" charset="-120"/>
              <a:ea typeface="微軟正黑體" panose="020B0604030504040204" pitchFamily="34" charset="-120"/>
            </a:endParaRPr>
          </a:p>
        </p:txBody>
      </p:sp>
      <p:cxnSp>
        <p:nvCxnSpPr>
          <p:cNvPr id="10" name="直線接點 9">
            <a:extLst>
              <a:ext uri="{FF2B5EF4-FFF2-40B4-BE49-F238E27FC236}">
                <a16:creationId xmlns:a16="http://schemas.microsoft.com/office/drawing/2014/main" id="{32FC350C-1C13-4DDA-A8FD-BDC15F8EE7E2}"/>
              </a:ext>
            </a:extLst>
          </p:cNvPr>
          <p:cNvCxnSpPr>
            <a:cxnSpLocks/>
            <a:stCxn id="2" idx="3"/>
            <a:endCxn id="3" idx="1"/>
          </p:cNvCxnSpPr>
          <p:nvPr/>
        </p:nvCxnSpPr>
        <p:spPr>
          <a:xfrm>
            <a:off x="3230880" y="398386"/>
            <a:ext cx="5730240" cy="2365"/>
          </a:xfrm>
          <a:prstGeom prst="line">
            <a:avLst/>
          </a:prstGeom>
          <a:ln w="76200">
            <a:solidFill>
              <a:srgbClr val="006666"/>
            </a:solidFill>
          </a:ln>
        </p:spPr>
        <p:style>
          <a:lnRef idx="1">
            <a:schemeClr val="accent1"/>
          </a:lnRef>
          <a:fillRef idx="0">
            <a:schemeClr val="accent1"/>
          </a:fillRef>
          <a:effectRef idx="0">
            <a:schemeClr val="accent1"/>
          </a:effectRef>
          <a:fontRef idx="minor">
            <a:schemeClr val="tx1"/>
          </a:fontRef>
        </p:style>
      </p:cxnSp>
      <p:graphicFrame>
        <p:nvGraphicFramePr>
          <p:cNvPr id="4" name="表格 3">
            <a:extLst>
              <a:ext uri="{FF2B5EF4-FFF2-40B4-BE49-F238E27FC236}">
                <a16:creationId xmlns:a16="http://schemas.microsoft.com/office/drawing/2014/main" id="{E03E0B31-310A-4BFD-8267-FC63F55CD512}"/>
              </a:ext>
            </a:extLst>
          </p:cNvPr>
          <p:cNvGraphicFramePr>
            <a:graphicFrameLocks noGrp="1"/>
          </p:cNvGraphicFramePr>
          <p:nvPr/>
        </p:nvGraphicFramePr>
        <p:xfrm>
          <a:off x="16603579" y="1187116"/>
          <a:ext cx="208280" cy="365760"/>
        </p:xfrm>
        <a:graphic>
          <a:graphicData uri="http://schemas.openxmlformats.org/drawingml/2006/table">
            <a:tbl>
              <a:tblPr/>
              <a:tblGrid>
                <a:gridCol w="208280">
                  <a:extLst>
                    <a:ext uri="{9D8B030D-6E8A-4147-A177-3AD203B41FA5}">
                      <a16:colId xmlns:a16="http://schemas.microsoft.com/office/drawing/2014/main" val="74169329"/>
                    </a:ext>
                  </a:extLst>
                </a:gridCol>
              </a:tblGrid>
              <a:tr h="0">
                <a:tc>
                  <a:txBody>
                    <a:bodyPr/>
                    <a:lstStyle/>
                    <a:p>
                      <a:endParaRPr lang="zh-TW"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064643234"/>
                  </a:ext>
                </a:extLst>
              </a:tr>
            </a:tbl>
          </a:graphicData>
        </a:graphic>
      </p:graphicFrame>
      <p:sp>
        <p:nvSpPr>
          <p:cNvPr id="5" name="文字方塊 4">
            <a:extLst>
              <a:ext uri="{FF2B5EF4-FFF2-40B4-BE49-F238E27FC236}">
                <a16:creationId xmlns:a16="http://schemas.microsoft.com/office/drawing/2014/main" id="{109BC686-DD90-4570-A854-F8D8CA8B18B5}"/>
              </a:ext>
            </a:extLst>
          </p:cNvPr>
          <p:cNvSpPr txBox="1"/>
          <p:nvPr/>
        </p:nvSpPr>
        <p:spPr>
          <a:xfrm>
            <a:off x="330515" y="1101213"/>
            <a:ext cx="11530970" cy="5547481"/>
          </a:xfrm>
          <a:prstGeom prst="rect">
            <a:avLst/>
          </a:prstGeom>
          <a:noFill/>
        </p:spPr>
        <p:txBody>
          <a:bodyPr wrap="square" rtlCol="0">
            <a:spAutoFit/>
          </a:bodyPr>
          <a:lstStyle/>
          <a:p>
            <a:pPr>
              <a:lnSpc>
                <a:spcPct val="150000"/>
              </a:lnSpc>
            </a:pPr>
            <a:r>
              <a:rPr lang="en-US" altLang="zh-TW" sz="3000" dirty="0">
                <a:latin typeface="+mn-ea"/>
              </a:rPr>
              <a:t>1.</a:t>
            </a:r>
            <a:r>
              <a:rPr lang="zh-TW" altLang="en-US" sz="3000" dirty="0">
                <a:latin typeface="+mn-ea"/>
              </a:rPr>
              <a:t>这里就是中国最伟大的教育家孔子</a:t>
            </a:r>
            <a:r>
              <a:rPr lang="zh-TW" altLang="en-US" sz="3000" dirty="0">
                <a:highlight>
                  <a:srgbClr val="FFFF00"/>
                </a:highlight>
                <a:latin typeface="+mn-ea"/>
              </a:rPr>
              <a:t>诞生</a:t>
            </a:r>
            <a:r>
              <a:rPr lang="zh-TW" altLang="en-US" sz="3000" dirty="0">
                <a:latin typeface="+mn-ea"/>
              </a:rPr>
              <a:t>的地方。</a:t>
            </a:r>
            <a:endParaRPr lang="en-US" altLang="zh-TW" sz="3000" dirty="0">
              <a:latin typeface="+mn-ea"/>
            </a:endParaRPr>
          </a:p>
          <a:p>
            <a:pPr>
              <a:lnSpc>
                <a:spcPct val="150000"/>
              </a:lnSpc>
            </a:pPr>
            <a:r>
              <a:rPr lang="en-US" altLang="zh-TW" sz="3000" dirty="0">
                <a:latin typeface="+mn-ea"/>
              </a:rPr>
              <a:t>2.</a:t>
            </a:r>
            <a:r>
              <a:rPr lang="zh-TW" altLang="en-US" sz="3000" dirty="0">
                <a:latin typeface="+mn-ea"/>
              </a:rPr>
              <a:t>这份杂志</a:t>
            </a:r>
            <a:r>
              <a:rPr lang="zh-TW" altLang="en-US" sz="3000" dirty="0">
                <a:highlight>
                  <a:srgbClr val="FFFF00"/>
                </a:highlight>
                <a:latin typeface="+mn-ea"/>
              </a:rPr>
              <a:t>诞生</a:t>
            </a:r>
            <a:r>
              <a:rPr lang="zh-TW" altLang="en-US" sz="3000" dirty="0">
                <a:latin typeface="+mn-ea"/>
              </a:rPr>
              <a:t>于上个世纪初。</a:t>
            </a:r>
            <a:endParaRPr lang="en-US" altLang="zh-TW" sz="3000" dirty="0">
              <a:latin typeface="+mn-ea"/>
            </a:endParaRPr>
          </a:p>
          <a:p>
            <a:pPr>
              <a:lnSpc>
                <a:spcPct val="150000"/>
              </a:lnSpc>
            </a:pPr>
            <a:r>
              <a:rPr lang="en-US" altLang="zh-TW" sz="3000" dirty="0">
                <a:latin typeface="+mn-ea"/>
              </a:rPr>
              <a:t>3.</a:t>
            </a:r>
            <a:r>
              <a:rPr lang="zh-TW" altLang="en-US" sz="3000" dirty="0">
                <a:latin typeface="+mn-ea"/>
              </a:rPr>
              <a:t>你是哪年</a:t>
            </a:r>
            <a:r>
              <a:rPr lang="zh-TW" altLang="en-US" sz="3000" dirty="0">
                <a:highlight>
                  <a:srgbClr val="FFFF00"/>
                </a:highlight>
                <a:latin typeface="+mn-ea"/>
              </a:rPr>
              <a:t>出生</a:t>
            </a:r>
            <a:r>
              <a:rPr lang="zh-TW" altLang="en-US" sz="3000" dirty="0">
                <a:latin typeface="+mn-ea"/>
              </a:rPr>
              <a:t>的？</a:t>
            </a:r>
            <a:endParaRPr lang="en-US" altLang="zh-TW" sz="3000" dirty="0">
              <a:latin typeface="+mn-ea"/>
            </a:endParaRPr>
          </a:p>
          <a:p>
            <a:pPr>
              <a:lnSpc>
                <a:spcPct val="150000"/>
              </a:lnSpc>
            </a:pPr>
            <a:r>
              <a:rPr lang="en-US" altLang="zh-TW" sz="3000" dirty="0">
                <a:latin typeface="+mn-ea"/>
              </a:rPr>
              <a:t>4.</a:t>
            </a:r>
            <a:r>
              <a:rPr lang="zh-TW" altLang="en-US" sz="3000" dirty="0">
                <a:latin typeface="+mn-ea"/>
              </a:rPr>
              <a:t>为了纪念这位伟大的作家</a:t>
            </a:r>
            <a:r>
              <a:rPr lang="zh-TW" altLang="en-US" sz="3000" dirty="0">
                <a:highlight>
                  <a:srgbClr val="FFFF00"/>
                </a:highlight>
                <a:latin typeface="+mn-ea"/>
              </a:rPr>
              <a:t>诞生</a:t>
            </a:r>
            <a:r>
              <a:rPr lang="en-US" altLang="zh-TW" sz="3000" dirty="0">
                <a:latin typeface="+mn-ea"/>
              </a:rPr>
              <a:t>100</a:t>
            </a:r>
            <a:r>
              <a:rPr lang="zh-TW" altLang="en-US" sz="3000" dirty="0">
                <a:latin typeface="+mn-ea"/>
              </a:rPr>
              <a:t>周年，人民文学出版社出版了他</a:t>
            </a:r>
            <a:endParaRPr lang="en-US" altLang="zh-TW" sz="3000" dirty="0">
              <a:latin typeface="+mn-ea"/>
            </a:endParaRPr>
          </a:p>
          <a:p>
            <a:pPr>
              <a:lnSpc>
                <a:spcPct val="150000"/>
              </a:lnSpc>
            </a:pPr>
            <a:r>
              <a:rPr lang="zh-TW" altLang="en-US" sz="3000" dirty="0">
                <a:latin typeface="+mn-ea"/>
              </a:rPr>
              <a:t>   的全集。</a:t>
            </a:r>
            <a:endParaRPr lang="en-US" altLang="zh-TW" sz="3000" dirty="0">
              <a:latin typeface="+mn-ea"/>
            </a:endParaRPr>
          </a:p>
          <a:p>
            <a:pPr>
              <a:lnSpc>
                <a:spcPct val="150000"/>
              </a:lnSpc>
            </a:pPr>
            <a:r>
              <a:rPr lang="en-US" altLang="zh-TW" sz="3000" dirty="0">
                <a:latin typeface="+mn-ea"/>
              </a:rPr>
              <a:t>5.</a:t>
            </a:r>
            <a:r>
              <a:rPr lang="zh-TW" altLang="en-US" sz="3000" dirty="0">
                <a:latin typeface="+mn-ea"/>
              </a:rPr>
              <a:t>你是在哪儿</a:t>
            </a:r>
            <a:r>
              <a:rPr lang="zh-TW" altLang="en-US" sz="3000" dirty="0">
                <a:highlight>
                  <a:srgbClr val="FFFF00"/>
                </a:highlight>
                <a:latin typeface="+mn-ea"/>
              </a:rPr>
              <a:t>出生</a:t>
            </a:r>
            <a:r>
              <a:rPr lang="zh-TW" altLang="en-US" sz="3000" dirty="0">
                <a:latin typeface="+mn-ea"/>
              </a:rPr>
              <a:t>的？</a:t>
            </a:r>
            <a:endParaRPr lang="en-US" altLang="zh-TW" sz="3000" dirty="0">
              <a:latin typeface="+mn-ea"/>
            </a:endParaRPr>
          </a:p>
          <a:p>
            <a:pPr>
              <a:lnSpc>
                <a:spcPct val="150000"/>
              </a:lnSpc>
            </a:pPr>
            <a:r>
              <a:rPr lang="en-US" altLang="zh-TW" sz="3000" dirty="0">
                <a:latin typeface="+mn-ea"/>
              </a:rPr>
              <a:t>6.</a:t>
            </a:r>
            <a:r>
              <a:rPr lang="zh-TW" altLang="en-US" sz="3000" dirty="0">
                <a:latin typeface="+mn-ea"/>
              </a:rPr>
              <a:t>我</a:t>
            </a:r>
            <a:r>
              <a:rPr lang="zh-TW" altLang="en-US" sz="3000" dirty="0">
                <a:highlight>
                  <a:srgbClr val="FFFF00"/>
                </a:highlight>
                <a:latin typeface="+mn-ea"/>
              </a:rPr>
              <a:t>出生</a:t>
            </a:r>
            <a:r>
              <a:rPr lang="zh-TW" altLang="en-US" sz="3000" dirty="0">
                <a:latin typeface="+mn-ea"/>
              </a:rPr>
              <a:t>在一个有浓厚儒家传统的家庭。</a:t>
            </a:r>
            <a:endParaRPr lang="en-US" altLang="zh-TW" sz="3000" dirty="0">
              <a:latin typeface="+mn-ea"/>
            </a:endParaRPr>
          </a:p>
          <a:p>
            <a:pPr>
              <a:lnSpc>
                <a:spcPct val="150000"/>
              </a:lnSpc>
            </a:pPr>
            <a:r>
              <a:rPr lang="en-US" altLang="zh-TW" sz="3000" dirty="0">
                <a:latin typeface="+mn-ea"/>
              </a:rPr>
              <a:t>7.</a:t>
            </a:r>
            <a:r>
              <a:rPr lang="zh-TW" altLang="en-US" sz="3000" dirty="0">
                <a:latin typeface="+mn-ea"/>
              </a:rPr>
              <a:t>联合国</a:t>
            </a:r>
            <a:r>
              <a:rPr lang="zh-TW" altLang="en-US" sz="3000" dirty="0">
                <a:highlight>
                  <a:srgbClr val="FFFF00"/>
                </a:highlight>
                <a:latin typeface="+mn-ea"/>
              </a:rPr>
              <a:t>诞生</a:t>
            </a:r>
            <a:r>
              <a:rPr lang="zh-TW" altLang="en-US" sz="3000" dirty="0">
                <a:latin typeface="+mn-ea"/>
              </a:rPr>
              <a:t>于</a:t>
            </a:r>
            <a:r>
              <a:rPr lang="en-US" altLang="zh-TW" sz="3000" dirty="0">
                <a:latin typeface="+mn-ea"/>
              </a:rPr>
              <a:t>1945</a:t>
            </a:r>
            <a:r>
              <a:rPr lang="zh-TW" altLang="en-US" sz="3000" dirty="0">
                <a:latin typeface="+mn-ea"/>
              </a:rPr>
              <a:t>年。</a:t>
            </a:r>
          </a:p>
        </p:txBody>
      </p:sp>
    </p:spTree>
    <p:extLst>
      <p:ext uri="{BB962C8B-B14F-4D97-AF65-F5344CB8AC3E}">
        <p14:creationId xmlns:p14="http://schemas.microsoft.com/office/powerpoint/2010/main" val="3821085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A6432754-648C-4AD6-A289-25556EFC636D}"/>
              </a:ext>
            </a:extLst>
          </p:cNvPr>
          <p:cNvSpPr txBox="1"/>
          <p:nvPr/>
        </p:nvSpPr>
        <p:spPr>
          <a:xfrm>
            <a:off x="333497" y="1042143"/>
            <a:ext cx="11525005" cy="1323439"/>
          </a:xfrm>
          <a:prstGeom prst="rect">
            <a:avLst/>
          </a:prstGeom>
          <a:solidFill>
            <a:srgbClr val="660033"/>
          </a:solidFill>
        </p:spPr>
        <p:txBody>
          <a:bodyPr wrap="square" rtlCol="0">
            <a:spAutoFit/>
          </a:bodyPr>
          <a:lstStyle/>
          <a:p>
            <a:pPr algn="ctr"/>
            <a:r>
              <a:rPr lang="zh-TW" altLang="en-US" sz="8000" dirty="0">
                <a:solidFill>
                  <a:schemeClr val="bg1"/>
                </a:solidFill>
                <a:latin typeface="微軟正黑體" panose="020B0604030504040204" pitchFamily="34" charset="-120"/>
                <a:ea typeface="微軟正黑體" panose="020B0604030504040204" pitchFamily="34" charset="-120"/>
              </a:rPr>
              <a:t>大大</a:t>
            </a:r>
            <a:endParaRPr lang="en-US" altLang="zh-TW" sz="8000" dirty="0">
              <a:solidFill>
                <a:schemeClr val="bg1"/>
              </a:solidFill>
              <a:latin typeface="微軟正黑體" panose="020B0604030504040204" pitchFamily="34" charset="-120"/>
              <a:ea typeface="微軟正黑體" panose="020B0604030504040204" pitchFamily="34" charset="-120"/>
            </a:endParaRPr>
          </a:p>
        </p:txBody>
      </p:sp>
      <p:sp>
        <p:nvSpPr>
          <p:cNvPr id="5" name="文字方塊 4">
            <a:extLst>
              <a:ext uri="{FF2B5EF4-FFF2-40B4-BE49-F238E27FC236}">
                <a16:creationId xmlns:a16="http://schemas.microsoft.com/office/drawing/2014/main" id="{4A824F04-5B21-4CAC-9E28-DE231C124E7C}"/>
              </a:ext>
            </a:extLst>
          </p:cNvPr>
          <p:cNvSpPr txBox="1"/>
          <p:nvPr/>
        </p:nvSpPr>
        <p:spPr>
          <a:xfrm>
            <a:off x="333497" y="2861617"/>
            <a:ext cx="11525005" cy="3672544"/>
          </a:xfrm>
          <a:prstGeom prst="rect">
            <a:avLst/>
          </a:prstGeom>
          <a:noFill/>
          <a:ln>
            <a:solidFill>
              <a:schemeClr val="tx1"/>
            </a:solidFill>
          </a:ln>
        </p:spPr>
        <p:txBody>
          <a:bodyPr wrap="square" rtlCol="0">
            <a:spAutoFit/>
          </a:bodyPr>
          <a:lstStyle/>
          <a:p>
            <a:pPr>
              <a:lnSpc>
                <a:spcPct val="150000"/>
              </a:lnSpc>
            </a:pPr>
            <a:r>
              <a:rPr lang="en-US" altLang="zh-TW" sz="4000" dirty="0">
                <a:latin typeface="微軟正黑體" panose="020B0604030504040204" pitchFamily="34" charset="-120"/>
                <a:ea typeface="微軟正黑體" panose="020B0604030504040204" pitchFamily="34" charset="-120"/>
              </a:rPr>
              <a:t>1.</a:t>
            </a:r>
            <a:r>
              <a:rPr lang="zh-TW" altLang="en-US" sz="4000" dirty="0">
                <a:latin typeface="微軟正黑體" panose="020B0604030504040204" pitchFamily="34" charset="-120"/>
                <a:ea typeface="微軟正黑體" panose="020B0604030504040204" pitchFamily="34" charset="-120"/>
              </a:rPr>
              <a:t> </a:t>
            </a:r>
            <a:r>
              <a:rPr lang="en-US" altLang="zh-TW" sz="4000" dirty="0">
                <a:latin typeface="微軟正黑體" panose="020B0604030504040204" pitchFamily="34" charset="-120"/>
                <a:ea typeface="微軟正黑體" panose="020B0604030504040204" pitchFamily="34" charset="-120"/>
              </a:rPr>
              <a:t>Adv.</a:t>
            </a:r>
            <a:r>
              <a:rPr lang="zh-TW" altLang="en-US" sz="4000" dirty="0">
                <a:latin typeface="微軟正黑體" panose="020B0604030504040204" pitchFamily="34" charset="-120"/>
                <a:ea typeface="微軟正黑體" panose="020B0604030504040204" pitchFamily="34" charset="-120"/>
              </a:rPr>
              <a:t>，表示程度很深或数量很大</a:t>
            </a:r>
            <a:r>
              <a:rPr lang="zh-TW" altLang="en-US" sz="4000" dirty="0">
                <a:latin typeface="微軟正黑體" panose="020B0604030504040204" pitchFamily="34" charset="-120"/>
              </a:rPr>
              <a:t>。</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2.</a:t>
            </a:r>
            <a:r>
              <a:rPr lang="zh-TW" altLang="en-US" sz="4000" dirty="0">
                <a:latin typeface="微軟正黑體" panose="020B0604030504040204" pitchFamily="34" charset="-120"/>
                <a:ea typeface="微軟正黑體" panose="020B0604030504040204" pitchFamily="34" charset="-120"/>
              </a:rPr>
              <a:t>多加双音节动词、动词短语，也可加部份双音节</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zh-TW" altLang="en-US" sz="4000" dirty="0">
                <a:latin typeface="微軟正黑體" panose="020B0604030504040204" pitchFamily="34" charset="-120"/>
                <a:ea typeface="微軟正黑體" panose="020B0604030504040204" pitchFamily="34" charset="-120"/>
              </a:rPr>
              <a:t>   形容词、形容词短语。</a:t>
            </a:r>
            <a:endParaRPr lang="en-US" altLang="zh-TW" sz="4000" dirty="0">
              <a:latin typeface="微軟正黑體" panose="020B0604030504040204" pitchFamily="34" charset="-120"/>
              <a:ea typeface="微軟正黑體" panose="020B0604030504040204" pitchFamily="34" charset="-120"/>
            </a:endParaRPr>
          </a:p>
          <a:p>
            <a:pPr fontAlgn="base">
              <a:lnSpc>
                <a:spcPct val="150000"/>
              </a:lnSpc>
            </a:pPr>
            <a:r>
              <a:rPr lang="en-US" altLang="zh-TW" sz="4000" dirty="0">
                <a:latin typeface="微軟正黑體" panose="020B0604030504040204" pitchFamily="34" charset="-120"/>
                <a:ea typeface="微軟正黑體" panose="020B0604030504040204" pitchFamily="34" charset="-120"/>
              </a:rPr>
              <a:t>3.</a:t>
            </a:r>
            <a:r>
              <a:rPr lang="zh-TW" altLang="en-US" sz="4000" dirty="0">
                <a:latin typeface="微軟正黑體" panose="020B0604030504040204" pitchFamily="34" charset="-120"/>
                <a:ea typeface="微軟正黑體" panose="020B0604030504040204" pitchFamily="34" charset="-120"/>
              </a:rPr>
              <a:t>可以加“地” </a:t>
            </a:r>
            <a:endParaRPr lang="en-US" altLang="zh-TW" sz="32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19548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方塊 1">
            <a:extLst>
              <a:ext uri="{FF2B5EF4-FFF2-40B4-BE49-F238E27FC236}">
                <a16:creationId xmlns:a16="http://schemas.microsoft.com/office/drawing/2014/main" id="{768FB862-E5A3-41EB-81F5-539C4BB7EB1C}"/>
              </a:ext>
            </a:extLst>
          </p:cNvPr>
          <p:cNvSpPr txBox="1"/>
          <p:nvPr/>
        </p:nvSpPr>
        <p:spPr>
          <a:xfrm>
            <a:off x="0" y="-2084"/>
            <a:ext cx="1766455" cy="769441"/>
          </a:xfrm>
          <a:prstGeom prst="rect">
            <a:avLst/>
          </a:prstGeom>
          <a:solidFill>
            <a:srgbClr val="660033"/>
          </a:solidFill>
        </p:spPr>
        <p:txBody>
          <a:bodyPr wrap="square" rtlCol="0">
            <a:spAutoFit/>
          </a:bodyPr>
          <a:lstStyle/>
          <a:p>
            <a:pPr algn="ctr"/>
            <a:r>
              <a:rPr lang="zh-TW" altLang="en-US" sz="4400" dirty="0">
                <a:solidFill>
                  <a:schemeClr val="bg1"/>
                </a:solidFill>
                <a:latin typeface="微軟正黑體" panose="020B0604030504040204" pitchFamily="34" charset="-120"/>
                <a:ea typeface="微軟正黑體" panose="020B0604030504040204" pitchFamily="34" charset="-120"/>
              </a:rPr>
              <a:t>大大</a:t>
            </a:r>
            <a:endParaRPr lang="en-US" altLang="zh-TW" sz="4400" dirty="0">
              <a:solidFill>
                <a:schemeClr val="bg1"/>
              </a:solidFill>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EBE72DFA-55F0-49C1-969C-1709F148F11B}"/>
              </a:ext>
            </a:extLst>
          </p:cNvPr>
          <p:cNvSpPr txBox="1"/>
          <p:nvPr/>
        </p:nvSpPr>
        <p:spPr>
          <a:xfrm>
            <a:off x="333375" y="1226127"/>
            <a:ext cx="11534776" cy="4976555"/>
          </a:xfrm>
          <a:prstGeom prst="rect">
            <a:avLst/>
          </a:prstGeom>
          <a:noFill/>
        </p:spPr>
        <p:txBody>
          <a:bodyPr wrap="square" rtlCol="0">
            <a:spAutoFit/>
          </a:bodyPr>
          <a:lstStyle/>
          <a:p>
            <a:pPr>
              <a:lnSpc>
                <a:spcPct val="150000"/>
              </a:lnSpc>
            </a:pPr>
            <a:r>
              <a:rPr lang="en-US" altLang="zh-TW" sz="3600" dirty="0">
                <a:latin typeface="+mn-ea"/>
              </a:rPr>
              <a:t>1.</a:t>
            </a:r>
            <a:r>
              <a:rPr lang="zh-TW" altLang="en-US" sz="3600" dirty="0">
                <a:latin typeface="+mn-ea"/>
              </a:rPr>
              <a:t>改进了产品的外包装以后，成本也</a:t>
            </a:r>
            <a:r>
              <a:rPr lang="zh-TW" altLang="en-US" sz="3600" dirty="0">
                <a:highlight>
                  <a:srgbClr val="FFFF00"/>
                </a:highlight>
                <a:latin typeface="+mn-ea"/>
              </a:rPr>
              <a:t>大大</a:t>
            </a:r>
            <a:r>
              <a:rPr lang="zh-TW" altLang="en-US" sz="3600" dirty="0">
                <a:latin typeface="+mn-ea"/>
              </a:rPr>
              <a:t>地提高了。</a:t>
            </a:r>
            <a:endParaRPr lang="en-US" altLang="zh-TW" sz="3600" dirty="0">
              <a:latin typeface="+mn-ea"/>
            </a:endParaRPr>
          </a:p>
          <a:p>
            <a:pPr>
              <a:lnSpc>
                <a:spcPct val="150000"/>
              </a:lnSpc>
            </a:pPr>
            <a:r>
              <a:rPr lang="en-US" altLang="zh-TW" sz="3600" dirty="0">
                <a:latin typeface="+mn-ea"/>
              </a:rPr>
              <a:t>2.</a:t>
            </a:r>
            <a:r>
              <a:rPr lang="zh-TW" altLang="en-US" sz="3600" dirty="0">
                <a:latin typeface="+mn-ea"/>
              </a:rPr>
              <a:t>公共交通线路的增加</a:t>
            </a:r>
            <a:r>
              <a:rPr lang="zh-TW" altLang="en-US" sz="3600" dirty="0">
                <a:highlight>
                  <a:srgbClr val="FFFF00"/>
                </a:highlight>
                <a:latin typeface="+mn-ea"/>
              </a:rPr>
              <a:t>大大</a:t>
            </a:r>
            <a:r>
              <a:rPr lang="zh-TW" altLang="en-US" sz="3600" dirty="0">
                <a:latin typeface="+mn-ea"/>
              </a:rPr>
              <a:t>地方便了市民的出行。</a:t>
            </a:r>
            <a:endParaRPr lang="en-US" altLang="zh-TW" sz="3600" dirty="0">
              <a:latin typeface="+mn-ea"/>
            </a:endParaRPr>
          </a:p>
          <a:p>
            <a:pPr>
              <a:lnSpc>
                <a:spcPct val="150000"/>
              </a:lnSpc>
            </a:pPr>
            <a:r>
              <a:rPr lang="en-US" altLang="zh-TW" sz="3600" dirty="0">
                <a:latin typeface="+mn-ea"/>
              </a:rPr>
              <a:t>3.</a:t>
            </a:r>
            <a:r>
              <a:rPr lang="zh-TW" altLang="en-US" sz="3600" dirty="0">
                <a:latin typeface="+mn-ea"/>
              </a:rPr>
              <a:t>把这么好的人才放走，你们可是</a:t>
            </a:r>
            <a:r>
              <a:rPr lang="zh-TW" altLang="en-US" sz="3600" dirty="0">
                <a:highlight>
                  <a:srgbClr val="FFFF00"/>
                </a:highlight>
                <a:latin typeface="+mn-ea"/>
              </a:rPr>
              <a:t>大大</a:t>
            </a:r>
            <a:r>
              <a:rPr lang="zh-TW" altLang="en-US" sz="3600" dirty="0">
                <a:latin typeface="+mn-ea"/>
              </a:rPr>
              <a:t>地失算了。</a:t>
            </a:r>
            <a:endParaRPr lang="en-US" altLang="zh-TW" sz="3600" dirty="0">
              <a:latin typeface="+mn-ea"/>
            </a:endParaRPr>
          </a:p>
          <a:p>
            <a:pPr>
              <a:lnSpc>
                <a:spcPct val="150000"/>
              </a:lnSpc>
            </a:pPr>
            <a:r>
              <a:rPr lang="en-US" altLang="zh-TW" sz="3600" dirty="0">
                <a:latin typeface="+mn-ea"/>
              </a:rPr>
              <a:t>4.</a:t>
            </a:r>
            <a:r>
              <a:rPr lang="zh-TW" altLang="en-US" sz="3600" dirty="0">
                <a:latin typeface="+mn-ea"/>
              </a:rPr>
              <a:t>如果我们不急起直追，我们的高科技水平必将进一步扩</a:t>
            </a:r>
            <a:endParaRPr lang="en-US" altLang="zh-TW" sz="3600" dirty="0">
              <a:latin typeface="+mn-ea"/>
            </a:endParaRPr>
          </a:p>
          <a:p>
            <a:pPr>
              <a:lnSpc>
                <a:spcPct val="150000"/>
              </a:lnSpc>
            </a:pPr>
            <a:r>
              <a:rPr lang="zh-TW" altLang="en-US" sz="3600" dirty="0">
                <a:latin typeface="+mn-ea"/>
              </a:rPr>
              <a:t>   大差距，</a:t>
            </a:r>
            <a:r>
              <a:rPr lang="zh-TW" altLang="en-US" sz="3600" dirty="0">
                <a:highlight>
                  <a:srgbClr val="FFFF00"/>
                </a:highlight>
                <a:latin typeface="+mn-ea"/>
              </a:rPr>
              <a:t>大大</a:t>
            </a:r>
            <a:r>
              <a:rPr lang="zh-TW" altLang="en-US" sz="3600" dirty="0">
                <a:latin typeface="+mn-ea"/>
              </a:rPr>
              <a:t>落后于他人。</a:t>
            </a:r>
            <a:endParaRPr lang="en-US" altLang="zh-TW" sz="3600" dirty="0">
              <a:latin typeface="+mn-ea"/>
            </a:endParaRPr>
          </a:p>
          <a:p>
            <a:pPr>
              <a:lnSpc>
                <a:spcPct val="150000"/>
              </a:lnSpc>
            </a:pPr>
            <a:r>
              <a:rPr lang="en-US" altLang="zh-TW" sz="3600" dirty="0">
                <a:latin typeface="+mn-ea"/>
              </a:rPr>
              <a:t>5.</a:t>
            </a:r>
            <a:r>
              <a:rPr lang="zh-TW" altLang="en-US" sz="3600" dirty="0">
                <a:latin typeface="+mn-ea"/>
              </a:rPr>
              <a:t>从最近的几场比赛来看，红队的成绩</a:t>
            </a:r>
            <a:r>
              <a:rPr lang="zh-TW" altLang="en-US" sz="3600" dirty="0">
                <a:highlight>
                  <a:srgbClr val="FFFF00"/>
                </a:highlight>
                <a:latin typeface="+mn-ea"/>
              </a:rPr>
              <a:t>大大</a:t>
            </a:r>
            <a:r>
              <a:rPr lang="zh-TW" altLang="en-US" sz="3600" dirty="0">
                <a:latin typeface="+mn-ea"/>
              </a:rPr>
              <a:t>低于蓝队。</a:t>
            </a:r>
          </a:p>
        </p:txBody>
      </p:sp>
    </p:spTree>
    <p:extLst>
      <p:ext uri="{BB962C8B-B14F-4D97-AF65-F5344CB8AC3E}">
        <p14:creationId xmlns:p14="http://schemas.microsoft.com/office/powerpoint/2010/main" val="277915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木刻字型">
  <a:themeElements>
    <a:clrScheme name="Wood Type">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Wood Type">
      <a:majorFont>
        <a:latin typeface="Arial Black" panose="020B0A040201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panose="020B0604020202020204"/>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BE1B6DD8-9976-4550-A6F4-B2DD4EA939DA}"/>
    </a:ext>
  </a:extLst>
</a:theme>
</file>

<file path=docProps/app.xml><?xml version="1.0" encoding="utf-8"?>
<Properties xmlns="http://schemas.openxmlformats.org/officeDocument/2006/extended-properties" xmlns:vt="http://schemas.openxmlformats.org/officeDocument/2006/docPropsVTypes">
  <Template>TM03090434[[fn=木刻字型]]</Template>
  <TotalTime>397</TotalTime>
  <Words>4943</Words>
  <Application>Microsoft Office PowerPoint</Application>
  <PresentationFormat>寬螢幕</PresentationFormat>
  <Paragraphs>580</Paragraphs>
  <Slides>64</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64</vt:i4>
      </vt:variant>
    </vt:vector>
  </HeadingPairs>
  <TitlesOfParts>
    <vt:vector size="69" baseType="lpstr">
      <vt:lpstr>微軟正黑體</vt:lpstr>
      <vt:lpstr>Arial</vt:lpstr>
      <vt:lpstr>Arial Black</vt:lpstr>
      <vt:lpstr>Wingdings</vt:lpstr>
      <vt:lpstr>木刻字型</vt:lpstr>
      <vt:lpstr>第十课 我反对克隆人</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第十课 我反对克隆人</dc:title>
  <dc:creator>鄭雅瓈</dc:creator>
  <cp:lastModifiedBy>鄭雅瓈</cp:lastModifiedBy>
  <cp:revision>72</cp:revision>
  <dcterms:created xsi:type="dcterms:W3CDTF">2020-05-04T01:17:37Z</dcterms:created>
  <dcterms:modified xsi:type="dcterms:W3CDTF">2020-05-10T02:16:25Z</dcterms:modified>
</cp:coreProperties>
</file>