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5"/>
  </p:notesMasterIdLst>
  <p:handoutMasterIdLst>
    <p:handoutMasterId r:id="rId126"/>
  </p:handoutMasterIdLst>
  <p:sldIdLst>
    <p:sldId id="261" r:id="rId2"/>
    <p:sldId id="376" r:id="rId3"/>
    <p:sldId id="386" r:id="rId4"/>
    <p:sldId id="264" r:id="rId5"/>
    <p:sldId id="387" r:id="rId6"/>
    <p:sldId id="388" r:id="rId7"/>
    <p:sldId id="389" r:id="rId8"/>
    <p:sldId id="390" r:id="rId9"/>
    <p:sldId id="391" r:id="rId10"/>
    <p:sldId id="392" r:id="rId11"/>
    <p:sldId id="393" r:id="rId12"/>
    <p:sldId id="394" r:id="rId13"/>
    <p:sldId id="282" r:id="rId14"/>
    <p:sldId id="338" r:id="rId15"/>
    <p:sldId id="434" r:id="rId16"/>
    <p:sldId id="435" r:id="rId17"/>
    <p:sldId id="436" r:id="rId18"/>
    <p:sldId id="265" r:id="rId19"/>
    <p:sldId id="400" r:id="rId20"/>
    <p:sldId id="395" r:id="rId21"/>
    <p:sldId id="396" r:id="rId22"/>
    <p:sldId id="397" r:id="rId23"/>
    <p:sldId id="398" r:id="rId24"/>
    <p:sldId id="437" r:id="rId25"/>
    <p:sldId id="364" r:id="rId26"/>
    <p:sldId id="441" r:id="rId27"/>
    <p:sldId id="266" r:id="rId28"/>
    <p:sldId id="401" r:id="rId29"/>
    <p:sldId id="403" r:id="rId30"/>
    <p:sldId id="404" r:id="rId31"/>
    <p:sldId id="399" r:id="rId32"/>
    <p:sldId id="402" r:id="rId33"/>
    <p:sldId id="267" r:id="rId34"/>
    <p:sldId id="406" r:id="rId35"/>
    <p:sldId id="405" r:id="rId36"/>
    <p:sldId id="407" r:id="rId37"/>
    <p:sldId id="408" r:id="rId38"/>
    <p:sldId id="268" r:id="rId39"/>
    <p:sldId id="409" r:id="rId40"/>
    <p:sldId id="410" r:id="rId41"/>
    <p:sldId id="411" r:id="rId42"/>
    <p:sldId id="412" r:id="rId43"/>
    <p:sldId id="438" r:id="rId44"/>
    <p:sldId id="378" r:id="rId45"/>
    <p:sldId id="442" r:id="rId46"/>
    <p:sldId id="443" r:id="rId47"/>
    <p:sldId id="381" r:id="rId48"/>
    <p:sldId id="444" r:id="rId49"/>
    <p:sldId id="446" r:id="rId50"/>
    <p:sldId id="269" r:id="rId51"/>
    <p:sldId id="413" r:id="rId52"/>
    <p:sldId id="414" r:id="rId53"/>
    <p:sldId id="440" r:id="rId54"/>
    <p:sldId id="415" r:id="rId55"/>
    <p:sldId id="382" r:id="rId56"/>
    <p:sldId id="447" r:id="rId57"/>
    <p:sldId id="270" r:id="rId58"/>
    <p:sldId id="419" r:id="rId59"/>
    <p:sldId id="416" r:id="rId60"/>
    <p:sldId id="417" r:id="rId61"/>
    <p:sldId id="418" r:id="rId62"/>
    <p:sldId id="271" r:id="rId63"/>
    <p:sldId id="420" r:id="rId64"/>
    <p:sldId id="421" r:id="rId65"/>
    <p:sldId id="422" r:id="rId66"/>
    <p:sldId id="379" r:id="rId67"/>
    <p:sldId id="448" r:id="rId68"/>
    <p:sldId id="449" r:id="rId69"/>
    <p:sldId id="383" r:id="rId70"/>
    <p:sldId id="451" r:id="rId71"/>
    <p:sldId id="452" r:id="rId72"/>
    <p:sldId id="450" r:id="rId73"/>
    <p:sldId id="272" r:id="rId74"/>
    <p:sldId id="423" r:id="rId75"/>
    <p:sldId id="424" r:id="rId76"/>
    <p:sldId id="380" r:id="rId77"/>
    <p:sldId id="453" r:id="rId78"/>
    <p:sldId id="455" r:id="rId79"/>
    <p:sldId id="457" r:id="rId80"/>
    <p:sldId id="456" r:id="rId81"/>
    <p:sldId id="273" r:id="rId82"/>
    <p:sldId id="425" r:id="rId83"/>
    <p:sldId id="426" r:id="rId84"/>
    <p:sldId id="427" r:id="rId85"/>
    <p:sldId id="428" r:id="rId86"/>
    <p:sldId id="429" r:id="rId87"/>
    <p:sldId id="430" r:id="rId88"/>
    <p:sldId id="431" r:id="rId89"/>
    <p:sldId id="384" r:id="rId90"/>
    <p:sldId id="458" r:id="rId91"/>
    <p:sldId id="274" r:id="rId92"/>
    <p:sldId id="433" r:id="rId93"/>
    <p:sldId id="432" r:id="rId94"/>
    <p:sldId id="385" r:id="rId95"/>
    <p:sldId id="459" r:id="rId96"/>
    <p:sldId id="460" r:id="rId97"/>
    <p:sldId id="275" r:id="rId98"/>
    <p:sldId id="439" r:id="rId99"/>
    <p:sldId id="464" r:id="rId100"/>
    <p:sldId id="461" r:id="rId101"/>
    <p:sldId id="462" r:id="rId102"/>
    <p:sldId id="466" r:id="rId103"/>
    <p:sldId id="467" r:id="rId104"/>
    <p:sldId id="468" r:id="rId105"/>
    <p:sldId id="470" r:id="rId106"/>
    <p:sldId id="506" r:id="rId107"/>
    <p:sldId id="471" r:id="rId108"/>
    <p:sldId id="504" r:id="rId109"/>
    <p:sldId id="505" r:id="rId110"/>
    <p:sldId id="472" r:id="rId111"/>
    <p:sldId id="502" r:id="rId112"/>
    <p:sldId id="503" r:id="rId113"/>
    <p:sldId id="473" r:id="rId114"/>
    <p:sldId id="490" r:id="rId115"/>
    <p:sldId id="487" r:id="rId116"/>
    <p:sldId id="474" r:id="rId117"/>
    <p:sldId id="507" r:id="rId118"/>
    <p:sldId id="475" r:id="rId119"/>
    <p:sldId id="508" r:id="rId120"/>
    <p:sldId id="509" r:id="rId121"/>
    <p:sldId id="511" r:id="rId122"/>
    <p:sldId id="512" r:id="rId123"/>
    <p:sldId id="513" r:id="rId124"/>
  </p:sldIdLst>
  <p:sldSz cx="12192000" cy="6858000"/>
  <p:notesSz cx="6858000" cy="9144000"/>
  <p:defaultTex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鄭雅瓈" initials="鄭雅瓈" lastIdx="1" clrIdx="0">
    <p:extLst>
      <p:ext uri="{19B8F6BF-5375-455C-9EA6-DF929625EA0E}">
        <p15:presenceInfo xmlns:p15="http://schemas.microsoft.com/office/powerpoint/2012/main" userId="S::s107138502@mail1.ncnu.edu.tw::aff654db-de55-4672-bffa-3333fb60ef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6397"/>
    <a:srgbClr val="660033"/>
    <a:srgbClr val="663300"/>
    <a:srgbClr val="666633"/>
    <a:srgbClr val="006600"/>
    <a:srgbClr val="006666"/>
    <a:srgbClr val="FF3300"/>
    <a:srgbClr val="00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淺色樣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8603FDC-E32A-4AB5-989C-0864C3EAD2B8}" styleName="佈景主題樣式 2 - 輔色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AF606853-7671-496A-8E4F-DF71F8EC918B}" styleName="深色樣式 1 - 輔色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46" autoAdjust="0"/>
    <p:restoredTop sz="94706" autoAdjust="0"/>
  </p:normalViewPr>
  <p:slideViewPr>
    <p:cSldViewPr snapToGrid="0">
      <p:cViewPr varScale="1">
        <p:scale>
          <a:sx n="31" d="100"/>
          <a:sy n="31" d="100"/>
        </p:scale>
        <p:origin x="44" y="700"/>
      </p:cViewPr>
      <p:guideLst>
        <p:guide pos="3840"/>
        <p:guide orient="horz" pos="2137"/>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774"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zh-TW" altLang="en-US" dirty="0">
              <a:latin typeface="Microsoft JhengHei UI" panose="020B0604030504040204" pitchFamily="34" charset="-120"/>
              <a:ea typeface="Microsoft JhengHei UI" panose="020B0604030504040204" pitchFamily="34" charset="-120"/>
            </a:endParaRPr>
          </a:p>
        </p:txBody>
      </p:sp>
      <p:sp>
        <p:nvSpPr>
          <p:cNvPr id="3" name="日期預留位置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0E8C005-3172-4E56-9156-FD7870F94231}" type="datetime2">
              <a:rPr lang="zh-TW" altLang="en-US" smtClean="0">
                <a:latin typeface="Microsoft JhengHei UI" panose="020B0604030504040204" pitchFamily="34" charset="-120"/>
                <a:ea typeface="Microsoft JhengHei UI" panose="020B0604030504040204" pitchFamily="34" charset="-120"/>
              </a:rPr>
              <a:t>2020年4月4日</a:t>
            </a:fld>
            <a:endParaRPr lang="zh-TW" altLang="en-US" dirty="0">
              <a:latin typeface="Microsoft JhengHei UI" panose="020B0604030504040204" pitchFamily="34" charset="-120"/>
              <a:ea typeface="Microsoft JhengHei UI" panose="020B0604030504040204" pitchFamily="34" charset="-120"/>
            </a:endParaRPr>
          </a:p>
        </p:txBody>
      </p:sp>
      <p:sp>
        <p:nvSpPr>
          <p:cNvPr id="4" name="頁尾預留位置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zh-TW" altLang="en-US" dirty="0">
              <a:latin typeface="Microsoft JhengHei UI" panose="020B0604030504040204" pitchFamily="34" charset="-120"/>
              <a:ea typeface="Microsoft JhengHei UI" panose="020B0604030504040204" pitchFamily="34" charset="-120"/>
            </a:endParaRPr>
          </a:p>
        </p:txBody>
      </p:sp>
      <p:sp>
        <p:nvSpPr>
          <p:cNvPr id="5" name="投影片編號預留位置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604A0D4-B89B-4ADD-AF9E-38636B40EE4E}" type="slidenum">
              <a:rPr lang="en-US" altLang="zh-TW" smtClean="0">
                <a:latin typeface="Microsoft JhengHei UI" panose="020B0604030504040204" pitchFamily="34" charset="-120"/>
                <a:ea typeface="Microsoft JhengHei UI" panose="020B0604030504040204" pitchFamily="34" charset="-120"/>
              </a:rPr>
              <a:t>‹#›</a:t>
            </a:fld>
            <a:endParaRPr lang="zh-TW" altLang="en-US" dirty="0">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3" name="日期預留位置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JhengHei UI" panose="020B0604030504040204" pitchFamily="34" charset="-120"/>
                <a:ea typeface="Microsoft JhengHei UI" panose="020B0604030504040204" pitchFamily="34" charset="-120"/>
              </a:defRPr>
            </a:lvl1pPr>
          </a:lstStyle>
          <a:p>
            <a:fld id="{A08FAD1D-910E-4884-9F17-0200497759DD}" type="datetime2">
              <a:rPr lang="zh-TW" altLang="en-US" smtClean="0"/>
              <a:pPr/>
              <a:t>2020年4月4日</a:t>
            </a:fld>
            <a:endParaRPr lang="zh-TW" altLang="en-US" dirty="0"/>
          </a:p>
        </p:txBody>
      </p:sp>
      <p:sp>
        <p:nvSpPr>
          <p:cNvPr id="4" name="投影片影像預留位置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zh-TW" altLang="en-US" noProof="0" dirty="0"/>
          </a:p>
        </p:txBody>
      </p:sp>
      <p:sp>
        <p:nvSpPr>
          <p:cNvPr id="5" name="備忘稿預留位置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rPr lang="zh-TW" altLang="en-US" noProof="0" dirty="0"/>
              <a:t>按一下以編輯母片文字樣式</a:t>
            </a:r>
          </a:p>
          <a:p>
            <a:pPr lvl="1" rtl="0"/>
            <a:r>
              <a:rPr lang="zh-TW" altLang="en-US" noProof="0" dirty="0"/>
              <a:t>第二層</a:t>
            </a:r>
          </a:p>
          <a:p>
            <a:pPr lvl="2" rtl="0"/>
            <a:r>
              <a:rPr lang="zh-TW" altLang="en-US" noProof="0" dirty="0"/>
              <a:t>第三層</a:t>
            </a:r>
          </a:p>
          <a:p>
            <a:pPr lvl="3" rtl="0"/>
            <a:r>
              <a:rPr lang="zh-TW" altLang="en-US" noProof="0" dirty="0"/>
              <a:t>第四層</a:t>
            </a:r>
          </a:p>
          <a:p>
            <a:pPr lvl="4" rtl="0"/>
            <a:r>
              <a:rPr lang="zh-TW" altLang="en-US" noProof="0" dirty="0"/>
              <a:t>第五層</a:t>
            </a:r>
          </a:p>
        </p:txBody>
      </p:sp>
      <p:sp>
        <p:nvSpPr>
          <p:cNvPr id="6" name="頁尾預留位置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7" name="投影片編號預留位置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JhengHei UI" panose="020B0604030504040204" pitchFamily="34" charset="-120"/>
                <a:ea typeface="Microsoft JhengHei UI" panose="020B0604030504040204" pitchFamily="34" charset="-120"/>
              </a:defRPr>
            </a:lvl1pPr>
          </a:lstStyle>
          <a:p>
            <a:fld id="{82869989-EB00-4EE7-BCB5-25BDC5BB29F8}" type="slidenum">
              <a:rPr lang="en-US" altLang="zh-TW" noProof="0" smtClean="0"/>
              <a:pPr/>
              <a:t>‹#›</a:t>
            </a:fld>
            <a:endParaRPr lang="zh-TW" altLang="en-US" noProof="0" dirty="0"/>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crosoft JhengHei UI" panose="020B0604030504040204" pitchFamily="34" charset="-120"/>
        <a:ea typeface="Microsoft JhengHei UI" panose="020B0604030504040204" pitchFamily="34" charset="-120"/>
        <a:cs typeface="+mn-cs"/>
      </a:defRPr>
    </a:lvl1pPr>
    <a:lvl2pPr marL="457200" algn="l" defTabSz="914400" rtl="0" eaLnBrk="1" latinLnBrk="0" hangingPunct="1">
      <a:defRPr sz="1200" kern="1200">
        <a:solidFill>
          <a:schemeClr val="tx1"/>
        </a:solidFill>
        <a:latin typeface="Microsoft JhengHei UI" panose="020B0604030504040204" pitchFamily="34" charset="-120"/>
        <a:ea typeface="Microsoft JhengHei UI" panose="020B0604030504040204" pitchFamily="34" charset="-120"/>
        <a:cs typeface="+mn-cs"/>
      </a:defRPr>
    </a:lvl2pPr>
    <a:lvl3pPr marL="914400" algn="l" defTabSz="914400" rtl="0" eaLnBrk="1" latinLnBrk="0" hangingPunct="1">
      <a:defRPr sz="1200" kern="1200">
        <a:solidFill>
          <a:schemeClr val="tx1"/>
        </a:solidFill>
        <a:latin typeface="Microsoft JhengHei UI" panose="020B0604030504040204" pitchFamily="34" charset="-120"/>
        <a:ea typeface="Microsoft JhengHei UI" panose="020B0604030504040204" pitchFamily="34" charset="-120"/>
        <a:cs typeface="+mn-cs"/>
      </a:defRPr>
    </a:lvl3pPr>
    <a:lvl4pPr marL="1371600" algn="l" defTabSz="914400" rtl="0" eaLnBrk="1" latinLnBrk="0" hangingPunct="1">
      <a:defRPr sz="1200" kern="1200">
        <a:solidFill>
          <a:schemeClr val="tx1"/>
        </a:solidFill>
        <a:latin typeface="Microsoft JhengHei UI" panose="020B0604030504040204" pitchFamily="34" charset="-120"/>
        <a:ea typeface="Microsoft JhengHei UI" panose="020B0604030504040204" pitchFamily="34" charset="-120"/>
        <a:cs typeface="+mn-cs"/>
      </a:defRPr>
    </a:lvl4pPr>
    <a:lvl5pPr marL="1828800" algn="l" defTabSz="914400" rtl="0" eaLnBrk="1" latinLnBrk="0" hangingPunct="1">
      <a:defRPr sz="1200" kern="1200">
        <a:solidFill>
          <a:schemeClr val="tx1"/>
        </a:solidFill>
        <a:latin typeface="Microsoft JhengHei UI" panose="020B0604030504040204" pitchFamily="34" charset="-120"/>
        <a:ea typeface="Microsoft JhengHei UI" panose="020B0604030504040204" pitchFamily="34"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2869989-EB00-4EE7-BCB5-25BDC5BB29F8}" type="slidenum">
              <a:rPr lang="en-US" altLang="zh-TW" noProof="0" smtClean="0"/>
              <a:pPr/>
              <a:t>1</a:t>
            </a:fld>
            <a:endParaRPr lang="zh-TW" altLang="en-US" noProof="0" dirty="0"/>
          </a:p>
        </p:txBody>
      </p:sp>
    </p:spTree>
    <p:extLst>
      <p:ext uri="{BB962C8B-B14F-4D97-AF65-F5344CB8AC3E}">
        <p14:creationId xmlns:p14="http://schemas.microsoft.com/office/powerpoint/2010/main" val="1954996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5" name="群組 4"/>
          <p:cNvGrpSpPr/>
          <p:nvPr userDrawn="1"/>
        </p:nvGrpSpPr>
        <p:grpSpPr bwMode="hidden">
          <a:xfrm>
            <a:off x="-1" y="0"/>
            <a:ext cx="12192002" cy="6858000"/>
            <a:chOff x="-1" y="0"/>
            <a:chExt cx="12192002" cy="6858000"/>
          </a:xfrm>
        </p:grpSpPr>
        <p:cxnSp>
          <p:nvCxnSpPr>
            <p:cNvPr id="6" name="直線接點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群組 22"/>
            <p:cNvGrpSpPr/>
            <p:nvPr userDrawn="1"/>
          </p:nvGrpSpPr>
          <p:grpSpPr bwMode="hidden">
            <a:xfrm>
              <a:off x="-1" y="0"/>
              <a:ext cx="12192001" cy="6858000"/>
              <a:chOff x="-1" y="0"/>
              <a:chExt cx="12192001" cy="6858000"/>
            </a:xfrm>
          </p:grpSpPr>
          <p:cxnSp>
            <p:nvCxnSpPr>
              <p:cNvPr id="41" name="直線接點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群組 45"/>
              <p:cNvGrpSpPr/>
              <p:nvPr/>
            </p:nvGrpSpPr>
            <p:grpSpPr bwMode="hidden">
              <a:xfrm>
                <a:off x="6327885" y="0"/>
                <a:ext cx="5864115" cy="5898673"/>
                <a:chOff x="6327885" y="0"/>
                <a:chExt cx="5864115" cy="5898673"/>
              </a:xfrm>
            </p:grpSpPr>
            <p:cxnSp>
              <p:nvCxnSpPr>
                <p:cNvPr id="52" name="直線接點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線接點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直線接點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群組 23"/>
            <p:cNvGrpSpPr/>
            <p:nvPr userDrawn="1"/>
          </p:nvGrpSpPr>
          <p:grpSpPr bwMode="hidden">
            <a:xfrm flipH="1">
              <a:off x="0" y="0"/>
              <a:ext cx="12192001" cy="6858000"/>
              <a:chOff x="-1" y="0"/>
              <a:chExt cx="12192001" cy="6858000"/>
            </a:xfrm>
          </p:grpSpPr>
          <p:cxnSp>
            <p:nvCxnSpPr>
              <p:cNvPr id="25" name="直線接點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群組 29"/>
              <p:cNvGrpSpPr/>
              <p:nvPr/>
            </p:nvGrpSpPr>
            <p:grpSpPr bwMode="hidden">
              <a:xfrm>
                <a:off x="6327885" y="0"/>
                <a:ext cx="5864115" cy="5898673"/>
                <a:chOff x="6327885" y="0"/>
                <a:chExt cx="5864115" cy="5898673"/>
              </a:xfrm>
            </p:grpSpPr>
            <p:cxnSp>
              <p:nvCxnSpPr>
                <p:cNvPr id="36" name="直線接點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直線接點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標題 1"/>
          <p:cNvSpPr>
            <a:spLocks noGrp="1"/>
          </p:cNvSpPr>
          <p:nvPr>
            <p:ph type="ctrTitle"/>
          </p:nvPr>
        </p:nvSpPr>
        <p:spPr>
          <a:xfrm>
            <a:off x="1293845" y="1909346"/>
            <a:ext cx="9604310" cy="3383280"/>
          </a:xfrm>
        </p:spPr>
        <p:txBody>
          <a:bodyPr rtlCol="0" anchor="b">
            <a:normAutofit/>
          </a:bodyPr>
          <a:lstStyle>
            <a:lvl1pPr algn="l">
              <a:lnSpc>
                <a:spcPct val="100000"/>
              </a:lnSpc>
              <a:defRPr sz="8000" cap="none" baseline="0">
                <a:solidFill>
                  <a:schemeClr val="tx1"/>
                </a:solidFill>
              </a:defRPr>
            </a:lvl1pPr>
          </a:lstStyle>
          <a:p>
            <a:pPr rtl="0"/>
            <a:r>
              <a:rPr lang="zh-TW" altLang="en-US"/>
              <a:t>按一下以編輯母片標題樣式</a:t>
            </a:r>
            <a:endParaRPr lang="zh-TW" altLang="en-US" dirty="0"/>
          </a:p>
        </p:txBody>
      </p:sp>
      <p:sp>
        <p:nvSpPr>
          <p:cNvPr id="3" name="副標題 2"/>
          <p:cNvSpPr>
            <a:spLocks noGrp="1"/>
          </p:cNvSpPr>
          <p:nvPr>
            <p:ph type="subTitle" idx="1"/>
          </p:nvPr>
        </p:nvSpPr>
        <p:spPr>
          <a:xfrm>
            <a:off x="1293845" y="5432564"/>
            <a:ext cx="9604310" cy="457200"/>
          </a:xfrm>
        </p:spPr>
        <p:txBody>
          <a:bodyPr rtlCol="0">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TW" altLang="en-US"/>
              <a:t>按一下以編輯母片子標題樣式</a:t>
            </a:r>
            <a:endParaRPr lang="zh-TW" altLang="en-US" dirty="0"/>
          </a:p>
        </p:txBody>
      </p:sp>
      <p:cxnSp>
        <p:nvCxnSpPr>
          <p:cNvPr id="58" name="直線接點​​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直排文字預留位置 2"/>
          <p:cNvSpPr>
            <a:spLocks noGrp="1"/>
          </p:cNvSpPr>
          <p:nvPr>
            <p:ph type="body" orient="vert" idx="1"/>
          </p:nvPr>
        </p:nvSpPr>
        <p:spPr/>
        <p:txBody>
          <a:bodyPr vert="eaVert"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頁尾預留位置 4"/>
          <p:cNvSpPr>
            <a:spLocks noGrp="1"/>
          </p:cNvSpPr>
          <p:nvPr>
            <p:ph type="ftr" sz="quarter" idx="11"/>
          </p:nvPr>
        </p:nvSpPr>
        <p:spPr/>
        <p:txBody>
          <a:bodyPr rtlCol="0"/>
          <a:lstStyle/>
          <a:p>
            <a:pPr rtl="0"/>
            <a:r>
              <a:rPr lang="zh-TW" altLang="en-US" dirty="0"/>
              <a:t>新增頁尾</a:t>
            </a:r>
          </a:p>
        </p:txBody>
      </p:sp>
      <p:sp>
        <p:nvSpPr>
          <p:cNvPr id="4" name="日期預留位置 3"/>
          <p:cNvSpPr>
            <a:spLocks noGrp="1"/>
          </p:cNvSpPr>
          <p:nvPr>
            <p:ph type="dt" sz="half" idx="10"/>
          </p:nvPr>
        </p:nvSpPr>
        <p:spPr/>
        <p:txBody>
          <a:bodyPr rtlCol="0"/>
          <a:lstStyle>
            <a:lvl1pPr>
              <a:defRPr/>
            </a:lvl1pPr>
          </a:lstStyle>
          <a:p>
            <a:fld id="{99F78392-5C5C-45F6-8F89-DC4807D81C95}" type="datetime2">
              <a:rPr lang="zh-TW" altLang="en-US" smtClean="0"/>
              <a:pPr/>
              <a:t>2020年4月4日</a:t>
            </a:fld>
            <a:endParaRPr lang="zh-TW" altLang="en-US" dirty="0"/>
          </a:p>
        </p:txBody>
      </p:sp>
      <p:sp>
        <p:nvSpPr>
          <p:cNvPr id="6" name="投影片編號預留位置 5"/>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209314" y="489856"/>
            <a:ext cx="1687286" cy="5301343"/>
          </a:xfrm>
        </p:spPr>
        <p:txBody>
          <a:bodyPr vert="eaVert" rtlCol="0"/>
          <a:lstStyle/>
          <a:p>
            <a:pPr rtl="0"/>
            <a:r>
              <a:rPr lang="zh-TW" altLang="en-US"/>
              <a:t>按一下以編輯母片標題樣式</a:t>
            </a:r>
            <a:endParaRPr lang="zh-TW" altLang="en-US" dirty="0"/>
          </a:p>
        </p:txBody>
      </p:sp>
      <p:sp>
        <p:nvSpPr>
          <p:cNvPr id="3" name="直排文字預留位置 2"/>
          <p:cNvSpPr>
            <a:spLocks noGrp="1"/>
          </p:cNvSpPr>
          <p:nvPr>
            <p:ph type="body" orient="vert" idx="1"/>
          </p:nvPr>
        </p:nvSpPr>
        <p:spPr>
          <a:xfrm>
            <a:off x="1295399" y="489856"/>
            <a:ext cx="7587344" cy="5301343"/>
          </a:xfrm>
        </p:spPr>
        <p:txBody>
          <a:bodyPr vert="eaVert"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頁尾預留位置 4"/>
          <p:cNvSpPr>
            <a:spLocks noGrp="1"/>
          </p:cNvSpPr>
          <p:nvPr>
            <p:ph type="ftr" sz="quarter" idx="11"/>
          </p:nvPr>
        </p:nvSpPr>
        <p:spPr/>
        <p:txBody>
          <a:bodyPr rtlCol="0"/>
          <a:lstStyle/>
          <a:p>
            <a:pPr rtl="0"/>
            <a:r>
              <a:rPr lang="zh-TW" altLang="en-US" dirty="0"/>
              <a:t>新增頁尾</a:t>
            </a:r>
          </a:p>
        </p:txBody>
      </p:sp>
      <p:sp>
        <p:nvSpPr>
          <p:cNvPr id="4" name="日期預留位置 3"/>
          <p:cNvSpPr>
            <a:spLocks noGrp="1"/>
          </p:cNvSpPr>
          <p:nvPr>
            <p:ph type="dt" sz="half" idx="10"/>
          </p:nvPr>
        </p:nvSpPr>
        <p:spPr/>
        <p:txBody>
          <a:bodyPr rtlCol="0"/>
          <a:lstStyle>
            <a:lvl1pPr>
              <a:defRPr/>
            </a:lvl1pPr>
          </a:lstStyle>
          <a:p>
            <a:fld id="{66A02441-A415-40E6-B767-261B5D217FD4}" type="datetime2">
              <a:rPr lang="zh-TW" altLang="en-US" smtClean="0"/>
              <a:pPr/>
              <a:t>2020年4月4日</a:t>
            </a:fld>
            <a:endParaRPr lang="zh-TW" altLang="en-US" dirty="0"/>
          </a:p>
        </p:txBody>
      </p:sp>
      <p:sp>
        <p:nvSpPr>
          <p:cNvPr id="6" name="投影片編號預留位置 5"/>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內容預留位置 2"/>
          <p:cNvSpPr>
            <a:spLocks noGrp="1"/>
          </p:cNvSpPr>
          <p:nvPr>
            <p:ph idx="1"/>
          </p:nvPr>
        </p:nvSpPr>
        <p:spPr/>
        <p:txBody>
          <a:bodyPr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頁尾預留位置 4"/>
          <p:cNvSpPr>
            <a:spLocks noGrp="1"/>
          </p:cNvSpPr>
          <p:nvPr>
            <p:ph type="ftr" sz="quarter" idx="11"/>
          </p:nvPr>
        </p:nvSpPr>
        <p:spPr/>
        <p:txBody>
          <a:bodyPr rtlCol="0"/>
          <a:lstStyle/>
          <a:p>
            <a:pPr rtl="0"/>
            <a:r>
              <a:rPr lang="zh-TW" altLang="en-US" dirty="0"/>
              <a:t>新增頁尾</a:t>
            </a:r>
          </a:p>
        </p:txBody>
      </p:sp>
      <p:sp>
        <p:nvSpPr>
          <p:cNvPr id="4" name="日期預留位置 3"/>
          <p:cNvSpPr>
            <a:spLocks noGrp="1"/>
          </p:cNvSpPr>
          <p:nvPr>
            <p:ph type="dt" sz="half" idx="10"/>
          </p:nvPr>
        </p:nvSpPr>
        <p:spPr/>
        <p:txBody>
          <a:bodyPr rtlCol="0"/>
          <a:lstStyle>
            <a:lvl1pPr>
              <a:defRPr/>
            </a:lvl1pPr>
          </a:lstStyle>
          <a:p>
            <a:fld id="{54FDC526-5D1A-47D8-B5CB-FD3BF5D2FD0F}" type="datetime2">
              <a:rPr lang="zh-TW" altLang="en-US" smtClean="0"/>
              <a:pPr/>
              <a:t>2020年4月4日</a:t>
            </a:fld>
            <a:endParaRPr lang="zh-TW" altLang="en-US" dirty="0"/>
          </a:p>
        </p:txBody>
      </p:sp>
      <p:sp>
        <p:nvSpPr>
          <p:cNvPr id="6" name="投影片編號預留位置 5"/>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群組 6"/>
          <p:cNvGrpSpPr/>
          <p:nvPr userDrawn="1"/>
        </p:nvGrpSpPr>
        <p:grpSpPr bwMode="hidden">
          <a:xfrm>
            <a:off x="-1" y="0"/>
            <a:ext cx="12192002" cy="6858000"/>
            <a:chOff x="-1" y="0"/>
            <a:chExt cx="12192002" cy="6858000"/>
          </a:xfrm>
        </p:grpSpPr>
        <p:cxnSp>
          <p:nvCxnSpPr>
            <p:cNvPr id="8" name="直線接點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群組 23"/>
            <p:cNvGrpSpPr/>
            <p:nvPr userDrawn="1"/>
          </p:nvGrpSpPr>
          <p:grpSpPr bwMode="hidden">
            <a:xfrm>
              <a:off x="-1" y="0"/>
              <a:ext cx="12192001" cy="6858000"/>
              <a:chOff x="-1" y="0"/>
              <a:chExt cx="12192001" cy="6858000"/>
            </a:xfrm>
          </p:grpSpPr>
          <p:cxnSp>
            <p:nvCxnSpPr>
              <p:cNvPr id="42" name="直線接點​​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群組 46"/>
              <p:cNvGrpSpPr/>
              <p:nvPr/>
            </p:nvGrpSpPr>
            <p:grpSpPr bwMode="hidden">
              <a:xfrm>
                <a:off x="6327885" y="0"/>
                <a:ext cx="5864115" cy="5898673"/>
                <a:chOff x="6327885" y="0"/>
                <a:chExt cx="5864115" cy="5898673"/>
              </a:xfrm>
            </p:grpSpPr>
            <p:cxnSp>
              <p:nvCxnSpPr>
                <p:cNvPr id="53" name="直線接點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線接點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直線接點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群組 24"/>
            <p:cNvGrpSpPr/>
            <p:nvPr userDrawn="1"/>
          </p:nvGrpSpPr>
          <p:grpSpPr bwMode="hidden">
            <a:xfrm flipH="1">
              <a:off x="0" y="0"/>
              <a:ext cx="12192001" cy="6858000"/>
              <a:chOff x="-1" y="0"/>
              <a:chExt cx="12192001" cy="6858000"/>
            </a:xfrm>
          </p:grpSpPr>
          <p:cxnSp>
            <p:nvCxnSpPr>
              <p:cNvPr id="26" name="直線接點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群組 30"/>
              <p:cNvGrpSpPr/>
              <p:nvPr/>
            </p:nvGrpSpPr>
            <p:grpSpPr bwMode="hidden">
              <a:xfrm>
                <a:off x="6327885" y="0"/>
                <a:ext cx="5864115" cy="5898673"/>
                <a:chOff x="6327885" y="0"/>
                <a:chExt cx="5864115" cy="5898673"/>
              </a:xfrm>
            </p:grpSpPr>
            <p:cxnSp>
              <p:nvCxnSpPr>
                <p:cNvPr id="37" name="直線接點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直線接點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標題 1"/>
          <p:cNvSpPr>
            <a:spLocks noGrp="1"/>
          </p:cNvSpPr>
          <p:nvPr>
            <p:ph type="title"/>
          </p:nvPr>
        </p:nvSpPr>
        <p:spPr>
          <a:xfrm>
            <a:off x="1295400" y="2541573"/>
            <a:ext cx="9601200" cy="2743200"/>
          </a:xfrm>
        </p:spPr>
        <p:txBody>
          <a:bodyPr rtlCol="0" anchor="b">
            <a:normAutofit/>
          </a:bodyPr>
          <a:lstStyle>
            <a:lvl1pPr>
              <a:lnSpc>
                <a:spcPct val="85000"/>
              </a:lnSpc>
              <a:defRPr sz="6000" cap="none" baseline="0">
                <a:solidFill>
                  <a:schemeClr val="tx1"/>
                </a:solidFill>
              </a:defRPr>
            </a:lvl1pPr>
          </a:lstStyle>
          <a:p>
            <a:pPr rtl="0"/>
            <a:r>
              <a:rPr lang="zh-TW" altLang="en-US"/>
              <a:t>按一下以編輯母片標題樣式</a:t>
            </a:r>
            <a:endParaRPr lang="zh-TW" altLang="en-US" dirty="0"/>
          </a:p>
        </p:txBody>
      </p:sp>
      <p:sp>
        <p:nvSpPr>
          <p:cNvPr id="3" name="文字預留位置 2"/>
          <p:cNvSpPr>
            <a:spLocks noGrp="1"/>
          </p:cNvSpPr>
          <p:nvPr>
            <p:ph type="body" idx="1"/>
          </p:nvPr>
        </p:nvSpPr>
        <p:spPr>
          <a:xfrm>
            <a:off x="1295400" y="5431536"/>
            <a:ext cx="9601200" cy="457200"/>
          </a:xfrm>
        </p:spPr>
        <p:txBody>
          <a:bodyPr rtlCol="0">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zh-TW" altLang="en-US"/>
              <a:t>按一下以編輯母片文字樣式</a:t>
            </a:r>
          </a:p>
        </p:txBody>
      </p:sp>
      <p:cxnSp>
        <p:nvCxnSpPr>
          <p:cNvPr id="58" name="直線接點​​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內容預留位置 2"/>
          <p:cNvSpPr>
            <a:spLocks noGrp="1"/>
          </p:cNvSpPr>
          <p:nvPr>
            <p:ph sz="half" idx="1"/>
          </p:nvPr>
        </p:nvSpPr>
        <p:spPr>
          <a:xfrm>
            <a:off x="12954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4" name="內容預留位置 3"/>
          <p:cNvSpPr>
            <a:spLocks noGrp="1"/>
          </p:cNvSpPr>
          <p:nvPr>
            <p:ph sz="half" idx="2"/>
          </p:nvPr>
        </p:nvSpPr>
        <p:spPr>
          <a:xfrm>
            <a:off x="63246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6" name="頁尾預留位置 5"/>
          <p:cNvSpPr>
            <a:spLocks noGrp="1"/>
          </p:cNvSpPr>
          <p:nvPr>
            <p:ph type="ftr" sz="quarter" idx="11"/>
          </p:nvPr>
        </p:nvSpPr>
        <p:spPr/>
        <p:txBody>
          <a:bodyPr rtlCol="0"/>
          <a:lstStyle/>
          <a:p>
            <a:pPr rtl="0"/>
            <a:r>
              <a:rPr lang="zh-TW" altLang="en-US" dirty="0"/>
              <a:t>新增頁尾</a:t>
            </a:r>
          </a:p>
        </p:txBody>
      </p:sp>
      <p:sp>
        <p:nvSpPr>
          <p:cNvPr id="5" name="日期預留位置 4"/>
          <p:cNvSpPr>
            <a:spLocks noGrp="1"/>
          </p:cNvSpPr>
          <p:nvPr>
            <p:ph type="dt" sz="half" idx="10"/>
          </p:nvPr>
        </p:nvSpPr>
        <p:spPr/>
        <p:txBody>
          <a:bodyPr rtlCol="0"/>
          <a:lstStyle>
            <a:lvl1pPr>
              <a:defRPr/>
            </a:lvl1pPr>
          </a:lstStyle>
          <a:p>
            <a:fld id="{2419926E-5C3F-4205-B23D-D4C1E7A6E097}" type="datetime2">
              <a:rPr lang="zh-TW" altLang="en-US" smtClean="0"/>
              <a:pPr/>
              <a:t>2020年4月4日</a:t>
            </a:fld>
            <a:endParaRPr lang="zh-TW" altLang="en-US" dirty="0"/>
          </a:p>
        </p:txBody>
      </p:sp>
      <p:sp>
        <p:nvSpPr>
          <p:cNvPr id="7" name="投影片編號預留位置 6"/>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文字預留位置 2"/>
          <p:cNvSpPr>
            <a:spLocks noGrp="1"/>
          </p:cNvSpPr>
          <p:nvPr>
            <p:ph type="body" idx="1"/>
          </p:nvPr>
        </p:nvSpPr>
        <p:spPr>
          <a:xfrm>
            <a:off x="12954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a:t>按一下以編輯母片文字樣式</a:t>
            </a:r>
          </a:p>
        </p:txBody>
      </p:sp>
      <p:sp>
        <p:nvSpPr>
          <p:cNvPr id="4" name="內容預留位置 3"/>
          <p:cNvSpPr>
            <a:spLocks noGrp="1"/>
          </p:cNvSpPr>
          <p:nvPr>
            <p:ph sz="half" idx="2"/>
          </p:nvPr>
        </p:nvSpPr>
        <p:spPr>
          <a:xfrm>
            <a:off x="12954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文字預留位置 4"/>
          <p:cNvSpPr>
            <a:spLocks noGrp="1"/>
          </p:cNvSpPr>
          <p:nvPr>
            <p:ph type="body" sz="quarter" idx="3"/>
          </p:nvPr>
        </p:nvSpPr>
        <p:spPr>
          <a:xfrm>
            <a:off x="63246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a:t>按一下以編輯母片文字樣式</a:t>
            </a:r>
          </a:p>
        </p:txBody>
      </p:sp>
      <p:sp>
        <p:nvSpPr>
          <p:cNvPr id="6" name="內容預留位置 5"/>
          <p:cNvSpPr>
            <a:spLocks noGrp="1"/>
          </p:cNvSpPr>
          <p:nvPr>
            <p:ph sz="quarter" idx="4"/>
          </p:nvPr>
        </p:nvSpPr>
        <p:spPr>
          <a:xfrm>
            <a:off x="63246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8" name="頁尾預留位置 7"/>
          <p:cNvSpPr>
            <a:spLocks noGrp="1"/>
          </p:cNvSpPr>
          <p:nvPr>
            <p:ph type="ftr" sz="quarter" idx="11"/>
          </p:nvPr>
        </p:nvSpPr>
        <p:spPr/>
        <p:txBody>
          <a:bodyPr rtlCol="0"/>
          <a:lstStyle/>
          <a:p>
            <a:pPr rtl="0"/>
            <a:r>
              <a:rPr lang="zh-TW" altLang="en-US" dirty="0"/>
              <a:t>新增頁尾</a:t>
            </a:r>
          </a:p>
        </p:txBody>
      </p:sp>
      <p:sp>
        <p:nvSpPr>
          <p:cNvPr id="7" name="日期預留位置 6"/>
          <p:cNvSpPr>
            <a:spLocks noGrp="1"/>
          </p:cNvSpPr>
          <p:nvPr>
            <p:ph type="dt" sz="half" idx="10"/>
          </p:nvPr>
        </p:nvSpPr>
        <p:spPr/>
        <p:txBody>
          <a:bodyPr rtlCol="0"/>
          <a:lstStyle>
            <a:lvl1pPr>
              <a:defRPr/>
            </a:lvl1pPr>
          </a:lstStyle>
          <a:p>
            <a:fld id="{CD44B4C3-BFEF-4472-B595-652481CA0278}" type="datetime2">
              <a:rPr lang="zh-TW" altLang="en-US" smtClean="0"/>
              <a:pPr/>
              <a:t>2020年4月4日</a:t>
            </a:fld>
            <a:endParaRPr lang="zh-TW" altLang="en-US" dirty="0"/>
          </a:p>
        </p:txBody>
      </p:sp>
      <p:sp>
        <p:nvSpPr>
          <p:cNvPr id="9" name="投影片編號預留位置 8"/>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4" name="頁尾預留位置 3"/>
          <p:cNvSpPr>
            <a:spLocks noGrp="1"/>
          </p:cNvSpPr>
          <p:nvPr>
            <p:ph type="ftr" sz="quarter" idx="11"/>
          </p:nvPr>
        </p:nvSpPr>
        <p:spPr/>
        <p:txBody>
          <a:bodyPr rtlCol="0"/>
          <a:lstStyle/>
          <a:p>
            <a:pPr rtl="0"/>
            <a:r>
              <a:rPr lang="zh-TW" altLang="en-US" dirty="0"/>
              <a:t>新增頁尾</a:t>
            </a:r>
          </a:p>
        </p:txBody>
      </p:sp>
      <p:sp>
        <p:nvSpPr>
          <p:cNvPr id="3" name="日期預留位置 2"/>
          <p:cNvSpPr>
            <a:spLocks noGrp="1"/>
          </p:cNvSpPr>
          <p:nvPr>
            <p:ph type="dt" sz="half" idx="10"/>
          </p:nvPr>
        </p:nvSpPr>
        <p:spPr/>
        <p:txBody>
          <a:bodyPr rtlCol="0"/>
          <a:lstStyle>
            <a:lvl1pPr>
              <a:defRPr/>
            </a:lvl1pPr>
          </a:lstStyle>
          <a:p>
            <a:fld id="{C57014D5-A26D-4BC6-B967-5C8DC462FB42}" type="datetime2">
              <a:rPr lang="zh-TW" altLang="en-US" smtClean="0"/>
              <a:pPr/>
              <a:t>2020年4月4日</a:t>
            </a:fld>
            <a:endParaRPr lang="zh-TW" altLang="en-US" dirty="0"/>
          </a:p>
        </p:txBody>
      </p:sp>
      <p:sp>
        <p:nvSpPr>
          <p:cNvPr id="5" name="投影片編號預留位置 4"/>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pSp>
        <p:nvGrpSpPr>
          <p:cNvPr id="161" name="群組 160"/>
          <p:cNvGrpSpPr/>
          <p:nvPr userDrawn="1"/>
        </p:nvGrpSpPr>
        <p:grpSpPr bwMode="hidden">
          <a:xfrm>
            <a:off x="-1" y="0"/>
            <a:ext cx="12192002" cy="6858000"/>
            <a:chOff x="-1" y="0"/>
            <a:chExt cx="12192002" cy="6858000"/>
          </a:xfrm>
        </p:grpSpPr>
        <p:cxnSp>
          <p:nvCxnSpPr>
            <p:cNvPr id="162" name="直線接點​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直線接點​​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直線接點​​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直線接點​​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直線接點​​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直線接點​​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直線接點​​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直線接點​​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直線接點​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直線接點​​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直線接點​​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直線接點​​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直線接點​​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直線接點​​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直線接點​​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直線接點​​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群組 177"/>
            <p:cNvGrpSpPr/>
            <p:nvPr userDrawn="1"/>
          </p:nvGrpSpPr>
          <p:grpSpPr bwMode="hidden">
            <a:xfrm>
              <a:off x="-1" y="0"/>
              <a:ext cx="12192001" cy="6858000"/>
              <a:chOff x="-1" y="0"/>
              <a:chExt cx="12192001" cy="6858000"/>
            </a:xfrm>
          </p:grpSpPr>
          <p:cxnSp>
            <p:nvCxnSpPr>
              <p:cNvPr id="196" name="直線接點​​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直線接點​​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直線接點​​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直線接點​​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直線接點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群組 200"/>
              <p:cNvGrpSpPr/>
              <p:nvPr/>
            </p:nvGrpSpPr>
            <p:grpSpPr bwMode="hidden">
              <a:xfrm>
                <a:off x="6327885" y="0"/>
                <a:ext cx="5864115" cy="5898673"/>
                <a:chOff x="6327885" y="0"/>
                <a:chExt cx="5864115" cy="5898673"/>
              </a:xfrm>
            </p:grpSpPr>
            <p:cxnSp>
              <p:nvCxnSpPr>
                <p:cNvPr id="207" name="直線接點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直線接點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直線接點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直線接點​​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直線接點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直線接點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直線接點​​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直線接點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直線接點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直線接點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群組 178"/>
            <p:cNvGrpSpPr/>
            <p:nvPr userDrawn="1"/>
          </p:nvGrpSpPr>
          <p:grpSpPr bwMode="hidden">
            <a:xfrm flipH="1">
              <a:off x="0" y="0"/>
              <a:ext cx="12192001" cy="6858000"/>
              <a:chOff x="-1" y="0"/>
              <a:chExt cx="12192001" cy="6858000"/>
            </a:xfrm>
          </p:grpSpPr>
          <p:cxnSp>
            <p:nvCxnSpPr>
              <p:cNvPr id="180" name="直線接點​​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直線接點​​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直線接點​​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直線接點​​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直線接點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群組 184"/>
              <p:cNvGrpSpPr/>
              <p:nvPr/>
            </p:nvGrpSpPr>
            <p:grpSpPr bwMode="hidden">
              <a:xfrm>
                <a:off x="6327885" y="0"/>
                <a:ext cx="5864115" cy="5898673"/>
                <a:chOff x="6327885" y="0"/>
                <a:chExt cx="5864115" cy="5898673"/>
              </a:xfrm>
            </p:grpSpPr>
            <p:cxnSp>
              <p:nvCxnSpPr>
                <p:cNvPr id="191" name="直線接點​​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直線接點​​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直線接點​​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直線接點​​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直線接點​​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直線接點​​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直線接點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直線接點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直線接點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直線接點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頁尾預留位置 212"/>
          <p:cNvSpPr>
            <a:spLocks noGrp="1"/>
          </p:cNvSpPr>
          <p:nvPr>
            <p:ph type="ftr" sz="quarter" idx="11"/>
          </p:nvPr>
        </p:nvSpPr>
        <p:spPr/>
        <p:txBody>
          <a:bodyPr rtlCol="0"/>
          <a:lstStyle/>
          <a:p>
            <a:pPr rtl="0"/>
            <a:r>
              <a:rPr lang="zh-TW" altLang="en-US" dirty="0"/>
              <a:t>新增頁尾</a:t>
            </a:r>
          </a:p>
        </p:txBody>
      </p:sp>
      <p:sp>
        <p:nvSpPr>
          <p:cNvPr id="212" name="日期預留位置 211"/>
          <p:cNvSpPr>
            <a:spLocks noGrp="1"/>
          </p:cNvSpPr>
          <p:nvPr>
            <p:ph type="dt" sz="half" idx="10"/>
          </p:nvPr>
        </p:nvSpPr>
        <p:spPr/>
        <p:txBody>
          <a:bodyPr rtlCol="0"/>
          <a:lstStyle>
            <a:lvl1pPr>
              <a:defRPr/>
            </a:lvl1pPr>
          </a:lstStyle>
          <a:p>
            <a:fld id="{8C289A11-8BF8-45F7-B92C-261B55DE08FE}" type="datetime2">
              <a:rPr lang="zh-TW" altLang="en-US" smtClean="0"/>
              <a:pPr/>
              <a:t>2020年4月4日</a:t>
            </a:fld>
            <a:endParaRPr lang="zh-TW" altLang="en-US" dirty="0"/>
          </a:p>
        </p:txBody>
      </p:sp>
      <p:sp>
        <p:nvSpPr>
          <p:cNvPr id="214" name="投影片編號預留位置 213"/>
          <p:cNvSpPr>
            <a:spLocks noGrp="1"/>
          </p:cNvSpPr>
          <p:nvPr>
            <p:ph type="sldNum" sz="quarter" idx="12"/>
          </p:nvPr>
        </p:nvSpPr>
        <p:spPr/>
        <p:txBody>
          <a:bodyPr rtlCol="0"/>
          <a:lstStyle/>
          <a:p>
            <a:pPr rtl="0"/>
            <a:fld id="{E31375A4-56A4-47D6-9801-1991572033F7}" type="slidenum">
              <a:rPr lang="en-US" altLang="zh-TW" smtClean="0"/>
              <a:pPr/>
              <a:t>‹#›</a:t>
            </a:fld>
            <a:endParaRPr lang="zh-TW" altLang="en-US"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群組 8"/>
          <p:cNvGrpSpPr/>
          <p:nvPr userDrawn="1"/>
        </p:nvGrpSpPr>
        <p:grpSpPr bwMode="hidden">
          <a:xfrm>
            <a:off x="-1" y="0"/>
            <a:ext cx="12192002" cy="6858000"/>
            <a:chOff x="-1" y="0"/>
            <a:chExt cx="12192002" cy="6858000"/>
          </a:xfrm>
        </p:grpSpPr>
        <p:cxnSp>
          <p:nvCxnSpPr>
            <p:cNvPr id="10" name="直線接點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群組 25"/>
            <p:cNvGrpSpPr/>
            <p:nvPr userDrawn="1"/>
          </p:nvGrpSpPr>
          <p:grpSpPr bwMode="hidden">
            <a:xfrm>
              <a:off x="-1" y="0"/>
              <a:ext cx="12192001" cy="6858000"/>
              <a:chOff x="-1" y="0"/>
              <a:chExt cx="12192001" cy="6858000"/>
            </a:xfrm>
          </p:grpSpPr>
          <p:cxnSp>
            <p:nvCxnSpPr>
              <p:cNvPr id="44" name="直線接點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群組 48"/>
              <p:cNvGrpSpPr/>
              <p:nvPr/>
            </p:nvGrpSpPr>
            <p:grpSpPr bwMode="hidden">
              <a:xfrm>
                <a:off x="6327885" y="0"/>
                <a:ext cx="5864115" cy="5898673"/>
                <a:chOff x="6327885" y="0"/>
                <a:chExt cx="5864115" cy="5898673"/>
              </a:xfrm>
            </p:grpSpPr>
            <p:cxnSp>
              <p:nvCxnSpPr>
                <p:cNvPr id="55" name="直線接點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直線接點​​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直線接點​​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直線接點​​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群組 26"/>
            <p:cNvGrpSpPr/>
            <p:nvPr userDrawn="1"/>
          </p:nvGrpSpPr>
          <p:grpSpPr bwMode="hidden">
            <a:xfrm flipH="1">
              <a:off x="0" y="0"/>
              <a:ext cx="12192001" cy="6858000"/>
              <a:chOff x="-1" y="0"/>
              <a:chExt cx="12192001" cy="6858000"/>
            </a:xfrm>
          </p:grpSpPr>
          <p:cxnSp>
            <p:nvCxnSpPr>
              <p:cNvPr id="28" name="直線接點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群組 32"/>
              <p:cNvGrpSpPr/>
              <p:nvPr/>
            </p:nvGrpSpPr>
            <p:grpSpPr bwMode="hidden">
              <a:xfrm>
                <a:off x="6327885" y="0"/>
                <a:ext cx="5864115" cy="5898673"/>
                <a:chOff x="6327885" y="0"/>
                <a:chExt cx="5864115" cy="5898673"/>
              </a:xfrm>
            </p:grpSpPr>
            <p:cxnSp>
              <p:nvCxnSpPr>
                <p:cNvPr id="39" name="直線接點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直線接點​​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矩形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endParaRPr>
          </a:p>
        </p:txBody>
      </p:sp>
      <p:sp>
        <p:nvSpPr>
          <p:cNvPr id="2" name="標題 1"/>
          <p:cNvSpPr>
            <a:spLocks noGrp="1"/>
          </p:cNvSpPr>
          <p:nvPr>
            <p:ph type="title"/>
          </p:nvPr>
        </p:nvSpPr>
        <p:spPr>
          <a:xfrm>
            <a:off x="7913152" y="571500"/>
            <a:ext cx="3657600" cy="2197100"/>
          </a:xfrm>
        </p:spPr>
        <p:txBody>
          <a:bodyPr rtlCol="0" anchor="b">
            <a:normAutofit/>
          </a:bodyPr>
          <a:lstStyle>
            <a:lvl1pPr>
              <a:defRPr sz="2600">
                <a:solidFill>
                  <a:schemeClr val="bg1"/>
                </a:solidFill>
              </a:defRPr>
            </a:lvl1pPr>
          </a:lstStyle>
          <a:p>
            <a:pPr rtl="0"/>
            <a:r>
              <a:rPr lang="zh-TW" altLang="en-US"/>
              <a:t>按一下以編輯母片標題樣式</a:t>
            </a:r>
            <a:endParaRPr lang="zh-TW" altLang="en-US" dirty="0"/>
          </a:p>
        </p:txBody>
      </p:sp>
      <p:sp>
        <p:nvSpPr>
          <p:cNvPr id="3" name="內容預留位置 2"/>
          <p:cNvSpPr>
            <a:spLocks noGrp="1"/>
          </p:cNvSpPr>
          <p:nvPr>
            <p:ph idx="1"/>
          </p:nvPr>
        </p:nvSpPr>
        <p:spPr>
          <a:xfrm>
            <a:off x="543197" y="571500"/>
            <a:ext cx="6217920" cy="571500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4" name="文字預留位置 3"/>
          <p:cNvSpPr>
            <a:spLocks noGrp="1"/>
          </p:cNvSpPr>
          <p:nvPr>
            <p:ph type="body" sz="half" idx="2"/>
          </p:nvPr>
        </p:nvSpPr>
        <p:spPr>
          <a:xfrm>
            <a:off x="7913152" y="2995012"/>
            <a:ext cx="3657600" cy="2285950"/>
          </a:xfrm>
        </p:spPr>
        <p:txBody>
          <a:bodyPr rtlCol="0">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TW" altLang="en-US"/>
              <a:t>按一下以編輯母片文字樣式</a:t>
            </a:r>
          </a:p>
        </p:txBody>
      </p:sp>
      <p:cxnSp>
        <p:nvCxnSpPr>
          <p:cNvPr id="60" name="直線接點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頁尾預留位置 5"/>
          <p:cNvSpPr>
            <a:spLocks noGrp="1"/>
          </p:cNvSpPr>
          <p:nvPr>
            <p:ph type="ftr" sz="quarter" idx="11"/>
          </p:nvPr>
        </p:nvSpPr>
        <p:spPr/>
        <p:txBody>
          <a:bodyPr rtlCol="0"/>
          <a:lstStyle/>
          <a:p>
            <a:pPr rtl="0"/>
            <a:r>
              <a:rPr lang="zh-TW" altLang="en-US" dirty="0"/>
              <a:t>新增頁尾</a:t>
            </a:r>
          </a:p>
        </p:txBody>
      </p:sp>
      <p:sp>
        <p:nvSpPr>
          <p:cNvPr id="5" name="日期預留位置 4"/>
          <p:cNvSpPr>
            <a:spLocks noGrp="1"/>
          </p:cNvSpPr>
          <p:nvPr>
            <p:ph type="dt" sz="half" idx="10"/>
          </p:nvPr>
        </p:nvSpPr>
        <p:spPr/>
        <p:txBody>
          <a:bodyPr rtlCol="0"/>
          <a:lstStyle>
            <a:lvl1pPr>
              <a:defRPr>
                <a:solidFill>
                  <a:schemeClr val="bg1"/>
                </a:solidFill>
              </a:defRPr>
            </a:lvl1pPr>
          </a:lstStyle>
          <a:p>
            <a:fld id="{D6DAC134-9EF5-4B7F-A61E-56D77C662044}" type="datetime2">
              <a:rPr lang="zh-TW" altLang="en-US" smtClean="0"/>
              <a:pPr/>
              <a:t>2020年4月4日</a:t>
            </a:fld>
            <a:endParaRPr lang="zh-TW" altLang="en-US" dirty="0"/>
          </a:p>
        </p:txBody>
      </p:sp>
      <p:sp>
        <p:nvSpPr>
          <p:cNvPr id="8" name="投影片編號預留位置 7"/>
          <p:cNvSpPr>
            <a:spLocks noGrp="1"/>
          </p:cNvSpPr>
          <p:nvPr>
            <p:ph type="sldNum" sz="quarter" idx="12"/>
          </p:nvPr>
        </p:nvSpPr>
        <p:spPr/>
        <p:txBody>
          <a:bodyPr rtlCol="0"/>
          <a:lstStyle>
            <a:lvl1pPr>
              <a:defRPr>
                <a:solidFill>
                  <a:schemeClr val="bg1"/>
                </a:solidFill>
              </a:defRPr>
            </a:lvl1pPr>
          </a:lstStyle>
          <a:p>
            <a:pPr rtl="0"/>
            <a:fld id="{E31375A4-56A4-47D6-9801-1991572033F7}" type="slidenum">
              <a:rPr lang="en-US" altLang="zh-TW" smtClean="0"/>
              <a:pPr/>
              <a:t>‹#›</a:t>
            </a:fld>
            <a:endParaRPr lang="zh-TW" altLang="en-US"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群組 7"/>
          <p:cNvGrpSpPr/>
          <p:nvPr/>
        </p:nvGrpSpPr>
        <p:grpSpPr bwMode="hidden">
          <a:xfrm>
            <a:off x="-1" y="0"/>
            <a:ext cx="12192002" cy="6858000"/>
            <a:chOff x="-1" y="0"/>
            <a:chExt cx="12192002" cy="6858000"/>
          </a:xfrm>
        </p:grpSpPr>
        <p:cxnSp>
          <p:nvCxnSpPr>
            <p:cNvPr id="9" name="直線接點​​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群組 24"/>
            <p:cNvGrpSpPr/>
            <p:nvPr/>
          </p:nvGrpSpPr>
          <p:grpSpPr bwMode="hidden">
            <a:xfrm>
              <a:off x="-1" y="0"/>
              <a:ext cx="12192001" cy="6858000"/>
              <a:chOff x="-1" y="0"/>
              <a:chExt cx="12192001" cy="6858000"/>
            </a:xfrm>
          </p:grpSpPr>
          <p:cxnSp>
            <p:nvCxnSpPr>
              <p:cNvPr id="43" name="直線接點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群組 47"/>
              <p:cNvGrpSpPr/>
              <p:nvPr/>
            </p:nvGrpSpPr>
            <p:grpSpPr bwMode="hidden">
              <a:xfrm>
                <a:off x="6327885" y="0"/>
                <a:ext cx="5864115" cy="5898673"/>
                <a:chOff x="6327885" y="0"/>
                <a:chExt cx="5864115" cy="5898673"/>
              </a:xfrm>
            </p:grpSpPr>
            <p:cxnSp>
              <p:nvCxnSpPr>
                <p:cNvPr id="54" name="直線接點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直線接點​​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直線接點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群組 25"/>
            <p:cNvGrpSpPr/>
            <p:nvPr/>
          </p:nvGrpSpPr>
          <p:grpSpPr bwMode="hidden">
            <a:xfrm flipH="1">
              <a:off x="0" y="0"/>
              <a:ext cx="12192001" cy="6858000"/>
              <a:chOff x="-1" y="0"/>
              <a:chExt cx="12192001" cy="6858000"/>
            </a:xfrm>
          </p:grpSpPr>
          <p:cxnSp>
            <p:nvCxnSpPr>
              <p:cNvPr id="27" name="直線接點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群組 31"/>
              <p:cNvGrpSpPr/>
              <p:nvPr/>
            </p:nvGrpSpPr>
            <p:grpSpPr bwMode="hidden">
              <a:xfrm>
                <a:off x="6327885" y="0"/>
                <a:ext cx="5864115" cy="5898673"/>
                <a:chOff x="6327885" y="0"/>
                <a:chExt cx="5864115" cy="5898673"/>
              </a:xfrm>
            </p:grpSpPr>
            <p:cxnSp>
              <p:nvCxnSpPr>
                <p:cNvPr id="38" name="直線接點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直線接點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矩形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endParaRPr>
          </a:p>
        </p:txBody>
      </p:sp>
      <p:cxnSp>
        <p:nvCxnSpPr>
          <p:cNvPr id="59" name="直線接點​​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a:xfrm>
            <a:off x="7909560" y="576072"/>
            <a:ext cx="3657600" cy="2194560"/>
          </a:xfrm>
        </p:spPr>
        <p:txBody>
          <a:bodyPr rtlCol="0" anchor="b">
            <a:normAutofit/>
          </a:bodyPr>
          <a:lstStyle>
            <a:lvl1pPr>
              <a:defRPr sz="2600">
                <a:solidFill>
                  <a:schemeClr val="bg1"/>
                </a:solidFill>
              </a:defRPr>
            </a:lvl1pPr>
          </a:lstStyle>
          <a:p>
            <a:pPr rtl="0"/>
            <a:r>
              <a:rPr lang="zh-TW" altLang="en-US"/>
              <a:t>按一下以編輯母片標題樣式</a:t>
            </a:r>
            <a:endParaRPr lang="zh-TW" altLang="en-US" dirty="0"/>
          </a:p>
        </p:txBody>
      </p:sp>
      <p:sp>
        <p:nvSpPr>
          <p:cNvPr id="3" name="圖片預留位置 2" descr="要新增影像的空白預留位置。按一下預留位置，然後選取您要新增的影像。"/>
          <p:cNvSpPr>
            <a:spLocks noGrp="1"/>
          </p:cNvSpPr>
          <p:nvPr>
            <p:ph type="pic" idx="1"/>
          </p:nvPr>
        </p:nvSpPr>
        <p:spPr>
          <a:xfrm>
            <a:off x="4412" y="-159"/>
            <a:ext cx="7315200" cy="6858000"/>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TW" altLang="en-US"/>
              <a:t>按一下圖示以新增圖片</a:t>
            </a:r>
            <a:endParaRPr lang="zh-TW" altLang="en-US" dirty="0"/>
          </a:p>
        </p:txBody>
      </p:sp>
      <p:sp>
        <p:nvSpPr>
          <p:cNvPr id="4" name="文字預留位置 3"/>
          <p:cNvSpPr>
            <a:spLocks noGrp="1"/>
          </p:cNvSpPr>
          <p:nvPr>
            <p:ph type="body" sz="half" idx="2"/>
          </p:nvPr>
        </p:nvSpPr>
        <p:spPr>
          <a:xfrm>
            <a:off x="7909560" y="2999232"/>
            <a:ext cx="3657600" cy="2286000"/>
          </a:xfrm>
        </p:spPr>
        <p:txBody>
          <a:bodyPr rtlCol="0"/>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TW" altLang="en-US"/>
              <a:t>按一下以編輯母片文字樣式</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群組 95"/>
          <p:cNvGrpSpPr/>
          <p:nvPr userDrawn="1"/>
        </p:nvGrpSpPr>
        <p:grpSpPr bwMode="hidden">
          <a:xfrm>
            <a:off x="-1" y="-195943"/>
            <a:ext cx="12192002" cy="6858000"/>
            <a:chOff x="-1" y="0"/>
            <a:chExt cx="12192002" cy="6858000"/>
          </a:xfrm>
        </p:grpSpPr>
        <p:cxnSp>
          <p:nvCxnSpPr>
            <p:cNvPr id="97" name="直線接點​​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直線接點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直線接點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直線接點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直線接點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直線接點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直線接點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直線接點​​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直線接點​​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直線接點​​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直線接點​​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直線接點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直線接點​​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直線接點​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直線接點​​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群組 112"/>
            <p:cNvGrpSpPr/>
            <p:nvPr userDrawn="1"/>
          </p:nvGrpSpPr>
          <p:grpSpPr bwMode="hidden">
            <a:xfrm>
              <a:off x="-1" y="0"/>
              <a:ext cx="12192001" cy="6858000"/>
              <a:chOff x="-1" y="0"/>
              <a:chExt cx="12192001" cy="6858000"/>
            </a:xfrm>
          </p:grpSpPr>
          <p:cxnSp>
            <p:nvCxnSpPr>
              <p:cNvPr id="131" name="直線接點​​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直線接點​​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直線接點​​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直線接點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直線接點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群組 135"/>
              <p:cNvGrpSpPr/>
              <p:nvPr/>
            </p:nvGrpSpPr>
            <p:grpSpPr bwMode="hidden">
              <a:xfrm>
                <a:off x="6327885" y="0"/>
                <a:ext cx="5864115" cy="5898673"/>
                <a:chOff x="6327885" y="0"/>
                <a:chExt cx="5864115" cy="5898673"/>
              </a:xfrm>
            </p:grpSpPr>
            <p:cxnSp>
              <p:nvCxnSpPr>
                <p:cNvPr id="142" name="直線接點​​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直線接點​​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直線接點​​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直線接點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直線接點​​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直線接點​​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直線接點​​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直線接點​​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直線接點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直線接點​​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群組 113"/>
            <p:cNvGrpSpPr/>
            <p:nvPr userDrawn="1"/>
          </p:nvGrpSpPr>
          <p:grpSpPr bwMode="hidden">
            <a:xfrm flipH="1">
              <a:off x="0" y="0"/>
              <a:ext cx="12192001" cy="6858000"/>
              <a:chOff x="-1" y="0"/>
              <a:chExt cx="12192001" cy="6858000"/>
            </a:xfrm>
          </p:grpSpPr>
          <p:cxnSp>
            <p:nvCxnSpPr>
              <p:cNvPr id="115" name="直線接點​​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直線接點​​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直線接點​​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直線接點​​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直線接點​​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群組 119"/>
              <p:cNvGrpSpPr/>
              <p:nvPr/>
            </p:nvGrpSpPr>
            <p:grpSpPr bwMode="hidden">
              <a:xfrm>
                <a:off x="6327885" y="0"/>
                <a:ext cx="5864115" cy="5898673"/>
                <a:chOff x="6327885" y="0"/>
                <a:chExt cx="5864115" cy="5898673"/>
              </a:xfrm>
            </p:grpSpPr>
            <p:cxnSp>
              <p:nvCxnSpPr>
                <p:cNvPr id="126" name="直線接點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直線接點​​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直線接點​​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直線接點​​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直線接點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直線接點​​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直線接點​​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直線接點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直線接點​​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直線接點​​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標題預留位置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pPr rtl="0"/>
            <a:r>
              <a:rPr lang="zh-TW" altLang="en-US" dirty="0"/>
              <a:t>按一下以編輯母片標題樣式</a:t>
            </a:r>
          </a:p>
        </p:txBody>
      </p:sp>
      <p:sp>
        <p:nvSpPr>
          <p:cNvPr id="3" name="文字預留位置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rtl="0"/>
            <a:r>
              <a:rPr lang="zh-TW" altLang="en-US" dirty="0"/>
              <a:t>按一下以編輯母片文字樣式</a:t>
            </a:r>
          </a:p>
          <a:p>
            <a:pPr lvl="1" rtl="0"/>
            <a:r>
              <a:rPr lang="zh-TW" altLang="en-US" dirty="0"/>
              <a:t>第二層</a:t>
            </a:r>
          </a:p>
          <a:p>
            <a:pPr lvl="2" rtl="0"/>
            <a:r>
              <a:rPr lang="zh-TW" altLang="en-US" dirty="0"/>
              <a:t>第三層</a:t>
            </a:r>
          </a:p>
          <a:p>
            <a:pPr lvl="3" rtl="0"/>
            <a:r>
              <a:rPr lang="zh-TW" altLang="en-US" dirty="0"/>
              <a:t>第四層</a:t>
            </a:r>
          </a:p>
          <a:p>
            <a:pPr lvl="4" rtl="0"/>
            <a:r>
              <a:rPr lang="zh-TW" altLang="en-US" dirty="0"/>
              <a:t>第五層</a:t>
            </a:r>
          </a:p>
        </p:txBody>
      </p:sp>
      <p:cxnSp>
        <p:nvCxnSpPr>
          <p:cNvPr id="148" name="直線接點​​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頁尾預留位置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latin typeface="Microsoft JhengHei UI" panose="020B0604030504040204" pitchFamily="34" charset="-120"/>
                <a:ea typeface="Microsoft JhengHei UI" panose="020B0604030504040204" pitchFamily="34" charset="-120"/>
              </a:defRPr>
            </a:lvl1pPr>
          </a:lstStyle>
          <a:p>
            <a:r>
              <a:rPr lang="zh-TW" altLang="en-US" dirty="0"/>
              <a:t>新增頁尾</a:t>
            </a:r>
          </a:p>
        </p:txBody>
      </p:sp>
      <p:sp>
        <p:nvSpPr>
          <p:cNvPr id="4" name="日期預留位置 3"/>
          <p:cNvSpPr>
            <a:spLocks noGrp="1"/>
          </p:cNvSpPr>
          <p:nvPr>
            <p:ph type="dt" sz="half" idx="2"/>
          </p:nvPr>
        </p:nvSpPr>
        <p:spPr>
          <a:xfrm>
            <a:off x="8992717" y="6289679"/>
            <a:ext cx="1267271" cy="222436"/>
          </a:xfrm>
          <a:prstGeom prst="rect">
            <a:avLst/>
          </a:prstGeom>
        </p:spPr>
        <p:txBody>
          <a:bodyPr vert="horz" lIns="91440" tIns="45720" rIns="91440" bIns="45720" rtlCol="0" anchor="ctr"/>
          <a:lstStyle>
            <a:lvl1pPr algn="r">
              <a:defRPr sz="1100">
                <a:solidFill>
                  <a:schemeClr val="tx1">
                    <a:lumMod val="90000"/>
                    <a:lumOff val="10000"/>
                  </a:schemeClr>
                </a:solidFill>
                <a:latin typeface="Microsoft JhengHei UI" panose="020B0604030504040204" pitchFamily="34" charset="-120"/>
                <a:ea typeface="Microsoft JhengHei UI" panose="020B0604030504040204" pitchFamily="34" charset="-120"/>
              </a:defRPr>
            </a:lvl1pPr>
          </a:lstStyle>
          <a:p>
            <a:fld id="{CECDDC83-CBC4-433C-A680-A4A18AB55000}" type="datetime2">
              <a:rPr lang="zh-TW" altLang="en-US" smtClean="0"/>
              <a:pPr/>
              <a:t>2020年4月4日</a:t>
            </a:fld>
            <a:endParaRPr lang="zh-TW" altLang="en-US" dirty="0"/>
          </a:p>
        </p:txBody>
      </p:sp>
      <p:sp>
        <p:nvSpPr>
          <p:cNvPr id="6" name="投影片編號預留位置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latin typeface="Microsoft JhengHei UI" panose="020B0604030504040204" pitchFamily="34" charset="-120"/>
                <a:ea typeface="Microsoft JhengHei UI" panose="020B0604030504040204" pitchFamily="34" charset="-120"/>
              </a:defRPr>
            </a:lvl1pPr>
          </a:lstStyle>
          <a:p>
            <a:fld id="{E31375A4-56A4-47D6-9801-1991572033F7}" type="slidenum">
              <a:rPr lang="en-US" altLang="zh-TW" smtClean="0"/>
              <a:pPr/>
              <a:t>‹#›</a:t>
            </a:fld>
            <a:endParaRPr lang="zh-TW" alt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icrosoft JhengHei UI" panose="020B0604030504040204" pitchFamily="34" charset="-120"/>
          <a:ea typeface="Microsoft JhengHei UI" panose="020B0604030504040204" pitchFamily="34" charset="-120"/>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icrosoft JhengHei UI" panose="020B0604030504040204" pitchFamily="34" charset="-120"/>
          <a:ea typeface="Microsoft JhengHei UI" panose="020B0604030504040204" pitchFamily="34" charset="-120"/>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icrosoft JhengHei UI" panose="020B0604030504040204" pitchFamily="34" charset="-120"/>
          <a:ea typeface="Microsoft JhengHei UI" panose="020B0604030504040204" pitchFamily="34" charset="-120"/>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icrosoft JhengHei UI" panose="020B0604030504040204" pitchFamily="34" charset="-120"/>
          <a:ea typeface="Microsoft JhengHei UI" panose="020B0604030504040204" pitchFamily="34" charset="-120"/>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icrosoft JhengHei UI" panose="020B0604030504040204" pitchFamily="34" charset="-120"/>
          <a:ea typeface="Microsoft JhengHei UI" panose="020B0604030504040204" pitchFamily="34" charset="-120"/>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video" Target="https://www.youtube.com/embed/T_YdMQ5Q0ug?feature=oembed"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video" Target="https://www.youtube.com/embed/g-YT4mPW6ME?feature=oembed"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2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89F63027-AFDC-41A8-AFB3-AFD3AFFFBE0A}"/>
              </a:ext>
            </a:extLst>
          </p:cNvPr>
          <p:cNvPicPr>
            <a:picLocks noChangeAspect="1"/>
          </p:cNvPicPr>
          <p:nvPr/>
        </p:nvPicPr>
        <p:blipFill rotWithShape="1">
          <a:blip r:embed="rId3"/>
          <a:srcRect b="50666"/>
          <a:stretch/>
        </p:blipFill>
        <p:spPr>
          <a:xfrm>
            <a:off x="122662" y="3394244"/>
            <a:ext cx="7834271" cy="3383280"/>
          </a:xfrm>
          <a:prstGeom prst="rect">
            <a:avLst/>
          </a:prstGeom>
        </p:spPr>
      </p:pic>
      <p:pic>
        <p:nvPicPr>
          <p:cNvPr id="9" name="圖片 8">
            <a:extLst>
              <a:ext uri="{FF2B5EF4-FFF2-40B4-BE49-F238E27FC236}">
                <a16:creationId xmlns:a16="http://schemas.microsoft.com/office/drawing/2014/main" id="{A9C07844-E2E7-438B-8C8D-9FFF5F67BBA6}"/>
              </a:ext>
            </a:extLst>
          </p:cNvPr>
          <p:cNvPicPr>
            <a:picLocks noChangeAspect="1"/>
          </p:cNvPicPr>
          <p:nvPr/>
        </p:nvPicPr>
        <p:blipFill rotWithShape="1">
          <a:blip r:embed="rId3"/>
          <a:srcRect l="5219" t="50666" r="41909" b="6864"/>
          <a:stretch/>
        </p:blipFill>
        <p:spPr>
          <a:xfrm>
            <a:off x="7689304" y="3945487"/>
            <a:ext cx="4142137" cy="2912513"/>
          </a:xfrm>
          <a:prstGeom prst="rect">
            <a:avLst/>
          </a:prstGeom>
        </p:spPr>
      </p:pic>
      <p:sp>
        <p:nvSpPr>
          <p:cNvPr id="2" name="標題 1"/>
          <p:cNvSpPr>
            <a:spLocks noGrp="1"/>
          </p:cNvSpPr>
          <p:nvPr>
            <p:ph type="ctrTitle"/>
          </p:nvPr>
        </p:nvSpPr>
        <p:spPr>
          <a:xfrm>
            <a:off x="122662" y="337024"/>
            <a:ext cx="11946675" cy="3383280"/>
          </a:xfrm>
        </p:spPr>
        <p:txBody>
          <a:bodyPr rtlCol="0"/>
          <a:lstStyle/>
          <a:p>
            <a:pPr algn="ctr" rtl="0"/>
            <a:r>
              <a:rPr lang="zh-TW" altLang="en-US" dirty="0">
                <a:latin typeface="微軟正黑體" panose="020B0604030504040204" pitchFamily="34" charset="-120"/>
                <a:ea typeface="微軟正黑體" panose="020B0604030504040204" pitchFamily="34" charset="-120"/>
              </a:rPr>
              <a:t>第七课</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人</a:t>
            </a:r>
          </a:p>
        </p:txBody>
      </p:sp>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峰回路转</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400051" y="2880136"/>
            <a:ext cx="11472972" cy="2172582"/>
          </a:xfrm>
          <a:prstGeom prst="rect">
            <a:avLst/>
          </a:prstGeom>
        </p:spPr>
        <p:txBody>
          <a:bodyPr wrap="square">
            <a:spAutoFit/>
          </a:bodyPr>
          <a:lstStyle/>
          <a:p>
            <a:pPr algn="ctr">
              <a:lnSpc>
                <a:spcPct val="150000"/>
              </a:lnSpc>
            </a:pPr>
            <a:r>
              <a:rPr lang="zh-CN" altLang="en-US" sz="4800" dirty="0">
                <a:latin typeface="微軟正黑體" panose="020B0604030504040204" pitchFamily="34" charset="-120"/>
                <a:ea typeface="微軟正黑體" panose="020B0604030504040204" pitchFamily="34" charset="-120"/>
              </a:rPr>
              <a:t>本以为这件事没希望了，突然间，峰回路转，又有办法可解决了</a:t>
            </a:r>
            <a:r>
              <a:rPr lang="zh-TW" altLang="en-US" sz="4800" dirty="0">
                <a:latin typeface="微軟正黑體" panose="020B0604030504040204" pitchFamily="34" charset="-120"/>
                <a:ea typeface="微軟正黑體" panose="020B0604030504040204" pitchFamily="34" charset="-120"/>
              </a:rPr>
              <a:t>。</a:t>
            </a: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589564"/>
            <a:ext cx="6096000" cy="1323439"/>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比喻困境中出现转机或新局面。</a:t>
            </a:r>
          </a:p>
        </p:txBody>
      </p:sp>
    </p:spTree>
    <p:extLst>
      <p:ext uri="{BB962C8B-B14F-4D97-AF65-F5344CB8AC3E}">
        <p14:creationId xmlns:p14="http://schemas.microsoft.com/office/powerpoint/2010/main" val="55987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979E6216-F3EA-4326-8C13-F1AFC9B18757}"/>
              </a:ext>
            </a:extLst>
          </p:cNvPr>
          <p:cNvGraphicFramePr>
            <a:graphicFrameLocks noGrp="1"/>
          </p:cNvGraphicFramePr>
          <p:nvPr>
            <p:extLst>
              <p:ext uri="{D42A27DB-BD31-4B8C-83A1-F6EECF244321}">
                <p14:modId xmlns:p14="http://schemas.microsoft.com/office/powerpoint/2010/main" val="10509923"/>
              </p:ext>
            </p:extLst>
          </p:nvPr>
        </p:nvGraphicFramePr>
        <p:xfrm>
          <a:off x="0" y="0"/>
          <a:ext cx="12192000" cy="1295400"/>
        </p:xfrm>
        <a:graphic>
          <a:graphicData uri="http://schemas.openxmlformats.org/drawingml/2006/table">
            <a:tbl>
              <a:tblPr firstRow="1" bandRow="1">
                <a:tableStyleId>{22838BEF-8BB2-4498-84A7-C5851F593DF1}</a:tableStyleId>
              </a:tblPr>
              <a:tblGrid>
                <a:gridCol w="3048000">
                  <a:extLst>
                    <a:ext uri="{9D8B030D-6E8A-4147-A177-3AD203B41FA5}">
                      <a16:colId xmlns:a16="http://schemas.microsoft.com/office/drawing/2014/main" val="233998863"/>
                    </a:ext>
                  </a:extLst>
                </a:gridCol>
                <a:gridCol w="3048000">
                  <a:extLst>
                    <a:ext uri="{9D8B030D-6E8A-4147-A177-3AD203B41FA5}">
                      <a16:colId xmlns:a16="http://schemas.microsoft.com/office/drawing/2014/main" val="2709669135"/>
                    </a:ext>
                  </a:extLst>
                </a:gridCol>
                <a:gridCol w="3048000">
                  <a:extLst>
                    <a:ext uri="{9D8B030D-6E8A-4147-A177-3AD203B41FA5}">
                      <a16:colId xmlns:a16="http://schemas.microsoft.com/office/drawing/2014/main" val="2495351617"/>
                    </a:ext>
                  </a:extLst>
                </a:gridCol>
                <a:gridCol w="3048000">
                  <a:extLst>
                    <a:ext uri="{9D8B030D-6E8A-4147-A177-3AD203B41FA5}">
                      <a16:colId xmlns:a16="http://schemas.microsoft.com/office/drawing/2014/main" val="4099293056"/>
                    </a:ext>
                  </a:extLst>
                </a:gridCol>
              </a:tblGrid>
              <a:tr h="647700">
                <a:tc>
                  <a:txBody>
                    <a:bodyPr/>
                    <a:lstStyle/>
                    <a:p>
                      <a:pPr algn="ctr"/>
                      <a:r>
                        <a:rPr lang="zh-TW" altLang="en-US" sz="3200" b="1" dirty="0"/>
                        <a:t>屈服</a:t>
                      </a:r>
                    </a:p>
                  </a:txBody>
                  <a:tcPr anchor="ctr"/>
                </a:tc>
                <a:tc>
                  <a:txBody>
                    <a:bodyPr/>
                    <a:lstStyle/>
                    <a:p>
                      <a:pPr algn="ctr"/>
                      <a:r>
                        <a:rPr lang="zh-TW" altLang="en-US" sz="3200" b="1" dirty="0"/>
                        <a:t>险峻</a:t>
                      </a:r>
                    </a:p>
                  </a:txBody>
                  <a:tcPr anchor="ctr"/>
                </a:tc>
                <a:tc>
                  <a:txBody>
                    <a:bodyPr/>
                    <a:lstStyle/>
                    <a:p>
                      <a:pPr algn="ctr"/>
                      <a:r>
                        <a:rPr lang="zh-TW" altLang="en-US" sz="3200" b="1" dirty="0"/>
                        <a:t>摸索</a:t>
                      </a:r>
                    </a:p>
                  </a:txBody>
                  <a:tcPr anchor="ctr"/>
                </a:tc>
                <a:tc>
                  <a:txBody>
                    <a:bodyPr/>
                    <a:lstStyle/>
                    <a:p>
                      <a:pPr algn="ctr"/>
                      <a:r>
                        <a:rPr lang="zh-TW" altLang="en-US" sz="3200" b="1" dirty="0"/>
                        <a:t>历程</a:t>
                      </a:r>
                    </a:p>
                  </a:txBody>
                  <a:tcPr anchor="ctr"/>
                </a:tc>
                <a:extLst>
                  <a:ext uri="{0D108BD9-81ED-4DB2-BD59-A6C34878D82A}">
                    <a16:rowId xmlns:a16="http://schemas.microsoft.com/office/drawing/2014/main" val="612431637"/>
                  </a:ext>
                </a:extLst>
              </a:tr>
              <a:tr h="647700">
                <a:tc>
                  <a:txBody>
                    <a:bodyPr/>
                    <a:lstStyle/>
                    <a:p>
                      <a:pPr algn="ctr"/>
                      <a:r>
                        <a:rPr lang="zh-TW" altLang="en-US" sz="3200" b="1" dirty="0"/>
                        <a:t>服从</a:t>
                      </a:r>
                    </a:p>
                  </a:txBody>
                  <a:tcPr anchor="ctr"/>
                </a:tc>
                <a:tc>
                  <a:txBody>
                    <a:bodyPr/>
                    <a:lstStyle/>
                    <a:p>
                      <a:pPr algn="ctr"/>
                      <a:r>
                        <a:rPr lang="zh-TW" altLang="en-US" sz="3200" b="1" dirty="0"/>
                        <a:t>险恶</a:t>
                      </a:r>
                    </a:p>
                  </a:txBody>
                  <a:tcPr anchor="ctr"/>
                </a:tc>
                <a:tc>
                  <a:txBody>
                    <a:bodyPr/>
                    <a:lstStyle/>
                    <a:p>
                      <a:pPr algn="ctr"/>
                      <a:r>
                        <a:rPr lang="zh-TW" altLang="en-US" sz="3200" b="1" dirty="0"/>
                        <a:t>探索</a:t>
                      </a:r>
                    </a:p>
                  </a:txBody>
                  <a:tcPr anchor="ctr"/>
                </a:tc>
                <a:tc>
                  <a:txBody>
                    <a:bodyPr/>
                    <a:lstStyle/>
                    <a:p>
                      <a:pPr algn="ctr"/>
                      <a:r>
                        <a:rPr lang="zh-TW" altLang="en-US" sz="3200" b="1" dirty="0"/>
                        <a:t>过程</a:t>
                      </a:r>
                    </a:p>
                  </a:txBody>
                  <a:tcPr anchor="ctr"/>
                </a:tc>
                <a:extLst>
                  <a:ext uri="{0D108BD9-81ED-4DB2-BD59-A6C34878D82A}">
                    <a16:rowId xmlns:a16="http://schemas.microsoft.com/office/drawing/2014/main" val="3043144460"/>
                  </a:ext>
                </a:extLst>
              </a:tr>
            </a:tbl>
          </a:graphicData>
        </a:graphic>
      </p:graphicFrame>
      <p:sp>
        <p:nvSpPr>
          <p:cNvPr id="4" name="文字方塊 3">
            <a:extLst>
              <a:ext uri="{FF2B5EF4-FFF2-40B4-BE49-F238E27FC236}">
                <a16:creationId xmlns:a16="http://schemas.microsoft.com/office/drawing/2014/main" id="{0C9EC177-E5A2-4BA7-9474-6993B512E187}"/>
              </a:ext>
            </a:extLst>
          </p:cNvPr>
          <p:cNvSpPr txBox="1"/>
          <p:nvPr/>
        </p:nvSpPr>
        <p:spPr>
          <a:xfrm>
            <a:off x="381000" y="1562100"/>
            <a:ext cx="11458575" cy="4976555"/>
          </a:xfrm>
          <a:prstGeom prst="rect">
            <a:avLst/>
          </a:prstGeom>
          <a:noFill/>
        </p:spPr>
        <p:txBody>
          <a:bodyPr wrap="square" rtlCol="0">
            <a:spAutoFit/>
          </a:bodyPr>
          <a:lstStyle/>
          <a:p>
            <a:pPr>
              <a:lnSpc>
                <a:spcPct val="150000"/>
              </a:lnSpc>
            </a:pPr>
            <a:r>
              <a:rPr lang="en-US" altLang="zh-TW" sz="3600" dirty="0">
                <a:latin typeface="微軟正黑體" panose="020B0604030504040204" pitchFamily="34" charset="-120"/>
                <a:ea typeface="微軟正黑體" panose="020B0604030504040204" pitchFamily="34" charset="-120"/>
              </a:rPr>
              <a:t>1.</a:t>
            </a:r>
            <a:r>
              <a:rPr lang="zh-TW" altLang="en-US" sz="3600" dirty="0">
                <a:latin typeface="微軟正黑體" panose="020B0604030504040204" pitchFamily="34" charset="-120"/>
                <a:ea typeface="微軟正黑體" panose="020B0604030504040204" pitchFamily="34" charset="-120"/>
              </a:rPr>
              <a:t>同学们从四面八方走到一起来，都有一个互相认识、</a:t>
            </a:r>
            <a:endParaRPr lang="en-US" altLang="zh-TW" sz="3600" dirty="0">
              <a:latin typeface="微軟正黑體" panose="020B0604030504040204" pitchFamily="34" charset="-120"/>
              <a:ea typeface="微軟正黑體" panose="020B0604030504040204" pitchFamily="34" charset="-120"/>
            </a:endParaRPr>
          </a:p>
          <a:p>
            <a:pPr>
              <a:lnSpc>
                <a:spcPct val="150000"/>
              </a:lnSpc>
            </a:pPr>
            <a:r>
              <a:rPr lang="zh-TW" altLang="en-US" sz="3600" dirty="0">
                <a:latin typeface="微軟正黑體" panose="020B0604030504040204" pitchFamily="34" charset="-120"/>
                <a:ea typeface="微軟正黑體" panose="020B0604030504040204" pitchFamily="34" charset="-120"/>
              </a:rPr>
              <a:t>   互相了解的</a:t>
            </a:r>
            <a:r>
              <a:rPr lang="en-US" altLang="zh-TW" sz="3600" dirty="0">
                <a:latin typeface="微軟正黑體" panose="020B0604030504040204" pitchFamily="34" charset="-120"/>
                <a:ea typeface="微軟正黑體" panose="020B0604030504040204" pitchFamily="34" charset="-120"/>
              </a:rPr>
              <a:t>________</a:t>
            </a:r>
            <a:r>
              <a:rPr lang="zh-TW" altLang="en-US" sz="3600" dirty="0">
                <a:latin typeface="微軟正黑體" panose="020B0604030504040204" pitchFamily="34" charset="-120"/>
                <a:ea typeface="微軟正黑體" panose="020B0604030504040204" pitchFamily="34" charset="-120"/>
              </a:rPr>
              <a:t>。</a:t>
            </a:r>
            <a:endParaRPr lang="en-US" altLang="zh-TW" sz="3600" dirty="0">
              <a:latin typeface="微軟正黑體" panose="020B0604030504040204" pitchFamily="34" charset="-120"/>
              <a:ea typeface="微軟正黑體" panose="020B0604030504040204" pitchFamily="34" charset="-120"/>
            </a:endParaRPr>
          </a:p>
          <a:p>
            <a:pPr>
              <a:lnSpc>
                <a:spcPct val="150000"/>
              </a:lnSpc>
            </a:pPr>
            <a:r>
              <a:rPr lang="en-US" altLang="zh-TW" sz="3600" dirty="0">
                <a:latin typeface="微軟正黑體" panose="020B0604030504040204" pitchFamily="34" charset="-120"/>
                <a:ea typeface="微軟正黑體" panose="020B0604030504040204" pitchFamily="34" charset="-120"/>
              </a:rPr>
              <a:t>2</a:t>
            </a:r>
            <a:r>
              <a:rPr lang="en-US" altLang="zh-TW" sz="3600" dirty="0">
                <a:latin typeface="微軟正黑體" panose="020B0604030504040204" pitchFamily="34" charset="-120"/>
              </a:rPr>
              <a:t>.</a:t>
            </a:r>
            <a:r>
              <a:rPr lang="zh-TW" altLang="en-US" sz="3600" dirty="0">
                <a:latin typeface="微軟正黑體" panose="020B0604030504040204" pitchFamily="34" charset="-120"/>
              </a:rPr>
              <a:t>我喜欢</a:t>
            </a:r>
            <a:r>
              <a:rPr lang="en-US" altLang="zh-TW" sz="3600" dirty="0">
                <a:latin typeface="微軟正黑體" panose="020B0604030504040204" pitchFamily="34" charset="-120"/>
              </a:rPr>
              <a:t>________</a:t>
            </a:r>
            <a:r>
              <a:rPr lang="zh-TW" altLang="en-US" sz="3600" dirty="0">
                <a:latin typeface="微軟正黑體" panose="020B0604030504040204" pitchFamily="34" charset="-120"/>
              </a:rPr>
              <a:t>的高山，也喜欢平坦的草地。</a:t>
            </a:r>
            <a:endParaRPr lang="en-US" altLang="zh-TW" sz="3600" dirty="0">
              <a:latin typeface="微軟正黑體" panose="020B0604030504040204" pitchFamily="34" charset="-120"/>
              <a:ea typeface="微軟正黑體" panose="020B0604030504040204" pitchFamily="34" charset="-120"/>
            </a:endParaRPr>
          </a:p>
          <a:p>
            <a:pPr>
              <a:lnSpc>
                <a:spcPct val="150000"/>
              </a:lnSpc>
            </a:pPr>
            <a:r>
              <a:rPr lang="en-US" altLang="zh-TW" sz="3600" dirty="0">
                <a:latin typeface="微軟正黑體" panose="020B0604030504040204" pitchFamily="34" charset="-120"/>
                <a:ea typeface="微軟正黑體" panose="020B0604030504040204" pitchFamily="34" charset="-120"/>
              </a:rPr>
              <a:t>3</a:t>
            </a:r>
            <a:r>
              <a:rPr lang="en-US" altLang="zh-TW" sz="3600" dirty="0">
                <a:latin typeface="微軟正黑體" panose="020B0604030504040204" pitchFamily="34" charset="-120"/>
              </a:rPr>
              <a:t>.</a:t>
            </a:r>
            <a:r>
              <a:rPr lang="zh-TW" altLang="en-US" sz="3600" dirty="0">
                <a:latin typeface="微軟正黑體" panose="020B0604030504040204" pitchFamily="34" charset="-120"/>
              </a:rPr>
              <a:t>所有参予这次行动的人都必须</a:t>
            </a:r>
            <a:r>
              <a:rPr lang="en-US" altLang="zh-TW" sz="3600" dirty="0">
                <a:latin typeface="微軟正黑體" panose="020B0604030504040204" pitchFamily="34" charset="-120"/>
              </a:rPr>
              <a:t>________</a:t>
            </a:r>
            <a:r>
              <a:rPr lang="zh-TW" altLang="en-US" sz="3600" dirty="0">
                <a:latin typeface="微軟正黑體" panose="020B0604030504040204" pitchFamily="34" charset="-120"/>
              </a:rPr>
              <a:t>总指挥部的指挥。</a:t>
            </a:r>
            <a:endParaRPr lang="en-US" altLang="zh-TW" sz="3600" dirty="0">
              <a:latin typeface="微軟正黑體" panose="020B0604030504040204" pitchFamily="34" charset="-120"/>
              <a:ea typeface="微軟正黑體" panose="020B0604030504040204" pitchFamily="34" charset="-120"/>
            </a:endParaRPr>
          </a:p>
          <a:p>
            <a:pPr>
              <a:lnSpc>
                <a:spcPct val="150000"/>
              </a:lnSpc>
            </a:pPr>
            <a:r>
              <a:rPr lang="en-US" altLang="zh-TW" sz="3600" dirty="0">
                <a:latin typeface="微軟正黑體" panose="020B0604030504040204" pitchFamily="34" charset="-120"/>
                <a:ea typeface="微軟正黑體" panose="020B0604030504040204" pitchFamily="34" charset="-120"/>
              </a:rPr>
              <a:t>4</a:t>
            </a:r>
            <a:r>
              <a:rPr lang="en-US" altLang="zh-TW" sz="3600" dirty="0">
                <a:latin typeface="微軟正黑體" panose="020B0604030504040204" pitchFamily="34" charset="-120"/>
              </a:rPr>
              <a:t>.</a:t>
            </a:r>
            <a:r>
              <a:rPr lang="zh-TW" altLang="en-US" sz="3600" dirty="0">
                <a:latin typeface="微軟正黑體" panose="020B0604030504040204" pitchFamily="34" charset="-120"/>
              </a:rPr>
              <a:t>你想，我们经过这许多年的</a:t>
            </a:r>
            <a:r>
              <a:rPr lang="en-US" altLang="zh-TW" sz="3600" dirty="0">
                <a:latin typeface="微軟正黑體" panose="020B0604030504040204" pitchFamily="34" charset="-120"/>
              </a:rPr>
              <a:t>________</a:t>
            </a:r>
            <a:r>
              <a:rPr lang="zh-TW" altLang="en-US" sz="3600" dirty="0">
                <a:latin typeface="微軟正黑體" panose="020B0604030504040204" pitchFamily="34" charset="-120"/>
              </a:rPr>
              <a:t>，到现在才总结出</a:t>
            </a:r>
            <a:endParaRPr lang="en-US" altLang="zh-TW" sz="3600" dirty="0">
              <a:latin typeface="微軟正黑體" panose="020B0604030504040204" pitchFamily="34" charset="-120"/>
            </a:endParaRPr>
          </a:p>
          <a:p>
            <a:pPr>
              <a:lnSpc>
                <a:spcPct val="150000"/>
              </a:lnSpc>
            </a:pPr>
            <a:r>
              <a:rPr lang="zh-TW" altLang="en-US" sz="3600" dirty="0">
                <a:latin typeface="微軟正黑體" panose="020B0604030504040204" pitchFamily="34" charset="-120"/>
              </a:rPr>
              <a:t>   一些经验。</a:t>
            </a:r>
            <a:endParaRPr lang="zh-TW" altLang="en-US" sz="3600"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7A13AAD8-709A-4896-8AC8-296BE7ED7F1F}"/>
              </a:ext>
            </a:extLst>
          </p:cNvPr>
          <p:cNvSpPr txBox="1"/>
          <p:nvPr/>
        </p:nvSpPr>
        <p:spPr>
          <a:xfrm>
            <a:off x="3105150" y="2410488"/>
            <a:ext cx="1628775" cy="646331"/>
          </a:xfrm>
          <a:prstGeom prst="rect">
            <a:avLst/>
          </a:prstGeom>
          <a:noFill/>
        </p:spPr>
        <p:txBody>
          <a:bodyPr wrap="square" rtlCol="0">
            <a:spAutoFit/>
          </a:bodyPr>
          <a:lstStyle/>
          <a:p>
            <a:pPr algn="ctr"/>
            <a:r>
              <a:rPr lang="zh-TW" altLang="en-US" sz="3600" dirty="0">
                <a:solidFill>
                  <a:srgbClr val="FF0000"/>
                </a:solidFill>
              </a:rPr>
              <a:t>过程</a:t>
            </a:r>
          </a:p>
        </p:txBody>
      </p:sp>
      <p:sp>
        <p:nvSpPr>
          <p:cNvPr id="6" name="文字方塊 5">
            <a:extLst>
              <a:ext uri="{FF2B5EF4-FFF2-40B4-BE49-F238E27FC236}">
                <a16:creationId xmlns:a16="http://schemas.microsoft.com/office/drawing/2014/main" id="{C7D73210-4783-4441-9C79-691CD100750C}"/>
              </a:ext>
            </a:extLst>
          </p:cNvPr>
          <p:cNvSpPr txBox="1"/>
          <p:nvPr/>
        </p:nvSpPr>
        <p:spPr>
          <a:xfrm>
            <a:off x="2171700" y="3303763"/>
            <a:ext cx="1628775" cy="646331"/>
          </a:xfrm>
          <a:prstGeom prst="rect">
            <a:avLst/>
          </a:prstGeom>
          <a:noFill/>
        </p:spPr>
        <p:txBody>
          <a:bodyPr wrap="square" rtlCol="0">
            <a:spAutoFit/>
          </a:bodyPr>
          <a:lstStyle/>
          <a:p>
            <a:pPr algn="ctr"/>
            <a:r>
              <a:rPr lang="zh-TW" altLang="en-US" sz="3600" dirty="0">
                <a:solidFill>
                  <a:srgbClr val="FF0000"/>
                </a:solidFill>
              </a:rPr>
              <a:t>险峻</a:t>
            </a:r>
          </a:p>
        </p:txBody>
      </p:sp>
      <p:sp>
        <p:nvSpPr>
          <p:cNvPr id="7" name="文字方塊 6">
            <a:extLst>
              <a:ext uri="{FF2B5EF4-FFF2-40B4-BE49-F238E27FC236}">
                <a16:creationId xmlns:a16="http://schemas.microsoft.com/office/drawing/2014/main" id="{A1F600C1-2F5C-4404-8C0C-1450B61F884B}"/>
              </a:ext>
            </a:extLst>
          </p:cNvPr>
          <p:cNvSpPr txBox="1"/>
          <p:nvPr/>
        </p:nvSpPr>
        <p:spPr>
          <a:xfrm>
            <a:off x="6772275" y="4141963"/>
            <a:ext cx="1628775" cy="646331"/>
          </a:xfrm>
          <a:prstGeom prst="rect">
            <a:avLst/>
          </a:prstGeom>
          <a:noFill/>
        </p:spPr>
        <p:txBody>
          <a:bodyPr wrap="square" rtlCol="0">
            <a:spAutoFit/>
          </a:bodyPr>
          <a:lstStyle/>
          <a:p>
            <a:pPr algn="ctr"/>
            <a:r>
              <a:rPr lang="zh-TW" altLang="en-US" sz="3600" dirty="0">
                <a:solidFill>
                  <a:srgbClr val="FF0000"/>
                </a:solidFill>
              </a:rPr>
              <a:t>服从</a:t>
            </a:r>
          </a:p>
        </p:txBody>
      </p:sp>
      <p:sp>
        <p:nvSpPr>
          <p:cNvPr id="8" name="文字方塊 7">
            <a:extLst>
              <a:ext uri="{FF2B5EF4-FFF2-40B4-BE49-F238E27FC236}">
                <a16:creationId xmlns:a16="http://schemas.microsoft.com/office/drawing/2014/main" id="{BAD232CE-A4E7-4B36-85CA-4094E6FE1742}"/>
              </a:ext>
            </a:extLst>
          </p:cNvPr>
          <p:cNvSpPr txBox="1"/>
          <p:nvPr/>
        </p:nvSpPr>
        <p:spPr>
          <a:xfrm>
            <a:off x="6296025" y="4884913"/>
            <a:ext cx="1628775" cy="646331"/>
          </a:xfrm>
          <a:prstGeom prst="rect">
            <a:avLst/>
          </a:prstGeom>
          <a:noFill/>
        </p:spPr>
        <p:txBody>
          <a:bodyPr wrap="square" rtlCol="0">
            <a:spAutoFit/>
          </a:bodyPr>
          <a:lstStyle/>
          <a:p>
            <a:pPr algn="ctr"/>
            <a:r>
              <a:rPr lang="zh-TW" altLang="en-US" sz="3600" dirty="0">
                <a:solidFill>
                  <a:srgbClr val="FF0000"/>
                </a:solidFill>
              </a:rPr>
              <a:t>摸索</a:t>
            </a:r>
          </a:p>
        </p:txBody>
      </p:sp>
    </p:spTree>
    <p:extLst>
      <p:ext uri="{BB962C8B-B14F-4D97-AF65-F5344CB8AC3E}">
        <p14:creationId xmlns:p14="http://schemas.microsoft.com/office/powerpoint/2010/main" val="1944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979E6216-F3EA-4326-8C13-F1AFC9B18757}"/>
              </a:ext>
            </a:extLst>
          </p:cNvPr>
          <p:cNvGraphicFramePr>
            <a:graphicFrameLocks noGrp="1"/>
          </p:cNvGraphicFramePr>
          <p:nvPr/>
        </p:nvGraphicFramePr>
        <p:xfrm>
          <a:off x="0" y="0"/>
          <a:ext cx="12192000" cy="1295400"/>
        </p:xfrm>
        <a:graphic>
          <a:graphicData uri="http://schemas.openxmlformats.org/drawingml/2006/table">
            <a:tbl>
              <a:tblPr firstRow="1" bandRow="1">
                <a:tableStyleId>{22838BEF-8BB2-4498-84A7-C5851F593DF1}</a:tableStyleId>
              </a:tblPr>
              <a:tblGrid>
                <a:gridCol w="3048000">
                  <a:extLst>
                    <a:ext uri="{9D8B030D-6E8A-4147-A177-3AD203B41FA5}">
                      <a16:colId xmlns:a16="http://schemas.microsoft.com/office/drawing/2014/main" val="233998863"/>
                    </a:ext>
                  </a:extLst>
                </a:gridCol>
                <a:gridCol w="3048000">
                  <a:extLst>
                    <a:ext uri="{9D8B030D-6E8A-4147-A177-3AD203B41FA5}">
                      <a16:colId xmlns:a16="http://schemas.microsoft.com/office/drawing/2014/main" val="2709669135"/>
                    </a:ext>
                  </a:extLst>
                </a:gridCol>
                <a:gridCol w="3048000">
                  <a:extLst>
                    <a:ext uri="{9D8B030D-6E8A-4147-A177-3AD203B41FA5}">
                      <a16:colId xmlns:a16="http://schemas.microsoft.com/office/drawing/2014/main" val="2495351617"/>
                    </a:ext>
                  </a:extLst>
                </a:gridCol>
                <a:gridCol w="3048000">
                  <a:extLst>
                    <a:ext uri="{9D8B030D-6E8A-4147-A177-3AD203B41FA5}">
                      <a16:colId xmlns:a16="http://schemas.microsoft.com/office/drawing/2014/main" val="4099293056"/>
                    </a:ext>
                  </a:extLst>
                </a:gridCol>
              </a:tblGrid>
              <a:tr h="647700">
                <a:tc>
                  <a:txBody>
                    <a:bodyPr/>
                    <a:lstStyle/>
                    <a:p>
                      <a:pPr algn="ctr"/>
                      <a:r>
                        <a:rPr lang="zh-TW" altLang="en-US" sz="3200" b="1" dirty="0"/>
                        <a:t>屈服</a:t>
                      </a:r>
                    </a:p>
                  </a:txBody>
                  <a:tcPr anchor="ctr"/>
                </a:tc>
                <a:tc>
                  <a:txBody>
                    <a:bodyPr/>
                    <a:lstStyle/>
                    <a:p>
                      <a:pPr algn="ctr"/>
                      <a:r>
                        <a:rPr lang="zh-TW" altLang="en-US" sz="3200" b="1" dirty="0"/>
                        <a:t>险峻</a:t>
                      </a:r>
                    </a:p>
                  </a:txBody>
                  <a:tcPr anchor="ctr"/>
                </a:tc>
                <a:tc>
                  <a:txBody>
                    <a:bodyPr/>
                    <a:lstStyle/>
                    <a:p>
                      <a:pPr algn="ctr"/>
                      <a:r>
                        <a:rPr lang="zh-TW" altLang="en-US" sz="3200" b="1" dirty="0"/>
                        <a:t>摸索</a:t>
                      </a:r>
                    </a:p>
                  </a:txBody>
                  <a:tcPr anchor="ctr"/>
                </a:tc>
                <a:tc>
                  <a:txBody>
                    <a:bodyPr/>
                    <a:lstStyle/>
                    <a:p>
                      <a:pPr algn="ctr"/>
                      <a:r>
                        <a:rPr lang="zh-TW" altLang="en-US" sz="3200" b="1" dirty="0"/>
                        <a:t>历程</a:t>
                      </a:r>
                    </a:p>
                  </a:txBody>
                  <a:tcPr anchor="ctr"/>
                </a:tc>
                <a:extLst>
                  <a:ext uri="{0D108BD9-81ED-4DB2-BD59-A6C34878D82A}">
                    <a16:rowId xmlns:a16="http://schemas.microsoft.com/office/drawing/2014/main" val="612431637"/>
                  </a:ext>
                </a:extLst>
              </a:tr>
              <a:tr h="647700">
                <a:tc>
                  <a:txBody>
                    <a:bodyPr/>
                    <a:lstStyle/>
                    <a:p>
                      <a:pPr algn="ctr"/>
                      <a:r>
                        <a:rPr lang="zh-TW" altLang="en-US" sz="3200" b="1" dirty="0"/>
                        <a:t>服从</a:t>
                      </a:r>
                    </a:p>
                  </a:txBody>
                  <a:tcPr anchor="ctr"/>
                </a:tc>
                <a:tc>
                  <a:txBody>
                    <a:bodyPr/>
                    <a:lstStyle/>
                    <a:p>
                      <a:pPr algn="ctr"/>
                      <a:r>
                        <a:rPr lang="zh-TW" altLang="en-US" sz="3200" b="1" dirty="0"/>
                        <a:t>险恶</a:t>
                      </a:r>
                    </a:p>
                  </a:txBody>
                  <a:tcPr anchor="ctr"/>
                </a:tc>
                <a:tc>
                  <a:txBody>
                    <a:bodyPr/>
                    <a:lstStyle/>
                    <a:p>
                      <a:pPr algn="ctr"/>
                      <a:r>
                        <a:rPr lang="zh-TW" altLang="en-US" sz="3200" b="1" dirty="0"/>
                        <a:t>探索</a:t>
                      </a:r>
                    </a:p>
                  </a:txBody>
                  <a:tcPr anchor="ctr"/>
                </a:tc>
                <a:tc>
                  <a:txBody>
                    <a:bodyPr/>
                    <a:lstStyle/>
                    <a:p>
                      <a:pPr algn="ctr"/>
                      <a:r>
                        <a:rPr lang="zh-TW" altLang="en-US" sz="3200" b="1" dirty="0"/>
                        <a:t>过程</a:t>
                      </a:r>
                    </a:p>
                  </a:txBody>
                  <a:tcPr anchor="ctr"/>
                </a:tc>
                <a:extLst>
                  <a:ext uri="{0D108BD9-81ED-4DB2-BD59-A6C34878D82A}">
                    <a16:rowId xmlns:a16="http://schemas.microsoft.com/office/drawing/2014/main" val="3043144460"/>
                  </a:ext>
                </a:extLst>
              </a:tr>
            </a:tbl>
          </a:graphicData>
        </a:graphic>
      </p:graphicFrame>
      <p:sp>
        <p:nvSpPr>
          <p:cNvPr id="4" name="文字方塊 3">
            <a:extLst>
              <a:ext uri="{FF2B5EF4-FFF2-40B4-BE49-F238E27FC236}">
                <a16:creationId xmlns:a16="http://schemas.microsoft.com/office/drawing/2014/main" id="{0C9EC177-E5A2-4BA7-9474-6993B512E187}"/>
              </a:ext>
            </a:extLst>
          </p:cNvPr>
          <p:cNvSpPr txBox="1"/>
          <p:nvPr/>
        </p:nvSpPr>
        <p:spPr>
          <a:xfrm>
            <a:off x="347662" y="1295400"/>
            <a:ext cx="11458575" cy="5490029"/>
          </a:xfrm>
          <a:prstGeom prst="rect">
            <a:avLst/>
          </a:prstGeom>
          <a:noFill/>
        </p:spPr>
        <p:txBody>
          <a:bodyPr wrap="square" rtlCol="0">
            <a:spAutoFit/>
          </a:bodyPr>
          <a:lstStyle/>
          <a:p>
            <a:pPr>
              <a:lnSpc>
                <a:spcPct val="150000"/>
              </a:lnSpc>
            </a:pPr>
            <a:r>
              <a:rPr lang="en-US" altLang="zh-TW" sz="3400" dirty="0">
                <a:latin typeface="微軟正黑體" panose="020B0604030504040204" pitchFamily="34" charset="-120"/>
                <a:ea typeface="微軟正黑體" panose="020B0604030504040204" pitchFamily="34" charset="-120"/>
              </a:rPr>
              <a:t>5.</a:t>
            </a:r>
            <a:r>
              <a:rPr lang="zh-TW" altLang="en-US" sz="3400" dirty="0">
                <a:latin typeface="微軟正黑體" panose="020B0604030504040204" pitchFamily="34" charset="-120"/>
                <a:ea typeface="微軟正黑體" panose="020B0604030504040204" pitchFamily="34" charset="-120"/>
              </a:rPr>
              <a:t>这个名为“看世界”的节目引导孩子们</a:t>
            </a:r>
            <a:r>
              <a:rPr lang="en-US" altLang="zh-TW" sz="3400" dirty="0">
                <a:latin typeface="微軟正黑體" panose="020B0604030504040204" pitchFamily="34" charset="-120"/>
                <a:ea typeface="微軟正黑體" panose="020B0604030504040204" pitchFamily="34" charset="-120"/>
              </a:rPr>
              <a:t>________</a:t>
            </a:r>
            <a:r>
              <a:rPr lang="zh-TW" altLang="en-US" sz="3400" dirty="0">
                <a:latin typeface="微軟正黑體" panose="020B0604030504040204" pitchFamily="34" charset="-120"/>
                <a:ea typeface="微軟正黑體" panose="020B0604030504040204" pitchFamily="34" charset="-120"/>
              </a:rPr>
              <a:t>大千世界</a:t>
            </a:r>
            <a:endParaRPr lang="en-US" altLang="zh-TW" sz="3400" dirty="0">
              <a:latin typeface="微軟正黑體" panose="020B0604030504040204" pitchFamily="34" charset="-120"/>
              <a:ea typeface="微軟正黑體" panose="020B0604030504040204" pitchFamily="34" charset="-120"/>
            </a:endParaRPr>
          </a:p>
          <a:p>
            <a:pPr>
              <a:lnSpc>
                <a:spcPct val="150000"/>
              </a:lnSpc>
            </a:pPr>
            <a:r>
              <a:rPr lang="zh-TW" altLang="en-US" sz="3400" dirty="0">
                <a:latin typeface="微軟正黑體" panose="020B0604030504040204" pitchFamily="34" charset="-120"/>
                <a:ea typeface="微軟正黑體" panose="020B0604030504040204" pitchFamily="34" charset="-120"/>
              </a:rPr>
              <a:t>   的奥秘。</a:t>
            </a:r>
            <a:endParaRPr lang="en-US" altLang="zh-TW" sz="3400" dirty="0">
              <a:latin typeface="微軟正黑體" panose="020B0604030504040204" pitchFamily="34" charset="-120"/>
              <a:ea typeface="微軟正黑體" panose="020B0604030504040204" pitchFamily="34" charset="-120"/>
            </a:endParaRPr>
          </a:p>
          <a:p>
            <a:pPr>
              <a:lnSpc>
                <a:spcPct val="150000"/>
              </a:lnSpc>
            </a:pPr>
            <a:r>
              <a:rPr lang="en-US" altLang="zh-TW" sz="3400" dirty="0">
                <a:latin typeface="微軟正黑體" panose="020B0604030504040204" pitchFamily="34" charset="-120"/>
                <a:ea typeface="微軟正黑體" panose="020B0604030504040204" pitchFamily="34" charset="-120"/>
              </a:rPr>
              <a:t>6</a:t>
            </a:r>
            <a:r>
              <a:rPr lang="en-US" altLang="zh-TW" sz="3400" dirty="0">
                <a:latin typeface="微軟正黑體" panose="020B0604030504040204" pitchFamily="34" charset="-120"/>
              </a:rPr>
              <a:t>.</a:t>
            </a:r>
            <a:r>
              <a:rPr lang="zh-TW" altLang="en-US" sz="3400" dirty="0">
                <a:latin typeface="微軟正黑體" panose="020B0604030504040204" pitchFamily="34" charset="-120"/>
              </a:rPr>
              <a:t>这些老兵谁也忘不了几十年前共同走过的那段艰苦的战斗</a:t>
            </a:r>
            <a:endParaRPr lang="en-US" altLang="zh-TW" sz="3400" dirty="0">
              <a:latin typeface="微軟正黑體" panose="020B0604030504040204" pitchFamily="34" charset="-120"/>
            </a:endParaRPr>
          </a:p>
          <a:p>
            <a:pPr>
              <a:lnSpc>
                <a:spcPct val="150000"/>
              </a:lnSpc>
            </a:pPr>
            <a:r>
              <a:rPr lang="zh-TW" altLang="en-US" sz="3400" dirty="0">
                <a:latin typeface="微軟正黑體" panose="020B0604030504040204" pitchFamily="34" charset="-120"/>
              </a:rPr>
              <a:t>   的</a:t>
            </a:r>
            <a:r>
              <a:rPr lang="en-US" altLang="zh-TW" sz="3400" dirty="0">
                <a:latin typeface="微軟正黑體" panose="020B0604030504040204" pitchFamily="34" charset="-120"/>
              </a:rPr>
              <a:t>________</a:t>
            </a:r>
            <a:r>
              <a:rPr lang="zh-TW" altLang="en-US" sz="3400" dirty="0">
                <a:latin typeface="微軟正黑體" panose="020B0604030504040204" pitchFamily="34" charset="-120"/>
              </a:rPr>
              <a:t>。</a:t>
            </a:r>
            <a:endParaRPr lang="en-US" altLang="zh-TW" sz="3400" dirty="0">
              <a:latin typeface="微軟正黑體" panose="020B0604030504040204" pitchFamily="34" charset="-120"/>
              <a:ea typeface="微軟正黑體" panose="020B0604030504040204" pitchFamily="34" charset="-120"/>
            </a:endParaRPr>
          </a:p>
          <a:p>
            <a:pPr>
              <a:lnSpc>
                <a:spcPct val="150000"/>
              </a:lnSpc>
            </a:pPr>
            <a:r>
              <a:rPr lang="en-US" altLang="zh-TW" sz="3400" dirty="0">
                <a:latin typeface="微軟正黑體" panose="020B0604030504040204" pitchFamily="34" charset="-120"/>
                <a:ea typeface="微軟正黑體" panose="020B0604030504040204" pitchFamily="34" charset="-120"/>
              </a:rPr>
              <a:t>7</a:t>
            </a:r>
            <a:r>
              <a:rPr lang="en-US" altLang="zh-TW" sz="3400" dirty="0">
                <a:latin typeface="微軟正黑體" panose="020B0604030504040204" pitchFamily="34" charset="-120"/>
              </a:rPr>
              <a:t>.</a:t>
            </a:r>
            <a:r>
              <a:rPr lang="zh-TW" altLang="en-US" sz="3400" dirty="0">
                <a:latin typeface="微軟正黑體" panose="020B0604030504040204" pitchFamily="34" charset="-120"/>
              </a:rPr>
              <a:t>他</a:t>
            </a:r>
            <a:r>
              <a:rPr lang="en-US" altLang="zh-TW" sz="3400" dirty="0">
                <a:latin typeface="微軟正黑體" panose="020B0604030504040204" pitchFamily="34" charset="-120"/>
              </a:rPr>
              <a:t>________</a:t>
            </a:r>
            <a:r>
              <a:rPr lang="zh-TW" altLang="en-US" sz="3400" dirty="0">
                <a:latin typeface="微軟正黑體" panose="020B0604030504040204" pitchFamily="34" charset="-120"/>
              </a:rPr>
              <a:t>于外界的压力，放弃了自己的计划。</a:t>
            </a:r>
            <a:endParaRPr lang="en-US" altLang="zh-TW" sz="3400" dirty="0">
              <a:latin typeface="微軟正黑體" panose="020B0604030504040204" pitchFamily="34" charset="-120"/>
              <a:ea typeface="微軟正黑體" panose="020B0604030504040204" pitchFamily="34" charset="-120"/>
            </a:endParaRPr>
          </a:p>
          <a:p>
            <a:pPr>
              <a:lnSpc>
                <a:spcPct val="150000"/>
              </a:lnSpc>
            </a:pPr>
            <a:r>
              <a:rPr lang="en-US" altLang="zh-TW" sz="3400" dirty="0">
                <a:latin typeface="微軟正黑體" panose="020B0604030504040204" pitchFamily="34" charset="-120"/>
                <a:ea typeface="微軟正黑體" panose="020B0604030504040204" pitchFamily="34" charset="-120"/>
              </a:rPr>
              <a:t>8</a:t>
            </a:r>
            <a:r>
              <a:rPr lang="en-US" altLang="zh-TW" sz="3400" dirty="0">
                <a:latin typeface="微軟正黑體" panose="020B0604030504040204" pitchFamily="34" charset="-120"/>
              </a:rPr>
              <a:t>.</a:t>
            </a:r>
            <a:r>
              <a:rPr lang="zh-TW" altLang="en-US" sz="3400" dirty="0">
                <a:latin typeface="微軟正黑體" panose="020B0604030504040204" pitchFamily="34" charset="-120"/>
              </a:rPr>
              <a:t>他现在的处境十分</a:t>
            </a:r>
            <a:r>
              <a:rPr lang="en-US" altLang="zh-TW" sz="3400" dirty="0">
                <a:latin typeface="微軟正黑體" panose="020B0604030504040204" pitchFamily="34" charset="-120"/>
              </a:rPr>
              <a:t>________</a:t>
            </a:r>
            <a:r>
              <a:rPr lang="zh-TW" altLang="en-US" sz="3400" dirty="0">
                <a:latin typeface="微軟正黑體" panose="020B0604030504040204" pitchFamily="34" charset="-120"/>
              </a:rPr>
              <a:t>，我们必须想尽一切办法把他</a:t>
            </a:r>
            <a:endParaRPr lang="en-US" altLang="zh-TW" sz="3400" dirty="0">
              <a:latin typeface="微軟正黑體" panose="020B0604030504040204" pitchFamily="34" charset="-120"/>
            </a:endParaRPr>
          </a:p>
          <a:p>
            <a:pPr>
              <a:lnSpc>
                <a:spcPct val="150000"/>
              </a:lnSpc>
            </a:pPr>
            <a:r>
              <a:rPr lang="zh-TW" altLang="en-US" sz="3400" dirty="0">
                <a:latin typeface="微軟正黑體" panose="020B0604030504040204" pitchFamily="34" charset="-120"/>
              </a:rPr>
              <a:t>   救出来。</a:t>
            </a:r>
            <a:endParaRPr lang="zh-TW" altLang="en-US" sz="3400"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BD530FE8-01DE-4A6F-9AFD-4E54BB1A1008}"/>
              </a:ext>
            </a:extLst>
          </p:cNvPr>
          <p:cNvSpPr txBox="1"/>
          <p:nvPr/>
        </p:nvSpPr>
        <p:spPr>
          <a:xfrm>
            <a:off x="8086725" y="1352550"/>
            <a:ext cx="1628775" cy="615553"/>
          </a:xfrm>
          <a:prstGeom prst="rect">
            <a:avLst/>
          </a:prstGeom>
          <a:noFill/>
        </p:spPr>
        <p:txBody>
          <a:bodyPr wrap="square" rtlCol="0">
            <a:spAutoFit/>
          </a:bodyPr>
          <a:lstStyle/>
          <a:p>
            <a:pPr algn="ctr"/>
            <a:r>
              <a:rPr lang="zh-TW" altLang="en-US" sz="3400" dirty="0">
                <a:solidFill>
                  <a:srgbClr val="FF0000"/>
                </a:solidFill>
              </a:rPr>
              <a:t>探索</a:t>
            </a:r>
          </a:p>
        </p:txBody>
      </p:sp>
      <p:sp>
        <p:nvSpPr>
          <p:cNvPr id="6" name="文字方塊 5">
            <a:extLst>
              <a:ext uri="{FF2B5EF4-FFF2-40B4-BE49-F238E27FC236}">
                <a16:creationId xmlns:a16="http://schemas.microsoft.com/office/drawing/2014/main" id="{DB7801F5-1F64-4313-89D8-FDB006A51885}"/>
              </a:ext>
            </a:extLst>
          </p:cNvPr>
          <p:cNvSpPr txBox="1"/>
          <p:nvPr/>
        </p:nvSpPr>
        <p:spPr>
          <a:xfrm>
            <a:off x="1123950" y="3686175"/>
            <a:ext cx="1628775" cy="615553"/>
          </a:xfrm>
          <a:prstGeom prst="rect">
            <a:avLst/>
          </a:prstGeom>
          <a:noFill/>
        </p:spPr>
        <p:txBody>
          <a:bodyPr wrap="square" rtlCol="0">
            <a:spAutoFit/>
          </a:bodyPr>
          <a:lstStyle/>
          <a:p>
            <a:pPr algn="ctr"/>
            <a:r>
              <a:rPr lang="zh-TW" altLang="en-US" sz="3400" dirty="0">
                <a:solidFill>
                  <a:srgbClr val="FF0000"/>
                </a:solidFill>
              </a:rPr>
              <a:t>历程</a:t>
            </a:r>
          </a:p>
        </p:txBody>
      </p:sp>
      <p:sp>
        <p:nvSpPr>
          <p:cNvPr id="7" name="文字方塊 6">
            <a:extLst>
              <a:ext uri="{FF2B5EF4-FFF2-40B4-BE49-F238E27FC236}">
                <a16:creationId xmlns:a16="http://schemas.microsoft.com/office/drawing/2014/main" id="{5C3B2135-0478-4B3B-8044-B655E75CF9D2}"/>
              </a:ext>
            </a:extLst>
          </p:cNvPr>
          <p:cNvSpPr txBox="1"/>
          <p:nvPr/>
        </p:nvSpPr>
        <p:spPr>
          <a:xfrm>
            <a:off x="1123950" y="4457700"/>
            <a:ext cx="1628775" cy="615553"/>
          </a:xfrm>
          <a:prstGeom prst="rect">
            <a:avLst/>
          </a:prstGeom>
          <a:noFill/>
        </p:spPr>
        <p:txBody>
          <a:bodyPr wrap="square" rtlCol="0">
            <a:spAutoFit/>
          </a:bodyPr>
          <a:lstStyle/>
          <a:p>
            <a:pPr algn="ctr"/>
            <a:r>
              <a:rPr lang="zh-TW" altLang="en-US" sz="3400" dirty="0">
                <a:solidFill>
                  <a:srgbClr val="FF0000"/>
                </a:solidFill>
              </a:rPr>
              <a:t>屈服</a:t>
            </a:r>
          </a:p>
        </p:txBody>
      </p:sp>
      <p:sp>
        <p:nvSpPr>
          <p:cNvPr id="8" name="文字方塊 7">
            <a:extLst>
              <a:ext uri="{FF2B5EF4-FFF2-40B4-BE49-F238E27FC236}">
                <a16:creationId xmlns:a16="http://schemas.microsoft.com/office/drawing/2014/main" id="{15EE113A-879C-462E-A25B-9DE5FDD77644}"/>
              </a:ext>
            </a:extLst>
          </p:cNvPr>
          <p:cNvSpPr txBox="1"/>
          <p:nvPr/>
        </p:nvSpPr>
        <p:spPr>
          <a:xfrm>
            <a:off x="4229100" y="5254823"/>
            <a:ext cx="1628775" cy="615553"/>
          </a:xfrm>
          <a:prstGeom prst="rect">
            <a:avLst/>
          </a:prstGeom>
          <a:noFill/>
        </p:spPr>
        <p:txBody>
          <a:bodyPr wrap="square" rtlCol="0">
            <a:spAutoFit/>
          </a:bodyPr>
          <a:lstStyle/>
          <a:p>
            <a:pPr algn="ctr"/>
            <a:r>
              <a:rPr lang="zh-TW" altLang="en-US" sz="3400" dirty="0">
                <a:solidFill>
                  <a:srgbClr val="FF0000"/>
                </a:solidFill>
              </a:rPr>
              <a:t>险恶</a:t>
            </a:r>
          </a:p>
        </p:txBody>
      </p:sp>
    </p:spTree>
    <p:extLst>
      <p:ext uri="{BB962C8B-B14F-4D97-AF65-F5344CB8AC3E}">
        <p14:creationId xmlns:p14="http://schemas.microsoft.com/office/powerpoint/2010/main" val="323146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E04E38BE-B642-4652-97EA-A7B57E5860C3}"/>
              </a:ext>
            </a:extLst>
          </p:cNvPr>
          <p:cNvGraphicFramePr>
            <a:graphicFrameLocks noGrp="1"/>
          </p:cNvGraphicFramePr>
          <p:nvPr>
            <p:extLst>
              <p:ext uri="{D42A27DB-BD31-4B8C-83A1-F6EECF244321}">
                <p14:modId xmlns:p14="http://schemas.microsoft.com/office/powerpoint/2010/main" val="1150758247"/>
              </p:ext>
            </p:extLst>
          </p:nvPr>
        </p:nvGraphicFramePr>
        <p:xfrm>
          <a:off x="0" y="0"/>
          <a:ext cx="12192000" cy="1276350"/>
        </p:xfrm>
        <a:graphic>
          <a:graphicData uri="http://schemas.openxmlformats.org/drawingml/2006/table">
            <a:tbl>
              <a:tblPr firstRow="1" bandRow="1">
                <a:tableStyleId>{8799B23B-EC83-4686-B30A-512413B5E67A}</a:tableStyleId>
              </a:tblPr>
              <a:tblGrid>
                <a:gridCol w="3048000">
                  <a:extLst>
                    <a:ext uri="{9D8B030D-6E8A-4147-A177-3AD203B41FA5}">
                      <a16:colId xmlns:a16="http://schemas.microsoft.com/office/drawing/2014/main" val="2353672020"/>
                    </a:ext>
                  </a:extLst>
                </a:gridCol>
                <a:gridCol w="3048000">
                  <a:extLst>
                    <a:ext uri="{9D8B030D-6E8A-4147-A177-3AD203B41FA5}">
                      <a16:colId xmlns:a16="http://schemas.microsoft.com/office/drawing/2014/main" val="1727889860"/>
                    </a:ext>
                  </a:extLst>
                </a:gridCol>
                <a:gridCol w="3048000">
                  <a:extLst>
                    <a:ext uri="{9D8B030D-6E8A-4147-A177-3AD203B41FA5}">
                      <a16:colId xmlns:a16="http://schemas.microsoft.com/office/drawing/2014/main" val="3502990748"/>
                    </a:ext>
                  </a:extLst>
                </a:gridCol>
                <a:gridCol w="3048000">
                  <a:extLst>
                    <a:ext uri="{9D8B030D-6E8A-4147-A177-3AD203B41FA5}">
                      <a16:colId xmlns:a16="http://schemas.microsoft.com/office/drawing/2014/main" val="1987067847"/>
                    </a:ext>
                  </a:extLst>
                </a:gridCol>
              </a:tblGrid>
              <a:tr h="638175">
                <a:tc>
                  <a:txBody>
                    <a:bodyPr/>
                    <a:lstStyle/>
                    <a:p>
                      <a:pPr algn="ctr"/>
                      <a:r>
                        <a:rPr lang="zh-TW" altLang="en-US" sz="3200" b="1" dirty="0"/>
                        <a:t>面黄肌瘦</a:t>
                      </a:r>
                    </a:p>
                  </a:txBody>
                  <a:tcPr anchor="ctr"/>
                </a:tc>
                <a:tc>
                  <a:txBody>
                    <a:bodyPr/>
                    <a:lstStyle/>
                    <a:p>
                      <a:pPr algn="ctr"/>
                      <a:r>
                        <a:rPr lang="zh-TW" altLang="en-US" sz="3200" b="1" dirty="0"/>
                        <a:t>风餐露宿</a:t>
                      </a:r>
                    </a:p>
                  </a:txBody>
                  <a:tcPr anchor="ctr"/>
                </a:tc>
                <a:tc>
                  <a:txBody>
                    <a:bodyPr/>
                    <a:lstStyle/>
                    <a:p>
                      <a:pPr algn="ctr"/>
                      <a:r>
                        <a:rPr lang="zh-TW" altLang="en-US" sz="3200" b="1" dirty="0"/>
                        <a:t>茹毛饮血</a:t>
                      </a:r>
                    </a:p>
                  </a:txBody>
                  <a:tcPr anchor="ctr"/>
                </a:tc>
                <a:tc>
                  <a:txBody>
                    <a:bodyPr/>
                    <a:lstStyle/>
                    <a:p>
                      <a:pPr algn="ctr"/>
                      <a:r>
                        <a:rPr lang="zh-TW" altLang="en-US" sz="3200" b="1" dirty="0"/>
                        <a:t>吞吞吐吐</a:t>
                      </a:r>
                    </a:p>
                  </a:txBody>
                  <a:tcPr anchor="ctr"/>
                </a:tc>
                <a:extLst>
                  <a:ext uri="{0D108BD9-81ED-4DB2-BD59-A6C34878D82A}">
                    <a16:rowId xmlns:a16="http://schemas.microsoft.com/office/drawing/2014/main" val="1429911695"/>
                  </a:ext>
                </a:extLst>
              </a:tr>
              <a:tr h="638175">
                <a:tc>
                  <a:txBody>
                    <a:bodyPr/>
                    <a:lstStyle/>
                    <a:p>
                      <a:pPr algn="ctr"/>
                      <a:r>
                        <a:rPr lang="zh-TW" altLang="en-US" sz="3200" b="1" dirty="0"/>
                        <a:t>披荆斩棘</a:t>
                      </a:r>
                    </a:p>
                  </a:txBody>
                  <a:tcPr anchor="ctr"/>
                </a:tc>
                <a:tc>
                  <a:txBody>
                    <a:bodyPr/>
                    <a:lstStyle/>
                    <a:p>
                      <a:pPr algn="ctr"/>
                      <a:r>
                        <a:rPr lang="zh-TW" altLang="en-US" sz="3200" b="1" dirty="0"/>
                        <a:t>死里逃生</a:t>
                      </a:r>
                    </a:p>
                  </a:txBody>
                  <a:tcPr anchor="ctr"/>
                </a:tc>
                <a:tc>
                  <a:txBody>
                    <a:bodyPr/>
                    <a:lstStyle/>
                    <a:p>
                      <a:pPr algn="ctr"/>
                      <a:r>
                        <a:rPr lang="zh-TW" altLang="en-US" sz="3200" b="1" dirty="0"/>
                        <a:t>神采奕奕</a:t>
                      </a:r>
                    </a:p>
                  </a:txBody>
                  <a:tcPr anchor="ctr"/>
                </a:tc>
                <a:tc>
                  <a:txBody>
                    <a:bodyPr/>
                    <a:lstStyle/>
                    <a:p>
                      <a:pPr algn="ctr"/>
                      <a:r>
                        <a:rPr lang="zh-TW" altLang="en-US" sz="3200" b="1" dirty="0"/>
                        <a:t>面面相觑</a:t>
                      </a:r>
                    </a:p>
                  </a:txBody>
                  <a:tcPr anchor="ctr"/>
                </a:tc>
                <a:extLst>
                  <a:ext uri="{0D108BD9-81ED-4DB2-BD59-A6C34878D82A}">
                    <a16:rowId xmlns:a16="http://schemas.microsoft.com/office/drawing/2014/main" val="3741297855"/>
                  </a:ext>
                </a:extLst>
              </a:tr>
            </a:tbl>
          </a:graphicData>
        </a:graphic>
      </p:graphicFrame>
      <p:sp>
        <p:nvSpPr>
          <p:cNvPr id="4" name="文字方塊 3">
            <a:extLst>
              <a:ext uri="{FF2B5EF4-FFF2-40B4-BE49-F238E27FC236}">
                <a16:creationId xmlns:a16="http://schemas.microsoft.com/office/drawing/2014/main" id="{9B6E16FC-4201-4460-8F38-D9B740E4F39A}"/>
              </a:ext>
            </a:extLst>
          </p:cNvPr>
          <p:cNvSpPr txBox="1"/>
          <p:nvPr/>
        </p:nvSpPr>
        <p:spPr>
          <a:xfrm>
            <a:off x="323850" y="1562100"/>
            <a:ext cx="11515725" cy="4705199"/>
          </a:xfrm>
          <a:prstGeom prst="rect">
            <a:avLst/>
          </a:prstGeom>
          <a:noFill/>
        </p:spPr>
        <p:txBody>
          <a:bodyPr wrap="square" rtlCol="0">
            <a:spAutoFit/>
          </a:bodyPr>
          <a:lstStyle/>
          <a:p>
            <a:pPr>
              <a:lnSpc>
                <a:spcPct val="150000"/>
              </a:lnSpc>
            </a:pPr>
            <a:r>
              <a:rPr lang="en-US" altLang="zh-TW" sz="3400" dirty="0">
                <a:latin typeface="微軟正黑體" panose="020B0604030504040204" pitchFamily="34" charset="-120"/>
                <a:ea typeface="微軟正黑體" panose="020B0604030504040204" pitchFamily="34" charset="-120"/>
              </a:rPr>
              <a:t>1.</a:t>
            </a:r>
            <a:r>
              <a:rPr lang="zh-TW" altLang="en-US" sz="3400" dirty="0">
                <a:latin typeface="微軟正黑體" panose="020B0604030504040204" pitchFamily="34" charset="-120"/>
                <a:ea typeface="微軟正黑體" panose="020B0604030504040204" pitchFamily="34" charset="-120"/>
              </a:rPr>
              <a:t>面对着尴尬的局面，他俩</a:t>
            </a:r>
            <a:r>
              <a:rPr lang="en-US" altLang="zh-TW" sz="3400" dirty="0">
                <a:latin typeface="微軟正黑體" panose="020B0604030504040204" pitchFamily="34" charset="-120"/>
                <a:ea typeface="微軟正黑體" panose="020B0604030504040204" pitchFamily="34" charset="-120"/>
              </a:rPr>
              <a:t>__________</a:t>
            </a:r>
            <a:r>
              <a:rPr lang="zh-TW" altLang="en-US" sz="3400" dirty="0">
                <a:latin typeface="微軟正黑體" panose="020B0604030504040204" pitchFamily="34" charset="-120"/>
                <a:ea typeface="微軟正黑體" panose="020B0604030504040204" pitchFamily="34" charset="-120"/>
              </a:rPr>
              <a:t>，不知该怎么办才好。</a:t>
            </a:r>
            <a:endParaRPr lang="en-US" altLang="zh-TW" sz="3400" dirty="0">
              <a:latin typeface="微軟正黑體" panose="020B0604030504040204" pitchFamily="34" charset="-120"/>
              <a:ea typeface="微軟正黑體" panose="020B0604030504040204" pitchFamily="34" charset="-120"/>
            </a:endParaRPr>
          </a:p>
          <a:p>
            <a:pPr>
              <a:lnSpc>
                <a:spcPct val="150000"/>
              </a:lnSpc>
            </a:pPr>
            <a:r>
              <a:rPr lang="en-US" altLang="zh-TW" sz="3400" dirty="0">
                <a:latin typeface="微軟正黑體" panose="020B0604030504040204" pitchFamily="34" charset="-120"/>
                <a:ea typeface="微軟正黑體" panose="020B0604030504040204" pitchFamily="34" charset="-120"/>
              </a:rPr>
              <a:t>2</a:t>
            </a:r>
            <a:r>
              <a:rPr lang="en-US" altLang="zh-TW" sz="3400" dirty="0">
                <a:latin typeface="微軟正黑體" panose="020B0604030504040204" pitchFamily="34" charset="-120"/>
              </a:rPr>
              <a:t>.</a:t>
            </a:r>
            <a:r>
              <a:rPr lang="zh-TW" altLang="en-US" sz="3400" dirty="0">
                <a:latin typeface="微軟正黑體" panose="020B0604030504040204" pitchFamily="34" charset="-120"/>
              </a:rPr>
              <a:t>这位老人一生饱经沧桑，但依然</a:t>
            </a:r>
            <a:r>
              <a:rPr lang="en-US" altLang="zh-TW" sz="3400" dirty="0">
                <a:latin typeface="微軟正黑體" panose="020B0604030504040204" pitchFamily="34" charset="-120"/>
              </a:rPr>
              <a:t>__________</a:t>
            </a:r>
            <a:r>
              <a:rPr lang="zh-TW" altLang="en-US" sz="3400" dirty="0">
                <a:latin typeface="微軟正黑體" panose="020B0604030504040204" pitchFamily="34" charset="-120"/>
              </a:rPr>
              <a:t>。 </a:t>
            </a:r>
            <a:endParaRPr lang="en-US" altLang="zh-TW" sz="3400" dirty="0">
              <a:latin typeface="微軟正黑體" panose="020B0604030504040204" pitchFamily="34" charset="-120"/>
            </a:endParaRPr>
          </a:p>
          <a:p>
            <a:pPr>
              <a:lnSpc>
                <a:spcPct val="150000"/>
              </a:lnSpc>
            </a:pPr>
            <a:r>
              <a:rPr lang="en-US" altLang="zh-TW" sz="3400" dirty="0">
                <a:latin typeface="微軟正黑體" panose="020B0604030504040204" pitchFamily="34" charset="-120"/>
                <a:ea typeface="微軟正黑體" panose="020B0604030504040204" pitchFamily="34" charset="-120"/>
              </a:rPr>
              <a:t>3</a:t>
            </a:r>
            <a:r>
              <a:rPr lang="en-US" altLang="zh-TW" sz="3400" dirty="0">
                <a:latin typeface="微軟正黑體" panose="020B0604030504040204" pitchFamily="34" charset="-120"/>
              </a:rPr>
              <a:t>.</a:t>
            </a:r>
            <a:r>
              <a:rPr lang="zh-TW" altLang="en-US" sz="3400" dirty="0">
                <a:latin typeface="微軟正黑體" panose="020B0604030504040204" pitchFamily="34" charset="-120"/>
              </a:rPr>
              <a:t>这次的战斗，他的战友们都牺牲了，只有他一个人</a:t>
            </a:r>
            <a:endParaRPr lang="en-US" altLang="zh-TW" sz="3400" dirty="0">
              <a:latin typeface="微軟正黑體" panose="020B0604030504040204" pitchFamily="34" charset="-120"/>
            </a:endParaRPr>
          </a:p>
          <a:p>
            <a:pPr>
              <a:lnSpc>
                <a:spcPct val="150000"/>
              </a:lnSpc>
            </a:pPr>
            <a:r>
              <a:rPr lang="zh-TW" altLang="en-US" sz="3400" dirty="0">
                <a:latin typeface="微軟正黑體" panose="020B0604030504040204" pitchFamily="34" charset="-120"/>
              </a:rPr>
              <a:t>   </a:t>
            </a:r>
            <a:r>
              <a:rPr lang="en-US" altLang="zh-TW" sz="3400" dirty="0">
                <a:latin typeface="微軟正黑體" panose="020B0604030504040204" pitchFamily="34" charset="-120"/>
              </a:rPr>
              <a:t>__________</a:t>
            </a:r>
            <a:r>
              <a:rPr lang="zh-TW" altLang="en-US" sz="3400" dirty="0">
                <a:latin typeface="微軟正黑體" panose="020B0604030504040204" pitchFamily="34" charset="-120"/>
              </a:rPr>
              <a:t>。</a:t>
            </a:r>
            <a:endParaRPr lang="en-US" altLang="zh-TW" sz="3400" dirty="0">
              <a:latin typeface="微軟正黑體" panose="020B0604030504040204" pitchFamily="34" charset="-120"/>
              <a:ea typeface="微軟正黑體" panose="020B0604030504040204" pitchFamily="34" charset="-120"/>
            </a:endParaRPr>
          </a:p>
          <a:p>
            <a:pPr>
              <a:lnSpc>
                <a:spcPct val="150000"/>
              </a:lnSpc>
            </a:pPr>
            <a:r>
              <a:rPr lang="en-US" altLang="zh-TW" sz="3400" dirty="0">
                <a:latin typeface="微軟正黑體" panose="020B0604030504040204" pitchFamily="34" charset="-120"/>
                <a:ea typeface="微軟正黑體" panose="020B0604030504040204" pitchFamily="34" charset="-120"/>
              </a:rPr>
              <a:t>4</a:t>
            </a:r>
            <a:r>
              <a:rPr lang="en-US" altLang="zh-TW" sz="3400" dirty="0">
                <a:latin typeface="微軟正黑體" panose="020B0604030504040204" pitchFamily="34" charset="-120"/>
              </a:rPr>
              <a:t>.</a:t>
            </a:r>
            <a:r>
              <a:rPr lang="zh-TW" altLang="en-US" sz="3400" dirty="0">
                <a:latin typeface="微軟正黑體" panose="020B0604030504040204" pitchFamily="34" charset="-120"/>
              </a:rPr>
              <a:t>这儿的丛林中根本没有路，探险队员们</a:t>
            </a:r>
            <a:r>
              <a:rPr lang="en-US" altLang="zh-TW" sz="3400" dirty="0">
                <a:latin typeface="微軟正黑體" panose="020B0604030504040204" pitchFamily="34" charset="-120"/>
              </a:rPr>
              <a:t>__________</a:t>
            </a:r>
            <a:r>
              <a:rPr lang="zh-TW" altLang="en-US" sz="3400" dirty="0">
                <a:latin typeface="微軟正黑體" panose="020B0604030504040204" pitchFamily="34" charset="-120"/>
              </a:rPr>
              <a:t>，历经</a:t>
            </a:r>
            <a:endParaRPr lang="en-US" altLang="zh-TW" sz="3400" dirty="0">
              <a:latin typeface="微軟正黑體" panose="020B0604030504040204" pitchFamily="34" charset="-120"/>
            </a:endParaRPr>
          </a:p>
          <a:p>
            <a:pPr>
              <a:lnSpc>
                <a:spcPct val="150000"/>
              </a:lnSpc>
            </a:pPr>
            <a:r>
              <a:rPr lang="zh-TW" altLang="en-US" sz="3400" dirty="0">
                <a:latin typeface="微軟正黑體" panose="020B0604030504040204" pitchFamily="34" charset="-120"/>
              </a:rPr>
              <a:t>   艰辛，才找到这条河的源头。</a:t>
            </a:r>
            <a:endParaRPr lang="zh-TW" altLang="en-US" sz="3400"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B640B563-4CD9-4E8B-AA10-1BEDF052CC31}"/>
              </a:ext>
            </a:extLst>
          </p:cNvPr>
          <p:cNvSpPr txBox="1"/>
          <p:nvPr/>
        </p:nvSpPr>
        <p:spPr>
          <a:xfrm>
            <a:off x="5543550" y="1638300"/>
            <a:ext cx="2000250" cy="615553"/>
          </a:xfrm>
          <a:prstGeom prst="rect">
            <a:avLst/>
          </a:prstGeom>
          <a:noFill/>
        </p:spPr>
        <p:txBody>
          <a:bodyPr wrap="square" rtlCol="0">
            <a:spAutoFit/>
          </a:bodyPr>
          <a:lstStyle/>
          <a:p>
            <a:pPr algn="ctr"/>
            <a:r>
              <a:rPr lang="zh-TW" altLang="en-US" sz="3400" dirty="0">
                <a:solidFill>
                  <a:srgbClr val="FF0000"/>
                </a:solidFill>
              </a:rPr>
              <a:t>面面相觑</a:t>
            </a:r>
          </a:p>
        </p:txBody>
      </p:sp>
      <p:sp>
        <p:nvSpPr>
          <p:cNvPr id="6" name="文字方塊 5">
            <a:extLst>
              <a:ext uri="{FF2B5EF4-FFF2-40B4-BE49-F238E27FC236}">
                <a16:creationId xmlns:a16="http://schemas.microsoft.com/office/drawing/2014/main" id="{A29DD800-0AC5-4CF8-9857-E877D1F38D4D}"/>
              </a:ext>
            </a:extLst>
          </p:cNvPr>
          <p:cNvSpPr txBox="1"/>
          <p:nvPr/>
        </p:nvSpPr>
        <p:spPr>
          <a:xfrm>
            <a:off x="6724650" y="2413321"/>
            <a:ext cx="2000250" cy="615553"/>
          </a:xfrm>
          <a:prstGeom prst="rect">
            <a:avLst/>
          </a:prstGeom>
          <a:noFill/>
        </p:spPr>
        <p:txBody>
          <a:bodyPr wrap="square" rtlCol="0">
            <a:spAutoFit/>
          </a:bodyPr>
          <a:lstStyle/>
          <a:p>
            <a:pPr algn="ctr"/>
            <a:r>
              <a:rPr lang="zh-TW" altLang="en-US" sz="3400" dirty="0">
                <a:solidFill>
                  <a:srgbClr val="FF0000"/>
                </a:solidFill>
              </a:rPr>
              <a:t>神采奕奕</a:t>
            </a:r>
          </a:p>
        </p:txBody>
      </p:sp>
      <p:sp>
        <p:nvSpPr>
          <p:cNvPr id="7" name="文字方塊 6">
            <a:extLst>
              <a:ext uri="{FF2B5EF4-FFF2-40B4-BE49-F238E27FC236}">
                <a16:creationId xmlns:a16="http://schemas.microsoft.com/office/drawing/2014/main" id="{0821881E-DB93-41EB-8D0D-8601D5B9A1D7}"/>
              </a:ext>
            </a:extLst>
          </p:cNvPr>
          <p:cNvSpPr txBox="1"/>
          <p:nvPr/>
        </p:nvSpPr>
        <p:spPr>
          <a:xfrm>
            <a:off x="714375" y="3933749"/>
            <a:ext cx="2000250" cy="615553"/>
          </a:xfrm>
          <a:prstGeom prst="rect">
            <a:avLst/>
          </a:prstGeom>
          <a:noFill/>
        </p:spPr>
        <p:txBody>
          <a:bodyPr wrap="square" rtlCol="0">
            <a:spAutoFit/>
          </a:bodyPr>
          <a:lstStyle/>
          <a:p>
            <a:pPr algn="ctr"/>
            <a:r>
              <a:rPr lang="zh-TW" altLang="en-US" sz="3400" dirty="0">
                <a:solidFill>
                  <a:srgbClr val="FF0000"/>
                </a:solidFill>
              </a:rPr>
              <a:t>死里逃生</a:t>
            </a:r>
          </a:p>
        </p:txBody>
      </p:sp>
      <p:sp>
        <p:nvSpPr>
          <p:cNvPr id="8" name="文字方塊 7">
            <a:extLst>
              <a:ext uri="{FF2B5EF4-FFF2-40B4-BE49-F238E27FC236}">
                <a16:creationId xmlns:a16="http://schemas.microsoft.com/office/drawing/2014/main" id="{1F6D8BEB-E1E4-48E5-A111-9068E9EF9E5E}"/>
              </a:ext>
            </a:extLst>
          </p:cNvPr>
          <p:cNvSpPr txBox="1"/>
          <p:nvPr/>
        </p:nvSpPr>
        <p:spPr>
          <a:xfrm>
            <a:off x="8077200" y="4737497"/>
            <a:ext cx="2000250" cy="615553"/>
          </a:xfrm>
          <a:prstGeom prst="rect">
            <a:avLst/>
          </a:prstGeom>
          <a:noFill/>
        </p:spPr>
        <p:txBody>
          <a:bodyPr wrap="square" rtlCol="0">
            <a:spAutoFit/>
          </a:bodyPr>
          <a:lstStyle/>
          <a:p>
            <a:pPr algn="ctr"/>
            <a:r>
              <a:rPr lang="zh-TW" altLang="en-US" sz="3400" dirty="0">
                <a:solidFill>
                  <a:srgbClr val="FF0000"/>
                </a:solidFill>
              </a:rPr>
              <a:t>披荆斩棘</a:t>
            </a:r>
          </a:p>
        </p:txBody>
      </p:sp>
    </p:spTree>
    <p:extLst>
      <p:ext uri="{BB962C8B-B14F-4D97-AF65-F5344CB8AC3E}">
        <p14:creationId xmlns:p14="http://schemas.microsoft.com/office/powerpoint/2010/main" val="354534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87128B2E-E0D1-4386-B06B-D4DDD0F08159}"/>
              </a:ext>
            </a:extLst>
          </p:cNvPr>
          <p:cNvSpPr txBox="1"/>
          <p:nvPr/>
        </p:nvSpPr>
        <p:spPr>
          <a:xfrm>
            <a:off x="366712" y="2286000"/>
            <a:ext cx="11458575" cy="3920369"/>
          </a:xfrm>
          <a:prstGeom prst="rect">
            <a:avLst/>
          </a:prstGeom>
          <a:noFill/>
        </p:spPr>
        <p:txBody>
          <a:bodyPr wrap="square" rtlCol="0">
            <a:spAutoFit/>
          </a:bodyPr>
          <a:lstStyle/>
          <a:p>
            <a:pPr>
              <a:lnSpc>
                <a:spcPct val="150000"/>
              </a:lnSpc>
            </a:pPr>
            <a:r>
              <a:rPr lang="en-US" altLang="zh-TW" sz="3400" dirty="0">
                <a:latin typeface="微軟正黑體" panose="020B0604030504040204" pitchFamily="34" charset="-120"/>
                <a:ea typeface="微軟正黑體" panose="020B0604030504040204" pitchFamily="34" charset="-120"/>
              </a:rPr>
              <a:t>5.</a:t>
            </a:r>
            <a:r>
              <a:rPr lang="zh-TW" altLang="en-US" sz="3400" dirty="0">
                <a:latin typeface="微軟正黑體" panose="020B0604030504040204" pitchFamily="34" charset="-120"/>
                <a:ea typeface="微軟正黑體" panose="020B0604030504040204" pitchFamily="34" charset="-120"/>
              </a:rPr>
              <a:t>他</a:t>
            </a:r>
            <a:r>
              <a:rPr lang="en-US" altLang="zh-TW" sz="3400" dirty="0">
                <a:latin typeface="微軟正黑體" panose="020B0604030504040204" pitchFamily="34" charset="-120"/>
              </a:rPr>
              <a:t>__________</a:t>
            </a:r>
            <a:r>
              <a:rPr lang="zh-TW" altLang="en-US" sz="3400" dirty="0">
                <a:latin typeface="微軟正黑體" panose="020B0604030504040204" pitchFamily="34" charset="-120"/>
              </a:rPr>
              <a:t>地说了半天，我也没弄明白他的意思是什么。 </a:t>
            </a:r>
            <a:br>
              <a:rPr lang="en-US" altLang="zh-TW" sz="3400" dirty="0">
                <a:latin typeface="微軟正黑體" panose="020B0604030504040204" pitchFamily="34" charset="-120"/>
              </a:rPr>
            </a:br>
            <a:r>
              <a:rPr lang="en-US" altLang="zh-TW" sz="3400" dirty="0">
                <a:latin typeface="微軟正黑體" panose="020B0604030504040204" pitchFamily="34" charset="-120"/>
                <a:ea typeface="微軟正黑體" panose="020B0604030504040204" pitchFamily="34" charset="-120"/>
              </a:rPr>
              <a:t>6</a:t>
            </a:r>
            <a:r>
              <a:rPr lang="en-US" altLang="zh-TW" sz="3400" dirty="0">
                <a:latin typeface="微軟正黑體" panose="020B0604030504040204" pitchFamily="34" charset="-120"/>
              </a:rPr>
              <a:t>.</a:t>
            </a:r>
            <a:r>
              <a:rPr lang="zh-TW" altLang="en-US" sz="3400" dirty="0">
                <a:latin typeface="微軟正黑體" panose="020B0604030504040204" pitchFamily="34" charset="-120"/>
              </a:rPr>
              <a:t>他一个人长期在野外</a:t>
            </a:r>
            <a:r>
              <a:rPr lang="en-US" altLang="zh-TW" sz="3400" dirty="0">
                <a:latin typeface="微軟正黑體" panose="020B0604030504040204" pitchFamily="34" charset="-120"/>
              </a:rPr>
              <a:t>__________</a:t>
            </a:r>
            <a:r>
              <a:rPr lang="zh-TW" altLang="en-US" sz="3400" dirty="0">
                <a:latin typeface="微軟正黑體" panose="020B0604030504040204" pitchFamily="34" charset="-120"/>
              </a:rPr>
              <a:t>，别人觉得很苦，他自己</a:t>
            </a:r>
            <a:endParaRPr lang="en-US" altLang="zh-TW" sz="3400" dirty="0">
              <a:latin typeface="微軟正黑體" panose="020B0604030504040204" pitchFamily="34" charset="-120"/>
            </a:endParaRPr>
          </a:p>
          <a:p>
            <a:pPr>
              <a:lnSpc>
                <a:spcPct val="150000"/>
              </a:lnSpc>
            </a:pPr>
            <a:r>
              <a:rPr lang="zh-TW" altLang="en-US" sz="3400" dirty="0">
                <a:latin typeface="微軟正黑體" panose="020B0604030504040204" pitchFamily="34" charset="-120"/>
              </a:rPr>
              <a:t>   却无怨无悔。 </a:t>
            </a:r>
            <a:endParaRPr lang="en-US" altLang="zh-TW" sz="3400" dirty="0">
              <a:latin typeface="微軟正黑體" panose="020B0604030504040204" pitchFamily="34" charset="-120"/>
            </a:endParaRPr>
          </a:p>
          <a:p>
            <a:pPr>
              <a:lnSpc>
                <a:spcPct val="150000"/>
              </a:lnSpc>
            </a:pPr>
            <a:r>
              <a:rPr lang="en-US" altLang="zh-TW" sz="3400" dirty="0">
                <a:latin typeface="微軟正黑體" panose="020B0604030504040204" pitchFamily="34" charset="-120"/>
                <a:ea typeface="微軟正黑體" panose="020B0604030504040204" pitchFamily="34" charset="-120"/>
              </a:rPr>
              <a:t>7</a:t>
            </a:r>
            <a:r>
              <a:rPr lang="en-US" altLang="zh-TW" sz="3400" dirty="0">
                <a:latin typeface="微軟正黑體" panose="020B0604030504040204" pitchFamily="34" charset="-120"/>
              </a:rPr>
              <a:t>.</a:t>
            </a:r>
            <a:r>
              <a:rPr lang="zh-TW" altLang="en-US" sz="3400" dirty="0">
                <a:latin typeface="微軟正黑體" panose="020B0604030504040204" pitchFamily="34" charset="-120"/>
              </a:rPr>
              <a:t>这些灾民个个</a:t>
            </a:r>
            <a:r>
              <a:rPr lang="en-US" altLang="zh-TW" sz="3400" dirty="0">
                <a:latin typeface="微軟正黑體" panose="020B0604030504040204" pitchFamily="34" charset="-120"/>
              </a:rPr>
              <a:t>__________</a:t>
            </a:r>
            <a:r>
              <a:rPr lang="zh-TW" altLang="en-US" sz="3400" dirty="0">
                <a:latin typeface="微軟正黑體" panose="020B0604030504040204" pitchFamily="34" charset="-120"/>
              </a:rPr>
              <a:t>，营养不良。 </a:t>
            </a:r>
            <a:endParaRPr lang="en-US" altLang="zh-TW" sz="3400" dirty="0">
              <a:latin typeface="微軟正黑體" panose="020B0604030504040204" pitchFamily="34" charset="-120"/>
            </a:endParaRPr>
          </a:p>
          <a:p>
            <a:pPr>
              <a:lnSpc>
                <a:spcPct val="150000"/>
              </a:lnSpc>
            </a:pPr>
            <a:r>
              <a:rPr lang="en-US" altLang="zh-TW" sz="3400" dirty="0">
                <a:latin typeface="微軟正黑體" panose="020B0604030504040204" pitchFamily="34" charset="-120"/>
                <a:ea typeface="微軟正黑體" panose="020B0604030504040204" pitchFamily="34" charset="-120"/>
              </a:rPr>
              <a:t>8</a:t>
            </a:r>
            <a:r>
              <a:rPr lang="en-US" altLang="zh-TW" sz="3400" dirty="0">
                <a:latin typeface="微軟正黑體" panose="020B0604030504040204" pitchFamily="34" charset="-120"/>
              </a:rPr>
              <a:t>.</a:t>
            </a:r>
            <a:r>
              <a:rPr lang="zh-TW" altLang="en-US" sz="3400" dirty="0">
                <a:latin typeface="微軟正黑體" panose="020B0604030504040204" pitchFamily="34" charset="-120"/>
              </a:rPr>
              <a:t>那些人远离现代文明，依然过着</a:t>
            </a:r>
            <a:r>
              <a:rPr lang="en-US" altLang="zh-TW" sz="3400" dirty="0">
                <a:latin typeface="微軟正黑體" panose="020B0604030504040204" pitchFamily="34" charset="-120"/>
              </a:rPr>
              <a:t>__________</a:t>
            </a:r>
            <a:r>
              <a:rPr lang="zh-TW" altLang="en-US" sz="3400" dirty="0">
                <a:latin typeface="微軟正黑體" panose="020B0604030504040204" pitchFamily="34" charset="-120"/>
              </a:rPr>
              <a:t>的生活。</a:t>
            </a:r>
            <a:endParaRPr lang="zh-TW" altLang="en-US" sz="3400" dirty="0">
              <a:latin typeface="微軟正黑體" panose="020B0604030504040204" pitchFamily="34" charset="-120"/>
              <a:ea typeface="微軟正黑體" panose="020B0604030504040204" pitchFamily="34" charset="-120"/>
            </a:endParaRPr>
          </a:p>
        </p:txBody>
      </p:sp>
      <p:graphicFrame>
        <p:nvGraphicFramePr>
          <p:cNvPr id="7" name="表格 2">
            <a:extLst>
              <a:ext uri="{FF2B5EF4-FFF2-40B4-BE49-F238E27FC236}">
                <a16:creationId xmlns:a16="http://schemas.microsoft.com/office/drawing/2014/main" id="{E61754DB-F284-4268-AE0B-BD611E538DD3}"/>
              </a:ext>
            </a:extLst>
          </p:cNvPr>
          <p:cNvGraphicFramePr>
            <a:graphicFrameLocks noGrp="1"/>
          </p:cNvGraphicFramePr>
          <p:nvPr>
            <p:extLst>
              <p:ext uri="{D42A27DB-BD31-4B8C-83A1-F6EECF244321}">
                <p14:modId xmlns:p14="http://schemas.microsoft.com/office/powerpoint/2010/main" val="1272191397"/>
              </p:ext>
            </p:extLst>
          </p:nvPr>
        </p:nvGraphicFramePr>
        <p:xfrm>
          <a:off x="0" y="0"/>
          <a:ext cx="12192000" cy="1276350"/>
        </p:xfrm>
        <a:graphic>
          <a:graphicData uri="http://schemas.openxmlformats.org/drawingml/2006/table">
            <a:tbl>
              <a:tblPr firstRow="1" bandRow="1">
                <a:tableStyleId>{8799B23B-EC83-4686-B30A-512413B5E67A}</a:tableStyleId>
              </a:tblPr>
              <a:tblGrid>
                <a:gridCol w="3048000">
                  <a:extLst>
                    <a:ext uri="{9D8B030D-6E8A-4147-A177-3AD203B41FA5}">
                      <a16:colId xmlns:a16="http://schemas.microsoft.com/office/drawing/2014/main" val="2353672020"/>
                    </a:ext>
                  </a:extLst>
                </a:gridCol>
                <a:gridCol w="3048000">
                  <a:extLst>
                    <a:ext uri="{9D8B030D-6E8A-4147-A177-3AD203B41FA5}">
                      <a16:colId xmlns:a16="http://schemas.microsoft.com/office/drawing/2014/main" val="1727889860"/>
                    </a:ext>
                  </a:extLst>
                </a:gridCol>
                <a:gridCol w="3048000">
                  <a:extLst>
                    <a:ext uri="{9D8B030D-6E8A-4147-A177-3AD203B41FA5}">
                      <a16:colId xmlns:a16="http://schemas.microsoft.com/office/drawing/2014/main" val="3502990748"/>
                    </a:ext>
                  </a:extLst>
                </a:gridCol>
                <a:gridCol w="3048000">
                  <a:extLst>
                    <a:ext uri="{9D8B030D-6E8A-4147-A177-3AD203B41FA5}">
                      <a16:colId xmlns:a16="http://schemas.microsoft.com/office/drawing/2014/main" val="1987067847"/>
                    </a:ext>
                  </a:extLst>
                </a:gridCol>
              </a:tblGrid>
              <a:tr h="638175">
                <a:tc>
                  <a:txBody>
                    <a:bodyPr/>
                    <a:lstStyle/>
                    <a:p>
                      <a:pPr algn="ctr"/>
                      <a:r>
                        <a:rPr lang="zh-TW" altLang="en-US" sz="3200" b="1" dirty="0"/>
                        <a:t>面黄肌瘦</a:t>
                      </a:r>
                    </a:p>
                  </a:txBody>
                  <a:tcPr anchor="ctr"/>
                </a:tc>
                <a:tc>
                  <a:txBody>
                    <a:bodyPr/>
                    <a:lstStyle/>
                    <a:p>
                      <a:pPr algn="ctr"/>
                      <a:r>
                        <a:rPr lang="zh-TW" altLang="en-US" sz="3200" b="1" dirty="0"/>
                        <a:t>风餐露宿</a:t>
                      </a:r>
                    </a:p>
                  </a:txBody>
                  <a:tcPr anchor="ctr"/>
                </a:tc>
                <a:tc>
                  <a:txBody>
                    <a:bodyPr/>
                    <a:lstStyle/>
                    <a:p>
                      <a:pPr algn="ctr"/>
                      <a:r>
                        <a:rPr lang="zh-TW" altLang="en-US" sz="3200" b="1" dirty="0"/>
                        <a:t>茹毛饮血</a:t>
                      </a:r>
                    </a:p>
                  </a:txBody>
                  <a:tcPr anchor="ctr"/>
                </a:tc>
                <a:tc>
                  <a:txBody>
                    <a:bodyPr/>
                    <a:lstStyle/>
                    <a:p>
                      <a:pPr algn="ctr"/>
                      <a:r>
                        <a:rPr lang="zh-TW" altLang="en-US" sz="3200" b="1" dirty="0"/>
                        <a:t>吞吞吐吐</a:t>
                      </a:r>
                    </a:p>
                  </a:txBody>
                  <a:tcPr anchor="ctr"/>
                </a:tc>
                <a:extLst>
                  <a:ext uri="{0D108BD9-81ED-4DB2-BD59-A6C34878D82A}">
                    <a16:rowId xmlns:a16="http://schemas.microsoft.com/office/drawing/2014/main" val="1429911695"/>
                  </a:ext>
                </a:extLst>
              </a:tr>
              <a:tr h="638175">
                <a:tc>
                  <a:txBody>
                    <a:bodyPr/>
                    <a:lstStyle/>
                    <a:p>
                      <a:pPr algn="ctr"/>
                      <a:r>
                        <a:rPr lang="zh-TW" altLang="en-US" sz="3200" b="1" dirty="0"/>
                        <a:t>披荆斩棘</a:t>
                      </a:r>
                    </a:p>
                  </a:txBody>
                  <a:tcPr anchor="ctr"/>
                </a:tc>
                <a:tc>
                  <a:txBody>
                    <a:bodyPr/>
                    <a:lstStyle/>
                    <a:p>
                      <a:pPr algn="ctr"/>
                      <a:r>
                        <a:rPr lang="zh-TW" altLang="en-US" sz="3200" b="1" dirty="0"/>
                        <a:t>死里逃生</a:t>
                      </a:r>
                    </a:p>
                  </a:txBody>
                  <a:tcPr anchor="ctr"/>
                </a:tc>
                <a:tc>
                  <a:txBody>
                    <a:bodyPr/>
                    <a:lstStyle/>
                    <a:p>
                      <a:pPr algn="ctr"/>
                      <a:r>
                        <a:rPr lang="zh-TW" altLang="en-US" sz="3200" b="1" dirty="0"/>
                        <a:t>神采奕奕</a:t>
                      </a:r>
                    </a:p>
                  </a:txBody>
                  <a:tcPr anchor="ctr"/>
                </a:tc>
                <a:tc>
                  <a:txBody>
                    <a:bodyPr/>
                    <a:lstStyle/>
                    <a:p>
                      <a:pPr algn="ctr"/>
                      <a:r>
                        <a:rPr lang="zh-TW" altLang="en-US" sz="3200" b="1" dirty="0"/>
                        <a:t>面面相觑</a:t>
                      </a:r>
                    </a:p>
                  </a:txBody>
                  <a:tcPr anchor="ctr"/>
                </a:tc>
                <a:extLst>
                  <a:ext uri="{0D108BD9-81ED-4DB2-BD59-A6C34878D82A}">
                    <a16:rowId xmlns:a16="http://schemas.microsoft.com/office/drawing/2014/main" val="3741297855"/>
                  </a:ext>
                </a:extLst>
              </a:tr>
            </a:tbl>
          </a:graphicData>
        </a:graphic>
      </p:graphicFrame>
      <p:sp>
        <p:nvSpPr>
          <p:cNvPr id="8" name="文字方塊 7">
            <a:extLst>
              <a:ext uri="{FF2B5EF4-FFF2-40B4-BE49-F238E27FC236}">
                <a16:creationId xmlns:a16="http://schemas.microsoft.com/office/drawing/2014/main" id="{BE62C1A4-CE2F-4469-9DF7-5013AEEE54B7}"/>
              </a:ext>
            </a:extLst>
          </p:cNvPr>
          <p:cNvSpPr txBox="1"/>
          <p:nvPr/>
        </p:nvSpPr>
        <p:spPr>
          <a:xfrm>
            <a:off x="1219200" y="2333625"/>
            <a:ext cx="2000250" cy="615553"/>
          </a:xfrm>
          <a:prstGeom prst="rect">
            <a:avLst/>
          </a:prstGeom>
          <a:noFill/>
        </p:spPr>
        <p:txBody>
          <a:bodyPr wrap="square" rtlCol="0">
            <a:spAutoFit/>
          </a:bodyPr>
          <a:lstStyle/>
          <a:p>
            <a:pPr algn="ctr"/>
            <a:r>
              <a:rPr lang="zh-TW" altLang="en-US" sz="3400" dirty="0">
                <a:solidFill>
                  <a:srgbClr val="FF0000"/>
                </a:solidFill>
              </a:rPr>
              <a:t>吞吞吐吐</a:t>
            </a:r>
          </a:p>
        </p:txBody>
      </p:sp>
      <p:sp>
        <p:nvSpPr>
          <p:cNvPr id="9" name="文字方塊 8">
            <a:extLst>
              <a:ext uri="{FF2B5EF4-FFF2-40B4-BE49-F238E27FC236}">
                <a16:creationId xmlns:a16="http://schemas.microsoft.com/office/drawing/2014/main" id="{3CC0C892-392B-4EF7-AD5C-CEBB86DE5C3B}"/>
              </a:ext>
            </a:extLst>
          </p:cNvPr>
          <p:cNvSpPr txBox="1"/>
          <p:nvPr/>
        </p:nvSpPr>
        <p:spPr>
          <a:xfrm>
            <a:off x="4695825" y="3121223"/>
            <a:ext cx="2000250" cy="615553"/>
          </a:xfrm>
          <a:prstGeom prst="rect">
            <a:avLst/>
          </a:prstGeom>
          <a:noFill/>
        </p:spPr>
        <p:txBody>
          <a:bodyPr wrap="square" rtlCol="0">
            <a:spAutoFit/>
          </a:bodyPr>
          <a:lstStyle/>
          <a:p>
            <a:pPr algn="ctr"/>
            <a:r>
              <a:rPr lang="zh-TW" altLang="en-US" sz="3400" dirty="0">
                <a:solidFill>
                  <a:srgbClr val="FF0000"/>
                </a:solidFill>
              </a:rPr>
              <a:t>风餐露宿</a:t>
            </a:r>
          </a:p>
        </p:txBody>
      </p:sp>
      <p:sp>
        <p:nvSpPr>
          <p:cNvPr id="10" name="文字方塊 9">
            <a:extLst>
              <a:ext uri="{FF2B5EF4-FFF2-40B4-BE49-F238E27FC236}">
                <a16:creationId xmlns:a16="http://schemas.microsoft.com/office/drawing/2014/main" id="{5334D823-558F-4AD9-8DB2-BF3F48ADCB61}"/>
              </a:ext>
            </a:extLst>
          </p:cNvPr>
          <p:cNvSpPr txBox="1"/>
          <p:nvPr/>
        </p:nvSpPr>
        <p:spPr>
          <a:xfrm>
            <a:off x="3333750" y="4663796"/>
            <a:ext cx="2000250" cy="615553"/>
          </a:xfrm>
          <a:prstGeom prst="rect">
            <a:avLst/>
          </a:prstGeom>
          <a:noFill/>
        </p:spPr>
        <p:txBody>
          <a:bodyPr wrap="square" rtlCol="0">
            <a:spAutoFit/>
          </a:bodyPr>
          <a:lstStyle/>
          <a:p>
            <a:pPr algn="ctr"/>
            <a:r>
              <a:rPr lang="zh-TW" altLang="en-US" sz="3400" dirty="0">
                <a:solidFill>
                  <a:srgbClr val="FF0000"/>
                </a:solidFill>
              </a:rPr>
              <a:t>面黄肌瘦</a:t>
            </a:r>
          </a:p>
        </p:txBody>
      </p:sp>
      <p:sp>
        <p:nvSpPr>
          <p:cNvPr id="11" name="文字方塊 10">
            <a:extLst>
              <a:ext uri="{FF2B5EF4-FFF2-40B4-BE49-F238E27FC236}">
                <a16:creationId xmlns:a16="http://schemas.microsoft.com/office/drawing/2014/main" id="{591FAAB9-8706-4232-BF33-2327DFF6D80B}"/>
              </a:ext>
            </a:extLst>
          </p:cNvPr>
          <p:cNvSpPr txBox="1"/>
          <p:nvPr/>
        </p:nvSpPr>
        <p:spPr>
          <a:xfrm>
            <a:off x="6896100" y="5473421"/>
            <a:ext cx="2000250" cy="615553"/>
          </a:xfrm>
          <a:prstGeom prst="rect">
            <a:avLst/>
          </a:prstGeom>
          <a:noFill/>
        </p:spPr>
        <p:txBody>
          <a:bodyPr wrap="square" rtlCol="0">
            <a:spAutoFit/>
          </a:bodyPr>
          <a:lstStyle/>
          <a:p>
            <a:pPr algn="ctr"/>
            <a:r>
              <a:rPr lang="zh-TW" altLang="en-US" sz="3400" dirty="0">
                <a:solidFill>
                  <a:srgbClr val="FF0000"/>
                </a:solidFill>
              </a:rPr>
              <a:t>茹毛饮血</a:t>
            </a:r>
          </a:p>
        </p:txBody>
      </p:sp>
    </p:spTree>
    <p:extLst>
      <p:ext uri="{BB962C8B-B14F-4D97-AF65-F5344CB8AC3E}">
        <p14:creationId xmlns:p14="http://schemas.microsoft.com/office/powerpoint/2010/main" val="30327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C75DA49-4383-4B4C-8184-4A62D6B1EAFC}"/>
              </a:ext>
            </a:extLst>
          </p:cNvPr>
          <p:cNvSpPr/>
          <p:nvPr/>
        </p:nvSpPr>
        <p:spPr>
          <a:xfrm>
            <a:off x="314325" y="1660396"/>
            <a:ext cx="11553825" cy="2311082"/>
          </a:xfrm>
          <a:prstGeom prst="rect">
            <a:avLst/>
          </a:prstGeom>
        </p:spPr>
        <p:txBody>
          <a:bodyPr wrap="square">
            <a:spAutoFit/>
          </a:bodyPr>
          <a:lstStyle/>
          <a:p>
            <a:pPr>
              <a:lnSpc>
                <a:spcPct val="150000"/>
              </a:lnSpc>
            </a:pPr>
            <a:r>
              <a:rPr lang="en-US" altLang="zh-TW" sz="5400" dirty="0">
                <a:latin typeface="+mn-ea"/>
              </a:rPr>
              <a:t>Writing Homework</a:t>
            </a:r>
            <a:r>
              <a:rPr lang="zh-TW" altLang="zh-TW" sz="5400" dirty="0">
                <a:latin typeface="+mn-ea"/>
                <a:cs typeface="Calibri" panose="020F0502020204030204" pitchFamily="34" charset="0"/>
              </a:rPr>
              <a:t>：</a:t>
            </a:r>
            <a:endParaRPr lang="en-US" altLang="zh-TW" sz="5400" dirty="0">
              <a:latin typeface="+mn-ea"/>
              <a:cs typeface="Calibri" panose="020F0502020204030204" pitchFamily="34" charset="0"/>
            </a:endParaRPr>
          </a:p>
          <a:p>
            <a:pPr>
              <a:lnSpc>
                <a:spcPct val="150000"/>
              </a:lnSpc>
            </a:pPr>
            <a:r>
              <a:rPr lang="zh-TW" altLang="zh-TW" sz="4800" dirty="0">
                <a:latin typeface="+mn-ea"/>
                <a:cs typeface="Calibri" panose="020F0502020204030204" pitchFamily="34" charset="0"/>
              </a:rPr>
              <a:t>在这四个人当中，你会选择跟谁在一起？</a:t>
            </a:r>
            <a:endParaRPr lang="zh-TW" altLang="en-US" sz="4800" dirty="0">
              <a:latin typeface="+mn-ea"/>
            </a:endParaRPr>
          </a:p>
        </p:txBody>
      </p:sp>
    </p:spTree>
    <p:extLst>
      <p:ext uri="{BB962C8B-B14F-4D97-AF65-F5344CB8AC3E}">
        <p14:creationId xmlns:p14="http://schemas.microsoft.com/office/powerpoint/2010/main" val="378291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3E8B4E9-32E1-4542-B852-D75AFB074A17}"/>
              </a:ext>
            </a:extLst>
          </p:cNvPr>
          <p:cNvSpPr/>
          <p:nvPr/>
        </p:nvSpPr>
        <p:spPr>
          <a:xfrm>
            <a:off x="323850" y="309011"/>
            <a:ext cx="11525250" cy="6239978"/>
          </a:xfrm>
          <a:prstGeom prst="rect">
            <a:avLst/>
          </a:prstGeom>
        </p:spPr>
        <p:txBody>
          <a:bodyPr wrap="square">
            <a:spAutoFit/>
          </a:bodyPr>
          <a:lstStyle/>
          <a:p>
            <a:pPr indent="457200">
              <a:lnSpc>
                <a:spcPct val="150000"/>
              </a:lnSpc>
            </a:pPr>
            <a:r>
              <a:rPr lang="zh-CN" altLang="en-US" sz="3000" dirty="0">
                <a:solidFill>
                  <a:srgbClr val="333333"/>
                </a:solidFill>
                <a:latin typeface="微軟正黑體" panose="020B0604030504040204" pitchFamily="34" charset="-120"/>
                <a:ea typeface="微軟正黑體" panose="020B0604030504040204" pitchFamily="34" charset="-120"/>
              </a:rPr>
              <a:t>在美国西部，一个乡下青年要去参加斗牛赛，可他穷得除了一条破裤子，再也没得换了。事先，他曾想借一条裤子，可朋友们说，他要去参加斗牛赛，回来时，好裤子可能又成了破裤子，于是，谁都不肯借给他。他只好穿着露了膝盖的破裤子到了赛场。没想到，他竟奇迹般地得了第一。他上台领奖时，破裤子使他很难为情。台下十几名摄影记者却不管不顾地为他拍照，他简直无地自容。谁想，他的照片被登在报上后，他的破牛仔裤，竟成了当时许多年轻人效仿的款式。几天之后，大街小巷，到处都是穿着破裤子的青年。这一景象一直流传到今天。</a:t>
            </a:r>
            <a:endParaRPr lang="en-US" altLang="zh-CN" sz="3000" dirty="0">
              <a:solidFill>
                <a:srgbClr val="333333"/>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890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18978" y="752766"/>
            <a:ext cx="4327450" cy="1107996"/>
          </a:xfrm>
          <a:prstGeom prst="rect">
            <a:avLst/>
          </a:prstGeom>
          <a:solidFill>
            <a:srgbClr val="926397"/>
          </a:solidFill>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无地自容</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6096001" y="3429000"/>
            <a:ext cx="5777021" cy="1999073"/>
          </a:xfrm>
          <a:prstGeom prst="rect">
            <a:avLst/>
          </a:prstGeom>
        </p:spPr>
        <p:txBody>
          <a:bodyPr wrap="square">
            <a:spAutoFit/>
          </a:bodyPr>
          <a:lstStyle/>
          <a:p>
            <a:pPr algn="ctr">
              <a:lnSpc>
                <a:spcPct val="150000"/>
              </a:lnSpc>
            </a:pPr>
            <a:r>
              <a:rPr lang="zh-TW" altLang="en-US" sz="4400" dirty="0"/>
              <a:t>被當面指出所犯的錯誤時，他直羞得無地自容。</a:t>
            </a: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flipV="1">
            <a:off x="4646428" y="1260598"/>
            <a:ext cx="1773623" cy="46166"/>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420051" y="660433"/>
            <a:ext cx="5452971" cy="1200329"/>
          </a:xfrm>
          <a:prstGeom prst="rect">
            <a:avLst/>
          </a:prstGeom>
          <a:noFill/>
          <a:ln>
            <a:solidFill>
              <a:srgbClr val="926397"/>
            </a:solidFill>
          </a:ln>
        </p:spPr>
        <p:txBody>
          <a:bodyPr wrap="square" rtlCol="0">
            <a:spAutoFit/>
          </a:bodyPr>
          <a:lstStyle/>
          <a:p>
            <a:pPr algn="ctr"/>
            <a:r>
              <a:rPr lang="zh-TW" altLang="en-US" sz="3600" dirty="0">
                <a:solidFill>
                  <a:schemeClr val="accent6"/>
                </a:solidFill>
                <a:latin typeface="+mn-ea"/>
              </a:rPr>
              <a:t>没有地方给自己容身。形容十分羞愧</a:t>
            </a:r>
          </a:p>
        </p:txBody>
      </p:sp>
      <p:sp>
        <p:nvSpPr>
          <p:cNvPr id="8" name="矩形 7">
            <a:extLst>
              <a:ext uri="{FF2B5EF4-FFF2-40B4-BE49-F238E27FC236}">
                <a16:creationId xmlns:a16="http://schemas.microsoft.com/office/drawing/2014/main" id="{C2FA2717-152A-4D53-9DBA-70DE6C2521A3}"/>
              </a:ext>
            </a:extLst>
          </p:cNvPr>
          <p:cNvSpPr/>
          <p:nvPr/>
        </p:nvSpPr>
        <p:spPr>
          <a:xfrm>
            <a:off x="6096000" y="2167827"/>
            <a:ext cx="6096000" cy="954107"/>
          </a:xfrm>
          <a:prstGeom prst="rect">
            <a:avLst/>
          </a:prstGeom>
        </p:spPr>
        <p:txBody>
          <a:bodyPr wrap="square">
            <a:spAutoFit/>
          </a:bodyPr>
          <a:lstStyle/>
          <a:p>
            <a:pPr algn="ctr"/>
            <a:r>
              <a:rPr lang="en-US" altLang="zh-TW" sz="2800" dirty="0">
                <a:solidFill>
                  <a:srgbClr val="926397"/>
                </a:solidFill>
              </a:rPr>
              <a:t>can find no place to hide oneself for shame</a:t>
            </a:r>
            <a:endParaRPr lang="zh-TW" altLang="en-US" sz="2800" dirty="0">
              <a:solidFill>
                <a:srgbClr val="926397"/>
              </a:solidFill>
            </a:endParaRPr>
          </a:p>
        </p:txBody>
      </p:sp>
      <p:pic>
        <p:nvPicPr>
          <p:cNvPr id="7" name="圖片 6">
            <a:extLst>
              <a:ext uri="{FF2B5EF4-FFF2-40B4-BE49-F238E27FC236}">
                <a16:creationId xmlns:a16="http://schemas.microsoft.com/office/drawing/2014/main" id="{E2A923FF-95F0-4DE6-BCDD-C01EEBDE4F86}"/>
              </a:ext>
            </a:extLst>
          </p:cNvPr>
          <p:cNvPicPr>
            <a:picLocks noChangeAspect="1"/>
          </p:cNvPicPr>
          <p:nvPr/>
        </p:nvPicPr>
        <p:blipFill>
          <a:blip r:embed="rId2"/>
          <a:stretch>
            <a:fillRect/>
          </a:stretch>
        </p:blipFill>
        <p:spPr>
          <a:xfrm>
            <a:off x="318978" y="2722690"/>
            <a:ext cx="5073816" cy="3382544"/>
          </a:xfrm>
          <a:prstGeom prst="rect">
            <a:avLst/>
          </a:prstGeom>
        </p:spPr>
      </p:pic>
    </p:spTree>
    <p:extLst>
      <p:ext uri="{BB962C8B-B14F-4D97-AF65-F5344CB8AC3E}">
        <p14:creationId xmlns:p14="http://schemas.microsoft.com/office/powerpoint/2010/main" val="85568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4E72D0A-A5CC-4B58-BBC8-0DD9CAA7122D}"/>
              </a:ext>
            </a:extLst>
          </p:cNvPr>
          <p:cNvSpPr/>
          <p:nvPr/>
        </p:nvSpPr>
        <p:spPr>
          <a:xfrm>
            <a:off x="333375" y="309011"/>
            <a:ext cx="11525250" cy="6239978"/>
          </a:xfrm>
          <a:prstGeom prst="rect">
            <a:avLst/>
          </a:prstGeom>
        </p:spPr>
        <p:txBody>
          <a:bodyPr wrap="square">
            <a:spAutoFit/>
          </a:bodyPr>
          <a:lstStyle/>
          <a:p>
            <a:pPr indent="457200">
              <a:lnSpc>
                <a:spcPct val="150000"/>
              </a:lnSpc>
            </a:pPr>
            <a:r>
              <a:rPr lang="zh-CN" altLang="en-US" sz="3000" dirty="0">
                <a:solidFill>
                  <a:srgbClr val="333333"/>
                </a:solidFill>
                <a:latin typeface="微軟正黑體" panose="020B0604030504040204" pitchFamily="34" charset="-120"/>
                <a:ea typeface="微軟正黑體" panose="020B0604030504040204" pitchFamily="34" charset="-120"/>
              </a:rPr>
              <a:t>在法国，一个不被人所知的流浪歌手，整天在大街上卖唱，可他不知道自己的歌唱得有多好。他穿着一条肥大的裤子，手握一把吉他，从一个城市走到另一个城市。有一天，一个经纪人竟为他出资，要帮他组建一支</a:t>
            </a:r>
            <a:r>
              <a:rPr lang="en-US" altLang="zh-CN" sz="3000" dirty="0">
                <a:solidFill>
                  <a:srgbClr val="333333"/>
                </a:solidFill>
                <a:latin typeface="微軟正黑體" panose="020B0604030504040204" pitchFamily="34" charset="-120"/>
                <a:ea typeface="微軟正黑體" panose="020B0604030504040204" pitchFamily="34" charset="-120"/>
              </a:rPr>
              <a:t>OK</a:t>
            </a:r>
            <a:r>
              <a:rPr lang="zh-CN" altLang="en-US" sz="3000" dirty="0">
                <a:solidFill>
                  <a:srgbClr val="333333"/>
                </a:solidFill>
                <a:latin typeface="微軟正黑體" panose="020B0604030504040204" pitchFamily="34" charset="-120"/>
                <a:ea typeface="微軟正黑體" panose="020B0604030504040204" pitchFamily="34" charset="-120"/>
              </a:rPr>
              <a:t>乐队，并让他提出自己的要求。他的唯一要求，便是要求投资人给他买几条裤子，把他不合时宜的大肥裤子换掉，因为那时的歌星们，都是穿着很合身的瘦腿裤。</a:t>
            </a:r>
            <a:endParaRPr lang="en-US" altLang="zh-CN" sz="3000" dirty="0">
              <a:solidFill>
                <a:srgbClr val="333333"/>
              </a:solidFill>
              <a:latin typeface="微軟正黑體" panose="020B0604030504040204" pitchFamily="34" charset="-120"/>
              <a:ea typeface="微軟正黑體" panose="020B0604030504040204" pitchFamily="34" charset="-120"/>
            </a:endParaRPr>
          </a:p>
          <a:p>
            <a:pPr indent="457200">
              <a:lnSpc>
                <a:spcPct val="150000"/>
              </a:lnSpc>
            </a:pPr>
            <a:r>
              <a:rPr lang="zh-CN" altLang="en-US" sz="3000" dirty="0">
                <a:solidFill>
                  <a:srgbClr val="333333"/>
                </a:solidFill>
                <a:latin typeface="微軟正黑體" panose="020B0604030504040204" pitchFamily="34" charset="-120"/>
                <a:ea typeface="微軟正黑體" panose="020B0604030504040204" pitchFamily="34" charset="-120"/>
              </a:rPr>
              <a:t>可是，他的资助人却笑了，说我就是看中了你的肥裤子。从此，他的肥裤子果然代表了一种潮流和时尚。在世界各地，许多歌手和乐队都开始穿起了肥裤子。</a:t>
            </a:r>
            <a:endParaRPr lang="zh-TW" altLang="en-US" sz="3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0260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rgbClr val="006699"/>
          </a:solidFill>
          <a:ln>
            <a:solidFill>
              <a:srgbClr val="006699"/>
            </a:solidFill>
          </a:ln>
        </p:spPr>
        <p:txBody>
          <a:bodyPr wrap="square" rtlCol="0">
            <a:spAutoFit/>
          </a:bodyPr>
          <a:lstStyle/>
          <a:p>
            <a:pPr algn="ctr"/>
            <a:r>
              <a:rPr lang="zh-TW" altLang="en-US" sz="6600" dirty="0">
                <a:solidFill>
                  <a:schemeClr val="bg1"/>
                </a:solidFill>
                <a:latin typeface="Calibri" panose="020F0502020204030204" pitchFamily="34" charset="0"/>
              </a:rPr>
              <a:t>流浪</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006699"/>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出资</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35179"/>
            <a:ext cx="2151321" cy="1107996"/>
          </a:xfrm>
          <a:prstGeom prst="rect">
            <a:avLst/>
          </a:prstGeom>
          <a:solidFill>
            <a:srgbClr val="006699"/>
          </a:solidFill>
          <a:ln>
            <a:solidFill>
              <a:srgbClr val="006699"/>
            </a:solidFill>
          </a:ln>
        </p:spPr>
        <p:txBody>
          <a:bodyPr wrap="square" rtlCol="0" anchor="ctr">
            <a:spAutoFit/>
          </a:bodyPr>
          <a:lstStyle/>
          <a:p>
            <a:pPr algn="ctr"/>
            <a:r>
              <a:rPr lang="zh-TW" altLang="en-US" sz="6600" dirty="0">
                <a:solidFill>
                  <a:schemeClr val="bg1"/>
                </a:solidFill>
                <a:latin typeface="Calibri" panose="020F0502020204030204" pitchFamily="34" charset="0"/>
              </a:rPr>
              <a:t>投资</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435151"/>
            <a:ext cx="2151321" cy="1015663"/>
          </a:xfrm>
          <a:prstGeom prst="rect">
            <a:avLst/>
          </a:prstGeom>
          <a:solidFill>
            <a:srgbClr val="006699"/>
          </a:solidFill>
          <a:ln>
            <a:solidFill>
              <a:srgbClr val="006699"/>
            </a:solidFill>
          </a:ln>
        </p:spPr>
        <p:txBody>
          <a:bodyPr wrap="square" rtlCol="0" anchor="ctr">
            <a:spAutoFit/>
          </a:bodyPr>
          <a:lstStyle/>
          <a:p>
            <a:pPr algn="ctr"/>
            <a:r>
              <a:rPr lang="zh-TW" altLang="en-US" sz="6000" dirty="0">
                <a:solidFill>
                  <a:schemeClr val="bg1"/>
                </a:solidFill>
                <a:latin typeface="Calibri" panose="020F0502020204030204" pitchFamily="34" charset="0"/>
              </a:rPr>
              <a:t>潮流</a:t>
            </a:r>
            <a:endParaRPr lang="en-US" altLang="zh-TW" sz="60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626813"/>
            <a:ext cx="6057509"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生活没有着落</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2" y="1979719"/>
            <a:ext cx="6057508"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出钱。</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335205" y="5179220"/>
            <a:ext cx="5068068"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投入资金。</a:t>
            </a:r>
          </a:p>
        </p:txBody>
      </p:sp>
      <p:sp>
        <p:nvSpPr>
          <p:cNvPr id="10" name="文字方塊 9">
            <a:extLst>
              <a:ext uri="{FF2B5EF4-FFF2-40B4-BE49-F238E27FC236}">
                <a16:creationId xmlns:a16="http://schemas.microsoft.com/office/drawing/2014/main" id="{BC2B76B4-AC44-49EC-90FC-9F09AFC72C2A}"/>
              </a:ext>
            </a:extLst>
          </p:cNvPr>
          <p:cNvSpPr txBox="1"/>
          <p:nvPr/>
        </p:nvSpPr>
        <p:spPr>
          <a:xfrm>
            <a:off x="6788725" y="5179220"/>
            <a:ext cx="5068069"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社会发展的趋势。</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416707"/>
            <a:ext cx="3570985" cy="1077218"/>
          </a:xfrm>
          <a:prstGeom prst="rect">
            <a:avLst/>
          </a:prstGeom>
        </p:spPr>
        <p:txBody>
          <a:bodyPr wrap="square">
            <a:spAutoFit/>
          </a:bodyPr>
          <a:lstStyle/>
          <a:p>
            <a:pPr algn="ctr"/>
            <a:r>
              <a:rPr lang="en-US" altLang="zh-TW" sz="3200" dirty="0"/>
              <a:t>roam about (around)</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85810" y="3708228"/>
            <a:ext cx="3944679" cy="584775"/>
          </a:xfrm>
          <a:prstGeom prst="rect">
            <a:avLst/>
          </a:prstGeom>
        </p:spPr>
        <p:txBody>
          <a:bodyPr wrap="square">
            <a:spAutoFit/>
          </a:bodyPr>
          <a:lstStyle/>
          <a:p>
            <a:pPr algn="ctr"/>
            <a:r>
              <a:rPr lang="en-US" altLang="zh-TW" sz="3200" dirty="0"/>
              <a:t>flow of the tide</a:t>
            </a:r>
            <a:endParaRPr lang="zh-TW" altLang="en-US" sz="32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85810" y="416708"/>
            <a:ext cx="3906190" cy="369332"/>
          </a:xfrm>
          <a:prstGeom prst="rect">
            <a:avLst/>
          </a:prstGeom>
        </p:spPr>
        <p:txBody>
          <a:bodyPr wrap="square">
            <a:spAutoFit/>
          </a:bodyPr>
          <a:lstStyle/>
          <a:p>
            <a:pPr algn="ctr"/>
            <a:r>
              <a:rPr lang="en-US" altLang="zh-TW" dirty="0"/>
              <a:t>provide the fund</a:t>
            </a:r>
            <a:endParaRPr lang="zh-TW" altLang="en-US" sz="2800" dirty="0">
              <a:latin typeface="Calibri" panose="020F0502020204030204" pitchFamily="34" charset="0"/>
              <a:cs typeface="Calibri" panose="020F0502020204030204" pitchFamily="34" charset="0"/>
            </a:endParaRPr>
          </a:p>
        </p:txBody>
      </p:sp>
      <p:sp>
        <p:nvSpPr>
          <p:cNvPr id="3" name="矩形 2">
            <a:extLst>
              <a:ext uri="{FF2B5EF4-FFF2-40B4-BE49-F238E27FC236}">
                <a16:creationId xmlns:a16="http://schemas.microsoft.com/office/drawing/2014/main" id="{3F5F533B-2C09-4005-BC82-60716A0C2DA3}"/>
              </a:ext>
            </a:extLst>
          </p:cNvPr>
          <p:cNvSpPr/>
          <p:nvPr/>
        </p:nvSpPr>
        <p:spPr>
          <a:xfrm>
            <a:off x="2563506" y="3560589"/>
            <a:ext cx="3532494" cy="584775"/>
          </a:xfrm>
          <a:prstGeom prst="rect">
            <a:avLst/>
          </a:prstGeom>
        </p:spPr>
        <p:txBody>
          <a:bodyPr wrap="square">
            <a:spAutoFit/>
          </a:bodyPr>
          <a:lstStyle/>
          <a:p>
            <a:pPr algn="ctr"/>
            <a:r>
              <a:rPr lang="en-US" altLang="zh-TW" sz="3200" dirty="0"/>
              <a:t>invest</a:t>
            </a:r>
            <a:endParaRPr lang="zh-TW" altLang="en-US" sz="3200" dirty="0"/>
          </a:p>
        </p:txBody>
      </p:sp>
    </p:spTree>
    <p:extLst>
      <p:ext uri="{BB962C8B-B14F-4D97-AF65-F5344CB8AC3E}">
        <p14:creationId xmlns:p14="http://schemas.microsoft.com/office/powerpoint/2010/main" val="3394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0" grpId="0"/>
      <p:bldP spid="11" grpId="0"/>
      <p:bldP spid="13" grpId="0"/>
      <p:bldP spid="14" grpId="0"/>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18978" y="752766"/>
            <a:ext cx="4327450" cy="1107996"/>
          </a:xfrm>
          <a:prstGeom prst="rect">
            <a:avLst/>
          </a:prstGeom>
          <a:solidFill>
            <a:srgbClr val="926397"/>
          </a:solidFill>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不合时宜</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6096000" y="2584214"/>
            <a:ext cx="5777021" cy="3014736"/>
          </a:xfrm>
          <a:prstGeom prst="rect">
            <a:avLst/>
          </a:prstGeom>
        </p:spPr>
        <p:txBody>
          <a:bodyPr wrap="square">
            <a:spAutoFit/>
          </a:bodyPr>
          <a:lstStyle/>
          <a:p>
            <a:pPr algn="ctr">
              <a:lnSpc>
                <a:spcPct val="150000"/>
              </a:lnSpc>
            </a:pPr>
            <a:r>
              <a:rPr lang="zh-TW" altLang="en-US" sz="4400" dirty="0"/>
              <a:t>她总爱穿些不合时宜的衣服，经常受到朋友的嘲笑</a:t>
            </a:r>
            <a:r>
              <a:rPr lang="zh-TW" altLang="en-US" sz="4400" dirty="0">
                <a:latin typeface="Helvetica Neue"/>
              </a:rPr>
              <a:t>。</a:t>
            </a:r>
            <a:endParaRPr lang="zh-TW" altLang="en-US" sz="44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46428" y="1306764"/>
            <a:ext cx="1773623"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420051" y="983598"/>
            <a:ext cx="5452971" cy="646331"/>
          </a:xfrm>
          <a:prstGeom prst="rect">
            <a:avLst/>
          </a:prstGeom>
          <a:noFill/>
          <a:ln>
            <a:solidFill>
              <a:srgbClr val="926397"/>
            </a:solidFill>
          </a:ln>
        </p:spPr>
        <p:txBody>
          <a:bodyPr wrap="square" rtlCol="0">
            <a:spAutoFit/>
          </a:bodyPr>
          <a:lstStyle/>
          <a:p>
            <a:pPr algn="ctr"/>
            <a:r>
              <a:rPr lang="zh-TW" altLang="en-US" sz="3600" dirty="0">
                <a:solidFill>
                  <a:schemeClr val="accent6"/>
                </a:solidFill>
                <a:latin typeface="+mn-ea"/>
              </a:rPr>
              <a:t>不符合当前的思想、潮流</a:t>
            </a:r>
          </a:p>
        </p:txBody>
      </p:sp>
      <p:sp>
        <p:nvSpPr>
          <p:cNvPr id="8" name="矩形 7">
            <a:extLst>
              <a:ext uri="{FF2B5EF4-FFF2-40B4-BE49-F238E27FC236}">
                <a16:creationId xmlns:a16="http://schemas.microsoft.com/office/drawing/2014/main" id="{C2FA2717-152A-4D53-9DBA-70DE6C2521A3}"/>
              </a:ext>
            </a:extLst>
          </p:cNvPr>
          <p:cNvSpPr/>
          <p:nvPr/>
        </p:nvSpPr>
        <p:spPr>
          <a:xfrm>
            <a:off x="6096000" y="1810748"/>
            <a:ext cx="6096000" cy="523220"/>
          </a:xfrm>
          <a:prstGeom prst="rect">
            <a:avLst/>
          </a:prstGeom>
        </p:spPr>
        <p:txBody>
          <a:bodyPr wrap="square">
            <a:spAutoFit/>
          </a:bodyPr>
          <a:lstStyle/>
          <a:p>
            <a:pPr algn="ctr"/>
            <a:r>
              <a:rPr lang="en-US" altLang="zh-TW" sz="2800" dirty="0">
                <a:solidFill>
                  <a:srgbClr val="926397"/>
                </a:solidFill>
              </a:rPr>
              <a:t>be incompatible with present needs</a:t>
            </a:r>
            <a:endParaRPr lang="zh-TW" altLang="en-US" sz="2800" dirty="0">
              <a:solidFill>
                <a:srgbClr val="926397"/>
              </a:solidFill>
            </a:endParaRPr>
          </a:p>
        </p:txBody>
      </p:sp>
      <p:pic>
        <p:nvPicPr>
          <p:cNvPr id="4" name="圖片 3">
            <a:extLst>
              <a:ext uri="{FF2B5EF4-FFF2-40B4-BE49-F238E27FC236}">
                <a16:creationId xmlns:a16="http://schemas.microsoft.com/office/drawing/2014/main" id="{9BE5D47F-5843-4F5B-A055-90EC7E4B6D02}"/>
              </a:ext>
            </a:extLst>
          </p:cNvPr>
          <p:cNvPicPr>
            <a:picLocks noChangeAspect="1"/>
          </p:cNvPicPr>
          <p:nvPr/>
        </p:nvPicPr>
        <p:blipFill>
          <a:blip r:embed="rId2"/>
          <a:stretch>
            <a:fillRect/>
          </a:stretch>
        </p:blipFill>
        <p:spPr>
          <a:xfrm>
            <a:off x="1149233" y="1913215"/>
            <a:ext cx="3194166" cy="4621784"/>
          </a:xfrm>
          <a:prstGeom prst="rect">
            <a:avLst/>
          </a:prstGeom>
        </p:spPr>
      </p:pic>
    </p:spTree>
    <p:extLst>
      <p:ext uri="{BB962C8B-B14F-4D97-AF65-F5344CB8AC3E}">
        <p14:creationId xmlns:p14="http://schemas.microsoft.com/office/powerpoint/2010/main" val="254055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面黄肌瘦</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2994655"/>
            <a:ext cx="6491396" cy="3273781"/>
          </a:xfrm>
          <a:prstGeom prst="rect">
            <a:avLst/>
          </a:prstGeom>
        </p:spPr>
        <p:txBody>
          <a:bodyPr wrap="square">
            <a:spAutoFit/>
          </a:bodyPr>
          <a:lstStyle/>
          <a:p>
            <a:pPr algn="ctr">
              <a:lnSpc>
                <a:spcPct val="150000"/>
              </a:lnSpc>
            </a:pPr>
            <a:r>
              <a:rPr lang="zh-TW" altLang="en-US" sz="4800" dirty="0">
                <a:latin typeface="Helvetica Neue"/>
              </a:rPr>
              <a:t>在非洲，有许多穷人吃不饱，穿不暖，个个都面黄肌瘦。</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725673"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5381626" y="589564"/>
            <a:ext cx="6810374" cy="1323439"/>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形容人消瘦，营养不良，看起来身体不健康的样子。</a:t>
            </a:r>
          </a:p>
        </p:txBody>
      </p:sp>
      <p:pic>
        <p:nvPicPr>
          <p:cNvPr id="7" name="圖片 6">
            <a:extLst>
              <a:ext uri="{FF2B5EF4-FFF2-40B4-BE49-F238E27FC236}">
                <a16:creationId xmlns:a16="http://schemas.microsoft.com/office/drawing/2014/main" id="{62B5F6A2-1648-4373-BFC1-189E524857F7}"/>
              </a:ext>
            </a:extLst>
          </p:cNvPr>
          <p:cNvPicPr>
            <a:picLocks noChangeAspect="1"/>
          </p:cNvPicPr>
          <p:nvPr/>
        </p:nvPicPr>
        <p:blipFill>
          <a:blip r:embed="rId2"/>
          <a:stretch>
            <a:fillRect/>
          </a:stretch>
        </p:blipFill>
        <p:spPr>
          <a:xfrm>
            <a:off x="14772" y="2610051"/>
            <a:ext cx="5366854" cy="3273781"/>
          </a:xfrm>
          <a:prstGeom prst="rect">
            <a:avLst/>
          </a:prstGeom>
        </p:spPr>
      </p:pic>
    </p:spTree>
    <p:extLst>
      <p:ext uri="{BB962C8B-B14F-4D97-AF65-F5344CB8AC3E}">
        <p14:creationId xmlns:p14="http://schemas.microsoft.com/office/powerpoint/2010/main" val="135187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328246A-74AE-48B8-962C-C082D84068C0}"/>
              </a:ext>
            </a:extLst>
          </p:cNvPr>
          <p:cNvSpPr/>
          <p:nvPr/>
        </p:nvSpPr>
        <p:spPr>
          <a:xfrm>
            <a:off x="338137" y="1152525"/>
            <a:ext cx="11515725" cy="4854983"/>
          </a:xfrm>
          <a:prstGeom prst="rect">
            <a:avLst/>
          </a:prstGeom>
        </p:spPr>
        <p:txBody>
          <a:bodyPr wrap="square">
            <a:spAutoFit/>
          </a:bodyPr>
          <a:lstStyle/>
          <a:p>
            <a:pPr indent="457200">
              <a:lnSpc>
                <a:spcPct val="150000"/>
              </a:lnSpc>
            </a:pPr>
            <a:r>
              <a:rPr lang="zh-CN" altLang="en-US" sz="3000" dirty="0">
                <a:solidFill>
                  <a:srgbClr val="333333"/>
                </a:solidFill>
                <a:latin typeface="微軟正黑體" panose="020B0604030504040204" pitchFamily="34" charset="-120"/>
                <a:ea typeface="微軟正黑體" panose="020B0604030504040204" pitchFamily="34" charset="-120"/>
              </a:rPr>
              <a:t>把头发染成多种颜色，更是一个无钱理发的青年人所为。有一天，在英国小镇莱切，一个青年走到一家化工厂楼下的时候，被楼上倒下来的一桶化学物质弄脏了头发，他没有钱去理发，就这么留着，红红黄黄地留了几天，惹得大街上许多青年纷纷追逐，然后又去效仿。结果，有家理发店抓住时机，专门找人研制出了各种染发的颜料，满足了新奇者的愿望。这一现象一直扩大到全球，成为一种典型的时尚。</a:t>
            </a:r>
            <a:endParaRPr lang="zh-TW" altLang="en-US" sz="3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9159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rgbClr val="006699"/>
          </a:solidFill>
          <a:ln>
            <a:solidFill>
              <a:srgbClr val="006699"/>
            </a:solidFill>
          </a:ln>
        </p:spPr>
        <p:txBody>
          <a:bodyPr wrap="square" rtlCol="0">
            <a:spAutoFit/>
          </a:bodyPr>
          <a:lstStyle/>
          <a:p>
            <a:pPr algn="ctr"/>
            <a:r>
              <a:rPr lang="zh-TW" altLang="en-US" sz="6600" dirty="0">
                <a:solidFill>
                  <a:schemeClr val="bg1"/>
                </a:solidFill>
                <a:latin typeface="Calibri" panose="020F0502020204030204" pitchFamily="34" charset="0"/>
              </a:rPr>
              <a:t>化工</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006699"/>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理发</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35179"/>
            <a:ext cx="2151321" cy="1107996"/>
          </a:xfrm>
          <a:prstGeom prst="rect">
            <a:avLst/>
          </a:prstGeom>
          <a:solidFill>
            <a:srgbClr val="006699"/>
          </a:solidFill>
          <a:ln>
            <a:solidFill>
              <a:srgbClr val="006699"/>
            </a:solidFill>
          </a:ln>
        </p:spPr>
        <p:txBody>
          <a:bodyPr wrap="square" rtlCol="0" anchor="ctr">
            <a:spAutoFit/>
          </a:bodyPr>
          <a:lstStyle/>
          <a:p>
            <a:pPr algn="ctr"/>
            <a:r>
              <a:rPr lang="zh-TW" altLang="en-US" sz="6600" dirty="0">
                <a:solidFill>
                  <a:schemeClr val="bg1"/>
                </a:solidFill>
                <a:latin typeface="Calibri" panose="020F0502020204030204" pitchFamily="34" charset="0"/>
              </a:rPr>
              <a:t>效仿</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435151"/>
            <a:ext cx="2151321" cy="1015663"/>
          </a:xfrm>
          <a:prstGeom prst="rect">
            <a:avLst/>
          </a:prstGeom>
          <a:solidFill>
            <a:srgbClr val="006699"/>
          </a:solidFill>
          <a:ln>
            <a:solidFill>
              <a:srgbClr val="006699"/>
            </a:solidFill>
          </a:ln>
        </p:spPr>
        <p:txBody>
          <a:bodyPr wrap="square" rtlCol="0" anchor="ctr">
            <a:spAutoFit/>
          </a:bodyPr>
          <a:lstStyle/>
          <a:p>
            <a:pPr algn="ctr"/>
            <a:r>
              <a:rPr lang="zh-TW" altLang="en-US" sz="6000" dirty="0">
                <a:solidFill>
                  <a:schemeClr val="bg1"/>
                </a:solidFill>
                <a:latin typeface="Calibri" panose="020F0502020204030204" pitchFamily="34" charset="0"/>
              </a:rPr>
              <a:t>时机</a:t>
            </a:r>
            <a:endParaRPr lang="en-US" altLang="zh-TW" sz="6000" dirty="0">
              <a:solidFill>
                <a:schemeClr val="bg1"/>
              </a:solidFill>
              <a:latin typeface="Calibri" panose="020F0502020204030204" pitchFamily="34" charset="0"/>
            </a:endParaRPr>
          </a:p>
        </p:txBody>
      </p:sp>
      <p:sp>
        <p:nvSpPr>
          <p:cNvPr id="9" name="文字方塊 8">
            <a:extLst>
              <a:ext uri="{FF2B5EF4-FFF2-40B4-BE49-F238E27FC236}">
                <a16:creationId xmlns:a16="http://schemas.microsoft.com/office/drawing/2014/main" id="{D17DCB4F-281E-48F9-8B9B-F6FF1FC41050}"/>
              </a:ext>
            </a:extLst>
          </p:cNvPr>
          <p:cNvSpPr txBox="1"/>
          <p:nvPr/>
        </p:nvSpPr>
        <p:spPr>
          <a:xfrm>
            <a:off x="335205" y="5179220"/>
            <a:ext cx="5068068"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模仿。</a:t>
            </a:r>
          </a:p>
        </p:txBody>
      </p:sp>
      <p:sp>
        <p:nvSpPr>
          <p:cNvPr id="10" name="文字方塊 9">
            <a:extLst>
              <a:ext uri="{FF2B5EF4-FFF2-40B4-BE49-F238E27FC236}">
                <a16:creationId xmlns:a16="http://schemas.microsoft.com/office/drawing/2014/main" id="{BC2B76B4-AC44-49EC-90FC-9F09AFC72C2A}"/>
              </a:ext>
            </a:extLst>
          </p:cNvPr>
          <p:cNvSpPr txBox="1"/>
          <p:nvPr/>
        </p:nvSpPr>
        <p:spPr>
          <a:xfrm>
            <a:off x="6788725" y="5179220"/>
            <a:ext cx="5068069"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适当的时刻或机会。</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416707"/>
            <a:ext cx="3570985" cy="584775"/>
          </a:xfrm>
          <a:prstGeom prst="rect">
            <a:avLst/>
          </a:prstGeom>
        </p:spPr>
        <p:txBody>
          <a:bodyPr wrap="square">
            <a:spAutoFit/>
          </a:bodyPr>
          <a:lstStyle/>
          <a:p>
            <a:pPr algn="ctr"/>
            <a:r>
              <a:rPr lang="en-US" altLang="zh-TW" sz="3200" dirty="0"/>
              <a:t>chemical industry</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85810" y="3708228"/>
            <a:ext cx="3944679" cy="584775"/>
          </a:xfrm>
          <a:prstGeom prst="rect">
            <a:avLst/>
          </a:prstGeom>
        </p:spPr>
        <p:txBody>
          <a:bodyPr wrap="square">
            <a:spAutoFit/>
          </a:bodyPr>
          <a:lstStyle/>
          <a:p>
            <a:pPr algn="ctr"/>
            <a:r>
              <a:rPr lang="en-US" altLang="zh-TW" sz="3200" dirty="0"/>
              <a:t>occasion</a:t>
            </a:r>
            <a:endParaRPr lang="zh-TW" altLang="en-US" sz="32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85810" y="416708"/>
            <a:ext cx="3906190" cy="584775"/>
          </a:xfrm>
          <a:prstGeom prst="rect">
            <a:avLst/>
          </a:prstGeom>
        </p:spPr>
        <p:txBody>
          <a:bodyPr wrap="square">
            <a:spAutoFit/>
          </a:bodyPr>
          <a:lstStyle/>
          <a:p>
            <a:pPr algn="ctr"/>
            <a:r>
              <a:rPr lang="en-US" altLang="zh-TW" sz="3200" dirty="0"/>
              <a:t>have a haircut</a:t>
            </a:r>
            <a:endParaRPr lang="zh-TW" altLang="en-US" sz="3200" dirty="0">
              <a:latin typeface="Calibri" panose="020F0502020204030204" pitchFamily="34" charset="0"/>
              <a:cs typeface="Calibri" panose="020F0502020204030204" pitchFamily="34" charset="0"/>
            </a:endParaRPr>
          </a:p>
        </p:txBody>
      </p:sp>
      <p:sp>
        <p:nvSpPr>
          <p:cNvPr id="3" name="矩形 2">
            <a:extLst>
              <a:ext uri="{FF2B5EF4-FFF2-40B4-BE49-F238E27FC236}">
                <a16:creationId xmlns:a16="http://schemas.microsoft.com/office/drawing/2014/main" id="{3F5F533B-2C09-4005-BC82-60716A0C2DA3}"/>
              </a:ext>
            </a:extLst>
          </p:cNvPr>
          <p:cNvSpPr/>
          <p:nvPr/>
        </p:nvSpPr>
        <p:spPr>
          <a:xfrm>
            <a:off x="2521942" y="3456679"/>
            <a:ext cx="3532494" cy="1077218"/>
          </a:xfrm>
          <a:prstGeom prst="rect">
            <a:avLst/>
          </a:prstGeom>
        </p:spPr>
        <p:txBody>
          <a:bodyPr wrap="square">
            <a:spAutoFit/>
          </a:bodyPr>
          <a:lstStyle/>
          <a:p>
            <a:pPr algn="ctr"/>
            <a:r>
              <a:rPr lang="en-US" altLang="zh-TW" sz="3200" dirty="0"/>
              <a:t>follow the example of</a:t>
            </a:r>
            <a:endParaRPr lang="zh-TW" altLang="en-US" sz="3200" dirty="0"/>
          </a:p>
        </p:txBody>
      </p:sp>
      <p:pic>
        <p:nvPicPr>
          <p:cNvPr id="15" name="圖片 14">
            <a:extLst>
              <a:ext uri="{FF2B5EF4-FFF2-40B4-BE49-F238E27FC236}">
                <a16:creationId xmlns:a16="http://schemas.microsoft.com/office/drawing/2014/main" id="{B70282E5-4527-42FF-B7EA-459EA740DE6E}"/>
              </a:ext>
            </a:extLst>
          </p:cNvPr>
          <p:cNvPicPr>
            <a:picLocks noChangeAspect="1"/>
          </p:cNvPicPr>
          <p:nvPr/>
        </p:nvPicPr>
        <p:blipFill>
          <a:blip r:embed="rId2"/>
          <a:stretch>
            <a:fillRect/>
          </a:stretch>
        </p:blipFill>
        <p:spPr>
          <a:xfrm>
            <a:off x="2100513" y="1339651"/>
            <a:ext cx="2190750" cy="2095500"/>
          </a:xfrm>
          <a:prstGeom prst="rect">
            <a:avLst/>
          </a:prstGeom>
        </p:spPr>
      </p:pic>
      <p:pic>
        <p:nvPicPr>
          <p:cNvPr id="16" name="圖片 15">
            <a:extLst>
              <a:ext uri="{FF2B5EF4-FFF2-40B4-BE49-F238E27FC236}">
                <a16:creationId xmlns:a16="http://schemas.microsoft.com/office/drawing/2014/main" id="{3C2F94A9-9ED9-46DD-94BC-667897138F98}"/>
              </a:ext>
            </a:extLst>
          </p:cNvPr>
          <p:cNvPicPr>
            <a:picLocks noChangeAspect="1"/>
          </p:cNvPicPr>
          <p:nvPr/>
        </p:nvPicPr>
        <p:blipFill>
          <a:blip r:embed="rId3"/>
          <a:stretch>
            <a:fillRect/>
          </a:stretch>
        </p:blipFill>
        <p:spPr>
          <a:xfrm>
            <a:off x="8532656" y="1104698"/>
            <a:ext cx="3247159" cy="2292494"/>
          </a:xfrm>
          <a:prstGeom prst="rect">
            <a:avLst/>
          </a:prstGeom>
        </p:spPr>
      </p:pic>
    </p:spTree>
    <p:extLst>
      <p:ext uri="{BB962C8B-B14F-4D97-AF65-F5344CB8AC3E}">
        <p14:creationId xmlns:p14="http://schemas.microsoft.com/office/powerpoint/2010/main" val="374119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9" grpId="0"/>
      <p:bldP spid="10" grpId="0"/>
      <p:bldP spid="11" grpId="0"/>
      <p:bldP spid="13" grpId="0"/>
      <p:bldP spid="14" grpId="0"/>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rgbClr val="006699"/>
          </a:solidFill>
          <a:ln>
            <a:solidFill>
              <a:srgbClr val="006699"/>
            </a:solidFill>
          </a:ln>
        </p:spPr>
        <p:txBody>
          <a:bodyPr wrap="square" rtlCol="0">
            <a:spAutoFit/>
          </a:bodyPr>
          <a:lstStyle/>
          <a:p>
            <a:pPr algn="ctr"/>
            <a:r>
              <a:rPr lang="zh-TW" altLang="en-US" sz="6600" dirty="0">
                <a:solidFill>
                  <a:schemeClr val="bg1"/>
                </a:solidFill>
                <a:latin typeface="Calibri" panose="020F0502020204030204" pitchFamily="34" charset="0"/>
              </a:rPr>
              <a:t>研制</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006699"/>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颜料</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35179"/>
            <a:ext cx="2151321" cy="1107996"/>
          </a:xfrm>
          <a:prstGeom prst="rect">
            <a:avLst/>
          </a:prstGeom>
          <a:solidFill>
            <a:srgbClr val="006699"/>
          </a:solidFill>
          <a:ln>
            <a:solidFill>
              <a:srgbClr val="006699"/>
            </a:solidFill>
          </a:ln>
        </p:spPr>
        <p:txBody>
          <a:bodyPr wrap="square" rtlCol="0" anchor="ctr">
            <a:spAutoFit/>
          </a:bodyPr>
          <a:lstStyle/>
          <a:p>
            <a:pPr algn="ctr"/>
            <a:r>
              <a:rPr lang="zh-TW" altLang="en-US" sz="6600" dirty="0">
                <a:solidFill>
                  <a:schemeClr val="bg1"/>
                </a:solidFill>
                <a:latin typeface="Calibri" panose="020F0502020204030204" pitchFamily="34" charset="0"/>
              </a:rPr>
              <a:t>新奇</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435151"/>
            <a:ext cx="2151321" cy="1015663"/>
          </a:xfrm>
          <a:prstGeom prst="rect">
            <a:avLst/>
          </a:prstGeom>
          <a:solidFill>
            <a:srgbClr val="006699"/>
          </a:solidFill>
          <a:ln>
            <a:solidFill>
              <a:srgbClr val="006699"/>
            </a:solidFill>
          </a:ln>
        </p:spPr>
        <p:txBody>
          <a:bodyPr wrap="square" rtlCol="0" anchor="ctr">
            <a:spAutoFit/>
          </a:bodyPr>
          <a:lstStyle/>
          <a:p>
            <a:pPr algn="ctr"/>
            <a:r>
              <a:rPr lang="zh-TW" altLang="en-US" sz="6000" dirty="0">
                <a:solidFill>
                  <a:schemeClr val="bg1"/>
                </a:solidFill>
                <a:latin typeface="Calibri" panose="020F0502020204030204" pitchFamily="34" charset="0"/>
              </a:rPr>
              <a:t>典型</a:t>
            </a:r>
            <a:endParaRPr lang="en-US" altLang="zh-TW" sz="60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626813"/>
            <a:ext cx="6057509"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研究制造</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335205" y="5179220"/>
            <a:ext cx="5068068"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新鲜奇妙。</a:t>
            </a:r>
          </a:p>
        </p:txBody>
      </p:sp>
      <p:sp>
        <p:nvSpPr>
          <p:cNvPr id="10" name="文字方塊 9">
            <a:extLst>
              <a:ext uri="{FF2B5EF4-FFF2-40B4-BE49-F238E27FC236}">
                <a16:creationId xmlns:a16="http://schemas.microsoft.com/office/drawing/2014/main" id="{BC2B76B4-AC44-49EC-90FC-9F09AFC72C2A}"/>
              </a:ext>
            </a:extLst>
          </p:cNvPr>
          <p:cNvSpPr txBox="1"/>
          <p:nvPr/>
        </p:nvSpPr>
        <p:spPr>
          <a:xfrm>
            <a:off x="6788725" y="5179220"/>
            <a:ext cx="5068069"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具有代表性的人或事物。</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416707"/>
            <a:ext cx="3570985" cy="1077218"/>
          </a:xfrm>
          <a:prstGeom prst="rect">
            <a:avLst/>
          </a:prstGeom>
        </p:spPr>
        <p:txBody>
          <a:bodyPr wrap="square">
            <a:spAutoFit/>
          </a:bodyPr>
          <a:lstStyle/>
          <a:p>
            <a:pPr algn="ctr"/>
            <a:r>
              <a:rPr lang="en-US" altLang="zh-TW" sz="3200" dirty="0"/>
              <a:t>manufacture;</a:t>
            </a:r>
          </a:p>
          <a:p>
            <a:pPr algn="ctr"/>
            <a:r>
              <a:rPr lang="en-US" altLang="zh-TW" sz="3200" dirty="0"/>
              <a:t>develop</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85810" y="3708228"/>
            <a:ext cx="3944679" cy="584775"/>
          </a:xfrm>
          <a:prstGeom prst="rect">
            <a:avLst/>
          </a:prstGeom>
        </p:spPr>
        <p:txBody>
          <a:bodyPr wrap="square">
            <a:spAutoFit/>
          </a:bodyPr>
          <a:lstStyle/>
          <a:p>
            <a:pPr algn="ctr"/>
            <a:r>
              <a:rPr lang="en-US" altLang="zh-TW" sz="3200" dirty="0" err="1"/>
              <a:t>model;type</a:t>
            </a:r>
            <a:endParaRPr lang="zh-TW" altLang="en-US" sz="32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85810" y="416708"/>
            <a:ext cx="3906190" cy="584775"/>
          </a:xfrm>
          <a:prstGeom prst="rect">
            <a:avLst/>
          </a:prstGeom>
        </p:spPr>
        <p:txBody>
          <a:bodyPr wrap="square">
            <a:spAutoFit/>
          </a:bodyPr>
          <a:lstStyle/>
          <a:p>
            <a:pPr algn="ctr"/>
            <a:r>
              <a:rPr lang="en-US" altLang="zh-TW" sz="3200" dirty="0" err="1"/>
              <a:t>colour;dyestuff</a:t>
            </a:r>
            <a:endParaRPr lang="zh-TW" altLang="en-US" sz="3200" dirty="0">
              <a:latin typeface="Calibri" panose="020F0502020204030204" pitchFamily="34" charset="0"/>
              <a:cs typeface="Calibri" panose="020F0502020204030204" pitchFamily="34" charset="0"/>
            </a:endParaRPr>
          </a:p>
        </p:txBody>
      </p:sp>
      <p:sp>
        <p:nvSpPr>
          <p:cNvPr id="3" name="矩形 2">
            <a:extLst>
              <a:ext uri="{FF2B5EF4-FFF2-40B4-BE49-F238E27FC236}">
                <a16:creationId xmlns:a16="http://schemas.microsoft.com/office/drawing/2014/main" id="{3F5F533B-2C09-4005-BC82-60716A0C2DA3}"/>
              </a:ext>
            </a:extLst>
          </p:cNvPr>
          <p:cNvSpPr/>
          <p:nvPr/>
        </p:nvSpPr>
        <p:spPr>
          <a:xfrm>
            <a:off x="2563506" y="3560589"/>
            <a:ext cx="3532494" cy="584775"/>
          </a:xfrm>
          <a:prstGeom prst="rect">
            <a:avLst/>
          </a:prstGeom>
        </p:spPr>
        <p:txBody>
          <a:bodyPr wrap="square">
            <a:spAutoFit/>
          </a:bodyPr>
          <a:lstStyle/>
          <a:p>
            <a:pPr algn="ctr"/>
            <a:r>
              <a:rPr lang="en-US" altLang="zh-TW" sz="3200" dirty="0" err="1"/>
              <a:t>strange;novel;new</a:t>
            </a:r>
            <a:endParaRPr lang="zh-TW" altLang="en-US" sz="3200" dirty="0"/>
          </a:p>
        </p:txBody>
      </p:sp>
      <p:pic>
        <p:nvPicPr>
          <p:cNvPr id="12" name="圖片 11">
            <a:extLst>
              <a:ext uri="{FF2B5EF4-FFF2-40B4-BE49-F238E27FC236}">
                <a16:creationId xmlns:a16="http://schemas.microsoft.com/office/drawing/2014/main" id="{3FC603BD-DD7F-4752-9A97-17559B2CD401}"/>
              </a:ext>
            </a:extLst>
          </p:cNvPr>
          <p:cNvPicPr>
            <a:picLocks noChangeAspect="1"/>
          </p:cNvPicPr>
          <p:nvPr/>
        </p:nvPicPr>
        <p:blipFill>
          <a:blip r:embed="rId2"/>
          <a:stretch>
            <a:fillRect/>
          </a:stretch>
        </p:blipFill>
        <p:spPr>
          <a:xfrm>
            <a:off x="8926186" y="1001483"/>
            <a:ext cx="2340015" cy="2397126"/>
          </a:xfrm>
          <a:prstGeom prst="rect">
            <a:avLst/>
          </a:prstGeom>
        </p:spPr>
      </p:pic>
    </p:spTree>
    <p:extLst>
      <p:ext uri="{BB962C8B-B14F-4D97-AF65-F5344CB8AC3E}">
        <p14:creationId xmlns:p14="http://schemas.microsoft.com/office/powerpoint/2010/main" val="302002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9" grpId="0"/>
      <p:bldP spid="10" grpId="0"/>
      <p:bldP spid="11" grpId="0"/>
      <p:bldP spid="13" grpId="0"/>
      <p:bldP spid="14" grpId="0"/>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E345189-DD38-4E3C-992E-D1D0F2446143}"/>
              </a:ext>
            </a:extLst>
          </p:cNvPr>
          <p:cNvSpPr/>
          <p:nvPr/>
        </p:nvSpPr>
        <p:spPr>
          <a:xfrm>
            <a:off x="347662" y="618747"/>
            <a:ext cx="11496675" cy="5547481"/>
          </a:xfrm>
          <a:prstGeom prst="rect">
            <a:avLst/>
          </a:prstGeom>
        </p:spPr>
        <p:txBody>
          <a:bodyPr wrap="square">
            <a:spAutoFit/>
          </a:bodyPr>
          <a:lstStyle/>
          <a:p>
            <a:pPr indent="457200">
              <a:lnSpc>
                <a:spcPct val="150000"/>
              </a:lnSpc>
            </a:pPr>
            <a:r>
              <a:rPr lang="zh-CN" altLang="en-US" sz="3000" dirty="0">
                <a:solidFill>
                  <a:srgbClr val="333333"/>
                </a:solidFill>
                <a:latin typeface="微軟正黑體" panose="020B0604030504040204" pitchFamily="34" charset="-120"/>
                <a:ea typeface="微軟正黑體" panose="020B0604030504040204" pitchFamily="34" charset="-120"/>
              </a:rPr>
              <a:t>在巴西，一个乡下女孩儿进城时，她的姥姥在她的裤子上绣了几朵花，这本来是很土、很落后的工艺，早就被淘汰了。可老太太实在没钱打扮自己的外孙女，只能力所能及地绣上几朵花，但没有想到，那时城里的女人正因为“没得穿”而发愁，她们看到女孩子的裤子时，不觉眼睛一亮，这女孩子简直就是开了女性服装之先河。爱美的城里女人纷纷进缝衣店里定做。于是，满大街都是绣了花的裤子。这种裤子先是在欧洲流行，后来又传到亚洲。女孩子们又都穿上绣花的裤子。</a:t>
            </a:r>
            <a:endParaRPr lang="zh-TW" altLang="en-US" sz="3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0377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rgbClr val="006699"/>
          </a:solidFill>
          <a:ln>
            <a:solidFill>
              <a:srgbClr val="006699"/>
            </a:solidFill>
          </a:ln>
        </p:spPr>
        <p:txBody>
          <a:bodyPr wrap="square" rtlCol="0">
            <a:spAutoFit/>
          </a:bodyPr>
          <a:lstStyle/>
          <a:p>
            <a:pPr algn="ctr"/>
            <a:r>
              <a:rPr lang="zh-TW" altLang="en-US" sz="6600" dirty="0">
                <a:solidFill>
                  <a:schemeClr val="bg1"/>
                </a:solidFill>
                <a:latin typeface="Calibri" panose="020F0502020204030204" pitchFamily="34" charset="0"/>
              </a:rPr>
              <a:t>绣</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006699"/>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先河</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35179"/>
            <a:ext cx="2151321" cy="1107996"/>
          </a:xfrm>
          <a:prstGeom prst="rect">
            <a:avLst/>
          </a:prstGeom>
          <a:solidFill>
            <a:srgbClr val="006699"/>
          </a:solidFill>
          <a:ln>
            <a:solidFill>
              <a:srgbClr val="006699"/>
            </a:solidFill>
          </a:ln>
        </p:spPr>
        <p:txBody>
          <a:bodyPr wrap="square" rtlCol="0" anchor="ctr">
            <a:spAutoFit/>
          </a:bodyPr>
          <a:lstStyle/>
          <a:p>
            <a:pPr algn="ctr"/>
            <a:r>
              <a:rPr lang="zh-TW" altLang="en-US" sz="6600" dirty="0">
                <a:solidFill>
                  <a:schemeClr val="bg1"/>
                </a:solidFill>
                <a:latin typeface="Calibri" panose="020F0502020204030204" pitchFamily="34" charset="0"/>
              </a:rPr>
              <a:t>土</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435151"/>
            <a:ext cx="2151321" cy="1015663"/>
          </a:xfrm>
          <a:prstGeom prst="rect">
            <a:avLst/>
          </a:prstGeom>
          <a:solidFill>
            <a:srgbClr val="006699"/>
          </a:solidFill>
          <a:ln>
            <a:solidFill>
              <a:srgbClr val="006699"/>
            </a:solidFill>
          </a:ln>
        </p:spPr>
        <p:txBody>
          <a:bodyPr wrap="square" rtlCol="0" anchor="ctr">
            <a:spAutoFit/>
          </a:bodyPr>
          <a:lstStyle/>
          <a:p>
            <a:pPr algn="ctr"/>
            <a:r>
              <a:rPr lang="zh-TW" altLang="en-US" sz="6000" dirty="0">
                <a:solidFill>
                  <a:schemeClr val="bg1"/>
                </a:solidFill>
                <a:latin typeface="Calibri" panose="020F0502020204030204" pitchFamily="34" charset="0"/>
              </a:rPr>
              <a:t>工艺</a:t>
            </a:r>
            <a:endParaRPr lang="en-US" altLang="zh-TW" sz="6000" dirty="0">
              <a:solidFill>
                <a:schemeClr val="bg1"/>
              </a:solidFill>
              <a:latin typeface="Calibri" panose="020F0502020204030204" pitchFamily="34" charset="0"/>
            </a:endParaRP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2" y="1979720"/>
            <a:ext cx="5722302"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事物的本源。</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335205" y="5179220"/>
            <a:ext cx="5068068"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思想落后，穿着跟不上时代。</a:t>
            </a:r>
          </a:p>
        </p:txBody>
      </p:sp>
      <p:sp>
        <p:nvSpPr>
          <p:cNvPr id="10" name="文字方塊 9">
            <a:extLst>
              <a:ext uri="{FF2B5EF4-FFF2-40B4-BE49-F238E27FC236}">
                <a16:creationId xmlns:a16="http://schemas.microsoft.com/office/drawing/2014/main" id="{BC2B76B4-AC44-49EC-90FC-9F09AFC72C2A}"/>
              </a:ext>
            </a:extLst>
          </p:cNvPr>
          <p:cNvSpPr txBox="1"/>
          <p:nvPr/>
        </p:nvSpPr>
        <p:spPr>
          <a:xfrm>
            <a:off x="6788725" y="5179220"/>
            <a:ext cx="5068069" cy="1490344"/>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将原材料加工成产品的方法、技术。</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416707"/>
            <a:ext cx="3570985" cy="584775"/>
          </a:xfrm>
          <a:prstGeom prst="rect">
            <a:avLst/>
          </a:prstGeom>
        </p:spPr>
        <p:txBody>
          <a:bodyPr wrap="square">
            <a:spAutoFit/>
          </a:bodyPr>
          <a:lstStyle/>
          <a:p>
            <a:pPr algn="ctr"/>
            <a:r>
              <a:rPr lang="en-US" altLang="zh-TW" sz="3200" dirty="0"/>
              <a:t>embroider</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85810" y="3708228"/>
            <a:ext cx="3944679" cy="584775"/>
          </a:xfrm>
          <a:prstGeom prst="rect">
            <a:avLst/>
          </a:prstGeom>
        </p:spPr>
        <p:txBody>
          <a:bodyPr wrap="square">
            <a:spAutoFit/>
          </a:bodyPr>
          <a:lstStyle/>
          <a:p>
            <a:pPr algn="ctr"/>
            <a:r>
              <a:rPr lang="en-US" altLang="zh-TW" sz="3200" dirty="0"/>
              <a:t>technology</a:t>
            </a:r>
            <a:endParaRPr lang="zh-TW" altLang="en-US" sz="32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47321" y="182780"/>
            <a:ext cx="3906190" cy="1077218"/>
          </a:xfrm>
          <a:prstGeom prst="rect">
            <a:avLst/>
          </a:prstGeom>
        </p:spPr>
        <p:txBody>
          <a:bodyPr wrap="square">
            <a:spAutoFit/>
          </a:bodyPr>
          <a:lstStyle/>
          <a:p>
            <a:pPr algn="ctr"/>
            <a:r>
              <a:rPr lang="en-US" altLang="zh-TW" sz="3200" dirty="0"/>
              <a:t>anything that is advocated earlier</a:t>
            </a:r>
            <a:endParaRPr lang="zh-TW" altLang="en-US" sz="3200" dirty="0">
              <a:latin typeface="Calibri" panose="020F0502020204030204" pitchFamily="34" charset="0"/>
              <a:cs typeface="Calibri" panose="020F0502020204030204" pitchFamily="34" charset="0"/>
            </a:endParaRPr>
          </a:p>
        </p:txBody>
      </p:sp>
      <p:pic>
        <p:nvPicPr>
          <p:cNvPr id="12" name="圖片 11">
            <a:extLst>
              <a:ext uri="{FF2B5EF4-FFF2-40B4-BE49-F238E27FC236}">
                <a16:creationId xmlns:a16="http://schemas.microsoft.com/office/drawing/2014/main" id="{D5F53952-88F4-40FA-BF0E-52944C866D20}"/>
              </a:ext>
            </a:extLst>
          </p:cNvPr>
          <p:cNvPicPr>
            <a:picLocks noChangeAspect="1"/>
          </p:cNvPicPr>
          <p:nvPr/>
        </p:nvPicPr>
        <p:blipFill>
          <a:blip r:embed="rId2"/>
          <a:stretch>
            <a:fillRect/>
          </a:stretch>
        </p:blipFill>
        <p:spPr>
          <a:xfrm>
            <a:off x="2869239" y="1140257"/>
            <a:ext cx="2941849" cy="2322512"/>
          </a:xfrm>
          <a:prstGeom prst="rect">
            <a:avLst/>
          </a:prstGeom>
        </p:spPr>
      </p:pic>
    </p:spTree>
    <p:extLst>
      <p:ext uri="{BB962C8B-B14F-4D97-AF65-F5344CB8AC3E}">
        <p14:creationId xmlns:p14="http://schemas.microsoft.com/office/powerpoint/2010/main" val="228408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p:bldP spid="9" grpId="0"/>
      <p:bldP spid="10" grpId="0"/>
      <p:bldP spid="11" grpId="0"/>
      <p:bldP spid="13" grpId="0"/>
      <p:bldP spid="1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18978" y="752766"/>
            <a:ext cx="4327450" cy="1107996"/>
          </a:xfrm>
          <a:prstGeom prst="rect">
            <a:avLst/>
          </a:prstGeom>
          <a:solidFill>
            <a:srgbClr val="926397"/>
          </a:solidFill>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力所能及</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6096001" y="2899506"/>
            <a:ext cx="5777021" cy="3008709"/>
          </a:xfrm>
          <a:prstGeom prst="rect">
            <a:avLst/>
          </a:prstGeom>
        </p:spPr>
        <p:txBody>
          <a:bodyPr wrap="square">
            <a:spAutoFit/>
          </a:bodyPr>
          <a:lstStyle/>
          <a:p>
            <a:pPr algn="ctr">
              <a:lnSpc>
                <a:spcPct val="150000"/>
              </a:lnSpc>
            </a:pPr>
            <a:r>
              <a:rPr lang="zh-TW" altLang="en-US" sz="4400" dirty="0"/>
              <a:t>这项爱心活动，在我力所能及的范围内，一定会全力支持配合</a:t>
            </a:r>
            <a:r>
              <a:rPr lang="zh-TW" altLang="en-US" sz="4400" dirty="0">
                <a:latin typeface="Helvetica Neue"/>
              </a:rPr>
              <a:t>。</a:t>
            </a:r>
            <a:endParaRPr lang="zh-TW" altLang="en-US" sz="44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46428" y="1306764"/>
            <a:ext cx="1773623"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420051" y="983598"/>
            <a:ext cx="5452971" cy="646331"/>
          </a:xfrm>
          <a:prstGeom prst="rect">
            <a:avLst/>
          </a:prstGeom>
          <a:noFill/>
          <a:ln>
            <a:solidFill>
              <a:srgbClr val="926397"/>
            </a:solidFill>
          </a:ln>
        </p:spPr>
        <p:txBody>
          <a:bodyPr wrap="square" rtlCol="0">
            <a:spAutoFit/>
          </a:bodyPr>
          <a:lstStyle/>
          <a:p>
            <a:pPr algn="ctr"/>
            <a:r>
              <a:rPr lang="zh-TW" altLang="en-US" sz="3600" dirty="0">
                <a:solidFill>
                  <a:schemeClr val="accent6"/>
                </a:solidFill>
                <a:latin typeface="+mn-ea"/>
              </a:rPr>
              <a:t>尽自己的能力所能做到的</a:t>
            </a:r>
          </a:p>
        </p:txBody>
      </p:sp>
      <p:sp>
        <p:nvSpPr>
          <p:cNvPr id="8" name="矩形 7">
            <a:extLst>
              <a:ext uri="{FF2B5EF4-FFF2-40B4-BE49-F238E27FC236}">
                <a16:creationId xmlns:a16="http://schemas.microsoft.com/office/drawing/2014/main" id="{C2FA2717-152A-4D53-9DBA-70DE6C2521A3}"/>
              </a:ext>
            </a:extLst>
          </p:cNvPr>
          <p:cNvSpPr/>
          <p:nvPr/>
        </p:nvSpPr>
        <p:spPr>
          <a:xfrm>
            <a:off x="6096000" y="1810748"/>
            <a:ext cx="6096000" cy="584775"/>
          </a:xfrm>
          <a:prstGeom prst="rect">
            <a:avLst/>
          </a:prstGeom>
        </p:spPr>
        <p:txBody>
          <a:bodyPr wrap="square">
            <a:spAutoFit/>
          </a:bodyPr>
          <a:lstStyle/>
          <a:p>
            <a:pPr algn="ctr"/>
            <a:r>
              <a:rPr lang="en-US" altLang="zh-TW" sz="3200" dirty="0">
                <a:solidFill>
                  <a:srgbClr val="926397"/>
                </a:solidFill>
              </a:rPr>
              <a:t>as far as one's capacity allows</a:t>
            </a:r>
            <a:endParaRPr lang="zh-TW" altLang="en-US" sz="3200" dirty="0">
              <a:solidFill>
                <a:srgbClr val="926397"/>
              </a:solidFill>
            </a:endParaRPr>
          </a:p>
        </p:txBody>
      </p:sp>
      <p:pic>
        <p:nvPicPr>
          <p:cNvPr id="4" name="圖片 3">
            <a:extLst>
              <a:ext uri="{FF2B5EF4-FFF2-40B4-BE49-F238E27FC236}">
                <a16:creationId xmlns:a16="http://schemas.microsoft.com/office/drawing/2014/main" id="{42237CBF-7A04-4CF7-9060-48054FDBAB5E}"/>
              </a:ext>
            </a:extLst>
          </p:cNvPr>
          <p:cNvPicPr>
            <a:picLocks noChangeAspect="1"/>
          </p:cNvPicPr>
          <p:nvPr/>
        </p:nvPicPr>
        <p:blipFill>
          <a:blip r:embed="rId2"/>
          <a:stretch>
            <a:fillRect/>
          </a:stretch>
        </p:blipFill>
        <p:spPr>
          <a:xfrm>
            <a:off x="318978" y="2722417"/>
            <a:ext cx="5441893" cy="3633459"/>
          </a:xfrm>
          <a:prstGeom prst="rect">
            <a:avLst/>
          </a:prstGeom>
        </p:spPr>
      </p:pic>
    </p:spTree>
    <p:extLst>
      <p:ext uri="{BB962C8B-B14F-4D97-AF65-F5344CB8AC3E}">
        <p14:creationId xmlns:p14="http://schemas.microsoft.com/office/powerpoint/2010/main" val="268410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118AE24-871B-478A-8E60-67E65215498B}"/>
              </a:ext>
            </a:extLst>
          </p:cNvPr>
          <p:cNvSpPr/>
          <p:nvPr/>
        </p:nvSpPr>
        <p:spPr>
          <a:xfrm>
            <a:off x="338137" y="1438275"/>
            <a:ext cx="11515725" cy="4162486"/>
          </a:xfrm>
          <a:prstGeom prst="rect">
            <a:avLst/>
          </a:prstGeom>
        </p:spPr>
        <p:txBody>
          <a:bodyPr wrap="square">
            <a:spAutoFit/>
          </a:bodyPr>
          <a:lstStyle/>
          <a:p>
            <a:pPr indent="457200">
              <a:lnSpc>
                <a:spcPct val="150000"/>
              </a:lnSpc>
            </a:pPr>
            <a:r>
              <a:rPr lang="zh-CN" altLang="en-US" sz="3000" dirty="0">
                <a:solidFill>
                  <a:srgbClr val="333333"/>
                </a:solidFill>
                <a:latin typeface="微軟正黑體" panose="020B0604030504040204" pitchFamily="34" charset="-120"/>
                <a:ea typeface="微軟正黑體" panose="020B0604030504040204" pitchFamily="34" charset="-120"/>
              </a:rPr>
              <a:t>光脚丫不穿袜子，其实也是穷家女孩创造出来的。涂红脚趾甲，也是乡下女孩子开的头。在南非，一个女孩儿到城里打工，在商店，她不小心打碎了柜台上的一瓶指甲油，后来发现指甲油染了她的脚指甲。这么贵的东西，她不忍心擦掉，于是就这么走在路上。结果，这反而成了一种时尚，这位女孩儿成了涂脚趾甲油的开创者和传播者。</a:t>
            </a:r>
            <a:endParaRPr lang="zh-TW" altLang="en-US" sz="3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8962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893770" cy="1107996"/>
          </a:xfrm>
          <a:prstGeom prst="rect">
            <a:avLst/>
          </a:prstGeom>
          <a:solidFill>
            <a:srgbClr val="006699"/>
          </a:solidFill>
          <a:ln>
            <a:solidFill>
              <a:srgbClr val="006699"/>
            </a:solidFill>
          </a:ln>
        </p:spPr>
        <p:txBody>
          <a:bodyPr wrap="square" rtlCol="0">
            <a:spAutoFit/>
          </a:bodyPr>
          <a:lstStyle/>
          <a:p>
            <a:pPr algn="ctr"/>
            <a:r>
              <a:rPr lang="zh-TW" altLang="en-US" sz="6600" dirty="0">
                <a:solidFill>
                  <a:schemeClr val="bg1"/>
                </a:solidFill>
                <a:latin typeface="Calibri" panose="020F0502020204030204" pitchFamily="34" charset="0"/>
              </a:rPr>
              <a:t>脚指甲</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867027" cy="1107996"/>
          </a:xfrm>
          <a:prstGeom prst="rect">
            <a:avLst/>
          </a:prstGeom>
          <a:solidFill>
            <a:srgbClr val="006699"/>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指甲油</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35179"/>
            <a:ext cx="2151321" cy="1107996"/>
          </a:xfrm>
          <a:prstGeom prst="rect">
            <a:avLst/>
          </a:prstGeom>
          <a:solidFill>
            <a:srgbClr val="006699"/>
          </a:solidFill>
          <a:ln>
            <a:solidFill>
              <a:srgbClr val="006699"/>
            </a:solidFill>
          </a:ln>
        </p:spPr>
        <p:txBody>
          <a:bodyPr wrap="square" rtlCol="0" anchor="ctr">
            <a:spAutoFit/>
          </a:bodyPr>
          <a:lstStyle/>
          <a:p>
            <a:pPr algn="ctr"/>
            <a:r>
              <a:rPr lang="zh-TW" altLang="en-US" sz="6600" dirty="0">
                <a:solidFill>
                  <a:schemeClr val="bg1"/>
                </a:solidFill>
                <a:latin typeface="Calibri" panose="020F0502020204030204" pitchFamily="34" charset="0"/>
              </a:rPr>
              <a:t>开创</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435151"/>
            <a:ext cx="2151321" cy="1015663"/>
          </a:xfrm>
          <a:prstGeom prst="rect">
            <a:avLst/>
          </a:prstGeom>
          <a:solidFill>
            <a:srgbClr val="006699"/>
          </a:solidFill>
          <a:ln>
            <a:solidFill>
              <a:srgbClr val="006699"/>
            </a:solidFill>
          </a:ln>
        </p:spPr>
        <p:txBody>
          <a:bodyPr wrap="square" rtlCol="0" anchor="ctr">
            <a:spAutoFit/>
          </a:bodyPr>
          <a:lstStyle/>
          <a:p>
            <a:pPr algn="ctr"/>
            <a:r>
              <a:rPr lang="zh-TW" altLang="en-US" sz="6000" dirty="0">
                <a:solidFill>
                  <a:schemeClr val="bg1"/>
                </a:solidFill>
                <a:latin typeface="Calibri" panose="020F0502020204030204" pitchFamily="34" charset="0"/>
              </a:rPr>
              <a:t>传播</a:t>
            </a:r>
            <a:endParaRPr lang="en-US" altLang="zh-TW" sz="6000" dirty="0">
              <a:solidFill>
                <a:schemeClr val="bg1"/>
              </a:solidFill>
              <a:latin typeface="Calibri" panose="020F0502020204030204" pitchFamily="34" charset="0"/>
            </a:endParaRPr>
          </a:p>
        </p:txBody>
      </p:sp>
      <p:sp>
        <p:nvSpPr>
          <p:cNvPr id="9" name="文字方塊 8">
            <a:extLst>
              <a:ext uri="{FF2B5EF4-FFF2-40B4-BE49-F238E27FC236}">
                <a16:creationId xmlns:a16="http://schemas.microsoft.com/office/drawing/2014/main" id="{D17DCB4F-281E-48F9-8B9B-F6FF1FC41050}"/>
              </a:ext>
            </a:extLst>
          </p:cNvPr>
          <p:cNvSpPr txBox="1"/>
          <p:nvPr/>
        </p:nvSpPr>
        <p:spPr>
          <a:xfrm>
            <a:off x="335205" y="5179220"/>
            <a:ext cx="5068068"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创立、创建。</a:t>
            </a:r>
          </a:p>
        </p:txBody>
      </p:sp>
      <p:sp>
        <p:nvSpPr>
          <p:cNvPr id="10" name="文字方塊 9">
            <a:extLst>
              <a:ext uri="{FF2B5EF4-FFF2-40B4-BE49-F238E27FC236}">
                <a16:creationId xmlns:a16="http://schemas.microsoft.com/office/drawing/2014/main" id="{BC2B76B4-AC44-49EC-90FC-9F09AFC72C2A}"/>
              </a:ext>
            </a:extLst>
          </p:cNvPr>
          <p:cNvSpPr txBox="1"/>
          <p:nvPr/>
        </p:nvSpPr>
        <p:spPr>
          <a:xfrm>
            <a:off x="6788725" y="5179220"/>
            <a:ext cx="5068069"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传颂、散步。</a:t>
            </a:r>
          </a:p>
        </p:txBody>
      </p:sp>
      <p:sp>
        <p:nvSpPr>
          <p:cNvPr id="11" name="矩形 10">
            <a:extLst>
              <a:ext uri="{FF2B5EF4-FFF2-40B4-BE49-F238E27FC236}">
                <a16:creationId xmlns:a16="http://schemas.microsoft.com/office/drawing/2014/main" id="{9AF8CCF4-6697-482F-81B6-2EF38231843A}"/>
              </a:ext>
            </a:extLst>
          </p:cNvPr>
          <p:cNvSpPr/>
          <p:nvPr/>
        </p:nvSpPr>
        <p:spPr>
          <a:xfrm>
            <a:off x="3228973" y="416707"/>
            <a:ext cx="2867027" cy="584775"/>
          </a:xfrm>
          <a:prstGeom prst="rect">
            <a:avLst/>
          </a:prstGeom>
        </p:spPr>
        <p:txBody>
          <a:bodyPr wrap="square">
            <a:spAutoFit/>
          </a:bodyPr>
          <a:lstStyle/>
          <a:p>
            <a:pPr algn="ctr"/>
            <a:r>
              <a:rPr lang="en-US" altLang="zh-TW" sz="3200" dirty="0"/>
              <a:t>nail</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85810" y="3708228"/>
            <a:ext cx="3944679" cy="584775"/>
          </a:xfrm>
          <a:prstGeom prst="rect">
            <a:avLst/>
          </a:prstGeom>
        </p:spPr>
        <p:txBody>
          <a:bodyPr wrap="square">
            <a:spAutoFit/>
          </a:bodyPr>
          <a:lstStyle/>
          <a:p>
            <a:pPr algn="ctr"/>
            <a:r>
              <a:rPr lang="en-US" altLang="zh-TW" sz="3200" dirty="0"/>
              <a:t>transmit</a:t>
            </a:r>
            <a:endParaRPr lang="zh-TW" altLang="en-US" sz="32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963024" y="416708"/>
            <a:ext cx="3228975" cy="584775"/>
          </a:xfrm>
          <a:prstGeom prst="rect">
            <a:avLst/>
          </a:prstGeom>
        </p:spPr>
        <p:txBody>
          <a:bodyPr wrap="square">
            <a:spAutoFit/>
          </a:bodyPr>
          <a:lstStyle/>
          <a:p>
            <a:pPr algn="ctr"/>
            <a:r>
              <a:rPr lang="en-US" altLang="zh-TW" sz="3200" dirty="0"/>
              <a:t>nail polish</a:t>
            </a:r>
            <a:endParaRPr lang="zh-TW" altLang="en-US" sz="3200" dirty="0">
              <a:latin typeface="Calibri" panose="020F0502020204030204" pitchFamily="34" charset="0"/>
              <a:cs typeface="Calibri" panose="020F0502020204030204" pitchFamily="34" charset="0"/>
            </a:endParaRPr>
          </a:p>
        </p:txBody>
      </p:sp>
      <p:sp>
        <p:nvSpPr>
          <p:cNvPr id="3" name="矩形 2">
            <a:extLst>
              <a:ext uri="{FF2B5EF4-FFF2-40B4-BE49-F238E27FC236}">
                <a16:creationId xmlns:a16="http://schemas.microsoft.com/office/drawing/2014/main" id="{3F5F533B-2C09-4005-BC82-60716A0C2DA3}"/>
              </a:ext>
            </a:extLst>
          </p:cNvPr>
          <p:cNvSpPr/>
          <p:nvPr/>
        </p:nvSpPr>
        <p:spPr>
          <a:xfrm>
            <a:off x="2563506" y="3560589"/>
            <a:ext cx="3532494" cy="584775"/>
          </a:xfrm>
          <a:prstGeom prst="rect">
            <a:avLst/>
          </a:prstGeom>
        </p:spPr>
        <p:txBody>
          <a:bodyPr wrap="square">
            <a:spAutoFit/>
          </a:bodyPr>
          <a:lstStyle/>
          <a:p>
            <a:pPr algn="ctr"/>
            <a:r>
              <a:rPr lang="en-US" altLang="zh-TW" sz="3200" dirty="0" err="1"/>
              <a:t>start;found</a:t>
            </a:r>
            <a:endParaRPr lang="zh-TW" altLang="en-US" sz="3200" dirty="0"/>
          </a:p>
        </p:txBody>
      </p:sp>
      <p:pic>
        <p:nvPicPr>
          <p:cNvPr id="12" name="圖片 11">
            <a:extLst>
              <a:ext uri="{FF2B5EF4-FFF2-40B4-BE49-F238E27FC236}">
                <a16:creationId xmlns:a16="http://schemas.microsoft.com/office/drawing/2014/main" id="{1C237C56-5D8F-499B-A9B1-707D4343D236}"/>
              </a:ext>
            </a:extLst>
          </p:cNvPr>
          <p:cNvPicPr>
            <a:picLocks noChangeAspect="1"/>
          </p:cNvPicPr>
          <p:nvPr/>
        </p:nvPicPr>
        <p:blipFill>
          <a:blip r:embed="rId2"/>
          <a:stretch>
            <a:fillRect/>
          </a:stretch>
        </p:blipFill>
        <p:spPr>
          <a:xfrm>
            <a:off x="3553554" y="1211134"/>
            <a:ext cx="2217866" cy="2217866"/>
          </a:xfrm>
          <a:prstGeom prst="rect">
            <a:avLst/>
          </a:prstGeom>
        </p:spPr>
      </p:pic>
      <p:pic>
        <p:nvPicPr>
          <p:cNvPr id="15" name="圖片 14">
            <a:extLst>
              <a:ext uri="{FF2B5EF4-FFF2-40B4-BE49-F238E27FC236}">
                <a16:creationId xmlns:a16="http://schemas.microsoft.com/office/drawing/2014/main" id="{2EB26747-C844-4915-9E8A-B2CBE5C9AFF9}"/>
              </a:ext>
            </a:extLst>
          </p:cNvPr>
          <p:cNvPicPr>
            <a:picLocks noChangeAspect="1"/>
          </p:cNvPicPr>
          <p:nvPr/>
        </p:nvPicPr>
        <p:blipFill>
          <a:blip r:embed="rId3"/>
          <a:stretch>
            <a:fillRect/>
          </a:stretch>
        </p:blipFill>
        <p:spPr>
          <a:xfrm>
            <a:off x="9322759" y="1080373"/>
            <a:ext cx="2217866" cy="2217866"/>
          </a:xfrm>
          <a:prstGeom prst="rect">
            <a:avLst/>
          </a:prstGeom>
        </p:spPr>
      </p:pic>
    </p:spTree>
    <p:extLst>
      <p:ext uri="{BB962C8B-B14F-4D97-AF65-F5344CB8AC3E}">
        <p14:creationId xmlns:p14="http://schemas.microsoft.com/office/powerpoint/2010/main" val="244447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9" grpId="0"/>
      <p:bldP spid="10" grpId="0"/>
      <p:bldP spid="11" grpId="0"/>
      <p:bldP spid="13" grpId="0"/>
      <p:bldP spid="14" grpId="0"/>
      <p:bldP spid="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EC0963E-20EB-4765-9063-6185B925A484}"/>
              </a:ext>
            </a:extLst>
          </p:cNvPr>
          <p:cNvSpPr/>
          <p:nvPr/>
        </p:nvSpPr>
        <p:spPr>
          <a:xfrm>
            <a:off x="333375" y="2333626"/>
            <a:ext cx="11534775" cy="2777492"/>
          </a:xfrm>
          <a:prstGeom prst="rect">
            <a:avLst/>
          </a:prstGeom>
        </p:spPr>
        <p:txBody>
          <a:bodyPr wrap="square">
            <a:spAutoFit/>
          </a:bodyPr>
          <a:lstStyle/>
          <a:p>
            <a:pPr indent="457200">
              <a:lnSpc>
                <a:spcPct val="150000"/>
              </a:lnSpc>
            </a:pPr>
            <a:r>
              <a:rPr lang="zh-CN" altLang="en-US" sz="3000" dirty="0">
                <a:solidFill>
                  <a:srgbClr val="333333"/>
                </a:solidFill>
                <a:latin typeface="微軟正黑體" panose="020B0604030504040204" pitchFamily="34" charset="-120"/>
                <a:ea typeface="微軟正黑體" panose="020B0604030504040204" pitchFamily="34" charset="-120"/>
              </a:rPr>
              <a:t>如果你去考察，你就会惊奇地发现，许多时尚的东西，并不是那些富人创造的，而恰恰是那些很不起眼的小人物或干脆就是一些穷人的无奈。这些时尚的发明，开始时，也并非都是什么乐事，它往往来自许多人的苦涩命运。</a:t>
            </a:r>
            <a:endParaRPr lang="zh-TW" altLang="en-US" sz="3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6219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rgbClr val="006699"/>
          </a:solidFill>
          <a:ln>
            <a:solidFill>
              <a:srgbClr val="006699"/>
            </a:solidFill>
          </a:ln>
        </p:spPr>
        <p:txBody>
          <a:bodyPr wrap="square" rtlCol="0">
            <a:spAutoFit/>
          </a:bodyPr>
          <a:lstStyle/>
          <a:p>
            <a:pPr algn="ctr"/>
            <a:r>
              <a:rPr lang="zh-TW" altLang="en-US" sz="6600" dirty="0">
                <a:solidFill>
                  <a:schemeClr val="bg1"/>
                </a:solidFill>
                <a:latin typeface="Calibri" panose="020F0502020204030204" pitchFamily="34" charset="0"/>
              </a:rPr>
              <a:t>考察</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006699"/>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惊奇</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35179"/>
            <a:ext cx="2151321" cy="1107996"/>
          </a:xfrm>
          <a:prstGeom prst="rect">
            <a:avLst/>
          </a:prstGeom>
          <a:solidFill>
            <a:srgbClr val="006699"/>
          </a:solidFill>
          <a:ln>
            <a:solidFill>
              <a:srgbClr val="006699"/>
            </a:solidFill>
          </a:ln>
        </p:spPr>
        <p:txBody>
          <a:bodyPr wrap="square" rtlCol="0" anchor="ctr">
            <a:spAutoFit/>
          </a:bodyPr>
          <a:lstStyle/>
          <a:p>
            <a:pPr algn="ctr"/>
            <a:r>
              <a:rPr lang="zh-TW" altLang="en-US" sz="6600" dirty="0">
                <a:solidFill>
                  <a:schemeClr val="bg1"/>
                </a:solidFill>
                <a:latin typeface="Calibri" panose="020F0502020204030204" pitchFamily="34" charset="0"/>
              </a:rPr>
              <a:t>恰恰</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57509" y="3453287"/>
            <a:ext cx="2552700" cy="1015663"/>
          </a:xfrm>
          <a:prstGeom prst="rect">
            <a:avLst/>
          </a:prstGeom>
          <a:solidFill>
            <a:srgbClr val="006699"/>
          </a:solidFill>
          <a:ln>
            <a:solidFill>
              <a:srgbClr val="006699"/>
            </a:solidFill>
          </a:ln>
        </p:spPr>
        <p:txBody>
          <a:bodyPr wrap="square" rtlCol="0" anchor="ctr">
            <a:spAutoFit/>
          </a:bodyPr>
          <a:lstStyle/>
          <a:p>
            <a:pPr algn="ctr"/>
            <a:r>
              <a:rPr lang="zh-TW" altLang="en-US" sz="6000" dirty="0">
                <a:solidFill>
                  <a:schemeClr val="bg1"/>
                </a:solidFill>
                <a:latin typeface="Calibri" panose="020F0502020204030204" pitchFamily="34" charset="0"/>
              </a:rPr>
              <a:t>不起眼</a:t>
            </a:r>
            <a:endParaRPr lang="en-US" altLang="zh-TW" sz="60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626813"/>
            <a:ext cx="6057509"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实地观察、调查</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2" y="1979720"/>
            <a:ext cx="6057508"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感到很奇怪。</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335205" y="5179220"/>
            <a:ext cx="5068068"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正好。</a:t>
            </a:r>
          </a:p>
        </p:txBody>
      </p:sp>
      <p:sp>
        <p:nvSpPr>
          <p:cNvPr id="10" name="文字方塊 9">
            <a:extLst>
              <a:ext uri="{FF2B5EF4-FFF2-40B4-BE49-F238E27FC236}">
                <a16:creationId xmlns:a16="http://schemas.microsoft.com/office/drawing/2014/main" id="{BC2B76B4-AC44-49EC-90FC-9F09AFC72C2A}"/>
              </a:ext>
            </a:extLst>
          </p:cNvPr>
          <p:cNvSpPr txBox="1"/>
          <p:nvPr/>
        </p:nvSpPr>
        <p:spPr>
          <a:xfrm>
            <a:off x="6788725" y="5179220"/>
            <a:ext cx="5068069"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不突出、不吸引人的。</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416707"/>
            <a:ext cx="3570985" cy="584775"/>
          </a:xfrm>
          <a:prstGeom prst="rect">
            <a:avLst/>
          </a:prstGeom>
        </p:spPr>
        <p:txBody>
          <a:bodyPr wrap="square">
            <a:spAutoFit/>
          </a:bodyPr>
          <a:lstStyle/>
          <a:p>
            <a:pPr algn="ctr"/>
            <a:r>
              <a:rPr lang="en-US" altLang="zh-TW" sz="3200" dirty="0"/>
              <a:t>investigate</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610209" y="3479626"/>
            <a:ext cx="3620280" cy="1077218"/>
          </a:xfrm>
          <a:prstGeom prst="rect">
            <a:avLst/>
          </a:prstGeom>
        </p:spPr>
        <p:txBody>
          <a:bodyPr wrap="square">
            <a:spAutoFit/>
          </a:bodyPr>
          <a:lstStyle/>
          <a:p>
            <a:pPr algn="ctr"/>
            <a:r>
              <a:rPr lang="en-US" altLang="zh-TW" sz="3200" dirty="0"/>
              <a:t>not worthy to be thought highly</a:t>
            </a:r>
            <a:endParaRPr lang="zh-TW" altLang="en-US" sz="32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85810" y="416708"/>
            <a:ext cx="3906190" cy="1077218"/>
          </a:xfrm>
          <a:prstGeom prst="rect">
            <a:avLst/>
          </a:prstGeom>
        </p:spPr>
        <p:txBody>
          <a:bodyPr wrap="square">
            <a:spAutoFit/>
          </a:bodyPr>
          <a:lstStyle/>
          <a:p>
            <a:pPr algn="ctr"/>
            <a:r>
              <a:rPr lang="en-US" altLang="zh-TW" sz="3200" dirty="0"/>
              <a:t>wonder;</a:t>
            </a:r>
          </a:p>
          <a:p>
            <a:pPr algn="ctr"/>
            <a:r>
              <a:rPr lang="en-US" altLang="zh-TW" sz="3200" dirty="0"/>
              <a:t> be surprised</a:t>
            </a:r>
            <a:endParaRPr lang="zh-TW" altLang="en-US" sz="3200" dirty="0">
              <a:latin typeface="Calibri" panose="020F0502020204030204" pitchFamily="34" charset="0"/>
              <a:cs typeface="Calibri" panose="020F0502020204030204" pitchFamily="34" charset="0"/>
            </a:endParaRPr>
          </a:p>
        </p:txBody>
      </p:sp>
      <p:sp>
        <p:nvSpPr>
          <p:cNvPr id="3" name="矩形 2">
            <a:extLst>
              <a:ext uri="{FF2B5EF4-FFF2-40B4-BE49-F238E27FC236}">
                <a16:creationId xmlns:a16="http://schemas.microsoft.com/office/drawing/2014/main" id="{3F5F533B-2C09-4005-BC82-60716A0C2DA3}"/>
              </a:ext>
            </a:extLst>
          </p:cNvPr>
          <p:cNvSpPr/>
          <p:nvPr/>
        </p:nvSpPr>
        <p:spPr>
          <a:xfrm>
            <a:off x="2563506" y="3560589"/>
            <a:ext cx="3532494" cy="584775"/>
          </a:xfrm>
          <a:prstGeom prst="rect">
            <a:avLst/>
          </a:prstGeom>
        </p:spPr>
        <p:txBody>
          <a:bodyPr wrap="square">
            <a:spAutoFit/>
          </a:bodyPr>
          <a:lstStyle/>
          <a:p>
            <a:pPr algn="ctr"/>
            <a:r>
              <a:rPr lang="en-US" altLang="zh-TW" sz="3200" dirty="0" err="1"/>
              <a:t>exactly;just</a:t>
            </a:r>
            <a:endParaRPr lang="zh-TW" altLang="en-US" sz="3200" dirty="0"/>
          </a:p>
        </p:txBody>
      </p:sp>
    </p:spTree>
    <p:extLst>
      <p:ext uri="{BB962C8B-B14F-4D97-AF65-F5344CB8AC3E}">
        <p14:creationId xmlns:p14="http://schemas.microsoft.com/office/powerpoint/2010/main" val="77346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0" grpId="0"/>
      <p:bldP spid="11" grpId="0"/>
      <p:bldP spid="13" grpId="0"/>
      <p:bldP spid="1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瘦骨嶙峋</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286125"/>
            <a:ext cx="6491396" cy="2165786"/>
          </a:xfrm>
          <a:prstGeom prst="rect">
            <a:avLst/>
          </a:prstGeom>
        </p:spPr>
        <p:txBody>
          <a:bodyPr wrap="square">
            <a:spAutoFit/>
          </a:bodyPr>
          <a:lstStyle/>
          <a:p>
            <a:pPr algn="ctr">
              <a:lnSpc>
                <a:spcPct val="150000"/>
              </a:lnSpc>
            </a:pPr>
            <a:r>
              <a:rPr lang="zh-TW" altLang="en-US" sz="4800" dirty="0">
                <a:latin typeface="Helvetica Neue"/>
              </a:rPr>
              <a:t>她因过度减肥，而让自己变得瘦骨嶙峋。</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flipV="1">
            <a:off x="4655953" y="943507"/>
            <a:ext cx="1440047" cy="307777"/>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589564"/>
            <a:ext cx="6096000" cy="707886"/>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形容人非常瘦。</a:t>
            </a:r>
          </a:p>
        </p:txBody>
      </p:sp>
      <p:pic>
        <p:nvPicPr>
          <p:cNvPr id="4" name="圖片 3">
            <a:extLst>
              <a:ext uri="{FF2B5EF4-FFF2-40B4-BE49-F238E27FC236}">
                <a16:creationId xmlns:a16="http://schemas.microsoft.com/office/drawing/2014/main" id="{0B534C2F-8E28-433D-A4CB-FA8855A87DF2}"/>
              </a:ext>
            </a:extLst>
          </p:cNvPr>
          <p:cNvPicPr>
            <a:picLocks noChangeAspect="1"/>
          </p:cNvPicPr>
          <p:nvPr/>
        </p:nvPicPr>
        <p:blipFill>
          <a:blip r:embed="rId2"/>
          <a:stretch>
            <a:fillRect/>
          </a:stretch>
        </p:blipFill>
        <p:spPr>
          <a:xfrm>
            <a:off x="318977" y="2370661"/>
            <a:ext cx="4327449" cy="3790053"/>
          </a:xfrm>
          <a:prstGeom prst="rect">
            <a:avLst/>
          </a:prstGeom>
        </p:spPr>
      </p:pic>
    </p:spTree>
    <p:extLst>
      <p:ext uri="{BB962C8B-B14F-4D97-AF65-F5344CB8AC3E}">
        <p14:creationId xmlns:p14="http://schemas.microsoft.com/office/powerpoint/2010/main" val="163009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rgbClr val="006699"/>
          </a:solidFill>
          <a:ln>
            <a:solidFill>
              <a:srgbClr val="006699"/>
            </a:solidFill>
          </a:ln>
        </p:spPr>
        <p:txBody>
          <a:bodyPr wrap="square" rtlCol="0">
            <a:spAutoFit/>
          </a:bodyPr>
          <a:lstStyle/>
          <a:p>
            <a:pPr algn="ctr"/>
            <a:r>
              <a:rPr lang="zh-TW" altLang="en-US" sz="6600" dirty="0">
                <a:solidFill>
                  <a:schemeClr val="bg1"/>
                </a:solidFill>
                <a:latin typeface="Calibri" panose="020F0502020204030204" pitchFamily="34" charset="0"/>
              </a:rPr>
              <a:t>干脆</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006699"/>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无奈</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35179"/>
            <a:ext cx="2151321" cy="1107996"/>
          </a:xfrm>
          <a:prstGeom prst="rect">
            <a:avLst/>
          </a:prstGeom>
          <a:solidFill>
            <a:srgbClr val="006699"/>
          </a:solidFill>
          <a:ln>
            <a:solidFill>
              <a:srgbClr val="006699"/>
            </a:solidFill>
          </a:ln>
        </p:spPr>
        <p:txBody>
          <a:bodyPr wrap="square" rtlCol="0" anchor="ctr">
            <a:spAutoFit/>
          </a:bodyPr>
          <a:lstStyle/>
          <a:p>
            <a:pPr algn="ctr"/>
            <a:r>
              <a:rPr lang="zh-TW" altLang="en-US" sz="6600" dirty="0">
                <a:solidFill>
                  <a:schemeClr val="bg1"/>
                </a:solidFill>
                <a:latin typeface="Calibri" panose="020F0502020204030204" pitchFamily="34" charset="0"/>
              </a:rPr>
              <a:t>苦涩</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435151"/>
            <a:ext cx="2151321" cy="1015663"/>
          </a:xfrm>
          <a:prstGeom prst="rect">
            <a:avLst/>
          </a:prstGeom>
          <a:solidFill>
            <a:srgbClr val="006699"/>
          </a:solidFill>
          <a:ln>
            <a:solidFill>
              <a:srgbClr val="006699"/>
            </a:solidFill>
          </a:ln>
        </p:spPr>
        <p:txBody>
          <a:bodyPr wrap="square" rtlCol="0" anchor="ctr">
            <a:spAutoFit/>
          </a:bodyPr>
          <a:lstStyle/>
          <a:p>
            <a:pPr algn="ctr"/>
            <a:r>
              <a:rPr lang="zh-TW" altLang="en-US" sz="6000" dirty="0">
                <a:solidFill>
                  <a:schemeClr val="bg1"/>
                </a:solidFill>
                <a:latin typeface="Calibri" panose="020F0502020204030204" pitchFamily="34" charset="0"/>
              </a:rPr>
              <a:t>命运</a:t>
            </a:r>
            <a:endParaRPr lang="en-US" altLang="zh-TW" sz="60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57736" y="1920545"/>
            <a:ext cx="6057509"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行为直接、很利索</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2" y="1979719"/>
            <a:ext cx="6057508"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没有别的办法。</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335205" y="5179220"/>
            <a:ext cx="5068068"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内心痛苦的。</a:t>
            </a:r>
          </a:p>
        </p:txBody>
      </p:sp>
      <p:sp>
        <p:nvSpPr>
          <p:cNvPr id="10" name="文字方塊 9">
            <a:extLst>
              <a:ext uri="{FF2B5EF4-FFF2-40B4-BE49-F238E27FC236}">
                <a16:creationId xmlns:a16="http://schemas.microsoft.com/office/drawing/2014/main" id="{BC2B76B4-AC44-49EC-90FC-9F09AFC72C2A}"/>
              </a:ext>
            </a:extLst>
          </p:cNvPr>
          <p:cNvSpPr txBox="1"/>
          <p:nvPr/>
        </p:nvSpPr>
        <p:spPr>
          <a:xfrm>
            <a:off x="6788725" y="5179220"/>
            <a:ext cx="5068069" cy="1485407"/>
          </a:xfrm>
          <a:prstGeom prst="rect">
            <a:avLst/>
          </a:prstGeom>
          <a:noFill/>
        </p:spPr>
        <p:txBody>
          <a:bodyPr wrap="square" rtlCol="0">
            <a:spAutoFit/>
          </a:bodyPr>
          <a:lstStyle/>
          <a:p>
            <a:pPr algn="ctr">
              <a:lnSpc>
                <a:spcPct val="150000"/>
              </a:lnSpc>
            </a:pPr>
            <a:r>
              <a:rPr lang="zh-CN" altLang="en-US" sz="3200" dirty="0">
                <a:latin typeface="微軟正黑體" panose="020B0604030504040204" pitchFamily="34" charset="-120"/>
                <a:ea typeface="微軟正黑體" panose="020B0604030504040204" pitchFamily="34" charset="-120"/>
              </a:rPr>
              <a:t>事情的预先注定的进程</a:t>
            </a:r>
            <a:r>
              <a:rPr lang="en-US" altLang="zh-CN" sz="3200" dirty="0">
                <a:latin typeface="微軟正黑體" panose="020B0604030504040204" pitchFamily="34" charset="-120"/>
                <a:ea typeface="微軟正黑體" panose="020B0604030504040204" pitchFamily="34" charset="-120"/>
              </a:rPr>
              <a:t>,</a:t>
            </a:r>
            <a:r>
              <a:rPr lang="zh-CN" altLang="en-US" sz="3200" dirty="0">
                <a:latin typeface="微軟正黑體" panose="020B0604030504040204" pitchFamily="34" charset="-120"/>
                <a:ea typeface="微軟正黑體" panose="020B0604030504040204" pitchFamily="34" charset="-120"/>
              </a:rPr>
              <a:t>指生死、贫富和一切遭遇</a:t>
            </a:r>
            <a:endParaRPr lang="zh-TW" altLang="en-US" sz="3200" dirty="0">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9AF8CCF4-6697-482F-81B6-2EF38231843A}"/>
              </a:ext>
            </a:extLst>
          </p:cNvPr>
          <p:cNvSpPr/>
          <p:nvPr/>
        </p:nvSpPr>
        <p:spPr>
          <a:xfrm>
            <a:off x="2544260" y="477671"/>
            <a:ext cx="3570985" cy="584775"/>
          </a:xfrm>
          <a:prstGeom prst="rect">
            <a:avLst/>
          </a:prstGeom>
        </p:spPr>
        <p:txBody>
          <a:bodyPr wrap="square">
            <a:spAutoFit/>
          </a:bodyPr>
          <a:lstStyle/>
          <a:p>
            <a:pPr algn="ctr"/>
            <a:r>
              <a:rPr lang="en-US" altLang="zh-TW" sz="3200" dirty="0"/>
              <a:t>clear</a:t>
            </a:r>
            <a:r>
              <a:rPr lang="zh-TW" altLang="en-US" sz="3200" dirty="0"/>
              <a:t> </a:t>
            </a:r>
            <a:r>
              <a:rPr lang="en-US" altLang="zh-TW" sz="3200" dirty="0"/>
              <a:t>cut</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85810" y="3708228"/>
            <a:ext cx="3944679" cy="584775"/>
          </a:xfrm>
          <a:prstGeom prst="rect">
            <a:avLst/>
          </a:prstGeom>
        </p:spPr>
        <p:txBody>
          <a:bodyPr wrap="square">
            <a:spAutoFit/>
          </a:bodyPr>
          <a:lstStyle/>
          <a:p>
            <a:pPr algn="ctr"/>
            <a:r>
              <a:rPr lang="en-US" altLang="zh-TW" sz="3200" dirty="0"/>
              <a:t>destiny</a:t>
            </a:r>
            <a:endParaRPr lang="zh-TW" altLang="en-US" sz="32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85810" y="416708"/>
            <a:ext cx="3906190" cy="584775"/>
          </a:xfrm>
          <a:prstGeom prst="rect">
            <a:avLst/>
          </a:prstGeom>
        </p:spPr>
        <p:txBody>
          <a:bodyPr wrap="square">
            <a:spAutoFit/>
          </a:bodyPr>
          <a:lstStyle/>
          <a:p>
            <a:pPr algn="ctr"/>
            <a:r>
              <a:rPr lang="en-US" altLang="zh-TW" sz="3200" dirty="0"/>
              <a:t>have no choice</a:t>
            </a:r>
            <a:endParaRPr lang="zh-TW" altLang="en-US" sz="3200" dirty="0">
              <a:latin typeface="Calibri" panose="020F0502020204030204" pitchFamily="34" charset="0"/>
              <a:cs typeface="Calibri" panose="020F0502020204030204" pitchFamily="34" charset="0"/>
            </a:endParaRPr>
          </a:p>
        </p:txBody>
      </p:sp>
      <p:sp>
        <p:nvSpPr>
          <p:cNvPr id="3" name="矩形 2">
            <a:extLst>
              <a:ext uri="{FF2B5EF4-FFF2-40B4-BE49-F238E27FC236}">
                <a16:creationId xmlns:a16="http://schemas.microsoft.com/office/drawing/2014/main" id="{3F5F533B-2C09-4005-BC82-60716A0C2DA3}"/>
              </a:ext>
            </a:extLst>
          </p:cNvPr>
          <p:cNvSpPr/>
          <p:nvPr/>
        </p:nvSpPr>
        <p:spPr>
          <a:xfrm>
            <a:off x="2563506" y="3560589"/>
            <a:ext cx="3532494" cy="584775"/>
          </a:xfrm>
          <a:prstGeom prst="rect">
            <a:avLst/>
          </a:prstGeom>
        </p:spPr>
        <p:txBody>
          <a:bodyPr wrap="square">
            <a:spAutoFit/>
          </a:bodyPr>
          <a:lstStyle/>
          <a:p>
            <a:pPr algn="ctr"/>
            <a:r>
              <a:rPr lang="en-US" altLang="zh-TW" sz="3200" dirty="0" err="1"/>
              <a:t>agonized;pained</a:t>
            </a:r>
            <a:endParaRPr lang="zh-TW" altLang="en-US" sz="3200" dirty="0"/>
          </a:p>
        </p:txBody>
      </p:sp>
    </p:spTree>
    <p:extLst>
      <p:ext uri="{BB962C8B-B14F-4D97-AF65-F5344CB8AC3E}">
        <p14:creationId xmlns:p14="http://schemas.microsoft.com/office/powerpoint/2010/main" val="9760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0" grpId="0"/>
      <p:bldP spid="11" grpId="0"/>
      <p:bldP spid="13" grpId="0"/>
      <p:bldP spid="14" grpId="0"/>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BAF4B04-3994-46EC-A7FF-42F7A75A44A1}"/>
              </a:ext>
            </a:extLst>
          </p:cNvPr>
          <p:cNvSpPr txBox="1"/>
          <p:nvPr/>
        </p:nvSpPr>
        <p:spPr>
          <a:xfrm>
            <a:off x="354418" y="607575"/>
            <a:ext cx="11483163" cy="2956515"/>
          </a:xfrm>
          <a:prstGeom prst="rect">
            <a:avLst/>
          </a:prstGeom>
          <a:noFill/>
        </p:spPr>
        <p:txBody>
          <a:bodyPr wrap="square" rtlCol="0">
            <a:spAutoFit/>
          </a:bodyPr>
          <a:lstStyle/>
          <a:p>
            <a:pPr>
              <a:lnSpc>
                <a:spcPct val="150000"/>
              </a:lnSpc>
            </a:pPr>
            <a:r>
              <a:rPr lang="en-US" altLang="zh-TW" sz="3200" dirty="0">
                <a:latin typeface="+mn-ea"/>
              </a:rPr>
              <a:t>1.</a:t>
            </a:r>
            <a:r>
              <a:rPr lang="zh-TW" altLang="en-US" sz="3200" dirty="0">
                <a:latin typeface="+mn-ea"/>
              </a:rPr>
              <a:t>关于美国西部的那个乡下青年，下面哪个不正确？</a:t>
            </a:r>
            <a:endParaRPr lang="en-US" altLang="zh-TW" sz="3200" dirty="0">
              <a:latin typeface="+mn-ea"/>
            </a:endParaRPr>
          </a:p>
          <a:p>
            <a:pPr>
              <a:lnSpc>
                <a:spcPct val="150000"/>
              </a:lnSpc>
            </a:pPr>
            <a:r>
              <a:rPr lang="en-US" altLang="zh-TW" sz="3200" dirty="0">
                <a:latin typeface="+mn-ea"/>
              </a:rPr>
              <a:t>A.</a:t>
            </a:r>
            <a:r>
              <a:rPr lang="zh-TW" altLang="en-US" sz="3200" dirty="0">
                <a:latin typeface="+mn-ea"/>
              </a:rPr>
              <a:t>他的破裤子让他不好意思。</a:t>
            </a:r>
            <a:endParaRPr lang="en-US" altLang="zh-TW" sz="3200" dirty="0">
              <a:latin typeface="+mn-ea"/>
            </a:endParaRPr>
          </a:p>
          <a:p>
            <a:pPr>
              <a:lnSpc>
                <a:spcPct val="150000"/>
              </a:lnSpc>
            </a:pPr>
            <a:r>
              <a:rPr lang="en-US" altLang="zh-TW" sz="3200" dirty="0">
                <a:latin typeface="+mn-ea"/>
              </a:rPr>
              <a:t>B.</a:t>
            </a:r>
            <a:r>
              <a:rPr lang="zh-TW" altLang="en-US" sz="3200" dirty="0">
                <a:latin typeface="+mn-ea"/>
              </a:rPr>
              <a:t>他的朋友不愿借给他裤子。</a:t>
            </a:r>
            <a:endParaRPr lang="en-US" altLang="zh-TW" sz="3200" dirty="0">
              <a:latin typeface="+mn-ea"/>
            </a:endParaRPr>
          </a:p>
          <a:p>
            <a:pPr>
              <a:lnSpc>
                <a:spcPct val="150000"/>
              </a:lnSpc>
            </a:pPr>
            <a:r>
              <a:rPr lang="en-US" altLang="zh-TW" sz="3200" dirty="0">
                <a:latin typeface="+mn-ea"/>
              </a:rPr>
              <a:t>C.</a:t>
            </a:r>
            <a:r>
              <a:rPr lang="zh-TW" altLang="en-US" sz="3200" dirty="0">
                <a:latin typeface="+mn-ea"/>
              </a:rPr>
              <a:t>记者们被他的裤子吸引住了。</a:t>
            </a:r>
            <a:endParaRPr lang="en-US" altLang="zh-TW" sz="3200" dirty="0">
              <a:latin typeface="+mn-ea"/>
            </a:endParaRPr>
          </a:p>
        </p:txBody>
      </p:sp>
      <p:sp>
        <p:nvSpPr>
          <p:cNvPr id="3" name="文字方塊 2">
            <a:extLst>
              <a:ext uri="{FF2B5EF4-FFF2-40B4-BE49-F238E27FC236}">
                <a16:creationId xmlns:a16="http://schemas.microsoft.com/office/drawing/2014/main" id="{DF0C9841-24BF-4731-B185-3D82368A25CE}"/>
              </a:ext>
            </a:extLst>
          </p:cNvPr>
          <p:cNvSpPr txBox="1"/>
          <p:nvPr/>
        </p:nvSpPr>
        <p:spPr>
          <a:xfrm>
            <a:off x="0" y="0"/>
            <a:ext cx="3228975" cy="584775"/>
          </a:xfrm>
          <a:prstGeom prst="rect">
            <a:avLst/>
          </a:prstGeom>
          <a:solidFill>
            <a:srgbClr val="006699"/>
          </a:solidFill>
        </p:spPr>
        <p:txBody>
          <a:bodyPr wrap="square" rtlCol="0">
            <a:spAutoFit/>
          </a:bodyPr>
          <a:lstStyle/>
          <a:p>
            <a:pPr algn="ctr"/>
            <a:r>
              <a:rPr lang="zh-TW" altLang="en-US" sz="3200" dirty="0">
                <a:solidFill>
                  <a:schemeClr val="bg1"/>
                </a:solidFill>
              </a:rPr>
              <a:t>选择正确答案</a:t>
            </a:r>
          </a:p>
        </p:txBody>
      </p:sp>
      <p:sp>
        <p:nvSpPr>
          <p:cNvPr id="4" name="文字方塊 3">
            <a:extLst>
              <a:ext uri="{FF2B5EF4-FFF2-40B4-BE49-F238E27FC236}">
                <a16:creationId xmlns:a16="http://schemas.microsoft.com/office/drawing/2014/main" id="{B7B22E93-8323-4187-8033-312E562B199D}"/>
              </a:ext>
            </a:extLst>
          </p:cNvPr>
          <p:cNvSpPr txBox="1"/>
          <p:nvPr/>
        </p:nvSpPr>
        <p:spPr>
          <a:xfrm>
            <a:off x="354418" y="3684150"/>
            <a:ext cx="11483163" cy="2956515"/>
          </a:xfrm>
          <a:prstGeom prst="rect">
            <a:avLst/>
          </a:prstGeom>
          <a:noFill/>
        </p:spPr>
        <p:txBody>
          <a:bodyPr wrap="square" rtlCol="0">
            <a:spAutoFit/>
          </a:bodyPr>
          <a:lstStyle/>
          <a:p>
            <a:pPr>
              <a:lnSpc>
                <a:spcPct val="150000"/>
              </a:lnSpc>
            </a:pPr>
            <a:r>
              <a:rPr lang="en-US" altLang="zh-TW" sz="3200" dirty="0">
                <a:latin typeface="+mn-ea"/>
              </a:rPr>
              <a:t>2.</a:t>
            </a:r>
            <a:r>
              <a:rPr lang="zh-TW" altLang="en-US" sz="3200" dirty="0">
                <a:latin typeface="+mn-ea"/>
              </a:rPr>
              <a:t>关于法国的那个流浪歌手，下面哪点正确？</a:t>
            </a:r>
            <a:endParaRPr lang="en-US" altLang="zh-TW" sz="3200" dirty="0">
              <a:latin typeface="+mn-ea"/>
            </a:endParaRPr>
          </a:p>
          <a:p>
            <a:pPr>
              <a:lnSpc>
                <a:spcPct val="150000"/>
              </a:lnSpc>
            </a:pPr>
            <a:r>
              <a:rPr lang="en-US" altLang="zh-TW" sz="3200" dirty="0">
                <a:latin typeface="+mn-ea"/>
              </a:rPr>
              <a:t>A.</a:t>
            </a:r>
            <a:r>
              <a:rPr lang="zh-TW" altLang="en-US" sz="3200" dirty="0">
                <a:latin typeface="+mn-ea"/>
              </a:rPr>
              <a:t>他认为自己唱得很好。</a:t>
            </a:r>
            <a:endParaRPr lang="en-US" altLang="zh-TW" sz="3200" dirty="0">
              <a:latin typeface="+mn-ea"/>
            </a:endParaRPr>
          </a:p>
          <a:p>
            <a:pPr>
              <a:lnSpc>
                <a:spcPct val="150000"/>
              </a:lnSpc>
            </a:pPr>
            <a:r>
              <a:rPr lang="en-US" altLang="zh-TW" sz="3200" dirty="0">
                <a:latin typeface="+mn-ea"/>
              </a:rPr>
              <a:t>B.</a:t>
            </a:r>
            <a:r>
              <a:rPr lang="zh-TW" altLang="en-US" sz="3200" dirty="0">
                <a:latin typeface="+mn-ea"/>
              </a:rPr>
              <a:t>他的惟一要求是加入一支乐队。</a:t>
            </a:r>
            <a:endParaRPr lang="en-US" altLang="zh-TW" sz="3200" dirty="0">
              <a:latin typeface="+mn-ea"/>
            </a:endParaRPr>
          </a:p>
          <a:p>
            <a:pPr>
              <a:lnSpc>
                <a:spcPct val="150000"/>
              </a:lnSpc>
            </a:pPr>
            <a:r>
              <a:rPr lang="en-US" altLang="zh-TW" sz="3200" dirty="0">
                <a:latin typeface="+mn-ea"/>
              </a:rPr>
              <a:t>C.</a:t>
            </a:r>
            <a:r>
              <a:rPr lang="zh-TW" altLang="en-US" sz="3200" dirty="0">
                <a:latin typeface="+mn-ea"/>
              </a:rPr>
              <a:t>他的肥裤子为他带来了好运。</a:t>
            </a:r>
            <a:endParaRPr lang="en-US" altLang="zh-TW" sz="3200" dirty="0">
              <a:latin typeface="+mn-ea"/>
            </a:endParaRPr>
          </a:p>
        </p:txBody>
      </p:sp>
    </p:spTree>
    <p:extLst>
      <p:ext uri="{BB962C8B-B14F-4D97-AF65-F5344CB8AC3E}">
        <p14:creationId xmlns:p14="http://schemas.microsoft.com/office/powerpoint/2010/main" val="160359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BAF4B04-3994-46EC-A7FF-42F7A75A44A1}"/>
              </a:ext>
            </a:extLst>
          </p:cNvPr>
          <p:cNvSpPr txBox="1"/>
          <p:nvPr/>
        </p:nvSpPr>
        <p:spPr>
          <a:xfrm>
            <a:off x="354418" y="607575"/>
            <a:ext cx="11483163" cy="2956515"/>
          </a:xfrm>
          <a:prstGeom prst="rect">
            <a:avLst/>
          </a:prstGeom>
          <a:noFill/>
        </p:spPr>
        <p:txBody>
          <a:bodyPr wrap="square" rtlCol="0">
            <a:spAutoFit/>
          </a:bodyPr>
          <a:lstStyle/>
          <a:p>
            <a:pPr>
              <a:lnSpc>
                <a:spcPct val="150000"/>
              </a:lnSpc>
            </a:pPr>
            <a:r>
              <a:rPr lang="en-US" altLang="zh-TW" sz="3200" dirty="0">
                <a:latin typeface="+mn-ea"/>
              </a:rPr>
              <a:t>3.</a:t>
            </a:r>
            <a:r>
              <a:rPr lang="zh-TW" altLang="en-US" sz="3200" dirty="0">
                <a:latin typeface="+mn-ea"/>
              </a:rPr>
              <a:t>染发的时尚起源于</a:t>
            </a:r>
            <a:r>
              <a:rPr lang="en-US" altLang="zh-TW" sz="3200" dirty="0">
                <a:latin typeface="+mn-ea"/>
              </a:rPr>
              <a:t>__________</a:t>
            </a:r>
            <a:r>
              <a:rPr lang="zh-TW" altLang="en-US" sz="3200" dirty="0">
                <a:latin typeface="+mn-ea"/>
              </a:rPr>
              <a:t>。</a:t>
            </a:r>
            <a:endParaRPr lang="en-US" altLang="zh-TW" sz="3200" dirty="0">
              <a:latin typeface="+mn-ea"/>
            </a:endParaRPr>
          </a:p>
          <a:p>
            <a:pPr>
              <a:lnSpc>
                <a:spcPct val="150000"/>
              </a:lnSpc>
            </a:pPr>
            <a:r>
              <a:rPr lang="en-US" altLang="zh-TW" sz="3200" dirty="0">
                <a:latin typeface="+mn-ea"/>
              </a:rPr>
              <a:t>A.</a:t>
            </a:r>
            <a:r>
              <a:rPr lang="zh-TW" altLang="en-US" sz="3200" dirty="0">
                <a:latin typeface="+mn-ea"/>
              </a:rPr>
              <a:t>一家理发店的失误。</a:t>
            </a:r>
            <a:endParaRPr lang="en-US" altLang="zh-TW" sz="3200" dirty="0">
              <a:latin typeface="+mn-ea"/>
            </a:endParaRPr>
          </a:p>
          <a:p>
            <a:pPr>
              <a:lnSpc>
                <a:spcPct val="150000"/>
              </a:lnSpc>
            </a:pPr>
            <a:r>
              <a:rPr lang="en-US" altLang="zh-TW" sz="3200" dirty="0">
                <a:latin typeface="+mn-ea"/>
              </a:rPr>
              <a:t>B.</a:t>
            </a:r>
            <a:r>
              <a:rPr lang="zh-TW" altLang="en-US" sz="3200" dirty="0">
                <a:latin typeface="+mn-ea"/>
              </a:rPr>
              <a:t>一家化工厂的设想。</a:t>
            </a:r>
            <a:endParaRPr lang="en-US" altLang="zh-TW" sz="3200" dirty="0">
              <a:latin typeface="+mn-ea"/>
            </a:endParaRPr>
          </a:p>
          <a:p>
            <a:pPr>
              <a:lnSpc>
                <a:spcPct val="150000"/>
              </a:lnSpc>
            </a:pPr>
            <a:r>
              <a:rPr lang="en-US" altLang="zh-TW" sz="3200" dirty="0">
                <a:latin typeface="+mn-ea"/>
              </a:rPr>
              <a:t>C.</a:t>
            </a:r>
            <a:r>
              <a:rPr lang="zh-TW" altLang="en-US" sz="3200" dirty="0">
                <a:latin typeface="+mn-ea"/>
              </a:rPr>
              <a:t>一个青年的脏头发。</a:t>
            </a:r>
            <a:endParaRPr lang="en-US" altLang="zh-TW" sz="3200" dirty="0">
              <a:latin typeface="+mn-ea"/>
            </a:endParaRPr>
          </a:p>
        </p:txBody>
      </p:sp>
      <p:sp>
        <p:nvSpPr>
          <p:cNvPr id="3" name="文字方塊 2">
            <a:extLst>
              <a:ext uri="{FF2B5EF4-FFF2-40B4-BE49-F238E27FC236}">
                <a16:creationId xmlns:a16="http://schemas.microsoft.com/office/drawing/2014/main" id="{DF0C9841-24BF-4731-B185-3D82368A25CE}"/>
              </a:ext>
            </a:extLst>
          </p:cNvPr>
          <p:cNvSpPr txBox="1"/>
          <p:nvPr/>
        </p:nvSpPr>
        <p:spPr>
          <a:xfrm>
            <a:off x="0" y="0"/>
            <a:ext cx="3228975" cy="584775"/>
          </a:xfrm>
          <a:prstGeom prst="rect">
            <a:avLst/>
          </a:prstGeom>
          <a:solidFill>
            <a:srgbClr val="006699"/>
          </a:solidFill>
        </p:spPr>
        <p:txBody>
          <a:bodyPr wrap="square" rtlCol="0">
            <a:spAutoFit/>
          </a:bodyPr>
          <a:lstStyle/>
          <a:p>
            <a:pPr algn="ctr"/>
            <a:r>
              <a:rPr lang="zh-TW" altLang="en-US" sz="3200" dirty="0">
                <a:solidFill>
                  <a:schemeClr val="bg1"/>
                </a:solidFill>
              </a:rPr>
              <a:t>选择正确答案</a:t>
            </a:r>
          </a:p>
        </p:txBody>
      </p:sp>
      <p:sp>
        <p:nvSpPr>
          <p:cNvPr id="4" name="文字方塊 3">
            <a:extLst>
              <a:ext uri="{FF2B5EF4-FFF2-40B4-BE49-F238E27FC236}">
                <a16:creationId xmlns:a16="http://schemas.microsoft.com/office/drawing/2014/main" id="{B7B22E93-8323-4187-8033-312E562B199D}"/>
              </a:ext>
            </a:extLst>
          </p:cNvPr>
          <p:cNvSpPr txBox="1"/>
          <p:nvPr/>
        </p:nvSpPr>
        <p:spPr>
          <a:xfrm>
            <a:off x="354418" y="3684150"/>
            <a:ext cx="11483163" cy="2956515"/>
          </a:xfrm>
          <a:prstGeom prst="rect">
            <a:avLst/>
          </a:prstGeom>
          <a:noFill/>
        </p:spPr>
        <p:txBody>
          <a:bodyPr wrap="square" rtlCol="0">
            <a:spAutoFit/>
          </a:bodyPr>
          <a:lstStyle/>
          <a:p>
            <a:pPr>
              <a:lnSpc>
                <a:spcPct val="150000"/>
              </a:lnSpc>
            </a:pPr>
            <a:r>
              <a:rPr lang="en-US" altLang="zh-TW" sz="3200" dirty="0">
                <a:latin typeface="+mn-ea"/>
              </a:rPr>
              <a:t>4.</a:t>
            </a:r>
            <a:r>
              <a:rPr lang="zh-TW" altLang="en-US" sz="3200" dirty="0">
                <a:latin typeface="+mn-ea"/>
              </a:rPr>
              <a:t>关于穿“绣花的裤子”的时尚，下面哪点正确？</a:t>
            </a:r>
            <a:endParaRPr lang="en-US" altLang="zh-TW" sz="3200" dirty="0">
              <a:latin typeface="+mn-ea"/>
            </a:endParaRPr>
          </a:p>
          <a:p>
            <a:pPr>
              <a:lnSpc>
                <a:spcPct val="150000"/>
              </a:lnSpc>
            </a:pPr>
            <a:r>
              <a:rPr lang="en-US" altLang="zh-TW" sz="3200" dirty="0">
                <a:latin typeface="+mn-ea"/>
              </a:rPr>
              <a:t>A.</a:t>
            </a:r>
            <a:r>
              <a:rPr lang="zh-TW" altLang="en-US" sz="3200" dirty="0">
                <a:latin typeface="+mn-ea"/>
              </a:rPr>
              <a:t>始于亚洲。</a:t>
            </a:r>
            <a:endParaRPr lang="en-US" altLang="zh-TW" sz="3200" dirty="0">
              <a:latin typeface="+mn-ea"/>
            </a:endParaRPr>
          </a:p>
          <a:p>
            <a:pPr>
              <a:lnSpc>
                <a:spcPct val="150000"/>
              </a:lnSpc>
            </a:pPr>
            <a:r>
              <a:rPr lang="en-US" altLang="zh-TW" sz="3200" dirty="0">
                <a:latin typeface="+mn-ea"/>
              </a:rPr>
              <a:t>B.</a:t>
            </a:r>
            <a:r>
              <a:rPr lang="zh-TW" altLang="en-US" sz="3200" dirty="0">
                <a:latin typeface="+mn-ea"/>
              </a:rPr>
              <a:t>始于穷人的无奈。</a:t>
            </a:r>
            <a:endParaRPr lang="en-US" altLang="zh-TW" sz="3200" dirty="0">
              <a:latin typeface="+mn-ea"/>
            </a:endParaRPr>
          </a:p>
          <a:p>
            <a:pPr>
              <a:lnSpc>
                <a:spcPct val="150000"/>
              </a:lnSpc>
            </a:pPr>
            <a:r>
              <a:rPr lang="en-US" altLang="zh-TW" sz="3200" dirty="0">
                <a:latin typeface="+mn-ea"/>
              </a:rPr>
              <a:t>C.</a:t>
            </a:r>
            <a:r>
              <a:rPr lang="zh-TW" altLang="en-US" sz="3200" dirty="0">
                <a:latin typeface="+mn-ea"/>
              </a:rPr>
              <a:t>是一个女孩子的创意。</a:t>
            </a:r>
            <a:endParaRPr lang="en-US" altLang="zh-TW" sz="3200" dirty="0">
              <a:latin typeface="+mn-ea"/>
            </a:endParaRPr>
          </a:p>
        </p:txBody>
      </p:sp>
    </p:spTree>
    <p:extLst>
      <p:ext uri="{BB962C8B-B14F-4D97-AF65-F5344CB8AC3E}">
        <p14:creationId xmlns:p14="http://schemas.microsoft.com/office/powerpoint/2010/main" val="25973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BAF4B04-3994-46EC-A7FF-42F7A75A44A1}"/>
              </a:ext>
            </a:extLst>
          </p:cNvPr>
          <p:cNvSpPr txBox="1"/>
          <p:nvPr/>
        </p:nvSpPr>
        <p:spPr>
          <a:xfrm>
            <a:off x="354418" y="1226700"/>
            <a:ext cx="11483163" cy="3695179"/>
          </a:xfrm>
          <a:prstGeom prst="rect">
            <a:avLst/>
          </a:prstGeom>
          <a:noFill/>
        </p:spPr>
        <p:txBody>
          <a:bodyPr wrap="square" rtlCol="0">
            <a:spAutoFit/>
          </a:bodyPr>
          <a:lstStyle/>
          <a:p>
            <a:pPr>
              <a:lnSpc>
                <a:spcPct val="150000"/>
              </a:lnSpc>
            </a:pPr>
            <a:r>
              <a:rPr lang="en-US" altLang="zh-TW" sz="3200" dirty="0">
                <a:latin typeface="+mn-ea"/>
              </a:rPr>
              <a:t>5.</a:t>
            </a:r>
            <a:r>
              <a:rPr lang="zh-TW" altLang="en-US" sz="3200" dirty="0">
                <a:latin typeface="+mn-ea"/>
              </a:rPr>
              <a:t>那个打碎一瓶指甲油的女孩子为什么不愿把脚上的指甲油擦</a:t>
            </a:r>
            <a:endParaRPr lang="en-US" altLang="zh-TW" sz="3200" dirty="0">
              <a:latin typeface="+mn-ea"/>
            </a:endParaRPr>
          </a:p>
          <a:p>
            <a:pPr>
              <a:lnSpc>
                <a:spcPct val="150000"/>
              </a:lnSpc>
            </a:pPr>
            <a:r>
              <a:rPr lang="zh-TW" altLang="en-US" sz="3200" dirty="0">
                <a:latin typeface="+mn-ea"/>
              </a:rPr>
              <a:t>   掉。</a:t>
            </a:r>
            <a:endParaRPr lang="en-US" altLang="zh-TW" sz="3200" dirty="0">
              <a:latin typeface="+mn-ea"/>
            </a:endParaRPr>
          </a:p>
          <a:p>
            <a:pPr>
              <a:lnSpc>
                <a:spcPct val="150000"/>
              </a:lnSpc>
            </a:pPr>
            <a:r>
              <a:rPr lang="en-US" altLang="zh-TW" sz="3200" dirty="0">
                <a:latin typeface="+mn-ea"/>
              </a:rPr>
              <a:t>A.</a:t>
            </a:r>
            <a:r>
              <a:rPr lang="zh-TW" altLang="en-US" sz="3200" dirty="0">
                <a:latin typeface="+mn-ea"/>
              </a:rPr>
              <a:t>他觉得这是一种时尚。</a:t>
            </a:r>
            <a:endParaRPr lang="en-US" altLang="zh-TW" sz="3200" dirty="0">
              <a:latin typeface="+mn-ea"/>
            </a:endParaRPr>
          </a:p>
          <a:p>
            <a:pPr>
              <a:lnSpc>
                <a:spcPct val="150000"/>
              </a:lnSpc>
            </a:pPr>
            <a:r>
              <a:rPr lang="en-US" altLang="zh-TW" sz="3200" dirty="0">
                <a:latin typeface="+mn-ea"/>
              </a:rPr>
              <a:t>B.</a:t>
            </a:r>
            <a:r>
              <a:rPr lang="zh-TW" altLang="en-US" sz="3200" dirty="0">
                <a:latin typeface="+mn-ea"/>
              </a:rPr>
              <a:t>他觉得太可惜。</a:t>
            </a:r>
            <a:endParaRPr lang="en-US" altLang="zh-TW" sz="3200" dirty="0">
              <a:latin typeface="+mn-ea"/>
            </a:endParaRPr>
          </a:p>
          <a:p>
            <a:pPr>
              <a:lnSpc>
                <a:spcPct val="150000"/>
              </a:lnSpc>
            </a:pPr>
            <a:r>
              <a:rPr lang="en-US" altLang="zh-TW" sz="3200" dirty="0">
                <a:latin typeface="+mn-ea"/>
              </a:rPr>
              <a:t>C.</a:t>
            </a:r>
            <a:r>
              <a:rPr lang="zh-TW" altLang="en-US" sz="3200" dirty="0">
                <a:latin typeface="+mn-ea"/>
              </a:rPr>
              <a:t>他来不及把它擦掉。</a:t>
            </a:r>
            <a:endParaRPr lang="en-US" altLang="zh-TW" sz="3200" dirty="0">
              <a:latin typeface="+mn-ea"/>
            </a:endParaRPr>
          </a:p>
        </p:txBody>
      </p:sp>
      <p:sp>
        <p:nvSpPr>
          <p:cNvPr id="3" name="文字方塊 2">
            <a:extLst>
              <a:ext uri="{FF2B5EF4-FFF2-40B4-BE49-F238E27FC236}">
                <a16:creationId xmlns:a16="http://schemas.microsoft.com/office/drawing/2014/main" id="{DF0C9841-24BF-4731-B185-3D82368A25CE}"/>
              </a:ext>
            </a:extLst>
          </p:cNvPr>
          <p:cNvSpPr txBox="1"/>
          <p:nvPr/>
        </p:nvSpPr>
        <p:spPr>
          <a:xfrm>
            <a:off x="0" y="0"/>
            <a:ext cx="3228975" cy="584775"/>
          </a:xfrm>
          <a:prstGeom prst="rect">
            <a:avLst/>
          </a:prstGeom>
          <a:solidFill>
            <a:srgbClr val="006699"/>
          </a:solidFill>
        </p:spPr>
        <p:txBody>
          <a:bodyPr wrap="square" rtlCol="0">
            <a:spAutoFit/>
          </a:bodyPr>
          <a:lstStyle/>
          <a:p>
            <a:pPr algn="ctr"/>
            <a:r>
              <a:rPr lang="zh-TW" altLang="en-US" sz="3200" dirty="0">
                <a:solidFill>
                  <a:schemeClr val="bg1"/>
                </a:solidFill>
              </a:rPr>
              <a:t>选择正确答案</a:t>
            </a:r>
          </a:p>
        </p:txBody>
      </p:sp>
    </p:spTree>
    <p:extLst>
      <p:ext uri="{BB962C8B-B14F-4D97-AF65-F5344CB8AC3E}">
        <p14:creationId xmlns:p14="http://schemas.microsoft.com/office/powerpoint/2010/main" val="43125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299F7FC-E22F-45B7-BD9D-0900893D756E}"/>
              </a:ext>
            </a:extLst>
          </p:cNvPr>
          <p:cNvSpPr txBox="1"/>
          <p:nvPr/>
        </p:nvSpPr>
        <p:spPr>
          <a:xfrm>
            <a:off x="353371" y="2321004"/>
            <a:ext cx="4307839" cy="2215991"/>
          </a:xfrm>
          <a:prstGeom prst="rect">
            <a:avLst/>
          </a:prstGeom>
          <a:solidFill>
            <a:srgbClr val="006666"/>
          </a:solidFill>
          <a:ln>
            <a:solidFill>
              <a:srgbClr val="006666"/>
            </a:solidFill>
          </a:ln>
        </p:spPr>
        <p:txBody>
          <a:bodyPr wrap="square" rtlCol="0">
            <a:spAutoFit/>
          </a:bodyPr>
          <a:lstStyle/>
          <a:p>
            <a:pPr algn="ctr"/>
            <a:r>
              <a:rPr lang="zh-TW" altLang="en-US" sz="13800" dirty="0">
                <a:solidFill>
                  <a:schemeClr val="bg1"/>
                </a:solidFill>
                <a:latin typeface="微軟正黑體" panose="020B0604030504040204" pitchFamily="34" charset="-120"/>
                <a:ea typeface="微軟正黑體" panose="020B0604030504040204" pitchFamily="34" charset="-120"/>
              </a:rPr>
              <a:t>屈服</a:t>
            </a:r>
            <a:endParaRPr lang="en-US" altLang="zh-TW" sz="138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D52DC29E-8F79-4B00-BBB8-FF7D9EB180E2}"/>
              </a:ext>
            </a:extLst>
          </p:cNvPr>
          <p:cNvSpPr txBox="1"/>
          <p:nvPr/>
        </p:nvSpPr>
        <p:spPr>
          <a:xfrm>
            <a:off x="7530792" y="2321004"/>
            <a:ext cx="4307838" cy="2215991"/>
          </a:xfrm>
          <a:prstGeom prst="rect">
            <a:avLst/>
          </a:prstGeom>
          <a:solidFill>
            <a:srgbClr val="006666"/>
          </a:solidFill>
          <a:ln>
            <a:solidFill>
              <a:srgbClr val="006666"/>
            </a:solidFill>
          </a:ln>
        </p:spPr>
        <p:txBody>
          <a:bodyPr wrap="square" rtlCol="0">
            <a:spAutoFit/>
          </a:bodyPr>
          <a:lstStyle/>
          <a:p>
            <a:pPr algn="ctr"/>
            <a:r>
              <a:rPr lang="zh-TW" altLang="en-US" sz="13800" dirty="0">
                <a:solidFill>
                  <a:schemeClr val="bg1"/>
                </a:solidFill>
                <a:latin typeface="Calibri" panose="020F0502020204030204" pitchFamily="34" charset="0"/>
                <a:cs typeface="Calibri" panose="020F0502020204030204" pitchFamily="34" charset="0"/>
              </a:rPr>
              <a:t>服从</a:t>
            </a:r>
            <a:endParaRPr lang="zh-TW" altLang="en-US" sz="138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cxnSp>
        <p:nvCxnSpPr>
          <p:cNvPr id="4" name="直線接點 3">
            <a:extLst>
              <a:ext uri="{FF2B5EF4-FFF2-40B4-BE49-F238E27FC236}">
                <a16:creationId xmlns:a16="http://schemas.microsoft.com/office/drawing/2014/main" id="{96A5A24E-646E-4F09-809E-C48CC58148D3}"/>
              </a:ext>
            </a:extLst>
          </p:cNvPr>
          <p:cNvCxnSpPr>
            <a:cxnSpLocks/>
            <a:stCxn id="2" idx="3"/>
            <a:endCxn id="3" idx="1"/>
          </p:cNvCxnSpPr>
          <p:nvPr/>
        </p:nvCxnSpPr>
        <p:spPr>
          <a:xfrm>
            <a:off x="4661210" y="3429000"/>
            <a:ext cx="2869582" cy="0"/>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DACE27D5-6AED-4895-AFC5-187B6FB8E01B}"/>
              </a:ext>
            </a:extLst>
          </p:cNvPr>
          <p:cNvSpPr txBox="1"/>
          <p:nvPr/>
        </p:nvSpPr>
        <p:spPr>
          <a:xfrm>
            <a:off x="353372" y="385012"/>
            <a:ext cx="2869330" cy="584775"/>
          </a:xfrm>
          <a:prstGeom prst="rect">
            <a:avLst/>
          </a:prstGeom>
          <a:noFill/>
          <a:ln>
            <a:solidFill>
              <a:schemeClr val="tx1"/>
            </a:solidFill>
          </a:ln>
        </p:spPr>
        <p:txBody>
          <a:bodyPr wrap="square" rtlCol="0">
            <a:spAutoFit/>
          </a:bodyPr>
          <a:lstStyle/>
          <a:p>
            <a:pPr algn="ctr"/>
            <a:r>
              <a:rPr lang="zh-TW" altLang="en-US" sz="3200" dirty="0">
                <a:latin typeface="+mn-ea"/>
              </a:rPr>
              <a:t>近义词</a:t>
            </a:r>
            <a:r>
              <a:rPr lang="en-US" altLang="zh-TW" sz="3200" dirty="0">
                <a:latin typeface="+mn-ea"/>
              </a:rPr>
              <a:t>1</a:t>
            </a:r>
            <a:endParaRPr lang="zh-TW" altLang="en-US" sz="3200" dirty="0">
              <a:latin typeface="+mn-ea"/>
            </a:endParaRPr>
          </a:p>
        </p:txBody>
      </p:sp>
    </p:spTree>
    <p:extLst>
      <p:ext uri="{BB962C8B-B14F-4D97-AF65-F5344CB8AC3E}">
        <p14:creationId xmlns:p14="http://schemas.microsoft.com/office/powerpoint/2010/main" val="384749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5" y="134088"/>
            <a:ext cx="290036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屈服</a:t>
            </a:r>
            <a:endParaRPr lang="en-US" altLang="zh-TW" sz="32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0" y="137574"/>
            <a:ext cx="290036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服从</a:t>
            </a:r>
            <a:endParaRPr lang="en-US" altLang="zh-TW" sz="3200" dirty="0">
              <a:solidFill>
                <a:schemeClr val="bg1"/>
              </a:solidFill>
              <a:latin typeface="微軟正黑體" panose="020B0604030504040204" pitchFamily="34" charset="-120"/>
              <a:ea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80" y="426476"/>
            <a:ext cx="5730240" cy="3486"/>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16" name="表格 16">
            <a:extLst>
              <a:ext uri="{FF2B5EF4-FFF2-40B4-BE49-F238E27FC236}">
                <a16:creationId xmlns:a16="http://schemas.microsoft.com/office/drawing/2014/main" id="{A78C23C9-D1D8-4B18-B6B1-AFDCA0C59DB4}"/>
              </a:ext>
            </a:extLst>
          </p:cNvPr>
          <p:cNvGraphicFramePr>
            <a:graphicFrameLocks noGrp="1"/>
          </p:cNvGraphicFramePr>
          <p:nvPr>
            <p:extLst>
              <p:ext uri="{D42A27DB-BD31-4B8C-83A1-F6EECF244321}">
                <p14:modId xmlns:p14="http://schemas.microsoft.com/office/powerpoint/2010/main" val="3027197624"/>
              </p:ext>
            </p:extLst>
          </p:nvPr>
        </p:nvGraphicFramePr>
        <p:xfrm>
          <a:off x="330514" y="882600"/>
          <a:ext cx="11530972" cy="5561800"/>
        </p:xfrm>
        <a:graphic>
          <a:graphicData uri="http://schemas.openxmlformats.org/drawingml/2006/table">
            <a:tbl>
              <a:tblPr firstRow="1" bandRow="1">
                <a:tableStyleId>{0505E3EF-67EA-436B-97B2-0124C06EBD24}</a:tableStyleId>
              </a:tblPr>
              <a:tblGrid>
                <a:gridCol w="893865">
                  <a:extLst>
                    <a:ext uri="{9D8B030D-6E8A-4147-A177-3AD203B41FA5}">
                      <a16:colId xmlns:a16="http://schemas.microsoft.com/office/drawing/2014/main" val="1876788779"/>
                    </a:ext>
                  </a:extLst>
                </a:gridCol>
                <a:gridCol w="4871621">
                  <a:extLst>
                    <a:ext uri="{9D8B030D-6E8A-4147-A177-3AD203B41FA5}">
                      <a16:colId xmlns:a16="http://schemas.microsoft.com/office/drawing/2014/main" val="2559779614"/>
                    </a:ext>
                  </a:extLst>
                </a:gridCol>
                <a:gridCol w="5765486">
                  <a:extLst>
                    <a:ext uri="{9D8B030D-6E8A-4147-A177-3AD203B41FA5}">
                      <a16:colId xmlns:a16="http://schemas.microsoft.com/office/drawing/2014/main" val="243872182"/>
                    </a:ext>
                  </a:extLst>
                </a:gridCol>
              </a:tblGrid>
              <a:tr h="637254">
                <a:tc gridSpan="3">
                  <a:txBody>
                    <a:bodyPr/>
                    <a:lstStyle/>
                    <a:p>
                      <a:pPr algn="ctr"/>
                      <a:r>
                        <a:rPr lang="zh-TW" altLang="en-US" sz="3200" dirty="0">
                          <a:ln>
                            <a:solidFill>
                              <a:schemeClr val="tx1"/>
                            </a:solidFill>
                          </a:ln>
                          <a:solidFill>
                            <a:schemeClr val="bg1"/>
                          </a:solidFill>
                        </a:rPr>
                        <a:t>语义</a:t>
                      </a:r>
                      <a:endParaRPr lang="zh-TW" altLang="en-US" sz="3200" b="1" dirty="0">
                        <a:ln>
                          <a:solidFill>
                            <a:schemeClr val="tx1"/>
                          </a:solidFill>
                        </a:ln>
                        <a:solidFill>
                          <a:schemeClr val="bg1"/>
                        </a:solidFill>
                        <a:latin typeface="+mn-ea"/>
                        <a:ea typeface="+mn-ea"/>
                      </a:endParaRPr>
                    </a:p>
                  </a:txBody>
                  <a:tcPr anchor="ctr">
                    <a:solidFill>
                      <a:srgbClr val="006666"/>
                    </a:solidFill>
                  </a:tcP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tc hMerge="1">
                  <a:txBody>
                    <a:bodyPr/>
                    <a:lstStyle/>
                    <a:p>
                      <a:endParaRPr lang="zh-TW" altLang="en-US"/>
                    </a:p>
                  </a:txBody>
                  <a:tcPr/>
                </a:tc>
                <a:extLst>
                  <a:ext uri="{0D108BD9-81ED-4DB2-BD59-A6C34878D82A}">
                    <a16:rowId xmlns:a16="http://schemas.microsoft.com/office/drawing/2014/main" val="3478206328"/>
                  </a:ext>
                </a:extLst>
              </a:tr>
              <a:tr h="1403254">
                <a:tc>
                  <a:txBody>
                    <a:bodyPr/>
                    <a:lstStyle/>
                    <a:p>
                      <a:pPr algn="ctr">
                        <a:lnSpc>
                          <a:spcPct val="100000"/>
                        </a:lnSpc>
                      </a:pPr>
                      <a:r>
                        <a:rPr lang="zh-TW" altLang="en-US" sz="3200" b="1" dirty="0">
                          <a:solidFill>
                            <a:srgbClr val="006666"/>
                          </a:solidFill>
                        </a:rPr>
                        <a:t> 相同点</a:t>
                      </a:r>
                    </a:p>
                  </a:txBody>
                  <a:tcPr vert="eaVert" anchor="ctr">
                    <a:noFill/>
                  </a:tcPr>
                </a:tc>
                <a:tc gridSpan="2">
                  <a:txBody>
                    <a:bodyPr/>
                    <a:lstStyle/>
                    <a:p>
                      <a:pPr>
                        <a:lnSpc>
                          <a:spcPct val="150000"/>
                        </a:lnSpc>
                      </a:pPr>
                      <a:r>
                        <a:rPr lang="en-US" altLang="zh-TW" sz="3200" baseline="0" dirty="0">
                          <a:ln>
                            <a:solidFill>
                              <a:schemeClr val="tx1"/>
                            </a:solidFill>
                          </a:ln>
                        </a:rPr>
                        <a:t>1.V.</a:t>
                      </a:r>
                      <a:r>
                        <a:rPr lang="zh-TW" altLang="en-US" sz="3200" baseline="0" dirty="0">
                          <a:ln>
                            <a:solidFill>
                              <a:schemeClr val="tx1"/>
                            </a:solidFill>
                          </a:ln>
                        </a:rPr>
                        <a:t>。</a:t>
                      </a:r>
                      <a:endParaRPr lang="en-US" altLang="zh-TW" sz="3200" baseline="0" dirty="0">
                        <a:ln>
                          <a:solidFill>
                            <a:schemeClr val="tx1"/>
                          </a:solidFill>
                        </a:ln>
                      </a:endParaRPr>
                    </a:p>
                    <a:p>
                      <a:pPr>
                        <a:lnSpc>
                          <a:spcPct val="150000"/>
                        </a:lnSpc>
                      </a:pPr>
                      <a:r>
                        <a:rPr lang="en-US" altLang="zh-TW" sz="3200" baseline="0" dirty="0">
                          <a:ln>
                            <a:solidFill>
                              <a:schemeClr val="tx1"/>
                            </a:solidFill>
                          </a:ln>
                        </a:rPr>
                        <a:t>2.</a:t>
                      </a:r>
                      <a:r>
                        <a:rPr lang="zh-TW" altLang="en-US" sz="3200" baseline="0" dirty="0">
                          <a:ln>
                            <a:solidFill>
                              <a:schemeClr val="tx1"/>
                            </a:solidFill>
                          </a:ln>
                        </a:rPr>
                        <a:t>都有“听从别人意愿”的意思。</a:t>
                      </a:r>
                      <a:endParaRPr lang="zh-TW" altLang="en-US" sz="32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anchor="ctr">
                    <a:noFill/>
                  </a:tcPr>
                </a:tc>
                <a:tc hMerge="1">
                  <a:txBody>
                    <a:bodyPr/>
                    <a:lstStyle/>
                    <a:p>
                      <a:endParaRPr lang="zh-TW" altLang="en-US"/>
                    </a:p>
                  </a:txBody>
                  <a:tcPr/>
                </a:tc>
                <a:extLst>
                  <a:ext uri="{0D108BD9-81ED-4DB2-BD59-A6C34878D82A}">
                    <a16:rowId xmlns:a16="http://schemas.microsoft.com/office/drawing/2014/main" val="69350516"/>
                  </a:ext>
                </a:extLst>
              </a:tr>
              <a:tr h="579415">
                <a:tc rowSpan="2">
                  <a:txBody>
                    <a:bodyPr/>
                    <a:lstStyle/>
                    <a:p>
                      <a:pPr algn="ctr">
                        <a:lnSpc>
                          <a:spcPct val="100000"/>
                        </a:lnSpc>
                      </a:pPr>
                      <a:r>
                        <a:rPr lang="zh-TW" altLang="en-US" sz="3200" b="1" dirty="0">
                          <a:solidFill>
                            <a:srgbClr val="006666"/>
                          </a:solidFill>
                        </a:rPr>
                        <a:t>不同点</a:t>
                      </a:r>
                    </a:p>
                  </a:txBody>
                  <a:tcPr vert="eaVert" anchor="ctr">
                    <a:noFill/>
                  </a:tcPr>
                </a:tc>
                <a:tc>
                  <a:txBody>
                    <a:bodyPr/>
                    <a:lstStyle/>
                    <a:p>
                      <a:pPr algn="ctr"/>
                      <a:r>
                        <a:rPr lang="zh-TW" altLang="en-US" sz="3200" dirty="0">
                          <a:solidFill>
                            <a:schemeClr val="bg1"/>
                          </a:solidFill>
                          <a:latin typeface="微軟正黑體" panose="020B0604030504040204" pitchFamily="34" charset="-120"/>
                          <a:ea typeface="+mn-ea"/>
                        </a:rPr>
                        <a:t>屈服</a:t>
                      </a:r>
                      <a:endParaRPr lang="en-US" altLang="zh-TW" sz="3200" dirty="0">
                        <a:solidFill>
                          <a:schemeClr val="bg1"/>
                        </a:solidFill>
                        <a:latin typeface="微軟正黑體" panose="020B0604030504040204" pitchFamily="34" charset="-120"/>
                        <a:ea typeface="+mn-ea"/>
                      </a:endParaRPr>
                    </a:p>
                  </a:txBody>
                  <a:tcPr anchor="ctr">
                    <a:solidFill>
                      <a:srgbClr val="006666"/>
                    </a:solidFill>
                  </a:tcPr>
                </a:tc>
                <a:tc>
                  <a:txBody>
                    <a:bodyPr/>
                    <a:lstStyle/>
                    <a:p>
                      <a:pPr algn="ctr"/>
                      <a:r>
                        <a:rPr lang="zh-TW" altLang="en-US" sz="3200" dirty="0">
                          <a:solidFill>
                            <a:schemeClr val="bg1"/>
                          </a:solidFill>
                          <a:latin typeface="微軟正黑體" panose="020B0604030504040204" pitchFamily="34" charset="-120"/>
                          <a:ea typeface="+mn-ea"/>
                        </a:rPr>
                        <a:t>服从</a:t>
                      </a:r>
                      <a:endParaRPr lang="en-US" altLang="zh-TW" sz="3200" dirty="0">
                        <a:solidFill>
                          <a:schemeClr val="bg1"/>
                        </a:solidFill>
                        <a:latin typeface="微軟正黑體" panose="020B0604030504040204" pitchFamily="34" charset="-120"/>
                        <a:ea typeface="+mn-ea"/>
                      </a:endParaRPr>
                    </a:p>
                  </a:txBody>
                  <a:tcPr anchor="ctr">
                    <a:solidFill>
                      <a:srgbClr val="006666"/>
                    </a:solidFill>
                  </a:tcPr>
                </a:tc>
                <a:extLst>
                  <a:ext uri="{0D108BD9-81ED-4DB2-BD59-A6C34878D82A}">
                    <a16:rowId xmlns:a16="http://schemas.microsoft.com/office/drawing/2014/main" val="4052056327"/>
                  </a:ext>
                </a:extLst>
              </a:tr>
              <a:tr h="2869391">
                <a:tc vMerge="1">
                  <a:txBody>
                    <a:bodyPr/>
                    <a:lstStyle/>
                    <a:p>
                      <a:endParaRPr lang="zh-TW" altLang="en-US"/>
                    </a:p>
                  </a:txBody>
                  <a:tcPr/>
                </a:tc>
                <a:tc>
                  <a:txBody>
                    <a:bodyPr/>
                    <a:lstStyle/>
                    <a:p>
                      <a:pPr>
                        <a:lnSpc>
                          <a:spcPct val="150000"/>
                        </a:lnSpc>
                      </a:pPr>
                      <a:r>
                        <a:rPr lang="en-US" altLang="zh-TW" sz="3200" baseline="0" dirty="0">
                          <a:ln>
                            <a:solidFill>
                              <a:schemeClr val="tx1"/>
                            </a:solidFill>
                          </a:ln>
                        </a:rPr>
                        <a:t>1.</a:t>
                      </a:r>
                      <a:r>
                        <a:rPr lang="zh-TW" altLang="en-US" sz="3200" baseline="0" dirty="0">
                          <a:ln>
                            <a:solidFill>
                              <a:schemeClr val="tx1"/>
                            </a:solidFill>
                          </a:ln>
                        </a:rPr>
                        <a:t>贬义词。</a:t>
                      </a:r>
                      <a:endParaRPr lang="en-US" altLang="zh-TW" sz="3200" baseline="0" dirty="0">
                        <a:ln>
                          <a:solidFill>
                            <a:schemeClr val="tx1"/>
                          </a:solidFill>
                        </a:ln>
                      </a:endParaRPr>
                    </a:p>
                    <a:p>
                      <a:pPr>
                        <a:lnSpc>
                          <a:spcPct val="150000"/>
                        </a:lnSpc>
                      </a:pPr>
                      <a:r>
                        <a:rPr lang="en-US" altLang="zh-TW" sz="3200" baseline="0" dirty="0">
                          <a:ln>
                            <a:solidFill>
                              <a:schemeClr val="tx1"/>
                            </a:solidFill>
                          </a:ln>
                        </a:rPr>
                        <a:t>2.</a:t>
                      </a:r>
                      <a:r>
                        <a:rPr lang="zh-TW" altLang="en-US" sz="3200" baseline="0" dirty="0">
                          <a:ln>
                            <a:solidFill>
                              <a:schemeClr val="tx1"/>
                            </a:solidFill>
                          </a:ln>
                        </a:rPr>
                        <a:t>对外来压力妥协让步、放弃斗争。</a:t>
                      </a:r>
                      <a:endParaRPr lang="en-US" altLang="zh-TW" sz="3200" baseline="0" dirty="0">
                        <a:ln>
                          <a:solidFill>
                            <a:schemeClr val="tx1"/>
                          </a:solidFill>
                        </a:ln>
                      </a:endParaRPr>
                    </a:p>
                  </a:txBody>
                  <a:tcPr anchor="ctr">
                    <a:noFill/>
                  </a:tcPr>
                </a:tc>
                <a:tc>
                  <a:txBody>
                    <a:bodyPr/>
                    <a:lstStyle/>
                    <a:p>
                      <a:pPr>
                        <a:lnSpc>
                          <a:spcPct val="150000"/>
                        </a:lnSpc>
                      </a:pPr>
                      <a:r>
                        <a:rPr lang="en-US" altLang="zh-TW" sz="3200" baseline="0" dirty="0">
                          <a:ln>
                            <a:solidFill>
                              <a:schemeClr val="tx1"/>
                            </a:solidFill>
                          </a:ln>
                        </a:rPr>
                        <a:t>1.</a:t>
                      </a:r>
                      <a:r>
                        <a:rPr lang="zh-TW" altLang="en-US" sz="3200" baseline="0" dirty="0">
                          <a:ln>
                            <a:solidFill>
                              <a:schemeClr val="tx1"/>
                            </a:solidFill>
                          </a:ln>
                        </a:rPr>
                        <a:t>中性词。</a:t>
                      </a:r>
                      <a:endParaRPr lang="en-US" altLang="zh-TW" sz="3200" baseline="0" dirty="0">
                        <a:ln>
                          <a:solidFill>
                            <a:schemeClr val="tx1"/>
                          </a:solidFill>
                        </a:ln>
                      </a:endParaRPr>
                    </a:p>
                    <a:p>
                      <a:pPr>
                        <a:lnSpc>
                          <a:spcPct val="150000"/>
                        </a:lnSpc>
                      </a:pPr>
                      <a:r>
                        <a:rPr lang="en-US" altLang="zh-TW" sz="3200" baseline="0" dirty="0">
                          <a:ln>
                            <a:solidFill>
                              <a:schemeClr val="tx1"/>
                            </a:solidFill>
                          </a:ln>
                        </a:rPr>
                        <a:t>2.</a:t>
                      </a:r>
                      <a:r>
                        <a:rPr lang="zh-TW" altLang="en-US" sz="3200" baseline="0" dirty="0">
                          <a:ln>
                            <a:solidFill>
                              <a:schemeClr val="tx1"/>
                            </a:solidFill>
                          </a:ln>
                        </a:rPr>
                        <a:t> 遵照、听从、不一定违背本意。</a:t>
                      </a:r>
                      <a:endParaRPr lang="en-US" altLang="zh-TW" sz="3200" baseline="0" dirty="0">
                        <a:ln>
                          <a:solidFill>
                            <a:schemeClr val="tx1"/>
                          </a:solidFill>
                        </a:ln>
                      </a:endParaRPr>
                    </a:p>
                  </a:txBody>
                  <a:tcPr anchor="ctr">
                    <a:noFill/>
                  </a:tcPr>
                </a:tc>
                <a:extLst>
                  <a:ext uri="{0D108BD9-81ED-4DB2-BD59-A6C34878D82A}">
                    <a16:rowId xmlns:a16="http://schemas.microsoft.com/office/drawing/2014/main" val="1677290715"/>
                  </a:ext>
                </a:extLst>
              </a:tr>
            </a:tbl>
          </a:graphicData>
        </a:graphic>
      </p:graphicFrame>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Tree>
    <p:extLst>
      <p:ext uri="{BB962C8B-B14F-4D97-AF65-F5344CB8AC3E}">
        <p14:creationId xmlns:p14="http://schemas.microsoft.com/office/powerpoint/2010/main" val="270020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5" y="134088"/>
            <a:ext cx="290036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ea typeface="微軟正黑體" panose="020B0604030504040204" pitchFamily="34" charset="-120"/>
              </a:rPr>
              <a:t>屈服</a:t>
            </a:r>
            <a:endParaRPr lang="en-US" altLang="zh-TW" sz="40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0" y="137574"/>
            <a:ext cx="290036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ea typeface="微軟正黑體" panose="020B0604030504040204" pitchFamily="34" charset="-120"/>
              </a:rPr>
              <a:t>服从</a:t>
            </a:r>
            <a:endParaRPr lang="en-US" altLang="zh-TW" sz="4000" dirty="0">
              <a:solidFill>
                <a:schemeClr val="bg1"/>
              </a:solidFill>
              <a:latin typeface="微軟正黑體" panose="020B0604030504040204" pitchFamily="34" charset="-120"/>
              <a:ea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80" y="488031"/>
            <a:ext cx="5730240" cy="3486"/>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5" name="文字方塊 4">
            <a:extLst>
              <a:ext uri="{FF2B5EF4-FFF2-40B4-BE49-F238E27FC236}">
                <a16:creationId xmlns:a16="http://schemas.microsoft.com/office/drawing/2014/main" id="{E9A0A20D-CE95-48B1-92D8-F89DB02BDE2A}"/>
              </a:ext>
            </a:extLst>
          </p:cNvPr>
          <p:cNvSpPr txBox="1"/>
          <p:nvPr/>
        </p:nvSpPr>
        <p:spPr>
          <a:xfrm>
            <a:off x="330515" y="2054489"/>
            <a:ext cx="11530970" cy="2749022"/>
          </a:xfrm>
          <a:prstGeom prst="rect">
            <a:avLst/>
          </a:prstGeom>
          <a:noFill/>
        </p:spPr>
        <p:txBody>
          <a:bodyPr wrap="square" rtlCol="0">
            <a:spAutoFit/>
          </a:bodyPr>
          <a:lstStyle/>
          <a:p>
            <a:pPr>
              <a:lnSpc>
                <a:spcPct val="150000"/>
              </a:lnSpc>
            </a:pPr>
            <a:r>
              <a:rPr lang="en-US" altLang="zh-TW" sz="4000" dirty="0"/>
              <a:t>1.</a:t>
            </a:r>
            <a:r>
              <a:rPr lang="zh-TW" altLang="en-US" sz="4000" dirty="0"/>
              <a:t>他不管遇到多大的压力，我们都会坚持下去，绝</a:t>
            </a:r>
            <a:endParaRPr lang="en-US" altLang="zh-TW" sz="4000" dirty="0"/>
          </a:p>
          <a:p>
            <a:pPr>
              <a:lnSpc>
                <a:spcPct val="150000"/>
              </a:lnSpc>
            </a:pPr>
            <a:r>
              <a:rPr lang="zh-TW" altLang="en-US" sz="4000" dirty="0"/>
              <a:t>   不</a:t>
            </a:r>
            <a:r>
              <a:rPr lang="zh-TW" altLang="en-US" sz="4000" dirty="0">
                <a:highlight>
                  <a:srgbClr val="FFFF00"/>
                </a:highlight>
              </a:rPr>
              <a:t>屈服</a:t>
            </a:r>
            <a:r>
              <a:rPr lang="zh-TW" altLang="en-US" sz="4000" dirty="0"/>
              <a:t>。</a:t>
            </a:r>
            <a:endParaRPr lang="en-US" altLang="zh-TW" sz="4000" dirty="0"/>
          </a:p>
          <a:p>
            <a:pPr>
              <a:lnSpc>
                <a:spcPct val="150000"/>
              </a:lnSpc>
            </a:pPr>
            <a:r>
              <a:rPr lang="en-US" altLang="zh-TW" sz="4000" dirty="0"/>
              <a:t>2.</a:t>
            </a:r>
            <a:r>
              <a:rPr lang="zh-TW" altLang="en-US" sz="4000" dirty="0"/>
              <a:t>李先生</a:t>
            </a:r>
            <a:r>
              <a:rPr lang="zh-TW" altLang="en-US" sz="4000" dirty="0">
                <a:highlight>
                  <a:srgbClr val="FFFF00"/>
                </a:highlight>
              </a:rPr>
              <a:t>服从</a:t>
            </a:r>
            <a:r>
              <a:rPr lang="zh-TW" altLang="en-US" sz="4000" dirty="0"/>
              <a:t>公司的安排，调换了工作岗位。</a:t>
            </a:r>
            <a:endParaRPr lang="en-US" altLang="zh-TW" sz="4000" dirty="0"/>
          </a:p>
        </p:txBody>
      </p:sp>
    </p:spTree>
    <p:extLst>
      <p:ext uri="{BB962C8B-B14F-4D97-AF65-F5344CB8AC3E}">
        <p14:creationId xmlns:p14="http://schemas.microsoft.com/office/powerpoint/2010/main" val="239499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5" y="134088"/>
            <a:ext cx="290036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屈服</a:t>
            </a:r>
            <a:endParaRPr lang="en-US" altLang="zh-TW" sz="32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0" y="137574"/>
            <a:ext cx="290036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服从</a:t>
            </a:r>
            <a:endParaRPr lang="en-US" altLang="zh-TW" sz="3200" dirty="0">
              <a:solidFill>
                <a:schemeClr val="bg1"/>
              </a:solidFill>
              <a:latin typeface="微軟正黑體" panose="020B0604030504040204" pitchFamily="34" charset="-120"/>
              <a:ea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80" y="426476"/>
            <a:ext cx="5730240" cy="3486"/>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graphicFrame>
        <p:nvGraphicFramePr>
          <p:cNvPr id="7" name="表格 2">
            <a:extLst>
              <a:ext uri="{FF2B5EF4-FFF2-40B4-BE49-F238E27FC236}">
                <a16:creationId xmlns:a16="http://schemas.microsoft.com/office/drawing/2014/main" id="{CDB1150D-0FFA-49FB-AEC2-77212028B3FB}"/>
              </a:ext>
            </a:extLst>
          </p:cNvPr>
          <p:cNvGraphicFramePr>
            <a:graphicFrameLocks noGrp="1"/>
          </p:cNvGraphicFramePr>
          <p:nvPr>
            <p:extLst>
              <p:ext uri="{D42A27DB-BD31-4B8C-83A1-F6EECF244321}">
                <p14:modId xmlns:p14="http://schemas.microsoft.com/office/powerpoint/2010/main" val="295406515"/>
              </p:ext>
            </p:extLst>
          </p:nvPr>
        </p:nvGraphicFramePr>
        <p:xfrm>
          <a:off x="352925" y="1187116"/>
          <a:ext cx="11508560" cy="5183315"/>
        </p:xfrm>
        <a:graphic>
          <a:graphicData uri="http://schemas.openxmlformats.org/drawingml/2006/table">
            <a:tbl>
              <a:tblPr firstRow="1" bandRow="1">
                <a:tableStyleId>{5940675A-B579-460E-94D1-54222C63F5DA}</a:tableStyleId>
              </a:tblPr>
              <a:tblGrid>
                <a:gridCol w="5754280">
                  <a:extLst>
                    <a:ext uri="{9D8B030D-6E8A-4147-A177-3AD203B41FA5}">
                      <a16:colId xmlns:a16="http://schemas.microsoft.com/office/drawing/2014/main" val="411532061"/>
                    </a:ext>
                  </a:extLst>
                </a:gridCol>
                <a:gridCol w="5754280">
                  <a:extLst>
                    <a:ext uri="{9D8B030D-6E8A-4147-A177-3AD203B41FA5}">
                      <a16:colId xmlns:a16="http://schemas.microsoft.com/office/drawing/2014/main" val="259248465"/>
                    </a:ext>
                  </a:extLst>
                </a:gridCol>
              </a:tblGrid>
              <a:tr h="800500">
                <a:tc gridSpan="2">
                  <a:txBody>
                    <a:bodyPr/>
                    <a:lstStyle/>
                    <a:p>
                      <a:pPr algn="ctr"/>
                      <a:r>
                        <a:rPr lang="zh-TW" altLang="en-US" sz="3200" dirty="0">
                          <a:solidFill>
                            <a:schemeClr val="bg1"/>
                          </a:solidFill>
                        </a:rPr>
                        <a:t>用法</a:t>
                      </a:r>
                    </a:p>
                  </a:txBody>
                  <a:tcPr anchor="ctr">
                    <a:solidFill>
                      <a:srgbClr val="006666"/>
                    </a:solidFill>
                  </a:tcPr>
                </a:tc>
                <a:tc hMerge="1">
                  <a:txBody>
                    <a:bodyPr/>
                    <a:lstStyle/>
                    <a:p>
                      <a:endParaRPr lang="zh-TW" altLang="en-US" dirty="0"/>
                    </a:p>
                  </a:txBody>
                  <a:tcPr/>
                </a:tc>
                <a:extLst>
                  <a:ext uri="{0D108BD9-81ED-4DB2-BD59-A6C34878D82A}">
                    <a16:rowId xmlns:a16="http://schemas.microsoft.com/office/drawing/2014/main" val="1300857837"/>
                  </a:ext>
                </a:extLst>
              </a:tr>
              <a:tr h="723500">
                <a:tc>
                  <a:txBody>
                    <a:bodyPr/>
                    <a:lstStyle/>
                    <a:p>
                      <a:pPr algn="ctr"/>
                      <a:r>
                        <a:rPr lang="zh-TW" altLang="en-US" sz="3200" dirty="0">
                          <a:solidFill>
                            <a:srgbClr val="006666"/>
                          </a:solidFill>
                        </a:rPr>
                        <a:t>屈服</a:t>
                      </a:r>
                    </a:p>
                  </a:txBody>
                  <a:tcPr anchor="ctr"/>
                </a:tc>
                <a:tc>
                  <a:txBody>
                    <a:bodyPr/>
                    <a:lstStyle/>
                    <a:p>
                      <a:pPr algn="ctr"/>
                      <a:r>
                        <a:rPr lang="zh-TW" altLang="en-US" sz="3200" dirty="0">
                          <a:solidFill>
                            <a:srgbClr val="006666"/>
                          </a:solidFill>
                        </a:rPr>
                        <a:t>服从</a:t>
                      </a:r>
                    </a:p>
                  </a:txBody>
                  <a:tcPr anchor="ctr"/>
                </a:tc>
                <a:extLst>
                  <a:ext uri="{0D108BD9-81ED-4DB2-BD59-A6C34878D82A}">
                    <a16:rowId xmlns:a16="http://schemas.microsoft.com/office/drawing/2014/main" val="30817821"/>
                  </a:ext>
                </a:extLst>
              </a:tr>
              <a:tr h="1689768">
                <a:tc>
                  <a:txBody>
                    <a:bodyPr/>
                    <a:lstStyle/>
                    <a:p>
                      <a:pPr>
                        <a:lnSpc>
                          <a:spcPct val="150000"/>
                        </a:lnSpc>
                      </a:pPr>
                      <a:r>
                        <a:rPr lang="en-US" altLang="zh-TW" sz="3200" dirty="0"/>
                        <a:t>1.</a:t>
                      </a:r>
                      <a:r>
                        <a:rPr lang="zh-TW" altLang="en-US" sz="3200" dirty="0"/>
                        <a:t>适用范围较小。</a:t>
                      </a:r>
                      <a:endParaRPr lang="en-US" altLang="zh-TW" sz="3200" dirty="0"/>
                    </a:p>
                    <a:p>
                      <a:pPr>
                        <a:lnSpc>
                          <a:spcPct val="150000"/>
                        </a:lnSpc>
                      </a:pPr>
                      <a:r>
                        <a:rPr lang="en-US" altLang="zh-TW" sz="3200" dirty="0"/>
                        <a:t>2.</a:t>
                      </a:r>
                      <a:r>
                        <a:rPr lang="zh-TW" altLang="en-US" sz="3200" dirty="0"/>
                        <a:t>对象多为“压力、敌人、强</a:t>
                      </a:r>
                      <a:endParaRPr lang="en-US" altLang="zh-TW" sz="3200" dirty="0"/>
                    </a:p>
                    <a:p>
                      <a:pPr>
                        <a:lnSpc>
                          <a:spcPct val="150000"/>
                        </a:lnSpc>
                      </a:pPr>
                      <a:r>
                        <a:rPr lang="zh-TW" altLang="en-US" sz="3200" dirty="0"/>
                        <a:t>   者”等。</a:t>
                      </a:r>
                      <a:endParaRPr lang="en-US" altLang="zh-TW" sz="3200" dirty="0"/>
                    </a:p>
                    <a:p>
                      <a:pPr>
                        <a:lnSpc>
                          <a:spcPct val="150000"/>
                        </a:lnSpc>
                      </a:pPr>
                      <a:r>
                        <a:rPr lang="en-US" altLang="zh-TW" sz="3200" dirty="0"/>
                        <a:t>3.</a:t>
                      </a:r>
                      <a:r>
                        <a:rPr lang="zh-TW" altLang="en-US" sz="3200" dirty="0"/>
                        <a:t>只能在“于”后带补语。</a:t>
                      </a:r>
                    </a:p>
                  </a:txBody>
                  <a:tcPr/>
                </a:tc>
                <a:tc>
                  <a:txBody>
                    <a:bodyPr/>
                    <a:lstStyle/>
                    <a:p>
                      <a:pPr>
                        <a:lnSpc>
                          <a:spcPct val="150000"/>
                        </a:lnSpc>
                      </a:pPr>
                      <a:r>
                        <a:rPr lang="en-US" altLang="zh-TW" sz="3200" dirty="0"/>
                        <a:t>1.</a:t>
                      </a:r>
                      <a:r>
                        <a:rPr lang="zh-TW" altLang="en-US" sz="3200" dirty="0"/>
                        <a:t>适用范围很大。</a:t>
                      </a:r>
                      <a:endParaRPr lang="en-US" altLang="zh-TW" sz="3200" dirty="0"/>
                    </a:p>
                    <a:p>
                      <a:pPr>
                        <a:lnSpc>
                          <a:spcPct val="150000"/>
                        </a:lnSpc>
                      </a:pPr>
                      <a:r>
                        <a:rPr lang="en-US" altLang="zh-TW" sz="3200" dirty="0"/>
                        <a:t>2.</a:t>
                      </a:r>
                      <a:r>
                        <a:rPr lang="zh-TW" altLang="en-US" sz="3200" dirty="0"/>
                        <a:t>对象可以是“组织、人、纪</a:t>
                      </a:r>
                      <a:endParaRPr lang="en-US" altLang="zh-TW" sz="3200" dirty="0"/>
                    </a:p>
                    <a:p>
                      <a:pPr>
                        <a:lnSpc>
                          <a:spcPct val="150000"/>
                        </a:lnSpc>
                      </a:pPr>
                      <a:r>
                        <a:rPr lang="zh-TW" altLang="en-US" sz="3200" dirty="0"/>
                        <a:t>   律、法则、命令”等抽象事</a:t>
                      </a:r>
                      <a:endParaRPr lang="en-US" altLang="zh-TW" sz="3200" dirty="0"/>
                    </a:p>
                    <a:p>
                      <a:pPr>
                        <a:lnSpc>
                          <a:spcPct val="150000"/>
                        </a:lnSpc>
                      </a:pPr>
                      <a:r>
                        <a:rPr lang="zh-TW" altLang="en-US" sz="3200" dirty="0"/>
                        <a:t>   物。</a:t>
                      </a:r>
                      <a:endParaRPr lang="en-US" altLang="zh-TW" sz="3200" dirty="0"/>
                    </a:p>
                    <a:p>
                      <a:pPr>
                        <a:lnSpc>
                          <a:spcPct val="150000"/>
                        </a:lnSpc>
                      </a:pPr>
                      <a:r>
                        <a:rPr lang="en-US" altLang="zh-TW" sz="3200" dirty="0"/>
                        <a:t>3.</a:t>
                      </a:r>
                      <a:r>
                        <a:rPr lang="zh-TW" altLang="en-US" sz="3200" dirty="0"/>
                        <a:t>可以直接带宾语。</a:t>
                      </a:r>
                    </a:p>
                  </a:txBody>
                  <a:tcPr/>
                </a:tc>
                <a:extLst>
                  <a:ext uri="{0D108BD9-81ED-4DB2-BD59-A6C34878D82A}">
                    <a16:rowId xmlns:a16="http://schemas.microsoft.com/office/drawing/2014/main" val="2366121827"/>
                  </a:ext>
                </a:extLst>
              </a:tr>
            </a:tbl>
          </a:graphicData>
        </a:graphic>
      </p:graphicFrame>
    </p:spTree>
    <p:extLst>
      <p:ext uri="{BB962C8B-B14F-4D97-AF65-F5344CB8AC3E}">
        <p14:creationId xmlns:p14="http://schemas.microsoft.com/office/powerpoint/2010/main" val="321181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5" y="134088"/>
            <a:ext cx="290036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ea typeface="微軟正黑體" panose="020B0604030504040204" pitchFamily="34" charset="-120"/>
              </a:rPr>
              <a:t>屈服</a:t>
            </a:r>
            <a:endParaRPr lang="en-US" altLang="zh-TW" sz="40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0" y="137574"/>
            <a:ext cx="290036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ea typeface="微軟正黑體" panose="020B0604030504040204" pitchFamily="34" charset="-120"/>
              </a:rPr>
              <a:t>服从</a:t>
            </a:r>
            <a:endParaRPr lang="en-US" altLang="zh-TW" sz="4000" dirty="0">
              <a:solidFill>
                <a:schemeClr val="bg1"/>
              </a:solidFill>
              <a:latin typeface="微軟正黑體" panose="020B0604030504040204" pitchFamily="34" charset="-120"/>
              <a:ea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80" y="488031"/>
            <a:ext cx="5730240" cy="3486"/>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5" name="文字方塊 4">
            <a:extLst>
              <a:ext uri="{FF2B5EF4-FFF2-40B4-BE49-F238E27FC236}">
                <a16:creationId xmlns:a16="http://schemas.microsoft.com/office/drawing/2014/main" id="{E9A0A20D-CE95-48B1-92D8-F89DB02BDE2A}"/>
              </a:ext>
            </a:extLst>
          </p:cNvPr>
          <p:cNvSpPr txBox="1"/>
          <p:nvPr/>
        </p:nvSpPr>
        <p:spPr>
          <a:xfrm>
            <a:off x="330515" y="2054489"/>
            <a:ext cx="11530970" cy="3314369"/>
          </a:xfrm>
          <a:prstGeom prst="rect">
            <a:avLst/>
          </a:prstGeom>
          <a:noFill/>
        </p:spPr>
        <p:txBody>
          <a:bodyPr wrap="square" rtlCol="0">
            <a:spAutoFit/>
          </a:bodyPr>
          <a:lstStyle/>
          <a:p>
            <a:pPr>
              <a:lnSpc>
                <a:spcPct val="150000"/>
              </a:lnSpc>
            </a:pPr>
            <a:r>
              <a:rPr lang="en-US" altLang="zh-TW" sz="3600" dirty="0"/>
              <a:t>1.</a:t>
            </a:r>
            <a:r>
              <a:rPr lang="zh-TW" altLang="en-US" sz="3600" dirty="0"/>
              <a:t>在敌人的严刑拷打下，他</a:t>
            </a:r>
            <a:r>
              <a:rPr lang="zh-TW" altLang="en-US" sz="3600" dirty="0">
                <a:highlight>
                  <a:srgbClr val="FFFF00"/>
                </a:highlight>
              </a:rPr>
              <a:t>屈服</a:t>
            </a:r>
            <a:r>
              <a:rPr lang="zh-TW" altLang="en-US" sz="3600" dirty="0"/>
              <a:t>了，出卖了组织的秘密。</a:t>
            </a:r>
            <a:endParaRPr lang="en-US" altLang="zh-TW" sz="3600" dirty="0"/>
          </a:p>
          <a:p>
            <a:pPr>
              <a:lnSpc>
                <a:spcPct val="150000"/>
              </a:lnSpc>
            </a:pPr>
            <a:r>
              <a:rPr lang="en-US" altLang="zh-TW" sz="3600" dirty="0"/>
              <a:t>2.</a:t>
            </a:r>
            <a:r>
              <a:rPr lang="zh-TW" altLang="en-US" sz="3600" dirty="0"/>
              <a:t>在单位里，通常是少数</a:t>
            </a:r>
            <a:r>
              <a:rPr lang="zh-TW" altLang="en-US" sz="3600" dirty="0">
                <a:highlight>
                  <a:srgbClr val="FFFF00"/>
                </a:highlight>
              </a:rPr>
              <a:t>服从</a:t>
            </a:r>
            <a:r>
              <a:rPr lang="zh-TW" altLang="en-US" sz="3600" dirty="0"/>
              <a:t>多数，下级</a:t>
            </a:r>
            <a:r>
              <a:rPr lang="zh-TW" altLang="en-US" sz="3600" dirty="0">
                <a:highlight>
                  <a:srgbClr val="FFFF00"/>
                </a:highlight>
              </a:rPr>
              <a:t>服从</a:t>
            </a:r>
            <a:r>
              <a:rPr lang="zh-TW" altLang="en-US" sz="3600" dirty="0"/>
              <a:t>上级。</a:t>
            </a:r>
            <a:endParaRPr lang="en-US" altLang="zh-TW" sz="3600" dirty="0"/>
          </a:p>
          <a:p>
            <a:pPr>
              <a:lnSpc>
                <a:spcPct val="150000"/>
              </a:lnSpc>
            </a:pPr>
            <a:r>
              <a:rPr lang="en-US" altLang="zh-TW" sz="3600" dirty="0"/>
              <a:t>3.</a:t>
            </a:r>
            <a:r>
              <a:rPr lang="zh-TW" altLang="en-US" sz="3600" dirty="0"/>
              <a:t>这是军事委员会的决定，谁敢不</a:t>
            </a:r>
            <a:r>
              <a:rPr lang="zh-TW" altLang="en-US" sz="3600" dirty="0">
                <a:highlight>
                  <a:srgbClr val="FFFF00"/>
                </a:highlight>
              </a:rPr>
              <a:t>服从</a:t>
            </a:r>
            <a:r>
              <a:rPr lang="zh-TW" altLang="en-US" sz="3600" dirty="0"/>
              <a:t>？</a:t>
            </a:r>
            <a:endParaRPr lang="en-US" altLang="zh-TW" sz="3600" dirty="0"/>
          </a:p>
          <a:p>
            <a:pPr>
              <a:lnSpc>
                <a:spcPct val="150000"/>
              </a:lnSpc>
            </a:pPr>
            <a:r>
              <a:rPr lang="en-US" altLang="zh-TW" sz="3600" dirty="0"/>
              <a:t>4.</a:t>
            </a:r>
            <a:r>
              <a:rPr lang="zh-TW" altLang="en-US" sz="3600" dirty="0"/>
              <a:t>他</a:t>
            </a:r>
            <a:r>
              <a:rPr lang="zh-TW" altLang="en-US" sz="3600" dirty="0">
                <a:highlight>
                  <a:srgbClr val="FFFF00"/>
                </a:highlight>
              </a:rPr>
              <a:t>屈服</a:t>
            </a:r>
            <a:r>
              <a:rPr lang="zh-TW" altLang="en-US" sz="3600" dirty="0"/>
              <a:t>于各方面的压力，不得不改变了自己的初衷。</a:t>
            </a:r>
            <a:endParaRPr lang="en-US" altLang="zh-TW" sz="3600" dirty="0"/>
          </a:p>
        </p:txBody>
      </p:sp>
    </p:spTree>
    <p:extLst>
      <p:ext uri="{BB962C8B-B14F-4D97-AF65-F5344CB8AC3E}">
        <p14:creationId xmlns:p14="http://schemas.microsoft.com/office/powerpoint/2010/main" val="99356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8BAAF34-CBDA-4502-BE41-31A3714CECBE}"/>
              </a:ext>
            </a:extLst>
          </p:cNvPr>
          <p:cNvSpPr/>
          <p:nvPr/>
        </p:nvSpPr>
        <p:spPr>
          <a:xfrm>
            <a:off x="330819" y="1212079"/>
            <a:ext cx="11530361" cy="4433842"/>
          </a:xfrm>
          <a:prstGeom prst="rect">
            <a:avLst/>
          </a:prstGeom>
        </p:spPr>
        <p:txBody>
          <a:bodyPr wrap="square">
            <a:spAutoFit/>
          </a:bodyPr>
          <a:lstStyle/>
          <a:p>
            <a:pPr indent="457200">
              <a:lnSpc>
                <a:spcPct val="150000"/>
              </a:lnSpc>
            </a:pPr>
            <a:r>
              <a:rPr lang="zh-CN" altLang="en-US" sz="3200" dirty="0">
                <a:latin typeface="微軟正黑體" panose="020B0604030504040204" pitchFamily="34" charset="-120"/>
                <a:ea typeface="微軟正黑體" panose="020B0604030504040204" pitchFamily="34" charset="-120"/>
              </a:rPr>
              <a:t>东边路西边路南边路，五里铺七里铺十里铺，他们行一步盼一步更艰难一步。荆棘布道，密林蔽日，猿啼狼啸，虫叮蛇咬，他们没有害怕屈服。春暖花开，夏日烈暑，秋风萧瑟，冬寒刺骨，他们总迈着匆匆的脚步。峰回路转，路转峰回，却依旧山无数水无数艰难无数。长期的劳累奔波使四人面黄肌瘦，瘦骨嶙峋。</a:t>
            </a:r>
          </a:p>
        </p:txBody>
      </p:sp>
    </p:spTree>
    <p:extLst>
      <p:ext uri="{BB962C8B-B14F-4D97-AF65-F5344CB8AC3E}">
        <p14:creationId xmlns:p14="http://schemas.microsoft.com/office/powerpoint/2010/main" val="321216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磨难</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渔村</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955931"/>
            <a:ext cx="6057512"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折磨</a:t>
            </a:r>
            <a:r>
              <a:rPr lang="en-US" altLang="zh-TW" sz="2800" dirty="0">
                <a:latin typeface="Calibri" panose="020F0502020204030204" pitchFamily="34" charset="0"/>
              </a:rPr>
              <a:t>(</a:t>
            </a:r>
            <a:r>
              <a:rPr lang="en-US" altLang="zh-TW" sz="2800" dirty="0"/>
              <a:t>torment</a:t>
            </a:r>
            <a:r>
              <a:rPr lang="en-US" altLang="zh-TW" sz="2800" dirty="0">
                <a:latin typeface="Calibri" panose="020F0502020204030204" pitchFamily="34" charset="0"/>
              </a:rPr>
              <a:t>)</a:t>
            </a:r>
            <a:r>
              <a:rPr lang="zh-TW" altLang="en-US" sz="4000" dirty="0">
                <a:latin typeface="Calibri" panose="020F0502020204030204" pitchFamily="34" charset="0"/>
              </a:rPr>
              <a:t>和苦难</a:t>
            </a:r>
            <a:r>
              <a:rPr lang="en-US" altLang="zh-TW" sz="2800" dirty="0">
                <a:latin typeface="Calibri" panose="020F0502020204030204" pitchFamily="34" charset="0"/>
              </a:rPr>
              <a:t>(</a:t>
            </a:r>
            <a:r>
              <a:rPr lang="en-US" altLang="zh-TW" sz="2800" dirty="0"/>
              <a:t>pain</a:t>
            </a:r>
            <a:r>
              <a:rPr lang="en-US" altLang="zh-TW" sz="2800" dirty="0">
                <a:latin typeface="Calibri" panose="020F0502020204030204" pitchFamily="34" charset="0"/>
              </a:rPr>
              <a:t>)</a:t>
            </a:r>
            <a:r>
              <a:rPr lang="zh-TW" altLang="en-US" sz="4000" dirty="0">
                <a:latin typeface="Calibri" panose="020F0502020204030204" pitchFamily="34" charset="0"/>
              </a:rPr>
              <a:t>。</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0" y="1734673"/>
            <a:ext cx="6072142"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渔民聚居的村庄。</a:t>
            </a:r>
          </a:p>
        </p:txBody>
      </p:sp>
      <p:sp>
        <p:nvSpPr>
          <p:cNvPr id="14" name="矩形 13">
            <a:extLst>
              <a:ext uri="{FF2B5EF4-FFF2-40B4-BE49-F238E27FC236}">
                <a16:creationId xmlns:a16="http://schemas.microsoft.com/office/drawing/2014/main" id="{6B1E5DB5-A453-4C9C-BA79-98369E7D6F4E}"/>
              </a:ext>
            </a:extLst>
          </p:cNvPr>
          <p:cNvSpPr/>
          <p:nvPr/>
        </p:nvSpPr>
        <p:spPr>
          <a:xfrm>
            <a:off x="8279982" y="681854"/>
            <a:ext cx="3906190" cy="584775"/>
          </a:xfrm>
          <a:prstGeom prst="rect">
            <a:avLst/>
          </a:prstGeom>
        </p:spPr>
        <p:txBody>
          <a:bodyPr wrap="square">
            <a:spAutoFit/>
          </a:bodyPr>
          <a:lstStyle/>
          <a:p>
            <a:pPr algn="ctr"/>
            <a:r>
              <a:rPr lang="en-US" altLang="zh-TW" sz="3200" dirty="0"/>
              <a:t>fishing village</a:t>
            </a:r>
            <a:endParaRPr lang="zh-TW" altLang="en-US" sz="3200" dirty="0">
              <a:latin typeface="Calibri" panose="020F0502020204030204" pitchFamily="34" charset="0"/>
              <a:cs typeface="Calibri" panose="020F0502020204030204" pitchFamily="34" charset="0"/>
            </a:endParaRPr>
          </a:p>
        </p:txBody>
      </p:sp>
      <p:sp>
        <p:nvSpPr>
          <p:cNvPr id="9" name="矩形 8">
            <a:extLst>
              <a:ext uri="{FF2B5EF4-FFF2-40B4-BE49-F238E27FC236}">
                <a16:creationId xmlns:a16="http://schemas.microsoft.com/office/drawing/2014/main" id="{4165788C-A637-49FC-9B88-945DA53D9CA2}"/>
              </a:ext>
            </a:extLst>
          </p:cNvPr>
          <p:cNvSpPr/>
          <p:nvPr/>
        </p:nvSpPr>
        <p:spPr>
          <a:xfrm>
            <a:off x="2519186" y="720574"/>
            <a:ext cx="3576813" cy="584775"/>
          </a:xfrm>
          <a:prstGeom prst="rect">
            <a:avLst/>
          </a:prstGeom>
        </p:spPr>
        <p:txBody>
          <a:bodyPr wrap="square">
            <a:spAutoFit/>
          </a:bodyPr>
          <a:lstStyle/>
          <a:p>
            <a:pPr algn="ctr"/>
            <a:r>
              <a:rPr lang="en-US" altLang="zh-TW" sz="3200" dirty="0"/>
              <a:t>hardship</a:t>
            </a:r>
            <a:endParaRPr lang="zh-TW" altLang="en-US" sz="32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16D77878-8577-4464-8DBC-5E53F8E129DE}"/>
              </a:ext>
            </a:extLst>
          </p:cNvPr>
          <p:cNvPicPr>
            <a:picLocks noChangeAspect="1"/>
          </p:cNvPicPr>
          <p:nvPr/>
        </p:nvPicPr>
        <p:blipFill>
          <a:blip r:embed="rId2"/>
          <a:stretch>
            <a:fillRect/>
          </a:stretch>
        </p:blipFill>
        <p:spPr>
          <a:xfrm>
            <a:off x="6583224" y="2748210"/>
            <a:ext cx="5174673" cy="2909238"/>
          </a:xfrm>
          <a:prstGeom prst="rect">
            <a:avLst/>
          </a:prstGeom>
        </p:spPr>
      </p:pic>
    </p:spTree>
    <p:extLst>
      <p:ext uri="{BB962C8B-B14F-4D97-AF65-F5344CB8AC3E}">
        <p14:creationId xmlns:p14="http://schemas.microsoft.com/office/powerpoint/2010/main" val="229231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8" grpId="0"/>
      <p:bldP spid="14"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5CB1ECA-7C62-4773-8464-86EF016BA4FE}"/>
              </a:ext>
            </a:extLst>
          </p:cNvPr>
          <p:cNvSpPr txBox="1"/>
          <p:nvPr/>
        </p:nvSpPr>
        <p:spPr>
          <a:xfrm>
            <a:off x="342900" y="514350"/>
            <a:ext cx="3609975" cy="923330"/>
          </a:xfrm>
          <a:prstGeom prst="rect">
            <a:avLst/>
          </a:prstGeom>
          <a:solidFill>
            <a:srgbClr val="002060"/>
          </a:solidFill>
        </p:spPr>
        <p:txBody>
          <a:bodyPr wrap="square" rtlCol="0">
            <a:spAutoFit/>
          </a:bodyPr>
          <a:lstStyle/>
          <a:p>
            <a:pPr algn="ctr"/>
            <a:r>
              <a:rPr lang="zh-TW" altLang="en-US" sz="5400" dirty="0">
                <a:solidFill>
                  <a:schemeClr val="bg1"/>
                </a:solidFill>
              </a:rPr>
              <a:t>问题讨论</a:t>
            </a:r>
          </a:p>
        </p:txBody>
      </p:sp>
      <p:sp>
        <p:nvSpPr>
          <p:cNvPr id="3" name="文字方塊 2">
            <a:extLst>
              <a:ext uri="{FF2B5EF4-FFF2-40B4-BE49-F238E27FC236}">
                <a16:creationId xmlns:a16="http://schemas.microsoft.com/office/drawing/2014/main" id="{1070D3BE-37FB-4288-BBE2-7AB767813D0E}"/>
              </a:ext>
            </a:extLst>
          </p:cNvPr>
          <p:cNvSpPr txBox="1"/>
          <p:nvPr/>
        </p:nvSpPr>
        <p:spPr>
          <a:xfrm>
            <a:off x="342900" y="2509100"/>
            <a:ext cx="11439525" cy="2149819"/>
          </a:xfrm>
          <a:prstGeom prst="rect">
            <a:avLst/>
          </a:prstGeom>
          <a:noFill/>
        </p:spPr>
        <p:txBody>
          <a:bodyPr wrap="square" rtlCol="0">
            <a:spAutoFit/>
          </a:bodyPr>
          <a:lstStyle/>
          <a:p>
            <a:pPr>
              <a:lnSpc>
                <a:spcPct val="200000"/>
              </a:lnSpc>
            </a:pPr>
            <a:r>
              <a:rPr lang="en-US" altLang="zh-TW" sz="3600" dirty="0">
                <a:latin typeface="Calibri" panose="020F0502020204030204" pitchFamily="34" charset="0"/>
                <a:ea typeface="微軟正黑體" panose="020B0604030504040204" pitchFamily="34" charset="-120"/>
              </a:rPr>
              <a:t>1.</a:t>
            </a:r>
            <a:r>
              <a:rPr lang="zh-TW" altLang="en-US" sz="3600" dirty="0">
                <a:latin typeface="Calibri" panose="020F0502020204030204" pitchFamily="34" charset="0"/>
                <a:ea typeface="微軟正黑體" panose="020B0604030504040204" pitchFamily="34" charset="-120"/>
              </a:rPr>
              <a:t>在人生的道路上，你遇到什么困难？你是怎么解决的？</a:t>
            </a:r>
            <a:endParaRPr lang="en-US" altLang="zh-TW" sz="3600" dirty="0">
              <a:latin typeface="Calibri" panose="020F0502020204030204" pitchFamily="34" charset="0"/>
              <a:ea typeface="微軟正黑體" panose="020B0604030504040204" pitchFamily="34" charset="-120"/>
            </a:endParaRPr>
          </a:p>
          <a:p>
            <a:pPr>
              <a:lnSpc>
                <a:spcPct val="200000"/>
              </a:lnSpc>
            </a:pPr>
            <a:r>
              <a:rPr lang="en-US" altLang="zh-TW" sz="3600" dirty="0">
                <a:latin typeface="Calibri" panose="020F0502020204030204" pitchFamily="34" charset="0"/>
                <a:ea typeface="微軟正黑體" panose="020B0604030504040204" pitchFamily="34" charset="-120"/>
              </a:rPr>
              <a:t>2.</a:t>
            </a:r>
            <a:r>
              <a:rPr lang="zh-TW" altLang="en-US" sz="3600" dirty="0">
                <a:latin typeface="Calibri" panose="020F0502020204030204" pitchFamily="34" charset="0"/>
                <a:ea typeface="微軟正黑體" panose="020B0604030504040204" pitchFamily="34" charset="-120"/>
              </a:rPr>
              <a:t> 谈谈你的人生追求？你会一直坚持下去吗？</a:t>
            </a:r>
          </a:p>
        </p:txBody>
      </p:sp>
    </p:spTree>
    <p:extLst>
      <p:ext uri="{BB962C8B-B14F-4D97-AF65-F5344CB8AC3E}">
        <p14:creationId xmlns:p14="http://schemas.microsoft.com/office/powerpoint/2010/main" val="123678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十度春风</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286125"/>
            <a:ext cx="6491396" cy="2172390"/>
          </a:xfrm>
          <a:prstGeom prst="rect">
            <a:avLst/>
          </a:prstGeom>
        </p:spPr>
        <p:txBody>
          <a:bodyPr wrap="square">
            <a:spAutoFit/>
          </a:bodyPr>
          <a:lstStyle/>
          <a:p>
            <a:pPr algn="ctr">
              <a:lnSpc>
                <a:spcPct val="150000"/>
              </a:lnSpc>
            </a:pPr>
            <a:r>
              <a:rPr lang="zh-TW" altLang="en-US" sz="4800" dirty="0">
                <a:latin typeface="Helvetica Neue"/>
              </a:rPr>
              <a:t>十度春风后，他们终于相见了。</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589564"/>
            <a:ext cx="6096000" cy="1323439"/>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十年。度：相当于“次、回”</a:t>
            </a:r>
          </a:p>
        </p:txBody>
      </p:sp>
      <p:pic>
        <p:nvPicPr>
          <p:cNvPr id="7" name="圖片 6">
            <a:extLst>
              <a:ext uri="{FF2B5EF4-FFF2-40B4-BE49-F238E27FC236}">
                <a16:creationId xmlns:a16="http://schemas.microsoft.com/office/drawing/2014/main" id="{A0B88787-8332-4D73-85AE-CBB259202F78}"/>
              </a:ext>
            </a:extLst>
          </p:cNvPr>
          <p:cNvPicPr>
            <a:picLocks noChangeAspect="1"/>
          </p:cNvPicPr>
          <p:nvPr/>
        </p:nvPicPr>
        <p:blipFill>
          <a:blip r:embed="rId2"/>
          <a:stretch>
            <a:fillRect/>
          </a:stretch>
        </p:blipFill>
        <p:spPr>
          <a:xfrm>
            <a:off x="747713" y="1971675"/>
            <a:ext cx="3282610" cy="4681606"/>
          </a:xfrm>
          <a:prstGeom prst="rect">
            <a:avLst/>
          </a:prstGeom>
        </p:spPr>
      </p:pic>
    </p:spTree>
    <p:extLst>
      <p:ext uri="{BB962C8B-B14F-4D97-AF65-F5344CB8AC3E}">
        <p14:creationId xmlns:p14="http://schemas.microsoft.com/office/powerpoint/2010/main" val="203339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风餐露宿</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75976" y="2987858"/>
            <a:ext cx="6491396" cy="3280578"/>
          </a:xfrm>
          <a:prstGeom prst="rect">
            <a:avLst/>
          </a:prstGeom>
        </p:spPr>
        <p:txBody>
          <a:bodyPr wrap="square">
            <a:spAutoFit/>
          </a:bodyPr>
          <a:lstStyle/>
          <a:p>
            <a:pPr algn="ctr">
              <a:lnSpc>
                <a:spcPct val="150000"/>
              </a:lnSpc>
            </a:pPr>
            <a:r>
              <a:rPr lang="zh-TW" altLang="en-US" sz="4800" dirty="0">
                <a:latin typeface="微軟正黑體" panose="020B0604030504040204" pitchFamily="34" charset="-120"/>
                <a:ea typeface="微軟正黑體" panose="020B0604030504040204" pitchFamily="34" charset="-120"/>
              </a:rPr>
              <a:t>他</a:t>
            </a:r>
            <a:r>
              <a:rPr lang="zh-CN" altLang="en-US" sz="4800" dirty="0">
                <a:latin typeface="微軟正黑體" panose="020B0604030504040204" pitchFamily="34" charset="-120"/>
                <a:ea typeface="微軟正黑體" panose="020B0604030504040204" pitchFamily="34" charset="-120"/>
              </a:rPr>
              <a:t>一路上风餐露宿、日夜</a:t>
            </a:r>
            <a:r>
              <a:rPr lang="zh-TW" altLang="en-US" sz="4800" dirty="0">
                <a:latin typeface="微軟正黑體" panose="020B0604030504040204" pitchFamily="34" charset="-120"/>
                <a:ea typeface="微軟正黑體" panose="020B0604030504040204" pitchFamily="34" charset="-120"/>
              </a:rPr>
              <a:t>赶路</a:t>
            </a:r>
            <a:r>
              <a:rPr lang="zh-CN" altLang="en-US" sz="4800" dirty="0">
                <a:latin typeface="微軟正黑體" panose="020B0604030504040204" pitchFamily="34" charset="-120"/>
                <a:ea typeface="微軟正黑體" panose="020B0604030504040204" pitchFamily="34" charset="-120"/>
              </a:rPr>
              <a:t>，终于在预定时间到达了目的地。</a:t>
            </a:r>
            <a:r>
              <a:rPr lang="zh-TW" altLang="en-US" sz="4800" dirty="0">
                <a:latin typeface="微軟正黑體" panose="020B0604030504040204" pitchFamily="34" charset="-120"/>
                <a:ea typeface="微軟正黑體" panose="020B0604030504040204" pitchFamily="34" charset="-120"/>
              </a:rPr>
              <a:t>。</a:t>
            </a: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589564"/>
            <a:ext cx="6096000" cy="1323439"/>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在风里吃饭，在露天住宿。形容旅途中的辛苦劳累</a:t>
            </a:r>
          </a:p>
        </p:txBody>
      </p:sp>
      <p:pic>
        <p:nvPicPr>
          <p:cNvPr id="4" name="圖片 3">
            <a:extLst>
              <a:ext uri="{FF2B5EF4-FFF2-40B4-BE49-F238E27FC236}">
                <a16:creationId xmlns:a16="http://schemas.microsoft.com/office/drawing/2014/main" id="{3EFAC4FF-6DE8-46AC-9861-4E78A9F12211}"/>
              </a:ext>
            </a:extLst>
          </p:cNvPr>
          <p:cNvPicPr>
            <a:picLocks noChangeAspect="1"/>
          </p:cNvPicPr>
          <p:nvPr/>
        </p:nvPicPr>
        <p:blipFill>
          <a:blip r:embed="rId2"/>
          <a:stretch>
            <a:fillRect/>
          </a:stretch>
        </p:blipFill>
        <p:spPr>
          <a:xfrm>
            <a:off x="324628" y="2965115"/>
            <a:ext cx="4781550" cy="3190875"/>
          </a:xfrm>
          <a:prstGeom prst="rect">
            <a:avLst/>
          </a:prstGeom>
        </p:spPr>
      </p:pic>
    </p:spTree>
    <p:extLst>
      <p:ext uri="{BB962C8B-B14F-4D97-AF65-F5344CB8AC3E}">
        <p14:creationId xmlns:p14="http://schemas.microsoft.com/office/powerpoint/2010/main" val="329899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朝不保夕</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75976" y="2686076"/>
            <a:ext cx="6491396" cy="3280385"/>
          </a:xfrm>
          <a:prstGeom prst="rect">
            <a:avLst/>
          </a:prstGeom>
        </p:spPr>
        <p:txBody>
          <a:bodyPr wrap="square">
            <a:spAutoFit/>
          </a:bodyPr>
          <a:lstStyle/>
          <a:p>
            <a:pPr algn="ctr">
              <a:lnSpc>
                <a:spcPct val="150000"/>
              </a:lnSpc>
            </a:pPr>
            <a:r>
              <a:rPr lang="zh-TW" altLang="en-US" sz="4800" dirty="0"/>
              <a:t>他的公司负债累累，已是朝不保夕，濒临破产边缘了</a:t>
            </a:r>
            <a:r>
              <a:rPr lang="zh-TW" altLang="en-US" sz="4800" dirty="0">
                <a:latin typeface="Helvetica Neue"/>
              </a:rPr>
              <a:t>。</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589564"/>
            <a:ext cx="6096000" cy="1323439"/>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保得住早上，不一定保得住晚上，形容形势危急。</a:t>
            </a:r>
          </a:p>
        </p:txBody>
      </p:sp>
      <p:pic>
        <p:nvPicPr>
          <p:cNvPr id="4" name="圖片 3">
            <a:extLst>
              <a:ext uri="{FF2B5EF4-FFF2-40B4-BE49-F238E27FC236}">
                <a16:creationId xmlns:a16="http://schemas.microsoft.com/office/drawing/2014/main" id="{709777E4-69E5-43BD-85F1-402F97F02E9C}"/>
              </a:ext>
            </a:extLst>
          </p:cNvPr>
          <p:cNvPicPr>
            <a:picLocks noChangeAspect="1"/>
          </p:cNvPicPr>
          <p:nvPr/>
        </p:nvPicPr>
        <p:blipFill>
          <a:blip r:embed="rId2"/>
          <a:stretch>
            <a:fillRect/>
          </a:stretch>
        </p:blipFill>
        <p:spPr>
          <a:xfrm>
            <a:off x="209549" y="2467002"/>
            <a:ext cx="5168899" cy="3876674"/>
          </a:xfrm>
          <a:prstGeom prst="rect">
            <a:avLst/>
          </a:prstGeom>
        </p:spPr>
      </p:pic>
    </p:spTree>
    <p:extLst>
      <p:ext uri="{BB962C8B-B14F-4D97-AF65-F5344CB8AC3E}">
        <p14:creationId xmlns:p14="http://schemas.microsoft.com/office/powerpoint/2010/main" val="258565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衣食无虞</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05426" y="2819400"/>
            <a:ext cx="6491396" cy="3280385"/>
          </a:xfrm>
          <a:prstGeom prst="rect">
            <a:avLst/>
          </a:prstGeom>
        </p:spPr>
        <p:txBody>
          <a:bodyPr wrap="square">
            <a:spAutoFit/>
          </a:bodyPr>
          <a:lstStyle/>
          <a:p>
            <a:pPr algn="ctr">
              <a:lnSpc>
                <a:spcPct val="150000"/>
              </a:lnSpc>
            </a:pPr>
            <a:r>
              <a:rPr lang="zh-TW" altLang="en-US" sz="4800" dirty="0"/>
              <a:t>这个人从小就是在富裕的家庭出生的，不用工作也能衣食无虞</a:t>
            </a:r>
            <a:r>
              <a:rPr lang="zh-TW" altLang="en-US" sz="4800" dirty="0">
                <a:latin typeface="Helvetica Neue"/>
              </a:rPr>
              <a:t>。</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flipV="1">
            <a:off x="4655953" y="1251283"/>
            <a:ext cx="1044651" cy="1"/>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5700604" y="897340"/>
            <a:ext cx="6491396" cy="707886"/>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不需要为穿衣吃饭而发愁。</a:t>
            </a:r>
          </a:p>
        </p:txBody>
      </p:sp>
      <p:pic>
        <p:nvPicPr>
          <p:cNvPr id="1026" name="Picture 2" descr="「有钱人」的圖片搜尋結果">
            <a:extLst>
              <a:ext uri="{FF2B5EF4-FFF2-40B4-BE49-F238E27FC236}">
                <a16:creationId xmlns:a16="http://schemas.microsoft.com/office/drawing/2014/main" id="{6CD5345B-4C0C-4A9F-BF92-63C8A65CF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503" y="2781464"/>
            <a:ext cx="5038725" cy="286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37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266158" y="1005062"/>
            <a:ext cx="4327450" cy="1107996"/>
          </a:xfrm>
          <a:prstGeom prst="rect">
            <a:avLst/>
          </a:prstGeom>
          <a:solidFill>
            <a:srgbClr val="666633"/>
          </a:solidFill>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耍小聪明</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342900" y="3286125"/>
            <a:ext cx="11530122" cy="2172390"/>
          </a:xfrm>
          <a:prstGeom prst="rect">
            <a:avLst/>
          </a:prstGeom>
        </p:spPr>
        <p:txBody>
          <a:bodyPr wrap="square">
            <a:spAutoFit/>
          </a:bodyPr>
          <a:lstStyle/>
          <a:p>
            <a:pPr algn="ctr">
              <a:lnSpc>
                <a:spcPct val="150000"/>
              </a:lnSpc>
            </a:pPr>
            <a:r>
              <a:rPr lang="zh-TW" altLang="en-US" sz="4800" dirty="0">
                <a:solidFill>
                  <a:srgbClr val="666633"/>
                </a:solidFill>
                <a:latin typeface="Helvetica Neue"/>
              </a:rPr>
              <a:t>耍小聪明的人，往往聪明反被聪明误，常常把事情弄糟。</a:t>
            </a:r>
            <a:endParaRPr lang="zh-TW" altLang="en-US" sz="4800" dirty="0">
              <a:solidFill>
                <a:srgbClr val="666633"/>
              </a:solidFill>
            </a:endParaRP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593608" y="1559060"/>
            <a:ext cx="1502392" cy="0"/>
          </a:xfrm>
          <a:prstGeom prst="straightConnector1">
            <a:avLst/>
          </a:prstGeom>
          <a:ln w="76200">
            <a:solidFill>
              <a:srgbClr val="666633"/>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589564"/>
            <a:ext cx="6096000" cy="1938992"/>
          </a:xfrm>
          <a:prstGeom prst="rect">
            <a:avLst/>
          </a:prstGeom>
          <a:noFill/>
          <a:ln w="76200">
            <a:solidFill>
              <a:srgbClr val="666633"/>
            </a:solidFill>
          </a:ln>
        </p:spPr>
        <p:txBody>
          <a:bodyPr wrap="square" rtlCol="0">
            <a:spAutoFit/>
          </a:bodyPr>
          <a:lstStyle/>
          <a:p>
            <a:pPr algn="ctr"/>
            <a:r>
              <a:rPr lang="zh-TW" altLang="en-US" sz="4000" dirty="0">
                <a:solidFill>
                  <a:srgbClr val="666633"/>
                </a:solidFill>
                <a:latin typeface="+mn-ea"/>
              </a:rPr>
              <a:t>意思是为维护个人利益而在小事情上用小计谋，有贬义。</a:t>
            </a:r>
          </a:p>
        </p:txBody>
      </p:sp>
    </p:spTree>
    <p:extLst>
      <p:ext uri="{BB962C8B-B14F-4D97-AF65-F5344CB8AC3E}">
        <p14:creationId xmlns:p14="http://schemas.microsoft.com/office/powerpoint/2010/main" val="244107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333496" y="178937"/>
            <a:ext cx="11525005" cy="1323439"/>
          </a:xfrm>
          <a:prstGeom prst="rect">
            <a:avLst/>
          </a:prstGeom>
          <a:solidFill>
            <a:srgbClr val="660033"/>
          </a:solidFill>
        </p:spPr>
        <p:txBody>
          <a:bodyPr wrap="square" rtlCol="0">
            <a:spAutoFit/>
          </a:bodyPr>
          <a:lstStyle/>
          <a:p>
            <a:pPr algn="ctr"/>
            <a:r>
              <a:rPr lang="zh-TW" altLang="en-US" sz="8000" dirty="0">
                <a:solidFill>
                  <a:schemeClr val="bg1"/>
                </a:solidFill>
                <a:latin typeface="標楷體" panose="03000509000000000000" pitchFamily="65" charset="-120"/>
                <a:ea typeface="標楷體" panose="03000509000000000000" pitchFamily="65" charset="-120"/>
              </a:rPr>
              <a:t>比起</a:t>
            </a:r>
            <a:endParaRPr lang="en-US" altLang="zh-TW" sz="80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4A824F04-5B21-4CAC-9E28-DE231C124E7C}"/>
              </a:ext>
            </a:extLst>
          </p:cNvPr>
          <p:cNvSpPr txBox="1"/>
          <p:nvPr/>
        </p:nvSpPr>
        <p:spPr>
          <a:xfrm>
            <a:off x="333497" y="1682495"/>
            <a:ext cx="11525005" cy="902555"/>
          </a:xfrm>
          <a:prstGeom prst="rect">
            <a:avLst/>
          </a:prstGeom>
          <a:noFill/>
          <a:ln>
            <a:solidFill>
              <a:schemeClr val="tx1"/>
            </a:solidFill>
          </a:ln>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意思</a:t>
            </a:r>
            <a:r>
              <a:rPr lang="zh-TW" altLang="en-US" sz="4000" dirty="0">
                <a:latin typeface="微軟正黑體" panose="020B0604030504040204" pitchFamily="34" charset="-120"/>
              </a:rPr>
              <a:t>是“跟</a:t>
            </a:r>
            <a:r>
              <a:rPr lang="en-US" altLang="zh-TW" sz="4000" dirty="0">
                <a:latin typeface="微軟正黑體" panose="020B0604030504040204" pitchFamily="34" charset="-120"/>
              </a:rPr>
              <a:t>...</a:t>
            </a:r>
            <a:r>
              <a:rPr lang="zh-TW" altLang="en-US" sz="4000" dirty="0">
                <a:latin typeface="微軟正黑體" panose="020B0604030504040204" pitchFamily="34" charset="-120"/>
              </a:rPr>
              <a:t>相比”。</a:t>
            </a:r>
            <a:endParaRPr lang="en-US" altLang="zh-TW" sz="4000" dirty="0">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7AF28C1D-CB38-4233-8AA5-74B2D7A00822}"/>
              </a:ext>
            </a:extLst>
          </p:cNvPr>
          <p:cNvSpPr txBox="1"/>
          <p:nvPr/>
        </p:nvSpPr>
        <p:spPr>
          <a:xfrm>
            <a:off x="333497" y="3333750"/>
            <a:ext cx="11525005" cy="2483372"/>
          </a:xfrm>
          <a:prstGeom prst="rect">
            <a:avLst/>
          </a:prstGeom>
          <a:noFill/>
        </p:spPr>
        <p:txBody>
          <a:bodyPr wrap="square" rtlCol="0">
            <a:spAutoFit/>
          </a:bodyPr>
          <a:lstStyle/>
          <a:p>
            <a:pPr>
              <a:lnSpc>
                <a:spcPct val="150000"/>
              </a:lnSpc>
            </a:pPr>
            <a:r>
              <a:rPr lang="en-US" altLang="zh-TW" sz="3600" dirty="0"/>
              <a:t>1.</a:t>
            </a:r>
            <a:r>
              <a:rPr lang="zh-TW" altLang="en-US" sz="3600" dirty="0"/>
              <a:t>他只觉得自己</a:t>
            </a:r>
            <a:r>
              <a:rPr lang="zh-TW" altLang="en-US" sz="3600" dirty="0">
                <a:solidFill>
                  <a:srgbClr val="FF0000"/>
                </a:solidFill>
              </a:rPr>
              <a:t>比起</a:t>
            </a:r>
            <a:r>
              <a:rPr lang="zh-TW" altLang="en-US" sz="3600" dirty="0"/>
              <a:t>初到公司时，老了许多。</a:t>
            </a:r>
            <a:endParaRPr lang="en-US" altLang="zh-TW" sz="3600" dirty="0"/>
          </a:p>
          <a:p>
            <a:pPr>
              <a:lnSpc>
                <a:spcPct val="150000"/>
              </a:lnSpc>
            </a:pPr>
            <a:r>
              <a:rPr lang="en-US" altLang="zh-TW" sz="3600" dirty="0"/>
              <a:t>2.</a:t>
            </a:r>
            <a:r>
              <a:rPr lang="zh-TW" altLang="en-US" sz="3600" dirty="0">
                <a:solidFill>
                  <a:srgbClr val="FF0000"/>
                </a:solidFill>
              </a:rPr>
              <a:t>比起</a:t>
            </a:r>
            <a:r>
              <a:rPr lang="zh-TW" altLang="en-US" sz="3600" dirty="0"/>
              <a:t>一般的学生，他还不能算是很勤奋的。</a:t>
            </a:r>
            <a:endParaRPr lang="en-US" altLang="zh-TW" sz="3600" dirty="0"/>
          </a:p>
          <a:p>
            <a:pPr>
              <a:lnSpc>
                <a:spcPct val="150000"/>
              </a:lnSpc>
            </a:pPr>
            <a:r>
              <a:rPr lang="en-US" altLang="zh-TW" sz="3600" dirty="0"/>
              <a:t>3.</a:t>
            </a:r>
            <a:r>
              <a:rPr lang="zh-TW" altLang="en-US" sz="3600" dirty="0"/>
              <a:t>现在的学生</a:t>
            </a:r>
            <a:r>
              <a:rPr lang="zh-TW" altLang="en-US" sz="3600" dirty="0">
                <a:solidFill>
                  <a:srgbClr val="FF0000"/>
                </a:solidFill>
              </a:rPr>
              <a:t>比起</a:t>
            </a:r>
            <a:r>
              <a:rPr lang="zh-TW" altLang="en-US" sz="3600" dirty="0"/>
              <a:t>上学，他们对谈恋爱和玩更感兴趣。</a:t>
            </a:r>
            <a:endParaRPr lang="en-US" altLang="zh-TW" sz="3600" dirty="0"/>
          </a:p>
        </p:txBody>
      </p:sp>
    </p:spTree>
    <p:extLst>
      <p:ext uri="{BB962C8B-B14F-4D97-AF65-F5344CB8AC3E}">
        <p14:creationId xmlns:p14="http://schemas.microsoft.com/office/powerpoint/2010/main" val="33524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9BF23C9-79B3-4993-9D3A-F1CE7D483C19}"/>
              </a:ext>
            </a:extLst>
          </p:cNvPr>
          <p:cNvSpPr txBox="1"/>
          <p:nvPr/>
        </p:nvSpPr>
        <p:spPr>
          <a:xfrm>
            <a:off x="0" y="0"/>
            <a:ext cx="1457204" cy="646331"/>
          </a:xfrm>
          <a:prstGeom prst="rect">
            <a:avLst/>
          </a:prstGeom>
          <a:solidFill>
            <a:srgbClr val="660033"/>
          </a:solidFill>
        </p:spPr>
        <p:txBody>
          <a:bodyPr wrap="square" rtlCol="0">
            <a:spAutoFit/>
          </a:bodyPr>
          <a:lstStyle/>
          <a:p>
            <a:pPr algn="ctr"/>
            <a:r>
              <a:rPr lang="zh-TW" altLang="en-US" sz="3600" dirty="0">
                <a:solidFill>
                  <a:schemeClr val="bg1"/>
                </a:solidFill>
                <a:latin typeface="標楷體" panose="03000509000000000000" pitchFamily="65" charset="-120"/>
                <a:ea typeface="標楷體" panose="03000509000000000000" pitchFamily="65" charset="-120"/>
              </a:rPr>
              <a:t>比起</a:t>
            </a:r>
            <a:endParaRPr lang="en-US" altLang="zh-TW" sz="36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3917D139-2169-41AC-8615-D21EF9D8DE13}"/>
              </a:ext>
            </a:extLst>
          </p:cNvPr>
          <p:cNvSpPr txBox="1"/>
          <p:nvPr/>
        </p:nvSpPr>
        <p:spPr>
          <a:xfrm>
            <a:off x="333497" y="1572691"/>
            <a:ext cx="11525005" cy="2137124"/>
          </a:xfrm>
          <a:prstGeom prst="rect">
            <a:avLst/>
          </a:prstGeom>
          <a:noFill/>
        </p:spPr>
        <p:txBody>
          <a:bodyPr wrap="square" rtlCol="0">
            <a:spAutoFit/>
          </a:bodyPr>
          <a:lstStyle/>
          <a:p>
            <a:pPr>
              <a:lnSpc>
                <a:spcPct val="200000"/>
              </a:lnSpc>
            </a:pPr>
            <a:r>
              <a:rPr lang="en-US" altLang="zh-TW" sz="3600" dirty="0"/>
              <a:t>1.</a:t>
            </a:r>
            <a:r>
              <a:rPr lang="zh-TW" altLang="en-US" sz="3600" dirty="0"/>
              <a:t> </a:t>
            </a:r>
            <a:r>
              <a:rPr lang="en-US" altLang="zh-TW" sz="3600" dirty="0"/>
              <a:t>____________________</a:t>
            </a:r>
            <a:r>
              <a:rPr lang="zh-TW" altLang="en-US" sz="3600" dirty="0"/>
              <a:t>，我的生活水平算是不错了。</a:t>
            </a:r>
            <a:endParaRPr lang="en-US" altLang="zh-TW" sz="3600" dirty="0"/>
          </a:p>
          <a:p>
            <a:pPr>
              <a:lnSpc>
                <a:spcPct val="200000"/>
              </a:lnSpc>
            </a:pPr>
            <a:r>
              <a:rPr lang="en-US" altLang="zh-TW" sz="3600" dirty="0"/>
              <a:t>2.</a:t>
            </a:r>
            <a:r>
              <a:rPr lang="zh-TW" altLang="en-US" sz="3600" dirty="0">
                <a:solidFill>
                  <a:srgbClr val="FF0000"/>
                </a:solidFill>
              </a:rPr>
              <a:t> </a:t>
            </a:r>
            <a:r>
              <a:rPr lang="zh-TW" altLang="en-US" sz="3600" dirty="0"/>
              <a:t>这个导演水平确实还可以，不过</a:t>
            </a:r>
            <a:r>
              <a:rPr lang="en-US" altLang="zh-TW" sz="3600" dirty="0"/>
              <a:t>_________________</a:t>
            </a:r>
            <a:r>
              <a:rPr lang="zh-TW" altLang="en-US" sz="3600" dirty="0"/>
              <a:t>。</a:t>
            </a:r>
            <a:endParaRPr lang="en-US" altLang="zh-TW" sz="3600" dirty="0"/>
          </a:p>
        </p:txBody>
      </p:sp>
      <p:sp>
        <p:nvSpPr>
          <p:cNvPr id="4" name="文字方塊 3">
            <a:extLst>
              <a:ext uri="{FF2B5EF4-FFF2-40B4-BE49-F238E27FC236}">
                <a16:creationId xmlns:a16="http://schemas.microsoft.com/office/drawing/2014/main" id="{4AE8ACF1-57A5-4323-935A-CC262FA32F81}"/>
              </a:ext>
            </a:extLst>
          </p:cNvPr>
          <p:cNvSpPr txBox="1"/>
          <p:nvPr/>
        </p:nvSpPr>
        <p:spPr>
          <a:xfrm>
            <a:off x="952500" y="1819275"/>
            <a:ext cx="5038725" cy="646331"/>
          </a:xfrm>
          <a:prstGeom prst="rect">
            <a:avLst/>
          </a:prstGeom>
          <a:noFill/>
        </p:spPr>
        <p:txBody>
          <a:bodyPr wrap="square" rtlCol="0">
            <a:spAutoFit/>
          </a:bodyPr>
          <a:lstStyle/>
          <a:p>
            <a:pPr algn="ctr"/>
            <a:r>
              <a:rPr lang="zh-TW" altLang="en-US" sz="3600" dirty="0">
                <a:solidFill>
                  <a:srgbClr val="FF0000"/>
                </a:solidFill>
              </a:rPr>
              <a:t>比起非洲难民</a:t>
            </a:r>
          </a:p>
        </p:txBody>
      </p:sp>
      <p:sp>
        <p:nvSpPr>
          <p:cNvPr id="5" name="文字方塊 4">
            <a:extLst>
              <a:ext uri="{FF2B5EF4-FFF2-40B4-BE49-F238E27FC236}">
                <a16:creationId xmlns:a16="http://schemas.microsoft.com/office/drawing/2014/main" id="{0C994EF0-4389-419C-AF5E-5DE5605E1C08}"/>
              </a:ext>
            </a:extLst>
          </p:cNvPr>
          <p:cNvSpPr txBox="1"/>
          <p:nvPr/>
        </p:nvSpPr>
        <p:spPr>
          <a:xfrm>
            <a:off x="7343775" y="2905125"/>
            <a:ext cx="4314825" cy="646331"/>
          </a:xfrm>
          <a:prstGeom prst="rect">
            <a:avLst/>
          </a:prstGeom>
          <a:noFill/>
        </p:spPr>
        <p:txBody>
          <a:bodyPr wrap="square" rtlCol="0">
            <a:spAutoFit/>
          </a:bodyPr>
          <a:lstStyle/>
          <a:p>
            <a:pPr algn="ctr"/>
            <a:r>
              <a:rPr lang="zh-TW" altLang="en-US" sz="3600" dirty="0">
                <a:solidFill>
                  <a:srgbClr val="FF0000"/>
                </a:solidFill>
              </a:rPr>
              <a:t>比起李安就差多了</a:t>
            </a:r>
          </a:p>
        </p:txBody>
      </p:sp>
    </p:spTree>
    <p:extLst>
      <p:ext uri="{BB962C8B-B14F-4D97-AF65-F5344CB8AC3E}">
        <p14:creationId xmlns:p14="http://schemas.microsoft.com/office/powerpoint/2010/main" val="390557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8AE2E07-CA46-472B-9A7B-8F47AC4A406D}"/>
              </a:ext>
            </a:extLst>
          </p:cNvPr>
          <p:cNvSpPr/>
          <p:nvPr/>
        </p:nvSpPr>
        <p:spPr>
          <a:xfrm>
            <a:off x="345687" y="1187746"/>
            <a:ext cx="11496907" cy="4428713"/>
          </a:xfrm>
          <a:prstGeom prst="rect">
            <a:avLst/>
          </a:prstGeom>
        </p:spPr>
        <p:txBody>
          <a:bodyPr wrap="square" anchor="ctr">
            <a:spAutoFit/>
          </a:bodyPr>
          <a:lstStyle/>
          <a:p>
            <a:pPr indent="457200">
              <a:lnSpc>
                <a:spcPct val="150000"/>
              </a:lnSpc>
            </a:pPr>
            <a:r>
              <a:rPr lang="zh-CN" altLang="en-US" sz="3200" dirty="0">
                <a:latin typeface="微軟正黑體" panose="020B0604030504040204" pitchFamily="34" charset="-120"/>
                <a:ea typeface="微軟正黑體" panose="020B0604030504040204" pitchFamily="34" charset="-120"/>
              </a:rPr>
              <a:t>十度春秋，历尽磨难，他们才看到了一个小小的渔村。规模不大，但比起他们风餐露宿，朝不保夕的生活，算是衣食无虞了。“每个人”犹豫退缩了，“找到仙果太辛苦了，靠你们吧！”“每个人”耍了个小聪明，“也许任何人可以找到，也许某个人能找到，也可能没有人能找到仙果。”“每个人”决定留在渔村，耐心地等待，等待。</a:t>
            </a:r>
          </a:p>
        </p:txBody>
      </p:sp>
    </p:spTree>
    <p:extLst>
      <p:ext uri="{BB962C8B-B14F-4D97-AF65-F5344CB8AC3E}">
        <p14:creationId xmlns:p14="http://schemas.microsoft.com/office/powerpoint/2010/main" val="428769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旷野</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皑皑</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24001"/>
            <a:ext cx="2151321" cy="1107996"/>
          </a:xfrm>
          <a:prstGeom prst="rect">
            <a:avLst/>
          </a:prstGeom>
          <a:solidFill>
            <a:schemeClr val="accent1"/>
          </a:solidFill>
          <a:ln>
            <a:solidFill>
              <a:srgbClr val="D15A3E"/>
            </a:solidFill>
          </a:ln>
        </p:spPr>
        <p:txBody>
          <a:bodyPr wrap="square" rtlCol="0" anchor="ctr">
            <a:spAutoFit/>
          </a:bodyPr>
          <a:lstStyle/>
          <a:p>
            <a:pPr algn="ctr"/>
            <a:r>
              <a:rPr lang="zh-TW" altLang="en-US" sz="6600" dirty="0">
                <a:solidFill>
                  <a:schemeClr val="bg1"/>
                </a:solidFill>
                <a:latin typeface="Calibri" panose="020F0502020204030204" pitchFamily="34" charset="0"/>
              </a:rPr>
              <a:t>碎片</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388985"/>
            <a:ext cx="2151321" cy="1107996"/>
          </a:xfrm>
          <a:prstGeom prst="rect">
            <a:avLst/>
          </a:prstGeom>
          <a:solidFill>
            <a:schemeClr val="accent1"/>
          </a:solidFill>
          <a:ln>
            <a:solidFill>
              <a:schemeClr val="accent1"/>
            </a:solidFill>
          </a:ln>
        </p:spPr>
        <p:txBody>
          <a:bodyPr wrap="square" rtlCol="0" anchor="ctr">
            <a:spAutoFit/>
          </a:bodyPr>
          <a:lstStyle/>
          <a:p>
            <a:pPr algn="ctr"/>
            <a:r>
              <a:rPr lang="zh-TW" altLang="en-US" sz="6600" dirty="0">
                <a:solidFill>
                  <a:schemeClr val="bg1"/>
                </a:solidFill>
                <a:latin typeface="Calibri" panose="020F0502020204030204" pitchFamily="34" charset="0"/>
              </a:rPr>
              <a:t>嚎叫</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402485"/>
            <a:ext cx="3219449" cy="183979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空旷荒凉的原野。</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3561961"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洁白的样子。</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3219449"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破碎的小片。</a:t>
            </a:r>
          </a:p>
        </p:txBody>
      </p:sp>
      <p:sp>
        <p:nvSpPr>
          <p:cNvPr id="11" name="矩形 10">
            <a:extLst>
              <a:ext uri="{FF2B5EF4-FFF2-40B4-BE49-F238E27FC236}">
                <a16:creationId xmlns:a16="http://schemas.microsoft.com/office/drawing/2014/main" id="{9AF8CCF4-6697-482F-81B6-2EF38231843A}"/>
              </a:ext>
            </a:extLst>
          </p:cNvPr>
          <p:cNvSpPr/>
          <p:nvPr/>
        </p:nvSpPr>
        <p:spPr>
          <a:xfrm>
            <a:off x="2486525" y="3889507"/>
            <a:ext cx="3609474" cy="584775"/>
          </a:xfrm>
          <a:prstGeom prst="rect">
            <a:avLst/>
          </a:prstGeom>
        </p:spPr>
        <p:txBody>
          <a:bodyPr wrap="square">
            <a:spAutoFit/>
          </a:bodyPr>
          <a:lstStyle/>
          <a:p>
            <a:pPr algn="ctr"/>
            <a:r>
              <a:rPr lang="en-US" altLang="zh-TW" sz="3200" dirty="0"/>
              <a:t>fragment</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46932" y="3766396"/>
            <a:ext cx="3945068" cy="584775"/>
          </a:xfrm>
          <a:prstGeom prst="rect">
            <a:avLst/>
          </a:prstGeom>
        </p:spPr>
        <p:txBody>
          <a:bodyPr wrap="square">
            <a:spAutoFit/>
          </a:bodyPr>
          <a:lstStyle/>
          <a:p>
            <a:pPr algn="ctr"/>
            <a:r>
              <a:rPr lang="en-US" altLang="zh-TW" sz="3200" dirty="0"/>
              <a:t>howl</a:t>
            </a:r>
            <a:r>
              <a:rPr lang="zh-TW" altLang="en-US" sz="3200" dirty="0"/>
              <a:t> </a:t>
            </a:r>
            <a:r>
              <a:rPr lang="en-US" altLang="zh-TW" sz="3200" dirty="0"/>
              <a:t>;</a:t>
            </a:r>
            <a:r>
              <a:rPr lang="zh-TW" altLang="en-US" sz="3200" dirty="0"/>
              <a:t> </a:t>
            </a:r>
            <a:r>
              <a:rPr lang="en-US" altLang="zh-TW" sz="3200" dirty="0"/>
              <a:t>yell</a:t>
            </a:r>
            <a:endParaRPr lang="zh-TW" altLang="en-US" sz="32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5846F5A2-5660-433D-92CF-E6D25705D6D9}"/>
              </a:ext>
            </a:extLst>
          </p:cNvPr>
          <p:cNvPicPr>
            <a:picLocks noChangeAspect="1"/>
          </p:cNvPicPr>
          <p:nvPr/>
        </p:nvPicPr>
        <p:blipFill>
          <a:blip r:embed="rId2"/>
          <a:stretch>
            <a:fillRect/>
          </a:stretch>
        </p:blipFill>
        <p:spPr>
          <a:xfrm>
            <a:off x="3095625" y="1666875"/>
            <a:ext cx="3001759" cy="1762125"/>
          </a:xfrm>
          <a:prstGeom prst="rect">
            <a:avLst/>
          </a:prstGeom>
        </p:spPr>
      </p:pic>
      <p:sp>
        <p:nvSpPr>
          <p:cNvPr id="15" name="矩形 14">
            <a:extLst>
              <a:ext uri="{FF2B5EF4-FFF2-40B4-BE49-F238E27FC236}">
                <a16:creationId xmlns:a16="http://schemas.microsoft.com/office/drawing/2014/main" id="{B0C4BF09-358B-480C-A445-209CFDCAF628}"/>
              </a:ext>
            </a:extLst>
          </p:cNvPr>
          <p:cNvSpPr/>
          <p:nvPr/>
        </p:nvSpPr>
        <p:spPr>
          <a:xfrm>
            <a:off x="2486525" y="201264"/>
            <a:ext cx="3647964" cy="1077218"/>
          </a:xfrm>
          <a:prstGeom prst="rect">
            <a:avLst/>
          </a:prstGeom>
        </p:spPr>
        <p:txBody>
          <a:bodyPr wrap="square">
            <a:spAutoFit/>
          </a:bodyPr>
          <a:lstStyle/>
          <a:p>
            <a:pPr algn="ctr"/>
            <a:r>
              <a:rPr lang="en-US" altLang="zh-TW" sz="3200" dirty="0"/>
              <a:t>open field</a:t>
            </a:r>
            <a:r>
              <a:rPr lang="zh-TW" altLang="en-US" sz="3200" dirty="0"/>
              <a:t> </a:t>
            </a:r>
            <a:r>
              <a:rPr lang="en-US" altLang="zh-TW" sz="3200" dirty="0"/>
              <a:t>;</a:t>
            </a:r>
            <a:r>
              <a:rPr lang="zh-TW" altLang="en-US" sz="3200" dirty="0"/>
              <a:t> </a:t>
            </a:r>
            <a:r>
              <a:rPr lang="en-US" altLang="zh-TW" sz="3200" dirty="0"/>
              <a:t>wilderness</a:t>
            </a:r>
            <a:endParaRPr lang="zh-TW" altLang="en-US" sz="3200" dirty="0">
              <a:latin typeface="Calibri" panose="020F0502020204030204" pitchFamily="34" charset="0"/>
              <a:cs typeface="Calibri" panose="020F0502020204030204" pitchFamily="34" charset="0"/>
            </a:endParaRPr>
          </a:p>
        </p:txBody>
      </p:sp>
      <p:pic>
        <p:nvPicPr>
          <p:cNvPr id="12" name="圖片 11">
            <a:extLst>
              <a:ext uri="{FF2B5EF4-FFF2-40B4-BE49-F238E27FC236}">
                <a16:creationId xmlns:a16="http://schemas.microsoft.com/office/drawing/2014/main" id="{27E3B7AF-23B1-49AB-BA66-7FAC4929AF63}"/>
              </a:ext>
            </a:extLst>
          </p:cNvPr>
          <p:cNvPicPr>
            <a:picLocks noChangeAspect="1"/>
          </p:cNvPicPr>
          <p:nvPr/>
        </p:nvPicPr>
        <p:blipFill>
          <a:blip r:embed="rId3"/>
          <a:stretch>
            <a:fillRect/>
          </a:stretch>
        </p:blipFill>
        <p:spPr>
          <a:xfrm>
            <a:off x="9332758" y="1842096"/>
            <a:ext cx="2886075" cy="1623417"/>
          </a:xfrm>
          <a:prstGeom prst="rect">
            <a:avLst/>
          </a:prstGeom>
        </p:spPr>
      </p:pic>
      <p:sp>
        <p:nvSpPr>
          <p:cNvPr id="16" name="文字方塊 15">
            <a:extLst>
              <a:ext uri="{FF2B5EF4-FFF2-40B4-BE49-F238E27FC236}">
                <a16:creationId xmlns:a16="http://schemas.microsoft.com/office/drawing/2014/main" id="{A54167EA-2073-424F-B019-99751FAB9BE4}"/>
              </a:ext>
            </a:extLst>
          </p:cNvPr>
          <p:cNvSpPr txBox="1"/>
          <p:nvPr/>
        </p:nvSpPr>
        <p:spPr>
          <a:xfrm>
            <a:off x="6096000" y="5221379"/>
            <a:ext cx="2904565"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大声喊叫。</a:t>
            </a:r>
          </a:p>
        </p:txBody>
      </p:sp>
      <p:pic>
        <p:nvPicPr>
          <p:cNvPr id="17" name="圖片 16">
            <a:extLst>
              <a:ext uri="{FF2B5EF4-FFF2-40B4-BE49-F238E27FC236}">
                <a16:creationId xmlns:a16="http://schemas.microsoft.com/office/drawing/2014/main" id="{137E3133-4DD5-4608-9794-979218E23665}"/>
              </a:ext>
            </a:extLst>
          </p:cNvPr>
          <p:cNvPicPr>
            <a:picLocks noChangeAspect="1"/>
          </p:cNvPicPr>
          <p:nvPr/>
        </p:nvPicPr>
        <p:blipFill rotWithShape="1">
          <a:blip r:embed="rId4"/>
          <a:srcRect b="12361"/>
          <a:stretch/>
        </p:blipFill>
        <p:spPr>
          <a:xfrm>
            <a:off x="3219449" y="4637523"/>
            <a:ext cx="2876550" cy="2191310"/>
          </a:xfrm>
          <a:prstGeom prst="rect">
            <a:avLst/>
          </a:prstGeom>
        </p:spPr>
      </p:pic>
      <p:pic>
        <p:nvPicPr>
          <p:cNvPr id="18" name="圖片 17">
            <a:extLst>
              <a:ext uri="{FF2B5EF4-FFF2-40B4-BE49-F238E27FC236}">
                <a16:creationId xmlns:a16="http://schemas.microsoft.com/office/drawing/2014/main" id="{648D3CA7-6907-4D95-8DFD-0997C2450FB7}"/>
              </a:ext>
            </a:extLst>
          </p:cNvPr>
          <p:cNvPicPr>
            <a:picLocks noChangeAspect="1"/>
          </p:cNvPicPr>
          <p:nvPr/>
        </p:nvPicPr>
        <p:blipFill>
          <a:blip r:embed="rId5"/>
          <a:stretch>
            <a:fillRect/>
          </a:stretch>
        </p:blipFill>
        <p:spPr>
          <a:xfrm>
            <a:off x="9332758" y="4390433"/>
            <a:ext cx="2185988" cy="2438400"/>
          </a:xfrm>
          <a:prstGeom prst="rect">
            <a:avLst/>
          </a:prstGeom>
        </p:spPr>
      </p:pic>
    </p:spTree>
    <p:extLst>
      <p:ext uri="{BB962C8B-B14F-4D97-AF65-F5344CB8AC3E}">
        <p14:creationId xmlns:p14="http://schemas.microsoft.com/office/powerpoint/2010/main" val="262034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additive="base">
                                        <p:cTn id="85" dur="500" fill="hold"/>
                                        <p:tgtEl>
                                          <p:spTgt spid="6"/>
                                        </p:tgtEl>
                                        <p:attrNameLst>
                                          <p:attrName>ppt_x</p:attrName>
                                        </p:attrNameLst>
                                      </p:cBhvr>
                                      <p:tavLst>
                                        <p:tav tm="0">
                                          <p:val>
                                            <p:strVal val="#ppt_x"/>
                                          </p:val>
                                        </p:tav>
                                        <p:tav tm="100000">
                                          <p:val>
                                            <p:strVal val="#ppt_x"/>
                                          </p:val>
                                        </p:tav>
                                      </p:tavLst>
                                    </p:anim>
                                    <p:anim calcmode="lin" valueType="num">
                                      <p:cBhvr additive="base">
                                        <p:cTn id="8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鳄鱼</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潜</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24001"/>
            <a:ext cx="2151321" cy="1107996"/>
          </a:xfrm>
          <a:prstGeom prst="rect">
            <a:avLst/>
          </a:prstGeom>
          <a:solidFill>
            <a:schemeClr val="accent1"/>
          </a:solidFill>
          <a:ln>
            <a:solidFill>
              <a:srgbClr val="D15A3E"/>
            </a:solidFill>
          </a:ln>
        </p:spPr>
        <p:txBody>
          <a:bodyPr wrap="square" rtlCol="0" anchor="ctr">
            <a:spAutoFit/>
          </a:bodyPr>
          <a:lstStyle/>
          <a:p>
            <a:pPr algn="ctr"/>
            <a:r>
              <a:rPr lang="zh-TW" altLang="en-US" sz="6600" dirty="0">
                <a:solidFill>
                  <a:schemeClr val="bg1"/>
                </a:solidFill>
                <a:latin typeface="Calibri" panose="020F0502020204030204" pitchFamily="34" charset="0"/>
              </a:rPr>
              <a:t>水螅</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388985"/>
            <a:ext cx="2151321" cy="1107996"/>
          </a:xfrm>
          <a:prstGeom prst="rect">
            <a:avLst/>
          </a:prstGeom>
          <a:solidFill>
            <a:schemeClr val="accent1"/>
          </a:solidFill>
          <a:ln>
            <a:solidFill>
              <a:schemeClr val="accent1"/>
            </a:solidFill>
          </a:ln>
        </p:spPr>
        <p:txBody>
          <a:bodyPr wrap="square" rtlCol="0" anchor="ctr">
            <a:spAutoFit/>
          </a:bodyPr>
          <a:lstStyle/>
          <a:p>
            <a:pPr algn="ctr"/>
            <a:r>
              <a:rPr lang="zh-TW" altLang="en-US" sz="6600" dirty="0">
                <a:solidFill>
                  <a:schemeClr val="bg1"/>
                </a:solidFill>
                <a:latin typeface="Calibri" panose="020F0502020204030204" pitchFamily="34" charset="0"/>
              </a:rPr>
              <a:t>贪婪</a:t>
            </a:r>
            <a:endParaRPr lang="en-US" altLang="zh-TW" sz="6600" dirty="0">
              <a:solidFill>
                <a:schemeClr val="bg1"/>
              </a:solidFill>
              <a:latin typeface="Calibri" panose="020F0502020204030204" pitchFamily="34" charset="0"/>
            </a:endParaRPr>
          </a:p>
        </p:txBody>
      </p:sp>
      <p:sp>
        <p:nvSpPr>
          <p:cNvPr id="11" name="矩形 10">
            <a:extLst>
              <a:ext uri="{FF2B5EF4-FFF2-40B4-BE49-F238E27FC236}">
                <a16:creationId xmlns:a16="http://schemas.microsoft.com/office/drawing/2014/main" id="{9AF8CCF4-6697-482F-81B6-2EF38231843A}"/>
              </a:ext>
            </a:extLst>
          </p:cNvPr>
          <p:cNvSpPr/>
          <p:nvPr/>
        </p:nvSpPr>
        <p:spPr>
          <a:xfrm>
            <a:off x="2486524" y="3505185"/>
            <a:ext cx="3609474" cy="1077218"/>
          </a:xfrm>
          <a:prstGeom prst="rect">
            <a:avLst/>
          </a:prstGeom>
        </p:spPr>
        <p:txBody>
          <a:bodyPr wrap="square">
            <a:spAutoFit/>
          </a:bodyPr>
          <a:lstStyle/>
          <a:p>
            <a:pPr algn="ctr"/>
            <a:r>
              <a:rPr lang="en-US" altLang="zh-TW" sz="3200" dirty="0"/>
              <a:t>leech ;</a:t>
            </a:r>
            <a:r>
              <a:rPr lang="zh-TW" altLang="en-US" sz="3200" dirty="0"/>
              <a:t> </a:t>
            </a:r>
            <a:r>
              <a:rPr lang="en-US" altLang="zh-TW" sz="3200" dirty="0"/>
              <a:t>bloodsucker</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47317" y="3650595"/>
            <a:ext cx="3945068" cy="584775"/>
          </a:xfrm>
          <a:prstGeom prst="rect">
            <a:avLst/>
          </a:prstGeom>
        </p:spPr>
        <p:txBody>
          <a:bodyPr wrap="square">
            <a:spAutoFit/>
          </a:bodyPr>
          <a:lstStyle/>
          <a:p>
            <a:pPr algn="ctr"/>
            <a:r>
              <a:rPr lang="en-US" altLang="zh-TW" sz="3200" dirty="0"/>
              <a:t>greedy</a:t>
            </a:r>
            <a:endParaRPr lang="zh-TW" altLang="en-US" sz="32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79982" y="458962"/>
            <a:ext cx="3906190" cy="584775"/>
          </a:xfrm>
          <a:prstGeom prst="rect">
            <a:avLst/>
          </a:prstGeom>
        </p:spPr>
        <p:txBody>
          <a:bodyPr wrap="square">
            <a:spAutoFit/>
          </a:bodyPr>
          <a:lstStyle/>
          <a:p>
            <a:pPr algn="ctr"/>
            <a:r>
              <a:rPr lang="en-US" altLang="zh-TW" sz="3200" dirty="0"/>
              <a:t>hide; hidden</a:t>
            </a:r>
            <a:endParaRPr lang="zh-TW" altLang="en-US" sz="32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A1AEA40C-18FD-41C0-86B6-FC120B1796F1}"/>
              </a:ext>
            </a:extLst>
          </p:cNvPr>
          <p:cNvPicPr>
            <a:picLocks noChangeAspect="1"/>
          </p:cNvPicPr>
          <p:nvPr/>
        </p:nvPicPr>
        <p:blipFill>
          <a:blip r:embed="rId2"/>
          <a:stretch>
            <a:fillRect/>
          </a:stretch>
        </p:blipFill>
        <p:spPr>
          <a:xfrm>
            <a:off x="2486524" y="981075"/>
            <a:ext cx="3611865" cy="2407910"/>
          </a:xfrm>
          <a:prstGeom prst="rect">
            <a:avLst/>
          </a:prstGeom>
        </p:spPr>
      </p:pic>
      <p:pic>
        <p:nvPicPr>
          <p:cNvPr id="12" name="圖片 11">
            <a:extLst>
              <a:ext uri="{FF2B5EF4-FFF2-40B4-BE49-F238E27FC236}">
                <a16:creationId xmlns:a16="http://schemas.microsoft.com/office/drawing/2014/main" id="{60F5DDED-115A-49D2-A542-5A1A420E8B96}"/>
              </a:ext>
            </a:extLst>
          </p:cNvPr>
          <p:cNvPicPr>
            <a:picLocks noChangeAspect="1"/>
          </p:cNvPicPr>
          <p:nvPr/>
        </p:nvPicPr>
        <p:blipFill>
          <a:blip r:embed="rId3"/>
          <a:stretch>
            <a:fillRect/>
          </a:stretch>
        </p:blipFill>
        <p:spPr>
          <a:xfrm>
            <a:off x="7918239" y="1305348"/>
            <a:ext cx="4167273" cy="2083637"/>
          </a:xfrm>
          <a:prstGeom prst="rect">
            <a:avLst/>
          </a:prstGeom>
        </p:spPr>
      </p:pic>
      <p:pic>
        <p:nvPicPr>
          <p:cNvPr id="15" name="圖片 14">
            <a:extLst>
              <a:ext uri="{FF2B5EF4-FFF2-40B4-BE49-F238E27FC236}">
                <a16:creationId xmlns:a16="http://schemas.microsoft.com/office/drawing/2014/main" id="{B740FE57-AD18-4F8D-8838-42853743BF13}"/>
              </a:ext>
            </a:extLst>
          </p:cNvPr>
          <p:cNvPicPr>
            <a:picLocks noChangeAspect="1"/>
          </p:cNvPicPr>
          <p:nvPr/>
        </p:nvPicPr>
        <p:blipFill>
          <a:blip r:embed="rId4"/>
          <a:stretch>
            <a:fillRect/>
          </a:stretch>
        </p:blipFill>
        <p:spPr>
          <a:xfrm>
            <a:off x="1410865" y="4582403"/>
            <a:ext cx="3413396" cy="2275598"/>
          </a:xfrm>
          <a:prstGeom prst="rect">
            <a:avLst/>
          </a:prstGeom>
        </p:spPr>
      </p:pic>
      <p:pic>
        <p:nvPicPr>
          <p:cNvPr id="16" name="圖片 15">
            <a:extLst>
              <a:ext uri="{FF2B5EF4-FFF2-40B4-BE49-F238E27FC236}">
                <a16:creationId xmlns:a16="http://schemas.microsoft.com/office/drawing/2014/main" id="{93049CA6-C1F9-4214-8B0B-58E1CB802D7D}"/>
              </a:ext>
            </a:extLst>
          </p:cNvPr>
          <p:cNvPicPr>
            <a:picLocks noChangeAspect="1"/>
          </p:cNvPicPr>
          <p:nvPr/>
        </p:nvPicPr>
        <p:blipFill>
          <a:blip r:embed="rId5"/>
          <a:stretch>
            <a:fillRect/>
          </a:stretch>
        </p:blipFill>
        <p:spPr>
          <a:xfrm>
            <a:off x="8279982" y="4225837"/>
            <a:ext cx="3609474" cy="2616391"/>
          </a:xfrm>
          <a:prstGeom prst="rect">
            <a:avLst/>
          </a:prstGeom>
        </p:spPr>
      </p:pic>
    </p:spTree>
    <p:extLst>
      <p:ext uri="{BB962C8B-B14F-4D97-AF65-F5344CB8AC3E}">
        <p14:creationId xmlns:p14="http://schemas.microsoft.com/office/powerpoint/2010/main" val="172086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1"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仙果</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心智</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24001"/>
            <a:ext cx="2151321" cy="1107996"/>
          </a:xfrm>
          <a:prstGeom prst="rect">
            <a:avLst/>
          </a:prstGeom>
          <a:solidFill>
            <a:schemeClr val="accent1"/>
          </a:solidFill>
          <a:ln>
            <a:solidFill>
              <a:srgbClr val="D15A3E"/>
            </a:solidFill>
          </a:ln>
        </p:spPr>
        <p:txBody>
          <a:bodyPr wrap="square" rtlCol="0" anchor="ctr">
            <a:spAutoFit/>
          </a:bodyPr>
          <a:lstStyle/>
          <a:p>
            <a:pPr algn="ctr"/>
            <a:r>
              <a:rPr lang="zh-TW" altLang="en-US" sz="6600" dirty="0">
                <a:solidFill>
                  <a:schemeClr val="bg1"/>
                </a:solidFill>
                <a:latin typeface="Calibri" panose="020F0502020204030204" pitchFamily="34" charset="0"/>
              </a:rPr>
              <a:t>平平</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388985"/>
            <a:ext cx="2151321" cy="1107996"/>
          </a:xfrm>
          <a:prstGeom prst="rect">
            <a:avLst/>
          </a:prstGeom>
          <a:solidFill>
            <a:schemeClr val="accent1"/>
          </a:solidFill>
          <a:ln>
            <a:solidFill>
              <a:schemeClr val="accent1"/>
            </a:solidFill>
          </a:ln>
        </p:spPr>
        <p:txBody>
          <a:bodyPr wrap="square" rtlCol="0" anchor="ctr">
            <a:spAutoFit/>
          </a:bodyPr>
          <a:lstStyle/>
          <a:p>
            <a:pPr algn="ctr"/>
            <a:r>
              <a:rPr lang="zh-TW" altLang="en-US" sz="6600" dirty="0">
                <a:solidFill>
                  <a:schemeClr val="bg1"/>
                </a:solidFill>
                <a:latin typeface="Calibri" panose="020F0502020204030204" pitchFamily="34" charset="0"/>
              </a:rPr>
              <a:t>瘸</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607926"/>
            <a:ext cx="6057512" cy="1490344"/>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神话传说中的一种果实，具有起死回生或使人长生不老的奇效。</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智力。</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不好不坏；很一般。</a:t>
            </a:r>
          </a:p>
        </p:txBody>
      </p:sp>
      <p:sp>
        <p:nvSpPr>
          <p:cNvPr id="11" name="矩形 10">
            <a:extLst>
              <a:ext uri="{FF2B5EF4-FFF2-40B4-BE49-F238E27FC236}">
                <a16:creationId xmlns:a16="http://schemas.microsoft.com/office/drawing/2014/main" id="{9AF8CCF4-6697-482F-81B6-2EF38231843A}"/>
              </a:ext>
            </a:extLst>
          </p:cNvPr>
          <p:cNvSpPr/>
          <p:nvPr/>
        </p:nvSpPr>
        <p:spPr>
          <a:xfrm>
            <a:off x="2486525" y="3439390"/>
            <a:ext cx="3609474" cy="1077218"/>
          </a:xfrm>
          <a:prstGeom prst="rect">
            <a:avLst/>
          </a:prstGeom>
        </p:spPr>
        <p:txBody>
          <a:bodyPr wrap="square">
            <a:spAutoFit/>
          </a:bodyPr>
          <a:lstStyle/>
          <a:p>
            <a:pPr algn="ctr"/>
            <a:r>
              <a:rPr lang="en-US" altLang="zh-TW" sz="3200" dirty="0"/>
              <a:t> average</a:t>
            </a:r>
            <a:r>
              <a:rPr lang="zh-TW" altLang="en-US" sz="3200" dirty="0"/>
              <a:t> </a:t>
            </a:r>
            <a:r>
              <a:rPr lang="en-US" altLang="zh-TW" sz="3200" dirty="0"/>
              <a:t>;</a:t>
            </a:r>
            <a:r>
              <a:rPr lang="zh-TW" altLang="en-US" sz="3200" dirty="0"/>
              <a:t> </a:t>
            </a:r>
            <a:r>
              <a:rPr lang="en-US" altLang="zh-TW" sz="3200" dirty="0"/>
              <a:t>mediocre</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60543" y="3429000"/>
            <a:ext cx="3945068" cy="707886"/>
          </a:xfrm>
          <a:prstGeom prst="rect">
            <a:avLst/>
          </a:prstGeom>
        </p:spPr>
        <p:txBody>
          <a:bodyPr wrap="square">
            <a:spAutoFit/>
          </a:bodyPr>
          <a:lstStyle/>
          <a:p>
            <a:pPr algn="ctr"/>
            <a:r>
              <a:rPr lang="en-US" altLang="zh-TW" sz="4000" dirty="0">
                <a:latin typeface="Calibri" panose="020F0502020204030204" pitchFamily="34" charset="0"/>
                <a:cs typeface="Calibri" panose="020F0502020204030204" pitchFamily="34" charset="0"/>
              </a:rPr>
              <a:t>lameness</a:t>
            </a:r>
            <a:endParaRPr lang="zh-TW" altLang="en-US" sz="40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79982" y="681854"/>
            <a:ext cx="3906190" cy="584775"/>
          </a:xfrm>
          <a:prstGeom prst="rect">
            <a:avLst/>
          </a:prstGeom>
        </p:spPr>
        <p:txBody>
          <a:bodyPr wrap="square">
            <a:spAutoFit/>
          </a:bodyPr>
          <a:lstStyle/>
          <a:p>
            <a:pPr algn="ctr"/>
            <a:r>
              <a:rPr lang="en-US" altLang="zh-TW" sz="3200" dirty="0"/>
              <a:t>noema</a:t>
            </a:r>
            <a:endParaRPr lang="zh-TW" altLang="en-US" sz="3200" dirty="0">
              <a:latin typeface="Calibri" panose="020F0502020204030204" pitchFamily="34" charset="0"/>
              <a:cs typeface="Calibri" panose="020F0502020204030204" pitchFamily="34" charset="0"/>
            </a:endParaRPr>
          </a:p>
        </p:txBody>
      </p:sp>
      <p:sp>
        <p:nvSpPr>
          <p:cNvPr id="16" name="文字方塊 15">
            <a:extLst>
              <a:ext uri="{FF2B5EF4-FFF2-40B4-BE49-F238E27FC236}">
                <a16:creationId xmlns:a16="http://schemas.microsoft.com/office/drawing/2014/main" id="{13DDDF87-DA58-44AD-B84C-3E6A4C5F4E55}"/>
              </a:ext>
            </a:extLst>
          </p:cNvPr>
          <p:cNvSpPr txBox="1"/>
          <p:nvPr/>
        </p:nvSpPr>
        <p:spPr>
          <a:xfrm>
            <a:off x="6095999" y="5416336"/>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跛</a:t>
            </a:r>
            <a:endParaRPr lang="en-US" altLang="zh-TW" sz="6600" dirty="0">
              <a:solidFill>
                <a:schemeClr val="bg1"/>
              </a:solidFill>
              <a:latin typeface="Calibri" panose="020F0502020204030204" pitchFamily="34" charset="0"/>
            </a:endParaRPr>
          </a:p>
        </p:txBody>
      </p:sp>
      <p:pic>
        <p:nvPicPr>
          <p:cNvPr id="10" name="圖片 9">
            <a:extLst>
              <a:ext uri="{FF2B5EF4-FFF2-40B4-BE49-F238E27FC236}">
                <a16:creationId xmlns:a16="http://schemas.microsoft.com/office/drawing/2014/main" id="{2F68268A-B9ED-4604-8370-475CFB8DD25B}"/>
              </a:ext>
            </a:extLst>
          </p:cNvPr>
          <p:cNvPicPr>
            <a:picLocks noChangeAspect="1"/>
          </p:cNvPicPr>
          <p:nvPr/>
        </p:nvPicPr>
        <p:blipFill>
          <a:blip r:embed="rId2"/>
          <a:stretch>
            <a:fillRect/>
          </a:stretch>
        </p:blipFill>
        <p:spPr>
          <a:xfrm>
            <a:off x="8997043" y="4136886"/>
            <a:ext cx="2859751" cy="2709520"/>
          </a:xfrm>
          <a:prstGeom prst="rect">
            <a:avLst/>
          </a:prstGeom>
        </p:spPr>
      </p:pic>
    </p:spTree>
    <p:extLst>
      <p:ext uri="{BB962C8B-B14F-4D97-AF65-F5344CB8AC3E}">
        <p14:creationId xmlns:p14="http://schemas.microsoft.com/office/powerpoint/2010/main" val="29512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昼夜</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火花</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607926"/>
            <a:ext cx="3050099"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白天与黑夜。</a:t>
            </a:r>
          </a:p>
        </p:txBody>
      </p:sp>
      <p:sp>
        <p:nvSpPr>
          <p:cNvPr id="14" name="矩形 13">
            <a:extLst>
              <a:ext uri="{FF2B5EF4-FFF2-40B4-BE49-F238E27FC236}">
                <a16:creationId xmlns:a16="http://schemas.microsoft.com/office/drawing/2014/main" id="{6B1E5DB5-A453-4C9C-BA79-98369E7D6F4E}"/>
              </a:ext>
            </a:extLst>
          </p:cNvPr>
          <p:cNvSpPr/>
          <p:nvPr/>
        </p:nvSpPr>
        <p:spPr>
          <a:xfrm>
            <a:off x="8285810" y="520125"/>
            <a:ext cx="3906190" cy="584775"/>
          </a:xfrm>
          <a:prstGeom prst="rect">
            <a:avLst/>
          </a:prstGeom>
        </p:spPr>
        <p:txBody>
          <a:bodyPr wrap="square">
            <a:spAutoFit/>
          </a:bodyPr>
          <a:lstStyle/>
          <a:p>
            <a:pPr algn="ctr"/>
            <a:r>
              <a:rPr lang="en-US" altLang="zh-TW" sz="3200" dirty="0"/>
              <a:t>spark, sparkle</a:t>
            </a:r>
            <a:endParaRPr lang="zh-TW" altLang="en-US" sz="3200" dirty="0">
              <a:latin typeface="Calibri" panose="020F0502020204030204" pitchFamily="34" charset="0"/>
              <a:cs typeface="Calibri" panose="020F0502020204030204" pitchFamily="34" charset="0"/>
            </a:endParaRPr>
          </a:p>
        </p:txBody>
      </p:sp>
      <p:sp>
        <p:nvSpPr>
          <p:cNvPr id="3" name="矩形 2">
            <a:extLst>
              <a:ext uri="{FF2B5EF4-FFF2-40B4-BE49-F238E27FC236}">
                <a16:creationId xmlns:a16="http://schemas.microsoft.com/office/drawing/2014/main" id="{4FE3767F-E0E4-470E-9722-E3D4799D24BB}"/>
              </a:ext>
            </a:extLst>
          </p:cNvPr>
          <p:cNvSpPr/>
          <p:nvPr/>
        </p:nvSpPr>
        <p:spPr>
          <a:xfrm>
            <a:off x="2519188" y="389466"/>
            <a:ext cx="3576812" cy="584775"/>
          </a:xfrm>
          <a:prstGeom prst="rect">
            <a:avLst/>
          </a:prstGeom>
        </p:spPr>
        <p:txBody>
          <a:bodyPr wrap="square">
            <a:spAutoFit/>
          </a:bodyPr>
          <a:lstStyle/>
          <a:p>
            <a:pPr algn="ctr"/>
            <a:r>
              <a:rPr lang="en-US" altLang="zh-TW" sz="3200" dirty="0"/>
              <a:t>day and night</a:t>
            </a:r>
            <a:endParaRPr lang="zh-TW" altLang="en-US" sz="3200" dirty="0"/>
          </a:p>
        </p:txBody>
      </p:sp>
      <p:pic>
        <p:nvPicPr>
          <p:cNvPr id="5" name="圖片 4">
            <a:extLst>
              <a:ext uri="{FF2B5EF4-FFF2-40B4-BE49-F238E27FC236}">
                <a16:creationId xmlns:a16="http://schemas.microsoft.com/office/drawing/2014/main" id="{A582B7E4-98C0-4DE0-A594-38A3698213A2}"/>
              </a:ext>
            </a:extLst>
          </p:cNvPr>
          <p:cNvPicPr>
            <a:picLocks noChangeAspect="1"/>
          </p:cNvPicPr>
          <p:nvPr/>
        </p:nvPicPr>
        <p:blipFill rotWithShape="1">
          <a:blip r:embed="rId2"/>
          <a:srcRect b="12857"/>
          <a:stretch/>
        </p:blipFill>
        <p:spPr>
          <a:xfrm>
            <a:off x="3050100" y="1104900"/>
            <a:ext cx="2476500" cy="2324100"/>
          </a:xfrm>
          <a:prstGeom prst="rect">
            <a:avLst/>
          </a:prstGeom>
        </p:spPr>
      </p:pic>
      <p:pic>
        <p:nvPicPr>
          <p:cNvPr id="6" name="圖片 5">
            <a:extLst>
              <a:ext uri="{FF2B5EF4-FFF2-40B4-BE49-F238E27FC236}">
                <a16:creationId xmlns:a16="http://schemas.microsoft.com/office/drawing/2014/main" id="{6508D036-8B86-4B25-AB39-45DFF4ED5B10}"/>
              </a:ext>
            </a:extLst>
          </p:cNvPr>
          <p:cNvPicPr>
            <a:picLocks noChangeAspect="1"/>
          </p:cNvPicPr>
          <p:nvPr/>
        </p:nvPicPr>
        <p:blipFill>
          <a:blip r:embed="rId3"/>
          <a:stretch>
            <a:fillRect/>
          </a:stretch>
        </p:blipFill>
        <p:spPr>
          <a:xfrm>
            <a:off x="8048751" y="1305348"/>
            <a:ext cx="3775382" cy="2123652"/>
          </a:xfrm>
          <a:prstGeom prst="rect">
            <a:avLst/>
          </a:prstGeom>
        </p:spPr>
      </p:pic>
    </p:spTree>
    <p:extLst>
      <p:ext uri="{BB962C8B-B14F-4D97-AF65-F5344CB8AC3E}">
        <p14:creationId xmlns:p14="http://schemas.microsoft.com/office/powerpoint/2010/main" val="230622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14"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荒无人烟</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6096000" y="2680081"/>
            <a:ext cx="5781675" cy="3280578"/>
          </a:xfrm>
          <a:prstGeom prst="rect">
            <a:avLst/>
          </a:prstGeom>
        </p:spPr>
        <p:txBody>
          <a:bodyPr wrap="square">
            <a:spAutoFit/>
          </a:bodyPr>
          <a:lstStyle/>
          <a:p>
            <a:pPr algn="ctr">
              <a:lnSpc>
                <a:spcPct val="150000"/>
              </a:lnSpc>
            </a:pPr>
            <a:r>
              <a:rPr lang="zh-CN" altLang="en-US" sz="4800" dirty="0">
                <a:latin typeface="微軟正黑體" panose="020B0604030504040204" pitchFamily="34" charset="-120"/>
                <a:ea typeface="微軟正黑體" panose="020B0604030504040204" pitchFamily="34" charset="-120"/>
              </a:rPr>
              <a:t>昔日荒无人烟的大沙漠，如今变成了繁华的</a:t>
            </a:r>
            <a:r>
              <a:rPr lang="zh-TW" altLang="en-US" sz="4800" dirty="0">
                <a:latin typeface="微軟正黑體" panose="020B0604030504040204" pitchFamily="34" charset="-120"/>
                <a:ea typeface="微軟正黑體" panose="020B0604030504040204" pitchFamily="34" charset="-120"/>
              </a:rPr>
              <a:t>大</a:t>
            </a:r>
            <a:r>
              <a:rPr lang="zh-CN" altLang="en-US" sz="4800" dirty="0">
                <a:latin typeface="微軟正黑體" panose="020B0604030504040204" pitchFamily="34" charset="-120"/>
                <a:ea typeface="微軟正黑體" panose="020B0604030504040204" pitchFamily="34" charset="-120"/>
              </a:rPr>
              <a:t>城</a:t>
            </a:r>
            <a:r>
              <a:rPr lang="zh-TW" altLang="en-US" sz="4800" dirty="0">
                <a:latin typeface="微軟正黑體" panose="020B0604030504040204" pitchFamily="34" charset="-120"/>
                <a:ea typeface="微軟正黑體" panose="020B0604030504040204" pitchFamily="34" charset="-120"/>
              </a:rPr>
              <a:t>市。</a:t>
            </a: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897341"/>
            <a:ext cx="6096000" cy="707886"/>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荒凉没有人。</a:t>
            </a:r>
          </a:p>
        </p:txBody>
      </p:sp>
      <p:sp>
        <p:nvSpPr>
          <p:cNvPr id="4" name="矩形 3">
            <a:extLst>
              <a:ext uri="{FF2B5EF4-FFF2-40B4-BE49-F238E27FC236}">
                <a16:creationId xmlns:a16="http://schemas.microsoft.com/office/drawing/2014/main" id="{D6968438-4FA4-4D0B-86EB-9E9E5A7CEBDE}"/>
              </a:ext>
            </a:extLst>
          </p:cNvPr>
          <p:cNvSpPr/>
          <p:nvPr/>
        </p:nvSpPr>
        <p:spPr>
          <a:xfrm>
            <a:off x="6096000" y="1660846"/>
            <a:ext cx="6096000" cy="523220"/>
          </a:xfrm>
          <a:prstGeom prst="rect">
            <a:avLst/>
          </a:prstGeom>
        </p:spPr>
        <p:txBody>
          <a:bodyPr wrap="square">
            <a:spAutoFit/>
          </a:bodyPr>
          <a:lstStyle/>
          <a:p>
            <a:pPr algn="ctr"/>
            <a:r>
              <a:rPr lang="en-US" altLang="zh-TW" sz="2800" dirty="0">
                <a:solidFill>
                  <a:srgbClr val="926397"/>
                </a:solidFill>
                <a:latin typeface="+mn-ea"/>
              </a:rPr>
              <a:t>desolate and uninhabited</a:t>
            </a:r>
            <a:endParaRPr lang="zh-TW" altLang="en-US" sz="2800" dirty="0">
              <a:solidFill>
                <a:srgbClr val="926397"/>
              </a:solidFill>
              <a:latin typeface="+mn-ea"/>
            </a:endParaRPr>
          </a:p>
        </p:txBody>
      </p:sp>
      <p:pic>
        <p:nvPicPr>
          <p:cNvPr id="8" name="圖片 7">
            <a:extLst>
              <a:ext uri="{FF2B5EF4-FFF2-40B4-BE49-F238E27FC236}">
                <a16:creationId xmlns:a16="http://schemas.microsoft.com/office/drawing/2014/main" id="{A30F7076-7FB3-4D08-8D3B-EA4DA57E14C8}"/>
              </a:ext>
            </a:extLst>
          </p:cNvPr>
          <p:cNvPicPr>
            <a:picLocks noChangeAspect="1"/>
          </p:cNvPicPr>
          <p:nvPr/>
        </p:nvPicPr>
        <p:blipFill>
          <a:blip r:embed="rId2"/>
          <a:stretch>
            <a:fillRect/>
          </a:stretch>
        </p:blipFill>
        <p:spPr>
          <a:xfrm>
            <a:off x="328503" y="2680081"/>
            <a:ext cx="5067347" cy="2996818"/>
          </a:xfrm>
          <a:prstGeom prst="rect">
            <a:avLst/>
          </a:prstGeom>
        </p:spPr>
      </p:pic>
    </p:spTree>
    <p:extLst>
      <p:ext uri="{BB962C8B-B14F-4D97-AF65-F5344CB8AC3E}">
        <p14:creationId xmlns:p14="http://schemas.microsoft.com/office/powerpoint/2010/main" val="288335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38028" y="589564"/>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辗转难眠</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286125"/>
            <a:ext cx="6491396" cy="2172390"/>
          </a:xfrm>
          <a:prstGeom prst="rect">
            <a:avLst/>
          </a:prstGeom>
        </p:spPr>
        <p:txBody>
          <a:bodyPr wrap="square">
            <a:spAutoFit/>
          </a:bodyPr>
          <a:lstStyle/>
          <a:p>
            <a:pPr algn="ctr">
              <a:lnSpc>
                <a:spcPct val="150000"/>
              </a:lnSpc>
            </a:pPr>
            <a:r>
              <a:rPr lang="zh-TW" altLang="en-US" sz="4800" dirty="0"/>
              <a:t>王太太因先生深夜未歸而輾轉難眠。</a:t>
            </a: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65478" y="1143562"/>
            <a:ext cx="1430522"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789619"/>
            <a:ext cx="6096000" cy="707886"/>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翻来覆去，无法入睡。</a:t>
            </a:r>
          </a:p>
        </p:txBody>
      </p:sp>
      <p:sp>
        <p:nvSpPr>
          <p:cNvPr id="7" name="矩形 6">
            <a:extLst>
              <a:ext uri="{FF2B5EF4-FFF2-40B4-BE49-F238E27FC236}">
                <a16:creationId xmlns:a16="http://schemas.microsoft.com/office/drawing/2014/main" id="{437F3328-3A1C-4751-BE88-F3544B4F8B1C}"/>
              </a:ext>
            </a:extLst>
          </p:cNvPr>
          <p:cNvSpPr/>
          <p:nvPr/>
        </p:nvSpPr>
        <p:spPr>
          <a:xfrm>
            <a:off x="6096000" y="1562988"/>
            <a:ext cx="6096000" cy="523220"/>
          </a:xfrm>
          <a:prstGeom prst="rect">
            <a:avLst/>
          </a:prstGeom>
        </p:spPr>
        <p:txBody>
          <a:bodyPr wrap="square">
            <a:spAutoFit/>
          </a:bodyPr>
          <a:lstStyle/>
          <a:p>
            <a:pPr algn="ctr"/>
            <a:r>
              <a:rPr lang="en-US" altLang="zh-TW" sz="2800" dirty="0">
                <a:solidFill>
                  <a:schemeClr val="accent6"/>
                </a:solidFill>
                <a:latin typeface="Microsoft Yahei" panose="020B0503020204020204" pitchFamily="34" charset="-122"/>
                <a:ea typeface="Microsoft Yahei" panose="020B0503020204020204" pitchFamily="34" charset="-122"/>
              </a:rPr>
              <a:t>toss about (in bed)</a:t>
            </a:r>
            <a:endParaRPr lang="zh-TW" altLang="en-US" sz="2800" dirty="0">
              <a:solidFill>
                <a:schemeClr val="accent6"/>
              </a:solidFill>
            </a:endParaRPr>
          </a:p>
        </p:txBody>
      </p:sp>
      <p:pic>
        <p:nvPicPr>
          <p:cNvPr id="11" name="圖片 10">
            <a:extLst>
              <a:ext uri="{FF2B5EF4-FFF2-40B4-BE49-F238E27FC236}">
                <a16:creationId xmlns:a16="http://schemas.microsoft.com/office/drawing/2014/main" id="{E0DDFDF1-0633-459C-B482-9B7DF06104FC}"/>
              </a:ext>
            </a:extLst>
          </p:cNvPr>
          <p:cNvPicPr>
            <a:picLocks noChangeAspect="1"/>
          </p:cNvPicPr>
          <p:nvPr/>
        </p:nvPicPr>
        <p:blipFill>
          <a:blip r:embed="rId2"/>
          <a:stretch>
            <a:fillRect/>
          </a:stretch>
        </p:blipFill>
        <p:spPr>
          <a:xfrm>
            <a:off x="318978" y="2086208"/>
            <a:ext cx="5061759" cy="3506323"/>
          </a:xfrm>
          <a:prstGeom prst="rect">
            <a:avLst/>
          </a:prstGeom>
        </p:spPr>
      </p:pic>
    </p:spTree>
    <p:extLst>
      <p:ext uri="{BB962C8B-B14F-4D97-AF65-F5344CB8AC3E}">
        <p14:creationId xmlns:p14="http://schemas.microsoft.com/office/powerpoint/2010/main" val="251014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80E3D03-2B2E-4B8A-AA52-7C215FA057E3}"/>
              </a:ext>
            </a:extLst>
          </p:cNvPr>
          <p:cNvSpPr/>
          <p:nvPr/>
        </p:nvSpPr>
        <p:spPr>
          <a:xfrm>
            <a:off x="336395" y="963679"/>
            <a:ext cx="11519209" cy="5167377"/>
          </a:xfrm>
          <a:prstGeom prst="rect">
            <a:avLst/>
          </a:prstGeom>
        </p:spPr>
        <p:txBody>
          <a:bodyPr wrap="square">
            <a:spAutoFit/>
          </a:bodyPr>
          <a:lstStyle/>
          <a:p>
            <a:pPr>
              <a:lnSpc>
                <a:spcPct val="150000"/>
              </a:lnSpc>
            </a:pPr>
            <a:r>
              <a:rPr lang="zh-CN" altLang="en-US" sz="3200" dirty="0">
                <a:latin typeface="微軟正黑體" panose="020B0604030504040204" pitchFamily="34" charset="-120"/>
                <a:ea typeface="微軟正黑體" panose="020B0604030504040204" pitchFamily="34" charset="-120"/>
              </a:rPr>
              <a:t>　“任何人”“某个人”和“没有人”怀着希望又上路了。他们告别了温暖的渔村，迈过荒无人烟的旷野，穿过湿热的丛林，翻过白雪皑皑的雪山，寒风把他们的衣服撕成碎片，恶狼的嚎声使他们辗转难眠；饥饿的鳄鱼潜在前方的河流中，水螅贪婪吸食他们的鲜血，一拔下就是一股血柱，他们全身找不到一块像样的皮肤。他们昼夜赶路不愿停下休息，眼中闪着希望的火花。</a:t>
            </a:r>
          </a:p>
        </p:txBody>
      </p:sp>
    </p:spTree>
    <p:extLst>
      <p:ext uri="{BB962C8B-B14F-4D97-AF65-F5344CB8AC3E}">
        <p14:creationId xmlns:p14="http://schemas.microsoft.com/office/powerpoint/2010/main" val="253909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夕阳</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栖</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24001"/>
            <a:ext cx="2151321" cy="1107996"/>
          </a:xfrm>
          <a:prstGeom prst="rect">
            <a:avLst/>
          </a:prstGeom>
          <a:solidFill>
            <a:schemeClr val="accent1"/>
          </a:solidFill>
          <a:ln>
            <a:solidFill>
              <a:srgbClr val="D15A3E"/>
            </a:solidFill>
          </a:ln>
        </p:spPr>
        <p:txBody>
          <a:bodyPr wrap="square" rtlCol="0" anchor="ctr">
            <a:spAutoFit/>
          </a:bodyPr>
          <a:lstStyle/>
          <a:p>
            <a:pPr algn="ctr"/>
            <a:r>
              <a:rPr lang="zh-TW" altLang="en-US" sz="6600" dirty="0">
                <a:solidFill>
                  <a:schemeClr val="bg1"/>
                </a:solidFill>
                <a:latin typeface="Calibri" panose="020F0502020204030204" pitchFamily="34" charset="0"/>
              </a:rPr>
              <a:t>眼神</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607926"/>
            <a:ext cx="2619374" cy="751681"/>
          </a:xfrm>
          <a:prstGeom prst="rect">
            <a:avLst/>
          </a:prstGeom>
          <a:noFill/>
        </p:spPr>
        <p:txBody>
          <a:bodyPr wrap="square" rtlCol="0">
            <a:spAutoFit/>
          </a:bodyPr>
          <a:lstStyle/>
          <a:p>
            <a:pPr algn="ctr">
              <a:lnSpc>
                <a:spcPct val="150000"/>
              </a:lnSpc>
            </a:pPr>
            <a:r>
              <a:rPr lang="zh-TW" altLang="en-US" sz="3200" dirty="0"/>
              <a:t>傍</a:t>
            </a:r>
            <a:r>
              <a:rPr lang="zh-TW" altLang="en-US" sz="3200" dirty="0">
                <a:latin typeface="Calibri" panose="020F0502020204030204" pitchFamily="34" charset="0"/>
              </a:rPr>
              <a:t>晚的太阳。</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06413" y="1517033"/>
            <a:ext cx="2837562" cy="183979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鸟类停息，歇息。</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321945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眼睛的神态。</a:t>
            </a:r>
          </a:p>
        </p:txBody>
      </p:sp>
      <p:sp>
        <p:nvSpPr>
          <p:cNvPr id="11" name="矩形 10">
            <a:extLst>
              <a:ext uri="{FF2B5EF4-FFF2-40B4-BE49-F238E27FC236}">
                <a16:creationId xmlns:a16="http://schemas.microsoft.com/office/drawing/2014/main" id="{9AF8CCF4-6697-482F-81B6-2EF38231843A}"/>
              </a:ext>
            </a:extLst>
          </p:cNvPr>
          <p:cNvSpPr/>
          <p:nvPr/>
        </p:nvSpPr>
        <p:spPr>
          <a:xfrm>
            <a:off x="2496939" y="3447085"/>
            <a:ext cx="3609474" cy="1077218"/>
          </a:xfrm>
          <a:prstGeom prst="rect">
            <a:avLst/>
          </a:prstGeom>
        </p:spPr>
        <p:txBody>
          <a:bodyPr wrap="square">
            <a:spAutoFit/>
          </a:bodyPr>
          <a:lstStyle/>
          <a:p>
            <a:pPr algn="ctr"/>
            <a:r>
              <a:rPr lang="en-US" altLang="zh-TW" sz="3200" dirty="0"/>
              <a:t>expression in one's eyes</a:t>
            </a:r>
            <a:endParaRPr lang="zh-TW" altLang="en-US" sz="32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2496939" y="364807"/>
            <a:ext cx="3609474" cy="584775"/>
          </a:xfrm>
          <a:prstGeom prst="rect">
            <a:avLst/>
          </a:prstGeom>
        </p:spPr>
        <p:txBody>
          <a:bodyPr wrap="square">
            <a:spAutoFit/>
          </a:bodyPr>
          <a:lstStyle/>
          <a:p>
            <a:pPr algn="ctr"/>
            <a:r>
              <a:rPr lang="en-US" altLang="zh-TW" sz="3200" dirty="0"/>
              <a:t>the setting sun</a:t>
            </a:r>
            <a:endParaRPr lang="zh-TW" altLang="en-US" sz="32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461E6164-E73B-471E-A5AE-4CFCE6B7732D}"/>
              </a:ext>
            </a:extLst>
          </p:cNvPr>
          <p:cNvPicPr>
            <a:picLocks noChangeAspect="1"/>
          </p:cNvPicPr>
          <p:nvPr/>
        </p:nvPicPr>
        <p:blipFill>
          <a:blip r:embed="rId2"/>
          <a:stretch>
            <a:fillRect/>
          </a:stretch>
        </p:blipFill>
        <p:spPr>
          <a:xfrm>
            <a:off x="2486524" y="1047751"/>
            <a:ext cx="3596451" cy="2391640"/>
          </a:xfrm>
          <a:prstGeom prst="rect">
            <a:avLst/>
          </a:prstGeom>
        </p:spPr>
      </p:pic>
      <p:pic>
        <p:nvPicPr>
          <p:cNvPr id="6" name="圖片 5">
            <a:extLst>
              <a:ext uri="{FF2B5EF4-FFF2-40B4-BE49-F238E27FC236}">
                <a16:creationId xmlns:a16="http://schemas.microsoft.com/office/drawing/2014/main" id="{EA40A47E-9AC2-4F44-8BA3-9CAD9E8F5EFA}"/>
              </a:ext>
            </a:extLst>
          </p:cNvPr>
          <p:cNvPicPr>
            <a:picLocks noChangeAspect="1"/>
          </p:cNvPicPr>
          <p:nvPr/>
        </p:nvPicPr>
        <p:blipFill>
          <a:blip r:embed="rId3"/>
          <a:stretch>
            <a:fillRect/>
          </a:stretch>
        </p:blipFill>
        <p:spPr>
          <a:xfrm>
            <a:off x="8672512" y="1181100"/>
            <a:ext cx="3361738" cy="2242901"/>
          </a:xfrm>
          <a:prstGeom prst="rect">
            <a:avLst/>
          </a:prstGeom>
        </p:spPr>
      </p:pic>
      <p:sp>
        <p:nvSpPr>
          <p:cNvPr id="12" name="矩形 11">
            <a:extLst>
              <a:ext uri="{FF2B5EF4-FFF2-40B4-BE49-F238E27FC236}">
                <a16:creationId xmlns:a16="http://schemas.microsoft.com/office/drawing/2014/main" id="{AEF9D2C1-695F-46B6-B1D3-BBC1D76727A1}"/>
              </a:ext>
            </a:extLst>
          </p:cNvPr>
          <p:cNvSpPr/>
          <p:nvPr/>
        </p:nvSpPr>
        <p:spPr>
          <a:xfrm>
            <a:off x="8260346" y="318848"/>
            <a:ext cx="3931654" cy="584775"/>
          </a:xfrm>
          <a:prstGeom prst="rect">
            <a:avLst/>
          </a:prstGeom>
        </p:spPr>
        <p:txBody>
          <a:bodyPr wrap="square">
            <a:spAutoFit/>
          </a:bodyPr>
          <a:lstStyle/>
          <a:p>
            <a:pPr algn="ctr"/>
            <a:r>
              <a:rPr lang="en-US" altLang="zh-TW" sz="3200" dirty="0"/>
              <a:t>perch; roost; stay</a:t>
            </a:r>
            <a:endParaRPr lang="zh-TW" altLang="en-US" sz="3200" dirty="0">
              <a:latin typeface="Calibri" panose="020F0502020204030204" pitchFamily="34" charset="0"/>
              <a:cs typeface="Calibri" panose="020F0502020204030204" pitchFamily="34" charset="0"/>
            </a:endParaRPr>
          </a:p>
        </p:txBody>
      </p:sp>
      <p:pic>
        <p:nvPicPr>
          <p:cNvPr id="10" name="圖片 9">
            <a:extLst>
              <a:ext uri="{FF2B5EF4-FFF2-40B4-BE49-F238E27FC236}">
                <a16:creationId xmlns:a16="http://schemas.microsoft.com/office/drawing/2014/main" id="{E01B416C-76D7-4959-BD8B-2710EF0B7950}"/>
              </a:ext>
            </a:extLst>
          </p:cNvPr>
          <p:cNvPicPr>
            <a:picLocks noChangeAspect="1"/>
          </p:cNvPicPr>
          <p:nvPr/>
        </p:nvPicPr>
        <p:blipFill>
          <a:blip r:embed="rId4"/>
          <a:stretch>
            <a:fillRect/>
          </a:stretch>
        </p:blipFill>
        <p:spPr>
          <a:xfrm>
            <a:off x="3229863" y="4515327"/>
            <a:ext cx="4400846" cy="2342673"/>
          </a:xfrm>
          <a:prstGeom prst="rect">
            <a:avLst/>
          </a:prstGeom>
        </p:spPr>
      </p:pic>
    </p:spTree>
    <p:extLst>
      <p:ext uri="{BB962C8B-B14F-4D97-AF65-F5344CB8AC3E}">
        <p14:creationId xmlns:p14="http://schemas.microsoft.com/office/powerpoint/2010/main" val="275641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additive="base">
                                        <p:cTn id="73" dur="500" fill="hold"/>
                                        <p:tgtEl>
                                          <p:spTgt spid="5"/>
                                        </p:tgtEl>
                                        <p:attrNameLst>
                                          <p:attrName>ppt_x</p:attrName>
                                        </p:attrNameLst>
                                      </p:cBhvr>
                                      <p:tavLst>
                                        <p:tav tm="0">
                                          <p:val>
                                            <p:strVal val="#ppt_x"/>
                                          </p:val>
                                        </p:tav>
                                        <p:tav tm="100000">
                                          <p:val>
                                            <p:strVal val="#ppt_x"/>
                                          </p:val>
                                        </p:tav>
                                      </p:tavLst>
                                    </p:anim>
                                    <p:anim calcmode="lin" valueType="num">
                                      <p:cBhvr additive="base">
                                        <p:cTn id="7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p:bldP spid="8" grpId="0"/>
      <p:bldP spid="9" grpId="0"/>
      <p:bldP spid="11" grpId="0"/>
      <p:bldP spid="14"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绿草如茵</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75976" y="2867025"/>
            <a:ext cx="6491396" cy="3280385"/>
          </a:xfrm>
          <a:prstGeom prst="rect">
            <a:avLst/>
          </a:prstGeom>
        </p:spPr>
        <p:txBody>
          <a:bodyPr wrap="square">
            <a:spAutoFit/>
          </a:bodyPr>
          <a:lstStyle/>
          <a:p>
            <a:pPr algn="ctr">
              <a:lnSpc>
                <a:spcPct val="150000"/>
              </a:lnSpc>
            </a:pPr>
            <a:r>
              <a:rPr lang="zh-TW" altLang="en-US" sz="4800"/>
              <a:t>这儿花木繁盛，绿草如茵，是个休闲度假的好地方。 </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897341"/>
            <a:ext cx="6096000" cy="707886"/>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绿油油的草皮。</a:t>
            </a:r>
          </a:p>
        </p:txBody>
      </p:sp>
      <p:pic>
        <p:nvPicPr>
          <p:cNvPr id="7" name="圖片 6">
            <a:extLst>
              <a:ext uri="{FF2B5EF4-FFF2-40B4-BE49-F238E27FC236}">
                <a16:creationId xmlns:a16="http://schemas.microsoft.com/office/drawing/2014/main" id="{513A3A5A-0620-47CC-8F8E-1577B9315BF4}"/>
              </a:ext>
            </a:extLst>
          </p:cNvPr>
          <p:cNvPicPr>
            <a:picLocks noChangeAspect="1"/>
          </p:cNvPicPr>
          <p:nvPr/>
        </p:nvPicPr>
        <p:blipFill>
          <a:blip r:embed="rId2"/>
          <a:stretch>
            <a:fillRect/>
          </a:stretch>
        </p:blipFill>
        <p:spPr>
          <a:xfrm>
            <a:off x="324628" y="2663352"/>
            <a:ext cx="5051348" cy="3318348"/>
          </a:xfrm>
          <a:prstGeom prst="rect">
            <a:avLst/>
          </a:prstGeom>
        </p:spPr>
      </p:pic>
    </p:spTree>
    <p:extLst>
      <p:ext uri="{BB962C8B-B14F-4D97-AF65-F5344CB8AC3E}">
        <p14:creationId xmlns:p14="http://schemas.microsoft.com/office/powerpoint/2010/main" val="185687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茹毛饮血</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286125"/>
            <a:ext cx="6491396" cy="2172390"/>
          </a:xfrm>
          <a:prstGeom prst="rect">
            <a:avLst/>
          </a:prstGeom>
        </p:spPr>
        <p:txBody>
          <a:bodyPr wrap="square">
            <a:spAutoFit/>
          </a:bodyPr>
          <a:lstStyle/>
          <a:p>
            <a:pPr algn="ctr">
              <a:lnSpc>
                <a:spcPct val="150000"/>
              </a:lnSpc>
            </a:pPr>
            <a:r>
              <a:rPr lang="zh-TW" altLang="en-US" sz="4800" dirty="0">
                <a:latin typeface="Helvetica Neue"/>
              </a:rPr>
              <a:t>现代人已经不过着</a:t>
            </a:r>
            <a:r>
              <a:rPr lang="zh-TW" altLang="en-US" sz="4800" dirty="0"/>
              <a:t>茹毛饮血的生活了</a:t>
            </a:r>
            <a:r>
              <a:rPr lang="zh-TW" altLang="en-US" sz="4800" dirty="0">
                <a:latin typeface="Helvetica Neue"/>
              </a:rPr>
              <a:t>。</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589564"/>
            <a:ext cx="6096000" cy="1323439"/>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指远古时期的人不吃熟食</a:t>
            </a:r>
            <a:r>
              <a:rPr lang="zh-TW" altLang="en-US" sz="3600" dirty="0">
                <a:solidFill>
                  <a:schemeClr val="accent6">
                    <a:lumMod val="75000"/>
                  </a:schemeClr>
                </a:solidFill>
                <a:latin typeface="+mn-ea"/>
              </a:rPr>
              <a:t>，捕到动物，连毛带血吃</a:t>
            </a:r>
            <a:r>
              <a:rPr lang="zh-TW" altLang="en-US" sz="4000" dirty="0">
                <a:solidFill>
                  <a:schemeClr val="accent6">
                    <a:lumMod val="75000"/>
                  </a:schemeClr>
                </a:solidFill>
                <a:latin typeface="+mn-ea"/>
              </a:rPr>
              <a:t>。</a:t>
            </a:r>
          </a:p>
        </p:txBody>
      </p:sp>
      <p:sp>
        <p:nvSpPr>
          <p:cNvPr id="7" name="矩形 6">
            <a:extLst>
              <a:ext uri="{FF2B5EF4-FFF2-40B4-BE49-F238E27FC236}">
                <a16:creationId xmlns:a16="http://schemas.microsoft.com/office/drawing/2014/main" id="{3BC4C4B7-73CC-41FA-B76F-9DA6DBAADD99}"/>
              </a:ext>
            </a:extLst>
          </p:cNvPr>
          <p:cNvSpPr/>
          <p:nvPr/>
        </p:nvSpPr>
        <p:spPr>
          <a:xfrm>
            <a:off x="6096000" y="1954794"/>
            <a:ext cx="6096000" cy="523220"/>
          </a:xfrm>
          <a:prstGeom prst="rect">
            <a:avLst/>
          </a:prstGeom>
        </p:spPr>
        <p:txBody>
          <a:bodyPr wrap="square">
            <a:spAutoFit/>
          </a:bodyPr>
          <a:lstStyle/>
          <a:p>
            <a:pPr algn="ctr"/>
            <a:r>
              <a:rPr lang="en-US" altLang="zh-TW" sz="2800" dirty="0">
                <a:solidFill>
                  <a:schemeClr val="accent6"/>
                </a:solidFill>
                <a:latin typeface="Microsoft Yahei" panose="020B0503020204020204" pitchFamily="34" charset="-122"/>
                <a:ea typeface="Microsoft Yahei" panose="020B0503020204020204" pitchFamily="34" charset="-122"/>
              </a:rPr>
              <a:t>eat birds and animals raw</a:t>
            </a:r>
            <a:endParaRPr lang="zh-TW" altLang="en-US" sz="2800" dirty="0">
              <a:solidFill>
                <a:schemeClr val="accent6"/>
              </a:solidFill>
            </a:endParaRPr>
          </a:p>
        </p:txBody>
      </p:sp>
      <p:pic>
        <p:nvPicPr>
          <p:cNvPr id="8" name="圖片 7">
            <a:extLst>
              <a:ext uri="{FF2B5EF4-FFF2-40B4-BE49-F238E27FC236}">
                <a16:creationId xmlns:a16="http://schemas.microsoft.com/office/drawing/2014/main" id="{C1205EAD-E907-4EFA-92A5-00EA5F75B80A}"/>
              </a:ext>
            </a:extLst>
          </p:cNvPr>
          <p:cNvPicPr>
            <a:picLocks noChangeAspect="1"/>
          </p:cNvPicPr>
          <p:nvPr/>
        </p:nvPicPr>
        <p:blipFill>
          <a:blip r:embed="rId2"/>
          <a:stretch>
            <a:fillRect/>
          </a:stretch>
        </p:blipFill>
        <p:spPr>
          <a:xfrm>
            <a:off x="328503" y="2733674"/>
            <a:ext cx="5066727" cy="3352797"/>
          </a:xfrm>
          <a:prstGeom prst="rect">
            <a:avLst/>
          </a:prstGeom>
        </p:spPr>
      </p:pic>
    </p:spTree>
    <p:extLst>
      <p:ext uri="{BB962C8B-B14F-4D97-AF65-F5344CB8AC3E}">
        <p14:creationId xmlns:p14="http://schemas.microsoft.com/office/powerpoint/2010/main" val="259261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安定有序</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286125"/>
            <a:ext cx="6491396" cy="2165786"/>
          </a:xfrm>
          <a:prstGeom prst="rect">
            <a:avLst/>
          </a:prstGeom>
        </p:spPr>
        <p:txBody>
          <a:bodyPr wrap="square">
            <a:spAutoFit/>
          </a:bodyPr>
          <a:lstStyle/>
          <a:p>
            <a:pPr algn="ctr">
              <a:lnSpc>
                <a:spcPct val="150000"/>
              </a:lnSpc>
            </a:pPr>
            <a:r>
              <a:rPr lang="zh-TW" altLang="en-US" sz="4800" dirty="0">
                <a:latin typeface="Helvetica Neue"/>
              </a:rPr>
              <a:t>只有社会安定有序，人民才能快乐生活。</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897341"/>
            <a:ext cx="6096000" cy="707886"/>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平静稳定有秩序。</a:t>
            </a:r>
          </a:p>
        </p:txBody>
      </p:sp>
      <p:pic>
        <p:nvPicPr>
          <p:cNvPr id="7" name="圖片 6">
            <a:extLst>
              <a:ext uri="{FF2B5EF4-FFF2-40B4-BE49-F238E27FC236}">
                <a16:creationId xmlns:a16="http://schemas.microsoft.com/office/drawing/2014/main" id="{6F0E4830-BE9C-4815-A22D-1FA39AD09188}"/>
              </a:ext>
            </a:extLst>
          </p:cNvPr>
          <p:cNvPicPr>
            <a:picLocks noChangeAspect="1"/>
          </p:cNvPicPr>
          <p:nvPr/>
        </p:nvPicPr>
        <p:blipFill rotWithShape="1">
          <a:blip r:embed="rId2"/>
          <a:srcRect b="6388"/>
          <a:stretch/>
        </p:blipFill>
        <p:spPr>
          <a:xfrm>
            <a:off x="580738" y="2428875"/>
            <a:ext cx="4202564" cy="4152899"/>
          </a:xfrm>
          <a:prstGeom prst="rect">
            <a:avLst/>
          </a:prstGeom>
        </p:spPr>
      </p:pic>
    </p:spTree>
    <p:extLst>
      <p:ext uri="{BB962C8B-B14F-4D97-AF65-F5344CB8AC3E}">
        <p14:creationId xmlns:p14="http://schemas.microsoft.com/office/powerpoint/2010/main" val="347587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58AF502-15FA-4C8A-B431-31C4723F69E2}"/>
              </a:ext>
            </a:extLst>
          </p:cNvPr>
          <p:cNvSpPr/>
          <p:nvPr/>
        </p:nvSpPr>
        <p:spPr>
          <a:xfrm>
            <a:off x="358697" y="1570530"/>
            <a:ext cx="11474605" cy="4433842"/>
          </a:xfrm>
          <a:prstGeom prst="rect">
            <a:avLst/>
          </a:prstGeom>
        </p:spPr>
        <p:txBody>
          <a:bodyPr wrap="square">
            <a:spAutoFit/>
          </a:bodyPr>
          <a:lstStyle/>
          <a:p>
            <a:pPr indent="457200">
              <a:lnSpc>
                <a:spcPct val="150000"/>
              </a:lnSpc>
            </a:pPr>
            <a:r>
              <a:rPr lang="zh-CN" altLang="en-US" sz="3200" dirty="0">
                <a:latin typeface="微軟正黑體" panose="020B0604030504040204" pitchFamily="34" charset="-120"/>
                <a:ea typeface="微軟正黑體" panose="020B0604030504040204" pitchFamily="34" charset="-120"/>
              </a:rPr>
              <a:t>十年</a:t>
            </a:r>
            <a:r>
              <a:rPr lang="zh-TW" altLang="en-US" sz="3200" dirty="0">
                <a:latin typeface="微軟正黑體" panose="020B0604030504040204" pitchFamily="34" charset="-120"/>
                <a:ea typeface="微軟正黑體" panose="020B0604030504040204" pitchFamily="34" charset="-120"/>
              </a:rPr>
              <a:t>后</a:t>
            </a:r>
            <a:r>
              <a:rPr lang="zh-CN" altLang="en-US" sz="3200" dirty="0">
                <a:latin typeface="微軟正黑體" panose="020B0604030504040204" pitchFamily="34" charset="-120"/>
                <a:ea typeface="微軟正黑體" panose="020B0604030504040204" pitchFamily="34" charset="-120"/>
              </a:rPr>
              <a:t>，他们才看到一个绿草</a:t>
            </a:r>
            <a:r>
              <a:rPr lang="zh-TW" altLang="en-US" sz="3200" dirty="0">
                <a:latin typeface="微軟正黑體" panose="020B0604030504040204" pitchFamily="34" charset="-120"/>
                <a:ea typeface="微軟正黑體" panose="020B0604030504040204" pitchFamily="34" charset="-120"/>
              </a:rPr>
              <a:t>如</a:t>
            </a:r>
            <a:r>
              <a:rPr lang="zh-CN" altLang="en-US" sz="3200" dirty="0">
                <a:latin typeface="微軟正黑體" panose="020B0604030504040204" pitchFamily="34" charset="-120"/>
                <a:ea typeface="微軟正黑體" panose="020B0604030504040204" pitchFamily="34" charset="-120"/>
              </a:rPr>
              <a:t>茵的牧场。夕阳西下，鸡栖于架，牛羊遍野。这比起他们茹毛饮血，饥饱不定的生活，总算是安定有序。“某个人”决定留下来。“找仙果太辛苦了，靠你们吧。”“某个人”的眼神黯淡无光，“任何人都可以找到，也不差我某个人，也许没有人找得到。”“某个人”决定留在牧场，耐心地等待，等待。</a:t>
            </a:r>
          </a:p>
        </p:txBody>
      </p:sp>
    </p:spTree>
    <p:extLst>
      <p:ext uri="{BB962C8B-B14F-4D97-AF65-F5344CB8AC3E}">
        <p14:creationId xmlns:p14="http://schemas.microsoft.com/office/powerpoint/2010/main" val="46750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行囊</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湍</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24001"/>
            <a:ext cx="2151321" cy="1107996"/>
          </a:xfrm>
          <a:prstGeom prst="rect">
            <a:avLst/>
          </a:prstGeom>
          <a:solidFill>
            <a:schemeClr val="accent1"/>
          </a:solidFill>
          <a:ln>
            <a:solidFill>
              <a:srgbClr val="D15A3E"/>
            </a:solidFill>
          </a:ln>
        </p:spPr>
        <p:txBody>
          <a:bodyPr wrap="square" rtlCol="0" anchor="ctr">
            <a:spAutoFit/>
          </a:bodyPr>
          <a:lstStyle/>
          <a:p>
            <a:pPr algn="ctr"/>
            <a:r>
              <a:rPr lang="zh-TW" altLang="en-US" sz="6600" dirty="0">
                <a:solidFill>
                  <a:schemeClr val="bg1"/>
                </a:solidFill>
                <a:latin typeface="Calibri" panose="020F0502020204030204" pitchFamily="34" charset="0"/>
              </a:rPr>
              <a:t>皆</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388985"/>
            <a:ext cx="2151321" cy="1107996"/>
          </a:xfrm>
          <a:prstGeom prst="rect">
            <a:avLst/>
          </a:prstGeom>
          <a:solidFill>
            <a:schemeClr val="accent1"/>
          </a:solidFill>
          <a:ln>
            <a:solidFill>
              <a:schemeClr val="accent1"/>
            </a:solidFill>
          </a:ln>
        </p:spPr>
        <p:txBody>
          <a:bodyPr wrap="square" rtlCol="0" anchor="ctr">
            <a:spAutoFit/>
          </a:bodyPr>
          <a:lstStyle/>
          <a:p>
            <a:pPr algn="ctr"/>
            <a:r>
              <a:rPr lang="zh-TW" altLang="en-US" sz="6600" dirty="0">
                <a:solidFill>
                  <a:schemeClr val="bg1"/>
                </a:solidFill>
                <a:latin typeface="Calibri" panose="020F0502020204030204" pitchFamily="34" charset="0"/>
              </a:rPr>
              <a:t>柯</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607926"/>
            <a:ext cx="2486524"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行李。</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096000" y="1979719"/>
            <a:ext cx="2771775"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急流的水。</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都，全是。</a:t>
            </a:r>
          </a:p>
        </p:txBody>
      </p:sp>
      <p:sp>
        <p:nvSpPr>
          <p:cNvPr id="11" name="矩形 10">
            <a:extLst>
              <a:ext uri="{FF2B5EF4-FFF2-40B4-BE49-F238E27FC236}">
                <a16:creationId xmlns:a16="http://schemas.microsoft.com/office/drawing/2014/main" id="{9AF8CCF4-6697-482F-81B6-2EF38231843A}"/>
              </a:ext>
            </a:extLst>
          </p:cNvPr>
          <p:cNvSpPr/>
          <p:nvPr/>
        </p:nvSpPr>
        <p:spPr>
          <a:xfrm>
            <a:off x="2499748" y="3782943"/>
            <a:ext cx="3609474" cy="646331"/>
          </a:xfrm>
          <a:prstGeom prst="rect">
            <a:avLst/>
          </a:prstGeom>
        </p:spPr>
        <p:txBody>
          <a:bodyPr wrap="square">
            <a:spAutoFit/>
          </a:bodyPr>
          <a:lstStyle/>
          <a:p>
            <a:pPr algn="ctr"/>
            <a:r>
              <a:rPr lang="en-US" altLang="zh-TW" sz="3600" dirty="0"/>
              <a:t>all</a:t>
            </a:r>
            <a:endParaRPr lang="zh-TW" altLang="en-US" sz="36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47321" y="3624056"/>
            <a:ext cx="3945068" cy="707886"/>
          </a:xfrm>
          <a:prstGeom prst="rect">
            <a:avLst/>
          </a:prstGeom>
        </p:spPr>
        <p:txBody>
          <a:bodyPr wrap="square">
            <a:spAutoFit/>
          </a:bodyPr>
          <a:lstStyle/>
          <a:p>
            <a:pPr algn="ctr"/>
            <a:r>
              <a:rPr lang="en-US" altLang="zh-TW" sz="4000" dirty="0">
                <a:latin typeface="Calibri" panose="020F0502020204030204" pitchFamily="34" charset="0"/>
                <a:cs typeface="Calibri" panose="020F0502020204030204" pitchFamily="34" charset="0"/>
              </a:rPr>
              <a:t>branches</a:t>
            </a:r>
            <a:endParaRPr lang="zh-TW" altLang="en-US" sz="40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60542" y="458962"/>
            <a:ext cx="3945067" cy="584775"/>
          </a:xfrm>
          <a:prstGeom prst="rect">
            <a:avLst/>
          </a:prstGeom>
        </p:spPr>
        <p:txBody>
          <a:bodyPr wrap="square">
            <a:spAutoFit/>
          </a:bodyPr>
          <a:lstStyle/>
          <a:p>
            <a:pPr algn="ctr"/>
            <a:r>
              <a:rPr lang="en-US" altLang="zh-TW" sz="3200" dirty="0"/>
              <a:t>rapid water current</a:t>
            </a:r>
            <a:endParaRPr lang="zh-TW" altLang="en-US" sz="32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B36F162E-6994-4784-9574-899CFB86BFA3}"/>
              </a:ext>
            </a:extLst>
          </p:cNvPr>
          <p:cNvPicPr>
            <a:picLocks noChangeAspect="1"/>
          </p:cNvPicPr>
          <p:nvPr/>
        </p:nvPicPr>
        <p:blipFill>
          <a:blip r:embed="rId2"/>
          <a:stretch>
            <a:fillRect/>
          </a:stretch>
        </p:blipFill>
        <p:spPr>
          <a:xfrm>
            <a:off x="2124075" y="1301057"/>
            <a:ext cx="3971925" cy="2090487"/>
          </a:xfrm>
          <a:prstGeom prst="rect">
            <a:avLst/>
          </a:prstGeom>
        </p:spPr>
      </p:pic>
      <p:pic>
        <p:nvPicPr>
          <p:cNvPr id="12" name="圖片 11">
            <a:extLst>
              <a:ext uri="{FF2B5EF4-FFF2-40B4-BE49-F238E27FC236}">
                <a16:creationId xmlns:a16="http://schemas.microsoft.com/office/drawing/2014/main" id="{735D577B-8241-429E-9D55-C15F94E31FA8}"/>
              </a:ext>
            </a:extLst>
          </p:cNvPr>
          <p:cNvPicPr>
            <a:picLocks noChangeAspect="1"/>
          </p:cNvPicPr>
          <p:nvPr/>
        </p:nvPicPr>
        <p:blipFill>
          <a:blip r:embed="rId3"/>
          <a:stretch>
            <a:fillRect/>
          </a:stretch>
        </p:blipFill>
        <p:spPr>
          <a:xfrm>
            <a:off x="8656848" y="1123951"/>
            <a:ext cx="3225349" cy="2305050"/>
          </a:xfrm>
          <a:prstGeom prst="rect">
            <a:avLst/>
          </a:prstGeom>
        </p:spPr>
      </p:pic>
      <p:sp>
        <p:nvSpPr>
          <p:cNvPr id="15" name="文字方塊 14">
            <a:extLst>
              <a:ext uri="{FF2B5EF4-FFF2-40B4-BE49-F238E27FC236}">
                <a16:creationId xmlns:a16="http://schemas.microsoft.com/office/drawing/2014/main" id="{D1756F74-9CCC-4133-9230-5E46A7C2485F}"/>
              </a:ext>
            </a:extLst>
          </p:cNvPr>
          <p:cNvSpPr txBox="1"/>
          <p:nvPr/>
        </p:nvSpPr>
        <p:spPr>
          <a:xfrm>
            <a:off x="6109222" y="5246927"/>
            <a:ext cx="2863328"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树枝。</a:t>
            </a:r>
          </a:p>
        </p:txBody>
      </p:sp>
      <p:pic>
        <p:nvPicPr>
          <p:cNvPr id="16" name="圖片 15">
            <a:extLst>
              <a:ext uri="{FF2B5EF4-FFF2-40B4-BE49-F238E27FC236}">
                <a16:creationId xmlns:a16="http://schemas.microsoft.com/office/drawing/2014/main" id="{2DCA3074-A4F8-498E-AEFF-1536091997F8}"/>
              </a:ext>
            </a:extLst>
          </p:cNvPr>
          <p:cNvPicPr>
            <a:picLocks noChangeAspect="1"/>
          </p:cNvPicPr>
          <p:nvPr/>
        </p:nvPicPr>
        <p:blipFill>
          <a:blip r:embed="rId4"/>
          <a:stretch>
            <a:fillRect/>
          </a:stretch>
        </p:blipFill>
        <p:spPr>
          <a:xfrm>
            <a:off x="8985772" y="4331942"/>
            <a:ext cx="2505075" cy="2505075"/>
          </a:xfrm>
          <a:prstGeom prst="rect">
            <a:avLst/>
          </a:prstGeom>
        </p:spPr>
      </p:pic>
    </p:spTree>
    <p:extLst>
      <p:ext uri="{BB962C8B-B14F-4D97-AF65-F5344CB8AC3E}">
        <p14:creationId xmlns:p14="http://schemas.microsoft.com/office/powerpoint/2010/main" val="123601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additive="base">
                                        <p:cTn id="85" dur="500" fill="hold"/>
                                        <p:tgtEl>
                                          <p:spTgt spid="6"/>
                                        </p:tgtEl>
                                        <p:attrNameLst>
                                          <p:attrName>ppt_x</p:attrName>
                                        </p:attrNameLst>
                                      </p:cBhvr>
                                      <p:tavLst>
                                        <p:tav tm="0">
                                          <p:val>
                                            <p:strVal val="#ppt_x"/>
                                          </p:val>
                                        </p:tav>
                                        <p:tav tm="100000">
                                          <p:val>
                                            <p:strVal val="#ppt_x"/>
                                          </p:val>
                                        </p:tav>
                                      </p:tavLst>
                                    </p:anim>
                                    <p:anim calcmode="lin" valueType="num">
                                      <p:cBhvr additive="base">
                                        <p:cTn id="8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54AACA2-FE69-4B48-B381-A825ED7B9A59}"/>
              </a:ext>
            </a:extLst>
          </p:cNvPr>
          <p:cNvSpPr/>
          <p:nvPr/>
        </p:nvSpPr>
        <p:spPr>
          <a:xfrm>
            <a:off x="336395" y="1465484"/>
            <a:ext cx="11519209" cy="4433842"/>
          </a:xfrm>
          <a:prstGeom prst="rect">
            <a:avLst/>
          </a:prstGeom>
        </p:spPr>
        <p:txBody>
          <a:bodyPr wrap="square">
            <a:spAutoFit/>
          </a:bodyPr>
          <a:lstStyle/>
          <a:p>
            <a:pPr indent="457200">
              <a:lnSpc>
                <a:spcPct val="150000"/>
              </a:lnSpc>
            </a:pPr>
            <a:r>
              <a:rPr lang="zh-CN" altLang="en-US" sz="3200" dirty="0">
                <a:latin typeface="微軟正黑體" panose="020B0604030504040204" pitchFamily="34" charset="-120"/>
                <a:ea typeface="微軟正黑體" panose="020B0604030504040204" pitchFamily="34" charset="-120"/>
                <a:cs typeface="華康標楷體(P)" panose="03000500000000000000" pitchFamily="66" charset="-120"/>
              </a:rPr>
              <a:t>有四个年轻的旅行者，分别叫做“每个人”“某个人”“任何人”和“没有人”。他们一起，去寻找传说中神奇的仙果。</a:t>
            </a:r>
          </a:p>
          <a:p>
            <a:pPr indent="457200">
              <a:lnSpc>
                <a:spcPct val="150000"/>
              </a:lnSpc>
            </a:pPr>
            <a:r>
              <a:rPr lang="zh-CN" altLang="en-US" sz="3200" dirty="0">
                <a:latin typeface="微軟正黑體" panose="020B0604030504040204" pitchFamily="34" charset="-120"/>
                <a:ea typeface="微軟正黑體" panose="020B0604030504040204" pitchFamily="34" charset="-120"/>
                <a:cs typeface="華康標楷體(P)" panose="03000500000000000000" pitchFamily="66" charset="-120"/>
              </a:rPr>
              <a:t>“每个人”心智平平，他希望更加聪明；“某个人”双目失明，希望重见光明；“任何人”有点瘸跛，希望百病全消；“没有人”弱听弱视，他也希望找到仙果。四个人怀着不同的目的，一起出发了。</a:t>
            </a:r>
          </a:p>
        </p:txBody>
      </p:sp>
    </p:spTree>
    <p:extLst>
      <p:ext uri="{BB962C8B-B14F-4D97-AF65-F5344CB8AC3E}">
        <p14:creationId xmlns:p14="http://schemas.microsoft.com/office/powerpoint/2010/main" val="196302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险峻</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径</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24001"/>
            <a:ext cx="2151321" cy="1107996"/>
          </a:xfrm>
          <a:prstGeom prst="rect">
            <a:avLst/>
          </a:prstGeom>
          <a:solidFill>
            <a:schemeClr val="accent1"/>
          </a:solidFill>
          <a:ln>
            <a:solidFill>
              <a:srgbClr val="D15A3E"/>
            </a:solidFill>
          </a:ln>
        </p:spPr>
        <p:txBody>
          <a:bodyPr wrap="square" rtlCol="0" anchor="ctr">
            <a:spAutoFit/>
          </a:bodyPr>
          <a:lstStyle/>
          <a:p>
            <a:pPr algn="ctr"/>
            <a:r>
              <a:rPr lang="zh-TW" altLang="en-US" sz="6600" dirty="0">
                <a:solidFill>
                  <a:schemeClr val="bg1"/>
                </a:solidFill>
                <a:latin typeface="Calibri" panose="020F0502020204030204" pitchFamily="34" charset="0"/>
              </a:rPr>
              <a:t>搀扶</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388985"/>
            <a:ext cx="2151321" cy="1107996"/>
          </a:xfrm>
          <a:prstGeom prst="rect">
            <a:avLst/>
          </a:prstGeom>
          <a:solidFill>
            <a:schemeClr val="accent1"/>
          </a:solidFill>
          <a:ln>
            <a:solidFill>
              <a:schemeClr val="accent1"/>
            </a:solidFill>
          </a:ln>
        </p:spPr>
        <p:txBody>
          <a:bodyPr wrap="square" rtlCol="0" anchor="ctr">
            <a:spAutoFit/>
          </a:bodyPr>
          <a:lstStyle/>
          <a:p>
            <a:pPr algn="ctr"/>
            <a:r>
              <a:rPr lang="zh-TW" altLang="en-US" sz="6600" dirty="0">
                <a:solidFill>
                  <a:schemeClr val="bg1"/>
                </a:solidFill>
                <a:latin typeface="Calibri" panose="020F0502020204030204" pitchFamily="34" charset="0"/>
              </a:rPr>
              <a:t>岁月</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607926"/>
            <a:ext cx="2525015" cy="1490344"/>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山势高峻而凶险。</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096000" y="1549186"/>
            <a:ext cx="2698883" cy="183979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狭窄的小道。</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6213750" y="5303680"/>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时光、时间。</a:t>
            </a:r>
          </a:p>
        </p:txBody>
      </p:sp>
      <p:sp>
        <p:nvSpPr>
          <p:cNvPr id="11" name="矩形 10">
            <a:extLst>
              <a:ext uri="{FF2B5EF4-FFF2-40B4-BE49-F238E27FC236}">
                <a16:creationId xmlns:a16="http://schemas.microsoft.com/office/drawing/2014/main" id="{9AF8CCF4-6697-482F-81B6-2EF38231843A}"/>
              </a:ext>
            </a:extLst>
          </p:cNvPr>
          <p:cNvSpPr/>
          <p:nvPr/>
        </p:nvSpPr>
        <p:spPr>
          <a:xfrm>
            <a:off x="2486525" y="3439390"/>
            <a:ext cx="3609474" cy="1077218"/>
          </a:xfrm>
          <a:prstGeom prst="rect">
            <a:avLst/>
          </a:prstGeom>
        </p:spPr>
        <p:txBody>
          <a:bodyPr wrap="square">
            <a:spAutoFit/>
          </a:bodyPr>
          <a:lstStyle/>
          <a:p>
            <a:pPr algn="ctr"/>
            <a:r>
              <a:rPr lang="en-US" altLang="zh-TW" sz="3200" dirty="0"/>
              <a:t>support sb. with one’s hand</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60543" y="3429000"/>
            <a:ext cx="3945068" cy="707886"/>
          </a:xfrm>
          <a:prstGeom prst="rect">
            <a:avLst/>
          </a:prstGeom>
        </p:spPr>
        <p:txBody>
          <a:bodyPr wrap="square">
            <a:spAutoFit/>
          </a:bodyPr>
          <a:lstStyle/>
          <a:p>
            <a:pPr algn="ctr"/>
            <a:r>
              <a:rPr lang="en-US" altLang="zh-TW" sz="4000" dirty="0">
                <a:latin typeface="Calibri" panose="020F0502020204030204" pitchFamily="34" charset="0"/>
                <a:cs typeface="Calibri" panose="020F0502020204030204" pitchFamily="34" charset="0"/>
              </a:rPr>
              <a:t>years</a:t>
            </a:r>
            <a:endParaRPr lang="zh-TW" altLang="en-US" sz="40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79982" y="400764"/>
            <a:ext cx="3906190" cy="584775"/>
          </a:xfrm>
          <a:prstGeom prst="rect">
            <a:avLst/>
          </a:prstGeom>
        </p:spPr>
        <p:txBody>
          <a:bodyPr wrap="square">
            <a:spAutoFit/>
          </a:bodyPr>
          <a:lstStyle/>
          <a:p>
            <a:pPr algn="ctr"/>
            <a:r>
              <a:rPr lang="en-US" altLang="zh-TW" sz="3200" dirty="0"/>
              <a:t> narrow path</a:t>
            </a:r>
            <a:endParaRPr lang="zh-TW" altLang="en-US" sz="3200" dirty="0">
              <a:latin typeface="Calibri" panose="020F0502020204030204" pitchFamily="34" charset="0"/>
              <a:cs typeface="Calibri" panose="020F0502020204030204" pitchFamily="34" charset="0"/>
            </a:endParaRPr>
          </a:p>
        </p:txBody>
      </p:sp>
      <p:sp>
        <p:nvSpPr>
          <p:cNvPr id="15" name="矩形 14">
            <a:extLst>
              <a:ext uri="{FF2B5EF4-FFF2-40B4-BE49-F238E27FC236}">
                <a16:creationId xmlns:a16="http://schemas.microsoft.com/office/drawing/2014/main" id="{BC47C04A-8409-4BBA-B586-0F68E413D3B5}"/>
              </a:ext>
            </a:extLst>
          </p:cNvPr>
          <p:cNvSpPr/>
          <p:nvPr/>
        </p:nvSpPr>
        <p:spPr>
          <a:xfrm>
            <a:off x="2525015" y="143245"/>
            <a:ext cx="3609474" cy="1077218"/>
          </a:xfrm>
          <a:prstGeom prst="rect">
            <a:avLst/>
          </a:prstGeom>
        </p:spPr>
        <p:txBody>
          <a:bodyPr wrap="square">
            <a:spAutoFit/>
          </a:bodyPr>
          <a:lstStyle/>
          <a:p>
            <a:pPr algn="ctr"/>
            <a:r>
              <a:rPr lang="en-US" altLang="zh-TW" sz="3200" dirty="0"/>
              <a:t>dangerous </a:t>
            </a:r>
            <a:r>
              <a:rPr lang="en-US" altLang="zh-TW" sz="3200" dirty="0" err="1"/>
              <a:t>steep;precipitous</a:t>
            </a:r>
            <a:endParaRPr lang="zh-TW" altLang="en-US" sz="32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C0BD358E-60EB-42E9-BE9E-4C62DEFEDB92}"/>
              </a:ext>
            </a:extLst>
          </p:cNvPr>
          <p:cNvPicPr>
            <a:picLocks noChangeAspect="1"/>
          </p:cNvPicPr>
          <p:nvPr/>
        </p:nvPicPr>
        <p:blipFill>
          <a:blip r:embed="rId2"/>
          <a:stretch>
            <a:fillRect/>
          </a:stretch>
        </p:blipFill>
        <p:spPr>
          <a:xfrm>
            <a:off x="2698205" y="1248287"/>
            <a:ext cx="3186113" cy="2170323"/>
          </a:xfrm>
          <a:prstGeom prst="rect">
            <a:avLst/>
          </a:prstGeom>
        </p:spPr>
      </p:pic>
      <p:pic>
        <p:nvPicPr>
          <p:cNvPr id="12" name="圖片 11">
            <a:extLst>
              <a:ext uri="{FF2B5EF4-FFF2-40B4-BE49-F238E27FC236}">
                <a16:creationId xmlns:a16="http://schemas.microsoft.com/office/drawing/2014/main" id="{CA9654FA-F7FC-4A70-8118-666C0AD32F59}"/>
              </a:ext>
            </a:extLst>
          </p:cNvPr>
          <p:cNvPicPr>
            <a:picLocks noChangeAspect="1"/>
          </p:cNvPicPr>
          <p:nvPr/>
        </p:nvPicPr>
        <p:blipFill>
          <a:blip r:embed="rId3"/>
          <a:stretch>
            <a:fillRect/>
          </a:stretch>
        </p:blipFill>
        <p:spPr>
          <a:xfrm>
            <a:off x="8686800" y="1096085"/>
            <a:ext cx="3499372" cy="2332915"/>
          </a:xfrm>
          <a:prstGeom prst="rect">
            <a:avLst/>
          </a:prstGeom>
        </p:spPr>
      </p:pic>
      <p:pic>
        <p:nvPicPr>
          <p:cNvPr id="16" name="圖片 15">
            <a:extLst>
              <a:ext uri="{FF2B5EF4-FFF2-40B4-BE49-F238E27FC236}">
                <a16:creationId xmlns:a16="http://schemas.microsoft.com/office/drawing/2014/main" id="{B7D45A95-08DC-4269-A76B-8D4EC9A8ECB4}"/>
              </a:ext>
            </a:extLst>
          </p:cNvPr>
          <p:cNvPicPr>
            <a:picLocks noChangeAspect="1"/>
          </p:cNvPicPr>
          <p:nvPr/>
        </p:nvPicPr>
        <p:blipFill rotWithShape="1">
          <a:blip r:embed="rId4"/>
          <a:srcRect t="5284" b="5284"/>
          <a:stretch/>
        </p:blipFill>
        <p:spPr>
          <a:xfrm>
            <a:off x="2967014" y="4434895"/>
            <a:ext cx="2689507" cy="2405284"/>
          </a:xfrm>
          <a:prstGeom prst="rect">
            <a:avLst/>
          </a:prstGeom>
        </p:spPr>
      </p:pic>
    </p:spTree>
    <p:extLst>
      <p:ext uri="{BB962C8B-B14F-4D97-AF65-F5344CB8AC3E}">
        <p14:creationId xmlns:p14="http://schemas.microsoft.com/office/powerpoint/2010/main" val="160341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ppt_x"/>
                                          </p:val>
                                        </p:tav>
                                        <p:tav tm="100000">
                                          <p:val>
                                            <p:strVal val="#ppt_x"/>
                                          </p:val>
                                        </p:tav>
                                      </p:tavLst>
                                    </p:anim>
                                    <p:anim calcmode="lin" valueType="num">
                                      <p:cBhvr additive="base">
                                        <p:cTn id="6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fill="hold"/>
                                        <p:tgtEl>
                                          <p:spTgt spid="9"/>
                                        </p:tgtEl>
                                        <p:attrNameLst>
                                          <p:attrName>ppt_x</p:attrName>
                                        </p:attrNameLst>
                                      </p:cBhvr>
                                      <p:tavLst>
                                        <p:tav tm="0">
                                          <p:val>
                                            <p:strVal val="#ppt_x"/>
                                          </p:val>
                                        </p:tav>
                                        <p:tav tm="100000">
                                          <p:val>
                                            <p:strVal val="#ppt_x"/>
                                          </p:val>
                                        </p:tav>
                                      </p:tavLst>
                                    </p:anim>
                                    <p:anim calcmode="lin" valueType="num">
                                      <p:cBhvr additive="base">
                                        <p:cTn id="7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additive="base">
                                        <p:cTn id="85" dur="500" fill="hold"/>
                                        <p:tgtEl>
                                          <p:spTgt spid="6"/>
                                        </p:tgtEl>
                                        <p:attrNameLst>
                                          <p:attrName>ppt_x</p:attrName>
                                        </p:attrNameLst>
                                      </p:cBhvr>
                                      <p:tavLst>
                                        <p:tav tm="0">
                                          <p:val>
                                            <p:strVal val="#ppt_x"/>
                                          </p:val>
                                        </p:tav>
                                        <p:tav tm="100000">
                                          <p:val>
                                            <p:strVal val="#ppt_x"/>
                                          </p:val>
                                        </p:tav>
                                      </p:tavLst>
                                    </p:anim>
                                    <p:anim calcmode="lin" valueType="num">
                                      <p:cBhvr additive="base">
                                        <p:cTn id="8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69D04A7C-2D53-40B0-8A06-0B6C0D04A999}"/>
              </a:ext>
            </a:extLst>
          </p:cNvPr>
          <p:cNvPicPr>
            <a:picLocks noChangeAspect="1"/>
          </p:cNvPicPr>
          <p:nvPr/>
        </p:nvPicPr>
        <p:blipFill>
          <a:blip r:embed="rId2"/>
          <a:stretch>
            <a:fillRect/>
          </a:stretch>
        </p:blipFill>
        <p:spPr>
          <a:xfrm>
            <a:off x="2088889" y="4189722"/>
            <a:ext cx="3993889" cy="2659993"/>
          </a:xfrm>
          <a:prstGeom prst="rect">
            <a:avLst/>
          </a:prstGeom>
        </p:spPr>
      </p:pic>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刻刀</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轻狂</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24001"/>
            <a:ext cx="2151321" cy="1107996"/>
          </a:xfrm>
          <a:prstGeom prst="rect">
            <a:avLst/>
          </a:prstGeom>
          <a:solidFill>
            <a:schemeClr val="accent1"/>
          </a:solidFill>
          <a:ln>
            <a:solidFill>
              <a:srgbClr val="D15A3E"/>
            </a:solidFill>
          </a:ln>
        </p:spPr>
        <p:txBody>
          <a:bodyPr wrap="square" rtlCol="0" anchor="ctr">
            <a:spAutoFit/>
          </a:bodyPr>
          <a:lstStyle/>
          <a:p>
            <a:pPr algn="ctr"/>
            <a:r>
              <a:rPr lang="zh-TW" altLang="en-US" sz="6600" dirty="0">
                <a:solidFill>
                  <a:schemeClr val="bg1"/>
                </a:solidFill>
                <a:latin typeface="Calibri" panose="020F0502020204030204" pitchFamily="34" charset="0"/>
              </a:rPr>
              <a:t>额头</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388985"/>
            <a:ext cx="2151321" cy="1107996"/>
          </a:xfrm>
          <a:prstGeom prst="rect">
            <a:avLst/>
          </a:prstGeom>
          <a:solidFill>
            <a:schemeClr val="accent1"/>
          </a:solidFill>
          <a:ln>
            <a:solidFill>
              <a:schemeClr val="accent1"/>
            </a:solidFill>
          </a:ln>
        </p:spPr>
        <p:txBody>
          <a:bodyPr wrap="square" rtlCol="0" anchor="ctr">
            <a:spAutoFit/>
          </a:bodyPr>
          <a:lstStyle/>
          <a:p>
            <a:pPr algn="ctr"/>
            <a:r>
              <a:rPr lang="zh-TW" altLang="en-US" sz="6600" dirty="0">
                <a:solidFill>
                  <a:schemeClr val="bg1"/>
                </a:solidFill>
                <a:latin typeface="Calibri" panose="020F0502020204030204" pitchFamily="34" charset="0"/>
              </a:rPr>
              <a:t>眼角</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607926"/>
            <a:ext cx="3179617"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雕刻用的工具。</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非常轻浮；不庄重。</a:t>
            </a:r>
          </a:p>
        </p:txBody>
      </p:sp>
      <p:sp>
        <p:nvSpPr>
          <p:cNvPr id="11" name="矩形 10">
            <a:extLst>
              <a:ext uri="{FF2B5EF4-FFF2-40B4-BE49-F238E27FC236}">
                <a16:creationId xmlns:a16="http://schemas.microsoft.com/office/drawing/2014/main" id="{9AF8CCF4-6697-482F-81B6-2EF38231843A}"/>
              </a:ext>
            </a:extLst>
          </p:cNvPr>
          <p:cNvSpPr/>
          <p:nvPr/>
        </p:nvSpPr>
        <p:spPr>
          <a:xfrm>
            <a:off x="2486526" y="3650595"/>
            <a:ext cx="3609474" cy="584775"/>
          </a:xfrm>
          <a:prstGeom prst="rect">
            <a:avLst/>
          </a:prstGeom>
        </p:spPr>
        <p:txBody>
          <a:bodyPr wrap="square">
            <a:spAutoFit/>
          </a:bodyPr>
          <a:lstStyle/>
          <a:p>
            <a:pPr algn="ctr"/>
            <a:r>
              <a:rPr lang="en-US" altLang="zh-TW" sz="3200" dirty="0"/>
              <a:t> forehead</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60543" y="3565714"/>
            <a:ext cx="3945068" cy="707886"/>
          </a:xfrm>
          <a:prstGeom prst="rect">
            <a:avLst/>
          </a:prstGeom>
        </p:spPr>
        <p:txBody>
          <a:bodyPr wrap="square">
            <a:spAutoFit/>
          </a:bodyPr>
          <a:lstStyle/>
          <a:p>
            <a:pPr algn="ctr"/>
            <a:r>
              <a:rPr lang="en-US" altLang="zh-TW" sz="4000" dirty="0">
                <a:latin typeface="Calibri" panose="020F0502020204030204" pitchFamily="34" charset="0"/>
                <a:cs typeface="Calibri" panose="020F0502020204030204" pitchFamily="34" charset="0"/>
              </a:rPr>
              <a:t>corner of the eye</a:t>
            </a:r>
            <a:endParaRPr lang="zh-TW" altLang="en-US" sz="40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99421" y="427092"/>
            <a:ext cx="3906190" cy="584775"/>
          </a:xfrm>
          <a:prstGeom prst="rect">
            <a:avLst/>
          </a:prstGeom>
        </p:spPr>
        <p:txBody>
          <a:bodyPr wrap="square">
            <a:spAutoFit/>
          </a:bodyPr>
          <a:lstStyle/>
          <a:p>
            <a:pPr algn="ctr"/>
            <a:r>
              <a:rPr lang="en-US" altLang="zh-TW" sz="3200" dirty="0"/>
              <a:t>extremely frivolous</a:t>
            </a:r>
            <a:endParaRPr lang="zh-TW" altLang="en-US" sz="32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B582880A-6B6C-4A9F-AAD2-5DC2913A4F4E}"/>
              </a:ext>
            </a:extLst>
          </p:cNvPr>
          <p:cNvPicPr>
            <a:picLocks noChangeAspect="1"/>
          </p:cNvPicPr>
          <p:nvPr/>
        </p:nvPicPr>
        <p:blipFill>
          <a:blip r:embed="rId3"/>
          <a:stretch>
            <a:fillRect/>
          </a:stretch>
        </p:blipFill>
        <p:spPr>
          <a:xfrm>
            <a:off x="3048000" y="681854"/>
            <a:ext cx="2939751" cy="2779016"/>
          </a:xfrm>
          <a:prstGeom prst="rect">
            <a:avLst/>
          </a:prstGeom>
        </p:spPr>
      </p:pic>
      <p:pic>
        <p:nvPicPr>
          <p:cNvPr id="15" name="圖片 14">
            <a:extLst>
              <a:ext uri="{FF2B5EF4-FFF2-40B4-BE49-F238E27FC236}">
                <a16:creationId xmlns:a16="http://schemas.microsoft.com/office/drawing/2014/main" id="{5DD35682-B724-4235-8D82-D568BFBA84F9}"/>
              </a:ext>
            </a:extLst>
          </p:cNvPr>
          <p:cNvPicPr>
            <a:picLocks noChangeAspect="1"/>
          </p:cNvPicPr>
          <p:nvPr/>
        </p:nvPicPr>
        <p:blipFill>
          <a:blip r:embed="rId4"/>
          <a:stretch>
            <a:fillRect/>
          </a:stretch>
        </p:blipFill>
        <p:spPr>
          <a:xfrm>
            <a:off x="8355570" y="4429125"/>
            <a:ext cx="3637499" cy="2420590"/>
          </a:xfrm>
          <a:prstGeom prst="rect">
            <a:avLst/>
          </a:prstGeom>
        </p:spPr>
      </p:pic>
    </p:spTree>
    <p:extLst>
      <p:ext uri="{BB962C8B-B14F-4D97-AF65-F5344CB8AC3E}">
        <p14:creationId xmlns:p14="http://schemas.microsoft.com/office/powerpoint/2010/main" val="63613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11"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沧桑</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衰老</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22158" y="1960517"/>
            <a:ext cx="6057512"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比喻世事变化很大。</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12332" y="1589201"/>
            <a:ext cx="3632966" cy="183979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因年老而身体、精力衰弱。</a:t>
            </a:r>
          </a:p>
        </p:txBody>
      </p:sp>
      <p:sp>
        <p:nvSpPr>
          <p:cNvPr id="14" name="矩形 13">
            <a:extLst>
              <a:ext uri="{FF2B5EF4-FFF2-40B4-BE49-F238E27FC236}">
                <a16:creationId xmlns:a16="http://schemas.microsoft.com/office/drawing/2014/main" id="{6B1E5DB5-A453-4C9C-BA79-98369E7D6F4E}"/>
              </a:ext>
            </a:extLst>
          </p:cNvPr>
          <p:cNvSpPr/>
          <p:nvPr/>
        </p:nvSpPr>
        <p:spPr>
          <a:xfrm>
            <a:off x="8279982" y="681854"/>
            <a:ext cx="3906190" cy="584775"/>
          </a:xfrm>
          <a:prstGeom prst="rect">
            <a:avLst/>
          </a:prstGeom>
        </p:spPr>
        <p:txBody>
          <a:bodyPr wrap="square">
            <a:spAutoFit/>
          </a:bodyPr>
          <a:lstStyle/>
          <a:p>
            <a:pPr algn="ctr"/>
            <a:r>
              <a:rPr lang="en-US" altLang="zh-TW" sz="3200" dirty="0"/>
              <a:t>old and feeble</a:t>
            </a:r>
            <a:endParaRPr lang="zh-TW" altLang="en-US" sz="3200" dirty="0">
              <a:latin typeface="Calibri" panose="020F0502020204030204" pitchFamily="34" charset="0"/>
              <a:cs typeface="Calibri" panose="020F0502020204030204" pitchFamily="34" charset="0"/>
            </a:endParaRPr>
          </a:p>
        </p:txBody>
      </p:sp>
      <p:sp>
        <p:nvSpPr>
          <p:cNvPr id="9" name="文字方塊 8">
            <a:extLst>
              <a:ext uri="{FF2B5EF4-FFF2-40B4-BE49-F238E27FC236}">
                <a16:creationId xmlns:a16="http://schemas.microsoft.com/office/drawing/2014/main" id="{719DF36E-4179-4534-B808-84B82263EB76}"/>
              </a:ext>
            </a:extLst>
          </p:cNvPr>
          <p:cNvSpPr txBox="1"/>
          <p:nvPr/>
        </p:nvSpPr>
        <p:spPr>
          <a:xfrm>
            <a:off x="-40036" y="4123894"/>
            <a:ext cx="6136036" cy="1107996"/>
          </a:xfrm>
          <a:prstGeom prst="rect">
            <a:avLst/>
          </a:prstGeom>
          <a:solidFill>
            <a:srgbClr val="666633"/>
          </a:solidFill>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千山鸟飞绝</a:t>
            </a:r>
            <a:endParaRPr lang="en-US" altLang="zh-TW" sz="6600" dirty="0"/>
          </a:p>
        </p:txBody>
      </p:sp>
      <p:sp>
        <p:nvSpPr>
          <p:cNvPr id="10" name="矩形 9">
            <a:extLst>
              <a:ext uri="{FF2B5EF4-FFF2-40B4-BE49-F238E27FC236}">
                <a16:creationId xmlns:a16="http://schemas.microsoft.com/office/drawing/2014/main" id="{8045E7CF-D9AE-4279-8BB9-51829AE8AC01}"/>
              </a:ext>
            </a:extLst>
          </p:cNvPr>
          <p:cNvSpPr/>
          <p:nvPr/>
        </p:nvSpPr>
        <p:spPr>
          <a:xfrm>
            <a:off x="2486526" y="228130"/>
            <a:ext cx="3593144" cy="1077218"/>
          </a:xfrm>
          <a:prstGeom prst="rect">
            <a:avLst/>
          </a:prstGeom>
        </p:spPr>
        <p:txBody>
          <a:bodyPr wrap="square">
            <a:spAutoFit/>
          </a:bodyPr>
          <a:lstStyle/>
          <a:p>
            <a:pPr algn="ctr"/>
            <a:r>
              <a:rPr lang="en-US" altLang="zh-TW" sz="3200" dirty="0"/>
              <a:t>the swift changes of the world</a:t>
            </a:r>
            <a:endParaRPr lang="zh-TW" altLang="en-US" sz="32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58F80AC8-B982-4FCE-8C58-92320ECE988C}"/>
              </a:ext>
            </a:extLst>
          </p:cNvPr>
          <p:cNvPicPr>
            <a:picLocks noChangeAspect="1"/>
          </p:cNvPicPr>
          <p:nvPr/>
        </p:nvPicPr>
        <p:blipFill>
          <a:blip r:embed="rId2"/>
          <a:stretch>
            <a:fillRect/>
          </a:stretch>
        </p:blipFill>
        <p:spPr>
          <a:xfrm>
            <a:off x="9693342" y="1608695"/>
            <a:ext cx="2476500" cy="1847850"/>
          </a:xfrm>
          <a:prstGeom prst="rect">
            <a:avLst/>
          </a:prstGeom>
        </p:spPr>
      </p:pic>
    </p:spTree>
    <p:extLst>
      <p:ext uri="{BB962C8B-B14F-4D97-AF65-F5344CB8AC3E}">
        <p14:creationId xmlns:p14="http://schemas.microsoft.com/office/powerpoint/2010/main" val="425256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8" grpId="0"/>
      <p:bldP spid="14" grpId="0"/>
      <p:bldP spid="9" grpId="0" animBg="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線上媒體 6" title="￣ﾀﾊ￦ﾱﾟ￩ﾛﾪ￣ﾀﾋ￩ﾉﾴ￨ﾵﾏ ￦ﾟﾳ￥ﾮﾗ￥ﾅﾃ ￧ﾈﾱ￤ﾸﾊ￥ﾏﾤ￨ﾯﾗ ￥ﾰﾏ￥ﾈﾝ￥﾿ﾅ￨ﾃﾌ￥ﾏﾤ￨ﾯﾗ￥ﾊﾨ￧ﾔﾻ Chinese ancient poetry">
            <a:hlinkClick r:id="" action="ppaction://media"/>
            <a:extLst>
              <a:ext uri="{FF2B5EF4-FFF2-40B4-BE49-F238E27FC236}">
                <a16:creationId xmlns:a16="http://schemas.microsoft.com/office/drawing/2014/main" id="{0C27D8A8-DD29-4519-9929-D4F53EABB24A}"/>
              </a:ext>
            </a:extLst>
          </p:cNvPr>
          <p:cNvPicPr>
            <a:picLocks noRot="1" noChangeAspect="1"/>
          </p:cNvPicPr>
          <p:nvPr>
            <a:videoFile r:link="rId1"/>
          </p:nvPr>
        </p:nvPicPr>
        <p:blipFill>
          <a:blip r:embed="rId3"/>
          <a:stretch>
            <a:fillRect/>
          </a:stretch>
        </p:blipFill>
        <p:spPr>
          <a:xfrm>
            <a:off x="1466850" y="0"/>
            <a:ext cx="9121517" cy="6836169"/>
          </a:xfrm>
          <a:prstGeom prst="rect">
            <a:avLst/>
          </a:prstGeom>
        </p:spPr>
      </p:pic>
    </p:spTree>
    <p:extLst>
      <p:ext uri="{BB962C8B-B14F-4D97-AF65-F5344CB8AC3E}">
        <p14:creationId xmlns:p14="http://schemas.microsoft.com/office/powerpoint/2010/main" val="159118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299F7FC-E22F-45B7-BD9D-0900893D756E}"/>
              </a:ext>
            </a:extLst>
          </p:cNvPr>
          <p:cNvSpPr txBox="1"/>
          <p:nvPr/>
        </p:nvSpPr>
        <p:spPr>
          <a:xfrm>
            <a:off x="353371" y="2321004"/>
            <a:ext cx="4307839" cy="2215991"/>
          </a:xfrm>
          <a:prstGeom prst="rect">
            <a:avLst/>
          </a:prstGeom>
          <a:solidFill>
            <a:srgbClr val="006666"/>
          </a:solidFill>
          <a:ln>
            <a:solidFill>
              <a:srgbClr val="006666"/>
            </a:solidFill>
          </a:ln>
        </p:spPr>
        <p:txBody>
          <a:bodyPr wrap="square" rtlCol="0">
            <a:spAutoFit/>
          </a:bodyPr>
          <a:lstStyle/>
          <a:p>
            <a:pPr algn="ctr"/>
            <a:r>
              <a:rPr lang="zh-TW" altLang="en-US" sz="13800" dirty="0">
                <a:solidFill>
                  <a:schemeClr val="bg1"/>
                </a:solidFill>
                <a:latin typeface="微軟正黑體" panose="020B0604030504040204" pitchFamily="34" charset="-120"/>
                <a:ea typeface="微軟正黑體" panose="020B0604030504040204" pitchFamily="34" charset="-120"/>
              </a:rPr>
              <a:t>险峻</a:t>
            </a:r>
            <a:endParaRPr lang="en-US" altLang="zh-TW" sz="138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D52DC29E-8F79-4B00-BBB8-FF7D9EB180E2}"/>
              </a:ext>
            </a:extLst>
          </p:cNvPr>
          <p:cNvSpPr txBox="1"/>
          <p:nvPr/>
        </p:nvSpPr>
        <p:spPr>
          <a:xfrm>
            <a:off x="7530792" y="2321004"/>
            <a:ext cx="4307838" cy="2215991"/>
          </a:xfrm>
          <a:prstGeom prst="rect">
            <a:avLst/>
          </a:prstGeom>
          <a:solidFill>
            <a:srgbClr val="006666"/>
          </a:solidFill>
          <a:ln>
            <a:solidFill>
              <a:srgbClr val="006666"/>
            </a:solidFill>
          </a:ln>
        </p:spPr>
        <p:txBody>
          <a:bodyPr wrap="square" rtlCol="0">
            <a:spAutoFit/>
          </a:bodyPr>
          <a:lstStyle/>
          <a:p>
            <a:pPr algn="ctr"/>
            <a:r>
              <a:rPr lang="zh-TW" altLang="en-US" sz="13800" dirty="0">
                <a:solidFill>
                  <a:schemeClr val="bg1"/>
                </a:solidFill>
                <a:latin typeface="Calibri" panose="020F0502020204030204" pitchFamily="34" charset="0"/>
                <a:cs typeface="Calibri" panose="020F0502020204030204" pitchFamily="34" charset="0"/>
              </a:rPr>
              <a:t>险恶</a:t>
            </a:r>
            <a:endParaRPr lang="zh-TW" altLang="en-US" sz="138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cxnSp>
        <p:nvCxnSpPr>
          <p:cNvPr id="4" name="直線接點 3">
            <a:extLst>
              <a:ext uri="{FF2B5EF4-FFF2-40B4-BE49-F238E27FC236}">
                <a16:creationId xmlns:a16="http://schemas.microsoft.com/office/drawing/2014/main" id="{96A5A24E-646E-4F09-809E-C48CC58148D3}"/>
              </a:ext>
            </a:extLst>
          </p:cNvPr>
          <p:cNvCxnSpPr>
            <a:cxnSpLocks/>
            <a:stCxn id="2" idx="3"/>
            <a:endCxn id="3" idx="1"/>
          </p:cNvCxnSpPr>
          <p:nvPr/>
        </p:nvCxnSpPr>
        <p:spPr>
          <a:xfrm>
            <a:off x="4661210" y="3429000"/>
            <a:ext cx="2869582" cy="0"/>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DACE27D5-6AED-4895-AFC5-187B6FB8E01B}"/>
              </a:ext>
            </a:extLst>
          </p:cNvPr>
          <p:cNvSpPr txBox="1"/>
          <p:nvPr/>
        </p:nvSpPr>
        <p:spPr>
          <a:xfrm>
            <a:off x="353372" y="385012"/>
            <a:ext cx="2869330" cy="584775"/>
          </a:xfrm>
          <a:prstGeom prst="rect">
            <a:avLst/>
          </a:prstGeom>
          <a:noFill/>
          <a:ln>
            <a:solidFill>
              <a:schemeClr val="tx1"/>
            </a:solidFill>
          </a:ln>
        </p:spPr>
        <p:txBody>
          <a:bodyPr wrap="square" rtlCol="0">
            <a:spAutoFit/>
          </a:bodyPr>
          <a:lstStyle/>
          <a:p>
            <a:pPr algn="ctr"/>
            <a:r>
              <a:rPr lang="zh-TW" altLang="en-US" sz="3200" dirty="0">
                <a:latin typeface="+mn-ea"/>
              </a:rPr>
              <a:t>近义词</a:t>
            </a:r>
            <a:r>
              <a:rPr lang="en-US" altLang="zh-TW" sz="3200" dirty="0">
                <a:latin typeface="+mn-ea"/>
              </a:rPr>
              <a:t>2</a:t>
            </a:r>
            <a:endParaRPr lang="zh-TW" altLang="en-US" sz="3200" dirty="0">
              <a:latin typeface="+mn-ea"/>
            </a:endParaRPr>
          </a:p>
        </p:txBody>
      </p:sp>
    </p:spTree>
    <p:extLst>
      <p:ext uri="{BB962C8B-B14F-4D97-AF65-F5344CB8AC3E}">
        <p14:creationId xmlns:p14="http://schemas.microsoft.com/office/powerpoint/2010/main" val="129430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5" y="134088"/>
            <a:ext cx="290036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险峻</a:t>
            </a:r>
            <a:endParaRPr lang="en-US" altLang="zh-TW" sz="32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0" y="137574"/>
            <a:ext cx="290036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险恶</a:t>
            </a:r>
            <a:endParaRPr lang="en-US" altLang="zh-TW" sz="3200" dirty="0">
              <a:solidFill>
                <a:schemeClr val="bg1"/>
              </a:solidFill>
              <a:latin typeface="微軟正黑體" panose="020B0604030504040204" pitchFamily="34" charset="-120"/>
              <a:ea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80" y="426476"/>
            <a:ext cx="5730240" cy="3486"/>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16" name="表格 16">
            <a:extLst>
              <a:ext uri="{FF2B5EF4-FFF2-40B4-BE49-F238E27FC236}">
                <a16:creationId xmlns:a16="http://schemas.microsoft.com/office/drawing/2014/main" id="{A78C23C9-D1D8-4B18-B6B1-AFDCA0C59DB4}"/>
              </a:ext>
            </a:extLst>
          </p:cNvPr>
          <p:cNvGraphicFramePr>
            <a:graphicFrameLocks noGrp="1"/>
          </p:cNvGraphicFramePr>
          <p:nvPr>
            <p:extLst>
              <p:ext uri="{D42A27DB-BD31-4B8C-83A1-F6EECF244321}">
                <p14:modId xmlns:p14="http://schemas.microsoft.com/office/powerpoint/2010/main" val="3652538419"/>
              </p:ext>
            </p:extLst>
          </p:nvPr>
        </p:nvGraphicFramePr>
        <p:xfrm>
          <a:off x="330514" y="882600"/>
          <a:ext cx="11530972" cy="5702696"/>
        </p:xfrm>
        <a:graphic>
          <a:graphicData uri="http://schemas.openxmlformats.org/drawingml/2006/table">
            <a:tbl>
              <a:tblPr firstRow="1" bandRow="1">
                <a:tableStyleId>{0505E3EF-67EA-436B-97B2-0124C06EBD24}</a:tableStyleId>
              </a:tblPr>
              <a:tblGrid>
                <a:gridCol w="893865">
                  <a:extLst>
                    <a:ext uri="{9D8B030D-6E8A-4147-A177-3AD203B41FA5}">
                      <a16:colId xmlns:a16="http://schemas.microsoft.com/office/drawing/2014/main" val="1876788779"/>
                    </a:ext>
                  </a:extLst>
                </a:gridCol>
                <a:gridCol w="4557296">
                  <a:extLst>
                    <a:ext uri="{9D8B030D-6E8A-4147-A177-3AD203B41FA5}">
                      <a16:colId xmlns:a16="http://schemas.microsoft.com/office/drawing/2014/main" val="2559779614"/>
                    </a:ext>
                  </a:extLst>
                </a:gridCol>
                <a:gridCol w="6079811">
                  <a:extLst>
                    <a:ext uri="{9D8B030D-6E8A-4147-A177-3AD203B41FA5}">
                      <a16:colId xmlns:a16="http://schemas.microsoft.com/office/drawing/2014/main" val="243872182"/>
                    </a:ext>
                  </a:extLst>
                </a:gridCol>
              </a:tblGrid>
              <a:tr h="637254">
                <a:tc gridSpan="3">
                  <a:txBody>
                    <a:bodyPr/>
                    <a:lstStyle/>
                    <a:p>
                      <a:pPr algn="ctr"/>
                      <a:r>
                        <a:rPr lang="zh-TW" altLang="en-US" sz="3200" dirty="0">
                          <a:ln>
                            <a:solidFill>
                              <a:schemeClr val="tx1"/>
                            </a:solidFill>
                          </a:ln>
                          <a:solidFill>
                            <a:schemeClr val="bg1"/>
                          </a:solidFill>
                        </a:rPr>
                        <a:t>语义</a:t>
                      </a:r>
                      <a:endParaRPr lang="zh-TW" altLang="en-US" sz="3200" b="1" dirty="0">
                        <a:ln>
                          <a:solidFill>
                            <a:schemeClr val="tx1"/>
                          </a:solidFill>
                        </a:ln>
                        <a:solidFill>
                          <a:schemeClr val="bg1"/>
                        </a:solidFill>
                        <a:latin typeface="+mn-ea"/>
                        <a:ea typeface="+mn-ea"/>
                      </a:endParaRPr>
                    </a:p>
                  </a:txBody>
                  <a:tcPr anchor="ctr">
                    <a:solidFill>
                      <a:srgbClr val="006666"/>
                    </a:solidFill>
                  </a:tcP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tc hMerge="1">
                  <a:txBody>
                    <a:bodyPr/>
                    <a:lstStyle/>
                    <a:p>
                      <a:endParaRPr lang="zh-TW" altLang="en-US"/>
                    </a:p>
                  </a:txBody>
                  <a:tcPr/>
                </a:tc>
                <a:extLst>
                  <a:ext uri="{0D108BD9-81ED-4DB2-BD59-A6C34878D82A}">
                    <a16:rowId xmlns:a16="http://schemas.microsoft.com/office/drawing/2014/main" val="3478206328"/>
                  </a:ext>
                </a:extLst>
              </a:tr>
              <a:tr h="1616636">
                <a:tc>
                  <a:txBody>
                    <a:bodyPr/>
                    <a:lstStyle/>
                    <a:p>
                      <a:pPr algn="ctr">
                        <a:lnSpc>
                          <a:spcPct val="100000"/>
                        </a:lnSpc>
                      </a:pPr>
                      <a:r>
                        <a:rPr lang="zh-TW" altLang="en-US" sz="3200" b="1" dirty="0">
                          <a:solidFill>
                            <a:srgbClr val="006666"/>
                          </a:solidFill>
                        </a:rPr>
                        <a:t> 相同点</a:t>
                      </a:r>
                    </a:p>
                  </a:txBody>
                  <a:tcPr vert="eaVert" anchor="ctr">
                    <a:noFill/>
                  </a:tcPr>
                </a:tc>
                <a:tc gridSpan="2">
                  <a:txBody>
                    <a:bodyPr/>
                    <a:lstStyle/>
                    <a:p>
                      <a:pPr>
                        <a:lnSpc>
                          <a:spcPct val="150000"/>
                        </a:lnSpc>
                      </a:pPr>
                      <a:r>
                        <a:rPr lang="en-US" altLang="zh-TW" sz="3200" baseline="0" dirty="0">
                          <a:ln>
                            <a:solidFill>
                              <a:schemeClr val="tx1"/>
                            </a:solidFill>
                          </a:ln>
                        </a:rPr>
                        <a:t>1.</a:t>
                      </a:r>
                      <a:r>
                        <a:rPr lang="zh-TW" altLang="en-US" sz="3200" baseline="0" dirty="0">
                          <a:ln>
                            <a:solidFill>
                              <a:schemeClr val="tx1"/>
                            </a:solidFill>
                          </a:ln>
                        </a:rPr>
                        <a:t>都可以形容“山势、路途凶险”。</a:t>
                      </a:r>
                      <a:endParaRPr lang="zh-TW" altLang="en-US" sz="32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anchor="ctr">
                    <a:noFill/>
                  </a:tcPr>
                </a:tc>
                <a:tc hMerge="1">
                  <a:txBody>
                    <a:bodyPr/>
                    <a:lstStyle/>
                    <a:p>
                      <a:endParaRPr lang="zh-TW" altLang="en-US"/>
                    </a:p>
                  </a:txBody>
                  <a:tcPr/>
                </a:tc>
                <a:extLst>
                  <a:ext uri="{0D108BD9-81ED-4DB2-BD59-A6C34878D82A}">
                    <a16:rowId xmlns:a16="http://schemas.microsoft.com/office/drawing/2014/main" val="69350516"/>
                  </a:ext>
                </a:extLst>
              </a:tr>
              <a:tr h="579415">
                <a:tc rowSpan="2">
                  <a:txBody>
                    <a:bodyPr/>
                    <a:lstStyle/>
                    <a:p>
                      <a:pPr algn="ctr">
                        <a:lnSpc>
                          <a:spcPct val="100000"/>
                        </a:lnSpc>
                      </a:pPr>
                      <a:r>
                        <a:rPr lang="zh-TW" altLang="en-US" sz="3200" b="1" dirty="0">
                          <a:solidFill>
                            <a:srgbClr val="006666"/>
                          </a:solidFill>
                        </a:rPr>
                        <a:t>不同点</a:t>
                      </a:r>
                    </a:p>
                  </a:txBody>
                  <a:tcPr vert="eaVert" anchor="ctr">
                    <a:noFill/>
                  </a:tcPr>
                </a:tc>
                <a:tc>
                  <a:txBody>
                    <a:bodyPr/>
                    <a:lstStyle/>
                    <a:p>
                      <a:pPr algn="ctr"/>
                      <a:r>
                        <a:rPr lang="zh-TW" altLang="en-US" sz="3200" dirty="0">
                          <a:solidFill>
                            <a:schemeClr val="bg1"/>
                          </a:solidFill>
                          <a:latin typeface="微軟正黑體" panose="020B0604030504040204" pitchFamily="34" charset="-120"/>
                          <a:ea typeface="+mn-ea"/>
                        </a:rPr>
                        <a:t>险峻</a:t>
                      </a:r>
                      <a:endParaRPr lang="en-US" altLang="zh-TW" sz="3200" dirty="0">
                        <a:solidFill>
                          <a:schemeClr val="bg1"/>
                        </a:solidFill>
                        <a:latin typeface="微軟正黑體" panose="020B0604030504040204" pitchFamily="34" charset="-120"/>
                        <a:ea typeface="+mn-ea"/>
                      </a:endParaRPr>
                    </a:p>
                  </a:txBody>
                  <a:tcPr anchor="ctr">
                    <a:solidFill>
                      <a:srgbClr val="006666"/>
                    </a:solidFill>
                  </a:tcPr>
                </a:tc>
                <a:tc>
                  <a:txBody>
                    <a:bodyPr/>
                    <a:lstStyle/>
                    <a:p>
                      <a:pPr algn="ctr"/>
                      <a:r>
                        <a:rPr lang="zh-TW" altLang="en-US" sz="3200" dirty="0">
                          <a:solidFill>
                            <a:schemeClr val="bg1"/>
                          </a:solidFill>
                          <a:latin typeface="微軟正黑體" panose="020B0604030504040204" pitchFamily="34" charset="-120"/>
                          <a:ea typeface="+mn-ea"/>
                        </a:rPr>
                        <a:t>险恶</a:t>
                      </a:r>
                      <a:endParaRPr lang="en-US" altLang="zh-TW" sz="3200" dirty="0">
                        <a:solidFill>
                          <a:schemeClr val="bg1"/>
                        </a:solidFill>
                        <a:latin typeface="微軟正黑體" panose="020B0604030504040204" pitchFamily="34" charset="-120"/>
                        <a:ea typeface="+mn-ea"/>
                      </a:endParaRPr>
                    </a:p>
                  </a:txBody>
                  <a:tcPr anchor="ctr">
                    <a:solidFill>
                      <a:srgbClr val="006666"/>
                    </a:solidFill>
                  </a:tcPr>
                </a:tc>
                <a:extLst>
                  <a:ext uri="{0D108BD9-81ED-4DB2-BD59-A6C34878D82A}">
                    <a16:rowId xmlns:a16="http://schemas.microsoft.com/office/drawing/2014/main" val="4052056327"/>
                  </a:ext>
                </a:extLst>
              </a:tr>
              <a:tr h="2869391">
                <a:tc vMerge="1">
                  <a:txBody>
                    <a:bodyPr/>
                    <a:lstStyle/>
                    <a:p>
                      <a:endParaRPr lang="zh-TW" altLang="en-US"/>
                    </a:p>
                  </a:txBody>
                  <a:tcPr/>
                </a:tc>
                <a:tc>
                  <a:txBody>
                    <a:bodyPr/>
                    <a:lstStyle/>
                    <a:p>
                      <a:pPr>
                        <a:lnSpc>
                          <a:spcPct val="150000"/>
                        </a:lnSpc>
                      </a:pPr>
                      <a:r>
                        <a:rPr lang="en-US" altLang="zh-TW" sz="3200" baseline="0" dirty="0">
                          <a:ln>
                            <a:solidFill>
                              <a:schemeClr val="tx1"/>
                            </a:solidFill>
                          </a:ln>
                        </a:rPr>
                        <a:t>1.</a:t>
                      </a:r>
                      <a:r>
                        <a:rPr lang="zh-TW" altLang="en-US" sz="3200" baseline="0" dirty="0">
                          <a:ln>
                            <a:solidFill>
                              <a:schemeClr val="tx1"/>
                            </a:solidFill>
                          </a:ln>
                        </a:rPr>
                        <a:t>强调“山势高而陡”。</a:t>
                      </a:r>
                      <a:endParaRPr lang="en-US" altLang="zh-TW" sz="3200" baseline="0" dirty="0">
                        <a:ln>
                          <a:solidFill>
                            <a:schemeClr val="tx1"/>
                          </a:solidFill>
                        </a:ln>
                      </a:endParaRPr>
                    </a:p>
                  </a:txBody>
                  <a:tcPr anchor="ctr">
                    <a:noFill/>
                  </a:tcPr>
                </a:tc>
                <a:tc>
                  <a:txBody>
                    <a:bodyPr/>
                    <a:lstStyle/>
                    <a:p>
                      <a:pPr>
                        <a:lnSpc>
                          <a:spcPct val="150000"/>
                        </a:lnSpc>
                      </a:pPr>
                      <a:r>
                        <a:rPr lang="en-US" altLang="zh-TW" sz="3200" baseline="0" dirty="0">
                          <a:ln>
                            <a:solidFill>
                              <a:schemeClr val="tx1"/>
                            </a:solidFill>
                          </a:ln>
                        </a:rPr>
                        <a:t>1.</a:t>
                      </a:r>
                      <a:r>
                        <a:rPr lang="zh-TW" altLang="en-US" sz="3200" baseline="0" dirty="0">
                          <a:ln>
                            <a:solidFill>
                              <a:schemeClr val="tx1"/>
                            </a:solidFill>
                          </a:ln>
                        </a:rPr>
                        <a:t>强调“山势的凶险难行”。</a:t>
                      </a:r>
                      <a:endParaRPr lang="en-US" altLang="zh-TW" sz="3200" baseline="0" dirty="0">
                        <a:ln>
                          <a:solidFill>
                            <a:schemeClr val="tx1"/>
                          </a:solidFill>
                        </a:ln>
                      </a:endParaRPr>
                    </a:p>
                    <a:p>
                      <a:pPr>
                        <a:lnSpc>
                          <a:spcPct val="150000"/>
                        </a:lnSpc>
                      </a:pPr>
                      <a:r>
                        <a:rPr lang="en-US" altLang="zh-TW" sz="3200" baseline="0" dirty="0">
                          <a:ln>
                            <a:solidFill>
                              <a:schemeClr val="tx1"/>
                            </a:solidFill>
                          </a:ln>
                        </a:rPr>
                        <a:t>2.</a:t>
                      </a:r>
                      <a:r>
                        <a:rPr lang="zh-TW" altLang="en-US" sz="3200" baseline="0" dirty="0">
                          <a:ln>
                            <a:solidFill>
                              <a:schemeClr val="tx1"/>
                            </a:solidFill>
                          </a:ln>
                        </a:rPr>
                        <a:t>形容疾病、处境等的危险。</a:t>
                      </a:r>
                      <a:endParaRPr lang="en-US" altLang="zh-TW" sz="3200" baseline="0" dirty="0">
                        <a:ln>
                          <a:solidFill>
                            <a:schemeClr val="tx1"/>
                          </a:solidFill>
                        </a:ln>
                      </a:endParaRPr>
                    </a:p>
                    <a:p>
                      <a:pPr>
                        <a:lnSpc>
                          <a:spcPct val="150000"/>
                        </a:lnSpc>
                      </a:pPr>
                      <a:r>
                        <a:rPr lang="en-US" altLang="zh-TW" sz="3200" baseline="0" dirty="0">
                          <a:ln>
                            <a:solidFill>
                              <a:schemeClr val="tx1"/>
                            </a:solidFill>
                          </a:ln>
                        </a:rPr>
                        <a:t>3.</a:t>
                      </a:r>
                      <a:r>
                        <a:rPr lang="zh-TW" altLang="en-US" sz="3200" baseline="0" dirty="0">
                          <a:ln>
                            <a:solidFill>
                              <a:schemeClr val="tx1"/>
                            </a:solidFill>
                          </a:ln>
                        </a:rPr>
                        <a:t>还有“邪恶的；罪恶的”意思。</a:t>
                      </a:r>
                      <a:endParaRPr lang="en-US" altLang="zh-TW" sz="3200" baseline="0" dirty="0">
                        <a:ln>
                          <a:solidFill>
                            <a:schemeClr val="tx1"/>
                          </a:solidFill>
                        </a:ln>
                      </a:endParaRPr>
                    </a:p>
                  </a:txBody>
                  <a:tcPr anchor="ctr">
                    <a:noFill/>
                  </a:tcPr>
                </a:tc>
                <a:extLst>
                  <a:ext uri="{0D108BD9-81ED-4DB2-BD59-A6C34878D82A}">
                    <a16:rowId xmlns:a16="http://schemas.microsoft.com/office/drawing/2014/main" val="1677290715"/>
                  </a:ext>
                </a:extLst>
              </a:tr>
            </a:tbl>
          </a:graphicData>
        </a:graphic>
      </p:graphicFrame>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Tree>
    <p:extLst>
      <p:ext uri="{BB962C8B-B14F-4D97-AF65-F5344CB8AC3E}">
        <p14:creationId xmlns:p14="http://schemas.microsoft.com/office/powerpoint/2010/main" val="333092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5" y="134088"/>
            <a:ext cx="290036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rPr>
              <a:t>险峻</a:t>
            </a:r>
            <a:endParaRPr lang="en-US" altLang="zh-TW" sz="4000" dirty="0">
              <a:solidFill>
                <a:schemeClr val="bg1"/>
              </a:solidFill>
              <a:latin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0" y="137574"/>
            <a:ext cx="290036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rPr>
              <a:t>险恶</a:t>
            </a:r>
            <a:endParaRPr lang="en-US" altLang="zh-TW" sz="4000" dirty="0">
              <a:solidFill>
                <a:schemeClr val="bg1"/>
              </a:solidFill>
              <a:latin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80" y="488031"/>
            <a:ext cx="5730240" cy="3486"/>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5" name="文字方塊 4">
            <a:extLst>
              <a:ext uri="{FF2B5EF4-FFF2-40B4-BE49-F238E27FC236}">
                <a16:creationId xmlns:a16="http://schemas.microsoft.com/office/drawing/2014/main" id="{E9A0A20D-CE95-48B1-92D8-F89DB02BDE2A}"/>
              </a:ext>
            </a:extLst>
          </p:cNvPr>
          <p:cNvSpPr txBox="1"/>
          <p:nvPr/>
        </p:nvSpPr>
        <p:spPr>
          <a:xfrm>
            <a:off x="330515" y="1369996"/>
            <a:ext cx="11530970" cy="4594912"/>
          </a:xfrm>
          <a:prstGeom prst="rect">
            <a:avLst/>
          </a:prstGeom>
          <a:noFill/>
        </p:spPr>
        <p:txBody>
          <a:bodyPr wrap="square" rtlCol="0">
            <a:spAutoFit/>
          </a:bodyPr>
          <a:lstStyle/>
          <a:p>
            <a:pPr>
              <a:lnSpc>
                <a:spcPct val="150000"/>
              </a:lnSpc>
            </a:pPr>
            <a:r>
              <a:rPr lang="en-US" altLang="zh-TW" sz="4000" dirty="0"/>
              <a:t>1.</a:t>
            </a:r>
            <a:r>
              <a:rPr lang="zh-TW" altLang="en-US" sz="4000" dirty="0"/>
              <a:t>这座山山石</a:t>
            </a:r>
            <a:r>
              <a:rPr lang="zh-TW" altLang="en-US" sz="4000" dirty="0">
                <a:highlight>
                  <a:srgbClr val="FFFF00"/>
                </a:highlight>
              </a:rPr>
              <a:t>险峻</a:t>
            </a:r>
            <a:r>
              <a:rPr lang="zh-TW" altLang="en-US" sz="4000" dirty="0"/>
              <a:t>，在老画家眼里，是入画的好风景。</a:t>
            </a:r>
            <a:endParaRPr lang="en-US" altLang="zh-TW" sz="4000" dirty="0"/>
          </a:p>
          <a:p>
            <a:pPr>
              <a:lnSpc>
                <a:spcPct val="150000"/>
              </a:lnSpc>
            </a:pPr>
            <a:r>
              <a:rPr lang="en-US" altLang="zh-TW" sz="4000" dirty="0"/>
              <a:t>2.</a:t>
            </a:r>
            <a:r>
              <a:rPr lang="zh-TW" altLang="en-US" sz="4000" dirty="0"/>
              <a:t>这一带山势十分</a:t>
            </a:r>
            <a:r>
              <a:rPr lang="zh-TW" altLang="en-US" sz="4000" dirty="0">
                <a:highlight>
                  <a:srgbClr val="FFFF00"/>
                </a:highlight>
              </a:rPr>
              <a:t>险恶</a:t>
            </a:r>
            <a:r>
              <a:rPr lang="zh-TW" altLang="en-US" sz="4000" dirty="0"/>
              <a:t>，大家务必小心。</a:t>
            </a:r>
            <a:endParaRPr lang="en-US" altLang="zh-TW" sz="4000" dirty="0"/>
          </a:p>
          <a:p>
            <a:pPr>
              <a:lnSpc>
                <a:spcPct val="150000"/>
              </a:lnSpc>
            </a:pPr>
            <a:r>
              <a:rPr lang="en-US" altLang="zh-TW" sz="4000" dirty="0"/>
              <a:t>3.</a:t>
            </a:r>
            <a:r>
              <a:rPr lang="zh-TW" altLang="en-US" sz="4000" dirty="0"/>
              <a:t>那位姑娘病情</a:t>
            </a:r>
            <a:r>
              <a:rPr lang="zh-TW" altLang="en-US" sz="4000" dirty="0">
                <a:highlight>
                  <a:srgbClr val="FFFF00"/>
                </a:highlight>
              </a:rPr>
              <a:t>险恶</a:t>
            </a:r>
            <a:r>
              <a:rPr lang="zh-TW" altLang="en-US" sz="4000" dirty="0"/>
              <a:t>，留给她的时间不多了。</a:t>
            </a:r>
            <a:endParaRPr lang="en-US" altLang="zh-TW" sz="4000" dirty="0"/>
          </a:p>
          <a:p>
            <a:pPr>
              <a:lnSpc>
                <a:spcPct val="150000"/>
              </a:lnSpc>
            </a:pPr>
            <a:r>
              <a:rPr lang="en-US" altLang="zh-TW" sz="4000" dirty="0"/>
              <a:t>4.</a:t>
            </a:r>
            <a:r>
              <a:rPr lang="zh-TW" altLang="en-US" sz="4000" dirty="0"/>
              <a:t>他用心</a:t>
            </a:r>
            <a:r>
              <a:rPr lang="zh-TW" altLang="en-US" sz="4000" dirty="0">
                <a:highlight>
                  <a:srgbClr val="FFFF00"/>
                </a:highlight>
              </a:rPr>
              <a:t>险恶</a:t>
            </a:r>
            <a:r>
              <a:rPr lang="zh-TW" altLang="en-US" sz="4000" dirty="0"/>
              <a:t>，跟他在一起你必须步步小心。</a:t>
            </a:r>
            <a:endParaRPr lang="en-US" altLang="zh-TW" sz="4000" dirty="0"/>
          </a:p>
        </p:txBody>
      </p:sp>
    </p:spTree>
    <p:extLst>
      <p:ext uri="{BB962C8B-B14F-4D97-AF65-F5344CB8AC3E}">
        <p14:creationId xmlns:p14="http://schemas.microsoft.com/office/powerpoint/2010/main" val="184180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333496" y="220500"/>
            <a:ext cx="11525005" cy="1323439"/>
          </a:xfrm>
          <a:prstGeom prst="rect">
            <a:avLst/>
          </a:prstGeom>
          <a:solidFill>
            <a:srgbClr val="660033"/>
          </a:solidFill>
        </p:spPr>
        <p:txBody>
          <a:bodyPr wrap="square" rtlCol="0">
            <a:spAutoFit/>
          </a:bodyPr>
          <a:lstStyle/>
          <a:p>
            <a:pPr algn="ctr"/>
            <a:r>
              <a:rPr lang="zh-TW" altLang="en-US" sz="8000" dirty="0">
                <a:solidFill>
                  <a:schemeClr val="bg1"/>
                </a:solidFill>
                <a:latin typeface="標楷體" panose="03000509000000000000" pitchFamily="65" charset="-120"/>
                <a:ea typeface="標楷體" panose="03000509000000000000" pitchFamily="65" charset="-120"/>
              </a:rPr>
              <a:t>无比</a:t>
            </a:r>
            <a:endParaRPr lang="en-US" altLang="zh-TW" sz="80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4A824F04-5B21-4CAC-9E28-DE231C124E7C}"/>
              </a:ext>
            </a:extLst>
          </p:cNvPr>
          <p:cNvSpPr txBox="1"/>
          <p:nvPr/>
        </p:nvSpPr>
        <p:spPr>
          <a:xfrm>
            <a:off x="333497" y="1827968"/>
            <a:ext cx="11525005" cy="1825884"/>
          </a:xfrm>
          <a:prstGeom prst="rect">
            <a:avLst/>
          </a:prstGeom>
          <a:noFill/>
          <a:ln>
            <a:solidFill>
              <a:schemeClr val="tx1"/>
            </a:solidFill>
          </a:ln>
        </p:spPr>
        <p:txBody>
          <a:bodyPr wrap="square" rtlCol="0">
            <a:spAutoFit/>
          </a:bodyPr>
          <a:lstStyle/>
          <a:p>
            <a:pPr>
              <a:lnSpc>
                <a:spcPct val="150000"/>
              </a:lnSpc>
            </a:pPr>
            <a:r>
              <a:rPr lang="en-US" altLang="zh-TW" sz="4000" dirty="0">
                <a:latin typeface="微軟正黑體" panose="020B0604030504040204" pitchFamily="34" charset="-120"/>
                <a:ea typeface="微軟正黑體" panose="020B0604030504040204" pitchFamily="34" charset="-120"/>
              </a:rPr>
              <a:t>1.</a:t>
            </a:r>
            <a:r>
              <a:rPr lang="zh-TW" altLang="en-US" sz="4000" dirty="0">
                <a:latin typeface="微軟正黑體" panose="020B0604030504040204" pitchFamily="34" charset="-120"/>
                <a:ea typeface="微軟正黑體" panose="020B0604030504040204" pitchFamily="34" charset="-120"/>
              </a:rPr>
              <a:t>“无比”的意思</a:t>
            </a:r>
            <a:r>
              <a:rPr lang="zh-TW" altLang="en-US" sz="4000" dirty="0">
                <a:latin typeface="微軟正黑體" panose="020B0604030504040204" pitchFamily="34" charset="-120"/>
              </a:rPr>
              <a:t>是“没有能够比得上”。</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ea typeface="微軟正黑體" panose="020B0604030504040204" pitchFamily="34" charset="-120"/>
              </a:rPr>
              <a:t>2.</a:t>
            </a:r>
            <a:r>
              <a:rPr lang="zh-TW" altLang="en-US" sz="4000" dirty="0">
                <a:latin typeface="微軟正黑體" panose="020B0604030504040204" pitchFamily="34" charset="-120"/>
                <a:ea typeface="微軟正黑體" panose="020B0604030504040204" pitchFamily="34" charset="-120"/>
              </a:rPr>
              <a:t> </a:t>
            </a:r>
            <a:r>
              <a:rPr lang="en-US" altLang="zh-TW" sz="4000" dirty="0">
                <a:latin typeface="微軟正黑體" panose="020B0604030504040204" pitchFamily="34" charset="-120"/>
                <a:ea typeface="微軟正黑體" panose="020B0604030504040204" pitchFamily="34" charset="-120"/>
              </a:rPr>
              <a:t>Structure</a:t>
            </a:r>
            <a:r>
              <a:rPr lang="zh-TW" altLang="en-US" sz="4000" dirty="0">
                <a:latin typeface="微軟正黑體" panose="020B0604030504040204" pitchFamily="34" charset="-120"/>
                <a:ea typeface="微軟正黑體" panose="020B0604030504040204" pitchFamily="34" charset="-120"/>
              </a:rPr>
              <a:t>：双音节形容词</a:t>
            </a:r>
            <a:r>
              <a:rPr lang="en-US" altLang="zh-TW" sz="40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无比</a:t>
            </a:r>
            <a:endParaRPr lang="en-US" altLang="zh-TW" sz="3200" dirty="0">
              <a:latin typeface="微軟正黑體" panose="020B0604030504040204" pitchFamily="34" charset="-120"/>
              <a:ea typeface="微軟正黑體" panose="020B0604030504040204" pitchFamily="34" charset="-120"/>
            </a:endParaRPr>
          </a:p>
        </p:txBody>
      </p:sp>
      <p:graphicFrame>
        <p:nvGraphicFramePr>
          <p:cNvPr id="3" name="表格 3">
            <a:extLst>
              <a:ext uri="{FF2B5EF4-FFF2-40B4-BE49-F238E27FC236}">
                <a16:creationId xmlns:a16="http://schemas.microsoft.com/office/drawing/2014/main" id="{326BAB75-6865-4C50-8AE6-EE2FCFE95F29}"/>
              </a:ext>
            </a:extLst>
          </p:cNvPr>
          <p:cNvGraphicFramePr>
            <a:graphicFrameLocks noGrp="1"/>
          </p:cNvGraphicFramePr>
          <p:nvPr>
            <p:extLst>
              <p:ext uri="{D42A27DB-BD31-4B8C-83A1-F6EECF244321}">
                <p14:modId xmlns:p14="http://schemas.microsoft.com/office/powerpoint/2010/main" val="4103985637"/>
              </p:ext>
            </p:extLst>
          </p:nvPr>
        </p:nvGraphicFramePr>
        <p:xfrm>
          <a:off x="333496" y="3796241"/>
          <a:ext cx="11525004" cy="2518834"/>
        </p:xfrm>
        <a:graphic>
          <a:graphicData uri="http://schemas.openxmlformats.org/drawingml/2006/table">
            <a:tbl>
              <a:tblPr firstRow="1" bandRow="1">
                <a:tableStyleId>{BC89EF96-8CEA-46FF-86C4-4CE0E7609802}</a:tableStyleId>
              </a:tblPr>
              <a:tblGrid>
                <a:gridCol w="3841668">
                  <a:extLst>
                    <a:ext uri="{9D8B030D-6E8A-4147-A177-3AD203B41FA5}">
                      <a16:colId xmlns:a16="http://schemas.microsoft.com/office/drawing/2014/main" val="1655208306"/>
                    </a:ext>
                  </a:extLst>
                </a:gridCol>
                <a:gridCol w="3841668">
                  <a:extLst>
                    <a:ext uri="{9D8B030D-6E8A-4147-A177-3AD203B41FA5}">
                      <a16:colId xmlns:a16="http://schemas.microsoft.com/office/drawing/2014/main" val="3375421352"/>
                    </a:ext>
                  </a:extLst>
                </a:gridCol>
                <a:gridCol w="3841668">
                  <a:extLst>
                    <a:ext uri="{9D8B030D-6E8A-4147-A177-3AD203B41FA5}">
                      <a16:colId xmlns:a16="http://schemas.microsoft.com/office/drawing/2014/main" val="1448250913"/>
                    </a:ext>
                  </a:extLst>
                </a:gridCol>
              </a:tblGrid>
              <a:tr h="1259417">
                <a:tc>
                  <a:txBody>
                    <a:bodyPr/>
                    <a:lstStyle/>
                    <a:p>
                      <a:pPr algn="ctr"/>
                      <a:r>
                        <a:rPr lang="zh-TW" altLang="en-US" sz="4000" b="0" dirty="0"/>
                        <a:t>英勇无比</a:t>
                      </a:r>
                      <a:endParaRPr lang="en-US" altLang="zh-TW" sz="4000" b="0" dirty="0"/>
                    </a:p>
                    <a:p>
                      <a:pPr algn="l"/>
                      <a:r>
                        <a:rPr lang="en-US" altLang="zh-TW" sz="2000" b="0" dirty="0"/>
                        <a:t>             (brave)</a:t>
                      </a:r>
                      <a:endParaRPr lang="zh-TW" altLang="en-US" sz="2000" b="0" dirty="0"/>
                    </a:p>
                  </a:txBody>
                  <a:tcPr anchor="ctr"/>
                </a:tc>
                <a:tc>
                  <a:txBody>
                    <a:bodyPr/>
                    <a:lstStyle/>
                    <a:p>
                      <a:pPr algn="ctr"/>
                      <a:r>
                        <a:rPr lang="zh-TW" altLang="en-US" sz="4000" b="0" dirty="0"/>
                        <a:t>威力无比</a:t>
                      </a:r>
                      <a:endParaRPr lang="en-US" altLang="zh-TW" sz="4000" b="0" dirty="0"/>
                    </a:p>
                    <a:p>
                      <a:pPr algn="l"/>
                      <a:r>
                        <a:rPr lang="en-US" altLang="zh-TW" sz="2000" b="0" dirty="0"/>
                        <a:t>            (power)</a:t>
                      </a:r>
                      <a:endParaRPr lang="zh-TW" altLang="en-US" sz="2000" b="0" dirty="0"/>
                    </a:p>
                  </a:txBody>
                  <a:tcPr anchor="ctr"/>
                </a:tc>
                <a:tc>
                  <a:txBody>
                    <a:bodyPr/>
                    <a:lstStyle/>
                    <a:p>
                      <a:pPr algn="ctr"/>
                      <a:r>
                        <a:rPr kumimoji="0" lang="zh-TW" altLang="en-US" sz="40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硕大无比</a:t>
                      </a:r>
                      <a:endParaRPr lang="zh-TW" altLang="en-US" sz="4000" b="0" dirty="0"/>
                    </a:p>
                  </a:txBody>
                  <a:tcPr anchor="ctr"/>
                </a:tc>
                <a:extLst>
                  <a:ext uri="{0D108BD9-81ED-4DB2-BD59-A6C34878D82A}">
                    <a16:rowId xmlns:a16="http://schemas.microsoft.com/office/drawing/2014/main" val="2742868258"/>
                  </a:ext>
                </a:extLst>
              </a:tr>
              <a:tr h="1259417">
                <a:tc>
                  <a:txBody>
                    <a:bodyPr/>
                    <a:lstStyle/>
                    <a:p>
                      <a:pPr algn="ctr"/>
                      <a:r>
                        <a:rPr kumimoji="0" lang="zh-TW" altLang="en-US" sz="40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聪颖无比</a:t>
                      </a:r>
                      <a:endParaRPr kumimoji="0" lang="en-US" altLang="zh-TW" sz="40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p>
                      <a:pPr algn="l"/>
                      <a:r>
                        <a:rPr lang="en-US" altLang="zh-TW" sz="1800" b="0" i="0" kern="1200" dirty="0">
                          <a:solidFill>
                            <a:schemeClr val="tx1"/>
                          </a:solidFill>
                          <a:effectLst/>
                          <a:latin typeface="+mn-lt"/>
                          <a:ea typeface="+mn-ea"/>
                          <a:cs typeface="+mn-cs"/>
                        </a:rPr>
                        <a:t>            (intelligent)</a:t>
                      </a:r>
                      <a:endParaRPr lang="zh-TW" altLang="en-US" sz="4000" b="0" dirty="0"/>
                    </a:p>
                  </a:txBody>
                  <a:tcPr anchor="ctr"/>
                </a:tc>
                <a:tc>
                  <a:txBody>
                    <a:bodyPr/>
                    <a:lstStyle/>
                    <a:p>
                      <a:pPr algn="ctr"/>
                      <a:r>
                        <a:rPr kumimoji="0" lang="zh-TW" altLang="en-US" sz="40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兴奋无比</a:t>
                      </a:r>
                      <a:endParaRPr lang="zh-TW" altLang="en-US" sz="4000" b="0" dirty="0"/>
                    </a:p>
                  </a:txBody>
                  <a:tcPr anchor="ctr"/>
                </a:tc>
                <a:tc>
                  <a:txBody>
                    <a:bodyPr/>
                    <a:lstStyle/>
                    <a:p>
                      <a:pPr algn="ctr"/>
                      <a:r>
                        <a:rPr kumimoji="0" lang="zh-TW" altLang="en-US" sz="40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高傲无比</a:t>
                      </a:r>
                      <a:endParaRPr kumimoji="0" lang="en-US" altLang="zh-TW" sz="40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p>
                      <a:pPr algn="l"/>
                      <a:r>
                        <a:rPr lang="en-US" altLang="zh-TW" sz="1800" b="0" i="0" kern="1200" dirty="0">
                          <a:solidFill>
                            <a:schemeClr val="tx1"/>
                          </a:solidFill>
                          <a:effectLst/>
                          <a:latin typeface="+mn-lt"/>
                          <a:ea typeface="+mn-ea"/>
                          <a:cs typeface="+mn-cs"/>
                        </a:rPr>
                        <a:t>             (arrogant)</a:t>
                      </a:r>
                      <a:endParaRPr lang="zh-TW" altLang="en-US" sz="4000" b="0" dirty="0"/>
                    </a:p>
                  </a:txBody>
                  <a:tcPr anchor="ctr"/>
                </a:tc>
                <a:extLst>
                  <a:ext uri="{0D108BD9-81ED-4DB2-BD59-A6C34878D82A}">
                    <a16:rowId xmlns:a16="http://schemas.microsoft.com/office/drawing/2014/main" val="3842547163"/>
                  </a:ext>
                </a:extLst>
              </a:tr>
            </a:tbl>
          </a:graphicData>
        </a:graphic>
      </p:graphicFrame>
    </p:spTree>
    <p:extLst>
      <p:ext uri="{BB962C8B-B14F-4D97-AF65-F5344CB8AC3E}">
        <p14:creationId xmlns:p14="http://schemas.microsoft.com/office/powerpoint/2010/main" val="121516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333495" y="134775"/>
            <a:ext cx="11525005" cy="1323439"/>
          </a:xfrm>
          <a:prstGeom prst="rect">
            <a:avLst/>
          </a:prstGeom>
          <a:noFill/>
          <a:ln w="76200">
            <a:solidFill>
              <a:srgbClr val="663300"/>
            </a:solidFill>
          </a:ln>
        </p:spPr>
        <p:txBody>
          <a:bodyPr wrap="square" rtlCol="0">
            <a:spAutoFit/>
          </a:bodyPr>
          <a:lstStyle/>
          <a:p>
            <a:pPr algn="ctr"/>
            <a:r>
              <a:rPr lang="zh-TW" altLang="en-US" sz="8000" dirty="0">
                <a:solidFill>
                  <a:srgbClr val="660033"/>
                </a:solidFill>
                <a:latin typeface="標楷體" panose="03000509000000000000" pitchFamily="65" charset="-120"/>
                <a:ea typeface="標楷體" panose="03000509000000000000" pitchFamily="65" charset="-120"/>
              </a:rPr>
              <a:t>无比</a:t>
            </a:r>
            <a:endParaRPr lang="en-US" altLang="zh-TW" sz="8000" dirty="0">
              <a:solidFill>
                <a:srgbClr val="660033"/>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4A824F04-5B21-4CAC-9E28-DE231C124E7C}"/>
              </a:ext>
            </a:extLst>
          </p:cNvPr>
          <p:cNvSpPr txBox="1"/>
          <p:nvPr/>
        </p:nvSpPr>
        <p:spPr>
          <a:xfrm>
            <a:off x="333497" y="1603116"/>
            <a:ext cx="11525005" cy="1825884"/>
          </a:xfrm>
          <a:prstGeom prst="rect">
            <a:avLst/>
          </a:prstGeom>
          <a:noFill/>
          <a:ln>
            <a:solidFill>
              <a:schemeClr val="tx1"/>
            </a:solidFill>
          </a:ln>
        </p:spPr>
        <p:txBody>
          <a:bodyPr wrap="square" rtlCol="0">
            <a:spAutoFit/>
          </a:bodyPr>
          <a:lstStyle/>
          <a:p>
            <a:pPr>
              <a:lnSpc>
                <a:spcPct val="150000"/>
              </a:lnSpc>
            </a:pPr>
            <a:r>
              <a:rPr lang="en-US" altLang="zh-TW" sz="4000" dirty="0">
                <a:latin typeface="微軟正黑體" panose="020B0604030504040204" pitchFamily="34" charset="-120"/>
                <a:ea typeface="微軟正黑體" panose="020B0604030504040204" pitchFamily="34" charset="-120"/>
              </a:rPr>
              <a:t>1.</a:t>
            </a:r>
            <a:r>
              <a:rPr lang="zh-TW" altLang="en-US" sz="4000" dirty="0">
                <a:latin typeface="微軟正黑體" panose="020B0604030504040204" pitchFamily="34" charset="-120"/>
                <a:ea typeface="微軟正黑體" panose="020B0604030504040204" pitchFamily="34" charset="-120"/>
              </a:rPr>
              <a:t>“无比”的意思</a:t>
            </a:r>
            <a:r>
              <a:rPr lang="zh-TW" altLang="en-US" sz="4000" dirty="0">
                <a:latin typeface="微軟正黑體" panose="020B0604030504040204" pitchFamily="34" charset="-120"/>
              </a:rPr>
              <a:t>是“非常”。</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ea typeface="微軟正黑體" panose="020B0604030504040204" pitchFamily="34" charset="-120"/>
              </a:rPr>
              <a:t>2.</a:t>
            </a:r>
            <a:r>
              <a:rPr lang="zh-TW" altLang="en-US" sz="4000" dirty="0">
                <a:latin typeface="微軟正黑體" panose="020B0604030504040204" pitchFamily="34" charset="-120"/>
                <a:ea typeface="微軟正黑體" panose="020B0604030504040204" pitchFamily="34" charset="-120"/>
              </a:rPr>
              <a:t> </a:t>
            </a:r>
            <a:r>
              <a:rPr lang="en-US" altLang="zh-TW" sz="4000" dirty="0">
                <a:latin typeface="微軟正黑體" panose="020B0604030504040204" pitchFamily="34" charset="-120"/>
                <a:ea typeface="微軟正黑體" panose="020B0604030504040204" pitchFamily="34" charset="-120"/>
              </a:rPr>
              <a:t>Structure</a:t>
            </a:r>
            <a:r>
              <a:rPr lang="zh-TW" altLang="en-US" sz="4000" dirty="0">
                <a:latin typeface="微軟正黑體" panose="020B0604030504040204" pitchFamily="34" charset="-120"/>
              </a:rPr>
              <a:t>：无比</a:t>
            </a:r>
            <a:r>
              <a:rPr lang="en-US" altLang="zh-TW" sz="40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rPr>
              <a:t>形容词</a:t>
            </a:r>
            <a:r>
              <a:rPr lang="en-US" altLang="zh-TW" sz="4000" dirty="0">
                <a:latin typeface="微軟正黑體" panose="020B0604030504040204" pitchFamily="34" charset="-120"/>
              </a:rPr>
              <a:t>/</a:t>
            </a:r>
            <a:r>
              <a:rPr lang="zh-TW" altLang="en-US" sz="4000" dirty="0">
                <a:latin typeface="微軟正黑體" panose="020B0604030504040204" pitchFamily="34" charset="-120"/>
              </a:rPr>
              <a:t>动词。</a:t>
            </a:r>
            <a:endParaRPr lang="en-US" altLang="zh-TW" sz="4000" dirty="0">
              <a:latin typeface="微軟正黑體" panose="020B0604030504040204" pitchFamily="34" charset="-120"/>
              <a:ea typeface="微軟正黑體" panose="020B0604030504040204" pitchFamily="34" charset="-120"/>
            </a:endParaRPr>
          </a:p>
        </p:txBody>
      </p:sp>
      <p:graphicFrame>
        <p:nvGraphicFramePr>
          <p:cNvPr id="7" name="表格 7">
            <a:extLst>
              <a:ext uri="{FF2B5EF4-FFF2-40B4-BE49-F238E27FC236}">
                <a16:creationId xmlns:a16="http://schemas.microsoft.com/office/drawing/2014/main" id="{C683B7AC-0E44-4DDB-B0DC-DB831BB75DF6}"/>
              </a:ext>
            </a:extLst>
          </p:cNvPr>
          <p:cNvGraphicFramePr>
            <a:graphicFrameLocks noGrp="1"/>
          </p:cNvGraphicFramePr>
          <p:nvPr>
            <p:extLst>
              <p:ext uri="{D42A27DB-BD31-4B8C-83A1-F6EECF244321}">
                <p14:modId xmlns:p14="http://schemas.microsoft.com/office/powerpoint/2010/main" val="2685565609"/>
              </p:ext>
            </p:extLst>
          </p:nvPr>
        </p:nvGraphicFramePr>
        <p:xfrm>
          <a:off x="333495" y="3672416"/>
          <a:ext cx="11525004" cy="3029028"/>
        </p:xfrm>
        <a:graphic>
          <a:graphicData uri="http://schemas.openxmlformats.org/drawingml/2006/table">
            <a:tbl>
              <a:tblPr firstRow="1" bandRow="1">
                <a:tableStyleId>{BC89EF96-8CEA-46FF-86C4-4CE0E7609802}</a:tableStyleId>
              </a:tblPr>
              <a:tblGrid>
                <a:gridCol w="2881251">
                  <a:extLst>
                    <a:ext uri="{9D8B030D-6E8A-4147-A177-3AD203B41FA5}">
                      <a16:colId xmlns:a16="http://schemas.microsoft.com/office/drawing/2014/main" val="252374382"/>
                    </a:ext>
                  </a:extLst>
                </a:gridCol>
                <a:gridCol w="2881251">
                  <a:extLst>
                    <a:ext uri="{9D8B030D-6E8A-4147-A177-3AD203B41FA5}">
                      <a16:colId xmlns:a16="http://schemas.microsoft.com/office/drawing/2014/main" val="4024321866"/>
                    </a:ext>
                  </a:extLst>
                </a:gridCol>
                <a:gridCol w="2881251">
                  <a:extLst>
                    <a:ext uri="{9D8B030D-6E8A-4147-A177-3AD203B41FA5}">
                      <a16:colId xmlns:a16="http://schemas.microsoft.com/office/drawing/2014/main" val="1473769438"/>
                    </a:ext>
                  </a:extLst>
                </a:gridCol>
                <a:gridCol w="2881251">
                  <a:extLst>
                    <a:ext uri="{9D8B030D-6E8A-4147-A177-3AD203B41FA5}">
                      <a16:colId xmlns:a16="http://schemas.microsoft.com/office/drawing/2014/main" val="3020709728"/>
                    </a:ext>
                  </a:extLst>
                </a:gridCol>
              </a:tblGrid>
              <a:tr h="8967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0" dirty="0"/>
                        <a:t>无比幸福</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无比优越</a:t>
                      </a:r>
                      <a:endParaRPr kumimoji="0" lang="en-US" altLang="zh-TW" sz="36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              </a:t>
                      </a:r>
                      <a:r>
                        <a:rPr kumimoji="0" lang="en-US" altLang="zh-TW" sz="20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a:t>
                      </a:r>
                      <a:r>
                        <a:rPr lang="en-US" altLang="zh-TW" sz="2000" b="0" i="0" kern="1200" dirty="0">
                          <a:solidFill>
                            <a:schemeClr val="tx1"/>
                          </a:solidFill>
                          <a:effectLst/>
                          <a:latin typeface="+mn-lt"/>
                          <a:ea typeface="+mn-ea"/>
                          <a:cs typeface="+mn-cs"/>
                        </a:rPr>
                        <a:t>superior)</a:t>
                      </a:r>
                      <a:endParaRPr kumimoji="0" lang="zh-TW" altLang="en-US" sz="20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无比美好</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无比强大</a:t>
                      </a:r>
                    </a:p>
                  </a:txBody>
                  <a:tcPr anchor="ctr"/>
                </a:tc>
                <a:extLst>
                  <a:ext uri="{0D108BD9-81ED-4DB2-BD59-A6C34878D82A}">
                    <a16:rowId xmlns:a16="http://schemas.microsoft.com/office/drawing/2014/main" val="3182786018"/>
                  </a:ext>
                </a:extLst>
              </a:tr>
              <a:tr h="11873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无比热爱</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无比仇恨</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无比感慨</a:t>
                      </a:r>
                      <a:endParaRPr kumimoji="0" lang="en-US" altLang="zh-TW" sz="36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             </a:t>
                      </a:r>
                      <a:r>
                        <a:rPr kumimoji="0" lang="en-US" altLang="zh-TW" sz="20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a:t>
                      </a:r>
                      <a:r>
                        <a:rPr kumimoji="0" lang="en-US" altLang="zh-TW" sz="2000" b="0" i="0" u="none" strike="noStrike" kern="1200" cap="none" spc="0" normalizeH="0" baseline="0" noProof="0" dirty="0">
                          <a:ln>
                            <a:noFill/>
                          </a:ln>
                          <a:solidFill>
                            <a:srgbClr val="2D2E2D"/>
                          </a:solidFill>
                          <a:effectLst/>
                          <a:uLnTx/>
                          <a:uFillTx/>
                          <a:latin typeface="+mn-lt"/>
                          <a:ea typeface="+mn-ea"/>
                          <a:cs typeface="+mn-cs"/>
                        </a:rPr>
                        <a:t>deeply moved)</a:t>
                      </a:r>
                      <a:endParaRPr kumimoji="0" lang="zh-TW" altLang="en-US" sz="20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无比轻松</a:t>
                      </a:r>
                    </a:p>
                  </a:txBody>
                  <a:tcPr anchor="ctr"/>
                </a:tc>
                <a:extLst>
                  <a:ext uri="{0D108BD9-81ED-4DB2-BD59-A6C34878D82A}">
                    <a16:rowId xmlns:a16="http://schemas.microsoft.com/office/drawing/2014/main" val="617410599"/>
                  </a:ext>
                </a:extLst>
              </a:tr>
              <a:tr h="8967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无比浪漫</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无比舒适</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36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36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txBody>
                  <a:tcPr anchor="ctr"/>
                </a:tc>
                <a:extLst>
                  <a:ext uri="{0D108BD9-81ED-4DB2-BD59-A6C34878D82A}">
                    <a16:rowId xmlns:a16="http://schemas.microsoft.com/office/drawing/2014/main" val="2504514304"/>
                  </a:ext>
                </a:extLst>
              </a:tr>
            </a:tbl>
          </a:graphicData>
        </a:graphic>
      </p:graphicFrame>
      <p:cxnSp>
        <p:nvCxnSpPr>
          <p:cNvPr id="10" name="直線接點 9">
            <a:extLst>
              <a:ext uri="{FF2B5EF4-FFF2-40B4-BE49-F238E27FC236}">
                <a16:creationId xmlns:a16="http://schemas.microsoft.com/office/drawing/2014/main" id="{B6EA6122-C063-4D7F-98EE-59ABE9690E49}"/>
              </a:ext>
            </a:extLst>
          </p:cNvPr>
          <p:cNvCxnSpPr>
            <a:cxnSpLocks/>
          </p:cNvCxnSpPr>
          <p:nvPr/>
        </p:nvCxnSpPr>
        <p:spPr>
          <a:xfrm>
            <a:off x="6096000" y="5743575"/>
            <a:ext cx="5762500" cy="8763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08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9BF23C9-79B3-4993-9D3A-F1CE7D483C19}"/>
              </a:ext>
            </a:extLst>
          </p:cNvPr>
          <p:cNvSpPr txBox="1"/>
          <p:nvPr/>
        </p:nvSpPr>
        <p:spPr>
          <a:xfrm>
            <a:off x="0" y="0"/>
            <a:ext cx="1457204" cy="646331"/>
          </a:xfrm>
          <a:prstGeom prst="rect">
            <a:avLst/>
          </a:prstGeom>
          <a:solidFill>
            <a:srgbClr val="660033"/>
          </a:solidFill>
        </p:spPr>
        <p:txBody>
          <a:bodyPr wrap="square" rtlCol="0">
            <a:spAutoFit/>
          </a:bodyPr>
          <a:lstStyle/>
          <a:p>
            <a:pPr algn="ctr"/>
            <a:r>
              <a:rPr lang="zh-TW" altLang="en-US" sz="3600" dirty="0">
                <a:solidFill>
                  <a:schemeClr val="bg1"/>
                </a:solidFill>
                <a:latin typeface="標楷體" panose="03000509000000000000" pitchFamily="65" charset="-120"/>
                <a:ea typeface="標楷體" panose="03000509000000000000" pitchFamily="65" charset="-120"/>
              </a:rPr>
              <a:t>无比</a:t>
            </a:r>
            <a:endParaRPr lang="en-US" altLang="zh-TW" sz="36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3917D139-2169-41AC-8615-D21EF9D8DE13}"/>
              </a:ext>
            </a:extLst>
          </p:cNvPr>
          <p:cNvSpPr txBox="1"/>
          <p:nvPr/>
        </p:nvSpPr>
        <p:spPr>
          <a:xfrm>
            <a:off x="333497" y="873204"/>
            <a:ext cx="11525005" cy="5461110"/>
          </a:xfrm>
          <a:prstGeom prst="rect">
            <a:avLst/>
          </a:prstGeom>
          <a:noFill/>
        </p:spPr>
        <p:txBody>
          <a:bodyPr wrap="square" rtlCol="0">
            <a:spAutoFit/>
          </a:bodyPr>
          <a:lstStyle/>
          <a:p>
            <a:pPr>
              <a:lnSpc>
                <a:spcPct val="200000"/>
              </a:lnSpc>
            </a:pPr>
            <a:r>
              <a:rPr lang="en-US" altLang="zh-TW" sz="3600" dirty="0"/>
              <a:t>1.</a:t>
            </a:r>
            <a:r>
              <a:rPr lang="zh-TW" altLang="en-US" sz="3600" dirty="0"/>
              <a:t>终于结束风餐露宿的生活，重新回到温暖的家，他感</a:t>
            </a:r>
            <a:endParaRPr lang="en-US" altLang="zh-TW" sz="3600" dirty="0"/>
          </a:p>
          <a:p>
            <a:pPr>
              <a:lnSpc>
                <a:spcPct val="200000"/>
              </a:lnSpc>
            </a:pPr>
            <a:r>
              <a:rPr lang="zh-TW" altLang="en-US" sz="3600" dirty="0"/>
              <a:t>   到</a:t>
            </a:r>
            <a:r>
              <a:rPr lang="en-US" altLang="zh-TW" sz="3600" dirty="0"/>
              <a:t>____________________</a:t>
            </a:r>
            <a:r>
              <a:rPr lang="zh-TW" altLang="en-US" sz="3600" dirty="0"/>
              <a:t>。</a:t>
            </a:r>
            <a:endParaRPr lang="en-US" altLang="zh-TW" sz="3600" dirty="0"/>
          </a:p>
          <a:p>
            <a:pPr>
              <a:lnSpc>
                <a:spcPct val="200000"/>
              </a:lnSpc>
            </a:pPr>
            <a:r>
              <a:rPr lang="en-US" altLang="zh-TW" sz="3600" dirty="0"/>
              <a:t>2.</a:t>
            </a:r>
            <a:r>
              <a:rPr lang="zh-TW" altLang="en-US" sz="3600" dirty="0"/>
              <a:t>作为一名教师，她</a:t>
            </a:r>
            <a:r>
              <a:rPr lang="en-US" altLang="zh-TW" sz="3600" dirty="0"/>
              <a:t>_________________</a:t>
            </a:r>
            <a:r>
              <a:rPr lang="zh-TW" altLang="en-US" sz="3600" dirty="0"/>
              <a:t>自己的工作。</a:t>
            </a:r>
            <a:endParaRPr lang="en-US" altLang="zh-TW" sz="3600" dirty="0"/>
          </a:p>
          <a:p>
            <a:pPr>
              <a:lnSpc>
                <a:spcPct val="200000"/>
              </a:lnSpc>
            </a:pPr>
            <a:r>
              <a:rPr lang="en-US" altLang="zh-TW" sz="3600" dirty="0"/>
              <a:t>3.</a:t>
            </a:r>
            <a:r>
              <a:rPr lang="zh-TW" altLang="en-US" sz="3600" dirty="0"/>
              <a:t>这位科学家从小就</a:t>
            </a:r>
            <a:r>
              <a:rPr lang="en-US" altLang="zh-TW" sz="3600" dirty="0"/>
              <a:t>_________________</a:t>
            </a:r>
            <a:r>
              <a:rPr lang="zh-TW" altLang="en-US" sz="3600" dirty="0"/>
              <a:t>，才智超群。</a:t>
            </a:r>
            <a:endParaRPr lang="en-US" altLang="zh-TW" sz="3600" dirty="0"/>
          </a:p>
          <a:p>
            <a:pPr>
              <a:lnSpc>
                <a:spcPct val="200000"/>
              </a:lnSpc>
            </a:pPr>
            <a:r>
              <a:rPr lang="en-US" altLang="zh-TW" sz="3600" dirty="0"/>
              <a:t>4.</a:t>
            </a:r>
            <a:r>
              <a:rPr lang="zh-TW" altLang="en-US" sz="3600" dirty="0"/>
              <a:t>他的话</a:t>
            </a:r>
            <a:r>
              <a:rPr lang="en-US" altLang="zh-TW" sz="3600" dirty="0"/>
              <a:t>_________________</a:t>
            </a:r>
            <a:r>
              <a:rPr lang="zh-TW" altLang="en-US" sz="3600" dirty="0"/>
              <a:t>，谁也不敢违抗。</a:t>
            </a:r>
            <a:endParaRPr lang="en-US" altLang="zh-TW" sz="3600" dirty="0"/>
          </a:p>
        </p:txBody>
      </p:sp>
      <p:sp>
        <p:nvSpPr>
          <p:cNvPr id="4" name="文字方塊 3">
            <a:extLst>
              <a:ext uri="{FF2B5EF4-FFF2-40B4-BE49-F238E27FC236}">
                <a16:creationId xmlns:a16="http://schemas.microsoft.com/office/drawing/2014/main" id="{4AE8ACF1-57A5-4323-935A-CC262FA32F81}"/>
              </a:ext>
            </a:extLst>
          </p:cNvPr>
          <p:cNvSpPr txBox="1"/>
          <p:nvPr/>
        </p:nvSpPr>
        <p:spPr>
          <a:xfrm>
            <a:off x="1228725" y="2274234"/>
            <a:ext cx="5105400" cy="646331"/>
          </a:xfrm>
          <a:prstGeom prst="rect">
            <a:avLst/>
          </a:prstGeom>
          <a:noFill/>
        </p:spPr>
        <p:txBody>
          <a:bodyPr wrap="square" rtlCol="0">
            <a:spAutoFit/>
          </a:bodyPr>
          <a:lstStyle/>
          <a:p>
            <a:pPr algn="ctr"/>
            <a:r>
              <a:rPr lang="zh-TW" altLang="en-US" sz="3600" dirty="0">
                <a:solidFill>
                  <a:srgbClr val="FF0000"/>
                </a:solidFill>
              </a:rPr>
              <a:t>无比舒适</a:t>
            </a:r>
          </a:p>
        </p:txBody>
      </p:sp>
      <p:sp>
        <p:nvSpPr>
          <p:cNvPr id="6" name="文字方塊 5">
            <a:extLst>
              <a:ext uri="{FF2B5EF4-FFF2-40B4-BE49-F238E27FC236}">
                <a16:creationId xmlns:a16="http://schemas.microsoft.com/office/drawing/2014/main" id="{D7E56FE5-FE8F-4129-91A4-71E4BE972DA6}"/>
              </a:ext>
            </a:extLst>
          </p:cNvPr>
          <p:cNvSpPr txBox="1"/>
          <p:nvPr/>
        </p:nvSpPr>
        <p:spPr>
          <a:xfrm>
            <a:off x="4457700" y="3338730"/>
            <a:ext cx="4324350" cy="646331"/>
          </a:xfrm>
          <a:prstGeom prst="rect">
            <a:avLst/>
          </a:prstGeom>
          <a:noFill/>
        </p:spPr>
        <p:txBody>
          <a:bodyPr wrap="square" rtlCol="0">
            <a:spAutoFit/>
          </a:bodyPr>
          <a:lstStyle/>
          <a:p>
            <a:pPr algn="ctr"/>
            <a:r>
              <a:rPr lang="zh-TW" altLang="en-US" sz="3600" dirty="0">
                <a:solidFill>
                  <a:srgbClr val="FF0000"/>
                </a:solidFill>
              </a:rPr>
              <a:t>骄傲无比</a:t>
            </a:r>
          </a:p>
        </p:txBody>
      </p:sp>
      <p:sp>
        <p:nvSpPr>
          <p:cNvPr id="7" name="文字方塊 6">
            <a:extLst>
              <a:ext uri="{FF2B5EF4-FFF2-40B4-BE49-F238E27FC236}">
                <a16:creationId xmlns:a16="http://schemas.microsoft.com/office/drawing/2014/main" id="{F2473B16-E281-41DD-8A71-6FBBD6348125}"/>
              </a:ext>
            </a:extLst>
          </p:cNvPr>
          <p:cNvSpPr txBox="1"/>
          <p:nvPr/>
        </p:nvSpPr>
        <p:spPr>
          <a:xfrm>
            <a:off x="2181223" y="5524080"/>
            <a:ext cx="4324351" cy="646331"/>
          </a:xfrm>
          <a:prstGeom prst="rect">
            <a:avLst/>
          </a:prstGeom>
          <a:noFill/>
        </p:spPr>
        <p:txBody>
          <a:bodyPr wrap="square" rtlCol="0">
            <a:spAutoFit/>
          </a:bodyPr>
          <a:lstStyle/>
          <a:p>
            <a:pPr algn="ctr"/>
            <a:r>
              <a:rPr lang="zh-TW" altLang="en-US" sz="3600" dirty="0">
                <a:solidFill>
                  <a:srgbClr val="FF0000"/>
                </a:solidFill>
              </a:rPr>
              <a:t>威力无比</a:t>
            </a:r>
          </a:p>
        </p:txBody>
      </p:sp>
      <p:sp>
        <p:nvSpPr>
          <p:cNvPr id="8" name="文字方塊 7">
            <a:extLst>
              <a:ext uri="{FF2B5EF4-FFF2-40B4-BE49-F238E27FC236}">
                <a16:creationId xmlns:a16="http://schemas.microsoft.com/office/drawing/2014/main" id="{DCFDAE36-1DE4-416C-B908-D45095891C87}"/>
              </a:ext>
            </a:extLst>
          </p:cNvPr>
          <p:cNvSpPr txBox="1"/>
          <p:nvPr/>
        </p:nvSpPr>
        <p:spPr>
          <a:xfrm>
            <a:off x="4610100" y="4584201"/>
            <a:ext cx="4324350" cy="646331"/>
          </a:xfrm>
          <a:prstGeom prst="rect">
            <a:avLst/>
          </a:prstGeom>
          <a:noFill/>
        </p:spPr>
        <p:txBody>
          <a:bodyPr wrap="square" rtlCol="0">
            <a:spAutoFit/>
          </a:bodyPr>
          <a:lstStyle/>
          <a:p>
            <a:pPr algn="ctr"/>
            <a:r>
              <a:rPr lang="zh-TW" altLang="en-US" sz="3600" dirty="0">
                <a:solidFill>
                  <a:srgbClr val="FF0000"/>
                </a:solidFill>
              </a:rPr>
              <a:t>聪颖无比</a:t>
            </a:r>
          </a:p>
        </p:txBody>
      </p:sp>
    </p:spTree>
    <p:extLst>
      <p:ext uri="{BB962C8B-B14F-4D97-AF65-F5344CB8AC3E}">
        <p14:creationId xmlns:p14="http://schemas.microsoft.com/office/powerpoint/2010/main" val="363574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铺</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叮</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24001"/>
            <a:ext cx="2151321" cy="1107996"/>
          </a:xfrm>
          <a:prstGeom prst="rect">
            <a:avLst/>
          </a:prstGeom>
          <a:solidFill>
            <a:schemeClr val="accent1"/>
          </a:solidFill>
          <a:ln>
            <a:solidFill>
              <a:srgbClr val="D15A3E"/>
            </a:solidFill>
          </a:ln>
        </p:spPr>
        <p:txBody>
          <a:bodyPr wrap="square" rtlCol="0" anchor="ctr">
            <a:spAutoFit/>
          </a:bodyPr>
          <a:lstStyle/>
          <a:p>
            <a:pPr algn="ctr"/>
            <a:r>
              <a:rPr lang="zh-TW" altLang="en-US" sz="6600" dirty="0">
                <a:solidFill>
                  <a:schemeClr val="bg1"/>
                </a:solidFill>
                <a:latin typeface="Calibri" panose="020F0502020204030204" pitchFamily="34" charset="0"/>
              </a:rPr>
              <a:t>屈服</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388985"/>
            <a:ext cx="2151321" cy="1107996"/>
          </a:xfrm>
          <a:prstGeom prst="rect">
            <a:avLst/>
          </a:prstGeom>
          <a:solidFill>
            <a:schemeClr val="accent1"/>
          </a:solidFill>
          <a:ln>
            <a:solidFill>
              <a:schemeClr val="accent1"/>
            </a:solidFill>
          </a:ln>
        </p:spPr>
        <p:txBody>
          <a:bodyPr wrap="square" rtlCol="0" anchor="ctr">
            <a:spAutoFit/>
          </a:bodyPr>
          <a:lstStyle/>
          <a:p>
            <a:pPr algn="ctr"/>
            <a:r>
              <a:rPr lang="zh-TW" altLang="en-US" sz="6600" dirty="0">
                <a:solidFill>
                  <a:schemeClr val="bg1"/>
                </a:solidFill>
                <a:latin typeface="Calibri" panose="020F0502020204030204" pitchFamily="34" charset="0"/>
              </a:rPr>
              <a:t>萧瑟</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2" y="1834530"/>
            <a:ext cx="3256039"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旧时的驿站。</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15792" y="1447275"/>
            <a:ext cx="3775984" cy="183979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咬，蚊虫等用针型口器吸食。</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018201"/>
            <a:ext cx="6096000" cy="183979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在外在压力下放弃斗争，低头认输。</a:t>
            </a:r>
          </a:p>
        </p:txBody>
      </p:sp>
      <p:sp>
        <p:nvSpPr>
          <p:cNvPr id="11" name="矩形 10">
            <a:extLst>
              <a:ext uri="{FF2B5EF4-FFF2-40B4-BE49-F238E27FC236}">
                <a16:creationId xmlns:a16="http://schemas.microsoft.com/office/drawing/2014/main" id="{9AF8CCF4-6697-482F-81B6-2EF38231843A}"/>
              </a:ext>
            </a:extLst>
          </p:cNvPr>
          <p:cNvSpPr/>
          <p:nvPr/>
        </p:nvSpPr>
        <p:spPr>
          <a:xfrm>
            <a:off x="2506318" y="3880429"/>
            <a:ext cx="3609474" cy="584775"/>
          </a:xfrm>
          <a:prstGeom prst="rect">
            <a:avLst/>
          </a:prstGeom>
        </p:spPr>
        <p:txBody>
          <a:bodyPr wrap="square">
            <a:spAutoFit/>
          </a:bodyPr>
          <a:lstStyle/>
          <a:p>
            <a:pPr algn="ctr"/>
            <a:r>
              <a:rPr lang="en-US" altLang="zh-TW" sz="3200" dirty="0" err="1"/>
              <a:t>surrendor;yield</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46932" y="3878691"/>
            <a:ext cx="3945068" cy="584775"/>
          </a:xfrm>
          <a:prstGeom prst="rect">
            <a:avLst/>
          </a:prstGeom>
        </p:spPr>
        <p:txBody>
          <a:bodyPr wrap="square">
            <a:spAutoFit/>
          </a:bodyPr>
          <a:lstStyle/>
          <a:p>
            <a:pPr algn="ctr"/>
            <a:r>
              <a:rPr lang="en-US" altLang="zh-TW" sz="3200" dirty="0"/>
              <a:t>rustle in the air</a:t>
            </a:r>
            <a:endParaRPr lang="zh-TW" altLang="en-US" sz="3200" dirty="0">
              <a:latin typeface="Calibri" panose="020F0502020204030204" pitchFamily="34" charset="0"/>
              <a:cs typeface="Calibri" panose="020F0502020204030204" pitchFamily="34" charset="0"/>
            </a:endParaRPr>
          </a:p>
        </p:txBody>
      </p:sp>
      <p:sp>
        <p:nvSpPr>
          <p:cNvPr id="15" name="矩形 14">
            <a:extLst>
              <a:ext uri="{FF2B5EF4-FFF2-40B4-BE49-F238E27FC236}">
                <a16:creationId xmlns:a16="http://schemas.microsoft.com/office/drawing/2014/main" id="{399529F6-75D3-4E81-8E04-95CC42947F9B}"/>
              </a:ext>
            </a:extLst>
          </p:cNvPr>
          <p:cNvSpPr/>
          <p:nvPr/>
        </p:nvSpPr>
        <p:spPr>
          <a:xfrm>
            <a:off x="2486526" y="667588"/>
            <a:ext cx="3609474" cy="584775"/>
          </a:xfrm>
          <a:prstGeom prst="rect">
            <a:avLst/>
          </a:prstGeom>
        </p:spPr>
        <p:txBody>
          <a:bodyPr wrap="square">
            <a:spAutoFit/>
          </a:bodyPr>
          <a:lstStyle/>
          <a:p>
            <a:pPr algn="ctr"/>
            <a:r>
              <a:rPr lang="en-US" altLang="zh-TW" sz="3200" dirty="0"/>
              <a:t>shop, store</a:t>
            </a:r>
            <a:endParaRPr lang="zh-TW" altLang="en-US" sz="32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96D19F86-24DE-4797-BC2C-040F75635E77}"/>
              </a:ext>
            </a:extLst>
          </p:cNvPr>
          <p:cNvPicPr>
            <a:picLocks noChangeAspect="1"/>
          </p:cNvPicPr>
          <p:nvPr/>
        </p:nvPicPr>
        <p:blipFill>
          <a:blip r:embed="rId2"/>
          <a:stretch>
            <a:fillRect/>
          </a:stretch>
        </p:blipFill>
        <p:spPr>
          <a:xfrm>
            <a:off x="3256041" y="1569667"/>
            <a:ext cx="2859751" cy="1874726"/>
          </a:xfrm>
          <a:prstGeom prst="rect">
            <a:avLst/>
          </a:prstGeom>
        </p:spPr>
      </p:pic>
      <p:pic>
        <p:nvPicPr>
          <p:cNvPr id="12" name="圖片 11">
            <a:extLst>
              <a:ext uri="{FF2B5EF4-FFF2-40B4-BE49-F238E27FC236}">
                <a16:creationId xmlns:a16="http://schemas.microsoft.com/office/drawing/2014/main" id="{D7DB3B08-146A-40C9-A858-6D2C8722B175}"/>
              </a:ext>
            </a:extLst>
          </p:cNvPr>
          <p:cNvPicPr>
            <a:picLocks noChangeAspect="1"/>
          </p:cNvPicPr>
          <p:nvPr/>
        </p:nvPicPr>
        <p:blipFill>
          <a:blip r:embed="rId3"/>
          <a:stretch>
            <a:fillRect/>
          </a:stretch>
        </p:blipFill>
        <p:spPr>
          <a:xfrm>
            <a:off x="9891774" y="160372"/>
            <a:ext cx="2300224" cy="1719418"/>
          </a:xfrm>
          <a:prstGeom prst="rect">
            <a:avLst/>
          </a:prstGeom>
        </p:spPr>
      </p:pic>
      <p:sp>
        <p:nvSpPr>
          <p:cNvPr id="16" name="文字方塊 15">
            <a:extLst>
              <a:ext uri="{FF2B5EF4-FFF2-40B4-BE49-F238E27FC236}">
                <a16:creationId xmlns:a16="http://schemas.microsoft.com/office/drawing/2014/main" id="{17C9E62D-8E6A-49EE-95AD-DCCCA6B96D7B}"/>
              </a:ext>
            </a:extLst>
          </p:cNvPr>
          <p:cNvSpPr txBox="1"/>
          <p:nvPr/>
        </p:nvSpPr>
        <p:spPr>
          <a:xfrm>
            <a:off x="6096000" y="5134661"/>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形容风吹草木发出的声音。</a:t>
            </a:r>
          </a:p>
        </p:txBody>
      </p:sp>
    </p:spTree>
    <p:extLst>
      <p:ext uri="{BB962C8B-B14F-4D97-AF65-F5344CB8AC3E}">
        <p14:creationId xmlns:p14="http://schemas.microsoft.com/office/powerpoint/2010/main" val="156847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additive="base">
                                        <p:cTn id="79" dur="500" fill="hold"/>
                                        <p:tgtEl>
                                          <p:spTgt spid="6"/>
                                        </p:tgtEl>
                                        <p:attrNameLst>
                                          <p:attrName>ppt_x</p:attrName>
                                        </p:attrNameLst>
                                      </p:cBhvr>
                                      <p:tavLst>
                                        <p:tav tm="0">
                                          <p:val>
                                            <p:strVal val="#ppt_x"/>
                                          </p:val>
                                        </p:tav>
                                        <p:tav tm="100000">
                                          <p:val>
                                            <p:strVal val="#ppt_x"/>
                                          </p:val>
                                        </p:tav>
                                      </p:tavLst>
                                    </p:anim>
                                    <p:anim calcmode="lin" valueType="num">
                                      <p:cBhvr additive="base">
                                        <p:cTn id="8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5"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E07583C-D5DD-4A56-8AB0-8CA81C6F1FDE}"/>
              </a:ext>
            </a:extLst>
          </p:cNvPr>
          <p:cNvSpPr/>
          <p:nvPr/>
        </p:nvSpPr>
        <p:spPr>
          <a:xfrm>
            <a:off x="330819" y="1212079"/>
            <a:ext cx="11530361" cy="4433842"/>
          </a:xfrm>
          <a:prstGeom prst="rect">
            <a:avLst/>
          </a:prstGeom>
        </p:spPr>
        <p:txBody>
          <a:bodyPr wrap="square">
            <a:spAutoFit/>
          </a:bodyPr>
          <a:lstStyle/>
          <a:p>
            <a:pPr indent="457200">
              <a:lnSpc>
                <a:spcPct val="150000"/>
              </a:lnSpc>
            </a:pPr>
            <a:r>
              <a:rPr lang="zh-CN" altLang="en-US" sz="3200" dirty="0">
                <a:latin typeface="微軟正黑體" panose="020B0604030504040204" pitchFamily="34" charset="-120"/>
                <a:ea typeface="微軟正黑體" panose="020B0604030504040204" pitchFamily="34" charset="-120"/>
              </a:rPr>
              <a:t>“任何人”和“没有人”背上行囊又上路了。一路上，江河挡道，断桥失修，急湍似箭，猛浪若奔，夹岸高山，皆生寒树，横柯蔽日，险峻无比。“千山鸟飞绝，万径人踪灭”，“任何人”和“没有人”互相搀扶，互相鼓励，艰难地踩着每一步。岁月的刻刀磨去他们年少的轻狂，在他们额头眼角刻下沧桑。“任何人”和“没有人”开始衰老。</a:t>
            </a:r>
          </a:p>
        </p:txBody>
      </p:sp>
    </p:spTree>
    <p:extLst>
      <p:ext uri="{BB962C8B-B14F-4D97-AF65-F5344CB8AC3E}">
        <p14:creationId xmlns:p14="http://schemas.microsoft.com/office/powerpoint/2010/main" val="392503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非凡</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坎坷</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24001"/>
            <a:ext cx="2151321" cy="1107996"/>
          </a:xfrm>
          <a:prstGeom prst="rect">
            <a:avLst/>
          </a:prstGeom>
          <a:solidFill>
            <a:schemeClr val="accent1"/>
          </a:solidFill>
          <a:ln>
            <a:solidFill>
              <a:srgbClr val="D15A3E"/>
            </a:solidFill>
          </a:ln>
        </p:spPr>
        <p:txBody>
          <a:bodyPr wrap="square" rtlCol="0" anchor="ctr">
            <a:spAutoFit/>
          </a:bodyPr>
          <a:lstStyle/>
          <a:p>
            <a:pPr algn="ctr"/>
            <a:r>
              <a:rPr lang="zh-TW" altLang="en-US" sz="6600" dirty="0">
                <a:solidFill>
                  <a:schemeClr val="bg1"/>
                </a:solidFill>
                <a:latin typeface="Calibri" panose="020F0502020204030204" pitchFamily="34" charset="0"/>
              </a:rPr>
              <a:t>蹉跎</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388985"/>
            <a:ext cx="2151321" cy="1107996"/>
          </a:xfrm>
          <a:prstGeom prst="rect">
            <a:avLst/>
          </a:prstGeom>
          <a:solidFill>
            <a:schemeClr val="accent1"/>
          </a:solidFill>
          <a:ln>
            <a:solidFill>
              <a:schemeClr val="accent1"/>
            </a:solidFill>
          </a:ln>
        </p:spPr>
        <p:txBody>
          <a:bodyPr wrap="square" rtlCol="0" anchor="ctr">
            <a:spAutoFit/>
          </a:bodyPr>
          <a:lstStyle/>
          <a:p>
            <a:pPr algn="ctr"/>
            <a:r>
              <a:rPr lang="zh-TW" altLang="en-US" sz="6600" dirty="0">
                <a:solidFill>
                  <a:schemeClr val="bg1"/>
                </a:solidFill>
                <a:latin typeface="Calibri" panose="020F0502020204030204" pitchFamily="34" charset="0"/>
              </a:rPr>
              <a:t>消磨</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952571"/>
            <a:ext cx="6057512"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不同寻常，不平凡的。</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事情不顺利，不得志。</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荒废时间，虚度光阴。</a:t>
            </a:r>
          </a:p>
        </p:txBody>
      </p:sp>
      <p:sp>
        <p:nvSpPr>
          <p:cNvPr id="11" name="矩形 10">
            <a:extLst>
              <a:ext uri="{FF2B5EF4-FFF2-40B4-BE49-F238E27FC236}">
                <a16:creationId xmlns:a16="http://schemas.microsoft.com/office/drawing/2014/main" id="{9AF8CCF4-6697-482F-81B6-2EF38231843A}"/>
              </a:ext>
            </a:extLst>
          </p:cNvPr>
          <p:cNvSpPr/>
          <p:nvPr/>
        </p:nvSpPr>
        <p:spPr>
          <a:xfrm>
            <a:off x="2471471" y="3780316"/>
            <a:ext cx="3609474" cy="584775"/>
          </a:xfrm>
          <a:prstGeom prst="rect">
            <a:avLst/>
          </a:prstGeom>
        </p:spPr>
        <p:txBody>
          <a:bodyPr wrap="square">
            <a:spAutoFit/>
          </a:bodyPr>
          <a:lstStyle/>
          <a:p>
            <a:pPr algn="ctr"/>
            <a:r>
              <a:rPr lang="en-US" altLang="zh-TW" sz="3200" dirty="0"/>
              <a:t>wasted time</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60543" y="3703371"/>
            <a:ext cx="3945068" cy="584775"/>
          </a:xfrm>
          <a:prstGeom prst="rect">
            <a:avLst/>
          </a:prstGeom>
        </p:spPr>
        <p:txBody>
          <a:bodyPr wrap="square">
            <a:spAutoFit/>
          </a:bodyPr>
          <a:lstStyle/>
          <a:p>
            <a:pPr algn="ctr"/>
            <a:r>
              <a:rPr lang="en-US" altLang="zh-TW" sz="3200" dirty="0"/>
              <a:t>to wear down</a:t>
            </a:r>
            <a:endParaRPr lang="zh-TW" altLang="en-US" sz="32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79982" y="681854"/>
            <a:ext cx="3906190" cy="584775"/>
          </a:xfrm>
          <a:prstGeom prst="rect">
            <a:avLst/>
          </a:prstGeom>
        </p:spPr>
        <p:txBody>
          <a:bodyPr wrap="square">
            <a:spAutoFit/>
          </a:bodyPr>
          <a:lstStyle/>
          <a:p>
            <a:pPr algn="ctr"/>
            <a:r>
              <a:rPr lang="en-US" altLang="zh-TW" sz="3200" dirty="0"/>
              <a:t>full of frustrations</a:t>
            </a:r>
            <a:endParaRPr lang="zh-TW" altLang="en-US" sz="3200" dirty="0">
              <a:latin typeface="Calibri" panose="020F0502020204030204" pitchFamily="34" charset="0"/>
              <a:cs typeface="Calibri" panose="020F0502020204030204" pitchFamily="34" charset="0"/>
            </a:endParaRPr>
          </a:p>
        </p:txBody>
      </p:sp>
      <p:sp>
        <p:nvSpPr>
          <p:cNvPr id="15" name="矩形 14">
            <a:extLst>
              <a:ext uri="{FF2B5EF4-FFF2-40B4-BE49-F238E27FC236}">
                <a16:creationId xmlns:a16="http://schemas.microsoft.com/office/drawing/2014/main" id="{FD1CA729-A6C5-4EAB-8166-A2E9A1DF65E0}"/>
              </a:ext>
            </a:extLst>
          </p:cNvPr>
          <p:cNvSpPr/>
          <p:nvPr/>
        </p:nvSpPr>
        <p:spPr>
          <a:xfrm>
            <a:off x="2525015" y="256509"/>
            <a:ext cx="3609474" cy="1077218"/>
          </a:xfrm>
          <a:prstGeom prst="rect">
            <a:avLst/>
          </a:prstGeom>
        </p:spPr>
        <p:txBody>
          <a:bodyPr wrap="square">
            <a:spAutoFit/>
          </a:bodyPr>
          <a:lstStyle/>
          <a:p>
            <a:pPr algn="ctr"/>
            <a:r>
              <a:rPr lang="en-US" altLang="zh-TW" sz="3200" dirty="0"/>
              <a:t>unusually (good, talented </a:t>
            </a:r>
            <a:r>
              <a:rPr lang="en-US" altLang="zh-TW" sz="3200" dirty="0" err="1"/>
              <a:t>etc</a:t>
            </a:r>
            <a:r>
              <a:rPr lang="en-US" altLang="zh-TW" sz="3200" dirty="0"/>
              <a:t>)​</a:t>
            </a:r>
            <a:endParaRPr lang="zh-TW" altLang="en-US" sz="3200" dirty="0">
              <a:latin typeface="Calibri" panose="020F0502020204030204" pitchFamily="34" charset="0"/>
              <a:cs typeface="Calibri" panose="020F0502020204030204" pitchFamily="34" charset="0"/>
            </a:endParaRPr>
          </a:p>
        </p:txBody>
      </p:sp>
      <p:sp>
        <p:nvSpPr>
          <p:cNvPr id="16" name="文字方塊 15">
            <a:extLst>
              <a:ext uri="{FF2B5EF4-FFF2-40B4-BE49-F238E27FC236}">
                <a16:creationId xmlns:a16="http://schemas.microsoft.com/office/drawing/2014/main" id="{61CEE573-3163-45F4-B5FF-8C199C391AA1}"/>
              </a:ext>
            </a:extLst>
          </p:cNvPr>
          <p:cNvSpPr txBox="1"/>
          <p:nvPr/>
        </p:nvSpPr>
        <p:spPr>
          <a:xfrm>
            <a:off x="6134489" y="5179219"/>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意志、精力等消散磨灭。</a:t>
            </a:r>
          </a:p>
        </p:txBody>
      </p:sp>
    </p:spTree>
    <p:extLst>
      <p:ext uri="{BB962C8B-B14F-4D97-AF65-F5344CB8AC3E}">
        <p14:creationId xmlns:p14="http://schemas.microsoft.com/office/powerpoint/2010/main" val="390312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昔日</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607926"/>
            <a:ext cx="6057512"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往日，从前。</a:t>
            </a:r>
          </a:p>
        </p:txBody>
      </p:sp>
      <p:sp>
        <p:nvSpPr>
          <p:cNvPr id="4" name="矩形 3">
            <a:extLst>
              <a:ext uri="{FF2B5EF4-FFF2-40B4-BE49-F238E27FC236}">
                <a16:creationId xmlns:a16="http://schemas.microsoft.com/office/drawing/2014/main" id="{1E210EC4-07DE-4307-9C43-5AAAD2C137E0}"/>
              </a:ext>
            </a:extLst>
          </p:cNvPr>
          <p:cNvSpPr/>
          <p:nvPr/>
        </p:nvSpPr>
        <p:spPr>
          <a:xfrm>
            <a:off x="2448039" y="458962"/>
            <a:ext cx="3609474" cy="584775"/>
          </a:xfrm>
          <a:prstGeom prst="rect">
            <a:avLst/>
          </a:prstGeom>
        </p:spPr>
        <p:txBody>
          <a:bodyPr wrap="square">
            <a:spAutoFit/>
          </a:bodyPr>
          <a:lstStyle/>
          <a:p>
            <a:pPr algn="ctr"/>
            <a:r>
              <a:rPr lang="en-US" altLang="zh-TW" sz="3200" dirty="0"/>
              <a:t>in former days</a:t>
            </a:r>
            <a:endParaRPr lang="zh-TW" altLang="en-US" sz="3200" dirty="0">
              <a:latin typeface="Calibri" panose="020F0502020204030204" pitchFamily="34" charset="0"/>
              <a:cs typeface="Calibri" panose="020F0502020204030204" pitchFamily="34" charset="0"/>
            </a:endParaRPr>
          </a:p>
        </p:txBody>
      </p:sp>
      <p:sp>
        <p:nvSpPr>
          <p:cNvPr id="5" name="文字方塊 4">
            <a:extLst>
              <a:ext uri="{FF2B5EF4-FFF2-40B4-BE49-F238E27FC236}">
                <a16:creationId xmlns:a16="http://schemas.microsoft.com/office/drawing/2014/main" id="{144C9AFA-EB8F-4336-8FF2-F402CA7C7A6C}"/>
              </a:ext>
            </a:extLst>
          </p:cNvPr>
          <p:cNvSpPr txBox="1"/>
          <p:nvPr/>
        </p:nvSpPr>
        <p:spPr>
          <a:xfrm>
            <a:off x="322801" y="3390398"/>
            <a:ext cx="4327450" cy="1107996"/>
          </a:xfrm>
          <a:prstGeom prst="rect">
            <a:avLst/>
          </a:prstGeom>
          <a:solidFill>
            <a:srgbClr val="666633"/>
          </a:solidFill>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南柯</a:t>
            </a:r>
            <a:endParaRPr lang="en-US" altLang="zh-TW" sz="6600" dirty="0"/>
          </a:p>
        </p:txBody>
      </p:sp>
      <p:cxnSp>
        <p:nvCxnSpPr>
          <p:cNvPr id="6" name="直線單箭頭接點 5">
            <a:extLst>
              <a:ext uri="{FF2B5EF4-FFF2-40B4-BE49-F238E27FC236}">
                <a16:creationId xmlns:a16="http://schemas.microsoft.com/office/drawing/2014/main" id="{0AC1715E-B841-4CE3-93A1-332D1BED77FC}"/>
              </a:ext>
            </a:extLst>
          </p:cNvPr>
          <p:cNvCxnSpPr>
            <a:cxnSpLocks/>
          </p:cNvCxnSpPr>
          <p:nvPr/>
        </p:nvCxnSpPr>
        <p:spPr>
          <a:xfrm>
            <a:off x="4650251" y="3952921"/>
            <a:ext cx="1440047" cy="0"/>
          </a:xfrm>
          <a:prstGeom prst="straightConnector1">
            <a:avLst/>
          </a:prstGeom>
          <a:ln w="76200">
            <a:solidFill>
              <a:srgbClr val="666633"/>
            </a:solidFill>
            <a:tailEnd type="triangle"/>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E11D9E74-30BC-413C-811D-E28499AC5969}"/>
              </a:ext>
            </a:extLst>
          </p:cNvPr>
          <p:cNvSpPr txBox="1"/>
          <p:nvPr/>
        </p:nvSpPr>
        <p:spPr>
          <a:xfrm>
            <a:off x="6064989" y="3590453"/>
            <a:ext cx="6096000" cy="830997"/>
          </a:xfrm>
          <a:prstGeom prst="rect">
            <a:avLst/>
          </a:prstGeom>
          <a:noFill/>
          <a:ln w="76200">
            <a:noFill/>
          </a:ln>
        </p:spPr>
        <p:txBody>
          <a:bodyPr wrap="square" rtlCol="0">
            <a:spAutoFit/>
          </a:bodyPr>
          <a:lstStyle/>
          <a:p>
            <a:pPr algn="ctr"/>
            <a:r>
              <a:rPr lang="zh-TW" altLang="en-US" sz="4800" dirty="0">
                <a:solidFill>
                  <a:srgbClr val="666633"/>
                </a:solidFill>
                <a:latin typeface="+mn-ea"/>
              </a:rPr>
              <a:t>南柯一梦。</a:t>
            </a:r>
          </a:p>
        </p:txBody>
      </p:sp>
    </p:spTree>
    <p:extLst>
      <p:ext uri="{BB962C8B-B14F-4D97-AF65-F5344CB8AC3E}">
        <p14:creationId xmlns:p14="http://schemas.microsoft.com/office/powerpoint/2010/main" val="10043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4" grpId="0"/>
      <p:bldP spid="5" grpId="0" animBg="1"/>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線上媒體 1" title="￥ﾅﾔ￥ﾰﾏ￨ﾴﾝ￦ﾕﾅ￤ﾺﾋ017￥ﾍﾗ￦ﾟﾯ￤ﾸﾀ￦ﾢﾦ">
            <a:hlinkClick r:id="" action="ppaction://media"/>
            <a:extLst>
              <a:ext uri="{FF2B5EF4-FFF2-40B4-BE49-F238E27FC236}">
                <a16:creationId xmlns:a16="http://schemas.microsoft.com/office/drawing/2014/main" id="{94656141-56B9-451F-AAE6-87607331E846}"/>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5118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吞吞吐吐</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75976" y="2949103"/>
            <a:ext cx="6491396" cy="3280385"/>
          </a:xfrm>
          <a:prstGeom prst="rect">
            <a:avLst/>
          </a:prstGeom>
        </p:spPr>
        <p:txBody>
          <a:bodyPr wrap="square">
            <a:spAutoFit/>
          </a:bodyPr>
          <a:lstStyle/>
          <a:p>
            <a:pPr algn="ctr">
              <a:lnSpc>
                <a:spcPct val="150000"/>
              </a:lnSpc>
            </a:pPr>
            <a:r>
              <a:rPr lang="zh-TW" altLang="en-US" sz="4800" dirty="0">
                <a:latin typeface="Helvetica Neue"/>
              </a:rPr>
              <a:t>她的个性很害羞，跟不熟的人说话总是吞吞吐吐的。</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897341"/>
            <a:ext cx="6096000" cy="707886"/>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想说又不敢说的样子。</a:t>
            </a:r>
          </a:p>
        </p:txBody>
      </p:sp>
      <p:sp>
        <p:nvSpPr>
          <p:cNvPr id="7" name="矩形 6">
            <a:extLst>
              <a:ext uri="{FF2B5EF4-FFF2-40B4-BE49-F238E27FC236}">
                <a16:creationId xmlns:a16="http://schemas.microsoft.com/office/drawing/2014/main" id="{7C18B5F3-FFDF-4989-BA99-26CA31D9F02B}"/>
              </a:ext>
            </a:extLst>
          </p:cNvPr>
          <p:cNvSpPr/>
          <p:nvPr/>
        </p:nvSpPr>
        <p:spPr>
          <a:xfrm>
            <a:off x="6096000" y="1745485"/>
            <a:ext cx="6096000" cy="523220"/>
          </a:xfrm>
          <a:prstGeom prst="rect">
            <a:avLst/>
          </a:prstGeom>
        </p:spPr>
        <p:txBody>
          <a:bodyPr wrap="square">
            <a:spAutoFit/>
          </a:bodyPr>
          <a:lstStyle/>
          <a:p>
            <a:pPr algn="ctr"/>
            <a:r>
              <a:rPr lang="en-US" altLang="zh-TW" sz="2800" dirty="0">
                <a:solidFill>
                  <a:schemeClr val="accent6"/>
                </a:solidFill>
                <a:latin typeface="Microsoft Yahei" panose="020B0503020204020204" pitchFamily="34" charset="-122"/>
                <a:ea typeface="Microsoft Yahei" panose="020B0503020204020204" pitchFamily="34" charset="-122"/>
              </a:rPr>
              <a:t>to hum and haw (idiom)​</a:t>
            </a:r>
            <a:endParaRPr lang="zh-TW" altLang="en-US" sz="2800" dirty="0">
              <a:solidFill>
                <a:schemeClr val="accent6"/>
              </a:solidFill>
            </a:endParaRPr>
          </a:p>
        </p:txBody>
      </p:sp>
      <p:pic>
        <p:nvPicPr>
          <p:cNvPr id="8" name="圖片 7">
            <a:extLst>
              <a:ext uri="{FF2B5EF4-FFF2-40B4-BE49-F238E27FC236}">
                <a16:creationId xmlns:a16="http://schemas.microsoft.com/office/drawing/2014/main" id="{BE4EE4CF-15C4-4434-9F64-79844FC1F144}"/>
              </a:ext>
            </a:extLst>
          </p:cNvPr>
          <p:cNvPicPr>
            <a:picLocks noChangeAspect="1"/>
          </p:cNvPicPr>
          <p:nvPr/>
        </p:nvPicPr>
        <p:blipFill>
          <a:blip r:embed="rId2"/>
          <a:stretch>
            <a:fillRect/>
          </a:stretch>
        </p:blipFill>
        <p:spPr>
          <a:xfrm>
            <a:off x="324628" y="2834847"/>
            <a:ext cx="5051348" cy="2841384"/>
          </a:xfrm>
          <a:prstGeom prst="rect">
            <a:avLst/>
          </a:prstGeom>
        </p:spPr>
      </p:pic>
    </p:spTree>
    <p:extLst>
      <p:ext uri="{BB962C8B-B14F-4D97-AF65-F5344CB8AC3E}">
        <p14:creationId xmlns:p14="http://schemas.microsoft.com/office/powerpoint/2010/main" val="311375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333496" y="0"/>
            <a:ext cx="11525005" cy="1323439"/>
          </a:xfrm>
          <a:prstGeom prst="rect">
            <a:avLst/>
          </a:prstGeom>
          <a:solidFill>
            <a:srgbClr val="660033"/>
          </a:solidFill>
        </p:spPr>
        <p:txBody>
          <a:bodyPr wrap="square" rtlCol="0">
            <a:spAutoFit/>
          </a:bodyPr>
          <a:lstStyle/>
          <a:p>
            <a:pPr algn="ctr"/>
            <a:r>
              <a:rPr lang="zh-TW" altLang="en-US" sz="8000" dirty="0">
                <a:solidFill>
                  <a:schemeClr val="bg1"/>
                </a:solidFill>
                <a:latin typeface="標楷體" panose="03000509000000000000" pitchFamily="65" charset="-120"/>
                <a:ea typeface="標楷體" panose="03000509000000000000" pitchFamily="65" charset="-120"/>
              </a:rPr>
              <a:t>非凡</a:t>
            </a:r>
            <a:endParaRPr lang="en-US" altLang="zh-TW" sz="80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4A824F04-5B21-4CAC-9E28-DE231C124E7C}"/>
              </a:ext>
            </a:extLst>
          </p:cNvPr>
          <p:cNvSpPr txBox="1"/>
          <p:nvPr/>
        </p:nvSpPr>
        <p:spPr>
          <a:xfrm>
            <a:off x="333495" y="1323439"/>
            <a:ext cx="11525005" cy="902555"/>
          </a:xfrm>
          <a:prstGeom prst="rect">
            <a:avLst/>
          </a:prstGeom>
          <a:noFill/>
          <a:ln>
            <a:solidFill>
              <a:schemeClr val="tx1"/>
            </a:solidFill>
          </a:ln>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意思</a:t>
            </a:r>
            <a:r>
              <a:rPr lang="zh-TW" altLang="en-US" sz="4000" dirty="0">
                <a:latin typeface="微軟正黑體" panose="020B0604030504040204" pitchFamily="34" charset="-120"/>
              </a:rPr>
              <a:t>是“超过一般；不同寻常；不平凡的”。</a:t>
            </a:r>
            <a:endParaRPr lang="en-US" altLang="zh-TW" sz="4000" dirty="0">
              <a:latin typeface="微軟正黑體" panose="020B0604030504040204" pitchFamily="34" charset="-120"/>
              <a:ea typeface="微軟正黑體" panose="020B0604030504040204" pitchFamily="34" charset="-120"/>
            </a:endParaRPr>
          </a:p>
        </p:txBody>
      </p:sp>
      <p:graphicFrame>
        <p:nvGraphicFramePr>
          <p:cNvPr id="3" name="表格 3">
            <a:extLst>
              <a:ext uri="{FF2B5EF4-FFF2-40B4-BE49-F238E27FC236}">
                <a16:creationId xmlns:a16="http://schemas.microsoft.com/office/drawing/2014/main" id="{D8A638A3-0CBF-44BE-9EAF-E21B8596FFA6}"/>
              </a:ext>
            </a:extLst>
          </p:cNvPr>
          <p:cNvGraphicFramePr>
            <a:graphicFrameLocks noGrp="1"/>
          </p:cNvGraphicFramePr>
          <p:nvPr>
            <p:extLst>
              <p:ext uri="{D42A27DB-BD31-4B8C-83A1-F6EECF244321}">
                <p14:modId xmlns:p14="http://schemas.microsoft.com/office/powerpoint/2010/main" val="2505782899"/>
              </p:ext>
            </p:extLst>
          </p:nvPr>
        </p:nvGraphicFramePr>
        <p:xfrm>
          <a:off x="333497" y="2352675"/>
          <a:ext cx="11525006" cy="4412058"/>
        </p:xfrm>
        <a:graphic>
          <a:graphicData uri="http://schemas.openxmlformats.org/drawingml/2006/table">
            <a:tbl>
              <a:tblPr firstRow="1" bandRow="1">
                <a:tableStyleId>{BC89EF96-8CEA-46FF-86C4-4CE0E7609802}</a:tableStyleId>
              </a:tblPr>
              <a:tblGrid>
                <a:gridCol w="5762503">
                  <a:extLst>
                    <a:ext uri="{9D8B030D-6E8A-4147-A177-3AD203B41FA5}">
                      <a16:colId xmlns:a16="http://schemas.microsoft.com/office/drawing/2014/main" val="3419453144"/>
                    </a:ext>
                  </a:extLst>
                </a:gridCol>
                <a:gridCol w="5762503">
                  <a:extLst>
                    <a:ext uri="{9D8B030D-6E8A-4147-A177-3AD203B41FA5}">
                      <a16:colId xmlns:a16="http://schemas.microsoft.com/office/drawing/2014/main" val="3769064280"/>
                    </a:ext>
                  </a:extLst>
                </a:gridCol>
              </a:tblGrid>
              <a:tr h="819150">
                <a:tc>
                  <a:txBody>
                    <a:bodyPr/>
                    <a:lstStyle/>
                    <a:p>
                      <a:pPr algn="ctr"/>
                      <a:r>
                        <a:rPr lang="zh-TW" altLang="en-US" sz="3200" b="0" dirty="0"/>
                        <a:t>非凡的技能</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气质非凡</a:t>
                      </a:r>
                      <a:endParaRPr kumimoji="0" lang="en-US" altLang="zh-TW"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kern="1200" dirty="0">
                          <a:solidFill>
                            <a:schemeClr val="tx1"/>
                          </a:solidFill>
                          <a:effectLst/>
                          <a:latin typeface="+mn-lt"/>
                          <a:ea typeface="+mn-ea"/>
                          <a:cs typeface="+mn-cs"/>
                        </a:rPr>
                        <a:t>                          </a:t>
                      </a:r>
                      <a:r>
                        <a:rPr lang="en-US" altLang="zh-TW" sz="1800" b="0" i="0" kern="1200" dirty="0">
                          <a:solidFill>
                            <a:schemeClr val="tx1"/>
                          </a:solidFill>
                          <a:effectLst/>
                          <a:latin typeface="+mn-lt"/>
                          <a:ea typeface="+mn-ea"/>
                          <a:cs typeface="+mn-cs"/>
                        </a:rPr>
                        <a:t>(temperament)</a:t>
                      </a:r>
                      <a:endPar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txBody>
                  <a:tcPr anchor="ctr"/>
                </a:tc>
                <a:extLst>
                  <a:ext uri="{0D108BD9-81ED-4DB2-BD59-A6C34878D82A}">
                    <a16:rowId xmlns:a16="http://schemas.microsoft.com/office/drawing/2014/main" val="670219258"/>
                  </a:ext>
                </a:extLst>
              </a:tr>
              <a:tr h="8539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非凡的成就</a:t>
                      </a:r>
                      <a:endParaRPr kumimoji="0" lang="en-US" altLang="zh-TW"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i="0" kern="1200" dirty="0">
                          <a:solidFill>
                            <a:schemeClr val="tx1"/>
                          </a:solidFill>
                          <a:effectLst/>
                          <a:latin typeface="+mn-lt"/>
                          <a:ea typeface="+mn-ea"/>
                          <a:cs typeface="+mn-cs"/>
                        </a:rPr>
                        <a:t>                 </a:t>
                      </a:r>
                      <a:r>
                        <a:rPr lang="en-US" altLang="zh-TW" sz="1800" b="0" i="0" kern="1200" dirty="0">
                          <a:solidFill>
                            <a:schemeClr val="tx1"/>
                          </a:solidFill>
                          <a:effectLst/>
                          <a:latin typeface="+mn-lt"/>
                          <a:ea typeface="+mn-ea"/>
                          <a:cs typeface="+mn-cs"/>
                        </a:rPr>
                        <a:t>(achievement)</a:t>
                      </a:r>
                      <a:endPar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价值非凡</a:t>
                      </a:r>
                      <a:endParaRPr kumimoji="0" lang="en-US" altLang="zh-TW"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kern="1200" dirty="0">
                          <a:solidFill>
                            <a:schemeClr val="tx1"/>
                          </a:solidFill>
                          <a:effectLst/>
                          <a:latin typeface="+mn-lt"/>
                          <a:ea typeface="+mn-ea"/>
                          <a:cs typeface="+mn-cs"/>
                        </a:rPr>
                        <a:t>                                </a:t>
                      </a:r>
                      <a:r>
                        <a:rPr lang="en-US" altLang="zh-TW" sz="1800" b="0" i="0" kern="1200" dirty="0">
                          <a:solidFill>
                            <a:schemeClr val="tx1"/>
                          </a:solidFill>
                          <a:effectLst/>
                          <a:latin typeface="+mn-lt"/>
                          <a:ea typeface="+mn-ea"/>
                          <a:cs typeface="+mn-cs"/>
                        </a:rPr>
                        <a:t>(value)</a:t>
                      </a:r>
                      <a:endPar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txBody>
                  <a:tcPr anchor="ctr"/>
                </a:tc>
                <a:extLst>
                  <a:ext uri="{0D108BD9-81ED-4DB2-BD59-A6C34878D82A}">
                    <a16:rowId xmlns:a16="http://schemas.microsoft.com/office/drawing/2014/main" val="3156489715"/>
                  </a:ext>
                </a:extLst>
              </a:tr>
              <a:tr h="1067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非凡的组织才能</a:t>
                      </a:r>
                      <a:endParaRPr kumimoji="0" lang="en-US" altLang="zh-TW"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2D2E2D"/>
                          </a:solidFill>
                          <a:effectLst/>
                          <a:uLnTx/>
                          <a:uFillTx/>
                          <a:latin typeface="+mn-lt"/>
                          <a:ea typeface="+mn-ea"/>
                          <a:cs typeface="+mn-cs"/>
                        </a:rPr>
                        <a:t>                  </a:t>
                      </a:r>
                      <a:r>
                        <a:rPr kumimoji="0" lang="en-US" altLang="zh-TW" sz="2000" b="0" i="0" u="none" strike="noStrike" kern="1200" cap="none" spc="0" normalizeH="0" baseline="0" noProof="0" dirty="0">
                          <a:ln>
                            <a:noFill/>
                          </a:ln>
                          <a:solidFill>
                            <a:srgbClr val="2D2E2D"/>
                          </a:solidFill>
                          <a:effectLst/>
                          <a:uLnTx/>
                          <a:uFillTx/>
                          <a:latin typeface="+mn-lt"/>
                          <a:ea typeface="+mn-ea"/>
                          <a:cs typeface="+mn-cs"/>
                        </a:rPr>
                        <a:t>(organizational ability)</a:t>
                      </a:r>
                      <a:endParaRPr kumimoji="0" lang="zh-TW" altLang="en-US" sz="20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品质非凡</a:t>
                      </a:r>
                      <a:endParaRPr kumimoji="0" lang="en-US" altLang="zh-TW"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kern="1200" dirty="0">
                          <a:solidFill>
                            <a:schemeClr val="tx1"/>
                          </a:solidFill>
                          <a:effectLst/>
                          <a:latin typeface="+mn-lt"/>
                          <a:ea typeface="+mn-ea"/>
                          <a:cs typeface="+mn-cs"/>
                        </a:rPr>
                        <a:t>                               </a:t>
                      </a:r>
                      <a:r>
                        <a:rPr lang="en-US" altLang="zh-TW" sz="1800" b="0" i="0" kern="1200" dirty="0">
                          <a:solidFill>
                            <a:schemeClr val="tx1"/>
                          </a:solidFill>
                          <a:effectLst/>
                          <a:latin typeface="+mn-lt"/>
                          <a:ea typeface="+mn-ea"/>
                          <a:cs typeface="+mn-cs"/>
                        </a:rPr>
                        <a:t>(quality)</a:t>
                      </a:r>
                      <a:endPar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txBody>
                  <a:tcPr anchor="ctr"/>
                </a:tc>
                <a:extLst>
                  <a:ext uri="{0D108BD9-81ED-4DB2-BD59-A6C34878D82A}">
                    <a16:rowId xmlns:a16="http://schemas.microsoft.com/office/drawing/2014/main" val="3348370262"/>
                  </a:ext>
                </a:extLst>
              </a:tr>
              <a:tr h="8539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业绩非凡</a:t>
                      </a:r>
                      <a:endParaRPr kumimoji="0" lang="en-US" altLang="zh-TW"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kern="1200" dirty="0">
                          <a:solidFill>
                            <a:schemeClr val="tx1"/>
                          </a:solidFill>
                          <a:effectLst/>
                          <a:latin typeface="+mn-lt"/>
                          <a:ea typeface="+mn-ea"/>
                          <a:cs typeface="+mn-cs"/>
                        </a:rPr>
                        <a:t>                 </a:t>
                      </a:r>
                      <a:r>
                        <a:rPr lang="en-US" altLang="zh-TW" sz="1800" b="0" i="0" kern="1200" dirty="0">
                          <a:solidFill>
                            <a:schemeClr val="tx1"/>
                          </a:solidFill>
                          <a:effectLst/>
                          <a:latin typeface="+mn-lt"/>
                          <a:ea typeface="+mn-ea"/>
                          <a:cs typeface="+mn-cs"/>
                        </a:rPr>
                        <a:t>(outstanding achievement)</a:t>
                      </a:r>
                      <a:endPar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热闹非凡</a:t>
                      </a:r>
                    </a:p>
                  </a:txBody>
                  <a:tcPr anchor="ctr"/>
                </a:tc>
                <a:extLst>
                  <a:ext uri="{0D108BD9-81ED-4DB2-BD59-A6C34878D82A}">
                    <a16:rowId xmlns:a16="http://schemas.microsoft.com/office/drawing/2014/main" val="1136396480"/>
                  </a:ext>
                </a:extLst>
              </a:tr>
              <a:tr h="7831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相貌非凡</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endParaRPr>
                    </a:p>
                  </a:txBody>
                  <a:tcPr anchor="ctr"/>
                </a:tc>
                <a:extLst>
                  <a:ext uri="{0D108BD9-81ED-4DB2-BD59-A6C34878D82A}">
                    <a16:rowId xmlns:a16="http://schemas.microsoft.com/office/drawing/2014/main" val="320068891"/>
                  </a:ext>
                </a:extLst>
              </a:tr>
            </a:tbl>
          </a:graphicData>
        </a:graphic>
      </p:graphicFrame>
    </p:spTree>
    <p:extLst>
      <p:ext uri="{BB962C8B-B14F-4D97-AF65-F5344CB8AC3E}">
        <p14:creationId xmlns:p14="http://schemas.microsoft.com/office/powerpoint/2010/main" val="329358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9BF23C9-79B3-4993-9D3A-F1CE7D483C19}"/>
              </a:ext>
            </a:extLst>
          </p:cNvPr>
          <p:cNvSpPr txBox="1"/>
          <p:nvPr/>
        </p:nvSpPr>
        <p:spPr>
          <a:xfrm>
            <a:off x="0" y="0"/>
            <a:ext cx="1457204" cy="646331"/>
          </a:xfrm>
          <a:prstGeom prst="rect">
            <a:avLst/>
          </a:prstGeom>
          <a:solidFill>
            <a:srgbClr val="660033"/>
          </a:solidFill>
        </p:spPr>
        <p:txBody>
          <a:bodyPr wrap="square" rtlCol="0">
            <a:spAutoFit/>
          </a:bodyPr>
          <a:lstStyle/>
          <a:p>
            <a:pPr algn="ctr"/>
            <a:r>
              <a:rPr lang="zh-TW" altLang="en-US" sz="3600" dirty="0">
                <a:solidFill>
                  <a:schemeClr val="bg1"/>
                </a:solidFill>
                <a:latin typeface="標楷體" panose="03000509000000000000" pitchFamily="65" charset="-120"/>
                <a:ea typeface="標楷體" panose="03000509000000000000" pitchFamily="65" charset="-120"/>
              </a:rPr>
              <a:t>非凡</a:t>
            </a:r>
            <a:endParaRPr lang="en-US" altLang="zh-TW" sz="36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3917D139-2169-41AC-8615-D21EF9D8DE13}"/>
              </a:ext>
            </a:extLst>
          </p:cNvPr>
          <p:cNvSpPr txBox="1"/>
          <p:nvPr/>
        </p:nvSpPr>
        <p:spPr>
          <a:xfrm>
            <a:off x="333497" y="873204"/>
            <a:ext cx="11525005" cy="5461110"/>
          </a:xfrm>
          <a:prstGeom prst="rect">
            <a:avLst/>
          </a:prstGeom>
          <a:noFill/>
        </p:spPr>
        <p:txBody>
          <a:bodyPr wrap="square" rtlCol="0">
            <a:spAutoFit/>
          </a:bodyPr>
          <a:lstStyle/>
          <a:p>
            <a:pPr>
              <a:lnSpc>
                <a:spcPct val="200000"/>
              </a:lnSpc>
            </a:pPr>
            <a:r>
              <a:rPr lang="en-US" altLang="zh-TW" sz="3600" dirty="0"/>
              <a:t>1.</a:t>
            </a:r>
            <a:r>
              <a:rPr lang="zh-TW" altLang="en-US" sz="3600" dirty="0"/>
              <a:t>一到周末，这条街道就变得</a:t>
            </a:r>
            <a:r>
              <a:rPr lang="en-US" altLang="zh-TW" sz="3600" dirty="0"/>
              <a:t>____________________</a:t>
            </a:r>
            <a:r>
              <a:rPr lang="zh-TW" altLang="en-US" sz="3600" dirty="0"/>
              <a:t>。</a:t>
            </a:r>
            <a:endParaRPr lang="en-US" altLang="zh-TW" sz="3600" dirty="0"/>
          </a:p>
          <a:p>
            <a:pPr>
              <a:lnSpc>
                <a:spcPct val="200000"/>
              </a:lnSpc>
            </a:pPr>
            <a:r>
              <a:rPr lang="en-US" altLang="zh-TW" sz="3600" dirty="0"/>
              <a:t>2.</a:t>
            </a:r>
            <a:r>
              <a:rPr lang="zh-TW" altLang="en-US" sz="3600" dirty="0"/>
              <a:t>经过二十年的努力，这个城市在经济上取得了</a:t>
            </a:r>
            <a:endParaRPr lang="en-US" altLang="zh-TW" sz="3600" dirty="0"/>
          </a:p>
          <a:p>
            <a:pPr>
              <a:lnSpc>
                <a:spcPct val="200000"/>
              </a:lnSpc>
            </a:pPr>
            <a:r>
              <a:rPr lang="zh-TW" altLang="en-US" sz="3600" dirty="0"/>
              <a:t>   </a:t>
            </a:r>
            <a:r>
              <a:rPr lang="en-US" altLang="zh-TW" sz="3600" dirty="0"/>
              <a:t>________________</a:t>
            </a:r>
            <a:r>
              <a:rPr lang="zh-TW" altLang="en-US" sz="3600" dirty="0"/>
              <a:t>。</a:t>
            </a:r>
            <a:endParaRPr lang="en-US" altLang="zh-TW" sz="3600" dirty="0"/>
          </a:p>
          <a:p>
            <a:pPr>
              <a:lnSpc>
                <a:spcPct val="200000"/>
              </a:lnSpc>
            </a:pPr>
            <a:r>
              <a:rPr lang="en-US" altLang="zh-TW" sz="3600" dirty="0"/>
              <a:t>3.</a:t>
            </a:r>
            <a:r>
              <a:rPr lang="zh-TW" altLang="en-US" sz="3600" dirty="0"/>
              <a:t>她在当学生会会长期间，便以表现出</a:t>
            </a:r>
            <a:r>
              <a:rPr lang="en-US" altLang="zh-TW" sz="3600" dirty="0"/>
              <a:t>______________</a:t>
            </a:r>
            <a:r>
              <a:rPr lang="zh-TW" altLang="en-US" sz="3600" dirty="0"/>
              <a:t>。</a:t>
            </a:r>
            <a:endParaRPr lang="en-US" altLang="zh-TW" sz="3600" dirty="0"/>
          </a:p>
          <a:p>
            <a:pPr>
              <a:lnSpc>
                <a:spcPct val="200000"/>
              </a:lnSpc>
            </a:pPr>
            <a:r>
              <a:rPr lang="en-US" altLang="zh-TW" sz="3600" dirty="0"/>
              <a:t>4.</a:t>
            </a:r>
            <a:r>
              <a:rPr lang="zh-TW" altLang="en-US" sz="3600" dirty="0"/>
              <a:t>因为他</a:t>
            </a:r>
            <a:r>
              <a:rPr lang="en-US" altLang="zh-TW" sz="3600" dirty="0"/>
              <a:t>_________________</a:t>
            </a:r>
            <a:r>
              <a:rPr lang="zh-TW" altLang="en-US" sz="3600" dirty="0"/>
              <a:t>，所以老板决定要奖励他。</a:t>
            </a:r>
            <a:endParaRPr lang="en-US" altLang="zh-TW" sz="3600" dirty="0"/>
          </a:p>
        </p:txBody>
      </p:sp>
      <p:sp>
        <p:nvSpPr>
          <p:cNvPr id="7" name="文字方塊 6">
            <a:extLst>
              <a:ext uri="{FF2B5EF4-FFF2-40B4-BE49-F238E27FC236}">
                <a16:creationId xmlns:a16="http://schemas.microsoft.com/office/drawing/2014/main" id="{F2473B16-E281-41DD-8A71-6FBBD6348125}"/>
              </a:ext>
            </a:extLst>
          </p:cNvPr>
          <p:cNvSpPr txBox="1"/>
          <p:nvPr/>
        </p:nvSpPr>
        <p:spPr>
          <a:xfrm>
            <a:off x="6305548" y="1095375"/>
            <a:ext cx="5067302" cy="646331"/>
          </a:xfrm>
          <a:prstGeom prst="rect">
            <a:avLst/>
          </a:prstGeom>
          <a:noFill/>
        </p:spPr>
        <p:txBody>
          <a:bodyPr wrap="square" rtlCol="0">
            <a:spAutoFit/>
          </a:bodyPr>
          <a:lstStyle/>
          <a:p>
            <a:pPr algn="ctr"/>
            <a:r>
              <a:rPr lang="zh-TW" altLang="en-US" sz="3600" dirty="0">
                <a:solidFill>
                  <a:srgbClr val="FF0000"/>
                </a:solidFill>
              </a:rPr>
              <a:t>热闹非凡</a:t>
            </a:r>
          </a:p>
        </p:txBody>
      </p:sp>
      <p:sp>
        <p:nvSpPr>
          <p:cNvPr id="9" name="文字方塊 8">
            <a:extLst>
              <a:ext uri="{FF2B5EF4-FFF2-40B4-BE49-F238E27FC236}">
                <a16:creationId xmlns:a16="http://schemas.microsoft.com/office/drawing/2014/main" id="{328CE22D-1977-44B0-95EA-FCC8E11DC787}"/>
              </a:ext>
            </a:extLst>
          </p:cNvPr>
          <p:cNvSpPr txBox="1"/>
          <p:nvPr/>
        </p:nvSpPr>
        <p:spPr>
          <a:xfrm>
            <a:off x="800099" y="3280593"/>
            <a:ext cx="4057651" cy="646331"/>
          </a:xfrm>
          <a:prstGeom prst="rect">
            <a:avLst/>
          </a:prstGeom>
          <a:noFill/>
        </p:spPr>
        <p:txBody>
          <a:bodyPr wrap="square" rtlCol="0">
            <a:spAutoFit/>
          </a:bodyPr>
          <a:lstStyle/>
          <a:p>
            <a:pPr algn="ctr"/>
            <a:r>
              <a:rPr lang="zh-TW" altLang="en-US" sz="3600" dirty="0">
                <a:solidFill>
                  <a:srgbClr val="FF0000"/>
                </a:solidFill>
              </a:rPr>
              <a:t>非凡的成就</a:t>
            </a:r>
          </a:p>
        </p:txBody>
      </p:sp>
      <p:sp>
        <p:nvSpPr>
          <p:cNvPr id="10" name="文字方塊 9">
            <a:extLst>
              <a:ext uri="{FF2B5EF4-FFF2-40B4-BE49-F238E27FC236}">
                <a16:creationId xmlns:a16="http://schemas.microsoft.com/office/drawing/2014/main" id="{0A1B5F4D-AB32-4CB3-A6C5-77BC0AE1726A}"/>
              </a:ext>
            </a:extLst>
          </p:cNvPr>
          <p:cNvSpPr txBox="1"/>
          <p:nvPr/>
        </p:nvSpPr>
        <p:spPr>
          <a:xfrm>
            <a:off x="8077199" y="4469964"/>
            <a:ext cx="3600451" cy="646331"/>
          </a:xfrm>
          <a:prstGeom prst="rect">
            <a:avLst/>
          </a:prstGeom>
          <a:noFill/>
        </p:spPr>
        <p:txBody>
          <a:bodyPr wrap="square" rtlCol="0">
            <a:spAutoFit/>
          </a:bodyPr>
          <a:lstStyle/>
          <a:p>
            <a:pPr algn="ctr"/>
            <a:r>
              <a:rPr lang="zh-TW" altLang="en-US" sz="3600" dirty="0">
                <a:solidFill>
                  <a:srgbClr val="FF0000"/>
                </a:solidFill>
              </a:rPr>
              <a:t>非凡的组织才能</a:t>
            </a:r>
          </a:p>
        </p:txBody>
      </p:sp>
      <p:sp>
        <p:nvSpPr>
          <p:cNvPr id="11" name="文字方塊 10">
            <a:extLst>
              <a:ext uri="{FF2B5EF4-FFF2-40B4-BE49-F238E27FC236}">
                <a16:creationId xmlns:a16="http://schemas.microsoft.com/office/drawing/2014/main" id="{20D6B94B-AB79-49BD-BB6A-5525622195F6}"/>
              </a:ext>
            </a:extLst>
          </p:cNvPr>
          <p:cNvSpPr txBox="1"/>
          <p:nvPr/>
        </p:nvSpPr>
        <p:spPr>
          <a:xfrm>
            <a:off x="2162175" y="5517714"/>
            <a:ext cx="4314825" cy="646331"/>
          </a:xfrm>
          <a:prstGeom prst="rect">
            <a:avLst/>
          </a:prstGeom>
          <a:noFill/>
        </p:spPr>
        <p:txBody>
          <a:bodyPr wrap="square" rtlCol="0">
            <a:spAutoFit/>
          </a:bodyPr>
          <a:lstStyle/>
          <a:p>
            <a:pPr algn="ctr"/>
            <a:r>
              <a:rPr lang="zh-TW" altLang="en-US" sz="3600" dirty="0">
                <a:solidFill>
                  <a:srgbClr val="FF0000"/>
                </a:solidFill>
              </a:rPr>
              <a:t>业绩非凡</a:t>
            </a:r>
          </a:p>
        </p:txBody>
      </p:sp>
    </p:spTree>
    <p:extLst>
      <p:ext uri="{BB962C8B-B14F-4D97-AF65-F5344CB8AC3E}">
        <p14:creationId xmlns:p14="http://schemas.microsoft.com/office/powerpoint/2010/main" val="306195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6799789-8ED3-4C4D-9F3A-389F66479267}"/>
              </a:ext>
            </a:extLst>
          </p:cNvPr>
          <p:cNvSpPr/>
          <p:nvPr/>
        </p:nvSpPr>
        <p:spPr>
          <a:xfrm>
            <a:off x="341971" y="1648588"/>
            <a:ext cx="11508058" cy="3695179"/>
          </a:xfrm>
          <a:prstGeom prst="rect">
            <a:avLst/>
          </a:prstGeom>
        </p:spPr>
        <p:txBody>
          <a:bodyPr wrap="square">
            <a:spAutoFit/>
          </a:bodyPr>
          <a:lstStyle/>
          <a:p>
            <a:pPr indent="457200">
              <a:lnSpc>
                <a:spcPct val="150000"/>
              </a:lnSpc>
            </a:pPr>
            <a:r>
              <a:rPr lang="zh-CN" altLang="en-US" sz="3200" dirty="0">
                <a:latin typeface="微軟正黑體" panose="020B0604030504040204" pitchFamily="34" charset="-120"/>
                <a:ea typeface="微軟正黑體" panose="020B0604030504040204" pitchFamily="34" charset="-120"/>
              </a:rPr>
              <a:t>又十年，他们来到了一个繁华的城市，城市里车来车往，热闹非凡。毕竟，这是去找仙果的路上最后一个可以遇到人类居住的地方了。“任何人”挽住“没有人”的手，犹犹豫豫，吞吞吐吐。“我们朝也坎坷，夕也坎坷，岁月蹉跎，身心消磨。怕只怕昔日理想，今日南柯啊！</a:t>
            </a:r>
            <a:endParaRPr lang="zh-TW" altLang="en-US"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490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BB75500-2FC9-446A-8CC1-7DB1FD6D304C}"/>
              </a:ext>
            </a:extLst>
          </p:cNvPr>
          <p:cNvPicPr>
            <a:picLocks noChangeAspect="1"/>
          </p:cNvPicPr>
          <p:nvPr/>
        </p:nvPicPr>
        <p:blipFill>
          <a:blip r:embed="rId2"/>
          <a:stretch>
            <a:fillRect/>
          </a:stretch>
        </p:blipFill>
        <p:spPr>
          <a:xfrm>
            <a:off x="4291263" y="751349"/>
            <a:ext cx="2867025" cy="2867025"/>
          </a:xfrm>
          <a:prstGeom prst="rect">
            <a:avLst/>
          </a:prstGeom>
        </p:spPr>
      </p:pic>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羞愧</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607926"/>
            <a:ext cx="6057512"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感到羞耻和惭愧。</a:t>
            </a:r>
          </a:p>
        </p:txBody>
      </p:sp>
      <p:sp>
        <p:nvSpPr>
          <p:cNvPr id="4" name="矩形 3">
            <a:extLst>
              <a:ext uri="{FF2B5EF4-FFF2-40B4-BE49-F238E27FC236}">
                <a16:creationId xmlns:a16="http://schemas.microsoft.com/office/drawing/2014/main" id="{A375F858-7476-4BFA-A68C-DC0C4CA63F33}"/>
              </a:ext>
            </a:extLst>
          </p:cNvPr>
          <p:cNvSpPr/>
          <p:nvPr/>
        </p:nvSpPr>
        <p:spPr>
          <a:xfrm>
            <a:off x="2486526" y="458962"/>
            <a:ext cx="3609474" cy="584775"/>
          </a:xfrm>
          <a:prstGeom prst="rect">
            <a:avLst/>
          </a:prstGeom>
        </p:spPr>
        <p:txBody>
          <a:bodyPr wrap="square">
            <a:spAutoFit/>
          </a:bodyPr>
          <a:lstStyle/>
          <a:p>
            <a:pPr algn="ctr"/>
            <a:r>
              <a:rPr lang="en-US" altLang="zh-TW" sz="3200" dirty="0"/>
              <a:t>ashamed</a:t>
            </a:r>
            <a:endParaRPr lang="zh-TW"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70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无怨无悔</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75976" y="2686878"/>
            <a:ext cx="6491396" cy="3273781"/>
          </a:xfrm>
          <a:prstGeom prst="rect">
            <a:avLst/>
          </a:prstGeom>
        </p:spPr>
        <p:txBody>
          <a:bodyPr wrap="square">
            <a:spAutoFit/>
          </a:bodyPr>
          <a:lstStyle/>
          <a:p>
            <a:pPr algn="ctr">
              <a:lnSpc>
                <a:spcPct val="150000"/>
              </a:lnSpc>
            </a:pPr>
            <a:r>
              <a:rPr lang="zh-TW" altLang="en-US" sz="4800" dirty="0">
                <a:latin typeface="Helvetica Neue"/>
              </a:rPr>
              <a:t>妈妈为了我们，无怨无悔的帮我们打理生活上的琐事。</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897341"/>
            <a:ext cx="6096000" cy="707886"/>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没有怨言和悔意。</a:t>
            </a:r>
          </a:p>
        </p:txBody>
      </p:sp>
      <p:pic>
        <p:nvPicPr>
          <p:cNvPr id="7" name="圖片 6">
            <a:extLst>
              <a:ext uri="{FF2B5EF4-FFF2-40B4-BE49-F238E27FC236}">
                <a16:creationId xmlns:a16="http://schemas.microsoft.com/office/drawing/2014/main" id="{02C0449C-FFBA-4BBB-9F37-61474D9C9462}"/>
              </a:ext>
            </a:extLst>
          </p:cNvPr>
          <p:cNvPicPr>
            <a:picLocks noChangeAspect="1"/>
          </p:cNvPicPr>
          <p:nvPr/>
        </p:nvPicPr>
        <p:blipFill>
          <a:blip r:embed="rId2"/>
          <a:stretch>
            <a:fillRect/>
          </a:stretch>
        </p:blipFill>
        <p:spPr>
          <a:xfrm>
            <a:off x="628650" y="2253663"/>
            <a:ext cx="4133850" cy="4140210"/>
          </a:xfrm>
          <a:prstGeom prst="rect">
            <a:avLst/>
          </a:prstGeom>
        </p:spPr>
      </p:pic>
    </p:spTree>
    <p:extLst>
      <p:ext uri="{BB962C8B-B14F-4D97-AF65-F5344CB8AC3E}">
        <p14:creationId xmlns:p14="http://schemas.microsoft.com/office/powerpoint/2010/main" val="367205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匆匆</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劳累</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24001"/>
            <a:ext cx="2151321" cy="1107996"/>
          </a:xfrm>
          <a:prstGeom prst="rect">
            <a:avLst/>
          </a:prstGeom>
          <a:solidFill>
            <a:schemeClr val="accent1"/>
          </a:solidFill>
          <a:ln>
            <a:solidFill>
              <a:srgbClr val="D15A3E"/>
            </a:solidFill>
          </a:ln>
        </p:spPr>
        <p:txBody>
          <a:bodyPr wrap="square" rtlCol="0" anchor="ctr">
            <a:spAutoFit/>
          </a:bodyPr>
          <a:lstStyle/>
          <a:p>
            <a:pPr algn="ctr"/>
            <a:r>
              <a:rPr lang="zh-TW" altLang="en-US" sz="6600" dirty="0">
                <a:solidFill>
                  <a:schemeClr val="bg1"/>
                </a:solidFill>
                <a:latin typeface="Calibri" panose="020F0502020204030204" pitchFamily="34" charset="0"/>
              </a:rPr>
              <a:t>奔波</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607926"/>
            <a:ext cx="6057512"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急急忙忙的样子。</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因太辛苦而身体疲倦。</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辛苦地到处奔走。</a:t>
            </a:r>
          </a:p>
        </p:txBody>
      </p:sp>
      <p:sp>
        <p:nvSpPr>
          <p:cNvPr id="11" name="矩形 10">
            <a:extLst>
              <a:ext uri="{FF2B5EF4-FFF2-40B4-BE49-F238E27FC236}">
                <a16:creationId xmlns:a16="http://schemas.microsoft.com/office/drawing/2014/main" id="{9AF8CCF4-6697-482F-81B6-2EF38231843A}"/>
              </a:ext>
            </a:extLst>
          </p:cNvPr>
          <p:cNvSpPr/>
          <p:nvPr/>
        </p:nvSpPr>
        <p:spPr>
          <a:xfrm>
            <a:off x="2486525" y="3439390"/>
            <a:ext cx="3609474" cy="1077218"/>
          </a:xfrm>
          <a:prstGeom prst="rect">
            <a:avLst/>
          </a:prstGeom>
        </p:spPr>
        <p:txBody>
          <a:bodyPr wrap="square">
            <a:spAutoFit/>
          </a:bodyPr>
          <a:lstStyle/>
          <a:p>
            <a:pPr algn="ctr"/>
            <a:r>
              <a:rPr lang="en-US" altLang="zh-TW" sz="3200" dirty="0"/>
              <a:t>be busy running about</a:t>
            </a:r>
            <a:endParaRPr lang="zh-TW" altLang="en-US" sz="32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79982" y="681854"/>
            <a:ext cx="3906190" cy="584775"/>
          </a:xfrm>
          <a:prstGeom prst="rect">
            <a:avLst/>
          </a:prstGeom>
        </p:spPr>
        <p:txBody>
          <a:bodyPr wrap="square">
            <a:spAutoFit/>
          </a:bodyPr>
          <a:lstStyle/>
          <a:p>
            <a:pPr algn="ctr"/>
            <a:r>
              <a:rPr lang="en-US" altLang="zh-TW" sz="3200" dirty="0"/>
              <a:t>tired</a:t>
            </a:r>
            <a:endParaRPr lang="zh-TW" altLang="en-US" sz="3200" dirty="0">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3707E269-CA97-4A6C-AC0B-8E3DBFAB4999}"/>
              </a:ext>
            </a:extLst>
          </p:cNvPr>
          <p:cNvSpPr/>
          <p:nvPr/>
        </p:nvSpPr>
        <p:spPr>
          <a:xfrm>
            <a:off x="2486525" y="666606"/>
            <a:ext cx="3647964" cy="584775"/>
          </a:xfrm>
          <a:prstGeom prst="rect">
            <a:avLst/>
          </a:prstGeom>
        </p:spPr>
        <p:txBody>
          <a:bodyPr wrap="square">
            <a:spAutoFit/>
          </a:bodyPr>
          <a:lstStyle/>
          <a:p>
            <a:pPr algn="ctr"/>
            <a:r>
              <a:rPr lang="en-US" altLang="zh-TW" sz="3200" dirty="0"/>
              <a:t>hurriedly</a:t>
            </a:r>
            <a:r>
              <a:rPr lang="zh-TW" altLang="en-US" sz="3200" dirty="0"/>
              <a:t> </a:t>
            </a:r>
            <a:r>
              <a:rPr lang="en-US" altLang="zh-TW" sz="3200" dirty="0"/>
              <a:t>;</a:t>
            </a:r>
            <a:r>
              <a:rPr lang="zh-TW" altLang="en-US" sz="3200" dirty="0"/>
              <a:t> </a:t>
            </a:r>
            <a:r>
              <a:rPr lang="en-US" altLang="zh-TW" sz="3200" dirty="0"/>
              <a:t>hastily</a:t>
            </a:r>
            <a:endParaRPr lang="zh-TW"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935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p:bldP spid="8" grpId="0"/>
      <p:bldP spid="9" grpId="0"/>
      <p:bldP spid="11" grpId="0"/>
      <p:bldP spid="14"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毅然决然</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75976" y="2876550"/>
            <a:ext cx="6491396" cy="3273781"/>
          </a:xfrm>
          <a:prstGeom prst="rect">
            <a:avLst/>
          </a:prstGeom>
        </p:spPr>
        <p:txBody>
          <a:bodyPr wrap="square">
            <a:spAutoFit/>
          </a:bodyPr>
          <a:lstStyle/>
          <a:p>
            <a:pPr algn="ctr">
              <a:lnSpc>
                <a:spcPct val="150000"/>
              </a:lnSpc>
            </a:pPr>
            <a:r>
              <a:rPr lang="zh-TW" altLang="en-US" sz="4800" dirty="0">
                <a:latin typeface="Helvetica Neue"/>
              </a:rPr>
              <a:t>他从小就立志当医生，长大后毅然决然的报考医学系。</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897341"/>
            <a:ext cx="6096000" cy="707886"/>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毫不犹豫，很坚决的样子。</a:t>
            </a:r>
          </a:p>
        </p:txBody>
      </p:sp>
      <p:sp>
        <p:nvSpPr>
          <p:cNvPr id="8" name="矩形 7">
            <a:extLst>
              <a:ext uri="{FF2B5EF4-FFF2-40B4-BE49-F238E27FC236}">
                <a16:creationId xmlns:a16="http://schemas.microsoft.com/office/drawing/2014/main" id="{9FFEC5F4-B6B0-439F-B707-1532D5C645BD}"/>
              </a:ext>
            </a:extLst>
          </p:cNvPr>
          <p:cNvSpPr/>
          <p:nvPr/>
        </p:nvSpPr>
        <p:spPr>
          <a:xfrm>
            <a:off x="6096000" y="1745485"/>
            <a:ext cx="6096000" cy="523220"/>
          </a:xfrm>
          <a:prstGeom prst="rect">
            <a:avLst/>
          </a:prstGeom>
        </p:spPr>
        <p:txBody>
          <a:bodyPr wrap="square">
            <a:spAutoFit/>
          </a:bodyPr>
          <a:lstStyle/>
          <a:p>
            <a:pPr algn="ctr"/>
            <a:r>
              <a:rPr lang="en-US" altLang="zh-TW" sz="2800" dirty="0">
                <a:solidFill>
                  <a:schemeClr val="accent6"/>
                </a:solidFill>
                <a:latin typeface="Microsoft Yahei" panose="020B0503020204020204" pitchFamily="34" charset="-122"/>
                <a:ea typeface="Microsoft Yahei" panose="020B0503020204020204" pitchFamily="34" charset="-122"/>
              </a:rPr>
              <a:t>without hesitation, resolutely</a:t>
            </a:r>
            <a:endParaRPr lang="zh-TW" altLang="en-US" sz="2800" dirty="0">
              <a:solidFill>
                <a:schemeClr val="accent6"/>
              </a:solidFill>
            </a:endParaRPr>
          </a:p>
        </p:txBody>
      </p:sp>
      <p:pic>
        <p:nvPicPr>
          <p:cNvPr id="9" name="圖片 8">
            <a:extLst>
              <a:ext uri="{FF2B5EF4-FFF2-40B4-BE49-F238E27FC236}">
                <a16:creationId xmlns:a16="http://schemas.microsoft.com/office/drawing/2014/main" id="{435A5BF9-F963-4882-A448-93582AEA0621}"/>
              </a:ext>
            </a:extLst>
          </p:cNvPr>
          <p:cNvPicPr>
            <a:picLocks noChangeAspect="1"/>
          </p:cNvPicPr>
          <p:nvPr/>
        </p:nvPicPr>
        <p:blipFill>
          <a:blip r:embed="rId2"/>
          <a:stretch>
            <a:fillRect/>
          </a:stretch>
        </p:blipFill>
        <p:spPr>
          <a:xfrm>
            <a:off x="460503" y="2688868"/>
            <a:ext cx="4915473" cy="3273782"/>
          </a:xfrm>
          <a:prstGeom prst="rect">
            <a:avLst/>
          </a:prstGeom>
        </p:spPr>
      </p:pic>
    </p:spTree>
    <p:extLst>
      <p:ext uri="{BB962C8B-B14F-4D97-AF65-F5344CB8AC3E}">
        <p14:creationId xmlns:p14="http://schemas.microsoft.com/office/powerpoint/2010/main" val="420959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披荆斩棘</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09301" y="2850948"/>
            <a:ext cx="6491396" cy="3280385"/>
          </a:xfrm>
          <a:prstGeom prst="rect">
            <a:avLst/>
          </a:prstGeom>
        </p:spPr>
        <p:txBody>
          <a:bodyPr wrap="square">
            <a:spAutoFit/>
          </a:bodyPr>
          <a:lstStyle/>
          <a:p>
            <a:pPr algn="ctr">
              <a:lnSpc>
                <a:spcPct val="150000"/>
              </a:lnSpc>
            </a:pPr>
            <a:r>
              <a:rPr lang="zh-TW" altLang="en-US" sz="4800" dirty="0"/>
              <a:t>十年前他一个人来到这座城市，一路上披荊斬棘，现在终于成功。</a:t>
            </a: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589564"/>
            <a:ext cx="6096000" cy="1323439"/>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比喻在前进道路上消除障碍，克服种种困难。</a:t>
            </a:r>
          </a:p>
        </p:txBody>
      </p:sp>
      <p:sp>
        <p:nvSpPr>
          <p:cNvPr id="7" name="矩形 6">
            <a:extLst>
              <a:ext uri="{FF2B5EF4-FFF2-40B4-BE49-F238E27FC236}">
                <a16:creationId xmlns:a16="http://schemas.microsoft.com/office/drawing/2014/main" id="{55FFEEDA-C935-4A78-ABC3-B6C01994E429}"/>
              </a:ext>
            </a:extLst>
          </p:cNvPr>
          <p:cNvSpPr/>
          <p:nvPr/>
        </p:nvSpPr>
        <p:spPr>
          <a:xfrm>
            <a:off x="6096000" y="2007095"/>
            <a:ext cx="6096000" cy="523220"/>
          </a:xfrm>
          <a:prstGeom prst="rect">
            <a:avLst/>
          </a:prstGeom>
        </p:spPr>
        <p:txBody>
          <a:bodyPr wrap="square">
            <a:spAutoFit/>
          </a:bodyPr>
          <a:lstStyle/>
          <a:p>
            <a:pPr algn="ctr"/>
            <a:r>
              <a:rPr lang="en-US" altLang="zh-TW" sz="2800" dirty="0">
                <a:solidFill>
                  <a:schemeClr val="accent6"/>
                </a:solidFill>
              </a:rPr>
              <a:t>hack one’s way through difficulties</a:t>
            </a:r>
            <a:endParaRPr lang="zh-TW" altLang="en-US" sz="2800" dirty="0">
              <a:solidFill>
                <a:schemeClr val="accent6"/>
              </a:solidFill>
            </a:endParaRPr>
          </a:p>
        </p:txBody>
      </p:sp>
      <p:pic>
        <p:nvPicPr>
          <p:cNvPr id="8" name="圖片 7">
            <a:extLst>
              <a:ext uri="{FF2B5EF4-FFF2-40B4-BE49-F238E27FC236}">
                <a16:creationId xmlns:a16="http://schemas.microsoft.com/office/drawing/2014/main" id="{731920DA-98D5-4F6F-A6D6-28064B253DFC}"/>
              </a:ext>
            </a:extLst>
          </p:cNvPr>
          <p:cNvPicPr>
            <a:picLocks noChangeAspect="1"/>
          </p:cNvPicPr>
          <p:nvPr/>
        </p:nvPicPr>
        <p:blipFill rotWithShape="1">
          <a:blip r:embed="rId2"/>
          <a:srcRect b="9220"/>
          <a:stretch/>
        </p:blipFill>
        <p:spPr>
          <a:xfrm>
            <a:off x="361076" y="2544360"/>
            <a:ext cx="5014900" cy="3086092"/>
          </a:xfrm>
          <a:prstGeom prst="rect">
            <a:avLst/>
          </a:prstGeom>
        </p:spPr>
      </p:pic>
    </p:spTree>
    <p:extLst>
      <p:ext uri="{BB962C8B-B14F-4D97-AF65-F5344CB8AC3E}">
        <p14:creationId xmlns:p14="http://schemas.microsoft.com/office/powerpoint/2010/main" val="171627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795BCA1-1A0B-4033-ABA9-E91E589D24D3}"/>
              </a:ext>
            </a:extLst>
          </p:cNvPr>
          <p:cNvSpPr/>
          <p:nvPr/>
        </p:nvSpPr>
        <p:spPr>
          <a:xfrm>
            <a:off x="347546" y="2038610"/>
            <a:ext cx="11496907" cy="3695179"/>
          </a:xfrm>
          <a:prstGeom prst="rect">
            <a:avLst/>
          </a:prstGeom>
        </p:spPr>
        <p:txBody>
          <a:bodyPr wrap="square">
            <a:spAutoFit/>
          </a:bodyPr>
          <a:lstStyle/>
          <a:p>
            <a:pPr indent="457200">
              <a:lnSpc>
                <a:spcPct val="150000"/>
              </a:lnSpc>
            </a:pPr>
            <a:r>
              <a:rPr lang="zh-CN" altLang="en-US" sz="3200" dirty="0">
                <a:latin typeface="微軟正黑體" panose="020B0604030504040204" pitchFamily="34" charset="-120"/>
                <a:ea typeface="微軟正黑體" panose="020B0604030504040204" pitchFamily="34" charset="-120"/>
              </a:rPr>
              <a:t>“没有人”知道最后一个同伴也放弃了，他轻轻抽回手。“我知道前进对于弱听弱视的人会更艰难，但我可以用心感觉，</a:t>
            </a:r>
            <a:r>
              <a:rPr lang="zh-TW" altLang="en-US" sz="3200" dirty="0">
                <a:latin typeface="微軟正黑體" panose="020B0604030504040204" pitchFamily="34" charset="-120"/>
                <a:ea typeface="微軟正黑體" panose="020B0604030504040204" pitchFamily="34" charset="-120"/>
              </a:rPr>
              <a:t>无怨</a:t>
            </a:r>
            <a:r>
              <a:rPr lang="zh-CN" altLang="en-US" sz="3200" dirty="0">
                <a:latin typeface="微軟正黑體" panose="020B0604030504040204" pitchFamily="34" charset="-120"/>
                <a:ea typeface="微軟正黑體" panose="020B0604030504040204" pitchFamily="34" charset="-120"/>
              </a:rPr>
              <a:t>无悔。”“没有人”毅然决然地上了路，一根拐杖是他披荆斩棘的工具。“任何人”目送“没有人”悲壮前行，眼底有一点羞愧的泪水。</a:t>
            </a:r>
          </a:p>
        </p:txBody>
      </p:sp>
    </p:spTree>
    <p:extLst>
      <p:ext uri="{BB962C8B-B14F-4D97-AF65-F5344CB8AC3E}">
        <p14:creationId xmlns:p14="http://schemas.microsoft.com/office/powerpoint/2010/main" val="325517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丛林</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泅</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24001"/>
            <a:ext cx="2151321" cy="1107996"/>
          </a:xfrm>
          <a:prstGeom prst="rect">
            <a:avLst/>
          </a:prstGeom>
          <a:solidFill>
            <a:schemeClr val="accent1"/>
          </a:solidFill>
          <a:ln>
            <a:solidFill>
              <a:srgbClr val="D15A3E"/>
            </a:solidFill>
          </a:ln>
        </p:spPr>
        <p:txBody>
          <a:bodyPr wrap="square" rtlCol="0" anchor="ctr">
            <a:spAutoFit/>
          </a:bodyPr>
          <a:lstStyle/>
          <a:p>
            <a:pPr algn="ctr"/>
            <a:r>
              <a:rPr lang="zh-TW" altLang="en-US" sz="6600" dirty="0">
                <a:solidFill>
                  <a:schemeClr val="bg1"/>
                </a:solidFill>
                <a:latin typeface="Calibri" panose="020F0502020204030204" pitchFamily="34" charset="0"/>
              </a:rPr>
              <a:t>茧子</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388985"/>
            <a:ext cx="2151321" cy="1107996"/>
          </a:xfrm>
          <a:prstGeom prst="rect">
            <a:avLst/>
          </a:prstGeom>
          <a:solidFill>
            <a:schemeClr val="accent1"/>
          </a:solidFill>
          <a:ln>
            <a:solidFill>
              <a:schemeClr val="accent1"/>
            </a:solidFill>
          </a:ln>
        </p:spPr>
        <p:txBody>
          <a:bodyPr wrap="square" rtlCol="0" anchor="ctr">
            <a:spAutoFit/>
          </a:bodyPr>
          <a:lstStyle/>
          <a:p>
            <a:pPr algn="ctr"/>
            <a:r>
              <a:rPr lang="zh-TW" altLang="en-US" sz="6600" dirty="0">
                <a:solidFill>
                  <a:schemeClr val="bg1"/>
                </a:solidFill>
                <a:latin typeface="Calibri" panose="020F0502020204030204" pitchFamily="34" charset="0"/>
              </a:rPr>
              <a:t>哧哧</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607926"/>
            <a:ext cx="2680854"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茂密的树林。</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439707"/>
            <a:ext cx="2145493" cy="183979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游泳，浮水。</a:t>
            </a:r>
          </a:p>
        </p:txBody>
      </p:sp>
      <p:sp>
        <p:nvSpPr>
          <p:cNvPr id="11" name="矩形 10">
            <a:extLst>
              <a:ext uri="{FF2B5EF4-FFF2-40B4-BE49-F238E27FC236}">
                <a16:creationId xmlns:a16="http://schemas.microsoft.com/office/drawing/2014/main" id="{9AF8CCF4-6697-482F-81B6-2EF38231843A}"/>
              </a:ext>
            </a:extLst>
          </p:cNvPr>
          <p:cNvSpPr/>
          <p:nvPr/>
        </p:nvSpPr>
        <p:spPr>
          <a:xfrm>
            <a:off x="2508147" y="3793333"/>
            <a:ext cx="3609474" cy="584775"/>
          </a:xfrm>
          <a:prstGeom prst="rect">
            <a:avLst/>
          </a:prstGeom>
        </p:spPr>
        <p:txBody>
          <a:bodyPr wrap="square">
            <a:spAutoFit/>
          </a:bodyPr>
          <a:lstStyle/>
          <a:p>
            <a:pPr algn="ctr"/>
            <a:r>
              <a:rPr lang="en-US" altLang="zh-TW" sz="3200" dirty="0"/>
              <a:t>callus</a:t>
            </a:r>
            <a:endParaRPr lang="zh-TW" altLang="en-US" sz="32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79982" y="681854"/>
            <a:ext cx="3906190" cy="584775"/>
          </a:xfrm>
          <a:prstGeom prst="rect">
            <a:avLst/>
          </a:prstGeom>
        </p:spPr>
        <p:txBody>
          <a:bodyPr wrap="square">
            <a:spAutoFit/>
          </a:bodyPr>
          <a:lstStyle/>
          <a:p>
            <a:pPr algn="ctr"/>
            <a:r>
              <a:rPr lang="en-US" altLang="zh-TW" sz="3200" dirty="0"/>
              <a:t> swim, float, wade</a:t>
            </a:r>
            <a:endParaRPr lang="zh-TW" altLang="en-US" sz="3200" dirty="0">
              <a:latin typeface="Calibri" panose="020F0502020204030204" pitchFamily="34" charset="0"/>
              <a:cs typeface="Calibri" panose="020F0502020204030204" pitchFamily="34" charset="0"/>
            </a:endParaRPr>
          </a:p>
        </p:txBody>
      </p:sp>
      <p:sp>
        <p:nvSpPr>
          <p:cNvPr id="15" name="矩形 14">
            <a:extLst>
              <a:ext uri="{FF2B5EF4-FFF2-40B4-BE49-F238E27FC236}">
                <a16:creationId xmlns:a16="http://schemas.microsoft.com/office/drawing/2014/main" id="{90ECCB54-A2C6-4C9C-B2BA-FF2EBAB210C4}"/>
              </a:ext>
            </a:extLst>
          </p:cNvPr>
          <p:cNvSpPr/>
          <p:nvPr/>
        </p:nvSpPr>
        <p:spPr>
          <a:xfrm>
            <a:off x="2486526" y="235825"/>
            <a:ext cx="3609474" cy="584775"/>
          </a:xfrm>
          <a:prstGeom prst="rect">
            <a:avLst/>
          </a:prstGeom>
        </p:spPr>
        <p:txBody>
          <a:bodyPr wrap="square">
            <a:spAutoFit/>
          </a:bodyPr>
          <a:lstStyle/>
          <a:p>
            <a:pPr algn="ctr"/>
            <a:r>
              <a:rPr lang="en-US" altLang="zh-TW" sz="3200" dirty="0"/>
              <a:t>jungle</a:t>
            </a:r>
            <a:endParaRPr lang="zh-TW" altLang="en-US" sz="32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93577AD6-4E0F-4D1B-9CED-93F5FD667BDB}"/>
              </a:ext>
            </a:extLst>
          </p:cNvPr>
          <p:cNvPicPr>
            <a:picLocks noChangeAspect="1"/>
          </p:cNvPicPr>
          <p:nvPr/>
        </p:nvPicPr>
        <p:blipFill rotWithShape="1">
          <a:blip r:embed="rId2"/>
          <a:srcRect b="8511"/>
          <a:stretch/>
        </p:blipFill>
        <p:spPr>
          <a:xfrm>
            <a:off x="2548003" y="1162050"/>
            <a:ext cx="3545840" cy="2299669"/>
          </a:xfrm>
          <a:prstGeom prst="rect">
            <a:avLst/>
          </a:prstGeom>
        </p:spPr>
      </p:pic>
      <p:pic>
        <p:nvPicPr>
          <p:cNvPr id="12" name="圖片 11">
            <a:extLst>
              <a:ext uri="{FF2B5EF4-FFF2-40B4-BE49-F238E27FC236}">
                <a16:creationId xmlns:a16="http://schemas.microsoft.com/office/drawing/2014/main" id="{C9D5DE24-C7D2-45E9-94AA-57AE300F174B}"/>
              </a:ext>
            </a:extLst>
          </p:cNvPr>
          <p:cNvPicPr>
            <a:picLocks noChangeAspect="1"/>
          </p:cNvPicPr>
          <p:nvPr/>
        </p:nvPicPr>
        <p:blipFill>
          <a:blip r:embed="rId3"/>
          <a:stretch>
            <a:fillRect/>
          </a:stretch>
        </p:blipFill>
        <p:spPr>
          <a:xfrm>
            <a:off x="8433176" y="1274355"/>
            <a:ext cx="3752996" cy="2111885"/>
          </a:xfrm>
          <a:prstGeom prst="rect">
            <a:avLst/>
          </a:prstGeom>
        </p:spPr>
      </p:pic>
      <p:pic>
        <p:nvPicPr>
          <p:cNvPr id="16" name="圖片 15">
            <a:extLst>
              <a:ext uri="{FF2B5EF4-FFF2-40B4-BE49-F238E27FC236}">
                <a16:creationId xmlns:a16="http://schemas.microsoft.com/office/drawing/2014/main" id="{7490C405-131D-49D7-BC8B-521B1D61DEE3}"/>
              </a:ext>
            </a:extLst>
          </p:cNvPr>
          <p:cNvPicPr>
            <a:picLocks noChangeAspect="1"/>
          </p:cNvPicPr>
          <p:nvPr/>
        </p:nvPicPr>
        <p:blipFill>
          <a:blip r:embed="rId4"/>
          <a:stretch>
            <a:fillRect/>
          </a:stretch>
        </p:blipFill>
        <p:spPr>
          <a:xfrm>
            <a:off x="1409700" y="4552208"/>
            <a:ext cx="4684143" cy="2262311"/>
          </a:xfrm>
          <a:prstGeom prst="rect">
            <a:avLst/>
          </a:prstGeom>
        </p:spPr>
      </p:pic>
      <p:sp>
        <p:nvSpPr>
          <p:cNvPr id="17" name="文字方塊 16">
            <a:extLst>
              <a:ext uri="{FF2B5EF4-FFF2-40B4-BE49-F238E27FC236}">
                <a16:creationId xmlns:a16="http://schemas.microsoft.com/office/drawing/2014/main" id="{57A6640E-F4DF-4F18-A6A3-7CBB9D87BC82}"/>
              </a:ext>
            </a:extLst>
          </p:cNvPr>
          <p:cNvSpPr txBox="1"/>
          <p:nvPr/>
        </p:nvSpPr>
        <p:spPr>
          <a:xfrm>
            <a:off x="6800850" y="5006797"/>
            <a:ext cx="50292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磨擦、撕裂的声音。</a:t>
            </a:r>
          </a:p>
        </p:txBody>
      </p:sp>
    </p:spTree>
    <p:extLst>
      <p:ext uri="{BB962C8B-B14F-4D97-AF65-F5344CB8AC3E}">
        <p14:creationId xmlns:p14="http://schemas.microsoft.com/office/powerpoint/2010/main" val="256330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ppt_x"/>
                                          </p:val>
                                        </p:tav>
                                        <p:tav tm="100000">
                                          <p:val>
                                            <p:strVal val="#ppt_x"/>
                                          </p:val>
                                        </p:tav>
                                      </p:tavLst>
                                    </p:anim>
                                    <p:anim calcmode="lin" valueType="num">
                                      <p:cBhvr additive="base">
                                        <p:cTn id="6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additive="base">
                                        <p:cTn id="79" dur="500" fill="hold"/>
                                        <p:tgtEl>
                                          <p:spTgt spid="6"/>
                                        </p:tgtEl>
                                        <p:attrNameLst>
                                          <p:attrName>ppt_x</p:attrName>
                                        </p:attrNameLst>
                                      </p:cBhvr>
                                      <p:tavLst>
                                        <p:tav tm="0">
                                          <p:val>
                                            <p:strVal val="#ppt_x"/>
                                          </p:val>
                                        </p:tav>
                                        <p:tav tm="100000">
                                          <p:val>
                                            <p:strVal val="#ppt_x"/>
                                          </p:val>
                                        </p:tav>
                                      </p:tavLst>
                                    </p:anim>
                                    <p:anim calcmode="lin" valueType="num">
                                      <p:cBhvr additive="base">
                                        <p:cTn id="8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11" grpId="0"/>
      <p:bldP spid="14" grpId="0"/>
      <p:bldP spid="15" grpId="0"/>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挑战</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极限</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24001"/>
            <a:ext cx="2151321" cy="1107996"/>
          </a:xfrm>
          <a:prstGeom prst="rect">
            <a:avLst/>
          </a:prstGeom>
          <a:solidFill>
            <a:schemeClr val="accent1"/>
          </a:solidFill>
          <a:ln>
            <a:solidFill>
              <a:srgbClr val="D15A3E"/>
            </a:solidFill>
          </a:ln>
        </p:spPr>
        <p:txBody>
          <a:bodyPr wrap="square" rtlCol="0" anchor="ctr">
            <a:spAutoFit/>
          </a:bodyPr>
          <a:lstStyle/>
          <a:p>
            <a:pPr algn="ctr"/>
            <a:r>
              <a:rPr lang="zh-TW" altLang="en-US" sz="6600" dirty="0">
                <a:solidFill>
                  <a:schemeClr val="bg1"/>
                </a:solidFill>
                <a:latin typeface="Calibri" panose="020F0502020204030204" pitchFamily="34" charset="0"/>
              </a:rPr>
              <a:t>挣扎</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388985"/>
            <a:ext cx="2151321" cy="1107996"/>
          </a:xfrm>
          <a:prstGeom prst="rect">
            <a:avLst/>
          </a:prstGeom>
          <a:solidFill>
            <a:schemeClr val="accent1"/>
          </a:solidFill>
          <a:ln>
            <a:solidFill>
              <a:schemeClr val="accent1"/>
            </a:solidFill>
          </a:ln>
        </p:spPr>
        <p:txBody>
          <a:bodyPr wrap="square" rtlCol="0" anchor="ctr">
            <a:spAutoFit/>
          </a:bodyPr>
          <a:lstStyle/>
          <a:p>
            <a:pPr algn="ctr"/>
            <a:r>
              <a:rPr lang="zh-TW" altLang="en-US" sz="6600" dirty="0">
                <a:solidFill>
                  <a:schemeClr val="bg1"/>
                </a:solidFill>
                <a:latin typeface="Calibri" panose="020F0502020204030204" pitchFamily="34" charset="0"/>
              </a:rPr>
              <a:t>摸索</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607926"/>
            <a:ext cx="6057512"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主动表示要跟对方竞赛。</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最高的限度。</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奋力支撑。</a:t>
            </a:r>
          </a:p>
        </p:txBody>
      </p:sp>
      <p:sp>
        <p:nvSpPr>
          <p:cNvPr id="11" name="矩形 10">
            <a:extLst>
              <a:ext uri="{FF2B5EF4-FFF2-40B4-BE49-F238E27FC236}">
                <a16:creationId xmlns:a16="http://schemas.microsoft.com/office/drawing/2014/main" id="{9AF8CCF4-6697-482F-81B6-2EF38231843A}"/>
              </a:ext>
            </a:extLst>
          </p:cNvPr>
          <p:cNvSpPr/>
          <p:nvPr/>
        </p:nvSpPr>
        <p:spPr>
          <a:xfrm>
            <a:off x="2486526" y="3782943"/>
            <a:ext cx="3609474" cy="584775"/>
          </a:xfrm>
          <a:prstGeom prst="rect">
            <a:avLst/>
          </a:prstGeom>
        </p:spPr>
        <p:txBody>
          <a:bodyPr wrap="square">
            <a:spAutoFit/>
          </a:bodyPr>
          <a:lstStyle/>
          <a:p>
            <a:pPr algn="ctr"/>
            <a:r>
              <a:rPr lang="en-US" altLang="zh-TW" sz="3200" dirty="0"/>
              <a:t>struggle</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60543" y="3429000"/>
            <a:ext cx="3945068" cy="1077218"/>
          </a:xfrm>
          <a:prstGeom prst="rect">
            <a:avLst/>
          </a:prstGeom>
        </p:spPr>
        <p:txBody>
          <a:bodyPr wrap="square">
            <a:spAutoFit/>
          </a:bodyPr>
          <a:lstStyle/>
          <a:p>
            <a:pPr algn="ctr"/>
            <a:r>
              <a:rPr lang="en-US" altLang="zh-TW" sz="3200" dirty="0"/>
              <a:t>to feel about,</a:t>
            </a:r>
          </a:p>
          <a:p>
            <a:pPr algn="ctr"/>
            <a:r>
              <a:rPr lang="en-US" altLang="zh-TW" sz="3200" dirty="0"/>
              <a:t> to grope about</a:t>
            </a:r>
            <a:endParaRPr lang="zh-TW" altLang="en-US" sz="32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79982" y="681854"/>
            <a:ext cx="3906190" cy="584775"/>
          </a:xfrm>
          <a:prstGeom prst="rect">
            <a:avLst/>
          </a:prstGeom>
        </p:spPr>
        <p:txBody>
          <a:bodyPr wrap="square">
            <a:spAutoFit/>
          </a:bodyPr>
          <a:lstStyle/>
          <a:p>
            <a:pPr algn="ctr"/>
            <a:r>
              <a:rPr lang="en-US" altLang="zh-TW" sz="3200" dirty="0"/>
              <a:t>limit</a:t>
            </a:r>
            <a:endParaRPr lang="zh-TW" altLang="en-US" sz="3200" dirty="0">
              <a:latin typeface="Calibri" panose="020F0502020204030204" pitchFamily="34" charset="0"/>
              <a:cs typeface="Calibri" panose="020F0502020204030204" pitchFamily="34" charset="0"/>
            </a:endParaRPr>
          </a:p>
        </p:txBody>
      </p:sp>
      <p:sp>
        <p:nvSpPr>
          <p:cNvPr id="15" name="矩形 14">
            <a:extLst>
              <a:ext uri="{FF2B5EF4-FFF2-40B4-BE49-F238E27FC236}">
                <a16:creationId xmlns:a16="http://schemas.microsoft.com/office/drawing/2014/main" id="{B5B1CFD4-310B-45F5-9F79-1C24AC101370}"/>
              </a:ext>
            </a:extLst>
          </p:cNvPr>
          <p:cNvSpPr/>
          <p:nvPr/>
        </p:nvSpPr>
        <p:spPr>
          <a:xfrm>
            <a:off x="2525015" y="440725"/>
            <a:ext cx="3609474" cy="584775"/>
          </a:xfrm>
          <a:prstGeom prst="rect">
            <a:avLst/>
          </a:prstGeom>
        </p:spPr>
        <p:txBody>
          <a:bodyPr wrap="square">
            <a:spAutoFit/>
          </a:bodyPr>
          <a:lstStyle/>
          <a:p>
            <a:pPr algn="ctr"/>
            <a:r>
              <a:rPr lang="en-US" altLang="zh-TW" sz="3200" dirty="0"/>
              <a:t>challenge</a:t>
            </a:r>
            <a:endParaRPr lang="zh-TW" altLang="en-US" sz="3200" dirty="0">
              <a:latin typeface="Calibri" panose="020F0502020204030204" pitchFamily="34" charset="0"/>
              <a:cs typeface="Calibri" panose="020F0502020204030204" pitchFamily="34" charset="0"/>
            </a:endParaRPr>
          </a:p>
        </p:txBody>
      </p:sp>
      <p:sp>
        <p:nvSpPr>
          <p:cNvPr id="16" name="文字方塊 15">
            <a:extLst>
              <a:ext uri="{FF2B5EF4-FFF2-40B4-BE49-F238E27FC236}">
                <a16:creationId xmlns:a16="http://schemas.microsoft.com/office/drawing/2014/main" id="{C6D1122B-102B-4B07-8FB0-C85CBA6CCDB7}"/>
              </a:ext>
            </a:extLst>
          </p:cNvPr>
          <p:cNvSpPr txBox="1"/>
          <p:nvPr/>
        </p:nvSpPr>
        <p:spPr>
          <a:xfrm>
            <a:off x="6090172" y="4855923"/>
            <a:ext cx="6096000" cy="183979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主要用触觉</a:t>
            </a:r>
            <a:r>
              <a:rPr lang="en-US" altLang="zh-TW" sz="4000" dirty="0">
                <a:latin typeface="Calibri" panose="020F0502020204030204" pitchFamily="34" charset="0"/>
              </a:rPr>
              <a:t>(</a:t>
            </a:r>
            <a:r>
              <a:rPr lang="zh-TW" altLang="en-US" sz="4000" dirty="0">
                <a:latin typeface="Calibri" panose="020F0502020204030204" pitchFamily="34" charset="0"/>
              </a:rPr>
              <a:t>如手、脚</a:t>
            </a:r>
            <a:r>
              <a:rPr lang="en-US" altLang="zh-TW" sz="4000" dirty="0">
                <a:latin typeface="Calibri" panose="020F0502020204030204" pitchFamily="34" charset="0"/>
              </a:rPr>
              <a:t>)</a:t>
            </a:r>
            <a:r>
              <a:rPr lang="zh-TW" altLang="en-US" sz="4000" dirty="0">
                <a:latin typeface="Calibri" panose="020F0502020204030204" pitchFamily="34" charset="0"/>
              </a:rPr>
              <a:t>来进行某事。</a:t>
            </a:r>
          </a:p>
        </p:txBody>
      </p:sp>
    </p:spTree>
    <p:extLst>
      <p:ext uri="{BB962C8B-B14F-4D97-AF65-F5344CB8AC3E}">
        <p14:creationId xmlns:p14="http://schemas.microsoft.com/office/powerpoint/2010/main" val="412213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P spid="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47553" y="52892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死里逃生</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286125"/>
            <a:ext cx="6491396" cy="2165786"/>
          </a:xfrm>
          <a:prstGeom prst="rect">
            <a:avLst/>
          </a:prstGeom>
        </p:spPr>
        <p:txBody>
          <a:bodyPr wrap="square">
            <a:spAutoFit/>
          </a:bodyPr>
          <a:lstStyle/>
          <a:p>
            <a:pPr algn="ctr">
              <a:lnSpc>
                <a:spcPct val="150000"/>
              </a:lnSpc>
            </a:pPr>
            <a:r>
              <a:rPr lang="zh-TW" altLang="en-US" sz="4800" dirty="0">
                <a:latin typeface="Helvetica Neue"/>
              </a:rPr>
              <a:t>地震当天，好险我不在家，才死里逃生。</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75003" y="1082924"/>
            <a:ext cx="142099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759758"/>
            <a:ext cx="6096000" cy="646331"/>
          </a:xfrm>
          <a:prstGeom prst="rect">
            <a:avLst/>
          </a:prstGeom>
          <a:noFill/>
          <a:ln w="76200">
            <a:solidFill>
              <a:srgbClr val="926397"/>
            </a:solidFill>
          </a:ln>
        </p:spPr>
        <p:txBody>
          <a:bodyPr wrap="square" rtlCol="0">
            <a:spAutoFit/>
          </a:bodyPr>
          <a:lstStyle/>
          <a:p>
            <a:pPr algn="ctr"/>
            <a:r>
              <a:rPr lang="zh-CN" altLang="en-US" sz="3600" dirty="0">
                <a:solidFill>
                  <a:schemeClr val="accent6"/>
                </a:solidFill>
                <a:latin typeface="微軟正黑體" panose="020B0604030504040204" pitchFamily="34" charset="-120"/>
                <a:ea typeface="微軟正黑體" panose="020B0604030504040204" pitchFamily="34" charset="-120"/>
              </a:rPr>
              <a:t>在极危险的处境下</a:t>
            </a:r>
            <a:r>
              <a:rPr lang="zh-TW" altLang="en-US" sz="3600" dirty="0">
                <a:solidFill>
                  <a:schemeClr val="accent6"/>
                </a:solidFill>
                <a:latin typeface="微軟正黑體" panose="020B0604030504040204" pitchFamily="34" charset="-120"/>
                <a:ea typeface="微軟正黑體" panose="020B0604030504040204" pitchFamily="34" charset="-120"/>
              </a:rPr>
              <a:t>活下来</a:t>
            </a:r>
          </a:p>
        </p:txBody>
      </p:sp>
      <p:sp>
        <p:nvSpPr>
          <p:cNvPr id="7" name="矩形 6">
            <a:extLst>
              <a:ext uri="{FF2B5EF4-FFF2-40B4-BE49-F238E27FC236}">
                <a16:creationId xmlns:a16="http://schemas.microsoft.com/office/drawing/2014/main" id="{190DC31F-8824-40FE-9175-7D81F8FBD009}"/>
              </a:ext>
            </a:extLst>
          </p:cNvPr>
          <p:cNvSpPr/>
          <p:nvPr/>
        </p:nvSpPr>
        <p:spPr>
          <a:xfrm>
            <a:off x="6096000" y="1661305"/>
            <a:ext cx="6096000" cy="523220"/>
          </a:xfrm>
          <a:prstGeom prst="rect">
            <a:avLst/>
          </a:prstGeom>
        </p:spPr>
        <p:txBody>
          <a:bodyPr wrap="square">
            <a:spAutoFit/>
          </a:bodyPr>
          <a:lstStyle/>
          <a:p>
            <a:pPr algn="ctr"/>
            <a:r>
              <a:rPr lang="en-US" altLang="zh-TW" sz="2800" dirty="0">
                <a:solidFill>
                  <a:schemeClr val="accent6"/>
                </a:solidFill>
              </a:rPr>
              <a:t>have a narrow escape from danger</a:t>
            </a:r>
            <a:endParaRPr lang="zh-TW" altLang="en-US" sz="2800" dirty="0">
              <a:solidFill>
                <a:schemeClr val="accent6"/>
              </a:solidFill>
            </a:endParaRPr>
          </a:p>
        </p:txBody>
      </p:sp>
      <p:pic>
        <p:nvPicPr>
          <p:cNvPr id="9" name="圖片 8">
            <a:extLst>
              <a:ext uri="{FF2B5EF4-FFF2-40B4-BE49-F238E27FC236}">
                <a16:creationId xmlns:a16="http://schemas.microsoft.com/office/drawing/2014/main" id="{307B4711-7E27-449E-BCB1-12239E5B747C}"/>
              </a:ext>
            </a:extLst>
          </p:cNvPr>
          <p:cNvPicPr>
            <a:picLocks noChangeAspect="1"/>
          </p:cNvPicPr>
          <p:nvPr/>
        </p:nvPicPr>
        <p:blipFill>
          <a:blip r:embed="rId2"/>
          <a:stretch>
            <a:fillRect/>
          </a:stretch>
        </p:blipFill>
        <p:spPr>
          <a:xfrm>
            <a:off x="0" y="2519121"/>
            <a:ext cx="5381626" cy="3578781"/>
          </a:xfrm>
          <a:prstGeom prst="rect">
            <a:avLst/>
          </a:prstGeom>
        </p:spPr>
      </p:pic>
    </p:spTree>
    <p:extLst>
      <p:ext uri="{BB962C8B-B14F-4D97-AF65-F5344CB8AC3E}">
        <p14:creationId xmlns:p14="http://schemas.microsoft.com/office/powerpoint/2010/main" val="398696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299F7FC-E22F-45B7-BD9D-0900893D756E}"/>
              </a:ext>
            </a:extLst>
          </p:cNvPr>
          <p:cNvSpPr txBox="1"/>
          <p:nvPr/>
        </p:nvSpPr>
        <p:spPr>
          <a:xfrm>
            <a:off x="353371" y="2321004"/>
            <a:ext cx="4307839" cy="2215991"/>
          </a:xfrm>
          <a:prstGeom prst="rect">
            <a:avLst/>
          </a:prstGeom>
          <a:solidFill>
            <a:srgbClr val="006666"/>
          </a:solidFill>
          <a:ln>
            <a:solidFill>
              <a:srgbClr val="006666"/>
            </a:solidFill>
          </a:ln>
        </p:spPr>
        <p:txBody>
          <a:bodyPr wrap="square" rtlCol="0">
            <a:spAutoFit/>
          </a:bodyPr>
          <a:lstStyle/>
          <a:p>
            <a:pPr algn="ctr"/>
            <a:r>
              <a:rPr lang="zh-TW" altLang="en-US" sz="13800" dirty="0">
                <a:solidFill>
                  <a:schemeClr val="bg1"/>
                </a:solidFill>
                <a:latin typeface="微軟正黑體" panose="020B0604030504040204" pitchFamily="34" charset="-120"/>
                <a:ea typeface="微軟正黑體" panose="020B0604030504040204" pitchFamily="34" charset="-120"/>
              </a:rPr>
              <a:t>摸索</a:t>
            </a:r>
            <a:endParaRPr lang="en-US" altLang="zh-TW" sz="138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D52DC29E-8F79-4B00-BBB8-FF7D9EB180E2}"/>
              </a:ext>
            </a:extLst>
          </p:cNvPr>
          <p:cNvSpPr txBox="1"/>
          <p:nvPr/>
        </p:nvSpPr>
        <p:spPr>
          <a:xfrm>
            <a:off x="7530792" y="2321004"/>
            <a:ext cx="4307838" cy="2215991"/>
          </a:xfrm>
          <a:prstGeom prst="rect">
            <a:avLst/>
          </a:prstGeom>
          <a:solidFill>
            <a:srgbClr val="006666"/>
          </a:solidFill>
          <a:ln>
            <a:solidFill>
              <a:srgbClr val="006666"/>
            </a:solidFill>
          </a:ln>
        </p:spPr>
        <p:txBody>
          <a:bodyPr wrap="square" rtlCol="0">
            <a:spAutoFit/>
          </a:bodyPr>
          <a:lstStyle/>
          <a:p>
            <a:pPr algn="ctr"/>
            <a:r>
              <a:rPr lang="zh-TW" altLang="en-US" sz="13800" dirty="0">
                <a:solidFill>
                  <a:schemeClr val="bg1"/>
                </a:solidFill>
                <a:latin typeface="Calibri" panose="020F0502020204030204" pitchFamily="34" charset="0"/>
                <a:cs typeface="Calibri" panose="020F0502020204030204" pitchFamily="34" charset="0"/>
              </a:rPr>
              <a:t>探索</a:t>
            </a:r>
            <a:endParaRPr lang="zh-TW" altLang="en-US" sz="138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cxnSp>
        <p:nvCxnSpPr>
          <p:cNvPr id="4" name="直線接點 3">
            <a:extLst>
              <a:ext uri="{FF2B5EF4-FFF2-40B4-BE49-F238E27FC236}">
                <a16:creationId xmlns:a16="http://schemas.microsoft.com/office/drawing/2014/main" id="{96A5A24E-646E-4F09-809E-C48CC58148D3}"/>
              </a:ext>
            </a:extLst>
          </p:cNvPr>
          <p:cNvCxnSpPr>
            <a:cxnSpLocks/>
            <a:stCxn id="2" idx="3"/>
            <a:endCxn id="3" idx="1"/>
          </p:cNvCxnSpPr>
          <p:nvPr/>
        </p:nvCxnSpPr>
        <p:spPr>
          <a:xfrm>
            <a:off x="4661210" y="3429000"/>
            <a:ext cx="2869582" cy="0"/>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DACE27D5-6AED-4895-AFC5-187B6FB8E01B}"/>
              </a:ext>
            </a:extLst>
          </p:cNvPr>
          <p:cNvSpPr txBox="1"/>
          <p:nvPr/>
        </p:nvSpPr>
        <p:spPr>
          <a:xfrm>
            <a:off x="353372" y="385012"/>
            <a:ext cx="2869330" cy="584775"/>
          </a:xfrm>
          <a:prstGeom prst="rect">
            <a:avLst/>
          </a:prstGeom>
          <a:noFill/>
          <a:ln>
            <a:solidFill>
              <a:schemeClr val="tx1"/>
            </a:solidFill>
          </a:ln>
        </p:spPr>
        <p:txBody>
          <a:bodyPr wrap="square" rtlCol="0">
            <a:spAutoFit/>
          </a:bodyPr>
          <a:lstStyle/>
          <a:p>
            <a:pPr algn="ctr"/>
            <a:r>
              <a:rPr lang="zh-TW" altLang="en-US" sz="3200" dirty="0">
                <a:latin typeface="+mn-ea"/>
              </a:rPr>
              <a:t>近义词</a:t>
            </a:r>
            <a:r>
              <a:rPr lang="en-US" altLang="zh-TW" sz="3200" dirty="0">
                <a:latin typeface="+mn-ea"/>
              </a:rPr>
              <a:t>3</a:t>
            </a:r>
            <a:endParaRPr lang="zh-TW" altLang="en-US" sz="3200" dirty="0">
              <a:latin typeface="+mn-ea"/>
            </a:endParaRPr>
          </a:p>
        </p:txBody>
      </p:sp>
    </p:spTree>
    <p:extLst>
      <p:ext uri="{BB962C8B-B14F-4D97-AF65-F5344CB8AC3E}">
        <p14:creationId xmlns:p14="http://schemas.microsoft.com/office/powerpoint/2010/main" val="350414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134679" y="75968"/>
            <a:ext cx="2900365" cy="400110"/>
          </a:xfrm>
          <a:prstGeom prst="rect">
            <a:avLst/>
          </a:prstGeom>
          <a:solidFill>
            <a:srgbClr val="006666"/>
          </a:solidFill>
          <a:ln w="38100">
            <a:solidFill>
              <a:srgbClr val="006666"/>
            </a:solidFill>
          </a:ln>
        </p:spPr>
        <p:txBody>
          <a:bodyPr wrap="square" rtlCol="0">
            <a:spAutoFit/>
          </a:bodyPr>
          <a:lstStyle/>
          <a:p>
            <a:pPr algn="ctr"/>
            <a:r>
              <a:rPr lang="zh-TW" altLang="en-US" sz="2000" dirty="0">
                <a:solidFill>
                  <a:schemeClr val="bg1"/>
                </a:solidFill>
                <a:latin typeface="微軟正黑體" panose="020B0604030504040204" pitchFamily="34" charset="-120"/>
                <a:ea typeface="微軟正黑體" panose="020B0604030504040204" pitchFamily="34" charset="-120"/>
              </a:rPr>
              <a:t>摸索</a:t>
            </a:r>
            <a:endParaRPr lang="en-US" altLang="zh-TW" sz="20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9156956" y="57270"/>
            <a:ext cx="2900365" cy="400110"/>
          </a:xfrm>
          <a:prstGeom prst="rect">
            <a:avLst/>
          </a:prstGeom>
          <a:solidFill>
            <a:srgbClr val="006666"/>
          </a:solidFill>
          <a:ln w="38100">
            <a:solidFill>
              <a:srgbClr val="006666"/>
            </a:solidFill>
          </a:ln>
        </p:spPr>
        <p:txBody>
          <a:bodyPr wrap="square" rtlCol="0">
            <a:spAutoFit/>
          </a:bodyPr>
          <a:lstStyle/>
          <a:p>
            <a:pPr algn="ctr"/>
            <a:r>
              <a:rPr lang="zh-TW" altLang="en-US" sz="2000" dirty="0">
                <a:solidFill>
                  <a:schemeClr val="bg1"/>
                </a:solidFill>
                <a:latin typeface="微軟正黑體" panose="020B0604030504040204" pitchFamily="34" charset="-120"/>
                <a:ea typeface="微軟正黑體" panose="020B0604030504040204" pitchFamily="34" charset="-120"/>
              </a:rPr>
              <a:t>探索</a:t>
            </a:r>
            <a:endParaRPr lang="en-US" altLang="zh-TW" sz="2000" dirty="0">
              <a:solidFill>
                <a:schemeClr val="bg1"/>
              </a:solidFill>
              <a:latin typeface="微軟正黑體" panose="020B0604030504040204" pitchFamily="34" charset="-120"/>
              <a:ea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035044" y="257325"/>
            <a:ext cx="6121912" cy="18698"/>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16" name="表格 16">
            <a:extLst>
              <a:ext uri="{FF2B5EF4-FFF2-40B4-BE49-F238E27FC236}">
                <a16:creationId xmlns:a16="http://schemas.microsoft.com/office/drawing/2014/main" id="{A78C23C9-D1D8-4B18-B6B1-AFDCA0C59DB4}"/>
              </a:ext>
            </a:extLst>
          </p:cNvPr>
          <p:cNvGraphicFramePr>
            <a:graphicFrameLocks noGrp="1"/>
          </p:cNvGraphicFramePr>
          <p:nvPr>
            <p:extLst>
              <p:ext uri="{D42A27DB-BD31-4B8C-83A1-F6EECF244321}">
                <p14:modId xmlns:p14="http://schemas.microsoft.com/office/powerpoint/2010/main" val="2806777293"/>
              </p:ext>
            </p:extLst>
          </p:nvPr>
        </p:nvGraphicFramePr>
        <p:xfrm>
          <a:off x="127591" y="533020"/>
          <a:ext cx="11929730" cy="6224336"/>
        </p:xfrm>
        <a:graphic>
          <a:graphicData uri="http://schemas.openxmlformats.org/drawingml/2006/table">
            <a:tbl>
              <a:tblPr firstRow="1" bandRow="1">
                <a:tableStyleId>{0505E3EF-67EA-436B-97B2-0124C06EBD24}</a:tableStyleId>
              </a:tblPr>
              <a:tblGrid>
                <a:gridCol w="924776">
                  <a:extLst>
                    <a:ext uri="{9D8B030D-6E8A-4147-A177-3AD203B41FA5}">
                      <a16:colId xmlns:a16="http://schemas.microsoft.com/office/drawing/2014/main" val="1876788779"/>
                    </a:ext>
                  </a:extLst>
                </a:gridCol>
                <a:gridCol w="4714894">
                  <a:extLst>
                    <a:ext uri="{9D8B030D-6E8A-4147-A177-3AD203B41FA5}">
                      <a16:colId xmlns:a16="http://schemas.microsoft.com/office/drawing/2014/main" val="2559779614"/>
                    </a:ext>
                  </a:extLst>
                </a:gridCol>
                <a:gridCol w="6290060">
                  <a:extLst>
                    <a:ext uri="{9D8B030D-6E8A-4147-A177-3AD203B41FA5}">
                      <a16:colId xmlns:a16="http://schemas.microsoft.com/office/drawing/2014/main" val="243872182"/>
                    </a:ext>
                  </a:extLst>
                </a:gridCol>
              </a:tblGrid>
              <a:tr h="682311">
                <a:tc gridSpan="3">
                  <a:txBody>
                    <a:bodyPr/>
                    <a:lstStyle/>
                    <a:p>
                      <a:pPr algn="ctr"/>
                      <a:r>
                        <a:rPr lang="zh-TW" altLang="en-US" sz="3000" dirty="0">
                          <a:solidFill>
                            <a:schemeClr val="bg1"/>
                          </a:solidFill>
                          <a:latin typeface="微軟正黑體" panose="020B0604030504040204" pitchFamily="34" charset="-120"/>
                          <a:ea typeface="+mn-ea"/>
                        </a:rPr>
                        <a:t>语义</a:t>
                      </a:r>
                      <a:endParaRPr lang="zh-TW" altLang="en-US" sz="3000" b="1" dirty="0">
                        <a:ln>
                          <a:solidFill>
                            <a:schemeClr val="tx1"/>
                          </a:solidFill>
                        </a:ln>
                        <a:solidFill>
                          <a:schemeClr val="bg1"/>
                        </a:solidFill>
                        <a:latin typeface="+mn-ea"/>
                        <a:ea typeface="+mn-ea"/>
                      </a:endParaRPr>
                    </a:p>
                  </a:txBody>
                  <a:tcPr anchor="ctr">
                    <a:solidFill>
                      <a:srgbClr val="006666"/>
                    </a:solidFill>
                  </a:tcP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tc hMerge="1">
                  <a:txBody>
                    <a:bodyPr/>
                    <a:lstStyle/>
                    <a:p>
                      <a:endParaRPr lang="zh-TW" altLang="en-US"/>
                    </a:p>
                  </a:txBody>
                  <a:tcPr/>
                </a:tc>
                <a:extLst>
                  <a:ext uri="{0D108BD9-81ED-4DB2-BD59-A6C34878D82A}">
                    <a16:rowId xmlns:a16="http://schemas.microsoft.com/office/drawing/2014/main" val="3478206328"/>
                  </a:ext>
                </a:extLst>
              </a:tr>
              <a:tr h="1485339">
                <a:tc>
                  <a:txBody>
                    <a:bodyPr/>
                    <a:lstStyle/>
                    <a:p>
                      <a:pPr algn="ctr">
                        <a:lnSpc>
                          <a:spcPct val="100000"/>
                        </a:lnSpc>
                      </a:pPr>
                      <a:r>
                        <a:rPr lang="zh-TW" altLang="en-US" sz="3000" b="1" dirty="0">
                          <a:solidFill>
                            <a:srgbClr val="006666"/>
                          </a:solidFill>
                        </a:rPr>
                        <a:t> 相同点</a:t>
                      </a:r>
                    </a:p>
                  </a:txBody>
                  <a:tcPr vert="eaVert" anchor="ctr">
                    <a:noFill/>
                  </a:tcPr>
                </a:tc>
                <a:tc gridSpan="2">
                  <a:txBody>
                    <a:bodyPr/>
                    <a:lstStyle/>
                    <a:p>
                      <a:pPr>
                        <a:lnSpc>
                          <a:spcPct val="150000"/>
                        </a:lnSpc>
                      </a:pPr>
                      <a:r>
                        <a:rPr lang="en-US" altLang="zh-TW" sz="3000" baseline="0" dirty="0">
                          <a:ln>
                            <a:solidFill>
                              <a:schemeClr val="tx1"/>
                            </a:solidFill>
                          </a:ln>
                        </a:rPr>
                        <a:t>1.V.</a:t>
                      </a:r>
                    </a:p>
                    <a:p>
                      <a:pPr>
                        <a:lnSpc>
                          <a:spcPct val="150000"/>
                        </a:lnSpc>
                      </a:pPr>
                      <a:r>
                        <a:rPr lang="en-US" altLang="zh-TW" sz="3000" baseline="0" dirty="0">
                          <a:ln>
                            <a:solidFill>
                              <a:schemeClr val="tx1"/>
                            </a:solidFill>
                          </a:ln>
                        </a:rPr>
                        <a:t>2.</a:t>
                      </a:r>
                      <a:r>
                        <a:rPr lang="zh-TW" altLang="en-US" sz="3000" baseline="0" dirty="0">
                          <a:ln>
                            <a:solidFill>
                              <a:schemeClr val="tx1"/>
                            </a:solidFill>
                          </a:ln>
                        </a:rPr>
                        <a:t>都有“试探</a:t>
                      </a:r>
                      <a:r>
                        <a:rPr lang="en-US" altLang="zh-TW" sz="3000" b="0" baseline="0" dirty="0">
                          <a:ln>
                            <a:solidFill>
                              <a:schemeClr val="tx1"/>
                            </a:solidFill>
                          </a:ln>
                        </a:rPr>
                        <a:t>(</a:t>
                      </a:r>
                      <a:r>
                        <a:rPr lang="en-US" altLang="zh-TW" sz="3000" b="0" i="0" kern="1200" dirty="0">
                          <a:solidFill>
                            <a:schemeClr val="dk1"/>
                          </a:solidFill>
                          <a:effectLst/>
                          <a:latin typeface="+mn-lt"/>
                          <a:ea typeface="+mn-ea"/>
                          <a:cs typeface="+mn-cs"/>
                        </a:rPr>
                        <a:t>sound out</a:t>
                      </a:r>
                      <a:r>
                        <a:rPr lang="en-US" altLang="zh-TW" sz="3000" b="0" baseline="0" dirty="0">
                          <a:ln>
                            <a:solidFill>
                              <a:schemeClr val="tx1"/>
                            </a:solidFill>
                          </a:ln>
                        </a:rPr>
                        <a:t>)</a:t>
                      </a:r>
                      <a:r>
                        <a:rPr lang="zh-TW" altLang="en-US" sz="3000" baseline="0" dirty="0">
                          <a:ln>
                            <a:solidFill>
                              <a:schemeClr val="tx1"/>
                            </a:solidFill>
                          </a:ln>
                        </a:rPr>
                        <a:t>、寻求”的意思。</a:t>
                      </a:r>
                      <a:endParaRPr lang="zh-TW" altLang="en-US" sz="30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anchor="ctr">
                    <a:noFill/>
                  </a:tcPr>
                </a:tc>
                <a:tc hMerge="1">
                  <a:txBody>
                    <a:bodyPr/>
                    <a:lstStyle/>
                    <a:p>
                      <a:endParaRPr lang="zh-TW" altLang="en-US"/>
                    </a:p>
                  </a:txBody>
                  <a:tcPr/>
                </a:tc>
                <a:extLst>
                  <a:ext uri="{0D108BD9-81ED-4DB2-BD59-A6C34878D82A}">
                    <a16:rowId xmlns:a16="http://schemas.microsoft.com/office/drawing/2014/main" val="69350516"/>
                  </a:ext>
                </a:extLst>
              </a:tr>
              <a:tr h="620383">
                <a:tc rowSpan="2">
                  <a:txBody>
                    <a:bodyPr/>
                    <a:lstStyle/>
                    <a:p>
                      <a:pPr algn="ctr">
                        <a:lnSpc>
                          <a:spcPct val="100000"/>
                        </a:lnSpc>
                      </a:pPr>
                      <a:r>
                        <a:rPr lang="zh-TW" altLang="en-US" sz="3000" b="1" dirty="0">
                          <a:solidFill>
                            <a:srgbClr val="006666"/>
                          </a:solidFill>
                        </a:rPr>
                        <a:t>不同点</a:t>
                      </a:r>
                    </a:p>
                  </a:txBody>
                  <a:tcPr vert="eaVert" anchor="ctr">
                    <a:noFill/>
                  </a:tcPr>
                </a:tc>
                <a:tc>
                  <a:txBody>
                    <a:bodyPr/>
                    <a:lstStyle/>
                    <a:p>
                      <a:pPr algn="ctr"/>
                      <a:r>
                        <a:rPr lang="zh-TW" altLang="en-US" sz="3000" dirty="0">
                          <a:solidFill>
                            <a:schemeClr val="bg1"/>
                          </a:solidFill>
                          <a:latin typeface="微軟正黑體" panose="020B0604030504040204" pitchFamily="34" charset="-120"/>
                          <a:ea typeface="+mn-ea"/>
                        </a:rPr>
                        <a:t>摸索</a:t>
                      </a:r>
                      <a:endParaRPr lang="en-US" altLang="zh-TW" sz="3000" dirty="0">
                        <a:solidFill>
                          <a:schemeClr val="bg1"/>
                        </a:solidFill>
                        <a:latin typeface="微軟正黑體" panose="020B0604030504040204" pitchFamily="34" charset="-120"/>
                        <a:ea typeface="+mn-ea"/>
                      </a:endParaRPr>
                    </a:p>
                  </a:txBody>
                  <a:tcPr anchor="ctr">
                    <a:solidFill>
                      <a:srgbClr val="006666"/>
                    </a:solidFill>
                  </a:tcPr>
                </a:tc>
                <a:tc>
                  <a:txBody>
                    <a:bodyPr/>
                    <a:lstStyle/>
                    <a:p>
                      <a:pPr algn="ctr"/>
                      <a:r>
                        <a:rPr lang="zh-TW" altLang="en-US" sz="3000" dirty="0">
                          <a:solidFill>
                            <a:schemeClr val="bg1"/>
                          </a:solidFill>
                          <a:latin typeface="微軟正黑體" panose="020B0604030504040204" pitchFamily="34" charset="-120"/>
                          <a:ea typeface="+mn-ea"/>
                        </a:rPr>
                        <a:t>探索</a:t>
                      </a:r>
                      <a:endParaRPr lang="en-US" altLang="zh-TW" sz="3000" dirty="0">
                        <a:solidFill>
                          <a:schemeClr val="bg1"/>
                        </a:solidFill>
                        <a:latin typeface="微軟正黑體" panose="020B0604030504040204" pitchFamily="34" charset="-120"/>
                        <a:ea typeface="+mn-ea"/>
                      </a:endParaRPr>
                    </a:p>
                  </a:txBody>
                  <a:tcPr anchor="ctr">
                    <a:solidFill>
                      <a:srgbClr val="006666"/>
                    </a:solidFill>
                  </a:tcPr>
                </a:tc>
                <a:extLst>
                  <a:ext uri="{0D108BD9-81ED-4DB2-BD59-A6C34878D82A}">
                    <a16:rowId xmlns:a16="http://schemas.microsoft.com/office/drawing/2014/main" val="4052056327"/>
                  </a:ext>
                </a:extLst>
              </a:tr>
              <a:tr h="3072271">
                <a:tc vMerge="1">
                  <a:txBody>
                    <a:bodyPr/>
                    <a:lstStyle/>
                    <a:p>
                      <a:endParaRPr lang="zh-TW" altLang="en-US"/>
                    </a:p>
                  </a:txBody>
                  <a:tcPr/>
                </a:tc>
                <a:tc>
                  <a:txBody>
                    <a:bodyPr/>
                    <a:lstStyle/>
                    <a:p>
                      <a:pPr>
                        <a:lnSpc>
                          <a:spcPct val="150000"/>
                        </a:lnSpc>
                      </a:pPr>
                      <a:r>
                        <a:rPr lang="en-US" altLang="zh-TW" sz="3000" baseline="0" dirty="0">
                          <a:ln>
                            <a:solidFill>
                              <a:schemeClr val="tx1"/>
                            </a:solidFill>
                          </a:ln>
                        </a:rPr>
                        <a:t>1.</a:t>
                      </a:r>
                      <a:r>
                        <a:rPr lang="zh-TW" altLang="en-US" sz="3000" baseline="0" dirty="0">
                          <a:ln>
                            <a:solidFill>
                              <a:schemeClr val="tx1"/>
                            </a:solidFill>
                          </a:ln>
                        </a:rPr>
                        <a:t>方向不明、经验不足的</a:t>
                      </a:r>
                      <a:endParaRPr lang="en-US" altLang="zh-TW" sz="3000" baseline="0" dirty="0">
                        <a:ln>
                          <a:solidFill>
                            <a:schemeClr val="tx1"/>
                          </a:solidFill>
                        </a:ln>
                      </a:endParaRPr>
                    </a:p>
                    <a:p>
                      <a:pPr>
                        <a:lnSpc>
                          <a:spcPct val="150000"/>
                        </a:lnSpc>
                      </a:pPr>
                      <a:r>
                        <a:rPr lang="zh-TW" altLang="en-US" sz="3000" baseline="0" dirty="0">
                          <a:ln>
                            <a:solidFill>
                              <a:schemeClr val="tx1"/>
                            </a:solidFill>
                          </a:ln>
                        </a:rPr>
                        <a:t>   情况下一点一点地寻找”。</a:t>
                      </a:r>
                      <a:br>
                        <a:rPr lang="en-US" altLang="zh-TW" sz="3000" baseline="0" dirty="0">
                          <a:ln>
                            <a:solidFill>
                              <a:schemeClr val="tx1"/>
                            </a:solidFill>
                          </a:ln>
                        </a:rPr>
                      </a:br>
                      <a:r>
                        <a:rPr lang="en-US" altLang="zh-TW" sz="3000" baseline="0" dirty="0">
                          <a:ln>
                            <a:solidFill>
                              <a:schemeClr val="tx1"/>
                            </a:solidFill>
                          </a:ln>
                        </a:rPr>
                        <a:t>2.</a:t>
                      </a:r>
                      <a:r>
                        <a:rPr lang="zh-TW" altLang="en-US" sz="3000" baseline="0" dirty="0">
                          <a:ln>
                            <a:solidFill>
                              <a:schemeClr val="tx1"/>
                            </a:solidFill>
                          </a:ln>
                        </a:rPr>
                        <a:t>多与“方向、门径、经验、</a:t>
                      </a:r>
                      <a:endParaRPr lang="en-US" altLang="zh-TW" sz="3000" baseline="0" dirty="0">
                        <a:ln>
                          <a:solidFill>
                            <a:schemeClr val="tx1"/>
                          </a:solidFill>
                        </a:ln>
                      </a:endParaRPr>
                    </a:p>
                    <a:p>
                      <a:pPr>
                        <a:lnSpc>
                          <a:spcPct val="150000"/>
                        </a:lnSpc>
                      </a:pPr>
                      <a:r>
                        <a:rPr lang="en-US" altLang="zh-TW" sz="3000" baseline="0" dirty="0">
                          <a:ln>
                            <a:solidFill>
                              <a:schemeClr val="tx1"/>
                            </a:solidFill>
                          </a:ln>
                        </a:rPr>
                        <a:t>   </a:t>
                      </a:r>
                      <a:r>
                        <a:rPr lang="zh-TW" altLang="en-US" sz="3000" baseline="0" dirty="0">
                          <a:ln>
                            <a:solidFill>
                              <a:schemeClr val="tx1"/>
                            </a:solidFill>
                          </a:ln>
                        </a:rPr>
                        <a:t>方法”等搭配。</a:t>
                      </a:r>
                      <a:endParaRPr lang="en-US" altLang="zh-TW" sz="3000" baseline="0" dirty="0">
                        <a:ln>
                          <a:solidFill>
                            <a:schemeClr val="tx1"/>
                          </a:solidFill>
                        </a:ln>
                      </a:endParaRPr>
                    </a:p>
                  </a:txBody>
                  <a:tcPr anchor="ctr">
                    <a:noFill/>
                  </a:tcPr>
                </a:tc>
                <a:tc>
                  <a:txBody>
                    <a:bodyPr/>
                    <a:lstStyle/>
                    <a:p>
                      <a:pPr>
                        <a:lnSpc>
                          <a:spcPct val="150000"/>
                        </a:lnSpc>
                      </a:pPr>
                      <a:r>
                        <a:rPr lang="en-US" altLang="zh-TW" sz="3000" baseline="0" dirty="0">
                          <a:ln>
                            <a:solidFill>
                              <a:schemeClr val="tx1"/>
                            </a:solidFill>
                          </a:ln>
                        </a:rPr>
                        <a:t>1.</a:t>
                      </a:r>
                      <a:r>
                        <a:rPr lang="zh-TW" altLang="en-US" sz="3000" baseline="0" dirty="0">
                          <a:ln>
                            <a:solidFill>
                              <a:schemeClr val="tx1"/>
                            </a:solidFill>
                          </a:ln>
                        </a:rPr>
                        <a:t>深入的探究，试图发现隐藏的事物，</a:t>
                      </a:r>
                      <a:endParaRPr lang="en-US" altLang="zh-TW" sz="3000" baseline="0" dirty="0">
                        <a:ln>
                          <a:solidFill>
                            <a:schemeClr val="tx1"/>
                          </a:solidFill>
                        </a:ln>
                      </a:endParaRPr>
                    </a:p>
                    <a:p>
                      <a:pPr>
                        <a:lnSpc>
                          <a:spcPct val="150000"/>
                        </a:lnSpc>
                      </a:pPr>
                      <a:r>
                        <a:rPr lang="en-US" altLang="zh-TW" sz="3000" baseline="0" dirty="0">
                          <a:ln>
                            <a:solidFill>
                              <a:schemeClr val="tx1"/>
                            </a:solidFill>
                          </a:ln>
                        </a:rPr>
                        <a:t>   </a:t>
                      </a:r>
                      <a:r>
                        <a:rPr lang="zh-TW" altLang="en-US" sz="3000" baseline="0" dirty="0">
                          <a:ln>
                            <a:solidFill>
                              <a:schemeClr val="tx1"/>
                            </a:solidFill>
                          </a:ln>
                        </a:rPr>
                        <a:t>多方寻求答案，解决疑难问题。</a:t>
                      </a:r>
                      <a:endParaRPr lang="en-US" altLang="zh-TW" sz="3000" baseline="0" dirty="0">
                        <a:ln>
                          <a:solidFill>
                            <a:schemeClr val="tx1"/>
                          </a:solidFill>
                        </a:ln>
                      </a:endParaRPr>
                    </a:p>
                    <a:p>
                      <a:pPr>
                        <a:lnSpc>
                          <a:spcPct val="150000"/>
                        </a:lnSpc>
                      </a:pPr>
                      <a:r>
                        <a:rPr lang="en-US" altLang="zh-TW" sz="3000" baseline="0" dirty="0">
                          <a:ln>
                            <a:solidFill>
                              <a:schemeClr val="tx1"/>
                            </a:solidFill>
                          </a:ln>
                        </a:rPr>
                        <a:t>2.</a:t>
                      </a:r>
                      <a:r>
                        <a:rPr lang="zh-TW" altLang="en-US" sz="3000" baseline="0" dirty="0">
                          <a:ln>
                            <a:solidFill>
                              <a:schemeClr val="tx1"/>
                            </a:solidFill>
                          </a:ln>
                        </a:rPr>
                        <a:t>多与“本质</a:t>
                      </a:r>
                      <a:r>
                        <a:rPr lang="en-US" altLang="zh-TW" sz="2000" baseline="0" dirty="0">
                          <a:ln>
                            <a:solidFill>
                              <a:schemeClr val="tx1"/>
                            </a:solidFill>
                          </a:ln>
                        </a:rPr>
                        <a:t>(essence)</a:t>
                      </a:r>
                      <a:r>
                        <a:rPr lang="zh-TW" altLang="en-US" sz="3000" baseline="0" dirty="0">
                          <a:ln>
                            <a:solidFill>
                              <a:schemeClr val="tx1"/>
                            </a:solidFill>
                          </a:ln>
                        </a:rPr>
                        <a:t>、根源</a:t>
                      </a:r>
                      <a:r>
                        <a:rPr lang="en-US" altLang="zh-TW" sz="2000" baseline="0" dirty="0">
                          <a:ln>
                            <a:solidFill>
                              <a:schemeClr val="tx1"/>
                            </a:solidFill>
                          </a:ln>
                        </a:rPr>
                        <a:t>(origin)</a:t>
                      </a:r>
                      <a:r>
                        <a:rPr lang="zh-TW" altLang="en-US" sz="3000" baseline="0" dirty="0">
                          <a:ln>
                            <a:solidFill>
                              <a:schemeClr val="tx1"/>
                            </a:solidFill>
                          </a:ln>
                        </a:rPr>
                        <a:t>、奥</a:t>
                      </a:r>
                      <a:endParaRPr lang="en-US" altLang="zh-TW" sz="3000" baseline="0" dirty="0">
                        <a:ln>
                          <a:solidFill>
                            <a:schemeClr val="tx1"/>
                          </a:solidFill>
                        </a:ln>
                      </a:endParaRPr>
                    </a:p>
                    <a:p>
                      <a:pPr>
                        <a:lnSpc>
                          <a:spcPct val="150000"/>
                        </a:lnSpc>
                      </a:pPr>
                      <a:r>
                        <a:rPr lang="zh-TW" altLang="en-US" sz="3000" baseline="0" dirty="0">
                          <a:ln>
                            <a:solidFill>
                              <a:schemeClr val="tx1"/>
                            </a:solidFill>
                          </a:ln>
                        </a:rPr>
                        <a:t>   秘</a:t>
                      </a:r>
                      <a:r>
                        <a:rPr lang="en-US" altLang="zh-TW" sz="2000" baseline="0" dirty="0">
                          <a:ln>
                            <a:solidFill>
                              <a:schemeClr val="tx1"/>
                            </a:solidFill>
                          </a:ln>
                        </a:rPr>
                        <a:t>(mystery)</a:t>
                      </a:r>
                      <a:r>
                        <a:rPr lang="zh-TW" altLang="en-US" sz="3000" baseline="0" dirty="0">
                          <a:ln>
                            <a:solidFill>
                              <a:schemeClr val="tx1"/>
                            </a:solidFill>
                          </a:ln>
                        </a:rPr>
                        <a:t>、规律、原因、知识”等</a:t>
                      </a:r>
                      <a:endParaRPr lang="en-US" altLang="zh-TW" sz="3000" baseline="0" dirty="0">
                        <a:ln>
                          <a:solidFill>
                            <a:schemeClr val="tx1"/>
                          </a:solidFill>
                        </a:ln>
                      </a:endParaRPr>
                    </a:p>
                    <a:p>
                      <a:pPr>
                        <a:lnSpc>
                          <a:spcPct val="150000"/>
                        </a:lnSpc>
                      </a:pPr>
                      <a:r>
                        <a:rPr lang="zh-TW" altLang="en-US" sz="3000" baseline="0" dirty="0">
                          <a:ln>
                            <a:solidFill>
                              <a:schemeClr val="tx1"/>
                            </a:solidFill>
                          </a:ln>
                        </a:rPr>
                        <a:t>   搭配。</a:t>
                      </a:r>
                      <a:endParaRPr lang="en-US" altLang="zh-TW" sz="3000" baseline="0" dirty="0">
                        <a:ln>
                          <a:solidFill>
                            <a:schemeClr val="tx1"/>
                          </a:solidFill>
                        </a:ln>
                      </a:endParaRPr>
                    </a:p>
                  </a:txBody>
                  <a:tcPr anchor="ctr">
                    <a:noFill/>
                  </a:tcPr>
                </a:tc>
                <a:extLst>
                  <a:ext uri="{0D108BD9-81ED-4DB2-BD59-A6C34878D82A}">
                    <a16:rowId xmlns:a16="http://schemas.microsoft.com/office/drawing/2014/main" val="1677290715"/>
                  </a:ext>
                </a:extLst>
              </a:tr>
            </a:tbl>
          </a:graphicData>
        </a:graphic>
      </p:graphicFrame>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Tree>
    <p:extLst>
      <p:ext uri="{BB962C8B-B14F-4D97-AF65-F5344CB8AC3E}">
        <p14:creationId xmlns:p14="http://schemas.microsoft.com/office/powerpoint/2010/main" val="246064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5" y="134088"/>
            <a:ext cx="290036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rPr>
              <a:t>摸索</a:t>
            </a:r>
            <a:endParaRPr lang="en-US" altLang="zh-TW" sz="4000" dirty="0">
              <a:solidFill>
                <a:schemeClr val="bg1"/>
              </a:solidFill>
              <a:latin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0" y="137574"/>
            <a:ext cx="290036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rPr>
              <a:t>探索</a:t>
            </a:r>
            <a:endParaRPr lang="en-US" altLang="zh-TW" sz="4000" dirty="0">
              <a:solidFill>
                <a:schemeClr val="bg1"/>
              </a:solidFill>
              <a:latin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80" y="488031"/>
            <a:ext cx="5730240" cy="3486"/>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5" name="文字方塊 4">
            <a:extLst>
              <a:ext uri="{FF2B5EF4-FFF2-40B4-BE49-F238E27FC236}">
                <a16:creationId xmlns:a16="http://schemas.microsoft.com/office/drawing/2014/main" id="{E9A0A20D-CE95-48B1-92D8-F89DB02BDE2A}"/>
              </a:ext>
            </a:extLst>
          </p:cNvPr>
          <p:cNvSpPr txBox="1"/>
          <p:nvPr/>
        </p:nvSpPr>
        <p:spPr>
          <a:xfrm>
            <a:off x="330515" y="1187116"/>
            <a:ext cx="11530970" cy="5519011"/>
          </a:xfrm>
          <a:prstGeom prst="rect">
            <a:avLst/>
          </a:prstGeom>
          <a:noFill/>
        </p:spPr>
        <p:txBody>
          <a:bodyPr wrap="square" rtlCol="0">
            <a:spAutoFit/>
          </a:bodyPr>
          <a:lstStyle/>
          <a:p>
            <a:pPr>
              <a:lnSpc>
                <a:spcPct val="150000"/>
              </a:lnSpc>
            </a:pPr>
            <a:r>
              <a:rPr lang="en-US" altLang="zh-TW" sz="4000" dirty="0"/>
              <a:t>1.</a:t>
            </a:r>
            <a:r>
              <a:rPr lang="zh-TW" altLang="en-US" sz="4000" dirty="0"/>
              <a:t>他们在漆黑的夜里</a:t>
            </a:r>
            <a:r>
              <a:rPr lang="zh-TW" altLang="en-US" sz="4000" dirty="0">
                <a:highlight>
                  <a:srgbClr val="FFFF00"/>
                </a:highlight>
              </a:rPr>
              <a:t>摸索</a:t>
            </a:r>
            <a:r>
              <a:rPr lang="zh-TW" altLang="en-US" sz="4000" dirty="0"/>
              <a:t>着前进。</a:t>
            </a:r>
            <a:endParaRPr lang="en-US" altLang="zh-TW" sz="4000" dirty="0"/>
          </a:p>
          <a:p>
            <a:pPr>
              <a:lnSpc>
                <a:spcPct val="150000"/>
              </a:lnSpc>
            </a:pPr>
            <a:r>
              <a:rPr lang="en-US" altLang="zh-TW" sz="4000" dirty="0"/>
              <a:t>2.</a:t>
            </a:r>
            <a:r>
              <a:rPr lang="zh-TW" altLang="en-US" sz="4000" dirty="0"/>
              <a:t>张老师经常启发学生们积极</a:t>
            </a:r>
            <a:r>
              <a:rPr lang="zh-TW" altLang="en-US" sz="4000" dirty="0">
                <a:highlight>
                  <a:srgbClr val="FFFF00"/>
                </a:highlight>
              </a:rPr>
              <a:t>探索</a:t>
            </a:r>
            <a:r>
              <a:rPr lang="zh-TW" altLang="en-US" sz="4000" dirty="0"/>
              <a:t>自然界的奥秘。</a:t>
            </a:r>
            <a:endParaRPr lang="en-US" altLang="zh-TW" sz="4000" dirty="0"/>
          </a:p>
          <a:p>
            <a:pPr>
              <a:lnSpc>
                <a:spcPct val="150000"/>
              </a:lnSpc>
            </a:pPr>
            <a:r>
              <a:rPr lang="en-US" altLang="zh-TW" sz="4000" dirty="0"/>
              <a:t>3.</a:t>
            </a:r>
            <a:r>
              <a:rPr lang="zh-TW" altLang="en-US" sz="4000" dirty="0"/>
              <a:t>我们在工作中初步</a:t>
            </a:r>
            <a:r>
              <a:rPr lang="zh-TW" altLang="en-US" sz="4000" dirty="0">
                <a:highlight>
                  <a:srgbClr val="FFFF00"/>
                </a:highlight>
              </a:rPr>
              <a:t>摸索</a:t>
            </a:r>
            <a:r>
              <a:rPr lang="zh-TW" altLang="en-US" sz="4000" dirty="0"/>
              <a:t>出一些经验，希望能对大</a:t>
            </a:r>
            <a:br>
              <a:rPr lang="en-US" altLang="zh-TW" sz="4000" dirty="0"/>
            </a:br>
            <a:r>
              <a:rPr lang="zh-TW" altLang="en-US" sz="4000" dirty="0"/>
              <a:t>   家有所帮助。</a:t>
            </a:r>
            <a:endParaRPr lang="en-US" altLang="zh-TW" sz="4000" dirty="0"/>
          </a:p>
          <a:p>
            <a:pPr>
              <a:lnSpc>
                <a:spcPct val="150000"/>
              </a:lnSpc>
            </a:pPr>
            <a:r>
              <a:rPr lang="en-US" altLang="zh-TW" sz="4000" dirty="0"/>
              <a:t>4.</a:t>
            </a:r>
            <a:r>
              <a:rPr lang="zh-TW" altLang="en-US" sz="4000" dirty="0"/>
              <a:t>面对并不和平的世界，这位哲学家决定</a:t>
            </a:r>
            <a:r>
              <a:rPr lang="zh-TW" altLang="en-US" sz="4000" dirty="0">
                <a:highlight>
                  <a:srgbClr val="FFFF00"/>
                </a:highlight>
              </a:rPr>
              <a:t>探索</a:t>
            </a:r>
            <a:r>
              <a:rPr lang="zh-TW" altLang="en-US" sz="4000" dirty="0"/>
              <a:t>人类</a:t>
            </a:r>
            <a:endParaRPr lang="en-US" altLang="zh-TW" sz="4000" dirty="0"/>
          </a:p>
          <a:p>
            <a:pPr>
              <a:lnSpc>
                <a:spcPct val="150000"/>
              </a:lnSpc>
            </a:pPr>
            <a:r>
              <a:rPr lang="zh-TW" altLang="en-US" sz="4000" dirty="0"/>
              <a:t>   爆发战争的根源。</a:t>
            </a:r>
            <a:endParaRPr lang="en-US" altLang="zh-TW" sz="4000" dirty="0"/>
          </a:p>
        </p:txBody>
      </p:sp>
    </p:spTree>
    <p:extLst>
      <p:ext uri="{BB962C8B-B14F-4D97-AF65-F5344CB8AC3E}">
        <p14:creationId xmlns:p14="http://schemas.microsoft.com/office/powerpoint/2010/main" val="263752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333496" y="1222039"/>
            <a:ext cx="11525005" cy="1323439"/>
          </a:xfrm>
          <a:prstGeom prst="rect">
            <a:avLst/>
          </a:prstGeom>
          <a:solidFill>
            <a:srgbClr val="660033"/>
          </a:solidFill>
        </p:spPr>
        <p:txBody>
          <a:bodyPr wrap="square" rtlCol="0">
            <a:spAutoFit/>
          </a:bodyPr>
          <a:lstStyle/>
          <a:p>
            <a:pPr algn="ctr"/>
            <a:r>
              <a:rPr lang="zh-TW" altLang="en-US" sz="8000" u="sng" dirty="0">
                <a:solidFill>
                  <a:schemeClr val="bg1"/>
                </a:solidFill>
                <a:latin typeface="標楷體" panose="03000509000000000000" pitchFamily="65" charset="-120"/>
                <a:ea typeface="標楷體" panose="03000509000000000000" pitchFamily="65" charset="-120"/>
              </a:rPr>
              <a:t>结</a:t>
            </a:r>
            <a:r>
              <a:rPr lang="zh-TW" altLang="en-US" sz="8000" dirty="0">
                <a:solidFill>
                  <a:schemeClr val="bg1"/>
                </a:solidFill>
                <a:latin typeface="標楷體" panose="03000509000000000000" pitchFamily="65" charset="-120"/>
                <a:ea typeface="標楷體" panose="03000509000000000000" pitchFamily="65" charset="-120"/>
              </a:rPr>
              <a:t>了</a:t>
            </a:r>
            <a:r>
              <a:rPr lang="zh-TW" altLang="en-US" sz="8000" u="sng" dirty="0">
                <a:solidFill>
                  <a:schemeClr val="bg1"/>
                </a:solidFill>
                <a:latin typeface="標楷體" panose="03000509000000000000" pitchFamily="65" charset="-120"/>
                <a:ea typeface="標楷體" panose="03000509000000000000" pitchFamily="65" charset="-120"/>
              </a:rPr>
              <a:t>落</a:t>
            </a:r>
            <a:r>
              <a:rPr lang="zh-TW" altLang="en-US" sz="8000" dirty="0">
                <a:solidFill>
                  <a:schemeClr val="bg1"/>
                </a:solidFill>
                <a:latin typeface="標楷體" panose="03000509000000000000" pitchFamily="65" charset="-120"/>
                <a:ea typeface="標楷體" panose="03000509000000000000" pitchFamily="65" charset="-120"/>
              </a:rPr>
              <a:t>，</a:t>
            </a:r>
            <a:r>
              <a:rPr lang="zh-TW" altLang="en-US" sz="8000" u="sng" dirty="0">
                <a:solidFill>
                  <a:schemeClr val="bg1"/>
                </a:solidFill>
                <a:latin typeface="標楷體" panose="03000509000000000000" pitchFamily="65" charset="-120"/>
                <a:ea typeface="標楷體" panose="03000509000000000000" pitchFamily="65" charset="-120"/>
              </a:rPr>
              <a:t>落</a:t>
            </a:r>
            <a:r>
              <a:rPr lang="zh-TW" altLang="en-US" sz="8000" dirty="0">
                <a:solidFill>
                  <a:schemeClr val="bg1"/>
                </a:solidFill>
                <a:latin typeface="標楷體" panose="03000509000000000000" pitchFamily="65" charset="-120"/>
                <a:ea typeface="標楷體" panose="03000509000000000000" pitchFamily="65" charset="-120"/>
              </a:rPr>
              <a:t>了</a:t>
            </a:r>
            <a:r>
              <a:rPr lang="zh-TW" altLang="en-US" sz="8000" u="sng" dirty="0">
                <a:solidFill>
                  <a:schemeClr val="bg1"/>
                </a:solidFill>
                <a:latin typeface="標楷體" panose="03000509000000000000" pitchFamily="65" charset="-120"/>
                <a:ea typeface="標楷體" panose="03000509000000000000" pitchFamily="65" charset="-120"/>
              </a:rPr>
              <a:t>结</a:t>
            </a:r>
            <a:endParaRPr lang="en-US" altLang="zh-TW" sz="8000" u="sng"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4A824F04-5B21-4CAC-9E28-DE231C124E7C}"/>
              </a:ext>
            </a:extLst>
          </p:cNvPr>
          <p:cNvSpPr txBox="1"/>
          <p:nvPr/>
        </p:nvSpPr>
        <p:spPr>
          <a:xfrm>
            <a:off x="333497" y="2886747"/>
            <a:ext cx="11525005" cy="2749214"/>
          </a:xfrm>
          <a:prstGeom prst="rect">
            <a:avLst/>
          </a:prstGeom>
          <a:noFill/>
          <a:ln>
            <a:solidFill>
              <a:schemeClr val="tx1"/>
            </a:solidFill>
          </a:ln>
        </p:spPr>
        <p:txBody>
          <a:bodyPr wrap="square" rtlCol="0">
            <a:spAutoFit/>
          </a:bodyPr>
          <a:lstStyle/>
          <a:p>
            <a:pPr>
              <a:lnSpc>
                <a:spcPct val="150000"/>
              </a:lnSpc>
            </a:pPr>
            <a:r>
              <a:rPr lang="en-US" altLang="zh-TW" sz="4000" dirty="0">
                <a:latin typeface="微軟正黑體" panose="020B0604030504040204" pitchFamily="34" charset="-120"/>
                <a:ea typeface="微軟正黑體" panose="020B0604030504040204" pitchFamily="34" charset="-120"/>
              </a:rPr>
              <a:t>1.</a:t>
            </a:r>
            <a:r>
              <a:rPr lang="zh-TW" altLang="en-US" sz="4000" dirty="0">
                <a:latin typeface="微軟正黑體" panose="020B0604030504040204" pitchFamily="34" charset="-120"/>
                <a:ea typeface="微軟正黑體" panose="020B0604030504040204" pitchFamily="34" charset="-120"/>
              </a:rPr>
              <a:t>表示两个的动作不断交替重复</a:t>
            </a:r>
            <a:r>
              <a:rPr lang="zh-TW" altLang="en-US" sz="4000" dirty="0">
                <a:latin typeface="微軟正黑體" panose="020B0604030504040204" pitchFamily="34" charset="-120"/>
              </a:rPr>
              <a:t>。</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ea typeface="微軟正黑體" panose="020B0604030504040204" pitchFamily="34" charset="-120"/>
              </a:rPr>
              <a:t>2.</a:t>
            </a:r>
            <a:r>
              <a:rPr lang="zh-TW" altLang="en-US" sz="4000" dirty="0">
                <a:latin typeface="微軟正黑體" panose="020B0604030504040204" pitchFamily="34" charset="-120"/>
              </a:rPr>
              <a:t>“了”是祝词，表示动作或变化已经完成 </a:t>
            </a:r>
            <a:r>
              <a:rPr lang="zh-TW" altLang="en-US" sz="4000" dirty="0">
                <a:latin typeface="微軟正黑體" panose="020B0604030504040204" pitchFamily="34" charset="-120"/>
                <a:ea typeface="微軟正黑體" panose="020B0604030504040204" pitchFamily="34" charset="-120"/>
              </a:rPr>
              <a:t>。</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ea typeface="微軟正黑體" panose="020B0604030504040204" pitchFamily="34" charset="-120"/>
              </a:rPr>
              <a:t>3.</a:t>
            </a:r>
            <a:r>
              <a:rPr lang="zh-TW" altLang="en-US" sz="4000" dirty="0">
                <a:latin typeface="微軟正黑體" panose="020B0604030504040204" pitchFamily="34" charset="-120"/>
                <a:ea typeface="微軟正黑體" panose="020B0604030504040204" pitchFamily="34" charset="-120"/>
              </a:rPr>
              <a:t>动词多为单音节动词</a:t>
            </a:r>
            <a:r>
              <a:rPr lang="zh-TW" altLang="en-US" sz="4000" dirty="0">
                <a:latin typeface="微軟正黑體" panose="020B0604030504040204" pitchFamily="34" charset="-120"/>
              </a:rPr>
              <a:t>。</a:t>
            </a:r>
            <a:endParaRPr lang="en-US" altLang="zh-TW"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6701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荆棘布道</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286125"/>
            <a:ext cx="6491396" cy="2172390"/>
          </a:xfrm>
          <a:prstGeom prst="rect">
            <a:avLst/>
          </a:prstGeom>
        </p:spPr>
        <p:txBody>
          <a:bodyPr wrap="square">
            <a:spAutoFit/>
          </a:bodyPr>
          <a:lstStyle/>
          <a:p>
            <a:pPr algn="ctr">
              <a:lnSpc>
                <a:spcPct val="150000"/>
              </a:lnSpc>
            </a:pPr>
            <a:r>
              <a:rPr lang="zh-TW" altLang="en-US" sz="4800" dirty="0">
                <a:latin typeface="Helvetica Neue"/>
              </a:rPr>
              <a:t>尽管荆棘步道，我们还是会勇往直前。</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589564"/>
            <a:ext cx="6096000" cy="1323439"/>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丛生多刺的灌木遍布在道路上。</a:t>
            </a:r>
          </a:p>
        </p:txBody>
      </p:sp>
      <p:pic>
        <p:nvPicPr>
          <p:cNvPr id="4" name="圖片 3">
            <a:extLst>
              <a:ext uri="{FF2B5EF4-FFF2-40B4-BE49-F238E27FC236}">
                <a16:creationId xmlns:a16="http://schemas.microsoft.com/office/drawing/2014/main" id="{995C7022-73C8-4717-8774-E33A06A55ECA}"/>
              </a:ext>
            </a:extLst>
          </p:cNvPr>
          <p:cNvPicPr>
            <a:picLocks noChangeAspect="1"/>
          </p:cNvPicPr>
          <p:nvPr/>
        </p:nvPicPr>
        <p:blipFill>
          <a:blip r:embed="rId2"/>
          <a:stretch>
            <a:fillRect/>
          </a:stretch>
        </p:blipFill>
        <p:spPr>
          <a:xfrm>
            <a:off x="318978" y="2400645"/>
            <a:ext cx="5019675" cy="3943350"/>
          </a:xfrm>
          <a:prstGeom prst="rect">
            <a:avLst/>
          </a:prstGeom>
        </p:spPr>
      </p:pic>
    </p:spTree>
    <p:extLst>
      <p:ext uri="{BB962C8B-B14F-4D97-AF65-F5344CB8AC3E}">
        <p14:creationId xmlns:p14="http://schemas.microsoft.com/office/powerpoint/2010/main" val="209853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5" name="文字方塊 4">
            <a:extLst>
              <a:ext uri="{FF2B5EF4-FFF2-40B4-BE49-F238E27FC236}">
                <a16:creationId xmlns:a16="http://schemas.microsoft.com/office/drawing/2014/main" id="{E9A0A20D-CE95-48B1-92D8-F89DB02BDE2A}"/>
              </a:ext>
            </a:extLst>
          </p:cNvPr>
          <p:cNvSpPr txBox="1"/>
          <p:nvPr/>
        </p:nvSpPr>
        <p:spPr>
          <a:xfrm>
            <a:off x="330515" y="1898316"/>
            <a:ext cx="11530970" cy="3920240"/>
          </a:xfrm>
          <a:prstGeom prst="rect">
            <a:avLst/>
          </a:prstGeom>
          <a:noFill/>
        </p:spPr>
        <p:txBody>
          <a:bodyPr wrap="square" rtlCol="0">
            <a:spAutoFit/>
          </a:bodyPr>
          <a:lstStyle/>
          <a:p>
            <a:pPr>
              <a:lnSpc>
                <a:spcPct val="150000"/>
              </a:lnSpc>
            </a:pPr>
            <a:r>
              <a:rPr lang="en-US" altLang="zh-TW" sz="3400" dirty="0"/>
              <a:t>1.</a:t>
            </a:r>
            <a:r>
              <a:rPr lang="zh-TW" altLang="en-US" sz="3400" dirty="0"/>
              <a:t>人们因为蚕</a:t>
            </a:r>
            <a:r>
              <a:rPr lang="zh-TW" altLang="en-US" sz="3400" dirty="0">
                <a:highlight>
                  <a:srgbClr val="FFFF00"/>
                </a:highlight>
              </a:rPr>
              <a:t>吃了睡，睡了吃</a:t>
            </a:r>
            <a:r>
              <a:rPr lang="zh-TW" altLang="en-US" sz="3400" dirty="0"/>
              <a:t>，把它比做是刚出生不久的婴</a:t>
            </a:r>
            <a:endParaRPr lang="en-US" altLang="zh-TW" sz="3400" dirty="0"/>
          </a:p>
          <a:p>
            <a:pPr>
              <a:lnSpc>
                <a:spcPct val="150000"/>
              </a:lnSpc>
            </a:pPr>
            <a:r>
              <a:rPr lang="zh-TW" altLang="en-US" sz="3400" dirty="0"/>
              <a:t>   儿，亲切地叫它“蚕宝宝” 。</a:t>
            </a:r>
            <a:endParaRPr lang="en-US" altLang="zh-TW" sz="3400" dirty="0"/>
          </a:p>
          <a:p>
            <a:pPr>
              <a:lnSpc>
                <a:spcPct val="150000"/>
              </a:lnSpc>
            </a:pPr>
            <a:r>
              <a:rPr lang="en-US" altLang="zh-TW" sz="3400" dirty="0"/>
              <a:t>2.</a:t>
            </a:r>
            <a:r>
              <a:rPr lang="zh-TW" altLang="en-US" sz="3400" dirty="0"/>
              <a:t>他</a:t>
            </a:r>
            <a:r>
              <a:rPr lang="zh-TW" altLang="en-US" sz="3400" dirty="0">
                <a:highlight>
                  <a:srgbClr val="FFFF00"/>
                </a:highlight>
              </a:rPr>
              <a:t>擦了写，写了擦</a:t>
            </a:r>
            <a:r>
              <a:rPr lang="zh-TW" altLang="en-US" sz="3400" dirty="0"/>
              <a:t>，一句话足足写了十分钟 。</a:t>
            </a:r>
            <a:endParaRPr lang="en-US" altLang="zh-TW" sz="3400" dirty="0"/>
          </a:p>
          <a:p>
            <a:pPr>
              <a:lnSpc>
                <a:spcPct val="150000"/>
              </a:lnSpc>
            </a:pPr>
            <a:r>
              <a:rPr lang="en-US" altLang="zh-TW" sz="3400" dirty="0"/>
              <a:t>3.</a:t>
            </a:r>
            <a:r>
              <a:rPr lang="zh-TW" altLang="en-US" sz="3400" dirty="0"/>
              <a:t>他是个爱赶时髦的人，他的衣服常常是</a:t>
            </a:r>
            <a:r>
              <a:rPr lang="zh-TW" altLang="en-US" sz="3400" dirty="0">
                <a:highlight>
                  <a:srgbClr val="FFFF00"/>
                </a:highlight>
              </a:rPr>
              <a:t>买了扔，扔了又买</a:t>
            </a:r>
            <a:r>
              <a:rPr lang="zh-TW" altLang="en-US" sz="3400" dirty="0"/>
              <a:t> 。</a:t>
            </a:r>
            <a:endParaRPr lang="en-US" altLang="zh-TW" sz="3400" dirty="0"/>
          </a:p>
          <a:p>
            <a:pPr>
              <a:lnSpc>
                <a:spcPct val="150000"/>
              </a:lnSpc>
            </a:pPr>
            <a:r>
              <a:rPr lang="en-US" altLang="zh-TW" sz="3400" dirty="0"/>
              <a:t>4.</a:t>
            </a:r>
            <a:r>
              <a:rPr lang="zh-TW" altLang="en-US" sz="3400" dirty="0"/>
              <a:t>他</a:t>
            </a:r>
            <a:r>
              <a:rPr lang="zh-TW" altLang="en-US" sz="3400" dirty="0">
                <a:highlight>
                  <a:srgbClr val="FFFF00"/>
                </a:highlight>
              </a:rPr>
              <a:t>站起来又倒下，倒下了又站起来</a:t>
            </a:r>
            <a:r>
              <a:rPr lang="zh-TW" altLang="en-US" sz="3400" dirty="0"/>
              <a:t>，直到筋疲力尽 。</a:t>
            </a:r>
            <a:endParaRPr lang="en-US" altLang="zh-TW" sz="3400" dirty="0"/>
          </a:p>
        </p:txBody>
      </p:sp>
      <p:sp>
        <p:nvSpPr>
          <p:cNvPr id="7" name="文字方塊 6">
            <a:extLst>
              <a:ext uri="{FF2B5EF4-FFF2-40B4-BE49-F238E27FC236}">
                <a16:creationId xmlns:a16="http://schemas.microsoft.com/office/drawing/2014/main" id="{D3F34B42-B58D-4322-9C5E-F790FFC2DE1B}"/>
              </a:ext>
            </a:extLst>
          </p:cNvPr>
          <p:cNvSpPr txBox="1"/>
          <p:nvPr/>
        </p:nvSpPr>
        <p:spPr>
          <a:xfrm>
            <a:off x="-1" y="0"/>
            <a:ext cx="4652212" cy="646331"/>
          </a:xfrm>
          <a:prstGeom prst="rect">
            <a:avLst/>
          </a:prstGeom>
          <a:solidFill>
            <a:srgbClr val="660033"/>
          </a:solidFill>
        </p:spPr>
        <p:txBody>
          <a:bodyPr wrap="square" rtlCol="0">
            <a:spAutoFit/>
          </a:bodyPr>
          <a:lstStyle/>
          <a:p>
            <a:pPr algn="ctr"/>
            <a:r>
              <a:rPr lang="en-US" altLang="zh-TW" sz="3600" dirty="0">
                <a:solidFill>
                  <a:schemeClr val="bg1"/>
                </a:solidFill>
                <a:latin typeface="微軟正黑體" panose="020B0604030504040204" pitchFamily="34" charset="-120"/>
                <a:ea typeface="微軟正黑體" panose="020B0604030504040204" pitchFamily="34" charset="-120"/>
              </a:rPr>
              <a:t>V1</a:t>
            </a:r>
            <a:r>
              <a:rPr lang="zh-TW" altLang="en-US" sz="3600" dirty="0">
                <a:solidFill>
                  <a:schemeClr val="bg1"/>
                </a:solidFill>
                <a:latin typeface="微軟正黑體" panose="020B0604030504040204" pitchFamily="34" charset="-120"/>
                <a:ea typeface="微軟正黑體" panose="020B0604030504040204" pitchFamily="34" charset="-120"/>
              </a:rPr>
              <a:t>了</a:t>
            </a:r>
            <a:r>
              <a:rPr lang="en-US" altLang="zh-TW" sz="3600" dirty="0">
                <a:solidFill>
                  <a:schemeClr val="bg1"/>
                </a:solidFill>
                <a:latin typeface="微軟正黑體" panose="020B0604030504040204" pitchFamily="34" charset="-120"/>
                <a:ea typeface="微軟正黑體" panose="020B0604030504040204" pitchFamily="34" charset="-120"/>
              </a:rPr>
              <a:t>V2</a:t>
            </a:r>
            <a:r>
              <a:rPr lang="zh-TW" altLang="en-US" sz="3600" dirty="0">
                <a:solidFill>
                  <a:schemeClr val="bg1"/>
                </a:solidFill>
                <a:latin typeface="微軟正黑體" panose="020B0604030504040204" pitchFamily="34" charset="-120"/>
                <a:ea typeface="微軟正黑體" panose="020B0604030504040204" pitchFamily="34" charset="-120"/>
              </a:rPr>
              <a:t>，</a:t>
            </a:r>
            <a:r>
              <a:rPr lang="en-US" altLang="zh-TW" sz="3600" dirty="0">
                <a:solidFill>
                  <a:schemeClr val="bg1"/>
                </a:solidFill>
                <a:latin typeface="微軟正黑體" panose="020B0604030504040204" pitchFamily="34" charset="-120"/>
                <a:ea typeface="微軟正黑體" panose="020B0604030504040204" pitchFamily="34" charset="-120"/>
              </a:rPr>
              <a:t> V2</a:t>
            </a:r>
            <a:r>
              <a:rPr lang="zh-TW" altLang="en-US" sz="3600" dirty="0">
                <a:solidFill>
                  <a:schemeClr val="bg1"/>
                </a:solidFill>
                <a:latin typeface="微軟正黑體" panose="020B0604030504040204" pitchFamily="34" charset="-120"/>
                <a:ea typeface="微軟正黑體" panose="020B0604030504040204" pitchFamily="34" charset="-120"/>
              </a:rPr>
              <a:t>了</a:t>
            </a:r>
            <a:r>
              <a:rPr lang="en-US" altLang="zh-TW" sz="3600" dirty="0">
                <a:solidFill>
                  <a:schemeClr val="bg1"/>
                </a:solidFill>
                <a:latin typeface="微軟正黑體" panose="020B0604030504040204" pitchFamily="34" charset="-120"/>
                <a:ea typeface="微軟正黑體" panose="020B0604030504040204" pitchFamily="34" charset="-120"/>
              </a:rPr>
              <a:t>V1</a:t>
            </a:r>
          </a:p>
        </p:txBody>
      </p:sp>
    </p:spTree>
    <p:extLst>
      <p:ext uri="{BB962C8B-B14F-4D97-AF65-F5344CB8AC3E}">
        <p14:creationId xmlns:p14="http://schemas.microsoft.com/office/powerpoint/2010/main" val="420127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3917D139-2169-41AC-8615-D21EF9D8DE13}"/>
              </a:ext>
            </a:extLst>
          </p:cNvPr>
          <p:cNvSpPr txBox="1"/>
          <p:nvPr/>
        </p:nvSpPr>
        <p:spPr>
          <a:xfrm>
            <a:off x="296985" y="1766792"/>
            <a:ext cx="11525005" cy="4353115"/>
          </a:xfrm>
          <a:prstGeom prst="rect">
            <a:avLst/>
          </a:prstGeom>
          <a:noFill/>
        </p:spPr>
        <p:txBody>
          <a:bodyPr wrap="square" rtlCol="0">
            <a:spAutoFit/>
          </a:bodyPr>
          <a:lstStyle/>
          <a:p>
            <a:pPr>
              <a:lnSpc>
                <a:spcPct val="200000"/>
              </a:lnSpc>
            </a:pPr>
            <a:r>
              <a:rPr lang="en-US" altLang="zh-TW" sz="3600" dirty="0"/>
              <a:t>1.</a:t>
            </a:r>
            <a:r>
              <a:rPr lang="zh-TW" altLang="en-US" sz="3600" dirty="0"/>
              <a:t>这对夫妻结了离，</a:t>
            </a:r>
            <a:r>
              <a:rPr lang="en-US" altLang="zh-TW" sz="3600" dirty="0"/>
              <a:t>________</a:t>
            </a:r>
            <a:r>
              <a:rPr lang="zh-TW" altLang="en-US" sz="3600" dirty="0"/>
              <a:t>，简直把婚姻当成了儿戏。</a:t>
            </a:r>
            <a:endParaRPr lang="en-US" altLang="zh-TW" sz="3600" dirty="0"/>
          </a:p>
          <a:p>
            <a:pPr>
              <a:lnSpc>
                <a:spcPct val="200000"/>
              </a:lnSpc>
            </a:pPr>
            <a:r>
              <a:rPr lang="en-US" altLang="zh-TW" sz="3600" dirty="0"/>
              <a:t>2.</a:t>
            </a:r>
            <a:r>
              <a:rPr lang="zh-TW" altLang="en-US" sz="3600" dirty="0"/>
              <a:t>那位老人先买了一块地，然后便把这块地卖了。接着</a:t>
            </a:r>
            <a:endParaRPr lang="en-US" altLang="zh-TW" sz="3600" dirty="0"/>
          </a:p>
          <a:p>
            <a:pPr>
              <a:lnSpc>
                <a:spcPct val="200000"/>
              </a:lnSpc>
            </a:pPr>
            <a:r>
              <a:rPr lang="zh-TW" altLang="en-US" sz="3600" dirty="0"/>
              <a:t>   又买了更大的一块地，然后又卖掉了</a:t>
            </a:r>
            <a:r>
              <a:rPr lang="en-US" altLang="zh-TW" sz="3600" dirty="0"/>
              <a:t>......</a:t>
            </a:r>
            <a:r>
              <a:rPr lang="zh-TW" altLang="en-US" sz="3600" dirty="0"/>
              <a:t>就这样</a:t>
            </a:r>
            <a:endParaRPr lang="en-US" altLang="zh-TW" sz="3600" dirty="0"/>
          </a:p>
          <a:p>
            <a:pPr>
              <a:lnSpc>
                <a:spcPct val="200000"/>
              </a:lnSpc>
            </a:pPr>
            <a:r>
              <a:rPr lang="zh-TW" altLang="en-US" sz="3600" dirty="0"/>
              <a:t>   </a:t>
            </a:r>
            <a:r>
              <a:rPr lang="en-US" altLang="zh-TW" sz="3600" dirty="0"/>
              <a:t>______________</a:t>
            </a:r>
            <a:r>
              <a:rPr lang="zh-TW" altLang="en-US" sz="3600" dirty="0"/>
              <a:t>赚了不少钱。</a:t>
            </a:r>
            <a:endParaRPr lang="en-US" altLang="zh-TW" sz="3600" dirty="0"/>
          </a:p>
        </p:txBody>
      </p:sp>
      <p:sp>
        <p:nvSpPr>
          <p:cNvPr id="8" name="文字方塊 7">
            <a:extLst>
              <a:ext uri="{FF2B5EF4-FFF2-40B4-BE49-F238E27FC236}">
                <a16:creationId xmlns:a16="http://schemas.microsoft.com/office/drawing/2014/main" id="{B0C9E596-1BFE-4243-A723-0A1D44413E91}"/>
              </a:ext>
            </a:extLst>
          </p:cNvPr>
          <p:cNvSpPr txBox="1"/>
          <p:nvPr/>
        </p:nvSpPr>
        <p:spPr>
          <a:xfrm>
            <a:off x="-1" y="0"/>
            <a:ext cx="4652212" cy="646331"/>
          </a:xfrm>
          <a:prstGeom prst="rect">
            <a:avLst/>
          </a:prstGeom>
          <a:solidFill>
            <a:srgbClr val="660033"/>
          </a:solidFill>
        </p:spPr>
        <p:txBody>
          <a:bodyPr wrap="square" rtlCol="0">
            <a:spAutoFit/>
          </a:bodyPr>
          <a:lstStyle/>
          <a:p>
            <a:pPr algn="ctr"/>
            <a:r>
              <a:rPr lang="en-US" altLang="zh-TW" sz="3600" dirty="0">
                <a:solidFill>
                  <a:schemeClr val="bg1"/>
                </a:solidFill>
                <a:latin typeface="微軟正黑體" panose="020B0604030504040204" pitchFamily="34" charset="-120"/>
                <a:ea typeface="微軟正黑體" panose="020B0604030504040204" pitchFamily="34" charset="-120"/>
              </a:rPr>
              <a:t>V1</a:t>
            </a:r>
            <a:r>
              <a:rPr lang="zh-TW" altLang="en-US" sz="3600" dirty="0">
                <a:solidFill>
                  <a:schemeClr val="bg1"/>
                </a:solidFill>
                <a:latin typeface="微軟正黑體" panose="020B0604030504040204" pitchFamily="34" charset="-120"/>
                <a:ea typeface="微軟正黑體" panose="020B0604030504040204" pitchFamily="34" charset="-120"/>
              </a:rPr>
              <a:t>了</a:t>
            </a:r>
            <a:r>
              <a:rPr lang="en-US" altLang="zh-TW" sz="3600" dirty="0">
                <a:solidFill>
                  <a:schemeClr val="bg1"/>
                </a:solidFill>
                <a:latin typeface="微軟正黑體" panose="020B0604030504040204" pitchFamily="34" charset="-120"/>
                <a:ea typeface="微軟正黑體" panose="020B0604030504040204" pitchFamily="34" charset="-120"/>
              </a:rPr>
              <a:t>V2</a:t>
            </a:r>
            <a:r>
              <a:rPr lang="zh-TW" altLang="en-US" sz="3600" dirty="0">
                <a:solidFill>
                  <a:schemeClr val="bg1"/>
                </a:solidFill>
                <a:latin typeface="微軟正黑體" panose="020B0604030504040204" pitchFamily="34" charset="-120"/>
                <a:ea typeface="微軟正黑體" panose="020B0604030504040204" pitchFamily="34" charset="-120"/>
              </a:rPr>
              <a:t>，</a:t>
            </a:r>
            <a:r>
              <a:rPr lang="en-US" altLang="zh-TW" sz="3600" dirty="0">
                <a:solidFill>
                  <a:schemeClr val="bg1"/>
                </a:solidFill>
                <a:latin typeface="微軟正黑體" panose="020B0604030504040204" pitchFamily="34" charset="-120"/>
                <a:ea typeface="微軟正黑體" panose="020B0604030504040204" pitchFamily="34" charset="-120"/>
              </a:rPr>
              <a:t> V2</a:t>
            </a:r>
            <a:r>
              <a:rPr lang="zh-TW" altLang="en-US" sz="3600" dirty="0">
                <a:solidFill>
                  <a:schemeClr val="bg1"/>
                </a:solidFill>
                <a:latin typeface="微軟正黑體" panose="020B0604030504040204" pitchFamily="34" charset="-120"/>
                <a:ea typeface="微軟正黑體" panose="020B0604030504040204" pitchFamily="34" charset="-120"/>
              </a:rPr>
              <a:t>了</a:t>
            </a:r>
            <a:r>
              <a:rPr lang="en-US" altLang="zh-TW" sz="3600" dirty="0">
                <a:solidFill>
                  <a:schemeClr val="bg1"/>
                </a:solidFill>
                <a:latin typeface="微軟正黑體" panose="020B0604030504040204" pitchFamily="34" charset="-120"/>
                <a:ea typeface="微軟正黑體" panose="020B0604030504040204" pitchFamily="34" charset="-120"/>
              </a:rPr>
              <a:t>V1</a:t>
            </a:r>
          </a:p>
        </p:txBody>
      </p:sp>
      <p:sp>
        <p:nvSpPr>
          <p:cNvPr id="4" name="文字方塊 3">
            <a:extLst>
              <a:ext uri="{FF2B5EF4-FFF2-40B4-BE49-F238E27FC236}">
                <a16:creationId xmlns:a16="http://schemas.microsoft.com/office/drawing/2014/main" id="{8ED9FA25-4407-461F-BE01-FB2A28CF0772}"/>
              </a:ext>
            </a:extLst>
          </p:cNvPr>
          <p:cNvSpPr txBox="1"/>
          <p:nvPr/>
        </p:nvSpPr>
        <p:spPr>
          <a:xfrm>
            <a:off x="4419600" y="2019300"/>
            <a:ext cx="2038350" cy="646331"/>
          </a:xfrm>
          <a:prstGeom prst="rect">
            <a:avLst/>
          </a:prstGeom>
          <a:noFill/>
        </p:spPr>
        <p:txBody>
          <a:bodyPr wrap="square" rtlCol="0">
            <a:spAutoFit/>
          </a:bodyPr>
          <a:lstStyle/>
          <a:p>
            <a:pPr algn="ctr"/>
            <a:r>
              <a:rPr lang="zh-TW" altLang="en-US" sz="3600" dirty="0">
                <a:solidFill>
                  <a:srgbClr val="FF0000"/>
                </a:solidFill>
              </a:rPr>
              <a:t>离了结</a:t>
            </a:r>
          </a:p>
        </p:txBody>
      </p:sp>
      <p:sp>
        <p:nvSpPr>
          <p:cNvPr id="5" name="文字方塊 4">
            <a:extLst>
              <a:ext uri="{FF2B5EF4-FFF2-40B4-BE49-F238E27FC236}">
                <a16:creationId xmlns:a16="http://schemas.microsoft.com/office/drawing/2014/main" id="{6DAEB18C-4645-4A05-80D3-9FD6DA3B1294}"/>
              </a:ext>
            </a:extLst>
          </p:cNvPr>
          <p:cNvSpPr txBox="1"/>
          <p:nvPr/>
        </p:nvSpPr>
        <p:spPr>
          <a:xfrm>
            <a:off x="770060" y="5334000"/>
            <a:ext cx="3573340" cy="646331"/>
          </a:xfrm>
          <a:prstGeom prst="rect">
            <a:avLst/>
          </a:prstGeom>
          <a:noFill/>
        </p:spPr>
        <p:txBody>
          <a:bodyPr wrap="square" rtlCol="0">
            <a:spAutoFit/>
          </a:bodyPr>
          <a:lstStyle/>
          <a:p>
            <a:pPr algn="ctr"/>
            <a:r>
              <a:rPr lang="zh-TW" altLang="en-US" sz="3600" dirty="0">
                <a:solidFill>
                  <a:srgbClr val="FF0000"/>
                </a:solidFill>
              </a:rPr>
              <a:t>买了卖，卖了买</a:t>
            </a:r>
          </a:p>
        </p:txBody>
      </p:sp>
    </p:spTree>
    <p:extLst>
      <p:ext uri="{BB962C8B-B14F-4D97-AF65-F5344CB8AC3E}">
        <p14:creationId xmlns:p14="http://schemas.microsoft.com/office/powerpoint/2010/main" val="386927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3917D139-2169-41AC-8615-D21EF9D8DE13}"/>
              </a:ext>
            </a:extLst>
          </p:cNvPr>
          <p:cNvSpPr txBox="1"/>
          <p:nvPr/>
        </p:nvSpPr>
        <p:spPr>
          <a:xfrm>
            <a:off x="333497" y="1949529"/>
            <a:ext cx="11525005" cy="3595408"/>
          </a:xfrm>
          <a:prstGeom prst="rect">
            <a:avLst/>
          </a:prstGeom>
          <a:noFill/>
        </p:spPr>
        <p:txBody>
          <a:bodyPr wrap="square" rtlCol="0">
            <a:spAutoFit/>
          </a:bodyPr>
          <a:lstStyle/>
          <a:p>
            <a:pPr>
              <a:lnSpc>
                <a:spcPct val="200000"/>
              </a:lnSpc>
            </a:pPr>
            <a:r>
              <a:rPr lang="en-US" altLang="zh-TW" sz="4000" dirty="0"/>
              <a:t>3.</a:t>
            </a:r>
            <a:r>
              <a:rPr lang="zh-TW" altLang="en-US" sz="4000" dirty="0"/>
              <a:t>他一手拿笔，一手拿酒杯，</a:t>
            </a:r>
            <a:r>
              <a:rPr lang="en-US" altLang="zh-TW" sz="4000" dirty="0"/>
              <a:t>______________</a:t>
            </a:r>
            <a:r>
              <a:rPr lang="zh-TW" altLang="en-US" sz="4000" dirty="0"/>
              <a:t>，</a:t>
            </a:r>
            <a:endParaRPr lang="en-US" altLang="zh-TW" sz="4000" dirty="0"/>
          </a:p>
          <a:p>
            <a:pPr>
              <a:lnSpc>
                <a:spcPct val="200000"/>
              </a:lnSpc>
            </a:pPr>
            <a:r>
              <a:rPr lang="zh-TW" altLang="en-US" sz="4000" dirty="0"/>
              <a:t>   诗写完了。</a:t>
            </a:r>
            <a:endParaRPr lang="en-US" altLang="zh-TW" sz="4000" dirty="0"/>
          </a:p>
          <a:p>
            <a:pPr>
              <a:lnSpc>
                <a:spcPct val="200000"/>
              </a:lnSpc>
            </a:pPr>
            <a:r>
              <a:rPr lang="en-US" altLang="zh-TW" sz="4000" dirty="0"/>
              <a:t>4.</a:t>
            </a:r>
            <a:r>
              <a:rPr lang="zh-TW" altLang="en-US" sz="4000" dirty="0"/>
              <a:t>我</a:t>
            </a:r>
            <a:r>
              <a:rPr lang="en-US" altLang="zh-TW" sz="4000" dirty="0"/>
              <a:t>_________________</a:t>
            </a:r>
            <a:r>
              <a:rPr lang="zh-TW" altLang="en-US" sz="4000" dirty="0"/>
              <a:t>，一天就这样过去了。</a:t>
            </a:r>
            <a:endParaRPr lang="en-US" altLang="zh-TW" sz="4000" dirty="0"/>
          </a:p>
        </p:txBody>
      </p:sp>
      <p:sp>
        <p:nvSpPr>
          <p:cNvPr id="8" name="文字方塊 7">
            <a:extLst>
              <a:ext uri="{FF2B5EF4-FFF2-40B4-BE49-F238E27FC236}">
                <a16:creationId xmlns:a16="http://schemas.microsoft.com/office/drawing/2014/main" id="{B0C9E596-1BFE-4243-A723-0A1D44413E91}"/>
              </a:ext>
            </a:extLst>
          </p:cNvPr>
          <p:cNvSpPr txBox="1"/>
          <p:nvPr/>
        </p:nvSpPr>
        <p:spPr>
          <a:xfrm>
            <a:off x="-1" y="0"/>
            <a:ext cx="4652212" cy="646331"/>
          </a:xfrm>
          <a:prstGeom prst="rect">
            <a:avLst/>
          </a:prstGeom>
          <a:solidFill>
            <a:srgbClr val="660033"/>
          </a:solidFill>
        </p:spPr>
        <p:txBody>
          <a:bodyPr wrap="square" rtlCol="0">
            <a:spAutoFit/>
          </a:bodyPr>
          <a:lstStyle/>
          <a:p>
            <a:pPr algn="ctr"/>
            <a:r>
              <a:rPr lang="en-US" altLang="zh-TW" sz="3600" dirty="0">
                <a:solidFill>
                  <a:schemeClr val="bg1"/>
                </a:solidFill>
                <a:latin typeface="微軟正黑體" panose="020B0604030504040204" pitchFamily="34" charset="-120"/>
                <a:ea typeface="微軟正黑體" panose="020B0604030504040204" pitchFamily="34" charset="-120"/>
              </a:rPr>
              <a:t>V1</a:t>
            </a:r>
            <a:r>
              <a:rPr lang="zh-TW" altLang="en-US" sz="3600" dirty="0">
                <a:solidFill>
                  <a:schemeClr val="bg1"/>
                </a:solidFill>
                <a:latin typeface="微軟正黑體" panose="020B0604030504040204" pitchFamily="34" charset="-120"/>
                <a:ea typeface="微軟正黑體" panose="020B0604030504040204" pitchFamily="34" charset="-120"/>
              </a:rPr>
              <a:t>了</a:t>
            </a:r>
            <a:r>
              <a:rPr lang="en-US" altLang="zh-TW" sz="3600" dirty="0">
                <a:solidFill>
                  <a:schemeClr val="bg1"/>
                </a:solidFill>
                <a:latin typeface="微軟正黑體" panose="020B0604030504040204" pitchFamily="34" charset="-120"/>
                <a:ea typeface="微軟正黑體" panose="020B0604030504040204" pitchFamily="34" charset="-120"/>
              </a:rPr>
              <a:t>V2</a:t>
            </a:r>
            <a:r>
              <a:rPr lang="zh-TW" altLang="en-US" sz="3600" dirty="0">
                <a:solidFill>
                  <a:schemeClr val="bg1"/>
                </a:solidFill>
                <a:latin typeface="微軟正黑體" panose="020B0604030504040204" pitchFamily="34" charset="-120"/>
                <a:ea typeface="微軟正黑體" panose="020B0604030504040204" pitchFamily="34" charset="-120"/>
              </a:rPr>
              <a:t>，</a:t>
            </a:r>
            <a:r>
              <a:rPr lang="en-US" altLang="zh-TW" sz="3600" dirty="0">
                <a:solidFill>
                  <a:schemeClr val="bg1"/>
                </a:solidFill>
                <a:latin typeface="微軟正黑體" panose="020B0604030504040204" pitchFamily="34" charset="-120"/>
                <a:ea typeface="微軟正黑體" panose="020B0604030504040204" pitchFamily="34" charset="-120"/>
              </a:rPr>
              <a:t> V2</a:t>
            </a:r>
            <a:r>
              <a:rPr lang="zh-TW" altLang="en-US" sz="3600" dirty="0">
                <a:solidFill>
                  <a:schemeClr val="bg1"/>
                </a:solidFill>
                <a:latin typeface="微軟正黑體" panose="020B0604030504040204" pitchFamily="34" charset="-120"/>
                <a:ea typeface="微軟正黑體" panose="020B0604030504040204" pitchFamily="34" charset="-120"/>
              </a:rPr>
              <a:t>了</a:t>
            </a:r>
            <a:r>
              <a:rPr lang="en-US" altLang="zh-TW" sz="3600" dirty="0">
                <a:solidFill>
                  <a:schemeClr val="bg1"/>
                </a:solidFill>
                <a:latin typeface="微軟正黑體" panose="020B0604030504040204" pitchFamily="34" charset="-120"/>
                <a:ea typeface="微軟正黑體" panose="020B0604030504040204" pitchFamily="34" charset="-120"/>
              </a:rPr>
              <a:t>V1</a:t>
            </a:r>
          </a:p>
        </p:txBody>
      </p:sp>
      <p:sp>
        <p:nvSpPr>
          <p:cNvPr id="12" name="文字方塊 11">
            <a:extLst>
              <a:ext uri="{FF2B5EF4-FFF2-40B4-BE49-F238E27FC236}">
                <a16:creationId xmlns:a16="http://schemas.microsoft.com/office/drawing/2014/main" id="{02FB2A50-583C-4667-8001-987C7F9A333C}"/>
              </a:ext>
            </a:extLst>
          </p:cNvPr>
          <p:cNvSpPr txBox="1"/>
          <p:nvPr/>
        </p:nvSpPr>
        <p:spPr>
          <a:xfrm>
            <a:off x="6934201" y="2324100"/>
            <a:ext cx="3971924" cy="646331"/>
          </a:xfrm>
          <a:prstGeom prst="rect">
            <a:avLst/>
          </a:prstGeom>
          <a:noFill/>
        </p:spPr>
        <p:txBody>
          <a:bodyPr wrap="square" rtlCol="0">
            <a:spAutoFit/>
          </a:bodyPr>
          <a:lstStyle/>
          <a:p>
            <a:pPr algn="ctr"/>
            <a:r>
              <a:rPr lang="zh-TW" altLang="en-US" sz="3600" dirty="0">
                <a:solidFill>
                  <a:srgbClr val="FF0000"/>
                </a:solidFill>
              </a:rPr>
              <a:t>写了喝，喝了写</a:t>
            </a:r>
          </a:p>
        </p:txBody>
      </p:sp>
      <p:sp>
        <p:nvSpPr>
          <p:cNvPr id="13" name="文字方塊 12">
            <a:extLst>
              <a:ext uri="{FF2B5EF4-FFF2-40B4-BE49-F238E27FC236}">
                <a16:creationId xmlns:a16="http://schemas.microsoft.com/office/drawing/2014/main" id="{5A08D958-5F1D-40AF-928F-44F89C1BF7C7}"/>
              </a:ext>
            </a:extLst>
          </p:cNvPr>
          <p:cNvSpPr txBox="1"/>
          <p:nvPr/>
        </p:nvSpPr>
        <p:spPr>
          <a:xfrm>
            <a:off x="1409700" y="4733925"/>
            <a:ext cx="4686299" cy="646331"/>
          </a:xfrm>
          <a:prstGeom prst="rect">
            <a:avLst/>
          </a:prstGeom>
          <a:noFill/>
        </p:spPr>
        <p:txBody>
          <a:bodyPr wrap="square" rtlCol="0">
            <a:spAutoFit/>
          </a:bodyPr>
          <a:lstStyle/>
          <a:p>
            <a:pPr algn="ctr"/>
            <a:r>
              <a:rPr lang="zh-TW" altLang="en-US" sz="3600" dirty="0">
                <a:solidFill>
                  <a:srgbClr val="FF0000"/>
                </a:solidFill>
              </a:rPr>
              <a:t>玩了睡，睡了玩</a:t>
            </a:r>
          </a:p>
        </p:txBody>
      </p:sp>
    </p:spTree>
    <p:extLst>
      <p:ext uri="{BB962C8B-B14F-4D97-AF65-F5344CB8AC3E}">
        <p14:creationId xmlns:p14="http://schemas.microsoft.com/office/powerpoint/2010/main" val="56630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6031E56-7D31-46AF-B9E2-AFCFB5E8D01A}"/>
              </a:ext>
            </a:extLst>
          </p:cNvPr>
          <p:cNvSpPr/>
          <p:nvPr/>
        </p:nvSpPr>
        <p:spPr>
          <a:xfrm>
            <a:off x="341971" y="1759829"/>
            <a:ext cx="11508058" cy="3695179"/>
          </a:xfrm>
          <a:prstGeom prst="rect">
            <a:avLst/>
          </a:prstGeom>
        </p:spPr>
        <p:txBody>
          <a:bodyPr wrap="square">
            <a:spAutoFit/>
          </a:bodyPr>
          <a:lstStyle/>
          <a:p>
            <a:pPr indent="457200">
              <a:lnSpc>
                <a:spcPct val="150000"/>
              </a:lnSpc>
            </a:pPr>
            <a:r>
              <a:rPr lang="zh-CN" altLang="en-US" sz="3200" dirty="0">
                <a:latin typeface="微軟正黑體" panose="020B0604030504040204" pitchFamily="34" charset="-120"/>
                <a:ea typeface="微軟正黑體" panose="020B0604030504040204" pitchFamily="34" charset="-120"/>
              </a:rPr>
              <a:t>“没有人”走旷野、穿丛林、爬雪山、泅大河。“没有人”</a:t>
            </a:r>
            <a:r>
              <a:rPr lang="zh-TW" altLang="en-US" sz="3200" dirty="0">
                <a:latin typeface="微軟正黑體" panose="020B0604030504040204" pitchFamily="34" charset="-120"/>
                <a:ea typeface="微軟正黑體" panose="020B0604030504040204" pitchFamily="34" charset="-120"/>
              </a:rPr>
              <a:t>双手</a:t>
            </a:r>
            <a:r>
              <a:rPr lang="zh-CN" altLang="en-US" sz="3200" dirty="0">
                <a:latin typeface="微軟正黑體" panose="020B0604030504040204" pitchFamily="34" charset="-120"/>
                <a:ea typeface="微軟正黑體" panose="020B0604030504040204" pitchFamily="34" charset="-120"/>
              </a:rPr>
              <a:t>厚厚的茧子与岩石</a:t>
            </a:r>
            <a:r>
              <a:rPr lang="zh-TW" altLang="en-US" sz="3200" dirty="0">
                <a:latin typeface="微軟正黑體" panose="020B0604030504040204" pitchFamily="34" charset="-120"/>
                <a:ea typeface="微軟正黑體" panose="020B0604030504040204" pitchFamily="34" charset="-120"/>
              </a:rPr>
              <a:t>哧哧</a:t>
            </a:r>
            <a:r>
              <a:rPr lang="zh-CN" altLang="en-US" sz="3200" dirty="0">
                <a:latin typeface="微軟正黑體" panose="020B0604030504040204" pitchFamily="34" charset="-120"/>
                <a:ea typeface="微軟正黑體" panose="020B0604030504040204" pitchFamily="34" charset="-120"/>
              </a:rPr>
              <a:t>地磨擦；“没有人”无数次跌倒，无数次</a:t>
            </a:r>
            <a:r>
              <a:rPr lang="zh-TW" altLang="en-US" sz="3200" dirty="0">
                <a:latin typeface="微軟正黑體" panose="020B0604030504040204" pitchFamily="34" charset="-120"/>
                <a:ea typeface="微軟正黑體" panose="020B0604030504040204" pitchFamily="34" charset="-120"/>
              </a:rPr>
              <a:t>又</a:t>
            </a:r>
            <a:r>
              <a:rPr lang="zh-CN" altLang="en-US" sz="3200" dirty="0">
                <a:latin typeface="微軟正黑體" panose="020B0604030504040204" pitchFamily="34" charset="-120"/>
                <a:ea typeface="微軟正黑體" panose="020B0604030504040204" pitchFamily="34" charset="-120"/>
              </a:rPr>
              <a:t>爬起；“没有人”身上的血痂结了落，落了结；“没有人”一次次挑战极限，死里逃生。他走着，爬着，挣扎着，摸索着，一分钟也没有停止前进。</a:t>
            </a:r>
          </a:p>
        </p:txBody>
      </p:sp>
    </p:spTree>
    <p:extLst>
      <p:ext uri="{BB962C8B-B14F-4D97-AF65-F5344CB8AC3E}">
        <p14:creationId xmlns:p14="http://schemas.microsoft.com/office/powerpoint/2010/main" val="154118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苍苍</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追寻</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24001"/>
            <a:ext cx="2151321" cy="1107996"/>
          </a:xfrm>
          <a:prstGeom prst="rect">
            <a:avLst/>
          </a:prstGeom>
          <a:solidFill>
            <a:schemeClr val="accent1"/>
          </a:solidFill>
          <a:ln>
            <a:solidFill>
              <a:srgbClr val="D15A3E"/>
            </a:solidFill>
          </a:ln>
        </p:spPr>
        <p:txBody>
          <a:bodyPr wrap="square" rtlCol="0" anchor="ctr">
            <a:spAutoFit/>
          </a:bodyPr>
          <a:lstStyle/>
          <a:p>
            <a:pPr algn="ctr"/>
            <a:r>
              <a:rPr lang="zh-TW" altLang="en-US" sz="6600" dirty="0">
                <a:solidFill>
                  <a:schemeClr val="bg1"/>
                </a:solidFill>
                <a:latin typeface="Calibri" panose="020F0502020204030204" pitchFamily="34" charset="0"/>
              </a:rPr>
              <a:t>历程</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388985"/>
            <a:ext cx="2151321" cy="1107996"/>
          </a:xfrm>
          <a:prstGeom prst="rect">
            <a:avLst/>
          </a:prstGeom>
          <a:solidFill>
            <a:schemeClr val="accent1"/>
          </a:solidFill>
          <a:ln>
            <a:solidFill>
              <a:schemeClr val="accent1"/>
            </a:solidFill>
          </a:ln>
        </p:spPr>
        <p:txBody>
          <a:bodyPr wrap="square" rtlCol="0" anchor="ctr">
            <a:spAutoFit/>
          </a:bodyPr>
          <a:lstStyle/>
          <a:p>
            <a:pPr algn="ctr"/>
            <a:r>
              <a:rPr lang="zh-TW" altLang="en-US" sz="6600" dirty="0">
                <a:solidFill>
                  <a:schemeClr val="bg1"/>
                </a:solidFill>
                <a:latin typeface="Calibri" panose="020F0502020204030204" pitchFamily="34" charset="0"/>
              </a:rPr>
              <a:t>苍老</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607927"/>
            <a:ext cx="3262744"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灰白色。</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跟踪寻找。</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经历的过程。</a:t>
            </a:r>
          </a:p>
        </p:txBody>
      </p:sp>
      <p:sp>
        <p:nvSpPr>
          <p:cNvPr id="11" name="矩形 10">
            <a:extLst>
              <a:ext uri="{FF2B5EF4-FFF2-40B4-BE49-F238E27FC236}">
                <a16:creationId xmlns:a16="http://schemas.microsoft.com/office/drawing/2014/main" id="{9AF8CCF4-6697-482F-81B6-2EF38231843A}"/>
              </a:ext>
            </a:extLst>
          </p:cNvPr>
          <p:cNvSpPr/>
          <p:nvPr/>
        </p:nvSpPr>
        <p:spPr>
          <a:xfrm>
            <a:off x="2450014" y="3650595"/>
            <a:ext cx="3609474" cy="584775"/>
          </a:xfrm>
          <a:prstGeom prst="rect">
            <a:avLst/>
          </a:prstGeom>
        </p:spPr>
        <p:txBody>
          <a:bodyPr wrap="square">
            <a:spAutoFit/>
          </a:bodyPr>
          <a:lstStyle/>
          <a:p>
            <a:pPr algn="ctr"/>
            <a:r>
              <a:rPr lang="en-US" altLang="zh-TW" sz="3200" dirty="0">
                <a:latin typeface="Calibri" panose="020F0502020204030204" pitchFamily="34" charset="0"/>
                <a:cs typeface="Calibri" panose="020F0502020204030204" pitchFamily="34" charset="0"/>
              </a:rPr>
              <a:t>course</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47321" y="3674690"/>
            <a:ext cx="3945068" cy="707886"/>
          </a:xfrm>
          <a:prstGeom prst="rect">
            <a:avLst/>
          </a:prstGeom>
        </p:spPr>
        <p:txBody>
          <a:bodyPr wrap="square">
            <a:spAutoFit/>
          </a:bodyPr>
          <a:lstStyle/>
          <a:p>
            <a:pPr algn="ctr"/>
            <a:r>
              <a:rPr lang="en-US" altLang="zh-TW" sz="4000" dirty="0">
                <a:latin typeface="Calibri" panose="020F0502020204030204" pitchFamily="34" charset="0"/>
                <a:cs typeface="Calibri" panose="020F0502020204030204" pitchFamily="34" charset="0"/>
              </a:rPr>
              <a:t>old</a:t>
            </a:r>
            <a:endParaRPr lang="zh-TW" altLang="en-US" sz="40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76285" y="596590"/>
            <a:ext cx="3906190" cy="584775"/>
          </a:xfrm>
          <a:prstGeom prst="rect">
            <a:avLst/>
          </a:prstGeom>
        </p:spPr>
        <p:txBody>
          <a:bodyPr wrap="square">
            <a:spAutoFit/>
          </a:bodyPr>
          <a:lstStyle/>
          <a:p>
            <a:pPr algn="ctr"/>
            <a:r>
              <a:rPr lang="en-US" altLang="zh-TW" sz="3200" dirty="0" err="1"/>
              <a:t>pursue;search</a:t>
            </a:r>
            <a:endParaRPr lang="zh-TW" altLang="en-US" sz="3200" dirty="0">
              <a:latin typeface="Calibri" panose="020F0502020204030204" pitchFamily="34" charset="0"/>
              <a:cs typeface="Calibri" panose="020F0502020204030204" pitchFamily="34" charset="0"/>
            </a:endParaRPr>
          </a:p>
        </p:txBody>
      </p:sp>
      <p:sp>
        <p:nvSpPr>
          <p:cNvPr id="16" name="文字方塊 15">
            <a:extLst>
              <a:ext uri="{FF2B5EF4-FFF2-40B4-BE49-F238E27FC236}">
                <a16:creationId xmlns:a16="http://schemas.microsoft.com/office/drawing/2014/main" id="{57452B91-E727-4F12-B98D-CB46153F9A9C}"/>
              </a:ext>
            </a:extLst>
          </p:cNvPr>
          <p:cNvSpPr txBox="1"/>
          <p:nvPr/>
        </p:nvSpPr>
        <p:spPr>
          <a:xfrm>
            <a:off x="6134489" y="4974980"/>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衰老</a:t>
            </a:r>
            <a:r>
              <a:rPr lang="en-US" altLang="zh-TW" sz="4000" dirty="0">
                <a:latin typeface="Calibri" panose="020F0502020204030204" pitchFamily="34" charset="0"/>
              </a:rPr>
              <a:t>(</a:t>
            </a:r>
            <a:r>
              <a:rPr lang="zh-TW" altLang="en-US" sz="4000" dirty="0">
                <a:latin typeface="Calibri" panose="020F0502020204030204" pitchFamily="34" charset="0"/>
              </a:rPr>
              <a:t>多指声音、形貌</a:t>
            </a:r>
            <a:r>
              <a:rPr lang="en-US" altLang="zh-TW" sz="4000" dirty="0">
                <a:latin typeface="Calibri" panose="020F0502020204030204" pitchFamily="34" charset="0"/>
              </a:rPr>
              <a:t>)</a:t>
            </a:r>
            <a:r>
              <a:rPr lang="zh-TW" altLang="en-US" sz="4000" dirty="0">
                <a:latin typeface="Calibri" panose="020F0502020204030204" pitchFamily="34" charset="0"/>
              </a:rPr>
              <a:t>。</a:t>
            </a:r>
          </a:p>
        </p:txBody>
      </p:sp>
      <p:pic>
        <p:nvPicPr>
          <p:cNvPr id="3" name="圖片 2">
            <a:extLst>
              <a:ext uri="{FF2B5EF4-FFF2-40B4-BE49-F238E27FC236}">
                <a16:creationId xmlns:a16="http://schemas.microsoft.com/office/drawing/2014/main" id="{8C79F499-4241-441D-A4E4-71D058AB5CE8}"/>
              </a:ext>
            </a:extLst>
          </p:cNvPr>
          <p:cNvPicPr>
            <a:picLocks noChangeAspect="1"/>
          </p:cNvPicPr>
          <p:nvPr/>
        </p:nvPicPr>
        <p:blipFill>
          <a:blip r:embed="rId2"/>
          <a:stretch>
            <a:fillRect/>
          </a:stretch>
        </p:blipFill>
        <p:spPr>
          <a:xfrm>
            <a:off x="2873769" y="624929"/>
            <a:ext cx="2834986" cy="2834986"/>
          </a:xfrm>
          <a:prstGeom prst="rect">
            <a:avLst/>
          </a:prstGeom>
        </p:spPr>
      </p:pic>
    </p:spTree>
    <p:extLst>
      <p:ext uri="{BB962C8B-B14F-4D97-AF65-F5344CB8AC3E}">
        <p14:creationId xmlns:p14="http://schemas.microsoft.com/office/powerpoint/2010/main" val="50576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知觉</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沟壑</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2085908"/>
            <a:ext cx="6057512"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感觉</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3612184"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山沟，溪谷。</a:t>
            </a:r>
          </a:p>
        </p:txBody>
      </p:sp>
      <p:sp>
        <p:nvSpPr>
          <p:cNvPr id="14" name="矩形 13">
            <a:extLst>
              <a:ext uri="{FF2B5EF4-FFF2-40B4-BE49-F238E27FC236}">
                <a16:creationId xmlns:a16="http://schemas.microsoft.com/office/drawing/2014/main" id="{6B1E5DB5-A453-4C9C-BA79-98369E7D6F4E}"/>
              </a:ext>
            </a:extLst>
          </p:cNvPr>
          <p:cNvSpPr/>
          <p:nvPr/>
        </p:nvSpPr>
        <p:spPr>
          <a:xfrm>
            <a:off x="8279982" y="577944"/>
            <a:ext cx="3906190" cy="584775"/>
          </a:xfrm>
          <a:prstGeom prst="rect">
            <a:avLst/>
          </a:prstGeom>
        </p:spPr>
        <p:txBody>
          <a:bodyPr wrap="square">
            <a:spAutoFit/>
          </a:bodyPr>
          <a:lstStyle/>
          <a:p>
            <a:pPr algn="ctr"/>
            <a:r>
              <a:rPr lang="en-US" altLang="zh-TW" sz="3200" dirty="0" err="1"/>
              <a:t>gully;ravine</a:t>
            </a:r>
            <a:endParaRPr lang="zh-TW" altLang="en-US" sz="3200" dirty="0">
              <a:latin typeface="Calibri" panose="020F0502020204030204" pitchFamily="34" charset="0"/>
              <a:cs typeface="Calibri" panose="020F0502020204030204" pitchFamily="34" charset="0"/>
            </a:endParaRPr>
          </a:p>
        </p:txBody>
      </p:sp>
      <p:sp>
        <p:nvSpPr>
          <p:cNvPr id="9" name="矩形 8">
            <a:extLst>
              <a:ext uri="{FF2B5EF4-FFF2-40B4-BE49-F238E27FC236}">
                <a16:creationId xmlns:a16="http://schemas.microsoft.com/office/drawing/2014/main" id="{3016332E-393B-48A5-B9BB-DCF575CE66F2}"/>
              </a:ext>
            </a:extLst>
          </p:cNvPr>
          <p:cNvSpPr/>
          <p:nvPr/>
        </p:nvSpPr>
        <p:spPr>
          <a:xfrm>
            <a:off x="2486525" y="577943"/>
            <a:ext cx="3647963" cy="584775"/>
          </a:xfrm>
          <a:prstGeom prst="rect">
            <a:avLst/>
          </a:prstGeom>
        </p:spPr>
        <p:txBody>
          <a:bodyPr wrap="square">
            <a:spAutoFit/>
          </a:bodyPr>
          <a:lstStyle/>
          <a:p>
            <a:pPr algn="ctr"/>
            <a:r>
              <a:rPr lang="en-US" altLang="zh-TW" sz="3200" dirty="0"/>
              <a:t>consciousness</a:t>
            </a:r>
            <a:endParaRPr lang="zh-TW" altLang="en-US" sz="3200" dirty="0">
              <a:latin typeface="Calibri" panose="020F0502020204030204" pitchFamily="34" charset="0"/>
              <a:cs typeface="Calibri" panose="020F0502020204030204" pitchFamily="34" charset="0"/>
            </a:endParaRPr>
          </a:p>
        </p:txBody>
      </p:sp>
      <p:sp>
        <p:nvSpPr>
          <p:cNvPr id="3" name="AutoShape 2" descr="阿寺溪谷的景點資訊｜絕景日本">
            <a:extLst>
              <a:ext uri="{FF2B5EF4-FFF2-40B4-BE49-F238E27FC236}">
                <a16:creationId xmlns:a16="http://schemas.microsoft.com/office/drawing/2014/main" id="{D3684AA8-1DE6-4E78-96C8-80D54327C8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5" name="圖片 4">
            <a:extLst>
              <a:ext uri="{FF2B5EF4-FFF2-40B4-BE49-F238E27FC236}">
                <a16:creationId xmlns:a16="http://schemas.microsoft.com/office/drawing/2014/main" id="{D8572375-2B1A-4239-AD7F-2542870E391C}"/>
              </a:ext>
            </a:extLst>
          </p:cNvPr>
          <p:cNvPicPr>
            <a:picLocks noChangeAspect="1"/>
          </p:cNvPicPr>
          <p:nvPr/>
        </p:nvPicPr>
        <p:blipFill>
          <a:blip r:embed="rId2"/>
          <a:stretch>
            <a:fillRect/>
          </a:stretch>
        </p:blipFill>
        <p:spPr>
          <a:xfrm>
            <a:off x="7533409" y="2896188"/>
            <a:ext cx="4658591" cy="3105727"/>
          </a:xfrm>
          <a:prstGeom prst="rect">
            <a:avLst/>
          </a:prstGeom>
        </p:spPr>
      </p:pic>
    </p:spTree>
    <p:extLst>
      <p:ext uri="{BB962C8B-B14F-4D97-AF65-F5344CB8AC3E}">
        <p14:creationId xmlns:p14="http://schemas.microsoft.com/office/powerpoint/2010/main" val="233889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8" grpId="0"/>
      <p:bldP spid="14"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299F7FC-E22F-45B7-BD9D-0900893D756E}"/>
              </a:ext>
            </a:extLst>
          </p:cNvPr>
          <p:cNvSpPr txBox="1"/>
          <p:nvPr/>
        </p:nvSpPr>
        <p:spPr>
          <a:xfrm>
            <a:off x="353371" y="2321004"/>
            <a:ext cx="4307839" cy="2215991"/>
          </a:xfrm>
          <a:prstGeom prst="rect">
            <a:avLst/>
          </a:prstGeom>
          <a:solidFill>
            <a:srgbClr val="006666"/>
          </a:solidFill>
          <a:ln>
            <a:solidFill>
              <a:srgbClr val="006666"/>
            </a:solidFill>
          </a:ln>
        </p:spPr>
        <p:txBody>
          <a:bodyPr wrap="square" rtlCol="0">
            <a:spAutoFit/>
          </a:bodyPr>
          <a:lstStyle/>
          <a:p>
            <a:pPr algn="ctr"/>
            <a:r>
              <a:rPr lang="zh-TW" altLang="en-US" sz="13800" dirty="0">
                <a:solidFill>
                  <a:schemeClr val="bg1"/>
                </a:solidFill>
                <a:latin typeface="微軟正黑體" panose="020B0604030504040204" pitchFamily="34" charset="-120"/>
                <a:ea typeface="微軟正黑體" panose="020B0604030504040204" pitchFamily="34" charset="-120"/>
              </a:rPr>
              <a:t>历程</a:t>
            </a:r>
            <a:endParaRPr lang="en-US" altLang="zh-TW" sz="138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D52DC29E-8F79-4B00-BBB8-FF7D9EB180E2}"/>
              </a:ext>
            </a:extLst>
          </p:cNvPr>
          <p:cNvSpPr txBox="1"/>
          <p:nvPr/>
        </p:nvSpPr>
        <p:spPr>
          <a:xfrm>
            <a:off x="7530792" y="2321004"/>
            <a:ext cx="4307838" cy="2215991"/>
          </a:xfrm>
          <a:prstGeom prst="rect">
            <a:avLst/>
          </a:prstGeom>
          <a:solidFill>
            <a:srgbClr val="006666"/>
          </a:solidFill>
          <a:ln>
            <a:solidFill>
              <a:srgbClr val="006666"/>
            </a:solidFill>
          </a:ln>
        </p:spPr>
        <p:txBody>
          <a:bodyPr wrap="square" rtlCol="0">
            <a:spAutoFit/>
          </a:bodyPr>
          <a:lstStyle/>
          <a:p>
            <a:pPr algn="ctr"/>
            <a:r>
              <a:rPr lang="zh-TW" altLang="en-US" sz="13800"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过程</a:t>
            </a:r>
          </a:p>
        </p:txBody>
      </p:sp>
      <p:cxnSp>
        <p:nvCxnSpPr>
          <p:cNvPr id="4" name="直線接點 3">
            <a:extLst>
              <a:ext uri="{FF2B5EF4-FFF2-40B4-BE49-F238E27FC236}">
                <a16:creationId xmlns:a16="http://schemas.microsoft.com/office/drawing/2014/main" id="{96A5A24E-646E-4F09-809E-C48CC58148D3}"/>
              </a:ext>
            </a:extLst>
          </p:cNvPr>
          <p:cNvCxnSpPr>
            <a:cxnSpLocks/>
            <a:stCxn id="2" idx="3"/>
            <a:endCxn id="3" idx="1"/>
          </p:cNvCxnSpPr>
          <p:nvPr/>
        </p:nvCxnSpPr>
        <p:spPr>
          <a:xfrm>
            <a:off x="4661210" y="3429000"/>
            <a:ext cx="2869582" cy="0"/>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DACE27D5-6AED-4895-AFC5-187B6FB8E01B}"/>
              </a:ext>
            </a:extLst>
          </p:cNvPr>
          <p:cNvSpPr txBox="1"/>
          <p:nvPr/>
        </p:nvSpPr>
        <p:spPr>
          <a:xfrm>
            <a:off x="353372" y="385012"/>
            <a:ext cx="2869330" cy="584775"/>
          </a:xfrm>
          <a:prstGeom prst="rect">
            <a:avLst/>
          </a:prstGeom>
          <a:noFill/>
          <a:ln>
            <a:solidFill>
              <a:schemeClr val="tx1"/>
            </a:solidFill>
          </a:ln>
        </p:spPr>
        <p:txBody>
          <a:bodyPr wrap="square" rtlCol="0">
            <a:spAutoFit/>
          </a:bodyPr>
          <a:lstStyle/>
          <a:p>
            <a:pPr algn="ctr"/>
            <a:r>
              <a:rPr lang="zh-TW" altLang="en-US" sz="3200" dirty="0">
                <a:latin typeface="+mn-ea"/>
              </a:rPr>
              <a:t>近义词</a:t>
            </a:r>
            <a:r>
              <a:rPr lang="en-US" altLang="zh-TW" sz="3200" dirty="0">
                <a:latin typeface="+mn-ea"/>
              </a:rPr>
              <a:t>4</a:t>
            </a:r>
            <a:endParaRPr lang="zh-TW" altLang="en-US" sz="3200" dirty="0">
              <a:latin typeface="+mn-ea"/>
            </a:endParaRPr>
          </a:p>
        </p:txBody>
      </p:sp>
    </p:spTree>
    <p:extLst>
      <p:ext uri="{BB962C8B-B14F-4D97-AF65-F5344CB8AC3E}">
        <p14:creationId xmlns:p14="http://schemas.microsoft.com/office/powerpoint/2010/main" val="182502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5" y="134088"/>
            <a:ext cx="290036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历程</a:t>
            </a:r>
            <a:endParaRPr lang="en-US" altLang="zh-TW" sz="32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0" y="137574"/>
            <a:ext cx="290036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过程</a:t>
            </a:r>
            <a:endParaRPr lang="en-US" altLang="zh-TW" sz="3200" dirty="0">
              <a:solidFill>
                <a:schemeClr val="bg1"/>
              </a:solidFill>
              <a:latin typeface="微軟正黑體" panose="020B0604030504040204" pitchFamily="34" charset="-120"/>
              <a:ea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80" y="426476"/>
            <a:ext cx="5730240" cy="3486"/>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16" name="表格 16">
            <a:extLst>
              <a:ext uri="{FF2B5EF4-FFF2-40B4-BE49-F238E27FC236}">
                <a16:creationId xmlns:a16="http://schemas.microsoft.com/office/drawing/2014/main" id="{A78C23C9-D1D8-4B18-B6B1-AFDCA0C59DB4}"/>
              </a:ext>
            </a:extLst>
          </p:cNvPr>
          <p:cNvGraphicFramePr>
            <a:graphicFrameLocks noGrp="1"/>
          </p:cNvGraphicFramePr>
          <p:nvPr>
            <p:extLst>
              <p:ext uri="{D42A27DB-BD31-4B8C-83A1-F6EECF244321}">
                <p14:modId xmlns:p14="http://schemas.microsoft.com/office/powerpoint/2010/main" val="648448368"/>
              </p:ext>
            </p:extLst>
          </p:nvPr>
        </p:nvGraphicFramePr>
        <p:xfrm>
          <a:off x="330514" y="882600"/>
          <a:ext cx="11530972" cy="5561800"/>
        </p:xfrm>
        <a:graphic>
          <a:graphicData uri="http://schemas.openxmlformats.org/drawingml/2006/table">
            <a:tbl>
              <a:tblPr firstRow="1" bandRow="1">
                <a:tableStyleId>{0505E3EF-67EA-436B-97B2-0124C06EBD24}</a:tableStyleId>
              </a:tblPr>
              <a:tblGrid>
                <a:gridCol w="893865">
                  <a:extLst>
                    <a:ext uri="{9D8B030D-6E8A-4147-A177-3AD203B41FA5}">
                      <a16:colId xmlns:a16="http://schemas.microsoft.com/office/drawing/2014/main" val="1876788779"/>
                    </a:ext>
                  </a:extLst>
                </a:gridCol>
                <a:gridCol w="4871621">
                  <a:extLst>
                    <a:ext uri="{9D8B030D-6E8A-4147-A177-3AD203B41FA5}">
                      <a16:colId xmlns:a16="http://schemas.microsoft.com/office/drawing/2014/main" val="2559779614"/>
                    </a:ext>
                  </a:extLst>
                </a:gridCol>
                <a:gridCol w="5765486">
                  <a:extLst>
                    <a:ext uri="{9D8B030D-6E8A-4147-A177-3AD203B41FA5}">
                      <a16:colId xmlns:a16="http://schemas.microsoft.com/office/drawing/2014/main" val="243872182"/>
                    </a:ext>
                  </a:extLst>
                </a:gridCol>
              </a:tblGrid>
              <a:tr h="637254">
                <a:tc gridSpan="3">
                  <a:txBody>
                    <a:bodyPr/>
                    <a:lstStyle/>
                    <a:p>
                      <a:pPr algn="ctr"/>
                      <a:r>
                        <a:rPr lang="zh-TW" altLang="en-US" sz="3200" dirty="0">
                          <a:solidFill>
                            <a:schemeClr val="bg1"/>
                          </a:solidFill>
                          <a:latin typeface="微軟正黑體" panose="020B0604030504040204" pitchFamily="34" charset="-120"/>
                          <a:ea typeface="+mn-ea"/>
                        </a:rPr>
                        <a:t>语义</a:t>
                      </a:r>
                      <a:endParaRPr lang="zh-TW" altLang="en-US" sz="3200" b="1" dirty="0">
                        <a:ln>
                          <a:solidFill>
                            <a:schemeClr val="tx1"/>
                          </a:solidFill>
                        </a:ln>
                        <a:solidFill>
                          <a:schemeClr val="bg1"/>
                        </a:solidFill>
                        <a:latin typeface="+mn-ea"/>
                        <a:ea typeface="+mn-ea"/>
                      </a:endParaRPr>
                    </a:p>
                  </a:txBody>
                  <a:tcPr anchor="ctr">
                    <a:solidFill>
                      <a:srgbClr val="006666"/>
                    </a:solidFill>
                  </a:tcP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tc hMerge="1">
                  <a:txBody>
                    <a:bodyPr/>
                    <a:lstStyle/>
                    <a:p>
                      <a:endParaRPr lang="zh-TW" altLang="en-US"/>
                    </a:p>
                  </a:txBody>
                  <a:tcPr/>
                </a:tc>
                <a:extLst>
                  <a:ext uri="{0D108BD9-81ED-4DB2-BD59-A6C34878D82A}">
                    <a16:rowId xmlns:a16="http://schemas.microsoft.com/office/drawing/2014/main" val="3478206328"/>
                  </a:ext>
                </a:extLst>
              </a:tr>
              <a:tr h="1403254">
                <a:tc>
                  <a:txBody>
                    <a:bodyPr/>
                    <a:lstStyle/>
                    <a:p>
                      <a:pPr algn="ctr">
                        <a:lnSpc>
                          <a:spcPct val="100000"/>
                        </a:lnSpc>
                      </a:pPr>
                      <a:r>
                        <a:rPr lang="zh-TW" altLang="en-US" sz="3200" b="1">
                          <a:solidFill>
                            <a:srgbClr val="006666"/>
                          </a:solidFill>
                        </a:rPr>
                        <a:t> 相同点</a:t>
                      </a:r>
                      <a:endParaRPr lang="zh-TW" altLang="en-US" sz="3200" b="1" dirty="0">
                        <a:solidFill>
                          <a:srgbClr val="006666"/>
                        </a:solidFill>
                      </a:endParaRPr>
                    </a:p>
                  </a:txBody>
                  <a:tcPr vert="eaVert" anchor="ctr">
                    <a:noFill/>
                  </a:tcPr>
                </a:tc>
                <a:tc gridSpan="2">
                  <a:txBody>
                    <a:bodyPr/>
                    <a:lstStyle/>
                    <a:p>
                      <a:pPr>
                        <a:lnSpc>
                          <a:spcPct val="150000"/>
                        </a:lnSpc>
                      </a:pPr>
                      <a:r>
                        <a:rPr lang="en-US" altLang="zh-TW" sz="3200" baseline="0" dirty="0">
                          <a:ln>
                            <a:solidFill>
                              <a:schemeClr val="tx1"/>
                            </a:solidFill>
                          </a:ln>
                        </a:rPr>
                        <a:t>1.N.</a:t>
                      </a:r>
                      <a:r>
                        <a:rPr lang="zh-TW" altLang="en-US" sz="3200" baseline="0" dirty="0">
                          <a:ln>
                            <a:solidFill>
                              <a:schemeClr val="tx1"/>
                            </a:solidFill>
                          </a:ln>
                        </a:rPr>
                        <a:t>。</a:t>
                      </a:r>
                      <a:endParaRPr lang="en-US" altLang="zh-TW" sz="3200" baseline="0" dirty="0">
                        <a:ln>
                          <a:solidFill>
                            <a:schemeClr val="tx1"/>
                          </a:solidFill>
                        </a:ln>
                      </a:endParaRPr>
                    </a:p>
                    <a:p>
                      <a:pPr>
                        <a:lnSpc>
                          <a:spcPct val="150000"/>
                        </a:lnSpc>
                      </a:pPr>
                      <a:r>
                        <a:rPr lang="en-US" altLang="zh-TW" sz="3200" baseline="0" dirty="0">
                          <a:ln>
                            <a:solidFill>
                              <a:schemeClr val="tx1"/>
                            </a:solidFill>
                          </a:ln>
                        </a:rPr>
                        <a:t>2.</a:t>
                      </a:r>
                      <a:r>
                        <a:rPr lang="zh-TW" altLang="en-US" sz="3200" baseline="0" dirty="0">
                          <a:ln>
                            <a:solidFill>
                              <a:schemeClr val="tx1"/>
                            </a:solidFill>
                          </a:ln>
                        </a:rPr>
                        <a:t>都可表示“事情发展变化经过的程序、道路”。</a:t>
                      </a:r>
                      <a:endParaRPr lang="zh-TW" altLang="en-US" sz="32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anchor="ctr">
                    <a:noFill/>
                  </a:tcPr>
                </a:tc>
                <a:tc hMerge="1">
                  <a:txBody>
                    <a:bodyPr/>
                    <a:lstStyle/>
                    <a:p>
                      <a:endParaRPr lang="zh-TW" altLang="en-US"/>
                    </a:p>
                  </a:txBody>
                  <a:tcPr/>
                </a:tc>
                <a:extLst>
                  <a:ext uri="{0D108BD9-81ED-4DB2-BD59-A6C34878D82A}">
                    <a16:rowId xmlns:a16="http://schemas.microsoft.com/office/drawing/2014/main" val="69350516"/>
                  </a:ext>
                </a:extLst>
              </a:tr>
              <a:tr h="579415">
                <a:tc rowSpan="2">
                  <a:txBody>
                    <a:bodyPr/>
                    <a:lstStyle/>
                    <a:p>
                      <a:pPr algn="ctr">
                        <a:lnSpc>
                          <a:spcPct val="100000"/>
                        </a:lnSpc>
                      </a:pPr>
                      <a:r>
                        <a:rPr lang="zh-TW" altLang="en-US" sz="3200" b="1">
                          <a:solidFill>
                            <a:srgbClr val="006666"/>
                          </a:solidFill>
                        </a:rPr>
                        <a:t>不同点</a:t>
                      </a:r>
                      <a:endParaRPr lang="zh-TW" altLang="en-US" sz="3200" b="1" dirty="0">
                        <a:solidFill>
                          <a:srgbClr val="006666"/>
                        </a:solidFill>
                      </a:endParaRPr>
                    </a:p>
                  </a:txBody>
                  <a:tcPr vert="eaVert" anchor="ctr">
                    <a:noFill/>
                  </a:tcPr>
                </a:tc>
                <a:tc>
                  <a:txBody>
                    <a:bodyPr/>
                    <a:lstStyle/>
                    <a:p>
                      <a:pPr algn="ctr"/>
                      <a:r>
                        <a:rPr lang="zh-TW" altLang="en-US" sz="3200" dirty="0">
                          <a:solidFill>
                            <a:schemeClr val="bg1"/>
                          </a:solidFill>
                          <a:latin typeface="微軟正黑體" panose="020B0604030504040204" pitchFamily="34" charset="-120"/>
                          <a:ea typeface="+mn-ea"/>
                        </a:rPr>
                        <a:t>历程</a:t>
                      </a:r>
                      <a:endParaRPr lang="en-US" altLang="zh-TW" sz="3200" dirty="0">
                        <a:solidFill>
                          <a:schemeClr val="bg1"/>
                        </a:solidFill>
                        <a:latin typeface="微軟正黑體" panose="020B0604030504040204" pitchFamily="34" charset="-120"/>
                        <a:ea typeface="+mn-ea"/>
                      </a:endParaRPr>
                    </a:p>
                  </a:txBody>
                  <a:tcPr anchor="ctr">
                    <a:solidFill>
                      <a:srgbClr val="006666"/>
                    </a:solidFill>
                  </a:tcPr>
                </a:tc>
                <a:tc>
                  <a:txBody>
                    <a:bodyPr/>
                    <a:lstStyle/>
                    <a:p>
                      <a:pPr algn="ctr"/>
                      <a:r>
                        <a:rPr lang="zh-TW" altLang="en-US" sz="3200" dirty="0">
                          <a:solidFill>
                            <a:schemeClr val="bg1"/>
                          </a:solidFill>
                          <a:latin typeface="微軟正黑體" panose="020B0604030504040204" pitchFamily="34" charset="-120"/>
                          <a:ea typeface="+mn-ea"/>
                        </a:rPr>
                        <a:t>过程</a:t>
                      </a:r>
                      <a:endParaRPr lang="en-US" altLang="zh-TW" sz="3200" dirty="0">
                        <a:solidFill>
                          <a:schemeClr val="bg1"/>
                        </a:solidFill>
                        <a:latin typeface="微軟正黑體" panose="020B0604030504040204" pitchFamily="34" charset="-120"/>
                        <a:ea typeface="+mn-ea"/>
                      </a:endParaRPr>
                    </a:p>
                  </a:txBody>
                  <a:tcPr anchor="ctr">
                    <a:solidFill>
                      <a:srgbClr val="006666"/>
                    </a:solidFill>
                  </a:tcPr>
                </a:tc>
                <a:extLst>
                  <a:ext uri="{0D108BD9-81ED-4DB2-BD59-A6C34878D82A}">
                    <a16:rowId xmlns:a16="http://schemas.microsoft.com/office/drawing/2014/main" val="4052056327"/>
                  </a:ext>
                </a:extLst>
              </a:tr>
              <a:tr h="2869391">
                <a:tc vMerge="1">
                  <a:txBody>
                    <a:bodyPr/>
                    <a:lstStyle/>
                    <a:p>
                      <a:endParaRPr lang="zh-TW" altLang="en-US"/>
                    </a:p>
                  </a:txBody>
                  <a:tcPr/>
                </a:tc>
                <a:tc>
                  <a:txBody>
                    <a:bodyPr/>
                    <a:lstStyle/>
                    <a:p>
                      <a:pPr algn="ctr">
                        <a:lnSpc>
                          <a:spcPct val="150000"/>
                        </a:lnSpc>
                      </a:pPr>
                      <a:r>
                        <a:rPr lang="zh-TW" altLang="en-US" sz="3200" baseline="0" dirty="0">
                          <a:ln>
                            <a:solidFill>
                              <a:schemeClr val="tx1"/>
                            </a:solidFill>
                          </a:ln>
                        </a:rPr>
                        <a:t>指人们经历的较长的不平凡的事情的过程。</a:t>
                      </a:r>
                      <a:endParaRPr lang="en-US" altLang="zh-TW" sz="3200" baseline="0" dirty="0">
                        <a:ln>
                          <a:solidFill>
                            <a:schemeClr val="tx1"/>
                          </a:solidFill>
                        </a:ln>
                      </a:endParaRPr>
                    </a:p>
                  </a:txBody>
                  <a:tcPr anchor="ctr">
                    <a:noFill/>
                  </a:tcPr>
                </a:tc>
                <a:tc>
                  <a:txBody>
                    <a:bodyPr/>
                    <a:lstStyle/>
                    <a:p>
                      <a:pPr algn="ctr">
                        <a:lnSpc>
                          <a:spcPct val="150000"/>
                        </a:lnSpc>
                      </a:pPr>
                      <a:r>
                        <a:rPr lang="zh-TW" altLang="en-US" sz="3200" baseline="0" dirty="0">
                          <a:ln>
                            <a:solidFill>
                              <a:schemeClr val="tx1"/>
                            </a:solidFill>
                          </a:ln>
                        </a:rPr>
                        <a:t>指一切事物进行或发展变化的经过或程序。</a:t>
                      </a:r>
                      <a:endParaRPr lang="en-US" altLang="zh-TW" sz="3200" baseline="0" dirty="0">
                        <a:ln>
                          <a:solidFill>
                            <a:schemeClr val="tx1"/>
                          </a:solidFill>
                        </a:ln>
                      </a:endParaRPr>
                    </a:p>
                  </a:txBody>
                  <a:tcPr anchor="ctr">
                    <a:noFill/>
                  </a:tcPr>
                </a:tc>
                <a:extLst>
                  <a:ext uri="{0D108BD9-81ED-4DB2-BD59-A6C34878D82A}">
                    <a16:rowId xmlns:a16="http://schemas.microsoft.com/office/drawing/2014/main" val="1677290715"/>
                  </a:ext>
                </a:extLst>
              </a:tr>
            </a:tbl>
          </a:graphicData>
        </a:graphic>
      </p:graphicFrame>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Tree>
    <p:extLst>
      <p:ext uri="{BB962C8B-B14F-4D97-AF65-F5344CB8AC3E}">
        <p14:creationId xmlns:p14="http://schemas.microsoft.com/office/powerpoint/2010/main" val="387218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6" y="547468"/>
            <a:ext cx="290036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rPr>
              <a:t>历程</a:t>
            </a:r>
            <a:endParaRPr lang="en-US" altLang="zh-TW" sz="4000" dirty="0">
              <a:solidFill>
                <a:schemeClr val="bg1"/>
              </a:solidFill>
              <a:latin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1" y="533081"/>
            <a:ext cx="290036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rPr>
              <a:t>过程</a:t>
            </a:r>
            <a:endParaRPr lang="en-US" altLang="zh-TW" sz="4000" dirty="0">
              <a:solidFill>
                <a:schemeClr val="bg1"/>
              </a:solidFill>
              <a:latin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230881" y="887024"/>
            <a:ext cx="5730240" cy="14387"/>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5" name="文字方塊 4">
            <a:extLst>
              <a:ext uri="{FF2B5EF4-FFF2-40B4-BE49-F238E27FC236}">
                <a16:creationId xmlns:a16="http://schemas.microsoft.com/office/drawing/2014/main" id="{E9A0A20D-CE95-48B1-92D8-F89DB02BDE2A}"/>
              </a:ext>
            </a:extLst>
          </p:cNvPr>
          <p:cNvSpPr txBox="1"/>
          <p:nvPr/>
        </p:nvSpPr>
        <p:spPr>
          <a:xfrm>
            <a:off x="330515" y="2205421"/>
            <a:ext cx="11530970" cy="2749022"/>
          </a:xfrm>
          <a:prstGeom prst="rect">
            <a:avLst/>
          </a:prstGeom>
          <a:noFill/>
        </p:spPr>
        <p:txBody>
          <a:bodyPr wrap="square" rtlCol="0">
            <a:spAutoFit/>
          </a:bodyPr>
          <a:lstStyle/>
          <a:p>
            <a:pPr>
              <a:lnSpc>
                <a:spcPct val="150000"/>
              </a:lnSpc>
            </a:pPr>
            <a:r>
              <a:rPr lang="en-US" altLang="zh-TW" sz="4000" dirty="0"/>
              <a:t>1.</a:t>
            </a:r>
            <a:r>
              <a:rPr lang="zh-TW" altLang="en-US" sz="4000" dirty="0"/>
              <a:t>读者透过老作家的人生</a:t>
            </a:r>
            <a:r>
              <a:rPr lang="zh-TW" altLang="en-US" sz="4000" dirty="0">
                <a:highlight>
                  <a:srgbClr val="FFFF00"/>
                </a:highlight>
              </a:rPr>
              <a:t>历程</a:t>
            </a:r>
            <a:r>
              <a:rPr lang="zh-TW" altLang="en-US" sz="4000" dirty="0"/>
              <a:t>，能看到近百年社会</a:t>
            </a:r>
            <a:endParaRPr lang="en-US" altLang="zh-TW" sz="4000" dirty="0"/>
          </a:p>
          <a:p>
            <a:pPr>
              <a:lnSpc>
                <a:spcPct val="150000"/>
              </a:lnSpc>
            </a:pPr>
            <a:r>
              <a:rPr lang="en-US" altLang="zh-TW" sz="4000" dirty="0"/>
              <a:t>   </a:t>
            </a:r>
            <a:r>
              <a:rPr lang="zh-TW" altLang="en-US" sz="4000" dirty="0"/>
              <a:t>风云变化的一个侧面。</a:t>
            </a:r>
            <a:endParaRPr lang="en-US" altLang="zh-TW" sz="4000" dirty="0"/>
          </a:p>
          <a:p>
            <a:pPr>
              <a:lnSpc>
                <a:spcPct val="150000"/>
              </a:lnSpc>
            </a:pPr>
            <a:r>
              <a:rPr lang="en-US" altLang="zh-TW" sz="4000" dirty="0"/>
              <a:t>2.</a:t>
            </a:r>
            <a:r>
              <a:rPr lang="zh-TW" altLang="en-US" sz="4000" dirty="0"/>
              <a:t>在这家工厂里，我们了解巧克力的生产制作</a:t>
            </a:r>
            <a:r>
              <a:rPr lang="zh-TW" altLang="en-US" sz="4000" dirty="0">
                <a:highlight>
                  <a:srgbClr val="FFFF00"/>
                </a:highlight>
              </a:rPr>
              <a:t>过程 </a:t>
            </a:r>
            <a:r>
              <a:rPr lang="zh-TW" altLang="en-US" sz="4000" dirty="0"/>
              <a:t>。</a:t>
            </a:r>
            <a:endParaRPr lang="en-US" altLang="zh-TW" sz="4000" dirty="0"/>
          </a:p>
        </p:txBody>
      </p:sp>
    </p:spTree>
    <p:extLst>
      <p:ext uri="{BB962C8B-B14F-4D97-AF65-F5344CB8AC3E}">
        <p14:creationId xmlns:p14="http://schemas.microsoft.com/office/powerpoint/2010/main" val="103753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5" y="134088"/>
            <a:ext cx="290036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历程</a:t>
            </a:r>
            <a:endParaRPr lang="en-US" altLang="zh-TW" sz="32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0" y="134088"/>
            <a:ext cx="290036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过程</a:t>
            </a:r>
            <a:endParaRPr lang="en-US" altLang="zh-TW" sz="3200" dirty="0">
              <a:solidFill>
                <a:schemeClr val="bg1"/>
              </a:solidFill>
              <a:latin typeface="微軟正黑體" panose="020B0604030504040204" pitchFamily="34" charset="-120"/>
              <a:ea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80" y="426476"/>
            <a:ext cx="5730240" cy="0"/>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graphicFrame>
        <p:nvGraphicFramePr>
          <p:cNvPr id="7" name="表格 2">
            <a:extLst>
              <a:ext uri="{FF2B5EF4-FFF2-40B4-BE49-F238E27FC236}">
                <a16:creationId xmlns:a16="http://schemas.microsoft.com/office/drawing/2014/main" id="{88612862-F9F0-4E7C-896D-7C172E7DC178}"/>
              </a:ext>
            </a:extLst>
          </p:cNvPr>
          <p:cNvGraphicFramePr>
            <a:graphicFrameLocks noGrp="1"/>
          </p:cNvGraphicFramePr>
          <p:nvPr>
            <p:extLst>
              <p:ext uri="{D42A27DB-BD31-4B8C-83A1-F6EECF244321}">
                <p14:modId xmlns:p14="http://schemas.microsoft.com/office/powerpoint/2010/main" val="129282405"/>
              </p:ext>
            </p:extLst>
          </p:nvPr>
        </p:nvGraphicFramePr>
        <p:xfrm>
          <a:off x="352925" y="771476"/>
          <a:ext cx="11508560" cy="5914835"/>
        </p:xfrm>
        <a:graphic>
          <a:graphicData uri="http://schemas.openxmlformats.org/drawingml/2006/table">
            <a:tbl>
              <a:tblPr firstRow="1" bandRow="1">
                <a:tableStyleId>{5940675A-B579-460E-94D1-54222C63F5DA}</a:tableStyleId>
              </a:tblPr>
              <a:tblGrid>
                <a:gridCol w="5754280">
                  <a:extLst>
                    <a:ext uri="{9D8B030D-6E8A-4147-A177-3AD203B41FA5}">
                      <a16:colId xmlns:a16="http://schemas.microsoft.com/office/drawing/2014/main" val="411532061"/>
                    </a:ext>
                  </a:extLst>
                </a:gridCol>
                <a:gridCol w="5754280">
                  <a:extLst>
                    <a:ext uri="{9D8B030D-6E8A-4147-A177-3AD203B41FA5}">
                      <a16:colId xmlns:a16="http://schemas.microsoft.com/office/drawing/2014/main" val="259248465"/>
                    </a:ext>
                  </a:extLst>
                </a:gridCol>
              </a:tblGrid>
              <a:tr h="800500">
                <a:tc gridSpan="2">
                  <a:txBody>
                    <a:bodyPr/>
                    <a:lstStyle/>
                    <a:p>
                      <a:pPr algn="ctr"/>
                      <a:r>
                        <a:rPr lang="zh-TW" altLang="en-US" sz="3200" dirty="0">
                          <a:solidFill>
                            <a:schemeClr val="bg1"/>
                          </a:solidFill>
                        </a:rPr>
                        <a:t>用法</a:t>
                      </a:r>
                    </a:p>
                  </a:txBody>
                  <a:tcPr anchor="ctr">
                    <a:solidFill>
                      <a:srgbClr val="006666"/>
                    </a:solidFill>
                  </a:tcPr>
                </a:tc>
                <a:tc hMerge="1">
                  <a:txBody>
                    <a:bodyPr/>
                    <a:lstStyle/>
                    <a:p>
                      <a:endParaRPr lang="zh-TW" altLang="en-US" dirty="0"/>
                    </a:p>
                  </a:txBody>
                  <a:tcPr/>
                </a:tc>
                <a:extLst>
                  <a:ext uri="{0D108BD9-81ED-4DB2-BD59-A6C34878D82A}">
                    <a16:rowId xmlns:a16="http://schemas.microsoft.com/office/drawing/2014/main" val="1300857837"/>
                  </a:ext>
                </a:extLst>
              </a:tr>
              <a:tr h="723500">
                <a:tc>
                  <a:txBody>
                    <a:bodyPr/>
                    <a:lstStyle/>
                    <a:p>
                      <a:pPr algn="ctr"/>
                      <a:r>
                        <a:rPr lang="zh-TW" altLang="en-US" sz="3200" dirty="0">
                          <a:solidFill>
                            <a:srgbClr val="006666"/>
                          </a:solidFill>
                        </a:rPr>
                        <a:t>历程</a:t>
                      </a:r>
                    </a:p>
                  </a:txBody>
                  <a:tcPr anchor="ctr"/>
                </a:tc>
                <a:tc>
                  <a:txBody>
                    <a:bodyPr/>
                    <a:lstStyle/>
                    <a:p>
                      <a:pPr algn="ctr"/>
                      <a:r>
                        <a:rPr lang="zh-TW" altLang="en-US" sz="3200" dirty="0">
                          <a:solidFill>
                            <a:srgbClr val="006666"/>
                          </a:solidFill>
                        </a:rPr>
                        <a:t>过程</a:t>
                      </a:r>
                    </a:p>
                  </a:txBody>
                  <a:tcPr anchor="ctr"/>
                </a:tc>
                <a:extLst>
                  <a:ext uri="{0D108BD9-81ED-4DB2-BD59-A6C34878D82A}">
                    <a16:rowId xmlns:a16="http://schemas.microsoft.com/office/drawing/2014/main" val="30817821"/>
                  </a:ext>
                </a:extLst>
              </a:tr>
              <a:tr h="1689768">
                <a:tc>
                  <a:txBody>
                    <a:bodyPr/>
                    <a:lstStyle/>
                    <a:p>
                      <a:pPr>
                        <a:lnSpc>
                          <a:spcPct val="150000"/>
                        </a:lnSpc>
                      </a:pPr>
                      <a:r>
                        <a:rPr lang="en-US" altLang="zh-TW" sz="3200" dirty="0"/>
                        <a:t>1.</a:t>
                      </a:r>
                      <a:r>
                        <a:rPr lang="zh-TW" altLang="en-US" sz="3200" dirty="0"/>
                        <a:t>适用范围较小。</a:t>
                      </a:r>
                      <a:endParaRPr lang="en-US" altLang="zh-TW" sz="3200" dirty="0"/>
                    </a:p>
                    <a:p>
                      <a:pPr>
                        <a:lnSpc>
                          <a:spcPct val="150000"/>
                        </a:lnSpc>
                      </a:pPr>
                      <a:r>
                        <a:rPr lang="en-US" altLang="zh-TW" sz="3200" dirty="0"/>
                        <a:t>2.</a:t>
                      </a:r>
                      <a:r>
                        <a:rPr lang="zh-TW" altLang="en-US" sz="3200" dirty="0"/>
                        <a:t>多用于“革命、战斗、个人</a:t>
                      </a:r>
                      <a:endParaRPr lang="en-US" altLang="zh-TW" sz="3200" dirty="0"/>
                    </a:p>
                    <a:p>
                      <a:pPr>
                        <a:lnSpc>
                          <a:spcPct val="150000"/>
                        </a:lnSpc>
                      </a:pPr>
                      <a:r>
                        <a:rPr lang="zh-TW" altLang="en-US" sz="3200" dirty="0"/>
                        <a:t>   或组织的成长”等。</a:t>
                      </a:r>
                      <a:endParaRPr lang="en-US" altLang="zh-TW" sz="3200" dirty="0"/>
                    </a:p>
                    <a:p>
                      <a:pPr>
                        <a:lnSpc>
                          <a:spcPct val="150000"/>
                        </a:lnSpc>
                      </a:pPr>
                      <a:r>
                        <a:rPr lang="en-US" altLang="zh-TW" sz="3200" dirty="0"/>
                        <a:t>3.</a:t>
                      </a:r>
                      <a:r>
                        <a:rPr lang="zh-TW" altLang="en-US" sz="3200" dirty="0"/>
                        <a:t>一般用于过去、已经完成的</a:t>
                      </a:r>
                      <a:endParaRPr lang="en-US" altLang="zh-TW" sz="3200" dirty="0"/>
                    </a:p>
                    <a:p>
                      <a:pPr>
                        <a:lnSpc>
                          <a:spcPct val="150000"/>
                        </a:lnSpc>
                      </a:pPr>
                      <a:r>
                        <a:rPr lang="zh-TW" altLang="en-US" sz="3200" dirty="0"/>
                        <a:t>   事物。</a:t>
                      </a:r>
                      <a:endParaRPr lang="en-US" altLang="zh-TW" sz="3200" dirty="0"/>
                    </a:p>
                    <a:p>
                      <a:pPr>
                        <a:lnSpc>
                          <a:spcPct val="150000"/>
                        </a:lnSpc>
                      </a:pPr>
                      <a:r>
                        <a:rPr lang="en-US" altLang="zh-TW" sz="3200" dirty="0"/>
                        <a:t>4.</a:t>
                      </a:r>
                      <a:r>
                        <a:rPr lang="zh-TW" altLang="en-US" sz="3200" dirty="0"/>
                        <a:t>多用于书面语。</a:t>
                      </a:r>
                    </a:p>
                  </a:txBody>
                  <a:tcPr/>
                </a:tc>
                <a:tc>
                  <a:txBody>
                    <a:bodyPr/>
                    <a:lstStyle/>
                    <a:p>
                      <a:pPr>
                        <a:lnSpc>
                          <a:spcPct val="150000"/>
                        </a:lnSpc>
                      </a:pPr>
                      <a:r>
                        <a:rPr lang="en-US" altLang="zh-TW" sz="3200" dirty="0"/>
                        <a:t>1.</a:t>
                      </a:r>
                      <a:r>
                        <a:rPr lang="zh-TW" altLang="en-US" sz="3200" dirty="0"/>
                        <a:t>适用范围较广。</a:t>
                      </a:r>
                      <a:endParaRPr lang="en-US" altLang="zh-TW" sz="3200" dirty="0"/>
                    </a:p>
                    <a:p>
                      <a:pPr>
                        <a:lnSpc>
                          <a:spcPct val="150000"/>
                        </a:lnSpc>
                      </a:pPr>
                      <a:r>
                        <a:rPr lang="en-US" altLang="zh-TW" sz="3200" dirty="0"/>
                        <a:t>2.</a:t>
                      </a:r>
                      <a:r>
                        <a:rPr lang="zh-TW" altLang="en-US" sz="3200" dirty="0"/>
                        <a:t>可用于一切事物的进行或事</a:t>
                      </a:r>
                      <a:endParaRPr lang="en-US" altLang="zh-TW" sz="3200" dirty="0"/>
                    </a:p>
                    <a:p>
                      <a:pPr>
                        <a:lnSpc>
                          <a:spcPct val="150000"/>
                        </a:lnSpc>
                      </a:pPr>
                      <a:r>
                        <a:rPr lang="zh-TW" altLang="en-US" sz="3200" dirty="0"/>
                        <a:t>   物的发展变化。</a:t>
                      </a:r>
                      <a:endParaRPr lang="en-US" altLang="zh-TW" sz="3200" dirty="0"/>
                    </a:p>
                    <a:p>
                      <a:pPr>
                        <a:lnSpc>
                          <a:spcPct val="150000"/>
                        </a:lnSpc>
                      </a:pPr>
                      <a:r>
                        <a:rPr lang="en-US" altLang="zh-TW" sz="3200" dirty="0"/>
                        <a:t>3.</a:t>
                      </a:r>
                      <a:r>
                        <a:rPr lang="zh-TW" altLang="en-US" sz="3200" dirty="0"/>
                        <a:t>可指过去、现在、将来的事。</a:t>
                      </a:r>
                      <a:endParaRPr lang="en-US" altLang="zh-TW" sz="3200" dirty="0"/>
                    </a:p>
                    <a:p>
                      <a:pPr>
                        <a:lnSpc>
                          <a:spcPct val="150000"/>
                        </a:lnSpc>
                      </a:pPr>
                      <a:r>
                        <a:rPr lang="en-US" altLang="zh-TW" sz="3200" dirty="0"/>
                        <a:t>4.</a:t>
                      </a:r>
                      <a:r>
                        <a:rPr lang="zh-TW" altLang="en-US" sz="3200" dirty="0"/>
                        <a:t>可用于口语和书面语。</a:t>
                      </a:r>
                    </a:p>
                  </a:txBody>
                  <a:tcPr/>
                </a:tc>
                <a:extLst>
                  <a:ext uri="{0D108BD9-81ED-4DB2-BD59-A6C34878D82A}">
                    <a16:rowId xmlns:a16="http://schemas.microsoft.com/office/drawing/2014/main" val="2366121827"/>
                  </a:ext>
                </a:extLst>
              </a:tr>
            </a:tbl>
          </a:graphicData>
        </a:graphic>
      </p:graphicFrame>
    </p:spTree>
    <p:extLst>
      <p:ext uri="{BB962C8B-B14F-4D97-AF65-F5344CB8AC3E}">
        <p14:creationId xmlns:p14="http://schemas.microsoft.com/office/powerpoint/2010/main" val="315700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密林蔽日</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467922" y="3286125"/>
            <a:ext cx="6405099" cy="2165786"/>
          </a:xfrm>
          <a:prstGeom prst="rect">
            <a:avLst/>
          </a:prstGeom>
        </p:spPr>
        <p:txBody>
          <a:bodyPr wrap="square">
            <a:spAutoFit/>
          </a:bodyPr>
          <a:lstStyle/>
          <a:p>
            <a:pPr algn="ctr">
              <a:lnSpc>
                <a:spcPct val="150000"/>
              </a:lnSpc>
            </a:pPr>
            <a:r>
              <a:rPr lang="zh-TW" altLang="en-US" sz="4800" dirty="0">
                <a:latin typeface="Helvetica Neue"/>
              </a:rPr>
              <a:t>这里四面环山，密林蔽日。</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589564"/>
            <a:ext cx="6096000" cy="1323439"/>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茂盛而稠密的树林遮挡了阳光。</a:t>
            </a:r>
          </a:p>
        </p:txBody>
      </p:sp>
      <p:pic>
        <p:nvPicPr>
          <p:cNvPr id="4" name="圖片 3">
            <a:extLst>
              <a:ext uri="{FF2B5EF4-FFF2-40B4-BE49-F238E27FC236}">
                <a16:creationId xmlns:a16="http://schemas.microsoft.com/office/drawing/2014/main" id="{CA7A48AA-13C6-417A-84BE-07CB032C52C0}"/>
              </a:ext>
            </a:extLst>
          </p:cNvPr>
          <p:cNvPicPr>
            <a:picLocks noChangeAspect="1"/>
          </p:cNvPicPr>
          <p:nvPr/>
        </p:nvPicPr>
        <p:blipFill>
          <a:blip r:embed="rId2"/>
          <a:stretch>
            <a:fillRect/>
          </a:stretch>
        </p:blipFill>
        <p:spPr>
          <a:xfrm>
            <a:off x="0" y="2748037"/>
            <a:ext cx="5467922" cy="3075706"/>
          </a:xfrm>
          <a:prstGeom prst="rect">
            <a:avLst/>
          </a:prstGeom>
        </p:spPr>
      </p:pic>
    </p:spTree>
    <p:extLst>
      <p:ext uri="{BB962C8B-B14F-4D97-AF65-F5344CB8AC3E}">
        <p14:creationId xmlns:p14="http://schemas.microsoft.com/office/powerpoint/2010/main" val="155981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5" y="134088"/>
            <a:ext cx="290036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rPr>
              <a:t>历程</a:t>
            </a:r>
            <a:endParaRPr lang="en-US" altLang="zh-TW" sz="4000" dirty="0">
              <a:solidFill>
                <a:schemeClr val="bg1"/>
              </a:solidFill>
              <a:latin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0" y="137574"/>
            <a:ext cx="290036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rPr>
              <a:t>过程</a:t>
            </a:r>
            <a:endParaRPr lang="en-US" altLang="zh-TW" sz="4000" dirty="0">
              <a:solidFill>
                <a:schemeClr val="bg1"/>
              </a:solidFill>
              <a:latin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80" y="488031"/>
            <a:ext cx="5730240" cy="3486"/>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5" name="文字方塊 4">
            <a:extLst>
              <a:ext uri="{FF2B5EF4-FFF2-40B4-BE49-F238E27FC236}">
                <a16:creationId xmlns:a16="http://schemas.microsoft.com/office/drawing/2014/main" id="{E9A0A20D-CE95-48B1-92D8-F89DB02BDE2A}"/>
              </a:ext>
            </a:extLst>
          </p:cNvPr>
          <p:cNvSpPr txBox="1"/>
          <p:nvPr/>
        </p:nvSpPr>
        <p:spPr>
          <a:xfrm>
            <a:off x="330515" y="1187116"/>
            <a:ext cx="11530970" cy="5519011"/>
          </a:xfrm>
          <a:prstGeom prst="rect">
            <a:avLst/>
          </a:prstGeom>
          <a:noFill/>
        </p:spPr>
        <p:txBody>
          <a:bodyPr wrap="square" rtlCol="0">
            <a:spAutoFit/>
          </a:bodyPr>
          <a:lstStyle/>
          <a:p>
            <a:pPr>
              <a:lnSpc>
                <a:spcPct val="150000"/>
              </a:lnSpc>
            </a:pPr>
            <a:r>
              <a:rPr lang="en-US" altLang="zh-TW" sz="4000" dirty="0"/>
              <a:t>1.</a:t>
            </a:r>
            <a:r>
              <a:rPr lang="zh-TW" altLang="en-US" sz="4000" dirty="0"/>
              <a:t>这就是老将军不平凡的战斗</a:t>
            </a:r>
            <a:r>
              <a:rPr lang="zh-TW" altLang="en-US" sz="4000" dirty="0">
                <a:highlight>
                  <a:srgbClr val="FFFF00"/>
                </a:highlight>
              </a:rPr>
              <a:t>历程</a:t>
            </a:r>
            <a:r>
              <a:rPr lang="zh-TW" altLang="en-US" sz="4000" dirty="0"/>
              <a:t>的起点。</a:t>
            </a:r>
            <a:endParaRPr lang="en-US" altLang="zh-TW" sz="4000" dirty="0"/>
          </a:p>
          <a:p>
            <a:pPr>
              <a:lnSpc>
                <a:spcPct val="150000"/>
              </a:lnSpc>
            </a:pPr>
            <a:r>
              <a:rPr lang="en-US" altLang="zh-TW" sz="4000" dirty="0"/>
              <a:t>2.</a:t>
            </a:r>
            <a:r>
              <a:rPr lang="zh-TW" altLang="en-US" sz="4000" dirty="0"/>
              <a:t>一般有大成就的人，都有其苦难的心路</a:t>
            </a:r>
            <a:r>
              <a:rPr lang="zh-TW" altLang="en-US" sz="4000" dirty="0">
                <a:highlight>
                  <a:srgbClr val="FFFF00"/>
                </a:highlight>
              </a:rPr>
              <a:t>历程 </a:t>
            </a:r>
            <a:r>
              <a:rPr lang="zh-TW" altLang="en-US" sz="4000" dirty="0"/>
              <a:t>。</a:t>
            </a:r>
            <a:endParaRPr lang="en-US" altLang="zh-TW" sz="4000" dirty="0"/>
          </a:p>
          <a:p>
            <a:pPr>
              <a:lnSpc>
                <a:spcPct val="150000"/>
              </a:lnSpc>
            </a:pPr>
            <a:r>
              <a:rPr lang="en-US" altLang="zh-TW" sz="4000" dirty="0"/>
              <a:t>3.</a:t>
            </a:r>
            <a:r>
              <a:rPr lang="zh-TW" altLang="en-US" sz="4000" dirty="0"/>
              <a:t>他详细叙述了自己走上犯罪道路的</a:t>
            </a:r>
            <a:r>
              <a:rPr lang="zh-TW" altLang="en-US" sz="4000" dirty="0">
                <a:highlight>
                  <a:srgbClr val="FFFF00"/>
                </a:highlight>
              </a:rPr>
              <a:t>过程 </a:t>
            </a:r>
            <a:r>
              <a:rPr lang="zh-TW" altLang="en-US" sz="4000" dirty="0"/>
              <a:t>。</a:t>
            </a:r>
            <a:endParaRPr lang="en-US" altLang="zh-TW" sz="4000" dirty="0"/>
          </a:p>
          <a:p>
            <a:pPr>
              <a:lnSpc>
                <a:spcPct val="150000"/>
              </a:lnSpc>
            </a:pPr>
            <a:r>
              <a:rPr lang="en-US" altLang="zh-TW" sz="4000" dirty="0"/>
              <a:t>4.</a:t>
            </a:r>
            <a:r>
              <a:rPr lang="zh-TW" altLang="en-US" sz="4000" dirty="0"/>
              <a:t>我们适应新环境的</a:t>
            </a:r>
            <a:r>
              <a:rPr lang="zh-TW" altLang="en-US" sz="4000" dirty="0">
                <a:highlight>
                  <a:srgbClr val="FFFF00"/>
                </a:highlight>
              </a:rPr>
              <a:t>过程</a:t>
            </a:r>
            <a:r>
              <a:rPr lang="zh-TW" altLang="en-US" sz="4000" dirty="0"/>
              <a:t>，其实也就是认识自己、</a:t>
            </a:r>
            <a:endParaRPr lang="en-US" altLang="zh-TW" sz="4000" dirty="0"/>
          </a:p>
          <a:p>
            <a:pPr>
              <a:lnSpc>
                <a:spcPct val="150000"/>
              </a:lnSpc>
            </a:pPr>
            <a:r>
              <a:rPr lang="zh-TW" altLang="en-US" sz="4000" dirty="0"/>
              <a:t>   提高自己的</a:t>
            </a:r>
            <a:r>
              <a:rPr lang="zh-TW" altLang="en-US" sz="4000" dirty="0">
                <a:highlight>
                  <a:srgbClr val="FFFF00"/>
                </a:highlight>
              </a:rPr>
              <a:t>过程</a:t>
            </a:r>
            <a:r>
              <a:rPr lang="zh-TW" altLang="en-US" sz="4000" dirty="0"/>
              <a:t> 。</a:t>
            </a:r>
            <a:endParaRPr lang="en-US" altLang="zh-TW" sz="4000" dirty="0"/>
          </a:p>
          <a:p>
            <a:pPr>
              <a:lnSpc>
                <a:spcPct val="150000"/>
              </a:lnSpc>
            </a:pPr>
            <a:r>
              <a:rPr lang="en-US" altLang="zh-TW" sz="4000" dirty="0"/>
              <a:t>5.</a:t>
            </a:r>
            <a:r>
              <a:rPr lang="zh-TW" altLang="en-US" sz="4000" dirty="0"/>
              <a:t>在今后的求学</a:t>
            </a:r>
            <a:r>
              <a:rPr lang="zh-TW" altLang="en-US" sz="4000" dirty="0">
                <a:highlight>
                  <a:srgbClr val="FFFF00"/>
                </a:highlight>
              </a:rPr>
              <a:t>过程</a:t>
            </a:r>
            <a:r>
              <a:rPr lang="zh-TW" altLang="en-US" sz="4000" dirty="0"/>
              <a:t>中，我将更加勤奋、更加谦虚</a:t>
            </a:r>
            <a:r>
              <a:rPr lang="en-US" altLang="zh-TW" sz="4000" dirty="0"/>
              <a:t> </a:t>
            </a:r>
            <a:r>
              <a:rPr lang="zh-TW" altLang="en-US" sz="4000" dirty="0"/>
              <a:t>。</a:t>
            </a:r>
            <a:endParaRPr lang="en-US" altLang="zh-TW" sz="4000" dirty="0"/>
          </a:p>
        </p:txBody>
      </p:sp>
    </p:spTree>
    <p:extLst>
      <p:ext uri="{BB962C8B-B14F-4D97-AF65-F5344CB8AC3E}">
        <p14:creationId xmlns:p14="http://schemas.microsoft.com/office/powerpoint/2010/main" val="337488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84FFFD4-526E-4798-A5D7-6CD94A44E757}"/>
              </a:ext>
            </a:extLst>
          </p:cNvPr>
          <p:cNvSpPr/>
          <p:nvPr/>
        </p:nvSpPr>
        <p:spPr>
          <a:xfrm>
            <a:off x="325243" y="1588148"/>
            <a:ext cx="11541513" cy="4428713"/>
          </a:xfrm>
          <a:prstGeom prst="rect">
            <a:avLst/>
          </a:prstGeom>
        </p:spPr>
        <p:txBody>
          <a:bodyPr wrap="square">
            <a:spAutoFit/>
          </a:bodyPr>
          <a:lstStyle/>
          <a:p>
            <a:pPr indent="457200">
              <a:lnSpc>
                <a:spcPct val="150000"/>
              </a:lnSpc>
            </a:pPr>
            <a:r>
              <a:rPr lang="zh-CN" altLang="en-US" sz="3200" dirty="0">
                <a:latin typeface="微軟正黑體" panose="020B0604030504040204" pitchFamily="34" charset="-120"/>
                <a:ea typeface="微軟正黑體" panose="020B0604030504040204" pitchFamily="34" charset="-120"/>
              </a:rPr>
              <a:t>又过了整整二十年，“没有人”的头发、眉毛、胡子，白得像苍苍雪山，长得像他五十年不停追寻的漫长历程。</a:t>
            </a:r>
          </a:p>
          <a:p>
            <a:pPr indent="457200">
              <a:lnSpc>
                <a:spcPct val="150000"/>
              </a:lnSpc>
            </a:pPr>
            <a:r>
              <a:rPr lang="zh-CN" altLang="en-US" sz="3200" dirty="0">
                <a:latin typeface="微軟正黑體" panose="020B0604030504040204" pitchFamily="34" charset="-120"/>
                <a:ea typeface="微軟正黑體" panose="020B0604030504040204" pitchFamily="34" charset="-120"/>
              </a:rPr>
              <a:t>终于有一天，“没有人”踏上一块平地，他的手和脸已苍老得失去了知觉，只有一颗心依然顽强跳动，是这儿吗？“没有人”看不明听不清，他只能用心细细地感觉。一滴浑浊的老泪爬过他脸上的沟壑，滴落在地上。奇迹发生了</a:t>
            </a:r>
            <a:endParaRPr lang="zh-TW" altLang="en-US"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9880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萌动</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浓烈</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24001"/>
            <a:ext cx="2151321" cy="1107996"/>
          </a:xfrm>
          <a:prstGeom prst="rect">
            <a:avLst/>
          </a:prstGeom>
          <a:solidFill>
            <a:schemeClr val="accent1"/>
          </a:solidFill>
          <a:ln>
            <a:solidFill>
              <a:srgbClr val="D15A3E"/>
            </a:solidFill>
          </a:ln>
        </p:spPr>
        <p:txBody>
          <a:bodyPr wrap="square" rtlCol="0" anchor="ctr">
            <a:spAutoFit/>
          </a:bodyPr>
          <a:lstStyle/>
          <a:p>
            <a:pPr algn="ctr"/>
            <a:r>
              <a:rPr lang="zh-TW" altLang="en-US" sz="6600" dirty="0">
                <a:solidFill>
                  <a:schemeClr val="bg1"/>
                </a:solidFill>
                <a:latin typeface="Calibri" panose="020F0502020204030204" pitchFamily="34" charset="0"/>
              </a:rPr>
              <a:t>馥郁</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388985"/>
            <a:ext cx="2151321" cy="1107996"/>
          </a:xfrm>
          <a:prstGeom prst="rect">
            <a:avLst/>
          </a:prstGeom>
          <a:solidFill>
            <a:schemeClr val="accent1"/>
          </a:solidFill>
          <a:ln>
            <a:solidFill>
              <a:schemeClr val="accent1"/>
            </a:solidFill>
          </a:ln>
        </p:spPr>
        <p:txBody>
          <a:bodyPr wrap="square" rtlCol="0" anchor="ctr">
            <a:spAutoFit/>
          </a:bodyPr>
          <a:lstStyle/>
          <a:p>
            <a:pPr algn="ctr"/>
            <a:r>
              <a:rPr lang="zh-TW" altLang="en-US" sz="6600" dirty="0">
                <a:solidFill>
                  <a:schemeClr val="bg1"/>
                </a:solidFill>
                <a:latin typeface="Calibri" panose="020F0502020204030204" pitchFamily="34" charset="0"/>
              </a:rPr>
              <a:t>枚</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607926"/>
            <a:ext cx="3262744" cy="76120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幼苗滋长。</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浓重强烈。</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香气浓厚。</a:t>
            </a:r>
          </a:p>
        </p:txBody>
      </p:sp>
      <p:sp>
        <p:nvSpPr>
          <p:cNvPr id="11" name="矩形 10">
            <a:extLst>
              <a:ext uri="{FF2B5EF4-FFF2-40B4-BE49-F238E27FC236}">
                <a16:creationId xmlns:a16="http://schemas.microsoft.com/office/drawing/2014/main" id="{9AF8CCF4-6697-482F-81B6-2EF38231843A}"/>
              </a:ext>
            </a:extLst>
          </p:cNvPr>
          <p:cNvSpPr/>
          <p:nvPr/>
        </p:nvSpPr>
        <p:spPr>
          <a:xfrm>
            <a:off x="2486526" y="3645660"/>
            <a:ext cx="3609474" cy="584775"/>
          </a:xfrm>
          <a:prstGeom prst="rect">
            <a:avLst/>
          </a:prstGeom>
        </p:spPr>
        <p:txBody>
          <a:bodyPr wrap="square">
            <a:spAutoFit/>
          </a:bodyPr>
          <a:lstStyle/>
          <a:p>
            <a:pPr algn="ctr"/>
            <a:r>
              <a:rPr lang="en-US" altLang="zh-TW" sz="3200" dirty="0"/>
              <a:t>heavy perfume</a:t>
            </a:r>
            <a:endParaRPr lang="zh-TW" altLang="en-US" sz="48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79982" y="681854"/>
            <a:ext cx="3906190" cy="584775"/>
          </a:xfrm>
          <a:prstGeom prst="rect">
            <a:avLst/>
          </a:prstGeom>
        </p:spPr>
        <p:txBody>
          <a:bodyPr wrap="square">
            <a:spAutoFit/>
          </a:bodyPr>
          <a:lstStyle/>
          <a:p>
            <a:pPr algn="ctr"/>
            <a:r>
              <a:rPr lang="en-US" altLang="zh-TW" sz="3200" dirty="0">
                <a:latin typeface="Calibri" panose="020F0502020204030204" pitchFamily="34" charset="0"/>
                <a:cs typeface="Calibri" panose="020F0502020204030204" pitchFamily="34" charset="0"/>
              </a:rPr>
              <a:t>strong</a:t>
            </a:r>
            <a:endParaRPr lang="zh-TW" altLang="en-US" sz="3200" dirty="0">
              <a:latin typeface="Calibri" panose="020F0502020204030204" pitchFamily="34" charset="0"/>
              <a:cs typeface="Calibri" panose="020F0502020204030204" pitchFamily="34" charset="0"/>
            </a:endParaRPr>
          </a:p>
        </p:txBody>
      </p:sp>
      <p:sp>
        <p:nvSpPr>
          <p:cNvPr id="16" name="矩形 15">
            <a:extLst>
              <a:ext uri="{FF2B5EF4-FFF2-40B4-BE49-F238E27FC236}">
                <a16:creationId xmlns:a16="http://schemas.microsoft.com/office/drawing/2014/main" id="{4C0FB2BD-77D1-4DAE-A1FA-9419788D6B9C}"/>
              </a:ext>
            </a:extLst>
          </p:cNvPr>
          <p:cNvSpPr/>
          <p:nvPr/>
        </p:nvSpPr>
        <p:spPr>
          <a:xfrm>
            <a:off x="2519187" y="499873"/>
            <a:ext cx="3540301" cy="580348"/>
          </a:xfrm>
          <a:prstGeom prst="rect">
            <a:avLst/>
          </a:prstGeom>
        </p:spPr>
        <p:txBody>
          <a:bodyPr wrap="square">
            <a:spAutoFit/>
          </a:bodyPr>
          <a:lstStyle/>
          <a:p>
            <a:pPr algn="ctr"/>
            <a:r>
              <a:rPr lang="en-US" altLang="zh-TW" sz="3200" dirty="0"/>
              <a:t>sprout</a:t>
            </a:r>
            <a:endParaRPr lang="zh-TW" altLang="en-US" sz="32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962F6EF9-3D24-4997-845D-57F6A15C6BB8}"/>
              </a:ext>
            </a:extLst>
          </p:cNvPr>
          <p:cNvPicPr>
            <a:picLocks noChangeAspect="1"/>
          </p:cNvPicPr>
          <p:nvPr/>
        </p:nvPicPr>
        <p:blipFill>
          <a:blip r:embed="rId2"/>
          <a:stretch>
            <a:fillRect/>
          </a:stretch>
        </p:blipFill>
        <p:spPr>
          <a:xfrm>
            <a:off x="3054926" y="1266629"/>
            <a:ext cx="2209694" cy="2209694"/>
          </a:xfrm>
          <a:prstGeom prst="rect">
            <a:avLst/>
          </a:prstGeom>
        </p:spPr>
      </p:pic>
      <p:sp>
        <p:nvSpPr>
          <p:cNvPr id="12" name="矩形 11">
            <a:extLst>
              <a:ext uri="{FF2B5EF4-FFF2-40B4-BE49-F238E27FC236}">
                <a16:creationId xmlns:a16="http://schemas.microsoft.com/office/drawing/2014/main" id="{B2F3F56B-822F-475B-B721-38D51FE5E0D1}"/>
              </a:ext>
            </a:extLst>
          </p:cNvPr>
          <p:cNvSpPr/>
          <p:nvPr/>
        </p:nvSpPr>
        <p:spPr>
          <a:xfrm>
            <a:off x="6096000" y="5461627"/>
            <a:ext cx="6090172" cy="1077218"/>
          </a:xfrm>
          <a:prstGeom prst="rect">
            <a:avLst/>
          </a:prstGeom>
        </p:spPr>
        <p:txBody>
          <a:bodyPr wrap="square">
            <a:spAutoFit/>
          </a:bodyPr>
          <a:lstStyle/>
          <a:p>
            <a:pPr algn="ctr"/>
            <a:r>
              <a:rPr lang="zh-CN" altLang="en-US" sz="3200" dirty="0">
                <a:solidFill>
                  <a:srgbClr val="333333"/>
                </a:solidFill>
                <a:latin typeface="微軟正黑體" panose="020B0604030504040204" pitchFamily="34" charset="-120"/>
                <a:ea typeface="微軟正黑體" panose="020B0604030504040204" pitchFamily="34" charset="-120"/>
              </a:rPr>
              <a:t>量词，相当于“个”，多用于形体小的东西</a:t>
            </a:r>
            <a:endParaRPr lang="zh-TW" altLang="en-US" sz="3200" dirty="0">
              <a:latin typeface="微軟正黑體" panose="020B0604030504040204" pitchFamily="34" charset="-120"/>
              <a:ea typeface="微軟正黑體" panose="020B0604030504040204" pitchFamily="34" charset="-120"/>
            </a:endParaRPr>
          </a:p>
        </p:txBody>
      </p:sp>
      <p:pic>
        <p:nvPicPr>
          <p:cNvPr id="17" name="圖片 16">
            <a:extLst>
              <a:ext uri="{FF2B5EF4-FFF2-40B4-BE49-F238E27FC236}">
                <a16:creationId xmlns:a16="http://schemas.microsoft.com/office/drawing/2014/main" id="{5FF50F2D-1074-4F1B-AD87-80B1E82C28C3}"/>
              </a:ext>
            </a:extLst>
          </p:cNvPr>
          <p:cNvPicPr>
            <a:picLocks noChangeAspect="1"/>
          </p:cNvPicPr>
          <p:nvPr/>
        </p:nvPicPr>
        <p:blipFill rotWithShape="1">
          <a:blip r:embed="rId3"/>
          <a:srcRect t="14999" b="13875"/>
          <a:stretch/>
        </p:blipFill>
        <p:spPr>
          <a:xfrm>
            <a:off x="8982464" y="3733800"/>
            <a:ext cx="2709586" cy="1445420"/>
          </a:xfrm>
          <a:prstGeom prst="rect">
            <a:avLst/>
          </a:prstGeom>
        </p:spPr>
      </p:pic>
    </p:spTree>
    <p:extLst>
      <p:ext uri="{BB962C8B-B14F-4D97-AF65-F5344CB8AC3E}">
        <p14:creationId xmlns:p14="http://schemas.microsoft.com/office/powerpoint/2010/main" val="105749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4" grpId="0"/>
      <p:bldP spid="16"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B9F8F527-62F2-4EC5-8742-82FF559748CA}"/>
              </a:ext>
            </a:extLst>
          </p:cNvPr>
          <p:cNvPicPr>
            <a:picLocks noChangeAspect="1"/>
          </p:cNvPicPr>
          <p:nvPr/>
        </p:nvPicPr>
        <p:blipFill>
          <a:blip r:embed="rId2"/>
          <a:stretch>
            <a:fillRect/>
          </a:stretch>
        </p:blipFill>
        <p:spPr>
          <a:xfrm>
            <a:off x="3736596" y="4342636"/>
            <a:ext cx="1730754" cy="2515363"/>
          </a:xfrm>
          <a:prstGeom prst="rect">
            <a:avLst/>
          </a:prstGeom>
        </p:spPr>
      </p:pic>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红润</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107996"/>
          </a:xfrm>
          <a:prstGeom prst="rect">
            <a:avLst/>
          </a:prstGeom>
          <a:solidFill>
            <a:srgbClr val="D15A3E"/>
          </a:solidFill>
          <a:ln>
            <a:solidFill>
              <a:srgbClr val="D15A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贪心</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24001"/>
            <a:ext cx="2151321" cy="1107996"/>
          </a:xfrm>
          <a:prstGeom prst="rect">
            <a:avLst/>
          </a:prstGeom>
          <a:solidFill>
            <a:schemeClr val="accent1"/>
          </a:solidFill>
          <a:ln>
            <a:solidFill>
              <a:srgbClr val="D15A3E"/>
            </a:solidFill>
          </a:ln>
        </p:spPr>
        <p:txBody>
          <a:bodyPr wrap="square" rtlCol="0" anchor="ctr">
            <a:spAutoFit/>
          </a:bodyPr>
          <a:lstStyle/>
          <a:p>
            <a:pPr algn="ctr"/>
            <a:r>
              <a:rPr lang="zh-TW" altLang="en-US" sz="6600" dirty="0">
                <a:solidFill>
                  <a:schemeClr val="bg1"/>
                </a:solidFill>
                <a:latin typeface="Calibri" panose="020F0502020204030204" pitchFamily="34" charset="0"/>
              </a:rPr>
              <a:t>揣</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388985"/>
            <a:ext cx="2151321" cy="1107996"/>
          </a:xfrm>
          <a:prstGeom prst="rect">
            <a:avLst/>
          </a:prstGeom>
          <a:solidFill>
            <a:schemeClr val="accent1"/>
          </a:solidFill>
          <a:ln>
            <a:solidFill>
              <a:schemeClr val="accent1"/>
            </a:solidFill>
          </a:ln>
        </p:spPr>
        <p:txBody>
          <a:bodyPr wrap="square" rtlCol="0" anchor="ctr">
            <a:spAutoFit/>
          </a:bodyPr>
          <a:lstStyle/>
          <a:p>
            <a:pPr algn="ctr"/>
            <a:r>
              <a:rPr lang="zh-TW" altLang="en-US" sz="6600" dirty="0">
                <a:solidFill>
                  <a:schemeClr val="bg1"/>
                </a:solidFill>
                <a:latin typeface="Calibri" panose="020F0502020204030204" pitchFamily="34" charset="0"/>
              </a:rPr>
              <a:t>活力</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607926"/>
            <a:ext cx="3013363" cy="1490344"/>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红而滋润</a:t>
            </a:r>
            <a:r>
              <a:rPr lang="en-US" altLang="zh-TW" sz="3200" dirty="0">
                <a:latin typeface="Calibri" panose="020F0502020204030204" pitchFamily="34" charset="0"/>
              </a:rPr>
              <a:t>(</a:t>
            </a:r>
            <a:r>
              <a:rPr lang="zh-TW" altLang="en-US" sz="3200" dirty="0">
                <a:latin typeface="Calibri" panose="020F0502020204030204" pitchFamily="34" charset="0"/>
              </a:rPr>
              <a:t>多指皮肤</a:t>
            </a:r>
            <a:r>
              <a:rPr lang="en-US" altLang="zh-TW" sz="3200" dirty="0">
                <a:latin typeface="Calibri" panose="020F0502020204030204" pitchFamily="34" charset="0"/>
              </a:rPr>
              <a:t>)</a:t>
            </a:r>
            <a:r>
              <a:rPr lang="zh-TW" altLang="en-US" sz="3200" dirty="0">
                <a:latin typeface="Calibri" panose="020F0502020204030204" pitchFamily="34" charset="0"/>
              </a:rPr>
              <a:t>。</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288482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不知足。</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1" y="4864895"/>
            <a:ext cx="3210183" cy="183979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藏在衣服或口袋里。</a:t>
            </a:r>
          </a:p>
        </p:txBody>
      </p:sp>
      <p:sp>
        <p:nvSpPr>
          <p:cNvPr id="11" name="矩形 10">
            <a:extLst>
              <a:ext uri="{FF2B5EF4-FFF2-40B4-BE49-F238E27FC236}">
                <a16:creationId xmlns:a16="http://schemas.microsoft.com/office/drawing/2014/main" id="{9AF8CCF4-6697-482F-81B6-2EF38231843A}"/>
              </a:ext>
            </a:extLst>
          </p:cNvPr>
          <p:cNvSpPr/>
          <p:nvPr/>
        </p:nvSpPr>
        <p:spPr>
          <a:xfrm>
            <a:off x="2486525" y="3439390"/>
            <a:ext cx="3609474" cy="1077218"/>
          </a:xfrm>
          <a:prstGeom prst="rect">
            <a:avLst/>
          </a:prstGeom>
        </p:spPr>
        <p:txBody>
          <a:bodyPr wrap="square">
            <a:spAutoFit/>
          </a:bodyPr>
          <a:lstStyle/>
          <a:p>
            <a:pPr algn="ctr"/>
            <a:r>
              <a:rPr lang="en-US" altLang="zh-TW" sz="3200" dirty="0"/>
              <a:t>put things under clothes</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60543" y="3678384"/>
            <a:ext cx="3945068" cy="707886"/>
          </a:xfrm>
          <a:prstGeom prst="rect">
            <a:avLst/>
          </a:prstGeom>
        </p:spPr>
        <p:txBody>
          <a:bodyPr wrap="square">
            <a:spAutoFit/>
          </a:bodyPr>
          <a:lstStyle/>
          <a:p>
            <a:pPr algn="ctr"/>
            <a:r>
              <a:rPr lang="en-US" altLang="zh-TW" sz="4000" dirty="0">
                <a:latin typeface="Calibri" panose="020F0502020204030204" pitchFamily="34" charset="0"/>
                <a:cs typeface="Calibri" panose="020F0502020204030204" pitchFamily="34" charset="0"/>
              </a:rPr>
              <a:t>energy</a:t>
            </a:r>
            <a:endParaRPr lang="zh-TW" altLang="en-US" sz="40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79982" y="453254"/>
            <a:ext cx="3906190" cy="584775"/>
          </a:xfrm>
          <a:prstGeom prst="rect">
            <a:avLst/>
          </a:prstGeom>
        </p:spPr>
        <p:txBody>
          <a:bodyPr wrap="square">
            <a:spAutoFit/>
          </a:bodyPr>
          <a:lstStyle/>
          <a:p>
            <a:pPr algn="ctr"/>
            <a:r>
              <a:rPr lang="en-US" altLang="zh-TW" sz="3200" dirty="0"/>
              <a:t>greedy</a:t>
            </a:r>
            <a:endParaRPr lang="zh-TW" altLang="en-US" sz="3200" dirty="0">
              <a:latin typeface="Calibri" panose="020F0502020204030204" pitchFamily="34" charset="0"/>
              <a:cs typeface="Calibri" panose="020F0502020204030204" pitchFamily="34" charset="0"/>
            </a:endParaRPr>
          </a:p>
        </p:txBody>
      </p:sp>
      <p:sp>
        <p:nvSpPr>
          <p:cNvPr id="15" name="文字方塊 14">
            <a:extLst>
              <a:ext uri="{FF2B5EF4-FFF2-40B4-BE49-F238E27FC236}">
                <a16:creationId xmlns:a16="http://schemas.microsoft.com/office/drawing/2014/main" id="{9C9834DF-0C4B-40F5-A4C7-7BE8215C0607}"/>
              </a:ext>
            </a:extLst>
          </p:cNvPr>
          <p:cNvSpPr txBox="1"/>
          <p:nvPr/>
        </p:nvSpPr>
        <p:spPr>
          <a:xfrm>
            <a:off x="6096000" y="4864895"/>
            <a:ext cx="2466810" cy="183979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旺盛的生命力。</a:t>
            </a:r>
          </a:p>
        </p:txBody>
      </p:sp>
      <p:sp>
        <p:nvSpPr>
          <p:cNvPr id="17" name="矩形 16">
            <a:extLst>
              <a:ext uri="{FF2B5EF4-FFF2-40B4-BE49-F238E27FC236}">
                <a16:creationId xmlns:a16="http://schemas.microsoft.com/office/drawing/2014/main" id="{709D5F78-2802-4A80-A5B1-20903CCE2251}"/>
              </a:ext>
            </a:extLst>
          </p:cNvPr>
          <p:cNvSpPr/>
          <p:nvPr/>
        </p:nvSpPr>
        <p:spPr>
          <a:xfrm>
            <a:off x="2496440" y="541757"/>
            <a:ext cx="3609474" cy="584775"/>
          </a:xfrm>
          <a:prstGeom prst="rect">
            <a:avLst/>
          </a:prstGeom>
        </p:spPr>
        <p:txBody>
          <a:bodyPr wrap="square">
            <a:spAutoFit/>
          </a:bodyPr>
          <a:lstStyle/>
          <a:p>
            <a:pPr algn="ctr"/>
            <a:r>
              <a:rPr lang="en-US" altLang="zh-TW" sz="3200" dirty="0"/>
              <a:t>flush ruddy</a:t>
            </a:r>
            <a:endParaRPr lang="zh-TW" altLang="en-US" sz="48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9EFFAF9F-0962-4B8C-B9D9-EF2082BAC33A}"/>
              </a:ext>
            </a:extLst>
          </p:cNvPr>
          <p:cNvPicPr>
            <a:picLocks noChangeAspect="1"/>
          </p:cNvPicPr>
          <p:nvPr/>
        </p:nvPicPr>
        <p:blipFill>
          <a:blip r:embed="rId3"/>
          <a:stretch>
            <a:fillRect/>
          </a:stretch>
        </p:blipFill>
        <p:spPr>
          <a:xfrm>
            <a:off x="3210183" y="1296340"/>
            <a:ext cx="2151320" cy="2151320"/>
          </a:xfrm>
          <a:prstGeom prst="rect">
            <a:avLst/>
          </a:prstGeom>
        </p:spPr>
      </p:pic>
      <p:pic>
        <p:nvPicPr>
          <p:cNvPr id="12" name="圖片 11">
            <a:extLst>
              <a:ext uri="{FF2B5EF4-FFF2-40B4-BE49-F238E27FC236}">
                <a16:creationId xmlns:a16="http://schemas.microsoft.com/office/drawing/2014/main" id="{F3D7408F-0500-42D8-B2D6-94B054EE838C}"/>
              </a:ext>
            </a:extLst>
          </p:cNvPr>
          <p:cNvPicPr>
            <a:picLocks noChangeAspect="1"/>
          </p:cNvPicPr>
          <p:nvPr/>
        </p:nvPicPr>
        <p:blipFill>
          <a:blip r:embed="rId4"/>
          <a:stretch>
            <a:fillRect/>
          </a:stretch>
        </p:blipFill>
        <p:spPr>
          <a:xfrm>
            <a:off x="8981818" y="1266629"/>
            <a:ext cx="2997458" cy="2172761"/>
          </a:xfrm>
          <a:prstGeom prst="rect">
            <a:avLst/>
          </a:prstGeom>
        </p:spPr>
      </p:pic>
      <p:pic>
        <p:nvPicPr>
          <p:cNvPr id="19" name="圖片 18">
            <a:extLst>
              <a:ext uri="{FF2B5EF4-FFF2-40B4-BE49-F238E27FC236}">
                <a16:creationId xmlns:a16="http://schemas.microsoft.com/office/drawing/2014/main" id="{837A4B59-39D9-4611-B664-E03B737100AB}"/>
              </a:ext>
            </a:extLst>
          </p:cNvPr>
          <p:cNvPicPr>
            <a:picLocks noChangeAspect="1"/>
          </p:cNvPicPr>
          <p:nvPr/>
        </p:nvPicPr>
        <p:blipFill>
          <a:blip r:embed="rId5"/>
          <a:stretch>
            <a:fillRect/>
          </a:stretch>
        </p:blipFill>
        <p:spPr>
          <a:xfrm>
            <a:off x="8556982" y="4516608"/>
            <a:ext cx="3362635" cy="2360570"/>
          </a:xfrm>
          <a:prstGeom prst="rect">
            <a:avLst/>
          </a:prstGeom>
        </p:spPr>
      </p:pic>
    </p:spTree>
    <p:extLst>
      <p:ext uri="{BB962C8B-B14F-4D97-AF65-F5344CB8AC3E}">
        <p14:creationId xmlns:p14="http://schemas.microsoft.com/office/powerpoint/2010/main" val="127666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additive="base">
                                        <p:cTn id="73" dur="500" fill="hold"/>
                                        <p:tgtEl>
                                          <p:spTgt spid="5"/>
                                        </p:tgtEl>
                                        <p:attrNameLst>
                                          <p:attrName>ppt_x</p:attrName>
                                        </p:attrNameLst>
                                      </p:cBhvr>
                                      <p:tavLst>
                                        <p:tav tm="0">
                                          <p:val>
                                            <p:strVal val="#ppt_x"/>
                                          </p:val>
                                        </p:tav>
                                        <p:tav tm="100000">
                                          <p:val>
                                            <p:strVal val="#ppt_x"/>
                                          </p:val>
                                        </p:tav>
                                      </p:tavLst>
                                    </p:anim>
                                    <p:anim calcmode="lin" valueType="num">
                                      <p:cBhvr additive="base">
                                        <p:cTn id="7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500" fill="hold"/>
                                        <p:tgtEl>
                                          <p:spTgt spid="13"/>
                                        </p:tgtEl>
                                        <p:attrNameLst>
                                          <p:attrName>ppt_x</p:attrName>
                                        </p:attrNameLst>
                                      </p:cBhvr>
                                      <p:tavLst>
                                        <p:tav tm="0">
                                          <p:val>
                                            <p:strVal val="#ppt_x"/>
                                          </p:val>
                                        </p:tav>
                                        <p:tav tm="100000">
                                          <p:val>
                                            <p:strVal val="#ppt_x"/>
                                          </p:val>
                                        </p:tav>
                                      </p:tavLst>
                                    </p:anim>
                                    <p:anim calcmode="lin" valueType="num">
                                      <p:cBhvr additive="base">
                                        <p:cTn id="9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6"/>
                                        </p:tgtEl>
                                        <p:attrNameLst>
                                          <p:attrName>style.visibility</p:attrName>
                                        </p:attrNameLst>
                                      </p:cBhvr>
                                      <p:to>
                                        <p:strVal val="visible"/>
                                      </p:to>
                                    </p:set>
                                    <p:anim calcmode="lin" valueType="num">
                                      <p:cBhvr additive="base">
                                        <p:cTn id="97" dur="500" fill="hold"/>
                                        <p:tgtEl>
                                          <p:spTgt spid="6"/>
                                        </p:tgtEl>
                                        <p:attrNameLst>
                                          <p:attrName>ppt_x</p:attrName>
                                        </p:attrNameLst>
                                      </p:cBhvr>
                                      <p:tavLst>
                                        <p:tav tm="0">
                                          <p:val>
                                            <p:strVal val="#ppt_x"/>
                                          </p:val>
                                        </p:tav>
                                        <p:tav tm="100000">
                                          <p:val>
                                            <p:strVal val="#ppt_x"/>
                                          </p:val>
                                        </p:tav>
                                      </p:tavLst>
                                    </p:anim>
                                    <p:anim calcmode="lin" valueType="num">
                                      <p:cBhvr additive="base">
                                        <p:cTn id="9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复明</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607926"/>
            <a:ext cx="6057512"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失明后视力恢复。</a:t>
            </a:r>
          </a:p>
        </p:txBody>
      </p:sp>
    </p:spTree>
    <p:extLst>
      <p:ext uri="{BB962C8B-B14F-4D97-AF65-F5344CB8AC3E}">
        <p14:creationId xmlns:p14="http://schemas.microsoft.com/office/powerpoint/2010/main" val="369201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破土而出</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286125"/>
            <a:ext cx="6491396" cy="2165786"/>
          </a:xfrm>
          <a:prstGeom prst="rect">
            <a:avLst/>
          </a:prstGeom>
        </p:spPr>
        <p:txBody>
          <a:bodyPr wrap="square">
            <a:spAutoFit/>
          </a:bodyPr>
          <a:lstStyle/>
          <a:p>
            <a:pPr algn="ctr">
              <a:lnSpc>
                <a:spcPct val="150000"/>
              </a:lnSpc>
            </a:pPr>
            <a:r>
              <a:rPr lang="zh-TW" altLang="en-US" sz="4800" dirty="0">
                <a:latin typeface="Helvetica Neue"/>
              </a:rPr>
              <a:t>春天到来，嫩绿的小草破土而出。</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4602"/>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901943"/>
            <a:ext cx="6096000" cy="707886"/>
          </a:xfrm>
          <a:prstGeom prst="rect">
            <a:avLst/>
          </a:prstGeom>
          <a:noFill/>
          <a:ln w="76200">
            <a:solidFill>
              <a:srgbClr val="926397"/>
            </a:solidFill>
          </a:ln>
        </p:spPr>
        <p:txBody>
          <a:bodyPr wrap="square" rtlCol="0">
            <a:spAutoFit/>
          </a:bodyPr>
          <a:lstStyle/>
          <a:p>
            <a:pPr algn="ctr"/>
            <a:r>
              <a:rPr lang="en-US" altLang="zh-TW" sz="4000" dirty="0">
                <a:solidFill>
                  <a:schemeClr val="accent6">
                    <a:lumMod val="75000"/>
                  </a:schemeClr>
                </a:solidFill>
                <a:latin typeface="+mn-ea"/>
              </a:rPr>
              <a:t>(</a:t>
            </a:r>
            <a:r>
              <a:rPr lang="zh-TW" altLang="en-US" sz="4000" dirty="0">
                <a:solidFill>
                  <a:schemeClr val="accent6">
                    <a:lumMod val="75000"/>
                  </a:schemeClr>
                </a:solidFill>
                <a:latin typeface="+mn-ea"/>
              </a:rPr>
              <a:t>植物</a:t>
            </a:r>
            <a:r>
              <a:rPr lang="en-US" altLang="zh-TW" sz="4000" dirty="0">
                <a:solidFill>
                  <a:schemeClr val="accent6">
                    <a:lumMod val="75000"/>
                  </a:schemeClr>
                </a:solidFill>
                <a:latin typeface="+mn-ea"/>
              </a:rPr>
              <a:t>)</a:t>
            </a:r>
            <a:r>
              <a:rPr lang="zh-TW" altLang="en-US" sz="4000" dirty="0">
                <a:solidFill>
                  <a:schemeClr val="accent6">
                    <a:lumMod val="75000"/>
                  </a:schemeClr>
                </a:solidFill>
                <a:latin typeface="+mn-ea"/>
              </a:rPr>
              <a:t>从土里长出来。</a:t>
            </a:r>
          </a:p>
        </p:txBody>
      </p:sp>
      <p:pic>
        <p:nvPicPr>
          <p:cNvPr id="8" name="圖片 7">
            <a:extLst>
              <a:ext uri="{FF2B5EF4-FFF2-40B4-BE49-F238E27FC236}">
                <a16:creationId xmlns:a16="http://schemas.microsoft.com/office/drawing/2014/main" id="{8C295C1F-3354-4122-85F7-B7005D5D9820}"/>
              </a:ext>
            </a:extLst>
          </p:cNvPr>
          <p:cNvPicPr>
            <a:picLocks noChangeAspect="1"/>
          </p:cNvPicPr>
          <p:nvPr/>
        </p:nvPicPr>
        <p:blipFill>
          <a:blip r:embed="rId2"/>
          <a:stretch>
            <a:fillRect/>
          </a:stretch>
        </p:blipFill>
        <p:spPr>
          <a:xfrm>
            <a:off x="759400" y="2192723"/>
            <a:ext cx="3731525" cy="3731525"/>
          </a:xfrm>
          <a:prstGeom prst="rect">
            <a:avLst/>
          </a:prstGeom>
        </p:spPr>
      </p:pic>
    </p:spTree>
    <p:extLst>
      <p:ext uri="{BB962C8B-B14F-4D97-AF65-F5344CB8AC3E}">
        <p14:creationId xmlns:p14="http://schemas.microsoft.com/office/powerpoint/2010/main" val="422665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身轻如燕</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286125"/>
            <a:ext cx="6491396" cy="2172390"/>
          </a:xfrm>
          <a:prstGeom prst="rect">
            <a:avLst/>
          </a:prstGeom>
        </p:spPr>
        <p:txBody>
          <a:bodyPr wrap="square">
            <a:spAutoFit/>
          </a:bodyPr>
          <a:lstStyle/>
          <a:p>
            <a:pPr algn="ctr">
              <a:lnSpc>
                <a:spcPct val="150000"/>
              </a:lnSpc>
            </a:pPr>
            <a:r>
              <a:rPr lang="zh-TW" altLang="en-US" sz="4800" dirty="0">
                <a:latin typeface="Helvetica Neue"/>
              </a:rPr>
              <a:t>他每天都会锻炼身体，爬起山来自然身轻如燕。</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897341"/>
            <a:ext cx="6096000" cy="707886"/>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形容脚步轻快。</a:t>
            </a:r>
          </a:p>
        </p:txBody>
      </p:sp>
      <p:sp>
        <p:nvSpPr>
          <p:cNvPr id="7" name="矩形 6">
            <a:extLst>
              <a:ext uri="{FF2B5EF4-FFF2-40B4-BE49-F238E27FC236}">
                <a16:creationId xmlns:a16="http://schemas.microsoft.com/office/drawing/2014/main" id="{3FDB7982-0A80-403B-9B2F-2515C8855285}"/>
              </a:ext>
            </a:extLst>
          </p:cNvPr>
          <p:cNvSpPr/>
          <p:nvPr/>
        </p:nvSpPr>
        <p:spPr>
          <a:xfrm>
            <a:off x="6096000" y="1661305"/>
            <a:ext cx="6096000" cy="954107"/>
          </a:xfrm>
          <a:prstGeom prst="rect">
            <a:avLst/>
          </a:prstGeom>
        </p:spPr>
        <p:txBody>
          <a:bodyPr wrap="square">
            <a:spAutoFit/>
          </a:bodyPr>
          <a:lstStyle/>
          <a:p>
            <a:pPr algn="ctr"/>
            <a:r>
              <a:rPr lang="en-US" altLang="zh-TW" sz="2800" dirty="0">
                <a:solidFill>
                  <a:schemeClr val="accent6"/>
                </a:solidFill>
              </a:rPr>
              <a:t>s lithe as a swallow (of athlete or beautiful girl)​</a:t>
            </a:r>
            <a:endParaRPr lang="zh-TW" altLang="en-US" sz="2800" dirty="0">
              <a:solidFill>
                <a:schemeClr val="accent6"/>
              </a:solidFill>
            </a:endParaRPr>
          </a:p>
        </p:txBody>
      </p:sp>
      <p:pic>
        <p:nvPicPr>
          <p:cNvPr id="8" name="圖片 7">
            <a:extLst>
              <a:ext uri="{FF2B5EF4-FFF2-40B4-BE49-F238E27FC236}">
                <a16:creationId xmlns:a16="http://schemas.microsoft.com/office/drawing/2014/main" id="{4858DE87-A234-4935-8A1D-9DFE5CCA9EC3}"/>
              </a:ext>
            </a:extLst>
          </p:cNvPr>
          <p:cNvPicPr>
            <a:picLocks noChangeAspect="1"/>
          </p:cNvPicPr>
          <p:nvPr/>
        </p:nvPicPr>
        <p:blipFill>
          <a:blip r:embed="rId2"/>
          <a:stretch>
            <a:fillRect/>
          </a:stretch>
        </p:blipFill>
        <p:spPr>
          <a:xfrm>
            <a:off x="318978" y="2772889"/>
            <a:ext cx="4856941" cy="3242464"/>
          </a:xfrm>
          <a:prstGeom prst="rect">
            <a:avLst/>
          </a:prstGeom>
        </p:spPr>
      </p:pic>
    </p:spTree>
    <p:extLst>
      <p:ext uri="{BB962C8B-B14F-4D97-AF65-F5344CB8AC3E}">
        <p14:creationId xmlns:p14="http://schemas.microsoft.com/office/powerpoint/2010/main" val="134872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健步如飞</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286125"/>
            <a:ext cx="6491396" cy="3273781"/>
          </a:xfrm>
          <a:prstGeom prst="rect">
            <a:avLst/>
          </a:prstGeom>
        </p:spPr>
        <p:txBody>
          <a:bodyPr wrap="square">
            <a:spAutoFit/>
          </a:bodyPr>
          <a:lstStyle/>
          <a:p>
            <a:pPr algn="ctr">
              <a:lnSpc>
                <a:spcPct val="150000"/>
              </a:lnSpc>
            </a:pPr>
            <a:r>
              <a:rPr lang="zh-TW" altLang="en-US" sz="4800" dirty="0">
                <a:latin typeface="Helvetica Neue"/>
              </a:rPr>
              <a:t>爷爷年纪虽大，走起路来却是健步如飞，绝对不输给年轻人。</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230497" cy="4602"/>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5886450" y="901943"/>
            <a:ext cx="6305550" cy="707886"/>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脚步轻快有力，像飞一样。</a:t>
            </a:r>
          </a:p>
        </p:txBody>
      </p:sp>
      <p:pic>
        <p:nvPicPr>
          <p:cNvPr id="9" name="圖片 8">
            <a:extLst>
              <a:ext uri="{FF2B5EF4-FFF2-40B4-BE49-F238E27FC236}">
                <a16:creationId xmlns:a16="http://schemas.microsoft.com/office/drawing/2014/main" id="{91C0A462-764B-4EC6-9A66-94A3BC3A54B8}"/>
              </a:ext>
            </a:extLst>
          </p:cNvPr>
          <p:cNvPicPr>
            <a:picLocks noChangeAspect="1"/>
          </p:cNvPicPr>
          <p:nvPr/>
        </p:nvPicPr>
        <p:blipFill>
          <a:blip r:embed="rId2"/>
          <a:stretch>
            <a:fillRect/>
          </a:stretch>
        </p:blipFill>
        <p:spPr>
          <a:xfrm>
            <a:off x="603861" y="2279215"/>
            <a:ext cx="4280691" cy="4280691"/>
          </a:xfrm>
          <a:prstGeom prst="rect">
            <a:avLst/>
          </a:prstGeom>
        </p:spPr>
      </p:pic>
    </p:spTree>
    <p:extLst>
      <p:ext uri="{BB962C8B-B14F-4D97-AF65-F5344CB8AC3E}">
        <p14:creationId xmlns:p14="http://schemas.microsoft.com/office/powerpoint/2010/main" val="158122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神采奕奕</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286125"/>
            <a:ext cx="6491396" cy="3273781"/>
          </a:xfrm>
          <a:prstGeom prst="rect">
            <a:avLst/>
          </a:prstGeom>
        </p:spPr>
        <p:txBody>
          <a:bodyPr wrap="square">
            <a:spAutoFit/>
          </a:bodyPr>
          <a:lstStyle/>
          <a:p>
            <a:pPr algn="ctr">
              <a:lnSpc>
                <a:spcPct val="150000"/>
              </a:lnSpc>
            </a:pPr>
            <a:r>
              <a:rPr lang="zh-TW" altLang="en-US" sz="4800" dirty="0">
                <a:latin typeface="Helvetica Neue"/>
              </a:rPr>
              <a:t>昨天看他一副神采奕奕的样子，今天怎么就请了病假呢？</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897341"/>
            <a:ext cx="6096000" cy="707886"/>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形容有精神的样子。</a:t>
            </a:r>
          </a:p>
        </p:txBody>
      </p:sp>
      <p:sp>
        <p:nvSpPr>
          <p:cNvPr id="7" name="矩形 6">
            <a:extLst>
              <a:ext uri="{FF2B5EF4-FFF2-40B4-BE49-F238E27FC236}">
                <a16:creationId xmlns:a16="http://schemas.microsoft.com/office/drawing/2014/main" id="{6DC6C564-24EF-4DB1-B1B2-73A2636D9727}"/>
              </a:ext>
            </a:extLst>
          </p:cNvPr>
          <p:cNvSpPr/>
          <p:nvPr/>
        </p:nvSpPr>
        <p:spPr>
          <a:xfrm>
            <a:off x="6096000" y="1661305"/>
            <a:ext cx="6096000" cy="954107"/>
          </a:xfrm>
          <a:prstGeom prst="rect">
            <a:avLst/>
          </a:prstGeom>
        </p:spPr>
        <p:txBody>
          <a:bodyPr wrap="square">
            <a:spAutoFit/>
          </a:bodyPr>
          <a:lstStyle/>
          <a:p>
            <a:pPr algn="ctr"/>
            <a:r>
              <a:rPr lang="en-US" altLang="zh-TW" sz="2800" dirty="0">
                <a:solidFill>
                  <a:schemeClr val="accent6"/>
                </a:solidFill>
              </a:rPr>
              <a:t>glowing with health and radiating vigor</a:t>
            </a:r>
            <a:endParaRPr lang="zh-TW" altLang="en-US" sz="2800" dirty="0">
              <a:solidFill>
                <a:schemeClr val="accent6"/>
              </a:solidFill>
            </a:endParaRPr>
          </a:p>
        </p:txBody>
      </p:sp>
      <p:pic>
        <p:nvPicPr>
          <p:cNvPr id="8" name="圖片 7">
            <a:extLst>
              <a:ext uri="{FF2B5EF4-FFF2-40B4-BE49-F238E27FC236}">
                <a16:creationId xmlns:a16="http://schemas.microsoft.com/office/drawing/2014/main" id="{9205DAA8-196C-49F2-9C36-54132BF75724}"/>
              </a:ext>
            </a:extLst>
          </p:cNvPr>
          <p:cNvPicPr>
            <a:picLocks noChangeAspect="1"/>
          </p:cNvPicPr>
          <p:nvPr/>
        </p:nvPicPr>
        <p:blipFill>
          <a:blip r:embed="rId2"/>
          <a:stretch>
            <a:fillRect/>
          </a:stretch>
        </p:blipFill>
        <p:spPr>
          <a:xfrm>
            <a:off x="318978" y="2047855"/>
            <a:ext cx="2685134" cy="2689265"/>
          </a:xfrm>
          <a:prstGeom prst="rect">
            <a:avLst/>
          </a:prstGeom>
        </p:spPr>
      </p:pic>
      <p:pic>
        <p:nvPicPr>
          <p:cNvPr id="9" name="圖片 8">
            <a:extLst>
              <a:ext uri="{FF2B5EF4-FFF2-40B4-BE49-F238E27FC236}">
                <a16:creationId xmlns:a16="http://schemas.microsoft.com/office/drawing/2014/main" id="{9BB3E56C-6826-4904-A924-079986AE0511}"/>
              </a:ext>
            </a:extLst>
          </p:cNvPr>
          <p:cNvPicPr>
            <a:picLocks noChangeAspect="1"/>
          </p:cNvPicPr>
          <p:nvPr/>
        </p:nvPicPr>
        <p:blipFill>
          <a:blip r:embed="rId3"/>
          <a:stretch>
            <a:fillRect/>
          </a:stretch>
        </p:blipFill>
        <p:spPr>
          <a:xfrm>
            <a:off x="2647950" y="3840122"/>
            <a:ext cx="2857500" cy="2857500"/>
          </a:xfrm>
          <a:prstGeom prst="rect">
            <a:avLst/>
          </a:prstGeom>
        </p:spPr>
      </p:pic>
    </p:spTree>
    <p:extLst>
      <p:ext uri="{BB962C8B-B14F-4D97-AF65-F5344CB8AC3E}">
        <p14:creationId xmlns:p14="http://schemas.microsoft.com/office/powerpoint/2010/main" val="132477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333496" y="220500"/>
            <a:ext cx="11525005" cy="1323439"/>
          </a:xfrm>
          <a:prstGeom prst="rect">
            <a:avLst/>
          </a:prstGeom>
          <a:solidFill>
            <a:srgbClr val="660033"/>
          </a:solidFill>
        </p:spPr>
        <p:txBody>
          <a:bodyPr wrap="square" rtlCol="0">
            <a:spAutoFit/>
          </a:bodyPr>
          <a:lstStyle/>
          <a:p>
            <a:pPr algn="ctr"/>
            <a:r>
              <a:rPr lang="zh-TW" altLang="en-US" sz="8000" dirty="0">
                <a:solidFill>
                  <a:schemeClr val="bg1"/>
                </a:solidFill>
                <a:latin typeface="標楷體" panose="03000509000000000000" pitchFamily="65" charset="-120"/>
                <a:ea typeface="標楷體" panose="03000509000000000000" pitchFamily="65" charset="-120"/>
              </a:rPr>
              <a:t>枚</a:t>
            </a:r>
            <a:endParaRPr lang="en-US" altLang="zh-TW" sz="80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4A824F04-5B21-4CAC-9E28-DE231C124E7C}"/>
              </a:ext>
            </a:extLst>
          </p:cNvPr>
          <p:cNvSpPr txBox="1"/>
          <p:nvPr/>
        </p:nvSpPr>
        <p:spPr>
          <a:xfrm>
            <a:off x="333497" y="1543939"/>
            <a:ext cx="11525005" cy="2749214"/>
          </a:xfrm>
          <a:prstGeom prst="rect">
            <a:avLst/>
          </a:prstGeom>
          <a:noFill/>
          <a:ln>
            <a:solidFill>
              <a:schemeClr val="tx1"/>
            </a:solidFill>
          </a:ln>
        </p:spPr>
        <p:txBody>
          <a:bodyPr wrap="square" rtlCol="0">
            <a:spAutoFit/>
          </a:bodyPr>
          <a:lstStyle/>
          <a:p>
            <a:pPr>
              <a:lnSpc>
                <a:spcPct val="150000"/>
              </a:lnSpc>
            </a:pPr>
            <a:r>
              <a:rPr lang="en-US" altLang="zh-TW" sz="4000" dirty="0">
                <a:latin typeface="微軟正黑體" panose="020B0604030504040204" pitchFamily="34" charset="-120"/>
                <a:ea typeface="微軟正黑體" panose="020B0604030504040204" pitchFamily="34" charset="-120"/>
              </a:rPr>
              <a:t>1.</a:t>
            </a:r>
            <a:r>
              <a:rPr lang="zh-TW" altLang="en-US" sz="4000" dirty="0">
                <a:latin typeface="微軟正黑體" panose="020B0604030504040204" pitchFamily="34" charset="-120"/>
                <a:ea typeface="微軟正黑體" panose="020B0604030504040204" pitchFamily="34" charset="-120"/>
              </a:rPr>
              <a:t>量词。相当于</a:t>
            </a:r>
            <a:r>
              <a:rPr lang="zh-TW" altLang="en-US" sz="4000" dirty="0">
                <a:latin typeface="微軟正黑體" panose="020B0604030504040204" pitchFamily="34" charset="-120"/>
              </a:rPr>
              <a:t>“个”。</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ea typeface="微軟正黑體" panose="020B0604030504040204" pitchFamily="34" charset="-120"/>
              </a:rPr>
              <a:t>2.</a:t>
            </a:r>
            <a:r>
              <a:rPr lang="zh-TW" altLang="en-US" sz="4000" dirty="0">
                <a:latin typeface="微軟正黑體" panose="020B0604030504040204" pitchFamily="34" charset="-120"/>
              </a:rPr>
              <a:t>多用于个体偏小或形体偏大的某些武器</a:t>
            </a:r>
            <a:r>
              <a:rPr lang="zh-TW" altLang="en-US" sz="4000" dirty="0">
                <a:latin typeface="微軟正黑體" panose="020B0604030504040204" pitchFamily="34" charset="-120"/>
                <a:ea typeface="微軟正黑體" panose="020B0604030504040204" pitchFamily="34" charset="-120"/>
              </a:rPr>
              <a:t>。</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ea typeface="微軟正黑體" panose="020B0604030504040204" pitchFamily="34" charset="-120"/>
              </a:rPr>
              <a:t>3.</a:t>
            </a:r>
            <a:r>
              <a:rPr lang="zh-TW" altLang="en-US" sz="4000" dirty="0">
                <a:latin typeface="微軟正黑體" panose="020B0604030504040204" pitchFamily="34" charset="-120"/>
                <a:ea typeface="微軟正黑體" panose="020B0604030504040204" pitchFamily="34" charset="-120"/>
              </a:rPr>
              <a:t>多用于书面语</a:t>
            </a:r>
            <a:r>
              <a:rPr lang="zh-TW" altLang="en-US" sz="4000" dirty="0">
                <a:latin typeface="微軟正黑體" panose="020B0604030504040204" pitchFamily="34" charset="-120"/>
              </a:rPr>
              <a:t>。</a:t>
            </a:r>
            <a:endParaRPr lang="en-US" altLang="zh-TW" sz="3200" dirty="0">
              <a:latin typeface="微軟正黑體" panose="020B0604030504040204" pitchFamily="34" charset="-120"/>
              <a:ea typeface="微軟正黑體" panose="020B0604030504040204" pitchFamily="34" charset="-120"/>
            </a:endParaRPr>
          </a:p>
        </p:txBody>
      </p:sp>
      <p:graphicFrame>
        <p:nvGraphicFramePr>
          <p:cNvPr id="3" name="表格 3">
            <a:extLst>
              <a:ext uri="{FF2B5EF4-FFF2-40B4-BE49-F238E27FC236}">
                <a16:creationId xmlns:a16="http://schemas.microsoft.com/office/drawing/2014/main" id="{B0994D4B-588B-40A0-9DFA-A3D8670097F9}"/>
              </a:ext>
            </a:extLst>
          </p:cNvPr>
          <p:cNvGraphicFramePr>
            <a:graphicFrameLocks noGrp="1"/>
          </p:cNvGraphicFramePr>
          <p:nvPr>
            <p:extLst>
              <p:ext uri="{D42A27DB-BD31-4B8C-83A1-F6EECF244321}">
                <p14:modId xmlns:p14="http://schemas.microsoft.com/office/powerpoint/2010/main" val="3129084387"/>
              </p:ext>
            </p:extLst>
          </p:nvPr>
        </p:nvGraphicFramePr>
        <p:xfrm>
          <a:off x="333496" y="4415366"/>
          <a:ext cx="11525004" cy="2222134"/>
        </p:xfrm>
        <a:graphic>
          <a:graphicData uri="http://schemas.openxmlformats.org/drawingml/2006/table">
            <a:tbl>
              <a:tblPr firstRow="1" bandRow="1">
                <a:tableStyleId>{BC89EF96-8CEA-46FF-86C4-4CE0E7609802}</a:tableStyleId>
              </a:tblPr>
              <a:tblGrid>
                <a:gridCol w="2881251">
                  <a:extLst>
                    <a:ext uri="{9D8B030D-6E8A-4147-A177-3AD203B41FA5}">
                      <a16:colId xmlns:a16="http://schemas.microsoft.com/office/drawing/2014/main" val="313337720"/>
                    </a:ext>
                  </a:extLst>
                </a:gridCol>
                <a:gridCol w="2881251">
                  <a:extLst>
                    <a:ext uri="{9D8B030D-6E8A-4147-A177-3AD203B41FA5}">
                      <a16:colId xmlns:a16="http://schemas.microsoft.com/office/drawing/2014/main" val="3471662589"/>
                    </a:ext>
                  </a:extLst>
                </a:gridCol>
                <a:gridCol w="2881251">
                  <a:extLst>
                    <a:ext uri="{9D8B030D-6E8A-4147-A177-3AD203B41FA5}">
                      <a16:colId xmlns:a16="http://schemas.microsoft.com/office/drawing/2014/main" val="1734466790"/>
                    </a:ext>
                  </a:extLst>
                </a:gridCol>
                <a:gridCol w="2881251">
                  <a:extLst>
                    <a:ext uri="{9D8B030D-6E8A-4147-A177-3AD203B41FA5}">
                      <a16:colId xmlns:a16="http://schemas.microsoft.com/office/drawing/2014/main" val="779383433"/>
                    </a:ext>
                  </a:extLst>
                </a:gridCol>
              </a:tblGrid>
              <a:tr h="1111067">
                <a:tc>
                  <a:txBody>
                    <a:bodyPr/>
                    <a:lstStyle/>
                    <a:p>
                      <a:pPr algn="ctr"/>
                      <a:r>
                        <a:rPr lang="zh-TW" altLang="en-US" sz="3200" b="0" dirty="0"/>
                        <a:t>一枚硬币</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一枚纽扣</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三枚邮票</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三枚奖章</a:t>
                      </a:r>
                    </a:p>
                  </a:txBody>
                  <a:tcPr anchor="ctr"/>
                </a:tc>
                <a:extLst>
                  <a:ext uri="{0D108BD9-81ED-4DB2-BD59-A6C34878D82A}">
                    <a16:rowId xmlns:a16="http://schemas.microsoft.com/office/drawing/2014/main" val="302774121"/>
                  </a:ext>
                </a:extLst>
              </a:tr>
              <a:tr h="1111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t>五枚纪念章</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一枚金牌</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一枚火箭</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D2E2D"/>
                          </a:solidFill>
                          <a:effectLst/>
                          <a:uLnTx/>
                          <a:uFillTx/>
                          <a:latin typeface="Arial"/>
                          <a:ea typeface="微軟正黑體" panose="020B0604030504040204" pitchFamily="34" charset="-120"/>
                          <a:cs typeface="+mn-cs"/>
                        </a:rPr>
                        <a:t>两枚导弹</a:t>
                      </a:r>
                    </a:p>
                  </a:txBody>
                  <a:tcPr anchor="ctr"/>
                </a:tc>
                <a:extLst>
                  <a:ext uri="{0D108BD9-81ED-4DB2-BD59-A6C34878D82A}">
                    <a16:rowId xmlns:a16="http://schemas.microsoft.com/office/drawing/2014/main" val="3126849937"/>
                  </a:ext>
                </a:extLst>
              </a:tr>
            </a:tbl>
          </a:graphicData>
        </a:graphic>
      </p:graphicFrame>
    </p:spTree>
    <p:extLst>
      <p:ext uri="{BB962C8B-B14F-4D97-AF65-F5344CB8AC3E}">
        <p14:creationId xmlns:p14="http://schemas.microsoft.com/office/powerpoint/2010/main" val="8636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猿啼狼啸</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75976" y="2640712"/>
            <a:ext cx="6491396" cy="3273781"/>
          </a:xfrm>
          <a:prstGeom prst="rect">
            <a:avLst/>
          </a:prstGeom>
        </p:spPr>
        <p:txBody>
          <a:bodyPr wrap="square">
            <a:spAutoFit/>
          </a:bodyPr>
          <a:lstStyle/>
          <a:p>
            <a:pPr algn="ctr">
              <a:lnSpc>
                <a:spcPct val="150000"/>
              </a:lnSpc>
            </a:pPr>
            <a:r>
              <a:rPr lang="zh-TW" altLang="en-US" sz="4800" dirty="0">
                <a:latin typeface="Helvetica Neue"/>
              </a:rPr>
              <a:t>这是一片不被外人所知的森林，猿啼狼啸，透露着原始气息。</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flipV="1">
            <a:off x="4655953" y="943507"/>
            <a:ext cx="1440047" cy="307777"/>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589564"/>
            <a:ext cx="6096000" cy="707886"/>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禽兽拉长声音叫。</a:t>
            </a:r>
          </a:p>
        </p:txBody>
      </p:sp>
      <p:pic>
        <p:nvPicPr>
          <p:cNvPr id="4" name="圖片 3">
            <a:extLst>
              <a:ext uri="{FF2B5EF4-FFF2-40B4-BE49-F238E27FC236}">
                <a16:creationId xmlns:a16="http://schemas.microsoft.com/office/drawing/2014/main" id="{A529E918-D432-4BF8-B893-2C221A3489E2}"/>
              </a:ext>
            </a:extLst>
          </p:cNvPr>
          <p:cNvPicPr>
            <a:picLocks noChangeAspect="1"/>
          </p:cNvPicPr>
          <p:nvPr/>
        </p:nvPicPr>
        <p:blipFill>
          <a:blip r:embed="rId2"/>
          <a:stretch>
            <a:fillRect/>
          </a:stretch>
        </p:blipFill>
        <p:spPr>
          <a:xfrm>
            <a:off x="85724" y="1945030"/>
            <a:ext cx="3171825" cy="2220278"/>
          </a:xfrm>
          <a:prstGeom prst="rect">
            <a:avLst/>
          </a:prstGeom>
        </p:spPr>
      </p:pic>
      <p:pic>
        <p:nvPicPr>
          <p:cNvPr id="7" name="圖片 6">
            <a:extLst>
              <a:ext uri="{FF2B5EF4-FFF2-40B4-BE49-F238E27FC236}">
                <a16:creationId xmlns:a16="http://schemas.microsoft.com/office/drawing/2014/main" id="{B63AE1A8-5285-45F9-A691-AB89A536BF08}"/>
              </a:ext>
            </a:extLst>
          </p:cNvPr>
          <p:cNvPicPr>
            <a:picLocks noChangeAspect="1"/>
          </p:cNvPicPr>
          <p:nvPr/>
        </p:nvPicPr>
        <p:blipFill rotWithShape="1">
          <a:blip r:embed="rId3"/>
          <a:srcRect l="19075" t="13680" r="36415" b="14034"/>
          <a:stretch/>
        </p:blipFill>
        <p:spPr>
          <a:xfrm>
            <a:off x="2627921" y="4165308"/>
            <a:ext cx="2487003" cy="2692692"/>
          </a:xfrm>
          <a:prstGeom prst="rect">
            <a:avLst/>
          </a:prstGeom>
        </p:spPr>
      </p:pic>
    </p:spTree>
    <p:extLst>
      <p:ext uri="{BB962C8B-B14F-4D97-AF65-F5344CB8AC3E}">
        <p14:creationId xmlns:p14="http://schemas.microsoft.com/office/powerpoint/2010/main" val="125611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9BF23C9-79B3-4993-9D3A-F1CE7D483C19}"/>
              </a:ext>
            </a:extLst>
          </p:cNvPr>
          <p:cNvSpPr txBox="1"/>
          <p:nvPr/>
        </p:nvSpPr>
        <p:spPr>
          <a:xfrm>
            <a:off x="0" y="0"/>
            <a:ext cx="1457204" cy="646331"/>
          </a:xfrm>
          <a:prstGeom prst="rect">
            <a:avLst/>
          </a:prstGeom>
          <a:solidFill>
            <a:srgbClr val="660033"/>
          </a:solidFill>
        </p:spPr>
        <p:txBody>
          <a:bodyPr wrap="square" rtlCol="0">
            <a:spAutoFit/>
          </a:bodyPr>
          <a:lstStyle/>
          <a:p>
            <a:pPr algn="ctr"/>
            <a:r>
              <a:rPr lang="zh-TW" altLang="en-US" sz="3600" dirty="0">
                <a:solidFill>
                  <a:schemeClr val="bg1"/>
                </a:solidFill>
                <a:latin typeface="標楷體" panose="03000509000000000000" pitchFamily="65" charset="-120"/>
                <a:ea typeface="標楷體" panose="03000509000000000000" pitchFamily="65" charset="-120"/>
              </a:rPr>
              <a:t>枚</a:t>
            </a:r>
            <a:endParaRPr lang="en-US" altLang="zh-TW" sz="36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3917D139-2169-41AC-8615-D21EF9D8DE13}"/>
              </a:ext>
            </a:extLst>
          </p:cNvPr>
          <p:cNvSpPr txBox="1"/>
          <p:nvPr/>
        </p:nvSpPr>
        <p:spPr>
          <a:xfrm>
            <a:off x="333497" y="1252442"/>
            <a:ext cx="11525005" cy="4353115"/>
          </a:xfrm>
          <a:prstGeom prst="rect">
            <a:avLst/>
          </a:prstGeom>
          <a:noFill/>
        </p:spPr>
        <p:txBody>
          <a:bodyPr wrap="square" rtlCol="0">
            <a:spAutoFit/>
          </a:bodyPr>
          <a:lstStyle/>
          <a:p>
            <a:pPr>
              <a:lnSpc>
                <a:spcPct val="200000"/>
              </a:lnSpc>
            </a:pPr>
            <a:r>
              <a:rPr lang="en-US" altLang="zh-TW" sz="3600" dirty="0"/>
              <a:t>1.</a:t>
            </a:r>
            <a:r>
              <a:rPr lang="zh-TW" altLang="en-US" sz="3600" dirty="0"/>
              <a:t>颁奖嘉宾把</a:t>
            </a:r>
            <a:r>
              <a:rPr lang="en-US" altLang="zh-TW" sz="3600" dirty="0"/>
              <a:t>____________</a:t>
            </a:r>
            <a:r>
              <a:rPr lang="zh-TW" altLang="en-US" sz="3600" dirty="0"/>
              <a:t>挂在了冠军胸前。</a:t>
            </a:r>
            <a:endParaRPr lang="en-US" altLang="zh-TW" sz="3600" dirty="0"/>
          </a:p>
          <a:p>
            <a:pPr>
              <a:lnSpc>
                <a:spcPct val="200000"/>
              </a:lnSpc>
            </a:pPr>
            <a:r>
              <a:rPr lang="en-US" altLang="zh-TW" sz="3600" dirty="0"/>
              <a:t>2.</a:t>
            </a:r>
            <a:r>
              <a:rPr lang="zh-TW" altLang="en-US" sz="3600" dirty="0"/>
              <a:t>他从钱包里拿出   </a:t>
            </a:r>
            <a:r>
              <a:rPr lang="en-US" altLang="zh-TW" sz="3600" dirty="0"/>
              <a:t>________________</a:t>
            </a:r>
            <a:r>
              <a:rPr lang="zh-TW" altLang="en-US" sz="3600" dirty="0"/>
              <a:t>，决定用抛硬币</a:t>
            </a:r>
            <a:endParaRPr lang="en-US" altLang="zh-TW" sz="3600" dirty="0"/>
          </a:p>
          <a:p>
            <a:pPr>
              <a:lnSpc>
                <a:spcPct val="200000"/>
              </a:lnSpc>
            </a:pPr>
            <a:r>
              <a:rPr lang="zh-TW" altLang="en-US" sz="3600" dirty="0"/>
              <a:t>   的方式来决定自己的去留。</a:t>
            </a:r>
            <a:endParaRPr lang="en-US" altLang="zh-TW" sz="3600" dirty="0"/>
          </a:p>
          <a:p>
            <a:pPr>
              <a:lnSpc>
                <a:spcPct val="200000"/>
              </a:lnSpc>
            </a:pPr>
            <a:r>
              <a:rPr lang="en-US" altLang="zh-TW" sz="3600" dirty="0"/>
              <a:t>3.</a:t>
            </a:r>
            <a:r>
              <a:rPr lang="zh-TW" altLang="en-US" sz="3600" dirty="0"/>
              <a:t>昨天，敌军又向这个地区发射了</a:t>
            </a:r>
            <a:r>
              <a:rPr lang="en-US" altLang="zh-TW" sz="3600" dirty="0"/>
              <a:t>______________</a:t>
            </a:r>
            <a:r>
              <a:rPr lang="zh-TW" altLang="en-US" sz="3600" dirty="0"/>
              <a:t>。</a:t>
            </a:r>
            <a:endParaRPr lang="en-US" altLang="zh-TW" sz="3600" dirty="0"/>
          </a:p>
        </p:txBody>
      </p:sp>
      <p:sp>
        <p:nvSpPr>
          <p:cNvPr id="11" name="文字方塊 10">
            <a:extLst>
              <a:ext uri="{FF2B5EF4-FFF2-40B4-BE49-F238E27FC236}">
                <a16:creationId xmlns:a16="http://schemas.microsoft.com/office/drawing/2014/main" id="{20D6B94B-AB79-49BD-BB6A-5525622195F6}"/>
              </a:ext>
            </a:extLst>
          </p:cNvPr>
          <p:cNvSpPr txBox="1"/>
          <p:nvPr/>
        </p:nvSpPr>
        <p:spPr>
          <a:xfrm>
            <a:off x="3095625" y="1514665"/>
            <a:ext cx="3000375" cy="646331"/>
          </a:xfrm>
          <a:prstGeom prst="rect">
            <a:avLst/>
          </a:prstGeom>
          <a:noFill/>
        </p:spPr>
        <p:txBody>
          <a:bodyPr wrap="square" rtlCol="0">
            <a:spAutoFit/>
          </a:bodyPr>
          <a:lstStyle/>
          <a:p>
            <a:pPr algn="ctr"/>
            <a:r>
              <a:rPr lang="zh-TW" altLang="en-US" sz="3600" dirty="0">
                <a:solidFill>
                  <a:srgbClr val="FF0000"/>
                </a:solidFill>
              </a:rPr>
              <a:t>一枚奖章</a:t>
            </a:r>
          </a:p>
        </p:txBody>
      </p:sp>
      <p:sp>
        <p:nvSpPr>
          <p:cNvPr id="8" name="文字方塊 7">
            <a:extLst>
              <a:ext uri="{FF2B5EF4-FFF2-40B4-BE49-F238E27FC236}">
                <a16:creationId xmlns:a16="http://schemas.microsoft.com/office/drawing/2014/main" id="{F309306A-8B15-4E28-8C76-DB6A25DC621A}"/>
              </a:ext>
            </a:extLst>
          </p:cNvPr>
          <p:cNvSpPr txBox="1"/>
          <p:nvPr/>
        </p:nvSpPr>
        <p:spPr>
          <a:xfrm>
            <a:off x="4595811" y="2590990"/>
            <a:ext cx="3000375" cy="646331"/>
          </a:xfrm>
          <a:prstGeom prst="rect">
            <a:avLst/>
          </a:prstGeom>
          <a:noFill/>
        </p:spPr>
        <p:txBody>
          <a:bodyPr wrap="square" rtlCol="0">
            <a:spAutoFit/>
          </a:bodyPr>
          <a:lstStyle/>
          <a:p>
            <a:pPr algn="ctr"/>
            <a:r>
              <a:rPr lang="zh-TW" altLang="en-US" sz="3600" dirty="0">
                <a:solidFill>
                  <a:srgbClr val="FF0000"/>
                </a:solidFill>
              </a:rPr>
              <a:t>一枚硬币</a:t>
            </a:r>
          </a:p>
        </p:txBody>
      </p:sp>
      <p:sp>
        <p:nvSpPr>
          <p:cNvPr id="12" name="文字方塊 11">
            <a:extLst>
              <a:ext uri="{FF2B5EF4-FFF2-40B4-BE49-F238E27FC236}">
                <a16:creationId xmlns:a16="http://schemas.microsoft.com/office/drawing/2014/main" id="{3EC6A515-4836-43BE-B9DE-82DC2B247BB4}"/>
              </a:ext>
            </a:extLst>
          </p:cNvPr>
          <p:cNvSpPr txBox="1"/>
          <p:nvPr/>
        </p:nvSpPr>
        <p:spPr>
          <a:xfrm>
            <a:off x="7310436" y="4772215"/>
            <a:ext cx="3262314" cy="646331"/>
          </a:xfrm>
          <a:prstGeom prst="rect">
            <a:avLst/>
          </a:prstGeom>
          <a:noFill/>
        </p:spPr>
        <p:txBody>
          <a:bodyPr wrap="square" rtlCol="0">
            <a:spAutoFit/>
          </a:bodyPr>
          <a:lstStyle/>
          <a:p>
            <a:pPr algn="ctr"/>
            <a:r>
              <a:rPr lang="zh-TW" altLang="en-US" sz="3600" dirty="0">
                <a:solidFill>
                  <a:srgbClr val="FF0000"/>
                </a:solidFill>
              </a:rPr>
              <a:t>两枚导弹</a:t>
            </a:r>
          </a:p>
        </p:txBody>
      </p:sp>
    </p:spTree>
    <p:extLst>
      <p:ext uri="{BB962C8B-B14F-4D97-AF65-F5344CB8AC3E}">
        <p14:creationId xmlns:p14="http://schemas.microsoft.com/office/powerpoint/2010/main" val="354548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2404B4-4066-42AB-9938-0A58DFD9E2D0}"/>
              </a:ext>
            </a:extLst>
          </p:cNvPr>
          <p:cNvSpPr/>
          <p:nvPr/>
        </p:nvSpPr>
        <p:spPr>
          <a:xfrm>
            <a:off x="341971" y="845311"/>
            <a:ext cx="11508058" cy="5167377"/>
          </a:xfrm>
          <a:prstGeom prst="rect">
            <a:avLst/>
          </a:prstGeom>
        </p:spPr>
        <p:txBody>
          <a:bodyPr wrap="square" anchor="ctr">
            <a:spAutoFit/>
          </a:bodyPr>
          <a:lstStyle/>
          <a:p>
            <a:pPr indent="457200">
              <a:lnSpc>
                <a:spcPct val="150000"/>
              </a:lnSpc>
            </a:pPr>
            <a:r>
              <a:rPr lang="zh-CN" altLang="en-US" sz="3200" dirty="0">
                <a:latin typeface="微軟正黑體" panose="020B0604030504040204" pitchFamily="34" charset="-120"/>
                <a:ea typeface="微軟正黑體" panose="020B0604030504040204" pitchFamily="34" charset="-120"/>
              </a:rPr>
              <a:t>“没有人”似乎感到了生命破土而出的萌动。闻到叶的清香，花的浓烈，果的馥郁。他吃力地摘下一枚软果，咬一口，又脆又甜。刚吃完，他清晰地看见果树成行，花红草绿，所有的果子都朝他点头微笑；微风轻拂，他竟听到叶子的欢笑和鸟的歌唱！他在溪边一照，惊奇地发现自己白发复黑，面色红润，神采奕奕！“没有人”感激地吻着脚下的土地。“没有人”不贪心，他怀惴着三个果子，踏上归途。</a:t>
            </a:r>
          </a:p>
        </p:txBody>
      </p:sp>
    </p:spTree>
    <p:extLst>
      <p:ext uri="{BB962C8B-B14F-4D97-AF65-F5344CB8AC3E}">
        <p14:creationId xmlns:p14="http://schemas.microsoft.com/office/powerpoint/2010/main" val="72936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107996"/>
          </a:xfrm>
          <a:prstGeom prst="rect">
            <a:avLst/>
          </a:prstGeom>
          <a:solidFill>
            <a:schemeClr val="accent1"/>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懊丧</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607926"/>
            <a:ext cx="6057512" cy="1490344"/>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因事情不顺利、不如意而精神不振，灰心丧气。</a:t>
            </a:r>
          </a:p>
        </p:txBody>
      </p:sp>
      <p:sp>
        <p:nvSpPr>
          <p:cNvPr id="4" name="矩形 3">
            <a:extLst>
              <a:ext uri="{FF2B5EF4-FFF2-40B4-BE49-F238E27FC236}">
                <a16:creationId xmlns:a16="http://schemas.microsoft.com/office/drawing/2014/main" id="{F13F8476-4D26-4006-B03C-956CB5227EA2}"/>
              </a:ext>
            </a:extLst>
          </p:cNvPr>
          <p:cNvSpPr/>
          <p:nvPr/>
        </p:nvSpPr>
        <p:spPr>
          <a:xfrm>
            <a:off x="2496440" y="541757"/>
            <a:ext cx="3609474" cy="584775"/>
          </a:xfrm>
          <a:prstGeom prst="rect">
            <a:avLst/>
          </a:prstGeom>
        </p:spPr>
        <p:txBody>
          <a:bodyPr wrap="square">
            <a:spAutoFit/>
          </a:bodyPr>
          <a:lstStyle/>
          <a:p>
            <a:pPr algn="ctr"/>
            <a:r>
              <a:rPr lang="en-US" altLang="zh-TW" sz="3200" dirty="0"/>
              <a:t>dejected</a:t>
            </a:r>
            <a:endParaRPr lang="zh-TW" altLang="en-US" sz="32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B12418D7-534C-462A-801D-F60EFACC3AD1}"/>
              </a:ext>
            </a:extLst>
          </p:cNvPr>
          <p:cNvPicPr>
            <a:picLocks noChangeAspect="1"/>
          </p:cNvPicPr>
          <p:nvPr/>
        </p:nvPicPr>
        <p:blipFill>
          <a:blip r:embed="rId2"/>
          <a:stretch>
            <a:fillRect/>
          </a:stretch>
        </p:blipFill>
        <p:spPr>
          <a:xfrm>
            <a:off x="6134489" y="744538"/>
            <a:ext cx="2695575" cy="2647950"/>
          </a:xfrm>
          <a:prstGeom prst="rect">
            <a:avLst/>
          </a:prstGeom>
        </p:spPr>
      </p:pic>
    </p:spTree>
    <p:extLst>
      <p:ext uri="{BB962C8B-B14F-4D97-AF65-F5344CB8AC3E}">
        <p14:creationId xmlns:p14="http://schemas.microsoft.com/office/powerpoint/2010/main" val="371826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28503" y="697286"/>
            <a:ext cx="4327450" cy="1107996"/>
          </a:xfrm>
          <a:prstGeom prst="rect">
            <a:avLst/>
          </a:prstGeom>
          <a:ln>
            <a:solidFill>
              <a:srgbClr val="926397"/>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面面相觑</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286125"/>
            <a:ext cx="6491396" cy="3273781"/>
          </a:xfrm>
          <a:prstGeom prst="rect">
            <a:avLst/>
          </a:prstGeom>
        </p:spPr>
        <p:txBody>
          <a:bodyPr wrap="square">
            <a:spAutoFit/>
          </a:bodyPr>
          <a:lstStyle/>
          <a:p>
            <a:pPr algn="ctr">
              <a:lnSpc>
                <a:spcPct val="150000"/>
              </a:lnSpc>
            </a:pPr>
            <a:r>
              <a:rPr lang="zh-TW" altLang="en-US" sz="4800" dirty="0">
                <a:latin typeface="Helvetica Neue"/>
              </a:rPr>
              <a:t>听到这个不幸的</a:t>
            </a:r>
            <a:r>
              <a:rPr lang="zh-TW" altLang="en-US" sz="4800" dirty="0"/>
              <a:t>消息，大家都面面相觑，不知道该怎么办</a:t>
            </a:r>
            <a:r>
              <a:rPr lang="zh-TW" altLang="en-US" sz="4800" dirty="0">
                <a:latin typeface="Helvetica Neue"/>
              </a:rPr>
              <a:t>。</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4655953" y="1251284"/>
            <a:ext cx="1440047"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589564"/>
            <a:ext cx="6096000" cy="1323439"/>
          </a:xfrm>
          <a:prstGeom prst="rect">
            <a:avLst/>
          </a:prstGeom>
          <a:noFill/>
          <a:ln w="76200">
            <a:solidFill>
              <a:srgbClr val="926397"/>
            </a:solidFill>
          </a:ln>
        </p:spPr>
        <p:txBody>
          <a:bodyPr wrap="square" rtlCol="0">
            <a:spAutoFit/>
          </a:bodyPr>
          <a:lstStyle/>
          <a:p>
            <a:pPr algn="ctr"/>
            <a:r>
              <a:rPr lang="zh-TW" altLang="en-US" sz="4000" dirty="0">
                <a:solidFill>
                  <a:schemeClr val="accent6">
                    <a:lumMod val="75000"/>
                  </a:schemeClr>
                </a:solidFill>
                <a:latin typeface="+mn-ea"/>
              </a:rPr>
              <a:t>你看我，我看你。形容心神不安，不知怎么办才好</a:t>
            </a:r>
          </a:p>
        </p:txBody>
      </p:sp>
      <p:sp>
        <p:nvSpPr>
          <p:cNvPr id="7" name="矩形 6">
            <a:extLst>
              <a:ext uri="{FF2B5EF4-FFF2-40B4-BE49-F238E27FC236}">
                <a16:creationId xmlns:a16="http://schemas.microsoft.com/office/drawing/2014/main" id="{C181CCFE-456E-4104-B4AC-439B7DCE1F7F}"/>
              </a:ext>
            </a:extLst>
          </p:cNvPr>
          <p:cNvSpPr/>
          <p:nvPr/>
        </p:nvSpPr>
        <p:spPr>
          <a:xfrm>
            <a:off x="6096000" y="1989947"/>
            <a:ext cx="6096000" cy="523220"/>
          </a:xfrm>
          <a:prstGeom prst="rect">
            <a:avLst/>
          </a:prstGeom>
        </p:spPr>
        <p:txBody>
          <a:bodyPr wrap="square">
            <a:spAutoFit/>
          </a:bodyPr>
          <a:lstStyle/>
          <a:p>
            <a:pPr algn="ctr"/>
            <a:r>
              <a:rPr lang="en-US" altLang="zh-TW" sz="2800" dirty="0">
                <a:solidFill>
                  <a:schemeClr val="accent6"/>
                </a:solidFill>
              </a:rPr>
              <a:t>be at a loss what to do</a:t>
            </a:r>
            <a:endParaRPr lang="zh-TW" altLang="en-US" sz="2800" dirty="0">
              <a:solidFill>
                <a:schemeClr val="accent6"/>
              </a:solidFill>
            </a:endParaRPr>
          </a:p>
        </p:txBody>
      </p:sp>
      <p:pic>
        <p:nvPicPr>
          <p:cNvPr id="4" name="圖片 3">
            <a:extLst>
              <a:ext uri="{FF2B5EF4-FFF2-40B4-BE49-F238E27FC236}">
                <a16:creationId xmlns:a16="http://schemas.microsoft.com/office/drawing/2014/main" id="{5649EF8D-DC08-456D-9745-85679A357741}"/>
              </a:ext>
            </a:extLst>
          </p:cNvPr>
          <p:cNvPicPr>
            <a:picLocks noChangeAspect="1"/>
          </p:cNvPicPr>
          <p:nvPr/>
        </p:nvPicPr>
        <p:blipFill rotWithShape="1">
          <a:blip r:embed="rId2"/>
          <a:srcRect l="15825" t="29902" r="8407" b="3133"/>
          <a:stretch/>
        </p:blipFill>
        <p:spPr>
          <a:xfrm>
            <a:off x="230193" y="2962277"/>
            <a:ext cx="5143919" cy="2762249"/>
          </a:xfrm>
          <a:prstGeom prst="rect">
            <a:avLst/>
          </a:prstGeom>
        </p:spPr>
      </p:pic>
    </p:spTree>
    <p:extLst>
      <p:ext uri="{BB962C8B-B14F-4D97-AF65-F5344CB8AC3E}">
        <p14:creationId xmlns:p14="http://schemas.microsoft.com/office/powerpoint/2010/main" val="212301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333496" y="1663315"/>
            <a:ext cx="11525005" cy="1323439"/>
          </a:xfrm>
          <a:prstGeom prst="rect">
            <a:avLst/>
          </a:prstGeom>
          <a:solidFill>
            <a:srgbClr val="660033"/>
          </a:solidFill>
        </p:spPr>
        <p:txBody>
          <a:bodyPr wrap="square" rtlCol="0">
            <a:spAutoFit/>
          </a:bodyPr>
          <a:lstStyle/>
          <a:p>
            <a:pPr algn="ctr"/>
            <a:r>
              <a:rPr lang="zh-TW" altLang="en-US" sz="8000" dirty="0">
                <a:solidFill>
                  <a:schemeClr val="bg1"/>
                </a:solidFill>
                <a:latin typeface="標楷體" panose="03000509000000000000" pitchFamily="65" charset="-120"/>
                <a:ea typeface="標楷體" panose="03000509000000000000" pitchFamily="65" charset="-120"/>
              </a:rPr>
              <a:t>一时</a:t>
            </a:r>
            <a:endParaRPr lang="en-US" altLang="zh-TW" sz="80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4A824F04-5B21-4CAC-9E28-DE231C124E7C}"/>
              </a:ext>
            </a:extLst>
          </p:cNvPr>
          <p:cNvSpPr txBox="1"/>
          <p:nvPr/>
        </p:nvSpPr>
        <p:spPr>
          <a:xfrm>
            <a:off x="333497" y="3369690"/>
            <a:ext cx="11525005" cy="1825884"/>
          </a:xfrm>
          <a:prstGeom prst="rect">
            <a:avLst/>
          </a:prstGeom>
          <a:noFill/>
          <a:ln>
            <a:solidFill>
              <a:schemeClr val="tx1"/>
            </a:solidFill>
          </a:ln>
        </p:spPr>
        <p:txBody>
          <a:bodyPr wrap="square" rtlCol="0">
            <a:spAutoFit/>
          </a:bodyPr>
          <a:lstStyle/>
          <a:p>
            <a:pPr>
              <a:lnSpc>
                <a:spcPct val="150000"/>
              </a:lnSpc>
            </a:pPr>
            <a:r>
              <a:rPr lang="en-US" altLang="zh-TW" sz="4000" dirty="0">
                <a:latin typeface="微軟正黑體" panose="020B0604030504040204" pitchFamily="34" charset="-120"/>
                <a:ea typeface="微軟正黑體" panose="020B0604030504040204" pitchFamily="34" charset="-120"/>
              </a:rPr>
              <a:t>1.Adv.</a:t>
            </a:r>
            <a:r>
              <a:rPr lang="zh-TW" altLang="en-US" sz="4000" dirty="0">
                <a:latin typeface="微軟正黑體" panose="020B0604030504040204" pitchFamily="34" charset="-120"/>
                <a:ea typeface="微軟正黑體" panose="020B0604030504040204" pitchFamily="34" charset="-120"/>
              </a:rPr>
              <a:t>，表示行为在短时间里发生</a:t>
            </a:r>
            <a:r>
              <a:rPr lang="zh-TW" altLang="en-US" sz="4000" dirty="0">
                <a:latin typeface="微軟正黑體" panose="020B0604030504040204" pitchFamily="34" charset="-120"/>
              </a:rPr>
              <a:t>。</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ea typeface="微軟正黑體" panose="020B0604030504040204" pitchFamily="34" charset="-120"/>
              </a:rPr>
              <a:t>2.</a:t>
            </a:r>
            <a:r>
              <a:rPr lang="zh-TW" altLang="en-US" sz="4000" dirty="0">
                <a:latin typeface="微軟正黑體" panose="020B0604030504040204" pitchFamily="34" charset="-120"/>
              </a:rPr>
              <a:t>“一时”有“暂时、短时间”的意思、 </a:t>
            </a:r>
            <a:endParaRPr lang="en-US" altLang="zh-TW" sz="4000" dirty="0">
              <a:latin typeface="微軟正黑體" panose="020B0604030504040204" pitchFamily="34" charset="-120"/>
            </a:endParaRPr>
          </a:p>
        </p:txBody>
      </p:sp>
    </p:spTree>
    <p:extLst>
      <p:ext uri="{BB962C8B-B14F-4D97-AF65-F5344CB8AC3E}">
        <p14:creationId xmlns:p14="http://schemas.microsoft.com/office/powerpoint/2010/main" val="207104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5" name="文字方塊 4">
            <a:extLst>
              <a:ext uri="{FF2B5EF4-FFF2-40B4-BE49-F238E27FC236}">
                <a16:creationId xmlns:a16="http://schemas.microsoft.com/office/drawing/2014/main" id="{E9A0A20D-CE95-48B1-92D8-F89DB02BDE2A}"/>
              </a:ext>
            </a:extLst>
          </p:cNvPr>
          <p:cNvSpPr txBox="1"/>
          <p:nvPr/>
        </p:nvSpPr>
        <p:spPr>
          <a:xfrm>
            <a:off x="330515" y="1898316"/>
            <a:ext cx="11530970" cy="3314369"/>
          </a:xfrm>
          <a:prstGeom prst="rect">
            <a:avLst/>
          </a:prstGeom>
          <a:noFill/>
        </p:spPr>
        <p:txBody>
          <a:bodyPr wrap="square" rtlCol="0">
            <a:spAutoFit/>
          </a:bodyPr>
          <a:lstStyle/>
          <a:p>
            <a:pPr>
              <a:lnSpc>
                <a:spcPct val="150000"/>
              </a:lnSpc>
            </a:pPr>
            <a:r>
              <a:rPr lang="en-US" altLang="zh-TW" sz="3600" dirty="0"/>
              <a:t>1.</a:t>
            </a:r>
            <a:r>
              <a:rPr lang="zh-TW" altLang="en-US" sz="3600" dirty="0"/>
              <a:t>我</a:t>
            </a:r>
            <a:r>
              <a:rPr lang="zh-TW" altLang="en-US" sz="3600" dirty="0">
                <a:highlight>
                  <a:srgbClr val="FFFF00"/>
                </a:highlight>
              </a:rPr>
              <a:t>一時</a:t>
            </a:r>
            <a:r>
              <a:rPr lang="zh-TW" altLang="en-US" sz="3600" dirty="0"/>
              <a:t>还不想回家 。</a:t>
            </a:r>
            <a:endParaRPr lang="en-US" altLang="zh-TW" sz="3600" dirty="0"/>
          </a:p>
          <a:p>
            <a:pPr>
              <a:lnSpc>
                <a:spcPct val="150000"/>
              </a:lnSpc>
            </a:pPr>
            <a:r>
              <a:rPr lang="en-US" altLang="zh-TW" sz="3600" dirty="0"/>
              <a:t>2.</a:t>
            </a:r>
            <a:r>
              <a:rPr lang="zh-TW" altLang="en-US" sz="3600" dirty="0"/>
              <a:t>吴越试探着芳芳，</a:t>
            </a:r>
            <a:r>
              <a:rPr lang="zh-TW" altLang="en-US" sz="3600" dirty="0">
                <a:highlight>
                  <a:srgbClr val="FFFF00"/>
                </a:highlight>
              </a:rPr>
              <a:t>一时</a:t>
            </a:r>
            <a:r>
              <a:rPr lang="zh-TW" altLang="en-US" sz="3600" dirty="0"/>
              <a:t>猜不透芳芳心理的谜。</a:t>
            </a:r>
            <a:endParaRPr lang="en-US" altLang="zh-TW" sz="3600" dirty="0"/>
          </a:p>
          <a:p>
            <a:pPr>
              <a:lnSpc>
                <a:spcPct val="150000"/>
              </a:lnSpc>
            </a:pPr>
            <a:r>
              <a:rPr lang="en-US" altLang="zh-TW" sz="3600" dirty="0"/>
              <a:t>3.</a:t>
            </a:r>
            <a:r>
              <a:rPr lang="zh-TW" altLang="en-US" sz="3600" dirty="0"/>
              <a:t>他只是来城里打工的，</a:t>
            </a:r>
            <a:r>
              <a:rPr lang="zh-TW" altLang="en-US" sz="3600" dirty="0">
                <a:highlight>
                  <a:srgbClr val="FFFF00"/>
                </a:highlight>
              </a:rPr>
              <a:t>一时</a:t>
            </a:r>
            <a:r>
              <a:rPr lang="zh-TW" altLang="en-US" sz="3600" dirty="0"/>
              <a:t>哪里拿得出这么多钱 。</a:t>
            </a:r>
            <a:endParaRPr lang="en-US" altLang="zh-TW" sz="3600" dirty="0"/>
          </a:p>
          <a:p>
            <a:pPr>
              <a:lnSpc>
                <a:spcPct val="150000"/>
              </a:lnSpc>
            </a:pPr>
            <a:r>
              <a:rPr lang="en-US" altLang="zh-TW" sz="3600" dirty="0"/>
              <a:t>4.</a:t>
            </a:r>
            <a:r>
              <a:rPr lang="zh-TW" altLang="en-US" sz="3600" dirty="0"/>
              <a:t>他年纪轻，</a:t>
            </a:r>
            <a:r>
              <a:rPr lang="zh-TW" altLang="en-US" sz="3600" dirty="0">
                <a:highlight>
                  <a:srgbClr val="FFFF00"/>
                </a:highlight>
              </a:rPr>
              <a:t>一时</a:t>
            </a:r>
            <a:r>
              <a:rPr lang="zh-TW" altLang="en-US" sz="3600" dirty="0"/>
              <a:t>糊涂，被别人利用了 。</a:t>
            </a:r>
            <a:endParaRPr lang="en-US" altLang="zh-TW" sz="3600" dirty="0"/>
          </a:p>
        </p:txBody>
      </p:sp>
      <p:sp>
        <p:nvSpPr>
          <p:cNvPr id="7" name="文字方塊 6">
            <a:extLst>
              <a:ext uri="{FF2B5EF4-FFF2-40B4-BE49-F238E27FC236}">
                <a16:creationId xmlns:a16="http://schemas.microsoft.com/office/drawing/2014/main" id="{D3F34B42-B58D-4322-9C5E-F790FFC2DE1B}"/>
              </a:ext>
            </a:extLst>
          </p:cNvPr>
          <p:cNvSpPr txBox="1"/>
          <p:nvPr/>
        </p:nvSpPr>
        <p:spPr>
          <a:xfrm>
            <a:off x="-1" y="0"/>
            <a:ext cx="1799304" cy="646331"/>
          </a:xfrm>
          <a:prstGeom prst="rect">
            <a:avLst/>
          </a:prstGeom>
          <a:solidFill>
            <a:srgbClr val="660033"/>
          </a:solidFill>
        </p:spPr>
        <p:txBody>
          <a:bodyPr wrap="square" rtlCol="0">
            <a:spAutoFit/>
          </a:bodyPr>
          <a:lstStyle/>
          <a:p>
            <a:pPr algn="ctr"/>
            <a:r>
              <a:rPr lang="zh-TW" altLang="en-US" sz="3600" dirty="0">
                <a:solidFill>
                  <a:schemeClr val="bg1"/>
                </a:solidFill>
                <a:latin typeface="微軟正黑體" panose="020B0604030504040204" pitchFamily="34" charset="-120"/>
                <a:ea typeface="微軟正黑體" panose="020B0604030504040204" pitchFamily="34" charset="-120"/>
              </a:rPr>
              <a:t>一時</a:t>
            </a:r>
            <a:endParaRPr lang="en-US" altLang="zh-TW" sz="36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1355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9BF23C9-79B3-4993-9D3A-F1CE7D483C19}"/>
              </a:ext>
            </a:extLst>
          </p:cNvPr>
          <p:cNvSpPr txBox="1"/>
          <p:nvPr/>
        </p:nvSpPr>
        <p:spPr>
          <a:xfrm>
            <a:off x="0" y="0"/>
            <a:ext cx="1457204" cy="646331"/>
          </a:xfrm>
          <a:prstGeom prst="rect">
            <a:avLst/>
          </a:prstGeom>
          <a:solidFill>
            <a:srgbClr val="660033"/>
          </a:solidFill>
        </p:spPr>
        <p:txBody>
          <a:bodyPr wrap="square" rtlCol="0">
            <a:spAutoFit/>
          </a:bodyPr>
          <a:lstStyle/>
          <a:p>
            <a:pPr algn="ctr"/>
            <a:r>
              <a:rPr lang="zh-TW" altLang="en-US" sz="3600" dirty="0">
                <a:solidFill>
                  <a:schemeClr val="bg1"/>
                </a:solidFill>
                <a:latin typeface="標楷體" panose="03000509000000000000" pitchFamily="65" charset="-120"/>
                <a:ea typeface="標楷體" panose="03000509000000000000" pitchFamily="65" charset="-120"/>
              </a:rPr>
              <a:t>一时</a:t>
            </a:r>
            <a:endParaRPr lang="en-US" altLang="zh-TW" sz="36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3917D139-2169-41AC-8615-D21EF9D8DE13}"/>
              </a:ext>
            </a:extLst>
          </p:cNvPr>
          <p:cNvSpPr txBox="1"/>
          <p:nvPr/>
        </p:nvSpPr>
        <p:spPr>
          <a:xfrm>
            <a:off x="333497" y="1252442"/>
            <a:ext cx="11525005" cy="4353115"/>
          </a:xfrm>
          <a:prstGeom prst="rect">
            <a:avLst/>
          </a:prstGeom>
          <a:noFill/>
        </p:spPr>
        <p:txBody>
          <a:bodyPr wrap="square" rtlCol="0">
            <a:spAutoFit/>
          </a:bodyPr>
          <a:lstStyle/>
          <a:p>
            <a:pPr>
              <a:lnSpc>
                <a:spcPct val="200000"/>
              </a:lnSpc>
            </a:pPr>
            <a:r>
              <a:rPr lang="en-US" altLang="zh-TW" sz="3600" dirty="0"/>
              <a:t>1.</a:t>
            </a:r>
            <a:r>
              <a:rPr lang="zh-TW" altLang="en-US" sz="3600" dirty="0"/>
              <a:t>我</a:t>
            </a:r>
            <a:r>
              <a:rPr lang="en-US" altLang="zh-TW" sz="3600" dirty="0"/>
              <a:t>____________</a:t>
            </a:r>
            <a:r>
              <a:rPr lang="zh-TW" altLang="en-US" sz="3600" dirty="0"/>
              <a:t>他的名字了，等一会儿我在问问别人。</a:t>
            </a:r>
            <a:endParaRPr lang="en-US" altLang="zh-TW" sz="3600" dirty="0"/>
          </a:p>
          <a:p>
            <a:pPr>
              <a:lnSpc>
                <a:spcPct val="200000"/>
              </a:lnSpc>
            </a:pPr>
            <a:r>
              <a:rPr lang="en-US" altLang="zh-TW" sz="3600" dirty="0"/>
              <a:t>2.</a:t>
            </a:r>
            <a:r>
              <a:rPr lang="zh-TW" altLang="en-US" sz="3600" dirty="0"/>
              <a:t>第一次参加演讲比赛时，因为紧张，</a:t>
            </a:r>
            <a:r>
              <a:rPr lang="en-US" altLang="zh-TW" sz="3600" dirty="0"/>
              <a:t>______________</a:t>
            </a:r>
            <a:r>
              <a:rPr lang="zh-TW" altLang="en-US" sz="3600" dirty="0"/>
              <a:t>。</a:t>
            </a:r>
            <a:endParaRPr lang="en-US" altLang="zh-TW" sz="3600" dirty="0"/>
          </a:p>
          <a:p>
            <a:pPr>
              <a:lnSpc>
                <a:spcPct val="200000"/>
              </a:lnSpc>
            </a:pPr>
            <a:r>
              <a:rPr lang="en-US" altLang="zh-TW" sz="3600" dirty="0"/>
              <a:t>3.</a:t>
            </a:r>
            <a:r>
              <a:rPr lang="zh-TW" altLang="en-US" sz="3600" dirty="0"/>
              <a:t>她很想戒烟，</a:t>
            </a:r>
            <a:r>
              <a:rPr lang="en-US" altLang="zh-TW" sz="3600" dirty="0"/>
              <a:t>______________</a:t>
            </a:r>
            <a:r>
              <a:rPr lang="zh-TW" altLang="en-US" sz="3600" dirty="0"/>
              <a:t>。</a:t>
            </a:r>
            <a:endParaRPr lang="en-US" altLang="zh-TW" sz="3600" dirty="0"/>
          </a:p>
          <a:p>
            <a:pPr>
              <a:lnSpc>
                <a:spcPct val="200000"/>
              </a:lnSpc>
            </a:pPr>
            <a:r>
              <a:rPr lang="en-US" altLang="zh-TW" sz="3600" dirty="0"/>
              <a:t>4.</a:t>
            </a:r>
            <a:r>
              <a:rPr lang="zh-TW" altLang="en-US" sz="3600" dirty="0"/>
              <a:t>主任刚交给我一个活儿，</a:t>
            </a:r>
            <a:r>
              <a:rPr lang="en-US" altLang="zh-TW" sz="3600" dirty="0"/>
              <a:t>____________</a:t>
            </a:r>
            <a:r>
              <a:rPr lang="zh-TW" altLang="en-US" sz="3600" dirty="0"/>
              <a:t>，你先走吧。</a:t>
            </a:r>
            <a:endParaRPr lang="en-US" altLang="zh-TW" sz="3600" dirty="0"/>
          </a:p>
        </p:txBody>
      </p:sp>
      <p:sp>
        <p:nvSpPr>
          <p:cNvPr id="12" name="文字方塊 11">
            <a:extLst>
              <a:ext uri="{FF2B5EF4-FFF2-40B4-BE49-F238E27FC236}">
                <a16:creationId xmlns:a16="http://schemas.microsoft.com/office/drawing/2014/main" id="{3EC6A515-4836-43BE-B9DE-82DC2B247BB4}"/>
              </a:ext>
            </a:extLst>
          </p:cNvPr>
          <p:cNvSpPr txBox="1"/>
          <p:nvPr/>
        </p:nvSpPr>
        <p:spPr>
          <a:xfrm>
            <a:off x="1192788" y="1496088"/>
            <a:ext cx="3262314" cy="646331"/>
          </a:xfrm>
          <a:prstGeom prst="rect">
            <a:avLst/>
          </a:prstGeom>
          <a:noFill/>
        </p:spPr>
        <p:txBody>
          <a:bodyPr wrap="square" rtlCol="0">
            <a:spAutoFit/>
          </a:bodyPr>
          <a:lstStyle/>
          <a:p>
            <a:pPr algn="ctr"/>
            <a:r>
              <a:rPr lang="zh-TW" altLang="en-US" sz="3600" dirty="0">
                <a:solidFill>
                  <a:srgbClr val="FF0000"/>
                </a:solidFill>
              </a:rPr>
              <a:t>一时忘记</a:t>
            </a:r>
          </a:p>
        </p:txBody>
      </p:sp>
      <p:sp>
        <p:nvSpPr>
          <p:cNvPr id="7" name="文字方塊 6">
            <a:extLst>
              <a:ext uri="{FF2B5EF4-FFF2-40B4-BE49-F238E27FC236}">
                <a16:creationId xmlns:a16="http://schemas.microsoft.com/office/drawing/2014/main" id="{67A3E2D1-C88E-4E85-B7E8-60C56A9DAD1E}"/>
              </a:ext>
            </a:extLst>
          </p:cNvPr>
          <p:cNvSpPr txBox="1"/>
          <p:nvPr/>
        </p:nvSpPr>
        <p:spPr>
          <a:xfrm>
            <a:off x="8126988" y="2591463"/>
            <a:ext cx="3262314" cy="646331"/>
          </a:xfrm>
          <a:prstGeom prst="rect">
            <a:avLst/>
          </a:prstGeom>
          <a:noFill/>
        </p:spPr>
        <p:txBody>
          <a:bodyPr wrap="square" rtlCol="0">
            <a:spAutoFit/>
          </a:bodyPr>
          <a:lstStyle/>
          <a:p>
            <a:pPr algn="ctr"/>
            <a:r>
              <a:rPr lang="zh-TW" altLang="en-US" sz="3600" dirty="0">
                <a:solidFill>
                  <a:srgbClr val="FF0000"/>
                </a:solidFill>
              </a:rPr>
              <a:t>一时忘词了</a:t>
            </a:r>
          </a:p>
        </p:txBody>
      </p:sp>
      <p:sp>
        <p:nvSpPr>
          <p:cNvPr id="9" name="文字方塊 8">
            <a:extLst>
              <a:ext uri="{FF2B5EF4-FFF2-40B4-BE49-F238E27FC236}">
                <a16:creationId xmlns:a16="http://schemas.microsoft.com/office/drawing/2014/main" id="{6B929B45-8D84-4B9A-A772-C3B75B762052}"/>
              </a:ext>
            </a:extLst>
          </p:cNvPr>
          <p:cNvSpPr txBox="1"/>
          <p:nvPr/>
        </p:nvSpPr>
        <p:spPr>
          <a:xfrm>
            <a:off x="3593088" y="3715413"/>
            <a:ext cx="3262314" cy="646331"/>
          </a:xfrm>
          <a:prstGeom prst="rect">
            <a:avLst/>
          </a:prstGeom>
          <a:noFill/>
        </p:spPr>
        <p:txBody>
          <a:bodyPr wrap="square" rtlCol="0">
            <a:spAutoFit/>
          </a:bodyPr>
          <a:lstStyle/>
          <a:p>
            <a:pPr algn="ctr"/>
            <a:r>
              <a:rPr lang="zh-TW" altLang="en-US" sz="3600" dirty="0">
                <a:solidFill>
                  <a:srgbClr val="FF0000"/>
                </a:solidFill>
              </a:rPr>
              <a:t>但一时戒不掉</a:t>
            </a:r>
          </a:p>
        </p:txBody>
      </p:sp>
      <p:sp>
        <p:nvSpPr>
          <p:cNvPr id="10" name="文字方塊 9">
            <a:extLst>
              <a:ext uri="{FF2B5EF4-FFF2-40B4-BE49-F238E27FC236}">
                <a16:creationId xmlns:a16="http://schemas.microsoft.com/office/drawing/2014/main" id="{A1D47DB9-1AA6-4C25-8B3F-EEC9192E30A2}"/>
              </a:ext>
            </a:extLst>
          </p:cNvPr>
          <p:cNvSpPr txBox="1"/>
          <p:nvPr/>
        </p:nvSpPr>
        <p:spPr>
          <a:xfrm>
            <a:off x="5745738" y="4810788"/>
            <a:ext cx="3262314" cy="646331"/>
          </a:xfrm>
          <a:prstGeom prst="rect">
            <a:avLst/>
          </a:prstGeom>
          <a:noFill/>
        </p:spPr>
        <p:txBody>
          <a:bodyPr wrap="square" rtlCol="0">
            <a:spAutoFit/>
          </a:bodyPr>
          <a:lstStyle/>
          <a:p>
            <a:pPr algn="ctr"/>
            <a:r>
              <a:rPr lang="zh-TW" altLang="en-US" sz="3600" dirty="0">
                <a:solidFill>
                  <a:srgbClr val="FF0000"/>
                </a:solidFill>
              </a:rPr>
              <a:t>一时做不完</a:t>
            </a:r>
          </a:p>
        </p:txBody>
      </p:sp>
    </p:spTree>
    <p:extLst>
      <p:ext uri="{BB962C8B-B14F-4D97-AF65-F5344CB8AC3E}">
        <p14:creationId xmlns:p14="http://schemas.microsoft.com/office/powerpoint/2010/main" val="551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9" grpId="0"/>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B791751-914F-41CF-91C3-3653C52F366C}"/>
              </a:ext>
            </a:extLst>
          </p:cNvPr>
          <p:cNvSpPr/>
          <p:nvPr/>
        </p:nvSpPr>
        <p:spPr>
          <a:xfrm>
            <a:off x="386343" y="84240"/>
            <a:ext cx="11467403" cy="6649834"/>
          </a:xfrm>
          <a:prstGeom prst="rect">
            <a:avLst/>
          </a:prstGeom>
        </p:spPr>
        <p:txBody>
          <a:bodyPr wrap="square">
            <a:spAutoFit/>
          </a:bodyPr>
          <a:lstStyle/>
          <a:p>
            <a:pPr indent="457200">
              <a:lnSpc>
                <a:spcPct val="150000"/>
              </a:lnSpc>
            </a:pPr>
            <a:r>
              <a:rPr lang="zh-CN" altLang="en-US" sz="3200" dirty="0">
                <a:latin typeface="微軟正黑體" panose="020B0604030504040204" pitchFamily="34" charset="-120"/>
                <a:ea typeface="微軟正黑體" panose="020B0604030504040204" pitchFamily="34" charset="-120"/>
              </a:rPr>
              <a:t>他身轻如</a:t>
            </a:r>
            <a:r>
              <a:rPr lang="zh-TW" altLang="en-US" sz="3200" dirty="0">
                <a:latin typeface="微軟正黑體" panose="020B0604030504040204" pitchFamily="34" charset="-120"/>
                <a:ea typeface="微軟正黑體" panose="020B0604030504040204" pitchFamily="34" charset="-120"/>
              </a:rPr>
              <a:t>燕</a:t>
            </a:r>
            <a:r>
              <a:rPr lang="zh-CN" altLang="en-US" sz="3200" dirty="0">
                <a:latin typeface="微軟正黑體" panose="020B0604030504040204" pitchFamily="34" charset="-120"/>
                <a:ea typeface="微軟正黑體" panose="020B0604030504040204" pitchFamily="34" charset="-120"/>
              </a:rPr>
              <a:t>、健步如飞。他路过城市、牧场、渔村，分别拜访了“任何人”“某个人”和“每个人”，他们却都已白发苍苍，他们不相信这个充满活力的年轻人就是当初与他们同行的弱听弱视的“没有人”。“没有人”把果子分给他们。“任何人”病好了，“某个人”复明了，“每个人”是否变聪明倒一时难下定论。遗憾的是，他们依旧白发苍苍，也许，只有亲自采摘品尝新鲜的仙果，才能有最大的收获吧！</a:t>
            </a:r>
          </a:p>
          <a:p>
            <a:pPr indent="457200">
              <a:lnSpc>
                <a:spcPct val="150000"/>
              </a:lnSpc>
            </a:pPr>
            <a:r>
              <a:rPr lang="zh-CN" altLang="en-US" sz="3200" dirty="0">
                <a:latin typeface="微軟正黑體" panose="020B0604030504040204" pitchFamily="34" charset="-120"/>
                <a:ea typeface="微軟正黑體" panose="020B0604030504040204" pitchFamily="34" charset="-120"/>
              </a:rPr>
              <a:t>三个人面面相觑，是后悔自己的不坚持还是懊丧自己太依赖别人了呢？他们好悔啊！</a:t>
            </a:r>
            <a:endParaRPr lang="zh-TW" altLang="en-US"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0966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6D2B528-1813-4755-9E59-7BAE8242ED7D}"/>
              </a:ext>
            </a:extLst>
          </p:cNvPr>
          <p:cNvSpPr txBox="1"/>
          <p:nvPr/>
        </p:nvSpPr>
        <p:spPr>
          <a:xfrm>
            <a:off x="323849" y="1331416"/>
            <a:ext cx="11544301" cy="4976555"/>
          </a:xfrm>
          <a:prstGeom prst="rect">
            <a:avLst/>
          </a:prstGeom>
          <a:noFill/>
        </p:spPr>
        <p:txBody>
          <a:bodyPr wrap="square" rtlCol="0">
            <a:spAutoFit/>
          </a:bodyPr>
          <a:lstStyle/>
          <a:p>
            <a:pPr>
              <a:lnSpc>
                <a:spcPct val="150000"/>
              </a:lnSpc>
            </a:pPr>
            <a:r>
              <a:rPr lang="en-US" altLang="zh-TW" sz="3600" dirty="0">
                <a:latin typeface="+mn-ea"/>
              </a:rPr>
              <a:t>1.</a:t>
            </a:r>
            <a:r>
              <a:rPr lang="zh-TW" altLang="en-US" sz="3600" dirty="0">
                <a:latin typeface="+mn-ea"/>
              </a:rPr>
              <a:t>人们都说在某个地方确实有仙果。</a:t>
            </a:r>
            <a:endParaRPr lang="en-US" altLang="zh-TW" sz="3600" dirty="0">
              <a:latin typeface="+mn-ea"/>
            </a:endParaRPr>
          </a:p>
          <a:p>
            <a:pPr>
              <a:lnSpc>
                <a:spcPct val="150000"/>
              </a:lnSpc>
            </a:pPr>
            <a:r>
              <a:rPr lang="en-US" altLang="zh-TW" sz="3600" dirty="0">
                <a:latin typeface="+mn-ea"/>
              </a:rPr>
              <a:t>2.</a:t>
            </a:r>
            <a:r>
              <a:rPr lang="zh-TW" altLang="en-US" sz="3600" dirty="0">
                <a:latin typeface="+mn-ea"/>
              </a:rPr>
              <a:t>这四个人想寻找的东西各不相同。</a:t>
            </a:r>
            <a:endParaRPr lang="en-US" altLang="zh-TW" sz="3600" dirty="0">
              <a:latin typeface="+mn-ea"/>
            </a:endParaRPr>
          </a:p>
          <a:p>
            <a:pPr>
              <a:lnSpc>
                <a:spcPct val="150000"/>
              </a:lnSpc>
            </a:pPr>
            <a:r>
              <a:rPr lang="en-US" altLang="zh-TW" sz="3600" dirty="0">
                <a:latin typeface="+mn-ea"/>
              </a:rPr>
              <a:t>3.</a:t>
            </a:r>
            <a:r>
              <a:rPr lang="zh-TW" altLang="en-US" sz="3600" dirty="0">
                <a:latin typeface="+mn-ea"/>
              </a:rPr>
              <a:t>十年后，“每个人”决定留在渔村。</a:t>
            </a:r>
            <a:endParaRPr lang="en-US" altLang="zh-TW" sz="3600" dirty="0">
              <a:latin typeface="+mn-ea"/>
            </a:endParaRPr>
          </a:p>
          <a:p>
            <a:pPr>
              <a:lnSpc>
                <a:spcPct val="150000"/>
              </a:lnSpc>
            </a:pPr>
            <a:r>
              <a:rPr lang="en-US" altLang="zh-TW" sz="3600" dirty="0">
                <a:latin typeface="+mn-ea"/>
              </a:rPr>
              <a:t>4.</a:t>
            </a:r>
            <a:r>
              <a:rPr lang="zh-TW" altLang="en-US" sz="3600" dirty="0">
                <a:latin typeface="+mn-ea"/>
              </a:rPr>
              <a:t>二十年后，“某个人”很想建一个绿草茵茵的牧场 。</a:t>
            </a:r>
            <a:endParaRPr lang="en-US" altLang="zh-TW" sz="3600" dirty="0">
              <a:latin typeface="+mn-ea"/>
            </a:endParaRPr>
          </a:p>
          <a:p>
            <a:pPr>
              <a:lnSpc>
                <a:spcPct val="150000"/>
              </a:lnSpc>
            </a:pPr>
            <a:r>
              <a:rPr lang="en-US" altLang="zh-TW" sz="3600" dirty="0">
                <a:latin typeface="+mn-ea"/>
              </a:rPr>
              <a:t>5.</a:t>
            </a:r>
            <a:r>
              <a:rPr lang="zh-TW" altLang="en-US" sz="3600" dirty="0">
                <a:latin typeface="+mn-ea"/>
              </a:rPr>
              <a:t>三十年后，在一个繁华的城市里， “任何人”和“没</a:t>
            </a:r>
            <a:endParaRPr lang="en-US" altLang="zh-TW" sz="3600" dirty="0">
              <a:latin typeface="+mn-ea"/>
            </a:endParaRPr>
          </a:p>
          <a:p>
            <a:pPr>
              <a:lnSpc>
                <a:spcPct val="150000"/>
              </a:lnSpc>
            </a:pPr>
            <a:r>
              <a:rPr lang="zh-TW" altLang="en-US" sz="3600" dirty="0">
                <a:latin typeface="+mn-ea"/>
              </a:rPr>
              <a:t>   有人”互相鼓励，继续前进 。</a:t>
            </a:r>
            <a:endParaRPr lang="en-US" altLang="zh-TW" sz="3600" dirty="0">
              <a:latin typeface="+mn-ea"/>
            </a:endParaRPr>
          </a:p>
        </p:txBody>
      </p:sp>
      <p:sp>
        <p:nvSpPr>
          <p:cNvPr id="3" name="文字方塊 2">
            <a:extLst>
              <a:ext uri="{FF2B5EF4-FFF2-40B4-BE49-F238E27FC236}">
                <a16:creationId xmlns:a16="http://schemas.microsoft.com/office/drawing/2014/main" id="{6D5037F0-9328-42F7-AE9A-1C186743798C}"/>
              </a:ext>
            </a:extLst>
          </p:cNvPr>
          <p:cNvSpPr txBox="1"/>
          <p:nvPr/>
        </p:nvSpPr>
        <p:spPr>
          <a:xfrm>
            <a:off x="0" y="0"/>
            <a:ext cx="3589020" cy="769441"/>
          </a:xfrm>
          <a:prstGeom prst="rect">
            <a:avLst/>
          </a:prstGeom>
          <a:solidFill>
            <a:schemeClr val="accent3">
              <a:lumMod val="50000"/>
            </a:schemeClr>
          </a:solidFill>
        </p:spPr>
        <p:txBody>
          <a:bodyPr wrap="square" rtlCol="0">
            <a:spAutoFit/>
          </a:bodyPr>
          <a:lstStyle/>
          <a:p>
            <a:pPr algn="ctr"/>
            <a:r>
              <a:rPr lang="zh-TW" altLang="en-US" sz="4400" dirty="0">
                <a:solidFill>
                  <a:schemeClr val="bg1"/>
                </a:solidFill>
                <a:latin typeface="+mn-ea"/>
              </a:rPr>
              <a:t>课文理解</a:t>
            </a:r>
          </a:p>
        </p:txBody>
      </p:sp>
    </p:spTree>
    <p:extLst>
      <p:ext uri="{BB962C8B-B14F-4D97-AF65-F5344CB8AC3E}">
        <p14:creationId xmlns:p14="http://schemas.microsoft.com/office/powerpoint/2010/main" val="162934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6D2B528-1813-4755-9E59-7BAE8242ED7D}"/>
              </a:ext>
            </a:extLst>
          </p:cNvPr>
          <p:cNvSpPr txBox="1"/>
          <p:nvPr/>
        </p:nvSpPr>
        <p:spPr>
          <a:xfrm>
            <a:off x="328702" y="1379041"/>
            <a:ext cx="11534596" cy="4705199"/>
          </a:xfrm>
          <a:prstGeom prst="rect">
            <a:avLst/>
          </a:prstGeom>
          <a:noFill/>
        </p:spPr>
        <p:txBody>
          <a:bodyPr wrap="square" rtlCol="0">
            <a:spAutoFit/>
          </a:bodyPr>
          <a:lstStyle/>
          <a:p>
            <a:pPr>
              <a:lnSpc>
                <a:spcPct val="150000"/>
              </a:lnSpc>
            </a:pPr>
            <a:r>
              <a:rPr lang="en-US" altLang="zh-TW" sz="3400" dirty="0">
                <a:latin typeface="+mn-ea"/>
              </a:rPr>
              <a:t>6.</a:t>
            </a:r>
            <a:r>
              <a:rPr lang="zh-TW" altLang="en-US" sz="3400" dirty="0">
                <a:latin typeface="+mn-ea"/>
              </a:rPr>
              <a:t>“没有人” 认为自己的同伴应该感到很羞愧。</a:t>
            </a:r>
            <a:endParaRPr lang="en-US" altLang="zh-TW" sz="3400" dirty="0">
              <a:latin typeface="+mn-ea"/>
            </a:endParaRPr>
          </a:p>
          <a:p>
            <a:pPr>
              <a:lnSpc>
                <a:spcPct val="150000"/>
              </a:lnSpc>
            </a:pPr>
            <a:r>
              <a:rPr lang="en-US" altLang="zh-TW" sz="3400" dirty="0">
                <a:latin typeface="+mn-ea"/>
              </a:rPr>
              <a:t>7.</a:t>
            </a:r>
            <a:r>
              <a:rPr lang="zh-TW" altLang="en-US" sz="3400" dirty="0">
                <a:latin typeface="+mn-ea"/>
              </a:rPr>
              <a:t>在追寻的过程中， “没有人”也曾想到放弃 。</a:t>
            </a:r>
            <a:endParaRPr lang="en-US" altLang="zh-TW" sz="3400" dirty="0">
              <a:latin typeface="+mn-ea"/>
            </a:endParaRPr>
          </a:p>
          <a:p>
            <a:pPr>
              <a:lnSpc>
                <a:spcPct val="150000"/>
              </a:lnSpc>
            </a:pPr>
            <a:r>
              <a:rPr lang="en-US" altLang="zh-TW" sz="3400" dirty="0">
                <a:latin typeface="+mn-ea"/>
              </a:rPr>
              <a:t>8.</a:t>
            </a:r>
            <a:r>
              <a:rPr lang="zh-TW" altLang="en-US" sz="3400" dirty="0">
                <a:latin typeface="+mn-ea"/>
              </a:rPr>
              <a:t>五十年后， “没有人”偶然发现了仙果 。</a:t>
            </a:r>
            <a:endParaRPr lang="en-US" altLang="zh-TW" sz="3400" dirty="0">
              <a:latin typeface="+mn-ea"/>
            </a:endParaRPr>
          </a:p>
          <a:p>
            <a:pPr>
              <a:lnSpc>
                <a:spcPct val="150000"/>
              </a:lnSpc>
            </a:pPr>
            <a:r>
              <a:rPr lang="en-US" altLang="zh-TW" sz="3400" dirty="0">
                <a:latin typeface="+mn-ea"/>
              </a:rPr>
              <a:t>9.</a:t>
            </a:r>
            <a:r>
              <a:rPr lang="zh-TW" altLang="en-US" sz="3400" dirty="0">
                <a:latin typeface="+mn-ea"/>
              </a:rPr>
              <a:t>“没有人”吃下仙果后，白发复黑，面色红润，神采奕奕</a:t>
            </a:r>
            <a:r>
              <a:rPr lang="en-US" altLang="zh-TW" sz="3400" dirty="0">
                <a:latin typeface="+mn-ea"/>
              </a:rPr>
              <a:t> </a:t>
            </a:r>
            <a:r>
              <a:rPr lang="zh-TW" altLang="en-US" sz="3400" dirty="0">
                <a:latin typeface="+mn-ea"/>
              </a:rPr>
              <a:t>。</a:t>
            </a:r>
            <a:endParaRPr lang="en-US" altLang="zh-TW" sz="3400" dirty="0">
              <a:latin typeface="+mn-ea"/>
            </a:endParaRPr>
          </a:p>
          <a:p>
            <a:pPr>
              <a:lnSpc>
                <a:spcPct val="150000"/>
              </a:lnSpc>
            </a:pPr>
            <a:r>
              <a:rPr lang="en-US" altLang="zh-TW" sz="3400" dirty="0">
                <a:latin typeface="+mn-ea"/>
              </a:rPr>
              <a:t>10.</a:t>
            </a:r>
            <a:r>
              <a:rPr lang="zh-TW" altLang="en-US" sz="3400" dirty="0">
                <a:latin typeface="+mn-ea"/>
              </a:rPr>
              <a:t>“没有人”揣着很多仙果，踏上了归途 。</a:t>
            </a:r>
            <a:endParaRPr lang="en-US" altLang="zh-TW" sz="3400" dirty="0">
              <a:latin typeface="+mn-ea"/>
            </a:endParaRPr>
          </a:p>
          <a:p>
            <a:pPr>
              <a:lnSpc>
                <a:spcPct val="150000"/>
              </a:lnSpc>
            </a:pPr>
            <a:r>
              <a:rPr lang="en-US" altLang="zh-TW" sz="3400" dirty="0">
                <a:latin typeface="+mn-ea"/>
              </a:rPr>
              <a:t>11.</a:t>
            </a:r>
            <a:r>
              <a:rPr lang="zh-TW" altLang="en-US" sz="3400" dirty="0">
                <a:latin typeface="+mn-ea"/>
              </a:rPr>
              <a:t>其他三个人吃了仙果以后，毫无作用 。</a:t>
            </a:r>
            <a:endParaRPr lang="en-US" altLang="zh-TW" sz="3400" dirty="0">
              <a:latin typeface="+mn-ea"/>
            </a:endParaRPr>
          </a:p>
        </p:txBody>
      </p:sp>
      <p:sp>
        <p:nvSpPr>
          <p:cNvPr id="4" name="文字方塊 3">
            <a:extLst>
              <a:ext uri="{FF2B5EF4-FFF2-40B4-BE49-F238E27FC236}">
                <a16:creationId xmlns:a16="http://schemas.microsoft.com/office/drawing/2014/main" id="{3F4311A6-2472-41C4-B2CC-45501F147B60}"/>
              </a:ext>
            </a:extLst>
          </p:cNvPr>
          <p:cNvSpPr txBox="1"/>
          <p:nvPr/>
        </p:nvSpPr>
        <p:spPr>
          <a:xfrm>
            <a:off x="0" y="0"/>
            <a:ext cx="3589020" cy="769441"/>
          </a:xfrm>
          <a:prstGeom prst="rect">
            <a:avLst/>
          </a:prstGeom>
          <a:solidFill>
            <a:schemeClr val="accent3">
              <a:lumMod val="50000"/>
            </a:schemeClr>
          </a:solidFill>
        </p:spPr>
        <p:txBody>
          <a:bodyPr wrap="square" rtlCol="0">
            <a:spAutoFit/>
          </a:bodyPr>
          <a:lstStyle/>
          <a:p>
            <a:pPr algn="ctr"/>
            <a:r>
              <a:rPr lang="zh-TW" altLang="en-US" sz="4400" dirty="0">
                <a:solidFill>
                  <a:schemeClr val="bg1"/>
                </a:solidFill>
                <a:latin typeface="+mn-ea"/>
              </a:rPr>
              <a:t>课文理解</a:t>
            </a:r>
          </a:p>
        </p:txBody>
      </p:sp>
    </p:spTree>
    <p:extLst>
      <p:ext uri="{BB962C8B-B14F-4D97-AF65-F5344CB8AC3E}">
        <p14:creationId xmlns:p14="http://schemas.microsoft.com/office/powerpoint/2010/main" val="13197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菱格線條 16x9">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8520_TF03031015.potx" id="{BF811ECD-E1BE-401A-A894-0A76B7AE0225}" vid="{B4976558-16A3-4184-95EE-E77E856A39AA}"/>
    </a:ext>
  </a:extLst>
</a:theme>
</file>

<file path=ppt/theme/theme2.xml><?xml version="1.0" encoding="utf-8"?>
<a:theme xmlns:a="http://schemas.openxmlformats.org/drawingml/2006/main" name="Office 佈景主題">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商務菱格線條簡報 (寬螢幕)</Template>
  <TotalTime>1079</TotalTime>
  <Words>7080</Words>
  <Application>Microsoft Office PowerPoint</Application>
  <PresentationFormat>寬螢幕</PresentationFormat>
  <Paragraphs>779</Paragraphs>
  <Slides>123</Slides>
  <Notes>1</Notes>
  <HiddenSlides>0</HiddenSlides>
  <MMClips>2</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123</vt:i4>
      </vt:variant>
    </vt:vector>
  </HeadingPairs>
  <TitlesOfParts>
    <vt:vector size="131" baseType="lpstr">
      <vt:lpstr>Helvetica Neue</vt:lpstr>
      <vt:lpstr>Microsoft JhengHei UI</vt:lpstr>
      <vt:lpstr>Microsoft Yahei</vt:lpstr>
      <vt:lpstr>微軟正黑體</vt:lpstr>
      <vt:lpstr>標楷體</vt:lpstr>
      <vt:lpstr>Arial</vt:lpstr>
      <vt:lpstr>Calibri</vt:lpstr>
      <vt:lpstr>菱格線條 16x9</vt:lpstr>
      <vt:lpstr>第七课 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標題版面配置</dc:title>
  <dc:creator>鄭雅瓈</dc:creator>
  <cp:lastModifiedBy>鄭雅瓈</cp:lastModifiedBy>
  <cp:revision>261</cp:revision>
  <dcterms:created xsi:type="dcterms:W3CDTF">2020-03-03T09:34:06Z</dcterms:created>
  <dcterms:modified xsi:type="dcterms:W3CDTF">2020-04-04T08:44:46Z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