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76" r:id="rId3"/>
    <p:sldId id="378" r:id="rId4"/>
    <p:sldId id="379" r:id="rId5"/>
    <p:sldId id="257" r:id="rId6"/>
    <p:sldId id="380" r:id="rId7"/>
    <p:sldId id="364" r:id="rId8"/>
    <p:sldId id="432" r:id="rId9"/>
    <p:sldId id="433" r:id="rId10"/>
    <p:sldId id="434" r:id="rId11"/>
    <p:sldId id="258" r:id="rId12"/>
    <p:sldId id="381" r:id="rId13"/>
    <p:sldId id="382" r:id="rId14"/>
    <p:sldId id="282" r:id="rId15"/>
    <p:sldId id="428" r:id="rId16"/>
    <p:sldId id="429" r:id="rId17"/>
    <p:sldId id="435" r:id="rId18"/>
    <p:sldId id="259" r:id="rId19"/>
    <p:sldId id="383" r:id="rId20"/>
    <p:sldId id="384" r:id="rId21"/>
    <p:sldId id="412" r:id="rId22"/>
    <p:sldId id="436" r:id="rId23"/>
    <p:sldId id="437" r:id="rId24"/>
    <p:sldId id="413" r:id="rId25"/>
    <p:sldId id="438" r:id="rId26"/>
    <p:sldId id="440" r:id="rId27"/>
    <p:sldId id="439" r:id="rId28"/>
    <p:sldId id="416" r:id="rId29"/>
    <p:sldId id="441" r:id="rId30"/>
    <p:sldId id="442" r:id="rId31"/>
    <p:sldId id="443" r:id="rId32"/>
    <p:sldId id="260" r:id="rId33"/>
    <p:sldId id="385" r:id="rId34"/>
    <p:sldId id="386" r:id="rId35"/>
    <p:sldId id="414" r:id="rId36"/>
    <p:sldId id="444" r:id="rId37"/>
    <p:sldId id="445" r:id="rId38"/>
    <p:sldId id="261" r:id="rId39"/>
    <p:sldId id="387" r:id="rId40"/>
    <p:sldId id="388" r:id="rId41"/>
    <p:sldId id="262" r:id="rId42"/>
    <p:sldId id="389" r:id="rId43"/>
    <p:sldId id="390" r:id="rId44"/>
    <p:sldId id="263" r:id="rId45"/>
    <p:sldId id="391" r:id="rId46"/>
    <p:sldId id="393" r:id="rId47"/>
    <p:sldId id="392" r:id="rId48"/>
    <p:sldId id="417" r:id="rId49"/>
    <p:sldId id="446" r:id="rId50"/>
    <p:sldId id="264" r:id="rId51"/>
    <p:sldId id="395" r:id="rId52"/>
    <p:sldId id="415" r:id="rId53"/>
    <p:sldId id="447" r:id="rId54"/>
    <p:sldId id="448" r:id="rId55"/>
    <p:sldId id="418" r:id="rId56"/>
    <p:sldId id="449" r:id="rId57"/>
    <p:sldId id="451" r:id="rId58"/>
    <p:sldId id="450" r:id="rId59"/>
    <p:sldId id="265" r:id="rId60"/>
    <p:sldId id="396" r:id="rId61"/>
    <p:sldId id="397" r:id="rId62"/>
    <p:sldId id="266" r:id="rId63"/>
    <p:sldId id="398" r:id="rId64"/>
    <p:sldId id="399" r:id="rId65"/>
    <p:sldId id="419" r:id="rId66"/>
    <p:sldId id="452" r:id="rId67"/>
    <p:sldId id="267" r:id="rId68"/>
    <p:sldId id="400" r:id="rId69"/>
    <p:sldId id="401" r:id="rId70"/>
    <p:sldId id="402" r:id="rId71"/>
    <p:sldId id="268" r:id="rId72"/>
    <p:sldId id="403" r:id="rId73"/>
    <p:sldId id="404" r:id="rId74"/>
    <p:sldId id="269" r:id="rId75"/>
    <p:sldId id="405" r:id="rId76"/>
    <p:sldId id="270" r:id="rId77"/>
    <p:sldId id="406" r:id="rId78"/>
    <p:sldId id="407" r:id="rId79"/>
    <p:sldId id="271" r:id="rId80"/>
    <p:sldId id="408" r:id="rId81"/>
    <p:sldId id="409" r:id="rId82"/>
    <p:sldId id="272" r:id="rId83"/>
    <p:sldId id="410" r:id="rId84"/>
    <p:sldId id="411" r:id="rId85"/>
    <p:sldId id="273" r:id="rId86"/>
    <p:sldId id="472" r:id="rId87"/>
    <p:sldId id="474" r:id="rId88"/>
    <p:sldId id="475" r:id="rId89"/>
    <p:sldId id="476" r:id="rId90"/>
    <p:sldId id="478" r:id="rId91"/>
    <p:sldId id="477" r:id="rId92"/>
    <p:sldId id="481" r:id="rId93"/>
    <p:sldId id="490" r:id="rId94"/>
    <p:sldId id="479" r:id="rId95"/>
    <p:sldId id="491" r:id="rId96"/>
    <p:sldId id="492" r:id="rId97"/>
    <p:sldId id="482" r:id="rId98"/>
    <p:sldId id="493" r:id="rId99"/>
    <p:sldId id="494" r:id="rId100"/>
    <p:sldId id="483" r:id="rId101"/>
    <p:sldId id="495" r:id="rId102"/>
    <p:sldId id="480" r:id="rId103"/>
    <p:sldId id="496" r:id="rId104"/>
    <p:sldId id="484" r:id="rId105"/>
    <p:sldId id="497" r:id="rId106"/>
    <p:sldId id="498" r:id="rId107"/>
    <p:sldId id="499" r:id="rId108"/>
    <p:sldId id="500" r:id="rId109"/>
    <p:sldId id="502" r:id="rId110"/>
    <p:sldId id="485" r:id="rId111"/>
    <p:sldId id="504" r:id="rId112"/>
    <p:sldId id="503" r:id="rId113"/>
    <p:sldId id="505" r:id="rId114"/>
    <p:sldId id="486" r:id="rId115"/>
    <p:sldId id="487" r:id="rId116"/>
    <p:sldId id="506" r:id="rId117"/>
    <p:sldId id="488" r:id="rId118"/>
    <p:sldId id="507" r:id="rId119"/>
    <p:sldId id="489" r:id="rId1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鄭雅瓈" initials="鄭雅瓈" lastIdx="2" clrIdx="0">
    <p:extLst>
      <p:ext uri="{19B8F6BF-5375-455C-9EA6-DF929625EA0E}">
        <p15:presenceInfo xmlns:p15="http://schemas.microsoft.com/office/powerpoint/2012/main" userId="S::s107138502@mail1.ncnu.edu.tw::aff654db-de55-4672-bffa-3333fb60ef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A7AF"/>
    <a:srgbClr val="C77373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05" autoAdjust="0"/>
    <p:restoredTop sz="93817" autoAdjust="0"/>
  </p:normalViewPr>
  <p:slideViewPr>
    <p:cSldViewPr snapToGrid="0" showGuides="1">
      <p:cViewPr varScale="1">
        <p:scale>
          <a:sx n="63" d="100"/>
          <a:sy n="63" d="100"/>
        </p:scale>
        <p:origin x="64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commentAuthors" Target="commentAuthor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A6C7DA-E935-4DA3-AF64-40EA41E62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561975"/>
            <a:ext cx="11544300" cy="575310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第八课</a:t>
            </a:r>
            <a:br>
              <a:rPr lang="en-US" altLang="zh-TW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辛亥革命与我</a:t>
            </a:r>
          </a:p>
        </p:txBody>
      </p:sp>
    </p:spTree>
    <p:extLst>
      <p:ext uri="{BB962C8B-B14F-4D97-AF65-F5344CB8AC3E}">
        <p14:creationId xmlns:p14="http://schemas.microsoft.com/office/powerpoint/2010/main" val="178522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1024202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敌人的炮弹把附近的房子都炸毁了。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B5110AA-5F5F-4A12-B15B-7200B610EB4B}"/>
              </a:ext>
            </a:extLst>
          </p:cNvPr>
          <p:cNvSpPr txBox="1"/>
          <p:nvPr/>
        </p:nvSpPr>
        <p:spPr>
          <a:xfrm>
            <a:off x="364761" y="3733800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这两支小狗把主人的房间弄的乱七八糟的。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02C3B38-01A9-48F1-8A79-12EF491DD460}"/>
              </a:ext>
            </a:extLst>
          </p:cNvPr>
          <p:cNvSpPr txBox="1"/>
          <p:nvPr/>
        </p:nvSpPr>
        <p:spPr>
          <a:xfrm>
            <a:off x="468671" y="2369127"/>
            <a:ext cx="11127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附近的房子给敌人的炮弹炸毁了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16A4A5A-5E13-4DAB-B62D-62FC1A8631BA}"/>
              </a:ext>
            </a:extLst>
          </p:cNvPr>
          <p:cNvSpPr txBox="1"/>
          <p:nvPr/>
        </p:nvSpPr>
        <p:spPr>
          <a:xfrm>
            <a:off x="491836" y="5094344"/>
            <a:ext cx="11127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主人的房子给这两只小狗弄得乱七八糟的</a:t>
            </a:r>
          </a:p>
        </p:txBody>
      </p:sp>
    </p:spTree>
    <p:extLst>
      <p:ext uri="{BB962C8B-B14F-4D97-AF65-F5344CB8AC3E}">
        <p14:creationId xmlns:p14="http://schemas.microsoft.com/office/powerpoint/2010/main" val="12892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175D096-6072-43F7-A6C5-9D42C9794946}"/>
              </a:ext>
            </a:extLst>
          </p:cNvPr>
          <p:cNvSpPr/>
          <p:nvPr/>
        </p:nvSpPr>
        <p:spPr>
          <a:xfrm>
            <a:off x="330200" y="822960"/>
            <a:ext cx="11531600" cy="555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好，我就把这</a:t>
            </a:r>
            <a:r>
              <a:rPr lang="zh-TW" altLang="en-US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</a:t>
            </a: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团枯干的草，用一</a:t>
            </a:r>
            <a:r>
              <a:rPr lang="zh-TW" altLang="en-US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只</a:t>
            </a: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大玻璃碗盛着，注满了清水放在那儿。从那一天开始，我跟我两个宝贝儿子，就每天去探看沙漠玫瑰怎么样了</a:t>
            </a:r>
            <a:r>
              <a:rPr lang="zh-TW" altLang="en-US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第一天去看它，没有动静，还是一把枯草浸在水里头</a:t>
            </a:r>
            <a:r>
              <a:rPr lang="zh-TW" altLang="en-US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第二天去看的时候发现，它有一个中心，这个中心已经从里头往外头稍稍舒展松了，而且有一点绿的感觉，还不是颜色</a:t>
            </a:r>
            <a:r>
              <a:rPr lang="zh-TW" altLang="en-US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；</a:t>
            </a:r>
            <a:r>
              <a:rPr lang="zh-CN" altLang="zh-TW" sz="30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第三天再去看，那个绿的模糊的感觉已经实实在在是一种绿的颜色，松枝的绿色，散发出潮湿青苔的气味，虽然边缘还是干死的。它把自己张开，已经让我们看出了它真有玫瑰形的图案。</a:t>
            </a:r>
            <a:endParaRPr lang="zh-TW" altLang="zh-TW" sz="3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23329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核心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扩展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中心，主要部份。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向外伸展。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expand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571595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core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0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/>
      <p:bldP spid="14" grpId="0"/>
      <p:bldP spid="1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175D096-6072-43F7-A6C5-9D42C9794946}"/>
              </a:ext>
            </a:extLst>
          </p:cNvPr>
          <p:cNvSpPr/>
          <p:nvPr/>
        </p:nvSpPr>
        <p:spPr>
          <a:xfrm>
            <a:off x="350520" y="2319880"/>
            <a:ext cx="11490960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en-US" altLang="zh-TW" sz="3600" kern="100" dirty="0">
                <a:latin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每一天，它核心的绿意就往外扩展一寸。我们每天给它加清水，到了有一天，那个绿色已经渐渐延伸到它所有的手指，层层舒展开来。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294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丰润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饱满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尽情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开放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饱满，皮肤光滑。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丰满，充实。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不受限制。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722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do </a:t>
            </a:r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one'most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157655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come into bloom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plump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24140" y="244030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plump and smooth-skinned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花朵张开。</a:t>
            </a:r>
          </a:p>
        </p:txBody>
      </p:sp>
    </p:spTree>
    <p:extLst>
      <p:ext uri="{BB962C8B-B14F-4D97-AF65-F5344CB8AC3E}">
        <p14:creationId xmlns:p14="http://schemas.microsoft.com/office/powerpoint/2010/main" val="38304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DD34088-EE84-433F-B9D0-B653169AECDA}"/>
              </a:ext>
            </a:extLst>
          </p:cNvPr>
          <p:cNvSpPr/>
          <p:nvPr/>
        </p:nvSpPr>
        <p:spPr>
          <a:xfrm>
            <a:off x="325120" y="1361440"/>
            <a:ext cx="1154176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第八天，当我们去看沙漠玫瑰的时候，刚好我们一</a:t>
            </a:r>
            <a:r>
              <a:rPr lang="zh-TW" altLang="en-US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个</a:t>
            </a: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邻居也在，他就跟着我们一起到厨房里去看。这一天，展现在我们眼前的是完整的、丰润饱满、复活了的沙漠玫瑰！我们三个疯狂大叫出声，因为太快乐了，我们看到一朵尽情开放的浓绿的沙漠玫瑰。</a:t>
            </a:r>
            <a:endParaRPr lang="en-US" altLang="zh-CN" sz="3600" dirty="0"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indent="457200"/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28144891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67866" y="1842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杂草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愣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低等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搁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328352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指各种野草。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2151321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发呆。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等级较低的。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lower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lay down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 in a daze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weed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放置。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872BDC2-787A-4315-A91E-CE05E335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786" y="1566686"/>
            <a:ext cx="2755946" cy="182229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A1C27C7-BA77-46CC-82B3-3ED5D8639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084" y="1273546"/>
            <a:ext cx="2151321" cy="215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本身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孤立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线索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自己，自身。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孤单无助。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alone;isolated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clue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itself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隐秘的消息。</a:t>
            </a:r>
          </a:p>
        </p:txBody>
      </p:sp>
    </p:spTree>
    <p:extLst>
      <p:ext uri="{BB962C8B-B14F-4D97-AF65-F5344CB8AC3E}">
        <p14:creationId xmlns:p14="http://schemas.microsoft.com/office/powerpoint/2010/main" val="198957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5" grpId="0"/>
      <p:bldP spid="1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来历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人或事物的历史或背景。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there is a long history to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4FF904E-F9C8-4169-8BF2-8089BD1D880F}"/>
              </a:ext>
            </a:extLst>
          </p:cNvPr>
          <p:cNvSpPr txBox="1"/>
          <p:nvPr/>
        </p:nvSpPr>
        <p:spPr>
          <a:xfrm>
            <a:off x="6161322" y="25447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辗转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EC1053-D935-490B-AB03-C6E6AB885ECD}"/>
              </a:ext>
            </a:extLst>
          </p:cNvPr>
          <p:cNvSpPr/>
          <p:nvPr/>
        </p:nvSpPr>
        <p:spPr>
          <a:xfrm>
            <a:off x="8377965" y="321598"/>
            <a:ext cx="38140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toss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6ECD97A-A92B-4F4E-88EA-1A9A6961E0D2}"/>
              </a:ext>
            </a:extLst>
          </p:cNvPr>
          <p:cNvSpPr txBox="1"/>
          <p:nvPr/>
        </p:nvSpPr>
        <p:spPr>
          <a:xfrm>
            <a:off x="6096000" y="1969610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来回翻转，非直接地。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ED8264E-F64A-4E39-AA79-8400F3109954}"/>
              </a:ext>
            </a:extLst>
          </p:cNvPr>
          <p:cNvSpPr txBox="1"/>
          <p:nvPr/>
        </p:nvSpPr>
        <p:spPr>
          <a:xfrm>
            <a:off x="367866" y="346665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曲折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0575A1-BC53-478C-B94D-AA6D53A5242B}"/>
              </a:ext>
            </a:extLst>
          </p:cNvPr>
          <p:cNvSpPr/>
          <p:nvPr/>
        </p:nvSpPr>
        <p:spPr>
          <a:xfrm>
            <a:off x="2551848" y="369344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bending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081475C-3F17-404B-80A3-8B4AFC41B926}"/>
              </a:ext>
            </a:extLst>
          </p:cNvPr>
          <p:cNvSpPr txBox="1"/>
          <p:nvPr/>
        </p:nvSpPr>
        <p:spPr>
          <a:xfrm>
            <a:off x="65322" y="516914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弯曲，复杂的。</a:t>
            </a:r>
          </a:p>
        </p:txBody>
      </p:sp>
    </p:spTree>
    <p:extLst>
      <p:ext uri="{BB962C8B-B14F-4D97-AF65-F5344CB8AC3E}">
        <p14:creationId xmlns:p14="http://schemas.microsoft.com/office/powerpoint/2010/main" val="3478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  <p:bldP spid="5" grpId="0" animBg="1"/>
      <p:bldP spid="6" grpId="0"/>
      <p:bldP spid="8" grpId="0"/>
      <p:bldP spid="9" grpId="0" animBg="1"/>
      <p:bldP spid="10" grpId="0"/>
      <p:bldP spid="1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一点一滴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5976" y="2853526"/>
            <a:ext cx="6683944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一个人的知识，是一点一嘀累积起来的。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极少数量的。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8A0FE7C-D77F-4150-82BC-474A50F7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79" y="2892377"/>
            <a:ext cx="4165274" cy="292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5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千丝万缕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5976" y="3433335"/>
            <a:ext cx="6683944" cy="182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任何企业都与市场存在着千丝万缕的联系</a:t>
            </a:r>
            <a:r>
              <a:rPr lang="zh-TW" altLang="en-US" sz="4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形容关系密切复杂，难以理清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35C95C-1413-4164-AA75-E93EA253F41B}"/>
              </a:ext>
            </a:extLst>
          </p:cNvPr>
          <p:cNvSpPr/>
          <p:nvPr/>
        </p:nvSpPr>
        <p:spPr>
          <a:xfrm>
            <a:off x="6088611" y="2205391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have all kinds of connections with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28CBE54-C69D-40DC-B497-842B5EA1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3" y="2467001"/>
            <a:ext cx="5044786" cy="336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6BF7755-D3EA-412A-8850-9B66DA223EF6}"/>
              </a:ext>
            </a:extLst>
          </p:cNvPr>
          <p:cNvSpPr/>
          <p:nvPr/>
        </p:nvSpPr>
        <p:spPr>
          <a:xfrm>
            <a:off x="354418" y="1024982"/>
            <a:ext cx="11483163" cy="5182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是在</a:t>
            </a:r>
            <a:r>
              <a:rPr lang="en-US" altLang="zh-TW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1911</a:t>
            </a: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的春间，我的父亲送我去投考绍兴府中学堂。那时绍兴是革命伟人的产生地，绍兴府中学堂是以闹风潮著名的学校。府中学堂的监督（中学校长当时称监督）一年中总得换过两个。据说当时学校当局怕事，以身材短小作为录取新生的标准，以为人小是一定不会闹风潮的。而我却是全校生得最短小的一个，所以便被录取了。（这还是最近听鲁迅先生──当时绍兴府学堂的监督──说的，以前我还不知道。）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6557689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E5FFE1C-6B12-4F48-912F-73D3A01130E2}"/>
              </a:ext>
            </a:extLst>
          </p:cNvPr>
          <p:cNvSpPr/>
          <p:nvPr/>
        </p:nvSpPr>
        <p:spPr>
          <a:xfrm>
            <a:off x="345440" y="722637"/>
            <a:ext cx="11501120" cy="5183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2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这个邻居在旁边很奇怪的说，这一把杂草，你们干嘛呀？</a:t>
            </a:r>
            <a:endParaRPr lang="en-US" altLang="zh-CN" sz="3200" kern="100" dirty="0"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2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我楞住了。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2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是啊，在他的眼中，它不是玫瑰，它是地衣啊！你说，地衣再美，</a:t>
            </a:r>
            <a:r>
              <a:rPr lang="zh-TW" altLang="en-US" sz="32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能</a:t>
            </a:r>
            <a:r>
              <a:rPr lang="zh-CN" altLang="zh-TW" sz="32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美到哪里去呢？他看到的就是一把挺难看、气味潮湿的低等植物，搁在一个大碗里；也就是说，他看到的是现象的本身定在那一个时刻，是孤立的，而我们所看到的是现象和现象背后一点一滴的线索，辗转曲折、千丝万缕的来历。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7028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宇宙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洪荒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惊骇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指远古时代。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一开始。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initial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frightened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 ignorant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 the universe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恐慌害怕。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20991B-A5B5-41D1-83B9-D28029418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64" y="1351243"/>
            <a:ext cx="3711724" cy="20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惊天动地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5976" y="3429000"/>
            <a:ext cx="6683944" cy="182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这个乐团日前造访台湾，开了一场惊天动地的演唱会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形容声音响亮、声势浩大或事业伟大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35C95C-1413-4164-AA75-E93EA253F41B}"/>
              </a:ext>
            </a:extLst>
          </p:cNvPr>
          <p:cNvSpPr/>
          <p:nvPr/>
        </p:nvSpPr>
        <p:spPr>
          <a:xfrm>
            <a:off x="6096000" y="2023425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world shaking </a:t>
            </a:r>
            <a:endParaRPr lang="zh-TW" altLang="en-US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8DFFA4A1-F5F7-4ED2-9048-DC499B1B2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3" y="2699868"/>
            <a:ext cx="5026799" cy="26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南辕北辙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508056" y="3882773"/>
            <a:ext cx="6683944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这个结果与原先计划，简直是南辕北辙，相差太远了！</a:t>
            </a:r>
            <a:r>
              <a:rPr lang="zh-TW" altLang="en-US" sz="4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与事实相反。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35C95C-1413-4164-AA75-E93EA253F41B}"/>
              </a:ext>
            </a:extLst>
          </p:cNvPr>
          <p:cNvSpPr/>
          <p:nvPr/>
        </p:nvSpPr>
        <p:spPr>
          <a:xfrm>
            <a:off x="6096000" y="1959170"/>
            <a:ext cx="609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try to go south by driving the chariot north-act in a way that defeats one's purpose</a:t>
            </a:r>
            <a:endParaRPr lang="zh-TW" altLang="en-US" sz="32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FA091ED-5AAB-485C-8F7C-334900837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3" y="2672081"/>
            <a:ext cx="4962487" cy="329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7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8B8387A-E6A4-4357-9458-12AEFE05ACEE}"/>
              </a:ext>
            </a:extLst>
          </p:cNvPr>
          <p:cNvSpPr/>
          <p:nvPr/>
        </p:nvSpPr>
        <p:spPr>
          <a:xfrm>
            <a:off x="335280" y="1320800"/>
            <a:ext cx="11521440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于是，这个东西在我们的价值判断里，它的美是惊天动地的，它的复活过程就是宇宙洪荒初始的惊骇演出。我们能够对它欣赏，只有一个原因</a:t>
            </a:r>
            <a:r>
              <a:rPr lang="zh-TW" altLang="en-US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我们知道它的起点在哪里。知不知道这个起点，就形成我们和邻居之间价值判断的南辕北辙。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524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C060CC8-F97C-4A02-B73B-E63CEAF6950F}"/>
              </a:ext>
            </a:extLst>
          </p:cNvPr>
          <p:cNvSpPr/>
          <p:nvPr/>
        </p:nvSpPr>
        <p:spPr>
          <a:xfrm>
            <a:off x="320040" y="1544320"/>
            <a:ext cx="11551920" cy="415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不必说鉴往知来，我只想告诉你沙漠玫瑰的故事罢了。对于任何东西、现象、目题、人、事件、如果不认识它的过去，你如何理解它的现在到底代表什么意义？不理解它的现在，又何从判断它的未来？不认识过去，不理解现在，不能判断未来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060547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愚笨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晚熟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芬芳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成熟较慢。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香，香气。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fragrance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late-maturing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foolish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061EEB-2373-4C4F-ACE1-AA247E7D7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378" y="1351918"/>
            <a:ext cx="2040652" cy="20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/>
      <p:bldP spid="9" grpId="0"/>
      <p:bldP spid="11" grpId="0"/>
      <p:bldP spid="14" grpId="0"/>
      <p:bldP spid="15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87FDE60-9B9E-4E7F-B937-BC8D15871B17}"/>
              </a:ext>
            </a:extLst>
          </p:cNvPr>
          <p:cNvSpPr/>
          <p:nvPr/>
        </p:nvSpPr>
        <p:spPr>
          <a:xfrm>
            <a:off x="304800" y="571087"/>
            <a:ext cx="11582400" cy="581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对于历史我是一个非常愚笨的、非常晚熟的学生。四十岁之后，才发觉自己的不足。</a:t>
            </a:r>
            <a:r>
              <a:rPr lang="zh-TW" altLang="en-US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以前我只看孤立的现象，就是说，</a:t>
            </a: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沙漠玫瑰放在这里，很</a:t>
            </a:r>
            <a:r>
              <a:rPr lang="zh-TW" altLang="en-US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酷</a:t>
            </a:r>
            <a:r>
              <a:rPr lang="zh-CN" altLang="zh-TW" sz="3600" dirty="0">
                <a:ea typeface="微軟正黑體" panose="020B0604030504040204" pitchFamily="34" charset="-120"/>
                <a:cs typeface="Times New Roman" panose="02020603050405020304" pitchFamily="18" charset="0"/>
              </a:rPr>
              <a:t>，我要改变你，因为我要一朵真正芬芳的玫瑰。四十岁之后，发现了历史，知道了沙漠玫瑰一路是怎么过来的，我的兴趣不再是直接的批评，而在于你给我一个东西、一个事件、一个现象，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0974075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坐标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横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纵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评判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跟地面平行。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straight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pass judgment on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coordinate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批评判定。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38E34BF-BAD6-4901-A7E6-BF78446FC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187" y="833668"/>
            <a:ext cx="2780178" cy="278017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F4534AF3-AC66-4D13-A25E-FD78040A5604}"/>
              </a:ext>
            </a:extLst>
          </p:cNvPr>
          <p:cNvSpPr/>
          <p:nvPr/>
        </p:nvSpPr>
        <p:spPr>
          <a:xfrm>
            <a:off x="8285421" y="570991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horizontal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5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9" grpId="0"/>
      <p:bldP spid="11" grpId="0"/>
      <p:bldP spid="13" grpId="0"/>
      <p:bldP spid="15" grpId="0"/>
      <p:bldP spid="16" grpId="0"/>
      <p:bldP spid="17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1FD891B-B68A-4C02-B845-94E8C07E6FCF}"/>
              </a:ext>
            </a:extLst>
          </p:cNvPr>
          <p:cNvSpPr/>
          <p:nvPr/>
        </p:nvSpPr>
        <p:spPr>
          <a:xfrm>
            <a:off x="335280" y="1349969"/>
            <a:ext cx="11521440" cy="415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我希望知道这个事件在更大的坐标里头，横的跟纵的，它到底是在哪一个位置上？在我不知道这个横的跟纵的坐标之前，对不起，我不敢对这个事情批判。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历史就是让你知道，沙漠玫瑰有它的特定起点，没有一个现象是孤立存在的。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662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安分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欺侮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都市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规矩老实，守本分。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284958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欺负。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2486526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大城市。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94298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city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senority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598726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bully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25014" y="188692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content with one's lot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9B29D38-5A28-42D3-9DFE-DC416F1C0262}"/>
              </a:ext>
            </a:extLst>
          </p:cNvPr>
          <p:cNvSpPr txBox="1"/>
          <p:nvPr/>
        </p:nvSpPr>
        <p:spPr>
          <a:xfrm>
            <a:off x="6134488" y="4878303"/>
            <a:ext cx="609600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从事某种活动时间长短所形成的身份。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17DF334-088B-441A-9E21-5E575E161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232" y="4878303"/>
            <a:ext cx="3609474" cy="19682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59CA2D5-271F-4626-A5FE-C6A4CCF7A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077" y="1305348"/>
            <a:ext cx="2873083" cy="215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9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抵抗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用力量制止对方的进攻。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resist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资历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  <a:r>
              <a:rPr lang="en-US" altLang="zh-TW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3200" b="1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381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240667"/>
              </p:ext>
            </p:extLst>
          </p:nvPr>
        </p:nvGraphicFramePr>
        <p:xfrm>
          <a:off x="330515" y="792491"/>
          <a:ext cx="11530972" cy="59270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1.N.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都指“从事某种工作或活动而形成的身份”。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资格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资历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从事某种活动所应具备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的条件、身份或地位。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还可以构成“资格证、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老资格” 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514350" indent="-514350" algn="l">
                        <a:lnSpc>
                          <a:spcPct val="150000"/>
                        </a:lnSpc>
                        <a:buAutoNum type="arabicPeriod"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从事某种活动的经历。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606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4" y="1258916"/>
            <a:ext cx="11530970" cy="459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因为服用兴奋剂，他被取消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我是公司的新人，哪有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批评别人的工作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律师无一是个高收入的职业，这也就难怪每年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会有那么多人参加法律从业人员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考试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据调查，律师的收入与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成正比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125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6" y="954023"/>
            <a:ext cx="11530970" cy="5519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“电脑与软件专业技术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考试”取消了年龄、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学历、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等门槛，具有一定电脑技术应用能力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的人员均可报考。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尚浅，他没能进入评审委员会。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前不久湖北一位</a:t>
            </a:r>
            <a:r>
              <a:rPr lang="zh-TW" altLang="en-US" sz="40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老资格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经销商接露了进口车市的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一些黑幕。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50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07F769-DC01-4ED7-81FA-BFA6B4BD9B24}"/>
              </a:ext>
            </a:extLst>
          </p:cNvPr>
          <p:cNvSpPr/>
          <p:nvPr/>
        </p:nvSpPr>
        <p:spPr>
          <a:xfrm>
            <a:off x="354418" y="1356125"/>
            <a:ext cx="11483163" cy="444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学校当局的眼光是不错的。我在府中学堂，是最安分的一个学生，不但不会闹风潮，连同学们的欺侮嘲笑，我也从不敢反抗。我是一个多么羸弱的孩子啊！又是第一次离开家庭，进都市的学校里。初进校的新生，照例是要受老资格的同学的欺侮的；又何况许多同学们，一个个长得又高又大，我自然只好忍受一切，始终抱着“不抵抗主义”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2138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行刺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女侠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斩首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不稳固，不坚定。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用武器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暗杀。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女侠。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94298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heroine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beheading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assassinate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waver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160438F-7ED4-4AB3-AC1F-B09FD46214AB}"/>
              </a:ext>
            </a:extLst>
          </p:cNvPr>
          <p:cNvSpPr txBox="1"/>
          <p:nvPr/>
        </p:nvSpPr>
        <p:spPr>
          <a:xfrm>
            <a:off x="6096000" y="5179219"/>
            <a:ext cx="218398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杀头。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EE1923-EA93-489F-8CD6-10C118B6D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725" y="4676775"/>
            <a:ext cx="2986062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1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5CB1ECA-7C62-4773-8464-86EF016BA4FE}"/>
              </a:ext>
            </a:extLst>
          </p:cNvPr>
          <p:cNvSpPr txBox="1"/>
          <p:nvPr/>
        </p:nvSpPr>
        <p:spPr>
          <a:xfrm>
            <a:off x="342900" y="514350"/>
            <a:ext cx="3609975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问题讨论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070D3BE-37FB-4288-BBE2-7AB767813D0E}"/>
              </a:ext>
            </a:extLst>
          </p:cNvPr>
          <p:cNvSpPr txBox="1"/>
          <p:nvPr/>
        </p:nvSpPr>
        <p:spPr>
          <a:xfrm>
            <a:off x="342900" y="2509100"/>
            <a:ext cx="11439525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你听说过哪些革命？你认为革命有哪些共同点？</a:t>
            </a:r>
            <a:endParaRPr lang="en-US" altLang="zh-TW" sz="40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如果身处革命时代，你是否会参加革命？</a:t>
            </a:r>
            <a:endParaRPr lang="en-US" altLang="zh-TW" sz="4000" dirty="0"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Calibri" panose="020F0502020204030204" pitchFamily="34" charset="0"/>
                <a:ea typeface="微軟正黑體" panose="020B0604030504040204" pitchFamily="34" charset="-120"/>
              </a:rPr>
              <a:t>关于辛亥革命，你知道些什么？</a:t>
            </a:r>
          </a:p>
        </p:txBody>
      </p:sp>
    </p:spTree>
    <p:extLst>
      <p:ext uri="{BB962C8B-B14F-4D97-AF65-F5344CB8AC3E}">
        <p14:creationId xmlns:p14="http://schemas.microsoft.com/office/powerpoint/2010/main" val="34314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事情所呈现出来的样子。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212741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condition;</a:t>
            </a: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state of affairs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6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摇动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  <a:r>
              <a:rPr lang="en-US" altLang="zh-TW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lang="zh-TW" altLang="en-US" sz="3200" b="1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713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摇动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045148"/>
              </p:ext>
            </p:extLst>
          </p:nvPr>
        </p:nvGraphicFramePr>
        <p:xfrm>
          <a:off x="330515" y="792491"/>
          <a:ext cx="11530972" cy="59270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都有“动”的意思。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动摇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摇动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多指立场、意志、决心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等不坚定。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通常与抽象事物搭配。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一般指物体摇摆晃动或用力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摇晃物体使动。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通常与具体的东西搭配。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可插入“得、不”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99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摇动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4" y="1258916"/>
            <a:ext cx="11530970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什么都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不了他获胜的决心。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政府表示坚决支持反腐倡廉的工作，绝不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得了这种病之后，他的脑袋总是不由自主地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摇动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着。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一项研究结果表明，由于婴儿的颈部肌肉较弱，因此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摇动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婴儿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容易造成神经系统中控制呼吸的部份受到伤害。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这跟木桩你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摇得动摇不动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这棵树根深叶茂，六级大风也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摇不动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504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情况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  <a:r>
              <a:rPr lang="en-US" altLang="zh-TW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lang="zh-TW" altLang="en-US" sz="3200" b="1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28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923864"/>
              </p:ext>
            </p:extLst>
          </p:nvPr>
        </p:nvGraphicFramePr>
        <p:xfrm>
          <a:off x="330515" y="792491"/>
          <a:ext cx="11530972" cy="592707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1.N.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都可指“事物在发展中表现出来的近况”。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情形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情况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指具体状况，主要指某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一事情进行中的样子。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指总体状况，主要指事物发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展所反映出的特征或趋势。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还可指“值得注意的变化或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动向”。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258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9" name="表格 16">
            <a:extLst>
              <a:ext uri="{FF2B5EF4-FFF2-40B4-BE49-F238E27FC236}">
                <a16:creationId xmlns:a16="http://schemas.microsoft.com/office/drawing/2014/main" id="{E58CF5D0-E7D5-4372-95D8-3033CEC30B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250012"/>
              </p:ext>
            </p:extLst>
          </p:nvPr>
        </p:nvGraphicFramePr>
        <p:xfrm>
          <a:off x="330515" y="1187116"/>
          <a:ext cx="11530969" cy="515233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755653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7531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85080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情形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情况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430153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“情形”前常有具体的描述。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常搭配的动词：记得、想象、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描述等。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可组成“工作情况、生活情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况、读书情况”等四字词组 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常搭配的动词：了解、调查、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检查、反映、发生、分析等 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067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6" y="1187116"/>
            <a:ext cx="11530970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深圳果真是传言中的“文化沙漠”吗？最近本报记者对深圳人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的读书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进行了深入调查。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家庭、学校平时应当传授一些自我保护的知识，增强孩子明辨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是非和应对紧急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的能力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至今我依然清晰地记得开学时</a:t>
            </a:r>
            <a:r>
              <a:rPr lang="zh-TW" altLang="en-US" sz="3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大家自我介绍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你能想象</a:t>
            </a:r>
            <a:r>
              <a:rPr lang="zh-TW" altLang="en-US" sz="32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自己身穿宇航服遨游外太空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吗？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报告连长，有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。刚才发现敌人正在向东行动。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78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6" y="971092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7" y="2470075"/>
            <a:ext cx="11525005" cy="33145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1.Structure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 理由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，何况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理由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，结论。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“何况”是连词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(conj.)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，用于后一分句，补充或追加更进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一步的理由。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相当于“况且”，常和“又、也、还”等配合使用 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34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839037"/>
            <a:ext cx="11462478" cy="5807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咱们家不好找，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舅舅又是我们的长辈，我们无论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如何得去车站接一下他，不接说不过去。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大庆和丽娜的兴趣差别很大，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双方家长也不赞同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他们交往，所以说分手就分手了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他本来心就软，见人有难一定尽量帮忙，</a:t>
            </a:r>
            <a:r>
              <a:rPr lang="zh-TW" altLang="en-US" sz="36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现在蹲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在角落里的还是一个孤苦无助的孩子，他很自然地走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了过去。</a:t>
            </a:r>
          </a:p>
        </p:txBody>
      </p:sp>
    </p:spTree>
    <p:extLst>
      <p:ext uri="{BB962C8B-B14F-4D97-AF65-F5344CB8AC3E}">
        <p14:creationId xmlns:p14="http://schemas.microsoft.com/office/powerpoint/2010/main" val="377416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C0B17AB-FBA3-482E-9E2A-FC5AEE762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564" y="888075"/>
            <a:ext cx="1668438" cy="2580787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羸弱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额角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垂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盈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251918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瘦弱。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2448037" cy="906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额的两旁。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东西的一头向下。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575469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let down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fill; full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28921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Frontal eminence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07308" y="35550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thin and weak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CB9F9E9-C2B8-4189-99BC-000CEF995CD8}"/>
              </a:ext>
            </a:extLst>
          </p:cNvPr>
          <p:cNvSpPr txBox="1"/>
          <p:nvPr/>
        </p:nvSpPr>
        <p:spPr>
          <a:xfrm>
            <a:off x="6150472" y="525589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满；充满。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037FC7F-D9FA-4E46-8AD5-8B2503F28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526" y="1240489"/>
            <a:ext cx="3609474" cy="21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0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1024202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大家好不容易聚在一起，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多聊一会儿吧。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6010275" y="1262454"/>
            <a:ext cx="5086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何况时间还早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7AD8F2-A2C8-48A9-ABBA-E1C525CD1E09}"/>
              </a:ext>
            </a:extLst>
          </p:cNvPr>
          <p:cNvSpPr txBox="1"/>
          <p:nvPr/>
        </p:nvSpPr>
        <p:spPr>
          <a:xfrm>
            <a:off x="364761" y="3967427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这一带地广人稀，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，还是打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听清楚再去的好。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14F6BFC-53C9-493C-8069-65C775C5D627}"/>
              </a:ext>
            </a:extLst>
          </p:cNvPr>
          <p:cNvSpPr txBox="1"/>
          <p:nvPr/>
        </p:nvSpPr>
        <p:spPr>
          <a:xfrm>
            <a:off x="4600575" y="4158054"/>
            <a:ext cx="5086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何况也还不着急</a:t>
            </a:r>
          </a:p>
        </p:txBody>
      </p:sp>
    </p:spTree>
    <p:extLst>
      <p:ext uri="{BB962C8B-B14F-4D97-AF65-F5344CB8AC3E}">
        <p14:creationId xmlns:p14="http://schemas.microsoft.com/office/powerpoint/2010/main" val="181786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1024202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这种冰箱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</a:t>
            </a: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，买一台吧。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7543801" y="1296230"/>
            <a:ext cx="3543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何况很便宜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87AD8F2-A2C8-48A9-ABBA-E1C525CD1E09}"/>
              </a:ext>
            </a:extLst>
          </p:cNvPr>
          <p:cNvSpPr txBox="1"/>
          <p:nvPr/>
        </p:nvSpPr>
        <p:spPr>
          <a:xfrm>
            <a:off x="364761" y="3967427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，准能按时赶到。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14F6BFC-53C9-493C-8069-65C775C5D627}"/>
              </a:ext>
            </a:extLst>
          </p:cNvPr>
          <p:cNvSpPr txBox="1"/>
          <p:nvPr/>
        </p:nvSpPr>
        <p:spPr>
          <a:xfrm>
            <a:off x="5364344" y="4167579"/>
            <a:ext cx="50863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何况我们提早出门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C8250DB-7ED4-4BB0-982D-86CB2C06F88B}"/>
              </a:ext>
            </a:extLst>
          </p:cNvPr>
          <p:cNvSpPr txBox="1"/>
          <p:nvPr/>
        </p:nvSpPr>
        <p:spPr>
          <a:xfrm>
            <a:off x="2728912" y="1296230"/>
            <a:ext cx="3543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式样很新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89D56BA-9196-475F-AB25-D030AEE39854}"/>
              </a:ext>
            </a:extLst>
          </p:cNvPr>
          <p:cNvSpPr txBox="1"/>
          <p:nvPr/>
        </p:nvSpPr>
        <p:spPr>
          <a:xfrm>
            <a:off x="859540" y="4253304"/>
            <a:ext cx="40100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路上车不多</a:t>
            </a:r>
          </a:p>
        </p:txBody>
      </p:sp>
    </p:spTree>
    <p:extLst>
      <p:ext uri="{BB962C8B-B14F-4D97-AF65-F5344CB8AC3E}">
        <p14:creationId xmlns:p14="http://schemas.microsoft.com/office/powerpoint/2010/main" val="7136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B5E6BBF-6DE6-4FB5-A136-069A9F2FC07A}"/>
              </a:ext>
            </a:extLst>
          </p:cNvPr>
          <p:cNvSpPr/>
          <p:nvPr/>
        </p:nvSpPr>
        <p:spPr>
          <a:xfrm>
            <a:off x="328612" y="1212079"/>
            <a:ext cx="11534775" cy="443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时候离开武昌起义，不过半年，清室的统治，已开始动摇。绍兴的革命伟人徐锡麟，行刺恩铭不过是前二三年的事。我们时常经过绍兴府城的轩亭口，不免回想到“鉴湖女侠”秋瑾斩首的情形。因此青年的中学生，给神秘的革命情绪笼罩着。我说“神秘的” ，是因为当时的青年不像现在的青年那样，有明白的政治社会意识。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1059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志士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反感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种族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推翻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9854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有理想和抱负的人。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反对或不满的情绪。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2486526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05464" y="3685611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race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overthrow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dislike;be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averse to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157773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person of ideals and integrity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9256354-DF7E-4661-8058-E70BC1302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412" y="4311355"/>
            <a:ext cx="2743701" cy="255292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44A033A4-C4CD-4554-8DC5-0257B6256E9E}"/>
              </a:ext>
            </a:extLst>
          </p:cNvPr>
          <p:cNvSpPr txBox="1"/>
          <p:nvPr/>
        </p:nvSpPr>
        <p:spPr>
          <a:xfrm>
            <a:off x="6115083" y="4825474"/>
            <a:ext cx="6051683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用武力打垮原来的政权或社会制度。</a:t>
            </a:r>
          </a:p>
        </p:txBody>
      </p:sp>
    </p:spTree>
    <p:extLst>
      <p:ext uri="{BB962C8B-B14F-4D97-AF65-F5344CB8AC3E}">
        <p14:creationId xmlns:p14="http://schemas.microsoft.com/office/powerpoint/2010/main" val="172724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兴味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外间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敬仰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076" y="1416400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为了正义的目的舍弃自己的生命。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兴趣。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书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外界，社会上。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384140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external world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venerate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interest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25015" y="79692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die a martyr’s death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EA5DB2D-7EDF-4F9F-8746-FD7B8051994A}"/>
              </a:ext>
            </a:extLst>
          </p:cNvPr>
          <p:cNvSpPr txBox="1"/>
          <p:nvPr/>
        </p:nvSpPr>
        <p:spPr>
          <a:xfrm>
            <a:off x="6134489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敬重仰慕。</a:t>
            </a:r>
          </a:p>
        </p:txBody>
      </p:sp>
    </p:spTree>
    <p:extLst>
      <p:ext uri="{BB962C8B-B14F-4D97-AF65-F5344CB8AC3E}">
        <p14:creationId xmlns:p14="http://schemas.microsoft.com/office/powerpoint/2010/main" val="62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献身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  <a:r>
              <a:rPr lang="en-US" altLang="zh-TW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en-US" sz="3200" b="1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888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274737"/>
              </p:ext>
            </p:extLst>
          </p:nvPr>
        </p:nvGraphicFramePr>
        <p:xfrm>
          <a:off x="330515" y="79249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都有“把自己的生命奉献出来”的意思。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牺牲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献身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为某人某事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付出代价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或收到损害。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后面可直接带名词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有把自己的精力奉献出来的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通常要与“于”连用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6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4" y="1258916"/>
            <a:ext cx="11530970" cy="443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这座纪念碑是为了纪念为国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r>
              <a:rPr lang="en-US" altLang="zh-TW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的烈士而建的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女人是否应该为了家庭而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自己的事业？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那个工人因不愿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休息时间赶修机器而被解雇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作为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环保事业的民间环保活动家，她失去了很多，但也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得到了很多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岁开始，他就决定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于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祖国的独立运动。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5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414E0C8-867A-4C9D-BB4E-453D65A303E8}"/>
              </a:ext>
            </a:extLst>
          </p:cNvPr>
          <p:cNvSpPr/>
          <p:nvPr/>
        </p:nvSpPr>
        <p:spPr>
          <a:xfrm>
            <a:off x="352425" y="838322"/>
            <a:ext cx="11487150" cy="51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过因为清廷残杀革命志士，引起了强烈的反感，又因受当时报纸民主思想、种族思想的影响，所以觉得非革命推翻清室不可，而且觉得非牺牲生命去革命不可。当时，我和同学们最感兴味的是谈革命。虽然学校当局恐惹起外间的注意，劝学生们勿谈政治，但是我们都把革命问题，看作比校课更有兴味。有几位教师，是曾经参加过同盟会的，我们都特别对他们表示敬仰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786815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郁积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仿效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压迫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忧郁积在心中无法发泄。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一个接着一个。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-3197" y="4857247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模仿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别人的方法、式样等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94298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imitate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6932" y="3754266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oppress;repress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516539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pent-up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C760AFC-8810-45AE-B1BA-2F92E150FF8D}"/>
              </a:ext>
            </a:extLst>
          </p:cNvPr>
          <p:cNvSpPr txBox="1"/>
          <p:nvPr/>
        </p:nvSpPr>
        <p:spPr>
          <a:xfrm>
            <a:off x="6134489" y="5013800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用权力或势力强制别人服从。</a:t>
            </a:r>
          </a:p>
        </p:txBody>
      </p:sp>
    </p:spTree>
    <p:extLst>
      <p:ext uri="{BB962C8B-B14F-4D97-AF65-F5344CB8AC3E}">
        <p14:creationId xmlns:p14="http://schemas.microsoft.com/office/powerpoint/2010/main" val="312592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卷曲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辫子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251918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弯曲。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496995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plait;braid;pigtail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crinkle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DB9F6B5-7BCB-4FB1-BE05-CF3A9309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924" y="1689729"/>
            <a:ext cx="2286000" cy="3429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6EBE21-7A8D-4512-8CCB-A2F4C2E2D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661" y="1578539"/>
            <a:ext cx="2450258" cy="306282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33F2898-A83D-4470-A8E1-A2B4EBAAF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312" y="2024067"/>
            <a:ext cx="2870360" cy="186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4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47084" y="22476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没有头发的头。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skinhead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8358AAA-F5F6-4E9B-A0C6-BF6BB9A1C5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3"/>
          <a:stretch/>
        </p:blipFill>
        <p:spPr>
          <a:xfrm>
            <a:off x="5366038" y="506889"/>
            <a:ext cx="3609474" cy="29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58B69F5-4773-44B3-9020-F31C7423107E}"/>
              </a:ext>
            </a:extLst>
          </p:cNvPr>
          <p:cNvSpPr/>
          <p:nvPr/>
        </p:nvSpPr>
        <p:spPr>
          <a:xfrm>
            <a:off x="344487" y="1816583"/>
            <a:ext cx="11503026" cy="369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了那年四五月间，这郁积在青年人心头的革命情绪，是非表现不可了。而表现的方式，却是剪辫子。说也奇怪，因为有一二个同学剪去辫子，大家相率仿效，剪发竟成了一时的流行病。虽然学校当局为避免外面的压迫，劝告学生勿剪辫子，但是一大部分的学生却都变成了光头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78367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堂兄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告知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着慌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21559" y="1569545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伯伯或叔叔年纪比自己大的儿子。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告诉，使知道。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221182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着急，慌张。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08085" y="3712685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 alarmed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60543" y="356930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rebuke;blame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99421" y="49458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inform;notify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915" y="248363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older male patrilineal cousin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7D91E02-491C-4E33-B2B3-51CDE22E96F7}"/>
              </a:ext>
            </a:extLst>
          </p:cNvPr>
          <p:cNvSpPr txBox="1"/>
          <p:nvPr/>
        </p:nvSpPr>
        <p:spPr>
          <a:xfrm>
            <a:off x="6096000" y="4734501"/>
            <a:ext cx="2864038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斥责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多用于下属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4C9C12-E389-4C93-A4A7-19A5220B1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1818" y="4394461"/>
            <a:ext cx="2508129" cy="246354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CBCC253-EDD0-4DAB-BBAF-3F678085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241" y="4416220"/>
            <a:ext cx="2472103" cy="246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3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引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1" y="1969611"/>
            <a:ext cx="7689273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引用，用别人说过的话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包括书面材料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或做过的事做为根据。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45896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quote;cite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7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60BDCBC-056A-4D34-8793-808C6E1FDB17}"/>
              </a:ext>
            </a:extLst>
          </p:cNvPr>
          <p:cNvSpPr/>
          <p:nvPr/>
        </p:nvSpPr>
        <p:spPr>
          <a:xfrm>
            <a:off x="361950" y="1320800"/>
            <a:ext cx="11468100" cy="518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堂兄在府中学堂里，他也是首先剪去辫子的一个，他的家庭知道了这事，告知我的父亲，父亲着慌了，连忙来一信。叫我万勿剪辫子。我便写信去要求，我的父亲又来信，申斥了一顿，引了“身体发肤，受之父母”的大道理。其实我知道我的父亲并不反对剪辫子，不过因为当时清廷压迫甚严，凡是剪去辫子的人，往往被称作革命党，捉去便杀头。父亲是怕我发生意外罢了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549466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侮弄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取笑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把戏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3609474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侮辱，嘲弄。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00939" y="1433215"/>
            <a:ext cx="2849441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开玩笑，嘲笑。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不止。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519187" y="3805201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not the only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1" y="525151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ridicule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bully and tease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8B641B-7CAA-450E-AF49-67A72076763C}"/>
              </a:ext>
            </a:extLst>
          </p:cNvPr>
          <p:cNvSpPr txBox="1"/>
          <p:nvPr/>
        </p:nvSpPr>
        <p:spPr>
          <a:xfrm>
            <a:off x="6090172" y="5037199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文中指玩耍。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F305420-167A-4E39-8397-D18ECEE99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22" y="1543050"/>
            <a:ext cx="2849441" cy="189962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8F2B46F-1A9C-4AE3-BF3D-643A5A231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351" y="1162505"/>
            <a:ext cx="2280172" cy="228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4" grpId="0"/>
      <p:bldP spid="15" grpId="0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恃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拳头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依赖，依仗。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fist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286529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 rely on, presume on, trust to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33BEC27-EB3D-4994-88A7-27ECEE55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660" y="1363747"/>
            <a:ext cx="4018197" cy="32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14" grpId="0"/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吞声饮泪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6096000" y="2732128"/>
            <a:ext cx="6096000" cy="2749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因为不想让别人知道自己和男朋友分手了，她只能吞声饮泪、默默哭泣。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589564"/>
            <a:ext cx="6096000" cy="1323439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哭泣不敢出声。形容悲哀到了极点。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E5B14D9-F6E2-4E77-853A-03A71BF57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2548207"/>
            <a:ext cx="58102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3" y="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1442392"/>
            <a:ext cx="11525005" cy="2598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1.adv.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，表示程度非常高，相当于“很、非常” 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不用于比较句。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多用于书面语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可修饰单音节形容词或动词。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6BF810B-CB82-454C-9D6C-58EB290DF432}"/>
              </a:ext>
            </a:extLst>
          </p:cNvPr>
          <p:cNvCxnSpPr/>
          <p:nvPr/>
        </p:nvCxnSpPr>
        <p:spPr>
          <a:xfrm>
            <a:off x="8020050" y="5162701"/>
            <a:ext cx="3838449" cy="140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54FB8D41-8814-4ADB-8A02-23629FDBA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112915"/>
              </p:ext>
            </p:extLst>
          </p:nvPr>
        </p:nvGraphicFramePr>
        <p:xfrm>
          <a:off x="333492" y="4254064"/>
          <a:ext cx="11525005" cy="208958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923933">
                  <a:extLst>
                    <a:ext uri="{9D8B030D-6E8A-4147-A177-3AD203B41FA5}">
                      <a16:colId xmlns:a16="http://schemas.microsoft.com/office/drawing/2014/main" val="1111884149"/>
                    </a:ext>
                  </a:extLst>
                </a:gridCol>
                <a:gridCol w="2038350">
                  <a:extLst>
                    <a:ext uri="{9D8B030D-6E8A-4147-A177-3AD203B41FA5}">
                      <a16:colId xmlns:a16="http://schemas.microsoft.com/office/drawing/2014/main" val="2783265494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920944218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3929304509"/>
                    </a:ext>
                  </a:extLst>
                </a:gridCol>
                <a:gridCol w="3190747">
                  <a:extLst>
                    <a:ext uri="{9D8B030D-6E8A-4147-A177-3AD203B41FA5}">
                      <a16:colId xmlns:a16="http://schemas.microsoft.com/office/drawing/2014/main" val="3962006760"/>
                    </a:ext>
                  </a:extLst>
                </a:gridCol>
              </a:tblGrid>
              <a:tr h="1044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关系甚密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方法甚好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品性甚佳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兴致甚浓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感情甚笃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398254"/>
                  </a:ext>
                </a:extLst>
              </a:tr>
              <a:tr h="104479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进步甚快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收效甚微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知者甚少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评价甚低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久无音讯，甚念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6706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9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812661"/>
            <a:ext cx="11462478" cy="561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由于学习的方法不当，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他和夫人结婚四十余年，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________________________ 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这个广告设计方案极富新意，客户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在故宫珍宝馆，爷爷仔细欣赏着那些精美的文物，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毫无倦意。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5553075" y="1056442"/>
            <a:ext cx="50482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所以导致她进步甚慢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3A6547-6431-4B43-A59A-957FAF2B9269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甚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DF1D0A2-29D8-456A-880F-13D3B44C1EB0}"/>
              </a:ext>
            </a:extLst>
          </p:cNvPr>
          <p:cNvSpPr txBox="1"/>
          <p:nvPr/>
        </p:nvSpPr>
        <p:spPr>
          <a:xfrm>
            <a:off x="5988050" y="2161342"/>
            <a:ext cx="5048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感情甚笃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1AE6772-CCFF-48F0-B0B8-AC6C3F37DC8C}"/>
              </a:ext>
            </a:extLst>
          </p:cNvPr>
          <p:cNvSpPr txBox="1"/>
          <p:nvPr/>
        </p:nvSpPr>
        <p:spPr>
          <a:xfrm>
            <a:off x="7905750" y="3332343"/>
            <a:ext cx="375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评价甚高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663F94-DCA7-4089-B7F6-ED5C02981307}"/>
              </a:ext>
            </a:extLst>
          </p:cNvPr>
          <p:cNvSpPr txBox="1"/>
          <p:nvPr/>
        </p:nvSpPr>
        <p:spPr>
          <a:xfrm>
            <a:off x="828675" y="5513568"/>
            <a:ext cx="50482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兴致甚浓</a:t>
            </a:r>
          </a:p>
        </p:txBody>
      </p:sp>
    </p:spTree>
    <p:extLst>
      <p:ext uri="{BB962C8B-B14F-4D97-AF65-F5344CB8AC3E}">
        <p14:creationId xmlns:p14="http://schemas.microsoft.com/office/powerpoint/2010/main" val="168901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848A035-D6D6-4D0C-B16B-CB6B60009311}"/>
              </a:ext>
            </a:extLst>
          </p:cNvPr>
          <p:cNvSpPr/>
          <p:nvPr/>
        </p:nvSpPr>
        <p:spPr>
          <a:xfrm>
            <a:off x="336884" y="1581410"/>
            <a:ext cx="11550316" cy="369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从小的时候，我是一个多么赢弱的孩子啊。记得在中学生时代，我的身体又矮又瘦，显出额角格外地阔大，站起来全身失去了支点。又因为小时候多病，头发又黄短，在额后垂着长不盈尺的卷曲的辫子，恰像一条猪尾巴，老是给身材高大的同学们，当作开玩笑的资料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86700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50F8D9-39A7-4F6C-BA94-2DC16FCD4D3C}"/>
              </a:ext>
            </a:extLst>
          </p:cNvPr>
          <p:cNvSpPr/>
          <p:nvPr/>
        </p:nvSpPr>
        <p:spPr>
          <a:xfrm>
            <a:off x="314325" y="771525"/>
            <a:ext cx="11544300" cy="591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究竟我是一个赢弱的孩子。我没有反抗父亲的勇气，只好暂时把辫子留着，但是因此我却出了重大的代价。我被同学们当作侮弄的对象。 “猪尾巴”变成了我的代名字。自然同学中留着辫子的还很多，但是他们是“大人” ，没有人敢取笑，而我却只好吞声饮泪，独自受着高大的同学们的欺侮。不单是剪发的同学们，扭住我的小辫子，当作把戏，连那些和我一样留着辫子的同学们，因为自恃拳头大，也称我叫“猪尾巴” ，这是多么难受的侮辱啊。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6238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依旧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同意人的要求。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依然，照旧。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as </a:t>
            </a:r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before;stil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permit;allow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8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8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99F7FC-E22F-45B7-BD9D-0900893D756E}"/>
              </a:ext>
            </a:extLst>
          </p:cNvPr>
          <p:cNvSpPr txBox="1"/>
          <p:nvPr/>
        </p:nvSpPr>
        <p:spPr>
          <a:xfrm>
            <a:off x="353371" y="2321004"/>
            <a:ext cx="4307839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endParaRPr lang="en-US" altLang="zh-TW" sz="13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52DC29E-8F79-4B00-BBB8-FF7D9EB180E2}"/>
              </a:ext>
            </a:extLst>
          </p:cNvPr>
          <p:cNvSpPr txBox="1"/>
          <p:nvPr/>
        </p:nvSpPr>
        <p:spPr>
          <a:xfrm>
            <a:off x="7530792" y="2321004"/>
            <a:ext cx="4307838" cy="2215991"/>
          </a:xfrm>
          <a:prstGeom prst="rect">
            <a:avLst/>
          </a:prstGeom>
          <a:solidFill>
            <a:srgbClr val="006666"/>
          </a:solidFill>
          <a:ln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3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允许</a:t>
            </a: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id="{96A5A24E-646E-4F09-809E-C48CC58148D3}"/>
              </a:ext>
            </a:extLst>
          </p:cNvPr>
          <p:cNvCxnSpPr>
            <a:cxnSpLocks/>
          </p:cNvCxnSpPr>
          <p:nvPr/>
        </p:nvCxnSpPr>
        <p:spPr>
          <a:xfrm>
            <a:off x="4661210" y="3429000"/>
            <a:ext cx="2869582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字方塊 6">
            <a:extLst>
              <a:ext uri="{FF2B5EF4-FFF2-40B4-BE49-F238E27FC236}">
                <a16:creationId xmlns:a16="http://schemas.microsoft.com/office/drawing/2014/main" id="{DACE27D5-6AED-4895-AFC5-187B6FB8E01B}"/>
              </a:ext>
            </a:extLst>
          </p:cNvPr>
          <p:cNvSpPr txBox="1"/>
          <p:nvPr/>
        </p:nvSpPr>
        <p:spPr>
          <a:xfrm>
            <a:off x="353372" y="385012"/>
            <a:ext cx="2869330" cy="584775"/>
          </a:xfrm>
          <a:prstGeom prst="rect">
            <a:avLst/>
          </a:prstGeom>
          <a:noFill/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近义词</a:t>
            </a:r>
            <a:r>
              <a:rPr lang="en-US" altLang="zh-TW" sz="3200" b="1" dirty="0">
                <a:solidFill>
                  <a:srgbClr val="0066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endParaRPr lang="zh-TW" altLang="en-US" sz="3200" b="1" dirty="0">
              <a:solidFill>
                <a:srgbClr val="0066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241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5" y="44443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20" y="46808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0" y="398386"/>
            <a:ext cx="5730240" cy="2365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graphicFrame>
        <p:nvGraphicFramePr>
          <p:cNvPr id="7" name="表格 16">
            <a:extLst>
              <a:ext uri="{FF2B5EF4-FFF2-40B4-BE49-F238E27FC236}">
                <a16:creationId xmlns:a16="http://schemas.microsoft.com/office/drawing/2014/main" id="{F44D940F-5648-4768-BA7F-CFBB17555E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478262"/>
              </p:ext>
            </p:extLst>
          </p:nvPr>
        </p:nvGraphicFramePr>
        <p:xfrm>
          <a:off x="330515" y="792491"/>
          <a:ext cx="11530972" cy="52025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93865">
                  <a:extLst>
                    <a:ext uri="{9D8B030D-6E8A-4147-A177-3AD203B41FA5}">
                      <a16:colId xmlns:a16="http://schemas.microsoft.com/office/drawing/2014/main" val="1876788779"/>
                    </a:ext>
                  </a:extLst>
                </a:gridCol>
                <a:gridCol w="4871621">
                  <a:extLst>
                    <a:ext uri="{9D8B030D-6E8A-4147-A177-3AD203B41FA5}">
                      <a16:colId xmlns:a16="http://schemas.microsoft.com/office/drawing/2014/main" val="2559779614"/>
                    </a:ext>
                  </a:extLst>
                </a:gridCol>
                <a:gridCol w="5765486">
                  <a:extLst>
                    <a:ext uri="{9D8B030D-6E8A-4147-A177-3AD203B41FA5}">
                      <a16:colId xmlns:a16="http://schemas.microsoft.com/office/drawing/2014/main" val="243872182"/>
                    </a:ext>
                  </a:extLst>
                </a:gridCol>
              </a:tblGrid>
              <a:tr h="530606">
                <a:tc gridSpan="3"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语义</a:t>
                      </a:r>
                      <a:endParaRPr lang="zh-TW" alt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4000" b="0" baseline="0" dirty="0">
                        <a:latin typeface="Calibri" panose="020F0502020204030204" pitchFamily="34" charset="0"/>
                        <a:ea typeface="標楷體" panose="03000509000000000000" pitchFamily="65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206328"/>
                  </a:ext>
                </a:extLst>
              </a:tr>
              <a:tr h="1748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相同点</a:t>
                      </a:r>
                    </a:p>
                  </a:txBody>
                  <a:tcPr vert="eaVert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1.V.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都有“同意、许可”的意思。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50516"/>
                  </a:ext>
                </a:extLst>
              </a:tr>
              <a:tr h="67192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TW" altLang="en-US" sz="3200" b="1" dirty="0">
                          <a:solidFill>
                            <a:srgbClr val="006666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不同点</a:t>
                      </a:r>
                    </a:p>
                  </a:txBody>
                  <a:tcPr vert="eaVert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准许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允许</a:t>
                      </a:r>
                      <a:endParaRPr lang="en-US" altLang="zh-TW" sz="3200" b="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2056327"/>
                  </a:ext>
                </a:extLst>
              </a:tr>
              <a:tr h="22034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用于同意下级或被管辖者的要求。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buNone/>
                      </a:pP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有“请允许我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.....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”、“决不允许</a:t>
                      </a:r>
                      <a:r>
                        <a:rPr lang="en-US" altLang="zh-TW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....</a:t>
                      </a:r>
                      <a:r>
                        <a:rPr lang="zh-TW" altLang="en-US" sz="3200" b="0" baseline="0" dirty="0">
                          <a:ln>
                            <a:solidFill>
                              <a:schemeClr val="tx1"/>
                            </a:solidFill>
                          </a:ln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”这样的固定用法。</a:t>
                      </a:r>
                      <a:endParaRPr lang="en-US" altLang="zh-TW" sz="3200" b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290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6A35303D-6CC8-428C-B444-EE1FB04D5DE8}"/>
              </a:ext>
            </a:extLst>
          </p:cNvPr>
          <p:cNvSpPr txBox="1"/>
          <p:nvPr/>
        </p:nvSpPr>
        <p:spPr>
          <a:xfrm>
            <a:off x="330516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2AD805DF-D8F2-4C40-B812-6025D886CDC7}"/>
              </a:ext>
            </a:extLst>
          </p:cNvPr>
          <p:cNvSpPr txBox="1"/>
          <p:nvPr/>
        </p:nvSpPr>
        <p:spPr>
          <a:xfrm>
            <a:off x="8961119" y="30831"/>
            <a:ext cx="2900365" cy="707886"/>
          </a:xfrm>
          <a:prstGeom prst="rect">
            <a:avLst/>
          </a:prstGeom>
          <a:solidFill>
            <a:srgbClr val="006666"/>
          </a:solidFill>
          <a:ln w="38100">
            <a:solidFill>
              <a:srgbClr val="0066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32FC350C-1C13-4DDA-A8FD-BDC15F8EE7E2}"/>
              </a:ext>
            </a:extLst>
          </p:cNvPr>
          <p:cNvCxnSpPr>
            <a:cxnSpLocks/>
            <a:stCxn id="2" idx="3"/>
            <a:endCxn id="3" idx="1"/>
          </p:cNvCxnSpPr>
          <p:nvPr/>
        </p:nvCxnSpPr>
        <p:spPr>
          <a:xfrm>
            <a:off x="3230881" y="384774"/>
            <a:ext cx="5730238" cy="0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03E0B31-310A-4BFD-8267-FC63F55CD512}"/>
              </a:ext>
            </a:extLst>
          </p:cNvPr>
          <p:cNvGraphicFramePr>
            <a:graphicFrameLocks noGrp="1"/>
          </p:cNvGraphicFramePr>
          <p:nvPr/>
        </p:nvGraphicFramePr>
        <p:xfrm>
          <a:off x="16603579" y="1187116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7416932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464323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E9A0A20D-CE95-48B1-92D8-F89DB02BDE2A}"/>
              </a:ext>
            </a:extLst>
          </p:cNvPr>
          <p:cNvSpPr txBox="1"/>
          <p:nvPr/>
        </p:nvSpPr>
        <p:spPr>
          <a:xfrm>
            <a:off x="330514" y="1552876"/>
            <a:ext cx="11530970" cy="443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领导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了他的调职要求。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该旅行团手续齐全，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通行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不同的意见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争论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要是时间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的话父母就会让我去国外短期留学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请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我代表全体职工向你们致敬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决不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破坏纪律。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37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5" y="87150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1442392"/>
            <a:ext cx="11525005" cy="4595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连词，表示递进关系。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用于前一分句，指出一层意思，后一小句常用“也、还、而且”等，引出更进一层的意思。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有时用“连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也、就是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也”进一层的意味更强。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“不单”口语也可说成 “不单单”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6BF810B-CB82-454C-9D6C-58EB290DF432}"/>
              </a:ext>
            </a:extLst>
          </p:cNvPr>
          <p:cNvCxnSpPr/>
          <p:nvPr/>
        </p:nvCxnSpPr>
        <p:spPr>
          <a:xfrm>
            <a:off x="8020050" y="5162701"/>
            <a:ext cx="3838449" cy="140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268740" y="961886"/>
            <a:ext cx="11695160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孙行者神通广大，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会变鸟兽虫鱼，也会变庙宇。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辛亥革命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推翻了清朝的统治，而且结束了中国两千年的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封建君主专制制度。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你提到的这几部电影，我爸爸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没看过，恐怕连听都没听过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期末考试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要考课本里的生词，就是老师平时补充的生词也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要考。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不单单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小孩儿爱玩电脑游戏，大人也爱玩。</a:t>
            </a:r>
          </a:p>
        </p:txBody>
      </p:sp>
    </p:spTree>
    <p:extLst>
      <p:ext uri="{BB962C8B-B14F-4D97-AF65-F5344CB8AC3E}">
        <p14:creationId xmlns:p14="http://schemas.microsoft.com/office/powerpoint/2010/main" val="296442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1544181"/>
            <a:ext cx="11462478" cy="447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学校的教育内容，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还要包括做人的道理。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取笑别人，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_____________________________________ 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还会伤害自己。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4602480" y="1808480"/>
            <a:ext cx="6766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不单要教基本知识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3A6547-6431-4B43-A59A-957FAF2B9269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26EC3E1-7E6F-43EA-9780-2FF6E4602BB7}"/>
              </a:ext>
            </a:extLst>
          </p:cNvPr>
          <p:cNvSpPr txBox="1"/>
          <p:nvPr/>
        </p:nvSpPr>
        <p:spPr>
          <a:xfrm>
            <a:off x="3688080" y="4033859"/>
            <a:ext cx="67665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不单会伤害别人</a:t>
            </a:r>
          </a:p>
        </p:txBody>
      </p:sp>
    </p:spTree>
    <p:extLst>
      <p:ext uri="{BB962C8B-B14F-4D97-AF65-F5344CB8AC3E}">
        <p14:creationId xmlns:p14="http://schemas.microsoft.com/office/powerpoint/2010/main" val="385956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1193163"/>
            <a:ext cx="11462478" cy="4471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这几道数学题难度非常高，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恐怕连老师都做不出来。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他的外号是“活字典”，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  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连一些生僻的字他都认识。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6421120" y="1463338"/>
            <a:ext cx="50482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不单学生做不出来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3A6547-6431-4B43-A59A-957FAF2B9269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FAA90DFE-3BAE-4D90-9069-E473F09AE611}"/>
              </a:ext>
            </a:extLst>
          </p:cNvPr>
          <p:cNvSpPr txBox="1"/>
          <p:nvPr/>
        </p:nvSpPr>
        <p:spPr>
          <a:xfrm>
            <a:off x="5988050" y="3637578"/>
            <a:ext cx="5481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不单认识所有常用的字</a:t>
            </a:r>
          </a:p>
        </p:txBody>
      </p:sp>
    </p:spTree>
    <p:extLst>
      <p:ext uri="{BB962C8B-B14F-4D97-AF65-F5344CB8AC3E}">
        <p14:creationId xmlns:p14="http://schemas.microsoft.com/office/powerpoint/2010/main" val="109527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B61C49E-F2EA-4F08-A867-12B2B774CDF5}"/>
              </a:ext>
            </a:extLst>
          </p:cNvPr>
          <p:cNvSpPr/>
          <p:nvPr/>
        </p:nvSpPr>
        <p:spPr>
          <a:xfrm>
            <a:off x="342899" y="2324011"/>
            <a:ext cx="11515725" cy="295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这一年暑假，我是拖着小辫子回到家里，但要求父亲下学期转学到别处，为的是不愿受“猪尾巴”之辱，不然父亲便应该准许我剪发。可是这两个要求，都被父亲拒绝了。暑假过后，我只好依旧拖辫子进绍兴府中学堂去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72775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投考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风潮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监督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当局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报名考试。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群众的反抗运动。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查看并加以管理。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85985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supervise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knee</a:t>
            </a:r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political unrest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184746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sign up for an examination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8BAF5BE-51C1-4448-86E0-FBC469E854F3}"/>
              </a:ext>
            </a:extLst>
          </p:cNvPr>
          <p:cNvSpPr txBox="1"/>
          <p:nvPr/>
        </p:nvSpPr>
        <p:spPr>
          <a:xfrm>
            <a:off x="6128661" y="4829919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监督工作的人，文中指中学校长。</a:t>
            </a:r>
          </a:p>
        </p:txBody>
      </p:sp>
    </p:spTree>
    <p:extLst>
      <p:ext uri="{BB962C8B-B14F-4D97-AF65-F5344CB8AC3E}">
        <p14:creationId xmlns:p14="http://schemas.microsoft.com/office/powerpoint/2010/main" val="29666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捉拿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风声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正法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3609474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瓜皮帽子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2058302"/>
            <a:ext cx="2519187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捉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犯人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指传播出来的消息。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依法执行死刑。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3612" y="3429000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execute (a criminal)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9705474" y="3450539"/>
            <a:ext cx="24869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Chinese skullcap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85810" y="523546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position, place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35554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arrest;catch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8D5A47-FF0F-439B-BE6D-2D4D83951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04" y="1070263"/>
            <a:ext cx="1572491" cy="235873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3C85099-BE80-4046-8811-263434111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0" y="5416874"/>
            <a:ext cx="1357630" cy="135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5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威风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有声势，有气派。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228130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power and prestige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57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DABC7D4-76DF-4CF4-84BD-B24C75A91CE6}"/>
              </a:ext>
            </a:extLst>
          </p:cNvPr>
          <p:cNvSpPr/>
          <p:nvPr/>
        </p:nvSpPr>
        <p:spPr>
          <a:xfrm>
            <a:off x="342899" y="1600200"/>
            <a:ext cx="11515725" cy="444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是这时候情形却不同了。捉拿革命党的风声忽然十分紧急起来，许多人因为剪辫子，都被捉了去正法。因此本来已剪掉发辫的同学们，都在瓜皮帽子底下，装着一根假辫子回到校里。我心里虽然暗暗得意，觉得剪发的同学们，实在也不见得比我更英雄些，但是另一方面我却更深切地感到“猪尾巴”之辱。他们虽然装了假辫子，比“猪尾巴”到底威风些啊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85396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865195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伤寒症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不堪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好比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表示程度深。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837218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好像，可以比作，类似于。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502753"/>
            <a:ext cx="476632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can be compared to;</a:t>
            </a: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be just like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utterly;extremely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3233061" y="685637"/>
            <a:ext cx="289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Typhoid fever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1AD0418-2A38-48E6-8607-26C213FC4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019" y="1259117"/>
            <a:ext cx="2151321" cy="214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/>
      <p:bldP spid="9" grpId="0"/>
      <p:bldP spid="11" grpId="0"/>
      <p:bldP spid="14" grpId="0"/>
      <p:bldP spid="1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不省人事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988050" y="3286125"/>
            <a:ext cx="5884972" cy="1829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他已經醉得不省人事，怎麼叫也叫不醒。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4655953" y="1251284"/>
            <a:ext cx="1460829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279AF7F5-A1BE-462B-B17D-04570D7D3287}"/>
              </a:ext>
            </a:extLst>
          </p:cNvPr>
          <p:cNvSpPr/>
          <p:nvPr/>
        </p:nvSpPr>
        <p:spPr>
          <a:xfrm>
            <a:off x="6096000" y="1666337"/>
            <a:ext cx="57770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lose consciousness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BE92CED-6AAA-47CA-B280-02CCA8A70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4" y="2834475"/>
            <a:ext cx="5032390" cy="287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1" y="385474"/>
            <a:ext cx="11525005" cy="1015663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不堪</a:t>
            </a:r>
            <a:endParaRPr lang="en-US" altLang="zh-TW" sz="6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0" y="1599833"/>
            <a:ext cx="11525005" cy="14791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“不堪”用在带消极意义的双音节形容词后边作补语，表示程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度深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5">
            <a:extLst>
              <a:ext uri="{FF2B5EF4-FFF2-40B4-BE49-F238E27FC236}">
                <a16:creationId xmlns:a16="http://schemas.microsoft.com/office/drawing/2014/main" id="{C1477835-A3B8-46B1-804C-4AA54A050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911968"/>
              </p:ext>
            </p:extLst>
          </p:nvPr>
        </p:nvGraphicFramePr>
        <p:xfrm>
          <a:off x="333492" y="3254900"/>
          <a:ext cx="11525004" cy="1479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1251">
                  <a:extLst>
                    <a:ext uri="{9D8B030D-6E8A-4147-A177-3AD203B41FA5}">
                      <a16:colId xmlns:a16="http://schemas.microsoft.com/office/drawing/2014/main" val="2810004791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689334095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3449065111"/>
                    </a:ext>
                  </a:extLst>
                </a:gridCol>
                <a:gridCol w="2881251">
                  <a:extLst>
                    <a:ext uri="{9D8B030D-6E8A-4147-A177-3AD203B41FA5}">
                      <a16:colId xmlns:a16="http://schemas.microsoft.com/office/drawing/2014/main" val="2952186418"/>
                    </a:ext>
                  </a:extLst>
                </a:gridCol>
              </a:tblGrid>
              <a:tr h="739594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拥挤不堪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破旧不堪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混乱不堪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污秽不堪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6398313"/>
                  </a:ext>
                </a:extLst>
              </a:tr>
              <a:tr h="739594"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痛苦不堪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疲惫不堪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狼狈不堪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97520"/>
                  </a:ext>
                </a:extLst>
              </a:tr>
            </a:tbl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FAF39BCD-5D30-4CEA-B370-C88E5A1EE932}"/>
              </a:ext>
            </a:extLst>
          </p:cNvPr>
          <p:cNvSpPr txBox="1"/>
          <p:nvPr/>
        </p:nvSpPr>
        <p:spPr>
          <a:xfrm>
            <a:off x="333492" y="4983805"/>
            <a:ext cx="11525005" cy="7405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“不堪”还能修饰动词，表示不能忍受或无法承受 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6A0F3798-D00A-4F1F-8CBE-56B230921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078521"/>
              </p:ext>
            </p:extLst>
          </p:nvPr>
        </p:nvGraphicFramePr>
        <p:xfrm>
          <a:off x="333492" y="5974046"/>
          <a:ext cx="1152500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01">
                  <a:extLst>
                    <a:ext uri="{9D8B030D-6E8A-4147-A177-3AD203B41FA5}">
                      <a16:colId xmlns:a16="http://schemas.microsoft.com/office/drawing/2014/main" val="1920657452"/>
                    </a:ext>
                  </a:extLst>
                </a:gridCol>
                <a:gridCol w="2305001">
                  <a:extLst>
                    <a:ext uri="{9D8B030D-6E8A-4147-A177-3AD203B41FA5}">
                      <a16:colId xmlns:a16="http://schemas.microsoft.com/office/drawing/2014/main" val="960727961"/>
                    </a:ext>
                  </a:extLst>
                </a:gridCol>
                <a:gridCol w="2305001">
                  <a:extLst>
                    <a:ext uri="{9D8B030D-6E8A-4147-A177-3AD203B41FA5}">
                      <a16:colId xmlns:a16="http://schemas.microsoft.com/office/drawing/2014/main" val="446042302"/>
                    </a:ext>
                  </a:extLst>
                </a:gridCol>
                <a:gridCol w="2305001">
                  <a:extLst>
                    <a:ext uri="{9D8B030D-6E8A-4147-A177-3AD203B41FA5}">
                      <a16:colId xmlns:a16="http://schemas.microsoft.com/office/drawing/2014/main" val="3899417045"/>
                    </a:ext>
                  </a:extLst>
                </a:gridCol>
                <a:gridCol w="2305001">
                  <a:extLst>
                    <a:ext uri="{9D8B030D-6E8A-4147-A177-3AD203B41FA5}">
                      <a16:colId xmlns:a16="http://schemas.microsoft.com/office/drawing/2014/main" val="515827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不堪入耳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不堪设想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不堪回首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不堪一击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TW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34B7A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不堪烦扰</a:t>
                      </a:r>
                      <a:endParaRPr lang="zh-TW" altLang="en-US" sz="3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45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79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25746961-3ED4-4773-B082-18BFAF6A2287}"/>
              </a:ext>
            </a:extLst>
          </p:cNvPr>
          <p:cNvSpPr txBox="1"/>
          <p:nvPr/>
        </p:nvSpPr>
        <p:spPr>
          <a:xfrm>
            <a:off x="364761" y="812661"/>
            <a:ext cx="11462478" cy="5610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一连学了好几个月了，同学们都已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看到爷爷在病床上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的样子，小梅突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然觉得外面的天变成了灰色。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有的大学生心理太脆弱了，简直 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 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那些脏话 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 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，他居然说得出口。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B35B258-0620-4C5F-982D-C9ED9BDF7A82}"/>
              </a:ext>
            </a:extLst>
          </p:cNvPr>
          <p:cNvSpPr txBox="1"/>
          <p:nvPr/>
        </p:nvSpPr>
        <p:spPr>
          <a:xfrm>
            <a:off x="8146473" y="1033699"/>
            <a:ext cx="33484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疲惫不堪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B3A6547-6431-4B43-A59A-957FAF2B9269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不堪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1939CE9-8C10-4C6D-8FFE-4FE905827CCF}"/>
              </a:ext>
            </a:extLst>
          </p:cNvPr>
          <p:cNvSpPr txBox="1"/>
          <p:nvPr/>
        </p:nvSpPr>
        <p:spPr>
          <a:xfrm>
            <a:off x="4798003" y="2142062"/>
            <a:ext cx="33484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痛苦不堪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EBFC327-B86C-4FC8-9A1D-5D0496ADA2EF}"/>
              </a:ext>
            </a:extLst>
          </p:cNvPr>
          <p:cNvSpPr txBox="1"/>
          <p:nvPr/>
        </p:nvSpPr>
        <p:spPr>
          <a:xfrm>
            <a:off x="7548130" y="4434989"/>
            <a:ext cx="3632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不堪一击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F4ED983-496F-41AF-848E-8C23D74D9FF5}"/>
              </a:ext>
            </a:extLst>
          </p:cNvPr>
          <p:cNvSpPr txBox="1"/>
          <p:nvPr/>
        </p:nvSpPr>
        <p:spPr>
          <a:xfrm>
            <a:off x="2839751" y="5582093"/>
            <a:ext cx="363248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不堪入耳</a:t>
            </a:r>
          </a:p>
        </p:txBody>
      </p:sp>
    </p:spTree>
    <p:extLst>
      <p:ext uri="{BB962C8B-B14F-4D97-AF65-F5344CB8AC3E}">
        <p14:creationId xmlns:p14="http://schemas.microsoft.com/office/powerpoint/2010/main" val="36021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DC71A09-AE30-4097-BE97-C032EBA86B60}"/>
              </a:ext>
            </a:extLst>
          </p:cNvPr>
          <p:cNvSpPr/>
          <p:nvPr/>
        </p:nvSpPr>
        <p:spPr>
          <a:xfrm>
            <a:off x="333374" y="1190626"/>
            <a:ext cx="11525251" cy="517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秋季开学以后，不到十天，我就病倒在床上了。我的病是伤寒症，热度很高。人们雇了划船，把我送回两百里路外的家乡。当我到家的时候，已不省人事，我的父亲，祖母。一家人都忧急得不堪。这一病就病了整整四个月，中间有两个月不吃东西，瘦得只剩了皮包骨头。医生都说希望很少了，后来总算是慢慢救活了。这以后的生命，好比中了航空头奖，可以说是意外得来的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25848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时光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响应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声浪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秋季的末期。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时间、时期、日子。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4829919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用言语行动表示赞同、支持某种号召或倡议。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0698" y="3715560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respond;answer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clamor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time, life</a:t>
            </a:r>
            <a:endParaRPr lang="zh-TW" altLang="en-US" sz="60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703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late autumn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86EB70B-114B-4671-86A1-0A20C7306010}"/>
              </a:ext>
            </a:extLst>
          </p:cNvPr>
          <p:cNvSpPr txBox="1"/>
          <p:nvPr/>
        </p:nvSpPr>
        <p:spPr>
          <a:xfrm>
            <a:off x="6090172" y="5037199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许多人呼喊的声音。</a:t>
            </a:r>
          </a:p>
        </p:txBody>
      </p:sp>
    </p:spTree>
    <p:extLst>
      <p:ext uri="{BB962C8B-B14F-4D97-AF65-F5344CB8AC3E}">
        <p14:creationId xmlns:p14="http://schemas.microsoft.com/office/powerpoint/2010/main" val="17962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县城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寂静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白旗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病榻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行政机关所在的城镇。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没有声音，很安静。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4739653"/>
            <a:ext cx="366365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战争中表示投降的旗子。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66925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flag of surrender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1104" y="3630104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sickbed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quiet;silent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22262" y="53065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county town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B6102CF-B2BE-45E7-8224-96D712B719B5}"/>
              </a:ext>
            </a:extLst>
          </p:cNvPr>
          <p:cNvSpPr txBox="1"/>
          <p:nvPr/>
        </p:nvSpPr>
        <p:spPr>
          <a:xfrm>
            <a:off x="6095999" y="5037199"/>
            <a:ext cx="36094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病人的床铺。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B493748-CF23-4E7A-8C00-6D9F683E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650" y="4714875"/>
            <a:ext cx="2133600" cy="214312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EDA5819-A126-435F-A8C1-605123EEBB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952"/>
          <a:stretch/>
        </p:blipFill>
        <p:spPr>
          <a:xfrm>
            <a:off x="9711525" y="4357568"/>
            <a:ext cx="1657516" cy="250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3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6432754-648C-4AD6-A289-25556EFC636D}"/>
              </a:ext>
            </a:extLst>
          </p:cNvPr>
          <p:cNvSpPr txBox="1"/>
          <p:nvPr/>
        </p:nvSpPr>
        <p:spPr>
          <a:xfrm>
            <a:off x="333493" y="285599"/>
            <a:ext cx="11525005" cy="1323439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endParaRPr lang="en-US" altLang="zh-TW" sz="8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4A824F04-5B21-4CAC-9E28-DE231C124E7C}"/>
              </a:ext>
            </a:extLst>
          </p:cNvPr>
          <p:cNvSpPr txBox="1"/>
          <p:nvPr/>
        </p:nvSpPr>
        <p:spPr>
          <a:xfrm>
            <a:off x="333494" y="1871017"/>
            <a:ext cx="11525005" cy="45958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“给”是介词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(prep.)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，引进动作的发出者，意思接近于“叫、让、被” 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以时不需强调动作的发出者，则“给” 后的名词或代词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pron.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就不用出现。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给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名词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代词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pron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.)+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动词结构。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86BF810B-CB82-454C-9D6C-58EB290DF432}"/>
              </a:ext>
            </a:extLst>
          </p:cNvPr>
          <p:cNvCxnSpPr/>
          <p:nvPr/>
        </p:nvCxnSpPr>
        <p:spPr>
          <a:xfrm>
            <a:off x="8020050" y="5162701"/>
            <a:ext cx="3838449" cy="14097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8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指中国或世界。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228130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whole China under heaven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2DDF58F4-B24D-464A-AD43-484A98D4E98D}"/>
              </a:ext>
            </a:extLst>
          </p:cNvPr>
          <p:cNvSpPr/>
          <p:nvPr/>
        </p:nvSpPr>
        <p:spPr>
          <a:xfrm>
            <a:off x="333375" y="1447800"/>
            <a:ext cx="11534775" cy="443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到深秋的时光，我的病已过了危险的时期。中国近代史上一个重要的阶段到来了。武昌起义以后，各省纷纷响应。不到几天，革命的声浪，震破我们这个小县城里的寂静的空气。有人说杭州城已挂着白旗了，有人说革命党已占领绍兴了。这些消息马上就传到我的病榻旁。父亲来和我说，满清大概是要推翻了，外间已经有许多人剪掉辫子，天下应该是汉人的天下了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315051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闷气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忖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新生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2661" y="1485935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使不存在，除去不利的事物。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63339" y="1563101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心里没有发泄的怨恨或愤怒。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细想，仔细考虑。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407985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suppose,</a:t>
            </a:r>
          </a:p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conjecture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newborn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94713" y="486076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sulks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326863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eliminate;remove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9C86BF-C505-4D47-B0C3-4D0EC1769F74}"/>
              </a:ext>
            </a:extLst>
          </p:cNvPr>
          <p:cNvSpPr txBox="1"/>
          <p:nvPr/>
        </p:nvSpPr>
        <p:spPr>
          <a:xfrm>
            <a:off x="6095999" y="5037199"/>
            <a:ext cx="2860965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新生命。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A1AD2A9-7327-4BB6-966A-E1C051695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884" y="4850590"/>
            <a:ext cx="3253984" cy="17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8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快活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愉快，快乐。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486526" y="458962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cheerful;happy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B50EDC6-C6EC-4686-AA7D-87183C77C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05690"/>
            <a:ext cx="2923309" cy="29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5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2F69E59-C179-4E10-B084-F62A77C301E5}"/>
              </a:ext>
            </a:extLst>
          </p:cNvPr>
          <p:cNvSpPr/>
          <p:nvPr/>
        </p:nvSpPr>
        <p:spPr>
          <a:xfrm>
            <a:off x="328613" y="2019301"/>
            <a:ext cx="11534774" cy="295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在病榻中躺了三个月的我，正没法消除闷气，听了这样的惊人消息，自然喜之不尽。我正自忖着，我这回虽生了一次大病，但我是得到了“新生”了。我至少可以剪掉了辫子，不再受“猪尾巴”之辱。我是多么快活啊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08213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佣妇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景象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523320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恢复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已亡的国家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，收回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失去的领土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国家大事。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3262745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女佣，女仆。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6" y="3557913"/>
            <a:ext cx="3609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older female servant 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0783" y="3388985"/>
            <a:ext cx="39450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scene, sight (to behold)​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661" y="212741"/>
            <a:ext cx="390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national(or state)affairs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333471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recover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F891A619-E424-4F99-B72D-7F61241E537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现象，状况。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38FA8E8-9948-494C-8FE8-C937296CA2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2"/>
          <a:stretch/>
        </p:blipFill>
        <p:spPr>
          <a:xfrm>
            <a:off x="3164071" y="4958080"/>
            <a:ext cx="2889242" cy="189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8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6DE308E-3AEB-4BC5-9173-E79A12C0615F}"/>
              </a:ext>
            </a:extLst>
          </p:cNvPr>
          <p:cNvSpPr/>
          <p:nvPr/>
        </p:nvSpPr>
        <p:spPr>
          <a:xfrm>
            <a:off x="338137" y="1752600"/>
            <a:ext cx="11515725" cy="3695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时我听到革命军光复各地的消息，感情的兴奋，不是文字所能形容的。遇到来看我的人，我都和他们谈论国事。甚至一个不懂事的佣妇来我房里的时候，我也要问她外面变成了什么景象，街上有没有挂白旗。我恨不得立刻跳起来，去看看这大转变后的新世界，满足我的兴奋的好奇心情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417218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许可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奇异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变象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标题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准许，容许。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奇怪，诧异。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0" y="5179220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变化的社会现象。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1" y="3650594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title,heading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455431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strange;singular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25015" y="355548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permit;allow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644E72F-24F3-4AA2-A89D-3F5FE8604DAF}"/>
              </a:ext>
            </a:extLst>
          </p:cNvPr>
          <p:cNvSpPr txBox="1"/>
          <p:nvPr/>
        </p:nvSpPr>
        <p:spPr>
          <a:xfrm>
            <a:off x="6095999" y="4829919"/>
            <a:ext cx="6090173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标明文章、作品等内容的简短语句。</a:t>
            </a:r>
          </a:p>
        </p:txBody>
      </p:sp>
    </p:spTree>
    <p:extLst>
      <p:ext uri="{BB962C8B-B14F-4D97-AF65-F5344CB8AC3E}">
        <p14:creationId xmlns:p14="http://schemas.microsoft.com/office/powerpoint/2010/main" val="34789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3" grpId="0"/>
      <p:bldP spid="14" grpId="0"/>
      <p:bldP spid="15" grpId="0"/>
      <p:bldP spid="1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登载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委实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阖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折回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38489" y="1618317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新闻、文章等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在报刊上印出。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实在。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48992" y="5159653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合，全。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52325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whole, entire; all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to turn back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79982" y="681854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indeed;really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35518" y="103873"/>
            <a:ext cx="36094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publish(in newspapers or magazines)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2F3126A0-B6B4-4A3B-B3E0-DC28865341E3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半路返回。</a:t>
            </a:r>
          </a:p>
        </p:txBody>
      </p:sp>
    </p:spTree>
    <p:extLst>
      <p:ext uri="{BB962C8B-B14F-4D97-AF65-F5344CB8AC3E}">
        <p14:creationId xmlns:p14="http://schemas.microsoft.com/office/powerpoint/2010/main" val="198174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0444ED8-7634-4680-AFCA-2573353573BB}"/>
              </a:ext>
            </a:extLst>
          </p:cNvPr>
          <p:cNvSpPr/>
          <p:nvPr/>
        </p:nvSpPr>
        <p:spPr>
          <a:xfrm>
            <a:off x="342899" y="533400"/>
            <a:ext cx="11515725" cy="583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再三向父亲要报纸看，父亲却不许可。医生说我的身体还是十分虚弱，看书看报是应该绝对禁止的。但是在病床上，整日夜闭目想象外部世界的奇异变象，想象报纸上用大字标题登载着的惊人新闻，我委实是不能忍耐了。有一天，阖家人正在午饭的时候，我的房里没有人。我从病床上奋力爬起身，一步一歪地走到了病室对面我父亲的书室里。我在桌上偷了一份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时报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，就折回到病室里。还没有回到床上，我已昏迷不省人事了。待母亲进房来的时候看见我晕倒在地上，手中拿着一份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时报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，全家都着急起来。忙扶我到床上，请了医生来，总算又把我救过来了。但是以后就绝对不许我看报，而且不让我一个人在房里。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40862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298086" y="1870335"/>
            <a:ext cx="11462478" cy="2549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外边的衣服</a:t>
            </a:r>
            <a:r>
              <a:rPr lang="zh-TW" altLang="en-US" sz="37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大风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刮跑了。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我忘了带伞，结果全身都</a:t>
            </a:r>
            <a:r>
              <a:rPr lang="zh-TW" altLang="en-US" sz="37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雨</a:t>
            </a: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淋湿了。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你这么帮他，他反而害你，他的良心是不是</a:t>
            </a:r>
            <a:r>
              <a:rPr lang="zh-TW" altLang="en-US" sz="37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狗吃了。</a:t>
            </a:r>
          </a:p>
        </p:txBody>
      </p:sp>
    </p:spTree>
    <p:extLst>
      <p:ext uri="{BB962C8B-B14F-4D97-AF65-F5344CB8AC3E}">
        <p14:creationId xmlns:p14="http://schemas.microsoft.com/office/powerpoint/2010/main" val="34862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气力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逊位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就职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吉日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力气。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让出帝王的位子。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正式到任，多指较高的职位。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assume office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lucky day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abdicate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power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吉利的日子。</a:t>
            </a:r>
          </a:p>
        </p:txBody>
      </p:sp>
    </p:spTree>
    <p:extLst>
      <p:ext uri="{BB962C8B-B14F-4D97-AF65-F5344CB8AC3E}">
        <p14:creationId xmlns:p14="http://schemas.microsoft.com/office/powerpoint/2010/main" val="179057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主张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-1" y="1969611"/>
            <a:ext cx="67748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对于如何行动有某种见解。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stand for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6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A663C67-DF2E-439F-84D0-D32AA15DCE6F}"/>
              </a:ext>
            </a:extLst>
          </p:cNvPr>
          <p:cNvSpPr/>
          <p:nvPr/>
        </p:nvSpPr>
        <p:spPr>
          <a:xfrm>
            <a:off x="338137" y="1799362"/>
            <a:ext cx="11515725" cy="443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標楷體(P)" panose="03000500000000000000" pitchFamily="66" charset="-120"/>
              </a:rPr>
              <a:t>又过了一个多月，我的病算是完全好了，只是瘦弱，没有气力，一九一二年的一月一日，清廷逊位，孙中山在南京就临时大总统职。我的父亲本也是「新党」，到这时他再不犹豫了。他选定了一个吉日，叫了理发师来，替阖家男子剪发。父亲是第一个剪去辫子。自然这一回父亲不再主张“身体肤发，受之父母”的大道理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華康標楷體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63260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秃头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至今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到今天，直到现在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某种情况仍然没多大变化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47321" y="439415"/>
            <a:ext cx="39061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 far, to this day, until now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685637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bareheaded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94219E6-C9A6-48CB-8DDC-659C9C12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38" y="1789867"/>
            <a:ext cx="4033769" cy="30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/>
      <p:bldP spid="14" grpId="0"/>
      <p:bldP spid="1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奇耻大辱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5976" y="2853526"/>
            <a:ext cx="6683944" cy="2753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我只是好意劝说了她几句，但她却觉得是受了奇耻大辱，从此不再理睬我了。</a:t>
            </a:r>
            <a:endParaRPr lang="zh-TW" altLang="en-US" sz="40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1440047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6096000" y="897341"/>
            <a:ext cx="6096000" cy="70788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极大的耻辱。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35C95C-1413-4164-AA75-E93EA253F41B}"/>
              </a:ext>
            </a:extLst>
          </p:cNvPr>
          <p:cNvSpPr/>
          <p:nvPr/>
        </p:nvSpPr>
        <p:spPr>
          <a:xfrm>
            <a:off x="6096000" y="166084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great shame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43CAAEC-7636-446B-9556-C2FB55972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022" y="2380589"/>
            <a:ext cx="3603417" cy="360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9E65F58-00AE-440D-8AC3-F7E01F4B2AC7}"/>
              </a:ext>
            </a:extLst>
          </p:cNvPr>
          <p:cNvSpPr/>
          <p:nvPr/>
        </p:nvSpPr>
        <p:spPr>
          <a:xfrm>
            <a:off x="323850" y="1276351"/>
            <a:ext cx="11544300" cy="5172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时我已经能从床上起来，准备在我的父亲叔父之后，剪掉我的小辫子。但是当我起来照了一下镜子，发见那我认为奇耻大辱的猪尾巴，早已不见了。原来一场大病，把我的几根又黄又短的头发，脱的干干净净，我已成了一个秃头。因此直到了最后，我还是没有机会表现我的发辫的革命。我相信我一生没有比这一件事失望更大的。</a:t>
            </a:r>
            <a:endParaRPr lang="en-US" altLang="zh-TW" sz="3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457200">
              <a:lnSpc>
                <a:spcPct val="150000"/>
              </a:lnSpc>
            </a:pPr>
            <a:r>
              <a:rPr lang="zh-TW" altLang="en-US" sz="3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至今回想，我是一个多么赢弱的孩子啊。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24922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BAF4B04-3994-46EC-A7FF-42F7A75A44A1}"/>
              </a:ext>
            </a:extLst>
          </p:cNvPr>
          <p:cNvSpPr txBox="1"/>
          <p:nvPr/>
        </p:nvSpPr>
        <p:spPr>
          <a:xfrm>
            <a:off x="354418" y="927599"/>
            <a:ext cx="11483163" cy="546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中学时代，同学们经常拿他的辫子和身材开心。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因为他成绩优秀，所以被绍兴府中学堂录取了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学校当局希望学生们不要谈论政治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在当时，剪辫子是革命的表现 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父亲反对我剪辫子，是因为他反对革命。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0C9841-24BF-4731-B185-3D82368A25CE}"/>
              </a:ext>
            </a:extLst>
          </p:cNvPr>
          <p:cNvSpPr txBox="1"/>
          <p:nvPr/>
        </p:nvSpPr>
        <p:spPr>
          <a:xfrm>
            <a:off x="0" y="0"/>
            <a:ext cx="4826000" cy="58477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根据文章的内容判断正误</a:t>
            </a:r>
          </a:p>
        </p:txBody>
      </p:sp>
    </p:spTree>
    <p:extLst>
      <p:ext uri="{BB962C8B-B14F-4D97-AF65-F5344CB8AC3E}">
        <p14:creationId xmlns:p14="http://schemas.microsoft.com/office/powerpoint/2010/main" val="416687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BAF4B04-3994-46EC-A7FF-42F7A75A44A1}"/>
              </a:ext>
            </a:extLst>
          </p:cNvPr>
          <p:cNvSpPr txBox="1"/>
          <p:nvPr/>
        </p:nvSpPr>
        <p:spPr>
          <a:xfrm>
            <a:off x="318976" y="1077129"/>
            <a:ext cx="11554047" cy="516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虽然被别人称为“猪尾巴”，但是我满不在乎 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家人把病重的我接回了家 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在生病期间，我读了不少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时报</a:t>
            </a: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革命胜利后，父亲毫不犹豫地让理发师减去了自己的辫子。</a:t>
            </a:r>
            <a:endParaRPr lang="en-US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我可以剪辫子时，辫子已经没有了。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84E35F1-290B-4DA2-B72B-B87D8FA1A487}"/>
              </a:ext>
            </a:extLst>
          </p:cNvPr>
          <p:cNvSpPr txBox="1"/>
          <p:nvPr/>
        </p:nvSpPr>
        <p:spPr>
          <a:xfrm>
            <a:off x="0" y="-12700"/>
            <a:ext cx="4826000" cy="584775"/>
          </a:xfrm>
          <a:prstGeom prst="rect">
            <a:avLst/>
          </a:prstGeom>
          <a:solidFill>
            <a:srgbClr val="00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根据文章的内容判断正误</a:t>
            </a:r>
          </a:p>
        </p:txBody>
      </p:sp>
    </p:spTree>
    <p:extLst>
      <p:ext uri="{BB962C8B-B14F-4D97-AF65-F5344CB8AC3E}">
        <p14:creationId xmlns:p14="http://schemas.microsoft.com/office/powerpoint/2010/main" val="127965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370601E-3CF7-473E-B136-6612811D4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049522"/>
              </p:ext>
            </p:extLst>
          </p:nvPr>
        </p:nvGraphicFramePr>
        <p:xfrm>
          <a:off x="0" y="0"/>
          <a:ext cx="12192000" cy="128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556340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6989214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447319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5092824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90223286"/>
                    </a:ext>
                  </a:extLst>
                </a:gridCol>
              </a:tblGrid>
              <a:tr h="643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资格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动摇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情形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牺牲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准许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09368"/>
                  </a:ext>
                </a:extLst>
              </a:tr>
              <a:tr h="643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资历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摇动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情况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献身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允许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3327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3B93BAB1-94BA-4450-98D3-9A6E374132F3}"/>
              </a:ext>
            </a:extLst>
          </p:cNvPr>
          <p:cNvSpPr txBox="1"/>
          <p:nvPr/>
        </p:nvSpPr>
        <p:spPr>
          <a:xfrm>
            <a:off x="354418" y="1434214"/>
            <a:ext cx="11483163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从进入电影学院的第一天开始，他就决定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于艺术。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为了这些孤儿的幸福，她情愿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小家庭的利益。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看着结婚时穿过的红嫁衣，她不禁回想起举行结婚典礼时的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在任何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下，她都没有动摇过对自己的信心。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她本来是来这ㄦ求助的，一见这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，他愣住了。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不调查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，就没有发言权。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F4FD80F-1540-4A28-B1C8-E80E1F39392C}"/>
              </a:ext>
            </a:extLst>
          </p:cNvPr>
          <p:cNvSpPr txBox="1"/>
          <p:nvPr/>
        </p:nvSpPr>
        <p:spPr>
          <a:xfrm>
            <a:off x="8102011" y="1466113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献身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713E032-247D-4EC5-8745-8ABBD2DD8A95}"/>
              </a:ext>
            </a:extLst>
          </p:cNvPr>
          <p:cNvSpPr txBox="1"/>
          <p:nvPr/>
        </p:nvSpPr>
        <p:spPr>
          <a:xfrm>
            <a:off x="5904615" y="2192672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牺牲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FC65FB8-38A3-45C3-AC38-D42A851BAE40}"/>
              </a:ext>
            </a:extLst>
          </p:cNvPr>
          <p:cNvSpPr txBox="1"/>
          <p:nvPr/>
        </p:nvSpPr>
        <p:spPr>
          <a:xfrm>
            <a:off x="769090" y="3628065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D92F8E04-74E3-4193-8772-292813BDC86C}"/>
              </a:ext>
            </a:extLst>
          </p:cNvPr>
          <p:cNvSpPr txBox="1"/>
          <p:nvPr/>
        </p:nvSpPr>
        <p:spPr>
          <a:xfrm>
            <a:off x="1949305" y="4392413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B61243B-7A27-4059-B27F-DDFCAA58046C}"/>
              </a:ext>
            </a:extLst>
          </p:cNvPr>
          <p:cNvSpPr txBox="1"/>
          <p:nvPr/>
        </p:nvSpPr>
        <p:spPr>
          <a:xfrm>
            <a:off x="6404346" y="5125483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情形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4041807-4D5D-43A9-B6E2-F48890190911}"/>
              </a:ext>
            </a:extLst>
          </p:cNvPr>
          <p:cNvSpPr txBox="1"/>
          <p:nvPr/>
        </p:nvSpPr>
        <p:spPr>
          <a:xfrm>
            <a:off x="1917409" y="5857129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情况</a:t>
            </a:r>
          </a:p>
        </p:txBody>
      </p:sp>
    </p:spTree>
    <p:extLst>
      <p:ext uri="{BB962C8B-B14F-4D97-AF65-F5344CB8AC3E}">
        <p14:creationId xmlns:p14="http://schemas.microsoft.com/office/powerpoint/2010/main" val="390138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8370601E-3CF7-473E-B136-6612811D437E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1286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205563408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469892147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644731902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50928243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3290223286"/>
                    </a:ext>
                  </a:extLst>
                </a:gridCol>
              </a:tblGrid>
              <a:tr h="643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资格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动摇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情形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牺牲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准许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909368"/>
                  </a:ext>
                </a:extLst>
              </a:tr>
              <a:tr h="64327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资历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摇动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情况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献身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允许</a:t>
                      </a:r>
                    </a:p>
                  </a:txBody>
                  <a:tcPr anchor="ctr">
                    <a:solidFill>
                      <a:srgbClr val="FBA7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23327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3B93BAB1-94BA-4450-98D3-9A6E374132F3}"/>
              </a:ext>
            </a:extLst>
          </p:cNvPr>
          <p:cNvSpPr txBox="1"/>
          <p:nvPr/>
        </p:nvSpPr>
        <p:spPr>
          <a:xfrm>
            <a:off x="170116" y="1531094"/>
            <a:ext cx="11876567" cy="48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因为他造假大学成绩单，研究生院取消了他的研究生考试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我年纪轻，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浅，还望各位前辈多多指教。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老王已经当了四十年的摄影记者了，在这一行里，他是老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鉴于上述原因，请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我提前毕业。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他申请提前毕业，系领导已经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12.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来电了，电扇又重新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起来。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13.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任何力量都无法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母亲对孩子的爱。</a:t>
            </a:r>
            <a:endParaRPr lang="en-US" altLang="zh-TW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7713C6-560F-4D6B-9F1E-E4465FA451A9}"/>
              </a:ext>
            </a:extLst>
          </p:cNvPr>
          <p:cNvSpPr txBox="1"/>
          <p:nvPr/>
        </p:nvSpPr>
        <p:spPr>
          <a:xfrm>
            <a:off x="10090300" y="1583070"/>
            <a:ext cx="1456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741242A-FDAE-4B67-A6EF-24621D5A7114}"/>
              </a:ext>
            </a:extLst>
          </p:cNvPr>
          <p:cNvSpPr txBox="1"/>
          <p:nvPr/>
        </p:nvSpPr>
        <p:spPr>
          <a:xfrm>
            <a:off x="2456120" y="2242290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资历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88C8FBD-4A40-4E76-AE3B-EF066CDEED71}"/>
              </a:ext>
            </a:extLst>
          </p:cNvPr>
          <p:cNvSpPr txBox="1"/>
          <p:nvPr/>
        </p:nvSpPr>
        <p:spPr>
          <a:xfrm>
            <a:off x="9994606" y="2838895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资格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8E152-399D-4395-99E1-6E2D797E688A}"/>
              </a:ext>
            </a:extLst>
          </p:cNvPr>
          <p:cNvSpPr txBox="1"/>
          <p:nvPr/>
        </p:nvSpPr>
        <p:spPr>
          <a:xfrm>
            <a:off x="3742662" y="3639016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允许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E74B008-68B1-4D62-9BD8-2F0E9710CAFD}"/>
              </a:ext>
            </a:extLst>
          </p:cNvPr>
          <p:cNvSpPr txBox="1"/>
          <p:nvPr/>
        </p:nvSpPr>
        <p:spPr>
          <a:xfrm>
            <a:off x="5677788" y="4235621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489A940-A110-4530-8C8A-4BC73405AC4B}"/>
              </a:ext>
            </a:extLst>
          </p:cNvPr>
          <p:cNvSpPr txBox="1"/>
          <p:nvPr/>
        </p:nvSpPr>
        <p:spPr>
          <a:xfrm>
            <a:off x="4221127" y="5012546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摇动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1AE3071-5970-4FA8-BEE7-882F0DE13A98}"/>
              </a:ext>
            </a:extLst>
          </p:cNvPr>
          <p:cNvSpPr txBox="1"/>
          <p:nvPr/>
        </p:nvSpPr>
        <p:spPr>
          <a:xfrm>
            <a:off x="3370523" y="5597321"/>
            <a:ext cx="1456661" cy="59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动摇</a:t>
            </a:r>
          </a:p>
        </p:txBody>
      </p:sp>
    </p:spTree>
    <p:extLst>
      <p:ext uri="{BB962C8B-B14F-4D97-AF65-F5344CB8AC3E}">
        <p14:creationId xmlns:p14="http://schemas.microsoft.com/office/powerpoint/2010/main" val="114666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768FB862-E5A3-41EB-81F5-539C4BB7EB1C}"/>
              </a:ext>
            </a:extLst>
          </p:cNvPr>
          <p:cNvSpPr txBox="1"/>
          <p:nvPr/>
        </p:nvSpPr>
        <p:spPr>
          <a:xfrm>
            <a:off x="0" y="0"/>
            <a:ext cx="1465808" cy="70788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给</a:t>
            </a:r>
            <a:endParaRPr lang="en-US" altLang="zh-TW" sz="4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209D1B0-86CC-471A-A5A4-2C10E123278B}"/>
              </a:ext>
            </a:extLst>
          </p:cNvPr>
          <p:cNvSpPr txBox="1"/>
          <p:nvPr/>
        </p:nvSpPr>
        <p:spPr>
          <a:xfrm>
            <a:off x="364761" y="1024202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妹妹把玻璃杯打碎了。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1B5110AA-5F5F-4A12-B15B-7200B610EB4B}"/>
              </a:ext>
            </a:extLst>
          </p:cNvPr>
          <p:cNvSpPr txBox="1"/>
          <p:nvPr/>
        </p:nvSpPr>
        <p:spPr>
          <a:xfrm>
            <a:off x="364761" y="3733800"/>
            <a:ext cx="11462478" cy="2194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你们都快把我弄糊涂了。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en-US" altLang="zh-TW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</a:t>
            </a:r>
            <a:r>
              <a:rPr lang="zh-TW" altLang="en-US" sz="3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E077B7D-AC9D-461F-A6F5-7C79DB3C7F01}"/>
              </a:ext>
            </a:extLst>
          </p:cNvPr>
          <p:cNvSpPr txBox="1"/>
          <p:nvPr/>
        </p:nvSpPr>
        <p:spPr>
          <a:xfrm>
            <a:off x="468671" y="2369127"/>
            <a:ext cx="11127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玻璃杯给妹妹打碎了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7A4C23-7B77-4B8A-BF25-2E0D5BE90BAE}"/>
              </a:ext>
            </a:extLst>
          </p:cNvPr>
          <p:cNvSpPr txBox="1"/>
          <p:nvPr/>
        </p:nvSpPr>
        <p:spPr>
          <a:xfrm>
            <a:off x="385543" y="5101029"/>
            <a:ext cx="111275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我都快给你们弄糊涂了</a:t>
            </a:r>
          </a:p>
        </p:txBody>
      </p:sp>
    </p:spTree>
    <p:extLst>
      <p:ext uri="{BB962C8B-B14F-4D97-AF65-F5344CB8AC3E}">
        <p14:creationId xmlns:p14="http://schemas.microsoft.com/office/powerpoint/2010/main" val="38105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9770061-14AB-4181-9BA7-E3EEE1870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37866"/>
              </p:ext>
            </p:extLst>
          </p:nvPr>
        </p:nvGraphicFramePr>
        <p:xfrm>
          <a:off x="354418" y="276447"/>
          <a:ext cx="11483168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396">
                  <a:extLst>
                    <a:ext uri="{9D8B030D-6E8A-4147-A177-3AD203B41FA5}">
                      <a16:colId xmlns:a16="http://schemas.microsoft.com/office/drawing/2014/main" val="632124808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2377154639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1982266035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22124667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1338389809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3821376643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1598803858"/>
                    </a:ext>
                  </a:extLst>
                </a:gridCol>
                <a:gridCol w="1435396">
                  <a:extLst>
                    <a:ext uri="{9D8B030D-6E8A-4147-A177-3AD203B41FA5}">
                      <a16:colId xmlns:a16="http://schemas.microsoft.com/office/drawing/2014/main" val="2375310115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报考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仿效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着慌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准许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捉拿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074859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5E0E231E-67D7-4097-8666-E24C1312F878}"/>
              </a:ext>
            </a:extLst>
          </p:cNvPr>
          <p:cNvSpPr txBox="1"/>
          <p:nvPr/>
        </p:nvSpPr>
        <p:spPr>
          <a:xfrm>
            <a:off x="354418" y="1635611"/>
            <a:ext cx="11483163" cy="4145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爷爷是一个很镇定的人，遇事从不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据我所知，公司领导已经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了李云的调职请求。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这件作品并不是他自己的创意，而是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了某位大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师的作品。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他的兴趣在军事方面，因此他打算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军事院校。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03DD171-C6C9-4F59-A50E-7D915220991F}"/>
              </a:ext>
            </a:extLst>
          </p:cNvPr>
          <p:cNvSpPr txBox="1"/>
          <p:nvPr/>
        </p:nvSpPr>
        <p:spPr>
          <a:xfrm>
            <a:off x="7840227" y="1677175"/>
            <a:ext cx="1456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着慌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565696A-386E-4B1D-9657-95DF94362BED}"/>
              </a:ext>
            </a:extLst>
          </p:cNvPr>
          <p:cNvSpPr txBox="1"/>
          <p:nvPr/>
        </p:nvSpPr>
        <p:spPr>
          <a:xfrm>
            <a:off x="6054435" y="2573602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准许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262ED96-4027-4F38-ACD9-955655FA4284}"/>
              </a:ext>
            </a:extLst>
          </p:cNvPr>
          <p:cNvSpPr txBox="1"/>
          <p:nvPr/>
        </p:nvSpPr>
        <p:spPr>
          <a:xfrm>
            <a:off x="8193518" y="3416002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仿效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DD2FC1-48DB-41D0-AB1E-4E472A855439}"/>
              </a:ext>
            </a:extLst>
          </p:cNvPr>
          <p:cNvSpPr txBox="1"/>
          <p:nvPr/>
        </p:nvSpPr>
        <p:spPr>
          <a:xfrm>
            <a:off x="7840227" y="5034751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报考</a:t>
            </a:r>
          </a:p>
        </p:txBody>
      </p:sp>
    </p:spTree>
    <p:extLst>
      <p:ext uri="{BB962C8B-B14F-4D97-AF65-F5344CB8AC3E}">
        <p14:creationId xmlns:p14="http://schemas.microsoft.com/office/powerpoint/2010/main" val="24196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19770061-14AB-4181-9BA7-E3EEE1870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526814"/>
              </p:ext>
            </p:extLst>
          </p:nvPr>
        </p:nvGraphicFramePr>
        <p:xfrm>
          <a:off x="354418" y="244549"/>
          <a:ext cx="11483160" cy="5791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35395">
                  <a:extLst>
                    <a:ext uri="{9D8B030D-6E8A-4147-A177-3AD203B41FA5}">
                      <a16:colId xmlns:a16="http://schemas.microsoft.com/office/drawing/2014/main" val="632124808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2377154639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1982266035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22124667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1338389809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3821376643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1598803858"/>
                    </a:ext>
                  </a:extLst>
                </a:gridCol>
                <a:gridCol w="1435395">
                  <a:extLst>
                    <a:ext uri="{9D8B030D-6E8A-4147-A177-3AD203B41FA5}">
                      <a16:colId xmlns:a16="http://schemas.microsoft.com/office/drawing/2014/main" val="2375310115"/>
                    </a:ext>
                  </a:extLst>
                </a:gridCol>
              </a:tblGrid>
              <a:tr h="53162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报考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仿效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着慌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取笑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准许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捉拿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消除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登载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074859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5E0E231E-67D7-4097-8666-E24C1312F878}"/>
              </a:ext>
            </a:extLst>
          </p:cNvPr>
          <p:cNvSpPr txBox="1"/>
          <p:nvPr/>
        </p:nvSpPr>
        <p:spPr>
          <a:xfrm>
            <a:off x="354418" y="1197742"/>
            <a:ext cx="11483163" cy="5172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在这部历史剧中，他扮演一位协助朝廷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逃犯的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武林高手。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据说这位大牌歌星小时曾因口吃被人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，这使他 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对弱者充满了同情与理解。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今天国内的各大报纸几乎都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了这个令人振奋的好消息。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8.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经过朋友的调解，小两口终于</a:t>
            </a:r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了彼此之间的误会，重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归于好。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A33308C-C56A-4D11-8087-B47C495EEB96}"/>
              </a:ext>
            </a:extLst>
          </p:cNvPr>
          <p:cNvSpPr txBox="1"/>
          <p:nvPr/>
        </p:nvSpPr>
        <p:spPr>
          <a:xfrm>
            <a:off x="7632409" y="1197742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捉拿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DEF01F1-04A5-4CB9-8A39-AB0569D6BAD0}"/>
              </a:ext>
            </a:extLst>
          </p:cNvPr>
          <p:cNvSpPr txBox="1"/>
          <p:nvPr/>
        </p:nvSpPr>
        <p:spPr>
          <a:xfrm>
            <a:off x="7279118" y="2728842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取笑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48C838-E10D-4E70-A25F-9040E8699A59}"/>
              </a:ext>
            </a:extLst>
          </p:cNvPr>
          <p:cNvSpPr txBox="1"/>
          <p:nvPr/>
        </p:nvSpPr>
        <p:spPr>
          <a:xfrm>
            <a:off x="5637355" y="4153021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登载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B25025E0-A021-4BE2-A8C7-2EC2065C2C9A}"/>
              </a:ext>
            </a:extLst>
          </p:cNvPr>
          <p:cNvSpPr txBox="1"/>
          <p:nvPr/>
        </p:nvSpPr>
        <p:spPr>
          <a:xfrm>
            <a:off x="6095998" y="4881827"/>
            <a:ext cx="1456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消除</a:t>
            </a:r>
          </a:p>
        </p:txBody>
      </p:sp>
    </p:spTree>
    <p:extLst>
      <p:ext uri="{BB962C8B-B14F-4D97-AF65-F5344CB8AC3E}">
        <p14:creationId xmlns:p14="http://schemas.microsoft.com/office/powerpoint/2010/main" val="25373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775D55-83E1-4A93-AD3D-DB37B4215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沙漠玫瑰的开放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659CE3-57D0-46AC-8337-81F785661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270" y="4096702"/>
            <a:ext cx="3681730" cy="27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75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3CD4040-8AA2-4C10-9B71-61F11E7BCD9A}"/>
              </a:ext>
            </a:extLst>
          </p:cNvPr>
          <p:cNvSpPr txBox="1"/>
          <p:nvPr/>
        </p:nvSpPr>
        <p:spPr>
          <a:xfrm>
            <a:off x="328503" y="697286"/>
            <a:ext cx="4327450" cy="110799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鉴往知来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EFAA07E-D2DF-410D-BA07-6EE204523098}"/>
              </a:ext>
            </a:extLst>
          </p:cNvPr>
          <p:cNvSpPr/>
          <p:nvPr/>
        </p:nvSpPr>
        <p:spPr>
          <a:xfrm>
            <a:off x="5375976" y="3016086"/>
            <a:ext cx="6450264" cy="1825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如果我们能够鉴往知来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就可以避免许多错误</a:t>
            </a:r>
            <a:r>
              <a:rPr lang="zh-TW" altLang="en-US" sz="40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36036A7-BBBC-4FBA-AF40-C2B26F213443}"/>
              </a:ext>
            </a:extLst>
          </p:cNvPr>
          <p:cNvCxnSpPr>
            <a:cxnSpLocks/>
            <a:stCxn id="2" idx="3"/>
            <a:endCxn id="6" idx="1"/>
          </p:cNvCxnSpPr>
          <p:nvPr/>
        </p:nvCxnSpPr>
        <p:spPr>
          <a:xfrm>
            <a:off x="4655953" y="1251284"/>
            <a:ext cx="720024" cy="0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018BC7-6073-4CA9-9B83-CB477C626896}"/>
              </a:ext>
            </a:extLst>
          </p:cNvPr>
          <p:cNvSpPr txBox="1"/>
          <p:nvPr/>
        </p:nvSpPr>
        <p:spPr>
          <a:xfrm>
            <a:off x="5375977" y="897341"/>
            <a:ext cx="6816023" cy="707886"/>
          </a:xfrm>
          <a:prstGeom prst="rect">
            <a:avLst/>
          </a:prstGeom>
          <a:noFill/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观察过去，就可以预测未来。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35C95C-1413-4164-AA75-E93EA253F41B}"/>
              </a:ext>
            </a:extLst>
          </p:cNvPr>
          <p:cNvSpPr/>
          <p:nvPr/>
        </p:nvSpPr>
        <p:spPr>
          <a:xfrm>
            <a:off x="5375976" y="1814093"/>
            <a:ext cx="68160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foresee the future by </a:t>
            </a:r>
            <a:r>
              <a:rPr lang="en-US" altLang="zh-TW" sz="28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reivewing</a:t>
            </a:r>
            <a:r>
              <a:rPr lang="en-US" altLang="zh-TW" sz="28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the past</a:t>
            </a:r>
            <a:endParaRPr lang="zh-TW" altLang="en-US" sz="28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E1F6569D-FA1A-4363-B9B2-535DABBAC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" y="2707472"/>
            <a:ext cx="5203256" cy="29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1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738F20-0CF2-4BD0-A42E-55B6E2BB4799}"/>
              </a:ext>
            </a:extLst>
          </p:cNvPr>
          <p:cNvSpPr/>
          <p:nvPr/>
        </p:nvSpPr>
        <p:spPr>
          <a:xfrm>
            <a:off x="318192" y="2180966"/>
            <a:ext cx="11555615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历史对于价值判断的影响，好像非常清楚。鉴往知来，认识过去才能</a:t>
            </a:r>
            <a:r>
              <a:rPr lang="zh-TW" altLang="en-US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预</a:t>
            </a:r>
            <a:r>
              <a:rPr lang="zh-CN" altLang="zh-TW" sz="3600" kern="100" dirty="0"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测未来，这话都已经说烂了。我不太用成语，所以试试另外一个说法。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9139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202197"/>
            <a:ext cx="4338395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沙漠玫瑰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蓬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5" y="3424001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干草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地衣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090172" y="1436647"/>
            <a:ext cx="6096000" cy="182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詞，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用于枝叶茂盛的花草等的一团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0698" y="3715560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hay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lichen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E67A231-6D83-4212-B6FC-AA4BD97B8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65" y="1452879"/>
            <a:ext cx="2818291" cy="211371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AF406B3F-F9D5-4FB0-B481-9BDD50D801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03"/>
          <a:stretch/>
        </p:blipFill>
        <p:spPr>
          <a:xfrm>
            <a:off x="1082963" y="4585615"/>
            <a:ext cx="4078318" cy="225358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09FAB8-0482-41A2-B308-908BC8C34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51" t="5037" r="3665" b="5186"/>
          <a:stretch/>
        </p:blipFill>
        <p:spPr>
          <a:xfrm>
            <a:off x="8009097" y="4473005"/>
            <a:ext cx="3207543" cy="2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4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/>
      <p:bldP spid="11" grpId="0"/>
      <p:bldP spid="1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针叶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松枝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形状像针的叶子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1A4529F-CF23-477D-B4E6-F8A3F36C3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63" y="3041661"/>
            <a:ext cx="2367685" cy="297121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1719D54-C690-4A8F-A136-F2F6E696B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655" y="1638296"/>
            <a:ext cx="48768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738F20-0CF2-4BD0-A42E-55B6E2BB4799}"/>
              </a:ext>
            </a:extLst>
          </p:cNvPr>
          <p:cNvSpPr/>
          <p:nvPr/>
        </p:nvSpPr>
        <p:spPr>
          <a:xfrm>
            <a:off x="318192" y="291570"/>
            <a:ext cx="11555615" cy="6274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TW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一个朋友从以色列来，给我带了一朵沙漠玫瑰。沙漠里没有</a:t>
            </a:r>
            <a:r>
              <a:rPr lang="zh-TW" altLang="en-US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玫</a:t>
            </a:r>
            <a:r>
              <a:rPr lang="zh-CN" altLang="zh-TW" sz="3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瑰，但是这个植物的名字叫做沙漠玫瑰。拿在手里，是一蓬干草，真正的枯萎，干的，死掉的草，这样一把，很难看。但是他要我看说明书；说明书告诉我，这个沙漠玫瑰其实是一种地衣，针叶型，有点像松枝的形状。你把它整个泡在水里，第八天它会完全复活；把水拿掉的话，它又会渐渐干掉，枯干如沙。把它再藏个一年两年，然后哪一天再泡在水里，它又会复活。这就是沙漠玫瑰。</a:t>
            </a:r>
            <a:endParaRPr lang="zh-TW" altLang="zh-TW" sz="3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041714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团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盛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探看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2172214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量词，用于成团的东西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FD80E1D-4098-4E8F-80F3-90702602E502}"/>
              </a:ext>
            </a:extLst>
          </p:cNvPr>
          <p:cNvSpPr txBox="1"/>
          <p:nvPr/>
        </p:nvSpPr>
        <p:spPr>
          <a:xfrm>
            <a:off x="6134489" y="1979719"/>
            <a:ext cx="6096000" cy="907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把东西放进去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17DCB4F-281E-48F9-8B9B-F6FF1FC41050}"/>
              </a:ext>
            </a:extLst>
          </p:cNvPr>
          <p:cNvSpPr txBox="1"/>
          <p:nvPr/>
        </p:nvSpPr>
        <p:spPr>
          <a:xfrm>
            <a:off x="32661" y="4847864"/>
            <a:ext cx="6096000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灌进去。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47322" y="3800880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look about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fill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观察，查看。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A24D2FF-6368-48C8-BA32-932F7A3E6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243" y="197352"/>
            <a:ext cx="3060117" cy="21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1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3" grpId="0"/>
      <p:bldP spid="14" grpId="0"/>
      <p:bldP spid="1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4C68E01-C78E-4DBB-A346-27748A780E37}"/>
              </a:ext>
            </a:extLst>
          </p:cNvPr>
          <p:cNvSpPr txBox="1"/>
          <p:nvPr/>
        </p:nvSpPr>
        <p:spPr>
          <a:xfrm>
            <a:off x="335205" y="197352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浸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E265C2A-CA00-4841-992C-7C43D64B6320}"/>
              </a:ext>
            </a:extLst>
          </p:cNvPr>
          <p:cNvSpPr txBox="1"/>
          <p:nvPr/>
        </p:nvSpPr>
        <p:spPr>
          <a:xfrm>
            <a:off x="6096000" y="20219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潮湿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558E7656-10B4-4306-9253-BEABC2FAD5CB}"/>
              </a:ext>
            </a:extLst>
          </p:cNvPr>
          <p:cNvSpPr txBox="1"/>
          <p:nvPr/>
        </p:nvSpPr>
        <p:spPr>
          <a:xfrm>
            <a:off x="335204" y="3424867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青苔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4856BEF-FABE-4A15-82C8-163159CEDA31}"/>
              </a:ext>
            </a:extLst>
          </p:cNvPr>
          <p:cNvSpPr txBox="1"/>
          <p:nvPr/>
        </p:nvSpPr>
        <p:spPr>
          <a:xfrm>
            <a:off x="6096000" y="3388985"/>
            <a:ext cx="2151321" cy="11079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zh-TW" altLang="en-US" sz="6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边缘</a:t>
            </a:r>
            <a:endParaRPr lang="en-US" altLang="zh-TW" sz="6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8B57BA2-0295-4EFA-B412-794A9C802DBE}"/>
              </a:ext>
            </a:extLst>
          </p:cNvPr>
          <p:cNvSpPr txBox="1"/>
          <p:nvPr/>
        </p:nvSpPr>
        <p:spPr>
          <a:xfrm>
            <a:off x="0" y="1969611"/>
            <a:ext cx="6096000" cy="916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泡在液体中。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AF8CCF4-6697-482F-81B6-2EF38231843A}"/>
              </a:ext>
            </a:extLst>
          </p:cNvPr>
          <p:cNvSpPr/>
          <p:nvPr/>
        </p:nvSpPr>
        <p:spPr>
          <a:xfrm>
            <a:off x="2486525" y="3736594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moss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AA8BD3-2869-40FD-A7C0-6100AC3E5D3A}"/>
              </a:ext>
            </a:extLst>
          </p:cNvPr>
          <p:cNvSpPr/>
          <p:nvPr/>
        </p:nvSpPr>
        <p:spPr>
          <a:xfrm>
            <a:off x="8226150" y="3931905"/>
            <a:ext cx="3945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edge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B1E5DB5-A453-4C9C-BA79-98369E7D6F4E}"/>
              </a:ext>
            </a:extLst>
          </p:cNvPr>
          <p:cNvSpPr/>
          <p:nvPr/>
        </p:nvSpPr>
        <p:spPr>
          <a:xfrm>
            <a:off x="8265028" y="490252"/>
            <a:ext cx="3906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damp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8C387E4-4460-4071-8CB6-8D0ABB1306E7}"/>
              </a:ext>
            </a:extLst>
          </p:cNvPr>
          <p:cNvSpPr/>
          <p:nvPr/>
        </p:nvSpPr>
        <p:spPr>
          <a:xfrm>
            <a:off x="2519187" y="455416"/>
            <a:ext cx="3609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soak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5C254B3-C2AC-4668-AE23-76616831565D}"/>
              </a:ext>
            </a:extLst>
          </p:cNvPr>
          <p:cNvSpPr txBox="1"/>
          <p:nvPr/>
        </p:nvSpPr>
        <p:spPr>
          <a:xfrm>
            <a:off x="6095999" y="5037199"/>
            <a:ext cx="6090173" cy="90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周边部份。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F6D982C-ED77-44C0-BB22-8100F3FFA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7152" y="1269442"/>
            <a:ext cx="2270418" cy="215955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1540CB55-C50A-4FE6-BCF1-29C76E898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983" y="4685914"/>
            <a:ext cx="3286991" cy="219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9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/>
      <p:bldP spid="11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小水滴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TM04033925[[fn=小水滴]]</Template>
  <TotalTime>1232</TotalTime>
  <Words>7997</Words>
  <Application>Microsoft Office PowerPoint</Application>
  <PresentationFormat>寬螢幕</PresentationFormat>
  <Paragraphs>801</Paragraphs>
  <Slides>119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119</vt:i4>
      </vt:variant>
    </vt:vector>
  </HeadingPairs>
  <TitlesOfParts>
    <vt:vector size="124" baseType="lpstr">
      <vt:lpstr>微軟正黑體</vt:lpstr>
      <vt:lpstr>Arial</vt:lpstr>
      <vt:lpstr>Calibri</vt:lpstr>
      <vt:lpstr>Tw Cen MT</vt:lpstr>
      <vt:lpstr>小水滴</vt:lpstr>
      <vt:lpstr>第八课 辛亥革命与我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沙漠玫瑰的开放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第八课 辛亥革命与我</dc:title>
  <dc:creator>鄭雅瓈</dc:creator>
  <cp:lastModifiedBy>鄭雅瓈</cp:lastModifiedBy>
  <cp:revision>182</cp:revision>
  <dcterms:created xsi:type="dcterms:W3CDTF">2020-04-05T06:45:41Z</dcterms:created>
  <dcterms:modified xsi:type="dcterms:W3CDTF">2020-04-22T07:14:29Z</dcterms:modified>
</cp:coreProperties>
</file>