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8" r:id="rId2"/>
    <p:sldId id="376" r:id="rId3"/>
    <p:sldId id="363" r:id="rId4"/>
    <p:sldId id="276" r:id="rId5"/>
    <p:sldId id="281" r:id="rId6"/>
    <p:sldId id="277" r:id="rId7"/>
    <p:sldId id="280" r:id="rId8"/>
    <p:sldId id="278" r:id="rId9"/>
    <p:sldId id="279" r:id="rId10"/>
    <p:sldId id="282" r:id="rId11"/>
    <p:sldId id="338" r:id="rId12"/>
    <p:sldId id="345" r:id="rId13"/>
    <p:sldId id="346" r:id="rId14"/>
    <p:sldId id="347" r:id="rId15"/>
    <p:sldId id="257" r:id="rId16"/>
    <p:sldId id="348" r:id="rId17"/>
    <p:sldId id="349" r:id="rId18"/>
    <p:sldId id="339" r:id="rId19"/>
    <p:sldId id="350" r:id="rId20"/>
    <p:sldId id="351" r:id="rId21"/>
    <p:sldId id="352" r:id="rId22"/>
    <p:sldId id="353" r:id="rId23"/>
    <p:sldId id="354" r:id="rId24"/>
    <p:sldId id="355" r:id="rId25"/>
    <p:sldId id="326" r:id="rId26"/>
    <p:sldId id="275" r:id="rId27"/>
    <p:sldId id="356" r:id="rId28"/>
    <p:sldId id="358" r:id="rId29"/>
    <p:sldId id="357" r:id="rId30"/>
    <p:sldId id="259" r:id="rId31"/>
    <p:sldId id="359" r:id="rId32"/>
    <p:sldId id="263" r:id="rId33"/>
    <p:sldId id="360" r:id="rId34"/>
    <p:sldId id="361" r:id="rId35"/>
    <p:sldId id="364" r:id="rId36"/>
    <p:sldId id="366" r:id="rId37"/>
    <p:sldId id="365" r:id="rId38"/>
    <p:sldId id="370" r:id="rId39"/>
    <p:sldId id="369" r:id="rId40"/>
    <p:sldId id="270" r:id="rId41"/>
    <p:sldId id="371" r:id="rId42"/>
    <p:sldId id="372" r:id="rId43"/>
    <p:sldId id="373" r:id="rId44"/>
    <p:sldId id="374" r:id="rId45"/>
    <p:sldId id="375" r:id="rId46"/>
    <p:sldId id="377" r:id="rId47"/>
    <p:sldId id="260" r:id="rId48"/>
    <p:sldId id="378" r:id="rId49"/>
    <p:sldId id="379" r:id="rId50"/>
    <p:sldId id="271" r:id="rId51"/>
    <p:sldId id="380" r:id="rId52"/>
    <p:sldId id="381" r:id="rId53"/>
    <p:sldId id="382" r:id="rId54"/>
    <p:sldId id="383" r:id="rId55"/>
    <p:sldId id="384" r:id="rId56"/>
    <p:sldId id="261" r:id="rId57"/>
    <p:sldId id="385" r:id="rId58"/>
    <p:sldId id="387" r:id="rId59"/>
    <p:sldId id="386" r:id="rId60"/>
    <p:sldId id="272" r:id="rId61"/>
    <p:sldId id="388" r:id="rId62"/>
    <p:sldId id="389" r:id="rId63"/>
    <p:sldId id="262" r:id="rId64"/>
    <p:sldId id="390" r:id="rId65"/>
    <p:sldId id="391" r:id="rId66"/>
    <p:sldId id="403" r:id="rId67"/>
    <p:sldId id="404" r:id="rId68"/>
    <p:sldId id="405" r:id="rId69"/>
    <p:sldId id="406" r:id="rId70"/>
    <p:sldId id="407" r:id="rId71"/>
    <p:sldId id="274" r:id="rId72"/>
    <p:sldId id="392" r:id="rId73"/>
    <p:sldId id="393" r:id="rId74"/>
    <p:sldId id="408" r:id="rId75"/>
    <p:sldId id="409" r:id="rId76"/>
    <p:sldId id="410" r:id="rId77"/>
    <p:sldId id="411" r:id="rId78"/>
    <p:sldId id="412" r:id="rId79"/>
    <p:sldId id="264" r:id="rId80"/>
    <p:sldId id="394" r:id="rId81"/>
    <p:sldId id="395" r:id="rId82"/>
    <p:sldId id="396" r:id="rId83"/>
    <p:sldId id="266" r:id="rId84"/>
    <p:sldId id="397" r:id="rId85"/>
    <p:sldId id="273" r:id="rId86"/>
    <p:sldId id="398" r:id="rId87"/>
    <p:sldId id="399" r:id="rId88"/>
    <p:sldId id="400" r:id="rId89"/>
    <p:sldId id="401" r:id="rId90"/>
    <p:sldId id="413" r:id="rId91"/>
    <p:sldId id="414" r:id="rId92"/>
    <p:sldId id="415" r:id="rId93"/>
    <p:sldId id="267" r:id="rId94"/>
    <p:sldId id="427" r:id="rId95"/>
    <p:sldId id="433" r:id="rId96"/>
    <p:sldId id="434" r:id="rId97"/>
    <p:sldId id="435" r:id="rId98"/>
    <p:sldId id="436" r:id="rId99"/>
    <p:sldId id="437" r:id="rId100"/>
    <p:sldId id="439" r:id="rId101"/>
    <p:sldId id="440" r:id="rId102"/>
    <p:sldId id="441"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鄭雅瓈" initials="鄭雅瓈" lastIdx="4" clrIdx="0">
    <p:extLst>
      <p:ext uri="{19B8F6BF-5375-455C-9EA6-DF929625EA0E}">
        <p15:presenceInfo xmlns:p15="http://schemas.microsoft.com/office/powerpoint/2012/main" userId="S::s107138502@mail1.ncnu.edu.tw::aff654db-de55-4672-bffa-3333fb60ef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006600"/>
    <a:srgbClr val="003399"/>
    <a:srgbClr val="C2E49C"/>
    <a:srgbClr val="DFF1CB"/>
    <a:srgbClr val="EEF8E4"/>
    <a:srgbClr val="4E3B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3817" autoAdjust="0"/>
  </p:normalViewPr>
  <p:slideViewPr>
    <p:cSldViewPr snapToGrid="0" showGuides="1">
      <p:cViewPr varScale="1">
        <p:scale>
          <a:sx n="63" d="100"/>
          <a:sy n="63" d="100"/>
        </p:scale>
        <p:origin x="684" y="48"/>
      </p:cViewPr>
      <p:guideLst>
        <p:guide orient="horz" pos="2160"/>
        <p:guide pos="3840"/>
      </p:guideLst>
    </p:cSldViewPr>
  </p:slideViewPr>
  <p:outlineViewPr>
    <p:cViewPr>
      <p:scale>
        <a:sx n="33" d="100"/>
        <a:sy n="33" d="100"/>
      </p:scale>
      <p:origin x="0" y="-13912"/>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7" name="Date Placeholder 6"/>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1688306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2406674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247690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374623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2350730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7"/>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9" name="Footer Placeholder 8"/>
          <p:cNvSpPr>
            <a:spLocks noGrp="1"/>
          </p:cNvSpPr>
          <p:nvPr>
            <p:ph type="ftr" sz="quarter" idx="11"/>
          </p:nvPr>
        </p:nvSpPr>
        <p:spPr/>
        <p:txBody>
          <a:bodyPr/>
          <a:lstStyle/>
          <a:p>
            <a:endParaRPr lang="zh-TW" altLang="en-US"/>
          </a:p>
        </p:txBody>
      </p:sp>
      <p:sp>
        <p:nvSpPr>
          <p:cNvPr id="10" name="Slide Number Placeholder 9"/>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1413410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583436" y="3143250"/>
            <a:ext cx="4270248" cy="2596776"/>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7" name="Date Placeholder 6"/>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FDBBAB6-19DF-4334-8BA8-D8C59A6D9DF4}" type="slidenum">
              <a:rPr lang="zh-TW" altLang="en-US" smtClean="0"/>
              <a:t>‹#›</a:t>
            </a:fld>
            <a:endParaRPr lang="zh-TW" altLang="en-US"/>
          </a:p>
        </p:txBody>
      </p:sp>
      <p:sp>
        <p:nvSpPr>
          <p:cNvPr id="10" name="Title 9"/>
          <p:cNvSpPr>
            <a:spLocks noGrp="1"/>
          </p:cNvSpPr>
          <p:nvPr>
            <p:ph type="title"/>
          </p:nvPr>
        </p:nvSpPr>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2736553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61699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2532769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9" name="Date Placeholder 8"/>
          <p:cNvSpPr>
            <a:spLocks noGrp="1"/>
          </p:cNvSpPr>
          <p:nvPr>
            <p:ph type="dt" sz="half" idx="10"/>
          </p:nvPr>
        </p:nvSpPr>
        <p:spPr/>
        <p:txBody>
          <a:bodyPr/>
          <a:lstStyle/>
          <a:p>
            <a:fld id="{D1FD5B60-8711-4F56-B6A6-AC56A6D191C6}" type="datetimeFigureOut">
              <a:rPr lang="zh-TW" altLang="en-US" smtClean="0"/>
              <a:t>2020/2/26</a:t>
            </a:fld>
            <a:endParaRPr lang="zh-TW" alt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zh-TW" altLang="en-US"/>
          </a:p>
        </p:txBody>
      </p:sp>
      <p:sp>
        <p:nvSpPr>
          <p:cNvPr id="11" name="Slide Number Placeholder 10"/>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221122677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1FD5B60-8711-4F56-B6A6-AC56A6D191C6}" type="datetimeFigureOut">
              <a:rPr lang="zh-TW" altLang="en-US" smtClean="0"/>
              <a:t>2020/2/26</a:t>
            </a:fld>
            <a:endParaRPr lang="zh-TW" alt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zh-TW" altLang="en-US"/>
          </a:p>
        </p:txBody>
      </p:sp>
      <p:sp>
        <p:nvSpPr>
          <p:cNvPr id="10" name="Slide Number Placeholder 9"/>
          <p:cNvSpPr>
            <a:spLocks noGrp="1"/>
          </p:cNvSpPr>
          <p:nvPr>
            <p:ph type="sldNum" sz="quarter" idx="12"/>
          </p:nvPr>
        </p:nvSpPr>
        <p:spPr/>
        <p:txBody>
          <a:body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318271059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1FD5B60-8711-4F56-B6A6-AC56A6D191C6}" type="datetimeFigureOut">
              <a:rPr lang="zh-TW" altLang="en-US" smtClean="0"/>
              <a:t>2020/2/26</a:t>
            </a:fld>
            <a:endParaRPr lang="zh-TW" alt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zh-TW" alt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FDBBAB6-19DF-4334-8BA8-D8C59A6D9DF4}" type="slidenum">
              <a:rPr lang="zh-TW" altLang="en-US" smtClean="0"/>
              <a:t>‹#›</a:t>
            </a:fld>
            <a:endParaRPr lang="zh-TW" altLang="en-US"/>
          </a:p>
        </p:txBody>
      </p:sp>
    </p:spTree>
    <p:extLst>
      <p:ext uri="{BB962C8B-B14F-4D97-AF65-F5344CB8AC3E}">
        <p14:creationId xmlns:p14="http://schemas.microsoft.com/office/powerpoint/2010/main" val="3160989218"/>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958493B-06D9-449A-AFA0-E52C5BFC2E43}"/>
              </a:ext>
            </a:extLst>
          </p:cNvPr>
          <p:cNvPicPr>
            <a:picLocks noChangeAspect="1"/>
          </p:cNvPicPr>
          <p:nvPr/>
        </p:nvPicPr>
        <p:blipFill>
          <a:blip r:embed="rId2"/>
          <a:stretch>
            <a:fillRect/>
          </a:stretch>
        </p:blipFill>
        <p:spPr>
          <a:xfrm>
            <a:off x="14177" y="0"/>
            <a:ext cx="12177823" cy="6858000"/>
          </a:xfrm>
          <a:prstGeom prst="rect">
            <a:avLst/>
          </a:prstGeom>
        </p:spPr>
      </p:pic>
      <p:sp>
        <p:nvSpPr>
          <p:cNvPr id="2" name="標題 1">
            <a:extLst>
              <a:ext uri="{FF2B5EF4-FFF2-40B4-BE49-F238E27FC236}">
                <a16:creationId xmlns:a16="http://schemas.microsoft.com/office/drawing/2014/main" id="{3361115C-0488-433D-BCFE-C5D6CEC2EFA7}"/>
              </a:ext>
            </a:extLst>
          </p:cNvPr>
          <p:cNvSpPr txBox="1">
            <a:spLocks/>
          </p:cNvSpPr>
          <p:nvPr/>
        </p:nvSpPr>
        <p:spPr>
          <a:xfrm>
            <a:off x="3242930" y="1265274"/>
            <a:ext cx="5730949" cy="4327452"/>
          </a:xfrm>
          <a:prstGeom prst="rect">
            <a:avLst/>
          </a:prstGeom>
          <a:solidFill>
            <a:schemeClr val="accent2">
              <a:lumMod val="50000"/>
            </a:schemeClr>
          </a:solidFill>
          <a:effectLst>
            <a:outerShdw blurRad="25400" dir="17880000">
              <a:srgbClr val="000000">
                <a:alpha val="46000"/>
              </a:srgbClr>
            </a:outerShdw>
            <a:softEdge rad="635000"/>
          </a:effectLst>
        </p:spPr>
        <p:txBody>
          <a:bodyPr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pPr>
              <a:lnSpc>
                <a:spcPct val="150000"/>
              </a:lnSpc>
            </a:pPr>
            <a:r>
              <a:rPr lang="zh-TW" altLang="en-US" sz="6000" dirty="0">
                <a:solidFill>
                  <a:schemeClr val="tx1"/>
                </a:solidFill>
              </a:rPr>
              <a:t>第六课</a:t>
            </a:r>
            <a:br>
              <a:rPr lang="en-US" altLang="zh-TW" sz="6000" dirty="0">
                <a:solidFill>
                  <a:schemeClr val="tx1"/>
                </a:solidFill>
              </a:rPr>
            </a:br>
            <a:r>
              <a:rPr lang="zh-TW" altLang="en-US" sz="6000" dirty="0">
                <a:solidFill>
                  <a:schemeClr val="tx1"/>
                </a:solidFill>
              </a:rPr>
              <a:t>球迷种种</a:t>
            </a:r>
          </a:p>
        </p:txBody>
      </p:sp>
    </p:spTree>
    <p:extLst>
      <p:ext uri="{BB962C8B-B14F-4D97-AF65-F5344CB8AC3E}">
        <p14:creationId xmlns:p14="http://schemas.microsoft.com/office/powerpoint/2010/main" val="418315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405130" y="1990144"/>
            <a:ext cx="3561077" cy="2785378"/>
          </a:xfrm>
          <a:prstGeom prst="rect">
            <a:avLst/>
          </a:prstGeom>
          <a:solidFill>
            <a:schemeClr val="tx1"/>
          </a:solidFill>
          <a:ln>
            <a:solidFill>
              <a:schemeClr val="tx1"/>
            </a:solidFill>
          </a:ln>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破裂</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pòliè</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5" y="1990144"/>
            <a:ext cx="3612834" cy="2785378"/>
          </a:xfrm>
          <a:prstGeom prst="rect">
            <a:avLst/>
          </a:prstGeom>
          <a:solidFill>
            <a:schemeClr val="tx1"/>
          </a:solidFill>
          <a:ln>
            <a:solidFill>
              <a:schemeClr val="tx1"/>
            </a:solidFill>
          </a:ln>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分裂</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latin typeface="Calibri" panose="020F0502020204030204" pitchFamily="34" charset="0"/>
                <a:cs typeface="Calibri" panose="020F0502020204030204" pitchFamily="34" charset="0"/>
              </a:rPr>
              <a:t>fēnliè</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7" y="3382833"/>
            <a:ext cx="425958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95505" y="385012"/>
            <a:ext cx="2184066" cy="461665"/>
          </a:xfrm>
          <a:prstGeom prst="rect">
            <a:avLst/>
          </a:prstGeom>
          <a:noFill/>
          <a:ln>
            <a:solidFill>
              <a:schemeClr val="tx1"/>
            </a:solidFill>
          </a:ln>
        </p:spPr>
        <p:txBody>
          <a:bodyPr wrap="square" rtlCol="0">
            <a:spAutoFit/>
          </a:bodyPr>
          <a:lstStyle/>
          <a:p>
            <a:pPr algn="ctr"/>
            <a:r>
              <a:rPr lang="zh-TW" altLang="en-US" sz="2400" dirty="0">
                <a:ea typeface="標楷體" panose="03000509000000000000" pitchFamily="65" charset="-120"/>
              </a:rPr>
              <a:t>近义词</a:t>
            </a:r>
            <a:r>
              <a:rPr lang="en-US" altLang="zh-TW" sz="2400" dirty="0">
                <a:ea typeface="標楷體" panose="03000509000000000000" pitchFamily="65" charset="-120"/>
              </a:rPr>
              <a:t>1</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36066589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C54D5DD3-7905-43D9-803E-CBE7957DB3AD}"/>
              </a:ext>
            </a:extLst>
          </p:cNvPr>
          <p:cNvGraphicFramePr>
            <a:graphicFrameLocks noGrp="1"/>
          </p:cNvGraphicFramePr>
          <p:nvPr>
            <p:extLst>
              <p:ext uri="{D42A27DB-BD31-4B8C-83A1-F6EECF244321}">
                <p14:modId xmlns:p14="http://schemas.microsoft.com/office/powerpoint/2010/main" val="222157948"/>
              </p:ext>
            </p:extLst>
          </p:nvPr>
        </p:nvGraphicFramePr>
        <p:xfrm>
          <a:off x="121920" y="111760"/>
          <a:ext cx="11938002" cy="1280160"/>
        </p:xfrm>
        <a:graphic>
          <a:graphicData uri="http://schemas.openxmlformats.org/drawingml/2006/table">
            <a:tbl>
              <a:tblPr firstRow="1" bandRow="1">
                <a:noFill/>
                <a:tableStyleId>{5C22544A-7EE6-4342-B048-85BDC9FD1C3A}</a:tableStyleId>
              </a:tblPr>
              <a:tblGrid>
                <a:gridCol w="1989667">
                  <a:extLst>
                    <a:ext uri="{9D8B030D-6E8A-4147-A177-3AD203B41FA5}">
                      <a16:colId xmlns:a16="http://schemas.microsoft.com/office/drawing/2014/main" val="3112443590"/>
                    </a:ext>
                  </a:extLst>
                </a:gridCol>
                <a:gridCol w="1989667">
                  <a:extLst>
                    <a:ext uri="{9D8B030D-6E8A-4147-A177-3AD203B41FA5}">
                      <a16:colId xmlns:a16="http://schemas.microsoft.com/office/drawing/2014/main" val="128576792"/>
                    </a:ext>
                  </a:extLst>
                </a:gridCol>
                <a:gridCol w="1989667">
                  <a:extLst>
                    <a:ext uri="{9D8B030D-6E8A-4147-A177-3AD203B41FA5}">
                      <a16:colId xmlns:a16="http://schemas.microsoft.com/office/drawing/2014/main" val="3816683264"/>
                    </a:ext>
                  </a:extLst>
                </a:gridCol>
                <a:gridCol w="1989667">
                  <a:extLst>
                    <a:ext uri="{9D8B030D-6E8A-4147-A177-3AD203B41FA5}">
                      <a16:colId xmlns:a16="http://schemas.microsoft.com/office/drawing/2014/main" val="1370280689"/>
                    </a:ext>
                  </a:extLst>
                </a:gridCol>
                <a:gridCol w="1989667">
                  <a:extLst>
                    <a:ext uri="{9D8B030D-6E8A-4147-A177-3AD203B41FA5}">
                      <a16:colId xmlns:a16="http://schemas.microsoft.com/office/drawing/2014/main" val="386132566"/>
                    </a:ext>
                  </a:extLst>
                </a:gridCol>
                <a:gridCol w="1989667">
                  <a:extLst>
                    <a:ext uri="{9D8B030D-6E8A-4147-A177-3AD203B41FA5}">
                      <a16:colId xmlns:a16="http://schemas.microsoft.com/office/drawing/2014/main" val="1427739780"/>
                    </a:ext>
                  </a:extLst>
                </a:gridCol>
              </a:tblGrid>
              <a:tr h="640080">
                <a:tc>
                  <a:txBody>
                    <a:bodyPr/>
                    <a:lstStyle/>
                    <a:p>
                      <a:pPr algn="ctr"/>
                      <a:r>
                        <a:rPr lang="zh-TW" altLang="en-US" sz="3200" b="0" dirty="0">
                          <a:solidFill>
                            <a:schemeClr val="tx1"/>
                          </a:solidFill>
                        </a:rPr>
                        <a:t>拘留</a:t>
                      </a:r>
                    </a:p>
                  </a:txBody>
                  <a:tcPr anchor="ctr">
                    <a:solidFill>
                      <a:srgbClr val="660033"/>
                    </a:solidFill>
                  </a:tcPr>
                </a:tc>
                <a:tc>
                  <a:txBody>
                    <a:bodyPr/>
                    <a:lstStyle/>
                    <a:p>
                      <a:pPr algn="ctr"/>
                      <a:r>
                        <a:rPr lang="zh-TW" altLang="en-US" sz="3200" b="0" dirty="0">
                          <a:solidFill>
                            <a:schemeClr val="tx1"/>
                          </a:solidFill>
                        </a:rPr>
                        <a:t>庆功</a:t>
                      </a:r>
                    </a:p>
                  </a:txBody>
                  <a:tcPr anchor="ctr">
                    <a:solidFill>
                      <a:srgbClr val="660033"/>
                    </a:solidFill>
                  </a:tcPr>
                </a:tc>
                <a:tc>
                  <a:txBody>
                    <a:bodyPr/>
                    <a:lstStyle/>
                    <a:p>
                      <a:pPr algn="ctr"/>
                      <a:r>
                        <a:rPr lang="zh-TW" altLang="en-US" sz="3200" b="0" dirty="0">
                          <a:solidFill>
                            <a:schemeClr val="tx1"/>
                          </a:solidFill>
                        </a:rPr>
                        <a:t>要命</a:t>
                      </a:r>
                    </a:p>
                  </a:txBody>
                  <a:tcPr anchor="ctr">
                    <a:solidFill>
                      <a:srgbClr val="660033"/>
                    </a:solidFill>
                  </a:tcPr>
                </a:tc>
                <a:tc>
                  <a:txBody>
                    <a:bodyPr/>
                    <a:lstStyle/>
                    <a:p>
                      <a:pPr algn="ctr"/>
                      <a:r>
                        <a:rPr lang="zh-TW" altLang="en-US" sz="3200" b="0" dirty="0">
                          <a:solidFill>
                            <a:schemeClr val="tx1"/>
                          </a:solidFill>
                        </a:rPr>
                        <a:t>喝彩</a:t>
                      </a:r>
                    </a:p>
                  </a:txBody>
                  <a:tcPr anchor="ctr">
                    <a:solidFill>
                      <a:srgbClr val="660033"/>
                    </a:solidFill>
                  </a:tcPr>
                </a:tc>
                <a:tc>
                  <a:txBody>
                    <a:bodyPr/>
                    <a:lstStyle/>
                    <a:p>
                      <a:pPr algn="ctr"/>
                      <a:r>
                        <a:rPr lang="zh-TW" altLang="en-US" sz="3200" b="0" dirty="0">
                          <a:solidFill>
                            <a:schemeClr val="tx1"/>
                          </a:solidFill>
                        </a:rPr>
                        <a:t>呐喊</a:t>
                      </a:r>
                    </a:p>
                  </a:txBody>
                  <a:tcPr anchor="ctr">
                    <a:solidFill>
                      <a:srgbClr val="660033"/>
                    </a:solidFill>
                  </a:tcPr>
                </a:tc>
                <a:tc>
                  <a:txBody>
                    <a:bodyPr/>
                    <a:lstStyle/>
                    <a:p>
                      <a:pPr algn="ctr"/>
                      <a:r>
                        <a:rPr lang="zh-TW" altLang="en-US" sz="3200" b="0" dirty="0">
                          <a:solidFill>
                            <a:schemeClr val="tx1"/>
                          </a:solidFill>
                        </a:rPr>
                        <a:t>宣泄</a:t>
                      </a:r>
                    </a:p>
                  </a:txBody>
                  <a:tcPr anchor="ctr">
                    <a:solidFill>
                      <a:srgbClr val="660033"/>
                    </a:solidFill>
                  </a:tcPr>
                </a:tc>
                <a:extLst>
                  <a:ext uri="{0D108BD9-81ED-4DB2-BD59-A6C34878D82A}">
                    <a16:rowId xmlns:a16="http://schemas.microsoft.com/office/drawing/2014/main" val="2699547106"/>
                  </a:ext>
                </a:extLst>
              </a:tr>
              <a:tr h="640080">
                <a:tc>
                  <a:txBody>
                    <a:bodyPr/>
                    <a:lstStyle/>
                    <a:p>
                      <a:pPr algn="ctr"/>
                      <a:r>
                        <a:rPr lang="zh-TW" altLang="en-US" sz="3200" b="0" dirty="0">
                          <a:solidFill>
                            <a:schemeClr val="tx1"/>
                          </a:solidFill>
                        </a:rPr>
                        <a:t>挥动</a:t>
                      </a:r>
                    </a:p>
                  </a:txBody>
                  <a:tcPr anchor="ctr">
                    <a:solidFill>
                      <a:srgbClr val="660033"/>
                    </a:solidFill>
                  </a:tcPr>
                </a:tc>
                <a:tc>
                  <a:txBody>
                    <a:bodyPr/>
                    <a:lstStyle/>
                    <a:p>
                      <a:pPr algn="ctr"/>
                      <a:r>
                        <a:rPr lang="zh-TW" altLang="en-US" sz="3200" b="0" dirty="0">
                          <a:solidFill>
                            <a:schemeClr val="tx1"/>
                          </a:solidFill>
                        </a:rPr>
                        <a:t>爆发</a:t>
                      </a:r>
                    </a:p>
                  </a:txBody>
                  <a:tcPr anchor="ctr">
                    <a:solidFill>
                      <a:srgbClr val="660033"/>
                    </a:solidFill>
                  </a:tcPr>
                </a:tc>
                <a:tc>
                  <a:txBody>
                    <a:bodyPr/>
                    <a:lstStyle/>
                    <a:p>
                      <a:pPr algn="ctr"/>
                      <a:r>
                        <a:rPr lang="zh-TW" altLang="en-US" sz="3200" b="0" dirty="0">
                          <a:solidFill>
                            <a:schemeClr val="tx1"/>
                          </a:solidFill>
                        </a:rPr>
                        <a:t>寄托</a:t>
                      </a:r>
                    </a:p>
                  </a:txBody>
                  <a:tcPr anchor="ctr">
                    <a:solidFill>
                      <a:srgbClr val="660033"/>
                    </a:solidFill>
                  </a:tcPr>
                </a:tc>
                <a:tc>
                  <a:txBody>
                    <a:bodyPr/>
                    <a:lstStyle/>
                    <a:p>
                      <a:pPr algn="ctr"/>
                      <a:r>
                        <a:rPr lang="zh-TW" altLang="en-US" sz="3200" b="0" dirty="0">
                          <a:solidFill>
                            <a:schemeClr val="tx1"/>
                          </a:solidFill>
                        </a:rPr>
                        <a:t>错过</a:t>
                      </a:r>
                    </a:p>
                  </a:txBody>
                  <a:tcPr anchor="ctr">
                    <a:solidFill>
                      <a:srgbClr val="660033"/>
                    </a:solidFill>
                  </a:tcPr>
                </a:tc>
                <a:tc>
                  <a:txBody>
                    <a:bodyPr/>
                    <a:lstStyle/>
                    <a:p>
                      <a:pPr algn="ctr"/>
                      <a:r>
                        <a:rPr lang="zh-TW" altLang="en-US" sz="3200" b="0" dirty="0">
                          <a:solidFill>
                            <a:schemeClr val="tx1"/>
                          </a:solidFill>
                        </a:rPr>
                        <a:t>欢呼</a:t>
                      </a:r>
                    </a:p>
                  </a:txBody>
                  <a:tcPr anchor="ctr">
                    <a:solidFill>
                      <a:srgbClr val="660033"/>
                    </a:solidFill>
                  </a:tcPr>
                </a:tc>
                <a:tc>
                  <a:txBody>
                    <a:bodyPr/>
                    <a:lstStyle/>
                    <a:p>
                      <a:pPr algn="ctr"/>
                      <a:r>
                        <a:rPr lang="zh-TW" altLang="en-US" sz="3200" b="0" dirty="0">
                          <a:solidFill>
                            <a:schemeClr val="tx1"/>
                          </a:solidFill>
                        </a:rPr>
                        <a:t>消遣</a:t>
                      </a:r>
                    </a:p>
                  </a:txBody>
                  <a:tcPr anchor="ctr">
                    <a:solidFill>
                      <a:srgbClr val="660033"/>
                    </a:solidFill>
                  </a:tcPr>
                </a:tc>
                <a:extLst>
                  <a:ext uri="{0D108BD9-81ED-4DB2-BD59-A6C34878D82A}">
                    <a16:rowId xmlns:a16="http://schemas.microsoft.com/office/drawing/2014/main" val="2763994152"/>
                  </a:ext>
                </a:extLst>
              </a:tr>
            </a:tbl>
          </a:graphicData>
        </a:graphic>
      </p:graphicFrame>
      <p:sp>
        <p:nvSpPr>
          <p:cNvPr id="4" name="文字方塊 3">
            <a:extLst>
              <a:ext uri="{FF2B5EF4-FFF2-40B4-BE49-F238E27FC236}">
                <a16:creationId xmlns:a16="http://schemas.microsoft.com/office/drawing/2014/main" id="{1DF36A3A-A724-487D-8D9A-3BB39D266464}"/>
              </a:ext>
            </a:extLst>
          </p:cNvPr>
          <p:cNvSpPr txBox="1"/>
          <p:nvPr/>
        </p:nvSpPr>
        <p:spPr>
          <a:xfrm>
            <a:off x="335280" y="1607581"/>
            <a:ext cx="11521440" cy="4976555"/>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俗话说：牙疼不是病，疼起来真</a:t>
            </a:r>
            <a:r>
              <a:rPr lang="en-US" altLang="zh-TW" sz="3600" dirty="0">
                <a:latin typeface="+mn-ea"/>
              </a:rPr>
              <a:t>__________</a:t>
            </a:r>
            <a:r>
              <a:rPr lang="zh-TW" altLang="en-US" sz="3600" dirty="0">
                <a:latin typeface="+mn-ea"/>
              </a:rPr>
              <a:t>。昨天我牙</a:t>
            </a:r>
            <a:endParaRPr lang="en-US" altLang="zh-TW" sz="3600" dirty="0">
              <a:latin typeface="+mn-ea"/>
            </a:endParaRPr>
          </a:p>
          <a:p>
            <a:pPr>
              <a:lnSpc>
                <a:spcPct val="150000"/>
              </a:lnSpc>
            </a:pPr>
            <a:r>
              <a:rPr lang="zh-TW" altLang="en-US" sz="3600" dirty="0">
                <a:latin typeface="+mn-ea"/>
              </a:rPr>
              <a:t>   疼了一晚上，差点儿没死掉。</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孩子们一边</a:t>
            </a:r>
            <a:r>
              <a:rPr lang="en-US" altLang="zh-TW" sz="3600" dirty="0">
                <a:latin typeface="+mn-ea"/>
              </a:rPr>
              <a:t>__________</a:t>
            </a:r>
            <a:r>
              <a:rPr lang="zh-TW" altLang="en-US" sz="3600" dirty="0">
                <a:latin typeface="+mn-ea"/>
              </a:rPr>
              <a:t>着手里的鲜花，一边</a:t>
            </a:r>
            <a:r>
              <a:rPr lang="en-US" altLang="zh-TW" sz="3600" dirty="0">
                <a:latin typeface="+mn-ea"/>
              </a:rPr>
              <a:t>__________</a:t>
            </a:r>
            <a:r>
              <a:rPr lang="zh-TW" altLang="en-US" sz="3600" dirty="0">
                <a:latin typeface="+mn-ea"/>
              </a:rPr>
              <a:t>：</a:t>
            </a:r>
            <a:endParaRPr lang="en-US" altLang="zh-TW" sz="3600" dirty="0">
              <a:latin typeface="+mn-ea"/>
            </a:endParaRPr>
          </a:p>
          <a:p>
            <a:pPr>
              <a:lnSpc>
                <a:spcPct val="150000"/>
              </a:lnSpc>
            </a:pPr>
            <a:r>
              <a:rPr lang="zh-TW" altLang="en-US" sz="3600" dirty="0">
                <a:latin typeface="+mn-ea"/>
              </a:rPr>
              <a:t>   欢迎！欢迎！热烈欢迎！</a:t>
            </a:r>
            <a:endParaRPr lang="en-US" altLang="zh-TW" sz="3600" dirty="0">
              <a:latin typeface="+mn-ea"/>
            </a:endParaRPr>
          </a:p>
          <a:p>
            <a:pPr>
              <a:lnSpc>
                <a:spcPct val="150000"/>
              </a:lnSpc>
            </a:pPr>
            <a:r>
              <a:rPr lang="en-US" altLang="zh-TW" sz="3600" dirty="0">
                <a:latin typeface="+mn-ea"/>
              </a:rPr>
              <a:t>3.</a:t>
            </a:r>
            <a:r>
              <a:rPr lang="zh-TW" altLang="en-US" sz="3600" dirty="0">
                <a:latin typeface="+mn-ea"/>
              </a:rPr>
              <a:t>他的儿子因偷东西被警方</a:t>
            </a:r>
            <a:r>
              <a:rPr lang="en-US" altLang="zh-TW" sz="3600" dirty="0">
                <a:latin typeface="+mn-ea"/>
              </a:rPr>
              <a:t>__________</a:t>
            </a:r>
            <a:r>
              <a:rPr lang="zh-TW" altLang="en-US" sz="3600" dirty="0">
                <a:latin typeface="+mn-ea"/>
              </a:rPr>
              <a:t>了 。</a:t>
            </a:r>
            <a:endParaRPr lang="en-US" altLang="zh-TW" sz="3600" dirty="0">
              <a:latin typeface="+mn-ea"/>
            </a:endParaRPr>
          </a:p>
          <a:p>
            <a:pPr>
              <a:lnSpc>
                <a:spcPct val="150000"/>
              </a:lnSpc>
            </a:pPr>
            <a:r>
              <a:rPr lang="en-US" altLang="zh-TW" sz="3600" dirty="0">
                <a:latin typeface="+mn-ea"/>
              </a:rPr>
              <a:t>4.</a:t>
            </a:r>
            <a:r>
              <a:rPr lang="zh-TW" altLang="en-US" sz="3600" dirty="0">
                <a:latin typeface="+mn-ea"/>
              </a:rPr>
              <a:t>等你成功归来的时候，我们为你开一个</a:t>
            </a:r>
            <a:r>
              <a:rPr lang="en-US" altLang="zh-TW" sz="3600" dirty="0">
                <a:latin typeface="+mn-ea"/>
              </a:rPr>
              <a:t>__________</a:t>
            </a:r>
            <a:r>
              <a:rPr lang="zh-TW" altLang="en-US" sz="3600" dirty="0">
                <a:latin typeface="+mn-ea"/>
              </a:rPr>
              <a:t>晚会</a:t>
            </a:r>
            <a:endParaRPr lang="en-US" altLang="zh-TW" sz="3600" dirty="0">
              <a:latin typeface="+mn-ea"/>
            </a:endParaRPr>
          </a:p>
        </p:txBody>
      </p:sp>
      <p:sp>
        <p:nvSpPr>
          <p:cNvPr id="6" name="矩形 5">
            <a:extLst>
              <a:ext uri="{FF2B5EF4-FFF2-40B4-BE49-F238E27FC236}">
                <a16:creationId xmlns:a16="http://schemas.microsoft.com/office/drawing/2014/main" id="{49B271C9-145A-4FB8-BC38-E27F1A778F4E}"/>
              </a:ext>
            </a:extLst>
          </p:cNvPr>
          <p:cNvSpPr/>
          <p:nvPr/>
        </p:nvSpPr>
        <p:spPr>
          <a:xfrm>
            <a:off x="7437120" y="1703169"/>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要命</a:t>
            </a:r>
            <a:endParaRPr lang="zh-TW" altLang="en-US" sz="3600" dirty="0">
              <a:highlight>
                <a:srgbClr val="FF0000"/>
              </a:highlight>
            </a:endParaRPr>
          </a:p>
        </p:txBody>
      </p:sp>
      <p:sp>
        <p:nvSpPr>
          <p:cNvPr id="7" name="矩形 6">
            <a:extLst>
              <a:ext uri="{FF2B5EF4-FFF2-40B4-BE49-F238E27FC236}">
                <a16:creationId xmlns:a16="http://schemas.microsoft.com/office/drawing/2014/main" id="{0DD5363D-38A0-435F-8108-DB47434EBE80}"/>
              </a:ext>
            </a:extLst>
          </p:cNvPr>
          <p:cNvSpPr/>
          <p:nvPr/>
        </p:nvSpPr>
        <p:spPr>
          <a:xfrm>
            <a:off x="3241040" y="3328769"/>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挥动</a:t>
            </a:r>
            <a:endParaRPr lang="zh-TW" altLang="en-US" sz="3600" dirty="0">
              <a:highlight>
                <a:srgbClr val="FF0000"/>
              </a:highlight>
            </a:endParaRPr>
          </a:p>
        </p:txBody>
      </p:sp>
      <p:sp>
        <p:nvSpPr>
          <p:cNvPr id="8" name="矩形 7">
            <a:extLst>
              <a:ext uri="{FF2B5EF4-FFF2-40B4-BE49-F238E27FC236}">
                <a16:creationId xmlns:a16="http://schemas.microsoft.com/office/drawing/2014/main" id="{7F1455DA-B860-422A-B4CE-551EF97483A3}"/>
              </a:ext>
            </a:extLst>
          </p:cNvPr>
          <p:cNvSpPr/>
          <p:nvPr/>
        </p:nvSpPr>
        <p:spPr>
          <a:xfrm>
            <a:off x="9438640" y="3342640"/>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欢呼</a:t>
            </a:r>
            <a:endParaRPr lang="zh-TW" altLang="en-US" sz="3600" dirty="0">
              <a:highlight>
                <a:srgbClr val="FF0000"/>
              </a:highlight>
            </a:endParaRPr>
          </a:p>
        </p:txBody>
      </p:sp>
      <p:sp>
        <p:nvSpPr>
          <p:cNvPr id="9" name="矩形 8">
            <a:extLst>
              <a:ext uri="{FF2B5EF4-FFF2-40B4-BE49-F238E27FC236}">
                <a16:creationId xmlns:a16="http://schemas.microsoft.com/office/drawing/2014/main" id="{7A765056-CD8A-4E41-80F6-63E4B0327265}"/>
              </a:ext>
            </a:extLst>
          </p:cNvPr>
          <p:cNvSpPr/>
          <p:nvPr/>
        </p:nvSpPr>
        <p:spPr>
          <a:xfrm>
            <a:off x="5994400" y="4927253"/>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拘留</a:t>
            </a:r>
            <a:endParaRPr lang="zh-TW" altLang="en-US" sz="3600" dirty="0">
              <a:highlight>
                <a:srgbClr val="FF0000"/>
              </a:highlight>
            </a:endParaRPr>
          </a:p>
        </p:txBody>
      </p:sp>
      <p:sp>
        <p:nvSpPr>
          <p:cNvPr id="10" name="矩形 9">
            <a:extLst>
              <a:ext uri="{FF2B5EF4-FFF2-40B4-BE49-F238E27FC236}">
                <a16:creationId xmlns:a16="http://schemas.microsoft.com/office/drawing/2014/main" id="{3EF73923-7CF6-4EBE-803C-58DDA39AA53D}"/>
              </a:ext>
            </a:extLst>
          </p:cNvPr>
          <p:cNvSpPr/>
          <p:nvPr/>
        </p:nvSpPr>
        <p:spPr>
          <a:xfrm>
            <a:off x="8651240" y="5811173"/>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庆功</a:t>
            </a:r>
            <a:endParaRPr lang="zh-TW" altLang="en-US" sz="3600" dirty="0">
              <a:highlight>
                <a:srgbClr val="FF0000"/>
              </a:highlight>
            </a:endParaRPr>
          </a:p>
        </p:txBody>
      </p:sp>
    </p:spTree>
    <p:extLst>
      <p:ext uri="{BB962C8B-B14F-4D97-AF65-F5344CB8AC3E}">
        <p14:creationId xmlns:p14="http://schemas.microsoft.com/office/powerpoint/2010/main" val="6449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C54D5DD3-7905-43D9-803E-CBE7957DB3AD}"/>
              </a:ext>
            </a:extLst>
          </p:cNvPr>
          <p:cNvGraphicFramePr>
            <a:graphicFrameLocks noGrp="1"/>
          </p:cNvGraphicFramePr>
          <p:nvPr/>
        </p:nvGraphicFramePr>
        <p:xfrm>
          <a:off x="121920" y="111760"/>
          <a:ext cx="11938002" cy="1280160"/>
        </p:xfrm>
        <a:graphic>
          <a:graphicData uri="http://schemas.openxmlformats.org/drawingml/2006/table">
            <a:tbl>
              <a:tblPr firstRow="1" bandRow="1">
                <a:noFill/>
                <a:tableStyleId>{5C22544A-7EE6-4342-B048-85BDC9FD1C3A}</a:tableStyleId>
              </a:tblPr>
              <a:tblGrid>
                <a:gridCol w="1989667">
                  <a:extLst>
                    <a:ext uri="{9D8B030D-6E8A-4147-A177-3AD203B41FA5}">
                      <a16:colId xmlns:a16="http://schemas.microsoft.com/office/drawing/2014/main" val="3112443590"/>
                    </a:ext>
                  </a:extLst>
                </a:gridCol>
                <a:gridCol w="1989667">
                  <a:extLst>
                    <a:ext uri="{9D8B030D-6E8A-4147-A177-3AD203B41FA5}">
                      <a16:colId xmlns:a16="http://schemas.microsoft.com/office/drawing/2014/main" val="128576792"/>
                    </a:ext>
                  </a:extLst>
                </a:gridCol>
                <a:gridCol w="1989667">
                  <a:extLst>
                    <a:ext uri="{9D8B030D-6E8A-4147-A177-3AD203B41FA5}">
                      <a16:colId xmlns:a16="http://schemas.microsoft.com/office/drawing/2014/main" val="3816683264"/>
                    </a:ext>
                  </a:extLst>
                </a:gridCol>
                <a:gridCol w="1989667">
                  <a:extLst>
                    <a:ext uri="{9D8B030D-6E8A-4147-A177-3AD203B41FA5}">
                      <a16:colId xmlns:a16="http://schemas.microsoft.com/office/drawing/2014/main" val="1370280689"/>
                    </a:ext>
                  </a:extLst>
                </a:gridCol>
                <a:gridCol w="1989667">
                  <a:extLst>
                    <a:ext uri="{9D8B030D-6E8A-4147-A177-3AD203B41FA5}">
                      <a16:colId xmlns:a16="http://schemas.microsoft.com/office/drawing/2014/main" val="386132566"/>
                    </a:ext>
                  </a:extLst>
                </a:gridCol>
                <a:gridCol w="1989667">
                  <a:extLst>
                    <a:ext uri="{9D8B030D-6E8A-4147-A177-3AD203B41FA5}">
                      <a16:colId xmlns:a16="http://schemas.microsoft.com/office/drawing/2014/main" val="1427739780"/>
                    </a:ext>
                  </a:extLst>
                </a:gridCol>
              </a:tblGrid>
              <a:tr h="640080">
                <a:tc>
                  <a:txBody>
                    <a:bodyPr/>
                    <a:lstStyle/>
                    <a:p>
                      <a:pPr algn="ctr"/>
                      <a:r>
                        <a:rPr lang="zh-TW" altLang="en-US" sz="3200" b="0" dirty="0">
                          <a:solidFill>
                            <a:schemeClr val="tx1"/>
                          </a:solidFill>
                        </a:rPr>
                        <a:t>拘留</a:t>
                      </a:r>
                    </a:p>
                  </a:txBody>
                  <a:tcPr anchor="ctr">
                    <a:solidFill>
                      <a:srgbClr val="660033"/>
                    </a:solidFill>
                  </a:tcPr>
                </a:tc>
                <a:tc>
                  <a:txBody>
                    <a:bodyPr/>
                    <a:lstStyle/>
                    <a:p>
                      <a:pPr algn="ctr"/>
                      <a:r>
                        <a:rPr lang="zh-TW" altLang="en-US" sz="3200" b="0" dirty="0">
                          <a:solidFill>
                            <a:schemeClr val="tx1"/>
                          </a:solidFill>
                        </a:rPr>
                        <a:t>庆功</a:t>
                      </a:r>
                    </a:p>
                  </a:txBody>
                  <a:tcPr anchor="ctr">
                    <a:solidFill>
                      <a:srgbClr val="660033"/>
                    </a:solidFill>
                  </a:tcPr>
                </a:tc>
                <a:tc>
                  <a:txBody>
                    <a:bodyPr/>
                    <a:lstStyle/>
                    <a:p>
                      <a:pPr algn="ctr"/>
                      <a:r>
                        <a:rPr lang="zh-TW" altLang="en-US" sz="3200" b="0" dirty="0">
                          <a:solidFill>
                            <a:schemeClr val="tx1"/>
                          </a:solidFill>
                        </a:rPr>
                        <a:t>要命</a:t>
                      </a:r>
                    </a:p>
                  </a:txBody>
                  <a:tcPr anchor="ctr">
                    <a:solidFill>
                      <a:srgbClr val="660033"/>
                    </a:solidFill>
                  </a:tcPr>
                </a:tc>
                <a:tc>
                  <a:txBody>
                    <a:bodyPr/>
                    <a:lstStyle/>
                    <a:p>
                      <a:pPr algn="ctr"/>
                      <a:r>
                        <a:rPr lang="zh-TW" altLang="en-US" sz="3200" b="0" dirty="0">
                          <a:solidFill>
                            <a:schemeClr val="tx1"/>
                          </a:solidFill>
                        </a:rPr>
                        <a:t>喝彩</a:t>
                      </a:r>
                    </a:p>
                  </a:txBody>
                  <a:tcPr anchor="ctr">
                    <a:solidFill>
                      <a:srgbClr val="660033"/>
                    </a:solidFill>
                  </a:tcPr>
                </a:tc>
                <a:tc>
                  <a:txBody>
                    <a:bodyPr/>
                    <a:lstStyle/>
                    <a:p>
                      <a:pPr algn="ctr"/>
                      <a:r>
                        <a:rPr lang="zh-TW" altLang="en-US" sz="3200" b="0" dirty="0">
                          <a:solidFill>
                            <a:schemeClr val="tx1"/>
                          </a:solidFill>
                        </a:rPr>
                        <a:t>呐喊</a:t>
                      </a:r>
                    </a:p>
                  </a:txBody>
                  <a:tcPr anchor="ctr">
                    <a:solidFill>
                      <a:srgbClr val="660033"/>
                    </a:solidFill>
                  </a:tcPr>
                </a:tc>
                <a:tc>
                  <a:txBody>
                    <a:bodyPr/>
                    <a:lstStyle/>
                    <a:p>
                      <a:pPr algn="ctr"/>
                      <a:r>
                        <a:rPr lang="zh-TW" altLang="en-US" sz="3200" b="0" dirty="0">
                          <a:solidFill>
                            <a:schemeClr val="tx1"/>
                          </a:solidFill>
                        </a:rPr>
                        <a:t>宣泄</a:t>
                      </a:r>
                    </a:p>
                  </a:txBody>
                  <a:tcPr anchor="ctr">
                    <a:solidFill>
                      <a:srgbClr val="660033"/>
                    </a:solidFill>
                  </a:tcPr>
                </a:tc>
                <a:extLst>
                  <a:ext uri="{0D108BD9-81ED-4DB2-BD59-A6C34878D82A}">
                    <a16:rowId xmlns:a16="http://schemas.microsoft.com/office/drawing/2014/main" val="2699547106"/>
                  </a:ext>
                </a:extLst>
              </a:tr>
              <a:tr h="640080">
                <a:tc>
                  <a:txBody>
                    <a:bodyPr/>
                    <a:lstStyle/>
                    <a:p>
                      <a:pPr algn="ctr"/>
                      <a:r>
                        <a:rPr lang="zh-TW" altLang="en-US" sz="3200" b="0" dirty="0">
                          <a:solidFill>
                            <a:schemeClr val="tx1"/>
                          </a:solidFill>
                        </a:rPr>
                        <a:t>挥动</a:t>
                      </a:r>
                    </a:p>
                  </a:txBody>
                  <a:tcPr anchor="ctr">
                    <a:solidFill>
                      <a:srgbClr val="660033"/>
                    </a:solidFill>
                  </a:tcPr>
                </a:tc>
                <a:tc>
                  <a:txBody>
                    <a:bodyPr/>
                    <a:lstStyle/>
                    <a:p>
                      <a:pPr algn="ctr"/>
                      <a:r>
                        <a:rPr lang="zh-TW" altLang="en-US" sz="3200" b="0" dirty="0">
                          <a:solidFill>
                            <a:schemeClr val="tx1"/>
                          </a:solidFill>
                        </a:rPr>
                        <a:t>爆发</a:t>
                      </a:r>
                    </a:p>
                  </a:txBody>
                  <a:tcPr anchor="ctr">
                    <a:solidFill>
                      <a:srgbClr val="660033"/>
                    </a:solidFill>
                  </a:tcPr>
                </a:tc>
                <a:tc>
                  <a:txBody>
                    <a:bodyPr/>
                    <a:lstStyle/>
                    <a:p>
                      <a:pPr algn="ctr"/>
                      <a:r>
                        <a:rPr lang="zh-TW" altLang="en-US" sz="3200" b="0" dirty="0">
                          <a:solidFill>
                            <a:schemeClr val="tx1"/>
                          </a:solidFill>
                        </a:rPr>
                        <a:t>寄托</a:t>
                      </a:r>
                    </a:p>
                  </a:txBody>
                  <a:tcPr anchor="ctr">
                    <a:solidFill>
                      <a:srgbClr val="660033"/>
                    </a:solidFill>
                  </a:tcPr>
                </a:tc>
                <a:tc>
                  <a:txBody>
                    <a:bodyPr/>
                    <a:lstStyle/>
                    <a:p>
                      <a:pPr algn="ctr"/>
                      <a:r>
                        <a:rPr lang="zh-TW" altLang="en-US" sz="3200" b="0" dirty="0">
                          <a:solidFill>
                            <a:schemeClr val="tx1"/>
                          </a:solidFill>
                        </a:rPr>
                        <a:t>错过</a:t>
                      </a:r>
                    </a:p>
                  </a:txBody>
                  <a:tcPr anchor="ctr">
                    <a:solidFill>
                      <a:srgbClr val="660033"/>
                    </a:solidFill>
                  </a:tcPr>
                </a:tc>
                <a:tc>
                  <a:txBody>
                    <a:bodyPr/>
                    <a:lstStyle/>
                    <a:p>
                      <a:pPr algn="ctr"/>
                      <a:r>
                        <a:rPr lang="zh-TW" altLang="en-US" sz="3200" b="0" dirty="0">
                          <a:solidFill>
                            <a:schemeClr val="tx1"/>
                          </a:solidFill>
                        </a:rPr>
                        <a:t>欢呼</a:t>
                      </a:r>
                    </a:p>
                  </a:txBody>
                  <a:tcPr anchor="ctr">
                    <a:solidFill>
                      <a:srgbClr val="660033"/>
                    </a:solidFill>
                  </a:tcPr>
                </a:tc>
                <a:tc>
                  <a:txBody>
                    <a:bodyPr/>
                    <a:lstStyle/>
                    <a:p>
                      <a:pPr algn="ctr"/>
                      <a:r>
                        <a:rPr lang="zh-TW" altLang="en-US" sz="3200" b="0" dirty="0">
                          <a:solidFill>
                            <a:schemeClr val="tx1"/>
                          </a:solidFill>
                        </a:rPr>
                        <a:t>消遣</a:t>
                      </a:r>
                    </a:p>
                  </a:txBody>
                  <a:tcPr anchor="ctr">
                    <a:solidFill>
                      <a:srgbClr val="660033"/>
                    </a:solidFill>
                  </a:tcPr>
                </a:tc>
                <a:extLst>
                  <a:ext uri="{0D108BD9-81ED-4DB2-BD59-A6C34878D82A}">
                    <a16:rowId xmlns:a16="http://schemas.microsoft.com/office/drawing/2014/main" val="2763994152"/>
                  </a:ext>
                </a:extLst>
              </a:tr>
            </a:tbl>
          </a:graphicData>
        </a:graphic>
      </p:graphicFrame>
      <p:sp>
        <p:nvSpPr>
          <p:cNvPr id="4" name="文字方塊 3">
            <a:extLst>
              <a:ext uri="{FF2B5EF4-FFF2-40B4-BE49-F238E27FC236}">
                <a16:creationId xmlns:a16="http://schemas.microsoft.com/office/drawing/2014/main" id="{1DF36A3A-A724-487D-8D9A-3BB39D266464}"/>
              </a:ext>
            </a:extLst>
          </p:cNvPr>
          <p:cNvSpPr txBox="1"/>
          <p:nvPr/>
        </p:nvSpPr>
        <p:spPr>
          <a:xfrm>
            <a:off x="344776" y="1824772"/>
            <a:ext cx="11512444" cy="4145558"/>
          </a:xfrm>
          <a:prstGeom prst="rect">
            <a:avLst/>
          </a:prstGeom>
          <a:noFill/>
        </p:spPr>
        <p:txBody>
          <a:bodyPr wrap="square" rtlCol="0">
            <a:spAutoFit/>
          </a:bodyPr>
          <a:lstStyle/>
          <a:p>
            <a:pPr>
              <a:lnSpc>
                <a:spcPct val="150000"/>
              </a:lnSpc>
            </a:pPr>
            <a:r>
              <a:rPr lang="en-US" altLang="zh-TW" sz="3600" dirty="0">
                <a:latin typeface="+mn-ea"/>
              </a:rPr>
              <a:t>5.</a:t>
            </a:r>
            <a:r>
              <a:rPr lang="zh-TW" altLang="en-US" sz="3600" dirty="0">
                <a:latin typeface="+mn-ea"/>
              </a:rPr>
              <a:t>很多人以为喝酒是</a:t>
            </a:r>
            <a:r>
              <a:rPr lang="en-US" altLang="zh-TW" sz="3600" dirty="0">
                <a:latin typeface="+mn-ea"/>
              </a:rPr>
              <a:t>__________</a:t>
            </a:r>
            <a:r>
              <a:rPr lang="zh-TW" altLang="en-US" sz="3600" dirty="0">
                <a:latin typeface="+mn-ea"/>
              </a:rPr>
              <a:t>情绪的一种有效方法，其</a:t>
            </a:r>
            <a:endParaRPr lang="en-US" altLang="zh-TW" sz="3600" dirty="0">
              <a:latin typeface="+mn-ea"/>
            </a:endParaRPr>
          </a:p>
          <a:p>
            <a:pPr>
              <a:lnSpc>
                <a:spcPct val="150000"/>
              </a:lnSpc>
            </a:pPr>
            <a:r>
              <a:rPr lang="zh-TW" altLang="en-US" sz="3600" dirty="0">
                <a:latin typeface="+mn-ea"/>
              </a:rPr>
              <a:t>   实“借酒浇愁愁更愁”，喝酒是解决不了什么问题的。</a:t>
            </a:r>
            <a:endParaRPr lang="en-US" altLang="zh-TW" sz="3600" dirty="0">
              <a:latin typeface="+mn-ea"/>
            </a:endParaRPr>
          </a:p>
          <a:p>
            <a:pPr>
              <a:lnSpc>
                <a:spcPct val="150000"/>
              </a:lnSpc>
            </a:pPr>
            <a:r>
              <a:rPr lang="en-US" altLang="zh-TW" sz="3600" dirty="0">
                <a:latin typeface="+mn-ea"/>
              </a:rPr>
              <a:t>6.</a:t>
            </a:r>
            <a:r>
              <a:rPr lang="zh-TW" altLang="en-US" sz="3600" dirty="0">
                <a:latin typeface="+mn-ea"/>
              </a:rPr>
              <a:t>第一次世界大战是哪一年</a:t>
            </a:r>
            <a:r>
              <a:rPr lang="en-US" altLang="zh-TW" sz="3600" dirty="0">
                <a:latin typeface="+mn-ea"/>
              </a:rPr>
              <a:t>__________</a:t>
            </a:r>
            <a:r>
              <a:rPr lang="zh-TW" altLang="en-US" sz="3600" dirty="0">
                <a:latin typeface="+mn-ea"/>
              </a:rPr>
              <a:t>的？</a:t>
            </a:r>
            <a:endParaRPr lang="en-US" altLang="zh-TW" sz="3600" dirty="0">
              <a:latin typeface="+mn-ea"/>
            </a:endParaRPr>
          </a:p>
          <a:p>
            <a:pPr>
              <a:lnSpc>
                <a:spcPct val="150000"/>
              </a:lnSpc>
            </a:pPr>
            <a:r>
              <a:rPr lang="en-US" altLang="zh-TW" sz="3600" dirty="0">
                <a:latin typeface="+mn-ea"/>
              </a:rPr>
              <a:t>7.</a:t>
            </a:r>
            <a:r>
              <a:rPr lang="zh-TW" altLang="en-US" sz="3600" dirty="0">
                <a:latin typeface="+mn-ea"/>
              </a:rPr>
              <a:t>很多父母都把希望</a:t>
            </a:r>
            <a:r>
              <a:rPr lang="en-US" altLang="zh-TW" sz="3600" dirty="0">
                <a:latin typeface="+mn-ea"/>
              </a:rPr>
              <a:t>__________</a:t>
            </a:r>
            <a:r>
              <a:rPr lang="zh-TW" altLang="en-US" sz="3600" dirty="0">
                <a:latin typeface="+mn-ea"/>
              </a:rPr>
              <a:t>在孩子身上。</a:t>
            </a:r>
            <a:endParaRPr lang="en-US" altLang="zh-TW" sz="3600" dirty="0">
              <a:latin typeface="+mn-ea"/>
            </a:endParaRPr>
          </a:p>
          <a:p>
            <a:pPr>
              <a:lnSpc>
                <a:spcPct val="150000"/>
              </a:lnSpc>
            </a:pPr>
            <a:r>
              <a:rPr lang="en-US" altLang="zh-TW" sz="3600" dirty="0">
                <a:latin typeface="+mn-ea"/>
              </a:rPr>
              <a:t>8.</a:t>
            </a:r>
            <a:r>
              <a:rPr lang="zh-TW" altLang="en-US" sz="3600" dirty="0">
                <a:latin typeface="+mn-ea"/>
              </a:rPr>
              <a:t>演出太精彩了，观众们都一个劲地为演员们</a:t>
            </a:r>
            <a:r>
              <a:rPr lang="en-US" altLang="zh-TW" sz="3600" dirty="0">
                <a:latin typeface="+mn-ea"/>
              </a:rPr>
              <a:t>__________</a:t>
            </a:r>
            <a:r>
              <a:rPr lang="zh-TW" altLang="en-US" sz="3600" dirty="0">
                <a:latin typeface="+mn-ea"/>
              </a:rPr>
              <a:t>。</a:t>
            </a:r>
            <a:endParaRPr lang="en-US" altLang="zh-TW" sz="3600" dirty="0">
              <a:latin typeface="+mn-ea"/>
            </a:endParaRPr>
          </a:p>
        </p:txBody>
      </p:sp>
      <p:sp>
        <p:nvSpPr>
          <p:cNvPr id="5" name="矩形 4">
            <a:extLst>
              <a:ext uri="{FF2B5EF4-FFF2-40B4-BE49-F238E27FC236}">
                <a16:creationId xmlns:a16="http://schemas.microsoft.com/office/drawing/2014/main" id="{173B42B9-4BDE-4875-B70A-502BEB5174BC}"/>
              </a:ext>
            </a:extLst>
          </p:cNvPr>
          <p:cNvSpPr/>
          <p:nvPr/>
        </p:nvSpPr>
        <p:spPr>
          <a:xfrm>
            <a:off x="4643120" y="1875572"/>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宣泄</a:t>
            </a:r>
            <a:endParaRPr lang="zh-TW" altLang="en-US" sz="3600" dirty="0">
              <a:highlight>
                <a:srgbClr val="FF0000"/>
              </a:highlight>
            </a:endParaRPr>
          </a:p>
        </p:txBody>
      </p:sp>
      <p:sp>
        <p:nvSpPr>
          <p:cNvPr id="6" name="矩形 5">
            <a:extLst>
              <a:ext uri="{FF2B5EF4-FFF2-40B4-BE49-F238E27FC236}">
                <a16:creationId xmlns:a16="http://schemas.microsoft.com/office/drawing/2014/main" id="{6C219B92-AED0-40D8-9716-35F5297BAF32}"/>
              </a:ext>
            </a:extLst>
          </p:cNvPr>
          <p:cNvSpPr/>
          <p:nvPr/>
        </p:nvSpPr>
        <p:spPr>
          <a:xfrm>
            <a:off x="6100998" y="3501172"/>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爆发</a:t>
            </a:r>
            <a:endParaRPr lang="zh-TW" altLang="en-US" sz="3600" dirty="0">
              <a:highlight>
                <a:srgbClr val="FF0000"/>
              </a:highlight>
            </a:endParaRPr>
          </a:p>
        </p:txBody>
      </p:sp>
      <p:sp>
        <p:nvSpPr>
          <p:cNvPr id="7" name="矩形 6">
            <a:extLst>
              <a:ext uri="{FF2B5EF4-FFF2-40B4-BE49-F238E27FC236}">
                <a16:creationId xmlns:a16="http://schemas.microsoft.com/office/drawing/2014/main" id="{86DB72C6-49EC-4372-966A-218013E7AC69}"/>
              </a:ext>
            </a:extLst>
          </p:cNvPr>
          <p:cNvSpPr/>
          <p:nvPr/>
        </p:nvSpPr>
        <p:spPr>
          <a:xfrm>
            <a:off x="4729398" y="4412585"/>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寄托</a:t>
            </a:r>
            <a:endParaRPr lang="zh-TW" altLang="en-US" sz="3600" dirty="0">
              <a:highlight>
                <a:srgbClr val="FF0000"/>
              </a:highlight>
            </a:endParaRPr>
          </a:p>
        </p:txBody>
      </p:sp>
      <p:sp>
        <p:nvSpPr>
          <p:cNvPr id="8" name="矩形 7">
            <a:extLst>
              <a:ext uri="{FF2B5EF4-FFF2-40B4-BE49-F238E27FC236}">
                <a16:creationId xmlns:a16="http://schemas.microsoft.com/office/drawing/2014/main" id="{ED42657D-F28A-4353-8D06-E203F454F666}"/>
              </a:ext>
            </a:extLst>
          </p:cNvPr>
          <p:cNvSpPr/>
          <p:nvPr/>
        </p:nvSpPr>
        <p:spPr>
          <a:xfrm>
            <a:off x="9697638" y="5215225"/>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喝彩</a:t>
            </a:r>
            <a:endParaRPr lang="zh-TW" altLang="en-US" sz="3600" dirty="0">
              <a:highlight>
                <a:srgbClr val="FF0000"/>
              </a:highlight>
            </a:endParaRPr>
          </a:p>
        </p:txBody>
      </p:sp>
    </p:spTree>
    <p:extLst>
      <p:ext uri="{BB962C8B-B14F-4D97-AF65-F5344CB8AC3E}">
        <p14:creationId xmlns:p14="http://schemas.microsoft.com/office/powerpoint/2010/main" val="94398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C54D5DD3-7905-43D9-803E-CBE7957DB3AD}"/>
              </a:ext>
            </a:extLst>
          </p:cNvPr>
          <p:cNvGraphicFramePr>
            <a:graphicFrameLocks noGrp="1"/>
          </p:cNvGraphicFramePr>
          <p:nvPr/>
        </p:nvGraphicFramePr>
        <p:xfrm>
          <a:off x="121920" y="111760"/>
          <a:ext cx="11938002" cy="1280160"/>
        </p:xfrm>
        <a:graphic>
          <a:graphicData uri="http://schemas.openxmlformats.org/drawingml/2006/table">
            <a:tbl>
              <a:tblPr firstRow="1" bandRow="1">
                <a:noFill/>
                <a:tableStyleId>{5C22544A-7EE6-4342-B048-85BDC9FD1C3A}</a:tableStyleId>
              </a:tblPr>
              <a:tblGrid>
                <a:gridCol w="1989667">
                  <a:extLst>
                    <a:ext uri="{9D8B030D-6E8A-4147-A177-3AD203B41FA5}">
                      <a16:colId xmlns:a16="http://schemas.microsoft.com/office/drawing/2014/main" val="3112443590"/>
                    </a:ext>
                  </a:extLst>
                </a:gridCol>
                <a:gridCol w="1989667">
                  <a:extLst>
                    <a:ext uri="{9D8B030D-6E8A-4147-A177-3AD203B41FA5}">
                      <a16:colId xmlns:a16="http://schemas.microsoft.com/office/drawing/2014/main" val="128576792"/>
                    </a:ext>
                  </a:extLst>
                </a:gridCol>
                <a:gridCol w="1989667">
                  <a:extLst>
                    <a:ext uri="{9D8B030D-6E8A-4147-A177-3AD203B41FA5}">
                      <a16:colId xmlns:a16="http://schemas.microsoft.com/office/drawing/2014/main" val="3816683264"/>
                    </a:ext>
                  </a:extLst>
                </a:gridCol>
                <a:gridCol w="1989667">
                  <a:extLst>
                    <a:ext uri="{9D8B030D-6E8A-4147-A177-3AD203B41FA5}">
                      <a16:colId xmlns:a16="http://schemas.microsoft.com/office/drawing/2014/main" val="1370280689"/>
                    </a:ext>
                  </a:extLst>
                </a:gridCol>
                <a:gridCol w="1989667">
                  <a:extLst>
                    <a:ext uri="{9D8B030D-6E8A-4147-A177-3AD203B41FA5}">
                      <a16:colId xmlns:a16="http://schemas.microsoft.com/office/drawing/2014/main" val="386132566"/>
                    </a:ext>
                  </a:extLst>
                </a:gridCol>
                <a:gridCol w="1989667">
                  <a:extLst>
                    <a:ext uri="{9D8B030D-6E8A-4147-A177-3AD203B41FA5}">
                      <a16:colId xmlns:a16="http://schemas.microsoft.com/office/drawing/2014/main" val="1427739780"/>
                    </a:ext>
                  </a:extLst>
                </a:gridCol>
              </a:tblGrid>
              <a:tr h="640080">
                <a:tc>
                  <a:txBody>
                    <a:bodyPr/>
                    <a:lstStyle/>
                    <a:p>
                      <a:pPr algn="ctr"/>
                      <a:r>
                        <a:rPr lang="zh-TW" altLang="en-US" sz="3200" b="0" dirty="0">
                          <a:solidFill>
                            <a:schemeClr val="tx1"/>
                          </a:solidFill>
                        </a:rPr>
                        <a:t>拘留</a:t>
                      </a:r>
                    </a:p>
                  </a:txBody>
                  <a:tcPr anchor="ctr">
                    <a:solidFill>
                      <a:srgbClr val="660033"/>
                    </a:solidFill>
                  </a:tcPr>
                </a:tc>
                <a:tc>
                  <a:txBody>
                    <a:bodyPr/>
                    <a:lstStyle/>
                    <a:p>
                      <a:pPr algn="ctr"/>
                      <a:r>
                        <a:rPr lang="zh-TW" altLang="en-US" sz="3200" b="0" dirty="0">
                          <a:solidFill>
                            <a:schemeClr val="tx1"/>
                          </a:solidFill>
                        </a:rPr>
                        <a:t>庆功</a:t>
                      </a:r>
                    </a:p>
                  </a:txBody>
                  <a:tcPr anchor="ctr">
                    <a:solidFill>
                      <a:srgbClr val="660033"/>
                    </a:solidFill>
                  </a:tcPr>
                </a:tc>
                <a:tc>
                  <a:txBody>
                    <a:bodyPr/>
                    <a:lstStyle/>
                    <a:p>
                      <a:pPr algn="ctr"/>
                      <a:r>
                        <a:rPr lang="zh-TW" altLang="en-US" sz="3200" b="0" dirty="0">
                          <a:solidFill>
                            <a:schemeClr val="tx1"/>
                          </a:solidFill>
                        </a:rPr>
                        <a:t>要命</a:t>
                      </a:r>
                    </a:p>
                  </a:txBody>
                  <a:tcPr anchor="ctr">
                    <a:solidFill>
                      <a:srgbClr val="660033"/>
                    </a:solidFill>
                  </a:tcPr>
                </a:tc>
                <a:tc>
                  <a:txBody>
                    <a:bodyPr/>
                    <a:lstStyle/>
                    <a:p>
                      <a:pPr algn="ctr"/>
                      <a:r>
                        <a:rPr lang="zh-TW" altLang="en-US" sz="3200" b="0" dirty="0">
                          <a:solidFill>
                            <a:schemeClr val="tx1"/>
                          </a:solidFill>
                        </a:rPr>
                        <a:t>喝彩</a:t>
                      </a:r>
                    </a:p>
                  </a:txBody>
                  <a:tcPr anchor="ctr">
                    <a:solidFill>
                      <a:srgbClr val="660033"/>
                    </a:solidFill>
                  </a:tcPr>
                </a:tc>
                <a:tc>
                  <a:txBody>
                    <a:bodyPr/>
                    <a:lstStyle/>
                    <a:p>
                      <a:pPr algn="ctr"/>
                      <a:r>
                        <a:rPr lang="zh-TW" altLang="en-US" sz="3200" b="0" dirty="0">
                          <a:solidFill>
                            <a:schemeClr val="tx1"/>
                          </a:solidFill>
                        </a:rPr>
                        <a:t>呐喊</a:t>
                      </a:r>
                    </a:p>
                  </a:txBody>
                  <a:tcPr anchor="ctr">
                    <a:solidFill>
                      <a:srgbClr val="660033"/>
                    </a:solidFill>
                  </a:tcPr>
                </a:tc>
                <a:tc>
                  <a:txBody>
                    <a:bodyPr/>
                    <a:lstStyle/>
                    <a:p>
                      <a:pPr algn="ctr"/>
                      <a:r>
                        <a:rPr lang="zh-TW" altLang="en-US" sz="3200" b="0" dirty="0">
                          <a:solidFill>
                            <a:schemeClr val="tx1"/>
                          </a:solidFill>
                        </a:rPr>
                        <a:t>宣泄</a:t>
                      </a:r>
                    </a:p>
                  </a:txBody>
                  <a:tcPr anchor="ctr">
                    <a:solidFill>
                      <a:srgbClr val="660033"/>
                    </a:solidFill>
                  </a:tcPr>
                </a:tc>
                <a:extLst>
                  <a:ext uri="{0D108BD9-81ED-4DB2-BD59-A6C34878D82A}">
                    <a16:rowId xmlns:a16="http://schemas.microsoft.com/office/drawing/2014/main" val="2699547106"/>
                  </a:ext>
                </a:extLst>
              </a:tr>
              <a:tr h="640080">
                <a:tc>
                  <a:txBody>
                    <a:bodyPr/>
                    <a:lstStyle/>
                    <a:p>
                      <a:pPr algn="ctr"/>
                      <a:r>
                        <a:rPr lang="zh-TW" altLang="en-US" sz="3200" b="0" dirty="0">
                          <a:solidFill>
                            <a:schemeClr val="tx1"/>
                          </a:solidFill>
                        </a:rPr>
                        <a:t>挥动</a:t>
                      </a:r>
                    </a:p>
                  </a:txBody>
                  <a:tcPr anchor="ctr">
                    <a:solidFill>
                      <a:srgbClr val="660033"/>
                    </a:solidFill>
                  </a:tcPr>
                </a:tc>
                <a:tc>
                  <a:txBody>
                    <a:bodyPr/>
                    <a:lstStyle/>
                    <a:p>
                      <a:pPr algn="ctr"/>
                      <a:r>
                        <a:rPr lang="zh-TW" altLang="en-US" sz="3200" b="0" dirty="0">
                          <a:solidFill>
                            <a:schemeClr val="tx1"/>
                          </a:solidFill>
                        </a:rPr>
                        <a:t>爆发</a:t>
                      </a:r>
                    </a:p>
                  </a:txBody>
                  <a:tcPr anchor="ctr">
                    <a:solidFill>
                      <a:srgbClr val="660033"/>
                    </a:solidFill>
                  </a:tcPr>
                </a:tc>
                <a:tc>
                  <a:txBody>
                    <a:bodyPr/>
                    <a:lstStyle/>
                    <a:p>
                      <a:pPr algn="ctr"/>
                      <a:r>
                        <a:rPr lang="zh-TW" altLang="en-US" sz="3200" b="0" dirty="0">
                          <a:solidFill>
                            <a:schemeClr val="tx1"/>
                          </a:solidFill>
                        </a:rPr>
                        <a:t>寄托</a:t>
                      </a:r>
                    </a:p>
                  </a:txBody>
                  <a:tcPr anchor="ctr">
                    <a:solidFill>
                      <a:srgbClr val="660033"/>
                    </a:solidFill>
                  </a:tcPr>
                </a:tc>
                <a:tc>
                  <a:txBody>
                    <a:bodyPr/>
                    <a:lstStyle/>
                    <a:p>
                      <a:pPr algn="ctr"/>
                      <a:r>
                        <a:rPr lang="zh-TW" altLang="en-US" sz="3200" b="0" dirty="0">
                          <a:solidFill>
                            <a:schemeClr val="tx1"/>
                          </a:solidFill>
                        </a:rPr>
                        <a:t>错过</a:t>
                      </a:r>
                    </a:p>
                  </a:txBody>
                  <a:tcPr anchor="ctr">
                    <a:solidFill>
                      <a:srgbClr val="660033"/>
                    </a:solidFill>
                  </a:tcPr>
                </a:tc>
                <a:tc>
                  <a:txBody>
                    <a:bodyPr/>
                    <a:lstStyle/>
                    <a:p>
                      <a:pPr algn="ctr"/>
                      <a:r>
                        <a:rPr lang="zh-TW" altLang="en-US" sz="3200" b="0" dirty="0">
                          <a:solidFill>
                            <a:schemeClr val="tx1"/>
                          </a:solidFill>
                        </a:rPr>
                        <a:t>欢呼</a:t>
                      </a:r>
                    </a:p>
                  </a:txBody>
                  <a:tcPr anchor="ctr">
                    <a:solidFill>
                      <a:srgbClr val="660033"/>
                    </a:solidFill>
                  </a:tcPr>
                </a:tc>
                <a:tc>
                  <a:txBody>
                    <a:bodyPr/>
                    <a:lstStyle/>
                    <a:p>
                      <a:pPr algn="ctr"/>
                      <a:r>
                        <a:rPr lang="zh-TW" altLang="en-US" sz="3200" b="0" dirty="0">
                          <a:solidFill>
                            <a:schemeClr val="tx1"/>
                          </a:solidFill>
                        </a:rPr>
                        <a:t>消遣</a:t>
                      </a:r>
                    </a:p>
                  </a:txBody>
                  <a:tcPr anchor="ctr">
                    <a:solidFill>
                      <a:srgbClr val="660033"/>
                    </a:solidFill>
                  </a:tcPr>
                </a:tc>
                <a:extLst>
                  <a:ext uri="{0D108BD9-81ED-4DB2-BD59-A6C34878D82A}">
                    <a16:rowId xmlns:a16="http://schemas.microsoft.com/office/drawing/2014/main" val="2763994152"/>
                  </a:ext>
                </a:extLst>
              </a:tr>
            </a:tbl>
          </a:graphicData>
        </a:graphic>
      </p:graphicFrame>
      <p:sp>
        <p:nvSpPr>
          <p:cNvPr id="4" name="文字方塊 3">
            <a:extLst>
              <a:ext uri="{FF2B5EF4-FFF2-40B4-BE49-F238E27FC236}">
                <a16:creationId xmlns:a16="http://schemas.microsoft.com/office/drawing/2014/main" id="{1DF36A3A-A724-487D-8D9A-3BB39D266464}"/>
              </a:ext>
            </a:extLst>
          </p:cNvPr>
          <p:cNvSpPr txBox="1"/>
          <p:nvPr/>
        </p:nvSpPr>
        <p:spPr>
          <a:xfrm>
            <a:off x="344776" y="1824772"/>
            <a:ext cx="11512444" cy="3314562"/>
          </a:xfrm>
          <a:prstGeom prst="rect">
            <a:avLst/>
          </a:prstGeom>
          <a:noFill/>
        </p:spPr>
        <p:txBody>
          <a:bodyPr wrap="square" rtlCol="0">
            <a:spAutoFit/>
          </a:bodyPr>
          <a:lstStyle/>
          <a:p>
            <a:pPr>
              <a:lnSpc>
                <a:spcPct val="150000"/>
              </a:lnSpc>
            </a:pPr>
            <a:r>
              <a:rPr lang="en-US" altLang="zh-TW" sz="3600" dirty="0">
                <a:latin typeface="+mn-ea"/>
              </a:rPr>
              <a:t>9.</a:t>
            </a:r>
            <a:r>
              <a:rPr lang="zh-TW" altLang="en-US" sz="3600" dirty="0">
                <a:latin typeface="+mn-ea"/>
              </a:rPr>
              <a:t>老头儿每天在公园里下棋 </a:t>
            </a:r>
            <a:r>
              <a:rPr lang="en-US" altLang="zh-TW" sz="3600" dirty="0">
                <a:latin typeface="+mn-ea"/>
              </a:rPr>
              <a:t>__________</a:t>
            </a:r>
            <a:r>
              <a:rPr lang="zh-TW" altLang="en-US" sz="3600" dirty="0">
                <a:latin typeface="+mn-ea"/>
              </a:rPr>
              <a:t>，倒也自得其乐。</a:t>
            </a:r>
            <a:endParaRPr lang="en-US" altLang="zh-TW" sz="3600" dirty="0">
              <a:latin typeface="+mn-ea"/>
            </a:endParaRPr>
          </a:p>
          <a:p>
            <a:pPr>
              <a:lnSpc>
                <a:spcPct val="150000"/>
              </a:lnSpc>
            </a:pPr>
            <a:r>
              <a:rPr lang="en-US" altLang="zh-TW" sz="3600" dirty="0">
                <a:latin typeface="+mn-ea"/>
              </a:rPr>
              <a:t>10.</a:t>
            </a:r>
            <a:r>
              <a:rPr lang="zh-TW" altLang="en-US" sz="3600" dirty="0">
                <a:latin typeface="+mn-ea"/>
              </a:rPr>
              <a:t>真可惜！你</a:t>
            </a:r>
            <a:r>
              <a:rPr lang="en-US" altLang="zh-TW" sz="3600" dirty="0">
                <a:latin typeface="+mn-ea"/>
              </a:rPr>
              <a:t>__________</a:t>
            </a:r>
            <a:r>
              <a:rPr lang="zh-TW" altLang="en-US" sz="3600" dirty="0">
                <a:latin typeface="+mn-ea"/>
              </a:rPr>
              <a:t> 了晚会最精彩的部份。</a:t>
            </a:r>
            <a:endParaRPr lang="en-US" altLang="zh-TW" sz="3600" dirty="0">
              <a:latin typeface="+mn-ea"/>
            </a:endParaRPr>
          </a:p>
          <a:p>
            <a:pPr>
              <a:lnSpc>
                <a:spcPct val="150000"/>
              </a:lnSpc>
            </a:pPr>
            <a:r>
              <a:rPr lang="en-US" altLang="zh-TW" sz="3600" dirty="0">
                <a:latin typeface="+mn-ea"/>
              </a:rPr>
              <a:t>11.</a:t>
            </a:r>
            <a:r>
              <a:rPr lang="zh-TW" altLang="en-US" sz="3600" dirty="0">
                <a:latin typeface="+mn-ea"/>
              </a:rPr>
              <a:t>球场上，啦啦队员们不停地为自己支持的球队</a:t>
            </a:r>
            <a:endParaRPr lang="en-US" altLang="zh-TW" sz="3600" dirty="0">
              <a:latin typeface="+mn-ea"/>
            </a:endParaRPr>
          </a:p>
          <a:p>
            <a:pPr>
              <a:lnSpc>
                <a:spcPct val="150000"/>
              </a:lnSpc>
            </a:pPr>
            <a:r>
              <a:rPr lang="zh-TW" altLang="en-US" sz="3600" dirty="0">
                <a:latin typeface="+mn-ea"/>
              </a:rPr>
              <a:t>     </a:t>
            </a:r>
            <a:r>
              <a:rPr lang="en-US" altLang="zh-TW" sz="3600" dirty="0">
                <a:latin typeface="+mn-ea"/>
              </a:rPr>
              <a:t>__________</a:t>
            </a:r>
            <a:r>
              <a:rPr lang="zh-TW" altLang="en-US" sz="3600" dirty="0">
                <a:latin typeface="+mn-ea"/>
              </a:rPr>
              <a:t>助威：加油！加油！</a:t>
            </a:r>
            <a:endParaRPr lang="en-US" altLang="zh-TW" sz="3600" dirty="0">
              <a:latin typeface="+mn-ea"/>
            </a:endParaRPr>
          </a:p>
        </p:txBody>
      </p:sp>
      <p:sp>
        <p:nvSpPr>
          <p:cNvPr id="5" name="矩形 4">
            <a:extLst>
              <a:ext uri="{FF2B5EF4-FFF2-40B4-BE49-F238E27FC236}">
                <a16:creationId xmlns:a16="http://schemas.microsoft.com/office/drawing/2014/main" id="{E0A2BF53-D02C-4C21-98AF-B211B1C28125}"/>
              </a:ext>
            </a:extLst>
          </p:cNvPr>
          <p:cNvSpPr/>
          <p:nvPr/>
        </p:nvSpPr>
        <p:spPr>
          <a:xfrm>
            <a:off x="6090921" y="1913225"/>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消遣</a:t>
            </a:r>
            <a:endParaRPr lang="zh-TW" altLang="en-US" sz="3600" dirty="0">
              <a:highlight>
                <a:srgbClr val="FF0000"/>
              </a:highlight>
            </a:endParaRPr>
          </a:p>
        </p:txBody>
      </p:sp>
      <p:sp>
        <p:nvSpPr>
          <p:cNvPr id="6" name="矩形 5">
            <a:extLst>
              <a:ext uri="{FF2B5EF4-FFF2-40B4-BE49-F238E27FC236}">
                <a16:creationId xmlns:a16="http://schemas.microsoft.com/office/drawing/2014/main" id="{96EC9603-1D2F-4BDE-ABAD-F8AF4EEDA111}"/>
              </a:ext>
            </a:extLst>
          </p:cNvPr>
          <p:cNvSpPr/>
          <p:nvPr/>
        </p:nvSpPr>
        <p:spPr>
          <a:xfrm>
            <a:off x="3561081" y="2695545"/>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错过</a:t>
            </a:r>
            <a:endParaRPr lang="zh-TW" altLang="en-US" sz="3600" dirty="0">
              <a:highlight>
                <a:srgbClr val="FF0000"/>
              </a:highlight>
            </a:endParaRPr>
          </a:p>
        </p:txBody>
      </p:sp>
      <p:sp>
        <p:nvSpPr>
          <p:cNvPr id="7" name="矩形 6">
            <a:extLst>
              <a:ext uri="{FF2B5EF4-FFF2-40B4-BE49-F238E27FC236}">
                <a16:creationId xmlns:a16="http://schemas.microsoft.com/office/drawing/2014/main" id="{E603D881-5E45-4FF1-B5C9-B0DA97DC5820}"/>
              </a:ext>
            </a:extLst>
          </p:cNvPr>
          <p:cNvSpPr/>
          <p:nvPr/>
        </p:nvSpPr>
        <p:spPr>
          <a:xfrm>
            <a:off x="1163321" y="4361785"/>
            <a:ext cx="1574800"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呐喊</a:t>
            </a:r>
            <a:endParaRPr lang="zh-TW" altLang="en-US" sz="3600" dirty="0">
              <a:highlight>
                <a:srgbClr val="FF0000"/>
              </a:highlight>
            </a:endParaRPr>
          </a:p>
        </p:txBody>
      </p:sp>
    </p:spTree>
    <p:extLst>
      <p:ext uri="{BB962C8B-B14F-4D97-AF65-F5344CB8AC3E}">
        <p14:creationId xmlns:p14="http://schemas.microsoft.com/office/powerpoint/2010/main" val="14753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015663"/>
          </a:xfrm>
          <a:prstGeom prst="rect">
            <a:avLst/>
          </a:prstGeom>
          <a:solidFill>
            <a:srgbClr val="4E3B30"/>
          </a:solidFill>
          <a:ln>
            <a:solidFill>
              <a:schemeClr val="tx1"/>
            </a:solidFill>
          </a:ln>
        </p:spPr>
        <p:txBody>
          <a:bodyPr wrap="square" rtlCol="0">
            <a:spAutoFit/>
          </a:bodyPr>
          <a:lstStyle/>
          <a:p>
            <a:pPr algn="ctr"/>
            <a:r>
              <a:rPr lang="zh-TW" altLang="en-US" sz="4000" dirty="0">
                <a:latin typeface="標楷體" panose="03000509000000000000" pitchFamily="65" charset="-120"/>
                <a:ea typeface="標楷體" panose="03000509000000000000" pitchFamily="65" charset="-120"/>
              </a:rPr>
              <a:t>破裂</a:t>
            </a:r>
            <a:endParaRPr lang="en-US" altLang="zh-TW" sz="4000" dirty="0">
              <a:latin typeface="標楷體" panose="03000509000000000000" pitchFamily="65" charset="-120"/>
              <a:ea typeface="標楷體" panose="03000509000000000000" pitchFamily="65" charset="-120"/>
            </a:endParaRPr>
          </a:p>
          <a:p>
            <a:pPr algn="ctr"/>
            <a:r>
              <a:rPr lang="en-US" altLang="zh-TW" dirty="0" err="1">
                <a:latin typeface="Calibri" panose="020F0502020204030204" pitchFamily="34" charset="0"/>
                <a:cs typeface="Calibri" panose="020F0502020204030204" pitchFamily="34" charset="0"/>
              </a:rPr>
              <a:t>pòliè</a:t>
            </a:r>
            <a:endParaRPr lang="zh-TW" altLang="en-US" sz="4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15663"/>
          </a:xfrm>
          <a:prstGeom prst="rect">
            <a:avLst/>
          </a:prstGeom>
          <a:solidFill>
            <a:srgbClr val="4E3B30"/>
          </a:solidFill>
          <a:ln>
            <a:solidFill>
              <a:schemeClr val="tx1"/>
            </a:solidFill>
          </a:ln>
        </p:spPr>
        <p:txBody>
          <a:bodyPr wrap="square" rtlCol="0">
            <a:spAutoFit/>
          </a:bodyPr>
          <a:lstStyle/>
          <a:p>
            <a:pPr algn="ctr"/>
            <a:r>
              <a:rPr lang="zh-TW" altLang="en-US" sz="4000" dirty="0">
                <a:latin typeface="標楷體" panose="03000509000000000000" pitchFamily="65" charset="-120"/>
                <a:ea typeface="標楷體" panose="03000509000000000000" pitchFamily="65" charset="-120"/>
              </a:rPr>
              <a:t>分裂</a:t>
            </a:r>
            <a:endParaRPr lang="en-US" altLang="zh-TW" sz="4000" dirty="0">
              <a:latin typeface="標楷體" panose="03000509000000000000" pitchFamily="65" charset="-120"/>
              <a:ea typeface="標楷體" panose="03000509000000000000" pitchFamily="65" charset="-120"/>
            </a:endParaRPr>
          </a:p>
          <a:p>
            <a:pPr algn="ctr"/>
            <a:r>
              <a:rPr lang="en-US" altLang="zh-TW" dirty="0" err="1">
                <a:latin typeface="Calibri" panose="020F0502020204030204" pitchFamily="34" charset="0"/>
                <a:cs typeface="Calibri" panose="020F0502020204030204" pitchFamily="34" charset="0"/>
              </a:rPr>
              <a:t>fēnliè</a:t>
            </a:r>
            <a:endParaRPr lang="zh-TW" altLang="en-US" sz="4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579239"/>
            <a:ext cx="57302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2772723577"/>
              </p:ext>
            </p:extLst>
          </p:nvPr>
        </p:nvGraphicFramePr>
        <p:xfrm>
          <a:off x="147430" y="1369996"/>
          <a:ext cx="11897139" cy="5126945"/>
        </p:xfrm>
        <a:graphic>
          <a:graphicData uri="http://schemas.openxmlformats.org/drawingml/2006/table">
            <a:tbl>
              <a:tblPr firstRow="1" bandRow="1">
                <a:tableStyleId>{5940675A-B579-460E-94D1-54222C63F5DA}</a:tableStyleId>
              </a:tblPr>
              <a:tblGrid>
                <a:gridCol w="922249">
                  <a:extLst>
                    <a:ext uri="{9D8B030D-6E8A-4147-A177-3AD203B41FA5}">
                      <a16:colId xmlns:a16="http://schemas.microsoft.com/office/drawing/2014/main" val="1876788779"/>
                    </a:ext>
                  </a:extLst>
                </a:gridCol>
                <a:gridCol w="10974890">
                  <a:extLst>
                    <a:ext uri="{9D8B030D-6E8A-4147-A177-3AD203B41FA5}">
                      <a16:colId xmlns:a16="http://schemas.microsoft.com/office/drawing/2014/main" val="2559779614"/>
                    </a:ext>
                  </a:extLst>
                </a:gridCol>
              </a:tblGrid>
              <a:tr h="712043">
                <a:tc gridSpan="2">
                  <a:txBody>
                    <a:bodyPr/>
                    <a:lstStyle/>
                    <a:p>
                      <a:pPr algn="ctr"/>
                      <a:r>
                        <a:rPr lang="zh-TW" altLang="en-US" sz="3200" baseline="0" dirty="0">
                          <a:ln>
                            <a:solidFill>
                              <a:schemeClr val="tx1"/>
                            </a:solidFill>
                          </a:ln>
                          <a:latin typeface="Calibri" panose="020F0502020204030204" pitchFamily="34" charset="0"/>
                        </a:rPr>
                        <a:t>语义</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913426">
                <a:tc>
                  <a:txBody>
                    <a:bodyPr/>
                    <a:lstStyle/>
                    <a:p>
                      <a:pPr algn="ctr">
                        <a:lnSpc>
                          <a:spcPct val="100000"/>
                        </a:lnSpc>
                      </a:pPr>
                      <a:r>
                        <a:rPr lang="zh-TW" altLang="en-US" sz="3200" baseline="0" dirty="0">
                          <a:ln>
                            <a:solidFill>
                              <a:schemeClr val="tx1"/>
                            </a:solidFill>
                          </a:ln>
                          <a:latin typeface="Calibri" panose="020F0502020204030204" pitchFamily="34" charset="0"/>
                        </a:rPr>
                        <a:t> 相同点</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200" baseline="0" dirty="0">
                          <a:ln>
                            <a:solidFill>
                              <a:schemeClr val="tx1"/>
                            </a:solidFill>
                          </a:ln>
                          <a:latin typeface="Calibri" panose="020F0502020204030204" pitchFamily="34" charset="0"/>
                        </a:rPr>
                        <a:t>1.V</a:t>
                      </a:r>
                      <a:r>
                        <a:rPr lang="zh-TW" altLang="en-US" sz="3200" baseline="0" dirty="0">
                          <a:ln>
                            <a:solidFill>
                              <a:schemeClr val="tx1"/>
                            </a:solidFill>
                          </a:ln>
                          <a:latin typeface="Calibri" panose="020F0502020204030204" pitchFamily="34" charset="0"/>
                        </a:rPr>
                        <a:t>。</a:t>
                      </a:r>
                      <a:endParaRPr lang="en-US" altLang="zh-TW" sz="3200" baseline="0" dirty="0">
                        <a:ln>
                          <a:solidFill>
                            <a:schemeClr val="tx1"/>
                          </a:solidFill>
                        </a:ln>
                        <a:latin typeface="Calibri" panose="020F0502020204030204" pitchFamily="34" charset="0"/>
                      </a:endParaRPr>
                    </a:p>
                    <a:p>
                      <a:pPr>
                        <a:lnSpc>
                          <a:spcPct val="150000"/>
                        </a:lnSpc>
                      </a:pPr>
                      <a:r>
                        <a:rPr lang="en-US" altLang="zh-TW" sz="3200" baseline="0" dirty="0">
                          <a:ln>
                            <a:solidFill>
                              <a:schemeClr val="tx1"/>
                            </a:solidFill>
                          </a:ln>
                          <a:latin typeface="Calibri" panose="020F0502020204030204" pitchFamily="34" charset="0"/>
                        </a:rPr>
                        <a:t>2.</a:t>
                      </a:r>
                      <a:r>
                        <a:rPr lang="zh-TW" altLang="en-US" sz="3200" baseline="0" dirty="0">
                          <a:ln>
                            <a:solidFill>
                              <a:schemeClr val="tx1"/>
                            </a:solidFill>
                          </a:ln>
                          <a:latin typeface="Calibri" panose="020F0502020204030204" pitchFamily="34" charset="0"/>
                        </a:rPr>
                        <a:t>都可指“双方感情、关系等不能维系由本来相</a:t>
                      </a:r>
                      <a:endParaRPr lang="en-US" altLang="zh-TW" sz="3200" baseline="0" dirty="0">
                        <a:ln>
                          <a:solidFill>
                            <a:schemeClr val="tx1"/>
                          </a:solidFill>
                        </a:ln>
                        <a:latin typeface="Calibri" panose="020F0502020204030204" pitchFamily="34" charset="0"/>
                      </a:endParaRPr>
                    </a:p>
                    <a:p>
                      <a:pPr>
                        <a:lnSpc>
                          <a:spcPct val="150000"/>
                        </a:lnSpc>
                      </a:pPr>
                      <a:r>
                        <a:rPr lang="zh-TW" altLang="en-US" sz="3200" baseline="0" dirty="0">
                          <a:ln>
                            <a:solidFill>
                              <a:schemeClr val="tx1"/>
                            </a:solidFill>
                          </a:ln>
                          <a:latin typeface="Calibri" panose="020F0502020204030204" pitchFamily="34" charset="0"/>
                        </a:rPr>
                        <a:t>  处很好而产生裂痕或分开”。</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69350516"/>
                  </a:ext>
                </a:extLst>
              </a:tr>
              <a:tr h="1840209">
                <a:tc>
                  <a:txBody>
                    <a:bodyPr/>
                    <a:lstStyle/>
                    <a:p>
                      <a:pPr algn="ctr">
                        <a:lnSpc>
                          <a:spcPct val="100000"/>
                        </a:lnSpc>
                      </a:pPr>
                      <a:r>
                        <a:rPr lang="zh-TW" altLang="en-US" sz="3200" baseline="0" dirty="0">
                          <a:ln>
                            <a:solidFill>
                              <a:schemeClr val="tx1"/>
                            </a:solidFill>
                          </a:ln>
                          <a:latin typeface="Calibri" panose="020F0502020204030204" pitchFamily="34" charset="0"/>
                        </a:rPr>
                        <a:t>不同点</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200" baseline="0" dirty="0">
                          <a:ln>
                            <a:solidFill>
                              <a:schemeClr val="tx1"/>
                            </a:solidFill>
                          </a:ln>
                          <a:latin typeface="Calibri" panose="020F0502020204030204" pitchFamily="34" charset="0"/>
                        </a:rPr>
                        <a:t>1.</a:t>
                      </a:r>
                      <a:r>
                        <a:rPr lang="zh-TW" altLang="en-US" sz="3200" baseline="0" dirty="0">
                          <a:ln>
                            <a:solidFill>
                              <a:schemeClr val="tx1"/>
                            </a:solidFill>
                          </a:ln>
                          <a:latin typeface="Calibri" panose="020F0502020204030204" pitchFamily="34" charset="0"/>
                        </a:rPr>
                        <a:t>破裂→侧重于“破”，指完整的东西出现裂缝。又指关系、</a:t>
                      </a:r>
                      <a:endParaRPr lang="en-US" altLang="zh-TW" sz="3200" baseline="0" dirty="0">
                        <a:ln>
                          <a:solidFill>
                            <a:schemeClr val="tx1"/>
                          </a:solidFill>
                        </a:ln>
                        <a:latin typeface="Calibri" panose="020F0502020204030204" pitchFamily="34" charset="0"/>
                      </a:endParaRPr>
                    </a:p>
                    <a:p>
                      <a:pPr>
                        <a:lnSpc>
                          <a:spcPct val="150000"/>
                        </a:lnSpc>
                      </a:pPr>
                      <a:r>
                        <a:rPr lang="zh-TW" altLang="en-US" sz="3200" baseline="0" dirty="0">
                          <a:ln>
                            <a:solidFill>
                              <a:schemeClr val="tx1"/>
                            </a:solidFill>
                          </a:ln>
                          <a:latin typeface="Calibri" panose="020F0502020204030204" pitchFamily="34" charset="0"/>
                        </a:rPr>
                        <a:t>                感情、谈判等被破坏、中断而不能继续。</a:t>
                      </a:r>
                      <a:endParaRPr lang="en-US" altLang="zh-TW" sz="3200" baseline="0" dirty="0">
                        <a:ln>
                          <a:solidFill>
                            <a:schemeClr val="tx1"/>
                          </a:solidFill>
                        </a:ln>
                        <a:latin typeface="Calibri" panose="020F0502020204030204" pitchFamily="34" charset="0"/>
                      </a:endParaRPr>
                    </a:p>
                    <a:p>
                      <a:pPr>
                        <a:lnSpc>
                          <a:spcPct val="150000"/>
                        </a:lnSpc>
                      </a:pPr>
                      <a:r>
                        <a:rPr lang="en-US" altLang="zh-TW" sz="3200" baseline="0" dirty="0">
                          <a:ln>
                            <a:solidFill>
                              <a:schemeClr val="tx1"/>
                            </a:solidFill>
                          </a:ln>
                          <a:latin typeface="Calibri" panose="020F0502020204030204" pitchFamily="34" charset="0"/>
                        </a:rPr>
                        <a:t>2.</a:t>
                      </a:r>
                      <a:r>
                        <a:rPr lang="zh-TW" altLang="en-US" sz="3200" baseline="0" dirty="0">
                          <a:ln>
                            <a:solidFill>
                              <a:schemeClr val="tx1"/>
                            </a:solidFill>
                          </a:ln>
                          <a:latin typeface="Calibri" panose="020F0502020204030204" pitchFamily="34" charset="0"/>
                        </a:rPr>
                        <a:t>分裂→侧重于“分”，指整体事物分开。</a:t>
                      </a:r>
                      <a:endParaRPr lang="en-US" altLang="zh-TW"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4052056327"/>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Tree>
    <p:extLst>
      <p:ext uri="{BB962C8B-B14F-4D97-AF65-F5344CB8AC3E}">
        <p14:creationId xmlns:p14="http://schemas.microsoft.com/office/powerpoint/2010/main" val="3751575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015663"/>
          </a:xfrm>
          <a:prstGeom prst="rect">
            <a:avLst/>
          </a:prstGeom>
          <a:solidFill>
            <a:srgbClr val="4E3B30"/>
          </a:solidFill>
          <a:ln>
            <a:solidFill>
              <a:schemeClr val="tx1"/>
            </a:solidFill>
          </a:ln>
        </p:spPr>
        <p:txBody>
          <a:bodyPr wrap="square" rtlCol="0">
            <a:spAutoFit/>
          </a:bodyPr>
          <a:lstStyle/>
          <a:p>
            <a:pPr algn="ctr"/>
            <a:r>
              <a:rPr lang="zh-TW" altLang="en-US" sz="4000" dirty="0">
                <a:latin typeface="標楷體" panose="03000509000000000000" pitchFamily="65" charset="-120"/>
                <a:ea typeface="標楷體" panose="03000509000000000000" pitchFamily="65" charset="-120"/>
              </a:rPr>
              <a:t>破裂</a:t>
            </a:r>
            <a:endParaRPr lang="en-US" altLang="zh-TW" sz="4000" dirty="0">
              <a:latin typeface="標楷體" panose="03000509000000000000" pitchFamily="65" charset="-120"/>
              <a:ea typeface="標楷體" panose="03000509000000000000" pitchFamily="65" charset="-120"/>
            </a:endParaRPr>
          </a:p>
          <a:p>
            <a:pPr algn="ctr"/>
            <a:r>
              <a:rPr lang="en-US" altLang="zh-TW" dirty="0" err="1">
                <a:latin typeface="Calibri" panose="020F0502020204030204" pitchFamily="34" charset="0"/>
                <a:cs typeface="Calibri" panose="020F0502020204030204" pitchFamily="34" charset="0"/>
              </a:rPr>
              <a:t>pòliè</a:t>
            </a:r>
            <a:endParaRPr lang="zh-TW" altLang="en-US" sz="4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15663"/>
          </a:xfrm>
          <a:prstGeom prst="rect">
            <a:avLst/>
          </a:prstGeom>
          <a:solidFill>
            <a:srgbClr val="4E3B30"/>
          </a:solidFill>
          <a:ln>
            <a:solidFill>
              <a:schemeClr val="tx1"/>
            </a:solidFill>
          </a:ln>
        </p:spPr>
        <p:txBody>
          <a:bodyPr wrap="square" rtlCol="0">
            <a:spAutoFit/>
          </a:bodyPr>
          <a:lstStyle/>
          <a:p>
            <a:pPr algn="ctr"/>
            <a:r>
              <a:rPr lang="zh-TW" altLang="en-US" sz="4000" dirty="0">
                <a:latin typeface="標楷體" panose="03000509000000000000" pitchFamily="65" charset="-120"/>
                <a:ea typeface="標楷體" panose="03000509000000000000" pitchFamily="65" charset="-120"/>
              </a:rPr>
              <a:t>分裂</a:t>
            </a:r>
            <a:endParaRPr lang="en-US" altLang="zh-TW" sz="4000" dirty="0">
              <a:latin typeface="標楷體" panose="03000509000000000000" pitchFamily="65" charset="-120"/>
              <a:ea typeface="標楷體" panose="03000509000000000000" pitchFamily="65" charset="-120"/>
            </a:endParaRPr>
          </a:p>
          <a:p>
            <a:pPr algn="ctr"/>
            <a:r>
              <a:rPr lang="en-US" altLang="zh-TW" dirty="0" err="1">
                <a:latin typeface="Calibri" panose="020F0502020204030204" pitchFamily="34" charset="0"/>
                <a:cs typeface="Calibri" panose="020F0502020204030204" pitchFamily="34" charset="0"/>
              </a:rPr>
              <a:t>fēnliè</a:t>
            </a:r>
            <a:endParaRPr lang="zh-TW" altLang="en-US" sz="4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579239"/>
            <a:ext cx="57302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7" name="文字方塊 6">
            <a:extLst>
              <a:ext uri="{FF2B5EF4-FFF2-40B4-BE49-F238E27FC236}">
                <a16:creationId xmlns:a16="http://schemas.microsoft.com/office/drawing/2014/main" id="{91EEBA63-A53D-41F9-86E1-DEBFED287396}"/>
              </a:ext>
            </a:extLst>
          </p:cNvPr>
          <p:cNvSpPr txBox="1"/>
          <p:nvPr/>
        </p:nvSpPr>
        <p:spPr>
          <a:xfrm>
            <a:off x="330514" y="1282663"/>
            <a:ext cx="11530972" cy="5183663"/>
          </a:xfrm>
          <a:prstGeom prst="rect">
            <a:avLst/>
          </a:prstGeom>
          <a:noFill/>
        </p:spPr>
        <p:txBody>
          <a:bodyPr wrap="square" rtlCol="0">
            <a:spAutoFit/>
          </a:bodyPr>
          <a:lstStyle/>
          <a:p>
            <a:pPr>
              <a:lnSpc>
                <a:spcPct val="150000"/>
              </a:lnSpc>
            </a:pPr>
            <a:r>
              <a:rPr lang="en-US" altLang="zh-TW" sz="3200" dirty="0">
                <a:latin typeface="Calibri" panose="020F0502020204030204" pitchFamily="34" charset="0"/>
                <a:cs typeface="Calibri" panose="020F0502020204030204" pitchFamily="34" charset="0"/>
              </a:rPr>
              <a:t>1.</a:t>
            </a:r>
            <a:r>
              <a:rPr lang="zh-TW" altLang="en-US" sz="3200" dirty="0">
                <a:latin typeface="Calibri" panose="020F0502020204030204" pitchFamily="34" charset="0"/>
                <a:cs typeface="Calibri" panose="020F0502020204030204" pitchFamily="34" charset="0"/>
              </a:rPr>
              <a:t>杯子突然</a:t>
            </a:r>
            <a:r>
              <a:rPr lang="zh-TW" altLang="en-US" sz="3200" dirty="0">
                <a:solidFill>
                  <a:schemeClr val="bg1"/>
                </a:solidFill>
                <a:highlight>
                  <a:srgbClr val="FFFF00"/>
                </a:highlight>
                <a:latin typeface="Calibri" panose="020F0502020204030204" pitchFamily="34" charset="0"/>
                <a:cs typeface="Calibri" panose="020F0502020204030204" pitchFamily="34" charset="0"/>
              </a:rPr>
              <a:t>破裂</a:t>
            </a:r>
            <a:r>
              <a:rPr lang="zh-TW" altLang="en-US" sz="3200" dirty="0">
                <a:latin typeface="Calibri" panose="020F0502020204030204" pitchFamily="34" charset="0"/>
                <a:cs typeface="Calibri" panose="020F0502020204030204" pitchFamily="34" charset="0"/>
              </a:rPr>
              <a:t>了，水迅速地渗了出来。</a:t>
            </a:r>
            <a:endParaRPr lang="en-US" altLang="zh-TW" sz="3200" dirty="0">
              <a:latin typeface="Calibri" panose="020F0502020204030204" pitchFamily="34" charset="0"/>
              <a:cs typeface="Calibri" panose="020F0502020204030204" pitchFamily="34" charset="0"/>
            </a:endParaRPr>
          </a:p>
          <a:p>
            <a:pPr>
              <a:lnSpc>
                <a:spcPct val="150000"/>
              </a:lnSpc>
            </a:pPr>
            <a:r>
              <a:rPr lang="en-US" altLang="zh-TW" sz="3200" dirty="0">
                <a:latin typeface="Calibri" panose="020F0502020204030204" pitchFamily="34" charset="0"/>
                <a:cs typeface="Calibri" panose="020F0502020204030204" pitchFamily="34" charset="0"/>
              </a:rPr>
              <a:t>2.</a:t>
            </a:r>
            <a:r>
              <a:rPr lang="zh-TW" altLang="en-US" sz="3200" dirty="0">
                <a:latin typeface="Calibri" panose="020F0502020204030204" pitchFamily="34" charset="0"/>
                <a:cs typeface="Calibri" panose="020F0502020204030204" pitchFamily="34" charset="0"/>
              </a:rPr>
              <a:t>虽然他俩感情已经</a:t>
            </a:r>
            <a:r>
              <a:rPr lang="zh-TW" altLang="en-US" sz="3200" dirty="0">
                <a:solidFill>
                  <a:schemeClr val="bg1"/>
                </a:solidFill>
                <a:highlight>
                  <a:srgbClr val="FFFF00"/>
                </a:highlight>
                <a:latin typeface="Calibri" panose="020F0502020204030204" pitchFamily="34" charset="0"/>
                <a:cs typeface="Calibri" panose="020F0502020204030204" pitchFamily="34" charset="0"/>
              </a:rPr>
              <a:t>破裂</a:t>
            </a:r>
            <a:r>
              <a:rPr lang="zh-TW" altLang="en-US" sz="3200" dirty="0">
                <a:latin typeface="Calibri" panose="020F0502020204030204" pitchFamily="34" charset="0"/>
                <a:cs typeface="Calibri" panose="020F0502020204030204" pitchFamily="34" charset="0"/>
              </a:rPr>
              <a:t>了，但是为了孩子，还继续勉强维持着</a:t>
            </a:r>
            <a:endParaRPr lang="en-US" altLang="zh-TW" sz="3200" dirty="0">
              <a:latin typeface="Calibri" panose="020F0502020204030204" pitchFamily="34" charset="0"/>
              <a:cs typeface="Calibri" panose="020F0502020204030204" pitchFamily="34" charset="0"/>
            </a:endParaRPr>
          </a:p>
          <a:p>
            <a:pPr>
              <a:lnSpc>
                <a:spcPct val="150000"/>
              </a:lnSpc>
            </a:pPr>
            <a:r>
              <a:rPr lang="zh-TW" altLang="en-US" sz="3200" dirty="0">
                <a:latin typeface="Calibri" panose="020F0502020204030204" pitchFamily="34" charset="0"/>
                <a:cs typeface="Calibri" panose="020F0502020204030204" pitchFamily="34" charset="0"/>
              </a:rPr>
              <a:t>   这个家。</a:t>
            </a:r>
            <a:endParaRPr lang="en-US" altLang="zh-TW" sz="3200" dirty="0">
              <a:latin typeface="Calibri" panose="020F0502020204030204" pitchFamily="34" charset="0"/>
              <a:cs typeface="Calibri" panose="020F0502020204030204" pitchFamily="34" charset="0"/>
            </a:endParaRPr>
          </a:p>
          <a:p>
            <a:pPr>
              <a:lnSpc>
                <a:spcPct val="150000"/>
              </a:lnSpc>
            </a:pPr>
            <a:r>
              <a:rPr lang="en-US" altLang="zh-TW" sz="3200" dirty="0">
                <a:latin typeface="Calibri" panose="020F0502020204030204" pitchFamily="34" charset="0"/>
                <a:cs typeface="Calibri" panose="020F0502020204030204" pitchFamily="34" charset="0"/>
              </a:rPr>
              <a:t>3.</a:t>
            </a:r>
            <a:r>
              <a:rPr lang="zh-TW" altLang="en-US" sz="3200" dirty="0">
                <a:latin typeface="Calibri" panose="020F0502020204030204" pitchFamily="34" charset="0"/>
                <a:cs typeface="Calibri" panose="020F0502020204030204" pitchFamily="34" charset="0"/>
              </a:rPr>
              <a:t>前苏联</a:t>
            </a:r>
            <a:r>
              <a:rPr lang="zh-TW" altLang="en-US" sz="3200" dirty="0">
                <a:solidFill>
                  <a:schemeClr val="bg1"/>
                </a:solidFill>
                <a:highlight>
                  <a:srgbClr val="FFFF00"/>
                </a:highlight>
                <a:latin typeface="Calibri" panose="020F0502020204030204" pitchFamily="34" charset="0"/>
                <a:cs typeface="Calibri" panose="020F0502020204030204" pitchFamily="34" charset="0"/>
              </a:rPr>
              <a:t>分裂</a:t>
            </a:r>
            <a:r>
              <a:rPr lang="zh-TW" altLang="en-US" sz="3200" dirty="0">
                <a:latin typeface="Calibri" panose="020F0502020204030204" pitchFamily="34" charset="0"/>
                <a:cs typeface="Calibri" panose="020F0502020204030204" pitchFamily="34" charset="0"/>
              </a:rPr>
              <a:t>成多少个国家。</a:t>
            </a:r>
            <a:endParaRPr lang="en-US" altLang="zh-TW" sz="3200" dirty="0">
              <a:latin typeface="Calibri" panose="020F0502020204030204" pitchFamily="34" charset="0"/>
              <a:cs typeface="Calibri" panose="020F0502020204030204" pitchFamily="34" charset="0"/>
            </a:endParaRPr>
          </a:p>
          <a:p>
            <a:pPr>
              <a:lnSpc>
                <a:spcPct val="150000"/>
              </a:lnSpc>
            </a:pPr>
            <a:r>
              <a:rPr lang="en-US" altLang="zh-TW" sz="3200" dirty="0">
                <a:latin typeface="Calibri" panose="020F0502020204030204" pitchFamily="34" charset="0"/>
                <a:cs typeface="Calibri" panose="020F0502020204030204" pitchFamily="34" charset="0"/>
              </a:rPr>
              <a:t>4.</a:t>
            </a:r>
            <a:r>
              <a:rPr lang="zh-TW" altLang="en-US" sz="3200" dirty="0">
                <a:latin typeface="Calibri" panose="020F0502020204030204" pitchFamily="34" charset="0"/>
                <a:cs typeface="Calibri" panose="020F0502020204030204" pitchFamily="34" charset="0"/>
              </a:rPr>
              <a:t>精神</a:t>
            </a:r>
            <a:r>
              <a:rPr lang="zh-TW" altLang="en-US" sz="3200" dirty="0">
                <a:solidFill>
                  <a:schemeClr val="bg1"/>
                </a:solidFill>
                <a:highlight>
                  <a:srgbClr val="FFFF00"/>
                </a:highlight>
                <a:latin typeface="Calibri" panose="020F0502020204030204" pitchFamily="34" charset="0"/>
                <a:cs typeface="Calibri" panose="020F0502020204030204" pitchFamily="34" charset="0"/>
              </a:rPr>
              <a:t>分裂</a:t>
            </a:r>
            <a:r>
              <a:rPr lang="zh-TW" altLang="en-US" sz="3200" dirty="0">
                <a:latin typeface="Calibri" panose="020F0502020204030204" pitchFamily="34" charset="0"/>
                <a:cs typeface="Calibri" panose="020F0502020204030204" pitchFamily="34" charset="0"/>
              </a:rPr>
              <a:t>症是最常见的一种精神病。早期表现主要为性格改变、</a:t>
            </a:r>
            <a:endParaRPr lang="en-US" altLang="zh-TW" sz="3200" dirty="0">
              <a:latin typeface="Calibri" panose="020F0502020204030204" pitchFamily="34" charset="0"/>
              <a:cs typeface="Calibri" panose="020F0502020204030204" pitchFamily="34" charset="0"/>
            </a:endParaRPr>
          </a:p>
          <a:p>
            <a:pPr>
              <a:lnSpc>
                <a:spcPct val="150000"/>
              </a:lnSpc>
            </a:pPr>
            <a:r>
              <a:rPr lang="zh-TW" altLang="en-US" sz="3200" dirty="0">
                <a:latin typeface="Calibri" panose="020F0502020204030204" pitchFamily="34" charset="0"/>
                <a:cs typeface="Calibri" panose="020F0502020204030204" pitchFamily="34" charset="0"/>
              </a:rPr>
              <a:t>   如不理睬亲人、不讲卫生、一个人对着镜子笑等等。病情进一</a:t>
            </a:r>
            <a:endParaRPr lang="en-US" altLang="zh-TW" sz="3200" dirty="0">
              <a:latin typeface="Calibri" panose="020F0502020204030204" pitchFamily="34" charset="0"/>
              <a:cs typeface="Calibri" panose="020F0502020204030204" pitchFamily="34" charset="0"/>
            </a:endParaRPr>
          </a:p>
          <a:p>
            <a:pPr>
              <a:lnSpc>
                <a:spcPct val="150000"/>
              </a:lnSpc>
            </a:pPr>
            <a:r>
              <a:rPr lang="zh-TW" altLang="en-US" sz="3200" dirty="0">
                <a:latin typeface="Calibri" panose="020F0502020204030204" pitchFamily="34" charset="0"/>
                <a:cs typeface="Calibri" panose="020F0502020204030204" pitchFamily="34" charset="0"/>
              </a:rPr>
              <a:t>   步发展，即表现为思绪紊乱，有的还出现妄想与幻觉。</a:t>
            </a:r>
          </a:p>
        </p:txBody>
      </p:sp>
    </p:spTree>
    <p:extLst>
      <p:ext uri="{BB962C8B-B14F-4D97-AF65-F5344CB8AC3E}">
        <p14:creationId xmlns:p14="http://schemas.microsoft.com/office/powerpoint/2010/main" val="1371055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354217"/>
          </a:xfrm>
          <a:prstGeom prst="rect">
            <a:avLst/>
          </a:prstGeom>
          <a:solidFill>
            <a:srgbClr val="4E3B30"/>
          </a:solidFill>
          <a:ln>
            <a:solidFill>
              <a:schemeClr val="tx1"/>
            </a:solidFill>
          </a:ln>
        </p:spPr>
        <p:txBody>
          <a:bodyPr wrap="square" rtlCol="0">
            <a:spAutoFit/>
          </a:bodyPr>
          <a:lstStyle/>
          <a:p>
            <a:pPr algn="ctr"/>
            <a:r>
              <a:rPr lang="zh-TW" altLang="en-US" sz="5400" dirty="0">
                <a:latin typeface="標楷體" panose="03000509000000000000" pitchFamily="65" charset="-120"/>
                <a:ea typeface="標楷體" panose="03000509000000000000" pitchFamily="65" charset="-120"/>
              </a:rPr>
              <a:t>破裂</a:t>
            </a:r>
            <a:endParaRPr lang="en-US" altLang="zh-TW" sz="5400" dirty="0">
              <a:latin typeface="標楷體" panose="03000509000000000000" pitchFamily="65" charset="-120"/>
              <a:ea typeface="標楷體" panose="03000509000000000000" pitchFamily="65" charset="-120"/>
            </a:endParaRPr>
          </a:p>
          <a:p>
            <a:pPr algn="ctr"/>
            <a:r>
              <a:rPr lang="en-US" altLang="zh-TW" sz="2800" dirty="0" err="1">
                <a:latin typeface="Calibri" panose="020F0502020204030204" pitchFamily="34" charset="0"/>
                <a:cs typeface="Calibri" panose="020F0502020204030204" pitchFamily="34" charset="0"/>
              </a:rPr>
              <a:t>pòliè</a:t>
            </a:r>
            <a:endParaRPr lang="zh-TW" altLang="en-US" sz="7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354217"/>
          </a:xfrm>
          <a:prstGeom prst="rect">
            <a:avLst/>
          </a:prstGeom>
          <a:solidFill>
            <a:srgbClr val="4E3B30"/>
          </a:solidFill>
          <a:ln>
            <a:solidFill>
              <a:schemeClr val="tx1"/>
            </a:solidFill>
          </a:ln>
        </p:spPr>
        <p:txBody>
          <a:bodyPr wrap="square" rtlCol="0">
            <a:spAutoFit/>
          </a:bodyPr>
          <a:lstStyle/>
          <a:p>
            <a:pPr algn="ctr"/>
            <a:r>
              <a:rPr lang="zh-TW" altLang="en-US" sz="5400" dirty="0">
                <a:latin typeface="標楷體" panose="03000509000000000000" pitchFamily="65" charset="-120"/>
                <a:ea typeface="標楷體" panose="03000509000000000000" pitchFamily="65" charset="-120"/>
              </a:rPr>
              <a:t>分裂</a:t>
            </a:r>
            <a:endParaRPr lang="en-US" altLang="zh-TW" sz="5400" dirty="0">
              <a:latin typeface="標楷體" panose="03000509000000000000" pitchFamily="65" charset="-120"/>
              <a:ea typeface="標楷體" panose="03000509000000000000" pitchFamily="65" charset="-120"/>
            </a:endParaRPr>
          </a:p>
          <a:p>
            <a:pPr algn="ctr"/>
            <a:r>
              <a:rPr lang="en-US" altLang="zh-TW" sz="2800" dirty="0" err="1">
                <a:latin typeface="Calibri" panose="020F0502020204030204" pitchFamily="34" charset="0"/>
                <a:cs typeface="Calibri" panose="020F0502020204030204" pitchFamily="34" charset="0"/>
              </a:rPr>
              <a:t>fēnliè</a:t>
            </a:r>
            <a:endParaRPr lang="zh-TW" altLang="en-US" sz="7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748516"/>
            <a:ext cx="57302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7" name="表格 16">
            <a:extLst>
              <a:ext uri="{FF2B5EF4-FFF2-40B4-BE49-F238E27FC236}">
                <a16:creationId xmlns:a16="http://schemas.microsoft.com/office/drawing/2014/main" id="{ED272936-3C1D-4E11-80D6-007367A7C26D}"/>
              </a:ext>
            </a:extLst>
          </p:cNvPr>
          <p:cNvGraphicFramePr>
            <a:graphicFrameLocks noGrp="1"/>
          </p:cNvGraphicFramePr>
          <p:nvPr>
            <p:extLst>
              <p:ext uri="{D42A27DB-BD31-4B8C-83A1-F6EECF244321}">
                <p14:modId xmlns:p14="http://schemas.microsoft.com/office/powerpoint/2010/main" val="462399408"/>
              </p:ext>
            </p:extLst>
          </p:nvPr>
        </p:nvGraphicFramePr>
        <p:xfrm>
          <a:off x="330514" y="1800849"/>
          <a:ext cx="11530972" cy="4465678"/>
        </p:xfrm>
        <a:graphic>
          <a:graphicData uri="http://schemas.openxmlformats.org/drawingml/2006/table">
            <a:tbl>
              <a:tblPr firstRow="1" bandRow="1">
                <a:tableStyleId>{5940675A-B579-460E-94D1-54222C63F5DA}</a:tableStyleId>
              </a:tblPr>
              <a:tblGrid>
                <a:gridCol w="893864">
                  <a:extLst>
                    <a:ext uri="{9D8B030D-6E8A-4147-A177-3AD203B41FA5}">
                      <a16:colId xmlns:a16="http://schemas.microsoft.com/office/drawing/2014/main" val="1876788779"/>
                    </a:ext>
                  </a:extLst>
                </a:gridCol>
                <a:gridCol w="10637108">
                  <a:extLst>
                    <a:ext uri="{9D8B030D-6E8A-4147-A177-3AD203B41FA5}">
                      <a16:colId xmlns:a16="http://schemas.microsoft.com/office/drawing/2014/main" val="2559779614"/>
                    </a:ext>
                  </a:extLst>
                </a:gridCol>
              </a:tblGrid>
              <a:tr h="712043">
                <a:tc gridSpan="2">
                  <a:txBody>
                    <a:bodyPr/>
                    <a:lstStyle/>
                    <a:p>
                      <a:pPr algn="ctr"/>
                      <a:r>
                        <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rPr>
                        <a:t>用法</a:t>
                      </a: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913426">
                <a:tc>
                  <a:txBody>
                    <a:bodyPr/>
                    <a:lstStyle/>
                    <a:p>
                      <a:pPr algn="ctr">
                        <a:lnSpc>
                          <a:spcPct val="100000"/>
                        </a:lnSpc>
                      </a:pPr>
                      <a:r>
                        <a:rPr lang="zh-TW" altLang="en-US" sz="3600" baseline="0" dirty="0">
                          <a:ln>
                            <a:solidFill>
                              <a:schemeClr val="tx1"/>
                            </a:solidFill>
                          </a:ln>
                          <a:latin typeface="Calibri" panose="020F0502020204030204" pitchFamily="34" charset="0"/>
                        </a:rPr>
                        <a:t> 破裂</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600" baseline="0" dirty="0">
                          <a:ln>
                            <a:solidFill>
                              <a:schemeClr val="tx1"/>
                            </a:solidFill>
                          </a:ln>
                          <a:latin typeface="Calibri" panose="020F0502020204030204" pitchFamily="34" charset="0"/>
                        </a:rPr>
                        <a:t>1.</a:t>
                      </a:r>
                      <a:r>
                        <a:rPr lang="zh-TW" altLang="en-US" sz="3600" baseline="0" dirty="0">
                          <a:ln>
                            <a:solidFill>
                              <a:schemeClr val="tx1"/>
                            </a:solidFill>
                          </a:ln>
                          <a:latin typeface="Calibri" panose="020F0502020204030204" pitchFamily="34" charset="0"/>
                        </a:rPr>
                        <a:t>对象通常是杯子、花瓶之类具体的事物以及会谈、关系、感情、战线等</a:t>
                      </a:r>
                      <a:r>
                        <a:rPr lang="zh-TW" altLang="en-US" sz="3600" b="0" baseline="0" dirty="0">
                          <a:ln>
                            <a:solidFill>
                              <a:schemeClr val="tx1"/>
                            </a:solidFill>
                          </a:ln>
                          <a:solidFill>
                            <a:schemeClr val="tx1"/>
                          </a:solidFill>
                          <a:latin typeface="Calibri" panose="020F0502020204030204" pitchFamily="34" charset="0"/>
                          <a:ea typeface="+mn-ea"/>
                        </a:rPr>
                        <a:t>。</a:t>
                      </a:r>
                      <a:endParaRPr lang="en-US" altLang="zh-TW" sz="3600" b="0" baseline="0" dirty="0">
                        <a:ln>
                          <a:solidFill>
                            <a:schemeClr val="tx1"/>
                          </a:solidFill>
                        </a:ln>
                        <a:solidFill>
                          <a:schemeClr val="tx1"/>
                        </a:solidFill>
                        <a:latin typeface="Calibri" panose="020F0502020204030204" pitchFamily="34" charset="0"/>
                        <a:ea typeface="+mn-ea"/>
                      </a:endParaRPr>
                    </a:p>
                  </a:txBody>
                  <a:tcPr anchor="ctr"/>
                </a:tc>
                <a:extLst>
                  <a:ext uri="{0D108BD9-81ED-4DB2-BD59-A6C34878D82A}">
                    <a16:rowId xmlns:a16="http://schemas.microsoft.com/office/drawing/2014/main" val="69350516"/>
                  </a:ext>
                </a:extLst>
              </a:tr>
              <a:tr h="1840209">
                <a:tc>
                  <a:txBody>
                    <a:bodyPr/>
                    <a:lstStyle/>
                    <a:p>
                      <a:pPr algn="ctr">
                        <a:lnSpc>
                          <a:spcPct val="100000"/>
                        </a:lnSpc>
                      </a:pPr>
                      <a:r>
                        <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rPr>
                        <a:t>分裂</a:t>
                      </a:r>
                    </a:p>
                  </a:txBody>
                  <a:tcPr vert="eaVert" anchor="ctr"/>
                </a:tc>
                <a:tc>
                  <a:txBody>
                    <a:bodyPr/>
                    <a:lstStyle/>
                    <a:p>
                      <a:pPr>
                        <a:lnSpc>
                          <a:spcPct val="150000"/>
                        </a:lnSpc>
                      </a:pPr>
                      <a:r>
                        <a:rPr lang="en-US" altLang="zh-TW" sz="3600" baseline="0" dirty="0">
                          <a:ln>
                            <a:solidFill>
                              <a:schemeClr val="tx1"/>
                            </a:solidFill>
                          </a:ln>
                          <a:latin typeface="Calibri" panose="020F0502020204030204" pitchFamily="34" charset="0"/>
                        </a:rPr>
                        <a:t>1.</a:t>
                      </a:r>
                      <a:r>
                        <a:rPr lang="zh-TW" altLang="en-US" sz="3600" baseline="0" dirty="0">
                          <a:ln>
                            <a:solidFill>
                              <a:schemeClr val="tx1"/>
                            </a:solidFill>
                          </a:ln>
                          <a:latin typeface="Calibri" panose="020F0502020204030204" pitchFamily="34" charset="0"/>
                        </a:rPr>
                        <a:t> 对象通常是团体、组织、民族、群众、队伍、细胞等。</a:t>
                      </a:r>
                      <a:endParaRPr lang="en-US" altLang="zh-TW"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1504674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200329"/>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破裂</a:t>
            </a:r>
            <a:endParaRPr lang="en-US" altLang="zh-TW" sz="4800" dirty="0">
              <a:latin typeface="標楷體" panose="03000509000000000000" pitchFamily="65" charset="-120"/>
              <a:ea typeface="標楷體" panose="03000509000000000000" pitchFamily="65" charset="-120"/>
            </a:endParaRPr>
          </a:p>
          <a:p>
            <a:pPr algn="ctr"/>
            <a:r>
              <a:rPr lang="en-US" altLang="zh-TW" sz="2400" dirty="0" err="1">
                <a:latin typeface="Calibri" panose="020F0502020204030204" pitchFamily="34" charset="0"/>
                <a:cs typeface="Calibri" panose="020F0502020204030204" pitchFamily="34" charset="0"/>
              </a:rPr>
              <a:t>pòliè</a:t>
            </a:r>
            <a:endParaRPr lang="zh-TW" altLang="en-US" sz="6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200329"/>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分裂</a:t>
            </a:r>
            <a:endParaRPr lang="en-US" altLang="zh-TW" sz="4800" dirty="0">
              <a:latin typeface="標楷體" panose="03000509000000000000" pitchFamily="65" charset="-120"/>
              <a:ea typeface="標楷體" panose="03000509000000000000" pitchFamily="65" charset="-120"/>
            </a:endParaRPr>
          </a:p>
          <a:p>
            <a:pPr algn="ctr"/>
            <a:r>
              <a:rPr lang="en-US" altLang="zh-TW" sz="2400" dirty="0" err="1">
                <a:latin typeface="Calibri" panose="020F0502020204030204" pitchFamily="34" charset="0"/>
                <a:cs typeface="Calibri" panose="020F0502020204030204" pitchFamily="34" charset="0"/>
              </a:rPr>
              <a:t>fēnliè</a:t>
            </a:r>
            <a:endParaRPr lang="zh-TW" altLang="en-US" sz="6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671572"/>
            <a:ext cx="57302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7" name="文字方塊 6">
            <a:extLst>
              <a:ext uri="{FF2B5EF4-FFF2-40B4-BE49-F238E27FC236}">
                <a16:creationId xmlns:a16="http://schemas.microsoft.com/office/drawing/2014/main" id="{91EEBA63-A53D-41F9-86E1-DEBFED287396}"/>
              </a:ext>
            </a:extLst>
          </p:cNvPr>
          <p:cNvSpPr txBox="1"/>
          <p:nvPr/>
        </p:nvSpPr>
        <p:spPr>
          <a:xfrm>
            <a:off x="330514" y="1963146"/>
            <a:ext cx="11530972" cy="4158061"/>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cs typeface="Calibri" panose="020F0502020204030204" pitchFamily="34" charset="0"/>
              </a:rPr>
              <a:t>1.</a:t>
            </a:r>
            <a:r>
              <a:rPr lang="zh-TW" altLang="en-US" sz="3600" dirty="0">
                <a:latin typeface="Calibri" panose="020F0502020204030204" pitchFamily="34" charset="0"/>
                <a:cs typeface="Calibri" panose="020F0502020204030204" pitchFamily="34" charset="0"/>
              </a:rPr>
              <a:t>从现在的形势看，这次两国经贸合作谈判极有可能</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破裂</a:t>
            </a:r>
            <a:endParaRPr lang="en-US" altLang="zh-TW" sz="3600" dirty="0">
              <a:solidFill>
                <a:schemeClr val="bg1"/>
              </a:solidFill>
              <a:highlight>
                <a:srgbClr val="FFFF00"/>
              </a:highlight>
              <a:latin typeface="Calibri" panose="020F0502020204030204" pitchFamily="34" charset="0"/>
              <a:cs typeface="Calibri" panose="020F0502020204030204" pitchFamily="34" charset="0"/>
            </a:endParaRPr>
          </a:p>
          <a:p>
            <a:pPr>
              <a:lnSpc>
                <a:spcPct val="150000"/>
              </a:lnSpc>
            </a:pPr>
            <a:r>
              <a:rPr lang="zh-TW" altLang="en-US" sz="3600" dirty="0">
                <a:solidFill>
                  <a:schemeClr val="bg1"/>
                </a:solidFill>
                <a:latin typeface="Calibri" panose="020F0502020204030204" pitchFamily="34" charset="0"/>
                <a:cs typeface="Calibri" panose="020F0502020204030204" pitchFamily="34" charset="0"/>
              </a:rPr>
              <a:t>   </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 </a:t>
            </a:r>
            <a:r>
              <a:rPr lang="en-US" altLang="zh-TW" sz="3600" dirty="0">
                <a:solidFill>
                  <a:schemeClr val="bg1"/>
                </a:solidFill>
                <a:highlight>
                  <a:srgbClr val="FFFF00"/>
                </a:highlight>
                <a:latin typeface="Calibri" panose="020F0502020204030204" pitchFamily="34" charset="0"/>
                <a:cs typeface="Calibri" panose="020F0502020204030204" pitchFamily="34" charset="0"/>
              </a:rPr>
              <a:t>/</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分裂</a:t>
            </a:r>
            <a:r>
              <a:rPr lang="zh-TW" altLang="en-US" sz="3600" dirty="0">
                <a:latin typeface="Calibri" panose="020F0502020204030204" pitchFamily="34" charset="0"/>
                <a:cs typeface="Calibri" panose="020F0502020204030204" pitchFamily="34" charset="0"/>
              </a:rPr>
              <a:t>。</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2.</a:t>
            </a:r>
            <a:r>
              <a:rPr lang="zh-TW" altLang="en-US" sz="3600" dirty="0">
                <a:latin typeface="Calibri" panose="020F0502020204030204" pitchFamily="34" charset="0"/>
                <a:cs typeface="Calibri" panose="020F0502020204030204" pitchFamily="34" charset="0"/>
              </a:rPr>
              <a:t>合作关系</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破裂</a:t>
            </a:r>
            <a:r>
              <a:rPr lang="en-US" altLang="zh-TW" sz="3600" dirty="0">
                <a:solidFill>
                  <a:schemeClr val="bg1"/>
                </a:solidFill>
                <a:highlight>
                  <a:srgbClr val="FFFF00"/>
                </a:highlight>
                <a:latin typeface="Calibri" panose="020F0502020204030204" pitchFamily="34" charset="0"/>
                <a:cs typeface="Calibri" panose="020F0502020204030204" pitchFamily="34" charset="0"/>
              </a:rPr>
              <a:t>/</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分裂</a:t>
            </a:r>
            <a:r>
              <a:rPr lang="zh-TW" altLang="en-US" sz="3600" dirty="0">
                <a:latin typeface="Calibri" panose="020F0502020204030204" pitchFamily="34" charset="0"/>
                <a:cs typeface="Calibri" panose="020F0502020204030204" pitchFamily="34" charset="0"/>
              </a:rPr>
              <a:t>以后，这家公司两败俱伤。</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3.</a:t>
            </a:r>
            <a:r>
              <a:rPr lang="zh-TW" altLang="en-US" sz="3600" dirty="0">
                <a:latin typeface="Calibri" panose="020F0502020204030204" pitchFamily="34" charset="0"/>
                <a:cs typeface="Calibri" panose="020F0502020204030204" pitchFamily="34" charset="0"/>
              </a:rPr>
              <a:t>我们坚决反对在民族内部创造</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破裂</a:t>
            </a:r>
            <a:r>
              <a:rPr lang="en-US" altLang="zh-TW" sz="3600" dirty="0">
                <a:solidFill>
                  <a:schemeClr val="bg1"/>
                </a:solidFill>
                <a:highlight>
                  <a:srgbClr val="FFFF00"/>
                </a:highlight>
                <a:latin typeface="Calibri" panose="020F0502020204030204" pitchFamily="34" charset="0"/>
                <a:cs typeface="Calibri" panose="020F0502020204030204" pitchFamily="34" charset="0"/>
              </a:rPr>
              <a:t>/</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分裂</a:t>
            </a:r>
            <a:r>
              <a:rPr lang="zh-TW" altLang="en-US" sz="3600" dirty="0">
                <a:latin typeface="Calibri" panose="020F0502020204030204" pitchFamily="34" charset="0"/>
                <a:cs typeface="Calibri" panose="020F0502020204030204" pitchFamily="34" charset="0"/>
              </a:rPr>
              <a:t>。</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4.</a:t>
            </a:r>
            <a:r>
              <a:rPr lang="zh-TW" altLang="en-US" sz="3600" dirty="0">
                <a:latin typeface="Calibri" panose="020F0502020204030204" pitchFamily="34" charset="0"/>
                <a:cs typeface="Calibri" panose="020F0502020204030204" pitchFamily="34" charset="0"/>
              </a:rPr>
              <a:t> 这几幅图形象地说明了癌细胞</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破裂</a:t>
            </a:r>
            <a:r>
              <a:rPr lang="en-US" altLang="zh-TW" sz="3600" dirty="0">
                <a:solidFill>
                  <a:schemeClr val="bg1"/>
                </a:solidFill>
                <a:highlight>
                  <a:srgbClr val="FFFF00"/>
                </a:highlight>
                <a:latin typeface="Calibri" panose="020F0502020204030204" pitchFamily="34" charset="0"/>
                <a:cs typeface="Calibri" panose="020F0502020204030204" pitchFamily="34" charset="0"/>
              </a:rPr>
              <a:t>/</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分裂</a:t>
            </a:r>
            <a:r>
              <a:rPr lang="zh-TW" altLang="en-US" sz="3600" dirty="0">
                <a:latin typeface="Calibri" panose="020F0502020204030204" pitchFamily="34" charset="0"/>
                <a:cs typeface="Calibri" panose="020F0502020204030204" pitchFamily="34" charset="0"/>
              </a:rPr>
              <a:t>的情况。</a:t>
            </a:r>
          </a:p>
        </p:txBody>
      </p:sp>
      <p:sp>
        <p:nvSpPr>
          <p:cNvPr id="6" name="橢圓 5">
            <a:extLst>
              <a:ext uri="{FF2B5EF4-FFF2-40B4-BE49-F238E27FC236}">
                <a16:creationId xmlns:a16="http://schemas.microsoft.com/office/drawing/2014/main" id="{B7B0A029-CD37-4EE0-BCEF-E55F98E1C6BB}"/>
              </a:ext>
            </a:extLst>
          </p:cNvPr>
          <p:cNvSpPr/>
          <p:nvPr/>
        </p:nvSpPr>
        <p:spPr>
          <a:xfrm>
            <a:off x="10579395" y="1963146"/>
            <a:ext cx="1392865" cy="9941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a:extLst>
              <a:ext uri="{FF2B5EF4-FFF2-40B4-BE49-F238E27FC236}">
                <a16:creationId xmlns:a16="http://schemas.microsoft.com/office/drawing/2014/main" id="{861A4FFE-2053-4FD3-92EE-5CC3B07607A4}"/>
              </a:ext>
            </a:extLst>
          </p:cNvPr>
          <p:cNvSpPr/>
          <p:nvPr/>
        </p:nvSpPr>
        <p:spPr>
          <a:xfrm>
            <a:off x="2385237" y="3545080"/>
            <a:ext cx="1392865" cy="9941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29192A74-17B3-46F8-BE87-A153E0361E20}"/>
              </a:ext>
            </a:extLst>
          </p:cNvPr>
          <p:cNvSpPr/>
          <p:nvPr/>
        </p:nvSpPr>
        <p:spPr>
          <a:xfrm>
            <a:off x="7492410" y="4388597"/>
            <a:ext cx="1392865" cy="9941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491C5966-B21C-4073-8A2B-D21B51EA86E2}"/>
              </a:ext>
            </a:extLst>
          </p:cNvPr>
          <p:cNvSpPr/>
          <p:nvPr/>
        </p:nvSpPr>
        <p:spPr>
          <a:xfrm>
            <a:off x="7644810" y="5254902"/>
            <a:ext cx="1392865" cy="9941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9471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A20EA68-126D-4C37-9C70-0FE0C7E747A1}"/>
              </a:ext>
            </a:extLst>
          </p:cNvPr>
          <p:cNvSpPr/>
          <p:nvPr/>
        </p:nvSpPr>
        <p:spPr>
          <a:xfrm>
            <a:off x="359733" y="292794"/>
            <a:ext cx="11516833" cy="6442533"/>
          </a:xfrm>
          <a:prstGeom prst="rect">
            <a:avLst/>
          </a:prstGeom>
        </p:spPr>
        <p:txBody>
          <a:bodyPr wrap="square">
            <a:spAutoFit/>
          </a:bodyPr>
          <a:lstStyle/>
          <a:p>
            <a:pPr indent="457200">
              <a:lnSpc>
                <a:spcPct val="150000"/>
              </a:lnSpc>
            </a:pPr>
            <a:r>
              <a:rPr lang="zh-CN" altLang="en-US" sz="4000" dirty="0">
                <a:latin typeface="微軟正黑體" panose="020B0604030504040204" pitchFamily="34" charset="-120"/>
                <a:ea typeface="微軟正黑體" panose="020B0604030504040204" pitchFamily="34" charset="-120"/>
              </a:rPr>
              <a:t>有时候觉得球迷是世上最有趣的一群人。人家打得热火朝天，你只不过是个看客，你倒是坐一边急得又是喊又是唱又是跳的，甚至吵架甚至斗殴甚至游行骂街，弄得不好还婚姻破裂还拘留坐牢。球员们或庆功或分钱或泡妞或同京都大牌女明星们</a:t>
            </a:r>
            <a:r>
              <a:rPr lang="zh-TW" altLang="en-US" sz="4000" dirty="0">
                <a:latin typeface="微軟正黑體" panose="020B0604030504040204" pitchFamily="34" charset="-120"/>
                <a:ea typeface="微軟正黑體" panose="020B0604030504040204" pitchFamily="34" charset="-120"/>
              </a:rPr>
              <a:t>唱卡拉</a:t>
            </a:r>
            <a:r>
              <a:rPr lang="en-US" altLang="zh-TW" sz="4000" dirty="0">
                <a:latin typeface="微軟正黑體" panose="020B0604030504040204" pitchFamily="34" charset="-120"/>
                <a:ea typeface="微軟正黑體" panose="020B0604030504040204" pitchFamily="34" charset="-120"/>
              </a:rPr>
              <a:t>O</a:t>
            </a:r>
            <a:r>
              <a:rPr lang="en-US" altLang="zh-CN" sz="4000" dirty="0">
                <a:latin typeface="微軟正黑體" panose="020B0604030504040204" pitchFamily="34" charset="-120"/>
                <a:ea typeface="微軟正黑體" panose="020B0604030504040204" pitchFamily="34" charset="-120"/>
              </a:rPr>
              <a:t>K</a:t>
            </a:r>
            <a:r>
              <a:rPr lang="zh-CN" altLang="en-US" sz="4000" dirty="0">
                <a:latin typeface="微軟正黑體" panose="020B0604030504040204" pitchFamily="34" charset="-120"/>
                <a:ea typeface="微軟正黑體" panose="020B0604030504040204" pitchFamily="34" charset="-120"/>
              </a:rPr>
              <a:t>歌时，你却是满腹怅然，不停地回想那个球是怎么踢进的或是那个球怎么就没踢进？</a:t>
            </a:r>
            <a:endParaRPr lang="zh-TW" altLang="en-US"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320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85875"/>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烦</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fán</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痴迷</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chīmí</a:t>
            </a:r>
            <a:endParaRPr lang="zh-TW" altLang="en-US" sz="3200" dirty="0">
              <a:latin typeface="Calibri" panose="020F0502020204030204" pitchFamily="34" charset="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正经</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zhèngjīng</a:t>
            </a:r>
            <a:endParaRPr lang="zh-TW" altLang="en-US" sz="3200" dirty="0">
              <a:latin typeface="Calibri" panose="020F0502020204030204" pitchFamily="34" charset="0"/>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兴衰</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xīngshuāi</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48856" y="1913856"/>
            <a:ext cx="2693207"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厌烦、厌恶。</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605750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对某一事物过度爱好而难以舍弃。</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09600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正式的。</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096000" y="5179220"/>
            <a:ext cx="609600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兴盛和衰落。</a:t>
            </a:r>
          </a:p>
        </p:txBody>
      </p:sp>
      <p:sp>
        <p:nvSpPr>
          <p:cNvPr id="13" name="矩形 12">
            <a:extLst>
              <a:ext uri="{FF2B5EF4-FFF2-40B4-BE49-F238E27FC236}">
                <a16:creationId xmlns:a16="http://schemas.microsoft.com/office/drawing/2014/main" id="{32AA8BD3-2869-40FD-A7C0-6100AC3E5D3A}"/>
              </a:ext>
            </a:extLst>
          </p:cNvPr>
          <p:cNvSpPr/>
          <p:nvPr/>
        </p:nvSpPr>
        <p:spPr>
          <a:xfrm>
            <a:off x="8285810" y="4019955"/>
            <a:ext cx="3944679"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rise and decline</a:t>
            </a:r>
            <a:endParaRPr lang="zh-TW" altLang="en-US" sz="28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06075"/>
            <a:ext cx="3906190" cy="523220"/>
          </a:xfrm>
          <a:prstGeom prst="rect">
            <a:avLst/>
          </a:prstGeom>
        </p:spPr>
        <p:txBody>
          <a:bodyPr wrap="square">
            <a:spAutoFit/>
          </a:bodyPr>
          <a:lstStyle/>
          <a:p>
            <a:pPr algn="ctr"/>
            <a:r>
              <a:rPr lang="en-US" altLang="zh-TW" sz="2800" dirty="0" err="1">
                <a:latin typeface="Calibri" panose="020F0502020204030204" pitchFamily="34" charset="0"/>
                <a:cs typeface="Calibri" panose="020F0502020204030204" pitchFamily="34" charset="0"/>
              </a:rPr>
              <a:t>infatuated;obsessed</a:t>
            </a:r>
            <a:endParaRPr lang="zh-TW" altLang="en-US" sz="2800" dirty="0">
              <a:latin typeface="Calibri" panose="020F0502020204030204" pitchFamily="34" charset="0"/>
              <a:cs typeface="Calibri" panose="020F0502020204030204" pitchFamily="34" charset="0"/>
            </a:endParaRPr>
          </a:p>
        </p:txBody>
      </p:sp>
      <p:pic>
        <p:nvPicPr>
          <p:cNvPr id="12" name="圖片 11">
            <a:extLst>
              <a:ext uri="{FF2B5EF4-FFF2-40B4-BE49-F238E27FC236}">
                <a16:creationId xmlns:a16="http://schemas.microsoft.com/office/drawing/2014/main" id="{C83BA495-9D21-4491-BBF9-ED8AA909CE3E}"/>
              </a:ext>
            </a:extLst>
          </p:cNvPr>
          <p:cNvPicPr>
            <a:picLocks noChangeAspect="1"/>
          </p:cNvPicPr>
          <p:nvPr/>
        </p:nvPicPr>
        <p:blipFill>
          <a:blip r:embed="rId2"/>
          <a:stretch>
            <a:fillRect/>
          </a:stretch>
        </p:blipFill>
        <p:spPr>
          <a:xfrm>
            <a:off x="2842063" y="565592"/>
            <a:ext cx="2803250" cy="2501901"/>
          </a:xfrm>
          <a:prstGeom prst="rect">
            <a:avLst/>
          </a:prstGeom>
        </p:spPr>
      </p:pic>
      <p:sp>
        <p:nvSpPr>
          <p:cNvPr id="18" name="矩形 17">
            <a:extLst>
              <a:ext uri="{FF2B5EF4-FFF2-40B4-BE49-F238E27FC236}">
                <a16:creationId xmlns:a16="http://schemas.microsoft.com/office/drawing/2014/main" id="{51A9ED3B-9D05-49F3-AF0B-D608713AA220}"/>
              </a:ext>
            </a:extLst>
          </p:cNvPr>
          <p:cNvSpPr/>
          <p:nvPr/>
        </p:nvSpPr>
        <p:spPr>
          <a:xfrm>
            <a:off x="2525015" y="3812392"/>
            <a:ext cx="3570985" cy="523220"/>
          </a:xfrm>
          <a:prstGeom prst="rect">
            <a:avLst/>
          </a:prstGeom>
        </p:spPr>
        <p:txBody>
          <a:bodyPr wrap="square">
            <a:spAutoFit/>
          </a:bodyPr>
          <a:lstStyle/>
          <a:p>
            <a:pPr algn="ctr"/>
            <a:r>
              <a:rPr lang="en-US" altLang="zh-TW" sz="2800" dirty="0" err="1">
                <a:latin typeface="Calibri" panose="020F0502020204030204" pitchFamily="34" charset="0"/>
                <a:cs typeface="Calibri" panose="020F0502020204030204" pitchFamily="34" charset="0"/>
              </a:rPr>
              <a:t>standard;regular</a:t>
            </a:r>
            <a:endParaRPr lang="zh-TW"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00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3" grpId="0"/>
      <p:bldP spid="14"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相干</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xiānggān</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波动</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bōdòng</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913856"/>
            <a:ext cx="609600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互相关联</a:t>
            </a:r>
            <a:r>
              <a:rPr lang="en-US" altLang="zh-TW" sz="3200" dirty="0">
                <a:latin typeface="Calibri" panose="020F0502020204030204" pitchFamily="34" charset="0"/>
              </a:rPr>
              <a:t>;</a:t>
            </a:r>
            <a:r>
              <a:rPr lang="zh-TW" altLang="en-US" sz="3200" dirty="0">
                <a:latin typeface="Calibri" panose="020F0502020204030204" pitchFamily="34" charset="0"/>
              </a:rPr>
              <a:t>彼此牵连。</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19"/>
            <a:ext cx="6057508"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起伏不定。</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523220"/>
          </a:xfrm>
          <a:prstGeom prst="rect">
            <a:avLst/>
          </a:prstGeom>
        </p:spPr>
        <p:txBody>
          <a:bodyPr wrap="square">
            <a:spAutoFit/>
          </a:bodyPr>
          <a:lstStyle/>
          <a:p>
            <a:pPr algn="ctr"/>
            <a:r>
              <a:rPr lang="en-US" altLang="zh-TW" sz="2800" dirty="0">
                <a:latin typeface="Calibri" panose="020F0502020204030204" pitchFamily="34" charset="0"/>
              </a:rPr>
              <a:t>be concerned with</a:t>
            </a:r>
            <a:endParaRPr lang="zh-TW" altLang="en-US" sz="2800" b="1"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523220"/>
          </a:xfrm>
          <a:prstGeom prst="rect">
            <a:avLst/>
          </a:prstGeom>
        </p:spPr>
        <p:txBody>
          <a:bodyPr wrap="square">
            <a:spAutoFit/>
          </a:bodyPr>
          <a:lstStyle/>
          <a:p>
            <a:pPr algn="ctr"/>
            <a:r>
              <a:rPr lang="en-US" altLang="zh-TW" sz="2800" dirty="0" err="1">
                <a:latin typeface="Calibri" panose="020F0502020204030204" pitchFamily="34" charset="0"/>
                <a:cs typeface="Calibri" panose="020F0502020204030204" pitchFamily="34" charset="0"/>
              </a:rPr>
              <a:t>undulate;fluctuate</a:t>
            </a:r>
            <a:endParaRPr lang="zh-TW"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739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EC39CCE-2272-4A08-B6FC-0DB4217D8777}"/>
              </a:ext>
            </a:extLst>
          </p:cNvPr>
          <p:cNvSpPr txBox="1"/>
          <p:nvPr/>
        </p:nvSpPr>
        <p:spPr>
          <a:xfrm>
            <a:off x="335021" y="517420"/>
            <a:ext cx="4327450" cy="1508105"/>
          </a:xfrm>
          <a:prstGeom prst="rect">
            <a:avLst/>
          </a:prstGeom>
          <a:noFill/>
          <a:ln>
            <a:solidFill>
              <a:schemeClr val="tx1"/>
            </a:solidFill>
          </a:ln>
        </p:spPr>
        <p:txBody>
          <a:bodyPr wrap="square" rtlCol="0" anchor="ctr">
            <a:spAutoFit/>
          </a:bodyPr>
          <a:lstStyle/>
          <a:p>
            <a:pPr algn="ctr"/>
            <a:r>
              <a:rPr lang="zh-TW" altLang="en-US" sz="6000" dirty="0"/>
              <a:t>祥林嫂</a:t>
            </a:r>
            <a:endParaRPr lang="en-US" altLang="zh-TW" sz="3200" dirty="0"/>
          </a:p>
          <a:p>
            <a:pPr algn="ctr"/>
            <a:r>
              <a:rPr lang="en-US" altLang="zh-TW" sz="3200" dirty="0" err="1">
                <a:latin typeface="Calibri" panose="020F0502020204030204" pitchFamily="34" charset="0"/>
                <a:cs typeface="Calibri" panose="020F0502020204030204" pitchFamily="34" charset="0"/>
              </a:rPr>
              <a:t>xiáng</a:t>
            </a:r>
            <a:r>
              <a:rPr lang="en-US" altLang="zh-TW"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lín</a:t>
            </a:r>
            <a:r>
              <a:rPr lang="en-US" altLang="zh-TW"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sǎo</a:t>
            </a:r>
            <a:endParaRPr lang="en-US" altLang="zh-TW"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B39D28FC-52AE-4923-8506-D0657F9BDC9E}"/>
              </a:ext>
            </a:extLst>
          </p:cNvPr>
          <p:cNvSpPr/>
          <p:nvPr/>
        </p:nvSpPr>
        <p:spPr>
          <a:xfrm>
            <a:off x="335021" y="3803604"/>
            <a:ext cx="11520095" cy="1952201"/>
          </a:xfrm>
          <a:prstGeom prst="rect">
            <a:avLst/>
          </a:prstGeom>
        </p:spPr>
        <p:txBody>
          <a:bodyPr wrap="square">
            <a:spAutoFit/>
          </a:bodyPr>
          <a:lstStyle/>
          <a:p>
            <a:pPr indent="457200">
              <a:lnSpc>
                <a:spcPct val="150000"/>
              </a:lnSpc>
            </a:pPr>
            <a:r>
              <a:rPr lang="zh-TW" altLang="en-US" sz="2800" b="0" i="0" dirty="0">
                <a:effectLst/>
                <a:latin typeface="微軟正黑體" panose="020B0604030504040204" pitchFamily="34" charset="-120"/>
                <a:ea typeface="微軟正黑體" panose="020B0604030504040204" pitchFamily="34" charset="-120"/>
              </a:rPr>
              <a:t>鲁迅的小说</a:t>
            </a:r>
            <a:r>
              <a:rPr lang="en-US" altLang="zh-TW" sz="2800" b="0" i="0" dirty="0">
                <a:effectLst/>
                <a:latin typeface="微軟正黑體" panose="020B0604030504040204" pitchFamily="34" charset="-120"/>
                <a:ea typeface="微軟正黑體" panose="020B0604030504040204" pitchFamily="34" charset="-120"/>
              </a:rPr>
              <a:t>《</a:t>
            </a:r>
            <a:r>
              <a:rPr lang="zh-TW" altLang="en-US" sz="2800" b="0" i="0" dirty="0">
                <a:effectLst/>
                <a:latin typeface="微軟正黑體" panose="020B0604030504040204" pitchFamily="34" charset="-120"/>
                <a:ea typeface="微軟正黑體" panose="020B0604030504040204" pitchFamily="34" charset="-120"/>
              </a:rPr>
              <a:t>祝福</a:t>
            </a:r>
            <a:r>
              <a:rPr lang="en-US" altLang="zh-TW" sz="2800" b="0" i="0" dirty="0">
                <a:effectLst/>
                <a:latin typeface="微軟正黑體" panose="020B0604030504040204" pitchFamily="34" charset="-120"/>
                <a:ea typeface="微軟正黑體" panose="020B0604030504040204" pitchFamily="34" charset="-120"/>
              </a:rPr>
              <a:t>》</a:t>
            </a:r>
            <a:r>
              <a:rPr lang="zh-TW" altLang="en-US" sz="2800" b="0" i="0" dirty="0">
                <a:effectLst/>
                <a:latin typeface="微軟正黑體" panose="020B0604030504040204" pitchFamily="34" charset="-120"/>
                <a:ea typeface="微軟正黑體" panose="020B0604030504040204" pitchFamily="34" charset="-120"/>
              </a:rPr>
              <a:t>里的女主人公</a:t>
            </a:r>
            <a:r>
              <a:rPr lang="zh-CN" altLang="en-US" sz="2800" b="0" i="0" dirty="0">
                <a:effectLst/>
                <a:latin typeface="微軟正黑體" panose="020B0604030504040204" pitchFamily="34" charset="-120"/>
                <a:ea typeface="微軟正黑體" panose="020B0604030504040204" pitchFamily="34" charset="-120"/>
              </a:rPr>
              <a:t>。</a:t>
            </a:r>
            <a:r>
              <a:rPr lang="zh-TW" altLang="en-US" sz="2800" b="0" i="0" dirty="0">
                <a:effectLst/>
                <a:latin typeface="微軟正黑體" panose="020B0604030504040204" pitchFamily="34" charset="-120"/>
                <a:ea typeface="微軟正黑體" panose="020B0604030504040204" pitchFamily="34" charset="-120"/>
              </a:rPr>
              <a:t>他命运悲惨，儿子被狼吃掉以后，她的精神极其痛苦，逢人就诉说儿子的不幸遭遇。开始的时候人们还同情她，后来因为她不停地重复，所以人们都渐渐地厌烦了。</a:t>
            </a:r>
            <a:endParaRPr lang="zh-TW" altLang="en-US" sz="2800"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20814F20-F72C-41C4-8673-420DBFDB55C3}"/>
              </a:ext>
            </a:extLst>
          </p:cNvPr>
          <p:cNvPicPr>
            <a:picLocks noChangeAspect="1"/>
          </p:cNvPicPr>
          <p:nvPr/>
        </p:nvPicPr>
        <p:blipFill>
          <a:blip r:embed="rId2"/>
          <a:stretch>
            <a:fillRect/>
          </a:stretch>
        </p:blipFill>
        <p:spPr>
          <a:xfrm>
            <a:off x="6772939" y="498982"/>
            <a:ext cx="3916657" cy="2930018"/>
          </a:xfrm>
          <a:prstGeom prst="rect">
            <a:avLst/>
          </a:prstGeom>
        </p:spPr>
      </p:pic>
    </p:spTree>
    <p:extLst>
      <p:ext uri="{BB962C8B-B14F-4D97-AF65-F5344CB8AC3E}">
        <p14:creationId xmlns:p14="http://schemas.microsoft.com/office/powerpoint/2010/main" val="2840428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405130" y="1990144"/>
            <a:ext cx="3561077" cy="2785378"/>
          </a:xfrm>
          <a:prstGeom prst="rect">
            <a:avLst/>
          </a:prstGeom>
          <a:solidFill>
            <a:schemeClr val="tx1"/>
          </a:solidFill>
          <a:ln>
            <a:solidFill>
              <a:schemeClr val="tx1"/>
            </a:solidFill>
          </a:ln>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相干</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rPr>
              <a:t>xiānggān</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5" y="1990144"/>
            <a:ext cx="3612834" cy="2785378"/>
          </a:xfrm>
          <a:prstGeom prst="rect">
            <a:avLst/>
          </a:prstGeom>
          <a:solidFill>
            <a:schemeClr val="tx1"/>
          </a:solidFill>
          <a:ln>
            <a:solidFill>
              <a:schemeClr val="tx1"/>
            </a:solidFill>
          </a:ln>
        </p:spPr>
        <p:txBody>
          <a:bodyPr wrap="square" rtlCol="0">
            <a:spAutoFit/>
          </a:bodyPr>
          <a:lstStyle/>
          <a:p>
            <a:pPr algn="ctr"/>
            <a:r>
              <a:rPr lang="zh-TW" altLang="en-US" sz="11500" dirty="0">
                <a:solidFill>
                  <a:schemeClr val="bg1"/>
                </a:solidFill>
                <a:latin typeface="標楷體" panose="03000509000000000000" pitchFamily="65" charset="-120"/>
                <a:ea typeface="標楷體" panose="03000509000000000000" pitchFamily="65" charset="-120"/>
              </a:rPr>
              <a:t>相关</a:t>
            </a:r>
            <a:endParaRPr lang="en-US" altLang="zh-TW" sz="11500" dirty="0">
              <a:solidFill>
                <a:schemeClr val="bg1"/>
              </a:solidFill>
              <a:latin typeface="標楷體" panose="03000509000000000000" pitchFamily="65" charset="-120"/>
              <a:ea typeface="標楷體" panose="03000509000000000000" pitchFamily="65" charset="-120"/>
            </a:endParaRPr>
          </a:p>
          <a:p>
            <a:pPr algn="ctr"/>
            <a:r>
              <a:rPr lang="en-US" altLang="zh-TW" sz="6000" dirty="0" err="1">
                <a:solidFill>
                  <a:schemeClr val="bg1"/>
                </a:solidFill>
              </a:rPr>
              <a:t>xiāngguān</a:t>
            </a:r>
            <a:endParaRPr lang="zh-TW" altLang="en-US" sz="6000" dirty="0">
              <a:solidFill>
                <a:schemeClr val="bg1"/>
              </a:solidFill>
              <a:latin typeface="Calibri" panose="020F0502020204030204" pitchFamily="34" charset="0"/>
              <a:ea typeface="標楷體" panose="03000509000000000000" pitchFamily="65"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7" y="3382833"/>
            <a:ext cx="425958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95505" y="385012"/>
            <a:ext cx="2184066" cy="461665"/>
          </a:xfrm>
          <a:prstGeom prst="rect">
            <a:avLst/>
          </a:prstGeom>
          <a:noFill/>
          <a:ln>
            <a:solidFill>
              <a:schemeClr val="tx1"/>
            </a:solidFill>
          </a:ln>
        </p:spPr>
        <p:txBody>
          <a:bodyPr wrap="square" rtlCol="0">
            <a:spAutoFit/>
          </a:bodyPr>
          <a:lstStyle/>
          <a:p>
            <a:pPr algn="ctr"/>
            <a:r>
              <a:rPr lang="zh-TW" altLang="en-US" sz="2400" dirty="0">
                <a:ea typeface="標楷體" panose="03000509000000000000" pitchFamily="65" charset="-120"/>
              </a:rPr>
              <a:t>近义词</a:t>
            </a:r>
            <a:r>
              <a:rPr lang="en-US" altLang="zh-TW" sz="2400" dirty="0">
                <a:ea typeface="標楷體" panose="03000509000000000000" pitchFamily="65" charset="-120"/>
              </a:rPr>
              <a:t>2</a:t>
            </a:r>
            <a:endParaRPr lang="zh-TW" altLang="en-US" sz="2400" dirty="0">
              <a:ea typeface="標楷體" panose="03000509000000000000" pitchFamily="65" charset="-120"/>
            </a:endParaRPr>
          </a:p>
        </p:txBody>
      </p:sp>
    </p:spTree>
    <p:extLst>
      <p:ext uri="{BB962C8B-B14F-4D97-AF65-F5344CB8AC3E}">
        <p14:creationId xmlns:p14="http://schemas.microsoft.com/office/powerpoint/2010/main" val="189726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5CB1ECA-7C62-4773-8464-86EF016BA4FE}"/>
              </a:ext>
            </a:extLst>
          </p:cNvPr>
          <p:cNvSpPr txBox="1"/>
          <p:nvPr/>
        </p:nvSpPr>
        <p:spPr>
          <a:xfrm>
            <a:off x="342900" y="514350"/>
            <a:ext cx="3609975" cy="923330"/>
          </a:xfrm>
          <a:prstGeom prst="rect">
            <a:avLst/>
          </a:prstGeom>
          <a:solidFill>
            <a:srgbClr val="002060"/>
          </a:solidFill>
        </p:spPr>
        <p:txBody>
          <a:bodyPr wrap="square" rtlCol="0">
            <a:spAutoFit/>
          </a:bodyPr>
          <a:lstStyle/>
          <a:p>
            <a:pPr algn="ctr"/>
            <a:r>
              <a:rPr lang="zh-TW" altLang="en-US" sz="5400" dirty="0"/>
              <a:t>问题讨论</a:t>
            </a:r>
          </a:p>
        </p:txBody>
      </p:sp>
      <p:sp>
        <p:nvSpPr>
          <p:cNvPr id="3" name="文字方塊 2">
            <a:extLst>
              <a:ext uri="{FF2B5EF4-FFF2-40B4-BE49-F238E27FC236}">
                <a16:creationId xmlns:a16="http://schemas.microsoft.com/office/drawing/2014/main" id="{1070D3BE-37FB-4288-BBE2-7AB767813D0E}"/>
              </a:ext>
            </a:extLst>
          </p:cNvPr>
          <p:cNvSpPr txBox="1"/>
          <p:nvPr/>
        </p:nvSpPr>
        <p:spPr>
          <a:xfrm>
            <a:off x="342900" y="2509100"/>
            <a:ext cx="11439525" cy="1839799"/>
          </a:xfrm>
          <a:prstGeom prst="rect">
            <a:avLst/>
          </a:prstGeom>
          <a:noFill/>
        </p:spPr>
        <p:txBody>
          <a:bodyPr wrap="square" rtlCol="0">
            <a:spAutoFit/>
          </a:bodyPr>
          <a:lstStyle/>
          <a:p>
            <a:pPr>
              <a:lnSpc>
                <a:spcPct val="150000"/>
              </a:lnSpc>
            </a:pPr>
            <a:r>
              <a:rPr lang="en-US" altLang="zh-TW" sz="4000" dirty="0">
                <a:latin typeface="Calibri" panose="020F0502020204030204" pitchFamily="34" charset="0"/>
                <a:ea typeface="微軟正黑體" panose="020B0604030504040204" pitchFamily="34" charset="-120"/>
              </a:rPr>
              <a:t>1.</a:t>
            </a:r>
            <a:r>
              <a:rPr lang="zh-TW" altLang="en-US" sz="4000" dirty="0">
                <a:latin typeface="Calibri" panose="020F0502020204030204" pitchFamily="34" charset="0"/>
                <a:ea typeface="微軟正黑體" panose="020B0604030504040204" pitchFamily="34" charset="-120"/>
              </a:rPr>
              <a:t>你是不是球迷？你是怎么成为球迷的？</a:t>
            </a:r>
            <a:endParaRPr lang="en-US" altLang="zh-TW" sz="4000" dirty="0">
              <a:latin typeface="Calibri" panose="020F0502020204030204" pitchFamily="34" charset="0"/>
              <a:ea typeface="微軟正黑體" panose="020B0604030504040204" pitchFamily="34" charset="-120"/>
            </a:endParaRPr>
          </a:p>
          <a:p>
            <a:pPr>
              <a:lnSpc>
                <a:spcPct val="150000"/>
              </a:lnSpc>
            </a:pPr>
            <a:r>
              <a:rPr lang="en-US" altLang="zh-TW" sz="4000" dirty="0">
                <a:latin typeface="Calibri" panose="020F0502020204030204" pitchFamily="34" charset="0"/>
                <a:ea typeface="微軟正黑體" panose="020B0604030504040204" pitchFamily="34" charset="-120"/>
              </a:rPr>
              <a:t>2.</a:t>
            </a:r>
            <a:r>
              <a:rPr lang="zh-TW" altLang="en-US" sz="4000" dirty="0">
                <a:latin typeface="Calibri" panose="020F0502020204030204" pitchFamily="34" charset="0"/>
                <a:ea typeface="微軟正黑體" panose="020B0604030504040204" pitchFamily="34" charset="-120"/>
              </a:rPr>
              <a:t>在你的国家，什么球迷最多？主要原因是什么？</a:t>
            </a:r>
          </a:p>
        </p:txBody>
      </p:sp>
    </p:spTree>
    <p:extLst>
      <p:ext uri="{BB962C8B-B14F-4D97-AF65-F5344CB8AC3E}">
        <p14:creationId xmlns:p14="http://schemas.microsoft.com/office/powerpoint/2010/main" val="876353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107996"/>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相干</a:t>
            </a:r>
            <a:endParaRPr lang="en-US" altLang="zh-TW" sz="4800" dirty="0">
              <a:latin typeface="標楷體" panose="03000509000000000000" pitchFamily="65" charset="-120"/>
              <a:ea typeface="標楷體" panose="03000509000000000000" pitchFamily="65" charset="-120"/>
            </a:endParaRPr>
          </a:p>
          <a:p>
            <a:pPr algn="ctr"/>
            <a:r>
              <a:rPr lang="en-US" altLang="zh-TW" sz="1600" dirty="0" err="1"/>
              <a:t>xiānggān</a:t>
            </a:r>
            <a:endParaRPr lang="zh-TW" altLang="en-US" sz="1600" dirty="0">
              <a:latin typeface="Calibri" panose="020F0502020204030204" pitchFamily="34" charset="0"/>
              <a:ea typeface="標楷體" panose="03000509000000000000" pitchFamily="65" charset="-120"/>
              <a:cs typeface="Calibri" panose="020F0502020204030204" pitchFamily="34" charset="0"/>
            </a:endParaRPr>
          </a:p>
          <a:p>
            <a:pPr algn="ctr"/>
            <a:endParaRPr lang="zh-TW" altLang="en-US" sz="2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107996"/>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相关</a:t>
            </a:r>
            <a:endParaRPr lang="en-US" altLang="zh-TW" sz="4800" dirty="0">
              <a:latin typeface="標楷體" panose="03000509000000000000" pitchFamily="65" charset="-120"/>
              <a:ea typeface="標楷體" panose="03000509000000000000" pitchFamily="65" charset="-120"/>
            </a:endParaRPr>
          </a:p>
          <a:p>
            <a:pPr algn="ctr"/>
            <a:r>
              <a:rPr lang="en-US" altLang="zh-TW" sz="1600" dirty="0" err="1"/>
              <a:t>xiāngguān</a:t>
            </a:r>
            <a:endParaRPr lang="zh-TW" altLang="en-US" sz="1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625405"/>
            <a:ext cx="573024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626188819"/>
              </p:ext>
            </p:extLst>
          </p:nvPr>
        </p:nvGraphicFramePr>
        <p:xfrm>
          <a:off x="330514" y="1369996"/>
          <a:ext cx="11566625" cy="2625469"/>
        </p:xfrm>
        <a:graphic>
          <a:graphicData uri="http://schemas.openxmlformats.org/drawingml/2006/table">
            <a:tbl>
              <a:tblPr firstRow="1" bandRow="1">
                <a:tableStyleId>{5940675A-B579-460E-94D1-54222C63F5DA}</a:tableStyleId>
              </a:tblPr>
              <a:tblGrid>
                <a:gridCol w="896628">
                  <a:extLst>
                    <a:ext uri="{9D8B030D-6E8A-4147-A177-3AD203B41FA5}">
                      <a16:colId xmlns:a16="http://schemas.microsoft.com/office/drawing/2014/main" val="1876788779"/>
                    </a:ext>
                  </a:extLst>
                </a:gridCol>
                <a:gridCol w="10669997">
                  <a:extLst>
                    <a:ext uri="{9D8B030D-6E8A-4147-A177-3AD203B41FA5}">
                      <a16:colId xmlns:a16="http://schemas.microsoft.com/office/drawing/2014/main" val="2559779614"/>
                    </a:ext>
                  </a:extLst>
                </a:gridCol>
              </a:tblGrid>
              <a:tr h="712043">
                <a:tc gridSpan="2">
                  <a:txBody>
                    <a:bodyPr/>
                    <a:lstStyle/>
                    <a:p>
                      <a:pPr algn="ctr"/>
                      <a:r>
                        <a:rPr lang="zh-TW" altLang="en-US" sz="3600" baseline="0" dirty="0">
                          <a:ln>
                            <a:solidFill>
                              <a:schemeClr val="tx1"/>
                            </a:solidFill>
                          </a:ln>
                          <a:latin typeface="Calibri" panose="020F0502020204030204" pitchFamily="34" charset="0"/>
                        </a:rPr>
                        <a:t>语义</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913426">
                <a:tc>
                  <a:txBody>
                    <a:bodyPr/>
                    <a:lstStyle/>
                    <a:p>
                      <a:pPr algn="ctr">
                        <a:lnSpc>
                          <a:spcPct val="100000"/>
                        </a:lnSpc>
                      </a:pPr>
                      <a:r>
                        <a:rPr lang="zh-TW" altLang="en-US" sz="3600" baseline="0" dirty="0">
                          <a:ln>
                            <a:solidFill>
                              <a:schemeClr val="tx1"/>
                            </a:solidFill>
                          </a:ln>
                          <a:latin typeface="Calibri" panose="020F0502020204030204" pitchFamily="34" charset="0"/>
                        </a:rPr>
                        <a:t> 相同点</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600" baseline="0" dirty="0">
                          <a:ln>
                            <a:solidFill>
                              <a:schemeClr val="tx1"/>
                            </a:solidFill>
                          </a:ln>
                          <a:latin typeface="Calibri" panose="020F0502020204030204" pitchFamily="34" charset="0"/>
                        </a:rPr>
                        <a:t>1.V</a:t>
                      </a:r>
                      <a:r>
                        <a:rPr lang="zh-TW" altLang="en-US" sz="3600" baseline="0" dirty="0">
                          <a:ln>
                            <a:solidFill>
                              <a:schemeClr val="tx1"/>
                            </a:solidFill>
                          </a:ln>
                          <a:latin typeface="Calibri" panose="020F0502020204030204" pitchFamily="34" charset="0"/>
                        </a:rPr>
                        <a:t>。</a:t>
                      </a:r>
                      <a:endParaRPr lang="en-US" altLang="zh-TW" sz="3600" baseline="0" dirty="0">
                        <a:ln>
                          <a:solidFill>
                            <a:schemeClr val="tx1"/>
                          </a:solidFill>
                        </a:ln>
                        <a:latin typeface="Calibri" panose="020F0502020204030204" pitchFamily="34" charset="0"/>
                      </a:endParaRPr>
                    </a:p>
                    <a:p>
                      <a:pPr>
                        <a:lnSpc>
                          <a:spcPct val="150000"/>
                        </a:lnSpc>
                      </a:pPr>
                      <a:r>
                        <a:rPr lang="en-US" altLang="zh-TW" sz="3600" baseline="0" dirty="0">
                          <a:ln>
                            <a:solidFill>
                              <a:schemeClr val="tx1"/>
                            </a:solidFill>
                          </a:ln>
                          <a:latin typeface="Calibri" panose="020F0502020204030204" pitchFamily="34" charset="0"/>
                        </a:rPr>
                        <a:t>2.</a:t>
                      </a:r>
                      <a:r>
                        <a:rPr lang="zh-TW" altLang="en-US" sz="3600" baseline="0" dirty="0">
                          <a:ln>
                            <a:solidFill>
                              <a:schemeClr val="tx1"/>
                            </a:solidFill>
                          </a:ln>
                          <a:latin typeface="Calibri" panose="020F0502020204030204" pitchFamily="34" charset="0"/>
                        </a:rPr>
                        <a:t>都有“彼此关联或牵涉”的意思。</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69350516"/>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4F105D0C-7D87-4FFA-84AE-32B57EC587DD}"/>
              </a:ext>
            </a:extLst>
          </p:cNvPr>
          <p:cNvSpPr txBox="1"/>
          <p:nvPr/>
        </p:nvSpPr>
        <p:spPr>
          <a:xfrm>
            <a:off x="330514" y="4357807"/>
            <a:ext cx="11530972" cy="1665071"/>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cs typeface="Calibri" panose="020F0502020204030204" pitchFamily="34" charset="0"/>
              </a:rPr>
              <a:t>1.</a:t>
            </a:r>
            <a:r>
              <a:rPr lang="zh-TW" altLang="en-US" sz="3600" dirty="0">
                <a:latin typeface="Calibri" panose="020F0502020204030204" pitchFamily="34" charset="0"/>
                <a:cs typeface="Calibri" panose="020F0502020204030204" pitchFamily="34" charset="0"/>
              </a:rPr>
              <a:t>宇宙间没有完全不</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相干</a:t>
            </a:r>
            <a:r>
              <a:rPr lang="zh-TW" altLang="en-US" sz="3600" dirty="0">
                <a:latin typeface="Calibri" panose="020F0502020204030204" pitchFamily="34" charset="0"/>
                <a:cs typeface="Calibri" panose="020F0502020204030204" pitchFamily="34" charset="0"/>
              </a:rPr>
              <a:t>的两种事物。</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2.</a:t>
            </a:r>
            <a:r>
              <a:rPr lang="zh-TW" altLang="en-US" sz="3600" dirty="0">
                <a:latin typeface="Calibri" panose="020F0502020204030204" pitchFamily="34" charset="0"/>
                <a:cs typeface="Calibri" panose="020F0502020204030204" pitchFamily="34" charset="0"/>
              </a:rPr>
              <a:t>利益</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相关</a:t>
            </a:r>
            <a:r>
              <a:rPr lang="zh-TW" altLang="en-US" sz="3600" dirty="0">
                <a:latin typeface="Calibri" panose="020F0502020204030204" pitchFamily="34" charset="0"/>
                <a:cs typeface="Calibri" panose="020F0502020204030204" pitchFamily="34" charset="0"/>
              </a:rPr>
              <a:t>的厂家要团结合作，才能共同发展。</a:t>
            </a:r>
            <a:endParaRPr lang="en-US" altLang="zh-TW"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7167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769441"/>
          </a:xfrm>
          <a:prstGeom prst="rect">
            <a:avLst/>
          </a:prstGeom>
          <a:solidFill>
            <a:srgbClr val="4E3B30"/>
          </a:solidFill>
          <a:ln>
            <a:solidFill>
              <a:schemeClr val="tx1"/>
            </a:solidFill>
          </a:ln>
        </p:spPr>
        <p:txBody>
          <a:bodyPr wrap="square" rtlCol="0">
            <a:spAutoFit/>
          </a:bodyPr>
          <a:lstStyle/>
          <a:p>
            <a:pPr algn="ctr"/>
            <a:r>
              <a:rPr lang="zh-TW" altLang="en-US" sz="3200" dirty="0">
                <a:latin typeface="標楷體" panose="03000509000000000000" pitchFamily="65" charset="-120"/>
                <a:ea typeface="標楷體" panose="03000509000000000000" pitchFamily="65" charset="-120"/>
              </a:rPr>
              <a:t>相干</a:t>
            </a:r>
            <a:endParaRPr lang="en-US" altLang="zh-TW" sz="3200" dirty="0">
              <a:latin typeface="標楷體" panose="03000509000000000000" pitchFamily="65" charset="-120"/>
              <a:ea typeface="標楷體" panose="03000509000000000000" pitchFamily="65" charset="-120"/>
            </a:endParaRPr>
          </a:p>
          <a:p>
            <a:pPr algn="ctr"/>
            <a:r>
              <a:rPr lang="en-US" altLang="zh-TW" sz="1050" dirty="0" err="1"/>
              <a:t>xiānggān</a:t>
            </a:r>
            <a:endParaRPr lang="zh-TW" altLang="en-US" sz="1050" dirty="0">
              <a:latin typeface="Calibri" panose="020F0502020204030204" pitchFamily="34" charset="0"/>
              <a:ea typeface="標楷體" panose="03000509000000000000" pitchFamily="65" charset="-120"/>
              <a:cs typeface="Calibri" panose="020F0502020204030204" pitchFamily="34" charset="0"/>
            </a:endParaRPr>
          </a:p>
          <a:p>
            <a:pPr algn="ctr"/>
            <a:endParaRPr lang="zh-TW" altLang="en-US" sz="1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754053"/>
          </a:xfrm>
          <a:prstGeom prst="rect">
            <a:avLst/>
          </a:prstGeom>
          <a:solidFill>
            <a:srgbClr val="4E3B30"/>
          </a:solidFill>
          <a:ln>
            <a:solidFill>
              <a:schemeClr val="tx1"/>
            </a:solidFill>
          </a:ln>
        </p:spPr>
        <p:txBody>
          <a:bodyPr wrap="square" rtlCol="0">
            <a:spAutoFit/>
          </a:bodyPr>
          <a:lstStyle/>
          <a:p>
            <a:pPr algn="ctr"/>
            <a:r>
              <a:rPr lang="zh-TW" altLang="en-US" sz="3200" dirty="0">
                <a:latin typeface="標楷體" panose="03000509000000000000" pitchFamily="65" charset="-120"/>
                <a:ea typeface="標楷體" panose="03000509000000000000" pitchFamily="65" charset="-120"/>
              </a:rPr>
              <a:t>相关</a:t>
            </a:r>
            <a:endParaRPr lang="en-US" altLang="zh-TW" sz="3200" dirty="0">
              <a:latin typeface="標楷體" panose="03000509000000000000" pitchFamily="65" charset="-120"/>
              <a:ea typeface="標楷體" panose="03000509000000000000" pitchFamily="65" charset="-120"/>
            </a:endParaRPr>
          </a:p>
          <a:p>
            <a:pPr algn="ctr"/>
            <a:r>
              <a:rPr lang="en-US" altLang="zh-TW" sz="1050" dirty="0" err="1"/>
              <a:t>xiāngguān</a:t>
            </a:r>
            <a:endParaRPr lang="zh-TW" altLang="en-US" sz="1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30879" y="448434"/>
            <a:ext cx="5730242" cy="7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8" name="表格 16">
            <a:extLst>
              <a:ext uri="{FF2B5EF4-FFF2-40B4-BE49-F238E27FC236}">
                <a16:creationId xmlns:a16="http://schemas.microsoft.com/office/drawing/2014/main" id="{E2EE6585-334E-484E-B56D-7DF56238403C}"/>
              </a:ext>
            </a:extLst>
          </p:cNvPr>
          <p:cNvGraphicFramePr>
            <a:graphicFrameLocks noGrp="1"/>
          </p:cNvGraphicFramePr>
          <p:nvPr>
            <p:extLst>
              <p:ext uri="{D42A27DB-BD31-4B8C-83A1-F6EECF244321}">
                <p14:modId xmlns:p14="http://schemas.microsoft.com/office/powerpoint/2010/main" val="39113144"/>
              </p:ext>
            </p:extLst>
          </p:nvPr>
        </p:nvGraphicFramePr>
        <p:xfrm>
          <a:off x="330514" y="918189"/>
          <a:ext cx="11530972" cy="5858465"/>
        </p:xfrm>
        <a:graphic>
          <a:graphicData uri="http://schemas.openxmlformats.org/drawingml/2006/table">
            <a:tbl>
              <a:tblPr firstRow="1" bandRow="1">
                <a:tableStyleId>{5940675A-B579-460E-94D1-54222C63F5DA}</a:tableStyleId>
              </a:tblPr>
              <a:tblGrid>
                <a:gridCol w="893864">
                  <a:extLst>
                    <a:ext uri="{9D8B030D-6E8A-4147-A177-3AD203B41FA5}">
                      <a16:colId xmlns:a16="http://schemas.microsoft.com/office/drawing/2014/main" val="1876788779"/>
                    </a:ext>
                  </a:extLst>
                </a:gridCol>
                <a:gridCol w="10637108">
                  <a:extLst>
                    <a:ext uri="{9D8B030D-6E8A-4147-A177-3AD203B41FA5}">
                      <a16:colId xmlns:a16="http://schemas.microsoft.com/office/drawing/2014/main" val="2559779614"/>
                    </a:ext>
                  </a:extLst>
                </a:gridCol>
              </a:tblGrid>
              <a:tr h="712043">
                <a:tc gridSpan="2">
                  <a:txBody>
                    <a:bodyPr/>
                    <a:lstStyle/>
                    <a:p>
                      <a:pPr algn="ctr"/>
                      <a:r>
                        <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rPr>
                        <a:t>用法</a:t>
                      </a: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913426">
                <a:tc>
                  <a:txBody>
                    <a:bodyPr/>
                    <a:lstStyle/>
                    <a:p>
                      <a:pPr algn="ctr">
                        <a:lnSpc>
                          <a:spcPct val="100000"/>
                        </a:lnSpc>
                      </a:pPr>
                      <a:r>
                        <a:rPr lang="zh-TW" altLang="en-US" sz="3200" baseline="0" dirty="0">
                          <a:ln>
                            <a:solidFill>
                              <a:schemeClr val="tx1"/>
                            </a:solidFill>
                          </a:ln>
                          <a:latin typeface="Calibri" panose="020F0502020204030204" pitchFamily="34" charset="0"/>
                        </a:rPr>
                        <a:t> 相干</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200" baseline="0" dirty="0">
                          <a:ln>
                            <a:solidFill>
                              <a:schemeClr val="tx1"/>
                            </a:solidFill>
                          </a:ln>
                          <a:latin typeface="Calibri" panose="020F0502020204030204" pitchFamily="34" charset="0"/>
                        </a:rPr>
                        <a:t>1.</a:t>
                      </a:r>
                      <a:r>
                        <a:rPr lang="zh-TW" altLang="en-US" sz="3200" baseline="0" dirty="0">
                          <a:ln>
                            <a:solidFill>
                              <a:schemeClr val="tx1"/>
                            </a:solidFill>
                          </a:ln>
                          <a:latin typeface="Calibri" panose="020F0502020204030204" pitchFamily="34" charset="0"/>
                        </a:rPr>
                        <a:t>常用于表示否定意思的句子中，强调彼此毫无关系，可</a:t>
                      </a:r>
                      <a:endParaRPr lang="en-US" altLang="zh-TW" sz="3200" baseline="0" dirty="0">
                        <a:ln>
                          <a:solidFill>
                            <a:schemeClr val="tx1"/>
                          </a:solidFill>
                        </a:ln>
                        <a:latin typeface="Calibri" panose="020F0502020204030204" pitchFamily="34" charset="0"/>
                      </a:endParaRPr>
                    </a:p>
                    <a:p>
                      <a:pPr>
                        <a:lnSpc>
                          <a:spcPct val="150000"/>
                        </a:lnSpc>
                      </a:pPr>
                      <a:r>
                        <a:rPr lang="zh-TW" altLang="en-US" sz="3200" baseline="0" dirty="0">
                          <a:ln>
                            <a:solidFill>
                              <a:schemeClr val="tx1"/>
                            </a:solidFill>
                          </a:ln>
                          <a:latin typeface="Calibri" panose="020F0502020204030204" pitchFamily="34" charset="0"/>
                        </a:rPr>
                        <a:t>   用于人或事物</a:t>
                      </a:r>
                      <a:r>
                        <a:rPr lang="zh-TW" altLang="en-US" sz="3200" b="0" baseline="0" dirty="0">
                          <a:ln>
                            <a:solidFill>
                              <a:schemeClr val="tx1"/>
                            </a:solidFill>
                          </a:ln>
                          <a:solidFill>
                            <a:schemeClr val="tx1"/>
                          </a:solidFill>
                          <a:latin typeface="Calibri" panose="020F0502020204030204" pitchFamily="34" charset="0"/>
                          <a:ea typeface="+mn-ea"/>
                        </a:rPr>
                        <a:t>。</a:t>
                      </a:r>
                      <a:endParaRPr lang="en-US" altLang="zh-TW" sz="3200" b="0" baseline="0" dirty="0">
                        <a:ln>
                          <a:solidFill>
                            <a:schemeClr val="tx1"/>
                          </a:solidFill>
                        </a:ln>
                        <a:solidFill>
                          <a:schemeClr val="tx1"/>
                        </a:solidFill>
                        <a:latin typeface="Calibri" panose="020F0502020204030204" pitchFamily="34" charset="0"/>
                        <a:ea typeface="+mn-ea"/>
                      </a:endParaRPr>
                    </a:p>
                    <a:p>
                      <a:pPr>
                        <a:lnSpc>
                          <a:spcPct val="150000"/>
                        </a:lnSpc>
                      </a:pPr>
                      <a:r>
                        <a:rPr lang="en-US" altLang="zh-TW" sz="3200" b="0" baseline="0" dirty="0">
                          <a:ln>
                            <a:solidFill>
                              <a:schemeClr val="tx1"/>
                            </a:solidFill>
                          </a:ln>
                          <a:solidFill>
                            <a:schemeClr val="tx1"/>
                          </a:solidFill>
                          <a:latin typeface="Calibri" panose="020F0502020204030204" pitchFamily="34" charset="0"/>
                          <a:ea typeface="+mn-ea"/>
                        </a:rPr>
                        <a:t>2.</a:t>
                      </a:r>
                      <a:r>
                        <a:rPr lang="zh-TW" altLang="en-US" sz="3200" b="0" baseline="0" dirty="0">
                          <a:ln>
                            <a:solidFill>
                              <a:schemeClr val="tx1"/>
                            </a:solidFill>
                          </a:ln>
                          <a:solidFill>
                            <a:schemeClr val="tx1"/>
                          </a:solidFill>
                          <a:latin typeface="Calibri" panose="020F0502020204030204" pitchFamily="34" charset="0"/>
                          <a:ea typeface="+mn-ea"/>
                        </a:rPr>
                        <a:t>前边常用“毫不”等修饰。</a:t>
                      </a:r>
                      <a:endParaRPr lang="en-US" altLang="zh-TW" sz="3200" b="0" baseline="0" dirty="0">
                        <a:ln>
                          <a:solidFill>
                            <a:schemeClr val="tx1"/>
                          </a:solidFill>
                        </a:ln>
                        <a:solidFill>
                          <a:schemeClr val="tx1"/>
                        </a:solidFill>
                        <a:latin typeface="Calibri" panose="020F0502020204030204" pitchFamily="34" charset="0"/>
                        <a:ea typeface="+mn-ea"/>
                      </a:endParaRPr>
                    </a:p>
                  </a:txBody>
                  <a:tcPr anchor="ctr"/>
                </a:tc>
                <a:extLst>
                  <a:ext uri="{0D108BD9-81ED-4DB2-BD59-A6C34878D82A}">
                    <a16:rowId xmlns:a16="http://schemas.microsoft.com/office/drawing/2014/main" val="69350516"/>
                  </a:ext>
                </a:extLst>
              </a:tr>
              <a:tr h="1840209">
                <a:tc>
                  <a:txBody>
                    <a:bodyPr/>
                    <a:lstStyle/>
                    <a:p>
                      <a:pPr algn="ctr">
                        <a:lnSpc>
                          <a:spcPct val="100000"/>
                        </a:lnSpc>
                      </a:pPr>
                      <a:r>
                        <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rPr>
                        <a:t>相关</a:t>
                      </a:r>
                    </a:p>
                  </a:txBody>
                  <a:tcPr vert="eaVert" anchor="ctr"/>
                </a:tc>
                <a:tc>
                  <a:txBody>
                    <a:bodyPr/>
                    <a:lstStyle/>
                    <a:p>
                      <a:pPr>
                        <a:lnSpc>
                          <a:spcPct val="150000"/>
                        </a:lnSpc>
                      </a:pPr>
                      <a:r>
                        <a:rPr lang="en-US" altLang="zh-TW" sz="3200" baseline="0" dirty="0">
                          <a:ln>
                            <a:solidFill>
                              <a:schemeClr val="tx1"/>
                            </a:solidFill>
                          </a:ln>
                          <a:latin typeface="Calibri" panose="020F0502020204030204" pitchFamily="34" charset="0"/>
                        </a:rPr>
                        <a:t>1.</a:t>
                      </a:r>
                      <a:r>
                        <a:rPr lang="zh-TW" altLang="en-US" sz="3200" baseline="0" dirty="0">
                          <a:ln>
                            <a:solidFill>
                              <a:schemeClr val="tx1"/>
                            </a:solidFill>
                          </a:ln>
                          <a:latin typeface="Calibri" panose="020F0502020204030204" pitchFamily="34" charset="0"/>
                        </a:rPr>
                        <a:t>多用于肯定句中，强调彼此之间有关联，主要用于事物</a:t>
                      </a:r>
                      <a:endParaRPr lang="en-US" altLang="zh-TW" sz="3200" baseline="0" dirty="0">
                        <a:ln>
                          <a:solidFill>
                            <a:schemeClr val="tx1"/>
                          </a:solidFill>
                        </a:ln>
                        <a:latin typeface="Calibri" panose="020F0502020204030204" pitchFamily="34" charset="0"/>
                      </a:endParaRPr>
                    </a:p>
                    <a:p>
                      <a:pPr>
                        <a:lnSpc>
                          <a:spcPct val="150000"/>
                        </a:lnSpc>
                      </a:pPr>
                      <a:r>
                        <a:rPr lang="zh-TW" altLang="en-US" sz="3200" baseline="0" dirty="0">
                          <a:ln>
                            <a:solidFill>
                              <a:schemeClr val="tx1"/>
                            </a:solidFill>
                          </a:ln>
                          <a:latin typeface="Calibri" panose="020F0502020204030204" pitchFamily="34" charset="0"/>
                        </a:rPr>
                        <a:t>   之间。</a:t>
                      </a:r>
                      <a:endParaRPr lang="en-US" altLang="zh-TW" sz="3200" baseline="0" dirty="0">
                        <a:ln>
                          <a:solidFill>
                            <a:schemeClr val="tx1"/>
                          </a:solidFill>
                        </a:ln>
                        <a:latin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TW" sz="3200" b="0" baseline="0" dirty="0">
                          <a:ln>
                            <a:solidFill>
                              <a:schemeClr val="tx1"/>
                            </a:solidFill>
                          </a:ln>
                          <a:solidFill>
                            <a:schemeClr val="tx1"/>
                          </a:solidFill>
                          <a:latin typeface="Calibri" panose="020F0502020204030204" pitchFamily="34" charset="0"/>
                          <a:ea typeface="標楷體" panose="03000509000000000000" pitchFamily="65" charset="-120"/>
                        </a:rPr>
                        <a:t>2.</a:t>
                      </a:r>
                      <a:r>
                        <a:rPr lang="zh-TW" altLang="en-US" sz="3200" b="0" baseline="0" dirty="0">
                          <a:ln>
                            <a:solidFill>
                              <a:schemeClr val="tx1"/>
                            </a:solidFill>
                          </a:ln>
                          <a:solidFill>
                            <a:schemeClr val="tx1"/>
                          </a:solidFill>
                          <a:latin typeface="Calibri" panose="020F0502020204030204" pitchFamily="34" charset="0"/>
                          <a:ea typeface="+mn-ea"/>
                        </a:rPr>
                        <a:t> 前边常用“密切”、“息息”等修饰。</a:t>
                      </a:r>
                      <a:endParaRPr lang="en-US" altLang="zh-TW" sz="3200" b="0" baseline="0" dirty="0">
                        <a:ln>
                          <a:solidFill>
                            <a:schemeClr val="tx1"/>
                          </a:solidFill>
                        </a:ln>
                        <a:solidFill>
                          <a:schemeClr val="tx1"/>
                        </a:solidFill>
                        <a:latin typeface="Calibri" panose="020F0502020204030204" pitchFamily="34" charset="0"/>
                        <a:ea typeface="+mn-ea"/>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altLang="zh-TW" sz="3200" b="0" baseline="0" dirty="0">
                          <a:ln>
                            <a:solidFill>
                              <a:schemeClr val="tx1"/>
                            </a:solidFill>
                          </a:ln>
                          <a:solidFill>
                            <a:schemeClr val="tx1"/>
                          </a:solidFill>
                          <a:latin typeface="Calibri" panose="020F0502020204030204" pitchFamily="34" charset="0"/>
                          <a:ea typeface="+mn-ea"/>
                        </a:rPr>
                        <a:t>3.</a:t>
                      </a:r>
                      <a:r>
                        <a:rPr lang="zh-TW" altLang="en-US" sz="3200" b="0" baseline="0" dirty="0">
                          <a:ln>
                            <a:solidFill>
                              <a:schemeClr val="tx1"/>
                            </a:solidFill>
                          </a:ln>
                          <a:solidFill>
                            <a:schemeClr val="tx1"/>
                          </a:solidFill>
                          <a:latin typeface="Calibri" panose="020F0502020204030204" pitchFamily="34" charset="0"/>
                          <a:ea typeface="+mn-ea"/>
                        </a:rPr>
                        <a:t>还可作定语修饰名词。</a:t>
                      </a:r>
                      <a:endParaRPr lang="en-US" altLang="zh-TW" sz="3200" b="0" baseline="0" dirty="0">
                        <a:ln>
                          <a:solidFill>
                            <a:schemeClr val="tx1"/>
                          </a:solidFill>
                        </a:ln>
                        <a:solidFill>
                          <a:schemeClr val="tx1"/>
                        </a:solidFill>
                        <a:latin typeface="Calibri" panose="020F0502020204030204" pitchFamily="34" charset="0"/>
                        <a:ea typeface="+mn-ea"/>
                      </a:endParaRPr>
                    </a:p>
                  </a:txBody>
                  <a:tcPr anchor="ct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2333135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138773"/>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相干</a:t>
            </a:r>
            <a:endParaRPr lang="en-US" altLang="zh-TW" sz="4800" dirty="0">
              <a:latin typeface="標楷體" panose="03000509000000000000" pitchFamily="65" charset="-120"/>
              <a:ea typeface="標楷體" panose="03000509000000000000" pitchFamily="65" charset="-120"/>
            </a:endParaRPr>
          </a:p>
          <a:p>
            <a:pPr algn="ctr"/>
            <a:r>
              <a:rPr lang="en-US" altLang="zh-TW" sz="1600" dirty="0" err="1"/>
              <a:t>xiānggān</a:t>
            </a:r>
            <a:endParaRPr lang="zh-TW" altLang="en-US" sz="1600" dirty="0">
              <a:latin typeface="Calibri" panose="020F0502020204030204" pitchFamily="34" charset="0"/>
              <a:ea typeface="標楷體" panose="03000509000000000000" pitchFamily="65" charset="-120"/>
              <a:cs typeface="Calibri" panose="020F0502020204030204" pitchFamily="34" charset="0"/>
            </a:endParaRPr>
          </a:p>
          <a:p>
            <a:pPr algn="ctr"/>
            <a:endParaRPr lang="zh-TW" altLang="en-US" sz="4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77218"/>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相关</a:t>
            </a:r>
            <a:endParaRPr lang="en-US" altLang="zh-TW" sz="4800" dirty="0">
              <a:latin typeface="標楷體" panose="03000509000000000000" pitchFamily="65" charset="-120"/>
              <a:ea typeface="標楷體" panose="03000509000000000000" pitchFamily="65" charset="-120"/>
            </a:endParaRPr>
          </a:p>
          <a:p>
            <a:pPr algn="ctr"/>
            <a:r>
              <a:rPr lang="en-US" altLang="zh-TW" sz="1600" dirty="0" err="1"/>
              <a:t>xiāngguān</a:t>
            </a:r>
            <a:endParaRPr lang="zh-TW" altLang="en-US" sz="4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30879" y="610016"/>
            <a:ext cx="5730242" cy="307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6" name="表格 6">
            <a:extLst>
              <a:ext uri="{FF2B5EF4-FFF2-40B4-BE49-F238E27FC236}">
                <a16:creationId xmlns:a16="http://schemas.microsoft.com/office/drawing/2014/main" id="{023C36AE-E8CF-41ED-B92E-5628B7D71BF2}"/>
              </a:ext>
            </a:extLst>
          </p:cNvPr>
          <p:cNvGraphicFramePr>
            <a:graphicFrameLocks noGrp="1"/>
          </p:cNvGraphicFramePr>
          <p:nvPr>
            <p:extLst>
              <p:ext uri="{D42A27DB-BD31-4B8C-83A1-F6EECF244321}">
                <p14:modId xmlns:p14="http://schemas.microsoft.com/office/powerpoint/2010/main" val="3800154426"/>
              </p:ext>
            </p:extLst>
          </p:nvPr>
        </p:nvGraphicFramePr>
        <p:xfrm>
          <a:off x="330514" y="1430462"/>
          <a:ext cx="11530972" cy="2207451"/>
        </p:xfrm>
        <a:graphic>
          <a:graphicData uri="http://schemas.openxmlformats.org/drawingml/2006/table">
            <a:tbl>
              <a:tblPr firstRow="1" bandRow="1">
                <a:tableStyleId>{5940675A-B579-460E-94D1-54222C63F5DA}</a:tableStyleId>
              </a:tblPr>
              <a:tblGrid>
                <a:gridCol w="5765486">
                  <a:extLst>
                    <a:ext uri="{9D8B030D-6E8A-4147-A177-3AD203B41FA5}">
                      <a16:colId xmlns:a16="http://schemas.microsoft.com/office/drawing/2014/main" val="2115771001"/>
                    </a:ext>
                  </a:extLst>
                </a:gridCol>
                <a:gridCol w="5765486">
                  <a:extLst>
                    <a:ext uri="{9D8B030D-6E8A-4147-A177-3AD203B41FA5}">
                      <a16:colId xmlns:a16="http://schemas.microsoft.com/office/drawing/2014/main" val="3355397948"/>
                    </a:ext>
                  </a:extLst>
                </a:gridCol>
              </a:tblGrid>
              <a:tr h="37084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3200" dirty="0">
                          <a:ln>
                            <a:solidFill>
                              <a:schemeClr val="tx1"/>
                            </a:solidFill>
                          </a:ln>
                          <a:latin typeface="Calibri" panose="020F0502020204030204" pitchFamily="34" charset="0"/>
                        </a:rPr>
                        <a:t>“相干”常用于表示否定意思的句子中，强调彼此毫无关系，可用于人或事物</a:t>
                      </a:r>
                      <a:endParaRPr lang="en-US" altLang="zh-TW" sz="3200" dirty="0">
                        <a:ln>
                          <a:solidFill>
                            <a:schemeClr val="tx1"/>
                          </a:solidFill>
                        </a:ln>
                        <a:latin typeface="Calibri" panose="020F0502020204030204" pitchFamily="34" charset="0"/>
                      </a:endParaRP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3200" dirty="0">
                          <a:ln>
                            <a:solidFill>
                              <a:schemeClr val="tx1"/>
                            </a:solidFill>
                          </a:ln>
                          <a:latin typeface="Calibri" panose="020F0502020204030204" pitchFamily="34" charset="0"/>
                        </a:rPr>
                        <a:t>“相关”多用于肯定句中，强调彼此之间有关联，主要用于事物之间。</a:t>
                      </a:r>
                      <a:endParaRPr lang="en-US" altLang="zh-TW" sz="3200" dirty="0">
                        <a:ln>
                          <a:solidFill>
                            <a:schemeClr val="tx1"/>
                          </a:solidFill>
                        </a:ln>
                        <a:latin typeface="Calibri" panose="020F0502020204030204" pitchFamily="34" charset="0"/>
                      </a:endParaRPr>
                    </a:p>
                  </a:txBody>
                  <a:tcPr anchor="ctr"/>
                </a:tc>
                <a:extLst>
                  <a:ext uri="{0D108BD9-81ED-4DB2-BD59-A6C34878D82A}">
                    <a16:rowId xmlns:a16="http://schemas.microsoft.com/office/drawing/2014/main" val="410054806"/>
                  </a:ext>
                </a:extLst>
              </a:tr>
            </a:tbl>
          </a:graphicData>
        </a:graphic>
      </p:graphicFrame>
      <p:sp>
        <p:nvSpPr>
          <p:cNvPr id="11" name="文字方塊 10">
            <a:extLst>
              <a:ext uri="{FF2B5EF4-FFF2-40B4-BE49-F238E27FC236}">
                <a16:creationId xmlns:a16="http://schemas.microsoft.com/office/drawing/2014/main" id="{32B71D1C-0FDE-4D38-938A-923060DED7ED}"/>
              </a:ext>
            </a:extLst>
          </p:cNvPr>
          <p:cNvSpPr txBox="1"/>
          <p:nvPr/>
        </p:nvSpPr>
        <p:spPr>
          <a:xfrm>
            <a:off x="330514" y="3748517"/>
            <a:ext cx="11530972" cy="2499467"/>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cs typeface="Calibri" panose="020F0502020204030204" pitchFamily="34" charset="0"/>
              </a:rPr>
              <a:t>1.</a:t>
            </a:r>
            <a:r>
              <a:rPr lang="zh-TW" altLang="en-US" sz="3600" dirty="0">
                <a:latin typeface="Calibri" panose="020F0502020204030204" pitchFamily="34" charset="0"/>
                <a:cs typeface="Calibri" panose="020F0502020204030204" pitchFamily="34" charset="0"/>
              </a:rPr>
              <a:t>这事跟他不</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相干</a:t>
            </a:r>
            <a:r>
              <a:rPr lang="zh-TW" altLang="en-US" sz="3600" dirty="0">
                <a:latin typeface="Calibri" panose="020F0502020204030204" pitchFamily="34" charset="0"/>
                <a:cs typeface="Calibri" panose="020F0502020204030204" pitchFamily="34" charset="0"/>
              </a:rPr>
              <a:t>，你不能责怪他。</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2.</a:t>
            </a:r>
            <a:r>
              <a:rPr lang="zh-TW" altLang="en-US" sz="3600" dirty="0">
                <a:latin typeface="Calibri" panose="020F0502020204030204" pitchFamily="34" charset="0"/>
                <a:cs typeface="Calibri" panose="020F0502020204030204" pitchFamily="34" charset="0"/>
              </a:rPr>
              <a:t>人家的男朋友帅不帅，和你有什么</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相干</a:t>
            </a:r>
            <a:r>
              <a:rPr lang="zh-TW" altLang="en-US" sz="3600" dirty="0">
                <a:latin typeface="Calibri" panose="020F0502020204030204" pitchFamily="34" charset="0"/>
                <a:cs typeface="Calibri" panose="020F0502020204030204" pitchFamily="34" charset="0"/>
              </a:rPr>
              <a:t>呢？</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3.</a:t>
            </a:r>
            <a:r>
              <a:rPr lang="zh-TW" altLang="en-US" sz="3600" dirty="0">
                <a:latin typeface="Calibri" panose="020F0502020204030204" pitchFamily="34" charset="0"/>
                <a:cs typeface="Calibri" panose="020F0502020204030204" pitchFamily="34" charset="0"/>
              </a:rPr>
              <a:t>这项新法规和百姓生活密切相关。</a:t>
            </a:r>
            <a:endParaRPr lang="en-US" altLang="zh-TW"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6900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1138773"/>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相干</a:t>
            </a:r>
            <a:endParaRPr lang="en-US" altLang="zh-TW" sz="4800" dirty="0">
              <a:latin typeface="標楷體" panose="03000509000000000000" pitchFamily="65" charset="-120"/>
              <a:ea typeface="標楷體" panose="03000509000000000000" pitchFamily="65" charset="-120"/>
            </a:endParaRPr>
          </a:p>
          <a:p>
            <a:pPr algn="ctr"/>
            <a:r>
              <a:rPr lang="en-US" altLang="zh-TW" sz="1600" dirty="0" err="1"/>
              <a:t>xiānggān</a:t>
            </a:r>
            <a:endParaRPr lang="zh-TW" altLang="en-US" sz="1600" dirty="0">
              <a:latin typeface="Calibri" panose="020F0502020204030204" pitchFamily="34" charset="0"/>
              <a:ea typeface="標楷體" panose="03000509000000000000" pitchFamily="65" charset="-120"/>
              <a:cs typeface="Calibri" panose="020F0502020204030204" pitchFamily="34" charset="0"/>
            </a:endParaRPr>
          </a:p>
          <a:p>
            <a:pPr algn="ctr"/>
            <a:endParaRPr lang="zh-TW" altLang="en-US" sz="4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77218"/>
          </a:xfrm>
          <a:prstGeom prst="rect">
            <a:avLst/>
          </a:prstGeom>
          <a:solidFill>
            <a:srgbClr val="4E3B30"/>
          </a:solidFill>
          <a:ln>
            <a:solidFill>
              <a:schemeClr val="tx1"/>
            </a:solidFill>
          </a:ln>
        </p:spPr>
        <p:txBody>
          <a:bodyPr wrap="square" rtlCol="0">
            <a:spAutoFit/>
          </a:bodyPr>
          <a:lstStyle/>
          <a:p>
            <a:pPr algn="ctr"/>
            <a:r>
              <a:rPr lang="zh-TW" altLang="en-US" sz="4800" dirty="0">
                <a:latin typeface="標楷體" panose="03000509000000000000" pitchFamily="65" charset="-120"/>
                <a:ea typeface="標楷體" panose="03000509000000000000" pitchFamily="65" charset="-120"/>
              </a:rPr>
              <a:t>相关</a:t>
            </a:r>
            <a:endParaRPr lang="en-US" altLang="zh-TW" sz="4800" dirty="0">
              <a:latin typeface="標楷體" panose="03000509000000000000" pitchFamily="65" charset="-120"/>
              <a:ea typeface="標楷體" panose="03000509000000000000" pitchFamily="65" charset="-120"/>
            </a:endParaRPr>
          </a:p>
          <a:p>
            <a:pPr algn="ctr"/>
            <a:r>
              <a:rPr lang="en-US" altLang="zh-TW" sz="1600" dirty="0" err="1"/>
              <a:t>xiāngguān</a:t>
            </a:r>
            <a:endParaRPr lang="zh-TW" altLang="en-US" sz="4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flipV="1">
            <a:off x="3230879" y="610016"/>
            <a:ext cx="5730242" cy="307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6" name="表格 6">
            <a:extLst>
              <a:ext uri="{FF2B5EF4-FFF2-40B4-BE49-F238E27FC236}">
                <a16:creationId xmlns:a16="http://schemas.microsoft.com/office/drawing/2014/main" id="{023C36AE-E8CF-41ED-B92E-5628B7D71BF2}"/>
              </a:ext>
            </a:extLst>
          </p:cNvPr>
          <p:cNvGraphicFramePr>
            <a:graphicFrameLocks noGrp="1"/>
          </p:cNvGraphicFramePr>
          <p:nvPr>
            <p:extLst>
              <p:ext uri="{D42A27DB-BD31-4B8C-83A1-F6EECF244321}">
                <p14:modId xmlns:p14="http://schemas.microsoft.com/office/powerpoint/2010/main" val="1548399624"/>
              </p:ext>
            </p:extLst>
          </p:nvPr>
        </p:nvGraphicFramePr>
        <p:xfrm>
          <a:off x="330514" y="1430462"/>
          <a:ext cx="11530972" cy="826008"/>
        </p:xfrm>
        <a:graphic>
          <a:graphicData uri="http://schemas.openxmlformats.org/drawingml/2006/table">
            <a:tbl>
              <a:tblPr firstRow="1" bandRow="1">
                <a:tableStyleId>{5940675A-B579-460E-94D1-54222C63F5DA}</a:tableStyleId>
              </a:tblPr>
              <a:tblGrid>
                <a:gridCol w="11530972">
                  <a:extLst>
                    <a:ext uri="{9D8B030D-6E8A-4147-A177-3AD203B41FA5}">
                      <a16:colId xmlns:a16="http://schemas.microsoft.com/office/drawing/2014/main" val="2115771001"/>
                    </a:ext>
                  </a:extLst>
                </a:gridCol>
              </a:tblGrid>
              <a:tr h="370840">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3600" dirty="0">
                          <a:ln>
                            <a:solidFill>
                              <a:schemeClr val="tx1"/>
                            </a:solidFill>
                          </a:ln>
                          <a:latin typeface="Calibri" panose="020F0502020204030204" pitchFamily="34" charset="0"/>
                        </a:rPr>
                        <a:t>“相关”</a:t>
                      </a:r>
                      <a:r>
                        <a:rPr lang="zh-TW" altLang="en-US" sz="3600" b="0" baseline="0" dirty="0">
                          <a:ln>
                            <a:solidFill>
                              <a:schemeClr val="tx1"/>
                            </a:solidFill>
                          </a:ln>
                          <a:solidFill>
                            <a:schemeClr val="tx1"/>
                          </a:solidFill>
                          <a:latin typeface="Calibri" panose="020F0502020204030204" pitchFamily="34" charset="0"/>
                          <a:ea typeface="+mn-ea"/>
                        </a:rPr>
                        <a:t>还可作定语修饰名词</a:t>
                      </a:r>
                      <a:r>
                        <a:rPr lang="zh-TW" altLang="en-US" sz="3600" dirty="0">
                          <a:ln>
                            <a:solidFill>
                              <a:schemeClr val="tx1"/>
                            </a:solidFill>
                          </a:ln>
                          <a:latin typeface="Calibri" panose="020F0502020204030204" pitchFamily="34" charset="0"/>
                        </a:rPr>
                        <a:t>。</a:t>
                      </a:r>
                      <a:endParaRPr lang="en-US" altLang="zh-TW" sz="3600" dirty="0">
                        <a:ln>
                          <a:solidFill>
                            <a:schemeClr val="tx1"/>
                          </a:solidFill>
                        </a:ln>
                        <a:latin typeface="Calibri" panose="020F0502020204030204" pitchFamily="34" charset="0"/>
                      </a:endParaRPr>
                    </a:p>
                  </a:txBody>
                  <a:tcPr anchor="ctr"/>
                </a:tc>
                <a:extLst>
                  <a:ext uri="{0D108BD9-81ED-4DB2-BD59-A6C34878D82A}">
                    <a16:rowId xmlns:a16="http://schemas.microsoft.com/office/drawing/2014/main" val="410054806"/>
                  </a:ext>
                </a:extLst>
              </a:tr>
            </a:tbl>
          </a:graphicData>
        </a:graphic>
      </p:graphicFrame>
      <p:sp>
        <p:nvSpPr>
          <p:cNvPr id="11" name="文字方塊 10">
            <a:extLst>
              <a:ext uri="{FF2B5EF4-FFF2-40B4-BE49-F238E27FC236}">
                <a16:creationId xmlns:a16="http://schemas.microsoft.com/office/drawing/2014/main" id="{32B71D1C-0FDE-4D38-938A-923060DED7ED}"/>
              </a:ext>
            </a:extLst>
          </p:cNvPr>
          <p:cNvSpPr txBox="1"/>
          <p:nvPr/>
        </p:nvSpPr>
        <p:spPr>
          <a:xfrm>
            <a:off x="330514" y="3023846"/>
            <a:ext cx="11530972" cy="3327065"/>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cs typeface="Calibri" panose="020F0502020204030204" pitchFamily="34" charset="0"/>
              </a:rPr>
              <a:t>1.</a:t>
            </a:r>
            <a:r>
              <a:rPr lang="zh-TW" altLang="en-US" sz="3600" dirty="0">
                <a:latin typeface="Calibri" panose="020F0502020204030204" pitchFamily="34" charset="0"/>
                <a:cs typeface="Calibri" panose="020F0502020204030204" pitchFamily="34" charset="0"/>
              </a:rPr>
              <a:t>在本科阶段，除了专业以外，还应该学习一点</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相关</a:t>
            </a:r>
            <a:r>
              <a:rPr lang="zh-TW" altLang="en-US" sz="3600" dirty="0">
                <a:latin typeface="Calibri" panose="020F0502020204030204" pitchFamily="34" charset="0"/>
                <a:cs typeface="Calibri" panose="020F0502020204030204" pitchFamily="34" charset="0"/>
              </a:rPr>
              <a:t>的学</a:t>
            </a:r>
            <a:endParaRPr lang="en-US" altLang="zh-TW" sz="3600" dirty="0">
              <a:latin typeface="Calibri" panose="020F0502020204030204" pitchFamily="34" charset="0"/>
              <a:cs typeface="Calibri" panose="020F0502020204030204" pitchFamily="34" charset="0"/>
            </a:endParaRPr>
          </a:p>
          <a:p>
            <a:pPr>
              <a:lnSpc>
                <a:spcPct val="150000"/>
              </a:lnSpc>
            </a:pPr>
            <a:r>
              <a:rPr lang="zh-TW" altLang="en-US" sz="3600" dirty="0">
                <a:latin typeface="Calibri" panose="020F0502020204030204" pitchFamily="34" charset="0"/>
                <a:cs typeface="Calibri" panose="020F0502020204030204" pitchFamily="34" charset="0"/>
              </a:rPr>
              <a:t>   科。</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2.</a:t>
            </a:r>
            <a:r>
              <a:rPr lang="zh-TW" altLang="en-US" sz="3600" dirty="0">
                <a:latin typeface="Calibri" panose="020F0502020204030204" pitchFamily="34" charset="0"/>
                <a:cs typeface="Calibri" panose="020F0502020204030204" pitchFamily="34" charset="0"/>
              </a:rPr>
              <a:t>我们的产品说明会到此结束，</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相关</a:t>
            </a:r>
            <a:r>
              <a:rPr lang="zh-TW" altLang="en-US" sz="3600" dirty="0">
                <a:latin typeface="Calibri" panose="020F0502020204030204" pitchFamily="34" charset="0"/>
                <a:cs typeface="Calibri" panose="020F0502020204030204" pitchFamily="34" charset="0"/>
              </a:rPr>
              <a:t>的内容都会在我们公</a:t>
            </a:r>
            <a:endParaRPr lang="en-US" altLang="zh-TW" sz="3600" dirty="0">
              <a:latin typeface="Calibri" panose="020F0502020204030204" pitchFamily="34" charset="0"/>
              <a:cs typeface="Calibri" panose="020F0502020204030204" pitchFamily="34" charset="0"/>
            </a:endParaRPr>
          </a:p>
          <a:p>
            <a:pPr>
              <a:lnSpc>
                <a:spcPct val="150000"/>
              </a:lnSpc>
            </a:pPr>
            <a:r>
              <a:rPr lang="zh-TW" altLang="en-US" sz="3600" dirty="0">
                <a:latin typeface="Calibri" panose="020F0502020204030204" pitchFamily="34" charset="0"/>
                <a:cs typeface="Calibri" panose="020F0502020204030204" pitchFamily="34" charset="0"/>
              </a:rPr>
              <a:t>   司的网站上公布。</a:t>
            </a:r>
            <a:endParaRPr lang="en-US" altLang="zh-TW"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4468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7" y="1043460"/>
            <a:ext cx="11525005" cy="1323439"/>
          </a:xfrm>
          <a:prstGeom prst="rect">
            <a:avLst/>
          </a:prstGeom>
          <a:solidFill>
            <a:schemeClr val="tx1"/>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多半</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2742368"/>
            <a:ext cx="11525005" cy="367254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 </a:t>
            </a:r>
            <a:r>
              <a:rPr lang="en-US" altLang="zh-TW" sz="4000" dirty="0">
                <a:latin typeface="微軟正黑體" panose="020B0604030504040204" pitchFamily="34" charset="-120"/>
                <a:ea typeface="微軟正黑體" panose="020B0604030504040204" pitchFamily="34" charset="-120"/>
              </a:rPr>
              <a:t>adv.</a:t>
            </a: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表示对情况的估计，相当于“大概”、“很有可能”。</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“多半”</a:t>
            </a:r>
            <a:r>
              <a:rPr lang="zh-TW" altLang="en-US" sz="4000" dirty="0">
                <a:latin typeface="微軟正黑體" panose="020B0604030504040204" pitchFamily="34" charset="-120"/>
              </a:rPr>
              <a:t>还有“超过半数”、 “大半”的意思 。</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866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多半</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03794D8E-F0D5-4241-833D-8A4E29D1EBBE}"/>
              </a:ext>
            </a:extLst>
          </p:cNvPr>
          <p:cNvSpPr txBox="1"/>
          <p:nvPr/>
        </p:nvSpPr>
        <p:spPr>
          <a:xfrm>
            <a:off x="346865" y="1600226"/>
            <a:ext cx="11498270" cy="4158061"/>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1.</a:t>
            </a:r>
            <a:r>
              <a:rPr lang="zh-TW" altLang="en-US" sz="3600" dirty="0">
                <a:latin typeface="Calibri" panose="020F0502020204030204" pitchFamily="34" charset="0"/>
                <a:ea typeface="微軟正黑體" panose="020B0604030504040204" pitchFamily="34" charset="-120"/>
              </a:rPr>
              <a:t>借书证找了半天也没找到，</a:t>
            </a:r>
            <a:r>
              <a:rPr lang="zh-TW" altLang="en-US" sz="3600" dirty="0">
                <a:solidFill>
                  <a:schemeClr val="bg1"/>
                </a:solidFill>
                <a:highlight>
                  <a:srgbClr val="FFFF00"/>
                </a:highlight>
                <a:latin typeface="Calibri" panose="020F0502020204030204" pitchFamily="34" charset="0"/>
                <a:ea typeface="微軟正黑體" panose="020B0604030504040204" pitchFamily="34" charset="-120"/>
              </a:rPr>
              <a:t>多半</a:t>
            </a:r>
            <a:r>
              <a:rPr lang="zh-TW" altLang="en-US" sz="3600" dirty="0">
                <a:latin typeface="Calibri" panose="020F0502020204030204" pitchFamily="34" charset="0"/>
                <a:ea typeface="微軟正黑體" panose="020B0604030504040204" pitchFamily="34" charset="-120"/>
              </a:rPr>
              <a:t>是在图书馆里丢了。</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你派他去办这件事，</a:t>
            </a:r>
            <a:r>
              <a:rPr lang="zh-TW" altLang="en-US" sz="3600" dirty="0">
                <a:solidFill>
                  <a:schemeClr val="bg1"/>
                </a:solidFill>
                <a:highlight>
                  <a:srgbClr val="FFFF00"/>
                </a:highlight>
                <a:latin typeface="Calibri" panose="020F0502020204030204" pitchFamily="34" charset="0"/>
                <a:ea typeface="微軟正黑體" panose="020B0604030504040204" pitchFamily="34" charset="-120"/>
              </a:rPr>
              <a:t>多半</a:t>
            </a:r>
            <a:r>
              <a:rPr lang="zh-TW" altLang="en-US" sz="3600" dirty="0">
                <a:latin typeface="Calibri" panose="020F0502020204030204" pitchFamily="34" charset="0"/>
                <a:ea typeface="微軟正黑體" panose="020B0604030504040204" pitchFamily="34" charset="-120"/>
              </a:rPr>
              <a:t>会是事情没办成，倒把钱都</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花光了 。</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3.</a:t>
            </a:r>
            <a:r>
              <a:rPr lang="zh-TW" altLang="en-US" sz="3600" dirty="0">
                <a:latin typeface="Calibri" panose="020F0502020204030204" pitchFamily="34" charset="0"/>
                <a:ea typeface="微軟正黑體" panose="020B0604030504040204" pitchFamily="34" charset="-120"/>
              </a:rPr>
              <a:t>过了立秋，天气</a:t>
            </a:r>
            <a:r>
              <a:rPr lang="zh-TW" altLang="en-US" sz="3600" dirty="0">
                <a:solidFill>
                  <a:schemeClr val="bg1"/>
                </a:solidFill>
                <a:highlight>
                  <a:srgbClr val="FFFF00"/>
                </a:highlight>
                <a:latin typeface="Calibri" panose="020F0502020204030204" pitchFamily="34" charset="0"/>
                <a:ea typeface="微軟正黑體" panose="020B0604030504040204" pitchFamily="34" charset="-120"/>
              </a:rPr>
              <a:t>多半</a:t>
            </a:r>
            <a:r>
              <a:rPr lang="zh-TW" altLang="en-US" sz="3600" dirty="0">
                <a:latin typeface="Calibri" panose="020F0502020204030204" pitchFamily="34" charset="0"/>
                <a:ea typeface="微軟正黑體" panose="020B0604030504040204" pitchFamily="34" charset="-120"/>
              </a:rPr>
              <a:t>会变得凉爽起来 。</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4.</a:t>
            </a:r>
            <a:r>
              <a:rPr lang="zh-TW" altLang="en-US" sz="3600" dirty="0">
                <a:latin typeface="Calibri" panose="020F0502020204030204" pitchFamily="34" charset="0"/>
                <a:ea typeface="微軟正黑體" panose="020B0604030504040204" pitchFamily="34" charset="-120"/>
              </a:rPr>
              <a:t>游览八达岭长城的</a:t>
            </a:r>
            <a:r>
              <a:rPr lang="zh-TW" altLang="en-US" sz="3600" dirty="0">
                <a:solidFill>
                  <a:schemeClr val="bg1"/>
                </a:solidFill>
                <a:highlight>
                  <a:srgbClr val="FFFF00"/>
                </a:highlight>
                <a:latin typeface="Calibri" panose="020F0502020204030204" pitchFamily="34" charset="0"/>
                <a:ea typeface="微軟正黑體" panose="020B0604030504040204" pitchFamily="34" charset="-120"/>
              </a:rPr>
              <a:t>多半</a:t>
            </a:r>
            <a:r>
              <a:rPr lang="zh-TW" altLang="en-US" sz="3600" dirty="0">
                <a:latin typeface="Calibri" panose="020F0502020204030204" pitchFamily="34" charset="0"/>
                <a:ea typeface="微軟正黑體" panose="020B0604030504040204" pitchFamily="34" charset="-120"/>
              </a:rPr>
              <a:t>是外地人 。</a:t>
            </a:r>
            <a:endParaRPr lang="en-US" altLang="zh-TW" sz="3600" dirty="0">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786840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C42B406-DD67-42EE-A225-8269F1A46FCA}"/>
              </a:ext>
            </a:extLst>
          </p:cNvPr>
          <p:cNvSpPr txBox="1"/>
          <p:nvPr/>
        </p:nvSpPr>
        <p:spPr>
          <a:xfrm>
            <a:off x="346865" y="616194"/>
            <a:ext cx="11498270" cy="5820055"/>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1.</a:t>
            </a:r>
            <a:r>
              <a:rPr lang="zh-TW" altLang="en-US" sz="3600" dirty="0">
                <a:latin typeface="Calibri" panose="020F0502020204030204" pitchFamily="34" charset="0"/>
                <a:ea typeface="微軟正黑體" panose="020B0604030504040204" pitchFamily="34" charset="-120"/>
              </a:rPr>
              <a:t>下午</a:t>
            </a:r>
            <a:r>
              <a:rPr lang="en-US" altLang="zh-TW" sz="3600" dirty="0">
                <a:latin typeface="Calibri" panose="020F0502020204030204" pitchFamily="34" charset="0"/>
                <a:ea typeface="微軟正黑體" panose="020B0604030504040204" pitchFamily="34" charset="-120"/>
              </a:rPr>
              <a:t>_____________________________</a:t>
            </a:r>
            <a:r>
              <a:rPr lang="zh-TW" altLang="en-US" sz="3600" dirty="0">
                <a:latin typeface="Calibri" panose="020F0502020204030204" pitchFamily="34" charset="0"/>
                <a:ea typeface="微軟正黑體" panose="020B0604030504040204" pitchFamily="34" charset="-120"/>
              </a:rPr>
              <a:t>，你最好带把伞。</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我碰到不开心的事情，</a:t>
            </a:r>
            <a:r>
              <a:rPr lang="en-US" altLang="zh-TW" sz="3600" dirty="0">
                <a:latin typeface="Calibri" panose="020F0502020204030204" pitchFamily="34" charset="0"/>
                <a:ea typeface="微軟正黑體" panose="020B0604030504040204" pitchFamily="34" charset="-120"/>
              </a:rPr>
              <a:t>_________________</a:t>
            </a:r>
            <a:r>
              <a:rPr lang="zh-TW" altLang="en-US" sz="3600" dirty="0">
                <a:latin typeface="Calibri" panose="020F0502020204030204" pitchFamily="34" charset="0"/>
                <a:ea typeface="微軟正黑體" panose="020B0604030504040204" pitchFamily="34" charset="-120"/>
              </a:rPr>
              <a:t>，很少一个</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人憋在心里。</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3.____________________________</a:t>
            </a:r>
            <a:r>
              <a:rPr lang="zh-TW" altLang="en-US" sz="3600" dirty="0">
                <a:latin typeface="Calibri" panose="020F0502020204030204" pitchFamily="34" charset="0"/>
                <a:ea typeface="微軟正黑體" panose="020B0604030504040204" pitchFamily="34" charset="-120"/>
              </a:rPr>
              <a:t>，也有一小部份是妈妈</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买的。</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4.</a:t>
            </a:r>
            <a:r>
              <a:rPr lang="zh-TW" altLang="en-US" sz="3600" dirty="0">
                <a:latin typeface="Calibri" panose="020F0502020204030204" pitchFamily="34" charset="0"/>
                <a:ea typeface="微軟正黑體" panose="020B0604030504040204" pitchFamily="34" charset="-120"/>
              </a:rPr>
              <a:t>我五音不全，你们让我来给大家唱首歌，</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a:t>
            </a:r>
            <a:r>
              <a:rPr lang="en-US" altLang="zh-TW" sz="3600" dirty="0">
                <a:latin typeface="Calibri" panose="020F0502020204030204" pitchFamily="34" charset="0"/>
                <a:ea typeface="微軟正黑體" panose="020B0604030504040204" pitchFamily="34" charset="-120"/>
              </a:rPr>
              <a:t>____________________</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p:txBody>
      </p:sp>
      <p:sp>
        <p:nvSpPr>
          <p:cNvPr id="7" name="矩形 6">
            <a:extLst>
              <a:ext uri="{FF2B5EF4-FFF2-40B4-BE49-F238E27FC236}">
                <a16:creationId xmlns:a16="http://schemas.microsoft.com/office/drawing/2014/main" id="{45E9E932-934A-4CFC-B360-FEE38093F103}"/>
              </a:ext>
            </a:extLst>
          </p:cNvPr>
          <p:cNvSpPr/>
          <p:nvPr/>
        </p:nvSpPr>
        <p:spPr>
          <a:xfrm>
            <a:off x="1732548" y="655810"/>
            <a:ext cx="6535553"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多半会下雨</a:t>
            </a:r>
            <a:endParaRPr lang="zh-TW" altLang="en-US" sz="3600" dirty="0">
              <a:highlight>
                <a:srgbClr val="FF0000"/>
              </a:highlight>
            </a:endParaRPr>
          </a:p>
        </p:txBody>
      </p:sp>
      <p:sp>
        <p:nvSpPr>
          <p:cNvPr id="8" name="矩形 7">
            <a:extLst>
              <a:ext uri="{FF2B5EF4-FFF2-40B4-BE49-F238E27FC236}">
                <a16:creationId xmlns:a16="http://schemas.microsoft.com/office/drawing/2014/main" id="{CEF46B86-417E-4098-838E-1E440B534002}"/>
              </a:ext>
            </a:extLst>
          </p:cNvPr>
          <p:cNvSpPr/>
          <p:nvPr/>
        </p:nvSpPr>
        <p:spPr>
          <a:xfrm>
            <a:off x="5342020" y="1528334"/>
            <a:ext cx="3869357"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多半会跟家人讲</a:t>
            </a:r>
            <a:endParaRPr lang="zh-TW" altLang="en-US" sz="3600" dirty="0">
              <a:highlight>
                <a:srgbClr val="FF0000"/>
              </a:highlight>
            </a:endParaRPr>
          </a:p>
        </p:txBody>
      </p:sp>
      <p:sp>
        <p:nvSpPr>
          <p:cNvPr id="9" name="矩形 8">
            <a:extLst>
              <a:ext uri="{FF2B5EF4-FFF2-40B4-BE49-F238E27FC236}">
                <a16:creationId xmlns:a16="http://schemas.microsoft.com/office/drawing/2014/main" id="{64B5716B-FD51-4139-9EAD-76B3FB2F6CC6}"/>
              </a:ext>
            </a:extLst>
          </p:cNvPr>
          <p:cNvSpPr/>
          <p:nvPr/>
        </p:nvSpPr>
        <p:spPr>
          <a:xfrm>
            <a:off x="970546" y="3089211"/>
            <a:ext cx="5796014"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我的衣服多半是我自己买的</a:t>
            </a:r>
            <a:endParaRPr lang="zh-TW" altLang="en-US" sz="3600" dirty="0">
              <a:highlight>
                <a:srgbClr val="FF0000"/>
              </a:highlight>
            </a:endParaRPr>
          </a:p>
        </p:txBody>
      </p:sp>
      <p:sp>
        <p:nvSpPr>
          <p:cNvPr id="10" name="矩形 9">
            <a:extLst>
              <a:ext uri="{FF2B5EF4-FFF2-40B4-BE49-F238E27FC236}">
                <a16:creationId xmlns:a16="http://schemas.microsoft.com/office/drawing/2014/main" id="{6BD4AD19-B64E-4EEB-AF09-DDFE48056DAC}"/>
              </a:ext>
            </a:extLst>
          </p:cNvPr>
          <p:cNvSpPr/>
          <p:nvPr/>
        </p:nvSpPr>
        <p:spPr>
          <a:xfrm>
            <a:off x="0" y="5595475"/>
            <a:ext cx="5796014"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多半是想让我被取笑</a:t>
            </a:r>
            <a:endParaRPr lang="zh-TW" altLang="en-US" sz="3600" dirty="0">
              <a:highlight>
                <a:srgbClr val="FF0000"/>
              </a:highlight>
            </a:endParaRPr>
          </a:p>
        </p:txBody>
      </p:sp>
    </p:spTree>
    <p:extLst>
      <p:ext uri="{BB962C8B-B14F-4D97-AF65-F5344CB8AC3E}">
        <p14:creationId xmlns:p14="http://schemas.microsoft.com/office/powerpoint/2010/main" val="50450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7" y="360066"/>
            <a:ext cx="11525005" cy="1323439"/>
          </a:xfrm>
          <a:prstGeom prst="rect">
            <a:avLst/>
          </a:prstGeom>
          <a:solidFill>
            <a:schemeClr val="tx1"/>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有所</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6" y="1953096"/>
            <a:ext cx="11525005" cy="902555"/>
          </a:xfrm>
          <a:prstGeom prst="rect">
            <a:avLst/>
          </a:prstGeom>
          <a:noFill/>
          <a:ln>
            <a:solidFill>
              <a:schemeClr val="tx1"/>
            </a:solidFill>
          </a:ln>
        </p:spPr>
        <p:txBody>
          <a:bodyPr wrap="square" rtlCol="0">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有所</a:t>
            </a:r>
            <a:r>
              <a:rPr lang="en-US" altLang="zh-TW" sz="4000" dirty="0">
                <a:latin typeface="微軟正黑體" panose="020B0604030504040204" pitchFamily="34" charset="-120"/>
                <a:ea typeface="微軟正黑體" panose="020B0604030504040204" pitchFamily="34" charset="-120"/>
              </a:rPr>
              <a:t>+V.</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p:txBody>
      </p:sp>
      <p:graphicFrame>
        <p:nvGraphicFramePr>
          <p:cNvPr id="3" name="表格 3">
            <a:extLst>
              <a:ext uri="{FF2B5EF4-FFF2-40B4-BE49-F238E27FC236}">
                <a16:creationId xmlns:a16="http://schemas.microsoft.com/office/drawing/2014/main" id="{9133DFCF-7D6D-4D33-9343-E197DDEFF857}"/>
              </a:ext>
            </a:extLst>
          </p:cNvPr>
          <p:cNvGraphicFramePr>
            <a:graphicFrameLocks noGrp="1"/>
          </p:cNvGraphicFramePr>
          <p:nvPr>
            <p:extLst>
              <p:ext uri="{D42A27DB-BD31-4B8C-83A1-F6EECF244321}">
                <p14:modId xmlns:p14="http://schemas.microsoft.com/office/powerpoint/2010/main" val="971462445"/>
              </p:ext>
            </p:extLst>
          </p:nvPr>
        </p:nvGraphicFramePr>
        <p:xfrm>
          <a:off x="333496" y="3428999"/>
          <a:ext cx="11621082" cy="3154680"/>
        </p:xfrm>
        <a:graphic>
          <a:graphicData uri="http://schemas.openxmlformats.org/drawingml/2006/table">
            <a:tbl>
              <a:tblPr firstRow="1" bandRow="1">
                <a:tableStyleId>{5940675A-B579-460E-94D1-54222C63F5DA}</a:tableStyleId>
              </a:tblPr>
              <a:tblGrid>
                <a:gridCol w="3873694">
                  <a:extLst>
                    <a:ext uri="{9D8B030D-6E8A-4147-A177-3AD203B41FA5}">
                      <a16:colId xmlns:a16="http://schemas.microsoft.com/office/drawing/2014/main" val="2998579221"/>
                    </a:ext>
                  </a:extLst>
                </a:gridCol>
                <a:gridCol w="3873694">
                  <a:extLst>
                    <a:ext uri="{9D8B030D-6E8A-4147-A177-3AD203B41FA5}">
                      <a16:colId xmlns:a16="http://schemas.microsoft.com/office/drawing/2014/main" val="3516902910"/>
                    </a:ext>
                  </a:extLst>
                </a:gridCol>
                <a:gridCol w="3873694">
                  <a:extLst>
                    <a:ext uri="{9D8B030D-6E8A-4147-A177-3AD203B41FA5}">
                      <a16:colId xmlns:a16="http://schemas.microsoft.com/office/drawing/2014/main" val="2215045205"/>
                    </a:ext>
                  </a:extLst>
                </a:gridCol>
              </a:tblGrid>
              <a:tr h="1051560">
                <a:tc>
                  <a:txBody>
                    <a:bodyPr/>
                    <a:lstStyle/>
                    <a:p>
                      <a:pPr algn="ctr"/>
                      <a:r>
                        <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有所发明</a:t>
                      </a:r>
                      <a:endParaRPr lang="zh-TW" altLang="en-US" sz="3600" dirty="0">
                        <a:latin typeface="微軟正黑體" panose="020B0604030504040204" pitchFamily="34" charset="-120"/>
                        <a:ea typeface="微軟正黑體" panose="020B0604030504040204" pitchFamily="34" charset="-120"/>
                      </a:endParaRPr>
                    </a:p>
                  </a:txBody>
                  <a:tcPr anchor="ctr"/>
                </a:tc>
                <a:tc>
                  <a:txBody>
                    <a:bodyPr/>
                    <a:lstStyle/>
                    <a:p>
                      <a:pPr algn="ctr"/>
                      <a:r>
                        <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有所创造</a:t>
                      </a:r>
                      <a:endParaRPr lang="zh-TW" altLang="en-US" sz="3600" dirty="0"/>
                    </a:p>
                  </a:txBody>
                  <a:tcPr anchor="ctr"/>
                </a:tc>
                <a:tc>
                  <a:txBody>
                    <a:bodyPr/>
                    <a:lstStyle/>
                    <a:p>
                      <a:pPr algn="ctr"/>
                      <a:r>
                        <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有所提高</a:t>
                      </a:r>
                      <a:endParaRPr lang="zh-TW" altLang="en-US" sz="3600" dirty="0"/>
                    </a:p>
                  </a:txBody>
                  <a:tcPr anchor="ctr"/>
                </a:tc>
                <a:extLst>
                  <a:ext uri="{0D108BD9-81ED-4DB2-BD59-A6C34878D82A}">
                    <a16:rowId xmlns:a16="http://schemas.microsoft.com/office/drawing/2014/main" val="184548558"/>
                  </a:ext>
                </a:extLst>
              </a:tr>
              <a:tr h="1051560">
                <a:tc>
                  <a:txBody>
                    <a:bodyPr/>
                    <a:lstStyle/>
                    <a:p>
                      <a:pPr algn="ctr"/>
                      <a:r>
                        <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有所作为</a:t>
                      </a:r>
                      <a:endParaRPr lang="zh-TW" altLang="en-US" sz="3600" dirty="0"/>
                    </a:p>
                  </a:txBody>
                  <a:tcPr anchor="ctr"/>
                </a:tc>
                <a:tc>
                  <a:txBody>
                    <a:bodyPr/>
                    <a:lstStyle/>
                    <a:p>
                      <a:pPr algn="ctr"/>
                      <a:r>
                        <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有所准备</a:t>
                      </a:r>
                      <a:endParaRPr lang="zh-TW" altLang="en-US" sz="3600" dirty="0"/>
                    </a:p>
                  </a:txBody>
                  <a:tcPr anchor="ctr"/>
                </a:tc>
                <a:tc>
                  <a:txBody>
                    <a:bodyPr/>
                    <a:lstStyle/>
                    <a:p>
                      <a:pPr algn="ctr"/>
                      <a:r>
                        <a:rPr kumimoji="0" lang="zh-TW" altLang="en-US" sz="36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有所增长</a:t>
                      </a:r>
                      <a:endParaRPr lang="zh-TW" altLang="en-US" sz="3600" dirty="0"/>
                    </a:p>
                  </a:txBody>
                  <a:tcPr anchor="ctr"/>
                </a:tc>
                <a:extLst>
                  <a:ext uri="{0D108BD9-81ED-4DB2-BD59-A6C34878D82A}">
                    <a16:rowId xmlns:a16="http://schemas.microsoft.com/office/drawing/2014/main" val="579915955"/>
                  </a:ext>
                </a:extLst>
              </a:tr>
              <a:tr h="1051560">
                <a:tc>
                  <a:txBody>
                    <a:bodyPr/>
                    <a:lstStyle/>
                    <a:p>
                      <a:pPr algn="ctr"/>
                      <a:r>
                        <a:rPr lang="zh-TW" altLang="en-US" sz="3600" dirty="0"/>
                        <a:t>有所不甘</a:t>
                      </a:r>
                      <a:r>
                        <a:rPr lang="en-US" altLang="zh-TW" sz="2000" dirty="0">
                          <a:latin typeface="Calibri" panose="020F0502020204030204" pitchFamily="34" charset="0"/>
                          <a:cs typeface="Calibri" panose="020F0502020204030204" pitchFamily="34" charset="0"/>
                        </a:rPr>
                        <a:t>(unwilling)</a:t>
                      </a:r>
                      <a:endParaRPr lang="zh-TW" altLang="en-US" sz="2000" dirty="0">
                        <a:latin typeface="Calibri" panose="020F0502020204030204" pitchFamily="34" charset="0"/>
                        <a:cs typeface="Calibri" panose="020F0502020204030204" pitchFamily="34" charset="0"/>
                      </a:endParaRPr>
                    </a:p>
                  </a:txBody>
                  <a:tcPr anchor="ctr"/>
                </a:tc>
                <a:tc>
                  <a:txBody>
                    <a:bodyPr/>
                    <a:lstStyle/>
                    <a:p>
                      <a:pPr algn="ctr"/>
                      <a:r>
                        <a:rPr lang="zh-TW" altLang="en-US" sz="3600" dirty="0"/>
                        <a:t>心有所属</a:t>
                      </a:r>
                    </a:p>
                  </a:txBody>
                  <a:tcPr anchor="ctr"/>
                </a:tc>
                <a:tc>
                  <a:txBody>
                    <a:bodyPr/>
                    <a:lstStyle/>
                    <a:p>
                      <a:pPr algn="ctr"/>
                      <a:endParaRPr lang="zh-TW" altLang="en-US" sz="3600" dirty="0"/>
                    </a:p>
                  </a:txBody>
                  <a:tcPr anchor="ctr"/>
                </a:tc>
                <a:extLst>
                  <a:ext uri="{0D108BD9-81ED-4DB2-BD59-A6C34878D82A}">
                    <a16:rowId xmlns:a16="http://schemas.microsoft.com/office/drawing/2014/main" val="148274378"/>
                  </a:ext>
                </a:extLst>
              </a:tr>
            </a:tbl>
          </a:graphicData>
        </a:graphic>
      </p:graphicFrame>
      <p:cxnSp>
        <p:nvCxnSpPr>
          <p:cNvPr id="7" name="直線接點 6">
            <a:extLst>
              <a:ext uri="{FF2B5EF4-FFF2-40B4-BE49-F238E27FC236}">
                <a16:creationId xmlns:a16="http://schemas.microsoft.com/office/drawing/2014/main" id="{2640C98A-A82A-4E07-BA30-E06B73820BDC}"/>
              </a:ext>
            </a:extLst>
          </p:cNvPr>
          <p:cNvCxnSpPr>
            <a:cxnSpLocks/>
          </p:cNvCxnSpPr>
          <p:nvPr/>
        </p:nvCxnSpPr>
        <p:spPr>
          <a:xfrm>
            <a:off x="8094846" y="5544152"/>
            <a:ext cx="3859732" cy="1039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942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57478" y="580447"/>
            <a:ext cx="7217603" cy="1015663"/>
          </a:xfrm>
          <a:prstGeom prst="rect">
            <a:avLst/>
          </a:prstGeom>
          <a:noFill/>
          <a:ln>
            <a:solidFill>
              <a:schemeClr val="tx1"/>
            </a:solidFill>
          </a:ln>
        </p:spPr>
        <p:txBody>
          <a:bodyPr wrap="square" rtlCol="0" anchor="ctr">
            <a:spAutoFit/>
          </a:bodyPr>
          <a:lstStyle/>
          <a:p>
            <a:pPr algn="ctr"/>
            <a:r>
              <a:rPr lang="zh-TW" altLang="en-US" sz="6000" dirty="0"/>
              <a:t>日有所思，夜有所梦</a:t>
            </a:r>
            <a:endParaRPr lang="en-US" altLang="zh-TW" sz="6000" dirty="0"/>
          </a:p>
        </p:txBody>
      </p:sp>
      <p:cxnSp>
        <p:nvCxnSpPr>
          <p:cNvPr id="5" name="直線單箭頭接點 4">
            <a:extLst>
              <a:ext uri="{FF2B5EF4-FFF2-40B4-BE49-F238E27FC236}">
                <a16:creationId xmlns:a16="http://schemas.microsoft.com/office/drawing/2014/main" id="{036036A7-BBBC-4FBA-AF40-C2B26F213443}"/>
              </a:ext>
            </a:extLst>
          </p:cNvPr>
          <p:cNvCxnSpPr>
            <a:cxnSpLocks/>
          </p:cNvCxnSpPr>
          <p:nvPr/>
        </p:nvCxnSpPr>
        <p:spPr>
          <a:xfrm>
            <a:off x="357478" y="2667991"/>
            <a:ext cx="117293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1807050" y="2375604"/>
            <a:ext cx="10027471" cy="584775"/>
          </a:xfrm>
          <a:prstGeom prst="rect">
            <a:avLst/>
          </a:prstGeom>
          <a:noFill/>
        </p:spPr>
        <p:txBody>
          <a:bodyPr wrap="square" rtlCol="0">
            <a:spAutoFit/>
          </a:bodyPr>
          <a:lstStyle/>
          <a:p>
            <a:pPr algn="ctr"/>
            <a:r>
              <a:rPr lang="zh-CN" altLang="en-US" sz="3200" dirty="0">
                <a:latin typeface="微軟正黑體" panose="020B0604030504040204" pitchFamily="34" charset="-120"/>
                <a:ea typeface="微軟正黑體" panose="020B0604030504040204" pitchFamily="34" charset="-120"/>
              </a:rPr>
              <a:t>白天</a:t>
            </a:r>
            <a:r>
              <a:rPr lang="zh-TW" altLang="en-US" sz="3200" dirty="0">
                <a:latin typeface="微軟正黑體" panose="020B0604030504040204" pitchFamily="34" charset="-120"/>
                <a:ea typeface="微軟正黑體" panose="020B0604030504040204" pitchFamily="34" charset="-120"/>
              </a:rPr>
              <a:t>一直想</a:t>
            </a:r>
            <a:r>
              <a:rPr lang="zh-CN" altLang="en-US" sz="3200" dirty="0">
                <a:latin typeface="微軟正黑體" panose="020B0604030504040204" pitchFamily="34" charset="-120"/>
                <a:ea typeface="微軟正黑體" panose="020B0604030504040204" pitchFamily="34" charset="-120"/>
              </a:rPr>
              <a:t>的事情，到</a:t>
            </a:r>
            <a:r>
              <a:rPr lang="zh-TW" altLang="en-US" sz="3200" dirty="0">
                <a:latin typeface="微軟正黑體" panose="020B0604030504040204" pitchFamily="34" charset="-120"/>
                <a:ea typeface="微軟正黑體" panose="020B0604030504040204" pitchFamily="34" charset="-120"/>
              </a:rPr>
              <a:t>了</a:t>
            </a:r>
            <a:r>
              <a:rPr lang="zh-CN" altLang="en-US" sz="3200" dirty="0">
                <a:latin typeface="微軟正黑體" panose="020B0604030504040204" pitchFamily="34" charset="-120"/>
                <a:ea typeface="微軟正黑體" panose="020B0604030504040204" pitchFamily="34" charset="-120"/>
              </a:rPr>
              <a:t>晚上就有可能梦到相关的事物</a:t>
            </a:r>
            <a:r>
              <a:rPr lang="zh-TW" altLang="en-US" sz="3200" dirty="0">
                <a:latin typeface="微軟正黑體" panose="020B0604030504040204" pitchFamily="34" charset="-120"/>
                <a:ea typeface="微軟正黑體" panose="020B0604030504040204" pitchFamily="34" charset="-120"/>
              </a:rPr>
              <a:t>。</a:t>
            </a:r>
          </a:p>
        </p:txBody>
      </p:sp>
      <p:sp>
        <p:nvSpPr>
          <p:cNvPr id="13" name="文字方塊 12">
            <a:extLst>
              <a:ext uri="{FF2B5EF4-FFF2-40B4-BE49-F238E27FC236}">
                <a16:creationId xmlns:a16="http://schemas.microsoft.com/office/drawing/2014/main" id="{07FB611F-8FFE-49A2-84A2-25FD90E04D21}"/>
              </a:ext>
            </a:extLst>
          </p:cNvPr>
          <p:cNvSpPr txBox="1"/>
          <p:nvPr/>
        </p:nvSpPr>
        <p:spPr>
          <a:xfrm>
            <a:off x="357478" y="3429000"/>
            <a:ext cx="7217603" cy="1015663"/>
          </a:xfrm>
          <a:prstGeom prst="rect">
            <a:avLst/>
          </a:prstGeom>
          <a:noFill/>
          <a:ln>
            <a:solidFill>
              <a:schemeClr val="tx1"/>
            </a:solidFill>
          </a:ln>
        </p:spPr>
        <p:txBody>
          <a:bodyPr wrap="square" rtlCol="0" anchor="ctr">
            <a:spAutoFit/>
          </a:bodyPr>
          <a:lstStyle/>
          <a:p>
            <a:pPr algn="ctr"/>
            <a:r>
              <a:rPr lang="zh-TW" altLang="en-US" sz="6000" dirty="0"/>
              <a:t>有所不为才能有所为</a:t>
            </a:r>
            <a:endParaRPr lang="en-US" altLang="zh-TW" sz="6000" dirty="0"/>
          </a:p>
        </p:txBody>
      </p:sp>
      <p:pic>
        <p:nvPicPr>
          <p:cNvPr id="14" name="圖片 13">
            <a:extLst>
              <a:ext uri="{FF2B5EF4-FFF2-40B4-BE49-F238E27FC236}">
                <a16:creationId xmlns:a16="http://schemas.microsoft.com/office/drawing/2014/main" id="{D293304C-A59F-442F-90F0-81684F4E4409}"/>
              </a:ext>
            </a:extLst>
          </p:cNvPr>
          <p:cNvPicPr>
            <a:picLocks noChangeAspect="1"/>
          </p:cNvPicPr>
          <p:nvPr/>
        </p:nvPicPr>
        <p:blipFill>
          <a:blip r:embed="rId2"/>
          <a:stretch>
            <a:fillRect/>
          </a:stretch>
        </p:blipFill>
        <p:spPr>
          <a:xfrm>
            <a:off x="9006037" y="66925"/>
            <a:ext cx="2828484" cy="2075848"/>
          </a:xfrm>
          <a:prstGeom prst="rect">
            <a:avLst/>
          </a:prstGeom>
        </p:spPr>
      </p:pic>
      <p:cxnSp>
        <p:nvCxnSpPr>
          <p:cNvPr id="15" name="直線單箭頭接點 14">
            <a:extLst>
              <a:ext uri="{FF2B5EF4-FFF2-40B4-BE49-F238E27FC236}">
                <a16:creationId xmlns:a16="http://schemas.microsoft.com/office/drawing/2014/main" id="{CA5C3705-92DF-4AE7-AE1A-9DA089781329}"/>
              </a:ext>
            </a:extLst>
          </p:cNvPr>
          <p:cNvCxnSpPr>
            <a:cxnSpLocks/>
          </p:cNvCxnSpPr>
          <p:nvPr/>
        </p:nvCxnSpPr>
        <p:spPr>
          <a:xfrm>
            <a:off x="357478" y="5573216"/>
            <a:ext cx="117293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E5595466-8B4C-4119-9AF1-6A602C51BEB6}"/>
              </a:ext>
            </a:extLst>
          </p:cNvPr>
          <p:cNvSpPr txBox="1"/>
          <p:nvPr/>
        </p:nvSpPr>
        <p:spPr>
          <a:xfrm>
            <a:off x="1807050" y="5280828"/>
            <a:ext cx="10027471" cy="584775"/>
          </a:xfrm>
          <a:prstGeom prst="rect">
            <a:avLst/>
          </a:prstGeom>
          <a:noFill/>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一个人只有放弃一些事，才能集中力量完成一些事情。</a:t>
            </a:r>
          </a:p>
        </p:txBody>
      </p:sp>
    </p:spTree>
    <p:extLst>
      <p:ext uri="{BB962C8B-B14F-4D97-AF65-F5344CB8AC3E}">
        <p14:creationId xmlns:p14="http://schemas.microsoft.com/office/powerpoint/2010/main" val="2067014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6FCCF96-241E-46BC-BB0F-6AF0CDAC8666}"/>
              </a:ext>
            </a:extLst>
          </p:cNvPr>
          <p:cNvSpPr txBox="1"/>
          <p:nvPr/>
        </p:nvSpPr>
        <p:spPr>
          <a:xfrm>
            <a:off x="346865" y="1031693"/>
            <a:ext cx="11498270" cy="4989058"/>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1.</a:t>
            </a:r>
            <a:r>
              <a:rPr lang="zh-TW" altLang="en-US" sz="3600" dirty="0">
                <a:latin typeface="Calibri" panose="020F0502020204030204" pitchFamily="34" charset="0"/>
                <a:ea typeface="微軟正黑體" panose="020B0604030504040204" pitchFamily="34" charset="-120"/>
              </a:rPr>
              <a:t>加大产品的广告力度后，</a:t>
            </a:r>
            <a:r>
              <a:rPr lang="en-US" altLang="zh-TW" sz="3600" dirty="0">
                <a:latin typeface="Calibri" panose="020F0502020204030204" pitchFamily="34" charset="0"/>
                <a:ea typeface="微軟正黑體" panose="020B0604030504040204" pitchFamily="34" charset="-120"/>
              </a:rPr>
              <a:t>_________________________</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 改变学习方法以后，</a:t>
            </a:r>
            <a:r>
              <a:rPr lang="en-US" altLang="zh-TW" sz="3600" dirty="0">
                <a:latin typeface="Calibri" panose="020F0502020204030204" pitchFamily="34" charset="0"/>
                <a:ea typeface="微軟正黑體" panose="020B0604030504040204" pitchFamily="34" charset="-120"/>
              </a:rPr>
              <a:t>______________________</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3.</a:t>
            </a:r>
            <a:r>
              <a:rPr lang="zh-TW" altLang="en-US" sz="3600" dirty="0">
                <a:latin typeface="Calibri" panose="020F0502020204030204" pitchFamily="34" charset="0"/>
                <a:ea typeface="微軟正黑體" panose="020B0604030504040204" pitchFamily="34" charset="-120"/>
              </a:rPr>
              <a:t>俗话说：</a:t>
            </a:r>
            <a:r>
              <a:rPr lang="en-US" altLang="zh-TW" sz="3600" dirty="0">
                <a:latin typeface="Calibri" panose="020F0502020204030204" pitchFamily="34" charset="0"/>
                <a:ea typeface="微軟正黑體" panose="020B0604030504040204" pitchFamily="34" charset="-120"/>
              </a:rPr>
              <a:t>______________________</a:t>
            </a:r>
            <a:r>
              <a:rPr lang="zh-TW" altLang="en-US" sz="3600" dirty="0">
                <a:latin typeface="Calibri" panose="020F0502020204030204" pitchFamily="34" charset="0"/>
                <a:ea typeface="微軟正黑體" panose="020B0604030504040204" pitchFamily="34" charset="-120"/>
              </a:rPr>
              <a:t>，如果你什么事都想</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做，结果就是什么事都做不好。</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4.</a:t>
            </a:r>
            <a:r>
              <a:rPr lang="zh-TW" altLang="en-US" sz="3600" dirty="0">
                <a:latin typeface="Calibri" panose="020F0502020204030204" pitchFamily="34" charset="0"/>
                <a:ea typeface="微軟正黑體" panose="020B0604030504040204" pitchFamily="34" charset="-120"/>
              </a:rPr>
              <a:t>在赌场输光的人，总是</a:t>
            </a:r>
            <a:r>
              <a:rPr lang="en-US" altLang="zh-TW" sz="3600" dirty="0">
                <a:latin typeface="Calibri" panose="020F0502020204030204" pitchFamily="34" charset="0"/>
                <a:ea typeface="微軟正黑體" panose="020B0604030504040204" pitchFamily="34" charset="-120"/>
              </a:rPr>
              <a:t>___________</a:t>
            </a:r>
            <a:r>
              <a:rPr lang="zh-TW" altLang="en-US" sz="3600" dirty="0">
                <a:latin typeface="Calibri" panose="020F0502020204030204" pitchFamily="34" charset="0"/>
                <a:ea typeface="微軟正黑體" panose="020B0604030504040204" pitchFamily="34" charset="-120"/>
              </a:rPr>
              <a:t>，总想再回到赌场</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把钱赢回来。</a:t>
            </a:r>
            <a:endParaRPr lang="en-US" altLang="zh-TW" sz="3600" dirty="0">
              <a:latin typeface="Calibri" panose="020F0502020204030204" pitchFamily="34" charset="0"/>
              <a:ea typeface="微軟正黑體" panose="020B0604030504040204" pitchFamily="34" charset="-120"/>
            </a:endParaRPr>
          </a:p>
        </p:txBody>
      </p:sp>
      <p:sp>
        <p:nvSpPr>
          <p:cNvPr id="3" name="矩形 2">
            <a:extLst>
              <a:ext uri="{FF2B5EF4-FFF2-40B4-BE49-F238E27FC236}">
                <a16:creationId xmlns:a16="http://schemas.microsoft.com/office/drawing/2014/main" id="{762A8672-7F78-4254-BFEE-9FAFC47421DF}"/>
              </a:ext>
            </a:extLst>
          </p:cNvPr>
          <p:cNvSpPr/>
          <p:nvPr/>
        </p:nvSpPr>
        <p:spPr>
          <a:xfrm>
            <a:off x="5871410" y="1109005"/>
            <a:ext cx="5698156"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产品销售量有所增加</a:t>
            </a:r>
            <a:endParaRPr lang="zh-TW" altLang="en-US" sz="3600" dirty="0">
              <a:highlight>
                <a:srgbClr val="FF0000"/>
              </a:highlight>
            </a:endParaRPr>
          </a:p>
        </p:txBody>
      </p:sp>
      <p:sp>
        <p:nvSpPr>
          <p:cNvPr id="4" name="矩形 3">
            <a:extLst>
              <a:ext uri="{FF2B5EF4-FFF2-40B4-BE49-F238E27FC236}">
                <a16:creationId xmlns:a16="http://schemas.microsoft.com/office/drawing/2014/main" id="{4881479A-7DF5-4503-8B19-61A392977125}"/>
              </a:ext>
            </a:extLst>
          </p:cNvPr>
          <p:cNvSpPr/>
          <p:nvPr/>
        </p:nvSpPr>
        <p:spPr>
          <a:xfrm>
            <a:off x="2656575" y="2759204"/>
            <a:ext cx="4966635"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有所不为才能有所为</a:t>
            </a:r>
            <a:endParaRPr lang="zh-TW" altLang="en-US" sz="3600" dirty="0">
              <a:highlight>
                <a:srgbClr val="FF0000"/>
              </a:highlight>
            </a:endParaRPr>
          </a:p>
        </p:txBody>
      </p:sp>
      <p:sp>
        <p:nvSpPr>
          <p:cNvPr id="5" name="矩形 4">
            <a:extLst>
              <a:ext uri="{FF2B5EF4-FFF2-40B4-BE49-F238E27FC236}">
                <a16:creationId xmlns:a16="http://schemas.microsoft.com/office/drawing/2014/main" id="{C7AD97D3-A5FB-4C37-BACD-F9D1FB8397BC}"/>
              </a:ext>
            </a:extLst>
          </p:cNvPr>
          <p:cNvSpPr/>
          <p:nvPr/>
        </p:nvSpPr>
        <p:spPr>
          <a:xfrm>
            <a:off x="5013159" y="1965797"/>
            <a:ext cx="4966635"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我的考试分数有所提升</a:t>
            </a:r>
            <a:endParaRPr lang="zh-TW" altLang="en-US" sz="3600" dirty="0">
              <a:highlight>
                <a:srgbClr val="FF0000"/>
              </a:highlight>
            </a:endParaRPr>
          </a:p>
        </p:txBody>
      </p:sp>
      <p:sp>
        <p:nvSpPr>
          <p:cNvPr id="6" name="矩形 5">
            <a:extLst>
              <a:ext uri="{FF2B5EF4-FFF2-40B4-BE49-F238E27FC236}">
                <a16:creationId xmlns:a16="http://schemas.microsoft.com/office/drawing/2014/main" id="{3570B513-5DEC-465D-9A1B-9760A3EC5CFD}"/>
              </a:ext>
            </a:extLst>
          </p:cNvPr>
          <p:cNvSpPr/>
          <p:nvPr/>
        </p:nvSpPr>
        <p:spPr>
          <a:xfrm>
            <a:off x="5390147" y="4389977"/>
            <a:ext cx="2454442"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有所不甘</a:t>
            </a:r>
            <a:endParaRPr lang="zh-TW" altLang="en-US" sz="3600" dirty="0">
              <a:highlight>
                <a:srgbClr val="FF0000"/>
              </a:highlight>
            </a:endParaRPr>
          </a:p>
        </p:txBody>
      </p:sp>
    </p:spTree>
    <p:extLst>
      <p:ext uri="{BB962C8B-B14F-4D97-AF65-F5344CB8AC3E}">
        <p14:creationId xmlns:p14="http://schemas.microsoft.com/office/powerpoint/2010/main" val="65447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EC39CCE-2272-4A08-B6FC-0DB4217D8777}"/>
              </a:ext>
            </a:extLst>
          </p:cNvPr>
          <p:cNvSpPr txBox="1"/>
          <p:nvPr/>
        </p:nvSpPr>
        <p:spPr>
          <a:xfrm>
            <a:off x="335021" y="568754"/>
            <a:ext cx="4327450" cy="1508105"/>
          </a:xfrm>
          <a:prstGeom prst="rect">
            <a:avLst/>
          </a:prstGeom>
          <a:noFill/>
          <a:ln>
            <a:solidFill>
              <a:schemeClr val="tx1"/>
            </a:solidFill>
          </a:ln>
        </p:spPr>
        <p:txBody>
          <a:bodyPr wrap="square" rtlCol="0" anchor="ctr">
            <a:spAutoFit/>
          </a:bodyPr>
          <a:lstStyle/>
          <a:p>
            <a:pPr algn="ctr"/>
            <a:r>
              <a:rPr lang="zh-TW" altLang="en-US" sz="6000" dirty="0"/>
              <a:t>方方</a:t>
            </a:r>
            <a:endParaRPr lang="en-US" altLang="zh-TW" sz="6000" dirty="0"/>
          </a:p>
          <a:p>
            <a:pPr algn="ctr"/>
            <a:r>
              <a:rPr lang="en-US" altLang="zh-TW" sz="3200" dirty="0" err="1">
                <a:latin typeface="+mn-ea"/>
              </a:rPr>
              <a:t>fāng</a:t>
            </a:r>
            <a:r>
              <a:rPr lang="en-US" altLang="zh-TW" sz="3200" dirty="0">
                <a:latin typeface="+mn-ea"/>
              </a:rPr>
              <a:t> </a:t>
            </a:r>
            <a:r>
              <a:rPr lang="en-US" altLang="zh-TW" sz="3200" dirty="0" err="1">
                <a:latin typeface="+mn-ea"/>
              </a:rPr>
              <a:t>fāng</a:t>
            </a:r>
            <a:endParaRPr lang="en-US" altLang="zh-TW" sz="3200" dirty="0">
              <a:latin typeface="+mn-ea"/>
              <a:cs typeface="Calibri" panose="020F0502020204030204" pitchFamily="34" charset="0"/>
            </a:endParaRPr>
          </a:p>
        </p:txBody>
      </p:sp>
      <p:sp>
        <p:nvSpPr>
          <p:cNvPr id="3" name="矩形 2">
            <a:extLst>
              <a:ext uri="{FF2B5EF4-FFF2-40B4-BE49-F238E27FC236}">
                <a16:creationId xmlns:a16="http://schemas.microsoft.com/office/drawing/2014/main" id="{B39D28FC-52AE-4923-8506-D0657F9BDC9E}"/>
              </a:ext>
            </a:extLst>
          </p:cNvPr>
          <p:cNvSpPr/>
          <p:nvPr/>
        </p:nvSpPr>
        <p:spPr>
          <a:xfrm>
            <a:off x="335952" y="4006699"/>
            <a:ext cx="11520095" cy="2217851"/>
          </a:xfrm>
          <a:prstGeom prst="rect">
            <a:avLst/>
          </a:prstGeom>
        </p:spPr>
        <p:txBody>
          <a:bodyPr wrap="square">
            <a:spAutoFit/>
          </a:bodyPr>
          <a:lstStyle/>
          <a:p>
            <a:pPr indent="457200">
              <a:lnSpc>
                <a:spcPct val="150000"/>
              </a:lnSpc>
            </a:pPr>
            <a:r>
              <a:rPr lang="zh-TW" altLang="en-US" sz="3200" dirty="0">
                <a:latin typeface="+mn-ea"/>
              </a:rPr>
              <a:t>方方（</a:t>
            </a:r>
            <a:r>
              <a:rPr lang="en-US" altLang="zh-TW" sz="3200" dirty="0">
                <a:latin typeface="+mn-ea"/>
              </a:rPr>
              <a:t>1955</a:t>
            </a:r>
            <a:r>
              <a:rPr lang="zh-TW" altLang="en-US" sz="3200" dirty="0">
                <a:latin typeface="+mn-ea"/>
              </a:rPr>
              <a:t>年</a:t>
            </a:r>
            <a:r>
              <a:rPr lang="en-US" altLang="zh-TW" sz="3200" dirty="0">
                <a:latin typeface="+mn-ea"/>
              </a:rPr>
              <a:t>5</a:t>
            </a:r>
            <a:r>
              <a:rPr lang="zh-TW" altLang="en-US" sz="3200" dirty="0">
                <a:latin typeface="+mn-ea"/>
              </a:rPr>
              <a:t>月</a:t>
            </a:r>
            <a:r>
              <a:rPr lang="en-US" altLang="zh-TW" sz="3200" dirty="0">
                <a:latin typeface="+mn-ea"/>
              </a:rPr>
              <a:t>11</a:t>
            </a:r>
            <a:r>
              <a:rPr lang="zh-TW" altLang="en-US" sz="3200" dirty="0">
                <a:latin typeface="+mn-ea"/>
              </a:rPr>
              <a:t>日－），原名</a:t>
            </a:r>
            <a:r>
              <a:rPr lang="zh-TW" altLang="en-US" sz="3200" b="1" dirty="0">
                <a:latin typeface="+mn-ea"/>
              </a:rPr>
              <a:t>汪芳</a:t>
            </a:r>
            <a:r>
              <a:rPr lang="zh-TW" altLang="en-US" sz="3200" dirty="0">
                <a:latin typeface="+mn-ea"/>
              </a:rPr>
              <a:t>，生於江蘇南京，中國當代女作家。</a:t>
            </a:r>
            <a:r>
              <a:rPr lang="en-US" altLang="zh-CN" sz="3200" dirty="0">
                <a:latin typeface="微軟正黑體" panose="020B0604030504040204" pitchFamily="34" charset="-120"/>
                <a:ea typeface="微軟正黑體" panose="020B0604030504040204" pitchFamily="34" charset="-120"/>
              </a:rPr>
              <a:t>1978</a:t>
            </a:r>
            <a:r>
              <a:rPr lang="zh-CN" altLang="en-US" sz="3200" dirty="0">
                <a:latin typeface="微軟正黑體" panose="020B0604030504040204" pitchFamily="34" charset="-120"/>
                <a:ea typeface="微軟正黑體" panose="020B0604030504040204" pitchFamily="34" charset="-120"/>
              </a:rPr>
              <a:t>年考入武汉大学中文系，获学士学位。</a:t>
            </a:r>
            <a:r>
              <a:rPr lang="zh-TW" altLang="en-US" sz="3200" dirty="0">
                <a:latin typeface="+mn-ea"/>
              </a:rPr>
              <a:t>现居于武汉</a:t>
            </a:r>
            <a:r>
              <a:rPr lang="zh-CN" altLang="en-US" sz="3200" b="0" i="0" dirty="0">
                <a:effectLst/>
                <a:latin typeface="+mn-ea"/>
              </a:rPr>
              <a:t>。</a:t>
            </a:r>
            <a:endParaRPr lang="zh-TW" altLang="en-US" sz="3200" dirty="0">
              <a:latin typeface="+mn-ea"/>
            </a:endParaRPr>
          </a:p>
        </p:txBody>
      </p:sp>
      <p:pic>
        <p:nvPicPr>
          <p:cNvPr id="1026" name="Picture 2" descr="「方方 作家」的圖片搜尋結果">
            <a:extLst>
              <a:ext uri="{FF2B5EF4-FFF2-40B4-BE49-F238E27FC236}">
                <a16:creationId xmlns:a16="http://schemas.microsoft.com/office/drawing/2014/main" id="{6737CDBC-9A8A-434D-A097-4A9700A4F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756" y="109762"/>
            <a:ext cx="2619711" cy="3741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09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A20EA68-126D-4C37-9C70-0FE0C7E747A1}"/>
              </a:ext>
            </a:extLst>
          </p:cNvPr>
          <p:cNvSpPr/>
          <p:nvPr/>
        </p:nvSpPr>
        <p:spPr>
          <a:xfrm>
            <a:off x="370367" y="109725"/>
            <a:ext cx="11451266" cy="6638549"/>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为了你脑子里想不通的那个球，你几天都吃睡不香，见人便谈，直谈得认识你的人都烦了你，拿你当了“足球祥林嫂”。 而实际上，真甩给你一个球，你抬</a:t>
            </a:r>
            <a:r>
              <a:rPr lang="zh-TW" altLang="en-US" sz="3600" dirty="0">
                <a:latin typeface="微軟正黑體" panose="020B0604030504040204" pitchFamily="34" charset="-120"/>
                <a:ea typeface="微軟正黑體" panose="020B0604030504040204" pitchFamily="34" charset="-120"/>
              </a:rPr>
              <a:t>脚</a:t>
            </a:r>
            <a:r>
              <a:rPr lang="zh-CN" altLang="en-US" sz="3600" dirty="0">
                <a:latin typeface="微軟正黑體" panose="020B0604030504040204" pitchFamily="34" charset="-120"/>
                <a:ea typeface="微軟正黑體" panose="020B0604030504040204" pitchFamily="34" charset="-120"/>
              </a:rPr>
              <a:t>迎上，多半会是球没踢着，倒把鞋踢飞了。可你却对足球的痴迷远比人家正经打球的人还胜过一千倍。那一切胜败兴衰又与你有什么相干呢？想来想去都找不出与你有关系之处，任何一场球赛比分都不会因你的存在或不存在而有所波动，更谈不上改变。</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04410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功利</a:t>
            </a:r>
            <a:endParaRPr lang="en-US" altLang="zh-TW" sz="6000" dirty="0">
              <a:latin typeface="Calibri" panose="020F0502020204030204" pitchFamily="34" charset="0"/>
            </a:endParaRPr>
          </a:p>
          <a:p>
            <a:pPr algn="ctr"/>
            <a:r>
              <a:rPr lang="en-US" altLang="zh-TW" sz="3200" dirty="0" err="1"/>
              <a:t>gōnglì</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类型</a:t>
            </a:r>
            <a:endParaRPr lang="en-US" altLang="zh-TW" sz="6000" dirty="0">
              <a:latin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lèixíng</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913856"/>
            <a:ext cx="609600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功效和利益。</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19"/>
            <a:ext cx="6057508"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具有共同性质、特点的事物所形成的种类。</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utility</a:t>
            </a:r>
            <a:endParaRPr lang="zh-TW" altLang="en-US" sz="2800" b="1"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523220"/>
          </a:xfrm>
          <a:prstGeom prst="rect">
            <a:avLst/>
          </a:prstGeom>
        </p:spPr>
        <p:txBody>
          <a:bodyPr wrap="square">
            <a:spAutoFit/>
          </a:bodyPr>
          <a:lstStyle/>
          <a:p>
            <a:pPr algn="ctr"/>
            <a:r>
              <a:rPr lang="en-US" altLang="zh-TW" sz="2800" dirty="0" err="1">
                <a:latin typeface="Calibri" panose="020F0502020204030204" pitchFamily="34" charset="0"/>
                <a:cs typeface="Calibri" panose="020F0502020204030204" pitchFamily="34" charset="0"/>
              </a:rPr>
              <a:t>type;pattern</a:t>
            </a:r>
            <a:endParaRPr lang="zh-TW"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72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1"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290101-F794-412F-92BD-35F150B9D94B}"/>
              </a:ext>
            </a:extLst>
          </p:cNvPr>
          <p:cNvSpPr>
            <a:spLocks noChangeArrowheads="1"/>
          </p:cNvSpPr>
          <p:nvPr/>
        </p:nvSpPr>
        <p:spPr bwMode="auto">
          <a:xfrm>
            <a:off x="359735" y="2432156"/>
            <a:ext cx="11472530" cy="274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50000"/>
              </a:lnSpc>
              <a:spcBef>
                <a:spcPct val="0"/>
              </a:spcBef>
              <a:spcAft>
                <a:spcPct val="0"/>
              </a:spcAft>
              <a:buClrTx/>
              <a:buSzTx/>
              <a:buFontTx/>
              <a:buNone/>
              <a:tabLst/>
            </a:pPr>
            <a:r>
              <a:rPr lang="zh-TW" altLang="zh-TW" sz="4000" dirty="0"/>
              <a:t> 正是因为没有什么功利，大家才都说球迷最可爱。但球迷却是有很多类型的，不是人人都是真正的球迷。 </a:t>
            </a:r>
          </a:p>
        </p:txBody>
      </p:sp>
    </p:spTree>
    <p:extLst>
      <p:ext uri="{BB962C8B-B14F-4D97-AF65-F5344CB8AC3E}">
        <p14:creationId xmlns:p14="http://schemas.microsoft.com/office/powerpoint/2010/main" val="207265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天生</a:t>
            </a:r>
            <a:endParaRPr lang="en-US" altLang="zh-TW" sz="3200" dirty="0">
              <a:latin typeface="Calibri" panose="020F0502020204030204" pitchFamily="34" charset="0"/>
            </a:endParaRPr>
          </a:p>
          <a:p>
            <a:pPr algn="ctr"/>
            <a:r>
              <a:rPr lang="en-US" altLang="zh-TW" sz="3200" dirty="0" err="1">
                <a:latin typeface="Calibri" panose="020F0502020204030204" pitchFamily="34" charset="0"/>
              </a:rPr>
              <a:t>tiānshēng</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里巷</a:t>
            </a:r>
            <a:r>
              <a:rPr lang="en-US" altLang="zh-TW" sz="3200" dirty="0" err="1">
                <a:latin typeface="Calibri" panose="020F0502020204030204" pitchFamily="34" charset="0"/>
              </a:rPr>
              <a:t>lǐxiàng</a:t>
            </a:r>
            <a:endParaRPr lang="zh-TW" altLang="en-US" sz="3200" dirty="0">
              <a:latin typeface="Calibri" panose="020F0502020204030204" pitchFamily="34" charset="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有限</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yǒuxiàn</a:t>
            </a:r>
            <a:endParaRPr lang="zh-TW" altLang="en-US" sz="3200" dirty="0">
              <a:latin typeface="Calibri" panose="020F0502020204030204" pitchFamily="34" charset="0"/>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要命</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yàomìng</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天然生成。</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2552309"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街巷；胡同。</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3409561"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数量不多。</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601902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使人陷入困境，难以忍受和应付。</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523220"/>
          </a:xfrm>
          <a:prstGeom prst="rect">
            <a:avLst/>
          </a:prstGeom>
        </p:spPr>
        <p:txBody>
          <a:bodyPr wrap="square">
            <a:spAutoFit/>
          </a:bodyPr>
          <a:lstStyle/>
          <a:p>
            <a:pPr algn="ctr"/>
            <a:r>
              <a:rPr lang="en-US" altLang="zh-TW" sz="2800" dirty="0">
                <a:latin typeface="Calibri" panose="020F0502020204030204" pitchFamily="34" charset="0"/>
              </a:rPr>
              <a:t>inborn</a:t>
            </a:r>
            <a:endParaRPr lang="zh-TW" altLang="en-US" sz="28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954107"/>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to cause sb's death,  extremely</a:t>
            </a:r>
            <a:endParaRPr lang="zh-TW" altLang="en-US" sz="28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streets and lanes</a:t>
            </a:r>
            <a:endParaRPr lang="zh-TW" altLang="en-US" sz="28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372B06AD-79B0-4957-B60E-F8561633C641}"/>
              </a:ext>
            </a:extLst>
          </p:cNvPr>
          <p:cNvPicPr>
            <a:picLocks noChangeAspect="1"/>
          </p:cNvPicPr>
          <p:nvPr/>
        </p:nvPicPr>
        <p:blipFill>
          <a:blip r:embed="rId2"/>
          <a:stretch>
            <a:fillRect/>
          </a:stretch>
        </p:blipFill>
        <p:spPr>
          <a:xfrm>
            <a:off x="8620125" y="1201538"/>
            <a:ext cx="3338585" cy="2227462"/>
          </a:xfrm>
          <a:prstGeom prst="rect">
            <a:avLst/>
          </a:prstGeom>
        </p:spPr>
      </p:pic>
      <p:sp>
        <p:nvSpPr>
          <p:cNvPr id="15" name="矩形 14">
            <a:extLst>
              <a:ext uri="{FF2B5EF4-FFF2-40B4-BE49-F238E27FC236}">
                <a16:creationId xmlns:a16="http://schemas.microsoft.com/office/drawing/2014/main" id="{F746C041-6244-434F-A29C-5918A5CDE289}"/>
              </a:ext>
            </a:extLst>
          </p:cNvPr>
          <p:cNvSpPr/>
          <p:nvPr/>
        </p:nvSpPr>
        <p:spPr>
          <a:xfrm>
            <a:off x="2525014" y="3758345"/>
            <a:ext cx="3570985" cy="523220"/>
          </a:xfrm>
          <a:prstGeom prst="rect">
            <a:avLst/>
          </a:prstGeom>
        </p:spPr>
        <p:txBody>
          <a:bodyPr wrap="square">
            <a:spAutoFit/>
          </a:bodyPr>
          <a:lstStyle/>
          <a:p>
            <a:pPr algn="ctr"/>
            <a:r>
              <a:rPr lang="en-US" altLang="zh-TW" sz="2800" dirty="0">
                <a:latin typeface="Calibri" panose="020F0502020204030204" pitchFamily="34" charset="0"/>
              </a:rPr>
              <a:t>limited</a:t>
            </a:r>
            <a:endParaRPr lang="zh-TW"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592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898883"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旁观者</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pángguān</a:t>
            </a:r>
            <a:r>
              <a:rPr lang="en-US" altLang="zh-TW" sz="3200" dirty="0">
                <a:latin typeface="Calibri" panose="020F0502020204030204" pitchFamily="34" charset="0"/>
              </a:rPr>
              <a:t> </a:t>
            </a:r>
            <a:r>
              <a:rPr lang="en-US" altLang="zh-TW" sz="3200" dirty="0" err="1">
                <a:latin typeface="Calibri" panose="020F0502020204030204" pitchFamily="34" charset="0"/>
              </a:rPr>
              <a:t>zhě</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1" y="1913856"/>
            <a:ext cx="609600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在一边看的人。</a:t>
            </a:r>
          </a:p>
        </p:txBody>
      </p:sp>
      <p:sp>
        <p:nvSpPr>
          <p:cNvPr id="11" name="矩形 10">
            <a:extLst>
              <a:ext uri="{FF2B5EF4-FFF2-40B4-BE49-F238E27FC236}">
                <a16:creationId xmlns:a16="http://schemas.microsoft.com/office/drawing/2014/main" id="{9AF8CCF4-6697-482F-81B6-2EF38231843A}"/>
              </a:ext>
            </a:extLst>
          </p:cNvPr>
          <p:cNvSpPr/>
          <p:nvPr/>
        </p:nvSpPr>
        <p:spPr>
          <a:xfrm>
            <a:off x="3234088" y="428184"/>
            <a:ext cx="3570985"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onlooker</a:t>
            </a:r>
            <a:endParaRPr lang="zh-TW" altLang="en-US" sz="2800" b="1"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F2B5521A-6E81-449B-81CE-D2659062684F}"/>
              </a:ext>
            </a:extLst>
          </p:cNvPr>
          <p:cNvPicPr>
            <a:picLocks noChangeAspect="1"/>
          </p:cNvPicPr>
          <p:nvPr/>
        </p:nvPicPr>
        <p:blipFill rotWithShape="1">
          <a:blip r:embed="rId2"/>
          <a:srcRect b="8195"/>
          <a:stretch/>
        </p:blipFill>
        <p:spPr>
          <a:xfrm>
            <a:off x="4689101" y="1809750"/>
            <a:ext cx="4571511" cy="3648075"/>
          </a:xfrm>
          <a:prstGeom prst="rect">
            <a:avLst/>
          </a:prstGeom>
        </p:spPr>
      </p:pic>
    </p:spTree>
    <p:extLst>
      <p:ext uri="{BB962C8B-B14F-4D97-AF65-F5344CB8AC3E}">
        <p14:creationId xmlns:p14="http://schemas.microsoft.com/office/powerpoint/2010/main" val="371245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6" y="220500"/>
            <a:ext cx="11525005" cy="1323439"/>
          </a:xfrm>
          <a:prstGeom prst="rect">
            <a:avLst/>
          </a:prstGeom>
          <a:solidFill>
            <a:schemeClr val="tx1"/>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诸如此类</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1827968"/>
            <a:ext cx="11525005" cy="459587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“诸”的意思</a:t>
            </a:r>
            <a:r>
              <a:rPr lang="zh-TW" altLang="en-US" sz="4000" dirty="0">
                <a:latin typeface="微軟正黑體" panose="020B0604030504040204" pitchFamily="34" charset="-120"/>
              </a:rPr>
              <a:t>是“众多”。</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“诸如此类”的意思是“还有许多像这一类的”、 </a:t>
            </a:r>
            <a:endParaRPr lang="en-US" altLang="zh-TW" sz="4000" dirty="0">
              <a:latin typeface="微軟正黑體" panose="020B0604030504040204" pitchFamily="34" charset="-120"/>
            </a:endParaRPr>
          </a:p>
          <a:p>
            <a:pPr fontAlgn="base">
              <a:lnSpc>
                <a:spcPct val="150000"/>
              </a:lnSpc>
            </a:pPr>
            <a:r>
              <a:rPr lang="zh-TW" altLang="en-US" sz="4000" dirty="0">
                <a:latin typeface="微軟正黑體" panose="020B0604030504040204" pitchFamily="34" charset="-120"/>
              </a:rPr>
              <a:t>  “与这相似的种种事物” </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用于承接上文，前面需列举两三项，而且句子中</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zh-TW" altLang="en-US" sz="4000" dirty="0">
                <a:latin typeface="微軟正黑體" panose="020B0604030504040204" pitchFamily="34" charset="-120"/>
                <a:ea typeface="微軟正黑體" panose="020B0604030504040204" pitchFamily="34" charset="-120"/>
              </a:rPr>
              <a:t>   一般有“都</a:t>
            </a:r>
            <a:r>
              <a:rPr lang="zh-TW" altLang="en-US" sz="4000" dirty="0">
                <a:latin typeface="微軟正黑體" panose="020B0604030504040204" pitchFamily="34" charset="-120"/>
              </a:rPr>
              <a:t>”、 “无非是”等总括性的词语 。</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90896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诸如此类</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03794D8E-F0D5-4241-833D-8A4E29D1EBBE}"/>
              </a:ext>
            </a:extLst>
          </p:cNvPr>
          <p:cNvSpPr txBox="1"/>
          <p:nvPr/>
        </p:nvSpPr>
        <p:spPr>
          <a:xfrm>
            <a:off x="346865" y="767895"/>
            <a:ext cx="11498270" cy="2496068"/>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1.</a:t>
            </a:r>
            <a:r>
              <a:rPr lang="zh-TW" altLang="en-US" sz="3600" dirty="0">
                <a:latin typeface="Calibri" panose="020F0502020204030204" pitchFamily="34" charset="0"/>
                <a:ea typeface="微軟正黑體" panose="020B0604030504040204" pitchFamily="34" charset="-120"/>
              </a:rPr>
              <a:t>打球、跑步、爬山，</a:t>
            </a:r>
            <a:r>
              <a:rPr lang="zh-TW" altLang="en-US" sz="3600" dirty="0">
                <a:solidFill>
                  <a:schemeClr val="bg1"/>
                </a:solidFill>
                <a:highlight>
                  <a:srgbClr val="00FF00"/>
                </a:highlight>
                <a:latin typeface="Calibri" panose="020F0502020204030204" pitchFamily="34" charset="0"/>
                <a:ea typeface="微軟正黑體" panose="020B0604030504040204" pitchFamily="34" charset="-120"/>
              </a:rPr>
              <a:t>诸如此类</a:t>
            </a:r>
            <a:r>
              <a:rPr lang="zh-TW" altLang="en-US" sz="3600" dirty="0">
                <a:latin typeface="Calibri" panose="020F0502020204030204" pitchFamily="34" charset="0"/>
                <a:ea typeface="微軟正黑體" panose="020B0604030504040204" pitchFamily="34" charset="-120"/>
              </a:rPr>
              <a:t>， 都是有益健康的运动。</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节日的公园里，有说相声的、有演杂技的，</a:t>
            </a:r>
            <a:r>
              <a:rPr lang="zh-TW" altLang="en-US" sz="3600" dirty="0">
                <a:solidFill>
                  <a:schemeClr val="bg1"/>
                </a:solidFill>
                <a:highlight>
                  <a:srgbClr val="00FF00"/>
                </a:highlight>
                <a:latin typeface="Calibri" panose="020F0502020204030204" pitchFamily="34" charset="0"/>
                <a:ea typeface="微軟正黑體" panose="020B0604030504040204" pitchFamily="34" charset="-120"/>
              </a:rPr>
              <a:t>诸如此类</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不胜枚举。</a:t>
            </a:r>
            <a:endParaRPr lang="en-US" altLang="zh-TW" sz="3600" dirty="0">
              <a:latin typeface="Calibri" panose="020F0502020204030204" pitchFamily="34" charset="0"/>
              <a:ea typeface="微軟正黑體" panose="020B0604030504040204" pitchFamily="34" charset="-120"/>
            </a:endParaRPr>
          </a:p>
        </p:txBody>
      </p:sp>
      <p:sp>
        <p:nvSpPr>
          <p:cNvPr id="4" name="文字方塊 3">
            <a:extLst>
              <a:ext uri="{FF2B5EF4-FFF2-40B4-BE49-F238E27FC236}">
                <a16:creationId xmlns:a16="http://schemas.microsoft.com/office/drawing/2014/main" id="{E7D93C24-76AD-40BF-B84E-22ECE00023EB}"/>
              </a:ext>
            </a:extLst>
          </p:cNvPr>
          <p:cNvSpPr txBox="1"/>
          <p:nvPr/>
        </p:nvSpPr>
        <p:spPr>
          <a:xfrm>
            <a:off x="346865" y="3429000"/>
            <a:ext cx="9381970" cy="1077218"/>
          </a:xfrm>
          <a:prstGeom prst="rect">
            <a:avLst/>
          </a:prstGeom>
          <a:noFill/>
        </p:spPr>
        <p:txBody>
          <a:bodyPr wrap="square" rtlCol="0">
            <a:spAutoFit/>
          </a:bodyPr>
          <a:lstStyle/>
          <a:p>
            <a:pPr algn="ctr"/>
            <a:r>
              <a:rPr lang="en-US" altLang="zh-TW" sz="3600" dirty="0">
                <a:solidFill>
                  <a:schemeClr val="tx2">
                    <a:lumMod val="90000"/>
                  </a:schemeClr>
                </a:solidFill>
                <a:latin typeface="微軟正黑體" panose="020B0604030504040204" pitchFamily="34" charset="-120"/>
                <a:ea typeface="微軟正黑體" panose="020B0604030504040204" pitchFamily="34" charset="-120"/>
              </a:rPr>
              <a:t>※</a:t>
            </a:r>
            <a:r>
              <a:rPr lang="zh-TW" altLang="en-US" sz="3600" dirty="0">
                <a:solidFill>
                  <a:schemeClr val="tx2">
                    <a:lumMod val="90000"/>
                  </a:schemeClr>
                </a:solidFill>
                <a:latin typeface="微軟正黑體" panose="020B0604030504040204" pitchFamily="34" charset="-120"/>
                <a:ea typeface="微軟正黑體" panose="020B0604030504040204" pitchFamily="34" charset="-120"/>
              </a:rPr>
              <a:t>不胜枚举→</a:t>
            </a:r>
            <a:r>
              <a:rPr lang="zh-CN" altLang="en-US" sz="3600" dirty="0">
                <a:solidFill>
                  <a:schemeClr val="tx2">
                    <a:lumMod val="90000"/>
                  </a:schemeClr>
                </a:solidFill>
                <a:latin typeface="微軟正黑體" panose="020B0604030504040204" pitchFamily="34" charset="-120"/>
                <a:ea typeface="微軟正黑體" panose="020B0604030504040204" pitchFamily="34" charset="-120"/>
              </a:rPr>
              <a:t>无法一一全举出来</a:t>
            </a:r>
            <a:r>
              <a:rPr lang="en-US" altLang="zh-CN" sz="3600" dirty="0">
                <a:solidFill>
                  <a:schemeClr val="tx2">
                    <a:lumMod val="90000"/>
                  </a:schemeClr>
                </a:solidFill>
                <a:latin typeface="微軟正黑體" panose="020B0604030504040204" pitchFamily="34" charset="-120"/>
                <a:ea typeface="微軟正黑體" panose="020B0604030504040204" pitchFamily="34" charset="-120"/>
              </a:rPr>
              <a:t>,</a:t>
            </a:r>
            <a:r>
              <a:rPr lang="zh-CN" altLang="en-US" sz="3600" dirty="0">
                <a:solidFill>
                  <a:schemeClr val="tx2">
                    <a:lumMod val="90000"/>
                  </a:schemeClr>
                </a:solidFill>
                <a:latin typeface="微軟正黑體" panose="020B0604030504040204" pitchFamily="34" charset="-120"/>
                <a:ea typeface="微軟正黑體" panose="020B0604030504040204" pitchFamily="34" charset="-120"/>
              </a:rPr>
              <a:t>形容为数极多</a:t>
            </a:r>
            <a:r>
              <a:rPr lang="zh-TW" altLang="en-US" sz="3600" dirty="0">
                <a:solidFill>
                  <a:schemeClr val="tx2">
                    <a:lumMod val="90000"/>
                  </a:schemeClr>
                </a:solidFill>
                <a:latin typeface="微軟正黑體" panose="020B0604030504040204" pitchFamily="34" charset="-120"/>
                <a:ea typeface="微軟正黑體" panose="020B0604030504040204" pitchFamily="34" charset="-120"/>
              </a:rPr>
              <a:t>。</a:t>
            </a:r>
            <a:endParaRPr lang="en-US" altLang="zh-TW" sz="3600" dirty="0">
              <a:solidFill>
                <a:schemeClr val="tx2">
                  <a:lumMod val="90000"/>
                </a:schemeClr>
              </a:solidFill>
              <a:latin typeface="微軟正黑體" panose="020B0604030504040204" pitchFamily="34" charset="-120"/>
              <a:ea typeface="微軟正黑體" panose="020B0604030504040204" pitchFamily="34" charset="-120"/>
            </a:endParaRPr>
          </a:p>
          <a:p>
            <a:r>
              <a:rPr lang="zh-TW" altLang="en-US" sz="2800" dirty="0">
                <a:solidFill>
                  <a:schemeClr val="tx2">
                    <a:lumMod val="90000"/>
                  </a:schemeClr>
                </a:solidFill>
                <a:latin typeface="Calibri" panose="020F0502020204030204" pitchFamily="34" charset="0"/>
                <a:cs typeface="Calibri" panose="020F0502020204030204" pitchFamily="34" charset="0"/>
              </a:rPr>
              <a:t>    </a:t>
            </a:r>
            <a:r>
              <a:rPr lang="en-US" altLang="zh-TW" sz="2800" dirty="0" err="1">
                <a:solidFill>
                  <a:schemeClr val="tx2">
                    <a:lumMod val="90000"/>
                  </a:schemeClr>
                </a:solidFill>
                <a:latin typeface="Calibri" panose="020F0502020204030204" pitchFamily="34" charset="0"/>
                <a:cs typeface="Calibri" panose="020F0502020204030204" pitchFamily="34" charset="0"/>
              </a:rPr>
              <a:t>bùshèng-méijǔ</a:t>
            </a:r>
            <a:endParaRPr lang="en-US" altLang="zh-CN" sz="2800" dirty="0">
              <a:solidFill>
                <a:schemeClr val="tx2">
                  <a:lumMod val="90000"/>
                </a:schemeClr>
              </a:solidFill>
              <a:latin typeface="Calibri" panose="020F0502020204030204" pitchFamily="34" charset="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797FE320-863E-4BB4-9C7D-771BE506D0D3}"/>
              </a:ext>
            </a:extLst>
          </p:cNvPr>
          <p:cNvSpPr/>
          <p:nvPr/>
        </p:nvSpPr>
        <p:spPr>
          <a:xfrm>
            <a:off x="346864" y="4671255"/>
            <a:ext cx="9381969" cy="1829603"/>
          </a:xfrm>
          <a:prstGeom prst="rect">
            <a:avLst/>
          </a:prstGeom>
        </p:spPr>
        <p:txBody>
          <a:bodyPr wrap="square">
            <a:spAutoFit/>
          </a:bodyPr>
          <a:lstStyle/>
          <a:p>
            <a:pPr algn="ctr">
              <a:lnSpc>
                <a:spcPct val="150000"/>
              </a:lnSpc>
            </a:pPr>
            <a:r>
              <a:rPr lang="zh-TW" altLang="en-US" sz="4000" dirty="0">
                <a:solidFill>
                  <a:schemeClr val="tx2">
                    <a:lumMod val="90000"/>
                  </a:schemeClr>
                </a:solidFill>
                <a:latin typeface="Helvetica Neue"/>
              </a:rPr>
              <a:t>台湾是世界知名的水果王国，水果的种类可以说是不胜枚举。</a:t>
            </a:r>
            <a:endParaRPr lang="zh-TW" altLang="en-US" sz="4000" dirty="0">
              <a:solidFill>
                <a:schemeClr val="tx2">
                  <a:lumMod val="90000"/>
                </a:schemeClr>
              </a:solidFill>
            </a:endParaRPr>
          </a:p>
        </p:txBody>
      </p:sp>
      <p:pic>
        <p:nvPicPr>
          <p:cNvPr id="5" name="圖片 4">
            <a:extLst>
              <a:ext uri="{FF2B5EF4-FFF2-40B4-BE49-F238E27FC236}">
                <a16:creationId xmlns:a16="http://schemas.microsoft.com/office/drawing/2014/main" id="{5341C703-0CCE-4BCE-8D3F-7B3AF04809E0}"/>
              </a:ext>
            </a:extLst>
          </p:cNvPr>
          <p:cNvPicPr>
            <a:picLocks noChangeAspect="1"/>
          </p:cNvPicPr>
          <p:nvPr/>
        </p:nvPicPr>
        <p:blipFill>
          <a:blip r:embed="rId2"/>
          <a:stretch>
            <a:fillRect/>
          </a:stretch>
        </p:blipFill>
        <p:spPr>
          <a:xfrm>
            <a:off x="9728835" y="3429000"/>
            <a:ext cx="2184368" cy="3076575"/>
          </a:xfrm>
          <a:prstGeom prst="rect">
            <a:avLst/>
          </a:prstGeom>
        </p:spPr>
      </p:pic>
    </p:spTree>
    <p:extLst>
      <p:ext uri="{BB962C8B-B14F-4D97-AF65-F5344CB8AC3E}">
        <p14:creationId xmlns:p14="http://schemas.microsoft.com/office/powerpoint/2010/main" val="2406028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诸如此类</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03794D8E-F0D5-4241-833D-8A4E29D1EBBE}"/>
              </a:ext>
            </a:extLst>
          </p:cNvPr>
          <p:cNvSpPr txBox="1"/>
          <p:nvPr/>
        </p:nvSpPr>
        <p:spPr>
          <a:xfrm>
            <a:off x="346865" y="1267847"/>
            <a:ext cx="11498270" cy="4989058"/>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3.</a:t>
            </a:r>
            <a:r>
              <a:rPr lang="zh-TW" altLang="en-US" sz="3600" dirty="0">
                <a:latin typeface="Calibri" panose="020F0502020204030204" pitchFamily="34" charset="0"/>
                <a:ea typeface="微軟正黑體" panose="020B0604030504040204" pitchFamily="34" charset="-120"/>
              </a:rPr>
              <a:t>在他的画笔下，莲花、玫瑰花、</a:t>
            </a:r>
            <a:r>
              <a:rPr lang="zh-TW" altLang="en-US" sz="3600" dirty="0">
                <a:latin typeface="Calibri" panose="020F0502020204030204" pitchFamily="34" charset="0"/>
              </a:rPr>
              <a:t>月季花，</a:t>
            </a:r>
            <a:r>
              <a:rPr lang="zh-TW" altLang="en-US" sz="3600" dirty="0">
                <a:solidFill>
                  <a:schemeClr val="bg1"/>
                </a:solidFill>
                <a:highlight>
                  <a:srgbClr val="00FF00"/>
                </a:highlight>
                <a:latin typeface="Calibri" panose="020F0502020204030204" pitchFamily="34" charset="0"/>
              </a:rPr>
              <a:t>诸如此类</a:t>
            </a:r>
            <a:r>
              <a:rPr lang="zh-TW" altLang="en-US" sz="3600" dirty="0">
                <a:latin typeface="Calibri" panose="020F0502020204030204" pitchFamily="34" charset="0"/>
              </a:rPr>
              <a:t>的</a:t>
            </a:r>
            <a:endParaRPr lang="en-US" altLang="zh-TW" sz="3600" dirty="0">
              <a:latin typeface="Calibri" panose="020F0502020204030204" pitchFamily="34" charset="0"/>
            </a:endParaRPr>
          </a:p>
          <a:p>
            <a:pPr>
              <a:lnSpc>
                <a:spcPct val="150000"/>
              </a:lnSpc>
            </a:pPr>
            <a:r>
              <a:rPr lang="en-US" altLang="zh-TW" sz="3600" dirty="0">
                <a:latin typeface="Calibri" panose="020F0502020204030204" pitchFamily="34" charset="0"/>
              </a:rPr>
              <a:t>   </a:t>
            </a:r>
            <a:r>
              <a:rPr lang="zh-TW" altLang="en-US" sz="3600" dirty="0">
                <a:latin typeface="Calibri" panose="020F0502020204030204" pitchFamily="34" charset="0"/>
              </a:rPr>
              <a:t>花卉，都各有各的特点。</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4.</a:t>
            </a:r>
            <a:r>
              <a:rPr lang="zh-TW" altLang="en-US" sz="3600" dirty="0">
                <a:latin typeface="Calibri" panose="020F0502020204030204" pitchFamily="34" charset="0"/>
              </a:rPr>
              <a:t>他所谓的生活享受、无非是看演出、喝红酒、打高尔</a:t>
            </a:r>
            <a:endParaRPr lang="en-US" altLang="zh-TW" sz="3600" dirty="0">
              <a:latin typeface="Calibri" panose="020F0502020204030204" pitchFamily="34" charset="0"/>
            </a:endParaRPr>
          </a:p>
          <a:p>
            <a:pPr>
              <a:lnSpc>
                <a:spcPct val="150000"/>
              </a:lnSpc>
            </a:pPr>
            <a:r>
              <a:rPr lang="zh-TW" altLang="en-US" sz="3600" dirty="0">
                <a:latin typeface="Calibri" panose="020F0502020204030204" pitchFamily="34" charset="0"/>
              </a:rPr>
              <a:t>   夫和</a:t>
            </a:r>
            <a:r>
              <a:rPr lang="zh-TW" altLang="en-US" sz="3600" dirty="0">
                <a:solidFill>
                  <a:schemeClr val="bg1"/>
                </a:solidFill>
                <a:highlight>
                  <a:srgbClr val="00FF00"/>
                </a:highlight>
                <a:latin typeface="Calibri" panose="020F0502020204030204" pitchFamily="34" charset="0"/>
              </a:rPr>
              <a:t>诸如此类</a:t>
            </a:r>
            <a:r>
              <a:rPr lang="zh-TW" altLang="en-US" sz="3600" dirty="0">
                <a:latin typeface="Calibri" panose="020F0502020204030204" pitchFamily="34" charset="0"/>
              </a:rPr>
              <a:t>的事。</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5.</a:t>
            </a:r>
            <a:r>
              <a:rPr lang="zh-TW" altLang="en-US" sz="3600" dirty="0">
                <a:latin typeface="Calibri" panose="020F0502020204030204" pitchFamily="34" charset="0"/>
                <a:ea typeface="微軟正黑體" panose="020B0604030504040204" pitchFamily="34" charset="-120"/>
              </a:rPr>
              <a:t>那个孩子的房间里堆满了漫画书、变形金刚、玩具车</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和</a:t>
            </a:r>
            <a:r>
              <a:rPr lang="zh-TW" altLang="en-US" sz="3600" dirty="0">
                <a:solidFill>
                  <a:schemeClr val="bg1"/>
                </a:solidFill>
                <a:highlight>
                  <a:srgbClr val="00FF00"/>
                </a:highlight>
                <a:latin typeface="Calibri" panose="020F0502020204030204" pitchFamily="34" charset="0"/>
              </a:rPr>
              <a:t>诸如此类</a:t>
            </a:r>
            <a:r>
              <a:rPr lang="zh-TW" altLang="en-US" sz="3600" dirty="0">
                <a:latin typeface="Calibri" panose="020F0502020204030204" pitchFamily="34" charset="0"/>
              </a:rPr>
              <a:t>的东西</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3740364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B2101D5-4D78-4E4F-8331-FA72E46A794D}"/>
              </a:ext>
            </a:extLst>
          </p:cNvPr>
          <p:cNvSpPr txBox="1"/>
          <p:nvPr/>
        </p:nvSpPr>
        <p:spPr>
          <a:xfrm>
            <a:off x="330467" y="291356"/>
            <a:ext cx="11531065" cy="3147336"/>
          </a:xfrm>
          <a:prstGeom prst="rect">
            <a:avLst/>
          </a:prstGeom>
          <a:noFill/>
        </p:spPr>
        <p:txBody>
          <a:bodyPr wrap="square" rtlCol="0">
            <a:spAutoFit/>
          </a:bodyPr>
          <a:lstStyle/>
          <a:p>
            <a:pPr>
              <a:lnSpc>
                <a:spcPct val="150000"/>
              </a:lnSpc>
            </a:pPr>
            <a:r>
              <a:rPr lang="en-US" altLang="zh-TW" sz="3400" dirty="0">
                <a:latin typeface="Calibri" panose="020F0502020204030204" pitchFamily="34" charset="0"/>
                <a:cs typeface="Calibri" panose="020F0502020204030204" pitchFamily="34" charset="0"/>
              </a:rPr>
              <a:t>1.</a:t>
            </a:r>
          </a:p>
          <a:p>
            <a:pPr>
              <a:lnSpc>
                <a:spcPct val="150000"/>
              </a:lnSpc>
            </a:pPr>
            <a:r>
              <a:rPr lang="en-US" altLang="zh-TW" sz="3400" dirty="0">
                <a:latin typeface="Calibri" panose="020F0502020204030204" pitchFamily="34" charset="0"/>
                <a:cs typeface="Calibri" panose="020F0502020204030204" pitchFamily="34" charset="0"/>
              </a:rPr>
              <a:t>A</a:t>
            </a:r>
            <a:r>
              <a:rPr lang="zh-TW" altLang="en-US" sz="3400" dirty="0">
                <a:latin typeface="Calibri" panose="020F0502020204030204" pitchFamily="34" charset="0"/>
                <a:cs typeface="Calibri" panose="020F0502020204030204" pitchFamily="34" charset="0"/>
              </a:rPr>
              <a:t>：你每天都在干些什么？</a:t>
            </a:r>
            <a:endParaRPr lang="en-US" altLang="zh-TW" sz="3400" dirty="0">
              <a:latin typeface="Calibri" panose="020F0502020204030204" pitchFamily="34" charset="0"/>
              <a:cs typeface="Calibri" panose="020F0502020204030204" pitchFamily="34" charset="0"/>
            </a:endParaRPr>
          </a:p>
          <a:p>
            <a:pPr>
              <a:lnSpc>
                <a:spcPct val="150000"/>
              </a:lnSpc>
            </a:pPr>
            <a:r>
              <a:rPr lang="en-US" altLang="zh-TW" sz="3400" dirty="0">
                <a:latin typeface="Calibri" panose="020F0502020204030204" pitchFamily="34" charset="0"/>
                <a:cs typeface="Calibri" panose="020F0502020204030204" pitchFamily="34" charset="0"/>
              </a:rPr>
              <a:t>B</a:t>
            </a:r>
            <a:r>
              <a:rPr lang="zh-TW" altLang="en-US" sz="3400" dirty="0">
                <a:latin typeface="Calibri" panose="020F0502020204030204" pitchFamily="34" charset="0"/>
                <a:cs typeface="Calibri" panose="020F0502020204030204" pitchFamily="34" charset="0"/>
              </a:rPr>
              <a:t>：学生嘛，每天的生活无非是</a:t>
            </a:r>
            <a:endParaRPr lang="en-US" altLang="zh-TW" sz="3400" dirty="0">
              <a:latin typeface="Calibri" panose="020F0502020204030204" pitchFamily="34" charset="0"/>
              <a:cs typeface="Calibri" panose="020F0502020204030204" pitchFamily="34" charset="0"/>
            </a:endParaRPr>
          </a:p>
          <a:p>
            <a:pPr>
              <a:lnSpc>
                <a:spcPct val="150000"/>
              </a:lnSpc>
            </a:pPr>
            <a:r>
              <a:rPr lang="zh-TW" altLang="en-US" sz="3400" dirty="0">
                <a:latin typeface="Calibri" panose="020F0502020204030204" pitchFamily="34" charset="0"/>
                <a:cs typeface="Calibri" panose="020F0502020204030204" pitchFamily="34" charset="0"/>
              </a:rPr>
              <a:t>       </a:t>
            </a:r>
            <a:r>
              <a:rPr lang="en-US" altLang="zh-TW" sz="3400" dirty="0">
                <a:latin typeface="Calibri" panose="020F0502020204030204" pitchFamily="34" charset="0"/>
                <a:cs typeface="Calibri" panose="020F0502020204030204" pitchFamily="34" charset="0"/>
              </a:rPr>
              <a:t>________________________________________________</a:t>
            </a:r>
            <a:r>
              <a:rPr lang="zh-TW" altLang="en-US" sz="3400" dirty="0">
                <a:latin typeface="Calibri" panose="020F0502020204030204" pitchFamily="34" charset="0"/>
                <a:cs typeface="Calibri" panose="020F0502020204030204" pitchFamily="34" charset="0"/>
              </a:rPr>
              <a:t>。</a:t>
            </a:r>
          </a:p>
        </p:txBody>
      </p:sp>
      <p:sp>
        <p:nvSpPr>
          <p:cNvPr id="3" name="文字方塊 2">
            <a:extLst>
              <a:ext uri="{FF2B5EF4-FFF2-40B4-BE49-F238E27FC236}">
                <a16:creationId xmlns:a16="http://schemas.microsoft.com/office/drawing/2014/main" id="{52D0B27A-36CE-46F5-93F1-81167510DCA5}"/>
              </a:ext>
            </a:extLst>
          </p:cNvPr>
          <p:cNvSpPr txBox="1"/>
          <p:nvPr/>
        </p:nvSpPr>
        <p:spPr>
          <a:xfrm>
            <a:off x="330465" y="3181183"/>
            <a:ext cx="11531065" cy="3147336"/>
          </a:xfrm>
          <a:prstGeom prst="rect">
            <a:avLst/>
          </a:prstGeom>
          <a:noFill/>
        </p:spPr>
        <p:txBody>
          <a:bodyPr wrap="square" rtlCol="0">
            <a:spAutoFit/>
          </a:bodyPr>
          <a:lstStyle/>
          <a:p>
            <a:pPr>
              <a:lnSpc>
                <a:spcPct val="150000"/>
              </a:lnSpc>
            </a:pPr>
            <a:r>
              <a:rPr lang="en-US" altLang="zh-TW" sz="3400" dirty="0">
                <a:latin typeface="Calibri" panose="020F0502020204030204" pitchFamily="34" charset="0"/>
                <a:cs typeface="Calibri" panose="020F0502020204030204" pitchFamily="34" charset="0"/>
              </a:rPr>
              <a:t>2.</a:t>
            </a:r>
          </a:p>
          <a:p>
            <a:pPr>
              <a:lnSpc>
                <a:spcPct val="150000"/>
              </a:lnSpc>
            </a:pPr>
            <a:r>
              <a:rPr lang="en-US" altLang="zh-TW" sz="3400" dirty="0">
                <a:latin typeface="Calibri" panose="020F0502020204030204" pitchFamily="34" charset="0"/>
                <a:cs typeface="Calibri" panose="020F0502020204030204" pitchFamily="34" charset="0"/>
              </a:rPr>
              <a:t>A</a:t>
            </a:r>
            <a:r>
              <a:rPr lang="zh-TW" altLang="en-US" sz="3400" dirty="0">
                <a:latin typeface="Calibri" panose="020F0502020204030204" pitchFamily="34" charset="0"/>
                <a:cs typeface="Calibri" panose="020F0502020204030204" pitchFamily="34" charset="0"/>
              </a:rPr>
              <a:t>：在你看来，哪些是人生中重要的事？</a:t>
            </a:r>
            <a:endParaRPr lang="en-US" altLang="zh-TW" sz="3400" dirty="0">
              <a:latin typeface="Calibri" panose="020F0502020204030204" pitchFamily="34" charset="0"/>
              <a:cs typeface="Calibri" panose="020F0502020204030204" pitchFamily="34" charset="0"/>
            </a:endParaRPr>
          </a:p>
          <a:p>
            <a:pPr>
              <a:lnSpc>
                <a:spcPct val="150000"/>
              </a:lnSpc>
            </a:pPr>
            <a:endParaRPr lang="en-US" altLang="zh-TW" sz="3400" dirty="0">
              <a:latin typeface="Calibri" panose="020F0502020204030204" pitchFamily="34" charset="0"/>
              <a:cs typeface="Calibri" panose="020F0502020204030204" pitchFamily="34" charset="0"/>
            </a:endParaRPr>
          </a:p>
          <a:p>
            <a:pPr>
              <a:lnSpc>
                <a:spcPct val="150000"/>
              </a:lnSpc>
            </a:pPr>
            <a:r>
              <a:rPr lang="en-US" altLang="zh-TW" sz="3400" dirty="0">
                <a:latin typeface="Calibri" panose="020F0502020204030204" pitchFamily="34" charset="0"/>
                <a:cs typeface="Calibri" panose="020F0502020204030204" pitchFamily="34" charset="0"/>
              </a:rPr>
              <a:t>B</a:t>
            </a:r>
            <a:r>
              <a:rPr lang="zh-TW" altLang="en-US" sz="3400" dirty="0">
                <a:latin typeface="Calibri" panose="020F0502020204030204" pitchFamily="34" charset="0"/>
                <a:cs typeface="Calibri" panose="020F0502020204030204" pitchFamily="34" charset="0"/>
              </a:rPr>
              <a:t>：</a:t>
            </a:r>
            <a:r>
              <a:rPr lang="en-US" altLang="zh-TW" sz="3400" dirty="0">
                <a:latin typeface="Calibri" panose="020F0502020204030204" pitchFamily="34" charset="0"/>
                <a:cs typeface="Calibri" panose="020F0502020204030204" pitchFamily="34" charset="0"/>
              </a:rPr>
              <a:t>________________________________________________</a:t>
            </a:r>
            <a:r>
              <a:rPr lang="zh-TW" altLang="en-US" sz="3400" dirty="0">
                <a:latin typeface="Calibri" panose="020F0502020204030204" pitchFamily="34" charset="0"/>
                <a:cs typeface="Calibri" panose="020F0502020204030204" pitchFamily="34" charset="0"/>
              </a:rPr>
              <a:t>。</a:t>
            </a:r>
          </a:p>
        </p:txBody>
      </p:sp>
      <p:sp>
        <p:nvSpPr>
          <p:cNvPr id="5" name="矩形 4">
            <a:extLst>
              <a:ext uri="{FF2B5EF4-FFF2-40B4-BE49-F238E27FC236}">
                <a16:creationId xmlns:a16="http://schemas.microsoft.com/office/drawing/2014/main" id="{970E66B9-149F-408D-8F1D-9181E3AFA474}"/>
              </a:ext>
            </a:extLst>
          </p:cNvPr>
          <p:cNvSpPr/>
          <p:nvPr/>
        </p:nvSpPr>
        <p:spPr>
          <a:xfrm>
            <a:off x="1066799" y="2642492"/>
            <a:ext cx="7146657"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上課、寫作業、考試，諸如此類的事</a:t>
            </a:r>
            <a:endParaRPr lang="zh-TW" altLang="en-US" sz="3200" dirty="0">
              <a:highlight>
                <a:srgbClr val="FF0000"/>
              </a:highlight>
            </a:endParaRPr>
          </a:p>
        </p:txBody>
      </p:sp>
      <p:sp>
        <p:nvSpPr>
          <p:cNvPr id="6" name="矩形 5">
            <a:extLst>
              <a:ext uri="{FF2B5EF4-FFF2-40B4-BE49-F238E27FC236}">
                <a16:creationId xmlns:a16="http://schemas.microsoft.com/office/drawing/2014/main" id="{158090FF-B736-42AD-A35B-FB2CBEA84E71}"/>
              </a:ext>
            </a:extLst>
          </p:cNvPr>
          <p:cNvSpPr/>
          <p:nvPr/>
        </p:nvSpPr>
        <p:spPr>
          <a:xfrm>
            <a:off x="1066799" y="5089376"/>
            <a:ext cx="9858375" cy="1077218"/>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找工作、結婚、生小孩，諸如此類的事，對我來說都是人生中重要的事</a:t>
            </a:r>
            <a:endParaRPr lang="zh-TW" altLang="en-US" sz="3200" dirty="0">
              <a:highlight>
                <a:srgbClr val="FF0000"/>
              </a:highlight>
            </a:endParaRPr>
          </a:p>
        </p:txBody>
      </p:sp>
    </p:spTree>
    <p:extLst>
      <p:ext uri="{BB962C8B-B14F-4D97-AF65-F5344CB8AC3E}">
        <p14:creationId xmlns:p14="http://schemas.microsoft.com/office/powerpoint/2010/main" val="190328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B2101D5-4D78-4E4F-8331-FA72E46A794D}"/>
              </a:ext>
            </a:extLst>
          </p:cNvPr>
          <p:cNvSpPr txBox="1"/>
          <p:nvPr/>
        </p:nvSpPr>
        <p:spPr>
          <a:xfrm>
            <a:off x="330467" y="281664"/>
            <a:ext cx="11531065" cy="3147336"/>
          </a:xfrm>
          <a:prstGeom prst="rect">
            <a:avLst/>
          </a:prstGeom>
          <a:noFill/>
        </p:spPr>
        <p:txBody>
          <a:bodyPr wrap="square" rtlCol="0">
            <a:spAutoFit/>
          </a:bodyPr>
          <a:lstStyle/>
          <a:p>
            <a:pPr>
              <a:lnSpc>
                <a:spcPct val="150000"/>
              </a:lnSpc>
            </a:pPr>
            <a:r>
              <a:rPr lang="en-US" altLang="zh-TW" sz="3400" dirty="0">
                <a:latin typeface="Calibri" panose="020F0502020204030204" pitchFamily="34" charset="0"/>
                <a:cs typeface="Calibri" panose="020F0502020204030204" pitchFamily="34" charset="0"/>
              </a:rPr>
              <a:t>3.</a:t>
            </a:r>
          </a:p>
          <a:p>
            <a:pPr>
              <a:lnSpc>
                <a:spcPct val="150000"/>
              </a:lnSpc>
            </a:pPr>
            <a:r>
              <a:rPr lang="en-US" altLang="zh-TW" sz="3400" dirty="0">
                <a:latin typeface="Calibri" panose="020F0502020204030204" pitchFamily="34" charset="0"/>
                <a:cs typeface="Calibri" panose="020F0502020204030204" pitchFamily="34" charset="0"/>
              </a:rPr>
              <a:t>A</a:t>
            </a:r>
            <a:r>
              <a:rPr lang="zh-TW" altLang="en-US" sz="3400" dirty="0">
                <a:latin typeface="Calibri" panose="020F0502020204030204" pitchFamily="34" charset="0"/>
                <a:cs typeface="Calibri" panose="020F0502020204030204" pitchFamily="34" charset="0"/>
              </a:rPr>
              <a:t>：在你的国家，一般人眼里的好职业有哪些？</a:t>
            </a:r>
            <a:endParaRPr lang="en-US" altLang="zh-TW" sz="3400" dirty="0">
              <a:latin typeface="Calibri" panose="020F0502020204030204" pitchFamily="34" charset="0"/>
              <a:cs typeface="Calibri" panose="020F0502020204030204" pitchFamily="34" charset="0"/>
            </a:endParaRPr>
          </a:p>
          <a:p>
            <a:pPr>
              <a:lnSpc>
                <a:spcPct val="150000"/>
              </a:lnSpc>
            </a:pPr>
            <a:endParaRPr lang="en-US" altLang="zh-TW" sz="3400" dirty="0">
              <a:latin typeface="Calibri" panose="020F0502020204030204" pitchFamily="34" charset="0"/>
              <a:cs typeface="Calibri" panose="020F0502020204030204" pitchFamily="34" charset="0"/>
            </a:endParaRPr>
          </a:p>
          <a:p>
            <a:pPr>
              <a:lnSpc>
                <a:spcPct val="150000"/>
              </a:lnSpc>
            </a:pPr>
            <a:r>
              <a:rPr lang="en-US" altLang="zh-TW" sz="3400" dirty="0">
                <a:latin typeface="Calibri" panose="020F0502020204030204" pitchFamily="34" charset="0"/>
                <a:cs typeface="Calibri" panose="020F0502020204030204" pitchFamily="34" charset="0"/>
              </a:rPr>
              <a:t>B</a:t>
            </a:r>
            <a:r>
              <a:rPr lang="zh-TW" altLang="en-US" sz="3400" dirty="0">
                <a:latin typeface="Calibri" panose="020F0502020204030204" pitchFamily="34" charset="0"/>
                <a:cs typeface="Calibri" panose="020F0502020204030204" pitchFamily="34" charset="0"/>
              </a:rPr>
              <a:t>：</a:t>
            </a:r>
            <a:r>
              <a:rPr lang="en-US" altLang="zh-TW" sz="3400" dirty="0">
                <a:latin typeface="Calibri" panose="020F0502020204030204" pitchFamily="34" charset="0"/>
                <a:cs typeface="Calibri" panose="020F0502020204030204" pitchFamily="34" charset="0"/>
              </a:rPr>
              <a:t>______________________________________________</a:t>
            </a:r>
            <a:r>
              <a:rPr lang="zh-TW" altLang="en-US" sz="3400" dirty="0">
                <a:latin typeface="Calibri" panose="020F0502020204030204" pitchFamily="34" charset="0"/>
                <a:cs typeface="Calibri" panose="020F0502020204030204" pitchFamily="34" charset="0"/>
              </a:rPr>
              <a:t>。</a:t>
            </a:r>
          </a:p>
        </p:txBody>
      </p:sp>
      <p:sp>
        <p:nvSpPr>
          <p:cNvPr id="3" name="文字方塊 2">
            <a:extLst>
              <a:ext uri="{FF2B5EF4-FFF2-40B4-BE49-F238E27FC236}">
                <a16:creationId xmlns:a16="http://schemas.microsoft.com/office/drawing/2014/main" id="{52D0B27A-36CE-46F5-93F1-81167510DCA5}"/>
              </a:ext>
            </a:extLst>
          </p:cNvPr>
          <p:cNvSpPr txBox="1"/>
          <p:nvPr/>
        </p:nvSpPr>
        <p:spPr>
          <a:xfrm>
            <a:off x="327258" y="3905506"/>
            <a:ext cx="11531065" cy="2362506"/>
          </a:xfrm>
          <a:prstGeom prst="rect">
            <a:avLst/>
          </a:prstGeom>
          <a:noFill/>
        </p:spPr>
        <p:txBody>
          <a:bodyPr wrap="square" rtlCol="0">
            <a:spAutoFit/>
          </a:bodyPr>
          <a:lstStyle/>
          <a:p>
            <a:pPr>
              <a:lnSpc>
                <a:spcPct val="150000"/>
              </a:lnSpc>
            </a:pPr>
            <a:r>
              <a:rPr lang="en-US" altLang="zh-TW" sz="3400" dirty="0">
                <a:latin typeface="Calibri" panose="020F0502020204030204" pitchFamily="34" charset="0"/>
                <a:cs typeface="Calibri" panose="020F0502020204030204" pitchFamily="34" charset="0"/>
              </a:rPr>
              <a:t>4.</a:t>
            </a:r>
          </a:p>
          <a:p>
            <a:pPr>
              <a:lnSpc>
                <a:spcPct val="150000"/>
              </a:lnSpc>
            </a:pPr>
            <a:r>
              <a:rPr lang="zh-TW" altLang="en-US" sz="3400" dirty="0">
                <a:latin typeface="Calibri" panose="020F0502020204030204" pitchFamily="34" charset="0"/>
                <a:cs typeface="Calibri" panose="020F0502020204030204" pitchFamily="34" charset="0"/>
              </a:rPr>
              <a:t>中国菜有很多种，</a:t>
            </a:r>
            <a:endParaRPr lang="en-US" altLang="zh-TW" sz="3400" dirty="0">
              <a:latin typeface="Calibri" panose="020F0502020204030204" pitchFamily="34" charset="0"/>
              <a:cs typeface="Calibri" panose="020F0502020204030204" pitchFamily="34" charset="0"/>
            </a:endParaRPr>
          </a:p>
          <a:p>
            <a:pPr>
              <a:lnSpc>
                <a:spcPct val="150000"/>
              </a:lnSpc>
            </a:pPr>
            <a:r>
              <a:rPr lang="en-US" altLang="zh-TW" sz="3400" dirty="0">
                <a:latin typeface="Calibri" panose="020F0502020204030204" pitchFamily="34" charset="0"/>
                <a:cs typeface="Calibri" panose="020F0502020204030204" pitchFamily="34" charset="0"/>
              </a:rPr>
              <a:t>____________________________________________________</a:t>
            </a:r>
            <a:r>
              <a:rPr lang="zh-TW" altLang="en-US" sz="3400" dirty="0">
                <a:latin typeface="Calibri" panose="020F0502020204030204" pitchFamily="34" charset="0"/>
                <a:cs typeface="Calibri" panose="020F0502020204030204" pitchFamily="34" charset="0"/>
              </a:rPr>
              <a:t>。</a:t>
            </a:r>
          </a:p>
        </p:txBody>
      </p:sp>
      <p:sp>
        <p:nvSpPr>
          <p:cNvPr id="4" name="矩形 3">
            <a:extLst>
              <a:ext uri="{FF2B5EF4-FFF2-40B4-BE49-F238E27FC236}">
                <a16:creationId xmlns:a16="http://schemas.microsoft.com/office/drawing/2014/main" id="{6B70D33D-085F-4D93-AAB3-E95812A9A1D2}"/>
              </a:ext>
            </a:extLst>
          </p:cNvPr>
          <p:cNvSpPr/>
          <p:nvPr/>
        </p:nvSpPr>
        <p:spPr>
          <a:xfrm>
            <a:off x="1076324" y="2175827"/>
            <a:ext cx="9877426" cy="1077218"/>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在我的國家，一般人眼裡的好職業不外乎律師、醫生、老師，諸如此類的工作</a:t>
            </a:r>
            <a:endParaRPr lang="zh-TW" altLang="en-US" sz="3200" dirty="0">
              <a:highlight>
                <a:srgbClr val="FF0000"/>
              </a:highlight>
            </a:endParaRPr>
          </a:p>
        </p:txBody>
      </p:sp>
      <p:sp>
        <p:nvSpPr>
          <p:cNvPr id="5" name="矩形 4">
            <a:extLst>
              <a:ext uri="{FF2B5EF4-FFF2-40B4-BE49-F238E27FC236}">
                <a16:creationId xmlns:a16="http://schemas.microsoft.com/office/drawing/2014/main" id="{0F5816EF-FD53-417E-9EDA-94DE67661773}"/>
              </a:ext>
            </a:extLst>
          </p:cNvPr>
          <p:cNvSpPr/>
          <p:nvPr/>
        </p:nvSpPr>
        <p:spPr>
          <a:xfrm>
            <a:off x="333677" y="5446988"/>
            <a:ext cx="11220147"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糖醋魚、麻婆豆腐、餃子，諸如此類的菜都很好吃</a:t>
            </a:r>
            <a:endParaRPr lang="zh-TW" altLang="en-US" sz="3200" dirty="0">
              <a:highlight>
                <a:srgbClr val="FF0000"/>
              </a:highlight>
            </a:endParaRPr>
          </a:p>
        </p:txBody>
      </p:sp>
    </p:spTree>
    <p:extLst>
      <p:ext uri="{BB962C8B-B14F-4D97-AF65-F5344CB8AC3E}">
        <p14:creationId xmlns:p14="http://schemas.microsoft.com/office/powerpoint/2010/main" val="8096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看客</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kànkè</a:t>
            </a:r>
            <a:endParaRPr lang="zh-TW" altLang="en-US" sz="48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斗殴</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dòu'ōu</a:t>
            </a:r>
            <a:endParaRPr lang="zh-TW" altLang="en-US" sz="4800" dirty="0">
              <a:latin typeface="Calibri" panose="020F0502020204030204" pitchFamily="34" charset="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骂街</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màjiē</a:t>
            </a:r>
            <a:endParaRPr lang="zh-TW" altLang="en-US" sz="3200" dirty="0">
              <a:latin typeface="Calibri" panose="020F0502020204030204" pitchFamily="34" charset="0"/>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破裂</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pòliè</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2151321"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观众。</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2" y="1979719"/>
            <a:ext cx="2318392"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争斗殴打。</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3409561"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不指明对象当众谩骂。</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3437754" cy="1490344"/>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双方的感情、关系等遭破坏而分裂。</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416707"/>
            <a:ext cx="3570985"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audience</a:t>
            </a:r>
            <a:endParaRPr lang="zh-TW" altLang="en-US" sz="36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85810" y="4019955"/>
            <a:ext cx="3944679"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breakdown</a:t>
            </a:r>
            <a:endParaRPr lang="zh-TW" altLang="en-US" sz="36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15A096A8-0C49-4BA6-83F1-F536B2EF4EA5}"/>
              </a:ext>
            </a:extLst>
          </p:cNvPr>
          <p:cNvPicPr>
            <a:picLocks noChangeAspect="1"/>
          </p:cNvPicPr>
          <p:nvPr/>
        </p:nvPicPr>
        <p:blipFill>
          <a:blip r:embed="rId2"/>
          <a:stretch>
            <a:fillRect/>
          </a:stretch>
        </p:blipFill>
        <p:spPr>
          <a:xfrm>
            <a:off x="2595657" y="1556084"/>
            <a:ext cx="3461852" cy="1872916"/>
          </a:xfrm>
          <a:prstGeom prst="rect">
            <a:avLst/>
          </a:prstGeom>
        </p:spPr>
      </p:pic>
      <p:sp>
        <p:nvSpPr>
          <p:cNvPr id="14" name="矩形 13">
            <a:extLst>
              <a:ext uri="{FF2B5EF4-FFF2-40B4-BE49-F238E27FC236}">
                <a16:creationId xmlns:a16="http://schemas.microsoft.com/office/drawing/2014/main" id="{6B1E5DB5-A453-4C9C-BA79-98369E7D6F4E}"/>
              </a:ext>
            </a:extLst>
          </p:cNvPr>
          <p:cNvSpPr/>
          <p:nvPr/>
        </p:nvSpPr>
        <p:spPr>
          <a:xfrm>
            <a:off x="8285810" y="416708"/>
            <a:ext cx="3906190"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fight</a:t>
            </a:r>
            <a:endParaRPr lang="zh-TW" altLang="en-US" sz="3600" dirty="0">
              <a:latin typeface="Calibri" panose="020F0502020204030204" pitchFamily="34" charset="0"/>
              <a:cs typeface="Calibri" panose="020F0502020204030204" pitchFamily="34" charset="0"/>
            </a:endParaRPr>
          </a:p>
        </p:txBody>
      </p:sp>
      <p:pic>
        <p:nvPicPr>
          <p:cNvPr id="15" name="圖片 14">
            <a:extLst>
              <a:ext uri="{FF2B5EF4-FFF2-40B4-BE49-F238E27FC236}">
                <a16:creationId xmlns:a16="http://schemas.microsoft.com/office/drawing/2014/main" id="{39A16AE4-191C-4472-A25C-C6B496094CC8}"/>
              </a:ext>
            </a:extLst>
          </p:cNvPr>
          <p:cNvPicPr>
            <a:picLocks noChangeAspect="1"/>
          </p:cNvPicPr>
          <p:nvPr/>
        </p:nvPicPr>
        <p:blipFill rotWithShape="1">
          <a:blip r:embed="rId3"/>
          <a:srcRect l="21419" t="7387" r="23311" b="6662"/>
          <a:stretch/>
        </p:blipFill>
        <p:spPr>
          <a:xfrm>
            <a:off x="8985476" y="1241560"/>
            <a:ext cx="2506858" cy="2187440"/>
          </a:xfrm>
          <a:prstGeom prst="rect">
            <a:avLst/>
          </a:prstGeom>
        </p:spPr>
      </p:pic>
      <p:pic>
        <p:nvPicPr>
          <p:cNvPr id="16" name="圖片 15">
            <a:extLst>
              <a:ext uri="{FF2B5EF4-FFF2-40B4-BE49-F238E27FC236}">
                <a16:creationId xmlns:a16="http://schemas.microsoft.com/office/drawing/2014/main" id="{18AA9EEB-B9F5-479C-913E-1E8FE9E7BD9A}"/>
              </a:ext>
            </a:extLst>
          </p:cNvPr>
          <p:cNvPicPr>
            <a:picLocks noChangeAspect="1"/>
          </p:cNvPicPr>
          <p:nvPr/>
        </p:nvPicPr>
        <p:blipFill>
          <a:blip r:embed="rId4"/>
          <a:stretch>
            <a:fillRect/>
          </a:stretch>
        </p:blipFill>
        <p:spPr>
          <a:xfrm>
            <a:off x="3224463" y="4616020"/>
            <a:ext cx="2833048" cy="2241980"/>
          </a:xfrm>
          <a:prstGeom prst="rect">
            <a:avLst/>
          </a:prstGeom>
        </p:spPr>
      </p:pic>
      <p:pic>
        <p:nvPicPr>
          <p:cNvPr id="17" name="圖片 16">
            <a:extLst>
              <a:ext uri="{FF2B5EF4-FFF2-40B4-BE49-F238E27FC236}">
                <a16:creationId xmlns:a16="http://schemas.microsoft.com/office/drawing/2014/main" id="{0D23B268-203C-4EC5-9A9A-33882301508C}"/>
              </a:ext>
            </a:extLst>
          </p:cNvPr>
          <p:cNvPicPr>
            <a:picLocks noChangeAspect="1"/>
          </p:cNvPicPr>
          <p:nvPr/>
        </p:nvPicPr>
        <p:blipFill>
          <a:blip r:embed="rId5"/>
          <a:stretch>
            <a:fillRect/>
          </a:stretch>
        </p:blipFill>
        <p:spPr>
          <a:xfrm>
            <a:off x="9572245" y="5008453"/>
            <a:ext cx="2619755" cy="1849547"/>
          </a:xfrm>
          <a:prstGeom prst="rect">
            <a:avLst/>
          </a:prstGeom>
        </p:spPr>
      </p:pic>
    </p:spTree>
    <p:extLst>
      <p:ext uri="{BB962C8B-B14F-4D97-AF65-F5344CB8AC3E}">
        <p14:creationId xmlns:p14="http://schemas.microsoft.com/office/powerpoint/2010/main" val="401517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additive="base">
                                        <p:cTn id="79" dur="500" fill="hold"/>
                                        <p:tgtEl>
                                          <p:spTgt spid="10"/>
                                        </p:tgtEl>
                                        <p:attrNameLst>
                                          <p:attrName>ppt_x</p:attrName>
                                        </p:attrNameLst>
                                      </p:cBhvr>
                                      <p:tavLst>
                                        <p:tav tm="0">
                                          <p:val>
                                            <p:strVal val="#ppt_x"/>
                                          </p:val>
                                        </p:tav>
                                        <p:tav tm="100000">
                                          <p:val>
                                            <p:strVal val="#ppt_x"/>
                                          </p:val>
                                        </p:tav>
                                      </p:tavLst>
                                    </p:anim>
                                    <p:anim calcmode="lin" valueType="num">
                                      <p:cBhvr additive="base">
                                        <p:cTn id="8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ppt_x"/>
                                          </p:val>
                                        </p:tav>
                                        <p:tav tm="100000">
                                          <p:val>
                                            <p:strVal val="#ppt_x"/>
                                          </p:val>
                                        </p:tav>
                                      </p:tavLst>
                                    </p:anim>
                                    <p:anim calcmode="lin" valueType="num">
                                      <p:cBhvr additive="base">
                                        <p:cTn id="9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927271-CC93-45A9-A2B1-5CE56A039AF7}"/>
              </a:ext>
            </a:extLst>
          </p:cNvPr>
          <p:cNvSpPr/>
          <p:nvPr/>
        </p:nvSpPr>
        <p:spPr>
          <a:xfrm>
            <a:off x="306572" y="207733"/>
            <a:ext cx="11578856" cy="6442533"/>
          </a:xfrm>
          <a:prstGeom prst="rect">
            <a:avLst/>
          </a:prstGeom>
        </p:spPr>
        <p:txBody>
          <a:bodyPr wrap="square">
            <a:spAutoFit/>
          </a:bodyPr>
          <a:lstStyle/>
          <a:p>
            <a:pPr indent="457200">
              <a:lnSpc>
                <a:spcPct val="150000"/>
              </a:lnSpc>
            </a:pPr>
            <a:r>
              <a:rPr lang="zh-CN" altLang="en-US" sz="4000" dirty="0">
                <a:latin typeface="微軟正黑體" panose="020B0604030504040204" pitchFamily="34" charset="-120"/>
                <a:ea typeface="微軟正黑體" panose="020B0604030504040204" pitchFamily="34" charset="-120"/>
              </a:rPr>
              <a:t>球迷之第一种是喜欢热闹型。有一种人是天生就喜欢看热闹的。他不光喜欢看球，而是什么热闹都喜欢看。夫妻吵架，小孩斗殴，</a:t>
            </a:r>
            <a:r>
              <a:rPr lang="zh-TW" altLang="en-US" sz="4000" dirty="0">
                <a:latin typeface="微軟正黑體" panose="020B0604030504040204" pitchFamily="34" charset="-120"/>
                <a:ea typeface="微軟正黑體" panose="020B0604030504040204" pitchFamily="34" charset="-120"/>
              </a:rPr>
              <a:t>里巷</a:t>
            </a:r>
            <a:r>
              <a:rPr lang="zh-CN" altLang="en-US" sz="4000" dirty="0">
                <a:latin typeface="微軟正黑體" panose="020B0604030504040204" pitchFamily="34" charset="-120"/>
                <a:ea typeface="微軟正黑體" panose="020B0604030504040204" pitchFamily="34" charset="-120"/>
              </a:rPr>
              <a:t>里狗追得鸡鸭乱跑以及街上的车祸、菜场的叫骂</a:t>
            </a:r>
            <a:r>
              <a:rPr lang="zh-TW" altLang="en-US" sz="4000" dirty="0">
                <a:latin typeface="微軟正黑體" panose="020B0604030504040204" pitchFamily="34" charset="-120"/>
                <a:ea typeface="微軟正黑體" panose="020B0604030504040204" pitchFamily="34" charset="-120"/>
              </a:rPr>
              <a:t>，</a:t>
            </a:r>
            <a:r>
              <a:rPr lang="zh-CN" altLang="en-US" sz="4000" dirty="0">
                <a:latin typeface="微軟正黑體" panose="020B0604030504040204" pitchFamily="34" charset="-120"/>
                <a:ea typeface="微軟正黑體" panose="020B0604030504040204" pitchFamily="34" charset="-120"/>
              </a:rPr>
              <a:t>诸如此类，他都是热情的观众。但生活中的热闹总是有限，而最要命的是这些热闹很难有让旁观者喝彩的机会。于是足球赛便给这类人提供了极好的场地。</a:t>
            </a:r>
            <a:endParaRPr lang="zh-TW" altLang="en-US"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9967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cs typeface="Calibri" panose="020F0502020204030204" pitchFamily="34" charset="0"/>
              </a:rPr>
              <a:t>放声</a:t>
            </a:r>
            <a:endParaRPr lang="en-US" altLang="zh-TW" sz="3200" dirty="0">
              <a:latin typeface="Calibri" panose="020F0502020204030204" pitchFamily="34" charset="0"/>
              <a:cs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fàngshēng</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cs typeface="Calibri" panose="020F0502020204030204" pitchFamily="34" charset="0"/>
              </a:rPr>
              <a:t>纵情</a:t>
            </a:r>
            <a:r>
              <a:rPr lang="en-US" altLang="zh-TW" sz="3200" dirty="0" err="1">
                <a:latin typeface="Calibri" panose="020F0502020204030204" pitchFamily="34" charset="0"/>
                <a:cs typeface="Calibri" panose="020F0502020204030204" pitchFamily="34" charset="0"/>
              </a:rPr>
              <a:t>zòngqíng</a:t>
            </a:r>
            <a:endParaRPr lang="zh-TW" altLang="en-US" sz="3200" dirty="0">
              <a:latin typeface="Calibri" panose="020F0502020204030204" pitchFamily="34" charset="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cs typeface="Calibri" panose="020F0502020204030204" pitchFamily="34" charset="0"/>
              </a:rPr>
              <a:t>莫大</a:t>
            </a:r>
            <a:endParaRPr lang="en-US" altLang="zh-TW" sz="6000" dirty="0">
              <a:latin typeface="Calibri" panose="020F0502020204030204" pitchFamily="34" charset="0"/>
              <a:cs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mòdà</a:t>
            </a:r>
            <a:endParaRPr lang="zh-TW" altLang="en-US" sz="3200" dirty="0">
              <a:latin typeface="Calibri" panose="020F0502020204030204" pitchFamily="34" charset="0"/>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cs typeface="Calibri" panose="020F0502020204030204" pitchFamily="34" charset="0"/>
              </a:rPr>
              <a:t>氛围</a:t>
            </a:r>
            <a:endParaRPr lang="en-US" altLang="zh-TW" sz="6000" dirty="0">
              <a:latin typeface="Calibri" panose="020F0502020204030204" pitchFamily="34" charset="0"/>
              <a:cs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fēnwéi</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cs typeface="Calibri" panose="020F0502020204030204" pitchFamily="34" charset="0"/>
              </a:rPr>
              <a:t>放开喉咙出声；大声。</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cs typeface="Calibri" panose="020F0502020204030204" pitchFamily="34" charset="0"/>
              </a:rPr>
              <a:t>尽情。</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cs typeface="Calibri" panose="020F0502020204030204" pitchFamily="34" charset="0"/>
              </a:rPr>
              <a:t>没有更大于此的；最大。</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601902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cs typeface="Calibri" panose="020F0502020204030204" pitchFamily="34" charset="0"/>
              </a:rPr>
              <a:t>周围的气氛和情调。</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in a loud voice</a:t>
            </a:r>
            <a:endParaRPr lang="zh-TW" altLang="en-US" sz="2800" dirty="0">
              <a:latin typeface="Calibri" panose="020F0502020204030204" pitchFamily="34" charset="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atmosphere</a:t>
            </a:r>
            <a:endParaRPr lang="zh-TW" altLang="en-US" sz="2800" dirty="0">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to one's heart's content</a:t>
            </a:r>
            <a:endParaRPr lang="zh-TW" altLang="en-US" sz="2800" dirty="0">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F746C041-6244-434F-A29C-5918A5CDE289}"/>
              </a:ext>
            </a:extLst>
          </p:cNvPr>
          <p:cNvSpPr/>
          <p:nvPr/>
        </p:nvSpPr>
        <p:spPr>
          <a:xfrm>
            <a:off x="2525014" y="3758345"/>
            <a:ext cx="3570985"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greatest</a:t>
            </a:r>
            <a:endParaRPr lang="zh-TW"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83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1C7163F-5A10-4CFD-A855-F31F733B8723}"/>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cs typeface="Calibri" panose="020F0502020204030204" pitchFamily="34" charset="0"/>
              </a:rPr>
              <a:t>次要</a:t>
            </a:r>
            <a:endParaRPr lang="en-US" altLang="zh-TW" sz="6000" dirty="0">
              <a:latin typeface="Calibri" panose="020F0502020204030204" pitchFamily="34" charset="0"/>
              <a:cs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cì</a:t>
            </a:r>
            <a:r>
              <a:rPr lang="en-US" altLang="zh-TW"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yào</a:t>
            </a:r>
            <a:endParaRPr lang="zh-TW" altLang="en-US" sz="3200" dirty="0">
              <a:latin typeface="Calibri" panose="020F0502020204030204" pitchFamily="34" charset="0"/>
              <a:cs typeface="Calibri" panose="020F0502020204030204" pitchFamily="34" charset="0"/>
            </a:endParaRPr>
          </a:p>
        </p:txBody>
      </p:sp>
      <p:sp>
        <p:nvSpPr>
          <p:cNvPr id="3" name="文字方塊 2">
            <a:extLst>
              <a:ext uri="{FF2B5EF4-FFF2-40B4-BE49-F238E27FC236}">
                <a16:creationId xmlns:a16="http://schemas.microsoft.com/office/drawing/2014/main" id="{AABFC88A-D574-4EB0-B5BC-3770381B318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rPr>
              <a:t>重要性较差的；不很重要的</a:t>
            </a:r>
          </a:p>
        </p:txBody>
      </p:sp>
      <p:sp>
        <p:nvSpPr>
          <p:cNvPr id="4" name="矩形 3">
            <a:extLst>
              <a:ext uri="{FF2B5EF4-FFF2-40B4-BE49-F238E27FC236}">
                <a16:creationId xmlns:a16="http://schemas.microsoft.com/office/drawing/2014/main" id="{298566D0-FE55-4636-8C4A-10DE3869B846}"/>
              </a:ext>
            </a:extLst>
          </p:cNvPr>
          <p:cNvSpPr/>
          <p:nvPr/>
        </p:nvSpPr>
        <p:spPr>
          <a:xfrm>
            <a:off x="2525015" y="678318"/>
            <a:ext cx="3570985"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secondary</a:t>
            </a:r>
            <a:endParaRPr lang="zh-TW"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4044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7" y="483093"/>
            <a:ext cx="11525005" cy="1323439"/>
          </a:xfrm>
          <a:prstGeom prst="rect">
            <a:avLst/>
          </a:prstGeom>
          <a:solidFill>
            <a:schemeClr val="tx1"/>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且不说</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2016563"/>
            <a:ext cx="11525005" cy="459587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“且”是</a:t>
            </a:r>
            <a:r>
              <a:rPr lang="en-US" altLang="zh-TW" sz="4000" dirty="0">
                <a:latin typeface="微軟正黑體" panose="020B0604030504040204" pitchFamily="34" charset="-120"/>
                <a:ea typeface="微軟正黑體" panose="020B0604030504040204" pitchFamily="34" charset="-120"/>
              </a:rPr>
              <a:t>adv.</a:t>
            </a:r>
            <a:r>
              <a:rPr lang="zh-TW" altLang="en-US" sz="4000" dirty="0">
                <a:latin typeface="微軟正黑體" panose="020B0604030504040204" pitchFamily="34" charset="-120"/>
                <a:ea typeface="微軟正黑體" panose="020B0604030504040204" pitchFamily="34" charset="-120"/>
              </a:rPr>
              <a:t>，表示暂时</a:t>
            </a:r>
            <a:r>
              <a:rPr lang="zh-TW" altLang="en-US" sz="4000" dirty="0">
                <a:latin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“且不說”的意思是“先不說”表示让步</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常用于</a:t>
            </a:r>
            <a:r>
              <a:rPr lang="zh-TW" altLang="en-US" sz="4000" dirty="0">
                <a:latin typeface="微軟正黑體" panose="020B0604030504040204" pitchFamily="34" charset="-120"/>
              </a:rPr>
              <a:t>“</a:t>
            </a:r>
            <a:r>
              <a:rPr lang="en-US" altLang="zh-TW" sz="4000" dirty="0">
                <a:latin typeface="微軟正黑體" panose="020B0604030504040204" pitchFamily="34" charset="-120"/>
              </a:rPr>
              <a:t>X</a:t>
            </a:r>
            <a:r>
              <a:rPr lang="zh-TW" altLang="en-US" sz="4000" dirty="0">
                <a:latin typeface="微軟正黑體" panose="020B0604030504040204" pitchFamily="34" charset="-120"/>
              </a:rPr>
              <a:t>且不說，还</a:t>
            </a:r>
            <a:r>
              <a:rPr lang="en-US" altLang="zh-TW" sz="4000" dirty="0">
                <a:latin typeface="微軟正黑體" panose="020B0604030504040204" pitchFamily="34" charset="-120"/>
              </a:rPr>
              <a:t>/</a:t>
            </a:r>
            <a:r>
              <a:rPr lang="zh-TW" altLang="en-US" sz="4000" dirty="0">
                <a:latin typeface="微軟正黑體" panose="020B0604030504040204" pitchFamily="34" charset="-120"/>
              </a:rPr>
              <a:t>光是</a:t>
            </a:r>
            <a:r>
              <a:rPr lang="en-US" altLang="zh-TW" sz="4000" dirty="0">
                <a:latin typeface="微軟正黑體" panose="020B0604030504040204" pitchFamily="34" charset="-120"/>
              </a:rPr>
              <a:t>/</a:t>
            </a:r>
            <a:r>
              <a:rPr lang="zh-TW" altLang="en-US" sz="4000" dirty="0">
                <a:latin typeface="微軟正黑體" panose="020B0604030504040204" pitchFamily="34" charset="-120"/>
              </a:rPr>
              <a:t>单是</a:t>
            </a:r>
            <a:r>
              <a:rPr lang="en-US" altLang="zh-TW" sz="4000" dirty="0">
                <a:latin typeface="微軟正黑體" panose="020B0604030504040204" pitchFamily="34" charset="-120"/>
              </a:rPr>
              <a:t>…….</a:t>
            </a:r>
            <a:r>
              <a:rPr lang="zh-TW" altLang="en-US" sz="4000" dirty="0">
                <a:latin typeface="微軟正黑體" panose="020B0604030504040204" pitchFamily="34" charset="-120"/>
              </a:rPr>
              <a:t>”的格式中。</a:t>
            </a:r>
            <a:endParaRPr lang="en-US" altLang="zh-TW" sz="4000" dirty="0">
              <a:latin typeface="微軟正黑體" panose="020B0604030504040204" pitchFamily="34" charset="-120"/>
            </a:endParaRPr>
          </a:p>
          <a:p>
            <a:pPr fontAlgn="base">
              <a:lnSpc>
                <a:spcPct val="150000"/>
              </a:lnSpc>
            </a:pPr>
            <a:r>
              <a:rPr lang="en-US" altLang="zh-TW" sz="4000" dirty="0">
                <a:latin typeface="微軟正黑體" panose="020B0604030504040204" pitchFamily="34" charset="-120"/>
              </a:rPr>
              <a:t>4.</a:t>
            </a:r>
            <a:r>
              <a:rPr lang="zh-TW" altLang="en-US" sz="4000" dirty="0">
                <a:latin typeface="微軟正黑體" panose="020B0604030504040204" pitchFamily="34" charset="-120"/>
              </a:rPr>
              <a:t>“</a:t>
            </a:r>
            <a:r>
              <a:rPr lang="en-US" altLang="zh-TW" sz="4000" dirty="0">
                <a:latin typeface="微軟正黑體" panose="020B0604030504040204" pitchFamily="34" charset="-120"/>
              </a:rPr>
              <a:t>X</a:t>
            </a:r>
            <a:r>
              <a:rPr lang="zh-TW" altLang="en-US" sz="4000" dirty="0">
                <a:latin typeface="微軟正黑體" panose="020B0604030504040204" pitchFamily="34" charset="-120"/>
              </a:rPr>
              <a:t>且不說”也可说成“且不說</a:t>
            </a:r>
            <a:r>
              <a:rPr lang="en-US" altLang="zh-TW" sz="4000" dirty="0">
                <a:latin typeface="微軟正黑體" panose="020B0604030504040204" pitchFamily="34" charset="-120"/>
              </a:rPr>
              <a:t>X</a:t>
            </a:r>
            <a:r>
              <a:rPr lang="zh-TW" altLang="en-US" sz="4000" dirty="0">
                <a:latin typeface="微軟正黑體" panose="020B0604030504040204" pitchFamily="34" charset="-120"/>
              </a:rPr>
              <a:t>”，</a:t>
            </a:r>
            <a:r>
              <a:rPr lang="en-US" altLang="zh-TW" sz="4000" dirty="0">
                <a:latin typeface="微軟正黑體" panose="020B0604030504040204" pitchFamily="34" charset="-120"/>
              </a:rPr>
              <a:t>X</a:t>
            </a:r>
            <a:r>
              <a:rPr lang="zh-TW" altLang="en-US" sz="4000" dirty="0">
                <a:latin typeface="微軟正黑體" panose="020B0604030504040204" pitchFamily="34" charset="-120"/>
              </a:rPr>
              <a:t>如果是较</a:t>
            </a:r>
            <a:endParaRPr lang="en-US" altLang="zh-TW" sz="4000" dirty="0">
              <a:latin typeface="微軟正黑體" panose="020B0604030504040204" pitchFamily="34" charset="-120"/>
            </a:endParaRPr>
          </a:p>
          <a:p>
            <a:pPr fontAlgn="base">
              <a:lnSpc>
                <a:spcPct val="150000"/>
              </a:lnSpc>
            </a:pPr>
            <a:r>
              <a:rPr lang="zh-TW" altLang="en-US" sz="4000" dirty="0">
                <a:latin typeface="微軟正黑體" panose="020B0604030504040204" pitchFamily="34" charset="-120"/>
              </a:rPr>
              <a:t>   长的句子或“它”，一般都放在“且不说”后面。</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999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2876037-81CD-49E3-A158-D2AF6FE56AF2}"/>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且不说</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B3B11971-8815-4975-835A-9A3BF8947646}"/>
              </a:ext>
            </a:extLst>
          </p:cNvPr>
          <p:cNvSpPr txBox="1"/>
          <p:nvPr/>
        </p:nvSpPr>
        <p:spPr>
          <a:xfrm>
            <a:off x="346865" y="1272406"/>
            <a:ext cx="11498270" cy="4989058"/>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1.</a:t>
            </a:r>
            <a:r>
              <a:rPr lang="zh-TW" altLang="en-US" sz="3600" dirty="0">
                <a:latin typeface="Calibri" panose="020F0502020204030204" pitchFamily="34" charset="0"/>
                <a:ea typeface="微軟正黑體" panose="020B0604030504040204" pitchFamily="34" charset="-120"/>
              </a:rPr>
              <a:t>我认为这个地方不适合人类居住，</a:t>
            </a:r>
            <a:r>
              <a:rPr lang="zh-TW" altLang="en-US" sz="3600" dirty="0">
                <a:solidFill>
                  <a:srgbClr val="DFF1CB"/>
                </a:solidFill>
                <a:latin typeface="Calibri" panose="020F0502020204030204" pitchFamily="34" charset="0"/>
                <a:ea typeface="微軟正黑體" panose="020B0604030504040204" pitchFamily="34" charset="-120"/>
              </a:rPr>
              <a:t>别的</a:t>
            </a:r>
            <a:r>
              <a:rPr lang="zh-TW" altLang="en-US" sz="3600" dirty="0">
                <a:solidFill>
                  <a:schemeClr val="bg1"/>
                </a:solidFill>
                <a:highlight>
                  <a:srgbClr val="00FF00"/>
                </a:highlight>
                <a:latin typeface="Calibri" panose="020F0502020204030204" pitchFamily="34" charset="0"/>
                <a:ea typeface="微軟正黑體" panose="020B0604030504040204" pitchFamily="34" charset="-120"/>
              </a:rPr>
              <a:t>且不说</a:t>
            </a:r>
            <a:r>
              <a:rPr lang="en-US" altLang="zh-TW" sz="3600" dirty="0">
                <a:solidFill>
                  <a:schemeClr val="bg1"/>
                </a:solidFill>
                <a:highlight>
                  <a:srgbClr val="00FF00"/>
                </a:highlight>
                <a:latin typeface="Calibri" panose="020F0502020204030204" pitchFamily="34" charset="0"/>
                <a:ea typeface="微軟正黑體" panose="020B0604030504040204" pitchFamily="34" charset="-120"/>
              </a:rPr>
              <a:t>/</a:t>
            </a:r>
            <a:r>
              <a:rPr lang="zh-TW" altLang="en-US" sz="3600" dirty="0">
                <a:solidFill>
                  <a:schemeClr val="bg1"/>
                </a:solidFill>
                <a:highlight>
                  <a:srgbClr val="00FF00"/>
                </a:highlight>
                <a:latin typeface="Calibri" panose="020F0502020204030204" pitchFamily="34" charset="0"/>
                <a:ea typeface="微軟正黑體" panose="020B0604030504040204" pitchFamily="34" charset="-120"/>
              </a:rPr>
              <a:t>且不说</a:t>
            </a:r>
            <a:r>
              <a:rPr lang="zh-TW" altLang="en-US" sz="3600" dirty="0">
                <a:latin typeface="Calibri" panose="020F0502020204030204" pitchFamily="34" charset="0"/>
                <a:ea typeface="微軟正黑體" panose="020B0604030504040204" pitchFamily="34" charset="-120"/>
              </a:rPr>
              <a:t>， </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solidFill>
                  <a:srgbClr val="92D050"/>
                </a:solidFill>
                <a:latin typeface="Calibri" panose="020F0502020204030204" pitchFamily="34" charset="0"/>
                <a:ea typeface="微軟正黑體" panose="020B0604030504040204" pitchFamily="34" charset="-120"/>
              </a:rPr>
              <a:t>   </a:t>
            </a:r>
            <a:r>
              <a:rPr lang="zh-TW" altLang="en-US" sz="3600" dirty="0">
                <a:solidFill>
                  <a:srgbClr val="DFF1CB"/>
                </a:solidFill>
                <a:latin typeface="Calibri" panose="020F0502020204030204" pitchFamily="34" charset="0"/>
                <a:ea typeface="微軟正黑體" panose="020B0604030504040204" pitchFamily="34" charset="-120"/>
              </a:rPr>
              <a:t>别的</a:t>
            </a:r>
            <a:r>
              <a:rPr lang="zh-TW" altLang="en-US" sz="3600" dirty="0">
                <a:latin typeface="Calibri" panose="020F0502020204030204" pitchFamily="34" charset="0"/>
                <a:ea typeface="微軟正黑體" panose="020B0604030504040204" pitchFamily="34" charset="-120"/>
              </a:rPr>
              <a:t>，光是水质就过不了关。</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这款笔记本电脑真是漂亮，</a:t>
            </a:r>
            <a:r>
              <a:rPr lang="zh-TW" altLang="en-US" sz="3600" dirty="0">
                <a:solidFill>
                  <a:srgbClr val="DFF1CB"/>
                </a:solidFill>
                <a:latin typeface="Calibri" panose="020F0502020204030204" pitchFamily="34" charset="0"/>
                <a:ea typeface="微軟正黑體" panose="020B0604030504040204" pitchFamily="34" charset="-120"/>
              </a:rPr>
              <a:t>功能齐全</a:t>
            </a:r>
            <a:r>
              <a:rPr lang="zh-TW" altLang="en-US" sz="3600" dirty="0">
                <a:solidFill>
                  <a:schemeClr val="bg1"/>
                </a:solidFill>
                <a:highlight>
                  <a:srgbClr val="00FF00"/>
                </a:highlight>
                <a:latin typeface="Calibri" panose="020F0502020204030204" pitchFamily="34" charset="0"/>
              </a:rPr>
              <a:t>且不说</a:t>
            </a:r>
            <a:r>
              <a:rPr lang="en-US" altLang="zh-TW" sz="3600" dirty="0">
                <a:solidFill>
                  <a:schemeClr val="bg1"/>
                </a:solidFill>
                <a:highlight>
                  <a:srgbClr val="00FF00"/>
                </a:highlight>
                <a:latin typeface="Calibri" panose="020F0502020204030204" pitchFamily="34" charset="0"/>
              </a:rPr>
              <a:t>/</a:t>
            </a:r>
            <a:r>
              <a:rPr lang="zh-TW" altLang="en-US" sz="3600" dirty="0">
                <a:solidFill>
                  <a:schemeClr val="bg1"/>
                </a:solidFill>
                <a:highlight>
                  <a:srgbClr val="00FF00"/>
                </a:highlight>
                <a:latin typeface="Calibri" panose="020F0502020204030204" pitchFamily="34" charset="0"/>
              </a:rPr>
              <a:t>且不说</a:t>
            </a:r>
            <a:r>
              <a:rPr lang="zh-TW" altLang="en-US" sz="3600" dirty="0">
                <a:solidFill>
                  <a:srgbClr val="DFF1CB"/>
                </a:solidFill>
                <a:latin typeface="Calibri" panose="020F0502020204030204" pitchFamily="34" charset="0"/>
              </a:rPr>
              <a:t>功</a:t>
            </a:r>
            <a:endParaRPr lang="en-US" altLang="zh-TW" sz="3600" dirty="0">
              <a:solidFill>
                <a:srgbClr val="DFF1CB"/>
              </a:solidFill>
              <a:latin typeface="Calibri" panose="020F0502020204030204" pitchFamily="34" charset="0"/>
            </a:endParaRPr>
          </a:p>
          <a:p>
            <a:pPr>
              <a:lnSpc>
                <a:spcPct val="150000"/>
              </a:lnSpc>
            </a:pPr>
            <a:r>
              <a:rPr lang="zh-TW" altLang="en-US" sz="3600" dirty="0">
                <a:solidFill>
                  <a:srgbClr val="DFF1CB"/>
                </a:solidFill>
                <a:latin typeface="Calibri" panose="020F0502020204030204" pitchFamily="34" charset="0"/>
              </a:rPr>
              <a:t>   能齐全</a:t>
            </a:r>
            <a:r>
              <a:rPr lang="zh-TW" altLang="en-US" sz="3600" dirty="0">
                <a:latin typeface="Calibri" panose="020F0502020204030204" pitchFamily="34" charset="0"/>
              </a:rPr>
              <a:t>，单是外形就让我动心了</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3.</a:t>
            </a:r>
            <a:r>
              <a:rPr lang="zh-TW" altLang="en-US" sz="3600" dirty="0">
                <a:latin typeface="Calibri" panose="020F0502020204030204" pitchFamily="34" charset="0"/>
                <a:ea typeface="微軟正黑體" panose="020B0604030504040204" pitchFamily="34" charset="-120"/>
              </a:rPr>
              <a:t>今年的厂里形势喜人，</a:t>
            </a:r>
            <a:r>
              <a:rPr lang="zh-TW" altLang="en-US" sz="3600" dirty="0">
                <a:solidFill>
                  <a:srgbClr val="DFF1CB"/>
                </a:solidFill>
                <a:latin typeface="Calibri" panose="020F0502020204030204" pitchFamily="34" charset="0"/>
                <a:ea typeface="微軟正黑體" panose="020B0604030504040204" pitchFamily="34" charset="-120"/>
              </a:rPr>
              <a:t>产量大幅度提高</a:t>
            </a:r>
            <a:r>
              <a:rPr lang="zh-TW" altLang="en-US" sz="3600" dirty="0">
                <a:solidFill>
                  <a:schemeClr val="bg1"/>
                </a:solidFill>
                <a:highlight>
                  <a:srgbClr val="00FF00"/>
                </a:highlight>
                <a:latin typeface="Calibri" panose="020F0502020204030204" pitchFamily="34" charset="0"/>
              </a:rPr>
              <a:t>且不说</a:t>
            </a:r>
            <a:r>
              <a:rPr lang="en-US" altLang="zh-TW" sz="3600" dirty="0">
                <a:solidFill>
                  <a:schemeClr val="bg1"/>
                </a:solidFill>
                <a:highlight>
                  <a:srgbClr val="00FF00"/>
                </a:highlight>
                <a:latin typeface="Calibri" panose="020F0502020204030204" pitchFamily="34" charset="0"/>
              </a:rPr>
              <a:t>/</a:t>
            </a:r>
            <a:r>
              <a:rPr lang="zh-TW" altLang="en-US" sz="3600" dirty="0">
                <a:solidFill>
                  <a:schemeClr val="bg1"/>
                </a:solidFill>
                <a:highlight>
                  <a:srgbClr val="00FF00"/>
                </a:highlight>
                <a:latin typeface="Calibri" panose="020F0502020204030204" pitchFamily="34" charset="0"/>
              </a:rPr>
              <a:t>且不说</a:t>
            </a:r>
            <a:endParaRPr lang="en-US" altLang="zh-TW" sz="3600" dirty="0">
              <a:solidFill>
                <a:schemeClr val="bg1"/>
              </a:solidFill>
              <a:highlight>
                <a:srgbClr val="00FF00"/>
              </a:highlight>
              <a:latin typeface="Calibri" panose="020F0502020204030204" pitchFamily="34" charset="0"/>
            </a:endParaRPr>
          </a:p>
          <a:p>
            <a:pPr>
              <a:lnSpc>
                <a:spcPct val="150000"/>
              </a:lnSpc>
            </a:pPr>
            <a:r>
              <a:rPr lang="zh-TW" altLang="en-US" sz="3600" dirty="0">
                <a:solidFill>
                  <a:schemeClr val="bg1"/>
                </a:solidFill>
                <a:latin typeface="Calibri" panose="020F0502020204030204" pitchFamily="34" charset="0"/>
              </a:rPr>
              <a:t>   </a:t>
            </a:r>
            <a:r>
              <a:rPr lang="zh-TW" altLang="en-US" sz="3600" dirty="0">
                <a:solidFill>
                  <a:srgbClr val="DFF1CB"/>
                </a:solidFill>
                <a:latin typeface="Calibri" panose="020F0502020204030204" pitchFamily="34" charset="0"/>
              </a:rPr>
              <a:t>产量大幅度提高</a:t>
            </a:r>
            <a:r>
              <a:rPr lang="zh-TW" altLang="en-US" sz="3600" dirty="0">
                <a:latin typeface="Calibri" panose="020F0502020204030204" pitchFamily="34" charset="0"/>
              </a:rPr>
              <a:t>，单是品种就增加了不少。</a:t>
            </a:r>
            <a:endParaRPr lang="en-US" altLang="zh-TW" sz="3600" dirty="0">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803715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2876037-81CD-49E3-A158-D2AF6FE56AF2}"/>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且不说</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B3B11971-8815-4975-835A-9A3BF8947646}"/>
              </a:ext>
            </a:extLst>
          </p:cNvPr>
          <p:cNvSpPr txBox="1"/>
          <p:nvPr/>
        </p:nvSpPr>
        <p:spPr>
          <a:xfrm>
            <a:off x="346865" y="558031"/>
            <a:ext cx="11498270" cy="4989058"/>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4.</a:t>
            </a:r>
            <a:r>
              <a:rPr lang="zh-TW" altLang="en-US" sz="3600" dirty="0">
                <a:latin typeface="Calibri" panose="020F0502020204030204" pitchFamily="34" charset="0"/>
                <a:ea typeface="微軟正黑體" panose="020B0604030504040204" pitchFamily="34" charset="-120"/>
              </a:rPr>
              <a:t>现在的网页动画几乎成为</a:t>
            </a:r>
            <a:r>
              <a:rPr lang="en-US" altLang="zh-TW" sz="3600" dirty="0">
                <a:latin typeface="Calibri" panose="020F0502020204030204" pitchFamily="34" charset="0"/>
                <a:ea typeface="微軟正黑體" panose="020B0604030504040204" pitchFamily="34" charset="-120"/>
              </a:rPr>
              <a:t>Flash</a:t>
            </a:r>
            <a:r>
              <a:rPr lang="zh-TW" altLang="en-US" sz="3600" dirty="0">
                <a:latin typeface="Calibri" panose="020F0502020204030204" pitchFamily="34" charset="0"/>
                <a:ea typeface="微軟正黑體" panose="020B0604030504040204" pitchFamily="34" charset="-120"/>
              </a:rPr>
              <a:t>的天下，</a:t>
            </a:r>
            <a:r>
              <a:rPr lang="zh-TW" altLang="en-US" sz="3600" dirty="0">
                <a:solidFill>
                  <a:schemeClr val="bg1"/>
                </a:solidFill>
                <a:highlight>
                  <a:srgbClr val="00FF00"/>
                </a:highlight>
                <a:latin typeface="Calibri" panose="020F0502020204030204" pitchFamily="34" charset="0"/>
              </a:rPr>
              <a:t>且不说</a:t>
            </a:r>
            <a:r>
              <a:rPr lang="zh-TW" altLang="en-US" sz="3600" dirty="0">
                <a:solidFill>
                  <a:srgbClr val="DFF1CB"/>
                </a:solidFill>
                <a:latin typeface="Calibri" panose="020F0502020204030204" pitchFamily="34" charset="0"/>
              </a:rPr>
              <a:t>大公司</a:t>
            </a:r>
            <a:endParaRPr lang="en-US" altLang="zh-TW" sz="3600" dirty="0">
              <a:solidFill>
                <a:srgbClr val="DFF1CB"/>
              </a:solidFill>
              <a:latin typeface="Calibri" panose="020F0502020204030204" pitchFamily="34" charset="0"/>
            </a:endParaRPr>
          </a:p>
          <a:p>
            <a:pPr>
              <a:lnSpc>
                <a:spcPct val="150000"/>
              </a:lnSpc>
            </a:pPr>
            <a:r>
              <a:rPr lang="zh-TW" altLang="en-US" sz="3600" dirty="0">
                <a:solidFill>
                  <a:srgbClr val="DFF1CB"/>
                </a:solidFill>
                <a:latin typeface="Calibri" panose="020F0502020204030204" pitchFamily="34" charset="0"/>
              </a:rPr>
              <a:t>   采用</a:t>
            </a:r>
            <a:r>
              <a:rPr lang="en-US" altLang="zh-TW" sz="3600" dirty="0">
                <a:solidFill>
                  <a:srgbClr val="DFF1CB"/>
                </a:solidFill>
                <a:latin typeface="Calibri" panose="020F0502020204030204" pitchFamily="34" charset="0"/>
              </a:rPr>
              <a:t>Flash </a:t>
            </a:r>
            <a:r>
              <a:rPr lang="zh-TW" altLang="en-US" sz="3600" dirty="0">
                <a:solidFill>
                  <a:srgbClr val="DFF1CB"/>
                </a:solidFill>
                <a:latin typeface="Calibri" panose="020F0502020204030204" pitchFamily="34" charset="0"/>
              </a:rPr>
              <a:t>制作的主页是如何的绚丽多彩</a:t>
            </a:r>
            <a:r>
              <a:rPr lang="zh-TW" altLang="en-US" sz="3600" dirty="0">
                <a:latin typeface="Calibri" panose="020F0502020204030204" pitchFamily="34" charset="0"/>
              </a:rPr>
              <a:t>，单是网络上</a:t>
            </a:r>
            <a:endParaRPr lang="en-US" altLang="zh-TW" sz="3600" dirty="0">
              <a:latin typeface="Calibri" panose="020F0502020204030204" pitchFamily="34" charset="0"/>
            </a:endParaRPr>
          </a:p>
          <a:p>
            <a:pPr>
              <a:lnSpc>
                <a:spcPct val="150000"/>
              </a:lnSpc>
            </a:pPr>
            <a:r>
              <a:rPr lang="zh-TW" altLang="en-US" sz="3600" dirty="0">
                <a:latin typeface="Calibri" panose="020F0502020204030204" pitchFamily="34" charset="0"/>
              </a:rPr>
              <a:t>   那些个人主页运用的</a:t>
            </a:r>
            <a:r>
              <a:rPr lang="en-US" altLang="zh-TW" sz="3600" dirty="0">
                <a:latin typeface="Calibri" panose="020F0502020204030204" pitchFamily="34" charset="0"/>
              </a:rPr>
              <a:t>Flash </a:t>
            </a:r>
            <a:r>
              <a:rPr lang="zh-TW" altLang="en-US" sz="3600" dirty="0">
                <a:latin typeface="Calibri" panose="020F0502020204030204" pitchFamily="34" charset="0"/>
              </a:rPr>
              <a:t>技术就已经让我们眼花缭乱</a:t>
            </a:r>
            <a:endParaRPr lang="en-US" altLang="zh-TW" sz="3600" dirty="0">
              <a:latin typeface="Calibri" panose="020F0502020204030204" pitchFamily="34" charset="0"/>
            </a:endParaRPr>
          </a:p>
          <a:p>
            <a:pPr>
              <a:lnSpc>
                <a:spcPct val="150000"/>
              </a:lnSpc>
            </a:pPr>
            <a:r>
              <a:rPr lang="zh-TW" altLang="en-US" sz="3600" dirty="0">
                <a:latin typeface="Calibri" panose="020F0502020204030204" pitchFamily="34" charset="0"/>
              </a:rPr>
              <a:t>   了</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5.</a:t>
            </a:r>
            <a:r>
              <a:rPr lang="zh-TW" altLang="en-US" sz="3600" dirty="0">
                <a:latin typeface="Calibri" panose="020F0502020204030204" pitchFamily="34" charset="0"/>
                <a:ea typeface="微軟正黑體" panose="020B0604030504040204" pitchFamily="34" charset="-120"/>
              </a:rPr>
              <a:t>任务重，</a:t>
            </a:r>
            <a:r>
              <a:rPr lang="zh-TW" altLang="en-US" sz="3600" dirty="0">
                <a:solidFill>
                  <a:schemeClr val="bg1"/>
                </a:solidFill>
                <a:highlight>
                  <a:srgbClr val="00FF00"/>
                </a:highlight>
                <a:latin typeface="Calibri" panose="020F0502020204030204" pitchFamily="34" charset="0"/>
              </a:rPr>
              <a:t>且不说</a:t>
            </a:r>
            <a:r>
              <a:rPr lang="zh-TW" altLang="en-US" sz="3600" dirty="0">
                <a:solidFill>
                  <a:srgbClr val="DFF1CB"/>
                </a:solidFill>
                <a:latin typeface="Calibri" panose="020F0502020204030204" pitchFamily="34" charset="0"/>
              </a:rPr>
              <a:t>它</a:t>
            </a:r>
            <a:r>
              <a:rPr lang="zh-TW" altLang="en-US" sz="3600" dirty="0">
                <a:latin typeface="Calibri" panose="020F0502020204030204" pitchFamily="34" charset="0"/>
              </a:rPr>
              <a:t>，问题是时间太紧，恐怕我难以满</a:t>
            </a:r>
            <a:endParaRPr lang="en-US" altLang="zh-TW" sz="3600" dirty="0">
              <a:latin typeface="Calibri" panose="020F0502020204030204" pitchFamily="34" charset="0"/>
            </a:endParaRPr>
          </a:p>
          <a:p>
            <a:pPr>
              <a:lnSpc>
                <a:spcPct val="150000"/>
              </a:lnSpc>
            </a:pPr>
            <a:r>
              <a:rPr lang="zh-TW" altLang="en-US" sz="3600" dirty="0">
                <a:latin typeface="Calibri" panose="020F0502020204030204" pitchFamily="34" charset="0"/>
              </a:rPr>
              <a:t>   足您的要求</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p:txBody>
      </p:sp>
      <p:sp>
        <p:nvSpPr>
          <p:cNvPr id="4" name="文字方塊 3">
            <a:extLst>
              <a:ext uri="{FF2B5EF4-FFF2-40B4-BE49-F238E27FC236}">
                <a16:creationId xmlns:a16="http://schemas.microsoft.com/office/drawing/2014/main" id="{B0BC1759-D6A6-4840-9FF6-0E8FD836CF9E}"/>
              </a:ext>
            </a:extLst>
          </p:cNvPr>
          <p:cNvSpPr txBox="1"/>
          <p:nvPr/>
        </p:nvSpPr>
        <p:spPr>
          <a:xfrm>
            <a:off x="346865" y="5776749"/>
            <a:ext cx="9381970" cy="954107"/>
          </a:xfrm>
          <a:prstGeom prst="rect">
            <a:avLst/>
          </a:prstGeom>
          <a:noFill/>
        </p:spPr>
        <p:txBody>
          <a:bodyPr wrap="square" rtlCol="0">
            <a:spAutoFit/>
          </a:bodyPr>
          <a:lstStyle/>
          <a:p>
            <a:r>
              <a:rPr lang="en-US" altLang="zh-TW" sz="2800" dirty="0">
                <a:solidFill>
                  <a:schemeClr val="accent1">
                    <a:lumMod val="40000"/>
                    <a:lumOff val="60000"/>
                  </a:schemeClr>
                </a:solidFill>
                <a:latin typeface="微軟正黑體" panose="020B0604030504040204" pitchFamily="34" charset="-120"/>
                <a:ea typeface="微軟正黑體" panose="020B0604030504040204" pitchFamily="34" charset="-120"/>
              </a:rPr>
              <a:t>※</a:t>
            </a:r>
            <a:r>
              <a:rPr lang="zh-TW"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眼花缭乱→</a:t>
            </a:r>
            <a:r>
              <a:rPr lang="zh-CN"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形容眼前的景象复杂</a:t>
            </a:r>
            <a:r>
              <a:rPr lang="en-US" altLang="zh-CN" sz="2800" dirty="0">
                <a:solidFill>
                  <a:schemeClr val="accent1">
                    <a:lumMod val="40000"/>
                    <a:lumOff val="60000"/>
                  </a:schemeClr>
                </a:solidFill>
                <a:latin typeface="微軟正黑體" panose="020B0604030504040204" pitchFamily="34" charset="-120"/>
                <a:ea typeface="微軟正黑體" panose="020B0604030504040204" pitchFamily="34" charset="-120"/>
              </a:rPr>
              <a:t>,</a:t>
            </a:r>
            <a:r>
              <a:rPr lang="zh-CN"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使人感到</a:t>
            </a:r>
            <a:r>
              <a:rPr lang="zh-TW"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混</a:t>
            </a:r>
            <a:r>
              <a:rPr lang="zh-CN"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乱</a:t>
            </a:r>
            <a:r>
              <a:rPr lang="zh-TW"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a:t>
            </a:r>
            <a:endParaRPr lang="en-US" altLang="zh-TW" sz="2800" dirty="0">
              <a:solidFill>
                <a:schemeClr val="accent1">
                  <a:lumMod val="40000"/>
                  <a:lumOff val="60000"/>
                </a:schemeClr>
              </a:solidFill>
              <a:latin typeface="微軟正黑體" panose="020B0604030504040204" pitchFamily="34" charset="-120"/>
              <a:ea typeface="微軟正黑體" panose="020B0604030504040204" pitchFamily="34" charset="-120"/>
            </a:endParaRPr>
          </a:p>
          <a:p>
            <a:r>
              <a:rPr lang="zh-TW" altLang="en-US" sz="2800" dirty="0">
                <a:solidFill>
                  <a:schemeClr val="accent1">
                    <a:lumMod val="40000"/>
                    <a:lumOff val="60000"/>
                  </a:schemeClr>
                </a:solidFill>
              </a:rPr>
              <a:t>   绚丽多彩→</a:t>
            </a:r>
            <a:r>
              <a:rPr lang="zh-CN"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rPr>
              <a:t>形容色彩华丽。</a:t>
            </a:r>
            <a:endParaRPr lang="zh-TW" altLang="en-US" sz="2800" dirty="0">
              <a:solidFill>
                <a:schemeClr val="accent1">
                  <a:lumMod val="40000"/>
                  <a:lumOff val="6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08236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5373A71-96FC-4ED3-A8C6-6D48B5A4F5C1}"/>
              </a:ext>
            </a:extLst>
          </p:cNvPr>
          <p:cNvSpPr txBox="1"/>
          <p:nvPr/>
        </p:nvSpPr>
        <p:spPr>
          <a:xfrm>
            <a:off x="330466" y="738117"/>
            <a:ext cx="11531065" cy="5473806"/>
          </a:xfrm>
          <a:prstGeom prst="rect">
            <a:avLst/>
          </a:prstGeom>
          <a:noFill/>
        </p:spPr>
        <p:txBody>
          <a:bodyPr wrap="square" rtlCol="0">
            <a:spAutoFit/>
          </a:bodyPr>
          <a:lstStyle/>
          <a:p>
            <a:pPr>
              <a:lnSpc>
                <a:spcPct val="200000"/>
              </a:lnSpc>
            </a:pPr>
            <a:r>
              <a:rPr lang="en-US" altLang="zh-TW" sz="3600" dirty="0">
                <a:latin typeface="Calibri" panose="020F0502020204030204" pitchFamily="34" charset="0"/>
                <a:cs typeface="Calibri" panose="020F0502020204030204" pitchFamily="34" charset="0"/>
              </a:rPr>
              <a:t>1._________________________</a:t>
            </a:r>
            <a:r>
              <a:rPr lang="zh-TW" altLang="en-US" sz="3600" dirty="0">
                <a:latin typeface="Calibri" panose="020F0502020204030204" pitchFamily="34" charset="0"/>
                <a:cs typeface="Calibri" panose="020F0502020204030204" pitchFamily="34" charset="0"/>
              </a:rPr>
              <a:t>，就是周末他都不肯休息。</a:t>
            </a:r>
            <a:endParaRPr lang="en-US" altLang="zh-TW" sz="3600" dirty="0">
              <a:latin typeface="Calibri" panose="020F0502020204030204" pitchFamily="34" charset="0"/>
              <a:cs typeface="Calibri" panose="020F0502020204030204" pitchFamily="34" charset="0"/>
            </a:endParaRPr>
          </a:p>
          <a:p>
            <a:pPr>
              <a:lnSpc>
                <a:spcPct val="200000"/>
              </a:lnSpc>
            </a:pPr>
            <a:r>
              <a:rPr lang="en-US" altLang="zh-TW" sz="3600" dirty="0">
                <a:latin typeface="Calibri" panose="020F0502020204030204" pitchFamily="34" charset="0"/>
                <a:cs typeface="Calibri" panose="020F0502020204030204" pitchFamily="34" charset="0"/>
              </a:rPr>
              <a:t>2.________________________</a:t>
            </a:r>
            <a:r>
              <a:rPr lang="zh-TW" altLang="en-US" sz="3600" dirty="0">
                <a:latin typeface="Calibri" panose="020F0502020204030204" pitchFamily="34" charset="0"/>
                <a:cs typeface="Calibri" panose="020F0502020204030204" pitchFamily="34" charset="0"/>
              </a:rPr>
              <a:t>，就连古代汉语他都很精通。</a:t>
            </a:r>
            <a:endParaRPr lang="en-US" altLang="zh-TW" sz="3600" dirty="0">
              <a:latin typeface="Calibri" panose="020F0502020204030204" pitchFamily="34" charset="0"/>
              <a:cs typeface="Calibri" panose="020F0502020204030204" pitchFamily="34" charset="0"/>
            </a:endParaRPr>
          </a:p>
          <a:p>
            <a:pPr>
              <a:lnSpc>
                <a:spcPct val="200000"/>
              </a:lnSpc>
            </a:pPr>
            <a:r>
              <a:rPr lang="en-US" altLang="zh-TW" sz="3600" dirty="0">
                <a:latin typeface="Calibri" panose="020F0502020204030204" pitchFamily="34" charset="0"/>
                <a:cs typeface="Calibri" panose="020F0502020204030204" pitchFamily="34" charset="0"/>
              </a:rPr>
              <a:t>3.</a:t>
            </a:r>
            <a:r>
              <a:rPr lang="zh-TW" altLang="en-US" sz="3600" dirty="0">
                <a:latin typeface="Calibri" panose="020F0502020204030204" pitchFamily="34" charset="0"/>
                <a:cs typeface="Calibri" panose="020F0502020204030204" pitchFamily="34" charset="0"/>
              </a:rPr>
              <a:t>你果真打算买这儿的房子吗？依我看，</a:t>
            </a:r>
            <a:endParaRPr lang="en-US" altLang="zh-TW" sz="3600" dirty="0">
              <a:latin typeface="Calibri" panose="020F0502020204030204" pitchFamily="34" charset="0"/>
              <a:cs typeface="Calibri" panose="020F0502020204030204" pitchFamily="34" charset="0"/>
            </a:endParaRPr>
          </a:p>
          <a:p>
            <a:pPr>
              <a:lnSpc>
                <a:spcPct val="200000"/>
              </a:lnSpc>
            </a:pPr>
            <a:r>
              <a:rPr lang="zh-TW" altLang="en-US" sz="3600" dirty="0">
                <a:latin typeface="Calibri" panose="020F0502020204030204" pitchFamily="34" charset="0"/>
                <a:cs typeface="Calibri" panose="020F0502020204030204" pitchFamily="34" charset="0"/>
              </a:rPr>
              <a:t>   </a:t>
            </a:r>
            <a:r>
              <a:rPr lang="en-US" altLang="zh-TW" sz="3600" dirty="0">
                <a:latin typeface="Calibri" panose="020F0502020204030204" pitchFamily="34" charset="0"/>
                <a:cs typeface="Calibri" panose="020F0502020204030204" pitchFamily="34" charset="0"/>
              </a:rPr>
              <a:t>____________________</a:t>
            </a:r>
            <a:r>
              <a:rPr lang="zh-TW" altLang="en-US" sz="3600" dirty="0">
                <a:latin typeface="Calibri" panose="020F0502020204030204" pitchFamily="34" charset="0"/>
                <a:cs typeface="Calibri" panose="020F0502020204030204" pitchFamily="34" charset="0"/>
              </a:rPr>
              <a:t>，单是停车位不足这一点，就值 </a:t>
            </a:r>
            <a:endParaRPr lang="en-US" altLang="zh-TW" sz="3600" dirty="0">
              <a:latin typeface="Calibri" panose="020F0502020204030204" pitchFamily="34" charset="0"/>
              <a:cs typeface="Calibri" panose="020F0502020204030204" pitchFamily="34" charset="0"/>
            </a:endParaRPr>
          </a:p>
          <a:p>
            <a:pPr>
              <a:lnSpc>
                <a:spcPct val="200000"/>
              </a:lnSpc>
            </a:pPr>
            <a:r>
              <a:rPr lang="zh-TW" altLang="en-US" sz="3600" dirty="0">
                <a:latin typeface="Calibri" panose="020F0502020204030204" pitchFamily="34" charset="0"/>
                <a:cs typeface="Calibri" panose="020F0502020204030204" pitchFamily="34" charset="0"/>
              </a:rPr>
              <a:t>   得好好考虑了。</a:t>
            </a:r>
          </a:p>
        </p:txBody>
      </p:sp>
      <p:sp>
        <p:nvSpPr>
          <p:cNvPr id="3" name="矩形 2">
            <a:extLst>
              <a:ext uri="{FF2B5EF4-FFF2-40B4-BE49-F238E27FC236}">
                <a16:creationId xmlns:a16="http://schemas.microsoft.com/office/drawing/2014/main" id="{31899CEA-653D-4528-8CD2-BEDC713E5613}"/>
              </a:ext>
            </a:extLst>
          </p:cNvPr>
          <p:cNvSpPr/>
          <p:nvPr/>
        </p:nvSpPr>
        <p:spPr>
          <a:xfrm>
            <a:off x="197117" y="948352"/>
            <a:ext cx="6230113"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平时常常熬夜且不说</a:t>
            </a:r>
            <a:endParaRPr lang="zh-TW" altLang="en-US" sz="3600" dirty="0">
              <a:highlight>
                <a:srgbClr val="FF0000"/>
              </a:highlight>
            </a:endParaRPr>
          </a:p>
        </p:txBody>
      </p:sp>
      <p:sp>
        <p:nvSpPr>
          <p:cNvPr id="4" name="矩形 3">
            <a:extLst>
              <a:ext uri="{FF2B5EF4-FFF2-40B4-BE49-F238E27FC236}">
                <a16:creationId xmlns:a16="http://schemas.microsoft.com/office/drawing/2014/main" id="{BA0CDE0D-8857-4583-AD67-4D20EEFFC5AC}"/>
              </a:ext>
            </a:extLst>
          </p:cNvPr>
          <p:cNvSpPr/>
          <p:nvPr/>
        </p:nvSpPr>
        <p:spPr>
          <a:xfrm>
            <a:off x="330465" y="2045645"/>
            <a:ext cx="5765533"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他会说中文且不说</a:t>
            </a:r>
            <a:endParaRPr lang="zh-TW" altLang="en-US" sz="3600" dirty="0">
              <a:highlight>
                <a:srgbClr val="FF0000"/>
              </a:highlight>
            </a:endParaRPr>
          </a:p>
        </p:txBody>
      </p:sp>
      <p:sp>
        <p:nvSpPr>
          <p:cNvPr id="5" name="矩形 4">
            <a:extLst>
              <a:ext uri="{FF2B5EF4-FFF2-40B4-BE49-F238E27FC236}">
                <a16:creationId xmlns:a16="http://schemas.microsoft.com/office/drawing/2014/main" id="{91CD8E51-A7F5-4545-87C0-681F97A9497F}"/>
              </a:ext>
            </a:extLst>
          </p:cNvPr>
          <p:cNvSpPr/>
          <p:nvPr/>
        </p:nvSpPr>
        <p:spPr>
          <a:xfrm>
            <a:off x="330467" y="4281184"/>
            <a:ext cx="5765533"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且不说价钱问题</a:t>
            </a:r>
            <a:endParaRPr lang="zh-TW" altLang="en-US" sz="3600" dirty="0">
              <a:highlight>
                <a:srgbClr val="FF0000"/>
              </a:highlight>
            </a:endParaRPr>
          </a:p>
        </p:txBody>
      </p:sp>
    </p:spTree>
    <p:extLst>
      <p:ext uri="{BB962C8B-B14F-4D97-AF65-F5344CB8AC3E}">
        <p14:creationId xmlns:p14="http://schemas.microsoft.com/office/powerpoint/2010/main" val="20080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927271-CC93-45A9-A2B1-5CE56A039AF7}"/>
              </a:ext>
            </a:extLst>
          </p:cNvPr>
          <p:cNvSpPr/>
          <p:nvPr/>
        </p:nvSpPr>
        <p:spPr>
          <a:xfrm>
            <a:off x="340242" y="109725"/>
            <a:ext cx="11515060" cy="6638549"/>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再没有比足球赛更大的热闹了，人多时间长且不说，还可以由人放声地叫喊和狂呼。对于一个好看热闹的人来说，能在这种可以纵情</a:t>
            </a:r>
            <a:r>
              <a:rPr lang="zh-TW" altLang="en-US" sz="3600" dirty="0">
                <a:latin typeface="微軟正黑體" panose="020B0604030504040204" pitchFamily="34" charset="-120"/>
                <a:ea typeface="微軟正黑體" panose="020B0604030504040204" pitchFamily="34" charset="-120"/>
              </a:rPr>
              <a:t>欢</a:t>
            </a:r>
            <a:r>
              <a:rPr lang="zh-CN" altLang="en-US" sz="3600" dirty="0">
                <a:latin typeface="微軟正黑體" panose="020B0604030504040204" pitchFamily="34" charset="-120"/>
                <a:ea typeface="微軟正黑體" panose="020B0604030504040204" pitchFamily="34" charset="-120"/>
              </a:rPr>
              <a:t>乐的热闹场所呆上一两个小时，真是人生莫大的快乐，这种氛围远比足球本身有意思得多。至于球赢球输便全是次要的了。我觉得球迷中最大量的是这样一种类型的人。这一类型的人因为是为自己快乐而来，所以一般看球都不会惹事，也可以说是属于安全型球迷。</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6977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由头</a:t>
            </a:r>
            <a:endParaRPr lang="en-US" altLang="zh-TW" sz="3200" dirty="0">
              <a:latin typeface="+mn-ea"/>
              <a:cs typeface="Calibri" panose="020F0502020204030204" pitchFamily="34" charset="0"/>
            </a:endParaRPr>
          </a:p>
          <a:p>
            <a:pPr algn="ctr"/>
            <a:r>
              <a:rPr lang="en-US" altLang="zh-TW" sz="2800" dirty="0" err="1">
                <a:latin typeface="+mn-ea"/>
              </a:rPr>
              <a:t>yóutou</a:t>
            </a:r>
            <a:endParaRPr lang="zh-TW" altLang="en-US" sz="4400" dirty="0">
              <a:latin typeface="+mn-ea"/>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倘若</a:t>
            </a:r>
            <a:r>
              <a:rPr lang="en-US" altLang="zh-TW" dirty="0">
                <a:latin typeface="+mn-ea"/>
              </a:rPr>
              <a:t> </a:t>
            </a:r>
          </a:p>
          <a:p>
            <a:pPr algn="ctr"/>
            <a:r>
              <a:rPr lang="en-US" altLang="zh-TW" sz="2800" dirty="0" err="1">
                <a:latin typeface="+mn-ea"/>
              </a:rPr>
              <a:t>tǎngruò</a:t>
            </a:r>
            <a:endParaRPr lang="zh-TW" altLang="en-US" sz="2800" dirty="0">
              <a:latin typeface="+mn-ea"/>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番</a:t>
            </a:r>
            <a:endParaRPr lang="en-US" altLang="zh-TW" sz="6000" dirty="0">
              <a:latin typeface="+mn-ea"/>
              <a:cs typeface="Calibri" panose="020F0502020204030204" pitchFamily="34" charset="0"/>
            </a:endParaRPr>
          </a:p>
          <a:p>
            <a:pPr algn="ctr"/>
            <a:r>
              <a:rPr lang="en-US" altLang="zh-TW" sz="2800" dirty="0" err="1">
                <a:latin typeface="+mn-ea"/>
              </a:rPr>
              <a:t>fān</a:t>
            </a:r>
            <a:endParaRPr lang="zh-TW" altLang="en-US" sz="2800" dirty="0">
              <a:latin typeface="+mn-ea"/>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508105"/>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若</a:t>
            </a:r>
            <a:endParaRPr lang="en-US" altLang="zh-TW" sz="6000" dirty="0">
              <a:latin typeface="+mn-ea"/>
              <a:cs typeface="Calibri" panose="020F0502020204030204" pitchFamily="34" charset="0"/>
            </a:endParaRPr>
          </a:p>
          <a:p>
            <a:pPr algn="ctr"/>
            <a:r>
              <a:rPr lang="en-US" altLang="zh-TW" sz="3200" dirty="0" err="1">
                <a:latin typeface="+mn-ea"/>
              </a:rPr>
              <a:t>ruò</a:t>
            </a:r>
            <a:endParaRPr lang="zh-TW" altLang="en-US" sz="3200" dirty="0">
              <a:latin typeface="+mn-ea"/>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可作为借口的事。</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如果。</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回；次；遍。</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6019020"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如果；假如。</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err="1">
                <a:latin typeface="+mn-ea"/>
              </a:rPr>
              <a:t>pretext;excuse</a:t>
            </a:r>
            <a:endParaRPr lang="zh-TW" altLang="en-US" sz="36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523220"/>
          </a:xfrm>
          <a:prstGeom prst="rect">
            <a:avLst/>
          </a:prstGeom>
        </p:spPr>
        <p:txBody>
          <a:bodyPr wrap="square">
            <a:spAutoFit/>
          </a:bodyPr>
          <a:lstStyle/>
          <a:p>
            <a:pPr algn="ctr"/>
            <a:r>
              <a:rPr lang="en-US" altLang="zh-TW" sz="2800" dirty="0">
                <a:latin typeface="+mn-ea"/>
                <a:cs typeface="Calibri" panose="020F0502020204030204" pitchFamily="34" charset="0"/>
              </a:rPr>
              <a:t>if</a:t>
            </a:r>
            <a:endParaRPr lang="zh-TW" altLang="en-US" sz="28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err="1">
                <a:latin typeface="+mn-ea"/>
              </a:rPr>
              <a:t>if;in</a:t>
            </a:r>
            <a:r>
              <a:rPr lang="en-US" altLang="zh-TW" sz="2400" dirty="0">
                <a:latin typeface="+mn-ea"/>
              </a:rPr>
              <a:t> case</a:t>
            </a:r>
            <a:endParaRPr lang="zh-TW" altLang="en-US" sz="3600" dirty="0">
              <a:latin typeface="+mn-ea"/>
              <a:cs typeface="Calibri" panose="020F0502020204030204" pitchFamily="34" charset="0"/>
            </a:endParaRPr>
          </a:p>
        </p:txBody>
      </p:sp>
    </p:spTree>
    <p:extLst>
      <p:ext uri="{BB962C8B-B14F-4D97-AF65-F5344CB8AC3E}">
        <p14:creationId xmlns:p14="http://schemas.microsoft.com/office/powerpoint/2010/main" val="40221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737179"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下意识</a:t>
            </a:r>
            <a:endParaRPr lang="en-US" altLang="zh-TW" sz="3200" dirty="0">
              <a:latin typeface="+mn-ea"/>
              <a:cs typeface="Calibri" panose="020F0502020204030204" pitchFamily="34" charset="0"/>
            </a:endParaRPr>
          </a:p>
          <a:p>
            <a:pPr algn="ctr"/>
            <a:r>
              <a:rPr lang="en-US" altLang="zh-TW" sz="2800" dirty="0" err="1">
                <a:latin typeface="+mn-ea"/>
              </a:rPr>
              <a:t>xiàyìshí</a:t>
            </a:r>
            <a:endParaRPr lang="zh-TW" altLang="en-US" sz="2800" dirty="0">
              <a:latin typeface="+mn-ea"/>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挥动</a:t>
            </a:r>
            <a:endParaRPr lang="en-US" altLang="zh-TW" sz="6000" dirty="0">
              <a:latin typeface="+mn-ea"/>
              <a:cs typeface="Calibri" panose="020F0502020204030204" pitchFamily="34" charset="0"/>
            </a:endParaRPr>
          </a:p>
          <a:p>
            <a:pPr algn="ctr"/>
            <a:r>
              <a:rPr lang="en-US" altLang="zh-TW" sz="2800" dirty="0">
                <a:latin typeface="+mn-ea"/>
              </a:rPr>
              <a:t> </a:t>
            </a:r>
            <a:r>
              <a:rPr lang="en-US" altLang="zh-TW" sz="2800" dirty="0" err="1">
                <a:latin typeface="+mn-ea"/>
              </a:rPr>
              <a:t>huīdòng</a:t>
            </a:r>
            <a:endParaRPr lang="zh-TW" altLang="en-US" sz="2800" dirty="0">
              <a:latin typeface="+mn-ea"/>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呐喊</a:t>
            </a:r>
            <a:endParaRPr lang="en-US" altLang="zh-TW" sz="6000" dirty="0">
              <a:latin typeface="+mn-ea"/>
              <a:cs typeface="Calibri" panose="020F0502020204030204" pitchFamily="34" charset="0"/>
            </a:endParaRPr>
          </a:p>
          <a:p>
            <a:pPr algn="ctr"/>
            <a:r>
              <a:rPr lang="en-US" altLang="zh-TW" sz="2800" dirty="0" err="1">
                <a:latin typeface="+mn-ea"/>
              </a:rPr>
              <a:t>nàhǎn</a:t>
            </a:r>
            <a:endParaRPr lang="zh-TW" altLang="en-US" sz="2800" dirty="0">
              <a:latin typeface="+mn-ea"/>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亦</a:t>
            </a:r>
            <a:endParaRPr lang="en-US" altLang="zh-TW" sz="6000" dirty="0">
              <a:latin typeface="+mn-ea"/>
              <a:cs typeface="Calibri" panose="020F0502020204030204" pitchFamily="34" charset="0"/>
            </a:endParaRPr>
          </a:p>
          <a:p>
            <a:pPr algn="ctr"/>
            <a:r>
              <a:rPr lang="en-US" altLang="zh-TW" sz="2800" b="1" dirty="0" err="1">
                <a:latin typeface="+mn-ea"/>
              </a:rPr>
              <a:t>yì</a:t>
            </a:r>
            <a:endParaRPr lang="zh-TW" altLang="en-US" sz="2800" dirty="0">
              <a:latin typeface="+mn-ea"/>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463588"/>
          </a:xfrm>
          <a:prstGeom prst="rect">
            <a:avLst/>
          </a:prstGeom>
          <a:noFill/>
        </p:spPr>
        <p:txBody>
          <a:bodyPr wrap="square" rtlCol="0">
            <a:spAutoFit/>
          </a:bodyPr>
          <a:lstStyle/>
          <a:p>
            <a:pPr algn="ctr">
              <a:lnSpc>
                <a:spcPct val="150000"/>
              </a:lnSpc>
            </a:pPr>
            <a:r>
              <a:rPr lang="zh-TW" altLang="en-US" dirty="0">
                <a:latin typeface="+mn-ea"/>
              </a:rPr>
              <a:t>潜意识</a:t>
            </a:r>
            <a:endParaRPr lang="zh-TW" altLang="en-US" sz="3200" dirty="0">
              <a:latin typeface="+mn-ea"/>
              <a:cs typeface="Calibri" panose="020F0502020204030204" pitchFamily="34" charset="0"/>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2895209"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举起手臂摇动。</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3228975"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大声喊叫助威。</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6019020"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也；也是。</a:t>
            </a:r>
          </a:p>
        </p:txBody>
      </p:sp>
      <p:sp>
        <p:nvSpPr>
          <p:cNvPr id="11" name="矩形 10">
            <a:extLst>
              <a:ext uri="{FF2B5EF4-FFF2-40B4-BE49-F238E27FC236}">
                <a16:creationId xmlns:a16="http://schemas.microsoft.com/office/drawing/2014/main" id="{9AF8CCF4-6697-482F-81B6-2EF38231843A}"/>
              </a:ext>
            </a:extLst>
          </p:cNvPr>
          <p:cNvSpPr/>
          <p:nvPr/>
        </p:nvSpPr>
        <p:spPr>
          <a:xfrm>
            <a:off x="3072384" y="678318"/>
            <a:ext cx="3023616" cy="461665"/>
          </a:xfrm>
          <a:prstGeom prst="rect">
            <a:avLst/>
          </a:prstGeom>
        </p:spPr>
        <p:txBody>
          <a:bodyPr wrap="square">
            <a:spAutoFit/>
          </a:bodyPr>
          <a:lstStyle/>
          <a:p>
            <a:pPr algn="ctr"/>
            <a:r>
              <a:rPr lang="en-US" altLang="zh-TW" sz="2400" dirty="0">
                <a:latin typeface="+mn-ea"/>
              </a:rPr>
              <a:t>subconsciousness</a:t>
            </a:r>
            <a:endParaRPr lang="zh-TW" altLang="en-US" sz="36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461665"/>
          </a:xfrm>
          <a:prstGeom prst="rect">
            <a:avLst/>
          </a:prstGeom>
        </p:spPr>
        <p:txBody>
          <a:bodyPr wrap="square">
            <a:spAutoFit/>
          </a:bodyPr>
          <a:lstStyle/>
          <a:p>
            <a:pPr algn="ctr"/>
            <a:r>
              <a:rPr lang="en-US" altLang="zh-TW" sz="2400" dirty="0">
                <a:latin typeface="+mn-ea"/>
              </a:rPr>
              <a:t>also, too; likewise</a:t>
            </a:r>
            <a:endParaRPr lang="zh-TW" altLang="en-US" sz="24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err="1">
                <a:latin typeface="+mn-ea"/>
                <a:cs typeface="Calibri" panose="020F0502020204030204" pitchFamily="34" charset="0"/>
              </a:rPr>
              <a:t>brandish;wave</a:t>
            </a:r>
            <a:endParaRPr lang="zh-TW" altLang="en-US" sz="24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F746C041-6244-434F-A29C-5918A5CDE289}"/>
              </a:ext>
            </a:extLst>
          </p:cNvPr>
          <p:cNvSpPr/>
          <p:nvPr/>
        </p:nvSpPr>
        <p:spPr>
          <a:xfrm>
            <a:off x="2525014" y="3758345"/>
            <a:ext cx="3570985" cy="461665"/>
          </a:xfrm>
          <a:prstGeom prst="rect">
            <a:avLst/>
          </a:prstGeom>
        </p:spPr>
        <p:txBody>
          <a:bodyPr wrap="square">
            <a:spAutoFit/>
          </a:bodyPr>
          <a:lstStyle/>
          <a:p>
            <a:pPr algn="ctr"/>
            <a:r>
              <a:rPr lang="en-US" altLang="zh-TW" sz="2400" dirty="0">
                <a:latin typeface="+mn-ea"/>
                <a:cs typeface="Calibri" panose="020F0502020204030204" pitchFamily="34" charset="0"/>
              </a:rPr>
              <a:t>shout loudly</a:t>
            </a:r>
            <a:endParaRPr lang="zh-TW" altLang="en-US" sz="24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E341F97E-F215-474E-8892-8F8462F76C30}"/>
              </a:ext>
            </a:extLst>
          </p:cNvPr>
          <p:cNvPicPr>
            <a:picLocks noChangeAspect="1"/>
          </p:cNvPicPr>
          <p:nvPr/>
        </p:nvPicPr>
        <p:blipFill>
          <a:blip r:embed="rId2"/>
          <a:stretch>
            <a:fillRect/>
          </a:stretch>
        </p:blipFill>
        <p:spPr>
          <a:xfrm>
            <a:off x="3409950" y="4438641"/>
            <a:ext cx="2151322" cy="2399731"/>
          </a:xfrm>
          <a:prstGeom prst="rect">
            <a:avLst/>
          </a:prstGeom>
        </p:spPr>
      </p:pic>
      <p:pic>
        <p:nvPicPr>
          <p:cNvPr id="12" name="圖片 11">
            <a:extLst>
              <a:ext uri="{FF2B5EF4-FFF2-40B4-BE49-F238E27FC236}">
                <a16:creationId xmlns:a16="http://schemas.microsoft.com/office/drawing/2014/main" id="{25DE61B5-1289-44CD-B1C8-3E76A6690CD4}"/>
              </a:ext>
            </a:extLst>
          </p:cNvPr>
          <p:cNvPicPr>
            <a:picLocks noChangeAspect="1"/>
          </p:cNvPicPr>
          <p:nvPr/>
        </p:nvPicPr>
        <p:blipFill>
          <a:blip r:embed="rId3"/>
          <a:stretch>
            <a:fillRect/>
          </a:stretch>
        </p:blipFill>
        <p:spPr>
          <a:xfrm>
            <a:off x="9439275" y="1141717"/>
            <a:ext cx="1447800" cy="2259981"/>
          </a:xfrm>
          <a:prstGeom prst="rect">
            <a:avLst/>
          </a:prstGeom>
        </p:spPr>
      </p:pic>
    </p:spTree>
    <p:extLst>
      <p:ext uri="{BB962C8B-B14F-4D97-AF65-F5344CB8AC3E}">
        <p14:creationId xmlns:p14="http://schemas.microsoft.com/office/powerpoint/2010/main" val="419622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500" fill="hold"/>
                                        <p:tgtEl>
                                          <p:spTgt spid="10"/>
                                        </p:tgtEl>
                                        <p:attrNameLst>
                                          <p:attrName>ppt_x</p:attrName>
                                        </p:attrNameLst>
                                      </p:cBhvr>
                                      <p:tavLst>
                                        <p:tav tm="0">
                                          <p:val>
                                            <p:strVal val="#ppt_x"/>
                                          </p:val>
                                        </p:tav>
                                        <p:tav tm="100000">
                                          <p:val>
                                            <p:strVal val="#ppt_x"/>
                                          </p:val>
                                        </p:tav>
                                      </p:tavLst>
                                    </p:anim>
                                    <p:anim calcmode="lin" valueType="num">
                                      <p:cBhvr additive="base">
                                        <p:cTn id="6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additive="base">
                                        <p:cTn id="73" dur="500" fill="hold"/>
                                        <p:tgtEl>
                                          <p:spTgt spid="13"/>
                                        </p:tgtEl>
                                        <p:attrNameLst>
                                          <p:attrName>ppt_x</p:attrName>
                                        </p:attrNameLst>
                                      </p:cBhvr>
                                      <p:tavLst>
                                        <p:tav tm="0">
                                          <p:val>
                                            <p:strVal val="#ppt_x"/>
                                          </p:val>
                                        </p:tav>
                                        <p:tav tm="100000">
                                          <p:val>
                                            <p:strVal val="#ppt_x"/>
                                          </p:val>
                                        </p:tav>
                                      </p:tavLst>
                                    </p:anim>
                                    <p:anim calcmode="lin" valueType="num">
                                      <p:cBhvr additive="base">
                                        <p:cTn id="7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additive="base">
                                        <p:cTn id="79" dur="500" fill="hold"/>
                                        <p:tgtEl>
                                          <p:spTgt spid="6"/>
                                        </p:tgtEl>
                                        <p:attrNameLst>
                                          <p:attrName>ppt_x</p:attrName>
                                        </p:attrNameLst>
                                      </p:cBhvr>
                                      <p:tavLst>
                                        <p:tav tm="0">
                                          <p:val>
                                            <p:strVal val="#ppt_x"/>
                                          </p:val>
                                        </p:tav>
                                        <p:tav tm="100000">
                                          <p:val>
                                            <p:strVal val="#ppt_x"/>
                                          </p:val>
                                        </p:tav>
                                      </p:tavLst>
                                    </p:anim>
                                    <p:anim calcmode="lin" valueType="num">
                                      <p:cBhvr additive="base">
                                        <p:cTn id="8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0" grpId="0"/>
      <p:bldP spid="11"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拘留</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jūliú</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坐牢</a:t>
            </a:r>
            <a:endParaRPr lang="en-US" altLang="zh-TW" sz="6000" dirty="0">
              <a:latin typeface="Calibri" panose="020F0502020204030204" pitchFamily="34" charset="0"/>
            </a:endParaRPr>
          </a:p>
          <a:p>
            <a:pPr algn="ctr"/>
            <a:r>
              <a:rPr lang="en-US" altLang="zh-TW" sz="3200" dirty="0" err="1">
                <a:latin typeface="Calibri" panose="020F0502020204030204" pitchFamily="34" charset="0"/>
              </a:rPr>
              <a:t>zuòláo</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729967"/>
            <a:ext cx="5439953" cy="2217851"/>
          </a:xfrm>
          <a:prstGeom prst="rect">
            <a:avLst/>
          </a:prstGeom>
          <a:noFill/>
        </p:spPr>
        <p:txBody>
          <a:bodyPr wrap="square" rtlCol="0">
            <a:spAutoFit/>
          </a:bodyPr>
          <a:lstStyle/>
          <a:p>
            <a:pPr algn="ctr">
              <a:lnSpc>
                <a:spcPct val="150000"/>
              </a:lnSpc>
            </a:pPr>
            <a:r>
              <a:rPr lang="zh-CN" altLang="en-US" sz="3200" dirty="0">
                <a:latin typeface="Calibri" panose="020F0502020204030204" pitchFamily="34" charset="0"/>
                <a:ea typeface="微軟正黑體" panose="020B0604030504040204" pitchFamily="34" charset="-120"/>
              </a:rPr>
              <a:t>将违反治安管理的人关在公安机关拘留所内</a:t>
            </a:r>
            <a:r>
              <a:rPr lang="en-US" altLang="zh-CN" sz="3200" dirty="0">
                <a:latin typeface="Calibri" panose="020F0502020204030204" pitchFamily="34" charset="0"/>
                <a:ea typeface="微軟正黑體" panose="020B0604030504040204" pitchFamily="34" charset="-120"/>
              </a:rPr>
              <a:t>,</a:t>
            </a:r>
            <a:r>
              <a:rPr lang="zh-CN" altLang="en-US" sz="3200" dirty="0">
                <a:latin typeface="Calibri" panose="020F0502020204030204" pitchFamily="34" charset="0"/>
                <a:ea typeface="微軟正黑體" panose="020B0604030504040204" pitchFamily="34" charset="-120"/>
              </a:rPr>
              <a:t>一般不超过十五天</a:t>
            </a:r>
            <a:r>
              <a:rPr lang="en-US" altLang="zh-CN" sz="3200" dirty="0">
                <a:latin typeface="Calibri" panose="020F0502020204030204" pitchFamily="34" charset="0"/>
                <a:ea typeface="微軟正黑體" panose="020B0604030504040204" pitchFamily="34" charset="-120"/>
              </a:rPr>
              <a:t>,</a:t>
            </a:r>
            <a:r>
              <a:rPr lang="zh-CN" altLang="en-US" sz="3200" dirty="0">
                <a:latin typeface="Calibri" panose="020F0502020204030204" pitchFamily="34" charset="0"/>
                <a:ea typeface="微軟正黑體" panose="020B0604030504040204" pitchFamily="34" charset="-120"/>
              </a:rPr>
              <a:t>是一种行政处罚</a:t>
            </a:r>
            <a:r>
              <a:rPr lang="zh-TW" altLang="en-US" sz="3200" dirty="0">
                <a:latin typeface="Calibri" panose="020F0502020204030204" pitchFamily="34" charset="0"/>
                <a:ea typeface="微軟正黑體" panose="020B0604030504040204" pitchFamily="34" charset="-120"/>
              </a:rPr>
              <a:t>。</a:t>
            </a:r>
          </a:p>
        </p:txBody>
      </p:sp>
      <p:sp>
        <p:nvSpPr>
          <p:cNvPr id="11" name="矩形 10">
            <a:extLst>
              <a:ext uri="{FF2B5EF4-FFF2-40B4-BE49-F238E27FC236}">
                <a16:creationId xmlns:a16="http://schemas.microsoft.com/office/drawing/2014/main" id="{9AF8CCF4-6697-482F-81B6-2EF38231843A}"/>
              </a:ext>
            </a:extLst>
          </p:cNvPr>
          <p:cNvSpPr/>
          <p:nvPr/>
        </p:nvSpPr>
        <p:spPr>
          <a:xfrm>
            <a:off x="2486526" y="659017"/>
            <a:ext cx="3609474"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take in to custody</a:t>
            </a:r>
            <a:endParaRPr lang="zh-TW" altLang="en-US" sz="28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773AB82C-E222-4A3A-A018-40BA846EEA08}"/>
              </a:ext>
            </a:extLst>
          </p:cNvPr>
          <p:cNvPicPr>
            <a:picLocks noChangeAspect="1"/>
          </p:cNvPicPr>
          <p:nvPr/>
        </p:nvPicPr>
        <p:blipFill>
          <a:blip r:embed="rId2"/>
          <a:stretch>
            <a:fillRect/>
          </a:stretch>
        </p:blipFill>
        <p:spPr>
          <a:xfrm>
            <a:off x="991765" y="4023525"/>
            <a:ext cx="4126832" cy="2742833"/>
          </a:xfrm>
          <a:prstGeom prst="rect">
            <a:avLst/>
          </a:prstGeom>
        </p:spPr>
      </p:pic>
      <p:sp>
        <p:nvSpPr>
          <p:cNvPr id="14" name="文字方塊 13">
            <a:extLst>
              <a:ext uri="{FF2B5EF4-FFF2-40B4-BE49-F238E27FC236}">
                <a16:creationId xmlns:a16="http://schemas.microsoft.com/office/drawing/2014/main" id="{E245E4BB-6BDA-4AF3-B162-9F7E96C83234}"/>
              </a:ext>
            </a:extLst>
          </p:cNvPr>
          <p:cNvSpPr txBox="1"/>
          <p:nvPr/>
        </p:nvSpPr>
        <p:spPr>
          <a:xfrm>
            <a:off x="6096001" y="1729967"/>
            <a:ext cx="6096000" cy="751681"/>
          </a:xfrm>
          <a:prstGeom prst="rect">
            <a:avLst/>
          </a:prstGeom>
          <a:noFill/>
        </p:spPr>
        <p:txBody>
          <a:bodyPr wrap="square" rtlCol="0">
            <a:spAutoFit/>
          </a:bodyPr>
          <a:lstStyle/>
          <a:p>
            <a:pPr algn="ctr">
              <a:lnSpc>
                <a:spcPct val="150000"/>
              </a:lnSpc>
            </a:pPr>
            <a:r>
              <a:rPr lang="zh-TW" altLang="en-US" sz="3200" dirty="0">
                <a:latin typeface="Calibri" panose="020F0502020204030204" pitchFamily="34" charset="0"/>
                <a:ea typeface="微軟正黑體" panose="020B0604030504040204" pitchFamily="34" charset="-120"/>
              </a:rPr>
              <a:t>关在监狱里。</a:t>
            </a:r>
          </a:p>
        </p:txBody>
      </p:sp>
      <p:sp>
        <p:nvSpPr>
          <p:cNvPr id="15" name="矩形 14">
            <a:extLst>
              <a:ext uri="{FF2B5EF4-FFF2-40B4-BE49-F238E27FC236}">
                <a16:creationId xmlns:a16="http://schemas.microsoft.com/office/drawing/2014/main" id="{3C24B642-B40D-44EA-8619-2364F12686A5}"/>
              </a:ext>
            </a:extLst>
          </p:cNvPr>
          <p:cNvSpPr/>
          <p:nvPr/>
        </p:nvSpPr>
        <p:spPr>
          <a:xfrm>
            <a:off x="8247322" y="659017"/>
            <a:ext cx="3944678"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be in jail</a:t>
            </a:r>
            <a:endParaRPr lang="zh-TW" altLang="en-US" sz="2800" dirty="0">
              <a:latin typeface="Calibri" panose="020F0502020204030204" pitchFamily="34" charset="0"/>
              <a:cs typeface="Calibri" panose="020F0502020204030204" pitchFamily="34" charset="0"/>
            </a:endParaRPr>
          </a:p>
        </p:txBody>
      </p:sp>
      <p:pic>
        <p:nvPicPr>
          <p:cNvPr id="16" name="圖片 15">
            <a:extLst>
              <a:ext uri="{FF2B5EF4-FFF2-40B4-BE49-F238E27FC236}">
                <a16:creationId xmlns:a16="http://schemas.microsoft.com/office/drawing/2014/main" id="{CB6AD206-CE9F-4ED5-AC80-494F5190B4BD}"/>
              </a:ext>
            </a:extLst>
          </p:cNvPr>
          <p:cNvPicPr>
            <a:picLocks noChangeAspect="1"/>
          </p:cNvPicPr>
          <p:nvPr/>
        </p:nvPicPr>
        <p:blipFill>
          <a:blip r:embed="rId3"/>
          <a:stretch>
            <a:fillRect/>
          </a:stretch>
        </p:blipFill>
        <p:spPr>
          <a:xfrm>
            <a:off x="6748914" y="2761865"/>
            <a:ext cx="5107881" cy="3228975"/>
          </a:xfrm>
          <a:prstGeom prst="rect">
            <a:avLst/>
          </a:prstGeom>
        </p:spPr>
      </p:pic>
    </p:spTree>
    <p:extLst>
      <p:ext uri="{BB962C8B-B14F-4D97-AF65-F5344CB8AC3E}">
        <p14:creationId xmlns:p14="http://schemas.microsoft.com/office/powerpoint/2010/main" val="124641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11" grpId="0"/>
      <p:bldP spid="14" grpId="0"/>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E097288-B667-4982-84A7-08E89E921F37}"/>
              </a:ext>
            </a:extLst>
          </p:cNvPr>
          <p:cNvSpPr/>
          <p:nvPr/>
        </p:nvSpPr>
        <p:spPr>
          <a:xfrm>
            <a:off x="349102" y="125125"/>
            <a:ext cx="11493796" cy="6638549"/>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球迷之第二种是情绪</a:t>
            </a:r>
            <a:r>
              <a:rPr lang="zh-TW" altLang="en-US" sz="3600" dirty="0">
                <a:latin typeface="微軟正黑體" panose="020B0604030504040204" pitchFamily="34" charset="-120"/>
                <a:ea typeface="微軟正黑體" panose="020B0604030504040204" pitchFamily="34" charset="-120"/>
              </a:rPr>
              <a:t>宣</a:t>
            </a:r>
            <a:r>
              <a:rPr lang="zh-CN" altLang="en-US" sz="3600" dirty="0">
                <a:latin typeface="微軟正黑體" panose="020B0604030504040204" pitchFamily="34" charset="-120"/>
                <a:ea typeface="微軟正黑體" panose="020B0604030504040204" pitchFamily="34" charset="-120"/>
              </a:rPr>
              <a:t>泄型。人有情绪是非常需要渲泄的。但渲泄情绪也需要由头和场合。徜若</a:t>
            </a:r>
            <a:r>
              <a:rPr lang="zh-TW" altLang="en-US" sz="3600" dirty="0">
                <a:latin typeface="微軟正黑體" panose="020B0604030504040204" pitchFamily="34" charset="-120"/>
                <a:ea typeface="微軟正黑體" panose="020B0604030504040204" pitchFamily="34" charset="-120"/>
              </a:rPr>
              <a:t>宣</a:t>
            </a:r>
            <a:r>
              <a:rPr lang="zh-CN" altLang="en-US" sz="3600" dirty="0">
                <a:latin typeface="微軟正黑體" panose="020B0604030504040204" pitchFamily="34" charset="-120"/>
                <a:ea typeface="微軟正黑體" panose="020B0604030504040204" pitchFamily="34" charset="-120"/>
              </a:rPr>
              <a:t>泄的不是地方，那只会更加倒霉，比方把火撒在老婆头上或是在公车上狂笑一番，其结果都不太妙。但若到球场上去，情况就不一样了。放开嗓子乱喊一通，对中看不中用的球员骂上几句（下意识里没准是为给自己气受的领导准备的话），或是挥动着小旗子呐喊数声，手里若有个矿泉水瓶亦冒险扔它出去。球赛结束时，顿觉浑身轻松。</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809158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口哨</a:t>
            </a:r>
            <a:endParaRPr lang="en-US" altLang="zh-TW" sz="3200" dirty="0">
              <a:latin typeface="+mn-ea"/>
              <a:cs typeface="Calibri" panose="020F0502020204030204" pitchFamily="34" charset="0"/>
            </a:endParaRPr>
          </a:p>
          <a:p>
            <a:pPr algn="ctr"/>
            <a:r>
              <a:rPr lang="en-US" altLang="zh-TW" sz="2800" dirty="0" err="1">
                <a:latin typeface="+mn-ea"/>
              </a:rPr>
              <a:t>kǒushào</a:t>
            </a:r>
            <a:endParaRPr lang="zh-TW" altLang="en-US" sz="2800" dirty="0">
              <a:latin typeface="+mn-ea"/>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唯一</a:t>
            </a:r>
            <a:r>
              <a:rPr lang="en-US" altLang="zh-TW" dirty="0">
                <a:latin typeface="+mn-ea"/>
              </a:rPr>
              <a:t> </a:t>
            </a:r>
          </a:p>
          <a:p>
            <a:pPr algn="ctr"/>
            <a:r>
              <a:rPr lang="en-US" altLang="zh-TW" sz="2800" dirty="0" err="1">
                <a:latin typeface="+mn-ea"/>
              </a:rPr>
              <a:t>wéiyī</a:t>
            </a:r>
            <a:r>
              <a:rPr lang="en-US" altLang="zh-TW" sz="2800" dirty="0">
                <a:latin typeface="+mn-ea"/>
              </a:rPr>
              <a:t> </a:t>
            </a:r>
            <a:endParaRPr lang="zh-TW" altLang="en-US" sz="2800" dirty="0">
              <a:latin typeface="+mn-ea"/>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煽动</a:t>
            </a:r>
            <a:endParaRPr lang="en-US" altLang="zh-TW" sz="6000" dirty="0">
              <a:latin typeface="+mn-ea"/>
              <a:cs typeface="Calibri" panose="020F0502020204030204" pitchFamily="34" charset="0"/>
            </a:endParaRPr>
          </a:p>
          <a:p>
            <a:pPr algn="ctr"/>
            <a:r>
              <a:rPr lang="en-US" altLang="zh-TW" sz="2800" dirty="0" err="1">
                <a:latin typeface="+mn-ea"/>
              </a:rPr>
              <a:t>shāndòng</a:t>
            </a:r>
            <a:endParaRPr lang="zh-TW" altLang="en-US" sz="2800" dirty="0">
              <a:latin typeface="+mn-ea"/>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极端</a:t>
            </a:r>
            <a:endParaRPr lang="en-US" altLang="zh-TW" sz="6000" dirty="0">
              <a:latin typeface="+mn-ea"/>
              <a:cs typeface="Calibri" panose="020F0502020204030204" pitchFamily="34" charset="0"/>
            </a:endParaRPr>
          </a:p>
          <a:p>
            <a:pPr algn="ctr"/>
            <a:r>
              <a:rPr lang="en-US" altLang="zh-TW" sz="2800" dirty="0" err="1">
                <a:latin typeface="+mn-ea"/>
              </a:rPr>
              <a:t>jíduān</a:t>
            </a:r>
            <a:endParaRPr lang="zh-TW" altLang="en-US" sz="2800" dirty="0">
              <a:latin typeface="+mn-ea"/>
              <a:cs typeface="Calibri" panose="020F0502020204030204" pitchFamily="34" charset="0"/>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单一的。</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鼓动</a:t>
            </a:r>
            <a:r>
              <a:rPr lang="en-US" altLang="zh-TW" sz="3200" dirty="0">
                <a:latin typeface="+mn-ea"/>
                <a:cs typeface="Calibri" panose="020F0502020204030204" pitchFamily="34" charset="0"/>
              </a:rPr>
              <a:t>(</a:t>
            </a:r>
            <a:r>
              <a:rPr lang="zh-TW" altLang="en-US" sz="3200" dirty="0">
                <a:latin typeface="+mn-ea"/>
                <a:cs typeface="Calibri" panose="020F0502020204030204" pitchFamily="34" charset="0"/>
              </a:rPr>
              <a:t>别人去做坏事</a:t>
            </a:r>
            <a:r>
              <a:rPr lang="en-US" altLang="zh-TW" sz="3200" dirty="0">
                <a:latin typeface="+mn-ea"/>
                <a:cs typeface="Calibri" panose="020F0502020204030204" pitchFamily="34" charset="0"/>
              </a:rPr>
              <a:t>)</a:t>
            </a:r>
            <a:r>
              <a:rPr lang="zh-TW" altLang="en-US" sz="3200" dirty="0">
                <a:latin typeface="+mn-ea"/>
                <a:cs typeface="Calibri" panose="020F0502020204030204" pitchFamily="34" charset="0"/>
              </a:rPr>
              <a:t>。</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6019020"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事物达到的顶点。</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560729"/>
            <a:ext cx="3570985" cy="461665"/>
          </a:xfrm>
          <a:prstGeom prst="rect">
            <a:avLst/>
          </a:prstGeom>
        </p:spPr>
        <p:txBody>
          <a:bodyPr wrap="square">
            <a:spAutoFit/>
          </a:bodyPr>
          <a:lstStyle/>
          <a:p>
            <a:pPr algn="ctr"/>
            <a:r>
              <a:rPr lang="en-US" altLang="zh-TW" sz="2400" dirty="0">
                <a:latin typeface="+mn-ea"/>
              </a:rPr>
              <a:t>whistle</a:t>
            </a:r>
            <a:endParaRPr lang="zh-TW" altLang="en-US" sz="36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523220"/>
          </a:xfrm>
          <a:prstGeom prst="rect">
            <a:avLst/>
          </a:prstGeom>
        </p:spPr>
        <p:txBody>
          <a:bodyPr wrap="square">
            <a:spAutoFit/>
          </a:bodyPr>
          <a:lstStyle/>
          <a:p>
            <a:pPr algn="ctr"/>
            <a:r>
              <a:rPr lang="en-US" altLang="zh-TW" sz="2800" dirty="0">
                <a:latin typeface="+mn-ea"/>
                <a:cs typeface="Calibri" panose="020F0502020204030204" pitchFamily="34" charset="0"/>
              </a:rPr>
              <a:t>extreme</a:t>
            </a:r>
            <a:endParaRPr lang="zh-TW" altLang="en-US" sz="28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a:latin typeface="+mn-ea"/>
              </a:rPr>
              <a:t>only</a:t>
            </a:r>
            <a:endParaRPr lang="zh-TW" altLang="en-US" sz="3600" dirty="0">
              <a:latin typeface="+mn-ea"/>
              <a:cs typeface="Calibri" panose="020F0502020204030204" pitchFamily="34" charset="0"/>
            </a:endParaRPr>
          </a:p>
        </p:txBody>
      </p:sp>
      <p:pic>
        <p:nvPicPr>
          <p:cNvPr id="3" name="圖片 2">
            <a:extLst>
              <a:ext uri="{FF2B5EF4-FFF2-40B4-BE49-F238E27FC236}">
                <a16:creationId xmlns:a16="http://schemas.microsoft.com/office/drawing/2014/main" id="{A9B2E99B-4983-4A21-BB30-B0ADCB3652AF}"/>
              </a:ext>
            </a:extLst>
          </p:cNvPr>
          <p:cNvPicPr>
            <a:picLocks noChangeAspect="1"/>
          </p:cNvPicPr>
          <p:nvPr/>
        </p:nvPicPr>
        <p:blipFill>
          <a:blip r:embed="rId2"/>
          <a:stretch>
            <a:fillRect/>
          </a:stretch>
        </p:blipFill>
        <p:spPr>
          <a:xfrm>
            <a:off x="3363960" y="1250377"/>
            <a:ext cx="2151321" cy="2151321"/>
          </a:xfrm>
          <a:prstGeom prst="rect">
            <a:avLst/>
          </a:prstGeom>
        </p:spPr>
      </p:pic>
      <p:sp>
        <p:nvSpPr>
          <p:cNvPr id="15" name="矩形 14">
            <a:extLst>
              <a:ext uri="{FF2B5EF4-FFF2-40B4-BE49-F238E27FC236}">
                <a16:creationId xmlns:a16="http://schemas.microsoft.com/office/drawing/2014/main" id="{08C1860F-2E5B-40F1-A684-463B50E49E27}"/>
              </a:ext>
            </a:extLst>
          </p:cNvPr>
          <p:cNvSpPr/>
          <p:nvPr/>
        </p:nvSpPr>
        <p:spPr>
          <a:xfrm>
            <a:off x="2563506" y="3886557"/>
            <a:ext cx="3570985" cy="461665"/>
          </a:xfrm>
          <a:prstGeom prst="rect">
            <a:avLst/>
          </a:prstGeom>
        </p:spPr>
        <p:txBody>
          <a:bodyPr wrap="square">
            <a:spAutoFit/>
          </a:bodyPr>
          <a:lstStyle/>
          <a:p>
            <a:pPr algn="ctr"/>
            <a:r>
              <a:rPr lang="en-US" altLang="zh-TW" sz="2400" dirty="0" err="1">
                <a:latin typeface="+mn-ea"/>
              </a:rPr>
              <a:t>instigate;incite</a:t>
            </a:r>
            <a:r>
              <a:rPr lang="en-US" altLang="zh-TW" sz="2400" dirty="0">
                <a:latin typeface="+mn-ea"/>
              </a:rPr>
              <a:t>;</a:t>
            </a:r>
            <a:endParaRPr lang="zh-TW" altLang="en-US" sz="3600" dirty="0">
              <a:latin typeface="+mn-ea"/>
              <a:cs typeface="Calibri" panose="020F0502020204030204" pitchFamily="34" charset="0"/>
            </a:endParaRPr>
          </a:p>
        </p:txBody>
      </p:sp>
    </p:spTree>
    <p:extLst>
      <p:ext uri="{BB962C8B-B14F-4D97-AF65-F5344CB8AC3E}">
        <p14:creationId xmlns:p14="http://schemas.microsoft.com/office/powerpoint/2010/main" val="292583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p:bldP spid="9" grpId="0"/>
      <p:bldP spid="10" grpId="0"/>
      <p:bldP spid="11" grpId="0"/>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7" y="483093"/>
            <a:ext cx="11525005" cy="1323439"/>
          </a:xfrm>
          <a:prstGeom prst="rect">
            <a:avLst/>
          </a:prstGeom>
          <a:solidFill>
            <a:schemeClr val="tx1"/>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私下里</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6" y="2606499"/>
            <a:ext cx="11525005" cy="367254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1.adv.</a:t>
            </a:r>
            <a:r>
              <a:rPr lang="zh-TW" altLang="en-US"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rPr>
              <a:t>意思是“背地里</a:t>
            </a:r>
            <a:r>
              <a:rPr lang="en-US" altLang="zh-TW" sz="4000" dirty="0">
                <a:latin typeface="微軟正黑體" panose="020B0604030504040204" pitchFamily="34" charset="-120"/>
              </a:rPr>
              <a:t>(</a:t>
            </a:r>
            <a:r>
              <a:rPr lang="en-US" altLang="zh-TW" sz="4000" dirty="0"/>
              <a:t>in secret</a:t>
            </a:r>
            <a:r>
              <a:rPr lang="en-US" altLang="zh-TW" sz="4000" dirty="0">
                <a:latin typeface="微軟正黑體" panose="020B0604030504040204" pitchFamily="34" charset="-120"/>
              </a:rPr>
              <a:t>)</a:t>
            </a:r>
            <a:r>
              <a:rPr lang="zh-TW" altLang="en-US" sz="4000" dirty="0">
                <a:latin typeface="微軟正黑體" panose="020B0604030504040204" pitchFamily="34" charset="-120"/>
              </a:rPr>
              <a:t>”、 “自己进行，</a:t>
            </a:r>
            <a:endParaRPr lang="en-US" altLang="zh-TW" sz="4000" dirty="0">
              <a:latin typeface="微軟正黑體" panose="020B0604030504040204" pitchFamily="34" charset="-120"/>
            </a:endParaRPr>
          </a:p>
          <a:p>
            <a:pPr>
              <a:lnSpc>
                <a:spcPct val="150000"/>
              </a:lnSpc>
            </a:pPr>
            <a:r>
              <a:rPr lang="zh-TW" altLang="en-US" sz="4000" dirty="0">
                <a:latin typeface="微軟正黑體" panose="020B0604030504040204" pitchFamily="34" charset="-120"/>
              </a:rPr>
              <a:t>   不通过有关部门或群众的”</a:t>
            </a:r>
            <a:r>
              <a:rPr lang="en-US" altLang="zh-TW" sz="4000" dirty="0">
                <a:latin typeface="微軟正黑體" panose="020B0604030504040204" pitchFamily="34" charset="-120"/>
              </a:rPr>
              <a:t>(</a:t>
            </a:r>
            <a:r>
              <a:rPr lang="en-US" altLang="zh-TW" sz="4000" dirty="0"/>
              <a:t>privately</a:t>
            </a:r>
            <a:r>
              <a:rPr lang="en-US" altLang="zh-TW" sz="4000" dirty="0">
                <a:latin typeface="微軟正黑體" panose="020B0604030504040204" pitchFamily="34" charset="-120"/>
              </a:rPr>
              <a:t>)</a:t>
            </a:r>
            <a:r>
              <a:rPr lang="zh-TW" altLang="en-US" sz="4000" dirty="0">
                <a:latin typeface="微軟正黑體" panose="020B0604030504040204" pitchFamily="34" charset="-120"/>
              </a:rPr>
              <a:t> </a:t>
            </a:r>
            <a:r>
              <a:rPr lang="zh-TW" altLang="en-US" sz="4000" dirty="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rPr>
              <a:t>“私下”与“私下里”基本相同，但“私下”一</a:t>
            </a:r>
            <a:endParaRPr lang="en-US" altLang="zh-TW" sz="4000" dirty="0">
              <a:latin typeface="微軟正黑體" panose="020B0604030504040204" pitchFamily="34" charset="-120"/>
            </a:endParaRPr>
          </a:p>
          <a:p>
            <a:pPr fontAlgn="base">
              <a:lnSpc>
                <a:spcPct val="150000"/>
              </a:lnSpc>
            </a:pPr>
            <a:r>
              <a:rPr lang="zh-TW" altLang="en-US" sz="4000" dirty="0">
                <a:latin typeface="微軟正黑體" panose="020B0604030504040204" pitchFamily="34" charset="-120"/>
              </a:rPr>
              <a:t>   般用于动词前 。</a:t>
            </a:r>
            <a:endParaRPr lang="en-US" altLang="zh-TW"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63312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2876037-81CD-49E3-A158-D2AF6FE56AF2}"/>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私下里</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B3B11971-8815-4975-835A-9A3BF8947646}"/>
              </a:ext>
            </a:extLst>
          </p:cNvPr>
          <p:cNvSpPr txBox="1"/>
          <p:nvPr/>
        </p:nvSpPr>
        <p:spPr>
          <a:xfrm>
            <a:off x="346865" y="1462040"/>
            <a:ext cx="11498270" cy="4609788"/>
          </a:xfrm>
          <a:prstGeom prst="rect">
            <a:avLst/>
          </a:prstGeom>
          <a:noFill/>
        </p:spPr>
        <p:txBody>
          <a:bodyPr wrap="square" rtlCol="0" anchor="ctr">
            <a:spAutoFit/>
          </a:bodyPr>
          <a:lstStyle/>
          <a:p>
            <a:pPr>
              <a:lnSpc>
                <a:spcPct val="150000"/>
              </a:lnSpc>
            </a:pPr>
            <a:r>
              <a:rPr lang="en-US" altLang="zh-TW" sz="4000" dirty="0">
                <a:latin typeface="Calibri" panose="020F0502020204030204" pitchFamily="34" charset="0"/>
                <a:ea typeface="微軟正黑體" panose="020B0604030504040204" pitchFamily="34" charset="-120"/>
              </a:rPr>
              <a:t>1.</a:t>
            </a:r>
            <a:r>
              <a:rPr lang="zh-TW" altLang="en-US" sz="4000" dirty="0">
                <a:latin typeface="Calibri" panose="020F0502020204030204" pitchFamily="34" charset="0"/>
                <a:ea typeface="微軟正黑體" panose="020B0604030504040204" pitchFamily="34" charset="-120"/>
              </a:rPr>
              <a:t>在人面前时父亲好像毫不担忧，</a:t>
            </a:r>
            <a:r>
              <a:rPr lang="zh-TW" altLang="en-US" sz="4000" dirty="0">
                <a:solidFill>
                  <a:schemeClr val="bg1"/>
                </a:solidFill>
                <a:highlight>
                  <a:srgbClr val="00FF00"/>
                </a:highlight>
                <a:latin typeface="Calibri" panose="020F0502020204030204" pitchFamily="34" charset="0"/>
                <a:ea typeface="微軟正黑體" panose="020B0604030504040204" pitchFamily="34" charset="-120"/>
              </a:rPr>
              <a:t>私下里</a:t>
            </a:r>
            <a:r>
              <a:rPr lang="zh-TW" altLang="en-US" sz="4000" dirty="0">
                <a:latin typeface="Calibri" panose="020F0502020204030204" pitchFamily="34" charset="0"/>
                <a:ea typeface="微軟正黑體" panose="020B0604030504040204" pitchFamily="34" charset="-120"/>
              </a:rPr>
              <a:t>他常常暗</a:t>
            </a:r>
            <a:endParaRPr lang="en-US" altLang="zh-TW" sz="4000" dirty="0">
              <a:latin typeface="Calibri" panose="020F0502020204030204" pitchFamily="34" charset="0"/>
              <a:ea typeface="微軟正黑體" panose="020B0604030504040204" pitchFamily="34" charset="-120"/>
            </a:endParaRPr>
          </a:p>
          <a:p>
            <a:pPr>
              <a:lnSpc>
                <a:spcPct val="150000"/>
              </a:lnSpc>
            </a:pPr>
            <a:r>
              <a:rPr lang="zh-TW" altLang="en-US" sz="4000" dirty="0">
                <a:latin typeface="Calibri" panose="020F0502020204030204" pitchFamily="34" charset="0"/>
                <a:ea typeface="微軟正黑體" panose="020B0604030504040204" pitchFamily="34" charset="-120"/>
              </a:rPr>
              <a:t>   自叹息。</a:t>
            </a:r>
            <a:endParaRPr lang="en-US" altLang="zh-TW" sz="4000" dirty="0">
              <a:latin typeface="Calibri" panose="020F0502020204030204" pitchFamily="34" charset="0"/>
              <a:ea typeface="微軟正黑體" panose="020B0604030504040204" pitchFamily="34" charset="-120"/>
            </a:endParaRPr>
          </a:p>
          <a:p>
            <a:pPr>
              <a:lnSpc>
                <a:spcPct val="150000"/>
              </a:lnSpc>
            </a:pPr>
            <a:r>
              <a:rPr lang="en-US" altLang="zh-TW" sz="4000" dirty="0">
                <a:latin typeface="Calibri" panose="020F0502020204030204" pitchFamily="34" charset="0"/>
                <a:ea typeface="微軟正黑體" panose="020B0604030504040204" pitchFamily="34" charset="-120"/>
              </a:rPr>
              <a:t>2.</a:t>
            </a:r>
            <a:r>
              <a:rPr lang="zh-TW" altLang="en-US" sz="4000" dirty="0">
                <a:latin typeface="Calibri" panose="020F0502020204030204" pitchFamily="34" charset="0"/>
                <a:ea typeface="微軟正黑體" panose="020B0604030504040204" pitchFamily="34" charset="-120"/>
              </a:rPr>
              <a:t>姐妹俩</a:t>
            </a:r>
            <a:r>
              <a:rPr lang="zh-TW" altLang="en-US" sz="4000" dirty="0">
                <a:solidFill>
                  <a:schemeClr val="bg1"/>
                </a:solidFill>
                <a:highlight>
                  <a:srgbClr val="00FF00"/>
                </a:highlight>
                <a:latin typeface="Calibri" panose="020F0502020204030204" pitchFamily="34" charset="0"/>
              </a:rPr>
              <a:t>私下里</a:t>
            </a:r>
            <a:r>
              <a:rPr lang="zh-TW" altLang="en-US" sz="4000" dirty="0">
                <a:latin typeface="Calibri" panose="020F0502020204030204" pitchFamily="34" charset="0"/>
              </a:rPr>
              <a:t>商量好了，父母结婚二十周年纪念</a:t>
            </a:r>
            <a:endParaRPr lang="en-US" altLang="zh-TW" sz="4000" dirty="0">
              <a:latin typeface="Calibri" panose="020F0502020204030204" pitchFamily="34" charset="0"/>
            </a:endParaRPr>
          </a:p>
          <a:p>
            <a:pPr>
              <a:lnSpc>
                <a:spcPct val="150000"/>
              </a:lnSpc>
            </a:pPr>
            <a:r>
              <a:rPr lang="zh-TW" altLang="en-US" sz="4000" dirty="0">
                <a:latin typeface="Calibri" panose="020F0502020204030204" pitchFamily="34" charset="0"/>
              </a:rPr>
              <a:t>   日那天，要给他们大大的惊喜。</a:t>
            </a:r>
            <a:endParaRPr lang="en-US" altLang="zh-TW" sz="4000" dirty="0">
              <a:latin typeface="Calibri" panose="020F0502020204030204" pitchFamily="34" charset="0"/>
              <a:ea typeface="微軟正黑體" panose="020B0604030504040204" pitchFamily="34" charset="-120"/>
            </a:endParaRPr>
          </a:p>
          <a:p>
            <a:pPr>
              <a:lnSpc>
                <a:spcPct val="150000"/>
              </a:lnSpc>
            </a:pPr>
            <a:r>
              <a:rPr lang="en-US" altLang="zh-TW" sz="4000" dirty="0">
                <a:latin typeface="Calibri" panose="020F0502020204030204" pitchFamily="34" charset="0"/>
                <a:ea typeface="微軟正黑體" panose="020B0604030504040204" pitchFamily="34" charset="-120"/>
              </a:rPr>
              <a:t>3.</a:t>
            </a:r>
            <a:r>
              <a:rPr lang="zh-TW" altLang="en-US" sz="4000" dirty="0">
                <a:latin typeface="Calibri" panose="020F0502020204030204" pitchFamily="34" charset="0"/>
                <a:ea typeface="微軟正黑體" panose="020B0604030504040204" pitchFamily="34" charset="-120"/>
              </a:rPr>
              <a:t>这件事他不想闹到法庭上去，想</a:t>
            </a:r>
            <a:r>
              <a:rPr lang="zh-TW" altLang="en-US" sz="4000" dirty="0">
                <a:solidFill>
                  <a:schemeClr val="bg1"/>
                </a:solidFill>
                <a:highlight>
                  <a:srgbClr val="00FF00"/>
                </a:highlight>
                <a:latin typeface="Calibri" panose="020F0502020204030204" pitchFamily="34" charset="0"/>
              </a:rPr>
              <a:t>私下里</a:t>
            </a:r>
            <a:r>
              <a:rPr lang="zh-TW" altLang="en-US" sz="4000" dirty="0">
                <a:latin typeface="Calibri" panose="020F0502020204030204" pitchFamily="34" charset="0"/>
                <a:ea typeface="微軟正黑體" panose="020B0604030504040204" pitchFamily="34" charset="-120"/>
              </a:rPr>
              <a:t>解决</a:t>
            </a:r>
            <a:endParaRPr lang="en-US" altLang="zh-TW" sz="4000" dirty="0">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2907264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244563B-C933-41ED-8953-36ECDEE3A491}"/>
              </a:ext>
            </a:extLst>
          </p:cNvPr>
          <p:cNvSpPr txBox="1"/>
          <p:nvPr/>
        </p:nvSpPr>
        <p:spPr>
          <a:xfrm>
            <a:off x="330467" y="572370"/>
            <a:ext cx="11531065" cy="2496068"/>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cs typeface="Calibri" panose="020F0502020204030204" pitchFamily="34" charset="0"/>
              </a:rPr>
              <a:t>1.</a:t>
            </a:r>
          </a:p>
          <a:p>
            <a:pPr>
              <a:lnSpc>
                <a:spcPct val="150000"/>
              </a:lnSpc>
            </a:pPr>
            <a:r>
              <a:rPr lang="zh-TW" altLang="en-US" sz="3600" dirty="0">
                <a:latin typeface="Calibri" panose="020F0502020204030204" pitchFamily="34" charset="0"/>
                <a:cs typeface="Calibri" panose="020F0502020204030204" pitchFamily="34" charset="0"/>
              </a:rPr>
              <a:t>在工作场合，他们保持着合适的距离，</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_________________________________________________</a:t>
            </a:r>
            <a:r>
              <a:rPr lang="zh-TW" altLang="en-US" sz="3600" dirty="0">
                <a:latin typeface="Calibri" panose="020F0502020204030204" pitchFamily="34" charset="0"/>
                <a:cs typeface="Calibri" panose="020F0502020204030204" pitchFamily="34" charset="0"/>
              </a:rPr>
              <a:t>。</a:t>
            </a:r>
            <a:endParaRPr lang="en-US" altLang="zh-TW" sz="3600" dirty="0">
              <a:latin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E17F9BD1-9C5C-453D-A5FD-4AEFB2E8153B}"/>
              </a:ext>
            </a:extLst>
          </p:cNvPr>
          <p:cNvSpPr/>
          <p:nvPr/>
        </p:nvSpPr>
        <p:spPr>
          <a:xfrm>
            <a:off x="330468" y="3875064"/>
            <a:ext cx="11531064" cy="2496068"/>
          </a:xfrm>
          <a:prstGeom prst="rect">
            <a:avLst/>
          </a:prstGeom>
        </p:spPr>
        <p:txBody>
          <a:bodyPr wrap="square">
            <a:spAutoFit/>
          </a:bodyPr>
          <a:lstStyle/>
          <a:p>
            <a:pPr>
              <a:lnSpc>
                <a:spcPct val="150000"/>
              </a:lnSpc>
            </a:pPr>
            <a:r>
              <a:rPr lang="en-US" altLang="zh-TW" sz="3600" dirty="0">
                <a:latin typeface="Calibri" panose="020F0502020204030204" pitchFamily="34" charset="0"/>
                <a:cs typeface="Calibri" panose="020F0502020204030204" pitchFamily="34" charset="0"/>
              </a:rPr>
              <a:t>2.</a:t>
            </a:r>
          </a:p>
          <a:p>
            <a:pPr>
              <a:lnSpc>
                <a:spcPct val="150000"/>
              </a:lnSpc>
            </a:pPr>
            <a:r>
              <a:rPr lang="zh-TW" altLang="en-US" sz="3600" dirty="0">
                <a:latin typeface="Calibri" panose="020F0502020204030204" pitchFamily="34" charset="0"/>
                <a:cs typeface="Calibri" panose="020F0502020204030204" pitchFamily="34" charset="0"/>
              </a:rPr>
              <a:t>在同学面前时</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________________________________________________</a:t>
            </a:r>
            <a:r>
              <a:rPr lang="zh-TW" altLang="en-US" sz="3600" dirty="0">
                <a:latin typeface="Calibri" panose="020F0502020204030204" pitchFamily="34" charset="0"/>
                <a:cs typeface="Calibri" panose="020F0502020204030204" pitchFamily="34" charset="0"/>
              </a:rPr>
              <a:t>。</a:t>
            </a:r>
            <a:endParaRPr lang="en-US" altLang="zh-TW" sz="3600" dirty="0">
              <a:latin typeface="Calibri" panose="020F0502020204030204" pitchFamily="34" charset="0"/>
              <a:cs typeface="Calibri" panose="020F0502020204030204" pitchFamily="34" charset="0"/>
            </a:endParaRPr>
          </a:p>
        </p:txBody>
      </p:sp>
      <p:sp>
        <p:nvSpPr>
          <p:cNvPr id="5" name="矩形 4">
            <a:extLst>
              <a:ext uri="{FF2B5EF4-FFF2-40B4-BE49-F238E27FC236}">
                <a16:creationId xmlns:a16="http://schemas.microsoft.com/office/drawing/2014/main" id="{CD99D786-2021-457E-9706-D7F5A0D5EB7C}"/>
              </a:ext>
            </a:extLst>
          </p:cNvPr>
          <p:cNvSpPr/>
          <p:nvPr/>
        </p:nvSpPr>
        <p:spPr>
          <a:xfrm>
            <a:off x="330467" y="2256042"/>
            <a:ext cx="11242101"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私下里他们其实是很好的朋友</a:t>
            </a:r>
            <a:endParaRPr lang="zh-TW" altLang="en-US" sz="3600" dirty="0">
              <a:highlight>
                <a:srgbClr val="FF0000"/>
              </a:highlight>
            </a:endParaRPr>
          </a:p>
        </p:txBody>
      </p:sp>
      <p:sp>
        <p:nvSpPr>
          <p:cNvPr id="6" name="矩形 5">
            <a:extLst>
              <a:ext uri="{FF2B5EF4-FFF2-40B4-BE49-F238E27FC236}">
                <a16:creationId xmlns:a16="http://schemas.microsoft.com/office/drawing/2014/main" id="{9238C000-2277-46CD-A646-B0316A49F8D8}"/>
              </a:ext>
            </a:extLst>
          </p:cNvPr>
          <p:cNvSpPr/>
          <p:nvPr/>
        </p:nvSpPr>
        <p:spPr>
          <a:xfrm>
            <a:off x="330467" y="5499362"/>
            <a:ext cx="10966798"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他们不常说话，但私下里他们其实是男女朋友</a:t>
            </a:r>
            <a:endParaRPr lang="zh-TW" altLang="en-US" sz="3600" dirty="0">
              <a:highlight>
                <a:srgbClr val="FF0000"/>
              </a:highlight>
            </a:endParaRPr>
          </a:p>
        </p:txBody>
      </p:sp>
    </p:spTree>
    <p:extLst>
      <p:ext uri="{BB962C8B-B14F-4D97-AF65-F5344CB8AC3E}">
        <p14:creationId xmlns:p14="http://schemas.microsoft.com/office/powerpoint/2010/main" val="15185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244563B-C933-41ED-8953-36ECDEE3A491}"/>
              </a:ext>
            </a:extLst>
          </p:cNvPr>
          <p:cNvSpPr txBox="1"/>
          <p:nvPr/>
        </p:nvSpPr>
        <p:spPr>
          <a:xfrm>
            <a:off x="330467" y="572370"/>
            <a:ext cx="11531065" cy="2496068"/>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cs typeface="Calibri" panose="020F0502020204030204" pitchFamily="34" charset="0"/>
              </a:rPr>
              <a:t>3.</a:t>
            </a:r>
          </a:p>
          <a:p>
            <a:pPr>
              <a:lnSpc>
                <a:spcPct val="150000"/>
              </a:lnSpc>
            </a:pPr>
            <a:r>
              <a:rPr lang="zh-TW" altLang="en-US" sz="3600" dirty="0">
                <a:latin typeface="Calibri" panose="020F0502020204030204" pitchFamily="34" charset="0"/>
                <a:cs typeface="Calibri" panose="020F0502020204030204" pitchFamily="34" charset="0"/>
              </a:rPr>
              <a:t>那位主持人在电视上总是说这也好那也好，</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_________________________________________________</a:t>
            </a:r>
            <a:r>
              <a:rPr lang="zh-TW" altLang="en-US" sz="3600" dirty="0">
                <a:latin typeface="Calibri" panose="020F0502020204030204" pitchFamily="34" charset="0"/>
                <a:cs typeface="Calibri" panose="020F0502020204030204" pitchFamily="34" charset="0"/>
              </a:rPr>
              <a:t>。</a:t>
            </a:r>
            <a:endParaRPr lang="en-US" altLang="zh-TW" sz="3600" dirty="0">
              <a:latin typeface="Calibri" panose="020F0502020204030204" pitchFamily="34" charset="0"/>
              <a:cs typeface="Calibri" panose="020F0502020204030204" pitchFamily="34" charset="0"/>
            </a:endParaRPr>
          </a:p>
        </p:txBody>
      </p:sp>
      <p:sp>
        <p:nvSpPr>
          <p:cNvPr id="4" name="矩形 3">
            <a:extLst>
              <a:ext uri="{FF2B5EF4-FFF2-40B4-BE49-F238E27FC236}">
                <a16:creationId xmlns:a16="http://schemas.microsoft.com/office/drawing/2014/main" id="{E17F9BD1-9C5C-453D-A5FD-4AEFB2E8153B}"/>
              </a:ext>
            </a:extLst>
          </p:cNvPr>
          <p:cNvSpPr/>
          <p:nvPr/>
        </p:nvSpPr>
        <p:spPr>
          <a:xfrm>
            <a:off x="330467" y="3457054"/>
            <a:ext cx="11531064" cy="2496068"/>
          </a:xfrm>
          <a:prstGeom prst="rect">
            <a:avLst/>
          </a:prstGeom>
        </p:spPr>
        <p:txBody>
          <a:bodyPr wrap="square">
            <a:spAutoFit/>
          </a:bodyPr>
          <a:lstStyle/>
          <a:p>
            <a:pPr>
              <a:lnSpc>
                <a:spcPct val="150000"/>
              </a:lnSpc>
            </a:pPr>
            <a:r>
              <a:rPr lang="en-US" altLang="zh-TW" sz="3600" dirty="0">
                <a:latin typeface="Calibri" panose="020F0502020204030204" pitchFamily="34" charset="0"/>
                <a:cs typeface="Calibri" panose="020F0502020204030204" pitchFamily="34" charset="0"/>
              </a:rPr>
              <a:t>4.</a:t>
            </a:r>
          </a:p>
          <a:p>
            <a:pPr>
              <a:lnSpc>
                <a:spcPct val="150000"/>
              </a:lnSpc>
            </a:pPr>
            <a:r>
              <a:rPr lang="zh-TW" altLang="en-US" sz="3600" dirty="0">
                <a:latin typeface="Calibri" panose="020F0502020204030204" pitchFamily="34" charset="0"/>
                <a:cs typeface="Calibri" panose="020F0502020204030204" pitchFamily="34" charset="0"/>
              </a:rPr>
              <a:t>那对夫妻</a:t>
            </a:r>
            <a:r>
              <a:rPr lang="en-US" altLang="zh-TW" sz="3600" dirty="0">
                <a:latin typeface="Calibri" panose="020F0502020204030204" pitchFamily="34" charset="0"/>
                <a:cs typeface="Calibri" panose="020F0502020204030204" pitchFamily="34" charset="0"/>
              </a:rPr>
              <a:t>____________________________________</a:t>
            </a:r>
            <a:r>
              <a:rPr lang="zh-TW" altLang="en-US" sz="3600" dirty="0">
                <a:latin typeface="Calibri" panose="020F0502020204030204" pitchFamily="34" charset="0"/>
                <a:cs typeface="Calibri" panose="020F0502020204030204" pitchFamily="34" charset="0"/>
              </a:rPr>
              <a:t>，无论如何都不能当着孩子的面争吵。</a:t>
            </a:r>
            <a:endParaRPr lang="en-US" altLang="zh-TW" sz="3600" dirty="0">
              <a:latin typeface="Calibri" panose="020F0502020204030204" pitchFamily="34" charset="0"/>
              <a:cs typeface="Calibri" panose="020F0502020204030204" pitchFamily="34" charset="0"/>
            </a:endParaRPr>
          </a:p>
        </p:txBody>
      </p:sp>
      <p:sp>
        <p:nvSpPr>
          <p:cNvPr id="5" name="矩形 4">
            <a:extLst>
              <a:ext uri="{FF2B5EF4-FFF2-40B4-BE49-F238E27FC236}">
                <a16:creationId xmlns:a16="http://schemas.microsoft.com/office/drawing/2014/main" id="{0BF46221-B1C6-497B-9F8A-A3F8D342F4BA}"/>
              </a:ext>
            </a:extLst>
          </p:cNvPr>
          <p:cNvSpPr/>
          <p:nvPr/>
        </p:nvSpPr>
        <p:spPr>
          <a:xfrm>
            <a:off x="330467" y="2256042"/>
            <a:ext cx="11242101"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但私下里他觉得那些东西根本不好用</a:t>
            </a:r>
            <a:endParaRPr lang="zh-TW" altLang="en-US" sz="3600" dirty="0">
              <a:highlight>
                <a:srgbClr val="FF0000"/>
              </a:highlight>
            </a:endParaRPr>
          </a:p>
        </p:txBody>
      </p:sp>
      <p:sp>
        <p:nvSpPr>
          <p:cNvPr id="6" name="矩形 5">
            <a:extLst>
              <a:ext uri="{FF2B5EF4-FFF2-40B4-BE49-F238E27FC236}">
                <a16:creationId xmlns:a16="http://schemas.microsoft.com/office/drawing/2014/main" id="{B51FA1BF-2FD8-4484-9DFD-BA9F6DB3E48F}"/>
              </a:ext>
            </a:extLst>
          </p:cNvPr>
          <p:cNvSpPr/>
          <p:nvPr/>
        </p:nvSpPr>
        <p:spPr>
          <a:xfrm>
            <a:off x="2271253" y="4262879"/>
            <a:ext cx="8150942"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私下里达成了协议</a:t>
            </a:r>
            <a:r>
              <a:rPr lang="en-US" altLang="zh-TW" sz="2800" dirty="0">
                <a:highlight>
                  <a:srgbClr val="FF0000"/>
                </a:highlight>
                <a:latin typeface="Calibri" panose="020F0502020204030204" pitchFamily="34" charset="0"/>
                <a:cs typeface="Calibri" panose="020F0502020204030204" pitchFamily="34" charset="0"/>
              </a:rPr>
              <a:t>(agreement)</a:t>
            </a:r>
            <a:endParaRPr lang="zh-TW" altLang="en-US" sz="2800" dirty="0">
              <a:highlight>
                <a:srgbClr val="FF0000"/>
              </a:highlight>
            </a:endParaRPr>
          </a:p>
        </p:txBody>
      </p:sp>
    </p:spTree>
    <p:extLst>
      <p:ext uri="{BB962C8B-B14F-4D97-AF65-F5344CB8AC3E}">
        <p14:creationId xmlns:p14="http://schemas.microsoft.com/office/powerpoint/2010/main" val="346614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E097288-B667-4982-84A7-08E89E921F37}"/>
              </a:ext>
            </a:extLst>
          </p:cNvPr>
          <p:cNvSpPr/>
          <p:nvPr/>
        </p:nvSpPr>
        <p:spPr>
          <a:xfrm>
            <a:off x="349102" y="138229"/>
            <a:ext cx="11493796" cy="6638549"/>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私下里觉得已经把该骂领导的话都骂出去了或是把自己该欢呼的口号也喊出去了，于是内心变得平静舒服。吹着口哨回家时，深觉这种好心情是足球给的。其实，很可能连哪个队赢了哪个队输了、唯一一个进球是谁进的也没记住。这类球迷人</a:t>
            </a:r>
            <a:r>
              <a:rPr lang="zh-TW" altLang="en-US" sz="3600" dirty="0">
                <a:latin typeface="微軟正黑體" panose="020B0604030504040204" pitchFamily="34" charset="-120"/>
                <a:ea typeface="微軟正黑體" panose="020B0604030504040204" pitchFamily="34" charset="-120"/>
              </a:rPr>
              <a:t>数</a:t>
            </a:r>
            <a:r>
              <a:rPr lang="zh-CN" altLang="en-US" sz="3600" dirty="0">
                <a:latin typeface="微軟正黑體" panose="020B0604030504040204" pitchFamily="34" charset="-120"/>
                <a:ea typeface="微軟正黑體" panose="020B0604030504040204" pitchFamily="34" charset="-120"/>
              </a:rPr>
              <a:t>不少，徜碰上非常情况和有人煽动，容易走极端。烧汽车、追打球员诸如此类的事都敢干</a:t>
            </a:r>
            <a:r>
              <a:rPr lang="en-US" altLang="zh-CN"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谁让他进球场前心里就有情绪呢？惹上他还能不疯狂？</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6645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大款</a:t>
            </a:r>
            <a:endParaRPr lang="en-US" altLang="zh-TW" sz="3200" dirty="0">
              <a:latin typeface="+mn-ea"/>
              <a:cs typeface="Calibri" panose="020F0502020204030204" pitchFamily="34" charset="0"/>
            </a:endParaRPr>
          </a:p>
          <a:p>
            <a:pPr algn="ctr"/>
            <a:r>
              <a:rPr lang="en-US" altLang="zh-TW" sz="2800" dirty="0" err="1">
                <a:latin typeface="+mn-ea"/>
              </a:rPr>
              <a:t>dàkuǎn</a:t>
            </a:r>
            <a:endParaRPr lang="zh-TW" altLang="en-US" sz="2800" dirty="0">
              <a:latin typeface="+mn-ea"/>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精装</a:t>
            </a:r>
            <a:r>
              <a:rPr lang="en-US" altLang="zh-TW" dirty="0">
                <a:latin typeface="+mn-ea"/>
              </a:rPr>
              <a:t> </a:t>
            </a:r>
          </a:p>
          <a:p>
            <a:pPr algn="ctr"/>
            <a:r>
              <a:rPr lang="en-US" altLang="zh-TW" sz="2800" dirty="0">
                <a:latin typeface="+mn-ea"/>
              </a:rPr>
              <a:t> </a:t>
            </a:r>
            <a:r>
              <a:rPr lang="en-US" altLang="zh-TW" sz="2800" dirty="0" err="1">
                <a:latin typeface="+mn-ea"/>
              </a:rPr>
              <a:t>jīngzhuāng</a:t>
            </a:r>
            <a:endParaRPr lang="zh-TW" altLang="en-US" sz="4000" dirty="0">
              <a:latin typeface="+mn-ea"/>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剥离</a:t>
            </a:r>
            <a:endParaRPr lang="en-US" altLang="zh-TW" sz="6000" dirty="0">
              <a:latin typeface="+mn-ea"/>
              <a:cs typeface="Calibri" panose="020F0502020204030204" pitchFamily="34" charset="0"/>
            </a:endParaRPr>
          </a:p>
          <a:p>
            <a:pPr algn="ctr"/>
            <a:r>
              <a:rPr lang="en-US" altLang="zh-TW" sz="2800" dirty="0" err="1">
                <a:latin typeface="+mn-ea"/>
              </a:rPr>
              <a:t>bōlí</a:t>
            </a:r>
            <a:endParaRPr lang="zh-TW" altLang="en-US" sz="4000" dirty="0">
              <a:latin typeface="+mn-ea"/>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446550"/>
          </a:xfrm>
          <a:prstGeom prst="rect">
            <a:avLst/>
          </a:prstGeom>
          <a:noFill/>
          <a:ln>
            <a:solidFill>
              <a:schemeClr val="tx1"/>
            </a:solidFill>
          </a:ln>
        </p:spPr>
        <p:txBody>
          <a:bodyPr wrap="square" rtlCol="0">
            <a:spAutoFit/>
          </a:bodyPr>
          <a:lstStyle/>
          <a:p>
            <a:pPr algn="ctr"/>
            <a:r>
              <a:rPr lang="zh-TW" altLang="en-US" sz="6000" dirty="0">
                <a:latin typeface="+mn-ea"/>
                <a:cs typeface="Calibri" panose="020F0502020204030204" pitchFamily="34" charset="0"/>
              </a:rPr>
              <a:t>红火</a:t>
            </a:r>
            <a:endParaRPr lang="en-US" altLang="zh-TW" sz="6000" dirty="0">
              <a:latin typeface="+mn-ea"/>
              <a:cs typeface="Calibri" panose="020F0502020204030204" pitchFamily="34" charset="0"/>
            </a:endParaRPr>
          </a:p>
          <a:p>
            <a:pPr algn="ctr"/>
            <a:r>
              <a:rPr lang="en-US" altLang="zh-TW" sz="2800" dirty="0" err="1">
                <a:latin typeface="+mn-ea"/>
              </a:rPr>
              <a:t>hónghuǒ</a:t>
            </a:r>
            <a:endParaRPr lang="zh-TW" altLang="en-US" sz="4000" dirty="0">
              <a:latin typeface="+mn-ea"/>
              <a:cs typeface="Calibri" panose="020F0502020204030204" pitchFamily="34" charset="0"/>
            </a:endParaRP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3564680" cy="751681"/>
          </a:xfrm>
          <a:prstGeom prst="rect">
            <a:avLst/>
          </a:prstGeom>
          <a:noFill/>
        </p:spPr>
        <p:txBody>
          <a:bodyPr wrap="square" rtlCol="0">
            <a:spAutoFit/>
          </a:bodyPr>
          <a:lstStyle/>
          <a:p>
            <a:pPr algn="ctr">
              <a:lnSpc>
                <a:spcPct val="150000"/>
              </a:lnSpc>
            </a:pPr>
            <a:r>
              <a:rPr lang="en-US" altLang="zh-TW" sz="3200" dirty="0">
                <a:latin typeface="+mn-ea"/>
                <a:cs typeface="Calibri" panose="020F0502020204030204" pitchFamily="34" charset="0"/>
              </a:rPr>
              <a:t>(</a:t>
            </a:r>
            <a:r>
              <a:rPr lang="zh-TW" altLang="en-US" sz="3200" dirty="0">
                <a:latin typeface="+mn-ea"/>
                <a:cs typeface="Calibri" panose="020F0502020204030204" pitchFamily="34" charset="0"/>
              </a:rPr>
              <a:t>书籍</a:t>
            </a:r>
            <a:r>
              <a:rPr lang="en-US" altLang="zh-TW" sz="3200" dirty="0">
                <a:latin typeface="+mn-ea"/>
                <a:cs typeface="Calibri" panose="020F0502020204030204" pitchFamily="34" charset="0"/>
              </a:rPr>
              <a:t>)</a:t>
            </a:r>
            <a:r>
              <a:rPr lang="zh-TW" altLang="en-US" sz="3200" dirty="0">
                <a:latin typeface="+mn-ea"/>
                <a:cs typeface="Calibri" panose="020F0502020204030204" pitchFamily="34" charset="0"/>
              </a:rPr>
              <a:t>装订精美的。</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脱落。</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134491" y="5179220"/>
            <a:ext cx="6019020"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兴旺，热闹。</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560729"/>
            <a:ext cx="3570985" cy="461665"/>
          </a:xfrm>
          <a:prstGeom prst="rect">
            <a:avLst/>
          </a:prstGeom>
        </p:spPr>
        <p:txBody>
          <a:bodyPr wrap="square">
            <a:spAutoFit/>
          </a:bodyPr>
          <a:lstStyle/>
          <a:p>
            <a:pPr algn="ctr"/>
            <a:r>
              <a:rPr lang="en-US" altLang="zh-TW" sz="2400" dirty="0">
                <a:latin typeface="+mn-ea"/>
              </a:rPr>
              <a:t>the rich</a:t>
            </a:r>
            <a:endParaRPr lang="zh-TW" altLang="en-US" sz="4400" dirty="0">
              <a:latin typeface="+mn-ea"/>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461665"/>
          </a:xfrm>
          <a:prstGeom prst="rect">
            <a:avLst/>
          </a:prstGeom>
        </p:spPr>
        <p:txBody>
          <a:bodyPr wrap="square">
            <a:spAutoFit/>
          </a:bodyPr>
          <a:lstStyle/>
          <a:p>
            <a:pPr algn="ctr"/>
            <a:r>
              <a:rPr lang="en-US" altLang="zh-TW" sz="2400" dirty="0">
                <a:latin typeface="+mn-ea"/>
              </a:rPr>
              <a:t>flourishing</a:t>
            </a:r>
            <a:endParaRPr lang="zh-TW" altLang="en-US" sz="3600" dirty="0">
              <a:latin typeface="+mn-ea"/>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a:latin typeface="+mn-ea"/>
              </a:rPr>
              <a:t>clothbound</a:t>
            </a:r>
            <a:endParaRPr lang="zh-TW" altLang="en-US" sz="4400" dirty="0">
              <a:latin typeface="+mn-ea"/>
              <a:cs typeface="Calibri" panose="020F0502020204030204" pitchFamily="34" charset="0"/>
            </a:endParaRPr>
          </a:p>
        </p:txBody>
      </p:sp>
      <p:sp>
        <p:nvSpPr>
          <p:cNvPr id="15" name="矩形 14">
            <a:extLst>
              <a:ext uri="{FF2B5EF4-FFF2-40B4-BE49-F238E27FC236}">
                <a16:creationId xmlns:a16="http://schemas.microsoft.com/office/drawing/2014/main" id="{08C1860F-2E5B-40F1-A684-463B50E49E27}"/>
              </a:ext>
            </a:extLst>
          </p:cNvPr>
          <p:cNvSpPr/>
          <p:nvPr/>
        </p:nvSpPr>
        <p:spPr>
          <a:xfrm>
            <a:off x="2563506" y="3886557"/>
            <a:ext cx="3570985" cy="461665"/>
          </a:xfrm>
          <a:prstGeom prst="rect">
            <a:avLst/>
          </a:prstGeom>
        </p:spPr>
        <p:txBody>
          <a:bodyPr wrap="square">
            <a:spAutoFit/>
          </a:bodyPr>
          <a:lstStyle/>
          <a:p>
            <a:pPr algn="ctr"/>
            <a:r>
              <a:rPr lang="en-US" altLang="zh-TW" sz="2400" dirty="0">
                <a:latin typeface="+mn-ea"/>
              </a:rPr>
              <a:t>come off</a:t>
            </a:r>
            <a:endParaRPr lang="zh-TW" altLang="en-US" sz="3600" dirty="0">
              <a:latin typeface="+mn-ea"/>
              <a:cs typeface="Calibri" panose="020F0502020204030204" pitchFamily="34" charset="0"/>
            </a:endParaRPr>
          </a:p>
        </p:txBody>
      </p:sp>
      <p:sp>
        <p:nvSpPr>
          <p:cNvPr id="16" name="文字方塊 15">
            <a:extLst>
              <a:ext uri="{FF2B5EF4-FFF2-40B4-BE49-F238E27FC236}">
                <a16:creationId xmlns:a16="http://schemas.microsoft.com/office/drawing/2014/main" id="{074745A2-6512-48EF-B889-56E4F9EF4190}"/>
              </a:ext>
            </a:extLst>
          </p:cNvPr>
          <p:cNvSpPr txBox="1"/>
          <p:nvPr/>
        </p:nvSpPr>
        <p:spPr>
          <a:xfrm>
            <a:off x="1" y="2219762"/>
            <a:ext cx="3159836" cy="751681"/>
          </a:xfrm>
          <a:prstGeom prst="rect">
            <a:avLst/>
          </a:prstGeom>
          <a:noFill/>
        </p:spPr>
        <p:txBody>
          <a:bodyPr wrap="square" rtlCol="0">
            <a:spAutoFit/>
          </a:bodyPr>
          <a:lstStyle/>
          <a:p>
            <a:pPr algn="ctr">
              <a:lnSpc>
                <a:spcPct val="150000"/>
              </a:lnSpc>
            </a:pPr>
            <a:r>
              <a:rPr lang="zh-TW" altLang="en-US" sz="3200" dirty="0">
                <a:latin typeface="+mn-ea"/>
                <a:cs typeface="Calibri" panose="020F0502020204030204" pitchFamily="34" charset="0"/>
              </a:rPr>
              <a:t>很有钱的人。</a:t>
            </a:r>
          </a:p>
        </p:txBody>
      </p:sp>
      <p:pic>
        <p:nvPicPr>
          <p:cNvPr id="1026" name="Picture 2" descr="「有钱人」的圖片搜尋結果">
            <a:extLst>
              <a:ext uri="{FF2B5EF4-FFF2-40B4-BE49-F238E27FC236}">
                <a16:creationId xmlns:a16="http://schemas.microsoft.com/office/drawing/2014/main" id="{1DA34C64-5F74-4854-9E60-141747DB3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10" r="5625"/>
          <a:stretch/>
        </p:blipFill>
        <p:spPr bwMode="auto">
          <a:xfrm>
            <a:off x="3159837" y="1132359"/>
            <a:ext cx="2528969" cy="2296641"/>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F54AEB19-C850-4590-9E76-9C205296EB3C}"/>
              </a:ext>
            </a:extLst>
          </p:cNvPr>
          <p:cNvPicPr>
            <a:picLocks noChangeAspect="1"/>
          </p:cNvPicPr>
          <p:nvPr/>
        </p:nvPicPr>
        <p:blipFill rotWithShape="1">
          <a:blip r:embed="rId3"/>
          <a:srcRect l="20304" r="25125"/>
          <a:stretch/>
        </p:blipFill>
        <p:spPr>
          <a:xfrm>
            <a:off x="9918247" y="1225365"/>
            <a:ext cx="1769740" cy="2164697"/>
          </a:xfrm>
          <a:prstGeom prst="rect">
            <a:avLst/>
          </a:prstGeom>
        </p:spPr>
      </p:pic>
    </p:spTree>
    <p:extLst>
      <p:ext uri="{BB962C8B-B14F-4D97-AF65-F5344CB8AC3E}">
        <p14:creationId xmlns:p14="http://schemas.microsoft.com/office/powerpoint/2010/main" val="36793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additive="base">
                                        <p:cTn id="67" dur="500" fill="hold"/>
                                        <p:tgtEl>
                                          <p:spTgt spid="5"/>
                                        </p:tgtEl>
                                        <p:attrNameLst>
                                          <p:attrName>ppt_x</p:attrName>
                                        </p:attrNameLst>
                                      </p:cBhvr>
                                      <p:tavLst>
                                        <p:tav tm="0">
                                          <p:val>
                                            <p:strVal val="#ppt_x"/>
                                          </p:val>
                                        </p:tav>
                                        <p:tav tm="100000">
                                          <p:val>
                                            <p:strVal val="#ppt_x"/>
                                          </p:val>
                                        </p:tav>
                                      </p:tavLst>
                                    </p:anim>
                                    <p:anim calcmode="lin" valueType="num">
                                      <p:cBhvr additive="base">
                                        <p:cTn id="6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fill="hold"/>
                                        <p:tgtEl>
                                          <p:spTgt spid="6"/>
                                        </p:tgtEl>
                                        <p:attrNameLst>
                                          <p:attrName>ppt_x</p:attrName>
                                        </p:attrNameLst>
                                      </p:cBhvr>
                                      <p:tavLst>
                                        <p:tav tm="0">
                                          <p:val>
                                            <p:strVal val="#ppt_x"/>
                                          </p:val>
                                        </p:tav>
                                        <p:tav tm="100000">
                                          <p:val>
                                            <p:strVal val="#ppt_x"/>
                                          </p:val>
                                        </p:tav>
                                      </p:tavLst>
                                    </p:anim>
                                    <p:anim calcmode="lin" valueType="num">
                                      <p:cBhvr additive="base">
                                        <p:cTn id="8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p:bldP spid="9" grpId="0"/>
      <p:bldP spid="10" grpId="0"/>
      <p:bldP spid="11" grpId="0"/>
      <p:bldP spid="13" grpId="0"/>
      <p:bldP spid="14"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28009"/>
            <a:ext cx="4327450" cy="1446550"/>
          </a:xfrm>
          <a:prstGeom prst="rect">
            <a:avLst/>
          </a:prstGeom>
          <a:noFill/>
          <a:ln>
            <a:solidFill>
              <a:schemeClr val="tx1"/>
            </a:solidFill>
          </a:ln>
        </p:spPr>
        <p:txBody>
          <a:bodyPr wrap="square" rtlCol="0" anchor="ctr">
            <a:spAutoFit/>
          </a:bodyPr>
          <a:lstStyle/>
          <a:p>
            <a:pPr algn="ctr"/>
            <a:r>
              <a:rPr lang="zh-TW" altLang="en-US" sz="6000" dirty="0">
                <a:latin typeface="+mn-ea"/>
              </a:rPr>
              <a:t>附庸风雅</a:t>
            </a:r>
            <a:endParaRPr lang="en-US" altLang="zh-TW" sz="6000" dirty="0">
              <a:latin typeface="+mn-ea"/>
            </a:endParaRPr>
          </a:p>
          <a:p>
            <a:pPr algn="ctr"/>
            <a:r>
              <a:rPr lang="en-US" altLang="zh-TW" sz="2800" dirty="0" err="1">
                <a:latin typeface="+mn-ea"/>
              </a:rPr>
              <a:t>fùyōng-fēngyǎ</a:t>
            </a:r>
            <a:endParaRPr lang="en-US" altLang="zh-TW" sz="2800" dirty="0">
              <a:latin typeface="+mn-ea"/>
            </a:endParaRPr>
          </a:p>
        </p:txBody>
      </p:sp>
      <p:sp>
        <p:nvSpPr>
          <p:cNvPr id="3" name="矩形 2">
            <a:extLst>
              <a:ext uri="{FF2B5EF4-FFF2-40B4-BE49-F238E27FC236}">
                <a16:creationId xmlns:a16="http://schemas.microsoft.com/office/drawing/2014/main" id="{5EFAA07E-D2DF-410D-BA07-6EE204523098}"/>
              </a:ext>
            </a:extLst>
          </p:cNvPr>
          <p:cNvSpPr/>
          <p:nvPr/>
        </p:nvSpPr>
        <p:spPr>
          <a:xfrm>
            <a:off x="6088784" y="3429000"/>
            <a:ext cx="6096000" cy="2483565"/>
          </a:xfrm>
          <a:prstGeom prst="rect">
            <a:avLst/>
          </a:prstGeom>
        </p:spPr>
        <p:txBody>
          <a:bodyPr wrap="square">
            <a:spAutoFit/>
          </a:bodyPr>
          <a:lstStyle/>
          <a:p>
            <a:pPr algn="ctr">
              <a:lnSpc>
                <a:spcPct val="150000"/>
              </a:lnSpc>
            </a:pPr>
            <a:r>
              <a:rPr lang="zh-CN" altLang="en-US" sz="3600" dirty="0">
                <a:latin typeface="微軟正黑體" panose="020B0604030504040204" pitchFamily="34" charset="-120"/>
                <a:ea typeface="微軟正黑體" panose="020B0604030504040204" pitchFamily="34" charset="-120"/>
              </a:rPr>
              <a:t>他</a:t>
            </a:r>
            <a:r>
              <a:rPr lang="zh-TW" altLang="en-US" sz="3600" dirty="0">
                <a:latin typeface="微軟正黑體" panose="020B0604030504040204" pitchFamily="34" charset="-120"/>
                <a:ea typeface="微軟正黑體" panose="020B0604030504040204" pitchFamily="34" charset="-120"/>
              </a:rPr>
              <a:t>根</a:t>
            </a:r>
            <a:r>
              <a:rPr lang="zh-CN" altLang="en-US" sz="3600" dirty="0">
                <a:latin typeface="微軟正黑體" panose="020B0604030504040204" pitchFamily="34" charset="-120"/>
                <a:ea typeface="微軟正黑體" panose="020B0604030504040204" pitchFamily="34" charset="-120"/>
              </a:rPr>
              <a:t>本不懂什么艺术</a:t>
            </a:r>
            <a:r>
              <a:rPr lang="zh-TW" altLang="en-US"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却</a:t>
            </a:r>
            <a:r>
              <a:rPr lang="zh-TW" altLang="en-US" sz="3600" dirty="0">
                <a:latin typeface="微軟正黑體" panose="020B0604030504040204" pitchFamily="34" charset="-120"/>
                <a:ea typeface="微軟正黑體" panose="020B0604030504040204" pitchFamily="34" charset="-120"/>
              </a:rPr>
              <a:t>常常</a:t>
            </a:r>
            <a:r>
              <a:rPr lang="zh-CN" altLang="en-US" sz="3600" dirty="0">
                <a:latin typeface="微軟正黑體" panose="020B0604030504040204" pitchFamily="34" charset="-120"/>
                <a:ea typeface="微軟正黑體" panose="020B0604030504040204" pitchFamily="34" charset="-120"/>
              </a:rPr>
              <a:t>花</a:t>
            </a:r>
            <a:r>
              <a:rPr lang="zh-TW" altLang="en-US" sz="3600" dirty="0">
                <a:latin typeface="微軟正黑體" panose="020B0604030504040204" pitchFamily="34" charset="-120"/>
                <a:ea typeface="微軟正黑體" panose="020B0604030504040204" pitchFamily="34" charset="-120"/>
              </a:rPr>
              <a:t>很多</a:t>
            </a:r>
            <a:r>
              <a:rPr lang="zh-CN" altLang="en-US" sz="3600" dirty="0">
                <a:latin typeface="微軟正黑體" panose="020B0604030504040204" pitchFamily="34" charset="-120"/>
                <a:ea typeface="微軟正黑體" panose="020B0604030504040204" pitchFamily="34" charset="-120"/>
              </a:rPr>
              <a:t>钱买艺术</a:t>
            </a:r>
            <a:r>
              <a:rPr lang="zh-TW" altLang="en-US" sz="3600" dirty="0">
                <a:latin typeface="微軟正黑體" panose="020B0604030504040204" pitchFamily="34" charset="-120"/>
                <a:ea typeface="微軟正黑體" panose="020B0604030504040204" pitchFamily="34" charset="-120"/>
              </a:rPr>
              <a:t>品，其实</a:t>
            </a:r>
            <a:r>
              <a:rPr lang="zh-CN" altLang="en-US" sz="3600" dirty="0">
                <a:latin typeface="微軟正黑體" panose="020B0604030504040204" pitchFamily="34" charset="-120"/>
                <a:ea typeface="微軟正黑體" panose="020B0604030504040204" pitchFamily="34" charset="-120"/>
              </a:rPr>
              <a:t>只不过是</a:t>
            </a:r>
            <a:r>
              <a:rPr lang="zh-CN" altLang="en-US" sz="3600" dirty="0">
                <a:solidFill>
                  <a:schemeClr val="bg1"/>
                </a:solidFill>
                <a:highlight>
                  <a:srgbClr val="FF00FF"/>
                </a:highlight>
                <a:latin typeface="微軟正黑體" panose="020B0604030504040204" pitchFamily="34" charset="-120"/>
                <a:ea typeface="微軟正黑體" panose="020B0604030504040204" pitchFamily="34" charset="-120"/>
              </a:rPr>
              <a:t>附庸风雅</a:t>
            </a:r>
            <a:r>
              <a:rPr lang="zh-CN" altLang="en-US" sz="3600" dirty="0">
                <a:latin typeface="微軟正黑體" panose="020B0604030504040204" pitchFamily="34" charset="-120"/>
                <a:ea typeface="微軟正黑體" panose="020B0604030504040204" pitchFamily="34" charset="-120"/>
              </a:rPr>
              <a:t>罢了。</a:t>
            </a:r>
            <a:endParaRPr lang="zh-TW" altLang="en-US" sz="36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17420"/>
            <a:ext cx="6200775" cy="1077218"/>
          </a:xfrm>
          <a:prstGeom prst="rect">
            <a:avLst/>
          </a:prstGeom>
          <a:noFill/>
        </p:spPr>
        <p:txBody>
          <a:bodyPr wrap="square" rtlCol="0">
            <a:spAutoFit/>
          </a:bodyPr>
          <a:lstStyle/>
          <a:p>
            <a:pPr algn="ctr"/>
            <a:r>
              <a:rPr lang="zh-CN" altLang="en-US" sz="3200" dirty="0">
                <a:latin typeface="微軟正黑體" panose="020B0604030504040204" pitchFamily="34" charset="-120"/>
                <a:ea typeface="微軟正黑體" panose="020B0604030504040204" pitchFamily="34" charset="-120"/>
              </a:rPr>
              <a:t>指某些人为了装点门面而结交名士</a:t>
            </a:r>
            <a:r>
              <a:rPr lang="en-US" altLang="zh-CN" sz="3200" dirty="0">
                <a:latin typeface="微軟正黑體" panose="020B0604030504040204" pitchFamily="34" charset="-120"/>
                <a:ea typeface="微軟正黑體" panose="020B0604030504040204" pitchFamily="34" charset="-120"/>
              </a:rPr>
              <a:t>,</a:t>
            </a:r>
            <a:r>
              <a:rPr lang="zh-CN" altLang="en-US" sz="3200" dirty="0">
                <a:latin typeface="微軟正黑體" panose="020B0604030504040204" pitchFamily="34" charset="-120"/>
                <a:ea typeface="微軟正黑體" panose="020B0604030504040204" pitchFamily="34" charset="-120"/>
              </a:rPr>
              <a:t>从事有关文化活动</a:t>
            </a:r>
            <a:endParaRPr lang="zh-TW" altLang="en-US" sz="32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E3F38A08-5B2E-46A1-9196-F76621240387}"/>
              </a:ext>
            </a:extLst>
          </p:cNvPr>
          <p:cNvSpPr/>
          <p:nvPr/>
        </p:nvSpPr>
        <p:spPr>
          <a:xfrm>
            <a:off x="6088784" y="2044582"/>
            <a:ext cx="6103216" cy="830997"/>
          </a:xfrm>
          <a:prstGeom prst="rect">
            <a:avLst/>
          </a:prstGeom>
        </p:spPr>
        <p:txBody>
          <a:bodyPr wrap="square">
            <a:spAutoFit/>
          </a:bodyPr>
          <a:lstStyle/>
          <a:p>
            <a:pPr algn="ctr"/>
            <a:r>
              <a:rPr lang="en-US" altLang="zh-TW" sz="2400" dirty="0">
                <a:latin typeface="+mn-ea"/>
              </a:rPr>
              <a:t>mingle with men of letters and pose as a lover of culture</a:t>
            </a:r>
            <a:endParaRPr lang="zh-TW" altLang="en-US" sz="2400" dirty="0">
              <a:latin typeface="+mn-ea"/>
            </a:endParaRPr>
          </a:p>
        </p:txBody>
      </p:sp>
      <p:pic>
        <p:nvPicPr>
          <p:cNvPr id="7" name="圖片 6">
            <a:extLst>
              <a:ext uri="{FF2B5EF4-FFF2-40B4-BE49-F238E27FC236}">
                <a16:creationId xmlns:a16="http://schemas.microsoft.com/office/drawing/2014/main" id="{647E65C9-34A6-4D62-91CE-2F6A2EA9A7B1}"/>
              </a:ext>
            </a:extLst>
          </p:cNvPr>
          <p:cNvPicPr>
            <a:picLocks noChangeAspect="1"/>
          </p:cNvPicPr>
          <p:nvPr/>
        </p:nvPicPr>
        <p:blipFill>
          <a:blip r:embed="rId2"/>
          <a:stretch>
            <a:fillRect/>
          </a:stretch>
        </p:blipFill>
        <p:spPr>
          <a:xfrm>
            <a:off x="699977" y="2229369"/>
            <a:ext cx="4395897" cy="4395897"/>
          </a:xfrm>
          <a:prstGeom prst="rect">
            <a:avLst/>
          </a:prstGeom>
        </p:spPr>
      </p:pic>
    </p:spTree>
    <p:extLst>
      <p:ext uri="{BB962C8B-B14F-4D97-AF65-F5344CB8AC3E}">
        <p14:creationId xmlns:p14="http://schemas.microsoft.com/office/powerpoint/2010/main" val="2513786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83489"/>
            <a:ext cx="4327450" cy="1446550"/>
          </a:xfrm>
          <a:prstGeom prst="rect">
            <a:avLst/>
          </a:prstGeom>
          <a:noFill/>
          <a:ln>
            <a:solidFill>
              <a:schemeClr val="tx1"/>
            </a:solidFill>
          </a:ln>
        </p:spPr>
        <p:txBody>
          <a:bodyPr wrap="square" rtlCol="0" anchor="ctr">
            <a:spAutoFit/>
          </a:bodyPr>
          <a:lstStyle/>
          <a:p>
            <a:pPr algn="ctr"/>
            <a:r>
              <a:rPr lang="zh-TW" altLang="en-US" sz="6000" dirty="0">
                <a:latin typeface="+mn-ea"/>
              </a:rPr>
              <a:t>出类拔萃</a:t>
            </a:r>
            <a:endParaRPr lang="en-US" altLang="zh-TW" sz="6000" dirty="0">
              <a:latin typeface="+mn-ea"/>
            </a:endParaRPr>
          </a:p>
          <a:p>
            <a:pPr algn="ctr"/>
            <a:r>
              <a:rPr lang="en-US" altLang="zh-TW" sz="2800" dirty="0" err="1">
                <a:latin typeface="+mn-ea"/>
              </a:rPr>
              <a:t>chūlèi-bácuì</a:t>
            </a:r>
            <a:endParaRPr lang="en-US" altLang="zh-TW" sz="2800" dirty="0">
              <a:latin typeface="+mn-ea"/>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5362575" y="3238936"/>
            <a:ext cx="6829425" cy="1829603"/>
          </a:xfrm>
          <a:prstGeom prst="rect">
            <a:avLst/>
          </a:prstGeom>
        </p:spPr>
        <p:txBody>
          <a:bodyPr wrap="square">
            <a:spAutoFit/>
          </a:bodyPr>
          <a:lstStyle/>
          <a:p>
            <a:pPr algn="ctr">
              <a:lnSpc>
                <a:spcPct val="150000"/>
              </a:lnSpc>
            </a:pPr>
            <a:r>
              <a:rPr lang="zh-TW" altLang="en-US" sz="4000" dirty="0"/>
              <a:t>经过多年的努力，他终于成为</a:t>
            </a:r>
            <a:r>
              <a:rPr lang="zh-TW" altLang="en-US" sz="4000" dirty="0">
                <a:solidFill>
                  <a:schemeClr val="bg1"/>
                </a:solidFill>
                <a:highlight>
                  <a:srgbClr val="FF00FF"/>
                </a:highlight>
              </a:rPr>
              <a:t>出类拔萃</a:t>
            </a:r>
            <a:r>
              <a:rPr lang="zh-TW" altLang="en-US" sz="4000" dirty="0"/>
              <a:t>的服装设计师</a:t>
            </a:r>
            <a:r>
              <a:rPr lang="zh-CN" altLang="en-US" sz="4000" dirty="0"/>
              <a:t>。</a:t>
            </a:r>
            <a:endParaRPr lang="zh-TW" altLang="en-US" sz="4000" dirty="0"/>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83598"/>
            <a:ext cx="6096000" cy="646331"/>
          </a:xfrm>
          <a:prstGeom prst="rect">
            <a:avLst/>
          </a:prstGeom>
          <a:noFill/>
        </p:spPr>
        <p:txBody>
          <a:bodyPr wrap="square" rtlCol="0">
            <a:spAutoFit/>
          </a:bodyPr>
          <a:lstStyle/>
          <a:p>
            <a:pPr algn="ctr"/>
            <a:r>
              <a:rPr lang="zh-TW" altLang="en-US" sz="3600" dirty="0">
                <a:latin typeface="+mn-ea"/>
              </a:rPr>
              <a:t>超出同类之上。</a:t>
            </a:r>
          </a:p>
        </p:txBody>
      </p:sp>
      <p:sp>
        <p:nvSpPr>
          <p:cNvPr id="4" name="矩形 3">
            <a:extLst>
              <a:ext uri="{FF2B5EF4-FFF2-40B4-BE49-F238E27FC236}">
                <a16:creationId xmlns:a16="http://schemas.microsoft.com/office/drawing/2014/main" id="{E3F38A08-5B2E-46A1-9196-F76621240387}"/>
              </a:ext>
            </a:extLst>
          </p:cNvPr>
          <p:cNvSpPr/>
          <p:nvPr/>
        </p:nvSpPr>
        <p:spPr>
          <a:xfrm>
            <a:off x="6088784" y="1917879"/>
            <a:ext cx="6103216" cy="461665"/>
          </a:xfrm>
          <a:prstGeom prst="rect">
            <a:avLst/>
          </a:prstGeom>
        </p:spPr>
        <p:txBody>
          <a:bodyPr wrap="square">
            <a:spAutoFit/>
          </a:bodyPr>
          <a:lstStyle/>
          <a:p>
            <a:pPr algn="ctr"/>
            <a:r>
              <a:rPr lang="en-US" altLang="zh-TW" sz="2400" dirty="0">
                <a:latin typeface="+mn-ea"/>
              </a:rPr>
              <a:t>outstanding</a:t>
            </a:r>
            <a:endParaRPr lang="zh-TW" altLang="en-US" sz="2400" dirty="0">
              <a:latin typeface="+mn-ea"/>
              <a:cs typeface="Calibri" panose="020F0502020204030204" pitchFamily="34" charset="0"/>
            </a:endParaRPr>
          </a:p>
        </p:txBody>
      </p:sp>
      <p:pic>
        <p:nvPicPr>
          <p:cNvPr id="7" name="圖片 6">
            <a:extLst>
              <a:ext uri="{FF2B5EF4-FFF2-40B4-BE49-F238E27FC236}">
                <a16:creationId xmlns:a16="http://schemas.microsoft.com/office/drawing/2014/main" id="{B87F6ACE-249E-4084-92EF-643203BB1470}"/>
              </a:ext>
            </a:extLst>
          </p:cNvPr>
          <p:cNvPicPr>
            <a:picLocks noChangeAspect="1"/>
          </p:cNvPicPr>
          <p:nvPr/>
        </p:nvPicPr>
        <p:blipFill>
          <a:blip r:embed="rId2"/>
          <a:stretch>
            <a:fillRect/>
          </a:stretch>
        </p:blipFill>
        <p:spPr>
          <a:xfrm>
            <a:off x="102304" y="2476499"/>
            <a:ext cx="5260271" cy="3504809"/>
          </a:xfrm>
          <a:prstGeom prst="rect">
            <a:avLst/>
          </a:prstGeom>
        </p:spPr>
      </p:pic>
    </p:spTree>
    <p:extLst>
      <p:ext uri="{BB962C8B-B14F-4D97-AF65-F5344CB8AC3E}">
        <p14:creationId xmlns:p14="http://schemas.microsoft.com/office/powerpoint/2010/main" val="1823648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558E7656-10B4-4306-9253-BEABC2FAD5CB}"/>
              </a:ext>
            </a:extLst>
          </p:cNvPr>
          <p:cNvSpPr txBox="1"/>
          <p:nvPr/>
        </p:nvSpPr>
        <p:spPr>
          <a:xfrm>
            <a:off x="335202" y="209799"/>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庆功</a:t>
            </a:r>
            <a:endParaRPr lang="en-US" altLang="zh-TW" sz="6000" dirty="0">
              <a:latin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qìnggōng</a:t>
            </a:r>
            <a:endParaRPr lang="zh-TW" altLang="en-US" sz="3200" dirty="0">
              <a:latin typeface="Calibri" panose="020F0502020204030204" pitchFamily="34" charset="0"/>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209799"/>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大牌</a:t>
            </a:r>
            <a:endParaRPr lang="en-US" altLang="zh-TW" sz="6000" dirty="0">
              <a:latin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dàpái</a:t>
            </a:r>
            <a:endParaRPr lang="zh-TW" altLang="en-US" sz="3200" dirty="0">
              <a:latin typeface="Calibri" panose="020F0502020204030204" pitchFamily="34" charset="0"/>
              <a:cs typeface="Calibri" panose="020F0502020204030204" pitchFamily="34" charset="0"/>
            </a:endParaRPr>
          </a:p>
        </p:txBody>
      </p:sp>
      <p:sp>
        <p:nvSpPr>
          <p:cNvPr id="9" name="文字方塊 8">
            <a:extLst>
              <a:ext uri="{FF2B5EF4-FFF2-40B4-BE49-F238E27FC236}">
                <a16:creationId xmlns:a16="http://schemas.microsoft.com/office/drawing/2014/main" id="{D17DCB4F-281E-48F9-8B9B-F6FF1FC41050}"/>
              </a:ext>
            </a:extLst>
          </p:cNvPr>
          <p:cNvSpPr txBox="1"/>
          <p:nvPr/>
        </p:nvSpPr>
        <p:spPr>
          <a:xfrm>
            <a:off x="335202" y="1845393"/>
            <a:ext cx="5439953" cy="743665"/>
          </a:xfrm>
          <a:prstGeom prst="rect">
            <a:avLst/>
          </a:prstGeom>
          <a:noFill/>
        </p:spPr>
        <p:txBody>
          <a:bodyPr wrap="square" rtlCol="0">
            <a:spAutoFit/>
          </a:bodyPr>
          <a:lstStyle/>
          <a:p>
            <a:pPr algn="ctr">
              <a:lnSpc>
                <a:spcPct val="150000"/>
              </a:lnSpc>
            </a:pPr>
            <a:r>
              <a:rPr lang="zh-TW" altLang="en-US" sz="3200" dirty="0"/>
              <a:t>庆祝取得的胜利。</a:t>
            </a:r>
          </a:p>
        </p:txBody>
      </p:sp>
      <p:sp>
        <p:nvSpPr>
          <p:cNvPr id="10" name="文字方塊 9">
            <a:extLst>
              <a:ext uri="{FF2B5EF4-FFF2-40B4-BE49-F238E27FC236}">
                <a16:creationId xmlns:a16="http://schemas.microsoft.com/office/drawing/2014/main" id="{BC2B76B4-AC44-49EC-90FC-9F09AFC72C2A}"/>
              </a:ext>
            </a:extLst>
          </p:cNvPr>
          <p:cNvSpPr txBox="1"/>
          <p:nvPr/>
        </p:nvSpPr>
        <p:spPr>
          <a:xfrm>
            <a:off x="6416845" y="1845791"/>
            <a:ext cx="5439953" cy="743473"/>
          </a:xfrm>
          <a:prstGeom prst="rect">
            <a:avLst/>
          </a:prstGeom>
          <a:noFill/>
        </p:spPr>
        <p:txBody>
          <a:bodyPr wrap="square" rtlCol="0">
            <a:spAutoFit/>
          </a:bodyPr>
          <a:lstStyle/>
          <a:p>
            <a:pPr algn="ctr">
              <a:lnSpc>
                <a:spcPct val="150000"/>
              </a:lnSpc>
            </a:pPr>
            <a:r>
              <a:rPr lang="zh-TW" altLang="en-US" sz="3200" dirty="0"/>
              <a:t>水平高、实力强、名气大的。</a:t>
            </a:r>
          </a:p>
        </p:txBody>
      </p:sp>
      <p:sp>
        <p:nvSpPr>
          <p:cNvPr id="13" name="矩形 12">
            <a:extLst>
              <a:ext uri="{FF2B5EF4-FFF2-40B4-BE49-F238E27FC236}">
                <a16:creationId xmlns:a16="http://schemas.microsoft.com/office/drawing/2014/main" id="{32AA8BD3-2869-40FD-A7C0-6100AC3E5D3A}"/>
              </a:ext>
            </a:extLst>
          </p:cNvPr>
          <p:cNvSpPr/>
          <p:nvPr/>
        </p:nvSpPr>
        <p:spPr>
          <a:xfrm>
            <a:off x="8247322" y="486797"/>
            <a:ext cx="3944678" cy="954107"/>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very popular or successful person</a:t>
            </a:r>
            <a:endParaRPr lang="zh-TW" altLang="en-US" sz="28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A85FE049-DE81-4BAC-A15B-EBC1398CFECF}"/>
              </a:ext>
            </a:extLst>
          </p:cNvPr>
          <p:cNvPicPr>
            <a:picLocks noChangeAspect="1"/>
          </p:cNvPicPr>
          <p:nvPr/>
        </p:nvPicPr>
        <p:blipFill>
          <a:blip r:embed="rId2"/>
          <a:stretch>
            <a:fillRect/>
          </a:stretch>
        </p:blipFill>
        <p:spPr>
          <a:xfrm>
            <a:off x="335202" y="2844036"/>
            <a:ext cx="5196017" cy="3931653"/>
          </a:xfrm>
          <a:prstGeom prst="rect">
            <a:avLst/>
          </a:prstGeom>
        </p:spPr>
      </p:pic>
      <p:pic>
        <p:nvPicPr>
          <p:cNvPr id="15" name="圖片 14">
            <a:extLst>
              <a:ext uri="{FF2B5EF4-FFF2-40B4-BE49-F238E27FC236}">
                <a16:creationId xmlns:a16="http://schemas.microsoft.com/office/drawing/2014/main" id="{1CB5E55C-1534-4C3F-94D5-4CDB0563F999}"/>
              </a:ext>
            </a:extLst>
          </p:cNvPr>
          <p:cNvPicPr>
            <a:picLocks noChangeAspect="1"/>
          </p:cNvPicPr>
          <p:nvPr/>
        </p:nvPicPr>
        <p:blipFill>
          <a:blip r:embed="rId3"/>
          <a:stretch>
            <a:fillRect/>
          </a:stretch>
        </p:blipFill>
        <p:spPr>
          <a:xfrm>
            <a:off x="6315926" y="3151416"/>
            <a:ext cx="5540872" cy="2908958"/>
          </a:xfrm>
          <a:prstGeom prst="rect">
            <a:avLst/>
          </a:prstGeom>
        </p:spPr>
      </p:pic>
    </p:spTree>
    <p:extLst>
      <p:ext uri="{BB962C8B-B14F-4D97-AF65-F5344CB8AC3E}">
        <p14:creationId xmlns:p14="http://schemas.microsoft.com/office/powerpoint/2010/main" val="17365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0"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838B2E-1EBA-40F0-B251-6C3100BF88C0}"/>
              </a:ext>
            </a:extLst>
          </p:cNvPr>
          <p:cNvSpPr/>
          <p:nvPr/>
        </p:nvSpPr>
        <p:spPr>
          <a:xfrm>
            <a:off x="333153" y="940722"/>
            <a:ext cx="11525693" cy="497655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球迷之第三种是附庸风雅型。这跟一些当官的或大款喜欢字画、喜欢买精装书放在客厅里一样，只是把看足球当作一种时髦，仿佛当了球迷，便可以将自己</a:t>
            </a:r>
            <a:r>
              <a:rPr lang="zh-TW" altLang="en-US" sz="3600" dirty="0">
                <a:latin typeface="微軟正黑體" panose="020B0604030504040204" pitchFamily="34" charset="-120"/>
                <a:ea typeface="微軟正黑體" panose="020B0604030504040204" pitchFamily="34" charset="-120"/>
              </a:rPr>
              <a:t>从</a:t>
            </a:r>
            <a:r>
              <a:rPr lang="zh-CN" altLang="en-US" sz="3600" dirty="0">
                <a:latin typeface="微軟正黑體" panose="020B0604030504040204" pitchFamily="34" charset="-120"/>
                <a:ea typeface="微軟正黑體" panose="020B0604030504040204" pitchFamily="34" charset="-120"/>
              </a:rPr>
              <a:t>同类人中剥离出来，显得出类拔萃了一些。这类人在足球不红火时，一定不是球迷。所以我说他们所爱好的本不是足球，而是时髦。</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42512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谈资</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tánzī</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rPr>
              <a:t>战略</a:t>
            </a:r>
            <a:r>
              <a:rPr lang="en-US" altLang="zh-TW" sz="6000"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zhànlüè</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战术</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zhànshù</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谈话的资料。</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40524"/>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计划和策</a:t>
            </a:r>
            <a:r>
              <a:rPr lang="zh-TW" altLang="en-US" sz="3200" dirty="0">
                <a:latin typeface="微軟正黑體" panose="020B0604030504040204" pitchFamily="34" charset="-120"/>
                <a:ea typeface="微軟正黑體" panose="020B0604030504040204" pitchFamily="34" charset="-120"/>
              </a:rPr>
              <a:t>略</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具体的方法。</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topic of conversation</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strategy</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矩形 14">
            <a:extLst>
              <a:ext uri="{FF2B5EF4-FFF2-40B4-BE49-F238E27FC236}">
                <a16:creationId xmlns:a16="http://schemas.microsoft.com/office/drawing/2014/main" id="{A06F8001-F7FD-4C1C-95C5-4A5893BD2710}"/>
              </a:ext>
            </a:extLst>
          </p:cNvPr>
          <p:cNvSpPr/>
          <p:nvPr/>
        </p:nvSpPr>
        <p:spPr>
          <a:xfrm>
            <a:off x="2563506" y="3925880"/>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tactic</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E200BDF7-A79D-4B80-8B8C-9C97CDD7D557}"/>
              </a:ext>
            </a:extLst>
          </p:cNvPr>
          <p:cNvSpPr txBox="1"/>
          <p:nvPr/>
        </p:nvSpPr>
        <p:spPr>
          <a:xfrm>
            <a:off x="6101833" y="3430273"/>
            <a:ext cx="3254438"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只知皮毛</a:t>
            </a:r>
            <a:r>
              <a:rPr lang="en-US" altLang="zh-TW" sz="2800" dirty="0" err="1">
                <a:latin typeface="微軟正黑體" panose="020B0604030504040204" pitchFamily="34" charset="-120"/>
                <a:ea typeface="微軟正黑體" panose="020B0604030504040204" pitchFamily="34" charset="-120"/>
              </a:rPr>
              <a:t>zhǐ</a:t>
            </a: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zhī</a:t>
            </a: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pímáo</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4C7A4A55-E08E-4CE9-B633-2B8606D54E5C}"/>
              </a:ext>
            </a:extLst>
          </p:cNvPr>
          <p:cNvSpPr/>
          <p:nvPr/>
        </p:nvSpPr>
        <p:spPr>
          <a:xfrm>
            <a:off x="6096000" y="4969590"/>
            <a:ext cx="6095999" cy="461665"/>
          </a:xfrm>
          <a:prstGeom prst="rect">
            <a:avLst/>
          </a:prstGeom>
        </p:spPr>
        <p:txBody>
          <a:bodyPr wrap="square">
            <a:spAutoFit/>
          </a:bodyPr>
          <a:lstStyle/>
          <a:p>
            <a:pPr algn="ctr"/>
            <a:r>
              <a:rPr lang="zh-TW" altLang="en-US" sz="2400" dirty="0"/>
              <a:t>have only a superficial knowledge of a subject</a:t>
            </a:r>
          </a:p>
        </p:txBody>
      </p:sp>
      <p:sp>
        <p:nvSpPr>
          <p:cNvPr id="17" name="文字方塊 16">
            <a:extLst>
              <a:ext uri="{FF2B5EF4-FFF2-40B4-BE49-F238E27FC236}">
                <a16:creationId xmlns:a16="http://schemas.microsoft.com/office/drawing/2014/main" id="{D20B20E2-FD70-41DE-9487-D74744461DAF}"/>
              </a:ext>
            </a:extLst>
          </p:cNvPr>
          <p:cNvSpPr txBox="1"/>
          <p:nvPr/>
        </p:nvSpPr>
        <p:spPr>
          <a:xfrm>
            <a:off x="6096000" y="5338639"/>
            <a:ext cx="6134491" cy="1479187"/>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只知道很少很浅的一点儿表面的东西。</a:t>
            </a:r>
          </a:p>
        </p:txBody>
      </p:sp>
    </p:spTree>
    <p:extLst>
      <p:ext uri="{BB962C8B-B14F-4D97-AF65-F5344CB8AC3E}">
        <p14:creationId xmlns:p14="http://schemas.microsoft.com/office/powerpoint/2010/main" val="119435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additive="base">
                                        <p:cTn id="67" dur="500" fill="hold"/>
                                        <p:tgtEl>
                                          <p:spTgt spid="3"/>
                                        </p:tgtEl>
                                        <p:attrNameLst>
                                          <p:attrName>ppt_x</p:attrName>
                                        </p:attrNameLst>
                                      </p:cBhvr>
                                      <p:tavLst>
                                        <p:tav tm="0">
                                          <p:val>
                                            <p:strVal val="#ppt_x"/>
                                          </p:val>
                                        </p:tav>
                                        <p:tav tm="100000">
                                          <p:val>
                                            <p:strVal val="#ppt_x"/>
                                          </p:val>
                                        </p:tav>
                                      </p:tavLst>
                                    </p:anim>
                                    <p:anim calcmode="lin" valueType="num">
                                      <p:cBhvr additive="base">
                                        <p:cTn id="6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5" grpId="0"/>
      <p:bldP spid="16" grpId="0" animBg="1"/>
      <p:bldP spid="3" grpId="0"/>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83489"/>
            <a:ext cx="4327450" cy="1446550"/>
          </a:xfrm>
          <a:prstGeom prst="rect">
            <a:avLst/>
          </a:prstGeom>
          <a:noFill/>
          <a:ln>
            <a:solidFill>
              <a:schemeClr val="tx1"/>
            </a:solidFill>
          </a:ln>
        </p:spPr>
        <p:txBody>
          <a:bodyPr wrap="square" rtlCol="0" anchor="ctr">
            <a:spAutoFit/>
          </a:bodyPr>
          <a:lstStyle/>
          <a:p>
            <a:pPr algn="ctr"/>
            <a:r>
              <a:rPr lang="zh-TW" altLang="en-US" sz="6000" dirty="0">
                <a:latin typeface="微軟正黑體" panose="020B0604030504040204" pitchFamily="34" charset="-120"/>
                <a:ea typeface="微軟正黑體" panose="020B0604030504040204" pitchFamily="34" charset="-120"/>
              </a:rPr>
              <a:t>花团锦簇</a:t>
            </a:r>
            <a:endParaRPr lang="en-US" altLang="zh-TW" sz="6000" dirty="0">
              <a:latin typeface="微軟正黑體" panose="020B0604030504040204" pitchFamily="34" charset="-120"/>
              <a:ea typeface="微軟正黑體" panose="020B0604030504040204" pitchFamily="34" charset="-120"/>
            </a:endParaRPr>
          </a:p>
          <a:p>
            <a:pPr algn="ctr"/>
            <a:r>
              <a:rPr lang="en-US" altLang="zh-TW" sz="2800" dirty="0" err="1">
                <a:latin typeface="微軟正黑體" panose="020B0604030504040204" pitchFamily="34" charset="-120"/>
                <a:ea typeface="微軟正黑體" panose="020B0604030504040204" pitchFamily="34" charset="-120"/>
              </a:rPr>
              <a:t>huātuán-jǐncù</a:t>
            </a:r>
            <a:endParaRPr lang="en-US" altLang="zh-TW"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6096000" y="3429000"/>
            <a:ext cx="6096000" cy="1825884"/>
          </a:xfrm>
          <a:prstGeom prst="rect">
            <a:avLst/>
          </a:prstGeom>
        </p:spPr>
        <p:txBody>
          <a:bodyPr wrap="square">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今年的花灯展，真是</a:t>
            </a:r>
            <a:r>
              <a:rPr lang="zh-TW" altLang="en-US" sz="4000" dirty="0">
                <a:solidFill>
                  <a:schemeClr val="bg1"/>
                </a:solidFill>
                <a:highlight>
                  <a:srgbClr val="FF00FF"/>
                </a:highlight>
                <a:latin typeface="微軟正黑體" panose="020B0604030504040204" pitchFamily="34" charset="-120"/>
                <a:ea typeface="微軟正黑體" panose="020B0604030504040204" pitchFamily="34" charset="-120"/>
              </a:rPr>
              <a:t>花团锦簇</a:t>
            </a:r>
            <a:r>
              <a:rPr lang="zh-TW" altLang="en-US" sz="4000" dirty="0">
                <a:latin typeface="微軟正黑體" panose="020B0604030504040204" pitchFamily="34" charset="-120"/>
                <a:ea typeface="微軟正黑體" panose="020B0604030504040204" pitchFamily="34" charset="-120"/>
              </a:rPr>
              <a:t>，美不胜收。　 </a:t>
            </a: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83598"/>
            <a:ext cx="6096000" cy="646331"/>
          </a:xfrm>
          <a:prstGeom prst="rect">
            <a:avLst/>
          </a:prstGeom>
          <a:noFill/>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五彩缤纷，十分华丽的形象。</a:t>
            </a:r>
          </a:p>
        </p:txBody>
      </p:sp>
      <p:sp>
        <p:nvSpPr>
          <p:cNvPr id="4" name="矩形 3">
            <a:extLst>
              <a:ext uri="{FF2B5EF4-FFF2-40B4-BE49-F238E27FC236}">
                <a16:creationId xmlns:a16="http://schemas.microsoft.com/office/drawing/2014/main" id="{E3F38A08-5B2E-46A1-9196-F76621240387}"/>
              </a:ext>
            </a:extLst>
          </p:cNvPr>
          <p:cNvSpPr/>
          <p:nvPr/>
        </p:nvSpPr>
        <p:spPr>
          <a:xfrm>
            <a:off x="6088784" y="1917879"/>
            <a:ext cx="6103216"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rich </a:t>
            </a:r>
            <a:r>
              <a:rPr lang="en-US" altLang="zh-TW" sz="2400" dirty="0" err="1">
                <a:latin typeface="微軟正黑體" panose="020B0604030504040204" pitchFamily="34" charset="-120"/>
                <a:ea typeface="微軟正黑體" panose="020B0604030504040204" pitchFamily="34" charset="-120"/>
              </a:rPr>
              <a:t>multicoloured</a:t>
            </a:r>
            <a:r>
              <a:rPr lang="en-US" altLang="zh-TW" sz="2400" dirty="0">
                <a:latin typeface="微軟正黑體" panose="020B0604030504040204" pitchFamily="34" charset="-120"/>
                <a:ea typeface="微軟正黑體" panose="020B0604030504040204" pitchFamily="34" charset="-120"/>
              </a:rPr>
              <a:t> decorations</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8" name="圖片 7">
            <a:extLst>
              <a:ext uri="{FF2B5EF4-FFF2-40B4-BE49-F238E27FC236}">
                <a16:creationId xmlns:a16="http://schemas.microsoft.com/office/drawing/2014/main" id="{11897FEA-1EE3-4FD4-A292-20CBDCB91227}"/>
              </a:ext>
            </a:extLst>
          </p:cNvPr>
          <p:cNvPicPr>
            <a:picLocks noChangeAspect="1"/>
          </p:cNvPicPr>
          <p:nvPr/>
        </p:nvPicPr>
        <p:blipFill>
          <a:blip r:embed="rId2"/>
          <a:stretch>
            <a:fillRect/>
          </a:stretch>
        </p:blipFill>
        <p:spPr>
          <a:xfrm>
            <a:off x="318978" y="2915509"/>
            <a:ext cx="5558626" cy="3121299"/>
          </a:xfrm>
          <a:prstGeom prst="rect">
            <a:avLst/>
          </a:prstGeom>
        </p:spPr>
      </p:pic>
    </p:spTree>
    <p:extLst>
      <p:ext uri="{BB962C8B-B14F-4D97-AF65-F5344CB8AC3E}">
        <p14:creationId xmlns:p14="http://schemas.microsoft.com/office/powerpoint/2010/main" val="277634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6838B2E-1EBA-40F0-B251-6C3100BF88C0}"/>
              </a:ext>
            </a:extLst>
          </p:cNvPr>
          <p:cNvSpPr/>
          <p:nvPr/>
        </p:nvSpPr>
        <p:spPr>
          <a:xfrm>
            <a:off x="333153" y="525224"/>
            <a:ext cx="11525693" cy="580755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这类人中相当多的是文人。这些文人可能也不看什么球，只是看看球报上的消息，知道几个球星的名字，供聊天作谈资。风雅程度高一点的，还喜欢写点关于足球的文章。虽说对球事只知皮毛，倒也能把文章写得花团锦</a:t>
            </a:r>
            <a:r>
              <a:rPr lang="zh-TW" altLang="en-US" sz="3600" dirty="0">
                <a:latin typeface="微軟正黑體" panose="020B0604030504040204" pitchFamily="34" charset="-120"/>
                <a:ea typeface="微軟正黑體" panose="020B0604030504040204" pitchFamily="34" charset="-120"/>
              </a:rPr>
              <a:t>簇</a:t>
            </a:r>
            <a:r>
              <a:rPr lang="zh-CN" altLang="en-US" sz="3600" dirty="0">
                <a:latin typeface="微軟正黑體" panose="020B0604030504040204" pitchFamily="34" charset="-120"/>
                <a:ea typeface="微軟正黑體" panose="020B0604030504040204" pitchFamily="34" charset="-120"/>
              </a:rPr>
              <a:t>，让人觉得国际足球形势和赛场上的战略战术都在这些文人掌握之中，而不在足球官员和足球教练手上。这的确是文人最大的本事。</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20625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凡是</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fánshì</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阵营</a:t>
            </a:r>
            <a:r>
              <a:rPr lang="en-US" altLang="zh-TW"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zhènyíng</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不单</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bùdān</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6" name="文字方塊 5">
            <a:extLst>
              <a:ext uri="{FF2B5EF4-FFF2-40B4-BE49-F238E27FC236}">
                <a16:creationId xmlns:a16="http://schemas.microsoft.com/office/drawing/2014/main" id="{04856BEF-FABE-4A15-82C8-163159CEDA31}"/>
              </a:ext>
            </a:extLst>
          </p:cNvPr>
          <p:cNvSpPr txBox="1"/>
          <p:nvPr/>
        </p:nvSpPr>
        <p:spPr>
          <a:xfrm>
            <a:off x="6096000" y="3401698"/>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蟋蟀</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xīshuài</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总括某个范围里的一切。</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1479187"/>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有共同目的、志趣的人组成的集体。</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不仅。</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err="1">
                <a:latin typeface="微軟正黑體" panose="020B0604030504040204" pitchFamily="34" charset="-120"/>
                <a:ea typeface="微軟正黑體" panose="020B0604030504040204" pitchFamily="34" charset="-120"/>
              </a:rPr>
              <a:t>every;any;all</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32AA8BD3-2869-40FD-A7C0-6100AC3E5D3A}"/>
              </a:ext>
            </a:extLst>
          </p:cNvPr>
          <p:cNvSpPr/>
          <p:nvPr/>
        </p:nvSpPr>
        <p:spPr>
          <a:xfrm>
            <a:off x="8247321" y="3758345"/>
            <a:ext cx="3944679" cy="523220"/>
          </a:xfrm>
          <a:prstGeom prst="rect">
            <a:avLst/>
          </a:prstGeom>
        </p:spPr>
        <p:txBody>
          <a:bodyPr wrap="square">
            <a:spAutoFit/>
          </a:bodyPr>
          <a:lstStyle/>
          <a:p>
            <a:pPr algn="ctr"/>
            <a:r>
              <a:rPr lang="en-US" altLang="zh-TW" sz="2800" dirty="0">
                <a:latin typeface="微軟正黑體" panose="020B0604030504040204" pitchFamily="34" charset="-120"/>
                <a:ea typeface="微軟正黑體" panose="020B0604030504040204" pitchFamily="34" charset="-120"/>
                <a:cs typeface="Calibri" panose="020F0502020204030204" pitchFamily="34" charset="0"/>
              </a:rPr>
              <a:t>cricket</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1200329"/>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a group of people who pursue a common interest</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矩形 14">
            <a:extLst>
              <a:ext uri="{FF2B5EF4-FFF2-40B4-BE49-F238E27FC236}">
                <a16:creationId xmlns:a16="http://schemas.microsoft.com/office/drawing/2014/main" id="{B1DCE0F9-8480-47B5-B4AD-74CE27593E59}"/>
              </a:ext>
            </a:extLst>
          </p:cNvPr>
          <p:cNvSpPr/>
          <p:nvPr/>
        </p:nvSpPr>
        <p:spPr>
          <a:xfrm>
            <a:off x="2486524" y="4003697"/>
            <a:ext cx="3609476"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not the only</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3" name="圖片 2">
            <a:extLst>
              <a:ext uri="{FF2B5EF4-FFF2-40B4-BE49-F238E27FC236}">
                <a16:creationId xmlns:a16="http://schemas.microsoft.com/office/drawing/2014/main" id="{2BBC3F36-0805-4335-AB06-61F8F3273751}"/>
              </a:ext>
            </a:extLst>
          </p:cNvPr>
          <p:cNvPicPr>
            <a:picLocks noChangeAspect="1"/>
          </p:cNvPicPr>
          <p:nvPr/>
        </p:nvPicPr>
        <p:blipFill>
          <a:blip r:embed="rId2"/>
          <a:stretch>
            <a:fillRect/>
          </a:stretch>
        </p:blipFill>
        <p:spPr>
          <a:xfrm>
            <a:off x="8730306" y="4770087"/>
            <a:ext cx="3126489" cy="2080536"/>
          </a:xfrm>
          <a:prstGeom prst="rect">
            <a:avLst/>
          </a:prstGeom>
        </p:spPr>
      </p:pic>
    </p:spTree>
    <p:extLst>
      <p:ext uri="{BB962C8B-B14F-4D97-AF65-F5344CB8AC3E}">
        <p14:creationId xmlns:p14="http://schemas.microsoft.com/office/powerpoint/2010/main" val="144480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additive="base">
                                        <p:cTn id="73" dur="500" fill="hold"/>
                                        <p:tgtEl>
                                          <p:spTgt spid="6"/>
                                        </p:tgtEl>
                                        <p:attrNameLst>
                                          <p:attrName>ppt_x</p:attrName>
                                        </p:attrNameLst>
                                      </p:cBhvr>
                                      <p:tavLst>
                                        <p:tav tm="0">
                                          <p:val>
                                            <p:strVal val="#ppt_x"/>
                                          </p:val>
                                        </p:tav>
                                        <p:tav tm="100000">
                                          <p:val>
                                            <p:strVal val="#ppt_x"/>
                                          </p:val>
                                        </p:tav>
                                      </p:tavLst>
                                    </p:anim>
                                    <p:anim calcmode="lin" valueType="num">
                                      <p:cBhvr additive="base">
                                        <p:cTn id="7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p:bldP spid="8" grpId="0"/>
      <p:bldP spid="9" grpId="0"/>
      <p:bldP spid="11" grpId="0"/>
      <p:bldP spid="13" grpId="0"/>
      <p:bldP spid="14"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激烈</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jīliè</a:t>
            </a:r>
            <a:endParaRPr lang="zh-TW" altLang="en-US" sz="6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壮阔</a:t>
            </a:r>
            <a:r>
              <a:rPr lang="en-US" altLang="zh-TW"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zhuàngkuò</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来劲</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láijìn</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en-US" altLang="zh-TW" sz="32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动作、言论等</a:t>
            </a:r>
            <a:r>
              <a:rPr lang="en-US" altLang="zh-TW" sz="32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剧烈。</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宏伟；宏大。</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兴奋。</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intense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err="1">
                <a:latin typeface="微軟正黑體" panose="020B0604030504040204" pitchFamily="34" charset="-120"/>
                <a:ea typeface="微軟正黑體" panose="020B0604030504040204" pitchFamily="34" charset="-120"/>
              </a:rPr>
              <a:t>vast;grand;grandiose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文字方塊 14">
            <a:extLst>
              <a:ext uri="{FF2B5EF4-FFF2-40B4-BE49-F238E27FC236}">
                <a16:creationId xmlns:a16="http://schemas.microsoft.com/office/drawing/2014/main" id="{C5AD2F07-218B-4FF0-AC85-4AFACE2E1262}"/>
              </a:ext>
            </a:extLst>
          </p:cNvPr>
          <p:cNvSpPr txBox="1"/>
          <p:nvPr/>
        </p:nvSpPr>
        <p:spPr>
          <a:xfrm>
            <a:off x="6096000" y="3429000"/>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爆发</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bàofā</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F2B34184-B87D-46D2-98A7-4B7C66644F27}"/>
              </a:ext>
            </a:extLst>
          </p:cNvPr>
          <p:cNvSpPr txBox="1"/>
          <p:nvPr/>
        </p:nvSpPr>
        <p:spPr>
          <a:xfrm>
            <a:off x="6134491" y="5105681"/>
            <a:ext cx="6134491" cy="751681"/>
          </a:xfrm>
          <a:prstGeom prst="rect">
            <a:avLst/>
          </a:prstGeom>
          <a:noFill/>
        </p:spPr>
        <p:txBody>
          <a:bodyPr wrap="square" rtlCol="0">
            <a:spAutoFit/>
          </a:bodyPr>
          <a:lstStyle/>
          <a:p>
            <a:pPr algn="ctr">
              <a:lnSpc>
                <a:spcPct val="150000"/>
              </a:lnSpc>
            </a:pPr>
            <a:r>
              <a:rPr lang="en-US" altLang="zh-TW" sz="32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事变</a:t>
            </a:r>
            <a:r>
              <a:rPr lang="en-US" altLang="zh-TW" sz="32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突然发生。</a:t>
            </a:r>
          </a:p>
        </p:txBody>
      </p:sp>
      <p:sp>
        <p:nvSpPr>
          <p:cNvPr id="17" name="矩形 16">
            <a:extLst>
              <a:ext uri="{FF2B5EF4-FFF2-40B4-BE49-F238E27FC236}">
                <a16:creationId xmlns:a16="http://schemas.microsoft.com/office/drawing/2014/main" id="{BA1B99C9-03A2-4D59-A45B-DF380340E95A}"/>
              </a:ext>
            </a:extLst>
          </p:cNvPr>
          <p:cNvSpPr/>
          <p:nvPr/>
        </p:nvSpPr>
        <p:spPr>
          <a:xfrm>
            <a:off x="2517442" y="3869140"/>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exciting</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8" name="矩形 17">
            <a:extLst>
              <a:ext uri="{FF2B5EF4-FFF2-40B4-BE49-F238E27FC236}">
                <a16:creationId xmlns:a16="http://schemas.microsoft.com/office/drawing/2014/main" id="{A4BF9766-7E2B-47B9-9E9E-D421AE1D7F45}"/>
              </a:ext>
            </a:extLst>
          </p:cNvPr>
          <p:cNvSpPr/>
          <p:nvPr/>
        </p:nvSpPr>
        <p:spPr>
          <a:xfrm>
            <a:off x="8247321" y="3915306"/>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burst into</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250819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5" grpId="0" animBg="1"/>
      <p:bldP spid="16" grpId="0"/>
      <p:bldP spid="17" grpId="0"/>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890905" y="999544"/>
            <a:ext cx="3561077" cy="1508105"/>
          </a:xfrm>
          <a:prstGeom prst="rect">
            <a:avLst/>
          </a:prstGeom>
          <a:solidFill>
            <a:schemeClr val="tx1"/>
          </a:solidFill>
          <a:ln>
            <a:solidFill>
              <a:schemeClr val="tx1"/>
            </a:solidFill>
          </a:ln>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激烈</a:t>
            </a:r>
            <a:endParaRPr lang="en-US" altLang="zh-TW" sz="6000" dirty="0">
              <a:solidFill>
                <a:schemeClr val="bg1"/>
              </a:solidFill>
              <a:latin typeface="微軟正黑體" panose="020B0604030504040204" pitchFamily="34" charset="-120"/>
              <a:ea typeface="微軟正黑體" panose="020B0604030504040204" pitchFamily="34" charset="-120"/>
            </a:endParaRPr>
          </a:p>
          <a:p>
            <a:pPr algn="ctr"/>
            <a:r>
              <a:rPr lang="en-US" altLang="zh-TW" sz="3200" dirty="0" err="1">
                <a:solidFill>
                  <a:schemeClr val="bg1"/>
                </a:solidFill>
                <a:latin typeface="微軟正黑體" panose="020B0604030504040204" pitchFamily="34" charset="-120"/>
                <a:ea typeface="微軟正黑體" panose="020B0604030504040204" pitchFamily="34" charset="-120"/>
              </a:rPr>
              <a:t>jīliè</a:t>
            </a:r>
            <a:endParaRPr lang="zh-TW" altLang="en-US" sz="32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7574061" y="999544"/>
            <a:ext cx="3612834" cy="1508105"/>
          </a:xfrm>
          <a:prstGeom prst="rect">
            <a:avLst/>
          </a:prstGeom>
          <a:solidFill>
            <a:schemeClr val="tx1"/>
          </a:solidFill>
          <a:ln>
            <a:solidFill>
              <a:schemeClr val="tx1"/>
            </a:solidFill>
          </a:ln>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剧烈</a:t>
            </a:r>
            <a:endParaRPr lang="en-US" altLang="zh-TW" sz="6000" dirty="0">
              <a:solidFill>
                <a:schemeClr val="bg1"/>
              </a:solidFill>
              <a:latin typeface="微軟正黑體" panose="020B0604030504040204" pitchFamily="34" charset="-120"/>
              <a:ea typeface="微軟正黑體" panose="020B0604030504040204" pitchFamily="34" charset="-120"/>
            </a:endParaRPr>
          </a:p>
          <a:p>
            <a:pPr algn="ctr"/>
            <a:r>
              <a:rPr lang="en-US" altLang="zh-TW" sz="3200" dirty="0" err="1">
                <a:solidFill>
                  <a:schemeClr val="bg1"/>
                </a:solidFill>
                <a:latin typeface="微軟正黑體" panose="020B0604030504040204" pitchFamily="34" charset="-120"/>
                <a:ea typeface="微軟正黑體" panose="020B0604030504040204" pitchFamily="34" charset="-120"/>
              </a:rPr>
              <a:t>jùliè</a:t>
            </a:r>
            <a:endParaRPr lang="zh-TW" altLang="en-US" sz="32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4451982" y="1753597"/>
            <a:ext cx="312207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95505" y="385012"/>
            <a:ext cx="2184066" cy="461665"/>
          </a:xfrm>
          <a:prstGeom prst="rect">
            <a:avLst/>
          </a:prstGeom>
          <a:noFill/>
          <a:ln>
            <a:solidFill>
              <a:schemeClr val="tx1"/>
            </a:solidFill>
          </a:ln>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近义词</a:t>
            </a:r>
            <a:r>
              <a:rPr lang="en-US" altLang="zh-TW" sz="2400" dirty="0">
                <a:latin typeface="微軟正黑體" panose="020B0604030504040204" pitchFamily="34" charset="-120"/>
                <a:ea typeface="微軟正黑體" panose="020B0604030504040204" pitchFamily="34" charset="-120"/>
              </a:rPr>
              <a:t>3</a:t>
            </a:r>
            <a:endParaRPr lang="zh-TW" altLang="en-US" sz="240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92F19B3-F2C3-489D-ADB2-227770535D8C}"/>
              </a:ext>
            </a:extLst>
          </p:cNvPr>
          <p:cNvSpPr txBox="1"/>
          <p:nvPr/>
        </p:nvSpPr>
        <p:spPr>
          <a:xfrm>
            <a:off x="7625818" y="4314244"/>
            <a:ext cx="3561077" cy="1508105"/>
          </a:xfrm>
          <a:prstGeom prst="rect">
            <a:avLst/>
          </a:prstGeom>
          <a:solidFill>
            <a:schemeClr val="tx1"/>
          </a:solidFill>
          <a:ln>
            <a:solidFill>
              <a:schemeClr val="tx1"/>
            </a:solidFill>
          </a:ln>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强烈</a:t>
            </a:r>
            <a:endParaRPr lang="en-US" altLang="zh-TW" sz="6000" dirty="0">
              <a:solidFill>
                <a:schemeClr val="bg1"/>
              </a:solidFill>
              <a:latin typeface="微軟正黑體" panose="020B0604030504040204" pitchFamily="34" charset="-120"/>
              <a:ea typeface="微軟正黑體" panose="020B0604030504040204" pitchFamily="34" charset="-120"/>
            </a:endParaRPr>
          </a:p>
          <a:p>
            <a:pPr algn="ctr"/>
            <a:r>
              <a:rPr lang="en-US" altLang="zh-TW" sz="3200" dirty="0" err="1">
                <a:solidFill>
                  <a:schemeClr val="bg1"/>
                </a:solidFill>
                <a:latin typeface="微軟正黑體" panose="020B0604030504040204" pitchFamily="34" charset="-120"/>
                <a:ea typeface="微軟正黑體" panose="020B0604030504040204" pitchFamily="34" charset="-120"/>
              </a:rPr>
              <a:t>qiángliè</a:t>
            </a:r>
            <a:endParaRPr lang="zh-TW" altLang="en-US" sz="32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2" name="文字方塊 11">
            <a:extLst>
              <a:ext uri="{FF2B5EF4-FFF2-40B4-BE49-F238E27FC236}">
                <a16:creationId xmlns:a16="http://schemas.microsoft.com/office/drawing/2014/main" id="{01CB7758-760C-46E7-AEFE-5C896D3F1810}"/>
              </a:ext>
            </a:extLst>
          </p:cNvPr>
          <p:cNvSpPr txBox="1"/>
          <p:nvPr/>
        </p:nvSpPr>
        <p:spPr>
          <a:xfrm>
            <a:off x="890905" y="4314244"/>
            <a:ext cx="3561077" cy="1508105"/>
          </a:xfrm>
          <a:prstGeom prst="rect">
            <a:avLst/>
          </a:prstGeom>
          <a:solidFill>
            <a:schemeClr val="tx1"/>
          </a:solidFill>
          <a:ln>
            <a:solidFill>
              <a:schemeClr val="tx1"/>
            </a:solidFill>
          </a:ln>
        </p:spPr>
        <p:txBody>
          <a:bodyPr wrap="square" rtlCol="0">
            <a:spAutoFit/>
          </a:bodyPr>
          <a:lstStyle/>
          <a:p>
            <a:pPr algn="ctr"/>
            <a:r>
              <a:rPr lang="zh-TW" altLang="en-US" sz="6000" dirty="0">
                <a:solidFill>
                  <a:schemeClr val="bg1"/>
                </a:solidFill>
                <a:latin typeface="微軟正黑體" panose="020B0604030504040204" pitchFamily="34" charset="-120"/>
                <a:ea typeface="微軟正黑體" panose="020B0604030504040204" pitchFamily="34" charset="-120"/>
              </a:rPr>
              <a:t>猛烈</a:t>
            </a:r>
            <a:endParaRPr lang="en-US" altLang="zh-TW" sz="6000" dirty="0">
              <a:solidFill>
                <a:schemeClr val="bg1"/>
              </a:solidFill>
              <a:latin typeface="微軟正黑體" panose="020B0604030504040204" pitchFamily="34" charset="-120"/>
              <a:ea typeface="微軟正黑體" panose="020B0604030504040204" pitchFamily="34" charset="-120"/>
            </a:endParaRPr>
          </a:p>
          <a:p>
            <a:pPr algn="ctr"/>
            <a:r>
              <a:rPr lang="en-US" altLang="zh-TW" sz="3200" dirty="0" err="1">
                <a:solidFill>
                  <a:schemeClr val="bg1"/>
                </a:solidFill>
                <a:latin typeface="微軟正黑體" panose="020B0604030504040204" pitchFamily="34" charset="-120"/>
                <a:ea typeface="微軟正黑體" panose="020B0604030504040204" pitchFamily="34" charset="-120"/>
              </a:rPr>
              <a:t>měngliè</a:t>
            </a:r>
            <a:endParaRPr lang="zh-TW" altLang="en-US" sz="32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13" name="直線接點 12">
            <a:extLst>
              <a:ext uri="{FF2B5EF4-FFF2-40B4-BE49-F238E27FC236}">
                <a16:creationId xmlns:a16="http://schemas.microsoft.com/office/drawing/2014/main" id="{42A4662D-6657-4413-8779-51B7A7D10EEA}"/>
              </a:ext>
            </a:extLst>
          </p:cNvPr>
          <p:cNvCxnSpPr>
            <a:cxnSpLocks/>
            <a:stCxn id="12" idx="3"/>
            <a:endCxn id="11" idx="1"/>
          </p:cNvCxnSpPr>
          <p:nvPr/>
        </p:nvCxnSpPr>
        <p:spPr>
          <a:xfrm>
            <a:off x="4451982" y="5068297"/>
            <a:ext cx="317383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A70DB026-1647-497C-86AE-8D56323FEBDB}"/>
              </a:ext>
            </a:extLst>
          </p:cNvPr>
          <p:cNvCxnSpPr>
            <a:cxnSpLocks/>
            <a:stCxn id="12" idx="0"/>
            <a:endCxn id="2" idx="2"/>
          </p:cNvCxnSpPr>
          <p:nvPr/>
        </p:nvCxnSpPr>
        <p:spPr>
          <a:xfrm flipV="1">
            <a:off x="2671444" y="2507649"/>
            <a:ext cx="0" cy="18065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946F788F-C271-4339-898B-A635A0F07677}"/>
              </a:ext>
            </a:extLst>
          </p:cNvPr>
          <p:cNvCxnSpPr>
            <a:cxnSpLocks/>
            <a:stCxn id="11" idx="0"/>
            <a:endCxn id="3" idx="2"/>
          </p:cNvCxnSpPr>
          <p:nvPr/>
        </p:nvCxnSpPr>
        <p:spPr>
          <a:xfrm flipH="1" flipV="1">
            <a:off x="9380478" y="2507649"/>
            <a:ext cx="25879" cy="180659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251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a:extLst>
              <a:ext uri="{FF2B5EF4-FFF2-40B4-BE49-F238E27FC236}">
                <a16:creationId xmlns:a16="http://schemas.microsoft.com/office/drawing/2014/main" id="{27B0F547-E7EE-4378-9850-993986BC0204}"/>
              </a:ext>
            </a:extLst>
          </p:cNvPr>
          <p:cNvCxnSpPr>
            <a:cxnSpLocks/>
            <a:stCxn id="2" idx="3"/>
            <a:endCxn id="3" idx="1"/>
          </p:cNvCxnSpPr>
          <p:nvPr/>
        </p:nvCxnSpPr>
        <p:spPr>
          <a:xfrm flipV="1">
            <a:off x="2419398" y="477181"/>
            <a:ext cx="1009595" cy="24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CA23C9D1-5ACB-4A37-A874-8CF4451C23FB}"/>
              </a:ext>
            </a:extLst>
          </p:cNvPr>
          <p:cNvSpPr txBox="1"/>
          <p:nvPr/>
        </p:nvSpPr>
        <p:spPr>
          <a:xfrm>
            <a:off x="266747" y="125660"/>
            <a:ext cx="2152651"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激烈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jīliè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文字方塊 2">
            <a:extLst>
              <a:ext uri="{FF2B5EF4-FFF2-40B4-BE49-F238E27FC236}">
                <a16:creationId xmlns:a16="http://schemas.microsoft.com/office/drawing/2014/main" id="{E951F078-D774-4C20-945F-8999107CA578}"/>
              </a:ext>
            </a:extLst>
          </p:cNvPr>
          <p:cNvSpPr txBox="1"/>
          <p:nvPr/>
        </p:nvSpPr>
        <p:spPr>
          <a:xfrm>
            <a:off x="3428993" y="123238"/>
            <a:ext cx="2152651"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剧烈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jùliè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412D84E-BCEC-4A29-AF9B-B38FCD2C504D}"/>
              </a:ext>
            </a:extLst>
          </p:cNvPr>
          <p:cNvSpPr txBox="1"/>
          <p:nvPr/>
        </p:nvSpPr>
        <p:spPr>
          <a:xfrm>
            <a:off x="6610357" y="123238"/>
            <a:ext cx="2152652"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猛烈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měngliè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74E4756D-5752-44E1-A8DD-9040A64B1BBB}"/>
              </a:ext>
            </a:extLst>
          </p:cNvPr>
          <p:cNvSpPr txBox="1"/>
          <p:nvPr/>
        </p:nvSpPr>
        <p:spPr>
          <a:xfrm>
            <a:off x="9782175" y="123239"/>
            <a:ext cx="2152651"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强烈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qiángliè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16" name="直線接點 15">
            <a:extLst>
              <a:ext uri="{FF2B5EF4-FFF2-40B4-BE49-F238E27FC236}">
                <a16:creationId xmlns:a16="http://schemas.microsoft.com/office/drawing/2014/main" id="{444C56CF-194D-4DE1-97F5-96BB69A1873E}"/>
              </a:ext>
            </a:extLst>
          </p:cNvPr>
          <p:cNvCxnSpPr>
            <a:cxnSpLocks/>
            <a:stCxn id="3" idx="3"/>
            <a:endCxn id="4" idx="1"/>
          </p:cNvCxnSpPr>
          <p:nvPr/>
        </p:nvCxnSpPr>
        <p:spPr>
          <a:xfrm>
            <a:off x="5581644" y="477181"/>
            <a:ext cx="10287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59F987D-031B-4724-9BC8-AF9B74CF9E9D}"/>
              </a:ext>
            </a:extLst>
          </p:cNvPr>
          <p:cNvCxnSpPr>
            <a:cxnSpLocks/>
            <a:stCxn id="4" idx="3"/>
            <a:endCxn id="5" idx="1"/>
          </p:cNvCxnSpPr>
          <p:nvPr/>
        </p:nvCxnSpPr>
        <p:spPr>
          <a:xfrm>
            <a:off x="8763009" y="477181"/>
            <a:ext cx="1019166"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2" name="表格 16">
            <a:extLst>
              <a:ext uri="{FF2B5EF4-FFF2-40B4-BE49-F238E27FC236}">
                <a16:creationId xmlns:a16="http://schemas.microsoft.com/office/drawing/2014/main" id="{A84B24B6-8AB6-4041-8F81-BEE3EA6D3C46}"/>
              </a:ext>
            </a:extLst>
          </p:cNvPr>
          <p:cNvGraphicFramePr>
            <a:graphicFrameLocks noGrp="1"/>
          </p:cNvGraphicFramePr>
          <p:nvPr>
            <p:extLst>
              <p:ext uri="{D42A27DB-BD31-4B8C-83A1-F6EECF244321}">
                <p14:modId xmlns:p14="http://schemas.microsoft.com/office/powerpoint/2010/main" val="144994372"/>
              </p:ext>
            </p:extLst>
          </p:nvPr>
        </p:nvGraphicFramePr>
        <p:xfrm>
          <a:off x="147430" y="1100564"/>
          <a:ext cx="11897139" cy="5366739"/>
        </p:xfrm>
        <a:graphic>
          <a:graphicData uri="http://schemas.openxmlformats.org/drawingml/2006/table">
            <a:tbl>
              <a:tblPr firstRow="1" bandRow="1">
                <a:tableStyleId>{5940675A-B579-460E-94D1-54222C63F5DA}</a:tableStyleId>
              </a:tblPr>
              <a:tblGrid>
                <a:gridCol w="922249">
                  <a:extLst>
                    <a:ext uri="{9D8B030D-6E8A-4147-A177-3AD203B41FA5}">
                      <a16:colId xmlns:a16="http://schemas.microsoft.com/office/drawing/2014/main" val="1876788779"/>
                    </a:ext>
                  </a:extLst>
                </a:gridCol>
                <a:gridCol w="10974890">
                  <a:extLst>
                    <a:ext uri="{9D8B030D-6E8A-4147-A177-3AD203B41FA5}">
                      <a16:colId xmlns:a16="http://schemas.microsoft.com/office/drawing/2014/main" val="2559779614"/>
                    </a:ext>
                  </a:extLst>
                </a:gridCol>
              </a:tblGrid>
              <a:tr h="712043">
                <a:tc gridSpan="2">
                  <a:txBody>
                    <a:bodyPr/>
                    <a:lstStyle/>
                    <a:p>
                      <a:pPr algn="ctr"/>
                      <a:r>
                        <a:rPr lang="zh-TW" altLang="en-US" sz="3200" baseline="0" dirty="0">
                          <a:ln>
                            <a:solidFill>
                              <a:schemeClr val="tx1"/>
                            </a:solidFill>
                          </a:ln>
                          <a:latin typeface="Calibri" panose="020F0502020204030204" pitchFamily="34" charset="0"/>
                        </a:rPr>
                        <a:t>语义</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715725">
                <a:tc>
                  <a:txBody>
                    <a:bodyPr/>
                    <a:lstStyle/>
                    <a:p>
                      <a:pPr algn="ctr">
                        <a:lnSpc>
                          <a:spcPct val="100000"/>
                        </a:lnSpc>
                      </a:pPr>
                      <a:r>
                        <a:rPr lang="zh-TW" altLang="en-US" sz="3200" baseline="0" dirty="0">
                          <a:ln>
                            <a:solidFill>
                              <a:schemeClr val="tx1"/>
                            </a:solidFill>
                          </a:ln>
                          <a:latin typeface="Calibri" panose="020F0502020204030204" pitchFamily="34" charset="0"/>
                        </a:rPr>
                        <a:t> 相同点</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200" baseline="0" dirty="0">
                          <a:ln>
                            <a:solidFill>
                              <a:schemeClr val="tx1"/>
                            </a:solidFill>
                          </a:ln>
                          <a:latin typeface="Calibri" panose="020F0502020204030204" pitchFamily="34" charset="0"/>
                        </a:rPr>
                        <a:t>1.adj.</a:t>
                      </a:r>
                    </a:p>
                    <a:p>
                      <a:pPr>
                        <a:lnSpc>
                          <a:spcPct val="150000"/>
                        </a:lnSpc>
                      </a:pPr>
                      <a:r>
                        <a:rPr lang="en-US" altLang="zh-TW" sz="3200" baseline="0" dirty="0">
                          <a:ln>
                            <a:solidFill>
                              <a:schemeClr val="tx1"/>
                            </a:solidFill>
                          </a:ln>
                          <a:latin typeface="Calibri" panose="020F0502020204030204" pitchFamily="34" charset="0"/>
                        </a:rPr>
                        <a:t>2.</a:t>
                      </a:r>
                      <a:r>
                        <a:rPr lang="zh-TW" altLang="en-US" sz="3200" baseline="0" dirty="0">
                          <a:ln>
                            <a:solidFill>
                              <a:schemeClr val="tx1"/>
                            </a:solidFill>
                          </a:ln>
                          <a:latin typeface="Calibri" panose="020F0502020204030204" pitchFamily="34" charset="0"/>
                        </a:rPr>
                        <a:t>都有“迅猛</a:t>
                      </a:r>
                      <a:r>
                        <a:rPr lang="en-US" altLang="zh-TW" sz="3200" baseline="0" dirty="0">
                          <a:ln>
                            <a:solidFill>
                              <a:schemeClr val="tx1"/>
                            </a:solidFill>
                          </a:ln>
                          <a:latin typeface="Calibri" panose="020F0502020204030204" pitchFamily="34" charset="0"/>
                        </a:rPr>
                        <a:t>(swift and violent)</a:t>
                      </a:r>
                      <a:r>
                        <a:rPr lang="zh-TW" altLang="en-US" sz="3200" baseline="0" dirty="0">
                          <a:ln>
                            <a:solidFill>
                              <a:schemeClr val="tx1"/>
                            </a:solidFill>
                          </a:ln>
                          <a:latin typeface="Calibri" panose="020F0502020204030204" pitchFamily="34" charset="0"/>
                        </a:rPr>
                        <a:t>、厉害”的意思。</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69350516"/>
                  </a:ext>
                </a:extLst>
              </a:tr>
              <a:tr h="1840209">
                <a:tc>
                  <a:txBody>
                    <a:bodyPr/>
                    <a:lstStyle/>
                    <a:p>
                      <a:pPr algn="ctr">
                        <a:lnSpc>
                          <a:spcPct val="100000"/>
                        </a:lnSpc>
                      </a:pPr>
                      <a:r>
                        <a:rPr lang="zh-TW" altLang="en-US" sz="3200" baseline="0" dirty="0">
                          <a:ln>
                            <a:solidFill>
                              <a:schemeClr val="tx1"/>
                            </a:solidFill>
                          </a:ln>
                          <a:latin typeface="Calibri" panose="020F0502020204030204" pitchFamily="34" charset="0"/>
                        </a:rPr>
                        <a:t>不同点</a:t>
                      </a:r>
                      <a:endPar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200" baseline="0" dirty="0">
                          <a:ln>
                            <a:solidFill>
                              <a:schemeClr val="tx1"/>
                            </a:solidFill>
                          </a:ln>
                          <a:latin typeface="Calibri" panose="020F0502020204030204" pitchFamily="34" charset="0"/>
                        </a:rPr>
                        <a:t>1.</a:t>
                      </a:r>
                      <a:r>
                        <a:rPr lang="zh-TW" altLang="en-US" sz="3200" baseline="0" dirty="0">
                          <a:ln>
                            <a:solidFill>
                              <a:schemeClr val="tx1"/>
                            </a:solidFill>
                          </a:ln>
                          <a:latin typeface="Calibri" panose="020F0502020204030204" pitchFamily="34" charset="0"/>
                        </a:rPr>
                        <a:t>激烈→侧重在动作紧张、言论激昂热烈、斗争尖锐。</a:t>
                      </a:r>
                      <a:endParaRPr lang="en-US" altLang="zh-TW" sz="3200" baseline="0" dirty="0">
                        <a:ln>
                          <a:solidFill>
                            <a:schemeClr val="tx1"/>
                          </a:solidFill>
                        </a:ln>
                        <a:latin typeface="Calibri" panose="020F0502020204030204" pitchFamily="34" charset="0"/>
                      </a:endParaRPr>
                    </a:p>
                    <a:p>
                      <a:pPr>
                        <a:lnSpc>
                          <a:spcPct val="150000"/>
                        </a:lnSpc>
                      </a:pPr>
                      <a:r>
                        <a:rPr lang="en-US" altLang="zh-TW" sz="3200" baseline="0" dirty="0">
                          <a:ln>
                            <a:solidFill>
                              <a:schemeClr val="tx1"/>
                            </a:solidFill>
                          </a:ln>
                          <a:latin typeface="Calibri" panose="020F0502020204030204" pitchFamily="34" charset="0"/>
                        </a:rPr>
                        <a:t>2.</a:t>
                      </a:r>
                      <a:r>
                        <a:rPr lang="zh-TW" altLang="en-US" sz="3200" baseline="0" dirty="0">
                          <a:ln>
                            <a:solidFill>
                              <a:schemeClr val="tx1"/>
                            </a:solidFill>
                          </a:ln>
                          <a:latin typeface="Calibri" panose="020F0502020204030204" pitchFamily="34" charset="0"/>
                        </a:rPr>
                        <a:t>剧烈→侧重指急剧、厉害。</a:t>
                      </a:r>
                      <a:endParaRPr lang="en-US" altLang="zh-TW" sz="3200" baseline="0" dirty="0">
                        <a:ln>
                          <a:solidFill>
                            <a:schemeClr val="tx1"/>
                          </a:solidFill>
                        </a:ln>
                        <a:latin typeface="Calibri" panose="020F0502020204030204" pitchFamily="34" charset="0"/>
                      </a:endParaRPr>
                    </a:p>
                    <a:p>
                      <a:pPr>
                        <a:lnSpc>
                          <a:spcPct val="150000"/>
                        </a:lnSpc>
                      </a:pPr>
                      <a:r>
                        <a:rPr lang="en-US" altLang="zh-TW" sz="3200" b="0" baseline="0" dirty="0">
                          <a:ln>
                            <a:solidFill>
                              <a:schemeClr val="tx1"/>
                            </a:solidFill>
                          </a:ln>
                          <a:solidFill>
                            <a:schemeClr val="tx1"/>
                          </a:solidFill>
                          <a:latin typeface="Calibri" panose="020F0502020204030204" pitchFamily="34" charset="0"/>
                          <a:ea typeface="標楷體" panose="03000509000000000000" pitchFamily="65" charset="-120"/>
                        </a:rPr>
                        <a:t>3.</a:t>
                      </a:r>
                      <a:r>
                        <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rPr>
                        <a:t>强烈→</a:t>
                      </a:r>
                      <a:r>
                        <a:rPr lang="zh-TW" altLang="en-US" sz="3200" baseline="0" dirty="0">
                          <a:ln>
                            <a:solidFill>
                              <a:schemeClr val="tx1"/>
                            </a:solidFill>
                          </a:ln>
                          <a:latin typeface="Calibri" panose="020F0502020204030204" pitchFamily="34" charset="0"/>
                        </a:rPr>
                        <a:t>侧重指强而有力、也指程度大，浓度高。</a:t>
                      </a:r>
                      <a:endParaRPr lang="en-US" altLang="zh-TW" sz="3200" b="0" baseline="0" dirty="0">
                        <a:ln>
                          <a:solidFill>
                            <a:schemeClr val="tx1"/>
                          </a:solidFill>
                        </a:ln>
                        <a:solidFill>
                          <a:schemeClr val="tx1"/>
                        </a:solidFill>
                        <a:latin typeface="Calibri" panose="020F0502020204030204" pitchFamily="34" charset="0"/>
                        <a:ea typeface="標楷體" panose="03000509000000000000" pitchFamily="65" charset="-120"/>
                      </a:endParaRPr>
                    </a:p>
                    <a:p>
                      <a:pPr>
                        <a:lnSpc>
                          <a:spcPct val="150000"/>
                        </a:lnSpc>
                      </a:pPr>
                      <a:r>
                        <a:rPr lang="en-US" altLang="zh-TW" sz="3200" b="0" baseline="0" dirty="0">
                          <a:ln>
                            <a:solidFill>
                              <a:schemeClr val="tx1"/>
                            </a:solidFill>
                          </a:ln>
                          <a:solidFill>
                            <a:schemeClr val="tx1"/>
                          </a:solidFill>
                          <a:latin typeface="Calibri" panose="020F0502020204030204" pitchFamily="34" charset="0"/>
                          <a:ea typeface="標楷體" panose="03000509000000000000" pitchFamily="65" charset="-120"/>
                        </a:rPr>
                        <a:t>4.</a:t>
                      </a:r>
                      <a:r>
                        <a:rPr lang="zh-TW" altLang="en-US" sz="3200" b="0" baseline="0" dirty="0">
                          <a:ln>
                            <a:solidFill>
                              <a:schemeClr val="tx1"/>
                            </a:solidFill>
                          </a:ln>
                          <a:solidFill>
                            <a:schemeClr val="tx1"/>
                          </a:solidFill>
                          <a:latin typeface="Calibri" panose="020F0502020204030204" pitchFamily="34" charset="0"/>
                          <a:ea typeface="標楷體" panose="03000509000000000000" pitchFamily="65" charset="-120"/>
                        </a:rPr>
                        <a:t>猛烈→</a:t>
                      </a:r>
                      <a:r>
                        <a:rPr lang="zh-TW" altLang="en-US" sz="3200" baseline="0" dirty="0">
                          <a:ln>
                            <a:solidFill>
                              <a:schemeClr val="tx1"/>
                            </a:solidFill>
                          </a:ln>
                          <a:latin typeface="Calibri" panose="020F0502020204030204" pitchFamily="34" charset="0"/>
                        </a:rPr>
                        <a:t>侧重指来势凶猛，迅疾。</a:t>
                      </a:r>
                      <a:endParaRPr lang="en-US" altLang="zh-TW" sz="32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41548264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a:extLst>
              <a:ext uri="{FF2B5EF4-FFF2-40B4-BE49-F238E27FC236}">
                <a16:creationId xmlns:a16="http://schemas.microsoft.com/office/drawing/2014/main" id="{27B0F547-E7EE-4378-9850-993986BC0204}"/>
              </a:ext>
            </a:extLst>
          </p:cNvPr>
          <p:cNvCxnSpPr>
            <a:cxnSpLocks/>
            <a:stCxn id="2" idx="3"/>
            <a:endCxn id="3" idx="1"/>
          </p:cNvCxnSpPr>
          <p:nvPr/>
        </p:nvCxnSpPr>
        <p:spPr>
          <a:xfrm flipV="1">
            <a:off x="2419398" y="569514"/>
            <a:ext cx="1009595" cy="24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CA23C9D1-5ACB-4A37-A874-8CF4451C23FB}"/>
              </a:ext>
            </a:extLst>
          </p:cNvPr>
          <p:cNvSpPr txBox="1"/>
          <p:nvPr/>
        </p:nvSpPr>
        <p:spPr>
          <a:xfrm>
            <a:off x="266747" y="125660"/>
            <a:ext cx="2152651" cy="892552"/>
          </a:xfrm>
          <a:prstGeom prst="rect">
            <a:avLst/>
          </a:prstGeom>
          <a:noFill/>
          <a:ln>
            <a:solidFill>
              <a:schemeClr val="tx1"/>
            </a:solidFill>
          </a:ln>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激烈</a:t>
            </a:r>
            <a:endParaRPr lang="en-US" altLang="zh-TW" sz="3600" dirty="0">
              <a:latin typeface="微軟正黑體" panose="020B0604030504040204" pitchFamily="34" charset="-120"/>
              <a:ea typeface="微軟正黑體" panose="020B0604030504040204" pitchFamily="34" charset="-120"/>
            </a:endParaRPr>
          </a:p>
          <a:p>
            <a:pPr algn="ctr"/>
            <a:r>
              <a:rPr lang="en-US" altLang="zh-TW" sz="1600" dirty="0" err="1">
                <a:latin typeface="微軟正黑體" panose="020B0604030504040204" pitchFamily="34" charset="-120"/>
                <a:ea typeface="微軟正黑體" panose="020B0604030504040204" pitchFamily="34" charset="-120"/>
              </a:rPr>
              <a:t>jīliè</a:t>
            </a:r>
            <a:endParaRPr lang="zh-TW" altLang="en-US" sz="16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文字方塊 2">
            <a:extLst>
              <a:ext uri="{FF2B5EF4-FFF2-40B4-BE49-F238E27FC236}">
                <a16:creationId xmlns:a16="http://schemas.microsoft.com/office/drawing/2014/main" id="{E951F078-D774-4C20-945F-8999107CA578}"/>
              </a:ext>
            </a:extLst>
          </p:cNvPr>
          <p:cNvSpPr txBox="1"/>
          <p:nvPr/>
        </p:nvSpPr>
        <p:spPr>
          <a:xfrm>
            <a:off x="3428993" y="123238"/>
            <a:ext cx="2152651" cy="892552"/>
          </a:xfrm>
          <a:prstGeom prst="rect">
            <a:avLst/>
          </a:prstGeom>
          <a:noFill/>
          <a:ln>
            <a:solidFill>
              <a:schemeClr val="tx1"/>
            </a:solidFill>
          </a:ln>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剧烈</a:t>
            </a:r>
            <a:endParaRPr lang="en-US" altLang="zh-TW" sz="3600" dirty="0">
              <a:latin typeface="微軟正黑體" panose="020B0604030504040204" pitchFamily="34" charset="-120"/>
              <a:ea typeface="微軟正黑體" panose="020B0604030504040204" pitchFamily="34" charset="-120"/>
            </a:endParaRPr>
          </a:p>
          <a:p>
            <a:pPr algn="ctr"/>
            <a:r>
              <a:rPr lang="en-US" altLang="zh-TW" sz="1600" dirty="0" err="1">
                <a:latin typeface="微軟正黑體" panose="020B0604030504040204" pitchFamily="34" charset="-120"/>
                <a:ea typeface="微軟正黑體" panose="020B0604030504040204" pitchFamily="34" charset="-120"/>
              </a:rPr>
              <a:t>jùliè</a:t>
            </a:r>
            <a:endParaRPr lang="zh-TW" altLang="en-US" sz="16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412D84E-BCEC-4A29-AF9B-B38FCD2C504D}"/>
              </a:ext>
            </a:extLst>
          </p:cNvPr>
          <p:cNvSpPr txBox="1"/>
          <p:nvPr/>
        </p:nvSpPr>
        <p:spPr>
          <a:xfrm>
            <a:off x="6610357" y="123238"/>
            <a:ext cx="2152652" cy="892552"/>
          </a:xfrm>
          <a:prstGeom prst="rect">
            <a:avLst/>
          </a:prstGeom>
          <a:noFill/>
          <a:ln>
            <a:solidFill>
              <a:schemeClr val="tx1"/>
            </a:solidFill>
          </a:ln>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猛烈</a:t>
            </a:r>
            <a:endParaRPr lang="en-US" altLang="zh-TW" sz="3600" dirty="0">
              <a:latin typeface="微軟正黑體" panose="020B0604030504040204" pitchFamily="34" charset="-120"/>
              <a:ea typeface="微軟正黑體" panose="020B0604030504040204" pitchFamily="34" charset="-120"/>
            </a:endParaRPr>
          </a:p>
          <a:p>
            <a:pPr algn="ctr"/>
            <a:r>
              <a:rPr lang="en-US" altLang="zh-TW" sz="1600" dirty="0" err="1">
                <a:latin typeface="微軟正黑體" panose="020B0604030504040204" pitchFamily="34" charset="-120"/>
                <a:ea typeface="微軟正黑體" panose="020B0604030504040204" pitchFamily="34" charset="-120"/>
              </a:rPr>
              <a:t>měngliè</a:t>
            </a:r>
            <a:endParaRPr lang="zh-TW" altLang="en-US" sz="16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74E4756D-5752-44E1-A8DD-9040A64B1BBB}"/>
              </a:ext>
            </a:extLst>
          </p:cNvPr>
          <p:cNvSpPr txBox="1"/>
          <p:nvPr/>
        </p:nvSpPr>
        <p:spPr>
          <a:xfrm>
            <a:off x="9782175" y="123239"/>
            <a:ext cx="2152651" cy="892552"/>
          </a:xfrm>
          <a:prstGeom prst="rect">
            <a:avLst/>
          </a:prstGeom>
          <a:noFill/>
          <a:ln>
            <a:solidFill>
              <a:schemeClr val="tx1"/>
            </a:solidFill>
          </a:ln>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强烈</a:t>
            </a:r>
            <a:endParaRPr lang="en-US" altLang="zh-TW" sz="3600" dirty="0">
              <a:latin typeface="微軟正黑體" panose="020B0604030504040204" pitchFamily="34" charset="-120"/>
              <a:ea typeface="微軟正黑體" panose="020B0604030504040204" pitchFamily="34" charset="-120"/>
            </a:endParaRPr>
          </a:p>
          <a:p>
            <a:pPr algn="ctr"/>
            <a:r>
              <a:rPr lang="en-US" altLang="zh-TW" sz="1600" dirty="0" err="1">
                <a:latin typeface="微軟正黑體" panose="020B0604030504040204" pitchFamily="34" charset="-120"/>
                <a:ea typeface="微軟正黑體" panose="020B0604030504040204" pitchFamily="34" charset="-120"/>
              </a:rPr>
              <a:t>qiángliè</a:t>
            </a:r>
            <a:endParaRPr lang="zh-TW" altLang="en-US" sz="1600" dirty="0">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16" name="直線接點 15">
            <a:extLst>
              <a:ext uri="{FF2B5EF4-FFF2-40B4-BE49-F238E27FC236}">
                <a16:creationId xmlns:a16="http://schemas.microsoft.com/office/drawing/2014/main" id="{444C56CF-194D-4DE1-97F5-96BB69A1873E}"/>
              </a:ext>
            </a:extLst>
          </p:cNvPr>
          <p:cNvCxnSpPr>
            <a:cxnSpLocks/>
            <a:stCxn id="3" idx="3"/>
            <a:endCxn id="4" idx="1"/>
          </p:cNvCxnSpPr>
          <p:nvPr/>
        </p:nvCxnSpPr>
        <p:spPr>
          <a:xfrm>
            <a:off x="5581644" y="569514"/>
            <a:ext cx="10287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59F987D-031B-4724-9BC8-AF9B74CF9E9D}"/>
              </a:ext>
            </a:extLst>
          </p:cNvPr>
          <p:cNvCxnSpPr>
            <a:cxnSpLocks/>
            <a:stCxn id="4" idx="3"/>
            <a:endCxn id="5" idx="1"/>
          </p:cNvCxnSpPr>
          <p:nvPr/>
        </p:nvCxnSpPr>
        <p:spPr>
          <a:xfrm>
            <a:off x="8763009" y="569514"/>
            <a:ext cx="1019166"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861E92B8-76F1-47F6-A4C7-7CBED6A92D2E}"/>
              </a:ext>
            </a:extLst>
          </p:cNvPr>
          <p:cNvSpPr txBox="1"/>
          <p:nvPr/>
        </p:nvSpPr>
        <p:spPr>
          <a:xfrm>
            <a:off x="330514" y="1254719"/>
            <a:ext cx="11530972" cy="4158061"/>
          </a:xfrm>
          <a:prstGeom prst="rect">
            <a:avLst/>
          </a:prstGeom>
          <a:noFill/>
        </p:spPr>
        <p:txBody>
          <a:bodyPr wrap="square" rtlCol="0">
            <a:spAutoFit/>
          </a:bodyPr>
          <a:lstStyle/>
          <a:p>
            <a:pPr>
              <a:lnSpc>
                <a:spcPct val="150000"/>
              </a:lnSpc>
            </a:pPr>
            <a:r>
              <a:rPr lang="en-US" altLang="zh-TW" sz="3600" dirty="0">
                <a:latin typeface="Calibri" panose="020F0502020204030204" pitchFamily="34" charset="0"/>
                <a:cs typeface="Calibri" panose="020F0502020204030204" pitchFamily="34" charset="0"/>
              </a:rPr>
              <a:t>1.</a:t>
            </a:r>
            <a:r>
              <a:rPr lang="zh-TW" altLang="en-US" sz="3600" dirty="0">
                <a:latin typeface="Calibri" panose="020F0502020204030204" pitchFamily="34" charset="0"/>
                <a:cs typeface="Calibri" panose="020F0502020204030204" pitchFamily="34" charset="0"/>
              </a:rPr>
              <a:t>在辩论赛上，选手们唇枪舌战，展开了</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激烈</a:t>
            </a:r>
            <a:r>
              <a:rPr lang="zh-TW" altLang="en-US" sz="3600" dirty="0">
                <a:latin typeface="Calibri" panose="020F0502020204030204" pitchFamily="34" charset="0"/>
                <a:cs typeface="Calibri" panose="020F0502020204030204" pitchFamily="34" charset="0"/>
              </a:rPr>
              <a:t>的辩论。</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2.</a:t>
            </a:r>
            <a:r>
              <a:rPr lang="zh-TW" altLang="en-US" sz="3600" dirty="0">
                <a:latin typeface="Calibri" panose="020F0502020204030204" pitchFamily="34" charset="0"/>
                <a:cs typeface="Calibri" panose="020F0502020204030204" pitchFamily="34" charset="0"/>
              </a:rPr>
              <a:t>脚扭伤了以后，医生嘱咐她要避免</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剧烈</a:t>
            </a:r>
            <a:r>
              <a:rPr lang="zh-TW" altLang="en-US" sz="3600" dirty="0">
                <a:latin typeface="Calibri" panose="020F0502020204030204" pitchFamily="34" charset="0"/>
                <a:cs typeface="Calibri" panose="020F0502020204030204" pitchFamily="34" charset="0"/>
              </a:rPr>
              <a:t>的运动。</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3.</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强烈</a:t>
            </a:r>
            <a:r>
              <a:rPr lang="zh-TW" altLang="en-US" sz="3600" dirty="0">
                <a:latin typeface="Calibri" panose="020F0502020204030204" pitchFamily="34" charset="0"/>
                <a:cs typeface="Calibri" panose="020F0502020204030204" pitchFamily="34" charset="0"/>
              </a:rPr>
              <a:t>的麻辣味刺激了他的味觉，她顿时胃口大开。</a:t>
            </a:r>
            <a:endParaRPr lang="en-US" altLang="zh-TW" sz="3600" dirty="0">
              <a:latin typeface="Calibri" panose="020F0502020204030204" pitchFamily="34" charset="0"/>
              <a:cs typeface="Calibri" panose="020F0502020204030204" pitchFamily="34" charset="0"/>
            </a:endParaRPr>
          </a:p>
          <a:p>
            <a:pPr>
              <a:lnSpc>
                <a:spcPct val="150000"/>
              </a:lnSpc>
            </a:pPr>
            <a:r>
              <a:rPr lang="en-US" altLang="zh-TW" sz="3600" dirty="0">
                <a:latin typeface="Calibri" panose="020F0502020204030204" pitchFamily="34" charset="0"/>
                <a:cs typeface="Calibri" panose="020F0502020204030204" pitchFamily="34" charset="0"/>
              </a:rPr>
              <a:t>4.</a:t>
            </a:r>
            <a:r>
              <a:rPr lang="zh-TW" altLang="en-US" sz="3600" dirty="0">
                <a:solidFill>
                  <a:schemeClr val="bg1"/>
                </a:solidFill>
                <a:highlight>
                  <a:srgbClr val="FFFF00"/>
                </a:highlight>
                <a:latin typeface="Calibri" panose="020F0502020204030204" pitchFamily="34" charset="0"/>
                <a:cs typeface="Calibri" panose="020F0502020204030204" pitchFamily="34" charset="0"/>
              </a:rPr>
              <a:t>猛烈</a:t>
            </a:r>
            <a:r>
              <a:rPr lang="zh-TW" altLang="en-US" sz="3600" dirty="0">
                <a:latin typeface="Calibri" panose="020F0502020204030204" pitchFamily="34" charset="0"/>
                <a:cs typeface="Calibri" panose="020F0502020204030204" pitchFamily="34" charset="0"/>
              </a:rPr>
              <a:t>地大火烧会了整个森林，而这一切都起源于衣个小</a:t>
            </a:r>
            <a:endParaRPr lang="en-US" altLang="zh-TW" sz="3600" dirty="0">
              <a:latin typeface="Calibri" panose="020F0502020204030204" pitchFamily="34" charset="0"/>
              <a:cs typeface="Calibri" panose="020F0502020204030204" pitchFamily="34" charset="0"/>
            </a:endParaRPr>
          </a:p>
          <a:p>
            <a:pPr>
              <a:lnSpc>
                <a:spcPct val="150000"/>
              </a:lnSpc>
            </a:pPr>
            <a:r>
              <a:rPr lang="zh-TW" altLang="en-US" sz="3600" dirty="0">
                <a:latin typeface="Calibri" panose="020F0502020204030204" pitchFamily="34" charset="0"/>
                <a:cs typeface="Calibri" panose="020F0502020204030204" pitchFamily="34" charset="0"/>
              </a:rPr>
              <a:t>   小的烟头。</a:t>
            </a:r>
          </a:p>
        </p:txBody>
      </p:sp>
      <p:sp>
        <p:nvSpPr>
          <p:cNvPr id="11" name="文字方塊 10">
            <a:extLst>
              <a:ext uri="{FF2B5EF4-FFF2-40B4-BE49-F238E27FC236}">
                <a16:creationId xmlns:a16="http://schemas.microsoft.com/office/drawing/2014/main" id="{5612698A-8A3E-48D1-913C-B88188418A0E}"/>
              </a:ext>
            </a:extLst>
          </p:cNvPr>
          <p:cNvSpPr txBox="1"/>
          <p:nvPr/>
        </p:nvSpPr>
        <p:spPr>
          <a:xfrm>
            <a:off x="330514" y="5412780"/>
            <a:ext cx="11530972" cy="954107"/>
          </a:xfrm>
          <a:prstGeom prst="rect">
            <a:avLst/>
          </a:prstGeom>
          <a:noFill/>
        </p:spPr>
        <p:txBody>
          <a:bodyPr wrap="square" rtlCol="0">
            <a:spAutoFit/>
          </a:bodyPr>
          <a:lstStyle/>
          <a:p>
            <a:r>
              <a:rPr lang="en-US" altLang="zh-TW" sz="3200" dirty="0">
                <a:solidFill>
                  <a:schemeClr val="tx2">
                    <a:lumMod val="90000"/>
                  </a:schemeClr>
                </a:solidFill>
                <a:latin typeface="微軟正黑體" panose="020B0604030504040204" pitchFamily="34" charset="-120"/>
                <a:ea typeface="微軟正黑體" panose="020B0604030504040204" pitchFamily="34" charset="-120"/>
              </a:rPr>
              <a:t>※</a:t>
            </a:r>
            <a:r>
              <a:rPr lang="zh-TW" altLang="en-US" sz="3200" dirty="0">
                <a:solidFill>
                  <a:schemeClr val="tx2">
                    <a:lumMod val="90000"/>
                  </a:schemeClr>
                </a:solidFill>
                <a:latin typeface="微軟正黑體" panose="020B0604030504040204" pitchFamily="34" charset="-120"/>
                <a:ea typeface="微軟正黑體" panose="020B0604030504040204" pitchFamily="34" charset="-120"/>
              </a:rPr>
              <a:t>唇枪舌战→</a:t>
            </a:r>
            <a:r>
              <a:rPr lang="zh-CN" altLang="en-US" sz="2800" dirty="0">
                <a:solidFill>
                  <a:schemeClr val="tx2">
                    <a:lumMod val="90000"/>
                  </a:schemeClr>
                </a:solidFill>
                <a:latin typeface="微軟正黑體" panose="020B0604030504040204" pitchFamily="34" charset="-120"/>
                <a:ea typeface="微軟正黑體" panose="020B0604030504040204" pitchFamily="34" charset="-120"/>
              </a:rPr>
              <a:t>比喻辩论激烈，言辞犀利</a:t>
            </a:r>
            <a:r>
              <a:rPr lang="en-US" altLang="zh-TW" sz="2000" dirty="0">
                <a:solidFill>
                  <a:schemeClr val="tx2">
                    <a:lumMod val="90000"/>
                  </a:schemeClr>
                </a:solidFill>
                <a:latin typeface="微軟正黑體" panose="020B0604030504040204" pitchFamily="34" charset="-120"/>
                <a:ea typeface="微軟正黑體" panose="020B0604030504040204" pitchFamily="34" charset="-120"/>
              </a:rPr>
              <a:t>(sharp)</a:t>
            </a:r>
            <a:r>
              <a:rPr lang="zh-TW" altLang="en-US" sz="3200" dirty="0">
                <a:solidFill>
                  <a:schemeClr val="tx2">
                    <a:lumMod val="90000"/>
                  </a:schemeClr>
                </a:solidFill>
                <a:latin typeface="微軟正黑體" panose="020B0604030504040204" pitchFamily="34" charset="-120"/>
                <a:ea typeface="微軟正黑體" panose="020B0604030504040204" pitchFamily="34" charset="-120"/>
              </a:rPr>
              <a:t>。</a:t>
            </a:r>
            <a:endParaRPr lang="en-US" altLang="zh-TW" sz="3200" dirty="0">
              <a:solidFill>
                <a:schemeClr val="tx2">
                  <a:lumMod val="90000"/>
                </a:schemeClr>
              </a:solidFill>
              <a:latin typeface="微軟正黑體" panose="020B0604030504040204" pitchFamily="34" charset="-120"/>
              <a:ea typeface="微軟正黑體" panose="020B0604030504040204" pitchFamily="34" charset="-120"/>
            </a:endParaRPr>
          </a:p>
          <a:p>
            <a:r>
              <a:rPr lang="zh-TW" altLang="en-US" sz="2400" dirty="0">
                <a:solidFill>
                  <a:schemeClr val="tx2">
                    <a:lumMod val="90000"/>
                  </a:schemeClr>
                </a:solidFill>
                <a:latin typeface="Calibri" panose="020F0502020204030204" pitchFamily="34" charset="0"/>
                <a:cs typeface="Calibri" panose="020F0502020204030204" pitchFamily="34" charset="0"/>
              </a:rPr>
              <a:t>     </a:t>
            </a:r>
            <a:r>
              <a:rPr lang="en-US" altLang="zh-TW" dirty="0" err="1">
                <a:solidFill>
                  <a:schemeClr val="tx2">
                    <a:lumMod val="90000"/>
                  </a:schemeClr>
                </a:solidFill>
              </a:rPr>
              <a:t>chúnqiāng-shéjiàn</a:t>
            </a:r>
            <a:endParaRPr lang="en-US" altLang="zh-CN" sz="2400" dirty="0">
              <a:solidFill>
                <a:schemeClr val="tx2">
                  <a:lumMod val="90000"/>
                </a:schemeClr>
              </a:solidFill>
              <a:latin typeface="Calibri" panose="020F0502020204030204" pitchFamily="34" charset="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3552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a:extLst>
              <a:ext uri="{FF2B5EF4-FFF2-40B4-BE49-F238E27FC236}">
                <a16:creationId xmlns:a16="http://schemas.microsoft.com/office/drawing/2014/main" id="{27B0F547-E7EE-4378-9850-993986BC0204}"/>
              </a:ext>
            </a:extLst>
          </p:cNvPr>
          <p:cNvCxnSpPr>
            <a:cxnSpLocks/>
            <a:stCxn id="2" idx="3"/>
            <a:endCxn id="3" idx="1"/>
          </p:cNvCxnSpPr>
          <p:nvPr/>
        </p:nvCxnSpPr>
        <p:spPr>
          <a:xfrm flipV="1">
            <a:off x="2419398" y="477181"/>
            <a:ext cx="1009595" cy="24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CA23C9D1-5ACB-4A37-A874-8CF4451C23FB}"/>
              </a:ext>
            </a:extLst>
          </p:cNvPr>
          <p:cNvSpPr txBox="1"/>
          <p:nvPr/>
        </p:nvSpPr>
        <p:spPr>
          <a:xfrm>
            <a:off x="266747" y="125660"/>
            <a:ext cx="2152651"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激烈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jīliè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文字方塊 2">
            <a:extLst>
              <a:ext uri="{FF2B5EF4-FFF2-40B4-BE49-F238E27FC236}">
                <a16:creationId xmlns:a16="http://schemas.microsoft.com/office/drawing/2014/main" id="{E951F078-D774-4C20-945F-8999107CA578}"/>
              </a:ext>
            </a:extLst>
          </p:cNvPr>
          <p:cNvSpPr txBox="1"/>
          <p:nvPr/>
        </p:nvSpPr>
        <p:spPr>
          <a:xfrm>
            <a:off x="3428993" y="123238"/>
            <a:ext cx="2152651"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剧烈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jùliè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412D84E-BCEC-4A29-AF9B-B38FCD2C504D}"/>
              </a:ext>
            </a:extLst>
          </p:cNvPr>
          <p:cNvSpPr txBox="1"/>
          <p:nvPr/>
        </p:nvSpPr>
        <p:spPr>
          <a:xfrm>
            <a:off x="6610357" y="123238"/>
            <a:ext cx="2152652"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猛烈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měngliè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74E4756D-5752-44E1-A8DD-9040A64B1BBB}"/>
              </a:ext>
            </a:extLst>
          </p:cNvPr>
          <p:cNvSpPr txBox="1"/>
          <p:nvPr/>
        </p:nvSpPr>
        <p:spPr>
          <a:xfrm>
            <a:off x="9782175" y="123239"/>
            <a:ext cx="2152651" cy="707886"/>
          </a:xfrm>
          <a:prstGeom prst="rect">
            <a:avLst/>
          </a:prstGeom>
          <a:noFill/>
          <a:ln>
            <a:solidFill>
              <a:schemeClr val="tx1"/>
            </a:solidFill>
          </a:ln>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强烈</a:t>
            </a:r>
            <a:endParaRPr lang="en-US" altLang="zh-TW" sz="2800" dirty="0">
              <a:latin typeface="微軟正黑體" panose="020B0604030504040204" pitchFamily="34" charset="-120"/>
              <a:ea typeface="微軟正黑體" panose="020B0604030504040204" pitchFamily="34" charset="-120"/>
            </a:endParaRPr>
          </a:p>
          <a:p>
            <a:pPr algn="ctr"/>
            <a:r>
              <a:rPr lang="en-US" altLang="zh-TW" sz="1200" dirty="0" err="1">
                <a:latin typeface="微軟正黑體" panose="020B0604030504040204" pitchFamily="34" charset="-120"/>
                <a:ea typeface="微軟正黑體" panose="020B0604030504040204" pitchFamily="34" charset="-120"/>
              </a:rPr>
              <a:t>qiángliè</a:t>
            </a:r>
            <a:endParaRPr lang="zh-TW" altLang="en-US" sz="1200" dirty="0">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16" name="直線接點 15">
            <a:extLst>
              <a:ext uri="{FF2B5EF4-FFF2-40B4-BE49-F238E27FC236}">
                <a16:creationId xmlns:a16="http://schemas.microsoft.com/office/drawing/2014/main" id="{444C56CF-194D-4DE1-97F5-96BB69A1873E}"/>
              </a:ext>
            </a:extLst>
          </p:cNvPr>
          <p:cNvCxnSpPr>
            <a:cxnSpLocks/>
            <a:stCxn id="3" idx="3"/>
            <a:endCxn id="4" idx="1"/>
          </p:cNvCxnSpPr>
          <p:nvPr/>
        </p:nvCxnSpPr>
        <p:spPr>
          <a:xfrm>
            <a:off x="5581644" y="477181"/>
            <a:ext cx="10287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59F987D-031B-4724-9BC8-AF9B74CF9E9D}"/>
              </a:ext>
            </a:extLst>
          </p:cNvPr>
          <p:cNvCxnSpPr>
            <a:cxnSpLocks/>
            <a:stCxn id="4" idx="3"/>
            <a:endCxn id="5" idx="1"/>
          </p:cNvCxnSpPr>
          <p:nvPr/>
        </p:nvCxnSpPr>
        <p:spPr>
          <a:xfrm>
            <a:off x="8763009" y="477181"/>
            <a:ext cx="1019166"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表格 16">
            <a:extLst>
              <a:ext uri="{FF2B5EF4-FFF2-40B4-BE49-F238E27FC236}">
                <a16:creationId xmlns:a16="http://schemas.microsoft.com/office/drawing/2014/main" id="{881F157F-F516-4E60-98D7-8CA6CDDA1F97}"/>
              </a:ext>
            </a:extLst>
          </p:cNvPr>
          <p:cNvGraphicFramePr>
            <a:graphicFrameLocks noGrp="1"/>
          </p:cNvGraphicFramePr>
          <p:nvPr>
            <p:extLst>
              <p:ext uri="{D42A27DB-BD31-4B8C-83A1-F6EECF244321}">
                <p14:modId xmlns:p14="http://schemas.microsoft.com/office/powerpoint/2010/main" val="3993425700"/>
              </p:ext>
            </p:extLst>
          </p:nvPr>
        </p:nvGraphicFramePr>
        <p:xfrm>
          <a:off x="331944" y="1092662"/>
          <a:ext cx="11528111" cy="5639678"/>
        </p:xfrm>
        <a:graphic>
          <a:graphicData uri="http://schemas.openxmlformats.org/drawingml/2006/table">
            <a:tbl>
              <a:tblPr firstRow="1" bandRow="1">
                <a:tableStyleId>{5940675A-B579-460E-94D1-54222C63F5DA}</a:tableStyleId>
              </a:tblPr>
              <a:tblGrid>
                <a:gridCol w="672333">
                  <a:extLst>
                    <a:ext uri="{9D8B030D-6E8A-4147-A177-3AD203B41FA5}">
                      <a16:colId xmlns:a16="http://schemas.microsoft.com/office/drawing/2014/main" val="1876788779"/>
                    </a:ext>
                  </a:extLst>
                </a:gridCol>
                <a:gridCol w="10855778">
                  <a:extLst>
                    <a:ext uri="{9D8B030D-6E8A-4147-A177-3AD203B41FA5}">
                      <a16:colId xmlns:a16="http://schemas.microsoft.com/office/drawing/2014/main" val="2559779614"/>
                    </a:ext>
                  </a:extLst>
                </a:gridCol>
              </a:tblGrid>
              <a:tr h="487303">
                <a:tc gridSpan="2">
                  <a:txBody>
                    <a:bodyPr/>
                    <a:lstStyle/>
                    <a:p>
                      <a:pPr algn="ct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用法</a:t>
                      </a: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309497">
                <a:tc>
                  <a:txBody>
                    <a:bodyPr/>
                    <a:lstStyle/>
                    <a:p>
                      <a:pPr algn="ctr">
                        <a:lnSpc>
                          <a:spcPct val="100000"/>
                        </a:lnSpc>
                      </a:pPr>
                      <a:r>
                        <a:rPr lang="zh-TW" altLang="en-US" sz="2800" baseline="0" dirty="0">
                          <a:ln>
                            <a:solidFill>
                              <a:schemeClr val="tx1"/>
                            </a:solidFill>
                          </a:ln>
                          <a:latin typeface="微軟正黑體" panose="020B0604030504040204" pitchFamily="34" charset="-120"/>
                          <a:ea typeface="微軟正黑體" panose="020B0604030504040204" pitchFamily="34" charset="-120"/>
                        </a:rPr>
                        <a:t> 激烈</a:t>
                      </a:r>
                      <a:endPar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endParaRPr>
                    </a:p>
                  </a:txBody>
                  <a:tcPr vert="eaVert" anchor="ctr"/>
                </a:tc>
                <a:tc>
                  <a:txBody>
                    <a:bodyPr/>
                    <a:lstStyle/>
                    <a:p>
                      <a:pPr algn="ctr">
                        <a:lnSpc>
                          <a:spcPct val="15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激昂热烈的言论、情绪，或者紧张、激化的搏斗、竞赛。</a:t>
                      </a:r>
                      <a:endParaRPr lang="en-US" altLang="zh-TW"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69350516"/>
                  </a:ext>
                </a:extLst>
              </a:tr>
              <a:tr h="1259390">
                <a:tc>
                  <a:txBody>
                    <a:bodyPr/>
                    <a:lstStyle/>
                    <a:p>
                      <a:pPr algn="ctr">
                        <a:lnSpc>
                          <a:spcPct val="10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剧烈</a:t>
                      </a:r>
                    </a:p>
                  </a:txBody>
                  <a:tcPr vert="eaVert" anchor="ctr"/>
                </a:tc>
                <a:tc>
                  <a:txBody>
                    <a:bodyPr/>
                    <a:lstStyle/>
                    <a:p>
                      <a:pPr algn="ctr">
                        <a:lnSpc>
                          <a:spcPct val="15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社会巨大变革、事物的矛盾、冲突以及药性、运动、疼痛等。</a:t>
                      </a:r>
                      <a:endParaRPr lang="en-US" altLang="zh-TW"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4052056327"/>
                  </a:ext>
                </a:extLst>
              </a:tr>
              <a:tr h="1259390">
                <a:tc>
                  <a:txBody>
                    <a:bodyPr/>
                    <a:lstStyle/>
                    <a:p>
                      <a:pPr algn="ctr">
                        <a:lnSpc>
                          <a:spcPct val="10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强烈</a:t>
                      </a:r>
                    </a:p>
                  </a:txBody>
                  <a:tcPr vert="eaVert" anchor="ctr"/>
                </a:tc>
                <a:tc>
                  <a:txBody>
                    <a:bodyPr/>
                    <a:lstStyle/>
                    <a:p>
                      <a:pPr algn="ctr">
                        <a:lnSpc>
                          <a:spcPct val="15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光线、气味、色彩、表现、对比、反应等客观事物，也能形容欲望、愿望、感情、要求等。</a:t>
                      </a:r>
                      <a:endParaRPr lang="en-US" altLang="zh-TW"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27740242"/>
                  </a:ext>
                </a:extLst>
              </a:tr>
              <a:tr h="1259390">
                <a:tc>
                  <a:txBody>
                    <a:bodyPr/>
                    <a:lstStyle/>
                    <a:p>
                      <a:pPr algn="ctr">
                        <a:lnSpc>
                          <a:spcPct val="10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猛烈</a:t>
                      </a:r>
                    </a:p>
                  </a:txBody>
                  <a:tcPr vert="eaVert" anchor="ctr"/>
                </a:tc>
                <a:tc>
                  <a:txBody>
                    <a:bodyPr/>
                    <a:lstStyle/>
                    <a:p>
                      <a:pPr algn="ctr">
                        <a:lnSpc>
                          <a:spcPct val="150000"/>
                        </a:lnSpc>
                      </a:pPr>
                      <a:r>
                        <a:rPr lang="zh-TW" altLang="en-US"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rPr>
                        <a:t>爆炸、响声、攻击</a:t>
                      </a:r>
                      <a:r>
                        <a:rPr lang="zh-TW" altLang="en-US" sz="2800" b="0" baseline="0" dirty="0">
                          <a:ln>
                            <a:solidFill>
                              <a:schemeClr val="tx1"/>
                            </a:solidFill>
                          </a:ln>
                          <a:solidFill>
                            <a:schemeClr val="tx1"/>
                          </a:solidFill>
                          <a:latin typeface="微軟正黑體" panose="020B0604030504040204" pitchFamily="34" charset="-120"/>
                          <a:ea typeface="+mn-ea"/>
                        </a:rPr>
                        <a:t>、冲击、炮火、火势、暴风雨、药性等。</a:t>
                      </a:r>
                      <a:endParaRPr lang="en-US" altLang="zh-TW" sz="2800" b="0" baseline="0" dirty="0">
                        <a:ln>
                          <a:solidFill>
                            <a:schemeClr val="tx1"/>
                          </a:solidFill>
                        </a:ln>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635108288"/>
                  </a:ext>
                </a:extLst>
              </a:tr>
            </a:tbl>
          </a:graphicData>
        </a:graphic>
      </p:graphicFrame>
    </p:spTree>
    <p:extLst>
      <p:ext uri="{BB962C8B-B14F-4D97-AF65-F5344CB8AC3E}">
        <p14:creationId xmlns:p14="http://schemas.microsoft.com/office/powerpoint/2010/main" val="2074132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游行</a:t>
            </a:r>
            <a:endParaRPr lang="en-US" altLang="zh-TW" sz="6000" dirty="0">
              <a:latin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yóuxíng</a:t>
            </a:r>
            <a:endParaRPr lang="zh-TW" altLang="en-US" sz="3200" dirty="0">
              <a:latin typeface="Calibri" panose="020F0502020204030204" pitchFamily="34" charset="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508105"/>
          </a:xfrm>
          <a:prstGeom prst="rect">
            <a:avLst/>
          </a:prstGeom>
          <a:noFill/>
          <a:ln>
            <a:solidFill>
              <a:schemeClr val="tx1"/>
            </a:solidFill>
          </a:ln>
        </p:spPr>
        <p:txBody>
          <a:bodyPr wrap="square" rtlCol="0">
            <a:spAutoFit/>
          </a:bodyPr>
          <a:lstStyle/>
          <a:p>
            <a:pPr algn="ctr"/>
            <a:r>
              <a:rPr lang="zh-TW" altLang="en-US" sz="6000" dirty="0">
                <a:latin typeface="Calibri" panose="020F0502020204030204" pitchFamily="34" charset="0"/>
              </a:rPr>
              <a:t>京都</a:t>
            </a:r>
            <a:endParaRPr lang="en-US" altLang="zh-TW" sz="6000" dirty="0">
              <a:latin typeface="Calibri" panose="020F0502020204030204" pitchFamily="34" charset="0"/>
            </a:endParaRPr>
          </a:p>
          <a:p>
            <a:pPr algn="ctr"/>
            <a:r>
              <a:rPr lang="en-US" altLang="zh-TW" sz="3200" dirty="0" err="1">
                <a:latin typeface="Calibri" panose="020F0502020204030204" pitchFamily="34" charset="0"/>
                <a:cs typeface="Calibri" panose="020F0502020204030204" pitchFamily="34" charset="0"/>
              </a:rPr>
              <a:t>jīngdū</a:t>
            </a:r>
            <a:endParaRPr lang="zh-TW" altLang="en-US" sz="3200" dirty="0">
              <a:latin typeface="Calibri" panose="020F0502020204030204" pitchFamily="34" charset="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3" y="1888134"/>
            <a:ext cx="5439953" cy="1482137"/>
          </a:xfrm>
          <a:prstGeom prst="rect">
            <a:avLst/>
          </a:prstGeom>
          <a:noFill/>
        </p:spPr>
        <p:txBody>
          <a:bodyPr wrap="square" rtlCol="0">
            <a:spAutoFit/>
          </a:bodyPr>
          <a:lstStyle/>
          <a:p>
            <a:pPr algn="ctr">
              <a:lnSpc>
                <a:spcPct val="150000"/>
              </a:lnSpc>
            </a:pPr>
            <a:r>
              <a:rPr lang="zh-TW" altLang="en-US" sz="3200" dirty="0"/>
              <a:t>广大群众为了庆祝、纪念、示威等目的在街上结队而行。</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416844" y="2184167"/>
            <a:ext cx="5439953" cy="743665"/>
          </a:xfrm>
          <a:prstGeom prst="rect">
            <a:avLst/>
          </a:prstGeom>
          <a:noFill/>
        </p:spPr>
        <p:txBody>
          <a:bodyPr wrap="square" rtlCol="0">
            <a:spAutoFit/>
          </a:bodyPr>
          <a:lstStyle/>
          <a:p>
            <a:pPr algn="ctr">
              <a:lnSpc>
                <a:spcPct val="150000"/>
              </a:lnSpc>
            </a:pPr>
            <a:r>
              <a:rPr lang="zh-TW" altLang="en-US" sz="3200" dirty="0"/>
              <a:t>首都，文中指北京。</a:t>
            </a:r>
          </a:p>
        </p:txBody>
      </p:sp>
      <p:sp>
        <p:nvSpPr>
          <p:cNvPr id="11" name="矩形 10">
            <a:extLst>
              <a:ext uri="{FF2B5EF4-FFF2-40B4-BE49-F238E27FC236}">
                <a16:creationId xmlns:a16="http://schemas.microsoft.com/office/drawing/2014/main" id="{9AF8CCF4-6697-482F-81B6-2EF38231843A}"/>
              </a:ext>
            </a:extLst>
          </p:cNvPr>
          <p:cNvSpPr/>
          <p:nvPr/>
        </p:nvSpPr>
        <p:spPr>
          <a:xfrm>
            <a:off x="3060700" y="750449"/>
            <a:ext cx="2476499" cy="461665"/>
          </a:xfrm>
          <a:prstGeom prst="rect">
            <a:avLst/>
          </a:prstGeom>
        </p:spPr>
        <p:txBody>
          <a:bodyPr wrap="square">
            <a:spAutoFit/>
          </a:bodyPr>
          <a:lstStyle/>
          <a:p>
            <a:pPr algn="ctr"/>
            <a:r>
              <a:rPr lang="en-US" altLang="zh-TW" sz="2400" dirty="0" err="1">
                <a:latin typeface="Calibri" panose="020F0502020204030204" pitchFamily="34" charset="0"/>
                <a:ea typeface="Microsoft Yahei" panose="020B0503020204020204" pitchFamily="34" charset="-122"/>
                <a:cs typeface="Calibri" panose="020F0502020204030204" pitchFamily="34" charset="0"/>
              </a:rPr>
              <a:t>p</a:t>
            </a:r>
            <a:r>
              <a:rPr lang="en-US" altLang="zh-TW" sz="2400" b="0" i="0" dirty="0" err="1">
                <a:effectLst/>
                <a:latin typeface="Calibri" panose="020F0502020204030204" pitchFamily="34" charset="0"/>
                <a:ea typeface="Microsoft Yahei" panose="020B0503020204020204" pitchFamily="34" charset="-122"/>
                <a:cs typeface="Calibri" panose="020F0502020204030204" pitchFamily="34" charset="0"/>
              </a:rPr>
              <a:t>arade;march</a:t>
            </a:r>
            <a:endParaRPr lang="zh-TW" altLang="en-US" sz="2400" dirty="0">
              <a:latin typeface="Calibri" panose="020F0502020204030204" pitchFamily="34" charset="0"/>
              <a:cs typeface="Calibri" panose="020F0502020204030204" pitchFamily="34" charset="0"/>
            </a:endParaRPr>
          </a:p>
        </p:txBody>
      </p:sp>
      <p:pic>
        <p:nvPicPr>
          <p:cNvPr id="3" name="圖片 2">
            <a:extLst>
              <a:ext uri="{FF2B5EF4-FFF2-40B4-BE49-F238E27FC236}">
                <a16:creationId xmlns:a16="http://schemas.microsoft.com/office/drawing/2014/main" id="{85B35788-A779-44E4-A614-8F678E375DCB}"/>
              </a:ext>
            </a:extLst>
          </p:cNvPr>
          <p:cNvPicPr>
            <a:picLocks noChangeAspect="1"/>
          </p:cNvPicPr>
          <p:nvPr/>
        </p:nvPicPr>
        <p:blipFill>
          <a:blip r:embed="rId2"/>
          <a:stretch>
            <a:fillRect/>
          </a:stretch>
        </p:blipFill>
        <p:spPr>
          <a:xfrm>
            <a:off x="459616" y="3446073"/>
            <a:ext cx="5077583" cy="3389891"/>
          </a:xfrm>
          <a:prstGeom prst="rect">
            <a:avLst/>
          </a:prstGeom>
        </p:spPr>
      </p:pic>
      <p:pic>
        <p:nvPicPr>
          <p:cNvPr id="14" name="圖片 13">
            <a:extLst>
              <a:ext uri="{FF2B5EF4-FFF2-40B4-BE49-F238E27FC236}">
                <a16:creationId xmlns:a16="http://schemas.microsoft.com/office/drawing/2014/main" id="{02B327A1-B197-450A-9E49-E484D4CEF9F5}"/>
              </a:ext>
            </a:extLst>
          </p:cNvPr>
          <p:cNvPicPr>
            <a:picLocks noChangeAspect="1"/>
          </p:cNvPicPr>
          <p:nvPr/>
        </p:nvPicPr>
        <p:blipFill>
          <a:blip r:embed="rId3"/>
          <a:stretch>
            <a:fillRect/>
          </a:stretch>
        </p:blipFill>
        <p:spPr>
          <a:xfrm>
            <a:off x="6541257" y="3222057"/>
            <a:ext cx="5315540" cy="3322212"/>
          </a:xfrm>
          <a:prstGeom prst="rect">
            <a:avLst/>
          </a:prstGeom>
        </p:spPr>
      </p:pic>
    </p:spTree>
    <p:extLst>
      <p:ext uri="{BB962C8B-B14F-4D97-AF65-F5344CB8AC3E}">
        <p14:creationId xmlns:p14="http://schemas.microsoft.com/office/powerpoint/2010/main" val="163901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a:extLst>
              <a:ext uri="{FF2B5EF4-FFF2-40B4-BE49-F238E27FC236}">
                <a16:creationId xmlns:a16="http://schemas.microsoft.com/office/drawing/2014/main" id="{27B0F547-E7EE-4378-9850-993986BC0204}"/>
              </a:ext>
            </a:extLst>
          </p:cNvPr>
          <p:cNvCxnSpPr>
            <a:cxnSpLocks/>
            <a:stCxn id="2" idx="3"/>
            <a:endCxn id="3" idx="1"/>
          </p:cNvCxnSpPr>
          <p:nvPr/>
        </p:nvCxnSpPr>
        <p:spPr>
          <a:xfrm flipV="1">
            <a:off x="2414401" y="542398"/>
            <a:ext cx="1009595" cy="242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CA23C9D1-5ACB-4A37-A874-8CF4451C23FB}"/>
              </a:ext>
            </a:extLst>
          </p:cNvPr>
          <p:cNvSpPr txBox="1"/>
          <p:nvPr/>
        </p:nvSpPr>
        <p:spPr>
          <a:xfrm>
            <a:off x="261750" y="144710"/>
            <a:ext cx="2152651" cy="800219"/>
          </a:xfrm>
          <a:prstGeom prst="rect">
            <a:avLst/>
          </a:prstGeom>
          <a:noFill/>
          <a:ln>
            <a:solidFill>
              <a:schemeClr val="tx1"/>
            </a:solidFill>
          </a:ln>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激烈</a:t>
            </a:r>
            <a:endParaRPr lang="en-US" altLang="zh-TW" sz="3200" dirty="0">
              <a:latin typeface="微軟正黑體" panose="020B0604030504040204" pitchFamily="34" charset="-120"/>
              <a:ea typeface="微軟正黑體" panose="020B0604030504040204" pitchFamily="34" charset="-120"/>
            </a:endParaRPr>
          </a:p>
          <a:p>
            <a:pPr algn="ctr"/>
            <a:r>
              <a:rPr lang="en-US" altLang="zh-TW" sz="1400" dirty="0" err="1">
                <a:latin typeface="微軟正黑體" panose="020B0604030504040204" pitchFamily="34" charset="-120"/>
                <a:ea typeface="微軟正黑體" panose="020B0604030504040204" pitchFamily="34" charset="-120"/>
              </a:rPr>
              <a:t>jīliè</a:t>
            </a:r>
            <a:endParaRPr lang="zh-TW" altLang="en-US" sz="1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文字方塊 2">
            <a:extLst>
              <a:ext uri="{FF2B5EF4-FFF2-40B4-BE49-F238E27FC236}">
                <a16:creationId xmlns:a16="http://schemas.microsoft.com/office/drawing/2014/main" id="{E951F078-D774-4C20-945F-8999107CA578}"/>
              </a:ext>
            </a:extLst>
          </p:cNvPr>
          <p:cNvSpPr txBox="1"/>
          <p:nvPr/>
        </p:nvSpPr>
        <p:spPr>
          <a:xfrm>
            <a:off x="3423996" y="142288"/>
            <a:ext cx="2152651" cy="800219"/>
          </a:xfrm>
          <a:prstGeom prst="rect">
            <a:avLst/>
          </a:prstGeom>
          <a:noFill/>
          <a:ln>
            <a:solidFill>
              <a:schemeClr val="tx1"/>
            </a:solidFill>
          </a:ln>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剧烈</a:t>
            </a:r>
            <a:endParaRPr lang="en-US" altLang="zh-TW" sz="3200" dirty="0">
              <a:latin typeface="微軟正黑體" panose="020B0604030504040204" pitchFamily="34" charset="-120"/>
              <a:ea typeface="微軟正黑體" panose="020B0604030504040204" pitchFamily="34" charset="-120"/>
            </a:endParaRPr>
          </a:p>
          <a:p>
            <a:pPr algn="ctr"/>
            <a:r>
              <a:rPr lang="en-US" altLang="zh-TW" sz="1400" dirty="0" err="1">
                <a:latin typeface="微軟正黑體" panose="020B0604030504040204" pitchFamily="34" charset="-120"/>
                <a:ea typeface="微軟正黑體" panose="020B0604030504040204" pitchFamily="34" charset="-120"/>
              </a:rPr>
              <a:t>jùliè</a:t>
            </a:r>
            <a:endParaRPr lang="zh-TW" altLang="en-US" sz="1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412D84E-BCEC-4A29-AF9B-B38FCD2C504D}"/>
              </a:ext>
            </a:extLst>
          </p:cNvPr>
          <p:cNvSpPr txBox="1"/>
          <p:nvPr/>
        </p:nvSpPr>
        <p:spPr>
          <a:xfrm>
            <a:off x="6605360" y="142288"/>
            <a:ext cx="2152652" cy="800219"/>
          </a:xfrm>
          <a:prstGeom prst="rect">
            <a:avLst/>
          </a:prstGeom>
          <a:noFill/>
          <a:ln>
            <a:solidFill>
              <a:schemeClr val="tx1"/>
            </a:solidFill>
          </a:ln>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猛烈</a:t>
            </a:r>
            <a:endParaRPr lang="en-US" altLang="zh-TW" sz="3200" dirty="0">
              <a:latin typeface="微軟正黑體" panose="020B0604030504040204" pitchFamily="34" charset="-120"/>
              <a:ea typeface="微軟正黑體" panose="020B0604030504040204" pitchFamily="34" charset="-120"/>
            </a:endParaRPr>
          </a:p>
          <a:p>
            <a:pPr algn="ctr"/>
            <a:r>
              <a:rPr lang="en-US" altLang="zh-TW" sz="1400" dirty="0" err="1">
                <a:latin typeface="微軟正黑體" panose="020B0604030504040204" pitchFamily="34" charset="-120"/>
                <a:ea typeface="微軟正黑體" panose="020B0604030504040204" pitchFamily="34" charset="-120"/>
              </a:rPr>
              <a:t>měngliè</a:t>
            </a:r>
            <a:endParaRPr lang="zh-TW" altLang="en-US" sz="1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74E4756D-5752-44E1-A8DD-9040A64B1BBB}"/>
              </a:ext>
            </a:extLst>
          </p:cNvPr>
          <p:cNvSpPr txBox="1"/>
          <p:nvPr/>
        </p:nvSpPr>
        <p:spPr>
          <a:xfrm>
            <a:off x="9777178" y="142289"/>
            <a:ext cx="2152651" cy="800219"/>
          </a:xfrm>
          <a:prstGeom prst="rect">
            <a:avLst/>
          </a:prstGeom>
          <a:noFill/>
          <a:ln>
            <a:solidFill>
              <a:schemeClr val="tx1"/>
            </a:solidFill>
          </a:ln>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强烈</a:t>
            </a:r>
            <a:endParaRPr lang="en-US" altLang="zh-TW" sz="3200" dirty="0">
              <a:latin typeface="微軟正黑體" panose="020B0604030504040204" pitchFamily="34" charset="-120"/>
              <a:ea typeface="微軟正黑體" panose="020B0604030504040204" pitchFamily="34" charset="-120"/>
            </a:endParaRPr>
          </a:p>
          <a:p>
            <a:pPr algn="ctr"/>
            <a:r>
              <a:rPr lang="en-US" altLang="zh-TW" sz="1400" dirty="0" err="1">
                <a:latin typeface="微軟正黑體" panose="020B0604030504040204" pitchFamily="34" charset="-120"/>
                <a:ea typeface="微軟正黑體" panose="020B0604030504040204" pitchFamily="34" charset="-120"/>
              </a:rPr>
              <a:t>qiángliè</a:t>
            </a:r>
            <a:endParaRPr lang="zh-TW" altLang="en-US" sz="1400" dirty="0">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16" name="直線接點 15">
            <a:extLst>
              <a:ext uri="{FF2B5EF4-FFF2-40B4-BE49-F238E27FC236}">
                <a16:creationId xmlns:a16="http://schemas.microsoft.com/office/drawing/2014/main" id="{444C56CF-194D-4DE1-97F5-96BB69A1873E}"/>
              </a:ext>
            </a:extLst>
          </p:cNvPr>
          <p:cNvCxnSpPr>
            <a:cxnSpLocks/>
            <a:stCxn id="3" idx="3"/>
            <a:endCxn id="4" idx="1"/>
          </p:cNvCxnSpPr>
          <p:nvPr/>
        </p:nvCxnSpPr>
        <p:spPr>
          <a:xfrm>
            <a:off x="5576647" y="542398"/>
            <a:ext cx="102871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C59F987D-031B-4724-9BC8-AF9B74CF9E9D}"/>
              </a:ext>
            </a:extLst>
          </p:cNvPr>
          <p:cNvCxnSpPr>
            <a:cxnSpLocks/>
            <a:stCxn id="4" idx="3"/>
            <a:endCxn id="5" idx="1"/>
          </p:cNvCxnSpPr>
          <p:nvPr/>
        </p:nvCxnSpPr>
        <p:spPr>
          <a:xfrm>
            <a:off x="8758012" y="542398"/>
            <a:ext cx="1019166"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 name="表格 10">
            <a:extLst>
              <a:ext uri="{FF2B5EF4-FFF2-40B4-BE49-F238E27FC236}">
                <a16:creationId xmlns:a16="http://schemas.microsoft.com/office/drawing/2014/main" id="{70FE7758-8148-4BE3-8998-7523DAF88268}"/>
              </a:ext>
            </a:extLst>
          </p:cNvPr>
          <p:cNvGraphicFramePr>
            <a:graphicFrameLocks noGrp="1"/>
          </p:cNvGraphicFramePr>
          <p:nvPr>
            <p:extLst>
              <p:ext uri="{D42A27DB-BD31-4B8C-83A1-F6EECF244321}">
                <p14:modId xmlns:p14="http://schemas.microsoft.com/office/powerpoint/2010/main" val="11504084"/>
              </p:ext>
            </p:extLst>
          </p:nvPr>
        </p:nvGraphicFramePr>
        <p:xfrm>
          <a:off x="133350" y="1081036"/>
          <a:ext cx="11925300" cy="5506605"/>
        </p:xfrm>
        <a:graphic>
          <a:graphicData uri="http://schemas.openxmlformats.org/drawingml/2006/table">
            <a:tbl>
              <a:tblPr firstRow="1" bandRow="1">
                <a:tableStyleId>{5940675A-B579-460E-94D1-54222C63F5DA}</a:tableStyleId>
              </a:tblPr>
              <a:tblGrid>
                <a:gridCol w="3975100">
                  <a:extLst>
                    <a:ext uri="{9D8B030D-6E8A-4147-A177-3AD203B41FA5}">
                      <a16:colId xmlns:a16="http://schemas.microsoft.com/office/drawing/2014/main" val="4014169424"/>
                    </a:ext>
                  </a:extLst>
                </a:gridCol>
                <a:gridCol w="3975100">
                  <a:extLst>
                    <a:ext uri="{9D8B030D-6E8A-4147-A177-3AD203B41FA5}">
                      <a16:colId xmlns:a16="http://schemas.microsoft.com/office/drawing/2014/main" val="4284190387"/>
                    </a:ext>
                  </a:extLst>
                </a:gridCol>
                <a:gridCol w="3975100">
                  <a:extLst>
                    <a:ext uri="{9D8B030D-6E8A-4147-A177-3AD203B41FA5}">
                      <a16:colId xmlns:a16="http://schemas.microsoft.com/office/drawing/2014/main" val="597409916"/>
                    </a:ext>
                  </a:extLst>
                </a:gridCol>
              </a:tblGrid>
              <a:tr h="900153">
                <a:tc>
                  <a:txBody>
                    <a:bodyPr/>
                    <a:lstStyle/>
                    <a:p>
                      <a:pPr algn="ctr"/>
                      <a:r>
                        <a:rPr lang="en-US" altLang="zh-TW" sz="3000" dirty="0"/>
                        <a:t>1._____</a:t>
                      </a:r>
                      <a:r>
                        <a:rPr lang="zh-TW" altLang="en-US" sz="3000" dirty="0"/>
                        <a:t>的比赛</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2._____</a:t>
                      </a:r>
                      <a:r>
                        <a:rPr lang="zh-TW" altLang="en-US" sz="3000" dirty="0"/>
                        <a:t>的大火</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3.</a:t>
                      </a:r>
                      <a:r>
                        <a:rPr lang="zh-TW" altLang="en-US" sz="3000" dirty="0"/>
                        <a:t>忍受</a:t>
                      </a:r>
                      <a:r>
                        <a:rPr lang="en-US" altLang="zh-TW" sz="3000" dirty="0"/>
                        <a:t>_____</a:t>
                      </a:r>
                      <a:r>
                        <a:rPr lang="zh-TW" altLang="en-US" sz="3000" dirty="0"/>
                        <a:t>的疼痛</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7183801"/>
                  </a:ext>
                </a:extLst>
              </a:tr>
              <a:tr h="900153">
                <a:tc>
                  <a:txBody>
                    <a:bodyPr/>
                    <a:lstStyle/>
                    <a:p>
                      <a:pPr algn="ctr"/>
                      <a:r>
                        <a:rPr lang="en-US" altLang="zh-TW" sz="3000" dirty="0"/>
                        <a:t>4._____</a:t>
                      </a:r>
                      <a:r>
                        <a:rPr lang="zh-TW" altLang="en-US" sz="3000" dirty="0"/>
                        <a:t>的思想斗争</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5._____</a:t>
                      </a:r>
                      <a:r>
                        <a:rPr lang="zh-TW" altLang="en-US" sz="3000" dirty="0"/>
                        <a:t>地争论</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6._____</a:t>
                      </a:r>
                      <a:r>
                        <a:rPr lang="zh-TW" altLang="en-US" sz="3000" dirty="0"/>
                        <a:t>的香水味</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03937274"/>
                  </a:ext>
                </a:extLst>
              </a:tr>
              <a:tr h="900153">
                <a:tc>
                  <a:txBody>
                    <a:bodyPr/>
                    <a:lstStyle/>
                    <a:p>
                      <a:pPr algn="ctr"/>
                      <a:r>
                        <a:rPr lang="en-US" altLang="zh-TW" sz="3000" dirty="0"/>
                        <a:t>7._____</a:t>
                      </a:r>
                      <a:r>
                        <a:rPr lang="zh-TW" altLang="en-US" sz="3000" dirty="0"/>
                        <a:t>的求知欲</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8._____</a:t>
                      </a:r>
                      <a:r>
                        <a:rPr lang="zh-TW" altLang="en-US" sz="3000" dirty="0"/>
                        <a:t>地反映愿望</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9._____</a:t>
                      </a:r>
                      <a:r>
                        <a:rPr lang="zh-TW" altLang="en-US" sz="3000" dirty="0"/>
                        <a:t>的轰炸</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4709842"/>
                  </a:ext>
                </a:extLst>
              </a:tr>
              <a:tr h="900153">
                <a:tc>
                  <a:txBody>
                    <a:bodyPr/>
                    <a:lstStyle/>
                    <a:p>
                      <a:pPr algn="ctr"/>
                      <a:r>
                        <a:rPr lang="en-US" altLang="zh-TW" sz="3000" dirty="0"/>
                        <a:t>10.</a:t>
                      </a:r>
                      <a:r>
                        <a:rPr lang="zh-TW" altLang="en-US" sz="3000" dirty="0"/>
                        <a:t>市场竞争</a:t>
                      </a:r>
                      <a:r>
                        <a:rPr lang="en-US" altLang="zh-TW" sz="3000" dirty="0"/>
                        <a:t>_____</a:t>
                      </a:r>
                      <a:endParaRPr lang="zh-TW" altLang="en-US" sz="3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11._____</a:t>
                      </a:r>
                      <a:r>
                        <a:rPr lang="zh-TW" altLang="en-US" sz="3000" dirty="0"/>
                        <a:t>的灯光</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12.</a:t>
                      </a:r>
                      <a:r>
                        <a:rPr lang="zh-TW" altLang="en-US" sz="3000" dirty="0"/>
                        <a:t>辩论赛十分</a:t>
                      </a:r>
                      <a:r>
                        <a:rPr lang="en-US" altLang="zh-TW" sz="3000" dirty="0"/>
                        <a:t>_____</a:t>
                      </a:r>
                      <a:endParaRPr lang="zh-TW" altLang="en-US" sz="3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8404471"/>
                  </a:ext>
                </a:extLst>
              </a:tr>
              <a:tr h="900153">
                <a:tc>
                  <a:txBody>
                    <a:bodyPr/>
                    <a:lstStyle/>
                    <a:p>
                      <a:pPr algn="ctr"/>
                      <a:r>
                        <a:rPr lang="en-US" altLang="zh-TW" sz="3000" dirty="0"/>
                        <a:t>13.</a:t>
                      </a:r>
                      <a:r>
                        <a:rPr lang="zh-TW" altLang="en-US" sz="3000" dirty="0"/>
                        <a:t>海浪</a:t>
                      </a:r>
                      <a:r>
                        <a:rPr lang="en-US" altLang="zh-TW" sz="3000" dirty="0"/>
                        <a:t>_____</a:t>
                      </a:r>
                      <a:r>
                        <a:rPr lang="zh-TW" altLang="en-US" sz="3000" dirty="0"/>
                        <a:t>地冲击岩石</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14._____</a:t>
                      </a:r>
                      <a:r>
                        <a:rPr lang="zh-TW" altLang="en-US" sz="3000" dirty="0"/>
                        <a:t>的运动</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15.</a:t>
                      </a:r>
                      <a:r>
                        <a:rPr lang="zh-TW" altLang="en-US" sz="3000" dirty="0"/>
                        <a:t>药性很</a:t>
                      </a:r>
                      <a:r>
                        <a:rPr lang="en-US" altLang="zh-TW" sz="3000" dirty="0"/>
                        <a:t>_____</a:t>
                      </a:r>
                      <a:endParaRPr lang="zh-TW" altLang="en-US" sz="3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16849394"/>
                  </a:ext>
                </a:extLst>
              </a:tr>
              <a:tr h="900153">
                <a:tc>
                  <a:txBody>
                    <a:bodyPr/>
                    <a:lstStyle/>
                    <a:p>
                      <a:pPr algn="ctr"/>
                      <a:r>
                        <a:rPr lang="en-US" altLang="zh-TW" sz="3000" dirty="0"/>
                        <a:t>16.</a:t>
                      </a:r>
                      <a:r>
                        <a:rPr lang="zh-TW" altLang="en-US" sz="3000" dirty="0"/>
                        <a:t>形成</a:t>
                      </a:r>
                      <a:r>
                        <a:rPr lang="en-US" altLang="zh-TW" sz="3000" dirty="0"/>
                        <a:t>_____</a:t>
                      </a:r>
                      <a:r>
                        <a:rPr lang="zh-TW" altLang="en-US" sz="3000" dirty="0"/>
                        <a:t>的对比</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17._____</a:t>
                      </a:r>
                      <a:r>
                        <a:rPr lang="zh-TW" altLang="en-US" sz="3000" dirty="0"/>
                        <a:t>要求改革</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altLang="zh-TW" sz="3000" dirty="0"/>
                        <a:t>18.</a:t>
                      </a:r>
                      <a:r>
                        <a:rPr lang="zh-TW" altLang="en-US" sz="3000" dirty="0"/>
                        <a:t>斗争</a:t>
                      </a:r>
                      <a:r>
                        <a:rPr lang="en-US" altLang="zh-TW" sz="3000" dirty="0"/>
                        <a:t>_____</a:t>
                      </a:r>
                      <a:endParaRPr lang="zh-TW" altLang="en-US" sz="30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58738946"/>
                  </a:ext>
                </a:extLst>
              </a:tr>
            </a:tbl>
          </a:graphicData>
        </a:graphic>
      </p:graphicFrame>
      <p:sp>
        <p:nvSpPr>
          <p:cNvPr id="12" name="文字方塊 11">
            <a:extLst>
              <a:ext uri="{FF2B5EF4-FFF2-40B4-BE49-F238E27FC236}">
                <a16:creationId xmlns:a16="http://schemas.microsoft.com/office/drawing/2014/main" id="{19113DC3-3555-4BDC-9BDB-EDD5E2571B33}"/>
              </a:ext>
            </a:extLst>
          </p:cNvPr>
          <p:cNvSpPr txBox="1"/>
          <p:nvPr/>
        </p:nvSpPr>
        <p:spPr>
          <a:xfrm>
            <a:off x="1190626" y="1204146"/>
            <a:ext cx="962024" cy="553998"/>
          </a:xfrm>
          <a:prstGeom prst="rect">
            <a:avLst/>
          </a:prstGeom>
          <a:noFill/>
        </p:spPr>
        <p:txBody>
          <a:bodyPr wrap="square" rtlCol="0">
            <a:spAutoFit/>
          </a:bodyPr>
          <a:lstStyle/>
          <a:p>
            <a:r>
              <a:rPr lang="zh-TW" altLang="en-US" sz="3000" dirty="0">
                <a:highlight>
                  <a:srgbClr val="FF0000"/>
                </a:highlight>
              </a:rPr>
              <a:t>激烈</a:t>
            </a:r>
          </a:p>
        </p:txBody>
      </p:sp>
      <p:sp>
        <p:nvSpPr>
          <p:cNvPr id="15" name="文字方塊 14">
            <a:extLst>
              <a:ext uri="{FF2B5EF4-FFF2-40B4-BE49-F238E27FC236}">
                <a16:creationId xmlns:a16="http://schemas.microsoft.com/office/drawing/2014/main" id="{77306CC1-AB47-424D-990E-4AB042D35445}"/>
              </a:ext>
            </a:extLst>
          </p:cNvPr>
          <p:cNvSpPr txBox="1"/>
          <p:nvPr/>
        </p:nvSpPr>
        <p:spPr>
          <a:xfrm>
            <a:off x="5167314" y="1201724"/>
            <a:ext cx="962024" cy="553998"/>
          </a:xfrm>
          <a:prstGeom prst="rect">
            <a:avLst/>
          </a:prstGeom>
          <a:noFill/>
        </p:spPr>
        <p:txBody>
          <a:bodyPr wrap="square" rtlCol="0">
            <a:spAutoFit/>
          </a:bodyPr>
          <a:lstStyle/>
          <a:p>
            <a:r>
              <a:rPr lang="zh-TW" altLang="en-US" sz="3000" dirty="0">
                <a:highlight>
                  <a:srgbClr val="FF0000"/>
                </a:highlight>
              </a:rPr>
              <a:t>猛烈</a:t>
            </a:r>
          </a:p>
        </p:txBody>
      </p:sp>
      <p:sp>
        <p:nvSpPr>
          <p:cNvPr id="17" name="文字方塊 16">
            <a:extLst>
              <a:ext uri="{FF2B5EF4-FFF2-40B4-BE49-F238E27FC236}">
                <a16:creationId xmlns:a16="http://schemas.microsoft.com/office/drawing/2014/main" id="{8DD240EA-C8E2-41E9-9D4E-15DADE3D058B}"/>
              </a:ext>
            </a:extLst>
          </p:cNvPr>
          <p:cNvSpPr txBox="1"/>
          <p:nvPr/>
        </p:nvSpPr>
        <p:spPr>
          <a:xfrm>
            <a:off x="9053703" y="2095199"/>
            <a:ext cx="962024" cy="553998"/>
          </a:xfrm>
          <a:prstGeom prst="rect">
            <a:avLst/>
          </a:prstGeom>
          <a:noFill/>
        </p:spPr>
        <p:txBody>
          <a:bodyPr wrap="square" rtlCol="0">
            <a:spAutoFit/>
          </a:bodyPr>
          <a:lstStyle/>
          <a:p>
            <a:r>
              <a:rPr lang="zh-TW" altLang="en-US" sz="3000" dirty="0">
                <a:highlight>
                  <a:srgbClr val="FF0000"/>
                </a:highlight>
              </a:rPr>
              <a:t>强烈</a:t>
            </a:r>
          </a:p>
        </p:txBody>
      </p:sp>
      <p:sp>
        <p:nvSpPr>
          <p:cNvPr id="18" name="文字方塊 17">
            <a:extLst>
              <a:ext uri="{FF2B5EF4-FFF2-40B4-BE49-F238E27FC236}">
                <a16:creationId xmlns:a16="http://schemas.microsoft.com/office/drawing/2014/main" id="{5544EC5E-7815-4FDC-ACA5-6561794FCF85}"/>
              </a:ext>
            </a:extLst>
          </p:cNvPr>
          <p:cNvSpPr txBox="1"/>
          <p:nvPr/>
        </p:nvSpPr>
        <p:spPr>
          <a:xfrm>
            <a:off x="5286565" y="4871657"/>
            <a:ext cx="962024" cy="553998"/>
          </a:xfrm>
          <a:prstGeom prst="rect">
            <a:avLst/>
          </a:prstGeom>
          <a:noFill/>
        </p:spPr>
        <p:txBody>
          <a:bodyPr wrap="square" rtlCol="0">
            <a:spAutoFit/>
          </a:bodyPr>
          <a:lstStyle/>
          <a:p>
            <a:r>
              <a:rPr lang="zh-TW" altLang="en-US" sz="3000" dirty="0">
                <a:highlight>
                  <a:srgbClr val="FF0000"/>
                </a:highlight>
              </a:rPr>
              <a:t>剧烈</a:t>
            </a:r>
          </a:p>
        </p:txBody>
      </p:sp>
      <p:sp>
        <p:nvSpPr>
          <p:cNvPr id="20" name="文字方塊 19">
            <a:extLst>
              <a:ext uri="{FF2B5EF4-FFF2-40B4-BE49-F238E27FC236}">
                <a16:creationId xmlns:a16="http://schemas.microsoft.com/office/drawing/2014/main" id="{A0F30286-F6D0-470D-803C-4D2A4E6ECC91}"/>
              </a:ext>
            </a:extLst>
          </p:cNvPr>
          <p:cNvSpPr txBox="1"/>
          <p:nvPr/>
        </p:nvSpPr>
        <p:spPr>
          <a:xfrm>
            <a:off x="857063" y="2098796"/>
            <a:ext cx="962024" cy="553998"/>
          </a:xfrm>
          <a:prstGeom prst="rect">
            <a:avLst/>
          </a:prstGeom>
          <a:noFill/>
        </p:spPr>
        <p:txBody>
          <a:bodyPr wrap="square" rtlCol="0">
            <a:spAutoFit/>
          </a:bodyPr>
          <a:lstStyle/>
          <a:p>
            <a:r>
              <a:rPr lang="zh-TW" altLang="en-US" sz="3000" dirty="0">
                <a:highlight>
                  <a:srgbClr val="FF0000"/>
                </a:highlight>
              </a:rPr>
              <a:t>剧烈</a:t>
            </a:r>
          </a:p>
        </p:txBody>
      </p:sp>
      <p:sp>
        <p:nvSpPr>
          <p:cNvPr id="21" name="文字方塊 20">
            <a:extLst>
              <a:ext uri="{FF2B5EF4-FFF2-40B4-BE49-F238E27FC236}">
                <a16:creationId xmlns:a16="http://schemas.microsoft.com/office/drawing/2014/main" id="{4932F15C-31A9-4619-97C5-EAF5DDF54BAA}"/>
              </a:ext>
            </a:extLst>
          </p:cNvPr>
          <p:cNvSpPr txBox="1"/>
          <p:nvPr/>
        </p:nvSpPr>
        <p:spPr>
          <a:xfrm>
            <a:off x="5195889" y="2098796"/>
            <a:ext cx="962024" cy="553998"/>
          </a:xfrm>
          <a:prstGeom prst="rect">
            <a:avLst/>
          </a:prstGeom>
          <a:noFill/>
        </p:spPr>
        <p:txBody>
          <a:bodyPr wrap="square" rtlCol="0">
            <a:spAutoFit/>
          </a:bodyPr>
          <a:lstStyle/>
          <a:p>
            <a:r>
              <a:rPr lang="zh-TW" altLang="en-US" sz="3000" dirty="0">
                <a:highlight>
                  <a:srgbClr val="FF0000"/>
                </a:highlight>
              </a:rPr>
              <a:t>激烈</a:t>
            </a:r>
          </a:p>
        </p:txBody>
      </p:sp>
      <p:sp>
        <p:nvSpPr>
          <p:cNvPr id="22" name="文字方塊 21">
            <a:extLst>
              <a:ext uri="{FF2B5EF4-FFF2-40B4-BE49-F238E27FC236}">
                <a16:creationId xmlns:a16="http://schemas.microsoft.com/office/drawing/2014/main" id="{A42B1EFC-B74C-41A7-99F0-0B1E4485BA70}"/>
              </a:ext>
            </a:extLst>
          </p:cNvPr>
          <p:cNvSpPr txBox="1"/>
          <p:nvPr/>
        </p:nvSpPr>
        <p:spPr>
          <a:xfrm>
            <a:off x="4805553" y="2995868"/>
            <a:ext cx="962024" cy="553998"/>
          </a:xfrm>
          <a:prstGeom prst="rect">
            <a:avLst/>
          </a:prstGeom>
          <a:noFill/>
        </p:spPr>
        <p:txBody>
          <a:bodyPr wrap="square" rtlCol="0">
            <a:spAutoFit/>
          </a:bodyPr>
          <a:lstStyle/>
          <a:p>
            <a:r>
              <a:rPr lang="zh-TW" altLang="en-US" sz="3000" dirty="0">
                <a:highlight>
                  <a:srgbClr val="FF0000"/>
                </a:highlight>
              </a:rPr>
              <a:t>强烈</a:t>
            </a:r>
          </a:p>
        </p:txBody>
      </p:sp>
      <p:sp>
        <p:nvSpPr>
          <p:cNvPr id="23" name="文字方塊 22">
            <a:extLst>
              <a:ext uri="{FF2B5EF4-FFF2-40B4-BE49-F238E27FC236}">
                <a16:creationId xmlns:a16="http://schemas.microsoft.com/office/drawing/2014/main" id="{D5FBE850-E7AB-48B4-B1C5-0952B9B500B1}"/>
              </a:ext>
            </a:extLst>
          </p:cNvPr>
          <p:cNvSpPr txBox="1"/>
          <p:nvPr/>
        </p:nvSpPr>
        <p:spPr>
          <a:xfrm>
            <a:off x="1042800" y="2995868"/>
            <a:ext cx="962024" cy="553998"/>
          </a:xfrm>
          <a:prstGeom prst="rect">
            <a:avLst/>
          </a:prstGeom>
          <a:noFill/>
        </p:spPr>
        <p:txBody>
          <a:bodyPr wrap="square" rtlCol="0">
            <a:spAutoFit/>
          </a:bodyPr>
          <a:lstStyle/>
          <a:p>
            <a:r>
              <a:rPr lang="zh-TW" altLang="en-US" sz="3000" dirty="0">
                <a:highlight>
                  <a:srgbClr val="FF0000"/>
                </a:highlight>
              </a:rPr>
              <a:t>强烈</a:t>
            </a:r>
          </a:p>
        </p:txBody>
      </p:sp>
      <p:sp>
        <p:nvSpPr>
          <p:cNvPr id="24" name="文字方塊 23">
            <a:extLst>
              <a:ext uri="{FF2B5EF4-FFF2-40B4-BE49-F238E27FC236}">
                <a16:creationId xmlns:a16="http://schemas.microsoft.com/office/drawing/2014/main" id="{717E3867-53E8-48AA-AE17-7EE5C586878E}"/>
              </a:ext>
            </a:extLst>
          </p:cNvPr>
          <p:cNvSpPr txBox="1"/>
          <p:nvPr/>
        </p:nvSpPr>
        <p:spPr>
          <a:xfrm>
            <a:off x="9196389" y="2995868"/>
            <a:ext cx="962024" cy="553998"/>
          </a:xfrm>
          <a:prstGeom prst="rect">
            <a:avLst/>
          </a:prstGeom>
          <a:noFill/>
        </p:spPr>
        <p:txBody>
          <a:bodyPr wrap="square" rtlCol="0">
            <a:spAutoFit/>
          </a:bodyPr>
          <a:lstStyle/>
          <a:p>
            <a:r>
              <a:rPr lang="zh-TW" altLang="en-US" sz="3000" dirty="0">
                <a:highlight>
                  <a:srgbClr val="FF0000"/>
                </a:highlight>
              </a:rPr>
              <a:t>猛烈</a:t>
            </a:r>
          </a:p>
        </p:txBody>
      </p:sp>
      <p:sp>
        <p:nvSpPr>
          <p:cNvPr id="25" name="文字方塊 24">
            <a:extLst>
              <a:ext uri="{FF2B5EF4-FFF2-40B4-BE49-F238E27FC236}">
                <a16:creationId xmlns:a16="http://schemas.microsoft.com/office/drawing/2014/main" id="{A6DC3A3A-A6E0-4526-8660-6CD56C5A30CF}"/>
              </a:ext>
            </a:extLst>
          </p:cNvPr>
          <p:cNvSpPr txBox="1"/>
          <p:nvPr/>
        </p:nvSpPr>
        <p:spPr>
          <a:xfrm>
            <a:off x="2657476" y="3928296"/>
            <a:ext cx="962024" cy="553998"/>
          </a:xfrm>
          <a:prstGeom prst="rect">
            <a:avLst/>
          </a:prstGeom>
          <a:noFill/>
        </p:spPr>
        <p:txBody>
          <a:bodyPr wrap="square" rtlCol="0">
            <a:spAutoFit/>
          </a:bodyPr>
          <a:lstStyle/>
          <a:p>
            <a:r>
              <a:rPr lang="zh-TW" altLang="en-US" sz="3000" dirty="0">
                <a:highlight>
                  <a:srgbClr val="FF0000"/>
                </a:highlight>
              </a:rPr>
              <a:t>激烈</a:t>
            </a:r>
          </a:p>
        </p:txBody>
      </p:sp>
      <p:sp>
        <p:nvSpPr>
          <p:cNvPr id="26" name="文字方塊 25">
            <a:extLst>
              <a:ext uri="{FF2B5EF4-FFF2-40B4-BE49-F238E27FC236}">
                <a16:creationId xmlns:a16="http://schemas.microsoft.com/office/drawing/2014/main" id="{E7BB7BC8-206E-4D17-B680-ADA3AE8B5FBD}"/>
              </a:ext>
            </a:extLst>
          </p:cNvPr>
          <p:cNvSpPr txBox="1"/>
          <p:nvPr/>
        </p:nvSpPr>
        <p:spPr>
          <a:xfrm>
            <a:off x="5286565" y="3898712"/>
            <a:ext cx="962024" cy="553998"/>
          </a:xfrm>
          <a:prstGeom prst="rect">
            <a:avLst/>
          </a:prstGeom>
          <a:noFill/>
        </p:spPr>
        <p:txBody>
          <a:bodyPr wrap="square" rtlCol="0">
            <a:spAutoFit/>
          </a:bodyPr>
          <a:lstStyle/>
          <a:p>
            <a:r>
              <a:rPr lang="zh-TW" altLang="en-US" sz="3000" dirty="0">
                <a:highlight>
                  <a:srgbClr val="FF0000"/>
                </a:highlight>
              </a:rPr>
              <a:t>强烈</a:t>
            </a:r>
          </a:p>
        </p:txBody>
      </p:sp>
      <p:sp>
        <p:nvSpPr>
          <p:cNvPr id="27" name="文字方塊 26">
            <a:extLst>
              <a:ext uri="{FF2B5EF4-FFF2-40B4-BE49-F238E27FC236}">
                <a16:creationId xmlns:a16="http://schemas.microsoft.com/office/drawing/2014/main" id="{B01CA190-902C-4991-B3A5-801C9C4F1CD2}"/>
              </a:ext>
            </a:extLst>
          </p:cNvPr>
          <p:cNvSpPr txBox="1"/>
          <p:nvPr/>
        </p:nvSpPr>
        <p:spPr>
          <a:xfrm>
            <a:off x="10744201" y="3898712"/>
            <a:ext cx="962024" cy="553998"/>
          </a:xfrm>
          <a:prstGeom prst="rect">
            <a:avLst/>
          </a:prstGeom>
          <a:noFill/>
        </p:spPr>
        <p:txBody>
          <a:bodyPr wrap="square" rtlCol="0">
            <a:spAutoFit/>
          </a:bodyPr>
          <a:lstStyle/>
          <a:p>
            <a:r>
              <a:rPr lang="zh-TW" altLang="en-US" sz="3000" dirty="0">
                <a:highlight>
                  <a:srgbClr val="FF0000"/>
                </a:highlight>
              </a:rPr>
              <a:t>激烈</a:t>
            </a:r>
          </a:p>
        </p:txBody>
      </p:sp>
      <p:sp>
        <p:nvSpPr>
          <p:cNvPr id="28" name="文字方塊 27">
            <a:extLst>
              <a:ext uri="{FF2B5EF4-FFF2-40B4-BE49-F238E27FC236}">
                <a16:creationId xmlns:a16="http://schemas.microsoft.com/office/drawing/2014/main" id="{7BB218CC-993F-4B2A-A648-52130769BE65}"/>
              </a:ext>
            </a:extLst>
          </p:cNvPr>
          <p:cNvSpPr txBox="1"/>
          <p:nvPr/>
        </p:nvSpPr>
        <p:spPr>
          <a:xfrm>
            <a:off x="1695452" y="4618401"/>
            <a:ext cx="962024" cy="553998"/>
          </a:xfrm>
          <a:prstGeom prst="rect">
            <a:avLst/>
          </a:prstGeom>
          <a:noFill/>
        </p:spPr>
        <p:txBody>
          <a:bodyPr wrap="square" rtlCol="0">
            <a:spAutoFit/>
          </a:bodyPr>
          <a:lstStyle/>
          <a:p>
            <a:r>
              <a:rPr lang="zh-TW" altLang="en-US" sz="3000" dirty="0">
                <a:highlight>
                  <a:srgbClr val="FF0000"/>
                </a:highlight>
              </a:rPr>
              <a:t>猛烈</a:t>
            </a:r>
          </a:p>
        </p:txBody>
      </p:sp>
      <p:sp>
        <p:nvSpPr>
          <p:cNvPr id="29" name="文字方塊 28">
            <a:extLst>
              <a:ext uri="{FF2B5EF4-FFF2-40B4-BE49-F238E27FC236}">
                <a16:creationId xmlns:a16="http://schemas.microsoft.com/office/drawing/2014/main" id="{31B0A09C-D291-432E-8E1A-D9D734B8164B}"/>
              </a:ext>
            </a:extLst>
          </p:cNvPr>
          <p:cNvSpPr txBox="1"/>
          <p:nvPr/>
        </p:nvSpPr>
        <p:spPr>
          <a:xfrm>
            <a:off x="9534715" y="1194530"/>
            <a:ext cx="962024" cy="553998"/>
          </a:xfrm>
          <a:prstGeom prst="rect">
            <a:avLst/>
          </a:prstGeom>
          <a:noFill/>
        </p:spPr>
        <p:txBody>
          <a:bodyPr wrap="square" rtlCol="0">
            <a:spAutoFit/>
          </a:bodyPr>
          <a:lstStyle/>
          <a:p>
            <a:r>
              <a:rPr lang="zh-TW" altLang="en-US" sz="3000" dirty="0">
                <a:highlight>
                  <a:srgbClr val="FF0000"/>
                </a:highlight>
              </a:rPr>
              <a:t>剧烈</a:t>
            </a:r>
          </a:p>
        </p:txBody>
      </p:sp>
      <p:sp>
        <p:nvSpPr>
          <p:cNvPr id="30" name="文字方塊 29">
            <a:extLst>
              <a:ext uri="{FF2B5EF4-FFF2-40B4-BE49-F238E27FC236}">
                <a16:creationId xmlns:a16="http://schemas.microsoft.com/office/drawing/2014/main" id="{4E69D8E7-FD3C-4195-801A-670D3C5F2C02}"/>
              </a:ext>
            </a:extLst>
          </p:cNvPr>
          <p:cNvSpPr txBox="1"/>
          <p:nvPr/>
        </p:nvSpPr>
        <p:spPr>
          <a:xfrm>
            <a:off x="10372491" y="4832474"/>
            <a:ext cx="962024" cy="553998"/>
          </a:xfrm>
          <a:prstGeom prst="rect">
            <a:avLst/>
          </a:prstGeom>
          <a:noFill/>
        </p:spPr>
        <p:txBody>
          <a:bodyPr wrap="square" rtlCol="0">
            <a:spAutoFit/>
          </a:bodyPr>
          <a:lstStyle/>
          <a:p>
            <a:r>
              <a:rPr lang="zh-TW" altLang="en-US" sz="3000" dirty="0">
                <a:highlight>
                  <a:srgbClr val="FF0000"/>
                </a:highlight>
              </a:rPr>
              <a:t>猛烈</a:t>
            </a:r>
          </a:p>
        </p:txBody>
      </p:sp>
      <p:sp>
        <p:nvSpPr>
          <p:cNvPr id="31" name="文字方塊 30">
            <a:extLst>
              <a:ext uri="{FF2B5EF4-FFF2-40B4-BE49-F238E27FC236}">
                <a16:creationId xmlns:a16="http://schemas.microsoft.com/office/drawing/2014/main" id="{EB72854F-66A3-4DAE-917F-F0EDC8C822E8}"/>
              </a:ext>
            </a:extLst>
          </p:cNvPr>
          <p:cNvSpPr txBox="1"/>
          <p:nvPr/>
        </p:nvSpPr>
        <p:spPr>
          <a:xfrm>
            <a:off x="1695452" y="5807364"/>
            <a:ext cx="962024" cy="553998"/>
          </a:xfrm>
          <a:prstGeom prst="rect">
            <a:avLst/>
          </a:prstGeom>
          <a:noFill/>
        </p:spPr>
        <p:txBody>
          <a:bodyPr wrap="square" rtlCol="0">
            <a:spAutoFit/>
          </a:bodyPr>
          <a:lstStyle/>
          <a:p>
            <a:r>
              <a:rPr lang="zh-TW" altLang="en-US" sz="3000" dirty="0">
                <a:highlight>
                  <a:srgbClr val="FF0000"/>
                </a:highlight>
              </a:rPr>
              <a:t>强烈</a:t>
            </a:r>
          </a:p>
        </p:txBody>
      </p:sp>
      <p:sp>
        <p:nvSpPr>
          <p:cNvPr id="32" name="文字方塊 31">
            <a:extLst>
              <a:ext uri="{FF2B5EF4-FFF2-40B4-BE49-F238E27FC236}">
                <a16:creationId xmlns:a16="http://schemas.microsoft.com/office/drawing/2014/main" id="{48FFF50C-A75A-473C-9358-C95BD2B5C925}"/>
              </a:ext>
            </a:extLst>
          </p:cNvPr>
          <p:cNvSpPr txBox="1"/>
          <p:nvPr/>
        </p:nvSpPr>
        <p:spPr>
          <a:xfrm>
            <a:off x="5095635" y="5807364"/>
            <a:ext cx="962024" cy="553998"/>
          </a:xfrm>
          <a:prstGeom prst="rect">
            <a:avLst/>
          </a:prstGeom>
          <a:noFill/>
        </p:spPr>
        <p:txBody>
          <a:bodyPr wrap="square" rtlCol="0">
            <a:spAutoFit/>
          </a:bodyPr>
          <a:lstStyle/>
          <a:p>
            <a:r>
              <a:rPr lang="zh-TW" altLang="en-US" sz="3000" dirty="0">
                <a:highlight>
                  <a:srgbClr val="FF0000"/>
                </a:highlight>
              </a:rPr>
              <a:t>强烈</a:t>
            </a:r>
          </a:p>
        </p:txBody>
      </p:sp>
      <p:sp>
        <p:nvSpPr>
          <p:cNvPr id="33" name="文字方塊 32">
            <a:extLst>
              <a:ext uri="{FF2B5EF4-FFF2-40B4-BE49-F238E27FC236}">
                <a16:creationId xmlns:a16="http://schemas.microsoft.com/office/drawing/2014/main" id="{8B16314A-BCC1-4F58-B135-39CAEDD076F6}"/>
              </a:ext>
            </a:extLst>
          </p:cNvPr>
          <p:cNvSpPr txBox="1"/>
          <p:nvPr/>
        </p:nvSpPr>
        <p:spPr>
          <a:xfrm>
            <a:off x="10263189" y="5796306"/>
            <a:ext cx="962024" cy="553998"/>
          </a:xfrm>
          <a:prstGeom prst="rect">
            <a:avLst/>
          </a:prstGeom>
          <a:noFill/>
        </p:spPr>
        <p:txBody>
          <a:bodyPr wrap="square" rtlCol="0">
            <a:spAutoFit/>
          </a:bodyPr>
          <a:lstStyle/>
          <a:p>
            <a:r>
              <a:rPr lang="zh-TW" altLang="en-US" sz="3000" dirty="0">
                <a:highlight>
                  <a:srgbClr val="FF0000"/>
                </a:highlight>
              </a:rPr>
              <a:t>激烈</a:t>
            </a:r>
          </a:p>
        </p:txBody>
      </p:sp>
    </p:spTree>
    <p:extLst>
      <p:ext uri="{BB962C8B-B14F-4D97-AF65-F5344CB8AC3E}">
        <p14:creationId xmlns:p14="http://schemas.microsoft.com/office/powerpoint/2010/main" val="329179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ppt_x"/>
                                          </p:val>
                                        </p:tav>
                                        <p:tav tm="100000">
                                          <p:val>
                                            <p:strVal val="#ppt_x"/>
                                          </p:val>
                                        </p:tav>
                                      </p:tavLst>
                                    </p:anim>
                                    <p:anim calcmode="lin" valueType="num">
                                      <p:cBhvr additive="base">
                                        <p:cTn id="9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 calcmode="lin" valueType="num">
                                      <p:cBhvr additive="base">
                                        <p:cTn id="97" dur="500" fill="hold"/>
                                        <p:tgtEl>
                                          <p:spTgt spid="31"/>
                                        </p:tgtEl>
                                        <p:attrNameLst>
                                          <p:attrName>ppt_x</p:attrName>
                                        </p:attrNameLst>
                                      </p:cBhvr>
                                      <p:tavLst>
                                        <p:tav tm="0">
                                          <p:val>
                                            <p:strVal val="#ppt_x"/>
                                          </p:val>
                                        </p:tav>
                                        <p:tav tm="100000">
                                          <p:val>
                                            <p:strVal val="#ppt_x"/>
                                          </p:val>
                                        </p:tav>
                                      </p:tavLst>
                                    </p:anim>
                                    <p:anim calcmode="lin" valueType="num">
                                      <p:cBhvr additive="base">
                                        <p:cTn id="9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 calcmode="lin" valueType="num">
                                      <p:cBhvr additive="base">
                                        <p:cTn id="103" dur="500" fill="hold"/>
                                        <p:tgtEl>
                                          <p:spTgt spid="32"/>
                                        </p:tgtEl>
                                        <p:attrNameLst>
                                          <p:attrName>ppt_x</p:attrName>
                                        </p:attrNameLst>
                                      </p:cBhvr>
                                      <p:tavLst>
                                        <p:tav tm="0">
                                          <p:val>
                                            <p:strVal val="#ppt_x"/>
                                          </p:val>
                                        </p:tav>
                                        <p:tav tm="100000">
                                          <p:val>
                                            <p:strVal val="#ppt_x"/>
                                          </p:val>
                                        </p:tav>
                                      </p:tavLst>
                                    </p:anim>
                                    <p:anim calcmode="lin" valueType="num">
                                      <p:cBhvr additive="base">
                                        <p:cTn id="10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8"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DF7E8DD-7752-464C-B35B-CF000CFB4CF1}"/>
              </a:ext>
            </a:extLst>
          </p:cNvPr>
          <p:cNvSpPr/>
          <p:nvPr/>
        </p:nvSpPr>
        <p:spPr>
          <a:xfrm>
            <a:off x="354418" y="940722"/>
            <a:ext cx="11483163" cy="497655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球迷之第四种是“战争”爱好型，也可以说是“好斗型”。这群人对于凡是分为两大阵营相竞争的东西都有兴趣，比方斗鸡</a:t>
            </a:r>
            <a:r>
              <a:rPr lang="zh-TW" altLang="en-US"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斗蟋蟀</a:t>
            </a:r>
            <a:r>
              <a:rPr lang="zh-TW" altLang="en-US"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斗牛以及蚂蚁打架以及两人下棋以及战争电影诸如此类，不单只爱看足球。对这种“争斗”</a:t>
            </a:r>
            <a:r>
              <a:rPr lang="zh-TW" altLang="en-US" sz="3600" dirty="0">
                <a:latin typeface="微軟正黑體" panose="020B0604030504040204" pitchFamily="34" charset="-120"/>
                <a:ea typeface="微軟正黑體" panose="020B0604030504040204" pitchFamily="34" charset="-120"/>
              </a:rPr>
              <a:t>，</a:t>
            </a:r>
            <a:r>
              <a:rPr lang="zh-CN" altLang="en-US" sz="3600" dirty="0">
                <a:latin typeface="微軟正黑體" panose="020B0604030504040204" pitchFamily="34" charset="-120"/>
                <a:ea typeface="微軟正黑體" panose="020B0604030504040204" pitchFamily="34" charset="-120"/>
              </a:rPr>
              <a:t>场面越是激烈壮阔他们越来劲，我总怀疑他们是一群期盼着世界大战再次爆发的人。</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61816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局势</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júshì</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兴致</a:t>
            </a:r>
            <a:r>
              <a:rPr lang="en-US" altLang="zh-TW"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xìng</a:t>
            </a: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zhì</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狂热</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kuángrè</a:t>
            </a:r>
            <a:endParaRPr lang="zh-TW" altLang="en-US" sz="28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1479187"/>
          </a:xfrm>
          <a:prstGeom prst="rect">
            <a:avLst/>
          </a:prstGeom>
          <a:noFill/>
        </p:spPr>
        <p:txBody>
          <a:bodyPr wrap="square" rtlCol="0">
            <a:spAutoFit/>
          </a:bodyPr>
          <a:lstStyle/>
          <a:p>
            <a:pPr algn="ctr">
              <a:lnSpc>
                <a:spcPct val="150000"/>
              </a:lnSpc>
            </a:pPr>
            <a:r>
              <a:rPr lang="en-US" altLang="zh-TW" sz="32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政治、军事等</a:t>
            </a:r>
            <a:r>
              <a:rPr lang="en-US" altLang="zh-TW" sz="3200" dirty="0">
                <a:latin typeface="微軟正黑體" panose="020B0604030504040204" pitchFamily="34" charset="-120"/>
                <a:ea typeface="微軟正黑體" panose="020B0604030504040204" pitchFamily="34" charset="-120"/>
                <a:cs typeface="Calibri" panose="020F0502020204030204" pitchFamily="34" charset="0"/>
              </a:rPr>
              <a:t>)</a:t>
            </a: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一个时期内的发展情况。</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40524"/>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喜好的情绪。</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一时激起的极度热情。</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situation</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mood to enjoy</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2" name="矩形 11">
            <a:extLst>
              <a:ext uri="{FF2B5EF4-FFF2-40B4-BE49-F238E27FC236}">
                <a16:creationId xmlns:a16="http://schemas.microsoft.com/office/drawing/2014/main" id="{5C534F0A-C828-468C-B948-45D1D52F4810}"/>
              </a:ext>
            </a:extLst>
          </p:cNvPr>
          <p:cNvSpPr/>
          <p:nvPr/>
        </p:nvSpPr>
        <p:spPr>
          <a:xfrm>
            <a:off x="2525015" y="3732133"/>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fanatical</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130572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83490"/>
            <a:ext cx="4327450" cy="1446550"/>
          </a:xfrm>
          <a:prstGeom prst="rect">
            <a:avLst/>
          </a:prstGeom>
          <a:noFill/>
          <a:ln>
            <a:solidFill>
              <a:schemeClr val="tx1"/>
            </a:solidFill>
          </a:ln>
        </p:spPr>
        <p:txBody>
          <a:bodyPr wrap="square" rtlCol="0" anchor="ctr">
            <a:spAutoFit/>
          </a:bodyPr>
          <a:lstStyle/>
          <a:p>
            <a:pPr algn="ctr"/>
            <a:r>
              <a:rPr lang="zh-TW" altLang="en-US" sz="6000" dirty="0">
                <a:latin typeface="微軟正黑體" panose="020B0604030504040204" pitchFamily="34" charset="-120"/>
                <a:ea typeface="微軟正黑體" panose="020B0604030504040204" pitchFamily="34" charset="-120"/>
              </a:rPr>
              <a:t>驻足一观</a:t>
            </a:r>
            <a:endParaRPr lang="en-US" altLang="zh-TW" sz="6000" dirty="0">
              <a:latin typeface="微軟正黑體" panose="020B0604030504040204" pitchFamily="34" charset="-120"/>
              <a:ea typeface="微軟正黑體" panose="020B0604030504040204" pitchFamily="34" charset="-120"/>
            </a:endParaRPr>
          </a:p>
          <a:p>
            <a:pPr algn="ctr"/>
            <a:r>
              <a:rPr lang="en-US" altLang="zh-TW" sz="2800" dirty="0" err="1">
                <a:latin typeface="微軟正黑體" panose="020B0604030504040204" pitchFamily="34" charset="-120"/>
                <a:ea typeface="微軟正黑體" panose="020B0604030504040204" pitchFamily="34" charset="-120"/>
              </a:rPr>
              <a:t>zhù</a:t>
            </a: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zú</a:t>
            </a: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ér</a:t>
            </a: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guān</a:t>
            </a:r>
            <a:endParaRPr lang="en-US" altLang="zh-TW"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5362575" y="3238936"/>
            <a:ext cx="6829425" cy="1825884"/>
          </a:xfrm>
          <a:prstGeom prst="rect">
            <a:avLst/>
          </a:prstGeom>
        </p:spPr>
        <p:txBody>
          <a:bodyPr wrap="square">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美丽的艺</a:t>
            </a:r>
            <a:r>
              <a:rPr lang="zh-TW" altLang="en-US" sz="4000" dirty="0">
                <a:latin typeface="微軟正黑體" panose="020B0604030504040204" pitchFamily="34" charset="-120"/>
                <a:ea typeface="微軟正黑體" panose="020B0604030504040204" pitchFamily="34" charset="-120"/>
              </a:rPr>
              <a:t>术</a:t>
            </a:r>
            <a:r>
              <a:rPr lang="zh-CN" altLang="en-US" sz="4000" dirty="0">
                <a:latin typeface="微軟正黑體" panose="020B0604030504040204" pitchFamily="34" charset="-120"/>
                <a:ea typeface="微軟正黑體" panose="020B0604030504040204" pitchFamily="34" charset="-120"/>
              </a:rPr>
              <a:t>品吸引了许多参观者</a:t>
            </a:r>
            <a:r>
              <a:rPr lang="zh-CN" altLang="en-US" sz="4000" dirty="0">
                <a:solidFill>
                  <a:schemeClr val="bg1"/>
                </a:solidFill>
                <a:highlight>
                  <a:srgbClr val="FF00FF"/>
                </a:highlight>
                <a:latin typeface="微軟正黑體" panose="020B0604030504040204" pitchFamily="34" charset="-120"/>
                <a:ea typeface="微軟正黑體" panose="020B0604030504040204" pitchFamily="34" charset="-120"/>
              </a:rPr>
              <a:t>驻足</a:t>
            </a:r>
            <a:r>
              <a:rPr lang="zh-TW" altLang="en-US" sz="4000" dirty="0">
                <a:solidFill>
                  <a:schemeClr val="bg1"/>
                </a:solidFill>
                <a:highlight>
                  <a:srgbClr val="FF00FF"/>
                </a:highlight>
                <a:latin typeface="微軟正黑體" panose="020B0604030504040204" pitchFamily="34" charset="-120"/>
                <a:ea typeface="微軟正黑體" panose="020B0604030504040204" pitchFamily="34" charset="-120"/>
              </a:rPr>
              <a:t>一</a:t>
            </a:r>
            <a:r>
              <a:rPr lang="zh-CN" altLang="en-US" sz="4000" dirty="0">
                <a:solidFill>
                  <a:schemeClr val="bg1"/>
                </a:solidFill>
                <a:highlight>
                  <a:srgbClr val="FF00FF"/>
                </a:highlight>
                <a:latin typeface="微軟正黑體" panose="020B0604030504040204" pitchFamily="34" charset="-120"/>
                <a:ea typeface="微軟正黑體" panose="020B0604030504040204" pitchFamily="34" charset="-120"/>
              </a:rPr>
              <a:t>观</a:t>
            </a:r>
            <a:r>
              <a:rPr lang="zh-CN" altLang="en-US" sz="4000" dirty="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83598"/>
            <a:ext cx="6096000" cy="646331"/>
          </a:xfrm>
          <a:prstGeom prst="rect">
            <a:avLst/>
          </a:prstGeom>
          <a:noFill/>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停下脚步看一看。</a:t>
            </a:r>
          </a:p>
        </p:txBody>
      </p:sp>
      <p:sp>
        <p:nvSpPr>
          <p:cNvPr id="4" name="矩形 3">
            <a:extLst>
              <a:ext uri="{FF2B5EF4-FFF2-40B4-BE49-F238E27FC236}">
                <a16:creationId xmlns:a16="http://schemas.microsoft.com/office/drawing/2014/main" id="{E3F38A08-5B2E-46A1-9196-F76621240387}"/>
              </a:ext>
            </a:extLst>
          </p:cNvPr>
          <p:cNvSpPr/>
          <p:nvPr/>
        </p:nvSpPr>
        <p:spPr>
          <a:xfrm>
            <a:off x="6088784" y="1917879"/>
            <a:ext cx="6103216"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stop to have a look</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8" name="圖片 7">
            <a:extLst>
              <a:ext uri="{FF2B5EF4-FFF2-40B4-BE49-F238E27FC236}">
                <a16:creationId xmlns:a16="http://schemas.microsoft.com/office/drawing/2014/main" id="{F7313DF2-F0A2-491C-80BB-403852BE24A3}"/>
              </a:ext>
            </a:extLst>
          </p:cNvPr>
          <p:cNvPicPr>
            <a:picLocks noChangeAspect="1"/>
          </p:cNvPicPr>
          <p:nvPr/>
        </p:nvPicPr>
        <p:blipFill>
          <a:blip r:embed="rId2"/>
          <a:stretch>
            <a:fillRect/>
          </a:stretch>
        </p:blipFill>
        <p:spPr>
          <a:xfrm>
            <a:off x="318977" y="2695575"/>
            <a:ext cx="5062297" cy="3578926"/>
          </a:xfrm>
          <a:prstGeom prst="rect">
            <a:avLst/>
          </a:prstGeom>
        </p:spPr>
      </p:pic>
    </p:spTree>
    <p:extLst>
      <p:ext uri="{BB962C8B-B14F-4D97-AF65-F5344CB8AC3E}">
        <p14:creationId xmlns:p14="http://schemas.microsoft.com/office/powerpoint/2010/main" val="383933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299F7FC-E22F-45B7-BD9D-0900893D756E}"/>
              </a:ext>
            </a:extLst>
          </p:cNvPr>
          <p:cNvSpPr txBox="1"/>
          <p:nvPr/>
        </p:nvSpPr>
        <p:spPr>
          <a:xfrm>
            <a:off x="405130" y="1990144"/>
            <a:ext cx="3561077" cy="2477601"/>
          </a:xfrm>
          <a:prstGeom prst="rect">
            <a:avLst/>
          </a:prstGeom>
          <a:solidFill>
            <a:schemeClr val="tx1"/>
          </a:solidFill>
          <a:ln>
            <a:solidFill>
              <a:schemeClr val="tx1"/>
            </a:solidFill>
          </a:ln>
        </p:spPr>
        <p:txBody>
          <a:bodyPr wrap="square" rtlCol="0">
            <a:spAutoFit/>
          </a:bodyPr>
          <a:lstStyle/>
          <a:p>
            <a:pPr algn="ctr"/>
            <a:r>
              <a:rPr lang="zh-TW" altLang="en-US" sz="11500" dirty="0">
                <a:solidFill>
                  <a:schemeClr val="bg1"/>
                </a:solidFill>
                <a:latin typeface="微軟正黑體" panose="020B0604030504040204" pitchFamily="34" charset="-120"/>
                <a:ea typeface="微軟正黑體" panose="020B0604030504040204" pitchFamily="34" charset="-120"/>
              </a:rPr>
              <a:t>兴致</a:t>
            </a:r>
            <a:endParaRPr lang="en-US" altLang="zh-TW" sz="11500" dirty="0">
              <a:solidFill>
                <a:schemeClr val="bg1"/>
              </a:solidFill>
              <a:latin typeface="微軟正黑體" panose="020B0604030504040204" pitchFamily="34" charset="-120"/>
              <a:ea typeface="微軟正黑體" panose="020B0604030504040204" pitchFamily="34" charset="-120"/>
            </a:endParaRPr>
          </a:p>
          <a:p>
            <a:pPr algn="ctr"/>
            <a:r>
              <a:rPr lang="en-US" altLang="zh-TW" sz="4000" dirty="0" err="1">
                <a:solidFill>
                  <a:schemeClr val="bg1"/>
                </a:solidFill>
                <a:latin typeface="微軟正黑體" panose="020B0604030504040204" pitchFamily="34" charset="-120"/>
                <a:ea typeface="微軟正黑體" panose="020B0604030504040204" pitchFamily="34" charset="-120"/>
              </a:rPr>
              <a:t>xìngzhì</a:t>
            </a:r>
            <a:endParaRPr lang="zh-TW" altLang="en-US" sz="40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文字方塊 2">
            <a:extLst>
              <a:ext uri="{FF2B5EF4-FFF2-40B4-BE49-F238E27FC236}">
                <a16:creationId xmlns:a16="http://schemas.microsoft.com/office/drawing/2014/main" id="{D52DC29E-8F79-4B00-BBB8-FF7D9EB180E2}"/>
              </a:ext>
            </a:extLst>
          </p:cNvPr>
          <p:cNvSpPr txBox="1"/>
          <p:nvPr/>
        </p:nvSpPr>
        <p:spPr>
          <a:xfrm>
            <a:off x="8225795" y="1990144"/>
            <a:ext cx="3612834" cy="2477601"/>
          </a:xfrm>
          <a:prstGeom prst="rect">
            <a:avLst/>
          </a:prstGeom>
          <a:solidFill>
            <a:schemeClr val="tx1"/>
          </a:solidFill>
          <a:ln>
            <a:solidFill>
              <a:schemeClr val="tx1"/>
            </a:solidFill>
          </a:ln>
        </p:spPr>
        <p:txBody>
          <a:bodyPr wrap="square" rtlCol="0">
            <a:spAutoFit/>
          </a:bodyPr>
          <a:lstStyle/>
          <a:p>
            <a:pPr algn="ctr"/>
            <a:r>
              <a:rPr lang="zh-TW" altLang="en-US" sz="11500" dirty="0">
                <a:solidFill>
                  <a:schemeClr val="bg1"/>
                </a:solidFill>
                <a:latin typeface="微軟正黑體" panose="020B0604030504040204" pitchFamily="34" charset="-120"/>
                <a:ea typeface="微軟正黑體" panose="020B0604030504040204" pitchFamily="34" charset="-120"/>
              </a:rPr>
              <a:t>兴趣</a:t>
            </a:r>
            <a:endParaRPr lang="en-US" altLang="zh-TW" sz="11500" dirty="0">
              <a:solidFill>
                <a:schemeClr val="bg1"/>
              </a:solidFill>
              <a:latin typeface="微軟正黑體" panose="020B0604030504040204" pitchFamily="34" charset="-120"/>
              <a:ea typeface="微軟正黑體" panose="020B0604030504040204" pitchFamily="34" charset="-120"/>
            </a:endParaRPr>
          </a:p>
          <a:p>
            <a:pPr algn="ctr"/>
            <a:r>
              <a:rPr lang="en-US" altLang="zh-TW" sz="4000" dirty="0" err="1">
                <a:solidFill>
                  <a:schemeClr val="bg1"/>
                </a:solidFill>
                <a:latin typeface="微軟正黑體" panose="020B0604030504040204" pitchFamily="34" charset="-120"/>
                <a:ea typeface="微軟正黑體" panose="020B0604030504040204" pitchFamily="34" charset="-120"/>
              </a:rPr>
              <a:t>xìngqù</a:t>
            </a:r>
            <a:endParaRPr lang="zh-TW" altLang="en-US" sz="4000" dirty="0">
              <a:solidFill>
                <a:schemeClr val="bg1"/>
              </a:solidFill>
              <a:latin typeface="微軟正黑體" panose="020B0604030504040204" pitchFamily="34" charset="-120"/>
              <a:ea typeface="微軟正黑體" panose="020B0604030504040204" pitchFamily="34" charset="-120"/>
              <a:cs typeface="Calibri" panose="020F0502020204030204" pitchFamily="34" charset="0"/>
            </a:endParaRPr>
          </a:p>
        </p:txBody>
      </p:sp>
      <p:cxnSp>
        <p:nvCxnSpPr>
          <p:cNvPr id="4" name="直線接點 3">
            <a:extLst>
              <a:ext uri="{FF2B5EF4-FFF2-40B4-BE49-F238E27FC236}">
                <a16:creationId xmlns:a16="http://schemas.microsoft.com/office/drawing/2014/main" id="{96A5A24E-646E-4F09-809E-C48CC58148D3}"/>
              </a:ext>
            </a:extLst>
          </p:cNvPr>
          <p:cNvCxnSpPr>
            <a:cxnSpLocks/>
            <a:stCxn id="2" idx="3"/>
            <a:endCxn id="3" idx="1"/>
          </p:cNvCxnSpPr>
          <p:nvPr/>
        </p:nvCxnSpPr>
        <p:spPr>
          <a:xfrm>
            <a:off x="3966207" y="3228945"/>
            <a:ext cx="425958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文字方塊 6">
            <a:extLst>
              <a:ext uri="{FF2B5EF4-FFF2-40B4-BE49-F238E27FC236}">
                <a16:creationId xmlns:a16="http://schemas.microsoft.com/office/drawing/2014/main" id="{DACE27D5-6AED-4895-AFC5-187B6FB8E01B}"/>
              </a:ext>
            </a:extLst>
          </p:cNvPr>
          <p:cNvSpPr txBox="1"/>
          <p:nvPr/>
        </p:nvSpPr>
        <p:spPr>
          <a:xfrm>
            <a:off x="395505" y="385012"/>
            <a:ext cx="2184066" cy="461665"/>
          </a:xfrm>
          <a:prstGeom prst="rect">
            <a:avLst/>
          </a:prstGeom>
          <a:noFill/>
          <a:ln>
            <a:solidFill>
              <a:schemeClr val="tx1"/>
            </a:solidFill>
          </a:ln>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近义词</a:t>
            </a:r>
            <a:r>
              <a:rPr lang="en-US" altLang="zh-TW" sz="2400" dirty="0">
                <a:latin typeface="微軟正黑體" panose="020B0604030504040204" pitchFamily="34" charset="-120"/>
                <a:ea typeface="微軟正黑體" panose="020B0604030504040204" pitchFamily="34" charset="-120"/>
              </a:rPr>
              <a:t>4</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39443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984885"/>
          </a:xfrm>
          <a:prstGeom prst="rect">
            <a:avLst/>
          </a:prstGeom>
          <a:solidFill>
            <a:srgbClr val="4E3B30"/>
          </a:solidFill>
          <a:ln>
            <a:solidFill>
              <a:schemeClr val="tx1"/>
            </a:solidFill>
          </a:ln>
        </p:spPr>
        <p:txBody>
          <a:bodyPr wrap="square" rtlCol="0">
            <a:spAutoFit/>
          </a:bodyPr>
          <a:lstStyle/>
          <a:p>
            <a:pPr algn="ctr"/>
            <a:r>
              <a:rPr lang="zh-TW" altLang="en-US" sz="4400" dirty="0">
                <a:latin typeface="微軟正黑體" panose="020B0604030504040204" pitchFamily="34" charset="-120"/>
              </a:rPr>
              <a:t>兴致</a:t>
            </a:r>
            <a:endParaRPr lang="en-US" altLang="zh-TW" sz="4400" dirty="0">
              <a:latin typeface="微軟正黑體" panose="020B0604030504040204" pitchFamily="34" charset="-120"/>
            </a:endParaRPr>
          </a:p>
          <a:p>
            <a:pPr algn="ctr"/>
            <a:r>
              <a:rPr lang="en-US" altLang="zh-TW" sz="1200" dirty="0" err="1">
                <a:latin typeface="微軟正黑體" panose="020B0604030504040204" pitchFamily="34" charset="-120"/>
              </a:rPr>
              <a:t>xìngzhì</a:t>
            </a:r>
            <a:endParaRPr lang="zh-TW" altLang="en-US" sz="1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46440"/>
          </a:xfrm>
          <a:prstGeom prst="rect">
            <a:avLst/>
          </a:prstGeom>
          <a:solidFill>
            <a:srgbClr val="4E3B30"/>
          </a:solidFill>
          <a:ln>
            <a:solidFill>
              <a:schemeClr val="tx1"/>
            </a:solidFill>
          </a:ln>
        </p:spPr>
        <p:txBody>
          <a:bodyPr wrap="square" rtlCol="0">
            <a:spAutoFit/>
          </a:bodyPr>
          <a:lstStyle/>
          <a:p>
            <a:pPr algn="ctr"/>
            <a:r>
              <a:rPr lang="zh-TW" altLang="en-US" sz="4800" dirty="0">
                <a:latin typeface="微軟正黑體" panose="020B0604030504040204" pitchFamily="34" charset="-120"/>
              </a:rPr>
              <a:t>兴趣</a:t>
            </a:r>
            <a:endParaRPr lang="en-US" altLang="zh-TW" sz="4800" dirty="0">
              <a:latin typeface="微軟正黑體" panose="020B0604030504040204" pitchFamily="34" charset="-120"/>
            </a:endParaRPr>
          </a:p>
          <a:p>
            <a:pPr algn="ctr"/>
            <a:r>
              <a:rPr lang="en-US" altLang="zh-TW" sz="1400" dirty="0" err="1">
                <a:latin typeface="微軟正黑體" panose="020B0604030504040204" pitchFamily="34" charset="-120"/>
              </a:rPr>
              <a:t>xìngqù</a:t>
            </a:r>
            <a:endParaRPr lang="zh-TW" altLang="en-US" sz="2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563850"/>
            <a:ext cx="5730242" cy="30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表格 16">
            <a:extLst>
              <a:ext uri="{FF2B5EF4-FFF2-40B4-BE49-F238E27FC236}">
                <a16:creationId xmlns:a16="http://schemas.microsoft.com/office/drawing/2014/main" id="{A78C23C9-D1D8-4B18-B6B1-AFDCA0C59DB4}"/>
              </a:ext>
            </a:extLst>
          </p:cNvPr>
          <p:cNvGraphicFramePr>
            <a:graphicFrameLocks noGrp="1"/>
          </p:cNvGraphicFramePr>
          <p:nvPr>
            <p:extLst>
              <p:ext uri="{D42A27DB-BD31-4B8C-83A1-F6EECF244321}">
                <p14:modId xmlns:p14="http://schemas.microsoft.com/office/powerpoint/2010/main" val="2457326245"/>
              </p:ext>
            </p:extLst>
          </p:nvPr>
        </p:nvGraphicFramePr>
        <p:xfrm>
          <a:off x="330515" y="1369996"/>
          <a:ext cx="11530972" cy="4465678"/>
        </p:xfrm>
        <a:graphic>
          <a:graphicData uri="http://schemas.openxmlformats.org/drawingml/2006/table">
            <a:tbl>
              <a:tblPr firstRow="1" bandRow="1">
                <a:tableStyleId>{5940675A-B579-460E-94D1-54222C63F5DA}</a:tableStyleId>
              </a:tblPr>
              <a:tblGrid>
                <a:gridCol w="893865">
                  <a:extLst>
                    <a:ext uri="{9D8B030D-6E8A-4147-A177-3AD203B41FA5}">
                      <a16:colId xmlns:a16="http://schemas.microsoft.com/office/drawing/2014/main" val="1876788779"/>
                    </a:ext>
                  </a:extLst>
                </a:gridCol>
                <a:gridCol w="10637107">
                  <a:extLst>
                    <a:ext uri="{9D8B030D-6E8A-4147-A177-3AD203B41FA5}">
                      <a16:colId xmlns:a16="http://schemas.microsoft.com/office/drawing/2014/main" val="2559779614"/>
                    </a:ext>
                  </a:extLst>
                </a:gridCol>
              </a:tblGrid>
              <a:tr h="712043">
                <a:tc gridSpan="2">
                  <a:txBody>
                    <a:bodyPr/>
                    <a:lstStyle/>
                    <a:p>
                      <a:pPr algn="ctr"/>
                      <a:r>
                        <a:rPr lang="zh-TW" altLang="en-US" sz="3600" baseline="0" dirty="0">
                          <a:ln>
                            <a:solidFill>
                              <a:schemeClr val="tx1"/>
                            </a:solidFill>
                          </a:ln>
                          <a:latin typeface="Calibri" panose="020F0502020204030204" pitchFamily="34" charset="0"/>
                        </a:rPr>
                        <a:t>语义</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913426">
                <a:tc>
                  <a:txBody>
                    <a:bodyPr/>
                    <a:lstStyle/>
                    <a:p>
                      <a:pPr algn="ctr">
                        <a:lnSpc>
                          <a:spcPct val="100000"/>
                        </a:lnSpc>
                      </a:pPr>
                      <a:r>
                        <a:rPr lang="zh-TW" altLang="en-US" sz="3600" baseline="0" dirty="0">
                          <a:ln>
                            <a:solidFill>
                              <a:schemeClr val="tx1"/>
                            </a:solidFill>
                          </a:ln>
                          <a:latin typeface="Calibri" panose="020F0502020204030204" pitchFamily="34" charset="0"/>
                        </a:rPr>
                        <a:t> 相同点</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600" baseline="0" dirty="0">
                          <a:ln>
                            <a:solidFill>
                              <a:schemeClr val="tx1"/>
                            </a:solidFill>
                          </a:ln>
                          <a:latin typeface="Calibri" panose="020F0502020204030204" pitchFamily="34" charset="0"/>
                        </a:rPr>
                        <a:t>1.N</a:t>
                      </a:r>
                      <a:r>
                        <a:rPr lang="zh-TW" altLang="en-US" sz="3600" baseline="0" dirty="0">
                          <a:ln>
                            <a:solidFill>
                              <a:schemeClr val="tx1"/>
                            </a:solidFill>
                          </a:ln>
                          <a:latin typeface="Calibri" panose="020F0502020204030204" pitchFamily="34" charset="0"/>
                        </a:rPr>
                        <a:t>。</a:t>
                      </a:r>
                      <a:endParaRPr lang="en-US" altLang="zh-TW" sz="3600" baseline="0" dirty="0">
                        <a:ln>
                          <a:solidFill>
                            <a:schemeClr val="tx1"/>
                          </a:solidFill>
                        </a:ln>
                        <a:latin typeface="Calibri" panose="020F0502020204030204" pitchFamily="34" charset="0"/>
                      </a:endParaRPr>
                    </a:p>
                    <a:p>
                      <a:pPr>
                        <a:lnSpc>
                          <a:spcPct val="150000"/>
                        </a:lnSpc>
                      </a:pPr>
                      <a:r>
                        <a:rPr lang="en-US" altLang="zh-TW" sz="3600" baseline="0" dirty="0">
                          <a:ln>
                            <a:solidFill>
                              <a:schemeClr val="tx1"/>
                            </a:solidFill>
                          </a:ln>
                          <a:latin typeface="Calibri" panose="020F0502020204030204" pitchFamily="34" charset="0"/>
                        </a:rPr>
                        <a:t>2.</a:t>
                      </a:r>
                      <a:r>
                        <a:rPr lang="zh-TW" altLang="en-US" sz="3600" baseline="0" dirty="0">
                          <a:ln>
                            <a:solidFill>
                              <a:schemeClr val="tx1"/>
                            </a:solidFill>
                          </a:ln>
                          <a:latin typeface="Calibri" panose="020F0502020204030204" pitchFamily="34" charset="0"/>
                        </a:rPr>
                        <a:t>都指“对某种活动的喜好的情绪”。</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69350516"/>
                  </a:ext>
                </a:extLst>
              </a:tr>
              <a:tr h="1840209">
                <a:tc>
                  <a:txBody>
                    <a:bodyPr/>
                    <a:lstStyle/>
                    <a:p>
                      <a:pPr algn="ctr">
                        <a:lnSpc>
                          <a:spcPct val="100000"/>
                        </a:lnSpc>
                      </a:pPr>
                      <a:r>
                        <a:rPr lang="zh-TW" altLang="en-US" sz="3600" baseline="0" dirty="0">
                          <a:ln>
                            <a:solidFill>
                              <a:schemeClr val="tx1"/>
                            </a:solidFill>
                          </a:ln>
                          <a:latin typeface="Calibri" panose="020F0502020204030204" pitchFamily="34" charset="0"/>
                        </a:rPr>
                        <a:t>不同点</a:t>
                      </a:r>
                      <a:endParaRPr lang="zh-TW" altLang="en-US"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vert="eaVert" anchor="ctr"/>
                </a:tc>
                <a:tc>
                  <a:txBody>
                    <a:bodyPr/>
                    <a:lstStyle/>
                    <a:p>
                      <a:pPr>
                        <a:lnSpc>
                          <a:spcPct val="150000"/>
                        </a:lnSpc>
                      </a:pPr>
                      <a:r>
                        <a:rPr lang="en-US" altLang="zh-TW" sz="3600" baseline="0" dirty="0">
                          <a:ln>
                            <a:solidFill>
                              <a:schemeClr val="tx1"/>
                            </a:solidFill>
                          </a:ln>
                          <a:latin typeface="Calibri" panose="020F0502020204030204" pitchFamily="34" charset="0"/>
                        </a:rPr>
                        <a:t>1.</a:t>
                      </a:r>
                      <a:r>
                        <a:rPr lang="zh-TW" altLang="en-US" sz="3600" baseline="0" dirty="0">
                          <a:ln>
                            <a:solidFill>
                              <a:schemeClr val="tx1"/>
                            </a:solidFill>
                          </a:ln>
                          <a:latin typeface="Calibri" panose="020F0502020204030204" pitchFamily="34" charset="0"/>
                        </a:rPr>
                        <a:t>兴致→指某一时间对某一事喜好的程度高低。</a:t>
                      </a:r>
                      <a:endParaRPr lang="en-US" altLang="zh-TW" sz="3600" baseline="0" dirty="0">
                        <a:ln>
                          <a:solidFill>
                            <a:schemeClr val="tx1"/>
                          </a:solidFill>
                        </a:ln>
                        <a:latin typeface="Calibri" panose="020F0502020204030204" pitchFamily="34" charset="0"/>
                      </a:endParaRPr>
                    </a:p>
                    <a:p>
                      <a:pPr>
                        <a:lnSpc>
                          <a:spcPct val="150000"/>
                        </a:lnSpc>
                      </a:pPr>
                      <a:r>
                        <a:rPr lang="en-US" altLang="zh-TW" sz="3600" baseline="0" dirty="0">
                          <a:ln>
                            <a:solidFill>
                              <a:schemeClr val="tx1"/>
                            </a:solidFill>
                          </a:ln>
                          <a:latin typeface="Calibri" panose="020F0502020204030204" pitchFamily="34" charset="0"/>
                        </a:rPr>
                        <a:t>2.</a:t>
                      </a:r>
                      <a:r>
                        <a:rPr lang="zh-TW" altLang="en-US" sz="3600" baseline="0" dirty="0">
                          <a:ln>
                            <a:solidFill>
                              <a:schemeClr val="tx1"/>
                            </a:solidFill>
                          </a:ln>
                          <a:latin typeface="Calibri" panose="020F0502020204030204" pitchFamily="34" charset="0"/>
                        </a:rPr>
                        <a:t>兴趣→一般是较长时间的，涉及一个方面或多方面。</a:t>
                      </a:r>
                      <a:endParaRPr lang="en-US" altLang="zh-TW" sz="3600" b="0" baseline="0" dirty="0">
                        <a:ln>
                          <a:solidFill>
                            <a:schemeClr val="tx1"/>
                          </a:solidFill>
                        </a:ln>
                        <a:solidFill>
                          <a:schemeClr val="tx1"/>
                        </a:solidFill>
                        <a:latin typeface="Calibri" panose="020F0502020204030204" pitchFamily="34" charset="0"/>
                        <a:ea typeface="標楷體" panose="03000509000000000000" pitchFamily="65" charset="-120"/>
                      </a:endParaRPr>
                    </a:p>
                  </a:txBody>
                  <a:tcPr anchor="ctr"/>
                </a:tc>
                <a:extLst>
                  <a:ext uri="{0D108BD9-81ED-4DB2-BD59-A6C34878D82A}">
                    <a16:rowId xmlns:a16="http://schemas.microsoft.com/office/drawing/2014/main" val="4052056327"/>
                  </a:ext>
                </a:extLst>
              </a:tr>
            </a:tbl>
          </a:graphicData>
        </a:graphic>
      </p:graphicFrame>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Tree>
    <p:extLst>
      <p:ext uri="{BB962C8B-B14F-4D97-AF65-F5344CB8AC3E}">
        <p14:creationId xmlns:p14="http://schemas.microsoft.com/office/powerpoint/2010/main" val="1484438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984885"/>
          </a:xfrm>
          <a:prstGeom prst="rect">
            <a:avLst/>
          </a:prstGeom>
          <a:solidFill>
            <a:srgbClr val="4E3B30"/>
          </a:solidFill>
          <a:ln>
            <a:solidFill>
              <a:schemeClr val="tx1"/>
            </a:solidFill>
          </a:ln>
        </p:spPr>
        <p:txBody>
          <a:bodyPr wrap="square" rtlCol="0">
            <a:spAutoFit/>
          </a:bodyPr>
          <a:lstStyle/>
          <a:p>
            <a:pPr algn="ctr"/>
            <a:r>
              <a:rPr lang="zh-TW" altLang="en-US" sz="4400" dirty="0">
                <a:latin typeface="微軟正黑體" panose="020B0604030504040204" pitchFamily="34" charset="-120"/>
              </a:rPr>
              <a:t>兴致</a:t>
            </a:r>
            <a:endParaRPr lang="en-US" altLang="zh-TW" sz="4400" dirty="0">
              <a:latin typeface="微軟正黑體" panose="020B0604030504040204" pitchFamily="34" charset="-120"/>
            </a:endParaRPr>
          </a:p>
          <a:p>
            <a:pPr algn="ctr"/>
            <a:r>
              <a:rPr lang="en-US" altLang="zh-TW" sz="1200" dirty="0" err="1">
                <a:latin typeface="微軟正黑體" panose="020B0604030504040204" pitchFamily="34" charset="-120"/>
              </a:rPr>
              <a:t>xìngzhì</a:t>
            </a:r>
            <a:endParaRPr lang="zh-TW" altLang="en-US" sz="1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46440"/>
          </a:xfrm>
          <a:prstGeom prst="rect">
            <a:avLst/>
          </a:prstGeom>
          <a:solidFill>
            <a:srgbClr val="4E3B30"/>
          </a:solidFill>
          <a:ln>
            <a:solidFill>
              <a:schemeClr val="tx1"/>
            </a:solidFill>
          </a:ln>
        </p:spPr>
        <p:txBody>
          <a:bodyPr wrap="square" rtlCol="0">
            <a:spAutoFit/>
          </a:bodyPr>
          <a:lstStyle/>
          <a:p>
            <a:pPr algn="ctr"/>
            <a:r>
              <a:rPr lang="zh-TW" altLang="en-US" sz="4800" dirty="0">
                <a:latin typeface="微軟正黑體" panose="020B0604030504040204" pitchFamily="34" charset="-120"/>
              </a:rPr>
              <a:t>兴趣</a:t>
            </a:r>
            <a:endParaRPr lang="en-US" altLang="zh-TW" sz="4800" dirty="0">
              <a:latin typeface="微軟正黑體" panose="020B0604030504040204" pitchFamily="34" charset="-120"/>
            </a:endParaRPr>
          </a:p>
          <a:p>
            <a:pPr algn="ctr"/>
            <a:r>
              <a:rPr lang="en-US" altLang="zh-TW" sz="1400" dirty="0" err="1">
                <a:latin typeface="微軟正黑體" panose="020B0604030504040204" pitchFamily="34" charset="-120"/>
              </a:rPr>
              <a:t>xìngqù</a:t>
            </a:r>
            <a:endParaRPr lang="zh-TW" altLang="en-US" sz="2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563850"/>
            <a:ext cx="5730242" cy="30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789177D9-C11C-43A7-B07F-982FCD583D63}"/>
              </a:ext>
            </a:extLst>
          </p:cNvPr>
          <p:cNvSpPr txBox="1"/>
          <p:nvPr/>
        </p:nvSpPr>
        <p:spPr>
          <a:xfrm>
            <a:off x="330514" y="2105247"/>
            <a:ext cx="11530972" cy="2483565"/>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八月份以来，虽然出现持续高温天气，但游客出行旅游</a:t>
            </a:r>
            <a:endParaRPr lang="en-US" altLang="zh-TW" sz="3600" dirty="0">
              <a:latin typeface="+mn-ea"/>
            </a:endParaRPr>
          </a:p>
          <a:p>
            <a:pPr>
              <a:lnSpc>
                <a:spcPct val="150000"/>
              </a:lnSpc>
            </a:pPr>
            <a:r>
              <a:rPr lang="zh-TW" altLang="en-US" sz="3600" dirty="0">
                <a:latin typeface="+mn-ea"/>
              </a:rPr>
              <a:t>   的</a:t>
            </a:r>
            <a:r>
              <a:rPr lang="zh-TW" altLang="en-US" sz="3600" dirty="0">
                <a:solidFill>
                  <a:schemeClr val="bg1"/>
                </a:solidFill>
                <a:highlight>
                  <a:srgbClr val="FFFF00"/>
                </a:highlight>
                <a:latin typeface="+mn-ea"/>
              </a:rPr>
              <a:t>兴致</a:t>
            </a:r>
            <a:r>
              <a:rPr lang="zh-TW" altLang="en-US" sz="3600" dirty="0">
                <a:latin typeface="+mn-ea"/>
              </a:rPr>
              <a:t>并没有因此而减弱。</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因为长期重病缠身，所以她对旅游毫无</a:t>
            </a:r>
            <a:r>
              <a:rPr lang="zh-TW" altLang="en-US" sz="3600" dirty="0">
                <a:solidFill>
                  <a:schemeClr val="bg1"/>
                </a:solidFill>
                <a:highlight>
                  <a:srgbClr val="FFFF00"/>
                </a:highlight>
                <a:latin typeface="+mn-ea"/>
              </a:rPr>
              <a:t>兴趣</a:t>
            </a:r>
            <a:r>
              <a:rPr lang="zh-TW" altLang="en-US" sz="3600" dirty="0">
                <a:latin typeface="+mn-ea"/>
              </a:rPr>
              <a:t>。</a:t>
            </a:r>
          </a:p>
        </p:txBody>
      </p:sp>
    </p:spTree>
    <p:extLst>
      <p:ext uri="{BB962C8B-B14F-4D97-AF65-F5344CB8AC3E}">
        <p14:creationId xmlns:p14="http://schemas.microsoft.com/office/powerpoint/2010/main" val="4092762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984885"/>
          </a:xfrm>
          <a:prstGeom prst="rect">
            <a:avLst/>
          </a:prstGeom>
          <a:solidFill>
            <a:srgbClr val="4E3B30"/>
          </a:solidFill>
          <a:ln>
            <a:solidFill>
              <a:schemeClr val="tx1"/>
            </a:solidFill>
          </a:ln>
        </p:spPr>
        <p:txBody>
          <a:bodyPr wrap="square" rtlCol="0">
            <a:spAutoFit/>
          </a:bodyPr>
          <a:lstStyle/>
          <a:p>
            <a:pPr algn="ctr"/>
            <a:r>
              <a:rPr lang="zh-TW" altLang="en-US" sz="4400" dirty="0">
                <a:latin typeface="微軟正黑體" panose="020B0604030504040204" pitchFamily="34" charset="-120"/>
              </a:rPr>
              <a:t>兴致</a:t>
            </a:r>
            <a:endParaRPr lang="en-US" altLang="zh-TW" sz="4400" dirty="0">
              <a:latin typeface="微軟正黑體" panose="020B0604030504040204" pitchFamily="34" charset="-120"/>
            </a:endParaRPr>
          </a:p>
          <a:p>
            <a:pPr algn="ctr"/>
            <a:r>
              <a:rPr lang="en-US" altLang="zh-TW" sz="1200" dirty="0" err="1">
                <a:latin typeface="微軟正黑體" panose="020B0604030504040204" pitchFamily="34" charset="-120"/>
              </a:rPr>
              <a:t>xìngzhì</a:t>
            </a:r>
            <a:endParaRPr lang="zh-TW" altLang="en-US" sz="1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46440"/>
          </a:xfrm>
          <a:prstGeom prst="rect">
            <a:avLst/>
          </a:prstGeom>
          <a:solidFill>
            <a:srgbClr val="4E3B30"/>
          </a:solidFill>
          <a:ln>
            <a:solidFill>
              <a:schemeClr val="tx1"/>
            </a:solidFill>
          </a:ln>
        </p:spPr>
        <p:txBody>
          <a:bodyPr wrap="square" rtlCol="0">
            <a:spAutoFit/>
          </a:bodyPr>
          <a:lstStyle/>
          <a:p>
            <a:pPr algn="ctr"/>
            <a:r>
              <a:rPr lang="zh-TW" altLang="en-US" sz="4800" dirty="0">
                <a:latin typeface="微軟正黑體" panose="020B0604030504040204" pitchFamily="34" charset="-120"/>
              </a:rPr>
              <a:t>兴趣</a:t>
            </a:r>
            <a:endParaRPr lang="en-US" altLang="zh-TW" sz="4800" dirty="0">
              <a:latin typeface="微軟正黑體" panose="020B0604030504040204" pitchFamily="34" charset="-120"/>
            </a:endParaRPr>
          </a:p>
          <a:p>
            <a:pPr algn="ctr"/>
            <a:r>
              <a:rPr lang="en-US" altLang="zh-TW" sz="1400" dirty="0" err="1">
                <a:latin typeface="微軟正黑體" panose="020B0604030504040204" pitchFamily="34" charset="-120"/>
              </a:rPr>
              <a:t>xìngqù</a:t>
            </a:r>
            <a:endParaRPr lang="zh-TW" altLang="en-US" sz="2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563850"/>
            <a:ext cx="5730242" cy="30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graphicFrame>
        <p:nvGraphicFramePr>
          <p:cNvPr id="7" name="表格 16">
            <a:extLst>
              <a:ext uri="{FF2B5EF4-FFF2-40B4-BE49-F238E27FC236}">
                <a16:creationId xmlns:a16="http://schemas.microsoft.com/office/drawing/2014/main" id="{9F8AD900-C655-40AD-9587-783F9D4B8EF6}"/>
              </a:ext>
            </a:extLst>
          </p:cNvPr>
          <p:cNvGraphicFramePr>
            <a:graphicFrameLocks noGrp="1"/>
          </p:cNvGraphicFramePr>
          <p:nvPr>
            <p:extLst>
              <p:ext uri="{D42A27DB-BD31-4B8C-83A1-F6EECF244321}">
                <p14:modId xmlns:p14="http://schemas.microsoft.com/office/powerpoint/2010/main" val="3479719257"/>
              </p:ext>
            </p:extLst>
          </p:nvPr>
        </p:nvGraphicFramePr>
        <p:xfrm>
          <a:off x="330514" y="1369996"/>
          <a:ext cx="11530972" cy="5085015"/>
        </p:xfrm>
        <a:graphic>
          <a:graphicData uri="http://schemas.openxmlformats.org/drawingml/2006/table">
            <a:tbl>
              <a:tblPr firstRow="1" bandRow="1">
                <a:tableStyleId>{5940675A-B579-460E-94D1-54222C63F5DA}</a:tableStyleId>
              </a:tblPr>
              <a:tblGrid>
                <a:gridCol w="893864">
                  <a:extLst>
                    <a:ext uri="{9D8B030D-6E8A-4147-A177-3AD203B41FA5}">
                      <a16:colId xmlns:a16="http://schemas.microsoft.com/office/drawing/2014/main" val="1876788779"/>
                    </a:ext>
                  </a:extLst>
                </a:gridCol>
                <a:gridCol w="10637108">
                  <a:extLst>
                    <a:ext uri="{9D8B030D-6E8A-4147-A177-3AD203B41FA5}">
                      <a16:colId xmlns:a16="http://schemas.microsoft.com/office/drawing/2014/main" val="2559779614"/>
                    </a:ext>
                  </a:extLst>
                </a:gridCol>
              </a:tblGrid>
              <a:tr h="712043">
                <a:tc gridSpan="2">
                  <a:txBody>
                    <a:bodyPr/>
                    <a:lstStyle/>
                    <a:p>
                      <a:pPr algn="ctr"/>
                      <a:r>
                        <a:rPr lang="zh-TW" altLang="en-US" sz="3600" b="0" baseline="0" dirty="0">
                          <a:ln>
                            <a:solidFill>
                              <a:schemeClr val="tx1"/>
                            </a:solidFill>
                          </a:ln>
                          <a:solidFill>
                            <a:schemeClr val="tx1"/>
                          </a:solidFill>
                          <a:latin typeface="+mn-ea"/>
                          <a:ea typeface="+mn-ea"/>
                        </a:rPr>
                        <a:t>用法</a:t>
                      </a:r>
                    </a:p>
                  </a:txBody>
                  <a:tcPr anchor="ctr"/>
                </a:tc>
                <a:tc hMerge="1">
                  <a:txBody>
                    <a:bodyPr/>
                    <a:lstStyle/>
                    <a:p>
                      <a:endParaRPr lang="zh-TW" altLang="en-US" sz="4000" b="0" baseline="0" dirty="0">
                        <a:latin typeface="Calibri" panose="020F0502020204030204" pitchFamily="34" charset="0"/>
                        <a:ea typeface="標楷體" panose="03000509000000000000" pitchFamily="65" charset="-120"/>
                      </a:endParaRPr>
                    </a:p>
                  </a:txBody>
                  <a:tcPr anchor="ctr">
                    <a:noFill/>
                  </a:tcPr>
                </a:tc>
                <a:extLst>
                  <a:ext uri="{0D108BD9-81ED-4DB2-BD59-A6C34878D82A}">
                    <a16:rowId xmlns:a16="http://schemas.microsoft.com/office/drawing/2014/main" val="3478206328"/>
                  </a:ext>
                </a:extLst>
              </a:tr>
              <a:tr h="1913426">
                <a:tc>
                  <a:txBody>
                    <a:bodyPr/>
                    <a:lstStyle/>
                    <a:p>
                      <a:pPr algn="ctr">
                        <a:lnSpc>
                          <a:spcPct val="100000"/>
                        </a:lnSpc>
                      </a:pPr>
                      <a:r>
                        <a:rPr lang="zh-TW" altLang="en-US" sz="3600" baseline="0" dirty="0">
                          <a:ln>
                            <a:solidFill>
                              <a:schemeClr val="tx1"/>
                            </a:solidFill>
                          </a:ln>
                          <a:latin typeface="+mn-ea"/>
                          <a:ea typeface="+mn-ea"/>
                        </a:rPr>
                        <a:t> 兴致</a:t>
                      </a:r>
                      <a:endParaRPr lang="zh-TW" altLang="en-US" sz="3600" b="0" baseline="0" dirty="0">
                        <a:ln>
                          <a:solidFill>
                            <a:schemeClr val="tx1"/>
                          </a:solidFill>
                        </a:ln>
                        <a:solidFill>
                          <a:schemeClr val="tx1"/>
                        </a:solidFill>
                        <a:latin typeface="+mn-ea"/>
                        <a:ea typeface="+mn-ea"/>
                      </a:endParaRPr>
                    </a:p>
                  </a:txBody>
                  <a:tcPr vert="eaVert" anchor="ctr"/>
                </a:tc>
                <a:tc>
                  <a:txBody>
                    <a:bodyPr/>
                    <a:lstStyle/>
                    <a:p>
                      <a:pPr>
                        <a:lnSpc>
                          <a:spcPct val="150000"/>
                        </a:lnSpc>
                      </a:pPr>
                      <a:r>
                        <a:rPr lang="en-US" altLang="zh-TW" sz="3600" baseline="0" dirty="0">
                          <a:ln>
                            <a:solidFill>
                              <a:schemeClr val="tx1"/>
                            </a:solidFill>
                          </a:ln>
                          <a:latin typeface="+mn-ea"/>
                          <a:ea typeface="+mn-ea"/>
                        </a:rPr>
                        <a:t>1.</a:t>
                      </a:r>
                      <a:r>
                        <a:rPr lang="zh-TW" altLang="en-US" sz="3600" baseline="0" dirty="0">
                          <a:ln>
                            <a:solidFill>
                              <a:schemeClr val="tx1"/>
                            </a:solidFill>
                          </a:ln>
                          <a:latin typeface="+mn-ea"/>
                          <a:ea typeface="+mn-ea"/>
                        </a:rPr>
                        <a:t>常与“浓”、“高”等词搭配</a:t>
                      </a:r>
                      <a:r>
                        <a:rPr lang="zh-TW" altLang="en-US" sz="3600" b="0" baseline="0" dirty="0">
                          <a:ln>
                            <a:solidFill>
                              <a:schemeClr val="tx1"/>
                            </a:solidFill>
                          </a:ln>
                          <a:solidFill>
                            <a:schemeClr val="tx1"/>
                          </a:solidFill>
                          <a:latin typeface="+mn-ea"/>
                          <a:ea typeface="+mn-ea"/>
                        </a:rPr>
                        <a:t>。</a:t>
                      </a:r>
                      <a:endParaRPr lang="en-US" altLang="zh-TW" sz="3600" b="0" baseline="0" dirty="0">
                        <a:ln>
                          <a:solidFill>
                            <a:schemeClr val="tx1"/>
                          </a:solidFill>
                        </a:ln>
                        <a:solidFill>
                          <a:schemeClr val="tx1"/>
                        </a:solidFill>
                        <a:latin typeface="+mn-ea"/>
                        <a:ea typeface="+mn-ea"/>
                      </a:endParaRPr>
                    </a:p>
                    <a:p>
                      <a:pPr>
                        <a:lnSpc>
                          <a:spcPct val="150000"/>
                        </a:lnSpc>
                      </a:pPr>
                      <a:r>
                        <a:rPr lang="en-US" altLang="zh-TW" sz="3600" b="0" baseline="0" dirty="0">
                          <a:ln>
                            <a:solidFill>
                              <a:schemeClr val="tx1"/>
                            </a:solidFill>
                          </a:ln>
                          <a:solidFill>
                            <a:schemeClr val="tx1"/>
                          </a:solidFill>
                          <a:latin typeface="+mn-ea"/>
                          <a:ea typeface="+mn-ea"/>
                        </a:rPr>
                        <a:t>2.</a:t>
                      </a:r>
                      <a:r>
                        <a:rPr lang="zh-TW" altLang="en-US" sz="3600" b="0" baseline="0" dirty="0">
                          <a:ln>
                            <a:solidFill>
                              <a:schemeClr val="tx1"/>
                            </a:solidFill>
                          </a:ln>
                          <a:solidFill>
                            <a:schemeClr val="tx1"/>
                          </a:solidFill>
                          <a:latin typeface="+mn-ea"/>
                          <a:ea typeface="+mn-ea"/>
                        </a:rPr>
                        <a:t>多用于书面语。</a:t>
                      </a:r>
                      <a:endParaRPr lang="en-US" altLang="zh-TW" sz="3600" b="0" baseline="0" dirty="0">
                        <a:ln>
                          <a:solidFill>
                            <a:schemeClr val="tx1"/>
                          </a:solidFill>
                        </a:ln>
                        <a:solidFill>
                          <a:schemeClr val="tx1"/>
                        </a:solidFill>
                        <a:latin typeface="+mn-ea"/>
                        <a:ea typeface="+mn-ea"/>
                      </a:endParaRPr>
                    </a:p>
                  </a:txBody>
                  <a:tcPr anchor="ctr"/>
                </a:tc>
                <a:extLst>
                  <a:ext uri="{0D108BD9-81ED-4DB2-BD59-A6C34878D82A}">
                    <a16:rowId xmlns:a16="http://schemas.microsoft.com/office/drawing/2014/main" val="69350516"/>
                  </a:ext>
                </a:extLst>
              </a:tr>
              <a:tr h="1840209">
                <a:tc>
                  <a:txBody>
                    <a:bodyPr/>
                    <a:lstStyle/>
                    <a:p>
                      <a:pPr algn="ctr">
                        <a:lnSpc>
                          <a:spcPct val="100000"/>
                        </a:lnSpc>
                      </a:pPr>
                      <a:r>
                        <a:rPr lang="zh-TW" altLang="en-US" sz="3600" b="0" baseline="0" dirty="0">
                          <a:ln>
                            <a:solidFill>
                              <a:schemeClr val="tx1"/>
                            </a:solidFill>
                          </a:ln>
                          <a:solidFill>
                            <a:schemeClr val="tx1"/>
                          </a:solidFill>
                          <a:latin typeface="+mn-ea"/>
                          <a:ea typeface="+mn-ea"/>
                        </a:rPr>
                        <a:t>兴趣</a:t>
                      </a:r>
                    </a:p>
                  </a:txBody>
                  <a:tcPr vert="eaVert" anchor="ctr"/>
                </a:tc>
                <a:tc>
                  <a:txBody>
                    <a:bodyPr/>
                    <a:lstStyle/>
                    <a:p>
                      <a:pPr>
                        <a:lnSpc>
                          <a:spcPct val="150000"/>
                        </a:lnSpc>
                      </a:pPr>
                      <a:r>
                        <a:rPr lang="en-US" altLang="zh-TW" sz="3600" baseline="0" dirty="0">
                          <a:ln>
                            <a:solidFill>
                              <a:schemeClr val="tx1"/>
                            </a:solidFill>
                          </a:ln>
                          <a:latin typeface="+mn-ea"/>
                          <a:ea typeface="+mn-ea"/>
                        </a:rPr>
                        <a:t>1.</a:t>
                      </a:r>
                      <a:r>
                        <a:rPr lang="zh-TW" altLang="en-US" sz="3600" baseline="0" dirty="0">
                          <a:ln>
                            <a:solidFill>
                              <a:schemeClr val="tx1"/>
                            </a:solidFill>
                          </a:ln>
                          <a:latin typeface="+mn-ea"/>
                          <a:ea typeface="+mn-ea"/>
                        </a:rPr>
                        <a:t>常与“广泛”、“浓厚”等词搭配</a:t>
                      </a:r>
                      <a:r>
                        <a:rPr lang="zh-TW" altLang="en-US" sz="3600" b="0" baseline="0" dirty="0">
                          <a:ln>
                            <a:solidFill>
                              <a:schemeClr val="tx1"/>
                            </a:solidFill>
                          </a:ln>
                          <a:solidFill>
                            <a:schemeClr val="tx1"/>
                          </a:solidFill>
                          <a:latin typeface="+mn-ea"/>
                          <a:ea typeface="+mn-ea"/>
                        </a:rPr>
                        <a:t>。</a:t>
                      </a:r>
                      <a:endParaRPr lang="en-US" altLang="zh-TW" sz="3600" b="0" baseline="0" dirty="0">
                        <a:ln>
                          <a:solidFill>
                            <a:schemeClr val="tx1"/>
                          </a:solidFill>
                        </a:ln>
                        <a:solidFill>
                          <a:schemeClr val="tx1"/>
                        </a:solidFill>
                        <a:latin typeface="+mn-ea"/>
                        <a:ea typeface="+mn-ea"/>
                      </a:endParaRPr>
                    </a:p>
                    <a:p>
                      <a:pPr>
                        <a:lnSpc>
                          <a:spcPct val="150000"/>
                        </a:lnSpc>
                      </a:pPr>
                      <a:r>
                        <a:rPr lang="en-US" altLang="zh-TW" sz="3600" b="0" baseline="0" dirty="0">
                          <a:ln>
                            <a:solidFill>
                              <a:schemeClr val="tx1"/>
                            </a:solidFill>
                          </a:ln>
                          <a:solidFill>
                            <a:schemeClr val="tx1"/>
                          </a:solidFill>
                          <a:latin typeface="+mn-ea"/>
                          <a:ea typeface="+mn-ea"/>
                        </a:rPr>
                        <a:t>2.</a:t>
                      </a:r>
                      <a:r>
                        <a:rPr lang="zh-TW" altLang="en-US" sz="3600" b="0" baseline="0" dirty="0">
                          <a:ln>
                            <a:solidFill>
                              <a:schemeClr val="tx1"/>
                            </a:solidFill>
                          </a:ln>
                          <a:solidFill>
                            <a:schemeClr val="tx1"/>
                          </a:solidFill>
                          <a:latin typeface="+mn-ea"/>
                          <a:ea typeface="+mn-ea"/>
                        </a:rPr>
                        <a:t>还常用在成语</a:t>
                      </a:r>
                      <a:r>
                        <a:rPr lang="zh-TW" altLang="en-US" sz="3600" baseline="0" dirty="0">
                          <a:ln>
                            <a:solidFill>
                              <a:schemeClr val="tx1"/>
                            </a:solidFill>
                          </a:ln>
                          <a:latin typeface="+mn-ea"/>
                          <a:ea typeface="+mn-ea"/>
                        </a:rPr>
                        <a:t>“兴致勃勃”中。</a:t>
                      </a:r>
                      <a:endParaRPr lang="en-US" altLang="zh-TW" sz="3600" baseline="0" dirty="0">
                        <a:ln>
                          <a:solidFill>
                            <a:schemeClr val="tx1"/>
                          </a:solidFill>
                        </a:ln>
                        <a:latin typeface="+mn-ea"/>
                        <a:ea typeface="+mn-ea"/>
                      </a:endParaRPr>
                    </a:p>
                    <a:p>
                      <a:pPr>
                        <a:lnSpc>
                          <a:spcPct val="150000"/>
                        </a:lnSpc>
                      </a:pPr>
                      <a:r>
                        <a:rPr lang="en-US" altLang="zh-TW" sz="3600" b="0" baseline="0" dirty="0">
                          <a:ln>
                            <a:solidFill>
                              <a:schemeClr val="tx1"/>
                            </a:solidFill>
                          </a:ln>
                          <a:solidFill>
                            <a:schemeClr val="tx1"/>
                          </a:solidFill>
                          <a:latin typeface="+mn-ea"/>
                          <a:ea typeface="+mn-ea"/>
                        </a:rPr>
                        <a:t>3.</a:t>
                      </a:r>
                      <a:r>
                        <a:rPr lang="zh-TW" altLang="en-US" sz="3600" b="0" baseline="0" dirty="0">
                          <a:ln>
                            <a:solidFill>
                              <a:schemeClr val="tx1"/>
                            </a:solidFill>
                          </a:ln>
                          <a:solidFill>
                            <a:schemeClr val="tx1"/>
                          </a:solidFill>
                          <a:latin typeface="+mn-ea"/>
                          <a:ea typeface="+mn-ea"/>
                        </a:rPr>
                        <a:t>多用于口语。</a:t>
                      </a:r>
                      <a:endParaRPr lang="en-US" altLang="zh-TW" sz="3600" b="0" baseline="0" dirty="0">
                        <a:ln>
                          <a:solidFill>
                            <a:schemeClr val="tx1"/>
                          </a:solidFill>
                        </a:ln>
                        <a:solidFill>
                          <a:schemeClr val="tx1"/>
                        </a:solidFill>
                        <a:latin typeface="+mn-ea"/>
                        <a:ea typeface="+mn-ea"/>
                      </a:endParaRPr>
                    </a:p>
                  </a:txBody>
                  <a:tcPr anchor="ctr"/>
                </a:tc>
                <a:extLst>
                  <a:ext uri="{0D108BD9-81ED-4DB2-BD59-A6C34878D82A}">
                    <a16:rowId xmlns:a16="http://schemas.microsoft.com/office/drawing/2014/main" val="4052056327"/>
                  </a:ext>
                </a:extLst>
              </a:tr>
            </a:tbl>
          </a:graphicData>
        </a:graphic>
      </p:graphicFrame>
    </p:spTree>
    <p:extLst>
      <p:ext uri="{BB962C8B-B14F-4D97-AF65-F5344CB8AC3E}">
        <p14:creationId xmlns:p14="http://schemas.microsoft.com/office/powerpoint/2010/main" val="135832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A35303D-6CC8-428C-B444-EE1FB04D5DE8}"/>
              </a:ext>
            </a:extLst>
          </p:cNvPr>
          <p:cNvSpPr txBox="1"/>
          <p:nvPr/>
        </p:nvSpPr>
        <p:spPr>
          <a:xfrm>
            <a:off x="330514" y="71407"/>
            <a:ext cx="2900365" cy="984885"/>
          </a:xfrm>
          <a:prstGeom prst="rect">
            <a:avLst/>
          </a:prstGeom>
          <a:solidFill>
            <a:srgbClr val="4E3B30"/>
          </a:solidFill>
          <a:ln>
            <a:solidFill>
              <a:schemeClr val="tx1"/>
            </a:solidFill>
          </a:ln>
        </p:spPr>
        <p:txBody>
          <a:bodyPr wrap="square" rtlCol="0">
            <a:spAutoFit/>
          </a:bodyPr>
          <a:lstStyle/>
          <a:p>
            <a:pPr algn="ctr"/>
            <a:r>
              <a:rPr lang="zh-TW" altLang="en-US" sz="4400" dirty="0">
                <a:latin typeface="微軟正黑體" panose="020B0604030504040204" pitchFamily="34" charset="-120"/>
              </a:rPr>
              <a:t>兴致</a:t>
            </a:r>
            <a:endParaRPr lang="en-US" altLang="zh-TW" sz="4400" dirty="0">
              <a:latin typeface="微軟正黑體" panose="020B0604030504040204" pitchFamily="34" charset="-120"/>
            </a:endParaRPr>
          </a:p>
          <a:p>
            <a:pPr algn="ctr"/>
            <a:r>
              <a:rPr lang="en-US" altLang="zh-TW" sz="1200" dirty="0" err="1">
                <a:latin typeface="微軟正黑體" panose="020B0604030504040204" pitchFamily="34" charset="-120"/>
              </a:rPr>
              <a:t>xìngzhì</a:t>
            </a:r>
            <a:endParaRPr lang="zh-TW" altLang="en-US" sz="100" dirty="0">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2AD805DF-D8F2-4C40-B812-6025D886CDC7}"/>
              </a:ext>
            </a:extLst>
          </p:cNvPr>
          <p:cNvSpPr txBox="1"/>
          <p:nvPr/>
        </p:nvSpPr>
        <p:spPr>
          <a:xfrm>
            <a:off x="8961121" y="71407"/>
            <a:ext cx="2900365" cy="1046440"/>
          </a:xfrm>
          <a:prstGeom prst="rect">
            <a:avLst/>
          </a:prstGeom>
          <a:solidFill>
            <a:srgbClr val="4E3B30"/>
          </a:solidFill>
          <a:ln>
            <a:solidFill>
              <a:schemeClr val="tx1"/>
            </a:solidFill>
          </a:ln>
        </p:spPr>
        <p:txBody>
          <a:bodyPr wrap="square" rtlCol="0">
            <a:spAutoFit/>
          </a:bodyPr>
          <a:lstStyle/>
          <a:p>
            <a:pPr algn="ctr"/>
            <a:r>
              <a:rPr lang="zh-TW" altLang="en-US" sz="4800" dirty="0">
                <a:latin typeface="微軟正黑體" panose="020B0604030504040204" pitchFamily="34" charset="-120"/>
              </a:rPr>
              <a:t>兴趣</a:t>
            </a:r>
            <a:endParaRPr lang="en-US" altLang="zh-TW" sz="4800" dirty="0">
              <a:latin typeface="微軟正黑體" panose="020B0604030504040204" pitchFamily="34" charset="-120"/>
            </a:endParaRPr>
          </a:p>
          <a:p>
            <a:pPr algn="ctr"/>
            <a:r>
              <a:rPr lang="en-US" altLang="zh-TW" sz="1400" dirty="0" err="1">
                <a:latin typeface="微軟正黑體" panose="020B0604030504040204" pitchFamily="34" charset="-120"/>
              </a:rPr>
              <a:t>xìngqù</a:t>
            </a:r>
            <a:endParaRPr lang="zh-TW" altLang="en-US" sz="200" dirty="0">
              <a:latin typeface="標楷體" panose="03000509000000000000" pitchFamily="65" charset="-120"/>
              <a:ea typeface="標楷體" panose="03000509000000000000" pitchFamily="65" charset="-120"/>
            </a:endParaRPr>
          </a:p>
        </p:txBody>
      </p:sp>
      <p:cxnSp>
        <p:nvCxnSpPr>
          <p:cNvPr id="10" name="直線接點 9">
            <a:extLst>
              <a:ext uri="{FF2B5EF4-FFF2-40B4-BE49-F238E27FC236}">
                <a16:creationId xmlns:a16="http://schemas.microsoft.com/office/drawing/2014/main" id="{32FC350C-1C13-4DDA-A8FD-BDC15F8EE7E2}"/>
              </a:ext>
            </a:extLst>
          </p:cNvPr>
          <p:cNvCxnSpPr>
            <a:cxnSpLocks/>
            <a:stCxn id="2" idx="3"/>
            <a:endCxn id="3" idx="1"/>
          </p:cNvCxnSpPr>
          <p:nvPr/>
        </p:nvCxnSpPr>
        <p:spPr>
          <a:xfrm>
            <a:off x="3230879" y="563850"/>
            <a:ext cx="5730242" cy="30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表格 3">
            <a:extLst>
              <a:ext uri="{FF2B5EF4-FFF2-40B4-BE49-F238E27FC236}">
                <a16:creationId xmlns:a16="http://schemas.microsoft.com/office/drawing/2014/main" id="{E03E0B31-310A-4BFD-8267-FC63F55CD512}"/>
              </a:ext>
            </a:extLst>
          </p:cNvPr>
          <p:cNvGraphicFramePr>
            <a:graphicFrameLocks noGrp="1"/>
          </p:cNvGraphicFramePr>
          <p:nvPr/>
        </p:nvGraphicFramePr>
        <p:xfrm>
          <a:off x="16603579" y="1187116"/>
          <a:ext cx="208280" cy="365760"/>
        </p:xfrm>
        <a:graphic>
          <a:graphicData uri="http://schemas.openxmlformats.org/drawingml/2006/table">
            <a:tbl>
              <a:tblPr/>
              <a:tblGrid>
                <a:gridCol w="208280">
                  <a:extLst>
                    <a:ext uri="{9D8B030D-6E8A-4147-A177-3AD203B41FA5}">
                      <a16:colId xmlns:a16="http://schemas.microsoft.com/office/drawing/2014/main" val="74169329"/>
                    </a:ext>
                  </a:extLst>
                </a:gridCol>
              </a:tblGrid>
              <a:tr h="0">
                <a:tc>
                  <a:txBody>
                    <a:bodyPr/>
                    <a:lstStyle/>
                    <a:p>
                      <a:endParaRPr lang="zh-TW" alt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064643234"/>
                  </a:ext>
                </a:extLst>
              </a:tr>
            </a:tbl>
          </a:graphicData>
        </a:graphic>
      </p:graphicFrame>
      <p:sp>
        <p:nvSpPr>
          <p:cNvPr id="5" name="文字方塊 4">
            <a:extLst>
              <a:ext uri="{FF2B5EF4-FFF2-40B4-BE49-F238E27FC236}">
                <a16:creationId xmlns:a16="http://schemas.microsoft.com/office/drawing/2014/main" id="{789177D9-C11C-43A7-B07F-982FCD583D63}"/>
              </a:ext>
            </a:extLst>
          </p:cNvPr>
          <p:cNvSpPr txBox="1"/>
          <p:nvPr/>
        </p:nvSpPr>
        <p:spPr>
          <a:xfrm>
            <a:off x="330514" y="1356221"/>
            <a:ext cx="11530972" cy="4976555"/>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 那位导游一路上边说边讲，</a:t>
            </a:r>
            <a:r>
              <a:rPr lang="zh-TW" altLang="en-US" sz="3600" dirty="0">
                <a:solidFill>
                  <a:schemeClr val="bg1"/>
                </a:solidFill>
                <a:highlight>
                  <a:srgbClr val="FFFF00"/>
                </a:highlight>
                <a:latin typeface="+mn-ea"/>
              </a:rPr>
              <a:t>兴致</a:t>
            </a:r>
            <a:r>
              <a:rPr lang="zh-TW" altLang="en-US" sz="3600" dirty="0">
                <a:solidFill>
                  <a:srgbClr val="C2E49C"/>
                </a:solidFill>
                <a:latin typeface="+mn-ea"/>
              </a:rPr>
              <a:t>浓</a:t>
            </a:r>
            <a:r>
              <a:rPr lang="zh-TW" altLang="en-US" sz="3600" dirty="0">
                <a:latin typeface="+mn-ea"/>
              </a:rPr>
              <a:t>时还会高歌一曲。</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 虽然爸爸会做菜，但做不做就要看他</a:t>
            </a:r>
            <a:r>
              <a:rPr lang="zh-TW" altLang="en-US" sz="3600" dirty="0">
                <a:solidFill>
                  <a:schemeClr val="bg1"/>
                </a:solidFill>
                <a:highlight>
                  <a:srgbClr val="FFFF00"/>
                </a:highlight>
                <a:latin typeface="+mn-ea"/>
              </a:rPr>
              <a:t>兴致</a:t>
            </a:r>
            <a:r>
              <a:rPr lang="zh-TW" altLang="en-US" sz="3600" dirty="0">
                <a:solidFill>
                  <a:srgbClr val="C2E49C"/>
                </a:solidFill>
                <a:latin typeface="+mn-ea"/>
              </a:rPr>
              <a:t>高</a:t>
            </a:r>
            <a:r>
              <a:rPr lang="zh-TW" altLang="en-US" sz="3600" dirty="0">
                <a:latin typeface="+mn-ea"/>
              </a:rPr>
              <a:t>不高了。</a:t>
            </a:r>
            <a:endParaRPr lang="en-US" altLang="zh-TW" sz="3600" dirty="0">
              <a:latin typeface="+mn-ea"/>
            </a:endParaRPr>
          </a:p>
          <a:p>
            <a:pPr>
              <a:lnSpc>
                <a:spcPct val="150000"/>
              </a:lnSpc>
            </a:pPr>
            <a:r>
              <a:rPr lang="en-US" altLang="zh-TW" sz="3600" dirty="0">
                <a:latin typeface="+mn-ea"/>
              </a:rPr>
              <a:t>3.</a:t>
            </a:r>
            <a:r>
              <a:rPr lang="zh-TW" altLang="en-US" sz="3600" dirty="0">
                <a:latin typeface="+mn-ea"/>
              </a:rPr>
              <a:t>这位老艺术家的</a:t>
            </a:r>
            <a:r>
              <a:rPr lang="zh-TW" altLang="en-US" sz="3600" dirty="0">
                <a:solidFill>
                  <a:schemeClr val="bg1"/>
                </a:solidFill>
                <a:highlight>
                  <a:srgbClr val="FFFF00"/>
                </a:highlight>
                <a:latin typeface="+mn-ea"/>
              </a:rPr>
              <a:t>兴趣</a:t>
            </a:r>
            <a:r>
              <a:rPr lang="zh-TW" altLang="en-US" sz="3600" dirty="0">
                <a:latin typeface="+mn-ea"/>
              </a:rPr>
              <a:t>十分</a:t>
            </a:r>
            <a:r>
              <a:rPr lang="zh-TW" altLang="en-US" sz="3600" dirty="0">
                <a:solidFill>
                  <a:srgbClr val="C2E49C"/>
                </a:solidFill>
                <a:latin typeface="+mn-ea"/>
              </a:rPr>
              <a:t>广泛</a:t>
            </a:r>
            <a:r>
              <a:rPr lang="zh-TW" altLang="en-US" sz="3600" dirty="0">
                <a:latin typeface="+mn-ea"/>
              </a:rPr>
              <a:t>，打网球、旅游、摄影，都给他的生活带来了无限乐趣。</a:t>
            </a:r>
            <a:endParaRPr lang="en-US" altLang="zh-TW" sz="3600" dirty="0">
              <a:latin typeface="+mn-ea"/>
            </a:endParaRPr>
          </a:p>
          <a:p>
            <a:pPr>
              <a:lnSpc>
                <a:spcPct val="150000"/>
              </a:lnSpc>
            </a:pPr>
            <a:r>
              <a:rPr lang="en-US" altLang="zh-TW" sz="3600" dirty="0">
                <a:latin typeface="+mn-ea"/>
              </a:rPr>
              <a:t>4.</a:t>
            </a:r>
            <a:r>
              <a:rPr lang="zh-TW" altLang="en-US" sz="3600" dirty="0">
                <a:latin typeface="+mn-ea"/>
              </a:rPr>
              <a:t>退休以后，父亲对养花产生了</a:t>
            </a:r>
            <a:r>
              <a:rPr lang="zh-TW" altLang="en-US" sz="3600" dirty="0">
                <a:solidFill>
                  <a:srgbClr val="C2E49C"/>
                </a:solidFill>
                <a:latin typeface="+mn-ea"/>
              </a:rPr>
              <a:t>浓厚</a:t>
            </a:r>
            <a:r>
              <a:rPr lang="zh-TW" altLang="en-US" sz="3600" dirty="0">
                <a:latin typeface="+mn-ea"/>
              </a:rPr>
              <a:t>的</a:t>
            </a:r>
            <a:r>
              <a:rPr lang="zh-TW" altLang="en-US" sz="3600" dirty="0">
                <a:solidFill>
                  <a:schemeClr val="bg1"/>
                </a:solidFill>
                <a:highlight>
                  <a:srgbClr val="FFFF00"/>
                </a:highlight>
                <a:latin typeface="+mn-ea"/>
              </a:rPr>
              <a:t>兴趣</a:t>
            </a:r>
            <a:r>
              <a:rPr lang="zh-TW" altLang="en-US" sz="3600" dirty="0">
                <a:latin typeface="+mn-ea"/>
              </a:rPr>
              <a:t>。</a:t>
            </a:r>
            <a:endParaRPr lang="en-US" altLang="zh-TW" sz="3600" dirty="0">
              <a:latin typeface="+mn-ea"/>
            </a:endParaRPr>
          </a:p>
          <a:p>
            <a:pPr>
              <a:lnSpc>
                <a:spcPct val="150000"/>
              </a:lnSpc>
            </a:pPr>
            <a:r>
              <a:rPr lang="en-US" altLang="zh-TW" sz="3600" dirty="0">
                <a:latin typeface="+mn-ea"/>
              </a:rPr>
              <a:t>5.</a:t>
            </a:r>
            <a:r>
              <a:rPr lang="zh-TW" altLang="en-US" sz="3600" dirty="0">
                <a:latin typeface="+mn-ea"/>
              </a:rPr>
              <a:t>在中国文化实践课上，小美</a:t>
            </a:r>
            <a:r>
              <a:rPr lang="zh-TW" altLang="en-US" sz="3600" dirty="0">
                <a:solidFill>
                  <a:schemeClr val="bg1"/>
                </a:solidFill>
                <a:highlight>
                  <a:srgbClr val="FFFF00"/>
                </a:highlight>
                <a:latin typeface="+mn-ea"/>
              </a:rPr>
              <a:t>兴致</a:t>
            </a:r>
            <a:r>
              <a:rPr lang="zh-TW" altLang="en-US" sz="3600" dirty="0">
                <a:solidFill>
                  <a:srgbClr val="C2E49C"/>
                </a:solidFill>
                <a:latin typeface="+mn-ea"/>
              </a:rPr>
              <a:t>勃勃</a:t>
            </a:r>
            <a:r>
              <a:rPr lang="zh-TW" altLang="en-US" sz="3600" dirty="0">
                <a:latin typeface="+mn-ea"/>
              </a:rPr>
              <a:t>地学习包饺子。</a:t>
            </a:r>
          </a:p>
        </p:txBody>
      </p:sp>
    </p:spTree>
    <p:extLst>
      <p:ext uri="{BB962C8B-B14F-4D97-AF65-F5344CB8AC3E}">
        <p14:creationId xmlns:p14="http://schemas.microsoft.com/office/powerpoint/2010/main" val="222008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DF7E8DD-7752-464C-B35B-CF000CFB4CF1}"/>
              </a:ext>
            </a:extLst>
          </p:cNvPr>
          <p:cNvSpPr/>
          <p:nvPr/>
        </p:nvSpPr>
        <p:spPr>
          <a:xfrm>
            <a:off x="354418" y="1539479"/>
            <a:ext cx="11483163" cy="4145558"/>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只是现在的世界局势全都朝着和平的方向发展，他们也只好将好战之兴致全都放在了足球上。因为在和平时期，最大的、最激烈的并且可以让他们自在而合法</a:t>
            </a:r>
            <a:r>
              <a:rPr lang="zh-TW" altLang="en-US" sz="3600" dirty="0">
                <a:latin typeface="微軟正黑體" panose="020B0604030504040204" pitchFamily="34" charset="-120"/>
                <a:ea typeface="微軟正黑體" panose="020B0604030504040204" pitchFamily="34" charset="-120"/>
              </a:rPr>
              <a:t>驻</a:t>
            </a:r>
            <a:r>
              <a:rPr lang="zh-CN" altLang="en-US" sz="3600" dirty="0">
                <a:latin typeface="微軟正黑體" panose="020B0604030504040204" pitchFamily="34" charset="-120"/>
                <a:ea typeface="微軟正黑體" panose="020B0604030504040204" pitchFamily="34" charset="-120"/>
              </a:rPr>
              <a:t>足一观的“战争”似乎只有足球。于是他们全都成了狂热的球迷。</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9147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52712"/>
            <a:ext cx="4327450" cy="1508105"/>
          </a:xfrm>
          <a:prstGeom prst="rect">
            <a:avLst/>
          </a:prstGeom>
          <a:noFill/>
          <a:ln>
            <a:solidFill>
              <a:schemeClr val="tx1"/>
            </a:solidFill>
          </a:ln>
        </p:spPr>
        <p:txBody>
          <a:bodyPr wrap="square" rtlCol="0" anchor="ctr">
            <a:spAutoFit/>
          </a:bodyPr>
          <a:lstStyle/>
          <a:p>
            <a:pPr algn="ctr"/>
            <a:r>
              <a:rPr lang="zh-TW" altLang="en-US" sz="6000" dirty="0"/>
              <a:t>热火朝天</a:t>
            </a:r>
            <a:endParaRPr lang="en-US" altLang="zh-TW" sz="6000" dirty="0"/>
          </a:p>
          <a:p>
            <a:pPr algn="ctr"/>
            <a:r>
              <a:rPr lang="en-US" altLang="zh-TW" sz="3200" dirty="0" err="1">
                <a:latin typeface="Calibri" panose="020F0502020204030204" pitchFamily="34" charset="0"/>
                <a:cs typeface="Calibri" panose="020F0502020204030204" pitchFamily="34" charset="0"/>
              </a:rPr>
              <a:t>rè</a:t>
            </a:r>
            <a:r>
              <a:rPr lang="zh-TW" altLang="en-US"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huǒ</a:t>
            </a:r>
            <a:r>
              <a:rPr lang="zh-TW" altLang="en-US"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cháo</a:t>
            </a:r>
            <a:r>
              <a:rPr lang="zh-TW" altLang="en-US"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tiān</a:t>
            </a:r>
            <a:endParaRPr lang="en-US" altLang="zh-TW"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6096000" y="3010336"/>
            <a:ext cx="6096000" cy="2172582"/>
          </a:xfrm>
          <a:prstGeom prst="rect">
            <a:avLst/>
          </a:prstGeom>
        </p:spPr>
        <p:txBody>
          <a:bodyPr wrap="square">
            <a:spAutoFit/>
          </a:bodyPr>
          <a:lstStyle/>
          <a:p>
            <a:pPr algn="ctr">
              <a:lnSpc>
                <a:spcPct val="150000"/>
              </a:lnSpc>
            </a:pPr>
            <a:r>
              <a:rPr lang="zh-CN" altLang="en-US" sz="4800" dirty="0">
                <a:latin typeface="微軟正黑體" panose="020B0604030504040204" pitchFamily="34" charset="-120"/>
                <a:ea typeface="微軟正黑體" panose="020B0604030504040204" pitchFamily="34" charset="-120"/>
              </a:rPr>
              <a:t>同学们在操场上踢着足球</a:t>
            </a:r>
            <a:r>
              <a:rPr lang="en-US" altLang="zh-CN" sz="4800" dirty="0">
                <a:latin typeface="微軟正黑體" panose="020B0604030504040204" pitchFamily="34" charset="-120"/>
                <a:ea typeface="微軟正黑體" panose="020B0604030504040204" pitchFamily="34" charset="-120"/>
              </a:rPr>
              <a:t>,</a:t>
            </a:r>
            <a:r>
              <a:rPr lang="zh-CN" altLang="en-US" sz="4800" dirty="0">
                <a:latin typeface="微軟正黑體" panose="020B0604030504040204" pitchFamily="34" charset="-120"/>
                <a:ea typeface="微軟正黑體" panose="020B0604030504040204" pitchFamily="34" charset="-120"/>
              </a:rPr>
              <a:t>正玩得热火朝天。</a:t>
            </a:r>
            <a:endParaRPr lang="zh-TW" altLang="en-US" sz="48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717420"/>
            <a:ext cx="6096000" cy="1200329"/>
          </a:xfrm>
          <a:prstGeom prst="rect">
            <a:avLst/>
          </a:prstGeom>
          <a:noFill/>
        </p:spPr>
        <p:txBody>
          <a:bodyPr wrap="square" rtlCol="0">
            <a:spAutoFit/>
          </a:bodyPr>
          <a:lstStyle/>
          <a:p>
            <a:pPr algn="ctr"/>
            <a:r>
              <a:rPr lang="zh-TW" altLang="en-US" sz="3600" dirty="0">
                <a:latin typeface="+mn-ea"/>
              </a:rPr>
              <a:t>形容场面、情绪或气氛热烈高涨。</a:t>
            </a:r>
          </a:p>
        </p:txBody>
      </p:sp>
      <p:sp>
        <p:nvSpPr>
          <p:cNvPr id="4" name="矩形 3">
            <a:extLst>
              <a:ext uri="{FF2B5EF4-FFF2-40B4-BE49-F238E27FC236}">
                <a16:creationId xmlns:a16="http://schemas.microsoft.com/office/drawing/2014/main" id="{E3F38A08-5B2E-46A1-9196-F76621240387}"/>
              </a:ext>
            </a:extLst>
          </p:cNvPr>
          <p:cNvSpPr/>
          <p:nvPr/>
        </p:nvSpPr>
        <p:spPr>
          <a:xfrm>
            <a:off x="6088784" y="2044582"/>
            <a:ext cx="6103216" cy="539613"/>
          </a:xfrm>
          <a:prstGeom prst="rect">
            <a:avLst/>
          </a:prstGeom>
        </p:spPr>
        <p:txBody>
          <a:bodyPr wrap="square">
            <a:spAutoFit/>
          </a:bodyPr>
          <a:lstStyle/>
          <a:p>
            <a:pPr algn="ctr"/>
            <a:r>
              <a:rPr lang="en-US" altLang="zh-TW" sz="2800" dirty="0">
                <a:latin typeface="Calibri" panose="020F0502020204030204" pitchFamily="34" charset="0"/>
                <a:ea typeface="Microsoft Yahei" panose="020B0503020204020204" pitchFamily="34" charset="-122"/>
                <a:cs typeface="Calibri" panose="020F0502020204030204" pitchFamily="34" charset="0"/>
              </a:rPr>
              <a:t>buzzing with activity</a:t>
            </a:r>
            <a:endParaRPr lang="zh-TW" altLang="en-US" sz="2800" dirty="0">
              <a:latin typeface="Calibri" panose="020F0502020204030204" pitchFamily="34" charset="0"/>
              <a:cs typeface="Calibri" panose="020F0502020204030204" pitchFamily="34" charset="0"/>
            </a:endParaRPr>
          </a:p>
        </p:txBody>
      </p:sp>
      <p:pic>
        <p:nvPicPr>
          <p:cNvPr id="10" name="圖片 9">
            <a:extLst>
              <a:ext uri="{FF2B5EF4-FFF2-40B4-BE49-F238E27FC236}">
                <a16:creationId xmlns:a16="http://schemas.microsoft.com/office/drawing/2014/main" id="{F128144C-4EC2-49E5-A48C-11FE50E0FF1B}"/>
              </a:ext>
            </a:extLst>
          </p:cNvPr>
          <p:cNvPicPr>
            <a:picLocks noChangeAspect="1"/>
          </p:cNvPicPr>
          <p:nvPr/>
        </p:nvPicPr>
        <p:blipFill>
          <a:blip r:embed="rId2"/>
          <a:stretch>
            <a:fillRect/>
          </a:stretch>
        </p:blipFill>
        <p:spPr>
          <a:xfrm>
            <a:off x="318978" y="2594681"/>
            <a:ext cx="5577580" cy="3339576"/>
          </a:xfrm>
          <a:prstGeom prst="rect">
            <a:avLst/>
          </a:prstGeom>
        </p:spPr>
      </p:pic>
    </p:spTree>
    <p:extLst>
      <p:ext uri="{BB962C8B-B14F-4D97-AF65-F5344CB8AC3E}">
        <p14:creationId xmlns:p14="http://schemas.microsoft.com/office/powerpoint/2010/main" val="523965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寄托</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jìtuō</a:t>
            </a:r>
            <a:endParaRPr lang="zh-TW" altLang="en-US" sz="6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错过</a:t>
            </a:r>
            <a:r>
              <a:rPr lang="en-US" altLang="zh-TW"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cuòguò</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01699"/>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原本</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yuánběn</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1479187"/>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把理想、希望、感情等放在某种事物上。</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失去。</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表示发现真实的情况。</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place hope on</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miss</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文字方塊 14">
            <a:extLst>
              <a:ext uri="{FF2B5EF4-FFF2-40B4-BE49-F238E27FC236}">
                <a16:creationId xmlns:a16="http://schemas.microsoft.com/office/drawing/2014/main" id="{C5AD2F07-218B-4FF0-AC85-4AFACE2E1262}"/>
              </a:ext>
            </a:extLst>
          </p:cNvPr>
          <p:cNvSpPr txBox="1"/>
          <p:nvPr/>
        </p:nvSpPr>
        <p:spPr>
          <a:xfrm>
            <a:off x="6096000" y="3429000"/>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不甘</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bùgān</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F2B34184-B87D-46D2-98A7-4B7C66644F27}"/>
              </a:ext>
            </a:extLst>
          </p:cNvPr>
          <p:cNvSpPr txBox="1"/>
          <p:nvPr/>
        </p:nvSpPr>
        <p:spPr>
          <a:xfrm>
            <a:off x="6134491" y="5105681"/>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不甘心；不情愿。</a:t>
            </a:r>
          </a:p>
        </p:txBody>
      </p:sp>
      <p:sp>
        <p:nvSpPr>
          <p:cNvPr id="12" name="矩形 11">
            <a:extLst>
              <a:ext uri="{FF2B5EF4-FFF2-40B4-BE49-F238E27FC236}">
                <a16:creationId xmlns:a16="http://schemas.microsoft.com/office/drawing/2014/main" id="{CE2FF421-F250-465D-8445-7B26C58C854B}"/>
              </a:ext>
            </a:extLst>
          </p:cNvPr>
          <p:cNvSpPr/>
          <p:nvPr/>
        </p:nvSpPr>
        <p:spPr>
          <a:xfrm>
            <a:off x="2525015" y="3963879"/>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originally</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BF73FA58-D881-498B-97E7-9A8762CE865D}"/>
              </a:ext>
            </a:extLst>
          </p:cNvPr>
          <p:cNvSpPr/>
          <p:nvPr/>
        </p:nvSpPr>
        <p:spPr>
          <a:xfrm>
            <a:off x="8275896" y="3941935"/>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unwilling</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106030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5" grpId="0" animBg="1"/>
      <p:bldP spid="16" grpId="0"/>
      <p:bldP spid="12" grpId="0"/>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情谊</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qíngyì</a:t>
            </a:r>
            <a:endParaRPr lang="zh-TW" altLang="en-US" sz="6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支点</a:t>
            </a:r>
            <a:endParaRPr lang="en-US" altLang="zh-TW" dirty="0">
              <a:latin typeface="微軟正黑體" panose="020B0604030504040204" pitchFamily="34" charset="-120"/>
              <a:ea typeface="微軟正黑體" panose="020B0604030504040204" pitchFamily="34" charset="-120"/>
            </a:endParaRPr>
          </a:p>
          <a:p>
            <a:pPr algn="ctr"/>
            <a:r>
              <a:rPr lang="en-US" altLang="zh-TW" sz="2800" dirty="0" err="1">
                <a:latin typeface="微軟正黑體" panose="020B0604030504040204" pitchFamily="34" charset="-120"/>
                <a:ea typeface="微軟正黑體" panose="020B0604030504040204" pitchFamily="34" charset="-120"/>
              </a:rPr>
              <a:t>zhīdiǎn</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相互间的感情和友谊。</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指事物的中心或关键。</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friendly feelings</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strong point</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271916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1"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83490"/>
            <a:ext cx="4327450" cy="1446550"/>
          </a:xfrm>
          <a:prstGeom prst="rect">
            <a:avLst/>
          </a:prstGeom>
          <a:noFill/>
          <a:ln>
            <a:solidFill>
              <a:schemeClr val="tx1"/>
            </a:solidFill>
          </a:ln>
        </p:spPr>
        <p:txBody>
          <a:bodyPr wrap="square" rtlCol="0" anchor="ctr">
            <a:spAutoFit/>
          </a:bodyPr>
          <a:lstStyle/>
          <a:p>
            <a:pPr algn="ctr"/>
            <a:r>
              <a:rPr lang="zh-TW" altLang="en-US" sz="6000" dirty="0">
                <a:latin typeface="微軟正黑體" panose="020B0604030504040204" pitchFamily="34" charset="-120"/>
                <a:ea typeface="微軟正黑體" panose="020B0604030504040204" pitchFamily="34" charset="-120"/>
              </a:rPr>
              <a:t>一无所长</a:t>
            </a:r>
            <a:r>
              <a:rPr lang="en-US" altLang="zh-TW"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yīwú-suǒcháng</a:t>
            </a:r>
            <a:endParaRPr lang="en-US" altLang="zh-TW"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5362575" y="3915211"/>
            <a:ext cx="6829425" cy="902555"/>
          </a:xfrm>
          <a:prstGeom prst="rect">
            <a:avLst/>
          </a:prstGeom>
        </p:spPr>
        <p:txBody>
          <a:bodyPr wrap="square">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除了學習</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李明</a:t>
            </a:r>
            <a:r>
              <a:rPr lang="zh-TW" altLang="en-US" sz="4000" dirty="0">
                <a:solidFill>
                  <a:schemeClr val="bg1"/>
                </a:solidFill>
                <a:highlight>
                  <a:srgbClr val="FF00FF"/>
                </a:highlight>
                <a:latin typeface="微軟正黑體" panose="020B0604030504040204" pitchFamily="34" charset="-120"/>
                <a:ea typeface="微軟正黑體" panose="020B0604030504040204" pitchFamily="34" charset="-120"/>
              </a:rPr>
              <a:t>一無所長</a:t>
            </a:r>
            <a:r>
              <a:rPr lang="zh-TW" altLang="en-US" sz="4000" dirty="0">
                <a:latin typeface="微軟正黑體" panose="020B0604030504040204" pitchFamily="34" charset="-120"/>
                <a:ea typeface="微軟正黑體" panose="020B0604030504040204" pitchFamily="34" charset="-120"/>
              </a:rPr>
              <a:t>。</a:t>
            </a: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83598"/>
            <a:ext cx="6096000" cy="646331"/>
          </a:xfrm>
          <a:prstGeom prst="rect">
            <a:avLst/>
          </a:prstGeom>
          <a:noFill/>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没有一点儿专长或长处。</a:t>
            </a:r>
          </a:p>
        </p:txBody>
      </p:sp>
      <p:sp>
        <p:nvSpPr>
          <p:cNvPr id="4" name="矩形 3">
            <a:extLst>
              <a:ext uri="{FF2B5EF4-FFF2-40B4-BE49-F238E27FC236}">
                <a16:creationId xmlns:a16="http://schemas.microsoft.com/office/drawing/2014/main" id="{E3F38A08-5B2E-46A1-9196-F76621240387}"/>
              </a:ext>
            </a:extLst>
          </p:cNvPr>
          <p:cNvSpPr/>
          <p:nvPr/>
        </p:nvSpPr>
        <p:spPr>
          <a:xfrm>
            <a:off x="6088784" y="1917879"/>
            <a:ext cx="6103216"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have no special skill</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7" name="圖片 6">
            <a:extLst>
              <a:ext uri="{FF2B5EF4-FFF2-40B4-BE49-F238E27FC236}">
                <a16:creationId xmlns:a16="http://schemas.microsoft.com/office/drawing/2014/main" id="{F0BD3E0B-F595-4865-A226-E8D2511A6180}"/>
              </a:ext>
            </a:extLst>
          </p:cNvPr>
          <p:cNvPicPr>
            <a:picLocks noChangeAspect="1"/>
          </p:cNvPicPr>
          <p:nvPr/>
        </p:nvPicPr>
        <p:blipFill>
          <a:blip r:embed="rId2"/>
          <a:stretch>
            <a:fillRect/>
          </a:stretch>
        </p:blipFill>
        <p:spPr>
          <a:xfrm>
            <a:off x="368377" y="2539492"/>
            <a:ext cx="4994198" cy="3570071"/>
          </a:xfrm>
          <a:prstGeom prst="rect">
            <a:avLst/>
          </a:prstGeom>
        </p:spPr>
      </p:pic>
    </p:spTree>
    <p:extLst>
      <p:ext uri="{BB962C8B-B14F-4D97-AF65-F5344CB8AC3E}">
        <p14:creationId xmlns:p14="http://schemas.microsoft.com/office/powerpoint/2010/main" val="960668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4310EA4-88DC-4930-AEEF-FBC916B202D3}"/>
              </a:ext>
            </a:extLst>
          </p:cNvPr>
          <p:cNvSpPr/>
          <p:nvPr/>
        </p:nvSpPr>
        <p:spPr>
          <a:xfrm>
            <a:off x="322521" y="523044"/>
            <a:ext cx="11546958" cy="5811912"/>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球迷之第五种是生命寄托型。有些人一生什么事业都没有，或是因为错过机会，或是原本就一无所长。他们无法成就自已，但心又有所不甘。总想为自己找到一个寄托之地。于是足球在他们眼里出现了。他们把少年时代留着准备成就事业的热情和精力，全都投入到足球里去。足球使他们感到生活的乐趣，感到自己的价值，感到人间的情谊，于是足球就成为他们生命的支点。</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11915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85875"/>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致敬</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zhìjìng</a:t>
            </a:r>
            <a:endParaRPr lang="zh-TW" altLang="en-US" sz="6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0" y="1913856"/>
            <a:ext cx="6096000" cy="740524"/>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向人敬礼或表示敬意。</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954107"/>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salute</a:t>
            </a:r>
            <a:r>
              <a:rPr lang="en-US" altLang="zh-TW" sz="32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pay one’s respects to</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9" name="文字方塊 8">
            <a:extLst>
              <a:ext uri="{FF2B5EF4-FFF2-40B4-BE49-F238E27FC236}">
                <a16:creationId xmlns:a16="http://schemas.microsoft.com/office/drawing/2014/main" id="{9AC8500E-CC62-4ED3-BFA4-4B2410DC24E9}"/>
              </a:ext>
            </a:extLst>
          </p:cNvPr>
          <p:cNvSpPr txBox="1"/>
          <p:nvPr/>
        </p:nvSpPr>
        <p:spPr>
          <a:xfrm>
            <a:off x="6134489" y="185875"/>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加倍</a:t>
            </a:r>
            <a:r>
              <a:rPr lang="en-US" altLang="zh-TW" sz="2800" dirty="0" err="1">
                <a:latin typeface="微軟正黑體" panose="020B0604030504040204" pitchFamily="34" charset="-120"/>
                <a:ea typeface="微軟正黑體" panose="020B0604030504040204" pitchFamily="34" charset="-120"/>
              </a:rPr>
              <a:t>jiābèi</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0" name="文字方塊 9">
            <a:extLst>
              <a:ext uri="{FF2B5EF4-FFF2-40B4-BE49-F238E27FC236}">
                <a16:creationId xmlns:a16="http://schemas.microsoft.com/office/drawing/2014/main" id="{1F0AAC75-77C7-448D-AAA0-090E378D2D40}"/>
              </a:ext>
            </a:extLst>
          </p:cNvPr>
          <p:cNvSpPr txBox="1"/>
          <p:nvPr/>
        </p:nvSpPr>
        <p:spPr>
          <a:xfrm>
            <a:off x="6096000" y="1913856"/>
            <a:ext cx="6096000"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表示程度比原来深得多。</a:t>
            </a:r>
          </a:p>
        </p:txBody>
      </p:sp>
      <p:sp>
        <p:nvSpPr>
          <p:cNvPr id="12" name="矩形 11">
            <a:extLst>
              <a:ext uri="{FF2B5EF4-FFF2-40B4-BE49-F238E27FC236}">
                <a16:creationId xmlns:a16="http://schemas.microsoft.com/office/drawing/2014/main" id="{36D5DA73-F508-4E80-9A11-D8E8C81ADAEF}"/>
              </a:ext>
            </a:extLst>
          </p:cNvPr>
          <p:cNvSpPr/>
          <p:nvPr/>
        </p:nvSpPr>
        <p:spPr>
          <a:xfrm>
            <a:off x="8324299" y="678317"/>
            <a:ext cx="3867701"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redouble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3" name="圖片 2">
            <a:extLst>
              <a:ext uri="{FF2B5EF4-FFF2-40B4-BE49-F238E27FC236}">
                <a16:creationId xmlns:a16="http://schemas.microsoft.com/office/drawing/2014/main" id="{248761DF-0633-4138-AE38-5385465115D2}"/>
              </a:ext>
            </a:extLst>
          </p:cNvPr>
          <p:cNvPicPr>
            <a:picLocks noChangeAspect="1"/>
          </p:cNvPicPr>
          <p:nvPr/>
        </p:nvPicPr>
        <p:blipFill>
          <a:blip r:embed="rId2"/>
          <a:stretch>
            <a:fillRect/>
          </a:stretch>
        </p:blipFill>
        <p:spPr>
          <a:xfrm>
            <a:off x="638175" y="2733675"/>
            <a:ext cx="4572000" cy="3619500"/>
          </a:xfrm>
          <a:prstGeom prst="rect">
            <a:avLst/>
          </a:prstGeom>
        </p:spPr>
      </p:pic>
    </p:spTree>
    <p:extLst>
      <p:ext uri="{BB962C8B-B14F-4D97-AF65-F5344CB8AC3E}">
        <p14:creationId xmlns:p14="http://schemas.microsoft.com/office/powerpoint/2010/main" val="337208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1" grpId="0"/>
      <p:bldP spid="9" grpId="0" animBg="1"/>
      <p:bldP spid="10" grpId="0"/>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4310EA4-88DC-4930-AEEF-FBC916B202D3}"/>
              </a:ext>
            </a:extLst>
          </p:cNvPr>
          <p:cNvSpPr/>
          <p:nvPr/>
        </p:nvSpPr>
        <p:spPr>
          <a:xfrm>
            <a:off x="318977" y="1040356"/>
            <a:ext cx="11550502" cy="498091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当然，再也没有比当球迷更省事的事了。不费力气（至少是不费自己不想费的力气），又可以看球（自己本来就爱看），还能有</a:t>
            </a:r>
            <a:r>
              <a:rPr lang="zh-TW" altLang="en-US" sz="3600" dirty="0">
                <a:latin typeface="微軟正黑體" panose="020B0604030504040204" pitchFamily="34" charset="-120"/>
                <a:ea typeface="微軟正黑體" panose="020B0604030504040204" pitchFamily="34" charset="-120"/>
              </a:rPr>
              <a:t>低</a:t>
            </a:r>
            <a:r>
              <a:rPr lang="zh-CN" altLang="en-US" sz="3600" dirty="0">
                <a:latin typeface="微軟正黑體" panose="020B0604030504040204" pitchFamily="34" charset="-120"/>
                <a:ea typeface="微軟正黑體" panose="020B0604030504040204" pitchFamily="34" charset="-120"/>
              </a:rPr>
              <a:t>水平的足球爱好者向他们欢呼致</a:t>
            </a:r>
            <a:r>
              <a:rPr lang="zh-TW" altLang="en-US" sz="3600" dirty="0">
                <a:latin typeface="微軟正黑體" panose="020B0604030504040204" pitchFamily="34" charset="-120"/>
                <a:ea typeface="微軟正黑體" panose="020B0604030504040204" pitchFamily="34" charset="-120"/>
              </a:rPr>
              <a:t>敬</a:t>
            </a:r>
            <a:r>
              <a:rPr lang="zh-CN" altLang="en-US" sz="3600" dirty="0">
                <a:latin typeface="微軟正黑體" panose="020B0604030504040204" pitchFamily="34" charset="-120"/>
                <a:ea typeface="微軟正黑體" panose="020B0604030504040204" pitchFamily="34" charset="-120"/>
              </a:rPr>
              <a:t>。一想到玩都能玩出一片天地出来，他们实在感到满足，于是更加加倍地热爱足球。如果没有足球，他们会觉得人生真是无趣。</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09233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消遣</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xiāoqiǎn</a:t>
            </a:r>
            <a:endParaRPr lang="zh-TW" altLang="en-US" sz="6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篇幅</a:t>
            </a:r>
            <a:r>
              <a:rPr lang="en-US" altLang="zh-TW" dirty="0">
                <a:latin typeface="微軟正黑體" panose="020B0604030504040204" pitchFamily="34" charset="-120"/>
                <a:ea typeface="微軟正黑體" panose="020B0604030504040204" pitchFamily="34" charset="-120"/>
              </a:rPr>
              <a:t> </a:t>
            </a:r>
          </a:p>
          <a:p>
            <a:pPr algn="ctr"/>
            <a:r>
              <a:rPr lang="en-US" altLang="zh-TW" sz="2800" dirty="0" err="1">
                <a:latin typeface="微軟正黑體" panose="020B0604030504040204" pitchFamily="34" charset="-120"/>
                <a:ea typeface="微軟正黑體" panose="020B0604030504040204" pitchFamily="34" charset="-120"/>
              </a:rPr>
              <a:t>piānfú</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 name="文字方塊 4">
            <a:extLst>
              <a:ext uri="{FF2B5EF4-FFF2-40B4-BE49-F238E27FC236}">
                <a16:creationId xmlns:a16="http://schemas.microsoft.com/office/drawing/2014/main" id="{558E7656-10B4-4306-9253-BEABC2FAD5CB}"/>
              </a:ext>
            </a:extLst>
          </p:cNvPr>
          <p:cNvSpPr txBox="1"/>
          <p:nvPr/>
        </p:nvSpPr>
        <p:spPr>
          <a:xfrm>
            <a:off x="335205" y="3429000"/>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列举</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lièjǔ</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1479187"/>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用自己感觉愉快的事来度过空闲时间。</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文章的长短。</a:t>
            </a:r>
          </a:p>
        </p:txBody>
      </p:sp>
      <p:sp>
        <p:nvSpPr>
          <p:cNvPr id="9" name="文字方塊 8">
            <a:extLst>
              <a:ext uri="{FF2B5EF4-FFF2-40B4-BE49-F238E27FC236}">
                <a16:creationId xmlns:a16="http://schemas.microsoft.com/office/drawing/2014/main" id="{D17DCB4F-281E-48F9-8B9B-F6FF1FC41050}"/>
              </a:ext>
            </a:extLst>
          </p:cNvPr>
          <p:cNvSpPr txBox="1"/>
          <p:nvPr/>
        </p:nvSpPr>
        <p:spPr>
          <a:xfrm>
            <a:off x="0" y="5179220"/>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一个一个举出来。</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830997"/>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divert </a:t>
            </a:r>
            <a:r>
              <a:rPr lang="en-US" altLang="zh-TW" sz="2400" dirty="0" err="1">
                <a:latin typeface="微軟正黑體" panose="020B0604030504040204" pitchFamily="34" charset="-120"/>
                <a:ea typeface="微軟正黑體" panose="020B0604030504040204" pitchFamily="34" charset="-120"/>
              </a:rPr>
              <a:t>oneself;while</a:t>
            </a:r>
            <a:r>
              <a:rPr lang="en-US" altLang="zh-TW" sz="2400" dirty="0">
                <a:latin typeface="微軟正黑體" panose="020B0604030504040204" pitchFamily="34" charset="-120"/>
                <a:ea typeface="微軟正黑體" panose="020B0604030504040204" pitchFamily="34" charset="-120"/>
              </a:rPr>
              <a:t> away the time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830997"/>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length (of a piece of writing)</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5" name="文字方塊 14">
            <a:extLst>
              <a:ext uri="{FF2B5EF4-FFF2-40B4-BE49-F238E27FC236}">
                <a16:creationId xmlns:a16="http://schemas.microsoft.com/office/drawing/2014/main" id="{C5AD2F07-218B-4FF0-AC85-4AFACE2E1262}"/>
              </a:ext>
            </a:extLst>
          </p:cNvPr>
          <p:cNvSpPr txBox="1"/>
          <p:nvPr/>
        </p:nvSpPr>
        <p:spPr>
          <a:xfrm>
            <a:off x="6096000" y="3429000"/>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热诚</a:t>
            </a:r>
            <a:endParaRPr lang="en-US" altLang="zh-TW" sz="60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rèchéng</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6" name="文字方塊 15">
            <a:extLst>
              <a:ext uri="{FF2B5EF4-FFF2-40B4-BE49-F238E27FC236}">
                <a16:creationId xmlns:a16="http://schemas.microsoft.com/office/drawing/2014/main" id="{F2B34184-B87D-46D2-98A7-4B7C66644F27}"/>
              </a:ext>
            </a:extLst>
          </p:cNvPr>
          <p:cNvSpPr txBox="1"/>
          <p:nvPr/>
        </p:nvSpPr>
        <p:spPr>
          <a:xfrm>
            <a:off x="6134491" y="5105681"/>
            <a:ext cx="6134491"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热情诚恳。</a:t>
            </a:r>
          </a:p>
        </p:txBody>
      </p:sp>
      <p:sp>
        <p:nvSpPr>
          <p:cNvPr id="12" name="矩形 11">
            <a:extLst>
              <a:ext uri="{FF2B5EF4-FFF2-40B4-BE49-F238E27FC236}">
                <a16:creationId xmlns:a16="http://schemas.microsoft.com/office/drawing/2014/main" id="{D1812213-F3AD-496B-854D-FA99CCD4A4A1}"/>
              </a:ext>
            </a:extLst>
          </p:cNvPr>
          <p:cNvSpPr/>
          <p:nvPr/>
        </p:nvSpPr>
        <p:spPr>
          <a:xfrm>
            <a:off x="2505770" y="3989786"/>
            <a:ext cx="3570985" cy="830997"/>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list; bring up one by one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3" name="矩形 12">
            <a:extLst>
              <a:ext uri="{FF2B5EF4-FFF2-40B4-BE49-F238E27FC236}">
                <a16:creationId xmlns:a16="http://schemas.microsoft.com/office/drawing/2014/main" id="{9E6282DB-067B-4BF1-9880-D9CA9408E558}"/>
              </a:ext>
            </a:extLst>
          </p:cNvPr>
          <p:cNvSpPr/>
          <p:nvPr/>
        </p:nvSpPr>
        <p:spPr>
          <a:xfrm>
            <a:off x="8297476" y="4070576"/>
            <a:ext cx="3906190"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warm and sincere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38045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additive="base">
                                        <p:cTn id="55" dur="500" fill="hold"/>
                                        <p:tgtEl>
                                          <p:spTgt spid="5"/>
                                        </p:tgtEl>
                                        <p:attrNameLst>
                                          <p:attrName>ppt_x</p:attrName>
                                        </p:attrNameLst>
                                      </p:cBhvr>
                                      <p:tavLst>
                                        <p:tav tm="0">
                                          <p:val>
                                            <p:strVal val="#ppt_x"/>
                                          </p:val>
                                        </p:tav>
                                        <p:tav tm="100000">
                                          <p:val>
                                            <p:strVal val="#ppt_x"/>
                                          </p:val>
                                        </p:tav>
                                      </p:tavLst>
                                    </p:anim>
                                    <p:anim calcmode="lin" valueType="num">
                                      <p:cBhvr additive="base">
                                        <p:cTn id="5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p:bldP spid="8" grpId="0"/>
      <p:bldP spid="9" grpId="0"/>
      <p:bldP spid="11" grpId="0"/>
      <p:bldP spid="14" grpId="0"/>
      <p:bldP spid="15" grpId="0" animBg="1"/>
      <p:bldP spid="16" grpId="0"/>
      <p:bldP spid="12" grpId="0"/>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D4C68E01-C78E-4DBB-A346-27748A780E37}"/>
              </a:ext>
            </a:extLst>
          </p:cNvPr>
          <p:cNvSpPr txBox="1"/>
          <p:nvPr/>
        </p:nvSpPr>
        <p:spPr>
          <a:xfrm>
            <a:off x="335205" y="197352"/>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包容</a:t>
            </a:r>
            <a:endParaRPr lang="en-US" altLang="zh-TW" sz="3200" dirty="0">
              <a:latin typeface="微軟正黑體" panose="020B0604030504040204" pitchFamily="34" charset="-120"/>
              <a:ea typeface="微軟正黑體" panose="020B0604030504040204" pitchFamily="34" charset="-120"/>
              <a:cs typeface="Calibri" panose="020F0502020204030204" pitchFamily="34" charset="0"/>
            </a:endParaRPr>
          </a:p>
          <a:p>
            <a:pPr algn="ctr"/>
            <a:r>
              <a:rPr lang="en-US" altLang="zh-TW" sz="2800" dirty="0" err="1">
                <a:latin typeface="微軟正黑體" panose="020B0604030504040204" pitchFamily="34" charset="-120"/>
                <a:ea typeface="微軟正黑體" panose="020B0604030504040204" pitchFamily="34" charset="-120"/>
              </a:rPr>
              <a:t>bāoróng</a:t>
            </a:r>
            <a:endParaRPr lang="zh-TW" altLang="en-US" sz="6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文字方塊 3">
            <a:extLst>
              <a:ext uri="{FF2B5EF4-FFF2-40B4-BE49-F238E27FC236}">
                <a16:creationId xmlns:a16="http://schemas.microsoft.com/office/drawing/2014/main" id="{AE265C2A-CA00-4841-992C-7C43D64B6320}"/>
              </a:ext>
            </a:extLst>
          </p:cNvPr>
          <p:cNvSpPr txBox="1"/>
          <p:nvPr/>
        </p:nvSpPr>
        <p:spPr>
          <a:xfrm>
            <a:off x="6096000" y="202197"/>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魅力</a:t>
            </a:r>
            <a:endParaRPr lang="en-US" altLang="zh-TW" dirty="0">
              <a:latin typeface="微軟正黑體" panose="020B0604030504040204" pitchFamily="34" charset="-120"/>
              <a:ea typeface="微軟正黑體" panose="020B0604030504040204" pitchFamily="34" charset="-120"/>
            </a:endParaRPr>
          </a:p>
          <a:p>
            <a:pPr algn="ctr"/>
            <a:r>
              <a:rPr lang="en-US" altLang="zh-TW" sz="2800" b="1" dirty="0">
                <a:latin typeface="微軟正黑體" panose="020B0604030504040204" pitchFamily="34" charset="-120"/>
                <a:ea typeface="微軟正黑體" panose="020B0604030504040204" pitchFamily="34" charset="-120"/>
              </a:rPr>
              <a:t> </a:t>
            </a:r>
            <a:r>
              <a:rPr lang="en-US" altLang="zh-TW" sz="2800" dirty="0" err="1">
                <a:latin typeface="微軟正黑體" panose="020B0604030504040204" pitchFamily="34" charset="-120"/>
                <a:ea typeface="微軟正黑體" panose="020B0604030504040204" pitchFamily="34" charset="-120"/>
              </a:rPr>
              <a:t>mèilì</a:t>
            </a:r>
            <a:r>
              <a:rPr lang="en-US" altLang="zh-TW" sz="2800" b="1" dirty="0">
                <a:latin typeface="微軟正黑體" panose="020B0604030504040204" pitchFamily="34" charset="-120"/>
                <a:ea typeface="微軟正黑體" panose="020B0604030504040204" pitchFamily="34" charset="-120"/>
              </a:rPr>
              <a:t> </a:t>
            </a:r>
            <a:endParaRPr lang="zh-TW" altLang="en-US"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7" name="文字方塊 6">
            <a:extLst>
              <a:ext uri="{FF2B5EF4-FFF2-40B4-BE49-F238E27FC236}">
                <a16:creationId xmlns:a16="http://schemas.microsoft.com/office/drawing/2014/main" id="{68B57BA2-0295-4EFA-B412-794A9C802DBE}"/>
              </a:ext>
            </a:extLst>
          </p:cNvPr>
          <p:cNvSpPr txBox="1"/>
          <p:nvPr/>
        </p:nvSpPr>
        <p:spPr>
          <a:xfrm>
            <a:off x="335205" y="1913856"/>
            <a:ext cx="5722304" cy="751681"/>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宽容。</a:t>
            </a:r>
          </a:p>
        </p:txBody>
      </p:sp>
      <p:sp>
        <p:nvSpPr>
          <p:cNvPr id="8" name="文字方塊 7">
            <a:extLst>
              <a:ext uri="{FF2B5EF4-FFF2-40B4-BE49-F238E27FC236}">
                <a16:creationId xmlns:a16="http://schemas.microsoft.com/office/drawing/2014/main" id="{4FD80E1D-4098-4E8F-80F3-90702602E502}"/>
              </a:ext>
            </a:extLst>
          </p:cNvPr>
          <p:cNvSpPr txBox="1"/>
          <p:nvPr/>
        </p:nvSpPr>
        <p:spPr>
          <a:xfrm>
            <a:off x="6134491" y="1979719"/>
            <a:ext cx="5722304" cy="740524"/>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特别吸引人、感动人的力量。</a:t>
            </a:r>
          </a:p>
        </p:txBody>
      </p:sp>
      <p:sp>
        <p:nvSpPr>
          <p:cNvPr id="11" name="矩形 10">
            <a:extLst>
              <a:ext uri="{FF2B5EF4-FFF2-40B4-BE49-F238E27FC236}">
                <a16:creationId xmlns:a16="http://schemas.microsoft.com/office/drawing/2014/main" id="{9AF8CCF4-6697-482F-81B6-2EF38231843A}"/>
              </a:ext>
            </a:extLst>
          </p:cNvPr>
          <p:cNvSpPr/>
          <p:nvPr/>
        </p:nvSpPr>
        <p:spPr>
          <a:xfrm>
            <a:off x="2525015" y="67831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forgive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4" name="矩形 13">
            <a:extLst>
              <a:ext uri="{FF2B5EF4-FFF2-40B4-BE49-F238E27FC236}">
                <a16:creationId xmlns:a16="http://schemas.microsoft.com/office/drawing/2014/main" id="{6B1E5DB5-A453-4C9C-BA79-98369E7D6F4E}"/>
              </a:ext>
            </a:extLst>
          </p:cNvPr>
          <p:cNvSpPr/>
          <p:nvPr/>
        </p:nvSpPr>
        <p:spPr>
          <a:xfrm>
            <a:off x="8247321" y="604779"/>
            <a:ext cx="3906190" cy="461665"/>
          </a:xfrm>
          <a:prstGeom prst="rect">
            <a:avLst/>
          </a:prstGeom>
        </p:spPr>
        <p:txBody>
          <a:bodyPr wrap="square">
            <a:spAutoFit/>
          </a:bodyPr>
          <a:lstStyle/>
          <a:p>
            <a:pPr algn="ctr"/>
            <a:r>
              <a:rPr lang="en-US" altLang="zh-TW" sz="2400" dirty="0" err="1">
                <a:latin typeface="微軟正黑體" panose="020B0604030504040204" pitchFamily="34" charset="-120"/>
                <a:ea typeface="微軟正黑體" panose="020B0604030504040204" pitchFamily="34" charset="-120"/>
              </a:rPr>
              <a:t>charm;charisma</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9" name="文字方塊 8">
            <a:extLst>
              <a:ext uri="{FF2B5EF4-FFF2-40B4-BE49-F238E27FC236}">
                <a16:creationId xmlns:a16="http://schemas.microsoft.com/office/drawing/2014/main" id="{59D52BBC-1C45-43C4-ADF1-EF8EBDDE84C6}"/>
              </a:ext>
            </a:extLst>
          </p:cNvPr>
          <p:cNvSpPr txBox="1"/>
          <p:nvPr/>
        </p:nvSpPr>
        <p:spPr>
          <a:xfrm>
            <a:off x="373694" y="3456373"/>
            <a:ext cx="2151321" cy="1446550"/>
          </a:xfrm>
          <a:prstGeom prst="rect">
            <a:avLst/>
          </a:prstGeom>
          <a:noFill/>
          <a:ln>
            <a:solidFill>
              <a:schemeClr val="tx1"/>
            </a:solidFill>
          </a:ln>
        </p:spPr>
        <p:txBody>
          <a:bodyPr wrap="square" rtlCol="0">
            <a:spAutoFit/>
          </a:bodyPr>
          <a:lstStyle/>
          <a:p>
            <a:pPr algn="ctr"/>
            <a:r>
              <a:rPr lang="zh-TW" altLang="en-US" sz="6000" dirty="0">
                <a:latin typeface="微軟正黑體" panose="020B0604030504040204" pitchFamily="34" charset="-120"/>
                <a:ea typeface="微軟正黑體" panose="020B0604030504040204" pitchFamily="34" charset="-120"/>
                <a:cs typeface="Calibri" panose="020F0502020204030204" pitchFamily="34" charset="0"/>
              </a:rPr>
              <a:t>纯粹</a:t>
            </a:r>
            <a:r>
              <a:rPr lang="en-US" altLang="zh-TW" sz="2800" dirty="0" err="1">
                <a:latin typeface="微軟正黑體" panose="020B0604030504040204" pitchFamily="34" charset="-120"/>
                <a:ea typeface="微軟正黑體" panose="020B0604030504040204" pitchFamily="34" charset="-120"/>
              </a:rPr>
              <a:t>chúncuì</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10" name="文字方塊 9">
            <a:extLst>
              <a:ext uri="{FF2B5EF4-FFF2-40B4-BE49-F238E27FC236}">
                <a16:creationId xmlns:a16="http://schemas.microsoft.com/office/drawing/2014/main" id="{0729D53C-4A44-4239-92B3-FDFC43C290EB}"/>
              </a:ext>
            </a:extLst>
          </p:cNvPr>
          <p:cNvSpPr txBox="1"/>
          <p:nvPr/>
        </p:nvSpPr>
        <p:spPr>
          <a:xfrm>
            <a:off x="0" y="5317918"/>
            <a:ext cx="6467475" cy="740524"/>
          </a:xfrm>
          <a:prstGeom prst="rect">
            <a:avLst/>
          </a:prstGeom>
          <a:noFill/>
        </p:spPr>
        <p:txBody>
          <a:bodyPr wrap="square" rtlCol="0">
            <a:spAutoFit/>
          </a:bodyPr>
          <a:lstStyle/>
          <a:p>
            <a:pPr algn="ctr">
              <a:lnSpc>
                <a:spcPct val="150000"/>
              </a:lnSpc>
            </a:pPr>
            <a:r>
              <a:rPr lang="zh-TW" altLang="en-US" sz="3200" dirty="0">
                <a:latin typeface="微軟正黑體" panose="020B0604030504040204" pitchFamily="34" charset="-120"/>
                <a:ea typeface="微軟正黑體" panose="020B0604030504040204" pitchFamily="34" charset="-120"/>
                <a:cs typeface="Calibri" panose="020F0502020204030204" pitchFamily="34" charset="0"/>
              </a:rPr>
              <a:t>单纯地；完全；不掺杂别的成分。</a:t>
            </a:r>
          </a:p>
        </p:txBody>
      </p:sp>
      <p:sp>
        <p:nvSpPr>
          <p:cNvPr id="12" name="矩形 11">
            <a:extLst>
              <a:ext uri="{FF2B5EF4-FFF2-40B4-BE49-F238E27FC236}">
                <a16:creationId xmlns:a16="http://schemas.microsoft.com/office/drawing/2014/main" id="{2DAED405-0C1E-41A7-AFE3-0466C8E1254E}"/>
              </a:ext>
            </a:extLst>
          </p:cNvPr>
          <p:cNvSpPr/>
          <p:nvPr/>
        </p:nvSpPr>
        <p:spPr>
          <a:xfrm>
            <a:off x="2563506" y="4007798"/>
            <a:ext cx="3570985"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pure</a:t>
            </a:r>
            <a:endParaRPr lang="zh-TW" altLang="en-US" sz="4400" dirty="0">
              <a:latin typeface="微軟正黑體" panose="020B0604030504040204" pitchFamily="34" charset="-120"/>
              <a:ea typeface="微軟正黑體" panose="020B0604030504040204" pitchFamily="34" charset="-120"/>
              <a:cs typeface="Calibri" panose="020F0502020204030204" pitchFamily="34" charset="0"/>
            </a:endParaRPr>
          </a:p>
        </p:txBody>
      </p:sp>
    </p:spTree>
    <p:extLst>
      <p:ext uri="{BB962C8B-B14F-4D97-AF65-F5344CB8AC3E}">
        <p14:creationId xmlns:p14="http://schemas.microsoft.com/office/powerpoint/2010/main" val="322327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8" grpId="0"/>
      <p:bldP spid="11" grpId="0"/>
      <p:bldP spid="14" grpId="0"/>
      <p:bldP spid="9" grpId="0" animBg="1"/>
      <p:bldP spid="10"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83490"/>
            <a:ext cx="4327450" cy="1446550"/>
          </a:xfrm>
          <a:prstGeom prst="rect">
            <a:avLst/>
          </a:prstGeom>
          <a:noFill/>
          <a:ln>
            <a:solidFill>
              <a:schemeClr val="tx1"/>
            </a:solidFill>
          </a:ln>
        </p:spPr>
        <p:txBody>
          <a:bodyPr wrap="square" rtlCol="0" anchor="ctr">
            <a:spAutoFit/>
          </a:bodyPr>
          <a:lstStyle/>
          <a:p>
            <a:pPr algn="ctr"/>
            <a:r>
              <a:rPr lang="zh-TW" altLang="en-US" sz="6000" dirty="0">
                <a:latin typeface="微軟正黑體" panose="020B0604030504040204" pitchFamily="34" charset="-120"/>
                <a:ea typeface="微軟正黑體" panose="020B0604030504040204" pitchFamily="34" charset="-120"/>
              </a:rPr>
              <a:t>形形色色</a:t>
            </a:r>
            <a:endParaRPr lang="en-US" altLang="zh-TW" sz="6000" dirty="0">
              <a:latin typeface="微軟正黑體" panose="020B0604030504040204" pitchFamily="34" charset="-120"/>
              <a:ea typeface="微軟正黑體" panose="020B0604030504040204" pitchFamily="34" charset="-120"/>
            </a:endParaRPr>
          </a:p>
          <a:p>
            <a:pPr algn="ctr"/>
            <a:r>
              <a:rPr lang="en-US" altLang="zh-TW" sz="2800" dirty="0" err="1">
                <a:latin typeface="微軟正黑體" panose="020B0604030504040204" pitchFamily="34" charset="-120"/>
                <a:ea typeface="微軟正黑體" panose="020B0604030504040204" pitchFamily="34" charset="-120"/>
              </a:rPr>
              <a:t>xíngxíng-sèsè</a:t>
            </a:r>
            <a:endParaRPr lang="en-US" altLang="zh-TW"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6096000" y="3238936"/>
            <a:ext cx="5810250" cy="1825884"/>
          </a:xfrm>
          <a:prstGeom prst="rect">
            <a:avLst/>
          </a:prstGeom>
        </p:spPr>
        <p:txBody>
          <a:bodyPr wrap="square">
            <a:spAutoFit/>
          </a:bodyPr>
          <a:lstStyle/>
          <a:p>
            <a:pPr algn="ctr">
              <a:lnSpc>
                <a:spcPct val="150000"/>
              </a:lnSpc>
            </a:pPr>
            <a:r>
              <a:rPr lang="zh-TW" altLang="en-US" sz="4000" dirty="0">
                <a:latin typeface="微軟正黑體" panose="020B0604030504040204" pitchFamily="34" charset="-120"/>
                <a:ea typeface="微軟正黑體" panose="020B0604030504040204" pitchFamily="34" charset="-120"/>
              </a:rPr>
              <a:t>櫥窗內掛滿了</a:t>
            </a:r>
            <a:r>
              <a:rPr lang="zh-TW" altLang="en-US" sz="4000" dirty="0">
                <a:solidFill>
                  <a:schemeClr val="bg1"/>
                </a:solidFill>
                <a:highlight>
                  <a:srgbClr val="FF00FF"/>
                </a:highlight>
                <a:latin typeface="微軟正黑體" panose="020B0604030504040204" pitchFamily="34" charset="-120"/>
                <a:ea typeface="微軟正黑體" panose="020B0604030504040204" pitchFamily="34" charset="-120"/>
              </a:rPr>
              <a:t>形形色色</a:t>
            </a:r>
            <a:r>
              <a:rPr lang="zh-TW" altLang="en-US" sz="4000" dirty="0">
                <a:latin typeface="微軟正黑體" panose="020B0604030504040204" pitchFamily="34" charset="-120"/>
                <a:ea typeface="微軟正黑體" panose="020B0604030504040204" pitchFamily="34" charset="-120"/>
              </a:rPr>
              <a:t>的衣服</a:t>
            </a:r>
            <a:r>
              <a:rPr lang="zh-CN" altLang="en-US" sz="4000" dirty="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83598"/>
            <a:ext cx="6096000" cy="1200329"/>
          </a:xfrm>
          <a:prstGeom prst="rect">
            <a:avLst/>
          </a:prstGeom>
          <a:noFill/>
        </p:spPr>
        <p:txBody>
          <a:bodyPr wrap="square" rtlCol="0">
            <a:spAutoFit/>
          </a:bodyPr>
          <a:lstStyle/>
          <a:p>
            <a:pPr algn="ctr"/>
            <a:r>
              <a:rPr lang="zh-TW" altLang="en-US" sz="3600" dirty="0">
                <a:latin typeface="微軟正黑體" panose="020B0604030504040204" pitchFamily="34" charset="-120"/>
                <a:ea typeface="微軟正黑體" panose="020B0604030504040204" pitchFamily="34" charset="-120"/>
              </a:rPr>
              <a:t>各种各样；形容事物种类繁多。</a:t>
            </a:r>
          </a:p>
        </p:txBody>
      </p:sp>
      <p:sp>
        <p:nvSpPr>
          <p:cNvPr id="4" name="矩形 3">
            <a:extLst>
              <a:ext uri="{FF2B5EF4-FFF2-40B4-BE49-F238E27FC236}">
                <a16:creationId xmlns:a16="http://schemas.microsoft.com/office/drawing/2014/main" id="{E3F38A08-5B2E-46A1-9196-F76621240387}"/>
              </a:ext>
            </a:extLst>
          </p:cNvPr>
          <p:cNvSpPr/>
          <p:nvPr/>
        </p:nvSpPr>
        <p:spPr>
          <a:xfrm>
            <a:off x="6096000" y="2183927"/>
            <a:ext cx="6103216" cy="461665"/>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of every hue</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7" name="圖片 6">
            <a:extLst>
              <a:ext uri="{FF2B5EF4-FFF2-40B4-BE49-F238E27FC236}">
                <a16:creationId xmlns:a16="http://schemas.microsoft.com/office/drawing/2014/main" id="{022B4E1C-8EE2-416B-8DA9-DDD8C4C18D4D}"/>
              </a:ext>
            </a:extLst>
          </p:cNvPr>
          <p:cNvPicPr>
            <a:picLocks noChangeAspect="1"/>
          </p:cNvPicPr>
          <p:nvPr/>
        </p:nvPicPr>
        <p:blipFill>
          <a:blip r:embed="rId2"/>
          <a:stretch>
            <a:fillRect/>
          </a:stretch>
        </p:blipFill>
        <p:spPr>
          <a:xfrm>
            <a:off x="318978" y="2413095"/>
            <a:ext cx="5015022" cy="3961867"/>
          </a:xfrm>
          <a:prstGeom prst="rect">
            <a:avLst/>
          </a:prstGeom>
        </p:spPr>
      </p:pic>
    </p:spTree>
    <p:extLst>
      <p:ext uri="{BB962C8B-B14F-4D97-AF65-F5344CB8AC3E}">
        <p14:creationId xmlns:p14="http://schemas.microsoft.com/office/powerpoint/2010/main" val="31235853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83490"/>
            <a:ext cx="4327450" cy="1446550"/>
          </a:xfrm>
          <a:prstGeom prst="rect">
            <a:avLst/>
          </a:prstGeom>
          <a:noFill/>
          <a:ln>
            <a:solidFill>
              <a:schemeClr val="tx1"/>
            </a:solidFill>
          </a:ln>
        </p:spPr>
        <p:txBody>
          <a:bodyPr wrap="square" rtlCol="0" anchor="ctr">
            <a:spAutoFit/>
          </a:bodyPr>
          <a:lstStyle/>
          <a:p>
            <a:pPr algn="ctr"/>
            <a:r>
              <a:rPr lang="zh-TW" altLang="en-US" sz="6000" dirty="0">
                <a:latin typeface="微軟正黑體" panose="020B0604030504040204" pitchFamily="34" charset="-120"/>
                <a:ea typeface="微軟正黑體" panose="020B0604030504040204" pitchFamily="34" charset="-120"/>
              </a:rPr>
              <a:t>纸上谈兵</a:t>
            </a:r>
            <a:endParaRPr lang="en-US" altLang="zh-TW" sz="6000" dirty="0">
              <a:latin typeface="微軟正黑體" panose="020B0604030504040204" pitchFamily="34" charset="-120"/>
              <a:ea typeface="微軟正黑體" panose="020B0604030504040204" pitchFamily="34" charset="-120"/>
            </a:endParaRPr>
          </a:p>
          <a:p>
            <a:pPr algn="ctr"/>
            <a:r>
              <a:rPr lang="en-US" altLang="zh-TW" sz="2800" dirty="0" err="1">
                <a:latin typeface="微軟正黑體" panose="020B0604030504040204" pitchFamily="34" charset="-120"/>
                <a:ea typeface="微軟正黑體" panose="020B0604030504040204" pitchFamily="34" charset="-120"/>
              </a:rPr>
              <a:t>zhǐshàng-tánbīng</a:t>
            </a:r>
            <a:endParaRPr lang="en-US" altLang="zh-TW" sz="4000" dirty="0">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5429250" y="3650153"/>
            <a:ext cx="6829425" cy="1825884"/>
          </a:xfrm>
          <a:prstGeom prst="rect">
            <a:avLst/>
          </a:prstGeom>
        </p:spPr>
        <p:txBody>
          <a:bodyPr wrap="square">
            <a:spAutoFit/>
          </a:bodyPr>
          <a:lstStyle/>
          <a:p>
            <a:pPr algn="ctr">
              <a:lnSpc>
                <a:spcPct val="150000"/>
              </a:lnSpc>
            </a:pPr>
            <a:r>
              <a:rPr lang="zh-CN" altLang="en-US" sz="4000" dirty="0">
                <a:latin typeface="微軟正黑體" panose="020B0604030504040204" pitchFamily="34" charset="-120"/>
                <a:ea typeface="微軟正黑體" panose="020B0604030504040204" pitchFamily="34" charset="-120"/>
              </a:rPr>
              <a:t>小明喜欢足球，不过他是</a:t>
            </a:r>
            <a:r>
              <a:rPr lang="zh-CN" altLang="en-US" sz="4000" dirty="0">
                <a:solidFill>
                  <a:schemeClr val="bg1"/>
                </a:solidFill>
                <a:highlight>
                  <a:srgbClr val="FF00FF"/>
                </a:highlight>
                <a:latin typeface="微軟正黑體" panose="020B0604030504040204" pitchFamily="34" charset="-120"/>
                <a:ea typeface="微軟正黑體" panose="020B0604030504040204" pitchFamily="34" charset="-120"/>
              </a:rPr>
              <a:t>纸上谈兵</a:t>
            </a:r>
            <a:r>
              <a:rPr lang="zh-CN" altLang="en-US" sz="4000" dirty="0">
                <a:latin typeface="微軟正黑體" panose="020B0604030504040204" pitchFamily="34" charset="-120"/>
                <a:ea typeface="微軟正黑體" panose="020B0604030504040204" pitchFamily="34" charset="-120"/>
              </a:rPr>
              <a:t>，只会说，不会踢。</a:t>
            </a:r>
            <a:endParaRPr lang="zh-TW" altLang="en-US" sz="4000" dirty="0">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096000" y="983598"/>
            <a:ext cx="6096000" cy="523220"/>
          </a:xfrm>
          <a:prstGeom prst="rect">
            <a:avLst/>
          </a:prstGeom>
          <a:noFill/>
        </p:spPr>
        <p:txBody>
          <a:bodyPr wrap="square" rtlCol="0">
            <a:spAutoFit/>
          </a:bodyPr>
          <a:lstStyle/>
          <a:p>
            <a:pPr algn="ctr"/>
            <a:r>
              <a:rPr lang="zh-CN" altLang="en-US" sz="2800" dirty="0">
                <a:latin typeface="微軟正黑體" panose="020B0604030504040204" pitchFamily="34" charset="-120"/>
                <a:ea typeface="微軟正黑體" panose="020B0604030504040204" pitchFamily="34" charset="-120"/>
              </a:rPr>
              <a:t>比喻空谈理论，不能解决实际问题。</a:t>
            </a:r>
            <a:endParaRPr lang="zh-TW" altLang="en-US" sz="48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E3F38A08-5B2E-46A1-9196-F76621240387}"/>
              </a:ext>
            </a:extLst>
          </p:cNvPr>
          <p:cNvSpPr/>
          <p:nvPr/>
        </p:nvSpPr>
        <p:spPr>
          <a:xfrm>
            <a:off x="6088784" y="1917879"/>
            <a:ext cx="6103216" cy="830997"/>
          </a:xfrm>
          <a:prstGeom prst="rect">
            <a:avLst/>
          </a:prstGeom>
        </p:spPr>
        <p:txBody>
          <a:bodyPr wrap="square">
            <a:spAutoFit/>
          </a:bodyPr>
          <a:lstStyle/>
          <a:p>
            <a:pPr algn="ctr"/>
            <a:r>
              <a:rPr lang="en-US" altLang="zh-TW" sz="2400" dirty="0">
                <a:latin typeface="微軟正黑體" panose="020B0604030504040204" pitchFamily="34" charset="-120"/>
                <a:ea typeface="微軟正黑體" panose="020B0604030504040204" pitchFamily="34" charset="-120"/>
              </a:rPr>
              <a:t>armchair </a:t>
            </a:r>
            <a:r>
              <a:rPr lang="en-US" altLang="zh-TW" sz="2400" dirty="0" err="1">
                <a:latin typeface="微軟正黑體" panose="020B0604030504040204" pitchFamily="34" charset="-120"/>
                <a:ea typeface="微軟正黑體" panose="020B0604030504040204" pitchFamily="34" charset="-120"/>
              </a:rPr>
              <a:t>strategy;engage</a:t>
            </a:r>
            <a:r>
              <a:rPr lang="en-US" altLang="zh-TW" sz="2400" dirty="0">
                <a:latin typeface="微軟正黑體" panose="020B0604030504040204" pitchFamily="34" charset="-120"/>
                <a:ea typeface="微軟正黑體" panose="020B0604030504040204" pitchFamily="34" charset="-120"/>
              </a:rPr>
              <a:t> in idle </a:t>
            </a:r>
            <a:r>
              <a:rPr lang="en-US" altLang="zh-TW" sz="2400" dirty="0" err="1">
                <a:latin typeface="微軟正黑體" panose="020B0604030504040204" pitchFamily="34" charset="-120"/>
                <a:ea typeface="微軟正黑體" panose="020B0604030504040204" pitchFamily="34" charset="-120"/>
              </a:rPr>
              <a:t>theorizing;fight</a:t>
            </a:r>
            <a:r>
              <a:rPr lang="en-US" altLang="zh-TW" sz="2400" dirty="0">
                <a:latin typeface="微軟正黑體" panose="020B0604030504040204" pitchFamily="34" charset="-120"/>
                <a:ea typeface="微軟正黑體" panose="020B0604030504040204" pitchFamily="34" charset="-120"/>
              </a:rPr>
              <a:t> only on paper</a:t>
            </a:r>
            <a:endParaRPr lang="zh-TW" altLang="en-US" sz="3200" dirty="0">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7" name="圖片 6">
            <a:extLst>
              <a:ext uri="{FF2B5EF4-FFF2-40B4-BE49-F238E27FC236}">
                <a16:creationId xmlns:a16="http://schemas.microsoft.com/office/drawing/2014/main" id="{BD859B24-770C-4518-AFB2-4B482D91FF68}"/>
              </a:ext>
            </a:extLst>
          </p:cNvPr>
          <p:cNvPicPr>
            <a:picLocks noChangeAspect="1"/>
          </p:cNvPicPr>
          <p:nvPr/>
        </p:nvPicPr>
        <p:blipFill>
          <a:blip r:embed="rId2"/>
          <a:stretch>
            <a:fillRect/>
          </a:stretch>
        </p:blipFill>
        <p:spPr>
          <a:xfrm>
            <a:off x="318977" y="2516539"/>
            <a:ext cx="5043597" cy="3782698"/>
          </a:xfrm>
          <a:prstGeom prst="rect">
            <a:avLst/>
          </a:prstGeom>
        </p:spPr>
      </p:pic>
    </p:spTree>
    <p:extLst>
      <p:ext uri="{BB962C8B-B14F-4D97-AF65-F5344CB8AC3E}">
        <p14:creationId xmlns:p14="http://schemas.microsoft.com/office/powerpoint/2010/main" val="210720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3CD4040-8AA2-4C10-9B71-61F11E7BCD9A}"/>
              </a:ext>
            </a:extLst>
          </p:cNvPr>
          <p:cNvSpPr txBox="1"/>
          <p:nvPr/>
        </p:nvSpPr>
        <p:spPr>
          <a:xfrm>
            <a:off x="318978" y="552712"/>
            <a:ext cx="4327450" cy="1508105"/>
          </a:xfrm>
          <a:prstGeom prst="rect">
            <a:avLst/>
          </a:prstGeom>
          <a:noFill/>
          <a:ln>
            <a:solidFill>
              <a:schemeClr val="tx1"/>
            </a:solidFill>
          </a:ln>
        </p:spPr>
        <p:txBody>
          <a:bodyPr wrap="square" rtlCol="0" anchor="ctr">
            <a:spAutoFit/>
          </a:bodyPr>
          <a:lstStyle/>
          <a:p>
            <a:pPr algn="ctr"/>
            <a:r>
              <a:rPr lang="zh-TW" altLang="en-US" sz="6000" dirty="0"/>
              <a:t>满腹怅然</a:t>
            </a:r>
            <a:endParaRPr lang="en-US" altLang="zh-TW" sz="6000" dirty="0"/>
          </a:p>
          <a:p>
            <a:pPr algn="ctr"/>
            <a:r>
              <a:rPr lang="en-US" altLang="zh-TW" sz="3200" dirty="0" err="1">
                <a:latin typeface="Calibri" panose="020F0502020204030204" pitchFamily="34" charset="0"/>
                <a:cs typeface="Calibri" panose="020F0502020204030204" pitchFamily="34" charset="0"/>
              </a:rPr>
              <a:t>mǎnfù</a:t>
            </a:r>
            <a:r>
              <a:rPr lang="en-US" altLang="zh-TW" sz="3200" dirty="0">
                <a:latin typeface="Calibri" panose="020F0502020204030204" pitchFamily="34" charset="0"/>
                <a:cs typeface="Calibri" panose="020F0502020204030204" pitchFamily="34" charset="0"/>
              </a:rPr>
              <a:t> </a:t>
            </a:r>
            <a:r>
              <a:rPr lang="en-US" altLang="zh-TW" sz="3200" dirty="0" err="1">
                <a:latin typeface="Calibri" panose="020F0502020204030204" pitchFamily="34" charset="0"/>
                <a:cs typeface="Calibri" panose="020F0502020204030204" pitchFamily="34" charset="0"/>
              </a:rPr>
              <a:t>chàngrán</a:t>
            </a:r>
            <a:endParaRPr lang="en-US" altLang="zh-TW" sz="3200" dirty="0">
              <a:latin typeface="Calibri" panose="020F0502020204030204" pitchFamily="34" charset="0"/>
              <a:cs typeface="Calibri" panose="020F0502020204030204" pitchFamily="34" charset="0"/>
            </a:endParaRPr>
          </a:p>
        </p:txBody>
      </p:sp>
      <p:sp>
        <p:nvSpPr>
          <p:cNvPr id="3" name="矩形 2">
            <a:extLst>
              <a:ext uri="{FF2B5EF4-FFF2-40B4-BE49-F238E27FC236}">
                <a16:creationId xmlns:a16="http://schemas.microsoft.com/office/drawing/2014/main" id="{5EFAA07E-D2DF-410D-BA07-6EE204523098}"/>
              </a:ext>
            </a:extLst>
          </p:cNvPr>
          <p:cNvSpPr/>
          <p:nvPr/>
        </p:nvSpPr>
        <p:spPr>
          <a:xfrm>
            <a:off x="6096001" y="3429000"/>
            <a:ext cx="5777021" cy="2177071"/>
          </a:xfrm>
          <a:prstGeom prst="rect">
            <a:avLst/>
          </a:prstGeom>
        </p:spPr>
        <p:txBody>
          <a:bodyPr wrap="square">
            <a:spAutoFit/>
          </a:bodyPr>
          <a:lstStyle/>
          <a:p>
            <a:pPr algn="ctr">
              <a:lnSpc>
                <a:spcPct val="150000"/>
              </a:lnSpc>
            </a:pPr>
            <a:r>
              <a:rPr lang="zh-TW" altLang="en-US" sz="4800" dirty="0">
                <a:latin typeface="Helvetica Neue"/>
              </a:rPr>
              <a:t>他的离开使小美满腹怅然。</a:t>
            </a:r>
            <a:endParaRPr lang="zh-TW" altLang="en-US" sz="4800" dirty="0"/>
          </a:p>
        </p:txBody>
      </p:sp>
      <p:cxnSp>
        <p:nvCxnSpPr>
          <p:cNvPr id="5" name="直線單箭頭接點 4">
            <a:extLst>
              <a:ext uri="{FF2B5EF4-FFF2-40B4-BE49-F238E27FC236}">
                <a16:creationId xmlns:a16="http://schemas.microsoft.com/office/drawing/2014/main" id="{036036A7-BBBC-4FBA-AF40-C2B26F213443}"/>
              </a:ext>
            </a:extLst>
          </p:cNvPr>
          <p:cNvCxnSpPr/>
          <p:nvPr/>
        </p:nvCxnSpPr>
        <p:spPr>
          <a:xfrm>
            <a:off x="4966636" y="1251284"/>
            <a:ext cx="112936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37018BC7-6073-4CA9-9B83-CB477C626896}"/>
              </a:ext>
            </a:extLst>
          </p:cNvPr>
          <p:cNvSpPr txBox="1"/>
          <p:nvPr/>
        </p:nvSpPr>
        <p:spPr>
          <a:xfrm>
            <a:off x="6420051" y="983598"/>
            <a:ext cx="5452971" cy="646331"/>
          </a:xfrm>
          <a:prstGeom prst="rect">
            <a:avLst/>
          </a:prstGeom>
          <a:noFill/>
        </p:spPr>
        <p:txBody>
          <a:bodyPr wrap="square" rtlCol="0">
            <a:spAutoFit/>
          </a:bodyPr>
          <a:lstStyle/>
          <a:p>
            <a:pPr algn="ctr"/>
            <a:r>
              <a:rPr lang="zh-TW" altLang="en-US" sz="3600" dirty="0">
                <a:latin typeface="+mn-ea"/>
              </a:rPr>
              <a:t>因不如意而感到很不痛快</a:t>
            </a:r>
          </a:p>
        </p:txBody>
      </p:sp>
      <p:sp>
        <p:nvSpPr>
          <p:cNvPr id="7" name="矩形 6">
            <a:extLst>
              <a:ext uri="{FF2B5EF4-FFF2-40B4-BE49-F238E27FC236}">
                <a16:creationId xmlns:a16="http://schemas.microsoft.com/office/drawing/2014/main" id="{BC49EE97-7E4F-4C45-8954-9C7102C402D5}"/>
              </a:ext>
            </a:extLst>
          </p:cNvPr>
          <p:cNvSpPr/>
          <p:nvPr/>
        </p:nvSpPr>
        <p:spPr>
          <a:xfrm>
            <a:off x="6088784" y="1943960"/>
            <a:ext cx="6103216" cy="523220"/>
          </a:xfrm>
          <a:prstGeom prst="rect">
            <a:avLst/>
          </a:prstGeom>
        </p:spPr>
        <p:txBody>
          <a:bodyPr wrap="square">
            <a:spAutoFit/>
          </a:bodyPr>
          <a:lstStyle/>
          <a:p>
            <a:pPr algn="ctr"/>
            <a:r>
              <a:rPr lang="en-US" altLang="zh-TW" sz="2800" dirty="0">
                <a:latin typeface="Calibri" panose="020F0502020204030204" pitchFamily="34" charset="0"/>
                <a:cs typeface="Calibri" panose="020F0502020204030204" pitchFamily="34" charset="0"/>
              </a:rPr>
              <a:t>upset; disappointed</a:t>
            </a:r>
            <a:endParaRPr lang="zh-TW" altLang="en-US" sz="2800" dirty="0">
              <a:latin typeface="Calibri" panose="020F0502020204030204" pitchFamily="34" charset="0"/>
              <a:cs typeface="Calibri" panose="020F0502020204030204" pitchFamily="34" charset="0"/>
            </a:endParaRPr>
          </a:p>
        </p:txBody>
      </p:sp>
      <p:pic>
        <p:nvPicPr>
          <p:cNvPr id="4" name="圖片 3">
            <a:extLst>
              <a:ext uri="{FF2B5EF4-FFF2-40B4-BE49-F238E27FC236}">
                <a16:creationId xmlns:a16="http://schemas.microsoft.com/office/drawing/2014/main" id="{B0740143-7A75-49AB-AE99-DA99B5A6DA3C}"/>
              </a:ext>
            </a:extLst>
          </p:cNvPr>
          <p:cNvPicPr>
            <a:picLocks noChangeAspect="1"/>
          </p:cNvPicPr>
          <p:nvPr/>
        </p:nvPicPr>
        <p:blipFill>
          <a:blip r:embed="rId2"/>
          <a:stretch>
            <a:fillRect/>
          </a:stretch>
        </p:blipFill>
        <p:spPr>
          <a:xfrm>
            <a:off x="387042" y="3037115"/>
            <a:ext cx="5021763" cy="3317407"/>
          </a:xfrm>
          <a:prstGeom prst="rect">
            <a:avLst/>
          </a:prstGeom>
        </p:spPr>
      </p:pic>
    </p:spTree>
    <p:extLst>
      <p:ext uri="{BB962C8B-B14F-4D97-AF65-F5344CB8AC3E}">
        <p14:creationId xmlns:p14="http://schemas.microsoft.com/office/powerpoint/2010/main" val="13360693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333497" y="1043460"/>
            <a:ext cx="11525005" cy="1323439"/>
          </a:xfrm>
          <a:prstGeom prst="rect">
            <a:avLst/>
          </a:prstGeom>
          <a:solidFill>
            <a:schemeClr val="tx1"/>
          </a:solidFill>
        </p:spPr>
        <p:txBody>
          <a:bodyPr wrap="square" rtlCol="0">
            <a:spAutoFit/>
          </a:bodyPr>
          <a:lstStyle/>
          <a:p>
            <a:pPr algn="ctr"/>
            <a:r>
              <a:rPr lang="zh-TW" altLang="en-US" sz="8000" dirty="0">
                <a:solidFill>
                  <a:schemeClr val="bg1"/>
                </a:solidFill>
                <a:latin typeface="標楷體" panose="03000509000000000000" pitchFamily="65" charset="-120"/>
                <a:ea typeface="標楷體" panose="03000509000000000000" pitchFamily="65" charset="-120"/>
              </a:rPr>
              <a:t>一一</a:t>
            </a:r>
            <a:endParaRPr lang="en-US" altLang="zh-TW" sz="8000" dirty="0">
              <a:solidFill>
                <a:schemeClr val="bg1"/>
              </a:solidFill>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4A824F04-5B21-4CAC-9E28-DE231C124E7C}"/>
              </a:ext>
            </a:extLst>
          </p:cNvPr>
          <p:cNvSpPr txBox="1"/>
          <p:nvPr/>
        </p:nvSpPr>
        <p:spPr>
          <a:xfrm>
            <a:off x="333497" y="2742368"/>
            <a:ext cx="11525005" cy="3672544"/>
          </a:xfrm>
          <a:prstGeom prst="rect">
            <a:avLst/>
          </a:prstGeom>
          <a:noFill/>
          <a:ln>
            <a:solidFill>
              <a:schemeClr val="tx1"/>
            </a:solidFill>
          </a:ln>
        </p:spPr>
        <p:txBody>
          <a:bodyPr wrap="square" rtlCol="0">
            <a:spAutoFit/>
          </a:bodyPr>
          <a:lstStyle/>
          <a:p>
            <a:pPr>
              <a:lnSpc>
                <a:spcPct val="150000"/>
              </a:lnSpc>
            </a:pPr>
            <a:r>
              <a:rPr lang="en-US" altLang="zh-TW" sz="4000" dirty="0">
                <a:latin typeface="微軟正黑體" panose="020B0604030504040204" pitchFamily="34" charset="-120"/>
                <a:ea typeface="微軟正黑體" panose="020B0604030504040204" pitchFamily="34" charset="-120"/>
              </a:rPr>
              <a:t>1.</a:t>
            </a:r>
            <a:r>
              <a:rPr lang="zh-TW" altLang="en-US" sz="4000" dirty="0">
                <a:latin typeface="微軟正黑體" panose="020B0604030504040204" pitchFamily="34" charset="-120"/>
                <a:ea typeface="微軟正黑體" panose="020B0604030504040204" pitchFamily="34" charset="-120"/>
              </a:rPr>
              <a:t> </a:t>
            </a:r>
            <a:r>
              <a:rPr lang="en-US" altLang="zh-TW" sz="4000" dirty="0">
                <a:latin typeface="微軟正黑體" panose="020B0604030504040204" pitchFamily="34" charset="-120"/>
                <a:ea typeface="微軟正黑體" panose="020B0604030504040204" pitchFamily="34" charset="-120"/>
              </a:rPr>
              <a:t>adv.</a:t>
            </a:r>
          </a:p>
          <a:p>
            <a:pPr fontAlgn="base">
              <a:lnSpc>
                <a:spcPct val="150000"/>
              </a:lnSpc>
            </a:pPr>
            <a:r>
              <a:rPr lang="en-US" altLang="zh-TW" sz="4000" dirty="0">
                <a:latin typeface="微軟正黑體" panose="020B0604030504040204" pitchFamily="34" charset="-120"/>
                <a:ea typeface="微軟正黑體" panose="020B0604030504040204" pitchFamily="34" charset="-120"/>
              </a:rPr>
              <a:t>2.</a:t>
            </a:r>
            <a:r>
              <a:rPr lang="zh-TW" altLang="en-US" sz="4000" dirty="0">
                <a:latin typeface="微軟正黑體" panose="020B0604030504040204" pitchFamily="34" charset="-120"/>
                <a:ea typeface="微軟正黑體" panose="020B0604030504040204" pitchFamily="34" charset="-120"/>
              </a:rPr>
              <a:t>意思是“逐个”、“一个一个地”，表示动作行为依序发生出现。</a:t>
            </a:r>
            <a:endParaRPr lang="en-US" altLang="zh-TW" sz="4000" dirty="0">
              <a:latin typeface="微軟正黑體" panose="020B0604030504040204" pitchFamily="34" charset="-120"/>
              <a:ea typeface="微軟正黑體" panose="020B0604030504040204" pitchFamily="34" charset="-120"/>
            </a:endParaRPr>
          </a:p>
          <a:p>
            <a:pPr fontAlgn="base">
              <a:lnSpc>
                <a:spcPct val="150000"/>
              </a:lnSpc>
            </a:pPr>
            <a:r>
              <a:rPr lang="en-US" altLang="zh-TW" sz="4000" dirty="0">
                <a:latin typeface="微軟正黑體" panose="020B0604030504040204" pitchFamily="34" charset="-120"/>
                <a:ea typeface="微軟正黑體" panose="020B0604030504040204" pitchFamily="34" charset="-120"/>
              </a:rPr>
              <a:t>3.</a:t>
            </a:r>
            <a:r>
              <a:rPr lang="zh-TW" altLang="en-US" sz="4000" dirty="0">
                <a:latin typeface="微軟正黑體" panose="020B0604030504040204" pitchFamily="34" charset="-120"/>
                <a:ea typeface="微軟正黑體" panose="020B0604030504040204" pitchFamily="34" charset="-120"/>
              </a:rPr>
              <a:t>后接动词或动词短语</a:t>
            </a:r>
            <a:r>
              <a:rPr lang="en-US" altLang="zh-TW" sz="2000" dirty="0">
                <a:latin typeface="微軟正黑體" panose="020B0604030504040204" pitchFamily="34" charset="-120"/>
              </a:rPr>
              <a:t>(phrasal verb)</a:t>
            </a:r>
            <a:r>
              <a:rPr lang="zh-TW" altLang="en-US" sz="4000" dirty="0">
                <a:latin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885591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6432754-648C-4AD6-A289-25556EFC636D}"/>
              </a:ext>
            </a:extLst>
          </p:cNvPr>
          <p:cNvSpPr txBox="1"/>
          <p:nvPr/>
        </p:nvSpPr>
        <p:spPr>
          <a:xfrm>
            <a:off x="0" y="-32128"/>
            <a:ext cx="2874033" cy="707886"/>
          </a:xfrm>
          <a:prstGeom prst="rect">
            <a:avLst/>
          </a:prstGeom>
          <a:solidFill>
            <a:schemeClr val="tx1"/>
          </a:solidFill>
        </p:spPr>
        <p:txBody>
          <a:bodyPr wrap="square" rtlCol="0">
            <a:spAutoFit/>
          </a:bodyPr>
          <a:lstStyle/>
          <a:p>
            <a:pPr algn="ctr"/>
            <a:r>
              <a:rPr lang="zh-TW" altLang="en-US" sz="4000" dirty="0">
                <a:solidFill>
                  <a:schemeClr val="bg1"/>
                </a:solidFill>
                <a:latin typeface="標楷體" panose="03000509000000000000" pitchFamily="65" charset="-120"/>
                <a:ea typeface="標楷體" panose="03000509000000000000" pitchFamily="65" charset="-120"/>
              </a:rPr>
              <a:t>一一</a:t>
            </a:r>
            <a:endParaRPr lang="en-US" altLang="zh-TW" sz="4000" dirty="0">
              <a:solidFill>
                <a:schemeClr val="bg1"/>
              </a:solidFill>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03794D8E-F0D5-4241-833D-8A4E29D1EBBE}"/>
              </a:ext>
            </a:extLst>
          </p:cNvPr>
          <p:cNvSpPr txBox="1"/>
          <p:nvPr/>
        </p:nvSpPr>
        <p:spPr>
          <a:xfrm>
            <a:off x="203200" y="1755652"/>
            <a:ext cx="11755120" cy="3932167"/>
          </a:xfrm>
          <a:prstGeom prst="rect">
            <a:avLst/>
          </a:prstGeom>
          <a:noFill/>
        </p:spPr>
        <p:txBody>
          <a:bodyPr wrap="square" rtlCol="0" anchor="ctr">
            <a:spAutoFit/>
          </a:bodyPr>
          <a:lstStyle/>
          <a:p>
            <a:pPr>
              <a:lnSpc>
                <a:spcPct val="150000"/>
              </a:lnSpc>
            </a:pPr>
            <a:r>
              <a:rPr lang="en-US" altLang="zh-TW" sz="3400" dirty="0">
                <a:latin typeface="Calibri" panose="020F0502020204030204" pitchFamily="34" charset="0"/>
                <a:ea typeface="微軟正黑體" panose="020B0604030504040204" pitchFamily="34" charset="-120"/>
              </a:rPr>
              <a:t>1.</a:t>
            </a:r>
            <a:r>
              <a:rPr lang="zh-TW" altLang="en-US" sz="3400" dirty="0">
                <a:latin typeface="Calibri" panose="020F0502020204030204" pitchFamily="34" charset="0"/>
                <a:ea typeface="微軟正黑體" panose="020B0604030504040204" pitchFamily="34" charset="-120"/>
              </a:rPr>
              <a:t>总理跟大家</a:t>
            </a:r>
            <a:r>
              <a:rPr lang="zh-TW" altLang="en-US" sz="3400" dirty="0">
                <a:solidFill>
                  <a:schemeClr val="bg1"/>
                </a:solidFill>
                <a:highlight>
                  <a:srgbClr val="FFFF00"/>
                </a:highlight>
                <a:latin typeface="Calibri" panose="020F0502020204030204" pitchFamily="34" charset="0"/>
                <a:ea typeface="微軟正黑體" panose="020B0604030504040204" pitchFamily="34" charset="-120"/>
              </a:rPr>
              <a:t>一一</a:t>
            </a:r>
            <a:r>
              <a:rPr lang="zh-TW" altLang="en-US" sz="3400" dirty="0">
                <a:latin typeface="Calibri" panose="020F0502020204030204" pitchFamily="34" charset="0"/>
                <a:ea typeface="微軟正黑體" panose="020B0604030504040204" pitchFamily="34" charset="-120"/>
              </a:rPr>
              <a:t>握手以后，便问起农民的生产和生活情况</a:t>
            </a:r>
            <a:r>
              <a:rPr lang="zh-TW" altLang="en-US" sz="3400" dirty="0">
                <a:latin typeface="Calibri" panose="020F0502020204030204" pitchFamily="34" charset="0"/>
              </a:rPr>
              <a:t>。</a:t>
            </a:r>
            <a:endParaRPr lang="en-US" altLang="zh-TW" sz="3400" dirty="0">
              <a:latin typeface="Calibri" panose="020F0502020204030204" pitchFamily="34" charset="0"/>
              <a:ea typeface="微軟正黑體" panose="020B0604030504040204" pitchFamily="34" charset="-120"/>
            </a:endParaRPr>
          </a:p>
          <a:p>
            <a:pPr>
              <a:lnSpc>
                <a:spcPct val="150000"/>
              </a:lnSpc>
            </a:pPr>
            <a:r>
              <a:rPr lang="en-US" altLang="zh-TW" sz="3400" dirty="0">
                <a:latin typeface="Calibri" panose="020F0502020204030204" pitchFamily="34" charset="0"/>
                <a:ea typeface="微軟正黑體" panose="020B0604030504040204" pitchFamily="34" charset="-120"/>
              </a:rPr>
              <a:t>2.</a:t>
            </a:r>
            <a:r>
              <a:rPr lang="zh-TW" altLang="en-US" sz="3400" dirty="0">
                <a:latin typeface="Calibri" panose="020F0502020204030204" pitchFamily="34" charset="0"/>
              </a:rPr>
              <a:t>临行前跟妈妈嘱咐了一些话，我都</a:t>
            </a:r>
            <a:r>
              <a:rPr lang="zh-TW" altLang="en-US" sz="3400" dirty="0">
                <a:solidFill>
                  <a:schemeClr val="bg1"/>
                </a:solidFill>
                <a:highlight>
                  <a:srgbClr val="FFFF00"/>
                </a:highlight>
                <a:latin typeface="Calibri" panose="020F0502020204030204" pitchFamily="34" charset="0"/>
              </a:rPr>
              <a:t>一一</a:t>
            </a:r>
            <a:r>
              <a:rPr lang="zh-TW" altLang="en-US" sz="3400" dirty="0">
                <a:latin typeface="Calibri" panose="020F0502020204030204" pitchFamily="34" charset="0"/>
              </a:rPr>
              <a:t>记在心理。</a:t>
            </a:r>
            <a:endParaRPr lang="en-US" altLang="zh-TW" sz="3400" dirty="0">
              <a:latin typeface="Calibri" panose="020F0502020204030204" pitchFamily="34" charset="0"/>
              <a:ea typeface="微軟正黑體" panose="020B0604030504040204" pitchFamily="34" charset="-120"/>
            </a:endParaRPr>
          </a:p>
          <a:p>
            <a:pPr>
              <a:lnSpc>
                <a:spcPct val="150000"/>
              </a:lnSpc>
            </a:pPr>
            <a:r>
              <a:rPr lang="en-US" altLang="zh-TW" sz="3400" dirty="0">
                <a:latin typeface="Calibri" panose="020F0502020204030204" pitchFamily="34" charset="0"/>
                <a:ea typeface="微軟正黑體" panose="020B0604030504040204" pitchFamily="34" charset="-120"/>
              </a:rPr>
              <a:t>3.</a:t>
            </a:r>
            <a:r>
              <a:rPr lang="zh-TW" altLang="en-US" sz="3400" dirty="0">
                <a:latin typeface="Calibri" panose="020F0502020204030204" pitchFamily="34" charset="0"/>
                <a:ea typeface="微軟正黑體" panose="020B0604030504040204" pitchFamily="34" charset="-120"/>
              </a:rPr>
              <a:t>等其他观众都</a:t>
            </a:r>
            <a:r>
              <a:rPr lang="zh-TW" altLang="en-US" sz="3400" dirty="0">
                <a:solidFill>
                  <a:schemeClr val="bg1"/>
                </a:solidFill>
                <a:highlight>
                  <a:srgbClr val="FFFF00"/>
                </a:highlight>
                <a:latin typeface="Calibri" panose="020F0502020204030204" pitchFamily="34" charset="0"/>
                <a:ea typeface="微軟正黑體" panose="020B0604030504040204" pitchFamily="34" charset="-120"/>
              </a:rPr>
              <a:t>一一</a:t>
            </a:r>
            <a:r>
              <a:rPr lang="zh-TW" altLang="en-US" sz="3400" dirty="0">
                <a:latin typeface="Calibri" panose="020F0502020204030204" pitchFamily="34" charset="0"/>
                <a:ea typeface="微軟正黑體" panose="020B0604030504040204" pitchFamily="34" charset="-120"/>
              </a:rPr>
              <a:t>离去了以后，她才从座位上站起身来。</a:t>
            </a:r>
            <a:endParaRPr lang="en-US" altLang="zh-TW" sz="3400" dirty="0">
              <a:latin typeface="Calibri" panose="020F0502020204030204" pitchFamily="34" charset="0"/>
              <a:ea typeface="微軟正黑體" panose="020B0604030504040204" pitchFamily="34" charset="-120"/>
            </a:endParaRPr>
          </a:p>
          <a:p>
            <a:pPr>
              <a:lnSpc>
                <a:spcPct val="150000"/>
              </a:lnSpc>
            </a:pPr>
            <a:r>
              <a:rPr lang="en-US" altLang="zh-TW" sz="3400" dirty="0">
                <a:latin typeface="Calibri" panose="020F0502020204030204" pitchFamily="34" charset="0"/>
                <a:ea typeface="微軟正黑體" panose="020B0604030504040204" pitchFamily="34" charset="-120"/>
              </a:rPr>
              <a:t>4.</a:t>
            </a:r>
            <a:r>
              <a:rPr lang="zh-TW" altLang="en-US" sz="3400" dirty="0">
                <a:latin typeface="Calibri" panose="020F0502020204030204" pitchFamily="34" charset="0"/>
                <a:ea typeface="微軟正黑體" panose="020B0604030504040204" pitchFamily="34" charset="-120"/>
              </a:rPr>
              <a:t>因为时间关系，今天我们主要说一说销售问题，其他方面就</a:t>
            </a:r>
            <a:endParaRPr lang="en-US" altLang="zh-TW" sz="3400" dirty="0">
              <a:latin typeface="Calibri" panose="020F0502020204030204" pitchFamily="34" charset="0"/>
              <a:ea typeface="微軟正黑體" panose="020B0604030504040204" pitchFamily="34" charset="-120"/>
            </a:endParaRPr>
          </a:p>
          <a:p>
            <a:pPr>
              <a:lnSpc>
                <a:spcPct val="150000"/>
              </a:lnSpc>
            </a:pPr>
            <a:r>
              <a:rPr lang="zh-TW" altLang="en-US" sz="3400" dirty="0">
                <a:latin typeface="Calibri" panose="020F0502020204030204" pitchFamily="34" charset="0"/>
                <a:ea typeface="微軟正黑體" panose="020B0604030504040204" pitchFamily="34" charset="-120"/>
              </a:rPr>
              <a:t>   不</a:t>
            </a:r>
            <a:r>
              <a:rPr lang="zh-TW" altLang="en-US" sz="3400" dirty="0">
                <a:solidFill>
                  <a:schemeClr val="bg1"/>
                </a:solidFill>
                <a:highlight>
                  <a:srgbClr val="FFFF00"/>
                </a:highlight>
                <a:latin typeface="Calibri" panose="020F0502020204030204" pitchFamily="34" charset="0"/>
                <a:ea typeface="微軟正黑體" panose="020B0604030504040204" pitchFamily="34" charset="-120"/>
              </a:rPr>
              <a:t>一一</a:t>
            </a:r>
            <a:r>
              <a:rPr lang="zh-TW" altLang="en-US" sz="3400" dirty="0">
                <a:latin typeface="Calibri" panose="020F0502020204030204" pitchFamily="34" charset="0"/>
                <a:ea typeface="微軟正黑體" panose="020B0604030504040204" pitchFamily="34" charset="-120"/>
              </a:rPr>
              <a:t>细说了。</a:t>
            </a:r>
            <a:endParaRPr lang="en-US" altLang="zh-TW" sz="3400" dirty="0">
              <a:latin typeface="Calibri" panose="020F0502020204030204" pitchFamily="34" charset="0"/>
              <a:ea typeface="微軟正黑體" panose="020B0604030504040204" pitchFamily="34" charset="-120"/>
            </a:endParaRPr>
          </a:p>
        </p:txBody>
      </p:sp>
    </p:spTree>
    <p:extLst>
      <p:ext uri="{BB962C8B-B14F-4D97-AF65-F5344CB8AC3E}">
        <p14:creationId xmlns:p14="http://schemas.microsoft.com/office/powerpoint/2010/main" val="790856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CE0E5F7A-6E1F-44C8-B7C6-A8F33C6BAC9F}"/>
              </a:ext>
            </a:extLst>
          </p:cNvPr>
          <p:cNvSpPr txBox="1"/>
          <p:nvPr/>
        </p:nvSpPr>
        <p:spPr>
          <a:xfrm>
            <a:off x="346865" y="1031692"/>
            <a:ext cx="11498270" cy="4989058"/>
          </a:xfrm>
          <a:prstGeom prst="rect">
            <a:avLst/>
          </a:prstGeom>
          <a:noFill/>
        </p:spPr>
        <p:txBody>
          <a:bodyPr wrap="square" rtlCol="0" anchor="ctr">
            <a:spAutoFit/>
          </a:bodyPr>
          <a:lstStyle/>
          <a:p>
            <a:pPr>
              <a:lnSpc>
                <a:spcPct val="150000"/>
              </a:lnSpc>
            </a:pPr>
            <a:r>
              <a:rPr lang="en-US" altLang="zh-TW" sz="3600" dirty="0">
                <a:latin typeface="Calibri" panose="020F0502020204030204" pitchFamily="34" charset="0"/>
                <a:ea typeface="微軟正黑體" panose="020B0604030504040204" pitchFamily="34" charset="-120"/>
              </a:rPr>
              <a:t>1. </a:t>
            </a:r>
            <a:r>
              <a:rPr lang="zh-TW" altLang="en-US" sz="3600" dirty="0">
                <a:latin typeface="Calibri" panose="020F0502020204030204" pitchFamily="34" charset="0"/>
                <a:ea typeface="微軟正黑體" panose="020B0604030504040204" pitchFamily="34" charset="-120"/>
              </a:rPr>
              <a:t>在时装发布会上，模特们</a:t>
            </a:r>
            <a:r>
              <a:rPr lang="en-US" altLang="zh-TW" sz="3600" dirty="0">
                <a:latin typeface="Calibri" panose="020F0502020204030204" pitchFamily="34" charset="0"/>
                <a:ea typeface="微軟正黑體" panose="020B0604030504040204" pitchFamily="34" charset="-120"/>
              </a:rPr>
              <a:t>________________________</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2.</a:t>
            </a:r>
            <a:r>
              <a:rPr lang="zh-TW" altLang="en-US" sz="3600" dirty="0">
                <a:latin typeface="Calibri" panose="020F0502020204030204" pitchFamily="34" charset="0"/>
                <a:ea typeface="微軟正黑體" panose="020B0604030504040204" pitchFamily="34" charset="-120"/>
              </a:rPr>
              <a:t>这是我们的旅客登记本。本店居住的旅客</a:t>
            </a:r>
            <a:endParaRPr lang="en-US" altLang="zh-TW" sz="3600" dirty="0">
              <a:latin typeface="Calibri" panose="020F0502020204030204" pitchFamily="34" charset="0"/>
              <a:ea typeface="微軟正黑體" panose="020B0604030504040204" pitchFamily="34" charset="-120"/>
            </a:endParaRPr>
          </a:p>
          <a:p>
            <a:pPr>
              <a:lnSpc>
                <a:spcPct val="150000"/>
              </a:lnSpc>
            </a:pPr>
            <a:r>
              <a:rPr lang="zh-TW" altLang="en-US" sz="3600" dirty="0">
                <a:latin typeface="Calibri" panose="020F0502020204030204" pitchFamily="34" charset="0"/>
                <a:ea typeface="微軟正黑體" panose="020B0604030504040204" pitchFamily="34" charset="-120"/>
              </a:rPr>
              <a:t>    </a:t>
            </a:r>
            <a:r>
              <a:rPr lang="en-US" altLang="zh-TW" sz="3600" dirty="0">
                <a:latin typeface="Calibri" panose="020F0502020204030204" pitchFamily="34" charset="0"/>
                <a:ea typeface="微軟正黑體" panose="020B0604030504040204" pitchFamily="34" charset="-120"/>
              </a:rPr>
              <a:t>____________________</a:t>
            </a:r>
            <a:r>
              <a:rPr lang="zh-TW" altLang="en-US" sz="3600" dirty="0">
                <a:latin typeface="Calibri" panose="020F0502020204030204" pitchFamily="34" charset="0"/>
                <a:ea typeface="微軟正黑體" panose="020B0604030504040204" pitchFamily="34" charset="-120"/>
              </a:rPr>
              <a:t>，以备查访。</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3.</a:t>
            </a:r>
            <a:r>
              <a:rPr lang="zh-TW" altLang="en-US" sz="3600" dirty="0">
                <a:latin typeface="Calibri" panose="020F0502020204030204" pitchFamily="34" charset="0"/>
                <a:ea typeface="微軟正黑體" panose="020B0604030504040204" pitchFamily="34" charset="-120"/>
              </a:rPr>
              <a:t>开学的第一天，同学们</a:t>
            </a:r>
            <a:r>
              <a:rPr lang="en-US" altLang="zh-TW" sz="3600" dirty="0">
                <a:latin typeface="Calibri" panose="020F0502020204030204" pitchFamily="34" charset="0"/>
                <a:ea typeface="微軟正黑體" panose="020B0604030504040204" pitchFamily="34" charset="-120"/>
              </a:rPr>
              <a:t>____________________</a:t>
            </a:r>
            <a:r>
              <a:rPr lang="zh-TW" altLang="en-US" sz="3600" dirty="0">
                <a:latin typeface="Calibri" panose="020F0502020204030204" pitchFamily="34" charset="0"/>
                <a:ea typeface="微軟正黑體" panose="020B0604030504040204" pitchFamily="34" charset="-120"/>
              </a:rPr>
              <a:t>，很快大家都认识了。</a:t>
            </a:r>
            <a:endParaRPr lang="en-US" altLang="zh-TW" sz="3600" dirty="0">
              <a:latin typeface="Calibri" panose="020F0502020204030204" pitchFamily="34" charset="0"/>
              <a:ea typeface="微軟正黑體" panose="020B0604030504040204" pitchFamily="34" charset="-120"/>
            </a:endParaRPr>
          </a:p>
          <a:p>
            <a:pPr>
              <a:lnSpc>
                <a:spcPct val="150000"/>
              </a:lnSpc>
            </a:pPr>
            <a:r>
              <a:rPr lang="en-US" altLang="zh-TW" sz="3600" dirty="0">
                <a:latin typeface="Calibri" panose="020F0502020204030204" pitchFamily="34" charset="0"/>
                <a:ea typeface="微軟正黑體" panose="020B0604030504040204" pitchFamily="34" charset="-120"/>
              </a:rPr>
              <a:t>4.</a:t>
            </a:r>
            <a:r>
              <a:rPr lang="zh-TW" altLang="en-US" sz="3600" dirty="0">
                <a:latin typeface="Calibri" panose="020F0502020204030204" pitchFamily="34" charset="0"/>
                <a:ea typeface="微軟正黑體" panose="020B0604030504040204" pitchFamily="34" charset="-120"/>
              </a:rPr>
              <a:t>因为各地的情况大致相同，</a:t>
            </a:r>
            <a:r>
              <a:rPr lang="en-US" altLang="zh-TW" sz="3600" dirty="0">
                <a:latin typeface="Calibri" panose="020F0502020204030204" pitchFamily="34" charset="0"/>
                <a:ea typeface="微軟正黑體" panose="020B0604030504040204" pitchFamily="34" charset="-120"/>
              </a:rPr>
              <a:t>_______________________</a:t>
            </a:r>
            <a:r>
              <a:rPr lang="zh-TW" altLang="en-US" sz="3600" dirty="0">
                <a:latin typeface="Calibri" panose="020F0502020204030204" pitchFamily="34" charset="0"/>
                <a:ea typeface="微軟正黑體" panose="020B0604030504040204" pitchFamily="34" charset="-120"/>
              </a:rPr>
              <a:t>。</a:t>
            </a:r>
            <a:endParaRPr lang="en-US" altLang="zh-TW" sz="3600" dirty="0">
              <a:latin typeface="Calibri" panose="020F0502020204030204" pitchFamily="34" charset="0"/>
              <a:ea typeface="微軟正黑體" panose="020B0604030504040204" pitchFamily="34" charset="-120"/>
            </a:endParaRPr>
          </a:p>
        </p:txBody>
      </p:sp>
      <p:sp>
        <p:nvSpPr>
          <p:cNvPr id="3" name="矩形 2">
            <a:extLst>
              <a:ext uri="{FF2B5EF4-FFF2-40B4-BE49-F238E27FC236}">
                <a16:creationId xmlns:a16="http://schemas.microsoft.com/office/drawing/2014/main" id="{2D98467B-85D9-4F3C-817F-2735F08B6CBF}"/>
              </a:ext>
            </a:extLst>
          </p:cNvPr>
          <p:cNvSpPr/>
          <p:nvPr/>
        </p:nvSpPr>
        <p:spPr>
          <a:xfrm>
            <a:off x="5963920" y="1088029"/>
            <a:ext cx="5108341"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一一走了出来</a:t>
            </a:r>
            <a:endParaRPr lang="zh-TW" altLang="en-US" sz="3600" dirty="0">
              <a:highlight>
                <a:srgbClr val="FF0000"/>
              </a:highlight>
            </a:endParaRPr>
          </a:p>
        </p:txBody>
      </p:sp>
      <p:sp>
        <p:nvSpPr>
          <p:cNvPr id="4" name="矩形 3">
            <a:extLst>
              <a:ext uri="{FF2B5EF4-FFF2-40B4-BE49-F238E27FC236}">
                <a16:creationId xmlns:a16="http://schemas.microsoft.com/office/drawing/2014/main" id="{07D5E661-E939-4661-BB94-5D7C66097CDD}"/>
              </a:ext>
            </a:extLst>
          </p:cNvPr>
          <p:cNvSpPr/>
          <p:nvPr/>
        </p:nvSpPr>
        <p:spPr>
          <a:xfrm>
            <a:off x="589992" y="2782669"/>
            <a:ext cx="4551681"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一一登记在本子上</a:t>
            </a:r>
            <a:endParaRPr lang="zh-TW" altLang="en-US" sz="3600" dirty="0">
              <a:highlight>
                <a:srgbClr val="FF0000"/>
              </a:highlight>
            </a:endParaRPr>
          </a:p>
        </p:txBody>
      </p:sp>
      <p:sp>
        <p:nvSpPr>
          <p:cNvPr id="5" name="矩形 4">
            <a:extLst>
              <a:ext uri="{FF2B5EF4-FFF2-40B4-BE49-F238E27FC236}">
                <a16:creationId xmlns:a16="http://schemas.microsoft.com/office/drawing/2014/main" id="{5978C5DC-38C7-487D-9666-6928C6574735}"/>
              </a:ext>
            </a:extLst>
          </p:cNvPr>
          <p:cNvSpPr/>
          <p:nvPr/>
        </p:nvSpPr>
        <p:spPr>
          <a:xfrm>
            <a:off x="5384800" y="3526221"/>
            <a:ext cx="4551681"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一一进了教室</a:t>
            </a:r>
            <a:endParaRPr lang="zh-TW" altLang="en-US" sz="3600" dirty="0">
              <a:highlight>
                <a:srgbClr val="FF0000"/>
              </a:highlight>
            </a:endParaRPr>
          </a:p>
        </p:txBody>
      </p:sp>
      <p:sp>
        <p:nvSpPr>
          <p:cNvPr id="6" name="矩形 5">
            <a:extLst>
              <a:ext uri="{FF2B5EF4-FFF2-40B4-BE49-F238E27FC236}">
                <a16:creationId xmlns:a16="http://schemas.microsoft.com/office/drawing/2014/main" id="{D3D42895-88C3-466D-8E42-27DFE190682B}"/>
              </a:ext>
            </a:extLst>
          </p:cNvPr>
          <p:cNvSpPr/>
          <p:nvPr/>
        </p:nvSpPr>
        <p:spPr>
          <a:xfrm>
            <a:off x="6520580" y="5240028"/>
            <a:ext cx="4551681" cy="646331"/>
          </a:xfrm>
          <a:prstGeom prst="rect">
            <a:avLst/>
          </a:prstGeom>
        </p:spPr>
        <p:txBody>
          <a:bodyPr wrap="square">
            <a:spAutoFit/>
          </a:bodyPr>
          <a:lstStyle/>
          <a:p>
            <a:pPr algn="ctr"/>
            <a:r>
              <a:rPr lang="zh-TW" altLang="en-US" sz="3600" dirty="0">
                <a:highlight>
                  <a:srgbClr val="FF0000"/>
                </a:highlight>
                <a:latin typeface="Calibri" panose="020F0502020204030204" pitchFamily="34" charset="0"/>
                <a:cs typeface="Calibri" panose="020F0502020204030204" pitchFamily="34" charset="0"/>
              </a:rPr>
              <a:t>我就不一一说明了</a:t>
            </a:r>
            <a:endParaRPr lang="zh-TW" altLang="en-US" sz="3600" dirty="0">
              <a:highlight>
                <a:srgbClr val="FF0000"/>
              </a:highlight>
            </a:endParaRPr>
          </a:p>
        </p:txBody>
      </p:sp>
    </p:spTree>
    <p:extLst>
      <p:ext uri="{BB962C8B-B14F-4D97-AF65-F5344CB8AC3E}">
        <p14:creationId xmlns:p14="http://schemas.microsoft.com/office/powerpoint/2010/main" val="35800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102089C-FB01-446F-B950-761931DC14D4}"/>
              </a:ext>
            </a:extLst>
          </p:cNvPr>
          <p:cNvSpPr/>
          <p:nvPr/>
        </p:nvSpPr>
        <p:spPr>
          <a:xfrm>
            <a:off x="338469" y="940722"/>
            <a:ext cx="11515061" cy="4976555"/>
          </a:xfrm>
          <a:prstGeom prst="rect">
            <a:avLst/>
          </a:prstGeom>
        </p:spPr>
        <p:txBody>
          <a:bodyPr wrap="square">
            <a:spAutoFit/>
          </a:bodyPr>
          <a:lstStyle/>
          <a:p>
            <a:pPr indent="457200">
              <a:lnSpc>
                <a:spcPct val="150000"/>
              </a:lnSpc>
            </a:pPr>
            <a:r>
              <a:rPr lang="zh-CN" altLang="en-US" sz="3600" dirty="0">
                <a:latin typeface="微軟正黑體" panose="020B0604030504040204" pitchFamily="34" charset="-120"/>
                <a:ea typeface="微軟正黑體" panose="020B0604030504040204" pitchFamily="34" charset="-120"/>
              </a:rPr>
              <a:t>球迷类型有很多很多，如纯粹消遣型、纸上谈兵型等等，篇幅所限，无法一一列举。但要说的是真正的球迷其实并不很多。好在不管是因为什么去看球，足球却总是热诚地欢迎人们成为球迷。并且愿意自己的球迷包容形形色色的人，因为只有这样，球迷队伍才能更加有趣，更加富于魅力。</a:t>
            </a:r>
            <a:endParaRPr lang="zh-TW" altLang="en-US" sz="36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42657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6D2B528-1813-4755-9E59-7BAE8242ED7D}"/>
              </a:ext>
            </a:extLst>
          </p:cNvPr>
          <p:cNvSpPr txBox="1"/>
          <p:nvPr/>
        </p:nvSpPr>
        <p:spPr>
          <a:xfrm>
            <a:off x="324928" y="1622794"/>
            <a:ext cx="11542143" cy="4145558"/>
          </a:xfrm>
          <a:prstGeom prst="rect">
            <a:avLst/>
          </a:prstGeom>
          <a:noFill/>
        </p:spPr>
        <p:txBody>
          <a:bodyPr wrap="square" rtlCol="0">
            <a:spAutoFit/>
          </a:bodyPr>
          <a:lstStyle/>
          <a:p>
            <a:pPr>
              <a:lnSpc>
                <a:spcPct val="150000"/>
              </a:lnSpc>
            </a:pPr>
            <a:r>
              <a:rPr lang="en-US" altLang="zh-TW" sz="3600" dirty="0">
                <a:latin typeface="+mn-ea"/>
              </a:rPr>
              <a:t>1.</a:t>
            </a:r>
            <a:r>
              <a:rPr lang="zh-TW" altLang="en-US" sz="3600" dirty="0">
                <a:latin typeface="+mn-ea"/>
              </a:rPr>
              <a:t>球迷对足球的痴迷比不过正经打球的人 。</a:t>
            </a:r>
            <a:endParaRPr lang="en-US" altLang="zh-TW" sz="3600" dirty="0">
              <a:latin typeface="+mn-ea"/>
            </a:endParaRPr>
          </a:p>
          <a:p>
            <a:pPr>
              <a:lnSpc>
                <a:spcPct val="150000"/>
              </a:lnSpc>
            </a:pPr>
            <a:r>
              <a:rPr lang="en-US" altLang="zh-TW" sz="3600" dirty="0">
                <a:latin typeface="+mn-ea"/>
              </a:rPr>
              <a:t>2.</a:t>
            </a:r>
            <a:r>
              <a:rPr lang="zh-TW" altLang="en-US" sz="3600" dirty="0">
                <a:latin typeface="+mn-ea"/>
              </a:rPr>
              <a:t>球迷的可爱之处在于没什么功利。</a:t>
            </a:r>
            <a:endParaRPr lang="en-US" altLang="zh-TW" sz="3600" dirty="0">
              <a:latin typeface="+mn-ea"/>
            </a:endParaRPr>
          </a:p>
          <a:p>
            <a:pPr>
              <a:lnSpc>
                <a:spcPct val="150000"/>
              </a:lnSpc>
            </a:pPr>
            <a:r>
              <a:rPr lang="en-US" altLang="zh-TW" sz="3600" dirty="0">
                <a:latin typeface="+mn-ea"/>
              </a:rPr>
              <a:t>3.</a:t>
            </a:r>
            <a:r>
              <a:rPr lang="zh-TW" altLang="en-US" sz="3600" dirty="0">
                <a:latin typeface="+mn-ea"/>
              </a:rPr>
              <a:t>喜欢热闹型的球迷只喜欢足球场上的热闹 。</a:t>
            </a:r>
            <a:endParaRPr lang="en-US" altLang="zh-TW" sz="3600" dirty="0">
              <a:latin typeface="+mn-ea"/>
            </a:endParaRPr>
          </a:p>
          <a:p>
            <a:pPr>
              <a:lnSpc>
                <a:spcPct val="150000"/>
              </a:lnSpc>
            </a:pPr>
            <a:r>
              <a:rPr lang="en-US" altLang="zh-TW" sz="3600" dirty="0">
                <a:latin typeface="+mn-ea"/>
              </a:rPr>
              <a:t>4.</a:t>
            </a:r>
            <a:r>
              <a:rPr lang="zh-TW" altLang="en-US" sz="3600" dirty="0">
                <a:latin typeface="+mn-ea"/>
              </a:rPr>
              <a:t>喜欢热闹型的球迷非常在意比赛的结果。</a:t>
            </a:r>
            <a:endParaRPr lang="en-US" altLang="zh-TW" sz="3600" dirty="0">
              <a:latin typeface="+mn-ea"/>
            </a:endParaRPr>
          </a:p>
          <a:p>
            <a:pPr>
              <a:lnSpc>
                <a:spcPct val="150000"/>
              </a:lnSpc>
            </a:pPr>
            <a:r>
              <a:rPr lang="en-US" altLang="zh-TW" sz="3600" dirty="0">
                <a:latin typeface="+mn-ea"/>
              </a:rPr>
              <a:t>5.</a:t>
            </a:r>
            <a:r>
              <a:rPr lang="zh-TW" altLang="en-US" sz="3600" dirty="0">
                <a:latin typeface="+mn-ea"/>
              </a:rPr>
              <a:t>对于一些人来说，球场是宣泄情绪的好地方 。</a:t>
            </a:r>
            <a:endParaRPr lang="en-US" altLang="zh-TW" sz="3600" dirty="0">
              <a:latin typeface="+mn-ea"/>
            </a:endParaRPr>
          </a:p>
        </p:txBody>
      </p:sp>
      <p:sp>
        <p:nvSpPr>
          <p:cNvPr id="3" name="文字方塊 2">
            <a:extLst>
              <a:ext uri="{FF2B5EF4-FFF2-40B4-BE49-F238E27FC236}">
                <a16:creationId xmlns:a16="http://schemas.microsoft.com/office/drawing/2014/main" id="{6D5037F0-9328-42F7-AE9A-1C186743798C}"/>
              </a:ext>
            </a:extLst>
          </p:cNvPr>
          <p:cNvSpPr txBox="1"/>
          <p:nvPr/>
        </p:nvSpPr>
        <p:spPr>
          <a:xfrm>
            <a:off x="0" y="0"/>
            <a:ext cx="3589020" cy="769441"/>
          </a:xfrm>
          <a:prstGeom prst="rect">
            <a:avLst/>
          </a:prstGeom>
          <a:solidFill>
            <a:schemeClr val="accent2"/>
          </a:solidFill>
        </p:spPr>
        <p:txBody>
          <a:bodyPr wrap="square" rtlCol="0">
            <a:spAutoFit/>
          </a:bodyPr>
          <a:lstStyle/>
          <a:p>
            <a:pPr algn="ctr"/>
            <a:r>
              <a:rPr lang="zh-TW" altLang="en-US" sz="4400" dirty="0">
                <a:latin typeface="+mn-ea"/>
              </a:rPr>
              <a:t>课文理解</a:t>
            </a:r>
          </a:p>
        </p:txBody>
      </p:sp>
    </p:spTree>
    <p:extLst>
      <p:ext uri="{BB962C8B-B14F-4D97-AF65-F5344CB8AC3E}">
        <p14:creationId xmlns:p14="http://schemas.microsoft.com/office/powerpoint/2010/main" val="1807322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6D2B528-1813-4755-9E59-7BAE8242ED7D}"/>
              </a:ext>
            </a:extLst>
          </p:cNvPr>
          <p:cNvSpPr txBox="1"/>
          <p:nvPr/>
        </p:nvSpPr>
        <p:spPr>
          <a:xfrm>
            <a:off x="333555" y="1898084"/>
            <a:ext cx="11524890" cy="4145558"/>
          </a:xfrm>
          <a:prstGeom prst="rect">
            <a:avLst/>
          </a:prstGeom>
          <a:noFill/>
        </p:spPr>
        <p:txBody>
          <a:bodyPr wrap="square" rtlCol="0">
            <a:spAutoFit/>
          </a:bodyPr>
          <a:lstStyle/>
          <a:p>
            <a:pPr>
              <a:lnSpc>
                <a:spcPct val="150000"/>
              </a:lnSpc>
            </a:pPr>
            <a:r>
              <a:rPr lang="en-US" altLang="zh-TW" sz="3600" dirty="0">
                <a:latin typeface="+mn-ea"/>
              </a:rPr>
              <a:t>6.</a:t>
            </a:r>
            <a:r>
              <a:rPr lang="zh-TW" altLang="en-US" sz="3600" dirty="0">
                <a:latin typeface="+mn-ea"/>
              </a:rPr>
              <a:t>在球场上闹事的多属情绪宣泄型的球迷。</a:t>
            </a:r>
            <a:endParaRPr lang="en-US" altLang="zh-TW" sz="3600" dirty="0">
              <a:latin typeface="+mn-ea"/>
            </a:endParaRPr>
          </a:p>
          <a:p>
            <a:pPr>
              <a:lnSpc>
                <a:spcPct val="150000"/>
              </a:lnSpc>
            </a:pPr>
            <a:r>
              <a:rPr lang="en-US" altLang="zh-TW" sz="3600" dirty="0">
                <a:latin typeface="+mn-ea"/>
              </a:rPr>
              <a:t>7.</a:t>
            </a:r>
            <a:r>
              <a:rPr lang="zh-TW" altLang="en-US" sz="3600" dirty="0">
                <a:latin typeface="+mn-ea"/>
              </a:rPr>
              <a:t>附庸风雅型球迷爱谈论足球，也爱字画。</a:t>
            </a:r>
            <a:endParaRPr lang="en-US" altLang="zh-TW" sz="3600" dirty="0">
              <a:latin typeface="+mn-ea"/>
            </a:endParaRPr>
          </a:p>
          <a:p>
            <a:pPr>
              <a:lnSpc>
                <a:spcPct val="150000"/>
              </a:lnSpc>
            </a:pPr>
            <a:r>
              <a:rPr lang="en-US" altLang="zh-TW" sz="3600" dirty="0">
                <a:latin typeface="+mn-ea"/>
              </a:rPr>
              <a:t>8.</a:t>
            </a:r>
            <a:r>
              <a:rPr lang="zh-TW" altLang="en-US" sz="3600" dirty="0">
                <a:latin typeface="+mn-ea"/>
              </a:rPr>
              <a:t>战争爱好型球迷是一群喜欢看人争斗的人。</a:t>
            </a:r>
            <a:endParaRPr lang="en-US" altLang="zh-TW" sz="3600" dirty="0">
              <a:latin typeface="+mn-ea"/>
            </a:endParaRPr>
          </a:p>
          <a:p>
            <a:pPr>
              <a:lnSpc>
                <a:spcPct val="150000"/>
              </a:lnSpc>
            </a:pPr>
            <a:r>
              <a:rPr lang="en-US" altLang="zh-TW" sz="3600" dirty="0">
                <a:latin typeface="+mn-ea"/>
              </a:rPr>
              <a:t>9.</a:t>
            </a:r>
            <a:r>
              <a:rPr lang="zh-TW" altLang="en-US" sz="3600" dirty="0">
                <a:latin typeface="+mn-ea"/>
              </a:rPr>
              <a:t>生命寄托型球迷大多因足球而一事无成 。</a:t>
            </a:r>
            <a:endParaRPr lang="en-US" altLang="zh-TW" sz="3600" dirty="0">
              <a:latin typeface="+mn-ea"/>
            </a:endParaRPr>
          </a:p>
          <a:p>
            <a:pPr>
              <a:lnSpc>
                <a:spcPct val="150000"/>
              </a:lnSpc>
            </a:pPr>
            <a:r>
              <a:rPr lang="en-US" altLang="zh-TW" sz="3600" dirty="0">
                <a:latin typeface="+mn-ea"/>
              </a:rPr>
              <a:t>10.</a:t>
            </a:r>
            <a:r>
              <a:rPr lang="zh-TW" altLang="en-US" sz="3600" dirty="0">
                <a:latin typeface="+mn-ea"/>
              </a:rPr>
              <a:t> 球迷队伍中只能包括真正的球迷。</a:t>
            </a:r>
            <a:endParaRPr lang="en-US" altLang="zh-TW" sz="3600" dirty="0">
              <a:latin typeface="+mn-ea"/>
            </a:endParaRPr>
          </a:p>
        </p:txBody>
      </p:sp>
      <p:sp>
        <p:nvSpPr>
          <p:cNvPr id="3" name="文字方塊 2">
            <a:extLst>
              <a:ext uri="{FF2B5EF4-FFF2-40B4-BE49-F238E27FC236}">
                <a16:creationId xmlns:a16="http://schemas.microsoft.com/office/drawing/2014/main" id="{6D5037F0-9328-42F7-AE9A-1C186743798C}"/>
              </a:ext>
            </a:extLst>
          </p:cNvPr>
          <p:cNvSpPr txBox="1"/>
          <p:nvPr/>
        </p:nvSpPr>
        <p:spPr>
          <a:xfrm>
            <a:off x="0" y="0"/>
            <a:ext cx="3589020" cy="769441"/>
          </a:xfrm>
          <a:prstGeom prst="rect">
            <a:avLst/>
          </a:prstGeom>
          <a:solidFill>
            <a:schemeClr val="accent2"/>
          </a:solidFill>
        </p:spPr>
        <p:txBody>
          <a:bodyPr wrap="square" rtlCol="0">
            <a:spAutoFit/>
          </a:bodyPr>
          <a:lstStyle/>
          <a:p>
            <a:pPr algn="ctr"/>
            <a:r>
              <a:rPr lang="zh-TW" altLang="en-US" sz="4400" dirty="0">
                <a:latin typeface="+mn-ea"/>
              </a:rPr>
              <a:t>课文理解</a:t>
            </a:r>
          </a:p>
        </p:txBody>
      </p:sp>
    </p:spTree>
    <p:extLst>
      <p:ext uri="{BB962C8B-B14F-4D97-AF65-F5344CB8AC3E}">
        <p14:creationId xmlns:p14="http://schemas.microsoft.com/office/powerpoint/2010/main" val="2245164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A8FCFFCD-9A8B-4BA4-AD7B-589EDED652F9}"/>
              </a:ext>
            </a:extLst>
          </p:cNvPr>
          <p:cNvGraphicFramePr>
            <a:graphicFrameLocks noGrp="1"/>
          </p:cNvGraphicFramePr>
          <p:nvPr>
            <p:extLst>
              <p:ext uri="{D42A27DB-BD31-4B8C-83A1-F6EECF244321}">
                <p14:modId xmlns:p14="http://schemas.microsoft.com/office/powerpoint/2010/main" val="3031351858"/>
              </p:ext>
            </p:extLst>
          </p:nvPr>
        </p:nvGraphicFramePr>
        <p:xfrm>
          <a:off x="91440" y="91440"/>
          <a:ext cx="12009120" cy="1280160"/>
        </p:xfrm>
        <a:graphic>
          <a:graphicData uri="http://schemas.openxmlformats.org/drawingml/2006/table">
            <a:tbl>
              <a:tblPr firstRow="1" bandRow="1">
                <a:tableStyleId>{5C22544A-7EE6-4342-B048-85BDC9FD1C3A}</a:tableStyleId>
              </a:tblPr>
              <a:tblGrid>
                <a:gridCol w="3002280">
                  <a:extLst>
                    <a:ext uri="{9D8B030D-6E8A-4147-A177-3AD203B41FA5}">
                      <a16:colId xmlns:a16="http://schemas.microsoft.com/office/drawing/2014/main" val="2039328024"/>
                    </a:ext>
                  </a:extLst>
                </a:gridCol>
                <a:gridCol w="3002280">
                  <a:extLst>
                    <a:ext uri="{9D8B030D-6E8A-4147-A177-3AD203B41FA5}">
                      <a16:colId xmlns:a16="http://schemas.microsoft.com/office/drawing/2014/main" val="1531319270"/>
                    </a:ext>
                  </a:extLst>
                </a:gridCol>
                <a:gridCol w="3002280">
                  <a:extLst>
                    <a:ext uri="{9D8B030D-6E8A-4147-A177-3AD203B41FA5}">
                      <a16:colId xmlns:a16="http://schemas.microsoft.com/office/drawing/2014/main" val="2066236693"/>
                    </a:ext>
                  </a:extLst>
                </a:gridCol>
                <a:gridCol w="3002280">
                  <a:extLst>
                    <a:ext uri="{9D8B030D-6E8A-4147-A177-3AD203B41FA5}">
                      <a16:colId xmlns:a16="http://schemas.microsoft.com/office/drawing/2014/main" val="1453805240"/>
                    </a:ext>
                  </a:extLst>
                </a:gridCol>
              </a:tblGrid>
              <a:tr h="468207">
                <a:tc>
                  <a:txBody>
                    <a:bodyPr/>
                    <a:lstStyle/>
                    <a:p>
                      <a:pPr algn="ctr"/>
                      <a:r>
                        <a:rPr lang="zh-TW" altLang="en-US" sz="3600" b="0" dirty="0">
                          <a:solidFill>
                            <a:schemeClr val="tx1"/>
                          </a:solidFill>
                        </a:rPr>
                        <a:t>热火朝天</a:t>
                      </a:r>
                    </a:p>
                  </a:txBody>
                  <a:tcPr anchor="ctr">
                    <a:solidFill>
                      <a:srgbClr val="003399"/>
                    </a:solidFill>
                  </a:tcPr>
                </a:tc>
                <a:tc>
                  <a:txBody>
                    <a:bodyPr/>
                    <a:lstStyle/>
                    <a:p>
                      <a:pPr algn="ctr"/>
                      <a:r>
                        <a:rPr lang="zh-TW" altLang="en-US" sz="3600" b="0" dirty="0">
                          <a:solidFill>
                            <a:schemeClr val="tx1"/>
                          </a:solidFill>
                        </a:rPr>
                        <a:t>诸如此类</a:t>
                      </a:r>
                    </a:p>
                  </a:txBody>
                  <a:tcPr anchor="ctr">
                    <a:solidFill>
                      <a:srgbClr val="003399"/>
                    </a:solidFill>
                  </a:tcPr>
                </a:tc>
                <a:tc>
                  <a:txBody>
                    <a:bodyPr/>
                    <a:lstStyle/>
                    <a:p>
                      <a:pPr algn="ctr"/>
                      <a:r>
                        <a:rPr lang="zh-TW" altLang="en-US" sz="3600" b="0" dirty="0">
                          <a:solidFill>
                            <a:schemeClr val="tx1"/>
                          </a:solidFill>
                        </a:rPr>
                        <a:t>附庸风雅</a:t>
                      </a:r>
                    </a:p>
                  </a:txBody>
                  <a:tcPr anchor="ctr">
                    <a:solidFill>
                      <a:srgbClr val="003399"/>
                    </a:solidFill>
                  </a:tcPr>
                </a:tc>
                <a:tc>
                  <a:txBody>
                    <a:bodyPr/>
                    <a:lstStyle/>
                    <a:p>
                      <a:pPr algn="ctr"/>
                      <a:r>
                        <a:rPr lang="zh-TW" altLang="en-US" sz="3600" b="0" dirty="0">
                          <a:solidFill>
                            <a:schemeClr val="tx1"/>
                          </a:solidFill>
                        </a:rPr>
                        <a:t>出类拔萃</a:t>
                      </a:r>
                    </a:p>
                  </a:txBody>
                  <a:tcPr anchor="ctr">
                    <a:solidFill>
                      <a:srgbClr val="003399"/>
                    </a:solidFill>
                  </a:tcPr>
                </a:tc>
                <a:extLst>
                  <a:ext uri="{0D108BD9-81ED-4DB2-BD59-A6C34878D82A}">
                    <a16:rowId xmlns:a16="http://schemas.microsoft.com/office/drawing/2014/main" val="21962296"/>
                  </a:ext>
                </a:extLst>
              </a:tr>
              <a:tr h="468207">
                <a:tc>
                  <a:txBody>
                    <a:bodyPr/>
                    <a:lstStyle/>
                    <a:p>
                      <a:pPr algn="ctr"/>
                      <a:r>
                        <a:rPr lang="zh-TW" altLang="en-US" sz="3600" b="0" dirty="0">
                          <a:solidFill>
                            <a:schemeClr val="tx1"/>
                          </a:solidFill>
                        </a:rPr>
                        <a:t>花团锦簇</a:t>
                      </a:r>
                    </a:p>
                  </a:txBody>
                  <a:tcPr anchor="ctr">
                    <a:solidFill>
                      <a:srgbClr val="003399"/>
                    </a:solidFill>
                  </a:tcPr>
                </a:tc>
                <a:tc>
                  <a:txBody>
                    <a:bodyPr/>
                    <a:lstStyle/>
                    <a:p>
                      <a:pPr algn="ctr"/>
                      <a:r>
                        <a:rPr lang="zh-TW" altLang="en-US" sz="3600" b="0" dirty="0">
                          <a:solidFill>
                            <a:schemeClr val="tx1"/>
                          </a:solidFill>
                        </a:rPr>
                        <a:t>一无所长</a:t>
                      </a:r>
                    </a:p>
                  </a:txBody>
                  <a:tcPr anchor="ctr">
                    <a:solidFill>
                      <a:srgbClr val="003399"/>
                    </a:solidFill>
                  </a:tcPr>
                </a:tc>
                <a:tc>
                  <a:txBody>
                    <a:bodyPr/>
                    <a:lstStyle/>
                    <a:p>
                      <a:pPr algn="ctr"/>
                      <a:r>
                        <a:rPr lang="zh-TW" altLang="en-US" sz="3600" b="0" dirty="0">
                          <a:solidFill>
                            <a:schemeClr val="tx1"/>
                          </a:solidFill>
                        </a:rPr>
                        <a:t>纸上谈兵</a:t>
                      </a:r>
                    </a:p>
                  </a:txBody>
                  <a:tcPr anchor="ctr">
                    <a:solidFill>
                      <a:srgbClr val="003399"/>
                    </a:solidFill>
                  </a:tcPr>
                </a:tc>
                <a:tc>
                  <a:txBody>
                    <a:bodyPr/>
                    <a:lstStyle/>
                    <a:p>
                      <a:pPr algn="ctr"/>
                      <a:r>
                        <a:rPr lang="zh-TW" altLang="en-US" sz="3600" b="0" dirty="0">
                          <a:solidFill>
                            <a:schemeClr val="tx1"/>
                          </a:solidFill>
                        </a:rPr>
                        <a:t>形形色色</a:t>
                      </a:r>
                    </a:p>
                  </a:txBody>
                  <a:tcPr anchor="ctr">
                    <a:solidFill>
                      <a:srgbClr val="003399"/>
                    </a:solidFill>
                  </a:tcPr>
                </a:tc>
                <a:extLst>
                  <a:ext uri="{0D108BD9-81ED-4DB2-BD59-A6C34878D82A}">
                    <a16:rowId xmlns:a16="http://schemas.microsoft.com/office/drawing/2014/main" val="2693161305"/>
                  </a:ext>
                </a:extLst>
              </a:tr>
            </a:tbl>
          </a:graphicData>
        </a:graphic>
      </p:graphicFrame>
      <p:sp>
        <p:nvSpPr>
          <p:cNvPr id="4" name="文字方塊 3">
            <a:extLst>
              <a:ext uri="{FF2B5EF4-FFF2-40B4-BE49-F238E27FC236}">
                <a16:creationId xmlns:a16="http://schemas.microsoft.com/office/drawing/2014/main" id="{ECCD42E0-31B8-4C96-8760-9B4C6AE467F9}"/>
              </a:ext>
            </a:extLst>
          </p:cNvPr>
          <p:cNvSpPr txBox="1"/>
          <p:nvPr/>
        </p:nvSpPr>
        <p:spPr>
          <a:xfrm>
            <a:off x="182880" y="1546621"/>
            <a:ext cx="12009120" cy="5172506"/>
          </a:xfrm>
          <a:prstGeom prst="rect">
            <a:avLst/>
          </a:prstGeom>
          <a:noFill/>
        </p:spPr>
        <p:txBody>
          <a:bodyPr wrap="square" rtlCol="0">
            <a:spAutoFit/>
          </a:bodyPr>
          <a:lstStyle/>
          <a:p>
            <a:pPr>
              <a:lnSpc>
                <a:spcPct val="150000"/>
              </a:lnSpc>
            </a:pPr>
            <a:r>
              <a:rPr lang="en-US" altLang="zh-TW" sz="3200" dirty="0">
                <a:latin typeface="+mn-ea"/>
              </a:rPr>
              <a:t>1.</a:t>
            </a:r>
            <a:r>
              <a:rPr lang="zh-TW" altLang="en-US" sz="3200" dirty="0">
                <a:latin typeface="+mn-ea"/>
              </a:rPr>
              <a:t>有人不懂艺术而在客厅上挂上字画是</a:t>
            </a:r>
            <a:r>
              <a:rPr lang="en-US" altLang="zh-TW" sz="3200" dirty="0">
                <a:latin typeface="+mn-ea"/>
              </a:rPr>
              <a:t>____________</a:t>
            </a:r>
            <a:r>
              <a:rPr lang="zh-TW" altLang="en-US" sz="3200" dirty="0">
                <a:latin typeface="+mn-ea"/>
              </a:rPr>
              <a:t>，我倒不这么</a:t>
            </a:r>
            <a:endParaRPr lang="en-US" altLang="zh-TW" sz="3200" dirty="0">
              <a:latin typeface="+mn-ea"/>
            </a:endParaRPr>
          </a:p>
          <a:p>
            <a:pPr>
              <a:lnSpc>
                <a:spcPct val="150000"/>
              </a:lnSpc>
            </a:pPr>
            <a:r>
              <a:rPr lang="zh-TW" altLang="en-US" sz="3200" dirty="0">
                <a:latin typeface="+mn-ea"/>
              </a:rPr>
              <a:t>   想，只要是自己喜欢看，而不是假装有文化有修养，既使不懂也</a:t>
            </a:r>
            <a:endParaRPr lang="en-US" altLang="zh-TW" sz="3200" dirty="0">
              <a:latin typeface="+mn-ea"/>
            </a:endParaRPr>
          </a:p>
          <a:p>
            <a:pPr>
              <a:lnSpc>
                <a:spcPct val="150000"/>
              </a:lnSpc>
            </a:pPr>
            <a:r>
              <a:rPr lang="zh-TW" altLang="en-US" sz="3200" dirty="0">
                <a:latin typeface="+mn-ea"/>
              </a:rPr>
              <a:t>   可以大大方方地挂上。</a:t>
            </a:r>
            <a:endParaRPr lang="en-US" altLang="zh-TW" sz="3200" dirty="0">
              <a:latin typeface="+mn-ea"/>
            </a:endParaRPr>
          </a:p>
          <a:p>
            <a:pPr>
              <a:lnSpc>
                <a:spcPct val="150000"/>
              </a:lnSpc>
            </a:pPr>
            <a:r>
              <a:rPr lang="en-US" altLang="zh-TW" sz="3200" dirty="0">
                <a:latin typeface="+mn-ea"/>
              </a:rPr>
              <a:t>2.</a:t>
            </a:r>
            <a:r>
              <a:rPr lang="zh-TW" altLang="en-US" sz="3200" dirty="0">
                <a:latin typeface="+mn-ea"/>
              </a:rPr>
              <a:t>有的学生在高中的学校里</a:t>
            </a:r>
            <a:r>
              <a:rPr lang="en-US" altLang="zh-TW" sz="3200" dirty="0">
                <a:latin typeface="+mn-ea"/>
              </a:rPr>
              <a:t>____________</a:t>
            </a:r>
            <a:r>
              <a:rPr lang="zh-TW" altLang="en-US" sz="3200" dirty="0">
                <a:latin typeface="+mn-ea"/>
              </a:rPr>
              <a:t>，但上了大学以后就不怎</a:t>
            </a:r>
            <a:endParaRPr lang="en-US" altLang="zh-TW" sz="3200" dirty="0">
              <a:latin typeface="+mn-ea"/>
            </a:endParaRPr>
          </a:p>
          <a:p>
            <a:pPr>
              <a:lnSpc>
                <a:spcPct val="150000"/>
              </a:lnSpc>
            </a:pPr>
            <a:r>
              <a:rPr lang="zh-TW" altLang="en-US" sz="3200" dirty="0">
                <a:latin typeface="+mn-ea"/>
              </a:rPr>
              <a:t>   么突出了。</a:t>
            </a:r>
            <a:endParaRPr lang="en-US" altLang="zh-TW" sz="3200" dirty="0">
              <a:latin typeface="+mn-ea"/>
            </a:endParaRPr>
          </a:p>
          <a:p>
            <a:pPr>
              <a:lnSpc>
                <a:spcPct val="150000"/>
              </a:lnSpc>
            </a:pPr>
            <a:r>
              <a:rPr lang="en-US" altLang="zh-TW" sz="3200" dirty="0">
                <a:latin typeface="+mn-ea"/>
              </a:rPr>
              <a:t>3.</a:t>
            </a:r>
            <a:r>
              <a:rPr lang="zh-TW" altLang="en-US" sz="3200" dirty="0">
                <a:latin typeface="+mn-ea"/>
              </a:rPr>
              <a:t>看着这张老照片，他不由得回想起当年建筑工地上</a:t>
            </a:r>
            <a:r>
              <a:rPr lang="en-US" altLang="zh-TW" sz="3200" dirty="0">
                <a:latin typeface="+mn-ea"/>
              </a:rPr>
              <a:t>____________</a:t>
            </a:r>
          </a:p>
          <a:p>
            <a:pPr>
              <a:lnSpc>
                <a:spcPct val="150000"/>
              </a:lnSpc>
            </a:pPr>
            <a:r>
              <a:rPr lang="zh-TW" altLang="en-US" sz="3200" dirty="0">
                <a:latin typeface="+mn-ea"/>
              </a:rPr>
              <a:t>   的场景，那时他们的工作热情多高啊！</a:t>
            </a:r>
            <a:endParaRPr lang="en-US" altLang="zh-TW" sz="3200" dirty="0">
              <a:latin typeface="+mn-ea"/>
            </a:endParaRPr>
          </a:p>
        </p:txBody>
      </p:sp>
      <p:sp>
        <p:nvSpPr>
          <p:cNvPr id="6" name="矩形 5">
            <a:extLst>
              <a:ext uri="{FF2B5EF4-FFF2-40B4-BE49-F238E27FC236}">
                <a16:creationId xmlns:a16="http://schemas.microsoft.com/office/drawing/2014/main" id="{B458BBFF-60BF-4412-8879-CADE36BEF1EA}"/>
              </a:ext>
            </a:extLst>
          </p:cNvPr>
          <p:cNvSpPr/>
          <p:nvPr/>
        </p:nvSpPr>
        <p:spPr>
          <a:xfrm>
            <a:off x="7101839" y="1546621"/>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附庸风雅</a:t>
            </a:r>
            <a:endParaRPr lang="zh-TW" altLang="en-US" sz="3200" dirty="0">
              <a:highlight>
                <a:srgbClr val="FF0000"/>
              </a:highlight>
            </a:endParaRPr>
          </a:p>
        </p:txBody>
      </p:sp>
      <p:sp>
        <p:nvSpPr>
          <p:cNvPr id="7" name="矩形 6">
            <a:extLst>
              <a:ext uri="{FF2B5EF4-FFF2-40B4-BE49-F238E27FC236}">
                <a16:creationId xmlns:a16="http://schemas.microsoft.com/office/drawing/2014/main" id="{F0013873-0666-42D9-B7BC-89C7143A6971}"/>
              </a:ext>
            </a:extLst>
          </p:cNvPr>
          <p:cNvSpPr/>
          <p:nvPr/>
        </p:nvSpPr>
        <p:spPr>
          <a:xfrm>
            <a:off x="5008879" y="3761501"/>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出类拔萃</a:t>
            </a:r>
            <a:endParaRPr lang="zh-TW" altLang="en-US" sz="3200" dirty="0">
              <a:highlight>
                <a:srgbClr val="FF0000"/>
              </a:highlight>
            </a:endParaRPr>
          </a:p>
        </p:txBody>
      </p:sp>
      <p:sp>
        <p:nvSpPr>
          <p:cNvPr id="8" name="矩形 7">
            <a:extLst>
              <a:ext uri="{FF2B5EF4-FFF2-40B4-BE49-F238E27FC236}">
                <a16:creationId xmlns:a16="http://schemas.microsoft.com/office/drawing/2014/main" id="{52122FDE-4296-44E1-AF87-6EBFBD86E36E}"/>
              </a:ext>
            </a:extLst>
          </p:cNvPr>
          <p:cNvSpPr/>
          <p:nvPr/>
        </p:nvSpPr>
        <p:spPr>
          <a:xfrm>
            <a:off x="9509759" y="5214381"/>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热火朝天</a:t>
            </a:r>
            <a:endParaRPr lang="zh-TW" altLang="en-US" sz="3200" dirty="0">
              <a:highlight>
                <a:srgbClr val="FF0000"/>
              </a:highlight>
            </a:endParaRPr>
          </a:p>
        </p:txBody>
      </p:sp>
    </p:spTree>
    <p:extLst>
      <p:ext uri="{BB962C8B-B14F-4D97-AF65-F5344CB8AC3E}">
        <p14:creationId xmlns:p14="http://schemas.microsoft.com/office/powerpoint/2010/main" val="57918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A8FCFFCD-9A8B-4BA4-AD7B-589EDED652F9}"/>
              </a:ext>
            </a:extLst>
          </p:cNvPr>
          <p:cNvGraphicFramePr>
            <a:graphicFrameLocks noGrp="1"/>
          </p:cNvGraphicFramePr>
          <p:nvPr>
            <p:extLst>
              <p:ext uri="{D42A27DB-BD31-4B8C-83A1-F6EECF244321}">
                <p14:modId xmlns:p14="http://schemas.microsoft.com/office/powerpoint/2010/main" val="28481953"/>
              </p:ext>
            </p:extLst>
          </p:nvPr>
        </p:nvGraphicFramePr>
        <p:xfrm>
          <a:off x="91440" y="91440"/>
          <a:ext cx="12009120" cy="1280160"/>
        </p:xfrm>
        <a:graphic>
          <a:graphicData uri="http://schemas.openxmlformats.org/drawingml/2006/table">
            <a:tbl>
              <a:tblPr firstRow="1" bandRow="1">
                <a:tableStyleId>{5C22544A-7EE6-4342-B048-85BDC9FD1C3A}</a:tableStyleId>
              </a:tblPr>
              <a:tblGrid>
                <a:gridCol w="3002280">
                  <a:extLst>
                    <a:ext uri="{9D8B030D-6E8A-4147-A177-3AD203B41FA5}">
                      <a16:colId xmlns:a16="http://schemas.microsoft.com/office/drawing/2014/main" val="2039328024"/>
                    </a:ext>
                  </a:extLst>
                </a:gridCol>
                <a:gridCol w="3002280">
                  <a:extLst>
                    <a:ext uri="{9D8B030D-6E8A-4147-A177-3AD203B41FA5}">
                      <a16:colId xmlns:a16="http://schemas.microsoft.com/office/drawing/2014/main" val="1531319270"/>
                    </a:ext>
                  </a:extLst>
                </a:gridCol>
                <a:gridCol w="3002280">
                  <a:extLst>
                    <a:ext uri="{9D8B030D-6E8A-4147-A177-3AD203B41FA5}">
                      <a16:colId xmlns:a16="http://schemas.microsoft.com/office/drawing/2014/main" val="2066236693"/>
                    </a:ext>
                  </a:extLst>
                </a:gridCol>
                <a:gridCol w="3002280">
                  <a:extLst>
                    <a:ext uri="{9D8B030D-6E8A-4147-A177-3AD203B41FA5}">
                      <a16:colId xmlns:a16="http://schemas.microsoft.com/office/drawing/2014/main" val="1453805240"/>
                    </a:ext>
                  </a:extLst>
                </a:gridCol>
              </a:tblGrid>
              <a:tr h="468207">
                <a:tc>
                  <a:txBody>
                    <a:bodyPr/>
                    <a:lstStyle/>
                    <a:p>
                      <a:pPr algn="ctr"/>
                      <a:r>
                        <a:rPr lang="zh-TW" altLang="en-US" sz="3600" b="0" dirty="0">
                          <a:solidFill>
                            <a:schemeClr val="tx1"/>
                          </a:solidFill>
                        </a:rPr>
                        <a:t>热火朝天</a:t>
                      </a:r>
                    </a:p>
                  </a:txBody>
                  <a:tcPr anchor="ctr">
                    <a:solidFill>
                      <a:srgbClr val="003399"/>
                    </a:solidFill>
                  </a:tcPr>
                </a:tc>
                <a:tc>
                  <a:txBody>
                    <a:bodyPr/>
                    <a:lstStyle/>
                    <a:p>
                      <a:pPr algn="ctr"/>
                      <a:r>
                        <a:rPr lang="zh-TW" altLang="en-US" sz="3600" b="0" dirty="0">
                          <a:solidFill>
                            <a:schemeClr val="tx1"/>
                          </a:solidFill>
                        </a:rPr>
                        <a:t>诸如此类</a:t>
                      </a:r>
                    </a:p>
                  </a:txBody>
                  <a:tcPr anchor="ctr">
                    <a:solidFill>
                      <a:srgbClr val="003399"/>
                    </a:solidFill>
                  </a:tcPr>
                </a:tc>
                <a:tc>
                  <a:txBody>
                    <a:bodyPr/>
                    <a:lstStyle/>
                    <a:p>
                      <a:pPr algn="ctr"/>
                      <a:r>
                        <a:rPr lang="zh-TW" altLang="en-US" sz="3600" b="0" dirty="0">
                          <a:solidFill>
                            <a:schemeClr val="tx1"/>
                          </a:solidFill>
                        </a:rPr>
                        <a:t>附庸风雅</a:t>
                      </a:r>
                    </a:p>
                  </a:txBody>
                  <a:tcPr anchor="ctr">
                    <a:solidFill>
                      <a:srgbClr val="003399"/>
                    </a:solidFill>
                  </a:tcPr>
                </a:tc>
                <a:tc>
                  <a:txBody>
                    <a:bodyPr/>
                    <a:lstStyle/>
                    <a:p>
                      <a:pPr algn="ctr"/>
                      <a:r>
                        <a:rPr lang="zh-TW" altLang="en-US" sz="3600" b="0" dirty="0">
                          <a:solidFill>
                            <a:schemeClr val="tx1"/>
                          </a:solidFill>
                        </a:rPr>
                        <a:t>出类拔萃</a:t>
                      </a:r>
                    </a:p>
                  </a:txBody>
                  <a:tcPr anchor="ctr">
                    <a:solidFill>
                      <a:srgbClr val="003399"/>
                    </a:solidFill>
                  </a:tcPr>
                </a:tc>
                <a:extLst>
                  <a:ext uri="{0D108BD9-81ED-4DB2-BD59-A6C34878D82A}">
                    <a16:rowId xmlns:a16="http://schemas.microsoft.com/office/drawing/2014/main" val="21962296"/>
                  </a:ext>
                </a:extLst>
              </a:tr>
              <a:tr h="468207">
                <a:tc>
                  <a:txBody>
                    <a:bodyPr/>
                    <a:lstStyle/>
                    <a:p>
                      <a:pPr algn="ctr"/>
                      <a:r>
                        <a:rPr lang="zh-TW" altLang="en-US" sz="3600" b="0" dirty="0">
                          <a:solidFill>
                            <a:schemeClr val="tx1"/>
                          </a:solidFill>
                        </a:rPr>
                        <a:t>花团锦簇</a:t>
                      </a:r>
                    </a:p>
                  </a:txBody>
                  <a:tcPr anchor="ctr">
                    <a:solidFill>
                      <a:srgbClr val="003399"/>
                    </a:solidFill>
                  </a:tcPr>
                </a:tc>
                <a:tc>
                  <a:txBody>
                    <a:bodyPr/>
                    <a:lstStyle/>
                    <a:p>
                      <a:pPr algn="ctr"/>
                      <a:r>
                        <a:rPr lang="zh-TW" altLang="en-US" sz="3600" b="0" dirty="0">
                          <a:solidFill>
                            <a:schemeClr val="tx1"/>
                          </a:solidFill>
                        </a:rPr>
                        <a:t>一无所长</a:t>
                      </a:r>
                    </a:p>
                  </a:txBody>
                  <a:tcPr anchor="ctr">
                    <a:solidFill>
                      <a:srgbClr val="003399"/>
                    </a:solidFill>
                  </a:tcPr>
                </a:tc>
                <a:tc>
                  <a:txBody>
                    <a:bodyPr/>
                    <a:lstStyle/>
                    <a:p>
                      <a:pPr algn="ctr"/>
                      <a:r>
                        <a:rPr lang="zh-TW" altLang="en-US" sz="3600" b="0" dirty="0">
                          <a:solidFill>
                            <a:schemeClr val="tx1"/>
                          </a:solidFill>
                        </a:rPr>
                        <a:t>纸上谈兵</a:t>
                      </a:r>
                    </a:p>
                  </a:txBody>
                  <a:tcPr anchor="ctr">
                    <a:solidFill>
                      <a:srgbClr val="003399"/>
                    </a:solidFill>
                  </a:tcPr>
                </a:tc>
                <a:tc>
                  <a:txBody>
                    <a:bodyPr/>
                    <a:lstStyle/>
                    <a:p>
                      <a:pPr algn="ctr"/>
                      <a:r>
                        <a:rPr lang="zh-TW" altLang="en-US" sz="3600" b="0" dirty="0">
                          <a:solidFill>
                            <a:schemeClr val="tx1"/>
                          </a:solidFill>
                        </a:rPr>
                        <a:t>形形色色</a:t>
                      </a:r>
                    </a:p>
                  </a:txBody>
                  <a:tcPr anchor="ctr">
                    <a:solidFill>
                      <a:srgbClr val="003399"/>
                    </a:solidFill>
                  </a:tcPr>
                </a:tc>
                <a:extLst>
                  <a:ext uri="{0D108BD9-81ED-4DB2-BD59-A6C34878D82A}">
                    <a16:rowId xmlns:a16="http://schemas.microsoft.com/office/drawing/2014/main" val="2693161305"/>
                  </a:ext>
                </a:extLst>
              </a:tr>
            </a:tbl>
          </a:graphicData>
        </a:graphic>
      </p:graphicFrame>
      <p:sp>
        <p:nvSpPr>
          <p:cNvPr id="4" name="文字方塊 3">
            <a:extLst>
              <a:ext uri="{FF2B5EF4-FFF2-40B4-BE49-F238E27FC236}">
                <a16:creationId xmlns:a16="http://schemas.microsoft.com/office/drawing/2014/main" id="{ECCD42E0-31B8-4C96-8760-9B4C6AE467F9}"/>
              </a:ext>
            </a:extLst>
          </p:cNvPr>
          <p:cNvSpPr txBox="1"/>
          <p:nvPr/>
        </p:nvSpPr>
        <p:spPr>
          <a:xfrm>
            <a:off x="182880" y="1445021"/>
            <a:ext cx="12009120" cy="5172506"/>
          </a:xfrm>
          <a:prstGeom prst="rect">
            <a:avLst/>
          </a:prstGeom>
          <a:noFill/>
        </p:spPr>
        <p:txBody>
          <a:bodyPr wrap="square" rtlCol="0">
            <a:spAutoFit/>
          </a:bodyPr>
          <a:lstStyle/>
          <a:p>
            <a:pPr>
              <a:lnSpc>
                <a:spcPct val="150000"/>
              </a:lnSpc>
            </a:pPr>
            <a:r>
              <a:rPr lang="en-US" altLang="zh-TW" sz="3200" dirty="0">
                <a:latin typeface="+mn-ea"/>
              </a:rPr>
              <a:t>4.</a:t>
            </a:r>
            <a:r>
              <a:rPr lang="zh-TW" altLang="en-US" sz="3200" dirty="0">
                <a:latin typeface="+mn-ea"/>
              </a:rPr>
              <a:t>一般人所谓的“有本事”，就是别人办不到的事，你能办得到，</a:t>
            </a:r>
            <a:endParaRPr lang="en-US" altLang="zh-TW" sz="3200" dirty="0">
              <a:latin typeface="+mn-ea"/>
            </a:endParaRPr>
          </a:p>
          <a:p>
            <a:pPr>
              <a:lnSpc>
                <a:spcPct val="150000"/>
              </a:lnSpc>
            </a:pPr>
            <a:r>
              <a:rPr lang="zh-TW" altLang="en-US" sz="3200" dirty="0">
                <a:latin typeface="+mn-ea"/>
              </a:rPr>
              <a:t>   和</a:t>
            </a:r>
            <a:r>
              <a:rPr lang="en-US" altLang="zh-TW" sz="3200" dirty="0">
                <a:latin typeface="+mn-ea"/>
              </a:rPr>
              <a:t>____________ </a:t>
            </a:r>
            <a:r>
              <a:rPr lang="zh-TW" altLang="en-US" sz="3200" dirty="0">
                <a:latin typeface="+mn-ea"/>
              </a:rPr>
              <a:t>的事。</a:t>
            </a:r>
            <a:endParaRPr lang="en-US" altLang="zh-TW" sz="3200" dirty="0">
              <a:latin typeface="+mn-ea"/>
            </a:endParaRPr>
          </a:p>
          <a:p>
            <a:pPr>
              <a:lnSpc>
                <a:spcPct val="150000"/>
              </a:lnSpc>
            </a:pPr>
            <a:r>
              <a:rPr lang="en-US" altLang="zh-TW" sz="3200" dirty="0">
                <a:latin typeface="+mn-ea"/>
              </a:rPr>
              <a:t>5.</a:t>
            </a:r>
            <a:r>
              <a:rPr lang="zh-TW" altLang="en-US" sz="3200" dirty="0">
                <a:latin typeface="+mn-ea"/>
              </a:rPr>
              <a:t>说了这么多，我也是</a:t>
            </a:r>
            <a:r>
              <a:rPr lang="en-US" altLang="zh-TW" sz="3200" dirty="0">
                <a:latin typeface="+mn-ea"/>
              </a:rPr>
              <a:t>____________ </a:t>
            </a:r>
            <a:r>
              <a:rPr lang="zh-TW" altLang="en-US" sz="3200" dirty="0">
                <a:latin typeface="+mn-ea"/>
              </a:rPr>
              <a:t>，具体操作还得靠大家。</a:t>
            </a:r>
            <a:endParaRPr lang="en-US" altLang="zh-TW" sz="3200" dirty="0">
              <a:latin typeface="+mn-ea"/>
            </a:endParaRPr>
          </a:p>
          <a:p>
            <a:pPr>
              <a:lnSpc>
                <a:spcPct val="150000"/>
              </a:lnSpc>
            </a:pPr>
            <a:r>
              <a:rPr lang="en-US" altLang="zh-TW" sz="3200" dirty="0">
                <a:latin typeface="+mn-ea"/>
              </a:rPr>
              <a:t>6.</a:t>
            </a:r>
            <a:r>
              <a:rPr lang="zh-TW" altLang="en-US" sz="3200" dirty="0">
                <a:latin typeface="+mn-ea"/>
              </a:rPr>
              <a:t>大家一起动手，把晚会的场地布置得</a:t>
            </a:r>
            <a:r>
              <a:rPr lang="en-US" altLang="zh-TW" sz="3200" dirty="0">
                <a:latin typeface="+mn-ea"/>
              </a:rPr>
              <a:t>____________</a:t>
            </a:r>
            <a:r>
              <a:rPr lang="zh-TW" altLang="en-US" sz="3200" dirty="0">
                <a:latin typeface="+mn-ea"/>
              </a:rPr>
              <a:t>。</a:t>
            </a:r>
            <a:endParaRPr lang="en-US" altLang="zh-TW" sz="3200" dirty="0">
              <a:latin typeface="+mn-ea"/>
            </a:endParaRPr>
          </a:p>
          <a:p>
            <a:pPr>
              <a:lnSpc>
                <a:spcPct val="150000"/>
              </a:lnSpc>
            </a:pPr>
            <a:r>
              <a:rPr lang="en-US" altLang="zh-TW" sz="3200" dirty="0">
                <a:latin typeface="+mn-ea"/>
              </a:rPr>
              <a:t>7.</a:t>
            </a:r>
            <a:r>
              <a:rPr lang="zh-TW" altLang="en-US" sz="3200" dirty="0">
                <a:latin typeface="+mn-ea"/>
              </a:rPr>
              <a:t>开了十几年的出租车，老马见过</a:t>
            </a:r>
            <a:r>
              <a:rPr lang="en-US" altLang="zh-TW" sz="3200" dirty="0">
                <a:latin typeface="+mn-ea"/>
              </a:rPr>
              <a:t>____________</a:t>
            </a:r>
            <a:r>
              <a:rPr lang="zh-TW" altLang="en-US" sz="3200" dirty="0">
                <a:latin typeface="+mn-ea"/>
              </a:rPr>
              <a:t>的乘客，但今天碰</a:t>
            </a:r>
            <a:endParaRPr lang="en-US" altLang="zh-TW" sz="3200" dirty="0">
              <a:latin typeface="+mn-ea"/>
            </a:endParaRPr>
          </a:p>
          <a:p>
            <a:pPr>
              <a:lnSpc>
                <a:spcPct val="150000"/>
              </a:lnSpc>
            </a:pPr>
            <a:r>
              <a:rPr lang="zh-TW" altLang="en-US" sz="3200" dirty="0">
                <a:latin typeface="+mn-ea"/>
              </a:rPr>
              <a:t>   到的这个客人还是让他觉得非同寻常。</a:t>
            </a:r>
            <a:endParaRPr lang="en-US" altLang="zh-TW" sz="3200" dirty="0">
              <a:latin typeface="+mn-ea"/>
            </a:endParaRPr>
          </a:p>
          <a:p>
            <a:pPr>
              <a:lnSpc>
                <a:spcPct val="150000"/>
              </a:lnSpc>
            </a:pPr>
            <a:r>
              <a:rPr lang="en-US" altLang="zh-TW" sz="3200" dirty="0">
                <a:latin typeface="+mn-ea"/>
              </a:rPr>
              <a:t>8.</a:t>
            </a:r>
            <a:r>
              <a:rPr lang="zh-TW" altLang="en-US" sz="3200" dirty="0">
                <a:latin typeface="+mn-ea"/>
              </a:rPr>
              <a:t>他什么都懒得学，除了喝酒应酬以外，</a:t>
            </a:r>
            <a:r>
              <a:rPr lang="en-US" altLang="zh-TW" sz="3200" dirty="0">
                <a:latin typeface="+mn-ea"/>
              </a:rPr>
              <a:t> ____________</a:t>
            </a:r>
          </a:p>
        </p:txBody>
      </p:sp>
      <p:sp>
        <p:nvSpPr>
          <p:cNvPr id="5" name="矩形 4">
            <a:extLst>
              <a:ext uri="{FF2B5EF4-FFF2-40B4-BE49-F238E27FC236}">
                <a16:creationId xmlns:a16="http://schemas.microsoft.com/office/drawing/2014/main" id="{2A250463-D0F4-4B58-B099-95D509DA4CE9}"/>
              </a:ext>
            </a:extLst>
          </p:cNvPr>
          <p:cNvSpPr/>
          <p:nvPr/>
        </p:nvSpPr>
        <p:spPr>
          <a:xfrm>
            <a:off x="1026159" y="2196861"/>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诸如此类</a:t>
            </a:r>
            <a:endParaRPr lang="zh-TW" altLang="en-US" sz="3200" dirty="0">
              <a:highlight>
                <a:srgbClr val="FF0000"/>
              </a:highlight>
            </a:endParaRPr>
          </a:p>
        </p:txBody>
      </p:sp>
      <p:sp>
        <p:nvSpPr>
          <p:cNvPr id="6" name="矩形 5">
            <a:extLst>
              <a:ext uri="{FF2B5EF4-FFF2-40B4-BE49-F238E27FC236}">
                <a16:creationId xmlns:a16="http://schemas.microsoft.com/office/drawing/2014/main" id="{B32F761F-5C25-47F3-A3F3-E6BF1F2B29C5}"/>
              </a:ext>
            </a:extLst>
          </p:cNvPr>
          <p:cNvSpPr/>
          <p:nvPr/>
        </p:nvSpPr>
        <p:spPr>
          <a:xfrm>
            <a:off x="4277359" y="2966103"/>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纸上谈兵</a:t>
            </a:r>
            <a:endParaRPr lang="zh-TW" altLang="en-US" sz="3200" dirty="0">
              <a:highlight>
                <a:srgbClr val="FF0000"/>
              </a:highlight>
            </a:endParaRPr>
          </a:p>
        </p:txBody>
      </p:sp>
      <p:sp>
        <p:nvSpPr>
          <p:cNvPr id="7" name="矩形 6">
            <a:extLst>
              <a:ext uri="{FF2B5EF4-FFF2-40B4-BE49-F238E27FC236}">
                <a16:creationId xmlns:a16="http://schemas.microsoft.com/office/drawing/2014/main" id="{5BABC732-9A6F-4D43-AC31-174EDF47300B}"/>
              </a:ext>
            </a:extLst>
          </p:cNvPr>
          <p:cNvSpPr/>
          <p:nvPr/>
        </p:nvSpPr>
        <p:spPr>
          <a:xfrm>
            <a:off x="7172959" y="3708406"/>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花团锦簇</a:t>
            </a:r>
            <a:endParaRPr lang="zh-TW" altLang="en-US" sz="3200" dirty="0">
              <a:highlight>
                <a:srgbClr val="FF0000"/>
              </a:highlight>
            </a:endParaRPr>
          </a:p>
        </p:txBody>
      </p:sp>
      <p:sp>
        <p:nvSpPr>
          <p:cNvPr id="8" name="矩形 7">
            <a:extLst>
              <a:ext uri="{FF2B5EF4-FFF2-40B4-BE49-F238E27FC236}">
                <a16:creationId xmlns:a16="http://schemas.microsoft.com/office/drawing/2014/main" id="{1B94B3F1-5D9A-4D7F-B914-53F208035936}"/>
              </a:ext>
            </a:extLst>
          </p:cNvPr>
          <p:cNvSpPr/>
          <p:nvPr/>
        </p:nvSpPr>
        <p:spPr>
          <a:xfrm>
            <a:off x="6319519" y="4397082"/>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形形色色</a:t>
            </a:r>
            <a:endParaRPr lang="zh-TW" altLang="en-US" sz="3200" dirty="0">
              <a:highlight>
                <a:srgbClr val="FF0000"/>
              </a:highlight>
            </a:endParaRPr>
          </a:p>
        </p:txBody>
      </p:sp>
      <p:sp>
        <p:nvSpPr>
          <p:cNvPr id="9" name="矩形 8">
            <a:extLst>
              <a:ext uri="{FF2B5EF4-FFF2-40B4-BE49-F238E27FC236}">
                <a16:creationId xmlns:a16="http://schemas.microsoft.com/office/drawing/2014/main" id="{132AC62B-AA5B-480B-AE19-3E8C2B3D7322}"/>
              </a:ext>
            </a:extLst>
          </p:cNvPr>
          <p:cNvSpPr/>
          <p:nvPr/>
        </p:nvSpPr>
        <p:spPr>
          <a:xfrm>
            <a:off x="7619999" y="5843979"/>
            <a:ext cx="2174241"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一无所长</a:t>
            </a:r>
            <a:endParaRPr lang="zh-TW" altLang="en-US" sz="3200" dirty="0">
              <a:highlight>
                <a:srgbClr val="FF0000"/>
              </a:highlight>
            </a:endParaRPr>
          </a:p>
        </p:txBody>
      </p:sp>
    </p:spTree>
    <p:extLst>
      <p:ext uri="{BB962C8B-B14F-4D97-AF65-F5344CB8AC3E}">
        <p14:creationId xmlns:p14="http://schemas.microsoft.com/office/powerpoint/2010/main" val="424635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86050E32-A8FD-4F30-A747-6F5635B04AD8}"/>
              </a:ext>
            </a:extLst>
          </p:cNvPr>
          <p:cNvGraphicFramePr>
            <a:graphicFrameLocks noGrp="1"/>
          </p:cNvGraphicFramePr>
          <p:nvPr>
            <p:extLst>
              <p:ext uri="{D42A27DB-BD31-4B8C-83A1-F6EECF244321}">
                <p14:modId xmlns:p14="http://schemas.microsoft.com/office/powerpoint/2010/main" val="2857070693"/>
              </p:ext>
            </p:extLst>
          </p:nvPr>
        </p:nvGraphicFramePr>
        <p:xfrm>
          <a:off x="71120" y="71120"/>
          <a:ext cx="12049760" cy="1461346"/>
        </p:xfrm>
        <a:graphic>
          <a:graphicData uri="http://schemas.openxmlformats.org/drawingml/2006/table">
            <a:tbl>
              <a:tblPr firstRow="1" bandRow="1">
                <a:tableStyleId>{5C22544A-7EE6-4342-B048-85BDC9FD1C3A}</a:tableStyleId>
              </a:tblPr>
              <a:tblGrid>
                <a:gridCol w="2409952">
                  <a:extLst>
                    <a:ext uri="{9D8B030D-6E8A-4147-A177-3AD203B41FA5}">
                      <a16:colId xmlns:a16="http://schemas.microsoft.com/office/drawing/2014/main" val="442437262"/>
                    </a:ext>
                  </a:extLst>
                </a:gridCol>
                <a:gridCol w="2409952">
                  <a:extLst>
                    <a:ext uri="{9D8B030D-6E8A-4147-A177-3AD203B41FA5}">
                      <a16:colId xmlns:a16="http://schemas.microsoft.com/office/drawing/2014/main" val="1778344267"/>
                    </a:ext>
                  </a:extLst>
                </a:gridCol>
                <a:gridCol w="2409952">
                  <a:extLst>
                    <a:ext uri="{9D8B030D-6E8A-4147-A177-3AD203B41FA5}">
                      <a16:colId xmlns:a16="http://schemas.microsoft.com/office/drawing/2014/main" val="440004892"/>
                    </a:ext>
                  </a:extLst>
                </a:gridCol>
                <a:gridCol w="2409952">
                  <a:extLst>
                    <a:ext uri="{9D8B030D-6E8A-4147-A177-3AD203B41FA5}">
                      <a16:colId xmlns:a16="http://schemas.microsoft.com/office/drawing/2014/main" val="407118925"/>
                    </a:ext>
                  </a:extLst>
                </a:gridCol>
                <a:gridCol w="2409952">
                  <a:extLst>
                    <a:ext uri="{9D8B030D-6E8A-4147-A177-3AD203B41FA5}">
                      <a16:colId xmlns:a16="http://schemas.microsoft.com/office/drawing/2014/main" val="2830556998"/>
                    </a:ext>
                  </a:extLst>
                </a:gridCol>
              </a:tblGrid>
              <a:tr h="730673">
                <a:tc>
                  <a:txBody>
                    <a:bodyPr/>
                    <a:lstStyle/>
                    <a:p>
                      <a:pPr algn="ctr"/>
                      <a:r>
                        <a:rPr lang="zh-TW" altLang="en-US" sz="3200" b="0" dirty="0">
                          <a:solidFill>
                            <a:schemeClr val="tx1"/>
                          </a:solidFill>
                        </a:rPr>
                        <a:t>破裂</a:t>
                      </a:r>
                    </a:p>
                  </a:txBody>
                  <a:tcPr anchor="ctr">
                    <a:solidFill>
                      <a:srgbClr val="006600"/>
                    </a:solidFill>
                  </a:tcPr>
                </a:tc>
                <a:tc>
                  <a:txBody>
                    <a:bodyPr/>
                    <a:lstStyle/>
                    <a:p>
                      <a:pPr algn="ctr"/>
                      <a:r>
                        <a:rPr lang="zh-TW" altLang="en-US" sz="3200" b="0" dirty="0">
                          <a:solidFill>
                            <a:schemeClr val="tx1"/>
                          </a:solidFill>
                        </a:rPr>
                        <a:t>相干</a:t>
                      </a:r>
                    </a:p>
                  </a:txBody>
                  <a:tcPr anchor="ctr">
                    <a:solidFill>
                      <a:srgbClr val="006600"/>
                    </a:solidFill>
                  </a:tcPr>
                </a:tc>
                <a:tc>
                  <a:txBody>
                    <a:bodyPr/>
                    <a:lstStyle/>
                    <a:p>
                      <a:pPr algn="ctr"/>
                      <a:r>
                        <a:rPr lang="zh-TW" altLang="en-US" sz="3200" b="0" dirty="0">
                          <a:solidFill>
                            <a:schemeClr val="tx1"/>
                          </a:solidFill>
                        </a:rPr>
                        <a:t>激烈</a:t>
                      </a:r>
                    </a:p>
                  </a:txBody>
                  <a:tcPr anchor="ctr">
                    <a:solidFill>
                      <a:srgbClr val="006600"/>
                    </a:solidFill>
                  </a:tcPr>
                </a:tc>
                <a:tc>
                  <a:txBody>
                    <a:bodyPr/>
                    <a:lstStyle/>
                    <a:p>
                      <a:pPr algn="ctr"/>
                      <a:r>
                        <a:rPr lang="zh-TW" altLang="en-US" sz="3200" b="0" dirty="0">
                          <a:solidFill>
                            <a:schemeClr val="tx1"/>
                          </a:solidFill>
                        </a:rPr>
                        <a:t>强烈</a:t>
                      </a:r>
                    </a:p>
                  </a:txBody>
                  <a:tcPr anchor="ctr">
                    <a:solidFill>
                      <a:srgbClr val="006600"/>
                    </a:solidFill>
                  </a:tcPr>
                </a:tc>
                <a:tc>
                  <a:txBody>
                    <a:bodyPr/>
                    <a:lstStyle/>
                    <a:p>
                      <a:pPr algn="ctr"/>
                      <a:r>
                        <a:rPr lang="zh-TW" altLang="en-US" sz="3200" b="0" dirty="0">
                          <a:solidFill>
                            <a:schemeClr val="tx1"/>
                          </a:solidFill>
                        </a:rPr>
                        <a:t>兴致</a:t>
                      </a:r>
                    </a:p>
                  </a:txBody>
                  <a:tcPr anchor="ctr">
                    <a:solidFill>
                      <a:srgbClr val="006600"/>
                    </a:solidFill>
                  </a:tcPr>
                </a:tc>
                <a:extLst>
                  <a:ext uri="{0D108BD9-81ED-4DB2-BD59-A6C34878D82A}">
                    <a16:rowId xmlns:a16="http://schemas.microsoft.com/office/drawing/2014/main" val="225546211"/>
                  </a:ext>
                </a:extLst>
              </a:tr>
              <a:tr h="730673">
                <a:tc>
                  <a:txBody>
                    <a:bodyPr/>
                    <a:lstStyle/>
                    <a:p>
                      <a:pPr algn="ctr"/>
                      <a:r>
                        <a:rPr lang="zh-TW" altLang="en-US" sz="3200" b="0" dirty="0">
                          <a:solidFill>
                            <a:schemeClr val="tx1"/>
                          </a:solidFill>
                        </a:rPr>
                        <a:t>分裂</a:t>
                      </a:r>
                    </a:p>
                  </a:txBody>
                  <a:tcPr anchor="ctr">
                    <a:solidFill>
                      <a:srgbClr val="006600"/>
                    </a:solidFill>
                  </a:tcPr>
                </a:tc>
                <a:tc>
                  <a:txBody>
                    <a:bodyPr/>
                    <a:lstStyle/>
                    <a:p>
                      <a:pPr algn="ctr"/>
                      <a:r>
                        <a:rPr lang="zh-TW" altLang="en-US" sz="3200" b="0" dirty="0">
                          <a:solidFill>
                            <a:schemeClr val="tx1"/>
                          </a:solidFill>
                        </a:rPr>
                        <a:t>相关</a:t>
                      </a:r>
                    </a:p>
                  </a:txBody>
                  <a:tcPr anchor="ctr">
                    <a:solidFill>
                      <a:srgbClr val="006600"/>
                    </a:solidFill>
                  </a:tcPr>
                </a:tc>
                <a:tc>
                  <a:txBody>
                    <a:bodyPr/>
                    <a:lstStyle/>
                    <a:p>
                      <a:pPr algn="ctr"/>
                      <a:r>
                        <a:rPr lang="zh-TW" altLang="en-US" sz="3200" b="0" dirty="0">
                          <a:solidFill>
                            <a:schemeClr val="tx1"/>
                          </a:solidFill>
                        </a:rPr>
                        <a:t>剧烈</a:t>
                      </a:r>
                    </a:p>
                  </a:txBody>
                  <a:tcPr anchor="ctr">
                    <a:solidFill>
                      <a:srgbClr val="006600"/>
                    </a:solidFill>
                  </a:tcPr>
                </a:tc>
                <a:tc>
                  <a:txBody>
                    <a:bodyPr/>
                    <a:lstStyle/>
                    <a:p>
                      <a:pPr algn="ctr"/>
                      <a:r>
                        <a:rPr lang="zh-TW" altLang="en-US" sz="3200" b="0" dirty="0">
                          <a:solidFill>
                            <a:schemeClr val="tx1"/>
                          </a:solidFill>
                        </a:rPr>
                        <a:t>猛烈</a:t>
                      </a:r>
                    </a:p>
                  </a:txBody>
                  <a:tcPr anchor="ctr">
                    <a:solidFill>
                      <a:srgbClr val="006600"/>
                    </a:solidFill>
                  </a:tcPr>
                </a:tc>
                <a:tc>
                  <a:txBody>
                    <a:bodyPr/>
                    <a:lstStyle/>
                    <a:p>
                      <a:pPr algn="ctr"/>
                      <a:r>
                        <a:rPr lang="zh-TW" altLang="en-US" sz="3200" b="0" dirty="0">
                          <a:solidFill>
                            <a:schemeClr val="tx1"/>
                          </a:solidFill>
                        </a:rPr>
                        <a:t>兴趣</a:t>
                      </a:r>
                    </a:p>
                  </a:txBody>
                  <a:tcPr anchor="ctr">
                    <a:solidFill>
                      <a:srgbClr val="006600"/>
                    </a:solidFill>
                  </a:tcPr>
                </a:tc>
                <a:extLst>
                  <a:ext uri="{0D108BD9-81ED-4DB2-BD59-A6C34878D82A}">
                    <a16:rowId xmlns:a16="http://schemas.microsoft.com/office/drawing/2014/main" val="377059085"/>
                  </a:ext>
                </a:extLst>
              </a:tr>
            </a:tbl>
          </a:graphicData>
        </a:graphic>
      </p:graphicFrame>
      <p:sp>
        <p:nvSpPr>
          <p:cNvPr id="4" name="文字方塊 3">
            <a:extLst>
              <a:ext uri="{FF2B5EF4-FFF2-40B4-BE49-F238E27FC236}">
                <a16:creationId xmlns:a16="http://schemas.microsoft.com/office/drawing/2014/main" id="{0C799A28-C6FB-414B-A6C7-08ECB76A406F}"/>
              </a:ext>
            </a:extLst>
          </p:cNvPr>
          <p:cNvSpPr txBox="1"/>
          <p:nvPr/>
        </p:nvSpPr>
        <p:spPr>
          <a:xfrm>
            <a:off x="340360" y="1781422"/>
            <a:ext cx="11511280" cy="4433842"/>
          </a:xfrm>
          <a:prstGeom prst="rect">
            <a:avLst/>
          </a:prstGeom>
          <a:noFill/>
        </p:spPr>
        <p:txBody>
          <a:bodyPr wrap="square" rtlCol="0" anchor="ctr">
            <a:spAutoFit/>
          </a:bodyPr>
          <a:lstStyle/>
          <a:p>
            <a:pPr>
              <a:lnSpc>
                <a:spcPct val="150000"/>
              </a:lnSpc>
            </a:pPr>
            <a:r>
              <a:rPr lang="en-US" altLang="zh-TW" sz="3200" dirty="0">
                <a:latin typeface="+mn-ea"/>
              </a:rPr>
              <a:t>1.</a:t>
            </a:r>
            <a:r>
              <a:rPr lang="zh-TW" altLang="en-US" sz="3200" dirty="0">
                <a:latin typeface="+mn-ea"/>
              </a:rPr>
              <a:t>决不允许出现任何</a:t>
            </a:r>
            <a:r>
              <a:rPr lang="en-US" altLang="zh-TW" sz="3200" dirty="0">
                <a:latin typeface="+mn-ea"/>
              </a:rPr>
              <a:t>__________</a:t>
            </a:r>
            <a:r>
              <a:rPr lang="zh-TW" altLang="en-US" sz="3200" dirty="0">
                <a:latin typeface="+mn-ea"/>
              </a:rPr>
              <a:t>祖国的活动。</a:t>
            </a:r>
            <a:endParaRPr lang="en-US" altLang="zh-TW" sz="3200" dirty="0">
              <a:latin typeface="+mn-ea"/>
            </a:endParaRPr>
          </a:p>
          <a:p>
            <a:pPr>
              <a:lnSpc>
                <a:spcPct val="150000"/>
              </a:lnSpc>
            </a:pPr>
            <a:r>
              <a:rPr lang="en-US" altLang="zh-TW" sz="3200" dirty="0">
                <a:latin typeface="+mn-ea"/>
              </a:rPr>
              <a:t>2.</a:t>
            </a:r>
            <a:r>
              <a:rPr lang="zh-TW" altLang="en-US" sz="3200" dirty="0">
                <a:latin typeface="+mn-ea"/>
              </a:rPr>
              <a:t>因为在关键问题上出现意见分歧，双方的会谈</a:t>
            </a:r>
            <a:r>
              <a:rPr lang="en-US" altLang="zh-TW" sz="3200" dirty="0">
                <a:latin typeface="+mn-ea"/>
              </a:rPr>
              <a:t>__________</a:t>
            </a:r>
            <a:r>
              <a:rPr lang="zh-TW" altLang="en-US" sz="3200" dirty="0">
                <a:latin typeface="+mn-ea"/>
              </a:rPr>
              <a:t>了。</a:t>
            </a:r>
            <a:endParaRPr lang="en-US" altLang="zh-TW" sz="3200" dirty="0">
              <a:latin typeface="+mn-ea"/>
            </a:endParaRPr>
          </a:p>
          <a:p>
            <a:pPr>
              <a:lnSpc>
                <a:spcPct val="150000"/>
              </a:lnSpc>
            </a:pPr>
            <a:r>
              <a:rPr lang="en-US" altLang="zh-TW" sz="3200" dirty="0">
                <a:latin typeface="+mn-ea"/>
              </a:rPr>
              <a:t>3.</a:t>
            </a:r>
            <a:r>
              <a:rPr lang="zh-TW" altLang="en-US" sz="3200" dirty="0">
                <a:latin typeface="+mn-ea"/>
              </a:rPr>
              <a:t>趁今天爸爸</a:t>
            </a:r>
            <a:r>
              <a:rPr lang="en-US" altLang="zh-TW" sz="3200" dirty="0">
                <a:latin typeface="+mn-ea"/>
              </a:rPr>
              <a:t>__________</a:t>
            </a:r>
            <a:r>
              <a:rPr lang="zh-TW" altLang="en-US" sz="3200" dirty="0">
                <a:latin typeface="+mn-ea"/>
              </a:rPr>
              <a:t>高，我们全家一起出去春游吧。</a:t>
            </a:r>
            <a:endParaRPr lang="en-US" altLang="zh-TW" sz="3200" dirty="0">
              <a:latin typeface="+mn-ea"/>
            </a:endParaRPr>
          </a:p>
          <a:p>
            <a:pPr>
              <a:lnSpc>
                <a:spcPct val="150000"/>
              </a:lnSpc>
            </a:pPr>
            <a:r>
              <a:rPr lang="en-US" altLang="zh-TW" sz="3200" dirty="0">
                <a:latin typeface="+mn-ea"/>
              </a:rPr>
              <a:t>4.</a:t>
            </a:r>
            <a:r>
              <a:rPr lang="zh-TW" altLang="en-US" sz="3200" dirty="0">
                <a:latin typeface="+mn-ea"/>
              </a:rPr>
              <a:t>我怀着浓厚的</a:t>
            </a:r>
            <a:r>
              <a:rPr lang="en-US" altLang="zh-TW" sz="3200" dirty="0">
                <a:latin typeface="+mn-ea"/>
              </a:rPr>
              <a:t>__________</a:t>
            </a:r>
            <a:r>
              <a:rPr lang="zh-TW" altLang="en-US" sz="3200" dirty="0">
                <a:latin typeface="+mn-ea"/>
              </a:rPr>
              <a:t>读完了这位前总统的回忆录。</a:t>
            </a:r>
            <a:endParaRPr lang="en-US" altLang="zh-TW" sz="3200" dirty="0">
              <a:latin typeface="+mn-ea"/>
            </a:endParaRPr>
          </a:p>
          <a:p>
            <a:pPr>
              <a:lnSpc>
                <a:spcPct val="150000"/>
              </a:lnSpc>
            </a:pPr>
            <a:r>
              <a:rPr lang="en-US" altLang="zh-TW" sz="3200" dirty="0">
                <a:latin typeface="+mn-ea"/>
              </a:rPr>
              <a:t>5.</a:t>
            </a:r>
            <a:r>
              <a:rPr lang="zh-TW" altLang="en-US" sz="3200" dirty="0">
                <a:latin typeface="+mn-ea"/>
              </a:rPr>
              <a:t>经济发展情况和就业情况密切</a:t>
            </a:r>
            <a:r>
              <a:rPr lang="en-US" altLang="zh-TW" sz="3200" dirty="0">
                <a:latin typeface="+mn-ea"/>
              </a:rPr>
              <a:t>__________</a:t>
            </a:r>
            <a:r>
              <a:rPr lang="zh-TW" altLang="en-US" sz="3200" dirty="0">
                <a:latin typeface="+mn-ea"/>
              </a:rPr>
              <a:t>。</a:t>
            </a:r>
            <a:endParaRPr lang="en-US" altLang="zh-TW" sz="3200" dirty="0">
              <a:latin typeface="+mn-ea"/>
            </a:endParaRPr>
          </a:p>
          <a:p>
            <a:pPr>
              <a:lnSpc>
                <a:spcPct val="150000"/>
              </a:lnSpc>
            </a:pPr>
            <a:r>
              <a:rPr lang="en-US" altLang="zh-TW" sz="3200" dirty="0">
                <a:latin typeface="+mn-ea"/>
              </a:rPr>
              <a:t>6.</a:t>
            </a:r>
            <a:r>
              <a:rPr lang="zh-TW" altLang="en-US" sz="3200" dirty="0">
                <a:latin typeface="+mn-ea"/>
              </a:rPr>
              <a:t>他不顾一切地冲入</a:t>
            </a:r>
            <a:r>
              <a:rPr lang="en-US" altLang="zh-TW" sz="3200" dirty="0">
                <a:latin typeface="+mn-ea"/>
              </a:rPr>
              <a:t>________ </a:t>
            </a:r>
            <a:r>
              <a:rPr lang="zh-TW" altLang="en-US" sz="3200" dirty="0">
                <a:latin typeface="+mn-ea"/>
              </a:rPr>
              <a:t>的炮火中，救出了战友。</a:t>
            </a:r>
            <a:endParaRPr lang="en-US" altLang="zh-TW" sz="3200" dirty="0">
              <a:latin typeface="+mn-ea"/>
            </a:endParaRPr>
          </a:p>
        </p:txBody>
      </p:sp>
      <p:sp>
        <p:nvSpPr>
          <p:cNvPr id="5" name="矩形 4">
            <a:extLst>
              <a:ext uri="{FF2B5EF4-FFF2-40B4-BE49-F238E27FC236}">
                <a16:creationId xmlns:a16="http://schemas.microsoft.com/office/drawing/2014/main" id="{383B90A3-874E-42FA-8EE2-5F761968FE64}"/>
              </a:ext>
            </a:extLst>
          </p:cNvPr>
          <p:cNvSpPr/>
          <p:nvPr/>
        </p:nvSpPr>
        <p:spPr>
          <a:xfrm>
            <a:off x="4053840" y="1851421"/>
            <a:ext cx="176784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分裂</a:t>
            </a:r>
            <a:endParaRPr lang="zh-TW" altLang="en-US" sz="3200" dirty="0">
              <a:highlight>
                <a:srgbClr val="FF0000"/>
              </a:highlight>
            </a:endParaRPr>
          </a:p>
        </p:txBody>
      </p:sp>
      <p:sp>
        <p:nvSpPr>
          <p:cNvPr id="6" name="矩形 5">
            <a:extLst>
              <a:ext uri="{FF2B5EF4-FFF2-40B4-BE49-F238E27FC236}">
                <a16:creationId xmlns:a16="http://schemas.microsoft.com/office/drawing/2014/main" id="{8C062259-0BAB-4C81-B99C-22DF36DFDCFC}"/>
              </a:ext>
            </a:extLst>
          </p:cNvPr>
          <p:cNvSpPr/>
          <p:nvPr/>
        </p:nvSpPr>
        <p:spPr>
          <a:xfrm>
            <a:off x="8890000" y="2558116"/>
            <a:ext cx="181864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破裂</a:t>
            </a:r>
            <a:endParaRPr lang="zh-TW" altLang="en-US" sz="3200" dirty="0">
              <a:highlight>
                <a:srgbClr val="FF0000"/>
              </a:highlight>
            </a:endParaRPr>
          </a:p>
        </p:txBody>
      </p:sp>
      <p:sp>
        <p:nvSpPr>
          <p:cNvPr id="7" name="矩形 6">
            <a:extLst>
              <a:ext uri="{FF2B5EF4-FFF2-40B4-BE49-F238E27FC236}">
                <a16:creationId xmlns:a16="http://schemas.microsoft.com/office/drawing/2014/main" id="{998C791C-318B-46DA-AE61-72BC4AA887C2}"/>
              </a:ext>
            </a:extLst>
          </p:cNvPr>
          <p:cNvSpPr/>
          <p:nvPr/>
        </p:nvSpPr>
        <p:spPr>
          <a:xfrm>
            <a:off x="2834640" y="3289636"/>
            <a:ext cx="181864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兴致</a:t>
            </a:r>
            <a:endParaRPr lang="zh-TW" altLang="en-US" sz="3200" dirty="0">
              <a:highlight>
                <a:srgbClr val="FF0000"/>
              </a:highlight>
            </a:endParaRPr>
          </a:p>
        </p:txBody>
      </p:sp>
      <p:sp>
        <p:nvSpPr>
          <p:cNvPr id="8" name="矩形 7">
            <a:extLst>
              <a:ext uri="{FF2B5EF4-FFF2-40B4-BE49-F238E27FC236}">
                <a16:creationId xmlns:a16="http://schemas.microsoft.com/office/drawing/2014/main" id="{9D9FCA8A-952D-4CF5-8274-12E5B1FB2932}"/>
              </a:ext>
            </a:extLst>
          </p:cNvPr>
          <p:cNvSpPr/>
          <p:nvPr/>
        </p:nvSpPr>
        <p:spPr>
          <a:xfrm>
            <a:off x="3144520" y="4023004"/>
            <a:ext cx="181864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兴趣</a:t>
            </a:r>
            <a:endParaRPr lang="zh-TW" altLang="en-US" sz="3200" dirty="0">
              <a:highlight>
                <a:srgbClr val="FF0000"/>
              </a:highlight>
            </a:endParaRPr>
          </a:p>
        </p:txBody>
      </p:sp>
      <p:sp>
        <p:nvSpPr>
          <p:cNvPr id="9" name="矩形 8">
            <a:extLst>
              <a:ext uri="{FF2B5EF4-FFF2-40B4-BE49-F238E27FC236}">
                <a16:creationId xmlns:a16="http://schemas.microsoft.com/office/drawing/2014/main" id="{A60A8850-2C55-452C-AD2B-637D52A88D46}"/>
              </a:ext>
            </a:extLst>
          </p:cNvPr>
          <p:cNvSpPr/>
          <p:nvPr/>
        </p:nvSpPr>
        <p:spPr>
          <a:xfrm>
            <a:off x="6096000" y="4790659"/>
            <a:ext cx="181864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相关</a:t>
            </a:r>
            <a:endParaRPr lang="zh-TW" altLang="en-US" sz="3200" dirty="0">
              <a:highlight>
                <a:srgbClr val="FF0000"/>
              </a:highlight>
            </a:endParaRPr>
          </a:p>
        </p:txBody>
      </p:sp>
      <p:sp>
        <p:nvSpPr>
          <p:cNvPr id="10" name="矩形 9">
            <a:extLst>
              <a:ext uri="{FF2B5EF4-FFF2-40B4-BE49-F238E27FC236}">
                <a16:creationId xmlns:a16="http://schemas.microsoft.com/office/drawing/2014/main" id="{092B8452-B512-4B57-B122-DD36BF020D76}"/>
              </a:ext>
            </a:extLst>
          </p:cNvPr>
          <p:cNvSpPr/>
          <p:nvPr/>
        </p:nvSpPr>
        <p:spPr>
          <a:xfrm>
            <a:off x="4003040" y="5534933"/>
            <a:ext cx="145288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猛烈</a:t>
            </a:r>
            <a:endParaRPr lang="zh-TW" altLang="en-US" sz="3200" dirty="0">
              <a:highlight>
                <a:srgbClr val="FF0000"/>
              </a:highlight>
            </a:endParaRPr>
          </a:p>
        </p:txBody>
      </p:sp>
    </p:spTree>
    <p:extLst>
      <p:ext uri="{BB962C8B-B14F-4D97-AF65-F5344CB8AC3E}">
        <p14:creationId xmlns:p14="http://schemas.microsoft.com/office/powerpoint/2010/main" val="19225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86050E32-A8FD-4F30-A747-6F5635B04AD8}"/>
              </a:ext>
            </a:extLst>
          </p:cNvPr>
          <p:cNvGraphicFramePr>
            <a:graphicFrameLocks noGrp="1"/>
          </p:cNvGraphicFramePr>
          <p:nvPr/>
        </p:nvGraphicFramePr>
        <p:xfrm>
          <a:off x="71120" y="71120"/>
          <a:ext cx="12049760" cy="1461346"/>
        </p:xfrm>
        <a:graphic>
          <a:graphicData uri="http://schemas.openxmlformats.org/drawingml/2006/table">
            <a:tbl>
              <a:tblPr firstRow="1" bandRow="1">
                <a:tableStyleId>{5C22544A-7EE6-4342-B048-85BDC9FD1C3A}</a:tableStyleId>
              </a:tblPr>
              <a:tblGrid>
                <a:gridCol w="2409952">
                  <a:extLst>
                    <a:ext uri="{9D8B030D-6E8A-4147-A177-3AD203B41FA5}">
                      <a16:colId xmlns:a16="http://schemas.microsoft.com/office/drawing/2014/main" val="442437262"/>
                    </a:ext>
                  </a:extLst>
                </a:gridCol>
                <a:gridCol w="2409952">
                  <a:extLst>
                    <a:ext uri="{9D8B030D-6E8A-4147-A177-3AD203B41FA5}">
                      <a16:colId xmlns:a16="http://schemas.microsoft.com/office/drawing/2014/main" val="1778344267"/>
                    </a:ext>
                  </a:extLst>
                </a:gridCol>
                <a:gridCol w="2409952">
                  <a:extLst>
                    <a:ext uri="{9D8B030D-6E8A-4147-A177-3AD203B41FA5}">
                      <a16:colId xmlns:a16="http://schemas.microsoft.com/office/drawing/2014/main" val="440004892"/>
                    </a:ext>
                  </a:extLst>
                </a:gridCol>
                <a:gridCol w="2409952">
                  <a:extLst>
                    <a:ext uri="{9D8B030D-6E8A-4147-A177-3AD203B41FA5}">
                      <a16:colId xmlns:a16="http://schemas.microsoft.com/office/drawing/2014/main" val="407118925"/>
                    </a:ext>
                  </a:extLst>
                </a:gridCol>
                <a:gridCol w="2409952">
                  <a:extLst>
                    <a:ext uri="{9D8B030D-6E8A-4147-A177-3AD203B41FA5}">
                      <a16:colId xmlns:a16="http://schemas.microsoft.com/office/drawing/2014/main" val="2830556998"/>
                    </a:ext>
                  </a:extLst>
                </a:gridCol>
              </a:tblGrid>
              <a:tr h="730673">
                <a:tc>
                  <a:txBody>
                    <a:bodyPr/>
                    <a:lstStyle/>
                    <a:p>
                      <a:pPr algn="ctr"/>
                      <a:r>
                        <a:rPr lang="zh-TW" altLang="en-US" sz="3200" b="0" dirty="0">
                          <a:solidFill>
                            <a:schemeClr val="tx1"/>
                          </a:solidFill>
                        </a:rPr>
                        <a:t>破裂</a:t>
                      </a:r>
                    </a:p>
                  </a:txBody>
                  <a:tcPr anchor="ctr">
                    <a:solidFill>
                      <a:srgbClr val="006600"/>
                    </a:solidFill>
                  </a:tcPr>
                </a:tc>
                <a:tc>
                  <a:txBody>
                    <a:bodyPr/>
                    <a:lstStyle/>
                    <a:p>
                      <a:pPr algn="ctr"/>
                      <a:r>
                        <a:rPr lang="zh-TW" altLang="en-US" sz="3200" b="0" dirty="0">
                          <a:solidFill>
                            <a:schemeClr val="tx1"/>
                          </a:solidFill>
                        </a:rPr>
                        <a:t>相干</a:t>
                      </a:r>
                    </a:p>
                  </a:txBody>
                  <a:tcPr anchor="ctr">
                    <a:solidFill>
                      <a:srgbClr val="006600"/>
                    </a:solidFill>
                  </a:tcPr>
                </a:tc>
                <a:tc>
                  <a:txBody>
                    <a:bodyPr/>
                    <a:lstStyle/>
                    <a:p>
                      <a:pPr algn="ctr"/>
                      <a:r>
                        <a:rPr lang="zh-TW" altLang="en-US" sz="3200" b="0" dirty="0">
                          <a:solidFill>
                            <a:schemeClr val="tx1"/>
                          </a:solidFill>
                        </a:rPr>
                        <a:t>激烈</a:t>
                      </a:r>
                    </a:p>
                  </a:txBody>
                  <a:tcPr anchor="ctr">
                    <a:solidFill>
                      <a:srgbClr val="006600"/>
                    </a:solidFill>
                  </a:tcPr>
                </a:tc>
                <a:tc>
                  <a:txBody>
                    <a:bodyPr/>
                    <a:lstStyle/>
                    <a:p>
                      <a:pPr algn="ctr"/>
                      <a:r>
                        <a:rPr lang="zh-TW" altLang="en-US" sz="3200" b="0" dirty="0">
                          <a:solidFill>
                            <a:schemeClr val="tx1"/>
                          </a:solidFill>
                        </a:rPr>
                        <a:t>强烈</a:t>
                      </a:r>
                    </a:p>
                  </a:txBody>
                  <a:tcPr anchor="ctr">
                    <a:solidFill>
                      <a:srgbClr val="006600"/>
                    </a:solidFill>
                  </a:tcPr>
                </a:tc>
                <a:tc>
                  <a:txBody>
                    <a:bodyPr/>
                    <a:lstStyle/>
                    <a:p>
                      <a:pPr algn="ctr"/>
                      <a:r>
                        <a:rPr lang="zh-TW" altLang="en-US" sz="3200" b="0" dirty="0">
                          <a:solidFill>
                            <a:schemeClr val="tx1"/>
                          </a:solidFill>
                        </a:rPr>
                        <a:t>兴致</a:t>
                      </a:r>
                    </a:p>
                  </a:txBody>
                  <a:tcPr anchor="ctr">
                    <a:solidFill>
                      <a:srgbClr val="006600"/>
                    </a:solidFill>
                  </a:tcPr>
                </a:tc>
                <a:extLst>
                  <a:ext uri="{0D108BD9-81ED-4DB2-BD59-A6C34878D82A}">
                    <a16:rowId xmlns:a16="http://schemas.microsoft.com/office/drawing/2014/main" val="225546211"/>
                  </a:ext>
                </a:extLst>
              </a:tr>
              <a:tr h="730673">
                <a:tc>
                  <a:txBody>
                    <a:bodyPr/>
                    <a:lstStyle/>
                    <a:p>
                      <a:pPr algn="ctr"/>
                      <a:r>
                        <a:rPr lang="zh-TW" altLang="en-US" sz="3200" b="0" dirty="0">
                          <a:solidFill>
                            <a:schemeClr val="tx1"/>
                          </a:solidFill>
                        </a:rPr>
                        <a:t>分裂</a:t>
                      </a:r>
                    </a:p>
                  </a:txBody>
                  <a:tcPr anchor="ctr">
                    <a:solidFill>
                      <a:srgbClr val="006600"/>
                    </a:solidFill>
                  </a:tcPr>
                </a:tc>
                <a:tc>
                  <a:txBody>
                    <a:bodyPr/>
                    <a:lstStyle/>
                    <a:p>
                      <a:pPr algn="ctr"/>
                      <a:r>
                        <a:rPr lang="zh-TW" altLang="en-US" sz="3200" b="0" dirty="0">
                          <a:solidFill>
                            <a:schemeClr val="tx1"/>
                          </a:solidFill>
                        </a:rPr>
                        <a:t>相关</a:t>
                      </a:r>
                    </a:p>
                  </a:txBody>
                  <a:tcPr anchor="ctr">
                    <a:solidFill>
                      <a:srgbClr val="006600"/>
                    </a:solidFill>
                  </a:tcPr>
                </a:tc>
                <a:tc>
                  <a:txBody>
                    <a:bodyPr/>
                    <a:lstStyle/>
                    <a:p>
                      <a:pPr algn="ctr"/>
                      <a:r>
                        <a:rPr lang="zh-TW" altLang="en-US" sz="3200" b="0" dirty="0">
                          <a:solidFill>
                            <a:schemeClr val="tx1"/>
                          </a:solidFill>
                        </a:rPr>
                        <a:t>剧烈</a:t>
                      </a:r>
                    </a:p>
                  </a:txBody>
                  <a:tcPr anchor="ctr">
                    <a:solidFill>
                      <a:srgbClr val="006600"/>
                    </a:solidFill>
                  </a:tcPr>
                </a:tc>
                <a:tc>
                  <a:txBody>
                    <a:bodyPr/>
                    <a:lstStyle/>
                    <a:p>
                      <a:pPr algn="ctr"/>
                      <a:r>
                        <a:rPr lang="zh-TW" altLang="en-US" sz="3200" b="0" dirty="0">
                          <a:solidFill>
                            <a:schemeClr val="tx1"/>
                          </a:solidFill>
                        </a:rPr>
                        <a:t>猛烈</a:t>
                      </a:r>
                    </a:p>
                  </a:txBody>
                  <a:tcPr anchor="ctr">
                    <a:solidFill>
                      <a:srgbClr val="006600"/>
                    </a:solidFill>
                  </a:tcPr>
                </a:tc>
                <a:tc>
                  <a:txBody>
                    <a:bodyPr/>
                    <a:lstStyle/>
                    <a:p>
                      <a:pPr algn="ctr"/>
                      <a:r>
                        <a:rPr lang="zh-TW" altLang="en-US" sz="3200" b="0" dirty="0">
                          <a:solidFill>
                            <a:schemeClr val="tx1"/>
                          </a:solidFill>
                        </a:rPr>
                        <a:t>兴趣</a:t>
                      </a:r>
                    </a:p>
                  </a:txBody>
                  <a:tcPr anchor="ctr">
                    <a:solidFill>
                      <a:srgbClr val="006600"/>
                    </a:solidFill>
                  </a:tcPr>
                </a:tc>
                <a:extLst>
                  <a:ext uri="{0D108BD9-81ED-4DB2-BD59-A6C34878D82A}">
                    <a16:rowId xmlns:a16="http://schemas.microsoft.com/office/drawing/2014/main" val="377059085"/>
                  </a:ext>
                </a:extLst>
              </a:tr>
            </a:tbl>
          </a:graphicData>
        </a:graphic>
      </p:graphicFrame>
      <p:sp>
        <p:nvSpPr>
          <p:cNvPr id="4" name="文字方塊 3">
            <a:extLst>
              <a:ext uri="{FF2B5EF4-FFF2-40B4-BE49-F238E27FC236}">
                <a16:creationId xmlns:a16="http://schemas.microsoft.com/office/drawing/2014/main" id="{0C799A28-C6FB-414B-A6C7-08ECB76A406F}"/>
              </a:ext>
            </a:extLst>
          </p:cNvPr>
          <p:cNvSpPr txBox="1"/>
          <p:nvPr/>
        </p:nvSpPr>
        <p:spPr>
          <a:xfrm>
            <a:off x="345057" y="1723489"/>
            <a:ext cx="11524890" cy="4854983"/>
          </a:xfrm>
          <a:prstGeom prst="rect">
            <a:avLst/>
          </a:prstGeom>
          <a:noFill/>
        </p:spPr>
        <p:txBody>
          <a:bodyPr wrap="square" rtlCol="0" anchor="ctr">
            <a:spAutoFit/>
          </a:bodyPr>
          <a:lstStyle/>
          <a:p>
            <a:pPr>
              <a:lnSpc>
                <a:spcPct val="150000"/>
              </a:lnSpc>
            </a:pPr>
            <a:r>
              <a:rPr lang="en-US" altLang="zh-TW" sz="3000" dirty="0">
                <a:latin typeface="+mn-ea"/>
              </a:rPr>
              <a:t>7.</a:t>
            </a:r>
            <a:r>
              <a:rPr lang="zh-TW" altLang="en-US" sz="3000" dirty="0">
                <a:latin typeface="+mn-ea"/>
              </a:rPr>
              <a:t>你不要以为别人吸毒那是别人的事，和我们有什么</a:t>
            </a:r>
            <a:r>
              <a:rPr lang="en-US" altLang="zh-TW" sz="3000" dirty="0">
                <a:latin typeface="+mn-ea"/>
              </a:rPr>
              <a:t>_________ </a:t>
            </a:r>
            <a:r>
              <a:rPr lang="zh-TW" altLang="en-US" sz="3000" dirty="0">
                <a:latin typeface="+mn-ea"/>
              </a:rPr>
              <a:t>呢。</a:t>
            </a:r>
            <a:endParaRPr lang="en-US" altLang="zh-TW" sz="3000" dirty="0">
              <a:latin typeface="+mn-ea"/>
            </a:endParaRPr>
          </a:p>
          <a:p>
            <a:pPr>
              <a:lnSpc>
                <a:spcPct val="150000"/>
              </a:lnSpc>
            </a:pPr>
            <a:r>
              <a:rPr lang="zh-TW" altLang="en-US" sz="3000" dirty="0">
                <a:latin typeface="+mn-ea"/>
              </a:rPr>
              <a:t>   只要是生活在社会当中，任何社会问题对会对我们造成影响。</a:t>
            </a:r>
            <a:endParaRPr lang="en-US" altLang="zh-TW" sz="3000" dirty="0">
              <a:latin typeface="+mn-ea"/>
            </a:endParaRPr>
          </a:p>
          <a:p>
            <a:pPr>
              <a:lnSpc>
                <a:spcPct val="150000"/>
              </a:lnSpc>
            </a:pPr>
            <a:r>
              <a:rPr lang="en-US" altLang="zh-TW" sz="3000" dirty="0">
                <a:latin typeface="+mn-ea"/>
              </a:rPr>
              <a:t>8.</a:t>
            </a:r>
            <a:r>
              <a:rPr lang="zh-TW" altLang="en-US" sz="3000" dirty="0">
                <a:latin typeface="+mn-ea"/>
              </a:rPr>
              <a:t>这位服装设计师的参赛作品色彩对比</a:t>
            </a:r>
            <a:r>
              <a:rPr lang="en-US" altLang="zh-TW" sz="3000" dirty="0">
                <a:latin typeface="+mn-ea"/>
              </a:rPr>
              <a:t>__________</a:t>
            </a:r>
            <a:r>
              <a:rPr lang="zh-TW" altLang="en-US" sz="3000" dirty="0">
                <a:latin typeface="+mn-ea"/>
              </a:rPr>
              <a:t>，给评委们留下深</a:t>
            </a:r>
            <a:endParaRPr lang="en-US" altLang="zh-TW" sz="3000" dirty="0">
              <a:latin typeface="+mn-ea"/>
            </a:endParaRPr>
          </a:p>
          <a:p>
            <a:pPr>
              <a:lnSpc>
                <a:spcPct val="150000"/>
              </a:lnSpc>
            </a:pPr>
            <a:r>
              <a:rPr lang="zh-TW" altLang="en-US" sz="3000" dirty="0">
                <a:latin typeface="+mn-ea"/>
              </a:rPr>
              <a:t>   刻的印象 。</a:t>
            </a:r>
            <a:endParaRPr lang="en-US" altLang="zh-TW" sz="3000" dirty="0">
              <a:latin typeface="+mn-ea"/>
            </a:endParaRPr>
          </a:p>
          <a:p>
            <a:pPr>
              <a:lnSpc>
                <a:spcPct val="150000"/>
              </a:lnSpc>
            </a:pPr>
            <a:r>
              <a:rPr lang="en-US" altLang="zh-TW" sz="3000" dirty="0">
                <a:latin typeface="+mn-ea"/>
              </a:rPr>
              <a:t>9.</a:t>
            </a:r>
            <a:r>
              <a:rPr lang="zh-TW" altLang="en-US" sz="3000" dirty="0">
                <a:latin typeface="+mn-ea"/>
              </a:rPr>
              <a:t>我是一个爱静不爱动的人，从不观看足球、拳击诸如此类的</a:t>
            </a:r>
            <a:endParaRPr lang="en-US" altLang="zh-TW" sz="3000" dirty="0">
              <a:latin typeface="+mn-ea"/>
            </a:endParaRPr>
          </a:p>
          <a:p>
            <a:pPr>
              <a:lnSpc>
                <a:spcPct val="150000"/>
              </a:lnSpc>
            </a:pPr>
            <a:r>
              <a:rPr lang="zh-TW" altLang="en-US" sz="3000" dirty="0">
                <a:latin typeface="+mn-ea"/>
              </a:rPr>
              <a:t>   </a:t>
            </a:r>
            <a:r>
              <a:rPr lang="en-US" altLang="zh-TW" sz="3000" dirty="0">
                <a:latin typeface="+mn-ea"/>
              </a:rPr>
              <a:t>__________ </a:t>
            </a:r>
            <a:r>
              <a:rPr lang="zh-TW" altLang="en-US" sz="3000" dirty="0">
                <a:latin typeface="+mn-ea"/>
              </a:rPr>
              <a:t>运动。</a:t>
            </a:r>
            <a:endParaRPr lang="en-US" altLang="zh-TW" sz="3000" dirty="0">
              <a:latin typeface="+mn-ea"/>
            </a:endParaRPr>
          </a:p>
          <a:p>
            <a:pPr>
              <a:lnSpc>
                <a:spcPct val="150000"/>
              </a:lnSpc>
            </a:pPr>
            <a:r>
              <a:rPr lang="en-US" altLang="zh-TW" sz="3000" dirty="0">
                <a:latin typeface="+mn-ea"/>
              </a:rPr>
              <a:t>10.</a:t>
            </a:r>
            <a:r>
              <a:rPr lang="zh-TW" altLang="en-US" sz="3000" dirty="0">
                <a:latin typeface="+mn-ea"/>
              </a:rPr>
              <a:t>马路上，一男一女吵得十分</a:t>
            </a:r>
            <a:r>
              <a:rPr lang="en-US" altLang="zh-TW" sz="2800" dirty="0">
                <a:latin typeface="+mn-ea"/>
              </a:rPr>
              <a:t>__________</a:t>
            </a:r>
            <a:r>
              <a:rPr lang="zh-TW" altLang="en-US" sz="2800" dirty="0">
                <a:latin typeface="+mn-ea"/>
              </a:rPr>
              <a:t>，引来不少人驻足一观</a:t>
            </a:r>
            <a:r>
              <a:rPr lang="zh-TW" altLang="en-US" sz="3000" dirty="0">
                <a:latin typeface="+mn-ea"/>
              </a:rPr>
              <a:t> 。</a:t>
            </a:r>
          </a:p>
        </p:txBody>
      </p:sp>
      <p:sp>
        <p:nvSpPr>
          <p:cNvPr id="5" name="矩形 4">
            <a:extLst>
              <a:ext uri="{FF2B5EF4-FFF2-40B4-BE49-F238E27FC236}">
                <a16:creationId xmlns:a16="http://schemas.microsoft.com/office/drawing/2014/main" id="{FFBE2243-104C-4F01-927F-A9FAB7A04E96}"/>
              </a:ext>
            </a:extLst>
          </p:cNvPr>
          <p:cNvSpPr/>
          <p:nvPr/>
        </p:nvSpPr>
        <p:spPr>
          <a:xfrm>
            <a:off x="9093200" y="1723489"/>
            <a:ext cx="157480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相干</a:t>
            </a:r>
            <a:endParaRPr lang="zh-TW" altLang="en-US" sz="3200" dirty="0">
              <a:highlight>
                <a:srgbClr val="FF0000"/>
              </a:highlight>
            </a:endParaRPr>
          </a:p>
        </p:txBody>
      </p:sp>
      <p:sp>
        <p:nvSpPr>
          <p:cNvPr id="6" name="矩形 5">
            <a:extLst>
              <a:ext uri="{FF2B5EF4-FFF2-40B4-BE49-F238E27FC236}">
                <a16:creationId xmlns:a16="http://schemas.microsoft.com/office/drawing/2014/main" id="{F8D5A52D-2013-4F40-85A7-3F4ED22A240B}"/>
              </a:ext>
            </a:extLst>
          </p:cNvPr>
          <p:cNvSpPr/>
          <p:nvPr/>
        </p:nvSpPr>
        <p:spPr>
          <a:xfrm>
            <a:off x="6878320" y="3115409"/>
            <a:ext cx="157480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强烈</a:t>
            </a:r>
            <a:endParaRPr lang="zh-TW" altLang="en-US" sz="3200" dirty="0">
              <a:highlight>
                <a:srgbClr val="FF0000"/>
              </a:highlight>
            </a:endParaRPr>
          </a:p>
        </p:txBody>
      </p:sp>
      <p:sp>
        <p:nvSpPr>
          <p:cNvPr id="7" name="矩形 6">
            <a:extLst>
              <a:ext uri="{FF2B5EF4-FFF2-40B4-BE49-F238E27FC236}">
                <a16:creationId xmlns:a16="http://schemas.microsoft.com/office/drawing/2014/main" id="{CF5C1EE8-FAFB-42B5-B6E7-11CF24A0675F}"/>
              </a:ext>
            </a:extLst>
          </p:cNvPr>
          <p:cNvSpPr/>
          <p:nvPr/>
        </p:nvSpPr>
        <p:spPr>
          <a:xfrm>
            <a:off x="822960" y="5116929"/>
            <a:ext cx="157480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剧烈</a:t>
            </a:r>
            <a:endParaRPr lang="zh-TW" altLang="en-US" sz="3200" dirty="0">
              <a:highlight>
                <a:srgbClr val="FF0000"/>
              </a:highlight>
            </a:endParaRPr>
          </a:p>
        </p:txBody>
      </p:sp>
      <p:sp>
        <p:nvSpPr>
          <p:cNvPr id="8" name="矩形 7">
            <a:extLst>
              <a:ext uri="{FF2B5EF4-FFF2-40B4-BE49-F238E27FC236}">
                <a16:creationId xmlns:a16="http://schemas.microsoft.com/office/drawing/2014/main" id="{5D7EFF7C-C5E6-43B4-9C20-C0BDBEF3C952}"/>
              </a:ext>
            </a:extLst>
          </p:cNvPr>
          <p:cNvSpPr/>
          <p:nvPr/>
        </p:nvSpPr>
        <p:spPr>
          <a:xfrm>
            <a:off x="5557520" y="5817969"/>
            <a:ext cx="1574800" cy="584775"/>
          </a:xfrm>
          <a:prstGeom prst="rect">
            <a:avLst/>
          </a:prstGeom>
        </p:spPr>
        <p:txBody>
          <a:bodyPr wrap="square">
            <a:spAutoFit/>
          </a:bodyPr>
          <a:lstStyle/>
          <a:p>
            <a:pPr algn="ctr"/>
            <a:r>
              <a:rPr lang="zh-TW" altLang="en-US" sz="3200" dirty="0">
                <a:highlight>
                  <a:srgbClr val="FF0000"/>
                </a:highlight>
                <a:latin typeface="Calibri" panose="020F0502020204030204" pitchFamily="34" charset="0"/>
                <a:cs typeface="Calibri" panose="020F0502020204030204" pitchFamily="34" charset="0"/>
              </a:rPr>
              <a:t>激烈</a:t>
            </a:r>
            <a:endParaRPr lang="zh-TW" altLang="en-US" sz="3200" dirty="0">
              <a:highlight>
                <a:srgbClr val="FF0000"/>
              </a:highlight>
            </a:endParaRPr>
          </a:p>
        </p:txBody>
      </p:sp>
    </p:spTree>
    <p:extLst>
      <p:ext uri="{BB962C8B-B14F-4D97-AF65-F5344CB8AC3E}">
        <p14:creationId xmlns:p14="http://schemas.microsoft.com/office/powerpoint/2010/main" val="18868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包裹">
  <a:themeElements>
    <a:clrScheme name="黃橙色">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包裹">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包裹">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docProps/app.xml><?xml version="1.0" encoding="utf-8"?>
<Properties xmlns="http://schemas.openxmlformats.org/officeDocument/2006/extended-properties" xmlns:vt="http://schemas.openxmlformats.org/officeDocument/2006/docPropsVTypes">
  <Template>包裹</Template>
  <TotalTime>2149</TotalTime>
  <Words>7259</Words>
  <Application>Microsoft Office PowerPoint</Application>
  <PresentationFormat>寬螢幕</PresentationFormat>
  <Paragraphs>908</Paragraphs>
  <Slides>102</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102</vt:i4>
      </vt:variant>
    </vt:vector>
  </HeadingPairs>
  <TitlesOfParts>
    <vt:vector size="110" baseType="lpstr">
      <vt:lpstr>Helvetica Neue</vt:lpstr>
      <vt:lpstr>华文中宋</vt:lpstr>
      <vt:lpstr>微軟正黑體</vt:lpstr>
      <vt:lpstr>標楷體</vt:lpstr>
      <vt:lpstr>Arial</vt:lpstr>
      <vt:lpstr>Calibri</vt:lpstr>
      <vt:lpstr>Gill Sans MT</vt:lpstr>
      <vt:lpstr>包裹</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第六课 球迷种种</dc:title>
  <dc:creator>鄭雅瓈</dc:creator>
  <cp:lastModifiedBy>鄭雅瓈</cp:lastModifiedBy>
  <cp:revision>278</cp:revision>
  <dcterms:created xsi:type="dcterms:W3CDTF">2020-02-15T09:34:22Z</dcterms:created>
  <dcterms:modified xsi:type="dcterms:W3CDTF">2020-02-26T08:30:28Z</dcterms:modified>
</cp:coreProperties>
</file>