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261" r:id="rId2"/>
    <p:sldId id="376" r:id="rId3"/>
    <p:sldId id="378" r:id="rId4"/>
    <p:sldId id="386" r:id="rId5"/>
    <p:sldId id="387" r:id="rId6"/>
    <p:sldId id="388" r:id="rId7"/>
    <p:sldId id="392" r:id="rId8"/>
    <p:sldId id="389" r:id="rId9"/>
    <p:sldId id="390" r:id="rId10"/>
    <p:sldId id="391" r:id="rId11"/>
    <p:sldId id="393" r:id="rId12"/>
    <p:sldId id="273" r:id="rId13"/>
    <p:sldId id="396" r:id="rId14"/>
    <p:sldId id="397" r:id="rId15"/>
    <p:sldId id="282" r:id="rId16"/>
    <p:sldId id="338" r:id="rId17"/>
    <p:sldId id="427" r:id="rId18"/>
    <p:sldId id="379" r:id="rId19"/>
    <p:sldId id="428" r:id="rId20"/>
    <p:sldId id="429" r:id="rId21"/>
    <p:sldId id="380" r:id="rId22"/>
    <p:sldId id="430" r:id="rId23"/>
    <p:sldId id="431" r:id="rId24"/>
    <p:sldId id="264" r:id="rId25"/>
    <p:sldId id="395" r:id="rId26"/>
    <p:sldId id="398" r:id="rId27"/>
    <p:sldId id="399" r:id="rId28"/>
    <p:sldId id="364" r:id="rId29"/>
    <p:sldId id="432" r:id="rId30"/>
    <p:sldId id="433" r:id="rId31"/>
    <p:sldId id="434" r:id="rId32"/>
    <p:sldId id="383" r:id="rId33"/>
    <p:sldId id="435" r:id="rId34"/>
    <p:sldId id="436" r:id="rId35"/>
    <p:sldId id="437" r:id="rId36"/>
    <p:sldId id="269" r:id="rId37"/>
    <p:sldId id="400" r:id="rId38"/>
    <p:sldId id="401" r:id="rId39"/>
    <p:sldId id="268" r:id="rId40"/>
    <p:sldId id="403" r:id="rId41"/>
    <p:sldId id="404" r:id="rId42"/>
    <p:sldId id="405" r:id="rId43"/>
    <p:sldId id="406" r:id="rId44"/>
    <p:sldId id="407" r:id="rId45"/>
    <p:sldId id="409" r:id="rId46"/>
    <p:sldId id="411" r:id="rId47"/>
    <p:sldId id="412" r:id="rId48"/>
    <p:sldId id="413" r:id="rId49"/>
    <p:sldId id="414" r:id="rId50"/>
    <p:sldId id="415" r:id="rId51"/>
    <p:sldId id="381" r:id="rId52"/>
    <p:sldId id="442" r:id="rId53"/>
    <p:sldId id="443" r:id="rId54"/>
    <p:sldId id="384" r:id="rId55"/>
    <p:sldId id="444" r:id="rId56"/>
    <p:sldId id="445" r:id="rId57"/>
    <p:sldId id="446" r:id="rId58"/>
    <p:sldId id="270" r:id="rId59"/>
    <p:sldId id="410" r:id="rId60"/>
    <p:sldId id="416" r:id="rId61"/>
    <p:sldId id="417" r:id="rId62"/>
    <p:sldId id="419" r:id="rId63"/>
    <p:sldId id="420" r:id="rId64"/>
    <p:sldId id="421" r:id="rId65"/>
    <p:sldId id="422" r:id="rId66"/>
    <p:sldId id="385" r:id="rId67"/>
    <p:sldId id="447" r:id="rId68"/>
    <p:sldId id="466" r:id="rId69"/>
    <p:sldId id="467" r:id="rId70"/>
    <p:sldId id="266" r:id="rId71"/>
    <p:sldId id="418" r:id="rId72"/>
    <p:sldId id="423" r:id="rId73"/>
    <p:sldId id="424" r:id="rId74"/>
    <p:sldId id="425" r:id="rId75"/>
    <p:sldId id="382" r:id="rId76"/>
    <p:sldId id="448" r:id="rId77"/>
    <p:sldId id="449" r:id="rId78"/>
    <p:sldId id="267" r:id="rId79"/>
    <p:sldId id="462" r:id="rId80"/>
    <p:sldId id="463" r:id="rId81"/>
    <p:sldId id="464" r:id="rId82"/>
    <p:sldId id="465" r:id="rId83"/>
    <p:sldId id="468" r:id="rId84"/>
    <p:sldId id="470" r:id="rId85"/>
    <p:sldId id="475" r:id="rId86"/>
    <p:sldId id="476" r:id="rId87"/>
    <p:sldId id="477" r:id="rId88"/>
    <p:sldId id="471" r:id="rId89"/>
    <p:sldId id="478" r:id="rId90"/>
    <p:sldId id="480" r:id="rId91"/>
    <p:sldId id="479" r:id="rId92"/>
    <p:sldId id="473" r:id="rId93"/>
    <p:sldId id="481" r:id="rId94"/>
    <p:sldId id="488" r:id="rId95"/>
    <p:sldId id="482" r:id="rId96"/>
    <p:sldId id="483" r:id="rId97"/>
    <p:sldId id="484" r:id="rId98"/>
    <p:sldId id="485" r:id="rId99"/>
    <p:sldId id="486" r:id="rId100"/>
    <p:sldId id="487" r:id="rId101"/>
    <p:sldId id="469" r:id="rId102"/>
    <p:sldId id="490" r:id="rId103"/>
    <p:sldId id="495" r:id="rId104"/>
    <p:sldId id="497" r:id="rId105"/>
    <p:sldId id="491" r:id="rId106"/>
    <p:sldId id="492" r:id="rId107"/>
    <p:sldId id="493" r:id="rId108"/>
    <p:sldId id="496" r:id="rId109"/>
    <p:sldId id="498" r:id="rId110"/>
    <p:sldId id="499" r:id="rId111"/>
    <p:sldId id="472" r:id="rId112"/>
    <p:sldId id="474" r:id="rId113"/>
    <p:sldId id="501" r:id="rId114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4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397"/>
    <a:srgbClr val="006699"/>
    <a:srgbClr val="990033"/>
    <a:srgbClr val="660033"/>
    <a:srgbClr val="006666"/>
    <a:srgbClr val="D15A3E"/>
    <a:srgbClr val="FF9900"/>
    <a:srgbClr val="EEA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706" autoAdjust="0"/>
  </p:normalViewPr>
  <p:slideViewPr>
    <p:cSldViewPr snapToGrid="0">
      <p:cViewPr varScale="1">
        <p:scale>
          <a:sx n="57" d="100"/>
          <a:sy n="57" d="100"/>
        </p:scale>
        <p:origin x="64" y="2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ommentAuthors" Target="commentAuthor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E8C005-3172-4E56-9156-FD7870F94231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2020年4月4日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08FAD1D-910E-4884-9F17-0200497759DD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2869989-EB00-4EE7-BCB5-25BDC5BB29F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TW" noProof="0" smtClean="0"/>
              <a:pPr/>
              <a:t>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5499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線接點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​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線接點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​​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群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線接點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線接點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群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線接點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群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線接點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線接點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9F78392-5C5C-45F6-8F89-DC4807D81C95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A02441-A415-40E6-B767-261B5D217FD4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FDC526-5D1A-47D8-B5CB-FD3BF5D2FD0F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線接點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​​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線接點​​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群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線接點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接點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群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線接點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群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線接點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接點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58" name="直線接點​​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19926E-5C3F-4205-B23D-D4C1E7A6E097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44B4C3-BFEF-4472-B595-652481CA0278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7014D5-A26D-4BC6-B967-5C8DC462FB42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群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線接點​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​​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​​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​​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​​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接點​​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接點​​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接點​​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​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​​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​​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​​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​​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​​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接點​​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接點​​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群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線接點​​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接點​​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接點​​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接點​​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接點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群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線接點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線接點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線接點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線接點​​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線接點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線接點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接點​​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接點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接點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接點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群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線接點​​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接點​​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接點​​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接點​​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接點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群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線接點​​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接點​​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接點​​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接點​​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線接點​​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線接點​​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接點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接點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接點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接點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頁尾預留位置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12" name="日期預留位置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89A11-8BF8-45F7-B92C-261B55DE08FE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214" name="投影片編號預留位置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線接點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線接點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群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​​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群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線接點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群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cxnSp>
        <p:nvCxnSpPr>
          <p:cNvPr id="60" name="直線接點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AC134-9EF5-4B7F-A61E-56D77C662044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線接點​​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​​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​​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​​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​​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​​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​​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線接點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群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線接點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​​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線接點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​​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​​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群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線接點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群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線接點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​​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接點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​​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59" name="直線接點​​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。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群組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直線接點​​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​​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​​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​​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​​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​​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​​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​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接點​​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群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線接點​​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接點​​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接點​​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接點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群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線接點​​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接點​​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接點​​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接點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接點​​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線接點​​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​​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接點​​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接點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接點​​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群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線接點​​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接點​​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​​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​​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​​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群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線接點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接點​​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接點​​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接點​​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線接點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線接點​​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接點​​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接點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​​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​​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cxnSp>
        <p:nvCxnSpPr>
          <p:cNvPr id="148" name="直線接點​​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992717" y="6289679"/>
            <a:ext cx="1267271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ECDDC83-CBC4-433C-A680-A4A18AB55000}" type="datetime2">
              <a:rPr lang="zh-TW" altLang="en-US" smtClean="0"/>
              <a:pPr/>
              <a:t>2020年4月4日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B366590-AFCC-4559-A393-723059B1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6"/>
          <a:stretch/>
        </p:blipFill>
        <p:spPr>
          <a:xfrm>
            <a:off x="0" y="0"/>
            <a:ext cx="8134350" cy="683473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FDB9A40-CAE2-44AD-A641-55833DFC2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8830" b="8056"/>
          <a:stretch/>
        </p:blipFill>
        <p:spPr>
          <a:xfrm>
            <a:off x="8020050" y="23268"/>
            <a:ext cx="4162425" cy="68347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19450" y="1981200"/>
            <a:ext cx="5753100" cy="2876550"/>
          </a:xfrm>
          <a:solidFill>
            <a:srgbClr val="FF9900"/>
          </a:solidFill>
          <a:ln>
            <a:solidFill>
              <a:schemeClr val="accent4"/>
            </a:solidFill>
          </a:ln>
          <a:effectLst>
            <a:softEdge rad="317500"/>
          </a:effectLst>
        </p:spPr>
        <p:txBody>
          <a:bodyPr rtlCol="0" anchor="ctr"/>
          <a:lstStyle/>
          <a:p>
            <a:pPr algn="ctr" rtl="0"/>
            <a:r>
              <a:rPr lang="zh-TW" altLang="en-US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第七课</a:t>
            </a:r>
            <a:br>
              <a:rPr lang="en-US" altLang="zh-TW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面容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合影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群体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默默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凝视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1" y="1519858"/>
            <a:ext cx="3409560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若干人一起拍照的照片。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1" y="1979719"/>
            <a:ext cx="605750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由个体组成的整体。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004492"/>
            <a:ext cx="3409561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不说话，不出声。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05916" y="5179220"/>
            <a:ext cx="2828534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专心地看。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08686" y="694296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group photo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5222" y="3838980"/>
            <a:ext cx="3944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gaze fixedly</a:t>
            </a:r>
            <a:r>
              <a:rPr lang="zh-TW" altLang="en-US" sz="3200" dirty="0"/>
              <a:t> </a:t>
            </a:r>
            <a:r>
              <a:rPr lang="en-US" altLang="zh-TW" sz="3200" dirty="0"/>
              <a:t>;</a:t>
            </a:r>
            <a:r>
              <a:rPr lang="zh-TW" altLang="en-US" sz="3200" dirty="0"/>
              <a:t> </a:t>
            </a:r>
            <a:r>
              <a:rPr lang="en-US" altLang="zh-TW" sz="3200" dirty="0"/>
              <a:t>stare</a:t>
            </a:r>
            <a:endParaRPr lang="zh-TW" alt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677970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group</a:t>
            </a:r>
            <a:endParaRPr lang="zh-TW" alt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1AC414-43C1-4E1A-8089-22DBCD37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444337"/>
            <a:ext cx="2874112" cy="198466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592652D-8731-4658-8E11-CA021C13DC44}"/>
              </a:ext>
            </a:extLst>
          </p:cNvPr>
          <p:cNvSpPr/>
          <p:nvPr/>
        </p:nvSpPr>
        <p:spPr>
          <a:xfrm>
            <a:off x="2514131" y="3909816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quietly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FBB131D-9883-4819-9812-C7D9D0ECE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5" t="14533" r="15213" b="14960"/>
          <a:stretch/>
        </p:blipFill>
        <p:spPr>
          <a:xfrm>
            <a:off x="3495675" y="4701231"/>
            <a:ext cx="1967892" cy="1968333"/>
          </a:xfrm>
          <a:prstGeom prst="ellipse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BC3F885-7991-43EA-B17A-8E9E12A60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24"/>
          <a:stretch/>
        </p:blipFill>
        <p:spPr>
          <a:xfrm>
            <a:off x="8881787" y="5004492"/>
            <a:ext cx="3307681" cy="18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冷若冰霜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199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冷若冰霜的女孩子，通常人緣也不會太好。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706599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形容态度极为冷淡，像冰霜一样不好接近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8AC9B95-947F-4B57-87A3-90E6CD8A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3013364"/>
            <a:ext cx="4327450" cy="31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A1F88E-A587-419C-8651-F2EAB528A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78" y="1328625"/>
            <a:ext cx="11706447" cy="4762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zh-TW" sz="3000" dirty="0">
                <a:latin typeface="+mn-ea"/>
              </a:rPr>
              <a:t>一个心地单纯的人，表情往往浪漫透明：一个真诚善良的人，表情往往亲切爽朗；一个阅历丰富的人，表情往往坚毅深沉；一个老谋深算的人，往往一脸高深莫测，不动声色的表情，让人看了不知是在云里还是雾里……一个骄傲自大唯我独尊的人，眼光很高，看人的时候常常越过对方的头顶，鼻子常常不屑地耸动，嘴角流露出一丝鄙夷……总之，他的脸上会有掩饰不住的自负与骄横。林肯以脸识人，正显示他善于见微知着，有一双洞察世人世事的“火眼金睛”。</a:t>
            </a:r>
          </a:p>
        </p:txBody>
      </p:sp>
    </p:spTree>
    <p:extLst>
      <p:ext uri="{BB962C8B-B14F-4D97-AF65-F5344CB8AC3E}">
        <p14:creationId xmlns:p14="http://schemas.microsoft.com/office/powerpoint/2010/main" val="24381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透明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爽朗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坚毅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深沉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2054098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光线可以穿过的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直爽、开朗。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6806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坚定有毅力。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沉稳</a:t>
            </a:r>
            <a:r>
              <a:rPr lang="en-US" altLang="zh-TW" sz="3200" dirty="0">
                <a:latin typeface="+mn-ea"/>
              </a:rPr>
              <a:t>;</a:t>
            </a:r>
            <a:r>
              <a:rPr lang="zh-TW" altLang="en-US" sz="3200" dirty="0">
                <a:latin typeface="+mn-ea"/>
              </a:rPr>
              <a:t>不外露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Transparent</a:t>
            </a:r>
          </a:p>
          <a:p>
            <a:pPr algn="ctr"/>
            <a:r>
              <a:rPr lang="en-US" altLang="zh-TW" sz="3200" dirty="0"/>
              <a:t>;clearing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472855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concealing one's real feelings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1" y="45856"/>
            <a:ext cx="3963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clear and bright (of weather)​, straightforward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560589"/>
            <a:ext cx="353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be firm and persistent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341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自大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眼光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73694" y="3429000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不屑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耸动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26813"/>
            <a:ext cx="6057509" cy="74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自以为了不起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观察事物的能力。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6806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看不起。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肩膀、肌肉等</a:t>
            </a:r>
            <a:r>
              <a: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向上动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self-important;</a:t>
            </a:r>
          </a:p>
          <a:p>
            <a:pPr algn="ctr"/>
            <a:r>
              <a:rPr lang="en-US" altLang="zh-TW" sz="3200" dirty="0"/>
              <a:t>arrogant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459806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shrug (one’s shoulders)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sight;vision;foresight;insight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560589"/>
            <a:ext cx="353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look down upon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213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zh-TW" sz="6000" dirty="0">
                <a:solidFill>
                  <a:schemeClr val="bg1"/>
                </a:solidFill>
                <a:latin typeface="+mn-ea"/>
              </a:rPr>
              <a:t>鄙夷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骄横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243518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洞察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26813"/>
            <a:ext cx="6057509" cy="74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轻视、瞧不起。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6806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傲慢，自以为是。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830288" y="1658203"/>
            <a:ext cx="506806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观察清楚。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142768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despise;disdain</a:t>
            </a:r>
            <a:r>
              <a:rPr lang="en-US" altLang="zh-TW" sz="3200" dirty="0"/>
              <a:t>;</a:t>
            </a:r>
          </a:p>
          <a:p>
            <a:pPr algn="ctr"/>
            <a:r>
              <a:rPr lang="en-US" altLang="zh-TW" sz="3200" dirty="0"/>
              <a:t>scorn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29979" y="458961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to see clearly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696789"/>
            <a:ext cx="353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overbearing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92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  <p:bldP spid="9" grpId="0"/>
      <p:bldP spid="10" grpId="0"/>
      <p:bldP spid="11" grpId="0"/>
      <p:bldP spid="13" grpId="0"/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老谋深算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144330" y="3010441"/>
            <a:ext cx="5777021" cy="199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他一向老谋深算，你想占他的便宜是不可能的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46167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752766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形容人办事精明，思考细密，计划周全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144330" y="1991567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be circumspect and farseeing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E4F0B64-B8C0-42E4-A30B-3F527E0D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0" y="2481262"/>
            <a:ext cx="4930289" cy="38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高深莫测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725352"/>
            <a:ext cx="5777021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他这人高深莫测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，你跟他一起工作一定要小心。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使人不容易猜透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999261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be quite beyond one's depth</a:t>
            </a:r>
            <a:endParaRPr lang="zh-TW" altLang="en-US" sz="2800" dirty="0">
              <a:solidFill>
                <a:schemeClr val="accent6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521968-8A64-4330-B2C0-E485C3B47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522481"/>
            <a:ext cx="5125858" cy="384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656585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不动声色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300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他发现小偷时，并没有惊慌，而是不动声色的打电话给警察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210583"/>
            <a:ext cx="1773623" cy="1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610419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不说话，也不表示出自己的感情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stay calm and collected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829075C-111D-462C-8006-662B7DAC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2755067"/>
            <a:ext cx="5123575" cy="289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唯我独尊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3014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她这个人总是一副唯我独尊的样子，真让人生气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极度自大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extremely conceited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90D32B2-EAE3-422E-95FC-F61A9335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14760"/>
            <a:ext cx="40195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见微知着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854411"/>
            <a:ext cx="5777021" cy="4024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我们在日常工作中，要善于观察、分析，见微知著，一开始就把问题给解决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706599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看到世情的</a:t>
            </a:r>
            <a:r>
              <a:rPr lang="zh-TW" altLang="en-US" sz="3600" dirty="0">
                <a:solidFill>
                  <a:srgbClr val="926397"/>
                </a:solidFill>
                <a:latin typeface="+mn-ea"/>
              </a:rPr>
              <a:t>些微</a:t>
            </a:r>
            <a:r>
              <a:rPr lang="zh-TW" altLang="en-US" sz="3600" dirty="0">
                <a:solidFill>
                  <a:srgbClr val="926397"/>
                </a:solidFill>
              </a:rPr>
              <a:t>迹</a:t>
            </a:r>
            <a:r>
              <a:rPr lang="zh-TW" altLang="en-US" sz="3600" dirty="0">
                <a:solidFill>
                  <a:srgbClr val="926397"/>
                </a:solidFill>
                <a:latin typeface="+mn-ea"/>
              </a:rPr>
              <a:t>像，就能知道他的真相及发展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6076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from the first small beginnings one can see how things will develop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A84D7F-7316-411B-9706-922808928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546716"/>
            <a:ext cx="5259824" cy="27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久久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38656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很久，许久。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7" y="197632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for a long </a:t>
            </a:r>
            <a:r>
              <a:rPr lang="en-US" altLang="zh-TW" sz="3200" dirty="0" err="1"/>
              <a:t>long</a:t>
            </a:r>
            <a:r>
              <a:rPr lang="en-US" altLang="zh-TW" sz="3200" dirty="0"/>
              <a:t> time</a:t>
            </a:r>
            <a:endParaRPr lang="zh-TW" alt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火眼金睛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300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老李这个警察称得上是火眼金睛，小偷很难从他眼下逃脱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眼光敏锐，洞察力强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penetrating eyesight]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820372-A4BA-4664-B266-46E5A32D8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584214"/>
            <a:ext cx="4557665" cy="352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6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BAF4B04-3994-46EC-A7FF-42F7A75A44A1}"/>
              </a:ext>
            </a:extLst>
          </p:cNvPr>
          <p:cNvSpPr txBox="1"/>
          <p:nvPr/>
        </p:nvSpPr>
        <p:spPr>
          <a:xfrm>
            <a:off x="354418" y="1212079"/>
            <a:ext cx="11483163" cy="443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1.</a:t>
            </a:r>
            <a:r>
              <a:rPr lang="zh-TW" altLang="en-US" sz="3200" dirty="0">
                <a:latin typeface="+mn-ea"/>
              </a:rPr>
              <a:t>林肯不喜欢朋友向他推荐的那位先生，是因为不喜欢他脸的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长相。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2.</a:t>
            </a:r>
            <a:r>
              <a:rPr lang="zh-TW" altLang="en-US" sz="3200" dirty="0">
                <a:latin typeface="+mn-ea"/>
              </a:rPr>
              <a:t>作者认为，林肯这种人判定人优劣的方法是非常不恰当的。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3.</a:t>
            </a:r>
            <a:r>
              <a:rPr lang="zh-TW" altLang="en-US" sz="3200" dirty="0">
                <a:latin typeface="+mn-ea"/>
              </a:rPr>
              <a:t>“身体发肤，受之父母”这句话的意思是，一个人的身体外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貌是从父母那里得到的。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4.</a:t>
            </a:r>
            <a:r>
              <a:rPr lang="zh-TW" altLang="en-US" sz="3200" dirty="0">
                <a:latin typeface="+mn-ea"/>
              </a:rPr>
              <a:t>一个人的脸给人的印象是由器官和表情两个方面构成的。</a:t>
            </a:r>
            <a:endParaRPr lang="en-US" altLang="zh-TW" sz="32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0C9841-24BF-4731-B185-3D82368A25CE}"/>
              </a:ext>
            </a:extLst>
          </p:cNvPr>
          <p:cNvSpPr txBox="1"/>
          <p:nvPr/>
        </p:nvSpPr>
        <p:spPr>
          <a:xfrm>
            <a:off x="0" y="0"/>
            <a:ext cx="4826000" cy="584775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根据文章的内容判断正误</a:t>
            </a:r>
          </a:p>
        </p:txBody>
      </p:sp>
    </p:spTree>
    <p:extLst>
      <p:ext uri="{BB962C8B-B14F-4D97-AF65-F5344CB8AC3E}">
        <p14:creationId xmlns:p14="http://schemas.microsoft.com/office/powerpoint/2010/main" val="41311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BAF4B04-3994-46EC-A7FF-42F7A75A44A1}"/>
              </a:ext>
            </a:extLst>
          </p:cNvPr>
          <p:cNvSpPr txBox="1"/>
          <p:nvPr/>
        </p:nvSpPr>
        <p:spPr>
          <a:xfrm>
            <a:off x="354418" y="935866"/>
            <a:ext cx="11483163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5.</a:t>
            </a:r>
            <a:r>
              <a:rPr lang="zh-TW" altLang="en-US" sz="3200" dirty="0">
                <a:latin typeface="+mn-ea"/>
              </a:rPr>
              <a:t>在文章中，“阳光灿烂”是形容天气很好， “阴雨密布”是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形容快下雨了。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6.</a:t>
            </a:r>
            <a:r>
              <a:rPr lang="zh-TW" altLang="en-US" sz="3200" dirty="0">
                <a:latin typeface="+mn-ea"/>
              </a:rPr>
              <a:t>作者认为，人的各种表情是从父母那里遗传来的。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7.</a:t>
            </a:r>
            <a:r>
              <a:rPr lang="zh-TW" altLang="en-US" sz="3200" dirty="0">
                <a:latin typeface="+mn-ea"/>
              </a:rPr>
              <a:t>林肯之所以说一个四十岁以上的人应该对自己的脸负责，是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因为人可以控制自己的表情，而表情又可以影响人的相貌。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+mn-ea"/>
              </a:rPr>
              <a:t>8.</a:t>
            </a:r>
            <a:r>
              <a:rPr lang="zh-TW" altLang="en-US" sz="3200" dirty="0">
                <a:latin typeface="+mn-ea"/>
              </a:rPr>
              <a:t>作者认为林肯能够“以脸识人”说明他对社会和人有着深刻</a:t>
            </a:r>
            <a:endParaRPr lang="en-US" altLang="zh-TW" sz="32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+mn-ea"/>
              </a:rPr>
              <a:t>   的观察。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4E35F1-290B-4DA2-B72B-B87D8FA1A487}"/>
              </a:ext>
            </a:extLst>
          </p:cNvPr>
          <p:cNvSpPr txBox="1"/>
          <p:nvPr/>
        </p:nvSpPr>
        <p:spPr>
          <a:xfrm>
            <a:off x="0" y="-12700"/>
            <a:ext cx="4826000" cy="584775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根据文章的内容判断正误</a:t>
            </a:r>
          </a:p>
        </p:txBody>
      </p:sp>
    </p:spTree>
    <p:extLst>
      <p:ext uri="{BB962C8B-B14F-4D97-AF65-F5344CB8AC3E}">
        <p14:creationId xmlns:p14="http://schemas.microsoft.com/office/powerpoint/2010/main" val="41203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BAF4B04-3994-46EC-A7FF-42F7A75A44A1}"/>
              </a:ext>
            </a:extLst>
          </p:cNvPr>
          <p:cNvSpPr txBox="1"/>
          <p:nvPr/>
        </p:nvSpPr>
        <p:spPr>
          <a:xfrm>
            <a:off x="348659" y="1175010"/>
            <a:ext cx="11494682" cy="497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+mn-ea"/>
              </a:rPr>
              <a:t>1.</a:t>
            </a:r>
            <a:r>
              <a:rPr lang="zh-TW" altLang="en-US" sz="3600" dirty="0">
                <a:latin typeface="+mn-ea"/>
              </a:rPr>
              <a:t>林肯在知人识人方面有什么特殊之处？ 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+mn-ea"/>
              </a:rPr>
              <a:t>2.</a:t>
            </a:r>
            <a:r>
              <a:rPr lang="zh-TW" altLang="en-US" sz="3600" dirty="0">
                <a:latin typeface="+mn-ea"/>
              </a:rPr>
              <a:t>举出文章中描写人的脸部表情的六个词语，并解释他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   们的意思。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+mn-ea"/>
              </a:rPr>
              <a:t>3.</a:t>
            </a:r>
            <a:r>
              <a:rPr lang="zh-TW" altLang="en-US" sz="3600" dirty="0">
                <a:latin typeface="+mn-ea"/>
              </a:rPr>
              <a:t>林肯为什么说一个人到了四十岁之后，应该对自己的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+mn-ea"/>
              </a:rPr>
              <a:t>   脸负责？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+mn-ea"/>
              </a:rPr>
              <a:t>4.</a:t>
            </a:r>
            <a:r>
              <a:rPr lang="zh-TW" altLang="en-US" sz="3600" dirty="0">
                <a:latin typeface="+mn-ea"/>
              </a:rPr>
              <a:t>林肯的“火眼金睛”表现在什么地方？</a:t>
            </a:r>
            <a:endParaRPr lang="en-US" altLang="zh-TW" sz="36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4AB74B-C44D-4035-92C9-DA222D86F990}"/>
              </a:ext>
            </a:extLst>
          </p:cNvPr>
          <p:cNvSpPr txBox="1"/>
          <p:nvPr/>
        </p:nvSpPr>
        <p:spPr>
          <a:xfrm>
            <a:off x="0" y="-12700"/>
            <a:ext cx="251460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</a:rPr>
              <a:t>问题讨论</a:t>
            </a:r>
          </a:p>
        </p:txBody>
      </p:sp>
    </p:spTree>
    <p:extLst>
      <p:ext uri="{BB962C8B-B14F-4D97-AF65-F5344CB8AC3E}">
        <p14:creationId xmlns:p14="http://schemas.microsoft.com/office/powerpoint/2010/main" val="7811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隐约可辨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81626" y="3286125"/>
            <a:ext cx="6491396" cy="216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>
                <a:latin typeface="Helvetica Neue"/>
              </a:rPr>
              <a:t>他的字写得很乱，老师隐约可辩。</a:t>
            </a:r>
            <a:endParaRPr lang="zh-TW" altLang="en-US" sz="4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589564"/>
            <a:ext cx="6096000" cy="1323439"/>
          </a:xfrm>
          <a:prstGeom prst="rect">
            <a:avLst/>
          </a:prstGeom>
          <a:noFill/>
          <a:ln w="76200"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看或是听不清楚，但还可以分辨。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C44CB04-A0C7-49C2-866E-F3074BE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"/>
          <a:stretch/>
        </p:blipFill>
        <p:spPr>
          <a:xfrm>
            <a:off x="0" y="2886076"/>
            <a:ext cx="5381626" cy="27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69728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千言万语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81626" y="2584214"/>
            <a:ext cx="6491396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/>
              <a:t>碰到多年不见的好友，真有千言万语不知从何说起的感觉</a:t>
            </a:r>
            <a:r>
              <a:rPr lang="zh-TW" altLang="en-US" sz="4800" dirty="0">
                <a:latin typeface="Helvetica Neue"/>
              </a:rPr>
              <a:t>。</a:t>
            </a:r>
            <a:endParaRPr lang="zh-TW" altLang="en-US" sz="4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4646428" y="1251284"/>
            <a:ext cx="1449572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03E53E-4774-4A8E-B80A-C11678F59645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形容说的话非常多。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17E681-B12E-48DA-9027-BCEDA0FC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3" y="1971675"/>
            <a:ext cx="3282610" cy="468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57078" y="69728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梦绕魂牵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680274"/>
            <a:ext cx="5777021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/>
              <a:t>在外工作多年，今天他终于回到梦绕魂牵萦的故乡</a:t>
            </a:r>
            <a:r>
              <a:rPr lang="zh-TW" altLang="en-US" sz="4800" dirty="0">
                <a:latin typeface="Helvetica Neue"/>
              </a:rPr>
              <a:t>。</a:t>
            </a:r>
            <a:endParaRPr lang="zh-TW" altLang="en-US" sz="4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4684528" y="1251284"/>
            <a:ext cx="1411472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0B95E5-7B9A-4685-BD7C-4D276C6EE9CF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形容思念非常迫切。</a:t>
            </a:r>
          </a:p>
        </p:txBody>
      </p:sp>
      <p:pic>
        <p:nvPicPr>
          <p:cNvPr id="2050" name="Picture 2" descr="「回家 卡通」的圖片搜尋結果">
            <a:extLst>
              <a:ext uri="{FF2B5EF4-FFF2-40B4-BE49-F238E27FC236}">
                <a16:creationId xmlns:a16="http://schemas.microsoft.com/office/drawing/2014/main" id="{FCA57189-889D-49F4-A05E-E1CA4610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8" y="193921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</a:rPr>
              <a:t>傲慢</a:t>
            </a:r>
            <a:endParaRPr lang="en-US" altLang="zh-TW" sz="13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骄傲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近义词</a:t>
            </a:r>
            <a:r>
              <a:rPr lang="en-US" altLang="zh-TW" sz="3200" dirty="0">
                <a:latin typeface="+mn-ea"/>
              </a:rPr>
              <a:t>1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76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58477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傲慢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58477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骄傲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26476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927659"/>
              </p:ext>
            </p:extLst>
          </p:nvPr>
        </p:nvGraphicFramePr>
        <p:xfrm>
          <a:off x="330514" y="882600"/>
          <a:ext cx="11530972" cy="57741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637254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语义</a:t>
                      </a:r>
                      <a:endParaRPr lang="zh-TW" alt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032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 Adj.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都有“自以为了不起，都有看不起别人”的意思。</a:t>
                      </a:r>
                      <a:endParaRPr lang="zh-TW" altLang="en-US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57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傲慢</a:t>
                      </a:r>
                      <a:endParaRPr lang="en-US" altLang="zh-TW" sz="3200" b="1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骄傲</a:t>
                      </a:r>
                      <a:endParaRPr lang="en-US" altLang="zh-TW" sz="3200" b="1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8693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指对别人的态度。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贬义词。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指内心的自满</a:t>
                      </a:r>
                      <a:r>
                        <a:rPr lang="en-US" altLang="zh-TW" sz="24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(</a:t>
                      </a:r>
                      <a:r>
                        <a:rPr lang="en-US" altLang="zh-TW" sz="2400" kern="1200" dirty="0">
                          <a:effectLst/>
                        </a:rPr>
                        <a:t>self-satisfied</a:t>
                      </a:r>
                      <a:r>
                        <a:rPr lang="en-US" altLang="zh-TW" sz="24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)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表示值得自豪的人或事和值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  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得自豪的意思，褒义词。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3.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可以当做</a:t>
                      </a: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n.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傲慢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骄傲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5" y="1306496"/>
            <a:ext cx="11530970" cy="497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1.</a:t>
            </a:r>
            <a:r>
              <a:rPr lang="zh-TW" altLang="en-US" sz="3600" dirty="0"/>
              <a:t>他跟人说话时，总是一副</a:t>
            </a:r>
            <a:r>
              <a:rPr lang="zh-TW" altLang="en-US" sz="3600" dirty="0">
                <a:highlight>
                  <a:srgbClr val="FFFF00"/>
                </a:highlight>
              </a:rPr>
              <a:t>傲慢</a:t>
            </a:r>
            <a:r>
              <a:rPr lang="en-US" altLang="zh-TW" sz="3600" dirty="0">
                <a:highlight>
                  <a:srgbClr val="FFFF00"/>
                </a:highlight>
              </a:rPr>
              <a:t>/</a:t>
            </a:r>
            <a:r>
              <a:rPr lang="zh-TW" altLang="en-US" sz="3600" dirty="0">
                <a:highlight>
                  <a:srgbClr val="FFFF00"/>
                </a:highlight>
              </a:rPr>
              <a:t>骄傲</a:t>
            </a:r>
            <a:r>
              <a:rPr lang="zh-TW" altLang="en-US" sz="3600" dirty="0"/>
              <a:t>的样子，让人觉得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 很不舒服。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2.</a:t>
            </a:r>
            <a:r>
              <a:rPr lang="zh-TW" altLang="en-US" sz="3600" dirty="0"/>
              <a:t>不管是对谁，谁都不能</a:t>
            </a:r>
            <a:r>
              <a:rPr lang="zh-TW" altLang="en-US" sz="3600" dirty="0">
                <a:highlight>
                  <a:srgbClr val="FFFF00"/>
                </a:highlight>
              </a:rPr>
              <a:t>傲慢</a:t>
            </a:r>
            <a:r>
              <a:rPr lang="zh-TW" altLang="en-US" sz="3600" dirty="0"/>
              <a:t>无礼。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3.</a:t>
            </a:r>
            <a:r>
              <a:rPr lang="zh-TW" altLang="en-US" sz="3600" dirty="0"/>
              <a:t>这次你虽然考得不错，但也不能</a:t>
            </a:r>
            <a:r>
              <a:rPr lang="zh-TW" altLang="en-US" sz="3600" dirty="0">
                <a:highlight>
                  <a:srgbClr val="FFFF00"/>
                </a:highlight>
              </a:rPr>
              <a:t>骄傲</a:t>
            </a:r>
            <a:r>
              <a:rPr lang="zh-TW" altLang="en-US" sz="3600" dirty="0"/>
              <a:t>呦。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4.</a:t>
            </a:r>
            <a:r>
              <a:rPr lang="zh-TW" altLang="en-US" sz="3600" dirty="0"/>
              <a:t>他考上省城有名的大学，成为全村人的</a:t>
            </a:r>
            <a:r>
              <a:rPr lang="zh-TW" altLang="en-US" sz="3600" dirty="0">
                <a:highlight>
                  <a:srgbClr val="FFFF00"/>
                </a:highlight>
              </a:rPr>
              <a:t>骄傲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5.</a:t>
            </a:r>
            <a:r>
              <a:rPr lang="zh-TW" altLang="en-US" sz="3600" dirty="0"/>
              <a:t>我们为家乡的优美风景和悠久历史而感到</a:t>
            </a:r>
            <a:r>
              <a:rPr lang="zh-TW" altLang="en-US" sz="3600" dirty="0">
                <a:highlight>
                  <a:srgbClr val="FFFF00"/>
                </a:highlight>
              </a:rPr>
              <a:t>骄傲</a:t>
            </a:r>
            <a:r>
              <a:rPr lang="zh-TW" altLang="en-US" sz="36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534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</a:rPr>
              <a:t>宁静</a:t>
            </a:r>
            <a:endParaRPr lang="en-US" altLang="zh-TW" sz="13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安静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近义词</a:t>
            </a:r>
            <a:r>
              <a:rPr lang="en-US" altLang="zh-TW" sz="3200" dirty="0">
                <a:latin typeface="+mn-ea"/>
              </a:rPr>
              <a:t>2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50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宁静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202814"/>
              </p:ext>
            </p:extLst>
          </p:nvPr>
        </p:nvGraphicFramePr>
        <p:xfrm>
          <a:off x="330515" y="900065"/>
          <a:ext cx="11530972" cy="571228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语义</a:t>
                      </a:r>
                      <a:endParaRPr lang="zh-TW" alt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2094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1.Adj.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都表示“环境没有声音和内心平静”。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褒义词。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宁静</a:t>
                      </a:r>
                      <a:endParaRPr lang="en-US" altLang="zh-TW" sz="3200" b="1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安静</a:t>
                      </a:r>
                      <a:endParaRPr lang="en-US" altLang="zh-TW" sz="3200" b="1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不能重叠。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多用于书面语。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可以重叠成“安安静静”，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  也可以重叠成“安静安静”。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用于书面语和口语。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5CB1ECA-7C62-4773-8464-86EF016BA4FE}"/>
              </a:ext>
            </a:extLst>
          </p:cNvPr>
          <p:cNvSpPr txBox="1"/>
          <p:nvPr/>
        </p:nvSpPr>
        <p:spPr>
          <a:xfrm>
            <a:off x="342900" y="514350"/>
            <a:ext cx="3609975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</a:rPr>
              <a:t>问题讨论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70D3BE-37FB-4288-BBE2-7AB767813D0E}"/>
              </a:ext>
            </a:extLst>
          </p:cNvPr>
          <p:cNvSpPr txBox="1"/>
          <p:nvPr/>
        </p:nvSpPr>
        <p:spPr>
          <a:xfrm>
            <a:off x="342900" y="2509100"/>
            <a:ext cx="11439525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你看人的时候最注意对方脸部的什么部位？</a:t>
            </a:r>
            <a:endParaRPr lang="en-US" altLang="zh-TW" sz="40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你觉得人面部的长相与什么因素有关系？</a:t>
            </a:r>
          </a:p>
        </p:txBody>
      </p:sp>
    </p:spTree>
    <p:extLst>
      <p:ext uri="{BB962C8B-B14F-4D97-AF65-F5344CB8AC3E}">
        <p14:creationId xmlns:p14="http://schemas.microsoft.com/office/powerpoint/2010/main" val="9944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宁静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5" y="1187116"/>
            <a:ext cx="11530970" cy="497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1.</a:t>
            </a:r>
            <a:r>
              <a:rPr lang="zh-TW" altLang="en-US" sz="3600" dirty="0"/>
              <a:t>一到春节，人们都回家团圆去了，校园里显得非常</a:t>
            </a:r>
            <a:r>
              <a:rPr lang="zh-TW" altLang="en-US" sz="3600" dirty="0">
                <a:highlight>
                  <a:srgbClr val="FFFF00"/>
                </a:highlight>
              </a:rPr>
              <a:t>宁</a:t>
            </a:r>
            <a:endParaRPr lang="en-US" altLang="zh-TW" sz="3600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/>
              <a:t>   </a:t>
            </a:r>
            <a:r>
              <a:rPr lang="zh-TW" altLang="en-US" sz="3600" dirty="0">
                <a:highlight>
                  <a:srgbClr val="FFFF00"/>
                </a:highlight>
              </a:rPr>
              <a:t>静</a:t>
            </a:r>
            <a:r>
              <a:rPr lang="en-US" altLang="zh-TW" sz="3600" dirty="0">
                <a:highlight>
                  <a:srgbClr val="FFFF00"/>
                </a:highlight>
              </a:rPr>
              <a:t>/</a:t>
            </a:r>
            <a:r>
              <a:rPr lang="zh-TW" altLang="en-US" sz="3600" dirty="0">
                <a:highlight>
                  <a:srgbClr val="FFFF00"/>
                </a:highlight>
              </a:rPr>
              <a:t>安静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2.</a:t>
            </a:r>
            <a:r>
              <a:rPr lang="zh-TW" altLang="en-US" sz="3600" dirty="0"/>
              <a:t>保持内心的</a:t>
            </a:r>
            <a:r>
              <a:rPr lang="zh-TW" altLang="en-US" sz="3600" dirty="0">
                <a:highlight>
                  <a:srgbClr val="FFFF00"/>
                </a:highlight>
              </a:rPr>
              <a:t>宁静</a:t>
            </a:r>
            <a:r>
              <a:rPr lang="en-US" altLang="zh-TW" sz="3600" dirty="0">
                <a:highlight>
                  <a:srgbClr val="FFFF00"/>
                </a:highlight>
              </a:rPr>
              <a:t>/</a:t>
            </a:r>
            <a:r>
              <a:rPr lang="zh-TW" altLang="en-US" sz="3600" dirty="0">
                <a:highlight>
                  <a:srgbClr val="FFFF00"/>
                </a:highlight>
              </a:rPr>
              <a:t>安静</a:t>
            </a:r>
            <a:r>
              <a:rPr lang="zh-TW" altLang="en-US" sz="3600" dirty="0"/>
              <a:t>对健康是大有好处的。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3.</a:t>
            </a:r>
            <a:r>
              <a:rPr lang="zh-TW" altLang="en-US" sz="3600" dirty="0"/>
              <a:t>现在开会了，请大家</a:t>
            </a:r>
            <a:r>
              <a:rPr lang="zh-TW" altLang="en-US" sz="3600" dirty="0">
                <a:highlight>
                  <a:srgbClr val="FFFF00"/>
                </a:highlight>
              </a:rPr>
              <a:t>安静</a:t>
            </a:r>
            <a:r>
              <a:rPr lang="zh-TW" altLang="en-US" sz="3600" dirty="0"/>
              <a:t>一下 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4.</a:t>
            </a:r>
            <a:r>
              <a:rPr lang="zh-TW" altLang="en-US" sz="3600" dirty="0"/>
              <a:t>图书馆里，孩子们正在安安静静地看书 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5.</a:t>
            </a:r>
            <a:r>
              <a:rPr lang="zh-TW" altLang="en-US" sz="3600" dirty="0"/>
              <a:t>大家先</a:t>
            </a:r>
            <a:r>
              <a:rPr lang="zh-TW" altLang="en-US" sz="3600" dirty="0">
                <a:highlight>
                  <a:srgbClr val="FFFF00"/>
                </a:highlight>
              </a:rPr>
              <a:t>安静安静</a:t>
            </a:r>
            <a:r>
              <a:rPr lang="zh-TW" altLang="en-US" sz="3600" dirty="0"/>
              <a:t>，等我把话说完。</a:t>
            </a:r>
          </a:p>
        </p:txBody>
      </p:sp>
    </p:spTree>
    <p:extLst>
      <p:ext uri="{BB962C8B-B14F-4D97-AF65-F5344CB8AC3E}">
        <p14:creationId xmlns:p14="http://schemas.microsoft.com/office/powerpoint/2010/main" val="22700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</a:rPr>
              <a:t>蓦然</a:t>
            </a:r>
            <a:endParaRPr lang="en-US" altLang="zh-TW" sz="13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突然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近义词</a:t>
            </a:r>
            <a:r>
              <a:rPr lang="en-US" altLang="zh-TW" sz="3200" dirty="0">
                <a:latin typeface="+mn-ea"/>
              </a:rPr>
              <a:t>3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48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蓦然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273692"/>
              </p:ext>
            </p:extLst>
          </p:nvPr>
        </p:nvGraphicFramePr>
        <p:xfrm>
          <a:off x="330515" y="900065"/>
          <a:ext cx="11530972" cy="56100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语义</a:t>
                      </a:r>
                      <a:endParaRPr lang="zh-TW" alt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2094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1.Adv.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都有“急促和出人意外”的意思。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蓦然</a:t>
                      </a:r>
                      <a:endParaRPr lang="en-US" altLang="zh-TW" sz="3200" b="1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1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突然</a:t>
                      </a:r>
                      <a:endParaRPr lang="en-US" altLang="zh-TW" sz="3200" b="1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多用于书面语。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还可以当</a:t>
                      </a: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adj.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用于书面语和口语。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8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蓦然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突然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5" y="1682416"/>
            <a:ext cx="11530970" cy="4145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1.</a:t>
            </a:r>
            <a:r>
              <a:rPr lang="zh-TW" altLang="en-US" sz="3600" dirty="0"/>
              <a:t>正走着，我</a:t>
            </a:r>
            <a:r>
              <a:rPr lang="zh-TW" altLang="en-US" sz="3600" dirty="0">
                <a:highlight>
                  <a:srgbClr val="FFFF00"/>
                </a:highlight>
              </a:rPr>
              <a:t>蓦然</a:t>
            </a:r>
            <a:r>
              <a:rPr lang="en-US" altLang="zh-TW" sz="3600" dirty="0">
                <a:highlight>
                  <a:srgbClr val="FFFF00"/>
                </a:highlight>
              </a:rPr>
              <a:t>/</a:t>
            </a:r>
            <a:r>
              <a:rPr lang="zh-TW" altLang="en-US" sz="3600" dirty="0">
                <a:highlight>
                  <a:srgbClr val="FFFF00"/>
                </a:highlight>
              </a:rPr>
              <a:t>突然</a:t>
            </a:r>
            <a:r>
              <a:rPr lang="zh-TW" altLang="en-US" sz="3600" dirty="0"/>
              <a:t>发现草丛中钻出来一只小狗 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2.</a:t>
            </a:r>
            <a:r>
              <a:rPr lang="zh-TW" altLang="en-US" sz="3600" dirty="0"/>
              <a:t>今天早上我正准备上公共汽车，</a:t>
            </a:r>
            <a:r>
              <a:rPr lang="zh-TW" altLang="en-US" sz="3600" dirty="0">
                <a:highlight>
                  <a:srgbClr val="FFFF00"/>
                </a:highlight>
              </a:rPr>
              <a:t>蓦然</a:t>
            </a:r>
            <a:r>
              <a:rPr lang="en-US" altLang="zh-TW" sz="3600" dirty="0">
                <a:highlight>
                  <a:srgbClr val="FFFF00"/>
                </a:highlight>
              </a:rPr>
              <a:t>/</a:t>
            </a:r>
            <a:r>
              <a:rPr lang="zh-TW" altLang="en-US" sz="3600" dirty="0">
                <a:highlight>
                  <a:srgbClr val="FFFF00"/>
                </a:highlight>
              </a:rPr>
              <a:t>突然</a:t>
            </a:r>
            <a:r>
              <a:rPr lang="zh-TW" altLang="en-US" sz="3600" dirty="0"/>
              <a:t>想起有一份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 重要的文件落在家里了，只好再返回去拿。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3.</a:t>
            </a:r>
            <a:r>
              <a:rPr lang="zh-TW" altLang="en-US" sz="3600" dirty="0"/>
              <a:t>这件事很</a:t>
            </a:r>
            <a:r>
              <a:rPr lang="zh-TW" altLang="en-US" sz="3600" dirty="0">
                <a:highlight>
                  <a:srgbClr val="FFFF00"/>
                </a:highlight>
              </a:rPr>
              <a:t>突然</a:t>
            </a:r>
            <a:r>
              <a:rPr lang="zh-TW" altLang="en-US" sz="3600" dirty="0"/>
              <a:t>，大家都没有思想准备 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4.</a:t>
            </a:r>
            <a:r>
              <a:rPr lang="zh-TW" altLang="en-US" sz="3600" dirty="0"/>
              <a:t>他走的</a:t>
            </a:r>
            <a:r>
              <a:rPr lang="zh-TW" altLang="en-US" sz="3600" dirty="0">
                <a:highlight>
                  <a:srgbClr val="FFFF00"/>
                </a:highlight>
              </a:rPr>
              <a:t>突然</a:t>
            </a:r>
            <a:r>
              <a:rPr lang="zh-TW" altLang="en-US" sz="3600" dirty="0"/>
              <a:t>，忘了带手机 。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13827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553075-53C2-4F55-AA7B-45DEEA8A0370}"/>
              </a:ext>
            </a:extLst>
          </p:cNvPr>
          <p:cNvSpPr/>
          <p:nvPr/>
        </p:nvSpPr>
        <p:spPr>
          <a:xfrm>
            <a:off x="190501" y="333375"/>
            <a:ext cx="11811000" cy="623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zh-TW" sz="3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开口说话之前，我们总会盯一眼来人的脸。面容是人最具个性的身体部位，因此各种证件照片上都锁定面容，而不是一个膝盖或一个巴掌。面容当然不会比指纹更能精确记录差异，但面容比指纹多了一份情感的流露，多了一份隐约可辨的文化和历史，于是总在我们的记忆中占据焦点位置。忧郁的目光，欢乐的眉梢，傲慢的鼻尖，清苦的面颊，智慧的前额，仁厚的下巴，守住了千言万语的嘴角</a:t>
            </a:r>
            <a:r>
              <a:rPr lang="en-US" altLang="zh-TW" sz="3000" dirty="0">
                <a:solidFill>
                  <a:srgbClr val="000000"/>
                </a:solidFill>
                <a:latin typeface="Tahoma" panose="020B0604030504040204" pitchFamily="34" charset="0"/>
                <a:ea typeface="微軟正黑體" panose="020B0604030504040204" pitchFamily="34" charset="-120"/>
                <a:cs typeface="Tahoma" panose="020B0604030504040204" pitchFamily="34" charset="0"/>
              </a:rPr>
              <a:t>……</a:t>
            </a:r>
            <a:r>
              <a:rPr lang="zh-TW" altLang="en-US" sz="3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总是不知何时突然袭上心头，让我们生出片刻的恍惚。在谁也没有注意的时候，一个宁静的侧面，一个惊讶的蓦然回头，一个藏在合影群体角落里的默默凝视，都可能会让我们久久地梦绕魂牵：如今你在何处？</a:t>
            </a:r>
            <a:endParaRPr lang="zh-TW" altLang="en-US" sz="30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78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相貌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重塑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镂刻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盛年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583022"/>
            <a:ext cx="2677886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人的面部的样子。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重新塑造。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5833" y="4805928"/>
            <a:ext cx="6096000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雕刻。課文中比喻緩慢而又深刻地改變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18162" y="4912176"/>
            <a:ext cx="6057508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壯年，約三十</a:t>
            </a:r>
            <a:r>
              <a:rPr lang="en-US" altLang="zh-TW" sz="4000" dirty="0">
                <a:latin typeface="Calibri" panose="020F0502020204030204" pitchFamily="34" charset="0"/>
              </a:rPr>
              <a:t>-</a:t>
            </a:r>
            <a:r>
              <a:rPr lang="zh-TW" altLang="en-US" sz="4000" dirty="0">
                <a:latin typeface="Calibri" panose="020F0502020204030204" pitchFamily="34" charset="0"/>
              </a:rPr>
              <a:t>五十左右。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672331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appearance</a:t>
            </a:r>
            <a:endParaRPr lang="zh-TW" alt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424704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the prime of one's life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5E9FD1-3A3C-4CEB-98E6-77227EC32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80" b="6755"/>
          <a:stretch/>
        </p:blipFill>
        <p:spPr>
          <a:xfrm>
            <a:off x="2486527" y="1250175"/>
            <a:ext cx="3609474" cy="213189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F69E9FE-D5A9-4241-A827-3EE7E180935F}"/>
              </a:ext>
            </a:extLst>
          </p:cNvPr>
          <p:cNvSpPr/>
          <p:nvPr/>
        </p:nvSpPr>
        <p:spPr>
          <a:xfrm>
            <a:off x="8247321" y="702512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reshape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840B52-886A-480B-A40F-BD5863565994}"/>
              </a:ext>
            </a:extLst>
          </p:cNvPr>
          <p:cNvSpPr/>
          <p:nvPr/>
        </p:nvSpPr>
        <p:spPr>
          <a:xfrm>
            <a:off x="2486526" y="392910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engrave; carve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胸怀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884714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人世间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精品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阅历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指人的抱負和氣量。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人间，世界上。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精良的物品。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3" y="4918988"/>
            <a:ext cx="6057507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亲身见过、听过或做过，经历。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35513" y="194478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breast</a:t>
            </a:r>
            <a:r>
              <a:rPr lang="zh-TW" altLang="en-US" sz="3200" dirty="0"/>
              <a:t> </a:t>
            </a:r>
            <a:r>
              <a:rPr lang="en-US" altLang="zh-TW" sz="3200" dirty="0"/>
              <a:t>;</a:t>
            </a:r>
            <a:r>
              <a:rPr lang="zh-TW" altLang="en-US" sz="3200" dirty="0"/>
              <a:t> </a:t>
            </a:r>
            <a:r>
              <a:rPr lang="en-US" altLang="zh-TW" sz="3200" dirty="0"/>
              <a:t>breadth of vision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843686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experience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558F3B2-0ADE-4D23-A821-1FD3440DEC1A}"/>
              </a:ext>
            </a:extLst>
          </p:cNvPr>
          <p:cNvSpPr/>
          <p:nvPr/>
        </p:nvSpPr>
        <p:spPr>
          <a:xfrm>
            <a:off x="2497022" y="3853919"/>
            <a:ext cx="3647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elaborate works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整容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1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指通过手术改变容貌。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706380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tidy oneself up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69BB46-6842-44E8-B9AD-A998AB26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98" y="427702"/>
            <a:ext cx="2151321" cy="30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5" y="8715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4" y="1442392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“何”用来表示疑问，</a:t>
            </a:r>
            <a:r>
              <a:rPr lang="zh-TW" altLang="en-US" sz="4000" dirty="0">
                <a:latin typeface="微軟正黑體" panose="020B0604030504040204" pitchFamily="34" charset="-120"/>
              </a:rPr>
              <a:t>“什么”或“哪里”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</a:rPr>
              <a:t>多用于书面语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多与单音节词搭配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0C32D235-7940-4B4C-8034-990C69855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956853"/>
              </p:ext>
            </p:extLst>
          </p:nvPr>
        </p:nvGraphicFramePr>
        <p:xfrm>
          <a:off x="333495" y="4469281"/>
          <a:ext cx="11525004" cy="2103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841668">
                  <a:extLst>
                    <a:ext uri="{9D8B030D-6E8A-4147-A177-3AD203B41FA5}">
                      <a16:colId xmlns:a16="http://schemas.microsoft.com/office/drawing/2014/main" val="1496191036"/>
                    </a:ext>
                  </a:extLst>
                </a:gridCol>
                <a:gridCol w="3841668">
                  <a:extLst>
                    <a:ext uri="{9D8B030D-6E8A-4147-A177-3AD203B41FA5}">
                      <a16:colId xmlns:a16="http://schemas.microsoft.com/office/drawing/2014/main" val="1451816181"/>
                    </a:ext>
                  </a:extLst>
                </a:gridCol>
                <a:gridCol w="3841668">
                  <a:extLst>
                    <a:ext uri="{9D8B030D-6E8A-4147-A177-3AD203B41FA5}">
                      <a16:colId xmlns:a16="http://schemas.microsoft.com/office/drawing/2014/main" val="570556937"/>
                    </a:ext>
                  </a:extLst>
                </a:gridCol>
              </a:tblGrid>
              <a:tr h="6020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solidFill>
                            <a:srgbClr val="660033"/>
                          </a:solidFill>
                        </a:rPr>
                        <a:t>何人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074866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zh-TW" altLang="en-US" sz="4000" dirty="0">
                        <a:solidFill>
                          <a:srgbClr val="66003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15214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4000" dirty="0">
                        <a:solidFill>
                          <a:srgbClr val="66003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8770"/>
                  </a:ext>
                </a:extLst>
              </a:tr>
            </a:tbl>
          </a:graphicData>
        </a:graphic>
      </p:graphicFrame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6BF810B-CB82-454C-9D6C-58EB290DF432}"/>
              </a:ext>
            </a:extLst>
          </p:cNvPr>
          <p:cNvCxnSpPr/>
          <p:nvPr/>
        </p:nvCxnSpPr>
        <p:spPr>
          <a:xfrm>
            <a:off x="8020050" y="5162701"/>
            <a:ext cx="3838449" cy="140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2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2327535"/>
            <a:ext cx="11462478" cy="274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/>
              <a:t>1.</a:t>
            </a:r>
            <a:r>
              <a:rPr lang="zh-TW" altLang="en-US" sz="4000" dirty="0"/>
              <a:t>不知从</a:t>
            </a:r>
            <a:r>
              <a:rPr lang="zh-TW" altLang="en-US" sz="4000" dirty="0">
                <a:highlight>
                  <a:srgbClr val="FFFF00"/>
                </a:highlight>
              </a:rPr>
              <a:t>何时</a:t>
            </a:r>
            <a:r>
              <a:rPr lang="zh-TW" altLang="en-US" sz="4000" dirty="0"/>
              <a:t>开始，一个小女孩变成了大姑娘。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en-US" altLang="zh-TW" sz="4000" dirty="0"/>
              <a:t>2.</a:t>
            </a:r>
            <a:r>
              <a:rPr lang="zh-TW" altLang="en-US" sz="4000" dirty="0"/>
              <a:t>你是在</a:t>
            </a:r>
            <a:r>
              <a:rPr lang="zh-TW" altLang="en-US" sz="4000" dirty="0">
                <a:highlight>
                  <a:srgbClr val="FFFF00"/>
                </a:highlight>
              </a:rPr>
              <a:t>何时何地何种情况</a:t>
            </a:r>
            <a:r>
              <a:rPr lang="zh-TW" altLang="en-US" sz="4000" dirty="0"/>
              <a:t>下发现这一现象的？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en-US" altLang="zh-TW" sz="4000" dirty="0"/>
              <a:t>3.</a:t>
            </a:r>
            <a:r>
              <a:rPr lang="zh-TW" altLang="en-US" sz="4000" dirty="0"/>
              <a:t>这件事到底是</a:t>
            </a:r>
            <a:r>
              <a:rPr lang="zh-TW" altLang="en-US" sz="4000" dirty="0">
                <a:highlight>
                  <a:srgbClr val="FFFF00"/>
                </a:highlight>
              </a:rPr>
              <a:t>何人</a:t>
            </a:r>
            <a:r>
              <a:rPr lang="zh-TW" altLang="en-US" sz="4000" dirty="0"/>
              <a:t>所为，我们一定要调查情楚。</a:t>
            </a:r>
          </a:p>
        </p:txBody>
      </p:sp>
    </p:spTree>
    <p:extLst>
      <p:ext uri="{BB962C8B-B14F-4D97-AF65-F5344CB8AC3E}">
        <p14:creationId xmlns:p14="http://schemas.microsoft.com/office/powerpoint/2010/main" val="1021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具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部位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锁定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膝盖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有，具有。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位置。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使固定不动。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94298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 lock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latin typeface="Calibri" panose="020F0502020204030204" pitchFamily="34" charset="0"/>
                <a:cs typeface="Calibri" panose="020F0502020204030204" pitchFamily="34" charset="0"/>
              </a:rPr>
              <a:t>knee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position, place</a:t>
            </a:r>
            <a:endParaRPr lang="zh-TW" alt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 to have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28138E8-0DAF-4816-8856-21896732F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981" y="4451312"/>
            <a:ext cx="3576813" cy="23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945628"/>
            <a:ext cx="11462478" cy="248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1.</a:t>
            </a:r>
          </a:p>
          <a:p>
            <a:pPr>
              <a:lnSpc>
                <a:spcPct val="150000"/>
              </a:lnSpc>
            </a:pPr>
            <a:r>
              <a:rPr lang="en-US" altLang="zh-TW" sz="3600" dirty="0"/>
              <a:t>A</a:t>
            </a:r>
            <a:r>
              <a:rPr lang="zh-TW" altLang="en-US" sz="3600" dirty="0"/>
              <a:t>：</a:t>
            </a:r>
            <a:r>
              <a:rPr lang="en-US" altLang="zh-TW" sz="3600" dirty="0"/>
              <a:t>____________________________________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B</a:t>
            </a:r>
            <a:r>
              <a:rPr lang="zh-TW" altLang="en-US" sz="3600" dirty="0"/>
              <a:t>：我是从大学一年级的时候开始对中国文化感兴趣的。</a:t>
            </a:r>
            <a:endParaRPr lang="en-US" altLang="zh-TW" sz="3600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66FFA54F-3E97-4E34-A124-97F6F9520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705250"/>
              </p:ext>
            </p:extLst>
          </p:nvPr>
        </p:nvGraphicFramePr>
        <p:xfrm>
          <a:off x="119060" y="150098"/>
          <a:ext cx="11953879" cy="579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07697">
                  <a:extLst>
                    <a:ext uri="{9D8B030D-6E8A-4147-A177-3AD203B41FA5}">
                      <a16:colId xmlns:a16="http://schemas.microsoft.com/office/drawing/2014/main" val="2679242025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3600361364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3427894235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4010024064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2956111211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2101947100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1142962499"/>
                    </a:ext>
                  </a:extLst>
                </a:gridCol>
              </a:tblGrid>
              <a:tr h="1253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660033"/>
                          </a:solidFill>
                        </a:rPr>
                        <a:t>何人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2109747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3A454A6F-CB9B-42F5-BF30-66B216CCE3D7}"/>
              </a:ext>
            </a:extLst>
          </p:cNvPr>
          <p:cNvSpPr txBox="1"/>
          <p:nvPr/>
        </p:nvSpPr>
        <p:spPr>
          <a:xfrm>
            <a:off x="364761" y="3802553"/>
            <a:ext cx="11462478" cy="248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2.</a:t>
            </a:r>
          </a:p>
          <a:p>
            <a:pPr>
              <a:lnSpc>
                <a:spcPct val="150000"/>
              </a:lnSpc>
            </a:pPr>
            <a:r>
              <a:rPr lang="en-US" altLang="zh-TW" sz="3600" dirty="0"/>
              <a:t>A</a:t>
            </a:r>
            <a:r>
              <a:rPr lang="zh-TW" altLang="en-US" sz="3600" dirty="0"/>
              <a:t>：</a:t>
            </a:r>
            <a:r>
              <a:rPr lang="en-US" altLang="zh-TW" sz="3600" dirty="0"/>
              <a:t>____________________________________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B</a:t>
            </a:r>
            <a:r>
              <a:rPr lang="zh-TW" altLang="en-US" sz="3600" dirty="0"/>
              <a:t>：这是我妈妈在我</a:t>
            </a:r>
            <a:r>
              <a:rPr lang="en-US" altLang="zh-TW" sz="3600" dirty="0"/>
              <a:t>18</a:t>
            </a:r>
            <a:r>
              <a:rPr lang="zh-TW" altLang="en-US" sz="3600" dirty="0"/>
              <a:t>岁生日的那天送给我的礼物。</a:t>
            </a:r>
            <a:endParaRPr lang="en-US" altLang="zh-TW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1DAF836-A021-48FD-8D8A-FEE3352A0C72}"/>
              </a:ext>
            </a:extLst>
          </p:cNvPr>
          <p:cNvSpPr txBox="1"/>
          <p:nvPr/>
        </p:nvSpPr>
        <p:spPr>
          <a:xfrm>
            <a:off x="1238250" y="1781175"/>
            <a:ext cx="911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你是何时对对中国文化感兴趣的？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EAEE493-73AE-4436-8CB1-F547610212FB}"/>
              </a:ext>
            </a:extLst>
          </p:cNvPr>
          <p:cNvSpPr txBox="1"/>
          <p:nvPr/>
        </p:nvSpPr>
        <p:spPr>
          <a:xfrm>
            <a:off x="1238249" y="4721073"/>
            <a:ext cx="911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这是何物？</a:t>
            </a:r>
          </a:p>
        </p:txBody>
      </p:sp>
    </p:spTree>
    <p:extLst>
      <p:ext uri="{BB962C8B-B14F-4D97-AF65-F5344CB8AC3E}">
        <p14:creationId xmlns:p14="http://schemas.microsoft.com/office/powerpoint/2010/main" val="30164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0" y="729218"/>
            <a:ext cx="11462478" cy="331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3.</a:t>
            </a:r>
          </a:p>
          <a:p>
            <a:pPr>
              <a:lnSpc>
                <a:spcPct val="150000"/>
              </a:lnSpc>
            </a:pPr>
            <a:r>
              <a:rPr lang="en-US" altLang="zh-TW" sz="3600" dirty="0"/>
              <a:t>A</a:t>
            </a:r>
            <a:r>
              <a:rPr lang="zh-TW" altLang="en-US" sz="3600" dirty="0"/>
              <a:t>：</a:t>
            </a:r>
            <a:r>
              <a:rPr lang="en-US" altLang="zh-TW" sz="3600" dirty="0"/>
              <a:t>____________________________________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B</a:t>
            </a:r>
            <a:r>
              <a:rPr lang="zh-TW" altLang="en-US" sz="3600" dirty="0"/>
              <a:t>：因为工作的地方太远了，再加上我对工作的内容不感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    兴趣，所以就辞职了。</a:t>
            </a:r>
            <a:endParaRPr lang="en-US" altLang="zh-TW" sz="3600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66FFA54F-3E97-4E34-A124-97F6F9520FCA}"/>
              </a:ext>
            </a:extLst>
          </p:cNvPr>
          <p:cNvGraphicFramePr>
            <a:graphicFrameLocks noGrp="1"/>
          </p:cNvGraphicFramePr>
          <p:nvPr/>
        </p:nvGraphicFramePr>
        <p:xfrm>
          <a:off x="119060" y="150098"/>
          <a:ext cx="11953879" cy="579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07697">
                  <a:extLst>
                    <a:ext uri="{9D8B030D-6E8A-4147-A177-3AD203B41FA5}">
                      <a16:colId xmlns:a16="http://schemas.microsoft.com/office/drawing/2014/main" val="2679242025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3600361364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3427894235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4010024064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2956111211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2101947100"/>
                    </a:ext>
                  </a:extLst>
                </a:gridCol>
                <a:gridCol w="1707697">
                  <a:extLst>
                    <a:ext uri="{9D8B030D-6E8A-4147-A177-3AD203B41FA5}">
                      <a16:colId xmlns:a16="http://schemas.microsoft.com/office/drawing/2014/main" val="1142962499"/>
                    </a:ext>
                  </a:extLst>
                </a:gridCol>
              </a:tblGrid>
              <a:tr h="1253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660033"/>
                          </a:solidFill>
                        </a:rPr>
                        <a:t>何人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何处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2109747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3A454A6F-CB9B-42F5-BF30-66B216CCE3D7}"/>
              </a:ext>
            </a:extLst>
          </p:cNvPr>
          <p:cNvSpPr txBox="1"/>
          <p:nvPr/>
        </p:nvSpPr>
        <p:spPr>
          <a:xfrm>
            <a:off x="364760" y="3548568"/>
            <a:ext cx="11462478" cy="331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4.</a:t>
            </a:r>
          </a:p>
          <a:p>
            <a:pPr>
              <a:lnSpc>
                <a:spcPct val="150000"/>
              </a:lnSpc>
            </a:pPr>
            <a:r>
              <a:rPr lang="en-US" altLang="zh-TW" sz="3600" dirty="0"/>
              <a:t>A</a:t>
            </a:r>
            <a:r>
              <a:rPr lang="zh-TW" altLang="en-US" sz="3600" dirty="0"/>
              <a:t>：</a:t>
            </a:r>
            <a:r>
              <a:rPr lang="en-US" altLang="zh-TW" sz="3600" dirty="0"/>
              <a:t>____________________________________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B</a:t>
            </a:r>
            <a:r>
              <a:rPr lang="zh-TW" altLang="en-US" sz="3600" dirty="0"/>
              <a:t>：因为妈妈不让我养小动物，所以我只好把小兔子藏在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    床底下了。</a:t>
            </a:r>
            <a:endParaRPr lang="en-US" altLang="zh-TW" sz="3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884A7FD-270A-46DC-9D0E-BE1FCF1A3C63}"/>
              </a:ext>
            </a:extLst>
          </p:cNvPr>
          <p:cNvSpPr txBox="1"/>
          <p:nvPr/>
        </p:nvSpPr>
        <p:spPr>
          <a:xfrm>
            <a:off x="1228725" y="1616386"/>
            <a:ext cx="911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你何故辞职？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C97E49-C0A6-4C47-871A-F12BA66E4028}"/>
              </a:ext>
            </a:extLst>
          </p:cNvPr>
          <p:cNvSpPr txBox="1"/>
          <p:nvPr/>
        </p:nvSpPr>
        <p:spPr>
          <a:xfrm>
            <a:off x="1228725" y="4435736"/>
            <a:ext cx="911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你把小兔子藏在何处？</a:t>
            </a:r>
          </a:p>
        </p:txBody>
      </p:sp>
    </p:spTree>
    <p:extLst>
      <p:ext uri="{BB962C8B-B14F-4D97-AF65-F5344CB8AC3E}">
        <p14:creationId xmlns:p14="http://schemas.microsoft.com/office/powerpoint/2010/main" val="42406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4" y="138890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5" y="3233435"/>
            <a:ext cx="11525005" cy="2749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1.adv.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</a:rPr>
              <a:t>表示最高的限度、程度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也说</a:t>
            </a:r>
            <a:r>
              <a:rPr lang="zh-TW" altLang="en-US" sz="4000" dirty="0">
                <a:latin typeface="微軟正黑體" panose="020B0604030504040204" pitchFamily="34" charset="-120"/>
              </a:rPr>
              <a:t>“最多”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19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778000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顶多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2327535"/>
            <a:ext cx="11462478" cy="2749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/>
              <a:t>1.</a:t>
            </a:r>
            <a:r>
              <a:rPr lang="zh-TW" altLang="en-US" sz="4000" dirty="0"/>
              <a:t>这个会议</a:t>
            </a:r>
            <a:r>
              <a:rPr lang="zh-TW" altLang="en-US" sz="4000" dirty="0">
                <a:highlight>
                  <a:srgbClr val="FFFF00"/>
                </a:highlight>
              </a:rPr>
              <a:t>顶多</a:t>
            </a:r>
            <a:r>
              <a:rPr lang="zh-TW" altLang="en-US" sz="4000" dirty="0"/>
              <a:t>再有一个小时就结束了。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en-US" altLang="zh-TW" sz="4000" dirty="0"/>
              <a:t>2.</a:t>
            </a:r>
            <a:r>
              <a:rPr lang="zh-TW" altLang="en-US" sz="4000" dirty="0"/>
              <a:t>他以前在军队里</a:t>
            </a:r>
            <a:r>
              <a:rPr lang="zh-TW" altLang="en-US" sz="4000" dirty="0">
                <a:highlight>
                  <a:srgbClr val="FFFF00"/>
                </a:highlight>
              </a:rPr>
              <a:t>顶多</a:t>
            </a:r>
            <a:r>
              <a:rPr lang="zh-TW" altLang="en-US" sz="4000" dirty="0"/>
              <a:t>是个中尉</a:t>
            </a:r>
            <a:r>
              <a:rPr lang="en-US" altLang="zh-TW" sz="2800" dirty="0"/>
              <a:t>(first lieutenant)</a:t>
            </a:r>
            <a:r>
              <a:rPr lang="zh-TW" altLang="en-US" sz="4000" dirty="0"/>
              <a:t>，肯定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   不会是将军</a:t>
            </a:r>
            <a:r>
              <a:rPr lang="en-US" altLang="zh-TW" sz="2800" dirty="0"/>
              <a:t>(general)</a:t>
            </a:r>
            <a:r>
              <a:rPr lang="zh-TW" altLang="en-US" sz="4000" dirty="0"/>
              <a:t>？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6944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7E290C5-1D5A-4C21-9E54-96A51A1D2448}"/>
              </a:ext>
            </a:extLst>
          </p:cNvPr>
          <p:cNvSpPr txBox="1"/>
          <p:nvPr/>
        </p:nvSpPr>
        <p:spPr>
          <a:xfrm>
            <a:off x="352425" y="574153"/>
            <a:ext cx="1150338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1.</a:t>
            </a:r>
          </a:p>
          <a:p>
            <a:pPr>
              <a:lnSpc>
                <a:spcPct val="150000"/>
              </a:lnSpc>
            </a:pPr>
            <a:r>
              <a:rPr lang="zh-TW" altLang="en-US" sz="3600" dirty="0"/>
              <a:t>那本书不是太厚，也就是</a:t>
            </a:r>
            <a:r>
              <a:rPr lang="en-US" altLang="zh-TW" sz="3600" dirty="0"/>
              <a:t>100</a:t>
            </a:r>
            <a:r>
              <a:rPr lang="zh-TW" altLang="en-US" sz="3600" dirty="0"/>
              <a:t>页左右吧。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→</a:t>
            </a:r>
            <a:endParaRPr lang="en-US" altLang="zh-TW" sz="3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481455-148E-453B-AA62-D769BE9ADBFC}"/>
              </a:ext>
            </a:extLst>
          </p:cNvPr>
          <p:cNvSpPr txBox="1"/>
          <p:nvPr/>
        </p:nvSpPr>
        <p:spPr>
          <a:xfrm>
            <a:off x="344305" y="3801180"/>
            <a:ext cx="1150338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2.</a:t>
            </a:r>
          </a:p>
          <a:p>
            <a:pPr>
              <a:lnSpc>
                <a:spcPct val="150000"/>
              </a:lnSpc>
            </a:pPr>
            <a:r>
              <a:rPr lang="zh-TW" altLang="en-US" sz="3600" dirty="0"/>
              <a:t>我这次考得不太理想，我自己觉得能达到</a:t>
            </a:r>
            <a:r>
              <a:rPr lang="en-US" altLang="zh-TW" sz="3600" dirty="0"/>
              <a:t>70</a:t>
            </a:r>
            <a:r>
              <a:rPr lang="zh-TW" altLang="en-US" sz="3600" dirty="0"/>
              <a:t>分就不错了。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→</a:t>
            </a:r>
            <a:endParaRPr lang="en-US" altLang="zh-TW" sz="36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9D9FB8C-1475-40A4-A6B1-B473DAB7351C}"/>
              </a:ext>
            </a:extLst>
          </p:cNvPr>
          <p:cNvSpPr txBox="1"/>
          <p:nvPr/>
        </p:nvSpPr>
        <p:spPr>
          <a:xfrm>
            <a:off x="1038226" y="2410489"/>
            <a:ext cx="1081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那本书不是太厚，至少有</a:t>
            </a:r>
            <a:r>
              <a:rPr lang="en-US" altLang="zh-TW" sz="3600" dirty="0">
                <a:solidFill>
                  <a:srgbClr val="FF0000"/>
                </a:solidFill>
              </a:rPr>
              <a:t>100</a:t>
            </a:r>
            <a:r>
              <a:rPr lang="zh-TW" altLang="en-US" sz="3600" dirty="0">
                <a:solidFill>
                  <a:srgbClr val="FF0000"/>
                </a:solidFill>
              </a:rPr>
              <a:t>页吧。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4D35CF-30E3-4AB9-8328-9511564041EC}"/>
              </a:ext>
            </a:extLst>
          </p:cNvPr>
          <p:cNvSpPr txBox="1"/>
          <p:nvPr/>
        </p:nvSpPr>
        <p:spPr>
          <a:xfrm>
            <a:off x="923925" y="5637516"/>
            <a:ext cx="1126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我这次考得不太理想，我自己觉得至少有</a:t>
            </a:r>
            <a:r>
              <a:rPr lang="en-US" altLang="zh-TW" sz="3600" dirty="0">
                <a:solidFill>
                  <a:srgbClr val="FF0000"/>
                </a:solidFill>
              </a:rPr>
              <a:t>70</a:t>
            </a:r>
            <a:r>
              <a:rPr lang="zh-TW" altLang="en-US" sz="3600" dirty="0">
                <a:solidFill>
                  <a:srgbClr val="FF0000"/>
                </a:solidFill>
              </a:rPr>
              <a:t>分就不错了。</a:t>
            </a:r>
          </a:p>
        </p:txBody>
      </p:sp>
    </p:spTree>
    <p:extLst>
      <p:ext uri="{BB962C8B-B14F-4D97-AF65-F5344CB8AC3E}">
        <p14:creationId xmlns:p14="http://schemas.microsoft.com/office/powerpoint/2010/main" val="6188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7E290C5-1D5A-4C21-9E54-96A51A1D2448}"/>
              </a:ext>
            </a:extLst>
          </p:cNvPr>
          <p:cNvSpPr txBox="1"/>
          <p:nvPr/>
        </p:nvSpPr>
        <p:spPr>
          <a:xfrm>
            <a:off x="344305" y="115336"/>
            <a:ext cx="11503389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3.</a:t>
            </a:r>
          </a:p>
          <a:p>
            <a:pPr>
              <a:lnSpc>
                <a:spcPct val="150000"/>
              </a:lnSpc>
            </a:pPr>
            <a:r>
              <a:rPr lang="zh-TW" altLang="en-US" sz="3200" dirty="0"/>
              <a:t>英语老师说我现在的英语水平刚够中级，不适合选择这么难的教材。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/>
              <a:t>→</a:t>
            </a:r>
            <a:endParaRPr lang="en-US" altLang="zh-TW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481455-148E-453B-AA62-D769BE9ADBFC}"/>
              </a:ext>
            </a:extLst>
          </p:cNvPr>
          <p:cNvSpPr txBox="1"/>
          <p:nvPr/>
        </p:nvSpPr>
        <p:spPr>
          <a:xfrm>
            <a:off x="344305" y="3089385"/>
            <a:ext cx="11503389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4.</a:t>
            </a:r>
          </a:p>
          <a:p>
            <a:pPr>
              <a:lnSpc>
                <a:spcPct val="150000"/>
              </a:lnSpc>
            </a:pPr>
            <a:r>
              <a:rPr lang="zh-TW" altLang="en-US" sz="3200" dirty="0"/>
              <a:t>我这个人不太善于爬山，像香山这样高度的山，我能爬到半山腰就不错了。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/>
              <a:t>→</a:t>
            </a:r>
            <a:endParaRPr lang="en-US" altLang="zh-TW" sz="3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4FB9769-FEF2-4F10-86E3-DF06C4965F61}"/>
              </a:ext>
            </a:extLst>
          </p:cNvPr>
          <p:cNvSpPr/>
          <p:nvPr/>
        </p:nvSpPr>
        <p:spPr>
          <a:xfrm>
            <a:off x="1032387" y="2331552"/>
            <a:ext cx="10815306" cy="14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</a:rPr>
              <a:t>英语老师说我现在的英语水平至少才中级，不适合选择这么难的教材。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29E8E0-D079-4892-9B64-D783E007CECA}"/>
              </a:ext>
            </a:extLst>
          </p:cNvPr>
          <p:cNvSpPr/>
          <p:nvPr/>
        </p:nvSpPr>
        <p:spPr>
          <a:xfrm>
            <a:off x="1032387" y="5323904"/>
            <a:ext cx="10815306" cy="14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</a:rPr>
              <a:t>我这个人不太善于爬山，像香山这样高度的山，我至少爬到半山腰就不错了。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19D184-FA77-4C04-914C-03B32A38A95D}"/>
              </a:ext>
            </a:extLst>
          </p:cNvPr>
          <p:cNvSpPr/>
          <p:nvPr/>
        </p:nvSpPr>
        <p:spPr>
          <a:xfrm>
            <a:off x="333375" y="685800"/>
            <a:ext cx="11525250" cy="55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容的浮现和消失组成了我们的人生。“见面”成了我们人生的一个又一个开始。美国总统林肯说过：过了四十岁，一个人就应该对自己的相貌负责。林肯看到了人生经历将会重塑面容，发现了心理一直在悄悄镂刻着生理的秘密。比较一下俄国作家契诃夫少年和盛年的照片，比较一下印度领袖甘地少年和盛年的照片，我们的确看到了智慧和胸怀是如何在面容上生长，最后成为了人世间美的精品。少年顶多有漂亮，盛年才有美。生活阅历一直在进行悄悄的整容。</a:t>
            </a:r>
            <a:endParaRPr lang="en-US" altLang="zh-TW" sz="3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55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特使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威武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震慑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722304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国家特别派出的外交代表。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威力强大，有气势。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震动使害怕。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0" y="5179220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优美高雅。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special envoy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758013"/>
            <a:ext cx="390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graceful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mighty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CC217FE-2889-4834-9F49-57F218FE3078}"/>
              </a:ext>
            </a:extLst>
          </p:cNvPr>
          <p:cNvSpPr/>
          <p:nvPr/>
        </p:nvSpPr>
        <p:spPr>
          <a:xfrm>
            <a:off x="2505770" y="3845520"/>
            <a:ext cx="3570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awe;fear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056E6BD-707D-42B3-8A21-41A605241FFB}"/>
              </a:ext>
            </a:extLst>
          </p:cNvPr>
          <p:cNvSpPr txBox="1"/>
          <p:nvPr/>
        </p:nvSpPr>
        <p:spPr>
          <a:xfrm>
            <a:off x="6134491" y="3429000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优雅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假扮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101833" y="197352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卫士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下人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奉命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扮成跟本人不一样的人。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1668333"/>
            <a:ext cx="2333234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保护长官的士兵。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40956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仆人。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0" y="5179220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遵守命令。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disguise oneself as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675145"/>
            <a:ext cx="386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follow the cues of sb.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bodyguard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181EBF-86D2-4471-B887-2CA7AA3D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0" y="1034701"/>
            <a:ext cx="3600449" cy="2394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922F816-7CD6-434E-82C8-11AF0AEBF34E}"/>
              </a:ext>
            </a:extLst>
          </p:cNvPr>
          <p:cNvSpPr/>
          <p:nvPr/>
        </p:nvSpPr>
        <p:spPr>
          <a:xfrm>
            <a:off x="2486524" y="3705923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sevant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FE60A2A-3D69-44BC-A211-2373D75AE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675" y="4543175"/>
            <a:ext cx="3569325" cy="23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19D184-FA77-4C04-914C-03B32A38A95D}"/>
              </a:ext>
            </a:extLst>
          </p:cNvPr>
          <p:cNvSpPr/>
          <p:nvPr/>
        </p:nvSpPr>
        <p:spPr>
          <a:xfrm>
            <a:off x="333375" y="1428750"/>
            <a:ext cx="11525250" cy="369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世说新语</a:t>
            </a: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记录着这样一个著名的传说：魏王曹操当年要接见匈奴特使，担心自己面貌不够雄武，不足以震慑来使，便让一个姓崔的人假扮魏王，而自己持刀于床头假扮卫士。接见完以后，下人奉命去询问来使对魏王的印象，不料客人说：魏王确实优雅，“然床头捉刀人，此乃英雄也</a:t>
            </a: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!</a:t>
            </a: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3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D86DC35-BFBF-4648-A37D-A7104D0F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127" y="1056540"/>
            <a:ext cx="3614872" cy="237376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巴掌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指纹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精确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情感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5409"/>
            <a:ext cx="2809875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手掌。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5999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非常准确。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7" y="678318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palm ; hand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853625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Emotion</a:t>
            </a:r>
            <a:r>
              <a:rPr lang="zh-TW" altLang="en-US" sz="3200" dirty="0"/>
              <a:t> </a:t>
            </a:r>
            <a:r>
              <a:rPr lang="en-US" altLang="zh-TW" sz="3200" dirty="0"/>
              <a:t>;</a:t>
            </a:r>
            <a:r>
              <a:rPr lang="zh-TW" altLang="en-US" sz="3200" dirty="0"/>
              <a:t> </a:t>
            </a:r>
            <a:r>
              <a:rPr lang="en-US" altLang="zh-TW" sz="3200" dirty="0"/>
              <a:t>feeling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1" y="223975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Loops and whorls on a finger ; fingerprint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D995FC-1201-4407-8B3B-4D0F2FE2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545" y="1263093"/>
            <a:ext cx="1811774" cy="219461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97FC75B-ED37-439F-8932-482BB9DF32FC}"/>
              </a:ext>
            </a:extLst>
          </p:cNvPr>
          <p:cNvSpPr/>
          <p:nvPr/>
        </p:nvSpPr>
        <p:spPr>
          <a:xfrm>
            <a:off x="2513353" y="3938379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accurate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B462AAE-55D4-43E6-A30C-E9B20C8AA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947" b="11116"/>
          <a:stretch/>
        </p:blipFill>
        <p:spPr>
          <a:xfrm>
            <a:off x="9134475" y="5109492"/>
            <a:ext cx="3074489" cy="152453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8E0F0DA-C03D-409E-89D7-5A60DB813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17"/>
          <a:stretch/>
        </p:blipFill>
        <p:spPr>
          <a:xfrm>
            <a:off x="6074395" y="5113991"/>
            <a:ext cx="3060080" cy="15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9" grpId="0"/>
      <p:bldP spid="11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展现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剧艺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3570985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奶油小生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帝王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04361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显现出，展示。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1" y="1979719"/>
            <a:ext cx="6095997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戏剧艺术。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4948569"/>
            <a:ext cx="5043619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指长得好看但缺少男子气质的男生。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emerge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758013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emperor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3EED81-F7B1-48E5-B180-00B6C335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179" y="4478950"/>
            <a:ext cx="3212255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城府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纯情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娼妓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红尘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02568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比喻待人处世的心机。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831105" y="1979719"/>
            <a:ext cx="502569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专一、诚挚的感情。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179220"/>
            <a:ext cx="502569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妓女。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1" y="5179220"/>
            <a:ext cx="3437754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指繁华的社会，泛指人世间。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shrewdness;</a:t>
            </a:r>
          </a:p>
          <a:p>
            <a:pPr algn="ctr"/>
            <a:r>
              <a:rPr lang="en-US" altLang="zh-TW" sz="3200" dirty="0"/>
              <a:t>subtlety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08832" y="3796253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the world of mortals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DF050E8-321F-48B8-8435-41FA96EFDB67}"/>
              </a:ext>
            </a:extLst>
          </p:cNvPr>
          <p:cNvSpPr/>
          <p:nvPr/>
        </p:nvSpPr>
        <p:spPr>
          <a:xfrm>
            <a:off x="2486526" y="3727664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prostitute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沧桑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197352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不易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881524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鱼尾纹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879273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抬头纹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04361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比喻世事变化很大。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813175" y="1979719"/>
            <a:ext cx="504361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不容易。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not easy to do </a:t>
            </a:r>
            <a:r>
              <a:rPr lang="en-US" altLang="zh-TW" sz="3200" dirty="0" err="1"/>
              <a:t>sth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EF080B-B6DD-43D3-9DC6-F7223123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76" y="4554197"/>
            <a:ext cx="3888500" cy="23038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CC01F92-0218-4509-B179-19E878F4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003" y="4421703"/>
            <a:ext cx="3666668" cy="24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薄历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好学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面部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04361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课文中指说话刻薄严厉。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813175" y="1979719"/>
            <a:ext cx="504361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喜欢学习。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4361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深奥，深刻。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1" y="5179220"/>
            <a:ext cx="215132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脸。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65250" y="3685701"/>
            <a:ext cx="394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Calibri" panose="020F0502020204030204" pitchFamily="34" charset="0"/>
                <a:cs typeface="Calibri" panose="020F0502020204030204" pitchFamily="34" charset="0"/>
              </a:rPr>
              <a:t>face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2BE2305-8872-4CAC-B108-4A9916E38795}"/>
              </a:ext>
            </a:extLst>
          </p:cNvPr>
          <p:cNvSpPr/>
          <p:nvPr/>
        </p:nvSpPr>
        <p:spPr>
          <a:xfrm>
            <a:off x="2486526" y="3927594"/>
            <a:ext cx="394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deep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154812-EAC8-4FCC-B3CA-D3527E99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753" y="4332033"/>
            <a:ext cx="3786247" cy="25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舒展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和谐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遮掩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即便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285623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伸展，不蜷缩。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813176" y="1979719"/>
            <a:ext cx="504361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配合适当。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40956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遮挡，挡住。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7028329" y="5179220"/>
            <a:ext cx="4846576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即使。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unfold;extend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08832" y="3814227"/>
            <a:ext cx="394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Even if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harmonious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76C6ED-2ACA-4355-AB77-F2060DC25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5" r="22507"/>
          <a:stretch/>
        </p:blipFill>
        <p:spPr>
          <a:xfrm>
            <a:off x="3334690" y="868043"/>
            <a:ext cx="2426101" cy="257175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17A9F54-59F8-4541-91B5-A016A59F313D}"/>
              </a:ext>
            </a:extLst>
          </p:cNvPr>
          <p:cNvSpPr/>
          <p:nvPr/>
        </p:nvSpPr>
        <p:spPr>
          <a:xfrm>
            <a:off x="2486526" y="3783450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blind; cover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E826938-9AB8-4561-8540-D7AD69730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789" y="4711882"/>
            <a:ext cx="3260702" cy="216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演变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追溯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相关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626813"/>
            <a:ext cx="5047286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发展变化</a:t>
            </a:r>
            <a:r>
              <a:rPr lang="en-US" altLang="zh-TW" sz="3200" dirty="0">
                <a:latin typeface="Calibri" panose="020F0502020204030204" pitchFamily="34" charset="0"/>
              </a:rPr>
              <a:t>(</a:t>
            </a:r>
            <a:r>
              <a:rPr lang="zh-TW" altLang="en-US" sz="3200" dirty="0">
                <a:latin typeface="Calibri" panose="020F0502020204030204" pitchFamily="34" charset="0"/>
              </a:rPr>
              <a:t>指时间比较长</a:t>
            </a:r>
            <a:r>
              <a:rPr lang="en-US" altLang="zh-TW" sz="3200" dirty="0">
                <a:latin typeface="Calibri" panose="020F0502020204030204" pitchFamily="34" charset="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400800" y="1633322"/>
            <a:ext cx="5455995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逆流而上，比喻探索事物的由来。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538249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彼此关联。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develop;evolve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trace back to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2908604-DB10-4A2C-BE3B-43A73BF977FA}"/>
              </a:ext>
            </a:extLst>
          </p:cNvPr>
          <p:cNvSpPr/>
          <p:nvPr/>
        </p:nvSpPr>
        <p:spPr>
          <a:xfrm>
            <a:off x="2525015" y="3894732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be related to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1" grpId="0"/>
      <p:bldP spid="14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难能可贵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262031" y="3234424"/>
            <a:ext cx="6610991" cy="274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即使家里很穷，他也沒有放棄學習，這種精神真是十分難能可貴。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46167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752766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不容易做到的事而做到，所以特别可贵。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9A7D6A-F12D-43CC-8CC1-FB10098C43F8}"/>
              </a:ext>
            </a:extLst>
          </p:cNvPr>
          <p:cNvSpPr/>
          <p:nvPr/>
        </p:nvSpPr>
        <p:spPr>
          <a:xfrm>
            <a:off x="6098536" y="207799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6"/>
                </a:solidFill>
              </a:rPr>
              <a:t>commendable</a:t>
            </a:r>
            <a:endParaRPr lang="zh-TW" altLang="en-US" sz="2800" dirty="0">
              <a:solidFill>
                <a:schemeClr val="accent6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FB8796B-6DD8-41CB-8740-2284FB2E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67" y="2032945"/>
            <a:ext cx="47625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巧言令色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74635" y="3399205"/>
            <a:ext cx="6498386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/>
              <a:t>他是一位巧言令色的人，表面上和大家都是好朋友，實際上卻常常在背后说别人坏话</a:t>
            </a:r>
            <a:r>
              <a:rPr lang="zh-TW" altLang="en-US" sz="3600" dirty="0">
                <a:latin typeface="Helvetica Neue"/>
              </a:rPr>
              <a:t>。</a:t>
            </a:r>
            <a:endParaRPr lang="zh-TW" altLang="en-US" sz="36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 flipV="1">
            <a:off x="4646428" y="1286000"/>
            <a:ext cx="1773622" cy="20764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0" y="685835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用好听的话和假装和善来讨好别人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F3B322-DDBF-4295-8661-41FF5D802DDC}"/>
              </a:ext>
            </a:extLst>
          </p:cNvPr>
          <p:cNvSpPr/>
          <p:nvPr/>
        </p:nvSpPr>
        <p:spPr>
          <a:xfrm>
            <a:off x="6098536" y="207799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6"/>
                </a:solidFill>
              </a:rPr>
              <a:t>artful words and insinuating countenance</a:t>
            </a:r>
            <a:endParaRPr lang="zh-TW" altLang="en-US" sz="2800" dirty="0">
              <a:solidFill>
                <a:schemeClr val="accent6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F02486A-EAB8-4444-8C60-A6EAD505F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3032097"/>
            <a:ext cx="5252920" cy="30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心浮气躁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1" y="3296918"/>
            <a:ext cx="5777021" cy="1825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處理事情要冷靜，千萬不能心浮氣躁</a:t>
            </a:r>
            <a:r>
              <a:rPr lang="zh-TW" altLang="en-US" sz="4000" dirty="0">
                <a:latin typeface="Helvetica Neue"/>
              </a:rPr>
              <a:t>。</a:t>
            </a:r>
            <a:endParaRPr lang="zh-TW" altLang="en-US" sz="40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706599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形容情绪不稳，容易生气的样子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0CC4FD6-0B25-4993-9DD3-8BDC8BA3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06" y="2624373"/>
            <a:ext cx="3554127" cy="35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顺理成章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58100" y="3604255"/>
            <a:ext cx="5777021" cy="1825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/>
              <a:t>父親去世後，他就順理成章地成為公司的老板</a:t>
            </a:r>
            <a:r>
              <a:rPr lang="zh-TW" altLang="en-US" sz="4000" dirty="0">
                <a:latin typeface="Helvetica Neue"/>
              </a:rPr>
              <a:t>。</a:t>
            </a:r>
            <a:endParaRPr lang="zh-TW" altLang="en-US" sz="40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2" cy="46167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0" y="752766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形容写文章或做事条理清楚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A1E745-A84A-4859-9042-53CE81F9EF7E}"/>
              </a:ext>
            </a:extLst>
          </p:cNvPr>
          <p:cNvSpPr/>
          <p:nvPr/>
        </p:nvSpPr>
        <p:spPr>
          <a:xfrm>
            <a:off x="6098536" y="207799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6"/>
                </a:solidFill>
              </a:rPr>
              <a:t>to write well, you must follow a logical train of thought</a:t>
            </a:r>
            <a:endParaRPr lang="zh-TW" altLang="en-US" sz="2800" dirty="0">
              <a:solidFill>
                <a:schemeClr val="accent6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D97226-3E15-46B7-BBCA-85E869E0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414760"/>
            <a:ext cx="5410295" cy="40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流露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占据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焦点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忧郁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-5831" y="1616049"/>
            <a:ext cx="6095999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(</a:t>
            </a:r>
            <a:r>
              <a:rPr lang="zh-TW" altLang="en-US" sz="4000" dirty="0">
                <a:latin typeface="+mn-ea"/>
              </a:rPr>
              <a:t>意思、感情</a:t>
            </a:r>
            <a:r>
              <a:rPr lang="en-US" altLang="zh-TW" sz="4000" dirty="0">
                <a:latin typeface="+mn-ea"/>
              </a:rPr>
              <a:t>)</a:t>
            </a:r>
            <a:r>
              <a:rPr lang="zh-TW" altLang="en-US" sz="4000" dirty="0">
                <a:latin typeface="+mn-ea"/>
              </a:rPr>
              <a:t>不自觉地表现出来。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3730" y="1602134"/>
            <a:ext cx="6086082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用强力取得或保持在某个地方。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11665" y="5019093"/>
            <a:ext cx="6057510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比喻事情或道理引人注意的集中点。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090168" y="5179220"/>
            <a:ext cx="6130403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忧伤，愁闷。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96051" y="204907"/>
            <a:ext cx="3599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show unintentionally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710" y="3915180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dejected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0" y="694731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occupy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BBBAFE-5814-4E88-BACF-83298EA7F294}"/>
              </a:ext>
            </a:extLst>
          </p:cNvPr>
          <p:cNvSpPr/>
          <p:nvPr/>
        </p:nvSpPr>
        <p:spPr>
          <a:xfrm>
            <a:off x="2505381" y="3943755"/>
            <a:ext cx="3599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focus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心宽体胖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429000"/>
            <a:ext cx="5777021" cy="165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/>
              <a:t>公园裡的老人們心宽體胖，過著舒服的日子</a:t>
            </a:r>
            <a:r>
              <a:rPr lang="zh-TW" altLang="en-US" sz="3600" dirty="0">
                <a:latin typeface="Helvetica Neue"/>
              </a:rPr>
              <a:t>。</a:t>
            </a:r>
            <a:endParaRPr lang="zh-TW" altLang="en-US" sz="36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706599"/>
            <a:ext cx="5452971" cy="1200329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因为心情开朗、舒畅而身体发胖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2FBBC0-3CB4-4686-A474-CC849C022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460927"/>
            <a:ext cx="5737288" cy="382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</a:rPr>
              <a:t>深邃</a:t>
            </a:r>
            <a:endParaRPr lang="en-US" altLang="zh-TW" sz="13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深奥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近义词</a:t>
            </a:r>
            <a:r>
              <a:rPr lang="en-US" altLang="zh-TW" sz="3200" dirty="0">
                <a:latin typeface="+mn-ea"/>
              </a:rPr>
              <a:t>4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69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58477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深邃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58477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深奥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26476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137402"/>
              </p:ext>
            </p:extLst>
          </p:nvPr>
        </p:nvGraphicFramePr>
        <p:xfrm>
          <a:off x="330514" y="882600"/>
          <a:ext cx="11530972" cy="570269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5572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6079811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637254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语义</a:t>
                      </a:r>
                      <a:endParaRPr lang="zh-TW" alt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6166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都有“道理、含义高深，不容易理解”的意思。</a:t>
                      </a:r>
                      <a:endParaRPr lang="zh-TW" altLang="en-US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57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深邃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深奥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8693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有“幽深、深远”的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  意思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常用作书面语。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书面语和口语都可以用。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8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</a:rPr>
              <a:t>深邃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</a:rPr>
              <a:t>深奥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5" y="2284396"/>
            <a:ext cx="11530970" cy="322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500" dirty="0"/>
              <a:t>1.</a:t>
            </a:r>
            <a:r>
              <a:rPr lang="zh-TW" altLang="en-US" sz="3500" dirty="0"/>
              <a:t>这首诗的含义很</a:t>
            </a:r>
            <a:r>
              <a:rPr lang="zh-TW" altLang="en-US" sz="3500" dirty="0">
                <a:highlight>
                  <a:srgbClr val="FFFF00"/>
                </a:highlight>
              </a:rPr>
              <a:t>深奥</a:t>
            </a:r>
            <a:r>
              <a:rPr lang="en-US" altLang="zh-TW" sz="3500" dirty="0">
                <a:highlight>
                  <a:srgbClr val="FFFF00"/>
                </a:highlight>
              </a:rPr>
              <a:t>/</a:t>
            </a:r>
            <a:r>
              <a:rPr lang="zh-TW" altLang="en-US" sz="3500" dirty="0">
                <a:highlight>
                  <a:srgbClr val="FFFF00"/>
                </a:highlight>
              </a:rPr>
              <a:t>深邃</a:t>
            </a:r>
            <a:r>
              <a:rPr lang="zh-TW" altLang="en-US" sz="3500" dirty="0"/>
              <a:t>，小孩子是不可能完全理解的。</a:t>
            </a:r>
            <a:endParaRPr lang="en-US" altLang="zh-TW" sz="3500" dirty="0"/>
          </a:p>
          <a:p>
            <a:pPr>
              <a:lnSpc>
                <a:spcPct val="150000"/>
              </a:lnSpc>
            </a:pPr>
            <a:r>
              <a:rPr lang="en-US" altLang="zh-TW" sz="3500" dirty="0"/>
              <a:t>2.</a:t>
            </a:r>
            <a:r>
              <a:rPr lang="zh-TW" altLang="en-US" sz="3500" dirty="0"/>
              <a:t>佛教的教义</a:t>
            </a:r>
            <a:r>
              <a:rPr lang="zh-TW" altLang="en-US" sz="3500" dirty="0">
                <a:highlight>
                  <a:srgbClr val="FFFF00"/>
                </a:highlight>
              </a:rPr>
              <a:t>深奥</a:t>
            </a:r>
            <a:r>
              <a:rPr lang="en-US" altLang="zh-TW" sz="3500" dirty="0">
                <a:highlight>
                  <a:srgbClr val="FFFF00"/>
                </a:highlight>
              </a:rPr>
              <a:t>/</a:t>
            </a:r>
            <a:r>
              <a:rPr lang="zh-TW" altLang="en-US" sz="3500" dirty="0">
                <a:highlight>
                  <a:srgbClr val="FFFF00"/>
                </a:highlight>
              </a:rPr>
              <a:t>深邃</a:t>
            </a:r>
            <a:r>
              <a:rPr lang="zh-TW" altLang="en-US" sz="3500" dirty="0"/>
              <a:t>极了，所们所知道的只是一些皮毛。</a:t>
            </a:r>
            <a:endParaRPr lang="en-US" altLang="zh-TW" sz="3500" dirty="0"/>
          </a:p>
          <a:p>
            <a:pPr>
              <a:lnSpc>
                <a:spcPct val="150000"/>
              </a:lnSpc>
            </a:pPr>
            <a:r>
              <a:rPr lang="en-US" altLang="zh-TW" sz="3500" dirty="0"/>
              <a:t>3.</a:t>
            </a:r>
            <a:r>
              <a:rPr lang="zh-TW" altLang="en-US" sz="3500" dirty="0"/>
              <a:t>这个刚发现的洞穴非常</a:t>
            </a:r>
            <a:r>
              <a:rPr lang="zh-TW" altLang="en-US" sz="3500" dirty="0">
                <a:highlight>
                  <a:srgbClr val="FFFF00"/>
                </a:highlight>
              </a:rPr>
              <a:t>深邃</a:t>
            </a:r>
            <a:r>
              <a:rPr lang="zh-TW" altLang="en-US" sz="3500" dirty="0"/>
              <a:t>，走了一个小时还没有到头。</a:t>
            </a:r>
            <a:endParaRPr lang="en-US" altLang="zh-TW" sz="3500" dirty="0"/>
          </a:p>
          <a:p>
            <a:pPr>
              <a:lnSpc>
                <a:spcPct val="150000"/>
              </a:lnSpc>
            </a:pPr>
            <a:r>
              <a:rPr lang="en-US" altLang="zh-TW" sz="3500" dirty="0"/>
              <a:t>4.</a:t>
            </a:r>
            <a:r>
              <a:rPr lang="zh-TW" altLang="en-US" sz="3500" dirty="0"/>
              <a:t>老教授那</a:t>
            </a:r>
            <a:r>
              <a:rPr lang="zh-TW" altLang="en-US" sz="3500" dirty="0">
                <a:highlight>
                  <a:srgbClr val="FFFF00"/>
                </a:highlight>
              </a:rPr>
              <a:t>深邃</a:t>
            </a:r>
            <a:r>
              <a:rPr lang="zh-TW" altLang="en-US" sz="3500" dirty="0"/>
              <a:t>的目光中包含着丰富的思想和人生感受 。</a:t>
            </a:r>
            <a:endParaRPr lang="en-US" altLang="zh-TW" sz="3500" dirty="0"/>
          </a:p>
        </p:txBody>
      </p:sp>
    </p:spTree>
    <p:extLst>
      <p:ext uri="{BB962C8B-B14F-4D97-AF65-F5344CB8AC3E}">
        <p14:creationId xmlns:p14="http://schemas.microsoft.com/office/powerpoint/2010/main" val="7448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7" y="56340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貌相人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056568"/>
            <a:ext cx="11525005" cy="367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“以貌相人”的意思</a:t>
            </a:r>
            <a:r>
              <a:rPr lang="zh-TW" altLang="en-US" sz="4000" dirty="0">
                <a:latin typeface="微軟正黑體" panose="020B0604030504040204" pitchFamily="34" charset="-120"/>
              </a:rPr>
              <a:t>是“根据相貌来观察人、判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</a:rPr>
              <a:t>   </a:t>
            </a:r>
            <a:r>
              <a:rPr lang="zh-TW" altLang="en-US" sz="4000" dirty="0">
                <a:latin typeface="微軟正黑體" panose="020B0604030504040204" pitchFamily="34" charset="-120"/>
              </a:rPr>
              <a:t>断人”。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2.Structure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：以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单音节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N1(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单音节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Adj.1)+</a:t>
            </a:r>
            <a:r>
              <a:rPr lang="zh-TW" altLang="en-US" sz="4000" dirty="0">
                <a:latin typeface="微軟正黑體" panose="020B0604030504040204" pitchFamily="34" charset="-120"/>
              </a:rPr>
              <a:t>单音节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</a:rPr>
              <a:t>                         V.+</a:t>
            </a:r>
            <a:r>
              <a:rPr lang="zh-TW" altLang="en-US" sz="4000" dirty="0">
                <a:latin typeface="微軟正黑體" panose="020B0604030504040204" pitchFamily="34" charset="-120"/>
              </a:rPr>
              <a:t>单音节</a:t>
            </a:r>
            <a:r>
              <a:rPr lang="en-US" altLang="zh-TW" sz="4000" dirty="0">
                <a:latin typeface="微軟正黑體" panose="020B0604030504040204" pitchFamily="34" charset="-120"/>
              </a:rPr>
              <a:t>N2 (</a:t>
            </a:r>
            <a:r>
              <a:rPr lang="zh-TW" altLang="en-US" sz="4000" dirty="0">
                <a:latin typeface="微軟正黑體" panose="020B0604030504040204" pitchFamily="34" charset="-120"/>
              </a:rPr>
              <a:t>单音节</a:t>
            </a:r>
            <a:r>
              <a:rPr lang="en-US" altLang="zh-TW" sz="4000" dirty="0">
                <a:latin typeface="微軟正黑體" panose="020B0604030504040204" pitchFamily="34" charset="-120"/>
              </a:rPr>
              <a:t>Adj.2)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1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95235E21-0FD9-4528-B8C4-D3EBC59D1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03760"/>
              </p:ext>
            </p:extLst>
          </p:nvPr>
        </p:nvGraphicFramePr>
        <p:xfrm>
          <a:off x="314542" y="482448"/>
          <a:ext cx="11562916" cy="62550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36508405"/>
                    </a:ext>
                  </a:extLst>
                </a:gridCol>
                <a:gridCol w="3933608">
                  <a:extLst>
                    <a:ext uri="{9D8B030D-6E8A-4147-A177-3AD203B41FA5}">
                      <a16:colId xmlns:a16="http://schemas.microsoft.com/office/drawing/2014/main" val="3904289142"/>
                    </a:ext>
                  </a:extLst>
                </a:gridCol>
                <a:gridCol w="1829017">
                  <a:extLst>
                    <a:ext uri="{9D8B030D-6E8A-4147-A177-3AD203B41FA5}">
                      <a16:colId xmlns:a16="http://schemas.microsoft.com/office/drawing/2014/main" val="1486191194"/>
                    </a:ext>
                  </a:extLst>
                </a:gridCol>
                <a:gridCol w="3952441">
                  <a:extLst>
                    <a:ext uri="{9D8B030D-6E8A-4147-A177-3AD203B41FA5}">
                      <a16:colId xmlns:a16="http://schemas.microsoft.com/office/drawing/2014/main" val="634318912"/>
                    </a:ext>
                  </a:extLst>
                </a:gridCol>
              </a:tblGrid>
              <a:tr h="10193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/>
                        <a:t>以次充好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/>
                        <a:t>用不好的冒充好的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以偏概全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用部份来概括全体</a:t>
                      </a:r>
                      <a:endParaRPr kumimoji="0" lang="en-US" altLang="zh-TW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take a part for the whole</a:t>
                      </a:r>
                      <a:endParaRPr kumimoji="0" lang="zh-TW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367614"/>
                  </a:ext>
                </a:extLst>
              </a:tr>
              <a:tr h="11582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以德报怨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用恩惠回报别人的仇恨</a:t>
                      </a:r>
                      <a:r>
                        <a:rPr kumimoji="0" lang="en-US" altLang="zh-TW" sz="18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kiss the hand that smote it</a:t>
                      </a:r>
                      <a:endParaRPr kumimoji="0" lang="zh-TW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以权谋私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利用职权谋取私利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23429"/>
                  </a:ext>
                </a:extLst>
              </a:tr>
              <a:tr h="1019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以己度人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用自己的想法去猜测别人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judge others by oneself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以身试法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用自己的行为去挑战法律</a:t>
                      </a:r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defy the law</a:t>
                      </a:r>
                      <a:endParaRPr kumimoji="0" lang="zh-TW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3396571"/>
                  </a:ext>
                </a:extLst>
              </a:tr>
              <a:tr h="1019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以假乱真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用假的冒充真的</a:t>
                      </a:r>
                      <a:endParaRPr kumimoji="0" lang="en-US" altLang="zh-TW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p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ass off the spurious as genuine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以身殉职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忠于职守而牺牲性命</a:t>
                      </a:r>
                      <a:endParaRPr kumimoji="0" lang="en-US" altLang="zh-TW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 in harness</a:t>
                      </a:r>
                      <a:endParaRPr kumimoji="0" lang="zh-TW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897849"/>
                  </a:ext>
                </a:extLst>
              </a:tr>
              <a:tr h="1019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以理服人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用讲道理来让人信服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persuade through reasoning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以身作则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用自己的行动作为榜样</a:t>
                      </a:r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 an example by one's own action</a:t>
                      </a:r>
                      <a:endParaRPr kumimoji="0" lang="zh-TW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2504815"/>
                  </a:ext>
                </a:extLst>
              </a:tr>
              <a:tr h="1019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以貌取人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用外表去评别人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以一当十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D2E2D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用一个人挡十个人</a:t>
                      </a:r>
                      <a:endParaRPr kumimoji="0" lang="en-US" altLang="zh-TW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pit one against ten</a:t>
                      </a:r>
                      <a:endParaRPr kumimoji="0" lang="zh-TW" alt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710759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070127C5-D26B-4711-9191-AFCB85A92197}"/>
              </a:ext>
            </a:extLst>
          </p:cNvPr>
          <p:cNvSpPr txBox="1"/>
          <p:nvPr/>
        </p:nvSpPr>
        <p:spPr>
          <a:xfrm>
            <a:off x="0" y="0"/>
            <a:ext cx="1778000" cy="400110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以貌相人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22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663BAEA-12DF-44A1-B657-54CFE8DCDC93}"/>
              </a:ext>
            </a:extLst>
          </p:cNvPr>
          <p:cNvSpPr txBox="1"/>
          <p:nvPr/>
        </p:nvSpPr>
        <p:spPr>
          <a:xfrm>
            <a:off x="0" y="0"/>
            <a:ext cx="2495550" cy="400110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以貌相人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595800-A49A-45F8-90B1-28740FC50D29}"/>
              </a:ext>
            </a:extLst>
          </p:cNvPr>
          <p:cNvSpPr txBox="1"/>
          <p:nvPr/>
        </p:nvSpPr>
        <p:spPr>
          <a:xfrm>
            <a:off x="330514" y="2664739"/>
            <a:ext cx="11556686" cy="392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/>
              <a:t>1.</a:t>
            </a:r>
            <a:r>
              <a:rPr lang="zh-TW" altLang="en-US" sz="3400" dirty="0"/>
              <a:t>做买卖如果</a:t>
            </a:r>
            <a:r>
              <a:rPr lang="en-US" altLang="zh-TW" sz="3400" dirty="0"/>
              <a:t>__________</a:t>
            </a:r>
            <a:r>
              <a:rPr lang="zh-TW" altLang="en-US" sz="3400" dirty="0"/>
              <a:t>的话，一定会失去顾客的信任 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2.</a:t>
            </a:r>
            <a:r>
              <a:rPr lang="zh-TW" altLang="en-US" sz="3400" dirty="0"/>
              <a:t>那位警察在抓捕罪犯的过程中</a:t>
            </a:r>
            <a:r>
              <a:rPr lang="en-US" altLang="zh-TW" sz="3400" dirty="0"/>
              <a:t>__________</a:t>
            </a:r>
            <a:r>
              <a:rPr lang="zh-TW" altLang="en-US" sz="3400" dirty="0"/>
              <a:t>，上级追认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zh-TW" altLang="en-US" sz="3400" dirty="0"/>
              <a:t>   他为“最杰出的优秀警察”</a:t>
            </a:r>
            <a:r>
              <a:rPr lang="en-US" altLang="zh-TW" sz="3400" dirty="0"/>
              <a:t> </a:t>
            </a:r>
            <a:r>
              <a:rPr lang="zh-TW" altLang="en-US" sz="3400" dirty="0"/>
              <a:t>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3.</a:t>
            </a:r>
            <a:r>
              <a:rPr lang="zh-TW" altLang="en-US" sz="3400" dirty="0"/>
              <a:t>我朋友模仿齐白石的画惟妙惟肖，简直到了</a:t>
            </a:r>
            <a:r>
              <a:rPr lang="en-US" altLang="zh-TW" sz="3400" dirty="0"/>
              <a:t>__________</a:t>
            </a:r>
          </a:p>
          <a:p>
            <a:pPr>
              <a:lnSpc>
                <a:spcPct val="150000"/>
              </a:lnSpc>
            </a:pPr>
            <a:r>
              <a:rPr lang="zh-TW" altLang="en-US" sz="3400" dirty="0"/>
              <a:t>   的地步 。</a:t>
            </a:r>
            <a:endParaRPr lang="en-US" altLang="zh-TW" sz="3400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55BFFD9-B451-48CF-BCBF-247418D5B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672249"/>
              </p:ext>
            </p:extLst>
          </p:nvPr>
        </p:nvGraphicFramePr>
        <p:xfrm>
          <a:off x="330514" y="578019"/>
          <a:ext cx="11556688" cy="1737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89172">
                  <a:extLst>
                    <a:ext uri="{9D8B030D-6E8A-4147-A177-3AD203B41FA5}">
                      <a16:colId xmlns:a16="http://schemas.microsoft.com/office/drawing/2014/main" val="3584900298"/>
                    </a:ext>
                  </a:extLst>
                </a:gridCol>
                <a:gridCol w="2889172">
                  <a:extLst>
                    <a:ext uri="{9D8B030D-6E8A-4147-A177-3AD203B41FA5}">
                      <a16:colId xmlns:a16="http://schemas.microsoft.com/office/drawing/2014/main" val="3118730024"/>
                    </a:ext>
                  </a:extLst>
                </a:gridCol>
                <a:gridCol w="2889172">
                  <a:extLst>
                    <a:ext uri="{9D8B030D-6E8A-4147-A177-3AD203B41FA5}">
                      <a16:colId xmlns:a16="http://schemas.microsoft.com/office/drawing/2014/main" val="1022053432"/>
                    </a:ext>
                  </a:extLst>
                </a:gridCol>
                <a:gridCol w="2889172">
                  <a:extLst>
                    <a:ext uri="{9D8B030D-6E8A-4147-A177-3AD203B41FA5}">
                      <a16:colId xmlns:a16="http://schemas.microsoft.com/office/drawing/2014/main" val="3549232676"/>
                    </a:ext>
                  </a:extLst>
                </a:gridCol>
              </a:tblGrid>
              <a:tr h="4268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/>
                        <a:t>以次充好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以假乱真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以偏概全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以身殉职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611937"/>
                  </a:ext>
                </a:extLst>
              </a:tr>
              <a:tr h="426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以德报怨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以理服人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以权谋私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以身作则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6131412"/>
                  </a:ext>
                </a:extLst>
              </a:tr>
              <a:tr h="426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以己度人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以貌取人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以身试法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以一当十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29394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F253A163-2145-4F7B-9629-240FE730F020}"/>
              </a:ext>
            </a:extLst>
          </p:cNvPr>
          <p:cNvSpPr txBox="1"/>
          <p:nvPr/>
        </p:nvSpPr>
        <p:spPr>
          <a:xfrm>
            <a:off x="2943225" y="2740938"/>
            <a:ext cx="2419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以次充好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790857-B10D-4EDE-BE63-F7472E02DC44}"/>
              </a:ext>
            </a:extLst>
          </p:cNvPr>
          <p:cNvSpPr txBox="1"/>
          <p:nvPr/>
        </p:nvSpPr>
        <p:spPr>
          <a:xfrm>
            <a:off x="6381749" y="3512463"/>
            <a:ext cx="240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以身殉职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734AC9A-4293-40B4-8E45-509ABFEABDBE}"/>
              </a:ext>
            </a:extLst>
          </p:cNvPr>
          <p:cNvSpPr txBox="1"/>
          <p:nvPr/>
        </p:nvSpPr>
        <p:spPr>
          <a:xfrm>
            <a:off x="8953500" y="5074563"/>
            <a:ext cx="2419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以假乱真</a:t>
            </a:r>
          </a:p>
        </p:txBody>
      </p:sp>
    </p:spTree>
    <p:extLst>
      <p:ext uri="{BB962C8B-B14F-4D97-AF65-F5344CB8AC3E}">
        <p14:creationId xmlns:p14="http://schemas.microsoft.com/office/powerpoint/2010/main" val="37775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663BAEA-12DF-44A1-B657-54CFE8DCDC93}"/>
              </a:ext>
            </a:extLst>
          </p:cNvPr>
          <p:cNvSpPr txBox="1"/>
          <p:nvPr/>
        </p:nvSpPr>
        <p:spPr>
          <a:xfrm>
            <a:off x="0" y="0"/>
            <a:ext cx="2495550" cy="400110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以貌相人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595800-A49A-45F8-90B1-28740FC50D29}"/>
              </a:ext>
            </a:extLst>
          </p:cNvPr>
          <p:cNvSpPr txBox="1"/>
          <p:nvPr/>
        </p:nvSpPr>
        <p:spPr>
          <a:xfrm>
            <a:off x="317656" y="2137470"/>
            <a:ext cx="11530970" cy="470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/>
              <a:t>4.</a:t>
            </a:r>
            <a:r>
              <a:rPr lang="zh-TW" altLang="en-US" sz="3400" dirty="0"/>
              <a:t>在日常生活中，我们应该多站在别人的角度去看问题，而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zh-TW" altLang="en-US" sz="3400" dirty="0"/>
              <a:t>   不能总是</a:t>
            </a:r>
            <a:r>
              <a:rPr lang="en-US" altLang="zh-TW" sz="3400" dirty="0"/>
              <a:t>__________</a:t>
            </a:r>
            <a:r>
              <a:rPr lang="zh-TW" altLang="en-US" sz="3400" dirty="0"/>
              <a:t>，这样会失去很多朋友 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5.</a:t>
            </a:r>
            <a:r>
              <a:rPr lang="zh-TW" altLang="en-US" sz="3400" dirty="0"/>
              <a:t>挑选公司职员不是选美，不能</a:t>
            </a:r>
            <a:r>
              <a:rPr lang="en-US" altLang="zh-TW" sz="3400" dirty="0"/>
              <a:t>__________</a:t>
            </a:r>
            <a:r>
              <a:rPr lang="zh-TW" altLang="en-US" sz="3400" dirty="0"/>
              <a:t>，主要要看他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zh-TW" altLang="en-US" sz="3400" dirty="0"/>
              <a:t>   的能力 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6.</a:t>
            </a:r>
            <a:r>
              <a:rPr lang="zh-TW" altLang="en-US" sz="3400" dirty="0"/>
              <a:t>在争论问题的时候，大家都应该</a:t>
            </a:r>
            <a:r>
              <a:rPr lang="en-US" altLang="zh-TW" sz="3400" dirty="0"/>
              <a:t>__________</a:t>
            </a:r>
            <a:r>
              <a:rPr lang="zh-TW" altLang="en-US" sz="3400" dirty="0"/>
              <a:t>最好不要互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zh-TW" altLang="en-US" sz="3400" dirty="0"/>
              <a:t>   相攻击 。</a:t>
            </a:r>
            <a:endParaRPr lang="en-US" altLang="zh-TW" sz="3400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DF67948-5115-43B5-9FAA-5D6676828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043046"/>
              </p:ext>
            </p:extLst>
          </p:nvPr>
        </p:nvGraphicFramePr>
        <p:xfrm>
          <a:off x="317656" y="400110"/>
          <a:ext cx="11556688" cy="1737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89172">
                  <a:extLst>
                    <a:ext uri="{9D8B030D-6E8A-4147-A177-3AD203B41FA5}">
                      <a16:colId xmlns:a16="http://schemas.microsoft.com/office/drawing/2014/main" val="3584900298"/>
                    </a:ext>
                  </a:extLst>
                </a:gridCol>
                <a:gridCol w="2889172">
                  <a:extLst>
                    <a:ext uri="{9D8B030D-6E8A-4147-A177-3AD203B41FA5}">
                      <a16:colId xmlns:a16="http://schemas.microsoft.com/office/drawing/2014/main" val="3118730024"/>
                    </a:ext>
                  </a:extLst>
                </a:gridCol>
                <a:gridCol w="2889172">
                  <a:extLst>
                    <a:ext uri="{9D8B030D-6E8A-4147-A177-3AD203B41FA5}">
                      <a16:colId xmlns:a16="http://schemas.microsoft.com/office/drawing/2014/main" val="1022053432"/>
                    </a:ext>
                  </a:extLst>
                </a:gridCol>
                <a:gridCol w="2889172">
                  <a:extLst>
                    <a:ext uri="{9D8B030D-6E8A-4147-A177-3AD203B41FA5}">
                      <a16:colId xmlns:a16="http://schemas.microsoft.com/office/drawing/2014/main" val="3549232676"/>
                    </a:ext>
                  </a:extLst>
                </a:gridCol>
              </a:tblGrid>
              <a:tr h="4268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/>
                        <a:t>以次充好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以假乱真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以偏概全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以身殉职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611937"/>
                  </a:ext>
                </a:extLst>
              </a:tr>
              <a:tr h="426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以德报怨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以理服人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以权谋私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以身作则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6131412"/>
                  </a:ext>
                </a:extLst>
              </a:tr>
              <a:tr h="426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以己度人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以貌取人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以身试法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以一当十</a:t>
                      </a:r>
                      <a:endParaRPr kumimoji="0" lang="zh-TW" alt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D2E2D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2939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CBD8A9A7-931D-4558-B273-454FCBD8E0AE}"/>
              </a:ext>
            </a:extLst>
          </p:cNvPr>
          <p:cNvSpPr txBox="1"/>
          <p:nvPr/>
        </p:nvSpPr>
        <p:spPr>
          <a:xfrm>
            <a:off x="2495550" y="2979063"/>
            <a:ext cx="23240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以己度人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676288-C6B7-4A62-822C-F2012C94D514}"/>
              </a:ext>
            </a:extLst>
          </p:cNvPr>
          <p:cNvSpPr txBox="1"/>
          <p:nvPr/>
        </p:nvSpPr>
        <p:spPr>
          <a:xfrm>
            <a:off x="6343650" y="3807738"/>
            <a:ext cx="2419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以貌取人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01B934D-E7AF-4B5F-B2CF-496F33A5B057}"/>
              </a:ext>
            </a:extLst>
          </p:cNvPr>
          <p:cNvSpPr txBox="1"/>
          <p:nvPr/>
        </p:nvSpPr>
        <p:spPr>
          <a:xfrm>
            <a:off x="6791325" y="5325139"/>
            <a:ext cx="2419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以理服人</a:t>
            </a:r>
          </a:p>
        </p:txBody>
      </p:sp>
    </p:spTree>
    <p:extLst>
      <p:ext uri="{BB962C8B-B14F-4D97-AF65-F5344CB8AC3E}">
        <p14:creationId xmlns:p14="http://schemas.microsoft.com/office/powerpoint/2010/main" val="14381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7B526C8-CC3B-46AA-885C-A23060DA1555}"/>
              </a:ext>
            </a:extLst>
          </p:cNvPr>
          <p:cNvSpPr/>
          <p:nvPr/>
        </p:nvSpPr>
        <p:spPr>
          <a:xfrm>
            <a:off x="200526" y="309011"/>
            <a:ext cx="11790948" cy="62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这样看来，要想在自己的脸上展现其他人的阅历，还真不是一件容易的事。这就是剧艺演员难能可贵的原因。一个奶油小生要演出帝王的胸中城府，一个纯情少女要演出娼妓的红尘沧桑，该是多么的不易。人们说：多笑者必多鱼尾纹，多愁者必多抬头纹，巧言令声使嘴皮薄厉，好学深思使目光深邃，心浮气躁会使面部肌肉紧张而混乱，气定神闲会使面部肌肉舒展而和谐。如此等等，如何遮掩得住？</a:t>
            </a:r>
            <a:r>
              <a:rPr lang="zh-TW" altLang="en-US" sz="3000" dirty="0">
                <a:solidFill>
                  <a:srgbClr val="000000"/>
                </a:solidFill>
                <a:latin typeface="微軟正黑體" panose="020B0604030504040204" pitchFamily="34" charset="-120"/>
              </a:rPr>
              <a:t>这样，有时候我们可能会顺理成章地以貌相人，比如依据“心宽体胖”的经验，相信“体胖”者必然“心宽”。其实，“体胖”一类现象可能还有更多的原因，即便在后天演变这一方面，也还可以追溯出更多相关条件。</a:t>
            </a:r>
            <a:endParaRPr lang="en-US" altLang="zh-TW" sz="3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10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58396" y="177190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孩童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197352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养子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养母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爱徒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169299" y="1969611"/>
            <a:ext cx="2637402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孩子，儿童。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568099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领养的儿子。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13449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领养自己的非亲身母亲。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813176" y="5179220"/>
            <a:ext cx="5002303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师傅喜欢的徒弟。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198750"/>
            <a:ext cx="390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adopted son;</a:t>
            </a:r>
          </a:p>
          <a:p>
            <a:pPr algn="ctr"/>
            <a:r>
              <a:rPr lang="en-US" altLang="zh-TW" sz="2800" dirty="0"/>
              <a:t> foster son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63F38B-DE80-45EF-8747-22180AD1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439" y="1511123"/>
            <a:ext cx="3409561" cy="191787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48B1E91-752B-4CD4-BCF4-C9DF71E7E768}"/>
              </a:ext>
            </a:extLst>
          </p:cNvPr>
          <p:cNvSpPr/>
          <p:nvPr/>
        </p:nvSpPr>
        <p:spPr>
          <a:xfrm>
            <a:off x="2509717" y="3496204"/>
            <a:ext cx="3532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adoptive mother; foster mother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165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98CCE52-49DB-4F38-B094-68810015B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1" t="8493" b="9854"/>
          <a:stretch/>
        </p:blipFill>
        <p:spPr>
          <a:xfrm>
            <a:off x="1819275" y="1299135"/>
            <a:ext cx="2782465" cy="211768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眉梢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14504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傲慢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鼻尖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清苦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3162" y="1544111"/>
            <a:ext cx="3582338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轻视别人，对人没有礼貌。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0" y="5179220"/>
            <a:ext cx="358101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贫穷困苦。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08686" y="694298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The tip of the brow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0" y="3872898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1" y="673883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haughty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4C4584-E094-46A9-B875-C4F1B60B5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6" t="3929" r="28205" b="8223"/>
          <a:stretch/>
        </p:blipFill>
        <p:spPr>
          <a:xfrm>
            <a:off x="10029825" y="1279072"/>
            <a:ext cx="1389736" cy="214992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9F69E3A-8241-4377-9FAC-8126B95D501C}"/>
              </a:ext>
            </a:extLst>
          </p:cNvPr>
          <p:cNvSpPr/>
          <p:nvPr/>
        </p:nvSpPr>
        <p:spPr>
          <a:xfrm>
            <a:off x="2521906" y="3912206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The tip of the nose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D4FF803-27AB-4A69-92ED-E4CB4533C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24"/>
          <a:stretch/>
        </p:blipFill>
        <p:spPr>
          <a:xfrm>
            <a:off x="1410865" y="4543175"/>
            <a:ext cx="3369000" cy="23148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F753751-F746-4C4E-9CA7-CAF6EC1A73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9" t="25778" r="8512" b="11769"/>
          <a:stretch/>
        </p:blipFill>
        <p:spPr>
          <a:xfrm>
            <a:off x="9513645" y="4486445"/>
            <a:ext cx="2343150" cy="23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10" grpId="0"/>
      <p:bldP spid="11" grpId="0"/>
      <p:bldP spid="13" grpId="0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高师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佞臣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暴君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相近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02568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高明的师长。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1532462"/>
            <a:ext cx="5722303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善于使用花言巧语奉承皇帝的大臣。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4" y="5061693"/>
            <a:ext cx="2151321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凶恶残暴的君主。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810375" y="5179220"/>
            <a:ext cx="504641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近似、差不多。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35195"/>
            <a:ext cx="4002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close, similar to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305054" y="142269"/>
            <a:ext cx="39061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crafty and fawning officials as subjects to the king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0ED0E4B-8457-499E-AE79-3B58FD397910}"/>
              </a:ext>
            </a:extLst>
          </p:cNvPr>
          <p:cNvSpPr/>
          <p:nvPr/>
        </p:nvSpPr>
        <p:spPr>
          <a:xfrm>
            <a:off x="2486525" y="3650594"/>
            <a:ext cx="3609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tyrant;despot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AF01AA-4007-4382-B8D6-3C69D9A1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49" y="4547900"/>
            <a:ext cx="2706394" cy="22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相仿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易于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>
                <a:solidFill>
                  <a:schemeClr val="bg1"/>
                </a:solidFill>
                <a:latin typeface="Calibri" panose="020F0502020204030204" pitchFamily="34" charset="0"/>
              </a:rPr>
              <a:t>感染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同一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4" y="1666437"/>
            <a:ext cx="502568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大致相同。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5722304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容易。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4593134"/>
            <a:ext cx="3409561" cy="222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透过语言或行为引起别人相同的思想感情。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95247" y="5179220"/>
            <a:ext cx="506154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一致，统一。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similar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34901" y="3771191"/>
            <a:ext cx="394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identical, the same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easily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B4AE96-DA52-4E95-9B81-B38A937684DD}"/>
              </a:ext>
            </a:extLst>
          </p:cNvPr>
          <p:cNvSpPr/>
          <p:nvPr/>
        </p:nvSpPr>
        <p:spPr>
          <a:xfrm>
            <a:off x="2486526" y="3858381"/>
            <a:ext cx="3597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be influenced by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42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曲线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curved line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5C4435-7944-4C35-B4AA-004B3FA0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130534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朝夕相处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041414"/>
            <a:ext cx="5777021" cy="217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800" dirty="0"/>
              <a:t>他們朝夕相處，感情很好</a:t>
            </a:r>
            <a:r>
              <a:rPr lang="zh-TW" altLang="en-US" sz="4800" dirty="0">
                <a:latin typeface="Helvetica Neue"/>
              </a:rPr>
              <a:t>。</a:t>
            </a:r>
            <a:endParaRPr lang="zh-TW" altLang="en-US" sz="48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天天在一起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D737EF3-9210-4670-870C-BA4E8D2A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1" y="2875126"/>
            <a:ext cx="4837603" cy="323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两两相对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1" y="3429000"/>
            <a:ext cx="5777021" cy="1993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会议室里，大家</a:t>
            </a:r>
            <a:r>
              <a:rPr lang="zh-CN" altLang="en-US" sz="4400" dirty="0"/>
              <a:t>两两相对而坐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两个人两个人互相面对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169B11-C49B-4295-A11B-C9859C68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6" y="2107964"/>
            <a:ext cx="43719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情不自禁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3014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/>
              <a:t>听了奶奶讲的这个感人的故事，我情不自禁地流出了泪</a:t>
            </a:r>
            <a:r>
              <a:rPr lang="zh-TW" altLang="en-US" sz="440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抑制不住自己的感情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6"/>
                </a:solidFill>
              </a:rPr>
              <a:t>unable to restrain emotions</a:t>
            </a:r>
            <a:endParaRPr lang="zh-TW" altLang="en-US" sz="2800" dirty="0">
              <a:solidFill>
                <a:schemeClr val="accent6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6B1E6AE-045A-44B2-BD27-77D1F4488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4" y="19812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6" y="22050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1827968"/>
            <a:ext cx="11525005" cy="4595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</a:rPr>
              <a:t>意思是“避免不了，无法避免”。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可以接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或小句子作宾语</a:t>
            </a:r>
            <a:r>
              <a:rPr lang="zh-TW" altLang="en-US" sz="4000" dirty="0">
                <a:latin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4.V.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前面常用</a:t>
            </a:r>
            <a:r>
              <a:rPr lang="zh-TW" altLang="en-US" sz="4000" dirty="0">
                <a:latin typeface="微軟正黑體" panose="020B0604030504040204" pitchFamily="34" charset="-120"/>
              </a:rPr>
              <a:t>“要、会、得”等词语</a:t>
            </a:r>
            <a:endParaRPr lang="en-US" altLang="zh-TW" sz="4000" dirty="0">
              <a:latin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多用于口语。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47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790700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1403610"/>
            <a:ext cx="11462478" cy="459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/>
              <a:t>1.</a:t>
            </a:r>
            <a:r>
              <a:rPr lang="zh-TW" altLang="en-US" sz="4000" dirty="0"/>
              <a:t>在一个家庭生活，吵架这种事</a:t>
            </a:r>
            <a:r>
              <a:rPr lang="zh-TW" altLang="en-US" sz="4000" dirty="0">
                <a:highlight>
                  <a:srgbClr val="FFFF00"/>
                </a:highlight>
              </a:rPr>
              <a:t>免不了</a:t>
            </a:r>
            <a:r>
              <a:rPr lang="zh-TW" altLang="en-US" sz="4000" dirty="0"/>
              <a:t>。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en-US" altLang="zh-TW" sz="4000" dirty="0"/>
              <a:t>2.</a:t>
            </a:r>
            <a:r>
              <a:rPr lang="zh-TW" altLang="en-US" sz="4000" dirty="0"/>
              <a:t>到国外去生活和学习，</a:t>
            </a:r>
            <a:r>
              <a:rPr lang="zh-TW" altLang="en-US" sz="4000" dirty="0">
                <a:highlight>
                  <a:srgbClr val="FFFF00"/>
                </a:highlight>
              </a:rPr>
              <a:t>免不了</a:t>
            </a:r>
            <a:r>
              <a:rPr lang="zh-TW" altLang="en-US" sz="4000" dirty="0"/>
              <a:t>会遇到各种各样的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   困难。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en-US" altLang="zh-TW" sz="4000" dirty="0"/>
              <a:t>3.</a:t>
            </a:r>
            <a:r>
              <a:rPr lang="zh-TW" altLang="en-US" sz="4000" dirty="0"/>
              <a:t>过年过节的时候，</a:t>
            </a:r>
            <a:r>
              <a:rPr lang="zh-TW" altLang="en-US" sz="4000" dirty="0">
                <a:highlight>
                  <a:srgbClr val="FFFF00"/>
                </a:highlight>
              </a:rPr>
              <a:t>免不了</a:t>
            </a:r>
            <a:r>
              <a:rPr lang="zh-TW" altLang="en-US" sz="4000" dirty="0"/>
              <a:t>得给家里的孩子们送一</a:t>
            </a:r>
            <a:endParaRPr lang="en-US" altLang="zh-TW" sz="4000" dirty="0"/>
          </a:p>
          <a:p>
            <a:pPr>
              <a:lnSpc>
                <a:spcPct val="150000"/>
              </a:lnSpc>
            </a:pPr>
            <a:r>
              <a:rPr lang="zh-TW" altLang="en-US" sz="4000" dirty="0"/>
              <a:t>   些礼物。</a:t>
            </a:r>
          </a:p>
        </p:txBody>
      </p:sp>
    </p:spTree>
    <p:extLst>
      <p:ext uri="{BB962C8B-B14F-4D97-AF65-F5344CB8AC3E}">
        <p14:creationId xmlns:p14="http://schemas.microsoft.com/office/powerpoint/2010/main" val="32661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790700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2422785"/>
            <a:ext cx="11462478" cy="248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1.</a:t>
            </a:r>
            <a:r>
              <a:rPr lang="zh-TW" altLang="en-US" sz="3600" dirty="0"/>
              <a:t>要想学会游泳，</a:t>
            </a:r>
            <a:r>
              <a:rPr lang="en-US" altLang="zh-TW" sz="3600" dirty="0"/>
              <a:t> _______________</a:t>
            </a:r>
            <a:r>
              <a:rPr lang="zh-TW" altLang="en-US" sz="3600" dirty="0"/>
              <a:t> 。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en-US" altLang="zh-TW" sz="3600" dirty="0"/>
              <a:t>2.</a:t>
            </a:r>
            <a:r>
              <a:rPr lang="zh-TW" altLang="en-US" sz="3600" dirty="0"/>
              <a:t>每个人的生活都不可能是一帆风顺的，</a:t>
            </a:r>
            <a:endParaRPr lang="en-US" altLang="zh-TW" sz="3600" dirty="0"/>
          </a:p>
          <a:p>
            <a:pPr>
              <a:lnSpc>
                <a:spcPct val="150000"/>
              </a:lnSpc>
            </a:pPr>
            <a:r>
              <a:rPr lang="zh-TW" altLang="en-US" sz="3600" dirty="0"/>
              <a:t>   </a:t>
            </a:r>
            <a:r>
              <a:rPr lang="en-US" altLang="zh-TW" sz="3600" dirty="0"/>
              <a:t>_______________</a:t>
            </a:r>
            <a:r>
              <a:rPr lang="zh-TW" altLang="en-US" sz="3600" dirty="0"/>
              <a:t> 。</a:t>
            </a:r>
            <a:endParaRPr lang="en-US" altLang="zh-TW" sz="36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1D01EDD-09E9-4F1C-9D7E-EAEC46E6B04F}"/>
              </a:ext>
            </a:extLst>
          </p:cNvPr>
          <p:cNvSpPr txBox="1"/>
          <p:nvPr/>
        </p:nvSpPr>
        <p:spPr>
          <a:xfrm>
            <a:off x="4200525" y="2521470"/>
            <a:ext cx="3771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免不了会呛水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4FF35C-3A97-49DF-AB50-AFEB6CCECB5E}"/>
              </a:ext>
            </a:extLst>
          </p:cNvPr>
          <p:cNvSpPr txBox="1"/>
          <p:nvPr/>
        </p:nvSpPr>
        <p:spPr>
          <a:xfrm>
            <a:off x="704850" y="4150245"/>
            <a:ext cx="3771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免不了会遇到困难</a:t>
            </a:r>
          </a:p>
        </p:txBody>
      </p:sp>
    </p:spTree>
    <p:extLst>
      <p:ext uri="{BB962C8B-B14F-4D97-AF65-F5344CB8AC3E}">
        <p14:creationId xmlns:p14="http://schemas.microsoft.com/office/powerpoint/2010/main" val="17653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790700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707886"/>
            <a:ext cx="11462478" cy="591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3.</a:t>
            </a:r>
          </a:p>
          <a:p>
            <a:pPr>
              <a:lnSpc>
                <a:spcPct val="150000"/>
              </a:lnSpc>
            </a:pPr>
            <a:r>
              <a:rPr lang="en-US" altLang="zh-TW" sz="3200" dirty="0"/>
              <a:t>A</a:t>
            </a:r>
            <a:r>
              <a:rPr lang="zh-TW" altLang="en-US" sz="3200" dirty="0"/>
              <a:t>：最近我开始看一些中国电影，但有一半的话听不懂，心里特别着急。怎么办呢？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altLang="zh-TW" sz="3200" dirty="0"/>
              <a:t>B</a:t>
            </a:r>
            <a:r>
              <a:rPr lang="zh-TW" altLang="en-US" sz="3200" dirty="0"/>
              <a:t>：</a:t>
            </a:r>
            <a:r>
              <a:rPr lang="en-US" altLang="zh-TW" sz="3200" dirty="0"/>
              <a:t>____________________________________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altLang="zh-TW" sz="3200" dirty="0"/>
              <a:t>4.</a:t>
            </a:r>
            <a:r>
              <a:rPr lang="zh-TW" altLang="en-US" sz="3200" dirty="0"/>
              <a:t> 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altLang="zh-TW" sz="3200" dirty="0"/>
              <a:t>A</a:t>
            </a:r>
            <a:r>
              <a:rPr lang="zh-TW" altLang="en-US" sz="3200" dirty="0"/>
              <a:t>：我特别想养一些小动物，但有怕会有很多麻烦。你是怎么解决这个问题的呀？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altLang="zh-TW" sz="3200" dirty="0"/>
              <a:t>B</a:t>
            </a:r>
            <a:r>
              <a:rPr lang="zh-TW" altLang="en-US" sz="3200" dirty="0"/>
              <a:t>：</a:t>
            </a:r>
            <a:r>
              <a:rPr lang="en-US" altLang="zh-TW" sz="3200" dirty="0"/>
              <a:t>_______________________________________________</a:t>
            </a:r>
            <a:r>
              <a:rPr lang="zh-TW" altLang="en-US" sz="3200" dirty="0"/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19FC71B-9DBE-4100-934C-493BAFBF21FE}"/>
              </a:ext>
            </a:extLst>
          </p:cNvPr>
          <p:cNvSpPr txBox="1"/>
          <p:nvPr/>
        </p:nvSpPr>
        <p:spPr>
          <a:xfrm>
            <a:off x="1162049" y="2956322"/>
            <a:ext cx="80867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刚开始免不了会听不懂，不用着急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8059BE-CD28-4E9D-9E83-125C9CAFB8D3}"/>
              </a:ext>
            </a:extLst>
          </p:cNvPr>
          <p:cNvSpPr txBox="1"/>
          <p:nvPr/>
        </p:nvSpPr>
        <p:spPr>
          <a:xfrm>
            <a:off x="933450" y="5848886"/>
            <a:ext cx="11010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</a:rPr>
              <a:t>刚开始养免不了会有许多麻烦，只要有耐心的解决就好了</a:t>
            </a:r>
          </a:p>
        </p:txBody>
      </p:sp>
    </p:spTree>
    <p:extLst>
      <p:ext uri="{BB962C8B-B14F-4D97-AF65-F5344CB8AC3E}">
        <p14:creationId xmlns:p14="http://schemas.microsoft.com/office/powerpoint/2010/main" val="41622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4FBDEE1-5416-46FE-A893-732303EE1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25"/>
          <a:stretch/>
        </p:blipFill>
        <p:spPr>
          <a:xfrm>
            <a:off x="8015288" y="1272418"/>
            <a:ext cx="2938462" cy="217920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592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面颊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154572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前额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仁厚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6610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下巴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-6415" y="5018201"/>
            <a:ext cx="6096000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能同情、帮助人，宽容厚道。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7" y="677971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889325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chin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694299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forehead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91E3ACB-39D1-4D00-B0FC-589A8F348EDE}"/>
              </a:ext>
            </a:extLst>
          </p:cNvPr>
          <p:cNvSpPr/>
          <p:nvPr/>
        </p:nvSpPr>
        <p:spPr>
          <a:xfrm>
            <a:off x="2508686" y="3476176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 honest and generous</a:t>
            </a:r>
            <a:endParaRPr lang="zh-TW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72FF63-DA08-4333-A1D7-D9A72B4A3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73"/>
          <a:stretch/>
        </p:blipFill>
        <p:spPr>
          <a:xfrm>
            <a:off x="1810459" y="1279074"/>
            <a:ext cx="2090548" cy="214049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6FEC6E3-B3D9-431D-9783-C95032DC7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017" y="4543175"/>
            <a:ext cx="3496458" cy="23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9" grpId="0"/>
      <p:bldP spid="11" grpId="0"/>
      <p:bldP spid="13" grpId="0"/>
      <p:bldP spid="14" grpId="0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7B526C8-CC3B-46AA-885C-A23060DA1555}"/>
              </a:ext>
            </a:extLst>
          </p:cNvPr>
          <p:cNvSpPr/>
          <p:nvPr/>
        </p:nvSpPr>
        <p:spPr>
          <a:xfrm>
            <a:off x="325604" y="309011"/>
            <a:ext cx="11540791" cy="62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在孩童时代就发现过夫妻越长越像，对同学们那里好几对父母的面容相似性十分奇怪，总觉得他们是兄妹。我后来还发现养子与养母越长越像的情况，爱徒与高师越长越像的情况，佞臣与暴君越长越像的情况，这才知道他们的面容相近，首先是由于他们的表情相仿。表情是易于互相感染和模仿的。朝夕相处的人，两两相对如同镜前自照，也许会下意识地追求自我同一，情不自禁地复制对方的笑容。在一段足够的时间以后，他们就免不了会有相似的某一条皱纹，某一块较为发达的肌肉，某一个器官的轮廓曲线这当然不是不可以想象的事情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02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褪色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黝黑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健壮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朴拙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26813"/>
            <a:ext cx="6057509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原本的颜色逐渐变淡或消失。也做退色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2318392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</a:rPr>
              <a:t>(</a:t>
            </a:r>
            <a:r>
              <a:rPr lang="zh-TW" altLang="en-US" sz="3200" dirty="0">
                <a:latin typeface="Calibri" panose="020F0502020204030204" pitchFamily="34" charset="0"/>
              </a:rPr>
              <a:t>皮肤</a:t>
            </a:r>
            <a:r>
              <a:rPr lang="en-US" altLang="zh-TW" sz="3200" dirty="0">
                <a:latin typeface="Calibri" panose="020F0502020204030204" pitchFamily="34" charset="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</a:rPr>
              <a:t>黑。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6806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强壮健康。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朴实、纯真而不灵巧。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fade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708228"/>
            <a:ext cx="394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simple and sincere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suntan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560589"/>
            <a:ext cx="353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be healthy and strong</a:t>
            </a:r>
            <a:endParaRPr lang="zh-TW" altLang="en-US" sz="28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7DA354A-3DBC-470E-90A4-48E180A8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399" y="1305348"/>
            <a:ext cx="3099887" cy="22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清澈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略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呆滞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新近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678661"/>
            <a:ext cx="288597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清而透明。也做清彻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1" y="1979720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略微，稍微。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40956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迟钝，不灵活。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1" y="5179220"/>
            <a:ext cx="3437754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最近，不久以前的一段时间。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limpid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864990"/>
            <a:ext cx="394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newly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approximately, roughly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D6F724-3778-4C90-9AC1-87A35BFD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82" y="1293734"/>
            <a:ext cx="2831535" cy="212365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1117D73-E70C-4C19-9EB1-4454E16C9A9B}"/>
              </a:ext>
            </a:extLst>
          </p:cNvPr>
          <p:cNvSpPr/>
          <p:nvPr/>
        </p:nvSpPr>
        <p:spPr>
          <a:xfrm>
            <a:off x="2482159" y="381137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dull</a:t>
            </a:r>
            <a:endParaRPr lang="zh-TW" altLang="en-US" sz="28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A078569-BC64-4E81-8F75-E39D88B0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4450814"/>
            <a:ext cx="2151321" cy="23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纤弱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精巧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进逼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矫饰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510963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纤细而柔弱。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747163" y="1979721"/>
            <a:ext cx="510963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精细巧妙。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40956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向前进逼。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47163" y="5124957"/>
            <a:ext cx="510963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故意伪装来掩饰。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slim and fragile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quaint</a:t>
            </a:r>
            <a:endParaRPr lang="zh-TW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15EE84-D160-40BE-8777-D6693B6B09FA}"/>
              </a:ext>
            </a:extLst>
          </p:cNvPr>
          <p:cNvSpPr/>
          <p:nvPr/>
        </p:nvSpPr>
        <p:spPr>
          <a:xfrm>
            <a:off x="2486526" y="3942982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close in on</a:t>
            </a:r>
            <a:endParaRPr lang="zh-TW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00D6A28-5C2D-4018-A56E-3AAD9E47F129}"/>
              </a:ext>
            </a:extLst>
          </p:cNvPr>
          <p:cNvSpPr/>
          <p:nvPr/>
        </p:nvSpPr>
        <p:spPr>
          <a:xfrm>
            <a:off x="8266565" y="3512123"/>
            <a:ext cx="3944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feign in order to conceal </a:t>
            </a:r>
            <a:r>
              <a:rPr lang="en-US" altLang="zh-TW" sz="2800" dirty="0" err="1"/>
              <a:t>sth</a:t>
            </a:r>
            <a:r>
              <a:rPr lang="en-US" altLang="zh-TW" sz="2800" dirty="0"/>
              <a:t>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9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4" grpId="0"/>
      <p:bldP spid="3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肉体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定格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符号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35205" y="1969611"/>
            <a:ext cx="215132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人的身体。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878782" y="1864767"/>
            <a:ext cx="4978013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影片突然停止在某一画面。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409561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记号，标记。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body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stop motion (filmmaking)​</a:t>
            </a:r>
            <a:endParaRPr lang="zh-TW" altLang="en-US" sz="28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B02635-29DF-4956-A5EC-6E138D13FB9C}"/>
              </a:ext>
            </a:extLst>
          </p:cNvPr>
          <p:cNvSpPr/>
          <p:nvPr/>
        </p:nvSpPr>
        <p:spPr>
          <a:xfrm>
            <a:off x="2486526" y="3875099"/>
            <a:ext cx="3570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symbol,mark,sign</a:t>
            </a:r>
            <a:endParaRPr lang="zh-TW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BDDFDB-24BE-4DA4-B312-F91BCF2D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33"/>
          <a:stretch/>
        </p:blipFill>
        <p:spPr>
          <a:xfrm>
            <a:off x="2901763" y="869294"/>
            <a:ext cx="2740509" cy="268605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76C8F75-FD6F-4DEC-A523-CAB3A22AE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67"/>
          <a:stretch/>
        </p:blipFill>
        <p:spPr>
          <a:xfrm>
            <a:off x="2875221" y="4543175"/>
            <a:ext cx="5372100" cy="21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1" grpId="0"/>
      <p:bldP spid="14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</a:rPr>
              <a:t>健壮</a:t>
            </a:r>
            <a:endParaRPr lang="en-US" altLang="zh-TW" sz="13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健康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近义词</a:t>
            </a:r>
            <a:r>
              <a:rPr lang="en-US" altLang="zh-TW" sz="3200" dirty="0">
                <a:latin typeface="+mn-ea"/>
              </a:rPr>
              <a:t>5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3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128650" y="0"/>
            <a:ext cx="2900365" cy="58477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健壮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162984" y="-1"/>
            <a:ext cx="2900365" cy="584775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endParaRPr lang="en-US" altLang="zh-TW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029015" y="292387"/>
            <a:ext cx="6133969" cy="1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37793"/>
              </p:ext>
            </p:extLst>
          </p:nvPr>
        </p:nvGraphicFramePr>
        <p:xfrm>
          <a:off x="128650" y="683602"/>
          <a:ext cx="11934699" cy="60972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925161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71685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6292680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637254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</a:rPr>
                        <a:t>语义</a:t>
                      </a:r>
                      <a:endParaRPr lang="zh-TW" alt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528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1.adj.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，都有“生理机能好”的意思。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都是褒义词。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57941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健壮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健康</a:t>
                      </a:r>
                      <a:endParaRPr lang="en-US" altLang="zh-TW" sz="3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8693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侧重身体强健、结实、有力，状态比正常情况更好。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常用作书面语。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1.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侧重身体健康，没有缺陷和疾病。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也可用于描述事物。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3.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可当名词。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4.</a:t>
                      </a:r>
                      <a:r>
                        <a:rPr lang="zh-TW" altLang="en-US" sz="32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可重叠成“健健康康”。</a:t>
                      </a:r>
                      <a:endParaRPr lang="en-US" altLang="zh-TW" sz="3200" baseline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1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13408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</a:rPr>
              <a:t>健壮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137574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</a:rPr>
              <a:t>健康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488031"/>
            <a:ext cx="5730240" cy="348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5" y="1187116"/>
            <a:ext cx="11530970" cy="5489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/>
              <a:t>1.</a:t>
            </a:r>
            <a:r>
              <a:rPr lang="zh-TW" altLang="en-US" sz="3400" dirty="0"/>
              <a:t>小李五月份生了一个</a:t>
            </a:r>
            <a:r>
              <a:rPr lang="zh-TW" altLang="en-US" sz="3400" dirty="0">
                <a:highlight>
                  <a:srgbClr val="FFFF00"/>
                </a:highlight>
              </a:rPr>
              <a:t>健壮</a:t>
            </a:r>
            <a:r>
              <a:rPr lang="en-US" altLang="zh-TW" sz="3400" dirty="0">
                <a:highlight>
                  <a:srgbClr val="FFFF00"/>
                </a:highlight>
              </a:rPr>
              <a:t>/</a:t>
            </a:r>
            <a:r>
              <a:rPr lang="zh-TW" altLang="en-US" sz="3400" dirty="0">
                <a:highlight>
                  <a:srgbClr val="FFFF00"/>
                </a:highlight>
              </a:rPr>
              <a:t>健康</a:t>
            </a:r>
            <a:r>
              <a:rPr lang="zh-TW" altLang="en-US" sz="3400" dirty="0"/>
              <a:t>的女婴，全家人都非常高兴。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2.</a:t>
            </a:r>
            <a:r>
              <a:rPr lang="zh-TW" altLang="en-US" sz="3400" dirty="0"/>
              <a:t>我们学校篮球队的队员们个个身体</a:t>
            </a:r>
            <a:r>
              <a:rPr lang="zh-TW" altLang="en-US" sz="3400" dirty="0">
                <a:highlight>
                  <a:srgbClr val="FFFF00"/>
                </a:highlight>
              </a:rPr>
              <a:t>健壮</a:t>
            </a:r>
            <a:r>
              <a:rPr lang="en-US" altLang="zh-TW" sz="3400" dirty="0">
                <a:highlight>
                  <a:srgbClr val="FFFF00"/>
                </a:highlight>
              </a:rPr>
              <a:t>/</a:t>
            </a:r>
            <a:r>
              <a:rPr lang="zh-TW" altLang="en-US" sz="3400" dirty="0">
                <a:highlight>
                  <a:srgbClr val="FFFF00"/>
                </a:highlight>
              </a:rPr>
              <a:t>健康</a:t>
            </a:r>
            <a:r>
              <a:rPr lang="zh-TW" altLang="en-US" sz="3400" dirty="0"/>
              <a:t>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3.</a:t>
            </a:r>
            <a:r>
              <a:rPr lang="zh-TW" altLang="en-US" sz="3400" dirty="0"/>
              <a:t>我们应该建立更加完善的法律，这样才能保障市场经济的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zh-TW" altLang="en-US" sz="3400" dirty="0"/>
              <a:t>   </a:t>
            </a:r>
            <a:r>
              <a:rPr lang="zh-TW" altLang="en-US" sz="3400" dirty="0">
                <a:highlight>
                  <a:srgbClr val="FFFF00"/>
                </a:highlight>
              </a:rPr>
              <a:t>健康</a:t>
            </a:r>
            <a:r>
              <a:rPr lang="zh-TW" altLang="en-US" sz="3400" dirty="0"/>
              <a:t>发展。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4.</a:t>
            </a:r>
            <a:r>
              <a:rPr lang="zh-TW" altLang="en-US" sz="3400" dirty="0"/>
              <a:t>学校开展了一个</a:t>
            </a:r>
            <a:r>
              <a:rPr lang="zh-TW" altLang="en-US" sz="3400" dirty="0">
                <a:highlight>
                  <a:srgbClr val="FFFF00"/>
                </a:highlight>
              </a:rPr>
              <a:t>健康</a:t>
            </a:r>
            <a:r>
              <a:rPr lang="zh-TW" altLang="en-US" sz="3400" dirty="0"/>
              <a:t>、有趣的文艺体育活动，很受学生们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zh-TW" altLang="en-US" sz="3400" dirty="0"/>
              <a:t>   的欢迎。</a:t>
            </a:r>
            <a:endParaRPr lang="en-US" altLang="zh-TW" sz="3400" dirty="0"/>
          </a:p>
          <a:p>
            <a:pPr>
              <a:lnSpc>
                <a:spcPct val="150000"/>
              </a:lnSpc>
            </a:pPr>
            <a:r>
              <a:rPr lang="en-US" altLang="zh-TW" sz="3400" dirty="0"/>
              <a:t>5.</a:t>
            </a:r>
            <a:r>
              <a:rPr lang="zh-TW" altLang="en-US" sz="3400" dirty="0"/>
              <a:t>爷爷今年</a:t>
            </a:r>
            <a:r>
              <a:rPr lang="en-US" altLang="zh-TW" sz="3400" dirty="0"/>
              <a:t>80</a:t>
            </a:r>
            <a:r>
              <a:rPr lang="zh-TW" altLang="en-US" sz="3400" dirty="0"/>
              <a:t>岁了，身体还</a:t>
            </a:r>
            <a:r>
              <a:rPr lang="zh-TW" altLang="en-US" sz="3400" dirty="0">
                <a:highlight>
                  <a:srgbClr val="FFFF00"/>
                </a:highlight>
              </a:rPr>
              <a:t>健健康康</a:t>
            </a:r>
            <a:r>
              <a:rPr lang="zh-TW" altLang="en-US" sz="3400" dirty="0"/>
              <a:t>的没什么毛病。</a:t>
            </a:r>
            <a:endParaRPr lang="en-US" altLang="zh-TW" sz="3400" dirty="0"/>
          </a:p>
        </p:txBody>
      </p:sp>
    </p:spTree>
    <p:extLst>
      <p:ext uri="{BB962C8B-B14F-4D97-AF65-F5344CB8AC3E}">
        <p14:creationId xmlns:p14="http://schemas.microsoft.com/office/powerpoint/2010/main" val="2548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7EE4F56-9C0A-458B-9186-F00C8BB357B9}"/>
              </a:ext>
            </a:extLst>
          </p:cNvPr>
          <p:cNvSpPr/>
          <p:nvPr/>
        </p:nvSpPr>
        <p:spPr>
          <a:xfrm>
            <a:off x="320842" y="655324"/>
            <a:ext cx="11550316" cy="5547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我们放开眼光，甚至可以发现一个时代则常常批量产生着面容。在我一张褪色的老照片里，我们可以发现大部分女知青共有的黝黑、健壮、朴拙、目光清澈但略有一点呆滞；在我女儿新近拍下的一张照片里，我们也可以发现当代大部分女白领的纤弱、精巧、活泼、目光进逼但略有一点矫饰。我们就可以知道，面容是可以繁殖的，是表情感染后的肉体定格。这种繁殖其实一直在更大的范围内进行。从这个意义上来说，面容不仅仅属于个人，而且也属于社会，成为了人们文化符号体系中的一部分。</a:t>
            </a:r>
            <a:endParaRPr lang="zh-TW" altLang="en-US" sz="3000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79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49989E7-2878-491F-8C03-31DC6AAA0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763481"/>
              </p:ext>
            </p:extLst>
          </p:nvPr>
        </p:nvGraphicFramePr>
        <p:xfrm>
          <a:off x="0" y="0"/>
          <a:ext cx="12192000" cy="1097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81758872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4405923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78072582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202419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9871058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傲慢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宁静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蓦然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深邃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健壮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09567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骄傲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安静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突然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深奥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健康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88494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6AD8FDEA-E841-43F8-BB12-4675F4B91327}"/>
              </a:ext>
            </a:extLst>
          </p:cNvPr>
          <p:cNvSpPr txBox="1"/>
          <p:nvPr/>
        </p:nvSpPr>
        <p:spPr>
          <a:xfrm>
            <a:off x="128587" y="1097280"/>
            <a:ext cx="11934825" cy="583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放假了，学生回家的回家，旅游的旅游，校园里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了下来。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小李从小参加游泳训练，长大后身体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如牛，全身好像有使不完的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力气。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他嘴里哼着流行歌曲，轻松地走在下班的路上，但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想起的一件烦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心事破坏了他的好心情。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他考上名牌大学以后，觉得自己很了不起，对待别人的态度也渐渐变得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起来，失去了很多朋友。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随着一系列法律法规的建立和健全，这个行业越来越向着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的方向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发展。</a:t>
            </a:r>
            <a:endParaRPr lang="en-US" altLang="zh-TW" sz="2800" dirty="0">
              <a:latin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D387E2E-9341-4BA2-B827-62C709FC3E4D}"/>
              </a:ext>
            </a:extLst>
          </p:cNvPr>
          <p:cNvSpPr txBox="1"/>
          <p:nvPr/>
        </p:nvSpPr>
        <p:spPr>
          <a:xfrm>
            <a:off x="8010525" y="1125855"/>
            <a:ext cx="122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安静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2D81002-6D93-43ED-93A0-BB20509B3F9B}"/>
              </a:ext>
            </a:extLst>
          </p:cNvPr>
          <p:cNvSpPr txBox="1"/>
          <p:nvPr/>
        </p:nvSpPr>
        <p:spPr>
          <a:xfrm>
            <a:off x="6257925" y="1796415"/>
            <a:ext cx="122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健壮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EDF01B-7664-48AF-ABE8-E5EA770FF0F0}"/>
              </a:ext>
            </a:extLst>
          </p:cNvPr>
          <p:cNvSpPr txBox="1"/>
          <p:nvPr/>
        </p:nvSpPr>
        <p:spPr>
          <a:xfrm>
            <a:off x="8334375" y="3044190"/>
            <a:ext cx="122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突然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FCABDE1-C744-429A-AD93-127D986A77C1}"/>
              </a:ext>
            </a:extLst>
          </p:cNvPr>
          <p:cNvSpPr txBox="1"/>
          <p:nvPr/>
        </p:nvSpPr>
        <p:spPr>
          <a:xfrm>
            <a:off x="561975" y="4958715"/>
            <a:ext cx="122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傲慢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BD90687-6EAA-4C6E-9D5D-88992E618514}"/>
              </a:ext>
            </a:extLst>
          </p:cNvPr>
          <p:cNvSpPr txBox="1"/>
          <p:nvPr/>
        </p:nvSpPr>
        <p:spPr>
          <a:xfrm>
            <a:off x="9363075" y="5606415"/>
            <a:ext cx="122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健康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嘴角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袭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41036" y="3465957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心头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片刻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1478795"/>
            <a:ext cx="6096000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侵入并袭击。课文中比喻产生</a:t>
            </a:r>
            <a:r>
              <a:rPr lang="en-US" altLang="zh-TW" sz="4000" dirty="0">
                <a:latin typeface="Calibri" panose="020F0502020204030204" pitchFamily="34" charset="0"/>
              </a:rPr>
              <a:t>(</a:t>
            </a:r>
            <a:r>
              <a:rPr lang="zh-TW" altLang="en-US" sz="4000" dirty="0">
                <a:latin typeface="Calibri" panose="020F0502020204030204" pitchFamily="34" charset="0"/>
              </a:rPr>
              <a:t>某种感觉</a:t>
            </a:r>
            <a:r>
              <a:rPr lang="en-US" altLang="zh-TW" sz="4000" dirty="0">
                <a:latin typeface="Calibri" panose="020F0502020204030204" pitchFamily="34" charset="0"/>
              </a:rPr>
              <a:t>)</a:t>
            </a:r>
            <a:endParaRPr lang="zh-TW" altLang="en-US" sz="4000" dirty="0">
              <a:latin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心上，心里。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34490" y="5179220"/>
            <a:ext cx="6057509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极短的时间，一会儿。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687915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corners of mouth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428265"/>
            <a:ext cx="39446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 short while</a:t>
            </a:r>
          </a:p>
          <a:p>
            <a:pPr algn="ctr"/>
            <a:r>
              <a:rPr lang="en-US" altLang="zh-TW" sz="3200" dirty="0"/>
              <a:t>a moment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24C557-3A5B-4268-BEBD-07487B6F143B}"/>
              </a:ext>
            </a:extLst>
          </p:cNvPr>
          <p:cNvSpPr/>
          <p:nvPr/>
        </p:nvSpPr>
        <p:spPr>
          <a:xfrm>
            <a:off x="2497024" y="4024459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mind ;heart</a:t>
            </a:r>
            <a:endParaRPr lang="zh-TW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「嘴角」的圖片搜尋結果">
            <a:extLst>
              <a:ext uri="{FF2B5EF4-FFF2-40B4-BE49-F238E27FC236}">
                <a16:creationId xmlns:a16="http://schemas.microsoft.com/office/drawing/2014/main" id="{A2C723ED-0311-4164-9C11-55B0EA273F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C6CD9DE-4A35-442F-A402-EFAA6E47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52" y="1261724"/>
            <a:ext cx="3317995" cy="21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AD8FDEA-E841-43F8-BB12-4675F4B91327}"/>
              </a:ext>
            </a:extLst>
          </p:cNvPr>
          <p:cNvSpPr txBox="1"/>
          <p:nvPr/>
        </p:nvSpPr>
        <p:spPr>
          <a:xfrm>
            <a:off x="190500" y="1562100"/>
            <a:ext cx="11801475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走着走着，一条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的山谷挡住了登山者们的去路。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en-US" altLang="zh-TW" sz="3200" dirty="0">
                <a:latin typeface="微軟正黑體" panose="020B0604030504040204" pitchFamily="34" charset="-120"/>
              </a:rPr>
              <a:t>.</a:t>
            </a:r>
            <a:r>
              <a:rPr lang="zh-TW" altLang="en-US" sz="3200" dirty="0">
                <a:latin typeface="微軟正黑體" panose="020B0604030504040204" pitchFamily="34" charset="-120"/>
              </a:rPr>
              <a:t>来到大自然中，听着优美的音乐，内心越来越</a:t>
            </a:r>
            <a:r>
              <a:rPr lang="en-US" altLang="zh-TW" sz="3200" dirty="0">
                <a:latin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</a:rPr>
              <a:t>，刚才的</a:t>
            </a:r>
            <a:endParaRPr lang="en-US" altLang="zh-TW" sz="32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</a:rPr>
              <a:t>   焦虑和烦躁都消失了。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en-US" altLang="zh-TW" sz="3200" dirty="0">
                <a:latin typeface="微軟正黑體" panose="020B0604030504040204" pitchFamily="34" charset="-120"/>
              </a:rPr>
              <a:t>.</a:t>
            </a:r>
            <a:r>
              <a:rPr lang="zh-TW" altLang="en-US" sz="3200" dirty="0">
                <a:latin typeface="微軟正黑體" panose="020B0604030504040204" pitchFamily="34" charset="-120"/>
              </a:rPr>
              <a:t>大学里学的东西比中学里学的</a:t>
            </a:r>
            <a:r>
              <a:rPr lang="en-US" altLang="zh-TW" sz="3200" dirty="0">
                <a:latin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</a:rPr>
              <a:t>多了。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en-US" altLang="zh-TW" sz="3200" dirty="0">
                <a:latin typeface="微軟正黑體" panose="020B0604030504040204" pitchFamily="34" charset="-120"/>
              </a:rPr>
              <a:t>.</a:t>
            </a:r>
            <a:r>
              <a:rPr lang="zh-TW" altLang="en-US" sz="3200" dirty="0">
                <a:latin typeface="微軟正黑體" panose="020B0604030504040204" pitchFamily="34" charset="-120"/>
              </a:rPr>
              <a:t>你来得太</a:t>
            </a:r>
            <a:r>
              <a:rPr lang="en-US" altLang="zh-TW" sz="3200" dirty="0">
                <a:latin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</a:rPr>
              <a:t>了，我一点思想准备都没有。</a:t>
            </a:r>
            <a:endParaRPr lang="en-US" altLang="zh-TW" sz="32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彼得成了这个国家的英雄，他的父母和家人都为他</a:t>
            </a:r>
            <a:r>
              <a:rPr lang="en-US" altLang="zh-TW" sz="3200" dirty="0">
                <a:latin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2">
            <a:extLst>
              <a:ext uri="{FF2B5EF4-FFF2-40B4-BE49-F238E27FC236}">
                <a16:creationId xmlns:a16="http://schemas.microsoft.com/office/drawing/2014/main" id="{61C67499-5DE3-49FB-BB0B-51F5323D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083644"/>
              </p:ext>
            </p:extLst>
          </p:nvPr>
        </p:nvGraphicFramePr>
        <p:xfrm>
          <a:off x="0" y="0"/>
          <a:ext cx="12192000" cy="1097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81758872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4405923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78072582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202419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9871058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傲慢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宁静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蓦然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深邃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健壮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09567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骄傲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安静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突然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深奥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1" dirty="0"/>
                        <a:t>健康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884940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7A454DE2-FAD6-41FF-9377-12C1FBE2849C}"/>
              </a:ext>
            </a:extLst>
          </p:cNvPr>
          <p:cNvSpPr txBox="1"/>
          <p:nvPr/>
        </p:nvSpPr>
        <p:spPr>
          <a:xfrm>
            <a:off x="3571875" y="163449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深邃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39AA5A7-5224-4476-9AEE-AA12051DC6DF}"/>
              </a:ext>
            </a:extLst>
          </p:cNvPr>
          <p:cNvSpPr txBox="1"/>
          <p:nvPr/>
        </p:nvSpPr>
        <p:spPr>
          <a:xfrm>
            <a:off x="8877300" y="233934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宁静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8CFFD15-C88D-4C8F-A621-FF40167F123E}"/>
              </a:ext>
            </a:extLst>
          </p:cNvPr>
          <p:cNvSpPr txBox="1"/>
          <p:nvPr/>
        </p:nvSpPr>
        <p:spPr>
          <a:xfrm>
            <a:off x="5981700" y="385596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深奥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16DF220-E0AA-4109-9180-27BD994470E7}"/>
              </a:ext>
            </a:extLst>
          </p:cNvPr>
          <p:cNvSpPr txBox="1"/>
          <p:nvPr/>
        </p:nvSpPr>
        <p:spPr>
          <a:xfrm>
            <a:off x="2343149" y="454551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突然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8D979FD-1D34-4ADF-B45A-479288A49043}"/>
              </a:ext>
            </a:extLst>
          </p:cNvPr>
          <p:cNvSpPr txBox="1"/>
          <p:nvPr/>
        </p:nvSpPr>
        <p:spPr>
          <a:xfrm>
            <a:off x="9848849" y="529590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骄傲</a:t>
            </a:r>
            <a:endParaRPr lang="en-US" altLang="zh-TW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7CABDEE-BC0C-4202-9929-46F869EB8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84201"/>
              </p:ext>
            </p:extLst>
          </p:nvPr>
        </p:nvGraphicFramePr>
        <p:xfrm>
          <a:off x="0" y="0"/>
          <a:ext cx="12192000" cy="126682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2018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9126659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7958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786203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917766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07625035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隐约可辨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千言万语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梦绕魂牵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难能可贵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巧言令色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心浮气躁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53364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气定神闲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顺理成章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心宽体胖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朝夕相处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情不自禁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877865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CA839839-C4CB-4B29-A816-6EFAF4C3D7DE}"/>
              </a:ext>
            </a:extLst>
          </p:cNvPr>
          <p:cNvSpPr txBox="1"/>
          <p:nvPr/>
        </p:nvSpPr>
        <p:spPr>
          <a:xfrm>
            <a:off x="361950" y="1457326"/>
            <a:ext cx="11496675" cy="518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小姑娘小时候在一次车祸中失去双臂，但她靠着坚强的毅力坚持锻炼自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己独立生活的能力，练就了一副用脚干活、学习的本事，这种顽强的精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神真是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湖上雾蒙蒙的一片，远处的树木和房屋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，但看不真切 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孩子长大了，就应该自己独立生活，这是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的事情。 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他是动物的饲养员，每天和大熊猫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，建立深厚的感情。 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无论走得多远，故乡始终是他心中最爱的地方。六十年后，他终于又回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到这个令他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的地方。</a:t>
            </a:r>
            <a:endParaRPr lang="en-US" altLang="zh-TW" sz="2800" dirty="0">
              <a:latin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C8DA096-97CC-4B7E-B1C9-EED1417C555C}"/>
              </a:ext>
            </a:extLst>
          </p:cNvPr>
          <p:cNvSpPr txBox="1"/>
          <p:nvPr/>
        </p:nvSpPr>
        <p:spPr>
          <a:xfrm>
            <a:off x="1743075" y="278320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难能可贵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A0517C6-45FA-4A17-BB71-68487E4149DF}"/>
              </a:ext>
            </a:extLst>
          </p:cNvPr>
          <p:cNvSpPr txBox="1"/>
          <p:nvPr/>
        </p:nvSpPr>
        <p:spPr>
          <a:xfrm>
            <a:off x="6724650" y="3429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隐约可辨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B1AD258-62AC-4037-88FF-E73D50413C6C}"/>
              </a:ext>
            </a:extLst>
          </p:cNvPr>
          <p:cNvSpPr txBox="1"/>
          <p:nvPr/>
        </p:nvSpPr>
        <p:spPr>
          <a:xfrm>
            <a:off x="7048500" y="404925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顺理成章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0FC147F-75CB-4045-9B27-A1C2F4C563AD}"/>
              </a:ext>
            </a:extLst>
          </p:cNvPr>
          <p:cNvSpPr txBox="1"/>
          <p:nvPr/>
        </p:nvSpPr>
        <p:spPr>
          <a:xfrm>
            <a:off x="6019800" y="469808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朝夕相处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2F35CA3-4660-477B-AA13-DE0054EBE254}"/>
              </a:ext>
            </a:extLst>
          </p:cNvPr>
          <p:cNvSpPr txBox="1"/>
          <p:nvPr/>
        </p:nvSpPr>
        <p:spPr>
          <a:xfrm>
            <a:off x="2419350" y="598395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梦绕魂牵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7CABDEE-BC0C-4202-9929-46F869EB8471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26682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2018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9126659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7958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786203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917766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07625035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隐约可辨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千言万语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梦绕魂牵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难能可贵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巧言令色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心浮气躁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53364"/>
                  </a:ext>
                </a:extLst>
              </a:tr>
              <a:tr h="6334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气定神闲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顺理成章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心宽体胖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朝夕相处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</a:rPr>
                        <a:t>情不自禁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7877865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CA839839-C4CB-4B29-A816-6EFAF4C3D7DE}"/>
              </a:ext>
            </a:extLst>
          </p:cNvPr>
          <p:cNvSpPr txBox="1"/>
          <p:nvPr/>
        </p:nvSpPr>
        <p:spPr>
          <a:xfrm>
            <a:off x="333375" y="1438276"/>
            <a:ext cx="11525250" cy="518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看着老和尚打坐时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的样子，一群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的年轻人好像也定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下心来了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老王退休以后日子过得轻松愉快，人也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起来 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十年没见面了，这一次相逢 ，两人之间有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要像对方诉说。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en-US" altLang="zh-TW" sz="2800" dirty="0">
                <a:latin typeface="微軟正黑體" panose="020B0604030504040204" pitchFamily="34" charset="-120"/>
              </a:rPr>
              <a:t>.</a:t>
            </a:r>
            <a:r>
              <a:rPr lang="zh-TW" altLang="en-US" sz="2800" dirty="0">
                <a:latin typeface="微軟正黑體" panose="020B0604030504040204" pitchFamily="34" charset="-120"/>
              </a:rPr>
              <a:t>他在手机中听到丈夫在万里之外传过来的声音，</a:t>
            </a:r>
            <a:r>
              <a:rPr lang="en-US" altLang="zh-TW" sz="2800" dirty="0">
                <a:latin typeface="微軟正黑體" panose="020B0604030504040204" pitchFamily="34" charset="-120"/>
              </a:rPr>
              <a:t> 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地流下激动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的眼泪。 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他完全是靠着</a:t>
            </a:r>
            <a:r>
              <a:rPr lang="en-US" altLang="zh-TW" sz="2800" dirty="0">
                <a:latin typeface="微軟正黑體" panose="020B0604030504040204" pitchFamily="34" charset="-120"/>
              </a:rPr>
              <a:t>__________</a:t>
            </a:r>
            <a:r>
              <a:rPr lang="zh-TW" altLang="en-US" sz="2800" dirty="0">
                <a:latin typeface="微軟正黑體" panose="020B0604030504040204" pitchFamily="34" charset="-120"/>
              </a:rPr>
              <a:t>才得到上司的好感并得到了提升，所以同事们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微軟正黑體" panose="020B0604030504040204" pitchFamily="34" charset="-120"/>
              </a:rPr>
              <a:t>      都看不起他。</a:t>
            </a:r>
            <a:endParaRPr lang="en-US" altLang="zh-TW" sz="2800" dirty="0">
              <a:latin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DEAA62-9935-459C-AB5C-5DF63A15BE2A}"/>
              </a:ext>
            </a:extLst>
          </p:cNvPr>
          <p:cNvSpPr txBox="1"/>
          <p:nvPr/>
        </p:nvSpPr>
        <p:spPr>
          <a:xfrm>
            <a:off x="3514725" y="146685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气定神闲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4218E5-67C7-4874-8C7E-84DD449D313C}"/>
              </a:ext>
            </a:extLst>
          </p:cNvPr>
          <p:cNvSpPr txBox="1"/>
          <p:nvPr/>
        </p:nvSpPr>
        <p:spPr>
          <a:xfrm>
            <a:off x="7286625" y="147572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心浮气躁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0C1595F-EF45-4277-880E-A1561FF60FAF}"/>
              </a:ext>
            </a:extLst>
          </p:cNvPr>
          <p:cNvSpPr txBox="1"/>
          <p:nvPr/>
        </p:nvSpPr>
        <p:spPr>
          <a:xfrm>
            <a:off x="6781800" y="276501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心宽体胖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97A1A6C-B917-48F1-B467-0005846A189D}"/>
              </a:ext>
            </a:extLst>
          </p:cNvPr>
          <p:cNvSpPr txBox="1"/>
          <p:nvPr/>
        </p:nvSpPr>
        <p:spPr>
          <a:xfrm>
            <a:off x="7181850" y="34042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千言万语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B54BE57-5167-4952-8F7F-3C49F1C4CCAF}"/>
              </a:ext>
            </a:extLst>
          </p:cNvPr>
          <p:cNvSpPr txBox="1"/>
          <p:nvPr/>
        </p:nvSpPr>
        <p:spPr>
          <a:xfrm>
            <a:off x="8181975" y="40509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情不自禁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B787086-2579-41BF-B040-C971620C9E01}"/>
              </a:ext>
            </a:extLst>
          </p:cNvPr>
          <p:cNvSpPr txBox="1"/>
          <p:nvPr/>
        </p:nvSpPr>
        <p:spPr>
          <a:xfrm>
            <a:off x="3028950" y="530098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</a:rPr>
              <a:t>巧言令色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94DDA96-02AD-422E-9347-A7B8376CD935}"/>
              </a:ext>
            </a:extLst>
          </p:cNvPr>
          <p:cNvSpPr/>
          <p:nvPr/>
        </p:nvSpPr>
        <p:spPr>
          <a:xfrm>
            <a:off x="333375" y="1333501"/>
            <a:ext cx="1152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Calibri" panose="020F0502020204030204" pitchFamily="34" charset="0"/>
                <a:ea typeface="標楷體" panose="03000509000000000000" pitchFamily="65" charset="-120"/>
              </a:rPr>
              <a:t>Writing Homework</a:t>
            </a:r>
            <a:r>
              <a:rPr lang="zh-TW" altLang="zh-TW" sz="6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：</a:t>
            </a:r>
            <a:endParaRPr lang="en-US" altLang="zh-TW" sz="6000" dirty="0"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r>
              <a:rPr lang="zh-TW" altLang="zh-TW" sz="6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在你看来，一个人的面容重要还是性格重要？有没有</a:t>
            </a:r>
            <a:r>
              <a:rPr lang="zh-TW" altLang="en-US" sz="6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可能</a:t>
            </a:r>
            <a:r>
              <a:rPr lang="zh-TW" altLang="zh-TW" sz="6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通过改变</a:t>
            </a:r>
            <a:r>
              <a:rPr lang="zh-TW" altLang="en-US" sz="6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性格</a:t>
            </a:r>
            <a:r>
              <a:rPr lang="zh-TW" altLang="zh-TW" sz="60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和心态来改善我们的面容？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4501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D70B91B-E63B-4E27-B34D-3F34AFB9C3C3}"/>
              </a:ext>
            </a:extLst>
          </p:cNvPr>
          <p:cNvSpPr/>
          <p:nvPr/>
        </p:nvSpPr>
        <p:spPr>
          <a:xfrm>
            <a:off x="0" y="893866"/>
            <a:ext cx="12192000" cy="485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000" dirty="0"/>
              <a:t>有一次，林肯总统的朋友向他推荐了一位年约四十而且极有才华的人。林肯约见了这位先生后，却迟迟没有下文。</a:t>
            </a:r>
          </a:p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000" dirty="0"/>
              <a:t>介绍人觉得很纳闷，就去请教林肯是何原因。林肯说：“我不喜欢他的脸，因为他的脸充满了骄傲与自负。”</a:t>
            </a:r>
            <a:endParaRPr lang="en-US" altLang="zh-TW" sz="3000" dirty="0"/>
          </a:p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000" dirty="0"/>
              <a:t>林肯又说</a:t>
            </a:r>
            <a:r>
              <a:rPr lang="zh-TW" altLang="en-US" sz="3000" dirty="0"/>
              <a:t>：</a:t>
            </a:r>
            <a:r>
              <a:rPr lang="zh-TW" altLang="zh-TW" sz="3000" dirty="0"/>
              <a:t>“一个人到了四十岁以后，应该为自己的这张脸负责。”</a:t>
            </a:r>
          </a:p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000" dirty="0"/>
              <a:t>有人会说，林肯的识人之法也太刁钻了，怎么能凭一个人的脸就判定这个人的优劣呢？笔者却以为，林肯在知人识人方面，堪称慧眼独具。</a:t>
            </a:r>
          </a:p>
        </p:txBody>
      </p:sp>
    </p:spTree>
    <p:extLst>
      <p:ext uri="{BB962C8B-B14F-4D97-AF65-F5344CB8AC3E}">
        <p14:creationId xmlns:p14="http://schemas.microsoft.com/office/powerpoint/2010/main" val="4914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推荐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下文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纳闷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请教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49929"/>
            <a:ext cx="609600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介绍好的人或事物希望被接受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6000" y="1979719"/>
            <a:ext cx="6096000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事情的发展或结果。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19245" y="5249648"/>
            <a:ext cx="6076755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因为不知道原因，所以有疑问。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7" y="41670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recommend</a:t>
            </a:r>
            <a:endParaRPr lang="zh-TW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758013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ask for advice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later development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44262" y="3727567"/>
            <a:ext cx="353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puzzled</a:t>
            </a:r>
            <a:endParaRPr lang="zh-TW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02FD22-4FA5-4498-82E5-610B10E316EC}"/>
              </a:ext>
            </a:extLst>
          </p:cNvPr>
          <p:cNvSpPr/>
          <p:nvPr/>
        </p:nvSpPr>
        <p:spPr>
          <a:xfrm>
            <a:off x="6095999" y="5322057"/>
            <a:ext cx="607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rgbClr val="66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我想请教您一件事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277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自负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刁钻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优劣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堪称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2829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自以为了不起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使人难以应付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6806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好与坏。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足以称为。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be self-conceited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sly;cunning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568100"/>
            <a:ext cx="4327450" cy="1477328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latin typeface="+mn-ea"/>
              </a:rPr>
              <a:t>慧眼独具</a:t>
            </a:r>
            <a:endParaRPr lang="en-US" altLang="zh-TW" sz="6600" dirty="0">
              <a:latin typeface="+mn-ea"/>
            </a:endParaRPr>
          </a:p>
          <a:p>
            <a:pPr algn="ctr"/>
            <a:r>
              <a:rPr lang="en-US" altLang="zh-TW" sz="2400" dirty="0" err="1">
                <a:latin typeface="+mn-ea"/>
              </a:rPr>
              <a:t>huìyǎn-dújù</a:t>
            </a:r>
            <a:endParaRPr lang="en-US" altLang="zh-TW" sz="8000" dirty="0"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1" y="3089039"/>
            <a:ext cx="5777021" cy="1993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她提出的想法，慧眼独具，很有参考的价值</a:t>
            </a:r>
            <a:r>
              <a:rPr lang="zh-TW" altLang="en-US" sz="4400" dirty="0">
                <a:latin typeface="Helvetica Neue"/>
              </a:rPr>
              <a:t>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有特殊的眼光或见解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629929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err="1">
                <a:solidFill>
                  <a:srgbClr val="926397"/>
                </a:solidFill>
                <a:latin typeface="+mn-ea"/>
              </a:rPr>
              <a:t>outsee</a:t>
            </a:r>
            <a:endParaRPr lang="zh-TW" altLang="en-US" sz="2800" dirty="0">
              <a:solidFill>
                <a:srgbClr val="926397"/>
              </a:solidFill>
              <a:latin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481F0F-0040-4944-8121-2989C056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569911"/>
            <a:ext cx="57150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BFC4A-8B5F-4748-BA2F-B74196AF1062}"/>
              </a:ext>
            </a:extLst>
          </p:cNvPr>
          <p:cNvSpPr/>
          <p:nvPr/>
        </p:nvSpPr>
        <p:spPr>
          <a:xfrm>
            <a:off x="338470" y="1347821"/>
            <a:ext cx="11515060" cy="4162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000" dirty="0"/>
              <a:t>人们常说，身体发肤，受之父母。不是吗？生物学遗传学都告诉我们，一个人的身体外貌，是父母遗传的结果，脸也不例外。一个人的脸，是父亲的“克隆”还是母亲的翻版，是父母优点的荟萃还是父母缺点的集合，我们无法选择，一切由遗传说了算。然而，一个人的脸不仅仅由眼睛眉毛鼻子嘴巴脸皮等器官构成，表情，也应该视为脸的一个组成部分，而且是至关重要的一个组成部分。</a:t>
            </a:r>
          </a:p>
        </p:txBody>
      </p:sp>
    </p:spTree>
    <p:extLst>
      <p:ext uri="{BB962C8B-B14F-4D97-AF65-F5344CB8AC3E}">
        <p14:creationId xmlns:p14="http://schemas.microsoft.com/office/powerpoint/2010/main" val="29492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885073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生物学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875724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遗传学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克隆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翻版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比喻照搬、照抄或生硬模仿的行为。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3220276" y="416707"/>
            <a:ext cx="2875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biology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708228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refurbished version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971722" y="238677"/>
            <a:ext cx="32109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heredity;</a:t>
            </a:r>
          </a:p>
          <a:p>
            <a:pPr algn="ctr"/>
            <a:r>
              <a:rPr lang="en-US" altLang="zh-TW" sz="3200" dirty="0"/>
              <a:t>genetics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560589"/>
            <a:ext cx="353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clone</a:t>
            </a:r>
            <a:endParaRPr lang="zh-TW" altLang="en-US" sz="3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B5AB0BB-E012-4B32-9353-A77C7E46E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17"/>
          <a:stretch/>
        </p:blipFill>
        <p:spPr>
          <a:xfrm>
            <a:off x="1854200" y="1314824"/>
            <a:ext cx="2151321" cy="21394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FAA399F-5079-4410-B82D-A3A5B426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897" y="1305348"/>
            <a:ext cx="2875724" cy="215904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F84E057-A7F6-460C-9B1A-6BD480D3D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4543175"/>
            <a:ext cx="2314825" cy="2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0" grpId="0"/>
      <p:bldP spid="11" grpId="0"/>
      <p:bldP spid="13" grpId="0"/>
      <p:bldP spid="1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6BB32C-D585-4BE7-84EA-9B990F83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561" y="1305348"/>
            <a:ext cx="2154902" cy="215490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恍惚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D15A3E"/>
          </a:solidFill>
          <a:ln>
            <a:solidFill>
              <a:srgbClr val="D15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宁静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rgbClr val="D15A3E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侧面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7972"/>
            <a:ext cx="2151321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蓦然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54761"/>
            <a:ext cx="3233058" cy="18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神志不清，精神不集中。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1" y="1979719"/>
            <a:ext cx="6057509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</a:rPr>
              <a:t>(</a:t>
            </a:r>
            <a:r>
              <a:rPr lang="zh-TW" altLang="en-US" sz="4000" dirty="0">
                <a:latin typeface="Calibri" panose="020F0502020204030204" pitchFamily="34" charset="0"/>
              </a:rPr>
              <a:t>环境、心情</a:t>
            </a:r>
            <a:r>
              <a:rPr lang="en-US" altLang="zh-TW" sz="4000" dirty="0">
                <a:latin typeface="Calibri" panose="020F0502020204030204" pitchFamily="34" charset="0"/>
              </a:rPr>
              <a:t>)</a:t>
            </a:r>
            <a:r>
              <a:rPr lang="zh-TW" altLang="en-US" sz="4000" dirty="0">
                <a:latin typeface="Calibri" panose="020F0502020204030204" pitchFamily="34" charset="0"/>
              </a:rPr>
              <a:t>安静。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233058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旁边的一面。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101832" y="5179220"/>
            <a:ext cx="609016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</a:rPr>
              <a:t>突然，猛然。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234382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ecstasy</a:t>
            </a:r>
            <a:r>
              <a:rPr lang="zh-TW" altLang="en-US" sz="3200" dirty="0"/>
              <a:t> </a:t>
            </a:r>
            <a:r>
              <a:rPr lang="en-US" altLang="zh-TW" sz="3200" dirty="0"/>
              <a:t>;</a:t>
            </a:r>
            <a:r>
              <a:rPr lang="zh-TW" altLang="en-US" sz="3200" dirty="0"/>
              <a:t> </a:t>
            </a:r>
            <a:r>
              <a:rPr lang="en-US" altLang="zh-TW" sz="3200" dirty="0"/>
              <a:t>absentminded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66761" y="3962805"/>
            <a:ext cx="3925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suddenly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694299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peaceful</a:t>
            </a:r>
            <a:endParaRPr lang="zh-TW" alt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70183AE-34DE-4BB2-AEDF-60934A6DC7D8}"/>
              </a:ext>
            </a:extLst>
          </p:cNvPr>
          <p:cNvSpPr/>
          <p:nvPr/>
        </p:nvSpPr>
        <p:spPr>
          <a:xfrm>
            <a:off x="2498190" y="3463425"/>
            <a:ext cx="3570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side</a:t>
            </a:r>
            <a:r>
              <a:rPr lang="zh-TW" altLang="en-US" sz="3200" dirty="0"/>
              <a:t> </a:t>
            </a:r>
            <a:r>
              <a:rPr lang="en-US" altLang="zh-TW" sz="3200" dirty="0"/>
              <a:t>;</a:t>
            </a:r>
            <a:r>
              <a:rPr lang="zh-TW" altLang="en-US" sz="3200" dirty="0"/>
              <a:t> </a:t>
            </a:r>
            <a:r>
              <a:rPr lang="en-US" altLang="zh-TW" sz="3200" dirty="0"/>
              <a:t>flank ; aspect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7646760-9C79-469A-ACE3-B5D4F882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31" r="7426" b="19034"/>
          <a:stretch/>
        </p:blipFill>
        <p:spPr>
          <a:xfrm>
            <a:off x="2948781" y="4694476"/>
            <a:ext cx="3076462" cy="17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荟萃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5999" y="202197"/>
            <a:ext cx="4336473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至关重要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76983" y="2677319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杰出的人或精美的东西聚集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19"/>
            <a:ext cx="605750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很重要，最重要的。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30165" y="176854"/>
            <a:ext cx="36479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+mn-ea"/>
              </a:rPr>
              <a:t>(of distinguished people or exquisite objects)gather together</a:t>
            </a:r>
            <a:endParaRPr lang="zh-TW" altLang="en-US" sz="3200" dirty="0"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2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8" grpId="0"/>
      <p:bldP spid="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203492"/>
            <a:ext cx="11554043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身体发肤，受之父母</a:t>
            </a:r>
            <a:endParaRPr lang="en-US" altLang="zh-TW" sz="6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318978" y="1723912"/>
            <a:ext cx="11554043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全身的每一部份，都是父母给的</a:t>
            </a:r>
          </a:p>
        </p:txBody>
      </p:sp>
    </p:spTree>
    <p:extLst>
      <p:ext uri="{BB962C8B-B14F-4D97-AF65-F5344CB8AC3E}">
        <p14:creationId xmlns:p14="http://schemas.microsoft.com/office/powerpoint/2010/main" val="26004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7BFC4A-8B5F-4748-BA2F-B74196AF1062}"/>
              </a:ext>
            </a:extLst>
          </p:cNvPr>
          <p:cNvSpPr/>
          <p:nvPr/>
        </p:nvSpPr>
        <p:spPr>
          <a:xfrm>
            <a:off x="343786" y="309075"/>
            <a:ext cx="11504428" cy="623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3000" dirty="0"/>
              <a:t>一个正常的人，脸上的表情完全由他本人控制，是本人的“势力范围”。是哭还是笑，是愁眉苦脸还是喜笑颜开，是阳光灿烂还是阴云密布，是嘻嘻哈哈还是一本正经，是和蔼可亲还是凶神恶煞，是春风拂面还是冷若冰霜，是呆板还是生动，是丰富还是单调，是真诚还是虚伪，这都是本人自己的事。从某种程度上来说，人的表情还是人内心世界的“屏幕”。一个人心里想什么，能从他脸上的表情中看出来，而一个人的心地为人，也是能从其脸上的表情中</a:t>
            </a:r>
            <a:r>
              <a:rPr lang="zh-TW" altLang="en-US" sz="3000" dirty="0"/>
              <a:t>映现</a:t>
            </a:r>
            <a:r>
              <a:rPr lang="zh-TW" altLang="zh-TW" sz="3000" dirty="0"/>
              <a:t>出来的。在很多时候，我们甚至可以说“脸如其人”。如此说来，一个人，特别是成年人，就应该对他自己的脸负责。</a:t>
            </a:r>
          </a:p>
        </p:txBody>
      </p:sp>
    </p:spTree>
    <p:extLst>
      <p:ext uri="{BB962C8B-B14F-4D97-AF65-F5344CB8AC3E}">
        <p14:creationId xmlns:p14="http://schemas.microsoft.com/office/powerpoint/2010/main" val="659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势力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范围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灿烂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呆板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26813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权力，实力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2" y="1979720"/>
            <a:ext cx="605750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上下四周的界限。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35205" y="5179220"/>
            <a:ext cx="5068068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光彩美丽。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不灵活，不活泼。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85810" y="3708228"/>
            <a:ext cx="3944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 stiff, inflexible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range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560589"/>
            <a:ext cx="353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glorious;bright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4618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3" grpId="0"/>
      <p:bldP spid="14" grpId="0"/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生动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虚伪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35179"/>
            <a:ext cx="2151321" cy="1107996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Calibri" panose="020F0502020204030204" pitchFamily="34" charset="0"/>
              </a:rPr>
              <a:t>屏幕</a:t>
            </a:r>
            <a:endParaRPr lang="en-US" altLang="zh-TW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435151"/>
            <a:ext cx="2151321" cy="1015663"/>
          </a:xfrm>
          <a:prstGeom prst="rect">
            <a:avLst/>
          </a:prstGeom>
          <a:solidFill>
            <a:srgbClr val="006699"/>
          </a:solidFill>
          <a:ln>
            <a:solidFill>
              <a:srgbClr val="00669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</a:rPr>
              <a:t>映现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626813"/>
            <a:ext cx="605750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有活力使人感动的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91" y="1979720"/>
            <a:ext cx="6095997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虚假，不真实。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2B76B4-AC44-49EC-90FC-9F09AFC72C2A}"/>
              </a:ext>
            </a:extLst>
          </p:cNvPr>
          <p:cNvSpPr txBox="1"/>
          <p:nvPr/>
        </p:nvSpPr>
        <p:spPr>
          <a:xfrm>
            <a:off x="6788725" y="5179220"/>
            <a:ext cx="5068069" cy="75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</a:rPr>
              <a:t>显现。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25015" y="416707"/>
            <a:ext cx="3570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lively;impressive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497213"/>
            <a:ext cx="3944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appear by shining upon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16708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/>
              <a:t>sham;false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5F533B-2C09-4005-BC82-60716A0C2DA3}"/>
              </a:ext>
            </a:extLst>
          </p:cNvPr>
          <p:cNvSpPr/>
          <p:nvPr/>
        </p:nvSpPr>
        <p:spPr>
          <a:xfrm>
            <a:off x="2563506" y="3560589"/>
            <a:ext cx="353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screen (TV, computer or movie)​</a:t>
            </a:r>
            <a:endParaRPr lang="zh-TW" altLang="en-US" sz="3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F8D586C-0BFC-48AA-ADD4-09C86FBA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7" y="4937602"/>
            <a:ext cx="3279000" cy="186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10" grpId="0"/>
      <p:bldP spid="11" grpId="0"/>
      <p:bldP spid="13" grpId="0"/>
      <p:bldP spid="14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愁眉苦脸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1" y="3041414"/>
            <a:ext cx="5777021" cy="199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/>
              <a:t>他最近为了庞大的债务而愁眉苦脸。</a:t>
            </a:r>
            <a:endParaRPr lang="zh-TW" altLang="en-US" sz="4400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愁苦的样子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furrow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88710B-015F-430E-8059-88D29D736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653" y="4040950"/>
            <a:ext cx="1733550" cy="26289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592894-5176-4A84-AE4C-455F6288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8" y="2726500"/>
            <a:ext cx="2877877" cy="28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喜笑颜开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1" y="3166105"/>
            <a:ext cx="5777021" cy="199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老人一見到孫子就喜笑顏開的。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心情愉快，笑容满面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light up with pleasure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33DAB3-F249-45F3-B4F2-D8733FC6F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9" y="2183928"/>
            <a:ext cx="4327450" cy="44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和蔼可亲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1" y="3381033"/>
            <a:ext cx="5777021" cy="199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我的鄰居是位和藹可親的老爺爺。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态度温和，容易亲近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err="1">
                <a:solidFill>
                  <a:srgbClr val="926397"/>
                </a:solidFill>
              </a:rPr>
              <a:t>affable;genial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404A34-C774-4014-B5F0-2C13DAF4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28" y="2197308"/>
            <a:ext cx="2883390" cy="46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凶神恶煞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584214"/>
            <a:ext cx="5777021" cy="3014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這家人一個個都是凶神惡煞，鄰居們都不願意和他們來往。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非常凶恶的人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926397"/>
                </a:solidFill>
              </a:rPr>
              <a:t>devils</a:t>
            </a:r>
            <a:endParaRPr lang="zh-TW" altLang="en-US" sz="2800" dirty="0">
              <a:solidFill>
                <a:srgbClr val="926397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409069C-BB55-45E2-A605-07CA852C1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2584214"/>
            <a:ext cx="5216566" cy="35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18978" y="752766"/>
            <a:ext cx="4327450" cy="1107996"/>
          </a:xfrm>
          <a:prstGeom prst="rect">
            <a:avLst/>
          </a:prstGeom>
          <a:solidFill>
            <a:srgbClr val="926397"/>
          </a:solidFill>
          <a:ln>
            <a:solidFill>
              <a:srgbClr val="92639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/>
              <a:t>春风拂面</a:t>
            </a:r>
            <a:endParaRPr lang="en-US" altLang="zh-TW" sz="6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3552163"/>
            <a:ext cx="5777021" cy="199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她春風拂面地進來， 给我们帶來好消息。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46428" y="1306764"/>
            <a:ext cx="1773623" cy="0"/>
          </a:xfrm>
          <a:prstGeom prst="straightConnector1">
            <a:avLst/>
          </a:prstGeom>
          <a:ln w="76200">
            <a:solidFill>
              <a:srgbClr val="9263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420051" y="983598"/>
            <a:ext cx="5452971" cy="646331"/>
          </a:xfrm>
          <a:prstGeom prst="rect">
            <a:avLst/>
          </a:prstGeom>
          <a:noFill/>
          <a:ln>
            <a:solidFill>
              <a:srgbClr val="9263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6"/>
                </a:solidFill>
                <a:latin typeface="+mn-ea"/>
              </a:rPr>
              <a:t>使人感到舒服、愉快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FA2717-152A-4D53-9DBA-70DE6C2521A3}"/>
              </a:ext>
            </a:extLst>
          </p:cNvPr>
          <p:cNvSpPr/>
          <p:nvPr/>
        </p:nvSpPr>
        <p:spPr>
          <a:xfrm>
            <a:off x="6096000" y="1810748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6"/>
                </a:solidFill>
              </a:rPr>
              <a:t>The spring breeze was blowing</a:t>
            </a:r>
            <a:endParaRPr lang="zh-TW" altLang="en-US" sz="2800" dirty="0">
              <a:solidFill>
                <a:schemeClr val="accent6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C6EF5B-1D9B-463B-B6F5-95BA1B25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39" y="188307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菱格線條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0_TF03031015.potx" id="{BF811ECD-E1BE-401A-A894-0A76B7AE0225}" vid="{B4976558-16A3-4184-95EE-E77E856A39AA}"/>
    </a:ext>
  </a:extLst>
</a:theme>
</file>

<file path=ppt/theme/theme2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商務菱格線條簡報 (寬螢幕)</Template>
  <TotalTime>987</TotalTime>
  <Words>7349</Words>
  <Application>Microsoft Office PowerPoint</Application>
  <PresentationFormat>寬螢幕</PresentationFormat>
  <Paragraphs>901</Paragraphs>
  <Slides>113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113</vt:i4>
      </vt:variant>
    </vt:vector>
  </HeadingPairs>
  <TitlesOfParts>
    <vt:vector size="122" baseType="lpstr">
      <vt:lpstr>Helvetica Neue</vt:lpstr>
      <vt:lpstr>Microsoft JhengHei UI</vt:lpstr>
      <vt:lpstr>Microsoft Yahei</vt:lpstr>
      <vt:lpstr>微軟正黑體</vt:lpstr>
      <vt:lpstr>標楷體</vt:lpstr>
      <vt:lpstr>Arial</vt:lpstr>
      <vt:lpstr>Calibri</vt:lpstr>
      <vt:lpstr>Tahoma</vt:lpstr>
      <vt:lpstr>菱格線條 16x9</vt:lpstr>
      <vt:lpstr>第七课 面容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鄭雅瓈</dc:creator>
  <cp:lastModifiedBy>鄭雅瓈</cp:lastModifiedBy>
  <cp:revision>305</cp:revision>
  <dcterms:created xsi:type="dcterms:W3CDTF">2020-03-03T09:36:36Z</dcterms:created>
  <dcterms:modified xsi:type="dcterms:W3CDTF">2020-04-04T06:44:38Z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