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8" r:id="rId3"/>
    <p:sldId id="330" r:id="rId4"/>
    <p:sldId id="329" r:id="rId5"/>
    <p:sldId id="331" r:id="rId6"/>
    <p:sldId id="285" r:id="rId7"/>
    <p:sldId id="368" r:id="rId8"/>
    <p:sldId id="369" r:id="rId9"/>
    <p:sldId id="286" r:id="rId10"/>
    <p:sldId id="346" r:id="rId11"/>
    <p:sldId id="347" r:id="rId12"/>
    <p:sldId id="348" r:id="rId13"/>
    <p:sldId id="349" r:id="rId14"/>
    <p:sldId id="350" r:id="rId15"/>
    <p:sldId id="351" r:id="rId16"/>
    <p:sldId id="352" r:id="rId17"/>
    <p:sldId id="353" r:id="rId18"/>
    <p:sldId id="354" r:id="rId19"/>
    <p:sldId id="355" r:id="rId20"/>
    <p:sldId id="356" r:id="rId21"/>
    <p:sldId id="373" r:id="rId22"/>
    <p:sldId id="374" r:id="rId23"/>
    <p:sldId id="300" r:id="rId24"/>
    <p:sldId id="371" r:id="rId25"/>
    <p:sldId id="325" r:id="rId26"/>
    <p:sldId id="323" r:id="rId27"/>
    <p:sldId id="357" r:id="rId28"/>
    <p:sldId id="358" r:id="rId29"/>
    <p:sldId id="359" r:id="rId30"/>
    <p:sldId id="360" r:id="rId31"/>
    <p:sldId id="361" r:id="rId32"/>
    <p:sldId id="362" r:id="rId33"/>
    <p:sldId id="363" r:id="rId34"/>
    <p:sldId id="365" r:id="rId35"/>
    <p:sldId id="366" r:id="rId36"/>
    <p:sldId id="364" r:id="rId37"/>
    <p:sldId id="367" r:id="rId38"/>
    <p:sldId id="370" r:id="rId39"/>
    <p:sldId id="280" r:id="rId40"/>
  </p:sldIdLst>
  <p:sldSz cx="12192000" cy="6858000"/>
  <p:notesSz cx="6858000" cy="9144000"/>
  <p:custDataLst>
    <p:tags r:id="rId4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758E"/>
    <a:srgbClr val="FE9903"/>
    <a:srgbClr val="CDBF97"/>
    <a:srgbClr val="8D7545"/>
    <a:srgbClr val="ECE8E5"/>
    <a:srgbClr val="E4CBCB"/>
    <a:srgbClr val="A88755"/>
    <a:srgbClr val="1F2020"/>
    <a:srgbClr val="263B45"/>
    <a:srgbClr val="193B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84" autoAdjust="0"/>
    <p:restoredTop sz="96424" autoAdjust="0"/>
  </p:normalViewPr>
  <p:slideViewPr>
    <p:cSldViewPr snapToGrid="0">
      <p:cViewPr>
        <p:scale>
          <a:sx n="94" d="100"/>
          <a:sy n="94" d="100"/>
        </p:scale>
        <p:origin x="-720" y="-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tags" Target="tags/tag1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20/3/26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94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275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73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81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05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74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839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73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9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129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0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69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54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746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07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21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g"/><Relationship Id="rId5" Type="http://schemas.openxmlformats.org/officeDocument/2006/relationships/image" Target="../media/image24.jpeg"/><Relationship Id="rId6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jpeg"/><Relationship Id="rId6" Type="http://schemas.openxmlformats.org/officeDocument/2006/relationships/image" Target="../media/image30.jpg"/><Relationship Id="rId7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jpeg"/><Relationship Id="rId6" Type="http://schemas.openxmlformats.org/officeDocument/2006/relationships/image" Target="../media/image30.jpg"/><Relationship Id="rId7" Type="http://schemas.openxmlformats.org/officeDocument/2006/relationships/image" Target="../media/image31.jpe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3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48.jpg"/><Relationship Id="rId5" Type="http://schemas.openxmlformats.org/officeDocument/2006/relationships/image" Target="../media/image49.jpe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xmlns="" id="{0AD2A38F-35F5-46E9-9682-29E47ADD1CB6}"/>
              </a:ext>
            </a:extLst>
          </p:cNvPr>
          <p:cNvSpPr/>
          <p:nvPr/>
        </p:nvSpPr>
        <p:spPr>
          <a:xfrm>
            <a:off x="5838909" y="3636448"/>
            <a:ext cx="1697837" cy="325800"/>
          </a:xfrm>
          <a:custGeom>
            <a:avLst/>
            <a:gdLst>
              <a:gd name="connsiteX0" fmla="*/ 0 w 393539"/>
              <a:gd name="connsiteY0" fmla="*/ 0 h 1290578"/>
              <a:gd name="connsiteX1" fmla="*/ 393539 w 393539"/>
              <a:gd name="connsiteY1" fmla="*/ 0 h 1290578"/>
              <a:gd name="connsiteX2" fmla="*/ 393539 w 393539"/>
              <a:gd name="connsiteY2" fmla="*/ 1290578 h 1290578"/>
              <a:gd name="connsiteX3" fmla="*/ 0 w 393539"/>
              <a:gd name="connsiteY3" fmla="*/ 1290578 h 1290578"/>
              <a:gd name="connsiteX4" fmla="*/ 0 w 393539"/>
              <a:gd name="connsiteY4" fmla="*/ 0 h 1290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539" h="1290578">
                <a:moveTo>
                  <a:pt x="0" y="0"/>
                </a:moveTo>
                <a:lnTo>
                  <a:pt x="393539" y="0"/>
                </a:lnTo>
                <a:lnTo>
                  <a:pt x="393539" y="1290578"/>
                </a:lnTo>
                <a:lnTo>
                  <a:pt x="0" y="1290578"/>
                </a:lnTo>
                <a:lnTo>
                  <a:pt x="0" y="0"/>
                </a:lnTo>
                <a:close/>
              </a:path>
            </a:pathLst>
          </a:custGeom>
          <a:solidFill>
            <a:srgbClr val="FE9903"/>
          </a:solidFill>
          <a:ln w="285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ED12EDDF-49A0-4BA7-AB72-4396D9B54D1F}"/>
              </a:ext>
            </a:extLst>
          </p:cNvPr>
          <p:cNvSpPr/>
          <p:nvPr/>
        </p:nvSpPr>
        <p:spPr>
          <a:xfrm rot="16200000">
            <a:off x="4970548" y="2820313"/>
            <a:ext cx="1236066" cy="3050537"/>
          </a:xfrm>
          <a:custGeom>
            <a:avLst/>
            <a:gdLst>
              <a:gd name="connsiteX0" fmla="*/ 0 w 1990845"/>
              <a:gd name="connsiteY0" fmla="*/ 0 h 3009418"/>
              <a:gd name="connsiteX1" fmla="*/ 1990845 w 1990845"/>
              <a:gd name="connsiteY1" fmla="*/ 0 h 3009418"/>
              <a:gd name="connsiteX2" fmla="*/ 1990845 w 1990845"/>
              <a:gd name="connsiteY2" fmla="*/ 1718840 h 3009418"/>
              <a:gd name="connsiteX3" fmla="*/ 1597306 w 1990845"/>
              <a:gd name="connsiteY3" fmla="*/ 1718840 h 3009418"/>
              <a:gd name="connsiteX4" fmla="*/ 1597306 w 1990845"/>
              <a:gd name="connsiteY4" fmla="*/ 3009418 h 3009418"/>
              <a:gd name="connsiteX5" fmla="*/ 0 w 1990845"/>
              <a:gd name="connsiteY5" fmla="*/ 3009418 h 3009418"/>
              <a:gd name="connsiteX6" fmla="*/ 0 w 1990845"/>
              <a:gd name="connsiteY6" fmla="*/ 0 h 300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90845" h="3009418">
                <a:moveTo>
                  <a:pt x="0" y="0"/>
                </a:moveTo>
                <a:lnTo>
                  <a:pt x="1990845" y="0"/>
                </a:lnTo>
                <a:lnTo>
                  <a:pt x="1990845" y="1718840"/>
                </a:lnTo>
                <a:lnTo>
                  <a:pt x="1597306" y="1718840"/>
                </a:lnTo>
                <a:lnTo>
                  <a:pt x="1597306" y="3009418"/>
                </a:lnTo>
                <a:lnTo>
                  <a:pt x="0" y="3009418"/>
                </a:lnTo>
                <a:lnTo>
                  <a:pt x="0" y="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xmlns="" id="{004865C0-32BE-4318-9DB1-0AC00E03D378}"/>
              </a:ext>
            </a:extLst>
          </p:cNvPr>
          <p:cNvSpPr/>
          <p:nvPr/>
        </p:nvSpPr>
        <p:spPr>
          <a:xfrm rot="16200000">
            <a:off x="6907224" y="1057782"/>
            <a:ext cx="1783587" cy="4058247"/>
          </a:xfrm>
          <a:custGeom>
            <a:avLst/>
            <a:gdLst>
              <a:gd name="connsiteX0" fmla="*/ 393539 w 1990845"/>
              <a:gd name="connsiteY0" fmla="*/ 0 h 3009418"/>
              <a:gd name="connsiteX1" fmla="*/ 1990845 w 1990845"/>
              <a:gd name="connsiteY1" fmla="*/ 0 h 3009418"/>
              <a:gd name="connsiteX2" fmla="*/ 1990845 w 1990845"/>
              <a:gd name="connsiteY2" fmla="*/ 3009418 h 3009418"/>
              <a:gd name="connsiteX3" fmla="*/ 0 w 1990845"/>
              <a:gd name="connsiteY3" fmla="*/ 3009418 h 3009418"/>
              <a:gd name="connsiteX4" fmla="*/ 0 w 1990845"/>
              <a:gd name="connsiteY4" fmla="*/ 1290578 h 3009418"/>
              <a:gd name="connsiteX5" fmla="*/ 393539 w 1990845"/>
              <a:gd name="connsiteY5" fmla="*/ 1290578 h 3009418"/>
              <a:gd name="connsiteX6" fmla="*/ 393539 w 1990845"/>
              <a:gd name="connsiteY6" fmla="*/ 0 h 300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90845" h="3009418">
                <a:moveTo>
                  <a:pt x="393539" y="0"/>
                </a:moveTo>
                <a:lnTo>
                  <a:pt x="1990845" y="0"/>
                </a:lnTo>
                <a:lnTo>
                  <a:pt x="1990845" y="3009418"/>
                </a:lnTo>
                <a:lnTo>
                  <a:pt x="0" y="3009418"/>
                </a:lnTo>
                <a:lnTo>
                  <a:pt x="0" y="1290578"/>
                </a:lnTo>
                <a:lnTo>
                  <a:pt x="393539" y="1290578"/>
                </a:lnTo>
                <a:lnTo>
                  <a:pt x="393539" y="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D03BD61-9D53-48C5-9279-10A7604D3F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21" y="712449"/>
            <a:ext cx="3726492" cy="5589739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7295613C-BDA8-47CB-9A7A-CCE7C47823AA}"/>
              </a:ext>
            </a:extLst>
          </p:cNvPr>
          <p:cNvSpPr/>
          <p:nvPr/>
        </p:nvSpPr>
        <p:spPr>
          <a:xfrm>
            <a:off x="9310177" y="1435946"/>
            <a:ext cx="451412" cy="451412"/>
          </a:xfrm>
          <a:prstGeom prst="ellipse">
            <a:avLst/>
          </a:prstGeom>
          <a:solidFill>
            <a:srgbClr val="4E7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F1E00E6E-9302-4C7C-B663-5C88665FC8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678824">
            <a:off x="9873936" y="1012560"/>
            <a:ext cx="1531839" cy="205116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7D0BFF13-EE03-4F45-B871-F91FF8D84A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033" b="52088"/>
          <a:stretch/>
        </p:blipFill>
        <p:spPr>
          <a:xfrm>
            <a:off x="3967620" y="775804"/>
            <a:ext cx="2264751" cy="123587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6DAB51B8-B46C-420F-94E3-DD28E7C69D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502" t="9829" r="-2013" b="-1779"/>
          <a:stretch/>
        </p:blipFill>
        <p:spPr>
          <a:xfrm>
            <a:off x="9527840" y="4213140"/>
            <a:ext cx="2288039" cy="2371852"/>
          </a:xfrm>
          <a:prstGeom prst="rect">
            <a:avLst/>
          </a:prstGeom>
        </p:spPr>
      </p:pic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B3851FD-9042-4375-92FA-C507AFE6DF89}"/>
              </a:ext>
            </a:extLst>
          </p:cNvPr>
          <p:cNvSpPr/>
          <p:nvPr/>
        </p:nvSpPr>
        <p:spPr>
          <a:xfrm>
            <a:off x="1064931" y="4007636"/>
            <a:ext cx="229695" cy="229695"/>
          </a:xfrm>
          <a:prstGeom prst="ellipse">
            <a:avLst/>
          </a:prstGeom>
          <a:solidFill>
            <a:srgbClr val="FE99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xmlns="" id="{FF5923EB-A753-4A20-9211-3F0AEC242D7B}"/>
              </a:ext>
            </a:extLst>
          </p:cNvPr>
          <p:cNvSpPr/>
          <p:nvPr/>
        </p:nvSpPr>
        <p:spPr>
          <a:xfrm>
            <a:off x="1064930" y="4631964"/>
            <a:ext cx="229695" cy="229695"/>
          </a:xfrm>
          <a:prstGeom prst="ellipse">
            <a:avLst/>
          </a:prstGeom>
          <a:solidFill>
            <a:srgbClr val="4E7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xmlns="" id="{80C3651D-70B3-41B2-A87F-163667D4C963}"/>
              </a:ext>
            </a:extLst>
          </p:cNvPr>
          <p:cNvSpPr/>
          <p:nvPr/>
        </p:nvSpPr>
        <p:spPr>
          <a:xfrm>
            <a:off x="1064929" y="5256292"/>
            <a:ext cx="229695" cy="229695"/>
          </a:xfrm>
          <a:prstGeom prst="ellipse">
            <a:avLst/>
          </a:prstGeom>
          <a:solidFill>
            <a:srgbClr val="FE99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xmlns="" id="{516970AE-6CA3-46F6-85ED-A55C0F773B3B}"/>
              </a:ext>
            </a:extLst>
          </p:cNvPr>
          <p:cNvSpPr/>
          <p:nvPr/>
        </p:nvSpPr>
        <p:spPr>
          <a:xfrm>
            <a:off x="4012244" y="3027920"/>
            <a:ext cx="312494" cy="312494"/>
          </a:xfrm>
          <a:prstGeom prst="ellipse">
            <a:avLst/>
          </a:prstGeom>
          <a:solidFill>
            <a:srgbClr val="FE9903"/>
          </a:solidFill>
          <a:ln w="76200">
            <a:solidFill>
              <a:srgbClr val="FE99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xmlns="" id="{A16610E3-75CF-4AC2-9E0C-1D00A795A1BE}"/>
              </a:ext>
            </a:extLst>
          </p:cNvPr>
          <p:cNvCxnSpPr/>
          <p:nvPr/>
        </p:nvCxnSpPr>
        <p:spPr>
          <a:xfrm>
            <a:off x="5191902" y="5783925"/>
            <a:ext cx="2263828" cy="128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4729238" y="4112381"/>
            <a:ext cx="2391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第十三课</a:t>
            </a:r>
            <a:endParaRPr kumimoji="1" lang="zh-CN" altLang="en-US" sz="2800" dirty="0"/>
          </a:p>
        </p:txBody>
      </p:sp>
      <p:sp>
        <p:nvSpPr>
          <p:cNvPr id="27" name="文本框 26"/>
          <p:cNvSpPr txBox="1"/>
          <p:nvPr/>
        </p:nvSpPr>
        <p:spPr>
          <a:xfrm>
            <a:off x="6655881" y="2659722"/>
            <a:ext cx="3222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旅游</a:t>
            </a:r>
            <a:endParaRPr kumimoji="1" lang="zh-CN" altLang="en-US" sz="2800" dirty="0"/>
          </a:p>
        </p:txBody>
      </p:sp>
      <p:sp>
        <p:nvSpPr>
          <p:cNvPr id="9" name="文本框 8"/>
          <p:cNvSpPr txBox="1"/>
          <p:nvPr/>
        </p:nvSpPr>
        <p:spPr>
          <a:xfrm>
            <a:off x="5176762" y="5418667"/>
            <a:ext cx="1321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 smtClean="0"/>
              <a:t>Qianshu</a:t>
            </a:r>
            <a:r>
              <a:rPr kumimoji="1" lang="en-US" altLang="zh-CN" dirty="0" smtClean="0"/>
              <a:t> XIA</a:t>
            </a:r>
            <a:endParaRPr kumimoji="1"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6579809" y="5805715"/>
            <a:ext cx="859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Mar 23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7293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46280" y="413071"/>
            <a:ext cx="61883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0" dirty="0" smtClean="0">
                <a:ea typeface="楷体-简"/>
                <a:cs typeface="Kaiti SC Regular"/>
              </a:rPr>
              <a:t>留（下）</a:t>
            </a:r>
            <a:endParaRPr kumimoji="1" lang="zh-CN" altLang="en-US" sz="10000" dirty="0">
              <a:ea typeface="楷体-简"/>
              <a:cs typeface="Kaiti SC Regular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99701" y="2271725"/>
            <a:ext cx="385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V</a:t>
            </a:r>
            <a:r>
              <a:rPr kumimoji="1" lang="zh-CN" altLang="en-US" dirty="0" smtClean="0"/>
              <a:t>（</a:t>
            </a:r>
            <a:r>
              <a:rPr kumimoji="1" lang="en-US" altLang="zh-CN" dirty="0" smtClean="0"/>
              <a:t>C</a:t>
            </a:r>
            <a:r>
              <a:rPr kumimoji="1" lang="zh-CN" altLang="en-US" dirty="0" smtClean="0"/>
              <a:t>）</a:t>
            </a:r>
            <a:r>
              <a:rPr kumimoji="1" lang="en-US" altLang="zh-CN" dirty="0" smtClean="0"/>
              <a:t>to leave behind ; to stay behind</a:t>
            </a:r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350298" y="3226423"/>
            <a:ext cx="61883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0" dirty="0" smtClean="0">
                <a:ea typeface="楷体-简"/>
                <a:cs typeface="Kaiti SC Regular"/>
              </a:rPr>
              <a:t>深</a:t>
            </a:r>
            <a:endParaRPr kumimoji="1" lang="zh-CN" altLang="en-US" sz="10000" dirty="0">
              <a:ea typeface="楷体-简"/>
              <a:cs typeface="Kaiti SC Regular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2957" y="4976220"/>
            <a:ext cx="4042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 smtClean="0"/>
              <a:t>adj</a:t>
            </a:r>
            <a:r>
              <a:rPr kumimoji="1" lang="en-US" altLang="zh-CN" dirty="0" smtClean="0"/>
              <a:t> profound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deep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dark</a:t>
            </a:r>
            <a:r>
              <a:rPr kumimoji="1" lang="zh-CN" altLang="en-US" dirty="0" smtClean="0"/>
              <a:t>（</a:t>
            </a:r>
            <a:r>
              <a:rPr kumimoji="1" lang="en-US" altLang="zh-CN" dirty="0" err="1" smtClean="0"/>
              <a:t>colour</a:t>
            </a:r>
            <a:r>
              <a:rPr kumimoji="1" lang="zh-CN" altLang="en-US" dirty="0" smtClean="0"/>
              <a:t>）；</a:t>
            </a:r>
            <a:endParaRPr kumimoji="1" lang="en-US" altLang="zh-CN" dirty="0" smtClean="0"/>
          </a:p>
          <a:p>
            <a:r>
              <a:rPr kumimoji="1" lang="en-US" altLang="zh-CN" dirty="0" smtClean="0"/>
              <a:t>intimate</a:t>
            </a:r>
            <a:r>
              <a:rPr kumimoji="1" lang="zh-CN" altLang="en-US" dirty="0" smtClean="0"/>
              <a:t>（</a:t>
            </a:r>
            <a:r>
              <a:rPr kumimoji="1" lang="en-US" altLang="zh-CN" dirty="0" smtClean="0"/>
              <a:t>of relations or feelings</a:t>
            </a:r>
            <a:r>
              <a:rPr kumimoji="1" lang="zh-CN" altLang="en-US" dirty="0" smtClean="0"/>
              <a:t>）</a:t>
            </a:r>
            <a:endParaRPr kumimoji="1"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5188407" y="1615271"/>
            <a:ext cx="5716409" cy="318469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5684761" y="2890762"/>
            <a:ext cx="50321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u="sng" dirty="0" smtClean="0">
                <a:solidFill>
                  <a:srgbClr val="FE9903"/>
                </a:solidFill>
              </a:rPr>
              <a:t>布尔诺的咖啡和小吃</a:t>
            </a:r>
            <a:r>
              <a:rPr kumimoji="1" lang="zh-CN" altLang="en-US" dirty="0" smtClean="0"/>
              <a:t>给我留下很深的印象。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8789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46280" y="413071"/>
            <a:ext cx="61883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0" dirty="0" smtClean="0">
                <a:ea typeface="楷体-简"/>
                <a:cs typeface="Kaiti SC Regular"/>
              </a:rPr>
              <a:t>报名</a:t>
            </a:r>
            <a:endParaRPr kumimoji="1" lang="zh-CN" altLang="en-US" sz="10000" dirty="0">
              <a:ea typeface="楷体-简"/>
              <a:cs typeface="Kaiti SC Regular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51237" y="2244113"/>
            <a:ext cx="2583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 smtClean="0"/>
              <a:t>vo</a:t>
            </a:r>
            <a:r>
              <a:rPr kumimoji="1" lang="en-US" altLang="zh-CN" dirty="0" smtClean="0"/>
              <a:t> to sign up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to register</a:t>
            </a:r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3683928" y="455025"/>
            <a:ext cx="61883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0" dirty="0" smtClean="0">
                <a:ea typeface="楷体-简"/>
                <a:cs typeface="Kaiti SC Regular"/>
              </a:rPr>
              <a:t>参加</a:t>
            </a:r>
            <a:endParaRPr kumimoji="1" lang="zh-CN" altLang="en-US" sz="10000" dirty="0">
              <a:ea typeface="楷体-简"/>
              <a:cs typeface="Kaiti SC Regular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671748" y="2250335"/>
            <a:ext cx="2993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V to participate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to take part </a:t>
            </a:r>
            <a:endParaRPr kumimoji="1"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7715131" y="427951"/>
            <a:ext cx="61883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0" dirty="0" smtClean="0">
                <a:ea typeface="楷体-简"/>
                <a:cs typeface="Kaiti SC Regular"/>
              </a:rPr>
              <a:t>团</a:t>
            </a:r>
            <a:endParaRPr kumimoji="1" lang="zh-CN" altLang="en-US" sz="10000" dirty="0">
              <a:ea typeface="楷体-简"/>
              <a:cs typeface="Kaiti SC Regular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550552" y="2264141"/>
            <a:ext cx="2132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n group organization</a:t>
            </a:r>
            <a:endParaRPr kumimoji="1"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387908" y="3071715"/>
            <a:ext cx="5716409" cy="318469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571821" y="3963836"/>
            <a:ext cx="54296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kumimoji="1" lang="zh-CN" altLang="en-US" sz="2400" dirty="0" smtClean="0"/>
              <a:t>报名参加旅行团</a:t>
            </a:r>
            <a:endParaRPr kumimoji="1" lang="en-US" altLang="zh-CN" sz="2400" dirty="0" smtClean="0"/>
          </a:p>
          <a:p>
            <a:pPr marL="342900" indent="-342900">
              <a:buFont typeface="Arial"/>
              <a:buChar char="•"/>
            </a:pPr>
            <a:endParaRPr kumimoji="1" lang="en-US" altLang="zh-CN" sz="2400" dirty="0"/>
          </a:p>
          <a:p>
            <a:pPr marL="342900" indent="-342900">
              <a:buFont typeface="Arial"/>
              <a:buChar char="•"/>
            </a:pPr>
            <a:r>
              <a:rPr kumimoji="1" lang="zh-CN" altLang="en-US" sz="2400" dirty="0" smtClean="0"/>
              <a:t>自由行</a:t>
            </a:r>
            <a:r>
              <a:rPr kumimoji="1" lang="en-US" altLang="zh-CN" sz="2400" dirty="0"/>
              <a:t> </a:t>
            </a:r>
            <a:r>
              <a:rPr kumimoji="1" lang="en-US" altLang="zh-CN" sz="2400" dirty="0" err="1" smtClean="0"/>
              <a:t>zìyóu</a:t>
            </a:r>
            <a:r>
              <a:rPr kumimoji="1" lang="en-US" altLang="zh-CN" sz="2400" dirty="0" smtClean="0"/>
              <a:t> </a:t>
            </a:r>
            <a:r>
              <a:rPr kumimoji="1" lang="en-US" altLang="zh-CN" sz="2400" dirty="0" err="1" smtClean="0"/>
              <a:t>xíng</a:t>
            </a:r>
            <a:r>
              <a:rPr kumimoji="1" lang="en-US" altLang="zh-CN" sz="2400" dirty="0" smtClean="0"/>
              <a:t>  independent travel </a:t>
            </a:r>
            <a:endParaRPr kumimoji="1" lang="en-US" altLang="zh-CN" sz="2400" dirty="0"/>
          </a:p>
          <a:p>
            <a:r>
              <a:rPr kumimoji="1" lang="en-US" altLang="zh-CN" sz="2400" dirty="0" smtClean="0"/>
              <a:t> 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67108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35434" y="2223408"/>
            <a:ext cx="61883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0" dirty="0" smtClean="0">
                <a:ea typeface="楷体-简"/>
                <a:cs typeface="Kaiti SC Regular"/>
              </a:rPr>
              <a:t>交通</a:t>
            </a:r>
            <a:endParaRPr kumimoji="1" lang="zh-CN" altLang="en-US" sz="10000" dirty="0">
              <a:ea typeface="楷体-简"/>
              <a:cs typeface="Kaiti SC Regular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17738" y="3861701"/>
            <a:ext cx="2325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n transportation traffic</a:t>
            </a:r>
            <a:endParaRPr kumimoji="1"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4236228" y="2352255"/>
            <a:ext cx="61883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0" dirty="0" smtClean="0">
                <a:ea typeface="楷体-简"/>
                <a:cs typeface="Kaiti SC Regular"/>
              </a:rPr>
              <a:t>门票</a:t>
            </a:r>
            <a:endParaRPr kumimoji="1" lang="zh-CN" altLang="en-US" sz="10000" dirty="0">
              <a:ea typeface="楷体-简"/>
              <a:cs typeface="Kaiti SC Regular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585271" y="3936509"/>
            <a:ext cx="1879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n admission ticket</a:t>
            </a:r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8212016" y="2227243"/>
            <a:ext cx="61883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0" dirty="0" smtClean="0">
                <a:ea typeface="楷体-简"/>
                <a:cs typeface="Kaiti SC Regular"/>
              </a:rPr>
              <a:t>旅客</a:t>
            </a:r>
            <a:endParaRPr kumimoji="1" lang="zh-CN" altLang="en-US" sz="10000" dirty="0">
              <a:ea typeface="楷体-简"/>
              <a:cs typeface="Kaiti SC Regular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491259" y="3869357"/>
            <a:ext cx="2277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n passenger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traveler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9759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901" y="169334"/>
            <a:ext cx="3531485" cy="234647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641"/>
            <a:ext cx="3599469" cy="40213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07735"/>
            <a:ext cx="3809730" cy="25398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030643" y="178094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硬卧</a:t>
            </a:r>
            <a:endParaRPr kumimoji="1" lang="zh-CN" altLang="en-US" sz="2400" dirty="0"/>
          </a:p>
        </p:txBody>
      </p:sp>
      <p:sp>
        <p:nvSpPr>
          <p:cNvPr id="8" name="文本框 7"/>
          <p:cNvSpPr txBox="1"/>
          <p:nvPr/>
        </p:nvSpPr>
        <p:spPr>
          <a:xfrm>
            <a:off x="3948382" y="531574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软卧</a:t>
            </a:r>
            <a:endParaRPr kumimoji="1" lang="zh-CN" altLang="en-US" sz="2400" dirty="0"/>
          </a:p>
        </p:txBody>
      </p:sp>
      <p:sp>
        <p:nvSpPr>
          <p:cNvPr id="9" name="右大括号 8"/>
          <p:cNvSpPr/>
          <p:nvPr/>
        </p:nvSpPr>
        <p:spPr>
          <a:xfrm>
            <a:off x="5019525" y="1923142"/>
            <a:ext cx="1282094" cy="367695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483048" y="3205239"/>
            <a:ext cx="3713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0" dirty="0" smtClean="0">
                <a:ea typeface="楷体-简"/>
                <a:cs typeface="Kaiti SC Regular"/>
              </a:rPr>
              <a:t>卧铺</a:t>
            </a:r>
            <a:endParaRPr kumimoji="1" lang="zh-CN" altLang="en-US" sz="4000" dirty="0">
              <a:ea typeface="楷体-简"/>
              <a:cs typeface="Kaiti SC Regular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890381" y="4015619"/>
            <a:ext cx="3430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n sleeping berth or bunk on a train</a:t>
            </a:r>
            <a:endParaRPr kumimoji="1"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10268857" y="106438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硬座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85954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715" y="901095"/>
            <a:ext cx="5188856" cy="5188856"/>
          </a:xfrm>
          <a:prstGeom prst="rect">
            <a:avLst/>
          </a:prstGeom>
        </p:spPr>
      </p:pic>
      <p:sp>
        <p:nvSpPr>
          <p:cNvPr id="6" name="线形标注 1 5"/>
          <p:cNvSpPr/>
          <p:nvPr/>
        </p:nvSpPr>
        <p:spPr>
          <a:xfrm>
            <a:off x="6531429" y="931333"/>
            <a:ext cx="1753809" cy="641048"/>
          </a:xfrm>
          <a:prstGeom prst="borderCallout1">
            <a:avLst>
              <a:gd name="adj1" fmla="val 18750"/>
              <a:gd name="adj2" fmla="val -8333"/>
              <a:gd name="adj3" fmla="val 140812"/>
              <a:gd name="adj4" fmla="val -106257"/>
            </a:avLst>
          </a:prstGeom>
          <a:noFill/>
          <a:ln w="28575" cmpd="sng">
            <a:solidFill>
              <a:srgbClr val="FE990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线形标注 1 6"/>
          <p:cNvSpPr/>
          <p:nvPr/>
        </p:nvSpPr>
        <p:spPr>
          <a:xfrm>
            <a:off x="7627258" y="1736878"/>
            <a:ext cx="1673980" cy="791028"/>
          </a:xfrm>
          <a:prstGeom prst="borderCallout1">
            <a:avLst>
              <a:gd name="adj1" fmla="val 18750"/>
              <a:gd name="adj2" fmla="val -8333"/>
              <a:gd name="adj3" fmla="val 94884"/>
              <a:gd name="adj4" fmla="val -234085"/>
            </a:avLst>
          </a:prstGeom>
          <a:noFill/>
          <a:ln w="28575" cmpd="sng">
            <a:solidFill>
              <a:srgbClr val="FE990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线形标注 1 7"/>
          <p:cNvSpPr/>
          <p:nvPr/>
        </p:nvSpPr>
        <p:spPr>
          <a:xfrm>
            <a:off x="7561944" y="2760134"/>
            <a:ext cx="1666723" cy="602341"/>
          </a:xfrm>
          <a:prstGeom prst="borderCallout1">
            <a:avLst>
              <a:gd name="adj1" fmla="val 18750"/>
              <a:gd name="adj2" fmla="val -8333"/>
              <a:gd name="adj3" fmla="val 153218"/>
              <a:gd name="adj4" fmla="val -192267"/>
            </a:avLst>
          </a:prstGeom>
          <a:noFill/>
          <a:ln w="28575" cmpd="sng">
            <a:solidFill>
              <a:srgbClr val="FE990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015238" y="1076476"/>
            <a:ext cx="7489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枕头</a:t>
            </a:r>
            <a:endParaRPr kumimoji="1" lang="zh-CN" altLang="en-US" sz="2200" dirty="0"/>
          </a:p>
        </p:txBody>
      </p:sp>
      <p:sp>
        <p:nvSpPr>
          <p:cNvPr id="10" name="文本框 9"/>
          <p:cNvSpPr txBox="1"/>
          <p:nvPr/>
        </p:nvSpPr>
        <p:spPr>
          <a:xfrm>
            <a:off x="8002207" y="1797351"/>
            <a:ext cx="1270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hu-HU" altLang="zh-CN" dirty="0" smtClean="0"/>
              <a:t>chuáng dān</a:t>
            </a:r>
          </a:p>
          <a:p>
            <a:r>
              <a:rPr kumimoji="1" lang="en-US" altLang="zh-CN" dirty="0" smtClean="0"/>
              <a:t>     </a:t>
            </a:r>
            <a:r>
              <a:rPr kumimoji="1" lang="zh-CN" altLang="en-US" dirty="0" smtClean="0"/>
              <a:t>床单</a:t>
            </a:r>
            <a:endParaRPr kumimoji="1"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8147353" y="2752876"/>
            <a:ext cx="698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/>
              <a:t>bèi</a:t>
            </a:r>
            <a:r>
              <a:rPr kumimoji="1" lang="en-US" altLang="zh-CN" dirty="0"/>
              <a:t> </a:t>
            </a:r>
            <a:r>
              <a:rPr kumimoji="1" lang="en-US" altLang="zh-CN" dirty="0" err="1" smtClean="0"/>
              <a:t>zi</a:t>
            </a:r>
            <a:endParaRPr kumimoji="1" lang="en-US" altLang="zh-CN" dirty="0"/>
          </a:p>
          <a:p>
            <a:r>
              <a:rPr kumimoji="1" lang="en-US" altLang="zh-CN" dirty="0" smtClean="0"/>
              <a:t> </a:t>
            </a:r>
            <a:r>
              <a:rPr kumimoji="1" lang="zh-CN" altLang="en-US" dirty="0" smtClean="0"/>
              <a:t>被子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6987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430" y="872671"/>
            <a:ext cx="5080000" cy="42418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74095" y="2140859"/>
            <a:ext cx="58540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0" dirty="0" smtClean="0">
                <a:ea typeface="楷体-简"/>
                <a:cs typeface="Kaiti SC Regular"/>
              </a:rPr>
              <a:t>打呼噜</a:t>
            </a:r>
            <a:endParaRPr kumimoji="1" lang="zh-CN" altLang="en-US" sz="10000" dirty="0">
              <a:ea typeface="楷体-简"/>
              <a:cs typeface="Kaiti SC Regular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25524" y="4088191"/>
            <a:ext cx="104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 </a:t>
            </a:r>
            <a:r>
              <a:rPr kumimoji="1" lang="en-US" altLang="zh-CN" dirty="0" err="1" smtClean="0"/>
              <a:t>vo</a:t>
            </a:r>
            <a:r>
              <a:rPr kumimoji="1" lang="en-US" altLang="zh-CN" dirty="0" smtClean="0"/>
              <a:t> snore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5182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3334"/>
            <a:ext cx="6567714" cy="21997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26189"/>
            <a:ext cx="6458749" cy="224971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809620" y="520096"/>
            <a:ext cx="371323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0" dirty="0" smtClean="0">
                <a:ea typeface="楷体-简"/>
                <a:cs typeface="Kaiti SC Regular"/>
              </a:rPr>
              <a:t>硬</a:t>
            </a:r>
          </a:p>
          <a:p>
            <a:r>
              <a:rPr kumimoji="1" lang="en-US" altLang="zh-CN" sz="2200" dirty="0" smtClean="0">
                <a:ea typeface="楷体-简"/>
                <a:cs typeface="Kaiti SC Regular"/>
              </a:rPr>
              <a:t>    </a:t>
            </a:r>
            <a:r>
              <a:rPr kumimoji="1" lang="en-US" altLang="zh-CN" sz="2200" dirty="0" err="1" smtClean="0">
                <a:ea typeface="楷体-简"/>
                <a:cs typeface="Kaiti SC Regular"/>
              </a:rPr>
              <a:t>adj</a:t>
            </a:r>
            <a:r>
              <a:rPr kumimoji="1" lang="en-US" altLang="zh-CN" sz="2200" dirty="0" smtClean="0">
                <a:ea typeface="楷体-简"/>
                <a:cs typeface="Kaiti SC Regular"/>
              </a:rPr>
              <a:t> hard</a:t>
            </a:r>
            <a:endParaRPr kumimoji="1" lang="zh-CN" altLang="en-US" sz="2200" dirty="0">
              <a:ea typeface="楷体-简"/>
              <a:cs typeface="Kaiti SC Regular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744305" y="3466496"/>
            <a:ext cx="371323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0" dirty="0" smtClean="0">
                <a:ea typeface="楷体-简"/>
                <a:cs typeface="Kaiti SC Regular"/>
              </a:rPr>
              <a:t>软</a:t>
            </a:r>
          </a:p>
          <a:p>
            <a:r>
              <a:rPr kumimoji="1" lang="en-US" altLang="zh-CN" sz="2200" dirty="0" smtClean="0">
                <a:ea typeface="楷体-简"/>
                <a:cs typeface="Kaiti SC Regular"/>
              </a:rPr>
              <a:t>    </a:t>
            </a:r>
            <a:r>
              <a:rPr kumimoji="1" lang="en-US" altLang="zh-CN" sz="2200" dirty="0" err="1" smtClean="0">
                <a:ea typeface="楷体-简"/>
                <a:cs typeface="Kaiti SC Regular"/>
              </a:rPr>
              <a:t>adj</a:t>
            </a:r>
            <a:r>
              <a:rPr kumimoji="1" lang="en-US" altLang="zh-CN" sz="2200" dirty="0">
                <a:ea typeface="楷体-简"/>
                <a:cs typeface="Kaiti SC Regular"/>
              </a:rPr>
              <a:t> </a:t>
            </a:r>
            <a:r>
              <a:rPr kumimoji="1" lang="en-US" altLang="zh-CN" sz="2200" dirty="0" smtClean="0">
                <a:ea typeface="楷体-简"/>
                <a:cs typeface="Kaiti SC Regular"/>
              </a:rPr>
              <a:t>soft</a:t>
            </a:r>
            <a:endParaRPr kumimoji="1" lang="zh-CN" altLang="en-US" sz="2200" dirty="0">
              <a:ea typeface="楷体-简"/>
              <a:cs typeface="Kaiti SC Regular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551333" y="142723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这张床太硬了。</a:t>
            </a:r>
            <a:endParaRPr kumimoji="1"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8558590" y="436154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这张床太软了。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0107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59619" y="1221620"/>
            <a:ext cx="371323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000" dirty="0" smtClean="0">
                <a:ea typeface="楷体-简"/>
                <a:cs typeface="Kaiti SC Regular"/>
              </a:rPr>
              <a:t>    </a:t>
            </a:r>
            <a:r>
              <a:rPr kumimoji="1" lang="zh-CN" altLang="en-US" sz="10000" dirty="0" smtClean="0">
                <a:ea typeface="楷体-简"/>
                <a:cs typeface="Kaiti SC Regular"/>
              </a:rPr>
              <a:t>顿</a:t>
            </a:r>
          </a:p>
          <a:p>
            <a:r>
              <a:rPr kumimoji="1" lang="en-US" altLang="zh-CN" sz="2200" dirty="0" smtClean="0">
                <a:ea typeface="楷体-简"/>
                <a:cs typeface="Kaiti SC Regular"/>
              </a:rPr>
              <a:t>    m measure word for meals</a:t>
            </a:r>
            <a:endParaRPr kumimoji="1" lang="zh-CN" altLang="en-US" sz="2200" dirty="0">
              <a:ea typeface="楷体-简"/>
              <a:cs typeface="Kaiti SC Regular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5358190" y="841175"/>
            <a:ext cx="5164667" cy="265434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410476" y="1850572"/>
            <a:ext cx="30059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你平常一天吃几顿饭？</a:t>
            </a:r>
            <a:endParaRPr kumimoji="1" lang="zh-CN" altLang="en-US" sz="22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09" y="3936698"/>
            <a:ext cx="3084286" cy="244172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102876" y="4458306"/>
            <a:ext cx="371323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000" dirty="0" smtClean="0">
                <a:ea typeface="楷体-简"/>
                <a:cs typeface="Kaiti SC Regular"/>
              </a:rPr>
              <a:t>  </a:t>
            </a:r>
            <a:r>
              <a:rPr kumimoji="1" lang="zh-CN" altLang="en-US" sz="4000" dirty="0" smtClean="0">
                <a:ea typeface="楷体-简"/>
                <a:cs typeface="Kaiti SC Regular"/>
              </a:rPr>
              <a:t>方便</a:t>
            </a:r>
            <a:r>
              <a:rPr kumimoji="1" lang="zh-CN" altLang="en-US" sz="4000" dirty="0" smtClean="0">
                <a:solidFill>
                  <a:srgbClr val="FE9903"/>
                </a:solidFill>
                <a:ea typeface="楷体-简"/>
                <a:cs typeface="Kaiti SC Regular"/>
              </a:rPr>
              <a:t>面</a:t>
            </a:r>
          </a:p>
          <a:p>
            <a:r>
              <a:rPr kumimoji="1" lang="en-US" altLang="zh-CN" sz="2200" dirty="0" smtClean="0">
                <a:ea typeface="楷体-简"/>
                <a:cs typeface="Kaiti SC Regular"/>
              </a:rPr>
              <a:t>            n noodles</a:t>
            </a:r>
            <a:endParaRPr kumimoji="1" lang="zh-CN" altLang="en-US" sz="2200" dirty="0">
              <a:ea typeface="楷体-简"/>
              <a:cs typeface="Kaiti SC Regular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905" y="4030739"/>
            <a:ext cx="3120571" cy="2340428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401181" y="4368801"/>
            <a:ext cx="371323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000" dirty="0" smtClean="0">
                <a:ea typeface="楷体-简"/>
                <a:cs typeface="Kaiti SC Regular"/>
              </a:rPr>
              <a:t>  </a:t>
            </a:r>
            <a:r>
              <a:rPr kumimoji="1" lang="zh-CN" altLang="en-US" sz="4000" dirty="0" smtClean="0">
                <a:ea typeface="楷体-简"/>
                <a:cs typeface="Kaiti SC Regular"/>
              </a:rPr>
              <a:t>盒饭</a:t>
            </a:r>
          </a:p>
          <a:p>
            <a:r>
              <a:rPr kumimoji="1" lang="en-US" altLang="zh-CN" sz="2200" dirty="0" smtClean="0">
                <a:ea typeface="楷体-简"/>
                <a:cs typeface="Kaiti SC Regular"/>
              </a:rPr>
              <a:t>        n box lunch</a:t>
            </a:r>
            <a:endParaRPr kumimoji="1" lang="zh-CN" altLang="en-US" sz="2200" dirty="0">
              <a:ea typeface="楷体-简"/>
              <a:cs typeface="Kaiti S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43532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-604762" y="1548191"/>
            <a:ext cx="574523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000" dirty="0" smtClean="0">
                <a:ea typeface="楷体-简"/>
                <a:cs typeface="Kaiti SC Regular"/>
              </a:rPr>
              <a:t>     </a:t>
            </a:r>
            <a:r>
              <a:rPr kumimoji="1" lang="zh-CN" altLang="en-US" sz="10000" dirty="0" smtClean="0">
                <a:ea typeface="楷体-简"/>
                <a:cs typeface="Kaiti SC Regular"/>
              </a:rPr>
              <a:t>幽默</a:t>
            </a:r>
          </a:p>
          <a:p>
            <a:r>
              <a:rPr kumimoji="1" lang="en-US" altLang="zh-CN" sz="2200" dirty="0" smtClean="0">
                <a:ea typeface="楷体-简"/>
                <a:cs typeface="Kaiti SC Regular"/>
              </a:rPr>
              <a:t>                         </a:t>
            </a:r>
            <a:r>
              <a:rPr kumimoji="1" lang="en-US" altLang="zh-CN" sz="2200" dirty="0" err="1" smtClean="0">
                <a:ea typeface="楷体-简"/>
                <a:cs typeface="Kaiti SC Regular"/>
              </a:rPr>
              <a:t>adj</a:t>
            </a:r>
            <a:r>
              <a:rPr kumimoji="1" lang="en-US" altLang="zh-CN" sz="2200" dirty="0" smtClean="0">
                <a:ea typeface="楷体-简"/>
                <a:cs typeface="Kaiti SC Regular"/>
              </a:rPr>
              <a:t>  humorous </a:t>
            </a:r>
            <a:endParaRPr kumimoji="1" lang="zh-CN" altLang="en-US" sz="2200" dirty="0">
              <a:ea typeface="楷体-简"/>
              <a:cs typeface="Kaiti SC Regular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4862286" y="1131460"/>
            <a:ext cx="4874382" cy="237615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059715" y="1814286"/>
            <a:ext cx="233910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你家谁最幽默？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24295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-302381" y="1971524"/>
            <a:ext cx="574523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000" dirty="0" smtClean="0">
                <a:ea typeface="楷体-简"/>
                <a:cs typeface="Kaiti SC Regular"/>
              </a:rPr>
              <a:t>     </a:t>
            </a:r>
            <a:r>
              <a:rPr kumimoji="1" lang="zh-CN" altLang="en-US" sz="10000" dirty="0" smtClean="0">
                <a:ea typeface="楷体-简"/>
                <a:cs typeface="Kaiti SC Regular"/>
              </a:rPr>
              <a:t>纪念品</a:t>
            </a:r>
          </a:p>
          <a:p>
            <a:r>
              <a:rPr kumimoji="1" lang="en-US" altLang="zh-CN" sz="2200" dirty="0" smtClean="0">
                <a:ea typeface="楷体-简"/>
                <a:cs typeface="Kaiti SC Regular"/>
              </a:rPr>
              <a:t>                                         n souvenir </a:t>
            </a:r>
            <a:endParaRPr kumimoji="1" lang="zh-CN" altLang="en-US" sz="2200" dirty="0">
              <a:ea typeface="楷体-简"/>
              <a:cs typeface="Kaiti SC Regular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3017" y="278190"/>
            <a:ext cx="4318001" cy="575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9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A3D2AF9F-B91F-428D-A349-3ACA37CE9E8E}"/>
              </a:ext>
            </a:extLst>
          </p:cNvPr>
          <p:cNvGrpSpPr/>
          <p:nvPr/>
        </p:nvGrpSpPr>
        <p:grpSpPr>
          <a:xfrm>
            <a:off x="3417552" y="1960051"/>
            <a:ext cx="5085798" cy="2855063"/>
            <a:chOff x="2372810" y="1796970"/>
            <a:chExt cx="3842797" cy="2157268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xmlns="" id="{2A0D547B-4007-4EE4-A99E-6D8DF8EF548D}"/>
                </a:ext>
              </a:extLst>
            </p:cNvPr>
            <p:cNvSpPr/>
            <p:nvPr/>
          </p:nvSpPr>
          <p:spPr>
            <a:xfrm>
              <a:off x="4058337" y="2203451"/>
              <a:ext cx="471740" cy="1344308"/>
            </a:xfrm>
            <a:custGeom>
              <a:avLst/>
              <a:gdLst>
                <a:gd name="connsiteX0" fmla="*/ 356884 w 713768"/>
                <a:gd name="connsiteY0" fmla="*/ 0 h 2034009"/>
                <a:gd name="connsiteX1" fmla="*/ 435043 w 713768"/>
                <a:gd name="connsiteY1" fmla="*/ 104521 h 2034009"/>
                <a:gd name="connsiteX2" fmla="*/ 713768 w 713768"/>
                <a:gd name="connsiteY2" fmla="*/ 1017004 h 2034009"/>
                <a:gd name="connsiteX3" fmla="*/ 435043 w 713768"/>
                <a:gd name="connsiteY3" fmla="*/ 1929487 h 2034009"/>
                <a:gd name="connsiteX4" fmla="*/ 356884 w 713768"/>
                <a:gd name="connsiteY4" fmla="*/ 2034009 h 2034009"/>
                <a:gd name="connsiteX5" fmla="*/ 278725 w 713768"/>
                <a:gd name="connsiteY5" fmla="*/ 1929487 h 2034009"/>
                <a:gd name="connsiteX6" fmla="*/ 0 w 713768"/>
                <a:gd name="connsiteY6" fmla="*/ 1017004 h 2034009"/>
                <a:gd name="connsiteX7" fmla="*/ 278725 w 713768"/>
                <a:gd name="connsiteY7" fmla="*/ 104521 h 2034009"/>
                <a:gd name="connsiteX8" fmla="*/ 356884 w 713768"/>
                <a:gd name="connsiteY8" fmla="*/ 0 h 2034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3768" h="2034009">
                  <a:moveTo>
                    <a:pt x="356884" y="0"/>
                  </a:moveTo>
                  <a:lnTo>
                    <a:pt x="435043" y="104521"/>
                  </a:lnTo>
                  <a:cubicBezTo>
                    <a:pt x="611016" y="364994"/>
                    <a:pt x="713768" y="679000"/>
                    <a:pt x="713768" y="1017004"/>
                  </a:cubicBezTo>
                  <a:cubicBezTo>
                    <a:pt x="713768" y="1355009"/>
                    <a:pt x="611016" y="1669014"/>
                    <a:pt x="435043" y="1929487"/>
                  </a:cubicBezTo>
                  <a:lnTo>
                    <a:pt x="356884" y="2034009"/>
                  </a:lnTo>
                  <a:lnTo>
                    <a:pt x="278725" y="1929487"/>
                  </a:lnTo>
                  <a:cubicBezTo>
                    <a:pt x="102753" y="1669014"/>
                    <a:pt x="0" y="1355009"/>
                    <a:pt x="0" y="1017004"/>
                  </a:cubicBezTo>
                  <a:cubicBezTo>
                    <a:pt x="0" y="679000"/>
                    <a:pt x="102753" y="364994"/>
                    <a:pt x="278725" y="104521"/>
                  </a:cubicBezTo>
                  <a:lnTo>
                    <a:pt x="356884" y="0"/>
                  </a:lnTo>
                  <a:close/>
                </a:path>
              </a:pathLst>
            </a:custGeom>
            <a:solidFill>
              <a:srgbClr val="FE990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xmlns="" id="{585CDE51-4A50-41A5-AD95-97C16D0E423D}"/>
                </a:ext>
              </a:extLst>
            </p:cNvPr>
            <p:cNvSpPr/>
            <p:nvPr/>
          </p:nvSpPr>
          <p:spPr>
            <a:xfrm>
              <a:off x="2372810" y="1796970"/>
              <a:ext cx="1921398" cy="2157268"/>
            </a:xfrm>
            <a:custGeom>
              <a:avLst/>
              <a:gdLst>
                <a:gd name="connsiteX0" fmla="*/ 1632030 w 2907176"/>
                <a:gd name="connsiteY0" fmla="*/ 0 h 3264060"/>
                <a:gd name="connsiteX1" fmla="*/ 2891384 w 2907176"/>
                <a:gd name="connsiteY1" fmla="*/ 593907 h 3264060"/>
                <a:gd name="connsiteX2" fmla="*/ 2907176 w 2907176"/>
                <a:gd name="connsiteY2" fmla="*/ 615026 h 3264060"/>
                <a:gd name="connsiteX3" fmla="*/ 2829017 w 2907176"/>
                <a:gd name="connsiteY3" fmla="*/ 719547 h 3264060"/>
                <a:gd name="connsiteX4" fmla="*/ 2550292 w 2907176"/>
                <a:gd name="connsiteY4" fmla="*/ 1632030 h 3264060"/>
                <a:gd name="connsiteX5" fmla="*/ 2829017 w 2907176"/>
                <a:gd name="connsiteY5" fmla="*/ 2544513 h 3264060"/>
                <a:gd name="connsiteX6" fmla="*/ 2907176 w 2907176"/>
                <a:gd name="connsiteY6" fmla="*/ 2649035 h 3264060"/>
                <a:gd name="connsiteX7" fmla="*/ 2891384 w 2907176"/>
                <a:gd name="connsiteY7" fmla="*/ 2670153 h 3264060"/>
                <a:gd name="connsiteX8" fmla="*/ 1632030 w 2907176"/>
                <a:gd name="connsiteY8" fmla="*/ 3264060 h 3264060"/>
                <a:gd name="connsiteX9" fmla="*/ 0 w 2907176"/>
                <a:gd name="connsiteY9" fmla="*/ 1632030 h 3264060"/>
                <a:gd name="connsiteX10" fmla="*/ 1632030 w 2907176"/>
                <a:gd name="connsiteY10" fmla="*/ 0 h 3264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176" h="3264060">
                  <a:moveTo>
                    <a:pt x="1632030" y="0"/>
                  </a:moveTo>
                  <a:cubicBezTo>
                    <a:pt x="2139037" y="0"/>
                    <a:pt x="2592045" y="231193"/>
                    <a:pt x="2891384" y="593907"/>
                  </a:cubicBezTo>
                  <a:lnTo>
                    <a:pt x="2907176" y="615026"/>
                  </a:lnTo>
                  <a:lnTo>
                    <a:pt x="2829017" y="719547"/>
                  </a:lnTo>
                  <a:cubicBezTo>
                    <a:pt x="2653045" y="980020"/>
                    <a:pt x="2550292" y="1294026"/>
                    <a:pt x="2550292" y="1632030"/>
                  </a:cubicBezTo>
                  <a:cubicBezTo>
                    <a:pt x="2550292" y="1970035"/>
                    <a:pt x="2653045" y="2284040"/>
                    <a:pt x="2829017" y="2544513"/>
                  </a:cubicBezTo>
                  <a:lnTo>
                    <a:pt x="2907176" y="2649035"/>
                  </a:lnTo>
                  <a:lnTo>
                    <a:pt x="2891384" y="2670153"/>
                  </a:lnTo>
                  <a:cubicBezTo>
                    <a:pt x="2592045" y="3032867"/>
                    <a:pt x="2139037" y="3264060"/>
                    <a:pt x="1632030" y="3264060"/>
                  </a:cubicBezTo>
                  <a:cubicBezTo>
                    <a:pt x="730685" y="3264060"/>
                    <a:pt x="0" y="2533375"/>
                    <a:pt x="0" y="1632030"/>
                  </a:cubicBezTo>
                  <a:cubicBezTo>
                    <a:pt x="0" y="730685"/>
                    <a:pt x="730685" y="0"/>
                    <a:pt x="1632030" y="0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xmlns="" id="{1AA29669-7C0A-43F8-AF03-577104BD34C5}"/>
                </a:ext>
              </a:extLst>
            </p:cNvPr>
            <p:cNvSpPr/>
            <p:nvPr/>
          </p:nvSpPr>
          <p:spPr>
            <a:xfrm>
              <a:off x="5710696" y="2178260"/>
              <a:ext cx="504911" cy="1379840"/>
            </a:xfrm>
            <a:custGeom>
              <a:avLst/>
              <a:gdLst>
                <a:gd name="connsiteX0" fmla="*/ 248394 w 504911"/>
                <a:gd name="connsiteY0" fmla="*/ 0 h 1379840"/>
                <a:gd name="connsiteX1" fmla="*/ 258603 w 504911"/>
                <a:gd name="connsiteY1" fmla="*/ 11233 h 1379840"/>
                <a:gd name="connsiteX2" fmla="*/ 504911 w 504911"/>
                <a:gd name="connsiteY2" fmla="*/ 697344 h 1379840"/>
                <a:gd name="connsiteX3" fmla="*/ 320697 w 504911"/>
                <a:gd name="connsiteY3" fmla="*/ 1300418 h 1379840"/>
                <a:gd name="connsiteX4" fmla="*/ 261306 w 504911"/>
                <a:gd name="connsiteY4" fmla="*/ 1379840 h 1379840"/>
                <a:gd name="connsiteX5" fmla="*/ 242990 w 504911"/>
                <a:gd name="connsiteY5" fmla="*/ 1359688 h 1379840"/>
                <a:gd name="connsiteX6" fmla="*/ 0 w 504911"/>
                <a:gd name="connsiteY6" fmla="*/ 682817 h 1379840"/>
                <a:gd name="connsiteX7" fmla="*/ 242990 w 504911"/>
                <a:gd name="connsiteY7" fmla="*/ 5946 h 1379840"/>
                <a:gd name="connsiteX8" fmla="*/ 248394 w 504911"/>
                <a:gd name="connsiteY8" fmla="*/ 0 h 137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911" h="1379840">
                  <a:moveTo>
                    <a:pt x="248394" y="0"/>
                  </a:moveTo>
                  <a:lnTo>
                    <a:pt x="258603" y="11233"/>
                  </a:lnTo>
                  <a:cubicBezTo>
                    <a:pt x="412477" y="197684"/>
                    <a:pt x="504911" y="436720"/>
                    <a:pt x="504911" y="697344"/>
                  </a:cubicBezTo>
                  <a:cubicBezTo>
                    <a:pt x="504911" y="920737"/>
                    <a:pt x="437000" y="1128268"/>
                    <a:pt x="320697" y="1300418"/>
                  </a:cubicBezTo>
                  <a:lnTo>
                    <a:pt x="261306" y="1379840"/>
                  </a:lnTo>
                  <a:lnTo>
                    <a:pt x="242990" y="1359688"/>
                  </a:lnTo>
                  <a:cubicBezTo>
                    <a:pt x="91189" y="1175748"/>
                    <a:pt x="0" y="939932"/>
                    <a:pt x="0" y="682817"/>
                  </a:cubicBezTo>
                  <a:cubicBezTo>
                    <a:pt x="0" y="425703"/>
                    <a:pt x="91189" y="189887"/>
                    <a:pt x="242990" y="5946"/>
                  </a:cubicBezTo>
                  <a:lnTo>
                    <a:pt x="248394" y="0"/>
                  </a:lnTo>
                  <a:close/>
                </a:path>
              </a:pathLst>
            </a:custGeom>
            <a:solidFill>
              <a:srgbClr val="4E758E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xmlns="" id="{0C9552A5-AF37-4A59-BECC-B56D95976881}"/>
                </a:ext>
              </a:extLst>
            </p:cNvPr>
            <p:cNvSpPr/>
            <p:nvPr/>
          </p:nvSpPr>
          <p:spPr>
            <a:xfrm>
              <a:off x="4294209" y="1796970"/>
              <a:ext cx="1677793" cy="2157268"/>
            </a:xfrm>
            <a:custGeom>
              <a:avLst/>
              <a:gdLst>
                <a:gd name="connsiteX0" fmla="*/ 842764 w 1677793"/>
                <a:gd name="connsiteY0" fmla="*/ 0 h 2157268"/>
                <a:gd name="connsiteX1" fmla="*/ 1605473 w 1677793"/>
                <a:gd name="connsiteY1" fmla="*/ 315925 h 2157268"/>
                <a:gd name="connsiteX2" fmla="*/ 1664881 w 1677793"/>
                <a:gd name="connsiteY2" fmla="*/ 381290 h 2157268"/>
                <a:gd name="connsiteX3" fmla="*/ 1659477 w 1677793"/>
                <a:gd name="connsiteY3" fmla="*/ 387236 h 2157268"/>
                <a:gd name="connsiteX4" fmla="*/ 1416487 w 1677793"/>
                <a:gd name="connsiteY4" fmla="*/ 1064107 h 2157268"/>
                <a:gd name="connsiteX5" fmla="*/ 1659477 w 1677793"/>
                <a:gd name="connsiteY5" fmla="*/ 1740978 h 2157268"/>
                <a:gd name="connsiteX6" fmla="*/ 1677793 w 1677793"/>
                <a:gd name="connsiteY6" fmla="*/ 1761130 h 2157268"/>
                <a:gd name="connsiteX7" fmla="*/ 1675090 w 1677793"/>
                <a:gd name="connsiteY7" fmla="*/ 1764745 h 2157268"/>
                <a:gd name="connsiteX8" fmla="*/ 842764 w 1677793"/>
                <a:gd name="connsiteY8" fmla="*/ 2157268 h 2157268"/>
                <a:gd name="connsiteX9" fmla="*/ 10437 w 1677793"/>
                <a:gd name="connsiteY9" fmla="*/ 1764746 h 2157268"/>
                <a:gd name="connsiteX10" fmla="*/ 0 w 1677793"/>
                <a:gd name="connsiteY10" fmla="*/ 1750789 h 2157268"/>
                <a:gd name="connsiteX11" fmla="*/ 51657 w 1677793"/>
                <a:gd name="connsiteY11" fmla="*/ 1681708 h 2157268"/>
                <a:gd name="connsiteX12" fmla="*/ 235870 w 1677793"/>
                <a:gd name="connsiteY12" fmla="*/ 1078634 h 2157268"/>
                <a:gd name="connsiteX13" fmla="*/ 51657 w 1677793"/>
                <a:gd name="connsiteY13" fmla="*/ 475560 h 2157268"/>
                <a:gd name="connsiteX14" fmla="*/ 0 w 1677793"/>
                <a:gd name="connsiteY14" fmla="*/ 406480 h 2157268"/>
                <a:gd name="connsiteX15" fmla="*/ 10437 w 1677793"/>
                <a:gd name="connsiteY15" fmla="*/ 392523 h 2157268"/>
                <a:gd name="connsiteX16" fmla="*/ 842764 w 1677793"/>
                <a:gd name="connsiteY16" fmla="*/ 0 h 215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7793" h="2157268">
                  <a:moveTo>
                    <a:pt x="842764" y="0"/>
                  </a:moveTo>
                  <a:cubicBezTo>
                    <a:pt x="1140621" y="0"/>
                    <a:pt x="1410279" y="120730"/>
                    <a:pt x="1605473" y="315925"/>
                  </a:cubicBezTo>
                  <a:lnTo>
                    <a:pt x="1664881" y="381290"/>
                  </a:lnTo>
                  <a:lnTo>
                    <a:pt x="1659477" y="387236"/>
                  </a:lnTo>
                  <a:cubicBezTo>
                    <a:pt x="1507676" y="571177"/>
                    <a:pt x="1416487" y="806993"/>
                    <a:pt x="1416487" y="1064107"/>
                  </a:cubicBezTo>
                  <a:cubicBezTo>
                    <a:pt x="1416487" y="1321222"/>
                    <a:pt x="1507676" y="1557038"/>
                    <a:pt x="1659477" y="1740978"/>
                  </a:cubicBezTo>
                  <a:lnTo>
                    <a:pt x="1677793" y="1761130"/>
                  </a:lnTo>
                  <a:lnTo>
                    <a:pt x="1675090" y="1764745"/>
                  </a:lnTo>
                  <a:cubicBezTo>
                    <a:pt x="1477253" y="2004469"/>
                    <a:pt x="1177853" y="2157268"/>
                    <a:pt x="842764" y="2157268"/>
                  </a:cubicBezTo>
                  <a:cubicBezTo>
                    <a:pt x="507676" y="2157268"/>
                    <a:pt x="208275" y="2004469"/>
                    <a:pt x="10437" y="1764746"/>
                  </a:cubicBezTo>
                  <a:lnTo>
                    <a:pt x="0" y="1750789"/>
                  </a:lnTo>
                  <a:lnTo>
                    <a:pt x="51657" y="1681708"/>
                  </a:lnTo>
                  <a:cubicBezTo>
                    <a:pt x="167960" y="1509558"/>
                    <a:pt x="235870" y="1302027"/>
                    <a:pt x="235870" y="1078634"/>
                  </a:cubicBezTo>
                  <a:cubicBezTo>
                    <a:pt x="235870" y="855242"/>
                    <a:pt x="167960" y="647711"/>
                    <a:pt x="51657" y="475560"/>
                  </a:cubicBezTo>
                  <a:lnTo>
                    <a:pt x="0" y="406480"/>
                  </a:lnTo>
                  <a:lnTo>
                    <a:pt x="10437" y="392523"/>
                  </a:lnTo>
                  <a:cubicBezTo>
                    <a:pt x="208275" y="152799"/>
                    <a:pt x="507676" y="0"/>
                    <a:pt x="842764" y="0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A1248388-114A-40E9-AA7C-848779D27117}"/>
              </a:ext>
            </a:extLst>
          </p:cNvPr>
          <p:cNvSpPr/>
          <p:nvPr/>
        </p:nvSpPr>
        <p:spPr>
          <a:xfrm rot="16200000">
            <a:off x="2180115" y="3130206"/>
            <a:ext cx="597585" cy="597585"/>
          </a:xfrm>
          <a:prstGeom prst="ellipse">
            <a:avLst/>
          </a:prstGeom>
          <a:solidFill>
            <a:srgbClr val="4E7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xmlns="" id="{9FCA2CA5-AF16-4F66-A642-96F3CEF482A6}"/>
              </a:ext>
            </a:extLst>
          </p:cNvPr>
          <p:cNvSpPr/>
          <p:nvPr/>
        </p:nvSpPr>
        <p:spPr>
          <a:xfrm rot="16200000">
            <a:off x="8765527" y="3067994"/>
            <a:ext cx="597585" cy="597585"/>
          </a:xfrm>
          <a:prstGeom prst="ellipse">
            <a:avLst/>
          </a:prstGeom>
          <a:solidFill>
            <a:srgbClr val="FE99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2B685FE2-4790-49C9-AB3F-5823D9F9E8F4}"/>
              </a:ext>
            </a:extLst>
          </p:cNvPr>
          <p:cNvSpPr txBox="1"/>
          <p:nvPr/>
        </p:nvSpPr>
        <p:spPr>
          <a:xfrm>
            <a:off x="4179844" y="1035171"/>
            <a:ext cx="3445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PART ONE</a:t>
            </a:r>
            <a:endParaRPr lang="zh-CN" altLang="en-US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95B9E28D-7B1C-4F71-BD71-077C7683050C}"/>
              </a:ext>
            </a:extLst>
          </p:cNvPr>
          <p:cNvSpPr txBox="1"/>
          <p:nvPr/>
        </p:nvSpPr>
        <p:spPr>
          <a:xfrm>
            <a:off x="3812073" y="2530286"/>
            <a:ext cx="17087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 smtClean="0"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复</a:t>
            </a:r>
            <a:endParaRPr lang="zh-CN" altLang="en-US" sz="11500" dirty="0">
              <a:latin typeface="仓耳暖男手札体 W01" panose="02020400000000000000" pitchFamily="18" charset="-122"/>
              <a:ea typeface="仓耳暖男手札体 W01" panose="02020400000000000000" pitchFamily="18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C612608B-C0AE-46E6-90F9-39FC7319FF67}"/>
              </a:ext>
            </a:extLst>
          </p:cNvPr>
          <p:cNvSpPr txBox="1"/>
          <p:nvPr/>
        </p:nvSpPr>
        <p:spPr>
          <a:xfrm>
            <a:off x="6230140" y="2530287"/>
            <a:ext cx="17087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习</a:t>
            </a:r>
          </a:p>
        </p:txBody>
      </p:sp>
    </p:spTree>
    <p:extLst>
      <p:ext uri="{BB962C8B-B14F-4D97-AF65-F5344CB8AC3E}">
        <p14:creationId xmlns:p14="http://schemas.microsoft.com/office/powerpoint/2010/main" val="37157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-762000" y="1898952"/>
            <a:ext cx="574523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000" dirty="0" smtClean="0">
                <a:ea typeface="楷体-简"/>
                <a:cs typeface="Kaiti SC Regular"/>
              </a:rPr>
              <a:t>       </a:t>
            </a:r>
            <a:r>
              <a:rPr kumimoji="1" lang="zh-CN" altLang="en-US" sz="10000" dirty="0" smtClean="0">
                <a:ea typeface="楷体-简"/>
                <a:cs typeface="Kaiti SC Regular"/>
              </a:rPr>
              <a:t>茶馆</a:t>
            </a:r>
          </a:p>
          <a:p>
            <a:r>
              <a:rPr kumimoji="1" lang="en-US" altLang="zh-CN" sz="2200" dirty="0" smtClean="0">
                <a:ea typeface="楷体-简"/>
                <a:cs typeface="Kaiti SC Regular"/>
              </a:rPr>
              <a:t>                                         n tea house </a:t>
            </a:r>
            <a:endParaRPr kumimoji="1" lang="zh-CN" altLang="en-US" sz="2200" dirty="0">
              <a:ea typeface="楷体-简"/>
              <a:cs typeface="Kaiti SC Regular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0238" y="599924"/>
            <a:ext cx="6350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7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A3D2AF9F-B91F-428D-A349-3ACA37CE9E8E}"/>
              </a:ext>
            </a:extLst>
          </p:cNvPr>
          <p:cNvGrpSpPr/>
          <p:nvPr/>
        </p:nvGrpSpPr>
        <p:grpSpPr>
          <a:xfrm>
            <a:off x="2478910" y="2001468"/>
            <a:ext cx="7234177" cy="2855063"/>
            <a:chOff x="2372810" y="1796970"/>
            <a:chExt cx="5466099" cy="2157268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xmlns="" id="{2A0D547B-4007-4EE4-A99E-6D8DF8EF548D}"/>
                </a:ext>
              </a:extLst>
            </p:cNvPr>
            <p:cNvSpPr/>
            <p:nvPr/>
          </p:nvSpPr>
          <p:spPr>
            <a:xfrm>
              <a:off x="4058337" y="2203451"/>
              <a:ext cx="471740" cy="1344308"/>
            </a:xfrm>
            <a:custGeom>
              <a:avLst/>
              <a:gdLst>
                <a:gd name="connsiteX0" fmla="*/ 356884 w 713768"/>
                <a:gd name="connsiteY0" fmla="*/ 0 h 2034009"/>
                <a:gd name="connsiteX1" fmla="*/ 435043 w 713768"/>
                <a:gd name="connsiteY1" fmla="*/ 104521 h 2034009"/>
                <a:gd name="connsiteX2" fmla="*/ 713768 w 713768"/>
                <a:gd name="connsiteY2" fmla="*/ 1017004 h 2034009"/>
                <a:gd name="connsiteX3" fmla="*/ 435043 w 713768"/>
                <a:gd name="connsiteY3" fmla="*/ 1929487 h 2034009"/>
                <a:gd name="connsiteX4" fmla="*/ 356884 w 713768"/>
                <a:gd name="connsiteY4" fmla="*/ 2034009 h 2034009"/>
                <a:gd name="connsiteX5" fmla="*/ 278725 w 713768"/>
                <a:gd name="connsiteY5" fmla="*/ 1929487 h 2034009"/>
                <a:gd name="connsiteX6" fmla="*/ 0 w 713768"/>
                <a:gd name="connsiteY6" fmla="*/ 1017004 h 2034009"/>
                <a:gd name="connsiteX7" fmla="*/ 278725 w 713768"/>
                <a:gd name="connsiteY7" fmla="*/ 104521 h 2034009"/>
                <a:gd name="connsiteX8" fmla="*/ 356884 w 713768"/>
                <a:gd name="connsiteY8" fmla="*/ 0 h 2034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3768" h="2034009">
                  <a:moveTo>
                    <a:pt x="356884" y="0"/>
                  </a:moveTo>
                  <a:lnTo>
                    <a:pt x="435043" y="104521"/>
                  </a:lnTo>
                  <a:cubicBezTo>
                    <a:pt x="611016" y="364994"/>
                    <a:pt x="713768" y="679000"/>
                    <a:pt x="713768" y="1017004"/>
                  </a:cubicBezTo>
                  <a:cubicBezTo>
                    <a:pt x="713768" y="1355009"/>
                    <a:pt x="611016" y="1669014"/>
                    <a:pt x="435043" y="1929487"/>
                  </a:cubicBezTo>
                  <a:lnTo>
                    <a:pt x="356884" y="2034009"/>
                  </a:lnTo>
                  <a:lnTo>
                    <a:pt x="278725" y="1929487"/>
                  </a:lnTo>
                  <a:cubicBezTo>
                    <a:pt x="102753" y="1669014"/>
                    <a:pt x="0" y="1355009"/>
                    <a:pt x="0" y="1017004"/>
                  </a:cubicBezTo>
                  <a:cubicBezTo>
                    <a:pt x="0" y="679000"/>
                    <a:pt x="102753" y="364994"/>
                    <a:pt x="278725" y="104521"/>
                  </a:cubicBezTo>
                  <a:lnTo>
                    <a:pt x="356884" y="0"/>
                  </a:lnTo>
                  <a:close/>
                </a:path>
              </a:pathLst>
            </a:custGeom>
            <a:solidFill>
              <a:srgbClr val="FE990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xmlns="" id="{585CDE51-4A50-41A5-AD95-97C16D0E423D}"/>
                </a:ext>
              </a:extLst>
            </p:cNvPr>
            <p:cNvSpPr/>
            <p:nvPr/>
          </p:nvSpPr>
          <p:spPr>
            <a:xfrm>
              <a:off x="2372810" y="1796970"/>
              <a:ext cx="1921398" cy="2157268"/>
            </a:xfrm>
            <a:custGeom>
              <a:avLst/>
              <a:gdLst>
                <a:gd name="connsiteX0" fmla="*/ 1632030 w 2907176"/>
                <a:gd name="connsiteY0" fmla="*/ 0 h 3264060"/>
                <a:gd name="connsiteX1" fmla="*/ 2891384 w 2907176"/>
                <a:gd name="connsiteY1" fmla="*/ 593907 h 3264060"/>
                <a:gd name="connsiteX2" fmla="*/ 2907176 w 2907176"/>
                <a:gd name="connsiteY2" fmla="*/ 615026 h 3264060"/>
                <a:gd name="connsiteX3" fmla="*/ 2829017 w 2907176"/>
                <a:gd name="connsiteY3" fmla="*/ 719547 h 3264060"/>
                <a:gd name="connsiteX4" fmla="*/ 2550292 w 2907176"/>
                <a:gd name="connsiteY4" fmla="*/ 1632030 h 3264060"/>
                <a:gd name="connsiteX5" fmla="*/ 2829017 w 2907176"/>
                <a:gd name="connsiteY5" fmla="*/ 2544513 h 3264060"/>
                <a:gd name="connsiteX6" fmla="*/ 2907176 w 2907176"/>
                <a:gd name="connsiteY6" fmla="*/ 2649035 h 3264060"/>
                <a:gd name="connsiteX7" fmla="*/ 2891384 w 2907176"/>
                <a:gd name="connsiteY7" fmla="*/ 2670153 h 3264060"/>
                <a:gd name="connsiteX8" fmla="*/ 1632030 w 2907176"/>
                <a:gd name="connsiteY8" fmla="*/ 3264060 h 3264060"/>
                <a:gd name="connsiteX9" fmla="*/ 0 w 2907176"/>
                <a:gd name="connsiteY9" fmla="*/ 1632030 h 3264060"/>
                <a:gd name="connsiteX10" fmla="*/ 1632030 w 2907176"/>
                <a:gd name="connsiteY10" fmla="*/ 0 h 3264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176" h="3264060">
                  <a:moveTo>
                    <a:pt x="1632030" y="0"/>
                  </a:moveTo>
                  <a:cubicBezTo>
                    <a:pt x="2139037" y="0"/>
                    <a:pt x="2592045" y="231193"/>
                    <a:pt x="2891384" y="593907"/>
                  </a:cubicBezTo>
                  <a:lnTo>
                    <a:pt x="2907176" y="615026"/>
                  </a:lnTo>
                  <a:lnTo>
                    <a:pt x="2829017" y="719547"/>
                  </a:lnTo>
                  <a:cubicBezTo>
                    <a:pt x="2653045" y="980020"/>
                    <a:pt x="2550292" y="1294026"/>
                    <a:pt x="2550292" y="1632030"/>
                  </a:cubicBezTo>
                  <a:cubicBezTo>
                    <a:pt x="2550292" y="1970035"/>
                    <a:pt x="2653045" y="2284040"/>
                    <a:pt x="2829017" y="2544513"/>
                  </a:cubicBezTo>
                  <a:lnTo>
                    <a:pt x="2907176" y="2649035"/>
                  </a:lnTo>
                  <a:lnTo>
                    <a:pt x="2891384" y="2670153"/>
                  </a:lnTo>
                  <a:cubicBezTo>
                    <a:pt x="2592045" y="3032867"/>
                    <a:pt x="2139037" y="3264060"/>
                    <a:pt x="1632030" y="3264060"/>
                  </a:cubicBezTo>
                  <a:cubicBezTo>
                    <a:pt x="730685" y="3264060"/>
                    <a:pt x="0" y="2533375"/>
                    <a:pt x="0" y="1632030"/>
                  </a:cubicBezTo>
                  <a:cubicBezTo>
                    <a:pt x="0" y="730685"/>
                    <a:pt x="730685" y="0"/>
                    <a:pt x="1632030" y="0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xmlns="" id="{1AA29669-7C0A-43F8-AF03-577104BD34C5}"/>
                </a:ext>
              </a:extLst>
            </p:cNvPr>
            <p:cNvSpPr/>
            <p:nvPr/>
          </p:nvSpPr>
          <p:spPr>
            <a:xfrm>
              <a:off x="5710696" y="2178260"/>
              <a:ext cx="504911" cy="1379840"/>
            </a:xfrm>
            <a:custGeom>
              <a:avLst/>
              <a:gdLst>
                <a:gd name="connsiteX0" fmla="*/ 248394 w 504911"/>
                <a:gd name="connsiteY0" fmla="*/ 0 h 1379840"/>
                <a:gd name="connsiteX1" fmla="*/ 258603 w 504911"/>
                <a:gd name="connsiteY1" fmla="*/ 11233 h 1379840"/>
                <a:gd name="connsiteX2" fmla="*/ 504911 w 504911"/>
                <a:gd name="connsiteY2" fmla="*/ 697344 h 1379840"/>
                <a:gd name="connsiteX3" fmla="*/ 320697 w 504911"/>
                <a:gd name="connsiteY3" fmla="*/ 1300418 h 1379840"/>
                <a:gd name="connsiteX4" fmla="*/ 261306 w 504911"/>
                <a:gd name="connsiteY4" fmla="*/ 1379840 h 1379840"/>
                <a:gd name="connsiteX5" fmla="*/ 242990 w 504911"/>
                <a:gd name="connsiteY5" fmla="*/ 1359688 h 1379840"/>
                <a:gd name="connsiteX6" fmla="*/ 0 w 504911"/>
                <a:gd name="connsiteY6" fmla="*/ 682817 h 1379840"/>
                <a:gd name="connsiteX7" fmla="*/ 242990 w 504911"/>
                <a:gd name="connsiteY7" fmla="*/ 5946 h 1379840"/>
                <a:gd name="connsiteX8" fmla="*/ 248394 w 504911"/>
                <a:gd name="connsiteY8" fmla="*/ 0 h 137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911" h="1379840">
                  <a:moveTo>
                    <a:pt x="248394" y="0"/>
                  </a:moveTo>
                  <a:lnTo>
                    <a:pt x="258603" y="11233"/>
                  </a:lnTo>
                  <a:cubicBezTo>
                    <a:pt x="412477" y="197684"/>
                    <a:pt x="504911" y="436720"/>
                    <a:pt x="504911" y="697344"/>
                  </a:cubicBezTo>
                  <a:cubicBezTo>
                    <a:pt x="504911" y="920737"/>
                    <a:pt x="437000" y="1128268"/>
                    <a:pt x="320697" y="1300418"/>
                  </a:cubicBezTo>
                  <a:lnTo>
                    <a:pt x="261306" y="1379840"/>
                  </a:lnTo>
                  <a:lnTo>
                    <a:pt x="242990" y="1359688"/>
                  </a:lnTo>
                  <a:cubicBezTo>
                    <a:pt x="91189" y="1175748"/>
                    <a:pt x="0" y="939932"/>
                    <a:pt x="0" y="682817"/>
                  </a:cubicBezTo>
                  <a:cubicBezTo>
                    <a:pt x="0" y="425703"/>
                    <a:pt x="91189" y="189887"/>
                    <a:pt x="242990" y="5946"/>
                  </a:cubicBezTo>
                  <a:lnTo>
                    <a:pt x="248394" y="0"/>
                  </a:lnTo>
                  <a:close/>
                </a:path>
              </a:pathLst>
            </a:custGeom>
            <a:solidFill>
              <a:srgbClr val="4E758E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xmlns="" id="{0C9552A5-AF37-4A59-BECC-B56D95976881}"/>
                </a:ext>
              </a:extLst>
            </p:cNvPr>
            <p:cNvSpPr/>
            <p:nvPr/>
          </p:nvSpPr>
          <p:spPr>
            <a:xfrm>
              <a:off x="4294209" y="1796970"/>
              <a:ext cx="1677793" cy="2157268"/>
            </a:xfrm>
            <a:custGeom>
              <a:avLst/>
              <a:gdLst>
                <a:gd name="connsiteX0" fmla="*/ 842764 w 1677793"/>
                <a:gd name="connsiteY0" fmla="*/ 0 h 2157268"/>
                <a:gd name="connsiteX1" fmla="*/ 1605473 w 1677793"/>
                <a:gd name="connsiteY1" fmla="*/ 315925 h 2157268"/>
                <a:gd name="connsiteX2" fmla="*/ 1664881 w 1677793"/>
                <a:gd name="connsiteY2" fmla="*/ 381290 h 2157268"/>
                <a:gd name="connsiteX3" fmla="*/ 1659477 w 1677793"/>
                <a:gd name="connsiteY3" fmla="*/ 387236 h 2157268"/>
                <a:gd name="connsiteX4" fmla="*/ 1416487 w 1677793"/>
                <a:gd name="connsiteY4" fmla="*/ 1064107 h 2157268"/>
                <a:gd name="connsiteX5" fmla="*/ 1659477 w 1677793"/>
                <a:gd name="connsiteY5" fmla="*/ 1740978 h 2157268"/>
                <a:gd name="connsiteX6" fmla="*/ 1677793 w 1677793"/>
                <a:gd name="connsiteY6" fmla="*/ 1761130 h 2157268"/>
                <a:gd name="connsiteX7" fmla="*/ 1675090 w 1677793"/>
                <a:gd name="connsiteY7" fmla="*/ 1764745 h 2157268"/>
                <a:gd name="connsiteX8" fmla="*/ 842764 w 1677793"/>
                <a:gd name="connsiteY8" fmla="*/ 2157268 h 2157268"/>
                <a:gd name="connsiteX9" fmla="*/ 10437 w 1677793"/>
                <a:gd name="connsiteY9" fmla="*/ 1764746 h 2157268"/>
                <a:gd name="connsiteX10" fmla="*/ 0 w 1677793"/>
                <a:gd name="connsiteY10" fmla="*/ 1750789 h 2157268"/>
                <a:gd name="connsiteX11" fmla="*/ 51657 w 1677793"/>
                <a:gd name="connsiteY11" fmla="*/ 1681708 h 2157268"/>
                <a:gd name="connsiteX12" fmla="*/ 235870 w 1677793"/>
                <a:gd name="connsiteY12" fmla="*/ 1078634 h 2157268"/>
                <a:gd name="connsiteX13" fmla="*/ 51657 w 1677793"/>
                <a:gd name="connsiteY13" fmla="*/ 475560 h 2157268"/>
                <a:gd name="connsiteX14" fmla="*/ 0 w 1677793"/>
                <a:gd name="connsiteY14" fmla="*/ 406480 h 2157268"/>
                <a:gd name="connsiteX15" fmla="*/ 10437 w 1677793"/>
                <a:gd name="connsiteY15" fmla="*/ 392523 h 2157268"/>
                <a:gd name="connsiteX16" fmla="*/ 842764 w 1677793"/>
                <a:gd name="connsiteY16" fmla="*/ 0 h 215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7793" h="2157268">
                  <a:moveTo>
                    <a:pt x="842764" y="0"/>
                  </a:moveTo>
                  <a:cubicBezTo>
                    <a:pt x="1140621" y="0"/>
                    <a:pt x="1410279" y="120730"/>
                    <a:pt x="1605473" y="315925"/>
                  </a:cubicBezTo>
                  <a:lnTo>
                    <a:pt x="1664881" y="381290"/>
                  </a:lnTo>
                  <a:lnTo>
                    <a:pt x="1659477" y="387236"/>
                  </a:lnTo>
                  <a:cubicBezTo>
                    <a:pt x="1507676" y="571177"/>
                    <a:pt x="1416487" y="806993"/>
                    <a:pt x="1416487" y="1064107"/>
                  </a:cubicBezTo>
                  <a:cubicBezTo>
                    <a:pt x="1416487" y="1321222"/>
                    <a:pt x="1507676" y="1557038"/>
                    <a:pt x="1659477" y="1740978"/>
                  </a:cubicBezTo>
                  <a:lnTo>
                    <a:pt x="1677793" y="1761130"/>
                  </a:lnTo>
                  <a:lnTo>
                    <a:pt x="1675090" y="1764745"/>
                  </a:lnTo>
                  <a:cubicBezTo>
                    <a:pt x="1477253" y="2004469"/>
                    <a:pt x="1177853" y="2157268"/>
                    <a:pt x="842764" y="2157268"/>
                  </a:cubicBezTo>
                  <a:cubicBezTo>
                    <a:pt x="507676" y="2157268"/>
                    <a:pt x="208275" y="2004469"/>
                    <a:pt x="10437" y="1764746"/>
                  </a:cubicBezTo>
                  <a:lnTo>
                    <a:pt x="0" y="1750789"/>
                  </a:lnTo>
                  <a:lnTo>
                    <a:pt x="51657" y="1681708"/>
                  </a:lnTo>
                  <a:cubicBezTo>
                    <a:pt x="167960" y="1509558"/>
                    <a:pt x="235870" y="1302027"/>
                    <a:pt x="235870" y="1078634"/>
                  </a:cubicBezTo>
                  <a:cubicBezTo>
                    <a:pt x="235870" y="855242"/>
                    <a:pt x="167960" y="647711"/>
                    <a:pt x="51657" y="475560"/>
                  </a:cubicBezTo>
                  <a:lnTo>
                    <a:pt x="0" y="406480"/>
                  </a:lnTo>
                  <a:lnTo>
                    <a:pt x="10437" y="392523"/>
                  </a:lnTo>
                  <a:cubicBezTo>
                    <a:pt x="208275" y="152799"/>
                    <a:pt x="507676" y="0"/>
                    <a:pt x="842764" y="0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xmlns="" id="{5FCCCCAB-657F-4241-8164-2963C7C02106}"/>
                </a:ext>
              </a:extLst>
            </p:cNvPr>
            <p:cNvSpPr/>
            <p:nvPr/>
          </p:nvSpPr>
          <p:spPr>
            <a:xfrm>
              <a:off x="5959089" y="1796970"/>
              <a:ext cx="1879820" cy="2128214"/>
            </a:xfrm>
            <a:custGeom>
              <a:avLst/>
              <a:gdLst>
                <a:gd name="connsiteX0" fmla="*/ 815713 w 1879820"/>
                <a:gd name="connsiteY0" fmla="*/ 0 h 2128214"/>
                <a:gd name="connsiteX1" fmla="*/ 1879820 w 1879820"/>
                <a:gd name="connsiteY1" fmla="*/ 1064107 h 2128214"/>
                <a:gd name="connsiteX2" fmla="*/ 815713 w 1879820"/>
                <a:gd name="connsiteY2" fmla="*/ 2128214 h 2128214"/>
                <a:gd name="connsiteX3" fmla="*/ 63276 w 1879820"/>
                <a:gd name="connsiteY3" fmla="*/ 1816544 h 2128214"/>
                <a:gd name="connsiteX4" fmla="*/ 12912 w 1879820"/>
                <a:gd name="connsiteY4" fmla="*/ 1761130 h 2128214"/>
                <a:gd name="connsiteX5" fmla="*/ 72303 w 1879820"/>
                <a:gd name="connsiteY5" fmla="*/ 1681708 h 2128214"/>
                <a:gd name="connsiteX6" fmla="*/ 256517 w 1879820"/>
                <a:gd name="connsiteY6" fmla="*/ 1078634 h 2128214"/>
                <a:gd name="connsiteX7" fmla="*/ 10209 w 1879820"/>
                <a:gd name="connsiteY7" fmla="*/ 392523 h 2128214"/>
                <a:gd name="connsiteX8" fmla="*/ 0 w 1879820"/>
                <a:gd name="connsiteY8" fmla="*/ 381290 h 2128214"/>
                <a:gd name="connsiteX9" fmla="*/ 63276 w 1879820"/>
                <a:gd name="connsiteY9" fmla="*/ 311670 h 2128214"/>
                <a:gd name="connsiteX10" fmla="*/ 815713 w 1879820"/>
                <a:gd name="connsiteY10" fmla="*/ 0 h 212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9820" h="2128214">
                  <a:moveTo>
                    <a:pt x="815713" y="0"/>
                  </a:moveTo>
                  <a:cubicBezTo>
                    <a:pt x="1403403" y="0"/>
                    <a:pt x="1879820" y="476417"/>
                    <a:pt x="1879820" y="1064107"/>
                  </a:cubicBezTo>
                  <a:cubicBezTo>
                    <a:pt x="1879820" y="1651797"/>
                    <a:pt x="1403403" y="2128214"/>
                    <a:pt x="815713" y="2128214"/>
                  </a:cubicBezTo>
                  <a:cubicBezTo>
                    <a:pt x="521868" y="2128214"/>
                    <a:pt x="255841" y="2009110"/>
                    <a:pt x="63276" y="1816544"/>
                  </a:cubicBezTo>
                  <a:lnTo>
                    <a:pt x="12912" y="1761130"/>
                  </a:lnTo>
                  <a:lnTo>
                    <a:pt x="72303" y="1681708"/>
                  </a:lnTo>
                  <a:cubicBezTo>
                    <a:pt x="188606" y="1509558"/>
                    <a:pt x="256517" y="1302027"/>
                    <a:pt x="256517" y="1078634"/>
                  </a:cubicBezTo>
                  <a:cubicBezTo>
                    <a:pt x="256517" y="818010"/>
                    <a:pt x="164083" y="578974"/>
                    <a:pt x="10209" y="392523"/>
                  </a:cubicBezTo>
                  <a:lnTo>
                    <a:pt x="0" y="381290"/>
                  </a:lnTo>
                  <a:lnTo>
                    <a:pt x="63276" y="311670"/>
                  </a:lnTo>
                  <a:cubicBezTo>
                    <a:pt x="255841" y="119104"/>
                    <a:pt x="521868" y="0"/>
                    <a:pt x="815713" y="0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A1248388-114A-40E9-AA7C-848779D27117}"/>
              </a:ext>
            </a:extLst>
          </p:cNvPr>
          <p:cNvSpPr/>
          <p:nvPr/>
        </p:nvSpPr>
        <p:spPr>
          <a:xfrm rot="16200000">
            <a:off x="2180115" y="3130206"/>
            <a:ext cx="597585" cy="597585"/>
          </a:xfrm>
          <a:prstGeom prst="ellipse">
            <a:avLst/>
          </a:prstGeom>
          <a:solidFill>
            <a:srgbClr val="4E7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xmlns="" id="{9FCA2CA5-AF16-4F66-A642-96F3CEF482A6}"/>
              </a:ext>
            </a:extLst>
          </p:cNvPr>
          <p:cNvSpPr/>
          <p:nvPr/>
        </p:nvSpPr>
        <p:spPr>
          <a:xfrm rot="16200000">
            <a:off x="9414294" y="3137022"/>
            <a:ext cx="597585" cy="597585"/>
          </a:xfrm>
          <a:prstGeom prst="ellipse">
            <a:avLst/>
          </a:prstGeom>
          <a:solidFill>
            <a:srgbClr val="FE99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2B685FE2-4790-49C9-AB3F-5823D9F9E8F4}"/>
              </a:ext>
            </a:extLst>
          </p:cNvPr>
          <p:cNvSpPr txBox="1"/>
          <p:nvPr/>
        </p:nvSpPr>
        <p:spPr>
          <a:xfrm>
            <a:off x="4373094" y="993754"/>
            <a:ext cx="3445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dirty="0" smtClean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PARTTWO</a:t>
            </a:r>
            <a:endParaRPr lang="zh-CN" altLang="en-US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95B9E28D-7B1C-4F71-BD71-077C7683050C}"/>
              </a:ext>
            </a:extLst>
          </p:cNvPr>
          <p:cNvSpPr txBox="1"/>
          <p:nvPr/>
        </p:nvSpPr>
        <p:spPr>
          <a:xfrm>
            <a:off x="2897622" y="2595772"/>
            <a:ext cx="17087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 smtClean="0"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玩</a:t>
            </a:r>
            <a:endParaRPr lang="zh-CN" altLang="en-US" sz="11500" dirty="0">
              <a:latin typeface="仓耳暖男手札体 W01" panose="02020400000000000000" pitchFamily="18" charset="-122"/>
              <a:ea typeface="仓耳暖男手札体 W01" panose="02020400000000000000" pitchFamily="18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C612608B-C0AE-46E6-90F9-39FC7319FF67}"/>
              </a:ext>
            </a:extLst>
          </p:cNvPr>
          <p:cNvSpPr txBox="1"/>
          <p:nvPr/>
        </p:nvSpPr>
        <p:spPr>
          <a:xfrm>
            <a:off x="5241409" y="2523201"/>
            <a:ext cx="17087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 smtClean="0"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游</a:t>
            </a:r>
            <a:endParaRPr lang="zh-CN" altLang="en-US" sz="11500" dirty="0">
              <a:latin typeface="仓耳暖男手札体 W01" panose="02020400000000000000" pitchFamily="18" charset="-122"/>
              <a:ea typeface="仓耳暖男手札体 W01" panose="02020400000000000000" pitchFamily="18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4EA8538E-AB26-4896-95B2-323E75CBCECB}"/>
              </a:ext>
            </a:extLst>
          </p:cNvPr>
          <p:cNvSpPr txBox="1"/>
          <p:nvPr/>
        </p:nvSpPr>
        <p:spPr>
          <a:xfrm>
            <a:off x="7564704" y="2619962"/>
            <a:ext cx="17087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 smtClean="0"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戏</a:t>
            </a:r>
            <a:endParaRPr lang="zh-CN" altLang="en-US" sz="11500" dirty="0">
              <a:latin typeface="仓耳暖男手札体 W01" panose="02020400000000000000" pitchFamily="18" charset="-122"/>
              <a:ea typeface="仓耳暖男手札体 W01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916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í$ļiḋe">
            <a:extLst>
              <a:ext uri="{FF2B5EF4-FFF2-40B4-BE49-F238E27FC236}">
                <a16:creationId xmlns="" xmlns:a16="http://schemas.microsoft.com/office/drawing/2014/main" id="{06635B8C-84C2-4C5B-B75C-8619A33A40BD}"/>
              </a:ext>
            </a:extLst>
          </p:cNvPr>
          <p:cNvSpPr/>
          <p:nvPr/>
        </p:nvSpPr>
        <p:spPr>
          <a:xfrm>
            <a:off x="141118" y="364506"/>
            <a:ext cx="4303761" cy="1622638"/>
          </a:xfrm>
          <a:prstGeom prst="roundRect">
            <a:avLst>
              <a:gd name="adj" fmla="val 4401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ïṥḷîḓe">
            <a:extLst>
              <a:ext uri="{FF2B5EF4-FFF2-40B4-BE49-F238E27FC236}">
                <a16:creationId xmlns="" xmlns:a16="http://schemas.microsoft.com/office/drawing/2014/main" id="{0CCFA335-671F-4AE8-9887-CBA0E2B331E2}"/>
              </a:ext>
            </a:extLst>
          </p:cNvPr>
          <p:cNvSpPr/>
          <p:nvPr/>
        </p:nvSpPr>
        <p:spPr bwMode="auto">
          <a:xfrm>
            <a:off x="2046209" y="82308"/>
            <a:ext cx="423354" cy="458573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FE9903"/>
          </a:solidFill>
          <a:ln w="57150">
            <a:solidFill>
              <a:schemeClr val="bg1"/>
            </a:solidFill>
          </a:ln>
          <a:effectLst/>
        </p:spPr>
        <p:txBody>
          <a:bodyPr wrap="square" lIns="91440" tIns="45720" rIns="91440" bIns="45720" anchor="ctr">
            <a:normAutofit/>
          </a:bodyPr>
          <a:lstStyle/>
          <a:p>
            <a:pPr algn="ctr"/>
            <a:endParaRPr sz="1400" dirty="0"/>
          </a:p>
        </p:txBody>
      </p:sp>
      <p:sp>
        <p:nvSpPr>
          <p:cNvPr id="5" name="文本框 4"/>
          <p:cNvSpPr txBox="1"/>
          <p:nvPr/>
        </p:nvSpPr>
        <p:spPr>
          <a:xfrm>
            <a:off x="1281821" y="1505056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You Perform I guess</a:t>
            </a:r>
            <a:endParaRPr kumimoji="1"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1271818" y="563452"/>
            <a:ext cx="18876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/>
              <a:t>N</a:t>
            </a:r>
            <a:r>
              <a:rPr lang="fr-FR" altLang="zh-CN" sz="2400" dirty="0" err="1" smtClean="0"/>
              <a:t>ǐ</a:t>
            </a:r>
            <a:r>
              <a:rPr lang="fr-FR" altLang="zh-CN" sz="2400" dirty="0" smtClean="0"/>
              <a:t> </a:t>
            </a:r>
            <a:r>
              <a:rPr lang="fr-FR" altLang="zh-CN" sz="2400" dirty="0" err="1"/>
              <a:t>huà</a:t>
            </a:r>
            <a:r>
              <a:rPr lang="fr-FR" altLang="zh-CN" sz="2400" dirty="0"/>
              <a:t> </a:t>
            </a:r>
            <a:r>
              <a:rPr lang="fr-FR" altLang="zh-CN" sz="2400" dirty="0" err="1"/>
              <a:t>wǒ</a:t>
            </a:r>
            <a:r>
              <a:rPr lang="fr-FR" altLang="zh-CN" sz="2400" dirty="0"/>
              <a:t> </a:t>
            </a:r>
            <a:r>
              <a:rPr lang="fr-FR" altLang="zh-CN" sz="2400" dirty="0" err="1"/>
              <a:t>cāi</a:t>
            </a:r>
            <a:r>
              <a:rPr lang="fr-FR" altLang="zh-CN" sz="2400" dirty="0"/>
              <a:t> </a:t>
            </a:r>
            <a:endParaRPr lang="zh-CN" altLang="en-US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1411178" y="975935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你划我猜</a:t>
            </a:r>
            <a:endParaRPr kumimoji="1" lang="zh-CN" altLang="en-US" sz="2800" dirty="0"/>
          </a:p>
        </p:txBody>
      </p:sp>
      <p:sp>
        <p:nvSpPr>
          <p:cNvPr id="8" name="文本框 7"/>
          <p:cNvSpPr txBox="1"/>
          <p:nvPr/>
        </p:nvSpPr>
        <p:spPr>
          <a:xfrm>
            <a:off x="270476" y="2622090"/>
            <a:ext cx="984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E9903"/>
                </a:solidFill>
              </a:rPr>
              <a:t>RULES</a:t>
            </a:r>
            <a:endParaRPr kumimoji="1" lang="zh-CN" altLang="en-US" sz="2400" b="1" dirty="0">
              <a:solidFill>
                <a:srgbClr val="FE9903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061" y="129339"/>
            <a:ext cx="2023933" cy="202393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272265" y="3258693"/>
            <a:ext cx="955853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zh-CN" dirty="0"/>
              <a:t>You can choose two </a:t>
            </a:r>
            <a:r>
              <a:rPr lang="en-US" altLang="zh-CN" dirty="0" smtClean="0"/>
              <a:t> </a:t>
            </a:r>
            <a:r>
              <a:rPr lang="en-US" altLang="zh-CN" dirty="0"/>
              <a:t>words from lesson 13. The student who </a:t>
            </a:r>
            <a:r>
              <a:rPr lang="en-US" altLang="zh-CN" dirty="0" smtClean="0"/>
              <a:t>finishes the two words </a:t>
            </a:r>
            <a:r>
              <a:rPr lang="en-US" altLang="zh-CN" dirty="0"/>
              <a:t>in one minute is the </a:t>
            </a:r>
            <a:r>
              <a:rPr lang="en-US" altLang="zh-CN" dirty="0" smtClean="0"/>
              <a:t>winner</a:t>
            </a:r>
          </a:p>
          <a:p>
            <a:pPr marL="285750" indent="-285750">
              <a:buFont typeface="Arial"/>
              <a:buChar char="•"/>
            </a:pPr>
            <a:r>
              <a:rPr lang="en-US" altLang="zh-CN" dirty="0" smtClean="0"/>
              <a:t>You can not speak and only use body language</a:t>
            </a:r>
          </a:p>
          <a:p>
            <a:pPr marL="285750" indent="-285750">
              <a:buFont typeface="Arial"/>
              <a:buChar char="•"/>
            </a:pPr>
            <a:endParaRPr lang="en-US" altLang="zh-CN" dirty="0"/>
          </a:p>
          <a:p>
            <a:pPr marL="285750" indent="-285750">
              <a:buFont typeface="Arial"/>
              <a:buChar char="•"/>
            </a:pPr>
            <a:r>
              <a:rPr lang="en-US" altLang="zh-CN" dirty="0" smtClean="0"/>
              <a:t>Tell the truth</a:t>
            </a:r>
            <a:r>
              <a:rPr lang="zh-CN" altLang="en-US" dirty="0" smtClean="0"/>
              <a:t>：</a:t>
            </a:r>
            <a:r>
              <a:rPr lang="en-US" altLang="zh-CN" dirty="0"/>
              <a:t>The </a:t>
            </a:r>
            <a:r>
              <a:rPr lang="en-US" altLang="zh-CN" dirty="0" smtClean="0"/>
              <a:t>winner can </a:t>
            </a:r>
            <a:r>
              <a:rPr lang="en-US" altLang="zh-CN" dirty="0"/>
              <a:t>choose </a:t>
            </a:r>
            <a:r>
              <a:rPr lang="en-US" altLang="zh-CN" dirty="0" smtClean="0"/>
              <a:t>a student </a:t>
            </a:r>
            <a:r>
              <a:rPr lang="en-US" altLang="zh-CN" dirty="0"/>
              <a:t>to ask a </a:t>
            </a:r>
            <a:r>
              <a:rPr lang="en-US" altLang="zh-CN" dirty="0" smtClean="0"/>
              <a:t>question</a:t>
            </a:r>
            <a:r>
              <a:rPr lang="zh-CN" altLang="zh-CN" dirty="0" smtClean="0">
                <a:solidFill>
                  <a:srgbClr val="FF6600"/>
                </a:solidFill>
              </a:rPr>
              <a:t>［</a:t>
            </a:r>
            <a:r>
              <a:rPr lang="en-US" altLang="zh-CN" dirty="0" smtClean="0">
                <a:solidFill>
                  <a:srgbClr val="FF6600"/>
                </a:solidFill>
              </a:rPr>
              <a:t>In Chinese</a:t>
            </a:r>
            <a:r>
              <a:rPr lang="zh-CN" altLang="en-US" dirty="0" smtClean="0">
                <a:solidFill>
                  <a:srgbClr val="FF6600"/>
                </a:solidFill>
              </a:rPr>
              <a:t>］</a:t>
            </a:r>
            <a:endParaRPr lang="en-US" altLang="zh-CN" dirty="0" smtClean="0">
              <a:solidFill>
                <a:srgbClr val="FF66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altLang="zh-CN" dirty="0">
              <a:solidFill>
                <a:srgbClr val="FF66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7000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A3D2AF9F-B91F-428D-A349-3ACA37CE9E8E}"/>
              </a:ext>
            </a:extLst>
          </p:cNvPr>
          <p:cNvGrpSpPr/>
          <p:nvPr/>
        </p:nvGrpSpPr>
        <p:grpSpPr>
          <a:xfrm>
            <a:off x="2478910" y="2001468"/>
            <a:ext cx="7234177" cy="2855063"/>
            <a:chOff x="2372810" y="1796970"/>
            <a:chExt cx="5466099" cy="2157268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xmlns="" id="{2A0D547B-4007-4EE4-A99E-6D8DF8EF548D}"/>
                </a:ext>
              </a:extLst>
            </p:cNvPr>
            <p:cNvSpPr/>
            <p:nvPr/>
          </p:nvSpPr>
          <p:spPr>
            <a:xfrm>
              <a:off x="4058337" y="2203451"/>
              <a:ext cx="471740" cy="1344308"/>
            </a:xfrm>
            <a:custGeom>
              <a:avLst/>
              <a:gdLst>
                <a:gd name="connsiteX0" fmla="*/ 356884 w 713768"/>
                <a:gd name="connsiteY0" fmla="*/ 0 h 2034009"/>
                <a:gd name="connsiteX1" fmla="*/ 435043 w 713768"/>
                <a:gd name="connsiteY1" fmla="*/ 104521 h 2034009"/>
                <a:gd name="connsiteX2" fmla="*/ 713768 w 713768"/>
                <a:gd name="connsiteY2" fmla="*/ 1017004 h 2034009"/>
                <a:gd name="connsiteX3" fmla="*/ 435043 w 713768"/>
                <a:gd name="connsiteY3" fmla="*/ 1929487 h 2034009"/>
                <a:gd name="connsiteX4" fmla="*/ 356884 w 713768"/>
                <a:gd name="connsiteY4" fmla="*/ 2034009 h 2034009"/>
                <a:gd name="connsiteX5" fmla="*/ 278725 w 713768"/>
                <a:gd name="connsiteY5" fmla="*/ 1929487 h 2034009"/>
                <a:gd name="connsiteX6" fmla="*/ 0 w 713768"/>
                <a:gd name="connsiteY6" fmla="*/ 1017004 h 2034009"/>
                <a:gd name="connsiteX7" fmla="*/ 278725 w 713768"/>
                <a:gd name="connsiteY7" fmla="*/ 104521 h 2034009"/>
                <a:gd name="connsiteX8" fmla="*/ 356884 w 713768"/>
                <a:gd name="connsiteY8" fmla="*/ 0 h 2034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3768" h="2034009">
                  <a:moveTo>
                    <a:pt x="356884" y="0"/>
                  </a:moveTo>
                  <a:lnTo>
                    <a:pt x="435043" y="104521"/>
                  </a:lnTo>
                  <a:cubicBezTo>
                    <a:pt x="611016" y="364994"/>
                    <a:pt x="713768" y="679000"/>
                    <a:pt x="713768" y="1017004"/>
                  </a:cubicBezTo>
                  <a:cubicBezTo>
                    <a:pt x="713768" y="1355009"/>
                    <a:pt x="611016" y="1669014"/>
                    <a:pt x="435043" y="1929487"/>
                  </a:cubicBezTo>
                  <a:lnTo>
                    <a:pt x="356884" y="2034009"/>
                  </a:lnTo>
                  <a:lnTo>
                    <a:pt x="278725" y="1929487"/>
                  </a:lnTo>
                  <a:cubicBezTo>
                    <a:pt x="102753" y="1669014"/>
                    <a:pt x="0" y="1355009"/>
                    <a:pt x="0" y="1017004"/>
                  </a:cubicBezTo>
                  <a:cubicBezTo>
                    <a:pt x="0" y="679000"/>
                    <a:pt x="102753" y="364994"/>
                    <a:pt x="278725" y="104521"/>
                  </a:cubicBezTo>
                  <a:lnTo>
                    <a:pt x="356884" y="0"/>
                  </a:lnTo>
                  <a:close/>
                </a:path>
              </a:pathLst>
            </a:custGeom>
            <a:solidFill>
              <a:srgbClr val="FE990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xmlns="" id="{585CDE51-4A50-41A5-AD95-97C16D0E423D}"/>
                </a:ext>
              </a:extLst>
            </p:cNvPr>
            <p:cNvSpPr/>
            <p:nvPr/>
          </p:nvSpPr>
          <p:spPr>
            <a:xfrm>
              <a:off x="2372810" y="1796970"/>
              <a:ext cx="1921398" cy="2157268"/>
            </a:xfrm>
            <a:custGeom>
              <a:avLst/>
              <a:gdLst>
                <a:gd name="connsiteX0" fmla="*/ 1632030 w 2907176"/>
                <a:gd name="connsiteY0" fmla="*/ 0 h 3264060"/>
                <a:gd name="connsiteX1" fmla="*/ 2891384 w 2907176"/>
                <a:gd name="connsiteY1" fmla="*/ 593907 h 3264060"/>
                <a:gd name="connsiteX2" fmla="*/ 2907176 w 2907176"/>
                <a:gd name="connsiteY2" fmla="*/ 615026 h 3264060"/>
                <a:gd name="connsiteX3" fmla="*/ 2829017 w 2907176"/>
                <a:gd name="connsiteY3" fmla="*/ 719547 h 3264060"/>
                <a:gd name="connsiteX4" fmla="*/ 2550292 w 2907176"/>
                <a:gd name="connsiteY4" fmla="*/ 1632030 h 3264060"/>
                <a:gd name="connsiteX5" fmla="*/ 2829017 w 2907176"/>
                <a:gd name="connsiteY5" fmla="*/ 2544513 h 3264060"/>
                <a:gd name="connsiteX6" fmla="*/ 2907176 w 2907176"/>
                <a:gd name="connsiteY6" fmla="*/ 2649035 h 3264060"/>
                <a:gd name="connsiteX7" fmla="*/ 2891384 w 2907176"/>
                <a:gd name="connsiteY7" fmla="*/ 2670153 h 3264060"/>
                <a:gd name="connsiteX8" fmla="*/ 1632030 w 2907176"/>
                <a:gd name="connsiteY8" fmla="*/ 3264060 h 3264060"/>
                <a:gd name="connsiteX9" fmla="*/ 0 w 2907176"/>
                <a:gd name="connsiteY9" fmla="*/ 1632030 h 3264060"/>
                <a:gd name="connsiteX10" fmla="*/ 1632030 w 2907176"/>
                <a:gd name="connsiteY10" fmla="*/ 0 h 3264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176" h="3264060">
                  <a:moveTo>
                    <a:pt x="1632030" y="0"/>
                  </a:moveTo>
                  <a:cubicBezTo>
                    <a:pt x="2139037" y="0"/>
                    <a:pt x="2592045" y="231193"/>
                    <a:pt x="2891384" y="593907"/>
                  </a:cubicBezTo>
                  <a:lnTo>
                    <a:pt x="2907176" y="615026"/>
                  </a:lnTo>
                  <a:lnTo>
                    <a:pt x="2829017" y="719547"/>
                  </a:lnTo>
                  <a:cubicBezTo>
                    <a:pt x="2653045" y="980020"/>
                    <a:pt x="2550292" y="1294026"/>
                    <a:pt x="2550292" y="1632030"/>
                  </a:cubicBezTo>
                  <a:cubicBezTo>
                    <a:pt x="2550292" y="1970035"/>
                    <a:pt x="2653045" y="2284040"/>
                    <a:pt x="2829017" y="2544513"/>
                  </a:cubicBezTo>
                  <a:lnTo>
                    <a:pt x="2907176" y="2649035"/>
                  </a:lnTo>
                  <a:lnTo>
                    <a:pt x="2891384" y="2670153"/>
                  </a:lnTo>
                  <a:cubicBezTo>
                    <a:pt x="2592045" y="3032867"/>
                    <a:pt x="2139037" y="3264060"/>
                    <a:pt x="1632030" y="3264060"/>
                  </a:cubicBezTo>
                  <a:cubicBezTo>
                    <a:pt x="730685" y="3264060"/>
                    <a:pt x="0" y="2533375"/>
                    <a:pt x="0" y="1632030"/>
                  </a:cubicBezTo>
                  <a:cubicBezTo>
                    <a:pt x="0" y="730685"/>
                    <a:pt x="730685" y="0"/>
                    <a:pt x="1632030" y="0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xmlns="" id="{1AA29669-7C0A-43F8-AF03-577104BD34C5}"/>
                </a:ext>
              </a:extLst>
            </p:cNvPr>
            <p:cNvSpPr/>
            <p:nvPr/>
          </p:nvSpPr>
          <p:spPr>
            <a:xfrm>
              <a:off x="5710696" y="2178260"/>
              <a:ext cx="504911" cy="1379840"/>
            </a:xfrm>
            <a:custGeom>
              <a:avLst/>
              <a:gdLst>
                <a:gd name="connsiteX0" fmla="*/ 248394 w 504911"/>
                <a:gd name="connsiteY0" fmla="*/ 0 h 1379840"/>
                <a:gd name="connsiteX1" fmla="*/ 258603 w 504911"/>
                <a:gd name="connsiteY1" fmla="*/ 11233 h 1379840"/>
                <a:gd name="connsiteX2" fmla="*/ 504911 w 504911"/>
                <a:gd name="connsiteY2" fmla="*/ 697344 h 1379840"/>
                <a:gd name="connsiteX3" fmla="*/ 320697 w 504911"/>
                <a:gd name="connsiteY3" fmla="*/ 1300418 h 1379840"/>
                <a:gd name="connsiteX4" fmla="*/ 261306 w 504911"/>
                <a:gd name="connsiteY4" fmla="*/ 1379840 h 1379840"/>
                <a:gd name="connsiteX5" fmla="*/ 242990 w 504911"/>
                <a:gd name="connsiteY5" fmla="*/ 1359688 h 1379840"/>
                <a:gd name="connsiteX6" fmla="*/ 0 w 504911"/>
                <a:gd name="connsiteY6" fmla="*/ 682817 h 1379840"/>
                <a:gd name="connsiteX7" fmla="*/ 242990 w 504911"/>
                <a:gd name="connsiteY7" fmla="*/ 5946 h 1379840"/>
                <a:gd name="connsiteX8" fmla="*/ 248394 w 504911"/>
                <a:gd name="connsiteY8" fmla="*/ 0 h 137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911" h="1379840">
                  <a:moveTo>
                    <a:pt x="248394" y="0"/>
                  </a:moveTo>
                  <a:lnTo>
                    <a:pt x="258603" y="11233"/>
                  </a:lnTo>
                  <a:cubicBezTo>
                    <a:pt x="412477" y="197684"/>
                    <a:pt x="504911" y="436720"/>
                    <a:pt x="504911" y="697344"/>
                  </a:cubicBezTo>
                  <a:cubicBezTo>
                    <a:pt x="504911" y="920737"/>
                    <a:pt x="437000" y="1128268"/>
                    <a:pt x="320697" y="1300418"/>
                  </a:cubicBezTo>
                  <a:lnTo>
                    <a:pt x="261306" y="1379840"/>
                  </a:lnTo>
                  <a:lnTo>
                    <a:pt x="242990" y="1359688"/>
                  </a:lnTo>
                  <a:cubicBezTo>
                    <a:pt x="91189" y="1175748"/>
                    <a:pt x="0" y="939932"/>
                    <a:pt x="0" y="682817"/>
                  </a:cubicBezTo>
                  <a:cubicBezTo>
                    <a:pt x="0" y="425703"/>
                    <a:pt x="91189" y="189887"/>
                    <a:pt x="242990" y="5946"/>
                  </a:cubicBezTo>
                  <a:lnTo>
                    <a:pt x="248394" y="0"/>
                  </a:lnTo>
                  <a:close/>
                </a:path>
              </a:pathLst>
            </a:custGeom>
            <a:solidFill>
              <a:srgbClr val="4E758E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xmlns="" id="{0C9552A5-AF37-4A59-BECC-B56D95976881}"/>
                </a:ext>
              </a:extLst>
            </p:cNvPr>
            <p:cNvSpPr/>
            <p:nvPr/>
          </p:nvSpPr>
          <p:spPr>
            <a:xfrm>
              <a:off x="4294209" y="1796970"/>
              <a:ext cx="1677793" cy="2157268"/>
            </a:xfrm>
            <a:custGeom>
              <a:avLst/>
              <a:gdLst>
                <a:gd name="connsiteX0" fmla="*/ 842764 w 1677793"/>
                <a:gd name="connsiteY0" fmla="*/ 0 h 2157268"/>
                <a:gd name="connsiteX1" fmla="*/ 1605473 w 1677793"/>
                <a:gd name="connsiteY1" fmla="*/ 315925 h 2157268"/>
                <a:gd name="connsiteX2" fmla="*/ 1664881 w 1677793"/>
                <a:gd name="connsiteY2" fmla="*/ 381290 h 2157268"/>
                <a:gd name="connsiteX3" fmla="*/ 1659477 w 1677793"/>
                <a:gd name="connsiteY3" fmla="*/ 387236 h 2157268"/>
                <a:gd name="connsiteX4" fmla="*/ 1416487 w 1677793"/>
                <a:gd name="connsiteY4" fmla="*/ 1064107 h 2157268"/>
                <a:gd name="connsiteX5" fmla="*/ 1659477 w 1677793"/>
                <a:gd name="connsiteY5" fmla="*/ 1740978 h 2157268"/>
                <a:gd name="connsiteX6" fmla="*/ 1677793 w 1677793"/>
                <a:gd name="connsiteY6" fmla="*/ 1761130 h 2157268"/>
                <a:gd name="connsiteX7" fmla="*/ 1675090 w 1677793"/>
                <a:gd name="connsiteY7" fmla="*/ 1764745 h 2157268"/>
                <a:gd name="connsiteX8" fmla="*/ 842764 w 1677793"/>
                <a:gd name="connsiteY8" fmla="*/ 2157268 h 2157268"/>
                <a:gd name="connsiteX9" fmla="*/ 10437 w 1677793"/>
                <a:gd name="connsiteY9" fmla="*/ 1764746 h 2157268"/>
                <a:gd name="connsiteX10" fmla="*/ 0 w 1677793"/>
                <a:gd name="connsiteY10" fmla="*/ 1750789 h 2157268"/>
                <a:gd name="connsiteX11" fmla="*/ 51657 w 1677793"/>
                <a:gd name="connsiteY11" fmla="*/ 1681708 h 2157268"/>
                <a:gd name="connsiteX12" fmla="*/ 235870 w 1677793"/>
                <a:gd name="connsiteY12" fmla="*/ 1078634 h 2157268"/>
                <a:gd name="connsiteX13" fmla="*/ 51657 w 1677793"/>
                <a:gd name="connsiteY13" fmla="*/ 475560 h 2157268"/>
                <a:gd name="connsiteX14" fmla="*/ 0 w 1677793"/>
                <a:gd name="connsiteY14" fmla="*/ 406480 h 2157268"/>
                <a:gd name="connsiteX15" fmla="*/ 10437 w 1677793"/>
                <a:gd name="connsiteY15" fmla="*/ 392523 h 2157268"/>
                <a:gd name="connsiteX16" fmla="*/ 842764 w 1677793"/>
                <a:gd name="connsiteY16" fmla="*/ 0 h 215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7793" h="2157268">
                  <a:moveTo>
                    <a:pt x="842764" y="0"/>
                  </a:moveTo>
                  <a:cubicBezTo>
                    <a:pt x="1140621" y="0"/>
                    <a:pt x="1410279" y="120730"/>
                    <a:pt x="1605473" y="315925"/>
                  </a:cubicBezTo>
                  <a:lnTo>
                    <a:pt x="1664881" y="381290"/>
                  </a:lnTo>
                  <a:lnTo>
                    <a:pt x="1659477" y="387236"/>
                  </a:lnTo>
                  <a:cubicBezTo>
                    <a:pt x="1507676" y="571177"/>
                    <a:pt x="1416487" y="806993"/>
                    <a:pt x="1416487" y="1064107"/>
                  </a:cubicBezTo>
                  <a:cubicBezTo>
                    <a:pt x="1416487" y="1321222"/>
                    <a:pt x="1507676" y="1557038"/>
                    <a:pt x="1659477" y="1740978"/>
                  </a:cubicBezTo>
                  <a:lnTo>
                    <a:pt x="1677793" y="1761130"/>
                  </a:lnTo>
                  <a:lnTo>
                    <a:pt x="1675090" y="1764745"/>
                  </a:lnTo>
                  <a:cubicBezTo>
                    <a:pt x="1477253" y="2004469"/>
                    <a:pt x="1177853" y="2157268"/>
                    <a:pt x="842764" y="2157268"/>
                  </a:cubicBezTo>
                  <a:cubicBezTo>
                    <a:pt x="507676" y="2157268"/>
                    <a:pt x="208275" y="2004469"/>
                    <a:pt x="10437" y="1764746"/>
                  </a:cubicBezTo>
                  <a:lnTo>
                    <a:pt x="0" y="1750789"/>
                  </a:lnTo>
                  <a:lnTo>
                    <a:pt x="51657" y="1681708"/>
                  </a:lnTo>
                  <a:cubicBezTo>
                    <a:pt x="167960" y="1509558"/>
                    <a:pt x="235870" y="1302027"/>
                    <a:pt x="235870" y="1078634"/>
                  </a:cubicBezTo>
                  <a:cubicBezTo>
                    <a:pt x="235870" y="855242"/>
                    <a:pt x="167960" y="647711"/>
                    <a:pt x="51657" y="475560"/>
                  </a:cubicBezTo>
                  <a:lnTo>
                    <a:pt x="0" y="406480"/>
                  </a:lnTo>
                  <a:lnTo>
                    <a:pt x="10437" y="392523"/>
                  </a:lnTo>
                  <a:cubicBezTo>
                    <a:pt x="208275" y="152799"/>
                    <a:pt x="507676" y="0"/>
                    <a:pt x="842764" y="0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xmlns="" id="{5FCCCCAB-657F-4241-8164-2963C7C02106}"/>
                </a:ext>
              </a:extLst>
            </p:cNvPr>
            <p:cNvSpPr/>
            <p:nvPr/>
          </p:nvSpPr>
          <p:spPr>
            <a:xfrm>
              <a:off x="5959089" y="1796970"/>
              <a:ext cx="1879820" cy="2128214"/>
            </a:xfrm>
            <a:custGeom>
              <a:avLst/>
              <a:gdLst>
                <a:gd name="connsiteX0" fmla="*/ 815713 w 1879820"/>
                <a:gd name="connsiteY0" fmla="*/ 0 h 2128214"/>
                <a:gd name="connsiteX1" fmla="*/ 1879820 w 1879820"/>
                <a:gd name="connsiteY1" fmla="*/ 1064107 h 2128214"/>
                <a:gd name="connsiteX2" fmla="*/ 815713 w 1879820"/>
                <a:gd name="connsiteY2" fmla="*/ 2128214 h 2128214"/>
                <a:gd name="connsiteX3" fmla="*/ 63276 w 1879820"/>
                <a:gd name="connsiteY3" fmla="*/ 1816544 h 2128214"/>
                <a:gd name="connsiteX4" fmla="*/ 12912 w 1879820"/>
                <a:gd name="connsiteY4" fmla="*/ 1761130 h 2128214"/>
                <a:gd name="connsiteX5" fmla="*/ 72303 w 1879820"/>
                <a:gd name="connsiteY5" fmla="*/ 1681708 h 2128214"/>
                <a:gd name="connsiteX6" fmla="*/ 256517 w 1879820"/>
                <a:gd name="connsiteY6" fmla="*/ 1078634 h 2128214"/>
                <a:gd name="connsiteX7" fmla="*/ 10209 w 1879820"/>
                <a:gd name="connsiteY7" fmla="*/ 392523 h 2128214"/>
                <a:gd name="connsiteX8" fmla="*/ 0 w 1879820"/>
                <a:gd name="connsiteY8" fmla="*/ 381290 h 2128214"/>
                <a:gd name="connsiteX9" fmla="*/ 63276 w 1879820"/>
                <a:gd name="connsiteY9" fmla="*/ 311670 h 2128214"/>
                <a:gd name="connsiteX10" fmla="*/ 815713 w 1879820"/>
                <a:gd name="connsiteY10" fmla="*/ 0 h 212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9820" h="2128214">
                  <a:moveTo>
                    <a:pt x="815713" y="0"/>
                  </a:moveTo>
                  <a:cubicBezTo>
                    <a:pt x="1403403" y="0"/>
                    <a:pt x="1879820" y="476417"/>
                    <a:pt x="1879820" y="1064107"/>
                  </a:cubicBezTo>
                  <a:cubicBezTo>
                    <a:pt x="1879820" y="1651797"/>
                    <a:pt x="1403403" y="2128214"/>
                    <a:pt x="815713" y="2128214"/>
                  </a:cubicBezTo>
                  <a:cubicBezTo>
                    <a:pt x="521868" y="2128214"/>
                    <a:pt x="255841" y="2009110"/>
                    <a:pt x="63276" y="1816544"/>
                  </a:cubicBezTo>
                  <a:lnTo>
                    <a:pt x="12912" y="1761130"/>
                  </a:lnTo>
                  <a:lnTo>
                    <a:pt x="72303" y="1681708"/>
                  </a:lnTo>
                  <a:cubicBezTo>
                    <a:pt x="188606" y="1509558"/>
                    <a:pt x="256517" y="1302027"/>
                    <a:pt x="256517" y="1078634"/>
                  </a:cubicBezTo>
                  <a:cubicBezTo>
                    <a:pt x="256517" y="818010"/>
                    <a:pt x="164083" y="578974"/>
                    <a:pt x="10209" y="392523"/>
                  </a:cubicBezTo>
                  <a:lnTo>
                    <a:pt x="0" y="381290"/>
                  </a:lnTo>
                  <a:lnTo>
                    <a:pt x="63276" y="311670"/>
                  </a:lnTo>
                  <a:cubicBezTo>
                    <a:pt x="255841" y="119104"/>
                    <a:pt x="521868" y="0"/>
                    <a:pt x="815713" y="0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A1248388-114A-40E9-AA7C-848779D27117}"/>
              </a:ext>
            </a:extLst>
          </p:cNvPr>
          <p:cNvSpPr/>
          <p:nvPr/>
        </p:nvSpPr>
        <p:spPr>
          <a:xfrm rot="16200000">
            <a:off x="2180115" y="3130206"/>
            <a:ext cx="597585" cy="597585"/>
          </a:xfrm>
          <a:prstGeom prst="ellipse">
            <a:avLst/>
          </a:prstGeom>
          <a:solidFill>
            <a:srgbClr val="4E7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xmlns="" id="{9FCA2CA5-AF16-4F66-A642-96F3CEF482A6}"/>
              </a:ext>
            </a:extLst>
          </p:cNvPr>
          <p:cNvSpPr/>
          <p:nvPr/>
        </p:nvSpPr>
        <p:spPr>
          <a:xfrm rot="16200000">
            <a:off x="9414294" y="3137022"/>
            <a:ext cx="597585" cy="597585"/>
          </a:xfrm>
          <a:prstGeom prst="ellipse">
            <a:avLst/>
          </a:prstGeom>
          <a:solidFill>
            <a:srgbClr val="FE99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2B685FE2-4790-49C9-AB3F-5823D9F9E8F4}"/>
              </a:ext>
            </a:extLst>
          </p:cNvPr>
          <p:cNvSpPr txBox="1"/>
          <p:nvPr/>
        </p:nvSpPr>
        <p:spPr>
          <a:xfrm>
            <a:off x="4373094" y="993754"/>
            <a:ext cx="3445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dirty="0" smtClean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PARTONE</a:t>
            </a:r>
            <a:endParaRPr lang="zh-CN" altLang="en-US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95B9E28D-7B1C-4F71-BD71-077C7683050C}"/>
              </a:ext>
            </a:extLst>
          </p:cNvPr>
          <p:cNvSpPr txBox="1"/>
          <p:nvPr/>
        </p:nvSpPr>
        <p:spPr>
          <a:xfrm>
            <a:off x="2897622" y="2595772"/>
            <a:ext cx="17087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 smtClean="0"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念</a:t>
            </a:r>
            <a:endParaRPr lang="zh-CN" altLang="en-US" sz="11500" dirty="0">
              <a:latin typeface="仓耳暖男手札体 W01" panose="02020400000000000000" pitchFamily="18" charset="-122"/>
              <a:ea typeface="仓耳暖男手札体 W01" panose="02020400000000000000" pitchFamily="18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C612608B-C0AE-46E6-90F9-39FC7319FF67}"/>
              </a:ext>
            </a:extLst>
          </p:cNvPr>
          <p:cNvSpPr txBox="1"/>
          <p:nvPr/>
        </p:nvSpPr>
        <p:spPr>
          <a:xfrm>
            <a:off x="5241409" y="2523201"/>
            <a:ext cx="17087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 smtClean="0"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课</a:t>
            </a:r>
            <a:endParaRPr lang="zh-CN" altLang="en-US" sz="11500" dirty="0">
              <a:latin typeface="仓耳暖男手札体 W01" panose="02020400000000000000" pitchFamily="18" charset="-122"/>
              <a:ea typeface="仓耳暖男手札体 W01" panose="02020400000000000000" pitchFamily="18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4EA8538E-AB26-4896-95B2-323E75CBCECB}"/>
              </a:ext>
            </a:extLst>
          </p:cNvPr>
          <p:cNvSpPr txBox="1"/>
          <p:nvPr/>
        </p:nvSpPr>
        <p:spPr>
          <a:xfrm>
            <a:off x="7564704" y="2619962"/>
            <a:ext cx="17087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 smtClean="0"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文</a:t>
            </a:r>
            <a:endParaRPr lang="zh-CN" altLang="en-US" sz="11500" dirty="0">
              <a:latin typeface="仓耳暖男手札体 W01" panose="02020400000000000000" pitchFamily="18" charset="-122"/>
              <a:ea typeface="仓耳暖男手札体 W01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587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05171" y="1416910"/>
            <a:ext cx="1105749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dirty="0"/>
              <a:t>我们是坐火车去的云南，为了能跟别的旅客练习说中文，我们买了</a:t>
            </a:r>
            <a:r>
              <a:rPr lang="zh-CN" altLang="zh-CN" sz="2400" dirty="0">
                <a:solidFill>
                  <a:srgbClr val="4E758E"/>
                </a:solidFill>
              </a:rPr>
              <a:t>硬卧票</a:t>
            </a:r>
            <a:r>
              <a:rPr lang="zh-CN" altLang="zh-CN" sz="2400" dirty="0"/>
              <a:t>，因为硬卧</a:t>
            </a:r>
            <a:r>
              <a:rPr lang="zh-CN" altLang="zh-CN" sz="2400" dirty="0">
                <a:solidFill>
                  <a:srgbClr val="4E758E"/>
                </a:solidFill>
              </a:rPr>
              <a:t>车厢</a:t>
            </a:r>
            <a:r>
              <a:rPr lang="zh-CN" altLang="zh-CN" sz="2400" dirty="0"/>
              <a:t>每个“房间”都没有门，容易找人聊天儿。我在上铺，上铺比下铺和中铺安静一点，晚上可以睡个好觉。床上有</a:t>
            </a:r>
            <a:r>
              <a:rPr lang="zh-CN" altLang="zh-CN" sz="2400" dirty="0">
                <a:solidFill>
                  <a:srgbClr val="4E758E"/>
                </a:solidFill>
              </a:rPr>
              <a:t>毯子</a:t>
            </a:r>
            <a:r>
              <a:rPr lang="zh-CN" altLang="zh-CN" sz="2400" dirty="0"/>
              <a:t>和</a:t>
            </a:r>
            <a:r>
              <a:rPr lang="zh-CN" altLang="zh-CN" sz="2400" dirty="0">
                <a:solidFill>
                  <a:srgbClr val="4E758E"/>
                </a:solidFill>
              </a:rPr>
              <a:t>枕头</a:t>
            </a:r>
            <a:r>
              <a:rPr lang="zh-CN" altLang="zh-CN" sz="2400" dirty="0"/>
              <a:t>，很干净。</a:t>
            </a:r>
          </a:p>
          <a:p>
            <a:r>
              <a:rPr lang="en-US" altLang="zh-CN" sz="2400" dirty="0"/>
              <a:t> </a:t>
            </a:r>
            <a:endParaRPr lang="zh-CN" altLang="zh-CN" sz="2400" dirty="0"/>
          </a:p>
          <a:p>
            <a:r>
              <a:rPr lang="zh-CN" altLang="zh-CN" sz="2400" dirty="0"/>
              <a:t>我也去软卧车厢看了看。那里每个小房间有两个上铺，两个下铺，床比较</a:t>
            </a:r>
            <a:r>
              <a:rPr lang="zh-CN" altLang="zh-CN" sz="2400" dirty="0">
                <a:solidFill>
                  <a:srgbClr val="4E758E"/>
                </a:solidFill>
              </a:rPr>
              <a:t>软</a:t>
            </a:r>
            <a:r>
              <a:rPr lang="zh-CN" altLang="zh-CN" sz="2400" dirty="0"/>
              <a:t>也比较大，房间的门可以关上。我们没有买软卧票，还因为怕别人睡觉</a:t>
            </a:r>
            <a:r>
              <a:rPr lang="zh-CN" altLang="zh-CN" sz="2400" dirty="0">
                <a:solidFill>
                  <a:srgbClr val="4E758E"/>
                </a:solidFill>
              </a:rPr>
              <a:t>打呼噜</a:t>
            </a:r>
            <a:r>
              <a:rPr lang="zh-CN" altLang="zh-CN" sz="2400" dirty="0"/>
              <a:t>。你想想，在这么小的房间里，关上门，如果有人不停地打呼噜，你还能睡得着觉吗？</a:t>
            </a:r>
          </a:p>
        </p:txBody>
      </p:sp>
    </p:spTree>
    <p:extLst>
      <p:ext uri="{BB962C8B-B14F-4D97-AF65-F5344CB8AC3E}">
        <p14:creationId xmlns:p14="http://schemas.microsoft.com/office/powerpoint/2010/main" val="151879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110665" y="149032"/>
            <a:ext cx="1710859" cy="6116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43054" y="246428"/>
            <a:ext cx="82586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500" dirty="0" smtClean="0">
                <a:latin typeface="+mj-lt"/>
                <a:ea typeface="楷体"/>
              </a:rPr>
              <a:t>问题</a:t>
            </a:r>
            <a:endParaRPr kumimoji="1" lang="zh-CN" altLang="en-US" sz="2500" dirty="0">
              <a:latin typeface="+mj-lt"/>
              <a:ea typeface="楷体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70161" y="2611731"/>
            <a:ext cx="3144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你睡觉打呼噜吗？</a:t>
            </a:r>
            <a:endParaRPr kumimoji="1" lang="zh-CN" altLang="en-US" sz="2400" dirty="0"/>
          </a:p>
        </p:txBody>
      </p:sp>
      <p:sp>
        <p:nvSpPr>
          <p:cNvPr id="9" name="文本框 8"/>
          <p:cNvSpPr txBox="1"/>
          <p:nvPr/>
        </p:nvSpPr>
        <p:spPr>
          <a:xfrm>
            <a:off x="287876" y="2474684"/>
            <a:ext cx="358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你是谁一起去的？</a:t>
            </a:r>
            <a:endParaRPr kumimoji="1" lang="zh-CN" altLang="en-US" sz="2400" dirty="0"/>
          </a:p>
        </p:txBody>
      </p:sp>
      <p:sp>
        <p:nvSpPr>
          <p:cNvPr id="11" name="文本框 10"/>
          <p:cNvSpPr txBox="1"/>
          <p:nvPr/>
        </p:nvSpPr>
        <p:spPr>
          <a:xfrm>
            <a:off x="7213601" y="3728754"/>
            <a:ext cx="4978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你喜欢睡软一点的床还是硬一点的床？</a:t>
            </a:r>
            <a:endParaRPr kumimoji="1" lang="zh-CN" altLang="en-US" sz="240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0" y="4944534"/>
            <a:ext cx="5055810" cy="101841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8022340" y="1192589"/>
            <a:ext cx="3144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你晚上几点睡觉？</a:t>
            </a:r>
            <a:endParaRPr kumimoji="1" lang="zh-CN" altLang="en-US" sz="2400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0" y="3597125"/>
            <a:ext cx="5055810" cy="101841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0" y="2242458"/>
            <a:ext cx="5055810" cy="101841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0" y="1008744"/>
            <a:ext cx="5055810" cy="101841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7136190" y="907144"/>
            <a:ext cx="5055810" cy="101841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7136190" y="2273906"/>
            <a:ext cx="5055810" cy="101841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7136190" y="3604382"/>
            <a:ext cx="5055810" cy="101841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7136190" y="5019525"/>
            <a:ext cx="5055810" cy="101841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7836388" y="5247988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你平常怎么练习说中文？</a:t>
            </a:r>
            <a:endParaRPr kumimoji="1" lang="zh-CN" altLang="en-US" sz="2400" dirty="0"/>
          </a:p>
        </p:txBody>
      </p:sp>
      <p:sp>
        <p:nvSpPr>
          <p:cNvPr id="5" name="文本框 4"/>
          <p:cNvSpPr txBox="1"/>
          <p:nvPr/>
        </p:nvSpPr>
        <p:spPr>
          <a:xfrm>
            <a:off x="256710" y="1337487"/>
            <a:ext cx="2569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你去过哪儿旅游</a:t>
            </a:r>
            <a:r>
              <a:rPr kumimoji="1" lang="zh-CN" altLang="en-US" dirty="0" smtClean="0"/>
              <a:t>？</a:t>
            </a:r>
            <a:endParaRPr kumimoji="1"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337775" y="3890872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你是怎么去的？</a:t>
            </a:r>
            <a:endParaRPr kumimoji="1" lang="zh-CN" altLang="en-US" sz="2400" dirty="0"/>
          </a:p>
        </p:txBody>
      </p:sp>
      <p:sp>
        <p:nvSpPr>
          <p:cNvPr id="8" name="文本框 7"/>
          <p:cNvSpPr txBox="1"/>
          <p:nvPr/>
        </p:nvSpPr>
        <p:spPr>
          <a:xfrm>
            <a:off x="337776" y="5336439"/>
            <a:ext cx="38523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什么给你留下了很深的印象？</a:t>
            </a:r>
            <a:endParaRPr kumimoji="1" lang="zh-CN" altLang="en-US" sz="2200" dirty="0"/>
          </a:p>
        </p:txBody>
      </p:sp>
    </p:spTree>
    <p:extLst>
      <p:ext uri="{BB962C8B-B14F-4D97-AF65-F5344CB8AC3E}">
        <p14:creationId xmlns:p14="http://schemas.microsoft.com/office/powerpoint/2010/main" val="107093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A3D2AF9F-B91F-428D-A349-3ACA37CE9E8E}"/>
              </a:ext>
            </a:extLst>
          </p:cNvPr>
          <p:cNvGrpSpPr/>
          <p:nvPr/>
        </p:nvGrpSpPr>
        <p:grpSpPr>
          <a:xfrm>
            <a:off x="3417552" y="1960051"/>
            <a:ext cx="5085798" cy="2855063"/>
            <a:chOff x="2372810" y="1796970"/>
            <a:chExt cx="3842797" cy="2157268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xmlns="" id="{2A0D547B-4007-4EE4-A99E-6D8DF8EF548D}"/>
                </a:ext>
              </a:extLst>
            </p:cNvPr>
            <p:cNvSpPr/>
            <p:nvPr/>
          </p:nvSpPr>
          <p:spPr>
            <a:xfrm>
              <a:off x="4058337" y="2203451"/>
              <a:ext cx="471740" cy="1344308"/>
            </a:xfrm>
            <a:custGeom>
              <a:avLst/>
              <a:gdLst>
                <a:gd name="connsiteX0" fmla="*/ 356884 w 713768"/>
                <a:gd name="connsiteY0" fmla="*/ 0 h 2034009"/>
                <a:gd name="connsiteX1" fmla="*/ 435043 w 713768"/>
                <a:gd name="connsiteY1" fmla="*/ 104521 h 2034009"/>
                <a:gd name="connsiteX2" fmla="*/ 713768 w 713768"/>
                <a:gd name="connsiteY2" fmla="*/ 1017004 h 2034009"/>
                <a:gd name="connsiteX3" fmla="*/ 435043 w 713768"/>
                <a:gd name="connsiteY3" fmla="*/ 1929487 h 2034009"/>
                <a:gd name="connsiteX4" fmla="*/ 356884 w 713768"/>
                <a:gd name="connsiteY4" fmla="*/ 2034009 h 2034009"/>
                <a:gd name="connsiteX5" fmla="*/ 278725 w 713768"/>
                <a:gd name="connsiteY5" fmla="*/ 1929487 h 2034009"/>
                <a:gd name="connsiteX6" fmla="*/ 0 w 713768"/>
                <a:gd name="connsiteY6" fmla="*/ 1017004 h 2034009"/>
                <a:gd name="connsiteX7" fmla="*/ 278725 w 713768"/>
                <a:gd name="connsiteY7" fmla="*/ 104521 h 2034009"/>
                <a:gd name="connsiteX8" fmla="*/ 356884 w 713768"/>
                <a:gd name="connsiteY8" fmla="*/ 0 h 2034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3768" h="2034009">
                  <a:moveTo>
                    <a:pt x="356884" y="0"/>
                  </a:moveTo>
                  <a:lnTo>
                    <a:pt x="435043" y="104521"/>
                  </a:lnTo>
                  <a:cubicBezTo>
                    <a:pt x="611016" y="364994"/>
                    <a:pt x="713768" y="679000"/>
                    <a:pt x="713768" y="1017004"/>
                  </a:cubicBezTo>
                  <a:cubicBezTo>
                    <a:pt x="713768" y="1355009"/>
                    <a:pt x="611016" y="1669014"/>
                    <a:pt x="435043" y="1929487"/>
                  </a:cubicBezTo>
                  <a:lnTo>
                    <a:pt x="356884" y="2034009"/>
                  </a:lnTo>
                  <a:lnTo>
                    <a:pt x="278725" y="1929487"/>
                  </a:lnTo>
                  <a:cubicBezTo>
                    <a:pt x="102753" y="1669014"/>
                    <a:pt x="0" y="1355009"/>
                    <a:pt x="0" y="1017004"/>
                  </a:cubicBezTo>
                  <a:cubicBezTo>
                    <a:pt x="0" y="679000"/>
                    <a:pt x="102753" y="364994"/>
                    <a:pt x="278725" y="104521"/>
                  </a:cubicBezTo>
                  <a:lnTo>
                    <a:pt x="356884" y="0"/>
                  </a:lnTo>
                  <a:close/>
                </a:path>
              </a:pathLst>
            </a:custGeom>
            <a:solidFill>
              <a:srgbClr val="FE990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xmlns="" id="{585CDE51-4A50-41A5-AD95-97C16D0E423D}"/>
                </a:ext>
              </a:extLst>
            </p:cNvPr>
            <p:cNvSpPr/>
            <p:nvPr/>
          </p:nvSpPr>
          <p:spPr>
            <a:xfrm>
              <a:off x="2372810" y="1796970"/>
              <a:ext cx="1921398" cy="2157268"/>
            </a:xfrm>
            <a:custGeom>
              <a:avLst/>
              <a:gdLst>
                <a:gd name="connsiteX0" fmla="*/ 1632030 w 2907176"/>
                <a:gd name="connsiteY0" fmla="*/ 0 h 3264060"/>
                <a:gd name="connsiteX1" fmla="*/ 2891384 w 2907176"/>
                <a:gd name="connsiteY1" fmla="*/ 593907 h 3264060"/>
                <a:gd name="connsiteX2" fmla="*/ 2907176 w 2907176"/>
                <a:gd name="connsiteY2" fmla="*/ 615026 h 3264060"/>
                <a:gd name="connsiteX3" fmla="*/ 2829017 w 2907176"/>
                <a:gd name="connsiteY3" fmla="*/ 719547 h 3264060"/>
                <a:gd name="connsiteX4" fmla="*/ 2550292 w 2907176"/>
                <a:gd name="connsiteY4" fmla="*/ 1632030 h 3264060"/>
                <a:gd name="connsiteX5" fmla="*/ 2829017 w 2907176"/>
                <a:gd name="connsiteY5" fmla="*/ 2544513 h 3264060"/>
                <a:gd name="connsiteX6" fmla="*/ 2907176 w 2907176"/>
                <a:gd name="connsiteY6" fmla="*/ 2649035 h 3264060"/>
                <a:gd name="connsiteX7" fmla="*/ 2891384 w 2907176"/>
                <a:gd name="connsiteY7" fmla="*/ 2670153 h 3264060"/>
                <a:gd name="connsiteX8" fmla="*/ 1632030 w 2907176"/>
                <a:gd name="connsiteY8" fmla="*/ 3264060 h 3264060"/>
                <a:gd name="connsiteX9" fmla="*/ 0 w 2907176"/>
                <a:gd name="connsiteY9" fmla="*/ 1632030 h 3264060"/>
                <a:gd name="connsiteX10" fmla="*/ 1632030 w 2907176"/>
                <a:gd name="connsiteY10" fmla="*/ 0 h 3264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176" h="3264060">
                  <a:moveTo>
                    <a:pt x="1632030" y="0"/>
                  </a:moveTo>
                  <a:cubicBezTo>
                    <a:pt x="2139037" y="0"/>
                    <a:pt x="2592045" y="231193"/>
                    <a:pt x="2891384" y="593907"/>
                  </a:cubicBezTo>
                  <a:lnTo>
                    <a:pt x="2907176" y="615026"/>
                  </a:lnTo>
                  <a:lnTo>
                    <a:pt x="2829017" y="719547"/>
                  </a:lnTo>
                  <a:cubicBezTo>
                    <a:pt x="2653045" y="980020"/>
                    <a:pt x="2550292" y="1294026"/>
                    <a:pt x="2550292" y="1632030"/>
                  </a:cubicBezTo>
                  <a:cubicBezTo>
                    <a:pt x="2550292" y="1970035"/>
                    <a:pt x="2653045" y="2284040"/>
                    <a:pt x="2829017" y="2544513"/>
                  </a:cubicBezTo>
                  <a:lnTo>
                    <a:pt x="2907176" y="2649035"/>
                  </a:lnTo>
                  <a:lnTo>
                    <a:pt x="2891384" y="2670153"/>
                  </a:lnTo>
                  <a:cubicBezTo>
                    <a:pt x="2592045" y="3032867"/>
                    <a:pt x="2139037" y="3264060"/>
                    <a:pt x="1632030" y="3264060"/>
                  </a:cubicBezTo>
                  <a:cubicBezTo>
                    <a:pt x="730685" y="3264060"/>
                    <a:pt x="0" y="2533375"/>
                    <a:pt x="0" y="1632030"/>
                  </a:cubicBezTo>
                  <a:cubicBezTo>
                    <a:pt x="0" y="730685"/>
                    <a:pt x="730685" y="0"/>
                    <a:pt x="1632030" y="0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xmlns="" id="{1AA29669-7C0A-43F8-AF03-577104BD34C5}"/>
                </a:ext>
              </a:extLst>
            </p:cNvPr>
            <p:cNvSpPr/>
            <p:nvPr/>
          </p:nvSpPr>
          <p:spPr>
            <a:xfrm>
              <a:off x="5710696" y="2178260"/>
              <a:ext cx="504911" cy="1379840"/>
            </a:xfrm>
            <a:custGeom>
              <a:avLst/>
              <a:gdLst>
                <a:gd name="connsiteX0" fmla="*/ 248394 w 504911"/>
                <a:gd name="connsiteY0" fmla="*/ 0 h 1379840"/>
                <a:gd name="connsiteX1" fmla="*/ 258603 w 504911"/>
                <a:gd name="connsiteY1" fmla="*/ 11233 h 1379840"/>
                <a:gd name="connsiteX2" fmla="*/ 504911 w 504911"/>
                <a:gd name="connsiteY2" fmla="*/ 697344 h 1379840"/>
                <a:gd name="connsiteX3" fmla="*/ 320697 w 504911"/>
                <a:gd name="connsiteY3" fmla="*/ 1300418 h 1379840"/>
                <a:gd name="connsiteX4" fmla="*/ 261306 w 504911"/>
                <a:gd name="connsiteY4" fmla="*/ 1379840 h 1379840"/>
                <a:gd name="connsiteX5" fmla="*/ 242990 w 504911"/>
                <a:gd name="connsiteY5" fmla="*/ 1359688 h 1379840"/>
                <a:gd name="connsiteX6" fmla="*/ 0 w 504911"/>
                <a:gd name="connsiteY6" fmla="*/ 682817 h 1379840"/>
                <a:gd name="connsiteX7" fmla="*/ 242990 w 504911"/>
                <a:gd name="connsiteY7" fmla="*/ 5946 h 1379840"/>
                <a:gd name="connsiteX8" fmla="*/ 248394 w 504911"/>
                <a:gd name="connsiteY8" fmla="*/ 0 h 137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911" h="1379840">
                  <a:moveTo>
                    <a:pt x="248394" y="0"/>
                  </a:moveTo>
                  <a:lnTo>
                    <a:pt x="258603" y="11233"/>
                  </a:lnTo>
                  <a:cubicBezTo>
                    <a:pt x="412477" y="197684"/>
                    <a:pt x="504911" y="436720"/>
                    <a:pt x="504911" y="697344"/>
                  </a:cubicBezTo>
                  <a:cubicBezTo>
                    <a:pt x="504911" y="920737"/>
                    <a:pt x="437000" y="1128268"/>
                    <a:pt x="320697" y="1300418"/>
                  </a:cubicBezTo>
                  <a:lnTo>
                    <a:pt x="261306" y="1379840"/>
                  </a:lnTo>
                  <a:lnTo>
                    <a:pt x="242990" y="1359688"/>
                  </a:lnTo>
                  <a:cubicBezTo>
                    <a:pt x="91189" y="1175748"/>
                    <a:pt x="0" y="939932"/>
                    <a:pt x="0" y="682817"/>
                  </a:cubicBezTo>
                  <a:cubicBezTo>
                    <a:pt x="0" y="425703"/>
                    <a:pt x="91189" y="189887"/>
                    <a:pt x="242990" y="5946"/>
                  </a:cubicBezTo>
                  <a:lnTo>
                    <a:pt x="248394" y="0"/>
                  </a:lnTo>
                  <a:close/>
                </a:path>
              </a:pathLst>
            </a:custGeom>
            <a:solidFill>
              <a:srgbClr val="4E758E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xmlns="" id="{0C9552A5-AF37-4A59-BECC-B56D95976881}"/>
                </a:ext>
              </a:extLst>
            </p:cNvPr>
            <p:cNvSpPr/>
            <p:nvPr/>
          </p:nvSpPr>
          <p:spPr>
            <a:xfrm>
              <a:off x="4294209" y="1796970"/>
              <a:ext cx="1677793" cy="2157268"/>
            </a:xfrm>
            <a:custGeom>
              <a:avLst/>
              <a:gdLst>
                <a:gd name="connsiteX0" fmla="*/ 842764 w 1677793"/>
                <a:gd name="connsiteY0" fmla="*/ 0 h 2157268"/>
                <a:gd name="connsiteX1" fmla="*/ 1605473 w 1677793"/>
                <a:gd name="connsiteY1" fmla="*/ 315925 h 2157268"/>
                <a:gd name="connsiteX2" fmla="*/ 1664881 w 1677793"/>
                <a:gd name="connsiteY2" fmla="*/ 381290 h 2157268"/>
                <a:gd name="connsiteX3" fmla="*/ 1659477 w 1677793"/>
                <a:gd name="connsiteY3" fmla="*/ 387236 h 2157268"/>
                <a:gd name="connsiteX4" fmla="*/ 1416487 w 1677793"/>
                <a:gd name="connsiteY4" fmla="*/ 1064107 h 2157268"/>
                <a:gd name="connsiteX5" fmla="*/ 1659477 w 1677793"/>
                <a:gd name="connsiteY5" fmla="*/ 1740978 h 2157268"/>
                <a:gd name="connsiteX6" fmla="*/ 1677793 w 1677793"/>
                <a:gd name="connsiteY6" fmla="*/ 1761130 h 2157268"/>
                <a:gd name="connsiteX7" fmla="*/ 1675090 w 1677793"/>
                <a:gd name="connsiteY7" fmla="*/ 1764745 h 2157268"/>
                <a:gd name="connsiteX8" fmla="*/ 842764 w 1677793"/>
                <a:gd name="connsiteY8" fmla="*/ 2157268 h 2157268"/>
                <a:gd name="connsiteX9" fmla="*/ 10437 w 1677793"/>
                <a:gd name="connsiteY9" fmla="*/ 1764746 h 2157268"/>
                <a:gd name="connsiteX10" fmla="*/ 0 w 1677793"/>
                <a:gd name="connsiteY10" fmla="*/ 1750789 h 2157268"/>
                <a:gd name="connsiteX11" fmla="*/ 51657 w 1677793"/>
                <a:gd name="connsiteY11" fmla="*/ 1681708 h 2157268"/>
                <a:gd name="connsiteX12" fmla="*/ 235870 w 1677793"/>
                <a:gd name="connsiteY12" fmla="*/ 1078634 h 2157268"/>
                <a:gd name="connsiteX13" fmla="*/ 51657 w 1677793"/>
                <a:gd name="connsiteY13" fmla="*/ 475560 h 2157268"/>
                <a:gd name="connsiteX14" fmla="*/ 0 w 1677793"/>
                <a:gd name="connsiteY14" fmla="*/ 406480 h 2157268"/>
                <a:gd name="connsiteX15" fmla="*/ 10437 w 1677793"/>
                <a:gd name="connsiteY15" fmla="*/ 392523 h 2157268"/>
                <a:gd name="connsiteX16" fmla="*/ 842764 w 1677793"/>
                <a:gd name="connsiteY16" fmla="*/ 0 h 215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7793" h="2157268">
                  <a:moveTo>
                    <a:pt x="842764" y="0"/>
                  </a:moveTo>
                  <a:cubicBezTo>
                    <a:pt x="1140621" y="0"/>
                    <a:pt x="1410279" y="120730"/>
                    <a:pt x="1605473" y="315925"/>
                  </a:cubicBezTo>
                  <a:lnTo>
                    <a:pt x="1664881" y="381290"/>
                  </a:lnTo>
                  <a:lnTo>
                    <a:pt x="1659477" y="387236"/>
                  </a:lnTo>
                  <a:cubicBezTo>
                    <a:pt x="1507676" y="571177"/>
                    <a:pt x="1416487" y="806993"/>
                    <a:pt x="1416487" y="1064107"/>
                  </a:cubicBezTo>
                  <a:cubicBezTo>
                    <a:pt x="1416487" y="1321222"/>
                    <a:pt x="1507676" y="1557038"/>
                    <a:pt x="1659477" y="1740978"/>
                  </a:cubicBezTo>
                  <a:lnTo>
                    <a:pt x="1677793" y="1761130"/>
                  </a:lnTo>
                  <a:lnTo>
                    <a:pt x="1675090" y="1764745"/>
                  </a:lnTo>
                  <a:cubicBezTo>
                    <a:pt x="1477253" y="2004469"/>
                    <a:pt x="1177853" y="2157268"/>
                    <a:pt x="842764" y="2157268"/>
                  </a:cubicBezTo>
                  <a:cubicBezTo>
                    <a:pt x="507676" y="2157268"/>
                    <a:pt x="208275" y="2004469"/>
                    <a:pt x="10437" y="1764746"/>
                  </a:cubicBezTo>
                  <a:lnTo>
                    <a:pt x="0" y="1750789"/>
                  </a:lnTo>
                  <a:lnTo>
                    <a:pt x="51657" y="1681708"/>
                  </a:lnTo>
                  <a:cubicBezTo>
                    <a:pt x="167960" y="1509558"/>
                    <a:pt x="235870" y="1302027"/>
                    <a:pt x="235870" y="1078634"/>
                  </a:cubicBezTo>
                  <a:cubicBezTo>
                    <a:pt x="235870" y="855242"/>
                    <a:pt x="167960" y="647711"/>
                    <a:pt x="51657" y="475560"/>
                  </a:cubicBezTo>
                  <a:lnTo>
                    <a:pt x="0" y="406480"/>
                  </a:lnTo>
                  <a:lnTo>
                    <a:pt x="10437" y="392523"/>
                  </a:lnTo>
                  <a:cubicBezTo>
                    <a:pt x="208275" y="152799"/>
                    <a:pt x="507676" y="0"/>
                    <a:pt x="842764" y="0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A1248388-114A-40E9-AA7C-848779D27117}"/>
              </a:ext>
            </a:extLst>
          </p:cNvPr>
          <p:cNvSpPr/>
          <p:nvPr/>
        </p:nvSpPr>
        <p:spPr>
          <a:xfrm rot="16200000">
            <a:off x="2180115" y="3130206"/>
            <a:ext cx="597585" cy="597585"/>
          </a:xfrm>
          <a:prstGeom prst="ellipse">
            <a:avLst/>
          </a:prstGeom>
          <a:solidFill>
            <a:srgbClr val="4E7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xmlns="" id="{9FCA2CA5-AF16-4F66-A642-96F3CEF482A6}"/>
              </a:ext>
            </a:extLst>
          </p:cNvPr>
          <p:cNvSpPr/>
          <p:nvPr/>
        </p:nvSpPr>
        <p:spPr>
          <a:xfrm rot="16200000">
            <a:off x="8765527" y="3067994"/>
            <a:ext cx="597585" cy="597585"/>
          </a:xfrm>
          <a:prstGeom prst="ellipse">
            <a:avLst/>
          </a:prstGeom>
          <a:solidFill>
            <a:srgbClr val="FE99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2B685FE2-4790-49C9-AB3F-5823D9F9E8F4}"/>
              </a:ext>
            </a:extLst>
          </p:cNvPr>
          <p:cNvSpPr txBox="1"/>
          <p:nvPr/>
        </p:nvSpPr>
        <p:spPr>
          <a:xfrm>
            <a:off x="4179844" y="1035171"/>
            <a:ext cx="3445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PART  </a:t>
            </a:r>
            <a:r>
              <a:rPr lang="en-US" altLang="zh-CN" dirty="0" smtClean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THREE</a:t>
            </a:r>
            <a:endParaRPr lang="zh-CN" altLang="en-US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95B9E28D-7B1C-4F71-BD71-077C7683050C}"/>
              </a:ext>
            </a:extLst>
          </p:cNvPr>
          <p:cNvSpPr txBox="1"/>
          <p:nvPr/>
        </p:nvSpPr>
        <p:spPr>
          <a:xfrm>
            <a:off x="3812073" y="2530286"/>
            <a:ext cx="17087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 smtClean="0"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语</a:t>
            </a:r>
            <a:endParaRPr lang="zh-CN" altLang="en-US" sz="11500" dirty="0">
              <a:latin typeface="仓耳暖男手札体 W01" panose="02020400000000000000" pitchFamily="18" charset="-122"/>
              <a:ea typeface="仓耳暖男手札体 W01" panose="02020400000000000000" pitchFamily="18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C612608B-C0AE-46E6-90F9-39FC7319FF67}"/>
              </a:ext>
            </a:extLst>
          </p:cNvPr>
          <p:cNvSpPr txBox="1"/>
          <p:nvPr/>
        </p:nvSpPr>
        <p:spPr>
          <a:xfrm>
            <a:off x="6230140" y="2530287"/>
            <a:ext cx="17087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 smtClean="0"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法</a:t>
            </a:r>
            <a:endParaRPr lang="zh-CN" altLang="en-US" sz="11500" dirty="0">
              <a:latin typeface="仓耳暖男手札体 W01" panose="02020400000000000000" pitchFamily="18" charset="-122"/>
              <a:ea typeface="仓耳暖男手札体 W01" panose="02020400000000000000" pitchFamily="18" charset="-122"/>
            </a:endParaRPr>
          </a:p>
        </p:txBody>
      </p:sp>
      <p:sp>
        <p:nvSpPr>
          <p:cNvPr id="17" name="任意多边形: 形状 7">
            <a:extLst>
              <a:ext uri="{FF2B5EF4-FFF2-40B4-BE49-F238E27FC236}">
                <a16:creationId xmlns:a16="http://schemas.microsoft.com/office/drawing/2014/main" xmlns="" id="{0AD2A38F-35F5-46E9-9682-29E47ADD1CB6}"/>
              </a:ext>
            </a:extLst>
          </p:cNvPr>
          <p:cNvSpPr/>
          <p:nvPr/>
        </p:nvSpPr>
        <p:spPr>
          <a:xfrm>
            <a:off x="8076528" y="5668448"/>
            <a:ext cx="1697837" cy="325800"/>
          </a:xfrm>
          <a:custGeom>
            <a:avLst/>
            <a:gdLst>
              <a:gd name="connsiteX0" fmla="*/ 0 w 393539"/>
              <a:gd name="connsiteY0" fmla="*/ 0 h 1290578"/>
              <a:gd name="connsiteX1" fmla="*/ 393539 w 393539"/>
              <a:gd name="connsiteY1" fmla="*/ 0 h 1290578"/>
              <a:gd name="connsiteX2" fmla="*/ 393539 w 393539"/>
              <a:gd name="connsiteY2" fmla="*/ 1290578 h 1290578"/>
              <a:gd name="connsiteX3" fmla="*/ 0 w 393539"/>
              <a:gd name="connsiteY3" fmla="*/ 1290578 h 1290578"/>
              <a:gd name="connsiteX4" fmla="*/ 0 w 393539"/>
              <a:gd name="connsiteY4" fmla="*/ 0 h 1290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539" h="1290578">
                <a:moveTo>
                  <a:pt x="0" y="0"/>
                </a:moveTo>
                <a:lnTo>
                  <a:pt x="393539" y="0"/>
                </a:lnTo>
                <a:lnTo>
                  <a:pt x="393539" y="1290578"/>
                </a:lnTo>
                <a:lnTo>
                  <a:pt x="0" y="1290578"/>
                </a:lnTo>
                <a:lnTo>
                  <a:pt x="0" y="0"/>
                </a:lnTo>
                <a:close/>
              </a:path>
            </a:pathLst>
          </a:custGeom>
          <a:solidFill>
            <a:srgbClr val="FE9903"/>
          </a:solidFill>
          <a:ln w="285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: 形状 5">
            <a:extLst>
              <a:ext uri="{FF2B5EF4-FFF2-40B4-BE49-F238E27FC236}">
                <a16:creationId xmlns:a16="http://schemas.microsoft.com/office/drawing/2014/main" xmlns="" id="{004865C0-32BE-4318-9DB1-0AC00E03D378}"/>
              </a:ext>
            </a:extLst>
          </p:cNvPr>
          <p:cNvSpPr/>
          <p:nvPr/>
        </p:nvSpPr>
        <p:spPr>
          <a:xfrm rot="16200000">
            <a:off x="8491701" y="3247020"/>
            <a:ext cx="1783587" cy="4058247"/>
          </a:xfrm>
          <a:custGeom>
            <a:avLst/>
            <a:gdLst>
              <a:gd name="connsiteX0" fmla="*/ 393539 w 1990845"/>
              <a:gd name="connsiteY0" fmla="*/ 0 h 3009418"/>
              <a:gd name="connsiteX1" fmla="*/ 1990845 w 1990845"/>
              <a:gd name="connsiteY1" fmla="*/ 0 h 3009418"/>
              <a:gd name="connsiteX2" fmla="*/ 1990845 w 1990845"/>
              <a:gd name="connsiteY2" fmla="*/ 3009418 h 3009418"/>
              <a:gd name="connsiteX3" fmla="*/ 0 w 1990845"/>
              <a:gd name="connsiteY3" fmla="*/ 3009418 h 3009418"/>
              <a:gd name="connsiteX4" fmla="*/ 0 w 1990845"/>
              <a:gd name="connsiteY4" fmla="*/ 1290578 h 3009418"/>
              <a:gd name="connsiteX5" fmla="*/ 393539 w 1990845"/>
              <a:gd name="connsiteY5" fmla="*/ 1290578 h 3009418"/>
              <a:gd name="connsiteX6" fmla="*/ 393539 w 1990845"/>
              <a:gd name="connsiteY6" fmla="*/ 0 h 300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90845" h="3009418">
                <a:moveTo>
                  <a:pt x="393539" y="0"/>
                </a:moveTo>
                <a:lnTo>
                  <a:pt x="1990845" y="0"/>
                </a:lnTo>
                <a:lnTo>
                  <a:pt x="1990845" y="3009418"/>
                </a:lnTo>
                <a:lnTo>
                  <a:pt x="0" y="3009418"/>
                </a:lnTo>
                <a:lnTo>
                  <a:pt x="0" y="1290578"/>
                </a:lnTo>
                <a:lnTo>
                  <a:pt x="393539" y="1290578"/>
                </a:lnTo>
                <a:lnTo>
                  <a:pt x="393539" y="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9320591" y="4603447"/>
            <a:ext cx="3222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学校生活</a:t>
            </a:r>
            <a:endParaRPr kumimoji="1" lang="zh-CN" altLang="en-US" sz="2800" dirty="0"/>
          </a:p>
        </p:txBody>
      </p:sp>
      <p:sp>
        <p:nvSpPr>
          <p:cNvPr id="25" name="文本框 24"/>
          <p:cNvSpPr txBox="1"/>
          <p:nvPr/>
        </p:nvSpPr>
        <p:spPr>
          <a:xfrm>
            <a:off x="7416803" y="4598609"/>
            <a:ext cx="3222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/>
              <a:t>School Life</a:t>
            </a:r>
            <a:endParaRPr kumimoji="1" lang="zh-CN" altLang="en-US" sz="2800" b="1" dirty="0"/>
          </a:p>
        </p:txBody>
      </p:sp>
      <p:sp>
        <p:nvSpPr>
          <p:cNvPr id="26" name="矩形 25"/>
          <p:cNvSpPr/>
          <p:nvPr/>
        </p:nvSpPr>
        <p:spPr>
          <a:xfrm>
            <a:off x="9301447" y="5070714"/>
            <a:ext cx="1950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X</a:t>
            </a:r>
            <a:r>
              <a:rPr lang="es-ES_tradnl" altLang="zh-CN" dirty="0" err="1" smtClean="0"/>
              <a:t>uéxiào</a:t>
            </a:r>
            <a:r>
              <a:rPr lang="es-ES_tradnl" altLang="zh-CN" dirty="0" smtClean="0"/>
              <a:t> </a:t>
            </a:r>
            <a:r>
              <a:rPr lang="es-ES_tradnl" altLang="zh-CN" dirty="0" err="1" smtClean="0"/>
              <a:t>shēn</a:t>
            </a:r>
            <a:r>
              <a:rPr lang="en-US" altLang="zh-CN" dirty="0" smtClean="0"/>
              <a:t>g</a:t>
            </a:r>
            <a:r>
              <a:rPr lang="es-ES_tradnl" altLang="zh-CN" dirty="0" err="1" smtClean="0"/>
              <a:t>huó</a:t>
            </a:r>
            <a:r>
              <a:rPr lang="es-ES_tradnl" altLang="zh-CN" dirty="0" smtClean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3562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157238" y="145142"/>
            <a:ext cx="11817048" cy="17296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xmlns="" id="{ED857A0B-BC9B-40CC-ACAE-DF9491157033}"/>
              </a:ext>
            </a:extLst>
          </p:cNvPr>
          <p:cNvSpPr/>
          <p:nvPr/>
        </p:nvSpPr>
        <p:spPr>
          <a:xfrm>
            <a:off x="323439" y="288448"/>
            <a:ext cx="196655" cy="183266"/>
          </a:xfrm>
          <a:prstGeom prst="ellipse">
            <a:avLst/>
          </a:prstGeom>
          <a:solidFill>
            <a:srgbClr val="E29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E9903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659100" y="135859"/>
            <a:ext cx="46308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 smtClean="0">
                <a:solidFill>
                  <a:srgbClr val="4E758E"/>
                </a:solidFill>
                <a:ea typeface="楷体-简"/>
              </a:rPr>
              <a:t>Grammar</a:t>
            </a:r>
            <a:r>
              <a:rPr kumimoji="1" lang="zh-CN" altLang="en-US" sz="2400" b="1" dirty="0" smtClean="0">
                <a:solidFill>
                  <a:srgbClr val="4E758E"/>
                </a:solidFill>
                <a:ea typeface="楷体-简"/>
              </a:rPr>
              <a:t>：</a:t>
            </a:r>
            <a:r>
              <a:rPr kumimoji="1" lang="en-US" altLang="zh-CN" sz="2400" b="1" dirty="0" smtClean="0">
                <a:solidFill>
                  <a:srgbClr val="4E758E"/>
                </a:solidFill>
                <a:ea typeface="楷体-简"/>
              </a:rPr>
              <a:t>Comparative Sentence</a:t>
            </a:r>
            <a:endParaRPr kumimoji="1" lang="en-US" altLang="zh-CN" sz="2400" b="1" dirty="0">
              <a:solidFill>
                <a:srgbClr val="4E758E"/>
              </a:solidFill>
              <a:ea typeface="楷体-简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9899" y="689428"/>
            <a:ext cx="116555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b="1" dirty="0"/>
              <a:t>跟／和</a:t>
            </a:r>
            <a:r>
              <a:rPr kumimoji="1" lang="en-US" altLang="zh-CN" sz="2200" b="1" dirty="0"/>
              <a:t>…</a:t>
            </a:r>
            <a:r>
              <a:rPr kumimoji="1" lang="zh-CN" altLang="en-US" sz="2200" b="1" dirty="0"/>
              <a:t>（不）一样（＋</a:t>
            </a:r>
            <a:r>
              <a:rPr kumimoji="1" lang="en-US" altLang="zh-CN" sz="2200" b="1" dirty="0" err="1"/>
              <a:t>Adj</a:t>
            </a:r>
            <a:r>
              <a:rPr kumimoji="1" lang="zh-CN" altLang="en-US" sz="2200" b="1" dirty="0"/>
              <a:t>／</a:t>
            </a:r>
            <a:r>
              <a:rPr kumimoji="1" lang="en-US" altLang="zh-CN" sz="2200" b="1" dirty="0"/>
              <a:t>Mental </a:t>
            </a:r>
            <a:r>
              <a:rPr kumimoji="1" lang="en-US" altLang="zh-CN" sz="2200" b="1" dirty="0" smtClean="0"/>
              <a:t>Verb </a:t>
            </a:r>
            <a:r>
              <a:rPr kumimoji="1" lang="zh-CN" altLang="en-US" sz="2200" b="1" dirty="0" smtClean="0"/>
              <a:t>）</a:t>
            </a:r>
            <a:r>
              <a:rPr kumimoji="1" lang="en-US" altLang="zh-CN" dirty="0" smtClean="0"/>
              <a:t>can be  used to suggest that two things are identical or different  </a:t>
            </a:r>
            <a:endParaRPr kumimoji="1"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205619" y="1318381"/>
            <a:ext cx="49431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/>
              <a:t>EXAMPLE</a:t>
            </a:r>
            <a:r>
              <a:rPr kumimoji="1" lang="zh-CN" altLang="en-US" sz="2200" b="1" dirty="0" smtClean="0"/>
              <a:t>：云南跟上海的天气不一样。</a:t>
            </a:r>
            <a:endParaRPr kumimoji="1" lang="zh-CN" altLang="en-US" sz="2200" b="1" dirty="0"/>
          </a:p>
        </p:txBody>
      </p:sp>
      <p:pic>
        <p:nvPicPr>
          <p:cNvPr id="10" name="图片 9" descr="5Zjs-fypceiq287069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238" y="2213428"/>
            <a:ext cx="2137509" cy="19734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60" y="2237618"/>
            <a:ext cx="1953384" cy="195338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669143" y="6374190"/>
            <a:ext cx="3459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u="sng" dirty="0"/>
              <a:t> </a:t>
            </a:r>
            <a:r>
              <a:rPr kumimoji="1" lang="en-US" altLang="zh-CN" u="sng" dirty="0" smtClean="0"/>
              <a:t>    </a:t>
            </a:r>
            <a:r>
              <a:rPr kumimoji="1" lang="en-US" altLang="zh-CN" u="sng" dirty="0"/>
              <a:t> </a:t>
            </a:r>
            <a:r>
              <a:rPr kumimoji="1" lang="en-US" altLang="zh-CN" u="sng" dirty="0" smtClean="0"/>
              <a:t>                     </a:t>
            </a:r>
            <a:endParaRPr kumimoji="1" lang="zh-CN" altLang="en-US" u="sng" dirty="0"/>
          </a:p>
        </p:txBody>
      </p:sp>
      <p:sp>
        <p:nvSpPr>
          <p:cNvPr id="13" name="矩形 12"/>
          <p:cNvSpPr/>
          <p:nvPr/>
        </p:nvSpPr>
        <p:spPr>
          <a:xfrm>
            <a:off x="113286" y="4417572"/>
            <a:ext cx="2450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u="sng" dirty="0"/>
              <a:t> </a:t>
            </a:r>
            <a:r>
              <a:rPr kumimoji="1" lang="en-US" altLang="zh-CN" u="sng" dirty="0" smtClean="0"/>
              <a:t>                                      </a:t>
            </a:r>
            <a:r>
              <a:rPr kumimoji="1" lang="zh-CN" altLang="en-US" dirty="0" smtClean="0"/>
              <a:t>。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2914542" y="4436924"/>
            <a:ext cx="2450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u="sng" dirty="0"/>
              <a:t> </a:t>
            </a:r>
            <a:r>
              <a:rPr kumimoji="1" lang="en-US" altLang="zh-CN" u="sng" dirty="0" smtClean="0"/>
              <a:t>                                      </a:t>
            </a:r>
            <a:r>
              <a:rPr kumimoji="1" lang="zh-CN" altLang="en-US" dirty="0" smtClean="0"/>
              <a:t>。</a:t>
            </a:r>
            <a:endParaRPr lang="zh-CN" altLang="en-US" dirty="0"/>
          </a:p>
        </p:txBody>
      </p:sp>
      <p:pic>
        <p:nvPicPr>
          <p:cNvPr id="15" name="图片 14" descr="20150119193818b1d7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97" y="2902858"/>
            <a:ext cx="1545778" cy="1158595"/>
          </a:xfrm>
          <a:prstGeom prst="rect">
            <a:avLst/>
          </a:prstGeom>
        </p:spPr>
      </p:pic>
      <p:pic>
        <p:nvPicPr>
          <p:cNvPr id="16" name="图片 15" descr="images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119" y="2092477"/>
            <a:ext cx="1334678" cy="2005664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5993990" y="4468374"/>
            <a:ext cx="26782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u="sng" dirty="0"/>
              <a:t> </a:t>
            </a:r>
            <a:r>
              <a:rPr kumimoji="1" lang="en-US" altLang="zh-CN" u="sng" dirty="0" smtClean="0"/>
              <a:t>                                      </a:t>
            </a:r>
            <a:r>
              <a:rPr kumimoji="1" lang="zh-CN" altLang="en-US" dirty="0" smtClean="0"/>
              <a:t>。</a:t>
            </a:r>
            <a:endParaRPr lang="zh-CN" altLang="en-US" dirty="0"/>
          </a:p>
        </p:txBody>
      </p:sp>
      <p:pic>
        <p:nvPicPr>
          <p:cNvPr id="18" name="图片 17" descr="1_150530114441_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80" y="2056190"/>
            <a:ext cx="3181044" cy="2120697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9012962" y="4463535"/>
            <a:ext cx="26782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u="sng" dirty="0"/>
              <a:t> </a:t>
            </a:r>
            <a:r>
              <a:rPr kumimoji="1" lang="en-US" altLang="zh-CN" u="sng" dirty="0" smtClean="0"/>
              <a:t>                                      </a:t>
            </a:r>
            <a:r>
              <a:rPr kumimoji="1" lang="zh-CN" altLang="en-US" dirty="0" smtClean="0"/>
              <a:t>。</a:t>
            </a:r>
            <a:endParaRPr lang="zh-CN" alt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266095" y="5092095"/>
            <a:ext cx="11684000" cy="148771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xmlns="" id="{ED857A0B-BC9B-40CC-ACAE-DF9491157033}"/>
              </a:ext>
            </a:extLst>
          </p:cNvPr>
          <p:cNvSpPr/>
          <p:nvPr/>
        </p:nvSpPr>
        <p:spPr>
          <a:xfrm>
            <a:off x="2866570" y="5767593"/>
            <a:ext cx="193525" cy="195358"/>
          </a:xfrm>
          <a:prstGeom prst="ellipse">
            <a:avLst/>
          </a:prstGeom>
          <a:solidFill>
            <a:srgbClr val="E29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E9903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217334" y="5624285"/>
            <a:ext cx="46987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你和你的朋友有什么一样或不一样？</a:t>
            </a:r>
            <a:endParaRPr kumimoji="1" lang="zh-CN" altLang="en-US" sz="2200" dirty="0"/>
          </a:p>
        </p:txBody>
      </p:sp>
    </p:spTree>
    <p:extLst>
      <p:ext uri="{BB962C8B-B14F-4D97-AF65-F5344CB8AC3E}">
        <p14:creationId xmlns:p14="http://schemas.microsoft.com/office/powerpoint/2010/main" val="181741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157238" y="145142"/>
            <a:ext cx="11115524" cy="134257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659100" y="135859"/>
            <a:ext cx="46308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 smtClean="0">
                <a:solidFill>
                  <a:srgbClr val="4E758E"/>
                </a:solidFill>
                <a:ea typeface="楷体-简"/>
              </a:rPr>
              <a:t>Grammar</a:t>
            </a:r>
            <a:r>
              <a:rPr kumimoji="1" lang="zh-CN" altLang="en-US" sz="2400" b="1" dirty="0" smtClean="0">
                <a:solidFill>
                  <a:srgbClr val="4E758E"/>
                </a:solidFill>
                <a:ea typeface="楷体-简"/>
              </a:rPr>
              <a:t>：</a:t>
            </a:r>
            <a:r>
              <a:rPr kumimoji="1" lang="en-US" altLang="zh-CN" sz="2400" b="1" dirty="0" smtClean="0">
                <a:solidFill>
                  <a:srgbClr val="4E758E"/>
                </a:solidFill>
                <a:ea typeface="楷体-简"/>
              </a:rPr>
              <a:t>Comparative Sentence</a:t>
            </a:r>
            <a:endParaRPr kumimoji="1" lang="en-US" altLang="zh-CN" sz="2400" b="1" dirty="0">
              <a:solidFill>
                <a:srgbClr val="4E758E"/>
              </a:solidFill>
              <a:ea typeface="楷体-简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ED857A0B-BC9B-40CC-ACAE-DF9491157033}"/>
              </a:ext>
            </a:extLst>
          </p:cNvPr>
          <p:cNvSpPr/>
          <p:nvPr/>
        </p:nvSpPr>
        <p:spPr>
          <a:xfrm>
            <a:off x="323439" y="288448"/>
            <a:ext cx="196655" cy="183266"/>
          </a:xfrm>
          <a:prstGeom prst="ellipse">
            <a:avLst/>
          </a:prstGeom>
          <a:solidFill>
            <a:srgbClr val="E29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E9903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36076" y="643857"/>
            <a:ext cx="80879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200" dirty="0" smtClean="0"/>
              <a:t>Comparison to indicate difference only </a:t>
            </a:r>
          </a:p>
          <a:p>
            <a:r>
              <a:rPr kumimoji="1" lang="en-US" altLang="zh-CN" sz="2200" dirty="0" smtClean="0"/>
              <a:t>a. Using </a:t>
            </a:r>
            <a:r>
              <a:rPr kumimoji="1" lang="zh-CN" altLang="en-US" sz="2200" dirty="0" smtClean="0"/>
              <a:t>比</a:t>
            </a:r>
            <a:r>
              <a:rPr kumimoji="1" lang="en-US" altLang="zh-CN" sz="2200" dirty="0" smtClean="0"/>
              <a:t> as a comparison marker   </a:t>
            </a:r>
            <a:r>
              <a:rPr kumimoji="1" lang="en-US" altLang="zh-CN" sz="2200" b="1" dirty="0" smtClean="0"/>
              <a:t>A</a:t>
            </a:r>
            <a:r>
              <a:rPr kumimoji="1" lang="zh-CN" altLang="en-US" sz="2200" b="1" dirty="0"/>
              <a:t>＋比＋</a:t>
            </a:r>
            <a:r>
              <a:rPr kumimoji="1" lang="en-US" altLang="zh-CN" sz="2200" b="1" dirty="0"/>
              <a:t>B</a:t>
            </a:r>
            <a:r>
              <a:rPr kumimoji="1" lang="zh-CN" altLang="en-US" sz="2200" b="1" dirty="0"/>
              <a:t>＋</a:t>
            </a:r>
            <a:r>
              <a:rPr kumimoji="1" lang="en-US" altLang="zh-CN" sz="2200" b="1" dirty="0" err="1"/>
              <a:t>Adj</a:t>
            </a:r>
            <a:r>
              <a:rPr kumimoji="1" lang="zh-CN" altLang="en-US" sz="2200" b="1" dirty="0"/>
              <a:t>／</a:t>
            </a:r>
            <a:r>
              <a:rPr kumimoji="1" lang="en-US" altLang="zh-CN" sz="2200" b="1" dirty="0"/>
              <a:t>Mental Verb</a:t>
            </a:r>
            <a:endParaRPr kumimoji="1" lang="zh-CN" altLang="en-US" sz="2200" b="1" dirty="0"/>
          </a:p>
        </p:txBody>
      </p:sp>
      <p:pic>
        <p:nvPicPr>
          <p:cNvPr id="8" name="图片 7" descr="5Zjs-fypceiq287069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72" y="1889994"/>
            <a:ext cx="4573154" cy="422216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635282" y="3088135"/>
            <a:ext cx="5114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1.</a:t>
            </a:r>
            <a:r>
              <a:rPr kumimoji="1" lang="zh-CN" altLang="en-US" dirty="0" smtClean="0"/>
              <a:t>这栋楼跟那栋</a:t>
            </a:r>
            <a:r>
              <a:rPr kumimoji="1" lang="zh-CN" altLang="en-US" dirty="0"/>
              <a:t>楼不一样高。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671677" y="3578650"/>
            <a:ext cx="5114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2.</a:t>
            </a:r>
            <a:r>
              <a:rPr kumimoji="1" lang="zh-CN" altLang="en-US" dirty="0" smtClean="0"/>
              <a:t>这栋楼比那栋</a:t>
            </a:r>
            <a:r>
              <a:rPr kumimoji="1" lang="zh-CN" altLang="en-US" dirty="0"/>
              <a:t>楼不一样高。</a:t>
            </a:r>
          </a:p>
        </p:txBody>
      </p:sp>
    </p:spTree>
    <p:extLst>
      <p:ext uri="{BB962C8B-B14F-4D97-AF65-F5344CB8AC3E}">
        <p14:creationId xmlns:p14="http://schemas.microsoft.com/office/powerpoint/2010/main" val="323258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157238" y="145142"/>
            <a:ext cx="11115524" cy="134257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659100" y="135859"/>
            <a:ext cx="46308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 smtClean="0">
                <a:solidFill>
                  <a:srgbClr val="4E758E"/>
                </a:solidFill>
                <a:ea typeface="楷体-简"/>
              </a:rPr>
              <a:t>Grammar</a:t>
            </a:r>
            <a:r>
              <a:rPr kumimoji="1" lang="zh-CN" altLang="en-US" sz="2400" b="1" dirty="0" smtClean="0">
                <a:solidFill>
                  <a:srgbClr val="4E758E"/>
                </a:solidFill>
                <a:ea typeface="楷体-简"/>
              </a:rPr>
              <a:t>：</a:t>
            </a:r>
            <a:r>
              <a:rPr kumimoji="1" lang="en-US" altLang="zh-CN" sz="2400" b="1" dirty="0" smtClean="0">
                <a:solidFill>
                  <a:srgbClr val="4E758E"/>
                </a:solidFill>
                <a:ea typeface="楷体-简"/>
              </a:rPr>
              <a:t>Comparative Sentence                </a:t>
            </a:r>
            <a:endParaRPr kumimoji="1" lang="en-US" altLang="zh-CN" sz="2400" b="1" dirty="0">
              <a:solidFill>
                <a:srgbClr val="4E758E"/>
              </a:solidFill>
              <a:ea typeface="楷体-简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ED857A0B-BC9B-40CC-ACAE-DF9491157033}"/>
              </a:ext>
            </a:extLst>
          </p:cNvPr>
          <p:cNvSpPr/>
          <p:nvPr/>
        </p:nvSpPr>
        <p:spPr>
          <a:xfrm>
            <a:off x="323439" y="288448"/>
            <a:ext cx="196655" cy="183266"/>
          </a:xfrm>
          <a:prstGeom prst="ellipse">
            <a:avLst/>
          </a:prstGeom>
          <a:solidFill>
            <a:srgbClr val="E29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rgbClr val="FE9903"/>
                </a:solidFill>
              </a:rPr>
              <a:t>                             </a:t>
            </a:r>
            <a:endParaRPr lang="zh-CN" altLang="en-US" dirty="0">
              <a:solidFill>
                <a:srgbClr val="FE9903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636076" y="643857"/>
            <a:ext cx="80879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200" dirty="0" smtClean="0"/>
              <a:t>Comparison to indicate difference only </a:t>
            </a:r>
          </a:p>
          <a:p>
            <a:r>
              <a:rPr kumimoji="1" lang="en-US" altLang="zh-CN" sz="2200" dirty="0" smtClean="0"/>
              <a:t>a. Using </a:t>
            </a:r>
            <a:r>
              <a:rPr kumimoji="1" lang="zh-CN" altLang="en-US" sz="2200" dirty="0" smtClean="0"/>
              <a:t>比</a:t>
            </a:r>
            <a:r>
              <a:rPr kumimoji="1" lang="en-US" altLang="zh-CN" sz="2200" dirty="0" smtClean="0"/>
              <a:t> as a comparison marker   </a:t>
            </a:r>
            <a:r>
              <a:rPr kumimoji="1" lang="en-US" altLang="zh-CN" sz="2200" b="1" dirty="0" smtClean="0"/>
              <a:t>A</a:t>
            </a:r>
            <a:r>
              <a:rPr kumimoji="1" lang="zh-CN" altLang="en-US" sz="2200" b="1" dirty="0"/>
              <a:t>＋比＋</a:t>
            </a:r>
            <a:r>
              <a:rPr kumimoji="1" lang="en-US" altLang="zh-CN" sz="2200" b="1" dirty="0"/>
              <a:t>B</a:t>
            </a:r>
            <a:r>
              <a:rPr kumimoji="1" lang="zh-CN" altLang="en-US" sz="2200" b="1" dirty="0"/>
              <a:t>＋</a:t>
            </a:r>
            <a:r>
              <a:rPr kumimoji="1" lang="en-US" altLang="zh-CN" sz="2200" b="1" dirty="0" err="1"/>
              <a:t>Adj</a:t>
            </a:r>
            <a:r>
              <a:rPr kumimoji="1" lang="zh-CN" altLang="en-US" sz="2200" b="1" dirty="0"/>
              <a:t>／</a:t>
            </a:r>
            <a:r>
              <a:rPr kumimoji="1" lang="en-US" altLang="zh-CN" sz="2200" b="1" dirty="0"/>
              <a:t>Mental Verb</a:t>
            </a:r>
            <a:endParaRPr kumimoji="1" lang="zh-CN" altLang="en-US" sz="2200" b="1" dirty="0"/>
          </a:p>
        </p:txBody>
      </p:sp>
      <p:pic>
        <p:nvPicPr>
          <p:cNvPr id="8" name="图片 7" descr="下载 (1)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1" y="2045666"/>
            <a:ext cx="1800658" cy="2889191"/>
          </a:xfrm>
          <a:prstGeom prst="rect">
            <a:avLst/>
          </a:prstGeom>
        </p:spPr>
      </p:pic>
      <p:pic>
        <p:nvPicPr>
          <p:cNvPr id="9" name="图片 8" descr="1-1505111001170-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075" y="2028148"/>
            <a:ext cx="1905551" cy="294299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91104" y="4936870"/>
            <a:ext cx="938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李梅</a:t>
            </a:r>
            <a:endParaRPr kumimoji="1"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2643305" y="4953273"/>
            <a:ext cx="938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李莎</a:t>
            </a:r>
            <a:endParaRPr kumimoji="1" lang="zh-CN" altLang="en-US" dirty="0"/>
          </a:p>
        </p:txBody>
      </p:sp>
      <p:pic>
        <p:nvPicPr>
          <p:cNvPr id="13" name="图片 12" descr="1ef0a00f08ac1edc257047df79e041f82013102302562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027" y="2017361"/>
            <a:ext cx="2620975" cy="1841019"/>
          </a:xfrm>
          <a:prstGeom prst="rect">
            <a:avLst/>
          </a:prstGeom>
        </p:spPr>
      </p:pic>
      <p:pic>
        <p:nvPicPr>
          <p:cNvPr id="14" name="图片 13" descr="153570869498435d31aae21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512" y="3878157"/>
            <a:ext cx="2631782" cy="169774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943483" y="2064435"/>
            <a:ext cx="1086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李丽</a:t>
            </a:r>
            <a:endParaRPr kumimoji="1"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6984742" y="3904043"/>
            <a:ext cx="1086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张明</a:t>
            </a:r>
            <a:endParaRPr kumimoji="1" lang="zh-CN" altLang="en-US" dirty="0"/>
          </a:p>
        </p:txBody>
      </p:sp>
      <p:pic>
        <p:nvPicPr>
          <p:cNvPr id="18" name="图片 17" descr="136204369358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433" y="3846286"/>
            <a:ext cx="2596317" cy="1727587"/>
          </a:xfrm>
          <a:prstGeom prst="rect">
            <a:avLst/>
          </a:prstGeom>
        </p:spPr>
      </p:pic>
      <p:pic>
        <p:nvPicPr>
          <p:cNvPr id="19" name="图片 18" descr="yuan_d4da5b271378c69fc00041d9e7bc0bec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986" y="2071324"/>
            <a:ext cx="2555585" cy="170973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1025001" y="2599223"/>
            <a:ext cx="1166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solidFill>
                  <a:schemeClr val="tx2"/>
                </a:solidFill>
              </a:rPr>
              <a:t>四川菜</a:t>
            </a:r>
            <a:endParaRPr kumimoji="1" lang="zh-CN" altLang="en-US" dirty="0">
              <a:solidFill>
                <a:schemeClr val="tx2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1025001" y="4388823"/>
            <a:ext cx="1166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solidFill>
                  <a:schemeClr val="tx2"/>
                </a:solidFill>
              </a:rPr>
              <a:t>广东菜</a:t>
            </a:r>
            <a:endParaRPr kumimoji="1" lang="zh-CN" alt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33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497712" y="451413"/>
            <a:ext cx="1710859" cy="6116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í$ļiḋe">
            <a:extLst>
              <a:ext uri="{FF2B5EF4-FFF2-40B4-BE49-F238E27FC236}">
                <a16:creationId xmlns:a16="http://schemas.microsoft.com/office/drawing/2014/main" xmlns="" id="{06635B8C-84C2-4C5B-B75C-8619A33A40BD}"/>
              </a:ext>
            </a:extLst>
          </p:cNvPr>
          <p:cNvSpPr/>
          <p:nvPr/>
        </p:nvSpPr>
        <p:spPr>
          <a:xfrm>
            <a:off x="1670231" y="2485033"/>
            <a:ext cx="9068944" cy="2788759"/>
          </a:xfrm>
          <a:prstGeom prst="roundRect">
            <a:avLst>
              <a:gd name="adj" fmla="val 4401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ïṥḷîḓe">
            <a:extLst>
              <a:ext uri="{FF2B5EF4-FFF2-40B4-BE49-F238E27FC236}">
                <a16:creationId xmlns:a16="http://schemas.microsoft.com/office/drawing/2014/main" xmlns="" id="{0CCFA335-671F-4AE8-9887-CBA0E2B331E2}"/>
              </a:ext>
            </a:extLst>
          </p:cNvPr>
          <p:cNvSpPr/>
          <p:nvPr/>
        </p:nvSpPr>
        <p:spPr bwMode="auto">
          <a:xfrm>
            <a:off x="5847419" y="2178869"/>
            <a:ext cx="635936" cy="63593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FE9903"/>
          </a:solidFill>
          <a:ln w="57150">
            <a:solidFill>
              <a:schemeClr val="bg1"/>
            </a:solidFill>
          </a:ln>
          <a:effectLst/>
        </p:spPr>
        <p:txBody>
          <a:bodyPr wrap="square" lIns="91440" tIns="45720" rIns="91440" bIns="45720" anchor="ctr">
            <a:normAutofit/>
          </a:bodyPr>
          <a:lstStyle/>
          <a:p>
            <a:pPr algn="ctr"/>
            <a:endParaRPr sz="1400" dirty="0"/>
          </a:p>
        </p:txBody>
      </p:sp>
      <p:sp>
        <p:nvSpPr>
          <p:cNvPr id="12" name="文本框 11"/>
          <p:cNvSpPr txBox="1"/>
          <p:nvPr/>
        </p:nvSpPr>
        <p:spPr>
          <a:xfrm>
            <a:off x="869626" y="524618"/>
            <a:ext cx="82586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500" dirty="0" smtClean="0">
                <a:latin typeface="+mj-lt"/>
                <a:ea typeface="楷体"/>
              </a:rPr>
              <a:t>问题</a:t>
            </a:r>
            <a:endParaRPr kumimoji="1" lang="zh-CN" altLang="en-US" sz="2500" dirty="0">
              <a:latin typeface="+mj-lt"/>
              <a:ea typeface="楷体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520472" y="3037799"/>
            <a:ext cx="5027976" cy="16773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500" dirty="0" smtClean="0">
                <a:latin typeface="+mj-lt"/>
                <a:ea typeface="楷体"/>
              </a:rPr>
              <a:t>A</a:t>
            </a:r>
            <a:r>
              <a:rPr kumimoji="1" lang="zh-CN" altLang="en-US" sz="2500" dirty="0" smtClean="0">
                <a:latin typeface="+mj-lt"/>
                <a:ea typeface="楷体"/>
              </a:rPr>
              <a:t>：</a:t>
            </a:r>
            <a:r>
              <a:rPr kumimoji="1" lang="zh-CN" altLang="en-US" sz="2800" dirty="0" smtClean="0">
                <a:latin typeface="+mj-lt"/>
                <a:ea typeface="楷体"/>
              </a:rPr>
              <a:t>你去过哪儿旅游？</a:t>
            </a:r>
            <a:endParaRPr kumimoji="1" lang="en-US" altLang="zh-CN" sz="2800" dirty="0" smtClean="0">
              <a:latin typeface="+mj-lt"/>
              <a:ea typeface="楷体"/>
            </a:endParaRPr>
          </a:p>
          <a:p>
            <a:endParaRPr kumimoji="1" lang="en-US" altLang="zh-CN" sz="2500" dirty="0">
              <a:latin typeface="+mj-lt"/>
              <a:ea typeface="楷体"/>
            </a:endParaRPr>
          </a:p>
          <a:p>
            <a:endParaRPr kumimoji="1" lang="en-US" altLang="zh-CN" sz="2500" dirty="0" smtClean="0">
              <a:latin typeface="+mj-lt"/>
              <a:ea typeface="楷体"/>
            </a:endParaRPr>
          </a:p>
          <a:p>
            <a:r>
              <a:rPr kumimoji="1" lang="en-US" altLang="zh-CN" sz="2500" dirty="0" smtClean="0">
                <a:latin typeface="+mj-lt"/>
                <a:ea typeface="楷体"/>
              </a:rPr>
              <a:t>B</a:t>
            </a:r>
            <a:r>
              <a:rPr kumimoji="1" lang="zh-CN" altLang="en-US" sz="2500" dirty="0" smtClean="0">
                <a:latin typeface="+mj-lt"/>
                <a:ea typeface="楷体"/>
              </a:rPr>
              <a:t>：</a:t>
            </a:r>
            <a:r>
              <a:rPr kumimoji="1" lang="en-US" altLang="zh-CN" sz="2500" u="sng" dirty="0" smtClean="0">
                <a:latin typeface="+mj-lt"/>
                <a:ea typeface="楷体"/>
              </a:rPr>
              <a:t>                        </a:t>
            </a:r>
            <a:r>
              <a:rPr kumimoji="1" lang="zh-CN" altLang="zh-CN" sz="2500" dirty="0">
                <a:latin typeface="+mj-lt"/>
                <a:ea typeface="楷体"/>
              </a:rPr>
              <a:t>。</a:t>
            </a:r>
            <a:endParaRPr kumimoji="1" lang="zh-CN" altLang="en-US" sz="2500" dirty="0">
              <a:latin typeface="+mj-lt"/>
              <a:ea typeface="楷体"/>
            </a:endParaRPr>
          </a:p>
        </p:txBody>
      </p:sp>
    </p:spTree>
    <p:extLst>
      <p:ext uri="{BB962C8B-B14F-4D97-AF65-F5344CB8AC3E}">
        <p14:creationId xmlns:p14="http://schemas.microsoft.com/office/powerpoint/2010/main" val="104334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f7e0001f12d33ab32c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06" y="2070988"/>
            <a:ext cx="1979324" cy="2952015"/>
          </a:xfrm>
          <a:prstGeom prst="rect">
            <a:avLst/>
          </a:prstGeom>
        </p:spPr>
      </p:pic>
      <p:pic>
        <p:nvPicPr>
          <p:cNvPr id="6" name="图片 5" descr="images (1)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742" y="2058896"/>
            <a:ext cx="2280227" cy="29869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89560" y="1726087"/>
            <a:ext cx="97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李梅</a:t>
            </a:r>
            <a:endParaRPr kumimoji="1"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3094744" y="1718954"/>
            <a:ext cx="97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李莎</a:t>
            </a:r>
            <a:endParaRPr kumimoji="1" lang="zh-CN" altLang="en-US" dirty="0"/>
          </a:p>
        </p:txBody>
      </p:sp>
      <p:pic>
        <p:nvPicPr>
          <p:cNvPr id="10" name="图片 9" descr="9a53071a5024448495ad3e406ad0cbe5_th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608" y="4439464"/>
            <a:ext cx="3663447" cy="1767269"/>
          </a:xfrm>
          <a:prstGeom prst="rect">
            <a:avLst/>
          </a:prstGeom>
        </p:spPr>
      </p:pic>
      <p:pic>
        <p:nvPicPr>
          <p:cNvPr id="11" name="图片 10" descr="fd78b4ed06f101c7cc562d5e88566e3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997" y="2001818"/>
            <a:ext cx="3695500" cy="2221481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736438" y="2665967"/>
            <a:ext cx="858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雪梅</a:t>
            </a:r>
            <a:endParaRPr kumimoji="1"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9762985" y="5163961"/>
            <a:ext cx="1655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张天明</a:t>
            </a:r>
            <a:endParaRPr kumimoji="1" lang="zh-CN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157238" y="145142"/>
            <a:ext cx="11115524" cy="134257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659100" y="135859"/>
            <a:ext cx="46308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 smtClean="0">
                <a:solidFill>
                  <a:srgbClr val="4E758E"/>
                </a:solidFill>
                <a:ea typeface="楷体-简"/>
              </a:rPr>
              <a:t>Grammar</a:t>
            </a:r>
            <a:r>
              <a:rPr kumimoji="1" lang="zh-CN" altLang="en-US" sz="2400" b="1" dirty="0" smtClean="0">
                <a:solidFill>
                  <a:srgbClr val="4E758E"/>
                </a:solidFill>
                <a:ea typeface="楷体-简"/>
              </a:rPr>
              <a:t>：</a:t>
            </a:r>
            <a:r>
              <a:rPr kumimoji="1" lang="en-US" altLang="zh-CN" sz="2400" b="1" dirty="0" smtClean="0">
                <a:solidFill>
                  <a:srgbClr val="4E758E"/>
                </a:solidFill>
                <a:ea typeface="楷体-简"/>
              </a:rPr>
              <a:t>Comparative Sentence                </a:t>
            </a:r>
            <a:endParaRPr kumimoji="1" lang="en-US" altLang="zh-CN" sz="2400" b="1" dirty="0">
              <a:solidFill>
                <a:srgbClr val="4E758E"/>
              </a:solidFill>
              <a:ea typeface="楷体-简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xmlns="" id="{ED857A0B-BC9B-40CC-ACAE-DF9491157033}"/>
              </a:ext>
            </a:extLst>
          </p:cNvPr>
          <p:cNvSpPr/>
          <p:nvPr/>
        </p:nvSpPr>
        <p:spPr>
          <a:xfrm>
            <a:off x="323439" y="288448"/>
            <a:ext cx="196655" cy="183266"/>
          </a:xfrm>
          <a:prstGeom prst="ellipse">
            <a:avLst/>
          </a:prstGeom>
          <a:solidFill>
            <a:srgbClr val="E29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rgbClr val="FE9903"/>
                </a:solidFill>
              </a:rPr>
              <a:t>                             </a:t>
            </a:r>
            <a:endParaRPr lang="zh-CN" altLang="en-US" dirty="0">
              <a:solidFill>
                <a:srgbClr val="FE9903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36076" y="643857"/>
            <a:ext cx="80879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200" dirty="0" smtClean="0"/>
              <a:t>Comparison to indicate difference only </a:t>
            </a:r>
          </a:p>
          <a:p>
            <a:r>
              <a:rPr kumimoji="1" lang="en-US" altLang="zh-CN" sz="2200" dirty="0" smtClean="0"/>
              <a:t>a. Using </a:t>
            </a:r>
            <a:r>
              <a:rPr kumimoji="1" lang="zh-CN" altLang="en-US" sz="2200" dirty="0" smtClean="0"/>
              <a:t>比</a:t>
            </a:r>
            <a:r>
              <a:rPr kumimoji="1" lang="en-US" altLang="zh-CN" sz="2200" dirty="0" smtClean="0"/>
              <a:t> as a comparison marker   </a:t>
            </a:r>
            <a:r>
              <a:rPr kumimoji="1" lang="en-US" altLang="zh-CN" sz="2200" b="1" dirty="0" smtClean="0"/>
              <a:t>A</a:t>
            </a:r>
            <a:r>
              <a:rPr kumimoji="1" lang="zh-CN" altLang="en-US" sz="2200" b="1" dirty="0"/>
              <a:t>＋比＋</a:t>
            </a:r>
            <a:r>
              <a:rPr kumimoji="1" lang="en-US" altLang="zh-CN" sz="2200" b="1" dirty="0"/>
              <a:t>B</a:t>
            </a:r>
            <a:r>
              <a:rPr kumimoji="1" lang="zh-CN" altLang="en-US" sz="2200" b="1" dirty="0"/>
              <a:t>＋</a:t>
            </a:r>
            <a:r>
              <a:rPr kumimoji="1" lang="en-US" altLang="zh-CN" sz="2200" b="1" dirty="0" err="1"/>
              <a:t>Adj</a:t>
            </a:r>
            <a:r>
              <a:rPr kumimoji="1" lang="zh-CN" altLang="en-US" sz="2200" b="1" dirty="0"/>
              <a:t>／</a:t>
            </a:r>
            <a:r>
              <a:rPr kumimoji="1" lang="en-US" altLang="zh-CN" sz="2200" b="1" dirty="0"/>
              <a:t>Mental Verb</a:t>
            </a:r>
            <a:endParaRPr kumimoji="1" lang="zh-CN" alt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32391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images (1)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190" y="2516266"/>
            <a:ext cx="2131183" cy="2670401"/>
          </a:xfrm>
          <a:prstGeom prst="rect">
            <a:avLst/>
          </a:prstGeom>
        </p:spPr>
      </p:pic>
      <p:pic>
        <p:nvPicPr>
          <p:cNvPr id="5" name="图片 4" descr="1f7e0001f12d33ab32c7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76" y="2462827"/>
            <a:ext cx="2183223" cy="2850968"/>
          </a:xfrm>
          <a:prstGeom prst="rect">
            <a:avLst/>
          </a:prstGeom>
        </p:spPr>
      </p:pic>
      <p:pic>
        <p:nvPicPr>
          <p:cNvPr id="6" name="图片 5" descr="594b000296df834d96d7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331" y="2586814"/>
            <a:ext cx="2428479" cy="263384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07569" y="2033390"/>
            <a:ext cx="1201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李梅</a:t>
            </a:r>
            <a:endParaRPr kumimoji="1"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5511966" y="2094571"/>
            <a:ext cx="1201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李莎</a:t>
            </a:r>
            <a:endParaRPr kumimoji="1"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8330866" y="2044375"/>
            <a:ext cx="1201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雪丽</a:t>
            </a:r>
            <a:endParaRPr kumimoji="1"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221685" y="5657672"/>
            <a:ext cx="471730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李梅的头发比李莎</a:t>
            </a:r>
            <a:r>
              <a:rPr kumimoji="1" lang="en-US" altLang="zh-CN" dirty="0" smtClean="0"/>
              <a:t>_____________.</a:t>
            </a:r>
          </a:p>
          <a:p>
            <a:r>
              <a:rPr kumimoji="1" lang="zh-CN" altLang="en-US" dirty="0" smtClean="0"/>
              <a:t>李梅的头发比雪丽</a:t>
            </a:r>
            <a:r>
              <a:rPr kumimoji="1" lang="en-US" altLang="zh-CN" dirty="0" smtClean="0"/>
              <a:t>_____________.</a:t>
            </a:r>
          </a:p>
          <a:p>
            <a:r>
              <a:rPr kumimoji="1" lang="zh-CN" altLang="en-US" dirty="0" smtClean="0"/>
              <a:t>李莎的头发比雪丽</a:t>
            </a:r>
            <a:r>
              <a:rPr kumimoji="1" lang="en-US" altLang="zh-CN" dirty="0" smtClean="0"/>
              <a:t>_____________.</a:t>
            </a:r>
            <a:endParaRPr kumimoji="1"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923500" y="5657672"/>
            <a:ext cx="489989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雪丽的头发比李莎</a:t>
            </a:r>
            <a:r>
              <a:rPr kumimoji="1" lang="en-US" altLang="zh-CN" dirty="0" smtClean="0"/>
              <a:t>_____________.</a:t>
            </a:r>
          </a:p>
          <a:p>
            <a:r>
              <a:rPr kumimoji="1" lang="zh-CN" altLang="en-US" dirty="0" smtClean="0"/>
              <a:t>雪丽的头发比李梅</a:t>
            </a:r>
            <a:r>
              <a:rPr kumimoji="1" lang="en-US" altLang="zh-CN" dirty="0" smtClean="0"/>
              <a:t>_____________.</a:t>
            </a:r>
          </a:p>
          <a:p>
            <a:r>
              <a:rPr kumimoji="1" lang="zh-CN" altLang="en-US" dirty="0" smtClean="0"/>
              <a:t>李莎的头发比李梅</a:t>
            </a:r>
            <a:r>
              <a:rPr kumimoji="1" lang="en-US" altLang="zh-CN" dirty="0" smtClean="0"/>
              <a:t>_____________.</a:t>
            </a:r>
            <a:endParaRPr kumimoji="1"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157238" y="145142"/>
            <a:ext cx="11817048" cy="17296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xmlns="" id="{ED857A0B-BC9B-40CC-ACAE-DF9491157033}"/>
              </a:ext>
            </a:extLst>
          </p:cNvPr>
          <p:cNvSpPr/>
          <p:nvPr/>
        </p:nvSpPr>
        <p:spPr>
          <a:xfrm>
            <a:off x="323439" y="288448"/>
            <a:ext cx="196655" cy="183266"/>
          </a:xfrm>
          <a:prstGeom prst="ellipse">
            <a:avLst/>
          </a:prstGeom>
          <a:solidFill>
            <a:srgbClr val="E29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E9903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59100" y="135859"/>
            <a:ext cx="46308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 smtClean="0">
                <a:solidFill>
                  <a:srgbClr val="4E758E"/>
                </a:solidFill>
                <a:ea typeface="楷体-简"/>
              </a:rPr>
              <a:t>Grammar</a:t>
            </a:r>
            <a:r>
              <a:rPr kumimoji="1" lang="zh-CN" altLang="en-US" sz="2400" b="1" dirty="0" smtClean="0">
                <a:solidFill>
                  <a:srgbClr val="4E758E"/>
                </a:solidFill>
                <a:ea typeface="楷体-简"/>
              </a:rPr>
              <a:t>：</a:t>
            </a:r>
            <a:r>
              <a:rPr kumimoji="1" lang="en-US" altLang="zh-CN" sz="2400" b="1" dirty="0" smtClean="0">
                <a:solidFill>
                  <a:srgbClr val="4E758E"/>
                </a:solidFill>
                <a:ea typeface="楷体-简"/>
              </a:rPr>
              <a:t>Comparative Sentence</a:t>
            </a:r>
            <a:endParaRPr kumimoji="1" lang="en-US" altLang="zh-CN" sz="2400" b="1" dirty="0">
              <a:solidFill>
                <a:srgbClr val="4E758E"/>
              </a:solidFill>
              <a:ea typeface="楷体-简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09899" y="689428"/>
            <a:ext cx="116527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/>
              <a:t>Alternative patterns to indicate degree of difference </a:t>
            </a:r>
            <a:r>
              <a:rPr kumimoji="1" lang="zh-CN" altLang="en-US" sz="2200" b="1" dirty="0" smtClean="0"/>
              <a:t>：</a:t>
            </a:r>
            <a:r>
              <a:rPr kumimoji="1" lang="en-US" altLang="zh-CN" sz="2200" b="1" dirty="0" smtClean="0"/>
              <a:t>A </a:t>
            </a:r>
            <a:r>
              <a:rPr kumimoji="1" lang="zh-CN" altLang="en-US" sz="2200" b="1" dirty="0" smtClean="0"/>
              <a:t>＋比＋</a:t>
            </a:r>
            <a:r>
              <a:rPr kumimoji="1" lang="en-US" altLang="zh-CN" sz="2200" b="1" dirty="0" smtClean="0"/>
              <a:t>B</a:t>
            </a:r>
            <a:r>
              <a:rPr kumimoji="1" lang="zh-CN" altLang="en-US" sz="2200" b="1" dirty="0" smtClean="0"/>
              <a:t>＋</a:t>
            </a:r>
            <a:r>
              <a:rPr kumimoji="1" lang="en-US" altLang="zh-CN" sz="2200" b="1" dirty="0" err="1" smtClean="0"/>
              <a:t>Adj</a:t>
            </a:r>
            <a:r>
              <a:rPr kumimoji="1" lang="zh-CN" altLang="en-US" sz="2200" b="1" dirty="0" smtClean="0"/>
              <a:t>＋一点儿／得多／多了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9944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1572381" y="1908880"/>
            <a:ext cx="9272960" cy="31711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xmlns="" id="{ED857A0B-BC9B-40CC-ACAE-DF9491157033}"/>
              </a:ext>
            </a:extLst>
          </p:cNvPr>
          <p:cNvSpPr/>
          <p:nvPr/>
        </p:nvSpPr>
        <p:spPr>
          <a:xfrm>
            <a:off x="1728693" y="2027994"/>
            <a:ext cx="223437" cy="217831"/>
          </a:xfrm>
          <a:prstGeom prst="ellipse">
            <a:avLst/>
          </a:prstGeom>
          <a:solidFill>
            <a:srgbClr val="E29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E9903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418978" y="2762246"/>
            <a:ext cx="55194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zh-CN" b="1" dirty="0" smtClean="0"/>
              <a:t>Grammar </a:t>
            </a:r>
            <a:r>
              <a:rPr kumimoji="1" lang="zh-CN" altLang="en-US" b="1" dirty="0" smtClean="0"/>
              <a:t>：</a:t>
            </a:r>
            <a:r>
              <a:rPr kumimoji="1" lang="en-US" altLang="zh-CN" b="1" dirty="0" smtClean="0"/>
              <a:t>A </a:t>
            </a:r>
            <a:r>
              <a:rPr kumimoji="1" lang="zh-CN" altLang="en-US" b="1" dirty="0"/>
              <a:t>＋比＋</a:t>
            </a:r>
            <a:r>
              <a:rPr kumimoji="1" lang="en-US" altLang="zh-CN" b="1" dirty="0"/>
              <a:t>B</a:t>
            </a:r>
            <a:r>
              <a:rPr kumimoji="1" lang="zh-CN" altLang="en-US" b="1" dirty="0"/>
              <a:t>＋</a:t>
            </a:r>
            <a:r>
              <a:rPr kumimoji="1" lang="en-US" altLang="zh-CN" b="1" dirty="0" err="1"/>
              <a:t>Adj</a:t>
            </a:r>
            <a:r>
              <a:rPr kumimoji="1" lang="zh-CN" altLang="en-US" b="1" dirty="0"/>
              <a:t>＋一点儿／得多／</a:t>
            </a:r>
            <a:r>
              <a:rPr kumimoji="1" lang="zh-CN" altLang="en-US" b="1" dirty="0" smtClean="0"/>
              <a:t>多了</a:t>
            </a:r>
            <a:endParaRPr kumimoji="1" lang="en-US" altLang="zh-CN" b="1" dirty="0" smtClean="0"/>
          </a:p>
          <a:p>
            <a:pPr marL="285750" indent="-285750">
              <a:buFont typeface="Arial"/>
              <a:buChar char="•"/>
            </a:pPr>
            <a:endParaRPr kumimoji="1" lang="en-US" altLang="zh-CN" b="1" dirty="0"/>
          </a:p>
          <a:p>
            <a:pPr marL="285750" indent="-285750">
              <a:buFont typeface="Arial"/>
              <a:buChar char="•"/>
            </a:pPr>
            <a:r>
              <a:rPr kumimoji="1" lang="en-US" altLang="zh-CN" b="1" dirty="0" smtClean="0"/>
              <a:t>Grammar</a:t>
            </a:r>
            <a:r>
              <a:rPr kumimoji="1" lang="zh-CN" altLang="en-US" b="1" dirty="0" smtClean="0"/>
              <a:t>：</a:t>
            </a:r>
            <a:r>
              <a:rPr kumimoji="1" lang="en-US" altLang="zh-CN" b="1" dirty="0"/>
              <a:t>A</a:t>
            </a:r>
            <a:r>
              <a:rPr kumimoji="1" lang="zh-CN" altLang="en-US" b="1" dirty="0"/>
              <a:t>＋比＋</a:t>
            </a:r>
            <a:r>
              <a:rPr kumimoji="1" lang="en-US" altLang="zh-CN" b="1" dirty="0"/>
              <a:t>B</a:t>
            </a:r>
            <a:r>
              <a:rPr kumimoji="1" lang="zh-CN" altLang="en-US" b="1" dirty="0"/>
              <a:t>＋</a:t>
            </a:r>
            <a:r>
              <a:rPr kumimoji="1" lang="en-US" altLang="zh-CN" b="1" dirty="0" err="1"/>
              <a:t>Adj</a:t>
            </a:r>
            <a:r>
              <a:rPr kumimoji="1" lang="zh-CN" altLang="en-US" b="1" dirty="0"/>
              <a:t>／</a:t>
            </a:r>
            <a:r>
              <a:rPr kumimoji="1" lang="en-US" altLang="zh-CN" b="1" dirty="0"/>
              <a:t>Mental Verb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975651" y="190483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 smtClean="0"/>
              <a:t>造句</a:t>
            </a:r>
            <a:endParaRPr kumimoji="1" lang="zh-CN" altLang="en-US" sz="2400" b="1" dirty="0"/>
          </a:p>
        </p:txBody>
      </p:sp>
      <p:sp>
        <p:nvSpPr>
          <p:cNvPr id="2" name="文本框 1"/>
          <p:cNvSpPr txBox="1"/>
          <p:nvPr/>
        </p:nvSpPr>
        <p:spPr>
          <a:xfrm>
            <a:off x="2823802" y="1958946"/>
            <a:ext cx="186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和你的朋友对比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3198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96762" y="145141"/>
            <a:ext cx="11176000" cy="203200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659100" y="135859"/>
            <a:ext cx="46308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 smtClean="0">
                <a:solidFill>
                  <a:srgbClr val="4E758E"/>
                </a:solidFill>
                <a:ea typeface="楷体-简"/>
              </a:rPr>
              <a:t>Grammar</a:t>
            </a:r>
            <a:r>
              <a:rPr kumimoji="1" lang="zh-CN" altLang="en-US" sz="2400" b="1" dirty="0" smtClean="0">
                <a:solidFill>
                  <a:srgbClr val="4E758E"/>
                </a:solidFill>
                <a:ea typeface="楷体-简"/>
              </a:rPr>
              <a:t>：</a:t>
            </a:r>
            <a:r>
              <a:rPr kumimoji="1" lang="en-US" altLang="zh-CN" sz="2400" b="1" dirty="0" smtClean="0">
                <a:solidFill>
                  <a:srgbClr val="4E758E"/>
                </a:solidFill>
                <a:ea typeface="楷体-简"/>
              </a:rPr>
              <a:t>Comparative Sentence                </a:t>
            </a:r>
            <a:endParaRPr kumimoji="1" lang="en-US" altLang="zh-CN" sz="2400" b="1" dirty="0">
              <a:solidFill>
                <a:srgbClr val="4E758E"/>
              </a:solidFill>
              <a:ea typeface="楷体-简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ED857A0B-BC9B-40CC-ACAE-DF9491157033}"/>
              </a:ext>
            </a:extLst>
          </p:cNvPr>
          <p:cNvSpPr/>
          <p:nvPr/>
        </p:nvSpPr>
        <p:spPr>
          <a:xfrm>
            <a:off x="323439" y="288448"/>
            <a:ext cx="196655" cy="183266"/>
          </a:xfrm>
          <a:prstGeom prst="ellipse">
            <a:avLst/>
          </a:prstGeom>
          <a:solidFill>
            <a:srgbClr val="E29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rgbClr val="FE9903"/>
                </a:solidFill>
              </a:rPr>
              <a:t>                             </a:t>
            </a:r>
            <a:endParaRPr lang="zh-CN" altLang="en-US" dirty="0">
              <a:solidFill>
                <a:srgbClr val="FE9903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636076" y="643857"/>
            <a:ext cx="59575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2400" dirty="0"/>
              <a:t>“</a:t>
            </a:r>
            <a:r>
              <a:rPr kumimoji="1" lang="en-US" altLang="zh-CN" sz="2400" dirty="0">
                <a:solidFill>
                  <a:srgbClr val="FE9903"/>
                </a:solidFill>
              </a:rPr>
              <a:t>A</a:t>
            </a:r>
            <a:r>
              <a:rPr kumimoji="1" lang="zh-CN" altLang="en-US" sz="2400" dirty="0">
                <a:solidFill>
                  <a:srgbClr val="FE9903"/>
                </a:solidFill>
              </a:rPr>
              <a:t>＋不比＋</a:t>
            </a:r>
            <a:r>
              <a:rPr kumimoji="1" lang="en-US" altLang="zh-CN" sz="2400" dirty="0">
                <a:solidFill>
                  <a:srgbClr val="FE9903"/>
                </a:solidFill>
              </a:rPr>
              <a:t>B</a:t>
            </a:r>
            <a:r>
              <a:rPr kumimoji="1" lang="zh-CN" altLang="en-US" sz="2400" dirty="0">
                <a:solidFill>
                  <a:srgbClr val="FE9903"/>
                </a:solidFill>
              </a:rPr>
              <a:t>＋</a:t>
            </a:r>
            <a:r>
              <a:rPr kumimoji="1" lang="en-US" altLang="zh-CN" sz="2400" dirty="0" err="1">
                <a:solidFill>
                  <a:srgbClr val="FE9903"/>
                </a:solidFill>
              </a:rPr>
              <a:t>Adj</a:t>
            </a:r>
            <a:r>
              <a:rPr kumimoji="1" lang="zh-CN" altLang="en-US" sz="2400" dirty="0">
                <a:solidFill>
                  <a:srgbClr val="FE9903"/>
                </a:solidFill>
              </a:rPr>
              <a:t>／</a:t>
            </a:r>
            <a:r>
              <a:rPr kumimoji="1" lang="en-US" altLang="zh-CN" sz="2400" dirty="0">
                <a:solidFill>
                  <a:srgbClr val="FE9903"/>
                </a:solidFill>
              </a:rPr>
              <a:t>Mental Verb</a:t>
            </a:r>
            <a:r>
              <a:rPr kumimoji="1" lang="zh-CN" altLang="en-US" sz="2400" dirty="0"/>
              <a:t>”</a:t>
            </a:r>
            <a:r>
              <a:rPr kumimoji="1" lang="en-US" altLang="zh-CN" sz="2400" dirty="0"/>
              <a:t>means </a:t>
            </a:r>
            <a:r>
              <a:rPr kumimoji="1" lang="en-US" altLang="zh-CN" sz="2400" dirty="0">
                <a:solidFill>
                  <a:srgbClr val="FE9903"/>
                </a:solidFill>
              </a:rPr>
              <a:t>A≤</a:t>
            </a:r>
            <a:r>
              <a:rPr kumimoji="1" lang="en-US" altLang="zh-CN" sz="2400" dirty="0" smtClean="0">
                <a:solidFill>
                  <a:srgbClr val="FE9903"/>
                </a:solidFill>
              </a:rPr>
              <a:t>B</a:t>
            </a:r>
            <a:endParaRPr kumimoji="1" lang="zh-CN" altLang="en-US" sz="2400" dirty="0">
              <a:solidFill>
                <a:srgbClr val="FE9903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70857" y="193523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423333" y="1197428"/>
            <a:ext cx="1329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/>
              <a:t>EXAMPLE</a:t>
            </a:r>
            <a:r>
              <a:rPr kumimoji="1" lang="zh-CN" altLang="en-US" b="1" dirty="0" smtClean="0"/>
              <a:t>：</a:t>
            </a:r>
            <a:endParaRPr kumimoji="1" lang="zh-CN" altLang="en-US" b="1" dirty="0"/>
          </a:p>
        </p:txBody>
      </p:sp>
      <p:sp>
        <p:nvSpPr>
          <p:cNvPr id="10" name="文本框 9"/>
          <p:cNvSpPr txBox="1"/>
          <p:nvPr/>
        </p:nvSpPr>
        <p:spPr>
          <a:xfrm>
            <a:off x="3459239" y="1149046"/>
            <a:ext cx="37793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</a:t>
            </a:r>
            <a:r>
              <a:rPr kumimoji="1" lang="zh-CN" altLang="en-US" dirty="0"/>
              <a:t>丽莎的奖学金比雪梅多吧？</a:t>
            </a:r>
            <a:endParaRPr kumimoji="1" lang="en-US" altLang="zh-CN" dirty="0"/>
          </a:p>
          <a:p>
            <a:endParaRPr kumimoji="1" lang="en-US" altLang="zh-CN" dirty="0" smtClean="0"/>
          </a:p>
          <a:p>
            <a:r>
              <a:rPr kumimoji="1" lang="en-US" altLang="zh-CN" dirty="0" smtClean="0"/>
              <a:t>B</a:t>
            </a:r>
            <a:r>
              <a:rPr kumimoji="1" lang="zh-CN" altLang="en-US" dirty="0" smtClean="0"/>
              <a:t>：</a:t>
            </a:r>
            <a:r>
              <a:rPr kumimoji="1" lang="en-US" altLang="zh-CN" u="sng" dirty="0" smtClean="0"/>
              <a:t>                            </a:t>
            </a:r>
            <a:r>
              <a:rPr kumimoji="1" lang="en-US" altLang="zh-CN" dirty="0" smtClean="0"/>
              <a:t>,</a:t>
            </a:r>
            <a:r>
              <a:rPr kumimoji="1" lang="zh-CN" altLang="en-US" dirty="0" smtClean="0"/>
              <a:t>她俩一样多。</a:t>
            </a:r>
            <a:endParaRPr kumimoji="1"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1681238" y="1245809"/>
            <a:ext cx="1473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丽莎：</a:t>
            </a:r>
            <a:r>
              <a:rPr kumimoji="1" lang="zh-CN" altLang="zh-CN" dirty="0" smtClean="0"/>
              <a:t>¥</a:t>
            </a:r>
            <a:r>
              <a:rPr kumimoji="1" lang="en-US" altLang="zh-CN" dirty="0" smtClean="0"/>
              <a:t>1000</a:t>
            </a:r>
          </a:p>
          <a:p>
            <a:r>
              <a:rPr kumimoji="1" lang="zh-CN" altLang="en-US" dirty="0" smtClean="0"/>
              <a:t>雪梅：</a:t>
            </a:r>
            <a:r>
              <a:rPr kumimoji="1" lang="en-US" altLang="zh-CN" dirty="0" smtClean="0"/>
              <a:t>¥1000</a:t>
            </a:r>
            <a:endParaRPr kumimoji="1" lang="zh-CN" altLang="en-US" dirty="0"/>
          </a:p>
        </p:txBody>
      </p:sp>
      <p:pic>
        <p:nvPicPr>
          <p:cNvPr id="12" name="图片 11" descr="WechatIMG128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8" y="2842381"/>
            <a:ext cx="2274928" cy="263570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60406" y="2380779"/>
            <a:ext cx="983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小丽</a:t>
            </a:r>
            <a:endParaRPr kumimoji="1"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1677792" y="2397835"/>
            <a:ext cx="983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小张</a:t>
            </a:r>
            <a:endParaRPr kumimoji="1"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1116002" y="2869307"/>
            <a:ext cx="1956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170cm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pic>
        <p:nvPicPr>
          <p:cNvPr id="16" name="图片 15" descr="U410P4T8D6164698F107DT201405131327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029" y="2853061"/>
            <a:ext cx="2085995" cy="259748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3098596" y="2370102"/>
            <a:ext cx="983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小林</a:t>
            </a:r>
            <a:endParaRPr kumimoji="1"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4017004" y="2385625"/>
            <a:ext cx="983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小明</a:t>
            </a:r>
            <a:endParaRPr kumimoji="1" lang="zh-CN" altLang="en-US" dirty="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4477" y="2912146"/>
            <a:ext cx="3604380" cy="2554901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5684762" y="243114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小王</a:t>
            </a:r>
            <a:endParaRPr kumimoji="1"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6858001" y="244323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小李</a:t>
            </a:r>
            <a:endParaRPr kumimoji="1" lang="zh-CN" alt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8127999" y="249161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小红</a:t>
            </a:r>
            <a:endParaRPr kumimoji="1" lang="zh-CN" altLang="en-US" dirty="0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197852" y="2939143"/>
            <a:ext cx="2812847" cy="2298096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9627809" y="249161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小文</a:t>
            </a:r>
            <a:endParaRPr kumimoji="1" lang="zh-CN" alt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11018761" y="250371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小英</a:t>
            </a:r>
            <a:endParaRPr kumimoji="1" lang="zh-CN" altLang="en-US" dirty="0"/>
          </a:p>
        </p:txBody>
      </p:sp>
      <p:sp>
        <p:nvSpPr>
          <p:cNvPr id="26" name="文本框 25"/>
          <p:cNvSpPr txBox="1"/>
          <p:nvPr/>
        </p:nvSpPr>
        <p:spPr>
          <a:xfrm>
            <a:off x="0" y="5657671"/>
            <a:ext cx="27886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</a:t>
            </a:r>
            <a:r>
              <a:rPr kumimoji="1" lang="en-US" altLang="zh-CN" dirty="0" smtClean="0"/>
              <a:t> </a:t>
            </a:r>
            <a:r>
              <a:rPr kumimoji="1" lang="zh-CN" altLang="en-US" dirty="0" smtClean="0"/>
              <a:t>小丽比小张高吧？</a:t>
            </a:r>
            <a:endParaRPr kumimoji="1" lang="en-US" altLang="zh-CN" dirty="0" smtClean="0"/>
          </a:p>
          <a:p>
            <a:endParaRPr kumimoji="1" lang="en-US" altLang="zh-CN" dirty="0"/>
          </a:p>
          <a:p>
            <a:r>
              <a:rPr kumimoji="1" lang="en-US" altLang="zh-CN" dirty="0" smtClean="0"/>
              <a:t>B</a:t>
            </a:r>
            <a:r>
              <a:rPr kumimoji="1" lang="zh-CN" altLang="en-US" dirty="0" smtClean="0"/>
              <a:t>：</a:t>
            </a:r>
            <a:r>
              <a:rPr kumimoji="1" lang="en-US" altLang="zh-CN" u="sng" dirty="0" smtClean="0"/>
              <a:t>                 </a:t>
            </a:r>
            <a:r>
              <a:rPr kumimoji="1" lang="en-US" altLang="zh-CN" dirty="0" smtClean="0"/>
              <a:t>,_______</a:t>
            </a:r>
            <a:r>
              <a:rPr kumimoji="1" lang="zh-CN" altLang="en-US" dirty="0" smtClean="0"/>
              <a:t>。</a:t>
            </a:r>
            <a:endParaRPr kumimoji="1" lang="en-US" altLang="zh-CN" dirty="0" smtClean="0"/>
          </a:p>
          <a:p>
            <a:endParaRPr kumimoji="1" lang="zh-CN" altLang="en-US" dirty="0"/>
          </a:p>
        </p:txBody>
      </p:sp>
      <p:sp>
        <p:nvSpPr>
          <p:cNvPr id="27" name="文本框 26"/>
          <p:cNvSpPr txBox="1"/>
          <p:nvPr/>
        </p:nvSpPr>
        <p:spPr>
          <a:xfrm>
            <a:off x="2787048" y="5657671"/>
            <a:ext cx="27886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</a:t>
            </a:r>
            <a:r>
              <a:rPr kumimoji="1" lang="en-US" altLang="zh-CN" dirty="0" smtClean="0"/>
              <a:t> </a:t>
            </a:r>
            <a:r>
              <a:rPr kumimoji="1" lang="zh-CN" altLang="en-US" dirty="0" smtClean="0"/>
              <a:t>小林比小明高吧？</a:t>
            </a:r>
            <a:endParaRPr kumimoji="1" lang="en-US" altLang="zh-CN" dirty="0" smtClean="0"/>
          </a:p>
          <a:p>
            <a:endParaRPr kumimoji="1" lang="en-US" altLang="zh-CN" dirty="0"/>
          </a:p>
          <a:p>
            <a:r>
              <a:rPr kumimoji="1" lang="en-US" altLang="zh-CN" dirty="0" smtClean="0"/>
              <a:t>B</a:t>
            </a:r>
            <a:r>
              <a:rPr kumimoji="1" lang="zh-CN" altLang="en-US" dirty="0" smtClean="0"/>
              <a:t>：</a:t>
            </a:r>
            <a:r>
              <a:rPr kumimoji="1" lang="en-US" altLang="zh-CN" u="sng" dirty="0" smtClean="0"/>
              <a:t>                 </a:t>
            </a:r>
            <a:r>
              <a:rPr kumimoji="1" lang="en-US" altLang="zh-CN" dirty="0" smtClean="0"/>
              <a:t>,_______</a:t>
            </a:r>
            <a:r>
              <a:rPr kumimoji="1" lang="zh-CN" altLang="en-US" dirty="0" smtClean="0"/>
              <a:t>。</a:t>
            </a:r>
            <a:endParaRPr kumimoji="1" lang="en-US" altLang="zh-CN" dirty="0" smtClean="0"/>
          </a:p>
          <a:p>
            <a:endParaRPr kumimoji="1" lang="zh-CN" altLang="en-US" dirty="0"/>
          </a:p>
        </p:txBody>
      </p:sp>
      <p:sp>
        <p:nvSpPr>
          <p:cNvPr id="28" name="文本框 27"/>
          <p:cNvSpPr txBox="1"/>
          <p:nvPr/>
        </p:nvSpPr>
        <p:spPr>
          <a:xfrm>
            <a:off x="5803783" y="5418282"/>
            <a:ext cx="31540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A1: </a:t>
            </a:r>
            <a:r>
              <a:rPr kumimoji="1" lang="zh-CN" altLang="en-US" dirty="0" smtClean="0"/>
              <a:t>小李比小王大吧？</a:t>
            </a:r>
            <a:r>
              <a:rPr kumimoji="1" lang="en-US" altLang="zh-CN" dirty="0" smtClean="0"/>
              <a:t>B1</a:t>
            </a:r>
            <a:r>
              <a:rPr kumimoji="1" lang="zh-CN" altLang="en-US" dirty="0" smtClean="0"/>
              <a:t>：</a:t>
            </a:r>
            <a:endParaRPr kumimoji="1" lang="en-US" altLang="zh-CN" dirty="0" smtClean="0"/>
          </a:p>
          <a:p>
            <a:endParaRPr kumimoji="1" lang="en-US" altLang="zh-CN" dirty="0"/>
          </a:p>
          <a:p>
            <a:r>
              <a:rPr kumimoji="1" lang="en-US" altLang="zh-CN" dirty="0" smtClean="0"/>
              <a:t>A2: </a:t>
            </a:r>
            <a:r>
              <a:rPr kumimoji="1" lang="zh-CN" altLang="en-US" dirty="0" smtClean="0"/>
              <a:t>小红比小李大吧？</a:t>
            </a:r>
            <a:r>
              <a:rPr kumimoji="1" lang="en-US" altLang="zh-CN" dirty="0" smtClean="0"/>
              <a:t>B2:</a:t>
            </a:r>
          </a:p>
          <a:p>
            <a:endParaRPr kumimoji="1" lang="en-US" altLang="zh-CN" dirty="0"/>
          </a:p>
          <a:p>
            <a:r>
              <a:rPr kumimoji="1" lang="en-US" altLang="zh-CN" dirty="0" smtClean="0"/>
              <a:t>A3:  </a:t>
            </a:r>
            <a:r>
              <a:rPr kumimoji="1" lang="zh-CN" altLang="en-US" dirty="0" smtClean="0"/>
              <a:t>小红比小王大吧？</a:t>
            </a:r>
            <a:r>
              <a:rPr kumimoji="1" lang="en-US" altLang="zh-CN" dirty="0" smtClean="0"/>
              <a:t>B3</a:t>
            </a:r>
            <a:r>
              <a:rPr kumimoji="1" lang="zh-CN" altLang="en-US" dirty="0" smtClean="0"/>
              <a:t>：</a:t>
            </a:r>
            <a:endParaRPr kumimoji="1" lang="en-US" altLang="zh-CN" dirty="0" smtClean="0"/>
          </a:p>
          <a:p>
            <a:endParaRPr kumimoji="1" lang="en-US" altLang="zh-CN" dirty="0" smtClean="0"/>
          </a:p>
          <a:p>
            <a:endParaRPr kumimoji="1" lang="en-US" altLang="zh-CN" dirty="0"/>
          </a:p>
        </p:txBody>
      </p:sp>
      <p:sp>
        <p:nvSpPr>
          <p:cNvPr id="31" name="文本框 30"/>
          <p:cNvSpPr txBox="1"/>
          <p:nvPr/>
        </p:nvSpPr>
        <p:spPr>
          <a:xfrm>
            <a:off x="9086959" y="5657671"/>
            <a:ext cx="31523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</a:t>
            </a:r>
            <a:r>
              <a:rPr kumimoji="1" lang="en-US" altLang="zh-CN" dirty="0" smtClean="0"/>
              <a:t> </a:t>
            </a:r>
            <a:r>
              <a:rPr kumimoji="1" lang="zh-CN" altLang="en-US" dirty="0" smtClean="0"/>
              <a:t>小文的头发比小英长吧？</a:t>
            </a:r>
            <a:endParaRPr kumimoji="1" lang="en-US" altLang="zh-CN" dirty="0" smtClean="0"/>
          </a:p>
          <a:p>
            <a:endParaRPr kumimoji="1" lang="en-US" altLang="zh-CN" dirty="0"/>
          </a:p>
          <a:p>
            <a:r>
              <a:rPr kumimoji="1" lang="en-US" altLang="zh-CN" dirty="0" smtClean="0"/>
              <a:t>B</a:t>
            </a:r>
            <a:r>
              <a:rPr kumimoji="1" lang="zh-CN" altLang="en-US" dirty="0" smtClean="0"/>
              <a:t>：</a:t>
            </a:r>
            <a:r>
              <a:rPr kumimoji="1" lang="en-US" altLang="zh-CN" u="sng" dirty="0" smtClean="0"/>
              <a:t>                 </a:t>
            </a:r>
            <a:r>
              <a:rPr kumimoji="1" lang="en-US" altLang="zh-CN" dirty="0" smtClean="0"/>
              <a:t>,_______</a:t>
            </a:r>
            <a:r>
              <a:rPr kumimoji="1" lang="zh-CN" altLang="en-US" dirty="0" smtClean="0"/>
              <a:t>。</a:t>
            </a:r>
            <a:endParaRPr kumimoji="1" lang="en-US" altLang="zh-CN" dirty="0" smtClean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4905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157238" y="145141"/>
            <a:ext cx="11205524" cy="146254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659100" y="135859"/>
            <a:ext cx="46308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 smtClean="0">
                <a:solidFill>
                  <a:srgbClr val="4E758E"/>
                </a:solidFill>
                <a:ea typeface="楷体-简"/>
              </a:rPr>
              <a:t>Grammar</a:t>
            </a:r>
            <a:r>
              <a:rPr kumimoji="1" lang="zh-CN" altLang="en-US" sz="2400" b="1" dirty="0" smtClean="0">
                <a:solidFill>
                  <a:srgbClr val="4E758E"/>
                </a:solidFill>
                <a:ea typeface="楷体-简"/>
              </a:rPr>
              <a:t>：</a:t>
            </a:r>
            <a:r>
              <a:rPr kumimoji="1" lang="en-US" altLang="zh-CN" sz="2400" b="1" dirty="0" smtClean="0">
                <a:solidFill>
                  <a:srgbClr val="4E758E"/>
                </a:solidFill>
                <a:ea typeface="楷体-简"/>
              </a:rPr>
              <a:t>Comparative Sentence                </a:t>
            </a:r>
            <a:endParaRPr kumimoji="1" lang="en-US" altLang="zh-CN" sz="2400" b="1" dirty="0">
              <a:solidFill>
                <a:srgbClr val="4E758E"/>
              </a:solidFill>
              <a:ea typeface="楷体-简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ED857A0B-BC9B-40CC-ACAE-DF9491157033}"/>
              </a:ext>
            </a:extLst>
          </p:cNvPr>
          <p:cNvSpPr/>
          <p:nvPr/>
        </p:nvSpPr>
        <p:spPr>
          <a:xfrm>
            <a:off x="323439" y="288448"/>
            <a:ext cx="196655" cy="183266"/>
          </a:xfrm>
          <a:prstGeom prst="ellipse">
            <a:avLst/>
          </a:prstGeom>
          <a:solidFill>
            <a:srgbClr val="E29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rgbClr val="FE9903"/>
                </a:solidFill>
              </a:rPr>
              <a:t>                             </a:t>
            </a:r>
            <a:endParaRPr lang="zh-CN" altLang="en-US" dirty="0">
              <a:solidFill>
                <a:srgbClr val="FE9903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582032" y="576307"/>
            <a:ext cx="699294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200" dirty="0" smtClean="0"/>
              <a:t> Using </a:t>
            </a:r>
            <a:r>
              <a:rPr kumimoji="1" lang="zh-CN" altLang="en-US" sz="2200" dirty="0" smtClean="0"/>
              <a:t>没有</a:t>
            </a:r>
            <a:r>
              <a:rPr kumimoji="1" lang="en-US" altLang="zh-CN" sz="2200" dirty="0" smtClean="0"/>
              <a:t> to compare   </a:t>
            </a:r>
            <a:r>
              <a:rPr kumimoji="1" lang="en-US" altLang="zh-CN" sz="2200" b="1" dirty="0" smtClean="0"/>
              <a:t>A</a:t>
            </a:r>
            <a:r>
              <a:rPr kumimoji="1" lang="zh-CN" altLang="en-US" sz="2200" b="1" dirty="0" smtClean="0"/>
              <a:t>＋没有＋</a:t>
            </a:r>
            <a:r>
              <a:rPr kumimoji="1" lang="en-US" altLang="zh-CN" sz="2200" b="1" dirty="0"/>
              <a:t>B</a:t>
            </a:r>
            <a:r>
              <a:rPr kumimoji="1" lang="zh-CN" altLang="en-US" sz="2200" b="1" dirty="0"/>
              <a:t>＋</a:t>
            </a:r>
            <a:r>
              <a:rPr kumimoji="1" lang="en-US" altLang="zh-CN" sz="2200" b="1" dirty="0" err="1"/>
              <a:t>Adj</a:t>
            </a:r>
            <a:r>
              <a:rPr kumimoji="1" lang="zh-CN" altLang="en-US" sz="2200" b="1" dirty="0"/>
              <a:t>／</a:t>
            </a:r>
            <a:r>
              <a:rPr kumimoji="1" lang="en-US" altLang="zh-CN" sz="2200" b="1" dirty="0"/>
              <a:t>Mental Verb</a:t>
            </a:r>
            <a:endParaRPr kumimoji="1" lang="zh-CN" altLang="en-US" sz="2200" b="1" dirty="0"/>
          </a:p>
        </p:txBody>
      </p:sp>
      <p:pic>
        <p:nvPicPr>
          <p:cNvPr id="8" name="图片 7" descr="下载 (1)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20" y="2045666"/>
            <a:ext cx="1800658" cy="2889191"/>
          </a:xfrm>
          <a:prstGeom prst="rect">
            <a:avLst/>
          </a:prstGeom>
        </p:spPr>
      </p:pic>
      <p:pic>
        <p:nvPicPr>
          <p:cNvPr id="9" name="图片 8" descr="1-1505111001170-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943" y="2028148"/>
            <a:ext cx="1905551" cy="294299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61417" y="4936870"/>
            <a:ext cx="938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李梅</a:t>
            </a:r>
            <a:endParaRPr kumimoji="1"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2535217" y="4953273"/>
            <a:ext cx="938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李莎</a:t>
            </a:r>
            <a:endParaRPr kumimoji="1" lang="zh-CN" altLang="en-US" dirty="0"/>
          </a:p>
        </p:txBody>
      </p:sp>
      <p:pic>
        <p:nvPicPr>
          <p:cNvPr id="13" name="图片 12" descr="1ef0a00f08ac1edc257047df79e041f82013102302562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67" y="2080536"/>
            <a:ext cx="2300233" cy="1615724"/>
          </a:xfrm>
          <a:prstGeom prst="rect">
            <a:avLst/>
          </a:prstGeom>
        </p:spPr>
      </p:pic>
      <p:pic>
        <p:nvPicPr>
          <p:cNvPr id="14" name="图片 13" descr="153570869498435d31aae21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86" y="3743057"/>
            <a:ext cx="2412612" cy="1633912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646425" y="2091455"/>
            <a:ext cx="1086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李丽</a:t>
            </a:r>
            <a:endParaRPr kumimoji="1"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5728218" y="3809473"/>
            <a:ext cx="1086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张明</a:t>
            </a:r>
            <a:endParaRPr kumimoji="1" lang="zh-CN" altLang="en-US" dirty="0"/>
          </a:p>
        </p:txBody>
      </p:sp>
      <p:pic>
        <p:nvPicPr>
          <p:cNvPr id="18" name="图片 17" descr="136204369358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685" y="3796303"/>
            <a:ext cx="2184148" cy="1453330"/>
          </a:xfrm>
          <a:prstGeom prst="rect">
            <a:avLst/>
          </a:prstGeom>
        </p:spPr>
      </p:pic>
      <p:pic>
        <p:nvPicPr>
          <p:cNvPr id="19" name="图片 18" descr="yuan_d4da5b271378c69fc00041d9e7bc0bec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868" y="2107555"/>
            <a:ext cx="2100147" cy="1405038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404235" y="1721075"/>
            <a:ext cx="1166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solidFill>
                  <a:schemeClr val="tx2"/>
                </a:solidFill>
              </a:rPr>
              <a:t>四川菜</a:t>
            </a:r>
            <a:endParaRPr kumimoji="1" lang="zh-CN" altLang="en-US" dirty="0">
              <a:solidFill>
                <a:schemeClr val="tx2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417746" y="3443125"/>
            <a:ext cx="1166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solidFill>
                  <a:schemeClr val="tx2"/>
                </a:solidFill>
              </a:rPr>
              <a:t>广东菜</a:t>
            </a:r>
            <a:endParaRPr kumimoji="1" lang="zh-CN" altLang="en-US" dirty="0">
              <a:solidFill>
                <a:schemeClr val="tx2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5551" y="1053779"/>
            <a:ext cx="55342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/>
              <a:t>EXAMPLE</a:t>
            </a:r>
            <a:r>
              <a:rPr kumimoji="1" lang="zh-CN" altLang="en-US" sz="2200" b="1" dirty="0" smtClean="0"/>
              <a:t>：我们的导游没有他们的导游幽默</a:t>
            </a:r>
            <a:endParaRPr kumimoji="1" lang="zh-CN" altLang="en-US" sz="2200" b="1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5038" y="1945437"/>
            <a:ext cx="2244992" cy="124721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7505" y="3245326"/>
            <a:ext cx="2223969" cy="140267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09180" y="4701303"/>
            <a:ext cx="2256339" cy="158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72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f7e0001f12d33ab32c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06" y="2070988"/>
            <a:ext cx="1979324" cy="2952015"/>
          </a:xfrm>
          <a:prstGeom prst="rect">
            <a:avLst/>
          </a:prstGeom>
        </p:spPr>
      </p:pic>
      <p:pic>
        <p:nvPicPr>
          <p:cNvPr id="6" name="图片 5" descr="images (1)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742" y="2058896"/>
            <a:ext cx="2280227" cy="29869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89560" y="1726087"/>
            <a:ext cx="97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李梅</a:t>
            </a:r>
            <a:endParaRPr kumimoji="1"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3094744" y="1718954"/>
            <a:ext cx="97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李莎</a:t>
            </a:r>
            <a:endParaRPr kumimoji="1" lang="zh-CN" altLang="en-US" dirty="0"/>
          </a:p>
        </p:txBody>
      </p:sp>
      <p:pic>
        <p:nvPicPr>
          <p:cNvPr id="10" name="图片 9" descr="9a53071a5024448495ad3e406ad0cbe5_th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608" y="4439464"/>
            <a:ext cx="3663447" cy="1767269"/>
          </a:xfrm>
          <a:prstGeom prst="rect">
            <a:avLst/>
          </a:prstGeom>
        </p:spPr>
      </p:pic>
      <p:pic>
        <p:nvPicPr>
          <p:cNvPr id="11" name="图片 10" descr="fd78b4ed06f101c7cc562d5e88566e3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997" y="2001818"/>
            <a:ext cx="3695500" cy="2221481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736438" y="2665967"/>
            <a:ext cx="858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雪梅</a:t>
            </a:r>
            <a:endParaRPr kumimoji="1"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9762985" y="5163961"/>
            <a:ext cx="1655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张天明</a:t>
            </a:r>
            <a:endParaRPr kumimoji="1" lang="zh-CN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157238" y="145142"/>
            <a:ext cx="11115524" cy="134257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659100" y="135859"/>
            <a:ext cx="46308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 smtClean="0">
                <a:solidFill>
                  <a:srgbClr val="4E758E"/>
                </a:solidFill>
                <a:ea typeface="楷体-简"/>
              </a:rPr>
              <a:t>Grammar</a:t>
            </a:r>
            <a:r>
              <a:rPr kumimoji="1" lang="zh-CN" altLang="en-US" sz="2400" b="1" dirty="0" smtClean="0">
                <a:solidFill>
                  <a:srgbClr val="4E758E"/>
                </a:solidFill>
                <a:ea typeface="楷体-简"/>
              </a:rPr>
              <a:t>：</a:t>
            </a:r>
            <a:r>
              <a:rPr kumimoji="1" lang="en-US" altLang="zh-CN" sz="2400" b="1" dirty="0" smtClean="0">
                <a:solidFill>
                  <a:srgbClr val="4E758E"/>
                </a:solidFill>
                <a:ea typeface="楷体-简"/>
              </a:rPr>
              <a:t>Comparative Sentence                </a:t>
            </a:r>
            <a:endParaRPr kumimoji="1" lang="en-US" altLang="zh-CN" sz="2400" b="1" dirty="0">
              <a:solidFill>
                <a:srgbClr val="4E758E"/>
              </a:solidFill>
              <a:ea typeface="楷体-简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xmlns="" id="{ED857A0B-BC9B-40CC-ACAE-DF9491157033}"/>
              </a:ext>
            </a:extLst>
          </p:cNvPr>
          <p:cNvSpPr/>
          <p:nvPr/>
        </p:nvSpPr>
        <p:spPr>
          <a:xfrm>
            <a:off x="323439" y="288448"/>
            <a:ext cx="196655" cy="183266"/>
          </a:xfrm>
          <a:prstGeom prst="ellipse">
            <a:avLst/>
          </a:prstGeom>
          <a:solidFill>
            <a:srgbClr val="E29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rgbClr val="FE9903"/>
                </a:solidFill>
              </a:rPr>
              <a:t>                             </a:t>
            </a:r>
            <a:endParaRPr lang="zh-CN" altLang="en-US" dirty="0">
              <a:solidFill>
                <a:srgbClr val="FE9903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82032" y="576307"/>
            <a:ext cx="699294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200" dirty="0" smtClean="0"/>
              <a:t> Using </a:t>
            </a:r>
            <a:r>
              <a:rPr kumimoji="1" lang="zh-CN" altLang="en-US" sz="2200" dirty="0" smtClean="0"/>
              <a:t>没有</a:t>
            </a:r>
            <a:r>
              <a:rPr kumimoji="1" lang="en-US" altLang="zh-CN" sz="2200" dirty="0" smtClean="0"/>
              <a:t> to compare   </a:t>
            </a:r>
            <a:r>
              <a:rPr kumimoji="1" lang="en-US" altLang="zh-CN" sz="2200" b="1" dirty="0" smtClean="0"/>
              <a:t>A</a:t>
            </a:r>
            <a:r>
              <a:rPr kumimoji="1" lang="zh-CN" altLang="en-US" sz="2200" b="1" dirty="0" smtClean="0"/>
              <a:t>＋没有＋</a:t>
            </a:r>
            <a:r>
              <a:rPr kumimoji="1" lang="en-US" altLang="zh-CN" sz="2200" b="1" dirty="0"/>
              <a:t>B</a:t>
            </a:r>
            <a:r>
              <a:rPr kumimoji="1" lang="zh-CN" altLang="en-US" sz="2200" b="1" dirty="0"/>
              <a:t>＋</a:t>
            </a:r>
            <a:r>
              <a:rPr kumimoji="1" lang="en-US" altLang="zh-CN" sz="2200" b="1" dirty="0" err="1"/>
              <a:t>Adj</a:t>
            </a:r>
            <a:r>
              <a:rPr kumimoji="1" lang="zh-CN" altLang="en-US" sz="2200" b="1" dirty="0"/>
              <a:t>／</a:t>
            </a:r>
            <a:r>
              <a:rPr kumimoji="1" lang="en-US" altLang="zh-CN" sz="2200" b="1" dirty="0"/>
              <a:t>Mental Verb</a:t>
            </a:r>
            <a:endParaRPr kumimoji="1" lang="zh-CN" altLang="en-US" sz="2200" b="1" dirty="0"/>
          </a:p>
        </p:txBody>
      </p:sp>
      <p:sp>
        <p:nvSpPr>
          <p:cNvPr id="21" name="文本框 20"/>
          <p:cNvSpPr txBox="1"/>
          <p:nvPr/>
        </p:nvSpPr>
        <p:spPr>
          <a:xfrm>
            <a:off x="675551" y="1053779"/>
            <a:ext cx="55342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/>
              <a:t>EXAMPLE</a:t>
            </a:r>
            <a:r>
              <a:rPr kumimoji="1" lang="zh-CN" altLang="en-US" sz="2200" b="1" dirty="0" smtClean="0"/>
              <a:t>：我们的导游没有他们的导游幽默</a:t>
            </a:r>
            <a:endParaRPr kumimoji="1" lang="zh-CN" alt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225998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88210" y="1831474"/>
            <a:ext cx="5658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1</a:t>
            </a:r>
            <a:r>
              <a:rPr kumimoji="1" lang="zh-CN" altLang="en-US" dirty="0" smtClean="0"/>
              <a:t>、用电子邮件不如发短信</a:t>
            </a:r>
            <a:r>
              <a:rPr kumimoji="1" lang="en-US" altLang="zh-CN" u="sng" dirty="0" smtClean="0"/>
              <a:t>                   </a:t>
            </a:r>
            <a:r>
              <a:rPr kumimoji="1" lang="zh-CN" altLang="en-US" dirty="0" smtClean="0"/>
              <a:t>。</a:t>
            </a:r>
            <a:endParaRPr kumimoji="1"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626511" y="2597092"/>
            <a:ext cx="3571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2</a:t>
            </a:r>
            <a:r>
              <a:rPr kumimoji="1" lang="zh-CN" altLang="en-US" dirty="0" smtClean="0"/>
              <a:t>、你做饭不如我做饭</a:t>
            </a:r>
            <a:r>
              <a:rPr kumimoji="1" lang="en-US" altLang="zh-CN" u="sng" dirty="0" smtClean="0"/>
              <a:t>               </a:t>
            </a:r>
            <a:r>
              <a:rPr kumimoji="1" lang="zh-CN" altLang="en-US" dirty="0" smtClean="0"/>
              <a:t>。</a:t>
            </a:r>
            <a:endParaRPr kumimoji="1"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647710" y="3347650"/>
            <a:ext cx="4839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3</a:t>
            </a:r>
            <a:r>
              <a:rPr kumimoji="1" lang="zh-CN" altLang="en-US" dirty="0" smtClean="0"/>
              <a:t>、我读书不如你</a:t>
            </a:r>
            <a:r>
              <a:rPr kumimoji="1" lang="en-US" altLang="zh-CN" u="sng" dirty="0" smtClean="0"/>
              <a:t>                       </a:t>
            </a:r>
            <a:r>
              <a:rPr kumimoji="1" lang="en-US" altLang="zh-CN" dirty="0" smtClean="0"/>
              <a:t> </a:t>
            </a:r>
            <a:r>
              <a:rPr kumimoji="1" lang="zh-CN" altLang="en-US" dirty="0" smtClean="0"/>
              <a:t>。</a:t>
            </a:r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638441" y="4147828"/>
            <a:ext cx="5316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4</a:t>
            </a:r>
            <a:r>
              <a:rPr kumimoji="1" lang="zh-CN" altLang="en-US" dirty="0"/>
              <a:t>、</a:t>
            </a:r>
            <a:r>
              <a:rPr kumimoji="1" lang="zh-CN" altLang="en-US" dirty="0" smtClean="0"/>
              <a:t>坐火车当然不如坐飞机</a:t>
            </a:r>
            <a:r>
              <a:rPr kumimoji="1" lang="en-US" altLang="zh-CN" u="sng" dirty="0" smtClean="0"/>
              <a:t>               </a:t>
            </a:r>
            <a:r>
              <a:rPr kumimoji="1" lang="zh-CN" altLang="en-US" dirty="0" smtClean="0"/>
              <a:t>。</a:t>
            </a:r>
            <a:r>
              <a:rPr kumimoji="1" lang="en-US" altLang="zh-CN" dirty="0" smtClean="0"/>
              <a:t> </a:t>
            </a:r>
            <a:endParaRPr kumimoji="1"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632782" y="4921622"/>
            <a:ext cx="5172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5</a:t>
            </a:r>
            <a:r>
              <a:rPr kumimoji="1" lang="zh-CN" altLang="en-US" dirty="0" smtClean="0"/>
              <a:t>、这件</a:t>
            </a:r>
            <a:r>
              <a:rPr kumimoji="1" lang="en-US" altLang="zh-CN" dirty="0" smtClean="0"/>
              <a:t>T</a:t>
            </a:r>
            <a:r>
              <a:rPr kumimoji="1" lang="zh-CN" altLang="en-US" dirty="0" smtClean="0"/>
              <a:t>恤不如那件</a:t>
            </a:r>
            <a:r>
              <a:rPr kumimoji="1" lang="en-US" altLang="zh-CN" dirty="0" smtClean="0"/>
              <a:t>T</a:t>
            </a:r>
            <a:r>
              <a:rPr kumimoji="1" lang="zh-CN" altLang="en-US" dirty="0" smtClean="0"/>
              <a:t>恤</a:t>
            </a:r>
            <a:r>
              <a:rPr kumimoji="1" lang="en-US" altLang="zh-CN" u="sng" dirty="0" smtClean="0"/>
              <a:t>                 </a:t>
            </a:r>
            <a:r>
              <a:rPr kumimoji="1" lang="zh-CN" altLang="en-US" dirty="0" smtClean="0"/>
              <a:t>。</a:t>
            </a:r>
            <a:endParaRPr kumimoji="1"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629265" y="5698076"/>
            <a:ext cx="36731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6</a:t>
            </a:r>
            <a:r>
              <a:rPr kumimoji="1" lang="zh-CN" altLang="en-US" dirty="0" smtClean="0"/>
              <a:t>、吃快餐不如做饭</a:t>
            </a:r>
            <a:r>
              <a:rPr kumimoji="1" lang="en-US" altLang="zh-CN" u="sng" dirty="0" smtClean="0"/>
              <a:t>                   </a:t>
            </a:r>
            <a:r>
              <a:rPr kumimoji="1" lang="zh-CN" altLang="en-US" dirty="0" smtClean="0"/>
              <a:t>。</a:t>
            </a:r>
            <a:endParaRPr kumimoji="1" lang="en-US" altLang="zh-CN" dirty="0" smtClean="0"/>
          </a:p>
          <a:p>
            <a:endParaRPr kumimoji="1" lang="en-US" altLang="zh-CN" dirty="0" smtClean="0"/>
          </a:p>
          <a:p>
            <a:r>
              <a:rPr kumimoji="1" lang="zh-CN" altLang="zh-CN" dirty="0" smtClean="0"/>
              <a:t>7</a:t>
            </a:r>
            <a:r>
              <a:rPr kumimoji="1" lang="zh-CN" altLang="en-US" dirty="0" smtClean="0"/>
              <a:t>、喝可乐不如喝水</a:t>
            </a:r>
            <a:r>
              <a:rPr kumimoji="1" lang="en-US" altLang="zh-CN" u="sng" dirty="0" smtClean="0"/>
              <a:t>                    </a:t>
            </a:r>
            <a:r>
              <a:rPr kumimoji="1" lang="zh-CN" altLang="en-US" dirty="0" smtClean="0"/>
              <a:t>。</a:t>
            </a:r>
            <a:endParaRPr kumimoji="1" lang="en-US" altLang="zh-CN" dirty="0"/>
          </a:p>
        </p:txBody>
      </p:sp>
      <p:pic>
        <p:nvPicPr>
          <p:cNvPr id="16" name="图片 15" descr="下载 (2)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554" y="4444781"/>
            <a:ext cx="1335507" cy="1294504"/>
          </a:xfrm>
          <a:prstGeom prst="rect">
            <a:avLst/>
          </a:prstGeom>
        </p:spPr>
      </p:pic>
      <p:pic>
        <p:nvPicPr>
          <p:cNvPr id="17" name="图片 16" descr="a9128b6f78b9ef69cde46e89ac3fa2e3c53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634" y="4381854"/>
            <a:ext cx="1452422" cy="1452422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157238" y="145142"/>
            <a:ext cx="11881074" cy="13409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659100" y="135859"/>
            <a:ext cx="46308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 smtClean="0">
                <a:solidFill>
                  <a:srgbClr val="4E758E"/>
                </a:solidFill>
                <a:ea typeface="楷体-简"/>
              </a:rPr>
              <a:t>Grammar</a:t>
            </a:r>
            <a:r>
              <a:rPr kumimoji="1" lang="zh-CN" altLang="en-US" sz="2400" b="1" dirty="0" smtClean="0">
                <a:solidFill>
                  <a:srgbClr val="4E758E"/>
                </a:solidFill>
                <a:ea typeface="楷体-简"/>
              </a:rPr>
              <a:t>：</a:t>
            </a:r>
            <a:r>
              <a:rPr kumimoji="1" lang="en-US" altLang="zh-CN" sz="2400" b="1" dirty="0" smtClean="0">
                <a:solidFill>
                  <a:srgbClr val="4E758E"/>
                </a:solidFill>
                <a:ea typeface="楷体-简"/>
              </a:rPr>
              <a:t>Comparative Sentence                </a:t>
            </a:r>
            <a:endParaRPr kumimoji="1" lang="en-US" altLang="zh-CN" sz="2400" b="1" dirty="0">
              <a:solidFill>
                <a:srgbClr val="4E758E"/>
              </a:solidFill>
              <a:ea typeface="楷体-简"/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xmlns="" id="{ED857A0B-BC9B-40CC-ACAE-DF9491157033}"/>
              </a:ext>
            </a:extLst>
          </p:cNvPr>
          <p:cNvSpPr/>
          <p:nvPr/>
        </p:nvSpPr>
        <p:spPr>
          <a:xfrm>
            <a:off x="323439" y="288448"/>
            <a:ext cx="196655" cy="183266"/>
          </a:xfrm>
          <a:prstGeom prst="ellipse">
            <a:avLst/>
          </a:prstGeom>
          <a:solidFill>
            <a:srgbClr val="E29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rgbClr val="FE9903"/>
                </a:solidFill>
              </a:rPr>
              <a:t>                             </a:t>
            </a:r>
            <a:endParaRPr lang="zh-CN" altLang="en-US" dirty="0">
              <a:solidFill>
                <a:srgbClr val="FE9903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10753" y="716029"/>
            <a:ext cx="11864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 smtClean="0">
                <a:solidFill>
                  <a:srgbClr val="FE9903"/>
                </a:solidFill>
              </a:rPr>
              <a:t>不如</a:t>
            </a:r>
            <a:r>
              <a:rPr kumimoji="1" lang="en-US" altLang="zh-CN" dirty="0" smtClean="0"/>
              <a:t> means more or less the same thing as </a:t>
            </a:r>
            <a:r>
              <a:rPr kumimoji="1" lang="zh-CN" altLang="en-US" dirty="0" smtClean="0"/>
              <a:t>没有，</a:t>
            </a:r>
            <a:r>
              <a:rPr kumimoji="1" lang="en-US" altLang="zh-CN" dirty="0" smtClean="0"/>
              <a:t>except that the adjective after </a:t>
            </a:r>
            <a:r>
              <a:rPr kumimoji="1" lang="zh-CN" altLang="en-US" dirty="0" smtClean="0"/>
              <a:t>不如</a:t>
            </a:r>
            <a:r>
              <a:rPr kumimoji="1" lang="en-US" altLang="zh-CN" dirty="0" smtClean="0"/>
              <a:t> is usually </a:t>
            </a:r>
            <a:r>
              <a:rPr kumimoji="1" lang="en-US" altLang="zh-CN" sz="2400" dirty="0" smtClean="0">
                <a:solidFill>
                  <a:srgbClr val="FE9903"/>
                </a:solidFill>
              </a:rPr>
              <a:t>positive in meaning</a:t>
            </a:r>
            <a:endParaRPr kumimoji="1" lang="zh-CN" altLang="en-US" sz="2400" dirty="0">
              <a:solidFill>
                <a:srgbClr val="FE99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89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157238" y="145142"/>
            <a:ext cx="11881074" cy="13409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267281" y="257449"/>
            <a:ext cx="5894763" cy="1200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 err="1" smtClean="0">
                <a:solidFill>
                  <a:srgbClr val="4E758E"/>
                </a:solidFill>
                <a:ea typeface="楷体-简"/>
              </a:rPr>
              <a:t>Words&amp;Phrases</a:t>
            </a:r>
            <a:r>
              <a:rPr kumimoji="1" lang="zh-CN" altLang="en-US" sz="2400" b="1" dirty="0" smtClean="0">
                <a:solidFill>
                  <a:srgbClr val="4E758E"/>
                </a:solidFill>
                <a:ea typeface="楷体-简"/>
              </a:rPr>
              <a:t>：</a:t>
            </a:r>
            <a:r>
              <a:rPr kumimoji="1" lang="zh-CN" altLang="en-US" sz="2400" b="1" dirty="0">
                <a:solidFill>
                  <a:srgbClr val="4E758E"/>
                </a:solidFill>
              </a:rPr>
              <a:t>之前（</a:t>
            </a:r>
            <a:r>
              <a:rPr kumimoji="1" lang="en-US" altLang="zh-CN" sz="2400" b="1" dirty="0">
                <a:solidFill>
                  <a:srgbClr val="4E758E"/>
                </a:solidFill>
              </a:rPr>
              <a:t>before</a:t>
            </a:r>
            <a:r>
              <a:rPr kumimoji="1" lang="zh-CN" altLang="en-US" sz="2400" b="1" dirty="0">
                <a:solidFill>
                  <a:srgbClr val="4E758E"/>
                </a:solidFill>
              </a:rPr>
              <a:t>；</a:t>
            </a:r>
            <a:r>
              <a:rPr kumimoji="1" lang="en-US" altLang="zh-CN" sz="2400" b="1" dirty="0">
                <a:solidFill>
                  <a:srgbClr val="4E758E"/>
                </a:solidFill>
              </a:rPr>
              <a:t>prior to</a:t>
            </a:r>
            <a:r>
              <a:rPr kumimoji="1" lang="zh-CN" altLang="en-US" sz="2400" b="1" dirty="0">
                <a:solidFill>
                  <a:srgbClr val="4E758E"/>
                </a:solidFill>
              </a:rPr>
              <a:t>）</a:t>
            </a:r>
          </a:p>
          <a:p>
            <a:endParaRPr kumimoji="1" lang="en-US" altLang="zh-CN" sz="2400" b="1" dirty="0" smtClean="0">
              <a:solidFill>
                <a:srgbClr val="4E758E"/>
              </a:solidFill>
              <a:ea typeface="楷体-简"/>
            </a:endParaRPr>
          </a:p>
          <a:p>
            <a:r>
              <a:rPr kumimoji="1" lang="en-US" altLang="zh-CN" sz="2400" b="1" dirty="0" smtClean="0">
                <a:solidFill>
                  <a:srgbClr val="4E758E"/>
                </a:solidFill>
                <a:ea typeface="楷体-简"/>
              </a:rPr>
              <a:t>                </a:t>
            </a:r>
            <a:endParaRPr kumimoji="1" lang="en-US" altLang="zh-CN" sz="2400" b="1" dirty="0">
              <a:solidFill>
                <a:srgbClr val="4E758E"/>
              </a:solidFill>
              <a:ea typeface="楷体-简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4265" y="810598"/>
            <a:ext cx="453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/>
              <a:t>EXAMPLE</a:t>
            </a:r>
            <a:r>
              <a:rPr kumimoji="1" lang="zh-CN" altLang="en-US" b="1" dirty="0" smtClean="0"/>
              <a:t>：在毕业之前，我还得实习两个月</a:t>
            </a:r>
            <a:endParaRPr kumimoji="1" lang="zh-CN" altLang="en-US" b="1" dirty="0"/>
          </a:p>
        </p:txBody>
      </p:sp>
      <p:sp>
        <p:nvSpPr>
          <p:cNvPr id="10" name="文本框 9"/>
          <p:cNvSpPr txBox="1"/>
          <p:nvPr/>
        </p:nvSpPr>
        <p:spPr>
          <a:xfrm>
            <a:off x="1533107" y="3059211"/>
            <a:ext cx="4096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：在毕业之前你要做什么？</a:t>
            </a:r>
            <a:endParaRPr kumimoji="1"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142865" y="3033848"/>
            <a:ext cx="659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B</a:t>
            </a:r>
            <a:r>
              <a:rPr kumimoji="1" lang="zh-CN" altLang="en-US" dirty="0" smtClean="0"/>
              <a:t>：</a:t>
            </a:r>
            <a:r>
              <a:rPr kumimoji="1" lang="en-US" altLang="zh-CN" u="sng" dirty="0" smtClean="0"/>
              <a:t>                                        </a:t>
            </a:r>
            <a:endParaRPr kumimoji="1"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1533108" y="3840814"/>
            <a:ext cx="4096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：在睡觉之前你要做什么</a:t>
            </a:r>
            <a:r>
              <a:rPr kumimoji="1" lang="zh-CN" altLang="zh-CN" dirty="0"/>
              <a:t>？</a:t>
            </a:r>
            <a:endParaRPr kumimoji="1"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5140298" y="3772378"/>
            <a:ext cx="659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B</a:t>
            </a:r>
            <a:r>
              <a:rPr kumimoji="1" lang="zh-CN" altLang="en-US" dirty="0" smtClean="0"/>
              <a:t>：</a:t>
            </a:r>
            <a:r>
              <a:rPr kumimoji="1" lang="en-US" altLang="zh-CN" u="sng" dirty="0" smtClean="0"/>
              <a:t>                                        </a:t>
            </a:r>
            <a:endParaRPr kumimoji="1"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1550492" y="4662948"/>
            <a:ext cx="3088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：在考试之前你要做什么？</a:t>
            </a:r>
            <a:endParaRPr kumimoji="1"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5163099" y="4621747"/>
            <a:ext cx="659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B</a:t>
            </a:r>
            <a:r>
              <a:rPr kumimoji="1" lang="zh-CN" altLang="en-US" dirty="0" smtClean="0"/>
              <a:t>：</a:t>
            </a:r>
            <a:r>
              <a:rPr kumimoji="1" lang="en-US" altLang="zh-CN" u="sng" dirty="0" smtClean="0"/>
              <a:t>                                        </a:t>
            </a:r>
            <a:endParaRPr kumimoji="1" lang="zh-CN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1095247" y="2711742"/>
            <a:ext cx="8646193" cy="317860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xmlns="" id="{ED857A0B-BC9B-40CC-ACAE-DF9491157033}"/>
              </a:ext>
            </a:extLst>
          </p:cNvPr>
          <p:cNvSpPr/>
          <p:nvPr/>
        </p:nvSpPr>
        <p:spPr>
          <a:xfrm>
            <a:off x="1213068" y="2842954"/>
            <a:ext cx="340697" cy="250830"/>
          </a:xfrm>
          <a:prstGeom prst="ellipse">
            <a:avLst/>
          </a:prstGeom>
          <a:solidFill>
            <a:srgbClr val="E29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E9903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567782" y="5342237"/>
            <a:ext cx="3319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：在看电影之前你要做什么？</a:t>
            </a:r>
            <a:endParaRPr kumimoji="1"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5166878" y="5260506"/>
            <a:ext cx="659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B</a:t>
            </a:r>
            <a:r>
              <a:rPr kumimoji="1" lang="zh-CN" altLang="en-US" dirty="0" smtClean="0"/>
              <a:t>：</a:t>
            </a:r>
            <a:r>
              <a:rPr kumimoji="1" lang="en-US" altLang="zh-CN" u="sng" dirty="0" smtClean="0"/>
              <a:t>                                        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2087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157238" y="145142"/>
            <a:ext cx="11881074" cy="13409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267281" y="257449"/>
            <a:ext cx="7798379" cy="1200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 err="1" smtClean="0">
                <a:solidFill>
                  <a:srgbClr val="4E758E"/>
                </a:solidFill>
                <a:ea typeface="楷体-简"/>
              </a:rPr>
              <a:t>Words&amp;Phrases</a:t>
            </a:r>
            <a:r>
              <a:rPr kumimoji="1" lang="zh-CN" altLang="en-US" sz="2400" b="1" dirty="0" smtClean="0">
                <a:solidFill>
                  <a:srgbClr val="4E758E"/>
                </a:solidFill>
                <a:ea typeface="楷体-简"/>
              </a:rPr>
              <a:t>：</a:t>
            </a:r>
            <a:r>
              <a:rPr kumimoji="1" lang="zh-CN" altLang="en-US" sz="2400" b="1" dirty="0" smtClean="0">
                <a:solidFill>
                  <a:srgbClr val="4E758E"/>
                </a:solidFill>
              </a:rPr>
              <a:t>千万（</a:t>
            </a:r>
            <a:r>
              <a:rPr kumimoji="1" lang="en-US" altLang="zh-CN" sz="2400" b="1" dirty="0" smtClean="0">
                <a:solidFill>
                  <a:srgbClr val="4E758E"/>
                </a:solidFill>
              </a:rPr>
              <a:t>by all means</a:t>
            </a:r>
            <a:r>
              <a:rPr kumimoji="1" lang="zh-CN" altLang="en-US" sz="2400" b="1" dirty="0" smtClean="0">
                <a:solidFill>
                  <a:srgbClr val="4E758E"/>
                </a:solidFill>
              </a:rPr>
              <a:t>；</a:t>
            </a:r>
            <a:r>
              <a:rPr kumimoji="1" lang="en-US" altLang="zh-CN" sz="2400" b="1" dirty="0" smtClean="0">
                <a:solidFill>
                  <a:srgbClr val="4E758E"/>
                </a:solidFill>
              </a:rPr>
              <a:t>absolutely must</a:t>
            </a:r>
            <a:r>
              <a:rPr kumimoji="1" lang="zh-CN" altLang="en-US" sz="2400" b="1" dirty="0" smtClean="0">
                <a:solidFill>
                  <a:srgbClr val="4E758E"/>
                </a:solidFill>
              </a:rPr>
              <a:t>）</a:t>
            </a:r>
            <a:endParaRPr kumimoji="1" lang="zh-CN" altLang="en-US" sz="2400" b="1" dirty="0">
              <a:solidFill>
                <a:srgbClr val="4E758E"/>
              </a:solidFill>
            </a:endParaRPr>
          </a:p>
          <a:p>
            <a:endParaRPr kumimoji="1" lang="en-US" altLang="zh-CN" sz="2400" b="1" dirty="0" smtClean="0">
              <a:solidFill>
                <a:srgbClr val="4E758E"/>
              </a:solidFill>
              <a:ea typeface="楷体-简"/>
            </a:endParaRPr>
          </a:p>
          <a:p>
            <a:r>
              <a:rPr kumimoji="1" lang="en-US" altLang="zh-CN" sz="2400" b="1" dirty="0" smtClean="0">
                <a:solidFill>
                  <a:srgbClr val="4E758E"/>
                </a:solidFill>
                <a:ea typeface="楷体-简"/>
              </a:rPr>
              <a:t>                </a:t>
            </a:r>
            <a:endParaRPr kumimoji="1" lang="en-US" altLang="zh-CN" sz="2400" b="1" dirty="0">
              <a:solidFill>
                <a:srgbClr val="4E758E"/>
              </a:solidFill>
              <a:ea typeface="楷体-简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2666" y="1634707"/>
            <a:ext cx="5590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/>
              <a:t>EXAMPLE</a:t>
            </a:r>
            <a:r>
              <a:rPr kumimoji="1" lang="zh-CN" altLang="en-US" b="1" dirty="0" smtClean="0"/>
              <a:t>：考试的时候，千万别作弊</a:t>
            </a:r>
            <a:r>
              <a:rPr kumimoji="1" lang="it-IT" altLang="zh-CN" b="1" dirty="0" err="1" smtClean="0"/>
              <a:t>zuò</a:t>
            </a:r>
            <a:r>
              <a:rPr kumimoji="1" lang="it-IT" altLang="zh-CN" b="1" dirty="0" smtClean="0"/>
              <a:t> </a:t>
            </a:r>
            <a:r>
              <a:rPr kumimoji="1" lang="it-IT" altLang="zh-CN" b="1" dirty="0" err="1"/>
              <a:t>bì</a:t>
            </a:r>
            <a:r>
              <a:rPr kumimoji="1" lang="it-IT" altLang="zh-CN" b="1" dirty="0"/>
              <a:t> </a:t>
            </a:r>
            <a:r>
              <a:rPr kumimoji="1" lang="zh-CN" altLang="en-US" b="1" dirty="0" smtClean="0"/>
              <a:t>［</a:t>
            </a:r>
            <a:r>
              <a:rPr kumimoji="1" lang="en-US" altLang="zh-CN" b="1" dirty="0" smtClean="0"/>
              <a:t>cheat</a:t>
            </a:r>
            <a:r>
              <a:rPr kumimoji="1" lang="zh-CN" altLang="en-US" b="1" dirty="0" smtClean="0"/>
              <a:t>］</a:t>
            </a:r>
            <a:endParaRPr kumimoji="1" lang="zh-CN" altLang="en-US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337776" y="716030"/>
            <a:ext cx="7700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千万</a:t>
            </a:r>
            <a:r>
              <a:rPr kumimoji="1" lang="en-US" altLang="zh-CN" dirty="0" smtClean="0"/>
              <a:t> means </a:t>
            </a:r>
            <a:r>
              <a:rPr kumimoji="1" lang="zh-CN" altLang="en-US" dirty="0" smtClean="0"/>
              <a:t>“</a:t>
            </a:r>
            <a:r>
              <a:rPr kumimoji="1" lang="en-US" altLang="zh-CN" dirty="0" smtClean="0"/>
              <a:t>to make certain</a:t>
            </a:r>
            <a:r>
              <a:rPr kumimoji="1" lang="zh-CN" altLang="en-US" dirty="0" smtClean="0"/>
              <a:t>”</a:t>
            </a:r>
            <a:r>
              <a:rPr kumimoji="1" lang="en-US" altLang="zh-CN" dirty="0" smtClean="0"/>
              <a:t> It occurs in imperative sentences to advise or urge</a:t>
            </a:r>
            <a:endParaRPr kumimoji="1"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483963" y="2250284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zh-CN" dirty="0" smtClean="0"/>
              <a:t>1</a:t>
            </a:r>
            <a:r>
              <a:rPr kumimoji="1" lang="en-US" altLang="zh-CN" dirty="0" smtClean="0"/>
              <a:t>.</a:t>
            </a:r>
            <a:r>
              <a:rPr kumimoji="1" lang="zh-CN" altLang="en-US" dirty="0" smtClean="0"/>
              <a:t>生病</a:t>
            </a:r>
            <a:endParaRPr kumimoji="1" lang="zh-CN" altLang="en-US" dirty="0"/>
          </a:p>
        </p:txBody>
      </p:sp>
      <p:pic>
        <p:nvPicPr>
          <p:cNvPr id="9" name="图片 8" descr="201702050846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685" y="2283185"/>
            <a:ext cx="1510002" cy="899271"/>
          </a:xfrm>
          <a:prstGeom prst="rect">
            <a:avLst/>
          </a:prstGeom>
        </p:spPr>
      </p:pic>
      <p:sp>
        <p:nvSpPr>
          <p:cNvPr id="10" name="右箭头 9"/>
          <p:cNvSpPr/>
          <p:nvPr/>
        </p:nvSpPr>
        <p:spPr>
          <a:xfrm flipV="1">
            <a:off x="3680369" y="2573984"/>
            <a:ext cx="362876" cy="32394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2046321" y="2549173"/>
            <a:ext cx="110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8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kumimoji="1" lang="zh-CN" altLang="en-US" sz="4800" dirty="0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21151" y="3552427"/>
            <a:ext cx="832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zh-CN" dirty="0" smtClean="0"/>
              <a:t>2</a:t>
            </a:r>
            <a:r>
              <a:rPr kumimoji="1" lang="en-US" altLang="zh-CN" dirty="0" smtClean="0"/>
              <a:t>.</a:t>
            </a:r>
            <a:r>
              <a:rPr kumimoji="1" lang="zh-CN" altLang="en-US" dirty="0" smtClean="0"/>
              <a:t>睡觉</a:t>
            </a:r>
            <a:endParaRPr kumimoji="1" lang="zh-CN" altLang="en-US" dirty="0"/>
          </a:p>
        </p:txBody>
      </p:sp>
      <p:pic>
        <p:nvPicPr>
          <p:cNvPr id="14" name="图片 13" descr="155256780855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031" y="3443518"/>
            <a:ext cx="1422093" cy="944591"/>
          </a:xfrm>
          <a:prstGeom prst="rect">
            <a:avLst/>
          </a:prstGeom>
        </p:spPr>
      </p:pic>
      <p:sp>
        <p:nvSpPr>
          <p:cNvPr id="15" name="右箭头 14"/>
          <p:cNvSpPr/>
          <p:nvPr/>
        </p:nvSpPr>
        <p:spPr>
          <a:xfrm flipV="1">
            <a:off x="3663738" y="3818426"/>
            <a:ext cx="362876" cy="32394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467658" y="4928179"/>
            <a:ext cx="832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zh-CN" dirty="0" smtClean="0"/>
              <a:t>3</a:t>
            </a:r>
            <a:r>
              <a:rPr kumimoji="1" lang="en-US" altLang="zh-CN" dirty="0" smtClean="0"/>
              <a:t>.</a:t>
            </a:r>
            <a:r>
              <a:rPr kumimoji="1" lang="zh-CN" altLang="en-US" dirty="0" smtClean="0"/>
              <a:t>出门</a:t>
            </a:r>
            <a:endParaRPr kumimoji="1" lang="zh-CN" altLang="en-US" dirty="0"/>
          </a:p>
        </p:txBody>
      </p:sp>
      <p:pic>
        <p:nvPicPr>
          <p:cNvPr id="18" name="图片 17" descr="p3138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56" y="4687960"/>
            <a:ext cx="1525845" cy="854473"/>
          </a:xfrm>
          <a:prstGeom prst="rect">
            <a:avLst/>
          </a:prstGeom>
        </p:spPr>
      </p:pic>
      <p:sp>
        <p:nvSpPr>
          <p:cNvPr id="19" name="右箭头 18"/>
          <p:cNvSpPr/>
          <p:nvPr/>
        </p:nvSpPr>
        <p:spPr>
          <a:xfrm flipV="1">
            <a:off x="3619535" y="4982360"/>
            <a:ext cx="362876" cy="32394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390450" y="6271943"/>
            <a:ext cx="1063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zh-CN" dirty="0" smtClean="0"/>
              <a:t>4</a:t>
            </a:r>
            <a:r>
              <a:rPr kumimoji="1" lang="en-US" altLang="zh-CN" dirty="0" smtClean="0"/>
              <a:t>.</a:t>
            </a:r>
            <a:r>
              <a:rPr kumimoji="1" lang="zh-CN" altLang="en-US" dirty="0" smtClean="0"/>
              <a:t>过春节</a:t>
            </a:r>
            <a:endParaRPr kumimoji="1" lang="zh-CN" altLang="en-US" dirty="0"/>
          </a:p>
        </p:txBody>
      </p:sp>
      <p:pic>
        <p:nvPicPr>
          <p:cNvPr id="22" name="图片 21" descr="下载 (5)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986" y="5748736"/>
            <a:ext cx="1486642" cy="1109264"/>
          </a:xfrm>
          <a:prstGeom prst="rect">
            <a:avLst/>
          </a:prstGeom>
        </p:spPr>
      </p:pic>
      <p:sp>
        <p:nvSpPr>
          <p:cNvPr id="23" name="右箭头 22"/>
          <p:cNvSpPr/>
          <p:nvPr/>
        </p:nvSpPr>
        <p:spPr>
          <a:xfrm flipV="1">
            <a:off x="3588843" y="6285810"/>
            <a:ext cx="362876" cy="32394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5985379" y="2229147"/>
            <a:ext cx="2985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5.</a:t>
            </a:r>
            <a:r>
              <a:rPr kumimoji="1" lang="zh-CN" altLang="en-US" dirty="0" smtClean="0"/>
              <a:t>减肥</a:t>
            </a:r>
            <a:r>
              <a:rPr lang="hu-HU" altLang="zh-CN" dirty="0"/>
              <a:t>jiǎn </a:t>
            </a:r>
            <a:r>
              <a:rPr lang="hu-HU" altLang="zh-CN" dirty="0" smtClean="0"/>
              <a:t>féi</a:t>
            </a:r>
            <a:r>
              <a:rPr lang="zh-CN" altLang="en-US" dirty="0" smtClean="0"/>
              <a:t>［</a:t>
            </a:r>
            <a:r>
              <a:rPr lang="en-US" altLang="zh-CN" dirty="0" smtClean="0"/>
              <a:t>lose weight</a:t>
            </a:r>
            <a:r>
              <a:rPr lang="zh-CN" altLang="en-US" dirty="0" smtClean="0"/>
              <a:t>］</a:t>
            </a:r>
            <a:r>
              <a:rPr kumimoji="1" lang="en-US" altLang="zh-CN" dirty="0" smtClean="0"/>
              <a:t> </a:t>
            </a:r>
            <a:endParaRPr kumimoji="1" lang="zh-CN" altLang="en-US" dirty="0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7422" y="1634705"/>
            <a:ext cx="1101574" cy="1467521"/>
          </a:xfrm>
          <a:prstGeom prst="rect">
            <a:avLst/>
          </a:prstGeom>
        </p:spPr>
      </p:pic>
      <p:sp>
        <p:nvSpPr>
          <p:cNvPr id="29" name="右箭头 28"/>
          <p:cNvSpPr/>
          <p:nvPr/>
        </p:nvSpPr>
        <p:spPr>
          <a:xfrm flipV="1">
            <a:off x="10534231" y="2240025"/>
            <a:ext cx="362876" cy="32394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6056713" y="4056783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zh-CN" dirty="0" smtClean="0"/>
              <a:t>6</a:t>
            </a:r>
            <a:r>
              <a:rPr kumimoji="1" lang="en-US" altLang="zh-CN" dirty="0" smtClean="0"/>
              <a:t>.</a:t>
            </a:r>
            <a:r>
              <a:rPr kumimoji="1" lang="zh-CN" altLang="en-US" dirty="0" smtClean="0"/>
              <a:t>上课</a:t>
            </a:r>
            <a:r>
              <a:rPr kumimoji="1" lang="en-US" altLang="zh-CN" dirty="0" smtClean="0"/>
              <a:t> </a:t>
            </a:r>
            <a:endParaRPr kumimoji="1" lang="zh-CN" altLang="en-US" dirty="0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6260" y="3035772"/>
            <a:ext cx="1802167" cy="1381990"/>
          </a:xfrm>
          <a:prstGeom prst="rect">
            <a:avLst/>
          </a:prstGeom>
        </p:spPr>
      </p:pic>
      <p:sp>
        <p:nvSpPr>
          <p:cNvPr id="32" name="右箭头 31"/>
          <p:cNvSpPr/>
          <p:nvPr/>
        </p:nvSpPr>
        <p:spPr>
          <a:xfrm flipV="1">
            <a:off x="8997755" y="4094681"/>
            <a:ext cx="362876" cy="32394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4143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D03BD61-9D53-48C5-9279-10A7604D3F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21" y="712449"/>
            <a:ext cx="3726492" cy="558973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60379A13-6715-43F0-A798-A79C30EC2D67}"/>
              </a:ext>
            </a:extLst>
          </p:cNvPr>
          <p:cNvSpPr txBox="1"/>
          <p:nvPr/>
        </p:nvSpPr>
        <p:spPr>
          <a:xfrm>
            <a:off x="5436650" y="1245802"/>
            <a:ext cx="170872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600" dirty="0"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再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0A6284B7-6EFA-4786-BA4F-BDF2E7BD32D8}"/>
              </a:ext>
            </a:extLst>
          </p:cNvPr>
          <p:cNvSpPr txBox="1"/>
          <p:nvPr/>
        </p:nvSpPr>
        <p:spPr>
          <a:xfrm>
            <a:off x="5362686" y="3655310"/>
            <a:ext cx="222675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600" dirty="0"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见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F1E00E6E-9302-4C7C-B663-5C88665FC8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678824">
            <a:off x="8325744" y="1919703"/>
            <a:ext cx="1531839" cy="205116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7D0BFF13-EE03-4F45-B871-F91FF8D84A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033" b="52088"/>
          <a:stretch/>
        </p:blipFill>
        <p:spPr>
          <a:xfrm>
            <a:off x="3967620" y="775804"/>
            <a:ext cx="2264751" cy="123587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6DAB51B8-B46C-420F-94E3-DD28E7C69D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502" t="9829" r="-2013" b="-1779"/>
          <a:stretch/>
        </p:blipFill>
        <p:spPr>
          <a:xfrm>
            <a:off x="7725649" y="4237331"/>
            <a:ext cx="2288039" cy="2371852"/>
          </a:xfrm>
          <a:prstGeom prst="rect">
            <a:avLst/>
          </a:prstGeom>
        </p:spPr>
      </p:pic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B3851FD-9042-4375-92FA-C507AFE6DF89}"/>
              </a:ext>
            </a:extLst>
          </p:cNvPr>
          <p:cNvSpPr/>
          <p:nvPr/>
        </p:nvSpPr>
        <p:spPr>
          <a:xfrm>
            <a:off x="1064931" y="4007636"/>
            <a:ext cx="229695" cy="229695"/>
          </a:xfrm>
          <a:prstGeom prst="ellipse">
            <a:avLst/>
          </a:prstGeom>
          <a:solidFill>
            <a:srgbClr val="FE99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xmlns="" id="{FF5923EB-A753-4A20-9211-3F0AEC242D7B}"/>
              </a:ext>
            </a:extLst>
          </p:cNvPr>
          <p:cNvSpPr/>
          <p:nvPr/>
        </p:nvSpPr>
        <p:spPr>
          <a:xfrm>
            <a:off x="1064930" y="4631964"/>
            <a:ext cx="229695" cy="229695"/>
          </a:xfrm>
          <a:prstGeom prst="ellipse">
            <a:avLst/>
          </a:prstGeom>
          <a:solidFill>
            <a:srgbClr val="4E7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xmlns="" id="{80C3651D-70B3-41B2-A87F-163667D4C963}"/>
              </a:ext>
            </a:extLst>
          </p:cNvPr>
          <p:cNvSpPr/>
          <p:nvPr/>
        </p:nvSpPr>
        <p:spPr>
          <a:xfrm>
            <a:off x="1064929" y="5256292"/>
            <a:ext cx="229695" cy="229695"/>
          </a:xfrm>
          <a:prstGeom prst="ellipse">
            <a:avLst/>
          </a:prstGeom>
          <a:solidFill>
            <a:srgbClr val="FE99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xmlns="" id="{516970AE-6CA3-46F6-85ED-A55C0F773B3B}"/>
              </a:ext>
            </a:extLst>
          </p:cNvPr>
          <p:cNvSpPr/>
          <p:nvPr/>
        </p:nvSpPr>
        <p:spPr>
          <a:xfrm>
            <a:off x="6399489" y="3521766"/>
            <a:ext cx="312494" cy="312494"/>
          </a:xfrm>
          <a:prstGeom prst="ellipse">
            <a:avLst/>
          </a:prstGeom>
          <a:solidFill>
            <a:srgbClr val="FE9903"/>
          </a:solidFill>
          <a:ln w="76200">
            <a:solidFill>
              <a:srgbClr val="FE99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xmlns="" id="{A16610E3-75CF-4AC2-9E0C-1D00A795A1BE}"/>
              </a:ext>
            </a:extLst>
          </p:cNvPr>
          <p:cNvCxnSpPr/>
          <p:nvPr/>
        </p:nvCxnSpPr>
        <p:spPr>
          <a:xfrm>
            <a:off x="5474138" y="1986009"/>
            <a:ext cx="0" cy="35269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95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497712" y="451413"/>
            <a:ext cx="1710859" cy="6116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í$ļiḋe">
            <a:extLst>
              <a:ext uri="{FF2B5EF4-FFF2-40B4-BE49-F238E27FC236}">
                <a16:creationId xmlns:a16="http://schemas.microsoft.com/office/drawing/2014/main" xmlns="" id="{06635B8C-84C2-4C5B-B75C-8619A33A40BD}"/>
              </a:ext>
            </a:extLst>
          </p:cNvPr>
          <p:cNvSpPr/>
          <p:nvPr/>
        </p:nvSpPr>
        <p:spPr>
          <a:xfrm>
            <a:off x="1670231" y="2485033"/>
            <a:ext cx="9068944" cy="2788759"/>
          </a:xfrm>
          <a:prstGeom prst="roundRect">
            <a:avLst>
              <a:gd name="adj" fmla="val 4401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ïṥḷîḓe">
            <a:extLst>
              <a:ext uri="{FF2B5EF4-FFF2-40B4-BE49-F238E27FC236}">
                <a16:creationId xmlns:a16="http://schemas.microsoft.com/office/drawing/2014/main" xmlns="" id="{0CCFA335-671F-4AE8-9887-CBA0E2B331E2}"/>
              </a:ext>
            </a:extLst>
          </p:cNvPr>
          <p:cNvSpPr/>
          <p:nvPr/>
        </p:nvSpPr>
        <p:spPr bwMode="auto">
          <a:xfrm>
            <a:off x="5847419" y="2178869"/>
            <a:ext cx="635936" cy="63593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FE9903"/>
          </a:solidFill>
          <a:ln w="57150">
            <a:solidFill>
              <a:schemeClr val="bg1"/>
            </a:solidFill>
          </a:ln>
          <a:effectLst/>
        </p:spPr>
        <p:txBody>
          <a:bodyPr wrap="square" lIns="91440" tIns="45720" rIns="91440" bIns="45720" anchor="ctr">
            <a:normAutofit/>
          </a:bodyPr>
          <a:lstStyle/>
          <a:p>
            <a:pPr algn="ctr"/>
            <a:endParaRPr sz="1400" dirty="0"/>
          </a:p>
        </p:txBody>
      </p:sp>
      <p:sp>
        <p:nvSpPr>
          <p:cNvPr id="12" name="文本框 11"/>
          <p:cNvSpPr txBox="1"/>
          <p:nvPr/>
        </p:nvSpPr>
        <p:spPr>
          <a:xfrm>
            <a:off x="869626" y="524618"/>
            <a:ext cx="82586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500" dirty="0" smtClean="0">
                <a:latin typeface="+mj-lt"/>
                <a:ea typeface="楷体"/>
              </a:rPr>
              <a:t>问题</a:t>
            </a:r>
            <a:endParaRPr kumimoji="1" lang="zh-CN" altLang="en-US" sz="2500" dirty="0">
              <a:latin typeface="+mj-lt"/>
              <a:ea typeface="楷体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520472" y="3037799"/>
            <a:ext cx="5027976" cy="16773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500" dirty="0" smtClean="0">
                <a:latin typeface="+mj-lt"/>
                <a:ea typeface="楷体"/>
              </a:rPr>
              <a:t>A</a:t>
            </a:r>
            <a:r>
              <a:rPr kumimoji="1" lang="zh-CN" altLang="en-US" sz="2500" dirty="0" smtClean="0">
                <a:latin typeface="+mj-lt"/>
                <a:ea typeface="楷体"/>
              </a:rPr>
              <a:t>：</a:t>
            </a:r>
            <a:r>
              <a:rPr kumimoji="1" lang="zh-CN" altLang="en-US" sz="2800" dirty="0" smtClean="0">
                <a:solidFill>
                  <a:srgbClr val="000000"/>
                </a:solidFill>
                <a:latin typeface="+mj-lt"/>
                <a:ea typeface="楷体"/>
              </a:rPr>
              <a:t>你最喜欢哪个地方？</a:t>
            </a:r>
            <a:endParaRPr kumimoji="1" lang="en-US" altLang="zh-CN" sz="2800" dirty="0" smtClean="0">
              <a:solidFill>
                <a:srgbClr val="000000"/>
              </a:solidFill>
              <a:latin typeface="+mj-lt"/>
              <a:ea typeface="楷体"/>
            </a:endParaRPr>
          </a:p>
          <a:p>
            <a:endParaRPr kumimoji="1" lang="en-US" altLang="zh-CN" sz="2500" dirty="0">
              <a:latin typeface="+mj-lt"/>
              <a:ea typeface="楷体"/>
            </a:endParaRPr>
          </a:p>
          <a:p>
            <a:endParaRPr kumimoji="1" lang="en-US" altLang="zh-CN" sz="2500" dirty="0" smtClean="0">
              <a:latin typeface="+mj-lt"/>
              <a:ea typeface="楷体"/>
            </a:endParaRPr>
          </a:p>
          <a:p>
            <a:r>
              <a:rPr kumimoji="1" lang="en-US" altLang="zh-CN" sz="2500" dirty="0" smtClean="0">
                <a:latin typeface="+mj-lt"/>
                <a:ea typeface="楷体"/>
              </a:rPr>
              <a:t>B</a:t>
            </a:r>
            <a:r>
              <a:rPr kumimoji="1" lang="zh-CN" altLang="en-US" sz="2500" dirty="0" smtClean="0">
                <a:latin typeface="+mj-lt"/>
                <a:ea typeface="楷体"/>
              </a:rPr>
              <a:t>：</a:t>
            </a:r>
            <a:r>
              <a:rPr kumimoji="1" lang="en-US" altLang="zh-CN" sz="2500" u="sng" dirty="0" smtClean="0">
                <a:latin typeface="+mj-lt"/>
                <a:ea typeface="楷体"/>
              </a:rPr>
              <a:t>                        </a:t>
            </a:r>
            <a:r>
              <a:rPr kumimoji="1" lang="zh-CN" altLang="zh-CN" sz="2500" dirty="0">
                <a:latin typeface="+mj-lt"/>
                <a:ea typeface="楷体"/>
              </a:rPr>
              <a:t>。</a:t>
            </a:r>
            <a:endParaRPr kumimoji="1" lang="zh-CN" altLang="en-US" sz="2500" dirty="0">
              <a:latin typeface="+mj-lt"/>
              <a:ea typeface="楷体"/>
            </a:endParaRPr>
          </a:p>
        </p:txBody>
      </p:sp>
    </p:spTree>
    <p:extLst>
      <p:ext uri="{BB962C8B-B14F-4D97-AF65-F5344CB8AC3E}">
        <p14:creationId xmlns:p14="http://schemas.microsoft.com/office/powerpoint/2010/main" val="319332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A3D2AF9F-B91F-428D-A349-3ACA37CE9E8E}"/>
              </a:ext>
            </a:extLst>
          </p:cNvPr>
          <p:cNvGrpSpPr/>
          <p:nvPr/>
        </p:nvGrpSpPr>
        <p:grpSpPr>
          <a:xfrm>
            <a:off x="3417552" y="1960051"/>
            <a:ext cx="5085798" cy="2855063"/>
            <a:chOff x="2372810" y="1796970"/>
            <a:chExt cx="3842797" cy="2157268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xmlns="" id="{2A0D547B-4007-4EE4-A99E-6D8DF8EF548D}"/>
                </a:ext>
              </a:extLst>
            </p:cNvPr>
            <p:cNvSpPr/>
            <p:nvPr/>
          </p:nvSpPr>
          <p:spPr>
            <a:xfrm>
              <a:off x="4058337" y="2203451"/>
              <a:ext cx="471740" cy="1344308"/>
            </a:xfrm>
            <a:custGeom>
              <a:avLst/>
              <a:gdLst>
                <a:gd name="connsiteX0" fmla="*/ 356884 w 713768"/>
                <a:gd name="connsiteY0" fmla="*/ 0 h 2034009"/>
                <a:gd name="connsiteX1" fmla="*/ 435043 w 713768"/>
                <a:gd name="connsiteY1" fmla="*/ 104521 h 2034009"/>
                <a:gd name="connsiteX2" fmla="*/ 713768 w 713768"/>
                <a:gd name="connsiteY2" fmla="*/ 1017004 h 2034009"/>
                <a:gd name="connsiteX3" fmla="*/ 435043 w 713768"/>
                <a:gd name="connsiteY3" fmla="*/ 1929487 h 2034009"/>
                <a:gd name="connsiteX4" fmla="*/ 356884 w 713768"/>
                <a:gd name="connsiteY4" fmla="*/ 2034009 h 2034009"/>
                <a:gd name="connsiteX5" fmla="*/ 278725 w 713768"/>
                <a:gd name="connsiteY5" fmla="*/ 1929487 h 2034009"/>
                <a:gd name="connsiteX6" fmla="*/ 0 w 713768"/>
                <a:gd name="connsiteY6" fmla="*/ 1017004 h 2034009"/>
                <a:gd name="connsiteX7" fmla="*/ 278725 w 713768"/>
                <a:gd name="connsiteY7" fmla="*/ 104521 h 2034009"/>
                <a:gd name="connsiteX8" fmla="*/ 356884 w 713768"/>
                <a:gd name="connsiteY8" fmla="*/ 0 h 2034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3768" h="2034009">
                  <a:moveTo>
                    <a:pt x="356884" y="0"/>
                  </a:moveTo>
                  <a:lnTo>
                    <a:pt x="435043" y="104521"/>
                  </a:lnTo>
                  <a:cubicBezTo>
                    <a:pt x="611016" y="364994"/>
                    <a:pt x="713768" y="679000"/>
                    <a:pt x="713768" y="1017004"/>
                  </a:cubicBezTo>
                  <a:cubicBezTo>
                    <a:pt x="713768" y="1355009"/>
                    <a:pt x="611016" y="1669014"/>
                    <a:pt x="435043" y="1929487"/>
                  </a:cubicBezTo>
                  <a:lnTo>
                    <a:pt x="356884" y="2034009"/>
                  </a:lnTo>
                  <a:lnTo>
                    <a:pt x="278725" y="1929487"/>
                  </a:lnTo>
                  <a:cubicBezTo>
                    <a:pt x="102753" y="1669014"/>
                    <a:pt x="0" y="1355009"/>
                    <a:pt x="0" y="1017004"/>
                  </a:cubicBezTo>
                  <a:cubicBezTo>
                    <a:pt x="0" y="679000"/>
                    <a:pt x="102753" y="364994"/>
                    <a:pt x="278725" y="104521"/>
                  </a:cubicBezTo>
                  <a:lnTo>
                    <a:pt x="356884" y="0"/>
                  </a:lnTo>
                  <a:close/>
                </a:path>
              </a:pathLst>
            </a:custGeom>
            <a:solidFill>
              <a:srgbClr val="FE990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xmlns="" id="{585CDE51-4A50-41A5-AD95-97C16D0E423D}"/>
                </a:ext>
              </a:extLst>
            </p:cNvPr>
            <p:cNvSpPr/>
            <p:nvPr/>
          </p:nvSpPr>
          <p:spPr>
            <a:xfrm>
              <a:off x="2372810" y="1796970"/>
              <a:ext cx="1921398" cy="2157268"/>
            </a:xfrm>
            <a:custGeom>
              <a:avLst/>
              <a:gdLst>
                <a:gd name="connsiteX0" fmla="*/ 1632030 w 2907176"/>
                <a:gd name="connsiteY0" fmla="*/ 0 h 3264060"/>
                <a:gd name="connsiteX1" fmla="*/ 2891384 w 2907176"/>
                <a:gd name="connsiteY1" fmla="*/ 593907 h 3264060"/>
                <a:gd name="connsiteX2" fmla="*/ 2907176 w 2907176"/>
                <a:gd name="connsiteY2" fmla="*/ 615026 h 3264060"/>
                <a:gd name="connsiteX3" fmla="*/ 2829017 w 2907176"/>
                <a:gd name="connsiteY3" fmla="*/ 719547 h 3264060"/>
                <a:gd name="connsiteX4" fmla="*/ 2550292 w 2907176"/>
                <a:gd name="connsiteY4" fmla="*/ 1632030 h 3264060"/>
                <a:gd name="connsiteX5" fmla="*/ 2829017 w 2907176"/>
                <a:gd name="connsiteY5" fmla="*/ 2544513 h 3264060"/>
                <a:gd name="connsiteX6" fmla="*/ 2907176 w 2907176"/>
                <a:gd name="connsiteY6" fmla="*/ 2649035 h 3264060"/>
                <a:gd name="connsiteX7" fmla="*/ 2891384 w 2907176"/>
                <a:gd name="connsiteY7" fmla="*/ 2670153 h 3264060"/>
                <a:gd name="connsiteX8" fmla="*/ 1632030 w 2907176"/>
                <a:gd name="connsiteY8" fmla="*/ 3264060 h 3264060"/>
                <a:gd name="connsiteX9" fmla="*/ 0 w 2907176"/>
                <a:gd name="connsiteY9" fmla="*/ 1632030 h 3264060"/>
                <a:gd name="connsiteX10" fmla="*/ 1632030 w 2907176"/>
                <a:gd name="connsiteY10" fmla="*/ 0 h 3264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176" h="3264060">
                  <a:moveTo>
                    <a:pt x="1632030" y="0"/>
                  </a:moveTo>
                  <a:cubicBezTo>
                    <a:pt x="2139037" y="0"/>
                    <a:pt x="2592045" y="231193"/>
                    <a:pt x="2891384" y="593907"/>
                  </a:cubicBezTo>
                  <a:lnTo>
                    <a:pt x="2907176" y="615026"/>
                  </a:lnTo>
                  <a:lnTo>
                    <a:pt x="2829017" y="719547"/>
                  </a:lnTo>
                  <a:cubicBezTo>
                    <a:pt x="2653045" y="980020"/>
                    <a:pt x="2550292" y="1294026"/>
                    <a:pt x="2550292" y="1632030"/>
                  </a:cubicBezTo>
                  <a:cubicBezTo>
                    <a:pt x="2550292" y="1970035"/>
                    <a:pt x="2653045" y="2284040"/>
                    <a:pt x="2829017" y="2544513"/>
                  </a:cubicBezTo>
                  <a:lnTo>
                    <a:pt x="2907176" y="2649035"/>
                  </a:lnTo>
                  <a:lnTo>
                    <a:pt x="2891384" y="2670153"/>
                  </a:lnTo>
                  <a:cubicBezTo>
                    <a:pt x="2592045" y="3032867"/>
                    <a:pt x="2139037" y="3264060"/>
                    <a:pt x="1632030" y="3264060"/>
                  </a:cubicBezTo>
                  <a:cubicBezTo>
                    <a:pt x="730685" y="3264060"/>
                    <a:pt x="0" y="2533375"/>
                    <a:pt x="0" y="1632030"/>
                  </a:cubicBezTo>
                  <a:cubicBezTo>
                    <a:pt x="0" y="730685"/>
                    <a:pt x="730685" y="0"/>
                    <a:pt x="1632030" y="0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xmlns="" id="{1AA29669-7C0A-43F8-AF03-577104BD34C5}"/>
                </a:ext>
              </a:extLst>
            </p:cNvPr>
            <p:cNvSpPr/>
            <p:nvPr/>
          </p:nvSpPr>
          <p:spPr>
            <a:xfrm>
              <a:off x="5710696" y="2178260"/>
              <a:ext cx="504911" cy="1379840"/>
            </a:xfrm>
            <a:custGeom>
              <a:avLst/>
              <a:gdLst>
                <a:gd name="connsiteX0" fmla="*/ 248394 w 504911"/>
                <a:gd name="connsiteY0" fmla="*/ 0 h 1379840"/>
                <a:gd name="connsiteX1" fmla="*/ 258603 w 504911"/>
                <a:gd name="connsiteY1" fmla="*/ 11233 h 1379840"/>
                <a:gd name="connsiteX2" fmla="*/ 504911 w 504911"/>
                <a:gd name="connsiteY2" fmla="*/ 697344 h 1379840"/>
                <a:gd name="connsiteX3" fmla="*/ 320697 w 504911"/>
                <a:gd name="connsiteY3" fmla="*/ 1300418 h 1379840"/>
                <a:gd name="connsiteX4" fmla="*/ 261306 w 504911"/>
                <a:gd name="connsiteY4" fmla="*/ 1379840 h 1379840"/>
                <a:gd name="connsiteX5" fmla="*/ 242990 w 504911"/>
                <a:gd name="connsiteY5" fmla="*/ 1359688 h 1379840"/>
                <a:gd name="connsiteX6" fmla="*/ 0 w 504911"/>
                <a:gd name="connsiteY6" fmla="*/ 682817 h 1379840"/>
                <a:gd name="connsiteX7" fmla="*/ 242990 w 504911"/>
                <a:gd name="connsiteY7" fmla="*/ 5946 h 1379840"/>
                <a:gd name="connsiteX8" fmla="*/ 248394 w 504911"/>
                <a:gd name="connsiteY8" fmla="*/ 0 h 137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911" h="1379840">
                  <a:moveTo>
                    <a:pt x="248394" y="0"/>
                  </a:moveTo>
                  <a:lnTo>
                    <a:pt x="258603" y="11233"/>
                  </a:lnTo>
                  <a:cubicBezTo>
                    <a:pt x="412477" y="197684"/>
                    <a:pt x="504911" y="436720"/>
                    <a:pt x="504911" y="697344"/>
                  </a:cubicBezTo>
                  <a:cubicBezTo>
                    <a:pt x="504911" y="920737"/>
                    <a:pt x="437000" y="1128268"/>
                    <a:pt x="320697" y="1300418"/>
                  </a:cubicBezTo>
                  <a:lnTo>
                    <a:pt x="261306" y="1379840"/>
                  </a:lnTo>
                  <a:lnTo>
                    <a:pt x="242990" y="1359688"/>
                  </a:lnTo>
                  <a:cubicBezTo>
                    <a:pt x="91189" y="1175748"/>
                    <a:pt x="0" y="939932"/>
                    <a:pt x="0" y="682817"/>
                  </a:cubicBezTo>
                  <a:cubicBezTo>
                    <a:pt x="0" y="425703"/>
                    <a:pt x="91189" y="189887"/>
                    <a:pt x="242990" y="5946"/>
                  </a:cubicBezTo>
                  <a:lnTo>
                    <a:pt x="248394" y="0"/>
                  </a:lnTo>
                  <a:close/>
                </a:path>
              </a:pathLst>
            </a:custGeom>
            <a:solidFill>
              <a:srgbClr val="4E758E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xmlns="" id="{0C9552A5-AF37-4A59-BECC-B56D95976881}"/>
                </a:ext>
              </a:extLst>
            </p:cNvPr>
            <p:cNvSpPr/>
            <p:nvPr/>
          </p:nvSpPr>
          <p:spPr>
            <a:xfrm>
              <a:off x="4294209" y="1796970"/>
              <a:ext cx="1677793" cy="2157268"/>
            </a:xfrm>
            <a:custGeom>
              <a:avLst/>
              <a:gdLst>
                <a:gd name="connsiteX0" fmla="*/ 842764 w 1677793"/>
                <a:gd name="connsiteY0" fmla="*/ 0 h 2157268"/>
                <a:gd name="connsiteX1" fmla="*/ 1605473 w 1677793"/>
                <a:gd name="connsiteY1" fmla="*/ 315925 h 2157268"/>
                <a:gd name="connsiteX2" fmla="*/ 1664881 w 1677793"/>
                <a:gd name="connsiteY2" fmla="*/ 381290 h 2157268"/>
                <a:gd name="connsiteX3" fmla="*/ 1659477 w 1677793"/>
                <a:gd name="connsiteY3" fmla="*/ 387236 h 2157268"/>
                <a:gd name="connsiteX4" fmla="*/ 1416487 w 1677793"/>
                <a:gd name="connsiteY4" fmla="*/ 1064107 h 2157268"/>
                <a:gd name="connsiteX5" fmla="*/ 1659477 w 1677793"/>
                <a:gd name="connsiteY5" fmla="*/ 1740978 h 2157268"/>
                <a:gd name="connsiteX6" fmla="*/ 1677793 w 1677793"/>
                <a:gd name="connsiteY6" fmla="*/ 1761130 h 2157268"/>
                <a:gd name="connsiteX7" fmla="*/ 1675090 w 1677793"/>
                <a:gd name="connsiteY7" fmla="*/ 1764745 h 2157268"/>
                <a:gd name="connsiteX8" fmla="*/ 842764 w 1677793"/>
                <a:gd name="connsiteY8" fmla="*/ 2157268 h 2157268"/>
                <a:gd name="connsiteX9" fmla="*/ 10437 w 1677793"/>
                <a:gd name="connsiteY9" fmla="*/ 1764746 h 2157268"/>
                <a:gd name="connsiteX10" fmla="*/ 0 w 1677793"/>
                <a:gd name="connsiteY10" fmla="*/ 1750789 h 2157268"/>
                <a:gd name="connsiteX11" fmla="*/ 51657 w 1677793"/>
                <a:gd name="connsiteY11" fmla="*/ 1681708 h 2157268"/>
                <a:gd name="connsiteX12" fmla="*/ 235870 w 1677793"/>
                <a:gd name="connsiteY12" fmla="*/ 1078634 h 2157268"/>
                <a:gd name="connsiteX13" fmla="*/ 51657 w 1677793"/>
                <a:gd name="connsiteY13" fmla="*/ 475560 h 2157268"/>
                <a:gd name="connsiteX14" fmla="*/ 0 w 1677793"/>
                <a:gd name="connsiteY14" fmla="*/ 406480 h 2157268"/>
                <a:gd name="connsiteX15" fmla="*/ 10437 w 1677793"/>
                <a:gd name="connsiteY15" fmla="*/ 392523 h 2157268"/>
                <a:gd name="connsiteX16" fmla="*/ 842764 w 1677793"/>
                <a:gd name="connsiteY16" fmla="*/ 0 h 215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7793" h="2157268">
                  <a:moveTo>
                    <a:pt x="842764" y="0"/>
                  </a:moveTo>
                  <a:cubicBezTo>
                    <a:pt x="1140621" y="0"/>
                    <a:pt x="1410279" y="120730"/>
                    <a:pt x="1605473" y="315925"/>
                  </a:cubicBezTo>
                  <a:lnTo>
                    <a:pt x="1664881" y="381290"/>
                  </a:lnTo>
                  <a:lnTo>
                    <a:pt x="1659477" y="387236"/>
                  </a:lnTo>
                  <a:cubicBezTo>
                    <a:pt x="1507676" y="571177"/>
                    <a:pt x="1416487" y="806993"/>
                    <a:pt x="1416487" y="1064107"/>
                  </a:cubicBezTo>
                  <a:cubicBezTo>
                    <a:pt x="1416487" y="1321222"/>
                    <a:pt x="1507676" y="1557038"/>
                    <a:pt x="1659477" y="1740978"/>
                  </a:cubicBezTo>
                  <a:lnTo>
                    <a:pt x="1677793" y="1761130"/>
                  </a:lnTo>
                  <a:lnTo>
                    <a:pt x="1675090" y="1764745"/>
                  </a:lnTo>
                  <a:cubicBezTo>
                    <a:pt x="1477253" y="2004469"/>
                    <a:pt x="1177853" y="2157268"/>
                    <a:pt x="842764" y="2157268"/>
                  </a:cubicBezTo>
                  <a:cubicBezTo>
                    <a:pt x="507676" y="2157268"/>
                    <a:pt x="208275" y="2004469"/>
                    <a:pt x="10437" y="1764746"/>
                  </a:cubicBezTo>
                  <a:lnTo>
                    <a:pt x="0" y="1750789"/>
                  </a:lnTo>
                  <a:lnTo>
                    <a:pt x="51657" y="1681708"/>
                  </a:lnTo>
                  <a:cubicBezTo>
                    <a:pt x="167960" y="1509558"/>
                    <a:pt x="235870" y="1302027"/>
                    <a:pt x="235870" y="1078634"/>
                  </a:cubicBezTo>
                  <a:cubicBezTo>
                    <a:pt x="235870" y="855242"/>
                    <a:pt x="167960" y="647711"/>
                    <a:pt x="51657" y="475560"/>
                  </a:cubicBezTo>
                  <a:lnTo>
                    <a:pt x="0" y="406480"/>
                  </a:lnTo>
                  <a:lnTo>
                    <a:pt x="10437" y="392523"/>
                  </a:lnTo>
                  <a:cubicBezTo>
                    <a:pt x="208275" y="152799"/>
                    <a:pt x="507676" y="0"/>
                    <a:pt x="842764" y="0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A1248388-114A-40E9-AA7C-848779D27117}"/>
              </a:ext>
            </a:extLst>
          </p:cNvPr>
          <p:cNvSpPr/>
          <p:nvPr/>
        </p:nvSpPr>
        <p:spPr>
          <a:xfrm rot="16200000">
            <a:off x="2180115" y="3130206"/>
            <a:ext cx="597585" cy="597585"/>
          </a:xfrm>
          <a:prstGeom prst="ellipse">
            <a:avLst/>
          </a:prstGeom>
          <a:solidFill>
            <a:srgbClr val="4E7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xmlns="" id="{9FCA2CA5-AF16-4F66-A642-96F3CEF482A6}"/>
              </a:ext>
            </a:extLst>
          </p:cNvPr>
          <p:cNvSpPr/>
          <p:nvPr/>
        </p:nvSpPr>
        <p:spPr>
          <a:xfrm rot="16200000">
            <a:off x="8765527" y="3067994"/>
            <a:ext cx="597585" cy="597585"/>
          </a:xfrm>
          <a:prstGeom prst="ellipse">
            <a:avLst/>
          </a:prstGeom>
          <a:solidFill>
            <a:srgbClr val="FE99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2B685FE2-4790-49C9-AB3F-5823D9F9E8F4}"/>
              </a:ext>
            </a:extLst>
          </p:cNvPr>
          <p:cNvSpPr txBox="1"/>
          <p:nvPr/>
        </p:nvSpPr>
        <p:spPr>
          <a:xfrm>
            <a:off x="4179844" y="1035171"/>
            <a:ext cx="3445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PART ONE</a:t>
            </a:r>
            <a:endParaRPr lang="zh-CN" altLang="en-US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95B9E28D-7B1C-4F71-BD71-077C7683050C}"/>
              </a:ext>
            </a:extLst>
          </p:cNvPr>
          <p:cNvSpPr txBox="1"/>
          <p:nvPr/>
        </p:nvSpPr>
        <p:spPr>
          <a:xfrm>
            <a:off x="3812073" y="2530286"/>
            <a:ext cx="17087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 smtClean="0"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生</a:t>
            </a:r>
            <a:endParaRPr lang="zh-CN" altLang="en-US" sz="11500" dirty="0">
              <a:latin typeface="仓耳暖男手札体 W01" panose="02020400000000000000" pitchFamily="18" charset="-122"/>
              <a:ea typeface="仓耳暖男手札体 W01" panose="02020400000000000000" pitchFamily="18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C612608B-C0AE-46E6-90F9-39FC7319FF67}"/>
              </a:ext>
            </a:extLst>
          </p:cNvPr>
          <p:cNvSpPr txBox="1"/>
          <p:nvPr/>
        </p:nvSpPr>
        <p:spPr>
          <a:xfrm>
            <a:off x="6230140" y="2530287"/>
            <a:ext cx="17087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 smtClean="0"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词</a:t>
            </a:r>
            <a:endParaRPr lang="zh-CN" altLang="en-US" sz="11500" dirty="0">
              <a:latin typeface="仓耳暖男手札体 W01" panose="02020400000000000000" pitchFamily="18" charset="-122"/>
              <a:ea typeface="仓耳暖男手札体 W01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779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02762" y="529195"/>
            <a:ext cx="37132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0" dirty="0" smtClean="0">
                <a:ea typeface="楷体-简"/>
                <a:cs typeface="Kaiti SC Regular"/>
              </a:rPr>
              <a:t>分别</a:t>
            </a:r>
            <a:endParaRPr kumimoji="1" lang="zh-CN" altLang="en-US" sz="10000" dirty="0">
              <a:ea typeface="楷体-简"/>
              <a:cs typeface="Kaiti SC Regular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2369666"/>
            <a:ext cx="537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 smtClean="0"/>
              <a:t>adv</a:t>
            </a:r>
            <a:r>
              <a:rPr kumimoji="1" lang="zh-CN" altLang="en-US" dirty="0" smtClean="0"/>
              <a:t>／</a:t>
            </a:r>
            <a:r>
              <a:rPr kumimoji="1" lang="en-US" altLang="zh-CN" dirty="0" smtClean="0"/>
              <a:t>v separate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respective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to part from each other</a:t>
            </a:r>
            <a:endParaRPr kumimoji="1"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6482012" y="230948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 smtClean="0"/>
              <a:t>北京</a:t>
            </a:r>
            <a:endParaRPr kumimoji="1" lang="zh-CN" altLang="en-US" sz="2000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6590423" y="4089759"/>
            <a:ext cx="695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 smtClean="0"/>
              <a:t>南京</a:t>
            </a:r>
            <a:endParaRPr kumimoji="1" lang="zh-CN" altLang="en-US" sz="2000" b="1" dirty="0"/>
          </a:p>
        </p:txBody>
      </p:sp>
      <p:sp>
        <p:nvSpPr>
          <p:cNvPr id="9" name="文本框 8"/>
          <p:cNvSpPr txBox="1"/>
          <p:nvPr/>
        </p:nvSpPr>
        <p:spPr>
          <a:xfrm>
            <a:off x="6220948" y="542055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2351" y="1790096"/>
            <a:ext cx="1016000" cy="133216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371" y="3638162"/>
            <a:ext cx="1018778" cy="1211214"/>
          </a:xfrm>
          <a:prstGeom prst="rect">
            <a:avLst/>
          </a:prstGeom>
        </p:spPr>
      </p:pic>
      <p:cxnSp>
        <p:nvCxnSpPr>
          <p:cNvPr id="13" name="直线箭头连接符 12"/>
          <p:cNvCxnSpPr/>
          <p:nvPr/>
        </p:nvCxnSpPr>
        <p:spPr>
          <a:xfrm>
            <a:off x="7117042" y="2556403"/>
            <a:ext cx="1846293" cy="5526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线箭头连接符 13"/>
          <p:cNvCxnSpPr/>
          <p:nvPr/>
        </p:nvCxnSpPr>
        <p:spPr>
          <a:xfrm flipV="1">
            <a:off x="7273640" y="3386666"/>
            <a:ext cx="1687659" cy="8789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9944195" y="3641304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 smtClean="0"/>
              <a:t>上海</a:t>
            </a:r>
            <a:endParaRPr kumimoji="1" lang="zh-CN" altLang="en-US" sz="2000" b="1" dirty="0"/>
          </a:p>
        </p:txBody>
      </p:sp>
      <p:sp>
        <p:nvSpPr>
          <p:cNvPr id="23" name="文本框 22"/>
          <p:cNvSpPr txBox="1"/>
          <p:nvPr/>
        </p:nvSpPr>
        <p:spPr>
          <a:xfrm>
            <a:off x="5796165" y="310210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小李</a:t>
            </a:r>
            <a:endParaRPr kumimoji="1"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5816537" y="4865468"/>
            <a:ext cx="766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小红</a:t>
            </a:r>
            <a:endParaRPr kumimoji="1" lang="zh-CN" altLang="en-US" dirty="0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7827" y="2391114"/>
            <a:ext cx="1555512" cy="1229940"/>
          </a:xfrm>
          <a:prstGeom prst="rect">
            <a:avLst/>
          </a:prstGeom>
        </p:spPr>
      </p:pic>
      <p:sp>
        <p:nvSpPr>
          <p:cNvPr id="27" name="í$ļiḋe">
            <a:extLst>
              <a:ext uri="{FF2B5EF4-FFF2-40B4-BE49-F238E27FC236}">
                <a16:creationId xmlns:a16="http://schemas.microsoft.com/office/drawing/2014/main" xmlns="" id="{06635B8C-84C2-4C5B-B75C-8619A33A40BD}"/>
              </a:ext>
            </a:extLst>
          </p:cNvPr>
          <p:cNvSpPr/>
          <p:nvPr/>
        </p:nvSpPr>
        <p:spPr>
          <a:xfrm>
            <a:off x="5200952" y="1439333"/>
            <a:ext cx="6991048" cy="3834191"/>
          </a:xfrm>
          <a:prstGeom prst="roundRect">
            <a:avLst>
              <a:gd name="adj" fmla="val 4401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8" name="文本框 27"/>
          <p:cNvSpPr txBox="1"/>
          <p:nvPr/>
        </p:nvSpPr>
        <p:spPr>
          <a:xfrm>
            <a:off x="902762" y="3741690"/>
            <a:ext cx="37132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0" dirty="0" smtClean="0">
                <a:ea typeface="楷体-简"/>
                <a:cs typeface="Kaiti SC Regular"/>
              </a:rPr>
              <a:t>出发</a:t>
            </a:r>
            <a:endParaRPr kumimoji="1" lang="zh-CN" altLang="en-US" sz="10000" dirty="0">
              <a:ea typeface="楷体-简"/>
              <a:cs typeface="Kaiti SC Regular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076476" y="5424923"/>
            <a:ext cx="2382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v to set out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to depart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006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157238" y="145142"/>
            <a:ext cx="11115524" cy="134257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659100" y="135859"/>
            <a:ext cx="22340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 err="1" smtClean="0">
                <a:solidFill>
                  <a:srgbClr val="4E758E"/>
                </a:solidFill>
                <a:ea typeface="楷体-简"/>
              </a:rPr>
              <a:t>Words&amp;Phrases</a:t>
            </a:r>
            <a:r>
              <a:rPr kumimoji="1" lang="en-US" altLang="zh-CN" sz="2400" b="1" dirty="0">
                <a:solidFill>
                  <a:srgbClr val="4E758E"/>
                </a:solidFill>
                <a:ea typeface="楷体-简"/>
              </a:rPr>
              <a:t> </a:t>
            </a: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ED857A0B-BC9B-40CC-ACAE-DF9491157033}"/>
              </a:ext>
            </a:extLst>
          </p:cNvPr>
          <p:cNvSpPr/>
          <p:nvPr/>
        </p:nvSpPr>
        <p:spPr>
          <a:xfrm>
            <a:off x="323439" y="288448"/>
            <a:ext cx="196655" cy="183266"/>
          </a:xfrm>
          <a:prstGeom prst="ellipse">
            <a:avLst/>
          </a:prstGeom>
          <a:solidFill>
            <a:srgbClr val="E29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E9903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43106" y="621459"/>
            <a:ext cx="6654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 </a:t>
            </a:r>
            <a:r>
              <a:rPr kumimoji="1" lang="zh-CN" altLang="en-US" sz="2000" dirty="0" smtClean="0"/>
              <a:t>分别：</a:t>
            </a:r>
            <a:r>
              <a:rPr kumimoji="1" lang="en-US" altLang="zh-CN" sz="2000" dirty="0" smtClean="0"/>
              <a:t> The adverb </a:t>
            </a:r>
            <a:r>
              <a:rPr kumimoji="1" lang="zh-CN" altLang="en-US" sz="2000" dirty="0" smtClean="0"/>
              <a:t>分别</a:t>
            </a:r>
            <a:r>
              <a:rPr kumimoji="1" lang="en-US" altLang="zh-CN" sz="2000" dirty="0" smtClean="0"/>
              <a:t> is usually  used before action verbs.</a:t>
            </a:r>
            <a:endParaRPr kumimoji="1" lang="zh-CN" altLang="en-US" sz="2000" dirty="0"/>
          </a:p>
        </p:txBody>
      </p:sp>
      <p:sp>
        <p:nvSpPr>
          <p:cNvPr id="9" name="文本框 8"/>
          <p:cNvSpPr txBox="1"/>
          <p:nvPr/>
        </p:nvSpPr>
        <p:spPr>
          <a:xfrm>
            <a:off x="764680" y="1062815"/>
            <a:ext cx="6479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Example</a:t>
            </a:r>
            <a:r>
              <a:rPr kumimoji="1" lang="zh-CN" altLang="en-US" dirty="0" smtClean="0"/>
              <a:t>：他们星期五分别从南京和北京出发。</a:t>
            </a:r>
            <a:endParaRPr kumimoji="1"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98" y="2235925"/>
            <a:ext cx="1016000" cy="133216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18" y="4083991"/>
            <a:ext cx="1018778" cy="1211214"/>
          </a:xfrm>
          <a:prstGeom prst="rect">
            <a:avLst/>
          </a:prstGeom>
        </p:spPr>
      </p:pic>
      <p:cxnSp>
        <p:nvCxnSpPr>
          <p:cNvPr id="14" name="直线箭头连接符 13"/>
          <p:cNvCxnSpPr/>
          <p:nvPr/>
        </p:nvCxnSpPr>
        <p:spPr>
          <a:xfrm>
            <a:off x="2023389" y="3002232"/>
            <a:ext cx="989567" cy="3077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线箭头连接符 14"/>
          <p:cNvCxnSpPr/>
          <p:nvPr/>
        </p:nvCxnSpPr>
        <p:spPr>
          <a:xfrm flipV="1">
            <a:off x="2179987" y="4255641"/>
            <a:ext cx="751903" cy="4558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2227" y="2999063"/>
            <a:ext cx="1555512" cy="122994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540440" y="3634183"/>
            <a:ext cx="839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Prague</a:t>
            </a:r>
            <a:endParaRPr kumimoji="1"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648529" y="5403989"/>
            <a:ext cx="633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Brno</a:t>
            </a:r>
            <a:endParaRPr kumimoji="1" lang="zh-CN" altLang="en-US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162132" y="1918416"/>
            <a:ext cx="5593560" cy="399895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6083733" y="1922206"/>
            <a:ext cx="5941067" cy="164442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6174533" y="2269674"/>
            <a:ext cx="58908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：你家有几口人？</a:t>
            </a:r>
            <a:endParaRPr kumimoji="1" lang="en-US" altLang="zh-CN" dirty="0" smtClean="0"/>
          </a:p>
          <a:p>
            <a:endParaRPr kumimoji="1" lang="en-US" altLang="zh-CN" dirty="0"/>
          </a:p>
          <a:p>
            <a:r>
              <a:rPr kumimoji="1" lang="en-US" altLang="zh-CN" dirty="0" smtClean="0"/>
              <a:t>B</a:t>
            </a:r>
            <a:r>
              <a:rPr kumimoji="1" lang="zh-CN" altLang="en-US" dirty="0" smtClean="0"/>
              <a:t>：</a:t>
            </a:r>
            <a:r>
              <a:rPr kumimoji="1" lang="zh-CN" altLang="en-US" dirty="0"/>
              <a:t>我家有</a:t>
            </a:r>
            <a:r>
              <a:rPr kumimoji="1" lang="en-US" altLang="zh-CN" dirty="0"/>
              <a:t>____</a:t>
            </a:r>
            <a:r>
              <a:rPr kumimoji="1" lang="zh-CN" altLang="en-US" dirty="0"/>
              <a:t>口人，他们分别是</a:t>
            </a:r>
            <a:r>
              <a:rPr kumimoji="1" lang="en-US" altLang="zh-CN" dirty="0" smtClean="0"/>
              <a:t>__________</a:t>
            </a:r>
            <a:r>
              <a:rPr kumimoji="1" lang="en-US" altLang="zh-CN" dirty="0"/>
              <a:t>, </a:t>
            </a:r>
            <a:r>
              <a:rPr kumimoji="1" lang="zh-CN" altLang="en-US" dirty="0"/>
              <a:t>还有我。</a:t>
            </a:r>
          </a:p>
          <a:p>
            <a:endParaRPr kumimoji="1" lang="en-US" altLang="zh-CN" dirty="0" smtClean="0"/>
          </a:p>
          <a:p>
            <a:endParaRPr kumimoji="1" lang="zh-CN" altLang="en-US" dirty="0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xmlns="" id="{ED857A0B-BC9B-40CC-ACAE-DF9491157033}"/>
              </a:ext>
            </a:extLst>
          </p:cNvPr>
          <p:cNvSpPr/>
          <p:nvPr/>
        </p:nvSpPr>
        <p:spPr>
          <a:xfrm>
            <a:off x="6190997" y="1994495"/>
            <a:ext cx="196655" cy="183266"/>
          </a:xfrm>
          <a:prstGeom prst="ellipse">
            <a:avLst/>
          </a:prstGeom>
          <a:solidFill>
            <a:srgbClr val="E29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E9903"/>
              </a:solidFill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6074001" y="3993022"/>
            <a:ext cx="5941067" cy="164442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xmlns="" id="{ED857A0B-BC9B-40CC-ACAE-DF9491157033}"/>
              </a:ext>
            </a:extLst>
          </p:cNvPr>
          <p:cNvSpPr/>
          <p:nvPr/>
        </p:nvSpPr>
        <p:spPr>
          <a:xfrm>
            <a:off x="6154243" y="4159880"/>
            <a:ext cx="196655" cy="183266"/>
          </a:xfrm>
          <a:prstGeom prst="ellipse">
            <a:avLst/>
          </a:prstGeom>
          <a:solidFill>
            <a:srgbClr val="E29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E9903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301198" y="4259431"/>
            <a:ext cx="58908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：你有几个中文老师？</a:t>
            </a:r>
            <a:endParaRPr kumimoji="1" lang="en-US" altLang="zh-CN" dirty="0" smtClean="0"/>
          </a:p>
          <a:p>
            <a:endParaRPr kumimoji="1" lang="en-US" altLang="zh-CN" dirty="0"/>
          </a:p>
          <a:p>
            <a:r>
              <a:rPr kumimoji="1" lang="en-US" altLang="zh-CN" dirty="0" smtClean="0"/>
              <a:t>B</a:t>
            </a:r>
            <a:r>
              <a:rPr kumimoji="1" lang="zh-CN" altLang="en-US" dirty="0" smtClean="0"/>
              <a:t>：</a:t>
            </a:r>
            <a:r>
              <a:rPr kumimoji="1" lang="en-US" altLang="zh-CN" u="sng" dirty="0" smtClean="0"/>
              <a:t>                                  </a:t>
            </a:r>
            <a:r>
              <a:rPr kumimoji="1" lang="zh-CN" altLang="en-US" dirty="0" smtClean="0"/>
              <a:t>。</a:t>
            </a:r>
            <a:endParaRPr kumimoji="1" lang="zh-CN" altLang="en-US" dirty="0"/>
          </a:p>
          <a:p>
            <a:endParaRPr kumimoji="1" lang="en-US" altLang="zh-CN" dirty="0" smtClean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3646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157238" y="145142"/>
            <a:ext cx="11115524" cy="134257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659100" y="135859"/>
            <a:ext cx="22340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 err="1" smtClean="0">
                <a:solidFill>
                  <a:srgbClr val="4E758E"/>
                </a:solidFill>
                <a:ea typeface="楷体-简"/>
              </a:rPr>
              <a:t>Words&amp;Phrases</a:t>
            </a:r>
            <a:r>
              <a:rPr kumimoji="1" lang="en-US" altLang="zh-CN" sz="2400" b="1" dirty="0">
                <a:solidFill>
                  <a:srgbClr val="4E758E"/>
                </a:solidFill>
                <a:ea typeface="楷体-简"/>
              </a:rPr>
              <a:t> 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24172" y="770068"/>
            <a:ext cx="7892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分别：</a:t>
            </a:r>
            <a:r>
              <a:rPr kumimoji="1" lang="en-US" altLang="zh-CN" sz="2000" dirty="0" smtClean="0"/>
              <a:t>is also a verb meaning</a:t>
            </a:r>
            <a:r>
              <a:rPr kumimoji="1" lang="zh-CN" altLang="en-US" sz="2000" dirty="0" smtClean="0"/>
              <a:t>“</a:t>
            </a:r>
            <a:r>
              <a:rPr kumimoji="1" lang="en-US" altLang="zh-CN" sz="2000" dirty="0" smtClean="0"/>
              <a:t>to separate </a:t>
            </a:r>
            <a:r>
              <a:rPr kumimoji="1" lang="zh-CN" altLang="en-US" sz="2000" dirty="0" smtClean="0"/>
              <a:t>”</a:t>
            </a:r>
            <a:r>
              <a:rPr kumimoji="1" lang="en-US" altLang="zh-CN" sz="2000" dirty="0" smtClean="0"/>
              <a:t>or “ to part from each other”.</a:t>
            </a:r>
            <a:endParaRPr kumimoji="1" lang="zh-CN" altLang="en-US" sz="20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53" y="1639742"/>
            <a:ext cx="4804725" cy="506964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377382" y="3539613"/>
            <a:ext cx="64383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EXAMPLE:</a:t>
            </a:r>
            <a:r>
              <a:rPr kumimoji="1" lang="zh-CN" altLang="en-US" sz="2200" dirty="0" smtClean="0"/>
              <a:t>今年二月，我和我的父母在飞机场分别。</a:t>
            </a:r>
            <a:endParaRPr kumimoji="1" lang="zh-CN" altLang="en-US" sz="2200" dirty="0"/>
          </a:p>
        </p:txBody>
      </p:sp>
    </p:spTree>
    <p:extLst>
      <p:ext uri="{BB962C8B-B14F-4D97-AF65-F5344CB8AC3E}">
        <p14:creationId xmlns:p14="http://schemas.microsoft.com/office/powerpoint/2010/main" val="330966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479994" y="2203167"/>
            <a:ext cx="37132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0" dirty="0" smtClean="0">
                <a:ea typeface="楷体-简"/>
                <a:cs typeface="Kaiti SC Regular"/>
              </a:rPr>
              <a:t>美丽</a:t>
            </a:r>
            <a:endParaRPr kumimoji="1" lang="zh-CN" altLang="en-US" sz="10000" dirty="0">
              <a:ea typeface="楷体-简"/>
              <a:cs typeface="Kaiti SC Regular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08368" y="3892487"/>
            <a:ext cx="1416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 smtClean="0"/>
              <a:t>adj</a:t>
            </a:r>
            <a:r>
              <a:rPr kumimoji="1" lang="en-US" altLang="zh-CN" dirty="0" smtClean="0"/>
              <a:t> beautiful</a:t>
            </a:r>
            <a:endParaRPr kumimoji="1"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E378E129-25B6-48B6-BBB1-5C476B2E0776}"/>
              </a:ext>
            </a:extLst>
          </p:cNvPr>
          <p:cNvSpPr/>
          <p:nvPr/>
        </p:nvSpPr>
        <p:spPr>
          <a:xfrm>
            <a:off x="5188407" y="1615271"/>
            <a:ext cx="5716409" cy="318469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231551" y="2609285"/>
            <a:ext cx="55199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dirty="0" smtClean="0"/>
              <a:t> </a:t>
            </a:r>
            <a:r>
              <a:rPr kumimoji="1" lang="zh-CN" altLang="en-US" sz="2000" dirty="0" smtClean="0"/>
              <a:t>你觉得布尔诺（</a:t>
            </a:r>
            <a:r>
              <a:rPr kumimoji="1" lang="en-US" altLang="zh-CN" sz="2000" dirty="0" smtClean="0"/>
              <a:t>Brno</a:t>
            </a:r>
            <a:r>
              <a:rPr kumimoji="1" lang="zh-CN" altLang="en-US" sz="2000" dirty="0" smtClean="0"/>
              <a:t>）哪里的风景最</a:t>
            </a:r>
            <a:r>
              <a:rPr kumimoji="1" lang="zh-CN" altLang="en-US" sz="2000" dirty="0" smtClean="0">
                <a:solidFill>
                  <a:srgbClr val="FE9903"/>
                </a:solidFill>
              </a:rPr>
              <a:t>美丽</a:t>
            </a:r>
            <a:r>
              <a:rPr kumimoji="1" lang="zh-CN" altLang="en-US" sz="2000" dirty="0" smtClean="0"/>
              <a:t>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                                       </a:t>
            </a:r>
            <a:r>
              <a:rPr kumimoji="1" lang="zh-CN" altLang="en-US" sz="2000" dirty="0" smtClean="0"/>
              <a:t>。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11740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2873</TotalTime>
  <Words>1057</Words>
  <Application>Microsoft Macintosh PowerPoint</Application>
  <PresentationFormat>自定义</PresentationFormat>
  <Paragraphs>289</Paragraphs>
  <Slides>39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40" baseType="lpstr"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寒假生活</dc:title>
  <dc:creator>第一PPT</dc:creator>
  <cp:keywords>www.1ppt.com</cp:keywords>
  <dc:description>www.1ppt.com</dc:description>
  <cp:lastModifiedBy>a</cp:lastModifiedBy>
  <cp:revision>353</cp:revision>
  <dcterms:created xsi:type="dcterms:W3CDTF">2019-03-29T12:25:33Z</dcterms:created>
  <dcterms:modified xsi:type="dcterms:W3CDTF">2020-03-26T03:50:07Z</dcterms:modified>
</cp:coreProperties>
</file>