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331" r:id="rId4"/>
    <p:sldId id="427" r:id="rId5"/>
    <p:sldId id="428" r:id="rId6"/>
    <p:sldId id="429" r:id="rId7"/>
    <p:sldId id="435" r:id="rId8"/>
    <p:sldId id="430" r:id="rId9"/>
    <p:sldId id="431" r:id="rId10"/>
    <p:sldId id="432" r:id="rId11"/>
    <p:sldId id="433" r:id="rId12"/>
    <p:sldId id="436" r:id="rId13"/>
    <p:sldId id="437" r:id="rId14"/>
    <p:sldId id="438" r:id="rId15"/>
    <p:sldId id="439" r:id="rId16"/>
    <p:sldId id="440" r:id="rId17"/>
    <p:sldId id="451" r:id="rId18"/>
    <p:sldId id="441" r:id="rId19"/>
    <p:sldId id="452" r:id="rId20"/>
    <p:sldId id="442" r:id="rId21"/>
    <p:sldId id="444" r:id="rId22"/>
    <p:sldId id="446" r:id="rId23"/>
    <p:sldId id="447" r:id="rId24"/>
    <p:sldId id="448" r:id="rId25"/>
    <p:sldId id="449" r:id="rId26"/>
    <p:sldId id="450" r:id="rId27"/>
    <p:sldId id="280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58E"/>
    <a:srgbClr val="FE9903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5285" autoAdjust="0"/>
  </p:normalViewPr>
  <p:slideViewPr>
    <p:cSldViewPr snapToGrid="0">
      <p:cViewPr>
        <p:scale>
          <a:sx n="81" d="100"/>
          <a:sy n="81" d="100"/>
        </p:scale>
        <p:origin x="-8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tags" Target="tags/tag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27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0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7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3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20/4/9</a:t>
            </a:fld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33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2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6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2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0AD2A38F-35F5-46E9-9682-29E47ADD1CB6}"/>
              </a:ext>
            </a:extLst>
          </p:cNvPr>
          <p:cNvSpPr/>
          <p:nvPr/>
        </p:nvSpPr>
        <p:spPr>
          <a:xfrm>
            <a:off x="5838909" y="3636448"/>
            <a:ext cx="1697837" cy="325800"/>
          </a:xfrm>
          <a:custGeom>
            <a:avLst/>
            <a:gdLst>
              <a:gd name="connsiteX0" fmla="*/ 0 w 393539"/>
              <a:gd name="connsiteY0" fmla="*/ 0 h 1290578"/>
              <a:gd name="connsiteX1" fmla="*/ 393539 w 393539"/>
              <a:gd name="connsiteY1" fmla="*/ 0 h 1290578"/>
              <a:gd name="connsiteX2" fmla="*/ 393539 w 393539"/>
              <a:gd name="connsiteY2" fmla="*/ 1290578 h 1290578"/>
              <a:gd name="connsiteX3" fmla="*/ 0 w 393539"/>
              <a:gd name="connsiteY3" fmla="*/ 1290578 h 1290578"/>
              <a:gd name="connsiteX4" fmla="*/ 0 w 393539"/>
              <a:gd name="connsiteY4" fmla="*/ 0 h 12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1290578">
                <a:moveTo>
                  <a:pt x="0" y="0"/>
                </a:moveTo>
                <a:lnTo>
                  <a:pt x="393539" y="0"/>
                </a:lnTo>
                <a:lnTo>
                  <a:pt x="393539" y="1290578"/>
                </a:lnTo>
                <a:lnTo>
                  <a:pt x="0" y="1290578"/>
                </a:lnTo>
                <a:lnTo>
                  <a:pt x="0" y="0"/>
                </a:lnTo>
                <a:close/>
              </a:path>
            </a:pathLst>
          </a:custGeom>
          <a:solidFill>
            <a:srgbClr val="FE9903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ED12EDDF-49A0-4BA7-AB72-4396D9B54D1F}"/>
              </a:ext>
            </a:extLst>
          </p:cNvPr>
          <p:cNvSpPr/>
          <p:nvPr/>
        </p:nvSpPr>
        <p:spPr>
          <a:xfrm rot="16200000">
            <a:off x="4970548" y="2820313"/>
            <a:ext cx="1236066" cy="3050537"/>
          </a:xfrm>
          <a:custGeom>
            <a:avLst/>
            <a:gdLst>
              <a:gd name="connsiteX0" fmla="*/ 0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1718840 h 3009418"/>
              <a:gd name="connsiteX3" fmla="*/ 1597306 w 1990845"/>
              <a:gd name="connsiteY3" fmla="*/ 1718840 h 3009418"/>
              <a:gd name="connsiteX4" fmla="*/ 1597306 w 1990845"/>
              <a:gd name="connsiteY4" fmla="*/ 3009418 h 3009418"/>
              <a:gd name="connsiteX5" fmla="*/ 0 w 1990845"/>
              <a:gd name="connsiteY5" fmla="*/ 3009418 h 3009418"/>
              <a:gd name="connsiteX6" fmla="*/ 0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0" y="0"/>
                </a:moveTo>
                <a:lnTo>
                  <a:pt x="1990845" y="0"/>
                </a:lnTo>
                <a:lnTo>
                  <a:pt x="1990845" y="1718840"/>
                </a:lnTo>
                <a:lnTo>
                  <a:pt x="1597306" y="1718840"/>
                </a:lnTo>
                <a:lnTo>
                  <a:pt x="1597306" y="3009418"/>
                </a:lnTo>
                <a:lnTo>
                  <a:pt x="0" y="3009418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004865C0-32BE-4318-9DB1-0AC00E03D378}"/>
              </a:ext>
            </a:extLst>
          </p:cNvPr>
          <p:cNvSpPr/>
          <p:nvPr/>
        </p:nvSpPr>
        <p:spPr>
          <a:xfrm rot="16200000">
            <a:off x="6907224" y="1057782"/>
            <a:ext cx="1783587" cy="4058247"/>
          </a:xfrm>
          <a:custGeom>
            <a:avLst/>
            <a:gdLst>
              <a:gd name="connsiteX0" fmla="*/ 393539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3009418 h 3009418"/>
              <a:gd name="connsiteX3" fmla="*/ 0 w 1990845"/>
              <a:gd name="connsiteY3" fmla="*/ 3009418 h 3009418"/>
              <a:gd name="connsiteX4" fmla="*/ 0 w 1990845"/>
              <a:gd name="connsiteY4" fmla="*/ 1290578 h 3009418"/>
              <a:gd name="connsiteX5" fmla="*/ 393539 w 1990845"/>
              <a:gd name="connsiteY5" fmla="*/ 1290578 h 3009418"/>
              <a:gd name="connsiteX6" fmla="*/ 393539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393539" y="0"/>
                </a:moveTo>
                <a:lnTo>
                  <a:pt x="1990845" y="0"/>
                </a:lnTo>
                <a:lnTo>
                  <a:pt x="1990845" y="3009418"/>
                </a:lnTo>
                <a:lnTo>
                  <a:pt x="0" y="3009418"/>
                </a:lnTo>
                <a:lnTo>
                  <a:pt x="0" y="1290578"/>
                </a:lnTo>
                <a:lnTo>
                  <a:pt x="393539" y="1290578"/>
                </a:lnTo>
                <a:lnTo>
                  <a:pt x="39353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7295613C-BDA8-47CB-9A7A-CCE7C47823AA}"/>
              </a:ext>
            </a:extLst>
          </p:cNvPr>
          <p:cNvSpPr/>
          <p:nvPr/>
        </p:nvSpPr>
        <p:spPr>
          <a:xfrm>
            <a:off x="9310177" y="1435946"/>
            <a:ext cx="451412" cy="451412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9873936" y="1012560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9527840" y="4213140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4012244" y="3027920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191902" y="5783925"/>
            <a:ext cx="2263828" cy="12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29238" y="4112381"/>
            <a:ext cx="239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第十</a:t>
            </a:r>
            <a:r>
              <a:rPr kumimoji="1" lang="zh-CN" altLang="en-US" sz="2800" dirty="0" smtClean="0"/>
              <a:t>五</a:t>
            </a:r>
            <a:r>
              <a:rPr kumimoji="1" lang="zh-CN" altLang="en-US" sz="2800" dirty="0" smtClean="0"/>
              <a:t>课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55881" y="2659722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男女平等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176762" y="5418667"/>
            <a:ext cx="132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Qianshu</a:t>
            </a:r>
            <a:r>
              <a:rPr kumimoji="1" lang="en-US" altLang="zh-CN" dirty="0" smtClean="0"/>
              <a:t> XIA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809" y="5805715"/>
            <a:ext cx="79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April </a:t>
            </a:r>
            <a:r>
              <a:rPr kumimoji="1" lang="en-US" altLang="zh-CN" dirty="0" smtClean="0"/>
              <a:t>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29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00920" y="742976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互相</a:t>
            </a:r>
            <a:r>
              <a:rPr kumimoji="1" lang="en-US" altLang="zh-CN" sz="10000" dirty="0" smtClean="0">
                <a:ea typeface="楷体-简"/>
                <a:cs typeface="Kaiti SC Regular"/>
              </a:rPr>
              <a:t>      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3530" y="2775344"/>
            <a:ext cx="346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adv</a:t>
            </a:r>
            <a:r>
              <a:rPr kumimoji="1" lang="en-US" altLang="zh-CN" sz="2400" dirty="0" smtClean="0"/>
              <a:t> mutually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each other   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5592843" y="754257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体贴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6309" y="2786625"/>
            <a:ext cx="575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v to care for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to be considerate of someone</a:t>
            </a:r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56" y="3423165"/>
            <a:ext cx="3794200" cy="34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2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15282" y="1840569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家务</a:t>
            </a:r>
            <a:r>
              <a:rPr kumimoji="1" lang="en-US" altLang="zh-CN" sz="10000" dirty="0" smtClean="0">
                <a:ea typeface="楷体-简"/>
                <a:cs typeface="Kaiti SC Regular"/>
              </a:rPr>
              <a:t>      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5282" y="3622058"/>
            <a:ext cx="2636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household chores</a:t>
            </a:r>
            <a:endParaRPr kumimoji="1" lang="zh-CN" altLang="en-US" sz="2400" dirty="0"/>
          </a:p>
        </p:txBody>
      </p:sp>
      <p:sp>
        <p:nvSpPr>
          <p:cNvPr id="5" name="í$ļiḋe">
            <a:extLst>
              <a:ext uri="{FF2B5EF4-FFF2-40B4-BE49-F238E27FC236}">
                <a16:creationId xmlns:a16="http://schemas.microsoft.com/office/drawing/2014/main" xmlns="" id="{06635B8C-84C2-4C5B-B75C-8619A33A40BD}"/>
              </a:ext>
            </a:extLst>
          </p:cNvPr>
          <p:cNvSpPr/>
          <p:nvPr/>
        </p:nvSpPr>
        <p:spPr>
          <a:xfrm>
            <a:off x="6024471" y="1630710"/>
            <a:ext cx="5420840" cy="2520066"/>
          </a:xfrm>
          <a:prstGeom prst="roundRect">
            <a:avLst>
              <a:gd name="adj" fmla="val 440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ïṥḷîḓe">
            <a:extLst>
              <a:ext uri="{FF2B5EF4-FFF2-40B4-BE49-F238E27FC236}">
                <a16:creationId xmlns:a16="http://schemas.microsoft.com/office/drawing/2014/main" xmlns="" id="{0CCFA335-671F-4AE8-9887-CBA0E2B331E2}"/>
              </a:ext>
            </a:extLst>
          </p:cNvPr>
          <p:cNvSpPr/>
          <p:nvPr/>
        </p:nvSpPr>
        <p:spPr bwMode="auto">
          <a:xfrm>
            <a:off x="6187962" y="1814470"/>
            <a:ext cx="282877" cy="34495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E9903"/>
          </a:solidFill>
          <a:ln w="57150">
            <a:solidFill>
              <a:schemeClr val="bg1"/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6365475" y="2524465"/>
            <a:ext cx="510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在你</a:t>
            </a:r>
            <a:r>
              <a:rPr kumimoji="1" lang="zh-CN" altLang="en-US" sz="3200" dirty="0" smtClean="0"/>
              <a:t>的家里谁</a:t>
            </a:r>
            <a:r>
              <a:rPr kumimoji="1" lang="zh-CN" altLang="en-US" sz="3200" dirty="0" smtClean="0"/>
              <a:t>常常</a:t>
            </a:r>
            <a:r>
              <a:rPr kumimoji="1" lang="zh-CN" altLang="en-US" sz="3200" dirty="0" smtClean="0"/>
              <a:t>做家务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392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1759" y="1335246"/>
            <a:ext cx="3713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 smtClean="0">
                <a:ea typeface="楷体-简"/>
                <a:cs typeface="Kaiti SC Regular"/>
              </a:rPr>
              <a:t>夫妻</a:t>
            </a:r>
            <a:r>
              <a:rPr kumimoji="1" lang="en-US" altLang="zh-CN" sz="4800" dirty="0" smtClean="0">
                <a:ea typeface="楷体-简"/>
                <a:cs typeface="Kaiti SC Regular"/>
              </a:rPr>
              <a:t>          </a:t>
            </a:r>
            <a:endParaRPr kumimoji="1" lang="zh-CN" altLang="en-US" sz="48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0415" y="2421999"/>
            <a:ext cx="36531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 husband and wife</a:t>
            </a:r>
            <a:r>
              <a:rPr kumimoji="1" lang="zh-CN" altLang="en-US" sz="3200" dirty="0" smtClean="0"/>
              <a:t>，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couple </a:t>
            </a:r>
            <a:r>
              <a:rPr kumimoji="1" lang="zh-CN" altLang="en-US" sz="3200" dirty="0" smtClean="0"/>
              <a:t>？</a:t>
            </a:r>
            <a:r>
              <a:rPr kumimoji="1" lang="en-US" altLang="zh-CN" sz="3200" dirty="0" smtClean="0"/>
              <a:t>              </a:t>
            </a:r>
          </a:p>
        </p:txBody>
      </p:sp>
      <p:cxnSp>
        <p:nvCxnSpPr>
          <p:cNvPr id="6" name="直线箭头连接符 5"/>
          <p:cNvCxnSpPr/>
          <p:nvPr/>
        </p:nvCxnSpPr>
        <p:spPr>
          <a:xfrm flipV="1">
            <a:off x="4609482" y="1536631"/>
            <a:ext cx="2524239" cy="1097593"/>
          </a:xfrm>
          <a:prstGeom prst="straightConnector1">
            <a:avLst/>
          </a:prstGeom>
          <a:ln w="38100" cmpd="sng">
            <a:solidFill>
              <a:srgbClr val="4E758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/>
          <p:cNvCxnSpPr/>
          <p:nvPr/>
        </p:nvCxnSpPr>
        <p:spPr>
          <a:xfrm>
            <a:off x="4683489" y="3147263"/>
            <a:ext cx="2246412" cy="1588069"/>
          </a:xfrm>
          <a:prstGeom prst="straightConnector1">
            <a:avLst/>
          </a:prstGeom>
          <a:ln w="38100" cmpd="sng">
            <a:solidFill>
              <a:srgbClr val="4E758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501176" y="1160313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丈夫</a:t>
            </a:r>
            <a:endParaRPr kumimoji="1" lang="zh-CN" altLang="en-US" sz="3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418400" y="4480054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妻子</a:t>
            </a:r>
            <a:endParaRPr kumimoji="1" lang="zh-CN" altLang="en-US" sz="3000" dirty="0"/>
          </a:p>
        </p:txBody>
      </p:sp>
      <p:sp>
        <p:nvSpPr>
          <p:cNvPr id="2" name="文本框 1"/>
          <p:cNvSpPr txBox="1"/>
          <p:nvPr/>
        </p:nvSpPr>
        <p:spPr>
          <a:xfrm>
            <a:off x="7306185" y="1175993"/>
            <a:ext cx="20301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husband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7301800" y="4464374"/>
            <a:ext cx="1311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wife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33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933" y="2337439"/>
            <a:ext cx="3718497" cy="25233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0855" y="1762170"/>
            <a:ext cx="8513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 smtClean="0">
                <a:ea typeface="楷体-简"/>
                <a:cs typeface="Kaiti SC Regular"/>
              </a:rPr>
              <a:t>大男子主义</a:t>
            </a:r>
            <a:r>
              <a:rPr kumimoji="1" lang="en-US" altLang="zh-CN" sz="6000" dirty="0" smtClean="0">
                <a:ea typeface="楷体-简"/>
                <a:cs typeface="Kaiti SC Regular"/>
              </a:rPr>
              <a:t>      </a:t>
            </a:r>
            <a:endParaRPr kumimoji="1" lang="zh-CN" altLang="en-US" sz="6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7140" y="2806704"/>
            <a:ext cx="29791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male chauvinism</a:t>
            </a:r>
            <a:endParaRPr kumimoji="1"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042" y="0"/>
            <a:ext cx="3867815" cy="24391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21070" y="1066234"/>
            <a:ext cx="33467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命令</a:t>
            </a:r>
            <a:r>
              <a:rPr kumimoji="1" lang="it-IT" altLang="zh-CN" sz="3200" dirty="0" err="1"/>
              <a:t>mìng</a:t>
            </a:r>
            <a:r>
              <a:rPr kumimoji="1" lang="it-IT" altLang="zh-CN" sz="3200" dirty="0"/>
              <a:t> </a:t>
            </a:r>
            <a:r>
              <a:rPr kumimoji="1" lang="it-IT" altLang="zh-CN" sz="3200" dirty="0" err="1"/>
              <a:t>lìng</a:t>
            </a:r>
            <a:r>
              <a:rPr kumimoji="1" lang="zh-CN" altLang="en-US" sz="3200" dirty="0" smtClean="0"/>
              <a:t>老</a:t>
            </a:r>
            <a:r>
              <a:rPr kumimoji="1" lang="zh-CN" altLang="en-US" sz="3200" dirty="0" smtClean="0"/>
              <a:t>婆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8983785" y="3386860"/>
            <a:ext cx="18261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不做家务</a:t>
            </a:r>
            <a:endParaRPr kumimoji="1"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908" y="4957577"/>
            <a:ext cx="3841235" cy="190042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12576" y="5723167"/>
            <a:ext cx="34676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我一直都是正确的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639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3157681"/>
            <a:ext cx="63011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>
                <a:ea typeface="楷体-简"/>
                <a:cs typeface="Kaiti SC Regular"/>
              </a:rPr>
              <a:t>气管炎</a:t>
            </a:r>
            <a:r>
              <a:rPr kumimoji="1" lang="en-US" altLang="zh-CN" sz="3200" dirty="0" smtClean="0">
                <a:ea typeface="楷体-简"/>
                <a:cs typeface="Kaiti SC Regular"/>
              </a:rPr>
              <a:t>      </a:t>
            </a:r>
            <a:endParaRPr kumimoji="1" lang="zh-CN" altLang="en-US" sz="32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2524465"/>
            <a:ext cx="4431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wife controls her husband strictly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0" y="754255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妻管严</a:t>
            </a:r>
            <a:r>
              <a:rPr kumimoji="1" lang="en-US" altLang="zh-CN" sz="10000" dirty="0" smtClean="0">
                <a:ea typeface="楷体-简"/>
                <a:cs typeface="Kaiti SC Regular"/>
              </a:rPr>
              <a:t>      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6682" y="3304062"/>
            <a:ext cx="140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n </a:t>
            </a:r>
            <a:r>
              <a:rPr kumimoji="1" lang="en-US" altLang="zh-CN" sz="2000" dirty="0" err="1" smtClean="0"/>
              <a:t>tracheitis</a:t>
            </a:r>
            <a:endParaRPr kumimoji="1"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067" y="112171"/>
            <a:ext cx="7659933" cy="41057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8141" y="4798052"/>
            <a:ext cx="76482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800" dirty="0" smtClean="0"/>
              <a:t>老婆，息怒</a:t>
            </a:r>
            <a:r>
              <a:rPr kumimoji="1" lang="en-US" altLang="zh-CN" sz="2800" dirty="0" smtClean="0"/>
              <a:t> </a:t>
            </a:r>
            <a:r>
              <a:rPr kumimoji="1" lang="zh-CN" altLang="en-US" sz="2800" dirty="0" smtClean="0"/>
              <a:t>［</a:t>
            </a:r>
            <a:r>
              <a:rPr kumimoji="1" lang="it-IT" altLang="zh-CN" sz="2800" dirty="0" err="1" smtClean="0"/>
              <a:t>lǎo</a:t>
            </a:r>
            <a:r>
              <a:rPr kumimoji="1" lang="it-IT" altLang="zh-CN" sz="2800" dirty="0" smtClean="0"/>
              <a:t> </a:t>
            </a:r>
            <a:r>
              <a:rPr kumimoji="1" lang="it-IT" altLang="zh-CN" sz="2800" dirty="0" err="1"/>
              <a:t>pó</a:t>
            </a:r>
            <a:r>
              <a:rPr kumimoji="1" lang="it-IT" altLang="zh-CN" sz="2800" dirty="0"/>
              <a:t> </a:t>
            </a:r>
            <a:r>
              <a:rPr kumimoji="1" lang="zh-CN" altLang="it-IT" sz="2800" dirty="0"/>
              <a:t>，</a:t>
            </a:r>
            <a:r>
              <a:rPr kumimoji="1" lang="it-IT" altLang="zh-CN" sz="2800" dirty="0" err="1"/>
              <a:t>xī</a:t>
            </a:r>
            <a:r>
              <a:rPr kumimoji="1" lang="it-IT" altLang="zh-CN" sz="2800" dirty="0"/>
              <a:t> </a:t>
            </a:r>
            <a:r>
              <a:rPr kumimoji="1" lang="it-IT" altLang="zh-CN" sz="2800" dirty="0" err="1" smtClean="0"/>
              <a:t>nù</a:t>
            </a:r>
            <a:r>
              <a:rPr kumimoji="1" lang="zh-CN" altLang="en-US" sz="2800" dirty="0" smtClean="0"/>
              <a:t>］：</a:t>
            </a:r>
            <a:r>
              <a:rPr kumimoji="1" lang="en-US" altLang="zh-CN" sz="2800" dirty="0" smtClean="0"/>
              <a:t>Don’t be angry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28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800" dirty="0" smtClean="0"/>
              <a:t>老婆给你按摩［</a:t>
            </a:r>
            <a:r>
              <a:rPr kumimoji="1" lang="es-ES_tradnl" altLang="zh-CN" sz="2800" dirty="0" err="1"/>
              <a:t>àn</a:t>
            </a:r>
            <a:r>
              <a:rPr kumimoji="1" lang="es-ES_tradnl" altLang="zh-CN" sz="2800" dirty="0"/>
              <a:t> </a:t>
            </a:r>
            <a:r>
              <a:rPr kumimoji="1" lang="es-ES_tradnl" altLang="zh-CN" sz="2800" dirty="0" err="1"/>
              <a:t>mó</a:t>
            </a:r>
            <a:r>
              <a:rPr kumimoji="1" lang="es-ES_tradnl" altLang="zh-CN" sz="2800" dirty="0"/>
              <a:t> </a:t>
            </a:r>
            <a:r>
              <a:rPr kumimoji="1" lang="zh-CN" altLang="en-US" sz="2800" dirty="0" smtClean="0"/>
              <a:t>］</a:t>
            </a:r>
            <a:r>
              <a:rPr kumimoji="1" lang="it-IT" altLang="zh-CN" sz="2800" dirty="0" smtClean="0"/>
              <a:t> 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dirty="0" smtClean="0"/>
              <a:t>massage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385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15282" y="1558330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讨厌</a:t>
            </a:r>
            <a:r>
              <a:rPr kumimoji="1" lang="en-US" altLang="zh-CN" sz="10000" dirty="0" smtClean="0">
                <a:ea typeface="楷体-简"/>
                <a:cs typeface="Kaiti SC Regular"/>
              </a:rPr>
              <a:t>      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1567" y="3277100"/>
            <a:ext cx="220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v</a:t>
            </a:r>
            <a:r>
              <a:rPr kumimoji="1" lang="zh-CN" altLang="en-US" sz="2400" dirty="0" smtClean="0"/>
              <a:t>／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to dislike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5534514" y="1771829"/>
            <a:ext cx="387798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800" dirty="0" smtClean="0"/>
              <a:t>你最讨厌什么食物？</a:t>
            </a:r>
            <a:endParaRPr kumimoji="1" lang="en-US" altLang="zh-CN" sz="28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8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800" dirty="0" smtClean="0"/>
              <a:t>你最讨厌什么</a:t>
            </a:r>
            <a:r>
              <a:rPr kumimoji="1" lang="zh-CN" altLang="en-US" sz="2800" dirty="0" smtClean="0"/>
              <a:t>样子</a:t>
            </a:r>
            <a:r>
              <a:rPr kumimoji="1" lang="zh-CN" altLang="en-US" sz="2800" dirty="0" smtClean="0"/>
              <a:t>人</a:t>
            </a:r>
            <a:r>
              <a:rPr kumimoji="1" lang="zh-CN" altLang="en-US" sz="2800" dirty="0" smtClean="0"/>
              <a:t>？</a:t>
            </a:r>
            <a:endParaRPr kumimoji="1" lang="en-US" altLang="zh-CN" sz="28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8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800" dirty="0" smtClean="0"/>
              <a:t>你最讨厌什么天气？</a:t>
            </a:r>
            <a:endParaRPr kumimoji="1" lang="en-US" altLang="zh-CN" sz="28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800" dirty="0"/>
          </a:p>
          <a:p>
            <a:endParaRPr kumimoji="1" lang="en-US" altLang="zh-CN" sz="28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800" dirty="0"/>
          </a:p>
          <a:p>
            <a:pPr marL="285750" indent="-285750">
              <a:buFont typeface="Arial"/>
              <a:buChar char="•"/>
            </a:pP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34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46639" y="1621049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职业</a:t>
            </a:r>
            <a:r>
              <a:rPr kumimoji="1" lang="en-US" altLang="zh-CN" sz="10000" dirty="0" smtClean="0">
                <a:ea typeface="楷体-简"/>
                <a:cs typeface="Kaiti SC Regular"/>
              </a:rPr>
              <a:t>      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4427" y="3277100"/>
            <a:ext cx="3426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occupation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profession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5487479" y="2273587"/>
            <a:ext cx="4352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3200" dirty="0" smtClean="0"/>
              <a:t>你以后想做什么职业？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26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2478910" y="2001468"/>
            <a:ext cx="7234177" cy="2855063"/>
            <a:chOff x="2372810" y="1796970"/>
            <a:chExt cx="5466099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5FCCCCAB-657F-4241-8164-2963C7C02106}"/>
                </a:ext>
              </a:extLst>
            </p:cNvPr>
            <p:cNvSpPr/>
            <p:nvPr/>
          </p:nvSpPr>
          <p:spPr>
            <a:xfrm>
              <a:off x="5959089" y="1796970"/>
              <a:ext cx="1879820" cy="2128214"/>
            </a:xfrm>
            <a:custGeom>
              <a:avLst/>
              <a:gdLst>
                <a:gd name="connsiteX0" fmla="*/ 815713 w 1879820"/>
                <a:gd name="connsiteY0" fmla="*/ 0 h 2128214"/>
                <a:gd name="connsiteX1" fmla="*/ 1879820 w 1879820"/>
                <a:gd name="connsiteY1" fmla="*/ 1064107 h 2128214"/>
                <a:gd name="connsiteX2" fmla="*/ 815713 w 1879820"/>
                <a:gd name="connsiteY2" fmla="*/ 2128214 h 2128214"/>
                <a:gd name="connsiteX3" fmla="*/ 63276 w 1879820"/>
                <a:gd name="connsiteY3" fmla="*/ 1816544 h 2128214"/>
                <a:gd name="connsiteX4" fmla="*/ 12912 w 1879820"/>
                <a:gd name="connsiteY4" fmla="*/ 1761130 h 2128214"/>
                <a:gd name="connsiteX5" fmla="*/ 72303 w 1879820"/>
                <a:gd name="connsiteY5" fmla="*/ 1681708 h 2128214"/>
                <a:gd name="connsiteX6" fmla="*/ 256517 w 1879820"/>
                <a:gd name="connsiteY6" fmla="*/ 1078634 h 2128214"/>
                <a:gd name="connsiteX7" fmla="*/ 10209 w 1879820"/>
                <a:gd name="connsiteY7" fmla="*/ 392523 h 2128214"/>
                <a:gd name="connsiteX8" fmla="*/ 0 w 1879820"/>
                <a:gd name="connsiteY8" fmla="*/ 381290 h 2128214"/>
                <a:gd name="connsiteX9" fmla="*/ 63276 w 1879820"/>
                <a:gd name="connsiteY9" fmla="*/ 311670 h 2128214"/>
                <a:gd name="connsiteX10" fmla="*/ 815713 w 1879820"/>
                <a:gd name="connsiteY10" fmla="*/ 0 h 212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820" h="2128214">
                  <a:moveTo>
                    <a:pt x="815713" y="0"/>
                  </a:moveTo>
                  <a:cubicBezTo>
                    <a:pt x="1403403" y="0"/>
                    <a:pt x="1879820" y="476417"/>
                    <a:pt x="1879820" y="1064107"/>
                  </a:cubicBezTo>
                  <a:cubicBezTo>
                    <a:pt x="1879820" y="1651797"/>
                    <a:pt x="1403403" y="2128214"/>
                    <a:pt x="815713" y="2128214"/>
                  </a:cubicBezTo>
                  <a:cubicBezTo>
                    <a:pt x="521868" y="2128214"/>
                    <a:pt x="255841" y="2009110"/>
                    <a:pt x="63276" y="1816544"/>
                  </a:cubicBezTo>
                  <a:lnTo>
                    <a:pt x="12912" y="1761130"/>
                  </a:lnTo>
                  <a:lnTo>
                    <a:pt x="72303" y="1681708"/>
                  </a:lnTo>
                  <a:cubicBezTo>
                    <a:pt x="188606" y="1509558"/>
                    <a:pt x="256517" y="1302027"/>
                    <a:pt x="256517" y="1078634"/>
                  </a:cubicBezTo>
                  <a:cubicBezTo>
                    <a:pt x="256517" y="818010"/>
                    <a:pt x="164083" y="578974"/>
                    <a:pt x="10209" y="392523"/>
                  </a:cubicBezTo>
                  <a:lnTo>
                    <a:pt x="0" y="381290"/>
                  </a:lnTo>
                  <a:lnTo>
                    <a:pt x="63276" y="311670"/>
                  </a:lnTo>
                  <a:cubicBezTo>
                    <a:pt x="255841" y="119104"/>
                    <a:pt x="521868" y="0"/>
                    <a:pt x="815713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9414294" y="3137022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373094" y="993754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2897622" y="2595772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念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5241409" y="2523201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课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4EA8538E-AB26-4896-95B2-323E75CBCECB}"/>
              </a:ext>
            </a:extLst>
          </p:cNvPr>
          <p:cNvSpPr txBox="1"/>
          <p:nvPr/>
        </p:nvSpPr>
        <p:spPr>
          <a:xfrm>
            <a:off x="7564704" y="2619962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文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8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WechatIMG258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" y="1567259"/>
            <a:ext cx="12082250" cy="387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 </a:t>
            </a:r>
            <a:r>
              <a:rPr lang="en-US" altLang="zh-CN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THREE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语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法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8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习</a:t>
            </a:r>
          </a:p>
        </p:txBody>
      </p:sp>
    </p:spTree>
    <p:extLst>
      <p:ext uri="{BB962C8B-B14F-4D97-AF65-F5344CB8AC3E}">
        <p14:creationId xmlns:p14="http://schemas.microsoft.com/office/powerpoint/2010/main" val="3715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46966" cy="15169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100" y="135859"/>
            <a:ext cx="2327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：毕竟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8" name="内容占位符 4"/>
          <p:cNvSpPr txBox="1">
            <a:spLocks/>
          </p:cNvSpPr>
          <p:nvPr/>
        </p:nvSpPr>
        <p:spPr>
          <a:xfrm>
            <a:off x="538010" y="665773"/>
            <a:ext cx="8743240" cy="7478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 smtClean="0"/>
              <a:t>EXAMPLE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：你怎么连这么简单的瑜伽动作都做不好？</a:t>
            </a:r>
            <a:r>
              <a:rPr kumimoji="1" lang="en-US" altLang="zh-CN" sz="2400" dirty="0" smtClean="0"/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 flipH="1">
            <a:off x="2269867" y="1218978"/>
            <a:ext cx="992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毕竟</a:t>
            </a:r>
            <a:r>
              <a:rPr kumimoji="1" lang="zh-CN" altLang="en-US" sz="2400" dirty="0" smtClean="0"/>
              <a:t>才学了几个星期的瑜伽，有些动作还做得不好。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180495" y="2780271"/>
            <a:ext cx="559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：你怎么连一篇中文课文都读不好啊？</a:t>
            </a:r>
            <a:endParaRPr kumimoji="1" lang="en-US" altLang="zh-CN" sz="2400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147247" y="3410406"/>
            <a:ext cx="489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en-US" altLang="zh-CN" sz="2000" dirty="0" smtClean="0"/>
              <a:t> :</a:t>
            </a:r>
            <a:r>
              <a:rPr kumimoji="1" lang="en-US" altLang="zh-CN" sz="2400" dirty="0" smtClean="0"/>
              <a:t>___________________________</a:t>
            </a:r>
            <a:r>
              <a:rPr kumimoji="1" lang="zh-CN" altLang="zh-CN" sz="2400" dirty="0" smtClean="0"/>
              <a:t>。</a:t>
            </a:r>
            <a:endParaRPr kumimoji="1" lang="en-US" altLang="zh-CN" sz="24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142997" y="4873649"/>
            <a:ext cx="5594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：奶奶最近总是忘这忘那的，今天早上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出门又忘了带钥匙。</a:t>
            </a:r>
            <a:endParaRPr kumimoji="1" lang="en-US" altLang="zh-CN" sz="24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156784" y="5961869"/>
            <a:ext cx="495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 :___________________________</a:t>
            </a:r>
            <a:r>
              <a:rPr kumimoji="1" lang="zh-CN" altLang="zh-CN" sz="2400" dirty="0" smtClean="0"/>
              <a:t>。</a:t>
            </a:r>
            <a:endParaRPr kumimoji="1" lang="en-US" altLang="zh-CN" sz="2400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6721399" y="2697179"/>
            <a:ext cx="3440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：这个包怎么这么贵？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717616" y="3215641"/>
            <a:ext cx="495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 :___________________________</a:t>
            </a:r>
            <a:r>
              <a:rPr kumimoji="1" lang="zh-CN" altLang="zh-CN" sz="2400" dirty="0" smtClean="0"/>
              <a:t>。</a:t>
            </a:r>
            <a:endParaRPr kumimoji="1" lang="en-US" altLang="zh-CN" sz="2400" dirty="0" smtClean="0"/>
          </a:p>
        </p:txBody>
      </p:sp>
      <p:sp>
        <p:nvSpPr>
          <p:cNvPr id="16" name="文本框 15"/>
          <p:cNvSpPr txBox="1"/>
          <p:nvPr/>
        </p:nvSpPr>
        <p:spPr>
          <a:xfrm>
            <a:off x="6744698" y="4961580"/>
            <a:ext cx="5287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：你怎么连这么简单的菜都做不好？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794118" y="5771797"/>
            <a:ext cx="495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 :___________________________</a:t>
            </a:r>
            <a:r>
              <a:rPr kumimoji="1" lang="zh-CN" altLang="zh-CN" sz="2400" dirty="0" smtClean="0"/>
              <a:t>。</a:t>
            </a:r>
            <a:endParaRPr kumimoji="1" lang="en-US" altLang="zh-CN" sz="2400" dirty="0" smtClean="0"/>
          </a:p>
        </p:txBody>
      </p:sp>
      <p:pic>
        <p:nvPicPr>
          <p:cNvPr id="18" name="图片 17" descr="56012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99" y="5350485"/>
            <a:ext cx="1192612" cy="1507515"/>
          </a:xfrm>
          <a:prstGeom prst="rect">
            <a:avLst/>
          </a:prstGeom>
        </p:spPr>
      </p:pic>
      <p:pic>
        <p:nvPicPr>
          <p:cNvPr id="19" name="图片 18" descr="P21854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66" y="2524465"/>
            <a:ext cx="1828506" cy="118597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25427" y="2288891"/>
            <a:ext cx="5738335" cy="20230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21042" y="4683517"/>
            <a:ext cx="5738335" cy="20230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6453665" y="2221773"/>
            <a:ext cx="5738335" cy="20230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6574708" y="4679120"/>
            <a:ext cx="5738335" cy="20230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4954409" y="34182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一年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78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是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…</a:t>
            </a:r>
            <a:r>
              <a:rPr kumimoji="1" lang="zh-CN" altLang="en-US" dirty="0" smtClean="0"/>
              <a:t>的</a:t>
            </a:r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236174" y="1969260"/>
            <a:ext cx="5423931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Q</a:t>
            </a:r>
            <a:r>
              <a:rPr kumimoji="1" lang="zh-CN" altLang="en-US" sz="2400" dirty="0" smtClean="0"/>
              <a:t>1</a:t>
            </a:r>
            <a:r>
              <a:rPr kumimoji="1" lang="zh-CN" altLang="zh-CN" sz="2400" dirty="0"/>
              <a:t>：</a:t>
            </a:r>
            <a:r>
              <a:rPr kumimoji="1" lang="zh-CN" altLang="en-US" sz="2400" dirty="0" smtClean="0"/>
              <a:t>你是什么专业的？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Q2</a:t>
            </a:r>
            <a:r>
              <a:rPr kumimoji="1" lang="zh-CN" altLang="en-US" sz="2400" dirty="0" smtClean="0"/>
              <a:t>：你平常是怎样回家的？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Q</a:t>
            </a:r>
            <a:r>
              <a:rPr kumimoji="1" lang="zh-CN" altLang="en-US" sz="2400" dirty="0" smtClean="0"/>
              <a:t>3：你是什么时候开始学中文的？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Q4 :  </a:t>
            </a:r>
            <a:r>
              <a:rPr kumimoji="1" lang="zh-CN" altLang="en-US" sz="2400" dirty="0" smtClean="0"/>
              <a:t>做什么事情对健康是没有好处的？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Q5:   </a:t>
            </a:r>
            <a:r>
              <a:rPr kumimoji="1" lang="zh-CN" altLang="en-US" sz="2400" dirty="0" smtClean="0"/>
              <a:t>你觉得住在校内安全吗？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Q6</a:t>
            </a:r>
            <a:r>
              <a:rPr kumimoji="1" lang="zh-CN" altLang="zh-CN" sz="2400" dirty="0" smtClean="0"/>
              <a:t>：</a:t>
            </a:r>
            <a:r>
              <a:rPr kumimoji="1" lang="zh-CN" altLang="en-US" sz="2400" dirty="0" smtClean="0"/>
              <a:t>你的学校重视的的成绩吗？</a:t>
            </a:r>
            <a:endParaRPr kumimoji="1" lang="en-US" altLang="zh-CN" sz="24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1570519" y="1283528"/>
            <a:ext cx="9640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EXAMPLE</a:t>
            </a:r>
            <a:r>
              <a:rPr kumimoji="1" lang="zh-CN" altLang="en-US" sz="2400" dirty="0" smtClean="0"/>
              <a:t>：别担心，医生说你父亲的身体健康情况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2400" dirty="0" smtClean="0"/>
              <a:t>（很）不错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778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CN" altLang="en-US" sz="3600" dirty="0" smtClean="0"/>
              <a:t>过来／过去</a:t>
            </a:r>
            <a:endParaRPr kumimoji="1" lang="zh-CN" altLang="en-US" sz="36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8DAD503A-850C-544C-8499-BF4AB73449D3}"/>
              </a:ext>
            </a:extLst>
          </p:cNvPr>
          <p:cNvSpPr txBox="1"/>
          <p:nvPr/>
        </p:nvSpPr>
        <p:spPr>
          <a:xfrm>
            <a:off x="647623" y="1566162"/>
            <a:ext cx="10433725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+mj-ea"/>
                <a:ea typeface="+mj-ea"/>
                <a:cs typeface="微软雅黑"/>
              </a:rPr>
              <a:t>1</a:t>
            </a:r>
            <a:r>
              <a:rPr kumimoji="1" lang="zh-CN" altLang="en-US" sz="2800" dirty="0">
                <a:latin typeface="+mj-ea"/>
                <a:ea typeface="+mj-ea"/>
                <a:cs typeface="微软雅黑"/>
              </a:rPr>
              <a:t>、我今天</a:t>
            </a:r>
            <a:r>
              <a:rPr kumimoji="1" lang="zh-CN" altLang="en-US" sz="2800" dirty="0" smtClean="0">
                <a:latin typeface="+mj-ea"/>
                <a:ea typeface="+mj-ea"/>
                <a:cs typeface="微软雅黑"/>
              </a:rPr>
              <a:t>早上醒</a:t>
            </a:r>
            <a:r>
              <a:rPr kumimoji="1" lang="zh-CN" altLang="en-US" sz="2800" u="sng" dirty="0" smtClean="0">
                <a:latin typeface="+mj-ea"/>
                <a:ea typeface="+mj-ea"/>
                <a:cs typeface="微软雅黑"/>
              </a:rPr>
              <a:t>                </a:t>
            </a:r>
            <a:r>
              <a:rPr kumimoji="1" lang="zh-CN" altLang="en-US" sz="2800" dirty="0" smtClean="0">
                <a:latin typeface="+mj-ea"/>
                <a:ea typeface="+mj-ea"/>
                <a:cs typeface="微软雅黑"/>
              </a:rPr>
              <a:t>，</a:t>
            </a:r>
            <a:r>
              <a:rPr kumimoji="1" lang="zh-CN" altLang="en-US" sz="2800" dirty="0">
                <a:latin typeface="+mj-ea"/>
                <a:ea typeface="+mj-ea"/>
                <a:cs typeface="微软雅黑"/>
              </a:rPr>
              <a:t>发现已经早上十一点了。</a:t>
            </a:r>
            <a:endParaRPr kumimoji="1" lang="en-US" altLang="zh-CN" sz="2800" dirty="0">
              <a:latin typeface="+mj-ea"/>
              <a:ea typeface="+mj-ea"/>
              <a:cs typeface="微软雅黑"/>
            </a:endParaRPr>
          </a:p>
          <a:p>
            <a:endParaRPr kumimoji="1" lang="en-US" altLang="zh-CN" sz="2800" dirty="0">
              <a:latin typeface="+mj-ea"/>
              <a:ea typeface="+mj-ea"/>
              <a:cs typeface="微软雅黑"/>
            </a:endParaRPr>
          </a:p>
          <a:p>
            <a:r>
              <a:rPr kumimoji="1" lang="en-US" altLang="zh-CN" sz="2800" dirty="0">
                <a:latin typeface="+mj-ea"/>
                <a:ea typeface="+mj-ea"/>
                <a:cs typeface="微软雅黑"/>
              </a:rPr>
              <a:t>2</a:t>
            </a:r>
            <a:r>
              <a:rPr kumimoji="1" lang="zh-CN" altLang="en-US" sz="2800" dirty="0">
                <a:latin typeface="+mj-ea"/>
                <a:ea typeface="+mj-ea"/>
                <a:cs typeface="微软雅黑"/>
              </a:rPr>
              <a:t>、老师向我解释了很多遍，</a:t>
            </a:r>
            <a:r>
              <a:rPr kumimoji="1" lang="zh-CN" altLang="en-US" sz="2800" dirty="0" smtClean="0">
                <a:latin typeface="+mj-ea"/>
                <a:ea typeface="+mj-ea"/>
                <a:cs typeface="微软雅黑"/>
              </a:rPr>
              <a:t>我才明白</a:t>
            </a:r>
            <a:r>
              <a:rPr kumimoji="1" lang="zh-CN" altLang="en-US" sz="2800" u="sng" dirty="0" smtClean="0">
                <a:latin typeface="+mj-ea"/>
                <a:ea typeface="+mj-ea"/>
                <a:cs typeface="微软雅黑"/>
              </a:rPr>
              <a:t>                   </a:t>
            </a:r>
            <a:r>
              <a:rPr kumimoji="1" lang="zh-CN" altLang="en-US" sz="2800" dirty="0">
                <a:latin typeface="+mj-ea"/>
                <a:ea typeface="+mj-ea"/>
                <a:cs typeface="微软雅黑"/>
              </a:rPr>
              <a:t>。</a:t>
            </a:r>
            <a:endParaRPr kumimoji="1" lang="en-US" altLang="zh-CN" sz="2800" dirty="0">
              <a:latin typeface="+mj-ea"/>
              <a:ea typeface="+mj-ea"/>
              <a:cs typeface="微软雅黑"/>
            </a:endParaRPr>
          </a:p>
          <a:p>
            <a:endParaRPr kumimoji="1" lang="en-US" altLang="zh-CN" sz="2800" dirty="0">
              <a:latin typeface="+mj-ea"/>
              <a:ea typeface="+mj-ea"/>
              <a:cs typeface="微软雅黑"/>
            </a:endParaRPr>
          </a:p>
          <a:p>
            <a:r>
              <a:rPr kumimoji="1" lang="en-US" altLang="zh-CN" sz="2800" dirty="0">
                <a:latin typeface="+mj-ea"/>
                <a:ea typeface="+mj-ea"/>
                <a:cs typeface="微软雅黑"/>
              </a:rPr>
              <a:t>3</a:t>
            </a:r>
            <a:r>
              <a:rPr kumimoji="1" lang="zh-CN" altLang="en-US" sz="2800" dirty="0">
                <a:latin typeface="+mj-ea"/>
                <a:ea typeface="+mj-ea"/>
                <a:cs typeface="微软雅黑"/>
              </a:rPr>
              <a:t>、昨天早上我没有吃早餐，由于低血糖，</a:t>
            </a:r>
            <a:r>
              <a:rPr kumimoji="1" lang="zh-CN" altLang="en-US" sz="2800" dirty="0" smtClean="0">
                <a:latin typeface="+mj-ea"/>
                <a:ea typeface="+mj-ea"/>
                <a:cs typeface="微软雅黑"/>
              </a:rPr>
              <a:t>我差点晕</a:t>
            </a:r>
            <a:r>
              <a:rPr kumimoji="1" lang="zh-CN" altLang="en-US" sz="2800" u="sng" dirty="0" smtClean="0">
                <a:latin typeface="+mj-ea"/>
                <a:ea typeface="+mj-ea"/>
                <a:cs typeface="微软雅黑"/>
              </a:rPr>
              <a:t>             </a:t>
            </a:r>
            <a:r>
              <a:rPr kumimoji="1" lang="zh-CN" altLang="en-US" sz="2800" dirty="0" smtClean="0">
                <a:latin typeface="+mj-ea"/>
                <a:ea typeface="+mj-ea"/>
                <a:cs typeface="微软雅黑"/>
              </a:rPr>
              <a:t>了。</a:t>
            </a:r>
            <a:endParaRPr kumimoji="1" lang="zh-CN" altLang="en-US" sz="2800" dirty="0">
              <a:latin typeface="+mj-ea"/>
              <a:ea typeface="+mj-ea"/>
              <a:cs typeface="微软雅黑"/>
            </a:endParaRPr>
          </a:p>
          <a:p>
            <a:endParaRPr kumimoji="1" lang="en-US" altLang="zh-CN" sz="2800" dirty="0" smtClean="0">
              <a:latin typeface="+mj-ea"/>
              <a:ea typeface="+mj-ea"/>
            </a:endParaRPr>
          </a:p>
          <a:p>
            <a:r>
              <a:rPr kumimoji="1" lang="zh-CN" altLang="zh-CN" sz="2800" dirty="0" smtClean="0">
                <a:latin typeface="+mj-ea"/>
                <a:ea typeface="+mj-ea"/>
              </a:rPr>
              <a:t>4</a:t>
            </a:r>
            <a:r>
              <a:rPr kumimoji="1" lang="zh-CN" altLang="en-US" sz="2800" dirty="0" smtClean="0">
                <a:latin typeface="+mj-ea"/>
                <a:ea typeface="+mj-ea"/>
              </a:rPr>
              <a:t>、我不知道你昨晚什么时候回家的，因为我已经睡</a:t>
            </a:r>
            <a:r>
              <a:rPr kumimoji="1" lang="en-US" altLang="zh-CN" sz="2800" dirty="0" smtClean="0">
                <a:latin typeface="+mj-ea"/>
                <a:ea typeface="+mj-ea"/>
              </a:rPr>
              <a:t>________</a:t>
            </a:r>
            <a:r>
              <a:rPr kumimoji="1" lang="zh-CN" altLang="en-US" sz="2800" dirty="0" smtClean="0">
                <a:latin typeface="+mj-ea"/>
                <a:ea typeface="+mj-ea"/>
              </a:rPr>
              <a:t>了。</a:t>
            </a:r>
            <a:endParaRPr kumimoji="1" lang="en-US" altLang="zh-CN" sz="2800" dirty="0" smtClean="0">
              <a:latin typeface="+mj-ea"/>
              <a:ea typeface="+mj-ea"/>
            </a:endParaRPr>
          </a:p>
          <a:p>
            <a:endParaRPr kumimoji="1" lang="en-US" altLang="zh-CN" sz="2800" dirty="0" smtClean="0">
              <a:latin typeface="+mj-ea"/>
              <a:ea typeface="+mj-ea"/>
            </a:endParaRPr>
          </a:p>
          <a:p>
            <a:r>
              <a:rPr kumimoji="1" lang="zh-CN" altLang="zh-CN" sz="2800" dirty="0" smtClean="0">
                <a:latin typeface="+mj-ea"/>
                <a:ea typeface="+mj-ea"/>
              </a:rPr>
              <a:t>5</a:t>
            </a:r>
            <a:r>
              <a:rPr kumimoji="1" lang="zh-CN" altLang="en-US" sz="2800" dirty="0" smtClean="0">
                <a:latin typeface="+mj-ea"/>
                <a:ea typeface="+mj-ea"/>
              </a:rPr>
              <a:t>、医生费了好大的力气才把他救</a:t>
            </a:r>
            <a:r>
              <a:rPr kumimoji="1" lang="en-US" altLang="zh-CN" sz="2800" dirty="0" smtClean="0">
                <a:latin typeface="+mj-ea"/>
                <a:ea typeface="+mj-ea"/>
              </a:rPr>
              <a:t>________</a:t>
            </a:r>
            <a:r>
              <a:rPr kumimoji="1" lang="zh-CN" altLang="en-US" sz="2800" dirty="0" smtClean="0">
                <a:latin typeface="+mj-ea"/>
                <a:ea typeface="+mj-ea"/>
              </a:rPr>
              <a:t>。</a:t>
            </a:r>
            <a:endParaRPr kumimoji="1" lang="en-US" altLang="zh-CN" sz="2800" dirty="0" smtClean="0">
              <a:latin typeface="+mj-ea"/>
              <a:ea typeface="+mj-ea"/>
            </a:endParaRPr>
          </a:p>
          <a:p>
            <a:endParaRPr kumimoji="1" lang="en-US" altLang="zh-CN" sz="2800" dirty="0">
              <a:latin typeface="+mj-ea"/>
              <a:ea typeface="+mj-ea"/>
            </a:endParaRPr>
          </a:p>
          <a:p>
            <a:r>
              <a:rPr kumimoji="1" lang="zh-CN" altLang="zh-CN" sz="2800" dirty="0" smtClean="0">
                <a:latin typeface="+mj-ea"/>
                <a:ea typeface="+mj-ea"/>
              </a:rPr>
              <a:t>6</a:t>
            </a:r>
            <a:r>
              <a:rPr kumimoji="1" lang="zh-CN" altLang="en-US" sz="2800" dirty="0" smtClean="0">
                <a:latin typeface="+mj-ea"/>
                <a:ea typeface="+mj-ea"/>
              </a:rPr>
              <a:t>、这条狗已经死</a:t>
            </a:r>
            <a:r>
              <a:rPr kumimoji="1" lang="en-US" altLang="zh-CN" sz="2800" dirty="0" smtClean="0">
                <a:latin typeface="+mj-ea"/>
                <a:ea typeface="+mj-ea"/>
              </a:rPr>
              <a:t>_______</a:t>
            </a:r>
            <a:r>
              <a:rPr kumimoji="1" lang="zh-CN" altLang="en-US" sz="2800" dirty="0" smtClean="0">
                <a:latin typeface="+mj-ea"/>
                <a:ea typeface="+mj-ea"/>
              </a:rPr>
              <a:t>了。</a:t>
            </a:r>
            <a:endParaRPr kumimoji="1" lang="en-US" altLang="zh-CN" sz="2800" dirty="0" smtClean="0">
              <a:latin typeface="+mj-ea"/>
              <a:ea typeface="+mj-ea"/>
            </a:endParaRPr>
          </a:p>
          <a:p>
            <a:endParaRPr kumimoji="1" lang="en-US" altLang="zh-CN" sz="2800" dirty="0">
              <a:latin typeface="+mj-ea"/>
              <a:ea typeface="+mj-ea"/>
            </a:endParaRPr>
          </a:p>
          <a:p>
            <a:endParaRPr kumimoji="1" lang="zh-CN" altLang="en-US" sz="2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28500" y="15075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过来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71783" y="23483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过来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25047" y="319116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过去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28207" y="392520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过去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44142" y="48392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过来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66768" y="57394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过去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4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skd182040sd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89" y="1293850"/>
            <a:ext cx="4676221" cy="52496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976" y="0"/>
            <a:ext cx="10850563" cy="102869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dirty="0" smtClean="0"/>
              <a:t>…</a:t>
            </a:r>
            <a:r>
              <a:rPr kumimoji="1" lang="zh-CN" altLang="en-US" sz="3600" dirty="0" smtClean="0"/>
              <a:t>以来</a:t>
            </a:r>
            <a:r>
              <a:rPr kumimoji="1" lang="en-US" altLang="zh-CN" sz="3600" dirty="0" smtClean="0"/>
              <a:t>(since)</a:t>
            </a:r>
            <a:endParaRPr kumimoji="1" lang="zh-CN" altLang="en-US" sz="36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958316" y="1222629"/>
            <a:ext cx="7794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EXAMPLE</a:t>
            </a:r>
            <a:r>
              <a:rPr kumimoji="1" lang="zh-CN" altLang="en-US" sz="2400" dirty="0" smtClean="0"/>
              <a:t>：改革开放以来，中国经济发生了很大变化。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8165585" y="4059603"/>
            <a:ext cx="386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上大学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以来</a:t>
            </a:r>
            <a:r>
              <a:rPr kumimoji="1" lang="zh-CN" altLang="en-US" sz="2400" dirty="0" smtClean="0"/>
              <a:t>，你有什么变化？</a:t>
            </a:r>
            <a:endParaRPr kumimoji="1"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DAD503A-850C-544C-8499-BF4AB73449D3}"/>
              </a:ext>
            </a:extLst>
          </p:cNvPr>
          <p:cNvSpPr txBox="1"/>
          <p:nvPr/>
        </p:nvSpPr>
        <p:spPr>
          <a:xfrm>
            <a:off x="320381" y="2210746"/>
            <a:ext cx="709748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1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、</a:t>
            </a:r>
            <a:r>
              <a:rPr kumimoji="1" lang="zh-CN" altLang="en-US" sz="2800" u="sng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                                     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，胃口就不太好。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  <a:cs typeface="微软雅黑"/>
            </a:endParaRPr>
          </a:p>
          <a:p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  <a:cs typeface="微软雅黑"/>
            </a:endParaRPr>
          </a:p>
          <a:p>
            <a:r>
              <a:rPr kumimoji="1" lang="en-US" altLang="zh-CN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2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、</a:t>
            </a:r>
            <a:r>
              <a:rPr kumimoji="1" lang="zh-CN" altLang="en-US" sz="2800" u="sng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                                  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，成绩一直很好。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  <a:cs typeface="微软雅黑"/>
            </a:endParaRPr>
          </a:p>
          <a:p>
            <a:endParaRPr kumimoji="1" lang="en-US" altLang="zh-CN" sz="2800" u="sng" dirty="0">
              <a:latin typeface="Songti SC" panose="02010600040101010101" pitchFamily="2" charset="-122"/>
              <a:ea typeface="Songti SC" panose="02010600040101010101" pitchFamily="2" charset="-122"/>
              <a:cs typeface="微软雅黑"/>
            </a:endParaRPr>
          </a:p>
          <a:p>
            <a:r>
              <a:rPr kumimoji="1" lang="en-US" altLang="zh-CN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3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、</a:t>
            </a:r>
            <a:r>
              <a:rPr kumimoji="1" lang="zh-CN" altLang="en-US" sz="2800" u="sng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                                  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，一直呆在家里。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  <a:cs typeface="微软雅黑"/>
            </a:endParaRPr>
          </a:p>
          <a:p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  <a:cs typeface="微软雅黑"/>
            </a:endParaRPr>
          </a:p>
          <a:p>
            <a:r>
              <a:rPr kumimoji="1" lang="en-US" altLang="zh-CN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4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、</a:t>
            </a:r>
            <a:r>
              <a:rPr kumimoji="1" lang="zh-CN" altLang="en-US" sz="2800" u="sng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                               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，我们从来没有吵过架。</a:t>
            </a:r>
          </a:p>
          <a:p>
            <a:endParaRPr kumimoji="1"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03B0B1A-4F97-2E4A-B025-A76D4BD01D5B}"/>
              </a:ext>
            </a:extLst>
          </p:cNvPr>
          <p:cNvSpPr txBox="1"/>
          <p:nvPr/>
        </p:nvSpPr>
        <p:spPr>
          <a:xfrm>
            <a:off x="1368293" y="2088218"/>
            <a:ext cx="235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他生病</a:t>
            </a:r>
            <a:r>
              <a:rPr kumimoji="1" lang="zh-CN" altLang="en-US" sz="28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以来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203B0B1A-4F97-2E4A-B025-A76D4BD01D5B}"/>
              </a:ext>
            </a:extLst>
          </p:cNvPr>
          <p:cNvSpPr txBox="1"/>
          <p:nvPr/>
        </p:nvSpPr>
        <p:spPr>
          <a:xfrm>
            <a:off x="1295190" y="2881608"/>
            <a:ext cx="235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他上学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以来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203B0B1A-4F97-2E4A-B025-A76D4BD01D5B}"/>
              </a:ext>
            </a:extLst>
          </p:cNvPr>
          <p:cNvSpPr txBox="1"/>
          <p:nvPr/>
        </p:nvSpPr>
        <p:spPr>
          <a:xfrm>
            <a:off x="1317035" y="3722478"/>
            <a:ext cx="235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他失业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以来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03B0B1A-4F97-2E4A-B025-A76D4BD01D5B}"/>
              </a:ext>
            </a:extLst>
          </p:cNvPr>
          <p:cNvSpPr txBox="1"/>
          <p:nvPr/>
        </p:nvSpPr>
        <p:spPr>
          <a:xfrm>
            <a:off x="1398225" y="4610830"/>
            <a:ext cx="235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认识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微软雅黑"/>
              </a:rPr>
              <a:t>以来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4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 err="1" smtClean="0"/>
              <a:t>Adj</a:t>
            </a:r>
            <a:r>
              <a:rPr kumimoji="1" lang="zh-CN" altLang="en-US" dirty="0" smtClean="0"/>
              <a:t>＋得＋不得了</a:t>
            </a:r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5" name="图片 4" descr="8530d091a10743668f54490806c689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4" y="1690626"/>
            <a:ext cx="2900550" cy="2900550"/>
          </a:xfrm>
          <a:prstGeom prst="rect">
            <a:avLst/>
          </a:prstGeom>
        </p:spPr>
      </p:pic>
      <p:pic>
        <p:nvPicPr>
          <p:cNvPr id="6" name="图片 5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57" y="2268727"/>
            <a:ext cx="3632200" cy="2235200"/>
          </a:xfrm>
          <a:prstGeom prst="rect">
            <a:avLst/>
          </a:prstGeom>
        </p:spPr>
      </p:pic>
      <p:pic>
        <p:nvPicPr>
          <p:cNvPr id="7" name="图片 6" descr="d212697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840" y="2252389"/>
            <a:ext cx="3391530" cy="22610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2978" y="4843036"/>
            <a:ext cx="3570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他写的字，好看得不得了。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4140244" y="4888604"/>
            <a:ext cx="4212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臭豆腐，难闻（吃）得不得了。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458516" y="4886691"/>
            <a:ext cx="3570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他们的感情，好得不得了。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3335071" y="1115797"/>
            <a:ext cx="575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EXAMPLE</a:t>
            </a:r>
            <a:r>
              <a:rPr kumimoji="1" lang="zh-CN" altLang="en-US" sz="2000" dirty="0" smtClean="0"/>
              <a:t>：那个人讨厌得不得了，别跟他说话。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4464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 err="1" smtClean="0"/>
              <a:t>Adj</a:t>
            </a:r>
            <a:r>
              <a:rPr kumimoji="1" lang="zh-CN" altLang="en-US" dirty="0" smtClean="0"/>
              <a:t>＋得＋不得了</a:t>
            </a:r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6" name="图片 5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23" y="1103927"/>
            <a:ext cx="2612534" cy="371045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83800" y="4934763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饺子好吃的不得了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017642" y="5029724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他开心得不得了。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517860" y="5017265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我对这儿熟悉得不得了。</a:t>
            </a:r>
            <a:endParaRPr kumimoji="1" lang="zh-CN" altLang="en-US" sz="2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606" y="1630710"/>
            <a:ext cx="2094575" cy="31418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24" y="2129904"/>
            <a:ext cx="2936883" cy="23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5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59099" y="109760"/>
            <a:ext cx="276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800" b="1" dirty="0" smtClean="0">
                <a:solidFill>
                  <a:srgbClr val="4E758E"/>
                </a:solidFill>
                <a:ea typeface="楷体-简"/>
              </a:rPr>
              <a:t>：由</a:t>
            </a:r>
            <a:r>
              <a:rPr kumimoji="1" lang="en-US" altLang="zh-CN" sz="2800" b="1" dirty="0" smtClean="0">
                <a:solidFill>
                  <a:srgbClr val="4E758E"/>
                </a:solidFill>
                <a:ea typeface="楷体-简"/>
              </a:rPr>
              <a:t> by</a:t>
            </a:r>
            <a:endParaRPr kumimoji="1" lang="en-US" altLang="zh-CN" sz="28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46966" cy="15169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36890" y="689916"/>
            <a:ext cx="428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/>
              <a:t>EXAMPLE</a:t>
            </a:r>
            <a:r>
              <a:rPr kumimoji="1" lang="zh-CN" altLang="en-US" sz="2400" b="1" dirty="0" smtClean="0"/>
              <a:t>：晚饭由妈妈来做。</a:t>
            </a:r>
            <a:endParaRPr kumimoji="1" lang="zh-CN" altLang="en-US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0" y="1964353"/>
            <a:ext cx="551946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联系</a:t>
            </a:r>
            <a:r>
              <a:rPr kumimoji="1" lang="hu-HU" altLang="zh-CN" sz="2400" dirty="0"/>
              <a:t>lián xì</a:t>
            </a:r>
            <a:r>
              <a:rPr kumimoji="1" lang="zh-CN" altLang="en-US" sz="2400" dirty="0" smtClean="0"/>
              <a:t>同学</a:t>
            </a: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订酒店</a:t>
            </a: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买机票</a:t>
            </a: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买火车票</a:t>
            </a: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准备小吃</a:t>
            </a: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做预算</a:t>
            </a:r>
            <a:r>
              <a:rPr kumimoji="1" lang="en-US" altLang="zh-CN" sz="2400" dirty="0"/>
              <a:t> </a:t>
            </a:r>
            <a:r>
              <a:rPr kumimoji="1" lang="zh-CN" altLang="en-US" sz="2400" dirty="0"/>
              <a:t>［</a:t>
            </a:r>
            <a:r>
              <a:rPr kumimoji="1" lang="en-US" altLang="zh-CN" sz="2400" dirty="0" err="1" smtClean="0"/>
              <a:t>zuò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yù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suàn</a:t>
            </a:r>
            <a:r>
              <a:rPr kumimoji="1" lang="en-US" altLang="zh-CN" sz="2400" dirty="0"/>
              <a:t> making a </a:t>
            </a:r>
            <a:r>
              <a:rPr kumimoji="1" lang="en-US" altLang="zh-CN" sz="2400" dirty="0" smtClean="0"/>
              <a:t>budget</a:t>
            </a:r>
            <a:r>
              <a:rPr kumimoji="1" lang="zh-CN" altLang="en-US" sz="2400" dirty="0" smtClean="0"/>
              <a:t>］</a:t>
            </a:r>
            <a:endParaRPr kumimoji="1" lang="en-US" altLang="zh-CN" sz="24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4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联系</a:t>
            </a:r>
            <a:r>
              <a:rPr kumimoji="1" lang="hu-HU" altLang="zh-CN" sz="2400" dirty="0"/>
              <a:t>lián xì</a:t>
            </a:r>
            <a:r>
              <a:rPr kumimoji="1" lang="zh-CN" altLang="en-US" sz="2400" dirty="0" smtClean="0"/>
              <a:t>老师</a:t>
            </a:r>
            <a:endParaRPr kumimoji="1" lang="en-US" altLang="zh-CN" sz="2400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125429" y="1599351"/>
            <a:ext cx="190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</a:rPr>
              <a:t>Travel Plan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：</a:t>
            </a:r>
            <a:endParaRPr kumimoji="1" lang="zh-CN" altLang="en-US" sz="2400" b="1" dirty="0">
              <a:solidFill>
                <a:srgbClr val="4E75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5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0379A13-6715-43F0-A798-A79C30EC2D67}"/>
              </a:ext>
            </a:extLst>
          </p:cNvPr>
          <p:cNvSpPr txBox="1"/>
          <p:nvPr/>
        </p:nvSpPr>
        <p:spPr>
          <a:xfrm>
            <a:off x="5436650" y="1245802"/>
            <a:ext cx="1708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0A6284B7-6EFA-4786-BA4F-BDF2E7BD32D8}"/>
              </a:ext>
            </a:extLst>
          </p:cNvPr>
          <p:cNvSpPr txBox="1"/>
          <p:nvPr/>
        </p:nvSpPr>
        <p:spPr>
          <a:xfrm>
            <a:off x="5362686" y="3655310"/>
            <a:ext cx="22267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见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8325744" y="1919703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7725649" y="4237331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6399489" y="3521766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474138" y="1986009"/>
            <a:ext cx="0" cy="3526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9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生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77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88526" y="774337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重男轻女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40712" y="2618544"/>
            <a:ext cx="8890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to regard males as superior to females ; to privilege men over women </a:t>
            </a:r>
            <a:endParaRPr kumimoji="1"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023" y="4066975"/>
            <a:ext cx="3566977" cy="2791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7567"/>
            <a:ext cx="4069543" cy="27804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74" y="4050665"/>
            <a:ext cx="4136599" cy="28073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03424" y="35906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生女孩儿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52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507778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妇女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5784" y="2555825"/>
            <a:ext cx="135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women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3115640" y="534740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地位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13530" y="2535745"/>
            <a:ext cx="2270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position status</a:t>
            </a:r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837" y="0"/>
            <a:ext cx="5673163" cy="30936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72323" y="3073263"/>
            <a:ext cx="3309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三妻四</a:t>
            </a:r>
            <a:r>
              <a:rPr kumimoji="1" lang="zh-CN" altLang="en-US" sz="2800" dirty="0" smtClean="0"/>
              <a:t>妾</a:t>
            </a:r>
            <a:r>
              <a:rPr kumimoji="1" lang="it-IT" altLang="zh-CN" sz="2800" dirty="0" err="1"/>
              <a:t>sān</a:t>
            </a:r>
            <a:r>
              <a:rPr kumimoji="1" lang="it-IT" altLang="zh-CN" sz="2800" dirty="0"/>
              <a:t> </a:t>
            </a:r>
            <a:r>
              <a:rPr kumimoji="1" lang="it-IT" altLang="zh-CN" sz="2800" dirty="0" err="1"/>
              <a:t>qī</a:t>
            </a:r>
            <a:r>
              <a:rPr kumimoji="1" lang="it-IT" altLang="zh-CN" sz="2800" dirty="0"/>
              <a:t> sì </a:t>
            </a:r>
            <a:r>
              <a:rPr kumimoji="1" lang="it-IT" altLang="zh-CN" sz="2800" dirty="0" err="1"/>
              <a:t>qiè</a:t>
            </a:r>
            <a:r>
              <a:rPr kumimoji="1" lang="it-IT" altLang="zh-CN" sz="2800" dirty="0"/>
              <a:t> </a:t>
            </a:r>
            <a:endParaRPr kumimoji="1" lang="zh-CN" altLang="en-US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658" y="3615626"/>
            <a:ext cx="3982342" cy="257793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407105" y="6273224"/>
            <a:ext cx="22771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缠</a:t>
            </a:r>
            <a:r>
              <a:rPr kumimoji="1" lang="zh-CN" altLang="en-US" sz="3200" dirty="0" smtClean="0"/>
              <a:t>足</a:t>
            </a:r>
            <a:r>
              <a:rPr kumimoji="1" lang="sk-SK" altLang="zh-CN" sz="3200" dirty="0"/>
              <a:t>chán zú </a:t>
            </a:r>
            <a:endParaRPr kumimoji="1" lang="zh-CN" altLang="en-US" sz="32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5260"/>
            <a:ext cx="4500712" cy="279102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64030" y="6273224"/>
            <a:ext cx="2511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守</a:t>
            </a:r>
            <a:r>
              <a:rPr kumimoji="1" lang="zh-CN" altLang="en-US" sz="3200" dirty="0" smtClean="0"/>
              <a:t>寡</a:t>
            </a:r>
            <a:r>
              <a:rPr kumimoji="1" lang="en-US" altLang="zh-CN" sz="3200" dirty="0" err="1"/>
              <a:t>shǒu</a:t>
            </a:r>
            <a:r>
              <a:rPr kumimoji="1" lang="en-US" altLang="zh-CN" sz="3200" dirty="0"/>
              <a:t> </a:t>
            </a:r>
            <a:r>
              <a:rPr kumimoji="1" lang="en-US" altLang="zh-CN" sz="3200" dirty="0" err="1"/>
              <a:t>guǎ</a:t>
            </a:r>
            <a:r>
              <a:rPr kumimoji="1" lang="en-US" altLang="zh-CN" sz="3200" dirty="0"/>
              <a:t> </a:t>
            </a:r>
            <a:endParaRPr kumimoji="1" lang="zh-CN" altLang="en-US" sz="3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017" y="3698605"/>
            <a:ext cx="3745257" cy="24029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706978" y="6273224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生孩子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381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93" y="1459222"/>
            <a:ext cx="6866278" cy="48260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74700" y="548797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/>
              <a:t>现代男性家庭地位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741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8640177385125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3092" y="0"/>
            <a:ext cx="4687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69425" y="1166334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改革开放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2383" y="2853743"/>
            <a:ext cx="333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to reform and open up</a:t>
            </a:r>
            <a:r>
              <a:rPr kumimoji="1" lang="zh-CN" altLang="en-US" sz="2400" dirty="0" smtClean="0"/>
              <a:t>；</a:t>
            </a:r>
            <a:endParaRPr kumimoji="1"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290" y="136772"/>
            <a:ext cx="3888269" cy="251182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36749" y="2696945"/>
            <a:ext cx="18261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男女平等</a:t>
            </a:r>
            <a:endParaRPr kumimoji="1"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47" y="3716139"/>
            <a:ext cx="3515245" cy="234349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99207" y="6240604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工作</a:t>
            </a:r>
            <a:endParaRPr kumimoji="1" lang="zh-CN" altLang="en-US" sz="3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328" y="3700458"/>
            <a:ext cx="3510821" cy="23416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38730" y="6146524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上大学</a:t>
            </a:r>
            <a:endParaRPr kumimoji="1" lang="zh-CN" altLang="en-US" sz="3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834" y="3637738"/>
            <a:ext cx="1491413" cy="242048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2768" y="3637737"/>
            <a:ext cx="1262437" cy="238334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218963" y="6130843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衣服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956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931135"/>
            <a:ext cx="63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同工同酬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6390" y="2806703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equal pay for equal work</a:t>
            </a:r>
            <a:endParaRPr kumimoji="1"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423" y="356947"/>
            <a:ext cx="4455655" cy="29671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29" y="4076776"/>
            <a:ext cx="2801252" cy="208542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4176" y="6273224"/>
            <a:ext cx="24370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怀孕</a:t>
            </a:r>
            <a:r>
              <a:rPr kumimoji="1" lang="is-IS" altLang="zh-CN" sz="3200" dirty="0"/>
              <a:t>huái yùn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960" y="4029736"/>
            <a:ext cx="3299952" cy="220106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56912" y="6334780"/>
            <a:ext cx="2833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强</a:t>
            </a:r>
            <a:r>
              <a:rPr kumimoji="1" lang="zh-CN" altLang="en-US" sz="2800" dirty="0" smtClean="0"/>
              <a:t>壮</a:t>
            </a:r>
            <a:r>
              <a:rPr kumimoji="1" lang="cs-CZ" altLang="zh-CN" sz="2800" dirty="0" err="1"/>
              <a:t>qiáng</a:t>
            </a:r>
            <a:r>
              <a:rPr kumimoji="1" lang="cs-CZ" altLang="zh-CN" sz="2800" dirty="0"/>
              <a:t> </a:t>
            </a:r>
            <a:r>
              <a:rPr kumimoji="1" lang="cs-CZ" altLang="zh-CN" sz="2800" dirty="0" err="1"/>
              <a:t>zhuàng</a:t>
            </a:r>
            <a:r>
              <a:rPr kumimoji="1" lang="cs-CZ" altLang="zh-CN" sz="2800" dirty="0"/>
              <a:t> </a:t>
            </a:r>
            <a:endParaRPr kumimoji="1" lang="zh-CN" altLang="en-US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950" y="3687019"/>
            <a:ext cx="3957934" cy="255946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058753" y="6273224"/>
            <a:ext cx="18261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照顾家庭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652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5745</TotalTime>
  <Words>549</Words>
  <Application>Microsoft Macintosh PowerPoint</Application>
  <PresentationFormat>自定义</PresentationFormat>
  <Paragraphs>180</Paragraphs>
  <Slides>27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是 …的</vt:lpstr>
      <vt:lpstr>过来／过去</vt:lpstr>
      <vt:lpstr>…以来(since)</vt:lpstr>
      <vt:lpstr>Adj＋得＋不得了</vt:lpstr>
      <vt:lpstr>Adj＋得＋不得了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寒假生活</dc:title>
  <dc:creator>第一PPT</dc:creator>
  <cp:keywords>www.1ppt.com</cp:keywords>
  <dc:description>www.1ppt.com</dc:description>
  <cp:lastModifiedBy>a</cp:lastModifiedBy>
  <cp:revision>437</cp:revision>
  <dcterms:created xsi:type="dcterms:W3CDTF">2019-03-29T12:25:33Z</dcterms:created>
  <dcterms:modified xsi:type="dcterms:W3CDTF">2020-04-09T03:47:32Z</dcterms:modified>
</cp:coreProperties>
</file>