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28"/>
  </p:notesMasterIdLst>
  <p:sldIdLst>
    <p:sldId id="256" r:id="rId3"/>
    <p:sldId id="333" r:id="rId4"/>
    <p:sldId id="293" r:id="rId5"/>
    <p:sldId id="334" r:id="rId6"/>
    <p:sldId id="294" r:id="rId7"/>
    <p:sldId id="336" r:id="rId8"/>
    <p:sldId id="302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6" r:id="rId19"/>
    <p:sldId id="327" r:id="rId20"/>
    <p:sldId id="325" r:id="rId21"/>
    <p:sldId id="328" r:id="rId22"/>
    <p:sldId id="329" r:id="rId23"/>
    <p:sldId id="330" r:id="rId24"/>
    <p:sldId id="331" r:id="rId25"/>
    <p:sldId id="332" r:id="rId26"/>
    <p:sldId id="335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A"/>
    <a:srgbClr val="00AABC"/>
    <a:srgbClr val="165FA1"/>
    <a:srgbClr val="FFD979"/>
    <a:srgbClr val="99D2EF"/>
    <a:srgbClr val="26A9E0"/>
    <a:srgbClr val="2A9CA2"/>
    <a:srgbClr val="258A8F"/>
    <a:srgbClr val="2283CD"/>
    <a:srgbClr val="E71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tags" Target="tags/tag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20/2/26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20/2/26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play.kahoot.it/%23/?quizId=fc8c9e8f-8abd-43d6-aeb2-219af7138821" TargetMode="External"/><Relationship Id="rId3" Type="http://schemas.openxmlformats.org/officeDocument/2006/relationships/hyperlink" Target="https://play.kahoot.it/%23/?quizId=4de4e808-f67a-4e0f-959d-64e2e6ada17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0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WELCOME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Feb.24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2020</a:t>
            </a:r>
            <a:endParaRPr kumimoji="1" lang="zh-CN" altLang="en-US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1343289" y="2569127"/>
            <a:ext cx="5614186" cy="558799"/>
          </a:xfrm>
        </p:spPr>
        <p:txBody>
          <a:bodyPr/>
          <a:lstStyle/>
          <a:p>
            <a:r>
              <a:rPr kumimoji="1" lang="zh-CN" altLang="en-US" dirty="0" smtClean="0"/>
              <a:t>第十一课：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中国的节日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386" y="801384"/>
            <a:ext cx="3817707" cy="25451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528" y="771300"/>
            <a:ext cx="3790969" cy="26684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659" y="3462451"/>
            <a:ext cx="4018426" cy="24801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384" y="3484093"/>
            <a:ext cx="3748539" cy="24862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9844" y="150413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端午节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67583" y="198942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粽子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68937" y="40113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元宵节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96675" y="45089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元宵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0033740" y="14883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春节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0050501" y="196133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饺子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10013509" y="379835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中秋节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0186140" y="427918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月饼</a:t>
            </a:r>
            <a:endParaRPr kumimoji="1" lang="zh-CN" altLang="en-US" sz="24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272" y="2322900"/>
            <a:ext cx="3628074" cy="23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92170" y="1858699"/>
            <a:ext cx="8616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雪梅：我妈妈常说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舅妈</a:t>
            </a:r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菜做得好，我早就想吃舅妈做得菜了。</a:t>
            </a:r>
            <a:endParaRPr kumimoji="1"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endParaRPr kumimoji="1"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柯林：在家里吃才好呢，有家庭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气氛</a:t>
            </a:r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！</a:t>
            </a:r>
            <a:endParaRPr kumimoji="1"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endParaRPr kumimoji="1"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舅舅：对，我同意你们的看法。大家都不喝酒，来，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我们以茶代酒</a:t>
            </a:r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，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举</a:t>
            </a:r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起杯来，欢迎你们来北京！</a:t>
            </a:r>
            <a:endParaRPr kumimoji="1"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endParaRPr kumimoji="1" lang="en-US" altLang="zh-CN" sz="2400" dirty="0" smtClean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雪梅：为舅舅、舅妈的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事业成功</a:t>
            </a:r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、</a:t>
            </a:r>
            <a:r>
              <a:rPr kumimoji="1" lang="zh-CN" altLang="en-US" sz="2400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身体健康</a:t>
            </a:r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干杯！</a:t>
            </a:r>
            <a:endParaRPr kumimoji="1" lang="zh-CN" altLang="en-US" sz="24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33643" y="85070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 smtClean="0">
                <a:solidFill>
                  <a:srgbClr val="FF6600"/>
                </a:solidFill>
              </a:rPr>
              <a:t>读一读</a:t>
            </a:r>
            <a:endParaRPr kumimoji="1" lang="zh-CN" altLang="en-U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5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78967" y="2467111"/>
            <a:ext cx="3324860" cy="92202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0000"/>
                </a:solidFill>
                <a:latin typeface="Times New Roman" panose="02020603050405020304" charset="0"/>
                <a:ea typeface="汉仪柏京体简" panose="00020600040101010101" pitchFamily="18" charset="-122"/>
                <a:cs typeface="Times New Roman" panose="02020603050405020304" charset="0"/>
                <a:hlinkClick r:id="rId2" action="ppaction://hlinkfile"/>
              </a:rPr>
              <a:t>Kahoot</a:t>
            </a:r>
            <a:endParaRPr lang="en-US" altLang="zh-CN" sz="5400" b="1" dirty="0">
              <a:solidFill>
                <a:srgbClr val="000000"/>
              </a:solidFill>
              <a:latin typeface="Times New Roman" panose="02020603050405020304" charset="0"/>
              <a:ea typeface="汉仪柏京体简" panose="00020600040101010101" pitchFamily="18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63630" y="3578566"/>
            <a:ext cx="499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3"/>
              </a:rPr>
              <a:t>https://play.kahoot.it/#/?quizId=4de4e808-f67a-4e0f-959d-</a:t>
            </a:r>
            <a:r>
              <a:rPr lang="en-US" altLang="zh-CN" dirty="0" smtClean="0">
                <a:hlinkClick r:id="rId3"/>
              </a:rPr>
              <a:t>64e2e6ada17e</a:t>
            </a:r>
            <a:endParaRPr lang="en-US" altLang="zh-CN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27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33897" y="497007"/>
            <a:ext cx="4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Adj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／</a:t>
            </a:r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V+ 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着／著＋</a:t>
            </a:r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V</a:t>
            </a:r>
            <a:endParaRPr kumimoji="1" lang="zh-CN" altLang="en-US" sz="2400" b="1" dirty="0">
              <a:solidFill>
                <a:srgbClr val="FF6600"/>
              </a:solidFill>
              <a:latin typeface="+mj-lt"/>
              <a:ea typeface="+mj-ea"/>
              <a:cs typeface="微软雅黑"/>
            </a:endParaRPr>
          </a:p>
        </p:txBody>
      </p:sp>
      <p:pic>
        <p:nvPicPr>
          <p:cNvPr id="12" name="图片 11" descr="20170909094227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8" y="1731635"/>
            <a:ext cx="3140090" cy="2266322"/>
          </a:xfrm>
          <a:prstGeom prst="rect">
            <a:avLst/>
          </a:prstGeom>
        </p:spPr>
      </p:pic>
      <p:pic>
        <p:nvPicPr>
          <p:cNvPr id="13" name="图片 12" descr="d9248165c74144bd8e8c13469f90179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22" y="1746065"/>
            <a:ext cx="2848107" cy="2392677"/>
          </a:xfrm>
          <a:prstGeom prst="rect">
            <a:avLst/>
          </a:prstGeom>
        </p:spPr>
      </p:pic>
      <p:pic>
        <p:nvPicPr>
          <p:cNvPr id="14" name="图片 13" descr="1346.jpg_wh1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42" y="1789357"/>
            <a:ext cx="3360456" cy="22403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80394" y="4256939"/>
            <a:ext cx="356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快开学了，</a:t>
            </a:r>
            <a:r>
              <a:rPr kumimoji="1" lang="en-US" altLang="zh-CN" u="sng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u="sng" dirty="0" smtClean="0">
                <a:latin typeface="微软雅黑"/>
                <a:ea typeface="微软雅黑"/>
                <a:cs typeface="微软雅黑"/>
              </a:rPr>
              <a:t>                      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93548" y="4265036"/>
            <a:ext cx="401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快放寒假了，</a:t>
            </a:r>
            <a:r>
              <a:rPr kumimoji="1" lang="en-US" altLang="zh-CN" u="sng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u="sng" dirty="0" smtClean="0">
                <a:latin typeface="微软雅黑"/>
                <a:ea typeface="微软雅黑"/>
                <a:cs typeface="微软雅黑"/>
              </a:rPr>
              <a:t>                     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88314" y="4265036"/>
            <a:ext cx="356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家里来了很多朋友，</a:t>
            </a:r>
            <a:r>
              <a:rPr kumimoji="1" lang="en-US" altLang="zh-CN" u="sng" dirty="0" smtClean="0">
                <a:latin typeface="微软雅黑"/>
                <a:ea typeface="微软雅黑"/>
                <a:cs typeface="微软雅黑"/>
              </a:rPr>
              <a:t>                </a:t>
            </a:r>
            <a:r>
              <a:rPr kumimoji="1" lang="zh-CN" altLang="en-US" u="sng" dirty="0" smtClean="0">
                <a:latin typeface="微软雅黑"/>
                <a:ea typeface="微软雅黑"/>
                <a:cs typeface="微软雅黑"/>
              </a:rPr>
              <a:t>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91700" y="413901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他正忙着写作业</a:t>
            </a:r>
            <a:endParaRPr lang="zh-CN" altLang="en-US" dirty="0">
              <a:solidFill>
                <a:srgbClr val="FF66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27794" y="4153444"/>
            <a:ext cx="201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他正忙着准备考试</a:t>
            </a:r>
            <a:endParaRPr lang="zh-CN" altLang="en-US" dirty="0">
              <a:solidFill>
                <a:srgbClr val="FF66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67925" y="1904799"/>
            <a:ext cx="142883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exam</a:t>
            </a:r>
            <a:endParaRPr kumimoji="1"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929842" y="416154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爸爸妈妈正忙着做饭</a:t>
            </a:r>
            <a:endParaRPr lang="zh-CN" alt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0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7" y="1709307"/>
            <a:ext cx="3235927" cy="24260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0394" y="4256939"/>
            <a:ext cx="356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快迟到了，</a:t>
            </a:r>
            <a:r>
              <a:rPr kumimoji="1" lang="en-US" altLang="zh-CN" u="sng" dirty="0" smtClean="0">
                <a:latin typeface="微软雅黑"/>
                <a:ea typeface="微软雅黑"/>
                <a:cs typeface="微软雅黑"/>
              </a:rPr>
              <a:t>                     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2" name="图片 11" descr="006eb7e284b241f580647c2e44924a062018022707331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05" y="1685566"/>
            <a:ext cx="3029832" cy="26117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166100" y="4290637"/>
            <a:ext cx="356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快迟到了，</a:t>
            </a:r>
            <a:r>
              <a:rPr kumimoji="1" lang="en-US" altLang="zh-CN" u="sng" dirty="0" smtClean="0">
                <a:latin typeface="微软雅黑"/>
                <a:ea typeface="微软雅黑"/>
                <a:cs typeface="微软雅黑"/>
              </a:rPr>
              <a:t>                   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，没吃早饭就走了。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4" name="图片 13" descr="下载 (1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97" y="1714572"/>
            <a:ext cx="2685983" cy="24824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950286" y="4288725"/>
            <a:ext cx="356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他急着去上洗手间。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39059" y="4228078"/>
            <a:ext cx="268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他急着去上班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71945" y="4207314"/>
            <a:ext cx="268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她急着去上课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3897" y="497007"/>
            <a:ext cx="4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Adj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／</a:t>
            </a:r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V+ 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着／著＋</a:t>
            </a:r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V</a:t>
            </a:r>
            <a:endParaRPr kumimoji="1" lang="zh-CN" altLang="en-US" sz="2400" b="1" dirty="0">
              <a:solidFill>
                <a:srgbClr val="FF6600"/>
              </a:solidFill>
              <a:latin typeface="+mj-lt"/>
              <a:ea typeface="+mj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3292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890680" y="1702774"/>
            <a:ext cx="699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Q</a:t>
            </a:r>
            <a:r>
              <a:rPr kumimoji="1" lang="zh-CN" altLang="en-US" dirty="0" smtClean="0"/>
              <a:t>：</a:t>
            </a:r>
            <a:r>
              <a:rPr kumimoji="1" lang="zh-CN" altLang="en-US" sz="2800" dirty="0" smtClean="0"/>
              <a:t>除夕夜</a:t>
            </a:r>
            <a:r>
              <a:rPr kumimoji="1" lang="zh-CN" altLang="en-US" dirty="0" smtClean="0"/>
              <a:t>他们正在做什么？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181435" y="2252949"/>
            <a:ext cx="689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65044"/>
                </a:solidFill>
              </a:rPr>
              <a:t>https://</a:t>
            </a:r>
            <a:r>
              <a:rPr lang="en-US" altLang="zh-CN" dirty="0" err="1">
                <a:solidFill>
                  <a:srgbClr val="C65044"/>
                </a:solidFill>
              </a:rPr>
              <a:t>www.youtube.com</a:t>
            </a:r>
            <a:r>
              <a:rPr lang="en-US" altLang="zh-CN" dirty="0">
                <a:solidFill>
                  <a:srgbClr val="C65044"/>
                </a:solidFill>
              </a:rPr>
              <a:t>/</a:t>
            </a:r>
            <a:r>
              <a:rPr lang="en-US" altLang="zh-CN" dirty="0" err="1">
                <a:solidFill>
                  <a:srgbClr val="C65044"/>
                </a:solidFill>
              </a:rPr>
              <a:t>watch?v</a:t>
            </a:r>
            <a:r>
              <a:rPr lang="en-US" altLang="zh-CN" dirty="0">
                <a:solidFill>
                  <a:srgbClr val="C65044"/>
                </a:solidFill>
              </a:rPr>
              <a:t>=eriCS127qMk&amp;t=72s</a:t>
            </a:r>
            <a:endParaRPr lang="zh-CN" altLang="en-US" dirty="0">
              <a:solidFill>
                <a:srgbClr val="C65044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46292" y="2770617"/>
            <a:ext cx="391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爸爸正忙着做饭。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54366" y="3182763"/>
            <a:ext cx="391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我正忙着拍视频。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54365" y="3630102"/>
            <a:ext cx="391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妹妹正忙着和狗玩。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39932" y="4048581"/>
            <a:ext cx="391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奶奶正笑着发红包。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3897" y="497007"/>
            <a:ext cx="428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Adj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／</a:t>
            </a:r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V+ 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着／著＋</a:t>
            </a:r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  <a:ea typeface="+mj-ea"/>
                <a:cs typeface="微软雅黑"/>
              </a:rPr>
              <a:t>V</a:t>
            </a:r>
            <a:endParaRPr kumimoji="1" lang="zh-CN" altLang="en-US" sz="2400" b="1" dirty="0">
              <a:solidFill>
                <a:srgbClr val="FF6600"/>
              </a:solidFill>
              <a:latin typeface="+mj-lt"/>
              <a:ea typeface="+mj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8170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030329" y="1266221"/>
            <a:ext cx="877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Let</a:t>
            </a:r>
            <a:r>
              <a:rPr kumimoji="1" lang="zh-CN" altLang="en-US" dirty="0" smtClean="0"/>
              <a:t>‘</a:t>
            </a:r>
            <a:r>
              <a:rPr kumimoji="1" lang="en-US" altLang="zh-CN" dirty="0" smtClean="0"/>
              <a:t>s talk about Little Xia by using reduplication of measure words.</a:t>
            </a:r>
            <a:endParaRPr kumimoji="1" lang="zh-CN" altLang="en-US" dirty="0"/>
          </a:p>
        </p:txBody>
      </p:sp>
      <p:pic>
        <p:nvPicPr>
          <p:cNvPr id="9" name="图片 8" descr="TB2gk2Ju84lpuFjy1zjXXcAKpXa_!!1861114234-2-dar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9" y="1824520"/>
            <a:ext cx="4110662" cy="3824031"/>
          </a:xfrm>
          <a:prstGeom prst="rect">
            <a:avLst/>
          </a:prstGeom>
        </p:spPr>
      </p:pic>
      <p:pic>
        <p:nvPicPr>
          <p:cNvPr id="10" name="图片 9" descr="WechatIMG107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67" y="1983255"/>
            <a:ext cx="4971977" cy="33094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88930" y="5857074"/>
            <a:ext cx="379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小夏的衣服</a:t>
            </a:r>
            <a:r>
              <a:rPr kumimoji="1" lang="zh-CN" altLang="en-US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件件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都是黑的。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4519" y="5825473"/>
            <a:ext cx="379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小夏的同学／朋友</a:t>
            </a:r>
            <a:r>
              <a:rPr kumimoji="1" lang="zh-CN" altLang="en-US" dirty="0" smtClean="0">
                <a:solidFill>
                  <a:srgbClr val="FF6600"/>
                </a:solidFill>
                <a:latin typeface="微软雅黑"/>
                <a:ea typeface="微软雅黑"/>
                <a:cs typeface="微软雅黑"/>
              </a:rPr>
              <a:t>个个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都很漂亮。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3693" y="418838"/>
            <a:ext cx="798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2200" b="1" dirty="0" smtClean="0">
              <a:solidFill>
                <a:srgbClr val="FF6600"/>
              </a:solidFill>
              <a:latin typeface="+mj-lt"/>
              <a:ea typeface="微软雅黑"/>
              <a:cs typeface="微软雅黑"/>
            </a:endParaRPr>
          </a:p>
          <a:p>
            <a:r>
              <a:rPr kumimoji="1" lang="en-US" altLang="zh-CN" sz="22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   Reduplication of Measure Words</a:t>
            </a:r>
            <a:endParaRPr kumimoji="1" lang="zh-CN" altLang="en-US" sz="2200" b="1" dirty="0">
              <a:solidFill>
                <a:srgbClr val="FF6600"/>
              </a:solidFill>
              <a:latin typeface="+mj-lt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4575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09936" y="672888"/>
            <a:ext cx="506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5 .</a:t>
            </a:r>
            <a:r>
              <a:rPr lang="zh-CN" altLang="en-US" sz="24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先</a:t>
            </a:r>
            <a:r>
              <a:rPr lang="en-US" altLang="zh-CN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</a:t>
            </a:r>
            <a:r>
              <a:rPr lang="zh-CN" altLang="en-US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再</a:t>
            </a:r>
            <a:r>
              <a:rPr lang="en-US" altLang="zh-CN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710" y="1846580"/>
            <a:ext cx="1868805" cy="15824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33220" y="3059430"/>
            <a:ext cx="75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40910" y="3059430"/>
            <a:ext cx="979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695" y="1846580"/>
            <a:ext cx="1868805" cy="15824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94600" y="2438400"/>
            <a:ext cx="30549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他早上先刷</a:t>
            </a:r>
            <a:r>
              <a:rPr lang="zh-CN" altLang="en-US" sz="2000" dirty="0" smtClean="0"/>
              <a:t>牙再吃早饭。</a:t>
            </a:r>
            <a:endParaRPr lang="zh-CN" alt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880" y="4083685"/>
            <a:ext cx="1955800" cy="15824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710" y="4083685"/>
            <a:ext cx="1868805" cy="15824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594600" y="4675505"/>
            <a:ext cx="2531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他早上先吃饭再洗澡。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633220" y="5297805"/>
            <a:ext cx="75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657090" y="5297805"/>
            <a:ext cx="979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17947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09936" y="672888"/>
            <a:ext cx="506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5 .</a:t>
            </a:r>
            <a:r>
              <a:rPr lang="zh-CN" altLang="en-US" sz="24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先</a:t>
            </a:r>
            <a:r>
              <a:rPr lang="en-US" altLang="zh-CN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</a:t>
            </a:r>
            <a:r>
              <a:rPr lang="zh-CN" altLang="en-US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再</a:t>
            </a:r>
            <a:r>
              <a:rPr lang="en-US" altLang="zh-CN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633220" y="3059430"/>
            <a:ext cx="75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994910" y="3059430"/>
            <a:ext cx="979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582535" y="2394585"/>
            <a:ext cx="29908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他先付钱再喝果汁。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879715" y="4542790"/>
            <a:ext cx="2495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他先买可乐再看电影。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633220" y="5297805"/>
            <a:ext cx="75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657090" y="5297805"/>
            <a:ext cx="979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2.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b="9326"/>
          <a:stretch>
            <a:fillRect/>
          </a:stretch>
        </p:blipFill>
        <p:spPr>
          <a:xfrm>
            <a:off x="2124710" y="1762125"/>
            <a:ext cx="2495550" cy="166687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330" y="1760855"/>
            <a:ext cx="1790700" cy="166687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560" y="3818255"/>
            <a:ext cx="2466975" cy="18478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365" y="3620135"/>
            <a:ext cx="1411605" cy="21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6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809936" y="672888"/>
            <a:ext cx="506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5 .</a:t>
            </a:r>
            <a:r>
              <a:rPr lang="zh-CN" altLang="en-US" sz="24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先</a:t>
            </a:r>
            <a:r>
              <a:rPr lang="en-US" altLang="zh-CN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</a:t>
            </a:r>
            <a:r>
              <a:rPr lang="zh-CN" altLang="en-US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再</a:t>
            </a:r>
            <a:r>
              <a:rPr lang="en-US" altLang="zh-CN" sz="24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 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633220" y="3059430"/>
            <a:ext cx="75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994910" y="3059430"/>
            <a:ext cx="979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2.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925435" y="2394585"/>
            <a:ext cx="29908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她先做功课再逛街。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968615" y="4865370"/>
            <a:ext cx="2495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他先画画再跳舞。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633220" y="5297805"/>
            <a:ext cx="75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1.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657090" y="5297805"/>
            <a:ext cx="979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2.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25" y="1674495"/>
            <a:ext cx="2247900" cy="20288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295" y="1217295"/>
            <a:ext cx="1838325" cy="248602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25" y="4021455"/>
            <a:ext cx="2200275" cy="208597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670" y="4216400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26339" y="757391"/>
            <a:ext cx="5893435" cy="122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D5814F"/>
                </a:solidFill>
                <a:latin typeface="Segoe Print" panose="02000600000000000000" charset="0"/>
                <a:cs typeface="Segoe Print" panose="02000600000000000000" charset="0"/>
              </a:rPr>
              <a:t>WELCOME</a:t>
            </a:r>
          </a:p>
          <a:p>
            <a:pPr algn="ctr">
              <a:lnSpc>
                <a:spcPct val="130000"/>
              </a:lnSpc>
            </a:pPr>
            <a:r>
              <a:rPr lang="en-US" altLang="zh-CN" sz="3200" b="1" dirty="0">
                <a:solidFill>
                  <a:srgbClr val="D5814F"/>
                </a:solidFill>
                <a:latin typeface="Segoe Print" panose="02000600000000000000" charset="0"/>
                <a:cs typeface="Segoe Print" panose="02000600000000000000" charset="0"/>
              </a:rPr>
              <a:t>Glad you're here!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36859" y="2289639"/>
            <a:ext cx="5840095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800000"/>
                </a:solidFill>
                <a:cs typeface="Times New Roman" panose="02020603050405020304" charset="0"/>
              </a:rPr>
              <a:t>Textbook</a:t>
            </a:r>
            <a:r>
              <a:rPr lang="zh-CN" altLang="en-US" sz="2000" b="1" dirty="0">
                <a:solidFill>
                  <a:srgbClr val="800000"/>
                </a:solidFill>
                <a:cs typeface="Times New Roman" panose="02020603050405020304" charset="0"/>
              </a:rPr>
              <a:t>：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INTEGRATED CHINESE  Level 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Part 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Lesson11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－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</a:rPr>
              <a:t>Lesson20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）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rgbClr val="800000"/>
              </a:solidFill>
              <a:cs typeface="Times New Roman" panose="02020603050405020304" charset="0"/>
            </a:endParaRPr>
          </a:p>
          <a:p>
            <a:pPr>
              <a:lnSpc>
                <a:spcPct val="50000"/>
              </a:lnSpc>
            </a:pPr>
            <a:r>
              <a:rPr lang="en-US" altLang="zh-CN" sz="2000" b="1" dirty="0">
                <a:solidFill>
                  <a:srgbClr val="800000"/>
                </a:solidFill>
                <a:cs typeface="Times New Roman" panose="02020603050405020304" charset="0"/>
              </a:rPr>
              <a:t>SOME RULES</a:t>
            </a:r>
            <a:r>
              <a:rPr lang="zh-CN" altLang="en-US" sz="2000" b="1" dirty="0">
                <a:solidFill>
                  <a:srgbClr val="800000"/>
                </a:solidFill>
                <a:cs typeface="Times New Roman" panose="02020603050405020304" charset="0"/>
              </a:rPr>
              <a:t>：</a:t>
            </a:r>
            <a:endParaRPr lang="zh-CN" altLang="en-US" sz="2000" dirty="0">
              <a:solidFill>
                <a:srgbClr val="800000"/>
              </a:solidFill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PLEASE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come to class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on time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；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Cezch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language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, try your best to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speak Chinese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No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cellphone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；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Take active part in the activities and exercises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；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If you have any question, just let me know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；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Prepare a notebook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</a:t>
            </a:r>
            <a:r>
              <a:rPr lang="zh-CN" altLang="en-US" sz="2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Work hard. No pains, no gains</a:t>
            </a:r>
          </a:p>
        </p:txBody>
      </p:sp>
    </p:spTree>
    <p:extLst>
      <p:ext uri="{BB962C8B-B14F-4D97-AF65-F5344CB8AC3E}">
        <p14:creationId xmlns:p14="http://schemas.microsoft.com/office/powerpoint/2010/main" val="427667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33220" y="3059430"/>
            <a:ext cx="755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880610" y="3059430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633220" y="5297805"/>
            <a:ext cx="755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880610" y="5297805"/>
            <a:ext cx="979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2.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80" y="1670685"/>
            <a:ext cx="2518410" cy="18630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95" y="1704975"/>
            <a:ext cx="2495550" cy="18288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016240" y="2402840"/>
            <a:ext cx="304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她回家先坐地铁再坐公共汽车</a:t>
            </a:r>
            <a:r>
              <a:rPr lang="zh-CN" altLang="en-US" sz="2000" dirty="0"/>
              <a:t>。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05" y="3670935"/>
            <a:ext cx="2143125" cy="21431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795" y="4070985"/>
            <a:ext cx="2619375" cy="17430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155940" y="4657090"/>
            <a:ext cx="3040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他先穿外套再穿鞋。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71959" y="637193"/>
            <a:ext cx="5060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先</a:t>
            </a:r>
            <a:r>
              <a:rPr lang="en-US" altLang="zh-CN" sz="28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</a:t>
            </a:r>
            <a:r>
              <a:rPr lang="zh-CN" altLang="en-US" sz="28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再</a:t>
            </a:r>
            <a:r>
              <a:rPr lang="en-US" altLang="zh-CN" sz="2800" b="1" dirty="0">
                <a:solidFill>
                  <a:srgbClr val="FF6600"/>
                </a:solidFill>
                <a:latin typeface="+mj-lt"/>
                <a:ea typeface="微软雅黑"/>
                <a:cs typeface="微软雅黑"/>
              </a:rPr>
              <a:t>…… </a:t>
            </a:r>
          </a:p>
        </p:txBody>
      </p:sp>
    </p:spTree>
    <p:extLst>
      <p:ext uri="{BB962C8B-B14F-4D97-AF65-F5344CB8AC3E}">
        <p14:creationId xmlns:p14="http://schemas.microsoft.com/office/powerpoint/2010/main" val="253108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4504" y="653436"/>
            <a:ext cx="100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  <a:latin typeface="+mj-lt"/>
              </a:rPr>
              <a:t>V</a:t>
            </a:r>
            <a:r>
              <a:rPr kumimoji="1" lang="zh-CN" altLang="en-US" sz="2400" b="1" dirty="0" smtClean="0">
                <a:solidFill>
                  <a:srgbClr val="FF6600"/>
                </a:solidFill>
                <a:latin typeface="+mj-lt"/>
              </a:rPr>
              <a:t>起来</a:t>
            </a:r>
            <a:endParaRPr kumimoji="1" lang="zh-CN" altLang="en-US" sz="24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6" name="图片 5" descr="stinky-tofu-780x4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9" y="763234"/>
            <a:ext cx="3991353" cy="20724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19170" y="2961399"/>
            <a:ext cx="434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臭豆腐</a:t>
            </a:r>
            <a:r>
              <a:rPr kumimoji="1" lang="en-US" altLang="zh-CN" u="sng" dirty="0" smtClean="0">
                <a:latin typeface="微软雅黑"/>
                <a:ea typeface="微软雅黑"/>
                <a:cs typeface="微软雅黑"/>
              </a:rPr>
              <a:t>             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不好，但是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_______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很香。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8" name="图片 7" descr="52d4defba4004c1d89ce2742434bbc4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34" y="702752"/>
            <a:ext cx="3245029" cy="22552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97830" y="2955235"/>
            <a:ext cx="434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这辆自行车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________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很方便。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4" name="图片 13" descr="2320555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67" y="3476775"/>
            <a:ext cx="3516527" cy="2231547"/>
          </a:xfrm>
          <a:prstGeom prst="rect">
            <a:avLst/>
          </a:prstGeom>
        </p:spPr>
      </p:pic>
      <p:pic>
        <p:nvPicPr>
          <p:cNvPr id="15" name="图片 14" descr="13697217711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81" y="3439994"/>
            <a:ext cx="3248019" cy="208206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816416" y="5832249"/>
            <a:ext cx="434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这张床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____________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很重。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60199" y="5703878"/>
            <a:ext cx="434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糖醋鱼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________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很好吃</a:t>
            </a:r>
            <a:r>
              <a:rPr kumimoji="1" lang="zh-CN" altLang="zh-CN" dirty="0">
                <a:latin typeface="微软雅黑"/>
                <a:ea typeface="微软雅黑"/>
                <a:cs typeface="微软雅黑"/>
              </a:rPr>
              <a:t>。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7797" y="28603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闻起来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505144" y="28647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吃起来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7407294" y="28692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骑起来</a:t>
            </a:r>
            <a:endParaRPr kumimoji="1"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837028" y="574633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搬起来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7021574" y="56274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做起来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58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7" grpId="0"/>
      <p:bldP spid="2" grpId="0"/>
      <p:bldP spid="13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1" y="719888"/>
            <a:ext cx="4352351" cy="24569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58866" y="1872883"/>
            <a:ext cx="6226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latin typeface="微软雅黑"/>
                <a:ea typeface="微软雅黑"/>
                <a:cs typeface="微软雅黑"/>
              </a:rPr>
              <a:t>毛笔字</a:t>
            </a:r>
            <a:r>
              <a:rPr kumimoji="1" lang="en-US" altLang="zh-CN" sz="2000" dirty="0" smtClean="0">
                <a:latin typeface="微软雅黑"/>
                <a:ea typeface="微软雅黑"/>
                <a:cs typeface="微软雅黑"/>
              </a:rPr>
              <a:t>_________</a:t>
            </a:r>
            <a:r>
              <a:rPr kumimoji="1" lang="zh-CN" altLang="en-US" sz="2000" dirty="0" smtClean="0">
                <a:latin typeface="微软雅黑"/>
                <a:ea typeface="微软雅黑"/>
                <a:cs typeface="微软雅黑"/>
              </a:rPr>
              <a:t>很美，但是</a:t>
            </a:r>
            <a:r>
              <a:rPr kumimoji="1" lang="en-US" altLang="zh-CN" sz="2000" u="sng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sz="2000" u="sng" dirty="0" smtClean="0">
                <a:latin typeface="微软雅黑"/>
                <a:ea typeface="微软雅黑"/>
                <a:cs typeface="微软雅黑"/>
              </a:rPr>
              <a:t>          </a:t>
            </a:r>
            <a:r>
              <a:rPr kumimoji="1" lang="zh-CN" altLang="en-US" sz="2000" dirty="0" smtClean="0">
                <a:latin typeface="微软雅黑"/>
                <a:ea typeface="微软雅黑"/>
                <a:cs typeface="微软雅黑"/>
              </a:rPr>
              <a:t>很难。</a:t>
            </a:r>
            <a:endParaRPr kumimoji="1" lang="zh-CN" altLang="en-US" sz="2000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7" name="图片 6" descr="13697217711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16" y="3526297"/>
            <a:ext cx="2576931" cy="1651878"/>
          </a:xfrm>
          <a:prstGeom prst="rect">
            <a:avLst/>
          </a:prstGeom>
        </p:spPr>
      </p:pic>
      <p:pic>
        <p:nvPicPr>
          <p:cNvPr id="8" name="图片 7" descr="下载 (3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62" y="3354239"/>
            <a:ext cx="1891592" cy="18915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029" y="3408988"/>
            <a:ext cx="2372508" cy="17793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1007" y="3378143"/>
            <a:ext cx="2540101" cy="175071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13329" y="16644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看起来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475636" y="170585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写起来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824946" y="53877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糖醋鱼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283191" y="54415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饺子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963389" y="53720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粽子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373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/>
      <p:bldP spid="3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69582" y="1163804"/>
            <a:ext cx="6480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latin typeface="微软雅黑"/>
                <a:ea typeface="微软雅黑"/>
                <a:cs typeface="微软雅黑"/>
              </a:rPr>
              <a:t>Ask your friend to help identify the following items.</a:t>
            </a:r>
            <a:endParaRPr kumimoji="1" lang="zh-CN" altLang="en-US" sz="1600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9" name="图片 8" descr="下载 (3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2" y="3811951"/>
            <a:ext cx="2150537" cy="2150537"/>
          </a:xfrm>
          <a:prstGeom prst="rect">
            <a:avLst/>
          </a:prstGeom>
        </p:spPr>
      </p:pic>
      <p:pic>
        <p:nvPicPr>
          <p:cNvPr id="10" name="图片 9" descr="2018092415377617943436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32" y="3844760"/>
            <a:ext cx="3112465" cy="207074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933401" y="4642046"/>
            <a:ext cx="5628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？</a:t>
            </a:r>
            <a:endParaRPr kumimoji="1" lang="zh-CN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7303" y="3175803"/>
            <a:ext cx="330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你吃得出来这是什么粽子吗？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59837" y="5910877"/>
            <a:ext cx="330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你看得出来他们（这）是谁吗？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44305" y="5902781"/>
            <a:ext cx="330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你听得出来这是什么歌吗？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6" name="图片 15" descr="catchpic_b_b3_b3325ffd990564614a37fdda4016a4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55" y="3790468"/>
            <a:ext cx="2874022" cy="207504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71089" y="4323714"/>
            <a:ext cx="54672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？</a:t>
            </a:r>
            <a:endParaRPr kumimoji="1" lang="zh-CN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54179" y="642917"/>
            <a:ext cx="1928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6600"/>
                </a:solidFill>
                <a:latin typeface="+mj-lt"/>
                <a:cs typeface="微软雅黑"/>
              </a:rPr>
              <a:t>V</a:t>
            </a:r>
            <a:r>
              <a:rPr lang="zh-CN" altLang="en-US" sz="2400" b="1" dirty="0">
                <a:solidFill>
                  <a:srgbClr val="FF6600"/>
                </a:solidFill>
                <a:latin typeface="+mj-lt"/>
                <a:cs typeface="微软雅黑"/>
              </a:rPr>
              <a:t>得出（来）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49" y="1543114"/>
            <a:ext cx="2187546" cy="164065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62190" y="1837369"/>
            <a:ext cx="5628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？</a:t>
            </a:r>
            <a:endParaRPr kumimoji="1" lang="zh-CN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92637" y="4319948"/>
            <a:ext cx="5628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？</a:t>
            </a:r>
            <a:endParaRPr kumimoji="1" lang="zh-CN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1734" y="5954277"/>
            <a:ext cx="330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你吃得出来这是什么饺子吗？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964" y="1504136"/>
            <a:ext cx="1819788" cy="176612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94037" y="3229571"/>
            <a:ext cx="330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你听得出来这是谁的电话吗？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802195" y="1946449"/>
            <a:ext cx="5628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？</a:t>
            </a:r>
            <a:endParaRPr kumimoji="1" lang="zh-CN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282" y="715082"/>
            <a:ext cx="3046858" cy="2285143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119284" y="863720"/>
            <a:ext cx="54672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1" lang="zh-CN" alt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？</a:t>
            </a:r>
            <a:endParaRPr kumimoji="1" lang="zh-CN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52424" y="3234023"/>
            <a:ext cx="330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你看得出来这是什么电影吗？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6072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4" grpId="0"/>
      <p:bldP spid="26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698866" y="474568"/>
            <a:ext cx="5241899" cy="1887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+mj-lt"/>
              </a:rPr>
              <a:t>新年愿望</a:t>
            </a:r>
            <a:endParaRPr lang="en-US" altLang="zh-CN" sz="4000" b="1" dirty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FF0000"/>
                </a:solidFill>
                <a:latin typeface="+mj-lt"/>
              </a:rPr>
              <a:t>new year wish</a:t>
            </a:r>
          </a:p>
        </p:txBody>
      </p:sp>
      <p:pic>
        <p:nvPicPr>
          <p:cNvPr id="6" name="图片 5" descr="图片包含 矢量图形&#10;&#10;&#10;&#10;自动生成的说明">
            <a:extLst>
              <a:ext uri="{FF2B5EF4-FFF2-40B4-BE49-F238E27FC236}">
                <a16:creationId xmlns:a16="http://schemas.microsoft.com/office/drawing/2014/main" xmlns="" id="{B6A106B7-9916-474C-88EC-D141D50A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74" y="2914553"/>
            <a:ext cx="1650361" cy="3366475"/>
          </a:xfrm>
          <a:prstGeom prst="rect">
            <a:avLst/>
          </a:prstGeom>
        </p:spPr>
      </p:pic>
      <p:sp>
        <p:nvSpPr>
          <p:cNvPr id="7" name="云形标注 6"/>
          <p:cNvSpPr/>
          <p:nvPr/>
        </p:nvSpPr>
        <p:spPr>
          <a:xfrm>
            <a:off x="1500317" y="760441"/>
            <a:ext cx="5422931" cy="287000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我的新年愿望是希望自己</a:t>
            </a:r>
            <a:r>
              <a:rPr kumimoji="1" lang="en-US" altLang="zh-CN" sz="3200" u="sng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kumimoji="1"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1" lang="zh-CN" altLang="en-US" sz="3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96507" y="213291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天天开心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2357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71" y="1800031"/>
            <a:ext cx="2160656" cy="21606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74554" y="249045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 smtClean="0"/>
              <a:t>再见！</a:t>
            </a:r>
            <a:endParaRPr kumimoji="1" lang="zh-CN" altLang="en-US" sz="5400" dirty="0"/>
          </a:p>
        </p:txBody>
      </p:sp>
      <p:sp>
        <p:nvSpPr>
          <p:cNvPr id="8" name="进程 7"/>
          <p:cNvSpPr/>
          <p:nvPr/>
        </p:nvSpPr>
        <p:spPr>
          <a:xfrm>
            <a:off x="2026667" y="1652084"/>
            <a:ext cx="6617167" cy="2626075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920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标注 5"/>
          <p:cNvSpPr/>
          <p:nvPr/>
        </p:nvSpPr>
        <p:spPr>
          <a:xfrm flipH="1">
            <a:off x="1356374" y="1331530"/>
            <a:ext cx="8014973" cy="3489105"/>
          </a:xfrm>
          <a:prstGeom prst="wedgeRoundRectCallout">
            <a:avLst>
              <a:gd name="adj1" fmla="val -21171"/>
              <a:gd name="adj2" fmla="val 66806"/>
              <a:gd name="adj3" fmla="val 16667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37891" y="1981092"/>
            <a:ext cx="66986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zh-CN" altLang="en-US" sz="3200" b="1" dirty="0" smtClean="0">
                <a:ea typeface="宋体" panose="02010600030101010101" pitchFamily="2" charset="-122"/>
              </a:rPr>
              <a:t>夏千舒</a:t>
            </a:r>
            <a:endParaRPr lang="en-US" altLang="zh-CN" sz="3200" b="1" dirty="0" smtClean="0">
              <a:ea typeface="宋体" panose="02010600030101010101" pitchFamily="2" charset="-122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400" b="1" dirty="0" smtClean="0"/>
              <a:t>XIA </a:t>
            </a:r>
            <a:r>
              <a:rPr lang="en-US" altLang="zh-CN" sz="2400" b="1" dirty="0" err="1" smtClean="0"/>
              <a:t>Qianshu</a:t>
            </a:r>
            <a:r>
              <a:rPr lang="en-US" altLang="zh-CN" sz="2400" b="1" dirty="0" smtClean="0"/>
              <a:t>  </a:t>
            </a:r>
            <a:r>
              <a:rPr lang="zh-CN" altLang="en-US" sz="2400" b="1" dirty="0" smtClean="0"/>
              <a:t>，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Sia</a:t>
            </a:r>
            <a:r>
              <a:rPr lang="en-US" altLang="zh-CN" sz="2400" b="1" dirty="0" smtClean="0"/>
              <a:t>   </a:t>
            </a:r>
            <a:r>
              <a:rPr lang="zh-CN" altLang="en-US" sz="2400" b="1" dirty="0" smtClean="0"/>
              <a:t>，</a:t>
            </a:r>
            <a:endParaRPr lang="en-US" altLang="zh-CN" sz="2400" b="1" dirty="0"/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zh-CN" sz="2400" b="1" dirty="0" smtClean="0">
                <a:ea typeface="楷体" panose="02010609060101010101" pitchFamily="49" charset="-122"/>
                <a:cs typeface="Segoe Print" panose="02000600000000000000" charset="0"/>
              </a:rPr>
              <a:t>The </a:t>
            </a:r>
            <a:r>
              <a:rPr lang="en-US" altLang="zh-CN" sz="2400" b="1" dirty="0">
                <a:ea typeface="楷体" panose="02010609060101010101" pitchFamily="49" charset="-122"/>
                <a:cs typeface="Segoe Print" panose="02000600000000000000" charset="0"/>
              </a:rPr>
              <a:t>Hong Kong Polytechnic University</a:t>
            </a:r>
            <a:endParaRPr lang="en-US" altLang="zh-CN" sz="2400" b="1" dirty="0"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Teaching Chinese as a foreign language</a:t>
            </a:r>
            <a:endParaRPr lang="zh-CN" altLang="en-US" sz="2400" b="1" dirty="0"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Email</a:t>
            </a:r>
            <a:r>
              <a:rPr lang="zh-CN" altLang="en-US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491081@mail.muni</a:t>
            </a:r>
            <a:r>
              <a:rPr lang="en-US" altLang="zh-CN" sz="2400" b="1" dirty="0">
                <a:ea typeface="楷体" panose="02010609060101010101" pitchFamily="49" charset="-122"/>
                <a:cs typeface="楷体" panose="02010609060101010101" pitchFamily="49" charset="-122"/>
              </a:rPr>
              <a:t>.</a:t>
            </a:r>
            <a:r>
              <a:rPr lang="en-US" altLang="zh-CN" sz="2400" b="1" dirty="0" smtClean="0">
                <a:ea typeface="楷体" panose="02010609060101010101" pitchFamily="49" charset="-122"/>
                <a:cs typeface="楷体" panose="02010609060101010101" pitchFamily="49" charset="-122"/>
              </a:rPr>
              <a:t>cz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314881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标注 5"/>
          <p:cNvSpPr/>
          <p:nvPr/>
        </p:nvSpPr>
        <p:spPr>
          <a:xfrm flipH="1">
            <a:off x="1960579" y="1405504"/>
            <a:ext cx="8014973" cy="3489105"/>
          </a:xfrm>
          <a:prstGeom prst="wedgeRoundRectCallout">
            <a:avLst>
              <a:gd name="adj1" fmla="val -21171"/>
              <a:gd name="adj2" fmla="val 66806"/>
              <a:gd name="adj3" fmla="val 16667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0"/>
                </a:schemeClr>
              </a:gs>
            </a:gsLst>
            <a:lin ang="54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340414" y="1578111"/>
            <a:ext cx="506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self introduction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41483" y="2342508"/>
            <a:ext cx="78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我叫</a:t>
            </a:r>
            <a:r>
              <a:rPr kumimoji="1" lang="en-US" altLang="zh-CN" u="sng" dirty="0" smtClean="0"/>
              <a:t>                   </a:t>
            </a:r>
            <a:r>
              <a:rPr kumimoji="1" lang="zh-CN" altLang="en-US" dirty="0" smtClean="0"/>
              <a:t>，我是</a:t>
            </a:r>
            <a:r>
              <a:rPr kumimoji="1" lang="en-US" altLang="zh-CN" u="sng" dirty="0" smtClean="0"/>
              <a:t>                     </a:t>
            </a:r>
            <a:r>
              <a:rPr kumimoji="1" lang="zh-CN" altLang="en-US" dirty="0" smtClean="0"/>
              <a:t>。我今年</a:t>
            </a:r>
            <a:r>
              <a:rPr kumimoji="1" lang="en-US" altLang="zh-CN" u="sng" dirty="0" smtClean="0"/>
              <a:t>                      </a:t>
            </a:r>
            <a:r>
              <a:rPr kumimoji="1" lang="zh-CN" altLang="en-US" dirty="0" smtClean="0"/>
              <a:t>，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我很喜欢</a:t>
            </a:r>
            <a:r>
              <a:rPr kumimoji="1" lang="en-US" altLang="zh-CN" u="sng" dirty="0" smtClean="0"/>
              <a:t>                          </a:t>
            </a:r>
            <a:r>
              <a:rPr kumimoji="1" lang="zh-CN" altLang="zh-CN" dirty="0" smtClean="0"/>
              <a:t>。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230649" y="218223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夏千舒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281979" y="22113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中国人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653909" y="2191135"/>
            <a:ext cx="6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+mj-ea"/>
                <a:ea typeface="+mj-ea"/>
              </a:rPr>
              <a:t>2</a:t>
            </a:r>
            <a:r>
              <a:rPr kumimoji="1" lang="en-US" altLang="zh-CN" dirty="0" smtClean="0">
                <a:latin typeface="+mj-ea"/>
                <a:ea typeface="+mj-ea"/>
              </a:rPr>
              <a:t>7</a:t>
            </a:r>
            <a:r>
              <a:rPr kumimoji="1" lang="zh-CN" altLang="en-US" dirty="0" smtClean="0">
                <a:latin typeface="+mj-ea"/>
                <a:ea typeface="+mj-ea"/>
              </a:rPr>
              <a:t>岁</a:t>
            </a:r>
            <a:endParaRPr kumimoji="1" lang="zh-CN" altLang="en-US" dirty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8825" y="27873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+mj-ea"/>
                <a:ea typeface="+mj-ea"/>
              </a:rPr>
              <a:t>教中文</a:t>
            </a:r>
            <a:endParaRPr kumimoji="1" lang="zh-CN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3534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64461" y="1013008"/>
            <a:ext cx="130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Segoe Print" panose="02000600000000000000" charset="0"/>
                <a:cs typeface="Segoe Print" panose="02000600000000000000" charset="0"/>
              </a:rPr>
              <a:t>GUESS</a:t>
            </a:r>
            <a:r>
              <a:rPr lang="zh-CN" altLang="en-US" sz="2400" b="1" dirty="0" smtClean="0">
                <a:solidFill>
                  <a:srgbClr val="C00000"/>
                </a:solidFill>
                <a:latin typeface="Segoe Print" panose="02000600000000000000" charset="0"/>
                <a:cs typeface="Segoe Print" panose="02000600000000000000" charset="0"/>
              </a:rPr>
              <a:t>：</a:t>
            </a:r>
            <a:endParaRPr lang="en-US" altLang="zh-CN" sz="2400" b="1" dirty="0">
              <a:solidFill>
                <a:srgbClr val="C00000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2693" y="1874006"/>
            <a:ext cx="37369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我喜欢布尔诺（</a:t>
            </a:r>
            <a:r>
              <a:rPr kumimoji="1" lang="en-US" altLang="zh-CN" sz="2000" dirty="0" smtClean="0"/>
              <a:t>Brno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我喜欢吃捷克菜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我喜欢跳舞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我喜欢旅游（</a:t>
            </a:r>
            <a:r>
              <a:rPr kumimoji="1" lang="en-US" altLang="zh-CN" sz="2000" dirty="0" smtClean="0"/>
              <a:t>travel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tour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我喜欢喝啤酒（</a:t>
            </a:r>
            <a:r>
              <a:rPr kumimoji="1" lang="en-US" altLang="zh-CN" sz="2000" dirty="0" smtClean="0"/>
              <a:t>beer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pPr marL="285750" indent="-285750">
              <a:buFont typeface="Arial"/>
              <a:buChar char="•"/>
            </a:pPr>
            <a:endParaRPr kumimoji="1" lang="en-US" altLang="zh-CN" sz="2000" dirty="0"/>
          </a:p>
          <a:p>
            <a:pPr marL="285750" indent="-285750">
              <a:buFont typeface="Arial"/>
              <a:buChar char="•"/>
            </a:pPr>
            <a:r>
              <a:rPr kumimoji="1" lang="zh-CN" altLang="en-US" sz="2000" dirty="0" smtClean="0"/>
              <a:t>我很喜欢吃</a:t>
            </a:r>
            <a:r>
              <a:rPr kumimoji="1" lang="en-US" altLang="zh-CN" sz="2000" dirty="0" smtClean="0"/>
              <a:t>KFC</a:t>
            </a:r>
            <a:r>
              <a:rPr kumimoji="1" lang="zh-CN" altLang="en-US" sz="2000" dirty="0" smtClean="0"/>
              <a:t>和</a:t>
            </a:r>
            <a:r>
              <a:rPr lang="en-US" altLang="zh-CN" sz="2000" dirty="0" smtClean="0"/>
              <a:t>McDonald</a:t>
            </a:r>
          </a:p>
          <a:p>
            <a:pPr marL="285750" indent="-285750">
              <a:buFont typeface="Arial"/>
              <a:buChar char="•"/>
            </a:pPr>
            <a:endParaRPr lang="en-US" altLang="zh-CN" sz="2000" dirty="0"/>
          </a:p>
          <a:p>
            <a:pPr marL="285750" indent="-285750">
              <a:buFont typeface="Arial"/>
              <a:buChar char="•"/>
            </a:pPr>
            <a:r>
              <a:rPr lang="zh-CN" altLang="en-US" sz="2000" dirty="0" smtClean="0"/>
              <a:t>我喜欢玩游戏（</a:t>
            </a:r>
            <a:r>
              <a:rPr lang="en-US" altLang="zh-CN" sz="2000" dirty="0" smtClean="0"/>
              <a:t>play games</a:t>
            </a:r>
            <a:r>
              <a:rPr lang="zh-CN" altLang="en-US" sz="2000" dirty="0" smtClean="0"/>
              <a:t>）</a:t>
            </a:r>
            <a:endParaRPr lang="zh-CN" altLang="en-US" sz="2000" dirty="0"/>
          </a:p>
          <a:p>
            <a:pPr marL="285750" indent="-285750">
              <a:buFont typeface="Arial"/>
              <a:buChar char="•"/>
            </a:pPr>
            <a:endParaRPr kumimoji="1"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2433286" y="1567592"/>
            <a:ext cx="1160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ěr</a:t>
            </a:r>
            <a:r>
              <a:rPr lang="it-IT" altLang="zh-CN" dirty="0"/>
              <a:t> </a:t>
            </a:r>
            <a:r>
              <a:rPr lang="it-IT" altLang="zh-CN" dirty="0" err="1"/>
              <a:t>nuò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712148" y="2221028"/>
            <a:ext cx="1095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jié</a:t>
            </a:r>
            <a:r>
              <a:rPr lang="it-IT" altLang="zh-CN" dirty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cài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502027" y="3453927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lǚ yóu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775838" y="4058047"/>
            <a:ext cx="672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/>
              <a:t>pí </a:t>
            </a:r>
            <a:r>
              <a:rPr lang="cs-CZ" altLang="zh-CN" dirty="0" err="1"/>
              <a:t>jiǔ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264209" y="5290946"/>
            <a:ext cx="1300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wán yóu xì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117248" y="188633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4240" y="2465797"/>
            <a:ext cx="26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105990" y="305939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148902" y="370050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141001" y="433373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170095" y="495463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247547" y="559917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214683" y="1220570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真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的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8549620" y="1200364"/>
            <a:ext cx="7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假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的</a:t>
            </a:r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6061799" y="840181"/>
            <a:ext cx="1006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zhēn</a:t>
            </a:r>
            <a:r>
              <a:rPr lang="cs-CZ" altLang="zh-CN" dirty="0" smtClean="0"/>
              <a:t> de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8557403" y="815523"/>
            <a:ext cx="749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jiǎ</a:t>
            </a:r>
            <a:r>
              <a:rPr lang="cs-CZ" altLang="zh-CN" dirty="0"/>
              <a:t> de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5738216" y="122502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1"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8119117" y="122683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382" y="3501877"/>
            <a:ext cx="4261612" cy="23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4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1828EE5-F0DB-3347-9C49-E37DA776C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53" y="1096823"/>
            <a:ext cx="8853518" cy="44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98933" y="2305521"/>
            <a:ext cx="17235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 smtClean="0"/>
              <a:t>节日</a:t>
            </a:r>
            <a:endParaRPr kumimoji="1" lang="en-US" altLang="zh-CN" sz="6000" dirty="0" smtClean="0"/>
          </a:p>
          <a:p>
            <a:endParaRPr kumimoji="1" lang="en-US" altLang="zh-CN" sz="60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578331" y="3427458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holiday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festival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559943" y="24781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7" name="进程 6"/>
          <p:cNvSpPr/>
          <p:nvPr/>
        </p:nvSpPr>
        <p:spPr>
          <a:xfrm>
            <a:off x="4513044" y="1454822"/>
            <a:ext cx="6695581" cy="3390472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661012" y="166441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你最喜欢什么节日？</a:t>
            </a:r>
            <a:endParaRPr kumimoji="1"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387" y="2330178"/>
            <a:ext cx="3538506" cy="235900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97220" y="4130211"/>
            <a:ext cx="9541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000" dirty="0" smtClean="0"/>
              <a:t>春节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0836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26158" y="764397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中国人在春节都做什么？</a:t>
            </a:r>
            <a:endParaRPr kumimoji="1"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78" y="1407936"/>
            <a:ext cx="2759415" cy="183854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7514" y="3328827"/>
            <a:ext cx="3621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         </a:t>
            </a:r>
            <a:r>
              <a:rPr kumimoji="1" lang="zh-CN" altLang="en-US" sz="2200" dirty="0" smtClean="0"/>
              <a:t>年夜饭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n Chinese New Year’s Eve dinner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72" y="1356189"/>
            <a:ext cx="2645547" cy="18007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48910" y="3296292"/>
            <a:ext cx="4201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     </a:t>
            </a:r>
            <a:r>
              <a:rPr kumimoji="1" lang="zh-CN" altLang="en-US" sz="2200" dirty="0" smtClean="0"/>
              <a:t>贴</a:t>
            </a:r>
            <a:r>
              <a:rPr kumimoji="1" lang="en-US" altLang="zh-CN" sz="2200" dirty="0" smtClean="0"/>
              <a:t>    </a:t>
            </a:r>
            <a:r>
              <a:rPr kumimoji="1" lang="zh-CN" altLang="en-US" sz="2200" dirty="0" smtClean="0"/>
              <a:t>福字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v to paste   n blessing</a:t>
            </a:r>
            <a:r>
              <a:rPr kumimoji="1" lang="zh-CN" altLang="en-US" dirty="0" smtClean="0"/>
              <a:t>；</a:t>
            </a:r>
            <a:r>
              <a:rPr kumimoji="1" lang="en-US" altLang="zh-CN" dirty="0" smtClean="0"/>
              <a:t>good fortune</a:t>
            </a:r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762" y="1380847"/>
            <a:ext cx="2653674" cy="177049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912858" y="3276086"/>
            <a:ext cx="1429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    </a:t>
            </a:r>
            <a:r>
              <a:rPr kumimoji="1" lang="zh-CN" altLang="en-US" sz="2200" dirty="0" smtClean="0"/>
              <a:t>酒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n alcohol    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002392" y="3268209"/>
            <a:ext cx="169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    </a:t>
            </a:r>
            <a:r>
              <a:rPr kumimoji="1" lang="zh-CN" altLang="en-US" sz="2200" dirty="0" smtClean="0"/>
              <a:t>干杯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   </a:t>
            </a:r>
            <a:r>
              <a:rPr kumimoji="1" lang="en-US" altLang="zh-CN" dirty="0" err="1" smtClean="0"/>
              <a:t>vo</a:t>
            </a:r>
            <a:r>
              <a:rPr kumimoji="1" lang="en-US" altLang="zh-CN" dirty="0" smtClean="0"/>
              <a:t> cheers    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16907" y="5922367"/>
            <a:ext cx="2533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         </a:t>
            </a:r>
            <a:r>
              <a:rPr kumimoji="1" lang="zh-CN" altLang="en-US" sz="2200" dirty="0" smtClean="0"/>
              <a:t>晚会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n evening gathering</a:t>
            </a:r>
            <a:endParaRPr kumimoji="1"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4" y="4107425"/>
            <a:ext cx="2704024" cy="180092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582" y="4063771"/>
            <a:ext cx="2973597" cy="19059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646428" y="5873115"/>
            <a:ext cx="227613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     </a:t>
            </a:r>
            <a:r>
              <a:rPr kumimoji="1" lang="zh-CN" altLang="en-US" sz="2200" dirty="0" smtClean="0"/>
              <a:t>拜年</a:t>
            </a:r>
            <a:endParaRPr kumimoji="1" lang="en-US" altLang="zh-CN" sz="2200" dirty="0" smtClean="0"/>
          </a:p>
          <a:p>
            <a:r>
              <a:rPr kumimoji="1" lang="en-US" altLang="zh-CN" dirty="0" err="1" smtClean="0"/>
              <a:t>vo</a:t>
            </a:r>
            <a:r>
              <a:rPr kumimoji="1" lang="en-US" altLang="zh-CN" dirty="0" smtClean="0"/>
              <a:t> to wish </a:t>
            </a:r>
            <a:r>
              <a:rPr kumimoji="1" lang="en-US" altLang="zh-CN" dirty="0" err="1" smtClean="0"/>
              <a:t>sb</a:t>
            </a:r>
            <a:r>
              <a:rPr kumimoji="1" lang="en-US" altLang="zh-CN" dirty="0" smtClean="0"/>
              <a:t> happy </a:t>
            </a:r>
          </a:p>
          <a:p>
            <a:r>
              <a:rPr kumimoji="1" lang="en-US" altLang="zh-CN" dirty="0" smtClean="0"/>
              <a:t>Chinese New Year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5401820" y="5910102"/>
            <a:ext cx="2160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</a:t>
            </a:r>
            <a:r>
              <a:rPr kumimoji="1" lang="en-US" altLang="zh-CN" sz="2200" dirty="0"/>
              <a:t>  </a:t>
            </a:r>
            <a:r>
              <a:rPr kumimoji="1" lang="en-US" altLang="zh-CN" sz="2200" dirty="0" smtClean="0"/>
              <a:t>   </a:t>
            </a:r>
            <a:r>
              <a:rPr kumimoji="1" lang="zh-CN" altLang="en-US" sz="2200" dirty="0" smtClean="0"/>
              <a:t>红包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  n red envelope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390" y="4071849"/>
            <a:ext cx="1821408" cy="1821408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588788" y="5902226"/>
            <a:ext cx="16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</a:t>
            </a:r>
            <a:r>
              <a:rPr kumimoji="1" lang="en-US" altLang="zh-CN" sz="2200" dirty="0"/>
              <a:t> </a:t>
            </a:r>
            <a:r>
              <a:rPr kumimoji="1" lang="zh-CN" altLang="en-US" sz="2200" dirty="0" smtClean="0"/>
              <a:t>鞭炮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n firecracker</a:t>
            </a:r>
          </a:p>
        </p:txBody>
      </p:sp>
      <p:pic>
        <p:nvPicPr>
          <p:cNvPr id="30" name="图片 29" descr="02be8d586bc409a801219c77dca18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64" y="4212969"/>
            <a:ext cx="2959374" cy="149432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566135" y="5873115"/>
            <a:ext cx="130081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     </a:t>
            </a:r>
            <a:r>
              <a:rPr kumimoji="1" lang="en-US" altLang="zh-CN" sz="2200" dirty="0"/>
              <a:t> </a:t>
            </a:r>
            <a:r>
              <a:rPr kumimoji="1" lang="zh-CN" altLang="en-US" sz="2200" dirty="0" smtClean="0"/>
              <a:t>倒</a:t>
            </a:r>
            <a:r>
              <a:rPr kumimoji="1" lang="en-US" altLang="zh-CN" sz="2200" dirty="0" smtClean="0"/>
              <a:t> </a:t>
            </a:r>
          </a:p>
          <a:p>
            <a:r>
              <a:rPr kumimoji="1" lang="en-US" altLang="zh-CN" dirty="0" smtClean="0"/>
              <a:t>v to go </a:t>
            </a:r>
          </a:p>
          <a:p>
            <a:r>
              <a:rPr kumimoji="1" lang="en-US" altLang="zh-CN" dirty="0" smtClean="0"/>
              <a:t>backwards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865257" y="5873115"/>
            <a:ext cx="132674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计时</a:t>
            </a:r>
            <a:r>
              <a:rPr kumimoji="1" lang="en-US" altLang="zh-CN" sz="2200" dirty="0" smtClean="0"/>
              <a:t> </a:t>
            </a:r>
          </a:p>
          <a:p>
            <a:r>
              <a:rPr kumimoji="1" lang="en-US" altLang="zh-CN" dirty="0" err="1" smtClean="0"/>
              <a:t>vo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to count</a:t>
            </a:r>
          </a:p>
          <a:p>
            <a:r>
              <a:rPr kumimoji="1" lang="en-US" altLang="zh-CN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45166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  <p:bldP spid="20" grpId="0"/>
      <p:bldP spid="24" grpId="0"/>
      <p:bldP spid="26" grpId="0"/>
      <p:bldP spid="28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26158" y="76439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中国人拜年会说什么？</a:t>
            </a:r>
            <a:endParaRPr kumimoji="1" lang="zh-CN" altLang="en-US" sz="2400" dirty="0"/>
          </a:p>
        </p:txBody>
      </p:sp>
      <p:sp>
        <p:nvSpPr>
          <p:cNvPr id="6" name="进程 5"/>
          <p:cNvSpPr/>
          <p:nvPr/>
        </p:nvSpPr>
        <p:spPr>
          <a:xfrm>
            <a:off x="838489" y="1504136"/>
            <a:ext cx="4426729" cy="1800033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进程 6"/>
          <p:cNvSpPr/>
          <p:nvPr/>
        </p:nvSpPr>
        <p:spPr>
          <a:xfrm>
            <a:off x="5540925" y="1520917"/>
            <a:ext cx="4471620" cy="1844897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进程 7"/>
          <p:cNvSpPr/>
          <p:nvPr/>
        </p:nvSpPr>
        <p:spPr>
          <a:xfrm>
            <a:off x="867582" y="3641503"/>
            <a:ext cx="4426729" cy="1800033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进程 8"/>
          <p:cNvSpPr/>
          <p:nvPr/>
        </p:nvSpPr>
        <p:spPr>
          <a:xfrm>
            <a:off x="5582348" y="3645955"/>
            <a:ext cx="4426729" cy="1800033"/>
          </a:xfrm>
          <a:prstGeom prst="flowChartProcess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33072" y="1984967"/>
            <a:ext cx="38779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新年快乐！／过年好</a:t>
            </a:r>
            <a:endParaRPr kumimoji="1" lang="zh-CN" altLang="en-US" sz="3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379414" y="2051064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恭喜发财！</a:t>
            </a:r>
            <a:endParaRPr kumimoji="1"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162307" y="4122334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身体健康！</a:t>
            </a:r>
            <a:endParaRPr kumimoji="1" lang="zh-CN" altLang="en-US" sz="3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39" y="3821985"/>
            <a:ext cx="1307943" cy="13099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272869" y="4114458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生日快乐！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0472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11726</TotalTime>
  <Words>726</Words>
  <Application>Microsoft Macintosh PowerPoint</Application>
  <PresentationFormat>自定义</PresentationFormat>
  <Paragraphs>203</Paragraphs>
  <Slides>25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27" baseType="lpstr">
      <vt:lpstr>主题5</vt:lpstr>
      <vt:lpstr>OfficePLUS</vt:lpstr>
      <vt:lpstr>WELCOME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662</cp:revision>
  <cp:lastPrinted>2017-12-07T16:00:00Z</cp:lastPrinted>
  <dcterms:created xsi:type="dcterms:W3CDTF">2017-12-07T16:00:00Z</dcterms:created>
  <dcterms:modified xsi:type="dcterms:W3CDTF">2020-02-26T22:24:56Z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