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579" r:id="rId4"/>
    <p:sldId id="580" r:id="rId5"/>
    <p:sldId id="581" r:id="rId6"/>
    <p:sldId id="582" r:id="rId7"/>
    <p:sldId id="583" r:id="rId9"/>
    <p:sldId id="58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758E"/>
    <a:srgbClr val="FE9903"/>
    <a:srgbClr val="CDBF97"/>
    <a:srgbClr val="8D7545"/>
    <a:srgbClr val="ECE8E5"/>
    <a:srgbClr val="E4CBCB"/>
    <a:srgbClr val="A88755"/>
    <a:srgbClr val="1F2020"/>
    <a:srgbClr val="263B45"/>
    <a:srgbClr val="193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5285" autoAdjust="0"/>
  </p:normalViewPr>
  <p:slideViewPr>
    <p:cSldViewPr snapToGrid="0">
      <p:cViewPr>
        <p:scale>
          <a:sx n="94" d="100"/>
          <a:sy n="94" d="100"/>
        </p:scale>
        <p:origin x="-720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9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5F9FF8-939F-401C-9892-1997D7A913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483FC8-2F5D-4D84-9BFB-4CA9D3324FE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www.islide.cc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: 形状 7"/>
          <p:cNvSpPr/>
          <p:nvPr/>
        </p:nvSpPr>
        <p:spPr>
          <a:xfrm>
            <a:off x="5838909" y="3636448"/>
            <a:ext cx="1697837" cy="325800"/>
          </a:xfrm>
          <a:custGeom>
            <a:avLst/>
            <a:gdLst>
              <a:gd name="connsiteX0" fmla="*/ 0 w 393539"/>
              <a:gd name="connsiteY0" fmla="*/ 0 h 1290578"/>
              <a:gd name="connsiteX1" fmla="*/ 393539 w 393539"/>
              <a:gd name="connsiteY1" fmla="*/ 0 h 1290578"/>
              <a:gd name="connsiteX2" fmla="*/ 393539 w 393539"/>
              <a:gd name="connsiteY2" fmla="*/ 1290578 h 1290578"/>
              <a:gd name="connsiteX3" fmla="*/ 0 w 393539"/>
              <a:gd name="connsiteY3" fmla="*/ 1290578 h 1290578"/>
              <a:gd name="connsiteX4" fmla="*/ 0 w 393539"/>
              <a:gd name="connsiteY4" fmla="*/ 0 h 1290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539" h="1290578">
                <a:moveTo>
                  <a:pt x="0" y="0"/>
                </a:moveTo>
                <a:lnTo>
                  <a:pt x="393539" y="0"/>
                </a:lnTo>
                <a:lnTo>
                  <a:pt x="393539" y="1290578"/>
                </a:lnTo>
                <a:lnTo>
                  <a:pt x="0" y="1290578"/>
                </a:lnTo>
                <a:lnTo>
                  <a:pt x="0" y="0"/>
                </a:lnTo>
                <a:close/>
              </a:path>
            </a:pathLst>
          </a:custGeom>
          <a:solidFill>
            <a:srgbClr val="FE9903"/>
          </a:solidFill>
          <a:ln w="285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/>
        </p:nvSpPr>
        <p:spPr>
          <a:xfrm rot="16200000">
            <a:off x="4970548" y="2820313"/>
            <a:ext cx="1236066" cy="3050537"/>
          </a:xfrm>
          <a:custGeom>
            <a:avLst/>
            <a:gdLst>
              <a:gd name="connsiteX0" fmla="*/ 0 w 1990845"/>
              <a:gd name="connsiteY0" fmla="*/ 0 h 3009418"/>
              <a:gd name="connsiteX1" fmla="*/ 1990845 w 1990845"/>
              <a:gd name="connsiteY1" fmla="*/ 0 h 3009418"/>
              <a:gd name="connsiteX2" fmla="*/ 1990845 w 1990845"/>
              <a:gd name="connsiteY2" fmla="*/ 1718840 h 3009418"/>
              <a:gd name="connsiteX3" fmla="*/ 1597306 w 1990845"/>
              <a:gd name="connsiteY3" fmla="*/ 1718840 h 3009418"/>
              <a:gd name="connsiteX4" fmla="*/ 1597306 w 1990845"/>
              <a:gd name="connsiteY4" fmla="*/ 3009418 h 3009418"/>
              <a:gd name="connsiteX5" fmla="*/ 0 w 1990845"/>
              <a:gd name="connsiteY5" fmla="*/ 3009418 h 3009418"/>
              <a:gd name="connsiteX6" fmla="*/ 0 w 1990845"/>
              <a:gd name="connsiteY6" fmla="*/ 0 h 300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0845" h="3009418">
                <a:moveTo>
                  <a:pt x="0" y="0"/>
                </a:moveTo>
                <a:lnTo>
                  <a:pt x="1990845" y="0"/>
                </a:lnTo>
                <a:lnTo>
                  <a:pt x="1990845" y="1718840"/>
                </a:lnTo>
                <a:lnTo>
                  <a:pt x="1597306" y="1718840"/>
                </a:lnTo>
                <a:lnTo>
                  <a:pt x="1597306" y="3009418"/>
                </a:lnTo>
                <a:lnTo>
                  <a:pt x="0" y="3009418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: 形状 5"/>
          <p:cNvSpPr/>
          <p:nvPr/>
        </p:nvSpPr>
        <p:spPr>
          <a:xfrm rot="16200000">
            <a:off x="6907224" y="1057782"/>
            <a:ext cx="1783587" cy="4058247"/>
          </a:xfrm>
          <a:custGeom>
            <a:avLst/>
            <a:gdLst>
              <a:gd name="connsiteX0" fmla="*/ 393539 w 1990845"/>
              <a:gd name="connsiteY0" fmla="*/ 0 h 3009418"/>
              <a:gd name="connsiteX1" fmla="*/ 1990845 w 1990845"/>
              <a:gd name="connsiteY1" fmla="*/ 0 h 3009418"/>
              <a:gd name="connsiteX2" fmla="*/ 1990845 w 1990845"/>
              <a:gd name="connsiteY2" fmla="*/ 3009418 h 3009418"/>
              <a:gd name="connsiteX3" fmla="*/ 0 w 1990845"/>
              <a:gd name="connsiteY3" fmla="*/ 3009418 h 3009418"/>
              <a:gd name="connsiteX4" fmla="*/ 0 w 1990845"/>
              <a:gd name="connsiteY4" fmla="*/ 1290578 h 3009418"/>
              <a:gd name="connsiteX5" fmla="*/ 393539 w 1990845"/>
              <a:gd name="connsiteY5" fmla="*/ 1290578 h 3009418"/>
              <a:gd name="connsiteX6" fmla="*/ 393539 w 1990845"/>
              <a:gd name="connsiteY6" fmla="*/ 0 h 300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0845" h="3009418">
                <a:moveTo>
                  <a:pt x="393539" y="0"/>
                </a:moveTo>
                <a:lnTo>
                  <a:pt x="1990845" y="0"/>
                </a:lnTo>
                <a:lnTo>
                  <a:pt x="1990845" y="3009418"/>
                </a:lnTo>
                <a:lnTo>
                  <a:pt x="0" y="3009418"/>
                </a:lnTo>
                <a:lnTo>
                  <a:pt x="0" y="1290578"/>
                </a:lnTo>
                <a:lnTo>
                  <a:pt x="393539" y="1290578"/>
                </a:lnTo>
                <a:lnTo>
                  <a:pt x="393539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598696" y="775949"/>
            <a:ext cx="3726492" cy="5589739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9310177" y="1435946"/>
            <a:ext cx="451412" cy="451412"/>
          </a:xfrm>
          <a:prstGeom prst="ellipse">
            <a:avLst/>
          </a:prstGeom>
          <a:solidFill>
            <a:srgbClr val="4E75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11678824">
            <a:off x="9873936" y="1012560"/>
            <a:ext cx="1531839" cy="205116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3" cstate="screen"/>
          <a:srcRect r="47033" b="52088"/>
          <a:stretch>
            <a:fillRect/>
          </a:stretch>
        </p:blipFill>
        <p:spPr>
          <a:xfrm>
            <a:off x="3967620" y="775804"/>
            <a:ext cx="2264751" cy="123587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3" cstate="screen"/>
          <a:srcRect l="48502" t="9829" r="-2013" b="-1779"/>
          <a:stretch>
            <a:fillRect/>
          </a:stretch>
        </p:blipFill>
        <p:spPr>
          <a:xfrm>
            <a:off x="9527840" y="4213140"/>
            <a:ext cx="2288039" cy="2371852"/>
          </a:xfrm>
          <a:prstGeom prst="rect">
            <a:avLst/>
          </a:prstGeom>
        </p:spPr>
      </p:pic>
      <p:sp>
        <p:nvSpPr>
          <p:cNvPr id="23" name="椭圆 22"/>
          <p:cNvSpPr/>
          <p:nvPr/>
        </p:nvSpPr>
        <p:spPr>
          <a:xfrm>
            <a:off x="1064931" y="4007636"/>
            <a:ext cx="229695" cy="229695"/>
          </a:xfrm>
          <a:prstGeom prst="ellipse">
            <a:avLst/>
          </a:prstGeom>
          <a:solidFill>
            <a:srgbClr val="FE9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064930" y="4631964"/>
            <a:ext cx="229695" cy="229695"/>
          </a:xfrm>
          <a:prstGeom prst="ellipse">
            <a:avLst/>
          </a:prstGeom>
          <a:solidFill>
            <a:srgbClr val="4E75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064929" y="5256292"/>
            <a:ext cx="229695" cy="229695"/>
          </a:xfrm>
          <a:prstGeom prst="ellipse">
            <a:avLst/>
          </a:prstGeom>
          <a:solidFill>
            <a:srgbClr val="FE9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4012244" y="3027920"/>
            <a:ext cx="312494" cy="312494"/>
          </a:xfrm>
          <a:prstGeom prst="ellipse">
            <a:avLst/>
          </a:prstGeom>
          <a:solidFill>
            <a:srgbClr val="FE9903"/>
          </a:solidFill>
          <a:ln w="76200">
            <a:solidFill>
              <a:srgbClr val="FE99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5191902" y="5783925"/>
            <a:ext cx="2263828" cy="128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4722888" y="4109841"/>
            <a:ext cx="239106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/>
              <a:t>期末考试</a:t>
            </a:r>
            <a:endParaRPr kumimoji="1" lang="zh-CN" altLang="en-US" sz="2800" dirty="0"/>
          </a:p>
        </p:txBody>
      </p:sp>
      <p:sp>
        <p:nvSpPr>
          <p:cNvPr id="27" name="文本框 26"/>
          <p:cNvSpPr txBox="1"/>
          <p:nvPr/>
        </p:nvSpPr>
        <p:spPr>
          <a:xfrm>
            <a:off x="6741425" y="2700502"/>
            <a:ext cx="322217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/>
              <a:t>Final Exam</a:t>
            </a:r>
            <a:endParaRPr kumimoji="1" lang="en-US" altLang="zh-CN" sz="2800" dirty="0"/>
          </a:p>
        </p:txBody>
      </p:sp>
      <p:sp>
        <p:nvSpPr>
          <p:cNvPr id="9" name="文本框 8"/>
          <p:cNvSpPr txBox="1"/>
          <p:nvPr/>
        </p:nvSpPr>
        <p:spPr>
          <a:xfrm>
            <a:off x="5192002" y="5414857"/>
            <a:ext cx="132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 smtClean="0"/>
              <a:t>Qianshu</a:t>
            </a:r>
            <a:r>
              <a:rPr kumimoji="1" lang="en-US" altLang="zh-CN" dirty="0" smtClean="0"/>
              <a:t> XIA</a:t>
            </a:r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579809" y="5805715"/>
            <a:ext cx="93662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May</a:t>
            </a:r>
            <a:r>
              <a:rPr kumimoji="1" lang="en-US" altLang="zh-CN" dirty="0"/>
              <a:t> 18</a:t>
            </a:r>
            <a:endParaRPr kumimoji="1" lang="en-US" altLang="zh-CN" dirty="0"/>
          </a:p>
          <a:p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Dates</a:t>
            </a:r>
            <a:r>
              <a:rPr lang="zh-CN" altLang="en-US"/>
              <a:t>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05560" y="1568450"/>
            <a:ext cx="98736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400"/>
              <a:t>May 25【</a:t>
            </a:r>
            <a:r>
              <a:rPr lang="en-US" altLang="zh-CN" sz="2400"/>
              <a:t>8:00am-12:00</a:t>
            </a:r>
            <a:r>
              <a:rPr lang="zh-CN" altLang="en-US" sz="2400"/>
              <a:t>】</a:t>
            </a:r>
            <a:endParaRPr lang="zh-CN" altLang="en-US" sz="24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400"/>
              <a:t>Jun 01 </a:t>
            </a:r>
            <a:r>
              <a:rPr lang="zh-CN" altLang="en-US" sz="2400">
                <a:sym typeface="+mn-ea"/>
              </a:rPr>
              <a:t>【</a:t>
            </a:r>
            <a:r>
              <a:rPr lang="en-US" altLang="zh-CN" sz="2400">
                <a:sym typeface="+mn-ea"/>
              </a:rPr>
              <a:t>8:00am-12:00</a:t>
            </a:r>
            <a:r>
              <a:rPr lang="zh-CN" altLang="en-US" sz="2400">
                <a:sym typeface="+mn-ea"/>
              </a:rPr>
              <a:t>】</a:t>
            </a:r>
            <a:endParaRPr lang="zh-CN" altLang="en-US" sz="24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400"/>
              <a:t>Jun 08 </a:t>
            </a:r>
            <a:r>
              <a:rPr lang="zh-CN" altLang="en-US" sz="2400">
                <a:sym typeface="+mn-ea"/>
              </a:rPr>
              <a:t>【</a:t>
            </a:r>
            <a:r>
              <a:rPr lang="en-US" altLang="zh-CN" sz="2400">
                <a:sym typeface="+mn-ea"/>
              </a:rPr>
              <a:t>8:00am-12:00</a:t>
            </a:r>
            <a:r>
              <a:rPr lang="zh-CN" altLang="en-US" sz="2400">
                <a:sym typeface="+mn-ea"/>
              </a:rPr>
              <a:t>】</a:t>
            </a:r>
            <a:endParaRPr lang="zh-CN" altLang="en-US" sz="2400"/>
          </a:p>
          <a:p>
            <a:pPr marL="285750" indent="-285750">
              <a:buFont typeface="Arial" panose="020B0604020202090204" pitchFamily="34" charset="0"/>
              <a:buChar char="•"/>
            </a:pPr>
            <a:endParaRPr lang="zh-CN" altLang="en-US" sz="2400"/>
          </a:p>
          <a:p>
            <a:pPr indent="0">
              <a:buFont typeface="Arial" panose="020B0604020202090204" pitchFamily="34" charset="0"/>
              <a:buNone/>
            </a:pPr>
            <a:endParaRPr lang="zh-CN" altLang="en-US" sz="2400"/>
          </a:p>
          <a:p>
            <a:pPr indent="0">
              <a:buFont typeface="Arial" panose="020B0604020202090204" pitchFamily="34" charset="0"/>
              <a:buNone/>
            </a:pPr>
            <a:r>
              <a:rPr lang="zh-CN" altLang="en-US" sz="2400"/>
              <a:t>You can choose any time in the three days, from 8:00am. to 12:00 noon, and each student will take no more than </a:t>
            </a:r>
            <a:r>
              <a:rPr lang="en-US" altLang="zh-CN" sz="2400"/>
              <a:t>10</a:t>
            </a:r>
            <a:r>
              <a:rPr lang="zh-CN" altLang="en-US" sz="2400"/>
              <a:t> minutes to take the exam. Please let me know when you </a:t>
            </a:r>
            <a:r>
              <a:rPr lang="en-US" altLang="zh-CN" sz="2400"/>
              <a:t>are free</a:t>
            </a:r>
            <a:r>
              <a:rPr lang="zh-CN" altLang="en-US" sz="2400"/>
              <a:t>,and I will arrange the exam time for each of you.</a:t>
            </a:r>
            <a:endParaRPr lang="zh-CN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17513"/>
            <a:ext cx="10972800" cy="1143000"/>
          </a:xfrm>
        </p:spPr>
        <p:txBody>
          <a:bodyPr/>
          <a:p>
            <a:r>
              <a:rPr lang="en-US" altLang="zh-CN"/>
              <a:t>Content of examination</a:t>
            </a:r>
            <a:r>
              <a:rPr lang="zh-CN" altLang="en-US"/>
              <a:t>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09600" y="1560830"/>
            <a:ext cx="987361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800"/>
              <a:t>Make a sentence：4 * 5 = 20 points</a:t>
            </a:r>
            <a:endParaRPr lang="zh-CN" altLang="en-US" sz="28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800"/>
              <a:t>Measure words：10 * 2 = 20 points</a:t>
            </a:r>
            <a:endParaRPr lang="zh-CN" altLang="en-US" sz="28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800"/>
              <a:t>Read the words ：10 * 2 = 20 points</a:t>
            </a:r>
            <a:endParaRPr lang="zh-CN" altLang="en-US" sz="28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800"/>
              <a:t>Speaking by topic: ：40 points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1"/>
          <p:cNvSpPr>
            <a:spLocks noGrp="1"/>
          </p:cNvSpPr>
          <p:nvPr/>
        </p:nvSpPr>
        <p:spPr>
          <a:xfrm>
            <a:off x="360045" y="346393"/>
            <a:ext cx="109728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第七课：学中文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60045" y="1649095"/>
            <a:ext cx="1178052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90204" pitchFamily="34" charset="0"/>
              <a:buChar char="•"/>
            </a:pPr>
            <a:r>
              <a:rPr lang="zh-CN" altLang="en-US" sz="2400">
                <a:solidFill>
                  <a:schemeClr val="tx1"/>
                </a:solidFill>
              </a:rPr>
              <a:t> 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GRAMMAR 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：（有一点儿</a:t>
            </a:r>
            <a:r>
              <a:rPr kumimoji="1" lang="hu-HU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yǒuyìdiǎnr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，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a little bit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）＋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adjective</a:t>
            </a: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 GRAMMAR 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：太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…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了（</a:t>
            </a:r>
            <a:r>
              <a:rPr kumimoji="1" lang="it-IT" altLang="zh-CN" sz="2400" dirty="0" err="1" smtClean="0">
                <a:solidFill>
                  <a:schemeClr val="tx1"/>
                </a:solidFill>
                <a:latin typeface="+mj-lt"/>
                <a:sym typeface="+mn-ea"/>
              </a:rPr>
              <a:t>tài</a:t>
            </a:r>
            <a:r>
              <a:rPr kumimoji="1" lang="it-IT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…</a:t>
            </a:r>
            <a:r>
              <a:rPr kumimoji="1" lang="it-IT" altLang="zh-CN" sz="2400" dirty="0" err="1" smtClean="0">
                <a:solidFill>
                  <a:schemeClr val="tx1"/>
                </a:solidFill>
                <a:latin typeface="+mj-lt"/>
                <a:sym typeface="+mn-ea"/>
              </a:rPr>
              <a:t>le,too</a:t>
            </a:r>
            <a:r>
              <a:rPr kumimoji="1" lang="it-IT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 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）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 and</a:t>
            </a:r>
            <a:r>
              <a:rPr kumimoji="1" lang="en-US" altLang="zh-CN" sz="2400" dirty="0">
                <a:solidFill>
                  <a:schemeClr val="tx1"/>
                </a:solidFill>
                <a:latin typeface="+mj-lt"/>
                <a:sym typeface="+mn-ea"/>
              </a:rPr>
              <a:t> 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真（</a:t>
            </a:r>
            <a:r>
              <a:rPr kumimoji="1" lang="cs-CZ" altLang="zh-CN" sz="2400" dirty="0" err="1">
                <a:solidFill>
                  <a:schemeClr val="tx1"/>
                </a:solidFill>
                <a:latin typeface="+mj-lt"/>
                <a:sym typeface="+mn-ea"/>
              </a:rPr>
              <a:t>zhēn</a:t>
            </a:r>
            <a:r>
              <a:rPr kumimoji="1" lang="cs-CZ" altLang="zh-CN" sz="2400" dirty="0">
                <a:solidFill>
                  <a:schemeClr val="tx1"/>
                </a:solidFill>
                <a:latin typeface="+mj-lt"/>
                <a:sym typeface="+mn-ea"/>
              </a:rPr>
              <a:t> </a:t>
            </a:r>
            <a:r>
              <a:rPr kumimoji="1" lang="en-US" altLang="zh-CN" sz="2400" dirty="0" smtClean="0">
                <a:solidFill>
                  <a:schemeClr val="tx1"/>
                </a:solidFill>
                <a:latin typeface="+mj-lt"/>
                <a:sym typeface="+mn-ea"/>
              </a:rPr>
              <a:t>, really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）</a:t>
            </a:r>
            <a:endParaRPr kumimoji="1" lang="en-US" altLang="zh-CN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lang="en-US" altLang="zh-CN" sz="2400" dirty="0" smtClean="0">
                <a:solidFill>
                  <a:schemeClr val="tx1"/>
                </a:solidFill>
                <a:sym typeface="+mn-ea"/>
              </a:rPr>
              <a:t> Descriptive Complements (I)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Verb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＋得（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de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）＋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complement</a:t>
            </a:r>
            <a:endParaRPr kumimoji="1" lang="zh-CN" alt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6095" y="3618230"/>
            <a:ext cx="70834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Topic</a:t>
            </a:r>
            <a:r>
              <a:rPr lang="zh-CN" altLang="en-US" sz="2400" b="1"/>
              <a:t>：你为什么学中文？</a:t>
            </a:r>
            <a:endParaRPr lang="zh-CN" altLang="en-US" sz="2400" b="1"/>
          </a:p>
          <a:p>
            <a:r>
              <a:rPr lang="zh-CN" altLang="en-US" sz="2400" b="1"/>
              <a:t>              你怎样学中文？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1"/>
          <p:cNvSpPr>
            <a:spLocks noGrp="1"/>
          </p:cNvSpPr>
          <p:nvPr/>
        </p:nvSpPr>
        <p:spPr>
          <a:xfrm>
            <a:off x="360045" y="346393"/>
            <a:ext cx="109728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第八课：学校生活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60045" y="1649095"/>
            <a:ext cx="1178052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一边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…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一边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…( </a:t>
            </a:r>
            <a:r>
              <a:rPr lang="es-ES_tradnl" altLang="zh-CN" sz="2400" dirty="0" err="1" smtClean="0">
                <a:solidFill>
                  <a:schemeClr val="tx1"/>
                </a:solidFill>
                <a:sym typeface="+mn-ea"/>
              </a:rPr>
              <a:t>yìbiān</a:t>
            </a:r>
            <a:r>
              <a:rPr lang="es-ES_tradnl" altLang="zh-CN" sz="24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s-ES_tradnl" altLang="zh-CN" sz="2400" dirty="0">
                <a:solidFill>
                  <a:schemeClr val="tx1"/>
                </a:solidFill>
                <a:sym typeface="+mn-ea"/>
              </a:rPr>
              <a:t>… </a:t>
            </a:r>
            <a:r>
              <a:rPr lang="es-ES_tradnl" altLang="zh-CN" sz="2400" dirty="0" err="1" smtClean="0">
                <a:solidFill>
                  <a:schemeClr val="tx1"/>
                </a:solidFill>
                <a:sym typeface="+mn-ea"/>
              </a:rPr>
              <a:t>yìbiān</a:t>
            </a:r>
            <a:r>
              <a:rPr lang="es-ES_tradnl" altLang="zh-CN" sz="24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s-ES_tradnl" altLang="zh-CN" sz="2400" dirty="0">
                <a:solidFill>
                  <a:schemeClr val="tx1"/>
                </a:solidFill>
                <a:sym typeface="+mn-ea"/>
              </a:rPr>
              <a:t>…)</a:t>
            </a: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The Position of Time-When Expression</a:t>
            </a:r>
            <a:r>
              <a:rPr kumimoji="1" lang="zh-CN" altLang="en-US" sz="2400" dirty="0" smtClean="0">
                <a:solidFill>
                  <a:schemeClr val="tx1"/>
                </a:solidFill>
                <a:latin typeface="+mj-lt"/>
                <a:sym typeface="+mn-ea"/>
              </a:rPr>
              <a:t>）</a:t>
            </a:r>
            <a:endParaRPr kumimoji="1" lang="en-US" altLang="zh-CN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：除了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…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以外，还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…(</a:t>
            </a:r>
            <a:r>
              <a:rPr kumimoji="1" lang="en-US" altLang="zh-CN" sz="2400" dirty="0" err="1">
                <a:solidFill>
                  <a:schemeClr val="tx1"/>
                </a:solidFill>
                <a:sym typeface="+mn-ea"/>
              </a:rPr>
              <a:t>chú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 le 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…</a:t>
            </a:r>
            <a:r>
              <a:rPr kumimoji="1" lang="en-US" altLang="zh-CN" sz="2400" dirty="0" err="1" smtClean="0">
                <a:solidFill>
                  <a:schemeClr val="tx1"/>
                </a:solidFill>
                <a:sym typeface="+mn-ea"/>
              </a:rPr>
              <a:t>yǐ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kumimoji="1" lang="en-US" altLang="zh-CN" sz="2400" dirty="0" err="1">
                <a:solidFill>
                  <a:schemeClr val="tx1"/>
                </a:solidFill>
                <a:sym typeface="+mn-ea"/>
              </a:rPr>
              <a:t>wài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 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,</a:t>
            </a:r>
            <a:r>
              <a:rPr kumimoji="1" lang="en-US" altLang="zh-CN" sz="2400" dirty="0" err="1" smtClean="0">
                <a:solidFill>
                  <a:schemeClr val="tx1"/>
                </a:solidFill>
                <a:sym typeface="+mn-ea"/>
              </a:rPr>
              <a:t>hái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 … in addition to…,also…)</a:t>
            </a:r>
            <a:endParaRPr kumimoji="1" lang="en-US" altLang="zh-CN" sz="24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：能（</a:t>
            </a:r>
            <a:r>
              <a:rPr kumimoji="1" lang="it-IT" altLang="zh-CN" sz="2400" dirty="0" err="1" smtClean="0">
                <a:solidFill>
                  <a:schemeClr val="tx1"/>
                </a:solidFill>
                <a:sym typeface="+mn-ea"/>
              </a:rPr>
              <a:t>néng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）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and </a:t>
            </a:r>
            <a:r>
              <a:rPr kumimoji="1" lang="it-IT" altLang="zh-CN" sz="2400" dirty="0" smtClean="0">
                <a:solidFill>
                  <a:schemeClr val="tx1"/>
                </a:solidFill>
                <a:sym typeface="+mn-ea"/>
              </a:rPr>
              <a:t>  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会（</a:t>
            </a:r>
            <a:r>
              <a:rPr kumimoji="1" lang="it-IT" altLang="zh-CN" sz="2400" dirty="0" err="1" smtClean="0">
                <a:solidFill>
                  <a:schemeClr val="tx1"/>
                </a:solidFill>
                <a:sym typeface="+mn-ea"/>
              </a:rPr>
              <a:t>huì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）</a:t>
            </a:r>
            <a:endParaRPr lang="zh-CN" alt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ea typeface="楷体-简" panose="02010600040101010101" charset="-122"/>
                <a:sym typeface="+mn-ea"/>
              </a:rPr>
              <a:t>Grammar: 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 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用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＋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tool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／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method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／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means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／＋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V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（</a:t>
            </a:r>
            <a:r>
              <a:rPr kumimoji="1" lang="en-US" altLang="zh-CN" sz="2400" dirty="0">
                <a:solidFill>
                  <a:schemeClr val="tx1"/>
                </a:solidFill>
                <a:sym typeface="+mn-ea"/>
              </a:rPr>
              <a:t>O</a:t>
            </a:r>
            <a:r>
              <a:rPr kumimoji="1" lang="zh-CN" altLang="en-US" sz="2400" dirty="0">
                <a:solidFill>
                  <a:schemeClr val="tx1"/>
                </a:solidFill>
                <a:sym typeface="+mn-ea"/>
              </a:rPr>
              <a:t>）</a:t>
            </a:r>
            <a:endParaRPr kumimoji="1" lang="en-US" altLang="zh-CN" sz="2400" dirty="0">
              <a:solidFill>
                <a:schemeClr val="tx1"/>
              </a:solidFill>
              <a:ea typeface="楷体-简" panose="02010600040101010101" charset="-122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zh-CN" alt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8160" y="3950335"/>
            <a:ext cx="70834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Topic</a:t>
            </a:r>
            <a:r>
              <a:rPr lang="zh-CN" altLang="en-US" sz="2400" b="1"/>
              <a:t>： 介绍一下你的老师。</a:t>
            </a:r>
            <a:endParaRPr lang="zh-CN" altLang="en-US" sz="2400" b="1"/>
          </a:p>
          <a:p>
            <a:r>
              <a:rPr lang="zh-CN" altLang="en-US" sz="2400" b="1"/>
              <a:t>              介绍一下你的专业。</a:t>
            </a:r>
            <a:endParaRPr lang="zh-CN" altLang="en-US" sz="2400" b="1"/>
          </a:p>
          <a:p>
            <a:r>
              <a:rPr lang="zh-CN" altLang="en-US" sz="2400" b="1"/>
              <a:t>              介绍一下你喜欢的一节课。</a:t>
            </a:r>
            <a:endParaRPr lang="zh-CN" altLang="en-US" sz="2400" b="1"/>
          </a:p>
          <a:p>
            <a:r>
              <a:rPr lang="zh-CN" altLang="en-US" sz="2400" b="1"/>
              <a:t>              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1"/>
          <p:cNvSpPr>
            <a:spLocks noGrp="1"/>
          </p:cNvSpPr>
          <p:nvPr/>
        </p:nvSpPr>
        <p:spPr>
          <a:xfrm>
            <a:off x="360045" y="346393"/>
            <a:ext cx="109728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第九课：买东西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2225" y="1649095"/>
            <a:ext cx="1214818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：多</a:t>
            </a: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 Used Interrogatively</a:t>
            </a: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kumimoji="1" lang="zh-CN" altLang="en-US" sz="2400" b="1" dirty="0" smtClean="0">
                <a:solidFill>
                  <a:schemeClr val="tx1"/>
                </a:solidFill>
                <a:sym typeface="+mn-ea"/>
              </a:rPr>
              <a:t>跟／和</a:t>
            </a:r>
            <a:r>
              <a:rPr kumimoji="1" lang="en-US" altLang="zh-CN" sz="2400" b="1" dirty="0" smtClean="0">
                <a:solidFill>
                  <a:schemeClr val="tx1"/>
                </a:solidFill>
                <a:sym typeface="+mn-ea"/>
              </a:rPr>
              <a:t>… </a:t>
            </a:r>
            <a:r>
              <a:rPr kumimoji="1" lang="zh-CN" altLang="en-US" sz="2400" b="1" dirty="0" smtClean="0">
                <a:solidFill>
                  <a:schemeClr val="tx1"/>
                </a:solidFill>
                <a:sym typeface="+mn-ea"/>
              </a:rPr>
              <a:t>（不）一样［</a:t>
            </a:r>
            <a:r>
              <a:rPr kumimoji="1" lang="en-US" altLang="zh-CN" sz="2400" b="1" dirty="0" smtClean="0">
                <a:solidFill>
                  <a:schemeClr val="tx1"/>
                </a:solidFill>
                <a:sym typeface="+mn-ea"/>
              </a:rPr>
              <a:t>(not) the same as…</a:t>
            </a:r>
            <a:r>
              <a:rPr kumimoji="1" lang="zh-CN" altLang="en-US" sz="2400" b="1" dirty="0" smtClean="0">
                <a:solidFill>
                  <a:schemeClr val="tx1"/>
                </a:solidFill>
                <a:sym typeface="+mn-ea"/>
              </a:rPr>
              <a:t>］</a:t>
            </a:r>
            <a:endParaRPr kumimoji="1" lang="en-US" altLang="zh-CN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kumimoji="1" lang="en-US" altLang="zh-CN" sz="2400" dirty="0" smtClean="0">
                <a:solidFill>
                  <a:schemeClr val="tx1"/>
                </a:solidFill>
                <a:sym typeface="+mn-ea"/>
              </a:rPr>
              <a:t>Grammar</a:t>
            </a:r>
            <a:r>
              <a:rPr kumimoji="1" lang="zh-CN" altLang="en-US" sz="2400" dirty="0" smtClean="0">
                <a:solidFill>
                  <a:schemeClr val="tx1"/>
                </a:solidFill>
                <a:sym typeface="+mn-ea"/>
              </a:rPr>
              <a:t>：</a:t>
            </a:r>
            <a:r>
              <a:rPr kumimoji="1" lang="zh-CN" altLang="en-US" sz="2400" b="1" dirty="0" smtClean="0">
                <a:solidFill>
                  <a:schemeClr val="tx1"/>
                </a:solidFill>
                <a:sym typeface="+mn-ea"/>
              </a:rPr>
              <a:t>虽</a:t>
            </a:r>
            <a:r>
              <a:rPr kumimoji="1" lang="zh-CN" altLang="en-US" sz="2400" b="1" dirty="0">
                <a:solidFill>
                  <a:schemeClr val="tx1"/>
                </a:solidFill>
                <a:sym typeface="+mn-ea"/>
              </a:rPr>
              <a:t>然</a:t>
            </a:r>
            <a:r>
              <a:rPr kumimoji="1" lang="en-US" altLang="zh-CN" sz="2400" b="1" dirty="0">
                <a:solidFill>
                  <a:schemeClr val="tx1"/>
                </a:solidFill>
                <a:sym typeface="+mn-ea"/>
              </a:rPr>
              <a:t>…,</a:t>
            </a:r>
            <a:r>
              <a:rPr kumimoji="1" lang="zh-CN" altLang="en-US" sz="2400" b="1" dirty="0">
                <a:solidFill>
                  <a:schemeClr val="tx1"/>
                </a:solidFill>
                <a:sym typeface="+mn-ea"/>
              </a:rPr>
              <a:t>可是／但是</a:t>
            </a:r>
            <a:r>
              <a:rPr kumimoji="1" lang="en-US" altLang="zh-CN" sz="2400" b="1" dirty="0">
                <a:solidFill>
                  <a:schemeClr val="tx1"/>
                </a:solidFill>
                <a:sym typeface="+mn-ea"/>
              </a:rPr>
              <a:t>…(</a:t>
            </a:r>
            <a:r>
              <a:rPr lang="cs-CZ" altLang="zh-CN" sz="2400" b="1" dirty="0" err="1">
                <a:solidFill>
                  <a:schemeClr val="tx1"/>
                </a:solidFill>
                <a:sym typeface="+mn-ea"/>
              </a:rPr>
              <a:t>suī</a:t>
            </a:r>
            <a:r>
              <a:rPr lang="cs-CZ" altLang="zh-CN" sz="2400" b="1" dirty="0">
                <a:solidFill>
                  <a:schemeClr val="tx1"/>
                </a:solidFill>
                <a:sym typeface="+mn-ea"/>
              </a:rPr>
              <a:t> rán …, </a:t>
            </a:r>
            <a:r>
              <a:rPr lang="cs-CZ" altLang="zh-CN" sz="2400" b="1" dirty="0" err="1">
                <a:solidFill>
                  <a:schemeClr val="tx1"/>
                </a:solidFill>
                <a:sym typeface="+mn-ea"/>
              </a:rPr>
              <a:t>kě</a:t>
            </a:r>
            <a:r>
              <a:rPr lang="cs-CZ" altLang="zh-CN" sz="2400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cs-CZ" altLang="zh-CN" sz="2400" b="1" dirty="0" err="1">
                <a:solidFill>
                  <a:schemeClr val="tx1"/>
                </a:solidFill>
                <a:sym typeface="+mn-ea"/>
              </a:rPr>
              <a:t>shì</a:t>
            </a:r>
            <a:r>
              <a:rPr lang="cs-CZ" altLang="zh-CN" sz="2400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zh-CN" altLang="cs-CZ" sz="2400" b="1" dirty="0">
                <a:solidFill>
                  <a:schemeClr val="tx1"/>
                </a:solidFill>
                <a:sym typeface="+mn-ea"/>
              </a:rPr>
              <a:t>／ </a:t>
            </a:r>
            <a:r>
              <a:rPr lang="cs-CZ" altLang="zh-CN" sz="2400" b="1" dirty="0" err="1">
                <a:solidFill>
                  <a:schemeClr val="tx1"/>
                </a:solidFill>
                <a:sym typeface="+mn-ea"/>
              </a:rPr>
              <a:t>dàn</a:t>
            </a:r>
            <a:r>
              <a:rPr lang="cs-CZ" altLang="zh-CN" sz="2400" b="1" dirty="0">
                <a:solidFill>
                  <a:schemeClr val="tx1"/>
                </a:solidFill>
                <a:sym typeface="+mn-ea"/>
              </a:rPr>
              <a:t> </a:t>
            </a:r>
            <a:r>
              <a:rPr lang="cs-CZ" altLang="zh-CN" sz="2400" b="1" dirty="0" err="1">
                <a:solidFill>
                  <a:schemeClr val="tx1"/>
                </a:solidFill>
                <a:sym typeface="+mn-ea"/>
              </a:rPr>
              <a:t>shì</a:t>
            </a:r>
            <a:r>
              <a:rPr lang="cs-CZ" altLang="zh-CN" sz="2400" b="1" dirty="0">
                <a:solidFill>
                  <a:schemeClr val="tx1"/>
                </a:solidFill>
                <a:sym typeface="+mn-ea"/>
              </a:rPr>
              <a:t> …,</a:t>
            </a:r>
            <a:r>
              <a:rPr lang="en-US" altLang="zh-CN" sz="2400" b="1" dirty="0">
                <a:solidFill>
                  <a:schemeClr val="tx1"/>
                </a:solidFill>
                <a:sym typeface="+mn-ea"/>
              </a:rPr>
              <a:t>although… yet…</a:t>
            </a:r>
            <a:r>
              <a:rPr kumimoji="1" lang="en-US" altLang="zh-CN" sz="2400" b="1" dirty="0">
                <a:solidFill>
                  <a:schemeClr val="tx1"/>
                </a:solidFill>
                <a:sym typeface="+mn-ea"/>
              </a:rPr>
              <a:t>)</a:t>
            </a:r>
            <a:endParaRPr kumimoji="1" lang="en-US" altLang="zh-CN" sz="24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>
              <a:solidFill>
                <a:schemeClr val="tx1"/>
              </a:solidFill>
              <a:ea typeface="楷体-简" panose="02010600040101010101" charset="-122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zh-CN" alt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225" y="3973830"/>
            <a:ext cx="70834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 Topic</a:t>
            </a:r>
            <a:r>
              <a:rPr lang="zh-CN" altLang="en-US" sz="2400" b="1"/>
              <a:t>： 你最想买的一件（个）东西【为什么】。</a:t>
            </a:r>
            <a:endParaRPr lang="zh-CN" altLang="en-US" sz="2400" b="1"/>
          </a:p>
          <a:p>
            <a:r>
              <a:rPr lang="zh-CN" altLang="en-US" sz="2400" b="1"/>
              <a:t>              </a:t>
            </a:r>
            <a:endParaRPr lang="zh-CN" altLang="en-US" sz="2400" b="1"/>
          </a:p>
          <a:p>
            <a:r>
              <a:rPr lang="zh-CN" altLang="en-US" sz="2400" b="1"/>
              <a:t>              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1"/>
          <p:cNvSpPr>
            <a:spLocks noGrp="1"/>
          </p:cNvSpPr>
          <p:nvPr/>
        </p:nvSpPr>
        <p:spPr>
          <a:xfrm>
            <a:off x="360045" y="346393"/>
            <a:ext cx="109728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第十课：交通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22225" y="1649095"/>
            <a:ext cx="1214818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Arial" panose="020B0604020202090204" pitchFamily="34" charset="0"/>
              <a:buNone/>
            </a:pPr>
            <a:endParaRPr kumimoji="1" lang="zh-CN" altLang="en-US" sz="2400" b="1" dirty="0">
              <a:solidFill>
                <a:srgbClr val="FF6600"/>
              </a:solidFill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indent="0">
              <a:buFont typeface="Arial" panose="020B0604020202090204" pitchFamily="34" charset="0"/>
              <a:buNone/>
            </a:pPr>
            <a:endParaRPr kumimoji="1" lang="en-US" altLang="zh-CN" sz="24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>
              <a:solidFill>
                <a:schemeClr val="tx1"/>
              </a:solidFill>
              <a:ea typeface="楷体-简" panose="02010600040101010101" charset="-122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zh-CN" alt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  <a:p>
            <a:pPr marL="342900" indent="-342900">
              <a:buFont typeface="Arial" panose="020B0604020202090204" pitchFamily="34" charset="0"/>
              <a:buChar char="•"/>
            </a:pPr>
            <a:endParaRPr kumimoji="1" lang="en-US" altLang="zh-CN" sz="2400" dirty="0" smtClean="0">
              <a:solidFill>
                <a:schemeClr val="tx1"/>
              </a:solidFill>
              <a:latin typeface="+mj-lt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0045" y="1749425"/>
            <a:ext cx="70834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 Topic</a:t>
            </a:r>
            <a:r>
              <a:rPr lang="zh-CN" altLang="en-US" sz="2400" b="1"/>
              <a:t>： 你最喜欢的</a:t>
            </a:r>
            <a:r>
              <a:rPr lang="zh-CN" altLang="en-US" sz="2400" b="1">
                <a:solidFill>
                  <a:srgbClr val="FF0000"/>
                </a:solidFill>
              </a:rPr>
              <a:t>交通工具[gōng jù]</a:t>
            </a:r>
            <a:r>
              <a:rPr lang="zh-CN" altLang="en-US" sz="2400" b="1"/>
              <a:t>。</a:t>
            </a:r>
            <a:endParaRPr lang="zh-CN" altLang="en-US" sz="2400" b="1"/>
          </a:p>
          <a:p>
            <a:r>
              <a:rPr lang="en-US" altLang="zh-CN" sz="2400" b="1"/>
              <a:t>                your favorite vehicle</a:t>
            </a:r>
            <a:endParaRPr lang="zh-CN" altLang="en-US" sz="2400" b="1"/>
          </a:p>
          <a:p>
            <a:r>
              <a:rPr lang="zh-CN" altLang="en-US" sz="2400" b="1"/>
              <a:t>               </a:t>
            </a:r>
            <a:endParaRPr lang="zh-CN" altLang="en-US" sz="2400" b="1"/>
          </a:p>
          <a:p>
            <a:r>
              <a:rPr lang="zh-CN" altLang="en-US" sz="2400" b="1"/>
              <a:t>              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1246</Words>
  <Application>WPS 演示</Application>
  <PresentationFormat>自定义</PresentationFormat>
  <Paragraphs>84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4" baseType="lpstr">
      <vt:lpstr>Arial</vt:lpstr>
      <vt:lpstr>方正书宋_GBK</vt:lpstr>
      <vt:lpstr>Wingdings</vt:lpstr>
      <vt:lpstr>宋体</vt:lpstr>
      <vt:lpstr>汉仪书宋二KW</vt:lpstr>
      <vt:lpstr>楷体-简</vt:lpstr>
      <vt:lpstr>Calibri</vt:lpstr>
      <vt:lpstr>Helvetica Neue</vt:lpstr>
      <vt:lpstr>等线</vt:lpstr>
      <vt:lpstr>汉仪中等线KW</vt:lpstr>
      <vt:lpstr>微软雅黑</vt:lpstr>
      <vt:lpstr>汉仪旗黑KW</vt:lpstr>
      <vt:lpstr>宋体</vt:lpstr>
      <vt:lpstr>Arial Unicode MS</vt:lpstr>
      <vt:lpstr>Calibri Light</vt:lpstr>
      <vt:lpstr>等线 Light</vt:lpstr>
      <vt:lpstr>第一PPT，www.1ppt.com</vt:lpstr>
      <vt:lpstr>PowerPoint 演示文稿</vt:lpstr>
      <vt:lpstr>Dates：</vt:lpstr>
      <vt:lpstr>Content of examination：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寒假生活</dc:title>
  <dc:creator>第一PPT</dc:creator>
  <cp:keywords>www.1ppt.com</cp:keywords>
  <dc:description>www.1ppt.com</dc:description>
  <cp:lastModifiedBy>xiaqianshu</cp:lastModifiedBy>
  <cp:revision>504</cp:revision>
  <dcterms:created xsi:type="dcterms:W3CDTF">2020-05-18T09:10:36Z</dcterms:created>
  <dcterms:modified xsi:type="dcterms:W3CDTF">2020-05-18T09:10:36Z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2052-2.2.0.3563</vt:lpwstr>
  </property>
</Properties>
</file>