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258" r:id="rId3"/>
    <p:sldId id="402" r:id="rId4"/>
    <p:sldId id="398" r:id="rId5"/>
    <p:sldId id="399" r:id="rId6"/>
    <p:sldId id="400" r:id="rId7"/>
    <p:sldId id="401" r:id="rId8"/>
    <p:sldId id="331" r:id="rId9"/>
    <p:sldId id="375" r:id="rId10"/>
    <p:sldId id="376" r:id="rId11"/>
    <p:sldId id="377" r:id="rId12"/>
    <p:sldId id="378" r:id="rId13"/>
    <p:sldId id="379" r:id="rId14"/>
    <p:sldId id="380" r:id="rId15"/>
    <p:sldId id="393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419" r:id="rId26"/>
    <p:sldId id="420" r:id="rId27"/>
    <p:sldId id="429" r:id="rId28"/>
    <p:sldId id="422" r:id="rId29"/>
    <p:sldId id="423" r:id="rId30"/>
    <p:sldId id="424" r:id="rId31"/>
    <p:sldId id="425" r:id="rId32"/>
    <p:sldId id="427" r:id="rId33"/>
    <p:sldId id="391" r:id="rId34"/>
    <p:sldId id="392" r:id="rId35"/>
    <p:sldId id="390" r:id="rId36"/>
    <p:sldId id="394" r:id="rId37"/>
    <p:sldId id="407" r:id="rId38"/>
    <p:sldId id="395" r:id="rId39"/>
    <p:sldId id="396" r:id="rId40"/>
    <p:sldId id="403" r:id="rId41"/>
    <p:sldId id="404" r:id="rId42"/>
    <p:sldId id="405" r:id="rId43"/>
    <p:sldId id="406" r:id="rId44"/>
    <p:sldId id="411" r:id="rId45"/>
    <p:sldId id="442" r:id="rId46"/>
    <p:sldId id="444" r:id="rId47"/>
    <p:sldId id="443" r:id="rId48"/>
    <p:sldId id="445" r:id="rId49"/>
    <p:sldId id="446" r:id="rId50"/>
    <p:sldId id="448" r:id="rId51"/>
    <p:sldId id="449" r:id="rId52"/>
    <p:sldId id="450" r:id="rId53"/>
    <p:sldId id="451" r:id="rId54"/>
    <p:sldId id="452" r:id="rId55"/>
    <p:sldId id="453" r:id="rId56"/>
    <p:sldId id="454" r:id="rId57"/>
    <p:sldId id="408" r:id="rId58"/>
    <p:sldId id="409" r:id="rId59"/>
    <p:sldId id="410" r:id="rId60"/>
    <p:sldId id="413" r:id="rId61"/>
    <p:sldId id="412" r:id="rId62"/>
    <p:sldId id="418" r:id="rId63"/>
    <p:sldId id="431" r:id="rId64"/>
    <p:sldId id="432" r:id="rId65"/>
    <p:sldId id="433" r:id="rId66"/>
    <p:sldId id="434" r:id="rId67"/>
    <p:sldId id="435" r:id="rId68"/>
    <p:sldId id="456" r:id="rId69"/>
    <p:sldId id="457" r:id="rId70"/>
    <p:sldId id="458" r:id="rId71"/>
    <p:sldId id="459" r:id="rId72"/>
    <p:sldId id="460" r:id="rId73"/>
    <p:sldId id="455" r:id="rId74"/>
    <p:sldId id="436" r:id="rId75"/>
    <p:sldId id="437" r:id="rId76"/>
    <p:sldId id="438" r:id="rId77"/>
    <p:sldId id="439" r:id="rId78"/>
    <p:sldId id="441" r:id="rId79"/>
    <p:sldId id="426" r:id="rId80"/>
  </p:sldIdLst>
  <p:sldSz cx="12192000" cy="6858000"/>
  <p:notesSz cx="6858000" cy="9144000"/>
  <p:custDataLst>
    <p:tags r:id="rId8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EB1F1FB-F2E7-D54E-9BDA-44C41F88A9A1}">
          <p14:sldIdLst>
            <p14:sldId id="256"/>
            <p14:sldId id="258"/>
            <p14:sldId id="402"/>
            <p14:sldId id="398"/>
            <p14:sldId id="399"/>
            <p14:sldId id="400"/>
            <p14:sldId id="401"/>
            <p14:sldId id="331"/>
            <p14:sldId id="375"/>
            <p14:sldId id="376"/>
            <p14:sldId id="377"/>
            <p14:sldId id="378"/>
            <p14:sldId id="379"/>
            <p14:sldId id="380"/>
            <p14:sldId id="393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419"/>
            <p14:sldId id="420"/>
            <p14:sldId id="429"/>
            <p14:sldId id="422"/>
            <p14:sldId id="423"/>
            <p14:sldId id="424"/>
            <p14:sldId id="425"/>
            <p14:sldId id="427"/>
            <p14:sldId id="391"/>
            <p14:sldId id="392"/>
            <p14:sldId id="390"/>
            <p14:sldId id="394"/>
            <p14:sldId id="407"/>
            <p14:sldId id="395"/>
            <p14:sldId id="396"/>
            <p14:sldId id="403"/>
            <p14:sldId id="404"/>
            <p14:sldId id="405"/>
            <p14:sldId id="406"/>
            <p14:sldId id="411"/>
            <p14:sldId id="442"/>
            <p14:sldId id="444"/>
            <p14:sldId id="443"/>
            <p14:sldId id="445"/>
            <p14:sldId id="446"/>
            <p14:sldId id="448"/>
            <p14:sldId id="449"/>
            <p14:sldId id="450"/>
            <p14:sldId id="451"/>
            <p14:sldId id="452"/>
            <p14:sldId id="453"/>
            <p14:sldId id="454"/>
            <p14:sldId id="408"/>
            <p14:sldId id="409"/>
            <p14:sldId id="410"/>
            <p14:sldId id="413"/>
            <p14:sldId id="412"/>
            <p14:sldId id="418"/>
            <p14:sldId id="431"/>
            <p14:sldId id="432"/>
            <p14:sldId id="433"/>
            <p14:sldId id="434"/>
            <p14:sldId id="435"/>
            <p14:sldId id="456"/>
            <p14:sldId id="457"/>
            <p14:sldId id="458"/>
            <p14:sldId id="459"/>
            <p14:sldId id="460"/>
            <p14:sldId id="455"/>
            <p14:sldId id="436"/>
            <p14:sldId id="437"/>
            <p14:sldId id="438"/>
            <p14:sldId id="439"/>
            <p14:sldId id="441"/>
            <p14:sldId id="426"/>
          </p14:sldIdLst>
        </p14:section>
        <p14:section name="无标题的节" id="{B56A1669-10EB-EF48-9D55-F18ACE60E536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758E"/>
    <a:srgbClr val="FE9903"/>
    <a:srgbClr val="CDBF97"/>
    <a:srgbClr val="8D7545"/>
    <a:srgbClr val="ECE8E5"/>
    <a:srgbClr val="E4CBCB"/>
    <a:srgbClr val="A88755"/>
    <a:srgbClr val="1F2020"/>
    <a:srgbClr val="263B45"/>
    <a:srgbClr val="193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6424" autoAdjust="0"/>
  </p:normalViewPr>
  <p:slideViewPr>
    <p:cSldViewPr snapToGrid="0">
      <p:cViewPr>
        <p:scale>
          <a:sx n="94" d="100"/>
          <a:sy n="94" d="100"/>
        </p:scale>
        <p:origin x="-80" y="-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interSettings" Target="printerSettings/printerSettings1.bin"/><Relationship Id="rId83" Type="http://schemas.openxmlformats.org/officeDocument/2006/relationships/tags" Target="tags/tag1.xml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20/5/11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   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34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9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275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73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8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0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74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73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2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6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5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4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0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2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30.png"/><Relationship Id="rId5" Type="http://schemas.openxmlformats.org/officeDocument/2006/relationships/image" Target="../media/image47.png"/><Relationship Id="rId6" Type="http://schemas.openxmlformats.org/officeDocument/2006/relationships/image" Target="../media/image32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4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5" Type="http://schemas.openxmlformats.org/officeDocument/2006/relationships/image" Target="../media/image67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4.png"/><Relationship Id="rId8" Type="http://schemas.openxmlformats.org/officeDocument/2006/relationships/image" Target="../media/image66.png"/><Relationship Id="rId9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5" Type="http://schemas.openxmlformats.org/officeDocument/2006/relationships/image" Target="../media/image67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47.png"/><Relationship Id="rId8" Type="http://schemas.openxmlformats.org/officeDocument/2006/relationships/image" Target="../media/image60.png"/><Relationship Id="rId9" Type="http://schemas.openxmlformats.org/officeDocument/2006/relationships/image" Target="../media/image75.png"/><Relationship Id="rId10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5.png"/><Relationship Id="rId5" Type="http://schemas.openxmlformats.org/officeDocument/2006/relationships/image" Target="../media/image88.png"/><Relationship Id="rId6" Type="http://schemas.openxmlformats.org/officeDocument/2006/relationships/image" Target="../media/image85.png"/><Relationship Id="rId7" Type="http://schemas.openxmlformats.org/officeDocument/2006/relationships/image" Target="../media/image89.png"/><Relationship Id="rId8" Type="http://schemas.openxmlformats.org/officeDocument/2006/relationships/image" Target="../media/image41.png"/><Relationship Id="rId9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35.png"/><Relationship Id="rId5" Type="http://schemas.openxmlformats.org/officeDocument/2006/relationships/image" Target="../media/image38.png"/><Relationship Id="rId6" Type="http://schemas.openxmlformats.org/officeDocument/2006/relationships/image" Target="../media/image49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9.png"/><Relationship Id="rId5" Type="http://schemas.openxmlformats.org/officeDocument/2006/relationships/image" Target="../media/image88.png"/><Relationship Id="rId6" Type="http://schemas.openxmlformats.org/officeDocument/2006/relationships/image" Target="../media/image42.png"/><Relationship Id="rId7" Type="http://schemas.openxmlformats.org/officeDocument/2006/relationships/image" Target="../media/image29.png"/><Relationship Id="rId8" Type="http://schemas.openxmlformats.org/officeDocument/2006/relationships/image" Target="../media/image37.png"/><Relationship Id="rId9" Type="http://schemas.openxmlformats.org/officeDocument/2006/relationships/image" Target="../media/image41.png"/><Relationship Id="rId10" Type="http://schemas.openxmlformats.org/officeDocument/2006/relationships/image" Target="../media/image49.png"/><Relationship Id="rId11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png"/><Relationship Id="rId9" Type="http://schemas.openxmlformats.org/officeDocument/2006/relationships/image" Target="../media/image109.png"/><Relationship Id="rId10" Type="http://schemas.openxmlformats.org/officeDocument/2006/relationships/image" Target="../media/image110.png"/><Relationship Id="rId11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gif"/><Relationship Id="rId9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47.png"/><Relationship Id="rId8" Type="http://schemas.openxmlformats.org/officeDocument/2006/relationships/image" Target="../media/image60.png"/><Relationship Id="rId9" Type="http://schemas.openxmlformats.org/officeDocument/2006/relationships/image" Target="../media/image75.png"/><Relationship Id="rId10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png"/><Relationship Id="rId9" Type="http://schemas.openxmlformats.org/officeDocument/2006/relationships/image" Target="../media/image109.png"/><Relationship Id="rId10" Type="http://schemas.openxmlformats.org/officeDocument/2006/relationships/image" Target="../media/image110.png"/><Relationship Id="rId11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png"/><Relationship Id="rId9" Type="http://schemas.openxmlformats.org/officeDocument/2006/relationships/image" Target="../media/image13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xmlns="" id="{0AD2A38F-35F5-46E9-9682-29E47ADD1CB6}"/>
              </a:ext>
            </a:extLst>
          </p:cNvPr>
          <p:cNvSpPr/>
          <p:nvPr/>
        </p:nvSpPr>
        <p:spPr>
          <a:xfrm>
            <a:off x="5838909" y="3636448"/>
            <a:ext cx="1697837" cy="325800"/>
          </a:xfrm>
          <a:custGeom>
            <a:avLst/>
            <a:gdLst>
              <a:gd name="connsiteX0" fmla="*/ 0 w 393539"/>
              <a:gd name="connsiteY0" fmla="*/ 0 h 1290578"/>
              <a:gd name="connsiteX1" fmla="*/ 393539 w 393539"/>
              <a:gd name="connsiteY1" fmla="*/ 0 h 1290578"/>
              <a:gd name="connsiteX2" fmla="*/ 393539 w 393539"/>
              <a:gd name="connsiteY2" fmla="*/ 1290578 h 1290578"/>
              <a:gd name="connsiteX3" fmla="*/ 0 w 393539"/>
              <a:gd name="connsiteY3" fmla="*/ 1290578 h 1290578"/>
              <a:gd name="connsiteX4" fmla="*/ 0 w 393539"/>
              <a:gd name="connsiteY4" fmla="*/ 0 h 129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1290578">
                <a:moveTo>
                  <a:pt x="0" y="0"/>
                </a:moveTo>
                <a:lnTo>
                  <a:pt x="393539" y="0"/>
                </a:lnTo>
                <a:lnTo>
                  <a:pt x="393539" y="1290578"/>
                </a:lnTo>
                <a:lnTo>
                  <a:pt x="0" y="1290578"/>
                </a:lnTo>
                <a:lnTo>
                  <a:pt x="0" y="0"/>
                </a:lnTo>
                <a:close/>
              </a:path>
            </a:pathLst>
          </a:custGeom>
          <a:solidFill>
            <a:srgbClr val="FE9903"/>
          </a:solidFill>
          <a:ln w="285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ED12EDDF-49A0-4BA7-AB72-4396D9B54D1F}"/>
              </a:ext>
            </a:extLst>
          </p:cNvPr>
          <p:cNvSpPr/>
          <p:nvPr/>
        </p:nvSpPr>
        <p:spPr>
          <a:xfrm rot="16200000">
            <a:off x="4970548" y="2820313"/>
            <a:ext cx="1236066" cy="3050537"/>
          </a:xfrm>
          <a:custGeom>
            <a:avLst/>
            <a:gdLst>
              <a:gd name="connsiteX0" fmla="*/ 0 w 1990845"/>
              <a:gd name="connsiteY0" fmla="*/ 0 h 3009418"/>
              <a:gd name="connsiteX1" fmla="*/ 1990845 w 1990845"/>
              <a:gd name="connsiteY1" fmla="*/ 0 h 3009418"/>
              <a:gd name="connsiteX2" fmla="*/ 1990845 w 1990845"/>
              <a:gd name="connsiteY2" fmla="*/ 1718840 h 3009418"/>
              <a:gd name="connsiteX3" fmla="*/ 1597306 w 1990845"/>
              <a:gd name="connsiteY3" fmla="*/ 1718840 h 3009418"/>
              <a:gd name="connsiteX4" fmla="*/ 1597306 w 1990845"/>
              <a:gd name="connsiteY4" fmla="*/ 3009418 h 3009418"/>
              <a:gd name="connsiteX5" fmla="*/ 0 w 1990845"/>
              <a:gd name="connsiteY5" fmla="*/ 3009418 h 3009418"/>
              <a:gd name="connsiteX6" fmla="*/ 0 w 1990845"/>
              <a:gd name="connsiteY6" fmla="*/ 0 h 300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0845" h="3009418">
                <a:moveTo>
                  <a:pt x="0" y="0"/>
                </a:moveTo>
                <a:lnTo>
                  <a:pt x="1990845" y="0"/>
                </a:lnTo>
                <a:lnTo>
                  <a:pt x="1990845" y="1718840"/>
                </a:lnTo>
                <a:lnTo>
                  <a:pt x="1597306" y="1718840"/>
                </a:lnTo>
                <a:lnTo>
                  <a:pt x="1597306" y="3009418"/>
                </a:lnTo>
                <a:lnTo>
                  <a:pt x="0" y="3009418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004865C0-32BE-4318-9DB1-0AC00E03D378}"/>
              </a:ext>
            </a:extLst>
          </p:cNvPr>
          <p:cNvSpPr/>
          <p:nvPr/>
        </p:nvSpPr>
        <p:spPr>
          <a:xfrm rot="16200000">
            <a:off x="6907224" y="1057782"/>
            <a:ext cx="1783587" cy="4058247"/>
          </a:xfrm>
          <a:custGeom>
            <a:avLst/>
            <a:gdLst>
              <a:gd name="connsiteX0" fmla="*/ 393539 w 1990845"/>
              <a:gd name="connsiteY0" fmla="*/ 0 h 3009418"/>
              <a:gd name="connsiteX1" fmla="*/ 1990845 w 1990845"/>
              <a:gd name="connsiteY1" fmla="*/ 0 h 3009418"/>
              <a:gd name="connsiteX2" fmla="*/ 1990845 w 1990845"/>
              <a:gd name="connsiteY2" fmla="*/ 3009418 h 3009418"/>
              <a:gd name="connsiteX3" fmla="*/ 0 w 1990845"/>
              <a:gd name="connsiteY3" fmla="*/ 3009418 h 3009418"/>
              <a:gd name="connsiteX4" fmla="*/ 0 w 1990845"/>
              <a:gd name="connsiteY4" fmla="*/ 1290578 h 3009418"/>
              <a:gd name="connsiteX5" fmla="*/ 393539 w 1990845"/>
              <a:gd name="connsiteY5" fmla="*/ 1290578 h 3009418"/>
              <a:gd name="connsiteX6" fmla="*/ 393539 w 1990845"/>
              <a:gd name="connsiteY6" fmla="*/ 0 h 300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0845" h="3009418">
                <a:moveTo>
                  <a:pt x="393539" y="0"/>
                </a:moveTo>
                <a:lnTo>
                  <a:pt x="1990845" y="0"/>
                </a:lnTo>
                <a:lnTo>
                  <a:pt x="1990845" y="3009418"/>
                </a:lnTo>
                <a:lnTo>
                  <a:pt x="0" y="3009418"/>
                </a:lnTo>
                <a:lnTo>
                  <a:pt x="0" y="1290578"/>
                </a:lnTo>
                <a:lnTo>
                  <a:pt x="393539" y="1290578"/>
                </a:lnTo>
                <a:lnTo>
                  <a:pt x="393539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D03BD61-9D53-48C5-9279-10A7604D3F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21" y="712449"/>
            <a:ext cx="3726492" cy="5589739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7295613C-BDA8-47CB-9A7A-CCE7C47823AA}"/>
              </a:ext>
            </a:extLst>
          </p:cNvPr>
          <p:cNvSpPr/>
          <p:nvPr/>
        </p:nvSpPr>
        <p:spPr>
          <a:xfrm>
            <a:off x="9310177" y="1435946"/>
            <a:ext cx="451412" cy="451412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1E00E6E-9302-4C7C-B663-5C88665FC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78824">
            <a:off x="9873936" y="1012560"/>
            <a:ext cx="1531839" cy="205116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D0BFF13-EE03-4F45-B871-F91FF8D84A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033" b="52088"/>
          <a:stretch/>
        </p:blipFill>
        <p:spPr>
          <a:xfrm>
            <a:off x="3967620" y="775804"/>
            <a:ext cx="2264751" cy="12358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DAB51B8-B46C-420F-94E3-DD28E7C69D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02" t="9829" r="-2013" b="-1779"/>
          <a:stretch/>
        </p:blipFill>
        <p:spPr>
          <a:xfrm>
            <a:off x="9527840" y="4213140"/>
            <a:ext cx="2288039" cy="2371852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B3851FD-9042-4375-92FA-C507AFE6DF89}"/>
              </a:ext>
            </a:extLst>
          </p:cNvPr>
          <p:cNvSpPr/>
          <p:nvPr/>
        </p:nvSpPr>
        <p:spPr>
          <a:xfrm>
            <a:off x="1064931" y="4007636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FF5923EB-A753-4A20-9211-3F0AEC242D7B}"/>
              </a:ext>
            </a:extLst>
          </p:cNvPr>
          <p:cNvSpPr/>
          <p:nvPr/>
        </p:nvSpPr>
        <p:spPr>
          <a:xfrm>
            <a:off x="1064930" y="4631964"/>
            <a:ext cx="229695" cy="22969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80C3651D-70B3-41B2-A87F-163667D4C963}"/>
              </a:ext>
            </a:extLst>
          </p:cNvPr>
          <p:cNvSpPr/>
          <p:nvPr/>
        </p:nvSpPr>
        <p:spPr>
          <a:xfrm>
            <a:off x="1064929" y="5256292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516970AE-6CA3-46F6-85ED-A55C0F773B3B}"/>
              </a:ext>
            </a:extLst>
          </p:cNvPr>
          <p:cNvSpPr/>
          <p:nvPr/>
        </p:nvSpPr>
        <p:spPr>
          <a:xfrm>
            <a:off x="4012244" y="3027920"/>
            <a:ext cx="312494" cy="312494"/>
          </a:xfrm>
          <a:prstGeom prst="ellipse">
            <a:avLst/>
          </a:prstGeom>
          <a:solidFill>
            <a:srgbClr val="FE9903"/>
          </a:solidFill>
          <a:ln w="76200">
            <a:solidFill>
              <a:srgbClr val="FE9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xmlns="" id="{A16610E3-75CF-4AC2-9E0C-1D00A795A1BE}"/>
              </a:ext>
            </a:extLst>
          </p:cNvPr>
          <p:cNvCxnSpPr/>
          <p:nvPr/>
        </p:nvCxnSpPr>
        <p:spPr>
          <a:xfrm>
            <a:off x="5191902" y="5783925"/>
            <a:ext cx="2263828" cy="128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729238" y="4112381"/>
            <a:ext cx="2391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第九课</a:t>
            </a:r>
            <a:endParaRPr kumimoji="1" lang="zh-CN" altLang="en-US" sz="2800" dirty="0"/>
          </a:p>
        </p:txBody>
      </p:sp>
      <p:sp>
        <p:nvSpPr>
          <p:cNvPr id="27" name="文本框 26"/>
          <p:cNvSpPr txBox="1"/>
          <p:nvPr/>
        </p:nvSpPr>
        <p:spPr>
          <a:xfrm>
            <a:off x="6655881" y="2659722"/>
            <a:ext cx="3222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买东西</a:t>
            </a:r>
            <a:r>
              <a:rPr kumimoji="1" lang="en-US" altLang="zh-CN" sz="2800" dirty="0" smtClean="0"/>
              <a:t> Shopping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5176762" y="5418667"/>
            <a:ext cx="1321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Qianshu</a:t>
            </a:r>
            <a:r>
              <a:rPr kumimoji="1" lang="en-US" altLang="zh-CN" dirty="0" smtClean="0"/>
              <a:t> XIA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579809" y="5805715"/>
            <a:ext cx="912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April 20</a:t>
            </a:r>
            <a:endParaRPr kumimoji="1"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6701659" y="2366186"/>
            <a:ext cx="1262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mǎi</a:t>
            </a:r>
            <a:r>
              <a:rPr lang="en-US" altLang="zh-CN" dirty="0"/>
              <a:t> </a:t>
            </a:r>
            <a:r>
              <a:rPr lang="en-US" altLang="zh-CN" dirty="0" err="1"/>
              <a:t>dōng</a:t>
            </a:r>
            <a:r>
              <a:rPr lang="en-US" altLang="zh-CN" dirty="0"/>
              <a:t> </a:t>
            </a:r>
            <a:r>
              <a:rPr lang="en-US" altLang="zh-CN" dirty="0" smtClean="0"/>
              <a:t>xi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29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1335" y="1462816"/>
            <a:ext cx="145494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</a:t>
            </a:r>
            <a:r>
              <a:rPr kumimoji="1" lang="zh-CN" altLang="en-US" sz="6600" dirty="0" smtClean="0"/>
              <a:t>买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v to buy</a:t>
            </a:r>
            <a:endParaRPr kumimoji="1" lang="zh-CN" altLang="en-US" sz="6600" dirty="0"/>
          </a:p>
        </p:txBody>
      </p:sp>
      <p:sp>
        <p:nvSpPr>
          <p:cNvPr id="4" name="矩形 3"/>
          <p:cNvSpPr/>
          <p:nvPr/>
        </p:nvSpPr>
        <p:spPr>
          <a:xfrm>
            <a:off x="593540" y="1021573"/>
            <a:ext cx="84590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/>
              <a:t>mǎi</a:t>
            </a:r>
            <a:r>
              <a:rPr lang="en-US" altLang="zh-CN" sz="3200" dirty="0"/>
              <a:t> </a:t>
            </a:r>
            <a:endParaRPr lang="zh-CN" altLang="en-US" sz="32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243378" y="629044"/>
            <a:ext cx="4296322" cy="269440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815" y="0"/>
            <a:ext cx="3772672" cy="25151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692" y="0"/>
            <a:ext cx="3518687" cy="24865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860" y="3603748"/>
            <a:ext cx="3753188" cy="25021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874" y="3587000"/>
            <a:ext cx="4002668" cy="25150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932787" y="1465969"/>
            <a:ext cx="293907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东西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n things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objects</a:t>
            </a:r>
          </a:p>
        </p:txBody>
      </p:sp>
      <p:sp>
        <p:nvSpPr>
          <p:cNvPr id="14" name="矩形 13"/>
          <p:cNvSpPr/>
          <p:nvPr/>
        </p:nvSpPr>
        <p:spPr>
          <a:xfrm>
            <a:off x="2212530" y="1036264"/>
            <a:ext cx="150794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/>
              <a:t>dōng</a:t>
            </a:r>
            <a:r>
              <a:rPr lang="en-US" altLang="zh-CN" sz="3200" dirty="0"/>
              <a:t> </a:t>
            </a:r>
            <a:r>
              <a:rPr lang="en-US" altLang="zh-CN" sz="3200" dirty="0" smtClean="0"/>
              <a:t>xi</a:t>
            </a:r>
            <a:endParaRPr lang="zh-CN" altLang="en-US" sz="3200" dirty="0"/>
          </a:p>
        </p:txBody>
      </p:sp>
      <p:sp>
        <p:nvSpPr>
          <p:cNvPr id="2" name="文本框 1"/>
          <p:cNvSpPr txBox="1"/>
          <p:nvPr/>
        </p:nvSpPr>
        <p:spPr>
          <a:xfrm>
            <a:off x="6161022" y="29992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买书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0025171" y="29316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买咖啡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850268" y="644425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买笔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9930594" y="636319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买电脑</a:t>
            </a:r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567462" y="4377231"/>
            <a:ext cx="2149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买食物</a:t>
            </a:r>
            <a:r>
              <a:rPr kumimoji="1" lang="en-US" altLang="zh-CN" dirty="0" smtClean="0"/>
              <a:t>shi3wu4 food</a:t>
            </a:r>
          </a:p>
          <a:p>
            <a:endParaRPr kumimoji="1" lang="en-US" altLang="zh-CN" dirty="0" smtClean="0"/>
          </a:p>
          <a:p>
            <a:r>
              <a:rPr kumimoji="1" lang="zh-CN" altLang="en-US" dirty="0" smtClean="0"/>
              <a:t>买</a:t>
            </a:r>
            <a:r>
              <a:rPr kumimoji="1" lang="en-US" altLang="zh-CN" dirty="0" smtClean="0"/>
              <a:t>CD</a:t>
            </a:r>
          </a:p>
          <a:p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662040" y="549855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所有的食物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447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4" name="矩形 3"/>
          <p:cNvSpPr/>
          <p:nvPr/>
        </p:nvSpPr>
        <p:spPr>
          <a:xfrm>
            <a:off x="1767888" y="1764855"/>
            <a:ext cx="18466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300" dirty="0"/>
              <a:t> </a:t>
            </a:r>
            <a:endParaRPr lang="zh-CN" altLang="en-US" sz="3300" dirty="0"/>
          </a:p>
        </p:txBody>
      </p:sp>
      <p:sp>
        <p:nvSpPr>
          <p:cNvPr id="5" name="文本框 4"/>
          <p:cNvSpPr txBox="1"/>
          <p:nvPr/>
        </p:nvSpPr>
        <p:spPr>
          <a:xfrm>
            <a:off x="1146758" y="1701400"/>
            <a:ext cx="3138599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售货员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n shop assistant</a:t>
            </a:r>
            <a:r>
              <a:rPr kumimoji="1" lang="zh-CN" altLang="en-US" sz="2800" dirty="0" smtClean="0"/>
              <a:t>；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salesclerk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384" y="1282213"/>
            <a:ext cx="3537981" cy="26044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47" y="1261313"/>
            <a:ext cx="3746715" cy="249902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226602" y="1234709"/>
            <a:ext cx="264908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 smtClean="0"/>
              <a:t>shòuhuòyuán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460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20660" y="1054907"/>
            <a:ext cx="187743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衣服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n clothes</a:t>
            </a:r>
          </a:p>
        </p:txBody>
      </p:sp>
      <p:sp>
        <p:nvSpPr>
          <p:cNvPr id="4" name="矩形 3"/>
          <p:cNvSpPr/>
          <p:nvPr/>
        </p:nvSpPr>
        <p:spPr>
          <a:xfrm>
            <a:off x="4432116" y="600545"/>
            <a:ext cx="84610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 smtClean="0"/>
              <a:t>yīf</a:t>
            </a:r>
            <a:r>
              <a:rPr lang="en-US" altLang="zh-CN" sz="3200" dirty="0" smtClean="0"/>
              <a:t>u</a:t>
            </a:r>
            <a:endParaRPr lang="zh-CN" altLang="en-US" sz="3200" dirty="0"/>
          </a:p>
        </p:txBody>
      </p:sp>
      <p:sp>
        <p:nvSpPr>
          <p:cNvPr id="5" name="文本框 4"/>
          <p:cNvSpPr txBox="1"/>
          <p:nvPr/>
        </p:nvSpPr>
        <p:spPr>
          <a:xfrm>
            <a:off x="0" y="1030911"/>
            <a:ext cx="381641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</a:t>
            </a:r>
            <a:r>
              <a:rPr kumimoji="1" lang="zh-CN" altLang="en-US" sz="6600" dirty="0" smtClean="0"/>
              <a:t>件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m measure word for </a:t>
            </a:r>
          </a:p>
          <a:p>
            <a:r>
              <a:rPr kumimoji="1" lang="en-US" altLang="zh-CN" sz="2800" dirty="0" smtClean="0"/>
              <a:t>shirts, dresses, jackets</a:t>
            </a:r>
          </a:p>
          <a:p>
            <a:r>
              <a:rPr kumimoji="1" lang="en-US" altLang="zh-CN" sz="2800" dirty="0" smtClean="0"/>
              <a:t>coats, </a:t>
            </a:r>
            <a:r>
              <a:rPr kumimoji="1" lang="en-US" altLang="zh-CN" sz="2800" dirty="0" err="1" smtClean="0"/>
              <a:t>etc</a:t>
            </a:r>
            <a:endParaRPr kumimoji="1" lang="en-US" altLang="zh-CN" sz="2800" dirty="0"/>
          </a:p>
        </p:txBody>
      </p:sp>
      <p:sp>
        <p:nvSpPr>
          <p:cNvPr id="6" name="矩形 5"/>
          <p:cNvSpPr/>
          <p:nvPr/>
        </p:nvSpPr>
        <p:spPr>
          <a:xfrm>
            <a:off x="1084843" y="551890"/>
            <a:ext cx="84911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 smtClean="0"/>
              <a:t>jiàn</a:t>
            </a:r>
            <a:endParaRPr lang="zh-CN" altLang="en-US" sz="32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599" y="567418"/>
            <a:ext cx="2310205" cy="23102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035" y="661989"/>
            <a:ext cx="2116194" cy="2116194"/>
          </a:xfrm>
          <a:prstGeom prst="rect">
            <a:avLst/>
          </a:prstGeom>
        </p:spPr>
      </p:pic>
      <p:pic>
        <p:nvPicPr>
          <p:cNvPr id="10" name="图片 9" descr="596087438267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12" y="4107031"/>
            <a:ext cx="3420379" cy="20400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0170" y="3946324"/>
            <a:ext cx="3723741" cy="25018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26" y="3580142"/>
            <a:ext cx="3329511" cy="300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978961"/>
            <a:ext cx="4355554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</a:t>
            </a:r>
            <a:r>
              <a:rPr kumimoji="1" lang="zh-CN" altLang="en-US" sz="6600" dirty="0" smtClean="0"/>
              <a:t>条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m measure word for pants</a:t>
            </a:r>
          </a:p>
          <a:p>
            <a:r>
              <a:rPr kumimoji="1" lang="en-US" altLang="zh-CN" sz="2800" dirty="0" smtClean="0"/>
              <a:t> and long, thin objects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25" y="2478645"/>
            <a:ext cx="3637052" cy="363705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14480" y="513450"/>
            <a:ext cx="84630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 smtClean="0"/>
              <a:t>tiáo</a:t>
            </a:r>
            <a:endParaRPr lang="zh-CN" altLang="en-US" sz="3200" dirty="0"/>
          </a:p>
        </p:txBody>
      </p:sp>
      <p:sp>
        <p:nvSpPr>
          <p:cNvPr id="6" name="文本框 5"/>
          <p:cNvSpPr txBox="1"/>
          <p:nvPr/>
        </p:nvSpPr>
        <p:spPr>
          <a:xfrm>
            <a:off x="4689874" y="1030369"/>
            <a:ext cx="187743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裤子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n   pants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137" y="3154003"/>
            <a:ext cx="2468880" cy="246888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74962" y="612992"/>
            <a:ext cx="91443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 smtClean="0"/>
              <a:t>kùzi</a:t>
            </a:r>
            <a:endParaRPr lang="zh-CN" altLang="en-US" sz="32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251" y="2769544"/>
            <a:ext cx="2448827" cy="28455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7473" y="3431533"/>
            <a:ext cx="2854527" cy="17698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878" y="175629"/>
            <a:ext cx="2087557" cy="20875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7861" y="0"/>
            <a:ext cx="2317253" cy="231725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26930" y="609299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三条短</a:t>
            </a:r>
            <a:r>
              <a:rPr kumimoji="1" lang="en-US" altLang="zh-CN" dirty="0" smtClean="0"/>
              <a:t>duan3</a:t>
            </a:r>
            <a:r>
              <a:rPr kumimoji="1" lang="zh-CN" altLang="en-US" dirty="0" smtClean="0"/>
              <a:t>裤</a:t>
            </a:r>
            <a:r>
              <a:rPr kumimoji="1" lang="en-US" altLang="zh-CN" dirty="0" smtClean="0"/>
              <a:t>ku4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41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88684" y="2191836"/>
            <a:ext cx="187743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衬衫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n shirt</a:t>
            </a:r>
          </a:p>
        </p:txBody>
      </p:sp>
      <p:sp>
        <p:nvSpPr>
          <p:cNvPr id="4" name="矩形 3"/>
          <p:cNvSpPr/>
          <p:nvPr/>
        </p:nvSpPr>
        <p:spPr>
          <a:xfrm>
            <a:off x="702845" y="1688157"/>
            <a:ext cx="196440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 smtClean="0"/>
              <a:t>chènshān</a:t>
            </a:r>
            <a:endParaRPr lang="zh-CN" altLang="en-US" sz="3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781" y="999740"/>
            <a:ext cx="2688484" cy="26884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764" y="661989"/>
            <a:ext cx="2958684" cy="29586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683" y="702518"/>
            <a:ext cx="2823542" cy="28776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350" y="3894143"/>
            <a:ext cx="2310356" cy="296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5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2226603"/>
            <a:ext cx="2858600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</a:t>
            </a:r>
            <a:r>
              <a:rPr kumimoji="1" lang="zh-CN" altLang="en-US" sz="6600" dirty="0" smtClean="0"/>
              <a:t>双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m measure word </a:t>
            </a:r>
          </a:p>
          <a:p>
            <a:r>
              <a:rPr kumimoji="1" lang="en-US" altLang="zh-CN" sz="2800" dirty="0" smtClean="0"/>
              <a:t>for a pair</a:t>
            </a:r>
            <a:endParaRPr kumimoji="1" lang="en-US" altLang="zh-CN" sz="2800" dirty="0"/>
          </a:p>
        </p:txBody>
      </p:sp>
      <p:sp>
        <p:nvSpPr>
          <p:cNvPr id="4" name="矩形 3"/>
          <p:cNvSpPr/>
          <p:nvPr/>
        </p:nvSpPr>
        <p:spPr>
          <a:xfrm>
            <a:off x="1008894" y="1804775"/>
            <a:ext cx="153098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/>
              <a:t>shuāng</a:t>
            </a:r>
            <a:endParaRPr lang="zh-CN" altLang="en-US" sz="3200" dirty="0"/>
          </a:p>
        </p:txBody>
      </p:sp>
      <p:sp>
        <p:nvSpPr>
          <p:cNvPr id="5" name="文本框 4"/>
          <p:cNvSpPr txBox="1"/>
          <p:nvPr/>
        </p:nvSpPr>
        <p:spPr>
          <a:xfrm>
            <a:off x="3089441" y="2238389"/>
            <a:ext cx="376155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</a:t>
            </a:r>
            <a:r>
              <a:rPr kumimoji="1" lang="zh-CN" altLang="en-US" sz="6600" dirty="0" smtClean="0"/>
              <a:t>鞋</a:t>
            </a:r>
            <a:r>
              <a:rPr kumimoji="1" lang="zh-CN" altLang="zh-CN" sz="6600" dirty="0" smtClean="0"/>
              <a:t>（</a:t>
            </a:r>
            <a:r>
              <a:rPr kumimoji="1" lang="zh-CN" altLang="en-US" sz="6600" dirty="0" smtClean="0"/>
              <a:t>子）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n   shoes</a:t>
            </a:r>
          </a:p>
        </p:txBody>
      </p:sp>
      <p:sp>
        <p:nvSpPr>
          <p:cNvPr id="6" name="矩形 5"/>
          <p:cNvSpPr/>
          <p:nvPr/>
        </p:nvSpPr>
        <p:spPr>
          <a:xfrm>
            <a:off x="3494422" y="1788241"/>
            <a:ext cx="70924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 smtClean="0"/>
              <a:t>xié</a:t>
            </a:r>
            <a:endParaRPr lang="zh-CN" altLang="en-US" sz="3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184" y="350727"/>
            <a:ext cx="2265170" cy="17260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184" y="2766274"/>
            <a:ext cx="2895186" cy="20990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683" y="94570"/>
            <a:ext cx="2830761" cy="226460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3198" y="4255641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杯子</a:t>
            </a:r>
            <a:endParaRPr kumimoji="1" lang="en-US" altLang="zh-CN" dirty="0" smtClean="0"/>
          </a:p>
          <a:p>
            <a:r>
              <a:rPr kumimoji="1" lang="zh-CN" altLang="en-US" dirty="0" smtClean="0"/>
              <a:t>瓶子</a:t>
            </a:r>
            <a:endParaRPr kumimoji="1" lang="en-US" altLang="zh-CN" dirty="0" smtClean="0"/>
          </a:p>
          <a:p>
            <a:r>
              <a:rPr kumimoji="1" lang="zh-CN" altLang="en-US" dirty="0" smtClean="0"/>
              <a:t>鞋子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792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01497" y="912346"/>
            <a:ext cx="4106130" cy="182469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98789" y="1282215"/>
            <a:ext cx="37425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：小姐／先生，你要买什么？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：我想买</a:t>
            </a:r>
            <a:r>
              <a:rPr kumimoji="1" lang="en-US" altLang="zh-CN" sz="2000" u="sng" dirty="0" smtClean="0"/>
              <a:t>                             </a:t>
            </a:r>
            <a:r>
              <a:rPr kumimoji="1" lang="en-US" altLang="zh-CN" sz="2000" dirty="0" smtClean="0"/>
              <a:t>.</a:t>
            </a:r>
            <a:endParaRPr kumimoji="1" lang="zh-CN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738077" y="1000458"/>
            <a:ext cx="4653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X</a:t>
            </a:r>
            <a:r>
              <a:rPr lang="cs-CZ" altLang="zh-CN" dirty="0" err="1" smtClean="0"/>
              <a:t>iǎoji</a:t>
            </a:r>
            <a:r>
              <a:rPr lang="en-US" altLang="zh-CN" dirty="0" smtClean="0"/>
              <a:t>e </a:t>
            </a:r>
            <a:r>
              <a:rPr lang="cs-CZ" altLang="zh-CN" dirty="0" smtClean="0"/>
              <a:t>/ </a:t>
            </a:r>
            <a:r>
              <a:rPr lang="cs-CZ" altLang="zh-CN" dirty="0" err="1" smtClean="0"/>
              <a:t>xiānsh</a:t>
            </a:r>
            <a:r>
              <a:rPr lang="en-US" altLang="zh-CN" dirty="0" smtClean="0"/>
              <a:t>e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yào</a:t>
            </a:r>
            <a:r>
              <a:rPr lang="cs-CZ" altLang="zh-CN" dirty="0"/>
              <a:t> </a:t>
            </a:r>
            <a:r>
              <a:rPr lang="cs-CZ" altLang="zh-CN" dirty="0" err="1"/>
              <a:t>mǎi</a:t>
            </a:r>
            <a:r>
              <a:rPr lang="cs-CZ" altLang="zh-CN" dirty="0"/>
              <a:t> </a:t>
            </a:r>
            <a:r>
              <a:rPr lang="cs-CZ" altLang="zh-CN" dirty="0" err="1" smtClean="0"/>
              <a:t>shénme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9637"/>
            <a:ext cx="2215966" cy="22159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243" y="3053254"/>
            <a:ext cx="2318212" cy="1545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100" y="690422"/>
            <a:ext cx="2991072" cy="200962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708" y="2763395"/>
            <a:ext cx="2177892" cy="217789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0886" y="283567"/>
            <a:ext cx="2767959" cy="27679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8440" y="4926923"/>
            <a:ext cx="2754760" cy="18365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6352" y="2916176"/>
            <a:ext cx="1971261" cy="197126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823735" y="203428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一件衣服</a:t>
            </a:r>
            <a:endParaRPr kumimoji="1"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501" y="3053253"/>
            <a:ext cx="2160752" cy="144050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4133" y="5147300"/>
            <a:ext cx="2245014" cy="17107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066259" y="4809550"/>
            <a:ext cx="135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两本</a:t>
            </a:r>
            <a:r>
              <a:rPr kumimoji="1" lang="en-US" altLang="zh-CN" dirty="0" smtClean="0"/>
              <a:t>ben3</a:t>
            </a:r>
            <a:r>
              <a:rPr kumimoji="1" lang="zh-CN" altLang="en-US" dirty="0" smtClean="0"/>
              <a:t>书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21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9908" y="2151306"/>
            <a:ext cx="314245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</a:t>
            </a:r>
            <a:r>
              <a:rPr kumimoji="1" lang="zh-CN" altLang="en-US" sz="6600" dirty="0" smtClean="0"/>
              <a:t>穿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v to wear to put on</a:t>
            </a:r>
          </a:p>
        </p:txBody>
      </p:sp>
      <p:sp>
        <p:nvSpPr>
          <p:cNvPr id="4" name="矩形 3"/>
          <p:cNvSpPr/>
          <p:nvPr/>
        </p:nvSpPr>
        <p:spPr>
          <a:xfrm>
            <a:off x="1283818" y="1620607"/>
            <a:ext cx="120157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 smtClean="0"/>
              <a:t>ch</a:t>
            </a:r>
            <a:r>
              <a:rPr lang="en-US" altLang="zh-CN" sz="3200" dirty="0" smtClean="0"/>
              <a:t>u</a:t>
            </a:r>
            <a:r>
              <a:rPr lang="fr-FR" altLang="zh-CN" sz="3200" dirty="0" err="1" smtClean="0"/>
              <a:t>ān</a:t>
            </a:r>
            <a:endParaRPr lang="zh-CN" altLang="en-US" sz="3200" dirty="0"/>
          </a:p>
        </p:txBody>
      </p:sp>
      <p:pic>
        <p:nvPicPr>
          <p:cNvPr id="5" name="图片 4" descr="t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960" y="878242"/>
            <a:ext cx="2769451" cy="2769451"/>
          </a:xfrm>
          <a:prstGeom prst="rect">
            <a:avLst/>
          </a:prstGeom>
        </p:spPr>
      </p:pic>
      <p:pic>
        <p:nvPicPr>
          <p:cNvPr id="6" name="图片 5" descr="timgkuz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99" y="992281"/>
            <a:ext cx="2614882" cy="2614882"/>
          </a:xfrm>
          <a:prstGeom prst="rect">
            <a:avLst/>
          </a:prstGeom>
        </p:spPr>
      </p:pic>
      <p:pic>
        <p:nvPicPr>
          <p:cNvPr id="7" name="图片 6" descr="sjsj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671" y="1121327"/>
            <a:ext cx="2418285" cy="24182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94114" y="505273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她（正）在做什么？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6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883" y="4548440"/>
            <a:ext cx="1441041" cy="173934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923" y="690423"/>
            <a:ext cx="1946438" cy="12976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7514" y="2354837"/>
            <a:ext cx="187743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颜色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n  color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512" y="561266"/>
            <a:ext cx="1389807" cy="13898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9853" y="2102383"/>
            <a:ext cx="1439128" cy="13528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0529" y="3674039"/>
            <a:ext cx="1465722" cy="12575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3702" y="5112677"/>
            <a:ext cx="1468287" cy="115353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825743" y="1015429"/>
            <a:ext cx="1659429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500" dirty="0" smtClean="0"/>
              <a:t>    </a:t>
            </a:r>
            <a:r>
              <a:rPr kumimoji="1" lang="zh-CN" altLang="en-US" sz="3500" dirty="0" smtClean="0"/>
              <a:t>黄</a:t>
            </a:r>
            <a:endParaRPr kumimoji="1" lang="en-US" altLang="zh-CN" sz="3500" dirty="0" smtClean="0"/>
          </a:p>
          <a:p>
            <a:r>
              <a:rPr kumimoji="1" lang="en-US" altLang="zh-CN" sz="2200" dirty="0" smtClean="0"/>
              <a:t>   </a:t>
            </a:r>
            <a:r>
              <a:rPr kumimoji="1" lang="en-US" altLang="zh-CN" sz="2200" dirty="0" err="1" smtClean="0"/>
              <a:t>adj</a:t>
            </a:r>
            <a:r>
              <a:rPr kumimoji="1" lang="en-US" altLang="zh-CN" sz="2200" dirty="0" smtClean="0"/>
              <a:t> yellow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854835" y="2499360"/>
            <a:ext cx="1282460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500" dirty="0" smtClean="0"/>
              <a:t>    </a:t>
            </a:r>
            <a:r>
              <a:rPr kumimoji="1" lang="zh-CN" altLang="en-US" sz="3500" dirty="0" smtClean="0"/>
              <a:t>红</a:t>
            </a:r>
            <a:endParaRPr kumimoji="1" lang="en-US" altLang="zh-CN" sz="3500" dirty="0" smtClean="0"/>
          </a:p>
          <a:p>
            <a:r>
              <a:rPr kumimoji="1" lang="en-US" altLang="zh-CN" sz="2200" dirty="0" smtClean="0"/>
              <a:t>   </a:t>
            </a:r>
            <a:r>
              <a:rPr kumimoji="1" lang="en-US" altLang="zh-CN" sz="2200" dirty="0" err="1" smtClean="0"/>
              <a:t>adj</a:t>
            </a:r>
            <a:r>
              <a:rPr kumimoji="1" lang="en-US" altLang="zh-CN" sz="2200" dirty="0" smtClean="0"/>
              <a:t> red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871598" y="3983290"/>
            <a:ext cx="1282460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500" dirty="0" smtClean="0"/>
              <a:t>    </a:t>
            </a:r>
            <a:r>
              <a:rPr kumimoji="1" lang="zh-CN" altLang="en-US" sz="3500" dirty="0" smtClean="0"/>
              <a:t>黑</a:t>
            </a:r>
            <a:endParaRPr kumimoji="1" lang="en-US" altLang="zh-CN" sz="3500" dirty="0" smtClean="0"/>
          </a:p>
          <a:p>
            <a:r>
              <a:rPr kumimoji="1" lang="en-US" altLang="zh-CN" sz="2200" dirty="0" smtClean="0"/>
              <a:t>   </a:t>
            </a:r>
            <a:r>
              <a:rPr kumimoji="1" lang="en-US" altLang="zh-CN" sz="2200" dirty="0" err="1" smtClean="0"/>
              <a:t>adj</a:t>
            </a:r>
            <a:r>
              <a:rPr kumimoji="1" lang="en-US" altLang="zh-CN" sz="2200" dirty="0" smtClean="0"/>
              <a:t> red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765053" y="5343931"/>
            <a:ext cx="3033640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500" dirty="0" smtClean="0"/>
              <a:t>    </a:t>
            </a:r>
            <a:r>
              <a:rPr kumimoji="1" lang="zh-CN" altLang="en-US" sz="3500" dirty="0" smtClean="0"/>
              <a:t>咖啡色</a:t>
            </a:r>
            <a:endParaRPr kumimoji="1" lang="en-US" altLang="zh-CN" sz="3500" dirty="0" smtClean="0"/>
          </a:p>
          <a:p>
            <a:r>
              <a:rPr kumimoji="1" lang="en-US" altLang="zh-CN" sz="2200" dirty="0" smtClean="0"/>
              <a:t>   n brown; coffee color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8471" y="591791"/>
            <a:ext cx="1470106" cy="14701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1460" y="631909"/>
            <a:ext cx="1303494" cy="130349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1027" y="1938189"/>
            <a:ext cx="1208603" cy="18129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4606" y="2145244"/>
            <a:ext cx="1304275" cy="13042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0097" y="2169902"/>
            <a:ext cx="1566962" cy="11734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9565" y="3558112"/>
            <a:ext cx="1097435" cy="117341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0614" y="3328827"/>
            <a:ext cx="1739081" cy="140707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68140" y="3328826"/>
            <a:ext cx="1624091" cy="162409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76123" y="4888735"/>
            <a:ext cx="1340485" cy="134048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897546" y="1838829"/>
            <a:ext cx="127971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3200" dirty="0" smtClean="0"/>
              <a:t>yánsè </a:t>
            </a:r>
            <a:endParaRPr lang="zh-CN" altLang="en-US" sz="3200" dirty="0"/>
          </a:p>
        </p:txBody>
      </p:sp>
      <p:sp>
        <p:nvSpPr>
          <p:cNvPr id="24" name="矩形 23"/>
          <p:cNvSpPr/>
          <p:nvPr/>
        </p:nvSpPr>
        <p:spPr>
          <a:xfrm>
            <a:off x="5189493" y="704562"/>
            <a:ext cx="1040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2400" dirty="0"/>
              <a:t>huáng</a:t>
            </a:r>
            <a:endParaRPr lang="zh-CN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5147631" y="2184041"/>
            <a:ext cx="954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2400" dirty="0"/>
              <a:t> hóng </a:t>
            </a:r>
            <a:endParaRPr lang="zh-CN" altLang="en-US" sz="2400" dirty="0"/>
          </a:p>
        </p:txBody>
      </p:sp>
      <p:sp>
        <p:nvSpPr>
          <p:cNvPr id="26" name="矩形 25"/>
          <p:cNvSpPr/>
          <p:nvPr/>
        </p:nvSpPr>
        <p:spPr>
          <a:xfrm>
            <a:off x="5356419" y="3663519"/>
            <a:ext cx="595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2400" dirty="0"/>
              <a:t>hēi</a:t>
            </a:r>
            <a:endParaRPr lang="zh-CN" altLang="en-US" sz="2400" dirty="0"/>
          </a:p>
        </p:txBody>
      </p:sp>
      <p:sp>
        <p:nvSpPr>
          <p:cNvPr id="27" name="矩形 26"/>
          <p:cNvSpPr/>
          <p:nvPr/>
        </p:nvSpPr>
        <p:spPr>
          <a:xfrm>
            <a:off x="5339559" y="4982721"/>
            <a:ext cx="1245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2400" dirty="0" smtClean="0"/>
              <a:t>kāfēi </a:t>
            </a:r>
            <a:r>
              <a:rPr lang="hu-HU" altLang="zh-CN" sz="2400" dirty="0"/>
              <a:t>sè</a:t>
            </a:r>
            <a:endParaRPr lang="zh-CN" altLang="en-US"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8538961" y="121590"/>
            <a:ext cx="77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条</a:t>
            </a:r>
            <a:r>
              <a:rPr kumimoji="1" lang="en-US" altLang="zh-CN" dirty="0" err="1" smtClean="0"/>
              <a:t>tiao</a:t>
            </a:r>
            <a:endParaRPr kumimoji="1"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8039052" y="6349687"/>
            <a:ext cx="2055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一个咖啡色的杯子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467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23" grpId="0"/>
      <p:bldP spid="24" grpId="0"/>
      <p:bldP spid="25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3067178" y="953283"/>
            <a:ext cx="6255421" cy="323480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10322" y="2163456"/>
            <a:ext cx="60782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zh-CN" altLang="en-US" sz="2400" dirty="0" smtClean="0"/>
              <a:t>你喜欢穿什么颜色的衣服／裤子／鞋子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               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3296687" y="3323453"/>
            <a:ext cx="151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green</a:t>
            </a:r>
            <a:r>
              <a:rPr kumimoji="1" lang="zh-CN" altLang="en-US" dirty="0" smtClean="0"/>
              <a:t>绿</a:t>
            </a:r>
            <a:r>
              <a:rPr kumimoji="1" lang="en-US" altLang="zh-CN" dirty="0" smtClean="0"/>
              <a:t>llv3</a:t>
            </a:r>
            <a:r>
              <a:rPr kumimoji="1" lang="zh-CN" altLang="en-US" dirty="0" smtClean="0"/>
              <a:t>色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242643" y="379630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我喜欢穿黑色的裤子。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296687" y="456637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五颜六色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23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A3D2AF9F-B91F-428D-A349-3ACA37CE9E8E}"/>
              </a:ext>
            </a:extLst>
          </p:cNvPr>
          <p:cNvGrpSpPr/>
          <p:nvPr/>
        </p:nvGrpSpPr>
        <p:grpSpPr>
          <a:xfrm>
            <a:off x="3417552" y="1960051"/>
            <a:ext cx="5085798" cy="2855063"/>
            <a:chOff x="2372810" y="1796970"/>
            <a:chExt cx="3842797" cy="2157268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2A0D547B-4007-4EE4-A99E-6D8DF8EF548D}"/>
                </a:ext>
              </a:extLst>
            </p:cNvPr>
            <p:cNvSpPr/>
            <p:nvPr/>
          </p:nvSpPr>
          <p:spPr>
            <a:xfrm>
              <a:off x="4058337" y="2203451"/>
              <a:ext cx="471740" cy="1344308"/>
            </a:xfrm>
            <a:custGeom>
              <a:avLst/>
              <a:gdLst>
                <a:gd name="connsiteX0" fmla="*/ 356884 w 713768"/>
                <a:gd name="connsiteY0" fmla="*/ 0 h 2034009"/>
                <a:gd name="connsiteX1" fmla="*/ 435043 w 713768"/>
                <a:gd name="connsiteY1" fmla="*/ 104521 h 2034009"/>
                <a:gd name="connsiteX2" fmla="*/ 713768 w 713768"/>
                <a:gd name="connsiteY2" fmla="*/ 1017004 h 2034009"/>
                <a:gd name="connsiteX3" fmla="*/ 435043 w 713768"/>
                <a:gd name="connsiteY3" fmla="*/ 1929487 h 2034009"/>
                <a:gd name="connsiteX4" fmla="*/ 356884 w 713768"/>
                <a:gd name="connsiteY4" fmla="*/ 2034009 h 2034009"/>
                <a:gd name="connsiteX5" fmla="*/ 278725 w 713768"/>
                <a:gd name="connsiteY5" fmla="*/ 1929487 h 2034009"/>
                <a:gd name="connsiteX6" fmla="*/ 0 w 713768"/>
                <a:gd name="connsiteY6" fmla="*/ 1017004 h 2034009"/>
                <a:gd name="connsiteX7" fmla="*/ 278725 w 713768"/>
                <a:gd name="connsiteY7" fmla="*/ 104521 h 2034009"/>
                <a:gd name="connsiteX8" fmla="*/ 356884 w 713768"/>
                <a:gd name="connsiteY8" fmla="*/ 0 h 203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768" h="2034009">
                  <a:moveTo>
                    <a:pt x="356884" y="0"/>
                  </a:moveTo>
                  <a:lnTo>
                    <a:pt x="435043" y="104521"/>
                  </a:lnTo>
                  <a:cubicBezTo>
                    <a:pt x="611016" y="364994"/>
                    <a:pt x="713768" y="679000"/>
                    <a:pt x="713768" y="1017004"/>
                  </a:cubicBezTo>
                  <a:cubicBezTo>
                    <a:pt x="713768" y="1355009"/>
                    <a:pt x="611016" y="1669014"/>
                    <a:pt x="435043" y="1929487"/>
                  </a:cubicBezTo>
                  <a:lnTo>
                    <a:pt x="356884" y="2034009"/>
                  </a:lnTo>
                  <a:lnTo>
                    <a:pt x="278725" y="1929487"/>
                  </a:lnTo>
                  <a:cubicBezTo>
                    <a:pt x="102753" y="1669014"/>
                    <a:pt x="0" y="1355009"/>
                    <a:pt x="0" y="1017004"/>
                  </a:cubicBezTo>
                  <a:cubicBezTo>
                    <a:pt x="0" y="679000"/>
                    <a:pt x="102753" y="364994"/>
                    <a:pt x="278725" y="104521"/>
                  </a:cubicBezTo>
                  <a:lnTo>
                    <a:pt x="356884" y="0"/>
                  </a:lnTo>
                  <a:close/>
                </a:path>
              </a:pathLst>
            </a:custGeom>
            <a:solidFill>
              <a:srgbClr val="FE990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585CDE51-4A50-41A5-AD95-97C16D0E423D}"/>
                </a:ext>
              </a:extLst>
            </p:cNvPr>
            <p:cNvSpPr/>
            <p:nvPr/>
          </p:nvSpPr>
          <p:spPr>
            <a:xfrm>
              <a:off x="2372810" y="1796970"/>
              <a:ext cx="1921398" cy="2157268"/>
            </a:xfrm>
            <a:custGeom>
              <a:avLst/>
              <a:gdLst>
                <a:gd name="connsiteX0" fmla="*/ 1632030 w 2907176"/>
                <a:gd name="connsiteY0" fmla="*/ 0 h 3264060"/>
                <a:gd name="connsiteX1" fmla="*/ 2891384 w 2907176"/>
                <a:gd name="connsiteY1" fmla="*/ 593907 h 3264060"/>
                <a:gd name="connsiteX2" fmla="*/ 2907176 w 2907176"/>
                <a:gd name="connsiteY2" fmla="*/ 615026 h 3264060"/>
                <a:gd name="connsiteX3" fmla="*/ 2829017 w 2907176"/>
                <a:gd name="connsiteY3" fmla="*/ 719547 h 3264060"/>
                <a:gd name="connsiteX4" fmla="*/ 2550292 w 2907176"/>
                <a:gd name="connsiteY4" fmla="*/ 1632030 h 3264060"/>
                <a:gd name="connsiteX5" fmla="*/ 2829017 w 2907176"/>
                <a:gd name="connsiteY5" fmla="*/ 2544513 h 3264060"/>
                <a:gd name="connsiteX6" fmla="*/ 2907176 w 2907176"/>
                <a:gd name="connsiteY6" fmla="*/ 2649035 h 3264060"/>
                <a:gd name="connsiteX7" fmla="*/ 2891384 w 2907176"/>
                <a:gd name="connsiteY7" fmla="*/ 2670153 h 3264060"/>
                <a:gd name="connsiteX8" fmla="*/ 1632030 w 2907176"/>
                <a:gd name="connsiteY8" fmla="*/ 3264060 h 3264060"/>
                <a:gd name="connsiteX9" fmla="*/ 0 w 2907176"/>
                <a:gd name="connsiteY9" fmla="*/ 1632030 h 3264060"/>
                <a:gd name="connsiteX10" fmla="*/ 1632030 w 2907176"/>
                <a:gd name="connsiteY10" fmla="*/ 0 h 32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176" h="3264060">
                  <a:moveTo>
                    <a:pt x="1632030" y="0"/>
                  </a:moveTo>
                  <a:cubicBezTo>
                    <a:pt x="2139037" y="0"/>
                    <a:pt x="2592045" y="231193"/>
                    <a:pt x="2891384" y="593907"/>
                  </a:cubicBezTo>
                  <a:lnTo>
                    <a:pt x="2907176" y="615026"/>
                  </a:lnTo>
                  <a:lnTo>
                    <a:pt x="2829017" y="719547"/>
                  </a:lnTo>
                  <a:cubicBezTo>
                    <a:pt x="2653045" y="980020"/>
                    <a:pt x="2550292" y="1294026"/>
                    <a:pt x="2550292" y="1632030"/>
                  </a:cubicBezTo>
                  <a:cubicBezTo>
                    <a:pt x="2550292" y="1970035"/>
                    <a:pt x="2653045" y="2284040"/>
                    <a:pt x="2829017" y="2544513"/>
                  </a:cubicBezTo>
                  <a:lnTo>
                    <a:pt x="2907176" y="2649035"/>
                  </a:lnTo>
                  <a:lnTo>
                    <a:pt x="2891384" y="2670153"/>
                  </a:lnTo>
                  <a:cubicBezTo>
                    <a:pt x="2592045" y="3032867"/>
                    <a:pt x="2139037" y="3264060"/>
                    <a:pt x="1632030" y="3264060"/>
                  </a:cubicBezTo>
                  <a:cubicBezTo>
                    <a:pt x="730685" y="3264060"/>
                    <a:pt x="0" y="2533375"/>
                    <a:pt x="0" y="1632030"/>
                  </a:cubicBezTo>
                  <a:cubicBezTo>
                    <a:pt x="0" y="730685"/>
                    <a:pt x="730685" y="0"/>
                    <a:pt x="1632030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xmlns="" id="{1AA29669-7C0A-43F8-AF03-577104BD34C5}"/>
                </a:ext>
              </a:extLst>
            </p:cNvPr>
            <p:cNvSpPr/>
            <p:nvPr/>
          </p:nvSpPr>
          <p:spPr>
            <a:xfrm>
              <a:off x="5710696" y="2178260"/>
              <a:ext cx="504911" cy="1379840"/>
            </a:xfrm>
            <a:custGeom>
              <a:avLst/>
              <a:gdLst>
                <a:gd name="connsiteX0" fmla="*/ 248394 w 504911"/>
                <a:gd name="connsiteY0" fmla="*/ 0 h 1379840"/>
                <a:gd name="connsiteX1" fmla="*/ 258603 w 504911"/>
                <a:gd name="connsiteY1" fmla="*/ 11233 h 1379840"/>
                <a:gd name="connsiteX2" fmla="*/ 504911 w 504911"/>
                <a:gd name="connsiteY2" fmla="*/ 697344 h 1379840"/>
                <a:gd name="connsiteX3" fmla="*/ 320697 w 504911"/>
                <a:gd name="connsiteY3" fmla="*/ 1300418 h 1379840"/>
                <a:gd name="connsiteX4" fmla="*/ 261306 w 504911"/>
                <a:gd name="connsiteY4" fmla="*/ 1379840 h 1379840"/>
                <a:gd name="connsiteX5" fmla="*/ 242990 w 504911"/>
                <a:gd name="connsiteY5" fmla="*/ 1359688 h 1379840"/>
                <a:gd name="connsiteX6" fmla="*/ 0 w 504911"/>
                <a:gd name="connsiteY6" fmla="*/ 682817 h 1379840"/>
                <a:gd name="connsiteX7" fmla="*/ 242990 w 504911"/>
                <a:gd name="connsiteY7" fmla="*/ 5946 h 1379840"/>
                <a:gd name="connsiteX8" fmla="*/ 248394 w 504911"/>
                <a:gd name="connsiteY8" fmla="*/ 0 h 13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911" h="1379840">
                  <a:moveTo>
                    <a:pt x="248394" y="0"/>
                  </a:moveTo>
                  <a:lnTo>
                    <a:pt x="258603" y="11233"/>
                  </a:lnTo>
                  <a:cubicBezTo>
                    <a:pt x="412477" y="197684"/>
                    <a:pt x="504911" y="436720"/>
                    <a:pt x="504911" y="697344"/>
                  </a:cubicBezTo>
                  <a:cubicBezTo>
                    <a:pt x="504911" y="920737"/>
                    <a:pt x="437000" y="1128268"/>
                    <a:pt x="320697" y="1300418"/>
                  </a:cubicBezTo>
                  <a:lnTo>
                    <a:pt x="261306" y="1379840"/>
                  </a:lnTo>
                  <a:lnTo>
                    <a:pt x="242990" y="1359688"/>
                  </a:lnTo>
                  <a:cubicBezTo>
                    <a:pt x="91189" y="1175748"/>
                    <a:pt x="0" y="939932"/>
                    <a:pt x="0" y="682817"/>
                  </a:cubicBezTo>
                  <a:cubicBezTo>
                    <a:pt x="0" y="425703"/>
                    <a:pt x="91189" y="189887"/>
                    <a:pt x="242990" y="5946"/>
                  </a:cubicBezTo>
                  <a:lnTo>
                    <a:pt x="248394" y="0"/>
                  </a:lnTo>
                  <a:close/>
                </a:path>
              </a:pathLst>
            </a:custGeom>
            <a:solidFill>
              <a:srgbClr val="4E758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0C9552A5-AF37-4A59-BECC-B56D95976881}"/>
                </a:ext>
              </a:extLst>
            </p:cNvPr>
            <p:cNvSpPr/>
            <p:nvPr/>
          </p:nvSpPr>
          <p:spPr>
            <a:xfrm>
              <a:off x="4294209" y="1796970"/>
              <a:ext cx="1677793" cy="2157268"/>
            </a:xfrm>
            <a:custGeom>
              <a:avLst/>
              <a:gdLst>
                <a:gd name="connsiteX0" fmla="*/ 842764 w 1677793"/>
                <a:gd name="connsiteY0" fmla="*/ 0 h 2157268"/>
                <a:gd name="connsiteX1" fmla="*/ 1605473 w 1677793"/>
                <a:gd name="connsiteY1" fmla="*/ 315925 h 2157268"/>
                <a:gd name="connsiteX2" fmla="*/ 1664881 w 1677793"/>
                <a:gd name="connsiteY2" fmla="*/ 381290 h 2157268"/>
                <a:gd name="connsiteX3" fmla="*/ 1659477 w 1677793"/>
                <a:gd name="connsiteY3" fmla="*/ 387236 h 2157268"/>
                <a:gd name="connsiteX4" fmla="*/ 1416487 w 1677793"/>
                <a:gd name="connsiteY4" fmla="*/ 1064107 h 2157268"/>
                <a:gd name="connsiteX5" fmla="*/ 1659477 w 1677793"/>
                <a:gd name="connsiteY5" fmla="*/ 1740978 h 2157268"/>
                <a:gd name="connsiteX6" fmla="*/ 1677793 w 1677793"/>
                <a:gd name="connsiteY6" fmla="*/ 1761130 h 2157268"/>
                <a:gd name="connsiteX7" fmla="*/ 1675090 w 1677793"/>
                <a:gd name="connsiteY7" fmla="*/ 1764745 h 2157268"/>
                <a:gd name="connsiteX8" fmla="*/ 842764 w 1677793"/>
                <a:gd name="connsiteY8" fmla="*/ 2157268 h 2157268"/>
                <a:gd name="connsiteX9" fmla="*/ 10437 w 1677793"/>
                <a:gd name="connsiteY9" fmla="*/ 1764746 h 2157268"/>
                <a:gd name="connsiteX10" fmla="*/ 0 w 1677793"/>
                <a:gd name="connsiteY10" fmla="*/ 1750789 h 2157268"/>
                <a:gd name="connsiteX11" fmla="*/ 51657 w 1677793"/>
                <a:gd name="connsiteY11" fmla="*/ 1681708 h 2157268"/>
                <a:gd name="connsiteX12" fmla="*/ 235870 w 1677793"/>
                <a:gd name="connsiteY12" fmla="*/ 1078634 h 2157268"/>
                <a:gd name="connsiteX13" fmla="*/ 51657 w 1677793"/>
                <a:gd name="connsiteY13" fmla="*/ 475560 h 2157268"/>
                <a:gd name="connsiteX14" fmla="*/ 0 w 1677793"/>
                <a:gd name="connsiteY14" fmla="*/ 406480 h 2157268"/>
                <a:gd name="connsiteX15" fmla="*/ 10437 w 1677793"/>
                <a:gd name="connsiteY15" fmla="*/ 392523 h 2157268"/>
                <a:gd name="connsiteX16" fmla="*/ 842764 w 1677793"/>
                <a:gd name="connsiteY16" fmla="*/ 0 h 215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793" h="2157268">
                  <a:moveTo>
                    <a:pt x="842764" y="0"/>
                  </a:moveTo>
                  <a:cubicBezTo>
                    <a:pt x="1140621" y="0"/>
                    <a:pt x="1410279" y="120730"/>
                    <a:pt x="1605473" y="315925"/>
                  </a:cubicBezTo>
                  <a:lnTo>
                    <a:pt x="1664881" y="381290"/>
                  </a:lnTo>
                  <a:lnTo>
                    <a:pt x="1659477" y="387236"/>
                  </a:lnTo>
                  <a:cubicBezTo>
                    <a:pt x="1507676" y="571177"/>
                    <a:pt x="1416487" y="806993"/>
                    <a:pt x="1416487" y="1064107"/>
                  </a:cubicBezTo>
                  <a:cubicBezTo>
                    <a:pt x="1416487" y="1321222"/>
                    <a:pt x="1507676" y="1557038"/>
                    <a:pt x="1659477" y="1740978"/>
                  </a:cubicBezTo>
                  <a:lnTo>
                    <a:pt x="1677793" y="1761130"/>
                  </a:lnTo>
                  <a:lnTo>
                    <a:pt x="1675090" y="1764745"/>
                  </a:lnTo>
                  <a:cubicBezTo>
                    <a:pt x="1477253" y="2004469"/>
                    <a:pt x="1177853" y="2157268"/>
                    <a:pt x="842764" y="2157268"/>
                  </a:cubicBezTo>
                  <a:cubicBezTo>
                    <a:pt x="507676" y="2157268"/>
                    <a:pt x="208275" y="2004469"/>
                    <a:pt x="10437" y="1764746"/>
                  </a:cubicBezTo>
                  <a:lnTo>
                    <a:pt x="0" y="1750789"/>
                  </a:lnTo>
                  <a:lnTo>
                    <a:pt x="51657" y="1681708"/>
                  </a:lnTo>
                  <a:cubicBezTo>
                    <a:pt x="167960" y="1509558"/>
                    <a:pt x="235870" y="1302027"/>
                    <a:pt x="235870" y="1078634"/>
                  </a:cubicBezTo>
                  <a:cubicBezTo>
                    <a:pt x="235870" y="855242"/>
                    <a:pt x="167960" y="647711"/>
                    <a:pt x="51657" y="475560"/>
                  </a:cubicBezTo>
                  <a:lnTo>
                    <a:pt x="0" y="406480"/>
                  </a:lnTo>
                  <a:lnTo>
                    <a:pt x="10437" y="392523"/>
                  </a:lnTo>
                  <a:cubicBezTo>
                    <a:pt x="208275" y="152799"/>
                    <a:pt x="507676" y="0"/>
                    <a:pt x="842764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A1248388-114A-40E9-AA7C-848779D27117}"/>
              </a:ext>
            </a:extLst>
          </p:cNvPr>
          <p:cNvSpPr/>
          <p:nvPr/>
        </p:nvSpPr>
        <p:spPr>
          <a:xfrm rot="16200000">
            <a:off x="2180115" y="3130206"/>
            <a:ext cx="597585" cy="59758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FCA2CA5-AF16-4F66-A642-96F3CEF482A6}"/>
              </a:ext>
            </a:extLst>
          </p:cNvPr>
          <p:cNvSpPr/>
          <p:nvPr/>
        </p:nvSpPr>
        <p:spPr>
          <a:xfrm rot="16200000">
            <a:off x="8765527" y="3067994"/>
            <a:ext cx="597585" cy="59758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B685FE2-4790-49C9-AB3F-5823D9F9E8F4}"/>
              </a:ext>
            </a:extLst>
          </p:cNvPr>
          <p:cNvSpPr txBox="1"/>
          <p:nvPr/>
        </p:nvSpPr>
        <p:spPr>
          <a:xfrm>
            <a:off x="4179844" y="1035171"/>
            <a:ext cx="34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 ONE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5B9E28D-7B1C-4F71-BD71-077C7683050C}"/>
              </a:ext>
            </a:extLst>
          </p:cNvPr>
          <p:cNvSpPr txBox="1"/>
          <p:nvPr/>
        </p:nvSpPr>
        <p:spPr>
          <a:xfrm>
            <a:off x="3812073" y="2530286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复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612608B-C0AE-46E6-90F9-39FC7319FF67}"/>
              </a:ext>
            </a:extLst>
          </p:cNvPr>
          <p:cNvSpPr txBox="1"/>
          <p:nvPr/>
        </p:nvSpPr>
        <p:spPr>
          <a:xfrm>
            <a:off x="6230140" y="2530287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习</a:t>
            </a:r>
          </a:p>
        </p:txBody>
      </p:sp>
    </p:spTree>
    <p:extLst>
      <p:ext uri="{BB962C8B-B14F-4D97-AF65-F5344CB8AC3E}">
        <p14:creationId xmlns:p14="http://schemas.microsoft.com/office/powerpoint/2010/main" val="3715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2475" y="2268534"/>
            <a:ext cx="112267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号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n size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714" y="1121937"/>
            <a:ext cx="3273888" cy="28205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579" y="1109609"/>
            <a:ext cx="5449947" cy="29836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32003" y="4179527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小号</a:t>
            </a:r>
            <a:endParaRPr kumimoji="1" lang="zh-CN" altLang="en-US" sz="2200" dirty="0"/>
          </a:p>
        </p:txBody>
      </p:sp>
      <p:sp>
        <p:nvSpPr>
          <p:cNvPr id="7" name="文本框 6"/>
          <p:cNvSpPr txBox="1"/>
          <p:nvPr/>
        </p:nvSpPr>
        <p:spPr>
          <a:xfrm>
            <a:off x="4665444" y="4196308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中号</a:t>
            </a:r>
            <a:endParaRPr kumimoji="1" lang="zh-CN" altLang="en-US" sz="2200" dirty="0"/>
          </a:p>
        </p:txBody>
      </p:sp>
      <p:sp>
        <p:nvSpPr>
          <p:cNvPr id="8" name="文本框 7"/>
          <p:cNvSpPr txBox="1"/>
          <p:nvPr/>
        </p:nvSpPr>
        <p:spPr>
          <a:xfrm>
            <a:off x="6334522" y="4139115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大号</a:t>
            </a:r>
            <a:endParaRPr kumimoji="1" lang="zh-CN" altLang="en-US" sz="2200" dirty="0"/>
          </a:p>
        </p:txBody>
      </p:sp>
      <p:sp>
        <p:nvSpPr>
          <p:cNvPr id="9" name="矩形 8"/>
          <p:cNvSpPr/>
          <p:nvPr/>
        </p:nvSpPr>
        <p:spPr>
          <a:xfrm>
            <a:off x="3039508" y="3897770"/>
            <a:ext cx="105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fr-FR" altLang="zh-CN" dirty="0" err="1"/>
              <a:t>xiǎo</a:t>
            </a:r>
            <a:r>
              <a:rPr kumimoji="1" lang="fr-FR" altLang="zh-CN" dirty="0"/>
              <a:t> </a:t>
            </a:r>
            <a:r>
              <a:rPr kumimoji="1" lang="fr-FR" altLang="zh-CN" dirty="0" err="1"/>
              <a:t>hào</a:t>
            </a:r>
            <a:r>
              <a:rPr kumimoji="1" lang="fr-FR" altLang="zh-CN" dirty="0"/>
              <a:t> 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465780" y="3897770"/>
            <a:ext cx="1262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fr-FR" altLang="zh-CN" dirty="0" err="1"/>
              <a:t>zhōng</a:t>
            </a:r>
            <a:r>
              <a:rPr kumimoji="1" lang="fr-FR" altLang="zh-CN" dirty="0"/>
              <a:t> </a:t>
            </a:r>
            <a:r>
              <a:rPr kumimoji="1" lang="fr-FR" altLang="zh-CN" dirty="0" err="1"/>
              <a:t>hào</a:t>
            </a:r>
            <a:r>
              <a:rPr kumimoji="1" lang="fr-FR" altLang="zh-CN" dirty="0"/>
              <a:t> 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242530" y="3873112"/>
            <a:ext cx="890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fr-FR" altLang="zh-CN" dirty="0" err="1"/>
              <a:t>dà</a:t>
            </a:r>
            <a:r>
              <a:rPr kumimoji="1" lang="fr-FR" altLang="zh-CN" dirty="0"/>
              <a:t> </a:t>
            </a:r>
            <a:r>
              <a:rPr kumimoji="1" lang="fr-FR" altLang="zh-CN" dirty="0" err="1"/>
              <a:t>hào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8102846" y="4018200"/>
            <a:ext cx="980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>
                <a:solidFill>
                  <a:srgbClr val="000000"/>
                </a:solidFill>
              </a:rPr>
              <a:t>xiǎo</a:t>
            </a:r>
            <a:r>
              <a:rPr lang="fr-FR" altLang="zh-CN" dirty="0">
                <a:solidFill>
                  <a:srgbClr val="000000"/>
                </a:solidFill>
              </a:rPr>
              <a:t> </a:t>
            </a:r>
            <a:r>
              <a:rPr lang="fr-FR" altLang="zh-CN" dirty="0" err="1" smtClean="0">
                <a:solidFill>
                  <a:srgbClr val="000000"/>
                </a:solidFill>
              </a:rPr>
              <a:t>bēi</a:t>
            </a:r>
            <a:endParaRPr lang="fr-FR" altLang="zh-CN" dirty="0" smtClean="0">
              <a:solidFill>
                <a:srgbClr val="000000"/>
              </a:solidFill>
            </a:endParaRPr>
          </a:p>
          <a:p>
            <a:r>
              <a:rPr lang="en-US" altLang="zh-CN" dirty="0" smtClean="0">
                <a:solidFill>
                  <a:srgbClr val="000000"/>
                </a:solidFill>
              </a:rPr>
              <a:t>  </a:t>
            </a:r>
            <a:r>
              <a:rPr lang="zh-CN" altLang="en-US" dirty="0" smtClean="0">
                <a:solidFill>
                  <a:srgbClr val="000000"/>
                </a:solidFill>
              </a:rPr>
              <a:t>小杯</a:t>
            </a:r>
            <a:r>
              <a:rPr lang="fr-FR" altLang="zh-CN" dirty="0" smtClean="0">
                <a:solidFill>
                  <a:srgbClr val="000000"/>
                </a:solidFill>
              </a:rPr>
              <a:t> 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9140680" y="4033389"/>
            <a:ext cx="1185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zhōng</a:t>
            </a:r>
            <a:r>
              <a:rPr lang="fr-FR" altLang="zh-CN" dirty="0"/>
              <a:t> </a:t>
            </a:r>
            <a:r>
              <a:rPr lang="fr-FR" altLang="zh-CN" dirty="0" err="1" smtClean="0"/>
              <a:t>bēi</a:t>
            </a:r>
            <a:endParaRPr lang="fr-FR" altLang="zh-CN" dirty="0" smtClean="0"/>
          </a:p>
          <a:p>
            <a:r>
              <a:rPr lang="en-US" altLang="zh-CN" dirty="0" smtClean="0"/>
              <a:t>     </a:t>
            </a:r>
            <a:r>
              <a:rPr lang="zh-CN" altLang="en-US" dirty="0" smtClean="0"/>
              <a:t>中杯</a:t>
            </a:r>
            <a:r>
              <a:rPr lang="fr-FR" altLang="zh-CN" dirty="0" smtClean="0"/>
              <a:t> 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0481112" y="4019250"/>
            <a:ext cx="813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CN" dirty="0" err="1"/>
              <a:t>dà</a:t>
            </a:r>
            <a:r>
              <a:rPr lang="fr-FR" altLang="zh-CN" dirty="0"/>
              <a:t> </a:t>
            </a:r>
            <a:r>
              <a:rPr lang="fr-FR" altLang="zh-CN" dirty="0" err="1" smtClean="0"/>
              <a:t>bēi</a:t>
            </a:r>
            <a:endParaRPr lang="fr-FR" altLang="zh-CN" dirty="0" smtClean="0"/>
          </a:p>
          <a:p>
            <a:r>
              <a:rPr kumimoji="1" lang="en-US" altLang="zh-CN" dirty="0" smtClean="0"/>
              <a:t> </a:t>
            </a:r>
            <a:r>
              <a:rPr kumimoji="1" lang="zh-CN" altLang="en-US" dirty="0" smtClean="0"/>
              <a:t>大杯</a:t>
            </a:r>
            <a:endParaRPr kumimoji="1"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989788" y="1888145"/>
            <a:ext cx="86934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fr-FR" altLang="zh-CN" sz="3200" dirty="0" err="1"/>
              <a:t>hào</a:t>
            </a:r>
            <a:endParaRPr lang="zh-CN" altLang="en-US" sz="3200" dirty="0"/>
          </a:p>
        </p:txBody>
      </p:sp>
      <p:sp>
        <p:nvSpPr>
          <p:cNvPr id="2" name="文本框 1"/>
          <p:cNvSpPr txBox="1"/>
          <p:nvPr/>
        </p:nvSpPr>
        <p:spPr>
          <a:xfrm>
            <a:off x="2904869" y="4985179"/>
            <a:ext cx="2817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我要去大号</a:t>
            </a:r>
            <a:r>
              <a:rPr kumimoji="1" lang="en-US" altLang="zh-CN" sz="2800" dirty="0"/>
              <a:t>.</a:t>
            </a:r>
            <a:r>
              <a:rPr kumimoji="1" lang="en-US" altLang="zh-CN" sz="2800" dirty="0" smtClean="0"/>
              <a:t>poop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1142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87603" y="1744150"/>
            <a:ext cx="355833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便宜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n cheap; inexpensive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364165" y="1625312"/>
            <a:ext cx="210100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</a:t>
            </a:r>
            <a:r>
              <a:rPr kumimoji="1" lang="zh-CN" altLang="en-US" sz="6600" dirty="0" smtClean="0"/>
              <a:t>贵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n expensive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219" y="3564647"/>
            <a:ext cx="2902054" cy="2045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192" y="3200769"/>
            <a:ext cx="2794016" cy="279401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653215" y="1314446"/>
            <a:ext cx="137088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3200" dirty="0"/>
              <a:t>pián </a:t>
            </a:r>
            <a:r>
              <a:rPr lang="hu-HU" altLang="zh-CN" sz="3200" dirty="0" smtClean="0"/>
              <a:t>y</a:t>
            </a:r>
            <a:r>
              <a:rPr lang="en-US" altLang="zh-CN" sz="3200" dirty="0" err="1" smtClean="0"/>
              <a:t>i</a:t>
            </a:r>
            <a:endParaRPr lang="zh-CN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7913075" y="1228143"/>
            <a:ext cx="7551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guì</a:t>
            </a:r>
            <a:endParaRPr lang="zh-CN" altLang="en-US" sz="3200" dirty="0"/>
          </a:p>
        </p:txBody>
      </p:sp>
      <p:sp>
        <p:nvSpPr>
          <p:cNvPr id="2" name="文本框 1"/>
          <p:cNvSpPr txBox="1"/>
          <p:nvPr/>
        </p:nvSpPr>
        <p:spPr>
          <a:xfrm>
            <a:off x="3066999" y="607949"/>
            <a:ext cx="113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可乐</a:t>
            </a:r>
            <a:r>
              <a:rPr kumimoji="1" lang="en-US" altLang="zh-CN" dirty="0" smtClean="0"/>
              <a:t>   2.5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11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312028" y="1149711"/>
            <a:ext cx="248409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长短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n length</a:t>
            </a:r>
          </a:p>
        </p:txBody>
      </p:sp>
      <p:sp>
        <p:nvSpPr>
          <p:cNvPr id="4" name="矩形 3"/>
          <p:cNvSpPr/>
          <p:nvPr/>
        </p:nvSpPr>
        <p:spPr>
          <a:xfrm>
            <a:off x="94578" y="503848"/>
            <a:ext cx="211528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/>
              <a:t>ch</a:t>
            </a:r>
            <a:r>
              <a:rPr lang="hu-HU" altLang="zh-CN" sz="3200" dirty="0" smtClean="0"/>
              <a:t>án</a:t>
            </a:r>
            <a:r>
              <a:rPr lang="en-US" altLang="zh-CN" sz="3200" dirty="0" smtClean="0"/>
              <a:t>g</a:t>
            </a:r>
            <a:r>
              <a:rPr lang="hu-HU" altLang="zh-CN" sz="3200" dirty="0" smtClean="0"/>
              <a:t> </a:t>
            </a:r>
            <a:r>
              <a:rPr lang="de-DE" altLang="zh-CN" sz="3200" dirty="0" err="1" smtClean="0"/>
              <a:t>duǎn</a:t>
            </a:r>
            <a:r>
              <a:rPr lang="de-DE" altLang="zh-CN" sz="3200" dirty="0" smtClean="0"/>
              <a:t> </a:t>
            </a:r>
            <a:endParaRPr lang="zh-CN" altLang="en-US" sz="3200" dirty="0"/>
          </a:p>
        </p:txBody>
      </p:sp>
      <p:sp>
        <p:nvSpPr>
          <p:cNvPr id="5" name="文本框 4"/>
          <p:cNvSpPr txBox="1"/>
          <p:nvPr/>
        </p:nvSpPr>
        <p:spPr>
          <a:xfrm>
            <a:off x="2148251" y="4147561"/>
            <a:ext cx="25571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sz="3200" dirty="0" smtClean="0"/>
              <a:t>长</a:t>
            </a:r>
            <a:r>
              <a:rPr kumimoji="1" lang="en-US" altLang="zh-CN" sz="3200" dirty="0" smtClean="0"/>
              <a:t> </a:t>
            </a:r>
            <a:r>
              <a:rPr kumimoji="1" lang="en-US" altLang="zh-CN" sz="3200" dirty="0" err="1" smtClean="0"/>
              <a:t>adj</a:t>
            </a:r>
            <a:r>
              <a:rPr kumimoji="1" lang="en-US" altLang="zh-CN" sz="3200" dirty="0" smtClean="0"/>
              <a:t>  long</a:t>
            </a:r>
          </a:p>
          <a:p>
            <a:pPr marL="285750" indent="-285750">
              <a:buFont typeface="Arial"/>
              <a:buChar char="•"/>
            </a:pPr>
            <a:r>
              <a:rPr kumimoji="1" lang="zh-CN" altLang="en-US" sz="3200" dirty="0" smtClean="0"/>
              <a:t>短</a:t>
            </a:r>
            <a:r>
              <a:rPr kumimoji="1" lang="en-US" altLang="zh-CN" sz="3200" dirty="0" smtClean="0"/>
              <a:t> </a:t>
            </a:r>
            <a:r>
              <a:rPr kumimoji="1" lang="en-US" altLang="zh-CN" sz="3200" dirty="0" err="1" smtClean="0"/>
              <a:t>adj</a:t>
            </a:r>
            <a:r>
              <a:rPr kumimoji="1" lang="en-US" altLang="zh-CN" sz="3200" dirty="0" smtClean="0"/>
              <a:t>  short</a:t>
            </a:r>
            <a:endParaRPr kumimoji="1" lang="zh-CN" altLang="en-US" sz="3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563" y="3144845"/>
            <a:ext cx="1944588" cy="28079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606" y="3161332"/>
            <a:ext cx="2148080" cy="279631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93560" y="620107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短裤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056343" y="619135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长裤</a:t>
            </a:r>
            <a:endParaRPr kumimoji="1" lang="zh-CN" altLang="en-US" dirty="0"/>
          </a:p>
        </p:txBody>
      </p:sp>
      <p:sp>
        <p:nvSpPr>
          <p:cNvPr id="10" name="í$ļiḋe">
            <a:extLst>
              <a:ext uri="{FF2B5EF4-FFF2-40B4-BE49-F238E27FC236}">
                <a16:creationId xmlns:a16="http://schemas.microsoft.com/office/drawing/2014/main" xmlns="" id="{06635B8C-84C2-4C5B-B75C-8619A33A40BD}"/>
              </a:ext>
            </a:extLst>
          </p:cNvPr>
          <p:cNvSpPr/>
          <p:nvPr/>
        </p:nvSpPr>
        <p:spPr>
          <a:xfrm>
            <a:off x="2094207" y="2904644"/>
            <a:ext cx="8349805" cy="3769283"/>
          </a:xfrm>
          <a:prstGeom prst="roundRect">
            <a:avLst>
              <a:gd name="adj" fmla="val 440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498982" y="1350997"/>
            <a:ext cx="47013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：这条裤子的长短合适吗？</a:t>
            </a:r>
            <a:endParaRPr kumimoji="1" lang="en-US" altLang="zh-CN" sz="2800" dirty="0" smtClean="0"/>
          </a:p>
          <a:p>
            <a:r>
              <a:rPr kumimoji="1" lang="en-US" altLang="zh-CN" sz="2800" dirty="0" smtClean="0"/>
              <a:t>B</a:t>
            </a:r>
            <a:r>
              <a:rPr kumimoji="1" lang="zh-CN" altLang="en-US" sz="2800" dirty="0" smtClean="0"/>
              <a:t>：</a:t>
            </a:r>
            <a:r>
              <a:rPr kumimoji="1" lang="en-US" altLang="zh-CN" sz="2800" u="sng" dirty="0" smtClean="0"/>
              <a:t>                                   .</a:t>
            </a:r>
            <a:endParaRPr kumimoji="1" lang="en-US" altLang="zh-CN" sz="2800" dirty="0" smtClean="0"/>
          </a:p>
        </p:txBody>
      </p:sp>
      <p:sp>
        <p:nvSpPr>
          <p:cNvPr id="12" name="文本框 11"/>
          <p:cNvSpPr txBox="1"/>
          <p:nvPr/>
        </p:nvSpPr>
        <p:spPr>
          <a:xfrm>
            <a:off x="2150755" y="1099461"/>
            <a:ext cx="266135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合适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suitable</a:t>
            </a:r>
          </a:p>
        </p:txBody>
      </p:sp>
      <p:sp>
        <p:nvSpPr>
          <p:cNvPr id="13" name="矩形 12"/>
          <p:cNvSpPr/>
          <p:nvPr/>
        </p:nvSpPr>
        <p:spPr>
          <a:xfrm>
            <a:off x="3133129" y="447769"/>
            <a:ext cx="116750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hé</a:t>
            </a:r>
            <a:r>
              <a:rPr lang="it-IT" altLang="zh-CN" sz="3200" dirty="0"/>
              <a:t> </a:t>
            </a:r>
            <a:r>
              <a:rPr lang="it-IT" altLang="zh-CN" sz="3200" dirty="0" err="1"/>
              <a:t>shì</a:t>
            </a:r>
            <a:r>
              <a:rPr lang="it-IT" altLang="zh-CN" sz="3200" dirty="0"/>
              <a:t> </a:t>
            </a:r>
            <a:endParaRPr lang="zh-CN" altLang="en-US" sz="3200" dirty="0"/>
          </a:p>
        </p:txBody>
      </p:sp>
      <p:sp>
        <p:nvSpPr>
          <p:cNvPr id="2" name="文本框 1"/>
          <p:cNvSpPr txBox="1"/>
          <p:nvPr/>
        </p:nvSpPr>
        <p:spPr>
          <a:xfrm>
            <a:off x="4566722" y="2553385"/>
            <a:ext cx="710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这条裤子的长短很合适／这条裤子的长短不合适，太长了／太短了。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15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02320" y="1950589"/>
            <a:ext cx="1633781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试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v to try</a:t>
            </a:r>
          </a:p>
        </p:txBody>
      </p:sp>
      <p:sp>
        <p:nvSpPr>
          <p:cNvPr id="4" name="矩形 3"/>
          <p:cNvSpPr/>
          <p:nvPr/>
        </p:nvSpPr>
        <p:spPr>
          <a:xfrm>
            <a:off x="1660429" y="1433997"/>
            <a:ext cx="7477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smtClean="0"/>
              <a:t> </a:t>
            </a:r>
            <a:r>
              <a:rPr lang="it-IT" altLang="zh-CN" sz="3200" dirty="0" err="1"/>
              <a:t>shì</a:t>
            </a:r>
            <a:r>
              <a:rPr lang="it-IT" altLang="zh-CN" sz="3200" dirty="0"/>
              <a:t> </a:t>
            </a:r>
            <a:endParaRPr lang="zh-CN" altLang="en-US" sz="3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742" y="2103135"/>
            <a:ext cx="1441041" cy="17393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249" y="568833"/>
            <a:ext cx="1946438" cy="1297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247" y="497221"/>
            <a:ext cx="1470106" cy="14701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966" y="577869"/>
            <a:ext cx="1303494" cy="13034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380" y="2167859"/>
            <a:ext cx="1208603" cy="18129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7119" y="629765"/>
            <a:ext cx="1566962" cy="11734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675" y="2248029"/>
            <a:ext cx="1739081" cy="14070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5810" y="2121066"/>
            <a:ext cx="1895216" cy="178076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350546" y="4796040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我想试［一下］这件黄色的衣服。</a:t>
            </a:r>
            <a:endParaRPr kumimoji="1"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4313510" y="4460232"/>
            <a:ext cx="4726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zh-CN" altLang="it-IT" dirty="0"/>
              <a:t>［</a:t>
            </a:r>
            <a:r>
              <a:rPr lang="it-IT" altLang="zh-CN" dirty="0" err="1" smtClean="0"/>
              <a:t>yí</a:t>
            </a:r>
            <a:r>
              <a:rPr lang="it-IT" altLang="zh-CN" dirty="0" smtClean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zh-CN" altLang="it-IT" dirty="0"/>
              <a:t>］</a:t>
            </a:r>
            <a:r>
              <a:rPr lang="it-IT" altLang="zh-CN" dirty="0" err="1"/>
              <a:t>zhè</a:t>
            </a:r>
            <a:r>
              <a:rPr lang="it-IT" altLang="zh-CN" dirty="0"/>
              <a:t> </a:t>
            </a:r>
            <a:r>
              <a:rPr lang="it-IT" altLang="zh-CN" dirty="0" err="1"/>
              <a:t>jiàn</a:t>
            </a:r>
            <a:r>
              <a:rPr lang="it-IT" altLang="zh-CN" dirty="0"/>
              <a:t> </a:t>
            </a:r>
            <a:r>
              <a:rPr lang="it-IT" altLang="zh-CN" dirty="0" err="1"/>
              <a:t>huáng</a:t>
            </a:r>
            <a:r>
              <a:rPr lang="it-IT" altLang="zh-CN" dirty="0"/>
              <a:t> </a:t>
            </a:r>
            <a:r>
              <a:rPr lang="it-IT" altLang="zh-CN" dirty="0" err="1"/>
              <a:t>sè</a:t>
            </a:r>
            <a:r>
              <a:rPr lang="it-IT" altLang="zh-CN" dirty="0"/>
              <a:t> de </a:t>
            </a:r>
            <a:r>
              <a:rPr lang="it-IT" altLang="zh-CN" dirty="0" err="1"/>
              <a:t>yī</a:t>
            </a:r>
            <a:r>
              <a:rPr lang="it-IT" altLang="zh-CN" dirty="0"/>
              <a:t> </a:t>
            </a:r>
            <a:r>
              <a:rPr lang="it-IT" altLang="zh-CN" dirty="0" err="1"/>
              <a:t>fú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539700" y="5606639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我想试一下这条黄色的裤子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3310198" y="231020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衬衫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9971127" y="426915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长裤</a:t>
            </a:r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11119563" y="43367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短裤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810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69967" y="1950589"/>
            <a:ext cx="245147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不用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need not</a:t>
            </a:r>
          </a:p>
        </p:txBody>
      </p:sp>
      <p:sp>
        <p:nvSpPr>
          <p:cNvPr id="5" name="矩形 4"/>
          <p:cNvSpPr/>
          <p:nvPr/>
        </p:nvSpPr>
        <p:spPr>
          <a:xfrm>
            <a:off x="1318212" y="1447507"/>
            <a:ext cx="151956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3200" dirty="0"/>
              <a:t>bú yòng </a:t>
            </a:r>
            <a:endParaRPr lang="zh-CN" altLang="en-US" sz="32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3458997" y="1155932"/>
            <a:ext cx="6255421" cy="323480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201925" y="1810336"/>
            <a:ext cx="3000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 smtClean="0"/>
              <a:t>A</a:t>
            </a:r>
            <a:r>
              <a:rPr kumimoji="1" lang="zh-CN" altLang="en-US" sz="3600" dirty="0" smtClean="0"/>
              <a:t>：</a:t>
            </a:r>
            <a:r>
              <a:rPr kumimoji="1" lang="en-US" altLang="zh-CN" sz="3600" dirty="0" smtClean="0"/>
              <a:t> </a:t>
            </a:r>
            <a:r>
              <a:rPr kumimoji="1" lang="zh-CN" altLang="en-US" sz="3600" dirty="0" smtClean="0"/>
              <a:t>您试一下</a:t>
            </a:r>
            <a:endParaRPr kumimoji="1" lang="en-US" altLang="zh-CN" sz="3600" dirty="0" smtClean="0"/>
          </a:p>
          <a:p>
            <a:r>
              <a:rPr kumimoji="1" lang="en-US" altLang="zh-CN" sz="3600" dirty="0" smtClean="0"/>
              <a:t>B</a:t>
            </a:r>
            <a:r>
              <a:rPr kumimoji="1" lang="zh-CN" altLang="en-US" sz="3600" dirty="0" smtClean="0"/>
              <a:t>：</a:t>
            </a:r>
            <a:r>
              <a:rPr kumimoji="1" lang="en-US" altLang="zh-CN" sz="3600" dirty="0" smtClean="0"/>
              <a:t>  </a:t>
            </a:r>
            <a:r>
              <a:rPr kumimoji="1" lang="zh-CN" altLang="en-US" sz="3600" dirty="0" smtClean="0"/>
              <a:t>不用试。</a:t>
            </a:r>
            <a:endParaRPr kumimoji="1"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1721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xmlns="" id="{0AD2A38F-35F5-46E9-9682-29E47ADD1CB6}"/>
              </a:ext>
            </a:extLst>
          </p:cNvPr>
          <p:cNvSpPr/>
          <p:nvPr/>
        </p:nvSpPr>
        <p:spPr>
          <a:xfrm>
            <a:off x="5838909" y="3636448"/>
            <a:ext cx="1697837" cy="325800"/>
          </a:xfrm>
          <a:custGeom>
            <a:avLst/>
            <a:gdLst>
              <a:gd name="connsiteX0" fmla="*/ 0 w 393539"/>
              <a:gd name="connsiteY0" fmla="*/ 0 h 1290578"/>
              <a:gd name="connsiteX1" fmla="*/ 393539 w 393539"/>
              <a:gd name="connsiteY1" fmla="*/ 0 h 1290578"/>
              <a:gd name="connsiteX2" fmla="*/ 393539 w 393539"/>
              <a:gd name="connsiteY2" fmla="*/ 1290578 h 1290578"/>
              <a:gd name="connsiteX3" fmla="*/ 0 w 393539"/>
              <a:gd name="connsiteY3" fmla="*/ 1290578 h 1290578"/>
              <a:gd name="connsiteX4" fmla="*/ 0 w 393539"/>
              <a:gd name="connsiteY4" fmla="*/ 0 h 129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1290578">
                <a:moveTo>
                  <a:pt x="0" y="0"/>
                </a:moveTo>
                <a:lnTo>
                  <a:pt x="393539" y="0"/>
                </a:lnTo>
                <a:lnTo>
                  <a:pt x="393539" y="1290578"/>
                </a:lnTo>
                <a:lnTo>
                  <a:pt x="0" y="1290578"/>
                </a:lnTo>
                <a:lnTo>
                  <a:pt x="0" y="0"/>
                </a:lnTo>
                <a:close/>
              </a:path>
            </a:pathLst>
          </a:custGeom>
          <a:solidFill>
            <a:srgbClr val="FE9903"/>
          </a:solidFill>
          <a:ln w="285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ED12EDDF-49A0-4BA7-AB72-4396D9B54D1F}"/>
              </a:ext>
            </a:extLst>
          </p:cNvPr>
          <p:cNvSpPr/>
          <p:nvPr/>
        </p:nvSpPr>
        <p:spPr>
          <a:xfrm rot="16200000">
            <a:off x="4970548" y="2820313"/>
            <a:ext cx="1236066" cy="3050537"/>
          </a:xfrm>
          <a:custGeom>
            <a:avLst/>
            <a:gdLst>
              <a:gd name="connsiteX0" fmla="*/ 0 w 1990845"/>
              <a:gd name="connsiteY0" fmla="*/ 0 h 3009418"/>
              <a:gd name="connsiteX1" fmla="*/ 1990845 w 1990845"/>
              <a:gd name="connsiteY1" fmla="*/ 0 h 3009418"/>
              <a:gd name="connsiteX2" fmla="*/ 1990845 w 1990845"/>
              <a:gd name="connsiteY2" fmla="*/ 1718840 h 3009418"/>
              <a:gd name="connsiteX3" fmla="*/ 1597306 w 1990845"/>
              <a:gd name="connsiteY3" fmla="*/ 1718840 h 3009418"/>
              <a:gd name="connsiteX4" fmla="*/ 1597306 w 1990845"/>
              <a:gd name="connsiteY4" fmla="*/ 3009418 h 3009418"/>
              <a:gd name="connsiteX5" fmla="*/ 0 w 1990845"/>
              <a:gd name="connsiteY5" fmla="*/ 3009418 h 3009418"/>
              <a:gd name="connsiteX6" fmla="*/ 0 w 1990845"/>
              <a:gd name="connsiteY6" fmla="*/ 0 h 300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0845" h="3009418">
                <a:moveTo>
                  <a:pt x="0" y="0"/>
                </a:moveTo>
                <a:lnTo>
                  <a:pt x="1990845" y="0"/>
                </a:lnTo>
                <a:lnTo>
                  <a:pt x="1990845" y="1718840"/>
                </a:lnTo>
                <a:lnTo>
                  <a:pt x="1597306" y="1718840"/>
                </a:lnTo>
                <a:lnTo>
                  <a:pt x="1597306" y="3009418"/>
                </a:lnTo>
                <a:lnTo>
                  <a:pt x="0" y="3009418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004865C0-32BE-4318-9DB1-0AC00E03D378}"/>
              </a:ext>
            </a:extLst>
          </p:cNvPr>
          <p:cNvSpPr/>
          <p:nvPr/>
        </p:nvSpPr>
        <p:spPr>
          <a:xfrm rot="16200000">
            <a:off x="6907224" y="1057782"/>
            <a:ext cx="1783587" cy="4058247"/>
          </a:xfrm>
          <a:custGeom>
            <a:avLst/>
            <a:gdLst>
              <a:gd name="connsiteX0" fmla="*/ 393539 w 1990845"/>
              <a:gd name="connsiteY0" fmla="*/ 0 h 3009418"/>
              <a:gd name="connsiteX1" fmla="*/ 1990845 w 1990845"/>
              <a:gd name="connsiteY1" fmla="*/ 0 h 3009418"/>
              <a:gd name="connsiteX2" fmla="*/ 1990845 w 1990845"/>
              <a:gd name="connsiteY2" fmla="*/ 3009418 h 3009418"/>
              <a:gd name="connsiteX3" fmla="*/ 0 w 1990845"/>
              <a:gd name="connsiteY3" fmla="*/ 3009418 h 3009418"/>
              <a:gd name="connsiteX4" fmla="*/ 0 w 1990845"/>
              <a:gd name="connsiteY4" fmla="*/ 1290578 h 3009418"/>
              <a:gd name="connsiteX5" fmla="*/ 393539 w 1990845"/>
              <a:gd name="connsiteY5" fmla="*/ 1290578 h 3009418"/>
              <a:gd name="connsiteX6" fmla="*/ 393539 w 1990845"/>
              <a:gd name="connsiteY6" fmla="*/ 0 h 300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0845" h="3009418">
                <a:moveTo>
                  <a:pt x="393539" y="0"/>
                </a:moveTo>
                <a:lnTo>
                  <a:pt x="1990845" y="0"/>
                </a:lnTo>
                <a:lnTo>
                  <a:pt x="1990845" y="3009418"/>
                </a:lnTo>
                <a:lnTo>
                  <a:pt x="0" y="3009418"/>
                </a:lnTo>
                <a:lnTo>
                  <a:pt x="0" y="1290578"/>
                </a:lnTo>
                <a:lnTo>
                  <a:pt x="393539" y="1290578"/>
                </a:lnTo>
                <a:lnTo>
                  <a:pt x="393539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D03BD61-9D53-48C5-9279-10A7604D3F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21" y="712449"/>
            <a:ext cx="3726492" cy="5589739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7295613C-BDA8-47CB-9A7A-CCE7C47823AA}"/>
              </a:ext>
            </a:extLst>
          </p:cNvPr>
          <p:cNvSpPr/>
          <p:nvPr/>
        </p:nvSpPr>
        <p:spPr>
          <a:xfrm>
            <a:off x="9310177" y="1435946"/>
            <a:ext cx="451412" cy="451412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1E00E6E-9302-4C7C-B663-5C88665FC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78824">
            <a:off x="9873936" y="1012560"/>
            <a:ext cx="1531839" cy="205116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D0BFF13-EE03-4F45-B871-F91FF8D84A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033" b="52088"/>
          <a:stretch/>
        </p:blipFill>
        <p:spPr>
          <a:xfrm>
            <a:off x="3967620" y="775804"/>
            <a:ext cx="2264751" cy="12358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DAB51B8-B46C-420F-94E3-DD28E7C69D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02" t="9829" r="-2013" b="-1779"/>
          <a:stretch/>
        </p:blipFill>
        <p:spPr>
          <a:xfrm>
            <a:off x="9527840" y="4213140"/>
            <a:ext cx="2288039" cy="2371852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B3851FD-9042-4375-92FA-C507AFE6DF89}"/>
              </a:ext>
            </a:extLst>
          </p:cNvPr>
          <p:cNvSpPr/>
          <p:nvPr/>
        </p:nvSpPr>
        <p:spPr>
          <a:xfrm>
            <a:off x="1064931" y="4007636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FF5923EB-A753-4A20-9211-3F0AEC242D7B}"/>
              </a:ext>
            </a:extLst>
          </p:cNvPr>
          <p:cNvSpPr/>
          <p:nvPr/>
        </p:nvSpPr>
        <p:spPr>
          <a:xfrm>
            <a:off x="1064930" y="4631964"/>
            <a:ext cx="229695" cy="22969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80C3651D-70B3-41B2-A87F-163667D4C963}"/>
              </a:ext>
            </a:extLst>
          </p:cNvPr>
          <p:cNvSpPr/>
          <p:nvPr/>
        </p:nvSpPr>
        <p:spPr>
          <a:xfrm>
            <a:off x="1064929" y="5256292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516970AE-6CA3-46F6-85ED-A55C0F773B3B}"/>
              </a:ext>
            </a:extLst>
          </p:cNvPr>
          <p:cNvSpPr/>
          <p:nvPr/>
        </p:nvSpPr>
        <p:spPr>
          <a:xfrm>
            <a:off x="4012244" y="3027920"/>
            <a:ext cx="312494" cy="312494"/>
          </a:xfrm>
          <a:prstGeom prst="ellipse">
            <a:avLst/>
          </a:prstGeom>
          <a:solidFill>
            <a:srgbClr val="FE9903"/>
          </a:solidFill>
          <a:ln w="76200">
            <a:solidFill>
              <a:srgbClr val="FE9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xmlns="" id="{A16610E3-75CF-4AC2-9E0C-1D00A795A1BE}"/>
              </a:ext>
            </a:extLst>
          </p:cNvPr>
          <p:cNvCxnSpPr/>
          <p:nvPr/>
        </p:nvCxnSpPr>
        <p:spPr>
          <a:xfrm>
            <a:off x="5191902" y="5783925"/>
            <a:ext cx="2263828" cy="128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729238" y="4112381"/>
            <a:ext cx="2391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第九课</a:t>
            </a:r>
            <a:endParaRPr kumimoji="1" lang="zh-CN" altLang="en-US" sz="2800" dirty="0"/>
          </a:p>
        </p:txBody>
      </p:sp>
      <p:sp>
        <p:nvSpPr>
          <p:cNvPr id="27" name="文本框 26"/>
          <p:cNvSpPr txBox="1"/>
          <p:nvPr/>
        </p:nvSpPr>
        <p:spPr>
          <a:xfrm>
            <a:off x="6655881" y="2659722"/>
            <a:ext cx="3222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买东西</a:t>
            </a:r>
            <a:r>
              <a:rPr kumimoji="1" lang="en-US" altLang="zh-CN" sz="2800" dirty="0" smtClean="0"/>
              <a:t> Shopping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5176762" y="5418667"/>
            <a:ext cx="1321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Qianshu</a:t>
            </a:r>
            <a:r>
              <a:rPr kumimoji="1" lang="en-US" altLang="zh-CN" dirty="0" smtClean="0"/>
              <a:t> XIA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579809" y="5805715"/>
            <a:ext cx="111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April 27th</a:t>
            </a:r>
            <a:endParaRPr kumimoji="1"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6701659" y="2366186"/>
            <a:ext cx="1262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mǎi</a:t>
            </a:r>
            <a:r>
              <a:rPr lang="en-US" altLang="zh-CN" dirty="0"/>
              <a:t> </a:t>
            </a:r>
            <a:r>
              <a:rPr lang="en-US" altLang="zh-CN" dirty="0" err="1"/>
              <a:t>dōng</a:t>
            </a:r>
            <a:r>
              <a:rPr lang="en-US" altLang="zh-CN" dirty="0"/>
              <a:t> </a:t>
            </a:r>
            <a:r>
              <a:rPr lang="en-US" altLang="zh-CN" dirty="0" smtClean="0"/>
              <a:t>xi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956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A3D2AF9F-B91F-428D-A349-3ACA37CE9E8E}"/>
              </a:ext>
            </a:extLst>
          </p:cNvPr>
          <p:cNvGrpSpPr/>
          <p:nvPr/>
        </p:nvGrpSpPr>
        <p:grpSpPr>
          <a:xfrm>
            <a:off x="3417552" y="1960051"/>
            <a:ext cx="5085798" cy="2855063"/>
            <a:chOff x="2372810" y="1796970"/>
            <a:chExt cx="3842797" cy="2157268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2A0D547B-4007-4EE4-A99E-6D8DF8EF548D}"/>
                </a:ext>
              </a:extLst>
            </p:cNvPr>
            <p:cNvSpPr/>
            <p:nvPr/>
          </p:nvSpPr>
          <p:spPr>
            <a:xfrm>
              <a:off x="4058337" y="2203451"/>
              <a:ext cx="471740" cy="1344308"/>
            </a:xfrm>
            <a:custGeom>
              <a:avLst/>
              <a:gdLst>
                <a:gd name="connsiteX0" fmla="*/ 356884 w 713768"/>
                <a:gd name="connsiteY0" fmla="*/ 0 h 2034009"/>
                <a:gd name="connsiteX1" fmla="*/ 435043 w 713768"/>
                <a:gd name="connsiteY1" fmla="*/ 104521 h 2034009"/>
                <a:gd name="connsiteX2" fmla="*/ 713768 w 713768"/>
                <a:gd name="connsiteY2" fmla="*/ 1017004 h 2034009"/>
                <a:gd name="connsiteX3" fmla="*/ 435043 w 713768"/>
                <a:gd name="connsiteY3" fmla="*/ 1929487 h 2034009"/>
                <a:gd name="connsiteX4" fmla="*/ 356884 w 713768"/>
                <a:gd name="connsiteY4" fmla="*/ 2034009 h 2034009"/>
                <a:gd name="connsiteX5" fmla="*/ 278725 w 713768"/>
                <a:gd name="connsiteY5" fmla="*/ 1929487 h 2034009"/>
                <a:gd name="connsiteX6" fmla="*/ 0 w 713768"/>
                <a:gd name="connsiteY6" fmla="*/ 1017004 h 2034009"/>
                <a:gd name="connsiteX7" fmla="*/ 278725 w 713768"/>
                <a:gd name="connsiteY7" fmla="*/ 104521 h 2034009"/>
                <a:gd name="connsiteX8" fmla="*/ 356884 w 713768"/>
                <a:gd name="connsiteY8" fmla="*/ 0 h 203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768" h="2034009">
                  <a:moveTo>
                    <a:pt x="356884" y="0"/>
                  </a:moveTo>
                  <a:lnTo>
                    <a:pt x="435043" y="104521"/>
                  </a:lnTo>
                  <a:cubicBezTo>
                    <a:pt x="611016" y="364994"/>
                    <a:pt x="713768" y="679000"/>
                    <a:pt x="713768" y="1017004"/>
                  </a:cubicBezTo>
                  <a:cubicBezTo>
                    <a:pt x="713768" y="1355009"/>
                    <a:pt x="611016" y="1669014"/>
                    <a:pt x="435043" y="1929487"/>
                  </a:cubicBezTo>
                  <a:lnTo>
                    <a:pt x="356884" y="2034009"/>
                  </a:lnTo>
                  <a:lnTo>
                    <a:pt x="278725" y="1929487"/>
                  </a:lnTo>
                  <a:cubicBezTo>
                    <a:pt x="102753" y="1669014"/>
                    <a:pt x="0" y="1355009"/>
                    <a:pt x="0" y="1017004"/>
                  </a:cubicBezTo>
                  <a:cubicBezTo>
                    <a:pt x="0" y="679000"/>
                    <a:pt x="102753" y="364994"/>
                    <a:pt x="278725" y="104521"/>
                  </a:cubicBezTo>
                  <a:lnTo>
                    <a:pt x="356884" y="0"/>
                  </a:lnTo>
                  <a:close/>
                </a:path>
              </a:pathLst>
            </a:custGeom>
            <a:solidFill>
              <a:srgbClr val="FE990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585CDE51-4A50-41A5-AD95-97C16D0E423D}"/>
                </a:ext>
              </a:extLst>
            </p:cNvPr>
            <p:cNvSpPr/>
            <p:nvPr/>
          </p:nvSpPr>
          <p:spPr>
            <a:xfrm>
              <a:off x="2372810" y="1796970"/>
              <a:ext cx="1921398" cy="2157268"/>
            </a:xfrm>
            <a:custGeom>
              <a:avLst/>
              <a:gdLst>
                <a:gd name="connsiteX0" fmla="*/ 1632030 w 2907176"/>
                <a:gd name="connsiteY0" fmla="*/ 0 h 3264060"/>
                <a:gd name="connsiteX1" fmla="*/ 2891384 w 2907176"/>
                <a:gd name="connsiteY1" fmla="*/ 593907 h 3264060"/>
                <a:gd name="connsiteX2" fmla="*/ 2907176 w 2907176"/>
                <a:gd name="connsiteY2" fmla="*/ 615026 h 3264060"/>
                <a:gd name="connsiteX3" fmla="*/ 2829017 w 2907176"/>
                <a:gd name="connsiteY3" fmla="*/ 719547 h 3264060"/>
                <a:gd name="connsiteX4" fmla="*/ 2550292 w 2907176"/>
                <a:gd name="connsiteY4" fmla="*/ 1632030 h 3264060"/>
                <a:gd name="connsiteX5" fmla="*/ 2829017 w 2907176"/>
                <a:gd name="connsiteY5" fmla="*/ 2544513 h 3264060"/>
                <a:gd name="connsiteX6" fmla="*/ 2907176 w 2907176"/>
                <a:gd name="connsiteY6" fmla="*/ 2649035 h 3264060"/>
                <a:gd name="connsiteX7" fmla="*/ 2891384 w 2907176"/>
                <a:gd name="connsiteY7" fmla="*/ 2670153 h 3264060"/>
                <a:gd name="connsiteX8" fmla="*/ 1632030 w 2907176"/>
                <a:gd name="connsiteY8" fmla="*/ 3264060 h 3264060"/>
                <a:gd name="connsiteX9" fmla="*/ 0 w 2907176"/>
                <a:gd name="connsiteY9" fmla="*/ 1632030 h 3264060"/>
                <a:gd name="connsiteX10" fmla="*/ 1632030 w 2907176"/>
                <a:gd name="connsiteY10" fmla="*/ 0 h 32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176" h="3264060">
                  <a:moveTo>
                    <a:pt x="1632030" y="0"/>
                  </a:moveTo>
                  <a:cubicBezTo>
                    <a:pt x="2139037" y="0"/>
                    <a:pt x="2592045" y="231193"/>
                    <a:pt x="2891384" y="593907"/>
                  </a:cubicBezTo>
                  <a:lnTo>
                    <a:pt x="2907176" y="615026"/>
                  </a:lnTo>
                  <a:lnTo>
                    <a:pt x="2829017" y="719547"/>
                  </a:lnTo>
                  <a:cubicBezTo>
                    <a:pt x="2653045" y="980020"/>
                    <a:pt x="2550292" y="1294026"/>
                    <a:pt x="2550292" y="1632030"/>
                  </a:cubicBezTo>
                  <a:cubicBezTo>
                    <a:pt x="2550292" y="1970035"/>
                    <a:pt x="2653045" y="2284040"/>
                    <a:pt x="2829017" y="2544513"/>
                  </a:cubicBezTo>
                  <a:lnTo>
                    <a:pt x="2907176" y="2649035"/>
                  </a:lnTo>
                  <a:lnTo>
                    <a:pt x="2891384" y="2670153"/>
                  </a:lnTo>
                  <a:cubicBezTo>
                    <a:pt x="2592045" y="3032867"/>
                    <a:pt x="2139037" y="3264060"/>
                    <a:pt x="1632030" y="3264060"/>
                  </a:cubicBezTo>
                  <a:cubicBezTo>
                    <a:pt x="730685" y="3264060"/>
                    <a:pt x="0" y="2533375"/>
                    <a:pt x="0" y="1632030"/>
                  </a:cubicBezTo>
                  <a:cubicBezTo>
                    <a:pt x="0" y="730685"/>
                    <a:pt x="730685" y="0"/>
                    <a:pt x="1632030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xmlns="" id="{1AA29669-7C0A-43F8-AF03-577104BD34C5}"/>
                </a:ext>
              </a:extLst>
            </p:cNvPr>
            <p:cNvSpPr/>
            <p:nvPr/>
          </p:nvSpPr>
          <p:spPr>
            <a:xfrm>
              <a:off x="5710696" y="2178260"/>
              <a:ext cx="504911" cy="1379840"/>
            </a:xfrm>
            <a:custGeom>
              <a:avLst/>
              <a:gdLst>
                <a:gd name="connsiteX0" fmla="*/ 248394 w 504911"/>
                <a:gd name="connsiteY0" fmla="*/ 0 h 1379840"/>
                <a:gd name="connsiteX1" fmla="*/ 258603 w 504911"/>
                <a:gd name="connsiteY1" fmla="*/ 11233 h 1379840"/>
                <a:gd name="connsiteX2" fmla="*/ 504911 w 504911"/>
                <a:gd name="connsiteY2" fmla="*/ 697344 h 1379840"/>
                <a:gd name="connsiteX3" fmla="*/ 320697 w 504911"/>
                <a:gd name="connsiteY3" fmla="*/ 1300418 h 1379840"/>
                <a:gd name="connsiteX4" fmla="*/ 261306 w 504911"/>
                <a:gd name="connsiteY4" fmla="*/ 1379840 h 1379840"/>
                <a:gd name="connsiteX5" fmla="*/ 242990 w 504911"/>
                <a:gd name="connsiteY5" fmla="*/ 1359688 h 1379840"/>
                <a:gd name="connsiteX6" fmla="*/ 0 w 504911"/>
                <a:gd name="connsiteY6" fmla="*/ 682817 h 1379840"/>
                <a:gd name="connsiteX7" fmla="*/ 242990 w 504911"/>
                <a:gd name="connsiteY7" fmla="*/ 5946 h 1379840"/>
                <a:gd name="connsiteX8" fmla="*/ 248394 w 504911"/>
                <a:gd name="connsiteY8" fmla="*/ 0 h 13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911" h="1379840">
                  <a:moveTo>
                    <a:pt x="248394" y="0"/>
                  </a:moveTo>
                  <a:lnTo>
                    <a:pt x="258603" y="11233"/>
                  </a:lnTo>
                  <a:cubicBezTo>
                    <a:pt x="412477" y="197684"/>
                    <a:pt x="504911" y="436720"/>
                    <a:pt x="504911" y="697344"/>
                  </a:cubicBezTo>
                  <a:cubicBezTo>
                    <a:pt x="504911" y="920737"/>
                    <a:pt x="437000" y="1128268"/>
                    <a:pt x="320697" y="1300418"/>
                  </a:cubicBezTo>
                  <a:lnTo>
                    <a:pt x="261306" y="1379840"/>
                  </a:lnTo>
                  <a:lnTo>
                    <a:pt x="242990" y="1359688"/>
                  </a:lnTo>
                  <a:cubicBezTo>
                    <a:pt x="91189" y="1175748"/>
                    <a:pt x="0" y="939932"/>
                    <a:pt x="0" y="682817"/>
                  </a:cubicBezTo>
                  <a:cubicBezTo>
                    <a:pt x="0" y="425703"/>
                    <a:pt x="91189" y="189887"/>
                    <a:pt x="242990" y="5946"/>
                  </a:cubicBezTo>
                  <a:lnTo>
                    <a:pt x="248394" y="0"/>
                  </a:lnTo>
                  <a:close/>
                </a:path>
              </a:pathLst>
            </a:custGeom>
            <a:solidFill>
              <a:srgbClr val="4E758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0C9552A5-AF37-4A59-BECC-B56D95976881}"/>
                </a:ext>
              </a:extLst>
            </p:cNvPr>
            <p:cNvSpPr/>
            <p:nvPr/>
          </p:nvSpPr>
          <p:spPr>
            <a:xfrm>
              <a:off x="4294209" y="1796970"/>
              <a:ext cx="1677793" cy="2157268"/>
            </a:xfrm>
            <a:custGeom>
              <a:avLst/>
              <a:gdLst>
                <a:gd name="connsiteX0" fmla="*/ 842764 w 1677793"/>
                <a:gd name="connsiteY0" fmla="*/ 0 h 2157268"/>
                <a:gd name="connsiteX1" fmla="*/ 1605473 w 1677793"/>
                <a:gd name="connsiteY1" fmla="*/ 315925 h 2157268"/>
                <a:gd name="connsiteX2" fmla="*/ 1664881 w 1677793"/>
                <a:gd name="connsiteY2" fmla="*/ 381290 h 2157268"/>
                <a:gd name="connsiteX3" fmla="*/ 1659477 w 1677793"/>
                <a:gd name="connsiteY3" fmla="*/ 387236 h 2157268"/>
                <a:gd name="connsiteX4" fmla="*/ 1416487 w 1677793"/>
                <a:gd name="connsiteY4" fmla="*/ 1064107 h 2157268"/>
                <a:gd name="connsiteX5" fmla="*/ 1659477 w 1677793"/>
                <a:gd name="connsiteY5" fmla="*/ 1740978 h 2157268"/>
                <a:gd name="connsiteX6" fmla="*/ 1677793 w 1677793"/>
                <a:gd name="connsiteY6" fmla="*/ 1761130 h 2157268"/>
                <a:gd name="connsiteX7" fmla="*/ 1675090 w 1677793"/>
                <a:gd name="connsiteY7" fmla="*/ 1764745 h 2157268"/>
                <a:gd name="connsiteX8" fmla="*/ 842764 w 1677793"/>
                <a:gd name="connsiteY8" fmla="*/ 2157268 h 2157268"/>
                <a:gd name="connsiteX9" fmla="*/ 10437 w 1677793"/>
                <a:gd name="connsiteY9" fmla="*/ 1764746 h 2157268"/>
                <a:gd name="connsiteX10" fmla="*/ 0 w 1677793"/>
                <a:gd name="connsiteY10" fmla="*/ 1750789 h 2157268"/>
                <a:gd name="connsiteX11" fmla="*/ 51657 w 1677793"/>
                <a:gd name="connsiteY11" fmla="*/ 1681708 h 2157268"/>
                <a:gd name="connsiteX12" fmla="*/ 235870 w 1677793"/>
                <a:gd name="connsiteY12" fmla="*/ 1078634 h 2157268"/>
                <a:gd name="connsiteX13" fmla="*/ 51657 w 1677793"/>
                <a:gd name="connsiteY13" fmla="*/ 475560 h 2157268"/>
                <a:gd name="connsiteX14" fmla="*/ 0 w 1677793"/>
                <a:gd name="connsiteY14" fmla="*/ 406480 h 2157268"/>
                <a:gd name="connsiteX15" fmla="*/ 10437 w 1677793"/>
                <a:gd name="connsiteY15" fmla="*/ 392523 h 2157268"/>
                <a:gd name="connsiteX16" fmla="*/ 842764 w 1677793"/>
                <a:gd name="connsiteY16" fmla="*/ 0 h 215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793" h="2157268">
                  <a:moveTo>
                    <a:pt x="842764" y="0"/>
                  </a:moveTo>
                  <a:cubicBezTo>
                    <a:pt x="1140621" y="0"/>
                    <a:pt x="1410279" y="120730"/>
                    <a:pt x="1605473" y="315925"/>
                  </a:cubicBezTo>
                  <a:lnTo>
                    <a:pt x="1664881" y="381290"/>
                  </a:lnTo>
                  <a:lnTo>
                    <a:pt x="1659477" y="387236"/>
                  </a:lnTo>
                  <a:cubicBezTo>
                    <a:pt x="1507676" y="571177"/>
                    <a:pt x="1416487" y="806993"/>
                    <a:pt x="1416487" y="1064107"/>
                  </a:cubicBezTo>
                  <a:cubicBezTo>
                    <a:pt x="1416487" y="1321222"/>
                    <a:pt x="1507676" y="1557038"/>
                    <a:pt x="1659477" y="1740978"/>
                  </a:cubicBezTo>
                  <a:lnTo>
                    <a:pt x="1677793" y="1761130"/>
                  </a:lnTo>
                  <a:lnTo>
                    <a:pt x="1675090" y="1764745"/>
                  </a:lnTo>
                  <a:cubicBezTo>
                    <a:pt x="1477253" y="2004469"/>
                    <a:pt x="1177853" y="2157268"/>
                    <a:pt x="842764" y="2157268"/>
                  </a:cubicBezTo>
                  <a:cubicBezTo>
                    <a:pt x="507676" y="2157268"/>
                    <a:pt x="208275" y="2004469"/>
                    <a:pt x="10437" y="1764746"/>
                  </a:cubicBezTo>
                  <a:lnTo>
                    <a:pt x="0" y="1750789"/>
                  </a:lnTo>
                  <a:lnTo>
                    <a:pt x="51657" y="1681708"/>
                  </a:lnTo>
                  <a:cubicBezTo>
                    <a:pt x="167960" y="1509558"/>
                    <a:pt x="235870" y="1302027"/>
                    <a:pt x="235870" y="1078634"/>
                  </a:cubicBezTo>
                  <a:cubicBezTo>
                    <a:pt x="235870" y="855242"/>
                    <a:pt x="167960" y="647711"/>
                    <a:pt x="51657" y="475560"/>
                  </a:cubicBezTo>
                  <a:lnTo>
                    <a:pt x="0" y="406480"/>
                  </a:lnTo>
                  <a:lnTo>
                    <a:pt x="10437" y="392523"/>
                  </a:lnTo>
                  <a:cubicBezTo>
                    <a:pt x="208275" y="152799"/>
                    <a:pt x="507676" y="0"/>
                    <a:pt x="842764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A1248388-114A-40E9-AA7C-848779D27117}"/>
              </a:ext>
            </a:extLst>
          </p:cNvPr>
          <p:cNvSpPr/>
          <p:nvPr/>
        </p:nvSpPr>
        <p:spPr>
          <a:xfrm rot="16200000">
            <a:off x="2180115" y="3130206"/>
            <a:ext cx="597585" cy="59758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FCA2CA5-AF16-4F66-A642-96F3CEF482A6}"/>
              </a:ext>
            </a:extLst>
          </p:cNvPr>
          <p:cNvSpPr/>
          <p:nvPr/>
        </p:nvSpPr>
        <p:spPr>
          <a:xfrm rot="16200000">
            <a:off x="8765527" y="3067994"/>
            <a:ext cx="597585" cy="59758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B685FE2-4790-49C9-AB3F-5823D9F9E8F4}"/>
              </a:ext>
            </a:extLst>
          </p:cNvPr>
          <p:cNvSpPr txBox="1"/>
          <p:nvPr/>
        </p:nvSpPr>
        <p:spPr>
          <a:xfrm>
            <a:off x="4179844" y="1035171"/>
            <a:ext cx="34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 ONE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5B9E28D-7B1C-4F71-BD71-077C7683050C}"/>
              </a:ext>
            </a:extLst>
          </p:cNvPr>
          <p:cNvSpPr txBox="1"/>
          <p:nvPr/>
        </p:nvSpPr>
        <p:spPr>
          <a:xfrm>
            <a:off x="3812073" y="2530286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复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612608B-C0AE-46E6-90F9-39FC7319FF67}"/>
              </a:ext>
            </a:extLst>
          </p:cNvPr>
          <p:cNvSpPr txBox="1"/>
          <p:nvPr/>
        </p:nvSpPr>
        <p:spPr>
          <a:xfrm>
            <a:off x="6230140" y="2530287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习</a:t>
            </a:r>
          </a:p>
        </p:txBody>
      </p:sp>
    </p:spTree>
    <p:extLst>
      <p:ext uri="{BB962C8B-B14F-4D97-AF65-F5344CB8AC3E}">
        <p14:creationId xmlns:p14="http://schemas.microsoft.com/office/powerpoint/2010/main" val="135774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447523" y="157237"/>
            <a:ext cx="11351305" cy="64441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565344" y="300544"/>
            <a:ext cx="269227" cy="243742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5568" y="26278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一封信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83873" y="1080345"/>
            <a:ext cx="10962217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小音：</a:t>
            </a:r>
            <a:r>
              <a:rPr kumimoji="1" lang="en-US" altLang="zh-CN" sz="2400" dirty="0" smtClean="0"/>
              <a:t> </a:t>
            </a:r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          </a:t>
            </a:r>
            <a:r>
              <a:rPr kumimoji="1" lang="zh-CN" altLang="en-US" sz="2400" dirty="0" smtClean="0"/>
              <a:t>你好，好久不见，最近怎么样？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          </a:t>
            </a:r>
            <a:r>
              <a:rPr kumimoji="1" lang="zh-CN" altLang="en-US" sz="2400" dirty="0" smtClean="0"/>
              <a:t>这个学期我很忙，除了专业课以外还得学中文。我们的中文课很有意思。因为我们的中文老师只会说中文，不会说英文</a:t>
            </a:r>
            <a:r>
              <a:rPr kumimoji="1" lang="zh-CN" altLang="zh-CN" sz="2400" dirty="0" smtClean="0"/>
              <a:t>，</a:t>
            </a:r>
            <a:r>
              <a:rPr kumimoji="1" lang="zh-CN" altLang="en-US" sz="2400" dirty="0" smtClean="0"/>
              <a:t>所以上课的时候我们只说中文，不说是英文。开始我觉得很难，后来王朋常常帮我练习中文，就不觉得难了。</a:t>
            </a:r>
            <a:endParaRPr kumimoji="1" lang="en-US" altLang="zh-CN" sz="2400" dirty="0"/>
          </a:p>
          <a:p>
            <a:r>
              <a:rPr kumimoji="1" lang="en-US" altLang="zh-CN" sz="2400" dirty="0" smtClean="0"/>
              <a:t>         </a:t>
            </a:r>
            <a:r>
              <a:rPr kumimoji="1" lang="zh-CN" altLang="en-US" sz="2400" dirty="0" smtClean="0"/>
              <a:t>你喜欢听音乐吗？下个星期六，我们学校有一个音乐会，希望你能来。我用中文写信写得很不好，请别笑我。祝好！</a:t>
            </a:r>
            <a:r>
              <a:rPr kumimoji="1" lang="en-US" altLang="zh-CN" sz="2400" dirty="0" smtClean="0"/>
              <a:t>      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en-US" altLang="zh-CN" dirty="0" smtClean="0"/>
              <a:t>                                                                                                                                                   </a:t>
            </a:r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你的朋友</a:t>
            </a:r>
            <a:endParaRPr kumimoji="1" lang="en-US" altLang="zh-CN" sz="2400" dirty="0" smtClean="0"/>
          </a:p>
          <a:p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                                                                                                                     </a:t>
            </a:r>
            <a:r>
              <a:rPr kumimoji="1" lang="en-US" altLang="zh-CN" sz="2400" dirty="0"/>
              <a:t> </a:t>
            </a:r>
            <a:r>
              <a:rPr kumimoji="1" lang="zh-CN" altLang="en-US" sz="2400" dirty="0" smtClean="0"/>
              <a:t>李友</a:t>
            </a:r>
            <a:endParaRPr kumimoji="1" lang="en-US" altLang="zh-CN" sz="2400" dirty="0" smtClean="0"/>
          </a:p>
          <a:p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                                                                                                      </a:t>
            </a:r>
            <a:r>
              <a:rPr kumimoji="1" lang="en-US" altLang="zh-CN" sz="2400" smtClean="0"/>
              <a:t>     </a:t>
            </a:r>
            <a:r>
              <a:rPr kumimoji="1" lang="zh-CN" altLang="en-US" sz="2400" smtClean="0"/>
              <a:t>十一月</a:t>
            </a:r>
            <a:r>
              <a:rPr kumimoji="1" lang="zh-CN" altLang="en-US" sz="2400" dirty="0" smtClean="0"/>
              <a:t>十八日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endParaRPr kumimoji="1" lang="en-US" altLang="zh-CN" dirty="0" smtClean="0"/>
          </a:p>
          <a:p>
            <a:r>
              <a:rPr kumimoji="1" lang="en-US" altLang="zh-CN" dirty="0"/>
              <a:t> </a:t>
            </a:r>
            <a:r>
              <a:rPr kumimoji="1" lang="en-US" altLang="zh-CN" dirty="0" smtClean="0"/>
              <a:t>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099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32353" y="864638"/>
            <a:ext cx="399340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n  store, shop </a:t>
            </a:r>
            <a:endParaRPr kumimoji="1" lang="en-US" altLang="zh-CN" sz="2400" dirty="0"/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n shop assistant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salesclerk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n clothes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n pants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n shoes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n shirt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n color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v to wear; to put on 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err="1" smtClean="0"/>
              <a:t>adj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large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suitable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cheap </a:t>
            </a:r>
          </a:p>
          <a:p>
            <a:pPr marL="285750" indent="-285750">
              <a:buFont typeface="Arial"/>
              <a:buChar char="•"/>
            </a:pPr>
            <a:endParaRPr kumimoji="1" lang="en-US" altLang="zh-CN" sz="2400" dirty="0" smtClean="0"/>
          </a:p>
          <a:p>
            <a:pPr marL="285750" indent="-285750">
              <a:buFont typeface="Arial"/>
              <a:buChar char="•"/>
            </a:pPr>
            <a:endParaRPr kumimoji="1" lang="zh-CN" altLang="en-US" sz="2400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E378E129-25B6-48B6-BBB1-5C476B2E0776}"/>
              </a:ext>
            </a:extLst>
          </p:cNvPr>
          <p:cNvSpPr/>
          <p:nvPr/>
        </p:nvSpPr>
        <p:spPr>
          <a:xfrm>
            <a:off x="5890380" y="0"/>
            <a:ext cx="6301620" cy="762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ED857A0B-BC9B-40CC-ACAE-DF9491157033}"/>
              </a:ext>
            </a:extLst>
          </p:cNvPr>
          <p:cNvSpPr/>
          <p:nvPr/>
        </p:nvSpPr>
        <p:spPr>
          <a:xfrm>
            <a:off x="6078625" y="271684"/>
            <a:ext cx="269227" cy="243742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14974" y="1215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写汉字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5012585" y="864638"/>
            <a:ext cx="1107996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商店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售货员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衣服</a:t>
            </a:r>
            <a:endParaRPr kumimoji="1" lang="en-US" altLang="zh-CN" sz="2400" dirty="0" smtClean="0"/>
          </a:p>
          <a:p>
            <a:r>
              <a:rPr kumimoji="1" lang="zh-CN" altLang="en-US" sz="2400" dirty="0" smtClean="0">
                <a:solidFill>
                  <a:srgbClr val="000000"/>
                </a:solidFill>
              </a:rPr>
              <a:t>裤子</a:t>
            </a:r>
            <a:endParaRPr kumimoji="1" lang="en-US" altLang="zh-CN" sz="2400" dirty="0" smtClean="0">
              <a:solidFill>
                <a:srgbClr val="000000"/>
              </a:solidFill>
            </a:endParaRPr>
          </a:p>
          <a:p>
            <a:r>
              <a:rPr kumimoji="1" lang="zh-CN" altLang="en-US" sz="2400" dirty="0" smtClean="0"/>
              <a:t>鞋子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衬衫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颜色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穿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大号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合适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便宜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266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824" y="148608"/>
            <a:ext cx="2310205" cy="23102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457" y="0"/>
            <a:ext cx="3723741" cy="25018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73" y="0"/>
            <a:ext cx="2437264" cy="22016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14" y="2559705"/>
            <a:ext cx="2384945" cy="23849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658" y="2593914"/>
            <a:ext cx="1705796" cy="19821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8913" y="2607425"/>
            <a:ext cx="2087557" cy="20875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2971" y="0"/>
            <a:ext cx="2317253" cy="23172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2211" y="2566895"/>
            <a:ext cx="2213762" cy="22561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6472" y="2543145"/>
            <a:ext cx="1766685" cy="22664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378" y="5131941"/>
            <a:ext cx="2265170" cy="17260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27148" y="4867070"/>
            <a:ext cx="2895186" cy="20990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6467" y="4956097"/>
            <a:ext cx="2377379" cy="190190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7473" y="4971670"/>
            <a:ext cx="2854527" cy="176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32353" y="864638"/>
            <a:ext cx="321113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a letter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t recently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v/n hope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new school term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n major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t later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v to use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happy birthday to you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n concert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n cinema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v to laugh; to smile</a:t>
            </a:r>
          </a:p>
          <a:p>
            <a:pPr marL="285750" indent="-285750">
              <a:buFont typeface="Arial"/>
              <a:buChar char="•"/>
            </a:pPr>
            <a:endParaRPr kumimoji="1" lang="en-US" altLang="zh-CN" sz="24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400" dirty="0" smtClean="0"/>
          </a:p>
          <a:p>
            <a:pPr marL="285750" indent="-285750">
              <a:buFont typeface="Arial"/>
              <a:buChar char="•"/>
            </a:pPr>
            <a:endParaRPr kumimoji="1" lang="zh-CN" altLang="en-US" sz="2400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E378E129-25B6-48B6-BBB1-5C476B2E0776}"/>
              </a:ext>
            </a:extLst>
          </p:cNvPr>
          <p:cNvSpPr/>
          <p:nvPr/>
        </p:nvSpPr>
        <p:spPr>
          <a:xfrm>
            <a:off x="5890380" y="0"/>
            <a:ext cx="6301620" cy="762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ED857A0B-BC9B-40CC-ACAE-DF9491157033}"/>
              </a:ext>
            </a:extLst>
          </p:cNvPr>
          <p:cNvSpPr/>
          <p:nvPr/>
        </p:nvSpPr>
        <p:spPr>
          <a:xfrm>
            <a:off x="6078625" y="271684"/>
            <a:ext cx="269227" cy="243742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14974" y="1215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写汉字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3891171" y="864638"/>
            <a:ext cx="2031325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一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封</a:t>
            </a:r>
            <a:r>
              <a:rPr kumimoji="1" lang="zh-CN" altLang="en-US" sz="2400" dirty="0" smtClean="0"/>
              <a:t>信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最近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希望</a:t>
            </a:r>
            <a:endParaRPr kumimoji="1" lang="en-US" altLang="zh-CN" sz="2400" dirty="0" smtClean="0"/>
          </a:p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新</a:t>
            </a:r>
            <a:r>
              <a:rPr kumimoji="1" lang="zh-CN" altLang="en-US" sz="2400" dirty="0" smtClean="0"/>
              <a:t>学期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专业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后来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用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祝你生日快乐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音乐会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电影院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笑</a:t>
            </a:r>
            <a:endParaRPr kumimoji="1" lang="zh-CN" altLang="en-US"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7755321" y="339100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我最近没有新朋友。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755691" y="2350735"/>
            <a:ext cx="122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数学</a:t>
            </a:r>
            <a:r>
              <a:rPr kumimoji="1" lang="en-US" altLang="zh-CN" dirty="0" smtClean="0"/>
              <a:t> shu4xue2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09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883" y="4548440"/>
            <a:ext cx="1441041" cy="173934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923" y="690423"/>
            <a:ext cx="1946438" cy="12976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7514" y="2354837"/>
            <a:ext cx="187743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颜色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n  color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512" y="561266"/>
            <a:ext cx="1389807" cy="13898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9853" y="2102383"/>
            <a:ext cx="1439128" cy="13528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0529" y="3674039"/>
            <a:ext cx="1465722" cy="12575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3702" y="5112677"/>
            <a:ext cx="1468287" cy="115353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825743" y="1015429"/>
            <a:ext cx="1659429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500" dirty="0" smtClean="0"/>
              <a:t>    </a:t>
            </a:r>
            <a:r>
              <a:rPr kumimoji="1" lang="zh-CN" altLang="en-US" sz="3500" dirty="0" smtClean="0"/>
              <a:t>黄</a:t>
            </a:r>
            <a:endParaRPr kumimoji="1" lang="en-US" altLang="zh-CN" sz="3500" dirty="0" smtClean="0"/>
          </a:p>
          <a:p>
            <a:r>
              <a:rPr kumimoji="1" lang="en-US" altLang="zh-CN" sz="2200" dirty="0" smtClean="0"/>
              <a:t>   </a:t>
            </a:r>
            <a:r>
              <a:rPr kumimoji="1" lang="en-US" altLang="zh-CN" sz="2200" dirty="0" err="1" smtClean="0"/>
              <a:t>adj</a:t>
            </a:r>
            <a:r>
              <a:rPr kumimoji="1" lang="en-US" altLang="zh-CN" sz="2200" dirty="0" smtClean="0"/>
              <a:t> yellow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854835" y="2499360"/>
            <a:ext cx="1282460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500" dirty="0" smtClean="0"/>
              <a:t>    </a:t>
            </a:r>
            <a:r>
              <a:rPr kumimoji="1" lang="zh-CN" altLang="en-US" sz="3500" dirty="0" smtClean="0"/>
              <a:t>红</a:t>
            </a:r>
            <a:endParaRPr kumimoji="1" lang="en-US" altLang="zh-CN" sz="3500" dirty="0" smtClean="0"/>
          </a:p>
          <a:p>
            <a:r>
              <a:rPr kumimoji="1" lang="en-US" altLang="zh-CN" sz="2200" dirty="0" smtClean="0"/>
              <a:t>   </a:t>
            </a:r>
            <a:r>
              <a:rPr kumimoji="1" lang="en-US" altLang="zh-CN" sz="2200" dirty="0" err="1" smtClean="0"/>
              <a:t>adj</a:t>
            </a:r>
            <a:r>
              <a:rPr kumimoji="1" lang="en-US" altLang="zh-CN" sz="2200" dirty="0" smtClean="0"/>
              <a:t> red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871598" y="3983290"/>
            <a:ext cx="1282460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500" dirty="0" smtClean="0"/>
              <a:t>    </a:t>
            </a:r>
            <a:r>
              <a:rPr kumimoji="1" lang="zh-CN" altLang="en-US" sz="3500" dirty="0" smtClean="0"/>
              <a:t>黑</a:t>
            </a:r>
            <a:endParaRPr kumimoji="1" lang="en-US" altLang="zh-CN" sz="3500" dirty="0" smtClean="0"/>
          </a:p>
          <a:p>
            <a:r>
              <a:rPr kumimoji="1" lang="en-US" altLang="zh-CN" sz="2200" dirty="0" smtClean="0"/>
              <a:t>   </a:t>
            </a:r>
            <a:r>
              <a:rPr kumimoji="1" lang="en-US" altLang="zh-CN" sz="2200" dirty="0" err="1" smtClean="0"/>
              <a:t>adj</a:t>
            </a:r>
            <a:r>
              <a:rPr kumimoji="1" lang="en-US" altLang="zh-CN" sz="2200" dirty="0" smtClean="0"/>
              <a:t> red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765053" y="5343931"/>
            <a:ext cx="3033640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500" dirty="0" smtClean="0"/>
              <a:t>    </a:t>
            </a:r>
            <a:r>
              <a:rPr kumimoji="1" lang="zh-CN" altLang="en-US" sz="3500" dirty="0" smtClean="0"/>
              <a:t>咖啡色</a:t>
            </a:r>
            <a:endParaRPr kumimoji="1" lang="en-US" altLang="zh-CN" sz="3500" dirty="0" smtClean="0"/>
          </a:p>
          <a:p>
            <a:r>
              <a:rPr kumimoji="1" lang="en-US" altLang="zh-CN" sz="2200" dirty="0" smtClean="0"/>
              <a:t>   n brown; coffee color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8471" y="591791"/>
            <a:ext cx="1470106" cy="14701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1460" y="631909"/>
            <a:ext cx="1303494" cy="130349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1027" y="1938189"/>
            <a:ext cx="1208603" cy="18129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4606" y="2145244"/>
            <a:ext cx="1304275" cy="13042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0097" y="2169902"/>
            <a:ext cx="1566962" cy="11734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9565" y="3558112"/>
            <a:ext cx="1097435" cy="117341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0614" y="3328827"/>
            <a:ext cx="1739081" cy="140707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68140" y="3328826"/>
            <a:ext cx="1624091" cy="162409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76123" y="4888735"/>
            <a:ext cx="1340485" cy="134048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897546" y="1838829"/>
            <a:ext cx="127971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3200" dirty="0" smtClean="0"/>
              <a:t>yánsè </a:t>
            </a:r>
            <a:endParaRPr lang="zh-CN" altLang="en-US" sz="3200" dirty="0"/>
          </a:p>
        </p:txBody>
      </p:sp>
      <p:sp>
        <p:nvSpPr>
          <p:cNvPr id="24" name="矩形 23"/>
          <p:cNvSpPr/>
          <p:nvPr/>
        </p:nvSpPr>
        <p:spPr>
          <a:xfrm>
            <a:off x="5189493" y="704562"/>
            <a:ext cx="1040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2400" dirty="0"/>
              <a:t>huáng</a:t>
            </a:r>
            <a:endParaRPr lang="zh-CN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5147631" y="2184041"/>
            <a:ext cx="954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2400" dirty="0"/>
              <a:t> hóng </a:t>
            </a:r>
            <a:endParaRPr lang="zh-CN" altLang="en-US" sz="2400" dirty="0"/>
          </a:p>
        </p:txBody>
      </p:sp>
      <p:sp>
        <p:nvSpPr>
          <p:cNvPr id="26" name="矩形 25"/>
          <p:cNvSpPr/>
          <p:nvPr/>
        </p:nvSpPr>
        <p:spPr>
          <a:xfrm>
            <a:off x="5356419" y="3663519"/>
            <a:ext cx="595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2400" dirty="0"/>
              <a:t>hēi</a:t>
            </a:r>
            <a:endParaRPr lang="zh-CN" altLang="en-US" sz="2400" dirty="0"/>
          </a:p>
        </p:txBody>
      </p:sp>
      <p:sp>
        <p:nvSpPr>
          <p:cNvPr id="27" name="矩形 26"/>
          <p:cNvSpPr/>
          <p:nvPr/>
        </p:nvSpPr>
        <p:spPr>
          <a:xfrm>
            <a:off x="5339559" y="4982721"/>
            <a:ext cx="1245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2400" dirty="0" smtClean="0"/>
              <a:t>kāfēi </a:t>
            </a:r>
            <a:r>
              <a:rPr lang="hu-HU" altLang="zh-CN" sz="2400" dirty="0"/>
              <a:t>sè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48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23" grpId="0"/>
      <p:bldP spid="24" grpId="0"/>
      <p:bldP spid="25" grpId="0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3067178" y="953283"/>
            <a:ext cx="6255421" cy="323480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10322" y="2163456"/>
            <a:ext cx="60782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zh-CN" altLang="en-US" sz="2400" dirty="0" smtClean="0"/>
              <a:t>你喜欢穿什么颜色的衣服／裤子／鞋子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               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5578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58" y="1312258"/>
            <a:ext cx="4681350" cy="2983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371" y="1108427"/>
            <a:ext cx="3911532" cy="336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1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89" y="2114003"/>
            <a:ext cx="2220975" cy="22209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04207" y="937003"/>
            <a:ext cx="390082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块</a:t>
            </a:r>
            <a:endParaRPr kumimoji="1" lang="en-US" altLang="zh-CN" sz="2800" dirty="0"/>
          </a:p>
          <a:p>
            <a:r>
              <a:rPr kumimoji="1" lang="en-US" altLang="zh-CN" sz="2200" dirty="0" smtClean="0"/>
              <a:t>m measure word for the basic </a:t>
            </a:r>
          </a:p>
          <a:p>
            <a:r>
              <a:rPr kumimoji="1" lang="en-US" altLang="zh-CN" sz="2200" dirty="0" smtClean="0"/>
              <a:t>Chinese monetary unit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55823" y="916797"/>
            <a:ext cx="386969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毛</a:t>
            </a:r>
            <a:endParaRPr kumimoji="1" lang="en-US" altLang="zh-CN" sz="6600" dirty="0" smtClean="0"/>
          </a:p>
          <a:p>
            <a:r>
              <a:rPr kumimoji="1" lang="en-US" altLang="zh-CN" sz="2200" dirty="0" smtClean="0"/>
              <a:t>m measure word for 1/10 of a </a:t>
            </a:r>
          </a:p>
          <a:p>
            <a:r>
              <a:rPr kumimoji="1" lang="en-US" altLang="zh-CN" sz="2200" dirty="0" err="1" smtClean="0"/>
              <a:t>kuai,dime</a:t>
            </a:r>
            <a:r>
              <a:rPr kumimoji="1" lang="en-US" altLang="zh-CN" sz="2200" dirty="0" smtClean="0"/>
              <a:t> [in US money]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221123" y="871933"/>
            <a:ext cx="429035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分</a:t>
            </a:r>
            <a:endParaRPr kumimoji="1" lang="en-US" altLang="zh-CN" sz="6600" dirty="0" smtClean="0"/>
          </a:p>
          <a:p>
            <a:r>
              <a:rPr kumimoji="1" lang="en-US" altLang="zh-CN" sz="2000" dirty="0" smtClean="0"/>
              <a:t>m measure word for 1/100 of a </a:t>
            </a:r>
            <a:r>
              <a:rPr kumimoji="1" lang="en-US" altLang="zh-CN" sz="2000" dirty="0" err="1" smtClean="0"/>
              <a:t>kuai</a:t>
            </a:r>
            <a:r>
              <a:rPr kumimoji="1" lang="en-US" altLang="zh-CN" sz="2000" dirty="0" smtClean="0"/>
              <a:t>,</a:t>
            </a:r>
          </a:p>
          <a:p>
            <a:r>
              <a:rPr kumimoji="1" lang="en-US" altLang="zh-CN" sz="2000" dirty="0" smtClean="0"/>
              <a:t>cent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49" y="4179527"/>
            <a:ext cx="2065927" cy="9778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4" y="5217345"/>
            <a:ext cx="2274729" cy="10882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343" y="2665345"/>
            <a:ext cx="2371176" cy="11028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4334" y="3847188"/>
            <a:ext cx="2411846" cy="110421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1493" y="5067214"/>
            <a:ext cx="2428125" cy="109265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1058" y="2552100"/>
            <a:ext cx="2371137" cy="16047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722" y="4367673"/>
            <a:ext cx="3085249" cy="183186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360019" y="531956"/>
            <a:ext cx="9374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/>
              <a:t>kuài</a:t>
            </a:r>
            <a:r>
              <a:rPr lang="fr-FR" altLang="zh-CN" sz="3200" dirty="0"/>
              <a:t> </a:t>
            </a:r>
            <a:endParaRPr lang="zh-CN" altLang="en-US" sz="3200" dirty="0"/>
          </a:p>
        </p:txBody>
      </p:sp>
      <p:sp>
        <p:nvSpPr>
          <p:cNvPr id="24" name="矩形 23"/>
          <p:cNvSpPr/>
          <p:nvPr/>
        </p:nvSpPr>
        <p:spPr>
          <a:xfrm>
            <a:off x="5192053" y="470311"/>
            <a:ext cx="98296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 smtClean="0"/>
              <a:t>máo</a:t>
            </a:r>
            <a:endParaRPr lang="zh-CN" altLang="en-US" sz="3200" dirty="0"/>
          </a:p>
        </p:txBody>
      </p:sp>
      <p:sp>
        <p:nvSpPr>
          <p:cNvPr id="25" name="矩形 24"/>
          <p:cNvSpPr/>
          <p:nvPr/>
        </p:nvSpPr>
        <p:spPr>
          <a:xfrm>
            <a:off x="8999886" y="482640"/>
            <a:ext cx="7551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/>
              <a:t>fēn</a:t>
            </a:r>
            <a:endParaRPr lang="zh-CN" altLang="en-US" sz="3200" dirty="0"/>
          </a:p>
        </p:txBody>
      </p:sp>
      <p:sp>
        <p:nvSpPr>
          <p:cNvPr id="2" name="文本框 1"/>
          <p:cNvSpPr txBox="1"/>
          <p:nvPr/>
        </p:nvSpPr>
        <p:spPr>
          <a:xfrm>
            <a:off x="3242643" y="322888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一百块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3337220" y="46474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五十块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391264" y="59173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二十块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295947" y="310729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五毛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363502" y="44718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一毛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417546" y="56471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两毛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146585" y="31343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一分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1335740" y="534994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五分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595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10662" y="1296958"/>
            <a:ext cx="15867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8</a:t>
            </a:r>
            <a:r>
              <a:rPr kumimoji="1" lang="en-US" altLang="zh-CN" sz="6000" dirty="0" smtClean="0"/>
              <a:t>.55</a:t>
            </a:r>
            <a:endParaRPr kumimoji="1" lang="zh-CN" altLang="en-US" sz="6000" dirty="0"/>
          </a:p>
        </p:txBody>
      </p:sp>
      <p:sp>
        <p:nvSpPr>
          <p:cNvPr id="5" name="文本框 4"/>
          <p:cNvSpPr txBox="1"/>
          <p:nvPr/>
        </p:nvSpPr>
        <p:spPr>
          <a:xfrm>
            <a:off x="2756246" y="1675236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八块五毛五（分）（钱）</a:t>
            </a:r>
            <a:endParaRPr kumimoji="1" lang="zh-CN" altLang="en-US" sz="2400" dirty="0"/>
          </a:p>
        </p:txBody>
      </p:sp>
      <p:sp>
        <p:nvSpPr>
          <p:cNvPr id="6" name="线形标注 2 5"/>
          <p:cNvSpPr/>
          <p:nvPr/>
        </p:nvSpPr>
        <p:spPr>
          <a:xfrm>
            <a:off x="1337590" y="878149"/>
            <a:ext cx="932259" cy="41880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4436"/>
              <a:gd name="adj6" fmla="val -2637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499722" y="864638"/>
            <a:ext cx="635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1.</a:t>
            </a:r>
            <a:r>
              <a:rPr kumimoji="1" lang="zh-CN" altLang="en-US" sz="2000" dirty="0" smtClean="0"/>
              <a:t>块</a:t>
            </a:r>
            <a:endParaRPr kumimoji="1" lang="zh-CN" altLang="en-US" sz="2000" dirty="0"/>
          </a:p>
        </p:txBody>
      </p:sp>
      <p:sp>
        <p:nvSpPr>
          <p:cNvPr id="11" name="线形标注 2 10"/>
          <p:cNvSpPr/>
          <p:nvPr/>
        </p:nvSpPr>
        <p:spPr>
          <a:xfrm>
            <a:off x="2570873" y="854919"/>
            <a:ext cx="901458" cy="41501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7428"/>
              <a:gd name="adj6" fmla="val -90752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756247" y="864638"/>
            <a:ext cx="59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2.</a:t>
            </a:r>
            <a:r>
              <a:rPr kumimoji="1" lang="zh-CN" altLang="en-US" dirty="0" smtClean="0"/>
              <a:t>毛</a:t>
            </a:r>
            <a:endParaRPr kumimoji="1" lang="zh-CN" altLang="en-US" dirty="0"/>
          </a:p>
        </p:txBody>
      </p:sp>
      <p:sp>
        <p:nvSpPr>
          <p:cNvPr id="13" name="线形标注 2 12"/>
          <p:cNvSpPr/>
          <p:nvPr/>
        </p:nvSpPr>
        <p:spPr>
          <a:xfrm>
            <a:off x="3750110" y="831689"/>
            <a:ext cx="901458" cy="41501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7674"/>
              <a:gd name="adj5" fmla="val 209747"/>
              <a:gd name="adj6" fmla="val -18068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958727" y="864638"/>
            <a:ext cx="59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3.</a:t>
            </a:r>
            <a:r>
              <a:rPr kumimoji="1" lang="zh-CN" altLang="en-US" dirty="0" smtClean="0"/>
              <a:t>分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851195" y="2796564"/>
            <a:ext cx="1287532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800" dirty="0" smtClean="0"/>
              <a:t>9.38</a:t>
            </a:r>
          </a:p>
          <a:p>
            <a:pPr marL="285750" indent="-285750">
              <a:buFont typeface="Arial"/>
              <a:buChar char="•"/>
            </a:pPr>
            <a:r>
              <a:rPr kumimoji="1" lang="zh-CN" altLang="zh-CN" sz="2800" dirty="0" smtClean="0"/>
              <a:t>4</a:t>
            </a:r>
            <a:r>
              <a:rPr kumimoji="1" lang="en-US" altLang="zh-CN" sz="2800" dirty="0" smtClean="0"/>
              <a:t>.25</a:t>
            </a:r>
          </a:p>
          <a:p>
            <a:pPr marL="285750" indent="-285750">
              <a:buFont typeface="Arial"/>
              <a:buChar char="•"/>
            </a:pPr>
            <a:r>
              <a:rPr kumimoji="1" lang="zh-CN" altLang="zh-CN" sz="2800" dirty="0" smtClean="0"/>
              <a:t>3</a:t>
            </a:r>
            <a:r>
              <a:rPr kumimoji="1" lang="en-US" altLang="zh-CN" sz="2800" dirty="0" smtClean="0"/>
              <a:t>.55</a:t>
            </a:r>
          </a:p>
          <a:p>
            <a:pPr marL="285750" indent="-285750">
              <a:buFont typeface="Arial"/>
              <a:buChar char="•"/>
            </a:pPr>
            <a:r>
              <a:rPr kumimoji="1" lang="zh-CN" altLang="zh-CN" sz="2800" dirty="0" smtClean="0"/>
              <a:t>6</a:t>
            </a:r>
            <a:r>
              <a:rPr kumimoji="1" lang="en-US" altLang="zh-CN" sz="2800" dirty="0" smtClean="0"/>
              <a:t>.20</a:t>
            </a:r>
          </a:p>
          <a:p>
            <a:pPr marL="285750" indent="-285750">
              <a:buFont typeface="Arial"/>
              <a:buChar char="•"/>
            </a:pPr>
            <a:r>
              <a:rPr kumimoji="1" lang="zh-CN" altLang="zh-CN" sz="2800" dirty="0" smtClean="0"/>
              <a:t>8</a:t>
            </a:r>
            <a:endParaRPr kumimoji="1" lang="en-US" altLang="zh-CN" sz="2800" dirty="0" smtClean="0"/>
          </a:p>
          <a:p>
            <a:pPr marL="285750" indent="-285750">
              <a:buFont typeface="Arial"/>
              <a:buChar char="•"/>
            </a:pPr>
            <a:r>
              <a:rPr kumimoji="1" lang="zh-CN" altLang="zh-CN" sz="2800" dirty="0" smtClean="0"/>
              <a:t>1</a:t>
            </a:r>
            <a:r>
              <a:rPr kumimoji="1" lang="en-US" altLang="zh-CN" sz="2800" dirty="0" smtClean="0"/>
              <a:t>02</a:t>
            </a:r>
          </a:p>
          <a:p>
            <a:pPr marL="285750" indent="-285750">
              <a:buFont typeface="Arial"/>
              <a:buChar char="•"/>
            </a:pPr>
            <a:r>
              <a:rPr kumimoji="1" lang="zh-CN" altLang="zh-CN" sz="2800" dirty="0" smtClean="0"/>
              <a:t>1</a:t>
            </a:r>
            <a:r>
              <a:rPr kumimoji="1" lang="en-US" altLang="zh-CN" sz="2800" dirty="0" smtClean="0"/>
              <a:t>02.5</a:t>
            </a:r>
          </a:p>
          <a:p>
            <a:pPr marL="285750" indent="-285750">
              <a:buFont typeface="Arial"/>
              <a:buChar char="•"/>
            </a:pPr>
            <a:r>
              <a:rPr kumimoji="1" lang="zh-CN" altLang="zh-CN" sz="2800" dirty="0" smtClean="0"/>
              <a:t>1</a:t>
            </a:r>
            <a:r>
              <a:rPr kumimoji="1" lang="en-US" altLang="zh-CN" sz="2800" dirty="0" smtClean="0"/>
              <a:t>0.5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1002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13829" y="1886335"/>
            <a:ext cx="2759715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一共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</a:t>
            </a:r>
            <a:r>
              <a:rPr kumimoji="1" lang="en-US" altLang="zh-CN" sz="2800" dirty="0" err="1" smtClean="0"/>
              <a:t>adv</a:t>
            </a:r>
            <a:r>
              <a:rPr kumimoji="1" lang="en-US" altLang="zh-CN" sz="2800" dirty="0" smtClean="0"/>
              <a:t> altogether</a:t>
            </a:r>
          </a:p>
          <a:p>
            <a:endParaRPr kumimoji="1" lang="en-US" altLang="zh-CN" sz="2800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3962595" y="1866129"/>
            <a:ext cx="396775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</a:t>
            </a:r>
            <a:r>
              <a:rPr kumimoji="1" lang="zh-CN" altLang="en-US" sz="6600" dirty="0" smtClean="0"/>
              <a:t>多少</a:t>
            </a:r>
            <a:endParaRPr kumimoji="1" lang="en-US" altLang="zh-CN" sz="6600" dirty="0"/>
          </a:p>
          <a:p>
            <a:r>
              <a:rPr kumimoji="1" lang="en-US" altLang="zh-CN" sz="2800" dirty="0" err="1" smtClean="0"/>
              <a:t>qpr</a:t>
            </a:r>
            <a:r>
              <a:rPr kumimoji="1" lang="en-US" altLang="zh-CN" sz="2800" dirty="0" smtClean="0"/>
              <a:t> how much/how many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060826" y="1882910"/>
            <a:ext cx="206068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钱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n   money</a:t>
            </a:r>
          </a:p>
        </p:txBody>
      </p:sp>
      <p:sp>
        <p:nvSpPr>
          <p:cNvPr id="6" name="矩形 5"/>
          <p:cNvSpPr/>
          <p:nvPr/>
        </p:nvSpPr>
        <p:spPr>
          <a:xfrm>
            <a:off x="3279968" y="3908289"/>
            <a:ext cx="5030937" cy="1701401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7" name="文本框 6"/>
          <p:cNvSpPr txBox="1"/>
          <p:nvPr/>
        </p:nvSpPr>
        <p:spPr>
          <a:xfrm>
            <a:off x="4747327" y="4450765"/>
            <a:ext cx="18774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一共多少钱？</a:t>
            </a:r>
            <a:endParaRPr kumimoji="1" lang="zh-CN" altLang="en-US" sz="2200" dirty="0"/>
          </a:p>
        </p:txBody>
      </p:sp>
      <p:sp>
        <p:nvSpPr>
          <p:cNvPr id="8" name="矩形 7"/>
          <p:cNvSpPr/>
          <p:nvPr/>
        </p:nvSpPr>
        <p:spPr>
          <a:xfrm>
            <a:off x="4457448" y="4132021"/>
            <a:ext cx="29068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 smtClean="0"/>
              <a:t>yí</a:t>
            </a:r>
            <a:r>
              <a:rPr lang="it-IT" altLang="zh-CN" sz="2000" dirty="0" err="1" smtClean="0"/>
              <a:t>gòng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duōsh</a:t>
            </a:r>
            <a:r>
              <a:rPr lang="en-US" altLang="zh-CN" sz="2000" dirty="0" smtClean="0"/>
              <a:t>a</a:t>
            </a:r>
            <a:r>
              <a:rPr lang="it-IT" altLang="zh-CN" sz="2000" dirty="0" smtClean="0"/>
              <a:t>o </a:t>
            </a:r>
            <a:r>
              <a:rPr lang="it-IT" altLang="zh-CN" sz="2000" dirty="0" err="1"/>
              <a:t>qián</a:t>
            </a:r>
            <a:r>
              <a:rPr lang="it-IT" altLang="zh-CN" sz="2000" dirty="0"/>
              <a:t> </a:t>
            </a:r>
            <a:r>
              <a:rPr lang="zh-CN" altLang="it-IT" sz="2000" dirty="0" smtClean="0"/>
              <a:t>？</a:t>
            </a:r>
            <a:endParaRPr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1877524" y="1456630"/>
            <a:ext cx="141677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/>
              <a:t>yí</a:t>
            </a:r>
            <a:r>
              <a:rPr lang="it-IT" altLang="zh-CN" sz="3200" dirty="0" err="1"/>
              <a:t>gòng</a:t>
            </a:r>
            <a:endParaRPr lang="zh-CN" altLang="en-US" sz="3200" dirty="0"/>
          </a:p>
        </p:txBody>
      </p:sp>
      <p:sp>
        <p:nvSpPr>
          <p:cNvPr id="10" name="矩形 9"/>
          <p:cNvSpPr/>
          <p:nvPr/>
        </p:nvSpPr>
        <p:spPr>
          <a:xfrm>
            <a:off x="5030603" y="1444302"/>
            <a:ext cx="175921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duōsh</a:t>
            </a:r>
            <a:r>
              <a:rPr lang="en-US" altLang="zh-CN" sz="3200" dirty="0"/>
              <a:t>a</a:t>
            </a:r>
            <a:r>
              <a:rPr lang="it-IT" altLang="zh-CN" sz="3200" dirty="0"/>
              <a:t>o </a:t>
            </a:r>
            <a:endParaRPr lang="zh-CN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8818815" y="1456630"/>
            <a:ext cx="96051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qián</a:t>
            </a:r>
            <a:r>
              <a:rPr lang="it-IT" altLang="zh-CN" sz="3200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455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419" y="4389120"/>
            <a:ext cx="1781482" cy="178148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09" y="511392"/>
            <a:ext cx="2003260" cy="20032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679" y="641107"/>
            <a:ext cx="2646223" cy="17663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767" y="752069"/>
            <a:ext cx="1432917" cy="1701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0674" y="4389120"/>
            <a:ext cx="1573900" cy="18894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771" y="2613747"/>
            <a:ext cx="1689070" cy="16890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6623" y="2761693"/>
            <a:ext cx="1380847" cy="13808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2246" y="2607802"/>
            <a:ext cx="1784391" cy="17843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9983" y="4758989"/>
            <a:ext cx="1909215" cy="145482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164147" y="2847996"/>
            <a:ext cx="4266430" cy="3279511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275127" y="3402801"/>
            <a:ext cx="4074265" cy="2462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dirty="0" smtClean="0"/>
              <a:t>___________</a:t>
            </a:r>
            <a:r>
              <a:rPr kumimoji="1" lang="zh-CN" altLang="en-US" sz="2200" dirty="0" smtClean="0"/>
              <a:t>，多少钱？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</a:t>
            </a:r>
            <a:r>
              <a:rPr kumimoji="1" lang="zh-CN" altLang="en-US" sz="2200" dirty="0" smtClean="0"/>
              <a:t>。你要几</a:t>
            </a:r>
            <a:r>
              <a:rPr kumimoji="1" lang="en-US" altLang="zh-CN" sz="2200" u="sng" dirty="0" smtClean="0"/>
              <a:t>      </a:t>
            </a:r>
            <a:r>
              <a:rPr kumimoji="1" lang="en-US" altLang="zh-CN" sz="2200" dirty="0" smtClean="0"/>
              <a:t>?</a:t>
            </a:r>
          </a:p>
          <a:p>
            <a:endParaRPr kumimoji="1" lang="en-US" altLang="zh-CN" sz="2200" u="sng" dirty="0"/>
          </a:p>
          <a:p>
            <a:r>
              <a:rPr kumimoji="1" lang="en-US" altLang="zh-CN" sz="2200" dirty="0" smtClean="0"/>
              <a:t>A : </a:t>
            </a:r>
            <a:r>
              <a:rPr kumimoji="1" lang="zh-CN" altLang="en-US" sz="2200" dirty="0" smtClean="0"/>
              <a:t>我要</a:t>
            </a:r>
            <a:r>
              <a:rPr kumimoji="1" lang="en-US" altLang="zh-CN" sz="2200" u="sng" dirty="0" smtClean="0"/>
              <a:t>           </a:t>
            </a:r>
            <a:r>
              <a:rPr kumimoji="1" lang="en-US" altLang="zh-CN" sz="2200" dirty="0" smtClean="0"/>
              <a:t>, </a:t>
            </a:r>
            <a:r>
              <a:rPr kumimoji="1" lang="zh-CN" altLang="en-US" sz="2200" dirty="0" smtClean="0"/>
              <a:t>一共多少钱？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：一共</a:t>
            </a:r>
            <a:r>
              <a:rPr kumimoji="1" lang="en-US" altLang="zh-CN" sz="2200" u="sng" dirty="0" smtClean="0"/>
              <a:t>               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sp>
        <p:nvSpPr>
          <p:cNvPr id="14" name="文本框 13"/>
          <p:cNvSpPr txBox="1"/>
          <p:nvPr/>
        </p:nvSpPr>
        <p:spPr>
          <a:xfrm>
            <a:off x="727513" y="2108257"/>
            <a:ext cx="826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¥8.50</a:t>
            </a:r>
            <a:endParaRPr kumimoji="1"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692529" y="2162025"/>
            <a:ext cx="969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¥10.50</a:t>
            </a:r>
            <a:endParaRPr kumimoji="1" lang="zh-CN" altLang="en-US" sz="20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2861" y="641107"/>
            <a:ext cx="1869668" cy="186966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965814" y="2030858"/>
            <a:ext cx="61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¥25</a:t>
            </a:r>
            <a:endParaRPr kumimoji="1"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7066467" y="2035310"/>
            <a:ext cx="61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¥32</a:t>
            </a:r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10918083" y="2064420"/>
            <a:ext cx="469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¥8</a:t>
            </a:r>
            <a:endParaRPr kumimoji="1" lang="zh-CN" altLang="en-US" sz="2000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7862" y="591791"/>
            <a:ext cx="1213565" cy="1977661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9035913" y="2044214"/>
            <a:ext cx="826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¥3.50</a:t>
            </a:r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593801" y="3725408"/>
            <a:ext cx="736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¥115</a:t>
            </a:r>
            <a:endParaRPr kumimoji="1"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2447841" y="3705203"/>
            <a:ext cx="61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¥95</a:t>
            </a:r>
            <a:endParaRPr kumimoji="1" lang="zh-CN" altLang="en-US" sz="2000" dirty="0"/>
          </a:p>
        </p:txBody>
      </p:sp>
      <p:sp>
        <p:nvSpPr>
          <p:cNvPr id="24" name="文本框 23"/>
          <p:cNvSpPr txBox="1"/>
          <p:nvPr/>
        </p:nvSpPr>
        <p:spPr>
          <a:xfrm>
            <a:off x="4178573" y="3709655"/>
            <a:ext cx="61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¥85</a:t>
            </a:r>
            <a:endParaRPr kumimoji="1" lang="zh-CN" altLang="en-US" sz="2000" dirty="0"/>
          </a:p>
        </p:txBody>
      </p:sp>
      <p:sp>
        <p:nvSpPr>
          <p:cNvPr id="25" name="文本框 24"/>
          <p:cNvSpPr txBox="1"/>
          <p:nvPr/>
        </p:nvSpPr>
        <p:spPr>
          <a:xfrm>
            <a:off x="5613367" y="3738765"/>
            <a:ext cx="61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¥65</a:t>
            </a:r>
            <a:endParaRPr kumimoji="1" lang="zh-CN" altLang="en-US" sz="2000" dirty="0"/>
          </a:p>
        </p:txBody>
      </p:sp>
      <p:sp>
        <p:nvSpPr>
          <p:cNvPr id="26" name="文本框 25"/>
          <p:cNvSpPr txBox="1"/>
          <p:nvPr/>
        </p:nvSpPr>
        <p:spPr>
          <a:xfrm>
            <a:off x="610562" y="5727156"/>
            <a:ext cx="717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¥125</a:t>
            </a:r>
            <a:endParaRPr kumimoji="1" lang="zh-CN" alt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3488051" y="5743937"/>
            <a:ext cx="826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¥5.50</a:t>
            </a:r>
            <a:endParaRPr kumimoji="1" lang="zh-CN" altLang="en-US" sz="2000" dirty="0"/>
          </a:p>
        </p:txBody>
      </p:sp>
      <p:sp>
        <p:nvSpPr>
          <p:cNvPr id="28" name="文本框 27"/>
          <p:cNvSpPr txBox="1"/>
          <p:nvPr/>
        </p:nvSpPr>
        <p:spPr>
          <a:xfrm>
            <a:off x="5181791" y="5760718"/>
            <a:ext cx="826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¥2.50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7854668" y="327951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你好，一瓶可乐</a:t>
            </a:r>
            <a:endParaRPr kumimoji="1"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7896092" y="3986715"/>
            <a:ext cx="186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</a:t>
            </a:r>
            <a:r>
              <a:rPr kumimoji="1" lang="zh-CN" altLang="en-US" dirty="0"/>
              <a:t>瓶</a:t>
            </a:r>
            <a:r>
              <a:rPr kumimoji="1" lang="zh-CN" altLang="en-US" dirty="0" smtClean="0"/>
              <a:t>可乐八块五</a:t>
            </a:r>
            <a:endParaRPr kumimoji="1"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10663060" y="3998952"/>
            <a:ext cx="40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瓶</a:t>
            </a:r>
            <a:endParaRPr kumimoji="1"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8471204" y="467268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两</a:t>
            </a:r>
            <a:endParaRPr kumimoji="1"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8466069" y="535641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十七块（钱）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929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96989" y="4706624"/>
            <a:ext cx="414424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找（钱）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</a:t>
            </a:r>
            <a:r>
              <a:rPr kumimoji="1" lang="en-US" altLang="zh-CN" sz="2800" dirty="0" err="1" smtClean="0"/>
              <a:t>vo</a:t>
            </a:r>
            <a:r>
              <a:rPr kumimoji="1" lang="en-US" altLang="zh-CN" sz="2800" dirty="0" smtClean="0"/>
              <a:t> to give change </a:t>
            </a:r>
          </a:p>
        </p:txBody>
      </p:sp>
      <p:sp>
        <p:nvSpPr>
          <p:cNvPr id="5" name="矩形 4"/>
          <p:cNvSpPr/>
          <p:nvPr/>
        </p:nvSpPr>
        <p:spPr>
          <a:xfrm>
            <a:off x="1439811" y="4108972"/>
            <a:ext cx="261081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sz="3200" dirty="0" err="1" smtClean="0"/>
              <a:t>zhǎo</a:t>
            </a:r>
            <a:r>
              <a:rPr lang="zh-CN" altLang="en-US" sz="3200" dirty="0" smtClean="0"/>
              <a:t>（</a:t>
            </a:r>
            <a:r>
              <a:rPr lang="es-ES_tradnl" altLang="zh-CN" sz="3200" dirty="0" smtClean="0"/>
              <a:t> </a:t>
            </a:r>
            <a:r>
              <a:rPr lang="es-ES_tradnl" altLang="zh-CN" sz="3200" dirty="0" err="1" smtClean="0"/>
              <a:t>qián</a:t>
            </a:r>
            <a:r>
              <a:rPr lang="zh-CN" altLang="en-US" sz="3200" dirty="0" smtClean="0"/>
              <a:t>）</a:t>
            </a:r>
            <a:r>
              <a:rPr lang="es-ES_tradnl" altLang="zh-CN" sz="3200" dirty="0" smtClean="0"/>
              <a:t> </a:t>
            </a:r>
            <a:r>
              <a:rPr lang="is-IS" altLang="zh-CN" sz="3200" dirty="0" smtClean="0"/>
              <a:t> </a:t>
            </a:r>
            <a:endParaRPr lang="zh-CN" altLang="en-US" sz="32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5093831" y="3601238"/>
            <a:ext cx="5417737" cy="27214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958357" y="4498820"/>
            <a:ext cx="304963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dirty="0" smtClean="0"/>
              <a:t>   </a:t>
            </a:r>
            <a:r>
              <a:rPr kumimoji="1" lang="zh-CN" altLang="en-US" sz="2400" dirty="0" smtClean="0"/>
              <a:t>这是一百块钱。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dirty="0" smtClean="0"/>
              <a:t>  </a:t>
            </a:r>
            <a:r>
              <a:rPr kumimoji="1" lang="zh-CN" altLang="en-US" sz="2400" dirty="0" smtClean="0"/>
              <a:t>找您</a:t>
            </a:r>
            <a:r>
              <a:rPr kumimoji="1" lang="en-US" altLang="zh-CN" sz="2400" u="sng" dirty="0" smtClean="0"/>
              <a:t>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7349991" y="52148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四十块（钱）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84" y="303542"/>
            <a:ext cx="1689070" cy="16890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3580" y="1536793"/>
            <a:ext cx="600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</a:t>
            </a:r>
            <a:r>
              <a:rPr kumimoji="1" lang="zh-CN" altLang="zh-CN" sz="2000" dirty="0" smtClean="0"/>
              <a:t>6</a:t>
            </a:r>
            <a:r>
              <a:rPr kumimoji="1" lang="en-US" altLang="zh-CN" sz="2000" dirty="0" smtClean="0"/>
              <a:t>0</a:t>
            </a:r>
            <a:endParaRPr kumimoji="1" lang="zh-CN" altLang="en-US" sz="2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062" y="422288"/>
            <a:ext cx="1909215" cy="145482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651253" y="1567603"/>
            <a:ext cx="600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</a:t>
            </a:r>
            <a:r>
              <a:rPr kumimoji="1" lang="zh-CN" altLang="zh-CN" sz="2000" dirty="0" smtClean="0"/>
              <a:t>7</a:t>
            </a:r>
            <a:r>
              <a:rPr kumimoji="1" lang="en-US" altLang="zh-CN" sz="2000" dirty="0" smtClean="0"/>
              <a:t>5</a:t>
            </a:r>
            <a:endParaRPr kumimoji="1" lang="zh-CN" altLang="en-US" sz="20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527" y="455490"/>
            <a:ext cx="2119866" cy="131431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168080" y="1625433"/>
            <a:ext cx="600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</a:t>
            </a:r>
            <a:r>
              <a:rPr kumimoji="1" lang="zh-CN" altLang="zh-CN" sz="2000" dirty="0"/>
              <a:t>4</a:t>
            </a:r>
            <a:r>
              <a:rPr kumimoji="1" lang="en-US" altLang="zh-CN" sz="2000" dirty="0" smtClean="0"/>
              <a:t>5</a:t>
            </a:r>
            <a:endParaRPr kumimoji="1" lang="zh-CN" altLang="en-US" sz="20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801" y="553909"/>
            <a:ext cx="1043616" cy="12528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630864" y="1602203"/>
            <a:ext cx="600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</a:t>
            </a:r>
            <a:r>
              <a:rPr kumimoji="1" lang="zh-CN" altLang="zh-CN" sz="2000" dirty="0" smtClean="0"/>
              <a:t>1</a:t>
            </a:r>
            <a:r>
              <a:rPr kumimoji="1" lang="en-US" altLang="zh-CN" sz="2000" dirty="0" smtClean="0"/>
              <a:t>0</a:t>
            </a:r>
            <a:endParaRPr kumimoji="1" lang="zh-CN" altLang="en-US" sz="20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333" y="405298"/>
            <a:ext cx="1717563" cy="171756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418096" y="1673543"/>
            <a:ext cx="470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</a:t>
            </a:r>
            <a:r>
              <a:rPr kumimoji="1" lang="zh-CN" altLang="zh-CN" sz="2000" dirty="0" smtClean="0"/>
              <a:t>8</a:t>
            </a:r>
            <a:endParaRPr kumimoji="1" lang="en-US" altLang="zh-CN" sz="2000" dirty="0" smtClean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161" y="2299695"/>
            <a:ext cx="1237848" cy="1237848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19270" y="3188800"/>
            <a:ext cx="600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</a:t>
            </a:r>
            <a:r>
              <a:rPr kumimoji="1" lang="zh-CN" altLang="zh-CN" sz="2000" dirty="0"/>
              <a:t>2</a:t>
            </a:r>
            <a:r>
              <a:rPr kumimoji="1" lang="en-US" altLang="zh-CN" sz="2000" dirty="0" smtClean="0"/>
              <a:t>0</a:t>
            </a:r>
            <a:endParaRPr kumimoji="1" lang="zh-CN" altLang="en-US" sz="2000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3060" y="1994765"/>
            <a:ext cx="1368773" cy="175594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614498" y="3273651"/>
            <a:ext cx="600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</a:t>
            </a:r>
            <a:r>
              <a:rPr kumimoji="1" lang="zh-CN" altLang="zh-CN" sz="2000" dirty="0" smtClean="0"/>
              <a:t>4</a:t>
            </a:r>
            <a:r>
              <a:rPr kumimoji="1" lang="en-US" altLang="zh-CN" sz="2000" dirty="0" smtClean="0"/>
              <a:t>0</a:t>
            </a:r>
            <a:endParaRPr kumimoji="1" lang="zh-CN" altLang="en-US" sz="2000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28300" y="459340"/>
            <a:ext cx="1563700" cy="15637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0705421" y="1744883"/>
            <a:ext cx="470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</a:t>
            </a:r>
            <a:r>
              <a:rPr kumimoji="1" lang="zh-CN" altLang="zh-CN" sz="2000" dirty="0"/>
              <a:t>5</a:t>
            </a:r>
            <a:endParaRPr kumimoji="1"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396775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88863" y="0"/>
            <a:ext cx="4963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/>
              <a:t>GRAMMAR</a:t>
            </a:r>
            <a:r>
              <a:rPr kumimoji="1" lang="zh-CN" altLang="en-US" sz="2200" b="1" dirty="0" smtClean="0"/>
              <a:t>：</a:t>
            </a:r>
            <a:r>
              <a:rPr kumimoji="1" lang="en-US" altLang="zh-CN" sz="2200" b="1" dirty="0" smtClean="0"/>
              <a:t>The modal verb </a:t>
            </a:r>
            <a:r>
              <a:rPr kumimoji="1" lang="zh-CN" altLang="en-US" sz="2200" b="1" dirty="0" smtClean="0"/>
              <a:t>要（</a:t>
            </a:r>
            <a:r>
              <a:rPr kumimoji="1" lang="en-US" altLang="zh-CN" sz="2200" b="1" dirty="0" err="1" smtClean="0"/>
              <a:t>yào</a:t>
            </a:r>
            <a:r>
              <a:rPr kumimoji="1" lang="zh-CN" altLang="en-US" sz="2200" b="1" dirty="0" smtClean="0"/>
              <a:t>）</a:t>
            </a:r>
            <a:endParaRPr kumimoji="1" lang="zh-CN" altLang="en-US" sz="2200" b="1" dirty="0"/>
          </a:p>
        </p:txBody>
      </p:sp>
      <p:sp>
        <p:nvSpPr>
          <p:cNvPr id="4" name="矩形 3"/>
          <p:cNvSpPr/>
          <p:nvPr/>
        </p:nvSpPr>
        <p:spPr>
          <a:xfrm>
            <a:off x="7394169" y="3587878"/>
            <a:ext cx="4072222" cy="2157573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5" name="文本框 4"/>
          <p:cNvSpPr txBox="1"/>
          <p:nvPr/>
        </p:nvSpPr>
        <p:spPr>
          <a:xfrm>
            <a:off x="7532890" y="3920761"/>
            <a:ext cx="4043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A : </a:t>
            </a:r>
            <a:r>
              <a:rPr kumimoji="1" lang="zh-CN" altLang="en-US" sz="2000" dirty="0" smtClean="0"/>
              <a:t>你下个</a:t>
            </a:r>
            <a:r>
              <a:rPr kumimoji="1" lang="en-US" altLang="zh-CN" sz="2000" dirty="0" smtClean="0"/>
              <a:t>_________</a:t>
            </a:r>
            <a:r>
              <a:rPr kumimoji="1" lang="zh-CN" altLang="en-US" sz="2000" dirty="0" smtClean="0"/>
              <a:t>要做什么</a:t>
            </a:r>
            <a:r>
              <a:rPr kumimoji="1" lang="en-US" altLang="zh-CN" sz="2000" dirty="0"/>
              <a:t>?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 : </a:t>
            </a:r>
            <a:r>
              <a:rPr kumimoji="1" lang="en-US" altLang="zh-CN" sz="2000" u="sng" dirty="0" smtClean="0"/>
              <a:t>                              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1231892" y="2983759"/>
            <a:ext cx="11883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Monday   </a:t>
            </a:r>
            <a:endParaRPr kumimoji="1" lang="zh-CN" altLang="en-US" sz="2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70" y="1417975"/>
            <a:ext cx="2330507" cy="155276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50437" y="3037527"/>
            <a:ext cx="12618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Tuesday   </a:t>
            </a:r>
            <a:endParaRPr kumimoji="1" lang="zh-CN" altLang="en-US" sz="22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741" y="1356331"/>
            <a:ext cx="2326030" cy="175125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456651" y="3103624"/>
            <a:ext cx="16722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Wednesday   </a:t>
            </a:r>
            <a:endParaRPr kumimoji="1" lang="zh-CN" altLang="en-US" sz="22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312" y="1405648"/>
            <a:ext cx="2734869" cy="15373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506771" y="3132734"/>
            <a:ext cx="13644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Thursday   </a:t>
            </a:r>
            <a:endParaRPr kumimoji="1" lang="zh-CN" altLang="en-US" sz="22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4021" y="1307017"/>
            <a:ext cx="2565110" cy="176150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248655" y="5540312"/>
            <a:ext cx="9685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Friday   </a:t>
            </a:r>
            <a:endParaRPr kumimoji="1" lang="zh-CN" altLang="en-US" sz="22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414" y="3520239"/>
            <a:ext cx="2038165" cy="20381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068" y="3490434"/>
            <a:ext cx="2085048" cy="212858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423293" y="5594080"/>
            <a:ext cx="1313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Saturday   </a:t>
            </a:r>
            <a:endParaRPr kumimoji="1" lang="zh-CN" altLang="en-US" sz="22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647253" y="5610861"/>
            <a:ext cx="11464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Sunday   </a:t>
            </a:r>
            <a:endParaRPr kumimoji="1" lang="zh-CN" altLang="en-US" sz="22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9061" y="3678434"/>
            <a:ext cx="2230223" cy="176187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938593" y="384678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星期一</a:t>
            </a:r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8704308" y="46358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我要去上课</a:t>
            </a:r>
            <a:endParaRPr kumimoji="1" lang="zh-CN" altLang="en-US" sz="200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0"/>
            <a:ext cx="11115524" cy="13425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143306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35018" y="445829"/>
            <a:ext cx="5548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One of the meaning of </a:t>
            </a:r>
            <a:r>
              <a:rPr kumimoji="1" lang="zh-CN" altLang="en-US" dirty="0" smtClean="0"/>
              <a:t>要</a:t>
            </a:r>
            <a:r>
              <a:rPr kumimoji="1" lang="en-US" altLang="zh-CN" dirty="0" smtClean="0"/>
              <a:t> is </a:t>
            </a:r>
            <a:r>
              <a:rPr kumimoji="1" lang="zh-CN" altLang="en-US" dirty="0" smtClean="0"/>
              <a:t>“</a:t>
            </a:r>
            <a:r>
              <a:rPr kumimoji="1" lang="en-US" altLang="zh-CN" dirty="0" smtClean="0"/>
              <a:t>to desire to do something</a:t>
            </a:r>
            <a:r>
              <a:rPr kumimoji="1" lang="zh-CN" altLang="en-US" dirty="0" smtClean="0"/>
              <a:t>”</a:t>
            </a:r>
            <a:endParaRPr kumimoji="1"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675550" y="864638"/>
            <a:ext cx="384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EXAMPLE</a:t>
            </a:r>
            <a:r>
              <a:rPr kumimoji="1" lang="zh-CN" altLang="en-US" dirty="0" smtClean="0"/>
              <a:t>：我要喝可乐，他要喝茶。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47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7" y="-1"/>
            <a:ext cx="10624551" cy="9997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143306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9908" y="297220"/>
            <a:ext cx="9251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/>
              <a:t>Both verbs</a:t>
            </a:r>
            <a:r>
              <a:rPr kumimoji="1" lang="en-US" altLang="zh-CN" sz="2000" b="1" dirty="0"/>
              <a:t> </a:t>
            </a:r>
            <a:r>
              <a:rPr kumimoji="1" lang="zh-CN" altLang="en-US" sz="2000" b="1" dirty="0" smtClean="0"/>
              <a:t>想</a:t>
            </a:r>
            <a:r>
              <a:rPr kumimoji="1" lang="en-US" altLang="zh-CN" sz="2000" b="1" dirty="0" smtClean="0"/>
              <a:t> and </a:t>
            </a:r>
            <a:r>
              <a:rPr kumimoji="1" lang="zh-CN" altLang="en-US" sz="2000" b="1" dirty="0" smtClean="0"/>
              <a:t>要</a:t>
            </a:r>
            <a:r>
              <a:rPr kumimoji="1" lang="en-US" altLang="zh-CN" sz="2000" b="1" dirty="0" smtClean="0"/>
              <a:t> can express a desire or an intention, but </a:t>
            </a:r>
            <a:r>
              <a:rPr kumimoji="1" lang="zh-CN" altLang="en-US" sz="2000" b="1" dirty="0" smtClean="0"/>
              <a:t>要</a:t>
            </a:r>
            <a:r>
              <a:rPr kumimoji="1" lang="en-US" altLang="zh-CN" sz="2000" b="1" dirty="0" smtClean="0"/>
              <a:t>carries a strong tone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02665" y="1161857"/>
            <a:ext cx="3793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想</a:t>
            </a:r>
            <a:r>
              <a:rPr kumimoji="1" lang="en-US" altLang="zh-CN" sz="2000" b="1" dirty="0" smtClean="0"/>
              <a:t> </a:t>
            </a:r>
            <a:r>
              <a:rPr kumimoji="1" lang="zh-CN" altLang="en-US" sz="2000" b="1" dirty="0" smtClean="0"/>
              <a:t>［</a:t>
            </a:r>
            <a:r>
              <a:rPr kumimoji="1" lang="en-US" altLang="zh-CN" sz="2000" b="1" dirty="0" smtClean="0"/>
              <a:t>to feel like</a:t>
            </a:r>
            <a:r>
              <a:rPr kumimoji="1" lang="zh-CN" altLang="en-US" sz="2000" b="1" dirty="0" smtClean="0"/>
              <a:t>；</a:t>
            </a:r>
            <a:r>
              <a:rPr kumimoji="1" lang="en-US" altLang="zh-CN" sz="2000" b="1" dirty="0" smtClean="0"/>
              <a:t>would like to</a:t>
            </a:r>
            <a:r>
              <a:rPr kumimoji="1" lang="zh-CN" altLang="en-US" sz="2000" b="1" dirty="0" smtClean="0"/>
              <a:t>］</a:t>
            </a:r>
            <a:endParaRPr kumimoji="1" lang="zh-CN" altLang="en-US" sz="20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1297058" y="1742786"/>
            <a:ext cx="2066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我想买一件新衣服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02666" y="1769806"/>
            <a:ext cx="130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EXAMPLE</a:t>
            </a:r>
            <a:r>
              <a:rPr kumimoji="1" lang="zh-CN" altLang="en-US" dirty="0" smtClean="0"/>
              <a:t>：</a:t>
            </a:r>
            <a:endParaRPr kumimoji="1"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01" y="2984082"/>
            <a:ext cx="1306805" cy="156877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178" y="3176259"/>
            <a:ext cx="1946438" cy="12976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690" y="2688484"/>
            <a:ext cx="2854527" cy="17698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859" y="1796829"/>
            <a:ext cx="2688484" cy="268848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9307" y="2524387"/>
            <a:ext cx="1971261" cy="19712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620" y="4879882"/>
            <a:ext cx="2798027" cy="19781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2170" y="4796040"/>
            <a:ext cx="1913350" cy="19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378E129-25B6-48B6-BBB1-5C476B2E0776}"/>
              </a:ext>
            </a:extLst>
          </p:cNvPr>
          <p:cNvSpPr/>
          <p:nvPr/>
        </p:nvSpPr>
        <p:spPr>
          <a:xfrm>
            <a:off x="447523" y="157238"/>
            <a:ext cx="11309047" cy="241904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="" xmlns:a16="http://schemas.microsoft.com/office/drawing/2014/main" id="{ED857A0B-BC9B-40CC-ACAE-DF9491157033}"/>
              </a:ext>
            </a:extLst>
          </p:cNvPr>
          <p:cNvSpPr/>
          <p:nvPr/>
        </p:nvSpPr>
        <p:spPr>
          <a:xfrm>
            <a:off x="565344" y="300544"/>
            <a:ext cx="269227" cy="243742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25195" y="184240"/>
            <a:ext cx="63930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4E758E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4E758E"/>
                </a:solidFill>
              </a:rPr>
              <a:t>：能（</a:t>
            </a:r>
            <a:r>
              <a:rPr kumimoji="1" lang="it-IT" altLang="zh-CN" sz="2400" b="1" dirty="0" err="1" smtClean="0">
                <a:solidFill>
                  <a:srgbClr val="4E758E"/>
                </a:solidFill>
              </a:rPr>
              <a:t>néng</a:t>
            </a:r>
            <a:r>
              <a:rPr kumimoji="1" lang="zh-CN" altLang="en-US" sz="2400" b="1" dirty="0" smtClean="0">
                <a:solidFill>
                  <a:srgbClr val="4E758E"/>
                </a:solidFill>
              </a:rPr>
              <a:t>）</a:t>
            </a:r>
            <a:r>
              <a:rPr kumimoji="1" lang="it-IT" altLang="zh-CN" sz="2400" b="1" dirty="0" smtClean="0">
                <a:solidFill>
                  <a:srgbClr val="4E758E"/>
                </a:solidFill>
              </a:rPr>
              <a:t>  </a:t>
            </a:r>
            <a:r>
              <a:rPr kumimoji="1" lang="zh-CN" altLang="en-US" sz="2400" b="1" dirty="0" smtClean="0">
                <a:solidFill>
                  <a:srgbClr val="4E758E"/>
                </a:solidFill>
              </a:rPr>
              <a:t>会（</a:t>
            </a:r>
            <a:r>
              <a:rPr kumimoji="1" lang="it-IT" altLang="zh-CN" sz="2400" b="1" dirty="0" err="1" smtClean="0">
                <a:solidFill>
                  <a:srgbClr val="4E758E"/>
                </a:solidFill>
              </a:rPr>
              <a:t>huì</a:t>
            </a:r>
            <a:r>
              <a:rPr kumimoji="1" lang="zh-CN" altLang="en-US" sz="2400" b="1" dirty="0" smtClean="0">
                <a:solidFill>
                  <a:srgbClr val="4E758E"/>
                </a:solidFill>
              </a:rPr>
              <a:t>）</a:t>
            </a:r>
            <a:r>
              <a:rPr kumimoji="1" lang="en-US" altLang="zh-CN" sz="2400" b="1" dirty="0" smtClean="0">
                <a:solidFill>
                  <a:srgbClr val="4E758E"/>
                </a:solidFill>
              </a:rPr>
              <a:t>(I) Compared</a:t>
            </a:r>
            <a:r>
              <a:rPr kumimoji="1" lang="it-IT" altLang="zh-CN" sz="2400" b="1" dirty="0" smtClean="0">
                <a:solidFill>
                  <a:srgbClr val="4E758E"/>
                </a:solidFill>
              </a:rPr>
              <a:t> </a:t>
            </a:r>
            <a:endParaRPr lang="zh-CN" altLang="en-US" sz="2400" b="1" dirty="0">
              <a:solidFill>
                <a:srgbClr val="4E758E"/>
              </a:solidFill>
            </a:endParaRPr>
          </a:p>
          <a:p>
            <a:endParaRPr kumimoji="1" lang="en-US" altLang="zh-CN" sz="24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7764" y="843214"/>
            <a:ext cx="1081741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/>
              <a:t>Both </a:t>
            </a:r>
            <a:r>
              <a:rPr kumimoji="1" lang="zh-CN" altLang="en-US" sz="2200" dirty="0" smtClean="0"/>
              <a:t>能</a:t>
            </a:r>
            <a:r>
              <a:rPr kumimoji="1" lang="zh-CN" altLang="en-US" sz="2200" dirty="0"/>
              <a:t>（</a:t>
            </a:r>
            <a:r>
              <a:rPr kumimoji="1" lang="it-IT" altLang="zh-CN" sz="2200" dirty="0" err="1"/>
              <a:t>néng</a:t>
            </a:r>
            <a:r>
              <a:rPr kumimoji="1" lang="zh-CN" altLang="en-US" sz="2200" dirty="0"/>
              <a:t>）</a:t>
            </a:r>
            <a:r>
              <a:rPr kumimoji="1" lang="it-IT" altLang="zh-CN" sz="2200" dirty="0"/>
              <a:t> </a:t>
            </a:r>
            <a:r>
              <a:rPr kumimoji="1" lang="en-US" altLang="zh-CN" sz="2200" dirty="0" smtClean="0"/>
              <a:t> </a:t>
            </a:r>
            <a:r>
              <a:rPr kumimoji="1" lang="en-US" altLang="zh-CN" sz="2200" dirty="0"/>
              <a:t>and </a:t>
            </a:r>
            <a:r>
              <a:rPr kumimoji="1" lang="zh-CN" altLang="en-US" sz="2200" dirty="0" smtClean="0"/>
              <a:t>会</a:t>
            </a:r>
            <a:r>
              <a:rPr kumimoji="1" lang="zh-CN" altLang="en-US" sz="2200" dirty="0"/>
              <a:t>（</a:t>
            </a:r>
            <a:r>
              <a:rPr kumimoji="1" lang="it-IT" altLang="zh-CN" sz="2200" dirty="0" err="1"/>
              <a:t>huì</a:t>
            </a:r>
            <a:r>
              <a:rPr kumimoji="1" lang="zh-CN" altLang="en-US" sz="2200" dirty="0"/>
              <a:t>）</a:t>
            </a:r>
            <a:r>
              <a:rPr kumimoji="1" lang="en-US" altLang="zh-CN" sz="2200" dirty="0" smtClean="0"/>
              <a:t> </a:t>
            </a:r>
            <a:r>
              <a:rPr kumimoji="1" lang="en-US" altLang="zh-CN" sz="2200" dirty="0"/>
              <a:t>have several meanings. The basic meaning of </a:t>
            </a:r>
            <a:r>
              <a:rPr kumimoji="1" lang="zh-CN" altLang="en-US" sz="2200" dirty="0" smtClean="0"/>
              <a:t>能</a:t>
            </a:r>
            <a:r>
              <a:rPr kumimoji="1" lang="zh-CN" altLang="en-US" sz="2200" dirty="0"/>
              <a:t>（</a:t>
            </a:r>
            <a:r>
              <a:rPr kumimoji="1" lang="it-IT" altLang="zh-CN" sz="2200" dirty="0" err="1"/>
              <a:t>néng</a:t>
            </a:r>
            <a:r>
              <a:rPr kumimoji="1" lang="zh-CN" altLang="en-US" sz="2200" dirty="0"/>
              <a:t>）</a:t>
            </a:r>
            <a:r>
              <a:rPr kumimoji="1" lang="it-IT" altLang="zh-CN" sz="2200" dirty="0"/>
              <a:t> </a:t>
            </a:r>
            <a:r>
              <a:rPr kumimoji="1" lang="en-US" altLang="zh-CN" sz="2200" dirty="0" smtClean="0"/>
              <a:t> </a:t>
            </a:r>
            <a:r>
              <a:rPr kumimoji="1" lang="en-US" altLang="zh-CN" sz="2200" dirty="0"/>
              <a:t>is “to be capable of  ( the action named by the following verb).”It can also be an indication of whether one’s own abilities or circumstances allow the execution of an action. </a:t>
            </a:r>
            <a:r>
              <a:rPr kumimoji="1" lang="zh-CN" altLang="en-US" sz="2200" dirty="0" smtClean="0"/>
              <a:t>会</a:t>
            </a:r>
            <a:r>
              <a:rPr kumimoji="1" lang="zh-CN" altLang="en-US" sz="2200" dirty="0"/>
              <a:t>（</a:t>
            </a:r>
            <a:r>
              <a:rPr kumimoji="1" lang="it-IT" altLang="zh-CN" sz="2200" dirty="0" err="1"/>
              <a:t>huì</a:t>
            </a:r>
            <a:r>
              <a:rPr kumimoji="1" lang="zh-CN" altLang="en-US" sz="2200" dirty="0"/>
              <a:t>）</a:t>
            </a:r>
            <a:r>
              <a:rPr kumimoji="1" lang="zh-CN" altLang="en-US" sz="2200" dirty="0" smtClean="0"/>
              <a:t>，</a:t>
            </a:r>
            <a:r>
              <a:rPr kumimoji="1" lang="en-US" altLang="zh-CN" sz="2200" dirty="0"/>
              <a:t>as used in this lesson ,means having the skill to do something through learning or instruction.  </a:t>
            </a:r>
          </a:p>
          <a:p>
            <a:endParaRPr kumimoji="1"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2771682" y="3261855"/>
            <a:ext cx="4056809" cy="194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/>
              <a:t>EXAMPLE</a:t>
            </a:r>
          </a:p>
          <a:p>
            <a:r>
              <a:rPr kumimoji="1" lang="en-US" altLang="zh-CN" sz="2400" b="1" dirty="0" smtClean="0"/>
              <a:t> </a:t>
            </a:r>
            <a:endParaRPr kumimoji="1" lang="en-US" altLang="zh-CN" sz="2400" b="1" dirty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400" b="1" dirty="0" smtClean="0"/>
              <a:t>我能说中文</a:t>
            </a:r>
            <a:endParaRPr kumimoji="1" lang="en-US" altLang="zh-CN" sz="2400" b="1" dirty="0" smtClean="0"/>
          </a:p>
          <a:p>
            <a:pPr marL="342900" indent="-342900">
              <a:buFont typeface="Wingdings" charset="2"/>
              <a:buAutoNum type="circleNumWdBlackPlain"/>
            </a:pPr>
            <a:endParaRPr kumimoji="1" lang="en-US" altLang="zh-CN" sz="2400" b="1" dirty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400" b="1" dirty="0" smtClean="0"/>
              <a:t>我会说中文</a:t>
            </a:r>
            <a:endParaRPr kumimoji="1" lang="zh-CN" altLang="en-US" sz="2400" b="1" dirty="0"/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378E129-25B6-48B6-BBB1-5C476B2E0776}"/>
              </a:ext>
            </a:extLst>
          </p:cNvPr>
          <p:cNvSpPr/>
          <p:nvPr/>
        </p:nvSpPr>
        <p:spPr>
          <a:xfrm>
            <a:off x="2600443" y="3051396"/>
            <a:ext cx="4976711" cy="25475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67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30216" y="121588"/>
            <a:ext cx="3544780" cy="82410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386485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9062" y="256690"/>
            <a:ext cx="2224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/>
              <a:t>Measure Words</a:t>
            </a:r>
            <a:endParaRPr kumimoji="1" lang="zh-CN" altLang="en-US" sz="24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42" y="1082021"/>
            <a:ext cx="2350916" cy="24516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679" y="1681374"/>
            <a:ext cx="2646223" cy="17663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640" y="1559785"/>
            <a:ext cx="1869668" cy="18696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273" y="1497986"/>
            <a:ext cx="1573900" cy="18894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6903" y="1665206"/>
            <a:ext cx="1909215" cy="1454821"/>
          </a:xfrm>
          <a:prstGeom prst="rect">
            <a:avLst/>
          </a:prstGeom>
        </p:spPr>
      </p:pic>
      <p:pic>
        <p:nvPicPr>
          <p:cNvPr id="11" name="图片 10" descr="5960874382679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1" y="3877362"/>
            <a:ext cx="2740833" cy="16347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7869" y="3809812"/>
            <a:ext cx="1844404" cy="184440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2064" y="3818612"/>
            <a:ext cx="1368773" cy="1755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1370" y="3753795"/>
            <a:ext cx="1971261" cy="19712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7552" y="3809810"/>
            <a:ext cx="1768225" cy="160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2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30215" y="121587"/>
            <a:ext cx="12061785" cy="14050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386485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4172" y="24318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多</a:t>
            </a:r>
            <a:r>
              <a:rPr kumimoji="1" lang="en-US" altLang="zh-CN" sz="2400" dirty="0" smtClean="0"/>
              <a:t> Used Interrogatively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918749" y="783578"/>
            <a:ext cx="6707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The adverb is often used in a question asking  about degree or extent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02665" y="2333685"/>
            <a:ext cx="492409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en-US" sz="2400" dirty="0"/>
              <a:t>你今􏰋</a:t>
            </a:r>
            <a:r>
              <a:rPr lang="zh-CN" altLang="en-US" sz="2400" dirty="0" smtClean="0"/>
              <a:t>多大？􏰌 </a:t>
            </a:r>
            <a:r>
              <a:rPr lang="en-US" altLang="zh-CN" sz="2400" dirty="0"/>
              <a:t>[See Lesson 3.] </a:t>
            </a:r>
            <a:endParaRPr lang="en-US" altLang="zh-CN" sz="2400" dirty="0" smtClean="0"/>
          </a:p>
          <a:p>
            <a:r>
              <a:rPr lang="en-US" altLang="zh-CN" sz="2400" dirty="0"/>
              <a:t> </a:t>
            </a:r>
            <a:r>
              <a:rPr lang="en-US" altLang="zh-CN" sz="2400" dirty="0" smtClean="0"/>
              <a:t>     Nǐ </a:t>
            </a:r>
            <a:r>
              <a:rPr lang="en-US" altLang="zh-CN" sz="2400" dirty="0" err="1"/>
              <a:t>jīnnián</a:t>
            </a:r>
            <a:r>
              <a:rPr lang="en-US" altLang="zh-CN" sz="2400" dirty="0"/>
              <a:t> duō dà?</a:t>
            </a:r>
            <a:br>
              <a:rPr lang="en-US" altLang="zh-CN" sz="2400" dirty="0"/>
            </a:br>
            <a:r>
              <a:rPr lang="en-US" altLang="zh-CN" sz="2400" dirty="0" smtClean="0"/>
              <a:t>     (</a:t>
            </a:r>
            <a:r>
              <a:rPr lang="en-US" altLang="zh-CN" sz="2400" dirty="0"/>
              <a:t>How old are you this year?) </a:t>
            </a:r>
            <a:endParaRPr lang="en-US" altLang="zh-CN" sz="2400" dirty="0" smtClean="0"/>
          </a:p>
          <a:p>
            <a:endParaRPr lang="en-US" altLang="zh-CN" sz="2400" dirty="0"/>
          </a:p>
          <a:p>
            <a:pPr marL="285750" indent="-285750">
              <a:buFont typeface="Arial"/>
              <a:buChar char="•"/>
            </a:pPr>
            <a:r>
              <a:rPr lang="zh-CN" altLang="en-US" sz="2400" dirty="0"/>
              <a:t>你</a:t>
            </a:r>
            <a:r>
              <a:rPr lang="zh-CN" altLang="en-US" sz="2400" dirty="0" smtClean="0"/>
              <a:t>􏰎穿多大的衣服？</a:t>
            </a:r>
            <a:endParaRPr lang="en-US" altLang="zh-CN" sz="2400" dirty="0"/>
          </a:p>
          <a:p>
            <a:r>
              <a:rPr lang="en-US" altLang="zh-CN" sz="2400" dirty="0" smtClean="0"/>
              <a:t>      Nǐ </a:t>
            </a:r>
            <a:r>
              <a:rPr lang="en-US" altLang="zh-CN" sz="2400" dirty="0" err="1"/>
              <a:t>chuān</a:t>
            </a:r>
            <a:r>
              <a:rPr lang="en-US" altLang="zh-CN" sz="2400" dirty="0"/>
              <a:t> duō dà de </a:t>
            </a:r>
            <a:r>
              <a:rPr lang="en-US" altLang="zh-CN" sz="2400" dirty="0" err="1"/>
              <a:t>yīfu</a:t>
            </a:r>
            <a:r>
              <a:rPr lang="en-US" altLang="zh-CN" sz="2400" dirty="0"/>
              <a:t>?</a:t>
            </a:r>
            <a:br>
              <a:rPr lang="en-US" altLang="zh-CN" sz="2400" dirty="0"/>
            </a:br>
            <a:r>
              <a:rPr lang="en-US" altLang="zh-CN" sz="2400" dirty="0" smtClean="0"/>
              <a:t>     (</a:t>
            </a:r>
            <a:r>
              <a:rPr lang="en-US" altLang="zh-CN" sz="2400" dirty="0"/>
              <a:t>What size clothes do you wear?) </a:t>
            </a:r>
            <a:endParaRPr lang="en-US" altLang="zh-CN" sz="2400" dirty="0" smtClean="0"/>
          </a:p>
          <a:p>
            <a:endParaRPr lang="en-US" altLang="zh-CN" sz="2400" dirty="0"/>
          </a:p>
          <a:p>
            <a:pPr marL="285750" indent="-285750">
              <a:buFont typeface="Arial"/>
              <a:buChar char="•"/>
            </a:pPr>
            <a:r>
              <a:rPr lang="en-US" altLang="zh-CN" sz="2400" dirty="0" smtClean="0"/>
              <a:t> </a:t>
            </a:r>
            <a:r>
              <a:rPr lang="zh-CN" altLang="en-US" sz="2400" dirty="0" smtClean="0"/>
              <a:t>你</a:t>
            </a:r>
            <a:r>
              <a:rPr lang="zh-CN" altLang="en-US" sz="2400" dirty="0"/>
              <a:t>弟弟多高􏰌 </a:t>
            </a:r>
            <a:r>
              <a:rPr lang="zh-CN" altLang="en-US" sz="2400" dirty="0" smtClean="0"/>
              <a:t>？</a:t>
            </a:r>
            <a:endParaRPr lang="en-US" altLang="zh-CN" sz="2400" dirty="0"/>
          </a:p>
          <a:p>
            <a:r>
              <a:rPr lang="en-US" altLang="zh-CN" sz="2400" dirty="0" smtClean="0"/>
              <a:t>      Nǐ </a:t>
            </a:r>
            <a:r>
              <a:rPr lang="en-US" altLang="zh-CN" sz="2400" dirty="0" err="1"/>
              <a:t>dìdi</a:t>
            </a:r>
            <a:r>
              <a:rPr lang="en-US" altLang="zh-CN" sz="2400" dirty="0"/>
              <a:t> duō </a:t>
            </a:r>
            <a:r>
              <a:rPr lang="en-US" altLang="zh-CN" sz="2400" dirty="0" err="1"/>
              <a:t>gāo</a:t>
            </a:r>
            <a:r>
              <a:rPr lang="en-US" altLang="zh-CN" sz="2400" dirty="0"/>
              <a:t>?</a:t>
            </a:r>
            <a:br>
              <a:rPr lang="en-US" altLang="zh-CN" sz="2400" dirty="0"/>
            </a:br>
            <a:r>
              <a:rPr lang="en-US" altLang="zh-CN" sz="2400" dirty="0" smtClean="0"/>
              <a:t>     (</a:t>
            </a:r>
            <a:r>
              <a:rPr lang="en-US" altLang="zh-CN" sz="2400" dirty="0"/>
              <a:t>How tall is your younger brother?) </a:t>
            </a:r>
          </a:p>
          <a:p>
            <a:endParaRPr kumimoji="1" lang="zh-CN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5580048" y="1864376"/>
            <a:ext cx="5796226" cy="20535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066445" y="2607425"/>
            <a:ext cx="460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在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捷克／中国</a:t>
            </a:r>
            <a:r>
              <a:rPr kumimoji="1" lang="en-US" altLang="zh-CN" dirty="0" smtClean="0"/>
              <a:t>_______________</a:t>
            </a:r>
            <a:r>
              <a:rPr kumimoji="1" lang="zh-CN" altLang="en-US" dirty="0" smtClean="0"/>
              <a:t>多少钱？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133629" y="247232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一瓶可乐</a:t>
            </a:r>
            <a:endParaRPr kumimoji="1"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5588070" y="4889151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200" dirty="0"/>
              <a:t>The adjectives that follow </a:t>
            </a:r>
            <a:r>
              <a:rPr lang="zh-CN" altLang="en-US" sz="2200" dirty="0"/>
              <a:t>多 </a:t>
            </a:r>
            <a:r>
              <a:rPr lang="en-US" altLang="zh-CN" sz="2200" dirty="0"/>
              <a:t>(duō) are typically those suggesting large extents such </a:t>
            </a:r>
            <a:r>
              <a:rPr lang="en-US" altLang="zh-CN" sz="2200" dirty="0" smtClean="0"/>
              <a:t>as</a:t>
            </a:r>
            <a:r>
              <a:rPr lang="zh-CN" altLang="en-US" sz="2200" dirty="0" smtClean="0"/>
              <a:t>大 </a:t>
            </a:r>
            <a:r>
              <a:rPr lang="en-US" altLang="zh-CN" sz="2200" dirty="0"/>
              <a:t>(</a:t>
            </a:r>
            <a:r>
              <a:rPr lang="en-US" altLang="zh-CN" sz="2200" dirty="0" err="1"/>
              <a:t>dà</a:t>
            </a:r>
            <a:r>
              <a:rPr lang="en-US" altLang="zh-CN" sz="2200" dirty="0"/>
              <a:t>, big), </a:t>
            </a:r>
            <a:r>
              <a:rPr lang="zh-CN" altLang="en-US" sz="2200" dirty="0"/>
              <a:t>高 </a:t>
            </a:r>
            <a:r>
              <a:rPr lang="en-US" altLang="zh-CN" sz="2200" dirty="0"/>
              <a:t>(</a:t>
            </a:r>
            <a:r>
              <a:rPr lang="en-US" altLang="zh-CN" sz="2200" dirty="0" err="1"/>
              <a:t>gāo</a:t>
            </a:r>
            <a:r>
              <a:rPr lang="en-US" altLang="zh-CN" sz="2200" dirty="0"/>
              <a:t>, tall; high) </a:t>
            </a:r>
            <a:r>
              <a:rPr lang="en-US" altLang="zh-CN" sz="2200" dirty="0" smtClean="0"/>
              <a:t>and  </a:t>
            </a:r>
            <a:r>
              <a:rPr lang="zh-CN" altLang="en-US" sz="2200" dirty="0" smtClean="0"/>
              <a:t>远</a:t>
            </a:r>
            <a:r>
              <a:rPr lang="en-US" altLang="zh-CN" sz="2200" dirty="0" smtClean="0"/>
              <a:t>􏰑 </a:t>
            </a:r>
            <a:r>
              <a:rPr lang="en-US" altLang="zh-CN" sz="2200" dirty="0"/>
              <a:t>(</a:t>
            </a:r>
            <a:r>
              <a:rPr lang="en-US" altLang="zh-CN" sz="2200" dirty="0" err="1"/>
              <a:t>yuǎn</a:t>
            </a:r>
            <a:r>
              <a:rPr lang="en-US" altLang="zh-CN" sz="2200" dirty="0"/>
              <a:t>, far), rather than those denoting small degrees such as </a:t>
            </a:r>
            <a:r>
              <a:rPr lang="zh-CN" altLang="en-US" sz="2200" dirty="0"/>
              <a:t>小 </a:t>
            </a:r>
            <a:r>
              <a:rPr lang="en-US" altLang="zh-CN" sz="2200" dirty="0"/>
              <a:t>(</a:t>
            </a:r>
            <a:r>
              <a:rPr lang="en-US" altLang="zh-CN" sz="2200" dirty="0" err="1"/>
              <a:t>xiǎo</a:t>
            </a:r>
            <a:r>
              <a:rPr lang="en-US" altLang="zh-CN" sz="2200" dirty="0"/>
              <a:t>, small; little), 􏰒 </a:t>
            </a:r>
            <a:r>
              <a:rPr lang="zh-CN" altLang="en-US" sz="2200" dirty="0" smtClean="0"/>
              <a:t>矮</a:t>
            </a:r>
            <a:r>
              <a:rPr lang="en-US" altLang="zh-CN" sz="2200" dirty="0" smtClean="0"/>
              <a:t>(</a:t>
            </a:r>
            <a:r>
              <a:rPr lang="en-US" altLang="zh-CN" sz="2200" dirty="0" err="1"/>
              <a:t>ǎi</a:t>
            </a:r>
            <a:r>
              <a:rPr lang="en-US" altLang="zh-CN" sz="2200" dirty="0"/>
              <a:t>, short), and </a:t>
            </a:r>
            <a:r>
              <a:rPr lang="en-US" altLang="zh-CN" sz="2200" dirty="0" smtClean="0"/>
              <a:t>􏰓</a:t>
            </a:r>
            <a:r>
              <a:rPr lang="zh-CN" altLang="en-US" sz="2200" dirty="0" smtClean="0"/>
              <a:t>近</a:t>
            </a:r>
            <a:r>
              <a:rPr lang="en-US" altLang="zh-CN" sz="2200" dirty="0" smtClean="0"/>
              <a:t> </a:t>
            </a:r>
            <a:r>
              <a:rPr lang="en-US" altLang="zh-CN" sz="2200" dirty="0"/>
              <a:t>(</a:t>
            </a:r>
            <a:r>
              <a:rPr lang="en-US" altLang="zh-CN" sz="2200" dirty="0" err="1"/>
              <a:t>jìn</a:t>
            </a:r>
            <a:r>
              <a:rPr lang="en-US" altLang="zh-CN" sz="2200" dirty="0"/>
              <a:t>, near).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42376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35110" y="121587"/>
            <a:ext cx="12056890" cy="17427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386485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7176" y="795629"/>
            <a:ext cx="11832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We have a 􏰉 (de) structure when a noun, a pronoun, or an adjective is followed by the structural </a:t>
            </a:r>
            <a:r>
              <a:rPr lang="en-US" altLang="zh-CN" dirty="0" smtClean="0"/>
              <a:t>particle </a:t>
            </a:r>
            <a:r>
              <a:rPr lang="zh-CN" altLang="en-US" dirty="0" smtClean="0"/>
              <a:t>的</a:t>
            </a:r>
            <a:r>
              <a:rPr lang="en-US" altLang="zh-CN" dirty="0" smtClean="0"/>
              <a:t> </a:t>
            </a:r>
            <a:r>
              <a:rPr lang="en-US" altLang="zh-CN" dirty="0"/>
              <a:t>􏰉 (de). Grammatically, </a:t>
            </a:r>
            <a:r>
              <a:rPr lang="en-US" altLang="zh-CN" dirty="0" smtClean="0"/>
              <a:t>a </a:t>
            </a:r>
            <a:r>
              <a:rPr lang="zh-CN" altLang="en-US" dirty="0" smtClean="0"/>
              <a:t>的</a:t>
            </a:r>
            <a:r>
              <a:rPr lang="en-US" altLang="zh-CN" dirty="0" smtClean="0"/>
              <a:t> </a:t>
            </a:r>
            <a:r>
              <a:rPr lang="en-US" altLang="zh-CN" dirty="0"/>
              <a:t>􏰉 (de) structure is equivalent to a noun, e.g., </a:t>
            </a:r>
            <a:r>
              <a:rPr lang="zh-CN" altLang="en-US" dirty="0"/>
              <a:t>老师</a:t>
            </a:r>
            <a:r>
              <a:rPr lang="zh-CN" altLang="en-US" dirty="0" smtClean="0"/>
              <a:t>􏰉的 </a:t>
            </a:r>
            <a:r>
              <a:rPr lang="en-US" altLang="zh-CN" dirty="0"/>
              <a:t>(</a:t>
            </a:r>
            <a:r>
              <a:rPr lang="en-US" altLang="zh-CN" dirty="0" err="1"/>
              <a:t>lǎoshi</a:t>
            </a:r>
            <a:r>
              <a:rPr lang="en-US" altLang="zh-CN" dirty="0"/>
              <a:t>̄ de, the teacher’s), </a:t>
            </a:r>
            <a:r>
              <a:rPr lang="zh-CN" altLang="en-US" dirty="0"/>
              <a:t>我</a:t>
            </a:r>
            <a:r>
              <a:rPr lang="zh-CN" altLang="en-US" dirty="0" smtClean="0"/>
              <a:t>􏰉的 </a:t>
            </a:r>
            <a:r>
              <a:rPr lang="en-US" altLang="zh-CN" dirty="0"/>
              <a:t>(</a:t>
            </a:r>
            <a:r>
              <a:rPr lang="en-US" altLang="zh-CN" dirty="0" err="1"/>
              <a:t>wo</a:t>
            </a:r>
            <a:r>
              <a:rPr lang="en-US" altLang="zh-CN" dirty="0"/>
              <a:t>̌ de, mine), </a:t>
            </a:r>
            <a:r>
              <a:rPr lang="zh-CN" altLang="en-US" dirty="0" smtClean="0"/>
              <a:t>大的􏰉 </a:t>
            </a:r>
            <a:r>
              <a:rPr lang="en-US" altLang="zh-CN" dirty="0"/>
              <a:t>(</a:t>
            </a:r>
            <a:r>
              <a:rPr lang="en-US" altLang="zh-CN" dirty="0" err="1"/>
              <a:t>dà</a:t>
            </a:r>
            <a:r>
              <a:rPr lang="en-US" altLang="zh-CN" dirty="0"/>
              <a:t> de, the big one), etc. See also Grammar 8 in Lesson 7.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02572" y="189141"/>
            <a:ext cx="2295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800000"/>
                </a:solidFill>
              </a:rPr>
              <a:t>The </a:t>
            </a:r>
            <a:r>
              <a:rPr kumimoji="1" lang="zh-CN" altLang="en-US" sz="2400" b="1" dirty="0" smtClean="0">
                <a:solidFill>
                  <a:srgbClr val="800000"/>
                </a:solidFill>
              </a:rPr>
              <a:t>的</a:t>
            </a:r>
            <a:r>
              <a:rPr kumimoji="1" lang="en-US" altLang="zh-CN" sz="2400" b="1" dirty="0" smtClean="0">
                <a:solidFill>
                  <a:srgbClr val="800000"/>
                </a:solidFill>
              </a:rPr>
              <a:t> Structure</a:t>
            </a:r>
            <a:endParaRPr kumimoji="1" lang="zh-CN" altLang="en-US" sz="2400" b="1" dirty="0">
              <a:solidFill>
                <a:srgbClr val="80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7647" y="2802480"/>
            <a:ext cx="1315731" cy="8784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48795" y="4876362"/>
            <a:ext cx="1148297" cy="8480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052" y="5823081"/>
            <a:ext cx="1243016" cy="6836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580" y="2693104"/>
            <a:ext cx="1501682" cy="100014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69206" y="2790149"/>
            <a:ext cx="3566662" cy="1627427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13" name="矩形 12"/>
          <p:cNvSpPr/>
          <p:nvPr/>
        </p:nvSpPr>
        <p:spPr>
          <a:xfrm>
            <a:off x="685967" y="4828885"/>
            <a:ext cx="3566662" cy="1627427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14" name="矩形 13"/>
          <p:cNvSpPr/>
          <p:nvPr/>
        </p:nvSpPr>
        <p:spPr>
          <a:xfrm>
            <a:off x="4438937" y="2786725"/>
            <a:ext cx="3566662" cy="1627427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15" name="矩形 14"/>
          <p:cNvSpPr/>
          <p:nvPr/>
        </p:nvSpPr>
        <p:spPr>
          <a:xfrm>
            <a:off x="4426607" y="4833337"/>
            <a:ext cx="3566662" cy="1627427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16" name="矩形 15"/>
          <p:cNvSpPr/>
          <p:nvPr/>
        </p:nvSpPr>
        <p:spPr>
          <a:xfrm>
            <a:off x="8204239" y="2766518"/>
            <a:ext cx="3566662" cy="1627427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17" name="矩形 16"/>
          <p:cNvSpPr/>
          <p:nvPr/>
        </p:nvSpPr>
        <p:spPr>
          <a:xfrm>
            <a:off x="8175146" y="4833337"/>
            <a:ext cx="3566662" cy="1627427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18" name="文本框 17"/>
          <p:cNvSpPr txBox="1"/>
          <p:nvPr/>
        </p:nvSpPr>
        <p:spPr>
          <a:xfrm>
            <a:off x="499661" y="3221665"/>
            <a:ext cx="31898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：这瓶可乐是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谁的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：这瓶可乐是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高文中的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4729097" y="3172349"/>
            <a:ext cx="17451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        </a:t>
            </a:r>
            <a:r>
              <a:rPr kumimoji="1" lang="zh-CN" altLang="en-US" sz="2000" dirty="0" smtClean="0"/>
              <a:t>老师</a:t>
            </a:r>
            <a:r>
              <a:rPr kumimoji="1" lang="en-US" altLang="zh-CN" sz="2000" dirty="0" smtClean="0"/>
              <a:t>    </a:t>
            </a:r>
            <a:r>
              <a:rPr kumimoji="1" lang="en-US" altLang="zh-CN" sz="2000" u="sng" dirty="0" smtClean="0"/>
              <a:t>             </a:t>
            </a:r>
            <a:endParaRPr kumimoji="1" lang="zh-CN" altLang="en-US" sz="2000" u="sng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484" y="2880776"/>
            <a:ext cx="1188228" cy="72613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642" y="2824003"/>
            <a:ext cx="1148930" cy="631912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8445076" y="3102828"/>
            <a:ext cx="17451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        </a:t>
            </a:r>
            <a:r>
              <a:rPr kumimoji="1" lang="zh-CN" altLang="en-US" sz="2000" dirty="0" smtClean="0"/>
              <a:t>王朋</a:t>
            </a:r>
            <a:r>
              <a:rPr kumimoji="1" lang="en-US" altLang="zh-CN" sz="2000" dirty="0" smtClean="0"/>
              <a:t>    </a:t>
            </a:r>
            <a:r>
              <a:rPr kumimoji="1" lang="en-US" altLang="zh-CN" sz="2000" u="sng" dirty="0" smtClean="0"/>
              <a:t>             </a:t>
            </a:r>
            <a:endParaRPr kumimoji="1" lang="zh-CN" altLang="en-US" sz="2000" u="sng" dirty="0"/>
          </a:p>
        </p:txBody>
      </p:sp>
      <p:sp>
        <p:nvSpPr>
          <p:cNvPr id="23" name="文本框 22"/>
          <p:cNvSpPr txBox="1"/>
          <p:nvPr/>
        </p:nvSpPr>
        <p:spPr>
          <a:xfrm>
            <a:off x="750706" y="5001492"/>
            <a:ext cx="34751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：王朋的笔是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什么颜色的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：王朋的笔是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黑色的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24" name="文本框 23"/>
          <p:cNvSpPr txBox="1"/>
          <p:nvPr/>
        </p:nvSpPr>
        <p:spPr>
          <a:xfrm>
            <a:off x="4577659" y="5092247"/>
            <a:ext cx="1394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：李友？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endParaRPr kumimoji="1" lang="zh-CN" altLang="en-US" sz="2000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6069" y="4775118"/>
            <a:ext cx="1174335" cy="117433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8293637" y="5109028"/>
            <a:ext cx="1650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：高文中？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endParaRPr kumimoji="1" lang="zh-CN" altLang="en-US" sz="2000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1513" y="4855606"/>
            <a:ext cx="933570" cy="9335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2974" y="4799775"/>
            <a:ext cx="860632" cy="8606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3036" y="2814807"/>
            <a:ext cx="1078447" cy="98940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9587" y="2759677"/>
            <a:ext cx="933571" cy="93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4577" y="108080"/>
            <a:ext cx="462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[</a:t>
            </a:r>
            <a:r>
              <a:rPr kumimoji="1" lang="zh-CN" altLang="en-US" sz="2000" dirty="0" smtClean="0"/>
              <a:t>李友在一个商店买东西，售货员问她</a:t>
            </a:r>
            <a:r>
              <a:rPr kumimoji="1" lang="en-US" altLang="zh-CN" sz="2000" dirty="0" smtClean="0"/>
              <a:t>…]</a:t>
            </a:r>
            <a:endParaRPr kumimoji="1"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590"/>
            <a:ext cx="556760" cy="5021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8759" y="590468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小姐，您要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买</a:t>
            </a:r>
            <a:r>
              <a:rPr kumimoji="1" lang="zh-CN" altLang="en-US" sz="2000" dirty="0" smtClean="0"/>
              <a:t>什么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衣服</a:t>
            </a:r>
            <a:r>
              <a:rPr kumimoji="1" lang="zh-CN" altLang="en-US" sz="2000" dirty="0" smtClean="0"/>
              <a:t>？</a:t>
            </a:r>
            <a:endParaRPr kumimoji="1" lang="zh-CN" altLang="en-US" sz="20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7" y="1325601"/>
            <a:ext cx="463787" cy="48439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7205" y="1227243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我想买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一件衬衫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647508" y="1928021"/>
            <a:ext cx="454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你喜欢什么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颜色</a:t>
            </a:r>
            <a:r>
              <a:rPr kumimoji="1" lang="zh-CN" altLang="en-US" sz="2000" dirty="0" smtClean="0"/>
              <a:t>的，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黄</a:t>
            </a:r>
            <a:r>
              <a:rPr kumimoji="1" lang="zh-CN" altLang="en-US" sz="2000" dirty="0" smtClean="0"/>
              <a:t>的，还是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红</a:t>
            </a:r>
            <a:r>
              <a:rPr kumimoji="1" lang="zh-CN" altLang="en-US" sz="2000" dirty="0" smtClean="0"/>
              <a:t>的？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717133" y="2634046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我喜欢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穿</a:t>
            </a:r>
            <a:r>
              <a:rPr kumimoji="1" lang="zh-CN" altLang="en-US" sz="2000" dirty="0" smtClean="0"/>
              <a:t>红的。我还想买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一条裤子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</p:txBody>
      </p:sp>
      <p:sp>
        <p:nvSpPr>
          <p:cNvPr id="10" name="文本框 9"/>
          <p:cNvSpPr txBox="1"/>
          <p:nvPr/>
        </p:nvSpPr>
        <p:spPr>
          <a:xfrm>
            <a:off x="748589" y="3256128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多大的？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大号</a:t>
            </a:r>
            <a:r>
              <a:rPr kumimoji="1" lang="zh-CN" altLang="en-US" sz="2000" dirty="0" smtClean="0"/>
              <a:t>的、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中号</a:t>
            </a:r>
            <a:r>
              <a:rPr kumimoji="1" lang="zh-CN" altLang="en-US" sz="2000" dirty="0" smtClean="0"/>
              <a:t>的、还是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小号</a:t>
            </a:r>
            <a:r>
              <a:rPr kumimoji="1" lang="zh-CN" altLang="en-US" sz="2000" dirty="0" smtClean="0"/>
              <a:t>的？</a:t>
            </a:r>
            <a:endParaRPr kumimoji="1" lang="en-US" altLang="zh-CN" sz="2000" dirty="0" smtClean="0"/>
          </a:p>
        </p:txBody>
      </p:sp>
      <p:sp>
        <p:nvSpPr>
          <p:cNvPr id="11" name="文本框 10"/>
          <p:cNvSpPr txBox="1"/>
          <p:nvPr/>
        </p:nvSpPr>
        <p:spPr>
          <a:xfrm>
            <a:off x="748299" y="3848827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中号的。不要太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贵</a:t>
            </a:r>
            <a:r>
              <a:rPr kumimoji="1" lang="zh-CN" altLang="en-US" sz="2000" dirty="0" smtClean="0"/>
              <a:t>的，也不要太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便宜</a:t>
            </a:r>
            <a:r>
              <a:rPr kumimoji="1" lang="zh-CN" altLang="en-US" sz="2000" dirty="0" smtClean="0"/>
              <a:t>的。</a:t>
            </a:r>
            <a:endParaRPr kumimoji="1" lang="en-US" altLang="zh-CN" sz="2000" dirty="0" smtClean="0"/>
          </a:p>
        </p:txBody>
      </p:sp>
      <p:sp>
        <p:nvSpPr>
          <p:cNvPr id="12" name="文本框 11"/>
          <p:cNvSpPr txBox="1"/>
          <p:nvPr/>
        </p:nvSpPr>
        <p:spPr>
          <a:xfrm>
            <a:off x="739219" y="5092083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颜色很好。如果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长短合适</a:t>
            </a:r>
            <a:r>
              <a:rPr kumimoji="1" lang="zh-CN" altLang="en-US" sz="2000" dirty="0" smtClean="0"/>
              <a:t>的话，我就买。</a:t>
            </a:r>
            <a:endParaRPr kumimoji="1" lang="en-US" altLang="zh-CN" sz="2000" dirty="0" smtClean="0"/>
          </a:p>
        </p:txBody>
      </p:sp>
      <p:sp>
        <p:nvSpPr>
          <p:cNvPr id="13" name="文本框 12"/>
          <p:cNvSpPr txBox="1"/>
          <p:nvPr/>
        </p:nvSpPr>
        <p:spPr>
          <a:xfrm>
            <a:off x="768310" y="577581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您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试</a:t>
            </a:r>
            <a:r>
              <a:rPr kumimoji="1" lang="zh-CN" altLang="en-US" sz="2000" dirty="0" smtClean="0"/>
              <a:t>一下。</a:t>
            </a:r>
            <a:endParaRPr kumimoji="1" lang="en-US" altLang="zh-CN" sz="2000" dirty="0" smtClean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93826"/>
            <a:ext cx="556760" cy="5021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2683879"/>
            <a:ext cx="463787" cy="4843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8371"/>
            <a:ext cx="556760" cy="5021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5" y="4550379"/>
            <a:ext cx="556760" cy="5021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0" y="3896572"/>
            <a:ext cx="463787" cy="48439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49261" y="4444008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这条裤子怎么样？</a:t>
            </a:r>
            <a:endParaRPr kumimoji="1" lang="en-US" altLang="zh-CN" sz="2000" dirty="0" smtClean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2" y="5170910"/>
            <a:ext cx="463787" cy="48439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4165"/>
            <a:ext cx="580974" cy="5021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933" y="613362"/>
            <a:ext cx="463787" cy="484399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052749" y="51338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不用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试</a:t>
            </a:r>
            <a:r>
              <a:rPr kumimoji="1" lang="zh-CN" altLang="en-US" sz="2000" dirty="0" smtClean="0"/>
              <a:t>，可以。</a:t>
            </a:r>
            <a:endParaRPr kumimoji="1" lang="zh-CN" altLang="en-US" sz="2000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79" y="1254568"/>
            <a:ext cx="556760" cy="50217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124083" y="1192669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这件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衬衫</a:t>
            </a:r>
            <a:r>
              <a:rPr kumimoji="1" lang="zh-CN" altLang="en-US" sz="2000" dirty="0" smtClean="0"/>
              <a:t>呢？</a:t>
            </a:r>
            <a:endParaRPr kumimoji="1" lang="zh-CN" altLang="en-US" sz="2000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555" y="1877071"/>
            <a:ext cx="463787" cy="484399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7181906" y="1871958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也不错。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一共多少钱</a:t>
            </a:r>
            <a:r>
              <a:rPr kumimoji="1" lang="zh-CN" altLang="en-US" sz="2000" dirty="0" smtClean="0"/>
              <a:t>？</a:t>
            </a:r>
            <a:endParaRPr kumimoji="1" lang="zh-CN" altLang="en-US" sz="2000" dirty="0"/>
          </a:p>
        </p:txBody>
      </p:sp>
      <p:sp>
        <p:nvSpPr>
          <p:cNvPr id="28" name="文本框 27"/>
          <p:cNvSpPr txBox="1"/>
          <p:nvPr/>
        </p:nvSpPr>
        <p:spPr>
          <a:xfrm>
            <a:off x="7185685" y="2551247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衬衫</a:t>
            </a:r>
            <a:r>
              <a:rPr kumimoji="1" lang="zh-CN" altLang="en-US" sz="2000" dirty="0" smtClean="0"/>
              <a:t>二十一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块</a:t>
            </a:r>
            <a:r>
              <a:rPr kumimoji="1" lang="zh-CN" altLang="en-US" sz="2000" dirty="0" smtClean="0"/>
              <a:t>五，裤子三十二块九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毛</a:t>
            </a:r>
            <a:r>
              <a:rPr kumimoji="1" lang="zh-CN" altLang="en-US" sz="2000" dirty="0" smtClean="0"/>
              <a:t>九，</a:t>
            </a:r>
            <a:endParaRPr kumimoji="1" lang="en-US" altLang="zh-CN" sz="2000" dirty="0" smtClean="0"/>
          </a:p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一共</a:t>
            </a:r>
            <a:r>
              <a:rPr kumimoji="1" lang="zh-CN" altLang="en-US" sz="2000" dirty="0" smtClean="0"/>
              <a:t>是五十四块四毛九分？</a:t>
            </a:r>
            <a:endParaRPr kumimoji="1" lang="zh-CN" altLang="en-US" sz="2000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625" y="2609355"/>
            <a:ext cx="556760" cy="50217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334" y="3326428"/>
            <a:ext cx="463787" cy="484399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7199196" y="3361845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好，这是一百块钱。</a:t>
            </a:r>
            <a:endParaRPr kumimoji="1" lang="zh-CN" altLang="en-US" sz="2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7216486" y="4041134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找</a:t>
            </a:r>
            <a:r>
              <a:rPr kumimoji="1" lang="zh-CN" altLang="en-US" sz="2000" dirty="0" smtClean="0"/>
              <a:t>您四十五块五毛一。</a:t>
            </a:r>
            <a:endParaRPr kumimoji="1" lang="zh-CN" altLang="en-US" sz="2000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448" y="3977653"/>
            <a:ext cx="556760" cy="5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D03BD61-9D53-48C5-9279-10A7604D3F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21" y="712449"/>
            <a:ext cx="3726492" cy="55897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60379A13-6715-43F0-A798-A79C30EC2D67}"/>
              </a:ext>
            </a:extLst>
          </p:cNvPr>
          <p:cNvSpPr txBox="1"/>
          <p:nvPr/>
        </p:nvSpPr>
        <p:spPr>
          <a:xfrm>
            <a:off x="5436650" y="1245802"/>
            <a:ext cx="17087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再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0A6284B7-6EFA-4786-BA4F-BDF2E7BD32D8}"/>
              </a:ext>
            </a:extLst>
          </p:cNvPr>
          <p:cNvSpPr txBox="1"/>
          <p:nvPr/>
        </p:nvSpPr>
        <p:spPr>
          <a:xfrm>
            <a:off x="5362686" y="3655310"/>
            <a:ext cx="222675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见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1E00E6E-9302-4C7C-B663-5C88665FC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78824">
            <a:off x="8325744" y="1919703"/>
            <a:ext cx="1531839" cy="205116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D0BFF13-EE03-4F45-B871-F91FF8D84A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033" b="52088"/>
          <a:stretch/>
        </p:blipFill>
        <p:spPr>
          <a:xfrm>
            <a:off x="3967620" y="775804"/>
            <a:ext cx="2264751" cy="12358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DAB51B8-B46C-420F-94E3-DD28E7C69D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02" t="9829" r="-2013" b="-1779"/>
          <a:stretch/>
        </p:blipFill>
        <p:spPr>
          <a:xfrm>
            <a:off x="7725649" y="4237331"/>
            <a:ext cx="2288039" cy="2371852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B3851FD-9042-4375-92FA-C507AFE6DF89}"/>
              </a:ext>
            </a:extLst>
          </p:cNvPr>
          <p:cNvSpPr/>
          <p:nvPr/>
        </p:nvSpPr>
        <p:spPr>
          <a:xfrm>
            <a:off x="1064931" y="4007636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FF5923EB-A753-4A20-9211-3F0AEC242D7B}"/>
              </a:ext>
            </a:extLst>
          </p:cNvPr>
          <p:cNvSpPr/>
          <p:nvPr/>
        </p:nvSpPr>
        <p:spPr>
          <a:xfrm>
            <a:off x="1064930" y="4631964"/>
            <a:ext cx="229695" cy="22969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80C3651D-70B3-41B2-A87F-163667D4C963}"/>
              </a:ext>
            </a:extLst>
          </p:cNvPr>
          <p:cNvSpPr/>
          <p:nvPr/>
        </p:nvSpPr>
        <p:spPr>
          <a:xfrm>
            <a:off x="1064929" y="5256292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516970AE-6CA3-46F6-85ED-A55C0F773B3B}"/>
              </a:ext>
            </a:extLst>
          </p:cNvPr>
          <p:cNvSpPr/>
          <p:nvPr/>
        </p:nvSpPr>
        <p:spPr>
          <a:xfrm>
            <a:off x="6399489" y="3521766"/>
            <a:ext cx="312494" cy="312494"/>
          </a:xfrm>
          <a:prstGeom prst="ellipse">
            <a:avLst/>
          </a:prstGeom>
          <a:solidFill>
            <a:srgbClr val="FE9903"/>
          </a:solidFill>
          <a:ln w="76200">
            <a:solidFill>
              <a:srgbClr val="FE9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xmlns="" id="{A16610E3-75CF-4AC2-9E0C-1D00A795A1BE}"/>
              </a:ext>
            </a:extLst>
          </p:cNvPr>
          <p:cNvCxnSpPr/>
          <p:nvPr/>
        </p:nvCxnSpPr>
        <p:spPr>
          <a:xfrm>
            <a:off x="5474138" y="1986009"/>
            <a:ext cx="0" cy="35269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95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xmlns="" id="{0AD2A38F-35F5-46E9-9682-29E47ADD1CB6}"/>
              </a:ext>
            </a:extLst>
          </p:cNvPr>
          <p:cNvSpPr/>
          <p:nvPr/>
        </p:nvSpPr>
        <p:spPr>
          <a:xfrm>
            <a:off x="5838909" y="3636448"/>
            <a:ext cx="1697837" cy="325800"/>
          </a:xfrm>
          <a:custGeom>
            <a:avLst/>
            <a:gdLst>
              <a:gd name="connsiteX0" fmla="*/ 0 w 393539"/>
              <a:gd name="connsiteY0" fmla="*/ 0 h 1290578"/>
              <a:gd name="connsiteX1" fmla="*/ 393539 w 393539"/>
              <a:gd name="connsiteY1" fmla="*/ 0 h 1290578"/>
              <a:gd name="connsiteX2" fmla="*/ 393539 w 393539"/>
              <a:gd name="connsiteY2" fmla="*/ 1290578 h 1290578"/>
              <a:gd name="connsiteX3" fmla="*/ 0 w 393539"/>
              <a:gd name="connsiteY3" fmla="*/ 1290578 h 1290578"/>
              <a:gd name="connsiteX4" fmla="*/ 0 w 393539"/>
              <a:gd name="connsiteY4" fmla="*/ 0 h 129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1290578">
                <a:moveTo>
                  <a:pt x="0" y="0"/>
                </a:moveTo>
                <a:lnTo>
                  <a:pt x="393539" y="0"/>
                </a:lnTo>
                <a:lnTo>
                  <a:pt x="393539" y="1290578"/>
                </a:lnTo>
                <a:lnTo>
                  <a:pt x="0" y="1290578"/>
                </a:lnTo>
                <a:lnTo>
                  <a:pt x="0" y="0"/>
                </a:lnTo>
                <a:close/>
              </a:path>
            </a:pathLst>
          </a:custGeom>
          <a:solidFill>
            <a:srgbClr val="FE9903"/>
          </a:solidFill>
          <a:ln w="285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ED12EDDF-49A0-4BA7-AB72-4396D9B54D1F}"/>
              </a:ext>
            </a:extLst>
          </p:cNvPr>
          <p:cNvSpPr/>
          <p:nvPr/>
        </p:nvSpPr>
        <p:spPr>
          <a:xfrm rot="16200000">
            <a:off x="4970548" y="2820313"/>
            <a:ext cx="1236066" cy="3050537"/>
          </a:xfrm>
          <a:custGeom>
            <a:avLst/>
            <a:gdLst>
              <a:gd name="connsiteX0" fmla="*/ 0 w 1990845"/>
              <a:gd name="connsiteY0" fmla="*/ 0 h 3009418"/>
              <a:gd name="connsiteX1" fmla="*/ 1990845 w 1990845"/>
              <a:gd name="connsiteY1" fmla="*/ 0 h 3009418"/>
              <a:gd name="connsiteX2" fmla="*/ 1990845 w 1990845"/>
              <a:gd name="connsiteY2" fmla="*/ 1718840 h 3009418"/>
              <a:gd name="connsiteX3" fmla="*/ 1597306 w 1990845"/>
              <a:gd name="connsiteY3" fmla="*/ 1718840 h 3009418"/>
              <a:gd name="connsiteX4" fmla="*/ 1597306 w 1990845"/>
              <a:gd name="connsiteY4" fmla="*/ 3009418 h 3009418"/>
              <a:gd name="connsiteX5" fmla="*/ 0 w 1990845"/>
              <a:gd name="connsiteY5" fmla="*/ 3009418 h 3009418"/>
              <a:gd name="connsiteX6" fmla="*/ 0 w 1990845"/>
              <a:gd name="connsiteY6" fmla="*/ 0 h 300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0845" h="3009418">
                <a:moveTo>
                  <a:pt x="0" y="0"/>
                </a:moveTo>
                <a:lnTo>
                  <a:pt x="1990845" y="0"/>
                </a:lnTo>
                <a:lnTo>
                  <a:pt x="1990845" y="1718840"/>
                </a:lnTo>
                <a:lnTo>
                  <a:pt x="1597306" y="1718840"/>
                </a:lnTo>
                <a:lnTo>
                  <a:pt x="1597306" y="3009418"/>
                </a:lnTo>
                <a:lnTo>
                  <a:pt x="0" y="3009418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004865C0-32BE-4318-9DB1-0AC00E03D378}"/>
              </a:ext>
            </a:extLst>
          </p:cNvPr>
          <p:cNvSpPr/>
          <p:nvPr/>
        </p:nvSpPr>
        <p:spPr>
          <a:xfrm rot="16200000">
            <a:off x="6907224" y="1057782"/>
            <a:ext cx="1783587" cy="4058247"/>
          </a:xfrm>
          <a:custGeom>
            <a:avLst/>
            <a:gdLst>
              <a:gd name="connsiteX0" fmla="*/ 393539 w 1990845"/>
              <a:gd name="connsiteY0" fmla="*/ 0 h 3009418"/>
              <a:gd name="connsiteX1" fmla="*/ 1990845 w 1990845"/>
              <a:gd name="connsiteY1" fmla="*/ 0 h 3009418"/>
              <a:gd name="connsiteX2" fmla="*/ 1990845 w 1990845"/>
              <a:gd name="connsiteY2" fmla="*/ 3009418 h 3009418"/>
              <a:gd name="connsiteX3" fmla="*/ 0 w 1990845"/>
              <a:gd name="connsiteY3" fmla="*/ 3009418 h 3009418"/>
              <a:gd name="connsiteX4" fmla="*/ 0 w 1990845"/>
              <a:gd name="connsiteY4" fmla="*/ 1290578 h 3009418"/>
              <a:gd name="connsiteX5" fmla="*/ 393539 w 1990845"/>
              <a:gd name="connsiteY5" fmla="*/ 1290578 h 3009418"/>
              <a:gd name="connsiteX6" fmla="*/ 393539 w 1990845"/>
              <a:gd name="connsiteY6" fmla="*/ 0 h 300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0845" h="3009418">
                <a:moveTo>
                  <a:pt x="393539" y="0"/>
                </a:moveTo>
                <a:lnTo>
                  <a:pt x="1990845" y="0"/>
                </a:lnTo>
                <a:lnTo>
                  <a:pt x="1990845" y="3009418"/>
                </a:lnTo>
                <a:lnTo>
                  <a:pt x="0" y="3009418"/>
                </a:lnTo>
                <a:lnTo>
                  <a:pt x="0" y="1290578"/>
                </a:lnTo>
                <a:lnTo>
                  <a:pt x="393539" y="1290578"/>
                </a:lnTo>
                <a:lnTo>
                  <a:pt x="393539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D03BD61-9D53-48C5-9279-10A7604D3F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21" y="712449"/>
            <a:ext cx="3726492" cy="5589739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7295613C-BDA8-47CB-9A7A-CCE7C47823AA}"/>
              </a:ext>
            </a:extLst>
          </p:cNvPr>
          <p:cNvSpPr/>
          <p:nvPr/>
        </p:nvSpPr>
        <p:spPr>
          <a:xfrm>
            <a:off x="9310177" y="1435946"/>
            <a:ext cx="451412" cy="451412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1E00E6E-9302-4C7C-B663-5C88665FC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78824">
            <a:off x="9873936" y="1012560"/>
            <a:ext cx="1531839" cy="205116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D0BFF13-EE03-4F45-B871-F91FF8D84A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033" b="52088"/>
          <a:stretch/>
        </p:blipFill>
        <p:spPr>
          <a:xfrm>
            <a:off x="3967620" y="775804"/>
            <a:ext cx="2264751" cy="12358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DAB51B8-B46C-420F-94E3-DD28E7C69D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02" t="9829" r="-2013" b="-1779"/>
          <a:stretch/>
        </p:blipFill>
        <p:spPr>
          <a:xfrm>
            <a:off x="9527840" y="4213140"/>
            <a:ext cx="2288039" cy="2371852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B3851FD-9042-4375-92FA-C507AFE6DF89}"/>
              </a:ext>
            </a:extLst>
          </p:cNvPr>
          <p:cNvSpPr/>
          <p:nvPr/>
        </p:nvSpPr>
        <p:spPr>
          <a:xfrm>
            <a:off x="1064931" y="4007636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FF5923EB-A753-4A20-9211-3F0AEC242D7B}"/>
              </a:ext>
            </a:extLst>
          </p:cNvPr>
          <p:cNvSpPr/>
          <p:nvPr/>
        </p:nvSpPr>
        <p:spPr>
          <a:xfrm>
            <a:off x="1064930" y="4631964"/>
            <a:ext cx="229695" cy="22969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80C3651D-70B3-41B2-A87F-163667D4C963}"/>
              </a:ext>
            </a:extLst>
          </p:cNvPr>
          <p:cNvSpPr/>
          <p:nvPr/>
        </p:nvSpPr>
        <p:spPr>
          <a:xfrm>
            <a:off x="1064929" y="5256292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516970AE-6CA3-46F6-85ED-A55C0F773B3B}"/>
              </a:ext>
            </a:extLst>
          </p:cNvPr>
          <p:cNvSpPr/>
          <p:nvPr/>
        </p:nvSpPr>
        <p:spPr>
          <a:xfrm>
            <a:off x="4012244" y="3027920"/>
            <a:ext cx="312494" cy="312494"/>
          </a:xfrm>
          <a:prstGeom prst="ellipse">
            <a:avLst/>
          </a:prstGeom>
          <a:solidFill>
            <a:srgbClr val="FE9903"/>
          </a:solidFill>
          <a:ln w="76200">
            <a:solidFill>
              <a:srgbClr val="FE9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xmlns="" id="{A16610E3-75CF-4AC2-9E0C-1D00A795A1BE}"/>
              </a:ext>
            </a:extLst>
          </p:cNvPr>
          <p:cNvCxnSpPr/>
          <p:nvPr/>
        </p:nvCxnSpPr>
        <p:spPr>
          <a:xfrm>
            <a:off x="5191902" y="5783925"/>
            <a:ext cx="2263828" cy="128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729238" y="4112381"/>
            <a:ext cx="2391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第九课</a:t>
            </a:r>
            <a:endParaRPr kumimoji="1" lang="zh-CN" altLang="en-US" sz="2800" dirty="0"/>
          </a:p>
        </p:txBody>
      </p:sp>
      <p:sp>
        <p:nvSpPr>
          <p:cNvPr id="27" name="文本框 26"/>
          <p:cNvSpPr txBox="1"/>
          <p:nvPr/>
        </p:nvSpPr>
        <p:spPr>
          <a:xfrm>
            <a:off x="6655881" y="2659722"/>
            <a:ext cx="3222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买东西</a:t>
            </a:r>
            <a:r>
              <a:rPr kumimoji="1" lang="en-US" altLang="zh-CN" sz="2800" dirty="0" smtClean="0"/>
              <a:t> Shopping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5176762" y="5418667"/>
            <a:ext cx="1321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Qianshu</a:t>
            </a:r>
            <a:r>
              <a:rPr kumimoji="1" lang="en-US" altLang="zh-CN" dirty="0" smtClean="0"/>
              <a:t> XIA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579809" y="5805715"/>
            <a:ext cx="76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May 4</a:t>
            </a:r>
            <a:endParaRPr kumimoji="1"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6701659" y="2366186"/>
            <a:ext cx="1262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mǎi</a:t>
            </a:r>
            <a:r>
              <a:rPr lang="en-US" altLang="zh-CN" dirty="0"/>
              <a:t> </a:t>
            </a:r>
            <a:r>
              <a:rPr lang="en-US" altLang="zh-CN" dirty="0" err="1"/>
              <a:t>dōng</a:t>
            </a:r>
            <a:r>
              <a:rPr lang="en-US" altLang="zh-CN" dirty="0"/>
              <a:t> </a:t>
            </a:r>
            <a:r>
              <a:rPr lang="en-US" altLang="zh-CN" dirty="0" smtClean="0"/>
              <a:t>xi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476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A3D2AF9F-B91F-428D-A349-3ACA37CE9E8E}"/>
              </a:ext>
            </a:extLst>
          </p:cNvPr>
          <p:cNvGrpSpPr/>
          <p:nvPr/>
        </p:nvGrpSpPr>
        <p:grpSpPr>
          <a:xfrm>
            <a:off x="3417552" y="1960051"/>
            <a:ext cx="5085798" cy="2855063"/>
            <a:chOff x="2372810" y="1796970"/>
            <a:chExt cx="3842797" cy="2157268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2A0D547B-4007-4EE4-A99E-6D8DF8EF548D}"/>
                </a:ext>
              </a:extLst>
            </p:cNvPr>
            <p:cNvSpPr/>
            <p:nvPr/>
          </p:nvSpPr>
          <p:spPr>
            <a:xfrm>
              <a:off x="4058337" y="2203451"/>
              <a:ext cx="471740" cy="1344308"/>
            </a:xfrm>
            <a:custGeom>
              <a:avLst/>
              <a:gdLst>
                <a:gd name="connsiteX0" fmla="*/ 356884 w 713768"/>
                <a:gd name="connsiteY0" fmla="*/ 0 h 2034009"/>
                <a:gd name="connsiteX1" fmla="*/ 435043 w 713768"/>
                <a:gd name="connsiteY1" fmla="*/ 104521 h 2034009"/>
                <a:gd name="connsiteX2" fmla="*/ 713768 w 713768"/>
                <a:gd name="connsiteY2" fmla="*/ 1017004 h 2034009"/>
                <a:gd name="connsiteX3" fmla="*/ 435043 w 713768"/>
                <a:gd name="connsiteY3" fmla="*/ 1929487 h 2034009"/>
                <a:gd name="connsiteX4" fmla="*/ 356884 w 713768"/>
                <a:gd name="connsiteY4" fmla="*/ 2034009 h 2034009"/>
                <a:gd name="connsiteX5" fmla="*/ 278725 w 713768"/>
                <a:gd name="connsiteY5" fmla="*/ 1929487 h 2034009"/>
                <a:gd name="connsiteX6" fmla="*/ 0 w 713768"/>
                <a:gd name="connsiteY6" fmla="*/ 1017004 h 2034009"/>
                <a:gd name="connsiteX7" fmla="*/ 278725 w 713768"/>
                <a:gd name="connsiteY7" fmla="*/ 104521 h 2034009"/>
                <a:gd name="connsiteX8" fmla="*/ 356884 w 713768"/>
                <a:gd name="connsiteY8" fmla="*/ 0 h 203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768" h="2034009">
                  <a:moveTo>
                    <a:pt x="356884" y="0"/>
                  </a:moveTo>
                  <a:lnTo>
                    <a:pt x="435043" y="104521"/>
                  </a:lnTo>
                  <a:cubicBezTo>
                    <a:pt x="611016" y="364994"/>
                    <a:pt x="713768" y="679000"/>
                    <a:pt x="713768" y="1017004"/>
                  </a:cubicBezTo>
                  <a:cubicBezTo>
                    <a:pt x="713768" y="1355009"/>
                    <a:pt x="611016" y="1669014"/>
                    <a:pt x="435043" y="1929487"/>
                  </a:cubicBezTo>
                  <a:lnTo>
                    <a:pt x="356884" y="2034009"/>
                  </a:lnTo>
                  <a:lnTo>
                    <a:pt x="278725" y="1929487"/>
                  </a:lnTo>
                  <a:cubicBezTo>
                    <a:pt x="102753" y="1669014"/>
                    <a:pt x="0" y="1355009"/>
                    <a:pt x="0" y="1017004"/>
                  </a:cubicBezTo>
                  <a:cubicBezTo>
                    <a:pt x="0" y="679000"/>
                    <a:pt x="102753" y="364994"/>
                    <a:pt x="278725" y="104521"/>
                  </a:cubicBezTo>
                  <a:lnTo>
                    <a:pt x="356884" y="0"/>
                  </a:lnTo>
                  <a:close/>
                </a:path>
              </a:pathLst>
            </a:custGeom>
            <a:solidFill>
              <a:srgbClr val="FE990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585CDE51-4A50-41A5-AD95-97C16D0E423D}"/>
                </a:ext>
              </a:extLst>
            </p:cNvPr>
            <p:cNvSpPr/>
            <p:nvPr/>
          </p:nvSpPr>
          <p:spPr>
            <a:xfrm>
              <a:off x="2372810" y="1796970"/>
              <a:ext cx="1921398" cy="2157268"/>
            </a:xfrm>
            <a:custGeom>
              <a:avLst/>
              <a:gdLst>
                <a:gd name="connsiteX0" fmla="*/ 1632030 w 2907176"/>
                <a:gd name="connsiteY0" fmla="*/ 0 h 3264060"/>
                <a:gd name="connsiteX1" fmla="*/ 2891384 w 2907176"/>
                <a:gd name="connsiteY1" fmla="*/ 593907 h 3264060"/>
                <a:gd name="connsiteX2" fmla="*/ 2907176 w 2907176"/>
                <a:gd name="connsiteY2" fmla="*/ 615026 h 3264060"/>
                <a:gd name="connsiteX3" fmla="*/ 2829017 w 2907176"/>
                <a:gd name="connsiteY3" fmla="*/ 719547 h 3264060"/>
                <a:gd name="connsiteX4" fmla="*/ 2550292 w 2907176"/>
                <a:gd name="connsiteY4" fmla="*/ 1632030 h 3264060"/>
                <a:gd name="connsiteX5" fmla="*/ 2829017 w 2907176"/>
                <a:gd name="connsiteY5" fmla="*/ 2544513 h 3264060"/>
                <a:gd name="connsiteX6" fmla="*/ 2907176 w 2907176"/>
                <a:gd name="connsiteY6" fmla="*/ 2649035 h 3264060"/>
                <a:gd name="connsiteX7" fmla="*/ 2891384 w 2907176"/>
                <a:gd name="connsiteY7" fmla="*/ 2670153 h 3264060"/>
                <a:gd name="connsiteX8" fmla="*/ 1632030 w 2907176"/>
                <a:gd name="connsiteY8" fmla="*/ 3264060 h 3264060"/>
                <a:gd name="connsiteX9" fmla="*/ 0 w 2907176"/>
                <a:gd name="connsiteY9" fmla="*/ 1632030 h 3264060"/>
                <a:gd name="connsiteX10" fmla="*/ 1632030 w 2907176"/>
                <a:gd name="connsiteY10" fmla="*/ 0 h 32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176" h="3264060">
                  <a:moveTo>
                    <a:pt x="1632030" y="0"/>
                  </a:moveTo>
                  <a:cubicBezTo>
                    <a:pt x="2139037" y="0"/>
                    <a:pt x="2592045" y="231193"/>
                    <a:pt x="2891384" y="593907"/>
                  </a:cubicBezTo>
                  <a:lnTo>
                    <a:pt x="2907176" y="615026"/>
                  </a:lnTo>
                  <a:lnTo>
                    <a:pt x="2829017" y="719547"/>
                  </a:lnTo>
                  <a:cubicBezTo>
                    <a:pt x="2653045" y="980020"/>
                    <a:pt x="2550292" y="1294026"/>
                    <a:pt x="2550292" y="1632030"/>
                  </a:cubicBezTo>
                  <a:cubicBezTo>
                    <a:pt x="2550292" y="1970035"/>
                    <a:pt x="2653045" y="2284040"/>
                    <a:pt x="2829017" y="2544513"/>
                  </a:cubicBezTo>
                  <a:lnTo>
                    <a:pt x="2907176" y="2649035"/>
                  </a:lnTo>
                  <a:lnTo>
                    <a:pt x="2891384" y="2670153"/>
                  </a:lnTo>
                  <a:cubicBezTo>
                    <a:pt x="2592045" y="3032867"/>
                    <a:pt x="2139037" y="3264060"/>
                    <a:pt x="1632030" y="3264060"/>
                  </a:cubicBezTo>
                  <a:cubicBezTo>
                    <a:pt x="730685" y="3264060"/>
                    <a:pt x="0" y="2533375"/>
                    <a:pt x="0" y="1632030"/>
                  </a:cubicBezTo>
                  <a:cubicBezTo>
                    <a:pt x="0" y="730685"/>
                    <a:pt x="730685" y="0"/>
                    <a:pt x="1632030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xmlns="" id="{1AA29669-7C0A-43F8-AF03-577104BD34C5}"/>
                </a:ext>
              </a:extLst>
            </p:cNvPr>
            <p:cNvSpPr/>
            <p:nvPr/>
          </p:nvSpPr>
          <p:spPr>
            <a:xfrm>
              <a:off x="5710696" y="2178260"/>
              <a:ext cx="504911" cy="1379840"/>
            </a:xfrm>
            <a:custGeom>
              <a:avLst/>
              <a:gdLst>
                <a:gd name="connsiteX0" fmla="*/ 248394 w 504911"/>
                <a:gd name="connsiteY0" fmla="*/ 0 h 1379840"/>
                <a:gd name="connsiteX1" fmla="*/ 258603 w 504911"/>
                <a:gd name="connsiteY1" fmla="*/ 11233 h 1379840"/>
                <a:gd name="connsiteX2" fmla="*/ 504911 w 504911"/>
                <a:gd name="connsiteY2" fmla="*/ 697344 h 1379840"/>
                <a:gd name="connsiteX3" fmla="*/ 320697 w 504911"/>
                <a:gd name="connsiteY3" fmla="*/ 1300418 h 1379840"/>
                <a:gd name="connsiteX4" fmla="*/ 261306 w 504911"/>
                <a:gd name="connsiteY4" fmla="*/ 1379840 h 1379840"/>
                <a:gd name="connsiteX5" fmla="*/ 242990 w 504911"/>
                <a:gd name="connsiteY5" fmla="*/ 1359688 h 1379840"/>
                <a:gd name="connsiteX6" fmla="*/ 0 w 504911"/>
                <a:gd name="connsiteY6" fmla="*/ 682817 h 1379840"/>
                <a:gd name="connsiteX7" fmla="*/ 242990 w 504911"/>
                <a:gd name="connsiteY7" fmla="*/ 5946 h 1379840"/>
                <a:gd name="connsiteX8" fmla="*/ 248394 w 504911"/>
                <a:gd name="connsiteY8" fmla="*/ 0 h 13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911" h="1379840">
                  <a:moveTo>
                    <a:pt x="248394" y="0"/>
                  </a:moveTo>
                  <a:lnTo>
                    <a:pt x="258603" y="11233"/>
                  </a:lnTo>
                  <a:cubicBezTo>
                    <a:pt x="412477" y="197684"/>
                    <a:pt x="504911" y="436720"/>
                    <a:pt x="504911" y="697344"/>
                  </a:cubicBezTo>
                  <a:cubicBezTo>
                    <a:pt x="504911" y="920737"/>
                    <a:pt x="437000" y="1128268"/>
                    <a:pt x="320697" y="1300418"/>
                  </a:cubicBezTo>
                  <a:lnTo>
                    <a:pt x="261306" y="1379840"/>
                  </a:lnTo>
                  <a:lnTo>
                    <a:pt x="242990" y="1359688"/>
                  </a:lnTo>
                  <a:cubicBezTo>
                    <a:pt x="91189" y="1175748"/>
                    <a:pt x="0" y="939932"/>
                    <a:pt x="0" y="682817"/>
                  </a:cubicBezTo>
                  <a:cubicBezTo>
                    <a:pt x="0" y="425703"/>
                    <a:pt x="91189" y="189887"/>
                    <a:pt x="242990" y="5946"/>
                  </a:cubicBezTo>
                  <a:lnTo>
                    <a:pt x="248394" y="0"/>
                  </a:lnTo>
                  <a:close/>
                </a:path>
              </a:pathLst>
            </a:custGeom>
            <a:solidFill>
              <a:srgbClr val="4E758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0C9552A5-AF37-4A59-BECC-B56D95976881}"/>
                </a:ext>
              </a:extLst>
            </p:cNvPr>
            <p:cNvSpPr/>
            <p:nvPr/>
          </p:nvSpPr>
          <p:spPr>
            <a:xfrm>
              <a:off x="4294209" y="1796970"/>
              <a:ext cx="1677793" cy="2157268"/>
            </a:xfrm>
            <a:custGeom>
              <a:avLst/>
              <a:gdLst>
                <a:gd name="connsiteX0" fmla="*/ 842764 w 1677793"/>
                <a:gd name="connsiteY0" fmla="*/ 0 h 2157268"/>
                <a:gd name="connsiteX1" fmla="*/ 1605473 w 1677793"/>
                <a:gd name="connsiteY1" fmla="*/ 315925 h 2157268"/>
                <a:gd name="connsiteX2" fmla="*/ 1664881 w 1677793"/>
                <a:gd name="connsiteY2" fmla="*/ 381290 h 2157268"/>
                <a:gd name="connsiteX3" fmla="*/ 1659477 w 1677793"/>
                <a:gd name="connsiteY3" fmla="*/ 387236 h 2157268"/>
                <a:gd name="connsiteX4" fmla="*/ 1416487 w 1677793"/>
                <a:gd name="connsiteY4" fmla="*/ 1064107 h 2157268"/>
                <a:gd name="connsiteX5" fmla="*/ 1659477 w 1677793"/>
                <a:gd name="connsiteY5" fmla="*/ 1740978 h 2157268"/>
                <a:gd name="connsiteX6" fmla="*/ 1677793 w 1677793"/>
                <a:gd name="connsiteY6" fmla="*/ 1761130 h 2157268"/>
                <a:gd name="connsiteX7" fmla="*/ 1675090 w 1677793"/>
                <a:gd name="connsiteY7" fmla="*/ 1764745 h 2157268"/>
                <a:gd name="connsiteX8" fmla="*/ 842764 w 1677793"/>
                <a:gd name="connsiteY8" fmla="*/ 2157268 h 2157268"/>
                <a:gd name="connsiteX9" fmla="*/ 10437 w 1677793"/>
                <a:gd name="connsiteY9" fmla="*/ 1764746 h 2157268"/>
                <a:gd name="connsiteX10" fmla="*/ 0 w 1677793"/>
                <a:gd name="connsiteY10" fmla="*/ 1750789 h 2157268"/>
                <a:gd name="connsiteX11" fmla="*/ 51657 w 1677793"/>
                <a:gd name="connsiteY11" fmla="*/ 1681708 h 2157268"/>
                <a:gd name="connsiteX12" fmla="*/ 235870 w 1677793"/>
                <a:gd name="connsiteY12" fmla="*/ 1078634 h 2157268"/>
                <a:gd name="connsiteX13" fmla="*/ 51657 w 1677793"/>
                <a:gd name="connsiteY13" fmla="*/ 475560 h 2157268"/>
                <a:gd name="connsiteX14" fmla="*/ 0 w 1677793"/>
                <a:gd name="connsiteY14" fmla="*/ 406480 h 2157268"/>
                <a:gd name="connsiteX15" fmla="*/ 10437 w 1677793"/>
                <a:gd name="connsiteY15" fmla="*/ 392523 h 2157268"/>
                <a:gd name="connsiteX16" fmla="*/ 842764 w 1677793"/>
                <a:gd name="connsiteY16" fmla="*/ 0 h 215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793" h="2157268">
                  <a:moveTo>
                    <a:pt x="842764" y="0"/>
                  </a:moveTo>
                  <a:cubicBezTo>
                    <a:pt x="1140621" y="0"/>
                    <a:pt x="1410279" y="120730"/>
                    <a:pt x="1605473" y="315925"/>
                  </a:cubicBezTo>
                  <a:lnTo>
                    <a:pt x="1664881" y="381290"/>
                  </a:lnTo>
                  <a:lnTo>
                    <a:pt x="1659477" y="387236"/>
                  </a:lnTo>
                  <a:cubicBezTo>
                    <a:pt x="1507676" y="571177"/>
                    <a:pt x="1416487" y="806993"/>
                    <a:pt x="1416487" y="1064107"/>
                  </a:cubicBezTo>
                  <a:cubicBezTo>
                    <a:pt x="1416487" y="1321222"/>
                    <a:pt x="1507676" y="1557038"/>
                    <a:pt x="1659477" y="1740978"/>
                  </a:cubicBezTo>
                  <a:lnTo>
                    <a:pt x="1677793" y="1761130"/>
                  </a:lnTo>
                  <a:lnTo>
                    <a:pt x="1675090" y="1764745"/>
                  </a:lnTo>
                  <a:cubicBezTo>
                    <a:pt x="1477253" y="2004469"/>
                    <a:pt x="1177853" y="2157268"/>
                    <a:pt x="842764" y="2157268"/>
                  </a:cubicBezTo>
                  <a:cubicBezTo>
                    <a:pt x="507676" y="2157268"/>
                    <a:pt x="208275" y="2004469"/>
                    <a:pt x="10437" y="1764746"/>
                  </a:cubicBezTo>
                  <a:lnTo>
                    <a:pt x="0" y="1750789"/>
                  </a:lnTo>
                  <a:lnTo>
                    <a:pt x="51657" y="1681708"/>
                  </a:lnTo>
                  <a:cubicBezTo>
                    <a:pt x="167960" y="1509558"/>
                    <a:pt x="235870" y="1302027"/>
                    <a:pt x="235870" y="1078634"/>
                  </a:cubicBezTo>
                  <a:cubicBezTo>
                    <a:pt x="235870" y="855242"/>
                    <a:pt x="167960" y="647711"/>
                    <a:pt x="51657" y="475560"/>
                  </a:cubicBezTo>
                  <a:lnTo>
                    <a:pt x="0" y="406480"/>
                  </a:lnTo>
                  <a:lnTo>
                    <a:pt x="10437" y="392523"/>
                  </a:lnTo>
                  <a:cubicBezTo>
                    <a:pt x="208275" y="152799"/>
                    <a:pt x="507676" y="0"/>
                    <a:pt x="842764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A1248388-114A-40E9-AA7C-848779D27117}"/>
              </a:ext>
            </a:extLst>
          </p:cNvPr>
          <p:cNvSpPr/>
          <p:nvPr/>
        </p:nvSpPr>
        <p:spPr>
          <a:xfrm rot="16200000">
            <a:off x="2180115" y="3130206"/>
            <a:ext cx="597585" cy="59758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FCA2CA5-AF16-4F66-A642-96F3CEF482A6}"/>
              </a:ext>
            </a:extLst>
          </p:cNvPr>
          <p:cNvSpPr/>
          <p:nvPr/>
        </p:nvSpPr>
        <p:spPr>
          <a:xfrm rot="16200000">
            <a:off x="8765527" y="3067994"/>
            <a:ext cx="597585" cy="59758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B685FE2-4790-49C9-AB3F-5823D9F9E8F4}"/>
              </a:ext>
            </a:extLst>
          </p:cNvPr>
          <p:cNvSpPr txBox="1"/>
          <p:nvPr/>
        </p:nvSpPr>
        <p:spPr>
          <a:xfrm>
            <a:off x="4179844" y="1035171"/>
            <a:ext cx="34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 ONE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5B9E28D-7B1C-4F71-BD71-077C7683050C}"/>
              </a:ext>
            </a:extLst>
          </p:cNvPr>
          <p:cNvSpPr txBox="1"/>
          <p:nvPr/>
        </p:nvSpPr>
        <p:spPr>
          <a:xfrm>
            <a:off x="3812073" y="2530286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复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612608B-C0AE-46E6-90F9-39FC7319FF67}"/>
              </a:ext>
            </a:extLst>
          </p:cNvPr>
          <p:cNvSpPr txBox="1"/>
          <p:nvPr/>
        </p:nvSpPr>
        <p:spPr>
          <a:xfrm>
            <a:off x="6230140" y="2530287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习</a:t>
            </a:r>
          </a:p>
        </p:txBody>
      </p:sp>
    </p:spTree>
    <p:extLst>
      <p:ext uri="{BB962C8B-B14F-4D97-AF65-F5344CB8AC3E}">
        <p14:creationId xmlns:p14="http://schemas.microsoft.com/office/powerpoint/2010/main" val="19218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32353" y="905168"/>
            <a:ext cx="264687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v to try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v to wear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suitable</a:t>
            </a:r>
            <a:endParaRPr kumimoji="1" lang="en-US" altLang="zh-CN" sz="2400" dirty="0"/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err="1" smtClean="0"/>
              <a:t>vo</a:t>
            </a:r>
            <a:r>
              <a:rPr kumimoji="1" lang="en-US" altLang="zh-CN" sz="2400" dirty="0" smtClean="0"/>
              <a:t> to give change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n color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/>
              <a:t>n clothes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/>
              <a:t>n pants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/>
              <a:t>n shoes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/>
              <a:t>n </a:t>
            </a:r>
            <a:r>
              <a:rPr kumimoji="1" lang="en-US" altLang="zh-CN" sz="2400" dirty="0" smtClean="0"/>
              <a:t>shirt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cheap</a:t>
            </a: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E378E129-25B6-48B6-BBB1-5C476B2E0776}"/>
              </a:ext>
            </a:extLst>
          </p:cNvPr>
          <p:cNvSpPr/>
          <p:nvPr/>
        </p:nvSpPr>
        <p:spPr>
          <a:xfrm>
            <a:off x="5890380" y="0"/>
            <a:ext cx="6301620" cy="762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ED857A0B-BC9B-40CC-ACAE-DF9491157033}"/>
              </a:ext>
            </a:extLst>
          </p:cNvPr>
          <p:cNvSpPr/>
          <p:nvPr/>
        </p:nvSpPr>
        <p:spPr>
          <a:xfrm>
            <a:off x="6078625" y="271684"/>
            <a:ext cx="269227" cy="243742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14974" y="1215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写汉字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4715343" y="918678"/>
            <a:ext cx="80021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试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穿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合适</a:t>
            </a:r>
            <a:endParaRPr kumimoji="1" lang="en-US" altLang="zh-CN" sz="2400" dirty="0" smtClean="0"/>
          </a:p>
          <a:p>
            <a:r>
              <a:rPr kumimoji="1" lang="zh-CN" altLang="en-US" sz="2400" dirty="0" smtClean="0">
                <a:solidFill>
                  <a:srgbClr val="000000"/>
                </a:solidFill>
              </a:rPr>
              <a:t>找钱</a:t>
            </a:r>
            <a:endParaRPr kumimoji="1" lang="en-US" altLang="zh-CN" sz="2400" dirty="0" smtClean="0">
              <a:solidFill>
                <a:srgbClr val="000000"/>
              </a:solidFill>
            </a:endParaRPr>
          </a:p>
          <a:p>
            <a:r>
              <a:rPr kumimoji="1" lang="zh-CN" altLang="en-US" sz="2400" dirty="0" smtClean="0"/>
              <a:t>颜色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衣服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裤子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鞋子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衬衫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便宜</a:t>
            </a:r>
            <a:endParaRPr kumimoji="1" lang="en-US" altLang="zh-CN" sz="2400" dirty="0" smtClean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593" y="1521023"/>
            <a:ext cx="3972239" cy="253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0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0220" y="1229408"/>
            <a:ext cx="5012586" cy="3350473"/>
          </a:xfrm>
          <a:prstGeom prst="rect">
            <a:avLst/>
          </a:prstGeom>
          <a:noFill/>
          <a:ln w="381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>
              <a:solidFill>
                <a:srgbClr val="0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7464" y="2340093"/>
            <a:ext cx="4134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A : </a:t>
            </a:r>
            <a:r>
              <a:rPr kumimoji="1" lang="zh-CN" altLang="en-US" sz="2000" dirty="0" smtClean="0"/>
              <a:t>你下个</a:t>
            </a:r>
            <a:r>
              <a:rPr kumimoji="1" lang="en-US" altLang="zh-CN" sz="2000" dirty="0" smtClean="0"/>
              <a:t>_________</a:t>
            </a:r>
            <a:r>
              <a:rPr kumimoji="1" lang="zh-CN" altLang="en-US" sz="2000" dirty="0" smtClean="0"/>
              <a:t>要做什么</a:t>
            </a:r>
            <a:r>
              <a:rPr kumimoji="1" lang="en-US" altLang="zh-CN" sz="2000" dirty="0"/>
              <a:t>?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 : </a:t>
            </a:r>
            <a:r>
              <a:rPr kumimoji="1" lang="en-US" altLang="zh-CN" sz="2000" u="sng" dirty="0" smtClean="0"/>
              <a:t>                              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</p:txBody>
      </p:sp>
      <p:sp>
        <p:nvSpPr>
          <p:cNvPr id="5" name="矩形 4"/>
          <p:cNvSpPr/>
          <p:nvPr/>
        </p:nvSpPr>
        <p:spPr>
          <a:xfrm>
            <a:off x="387377" y="1339427"/>
            <a:ext cx="4094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800000"/>
                </a:solidFill>
              </a:rPr>
              <a:t>GRAMMAR</a:t>
            </a:r>
            <a:r>
              <a:rPr kumimoji="1" lang="zh-CN" altLang="en-US" b="1" dirty="0">
                <a:solidFill>
                  <a:srgbClr val="800000"/>
                </a:solidFill>
              </a:rPr>
              <a:t>：</a:t>
            </a:r>
            <a:r>
              <a:rPr kumimoji="1" lang="en-US" altLang="zh-CN" b="1" dirty="0">
                <a:solidFill>
                  <a:srgbClr val="800000"/>
                </a:solidFill>
              </a:rPr>
              <a:t>The modal verb </a:t>
            </a:r>
            <a:r>
              <a:rPr kumimoji="1" lang="zh-CN" altLang="en-US" b="1" dirty="0">
                <a:solidFill>
                  <a:srgbClr val="800000"/>
                </a:solidFill>
              </a:rPr>
              <a:t>要（</a:t>
            </a:r>
            <a:r>
              <a:rPr kumimoji="1" lang="en-US" altLang="zh-CN" b="1" dirty="0" err="1">
                <a:solidFill>
                  <a:srgbClr val="800000"/>
                </a:solidFill>
              </a:rPr>
              <a:t>yào</a:t>
            </a:r>
            <a:r>
              <a:rPr kumimoji="1" lang="zh-CN" altLang="en-US" b="1" dirty="0">
                <a:solidFill>
                  <a:srgbClr val="800000"/>
                </a:solidFill>
              </a:rPr>
              <a:t>）</a:t>
            </a:r>
          </a:p>
        </p:txBody>
      </p:sp>
      <p:sp>
        <p:nvSpPr>
          <p:cNvPr id="6" name="矩形 5"/>
          <p:cNvSpPr/>
          <p:nvPr/>
        </p:nvSpPr>
        <p:spPr>
          <a:xfrm>
            <a:off x="5867558" y="1233199"/>
            <a:ext cx="5012586" cy="3350473"/>
          </a:xfrm>
          <a:prstGeom prst="rect">
            <a:avLst/>
          </a:prstGeom>
          <a:noFill/>
          <a:ln w="381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>
              <a:solidFill>
                <a:srgbClr val="0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38759" y="1356728"/>
            <a:ext cx="4094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800000"/>
                </a:solidFill>
              </a:rPr>
              <a:t>GRAMMAR</a:t>
            </a:r>
            <a:r>
              <a:rPr kumimoji="1" lang="zh-CN" altLang="en-US" b="1" dirty="0">
                <a:solidFill>
                  <a:srgbClr val="800000"/>
                </a:solidFill>
              </a:rPr>
              <a:t>：</a:t>
            </a:r>
            <a:r>
              <a:rPr kumimoji="1" lang="en-US" altLang="zh-CN" b="1" dirty="0">
                <a:solidFill>
                  <a:srgbClr val="800000"/>
                </a:solidFill>
              </a:rPr>
              <a:t>The modal verb </a:t>
            </a:r>
            <a:r>
              <a:rPr kumimoji="1" lang="zh-CN" altLang="en-US" b="1" dirty="0">
                <a:solidFill>
                  <a:srgbClr val="800000"/>
                </a:solidFill>
              </a:rPr>
              <a:t>要（</a:t>
            </a:r>
            <a:r>
              <a:rPr kumimoji="1" lang="en-US" altLang="zh-CN" b="1" dirty="0" err="1">
                <a:solidFill>
                  <a:srgbClr val="800000"/>
                </a:solidFill>
              </a:rPr>
              <a:t>yào</a:t>
            </a:r>
            <a:r>
              <a:rPr kumimoji="1" lang="zh-CN" altLang="en-US" b="1" dirty="0">
                <a:solidFill>
                  <a:srgbClr val="800000"/>
                </a:solidFill>
              </a:rPr>
              <a:t>）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18846" y="2451963"/>
            <a:ext cx="4134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A : </a:t>
            </a:r>
            <a:r>
              <a:rPr kumimoji="1" lang="zh-CN" altLang="en-US" sz="2000" dirty="0" smtClean="0"/>
              <a:t>你下课</a:t>
            </a:r>
            <a:r>
              <a:rPr kumimoji="1" lang="zh-CN" altLang="en-US" sz="2000" dirty="0" smtClean="0">
                <a:solidFill>
                  <a:srgbClr val="800000"/>
                </a:solidFill>
              </a:rPr>
              <a:t>以后</a:t>
            </a:r>
            <a:r>
              <a:rPr kumimoji="1" lang="zh-CN" altLang="en-US" sz="2000" dirty="0" smtClean="0"/>
              <a:t>要做什么</a:t>
            </a:r>
            <a:r>
              <a:rPr kumimoji="1" lang="en-US" altLang="zh-CN" sz="2000" dirty="0"/>
              <a:t>?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 : </a:t>
            </a:r>
            <a:r>
              <a:rPr kumimoji="1" lang="en-US" altLang="zh-CN" sz="2000" u="sng" dirty="0" smtClean="0"/>
              <a:t>                              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3663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0220" y="1229408"/>
            <a:ext cx="5174718" cy="3350473"/>
          </a:xfrm>
          <a:prstGeom prst="rect">
            <a:avLst/>
          </a:prstGeom>
          <a:noFill/>
          <a:ln w="381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>
              <a:solidFill>
                <a:srgbClr val="0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7464" y="2340093"/>
            <a:ext cx="4134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A : </a:t>
            </a:r>
            <a:r>
              <a:rPr kumimoji="1" lang="zh-CN" altLang="en-US" sz="2000" dirty="0" smtClean="0"/>
              <a:t>你最近想买什么</a:t>
            </a:r>
            <a:r>
              <a:rPr kumimoji="1" lang="en-US" altLang="zh-CN" sz="2000" dirty="0" smtClean="0"/>
              <a:t>?</a:t>
            </a:r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 : </a:t>
            </a:r>
            <a:r>
              <a:rPr kumimoji="1" lang="en-US" altLang="zh-CN" sz="2000" u="sng" dirty="0" smtClean="0"/>
              <a:t>                              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</p:txBody>
      </p:sp>
      <p:sp>
        <p:nvSpPr>
          <p:cNvPr id="5" name="矩形 4"/>
          <p:cNvSpPr/>
          <p:nvPr/>
        </p:nvSpPr>
        <p:spPr>
          <a:xfrm>
            <a:off x="387377" y="1339427"/>
            <a:ext cx="52613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 smtClean="0">
                <a:solidFill>
                  <a:srgbClr val="8000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800000"/>
                </a:solidFill>
              </a:rPr>
              <a:t>：</a:t>
            </a:r>
            <a:r>
              <a:rPr kumimoji="1" lang="zh-CN" altLang="en-US" sz="2000" b="1" dirty="0">
                <a:solidFill>
                  <a:srgbClr val="800000"/>
                </a:solidFill>
              </a:rPr>
              <a:t>想</a:t>
            </a:r>
            <a:r>
              <a:rPr kumimoji="1" lang="en-US" altLang="zh-CN" sz="2000" b="1" dirty="0">
                <a:solidFill>
                  <a:srgbClr val="800000"/>
                </a:solidFill>
              </a:rPr>
              <a:t> </a:t>
            </a:r>
            <a:r>
              <a:rPr kumimoji="1" lang="zh-CN" altLang="en-US" sz="2000" b="1" dirty="0">
                <a:solidFill>
                  <a:srgbClr val="800000"/>
                </a:solidFill>
              </a:rPr>
              <a:t>［</a:t>
            </a:r>
            <a:r>
              <a:rPr kumimoji="1" lang="en-US" altLang="zh-CN" sz="2000" b="1" dirty="0">
                <a:solidFill>
                  <a:srgbClr val="800000"/>
                </a:solidFill>
              </a:rPr>
              <a:t>to feel like</a:t>
            </a:r>
            <a:r>
              <a:rPr kumimoji="1" lang="zh-CN" altLang="en-US" sz="2000" b="1" dirty="0">
                <a:solidFill>
                  <a:srgbClr val="800000"/>
                </a:solidFill>
              </a:rPr>
              <a:t>；</a:t>
            </a:r>
            <a:r>
              <a:rPr kumimoji="1" lang="en-US" altLang="zh-CN" sz="2000" b="1" dirty="0">
                <a:solidFill>
                  <a:srgbClr val="800000"/>
                </a:solidFill>
              </a:rPr>
              <a:t>would like to</a:t>
            </a:r>
            <a:r>
              <a:rPr kumimoji="1" lang="zh-CN" altLang="en-US" sz="2000" b="1" dirty="0">
                <a:solidFill>
                  <a:srgbClr val="800000"/>
                </a:solidFill>
              </a:rPr>
              <a:t>］</a:t>
            </a:r>
          </a:p>
          <a:p>
            <a:endParaRPr kumimoji="1" lang="zh-CN" altLang="en-US" sz="2000" b="1" dirty="0">
              <a:solidFill>
                <a:srgbClr val="80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7558" y="1215899"/>
            <a:ext cx="5103384" cy="3367774"/>
          </a:xfrm>
          <a:prstGeom prst="rect">
            <a:avLst/>
          </a:prstGeom>
          <a:noFill/>
          <a:ln w="381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>
              <a:solidFill>
                <a:srgbClr val="0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18846" y="2451963"/>
            <a:ext cx="4134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A : </a:t>
            </a:r>
            <a:r>
              <a:rPr kumimoji="1" lang="zh-CN" altLang="en-US" sz="2000" dirty="0" smtClean="0"/>
              <a:t>你最近想吃什么</a:t>
            </a:r>
            <a:r>
              <a:rPr kumimoji="1" lang="en-US" altLang="zh-CN" sz="2000" dirty="0" smtClean="0"/>
              <a:t>?</a:t>
            </a:r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 : </a:t>
            </a:r>
            <a:r>
              <a:rPr kumimoji="1" lang="en-US" altLang="zh-CN" sz="2000" u="sng" dirty="0" smtClean="0"/>
              <a:t>                              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</p:txBody>
      </p:sp>
      <p:sp>
        <p:nvSpPr>
          <p:cNvPr id="9" name="矩形 8"/>
          <p:cNvSpPr/>
          <p:nvPr/>
        </p:nvSpPr>
        <p:spPr>
          <a:xfrm>
            <a:off x="5876626" y="1248647"/>
            <a:ext cx="52613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 smtClean="0">
                <a:solidFill>
                  <a:srgbClr val="8000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800000"/>
                </a:solidFill>
              </a:rPr>
              <a:t>：</a:t>
            </a:r>
            <a:r>
              <a:rPr kumimoji="1" lang="zh-CN" altLang="en-US" sz="2000" b="1" dirty="0">
                <a:solidFill>
                  <a:srgbClr val="800000"/>
                </a:solidFill>
              </a:rPr>
              <a:t>想</a:t>
            </a:r>
            <a:r>
              <a:rPr kumimoji="1" lang="en-US" altLang="zh-CN" sz="2000" b="1" dirty="0">
                <a:solidFill>
                  <a:srgbClr val="800000"/>
                </a:solidFill>
              </a:rPr>
              <a:t> </a:t>
            </a:r>
            <a:r>
              <a:rPr kumimoji="1" lang="zh-CN" altLang="en-US" sz="2000" b="1" dirty="0">
                <a:solidFill>
                  <a:srgbClr val="800000"/>
                </a:solidFill>
              </a:rPr>
              <a:t>［</a:t>
            </a:r>
            <a:r>
              <a:rPr kumimoji="1" lang="en-US" altLang="zh-CN" sz="2000" b="1" dirty="0">
                <a:solidFill>
                  <a:srgbClr val="800000"/>
                </a:solidFill>
              </a:rPr>
              <a:t>to feel like</a:t>
            </a:r>
            <a:r>
              <a:rPr kumimoji="1" lang="zh-CN" altLang="en-US" sz="2000" b="1" dirty="0">
                <a:solidFill>
                  <a:srgbClr val="800000"/>
                </a:solidFill>
              </a:rPr>
              <a:t>；</a:t>
            </a:r>
            <a:r>
              <a:rPr kumimoji="1" lang="en-US" altLang="zh-CN" sz="2000" b="1" dirty="0">
                <a:solidFill>
                  <a:srgbClr val="800000"/>
                </a:solidFill>
              </a:rPr>
              <a:t>would like to</a:t>
            </a:r>
            <a:r>
              <a:rPr kumimoji="1" lang="zh-CN" altLang="en-US" sz="2000" b="1" dirty="0">
                <a:solidFill>
                  <a:srgbClr val="800000"/>
                </a:solidFill>
              </a:rPr>
              <a:t>］</a:t>
            </a:r>
          </a:p>
          <a:p>
            <a:endParaRPr kumimoji="1" lang="zh-CN" altLang="en-US" sz="2000" b="1" dirty="0">
              <a:solidFill>
                <a:srgbClr val="8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71683" y="5228360"/>
            <a:ext cx="1767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🍚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米饭</a:t>
            </a:r>
            <a:r>
              <a:rPr kumimoji="1" lang="en-US" altLang="zh-CN" dirty="0" smtClean="0"/>
              <a:t> mi3fan4</a:t>
            </a:r>
          </a:p>
          <a:p>
            <a:r>
              <a:rPr kumimoji="1" lang="zh-CN" altLang="en-US" dirty="0" smtClean="0"/>
              <a:t>苹果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ping3guo3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85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07" y="3658342"/>
            <a:ext cx="1935651" cy="24195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868" y="1061309"/>
            <a:ext cx="3030322" cy="20202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49" y="1050844"/>
            <a:ext cx="3119673" cy="206678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09107" y="324882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他会写英文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521" y="857119"/>
            <a:ext cx="3149344" cy="236200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348542" y="325905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他会说中文／他会说英文</a:t>
            </a:r>
            <a:endParaRPr kumimoji="1"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2350" y="850700"/>
            <a:ext cx="2129650" cy="21296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204362" y="314834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她会跳舞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0588622" y="316512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他会唱歌</a:t>
            </a:r>
            <a:endParaRPr kumimoji="1"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505" y="3927675"/>
            <a:ext cx="2242538" cy="224253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203592" y="631408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他会写汉字</a:t>
            </a:r>
            <a:endParaRPr kumimoji="1" lang="zh-CN" altLang="en-US" dirty="0"/>
          </a:p>
        </p:txBody>
      </p:sp>
      <p:pic>
        <p:nvPicPr>
          <p:cNvPr id="15" name="图片 14" descr="ac096c7ac29cdcb5b62dcc16c17aaf02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50" y="4010462"/>
            <a:ext cx="3564959" cy="199637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617432" y="627236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他会做饭</a:t>
            </a:r>
            <a:endParaRPr kumimoji="1" lang="zh-CN" altLang="en-US" dirty="0"/>
          </a:p>
        </p:txBody>
      </p:sp>
      <p:pic>
        <p:nvPicPr>
          <p:cNvPr id="17" name="图片 16" descr="9ea6ccc771d1f5727cf807a46f61855e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749" y="3744644"/>
            <a:ext cx="1778321" cy="237109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19639" y="624140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她不会做饭</a:t>
            </a:r>
            <a:endParaRPr kumimoji="1"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9967708" y="620442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他会打球</a:t>
            </a:r>
            <a:endParaRPr kumimoji="1"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="" xmlns:a16="http://schemas.microsoft.com/office/drawing/2014/main" id="{ED857A0B-BC9B-40CC-ACAE-DF9491157033}"/>
              </a:ext>
            </a:extLst>
          </p:cNvPr>
          <p:cNvSpPr/>
          <p:nvPr/>
        </p:nvSpPr>
        <p:spPr>
          <a:xfrm>
            <a:off x="565344" y="300544"/>
            <a:ext cx="269227" cy="243742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25195" y="184240"/>
            <a:ext cx="2686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Practice: </a:t>
            </a:r>
            <a:r>
              <a:rPr kumimoji="1" lang="zh-CN" altLang="en-US" sz="2400" b="1" dirty="0" smtClean="0">
                <a:solidFill>
                  <a:srgbClr val="4E758E"/>
                </a:solidFill>
              </a:rPr>
              <a:t>会</a:t>
            </a:r>
            <a:r>
              <a:rPr kumimoji="1" lang="zh-CN" altLang="en-US" sz="2400" b="1" dirty="0">
                <a:solidFill>
                  <a:srgbClr val="4E758E"/>
                </a:solidFill>
              </a:rPr>
              <a:t>（</a:t>
            </a:r>
            <a:r>
              <a:rPr kumimoji="1" lang="it-IT" altLang="zh-CN" sz="2400" b="1" dirty="0" err="1">
                <a:solidFill>
                  <a:srgbClr val="4E758E"/>
                </a:solidFill>
              </a:rPr>
              <a:t>huì</a:t>
            </a:r>
            <a:r>
              <a:rPr kumimoji="1" lang="zh-CN" altLang="en-US" sz="2400" b="1" dirty="0">
                <a:solidFill>
                  <a:srgbClr val="4E758E"/>
                </a:solidFill>
              </a:rPr>
              <a:t>）</a:t>
            </a:r>
            <a:endParaRPr kumimoji="1" lang="en-US" altLang="zh-CN" sz="24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="" xmlns:a16="http://schemas.microsoft.com/office/drawing/2014/main" id="{E378E129-25B6-48B6-BBB1-5C476B2E0776}"/>
              </a:ext>
            </a:extLst>
          </p:cNvPr>
          <p:cNvSpPr/>
          <p:nvPr/>
        </p:nvSpPr>
        <p:spPr>
          <a:xfrm>
            <a:off x="447523" y="157238"/>
            <a:ext cx="6725515" cy="6508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4" grpId="0"/>
      <p:bldP spid="16" grpId="0"/>
      <p:bldP spid="18" grpId="0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89" y="2114003"/>
            <a:ext cx="2220975" cy="22209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04207" y="937003"/>
            <a:ext cx="390082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块</a:t>
            </a:r>
            <a:endParaRPr kumimoji="1" lang="en-US" altLang="zh-CN" sz="2800" dirty="0"/>
          </a:p>
          <a:p>
            <a:r>
              <a:rPr kumimoji="1" lang="en-US" altLang="zh-CN" sz="2200" dirty="0" smtClean="0"/>
              <a:t>m measure word for the basic </a:t>
            </a:r>
          </a:p>
          <a:p>
            <a:r>
              <a:rPr kumimoji="1" lang="en-US" altLang="zh-CN" sz="2200" dirty="0" smtClean="0"/>
              <a:t>Chinese monetary unit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55823" y="916797"/>
            <a:ext cx="386969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毛</a:t>
            </a:r>
            <a:endParaRPr kumimoji="1" lang="en-US" altLang="zh-CN" sz="6600" dirty="0" smtClean="0"/>
          </a:p>
          <a:p>
            <a:r>
              <a:rPr kumimoji="1" lang="en-US" altLang="zh-CN" sz="2200" dirty="0" smtClean="0"/>
              <a:t>m measure word for 1/10 of a </a:t>
            </a:r>
          </a:p>
          <a:p>
            <a:r>
              <a:rPr kumimoji="1" lang="en-US" altLang="zh-CN" sz="2200" dirty="0" err="1" smtClean="0"/>
              <a:t>kuai,dime</a:t>
            </a:r>
            <a:r>
              <a:rPr kumimoji="1" lang="en-US" altLang="zh-CN" sz="2200" dirty="0" smtClean="0"/>
              <a:t> [in US money]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221123" y="871933"/>
            <a:ext cx="429035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分</a:t>
            </a:r>
            <a:endParaRPr kumimoji="1" lang="en-US" altLang="zh-CN" sz="6600" dirty="0" smtClean="0"/>
          </a:p>
          <a:p>
            <a:r>
              <a:rPr kumimoji="1" lang="en-US" altLang="zh-CN" sz="2000" dirty="0" smtClean="0"/>
              <a:t>m measure word for 1/100 of a </a:t>
            </a:r>
            <a:r>
              <a:rPr kumimoji="1" lang="en-US" altLang="zh-CN" sz="2000" dirty="0" err="1" smtClean="0"/>
              <a:t>kuai</a:t>
            </a:r>
            <a:r>
              <a:rPr kumimoji="1" lang="en-US" altLang="zh-CN" sz="2000" dirty="0" smtClean="0"/>
              <a:t>,</a:t>
            </a:r>
          </a:p>
          <a:p>
            <a:r>
              <a:rPr kumimoji="1" lang="en-US" altLang="zh-CN" sz="2000" dirty="0" smtClean="0"/>
              <a:t>cent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49" y="4179527"/>
            <a:ext cx="2065927" cy="9778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4" y="5217345"/>
            <a:ext cx="2274729" cy="10882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343" y="2665345"/>
            <a:ext cx="2371176" cy="11028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4334" y="3847188"/>
            <a:ext cx="2411846" cy="110421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1493" y="5067214"/>
            <a:ext cx="2428125" cy="109265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1058" y="2552100"/>
            <a:ext cx="2371137" cy="16047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722" y="4367673"/>
            <a:ext cx="3085249" cy="183186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360019" y="531956"/>
            <a:ext cx="9374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/>
              <a:t>kuài</a:t>
            </a:r>
            <a:r>
              <a:rPr lang="fr-FR" altLang="zh-CN" sz="3200" dirty="0"/>
              <a:t> </a:t>
            </a:r>
            <a:endParaRPr lang="zh-CN" altLang="en-US" sz="3200" dirty="0"/>
          </a:p>
        </p:txBody>
      </p:sp>
      <p:sp>
        <p:nvSpPr>
          <p:cNvPr id="24" name="矩形 23"/>
          <p:cNvSpPr/>
          <p:nvPr/>
        </p:nvSpPr>
        <p:spPr>
          <a:xfrm>
            <a:off x="5192053" y="470311"/>
            <a:ext cx="98296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 smtClean="0"/>
              <a:t>máo</a:t>
            </a:r>
            <a:endParaRPr lang="zh-CN" altLang="en-US" sz="3200" dirty="0"/>
          </a:p>
        </p:txBody>
      </p:sp>
      <p:sp>
        <p:nvSpPr>
          <p:cNvPr id="25" name="矩形 24"/>
          <p:cNvSpPr/>
          <p:nvPr/>
        </p:nvSpPr>
        <p:spPr>
          <a:xfrm>
            <a:off x="8999886" y="482640"/>
            <a:ext cx="7551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/>
              <a:t>fēn</a:t>
            </a:r>
            <a:endParaRPr lang="zh-CN" altLang="en-US" sz="3200" dirty="0"/>
          </a:p>
        </p:txBody>
      </p:sp>
      <p:sp>
        <p:nvSpPr>
          <p:cNvPr id="2" name="文本框 1"/>
          <p:cNvSpPr txBox="1"/>
          <p:nvPr/>
        </p:nvSpPr>
        <p:spPr>
          <a:xfrm>
            <a:off x="3553396" y="31343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一百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5431427" y="64886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八毛钱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26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10662" y="1296958"/>
            <a:ext cx="15867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8</a:t>
            </a:r>
            <a:r>
              <a:rPr kumimoji="1" lang="en-US" altLang="zh-CN" sz="6000" dirty="0" smtClean="0"/>
              <a:t>.55</a:t>
            </a:r>
            <a:endParaRPr kumimoji="1" lang="zh-CN" altLang="en-US" sz="6000" dirty="0"/>
          </a:p>
        </p:txBody>
      </p:sp>
      <p:sp>
        <p:nvSpPr>
          <p:cNvPr id="5" name="文本框 4"/>
          <p:cNvSpPr txBox="1"/>
          <p:nvPr/>
        </p:nvSpPr>
        <p:spPr>
          <a:xfrm>
            <a:off x="2756246" y="1675236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八块五毛五（分）（钱）</a:t>
            </a:r>
            <a:endParaRPr kumimoji="1" lang="zh-CN" altLang="en-US" sz="2400" dirty="0"/>
          </a:p>
        </p:txBody>
      </p:sp>
      <p:sp>
        <p:nvSpPr>
          <p:cNvPr id="6" name="线形标注 2 5"/>
          <p:cNvSpPr/>
          <p:nvPr/>
        </p:nvSpPr>
        <p:spPr>
          <a:xfrm>
            <a:off x="1337590" y="878149"/>
            <a:ext cx="932259" cy="41880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4436"/>
              <a:gd name="adj6" fmla="val -2637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499722" y="864638"/>
            <a:ext cx="635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1.</a:t>
            </a:r>
            <a:r>
              <a:rPr kumimoji="1" lang="zh-CN" altLang="en-US" sz="2000" dirty="0" smtClean="0"/>
              <a:t>块</a:t>
            </a:r>
            <a:endParaRPr kumimoji="1" lang="zh-CN" altLang="en-US" sz="2000" dirty="0"/>
          </a:p>
        </p:txBody>
      </p:sp>
      <p:sp>
        <p:nvSpPr>
          <p:cNvPr id="11" name="线形标注 2 10"/>
          <p:cNvSpPr/>
          <p:nvPr/>
        </p:nvSpPr>
        <p:spPr>
          <a:xfrm>
            <a:off x="2570873" y="854919"/>
            <a:ext cx="901458" cy="41501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7428"/>
              <a:gd name="adj6" fmla="val -90752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756247" y="864638"/>
            <a:ext cx="59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2.</a:t>
            </a:r>
            <a:r>
              <a:rPr kumimoji="1" lang="zh-CN" altLang="en-US" dirty="0" smtClean="0"/>
              <a:t>毛</a:t>
            </a:r>
            <a:endParaRPr kumimoji="1" lang="zh-CN" altLang="en-US" dirty="0"/>
          </a:p>
        </p:txBody>
      </p:sp>
      <p:sp>
        <p:nvSpPr>
          <p:cNvPr id="13" name="线形标注 2 12"/>
          <p:cNvSpPr/>
          <p:nvPr/>
        </p:nvSpPr>
        <p:spPr>
          <a:xfrm>
            <a:off x="3750110" y="831689"/>
            <a:ext cx="901458" cy="41501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7674"/>
              <a:gd name="adj5" fmla="val 209747"/>
              <a:gd name="adj6" fmla="val -18068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958727" y="864638"/>
            <a:ext cx="59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3.</a:t>
            </a:r>
            <a:r>
              <a:rPr kumimoji="1" lang="zh-CN" altLang="en-US" dirty="0" smtClean="0"/>
              <a:t>分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851195" y="2796564"/>
            <a:ext cx="1287532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800" dirty="0" smtClean="0"/>
              <a:t>9.38</a:t>
            </a:r>
          </a:p>
          <a:p>
            <a:pPr marL="285750" indent="-285750">
              <a:buFont typeface="Arial"/>
              <a:buChar char="•"/>
            </a:pPr>
            <a:r>
              <a:rPr kumimoji="1" lang="zh-CN" altLang="zh-CN" sz="2800" dirty="0" smtClean="0"/>
              <a:t>4</a:t>
            </a:r>
            <a:r>
              <a:rPr kumimoji="1" lang="en-US" altLang="zh-CN" sz="2800" dirty="0" smtClean="0"/>
              <a:t>.25</a:t>
            </a:r>
          </a:p>
          <a:p>
            <a:pPr marL="285750" indent="-285750">
              <a:buFont typeface="Arial"/>
              <a:buChar char="•"/>
            </a:pPr>
            <a:r>
              <a:rPr kumimoji="1" lang="zh-CN" altLang="zh-CN" sz="2800" dirty="0" smtClean="0"/>
              <a:t>3</a:t>
            </a:r>
            <a:r>
              <a:rPr kumimoji="1" lang="en-US" altLang="zh-CN" sz="2800" dirty="0" smtClean="0"/>
              <a:t>.55</a:t>
            </a:r>
          </a:p>
          <a:p>
            <a:pPr marL="285750" indent="-285750">
              <a:buFont typeface="Arial"/>
              <a:buChar char="•"/>
            </a:pPr>
            <a:r>
              <a:rPr kumimoji="1" lang="zh-CN" altLang="zh-CN" sz="2800" dirty="0" smtClean="0"/>
              <a:t>6</a:t>
            </a:r>
            <a:r>
              <a:rPr kumimoji="1" lang="en-US" altLang="zh-CN" sz="2800" dirty="0" smtClean="0"/>
              <a:t>.20</a:t>
            </a:r>
          </a:p>
          <a:p>
            <a:pPr marL="285750" indent="-285750">
              <a:buFont typeface="Arial"/>
              <a:buChar char="•"/>
            </a:pPr>
            <a:r>
              <a:rPr kumimoji="1" lang="zh-CN" altLang="zh-CN" sz="2800" dirty="0" smtClean="0"/>
              <a:t>8</a:t>
            </a:r>
            <a:endParaRPr kumimoji="1" lang="en-US" altLang="zh-CN" sz="2800" dirty="0" smtClean="0"/>
          </a:p>
          <a:p>
            <a:pPr marL="285750" indent="-285750">
              <a:buFont typeface="Arial"/>
              <a:buChar char="•"/>
            </a:pPr>
            <a:r>
              <a:rPr kumimoji="1" lang="zh-CN" altLang="zh-CN" sz="2800" dirty="0" smtClean="0"/>
              <a:t>1</a:t>
            </a:r>
            <a:r>
              <a:rPr kumimoji="1" lang="en-US" altLang="zh-CN" sz="2800" dirty="0" smtClean="0"/>
              <a:t>02</a:t>
            </a:r>
          </a:p>
          <a:p>
            <a:pPr marL="285750" indent="-285750">
              <a:buFont typeface="Arial"/>
              <a:buChar char="•"/>
            </a:pPr>
            <a:r>
              <a:rPr kumimoji="1" lang="zh-CN" altLang="zh-CN" sz="2800" dirty="0" smtClean="0"/>
              <a:t>1</a:t>
            </a:r>
            <a:r>
              <a:rPr kumimoji="1" lang="en-US" altLang="zh-CN" sz="2800" dirty="0" smtClean="0"/>
              <a:t>02.5</a:t>
            </a:r>
          </a:p>
          <a:p>
            <a:pPr marL="285750" indent="-285750">
              <a:buFont typeface="Arial"/>
              <a:buChar char="•"/>
            </a:pPr>
            <a:r>
              <a:rPr kumimoji="1" lang="zh-CN" altLang="zh-CN" sz="2800" dirty="0" smtClean="0"/>
              <a:t>1</a:t>
            </a:r>
            <a:r>
              <a:rPr kumimoji="1" lang="en-US" altLang="zh-CN" sz="2800" dirty="0" smtClean="0"/>
              <a:t>0.5</a:t>
            </a:r>
            <a:endParaRPr kumimoji="1" lang="zh-CN" altLang="en-US" sz="2800" dirty="0"/>
          </a:p>
        </p:txBody>
      </p:sp>
      <p:sp>
        <p:nvSpPr>
          <p:cNvPr id="2" name="文本框 1"/>
          <p:cNvSpPr txBox="1"/>
          <p:nvPr/>
        </p:nvSpPr>
        <p:spPr>
          <a:xfrm>
            <a:off x="2337404" y="543100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一百零二块五毛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314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419" y="4389120"/>
            <a:ext cx="1781482" cy="178148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09" y="511392"/>
            <a:ext cx="2003260" cy="20032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679" y="641107"/>
            <a:ext cx="2646223" cy="17663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767" y="752069"/>
            <a:ext cx="1432917" cy="1701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0674" y="4389120"/>
            <a:ext cx="1573900" cy="18894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771" y="2613747"/>
            <a:ext cx="1689070" cy="16890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6623" y="2761693"/>
            <a:ext cx="1380847" cy="13808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2246" y="2607802"/>
            <a:ext cx="1784391" cy="17843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9983" y="4758989"/>
            <a:ext cx="1909215" cy="145482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164147" y="2847996"/>
            <a:ext cx="4266430" cy="3279511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302149" y="3970220"/>
            <a:ext cx="358632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dirty="0" smtClean="0"/>
              <a:t>___________</a:t>
            </a:r>
            <a:r>
              <a:rPr kumimoji="1" lang="zh-CN" altLang="en-US" sz="2200" dirty="0" smtClean="0"/>
              <a:t>，多少钱？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</a:t>
            </a:r>
            <a:r>
              <a:rPr kumimoji="1" lang="zh-CN" altLang="en-US" sz="2200" dirty="0" smtClean="0"/>
              <a:t>。</a:t>
            </a:r>
            <a:endParaRPr kumimoji="1" lang="en-US" altLang="zh-CN" sz="2200" dirty="0" smtClean="0"/>
          </a:p>
          <a:p>
            <a:endParaRPr kumimoji="1" lang="en-US" altLang="zh-CN" sz="2200" u="sng" dirty="0"/>
          </a:p>
          <a:p>
            <a:endParaRPr kumimoji="1" lang="zh-CN" altLang="en-US" sz="2200" dirty="0"/>
          </a:p>
        </p:txBody>
      </p:sp>
      <p:sp>
        <p:nvSpPr>
          <p:cNvPr id="14" name="文本框 13"/>
          <p:cNvSpPr txBox="1"/>
          <p:nvPr/>
        </p:nvSpPr>
        <p:spPr>
          <a:xfrm>
            <a:off x="727513" y="2108257"/>
            <a:ext cx="826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¥8.50</a:t>
            </a:r>
            <a:endParaRPr kumimoji="1"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692529" y="2162025"/>
            <a:ext cx="969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¥10.50</a:t>
            </a:r>
            <a:endParaRPr kumimoji="1" lang="zh-CN" altLang="en-US" sz="20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2861" y="641107"/>
            <a:ext cx="1869668" cy="186966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965814" y="2030858"/>
            <a:ext cx="61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¥25</a:t>
            </a:r>
            <a:endParaRPr kumimoji="1"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7066467" y="2035310"/>
            <a:ext cx="61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¥32</a:t>
            </a:r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10918083" y="2064420"/>
            <a:ext cx="469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¥8</a:t>
            </a:r>
            <a:endParaRPr kumimoji="1" lang="zh-CN" altLang="en-US" sz="2000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7862" y="591791"/>
            <a:ext cx="1213565" cy="1977661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9035913" y="2044214"/>
            <a:ext cx="826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¥3.50</a:t>
            </a:r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593801" y="3725408"/>
            <a:ext cx="736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¥115</a:t>
            </a:r>
            <a:endParaRPr kumimoji="1"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2447841" y="3705203"/>
            <a:ext cx="61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¥95</a:t>
            </a:r>
            <a:endParaRPr kumimoji="1" lang="zh-CN" altLang="en-US" sz="2000" dirty="0"/>
          </a:p>
        </p:txBody>
      </p:sp>
      <p:sp>
        <p:nvSpPr>
          <p:cNvPr id="24" name="文本框 23"/>
          <p:cNvSpPr txBox="1"/>
          <p:nvPr/>
        </p:nvSpPr>
        <p:spPr>
          <a:xfrm>
            <a:off x="4178573" y="3709655"/>
            <a:ext cx="61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¥85</a:t>
            </a:r>
            <a:endParaRPr kumimoji="1" lang="zh-CN" altLang="en-US" sz="2000" dirty="0"/>
          </a:p>
        </p:txBody>
      </p:sp>
      <p:sp>
        <p:nvSpPr>
          <p:cNvPr id="25" name="文本框 24"/>
          <p:cNvSpPr txBox="1"/>
          <p:nvPr/>
        </p:nvSpPr>
        <p:spPr>
          <a:xfrm>
            <a:off x="5613367" y="3738765"/>
            <a:ext cx="61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¥65</a:t>
            </a:r>
            <a:endParaRPr kumimoji="1" lang="zh-CN" altLang="en-US" sz="2000" dirty="0"/>
          </a:p>
        </p:txBody>
      </p:sp>
      <p:sp>
        <p:nvSpPr>
          <p:cNvPr id="26" name="文本框 25"/>
          <p:cNvSpPr txBox="1"/>
          <p:nvPr/>
        </p:nvSpPr>
        <p:spPr>
          <a:xfrm>
            <a:off x="610562" y="5727156"/>
            <a:ext cx="717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¥125</a:t>
            </a:r>
            <a:endParaRPr kumimoji="1" lang="zh-CN" alt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3488051" y="5743937"/>
            <a:ext cx="826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¥5.50</a:t>
            </a:r>
            <a:endParaRPr kumimoji="1" lang="zh-CN" altLang="en-US" sz="2000" dirty="0"/>
          </a:p>
        </p:txBody>
      </p:sp>
      <p:sp>
        <p:nvSpPr>
          <p:cNvPr id="28" name="文本框 27"/>
          <p:cNvSpPr txBox="1"/>
          <p:nvPr/>
        </p:nvSpPr>
        <p:spPr>
          <a:xfrm>
            <a:off x="5181791" y="5760718"/>
            <a:ext cx="826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¥2.50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8016800" y="377938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一瓶可乐</a:t>
            </a:r>
            <a:endParaRPr kumimoji="1"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7896092" y="4621684"/>
            <a:ext cx="186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</a:t>
            </a:r>
            <a:r>
              <a:rPr kumimoji="1" lang="zh-CN" altLang="en-US" dirty="0"/>
              <a:t>瓶</a:t>
            </a:r>
            <a:r>
              <a:rPr kumimoji="1" lang="zh-CN" altLang="en-US" dirty="0" smtClean="0"/>
              <a:t>可乐八块五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791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35110" y="121587"/>
            <a:ext cx="12056890" cy="17427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386485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7176" y="795629"/>
            <a:ext cx="11832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We have a 􏰉 (de) structure when a noun, a pronoun, or an adjective is followed by the structural </a:t>
            </a:r>
            <a:r>
              <a:rPr lang="en-US" altLang="zh-CN" dirty="0" smtClean="0"/>
              <a:t>particle </a:t>
            </a:r>
            <a:r>
              <a:rPr lang="zh-CN" altLang="en-US" dirty="0" smtClean="0"/>
              <a:t>的</a:t>
            </a:r>
            <a:r>
              <a:rPr lang="en-US" altLang="zh-CN" dirty="0" smtClean="0"/>
              <a:t> </a:t>
            </a:r>
            <a:r>
              <a:rPr lang="en-US" altLang="zh-CN" dirty="0"/>
              <a:t>􏰉 (de). Grammatically, </a:t>
            </a:r>
            <a:r>
              <a:rPr lang="en-US" altLang="zh-CN" dirty="0" smtClean="0"/>
              <a:t>a </a:t>
            </a:r>
            <a:r>
              <a:rPr lang="zh-CN" altLang="en-US" dirty="0" smtClean="0"/>
              <a:t>的</a:t>
            </a:r>
            <a:r>
              <a:rPr lang="en-US" altLang="zh-CN" dirty="0" smtClean="0"/>
              <a:t> </a:t>
            </a:r>
            <a:r>
              <a:rPr lang="en-US" altLang="zh-CN" dirty="0"/>
              <a:t>􏰉 (de) structure is equivalent to a noun, e.g., </a:t>
            </a:r>
            <a:r>
              <a:rPr lang="zh-CN" altLang="en-US" dirty="0"/>
              <a:t>老师</a:t>
            </a:r>
            <a:r>
              <a:rPr lang="zh-CN" altLang="en-US" dirty="0" smtClean="0"/>
              <a:t>􏰉的 </a:t>
            </a:r>
            <a:r>
              <a:rPr lang="en-US" altLang="zh-CN" dirty="0"/>
              <a:t>(</a:t>
            </a:r>
            <a:r>
              <a:rPr lang="en-US" altLang="zh-CN" dirty="0" err="1"/>
              <a:t>lǎoshi</a:t>
            </a:r>
            <a:r>
              <a:rPr lang="en-US" altLang="zh-CN" dirty="0"/>
              <a:t>̄ de, the teacher’s), </a:t>
            </a:r>
            <a:r>
              <a:rPr lang="zh-CN" altLang="en-US" dirty="0"/>
              <a:t>我</a:t>
            </a:r>
            <a:r>
              <a:rPr lang="zh-CN" altLang="en-US" dirty="0" smtClean="0"/>
              <a:t>􏰉的 </a:t>
            </a:r>
            <a:r>
              <a:rPr lang="en-US" altLang="zh-CN" dirty="0"/>
              <a:t>(</a:t>
            </a:r>
            <a:r>
              <a:rPr lang="en-US" altLang="zh-CN" dirty="0" err="1"/>
              <a:t>wo</a:t>
            </a:r>
            <a:r>
              <a:rPr lang="en-US" altLang="zh-CN" dirty="0"/>
              <a:t>̌ de, mine), </a:t>
            </a:r>
            <a:r>
              <a:rPr lang="zh-CN" altLang="en-US" dirty="0" smtClean="0"/>
              <a:t>大的􏰉 </a:t>
            </a:r>
            <a:r>
              <a:rPr lang="en-US" altLang="zh-CN" dirty="0"/>
              <a:t>(</a:t>
            </a:r>
            <a:r>
              <a:rPr lang="en-US" altLang="zh-CN" dirty="0" err="1"/>
              <a:t>dà</a:t>
            </a:r>
            <a:r>
              <a:rPr lang="en-US" altLang="zh-CN" dirty="0"/>
              <a:t> de, the big one), etc. See also Grammar 8 in Lesson 7.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02572" y="189141"/>
            <a:ext cx="2295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800000"/>
                </a:solidFill>
              </a:rPr>
              <a:t>The </a:t>
            </a:r>
            <a:r>
              <a:rPr kumimoji="1" lang="zh-CN" altLang="en-US" sz="2400" b="1" dirty="0" smtClean="0">
                <a:solidFill>
                  <a:srgbClr val="800000"/>
                </a:solidFill>
              </a:rPr>
              <a:t>的</a:t>
            </a:r>
            <a:r>
              <a:rPr kumimoji="1" lang="en-US" altLang="zh-CN" sz="2400" b="1" dirty="0" smtClean="0">
                <a:solidFill>
                  <a:srgbClr val="800000"/>
                </a:solidFill>
              </a:rPr>
              <a:t> Structure</a:t>
            </a:r>
            <a:endParaRPr kumimoji="1" lang="zh-CN" altLang="en-US" sz="2400" b="1" dirty="0">
              <a:solidFill>
                <a:srgbClr val="80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7647" y="2802480"/>
            <a:ext cx="1315731" cy="8784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48795" y="4876362"/>
            <a:ext cx="1148297" cy="8480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052" y="5823081"/>
            <a:ext cx="1243016" cy="6836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580" y="2693104"/>
            <a:ext cx="1501682" cy="100014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69206" y="2790149"/>
            <a:ext cx="3566662" cy="1627427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13" name="矩形 12"/>
          <p:cNvSpPr/>
          <p:nvPr/>
        </p:nvSpPr>
        <p:spPr>
          <a:xfrm>
            <a:off x="685967" y="4828885"/>
            <a:ext cx="3566662" cy="1627427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14" name="矩形 13"/>
          <p:cNvSpPr/>
          <p:nvPr/>
        </p:nvSpPr>
        <p:spPr>
          <a:xfrm>
            <a:off x="4438937" y="2786725"/>
            <a:ext cx="3566662" cy="1627427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15" name="矩形 14"/>
          <p:cNvSpPr/>
          <p:nvPr/>
        </p:nvSpPr>
        <p:spPr>
          <a:xfrm>
            <a:off x="4426607" y="4833337"/>
            <a:ext cx="3566662" cy="1627427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16" name="矩形 15"/>
          <p:cNvSpPr/>
          <p:nvPr/>
        </p:nvSpPr>
        <p:spPr>
          <a:xfrm>
            <a:off x="8204239" y="2766518"/>
            <a:ext cx="3566662" cy="1627427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17" name="矩形 16"/>
          <p:cNvSpPr/>
          <p:nvPr/>
        </p:nvSpPr>
        <p:spPr>
          <a:xfrm>
            <a:off x="8175146" y="4833337"/>
            <a:ext cx="3566662" cy="1627427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18" name="文本框 17"/>
          <p:cNvSpPr txBox="1"/>
          <p:nvPr/>
        </p:nvSpPr>
        <p:spPr>
          <a:xfrm>
            <a:off x="499661" y="3221665"/>
            <a:ext cx="31898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：这瓶可乐是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谁的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：这瓶可乐是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高文中的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4729097" y="3172349"/>
            <a:ext cx="17451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        </a:t>
            </a:r>
            <a:r>
              <a:rPr kumimoji="1" lang="zh-CN" altLang="en-US" sz="2000" dirty="0" smtClean="0"/>
              <a:t>老师</a:t>
            </a:r>
            <a:r>
              <a:rPr kumimoji="1" lang="en-US" altLang="zh-CN" sz="2000" dirty="0" smtClean="0"/>
              <a:t>    </a:t>
            </a:r>
            <a:r>
              <a:rPr kumimoji="1" lang="en-US" altLang="zh-CN" sz="2000" u="sng" dirty="0" smtClean="0"/>
              <a:t>             </a:t>
            </a:r>
            <a:endParaRPr kumimoji="1" lang="zh-CN" altLang="en-US" sz="2000" u="sng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484" y="2880776"/>
            <a:ext cx="1188228" cy="72613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642" y="2824003"/>
            <a:ext cx="1148930" cy="631912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8445076" y="3102828"/>
            <a:ext cx="17451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        </a:t>
            </a:r>
            <a:r>
              <a:rPr kumimoji="1" lang="zh-CN" altLang="en-US" sz="2000" dirty="0" smtClean="0"/>
              <a:t>王朋</a:t>
            </a:r>
            <a:r>
              <a:rPr kumimoji="1" lang="en-US" altLang="zh-CN" sz="2000" dirty="0" smtClean="0"/>
              <a:t>    </a:t>
            </a:r>
            <a:r>
              <a:rPr kumimoji="1" lang="en-US" altLang="zh-CN" sz="2000" u="sng" dirty="0" smtClean="0"/>
              <a:t>             </a:t>
            </a:r>
            <a:endParaRPr kumimoji="1" lang="zh-CN" altLang="en-US" sz="2000" u="sng" dirty="0"/>
          </a:p>
        </p:txBody>
      </p:sp>
      <p:sp>
        <p:nvSpPr>
          <p:cNvPr id="23" name="文本框 22"/>
          <p:cNvSpPr txBox="1"/>
          <p:nvPr/>
        </p:nvSpPr>
        <p:spPr>
          <a:xfrm>
            <a:off x="750706" y="5001492"/>
            <a:ext cx="34751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：王朋的笔是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什么颜色的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：王朋的笔是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黑色的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24" name="文本框 23"/>
          <p:cNvSpPr txBox="1"/>
          <p:nvPr/>
        </p:nvSpPr>
        <p:spPr>
          <a:xfrm>
            <a:off x="4577659" y="5092247"/>
            <a:ext cx="1394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：李友？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endParaRPr kumimoji="1" lang="zh-CN" altLang="en-US" sz="2000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6069" y="4775118"/>
            <a:ext cx="1174335" cy="117433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8293637" y="5109028"/>
            <a:ext cx="1650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：高文中？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endParaRPr kumimoji="1" lang="zh-CN" altLang="en-US" sz="2000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1513" y="4855606"/>
            <a:ext cx="933570" cy="9335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2974" y="4799775"/>
            <a:ext cx="860632" cy="8606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3036" y="2814807"/>
            <a:ext cx="1078447" cy="98940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9587" y="2759677"/>
            <a:ext cx="933571" cy="93357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998333" y="6011938"/>
            <a:ext cx="2498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高文中的杯子是黑色的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78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4577" y="108080"/>
            <a:ext cx="462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[</a:t>
            </a:r>
            <a:r>
              <a:rPr kumimoji="1" lang="zh-CN" altLang="en-US" sz="2000" dirty="0" smtClean="0"/>
              <a:t>李友在一个</a:t>
            </a:r>
            <a:r>
              <a:rPr kumimoji="1" lang="zh-CN" altLang="en-US" sz="2000" dirty="0" smtClean="0">
                <a:solidFill>
                  <a:srgbClr val="800000"/>
                </a:solidFill>
              </a:rPr>
              <a:t>商店</a:t>
            </a:r>
            <a:r>
              <a:rPr kumimoji="1" lang="zh-CN" altLang="en-US" sz="2000" dirty="0" smtClean="0"/>
              <a:t>买东西，售货员问她</a:t>
            </a:r>
            <a:r>
              <a:rPr kumimoji="1" lang="en-US" altLang="zh-CN" sz="2000" dirty="0" smtClean="0"/>
              <a:t>…]</a:t>
            </a:r>
            <a:endParaRPr kumimoji="1"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590"/>
            <a:ext cx="556760" cy="5021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8759" y="590468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小姐，您要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买</a:t>
            </a:r>
            <a:r>
              <a:rPr kumimoji="1" lang="zh-CN" altLang="en-US" sz="2000" dirty="0" smtClean="0"/>
              <a:t>什么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衣服</a:t>
            </a:r>
            <a:r>
              <a:rPr kumimoji="1" lang="zh-CN" altLang="en-US" sz="2000" dirty="0" smtClean="0"/>
              <a:t>？</a:t>
            </a:r>
            <a:endParaRPr kumimoji="1" lang="zh-CN" altLang="en-US" sz="20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7" y="1325601"/>
            <a:ext cx="463787" cy="48439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7205" y="1227243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我想买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一件衬衫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647508" y="1928021"/>
            <a:ext cx="454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你喜欢什么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颜色</a:t>
            </a:r>
            <a:r>
              <a:rPr kumimoji="1" lang="zh-CN" altLang="en-US" sz="2000" dirty="0" smtClean="0"/>
              <a:t>的，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黄</a:t>
            </a:r>
            <a:r>
              <a:rPr kumimoji="1" lang="zh-CN" altLang="en-US" sz="2000" dirty="0" smtClean="0"/>
              <a:t>的，还是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红</a:t>
            </a:r>
            <a:r>
              <a:rPr kumimoji="1" lang="zh-CN" altLang="en-US" sz="2000" dirty="0" smtClean="0"/>
              <a:t>的？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717133" y="2634046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我喜欢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穿</a:t>
            </a:r>
            <a:r>
              <a:rPr kumimoji="1" lang="zh-CN" altLang="en-US" sz="2000" dirty="0" smtClean="0"/>
              <a:t>红的。我还想买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一条裤子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</p:txBody>
      </p:sp>
      <p:sp>
        <p:nvSpPr>
          <p:cNvPr id="10" name="文本框 9"/>
          <p:cNvSpPr txBox="1"/>
          <p:nvPr/>
        </p:nvSpPr>
        <p:spPr>
          <a:xfrm>
            <a:off x="748589" y="3256128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多大的？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大号</a:t>
            </a:r>
            <a:r>
              <a:rPr kumimoji="1" lang="zh-CN" altLang="en-US" sz="2000" dirty="0" smtClean="0"/>
              <a:t>的、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中号</a:t>
            </a:r>
            <a:r>
              <a:rPr kumimoji="1" lang="zh-CN" altLang="en-US" sz="2000" dirty="0" smtClean="0"/>
              <a:t>的、还是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小号</a:t>
            </a:r>
            <a:r>
              <a:rPr kumimoji="1" lang="zh-CN" altLang="en-US" sz="2000" dirty="0" smtClean="0"/>
              <a:t>的？</a:t>
            </a:r>
            <a:endParaRPr kumimoji="1" lang="en-US" altLang="zh-CN" sz="2000" dirty="0" smtClean="0"/>
          </a:p>
        </p:txBody>
      </p:sp>
      <p:sp>
        <p:nvSpPr>
          <p:cNvPr id="11" name="文本框 10"/>
          <p:cNvSpPr txBox="1"/>
          <p:nvPr/>
        </p:nvSpPr>
        <p:spPr>
          <a:xfrm>
            <a:off x="748299" y="3848827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中号的。不要太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贵</a:t>
            </a:r>
            <a:r>
              <a:rPr kumimoji="1" lang="zh-CN" altLang="en-US" sz="2000" dirty="0" smtClean="0"/>
              <a:t>的，也不要太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便宜</a:t>
            </a:r>
            <a:r>
              <a:rPr kumimoji="1" lang="zh-CN" altLang="en-US" sz="2000" dirty="0" smtClean="0"/>
              <a:t>的。</a:t>
            </a:r>
            <a:endParaRPr kumimoji="1" lang="en-US" altLang="zh-CN" sz="2000" dirty="0" smtClean="0"/>
          </a:p>
        </p:txBody>
      </p:sp>
      <p:sp>
        <p:nvSpPr>
          <p:cNvPr id="12" name="文本框 11"/>
          <p:cNvSpPr txBox="1"/>
          <p:nvPr/>
        </p:nvSpPr>
        <p:spPr>
          <a:xfrm>
            <a:off x="739219" y="5092083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颜色很好。如果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长短合适</a:t>
            </a:r>
            <a:r>
              <a:rPr kumimoji="1" lang="zh-CN" altLang="en-US" sz="2000" dirty="0" smtClean="0"/>
              <a:t>的话，我就买。</a:t>
            </a:r>
            <a:endParaRPr kumimoji="1" lang="en-US" altLang="zh-CN" sz="2000" dirty="0" smtClean="0"/>
          </a:p>
        </p:txBody>
      </p:sp>
      <p:sp>
        <p:nvSpPr>
          <p:cNvPr id="13" name="文本框 12"/>
          <p:cNvSpPr txBox="1"/>
          <p:nvPr/>
        </p:nvSpPr>
        <p:spPr>
          <a:xfrm>
            <a:off x="768310" y="577581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您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试</a:t>
            </a:r>
            <a:r>
              <a:rPr kumimoji="1" lang="zh-CN" altLang="en-US" sz="2000" dirty="0" smtClean="0"/>
              <a:t>一下。</a:t>
            </a:r>
            <a:endParaRPr kumimoji="1" lang="en-US" altLang="zh-CN" sz="2000" dirty="0" smtClean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93826"/>
            <a:ext cx="556760" cy="5021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2683879"/>
            <a:ext cx="463787" cy="4843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8371"/>
            <a:ext cx="556760" cy="5021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5" y="4550379"/>
            <a:ext cx="556760" cy="5021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0" y="3896572"/>
            <a:ext cx="463787" cy="48439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49261" y="4444008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这条裤子怎么样？</a:t>
            </a:r>
            <a:endParaRPr kumimoji="1" lang="en-US" altLang="zh-CN" sz="2000" dirty="0" smtClean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2" y="5170910"/>
            <a:ext cx="463787" cy="48439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4165"/>
            <a:ext cx="580974" cy="5021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933" y="613362"/>
            <a:ext cx="463787" cy="484399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052749" y="51338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不用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试</a:t>
            </a:r>
            <a:r>
              <a:rPr kumimoji="1" lang="zh-CN" altLang="en-US" sz="2000" dirty="0" smtClean="0"/>
              <a:t>，可以。</a:t>
            </a:r>
            <a:endParaRPr kumimoji="1" lang="zh-CN" altLang="en-US" sz="2000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79" y="1254568"/>
            <a:ext cx="556760" cy="50217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124083" y="1192669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这件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衬衫</a:t>
            </a:r>
            <a:r>
              <a:rPr kumimoji="1" lang="zh-CN" altLang="en-US" sz="2000" dirty="0" smtClean="0"/>
              <a:t>呢？</a:t>
            </a:r>
            <a:endParaRPr kumimoji="1" lang="zh-CN" altLang="en-US" sz="2000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555" y="1877071"/>
            <a:ext cx="463787" cy="484399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7181906" y="1871958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也不错。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一共多少钱</a:t>
            </a:r>
            <a:r>
              <a:rPr kumimoji="1" lang="zh-CN" altLang="en-US" sz="2000" dirty="0" smtClean="0"/>
              <a:t>？</a:t>
            </a:r>
            <a:endParaRPr kumimoji="1" lang="zh-CN" altLang="en-US" sz="2000" dirty="0"/>
          </a:p>
        </p:txBody>
      </p:sp>
      <p:sp>
        <p:nvSpPr>
          <p:cNvPr id="28" name="文本框 27"/>
          <p:cNvSpPr txBox="1"/>
          <p:nvPr/>
        </p:nvSpPr>
        <p:spPr>
          <a:xfrm>
            <a:off x="7185685" y="2551247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衬衫</a:t>
            </a:r>
            <a:r>
              <a:rPr kumimoji="1" lang="zh-CN" altLang="en-US" sz="2000" dirty="0" smtClean="0"/>
              <a:t>二十一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块</a:t>
            </a:r>
            <a:r>
              <a:rPr kumimoji="1" lang="zh-CN" altLang="en-US" sz="2000" dirty="0" smtClean="0"/>
              <a:t>五，裤子三十二块九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毛</a:t>
            </a:r>
            <a:r>
              <a:rPr kumimoji="1" lang="zh-CN" altLang="en-US" sz="2000" dirty="0" smtClean="0"/>
              <a:t>九，</a:t>
            </a:r>
            <a:endParaRPr kumimoji="1" lang="en-US" altLang="zh-CN" sz="2000" dirty="0" smtClean="0"/>
          </a:p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一共</a:t>
            </a:r>
            <a:r>
              <a:rPr kumimoji="1" lang="zh-CN" altLang="en-US" sz="2000" dirty="0" smtClean="0"/>
              <a:t>是五十四块四毛九分</a:t>
            </a:r>
            <a:r>
              <a:rPr kumimoji="1" lang="zh-CN" altLang="en-US" sz="2000" dirty="0"/>
              <a:t>。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625" y="2609355"/>
            <a:ext cx="556760" cy="50217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334" y="3326428"/>
            <a:ext cx="463787" cy="484399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7199196" y="3361845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好，这是一百块钱。</a:t>
            </a:r>
            <a:endParaRPr kumimoji="1" lang="zh-CN" altLang="en-US" sz="2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7216486" y="4041134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找</a:t>
            </a:r>
            <a:r>
              <a:rPr kumimoji="1" lang="zh-CN" altLang="en-US" sz="2000" dirty="0" smtClean="0"/>
              <a:t>您四十五块五毛一。</a:t>
            </a:r>
            <a:endParaRPr kumimoji="1" lang="zh-CN" altLang="en-US" sz="2000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448" y="3977653"/>
            <a:ext cx="556760" cy="5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8842" y="364769"/>
            <a:ext cx="9295576" cy="6255118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4858" y="416019"/>
            <a:ext cx="8282097" cy="621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：小姐／先生，你要买什么？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：我想买</a:t>
            </a:r>
            <a:r>
              <a:rPr kumimoji="1" lang="en-US" altLang="zh-CN" sz="2200" u="sng" dirty="0" smtClean="0"/>
              <a:t>                                  </a:t>
            </a:r>
            <a:r>
              <a:rPr kumimoji="1" lang="en-US" altLang="zh-CN" sz="2200" dirty="0" smtClean="0"/>
              <a:t>.</a:t>
            </a:r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A : </a:t>
            </a:r>
            <a:r>
              <a:rPr kumimoji="1" lang="zh-CN" altLang="en-US" sz="2200" dirty="0" smtClean="0"/>
              <a:t>多大的？大号的、中号的、还是小号的？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 smtClean="0"/>
              <a:t>我还想买</a:t>
            </a:r>
            <a:r>
              <a:rPr kumimoji="1" lang="en-US" altLang="zh-CN" sz="2200" u="sng" dirty="0" smtClean="0"/>
              <a:t>                          </a:t>
            </a:r>
            <a:r>
              <a:rPr kumimoji="1" lang="zh-CN" altLang="en-US" sz="2200" dirty="0" smtClean="0"/>
              <a:t>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：也要</a:t>
            </a:r>
            <a:r>
              <a:rPr kumimoji="1" lang="en-US" altLang="zh-CN" sz="2200" u="sng" dirty="0" smtClean="0"/>
              <a:t>            </a:t>
            </a:r>
            <a:r>
              <a:rPr kumimoji="1" lang="zh-CN" altLang="en-US" sz="2200" dirty="0" smtClean="0"/>
              <a:t>的？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</a:t>
            </a:r>
            <a:r>
              <a:rPr kumimoji="1" lang="zh-CN" altLang="en-US" sz="2200" dirty="0" smtClean="0"/>
              <a:t>！一共多少钱？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                                                   .</a:t>
            </a:r>
          </a:p>
          <a:p>
            <a:endParaRPr kumimoji="1" lang="en-US" altLang="zh-CN" sz="2200" u="sng" dirty="0"/>
          </a:p>
          <a:p>
            <a:r>
              <a:rPr kumimoji="1" lang="en-US" altLang="zh-CN" sz="2200" dirty="0" smtClean="0"/>
              <a:t>B : </a:t>
            </a:r>
            <a:r>
              <a:rPr kumimoji="1" lang="zh-CN" altLang="en-US" sz="2200" dirty="0" smtClean="0"/>
              <a:t>好，这是</a:t>
            </a:r>
            <a:r>
              <a:rPr kumimoji="1" lang="en-US" altLang="zh-CN" sz="2200" dirty="0" smtClean="0"/>
              <a:t>____________</a:t>
            </a:r>
            <a:r>
              <a:rPr kumimoji="1" lang="zh-CN" altLang="en-US" sz="2200" dirty="0" smtClean="0"/>
              <a:t>钱</a:t>
            </a:r>
            <a:r>
              <a:rPr kumimoji="1" lang="en-US" altLang="zh-CN" sz="2200" dirty="0" smtClean="0"/>
              <a:t>.</a:t>
            </a:r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：找您</a:t>
            </a:r>
            <a:r>
              <a:rPr kumimoji="1" lang="en-US" altLang="zh-CN" sz="2200" u="sng" dirty="0" smtClean="0"/>
              <a:t>                     </a:t>
            </a:r>
            <a:r>
              <a:rPr kumimoji="1" lang="zh-CN" altLang="en-US" sz="2200" dirty="0" smtClean="0"/>
              <a:t>。谢谢！</a:t>
            </a:r>
            <a:endParaRPr kumimoji="1" lang="en-US" altLang="zh-CN" sz="2200" dirty="0" smtClean="0"/>
          </a:p>
          <a:p>
            <a:endParaRPr kumimoji="1" lang="zh-CN" altLang="en-US" sz="2200" dirty="0"/>
          </a:p>
        </p:txBody>
      </p:sp>
      <p:sp>
        <p:nvSpPr>
          <p:cNvPr id="6" name="文本框 5"/>
          <p:cNvSpPr txBox="1"/>
          <p:nvPr/>
        </p:nvSpPr>
        <p:spPr>
          <a:xfrm>
            <a:off x="2866504" y="896850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一件衣服</a:t>
            </a:r>
            <a:endParaRPr kumimoji="1" lang="zh-CN" altLang="en-US" sz="2200" dirty="0"/>
          </a:p>
        </p:txBody>
      </p:sp>
      <p:sp>
        <p:nvSpPr>
          <p:cNvPr id="7" name="文本框 6"/>
          <p:cNvSpPr txBox="1"/>
          <p:nvPr/>
        </p:nvSpPr>
        <p:spPr>
          <a:xfrm>
            <a:off x="1590373" y="2340393"/>
            <a:ext cx="1031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小号的</a:t>
            </a:r>
            <a:endParaRPr kumimoji="1" lang="zh-CN" altLang="en-US" sz="2200" dirty="0"/>
          </a:p>
        </p:txBody>
      </p:sp>
      <p:sp>
        <p:nvSpPr>
          <p:cNvPr id="8" name="文本框 7"/>
          <p:cNvSpPr txBox="1"/>
          <p:nvPr/>
        </p:nvSpPr>
        <p:spPr>
          <a:xfrm>
            <a:off x="4405029" y="2316644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一条裤子</a:t>
            </a:r>
            <a:endParaRPr kumimoji="1"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1950033" y="3032908"/>
            <a:ext cx="1031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小号的</a:t>
            </a:r>
            <a:endParaRPr kumimoji="1" lang="zh-CN" altLang="en-US" sz="2200" dirty="0"/>
          </a:p>
        </p:txBody>
      </p:sp>
      <p:sp>
        <p:nvSpPr>
          <p:cNvPr id="10" name="文本框 9"/>
          <p:cNvSpPr txBox="1"/>
          <p:nvPr/>
        </p:nvSpPr>
        <p:spPr>
          <a:xfrm>
            <a:off x="1588830" y="3551788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对</a:t>
            </a:r>
            <a:endParaRPr kumimoji="1" lang="zh-CN" altLang="en-US" sz="2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523635" y="4292188"/>
            <a:ext cx="63914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一件衣服五十块，一条裤子三十块，一共是八十块</a:t>
            </a:r>
            <a:endParaRPr kumimoji="1" lang="zh-CN" altLang="en-US" sz="2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848396" y="5054885"/>
            <a:ext cx="1031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一百块</a:t>
            </a:r>
            <a:endParaRPr kumimoji="1" lang="zh-CN" altLang="en-US" sz="2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544559" y="5688116"/>
            <a:ext cx="1031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二十块</a:t>
            </a:r>
            <a:endParaRPr kumimoji="1" lang="zh-CN" altLang="en-US" sz="22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529" y="527876"/>
            <a:ext cx="4479730" cy="304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1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A3D2AF9F-B91F-428D-A349-3ACA37CE9E8E}"/>
              </a:ext>
            </a:extLst>
          </p:cNvPr>
          <p:cNvGrpSpPr/>
          <p:nvPr/>
        </p:nvGrpSpPr>
        <p:grpSpPr>
          <a:xfrm>
            <a:off x="3417552" y="1960051"/>
            <a:ext cx="5085798" cy="2855063"/>
            <a:chOff x="2372810" y="1796970"/>
            <a:chExt cx="3842797" cy="2157268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2A0D547B-4007-4EE4-A99E-6D8DF8EF548D}"/>
                </a:ext>
              </a:extLst>
            </p:cNvPr>
            <p:cNvSpPr/>
            <p:nvPr/>
          </p:nvSpPr>
          <p:spPr>
            <a:xfrm>
              <a:off x="4058337" y="2203451"/>
              <a:ext cx="471740" cy="1344308"/>
            </a:xfrm>
            <a:custGeom>
              <a:avLst/>
              <a:gdLst>
                <a:gd name="connsiteX0" fmla="*/ 356884 w 713768"/>
                <a:gd name="connsiteY0" fmla="*/ 0 h 2034009"/>
                <a:gd name="connsiteX1" fmla="*/ 435043 w 713768"/>
                <a:gd name="connsiteY1" fmla="*/ 104521 h 2034009"/>
                <a:gd name="connsiteX2" fmla="*/ 713768 w 713768"/>
                <a:gd name="connsiteY2" fmla="*/ 1017004 h 2034009"/>
                <a:gd name="connsiteX3" fmla="*/ 435043 w 713768"/>
                <a:gd name="connsiteY3" fmla="*/ 1929487 h 2034009"/>
                <a:gd name="connsiteX4" fmla="*/ 356884 w 713768"/>
                <a:gd name="connsiteY4" fmla="*/ 2034009 h 2034009"/>
                <a:gd name="connsiteX5" fmla="*/ 278725 w 713768"/>
                <a:gd name="connsiteY5" fmla="*/ 1929487 h 2034009"/>
                <a:gd name="connsiteX6" fmla="*/ 0 w 713768"/>
                <a:gd name="connsiteY6" fmla="*/ 1017004 h 2034009"/>
                <a:gd name="connsiteX7" fmla="*/ 278725 w 713768"/>
                <a:gd name="connsiteY7" fmla="*/ 104521 h 2034009"/>
                <a:gd name="connsiteX8" fmla="*/ 356884 w 713768"/>
                <a:gd name="connsiteY8" fmla="*/ 0 h 203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768" h="2034009">
                  <a:moveTo>
                    <a:pt x="356884" y="0"/>
                  </a:moveTo>
                  <a:lnTo>
                    <a:pt x="435043" y="104521"/>
                  </a:lnTo>
                  <a:cubicBezTo>
                    <a:pt x="611016" y="364994"/>
                    <a:pt x="713768" y="679000"/>
                    <a:pt x="713768" y="1017004"/>
                  </a:cubicBezTo>
                  <a:cubicBezTo>
                    <a:pt x="713768" y="1355009"/>
                    <a:pt x="611016" y="1669014"/>
                    <a:pt x="435043" y="1929487"/>
                  </a:cubicBezTo>
                  <a:lnTo>
                    <a:pt x="356884" y="2034009"/>
                  </a:lnTo>
                  <a:lnTo>
                    <a:pt x="278725" y="1929487"/>
                  </a:lnTo>
                  <a:cubicBezTo>
                    <a:pt x="102753" y="1669014"/>
                    <a:pt x="0" y="1355009"/>
                    <a:pt x="0" y="1017004"/>
                  </a:cubicBezTo>
                  <a:cubicBezTo>
                    <a:pt x="0" y="679000"/>
                    <a:pt x="102753" y="364994"/>
                    <a:pt x="278725" y="104521"/>
                  </a:cubicBezTo>
                  <a:lnTo>
                    <a:pt x="356884" y="0"/>
                  </a:lnTo>
                  <a:close/>
                </a:path>
              </a:pathLst>
            </a:custGeom>
            <a:solidFill>
              <a:srgbClr val="FE990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585CDE51-4A50-41A5-AD95-97C16D0E423D}"/>
                </a:ext>
              </a:extLst>
            </p:cNvPr>
            <p:cNvSpPr/>
            <p:nvPr/>
          </p:nvSpPr>
          <p:spPr>
            <a:xfrm>
              <a:off x="2372810" y="1796970"/>
              <a:ext cx="1921398" cy="2157268"/>
            </a:xfrm>
            <a:custGeom>
              <a:avLst/>
              <a:gdLst>
                <a:gd name="connsiteX0" fmla="*/ 1632030 w 2907176"/>
                <a:gd name="connsiteY0" fmla="*/ 0 h 3264060"/>
                <a:gd name="connsiteX1" fmla="*/ 2891384 w 2907176"/>
                <a:gd name="connsiteY1" fmla="*/ 593907 h 3264060"/>
                <a:gd name="connsiteX2" fmla="*/ 2907176 w 2907176"/>
                <a:gd name="connsiteY2" fmla="*/ 615026 h 3264060"/>
                <a:gd name="connsiteX3" fmla="*/ 2829017 w 2907176"/>
                <a:gd name="connsiteY3" fmla="*/ 719547 h 3264060"/>
                <a:gd name="connsiteX4" fmla="*/ 2550292 w 2907176"/>
                <a:gd name="connsiteY4" fmla="*/ 1632030 h 3264060"/>
                <a:gd name="connsiteX5" fmla="*/ 2829017 w 2907176"/>
                <a:gd name="connsiteY5" fmla="*/ 2544513 h 3264060"/>
                <a:gd name="connsiteX6" fmla="*/ 2907176 w 2907176"/>
                <a:gd name="connsiteY6" fmla="*/ 2649035 h 3264060"/>
                <a:gd name="connsiteX7" fmla="*/ 2891384 w 2907176"/>
                <a:gd name="connsiteY7" fmla="*/ 2670153 h 3264060"/>
                <a:gd name="connsiteX8" fmla="*/ 1632030 w 2907176"/>
                <a:gd name="connsiteY8" fmla="*/ 3264060 h 3264060"/>
                <a:gd name="connsiteX9" fmla="*/ 0 w 2907176"/>
                <a:gd name="connsiteY9" fmla="*/ 1632030 h 3264060"/>
                <a:gd name="connsiteX10" fmla="*/ 1632030 w 2907176"/>
                <a:gd name="connsiteY10" fmla="*/ 0 h 32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176" h="3264060">
                  <a:moveTo>
                    <a:pt x="1632030" y="0"/>
                  </a:moveTo>
                  <a:cubicBezTo>
                    <a:pt x="2139037" y="0"/>
                    <a:pt x="2592045" y="231193"/>
                    <a:pt x="2891384" y="593907"/>
                  </a:cubicBezTo>
                  <a:lnTo>
                    <a:pt x="2907176" y="615026"/>
                  </a:lnTo>
                  <a:lnTo>
                    <a:pt x="2829017" y="719547"/>
                  </a:lnTo>
                  <a:cubicBezTo>
                    <a:pt x="2653045" y="980020"/>
                    <a:pt x="2550292" y="1294026"/>
                    <a:pt x="2550292" y="1632030"/>
                  </a:cubicBezTo>
                  <a:cubicBezTo>
                    <a:pt x="2550292" y="1970035"/>
                    <a:pt x="2653045" y="2284040"/>
                    <a:pt x="2829017" y="2544513"/>
                  </a:cubicBezTo>
                  <a:lnTo>
                    <a:pt x="2907176" y="2649035"/>
                  </a:lnTo>
                  <a:lnTo>
                    <a:pt x="2891384" y="2670153"/>
                  </a:lnTo>
                  <a:cubicBezTo>
                    <a:pt x="2592045" y="3032867"/>
                    <a:pt x="2139037" y="3264060"/>
                    <a:pt x="1632030" y="3264060"/>
                  </a:cubicBezTo>
                  <a:cubicBezTo>
                    <a:pt x="730685" y="3264060"/>
                    <a:pt x="0" y="2533375"/>
                    <a:pt x="0" y="1632030"/>
                  </a:cubicBezTo>
                  <a:cubicBezTo>
                    <a:pt x="0" y="730685"/>
                    <a:pt x="730685" y="0"/>
                    <a:pt x="1632030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xmlns="" id="{1AA29669-7C0A-43F8-AF03-577104BD34C5}"/>
                </a:ext>
              </a:extLst>
            </p:cNvPr>
            <p:cNvSpPr/>
            <p:nvPr/>
          </p:nvSpPr>
          <p:spPr>
            <a:xfrm>
              <a:off x="5710696" y="2178260"/>
              <a:ext cx="504911" cy="1379840"/>
            </a:xfrm>
            <a:custGeom>
              <a:avLst/>
              <a:gdLst>
                <a:gd name="connsiteX0" fmla="*/ 248394 w 504911"/>
                <a:gd name="connsiteY0" fmla="*/ 0 h 1379840"/>
                <a:gd name="connsiteX1" fmla="*/ 258603 w 504911"/>
                <a:gd name="connsiteY1" fmla="*/ 11233 h 1379840"/>
                <a:gd name="connsiteX2" fmla="*/ 504911 w 504911"/>
                <a:gd name="connsiteY2" fmla="*/ 697344 h 1379840"/>
                <a:gd name="connsiteX3" fmla="*/ 320697 w 504911"/>
                <a:gd name="connsiteY3" fmla="*/ 1300418 h 1379840"/>
                <a:gd name="connsiteX4" fmla="*/ 261306 w 504911"/>
                <a:gd name="connsiteY4" fmla="*/ 1379840 h 1379840"/>
                <a:gd name="connsiteX5" fmla="*/ 242990 w 504911"/>
                <a:gd name="connsiteY5" fmla="*/ 1359688 h 1379840"/>
                <a:gd name="connsiteX6" fmla="*/ 0 w 504911"/>
                <a:gd name="connsiteY6" fmla="*/ 682817 h 1379840"/>
                <a:gd name="connsiteX7" fmla="*/ 242990 w 504911"/>
                <a:gd name="connsiteY7" fmla="*/ 5946 h 1379840"/>
                <a:gd name="connsiteX8" fmla="*/ 248394 w 504911"/>
                <a:gd name="connsiteY8" fmla="*/ 0 h 13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911" h="1379840">
                  <a:moveTo>
                    <a:pt x="248394" y="0"/>
                  </a:moveTo>
                  <a:lnTo>
                    <a:pt x="258603" y="11233"/>
                  </a:lnTo>
                  <a:cubicBezTo>
                    <a:pt x="412477" y="197684"/>
                    <a:pt x="504911" y="436720"/>
                    <a:pt x="504911" y="697344"/>
                  </a:cubicBezTo>
                  <a:cubicBezTo>
                    <a:pt x="504911" y="920737"/>
                    <a:pt x="437000" y="1128268"/>
                    <a:pt x="320697" y="1300418"/>
                  </a:cubicBezTo>
                  <a:lnTo>
                    <a:pt x="261306" y="1379840"/>
                  </a:lnTo>
                  <a:lnTo>
                    <a:pt x="242990" y="1359688"/>
                  </a:lnTo>
                  <a:cubicBezTo>
                    <a:pt x="91189" y="1175748"/>
                    <a:pt x="0" y="939932"/>
                    <a:pt x="0" y="682817"/>
                  </a:cubicBezTo>
                  <a:cubicBezTo>
                    <a:pt x="0" y="425703"/>
                    <a:pt x="91189" y="189887"/>
                    <a:pt x="242990" y="5946"/>
                  </a:cubicBezTo>
                  <a:lnTo>
                    <a:pt x="248394" y="0"/>
                  </a:lnTo>
                  <a:close/>
                </a:path>
              </a:pathLst>
            </a:custGeom>
            <a:solidFill>
              <a:srgbClr val="4E758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0C9552A5-AF37-4A59-BECC-B56D95976881}"/>
                </a:ext>
              </a:extLst>
            </p:cNvPr>
            <p:cNvSpPr/>
            <p:nvPr/>
          </p:nvSpPr>
          <p:spPr>
            <a:xfrm>
              <a:off x="4294209" y="1796970"/>
              <a:ext cx="1677793" cy="2157268"/>
            </a:xfrm>
            <a:custGeom>
              <a:avLst/>
              <a:gdLst>
                <a:gd name="connsiteX0" fmla="*/ 842764 w 1677793"/>
                <a:gd name="connsiteY0" fmla="*/ 0 h 2157268"/>
                <a:gd name="connsiteX1" fmla="*/ 1605473 w 1677793"/>
                <a:gd name="connsiteY1" fmla="*/ 315925 h 2157268"/>
                <a:gd name="connsiteX2" fmla="*/ 1664881 w 1677793"/>
                <a:gd name="connsiteY2" fmla="*/ 381290 h 2157268"/>
                <a:gd name="connsiteX3" fmla="*/ 1659477 w 1677793"/>
                <a:gd name="connsiteY3" fmla="*/ 387236 h 2157268"/>
                <a:gd name="connsiteX4" fmla="*/ 1416487 w 1677793"/>
                <a:gd name="connsiteY4" fmla="*/ 1064107 h 2157268"/>
                <a:gd name="connsiteX5" fmla="*/ 1659477 w 1677793"/>
                <a:gd name="connsiteY5" fmla="*/ 1740978 h 2157268"/>
                <a:gd name="connsiteX6" fmla="*/ 1677793 w 1677793"/>
                <a:gd name="connsiteY6" fmla="*/ 1761130 h 2157268"/>
                <a:gd name="connsiteX7" fmla="*/ 1675090 w 1677793"/>
                <a:gd name="connsiteY7" fmla="*/ 1764745 h 2157268"/>
                <a:gd name="connsiteX8" fmla="*/ 842764 w 1677793"/>
                <a:gd name="connsiteY8" fmla="*/ 2157268 h 2157268"/>
                <a:gd name="connsiteX9" fmla="*/ 10437 w 1677793"/>
                <a:gd name="connsiteY9" fmla="*/ 1764746 h 2157268"/>
                <a:gd name="connsiteX10" fmla="*/ 0 w 1677793"/>
                <a:gd name="connsiteY10" fmla="*/ 1750789 h 2157268"/>
                <a:gd name="connsiteX11" fmla="*/ 51657 w 1677793"/>
                <a:gd name="connsiteY11" fmla="*/ 1681708 h 2157268"/>
                <a:gd name="connsiteX12" fmla="*/ 235870 w 1677793"/>
                <a:gd name="connsiteY12" fmla="*/ 1078634 h 2157268"/>
                <a:gd name="connsiteX13" fmla="*/ 51657 w 1677793"/>
                <a:gd name="connsiteY13" fmla="*/ 475560 h 2157268"/>
                <a:gd name="connsiteX14" fmla="*/ 0 w 1677793"/>
                <a:gd name="connsiteY14" fmla="*/ 406480 h 2157268"/>
                <a:gd name="connsiteX15" fmla="*/ 10437 w 1677793"/>
                <a:gd name="connsiteY15" fmla="*/ 392523 h 2157268"/>
                <a:gd name="connsiteX16" fmla="*/ 842764 w 1677793"/>
                <a:gd name="connsiteY16" fmla="*/ 0 h 215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793" h="2157268">
                  <a:moveTo>
                    <a:pt x="842764" y="0"/>
                  </a:moveTo>
                  <a:cubicBezTo>
                    <a:pt x="1140621" y="0"/>
                    <a:pt x="1410279" y="120730"/>
                    <a:pt x="1605473" y="315925"/>
                  </a:cubicBezTo>
                  <a:lnTo>
                    <a:pt x="1664881" y="381290"/>
                  </a:lnTo>
                  <a:lnTo>
                    <a:pt x="1659477" y="387236"/>
                  </a:lnTo>
                  <a:cubicBezTo>
                    <a:pt x="1507676" y="571177"/>
                    <a:pt x="1416487" y="806993"/>
                    <a:pt x="1416487" y="1064107"/>
                  </a:cubicBezTo>
                  <a:cubicBezTo>
                    <a:pt x="1416487" y="1321222"/>
                    <a:pt x="1507676" y="1557038"/>
                    <a:pt x="1659477" y="1740978"/>
                  </a:cubicBezTo>
                  <a:lnTo>
                    <a:pt x="1677793" y="1761130"/>
                  </a:lnTo>
                  <a:lnTo>
                    <a:pt x="1675090" y="1764745"/>
                  </a:lnTo>
                  <a:cubicBezTo>
                    <a:pt x="1477253" y="2004469"/>
                    <a:pt x="1177853" y="2157268"/>
                    <a:pt x="842764" y="2157268"/>
                  </a:cubicBezTo>
                  <a:cubicBezTo>
                    <a:pt x="507676" y="2157268"/>
                    <a:pt x="208275" y="2004469"/>
                    <a:pt x="10437" y="1764746"/>
                  </a:cubicBezTo>
                  <a:lnTo>
                    <a:pt x="0" y="1750789"/>
                  </a:lnTo>
                  <a:lnTo>
                    <a:pt x="51657" y="1681708"/>
                  </a:lnTo>
                  <a:cubicBezTo>
                    <a:pt x="167960" y="1509558"/>
                    <a:pt x="235870" y="1302027"/>
                    <a:pt x="235870" y="1078634"/>
                  </a:cubicBezTo>
                  <a:cubicBezTo>
                    <a:pt x="235870" y="855242"/>
                    <a:pt x="167960" y="647711"/>
                    <a:pt x="51657" y="475560"/>
                  </a:cubicBezTo>
                  <a:lnTo>
                    <a:pt x="0" y="406480"/>
                  </a:lnTo>
                  <a:lnTo>
                    <a:pt x="10437" y="392523"/>
                  </a:lnTo>
                  <a:cubicBezTo>
                    <a:pt x="208275" y="152799"/>
                    <a:pt x="507676" y="0"/>
                    <a:pt x="842764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A1248388-114A-40E9-AA7C-848779D27117}"/>
              </a:ext>
            </a:extLst>
          </p:cNvPr>
          <p:cNvSpPr/>
          <p:nvPr/>
        </p:nvSpPr>
        <p:spPr>
          <a:xfrm rot="16200000">
            <a:off x="2180115" y="3130206"/>
            <a:ext cx="597585" cy="59758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FCA2CA5-AF16-4F66-A642-96F3CEF482A6}"/>
              </a:ext>
            </a:extLst>
          </p:cNvPr>
          <p:cNvSpPr/>
          <p:nvPr/>
        </p:nvSpPr>
        <p:spPr>
          <a:xfrm rot="16200000">
            <a:off x="8765527" y="3067994"/>
            <a:ext cx="597585" cy="59758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B685FE2-4790-49C9-AB3F-5823D9F9E8F4}"/>
              </a:ext>
            </a:extLst>
          </p:cNvPr>
          <p:cNvSpPr txBox="1"/>
          <p:nvPr/>
        </p:nvSpPr>
        <p:spPr>
          <a:xfrm>
            <a:off x="4179844" y="1035171"/>
            <a:ext cx="34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 ONE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5B9E28D-7B1C-4F71-BD71-077C7683050C}"/>
              </a:ext>
            </a:extLst>
          </p:cNvPr>
          <p:cNvSpPr txBox="1"/>
          <p:nvPr/>
        </p:nvSpPr>
        <p:spPr>
          <a:xfrm>
            <a:off x="3812073" y="2530286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生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612608B-C0AE-46E6-90F9-39FC7319FF67}"/>
              </a:ext>
            </a:extLst>
          </p:cNvPr>
          <p:cNvSpPr txBox="1"/>
          <p:nvPr/>
        </p:nvSpPr>
        <p:spPr>
          <a:xfrm>
            <a:off x="6230140" y="2530287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词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37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46758" y="1405505"/>
            <a:ext cx="192129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长短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n length</a:t>
            </a:r>
            <a:endParaRPr kumimoji="1" lang="en-US" altLang="zh-CN" sz="2800" dirty="0"/>
          </a:p>
        </p:txBody>
      </p:sp>
      <p:sp>
        <p:nvSpPr>
          <p:cNvPr id="4" name="矩形 3"/>
          <p:cNvSpPr/>
          <p:nvPr/>
        </p:nvSpPr>
        <p:spPr>
          <a:xfrm>
            <a:off x="998314" y="803194"/>
            <a:ext cx="221567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 err="1" smtClean="0"/>
              <a:t>chángduǎn</a:t>
            </a:r>
            <a:endParaRPr lang="zh-CN" altLang="en-US" sz="3200" dirty="0"/>
          </a:p>
        </p:txBody>
      </p:sp>
      <p:sp>
        <p:nvSpPr>
          <p:cNvPr id="5" name="文本框 4"/>
          <p:cNvSpPr txBox="1"/>
          <p:nvPr/>
        </p:nvSpPr>
        <p:spPr>
          <a:xfrm>
            <a:off x="3962594" y="3296292"/>
            <a:ext cx="210100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合适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suitable</a:t>
            </a:r>
            <a:endParaRPr kumimoji="1" lang="en-US" altLang="zh-CN" sz="2800" dirty="0"/>
          </a:p>
        </p:txBody>
      </p:sp>
      <p:sp>
        <p:nvSpPr>
          <p:cNvPr id="6" name="矩形 5"/>
          <p:cNvSpPr/>
          <p:nvPr/>
        </p:nvSpPr>
        <p:spPr>
          <a:xfrm>
            <a:off x="4345212" y="2714188"/>
            <a:ext cx="118854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 smtClean="0"/>
              <a:t>héshì</a:t>
            </a:r>
            <a:endParaRPr lang="zh-CN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6868210" y="3932948"/>
            <a:ext cx="3958162" cy="2009625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8" name="文本框 7"/>
          <p:cNvSpPr txBox="1"/>
          <p:nvPr/>
        </p:nvSpPr>
        <p:spPr>
          <a:xfrm>
            <a:off x="7102495" y="4463093"/>
            <a:ext cx="33564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Q</a:t>
            </a:r>
            <a:r>
              <a:rPr kumimoji="1" lang="zh-CN" altLang="en-US" sz="2000" dirty="0" smtClean="0"/>
              <a:t>1</a:t>
            </a:r>
            <a:r>
              <a:rPr kumimoji="1" lang="en-US" altLang="zh-CN" sz="2000" dirty="0" smtClean="0"/>
              <a:t>:</a:t>
            </a:r>
            <a:r>
              <a:rPr kumimoji="1" lang="zh-CN" altLang="en-US" sz="2000" dirty="0" smtClean="0"/>
              <a:t>长短合适吗？（</a:t>
            </a:r>
            <a:r>
              <a:rPr kumimoji="1" lang="en-US" altLang="zh-CN" sz="2000" dirty="0" smtClean="0"/>
              <a:t>length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Q</a:t>
            </a:r>
            <a:r>
              <a:rPr kumimoji="1" lang="zh-CN" altLang="en-US" sz="2000" dirty="0" smtClean="0"/>
              <a:t>2</a:t>
            </a:r>
            <a:r>
              <a:rPr kumimoji="1" lang="en-US" altLang="zh-CN" sz="2000" dirty="0" smtClean="0"/>
              <a:t>:</a:t>
            </a:r>
            <a:r>
              <a:rPr kumimoji="1" lang="zh-CN" altLang="en-US" sz="2000" dirty="0" smtClean="0"/>
              <a:t>大小合适吗？（</a:t>
            </a:r>
            <a:r>
              <a:rPr kumimoji="1" lang="en-US" altLang="zh-CN" sz="2000" dirty="0" smtClean="0"/>
              <a:t>size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</p:txBody>
      </p:sp>
      <p:sp>
        <p:nvSpPr>
          <p:cNvPr id="9" name="文本框 8"/>
          <p:cNvSpPr txBox="1"/>
          <p:nvPr/>
        </p:nvSpPr>
        <p:spPr>
          <a:xfrm>
            <a:off x="1175849" y="4307269"/>
            <a:ext cx="187743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大小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n size</a:t>
            </a:r>
            <a:endParaRPr kumimoji="1" lang="en-US" altLang="zh-CN" sz="2800" dirty="0"/>
          </a:p>
        </p:txBody>
      </p:sp>
      <p:sp>
        <p:nvSpPr>
          <p:cNvPr id="10" name="矩形 9"/>
          <p:cNvSpPr/>
          <p:nvPr/>
        </p:nvSpPr>
        <p:spPr>
          <a:xfrm>
            <a:off x="1365066" y="3762152"/>
            <a:ext cx="139393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 smtClean="0"/>
              <a:t>dàxiǎo</a:t>
            </a:r>
            <a:endParaRPr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3538917" y="1467150"/>
            <a:ext cx="30828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长</a:t>
            </a:r>
            <a:r>
              <a:rPr kumimoji="1" lang="en-US" altLang="zh-CN" sz="2000" b="1" dirty="0" smtClean="0"/>
              <a:t>    </a:t>
            </a:r>
            <a:r>
              <a:rPr lang="cs-CZ" altLang="zh-CN" sz="2000" b="1" dirty="0" err="1" smtClean="0"/>
              <a:t>cháng</a:t>
            </a:r>
            <a:r>
              <a:rPr lang="cs-CZ" altLang="zh-CN" sz="2000" b="1" dirty="0" smtClean="0"/>
              <a:t>    </a:t>
            </a:r>
            <a:r>
              <a:rPr lang="en-US" altLang="zh-CN" sz="2000" b="1" dirty="0" err="1" smtClean="0"/>
              <a:t>adj</a:t>
            </a:r>
            <a:r>
              <a:rPr lang="en-US" altLang="zh-CN" sz="2000" b="1" dirty="0" smtClean="0"/>
              <a:t>    long</a:t>
            </a:r>
          </a:p>
          <a:p>
            <a:endParaRPr kumimoji="1" lang="en-US" altLang="zh-CN" sz="2000" b="1" dirty="0"/>
          </a:p>
          <a:p>
            <a:r>
              <a:rPr kumimoji="1" lang="zh-CN" altLang="en-US" sz="2000" b="1" dirty="0" smtClean="0"/>
              <a:t>短</a:t>
            </a:r>
            <a:r>
              <a:rPr kumimoji="1" lang="en-US" altLang="zh-CN" sz="2000" b="1" dirty="0" smtClean="0"/>
              <a:t>    </a:t>
            </a:r>
            <a:r>
              <a:rPr lang="cs-CZ" altLang="zh-CN" sz="2000" b="1" dirty="0" err="1" smtClean="0"/>
              <a:t>duǎn</a:t>
            </a:r>
            <a:r>
              <a:rPr lang="cs-CZ" altLang="zh-CN" sz="2000" b="1" dirty="0" smtClean="0"/>
              <a:t>      </a:t>
            </a:r>
            <a:r>
              <a:rPr lang="en-US" altLang="zh-CN" sz="2000" b="1" dirty="0" err="1" smtClean="0"/>
              <a:t>adj</a:t>
            </a:r>
            <a:r>
              <a:rPr lang="en-US" altLang="zh-CN" sz="2000" b="1" dirty="0" smtClean="0"/>
              <a:t>    short</a:t>
            </a:r>
            <a:endParaRPr lang="zh-CN" altLang="en-US" sz="2000" b="1" dirty="0"/>
          </a:p>
          <a:p>
            <a:endParaRPr kumimoji="1" lang="zh-CN" altLang="en-US" sz="2000" b="1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304" y="721403"/>
            <a:ext cx="2450249" cy="230228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583394" y="3106905"/>
            <a:ext cx="143380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2400" dirty="0" err="1"/>
              <a:t>cháng</a:t>
            </a:r>
            <a:r>
              <a:rPr lang="it-IT" altLang="zh-CN" sz="2400" dirty="0"/>
              <a:t> </a:t>
            </a:r>
            <a:r>
              <a:rPr lang="it-IT" altLang="zh-CN" sz="2400" dirty="0" err="1"/>
              <a:t>kù</a:t>
            </a:r>
            <a:r>
              <a:rPr lang="it-IT" altLang="zh-CN" sz="2400" dirty="0"/>
              <a:t> </a:t>
            </a:r>
            <a:endParaRPr kumimoji="1" lang="en-US" altLang="zh-CN" sz="2200" dirty="0" smtClean="0"/>
          </a:p>
          <a:p>
            <a:r>
              <a:rPr kumimoji="1" lang="en-US" altLang="zh-CN" sz="2200" dirty="0" smtClean="0"/>
              <a:t>    </a:t>
            </a:r>
            <a:r>
              <a:rPr kumimoji="1" lang="zh-CN" altLang="en-US" sz="2200" dirty="0" smtClean="0"/>
              <a:t>长裤</a:t>
            </a:r>
            <a:endParaRPr kumimoji="1" lang="zh-CN" altLang="en-US" sz="2200" dirty="0"/>
          </a:p>
        </p:txBody>
      </p:sp>
      <p:sp>
        <p:nvSpPr>
          <p:cNvPr id="14" name="文本框 13"/>
          <p:cNvSpPr txBox="1"/>
          <p:nvPr/>
        </p:nvSpPr>
        <p:spPr>
          <a:xfrm>
            <a:off x="9092173" y="3111357"/>
            <a:ext cx="127991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2400" dirty="0" err="1"/>
              <a:t>duǎn</a:t>
            </a:r>
            <a:r>
              <a:rPr lang="it-IT" altLang="zh-CN" sz="2400" dirty="0"/>
              <a:t> </a:t>
            </a:r>
            <a:r>
              <a:rPr lang="it-IT" altLang="zh-CN" sz="2400" dirty="0" err="1" smtClean="0"/>
              <a:t>kù</a:t>
            </a:r>
            <a:endParaRPr kumimoji="1" lang="en-US" altLang="zh-CN" sz="2200" dirty="0" smtClean="0"/>
          </a:p>
          <a:p>
            <a:r>
              <a:rPr kumimoji="1" lang="en-US" altLang="zh-CN" sz="2200" dirty="0" smtClean="0"/>
              <a:t>   </a:t>
            </a:r>
            <a:r>
              <a:rPr kumimoji="1" lang="zh-CN" altLang="en-US" sz="2200" dirty="0" smtClean="0"/>
              <a:t>短裤</a:t>
            </a:r>
            <a:endParaRPr kumimoji="1" lang="zh-CN" altLang="en-US" sz="2200" dirty="0"/>
          </a:p>
        </p:txBody>
      </p:sp>
      <p:sp>
        <p:nvSpPr>
          <p:cNvPr id="2" name="文本框 1"/>
          <p:cNvSpPr txBox="1"/>
          <p:nvPr/>
        </p:nvSpPr>
        <p:spPr>
          <a:xfrm>
            <a:off x="7174348" y="6079488"/>
            <a:ext cx="340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这条短裤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长短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合适</a:t>
            </a:r>
            <a:r>
              <a:rPr kumimoji="1" lang="en-US" altLang="zh-CN" dirty="0" smtClean="0"/>
              <a:t> he2shi4</a:t>
            </a:r>
            <a:r>
              <a:rPr kumimoji="1" lang="zh-CN" altLang="en-US" dirty="0" smtClean="0"/>
              <a:t>吗？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364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7056" y="1895239"/>
            <a:ext cx="465606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</a:t>
            </a:r>
            <a:r>
              <a:rPr kumimoji="1" lang="zh-CN" altLang="en-US" sz="6600" dirty="0" smtClean="0"/>
              <a:t>换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v to exchange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change</a:t>
            </a:r>
          </a:p>
        </p:txBody>
      </p:sp>
      <p:sp>
        <p:nvSpPr>
          <p:cNvPr id="4" name="矩形 3"/>
          <p:cNvSpPr/>
          <p:nvPr/>
        </p:nvSpPr>
        <p:spPr>
          <a:xfrm>
            <a:off x="5450178" y="1257557"/>
            <a:ext cx="5770777" cy="1960309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5" name="文本框 4"/>
          <p:cNvSpPr txBox="1"/>
          <p:nvPr/>
        </p:nvSpPr>
        <p:spPr>
          <a:xfrm>
            <a:off x="5598146" y="1984967"/>
            <a:ext cx="5715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对不起，</a:t>
            </a:r>
            <a:r>
              <a:rPr kumimoji="1" lang="en-US" altLang="zh-CN" sz="2400" u="sng" dirty="0" smtClean="0"/>
              <a:t>                   </a:t>
            </a:r>
            <a:r>
              <a:rPr kumimoji="1" lang="en-US" altLang="zh-CN" sz="2400" u="sng" dirty="0"/>
              <a:t> </a:t>
            </a:r>
            <a:r>
              <a:rPr kumimoji="1" lang="zh-CN" altLang="zh-CN" sz="2400" dirty="0" smtClean="0"/>
              <a:t>。</a:t>
            </a:r>
            <a:r>
              <a:rPr kumimoji="1" lang="zh-CN" altLang="en-US" sz="2400" dirty="0" smtClean="0"/>
              <a:t>能不能换</a:t>
            </a:r>
            <a:r>
              <a:rPr kumimoji="1" lang="en-US" altLang="zh-CN" sz="2400" u="sng" dirty="0" smtClean="0"/>
              <a:t>       </a:t>
            </a:r>
            <a:r>
              <a:rPr kumimoji="1" lang="zh-CN" altLang="en-US" sz="2400" dirty="0" smtClean="0"/>
              <a:t>？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6498291" y="1528795"/>
            <a:ext cx="3064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2000" dirty="0" err="1"/>
              <a:t>zhè</a:t>
            </a:r>
            <a:r>
              <a:rPr lang="it-IT" altLang="zh-CN" sz="2000" dirty="0"/>
              <a:t> </a:t>
            </a:r>
            <a:r>
              <a:rPr lang="it-IT" altLang="zh-CN" sz="2000" dirty="0" err="1"/>
              <a:t>shuāng</a:t>
            </a:r>
            <a:r>
              <a:rPr lang="it-IT" altLang="zh-CN" sz="2000" dirty="0"/>
              <a:t> </a:t>
            </a:r>
            <a:r>
              <a:rPr lang="it-IT" altLang="zh-CN" sz="2000" dirty="0" err="1"/>
              <a:t>xié</a:t>
            </a:r>
            <a:r>
              <a:rPr lang="it-IT" altLang="zh-CN" sz="2000" dirty="0"/>
              <a:t> </a:t>
            </a:r>
            <a:r>
              <a:rPr lang="it-IT" altLang="zh-CN" sz="2000" dirty="0" err="1"/>
              <a:t>tài</a:t>
            </a:r>
            <a:r>
              <a:rPr lang="it-IT" altLang="zh-CN" sz="2000" dirty="0"/>
              <a:t> </a:t>
            </a:r>
            <a:r>
              <a:rPr lang="it-IT" altLang="zh-CN" sz="2000" dirty="0" err="1"/>
              <a:t>xiǎo</a:t>
            </a:r>
            <a:r>
              <a:rPr lang="it-IT" altLang="zh-CN" sz="2000" dirty="0"/>
              <a:t> le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    </a:t>
            </a:r>
            <a:r>
              <a:rPr kumimoji="1" lang="zh-CN" altLang="en-US" sz="2000" dirty="0" smtClean="0"/>
              <a:t>这双鞋太小了</a:t>
            </a:r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10037207" y="1578111"/>
            <a:ext cx="1309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2000" dirty="0" err="1" smtClean="0"/>
              <a:t>yì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shuāng</a:t>
            </a:r>
            <a:r>
              <a:rPr lang="it-IT" altLang="zh-CN" sz="2000" dirty="0"/>
              <a:t> 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 </a:t>
            </a:r>
            <a:r>
              <a:rPr kumimoji="1" lang="zh-CN" altLang="en-US" sz="2000" dirty="0" smtClean="0"/>
              <a:t>一双</a:t>
            </a:r>
            <a:endParaRPr kumimoji="1"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2178488" y="1419644"/>
            <a:ext cx="10975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/>
              <a:t>huàn</a:t>
            </a:r>
            <a:endParaRPr lang="zh-CN" altLang="en-US" sz="32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3" y="3624528"/>
            <a:ext cx="1979980" cy="23087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905" y="3427459"/>
            <a:ext cx="1647678" cy="24812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313423" y="3735683"/>
            <a:ext cx="2465432" cy="2185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299" y="3513761"/>
            <a:ext cx="1604930" cy="238257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327" y="3476775"/>
            <a:ext cx="1875132" cy="247378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5849" y="3760342"/>
            <a:ext cx="2216530" cy="210066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57734" y="5930244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大</a:t>
            </a:r>
            <a:endParaRPr kumimoji="1" lang="zh-CN" altLang="en-US" sz="2200" dirty="0"/>
          </a:p>
        </p:txBody>
      </p:sp>
      <p:sp>
        <p:nvSpPr>
          <p:cNvPr id="16" name="文本框 15"/>
          <p:cNvSpPr txBox="1"/>
          <p:nvPr/>
        </p:nvSpPr>
        <p:spPr>
          <a:xfrm>
            <a:off x="3272072" y="5885380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小</a:t>
            </a:r>
            <a:endParaRPr kumimoji="1" lang="zh-CN" altLang="en-US" sz="2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5261750" y="5926820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长</a:t>
            </a:r>
            <a:endParaRPr kumimoji="1" lang="zh-CN" altLang="en-US" sz="2200" dirty="0"/>
          </a:p>
        </p:txBody>
      </p:sp>
      <p:sp>
        <p:nvSpPr>
          <p:cNvPr id="18" name="文本框 17"/>
          <p:cNvSpPr txBox="1"/>
          <p:nvPr/>
        </p:nvSpPr>
        <p:spPr>
          <a:xfrm>
            <a:off x="7399395" y="5894286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短</a:t>
            </a:r>
            <a:endParaRPr kumimoji="1" lang="zh-CN" altLang="en-US" sz="2200" dirty="0"/>
          </a:p>
        </p:txBody>
      </p:sp>
      <p:sp>
        <p:nvSpPr>
          <p:cNvPr id="19" name="文本框 18"/>
          <p:cNvSpPr txBox="1"/>
          <p:nvPr/>
        </p:nvSpPr>
        <p:spPr>
          <a:xfrm>
            <a:off x="9277134" y="5934696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大</a:t>
            </a:r>
            <a:endParaRPr kumimoji="1" lang="zh-CN" altLang="en-US" sz="22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1007865" y="5877503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小</a:t>
            </a:r>
            <a:endParaRPr kumimoji="1"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3179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7056" y="1895239"/>
            <a:ext cx="340820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</a:t>
            </a:r>
            <a:r>
              <a:rPr kumimoji="1" lang="zh-CN" altLang="en-US" sz="6600" dirty="0" smtClean="0"/>
              <a:t>一样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same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alike</a:t>
            </a:r>
          </a:p>
        </p:txBody>
      </p:sp>
      <p:sp>
        <p:nvSpPr>
          <p:cNvPr id="6" name="矩形 5"/>
          <p:cNvSpPr/>
          <p:nvPr/>
        </p:nvSpPr>
        <p:spPr>
          <a:xfrm>
            <a:off x="2367642" y="1352094"/>
            <a:ext cx="13484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 smtClean="0"/>
              <a:t>yí</a:t>
            </a:r>
            <a:r>
              <a:rPr lang="fr-FR" altLang="zh-CN" sz="3200" dirty="0" smtClean="0"/>
              <a:t> </a:t>
            </a:r>
            <a:r>
              <a:rPr lang="fr-FR" altLang="zh-CN" sz="3200" dirty="0" err="1"/>
              <a:t>yàng</a:t>
            </a:r>
            <a:r>
              <a:rPr lang="fr-FR" altLang="zh-CN" sz="3200" dirty="0"/>
              <a:t> </a:t>
            </a:r>
            <a:endParaRPr lang="zh-CN" altLang="en-US" sz="3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579" y="405299"/>
            <a:ext cx="5343195" cy="4007396"/>
          </a:xfrm>
          <a:prstGeom prst="rect">
            <a:avLst/>
          </a:prstGeom>
        </p:spPr>
      </p:pic>
      <p:cxnSp>
        <p:nvCxnSpPr>
          <p:cNvPr id="9" name="直线箭头连接符 8"/>
          <p:cNvCxnSpPr/>
          <p:nvPr/>
        </p:nvCxnSpPr>
        <p:spPr>
          <a:xfrm>
            <a:off x="5526004" y="2053516"/>
            <a:ext cx="0" cy="235073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/>
        </p:nvCxnSpPr>
        <p:spPr>
          <a:xfrm>
            <a:off x="4769387" y="2026496"/>
            <a:ext cx="3526375" cy="675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674811" y="2107555"/>
            <a:ext cx="81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173cm</a:t>
            </a:r>
            <a:endParaRPr kumimoji="1"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6647418" y="4850080"/>
            <a:ext cx="306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我和我的朋友一样</a:t>
            </a:r>
            <a:r>
              <a:rPr kumimoji="1" lang="en-US" altLang="zh-CN" u="sng" dirty="0" smtClean="0"/>
              <a:t>_______</a:t>
            </a:r>
            <a:r>
              <a:rPr kumimoji="1" lang="zh-CN" altLang="en-US" dirty="0" smtClean="0"/>
              <a:t>。</a:t>
            </a:r>
            <a:endParaRPr kumimoji="1"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8701092" y="4728491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高</a:t>
            </a:r>
            <a:r>
              <a:rPr kumimoji="1" lang="en-US" altLang="zh-CN" dirty="0" smtClean="0"/>
              <a:t>(</a:t>
            </a:r>
            <a:r>
              <a:rPr kumimoji="1" lang="en-US" altLang="zh-CN" dirty="0" err="1" smtClean="0"/>
              <a:t>adj</a:t>
            </a:r>
            <a:r>
              <a:rPr kumimoji="1" lang="en-US" altLang="zh-CN" dirty="0" smtClean="0"/>
              <a:t>)</a:t>
            </a:r>
            <a:endParaRPr kumimoji="1"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8903758" y="5309419"/>
            <a:ext cx="45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大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68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="" xmlns:a16="http://schemas.microsoft.com/office/drawing/2014/main" id="{ED857A0B-BC9B-40CC-ACAE-DF9491157033}"/>
              </a:ext>
            </a:extLst>
          </p:cNvPr>
          <p:cNvSpPr/>
          <p:nvPr/>
        </p:nvSpPr>
        <p:spPr>
          <a:xfrm>
            <a:off x="565344" y="300544"/>
            <a:ext cx="269227" cy="243742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E9903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25195" y="184240"/>
            <a:ext cx="3050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Practice: </a:t>
            </a:r>
            <a:r>
              <a:rPr kumimoji="1" lang="en-US" altLang="zh-CN" sz="2400" b="1" dirty="0">
                <a:solidFill>
                  <a:srgbClr val="4E758E"/>
                </a:solidFill>
              </a:rPr>
              <a:t> </a:t>
            </a:r>
            <a:r>
              <a:rPr kumimoji="1" lang="zh-CN" altLang="en-US" sz="2400" b="1" dirty="0" smtClean="0">
                <a:solidFill>
                  <a:srgbClr val="4E758E"/>
                </a:solidFill>
              </a:rPr>
              <a:t>能（</a:t>
            </a:r>
            <a:r>
              <a:rPr kumimoji="1" lang="hu-HU" altLang="zh-CN" sz="2400" b="1" dirty="0">
                <a:solidFill>
                  <a:srgbClr val="4E758E"/>
                </a:solidFill>
              </a:rPr>
              <a:t>néng </a:t>
            </a:r>
            <a:r>
              <a:rPr kumimoji="1" lang="zh-CN" altLang="en-US" sz="2400" b="1" dirty="0" smtClean="0">
                <a:solidFill>
                  <a:srgbClr val="4E758E"/>
                </a:solidFill>
              </a:rPr>
              <a:t>）</a:t>
            </a:r>
            <a:endParaRPr kumimoji="1" lang="en-US" altLang="zh-CN" sz="24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E378E129-25B6-48B6-BBB1-5C476B2E0776}"/>
              </a:ext>
            </a:extLst>
          </p:cNvPr>
          <p:cNvSpPr/>
          <p:nvPr/>
        </p:nvSpPr>
        <p:spPr>
          <a:xfrm>
            <a:off x="447523" y="157238"/>
            <a:ext cx="6725515" cy="6508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755817" y="1092799"/>
            <a:ext cx="1682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EXAMPLE</a:t>
            </a:r>
            <a:r>
              <a:rPr kumimoji="1" lang="zh-CN" altLang="en-US" sz="2400" dirty="0" smtClean="0"/>
              <a:t>：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4299216" y="1092797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上课的时候，不能睡觉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2704631" y="1127685"/>
            <a:ext cx="1033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1.</a:t>
            </a:r>
            <a:r>
              <a:rPr kumimoji="1" lang="zh-CN" altLang="en-US" sz="2400" dirty="0" smtClean="0"/>
              <a:t>上课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2688097" y="1910993"/>
            <a:ext cx="1664638" cy="5632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2.</a:t>
            </a:r>
            <a:r>
              <a:rPr kumimoji="1" lang="zh-CN" altLang="en-US" sz="2400" dirty="0" smtClean="0"/>
              <a:t>考试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zh-CN" altLang="zh-CN" sz="2400" dirty="0" smtClean="0"/>
              <a:t>3</a:t>
            </a:r>
            <a:r>
              <a:rPr kumimoji="1" lang="en-US" altLang="zh-CN" sz="2400" dirty="0" smtClean="0"/>
              <a:t>.</a:t>
            </a:r>
            <a:r>
              <a:rPr kumimoji="1" lang="zh-CN" altLang="en-US" sz="2400" dirty="0" smtClean="0"/>
              <a:t>做功课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zh-CN" altLang="zh-CN" sz="2400" dirty="0" smtClean="0"/>
              <a:t>4</a:t>
            </a:r>
            <a:r>
              <a:rPr kumimoji="1" lang="en-US" altLang="zh-CN" sz="2400" dirty="0" smtClean="0"/>
              <a:t>.</a:t>
            </a:r>
            <a:r>
              <a:rPr kumimoji="1" lang="zh-CN" altLang="en-US" sz="2400" dirty="0" smtClean="0"/>
              <a:t>睡觉以前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zh-CN" altLang="zh-CN" sz="2400" dirty="0" smtClean="0"/>
              <a:t>5</a:t>
            </a:r>
            <a:r>
              <a:rPr kumimoji="1" lang="en-US" altLang="zh-CN" sz="2400" dirty="0" smtClean="0"/>
              <a:t>.</a:t>
            </a:r>
            <a:r>
              <a:rPr kumimoji="1" lang="zh-CN" altLang="en-US" sz="2400" dirty="0" smtClean="0"/>
              <a:t>吃饭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zh-CN" altLang="zh-CN" sz="2400" dirty="0" smtClean="0"/>
              <a:t>6</a:t>
            </a:r>
            <a:r>
              <a:rPr kumimoji="1" lang="en-US" altLang="zh-CN" sz="2400" dirty="0" smtClean="0"/>
              <a:t>.</a:t>
            </a:r>
            <a:r>
              <a:rPr kumimoji="1" lang="zh-CN" altLang="en-US" sz="2400" dirty="0" smtClean="0"/>
              <a:t>学习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zh-CN" altLang="zh-CN" sz="2400" dirty="0" smtClean="0"/>
              <a:t>7</a:t>
            </a:r>
            <a:r>
              <a:rPr kumimoji="1" lang="en-US" altLang="zh-CN" sz="2400" dirty="0" smtClean="0"/>
              <a:t>.</a:t>
            </a:r>
            <a:r>
              <a:rPr kumimoji="1" lang="zh-CN" altLang="en-US" sz="2400" dirty="0" smtClean="0"/>
              <a:t>开会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zh-CN" altLang="zh-CN" sz="2400" dirty="0" smtClean="0"/>
              <a:t>8</a:t>
            </a:r>
            <a:r>
              <a:rPr kumimoji="1" lang="en-US" altLang="zh-CN" sz="2400" dirty="0" smtClean="0"/>
              <a:t>.</a:t>
            </a:r>
            <a:r>
              <a:rPr kumimoji="1" lang="zh-CN" altLang="en-US" sz="2400" dirty="0" smtClean="0"/>
              <a:t>工作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endParaRPr kumimoji="1"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4145023" y="730764"/>
            <a:ext cx="5075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shàng</a:t>
            </a:r>
            <a:r>
              <a:rPr lang="it-IT" altLang="zh-CN" sz="2400" dirty="0"/>
              <a:t> </a:t>
            </a:r>
            <a:r>
              <a:rPr lang="it-IT" altLang="zh-CN" sz="2400" dirty="0" err="1"/>
              <a:t>kè</a:t>
            </a:r>
            <a:r>
              <a:rPr lang="it-IT" altLang="zh-CN" sz="2400" dirty="0"/>
              <a:t> de </a:t>
            </a:r>
            <a:r>
              <a:rPr lang="it-IT" altLang="zh-CN" sz="2400" dirty="0" err="1" smtClean="0"/>
              <a:t>shíh</a:t>
            </a:r>
            <a:r>
              <a:rPr lang="en-US" altLang="zh-CN" sz="2400" dirty="0" smtClean="0"/>
              <a:t>o</a:t>
            </a:r>
            <a:r>
              <a:rPr lang="it-IT" altLang="zh-CN" sz="2400" dirty="0" smtClean="0"/>
              <a:t>u </a:t>
            </a:r>
            <a:r>
              <a:rPr lang="zh-CN" altLang="it-IT" sz="2400" dirty="0"/>
              <a:t>，</a:t>
            </a:r>
            <a:r>
              <a:rPr lang="it-IT" altLang="zh-CN" sz="2400" dirty="0" err="1" smtClean="0"/>
              <a:t>bù</a:t>
            </a:r>
            <a:r>
              <a:rPr lang="it-IT" altLang="zh-CN" sz="2400" dirty="0"/>
              <a:t> </a:t>
            </a:r>
            <a:r>
              <a:rPr lang="it-IT" altLang="zh-CN" sz="2400" dirty="0" err="1" smtClean="0"/>
              <a:t>néng</a:t>
            </a:r>
            <a:r>
              <a:rPr lang="it-IT" altLang="zh-CN" sz="2400" dirty="0" smtClean="0"/>
              <a:t> </a:t>
            </a:r>
            <a:r>
              <a:rPr lang="it-IT" altLang="zh-CN" sz="2400" dirty="0" err="1"/>
              <a:t>shuì</a:t>
            </a:r>
            <a:r>
              <a:rPr lang="it-IT" altLang="zh-CN" sz="2400" dirty="0"/>
              <a:t> </a:t>
            </a:r>
            <a:r>
              <a:rPr lang="it-IT" altLang="zh-CN" sz="2400" dirty="0" err="1"/>
              <a:t>jiào</a:t>
            </a:r>
            <a:r>
              <a:rPr lang="it-IT" altLang="zh-CN" sz="2400" dirty="0"/>
              <a:t> </a:t>
            </a:r>
          </a:p>
        </p:txBody>
      </p:sp>
      <p:sp>
        <p:nvSpPr>
          <p:cNvPr id="12" name="矩形 11"/>
          <p:cNvSpPr/>
          <p:nvPr/>
        </p:nvSpPr>
        <p:spPr>
          <a:xfrm>
            <a:off x="2815943" y="1561008"/>
            <a:ext cx="1056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kǎo</a:t>
            </a:r>
            <a:r>
              <a:rPr lang="it-IT" altLang="zh-CN" sz="2400" dirty="0"/>
              <a:t> </a:t>
            </a:r>
            <a:r>
              <a:rPr lang="it-IT" altLang="zh-CN" sz="2400" dirty="0" err="1"/>
              <a:t>shì</a:t>
            </a:r>
            <a:r>
              <a:rPr lang="it-IT" altLang="zh-CN" sz="2400" dirty="0"/>
              <a:t> 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2810005" y="2245686"/>
            <a:ext cx="1676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zuò</a:t>
            </a:r>
            <a:r>
              <a:rPr lang="it-IT" altLang="zh-CN" sz="2400" dirty="0"/>
              <a:t> </a:t>
            </a:r>
            <a:r>
              <a:rPr lang="it-IT" altLang="zh-CN" sz="2400" dirty="0" err="1"/>
              <a:t>gōng</a:t>
            </a:r>
            <a:r>
              <a:rPr lang="it-IT" altLang="zh-CN" sz="2400" dirty="0"/>
              <a:t> </a:t>
            </a:r>
            <a:r>
              <a:rPr lang="it-IT" altLang="zh-CN" sz="2400" dirty="0" err="1"/>
              <a:t>kè</a:t>
            </a:r>
            <a:r>
              <a:rPr lang="it-IT" altLang="zh-CN" sz="2400" dirty="0"/>
              <a:t> </a:t>
            </a:r>
            <a:endParaRPr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2819424" y="5228874"/>
            <a:ext cx="1006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kāi</a:t>
            </a:r>
            <a:r>
              <a:rPr lang="it-IT" altLang="zh-CN" sz="2400" dirty="0"/>
              <a:t> </a:t>
            </a:r>
            <a:r>
              <a:rPr lang="it-IT" altLang="zh-CN" sz="2400" dirty="0" err="1"/>
              <a:t>huì</a:t>
            </a:r>
            <a:r>
              <a:rPr lang="it-IT" altLang="zh-CN" sz="2400" dirty="0"/>
              <a:t>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8845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37115" y="1895239"/>
            <a:ext cx="4996555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     </a:t>
            </a:r>
            <a:r>
              <a:rPr kumimoji="1" lang="zh-CN" altLang="en-US" sz="6600" dirty="0" smtClean="0"/>
              <a:t>种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 m measure</a:t>
            </a:r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word for kinds,</a:t>
            </a:r>
          </a:p>
          <a:p>
            <a:r>
              <a:rPr kumimoji="1" lang="en-US" altLang="zh-CN" sz="2800" dirty="0" smtClean="0"/>
              <a:t>           sorts, types</a:t>
            </a:r>
          </a:p>
        </p:txBody>
      </p:sp>
      <p:sp>
        <p:nvSpPr>
          <p:cNvPr id="6" name="矩形 5"/>
          <p:cNvSpPr/>
          <p:nvPr/>
        </p:nvSpPr>
        <p:spPr>
          <a:xfrm>
            <a:off x="2178488" y="1419644"/>
            <a:ext cx="118754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 err="1"/>
              <a:t>zhǒng</a:t>
            </a:r>
            <a:r>
              <a:rPr lang="cs-CZ" altLang="zh-CN" sz="3200" dirty="0"/>
              <a:t> </a:t>
            </a:r>
            <a:endParaRPr lang="zh-CN" altLang="en-US" sz="32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5498982" y="1472587"/>
            <a:ext cx="5782714" cy="28506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874" y="1594175"/>
            <a:ext cx="3126751" cy="124812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742180" y="3323453"/>
            <a:ext cx="4454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他会说</a:t>
            </a:r>
            <a:r>
              <a:rPr kumimoji="1" lang="en-US" altLang="zh-CN" sz="2000" u="sng" dirty="0" smtClean="0"/>
              <a:t>                         </a:t>
            </a:r>
            <a:r>
              <a:rPr kumimoji="1" lang="en-US" altLang="zh-CN" sz="2000" dirty="0" smtClean="0"/>
              <a:t>,  </a:t>
            </a:r>
            <a:r>
              <a:rPr kumimoji="1" lang="zh-CN" altLang="en-US" sz="2000" dirty="0" smtClean="0"/>
              <a:t>英语和日语。</a:t>
            </a:r>
            <a:endParaRPr kumimoji="1"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6796039" y="316133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两种语言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5553026" y="4512331"/>
            <a:ext cx="3910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语言</a:t>
            </a:r>
            <a:r>
              <a:rPr kumimoji="1" lang="en-US" altLang="zh-CN" sz="2000" b="1" dirty="0"/>
              <a:t>          </a:t>
            </a:r>
            <a:r>
              <a:rPr kumimoji="1" lang="en-US" altLang="zh-CN" sz="2000" b="1" dirty="0" err="1"/>
              <a:t>yǔ</a:t>
            </a:r>
            <a:r>
              <a:rPr kumimoji="1" lang="en-US" altLang="zh-CN" sz="2000" b="1" dirty="0"/>
              <a:t> </a:t>
            </a:r>
            <a:r>
              <a:rPr kumimoji="1" lang="en-US" altLang="zh-CN" sz="2000" b="1" dirty="0" err="1"/>
              <a:t>yán</a:t>
            </a:r>
            <a:r>
              <a:rPr kumimoji="1" lang="en-US" altLang="zh-CN" sz="2000" b="1" dirty="0"/>
              <a:t> </a:t>
            </a:r>
            <a:r>
              <a:rPr kumimoji="1" lang="en-US" altLang="zh-CN" sz="2000" b="1" dirty="0" smtClean="0"/>
              <a:t>          </a:t>
            </a:r>
            <a:r>
              <a:rPr kumimoji="1" lang="en-US" altLang="zh-CN" sz="2000" b="1" dirty="0"/>
              <a:t>n language</a:t>
            </a:r>
            <a:endParaRPr kumimoji="1"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2004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50" y="2909458"/>
            <a:ext cx="1761640" cy="18248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356" y="3156220"/>
            <a:ext cx="2480780" cy="165385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829622" y="1451396"/>
            <a:ext cx="3857271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</a:t>
            </a:r>
            <a:r>
              <a:rPr kumimoji="1" lang="zh-CN" altLang="en-US" sz="6600" dirty="0" smtClean="0"/>
              <a:t>样子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           n style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25774" y="1369545"/>
            <a:ext cx="487400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    </a:t>
            </a:r>
            <a:r>
              <a:rPr kumimoji="1" lang="zh-CN" altLang="en-US" sz="6600" dirty="0" smtClean="0"/>
              <a:t>挺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           </a:t>
            </a:r>
            <a:r>
              <a:rPr kumimoji="1" lang="en-US" altLang="zh-CN" sz="2800" dirty="0" err="1" smtClean="0"/>
              <a:t>adv</a:t>
            </a:r>
            <a:r>
              <a:rPr kumimoji="1" lang="en-US" altLang="zh-CN" sz="2800" dirty="0" smtClean="0"/>
              <a:t> very ; rather</a:t>
            </a:r>
          </a:p>
        </p:txBody>
      </p:sp>
      <p:sp>
        <p:nvSpPr>
          <p:cNvPr id="7" name="矩形 6"/>
          <p:cNvSpPr/>
          <p:nvPr/>
        </p:nvSpPr>
        <p:spPr>
          <a:xfrm>
            <a:off x="6029722" y="764398"/>
            <a:ext cx="5228225" cy="2071270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8" name="文本框 7"/>
          <p:cNvSpPr txBox="1"/>
          <p:nvPr/>
        </p:nvSpPr>
        <p:spPr>
          <a:xfrm>
            <a:off x="6196200" y="1644479"/>
            <a:ext cx="50179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200" dirty="0" smtClean="0"/>
              <a:t>这双鞋的样子</a:t>
            </a:r>
            <a:r>
              <a:rPr kumimoji="1" lang="en-US" altLang="zh-CN" sz="2200" dirty="0" smtClean="0"/>
              <a:t> ____________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sp>
        <p:nvSpPr>
          <p:cNvPr id="10" name="矩形 9"/>
          <p:cNvSpPr/>
          <p:nvPr/>
        </p:nvSpPr>
        <p:spPr>
          <a:xfrm>
            <a:off x="1150585" y="790864"/>
            <a:ext cx="137088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yàngzi</a:t>
            </a:r>
            <a:endParaRPr lang="zh-CN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3380043" y="752697"/>
            <a:ext cx="84630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tǐng</a:t>
            </a:r>
            <a:endParaRPr lang="zh-CN" altLang="en-US" sz="32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16" y="3032931"/>
            <a:ext cx="1755442" cy="17554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073" y="3049190"/>
            <a:ext cx="1428912" cy="18330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733" y="3020601"/>
            <a:ext cx="1638991" cy="163899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691359" y="3041774"/>
            <a:ext cx="1833215" cy="15765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38" y="4845292"/>
            <a:ext cx="2243233" cy="1454363"/>
          </a:xfrm>
          <a:prstGeom prst="rect">
            <a:avLst/>
          </a:prstGeom>
        </p:spPr>
      </p:pic>
      <p:pic>
        <p:nvPicPr>
          <p:cNvPr id="17" name="图片 16" descr="57b7cc2a69f9e3dc69e73ffc00fc3e55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29" y="4857622"/>
            <a:ext cx="2355085" cy="164215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012228" y="1609627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/>
              <a:t>挺</a:t>
            </a:r>
            <a:r>
              <a:rPr kumimoji="1" lang="zh-CN" altLang="en-US" dirty="0" smtClean="0"/>
              <a:t>好的／挺漂亮的／挺酷的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931334" y="498518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这个瓶子的样子挺酷的。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733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11643" y="1505603"/>
            <a:ext cx="4468491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刷卡</a:t>
            </a:r>
            <a:endParaRPr kumimoji="1" lang="en-US" altLang="zh-CN" sz="6600" dirty="0" smtClean="0"/>
          </a:p>
          <a:p>
            <a:r>
              <a:rPr kumimoji="1" lang="en-US" altLang="zh-CN" sz="2800" dirty="0" err="1" smtClean="0"/>
              <a:t>vo</a:t>
            </a:r>
            <a:r>
              <a:rPr kumimoji="1" lang="en-US" altLang="zh-CN" sz="2800" dirty="0" smtClean="0"/>
              <a:t> to pay with a credit card</a:t>
            </a:r>
          </a:p>
        </p:txBody>
      </p:sp>
      <p:sp>
        <p:nvSpPr>
          <p:cNvPr id="4" name="矩形 3"/>
          <p:cNvSpPr/>
          <p:nvPr/>
        </p:nvSpPr>
        <p:spPr>
          <a:xfrm>
            <a:off x="1495006" y="948404"/>
            <a:ext cx="15321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000" dirty="0" err="1"/>
              <a:t>shuā</a:t>
            </a:r>
            <a:r>
              <a:rPr lang="cs-CZ" altLang="zh-CN" sz="3000" dirty="0"/>
              <a:t> </a:t>
            </a:r>
            <a:r>
              <a:rPr lang="cs-CZ" altLang="zh-CN" sz="3000" dirty="0" err="1"/>
              <a:t>kǎ</a:t>
            </a:r>
            <a:r>
              <a:rPr lang="cs-CZ" altLang="zh-CN" sz="3000" dirty="0"/>
              <a:t> </a:t>
            </a:r>
            <a:endParaRPr lang="zh-CN" altLang="en-US" sz="3000" dirty="0"/>
          </a:p>
        </p:txBody>
      </p:sp>
      <p:pic>
        <p:nvPicPr>
          <p:cNvPr id="5" name="图片 4" descr="shuak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89" y="324239"/>
            <a:ext cx="4312871" cy="287524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64705" y="3134314"/>
            <a:ext cx="3228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刷</a:t>
            </a:r>
            <a:r>
              <a:rPr kumimoji="1" lang="en-US" altLang="zh-CN" dirty="0" smtClean="0"/>
              <a:t>   </a:t>
            </a:r>
            <a:r>
              <a:rPr lang="cs-CZ" altLang="zh-CN" dirty="0" err="1" smtClean="0"/>
              <a:t>shuā</a:t>
            </a:r>
            <a:r>
              <a:rPr lang="cs-CZ" altLang="zh-CN" dirty="0" smtClean="0"/>
              <a:t>   </a:t>
            </a:r>
            <a:r>
              <a:rPr lang="en-US" altLang="zh-CN" dirty="0" smtClean="0"/>
              <a:t>v  to brush</a:t>
            </a:r>
            <a:r>
              <a:rPr lang="zh-CN" altLang="en-US" dirty="0" smtClean="0"/>
              <a:t>；</a:t>
            </a:r>
            <a:r>
              <a:rPr lang="en-US" altLang="zh-CN" dirty="0" smtClean="0"/>
              <a:t>to swipe</a:t>
            </a:r>
          </a:p>
          <a:p>
            <a:endParaRPr kumimoji="1" lang="en-US" altLang="zh-CN" dirty="0"/>
          </a:p>
          <a:p>
            <a:r>
              <a:rPr kumimoji="1" lang="zh-CN" altLang="en-US" dirty="0" smtClean="0"/>
              <a:t>卡</a:t>
            </a:r>
            <a:r>
              <a:rPr kumimoji="1" lang="en-US" altLang="zh-CN" dirty="0" smtClean="0"/>
              <a:t>    </a:t>
            </a:r>
            <a:r>
              <a:rPr lang="cs-CZ" altLang="zh-CN" dirty="0" err="1" smtClean="0"/>
              <a:t>kǎ</a:t>
            </a:r>
            <a:r>
              <a:rPr lang="cs-CZ" altLang="zh-CN" dirty="0" smtClean="0"/>
              <a:t>      </a:t>
            </a:r>
            <a:r>
              <a:rPr lang="en-US" altLang="zh-CN" dirty="0" smtClean="0"/>
              <a:t>n card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724" y="3742262"/>
            <a:ext cx="4330407" cy="2877625"/>
          </a:xfrm>
          <a:prstGeom prst="rect">
            <a:avLst/>
          </a:prstGeom>
        </p:spPr>
      </p:pic>
      <p:pic>
        <p:nvPicPr>
          <p:cNvPr id="8" name="图片 7" descr="tshua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27" y="4296170"/>
            <a:ext cx="3909292" cy="23455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66722" y="5106770"/>
            <a:ext cx="97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刷牙</a:t>
            </a:r>
            <a:r>
              <a:rPr kumimoji="1" lang="en-US" altLang="zh-CN" dirty="0" smtClean="0"/>
              <a:t>ya2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0403480" y="430968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学生卡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52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37115" y="1895239"/>
            <a:ext cx="462538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     </a:t>
            </a:r>
            <a:r>
              <a:rPr kumimoji="1" lang="zh-CN" altLang="en-US" sz="6600" dirty="0" smtClean="0"/>
              <a:t>收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     v to receive; to</a:t>
            </a:r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accept</a:t>
            </a:r>
          </a:p>
        </p:txBody>
      </p:sp>
      <p:sp>
        <p:nvSpPr>
          <p:cNvPr id="6" name="矩形 5"/>
          <p:cNvSpPr/>
          <p:nvPr/>
        </p:nvSpPr>
        <p:spPr>
          <a:xfrm>
            <a:off x="2259554" y="1406134"/>
            <a:ext cx="99278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 err="1"/>
              <a:t>shōu</a:t>
            </a:r>
            <a:r>
              <a:rPr lang="cs-CZ" altLang="zh-CN" sz="3200" dirty="0"/>
              <a:t>  </a:t>
            </a:r>
            <a:endParaRPr lang="zh-CN" altLang="en-US" sz="3200" dirty="0"/>
          </a:p>
        </p:txBody>
      </p:sp>
      <p:sp>
        <p:nvSpPr>
          <p:cNvPr id="9" name="文本框 8"/>
          <p:cNvSpPr txBox="1"/>
          <p:nvPr/>
        </p:nvSpPr>
        <p:spPr>
          <a:xfrm>
            <a:off x="5176492" y="1858499"/>
            <a:ext cx="463728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  </a:t>
            </a:r>
            <a:r>
              <a:rPr kumimoji="1" lang="zh-CN" altLang="en-US" sz="6600" dirty="0" smtClean="0"/>
              <a:t>信用卡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               n credit card</a:t>
            </a:r>
          </a:p>
        </p:txBody>
      </p:sp>
      <p:sp>
        <p:nvSpPr>
          <p:cNvPr id="10" name="矩形 9"/>
          <p:cNvSpPr/>
          <p:nvPr/>
        </p:nvSpPr>
        <p:spPr>
          <a:xfrm>
            <a:off x="3111344" y="3952752"/>
            <a:ext cx="5228225" cy="2071270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2" name="文本框 1"/>
          <p:cNvSpPr txBox="1"/>
          <p:nvPr/>
        </p:nvSpPr>
        <p:spPr>
          <a:xfrm>
            <a:off x="4120859" y="457988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我们这儿不</a:t>
            </a:r>
            <a:r>
              <a:rPr kumimoji="1" lang="zh-CN" altLang="en-US" sz="2400" dirty="0" smtClean="0">
                <a:solidFill>
                  <a:srgbClr val="800000"/>
                </a:solidFill>
              </a:rPr>
              <a:t>收</a:t>
            </a:r>
            <a:r>
              <a:rPr kumimoji="1" lang="zh-CN" altLang="en-US" sz="2400" dirty="0" smtClean="0"/>
              <a:t>信用卡。</a:t>
            </a:r>
            <a:endParaRPr kumimoji="1"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7235385" y="1382904"/>
            <a:ext cx="205176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 err="1"/>
              <a:t>xìn</a:t>
            </a:r>
            <a:r>
              <a:rPr lang="cs-CZ" altLang="zh-CN" sz="3200" dirty="0"/>
              <a:t> </a:t>
            </a:r>
            <a:r>
              <a:rPr lang="cs-CZ" altLang="zh-CN" sz="3200" dirty="0" err="1"/>
              <a:t>yòng</a:t>
            </a:r>
            <a:r>
              <a:rPr lang="cs-CZ" altLang="zh-CN" sz="3200" dirty="0"/>
              <a:t> </a:t>
            </a:r>
            <a:r>
              <a:rPr lang="cs-CZ" altLang="zh-CN" sz="3200" dirty="0" err="1"/>
              <a:t>kǎ</a:t>
            </a:r>
            <a:r>
              <a:rPr lang="cs-CZ" altLang="zh-CN" sz="3200" dirty="0"/>
              <a:t>  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8607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37115" y="1895239"/>
            <a:ext cx="461398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     </a:t>
            </a:r>
            <a:r>
              <a:rPr kumimoji="1" lang="zh-CN" altLang="en-US" sz="6600" dirty="0" smtClean="0"/>
              <a:t>虽然</a:t>
            </a:r>
          </a:p>
          <a:p>
            <a:r>
              <a:rPr kumimoji="1" lang="en-US" altLang="zh-CN" sz="2800" dirty="0" smtClean="0"/>
              <a:t>                         </a:t>
            </a:r>
            <a:r>
              <a:rPr kumimoji="1" lang="en-US" altLang="zh-CN" sz="2800" dirty="0" err="1" smtClean="0"/>
              <a:t>conj</a:t>
            </a:r>
            <a:r>
              <a:rPr kumimoji="1" lang="en-US" altLang="zh-CN" sz="2800" dirty="0" smtClean="0"/>
              <a:t>   although</a:t>
            </a:r>
          </a:p>
        </p:txBody>
      </p:sp>
      <p:sp>
        <p:nvSpPr>
          <p:cNvPr id="10" name="矩形 9"/>
          <p:cNvSpPr/>
          <p:nvPr/>
        </p:nvSpPr>
        <p:spPr>
          <a:xfrm>
            <a:off x="5259596" y="1696586"/>
            <a:ext cx="5886990" cy="2113225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3" name="文本框 2"/>
          <p:cNvSpPr txBox="1"/>
          <p:nvPr/>
        </p:nvSpPr>
        <p:spPr>
          <a:xfrm>
            <a:off x="5715158" y="2472325"/>
            <a:ext cx="4797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虽然</a:t>
            </a:r>
            <a:r>
              <a:rPr kumimoji="1" lang="en-US" altLang="zh-CN" sz="2400" dirty="0" smtClean="0"/>
              <a:t>______</a:t>
            </a:r>
            <a:r>
              <a:rPr kumimoji="1" lang="zh-CN" altLang="en-US" sz="2400" dirty="0" smtClean="0"/>
              <a:t>很难，可是很有意思。</a:t>
            </a:r>
            <a:endParaRPr kumimoji="1"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2527568" y="1271878"/>
            <a:ext cx="15825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4000" dirty="0"/>
              <a:t>suī rán 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4809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37115" y="1895239"/>
            <a:ext cx="517433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     </a:t>
            </a:r>
            <a:r>
              <a:rPr kumimoji="1" lang="zh-CN" altLang="en-US" sz="6600" dirty="0" smtClean="0"/>
              <a:t>不过</a:t>
            </a:r>
          </a:p>
          <a:p>
            <a:r>
              <a:rPr kumimoji="1" lang="en-US" altLang="zh-CN" sz="2800" dirty="0" smtClean="0"/>
              <a:t>                     </a:t>
            </a:r>
            <a:r>
              <a:rPr kumimoji="1" lang="en-US" altLang="zh-CN" sz="2800" dirty="0" err="1" smtClean="0"/>
              <a:t>conj</a:t>
            </a:r>
            <a:r>
              <a:rPr kumimoji="1" lang="en-US" altLang="zh-CN" sz="2800" dirty="0" smtClean="0"/>
              <a:t>   however ; but</a:t>
            </a:r>
          </a:p>
        </p:txBody>
      </p:sp>
      <p:sp>
        <p:nvSpPr>
          <p:cNvPr id="10" name="矩形 9"/>
          <p:cNvSpPr/>
          <p:nvPr/>
        </p:nvSpPr>
        <p:spPr>
          <a:xfrm>
            <a:off x="5624393" y="1696587"/>
            <a:ext cx="5228225" cy="2071270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3" name="文本框 2"/>
          <p:cNvSpPr txBox="1"/>
          <p:nvPr/>
        </p:nvSpPr>
        <p:spPr>
          <a:xfrm>
            <a:off x="5931333" y="2458815"/>
            <a:ext cx="4939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这双鞋样子很好看，不过太贵了。</a:t>
            </a:r>
            <a:endParaRPr kumimoji="1" lang="zh-CN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2527568" y="1271878"/>
            <a:ext cx="1621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4000" dirty="0" err="1"/>
              <a:t>bú</a:t>
            </a:r>
            <a:r>
              <a:rPr lang="it-IT" altLang="zh-CN" sz="4000" dirty="0"/>
              <a:t> </a:t>
            </a:r>
            <a:r>
              <a:rPr lang="it-IT" altLang="zh-CN" sz="4000" dirty="0" err="1"/>
              <a:t>guò</a:t>
            </a:r>
            <a:r>
              <a:rPr lang="it-IT" altLang="zh-CN" sz="4000" dirty="0"/>
              <a:t> </a:t>
            </a:r>
            <a:r>
              <a:rPr lang="hu-HU" altLang="zh-CN" sz="4000" dirty="0" smtClean="0"/>
              <a:t> 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7850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37115" y="1138681"/>
            <a:ext cx="477616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     </a:t>
            </a:r>
            <a:r>
              <a:rPr kumimoji="1" lang="zh-CN" altLang="en-US" sz="6600" dirty="0" smtClean="0"/>
              <a:t>付钱</a:t>
            </a:r>
          </a:p>
          <a:p>
            <a:r>
              <a:rPr kumimoji="1" lang="en-US" altLang="zh-CN" sz="2800" dirty="0" smtClean="0"/>
              <a:t>                      </a:t>
            </a:r>
            <a:r>
              <a:rPr kumimoji="1" lang="en-US" altLang="zh-CN" sz="2800" dirty="0" err="1" smtClean="0"/>
              <a:t>vo</a:t>
            </a:r>
            <a:r>
              <a:rPr kumimoji="1" lang="en-US" altLang="zh-CN" sz="2800" dirty="0" smtClean="0"/>
              <a:t> to pay money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161762" y="2783054"/>
            <a:ext cx="23647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b="1" dirty="0" smtClean="0"/>
              <a:t>付</a:t>
            </a:r>
            <a:r>
              <a:rPr kumimoji="1" lang="en-US" altLang="zh-CN" sz="2200" b="1" dirty="0" smtClean="0"/>
              <a:t>        v        to pay</a:t>
            </a:r>
            <a:endParaRPr kumimoji="1" lang="zh-CN" altLang="en-US" sz="22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14" y="4026260"/>
            <a:ext cx="4507272" cy="230747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46619" y="1155982"/>
            <a:ext cx="500637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     </a:t>
            </a:r>
            <a:r>
              <a:rPr kumimoji="1" lang="zh-CN" altLang="en-US" sz="6600" dirty="0" smtClean="0"/>
              <a:t>找钱</a:t>
            </a:r>
          </a:p>
          <a:p>
            <a:r>
              <a:rPr kumimoji="1" lang="en-US" altLang="zh-CN" sz="2800" dirty="0" smtClean="0"/>
              <a:t>                      </a:t>
            </a:r>
            <a:r>
              <a:rPr kumimoji="1" lang="en-US" altLang="zh-CN" sz="2800" dirty="0" err="1" smtClean="0"/>
              <a:t>vo</a:t>
            </a:r>
            <a:r>
              <a:rPr kumimoji="1" lang="en-US" altLang="zh-CN" sz="2800" dirty="0" smtClean="0"/>
              <a:t> to give change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973" y="3499083"/>
            <a:ext cx="3596677" cy="283017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418711" y="366709"/>
            <a:ext cx="16291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sz="4000" dirty="0" err="1"/>
              <a:t>fù</a:t>
            </a:r>
            <a:r>
              <a:rPr lang="es-ES_tradnl" altLang="zh-CN" sz="4000" dirty="0"/>
              <a:t> </a:t>
            </a:r>
            <a:r>
              <a:rPr lang="es-ES_tradnl" altLang="zh-CN" sz="4000" dirty="0" err="1" smtClean="0"/>
              <a:t>qián</a:t>
            </a:r>
            <a:endParaRPr lang="zh-CN" altLang="en-US" sz="4000" dirty="0"/>
          </a:p>
        </p:txBody>
      </p:sp>
      <p:sp>
        <p:nvSpPr>
          <p:cNvPr id="11" name="矩形 10"/>
          <p:cNvSpPr/>
          <p:nvPr/>
        </p:nvSpPr>
        <p:spPr>
          <a:xfrm>
            <a:off x="8178182" y="343479"/>
            <a:ext cx="2191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sz="4000" dirty="0" err="1" smtClean="0"/>
              <a:t>zhǎo</a:t>
            </a:r>
            <a:r>
              <a:rPr lang="es-ES_tradnl" altLang="zh-CN" sz="4000" dirty="0" smtClean="0"/>
              <a:t> </a:t>
            </a:r>
            <a:r>
              <a:rPr lang="es-ES_tradnl" altLang="zh-CN" sz="4000" dirty="0" err="1"/>
              <a:t>qián</a:t>
            </a:r>
            <a:r>
              <a:rPr lang="es-ES_tradnl" altLang="zh-CN" sz="4000" dirty="0"/>
              <a:t> 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3544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6616" y="2435638"/>
            <a:ext cx="381151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     </a:t>
            </a:r>
            <a:r>
              <a:rPr kumimoji="1" lang="zh-CN" altLang="en-US" sz="6600" dirty="0" smtClean="0"/>
              <a:t>再</a:t>
            </a:r>
          </a:p>
          <a:p>
            <a:r>
              <a:rPr kumimoji="1" lang="en-US" altLang="zh-CN" sz="2800" dirty="0" smtClean="0"/>
              <a:t>                       </a:t>
            </a:r>
            <a:r>
              <a:rPr kumimoji="1" lang="en-US" altLang="zh-CN" sz="2800" dirty="0" err="1" smtClean="0"/>
              <a:t>adv</a:t>
            </a:r>
            <a:r>
              <a:rPr kumimoji="1" lang="en-US" altLang="zh-CN" sz="2800" dirty="0" smtClean="0"/>
              <a:t> again</a:t>
            </a:r>
          </a:p>
        </p:txBody>
      </p:sp>
      <p:sp>
        <p:nvSpPr>
          <p:cNvPr id="4" name="矩形 3"/>
          <p:cNvSpPr/>
          <p:nvPr/>
        </p:nvSpPr>
        <p:spPr>
          <a:xfrm>
            <a:off x="4867777" y="2128906"/>
            <a:ext cx="5228225" cy="2071270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5" name="文本框 4"/>
          <p:cNvSpPr txBox="1"/>
          <p:nvPr/>
        </p:nvSpPr>
        <p:spPr>
          <a:xfrm>
            <a:off x="5066629" y="2229146"/>
            <a:ext cx="1778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/>
              <a:t>read it again</a:t>
            </a:r>
            <a:endParaRPr kumimoji="1" lang="zh-CN" altLang="en-US" sz="2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6539330" y="3012724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再读一遍</a:t>
            </a:r>
            <a:endParaRPr kumimoji="1" lang="zh-CN" altLang="en-US" sz="3000" dirty="0"/>
          </a:p>
        </p:txBody>
      </p:sp>
      <p:sp>
        <p:nvSpPr>
          <p:cNvPr id="7" name="矩形 6"/>
          <p:cNvSpPr/>
          <p:nvPr/>
        </p:nvSpPr>
        <p:spPr>
          <a:xfrm>
            <a:off x="2755259" y="1947377"/>
            <a:ext cx="750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4000" dirty="0" err="1"/>
              <a:t>zài</a:t>
            </a:r>
            <a:r>
              <a:rPr lang="fr-FR" altLang="zh-CN" sz="4000" dirty="0"/>
              <a:t> 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7824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xmlns="" id="{0AD2A38F-35F5-46E9-9682-29E47ADD1CB6}"/>
              </a:ext>
            </a:extLst>
          </p:cNvPr>
          <p:cNvSpPr/>
          <p:nvPr/>
        </p:nvSpPr>
        <p:spPr>
          <a:xfrm>
            <a:off x="5838909" y="3636448"/>
            <a:ext cx="1697837" cy="325800"/>
          </a:xfrm>
          <a:custGeom>
            <a:avLst/>
            <a:gdLst>
              <a:gd name="connsiteX0" fmla="*/ 0 w 393539"/>
              <a:gd name="connsiteY0" fmla="*/ 0 h 1290578"/>
              <a:gd name="connsiteX1" fmla="*/ 393539 w 393539"/>
              <a:gd name="connsiteY1" fmla="*/ 0 h 1290578"/>
              <a:gd name="connsiteX2" fmla="*/ 393539 w 393539"/>
              <a:gd name="connsiteY2" fmla="*/ 1290578 h 1290578"/>
              <a:gd name="connsiteX3" fmla="*/ 0 w 393539"/>
              <a:gd name="connsiteY3" fmla="*/ 1290578 h 1290578"/>
              <a:gd name="connsiteX4" fmla="*/ 0 w 393539"/>
              <a:gd name="connsiteY4" fmla="*/ 0 h 129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1290578">
                <a:moveTo>
                  <a:pt x="0" y="0"/>
                </a:moveTo>
                <a:lnTo>
                  <a:pt x="393539" y="0"/>
                </a:lnTo>
                <a:lnTo>
                  <a:pt x="393539" y="1290578"/>
                </a:lnTo>
                <a:lnTo>
                  <a:pt x="0" y="1290578"/>
                </a:lnTo>
                <a:lnTo>
                  <a:pt x="0" y="0"/>
                </a:lnTo>
                <a:close/>
              </a:path>
            </a:pathLst>
          </a:custGeom>
          <a:solidFill>
            <a:srgbClr val="FE9903"/>
          </a:solidFill>
          <a:ln w="285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ED12EDDF-49A0-4BA7-AB72-4396D9B54D1F}"/>
              </a:ext>
            </a:extLst>
          </p:cNvPr>
          <p:cNvSpPr/>
          <p:nvPr/>
        </p:nvSpPr>
        <p:spPr>
          <a:xfrm rot="16200000">
            <a:off x="4970548" y="2820313"/>
            <a:ext cx="1236066" cy="3050537"/>
          </a:xfrm>
          <a:custGeom>
            <a:avLst/>
            <a:gdLst>
              <a:gd name="connsiteX0" fmla="*/ 0 w 1990845"/>
              <a:gd name="connsiteY0" fmla="*/ 0 h 3009418"/>
              <a:gd name="connsiteX1" fmla="*/ 1990845 w 1990845"/>
              <a:gd name="connsiteY1" fmla="*/ 0 h 3009418"/>
              <a:gd name="connsiteX2" fmla="*/ 1990845 w 1990845"/>
              <a:gd name="connsiteY2" fmla="*/ 1718840 h 3009418"/>
              <a:gd name="connsiteX3" fmla="*/ 1597306 w 1990845"/>
              <a:gd name="connsiteY3" fmla="*/ 1718840 h 3009418"/>
              <a:gd name="connsiteX4" fmla="*/ 1597306 w 1990845"/>
              <a:gd name="connsiteY4" fmla="*/ 3009418 h 3009418"/>
              <a:gd name="connsiteX5" fmla="*/ 0 w 1990845"/>
              <a:gd name="connsiteY5" fmla="*/ 3009418 h 3009418"/>
              <a:gd name="connsiteX6" fmla="*/ 0 w 1990845"/>
              <a:gd name="connsiteY6" fmla="*/ 0 h 300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0845" h="3009418">
                <a:moveTo>
                  <a:pt x="0" y="0"/>
                </a:moveTo>
                <a:lnTo>
                  <a:pt x="1990845" y="0"/>
                </a:lnTo>
                <a:lnTo>
                  <a:pt x="1990845" y="1718840"/>
                </a:lnTo>
                <a:lnTo>
                  <a:pt x="1597306" y="1718840"/>
                </a:lnTo>
                <a:lnTo>
                  <a:pt x="1597306" y="3009418"/>
                </a:lnTo>
                <a:lnTo>
                  <a:pt x="0" y="3009418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004865C0-32BE-4318-9DB1-0AC00E03D378}"/>
              </a:ext>
            </a:extLst>
          </p:cNvPr>
          <p:cNvSpPr/>
          <p:nvPr/>
        </p:nvSpPr>
        <p:spPr>
          <a:xfrm rot="16200000">
            <a:off x="6907224" y="1057782"/>
            <a:ext cx="1783587" cy="4058247"/>
          </a:xfrm>
          <a:custGeom>
            <a:avLst/>
            <a:gdLst>
              <a:gd name="connsiteX0" fmla="*/ 393539 w 1990845"/>
              <a:gd name="connsiteY0" fmla="*/ 0 h 3009418"/>
              <a:gd name="connsiteX1" fmla="*/ 1990845 w 1990845"/>
              <a:gd name="connsiteY1" fmla="*/ 0 h 3009418"/>
              <a:gd name="connsiteX2" fmla="*/ 1990845 w 1990845"/>
              <a:gd name="connsiteY2" fmla="*/ 3009418 h 3009418"/>
              <a:gd name="connsiteX3" fmla="*/ 0 w 1990845"/>
              <a:gd name="connsiteY3" fmla="*/ 3009418 h 3009418"/>
              <a:gd name="connsiteX4" fmla="*/ 0 w 1990845"/>
              <a:gd name="connsiteY4" fmla="*/ 1290578 h 3009418"/>
              <a:gd name="connsiteX5" fmla="*/ 393539 w 1990845"/>
              <a:gd name="connsiteY5" fmla="*/ 1290578 h 3009418"/>
              <a:gd name="connsiteX6" fmla="*/ 393539 w 1990845"/>
              <a:gd name="connsiteY6" fmla="*/ 0 h 300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0845" h="3009418">
                <a:moveTo>
                  <a:pt x="393539" y="0"/>
                </a:moveTo>
                <a:lnTo>
                  <a:pt x="1990845" y="0"/>
                </a:lnTo>
                <a:lnTo>
                  <a:pt x="1990845" y="3009418"/>
                </a:lnTo>
                <a:lnTo>
                  <a:pt x="0" y="3009418"/>
                </a:lnTo>
                <a:lnTo>
                  <a:pt x="0" y="1290578"/>
                </a:lnTo>
                <a:lnTo>
                  <a:pt x="393539" y="1290578"/>
                </a:lnTo>
                <a:lnTo>
                  <a:pt x="393539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D03BD61-9D53-48C5-9279-10A7604D3F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21" y="712449"/>
            <a:ext cx="3726492" cy="5589739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7295613C-BDA8-47CB-9A7A-CCE7C47823AA}"/>
              </a:ext>
            </a:extLst>
          </p:cNvPr>
          <p:cNvSpPr/>
          <p:nvPr/>
        </p:nvSpPr>
        <p:spPr>
          <a:xfrm>
            <a:off x="9310177" y="1435946"/>
            <a:ext cx="451412" cy="451412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1E00E6E-9302-4C7C-B663-5C88665FC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78824">
            <a:off x="9873936" y="1012560"/>
            <a:ext cx="1531839" cy="205116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D0BFF13-EE03-4F45-B871-F91FF8D84A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033" b="52088"/>
          <a:stretch/>
        </p:blipFill>
        <p:spPr>
          <a:xfrm>
            <a:off x="3967620" y="775804"/>
            <a:ext cx="2264751" cy="12358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DAB51B8-B46C-420F-94E3-DD28E7C69D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02" t="9829" r="-2013" b="-1779"/>
          <a:stretch/>
        </p:blipFill>
        <p:spPr>
          <a:xfrm>
            <a:off x="9527840" y="4213140"/>
            <a:ext cx="2288039" cy="2371852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B3851FD-9042-4375-92FA-C507AFE6DF89}"/>
              </a:ext>
            </a:extLst>
          </p:cNvPr>
          <p:cNvSpPr/>
          <p:nvPr/>
        </p:nvSpPr>
        <p:spPr>
          <a:xfrm>
            <a:off x="1064931" y="4007636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FF5923EB-A753-4A20-9211-3F0AEC242D7B}"/>
              </a:ext>
            </a:extLst>
          </p:cNvPr>
          <p:cNvSpPr/>
          <p:nvPr/>
        </p:nvSpPr>
        <p:spPr>
          <a:xfrm>
            <a:off x="1064930" y="4631964"/>
            <a:ext cx="229695" cy="22969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80C3651D-70B3-41B2-A87F-163667D4C963}"/>
              </a:ext>
            </a:extLst>
          </p:cNvPr>
          <p:cNvSpPr/>
          <p:nvPr/>
        </p:nvSpPr>
        <p:spPr>
          <a:xfrm>
            <a:off x="1064929" y="5256292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516970AE-6CA3-46F6-85ED-A55C0F773B3B}"/>
              </a:ext>
            </a:extLst>
          </p:cNvPr>
          <p:cNvSpPr/>
          <p:nvPr/>
        </p:nvSpPr>
        <p:spPr>
          <a:xfrm>
            <a:off x="4012244" y="3027920"/>
            <a:ext cx="312494" cy="312494"/>
          </a:xfrm>
          <a:prstGeom prst="ellipse">
            <a:avLst/>
          </a:prstGeom>
          <a:solidFill>
            <a:srgbClr val="FE9903"/>
          </a:solidFill>
          <a:ln w="76200">
            <a:solidFill>
              <a:srgbClr val="FE9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xmlns="" id="{A16610E3-75CF-4AC2-9E0C-1D00A795A1BE}"/>
              </a:ext>
            </a:extLst>
          </p:cNvPr>
          <p:cNvCxnSpPr/>
          <p:nvPr/>
        </p:nvCxnSpPr>
        <p:spPr>
          <a:xfrm>
            <a:off x="5191902" y="5783925"/>
            <a:ext cx="2263828" cy="128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729238" y="4112381"/>
            <a:ext cx="2391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第九课</a:t>
            </a:r>
            <a:endParaRPr kumimoji="1" lang="zh-CN" altLang="en-US" sz="2800" dirty="0"/>
          </a:p>
        </p:txBody>
      </p:sp>
      <p:sp>
        <p:nvSpPr>
          <p:cNvPr id="27" name="文本框 26"/>
          <p:cNvSpPr txBox="1"/>
          <p:nvPr/>
        </p:nvSpPr>
        <p:spPr>
          <a:xfrm>
            <a:off x="6655881" y="2659722"/>
            <a:ext cx="3222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买东西</a:t>
            </a:r>
            <a:r>
              <a:rPr kumimoji="1" lang="en-US" altLang="zh-CN" sz="2800" dirty="0" smtClean="0"/>
              <a:t> Shopping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5176762" y="5418667"/>
            <a:ext cx="1321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Qianshu</a:t>
            </a:r>
            <a:r>
              <a:rPr kumimoji="1" lang="en-US" altLang="zh-CN" dirty="0" smtClean="0"/>
              <a:t> XIA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579809" y="5805715"/>
            <a:ext cx="883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May 11</a:t>
            </a:r>
          </a:p>
          <a:p>
            <a:endParaRPr kumimoji="1"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6701659" y="2366186"/>
            <a:ext cx="1262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mǎi</a:t>
            </a:r>
            <a:r>
              <a:rPr lang="en-US" altLang="zh-CN" dirty="0"/>
              <a:t> </a:t>
            </a:r>
            <a:r>
              <a:rPr lang="en-US" altLang="zh-CN" dirty="0" err="1"/>
              <a:t>dōng</a:t>
            </a:r>
            <a:r>
              <a:rPr lang="en-US" altLang="zh-CN" dirty="0"/>
              <a:t> </a:t>
            </a:r>
            <a:r>
              <a:rPr lang="en-US" altLang="zh-CN" dirty="0" smtClean="0"/>
              <a:t>xi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325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32353" y="905168"/>
            <a:ext cx="3929281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v to exchange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to change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same; alike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m </a:t>
            </a:r>
            <a:r>
              <a:rPr kumimoji="1" lang="en-US" altLang="zh-CN" sz="2400" dirty="0"/>
              <a:t>measure word for kinds,</a:t>
            </a:r>
          </a:p>
          <a:p>
            <a:r>
              <a:rPr kumimoji="1" lang="en-US" altLang="zh-CN" sz="2400" dirty="0"/>
              <a:t>     </a:t>
            </a:r>
            <a:r>
              <a:rPr kumimoji="1" lang="en-US" altLang="zh-CN" sz="2400" dirty="0" smtClean="0"/>
              <a:t>sorts</a:t>
            </a:r>
            <a:r>
              <a:rPr kumimoji="1" lang="en-US" altLang="zh-CN" sz="2400" dirty="0"/>
              <a:t>, </a:t>
            </a:r>
            <a:r>
              <a:rPr kumimoji="1" lang="en-US" altLang="zh-CN" sz="2400" dirty="0" smtClean="0"/>
              <a:t>types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 </a:t>
            </a:r>
            <a:r>
              <a:rPr kumimoji="1" lang="en-US" altLang="zh-CN" sz="2400" dirty="0" err="1"/>
              <a:t>vo</a:t>
            </a:r>
            <a:r>
              <a:rPr kumimoji="1" lang="en-US" altLang="zh-CN" sz="2400" dirty="0"/>
              <a:t> to pay with a credit card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vo</a:t>
            </a:r>
            <a:r>
              <a:rPr kumimoji="1" lang="en-US" altLang="zh-CN" sz="2400" dirty="0"/>
              <a:t> to pay money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sz="2400" dirty="0" err="1" smtClean="0"/>
              <a:t>vo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/>
              <a:t>to give change</a:t>
            </a:r>
            <a:endParaRPr kumimoji="1" lang="en-US" altLang="zh-CN" sz="2400" dirty="0" smtClean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E378E129-25B6-48B6-BBB1-5C476B2E0776}"/>
              </a:ext>
            </a:extLst>
          </p:cNvPr>
          <p:cNvSpPr/>
          <p:nvPr/>
        </p:nvSpPr>
        <p:spPr>
          <a:xfrm>
            <a:off x="5890380" y="0"/>
            <a:ext cx="6301620" cy="762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ED857A0B-BC9B-40CC-ACAE-DF9491157033}"/>
              </a:ext>
            </a:extLst>
          </p:cNvPr>
          <p:cNvSpPr/>
          <p:nvPr/>
        </p:nvSpPr>
        <p:spPr>
          <a:xfrm>
            <a:off x="6078625" y="271684"/>
            <a:ext cx="269227" cy="243742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14974" y="1215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写汉字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4715343" y="918678"/>
            <a:ext cx="80021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换</a:t>
            </a:r>
            <a:endParaRPr kumimoji="1" lang="en-US" altLang="zh-CN" sz="2400" dirty="0"/>
          </a:p>
          <a:p>
            <a:r>
              <a:rPr kumimoji="1" lang="zh-CN" altLang="en-US" sz="2400" dirty="0" smtClean="0"/>
              <a:t>一样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种</a:t>
            </a:r>
            <a:endParaRPr kumimoji="1" lang="en-US" altLang="zh-CN" sz="2400" dirty="0" smtClean="0"/>
          </a:p>
          <a:p>
            <a:endParaRPr kumimoji="1" lang="en-US" altLang="zh-CN" sz="2400" dirty="0" smtClean="0">
              <a:solidFill>
                <a:srgbClr val="000000"/>
              </a:solidFill>
            </a:endParaRPr>
          </a:p>
          <a:p>
            <a:r>
              <a:rPr kumimoji="1" lang="zh-CN" altLang="en-US" sz="2400" dirty="0" smtClean="0"/>
              <a:t>刷卡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付钱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找钱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endParaRPr kumimoji="1"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35463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895" y="1380846"/>
            <a:ext cx="1228561" cy="122856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033" y="3426074"/>
            <a:ext cx="1612897" cy="118903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510" y="1658577"/>
            <a:ext cx="1612897" cy="118903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30589" y="1114060"/>
            <a:ext cx="4064707" cy="1635304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9721374" y="919487"/>
            <a:ext cx="1787954" cy="1849348"/>
          </a:xfrm>
          <a:prstGeom prst="rect">
            <a:avLst/>
          </a:prstGeom>
          <a:solidFill>
            <a:srgbClr val="FFFFFF"/>
          </a:soli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920486" y="1344417"/>
            <a:ext cx="131388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    </a:t>
            </a:r>
            <a:r>
              <a:rPr kumimoji="1" lang="zh-CN" altLang="en-US" sz="2800" dirty="0" smtClean="0"/>
              <a:t>用</a:t>
            </a:r>
            <a:endParaRPr kumimoji="1" lang="en-US" altLang="zh-CN" sz="2800" dirty="0" smtClean="0"/>
          </a:p>
          <a:p>
            <a:r>
              <a:rPr kumimoji="1" lang="en-US" altLang="zh-CN" sz="2400" dirty="0" smtClean="0"/>
              <a:t>V to use</a:t>
            </a:r>
            <a:endParaRPr kumimoji="1" lang="zh-CN" altLang="en-US" sz="2400" dirty="0"/>
          </a:p>
        </p:txBody>
      </p:sp>
      <p:sp>
        <p:nvSpPr>
          <p:cNvPr id="19" name="矩形 18"/>
          <p:cNvSpPr/>
          <p:nvPr/>
        </p:nvSpPr>
        <p:spPr>
          <a:xfrm>
            <a:off x="10091596" y="937270"/>
            <a:ext cx="852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yòng</a:t>
            </a:r>
            <a:endParaRPr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949466" y="1565782"/>
            <a:ext cx="26768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：你用什么做功课？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</a:t>
            </a:r>
            <a:endParaRPr kumimoji="1" lang="zh-CN" altLang="en-US" sz="2000" dirty="0"/>
          </a:p>
        </p:txBody>
      </p:sp>
      <p:sp>
        <p:nvSpPr>
          <p:cNvPr id="21" name="矩形 20"/>
          <p:cNvSpPr/>
          <p:nvPr/>
        </p:nvSpPr>
        <p:spPr>
          <a:xfrm>
            <a:off x="810359" y="2869229"/>
            <a:ext cx="4064707" cy="1635304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904575" y="3333280"/>
            <a:ext cx="26768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：你用什么写汉字？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</a:t>
            </a:r>
            <a:endParaRPr kumimoji="1" lang="zh-CN" altLang="en-US" sz="2000" dirty="0"/>
          </a:p>
        </p:txBody>
      </p:sp>
      <p:sp>
        <p:nvSpPr>
          <p:cNvPr id="23" name="矩形 22"/>
          <p:cNvSpPr/>
          <p:nvPr/>
        </p:nvSpPr>
        <p:spPr>
          <a:xfrm>
            <a:off x="839451" y="4599739"/>
            <a:ext cx="4064707" cy="1635304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909006" y="5100777"/>
            <a:ext cx="24917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：你用什么写信？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</a:t>
            </a:r>
            <a:endParaRPr kumimoji="1" lang="zh-CN" altLang="en-US" sz="2000" dirty="0"/>
          </a:p>
        </p:txBody>
      </p:sp>
      <p:sp>
        <p:nvSpPr>
          <p:cNvPr id="25" name="矩形 24"/>
          <p:cNvSpPr/>
          <p:nvPr/>
        </p:nvSpPr>
        <p:spPr>
          <a:xfrm>
            <a:off x="5150772" y="1106183"/>
            <a:ext cx="4064707" cy="1635304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5220328" y="1607222"/>
            <a:ext cx="24204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：你用什么喝水？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</a:t>
            </a:r>
            <a:endParaRPr kumimoji="1" lang="zh-CN" altLang="en-US" sz="2000" dirty="0"/>
          </a:p>
        </p:txBody>
      </p:sp>
      <p:sp>
        <p:nvSpPr>
          <p:cNvPr id="27" name="矩形 26"/>
          <p:cNvSpPr/>
          <p:nvPr/>
        </p:nvSpPr>
        <p:spPr>
          <a:xfrm>
            <a:off x="5142874" y="2873681"/>
            <a:ext cx="4064707" cy="1635304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175435" y="3374720"/>
            <a:ext cx="30334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：你用什么练习发音？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</a:t>
            </a:r>
            <a:endParaRPr kumimoji="1" lang="zh-CN" altLang="en-US" sz="2000" dirty="0"/>
          </a:p>
        </p:txBody>
      </p:sp>
      <p:sp>
        <p:nvSpPr>
          <p:cNvPr id="29" name="矩形 28"/>
          <p:cNvSpPr/>
          <p:nvPr/>
        </p:nvSpPr>
        <p:spPr>
          <a:xfrm>
            <a:off x="5159636" y="4628849"/>
            <a:ext cx="6209288" cy="1560303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5241520" y="5117560"/>
            <a:ext cx="44722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：你用中文还是英文写日记／写信？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</a:t>
            </a:r>
            <a:endParaRPr kumimoji="1" lang="zh-CN" altLang="en-US" sz="2000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515" y="3464445"/>
            <a:ext cx="1003471" cy="100347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293" y="5071666"/>
            <a:ext cx="1003471" cy="100347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345" y="1758528"/>
            <a:ext cx="668883" cy="668883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151858" y="1234709"/>
            <a:ext cx="3072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yòng</a:t>
            </a:r>
            <a:r>
              <a:rPr lang="it-IT" altLang="zh-CN" dirty="0"/>
              <a:t> </a:t>
            </a:r>
            <a:r>
              <a:rPr lang="it-IT" altLang="zh-CN" dirty="0" err="1" smtClean="0"/>
              <a:t>shé</a:t>
            </a:r>
            <a:r>
              <a:rPr lang="en-US" altLang="zh-CN" dirty="0" smtClean="0"/>
              <a:t>n</a:t>
            </a:r>
            <a:r>
              <a:rPr lang="it-IT" altLang="zh-CN" dirty="0" smtClean="0"/>
              <a:t>me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it-IT" altLang="zh-CN" dirty="0" err="1" smtClean="0"/>
              <a:t>gōngkè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1479686" y="203428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我用电脑做功课</a:t>
            </a:r>
            <a:endParaRPr kumimoji="1" lang="zh-CN" altLang="en-US" dirty="0"/>
          </a:p>
        </p:txBody>
      </p:sp>
      <p:sp>
        <p:nvSpPr>
          <p:cNvPr id="36" name="矩形 35"/>
          <p:cNvSpPr/>
          <p:nvPr/>
        </p:nvSpPr>
        <p:spPr>
          <a:xfrm>
            <a:off x="6583893" y="3170360"/>
            <a:ext cx="1352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 smtClean="0"/>
              <a:t>liànxí</a:t>
            </a:r>
            <a:r>
              <a:rPr lang="es-ES_tradnl" altLang="zh-CN" dirty="0" smtClean="0"/>
              <a:t> </a:t>
            </a:r>
            <a:r>
              <a:rPr lang="es-ES_tradnl" altLang="zh-CN" dirty="0" err="1"/>
              <a:t>fā</a:t>
            </a:r>
            <a:r>
              <a:rPr lang="es-ES_tradnl" altLang="zh-CN" dirty="0"/>
              <a:t> </a:t>
            </a:r>
            <a:r>
              <a:rPr lang="es-ES_tradnl" altLang="zh-CN" dirty="0" err="1"/>
              <a:t>yīn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7" name="矩形 36"/>
          <p:cNvSpPr/>
          <p:nvPr/>
        </p:nvSpPr>
        <p:spPr>
          <a:xfrm>
            <a:off x="7744560" y="4859432"/>
            <a:ext cx="1894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xiě</a:t>
            </a:r>
            <a:r>
              <a:rPr lang="cs-CZ" altLang="zh-CN" dirty="0"/>
              <a:t> </a:t>
            </a:r>
            <a:r>
              <a:rPr lang="cs-CZ" altLang="zh-CN" dirty="0" err="1" smtClean="0"/>
              <a:t>rìjì</a:t>
            </a:r>
            <a:r>
              <a:rPr lang="cs-CZ" altLang="zh-CN" dirty="0" smtClean="0"/>
              <a:t> </a:t>
            </a:r>
            <a:r>
              <a:rPr lang="zh-CN" altLang="en-US" dirty="0" smtClean="0"/>
              <a:t>／</a:t>
            </a:r>
            <a:r>
              <a:rPr lang="cs-CZ" altLang="zh-CN" dirty="0" smtClean="0"/>
              <a:t> </a:t>
            </a:r>
            <a:r>
              <a:rPr lang="cs-CZ" altLang="zh-CN" dirty="0" err="1"/>
              <a:t>xiě</a:t>
            </a:r>
            <a:r>
              <a:rPr lang="cs-CZ" altLang="zh-CN" dirty="0"/>
              <a:t> </a:t>
            </a:r>
            <a:r>
              <a:rPr lang="cs-CZ" altLang="zh-CN" dirty="0" err="1"/>
              <a:t>xìn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38" name="椭圆 37">
            <a:extLst>
              <a:ext uri="{FF2B5EF4-FFF2-40B4-BE49-F238E27FC236}">
                <a16:creationId xmlns="" xmlns:a16="http://schemas.microsoft.com/office/drawing/2014/main" id="{ED857A0B-BC9B-40CC-ACAE-DF9491157033}"/>
              </a:ext>
            </a:extLst>
          </p:cNvPr>
          <p:cNvSpPr/>
          <p:nvPr/>
        </p:nvSpPr>
        <p:spPr>
          <a:xfrm>
            <a:off x="565344" y="300544"/>
            <a:ext cx="269227" cy="243742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E9903"/>
              </a:solidFill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="" xmlns:a16="http://schemas.microsoft.com/office/drawing/2014/main" id="{E378E129-25B6-48B6-BBB1-5C476B2E0776}"/>
              </a:ext>
            </a:extLst>
          </p:cNvPr>
          <p:cNvSpPr/>
          <p:nvPr/>
        </p:nvSpPr>
        <p:spPr>
          <a:xfrm>
            <a:off x="447523" y="157238"/>
            <a:ext cx="7447149" cy="6652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0" name="矩形 39"/>
          <p:cNvSpPr/>
          <p:nvPr/>
        </p:nvSpPr>
        <p:spPr>
          <a:xfrm>
            <a:off x="925195" y="184240"/>
            <a:ext cx="6645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Practice: </a:t>
            </a:r>
            <a:r>
              <a:rPr kumimoji="1" lang="en-US" altLang="zh-CN" sz="2400" b="1" dirty="0">
                <a:solidFill>
                  <a:srgbClr val="4E758E"/>
                </a:solidFill>
              </a:rPr>
              <a:t> </a:t>
            </a:r>
            <a:r>
              <a:rPr kumimoji="1" lang="zh-CN" altLang="en-US" sz="2400" b="1" dirty="0" smtClean="0">
                <a:solidFill>
                  <a:srgbClr val="4E758E"/>
                </a:solidFill>
              </a:rPr>
              <a:t>用</a:t>
            </a:r>
            <a:r>
              <a:rPr kumimoji="1" lang="zh-CN" altLang="en-US" sz="2400" b="1" dirty="0">
                <a:solidFill>
                  <a:srgbClr val="4E758E"/>
                </a:solidFill>
              </a:rPr>
              <a:t>＋</a:t>
            </a:r>
            <a:r>
              <a:rPr kumimoji="1" lang="en-US" altLang="zh-CN" sz="2400" b="1" dirty="0">
                <a:solidFill>
                  <a:srgbClr val="4E758E"/>
                </a:solidFill>
              </a:rPr>
              <a:t>tool</a:t>
            </a:r>
            <a:r>
              <a:rPr kumimoji="1" lang="zh-CN" altLang="en-US" sz="2400" b="1" dirty="0">
                <a:solidFill>
                  <a:srgbClr val="4E758E"/>
                </a:solidFill>
              </a:rPr>
              <a:t>／</a:t>
            </a:r>
            <a:r>
              <a:rPr kumimoji="1" lang="en-US" altLang="zh-CN" sz="2400" b="1" dirty="0">
                <a:solidFill>
                  <a:srgbClr val="4E758E"/>
                </a:solidFill>
              </a:rPr>
              <a:t>method</a:t>
            </a:r>
            <a:r>
              <a:rPr kumimoji="1" lang="zh-CN" altLang="en-US" sz="2400" b="1" dirty="0">
                <a:solidFill>
                  <a:srgbClr val="4E758E"/>
                </a:solidFill>
              </a:rPr>
              <a:t>／</a:t>
            </a:r>
            <a:r>
              <a:rPr kumimoji="1" lang="en-US" altLang="zh-CN" sz="2400" b="1" dirty="0">
                <a:solidFill>
                  <a:srgbClr val="4E758E"/>
                </a:solidFill>
              </a:rPr>
              <a:t>means</a:t>
            </a:r>
            <a:r>
              <a:rPr kumimoji="1" lang="zh-CN" altLang="en-US" sz="2400" b="1" dirty="0">
                <a:solidFill>
                  <a:srgbClr val="4E758E"/>
                </a:solidFill>
              </a:rPr>
              <a:t>／＋</a:t>
            </a:r>
            <a:r>
              <a:rPr kumimoji="1" lang="en-US" altLang="zh-CN" sz="2400" b="1" dirty="0">
                <a:solidFill>
                  <a:srgbClr val="4E758E"/>
                </a:solidFill>
              </a:rPr>
              <a:t>V</a:t>
            </a:r>
            <a:r>
              <a:rPr kumimoji="1" lang="zh-CN" altLang="en-US" sz="2400" b="1" dirty="0">
                <a:solidFill>
                  <a:srgbClr val="4E758E"/>
                </a:solidFill>
              </a:rPr>
              <a:t>（</a:t>
            </a:r>
            <a:r>
              <a:rPr kumimoji="1" lang="en-US" altLang="zh-CN" sz="2400" b="1" dirty="0">
                <a:solidFill>
                  <a:srgbClr val="4E758E"/>
                </a:solidFill>
              </a:rPr>
              <a:t>O</a:t>
            </a:r>
            <a:r>
              <a:rPr kumimoji="1" lang="zh-CN" altLang="en-US" sz="2400" b="1" dirty="0">
                <a:solidFill>
                  <a:srgbClr val="4E758E"/>
                </a:solidFill>
              </a:rPr>
              <a:t>）</a:t>
            </a:r>
            <a:endParaRPr kumimoji="1" lang="en-US" altLang="zh-CN" sz="2400" b="1" dirty="0">
              <a:solidFill>
                <a:srgbClr val="4E758E"/>
              </a:solidFill>
            </a:endParaRPr>
          </a:p>
          <a:p>
            <a:endParaRPr kumimoji="1" lang="en-US" altLang="zh-CN" sz="24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38959" y="89165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瓶子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566167" y="1283447"/>
            <a:ext cx="67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杯子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201740" y="6309158"/>
            <a:ext cx="261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你用什么</a:t>
            </a:r>
            <a:r>
              <a:rPr kumimoji="1" lang="en-US" altLang="zh-CN" dirty="0" smtClean="0"/>
              <a:t>app</a:t>
            </a:r>
            <a:r>
              <a:rPr kumimoji="1" lang="zh-CN" altLang="en-US" dirty="0" smtClean="0"/>
              <a:t>找男朋友？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900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7056" y="1895239"/>
            <a:ext cx="465606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</a:t>
            </a:r>
            <a:r>
              <a:rPr kumimoji="1" lang="zh-CN" altLang="en-US" sz="6600" dirty="0" smtClean="0"/>
              <a:t>换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v to exchange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change</a:t>
            </a:r>
          </a:p>
        </p:txBody>
      </p:sp>
      <p:sp>
        <p:nvSpPr>
          <p:cNvPr id="4" name="矩形 3"/>
          <p:cNvSpPr/>
          <p:nvPr/>
        </p:nvSpPr>
        <p:spPr>
          <a:xfrm>
            <a:off x="5450178" y="1257557"/>
            <a:ext cx="5770777" cy="1960309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00" dirty="0"/>
          </a:p>
        </p:txBody>
      </p:sp>
      <p:sp>
        <p:nvSpPr>
          <p:cNvPr id="5" name="文本框 4"/>
          <p:cNvSpPr txBox="1"/>
          <p:nvPr/>
        </p:nvSpPr>
        <p:spPr>
          <a:xfrm>
            <a:off x="5598146" y="1984967"/>
            <a:ext cx="5715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对不起，</a:t>
            </a:r>
            <a:r>
              <a:rPr kumimoji="1" lang="en-US" altLang="zh-CN" sz="2400" u="sng" dirty="0" smtClean="0"/>
              <a:t>                   </a:t>
            </a:r>
            <a:r>
              <a:rPr kumimoji="1" lang="en-US" altLang="zh-CN" sz="2400" u="sng" dirty="0"/>
              <a:t> </a:t>
            </a:r>
            <a:r>
              <a:rPr kumimoji="1" lang="zh-CN" altLang="zh-CN" sz="2400" dirty="0" smtClean="0"/>
              <a:t>。</a:t>
            </a:r>
            <a:r>
              <a:rPr kumimoji="1" lang="zh-CN" altLang="en-US" sz="2400" dirty="0" smtClean="0"/>
              <a:t>能不能换</a:t>
            </a:r>
            <a:r>
              <a:rPr kumimoji="1" lang="en-US" altLang="zh-CN" sz="2400" u="sng" dirty="0" smtClean="0"/>
              <a:t>       </a:t>
            </a:r>
            <a:r>
              <a:rPr kumimoji="1" lang="zh-CN" altLang="en-US" sz="2400" dirty="0" smtClean="0"/>
              <a:t>？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6498291" y="1528795"/>
            <a:ext cx="3064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2000" dirty="0" err="1"/>
              <a:t>zhè</a:t>
            </a:r>
            <a:r>
              <a:rPr lang="it-IT" altLang="zh-CN" sz="2000" dirty="0"/>
              <a:t> </a:t>
            </a:r>
            <a:r>
              <a:rPr lang="it-IT" altLang="zh-CN" sz="2000" dirty="0" err="1"/>
              <a:t>shuāng</a:t>
            </a:r>
            <a:r>
              <a:rPr lang="it-IT" altLang="zh-CN" sz="2000" dirty="0"/>
              <a:t> </a:t>
            </a:r>
            <a:r>
              <a:rPr lang="it-IT" altLang="zh-CN" sz="2000" dirty="0" err="1"/>
              <a:t>xié</a:t>
            </a:r>
            <a:r>
              <a:rPr lang="it-IT" altLang="zh-CN" sz="2000" dirty="0"/>
              <a:t> </a:t>
            </a:r>
            <a:r>
              <a:rPr lang="it-IT" altLang="zh-CN" sz="2000" dirty="0" err="1"/>
              <a:t>tài</a:t>
            </a:r>
            <a:r>
              <a:rPr lang="it-IT" altLang="zh-CN" sz="2000" dirty="0"/>
              <a:t> </a:t>
            </a:r>
            <a:r>
              <a:rPr lang="it-IT" altLang="zh-CN" sz="2000" dirty="0" err="1"/>
              <a:t>xiǎo</a:t>
            </a:r>
            <a:r>
              <a:rPr lang="it-IT" altLang="zh-CN" sz="2000" dirty="0"/>
              <a:t> le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    </a:t>
            </a:r>
            <a:r>
              <a:rPr kumimoji="1" lang="zh-CN" altLang="en-US" sz="2000" dirty="0" smtClean="0"/>
              <a:t>这双鞋太小了</a:t>
            </a:r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10037207" y="1578111"/>
            <a:ext cx="1309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2000" dirty="0" err="1" smtClean="0"/>
              <a:t>yì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shuāng</a:t>
            </a:r>
            <a:r>
              <a:rPr lang="it-IT" altLang="zh-CN" sz="2000" dirty="0"/>
              <a:t> 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 </a:t>
            </a:r>
            <a:r>
              <a:rPr kumimoji="1" lang="zh-CN" altLang="en-US" sz="2000" dirty="0" smtClean="0"/>
              <a:t>一双</a:t>
            </a:r>
            <a:endParaRPr kumimoji="1"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2178488" y="1419644"/>
            <a:ext cx="10975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/>
              <a:t>huàn</a:t>
            </a:r>
            <a:endParaRPr lang="zh-CN" altLang="en-US" sz="32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3" y="3624528"/>
            <a:ext cx="1979980" cy="23087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905" y="3427459"/>
            <a:ext cx="1647678" cy="24812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313423" y="3735683"/>
            <a:ext cx="2465432" cy="2185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299" y="3513761"/>
            <a:ext cx="1604930" cy="238257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327" y="3476775"/>
            <a:ext cx="1875132" cy="247378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5849" y="3760342"/>
            <a:ext cx="2216530" cy="210066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57734" y="5930244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大</a:t>
            </a:r>
            <a:endParaRPr kumimoji="1" lang="zh-CN" altLang="en-US" sz="2200" dirty="0"/>
          </a:p>
        </p:txBody>
      </p:sp>
      <p:sp>
        <p:nvSpPr>
          <p:cNvPr id="16" name="文本框 15"/>
          <p:cNvSpPr txBox="1"/>
          <p:nvPr/>
        </p:nvSpPr>
        <p:spPr>
          <a:xfrm>
            <a:off x="3272072" y="5885380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小</a:t>
            </a:r>
            <a:endParaRPr kumimoji="1" lang="zh-CN" altLang="en-US" sz="2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5261750" y="5926820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长</a:t>
            </a:r>
            <a:endParaRPr kumimoji="1" lang="zh-CN" altLang="en-US" sz="2200" dirty="0"/>
          </a:p>
        </p:txBody>
      </p:sp>
      <p:sp>
        <p:nvSpPr>
          <p:cNvPr id="18" name="文本框 17"/>
          <p:cNvSpPr txBox="1"/>
          <p:nvPr/>
        </p:nvSpPr>
        <p:spPr>
          <a:xfrm>
            <a:off x="7399395" y="5894286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短</a:t>
            </a:r>
            <a:endParaRPr kumimoji="1" lang="zh-CN" altLang="en-US" sz="2200" dirty="0"/>
          </a:p>
        </p:txBody>
      </p:sp>
      <p:sp>
        <p:nvSpPr>
          <p:cNvPr id="19" name="文本框 18"/>
          <p:cNvSpPr txBox="1"/>
          <p:nvPr/>
        </p:nvSpPr>
        <p:spPr>
          <a:xfrm>
            <a:off x="9277134" y="5934696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大</a:t>
            </a:r>
            <a:endParaRPr kumimoji="1" lang="zh-CN" altLang="en-US" sz="22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1007865" y="5877503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小</a:t>
            </a:r>
            <a:endParaRPr kumimoji="1"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8074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7056" y="1895239"/>
            <a:ext cx="340820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</a:t>
            </a:r>
            <a:r>
              <a:rPr kumimoji="1" lang="zh-CN" altLang="en-US" sz="6600" dirty="0" smtClean="0"/>
              <a:t>一样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same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alike</a:t>
            </a:r>
          </a:p>
        </p:txBody>
      </p:sp>
      <p:sp>
        <p:nvSpPr>
          <p:cNvPr id="6" name="矩形 5"/>
          <p:cNvSpPr/>
          <p:nvPr/>
        </p:nvSpPr>
        <p:spPr>
          <a:xfrm>
            <a:off x="2367642" y="1352094"/>
            <a:ext cx="13484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 smtClean="0"/>
              <a:t>yí</a:t>
            </a:r>
            <a:r>
              <a:rPr lang="fr-FR" altLang="zh-CN" sz="3200" dirty="0" smtClean="0"/>
              <a:t> </a:t>
            </a:r>
            <a:r>
              <a:rPr lang="fr-FR" altLang="zh-CN" sz="3200" dirty="0" err="1"/>
              <a:t>yàng</a:t>
            </a:r>
            <a:r>
              <a:rPr lang="fr-FR" altLang="zh-CN" sz="3200" dirty="0"/>
              <a:t> </a:t>
            </a:r>
            <a:endParaRPr lang="zh-CN" altLang="en-US" sz="3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579" y="405299"/>
            <a:ext cx="5343195" cy="4007396"/>
          </a:xfrm>
          <a:prstGeom prst="rect">
            <a:avLst/>
          </a:prstGeom>
        </p:spPr>
      </p:pic>
      <p:cxnSp>
        <p:nvCxnSpPr>
          <p:cNvPr id="9" name="直线箭头连接符 8"/>
          <p:cNvCxnSpPr/>
          <p:nvPr/>
        </p:nvCxnSpPr>
        <p:spPr>
          <a:xfrm>
            <a:off x="5526004" y="2053516"/>
            <a:ext cx="0" cy="235073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/>
        </p:nvCxnSpPr>
        <p:spPr>
          <a:xfrm>
            <a:off x="4769387" y="2026496"/>
            <a:ext cx="3526375" cy="675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674811" y="2107555"/>
            <a:ext cx="81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173cm</a:t>
            </a:r>
            <a:endParaRPr kumimoji="1"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6647418" y="4850080"/>
            <a:ext cx="306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我和我的朋友一样</a:t>
            </a:r>
            <a:r>
              <a:rPr kumimoji="1" lang="en-US" altLang="zh-CN" u="sng" dirty="0" smtClean="0"/>
              <a:t>_______</a:t>
            </a:r>
            <a:r>
              <a:rPr kumimoji="1" lang="zh-CN" altLang="en-US" dirty="0" smtClean="0"/>
              <a:t>。</a:t>
            </a:r>
            <a:endParaRPr kumimoji="1"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8701092" y="4728491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高</a:t>
            </a:r>
            <a:r>
              <a:rPr kumimoji="1" lang="en-US" altLang="zh-CN" dirty="0" smtClean="0"/>
              <a:t>(</a:t>
            </a:r>
            <a:r>
              <a:rPr kumimoji="1" lang="en-US" altLang="zh-CN" dirty="0" err="1" smtClean="0"/>
              <a:t>adj</a:t>
            </a:r>
            <a:r>
              <a:rPr kumimoji="1" lang="en-US" altLang="zh-CN" dirty="0" smtClean="0"/>
              <a:t>)</a:t>
            </a:r>
            <a:endParaRPr kumimoji="1"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8903758" y="5309419"/>
            <a:ext cx="45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大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550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37115" y="1895239"/>
            <a:ext cx="4996555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     </a:t>
            </a:r>
            <a:r>
              <a:rPr kumimoji="1" lang="zh-CN" altLang="en-US" sz="6600" dirty="0" smtClean="0"/>
              <a:t>种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 m measure</a:t>
            </a:r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word for kinds,</a:t>
            </a:r>
          </a:p>
          <a:p>
            <a:r>
              <a:rPr kumimoji="1" lang="en-US" altLang="zh-CN" sz="2800" dirty="0" smtClean="0"/>
              <a:t>           sorts, types</a:t>
            </a:r>
          </a:p>
        </p:txBody>
      </p:sp>
      <p:sp>
        <p:nvSpPr>
          <p:cNvPr id="6" name="矩形 5"/>
          <p:cNvSpPr/>
          <p:nvPr/>
        </p:nvSpPr>
        <p:spPr>
          <a:xfrm>
            <a:off x="2178488" y="1419644"/>
            <a:ext cx="118754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 err="1"/>
              <a:t>zhǒng</a:t>
            </a:r>
            <a:r>
              <a:rPr lang="cs-CZ" altLang="zh-CN" sz="3200" dirty="0"/>
              <a:t> </a:t>
            </a:r>
            <a:endParaRPr lang="zh-CN" altLang="en-US" sz="32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5498982" y="1472587"/>
            <a:ext cx="5782714" cy="28506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874" y="1594175"/>
            <a:ext cx="3126751" cy="124812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742180" y="3323453"/>
            <a:ext cx="4454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他会说</a:t>
            </a:r>
            <a:r>
              <a:rPr kumimoji="1" lang="en-US" altLang="zh-CN" sz="2000" u="sng" dirty="0" smtClean="0"/>
              <a:t>                         </a:t>
            </a:r>
            <a:r>
              <a:rPr kumimoji="1" lang="en-US" altLang="zh-CN" sz="2000" dirty="0" smtClean="0"/>
              <a:t>,  </a:t>
            </a:r>
            <a:r>
              <a:rPr kumimoji="1" lang="zh-CN" altLang="en-US" sz="2000" dirty="0" smtClean="0"/>
              <a:t>英语和日语。</a:t>
            </a:r>
            <a:endParaRPr kumimoji="1"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6796039" y="316133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两种语言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5553026" y="4512331"/>
            <a:ext cx="3910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语言</a:t>
            </a:r>
            <a:r>
              <a:rPr kumimoji="1" lang="en-US" altLang="zh-CN" sz="2000" b="1" dirty="0"/>
              <a:t>          </a:t>
            </a:r>
            <a:r>
              <a:rPr kumimoji="1" lang="en-US" altLang="zh-CN" sz="2000" b="1" dirty="0" err="1"/>
              <a:t>yǔ</a:t>
            </a:r>
            <a:r>
              <a:rPr kumimoji="1" lang="en-US" altLang="zh-CN" sz="2000" b="1" dirty="0"/>
              <a:t> </a:t>
            </a:r>
            <a:r>
              <a:rPr kumimoji="1" lang="en-US" altLang="zh-CN" sz="2000" b="1" dirty="0" err="1"/>
              <a:t>yán</a:t>
            </a:r>
            <a:r>
              <a:rPr kumimoji="1" lang="en-US" altLang="zh-CN" sz="2000" b="1" dirty="0"/>
              <a:t> </a:t>
            </a:r>
            <a:r>
              <a:rPr kumimoji="1" lang="en-US" altLang="zh-CN" sz="2000" b="1" dirty="0" smtClean="0"/>
              <a:t>          </a:t>
            </a:r>
            <a:r>
              <a:rPr kumimoji="1" lang="en-US" altLang="zh-CN" sz="2000" b="1" dirty="0"/>
              <a:t>n language</a:t>
            </a:r>
            <a:endParaRPr kumimoji="1"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341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A3D2AF9F-B91F-428D-A349-3ACA37CE9E8E}"/>
              </a:ext>
            </a:extLst>
          </p:cNvPr>
          <p:cNvGrpSpPr/>
          <p:nvPr/>
        </p:nvGrpSpPr>
        <p:grpSpPr>
          <a:xfrm>
            <a:off x="3417552" y="1960051"/>
            <a:ext cx="5085798" cy="2855063"/>
            <a:chOff x="2372810" y="1796970"/>
            <a:chExt cx="3842797" cy="2157268"/>
          </a:xfrm>
        </p:grpSpPr>
        <p:sp>
          <p:nvSpPr>
            <p:cNvPr id="6" name="任意多边形: 形状 5">
              <a:extLst>
                <a:ext uri="{FF2B5EF4-FFF2-40B4-BE49-F238E27FC236}">
                  <a16:creationId xmlns="" xmlns:a16="http://schemas.microsoft.com/office/drawing/2014/main" id="{2A0D547B-4007-4EE4-A99E-6D8DF8EF548D}"/>
                </a:ext>
              </a:extLst>
            </p:cNvPr>
            <p:cNvSpPr/>
            <p:nvPr/>
          </p:nvSpPr>
          <p:spPr>
            <a:xfrm>
              <a:off x="4058337" y="2203451"/>
              <a:ext cx="471740" cy="1344308"/>
            </a:xfrm>
            <a:custGeom>
              <a:avLst/>
              <a:gdLst>
                <a:gd name="connsiteX0" fmla="*/ 356884 w 713768"/>
                <a:gd name="connsiteY0" fmla="*/ 0 h 2034009"/>
                <a:gd name="connsiteX1" fmla="*/ 435043 w 713768"/>
                <a:gd name="connsiteY1" fmla="*/ 104521 h 2034009"/>
                <a:gd name="connsiteX2" fmla="*/ 713768 w 713768"/>
                <a:gd name="connsiteY2" fmla="*/ 1017004 h 2034009"/>
                <a:gd name="connsiteX3" fmla="*/ 435043 w 713768"/>
                <a:gd name="connsiteY3" fmla="*/ 1929487 h 2034009"/>
                <a:gd name="connsiteX4" fmla="*/ 356884 w 713768"/>
                <a:gd name="connsiteY4" fmla="*/ 2034009 h 2034009"/>
                <a:gd name="connsiteX5" fmla="*/ 278725 w 713768"/>
                <a:gd name="connsiteY5" fmla="*/ 1929487 h 2034009"/>
                <a:gd name="connsiteX6" fmla="*/ 0 w 713768"/>
                <a:gd name="connsiteY6" fmla="*/ 1017004 h 2034009"/>
                <a:gd name="connsiteX7" fmla="*/ 278725 w 713768"/>
                <a:gd name="connsiteY7" fmla="*/ 104521 h 2034009"/>
                <a:gd name="connsiteX8" fmla="*/ 356884 w 713768"/>
                <a:gd name="connsiteY8" fmla="*/ 0 h 203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768" h="2034009">
                  <a:moveTo>
                    <a:pt x="356884" y="0"/>
                  </a:moveTo>
                  <a:lnTo>
                    <a:pt x="435043" y="104521"/>
                  </a:lnTo>
                  <a:cubicBezTo>
                    <a:pt x="611016" y="364994"/>
                    <a:pt x="713768" y="679000"/>
                    <a:pt x="713768" y="1017004"/>
                  </a:cubicBezTo>
                  <a:cubicBezTo>
                    <a:pt x="713768" y="1355009"/>
                    <a:pt x="611016" y="1669014"/>
                    <a:pt x="435043" y="1929487"/>
                  </a:cubicBezTo>
                  <a:lnTo>
                    <a:pt x="356884" y="2034009"/>
                  </a:lnTo>
                  <a:lnTo>
                    <a:pt x="278725" y="1929487"/>
                  </a:lnTo>
                  <a:cubicBezTo>
                    <a:pt x="102753" y="1669014"/>
                    <a:pt x="0" y="1355009"/>
                    <a:pt x="0" y="1017004"/>
                  </a:cubicBezTo>
                  <a:cubicBezTo>
                    <a:pt x="0" y="679000"/>
                    <a:pt x="102753" y="364994"/>
                    <a:pt x="278725" y="104521"/>
                  </a:cubicBezTo>
                  <a:lnTo>
                    <a:pt x="356884" y="0"/>
                  </a:lnTo>
                  <a:close/>
                </a:path>
              </a:pathLst>
            </a:custGeom>
            <a:solidFill>
              <a:srgbClr val="FE990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="" xmlns:a16="http://schemas.microsoft.com/office/drawing/2014/main" id="{585CDE51-4A50-41A5-AD95-97C16D0E423D}"/>
                </a:ext>
              </a:extLst>
            </p:cNvPr>
            <p:cNvSpPr/>
            <p:nvPr/>
          </p:nvSpPr>
          <p:spPr>
            <a:xfrm>
              <a:off x="2372810" y="1796970"/>
              <a:ext cx="1921398" cy="2157268"/>
            </a:xfrm>
            <a:custGeom>
              <a:avLst/>
              <a:gdLst>
                <a:gd name="connsiteX0" fmla="*/ 1632030 w 2907176"/>
                <a:gd name="connsiteY0" fmla="*/ 0 h 3264060"/>
                <a:gd name="connsiteX1" fmla="*/ 2891384 w 2907176"/>
                <a:gd name="connsiteY1" fmla="*/ 593907 h 3264060"/>
                <a:gd name="connsiteX2" fmla="*/ 2907176 w 2907176"/>
                <a:gd name="connsiteY2" fmla="*/ 615026 h 3264060"/>
                <a:gd name="connsiteX3" fmla="*/ 2829017 w 2907176"/>
                <a:gd name="connsiteY3" fmla="*/ 719547 h 3264060"/>
                <a:gd name="connsiteX4" fmla="*/ 2550292 w 2907176"/>
                <a:gd name="connsiteY4" fmla="*/ 1632030 h 3264060"/>
                <a:gd name="connsiteX5" fmla="*/ 2829017 w 2907176"/>
                <a:gd name="connsiteY5" fmla="*/ 2544513 h 3264060"/>
                <a:gd name="connsiteX6" fmla="*/ 2907176 w 2907176"/>
                <a:gd name="connsiteY6" fmla="*/ 2649035 h 3264060"/>
                <a:gd name="connsiteX7" fmla="*/ 2891384 w 2907176"/>
                <a:gd name="connsiteY7" fmla="*/ 2670153 h 3264060"/>
                <a:gd name="connsiteX8" fmla="*/ 1632030 w 2907176"/>
                <a:gd name="connsiteY8" fmla="*/ 3264060 h 3264060"/>
                <a:gd name="connsiteX9" fmla="*/ 0 w 2907176"/>
                <a:gd name="connsiteY9" fmla="*/ 1632030 h 3264060"/>
                <a:gd name="connsiteX10" fmla="*/ 1632030 w 2907176"/>
                <a:gd name="connsiteY10" fmla="*/ 0 h 32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176" h="3264060">
                  <a:moveTo>
                    <a:pt x="1632030" y="0"/>
                  </a:moveTo>
                  <a:cubicBezTo>
                    <a:pt x="2139037" y="0"/>
                    <a:pt x="2592045" y="231193"/>
                    <a:pt x="2891384" y="593907"/>
                  </a:cubicBezTo>
                  <a:lnTo>
                    <a:pt x="2907176" y="615026"/>
                  </a:lnTo>
                  <a:lnTo>
                    <a:pt x="2829017" y="719547"/>
                  </a:lnTo>
                  <a:cubicBezTo>
                    <a:pt x="2653045" y="980020"/>
                    <a:pt x="2550292" y="1294026"/>
                    <a:pt x="2550292" y="1632030"/>
                  </a:cubicBezTo>
                  <a:cubicBezTo>
                    <a:pt x="2550292" y="1970035"/>
                    <a:pt x="2653045" y="2284040"/>
                    <a:pt x="2829017" y="2544513"/>
                  </a:cubicBezTo>
                  <a:lnTo>
                    <a:pt x="2907176" y="2649035"/>
                  </a:lnTo>
                  <a:lnTo>
                    <a:pt x="2891384" y="2670153"/>
                  </a:lnTo>
                  <a:cubicBezTo>
                    <a:pt x="2592045" y="3032867"/>
                    <a:pt x="2139037" y="3264060"/>
                    <a:pt x="1632030" y="3264060"/>
                  </a:cubicBezTo>
                  <a:cubicBezTo>
                    <a:pt x="730685" y="3264060"/>
                    <a:pt x="0" y="2533375"/>
                    <a:pt x="0" y="1632030"/>
                  </a:cubicBezTo>
                  <a:cubicBezTo>
                    <a:pt x="0" y="730685"/>
                    <a:pt x="730685" y="0"/>
                    <a:pt x="1632030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="" xmlns:a16="http://schemas.microsoft.com/office/drawing/2014/main" id="{1AA29669-7C0A-43F8-AF03-577104BD34C5}"/>
                </a:ext>
              </a:extLst>
            </p:cNvPr>
            <p:cNvSpPr/>
            <p:nvPr/>
          </p:nvSpPr>
          <p:spPr>
            <a:xfrm>
              <a:off x="5710696" y="2178260"/>
              <a:ext cx="504911" cy="1379840"/>
            </a:xfrm>
            <a:custGeom>
              <a:avLst/>
              <a:gdLst>
                <a:gd name="connsiteX0" fmla="*/ 248394 w 504911"/>
                <a:gd name="connsiteY0" fmla="*/ 0 h 1379840"/>
                <a:gd name="connsiteX1" fmla="*/ 258603 w 504911"/>
                <a:gd name="connsiteY1" fmla="*/ 11233 h 1379840"/>
                <a:gd name="connsiteX2" fmla="*/ 504911 w 504911"/>
                <a:gd name="connsiteY2" fmla="*/ 697344 h 1379840"/>
                <a:gd name="connsiteX3" fmla="*/ 320697 w 504911"/>
                <a:gd name="connsiteY3" fmla="*/ 1300418 h 1379840"/>
                <a:gd name="connsiteX4" fmla="*/ 261306 w 504911"/>
                <a:gd name="connsiteY4" fmla="*/ 1379840 h 1379840"/>
                <a:gd name="connsiteX5" fmla="*/ 242990 w 504911"/>
                <a:gd name="connsiteY5" fmla="*/ 1359688 h 1379840"/>
                <a:gd name="connsiteX6" fmla="*/ 0 w 504911"/>
                <a:gd name="connsiteY6" fmla="*/ 682817 h 1379840"/>
                <a:gd name="connsiteX7" fmla="*/ 242990 w 504911"/>
                <a:gd name="connsiteY7" fmla="*/ 5946 h 1379840"/>
                <a:gd name="connsiteX8" fmla="*/ 248394 w 504911"/>
                <a:gd name="connsiteY8" fmla="*/ 0 h 13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911" h="1379840">
                  <a:moveTo>
                    <a:pt x="248394" y="0"/>
                  </a:moveTo>
                  <a:lnTo>
                    <a:pt x="258603" y="11233"/>
                  </a:lnTo>
                  <a:cubicBezTo>
                    <a:pt x="412477" y="197684"/>
                    <a:pt x="504911" y="436720"/>
                    <a:pt x="504911" y="697344"/>
                  </a:cubicBezTo>
                  <a:cubicBezTo>
                    <a:pt x="504911" y="920737"/>
                    <a:pt x="437000" y="1128268"/>
                    <a:pt x="320697" y="1300418"/>
                  </a:cubicBezTo>
                  <a:lnTo>
                    <a:pt x="261306" y="1379840"/>
                  </a:lnTo>
                  <a:lnTo>
                    <a:pt x="242990" y="1359688"/>
                  </a:lnTo>
                  <a:cubicBezTo>
                    <a:pt x="91189" y="1175748"/>
                    <a:pt x="0" y="939932"/>
                    <a:pt x="0" y="682817"/>
                  </a:cubicBezTo>
                  <a:cubicBezTo>
                    <a:pt x="0" y="425703"/>
                    <a:pt x="91189" y="189887"/>
                    <a:pt x="242990" y="5946"/>
                  </a:cubicBezTo>
                  <a:lnTo>
                    <a:pt x="248394" y="0"/>
                  </a:lnTo>
                  <a:close/>
                </a:path>
              </a:pathLst>
            </a:custGeom>
            <a:solidFill>
              <a:srgbClr val="4E758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="" xmlns:a16="http://schemas.microsoft.com/office/drawing/2014/main" id="{0C9552A5-AF37-4A59-BECC-B56D95976881}"/>
                </a:ext>
              </a:extLst>
            </p:cNvPr>
            <p:cNvSpPr/>
            <p:nvPr/>
          </p:nvSpPr>
          <p:spPr>
            <a:xfrm>
              <a:off x="4294209" y="1796970"/>
              <a:ext cx="1677793" cy="2157268"/>
            </a:xfrm>
            <a:custGeom>
              <a:avLst/>
              <a:gdLst>
                <a:gd name="connsiteX0" fmla="*/ 842764 w 1677793"/>
                <a:gd name="connsiteY0" fmla="*/ 0 h 2157268"/>
                <a:gd name="connsiteX1" fmla="*/ 1605473 w 1677793"/>
                <a:gd name="connsiteY1" fmla="*/ 315925 h 2157268"/>
                <a:gd name="connsiteX2" fmla="*/ 1664881 w 1677793"/>
                <a:gd name="connsiteY2" fmla="*/ 381290 h 2157268"/>
                <a:gd name="connsiteX3" fmla="*/ 1659477 w 1677793"/>
                <a:gd name="connsiteY3" fmla="*/ 387236 h 2157268"/>
                <a:gd name="connsiteX4" fmla="*/ 1416487 w 1677793"/>
                <a:gd name="connsiteY4" fmla="*/ 1064107 h 2157268"/>
                <a:gd name="connsiteX5" fmla="*/ 1659477 w 1677793"/>
                <a:gd name="connsiteY5" fmla="*/ 1740978 h 2157268"/>
                <a:gd name="connsiteX6" fmla="*/ 1677793 w 1677793"/>
                <a:gd name="connsiteY6" fmla="*/ 1761130 h 2157268"/>
                <a:gd name="connsiteX7" fmla="*/ 1675090 w 1677793"/>
                <a:gd name="connsiteY7" fmla="*/ 1764745 h 2157268"/>
                <a:gd name="connsiteX8" fmla="*/ 842764 w 1677793"/>
                <a:gd name="connsiteY8" fmla="*/ 2157268 h 2157268"/>
                <a:gd name="connsiteX9" fmla="*/ 10437 w 1677793"/>
                <a:gd name="connsiteY9" fmla="*/ 1764746 h 2157268"/>
                <a:gd name="connsiteX10" fmla="*/ 0 w 1677793"/>
                <a:gd name="connsiteY10" fmla="*/ 1750789 h 2157268"/>
                <a:gd name="connsiteX11" fmla="*/ 51657 w 1677793"/>
                <a:gd name="connsiteY11" fmla="*/ 1681708 h 2157268"/>
                <a:gd name="connsiteX12" fmla="*/ 235870 w 1677793"/>
                <a:gd name="connsiteY12" fmla="*/ 1078634 h 2157268"/>
                <a:gd name="connsiteX13" fmla="*/ 51657 w 1677793"/>
                <a:gd name="connsiteY13" fmla="*/ 475560 h 2157268"/>
                <a:gd name="connsiteX14" fmla="*/ 0 w 1677793"/>
                <a:gd name="connsiteY14" fmla="*/ 406480 h 2157268"/>
                <a:gd name="connsiteX15" fmla="*/ 10437 w 1677793"/>
                <a:gd name="connsiteY15" fmla="*/ 392523 h 2157268"/>
                <a:gd name="connsiteX16" fmla="*/ 842764 w 1677793"/>
                <a:gd name="connsiteY16" fmla="*/ 0 h 215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793" h="2157268">
                  <a:moveTo>
                    <a:pt x="842764" y="0"/>
                  </a:moveTo>
                  <a:cubicBezTo>
                    <a:pt x="1140621" y="0"/>
                    <a:pt x="1410279" y="120730"/>
                    <a:pt x="1605473" y="315925"/>
                  </a:cubicBezTo>
                  <a:lnTo>
                    <a:pt x="1664881" y="381290"/>
                  </a:lnTo>
                  <a:lnTo>
                    <a:pt x="1659477" y="387236"/>
                  </a:lnTo>
                  <a:cubicBezTo>
                    <a:pt x="1507676" y="571177"/>
                    <a:pt x="1416487" y="806993"/>
                    <a:pt x="1416487" y="1064107"/>
                  </a:cubicBezTo>
                  <a:cubicBezTo>
                    <a:pt x="1416487" y="1321222"/>
                    <a:pt x="1507676" y="1557038"/>
                    <a:pt x="1659477" y="1740978"/>
                  </a:cubicBezTo>
                  <a:lnTo>
                    <a:pt x="1677793" y="1761130"/>
                  </a:lnTo>
                  <a:lnTo>
                    <a:pt x="1675090" y="1764745"/>
                  </a:lnTo>
                  <a:cubicBezTo>
                    <a:pt x="1477253" y="2004469"/>
                    <a:pt x="1177853" y="2157268"/>
                    <a:pt x="842764" y="2157268"/>
                  </a:cubicBezTo>
                  <a:cubicBezTo>
                    <a:pt x="507676" y="2157268"/>
                    <a:pt x="208275" y="2004469"/>
                    <a:pt x="10437" y="1764746"/>
                  </a:cubicBezTo>
                  <a:lnTo>
                    <a:pt x="0" y="1750789"/>
                  </a:lnTo>
                  <a:lnTo>
                    <a:pt x="51657" y="1681708"/>
                  </a:lnTo>
                  <a:cubicBezTo>
                    <a:pt x="167960" y="1509558"/>
                    <a:pt x="235870" y="1302027"/>
                    <a:pt x="235870" y="1078634"/>
                  </a:cubicBezTo>
                  <a:cubicBezTo>
                    <a:pt x="235870" y="855242"/>
                    <a:pt x="167960" y="647711"/>
                    <a:pt x="51657" y="475560"/>
                  </a:cubicBezTo>
                  <a:lnTo>
                    <a:pt x="0" y="406480"/>
                  </a:lnTo>
                  <a:lnTo>
                    <a:pt x="10437" y="392523"/>
                  </a:lnTo>
                  <a:cubicBezTo>
                    <a:pt x="208275" y="152799"/>
                    <a:pt x="507676" y="0"/>
                    <a:pt x="842764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="" xmlns:a16="http://schemas.microsoft.com/office/drawing/2014/main" id="{A1248388-114A-40E9-AA7C-848779D27117}"/>
              </a:ext>
            </a:extLst>
          </p:cNvPr>
          <p:cNvSpPr/>
          <p:nvPr/>
        </p:nvSpPr>
        <p:spPr>
          <a:xfrm rot="16200000">
            <a:off x="2180115" y="3130206"/>
            <a:ext cx="597585" cy="59758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CA2CA5-AF16-4F66-A642-96F3CEF482A6}"/>
              </a:ext>
            </a:extLst>
          </p:cNvPr>
          <p:cNvSpPr/>
          <p:nvPr/>
        </p:nvSpPr>
        <p:spPr>
          <a:xfrm rot="16200000">
            <a:off x="8765527" y="3067994"/>
            <a:ext cx="597585" cy="59758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2B685FE2-4790-49C9-AB3F-5823D9F9E8F4}"/>
              </a:ext>
            </a:extLst>
          </p:cNvPr>
          <p:cNvSpPr txBox="1"/>
          <p:nvPr/>
        </p:nvSpPr>
        <p:spPr>
          <a:xfrm>
            <a:off x="4179844" y="1035171"/>
            <a:ext cx="34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  </a:t>
            </a:r>
            <a:r>
              <a:rPr lang="en-US" altLang="zh-CN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THREE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95B9E28D-7B1C-4F71-BD71-077C7683050C}"/>
              </a:ext>
            </a:extLst>
          </p:cNvPr>
          <p:cNvSpPr txBox="1"/>
          <p:nvPr/>
        </p:nvSpPr>
        <p:spPr>
          <a:xfrm>
            <a:off x="3812073" y="2530286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语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C612608B-C0AE-46E6-90F9-39FC7319FF67}"/>
              </a:ext>
            </a:extLst>
          </p:cNvPr>
          <p:cNvSpPr txBox="1"/>
          <p:nvPr/>
        </p:nvSpPr>
        <p:spPr>
          <a:xfrm>
            <a:off x="6230140" y="2530287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法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33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88862" y="0"/>
            <a:ext cx="7544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8000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800000"/>
                </a:solidFill>
              </a:rPr>
              <a:t>：跟／和</a:t>
            </a:r>
            <a:r>
              <a:rPr kumimoji="1" lang="en-US" altLang="zh-CN" sz="2200" b="1" dirty="0" smtClean="0">
                <a:solidFill>
                  <a:srgbClr val="800000"/>
                </a:solidFill>
              </a:rPr>
              <a:t>… </a:t>
            </a:r>
            <a:r>
              <a:rPr kumimoji="1" lang="zh-CN" altLang="en-US" sz="2200" b="1" dirty="0" smtClean="0">
                <a:solidFill>
                  <a:srgbClr val="800000"/>
                </a:solidFill>
              </a:rPr>
              <a:t>（不）一样［</a:t>
            </a:r>
            <a:r>
              <a:rPr kumimoji="1" lang="en-US" altLang="zh-CN" sz="2200" b="1" dirty="0" smtClean="0">
                <a:solidFill>
                  <a:srgbClr val="800000"/>
                </a:solidFill>
              </a:rPr>
              <a:t>(not) the same as…</a:t>
            </a:r>
            <a:r>
              <a:rPr kumimoji="1" lang="zh-CN" altLang="en-US" sz="2200" b="1" dirty="0" smtClean="0">
                <a:solidFill>
                  <a:srgbClr val="800000"/>
                </a:solidFill>
              </a:rPr>
              <a:t>］</a:t>
            </a:r>
            <a:endParaRPr kumimoji="1" lang="zh-CN" altLang="en-US" sz="2200" b="1" dirty="0">
              <a:solidFill>
                <a:srgbClr val="800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-1"/>
            <a:ext cx="12034762" cy="16076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143306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1287" y="594439"/>
            <a:ext cx="109722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To express similarity or dissimilarity between objects, persons or actions, we use the structure  </a:t>
            </a:r>
          </a:p>
          <a:p>
            <a:r>
              <a:rPr kumimoji="1" lang="zh-CN" altLang="en-US" sz="2200" dirty="0" smtClean="0"/>
              <a:t>跟</a:t>
            </a:r>
            <a:r>
              <a:rPr kumimoji="1" lang="en-US" altLang="zh-CN" sz="2200" dirty="0" smtClean="0"/>
              <a:t>/</a:t>
            </a:r>
            <a:r>
              <a:rPr kumimoji="1" lang="zh-CN" altLang="en-US" sz="2200" dirty="0" smtClean="0"/>
              <a:t>和</a:t>
            </a:r>
            <a:r>
              <a:rPr kumimoji="1" lang="en-US" altLang="zh-CN" sz="2200" dirty="0" smtClean="0"/>
              <a:t>…</a:t>
            </a:r>
            <a:r>
              <a:rPr kumimoji="1" lang="zh-CN" altLang="en-US" sz="2200" dirty="0" smtClean="0"/>
              <a:t>（不）一样</a:t>
            </a:r>
            <a:endParaRPr kumimoji="1" lang="zh-CN" altLang="en-US" sz="2200" dirty="0"/>
          </a:p>
        </p:txBody>
      </p:sp>
      <p:sp>
        <p:nvSpPr>
          <p:cNvPr id="22" name="矩形 21"/>
          <p:cNvSpPr/>
          <p:nvPr/>
        </p:nvSpPr>
        <p:spPr>
          <a:xfrm>
            <a:off x="116110" y="2473103"/>
            <a:ext cx="6096000" cy="24622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fr-FR" sz="2200" dirty="0"/>
              <a:t>你</a:t>
            </a:r>
            <a:r>
              <a:rPr lang="zh-CN" altLang="fr-FR" sz="2200" dirty="0" smtClean="0"/>
              <a:t>􏰌􏰍</a:t>
            </a:r>
            <a:r>
              <a:rPr lang="zh-CN" altLang="en-US" sz="2200" dirty="0" smtClean="0"/>
              <a:t>的衬衫和</a:t>
            </a:r>
            <a:r>
              <a:rPr lang="zh-CN" altLang="fr-FR" sz="2200" dirty="0" smtClean="0"/>
              <a:t>我</a:t>
            </a:r>
            <a:r>
              <a:rPr lang="zh-CN" altLang="en-US" sz="2200" dirty="0" smtClean="0"/>
              <a:t>的衬衫</a:t>
            </a:r>
            <a:r>
              <a:rPr lang="zh-CN" altLang="fr-FR" sz="2200" dirty="0" smtClean="0"/>
              <a:t>􏰌</a:t>
            </a:r>
            <a:r>
              <a:rPr lang="zh-CN" altLang="fr-FR" sz="2200" dirty="0"/>
              <a:t>一样</a:t>
            </a:r>
            <a:r>
              <a:rPr lang="zh-CN" altLang="fr-FR" sz="2200" dirty="0" smtClean="0"/>
              <a:t>􏰎</a:t>
            </a:r>
            <a:r>
              <a:rPr lang="zh-CN" altLang="en-US" sz="2200" dirty="0" smtClean="0"/>
              <a:t>。</a:t>
            </a:r>
            <a:endParaRPr lang="en-US" altLang="zh-CN" sz="2200" dirty="0" smtClean="0"/>
          </a:p>
          <a:p>
            <a:r>
              <a:rPr lang="zh-CN" altLang="fr-FR" sz="2200" dirty="0" smtClean="0"/>
              <a:t> </a:t>
            </a:r>
            <a:r>
              <a:rPr lang="fr-FR" altLang="zh-CN" sz="2200" dirty="0"/>
              <a:t>Nǐ de </a:t>
            </a:r>
            <a:r>
              <a:rPr lang="fr-FR" altLang="zh-CN" sz="2200" dirty="0" err="1"/>
              <a:t>chènshān</a:t>
            </a:r>
            <a:r>
              <a:rPr lang="fr-FR" altLang="zh-CN" sz="2200" dirty="0"/>
              <a:t> </a:t>
            </a:r>
            <a:r>
              <a:rPr lang="fr-FR" altLang="zh-CN" sz="2200" dirty="0" err="1"/>
              <a:t>gēn</a:t>
            </a:r>
            <a:r>
              <a:rPr lang="fr-FR" altLang="zh-CN" sz="2200" dirty="0"/>
              <a:t> </a:t>
            </a:r>
            <a:r>
              <a:rPr lang="fr-FR" altLang="zh-CN" sz="2200" dirty="0" err="1"/>
              <a:t>wo</a:t>
            </a:r>
            <a:r>
              <a:rPr lang="fr-FR" altLang="zh-CN" sz="2200" dirty="0"/>
              <a:t>̌ de </a:t>
            </a:r>
            <a:r>
              <a:rPr lang="fr-FR" altLang="zh-CN" sz="2200" dirty="0" err="1"/>
              <a:t>yíyàng</a:t>
            </a:r>
            <a:r>
              <a:rPr lang="fr-FR" altLang="zh-CN" sz="2200" dirty="0"/>
              <a:t>.</a:t>
            </a:r>
          </a:p>
          <a:p>
            <a:r>
              <a:rPr lang="fr-FR" altLang="zh-CN" sz="2200" dirty="0"/>
              <a:t>(</a:t>
            </a:r>
            <a:r>
              <a:rPr lang="fr-FR" altLang="zh-CN" sz="2200" dirty="0" err="1"/>
              <a:t>Your</a:t>
            </a:r>
            <a:r>
              <a:rPr lang="fr-FR" altLang="zh-CN" sz="2200" dirty="0"/>
              <a:t> </a:t>
            </a:r>
            <a:r>
              <a:rPr lang="fr-FR" altLang="zh-CN" sz="2200" dirty="0" err="1"/>
              <a:t>shirt</a:t>
            </a:r>
            <a:r>
              <a:rPr lang="fr-FR" altLang="zh-CN" sz="2200" dirty="0"/>
              <a:t> </a:t>
            </a:r>
            <a:r>
              <a:rPr lang="fr-FR" altLang="zh-CN" sz="2200" dirty="0" err="1"/>
              <a:t>is</a:t>
            </a:r>
            <a:r>
              <a:rPr lang="fr-FR" altLang="zh-CN" sz="2200" dirty="0"/>
              <a:t> the </a:t>
            </a:r>
            <a:r>
              <a:rPr lang="fr-FR" altLang="zh-CN" sz="2200" dirty="0" err="1"/>
              <a:t>same</a:t>
            </a:r>
            <a:r>
              <a:rPr lang="fr-FR" altLang="zh-CN" sz="2200" dirty="0"/>
              <a:t> as mine.</a:t>
            </a:r>
            <a:r>
              <a:rPr lang="fr-FR" altLang="zh-CN" sz="2200" dirty="0" smtClean="0"/>
              <a:t>)</a:t>
            </a:r>
          </a:p>
          <a:p>
            <a:endParaRPr lang="fr-FR" altLang="zh-CN" sz="2200" dirty="0"/>
          </a:p>
          <a:p>
            <a:pPr marL="285750" indent="-285750">
              <a:buFont typeface="Arial"/>
              <a:buChar char="•"/>
            </a:pPr>
            <a:r>
              <a:rPr lang="zh-CN" altLang="hu-HU" sz="2200" dirty="0"/>
              <a:t>贵</a:t>
            </a:r>
            <a:r>
              <a:rPr lang="zh-CN" altLang="hu-HU" sz="2200" dirty="0" smtClean="0"/>
              <a:t>􏰌</a:t>
            </a:r>
            <a:r>
              <a:rPr lang="zh-CN" altLang="en-US" sz="2200" dirty="0" smtClean="0"/>
              <a:t>得衣服和便宜的</a:t>
            </a:r>
            <a:r>
              <a:rPr lang="zh-CN" altLang="hu-HU" sz="2200" dirty="0" smtClean="0"/>
              <a:t>􏰐􏰈􏰑􏰒􏰌</a:t>
            </a:r>
            <a:r>
              <a:rPr lang="zh-CN" altLang="en-US" sz="2200" dirty="0" smtClean="0"/>
              <a:t>衣服不</a:t>
            </a:r>
            <a:r>
              <a:rPr lang="zh-CN" altLang="hu-HU" sz="2200" dirty="0" smtClean="0"/>
              <a:t>􏰐􏰊</a:t>
            </a:r>
            <a:r>
              <a:rPr lang="zh-CN" altLang="hu-HU" sz="2200" dirty="0"/>
              <a:t>一样</a:t>
            </a:r>
            <a:r>
              <a:rPr lang="zh-CN" altLang="hu-HU" sz="2200" dirty="0" smtClean="0"/>
              <a:t>􏰎</a:t>
            </a:r>
            <a:r>
              <a:rPr lang="zh-CN" altLang="en-US" sz="2200" dirty="0" smtClean="0"/>
              <a:t>。</a:t>
            </a:r>
            <a:r>
              <a:rPr lang="zh-CN" altLang="hu-HU" sz="2200" dirty="0" smtClean="0"/>
              <a:t> </a:t>
            </a:r>
            <a:endParaRPr lang="en-US" altLang="zh-CN" sz="2200" dirty="0" smtClean="0"/>
          </a:p>
          <a:p>
            <a:r>
              <a:rPr lang="en-US" altLang="zh-CN" sz="2200" dirty="0"/>
              <a:t> </a:t>
            </a:r>
            <a:r>
              <a:rPr lang="hu-HU" altLang="zh-CN" sz="2200" dirty="0" smtClean="0"/>
              <a:t>Guì </a:t>
            </a:r>
            <a:r>
              <a:rPr lang="hu-HU" altLang="zh-CN" sz="2200" dirty="0"/>
              <a:t>de yīfu hé piányi de yīfu bù yíyàng.</a:t>
            </a:r>
          </a:p>
          <a:p>
            <a:r>
              <a:rPr lang="en-US" altLang="zh-CN" sz="2200" dirty="0"/>
              <a:t>(Expensive clothes are different from cheap ones.)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5998890" y="1769807"/>
            <a:ext cx="6093466" cy="45933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6144902" y="2026496"/>
            <a:ext cx="60470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>
                <a:solidFill>
                  <a:srgbClr val="800000"/>
                </a:solidFill>
              </a:rPr>
              <a:t>Following </a:t>
            </a:r>
            <a:r>
              <a:rPr lang="zh-CN" altLang="en-US" sz="2200" b="1" dirty="0">
                <a:solidFill>
                  <a:srgbClr val="800000"/>
                </a:solidFill>
              </a:rPr>
              <a:t>一样 </a:t>
            </a:r>
            <a:r>
              <a:rPr lang="en-US" altLang="zh-CN" sz="2200" b="1" dirty="0">
                <a:solidFill>
                  <a:srgbClr val="800000"/>
                </a:solidFill>
              </a:rPr>
              <a:t>(</a:t>
            </a:r>
            <a:r>
              <a:rPr lang="en-US" altLang="zh-CN" sz="2200" b="1" dirty="0" err="1">
                <a:solidFill>
                  <a:srgbClr val="800000"/>
                </a:solidFill>
              </a:rPr>
              <a:t>yíyàng</a:t>
            </a:r>
            <a:r>
              <a:rPr lang="en-US" altLang="zh-CN" sz="2200" b="1" dirty="0">
                <a:solidFill>
                  <a:srgbClr val="800000"/>
                </a:solidFill>
              </a:rPr>
              <a:t>), an adjective can be used: </a:t>
            </a:r>
          </a:p>
          <a:p>
            <a:endParaRPr kumimoji="1" lang="zh-CN" altLang="en-US" sz="2200" b="1" dirty="0">
              <a:solidFill>
                <a:srgbClr val="80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309644" y="2877623"/>
            <a:ext cx="569457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en-US" sz="2200" dirty="0" smtClean="0"/>
              <a:t>弟弟跟哥哥􏰆􏰔􏰔</a:t>
            </a:r>
            <a:r>
              <a:rPr lang="zh-CN" altLang="en-US" sz="2200" dirty="0"/>
              <a:t>一样</a:t>
            </a:r>
            <a:r>
              <a:rPr lang="zh-CN" altLang="en-US" sz="2200" dirty="0">
                <a:solidFill>
                  <a:srgbClr val="800000"/>
                </a:solidFill>
              </a:rPr>
              <a:t>高</a:t>
            </a:r>
            <a:r>
              <a:rPr lang="zh-CN" altLang="en-US" sz="2200" dirty="0"/>
              <a:t>􏰎 </a:t>
            </a:r>
            <a:endParaRPr lang="en-US" altLang="zh-CN" sz="2200" dirty="0"/>
          </a:p>
          <a:p>
            <a:r>
              <a:rPr lang="en-US" altLang="zh-CN" sz="2200" dirty="0" err="1"/>
              <a:t>Dìdi</a:t>
            </a:r>
            <a:r>
              <a:rPr lang="en-US" altLang="zh-CN" sz="2200" dirty="0"/>
              <a:t> </a:t>
            </a:r>
            <a:r>
              <a:rPr lang="en-US" altLang="zh-CN" sz="2200" dirty="0" err="1"/>
              <a:t>gēn</a:t>
            </a:r>
            <a:r>
              <a:rPr lang="en-US" altLang="zh-CN" sz="2200" dirty="0"/>
              <a:t> </a:t>
            </a:r>
            <a:r>
              <a:rPr lang="en-US" altLang="zh-CN" sz="2200" dirty="0" err="1"/>
              <a:t>gēge</a:t>
            </a:r>
            <a:r>
              <a:rPr lang="en-US" altLang="zh-CN" sz="2200" dirty="0"/>
              <a:t> </a:t>
            </a:r>
            <a:r>
              <a:rPr lang="en-US" altLang="zh-CN" sz="2200" dirty="0" err="1"/>
              <a:t>yíyàng</a:t>
            </a:r>
            <a:r>
              <a:rPr lang="en-US" altLang="zh-CN" sz="2200" dirty="0"/>
              <a:t> </a:t>
            </a:r>
            <a:r>
              <a:rPr lang="en-US" altLang="zh-CN" sz="2200" dirty="0" err="1"/>
              <a:t>gāo</a:t>
            </a:r>
            <a:r>
              <a:rPr lang="en-US" altLang="zh-CN" sz="2200" dirty="0"/>
              <a:t>.</a:t>
            </a:r>
            <a:br>
              <a:rPr lang="en-US" altLang="zh-CN" sz="2200" dirty="0"/>
            </a:br>
            <a:r>
              <a:rPr lang="en-US" altLang="zh-CN" sz="2200" dirty="0"/>
              <a:t>(The younger brother is as tall as the older one.</a:t>
            </a:r>
            <a:r>
              <a:rPr lang="en-US" altLang="zh-CN" sz="2200" dirty="0" smtClean="0"/>
              <a:t>)</a:t>
            </a:r>
          </a:p>
          <a:p>
            <a:endParaRPr lang="en-US" altLang="zh-CN" sz="2200" dirty="0"/>
          </a:p>
          <a:p>
            <a:pPr marL="285750" indent="-285750">
              <a:buFont typeface="Arial"/>
              <a:buChar char="•"/>
            </a:pPr>
            <a:r>
              <a:rPr lang="en-US" altLang="zh-CN" sz="2200" dirty="0"/>
              <a:t>􏰃􏰖􏰗􏰘􏰆􏰙􏰖􏰗</a:t>
            </a:r>
            <a:r>
              <a:rPr lang="en-US" altLang="zh-CN" sz="2200" dirty="0" smtClean="0"/>
              <a:t>􏰘</a:t>
            </a:r>
            <a:r>
              <a:rPr lang="zh-CN" altLang="en-US" sz="2200" dirty="0" smtClean="0"/>
              <a:t>这个电脑跟那个电脑一样</a:t>
            </a:r>
            <a:r>
              <a:rPr lang="zh-CN" altLang="en-US" sz="2200" dirty="0" smtClean="0">
                <a:solidFill>
                  <a:srgbClr val="800000"/>
                </a:solidFill>
              </a:rPr>
              <a:t>新</a:t>
            </a:r>
            <a:endParaRPr lang="en-US" altLang="zh-CN" sz="2200" dirty="0" smtClean="0">
              <a:solidFill>
                <a:srgbClr val="800000"/>
              </a:solidFill>
            </a:endParaRPr>
          </a:p>
          <a:p>
            <a:r>
              <a:rPr lang="en-US" altLang="zh-CN" sz="2200" dirty="0" smtClean="0"/>
              <a:t>􏰚</a:t>
            </a:r>
            <a:r>
              <a:rPr lang="en-US" altLang="zh-CN" sz="2200" dirty="0"/>
              <a:t>􏰎 </a:t>
            </a:r>
            <a:r>
              <a:rPr lang="en-US" altLang="zh-CN" sz="2200" dirty="0" err="1"/>
              <a:t>Zhe</a:t>
            </a:r>
            <a:r>
              <a:rPr lang="en-US" altLang="zh-CN" sz="2200" dirty="0"/>
              <a:t>̀ </a:t>
            </a:r>
            <a:r>
              <a:rPr lang="en-US" altLang="zh-CN" sz="2200" dirty="0" err="1"/>
              <a:t>ge</a:t>
            </a:r>
            <a:r>
              <a:rPr lang="en-US" altLang="zh-CN" sz="2200" dirty="0"/>
              <a:t> </a:t>
            </a:r>
            <a:r>
              <a:rPr lang="en-US" altLang="zh-CN" sz="2200" dirty="0" err="1"/>
              <a:t>diànnǎo</a:t>
            </a:r>
            <a:r>
              <a:rPr lang="en-US" altLang="zh-CN" sz="2200" dirty="0"/>
              <a:t> </a:t>
            </a:r>
            <a:r>
              <a:rPr lang="en-US" altLang="zh-CN" sz="2200" dirty="0" err="1"/>
              <a:t>gēn</a:t>
            </a:r>
            <a:r>
              <a:rPr lang="en-US" altLang="zh-CN" sz="2200" dirty="0"/>
              <a:t> </a:t>
            </a:r>
            <a:r>
              <a:rPr lang="en-US" altLang="zh-CN" sz="2200" dirty="0" err="1"/>
              <a:t>na</a:t>
            </a:r>
            <a:r>
              <a:rPr lang="en-US" altLang="zh-CN" sz="2200" dirty="0"/>
              <a:t>̀ </a:t>
            </a:r>
            <a:r>
              <a:rPr lang="en-US" altLang="zh-CN" sz="2200" dirty="0" err="1"/>
              <a:t>ge</a:t>
            </a:r>
            <a:r>
              <a:rPr lang="en-US" altLang="zh-CN" sz="2200" dirty="0"/>
              <a:t> </a:t>
            </a:r>
            <a:r>
              <a:rPr lang="en-US" altLang="zh-CN" sz="2200" dirty="0" err="1"/>
              <a:t>diànnǎo</a:t>
            </a:r>
            <a:r>
              <a:rPr lang="en-US" altLang="zh-CN" sz="2200" dirty="0"/>
              <a:t> </a:t>
            </a:r>
            <a:r>
              <a:rPr lang="en-US" altLang="zh-CN" sz="2200" dirty="0" err="1"/>
              <a:t>yíyàng</a:t>
            </a:r>
            <a:r>
              <a:rPr lang="en-US" altLang="zh-CN" sz="2200" dirty="0"/>
              <a:t> </a:t>
            </a:r>
            <a:r>
              <a:rPr lang="en-US" altLang="zh-CN" sz="2200" dirty="0" err="1"/>
              <a:t>xīn</a:t>
            </a:r>
            <a:r>
              <a:rPr lang="en-US" altLang="zh-CN" sz="2200" dirty="0"/>
              <a:t>.</a:t>
            </a:r>
            <a:br>
              <a:rPr lang="en-US" altLang="zh-CN" sz="2200" dirty="0"/>
            </a:br>
            <a:r>
              <a:rPr lang="en-US" altLang="zh-CN" sz="2200" dirty="0"/>
              <a:t>(This computer is as new as that one.) </a:t>
            </a:r>
          </a:p>
          <a:p>
            <a:r>
              <a:rPr lang="en-US" altLang="zh-CN" sz="2200" dirty="0" smtClean="0"/>
              <a:t> </a:t>
            </a:r>
            <a:endParaRPr lang="en-US" altLang="zh-CN" sz="2200" dirty="0"/>
          </a:p>
          <a:p>
            <a:endParaRPr kumimoji="1"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2559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-1"/>
            <a:ext cx="6260493" cy="7565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48329" y="175630"/>
            <a:ext cx="7544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800000"/>
                </a:solidFill>
              </a:rPr>
              <a:t>Practice</a:t>
            </a:r>
            <a:r>
              <a:rPr kumimoji="1" lang="zh-CN" altLang="en-US" sz="2200" b="1" dirty="0" smtClean="0">
                <a:solidFill>
                  <a:srgbClr val="800000"/>
                </a:solidFill>
              </a:rPr>
              <a:t>：跟／和</a:t>
            </a:r>
            <a:r>
              <a:rPr kumimoji="1" lang="en-US" altLang="zh-CN" sz="2200" b="1" dirty="0" smtClean="0">
                <a:solidFill>
                  <a:srgbClr val="800000"/>
                </a:solidFill>
              </a:rPr>
              <a:t>… </a:t>
            </a:r>
            <a:r>
              <a:rPr kumimoji="1" lang="zh-CN" altLang="en-US" sz="2200" b="1" dirty="0" smtClean="0">
                <a:solidFill>
                  <a:srgbClr val="800000"/>
                </a:solidFill>
              </a:rPr>
              <a:t>一样［</a:t>
            </a:r>
            <a:r>
              <a:rPr kumimoji="1" lang="en-US" altLang="zh-CN" sz="2200" b="1" dirty="0" smtClean="0">
                <a:solidFill>
                  <a:srgbClr val="800000"/>
                </a:solidFill>
              </a:rPr>
              <a:t>the same as…</a:t>
            </a:r>
            <a:r>
              <a:rPr kumimoji="1" lang="zh-CN" altLang="en-US" sz="2200" b="1" dirty="0" smtClean="0">
                <a:solidFill>
                  <a:srgbClr val="800000"/>
                </a:solidFill>
              </a:rPr>
              <a:t>］</a:t>
            </a:r>
            <a:endParaRPr kumimoji="1" lang="zh-CN" altLang="en-US" sz="2200" b="1" dirty="0">
              <a:solidFill>
                <a:srgbClr val="800000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143306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5892" y="983009"/>
            <a:ext cx="4050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0000"/>
                </a:solidFill>
              </a:rPr>
              <a:t>EXAMPLE</a:t>
            </a:r>
            <a:r>
              <a:rPr kumimoji="1" lang="zh-CN" altLang="en-US" sz="2200" b="1" dirty="0" smtClean="0">
                <a:solidFill>
                  <a:srgbClr val="FF0000"/>
                </a:solidFill>
              </a:rPr>
              <a:t>：</a:t>
            </a:r>
            <a:r>
              <a:rPr kumimoji="1" lang="en-US" altLang="zh-CN" sz="2200" b="1" dirty="0" smtClean="0">
                <a:solidFill>
                  <a:srgbClr val="FF0000"/>
                </a:solidFill>
              </a:rPr>
              <a:t>A </a:t>
            </a:r>
            <a:r>
              <a:rPr kumimoji="1" lang="zh-CN" altLang="en-US" sz="2200" b="1" dirty="0" smtClean="0">
                <a:solidFill>
                  <a:srgbClr val="FF0000"/>
                </a:solidFill>
              </a:rPr>
              <a:t>跟</a:t>
            </a:r>
            <a:r>
              <a:rPr kumimoji="1" lang="en-US" altLang="zh-CN" sz="22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200" b="1" dirty="0" smtClean="0">
                <a:solidFill>
                  <a:srgbClr val="FF0000"/>
                </a:solidFill>
              </a:rPr>
              <a:t>B </a:t>
            </a:r>
            <a:r>
              <a:rPr kumimoji="1" lang="zh-CN" altLang="en-US" sz="2200" b="1" dirty="0" smtClean="0">
                <a:solidFill>
                  <a:srgbClr val="FF0000"/>
                </a:solidFill>
              </a:rPr>
              <a:t>一样＋</a:t>
            </a:r>
            <a:r>
              <a:rPr kumimoji="1" lang="en-US" altLang="zh-CN" sz="2200" b="1" dirty="0" err="1" smtClean="0">
                <a:solidFill>
                  <a:srgbClr val="FF0000"/>
                </a:solidFill>
              </a:rPr>
              <a:t>Adj</a:t>
            </a:r>
            <a:endParaRPr kumimoji="1" lang="zh-CN" altLang="en-US" sz="2200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8813" y="1444425"/>
            <a:ext cx="4750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zh-CN" altLang="en-US" sz="2000" dirty="0" smtClean="0"/>
              <a:t>这件衣服＃那件衣服＃漂亮（</a:t>
            </a:r>
            <a:r>
              <a:rPr kumimoji="1" lang="en-US" altLang="zh-CN" sz="2000" dirty="0" err="1" smtClean="0"/>
              <a:t>Adj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5168154" y="1407958"/>
            <a:ext cx="521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这件衣服（</a:t>
            </a:r>
            <a:r>
              <a:rPr kumimoji="1" lang="en-US" altLang="zh-CN" dirty="0" smtClean="0">
                <a:solidFill>
                  <a:srgbClr val="FF6600"/>
                </a:solidFill>
              </a:rPr>
              <a:t>A</a:t>
            </a:r>
            <a:r>
              <a:rPr kumimoji="1" lang="zh-CN" altLang="en-US" dirty="0" smtClean="0">
                <a:solidFill>
                  <a:srgbClr val="FF6600"/>
                </a:solidFill>
              </a:rPr>
              <a:t>）</a:t>
            </a:r>
            <a:r>
              <a:rPr kumimoji="1" lang="zh-CN" altLang="en-US" dirty="0" smtClean="0"/>
              <a:t>跟</a:t>
            </a:r>
            <a:r>
              <a:rPr kumimoji="1" lang="zh-CN" altLang="en-US" dirty="0" smtClean="0">
                <a:solidFill>
                  <a:srgbClr val="FF6600"/>
                </a:solidFill>
              </a:rPr>
              <a:t>那件衣服（</a:t>
            </a:r>
            <a:r>
              <a:rPr kumimoji="1" lang="en-US" altLang="zh-CN" dirty="0" smtClean="0">
                <a:solidFill>
                  <a:srgbClr val="FF6600"/>
                </a:solidFill>
              </a:rPr>
              <a:t>B</a:t>
            </a:r>
            <a:r>
              <a:rPr kumimoji="1" lang="zh-CN" altLang="en-US" dirty="0" smtClean="0">
                <a:solidFill>
                  <a:srgbClr val="FF6600"/>
                </a:solidFill>
              </a:rPr>
              <a:t>）</a:t>
            </a:r>
            <a:r>
              <a:rPr kumimoji="1" lang="zh-CN" altLang="en-US" dirty="0" smtClean="0"/>
              <a:t>一样</a:t>
            </a:r>
            <a:r>
              <a:rPr kumimoji="1" lang="zh-CN" altLang="en-US" dirty="0" smtClean="0">
                <a:solidFill>
                  <a:srgbClr val="FF6600"/>
                </a:solidFill>
              </a:rPr>
              <a:t>漂亮（</a:t>
            </a:r>
            <a:r>
              <a:rPr kumimoji="1" lang="en-US" altLang="zh-CN" dirty="0" err="1" smtClean="0">
                <a:solidFill>
                  <a:srgbClr val="FF6600"/>
                </a:solidFill>
              </a:rPr>
              <a:t>Adj</a:t>
            </a:r>
            <a:r>
              <a:rPr kumimoji="1" lang="zh-CN" altLang="en-US" dirty="0" smtClean="0">
                <a:solidFill>
                  <a:srgbClr val="FF6600"/>
                </a:solidFill>
              </a:rPr>
              <a:t>）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32592" y="943630"/>
            <a:ext cx="7519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zhè</a:t>
            </a:r>
            <a:r>
              <a:rPr lang="it-IT" altLang="zh-CN" dirty="0"/>
              <a:t> </a:t>
            </a:r>
            <a:r>
              <a:rPr lang="it-IT" altLang="zh-CN" dirty="0" err="1"/>
              <a:t>jiàn</a:t>
            </a:r>
            <a:r>
              <a:rPr lang="it-IT" altLang="zh-CN" dirty="0"/>
              <a:t> </a:t>
            </a:r>
            <a:r>
              <a:rPr lang="it-IT" altLang="zh-CN" dirty="0" err="1" smtClean="0"/>
              <a:t>yīfú</a:t>
            </a:r>
            <a:r>
              <a:rPr lang="it-IT" altLang="zh-CN" dirty="0" smtClean="0"/>
              <a:t> </a:t>
            </a:r>
            <a:r>
              <a:rPr lang="zh-CN" altLang="it-IT" dirty="0"/>
              <a:t>（</a:t>
            </a:r>
            <a:r>
              <a:rPr lang="it-IT" altLang="zh-CN" dirty="0"/>
              <a:t>A</a:t>
            </a:r>
            <a:r>
              <a:rPr lang="zh-CN" altLang="it-IT" dirty="0"/>
              <a:t>） </a:t>
            </a:r>
            <a:r>
              <a:rPr lang="it-IT" altLang="zh-CN" dirty="0" err="1"/>
              <a:t>gēn</a:t>
            </a:r>
            <a:r>
              <a:rPr lang="it-IT" altLang="zh-CN" dirty="0"/>
              <a:t> </a:t>
            </a:r>
            <a:r>
              <a:rPr lang="it-IT" altLang="zh-CN" dirty="0" err="1"/>
              <a:t>nà</a:t>
            </a:r>
            <a:r>
              <a:rPr lang="it-IT" altLang="zh-CN" dirty="0"/>
              <a:t> </a:t>
            </a:r>
            <a:r>
              <a:rPr lang="it-IT" altLang="zh-CN" dirty="0" err="1"/>
              <a:t>jiàn</a:t>
            </a:r>
            <a:r>
              <a:rPr lang="it-IT" altLang="zh-CN" dirty="0"/>
              <a:t> </a:t>
            </a:r>
            <a:r>
              <a:rPr lang="it-IT" altLang="zh-CN" dirty="0" err="1"/>
              <a:t>yī</a:t>
            </a:r>
            <a:r>
              <a:rPr lang="it-IT" altLang="zh-CN" dirty="0"/>
              <a:t> </a:t>
            </a:r>
            <a:r>
              <a:rPr lang="it-IT" altLang="zh-CN" dirty="0" err="1"/>
              <a:t>fú</a:t>
            </a:r>
            <a:r>
              <a:rPr lang="it-IT" altLang="zh-CN" dirty="0"/>
              <a:t> </a:t>
            </a:r>
            <a:r>
              <a:rPr lang="zh-CN" altLang="it-IT" dirty="0"/>
              <a:t>（</a:t>
            </a:r>
            <a:r>
              <a:rPr lang="it-IT" altLang="zh-CN" dirty="0"/>
              <a:t>B</a:t>
            </a:r>
            <a:r>
              <a:rPr lang="zh-CN" altLang="it-IT" dirty="0"/>
              <a:t>） </a:t>
            </a:r>
            <a:r>
              <a:rPr lang="it-IT" altLang="zh-CN" dirty="0" err="1" smtClean="0"/>
              <a:t>yíyàng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piàoli</a:t>
            </a:r>
            <a:r>
              <a:rPr lang="en-US" altLang="zh-CN" dirty="0" smtClean="0"/>
              <a:t>a</a:t>
            </a:r>
            <a:r>
              <a:rPr lang="it-IT" altLang="zh-CN" dirty="0" err="1" smtClean="0"/>
              <a:t>ng</a:t>
            </a:r>
            <a:r>
              <a:rPr lang="it-IT" altLang="zh-CN" dirty="0" smtClean="0"/>
              <a:t> </a:t>
            </a:r>
            <a:r>
              <a:rPr lang="zh-CN" altLang="it-IT" dirty="0"/>
              <a:t>（</a:t>
            </a:r>
            <a:r>
              <a:rPr lang="it-IT" altLang="zh-CN" dirty="0" err="1"/>
              <a:t>Adj</a:t>
            </a:r>
            <a:r>
              <a:rPr lang="zh-CN" altLang="it-IT" dirty="0"/>
              <a:t>）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670289" y="2753817"/>
            <a:ext cx="2698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zh-CN" altLang="en-US" sz="2000" dirty="0" smtClean="0"/>
              <a:t>笔＃笔＃（</a:t>
            </a:r>
            <a:r>
              <a:rPr kumimoji="1" lang="en-US" altLang="zh-CN" sz="2000" dirty="0" err="1" smtClean="0"/>
              <a:t>Adj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74723" y="3189783"/>
            <a:ext cx="3724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zh-CN" altLang="en-US" sz="2000" dirty="0" smtClean="0"/>
              <a:t>学中文＃学英文＃（</a:t>
            </a:r>
            <a:r>
              <a:rPr kumimoji="1" lang="en-US" altLang="zh-CN" sz="2000" dirty="0" err="1" smtClean="0"/>
              <a:t>Adj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691486" y="3662738"/>
            <a:ext cx="3223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zh-CN" altLang="en-US" sz="2000" dirty="0" smtClean="0"/>
              <a:t>裤子＃裤子＃（</a:t>
            </a:r>
            <a:r>
              <a:rPr kumimoji="1" lang="en-US" altLang="zh-CN" sz="2000" dirty="0" err="1" smtClean="0"/>
              <a:t>Adj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683586" y="4160348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zh-CN" altLang="en-US" sz="2000" dirty="0" smtClean="0"/>
              <a:t>鞋＃鞋＃（</a:t>
            </a:r>
            <a:r>
              <a:rPr kumimoji="1" lang="en-US" altLang="zh-CN" sz="2000" dirty="0" err="1" smtClean="0"/>
              <a:t>Adj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688018" y="4682619"/>
            <a:ext cx="3211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zh-CN" altLang="en-US" sz="2000" dirty="0" smtClean="0"/>
              <a:t>衬衫＃衬衫＃（</a:t>
            </a:r>
            <a:r>
              <a:rPr kumimoji="1" lang="en-US" altLang="zh-CN" sz="2000" dirty="0" err="1" smtClean="0"/>
              <a:t>Adj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680119" y="5167900"/>
            <a:ext cx="3211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zh-CN" altLang="en-US" sz="2000" dirty="0" smtClean="0"/>
              <a:t>姐姐＃妹妹＃（</a:t>
            </a:r>
            <a:r>
              <a:rPr kumimoji="1" lang="en-US" altLang="zh-CN" sz="2000" dirty="0" err="1" smtClean="0"/>
              <a:t>Adj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84550" y="5690169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zh-CN" altLang="en-US" sz="2000" dirty="0" smtClean="0"/>
              <a:t>第八课的生词＃第九课的生词＃（</a:t>
            </a:r>
            <a:r>
              <a:rPr kumimoji="1" lang="en-US" altLang="zh-CN" sz="2000" dirty="0" err="1" smtClean="0"/>
              <a:t>Adj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2033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88862" y="1"/>
            <a:ext cx="109765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8000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800000"/>
                </a:solidFill>
              </a:rPr>
              <a:t>：］</a:t>
            </a:r>
            <a:r>
              <a:rPr kumimoji="1" lang="zh-CN" altLang="en-US" sz="2400" b="1" dirty="0">
                <a:solidFill>
                  <a:srgbClr val="800000"/>
                </a:solidFill>
              </a:rPr>
              <a:t>虽然</a:t>
            </a:r>
            <a:r>
              <a:rPr kumimoji="1" lang="en-US" altLang="zh-CN" sz="2400" b="1" dirty="0">
                <a:solidFill>
                  <a:srgbClr val="800000"/>
                </a:solidFill>
              </a:rPr>
              <a:t>…,</a:t>
            </a:r>
            <a:r>
              <a:rPr kumimoji="1" lang="zh-CN" altLang="en-US" sz="2400" b="1" dirty="0">
                <a:solidFill>
                  <a:srgbClr val="800000"/>
                </a:solidFill>
              </a:rPr>
              <a:t>可是／但是</a:t>
            </a:r>
            <a:r>
              <a:rPr kumimoji="1" lang="en-US" altLang="zh-CN" sz="2400" b="1" dirty="0">
                <a:solidFill>
                  <a:srgbClr val="800000"/>
                </a:solidFill>
              </a:rPr>
              <a:t>…(</a:t>
            </a:r>
            <a:r>
              <a:rPr lang="cs-CZ" altLang="zh-CN" sz="2400" b="1" dirty="0" err="1">
                <a:solidFill>
                  <a:srgbClr val="800000"/>
                </a:solidFill>
              </a:rPr>
              <a:t>suī</a:t>
            </a:r>
            <a:r>
              <a:rPr lang="cs-CZ" altLang="zh-CN" sz="2400" b="1" dirty="0">
                <a:solidFill>
                  <a:srgbClr val="800000"/>
                </a:solidFill>
              </a:rPr>
              <a:t> rán …, </a:t>
            </a:r>
            <a:r>
              <a:rPr lang="cs-CZ" altLang="zh-CN" sz="2400" b="1" dirty="0" err="1">
                <a:solidFill>
                  <a:srgbClr val="800000"/>
                </a:solidFill>
              </a:rPr>
              <a:t>kě</a:t>
            </a:r>
            <a:r>
              <a:rPr lang="cs-CZ" altLang="zh-CN" sz="2400" b="1" dirty="0">
                <a:solidFill>
                  <a:srgbClr val="800000"/>
                </a:solidFill>
              </a:rPr>
              <a:t> </a:t>
            </a:r>
            <a:r>
              <a:rPr lang="cs-CZ" altLang="zh-CN" sz="2400" b="1" dirty="0" err="1">
                <a:solidFill>
                  <a:srgbClr val="800000"/>
                </a:solidFill>
              </a:rPr>
              <a:t>shì</a:t>
            </a:r>
            <a:r>
              <a:rPr lang="cs-CZ" altLang="zh-CN" sz="2400" b="1" dirty="0">
                <a:solidFill>
                  <a:srgbClr val="800000"/>
                </a:solidFill>
              </a:rPr>
              <a:t> </a:t>
            </a:r>
            <a:r>
              <a:rPr lang="zh-CN" altLang="cs-CZ" sz="2400" b="1" dirty="0">
                <a:solidFill>
                  <a:srgbClr val="800000"/>
                </a:solidFill>
              </a:rPr>
              <a:t>／ </a:t>
            </a:r>
            <a:r>
              <a:rPr lang="cs-CZ" altLang="zh-CN" sz="2400" b="1" dirty="0" err="1">
                <a:solidFill>
                  <a:srgbClr val="800000"/>
                </a:solidFill>
              </a:rPr>
              <a:t>dàn</a:t>
            </a:r>
            <a:r>
              <a:rPr lang="cs-CZ" altLang="zh-CN" sz="2400" b="1" dirty="0">
                <a:solidFill>
                  <a:srgbClr val="800000"/>
                </a:solidFill>
              </a:rPr>
              <a:t> </a:t>
            </a:r>
            <a:r>
              <a:rPr lang="cs-CZ" altLang="zh-CN" sz="2400" b="1" dirty="0" err="1">
                <a:solidFill>
                  <a:srgbClr val="800000"/>
                </a:solidFill>
              </a:rPr>
              <a:t>shì</a:t>
            </a:r>
            <a:r>
              <a:rPr lang="cs-CZ" altLang="zh-CN" sz="2400" b="1" dirty="0">
                <a:solidFill>
                  <a:srgbClr val="800000"/>
                </a:solidFill>
              </a:rPr>
              <a:t> …,</a:t>
            </a:r>
            <a:r>
              <a:rPr lang="en-US" altLang="zh-CN" sz="2400" b="1" dirty="0">
                <a:solidFill>
                  <a:srgbClr val="800000"/>
                </a:solidFill>
              </a:rPr>
              <a:t>although… yet…</a:t>
            </a:r>
            <a:r>
              <a:rPr kumimoji="1" lang="en-US" altLang="zh-CN" sz="2400" b="1" dirty="0">
                <a:solidFill>
                  <a:srgbClr val="800000"/>
                </a:solidFill>
              </a:rPr>
              <a:t>)</a:t>
            </a:r>
          </a:p>
          <a:p>
            <a:endParaRPr kumimoji="1" lang="zh-CN" altLang="en-US" sz="2200" b="1" dirty="0">
              <a:solidFill>
                <a:srgbClr val="800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-1"/>
            <a:ext cx="12034762" cy="16076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143306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0688" y="555759"/>
            <a:ext cx="117870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200" dirty="0" smtClean="0"/>
              <a:t>This </a:t>
            </a:r>
            <a:r>
              <a:rPr kumimoji="1" lang="en-US" altLang="zh-CN" sz="2200" dirty="0"/>
              <a:t>pair of conjunctions links the two clauses in a complex sentence. Note, however,  </a:t>
            </a:r>
            <a:r>
              <a:rPr kumimoji="1" lang="en-US" altLang="zh-CN" sz="2200" dirty="0" smtClean="0"/>
              <a:t>that </a:t>
            </a:r>
            <a:r>
              <a:rPr kumimoji="1" lang="zh-CN" altLang="en-US" sz="2200" dirty="0"/>
              <a:t>虽然</a:t>
            </a:r>
            <a:r>
              <a:rPr kumimoji="1" lang="en-US" altLang="zh-CN" sz="2200" dirty="0"/>
              <a:t> </a:t>
            </a:r>
            <a:r>
              <a:rPr kumimoji="1" lang="zh-CN" altLang="en-US" sz="2200" dirty="0"/>
              <a:t>（</a:t>
            </a:r>
            <a:r>
              <a:rPr lang="cs-CZ" altLang="zh-CN" sz="2200" dirty="0" err="1"/>
              <a:t>suī</a:t>
            </a:r>
            <a:r>
              <a:rPr lang="cs-CZ" altLang="zh-CN" sz="2200" dirty="0"/>
              <a:t> rán </a:t>
            </a:r>
            <a:r>
              <a:rPr kumimoji="1" lang="zh-CN" altLang="en-US" sz="2200" dirty="0"/>
              <a:t>）</a:t>
            </a:r>
            <a:r>
              <a:rPr kumimoji="1" lang="en-US" altLang="zh-CN" sz="2200" dirty="0"/>
              <a:t>is often optional.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16176" y="1958946"/>
            <a:ext cx="761547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en-US" sz="2200" dirty="0" smtClean="0"/>
              <a:t>虽然这双鞋很便宜，可是大小不合适</a:t>
            </a:r>
            <a:r>
              <a:rPr lang="en-US" altLang="zh-CN" sz="2200" dirty="0" smtClean="0"/>
              <a:t>.</a:t>
            </a:r>
          </a:p>
          <a:p>
            <a:r>
              <a:rPr lang="en-US" altLang="zh-CN" sz="2200" dirty="0"/>
              <a:t> </a:t>
            </a:r>
            <a:r>
              <a:rPr lang="en-US" altLang="zh-CN" sz="2200" dirty="0" smtClean="0"/>
              <a:t>    </a:t>
            </a:r>
            <a:r>
              <a:rPr lang="en-US" altLang="zh-CN" sz="2200" dirty="0" err="1" smtClean="0"/>
              <a:t>Suīrán</a:t>
            </a:r>
            <a:r>
              <a:rPr lang="en-US" altLang="zh-CN" sz="2200" dirty="0" smtClean="0"/>
              <a:t> </a:t>
            </a:r>
            <a:r>
              <a:rPr lang="en-US" altLang="zh-CN" sz="2200" dirty="0" err="1"/>
              <a:t>zhe</a:t>
            </a:r>
            <a:r>
              <a:rPr lang="en-US" altLang="zh-CN" sz="2200" dirty="0"/>
              <a:t>̀ </a:t>
            </a:r>
            <a:r>
              <a:rPr lang="en-US" altLang="zh-CN" sz="2200" dirty="0" err="1"/>
              <a:t>shuāng</a:t>
            </a:r>
            <a:r>
              <a:rPr lang="en-US" altLang="zh-CN" sz="2200" dirty="0"/>
              <a:t> </a:t>
            </a:r>
            <a:r>
              <a:rPr lang="en-US" altLang="zh-CN" sz="2200" dirty="0" err="1"/>
              <a:t>xie</a:t>
            </a:r>
            <a:r>
              <a:rPr lang="en-US" altLang="zh-CN" sz="2200" dirty="0"/>
              <a:t>́ </a:t>
            </a:r>
            <a:r>
              <a:rPr lang="en-US" altLang="zh-CN" sz="2200" dirty="0" err="1"/>
              <a:t>hěn</a:t>
            </a:r>
            <a:r>
              <a:rPr lang="en-US" altLang="zh-CN" sz="2200" dirty="0"/>
              <a:t> </a:t>
            </a:r>
            <a:r>
              <a:rPr lang="en-US" altLang="zh-CN" sz="2200" dirty="0" err="1"/>
              <a:t>piányi</a:t>
            </a:r>
            <a:r>
              <a:rPr lang="en-US" altLang="zh-CN" sz="2200" dirty="0"/>
              <a:t>, </a:t>
            </a:r>
            <a:r>
              <a:rPr lang="en-US" altLang="zh-CN" sz="2200" dirty="0" err="1" smtClean="0"/>
              <a:t>kěshì</a:t>
            </a:r>
            <a:r>
              <a:rPr lang="en-US" altLang="zh-CN" sz="2200" dirty="0" smtClean="0"/>
              <a:t> </a:t>
            </a:r>
            <a:r>
              <a:rPr lang="en-US" altLang="zh-CN" sz="2200" dirty="0" err="1"/>
              <a:t>dàxiǎo</a:t>
            </a:r>
            <a:r>
              <a:rPr lang="en-US" altLang="zh-CN" sz="2200" dirty="0"/>
              <a:t> </a:t>
            </a:r>
            <a:r>
              <a:rPr lang="en-US" altLang="zh-CN" sz="2200" dirty="0" err="1"/>
              <a:t>bu</a:t>
            </a:r>
            <a:r>
              <a:rPr lang="en-US" altLang="zh-CN" sz="2200" dirty="0"/>
              <a:t>̀ </a:t>
            </a:r>
            <a:r>
              <a:rPr lang="en-US" altLang="zh-CN" sz="2200" dirty="0" err="1" smtClean="0"/>
              <a:t>hésh</a:t>
            </a:r>
            <a:r>
              <a:rPr lang="en-US" altLang="zh-CN" sz="2200" dirty="0" err="1"/>
              <a:t>ì</a:t>
            </a:r>
            <a:r>
              <a:rPr lang="en-US" altLang="zh-CN" sz="2200" dirty="0" smtClean="0"/>
              <a:t>.</a:t>
            </a:r>
            <a:r>
              <a:rPr lang="en-US" altLang="zh-CN" sz="2200" dirty="0"/>
              <a:t/>
            </a:r>
            <a:br>
              <a:rPr lang="en-US" altLang="zh-CN" sz="2200" dirty="0"/>
            </a:br>
            <a:r>
              <a:rPr lang="en-US" altLang="zh-CN" sz="2200" dirty="0"/>
              <a:t>(Although this pair of shoes is inexpensive, it’s not the right size.</a:t>
            </a:r>
            <a:r>
              <a:rPr lang="en-US" altLang="zh-CN" sz="2200" dirty="0" smtClean="0"/>
              <a:t>)</a:t>
            </a:r>
          </a:p>
          <a:p>
            <a:endParaRPr lang="en-US" altLang="zh-CN" sz="2200" dirty="0"/>
          </a:p>
          <a:p>
            <a:pPr marL="342900" indent="-342900">
              <a:buFont typeface="Arial"/>
              <a:buChar char="•"/>
            </a:pPr>
            <a:r>
              <a:rPr lang="en-US" altLang="zh-CN" sz="2400" dirty="0"/>
              <a:t>􏰃</a:t>
            </a:r>
            <a:r>
              <a:rPr lang="en-US" altLang="zh-CN" sz="2400" dirty="0" smtClean="0"/>
              <a:t>􏰪</a:t>
            </a:r>
            <a:r>
              <a:rPr lang="zh-CN" altLang="en-US" sz="2200" dirty="0" smtClean="0"/>
              <a:t>这本书很有意思，可是􏰥太贵了</a:t>
            </a:r>
            <a:endParaRPr lang="en-US" altLang="zh-CN" sz="2200" dirty="0" smtClean="0"/>
          </a:p>
          <a:p>
            <a:r>
              <a:rPr lang="en-US" altLang="zh-CN" sz="2200" dirty="0" smtClean="0"/>
              <a:t>    􏰮􏰎 </a:t>
            </a:r>
            <a:r>
              <a:rPr lang="en-US" altLang="zh-CN" sz="2200" dirty="0" err="1" smtClean="0"/>
              <a:t>Zhe</a:t>
            </a:r>
            <a:r>
              <a:rPr lang="en-US" altLang="zh-CN" sz="2200" dirty="0" smtClean="0"/>
              <a:t>̀ </a:t>
            </a:r>
            <a:r>
              <a:rPr lang="en-US" altLang="zh-CN" sz="2200" dirty="0" err="1" smtClean="0"/>
              <a:t>běn</a:t>
            </a:r>
            <a:r>
              <a:rPr lang="en-US" altLang="zh-CN" sz="2200" dirty="0" smtClean="0"/>
              <a:t> </a:t>
            </a:r>
            <a:r>
              <a:rPr lang="en-US" altLang="zh-CN" sz="2200" dirty="0" err="1" smtClean="0"/>
              <a:t>shu</a:t>
            </a:r>
            <a:r>
              <a:rPr lang="en-US" altLang="zh-CN" sz="2200" dirty="0" smtClean="0"/>
              <a:t>̄ </a:t>
            </a:r>
            <a:r>
              <a:rPr lang="en-US" altLang="zh-CN" sz="2200" dirty="0" err="1" smtClean="0"/>
              <a:t>hěn</a:t>
            </a:r>
            <a:r>
              <a:rPr lang="en-US" altLang="zh-CN" sz="2200" dirty="0" smtClean="0"/>
              <a:t> </a:t>
            </a:r>
            <a:r>
              <a:rPr lang="en-US" altLang="zh-CN" sz="2200" dirty="0" err="1" smtClean="0"/>
              <a:t>yǒu</a:t>
            </a:r>
            <a:r>
              <a:rPr lang="en-US" altLang="zh-CN" sz="2200" dirty="0" smtClean="0"/>
              <a:t> </a:t>
            </a:r>
            <a:r>
              <a:rPr lang="en-US" altLang="zh-CN" sz="2200" dirty="0" err="1" smtClean="0"/>
              <a:t>yìsi</a:t>
            </a:r>
            <a:r>
              <a:rPr lang="en-US" altLang="zh-CN" sz="2200" dirty="0" smtClean="0"/>
              <a:t>, </a:t>
            </a:r>
            <a:r>
              <a:rPr lang="en-US" altLang="zh-CN" sz="2200" dirty="0" err="1" smtClean="0"/>
              <a:t>kěshì</a:t>
            </a:r>
            <a:r>
              <a:rPr lang="en-US" altLang="zh-CN" sz="2200" dirty="0" smtClean="0"/>
              <a:t> </a:t>
            </a:r>
            <a:r>
              <a:rPr lang="en-US" altLang="zh-CN" sz="2200" dirty="0" err="1" smtClean="0"/>
              <a:t>tài</a:t>
            </a:r>
            <a:r>
              <a:rPr lang="en-US" altLang="zh-CN" sz="2200" dirty="0" smtClean="0"/>
              <a:t> </a:t>
            </a:r>
            <a:r>
              <a:rPr lang="en-US" altLang="zh-CN" sz="2200" dirty="0" err="1" smtClean="0"/>
              <a:t>guì</a:t>
            </a:r>
            <a:r>
              <a:rPr lang="en-US" altLang="zh-CN" sz="2200" dirty="0" smtClean="0"/>
              <a:t> le.</a:t>
            </a:r>
            <a:br>
              <a:rPr lang="en-US" altLang="zh-CN" sz="2200" dirty="0" smtClean="0"/>
            </a:br>
            <a:r>
              <a:rPr lang="en-US" altLang="zh-CN" sz="2200" dirty="0" smtClean="0"/>
              <a:t>(This book is very interesting, </a:t>
            </a:r>
            <a:r>
              <a:rPr lang="en-US" altLang="zh-CN" sz="2200" dirty="0"/>
              <a:t>but it’s too expensive.) </a:t>
            </a:r>
          </a:p>
          <a:p>
            <a:r>
              <a:rPr lang="en-US" altLang="zh-CN" sz="2200" dirty="0" smtClean="0"/>
              <a:t> </a:t>
            </a:r>
            <a:endParaRPr lang="en-US" altLang="zh-CN" sz="2200" dirty="0"/>
          </a:p>
          <a:p>
            <a:endParaRPr kumimoji="1" lang="zh-CN" altLang="en-US" sz="2200" dirty="0"/>
          </a:p>
        </p:txBody>
      </p:sp>
      <p:sp>
        <p:nvSpPr>
          <p:cNvPr id="9" name="矩形 8"/>
          <p:cNvSpPr/>
          <p:nvPr/>
        </p:nvSpPr>
        <p:spPr>
          <a:xfrm>
            <a:off x="278242" y="4700012"/>
            <a:ext cx="793645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/>
              <a:t>Whether or not </a:t>
            </a:r>
            <a:r>
              <a:rPr lang="zh-CN" altLang="en-US" sz="2200" dirty="0"/>
              <a:t>虽</a:t>
            </a:r>
            <a:r>
              <a:rPr lang="zh-CN" altLang="en-US" sz="2200" dirty="0" smtClean="0"/>
              <a:t>􏰡</a:t>
            </a:r>
            <a:r>
              <a:rPr lang="zh-CN" altLang="en-US" sz="2200" dirty="0" smtClean="0"/>
              <a:t>然</a:t>
            </a:r>
            <a:r>
              <a:rPr lang="en-US" altLang="zh-CN" sz="2200" dirty="0" smtClean="0"/>
              <a:t>(</a:t>
            </a:r>
            <a:r>
              <a:rPr lang="en-US" altLang="zh-CN" sz="2200" dirty="0" err="1"/>
              <a:t>suīrán</a:t>
            </a:r>
            <a:r>
              <a:rPr lang="en-US" altLang="zh-CN" sz="2200" dirty="0"/>
              <a:t>) is used in the first clause, </a:t>
            </a:r>
            <a:r>
              <a:rPr lang="zh-CN" altLang="en-US" sz="2200" dirty="0" smtClean="0"/>
              <a:t>可􏰥􏰇􏰷􏰥</a:t>
            </a:r>
            <a:r>
              <a:rPr lang="zh-CN" altLang="en-US" sz="2200" dirty="0" smtClean="0"/>
              <a:t>是</a:t>
            </a:r>
            <a:r>
              <a:rPr lang="zh-CN" altLang="en-US" sz="2200" dirty="0" smtClean="0"/>
              <a:t> </a:t>
            </a:r>
            <a:r>
              <a:rPr lang="en-US" altLang="zh-CN" sz="2200" dirty="0"/>
              <a:t>(</a:t>
            </a:r>
            <a:r>
              <a:rPr lang="en-US" altLang="zh-CN" sz="2200" dirty="0" err="1"/>
              <a:t>kěshì</a:t>
            </a:r>
            <a:r>
              <a:rPr lang="en-US" altLang="zh-CN" sz="2200" dirty="0"/>
              <a:t>/</a:t>
            </a:r>
            <a:r>
              <a:rPr lang="en-US" altLang="zh-CN" sz="2200" dirty="0" err="1"/>
              <a:t>dànshì</a:t>
            </a:r>
            <a:r>
              <a:rPr lang="en-US" altLang="zh-CN" sz="2200" dirty="0"/>
              <a:t>) cannot be omitted in the second. The following sentence is, therefore, incorrect:</a:t>
            </a:r>
          </a:p>
          <a:p>
            <a:r>
              <a:rPr lang="it-IT" altLang="zh-CN" sz="2200" dirty="0" smtClean="0"/>
              <a:t> </a:t>
            </a:r>
            <a:r>
              <a:rPr lang="it-IT" altLang="zh-CN" sz="22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zh-CN" altLang="it-IT" sz="2200" dirty="0">
                <a:solidFill>
                  <a:schemeClr val="bg1">
                    <a:lumMod val="50000"/>
                  </a:schemeClr>
                </a:solidFill>
              </a:rPr>
              <a:t>虽</a:t>
            </a:r>
            <a:r>
              <a:rPr lang="zh-CN" altLang="it-IT" sz="2200" dirty="0" smtClean="0">
                <a:solidFill>
                  <a:schemeClr val="bg1">
                    <a:lumMod val="50000"/>
                  </a:schemeClr>
                </a:solidFill>
              </a:rPr>
              <a:t>􏰡􏰃􏰪</a:t>
            </a:r>
            <a:r>
              <a:rPr lang="zh-CN" altLang="en-US" sz="2200" dirty="0" smtClean="0">
                <a:solidFill>
                  <a:schemeClr val="bg1">
                    <a:lumMod val="50000"/>
                  </a:schemeClr>
                </a:solidFill>
              </a:rPr>
              <a:t>然这本</a:t>
            </a:r>
            <a:r>
              <a:rPr lang="zh-CN" altLang="it-IT" sz="2200" dirty="0" smtClean="0">
                <a:solidFill>
                  <a:schemeClr val="bg1">
                    <a:lumMod val="50000"/>
                  </a:schemeClr>
                </a:solidFill>
              </a:rPr>
              <a:t>书</a:t>
            </a:r>
            <a:r>
              <a:rPr lang="zh-CN" altLang="en-US" sz="2200" dirty="0" smtClean="0">
                <a:solidFill>
                  <a:schemeClr val="bg1">
                    <a:lumMod val="50000"/>
                  </a:schemeClr>
                </a:solidFill>
              </a:rPr>
              <a:t>很有意思</a:t>
            </a:r>
            <a:r>
              <a:rPr lang="zh-CN" altLang="it-IT" sz="2200" dirty="0" smtClean="0">
                <a:solidFill>
                  <a:schemeClr val="bg1">
                    <a:lumMod val="50000"/>
                  </a:schemeClr>
                </a:solidFill>
              </a:rPr>
              <a:t>􏰤􏰫􏰬􏰭</a:t>
            </a:r>
            <a:r>
              <a:rPr lang="it-IT" altLang="zh-CN" sz="22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CN" altLang="it-IT" sz="2200" dirty="0">
                <a:solidFill>
                  <a:schemeClr val="bg1">
                    <a:lumMod val="50000"/>
                  </a:schemeClr>
                </a:solidFill>
              </a:rPr>
              <a:t>太贵</a:t>
            </a:r>
            <a:r>
              <a:rPr lang="zh-CN" altLang="it-IT" sz="2200" dirty="0" smtClean="0">
                <a:solidFill>
                  <a:schemeClr val="bg1">
                    <a:lumMod val="50000"/>
                  </a:schemeClr>
                </a:solidFill>
              </a:rPr>
              <a:t>􏰮</a:t>
            </a:r>
            <a:r>
              <a:rPr lang="zh-CN" altLang="en-US" sz="2200" dirty="0" smtClean="0">
                <a:solidFill>
                  <a:schemeClr val="bg1">
                    <a:lumMod val="50000"/>
                  </a:schemeClr>
                </a:solidFill>
              </a:rPr>
              <a:t>了</a:t>
            </a:r>
            <a:endParaRPr lang="en-US" altLang="zh-CN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zh-CN" altLang="it-IT" sz="2200" dirty="0" smtClean="0">
                <a:solidFill>
                  <a:schemeClr val="bg1">
                    <a:lumMod val="50000"/>
                  </a:schemeClr>
                </a:solidFill>
              </a:rPr>
              <a:t>􏰎 </a:t>
            </a:r>
            <a:r>
              <a:rPr lang="it-IT" altLang="zh-CN" sz="22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it-IT" altLang="zh-CN" sz="2200" dirty="0" err="1">
                <a:solidFill>
                  <a:schemeClr val="bg1">
                    <a:lumMod val="50000"/>
                  </a:schemeClr>
                </a:solidFill>
              </a:rPr>
              <a:t>Suīrán</a:t>
            </a:r>
            <a:r>
              <a:rPr lang="it-IT" altLang="zh-CN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altLang="zh-CN" sz="2200" dirty="0" err="1">
                <a:solidFill>
                  <a:schemeClr val="bg1">
                    <a:lumMod val="50000"/>
                  </a:schemeClr>
                </a:solidFill>
              </a:rPr>
              <a:t>zhè</a:t>
            </a:r>
            <a:r>
              <a:rPr lang="it-IT" altLang="zh-CN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altLang="zh-CN" sz="2200" dirty="0" err="1">
                <a:solidFill>
                  <a:schemeClr val="bg1">
                    <a:lumMod val="50000"/>
                  </a:schemeClr>
                </a:solidFill>
              </a:rPr>
              <a:t>běn</a:t>
            </a:r>
            <a:r>
              <a:rPr lang="it-IT" altLang="zh-CN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altLang="zh-CN" sz="2200" dirty="0" err="1">
                <a:solidFill>
                  <a:schemeClr val="bg1">
                    <a:lumMod val="50000"/>
                  </a:schemeClr>
                </a:solidFill>
              </a:rPr>
              <a:t>shu</a:t>
            </a:r>
            <a:r>
              <a:rPr lang="it-IT" altLang="zh-CN" sz="2200" dirty="0">
                <a:solidFill>
                  <a:schemeClr val="bg1">
                    <a:lumMod val="50000"/>
                  </a:schemeClr>
                </a:solidFill>
              </a:rPr>
              <a:t>̄ </a:t>
            </a:r>
            <a:r>
              <a:rPr lang="it-IT" altLang="zh-CN" sz="2200" dirty="0" err="1">
                <a:solidFill>
                  <a:schemeClr val="bg1">
                    <a:lumMod val="50000"/>
                  </a:schemeClr>
                </a:solidFill>
              </a:rPr>
              <a:t>hěn</a:t>
            </a:r>
            <a:r>
              <a:rPr lang="it-IT" altLang="zh-CN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altLang="zh-CN" sz="2200" dirty="0" err="1">
                <a:solidFill>
                  <a:schemeClr val="bg1">
                    <a:lumMod val="50000"/>
                  </a:schemeClr>
                </a:solidFill>
              </a:rPr>
              <a:t>yǒu</a:t>
            </a:r>
            <a:r>
              <a:rPr lang="it-IT" altLang="zh-CN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altLang="zh-CN" sz="2200" dirty="0" err="1">
                <a:solidFill>
                  <a:schemeClr val="bg1">
                    <a:lumMod val="50000"/>
                  </a:schemeClr>
                </a:solidFill>
              </a:rPr>
              <a:t>yìsi</a:t>
            </a:r>
            <a:r>
              <a:rPr lang="it-IT" altLang="zh-CN" sz="2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it-IT" altLang="zh-CN" sz="2200" dirty="0" err="1">
                <a:solidFill>
                  <a:schemeClr val="bg1">
                    <a:lumMod val="50000"/>
                  </a:schemeClr>
                </a:solidFill>
              </a:rPr>
              <a:t>tài</a:t>
            </a:r>
            <a:r>
              <a:rPr lang="it-IT" altLang="zh-CN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altLang="zh-CN" sz="2200" dirty="0" err="1">
                <a:solidFill>
                  <a:schemeClr val="bg1">
                    <a:lumMod val="50000"/>
                  </a:schemeClr>
                </a:solidFill>
              </a:rPr>
              <a:t>guì</a:t>
            </a:r>
            <a:r>
              <a:rPr lang="it-IT" altLang="zh-CN" sz="2200" dirty="0">
                <a:solidFill>
                  <a:schemeClr val="bg1">
                    <a:lumMod val="50000"/>
                  </a:schemeClr>
                </a:solidFill>
              </a:rPr>
              <a:t> le.</a:t>
            </a:r>
            <a:endParaRPr lang="zh-CN" alt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89155" y="4444781"/>
            <a:ext cx="9133444" cy="22375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51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-1"/>
            <a:ext cx="11394678" cy="13374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48329" y="175630"/>
            <a:ext cx="10017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800000"/>
                </a:solidFill>
              </a:rPr>
              <a:t>Practice</a:t>
            </a:r>
            <a:r>
              <a:rPr kumimoji="1" lang="zh-CN" altLang="en-US" sz="2200" b="1" dirty="0" smtClean="0">
                <a:solidFill>
                  <a:srgbClr val="800000"/>
                </a:solidFill>
              </a:rPr>
              <a:t>：虽</a:t>
            </a:r>
            <a:r>
              <a:rPr kumimoji="1" lang="zh-CN" altLang="en-US" sz="2200" b="1" dirty="0">
                <a:solidFill>
                  <a:srgbClr val="800000"/>
                </a:solidFill>
              </a:rPr>
              <a:t>然</a:t>
            </a:r>
            <a:r>
              <a:rPr kumimoji="1" lang="en-US" altLang="zh-CN" sz="2200" b="1" dirty="0">
                <a:solidFill>
                  <a:srgbClr val="800000"/>
                </a:solidFill>
              </a:rPr>
              <a:t>…,</a:t>
            </a:r>
            <a:r>
              <a:rPr kumimoji="1" lang="zh-CN" altLang="en-US" sz="2200" b="1" dirty="0">
                <a:solidFill>
                  <a:srgbClr val="800000"/>
                </a:solidFill>
              </a:rPr>
              <a:t>可是／但是</a:t>
            </a:r>
            <a:r>
              <a:rPr kumimoji="1" lang="en-US" altLang="zh-CN" sz="2200" b="1" dirty="0">
                <a:solidFill>
                  <a:srgbClr val="800000"/>
                </a:solidFill>
              </a:rPr>
              <a:t>…(</a:t>
            </a:r>
            <a:r>
              <a:rPr lang="cs-CZ" altLang="zh-CN" sz="2200" b="1" dirty="0" err="1">
                <a:solidFill>
                  <a:srgbClr val="800000"/>
                </a:solidFill>
              </a:rPr>
              <a:t>suī</a:t>
            </a:r>
            <a:r>
              <a:rPr lang="cs-CZ" altLang="zh-CN" sz="2200" b="1" dirty="0">
                <a:solidFill>
                  <a:srgbClr val="800000"/>
                </a:solidFill>
              </a:rPr>
              <a:t> rán …, </a:t>
            </a:r>
            <a:r>
              <a:rPr lang="cs-CZ" altLang="zh-CN" sz="2200" b="1" dirty="0" err="1">
                <a:solidFill>
                  <a:srgbClr val="800000"/>
                </a:solidFill>
              </a:rPr>
              <a:t>kě</a:t>
            </a:r>
            <a:r>
              <a:rPr lang="cs-CZ" altLang="zh-CN" sz="2200" b="1" dirty="0">
                <a:solidFill>
                  <a:srgbClr val="800000"/>
                </a:solidFill>
              </a:rPr>
              <a:t> </a:t>
            </a:r>
            <a:r>
              <a:rPr lang="cs-CZ" altLang="zh-CN" sz="2200" b="1" dirty="0" err="1">
                <a:solidFill>
                  <a:srgbClr val="800000"/>
                </a:solidFill>
              </a:rPr>
              <a:t>shì</a:t>
            </a:r>
            <a:r>
              <a:rPr lang="cs-CZ" altLang="zh-CN" sz="2200" b="1" dirty="0">
                <a:solidFill>
                  <a:srgbClr val="800000"/>
                </a:solidFill>
              </a:rPr>
              <a:t> </a:t>
            </a:r>
            <a:r>
              <a:rPr lang="zh-CN" altLang="cs-CZ" sz="2200" b="1" dirty="0">
                <a:solidFill>
                  <a:srgbClr val="800000"/>
                </a:solidFill>
              </a:rPr>
              <a:t>／ </a:t>
            </a:r>
            <a:r>
              <a:rPr lang="cs-CZ" altLang="zh-CN" sz="2200" b="1" dirty="0" err="1">
                <a:solidFill>
                  <a:srgbClr val="800000"/>
                </a:solidFill>
              </a:rPr>
              <a:t>dàn</a:t>
            </a:r>
            <a:r>
              <a:rPr lang="cs-CZ" altLang="zh-CN" sz="2200" b="1" dirty="0">
                <a:solidFill>
                  <a:srgbClr val="800000"/>
                </a:solidFill>
              </a:rPr>
              <a:t> </a:t>
            </a:r>
            <a:r>
              <a:rPr lang="cs-CZ" altLang="zh-CN" sz="2200" b="1" dirty="0" err="1">
                <a:solidFill>
                  <a:srgbClr val="800000"/>
                </a:solidFill>
              </a:rPr>
              <a:t>shì</a:t>
            </a:r>
            <a:r>
              <a:rPr lang="cs-CZ" altLang="zh-CN" sz="2200" b="1" dirty="0">
                <a:solidFill>
                  <a:srgbClr val="800000"/>
                </a:solidFill>
              </a:rPr>
              <a:t> …,</a:t>
            </a:r>
            <a:r>
              <a:rPr lang="en-US" altLang="zh-CN" sz="2200" b="1" dirty="0">
                <a:solidFill>
                  <a:srgbClr val="800000"/>
                </a:solidFill>
              </a:rPr>
              <a:t>although… yet…</a:t>
            </a:r>
            <a:r>
              <a:rPr kumimoji="1" lang="en-US" altLang="zh-CN" sz="2200" b="1" dirty="0">
                <a:solidFill>
                  <a:srgbClr val="800000"/>
                </a:solidFill>
              </a:rPr>
              <a:t>)</a:t>
            </a:r>
          </a:p>
          <a:p>
            <a:endParaRPr kumimoji="1" lang="zh-CN" altLang="en-US" sz="2200" b="1" dirty="0">
              <a:solidFill>
                <a:srgbClr val="800000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143306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9433" y="1556853"/>
            <a:ext cx="5545108" cy="5170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sz="2200" dirty="0" smtClean="0"/>
              <a:t>中文很难＃很有意思</a:t>
            </a:r>
            <a:r>
              <a:rPr kumimoji="1" lang="en-US" altLang="zh-CN" sz="2200" dirty="0" smtClean="0"/>
              <a:t>   </a:t>
            </a:r>
            <a:r>
              <a:rPr kumimoji="1" lang="zh-CN" altLang="en-US" sz="2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en-US" altLang="zh-CN" sz="2200" dirty="0" smtClean="0">
              <a:latin typeface="Wingdings"/>
              <a:ea typeface="Wingdings"/>
              <a:cs typeface="Wingdings"/>
              <a:sym typeface="Wingdings"/>
            </a:endParaRPr>
          </a:p>
          <a:p>
            <a:endParaRPr kumimoji="1" lang="en-US" altLang="zh-CN" sz="2200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kumimoji="1" lang="zh-CN" altLang="en-US" sz="2200" dirty="0" smtClean="0">
                <a:sym typeface="Wingdings"/>
              </a:rPr>
              <a:t>这件衬衫的颜色很好看＃</a:t>
            </a:r>
            <a:r>
              <a:rPr kumimoji="1" lang="zh-CN" altLang="en-US" sz="2200" u="sng" dirty="0" smtClean="0">
                <a:sym typeface="Wingdings"/>
              </a:rPr>
              <a:t>有一点儿小</a:t>
            </a:r>
            <a:r>
              <a:rPr kumimoji="1" lang="zh-CN" altLang="en-US" sz="2200" dirty="0" smtClean="0">
                <a:sym typeface="Wingdings"/>
              </a:rPr>
              <a:t>。</a:t>
            </a:r>
            <a:r>
              <a:rPr kumimoji="1" lang="zh-CN" altLang="en-US" sz="2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en-US" altLang="zh-CN" sz="2200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endParaRPr kumimoji="1" lang="en-US" altLang="zh-CN" sz="2200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kumimoji="1" lang="zh-CN" altLang="en-US" sz="2200" dirty="0" smtClean="0">
                <a:sym typeface="Wingdings"/>
              </a:rPr>
              <a:t>这条裤子很便宜＃</a:t>
            </a:r>
            <a:r>
              <a:rPr kumimoji="1" lang="zh-CN" altLang="en-US" sz="2200" u="sng" dirty="0" smtClean="0">
                <a:sym typeface="Wingdings"/>
              </a:rPr>
              <a:t>长短不合适</a:t>
            </a:r>
            <a:r>
              <a:rPr kumimoji="1" lang="en-US" altLang="zh-CN" sz="2200" u="sng" dirty="0" smtClean="0">
                <a:sym typeface="Wingdings"/>
              </a:rPr>
              <a:t> </a:t>
            </a:r>
            <a:r>
              <a:rPr kumimoji="1" lang="zh-CN" altLang="en-US" sz="22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en-US" altLang="zh-CN" sz="2200" dirty="0">
              <a:latin typeface="Wingdings"/>
              <a:ea typeface="Wingdings"/>
              <a:cs typeface="Wingdings"/>
              <a:sym typeface="Wingdings"/>
            </a:endParaRPr>
          </a:p>
          <a:p>
            <a:pPr marL="285750" indent="-285750">
              <a:buFont typeface="Arial"/>
              <a:buChar char="•"/>
            </a:pPr>
            <a:endParaRPr kumimoji="1" lang="en-US" altLang="zh-CN" sz="2200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kumimoji="1" lang="zh-CN" altLang="en-US" sz="2200" dirty="0" smtClean="0">
                <a:sym typeface="Wingdings"/>
              </a:rPr>
              <a:t>这件衣服样子很好看＃</a:t>
            </a:r>
            <a:r>
              <a:rPr kumimoji="1" lang="en-US" altLang="zh-CN" sz="2200" u="sng" dirty="0" smtClean="0">
                <a:sym typeface="Wingdings"/>
              </a:rPr>
              <a:t>                   </a:t>
            </a:r>
            <a:r>
              <a:rPr kumimoji="1" lang="zh-CN" altLang="en-US" sz="2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en-US" altLang="zh-CN" sz="2200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marL="285750" indent="-285750">
              <a:buFont typeface="Arial"/>
              <a:buChar char="•"/>
            </a:pPr>
            <a:endParaRPr kumimoji="1" lang="en-US" altLang="zh-CN" sz="2200" dirty="0">
              <a:latin typeface="Wingdings"/>
              <a:ea typeface="Wingdings"/>
              <a:cs typeface="Wingdings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kumimoji="1" lang="zh-CN" altLang="en-US" sz="2200" dirty="0" smtClean="0">
                <a:latin typeface="Wingdings"/>
                <a:ea typeface="Wingdings"/>
                <a:cs typeface="Wingdings"/>
                <a:sym typeface="Wingdings"/>
              </a:rPr>
              <a:t>这个饭馆儿很贵</a:t>
            </a:r>
            <a:r>
              <a:rPr kumimoji="1" lang="zh-CN" altLang="zh-CN" sz="2200" dirty="0" smtClean="0">
                <a:latin typeface="Wingdings"/>
                <a:ea typeface="Wingdings"/>
                <a:cs typeface="Wingdings"/>
                <a:sym typeface="Wingdings"/>
              </a:rPr>
              <a:t>＃</a:t>
            </a:r>
            <a:r>
              <a:rPr kumimoji="1" lang="en-US" altLang="zh-CN" sz="2200" u="sng" dirty="0" smtClean="0">
                <a:latin typeface="Wingdings"/>
                <a:ea typeface="Wingdings"/>
                <a:cs typeface="Wingdings"/>
                <a:sym typeface="Wingdings"/>
              </a:rPr>
              <a:t>       </a:t>
            </a:r>
            <a:r>
              <a:rPr kumimoji="1" lang="zh-CN" altLang="en-US" sz="22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en-US" altLang="zh-CN" sz="2200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endParaRPr kumimoji="1" lang="en-US" altLang="zh-CN" sz="2200" dirty="0">
              <a:latin typeface="Wingdings"/>
              <a:ea typeface="Wingdings"/>
              <a:cs typeface="Wingdings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kumimoji="1" lang="zh-CN" altLang="en-US" sz="2200" dirty="0" smtClean="0">
                <a:sym typeface="Wingdings"/>
              </a:rPr>
              <a:t>这枝笔很漂亮＃</a:t>
            </a:r>
            <a:r>
              <a:rPr kumimoji="1" lang="en-US" altLang="zh-CN" sz="2200" dirty="0" smtClean="0">
                <a:sym typeface="Wingdings"/>
              </a:rPr>
              <a:t>________________</a:t>
            </a:r>
            <a:r>
              <a:rPr kumimoji="1" lang="zh-CN" altLang="en-US" sz="2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en-US" altLang="zh-CN" sz="2200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endParaRPr kumimoji="1" lang="en-US" altLang="zh-CN" sz="2200" dirty="0">
              <a:latin typeface="Wingdings"/>
              <a:ea typeface="Wingdings"/>
              <a:cs typeface="Wingdings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kumimoji="1" lang="zh-CN" altLang="en-US" sz="2200" dirty="0" smtClean="0">
                <a:sym typeface="Wingdings"/>
              </a:rPr>
              <a:t>第九课的生词很难＃</a:t>
            </a:r>
            <a:r>
              <a:rPr kumimoji="1" lang="en-US" altLang="zh-CN" sz="2200" u="sng" dirty="0" smtClean="0">
                <a:sym typeface="Wingdings"/>
              </a:rPr>
              <a:t>                     </a:t>
            </a:r>
            <a:r>
              <a:rPr kumimoji="1" lang="zh-CN" altLang="en-US" sz="2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en-US" altLang="zh-CN" sz="2200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marL="285750" indent="-285750">
              <a:buFont typeface="Arial"/>
              <a:buChar char="•"/>
            </a:pPr>
            <a:endParaRPr kumimoji="1" lang="en-US" altLang="zh-CN" sz="2200" dirty="0">
              <a:latin typeface="Wingdings"/>
              <a:ea typeface="Wingdings"/>
              <a:cs typeface="Wingdings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kumimoji="1" lang="zh-CN" altLang="en-US" sz="2200" dirty="0" smtClean="0">
                <a:sym typeface="Wingdings"/>
              </a:rPr>
              <a:t>这双鞋很酷＃</a:t>
            </a:r>
            <a:r>
              <a:rPr kumimoji="1" lang="en-US" altLang="zh-CN" sz="2200" u="sng" dirty="0" smtClean="0">
                <a:sym typeface="Wingdings"/>
              </a:rPr>
              <a:t>                                </a:t>
            </a:r>
            <a:r>
              <a:rPr kumimoji="1" lang="zh-CN" altLang="en-US" sz="2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en-US" altLang="zh-CN" sz="2200" dirty="0">
              <a:latin typeface="Wingdings"/>
              <a:ea typeface="Wingdings"/>
              <a:cs typeface="Wingdings"/>
              <a:sym typeface="Wingding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15774" y="1632008"/>
            <a:ext cx="3788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虽然</a:t>
            </a:r>
            <a:r>
              <a:rPr kumimoji="1" lang="zh-CN" altLang="en-US" sz="2000" dirty="0" smtClean="0"/>
              <a:t>中文很难，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可是</a:t>
            </a:r>
            <a:r>
              <a:rPr kumimoji="1" lang="zh-CN" altLang="en-US" sz="2000" dirty="0" smtClean="0"/>
              <a:t>很有意思。</a:t>
            </a:r>
            <a:endParaRPr kumimoji="1"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3947430" y="1310903"/>
            <a:ext cx="5360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suīrán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zhōngwén</a:t>
            </a:r>
            <a:r>
              <a:rPr lang="cs-CZ" altLang="zh-CN" dirty="0" smtClean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nán </a:t>
            </a:r>
            <a:r>
              <a:rPr lang="zh-CN" altLang="cs-CZ" dirty="0"/>
              <a:t>， </a:t>
            </a:r>
            <a:r>
              <a:rPr lang="cs-CZ" altLang="zh-CN" dirty="0" err="1" smtClean="0"/>
              <a:t>kěshì</a:t>
            </a:r>
            <a:r>
              <a:rPr lang="cs-CZ" altLang="zh-CN" dirty="0" smtClean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 smtClean="0"/>
              <a:t>yìs</a:t>
            </a:r>
            <a:r>
              <a:rPr lang="en-US" altLang="zh-CN" dirty="0" err="1" smtClean="0"/>
              <a:t>i</a:t>
            </a:r>
            <a:r>
              <a:rPr lang="cs-CZ" altLang="zh-CN" dirty="0" smtClean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48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8" y="192795"/>
            <a:ext cx="553342" cy="4827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44" y="891658"/>
            <a:ext cx="566407" cy="5268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0660" y="270200"/>
            <a:ext cx="52629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对不起，这双鞋太小了。能不能换一双？</a:t>
            </a:r>
            <a:endParaRPr kumimoji="1" lang="zh-CN" altLang="en-US" sz="2200" dirty="0"/>
          </a:p>
        </p:txBody>
      </p:sp>
      <p:sp>
        <p:nvSpPr>
          <p:cNvPr id="6" name="文本框 5"/>
          <p:cNvSpPr txBox="1"/>
          <p:nvPr/>
        </p:nvSpPr>
        <p:spPr>
          <a:xfrm>
            <a:off x="827950" y="1017038"/>
            <a:ext cx="38866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没问题，您看，这双怎么样？</a:t>
            </a:r>
            <a:endParaRPr kumimoji="1" lang="zh-CN" altLang="en-US" sz="2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27" y="1682683"/>
            <a:ext cx="553342" cy="4827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72261" y="1777388"/>
            <a:ext cx="3852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也不行，这双跟那双一样大。</a:t>
            </a:r>
            <a:endParaRPr kumimoji="1"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903062" y="2524226"/>
            <a:ext cx="21595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那这双黑的呢？</a:t>
            </a:r>
            <a:endParaRPr kumimoji="1" lang="zh-CN" altLang="en-US" sz="2200" dirty="0"/>
          </a:p>
        </p:txBody>
      </p:sp>
      <p:sp>
        <p:nvSpPr>
          <p:cNvPr id="10" name="文本框 9"/>
          <p:cNvSpPr txBox="1"/>
          <p:nvPr/>
        </p:nvSpPr>
        <p:spPr>
          <a:xfrm>
            <a:off x="906841" y="3271064"/>
            <a:ext cx="72378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这双鞋虽然大小合适，可是颜色不好。有没有咖啡色的？</a:t>
            </a:r>
            <a:endParaRPr kumimoji="1" lang="zh-CN" altLang="en-US" sz="2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991685" y="3963863"/>
            <a:ext cx="35702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对不起，这双鞋只有黑的。</a:t>
            </a:r>
            <a:endParaRPr kumimoji="1" lang="zh-CN" altLang="en-US" sz="2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914398" y="4670172"/>
            <a:ext cx="69557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这双鞋样子挺好的，就是它吧。你们这儿可以刷卡吗？</a:t>
            </a:r>
            <a:endParaRPr kumimoji="1" lang="zh-CN" altLang="en-US" sz="2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985733" y="5538601"/>
            <a:ext cx="94949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对不起，我们不收信用卡。不过，这双的钱跟那双一样，您不用再付钱了。</a:t>
            </a:r>
            <a:endParaRPr kumimoji="1" lang="zh-CN" altLang="en-US" sz="22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0" y="2395055"/>
            <a:ext cx="566407" cy="5268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4" y="3199591"/>
            <a:ext cx="553342" cy="48270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90" y="3925473"/>
            <a:ext cx="566407" cy="5268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94" y="4608419"/>
            <a:ext cx="553342" cy="4827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79" y="5509930"/>
            <a:ext cx="566407" cy="5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4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D03BD61-9D53-48C5-9279-10A7604D3F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21" y="712449"/>
            <a:ext cx="3726492" cy="55897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60379A13-6715-43F0-A798-A79C30EC2D67}"/>
              </a:ext>
            </a:extLst>
          </p:cNvPr>
          <p:cNvSpPr txBox="1"/>
          <p:nvPr/>
        </p:nvSpPr>
        <p:spPr>
          <a:xfrm>
            <a:off x="5436650" y="1245802"/>
            <a:ext cx="17087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再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0A6284B7-6EFA-4786-BA4F-BDF2E7BD32D8}"/>
              </a:ext>
            </a:extLst>
          </p:cNvPr>
          <p:cNvSpPr txBox="1"/>
          <p:nvPr/>
        </p:nvSpPr>
        <p:spPr>
          <a:xfrm>
            <a:off x="5362686" y="3655310"/>
            <a:ext cx="222675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见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1E00E6E-9302-4C7C-B663-5C88665FC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78824">
            <a:off x="8325744" y="1919703"/>
            <a:ext cx="1531839" cy="205116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D0BFF13-EE03-4F45-B871-F91FF8D84A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033" b="52088"/>
          <a:stretch/>
        </p:blipFill>
        <p:spPr>
          <a:xfrm>
            <a:off x="3967620" y="775804"/>
            <a:ext cx="2264751" cy="12358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DAB51B8-B46C-420F-94E3-DD28E7C69D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02" t="9829" r="-2013" b="-1779"/>
          <a:stretch/>
        </p:blipFill>
        <p:spPr>
          <a:xfrm>
            <a:off x="7725649" y="4237331"/>
            <a:ext cx="2288039" cy="2371852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B3851FD-9042-4375-92FA-C507AFE6DF89}"/>
              </a:ext>
            </a:extLst>
          </p:cNvPr>
          <p:cNvSpPr/>
          <p:nvPr/>
        </p:nvSpPr>
        <p:spPr>
          <a:xfrm>
            <a:off x="1064931" y="4007636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FF5923EB-A753-4A20-9211-3F0AEC242D7B}"/>
              </a:ext>
            </a:extLst>
          </p:cNvPr>
          <p:cNvSpPr/>
          <p:nvPr/>
        </p:nvSpPr>
        <p:spPr>
          <a:xfrm>
            <a:off x="1064930" y="4631964"/>
            <a:ext cx="229695" cy="22969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80C3651D-70B3-41B2-A87F-163667D4C963}"/>
              </a:ext>
            </a:extLst>
          </p:cNvPr>
          <p:cNvSpPr/>
          <p:nvPr/>
        </p:nvSpPr>
        <p:spPr>
          <a:xfrm>
            <a:off x="1064929" y="5256292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516970AE-6CA3-46F6-85ED-A55C0F773B3B}"/>
              </a:ext>
            </a:extLst>
          </p:cNvPr>
          <p:cNvSpPr/>
          <p:nvPr/>
        </p:nvSpPr>
        <p:spPr>
          <a:xfrm>
            <a:off x="6399489" y="3521766"/>
            <a:ext cx="312494" cy="312494"/>
          </a:xfrm>
          <a:prstGeom prst="ellipse">
            <a:avLst/>
          </a:prstGeom>
          <a:solidFill>
            <a:srgbClr val="FE9903"/>
          </a:solidFill>
          <a:ln w="76200">
            <a:solidFill>
              <a:srgbClr val="FE9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xmlns="" id="{A16610E3-75CF-4AC2-9E0C-1D00A795A1BE}"/>
              </a:ext>
            </a:extLst>
          </p:cNvPr>
          <p:cNvCxnSpPr/>
          <p:nvPr/>
        </p:nvCxnSpPr>
        <p:spPr>
          <a:xfrm>
            <a:off x="5474138" y="1986009"/>
            <a:ext cx="0" cy="35269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60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A3D2AF9F-B91F-428D-A349-3ACA37CE9E8E}"/>
              </a:ext>
            </a:extLst>
          </p:cNvPr>
          <p:cNvGrpSpPr/>
          <p:nvPr/>
        </p:nvGrpSpPr>
        <p:grpSpPr>
          <a:xfrm>
            <a:off x="3417552" y="1960051"/>
            <a:ext cx="5085798" cy="2855063"/>
            <a:chOff x="2372810" y="1796970"/>
            <a:chExt cx="3842797" cy="2157268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2A0D547B-4007-4EE4-A99E-6D8DF8EF548D}"/>
                </a:ext>
              </a:extLst>
            </p:cNvPr>
            <p:cNvSpPr/>
            <p:nvPr/>
          </p:nvSpPr>
          <p:spPr>
            <a:xfrm>
              <a:off x="4058337" y="2203451"/>
              <a:ext cx="471740" cy="1344308"/>
            </a:xfrm>
            <a:custGeom>
              <a:avLst/>
              <a:gdLst>
                <a:gd name="connsiteX0" fmla="*/ 356884 w 713768"/>
                <a:gd name="connsiteY0" fmla="*/ 0 h 2034009"/>
                <a:gd name="connsiteX1" fmla="*/ 435043 w 713768"/>
                <a:gd name="connsiteY1" fmla="*/ 104521 h 2034009"/>
                <a:gd name="connsiteX2" fmla="*/ 713768 w 713768"/>
                <a:gd name="connsiteY2" fmla="*/ 1017004 h 2034009"/>
                <a:gd name="connsiteX3" fmla="*/ 435043 w 713768"/>
                <a:gd name="connsiteY3" fmla="*/ 1929487 h 2034009"/>
                <a:gd name="connsiteX4" fmla="*/ 356884 w 713768"/>
                <a:gd name="connsiteY4" fmla="*/ 2034009 h 2034009"/>
                <a:gd name="connsiteX5" fmla="*/ 278725 w 713768"/>
                <a:gd name="connsiteY5" fmla="*/ 1929487 h 2034009"/>
                <a:gd name="connsiteX6" fmla="*/ 0 w 713768"/>
                <a:gd name="connsiteY6" fmla="*/ 1017004 h 2034009"/>
                <a:gd name="connsiteX7" fmla="*/ 278725 w 713768"/>
                <a:gd name="connsiteY7" fmla="*/ 104521 h 2034009"/>
                <a:gd name="connsiteX8" fmla="*/ 356884 w 713768"/>
                <a:gd name="connsiteY8" fmla="*/ 0 h 203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768" h="2034009">
                  <a:moveTo>
                    <a:pt x="356884" y="0"/>
                  </a:moveTo>
                  <a:lnTo>
                    <a:pt x="435043" y="104521"/>
                  </a:lnTo>
                  <a:cubicBezTo>
                    <a:pt x="611016" y="364994"/>
                    <a:pt x="713768" y="679000"/>
                    <a:pt x="713768" y="1017004"/>
                  </a:cubicBezTo>
                  <a:cubicBezTo>
                    <a:pt x="713768" y="1355009"/>
                    <a:pt x="611016" y="1669014"/>
                    <a:pt x="435043" y="1929487"/>
                  </a:cubicBezTo>
                  <a:lnTo>
                    <a:pt x="356884" y="2034009"/>
                  </a:lnTo>
                  <a:lnTo>
                    <a:pt x="278725" y="1929487"/>
                  </a:lnTo>
                  <a:cubicBezTo>
                    <a:pt x="102753" y="1669014"/>
                    <a:pt x="0" y="1355009"/>
                    <a:pt x="0" y="1017004"/>
                  </a:cubicBezTo>
                  <a:cubicBezTo>
                    <a:pt x="0" y="679000"/>
                    <a:pt x="102753" y="364994"/>
                    <a:pt x="278725" y="104521"/>
                  </a:cubicBezTo>
                  <a:lnTo>
                    <a:pt x="356884" y="0"/>
                  </a:lnTo>
                  <a:close/>
                </a:path>
              </a:pathLst>
            </a:custGeom>
            <a:solidFill>
              <a:srgbClr val="FE990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585CDE51-4A50-41A5-AD95-97C16D0E423D}"/>
                </a:ext>
              </a:extLst>
            </p:cNvPr>
            <p:cNvSpPr/>
            <p:nvPr/>
          </p:nvSpPr>
          <p:spPr>
            <a:xfrm>
              <a:off x="2372810" y="1796970"/>
              <a:ext cx="1921398" cy="2157268"/>
            </a:xfrm>
            <a:custGeom>
              <a:avLst/>
              <a:gdLst>
                <a:gd name="connsiteX0" fmla="*/ 1632030 w 2907176"/>
                <a:gd name="connsiteY0" fmla="*/ 0 h 3264060"/>
                <a:gd name="connsiteX1" fmla="*/ 2891384 w 2907176"/>
                <a:gd name="connsiteY1" fmla="*/ 593907 h 3264060"/>
                <a:gd name="connsiteX2" fmla="*/ 2907176 w 2907176"/>
                <a:gd name="connsiteY2" fmla="*/ 615026 h 3264060"/>
                <a:gd name="connsiteX3" fmla="*/ 2829017 w 2907176"/>
                <a:gd name="connsiteY3" fmla="*/ 719547 h 3264060"/>
                <a:gd name="connsiteX4" fmla="*/ 2550292 w 2907176"/>
                <a:gd name="connsiteY4" fmla="*/ 1632030 h 3264060"/>
                <a:gd name="connsiteX5" fmla="*/ 2829017 w 2907176"/>
                <a:gd name="connsiteY5" fmla="*/ 2544513 h 3264060"/>
                <a:gd name="connsiteX6" fmla="*/ 2907176 w 2907176"/>
                <a:gd name="connsiteY6" fmla="*/ 2649035 h 3264060"/>
                <a:gd name="connsiteX7" fmla="*/ 2891384 w 2907176"/>
                <a:gd name="connsiteY7" fmla="*/ 2670153 h 3264060"/>
                <a:gd name="connsiteX8" fmla="*/ 1632030 w 2907176"/>
                <a:gd name="connsiteY8" fmla="*/ 3264060 h 3264060"/>
                <a:gd name="connsiteX9" fmla="*/ 0 w 2907176"/>
                <a:gd name="connsiteY9" fmla="*/ 1632030 h 3264060"/>
                <a:gd name="connsiteX10" fmla="*/ 1632030 w 2907176"/>
                <a:gd name="connsiteY10" fmla="*/ 0 h 32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176" h="3264060">
                  <a:moveTo>
                    <a:pt x="1632030" y="0"/>
                  </a:moveTo>
                  <a:cubicBezTo>
                    <a:pt x="2139037" y="0"/>
                    <a:pt x="2592045" y="231193"/>
                    <a:pt x="2891384" y="593907"/>
                  </a:cubicBezTo>
                  <a:lnTo>
                    <a:pt x="2907176" y="615026"/>
                  </a:lnTo>
                  <a:lnTo>
                    <a:pt x="2829017" y="719547"/>
                  </a:lnTo>
                  <a:cubicBezTo>
                    <a:pt x="2653045" y="980020"/>
                    <a:pt x="2550292" y="1294026"/>
                    <a:pt x="2550292" y="1632030"/>
                  </a:cubicBezTo>
                  <a:cubicBezTo>
                    <a:pt x="2550292" y="1970035"/>
                    <a:pt x="2653045" y="2284040"/>
                    <a:pt x="2829017" y="2544513"/>
                  </a:cubicBezTo>
                  <a:lnTo>
                    <a:pt x="2907176" y="2649035"/>
                  </a:lnTo>
                  <a:lnTo>
                    <a:pt x="2891384" y="2670153"/>
                  </a:lnTo>
                  <a:cubicBezTo>
                    <a:pt x="2592045" y="3032867"/>
                    <a:pt x="2139037" y="3264060"/>
                    <a:pt x="1632030" y="3264060"/>
                  </a:cubicBezTo>
                  <a:cubicBezTo>
                    <a:pt x="730685" y="3264060"/>
                    <a:pt x="0" y="2533375"/>
                    <a:pt x="0" y="1632030"/>
                  </a:cubicBezTo>
                  <a:cubicBezTo>
                    <a:pt x="0" y="730685"/>
                    <a:pt x="730685" y="0"/>
                    <a:pt x="1632030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xmlns="" id="{1AA29669-7C0A-43F8-AF03-577104BD34C5}"/>
                </a:ext>
              </a:extLst>
            </p:cNvPr>
            <p:cNvSpPr/>
            <p:nvPr/>
          </p:nvSpPr>
          <p:spPr>
            <a:xfrm>
              <a:off x="5710696" y="2178260"/>
              <a:ext cx="504911" cy="1379840"/>
            </a:xfrm>
            <a:custGeom>
              <a:avLst/>
              <a:gdLst>
                <a:gd name="connsiteX0" fmla="*/ 248394 w 504911"/>
                <a:gd name="connsiteY0" fmla="*/ 0 h 1379840"/>
                <a:gd name="connsiteX1" fmla="*/ 258603 w 504911"/>
                <a:gd name="connsiteY1" fmla="*/ 11233 h 1379840"/>
                <a:gd name="connsiteX2" fmla="*/ 504911 w 504911"/>
                <a:gd name="connsiteY2" fmla="*/ 697344 h 1379840"/>
                <a:gd name="connsiteX3" fmla="*/ 320697 w 504911"/>
                <a:gd name="connsiteY3" fmla="*/ 1300418 h 1379840"/>
                <a:gd name="connsiteX4" fmla="*/ 261306 w 504911"/>
                <a:gd name="connsiteY4" fmla="*/ 1379840 h 1379840"/>
                <a:gd name="connsiteX5" fmla="*/ 242990 w 504911"/>
                <a:gd name="connsiteY5" fmla="*/ 1359688 h 1379840"/>
                <a:gd name="connsiteX6" fmla="*/ 0 w 504911"/>
                <a:gd name="connsiteY6" fmla="*/ 682817 h 1379840"/>
                <a:gd name="connsiteX7" fmla="*/ 242990 w 504911"/>
                <a:gd name="connsiteY7" fmla="*/ 5946 h 1379840"/>
                <a:gd name="connsiteX8" fmla="*/ 248394 w 504911"/>
                <a:gd name="connsiteY8" fmla="*/ 0 h 13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911" h="1379840">
                  <a:moveTo>
                    <a:pt x="248394" y="0"/>
                  </a:moveTo>
                  <a:lnTo>
                    <a:pt x="258603" y="11233"/>
                  </a:lnTo>
                  <a:cubicBezTo>
                    <a:pt x="412477" y="197684"/>
                    <a:pt x="504911" y="436720"/>
                    <a:pt x="504911" y="697344"/>
                  </a:cubicBezTo>
                  <a:cubicBezTo>
                    <a:pt x="504911" y="920737"/>
                    <a:pt x="437000" y="1128268"/>
                    <a:pt x="320697" y="1300418"/>
                  </a:cubicBezTo>
                  <a:lnTo>
                    <a:pt x="261306" y="1379840"/>
                  </a:lnTo>
                  <a:lnTo>
                    <a:pt x="242990" y="1359688"/>
                  </a:lnTo>
                  <a:cubicBezTo>
                    <a:pt x="91189" y="1175748"/>
                    <a:pt x="0" y="939932"/>
                    <a:pt x="0" y="682817"/>
                  </a:cubicBezTo>
                  <a:cubicBezTo>
                    <a:pt x="0" y="425703"/>
                    <a:pt x="91189" y="189887"/>
                    <a:pt x="242990" y="5946"/>
                  </a:cubicBezTo>
                  <a:lnTo>
                    <a:pt x="248394" y="0"/>
                  </a:lnTo>
                  <a:close/>
                </a:path>
              </a:pathLst>
            </a:custGeom>
            <a:solidFill>
              <a:srgbClr val="4E758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0C9552A5-AF37-4A59-BECC-B56D95976881}"/>
                </a:ext>
              </a:extLst>
            </p:cNvPr>
            <p:cNvSpPr/>
            <p:nvPr/>
          </p:nvSpPr>
          <p:spPr>
            <a:xfrm>
              <a:off x="4294209" y="1796970"/>
              <a:ext cx="1677793" cy="2157268"/>
            </a:xfrm>
            <a:custGeom>
              <a:avLst/>
              <a:gdLst>
                <a:gd name="connsiteX0" fmla="*/ 842764 w 1677793"/>
                <a:gd name="connsiteY0" fmla="*/ 0 h 2157268"/>
                <a:gd name="connsiteX1" fmla="*/ 1605473 w 1677793"/>
                <a:gd name="connsiteY1" fmla="*/ 315925 h 2157268"/>
                <a:gd name="connsiteX2" fmla="*/ 1664881 w 1677793"/>
                <a:gd name="connsiteY2" fmla="*/ 381290 h 2157268"/>
                <a:gd name="connsiteX3" fmla="*/ 1659477 w 1677793"/>
                <a:gd name="connsiteY3" fmla="*/ 387236 h 2157268"/>
                <a:gd name="connsiteX4" fmla="*/ 1416487 w 1677793"/>
                <a:gd name="connsiteY4" fmla="*/ 1064107 h 2157268"/>
                <a:gd name="connsiteX5" fmla="*/ 1659477 w 1677793"/>
                <a:gd name="connsiteY5" fmla="*/ 1740978 h 2157268"/>
                <a:gd name="connsiteX6" fmla="*/ 1677793 w 1677793"/>
                <a:gd name="connsiteY6" fmla="*/ 1761130 h 2157268"/>
                <a:gd name="connsiteX7" fmla="*/ 1675090 w 1677793"/>
                <a:gd name="connsiteY7" fmla="*/ 1764745 h 2157268"/>
                <a:gd name="connsiteX8" fmla="*/ 842764 w 1677793"/>
                <a:gd name="connsiteY8" fmla="*/ 2157268 h 2157268"/>
                <a:gd name="connsiteX9" fmla="*/ 10437 w 1677793"/>
                <a:gd name="connsiteY9" fmla="*/ 1764746 h 2157268"/>
                <a:gd name="connsiteX10" fmla="*/ 0 w 1677793"/>
                <a:gd name="connsiteY10" fmla="*/ 1750789 h 2157268"/>
                <a:gd name="connsiteX11" fmla="*/ 51657 w 1677793"/>
                <a:gd name="connsiteY11" fmla="*/ 1681708 h 2157268"/>
                <a:gd name="connsiteX12" fmla="*/ 235870 w 1677793"/>
                <a:gd name="connsiteY12" fmla="*/ 1078634 h 2157268"/>
                <a:gd name="connsiteX13" fmla="*/ 51657 w 1677793"/>
                <a:gd name="connsiteY13" fmla="*/ 475560 h 2157268"/>
                <a:gd name="connsiteX14" fmla="*/ 0 w 1677793"/>
                <a:gd name="connsiteY14" fmla="*/ 406480 h 2157268"/>
                <a:gd name="connsiteX15" fmla="*/ 10437 w 1677793"/>
                <a:gd name="connsiteY15" fmla="*/ 392523 h 2157268"/>
                <a:gd name="connsiteX16" fmla="*/ 842764 w 1677793"/>
                <a:gd name="connsiteY16" fmla="*/ 0 h 215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793" h="2157268">
                  <a:moveTo>
                    <a:pt x="842764" y="0"/>
                  </a:moveTo>
                  <a:cubicBezTo>
                    <a:pt x="1140621" y="0"/>
                    <a:pt x="1410279" y="120730"/>
                    <a:pt x="1605473" y="315925"/>
                  </a:cubicBezTo>
                  <a:lnTo>
                    <a:pt x="1664881" y="381290"/>
                  </a:lnTo>
                  <a:lnTo>
                    <a:pt x="1659477" y="387236"/>
                  </a:lnTo>
                  <a:cubicBezTo>
                    <a:pt x="1507676" y="571177"/>
                    <a:pt x="1416487" y="806993"/>
                    <a:pt x="1416487" y="1064107"/>
                  </a:cubicBezTo>
                  <a:cubicBezTo>
                    <a:pt x="1416487" y="1321222"/>
                    <a:pt x="1507676" y="1557038"/>
                    <a:pt x="1659477" y="1740978"/>
                  </a:cubicBezTo>
                  <a:lnTo>
                    <a:pt x="1677793" y="1761130"/>
                  </a:lnTo>
                  <a:lnTo>
                    <a:pt x="1675090" y="1764745"/>
                  </a:lnTo>
                  <a:cubicBezTo>
                    <a:pt x="1477253" y="2004469"/>
                    <a:pt x="1177853" y="2157268"/>
                    <a:pt x="842764" y="2157268"/>
                  </a:cubicBezTo>
                  <a:cubicBezTo>
                    <a:pt x="507676" y="2157268"/>
                    <a:pt x="208275" y="2004469"/>
                    <a:pt x="10437" y="1764746"/>
                  </a:cubicBezTo>
                  <a:lnTo>
                    <a:pt x="0" y="1750789"/>
                  </a:lnTo>
                  <a:lnTo>
                    <a:pt x="51657" y="1681708"/>
                  </a:lnTo>
                  <a:cubicBezTo>
                    <a:pt x="167960" y="1509558"/>
                    <a:pt x="235870" y="1302027"/>
                    <a:pt x="235870" y="1078634"/>
                  </a:cubicBezTo>
                  <a:cubicBezTo>
                    <a:pt x="235870" y="855242"/>
                    <a:pt x="167960" y="647711"/>
                    <a:pt x="51657" y="475560"/>
                  </a:cubicBezTo>
                  <a:lnTo>
                    <a:pt x="0" y="406480"/>
                  </a:lnTo>
                  <a:lnTo>
                    <a:pt x="10437" y="392523"/>
                  </a:lnTo>
                  <a:cubicBezTo>
                    <a:pt x="208275" y="152799"/>
                    <a:pt x="507676" y="0"/>
                    <a:pt x="842764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A1248388-114A-40E9-AA7C-848779D27117}"/>
              </a:ext>
            </a:extLst>
          </p:cNvPr>
          <p:cNvSpPr/>
          <p:nvPr/>
        </p:nvSpPr>
        <p:spPr>
          <a:xfrm rot="16200000">
            <a:off x="2180115" y="3130206"/>
            <a:ext cx="597585" cy="59758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FCA2CA5-AF16-4F66-A642-96F3CEF482A6}"/>
              </a:ext>
            </a:extLst>
          </p:cNvPr>
          <p:cNvSpPr/>
          <p:nvPr/>
        </p:nvSpPr>
        <p:spPr>
          <a:xfrm rot="16200000">
            <a:off x="8765527" y="3067994"/>
            <a:ext cx="597585" cy="59758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B685FE2-4790-49C9-AB3F-5823D9F9E8F4}"/>
              </a:ext>
            </a:extLst>
          </p:cNvPr>
          <p:cNvSpPr txBox="1"/>
          <p:nvPr/>
        </p:nvSpPr>
        <p:spPr>
          <a:xfrm>
            <a:off x="4179844" y="1035171"/>
            <a:ext cx="34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 ONE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5B9E28D-7B1C-4F71-BD71-077C7683050C}"/>
              </a:ext>
            </a:extLst>
          </p:cNvPr>
          <p:cNvSpPr txBox="1"/>
          <p:nvPr/>
        </p:nvSpPr>
        <p:spPr>
          <a:xfrm>
            <a:off x="3812073" y="2530286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生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612608B-C0AE-46E6-90F9-39FC7319FF67}"/>
              </a:ext>
            </a:extLst>
          </p:cNvPr>
          <p:cNvSpPr txBox="1"/>
          <p:nvPr/>
        </p:nvSpPr>
        <p:spPr>
          <a:xfrm>
            <a:off x="6230140" y="2530287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词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77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4" name="矩形 3"/>
          <p:cNvSpPr/>
          <p:nvPr/>
        </p:nvSpPr>
        <p:spPr>
          <a:xfrm>
            <a:off x="1767888" y="1764855"/>
            <a:ext cx="18466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300" dirty="0"/>
              <a:t> </a:t>
            </a:r>
            <a:endParaRPr lang="zh-CN" altLang="en-US" sz="33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02463" cy="29331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947" y="0"/>
            <a:ext cx="4010053" cy="27443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0617"/>
            <a:ext cx="4160385" cy="27668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532" y="3813257"/>
            <a:ext cx="3871846" cy="29038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842557" y="2601417"/>
            <a:ext cx="242010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商店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n store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shop</a:t>
            </a:r>
            <a:endParaRPr kumimoji="1" lang="zh-CN" altLang="en-US" sz="6600" dirty="0"/>
          </a:p>
        </p:txBody>
      </p:sp>
      <p:sp>
        <p:nvSpPr>
          <p:cNvPr id="10" name="矩形 9"/>
          <p:cNvSpPr/>
          <p:nvPr/>
        </p:nvSpPr>
        <p:spPr>
          <a:xfrm>
            <a:off x="4823698" y="2120034"/>
            <a:ext cx="207861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 smtClean="0"/>
              <a:t>shāngdiàn</a:t>
            </a:r>
            <a:endParaRPr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5107163" y="499869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你喜欢去商店吗？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290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4951</TotalTime>
  <Words>3049</Words>
  <Application>Microsoft Macintosh PowerPoint</Application>
  <PresentationFormat>自定义</PresentationFormat>
  <Paragraphs>856</Paragraphs>
  <Slides>79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79</vt:i4>
      </vt:variant>
    </vt:vector>
  </HeadingPairs>
  <TitlesOfParts>
    <vt:vector size="80" baseType="lpstr"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寒假生活</dc:title>
  <dc:creator>第一PPT</dc:creator>
  <cp:keywords>www.1ppt.com</cp:keywords>
  <dc:description>www.1ppt.com</dc:description>
  <cp:lastModifiedBy>a</cp:lastModifiedBy>
  <cp:revision>413</cp:revision>
  <dcterms:created xsi:type="dcterms:W3CDTF">2019-03-29T12:25:33Z</dcterms:created>
  <dcterms:modified xsi:type="dcterms:W3CDTF">2020-05-11T07:33:04Z</dcterms:modified>
</cp:coreProperties>
</file>