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5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65"/>
  </p:normalViewPr>
  <p:slideViewPr>
    <p:cSldViewPr snapToGrid="0" snapToObjects="1">
      <p:cViewPr varScale="1">
        <p:scale>
          <a:sx n="107" d="100"/>
          <a:sy n="107" d="100"/>
        </p:scale>
        <p:origin x="176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cs-CZ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4/14/20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cs-CZ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4/14/20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cs-CZ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D140825E-4A15-4D39-8176-1F07E904CB30}" type="datetimeFigureOut">
              <a:rPr lang="en-US" smtClean="0"/>
              <a:t>4/14/20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cs-CZ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D140825E-4A15-4D39-8176-1F07E904CB30}" type="datetimeFigureOut">
              <a:rPr lang="en-US" smtClean="0"/>
              <a:t>4/14/20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cs-CZ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D140825E-4A15-4D39-8176-1F07E904CB30}" type="datetimeFigureOut">
              <a:rPr lang="en-US" smtClean="0"/>
              <a:t>4/14/20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cs-CZ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4/14/20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4/14/20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4/14/20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4/14/20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4/14/20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4/14/20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cs-CZ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D140825E-4A15-4D39-8176-1F07E904CB30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estetická</a:t>
            </a:r>
            <a:r>
              <a:rPr lang="en-US" dirty="0"/>
              <a:t> </a:t>
            </a:r>
            <a:r>
              <a:rPr lang="en-US" dirty="0" err="1"/>
              <a:t>iluze</a:t>
            </a:r>
            <a:r>
              <a:rPr lang="en-US" dirty="0"/>
              <a:t>(-</a:t>
            </a:r>
            <a:r>
              <a:rPr lang="en-US" dirty="0" err="1"/>
              <a:t>ismus</a:t>
            </a:r>
            <a:r>
              <a:rPr lang="en-US" dirty="0"/>
              <a:t>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NARX01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69020E5-3EB5-8D41-B296-E6763CA92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8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455"/>
    </mc:Choice>
    <mc:Fallback>
      <p:transition spd="slow" advTm="55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estetický</a:t>
            </a:r>
            <a:r>
              <a:rPr lang="en-US" dirty="0"/>
              <a:t> </a:t>
            </a:r>
            <a:r>
              <a:rPr lang="en-US" dirty="0" err="1"/>
              <a:t>Ilusionismus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jeden</a:t>
            </a:r>
            <a:r>
              <a:rPr lang="en-US" dirty="0"/>
              <a:t> z post-</a:t>
            </a:r>
            <a:r>
              <a:rPr lang="en-US" dirty="0" err="1"/>
              <a:t>klasických</a:t>
            </a:r>
            <a:r>
              <a:rPr lang="en-US" dirty="0"/>
              <a:t> </a:t>
            </a:r>
            <a:r>
              <a:rPr lang="en-US" dirty="0" err="1"/>
              <a:t>naratologických</a:t>
            </a:r>
            <a:r>
              <a:rPr lang="en-US" dirty="0"/>
              <a:t> </a:t>
            </a:r>
            <a:r>
              <a:rPr lang="en-US" dirty="0" err="1"/>
              <a:t>konceptů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založen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pojmu</a:t>
            </a:r>
            <a:r>
              <a:rPr lang="en-US" dirty="0"/>
              <a:t> </a:t>
            </a:r>
            <a:r>
              <a:rPr lang="en-US" dirty="0" err="1"/>
              <a:t>estetické</a:t>
            </a:r>
            <a:r>
              <a:rPr lang="en-US" dirty="0"/>
              <a:t> </a:t>
            </a:r>
            <a:r>
              <a:rPr lang="en-US" dirty="0" err="1"/>
              <a:t>iluze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inspiruje</a:t>
            </a:r>
            <a:r>
              <a:rPr lang="en-US" dirty="0"/>
              <a:t> se </a:t>
            </a:r>
            <a:r>
              <a:rPr lang="en-US" dirty="0" err="1"/>
              <a:t>různými</a:t>
            </a:r>
            <a:r>
              <a:rPr lang="en-US" dirty="0"/>
              <a:t> </a:t>
            </a:r>
            <a:r>
              <a:rPr lang="en-US" dirty="0" err="1"/>
              <a:t>vědeckými</a:t>
            </a:r>
            <a:r>
              <a:rPr lang="en-US" dirty="0"/>
              <a:t> </a:t>
            </a:r>
            <a:r>
              <a:rPr lang="en-US" dirty="0" err="1"/>
              <a:t>kontexty</a:t>
            </a:r>
            <a:r>
              <a:rPr lang="en-US" dirty="0"/>
              <a:t>,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teorie</a:t>
            </a:r>
            <a:r>
              <a:rPr lang="en-US" dirty="0"/>
              <a:t> </a:t>
            </a:r>
            <a:r>
              <a:rPr lang="en-US" dirty="0" err="1"/>
              <a:t>fikčních</a:t>
            </a:r>
            <a:r>
              <a:rPr lang="en-US" dirty="0"/>
              <a:t> </a:t>
            </a:r>
            <a:r>
              <a:rPr lang="en-US" dirty="0" err="1"/>
              <a:t>světů</a:t>
            </a:r>
            <a:r>
              <a:rPr lang="en-US" dirty="0"/>
              <a:t>, </a:t>
            </a:r>
            <a:r>
              <a:rPr lang="en-US" dirty="0" err="1"/>
              <a:t>kognitivní</a:t>
            </a:r>
            <a:r>
              <a:rPr lang="en-US" dirty="0"/>
              <a:t> </a:t>
            </a:r>
            <a:r>
              <a:rPr lang="en-US" dirty="0" err="1"/>
              <a:t>věda</a:t>
            </a:r>
            <a:r>
              <a:rPr lang="en-US" dirty="0"/>
              <a:t>, </a:t>
            </a:r>
            <a:r>
              <a:rPr lang="en-US" dirty="0" err="1"/>
              <a:t>poetika</a:t>
            </a:r>
            <a:r>
              <a:rPr lang="en-US" dirty="0"/>
              <a:t>, </a:t>
            </a:r>
            <a:r>
              <a:rPr lang="en-US" dirty="0" err="1"/>
              <a:t>estetika</a:t>
            </a:r>
            <a:r>
              <a:rPr lang="en-US" dirty="0"/>
              <a:t>, </a:t>
            </a:r>
            <a:r>
              <a:rPr lang="en-US" dirty="0" err="1"/>
              <a:t>teorie</a:t>
            </a:r>
            <a:r>
              <a:rPr lang="en-US" dirty="0"/>
              <a:t> </a:t>
            </a:r>
            <a:r>
              <a:rPr lang="en-US" dirty="0" err="1"/>
              <a:t>fikce</a:t>
            </a:r>
            <a:r>
              <a:rPr lang="en-US" dirty="0"/>
              <a:t> a </a:t>
            </a:r>
            <a:r>
              <a:rPr lang="en-US" dirty="0" err="1"/>
              <a:t>fikcionality</a:t>
            </a:r>
            <a:r>
              <a:rPr lang="en-US" dirty="0"/>
              <a:t>, </a:t>
            </a:r>
            <a:r>
              <a:rPr lang="en-US" dirty="0" err="1"/>
              <a:t>sémiotika</a:t>
            </a:r>
            <a:r>
              <a:rPr lang="is-IS" dirty="0"/>
              <a:t>…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C26DE0B-5A05-3449-8FB4-FABA51FDCF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0836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historie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počátky EI jsou spjaty se jménem Ernsta H. </a:t>
            </a:r>
            <a:r>
              <a:rPr lang="cs-CZ" dirty="0" err="1"/>
              <a:t>Gombriche</a:t>
            </a:r>
            <a:r>
              <a:rPr lang="cs-CZ" dirty="0"/>
              <a:t> ve výtvarném umění ve spojení s tzv. “Řeckou revolucí” (6.–4. století př. K.)</a:t>
            </a:r>
          </a:p>
          <a:p>
            <a:r>
              <a:rPr lang="cs-CZ" i="1" dirty="0"/>
              <a:t>Art and </a:t>
            </a:r>
            <a:r>
              <a:rPr lang="cs-CZ" i="1" dirty="0" err="1"/>
              <a:t>lllusion</a:t>
            </a:r>
            <a:r>
              <a:rPr lang="cs-CZ" i="1" dirty="0"/>
              <a:t> </a:t>
            </a:r>
            <a:r>
              <a:rPr lang="cs-CZ" dirty="0"/>
              <a:t>(1960)</a:t>
            </a:r>
          </a:p>
          <a:p>
            <a:r>
              <a:rPr lang="cs-CZ" dirty="0"/>
              <a:t>přechod mezi magickým a náboženským užitím umění je spojen s pronikáním „jako-životnosti“ do umění</a:t>
            </a:r>
          </a:p>
          <a:p>
            <a:r>
              <a:rPr lang="cs-CZ" dirty="0"/>
              <a:t>Marie-Laure Ryan (možné a fikční světy): „</a:t>
            </a:r>
            <a:r>
              <a:rPr lang="cs-CZ" dirty="0" err="1"/>
              <a:t>recentering</a:t>
            </a:r>
            <a:r>
              <a:rPr lang="cs-CZ" dirty="0"/>
              <a:t>“ and „immersion“</a:t>
            </a:r>
            <a:endParaRPr lang="en-US" dirty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D300045-BC0F-DB4A-A15E-29F4A0B40E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7958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789"/>
    </mc:Choice>
    <mc:Fallback>
      <p:transition spd="slow" advTm="218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definice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„</a:t>
            </a:r>
            <a:r>
              <a:rPr lang="cs-CZ" i="1" dirty="0"/>
              <a:t>Estetická iluze je v podstatě příjemný mentální stav, který se dostavuje během vnímání mnoha reprezentačních textů, artefaktů či performancí. Tyto reprezentace mohou být fikční nebo faktuální a konkrétně obsahují narativy. Stejně jako jiné recepční efekty je estetická iluze iniciována spojením různých faktorů, které jsou přítomné (a) v reprezentacích samotných, (b), v procesu recepce a v recipientech, (c) v kulturních a historických kontextech. Estetická iluze je primárně pocit, který je různé intenzity, být obrazotvorně a emocionálně ponořen do reprezentovaného světa a zakoušet tento svět podobným (nikoliv však identickým) způsobem jako reálný život. Nicméně zároveň je tento pocit ponoření vyvážen latentní racionální vzdáleností, která je důsledkem kulturně </a:t>
            </a:r>
            <a:r>
              <a:rPr lang="cs-CZ" i="1" dirty="0" err="1"/>
              <a:t>získanného</a:t>
            </a:r>
            <a:r>
              <a:rPr lang="cs-CZ" i="1" dirty="0"/>
              <a:t> vědomí o rozdílu mezi reprezentací a realitou.</a:t>
            </a:r>
            <a:r>
              <a:rPr lang="cs-CZ" dirty="0"/>
              <a:t>“ (Wolf)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96041B2-BEC8-324B-AC65-83BCE33E89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4767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856"/>
    </mc:Choice>
    <mc:Fallback>
      <p:transition spd="slow" advTm="86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 – </a:t>
            </a:r>
            <a:r>
              <a:rPr lang="en-US" dirty="0" err="1"/>
              <a:t>rysy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cs-CZ" dirty="0"/>
              <a:t>EI je mentální stav, EI je tedy mentálně-sémiotický koncept</a:t>
            </a:r>
          </a:p>
          <a:p>
            <a:pPr lvl="0"/>
            <a:r>
              <a:rPr lang="cs-CZ" dirty="0"/>
              <a:t>nositelé EI jsou fikční i faktuální, ovšem vždy narativní (</a:t>
            </a:r>
            <a:r>
              <a:rPr lang="cs-CZ" dirty="0" err="1"/>
              <a:t>experencialita</a:t>
            </a:r>
            <a:r>
              <a:rPr lang="cs-CZ" dirty="0"/>
              <a:t>)</a:t>
            </a:r>
          </a:p>
          <a:p>
            <a:pPr lvl="0"/>
            <a:r>
              <a:rPr lang="cs-CZ" dirty="0"/>
              <a:t>EI je bytostně spjata s narativitou a světovostí</a:t>
            </a:r>
          </a:p>
          <a:p>
            <a:pPr lvl="0"/>
            <a:r>
              <a:rPr lang="cs-CZ" dirty="0"/>
              <a:t>EI je spojena s pocitem ponoření do reprezentovaného světa, ovšem i s racionální distancí – vztah přístupnosti</a:t>
            </a:r>
          </a:p>
          <a:p>
            <a:pPr lvl="0"/>
            <a:r>
              <a:rPr lang="cs-CZ" dirty="0"/>
              <a:t>konceptualizace reprezentovaného světa je podobná konceptualizaci reálného světa – kognitivistický rozměr</a:t>
            </a:r>
          </a:p>
          <a:p>
            <a:pPr lvl="0"/>
            <a:r>
              <a:rPr lang="cs-CZ" dirty="0"/>
              <a:t>?jak od sebe rozeznáme reprezentovaný a reálný svět? a jiné druhy světů?</a:t>
            </a:r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endParaRPr lang="en-US" dirty="0"/>
          </a:p>
          <a:p>
            <a:pPr lvl="0"/>
            <a:endParaRPr lang="cs-CZ" dirty="0"/>
          </a:p>
          <a:p>
            <a:pPr lvl="0"/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ED5DAE0-FFD0-D045-A924-96DEC56411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5215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449"/>
    </mc:Choice>
    <mc:Fallback>
      <p:transition spd="slow" advTm="521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 – </a:t>
            </a:r>
            <a:r>
              <a:rPr lang="en-US" dirty="0" err="1"/>
              <a:t>aplikace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narativy </a:t>
            </a:r>
            <a:r>
              <a:rPr lang="en-US" dirty="0" err="1"/>
              <a:t>obecně</a:t>
            </a:r>
            <a:r>
              <a:rPr lang="en-US" dirty="0"/>
              <a:t>: </a:t>
            </a:r>
            <a:r>
              <a:rPr lang="en-US" dirty="0" err="1"/>
              <a:t>fikční</a:t>
            </a:r>
            <a:r>
              <a:rPr lang="en-US" dirty="0"/>
              <a:t> a </a:t>
            </a:r>
            <a:r>
              <a:rPr lang="en-US" dirty="0" err="1"/>
              <a:t>faktuální</a:t>
            </a:r>
            <a:r>
              <a:rPr lang="en-US" dirty="0"/>
              <a:t> – </a:t>
            </a:r>
            <a:r>
              <a:rPr lang="en-US"/>
              <a:t>heteroreferencialita </a:t>
            </a:r>
            <a:endParaRPr lang="en-US" dirty="0"/>
          </a:p>
          <a:p>
            <a:r>
              <a:rPr lang="en-US" dirty="0" err="1"/>
              <a:t>realistické</a:t>
            </a:r>
            <a:r>
              <a:rPr lang="en-US" dirty="0"/>
              <a:t> </a:t>
            </a:r>
            <a:r>
              <a:rPr lang="en-US" dirty="0" err="1"/>
              <a:t>fikční</a:t>
            </a:r>
            <a:r>
              <a:rPr lang="en-US" dirty="0"/>
              <a:t> narativy – </a:t>
            </a:r>
            <a:r>
              <a:rPr lang="en-US" dirty="0" err="1"/>
              <a:t>ponoření</a:t>
            </a:r>
            <a:r>
              <a:rPr lang="en-US" dirty="0"/>
              <a:t> vs. distance</a:t>
            </a:r>
          </a:p>
          <a:p>
            <a:r>
              <a:rPr lang="en-US" dirty="0" err="1"/>
              <a:t>lyrická</a:t>
            </a:r>
            <a:r>
              <a:rPr lang="en-US" dirty="0"/>
              <a:t> </a:t>
            </a:r>
            <a:r>
              <a:rPr lang="en-US" dirty="0" err="1"/>
              <a:t>poesie</a:t>
            </a:r>
            <a:r>
              <a:rPr lang="en-US" dirty="0"/>
              <a:t> – narativ je </a:t>
            </a:r>
            <a:r>
              <a:rPr lang="en-US" dirty="0" err="1"/>
              <a:t>nahrazen</a:t>
            </a:r>
            <a:r>
              <a:rPr lang="en-US" dirty="0"/>
              <a:t> </a:t>
            </a:r>
            <a:r>
              <a:rPr lang="en-US" dirty="0" err="1"/>
              <a:t>lyrickým</a:t>
            </a:r>
            <a:r>
              <a:rPr lang="en-US" dirty="0"/>
              <a:t> </a:t>
            </a:r>
            <a:r>
              <a:rPr lang="en-US" dirty="0" err="1"/>
              <a:t>subjektem</a:t>
            </a:r>
            <a:r>
              <a:rPr lang="en-US" dirty="0"/>
              <a:t> – </a:t>
            </a:r>
            <a:r>
              <a:rPr lang="en-US" dirty="0" err="1"/>
              <a:t>intersubjektivní</a:t>
            </a:r>
            <a:r>
              <a:rPr lang="en-US" dirty="0"/>
              <a:t> </a:t>
            </a:r>
            <a:r>
              <a:rPr lang="en-US" dirty="0" err="1"/>
              <a:t>experencialita</a:t>
            </a:r>
            <a:r>
              <a:rPr lang="en-US" dirty="0"/>
              <a:t> (</a:t>
            </a:r>
            <a:r>
              <a:rPr lang="en-US" dirty="0" err="1"/>
              <a:t>srov</a:t>
            </a:r>
            <a:r>
              <a:rPr lang="en-US" dirty="0"/>
              <a:t>. M. Červenka – </a:t>
            </a:r>
            <a:r>
              <a:rPr lang="en-US" dirty="0" err="1"/>
              <a:t>fikční</a:t>
            </a:r>
            <a:r>
              <a:rPr lang="en-US" dirty="0"/>
              <a:t> </a:t>
            </a:r>
            <a:r>
              <a:rPr lang="en-US" dirty="0" err="1"/>
              <a:t>světy</a:t>
            </a:r>
            <a:r>
              <a:rPr lang="en-US" dirty="0"/>
              <a:t> </a:t>
            </a:r>
            <a:r>
              <a:rPr lang="en-US" dirty="0" err="1"/>
              <a:t>lyriky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544A30D-DE9C-6C43-9E7A-C45EBE6718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118"/>
    </mc:Choice>
    <mc:Fallback>
      <p:transition spd="slow" advTm="400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5.5|29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1.1|3.5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.6|1.2|2|1.7|1.8"/>
</p:tagLst>
</file>

<file path=ppt/theme/theme1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306</TotalTime>
  <Words>372</Words>
  <Application>Microsoft Macintosh PowerPoint</Application>
  <PresentationFormat>On-screen Show (4:3)</PresentationFormat>
  <Paragraphs>34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Trebuchet MS</vt:lpstr>
      <vt:lpstr>Wingdings 2</vt:lpstr>
      <vt:lpstr>Revolution</vt:lpstr>
      <vt:lpstr>estetická iluze(-ismus)</vt:lpstr>
      <vt:lpstr>estetický Ilusionismus</vt:lpstr>
      <vt:lpstr>historie</vt:lpstr>
      <vt:lpstr>definice </vt:lpstr>
      <vt:lpstr>EI – rysy</vt:lpstr>
      <vt:lpstr>EI – aplikace </vt:lpstr>
    </vt:vector>
  </TitlesOfParts>
  <Company>Fort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Aesthetic Illusion(ism)</dc:title>
  <dc:creator>Bohumil Fort</dc:creator>
  <cp:lastModifiedBy>Bohumil Fořt</cp:lastModifiedBy>
  <cp:revision>19</cp:revision>
  <dcterms:created xsi:type="dcterms:W3CDTF">2017-09-02T12:24:37Z</dcterms:created>
  <dcterms:modified xsi:type="dcterms:W3CDTF">2020-04-14T17:16:23Z</dcterms:modified>
</cp:coreProperties>
</file>