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bin" ContentType="application/vnd.openxmlformats-officedocument.presentationml.printerSettings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2" r:id="rId5"/>
    <p:sldId id="260" r:id="rId6"/>
    <p:sldId id="263" r:id="rId7"/>
    <p:sldId id="264" r:id="rId8"/>
    <p:sldId id="265" r:id="rId9"/>
    <p:sldId id="266" r:id="rId10"/>
    <p:sldId id="259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 snapToObjects="1">
      <p:cViewPr varScale="1">
        <p:scale>
          <a:sx n="114" d="100"/>
          <a:sy n="114" d="100"/>
        </p:scale>
        <p:origin x="-146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cs-CZ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 anchor="t">
            <a:normAutofit/>
          </a:bodyPr>
          <a:lstStyle>
            <a:lvl1pPr marL="0" indent="0" algn="ctr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15/03/20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15/03/20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 anchor="t"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15/03/20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15/03/20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15/03/20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15/03/20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t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t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15/03/20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15/03/20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15/03/20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15/03/20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 anchor="t"/>
          <a:lstStyle>
            <a:lvl1pPr marL="0" indent="0">
              <a:buNone/>
              <a:defRPr sz="1400">
                <a:solidFill>
                  <a:schemeClr val="accent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15/03/20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36636D-D922-432D-A958-524484B5923D}" type="datetimeFigureOut">
              <a:rPr lang="en-US" smtClean="0"/>
              <a:pPr/>
              <a:t>15/03/20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0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0" hangingPunct="1">
        <a:lnSpc>
          <a:spcPct val="150000"/>
        </a:lnSpc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lnSpc>
          <a:spcPct val="150000"/>
        </a:lnSpc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50000"/>
        </a:lnSpc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50000"/>
        </a:lnSpc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50000"/>
        </a:lnSpc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f</a:t>
            </a:r>
            <a:r>
              <a:rPr lang="cs-CZ" dirty="0" smtClean="0"/>
              <a:t>rancouzský strukturalismus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NARX01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04080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dědictví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s</a:t>
            </a:r>
            <a:r>
              <a:rPr lang="cs-CZ" dirty="0" smtClean="0"/>
              <a:t>pojení literární teorie s lingvistikou a sémiotikou </a:t>
            </a:r>
          </a:p>
          <a:p>
            <a:r>
              <a:rPr lang="cs-CZ" dirty="0" smtClean="0"/>
              <a:t>vytvoření specifické metodologie</a:t>
            </a:r>
          </a:p>
          <a:p>
            <a:r>
              <a:rPr lang="cs-CZ" dirty="0"/>
              <a:t>s</a:t>
            </a:r>
            <a:r>
              <a:rPr lang="cs-CZ" dirty="0" smtClean="0"/>
              <a:t>pojení teorie a její aplikace</a:t>
            </a:r>
          </a:p>
          <a:p>
            <a:r>
              <a:rPr lang="cs-CZ" dirty="0"/>
              <a:t>i</a:t>
            </a:r>
            <a:r>
              <a:rPr lang="cs-CZ" dirty="0" smtClean="0"/>
              <a:t>nspirace dalších směrů a badatelů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22596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</a:t>
            </a:r>
            <a:r>
              <a:rPr lang="en-US" dirty="0" smtClean="0"/>
              <a:t>o? </a:t>
            </a:r>
            <a:r>
              <a:rPr lang="en-US" dirty="0" err="1" smtClean="0"/>
              <a:t>kde</a:t>
            </a:r>
            <a:r>
              <a:rPr lang="en-US" dirty="0" smtClean="0"/>
              <a:t>? </a:t>
            </a:r>
            <a:r>
              <a:rPr lang="en-US" dirty="0" err="1"/>
              <a:t>k</a:t>
            </a:r>
            <a:r>
              <a:rPr lang="en-US" dirty="0" err="1" smtClean="0"/>
              <a:t>dy</a:t>
            </a:r>
            <a:r>
              <a:rPr lang="en-US" dirty="0" smtClean="0"/>
              <a:t>? </a:t>
            </a:r>
            <a:r>
              <a:rPr lang="en-US" dirty="0" err="1"/>
              <a:t>k</a:t>
            </a:r>
            <a:r>
              <a:rPr lang="en-US" dirty="0" err="1" smtClean="0"/>
              <a:t>do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š</a:t>
            </a:r>
            <a:r>
              <a:rPr lang="en-US" dirty="0" err="1" smtClean="0"/>
              <a:t>kola</a:t>
            </a:r>
            <a:r>
              <a:rPr lang="en-US" dirty="0" smtClean="0"/>
              <a:t> </a:t>
            </a:r>
            <a:r>
              <a:rPr lang="en-US" dirty="0" err="1" smtClean="0"/>
              <a:t>lingvistiky</a:t>
            </a:r>
            <a:r>
              <a:rPr lang="en-US" dirty="0" smtClean="0"/>
              <a:t>, </a:t>
            </a:r>
            <a:r>
              <a:rPr lang="en-US" dirty="0" err="1" smtClean="0"/>
              <a:t>teorie</a:t>
            </a:r>
            <a:r>
              <a:rPr lang="en-US" dirty="0" smtClean="0"/>
              <a:t> </a:t>
            </a:r>
            <a:r>
              <a:rPr lang="en-US" dirty="0" err="1" smtClean="0"/>
              <a:t>literatury</a:t>
            </a:r>
            <a:r>
              <a:rPr lang="en-US" dirty="0" smtClean="0"/>
              <a:t>, </a:t>
            </a:r>
            <a:r>
              <a:rPr lang="en-US" dirty="0" err="1" smtClean="0"/>
              <a:t>sémiotiky</a:t>
            </a:r>
            <a:r>
              <a:rPr lang="cs-CZ" dirty="0" smtClean="0"/>
              <a:t>, teorie kultury, sociologie, psychologie</a:t>
            </a:r>
            <a:endParaRPr lang="en-US" dirty="0" smtClean="0"/>
          </a:p>
          <a:p>
            <a:r>
              <a:rPr lang="cs-CZ" dirty="0" smtClean="0"/>
              <a:t>Francie: 1960 – 1970</a:t>
            </a:r>
            <a:endParaRPr lang="en-US" dirty="0" smtClean="0"/>
          </a:p>
          <a:p>
            <a:r>
              <a:rPr lang="cs-CZ" dirty="0"/>
              <a:t>T</a:t>
            </a:r>
            <a:r>
              <a:rPr lang="en-US" dirty="0" smtClean="0"/>
              <a:t>. </a:t>
            </a:r>
            <a:r>
              <a:rPr lang="cs-CZ" dirty="0" err="1" smtClean="0"/>
              <a:t>Todorov</a:t>
            </a:r>
            <a:r>
              <a:rPr lang="cs-CZ" dirty="0" smtClean="0"/>
              <a:t>, G. </a:t>
            </a:r>
            <a:r>
              <a:rPr lang="cs-CZ" dirty="0" err="1" smtClean="0"/>
              <a:t>Genette</a:t>
            </a:r>
            <a:r>
              <a:rPr lang="cs-CZ" dirty="0" smtClean="0"/>
              <a:t>, A. J. </a:t>
            </a:r>
            <a:r>
              <a:rPr lang="cs-CZ" dirty="0" err="1" smtClean="0"/>
              <a:t>Greimas</a:t>
            </a:r>
            <a:r>
              <a:rPr lang="cs-CZ" dirty="0" smtClean="0"/>
              <a:t>, C. </a:t>
            </a:r>
            <a:r>
              <a:rPr lang="cs-CZ" dirty="0" err="1" smtClean="0"/>
              <a:t>Brémond</a:t>
            </a:r>
            <a:r>
              <a:rPr lang="cs-CZ" dirty="0" smtClean="0"/>
              <a:t>, R. </a:t>
            </a:r>
            <a:r>
              <a:rPr lang="cs-CZ" dirty="0" err="1" smtClean="0"/>
              <a:t>Barthes</a:t>
            </a:r>
            <a:r>
              <a:rPr lang="cs-CZ" dirty="0" smtClean="0"/>
              <a:t>…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74281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zdroje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s</a:t>
            </a:r>
            <a:r>
              <a:rPr lang="cs-CZ" dirty="0" smtClean="0"/>
              <a:t>trukturalistická lingvistika</a:t>
            </a:r>
          </a:p>
          <a:p>
            <a:r>
              <a:rPr lang="cs-CZ" dirty="0"/>
              <a:t>s</a:t>
            </a:r>
            <a:r>
              <a:rPr lang="cs-CZ" dirty="0" smtClean="0"/>
              <a:t>trukturalistická antropologie</a:t>
            </a:r>
          </a:p>
          <a:p>
            <a:r>
              <a:rPr lang="cs-CZ" dirty="0" smtClean="0"/>
              <a:t>Ruská formální škola</a:t>
            </a:r>
          </a:p>
        </p:txBody>
      </p:sp>
    </p:spTree>
    <p:extLst>
      <p:ext uri="{BB962C8B-B14F-4D97-AF65-F5344CB8AC3E}">
        <p14:creationId xmlns:p14="http://schemas.microsoft.com/office/powerpoint/2010/main" val="1999098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ideje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/>
            <a:endParaRPr lang="cs-CZ" dirty="0" smtClean="0"/>
          </a:p>
          <a:p>
            <a:pPr lvl="0"/>
            <a:r>
              <a:rPr lang="cs-CZ" dirty="0" smtClean="0"/>
              <a:t>hlubinná struktura x povrchová struktura</a:t>
            </a:r>
            <a:endParaRPr lang="en-US" dirty="0"/>
          </a:p>
          <a:p>
            <a:pPr lvl="0"/>
            <a:r>
              <a:rPr lang="cs-CZ" dirty="0" err="1"/>
              <a:t>s</a:t>
            </a:r>
            <a:r>
              <a:rPr lang="cs-CZ" dirty="0" err="1" smtClean="0"/>
              <a:t>emiotický</a:t>
            </a:r>
            <a:r>
              <a:rPr lang="cs-CZ" dirty="0" smtClean="0"/>
              <a:t> přístup</a:t>
            </a:r>
            <a:endParaRPr lang="en-US" dirty="0"/>
          </a:p>
          <a:p>
            <a:r>
              <a:rPr lang="cs-CZ" dirty="0" err="1"/>
              <a:t>narativ</a:t>
            </a:r>
            <a:r>
              <a:rPr lang="cs-CZ" dirty="0"/>
              <a:t> = příběh + diskurs</a:t>
            </a:r>
          </a:p>
          <a:p>
            <a:pPr lvl="0"/>
            <a:r>
              <a:rPr lang="cs-CZ" dirty="0" smtClean="0"/>
              <a:t>l</a:t>
            </a:r>
            <a:r>
              <a:rPr lang="en-GB" dirty="0" err="1" smtClean="0"/>
              <a:t>ingvisti</a:t>
            </a:r>
            <a:r>
              <a:rPr lang="cs-CZ" dirty="0" err="1" smtClean="0"/>
              <a:t>cká</a:t>
            </a:r>
            <a:r>
              <a:rPr lang="cs-CZ" dirty="0" smtClean="0"/>
              <a:t> inspirace</a:t>
            </a:r>
          </a:p>
          <a:p>
            <a:pPr lvl="0"/>
            <a:r>
              <a:rPr lang="cs-CZ" dirty="0"/>
              <a:t>n</a:t>
            </a:r>
            <a:r>
              <a:rPr lang="cs-CZ" dirty="0" smtClean="0"/>
              <a:t>arativní gramatiky</a:t>
            </a:r>
          </a:p>
          <a:p>
            <a:pPr lvl="0"/>
            <a:r>
              <a:rPr lang="cs-CZ" dirty="0"/>
              <a:t>k</a:t>
            </a:r>
            <a:r>
              <a:rPr lang="cs-CZ" dirty="0" smtClean="0"/>
              <a:t>ategorie literárního vyprávění</a:t>
            </a:r>
          </a:p>
          <a:p>
            <a:pPr marL="0" lv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01571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</a:t>
            </a:r>
            <a:r>
              <a:rPr lang="en-US" dirty="0" err="1" smtClean="0"/>
              <a:t>rincipy</a:t>
            </a:r>
            <a:r>
              <a:rPr lang="en-US" dirty="0" smtClean="0"/>
              <a:t>, </a:t>
            </a:r>
            <a:r>
              <a:rPr lang="en-US" dirty="0" err="1" smtClean="0"/>
              <a:t>metody</a:t>
            </a:r>
            <a:r>
              <a:rPr lang="en-US" dirty="0" smtClean="0"/>
              <a:t>, </a:t>
            </a:r>
            <a:r>
              <a:rPr lang="en-US" dirty="0" err="1" smtClean="0"/>
              <a:t>témata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/>
            <a:r>
              <a:rPr lang="en-GB" b="1" dirty="0" err="1" smtClean="0"/>
              <a:t>dynamičnost</a:t>
            </a:r>
            <a:endParaRPr lang="en-US" b="1" dirty="0"/>
          </a:p>
          <a:p>
            <a:pPr lvl="0"/>
            <a:r>
              <a:rPr lang="cs-CZ" b="1" dirty="0"/>
              <a:t>s</a:t>
            </a:r>
            <a:r>
              <a:rPr lang="en-GB" b="1" dirty="0" err="1" smtClean="0"/>
              <a:t>ynchronie</a:t>
            </a:r>
            <a:r>
              <a:rPr lang="en-GB" b="1" dirty="0" smtClean="0"/>
              <a:t> </a:t>
            </a:r>
            <a:endParaRPr lang="en-US" b="1" dirty="0"/>
          </a:p>
          <a:p>
            <a:pPr marL="0" indent="0">
              <a:buNone/>
            </a:pPr>
            <a:r>
              <a:rPr lang="en-GB" b="1" dirty="0"/>
              <a:t> </a:t>
            </a:r>
            <a:endParaRPr lang="en-US" b="1" dirty="0"/>
          </a:p>
          <a:p>
            <a:pPr lvl="0"/>
            <a:r>
              <a:rPr lang="cs-CZ" b="1" dirty="0"/>
              <a:t>t</a:t>
            </a:r>
            <a:r>
              <a:rPr lang="en-GB" b="1" dirty="0" err="1" smtClean="0"/>
              <a:t>extová</a:t>
            </a:r>
            <a:r>
              <a:rPr lang="en-GB" b="1" dirty="0" smtClean="0"/>
              <a:t>/</a:t>
            </a:r>
            <a:r>
              <a:rPr lang="en-GB" b="1" dirty="0" err="1" smtClean="0"/>
              <a:t>stylová</a:t>
            </a:r>
            <a:r>
              <a:rPr lang="en-GB" b="1" dirty="0" smtClean="0"/>
              <a:t> </a:t>
            </a:r>
            <a:r>
              <a:rPr lang="en-GB" b="1" dirty="0" err="1" smtClean="0"/>
              <a:t>analýza</a:t>
            </a:r>
            <a:endParaRPr lang="en-US" b="1" dirty="0"/>
          </a:p>
          <a:p>
            <a:pPr lvl="0"/>
            <a:r>
              <a:rPr lang="en-GB" b="1" dirty="0" err="1" smtClean="0"/>
              <a:t>tematická</a:t>
            </a:r>
            <a:r>
              <a:rPr lang="en-GB" b="1" dirty="0" smtClean="0"/>
              <a:t> </a:t>
            </a:r>
            <a:r>
              <a:rPr lang="en-GB" b="1" dirty="0" err="1" smtClean="0"/>
              <a:t>analýza</a:t>
            </a:r>
            <a:endParaRPr lang="cs-CZ" b="1" dirty="0" smtClean="0"/>
          </a:p>
          <a:p>
            <a:pPr lvl="0"/>
            <a:endParaRPr lang="en-US" b="1" dirty="0"/>
          </a:p>
          <a:p>
            <a:pPr marL="0" lvl="0" indent="0">
              <a:buNone/>
            </a:pPr>
            <a:r>
              <a:rPr lang="en-GB" b="1" dirty="0"/>
              <a:t> </a:t>
            </a:r>
            <a:endParaRPr lang="en-US" b="1" dirty="0"/>
          </a:p>
          <a:p>
            <a:pPr marL="0" lvl="0" indent="0">
              <a:buNone/>
            </a:pP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2818599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Tzvetan</a:t>
            </a:r>
            <a:r>
              <a:rPr lang="cs-CZ" dirty="0" smtClean="0"/>
              <a:t> </a:t>
            </a:r>
            <a:r>
              <a:rPr lang="cs-CZ" dirty="0" err="1" smtClean="0"/>
              <a:t>Todorov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lvl="0" indent="0">
              <a:buNone/>
            </a:pPr>
            <a:r>
              <a:rPr lang="cs-CZ" b="1" dirty="0" smtClean="0"/>
              <a:t>„Kategorie literárního vyprávění“ (1966)</a:t>
            </a:r>
          </a:p>
          <a:p>
            <a:pPr lvl="0"/>
            <a:r>
              <a:rPr lang="cs-CZ" b="1" dirty="0" smtClean="0"/>
              <a:t>- příběh (logika děje, postava) x diskurs</a:t>
            </a:r>
          </a:p>
          <a:p>
            <a:pPr lvl="0"/>
            <a:r>
              <a:rPr lang="cs-CZ" b="1" dirty="0" smtClean="0"/>
              <a:t>- analýza příběhu a diskursu </a:t>
            </a:r>
            <a:r>
              <a:rPr lang="en-GB" b="1" dirty="0" smtClean="0"/>
              <a:t> </a:t>
            </a:r>
            <a:endParaRPr lang="en-US" b="1" dirty="0"/>
          </a:p>
          <a:p>
            <a:pPr marL="0" indent="0">
              <a:buNone/>
            </a:pPr>
            <a:r>
              <a:rPr lang="en-GB" b="1" dirty="0"/>
              <a:t> </a:t>
            </a:r>
            <a:endParaRPr lang="en-US" b="1" dirty="0"/>
          </a:p>
          <a:p>
            <a:pPr lvl="0"/>
            <a:r>
              <a:rPr lang="cs-CZ" b="1" dirty="0"/>
              <a:t>t</a:t>
            </a:r>
            <a:r>
              <a:rPr lang="en-GB" b="1" dirty="0" err="1" smtClean="0"/>
              <a:t>extová</a:t>
            </a:r>
            <a:r>
              <a:rPr lang="en-GB" b="1" dirty="0" smtClean="0"/>
              <a:t>/</a:t>
            </a:r>
            <a:r>
              <a:rPr lang="en-GB" b="1" dirty="0" err="1" smtClean="0"/>
              <a:t>stylová</a:t>
            </a:r>
            <a:r>
              <a:rPr lang="en-GB" b="1" dirty="0" smtClean="0"/>
              <a:t> </a:t>
            </a:r>
            <a:r>
              <a:rPr lang="en-GB" b="1" dirty="0" err="1" smtClean="0"/>
              <a:t>analýza</a:t>
            </a:r>
            <a:endParaRPr lang="en-US" b="1" dirty="0"/>
          </a:p>
          <a:p>
            <a:pPr lvl="0"/>
            <a:r>
              <a:rPr lang="en-GB" b="1" dirty="0" err="1" smtClean="0"/>
              <a:t>tematická</a:t>
            </a:r>
            <a:r>
              <a:rPr lang="en-GB" b="1" dirty="0" smtClean="0"/>
              <a:t> </a:t>
            </a:r>
            <a:r>
              <a:rPr lang="en-GB" b="1" dirty="0" err="1" smtClean="0"/>
              <a:t>analýza</a:t>
            </a:r>
            <a:endParaRPr lang="cs-CZ" b="1" dirty="0" smtClean="0"/>
          </a:p>
          <a:p>
            <a:pPr lvl="0"/>
            <a:endParaRPr lang="en-US" b="1" dirty="0"/>
          </a:p>
          <a:p>
            <a:pPr marL="0" lvl="0" indent="0">
              <a:buNone/>
            </a:pPr>
            <a:r>
              <a:rPr lang="en-GB" b="1" dirty="0"/>
              <a:t> </a:t>
            </a:r>
            <a:endParaRPr lang="en-US" b="1" dirty="0"/>
          </a:p>
          <a:p>
            <a:pPr marL="0" lvl="0" indent="0">
              <a:buNone/>
            </a:pP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2187692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A. J. </a:t>
            </a:r>
            <a:r>
              <a:rPr lang="cs-CZ" dirty="0" err="1" smtClean="0"/>
              <a:t>Greimas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lvl="0" indent="0">
              <a:buNone/>
            </a:pPr>
            <a:r>
              <a:rPr lang="cs-CZ" b="1" i="1" dirty="0" err="1" smtClean="0"/>
              <a:t>Sémantique</a:t>
            </a:r>
            <a:r>
              <a:rPr lang="cs-CZ" b="1" i="1" dirty="0" smtClean="0"/>
              <a:t> </a:t>
            </a:r>
            <a:r>
              <a:rPr lang="cs-CZ" b="1" i="1" dirty="0" err="1" smtClean="0"/>
              <a:t>structurale</a:t>
            </a:r>
            <a:r>
              <a:rPr lang="cs-CZ" b="1" i="1" dirty="0" smtClean="0"/>
              <a:t>:  </a:t>
            </a:r>
            <a:r>
              <a:rPr lang="cs-CZ" b="1" i="1" dirty="0" err="1" smtClean="0"/>
              <a:t>recherche</a:t>
            </a:r>
            <a:r>
              <a:rPr lang="cs-CZ" b="1" i="1" dirty="0" smtClean="0"/>
              <a:t> et </a:t>
            </a:r>
            <a:r>
              <a:rPr lang="cs-CZ" b="1" i="1" dirty="0" err="1" smtClean="0"/>
              <a:t>méthode</a:t>
            </a:r>
            <a:r>
              <a:rPr lang="cs-CZ" b="1" i="1" dirty="0" smtClean="0"/>
              <a:t> </a:t>
            </a:r>
            <a:r>
              <a:rPr lang="cs-CZ" b="1" dirty="0" smtClean="0"/>
              <a:t>(</a:t>
            </a:r>
            <a:r>
              <a:rPr lang="cs-CZ" b="1" dirty="0" smtClean="0"/>
              <a:t>1966</a:t>
            </a:r>
            <a:r>
              <a:rPr lang="cs-CZ" b="1" dirty="0" smtClean="0"/>
              <a:t>)</a:t>
            </a:r>
          </a:p>
          <a:p>
            <a:pPr marL="0" lvl="0" indent="0">
              <a:buNone/>
            </a:pPr>
            <a:endParaRPr lang="cs-CZ" b="1" dirty="0" smtClean="0"/>
          </a:p>
          <a:p>
            <a:pPr lvl="0"/>
            <a:r>
              <a:rPr lang="cs-CZ" b="1" dirty="0" smtClean="0"/>
              <a:t>- </a:t>
            </a:r>
            <a:r>
              <a:rPr lang="cs-CZ" b="1" dirty="0" smtClean="0"/>
              <a:t>univerzální sémiotika + narativ</a:t>
            </a:r>
          </a:p>
          <a:p>
            <a:pPr lvl="0"/>
            <a:r>
              <a:rPr lang="cs-CZ" b="1" dirty="0" smtClean="0"/>
              <a:t>- inspirace V. J. </a:t>
            </a:r>
            <a:r>
              <a:rPr lang="cs-CZ" b="1" dirty="0" err="1" smtClean="0"/>
              <a:t>Proppem</a:t>
            </a:r>
            <a:r>
              <a:rPr lang="cs-CZ" b="1" dirty="0" smtClean="0"/>
              <a:t> a jeho rolemi</a:t>
            </a:r>
            <a:endParaRPr lang="cs-CZ" b="1" dirty="0" smtClean="0"/>
          </a:p>
          <a:p>
            <a:pPr lvl="0"/>
            <a:r>
              <a:rPr lang="cs-CZ" b="1" dirty="0" smtClean="0"/>
              <a:t>- </a:t>
            </a:r>
            <a:r>
              <a:rPr lang="cs-CZ" b="1" dirty="0" smtClean="0"/>
              <a:t>aktanční model: aktant </a:t>
            </a:r>
            <a:r>
              <a:rPr lang="cs-CZ" b="1" dirty="0" err="1" smtClean="0"/>
              <a:t>x</a:t>
            </a:r>
            <a:r>
              <a:rPr lang="cs-CZ" b="1" dirty="0" smtClean="0"/>
              <a:t> aktér</a:t>
            </a:r>
          </a:p>
          <a:p>
            <a:pPr lvl="0"/>
            <a:r>
              <a:rPr lang="cs-CZ" b="1" dirty="0" smtClean="0"/>
              <a:t>- hrdina, oponent, subjekt, objekt, vysílač a pomocník</a:t>
            </a:r>
          </a:p>
          <a:p>
            <a:pPr lvl="0"/>
            <a:r>
              <a:rPr lang="cs-CZ" b="1" dirty="0" smtClean="0"/>
              <a:t>- binární opozice - konflikt</a:t>
            </a:r>
            <a:endParaRPr lang="en-US" b="1" dirty="0"/>
          </a:p>
          <a:p>
            <a:pPr marL="0" indent="0">
              <a:buNone/>
            </a:pPr>
            <a:r>
              <a:rPr lang="en-GB" b="1" dirty="0"/>
              <a:t> </a:t>
            </a:r>
            <a:endParaRPr lang="en-US" b="1" dirty="0"/>
          </a:p>
          <a:p>
            <a:pPr marL="0" lvl="0" indent="0">
              <a:buNone/>
            </a:pP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9252895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 </a:t>
            </a:r>
            <a:r>
              <a:rPr lang="cs-CZ" dirty="0" err="1" smtClean="0"/>
              <a:t>Gérard</a:t>
            </a:r>
            <a:r>
              <a:rPr lang="cs-CZ" dirty="0" smtClean="0"/>
              <a:t> </a:t>
            </a:r>
            <a:r>
              <a:rPr lang="cs-CZ" dirty="0" err="1" smtClean="0"/>
              <a:t>Genette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lvl="0" indent="0">
              <a:buNone/>
            </a:pPr>
            <a:r>
              <a:rPr lang="cs-CZ" b="1" i="1" dirty="0" err="1" smtClean="0"/>
              <a:t>Figures</a:t>
            </a:r>
            <a:r>
              <a:rPr lang="cs-CZ" b="1" i="1" dirty="0" smtClean="0"/>
              <a:t> I – III </a:t>
            </a:r>
            <a:r>
              <a:rPr lang="cs-CZ" b="1" dirty="0" smtClean="0"/>
              <a:t>(1967-70)</a:t>
            </a:r>
          </a:p>
          <a:p>
            <a:pPr marL="0" lvl="0" indent="0">
              <a:buNone/>
            </a:pPr>
            <a:endParaRPr lang="cs-CZ" b="1" dirty="0" smtClean="0"/>
          </a:p>
          <a:p>
            <a:pPr lvl="0"/>
            <a:r>
              <a:rPr lang="cs-CZ" b="1" dirty="0" smtClean="0"/>
              <a:t>- nejsystematičtější přístup ke zkoumání narativu své doby</a:t>
            </a:r>
            <a:endParaRPr lang="cs-CZ" b="1" dirty="0" smtClean="0"/>
          </a:p>
          <a:p>
            <a:pPr lvl="0"/>
            <a:r>
              <a:rPr lang="cs-CZ" b="1" dirty="0" smtClean="0"/>
              <a:t>- systém základních kategorií pro analýzu narativu</a:t>
            </a:r>
            <a:endParaRPr lang="cs-CZ" b="1" dirty="0" smtClean="0"/>
          </a:p>
          <a:p>
            <a:pPr lvl="0"/>
            <a:r>
              <a:rPr lang="cs-CZ" b="1" dirty="0" smtClean="0"/>
              <a:t>- </a:t>
            </a:r>
            <a:r>
              <a:rPr lang="cs-CZ" b="1" dirty="0" smtClean="0"/>
              <a:t>kategorie: pořádek, frekvence, trvání, hlas a způsob</a:t>
            </a:r>
          </a:p>
          <a:p>
            <a:pPr lvl="0"/>
            <a:r>
              <a:rPr lang="cs-CZ" b="1" dirty="0" smtClean="0"/>
              <a:t>- typologie vypravěčů  (hetero-, homo-, extra-, intra-</a:t>
            </a:r>
            <a:r>
              <a:rPr lang="cs-CZ" b="1" dirty="0" err="1" smtClean="0"/>
              <a:t>diegetiční</a:t>
            </a:r>
            <a:r>
              <a:rPr lang="cs-CZ" b="1" dirty="0" smtClean="0"/>
              <a:t> vypravěči), typologie </a:t>
            </a:r>
            <a:r>
              <a:rPr lang="cs-CZ" b="1" dirty="0" err="1" smtClean="0"/>
              <a:t>fokalizátorů</a:t>
            </a:r>
            <a:r>
              <a:rPr lang="cs-CZ" b="1" dirty="0" smtClean="0"/>
              <a:t>, typologie časových digresí (</a:t>
            </a:r>
            <a:r>
              <a:rPr lang="cs-CZ" b="1" dirty="0" err="1" smtClean="0"/>
              <a:t>analepse</a:t>
            </a:r>
            <a:r>
              <a:rPr lang="cs-CZ" b="1" dirty="0" smtClean="0"/>
              <a:t> </a:t>
            </a:r>
            <a:r>
              <a:rPr lang="cs-CZ" b="1" dirty="0" err="1" smtClean="0"/>
              <a:t>x</a:t>
            </a:r>
            <a:r>
              <a:rPr lang="cs-CZ" b="1" dirty="0" smtClean="0"/>
              <a:t> </a:t>
            </a:r>
            <a:r>
              <a:rPr lang="cs-CZ" b="1" dirty="0" err="1" smtClean="0"/>
              <a:t>metalepse</a:t>
            </a:r>
            <a:r>
              <a:rPr lang="cs-CZ" b="1" dirty="0" smtClean="0"/>
              <a:t>)</a:t>
            </a:r>
          </a:p>
          <a:p>
            <a:pPr lvl="0"/>
            <a:r>
              <a:rPr lang="cs-CZ" b="1" dirty="0" smtClean="0"/>
              <a:t>- vývoz naratologie „do světa“</a:t>
            </a:r>
            <a:endParaRPr lang="en-US" b="1" dirty="0"/>
          </a:p>
          <a:p>
            <a:pPr marL="0" lvl="0" indent="0">
              <a:buNone/>
            </a:pP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8014172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 Roland Barthes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lvl="0" indent="0">
              <a:buNone/>
            </a:pPr>
            <a:r>
              <a:rPr lang="cs-CZ" b="1" i="1" dirty="0" smtClean="0"/>
              <a:t>Nulový stupe</a:t>
            </a:r>
            <a:r>
              <a:rPr lang="cs-CZ" b="1" i="1" dirty="0" smtClean="0"/>
              <a:t>ň rukopisu </a:t>
            </a:r>
            <a:r>
              <a:rPr lang="cs-CZ" b="1" dirty="0" smtClean="0"/>
              <a:t>(1957), Mytologie (1957), </a:t>
            </a:r>
            <a:r>
              <a:rPr lang="cs-CZ" b="1" i="1" dirty="0" smtClean="0"/>
              <a:t>S/Z</a:t>
            </a:r>
            <a:r>
              <a:rPr lang="cs-CZ" b="1" dirty="0" smtClean="0"/>
              <a:t> (1970)</a:t>
            </a:r>
          </a:p>
          <a:p>
            <a:pPr marL="0" lvl="0" indent="0">
              <a:buNone/>
            </a:pPr>
            <a:endParaRPr lang="cs-CZ" b="1" dirty="0" smtClean="0"/>
          </a:p>
          <a:p>
            <a:pPr lvl="0"/>
            <a:r>
              <a:rPr lang="cs-CZ" b="1" dirty="0" smtClean="0"/>
              <a:t>-  předpoklady výstavby narativu a rozumění</a:t>
            </a:r>
          </a:p>
          <a:p>
            <a:pPr lvl="0"/>
            <a:r>
              <a:rPr lang="cs-CZ" b="1" dirty="0" smtClean="0"/>
              <a:t>- výzkum mýtu a jeho kulturních funkcí a použití</a:t>
            </a:r>
            <a:endParaRPr lang="cs-CZ" b="1" dirty="0" smtClean="0"/>
          </a:p>
          <a:p>
            <a:r>
              <a:rPr lang="cs-CZ" b="1" dirty="0" smtClean="0"/>
              <a:t>- </a:t>
            </a:r>
            <a:r>
              <a:rPr lang="cs-CZ" b="1" dirty="0" smtClean="0"/>
              <a:t>spojení textu a narativu: </a:t>
            </a:r>
            <a:r>
              <a:rPr lang="cs-CZ" b="1" dirty="0"/>
              <a:t>textová </a:t>
            </a:r>
            <a:r>
              <a:rPr lang="cs-CZ" b="1" dirty="0" smtClean="0"/>
              <a:t>analýza</a:t>
            </a:r>
          </a:p>
          <a:p>
            <a:r>
              <a:rPr lang="cs-CZ" b="1" dirty="0" smtClean="0"/>
              <a:t>- </a:t>
            </a:r>
            <a:r>
              <a:rPr lang="cs-CZ" b="1" dirty="0"/>
              <a:t>spojení strukturalismu a poststrukturalistických témat </a:t>
            </a:r>
            <a:endParaRPr lang="cs-CZ" b="1" dirty="0" smtClean="0"/>
          </a:p>
          <a:p>
            <a:pPr marL="0" lvl="0" indent="0">
              <a:buNone/>
            </a:pP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912339011"/>
      </p:ext>
    </p:extLst>
  </p:cSld>
  <p:clrMapOvr>
    <a:masterClrMapping/>
  </p:clrMapOvr>
</p:sld>
</file>

<file path=ppt/theme/theme1.xml><?xml version="1.0" encoding="utf-8"?>
<a:theme xmlns:a="http://schemas.openxmlformats.org/drawingml/2006/main" name="Twilight">
  <a:themeElements>
    <a:clrScheme name="Twilight">
      <a:dk1>
        <a:sysClr val="windowText" lastClr="000000"/>
      </a:dk1>
      <a:lt1>
        <a:sysClr val="window" lastClr="FFFFFF"/>
      </a:lt1>
      <a:dk2>
        <a:srgbClr val="24213E"/>
      </a:dk2>
      <a:lt2>
        <a:srgbClr val="E9EAF0"/>
      </a:lt2>
      <a:accent1>
        <a:srgbClr val="E8BC4A"/>
      </a:accent1>
      <a:accent2>
        <a:srgbClr val="83C1C6"/>
      </a:accent2>
      <a:accent3>
        <a:srgbClr val="E78D35"/>
      </a:accent3>
      <a:accent4>
        <a:srgbClr val="909CE1"/>
      </a:accent4>
      <a:accent5>
        <a:srgbClr val="839C41"/>
      </a:accent5>
      <a:accent6>
        <a:srgbClr val="CC5439"/>
      </a:accent6>
      <a:hlink>
        <a:srgbClr val="1C6CF1"/>
      </a:hlink>
      <a:folHlink>
        <a:srgbClr val="C649E0"/>
      </a:folHlink>
    </a:clrScheme>
    <a:fontScheme name="Twilight">
      <a:majorFont>
        <a:latin typeface="Corbel"/>
        <a:ea typeface=""/>
        <a:cs typeface=""/>
        <a:font script="Jpan" typeface="ヒラギノ角ゴ Pro W3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ヒラギノ角ゴ Pro W3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wiligh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 fov="600000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300000"/>
              </a:schemeClr>
            </a:gs>
            <a:gs pos="31000">
              <a:schemeClr val="bg1">
                <a:tint val="100000"/>
                <a:satMod val="300000"/>
              </a:schemeClr>
            </a:gs>
            <a:gs pos="62000">
              <a:schemeClr val="phClr">
                <a:tint val="100000"/>
                <a:shade val="100000"/>
                <a:satMod val="100000"/>
              </a:schemeClr>
            </a:gs>
            <a:gs pos="100000">
              <a:schemeClr val="phClr">
                <a:shade val="100000"/>
                <a:hueMod val="93000"/>
                <a:satMod val="50000"/>
                <a:lumMod val="2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100000"/>
                <a:satMod val="100000"/>
              </a:schemeClr>
            </a:gs>
            <a:gs pos="100000">
              <a:schemeClr val="phClr">
                <a:tint val="100000"/>
                <a:shade val="100000"/>
                <a:alpha val="100000"/>
                <a:hueMod val="100000"/>
                <a:satMod val="150000"/>
                <a:lumMod val="5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Twilight.thmx</Template>
  <TotalTime>58</TotalTime>
  <Words>312</Words>
  <Application>Microsoft Macintosh PowerPoint</Application>
  <PresentationFormat>On-screen Show (4:3)</PresentationFormat>
  <Paragraphs>64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Twilight</vt:lpstr>
      <vt:lpstr>francouzský strukturalismus</vt:lpstr>
      <vt:lpstr>co? kde? kdy? kdo?</vt:lpstr>
      <vt:lpstr>zdroje</vt:lpstr>
      <vt:lpstr>ideje</vt:lpstr>
      <vt:lpstr>principy, metody, témata</vt:lpstr>
      <vt:lpstr>Tzvetan Todorov</vt:lpstr>
      <vt:lpstr>A. J. Greimas</vt:lpstr>
      <vt:lpstr> Gérard Genette</vt:lpstr>
      <vt:lpstr> Roland Barthes</vt:lpstr>
      <vt:lpstr>dědictví</vt:lpstr>
    </vt:vector>
  </TitlesOfParts>
  <Company>Fort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Pražská škola</dc:title>
  <dc:creator>Bohumil Fort</dc:creator>
  <cp:lastModifiedBy>Bohumil Fort</cp:lastModifiedBy>
  <cp:revision>22</cp:revision>
  <dcterms:created xsi:type="dcterms:W3CDTF">2020-02-23T06:51:50Z</dcterms:created>
  <dcterms:modified xsi:type="dcterms:W3CDTF">2020-03-15T12:12:06Z</dcterms:modified>
</cp:coreProperties>
</file>