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6" r:id="rId9"/>
    <p:sldId id="267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578"/>
  </p:normalViewPr>
  <p:slideViewPr>
    <p:cSldViewPr snapToGrid="0" snapToObjects="1">
      <p:cViewPr varScale="1">
        <p:scale>
          <a:sx n="108" d="100"/>
          <a:sy n="108" d="100"/>
        </p:scale>
        <p:origin x="176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cs-CZ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CE38E4D-051A-41E1-86A4-E56916468FD0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KLASiCKÁ</a:t>
            </a:r>
            <a:r>
              <a:rPr lang="en-US" dirty="0"/>
              <a:t>/</a:t>
            </a:r>
            <a:r>
              <a:rPr lang="en-US" dirty="0" err="1"/>
              <a:t>É</a:t>
            </a:r>
            <a:r>
              <a:rPr lang="en-US" dirty="0"/>
              <a:t> a </a:t>
            </a:r>
            <a:r>
              <a:rPr lang="en-US" dirty="0" err="1"/>
              <a:t>POSTKLASiCKÁ</a:t>
            </a:r>
            <a:r>
              <a:rPr lang="en-US" dirty="0"/>
              <a:t>/</a:t>
            </a:r>
            <a:r>
              <a:rPr lang="en-US" dirty="0" err="1"/>
              <a:t>É</a:t>
            </a:r>
            <a:r>
              <a:rPr lang="en-US" dirty="0"/>
              <a:t> </a:t>
            </a:r>
            <a:r>
              <a:rPr lang="en-US" dirty="0" err="1"/>
              <a:t>NARATOLOGiE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NARX01</a:t>
            </a:r>
          </a:p>
        </p:txBody>
      </p:sp>
    </p:spTree>
    <p:extLst>
      <p:ext uri="{BB962C8B-B14F-4D97-AF65-F5344CB8AC3E}">
        <p14:creationId xmlns:p14="http://schemas.microsoft.com/office/powerpoint/2010/main" val="52158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132"/>
    </mc:Choice>
    <mc:Fallback xmlns="">
      <p:transition spd="slow" advTm="7913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POSTKLASiCKÁ</a:t>
            </a:r>
            <a:r>
              <a:rPr lang="en-US" dirty="0"/>
              <a:t> </a:t>
            </a:r>
            <a:r>
              <a:rPr lang="en-US" dirty="0" err="1"/>
              <a:t>NARATOLOGiE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postklasické</a:t>
            </a:r>
            <a:r>
              <a:rPr lang="en-US" dirty="0"/>
              <a:t> </a:t>
            </a:r>
            <a:r>
              <a:rPr lang="en-US" dirty="0" err="1"/>
              <a:t>fázi</a:t>
            </a:r>
            <a:r>
              <a:rPr lang="en-US" dirty="0"/>
              <a:t> se naratologie </a:t>
            </a:r>
            <a:r>
              <a:rPr lang="en-US" dirty="0" err="1"/>
              <a:t>zaměřuje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analýzu</a:t>
            </a:r>
            <a:r>
              <a:rPr lang="en-US" dirty="0"/>
              <a:t> </a:t>
            </a:r>
            <a:r>
              <a:rPr lang="en-US" dirty="0" err="1"/>
              <a:t>starších</a:t>
            </a:r>
            <a:r>
              <a:rPr lang="en-US" dirty="0"/>
              <a:t> (</a:t>
            </a:r>
            <a:r>
              <a:rPr lang="en-US" dirty="0" err="1"/>
              <a:t>strukturalistických</a:t>
            </a:r>
            <a:r>
              <a:rPr lang="en-US" dirty="0"/>
              <a:t>) </a:t>
            </a:r>
            <a:r>
              <a:rPr lang="en-US" dirty="0" err="1"/>
              <a:t>modelů</a:t>
            </a:r>
            <a:r>
              <a:rPr lang="en-US" dirty="0"/>
              <a:t>,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kterých</a:t>
            </a:r>
            <a:r>
              <a:rPr lang="en-US" dirty="0"/>
              <a:t> </a:t>
            </a:r>
            <a:r>
              <a:rPr lang="en-US" dirty="0" err="1"/>
              <a:t>čerpá</a:t>
            </a:r>
            <a:r>
              <a:rPr lang="en-US" dirty="0"/>
              <a:t>. </a:t>
            </a:r>
            <a:r>
              <a:rPr lang="en-US" dirty="0" err="1"/>
              <a:t>Postklasická</a:t>
            </a:r>
            <a:r>
              <a:rPr lang="en-US" dirty="0"/>
              <a:t> naratologie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uspořádává</a:t>
            </a:r>
            <a:r>
              <a:rPr lang="en-US" dirty="0"/>
              <a:t> a </a:t>
            </a:r>
            <a:r>
              <a:rPr lang="en-US" dirty="0" err="1"/>
              <a:t>zároveň</a:t>
            </a:r>
            <a:r>
              <a:rPr lang="en-US" dirty="0"/>
              <a:t> </a:t>
            </a:r>
            <a:r>
              <a:rPr lang="en-US" dirty="0" err="1"/>
              <a:t>diversifikuje</a:t>
            </a:r>
            <a:r>
              <a:rPr lang="en-US" dirty="0"/>
              <a:t> </a:t>
            </a:r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teoretické</a:t>
            </a:r>
            <a:r>
              <a:rPr lang="en-US" dirty="0"/>
              <a:t> </a:t>
            </a:r>
            <a:r>
              <a:rPr lang="en-US" dirty="0" err="1"/>
              <a:t>jádro</a:t>
            </a:r>
            <a:r>
              <a:rPr lang="en-US" dirty="0"/>
              <a:t> </a:t>
            </a:r>
            <a:r>
              <a:rPr lang="en-US" dirty="0" err="1"/>
              <a:t>obecné</a:t>
            </a:r>
            <a:r>
              <a:rPr lang="en-US" dirty="0"/>
              <a:t> naratologie</a:t>
            </a:r>
          </a:p>
          <a:p>
            <a:r>
              <a:rPr lang="en-US" dirty="0" err="1"/>
              <a:t>postklasická</a:t>
            </a:r>
            <a:r>
              <a:rPr lang="en-US" dirty="0"/>
              <a:t> naratologie </a:t>
            </a:r>
            <a:r>
              <a:rPr lang="en-US" dirty="0" err="1"/>
              <a:t>poskytuje</a:t>
            </a:r>
            <a:r>
              <a:rPr lang="en-US" dirty="0"/>
              <a:t> </a:t>
            </a:r>
            <a:r>
              <a:rPr lang="en-US" dirty="0" err="1"/>
              <a:t>rozšíření</a:t>
            </a:r>
            <a:r>
              <a:rPr lang="en-US" dirty="0"/>
              <a:t> </a:t>
            </a:r>
            <a:r>
              <a:rPr lang="en-US" dirty="0" err="1"/>
              <a:t>klasického</a:t>
            </a:r>
            <a:r>
              <a:rPr lang="en-US" dirty="0"/>
              <a:t> </a:t>
            </a:r>
            <a:r>
              <a:rPr lang="en-US" dirty="0" err="1"/>
              <a:t>modelu</a:t>
            </a:r>
            <a:r>
              <a:rPr lang="en-US" dirty="0"/>
              <a:t> </a:t>
            </a:r>
            <a:r>
              <a:rPr lang="en-US" dirty="0" err="1"/>
              <a:t>tím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otevírá</a:t>
            </a:r>
            <a:r>
              <a:rPr lang="en-US" dirty="0"/>
              <a:t> </a:t>
            </a:r>
            <a:r>
              <a:rPr lang="en-US" dirty="0" err="1"/>
              <a:t>metodologickým</a:t>
            </a:r>
            <a:r>
              <a:rPr lang="en-US" dirty="0"/>
              <a:t>, </a:t>
            </a:r>
            <a:r>
              <a:rPr lang="en-US" dirty="0" err="1"/>
              <a:t>tematickým</a:t>
            </a:r>
            <a:r>
              <a:rPr lang="en-US" dirty="0"/>
              <a:t> a </a:t>
            </a:r>
            <a:r>
              <a:rPr lang="en-US" dirty="0" err="1"/>
              <a:t>kontextuálním</a:t>
            </a:r>
            <a:r>
              <a:rPr lang="en-US" dirty="0"/>
              <a:t> </a:t>
            </a:r>
            <a:r>
              <a:rPr lang="en-US" dirty="0" err="1"/>
              <a:t>vlivům</a:t>
            </a:r>
            <a:r>
              <a:rPr lang="en-US" dirty="0"/>
              <a:t> z </a:t>
            </a:r>
            <a:r>
              <a:rPr lang="en-US" dirty="0" err="1"/>
              <a:t>vnějšku</a:t>
            </a:r>
            <a:r>
              <a:rPr lang="en-US" dirty="0"/>
              <a:t>.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/>
              <a:t>vývoj</a:t>
            </a:r>
            <a:r>
              <a:rPr lang="en-US" dirty="0"/>
              <a:t> </a:t>
            </a:r>
            <a:r>
              <a:rPr lang="en-US" dirty="0" err="1"/>
              <a:t>reflektuje</a:t>
            </a:r>
            <a:r>
              <a:rPr lang="en-US" dirty="0"/>
              <a:t> </a:t>
            </a:r>
            <a:r>
              <a:rPr lang="en-US" dirty="0" err="1"/>
              <a:t>vznik</a:t>
            </a:r>
            <a:r>
              <a:rPr lang="en-US" dirty="0"/>
              <a:t> a </a:t>
            </a:r>
            <a:r>
              <a:rPr lang="en-US" dirty="0" err="1"/>
              <a:t>vývoj</a:t>
            </a:r>
            <a:r>
              <a:rPr lang="en-US" dirty="0"/>
              <a:t> </a:t>
            </a:r>
            <a:r>
              <a:rPr lang="en-US" dirty="0" err="1"/>
              <a:t>nových</a:t>
            </a:r>
            <a:r>
              <a:rPr lang="en-US" dirty="0"/>
              <a:t> </a:t>
            </a:r>
            <a:r>
              <a:rPr lang="en-US" dirty="0" err="1"/>
              <a:t>technologií</a:t>
            </a:r>
            <a:r>
              <a:rPr lang="en-US" dirty="0"/>
              <a:t>, </a:t>
            </a:r>
            <a:r>
              <a:rPr lang="en-US" dirty="0" err="1"/>
              <a:t>přesun</a:t>
            </a:r>
            <a:r>
              <a:rPr lang="en-US" dirty="0"/>
              <a:t> </a:t>
            </a:r>
            <a:r>
              <a:rPr lang="en-US" dirty="0" err="1"/>
              <a:t>mimo</a:t>
            </a:r>
            <a:r>
              <a:rPr lang="en-US" dirty="0"/>
              <a:t> </a:t>
            </a:r>
            <a:r>
              <a:rPr lang="en-US" dirty="0" err="1"/>
              <a:t>literární</a:t>
            </a:r>
            <a:r>
              <a:rPr lang="en-US" dirty="0"/>
              <a:t> narativ a </a:t>
            </a:r>
            <a:r>
              <a:rPr lang="en-US" dirty="0" err="1"/>
              <a:t>průnik</a:t>
            </a:r>
            <a:r>
              <a:rPr lang="en-US" dirty="0"/>
              <a:t> naratologie do </a:t>
            </a:r>
            <a:r>
              <a:rPr lang="en-US" dirty="0" err="1"/>
              <a:t>nových</a:t>
            </a:r>
            <a:r>
              <a:rPr lang="en-US" dirty="0"/>
              <a:t> </a:t>
            </a:r>
            <a:r>
              <a:rPr lang="en-US" dirty="0" err="1"/>
              <a:t>médií</a:t>
            </a:r>
            <a:r>
              <a:rPr lang="en-US" dirty="0"/>
              <a:t> a </a:t>
            </a:r>
            <a:r>
              <a:rPr lang="en-US" dirty="0" err="1"/>
              <a:t>narativních</a:t>
            </a:r>
            <a:r>
              <a:rPr lang="en-US" dirty="0"/>
              <a:t> </a:t>
            </a:r>
            <a:r>
              <a:rPr lang="en-US" dirty="0" err="1"/>
              <a:t>logik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920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6576"/>
    </mc:Choice>
    <mc:Fallback>
      <p:transition spd="slow" advTm="17657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POSTKLASiCKÁ</a:t>
            </a:r>
            <a:r>
              <a:rPr lang="en-US" dirty="0"/>
              <a:t> </a:t>
            </a:r>
            <a:r>
              <a:rPr lang="en-US" dirty="0" err="1"/>
              <a:t>NARATOLOGiE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pole </a:t>
            </a:r>
            <a:r>
              <a:rPr lang="en-US" b="1" dirty="0" err="1"/>
              <a:t>působnosti</a:t>
            </a:r>
            <a:r>
              <a:rPr lang="en-US" b="1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oblasti</a:t>
            </a:r>
            <a:r>
              <a:rPr lang="en-US" dirty="0"/>
              <a:t>: </a:t>
            </a:r>
            <a:r>
              <a:rPr lang="en-US" dirty="0" err="1"/>
              <a:t>autobiografie</a:t>
            </a:r>
            <a:r>
              <a:rPr lang="en-US" dirty="0"/>
              <a:t>, </a:t>
            </a:r>
            <a:r>
              <a:rPr lang="en-US" dirty="0" err="1"/>
              <a:t>orální</a:t>
            </a:r>
            <a:r>
              <a:rPr lang="en-US" dirty="0"/>
              <a:t> narativ, </a:t>
            </a:r>
            <a:r>
              <a:rPr lang="en-US" dirty="0" err="1"/>
              <a:t>poesie</a:t>
            </a:r>
            <a:r>
              <a:rPr lang="en-US" dirty="0"/>
              <a:t>, </a:t>
            </a:r>
            <a:r>
              <a:rPr lang="en-US" dirty="0" err="1"/>
              <a:t>malířství</a:t>
            </a:r>
            <a:r>
              <a:rPr lang="en-US" dirty="0"/>
              <a:t>, film</a:t>
            </a:r>
            <a:r>
              <a:rPr lang="is-IS" dirty="0"/>
              <a:t>…</a:t>
            </a:r>
          </a:p>
          <a:p>
            <a:pPr>
              <a:buFontTx/>
              <a:buChar char="-"/>
            </a:pPr>
            <a:r>
              <a:rPr lang="en-US" dirty="0"/>
              <a:t>h</a:t>
            </a:r>
            <a:r>
              <a:rPr lang="is-IS" dirty="0"/>
              <a:t>istorie narativní teorie</a:t>
            </a:r>
          </a:p>
          <a:p>
            <a:pPr>
              <a:buFontTx/>
              <a:buChar char="-"/>
            </a:pPr>
            <a:r>
              <a:rPr lang="en-US" dirty="0"/>
              <a:t>f</a:t>
            </a:r>
            <a:r>
              <a:rPr lang="is-IS" dirty="0"/>
              <a:t>ikce a fikcionalita</a:t>
            </a:r>
          </a:p>
          <a:p>
            <a:pPr>
              <a:buFontTx/>
              <a:buChar char="-"/>
            </a:pPr>
            <a:r>
              <a:rPr lang="en-US" dirty="0"/>
              <a:t>a</a:t>
            </a:r>
            <a:r>
              <a:rPr lang="is-IS" dirty="0"/>
              <a:t>utor, autorství, čtenář, komunita...</a:t>
            </a:r>
          </a:p>
          <a:p>
            <a:pPr marL="0" indent="0">
              <a:buNone/>
            </a:pPr>
            <a:r>
              <a:rPr lang="is-IS" dirty="0"/>
              <a:t>- </a:t>
            </a:r>
            <a:r>
              <a:rPr lang="en-US" dirty="0"/>
              <a:t>n</a:t>
            </a:r>
            <a:r>
              <a:rPr lang="is-IS" dirty="0"/>
              <a:t>ové přístupy: feminismus, psychoanalýza, mediální studia, kognitivní věda, rétorická studia narativu, nepřirozená naratologie...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64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5686"/>
    </mc:Choice>
    <mc:Fallback>
      <p:transition spd="slow" advTm="24568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KLASiCKÁ</a:t>
            </a:r>
            <a:r>
              <a:rPr lang="en-US" dirty="0"/>
              <a:t> </a:t>
            </a:r>
            <a:r>
              <a:rPr lang="en-US" dirty="0" err="1"/>
              <a:t>NARATOLOGiE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definice</a:t>
            </a:r>
            <a:r>
              <a:rPr lang="en-US" dirty="0"/>
              <a:t> : </a:t>
            </a:r>
            <a:r>
              <a:rPr lang="en-US" dirty="0" err="1"/>
              <a:t>věda</a:t>
            </a:r>
            <a:r>
              <a:rPr lang="en-US" dirty="0"/>
              <a:t> o </a:t>
            </a:r>
            <a:r>
              <a:rPr lang="en-US" dirty="0" err="1"/>
              <a:t>vyprávění</a:t>
            </a:r>
            <a:r>
              <a:rPr lang="en-US" dirty="0"/>
              <a:t> </a:t>
            </a:r>
          </a:p>
          <a:p>
            <a:r>
              <a:rPr lang="en-US" b="1" dirty="0" err="1"/>
              <a:t>metoda</a:t>
            </a:r>
            <a:r>
              <a:rPr lang="en-US" dirty="0"/>
              <a:t>: </a:t>
            </a:r>
            <a:r>
              <a:rPr lang="en-US" dirty="0" err="1"/>
              <a:t>strukturalistický</a:t>
            </a:r>
            <a:r>
              <a:rPr lang="en-US" dirty="0"/>
              <a:t> model </a:t>
            </a:r>
            <a:r>
              <a:rPr lang="en-US" dirty="0" err="1"/>
              <a:t>založený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strukturáiní</a:t>
            </a:r>
            <a:r>
              <a:rPr lang="en-US" dirty="0"/>
              <a:t> </a:t>
            </a:r>
            <a:r>
              <a:rPr lang="en-US" dirty="0" err="1"/>
              <a:t>lingvistice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pilotní</a:t>
            </a:r>
            <a:r>
              <a:rPr lang="en-US" dirty="0"/>
              <a:t> </a:t>
            </a:r>
            <a:r>
              <a:rPr lang="en-US" dirty="0" err="1"/>
              <a:t>vědě</a:t>
            </a:r>
            <a:r>
              <a:rPr lang="en-US" dirty="0"/>
              <a:t> a </a:t>
            </a:r>
            <a:r>
              <a:rPr lang="en-US" dirty="0" err="1"/>
              <a:t>obohacený</a:t>
            </a:r>
            <a:r>
              <a:rPr lang="en-US" dirty="0"/>
              <a:t> </a:t>
            </a:r>
            <a:r>
              <a:rPr lang="en-US" dirty="0" err="1"/>
              <a:t>dalšími</a:t>
            </a:r>
            <a:r>
              <a:rPr lang="en-US" dirty="0"/>
              <a:t> </a:t>
            </a:r>
            <a:r>
              <a:rPr lang="en-US" dirty="0" err="1"/>
              <a:t>typy</a:t>
            </a:r>
            <a:r>
              <a:rPr lang="en-US" dirty="0"/>
              <a:t> </a:t>
            </a:r>
            <a:r>
              <a:rPr lang="en-US" dirty="0" err="1"/>
              <a:t>formalistického</a:t>
            </a:r>
            <a:r>
              <a:rPr lang="en-US" dirty="0"/>
              <a:t> a </a:t>
            </a:r>
            <a:r>
              <a:rPr lang="en-US" dirty="0" err="1"/>
              <a:t>strukturalistického</a:t>
            </a:r>
            <a:r>
              <a:rPr lang="en-US" dirty="0"/>
              <a:t> </a:t>
            </a:r>
            <a:r>
              <a:rPr lang="en-US" dirty="0" err="1"/>
              <a:t>myšlení</a:t>
            </a:r>
            <a:r>
              <a:rPr lang="en-US" dirty="0"/>
              <a:t> (o </a:t>
            </a:r>
            <a:r>
              <a:rPr lang="en-US" dirty="0" err="1"/>
              <a:t>literatuře</a:t>
            </a:r>
            <a:r>
              <a:rPr lang="en-US" dirty="0"/>
              <a:t>) </a:t>
            </a:r>
          </a:p>
          <a:p>
            <a:r>
              <a:rPr lang="en-US" b="1" dirty="0"/>
              <a:t>idea</a:t>
            </a:r>
            <a:r>
              <a:rPr lang="en-US" dirty="0"/>
              <a:t>: narativy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nositeli</a:t>
            </a:r>
            <a:r>
              <a:rPr lang="en-US" dirty="0"/>
              <a:t> </a:t>
            </a:r>
            <a:r>
              <a:rPr lang="en-US" dirty="0" err="1"/>
              <a:t>narativní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ustavené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různých</a:t>
            </a:r>
            <a:r>
              <a:rPr lang="en-US" dirty="0"/>
              <a:t> </a:t>
            </a:r>
            <a:r>
              <a:rPr lang="en-US" dirty="0" err="1"/>
              <a:t>složek</a:t>
            </a:r>
            <a:r>
              <a:rPr lang="en-US" dirty="0"/>
              <a:t> a </a:t>
            </a:r>
            <a:r>
              <a:rPr lang="en-US" dirty="0" err="1"/>
              <a:t>kombinatorických</a:t>
            </a:r>
            <a:r>
              <a:rPr lang="en-US" dirty="0"/>
              <a:t> </a:t>
            </a:r>
            <a:r>
              <a:rPr lang="en-US" dirty="0" err="1"/>
              <a:t>principů</a:t>
            </a:r>
            <a:r>
              <a:rPr lang="en-US" dirty="0"/>
              <a:t> 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specifického</a:t>
            </a:r>
            <a:r>
              <a:rPr lang="en-US" dirty="0"/>
              <a:t> </a:t>
            </a:r>
            <a:r>
              <a:rPr lang="en-US" dirty="0" err="1"/>
              <a:t>semiotického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je </a:t>
            </a:r>
            <a:r>
              <a:rPr lang="en-US" dirty="0" err="1"/>
              <a:t>přístupný</a:t>
            </a:r>
            <a:r>
              <a:rPr lang="en-US" dirty="0"/>
              <a:t> </a:t>
            </a:r>
            <a:r>
              <a:rPr lang="en-US" dirty="0" err="1"/>
              <a:t>popisu</a:t>
            </a:r>
            <a:r>
              <a:rPr lang="en-US" dirty="0"/>
              <a:t> </a:t>
            </a:r>
            <a:r>
              <a:rPr lang="en-US" dirty="0" err="1"/>
              <a:t>inspirovaného</a:t>
            </a:r>
            <a:r>
              <a:rPr lang="en-US" dirty="0"/>
              <a:t> </a:t>
            </a:r>
            <a:r>
              <a:rPr lang="en-US" dirty="0" err="1"/>
              <a:t>lingvistikou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0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531"/>
    </mc:Choice>
    <mc:Fallback xmlns="">
      <p:transition spd="slow" advTm="11053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KLASiCKÁ</a:t>
            </a:r>
            <a:r>
              <a:rPr lang="en-US" dirty="0"/>
              <a:t> </a:t>
            </a:r>
            <a:r>
              <a:rPr lang="en-US" dirty="0" err="1"/>
              <a:t>NARATOLOGiE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cíl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popsat</a:t>
            </a:r>
            <a:r>
              <a:rPr lang="en-US" dirty="0"/>
              <a:t> a </a:t>
            </a:r>
            <a:r>
              <a:rPr lang="en-US" dirty="0" err="1"/>
              <a:t>nalyzovat</a:t>
            </a:r>
            <a:r>
              <a:rPr lang="en-US" dirty="0"/>
              <a:t> </a:t>
            </a:r>
            <a:r>
              <a:rPr lang="en-US" dirty="0" err="1"/>
              <a:t>hluboké</a:t>
            </a:r>
            <a:r>
              <a:rPr lang="en-US" dirty="0"/>
              <a:t> (</a:t>
            </a:r>
            <a:r>
              <a:rPr lang="en-US" dirty="0" err="1"/>
              <a:t>vnitřní</a:t>
            </a:r>
            <a:r>
              <a:rPr lang="en-US" dirty="0"/>
              <a:t>) </a:t>
            </a:r>
            <a:r>
              <a:rPr lang="en-US" dirty="0" err="1"/>
              <a:t>struktury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nichž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založeny</a:t>
            </a:r>
            <a:r>
              <a:rPr lang="en-US" dirty="0"/>
              <a:t> narativy</a:t>
            </a:r>
          </a:p>
          <a:p>
            <a:pPr lvl="0"/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/>
              <a:t>metodologickou</a:t>
            </a:r>
            <a:r>
              <a:rPr lang="en-US" dirty="0"/>
              <a:t> </a:t>
            </a:r>
            <a:r>
              <a:rPr lang="en-US" dirty="0" err="1"/>
              <a:t>bázi</a:t>
            </a:r>
            <a:r>
              <a:rPr lang="en-US" dirty="0"/>
              <a:t> a </a:t>
            </a:r>
            <a:r>
              <a:rPr lang="en-US" dirty="0" err="1"/>
              <a:t>teoretické</a:t>
            </a:r>
            <a:r>
              <a:rPr lang="en-US" dirty="0"/>
              <a:t> </a:t>
            </a:r>
            <a:r>
              <a:rPr lang="en-US" dirty="0" err="1"/>
              <a:t>nástroje</a:t>
            </a:r>
            <a:r>
              <a:rPr lang="en-US" dirty="0"/>
              <a:t> pro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/>
              <a:t>popis</a:t>
            </a:r>
            <a:r>
              <a:rPr lang="en-US" dirty="0"/>
              <a:t> a </a:t>
            </a:r>
            <a:r>
              <a:rPr lang="en-US" dirty="0" err="1"/>
              <a:t>analýzu</a:t>
            </a:r>
            <a:endParaRPr lang="en-US" dirty="0"/>
          </a:p>
          <a:p>
            <a:pPr lvl="0"/>
            <a:r>
              <a:rPr lang="en-US" dirty="0" err="1"/>
              <a:t>navrhnout</a:t>
            </a:r>
            <a:r>
              <a:rPr lang="en-US" dirty="0"/>
              <a:t> </a:t>
            </a:r>
            <a:r>
              <a:rPr lang="en-US" dirty="0" err="1"/>
              <a:t>teoretický</a:t>
            </a:r>
            <a:r>
              <a:rPr lang="en-US" dirty="0"/>
              <a:t> model </a:t>
            </a:r>
            <a:r>
              <a:rPr lang="en-US" dirty="0" err="1"/>
              <a:t>společný</a:t>
            </a:r>
            <a:r>
              <a:rPr lang="en-US" dirty="0"/>
              <a:t> pro </a:t>
            </a:r>
            <a:r>
              <a:rPr lang="en-US" dirty="0" err="1"/>
              <a:t>všechny</a:t>
            </a:r>
            <a:r>
              <a:rPr lang="en-US" dirty="0"/>
              <a:t> narativy, </a:t>
            </a:r>
            <a:r>
              <a:rPr lang="en-US" dirty="0" err="1"/>
              <a:t>reálně</a:t>
            </a:r>
            <a:r>
              <a:rPr lang="en-US" dirty="0"/>
              <a:t> </a:t>
            </a:r>
            <a:r>
              <a:rPr lang="en-US" dirty="0" err="1"/>
              <a:t>existující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možně</a:t>
            </a:r>
            <a:r>
              <a:rPr lang="en-US" dirty="0"/>
              <a:t> </a:t>
            </a:r>
            <a:r>
              <a:rPr lang="en-US" dirty="0" err="1"/>
              <a:t>existující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5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559"/>
    </mc:Choice>
    <mc:Fallback xmlns="">
      <p:transition spd="slow" advTm="8055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KLASiCKÁ</a:t>
            </a:r>
            <a:r>
              <a:rPr lang="en-US" dirty="0"/>
              <a:t> </a:t>
            </a:r>
            <a:r>
              <a:rPr lang="en-US" dirty="0" err="1"/>
              <a:t>NARATOLOGiE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RYSY A ZDROJE</a:t>
            </a:r>
            <a:endParaRPr lang="en-US" dirty="0"/>
          </a:p>
          <a:p>
            <a:r>
              <a:rPr lang="en-US" dirty="0" err="1"/>
              <a:t>inspirována</a:t>
            </a:r>
            <a:r>
              <a:rPr lang="en-US" dirty="0"/>
              <a:t>  </a:t>
            </a:r>
            <a:r>
              <a:rPr lang="en-US" dirty="0" err="1"/>
              <a:t>deaussurovskou</a:t>
            </a:r>
            <a:r>
              <a:rPr lang="en-US" dirty="0"/>
              <a:t> SL, N se </a:t>
            </a:r>
            <a:r>
              <a:rPr lang="en-US" dirty="0" err="1"/>
              <a:t>soustředila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narativní</a:t>
            </a:r>
            <a:r>
              <a:rPr lang="en-US" dirty="0"/>
              <a:t> </a:t>
            </a:r>
            <a:r>
              <a:rPr lang="en-US" i="1" dirty="0"/>
              <a:t>langue </a:t>
            </a:r>
            <a:r>
              <a:rPr lang="en-US" dirty="0" err="1"/>
              <a:t>podmiňující</a:t>
            </a:r>
            <a:r>
              <a:rPr lang="en-US" dirty="0"/>
              <a:t> </a:t>
            </a:r>
            <a:r>
              <a:rPr lang="en-US" dirty="0" err="1"/>
              <a:t>všechny</a:t>
            </a:r>
            <a:r>
              <a:rPr lang="en-US" dirty="0"/>
              <a:t> narativy v </a:t>
            </a:r>
            <a:r>
              <a:rPr lang="en-US" dirty="0" err="1"/>
              <a:t>protikladu</a:t>
            </a:r>
            <a:r>
              <a:rPr lang="en-US" dirty="0"/>
              <a:t> s </a:t>
            </a:r>
            <a:r>
              <a:rPr lang="en-US" dirty="0" err="1"/>
              <a:t>narativní</a:t>
            </a:r>
            <a:r>
              <a:rPr lang="en-US" dirty="0"/>
              <a:t> </a:t>
            </a:r>
            <a:r>
              <a:rPr lang="en-US" i="1" dirty="0"/>
              <a:t>parole </a:t>
            </a:r>
            <a:r>
              <a:rPr lang="en-US" dirty="0" err="1"/>
              <a:t>individuálních</a:t>
            </a:r>
            <a:r>
              <a:rPr lang="en-US" dirty="0"/>
              <a:t> </a:t>
            </a:r>
            <a:r>
              <a:rPr lang="en-US" dirty="0" err="1"/>
              <a:t>narativů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tradice</a:t>
            </a:r>
            <a:r>
              <a:rPr lang="en-US" dirty="0"/>
              <a:t> </a:t>
            </a:r>
            <a:r>
              <a:rPr lang="en-US" dirty="0" err="1"/>
              <a:t>poetiky</a:t>
            </a:r>
            <a:r>
              <a:rPr lang="en-US" dirty="0"/>
              <a:t> a </a:t>
            </a:r>
            <a:r>
              <a:rPr lang="en-US" dirty="0" err="1"/>
              <a:t>rétoriky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formalistická</a:t>
            </a:r>
            <a:r>
              <a:rPr lang="en-US" dirty="0"/>
              <a:t> </a:t>
            </a:r>
            <a:r>
              <a:rPr lang="en-US" dirty="0" err="1"/>
              <a:t>distinkce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fabulí</a:t>
            </a:r>
            <a:r>
              <a:rPr lang="en-US" dirty="0"/>
              <a:t> s </a:t>
            </a:r>
            <a:r>
              <a:rPr lang="en-US" dirty="0" err="1"/>
              <a:t>syžetem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Proppovy</a:t>
            </a:r>
            <a:r>
              <a:rPr lang="en-US" dirty="0"/>
              <a:t> “</a:t>
            </a:r>
            <a:r>
              <a:rPr lang="en-US" dirty="0" err="1"/>
              <a:t>funkce</a:t>
            </a:r>
            <a:r>
              <a:rPr lang="en-US" dirty="0"/>
              <a:t>”</a:t>
            </a:r>
          </a:p>
          <a:p>
            <a:r>
              <a:rPr lang="en-US" dirty="0"/>
              <a:t>- Claude </a:t>
            </a:r>
            <a:r>
              <a:rPr lang="en-US" dirty="0" err="1"/>
              <a:t>Lévi-Straussovy</a:t>
            </a:r>
            <a:r>
              <a:rPr lang="en-US" dirty="0"/>
              <a:t>  (pre)</a:t>
            </a:r>
            <a:r>
              <a:rPr lang="en-US" dirty="0" err="1"/>
              <a:t>naratologické</a:t>
            </a:r>
            <a:r>
              <a:rPr lang="en-US" dirty="0"/>
              <a:t> </a:t>
            </a:r>
            <a:r>
              <a:rPr lang="en-US" dirty="0" err="1"/>
              <a:t>analýzy</a:t>
            </a:r>
            <a:r>
              <a:rPr lang="en-US" dirty="0"/>
              <a:t> </a:t>
            </a:r>
            <a:r>
              <a:rPr lang="en-US" dirty="0" err="1"/>
              <a:t>mýtu</a:t>
            </a:r>
            <a:r>
              <a:rPr lang="en-US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disckursní</a:t>
            </a:r>
            <a:r>
              <a:rPr lang="en-US" dirty="0"/>
              <a:t>/</a:t>
            </a:r>
            <a:r>
              <a:rPr lang="en-US" dirty="0" err="1"/>
              <a:t>textová</a:t>
            </a:r>
            <a:r>
              <a:rPr lang="en-US" dirty="0"/>
              <a:t> </a:t>
            </a:r>
            <a:r>
              <a:rPr lang="en-US" dirty="0" err="1"/>
              <a:t>analýza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81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KLASiCKÁ</a:t>
            </a:r>
            <a:r>
              <a:rPr lang="en-US" dirty="0"/>
              <a:t> </a:t>
            </a:r>
            <a:r>
              <a:rPr lang="en-US" dirty="0" err="1"/>
              <a:t>NARATOLOGiE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KRITIKA</a:t>
            </a:r>
            <a:endParaRPr lang="en-US" dirty="0"/>
          </a:p>
          <a:p>
            <a:r>
              <a:rPr lang="en-US" dirty="0" err="1"/>
              <a:t>reduktivní</a:t>
            </a:r>
            <a:r>
              <a:rPr lang="en-US" dirty="0"/>
              <a:t> </a:t>
            </a:r>
            <a:r>
              <a:rPr lang="en-US" dirty="0" err="1"/>
              <a:t>přístup</a:t>
            </a:r>
            <a:endParaRPr lang="en-US" dirty="0"/>
          </a:p>
          <a:p>
            <a:r>
              <a:rPr lang="en-US" dirty="0" err="1"/>
              <a:t>přílišná</a:t>
            </a:r>
            <a:r>
              <a:rPr lang="en-US" dirty="0"/>
              <a:t> </a:t>
            </a:r>
            <a:r>
              <a:rPr lang="en-US" dirty="0" err="1"/>
              <a:t>statičnost</a:t>
            </a:r>
            <a:r>
              <a:rPr lang="en-US" dirty="0"/>
              <a:t> a </a:t>
            </a:r>
            <a:r>
              <a:rPr lang="en-US" dirty="0" err="1"/>
              <a:t>neschopnost</a:t>
            </a:r>
            <a:r>
              <a:rPr lang="en-US" dirty="0"/>
              <a:t> </a:t>
            </a:r>
            <a:r>
              <a:rPr lang="en-US" dirty="0" err="1"/>
              <a:t>charakterizovat</a:t>
            </a:r>
            <a:r>
              <a:rPr lang="en-US" dirty="0"/>
              <a:t> </a:t>
            </a:r>
            <a:r>
              <a:rPr lang="en-US" dirty="0" err="1"/>
              <a:t>vniřní</a:t>
            </a:r>
            <a:r>
              <a:rPr lang="en-US" dirty="0"/>
              <a:t> </a:t>
            </a:r>
            <a:r>
              <a:rPr lang="en-US" dirty="0" err="1"/>
              <a:t>dynamičnost</a:t>
            </a:r>
            <a:r>
              <a:rPr lang="en-US" dirty="0"/>
              <a:t> narativu</a:t>
            </a:r>
          </a:p>
          <a:p>
            <a:r>
              <a:rPr lang="en-US" dirty="0" err="1"/>
              <a:t>ignorování</a:t>
            </a:r>
            <a:r>
              <a:rPr lang="en-US" dirty="0"/>
              <a:t> </a:t>
            </a:r>
            <a:r>
              <a:rPr lang="en-US" dirty="0" err="1"/>
              <a:t>kontextu</a:t>
            </a:r>
            <a:r>
              <a:rPr lang="en-US" dirty="0"/>
              <a:t>, </a:t>
            </a:r>
            <a:r>
              <a:rPr lang="en-US" dirty="0" err="1"/>
              <a:t>použití</a:t>
            </a:r>
            <a:r>
              <a:rPr lang="en-US" dirty="0"/>
              <a:t> a </a:t>
            </a:r>
            <a:r>
              <a:rPr lang="en-US" dirty="0" err="1"/>
              <a:t>interpretace</a:t>
            </a:r>
            <a:r>
              <a:rPr lang="en-US" dirty="0"/>
              <a:t> narativu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9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30"/>
    </mc:Choice>
    <mc:Fallback xmlns="">
      <p:transition spd="slow" advTm="5733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POSTKLASiCKÁ</a:t>
            </a:r>
            <a:r>
              <a:rPr lang="en-US" dirty="0"/>
              <a:t> </a:t>
            </a:r>
            <a:r>
              <a:rPr lang="en-US" dirty="0" err="1"/>
              <a:t>NARATOLOGiE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Pojem</a:t>
            </a:r>
            <a:endParaRPr lang="en-US" dirty="0"/>
          </a:p>
          <a:p>
            <a:pPr lvl="0"/>
            <a:r>
              <a:rPr lang="en-US" dirty="0" err="1"/>
              <a:t>poprvé</a:t>
            </a:r>
            <a:r>
              <a:rPr lang="en-US" dirty="0"/>
              <a:t> </a:t>
            </a:r>
            <a:r>
              <a:rPr lang="en-US" dirty="0" err="1"/>
              <a:t>použil</a:t>
            </a:r>
            <a:r>
              <a:rPr lang="en-US" dirty="0"/>
              <a:t> David Herman v </a:t>
            </a:r>
            <a:r>
              <a:rPr lang="en-US" dirty="0" err="1"/>
              <a:t>knize</a:t>
            </a:r>
            <a:r>
              <a:rPr lang="en-US" dirty="0"/>
              <a:t> </a:t>
            </a:r>
            <a:r>
              <a:rPr lang="en-US" i="1" dirty="0"/>
              <a:t>Scripts, Sequences, and Stories: Elements of a Postclassical Narratology </a:t>
            </a:r>
            <a:r>
              <a:rPr lang="en-GB" dirty="0"/>
              <a:t>(1997)</a:t>
            </a:r>
            <a:endParaRPr lang="en-US" dirty="0"/>
          </a:p>
          <a:p>
            <a:pPr lvl="0"/>
            <a:r>
              <a:rPr lang="en-US" dirty="0" err="1"/>
              <a:t>označuje</a:t>
            </a:r>
            <a:r>
              <a:rPr lang="en-US" dirty="0"/>
              <a:t> </a:t>
            </a:r>
            <a:r>
              <a:rPr lang="en-US" dirty="0" err="1"/>
              <a:t>transformaci</a:t>
            </a:r>
            <a:r>
              <a:rPr lang="en-US" dirty="0"/>
              <a:t> </a:t>
            </a:r>
            <a:r>
              <a:rPr lang="en-US" dirty="0" err="1"/>
              <a:t>narratologických</a:t>
            </a:r>
            <a:r>
              <a:rPr lang="en-US" dirty="0"/>
              <a:t> </a:t>
            </a:r>
            <a:r>
              <a:rPr lang="en-US" dirty="0" err="1"/>
              <a:t>bádání</a:t>
            </a:r>
            <a:r>
              <a:rPr lang="en-US" dirty="0"/>
              <a:t> </a:t>
            </a:r>
            <a:r>
              <a:rPr lang="en-US" dirty="0" err="1"/>
              <a:t>zhruba</a:t>
            </a:r>
            <a:r>
              <a:rPr lang="en-US" dirty="0"/>
              <a:t> od </a:t>
            </a:r>
            <a:r>
              <a:rPr lang="en-US" dirty="0" err="1"/>
              <a:t>konce</a:t>
            </a:r>
            <a:r>
              <a:rPr lang="en-US" dirty="0"/>
              <a:t> 80. let XX. </a:t>
            </a:r>
            <a:r>
              <a:rPr lang="en-US" dirty="0" err="1"/>
              <a:t>století</a:t>
            </a:r>
            <a:endParaRPr lang="en-US" dirty="0"/>
          </a:p>
          <a:p>
            <a:r>
              <a:rPr lang="en-US" dirty="0" err="1"/>
              <a:t>namísto</a:t>
            </a:r>
            <a:r>
              <a:rPr lang="en-US" dirty="0"/>
              <a:t> </a:t>
            </a:r>
            <a:r>
              <a:rPr lang="en-US" dirty="0" err="1"/>
              <a:t>sdudia</a:t>
            </a:r>
            <a:r>
              <a:rPr lang="en-US" dirty="0"/>
              <a:t> </a:t>
            </a:r>
            <a:r>
              <a:rPr lang="en-US" dirty="0" err="1"/>
              <a:t>narativních</a:t>
            </a:r>
            <a:r>
              <a:rPr lang="en-US" dirty="0"/>
              <a:t> </a:t>
            </a:r>
            <a:r>
              <a:rPr lang="en-US" dirty="0" err="1"/>
              <a:t>univerzálií</a:t>
            </a:r>
            <a:r>
              <a:rPr lang="en-US" dirty="0"/>
              <a:t>, PKN </a:t>
            </a:r>
            <a:r>
              <a:rPr lang="en-US" dirty="0" err="1"/>
              <a:t>věnuje</a:t>
            </a:r>
            <a:r>
              <a:rPr lang="en-US" dirty="0"/>
              <a:t> </a:t>
            </a:r>
            <a:r>
              <a:rPr lang="en-US" dirty="0" err="1"/>
              <a:t>svou</a:t>
            </a:r>
            <a:r>
              <a:rPr lang="en-US" dirty="0"/>
              <a:t> </a:t>
            </a:r>
            <a:r>
              <a:rPr lang="en-US" dirty="0" err="1"/>
              <a:t>pozornost</a:t>
            </a:r>
            <a:r>
              <a:rPr lang="en-US" dirty="0"/>
              <a:t>  </a:t>
            </a:r>
            <a:r>
              <a:rPr lang="en-US" dirty="0" err="1"/>
              <a:t>historicitě</a:t>
            </a:r>
            <a:r>
              <a:rPr lang="en-US" dirty="0"/>
              <a:t> a </a:t>
            </a:r>
            <a:r>
              <a:rPr lang="en-US" dirty="0" err="1"/>
              <a:t>kontextualitě</a:t>
            </a:r>
            <a:r>
              <a:rPr lang="en-US" dirty="0"/>
              <a:t> </a:t>
            </a:r>
            <a:r>
              <a:rPr lang="en-US" dirty="0" err="1"/>
              <a:t>způsobů</a:t>
            </a:r>
            <a:r>
              <a:rPr lang="en-US" dirty="0"/>
              <a:t> </a:t>
            </a:r>
            <a:r>
              <a:rPr lang="en-US" dirty="0" err="1"/>
              <a:t>narativní</a:t>
            </a:r>
            <a:r>
              <a:rPr lang="en-US" dirty="0"/>
              <a:t> </a:t>
            </a:r>
            <a:r>
              <a:rPr lang="en-US" dirty="0" err="1"/>
              <a:t>reprezentace</a:t>
            </a:r>
            <a:r>
              <a:rPr lang="en-US" dirty="0"/>
              <a:t> a </a:t>
            </a:r>
            <a:r>
              <a:rPr lang="en-US" dirty="0" err="1"/>
              <a:t>též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pragmatickému</a:t>
            </a:r>
            <a:r>
              <a:rPr lang="en-US" dirty="0"/>
              <a:t> </a:t>
            </a:r>
            <a:r>
              <a:rPr lang="en-US" dirty="0" err="1"/>
              <a:t>fungování</a:t>
            </a:r>
            <a:r>
              <a:rPr lang="en-US" dirty="0"/>
              <a:t> </a:t>
            </a:r>
            <a:r>
              <a:rPr lang="en-US" dirty="0" err="1"/>
              <a:t>napříč</a:t>
            </a:r>
            <a:r>
              <a:rPr lang="en-US" dirty="0"/>
              <a:t> </a:t>
            </a:r>
            <a:r>
              <a:rPr lang="en-US" dirty="0" err="1"/>
              <a:t>médii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19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217"/>
    </mc:Choice>
    <mc:Fallback xmlns="">
      <p:transition spd="slow" advTm="16221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POSTKLASiCKÁ</a:t>
            </a:r>
            <a:r>
              <a:rPr lang="en-US" dirty="0"/>
              <a:t> </a:t>
            </a:r>
            <a:r>
              <a:rPr lang="en-US" dirty="0" err="1"/>
              <a:t>NARATOLOGiE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David Herman</a:t>
            </a:r>
            <a:endParaRPr lang="en-US" b="1" dirty="0"/>
          </a:p>
          <a:p>
            <a:pPr lvl="0"/>
            <a:r>
              <a:rPr lang="en-GB" dirty="0"/>
              <a:t>PKN je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inkluzivní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KN a </a:t>
            </a:r>
            <a:r>
              <a:rPr lang="en-GB" dirty="0" err="1"/>
              <a:t>též</a:t>
            </a:r>
            <a:r>
              <a:rPr lang="en-GB" dirty="0"/>
              <a:t> </a:t>
            </a:r>
            <a:r>
              <a:rPr lang="en-GB" dirty="0" err="1"/>
              <a:t>otevřenější</a:t>
            </a:r>
            <a:endParaRPr lang="en-GB" dirty="0"/>
          </a:p>
          <a:p>
            <a:pPr lvl="0"/>
            <a:r>
              <a:rPr lang="en-GB" dirty="0"/>
              <a:t>j</a:t>
            </a:r>
            <a:r>
              <a:rPr lang="en-US" dirty="0"/>
              <a:t>e </a:t>
            </a:r>
            <a:r>
              <a:rPr lang="en-US" dirty="0" err="1"/>
              <a:t>lépe</a:t>
            </a:r>
            <a:r>
              <a:rPr lang="en-US" dirty="0"/>
              <a:t> </a:t>
            </a:r>
            <a:r>
              <a:rPr lang="en-US" dirty="0" err="1"/>
              <a:t>mluvt</a:t>
            </a:r>
            <a:r>
              <a:rPr lang="en-US" dirty="0"/>
              <a:t> </a:t>
            </a:r>
            <a:r>
              <a:rPr lang="en-US" dirty="0" err="1"/>
              <a:t>spíše</a:t>
            </a:r>
            <a:r>
              <a:rPr lang="en-US" dirty="0"/>
              <a:t> o </a:t>
            </a:r>
            <a:r>
              <a:rPr lang="en-US" dirty="0" err="1"/>
              <a:t>různých</a:t>
            </a:r>
            <a:r>
              <a:rPr lang="en-US" dirty="0"/>
              <a:t> PK </a:t>
            </a:r>
            <a:r>
              <a:rPr lang="en-US" dirty="0" err="1"/>
              <a:t>naratologiích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o </a:t>
            </a:r>
            <a:r>
              <a:rPr lang="en-US" dirty="0" err="1"/>
              <a:t>jednom</a:t>
            </a:r>
            <a:r>
              <a:rPr lang="en-US" dirty="0"/>
              <a:t>, </a:t>
            </a:r>
            <a:r>
              <a:rPr lang="en-US" dirty="0" err="1"/>
              <a:t>novém</a:t>
            </a:r>
            <a:r>
              <a:rPr lang="en-US" dirty="0"/>
              <a:t> </a:t>
            </a:r>
            <a:r>
              <a:rPr lang="en-US" dirty="0" err="1"/>
              <a:t>přístupu</a:t>
            </a:r>
            <a:r>
              <a:rPr lang="en-US" dirty="0"/>
              <a:t> – </a:t>
            </a:r>
            <a:r>
              <a:rPr lang="en-US" dirty="0" err="1"/>
              <a:t>plurál</a:t>
            </a:r>
            <a:r>
              <a:rPr lang="en-US" dirty="0"/>
              <a:t> </a:t>
            </a:r>
            <a:r>
              <a:rPr lang="en-US" dirty="0" err="1"/>
              <a:t>lépe</a:t>
            </a:r>
            <a:r>
              <a:rPr lang="en-US" dirty="0"/>
              <a:t> </a:t>
            </a:r>
            <a:r>
              <a:rPr lang="en-US" dirty="0" err="1"/>
              <a:t>vystihuje</a:t>
            </a:r>
            <a:r>
              <a:rPr lang="en-US" dirty="0"/>
              <a:t> </a:t>
            </a:r>
            <a:r>
              <a:rPr lang="en-US" dirty="0" err="1"/>
              <a:t>rozptyl</a:t>
            </a:r>
            <a:r>
              <a:rPr lang="en-US" dirty="0"/>
              <a:t>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přístupů</a:t>
            </a:r>
            <a:endParaRPr lang="en-US" dirty="0"/>
          </a:p>
          <a:p>
            <a:pPr marL="0" lvl="0" indent="0">
              <a:buNone/>
            </a:pPr>
            <a:r>
              <a:rPr lang="en-US" b="1" dirty="0"/>
              <a:t>Monika </a:t>
            </a:r>
            <a:r>
              <a:rPr lang="en-US" b="1" dirty="0" err="1"/>
              <a:t>Fludernik</a:t>
            </a:r>
            <a:r>
              <a:rPr lang="en-US" b="1" dirty="0"/>
              <a:t> </a:t>
            </a:r>
          </a:p>
          <a:p>
            <a:pPr lvl="0"/>
            <a:r>
              <a:rPr lang="en-US" dirty="0" err="1"/>
              <a:t>neschopnost</a:t>
            </a:r>
            <a:r>
              <a:rPr lang="en-US" dirty="0"/>
              <a:t> </a:t>
            </a:r>
            <a:r>
              <a:rPr lang="en-US" dirty="0" err="1"/>
              <a:t>klasické</a:t>
            </a:r>
            <a:r>
              <a:rPr lang="en-US" dirty="0"/>
              <a:t> naratologie </a:t>
            </a:r>
            <a:r>
              <a:rPr lang="en-US" dirty="0" err="1"/>
              <a:t>poskytnout</a:t>
            </a:r>
            <a:r>
              <a:rPr lang="en-US" dirty="0"/>
              <a:t> </a:t>
            </a:r>
            <a:r>
              <a:rPr lang="en-US" dirty="0" err="1"/>
              <a:t>relevantní</a:t>
            </a:r>
            <a:r>
              <a:rPr lang="en-US" dirty="0"/>
              <a:t> </a:t>
            </a:r>
            <a:r>
              <a:rPr lang="en-US" dirty="0" err="1"/>
              <a:t>záruky</a:t>
            </a:r>
            <a:r>
              <a:rPr lang="en-US" dirty="0"/>
              <a:t> </a:t>
            </a:r>
            <a:r>
              <a:rPr lang="en-US" dirty="0" err="1"/>
              <a:t>svých</a:t>
            </a:r>
            <a:r>
              <a:rPr lang="en-US" dirty="0"/>
              <a:t> </a:t>
            </a:r>
            <a:r>
              <a:rPr lang="en-US" dirty="0" err="1"/>
              <a:t>původně</a:t>
            </a:r>
            <a:r>
              <a:rPr lang="en-US" dirty="0"/>
              <a:t> </a:t>
            </a:r>
            <a:r>
              <a:rPr lang="en-US" dirty="0" err="1"/>
              <a:t>lingvistických</a:t>
            </a:r>
            <a:r>
              <a:rPr lang="en-US" dirty="0"/>
              <a:t> </a:t>
            </a:r>
            <a:r>
              <a:rPr lang="en-US" dirty="0" err="1"/>
              <a:t>kategorií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v </a:t>
            </a:r>
            <a:r>
              <a:rPr lang="en-US" dirty="0" err="1"/>
              <a:t>mnohém</a:t>
            </a:r>
            <a:r>
              <a:rPr lang="en-US" dirty="0"/>
              <a:t> </a:t>
            </a:r>
            <a:r>
              <a:rPr lang="en-US" dirty="0" err="1"/>
              <a:t>kompenzována</a:t>
            </a:r>
            <a:r>
              <a:rPr lang="en-US" dirty="0"/>
              <a:t> </a:t>
            </a:r>
            <a:r>
              <a:rPr lang="en-US" dirty="0" err="1"/>
              <a:t>přesunem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kognitivisticky</a:t>
            </a:r>
            <a:r>
              <a:rPr lang="en-US" dirty="0"/>
              <a:t> </a:t>
            </a:r>
            <a:r>
              <a:rPr lang="en-US" dirty="0" err="1"/>
              <a:t>orientovaným</a:t>
            </a:r>
            <a:r>
              <a:rPr lang="en-US" dirty="0"/>
              <a:t> </a:t>
            </a:r>
            <a:r>
              <a:rPr lang="en-US" dirty="0" err="1"/>
              <a:t>pozicím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doplnily</a:t>
            </a:r>
            <a:r>
              <a:rPr lang="en-US" dirty="0"/>
              <a:t> </a:t>
            </a:r>
            <a:r>
              <a:rPr lang="en-US" dirty="0" err="1"/>
              <a:t>lingvistické</a:t>
            </a:r>
            <a:r>
              <a:rPr lang="en-US" dirty="0"/>
              <a:t> </a:t>
            </a:r>
            <a:r>
              <a:rPr lang="en-US" dirty="0" err="1"/>
              <a:t>modely</a:t>
            </a:r>
            <a:r>
              <a:rPr lang="en-US" dirty="0"/>
              <a:t> o </a:t>
            </a:r>
            <a:r>
              <a:rPr lang="en-US" dirty="0" err="1"/>
              <a:t>cenné</a:t>
            </a:r>
            <a:r>
              <a:rPr lang="en-US" dirty="0"/>
              <a:t> </a:t>
            </a:r>
            <a:r>
              <a:rPr lang="en-US" dirty="0" err="1"/>
              <a:t>kategorie</a:t>
            </a:r>
            <a:r>
              <a:rPr lang="en-US" dirty="0"/>
              <a:t> a </a:t>
            </a:r>
            <a:r>
              <a:rPr lang="en-US" dirty="0" err="1"/>
              <a:t>přístupy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90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970"/>
    </mc:Choice>
    <mc:Fallback xmlns="">
      <p:transition spd="slow" advTm="13397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POSTKLASiCKÁ</a:t>
            </a:r>
            <a:r>
              <a:rPr lang="en-US" dirty="0"/>
              <a:t> </a:t>
            </a:r>
            <a:r>
              <a:rPr lang="en-US" dirty="0" err="1"/>
              <a:t>NARATOLOGiE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Nünning</a:t>
            </a:r>
            <a:r>
              <a:rPr lang="en-US" b="1" dirty="0"/>
              <a:t> &amp; </a:t>
            </a:r>
            <a:r>
              <a:rPr lang="en-US" b="1" dirty="0" err="1"/>
              <a:t>Nünning</a:t>
            </a:r>
            <a:r>
              <a:rPr lang="en-US" b="1" dirty="0"/>
              <a:t>: </a:t>
            </a:r>
            <a:endParaRPr lang="en-US" dirty="0"/>
          </a:p>
          <a:p>
            <a:pPr lvl="0"/>
            <a:r>
              <a:rPr lang="en-US" dirty="0"/>
              <a:t>existence “</a:t>
            </a:r>
            <a:r>
              <a:rPr lang="en-US" dirty="0" err="1"/>
              <a:t>nových</a:t>
            </a:r>
            <a:r>
              <a:rPr lang="en-US" dirty="0"/>
              <a:t> </a:t>
            </a:r>
            <a:r>
              <a:rPr lang="en-US" dirty="0" err="1"/>
              <a:t>naratologií</a:t>
            </a:r>
            <a:r>
              <a:rPr lang="en-US" dirty="0"/>
              <a:t>”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šest</a:t>
            </a:r>
            <a:r>
              <a:rPr lang="en-US" dirty="0"/>
              <a:t> </a:t>
            </a:r>
            <a:r>
              <a:rPr lang="en-US" dirty="0" err="1"/>
              <a:t>oblastí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leží</a:t>
            </a:r>
            <a:r>
              <a:rPr lang="en-US" dirty="0"/>
              <a:t> v </a:t>
            </a:r>
            <a:r>
              <a:rPr lang="en-US" dirty="0" err="1"/>
              <a:t>centru</a:t>
            </a:r>
            <a:r>
              <a:rPr lang="en-US" dirty="0"/>
              <a:t> </a:t>
            </a:r>
            <a:r>
              <a:rPr lang="en-US" dirty="0" err="1"/>
              <a:t>pozornosti</a:t>
            </a:r>
            <a:r>
              <a:rPr lang="en-US" dirty="0"/>
              <a:t>:</a:t>
            </a:r>
          </a:p>
          <a:p>
            <a:pPr lvl="0"/>
            <a:r>
              <a:rPr lang="en-US" dirty="0"/>
              <a:t>(a) </a:t>
            </a:r>
            <a:r>
              <a:rPr lang="en-US" dirty="0" err="1"/>
              <a:t>rozšířené</a:t>
            </a:r>
            <a:r>
              <a:rPr lang="en-US" dirty="0"/>
              <a:t> </a:t>
            </a:r>
            <a:r>
              <a:rPr lang="en-US" dirty="0" err="1"/>
              <a:t>studium</a:t>
            </a:r>
            <a:r>
              <a:rPr lang="en-US" dirty="0"/>
              <a:t> </a:t>
            </a:r>
            <a:r>
              <a:rPr lang="en-US" dirty="0" err="1"/>
              <a:t>historie</a:t>
            </a:r>
            <a:r>
              <a:rPr lang="en-US" dirty="0"/>
              <a:t> </a:t>
            </a:r>
            <a:r>
              <a:rPr lang="en-US" dirty="0" err="1"/>
              <a:t>naratologických</a:t>
            </a:r>
            <a:r>
              <a:rPr lang="en-US" dirty="0"/>
              <a:t> </a:t>
            </a:r>
            <a:r>
              <a:rPr lang="en-US" dirty="0" err="1"/>
              <a:t>zkoumání</a:t>
            </a:r>
            <a:r>
              <a:rPr lang="en-US" dirty="0"/>
              <a:t>; (b)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příklady</a:t>
            </a:r>
            <a:r>
              <a:rPr lang="en-US" dirty="0"/>
              <a:t> </a:t>
            </a:r>
            <a:r>
              <a:rPr lang="en-US" dirty="0" err="1"/>
              <a:t>naratologických</a:t>
            </a:r>
            <a:r>
              <a:rPr lang="en-US" dirty="0"/>
              <a:t> </a:t>
            </a:r>
            <a:r>
              <a:rPr lang="en-US" dirty="0" err="1"/>
              <a:t>analýz</a:t>
            </a:r>
            <a:r>
              <a:rPr lang="en-US" dirty="0"/>
              <a:t> </a:t>
            </a:r>
            <a:r>
              <a:rPr lang="en-US" dirty="0" err="1"/>
              <a:t>textu</a:t>
            </a:r>
            <a:r>
              <a:rPr lang="en-US" dirty="0"/>
              <a:t>; (c) </a:t>
            </a:r>
            <a:r>
              <a:rPr lang="en-US" dirty="0" err="1"/>
              <a:t>detailní</a:t>
            </a:r>
            <a:r>
              <a:rPr lang="en-US" dirty="0"/>
              <a:t> </a:t>
            </a:r>
            <a:r>
              <a:rPr lang="en-US" dirty="0" err="1"/>
              <a:t>teoretická</a:t>
            </a:r>
            <a:r>
              <a:rPr lang="en-US" dirty="0"/>
              <a:t> </a:t>
            </a:r>
            <a:r>
              <a:rPr lang="en-US" dirty="0" err="1"/>
              <a:t>explikace</a:t>
            </a:r>
            <a:r>
              <a:rPr lang="en-US" dirty="0"/>
              <a:t> </a:t>
            </a:r>
            <a:r>
              <a:rPr lang="en-US" dirty="0" err="1"/>
              <a:t>esenciálních</a:t>
            </a:r>
            <a:r>
              <a:rPr lang="en-US" dirty="0"/>
              <a:t> </a:t>
            </a:r>
            <a:r>
              <a:rPr lang="en-US" dirty="0" err="1"/>
              <a:t>naratologických</a:t>
            </a:r>
            <a:r>
              <a:rPr lang="en-US" dirty="0"/>
              <a:t> </a:t>
            </a:r>
            <a:r>
              <a:rPr lang="en-US" dirty="0" err="1"/>
              <a:t>konceptů</a:t>
            </a:r>
            <a:r>
              <a:rPr lang="en-US" dirty="0"/>
              <a:t>; (d) </a:t>
            </a:r>
            <a:r>
              <a:rPr lang="en-US" dirty="0" err="1"/>
              <a:t>naratologické</a:t>
            </a:r>
            <a:r>
              <a:rPr lang="en-US" dirty="0"/>
              <a:t> </a:t>
            </a:r>
            <a:r>
              <a:rPr lang="en-US" dirty="0" err="1"/>
              <a:t>rekonstrukce</a:t>
            </a:r>
            <a:r>
              <a:rPr lang="en-US" dirty="0"/>
              <a:t> </a:t>
            </a:r>
            <a:r>
              <a:rPr lang="en-US" dirty="0" err="1"/>
              <a:t>fenoménů</a:t>
            </a:r>
            <a:r>
              <a:rPr lang="en-US" dirty="0"/>
              <a:t> </a:t>
            </a:r>
            <a:r>
              <a:rPr lang="en-US" dirty="0" err="1"/>
              <a:t>související</a:t>
            </a:r>
            <a:r>
              <a:rPr lang="en-US" dirty="0"/>
              <a:t> s </a:t>
            </a:r>
            <a:r>
              <a:rPr lang="en-US" dirty="0" err="1"/>
              <a:t>literární</a:t>
            </a:r>
            <a:r>
              <a:rPr lang="en-US" dirty="0"/>
              <a:t> </a:t>
            </a:r>
            <a:r>
              <a:rPr lang="en-US" dirty="0" err="1"/>
              <a:t>historií</a:t>
            </a:r>
            <a:r>
              <a:rPr lang="en-US" dirty="0"/>
              <a:t>; (e) </a:t>
            </a:r>
            <a:r>
              <a:rPr lang="en-US" dirty="0" err="1"/>
              <a:t>naratologické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v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kulturní</a:t>
            </a:r>
            <a:r>
              <a:rPr lang="en-US" dirty="0"/>
              <a:t> </a:t>
            </a:r>
            <a:r>
              <a:rPr lang="en-US" dirty="0" err="1"/>
              <a:t>historie</a:t>
            </a:r>
            <a:r>
              <a:rPr lang="en-US" dirty="0"/>
              <a:t>; (f) </a:t>
            </a:r>
            <a:r>
              <a:rPr lang="en-US" dirty="0" err="1"/>
              <a:t>výzkum</a:t>
            </a:r>
            <a:r>
              <a:rPr lang="en-US" dirty="0"/>
              <a:t> </a:t>
            </a:r>
            <a:r>
              <a:rPr lang="en-US" dirty="0" err="1"/>
              <a:t>intermediálních</a:t>
            </a:r>
            <a:r>
              <a:rPr lang="en-US" dirty="0"/>
              <a:t> </a:t>
            </a:r>
            <a:r>
              <a:rPr lang="en-US" dirty="0" err="1"/>
              <a:t>aspektů</a:t>
            </a:r>
            <a:r>
              <a:rPr lang="en-US" dirty="0"/>
              <a:t> narativu.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53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302"/>
    </mc:Choice>
    <mc:Fallback xmlns="">
      <p:transition spd="slow" advTm="171302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POSTKLASiCKÁ</a:t>
            </a:r>
            <a:r>
              <a:rPr lang="en-US" dirty="0"/>
              <a:t> </a:t>
            </a:r>
            <a:r>
              <a:rPr lang="en-US" dirty="0" err="1"/>
              <a:t>NARATOLOGiE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John Pier</a:t>
            </a:r>
          </a:p>
          <a:p>
            <a:r>
              <a:rPr lang="en-US" dirty="0"/>
              <a:t>“</a:t>
            </a:r>
            <a:r>
              <a:rPr lang="en-US" dirty="0" err="1"/>
              <a:t>Postklasická</a:t>
            </a:r>
            <a:r>
              <a:rPr lang="en-US" dirty="0"/>
              <a:t>  naratologie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jednotné</a:t>
            </a:r>
            <a:r>
              <a:rPr lang="en-US" dirty="0"/>
              <a:t> </a:t>
            </a:r>
            <a:r>
              <a:rPr lang="en-US" dirty="0" err="1"/>
              <a:t>hnutí</a:t>
            </a:r>
            <a:r>
              <a:rPr lang="en-US" dirty="0"/>
              <a:t>, </a:t>
            </a:r>
            <a:r>
              <a:rPr lang="en-US" dirty="0" err="1"/>
              <a:t>nýbrž</a:t>
            </a:r>
            <a:r>
              <a:rPr lang="en-US" dirty="0"/>
              <a:t> </a:t>
            </a:r>
            <a:r>
              <a:rPr lang="en-US" dirty="0" err="1"/>
              <a:t>spíše</a:t>
            </a:r>
            <a:r>
              <a:rPr lang="en-US" dirty="0"/>
              <a:t> </a:t>
            </a:r>
            <a:r>
              <a:rPr lang="en-US" dirty="0" err="1"/>
              <a:t>propojuje</a:t>
            </a:r>
            <a:r>
              <a:rPr lang="en-US" dirty="0"/>
              <a:t> </a:t>
            </a:r>
            <a:r>
              <a:rPr lang="en-US" dirty="0" err="1"/>
              <a:t>různorodost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méně</a:t>
            </a:r>
            <a:r>
              <a:rPr lang="en-US" dirty="0"/>
              <a:t> </a:t>
            </a:r>
            <a:r>
              <a:rPr lang="en-US" dirty="0" err="1"/>
              <a:t>překrývajících</a:t>
            </a:r>
            <a:r>
              <a:rPr lang="en-US" dirty="0"/>
              <a:t> se </a:t>
            </a:r>
            <a:r>
              <a:rPr lang="en-US" dirty="0" err="1"/>
              <a:t>paradigmat</a:t>
            </a:r>
            <a:r>
              <a:rPr lang="en-US" dirty="0"/>
              <a:t> a </a:t>
            </a:r>
            <a:r>
              <a:rPr lang="en-US" dirty="0" err="1"/>
              <a:t>modelů</a:t>
            </a:r>
            <a:r>
              <a:rPr lang="en-US" dirty="0"/>
              <a:t> a </a:t>
            </a:r>
            <a:r>
              <a:rPr lang="en-US" dirty="0" err="1"/>
              <a:t>někdy</a:t>
            </a:r>
            <a:r>
              <a:rPr lang="en-US" dirty="0"/>
              <a:t> </a:t>
            </a:r>
            <a:r>
              <a:rPr lang="en-US" dirty="0" err="1"/>
              <a:t>dokonce</a:t>
            </a:r>
            <a:r>
              <a:rPr lang="en-US" dirty="0"/>
              <a:t> </a:t>
            </a:r>
            <a:r>
              <a:rPr lang="en-US" dirty="0" err="1"/>
              <a:t>nekompatibilních</a:t>
            </a:r>
            <a:r>
              <a:rPr lang="en-US" dirty="0"/>
              <a:t> </a:t>
            </a:r>
            <a:r>
              <a:rPr lang="en-US" dirty="0" err="1"/>
              <a:t>teoretických</a:t>
            </a:r>
            <a:r>
              <a:rPr lang="en-US" dirty="0"/>
              <a:t> </a:t>
            </a:r>
            <a:r>
              <a:rPr lang="en-US" dirty="0" err="1"/>
              <a:t>předpokladů</a:t>
            </a:r>
            <a:r>
              <a:rPr lang="en-US" dirty="0"/>
              <a:t>, </a:t>
            </a:r>
            <a:r>
              <a:rPr lang="en-US" dirty="0" err="1"/>
              <a:t>metodologií</a:t>
            </a:r>
            <a:r>
              <a:rPr lang="en-US" dirty="0"/>
              <a:t> a </a:t>
            </a:r>
            <a:r>
              <a:rPr lang="en-US" dirty="0" err="1"/>
              <a:t>cílů</a:t>
            </a:r>
            <a:r>
              <a:rPr lang="en-US" dirty="0"/>
              <a:t>. Z </a:t>
            </a:r>
            <a:r>
              <a:rPr lang="en-US" dirty="0" err="1"/>
              <a:t>tohoto</a:t>
            </a:r>
            <a:r>
              <a:rPr lang="en-US" dirty="0"/>
              <a:t> </a:t>
            </a:r>
            <a:r>
              <a:rPr lang="en-US" dirty="0" err="1"/>
              <a:t>důvodu</a:t>
            </a:r>
            <a:r>
              <a:rPr lang="en-US" dirty="0"/>
              <a:t> k </a:t>
            </a:r>
            <a:r>
              <a:rPr lang="en-US" dirty="0" err="1"/>
              <a:t>ní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odkazujeme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k ‘</a:t>
            </a:r>
            <a:r>
              <a:rPr lang="en-US" dirty="0" err="1"/>
              <a:t>naratologiím</a:t>
            </a:r>
            <a:r>
              <a:rPr lang="en-US" dirty="0"/>
              <a:t>’. </a:t>
            </a:r>
            <a:r>
              <a:rPr lang="en-US" dirty="0" err="1"/>
              <a:t>Nové</a:t>
            </a:r>
            <a:r>
              <a:rPr lang="en-US" dirty="0"/>
              <a:t> naratologie, </a:t>
            </a:r>
            <a:r>
              <a:rPr lang="en-US" dirty="0" err="1"/>
              <a:t>zrozené</a:t>
            </a:r>
            <a:r>
              <a:rPr lang="en-US" dirty="0"/>
              <a:t> z </a:t>
            </a:r>
            <a:r>
              <a:rPr lang="en-US" dirty="0" err="1"/>
              <a:t>metodologií</a:t>
            </a:r>
            <a:r>
              <a:rPr lang="en-US" dirty="0"/>
              <a:t> a </a:t>
            </a:r>
            <a:r>
              <a:rPr lang="en-US" dirty="0" err="1"/>
              <a:t>perspektiv</a:t>
            </a:r>
            <a:r>
              <a:rPr lang="en-US" dirty="0"/>
              <a:t> </a:t>
            </a:r>
            <a:r>
              <a:rPr lang="en-US" dirty="0" err="1"/>
              <a:t>inspirované</a:t>
            </a:r>
            <a:r>
              <a:rPr lang="en-US" dirty="0"/>
              <a:t> </a:t>
            </a:r>
            <a:r>
              <a:rPr lang="en-US" dirty="0" err="1"/>
              <a:t>vývojem</a:t>
            </a:r>
            <a:r>
              <a:rPr lang="en-US" dirty="0"/>
              <a:t> v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diskursní</a:t>
            </a:r>
            <a:r>
              <a:rPr lang="en-US" dirty="0"/>
              <a:t> </a:t>
            </a:r>
            <a:r>
              <a:rPr lang="en-US" dirty="0" err="1"/>
              <a:t>analýzy</a:t>
            </a:r>
            <a:r>
              <a:rPr lang="en-US" dirty="0"/>
              <a:t>, </a:t>
            </a:r>
            <a:r>
              <a:rPr lang="en-US" dirty="0" err="1"/>
              <a:t>pragmatiky</a:t>
            </a:r>
            <a:r>
              <a:rPr lang="en-US" dirty="0"/>
              <a:t> a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mluvních</a:t>
            </a:r>
            <a:r>
              <a:rPr lang="en-US" dirty="0"/>
              <a:t>/</a:t>
            </a:r>
            <a:r>
              <a:rPr lang="en-US" dirty="0" err="1"/>
              <a:t>řečových</a:t>
            </a:r>
            <a:r>
              <a:rPr lang="en-US" dirty="0"/>
              <a:t> </a:t>
            </a:r>
            <a:r>
              <a:rPr lang="en-US" dirty="0" err="1"/>
              <a:t>aktů</a:t>
            </a:r>
            <a:r>
              <a:rPr lang="en-US" dirty="0"/>
              <a:t>, </a:t>
            </a:r>
            <a:r>
              <a:rPr lang="en-US" dirty="0" err="1"/>
              <a:t>logiky</a:t>
            </a:r>
            <a:r>
              <a:rPr lang="en-US" dirty="0"/>
              <a:t> </a:t>
            </a:r>
            <a:r>
              <a:rPr lang="en-US" dirty="0" err="1"/>
              <a:t>možných</a:t>
            </a:r>
            <a:r>
              <a:rPr lang="en-US" dirty="0"/>
              <a:t> </a:t>
            </a:r>
            <a:r>
              <a:rPr lang="en-US" dirty="0" err="1"/>
              <a:t>světů</a:t>
            </a:r>
            <a:r>
              <a:rPr lang="en-US" dirty="0"/>
              <a:t>, </a:t>
            </a:r>
            <a:r>
              <a:rPr lang="en-US" dirty="0" err="1"/>
              <a:t>kognitivních</a:t>
            </a:r>
            <a:r>
              <a:rPr lang="en-US" dirty="0"/>
              <a:t> </a:t>
            </a:r>
            <a:r>
              <a:rPr lang="en-US" dirty="0" err="1"/>
              <a:t>věd</a:t>
            </a:r>
            <a:r>
              <a:rPr lang="en-US" dirty="0"/>
              <a:t>, </a:t>
            </a:r>
            <a:r>
              <a:rPr lang="en-US" dirty="0" err="1"/>
              <a:t>atd</a:t>
            </a:r>
            <a:r>
              <a:rPr lang="en-US" dirty="0"/>
              <a:t>., </a:t>
            </a:r>
            <a:r>
              <a:rPr lang="en-US" dirty="0" err="1"/>
              <a:t>nešly</a:t>
            </a:r>
            <a:r>
              <a:rPr lang="en-US" dirty="0"/>
              <a:t> </a:t>
            </a:r>
            <a:r>
              <a:rPr lang="en-US" dirty="0" err="1"/>
              <a:t>cestou</a:t>
            </a:r>
            <a:r>
              <a:rPr lang="en-US" dirty="0"/>
              <a:t> </a:t>
            </a:r>
            <a:r>
              <a:rPr lang="en-US" dirty="0" err="1"/>
              <a:t>centralizovaného</a:t>
            </a:r>
            <a:r>
              <a:rPr lang="en-US" dirty="0"/>
              <a:t> </a:t>
            </a:r>
            <a:r>
              <a:rPr lang="en-US" dirty="0" err="1"/>
              <a:t>modelu</a:t>
            </a:r>
            <a:r>
              <a:rPr lang="en-US" dirty="0"/>
              <a:t>. </a:t>
            </a:r>
            <a:r>
              <a:rPr lang="en-US" dirty="0" err="1"/>
              <a:t>Místo</a:t>
            </a:r>
            <a:r>
              <a:rPr lang="en-US" dirty="0"/>
              <a:t>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/>
              <a:t>vývoj</a:t>
            </a:r>
            <a:r>
              <a:rPr lang="en-US" dirty="0"/>
              <a:t> </a:t>
            </a:r>
            <a:r>
              <a:rPr lang="en-US" dirty="0" err="1"/>
              <a:t>jde</a:t>
            </a:r>
            <a:r>
              <a:rPr lang="en-US" dirty="0"/>
              <a:t> </a:t>
            </a:r>
            <a:r>
              <a:rPr lang="en-US" dirty="0" err="1"/>
              <a:t>cestou</a:t>
            </a:r>
            <a:r>
              <a:rPr lang="en-US" dirty="0"/>
              <a:t> </a:t>
            </a:r>
            <a:r>
              <a:rPr lang="en-US" dirty="0" err="1"/>
              <a:t>reartikulace</a:t>
            </a:r>
            <a:r>
              <a:rPr lang="en-US" dirty="0"/>
              <a:t> </a:t>
            </a:r>
            <a:r>
              <a:rPr lang="en-US" dirty="0" err="1"/>
              <a:t>naratologického</a:t>
            </a:r>
            <a:r>
              <a:rPr lang="en-US" dirty="0"/>
              <a:t> </a:t>
            </a:r>
            <a:r>
              <a:rPr lang="en-US" dirty="0" err="1"/>
              <a:t>programu</a:t>
            </a:r>
            <a:r>
              <a:rPr lang="en-US" dirty="0"/>
              <a:t> v </a:t>
            </a:r>
            <a:r>
              <a:rPr lang="en-US" dirty="0" err="1"/>
              <a:t>odpovědi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rozpracování</a:t>
            </a:r>
            <a:r>
              <a:rPr lang="en-US" dirty="0"/>
              <a:t> a </a:t>
            </a:r>
            <a:r>
              <a:rPr lang="en-US" dirty="0" err="1"/>
              <a:t>rozšíření</a:t>
            </a:r>
            <a:r>
              <a:rPr lang="en-US" dirty="0"/>
              <a:t> </a:t>
            </a:r>
            <a:r>
              <a:rPr lang="en-US" dirty="0" err="1"/>
              <a:t>teorií</a:t>
            </a:r>
            <a:r>
              <a:rPr lang="en-US" dirty="0"/>
              <a:t> a </a:t>
            </a:r>
            <a:r>
              <a:rPr lang="en-US" dirty="0" err="1"/>
              <a:t>přístupů</a:t>
            </a:r>
            <a:r>
              <a:rPr lang="en-US" dirty="0"/>
              <a:t> a </a:t>
            </a:r>
            <a:r>
              <a:rPr lang="en-US" dirty="0" err="1"/>
              <a:t>též</a:t>
            </a:r>
            <a:r>
              <a:rPr lang="en-US" dirty="0"/>
              <a:t> </a:t>
            </a:r>
            <a:r>
              <a:rPr lang="en-US" dirty="0" err="1"/>
              <a:t>redefinování</a:t>
            </a:r>
            <a:r>
              <a:rPr lang="en-US" dirty="0"/>
              <a:t> </a:t>
            </a:r>
            <a:r>
              <a:rPr lang="en-US" dirty="0" err="1"/>
              <a:t>místa</a:t>
            </a:r>
            <a:r>
              <a:rPr lang="en-US" dirty="0"/>
              <a:t> naratologie </a:t>
            </a:r>
            <a:r>
              <a:rPr lang="en-US" dirty="0" err="1"/>
              <a:t>vzhledem</a:t>
            </a:r>
            <a:r>
              <a:rPr lang="en-US" dirty="0"/>
              <a:t> k </a:t>
            </a:r>
            <a:r>
              <a:rPr lang="en-US" dirty="0" err="1"/>
              <a:t>narativním</a:t>
            </a:r>
            <a:r>
              <a:rPr lang="en-US" dirty="0"/>
              <a:t> </a:t>
            </a:r>
            <a:r>
              <a:rPr lang="en-US" dirty="0" err="1"/>
              <a:t>studiím</a:t>
            </a:r>
            <a:r>
              <a:rPr lang="en-US" dirty="0"/>
              <a:t>, </a:t>
            </a:r>
            <a:r>
              <a:rPr lang="en-US" dirty="0" err="1"/>
              <a:t>narativní</a:t>
            </a:r>
            <a:r>
              <a:rPr lang="en-US" dirty="0"/>
              <a:t> </a:t>
            </a:r>
            <a:r>
              <a:rPr lang="en-US" dirty="0" err="1"/>
              <a:t>teorii</a:t>
            </a:r>
            <a:r>
              <a:rPr lang="en-US" dirty="0"/>
              <a:t> a </a:t>
            </a:r>
            <a:r>
              <a:rPr lang="en-US" dirty="0" err="1"/>
              <a:t>kritice</a:t>
            </a:r>
            <a:r>
              <a:rPr lang="en-US" dirty="0"/>
              <a:t>.”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20"/>
    </mc:Choice>
    <mc:Fallback xmlns="">
      <p:transition spd="slow" advTm="3382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1303</TotalTime>
  <Words>647</Words>
  <Application>Microsoft Macintosh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Wingdings</vt:lpstr>
      <vt:lpstr>Expo</vt:lpstr>
      <vt:lpstr>KLASiCKÁ/É a POSTKLASiCKÁ/É NARATOLOGiE</vt:lpstr>
      <vt:lpstr>KLASiCKÁ NARATOLOGiE </vt:lpstr>
      <vt:lpstr>KLASiCKÁ NARATOLOGiE </vt:lpstr>
      <vt:lpstr>KLASiCKÁ NARATOLOGiE </vt:lpstr>
      <vt:lpstr>KLASiCKÁ NARATOLOGiE </vt:lpstr>
      <vt:lpstr>POSTKLASiCKÁ NARATOLOGiE </vt:lpstr>
      <vt:lpstr>POSTKLASiCKÁ NARATOLOGiE </vt:lpstr>
      <vt:lpstr>POSTKLASiCKÁ NARATOLOGiE </vt:lpstr>
      <vt:lpstr>POSTKLASiCKÁ NARATOLOGiE </vt:lpstr>
      <vt:lpstr>POSTKLASiCKÁ NARATOLOGiE </vt:lpstr>
      <vt:lpstr>POSTKLASiCKÁ NARATOLOGiE </vt:lpstr>
    </vt:vector>
  </TitlesOfParts>
  <Company>Fort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CLASSICAL and POST-CLASSICAL NARRATOLOGY(-IES)</dc:title>
  <dc:creator>Bohumil Fort</dc:creator>
  <cp:lastModifiedBy>Bohumil Fořt</cp:lastModifiedBy>
  <cp:revision>27</cp:revision>
  <dcterms:created xsi:type="dcterms:W3CDTF">2018-08-09T11:30:06Z</dcterms:created>
  <dcterms:modified xsi:type="dcterms:W3CDTF">2020-04-12T08:15:40Z</dcterms:modified>
</cp:coreProperties>
</file>