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3" r:id="rId6"/>
    <p:sldId id="267" r:id="rId7"/>
    <p:sldId id="269" r:id="rId8"/>
    <p:sldId id="270" r:id="rId9"/>
    <p:sldId id="274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</a:t>
            </a:r>
            <a:r>
              <a:rPr lang="en-US" dirty="0" err="1" smtClean="0"/>
              <a:t>ognitivní</a:t>
            </a:r>
            <a:r>
              <a:rPr lang="en-US" dirty="0" smtClean="0"/>
              <a:t> naratologie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NARX01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03800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Alan </a:t>
            </a:r>
            <a:r>
              <a:rPr lang="en-GB" b="1" dirty="0" smtClean="0"/>
              <a:t>Palmer</a:t>
            </a:r>
            <a:r>
              <a:rPr lang="en-GB" dirty="0" smtClean="0"/>
              <a:t>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i="1" dirty="0" smtClean="0"/>
              <a:t>Fictional </a:t>
            </a:r>
            <a:r>
              <a:rPr lang="en-US" i="1" dirty="0"/>
              <a:t>Minds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smtClean="0"/>
              <a:t>2004), </a:t>
            </a:r>
            <a:r>
              <a:rPr lang="en-US" i="1" dirty="0" smtClean="0"/>
              <a:t>Social </a:t>
            </a:r>
            <a:r>
              <a:rPr lang="en-US" i="1" dirty="0"/>
              <a:t>Minds in the Novel</a:t>
            </a:r>
            <a:r>
              <a:rPr lang="en-US" b="1" dirty="0"/>
              <a:t> </a:t>
            </a:r>
            <a:r>
              <a:rPr lang="en-US" dirty="0"/>
              <a:t>(2010) 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ntermentalita</a:t>
            </a:r>
            <a:endParaRPr lang="en-US" dirty="0" smtClean="0"/>
          </a:p>
          <a:p>
            <a:r>
              <a:rPr lang="en-US" dirty="0" err="1"/>
              <a:t>i</a:t>
            </a:r>
            <a:r>
              <a:rPr lang="en-US" smtClean="0"/>
              <a:t>ntersubjektivita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ociální</a:t>
            </a:r>
            <a:r>
              <a:rPr lang="en-US" dirty="0" smtClean="0"/>
              <a:t> </a:t>
            </a:r>
            <a:r>
              <a:rPr lang="en-US" dirty="0" err="1" smtClean="0"/>
              <a:t>mysli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91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k</a:t>
            </a:r>
            <a:r>
              <a:rPr lang="en-US" sz="3200" b="1" dirty="0" err="1" smtClean="0"/>
              <a:t>lasická</a:t>
            </a:r>
            <a:r>
              <a:rPr lang="en-US" sz="3200" b="1" dirty="0" smtClean="0"/>
              <a:t> a </a:t>
            </a:r>
            <a:r>
              <a:rPr lang="en-US" sz="3200" b="1" dirty="0" err="1" smtClean="0"/>
              <a:t>postklasická</a:t>
            </a:r>
            <a:r>
              <a:rPr lang="en-US" sz="3200" b="1" dirty="0" smtClean="0"/>
              <a:t> naratologie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 smtClean="0"/>
              <a:t>rozdělení </a:t>
            </a:r>
            <a:r>
              <a:rPr lang="cs-CZ" dirty="0" smtClean="0"/>
              <a:t>je </a:t>
            </a:r>
            <a:r>
              <a:rPr lang="cs-CZ" dirty="0" smtClean="0"/>
              <a:t>důležité </a:t>
            </a:r>
            <a:r>
              <a:rPr lang="cs-CZ" dirty="0" smtClean="0"/>
              <a:t>pro potřeby synchronního i diachronního uchopení naratologických konceptů </a:t>
            </a:r>
            <a:endParaRPr lang="en-US" dirty="0"/>
          </a:p>
          <a:p>
            <a:pPr lvl="0"/>
            <a:r>
              <a:rPr lang="en-US" dirty="0"/>
              <a:t>p</a:t>
            </a:r>
            <a:r>
              <a:rPr lang="en-GB" dirty="0" err="1" smtClean="0"/>
              <a:t>ojem</a:t>
            </a:r>
            <a:r>
              <a:rPr lang="en-GB" dirty="0" smtClean="0"/>
              <a:t> </a:t>
            </a:r>
            <a:r>
              <a:rPr lang="en-GB" dirty="0" err="1" smtClean="0"/>
              <a:t>zavedl</a:t>
            </a:r>
            <a:r>
              <a:rPr lang="en-GB" dirty="0" smtClean="0"/>
              <a:t> David </a:t>
            </a:r>
            <a:r>
              <a:rPr lang="en-GB" dirty="0"/>
              <a:t>Herman v</a:t>
            </a:r>
            <a:r>
              <a:rPr lang="en-GB" dirty="0" smtClean="0"/>
              <a:t> </a:t>
            </a:r>
            <a:r>
              <a:rPr lang="en-US" i="1" dirty="0"/>
              <a:t>Scripts, Sequences, and Stories: Elements of a Postclassical Narratology </a:t>
            </a:r>
            <a:r>
              <a:rPr lang="en-GB" dirty="0"/>
              <a:t>(1997</a:t>
            </a:r>
            <a:r>
              <a:rPr lang="en-GB" dirty="0" smtClean="0"/>
              <a:t>), </a:t>
            </a:r>
            <a:r>
              <a:rPr lang="en-GB" dirty="0" err="1" smtClean="0"/>
              <a:t>aby</a:t>
            </a:r>
            <a:r>
              <a:rPr lang="en-GB" dirty="0" smtClean="0"/>
              <a:t>  </a:t>
            </a:r>
            <a:r>
              <a:rPr lang="en-GB" dirty="0" err="1" smtClean="0"/>
              <a:t>poukázal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zásadní</a:t>
            </a:r>
            <a:r>
              <a:rPr lang="en-GB" dirty="0" smtClean="0"/>
              <a:t> </a:t>
            </a:r>
            <a:r>
              <a:rPr lang="en-GB" dirty="0" err="1" smtClean="0"/>
              <a:t>paradigmatické</a:t>
            </a:r>
            <a:r>
              <a:rPr lang="en-GB" dirty="0" smtClean="0"/>
              <a:t> </a:t>
            </a:r>
            <a:r>
              <a:rPr lang="en-GB" dirty="0" err="1" smtClean="0"/>
              <a:t>změny</a:t>
            </a:r>
            <a:r>
              <a:rPr lang="en-GB" dirty="0" smtClean="0"/>
              <a:t> v </a:t>
            </a:r>
            <a:r>
              <a:rPr lang="en-GB" dirty="0" err="1" smtClean="0"/>
              <a:t>narativní</a:t>
            </a:r>
            <a:r>
              <a:rPr lang="en-GB" dirty="0" smtClean="0"/>
              <a:t> </a:t>
            </a:r>
            <a:r>
              <a:rPr lang="en-GB" dirty="0" err="1" smtClean="0"/>
              <a:t>teorii</a:t>
            </a:r>
            <a:r>
              <a:rPr lang="en-GB" dirty="0" smtClean="0"/>
              <a:t> v 80. </a:t>
            </a:r>
            <a:r>
              <a:rPr lang="en-GB" dirty="0" err="1" smtClean="0"/>
              <a:t>letech</a:t>
            </a:r>
            <a:r>
              <a:rPr lang="en-GB" dirty="0" smtClean="0"/>
              <a:t> 20. </a:t>
            </a:r>
            <a:r>
              <a:rPr lang="en-GB" dirty="0" err="1" smtClean="0"/>
              <a:t>století</a:t>
            </a:r>
            <a:endParaRPr lang="en-US" dirty="0"/>
          </a:p>
          <a:p>
            <a:pPr lvl="0"/>
            <a:r>
              <a:rPr lang="en-GB" dirty="0" smtClean="0"/>
              <a:t> </a:t>
            </a:r>
            <a:r>
              <a:rPr lang="en-GB" dirty="0" err="1" smtClean="0"/>
              <a:t>hlavním</a:t>
            </a:r>
            <a:r>
              <a:rPr lang="en-GB" dirty="0" smtClean="0"/>
              <a:t> </a:t>
            </a:r>
            <a:r>
              <a:rPr lang="en-GB" dirty="0" err="1" smtClean="0"/>
              <a:t>rozdílem</a:t>
            </a:r>
            <a:r>
              <a:rPr lang="en-GB" dirty="0" smtClean="0"/>
              <a:t> </a:t>
            </a:r>
            <a:r>
              <a:rPr lang="en-GB" dirty="0" err="1" smtClean="0"/>
              <a:t>mezi</a:t>
            </a:r>
            <a:r>
              <a:rPr lang="en-GB" dirty="0" smtClean="0"/>
              <a:t> KN a PKN </a:t>
            </a:r>
            <a:r>
              <a:rPr lang="cs-CZ" dirty="0" smtClean="0"/>
              <a:t>je, že PKN je otevřenější vůči vnějším vlivům, které ji modelují</a:t>
            </a:r>
          </a:p>
          <a:p>
            <a:r>
              <a:rPr lang="en-US" dirty="0"/>
              <a:t>Jean-Maria </a:t>
            </a:r>
            <a:r>
              <a:rPr lang="en-US" dirty="0" err="1" smtClean="0"/>
              <a:t>Scheffer</a:t>
            </a:r>
            <a:r>
              <a:rPr lang="en-US" dirty="0" smtClean="0"/>
              <a:t> </a:t>
            </a:r>
            <a:r>
              <a:rPr lang="en-US" dirty="0" err="1" smtClean="0"/>
              <a:t>říká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 PKN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tři</a:t>
            </a:r>
            <a:r>
              <a:rPr lang="en-US" dirty="0" smtClean="0"/>
              <a:t>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větve</a:t>
            </a:r>
            <a:r>
              <a:rPr lang="en-US" dirty="0" smtClean="0"/>
              <a:t>: </a:t>
            </a:r>
            <a:r>
              <a:rPr lang="en-US" dirty="0" err="1" smtClean="0"/>
              <a:t>kontextuální</a:t>
            </a:r>
            <a:r>
              <a:rPr lang="en-US" dirty="0" smtClean="0"/>
              <a:t> naratologie, </a:t>
            </a:r>
            <a:r>
              <a:rPr lang="en-US" dirty="0" err="1" smtClean="0"/>
              <a:t>transgenerický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r>
              <a:rPr lang="en-US" dirty="0" smtClean="0"/>
              <a:t> a </a:t>
            </a:r>
            <a:r>
              <a:rPr lang="en-US" dirty="0" err="1" smtClean="0"/>
              <a:t>kognitivní</a:t>
            </a:r>
            <a:r>
              <a:rPr lang="en-US" dirty="0" smtClean="0"/>
              <a:t> naratologie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29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ognitivní</a:t>
            </a:r>
            <a:r>
              <a:rPr lang="en-US" dirty="0" smtClean="0"/>
              <a:t> naratologie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K</a:t>
            </a:r>
            <a:r>
              <a:rPr lang="en-US" b="1" dirty="0" smtClean="0"/>
              <a:t>N</a:t>
            </a:r>
            <a:r>
              <a:rPr lang="en-US" dirty="0" smtClean="0"/>
              <a:t>: </a:t>
            </a:r>
            <a:r>
              <a:rPr lang="en-US" dirty="0" err="1" smtClean="0"/>
              <a:t>studium</a:t>
            </a:r>
            <a:r>
              <a:rPr lang="en-US" dirty="0" smtClean="0"/>
              <a:t> </a:t>
            </a:r>
            <a:r>
              <a:rPr lang="en-US" dirty="0" err="1" smtClean="0"/>
              <a:t>aspektů</a:t>
            </a:r>
            <a:r>
              <a:rPr lang="en-US" dirty="0" smtClean="0"/>
              <a:t> </a:t>
            </a:r>
            <a:r>
              <a:rPr lang="en-US" dirty="0" err="1" smtClean="0"/>
              <a:t>týkající</a:t>
            </a:r>
            <a:r>
              <a:rPr lang="en-US" dirty="0" smtClean="0"/>
              <a:t> se </a:t>
            </a:r>
            <a:r>
              <a:rPr lang="en-US" dirty="0" err="1" smtClean="0"/>
              <a:t>mysli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vypravování</a:t>
            </a:r>
            <a:r>
              <a:rPr lang="en-US" dirty="0" smtClean="0"/>
              <a:t> a </a:t>
            </a:r>
            <a:r>
              <a:rPr lang="en-US" dirty="0" err="1" smtClean="0"/>
              <a:t>konceptualizaci</a:t>
            </a:r>
            <a:r>
              <a:rPr lang="en-US" dirty="0" smtClean="0"/>
              <a:t> </a:t>
            </a:r>
            <a:r>
              <a:rPr lang="en-US" dirty="0" err="1" smtClean="0"/>
              <a:t>příběhů</a:t>
            </a:r>
            <a:r>
              <a:rPr lang="en-US" dirty="0" smtClean="0"/>
              <a:t>, a to v </a:t>
            </a:r>
            <a:r>
              <a:rPr lang="en-US" dirty="0" err="1" smtClean="0"/>
              <a:t>různých</a:t>
            </a:r>
            <a:r>
              <a:rPr lang="en-US" dirty="0" smtClean="0"/>
              <a:t> </a:t>
            </a:r>
            <a:r>
              <a:rPr lang="en-US" dirty="0" err="1" smtClean="0"/>
              <a:t>médiích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KN</a:t>
            </a:r>
            <a:r>
              <a:rPr lang="en-US" dirty="0" smtClean="0"/>
              <a:t> </a:t>
            </a:r>
            <a:r>
              <a:rPr lang="en-US" dirty="0" err="1" smtClean="0"/>
              <a:t>zahrnuje</a:t>
            </a:r>
            <a:r>
              <a:rPr lang="en-US" dirty="0" smtClean="0"/>
              <a:t> </a:t>
            </a:r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metody</a:t>
            </a:r>
            <a:r>
              <a:rPr lang="en-US" dirty="0" smtClean="0"/>
              <a:t> </a:t>
            </a:r>
            <a:r>
              <a:rPr lang="en-US" dirty="0" err="1" smtClean="0"/>
              <a:t>analýzy</a:t>
            </a:r>
            <a:r>
              <a:rPr lang="en-US" dirty="0" smtClean="0"/>
              <a:t> narativu v 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narativního</a:t>
            </a:r>
            <a:r>
              <a:rPr lang="en-US" dirty="0" smtClean="0"/>
              <a:t> </a:t>
            </a:r>
            <a:r>
              <a:rPr lang="en-US" dirty="0" err="1" smtClean="0"/>
              <a:t>korpusu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půjčuje</a:t>
            </a:r>
            <a:r>
              <a:rPr lang="en-US" dirty="0" smtClean="0"/>
              <a:t> z </a:t>
            </a:r>
            <a:r>
              <a:rPr lang="en-US" dirty="0" err="1" smtClean="0"/>
              <a:t>lingvistiky</a:t>
            </a:r>
            <a:r>
              <a:rPr lang="en-US" dirty="0" smtClean="0"/>
              <a:t>, </a:t>
            </a:r>
            <a:r>
              <a:rPr lang="en-US" dirty="0" err="1" smtClean="0"/>
              <a:t>kybernetiky</a:t>
            </a:r>
            <a:r>
              <a:rPr lang="en-US" dirty="0" smtClean="0"/>
              <a:t>, </a:t>
            </a:r>
            <a:r>
              <a:rPr lang="en-US" dirty="0" err="1" smtClean="0"/>
              <a:t>filosofie</a:t>
            </a:r>
            <a:r>
              <a:rPr lang="en-US" dirty="0" smtClean="0"/>
              <a:t>, </a:t>
            </a:r>
            <a:r>
              <a:rPr lang="en-US" dirty="0" err="1" smtClean="0"/>
              <a:t>psychologie</a:t>
            </a:r>
            <a:r>
              <a:rPr lang="en-US" dirty="0" smtClean="0"/>
              <a:t>, </a:t>
            </a:r>
            <a:r>
              <a:rPr lang="en-US" dirty="0" err="1"/>
              <a:t>a</a:t>
            </a:r>
            <a:r>
              <a:rPr lang="en-US" dirty="0" err="1" smtClean="0"/>
              <a:t>j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89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kognitivní</a:t>
            </a:r>
            <a:r>
              <a:rPr lang="en-US" dirty="0"/>
              <a:t> naratologie</a:t>
            </a:r>
            <a:r>
              <a:rPr lang="en-US" dirty="0" smtClean="0"/>
              <a:t>: </a:t>
            </a:r>
            <a:r>
              <a:rPr lang="en-US" dirty="0" err="1" smtClean="0"/>
              <a:t>otázky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</a:t>
            </a:r>
            <a:r>
              <a:rPr lang="en-US" dirty="0"/>
              <a:t>1)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příběhy</a:t>
            </a:r>
            <a:r>
              <a:rPr lang="en-US" dirty="0" smtClean="0"/>
              <a:t> </a:t>
            </a:r>
            <a:r>
              <a:rPr lang="en-US" dirty="0" err="1" smtClean="0"/>
              <a:t>napříč</a:t>
            </a:r>
            <a:r>
              <a:rPr lang="en-US" dirty="0" smtClean="0"/>
              <a:t> </a:t>
            </a:r>
            <a:r>
              <a:rPr lang="en-US" dirty="0" err="1" smtClean="0"/>
              <a:t>médii</a:t>
            </a:r>
            <a:r>
              <a:rPr lang="en-US" dirty="0" smtClean="0"/>
              <a:t> </a:t>
            </a:r>
            <a:r>
              <a:rPr lang="en-US" dirty="0" err="1" smtClean="0"/>
              <a:t>souvisejí</a:t>
            </a:r>
            <a:r>
              <a:rPr lang="en-US" dirty="0" smtClean="0"/>
              <a:t> s </a:t>
            </a:r>
            <a:r>
              <a:rPr lang="en-US" dirty="0" err="1" smtClean="0"/>
              <a:t>mentálními</a:t>
            </a:r>
            <a:r>
              <a:rPr lang="en-US" dirty="0" smtClean="0"/>
              <a:t> </a:t>
            </a:r>
            <a:r>
              <a:rPr lang="en-US" dirty="0" err="1" smtClean="0"/>
              <a:t>stavy</a:t>
            </a:r>
            <a:r>
              <a:rPr lang="en-US" dirty="0" smtClean="0"/>
              <a:t> </a:t>
            </a:r>
            <a:r>
              <a:rPr lang="en-US" dirty="0" err="1" smtClean="0"/>
              <a:t>interpretů</a:t>
            </a:r>
            <a:r>
              <a:rPr lang="en-US" dirty="0"/>
              <a:t> </a:t>
            </a:r>
            <a:r>
              <a:rPr lang="en-US" dirty="0" err="1" smtClean="0"/>
              <a:t>jakožto</a:t>
            </a:r>
            <a:r>
              <a:rPr lang="en-US" dirty="0" smtClean="0"/>
              <a:t> </a:t>
            </a:r>
            <a:r>
              <a:rPr lang="en-US" dirty="0" err="1" smtClean="0"/>
              <a:t>narativní</a:t>
            </a:r>
            <a:r>
              <a:rPr lang="en-US" dirty="0" smtClean="0"/>
              <a:t> </a:t>
            </a:r>
            <a:r>
              <a:rPr lang="en-US" dirty="0" err="1" smtClean="0"/>
              <a:t>zkušenost</a:t>
            </a:r>
            <a:r>
              <a:rPr lang="en-US" dirty="0" smtClean="0"/>
              <a:t>?                                            – </a:t>
            </a:r>
            <a:r>
              <a:rPr lang="en-US" dirty="0" err="1" smtClean="0"/>
              <a:t>příběhy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nahlíženy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cíl</a:t>
            </a:r>
            <a:r>
              <a:rPr lang="en-US" dirty="0" smtClean="0"/>
              <a:t> </a:t>
            </a:r>
            <a:r>
              <a:rPr lang="en-US" dirty="0" err="1" smtClean="0"/>
              <a:t>interpretace</a:t>
            </a:r>
            <a:r>
              <a:rPr lang="en-US" dirty="0" smtClean="0"/>
              <a:t> ,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produkt</a:t>
            </a:r>
            <a:r>
              <a:rPr lang="en-US" dirty="0" smtClean="0"/>
              <a:t> </a:t>
            </a:r>
            <a:r>
              <a:rPr lang="en-US" dirty="0" err="1" smtClean="0"/>
              <a:t>specifické</a:t>
            </a:r>
            <a:r>
              <a:rPr lang="en-US" dirty="0" smtClean="0"/>
              <a:t> </a:t>
            </a:r>
            <a:r>
              <a:rPr lang="en-US" dirty="0" err="1" smtClean="0"/>
              <a:t>konceptualizace</a:t>
            </a:r>
            <a:r>
              <a:rPr lang="en-US" dirty="0" smtClean="0"/>
              <a:t> </a:t>
            </a:r>
            <a:r>
              <a:rPr lang="en-US" dirty="0" err="1" smtClean="0"/>
              <a:t>konkrétních</a:t>
            </a:r>
            <a:r>
              <a:rPr lang="en-US" dirty="0" smtClean="0"/>
              <a:t> </a:t>
            </a:r>
            <a:r>
              <a:rPr lang="en-US" dirty="0" err="1" smtClean="0"/>
              <a:t>narativních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2) </a:t>
            </a:r>
            <a:r>
              <a:rPr lang="en-US" dirty="0" err="1" smtClean="0"/>
              <a:t>Jak</a:t>
            </a:r>
            <a:r>
              <a:rPr lang="en-US" dirty="0" smtClean="0"/>
              <a:t> (a do </a:t>
            </a:r>
            <a:r>
              <a:rPr lang="en-US" dirty="0" err="1" smtClean="0"/>
              <a:t>jaké</a:t>
            </a:r>
            <a:r>
              <a:rPr lang="en-US" dirty="0" smtClean="0"/>
              <a:t> </a:t>
            </a:r>
            <a:r>
              <a:rPr lang="en-US" dirty="0" err="1" smtClean="0"/>
              <a:t>míry</a:t>
            </a:r>
            <a:r>
              <a:rPr lang="en-US" dirty="0" smtClean="0"/>
              <a:t> a </a:t>
            </a:r>
            <a:r>
              <a:rPr lang="en-US" dirty="0" err="1" smtClean="0"/>
              <a:t>jakými</a:t>
            </a:r>
            <a:r>
              <a:rPr lang="en-US" dirty="0" smtClean="0"/>
              <a:t> </a:t>
            </a:r>
            <a:r>
              <a:rPr lang="en-US" dirty="0" err="1" smtClean="0"/>
              <a:t>speciálními</a:t>
            </a:r>
            <a:r>
              <a:rPr lang="en-US" dirty="0" smtClean="0"/>
              <a:t> </a:t>
            </a:r>
            <a:r>
              <a:rPr lang="en-US" dirty="0" err="1" smtClean="0"/>
              <a:t>způsoby</a:t>
            </a:r>
            <a:r>
              <a:rPr lang="en-US" dirty="0" smtClean="0"/>
              <a:t>) </a:t>
            </a:r>
            <a:r>
              <a:rPr lang="en-US" dirty="0"/>
              <a:t>se </a:t>
            </a:r>
            <a:r>
              <a:rPr lang="en-US" dirty="0" smtClean="0"/>
              <a:t>narativy </a:t>
            </a:r>
            <a:r>
              <a:rPr lang="en-US" dirty="0" err="1" smtClean="0"/>
              <a:t>podílejí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osmyslování</a:t>
            </a:r>
            <a:r>
              <a:rPr lang="en-US" dirty="0" smtClean="0"/>
              <a:t> </a:t>
            </a:r>
            <a:r>
              <a:rPr lang="en-US" dirty="0" err="1" smtClean="0"/>
              <a:t>naší</a:t>
            </a:r>
            <a:r>
              <a:rPr lang="en-US" dirty="0" smtClean="0"/>
              <a:t> </a:t>
            </a:r>
            <a:r>
              <a:rPr lang="en-US" dirty="0" err="1" smtClean="0"/>
              <a:t>zkušenosti</a:t>
            </a:r>
            <a:r>
              <a:rPr lang="en-US" dirty="0" smtClean="0"/>
              <a:t>?                        – </a:t>
            </a:r>
            <a:r>
              <a:rPr lang="en-US" dirty="0" err="1" smtClean="0"/>
              <a:t>způsoby</a:t>
            </a:r>
            <a:r>
              <a:rPr lang="en-US" dirty="0" smtClean="0"/>
              <a:t>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poskytují</a:t>
            </a:r>
            <a:r>
              <a:rPr lang="en-US" dirty="0" smtClean="0"/>
              <a:t> narativy </a:t>
            </a:r>
            <a:r>
              <a:rPr lang="en-US" dirty="0" err="1" smtClean="0"/>
              <a:t>zdroj</a:t>
            </a:r>
            <a:r>
              <a:rPr lang="en-US" dirty="0" smtClean="0"/>
              <a:t> </a:t>
            </a:r>
            <a:r>
              <a:rPr lang="en-US" dirty="0" err="1" smtClean="0"/>
              <a:t>interpretace</a:t>
            </a:r>
            <a:r>
              <a:rPr lang="en-US" dirty="0" smtClean="0"/>
              <a:t> </a:t>
            </a:r>
            <a:r>
              <a:rPr lang="en-US" dirty="0" err="1" smtClean="0"/>
              <a:t>tím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vytvářejí</a:t>
            </a:r>
            <a:r>
              <a:rPr lang="en-US" dirty="0" smtClean="0"/>
              <a:t> </a:t>
            </a:r>
            <a:r>
              <a:rPr lang="en-US" dirty="0" err="1" smtClean="0"/>
              <a:t>bázi</a:t>
            </a:r>
            <a:r>
              <a:rPr lang="en-US" dirty="0" smtClean="0"/>
              <a:t> pro </a:t>
            </a:r>
            <a:r>
              <a:rPr lang="en-US" dirty="0" err="1" smtClean="0"/>
              <a:t>porozumění</a:t>
            </a:r>
            <a:r>
              <a:rPr lang="en-US" dirty="0" smtClean="0"/>
              <a:t> </a:t>
            </a:r>
            <a:r>
              <a:rPr lang="en-US" dirty="0" err="1" smtClean="0"/>
              <a:t>intencím</a:t>
            </a:r>
            <a:r>
              <a:rPr lang="en-US" dirty="0" smtClean="0"/>
              <a:t>, </a:t>
            </a:r>
            <a:r>
              <a:rPr lang="en-US" dirty="0" err="1" smtClean="0"/>
              <a:t>cílům</a:t>
            </a:r>
            <a:r>
              <a:rPr lang="en-US" dirty="0" smtClean="0"/>
              <a:t>, </a:t>
            </a:r>
            <a:r>
              <a:rPr lang="en-US" dirty="0" err="1" smtClean="0"/>
              <a:t>emocím</a:t>
            </a:r>
            <a:r>
              <a:rPr lang="en-US" dirty="0" smtClean="0"/>
              <a:t>, </a:t>
            </a:r>
            <a:r>
              <a:rPr lang="en-US" dirty="0" err="1" smtClean="0"/>
              <a:t>atd</a:t>
            </a:r>
            <a:r>
              <a:rPr lang="en-US" dirty="0" smtClean="0"/>
              <a:t>.</a:t>
            </a:r>
          </a:p>
          <a:p>
            <a:r>
              <a:rPr lang="en-US" dirty="0" smtClean="0"/>
              <a:t>(3) </a:t>
            </a:r>
            <a:r>
              <a:rPr lang="en-US" dirty="0" err="1" smtClean="0"/>
              <a:t>Jak</a:t>
            </a:r>
            <a:r>
              <a:rPr lang="en-US" dirty="0" smtClean="0"/>
              <a:t> “</a:t>
            </a:r>
            <a:r>
              <a:rPr lang="en-US" dirty="0" err="1" smtClean="0"/>
              <a:t>komunikujeme</a:t>
            </a:r>
            <a:r>
              <a:rPr lang="en-US" dirty="0" smtClean="0"/>
              <a:t>” s </a:t>
            </a:r>
            <a:r>
              <a:rPr lang="en-US" dirty="0" err="1" smtClean="0"/>
              <a:t>fikčními</a:t>
            </a:r>
            <a:r>
              <a:rPr lang="en-US" dirty="0" smtClean="0"/>
              <a:t> </a:t>
            </a:r>
            <a:r>
              <a:rPr lang="en-US" dirty="0" err="1" smtClean="0"/>
              <a:t>postavymi</a:t>
            </a:r>
            <a:r>
              <a:rPr lang="en-US" dirty="0" smtClean="0"/>
              <a:t>?                               – </a:t>
            </a:r>
            <a:r>
              <a:rPr lang="en-US" dirty="0" err="1" smtClean="0"/>
              <a:t>způsoby</a:t>
            </a:r>
            <a:r>
              <a:rPr lang="en-US" dirty="0" smtClean="0"/>
              <a:t>, </a:t>
            </a:r>
            <a:r>
              <a:rPr lang="en-US" dirty="0" err="1" smtClean="0"/>
              <a:t>jakými</a:t>
            </a:r>
            <a:r>
              <a:rPr lang="en-US" dirty="0" smtClean="0"/>
              <a:t> </a:t>
            </a:r>
            <a:r>
              <a:rPr lang="en-US" dirty="0" err="1" smtClean="0"/>
              <a:t>přiřazumeme</a:t>
            </a:r>
            <a:r>
              <a:rPr lang="en-US" dirty="0" smtClean="0"/>
              <a:t> </a:t>
            </a:r>
            <a:r>
              <a:rPr lang="en-US" dirty="0" err="1" smtClean="0"/>
              <a:t>literární</a:t>
            </a:r>
            <a:r>
              <a:rPr lang="en-US" dirty="0" smtClean="0"/>
              <a:t> </a:t>
            </a:r>
            <a:r>
              <a:rPr lang="en-US" dirty="0" err="1" smtClean="0"/>
              <a:t>postavám</a:t>
            </a:r>
            <a:r>
              <a:rPr lang="en-US" dirty="0" smtClean="0"/>
              <a:t> </a:t>
            </a:r>
            <a:r>
              <a:rPr lang="en-US" dirty="0" err="1" smtClean="0"/>
              <a:t>strukturně</a:t>
            </a:r>
            <a:r>
              <a:rPr lang="en-US" dirty="0" smtClean="0"/>
              <a:t> </a:t>
            </a:r>
            <a:r>
              <a:rPr lang="en-US" dirty="0" err="1" smtClean="0"/>
              <a:t>podobné</a:t>
            </a:r>
            <a:r>
              <a:rPr lang="en-US" dirty="0" smtClean="0"/>
              <a:t> </a:t>
            </a:r>
            <a:r>
              <a:rPr lang="en-US" dirty="0" err="1" smtClean="0"/>
              <a:t>mysli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75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kognitivní</a:t>
            </a:r>
            <a:r>
              <a:rPr lang="en-US" dirty="0"/>
              <a:t> </a:t>
            </a:r>
            <a:r>
              <a:rPr lang="en-US" dirty="0" smtClean="0"/>
              <a:t>naratologie –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(1) </a:t>
            </a:r>
            <a:r>
              <a:rPr lang="en-US" dirty="0" err="1" smtClean="0"/>
              <a:t>procesy</a:t>
            </a:r>
            <a:r>
              <a:rPr lang="en-US" dirty="0" smtClean="0"/>
              <a:t> a </a:t>
            </a:r>
            <a:r>
              <a:rPr lang="en-US" dirty="0" err="1" smtClean="0"/>
              <a:t>strategie</a:t>
            </a:r>
            <a:r>
              <a:rPr lang="en-US" dirty="0" smtClean="0"/>
              <a:t> </a:t>
            </a:r>
            <a:r>
              <a:rPr lang="en-US" dirty="0" err="1" smtClean="0"/>
              <a:t>konceptualizace</a:t>
            </a:r>
            <a:r>
              <a:rPr lang="en-US" dirty="0" smtClean="0"/>
              <a:t> narativu</a:t>
            </a:r>
            <a:endParaRPr lang="en-US" dirty="0"/>
          </a:p>
          <a:p>
            <a:r>
              <a:rPr lang="en-US" dirty="0"/>
              <a:t>(2) </a:t>
            </a:r>
            <a:r>
              <a:rPr lang="en-US" dirty="0" err="1" smtClean="0"/>
              <a:t>narativní</a:t>
            </a:r>
            <a:r>
              <a:rPr lang="en-US" dirty="0" smtClean="0"/>
              <a:t> </a:t>
            </a:r>
            <a:r>
              <a:rPr lang="en-US" dirty="0" err="1" smtClean="0"/>
              <a:t>perspektiva</a:t>
            </a:r>
            <a:r>
              <a:rPr lang="en-US" dirty="0" smtClean="0"/>
              <a:t> a </a:t>
            </a:r>
            <a:r>
              <a:rPr lang="en-US" dirty="0" err="1" smtClean="0"/>
              <a:t>fokalizace</a:t>
            </a:r>
            <a:endParaRPr lang="en-US" dirty="0"/>
          </a:p>
          <a:p>
            <a:r>
              <a:rPr lang="en-US" dirty="0"/>
              <a:t>(3</a:t>
            </a:r>
            <a:r>
              <a:rPr lang="en-US" dirty="0" smtClean="0"/>
              <a:t>) </a:t>
            </a:r>
            <a:r>
              <a:rPr lang="en-US" dirty="0" err="1" smtClean="0"/>
              <a:t>kognitivistická</a:t>
            </a:r>
            <a:r>
              <a:rPr lang="en-US" dirty="0" smtClean="0"/>
              <a:t> </a:t>
            </a:r>
            <a:r>
              <a:rPr lang="en-US" dirty="0" err="1" smtClean="0"/>
              <a:t>recepční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 smtClean="0"/>
          </a:p>
          <a:p>
            <a:r>
              <a:rPr lang="en-US" dirty="0" smtClean="0"/>
              <a:t>(4) </a:t>
            </a:r>
            <a:r>
              <a:rPr lang="en-US" dirty="0" err="1" smtClean="0"/>
              <a:t>transmediální</a:t>
            </a:r>
            <a:r>
              <a:rPr lang="en-US" dirty="0" smtClean="0"/>
              <a:t> </a:t>
            </a:r>
            <a:r>
              <a:rPr lang="en-US" dirty="0" err="1" smtClean="0"/>
              <a:t>studia</a:t>
            </a:r>
            <a:endParaRPr lang="en-US" dirty="0" smtClean="0"/>
          </a:p>
          <a:p>
            <a:r>
              <a:rPr lang="en-US" dirty="0" smtClean="0"/>
              <a:t>(5) </a:t>
            </a:r>
            <a:r>
              <a:rPr lang="en-US" dirty="0" err="1" smtClean="0"/>
              <a:t>fikční</a:t>
            </a:r>
            <a:r>
              <a:rPr lang="en-US" dirty="0" smtClean="0"/>
              <a:t> </a:t>
            </a:r>
            <a:r>
              <a:rPr lang="en-US" dirty="0" err="1" smtClean="0"/>
              <a:t>postavy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6</a:t>
            </a:r>
            <a:r>
              <a:rPr lang="en-US" dirty="0" smtClean="0"/>
              <a:t>) </a:t>
            </a:r>
            <a:r>
              <a:rPr lang="en-US" dirty="0" err="1" smtClean="0"/>
              <a:t>identifikace</a:t>
            </a:r>
            <a:r>
              <a:rPr lang="en-US" dirty="0" smtClean="0"/>
              <a:t> “self” v narativu</a:t>
            </a:r>
          </a:p>
          <a:p>
            <a:r>
              <a:rPr lang="en-US" dirty="0" smtClean="0"/>
              <a:t>(7) </a:t>
            </a:r>
            <a:r>
              <a:rPr lang="en-US" dirty="0" err="1" smtClean="0"/>
              <a:t>emoční</a:t>
            </a:r>
            <a:r>
              <a:rPr lang="en-US" dirty="0" smtClean="0"/>
              <a:t> </a:t>
            </a:r>
            <a:r>
              <a:rPr lang="en-US" dirty="0" err="1" smtClean="0"/>
              <a:t>studia</a:t>
            </a:r>
            <a:endParaRPr lang="en-US" dirty="0" smtClean="0"/>
          </a:p>
          <a:p>
            <a:r>
              <a:rPr lang="en-US" dirty="0" smtClean="0"/>
              <a:t>(8) </a:t>
            </a:r>
            <a:r>
              <a:rPr lang="en-US" dirty="0" err="1" smtClean="0"/>
              <a:t>evoluční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endParaRPr lang="en-US" dirty="0" smtClean="0"/>
          </a:p>
          <a:p>
            <a:r>
              <a:rPr lang="en-US" dirty="0" smtClean="0"/>
              <a:t>(9) </a:t>
            </a:r>
            <a:r>
              <a:rPr lang="en-US" dirty="0" err="1" smtClean="0"/>
              <a:t>autobiografická</a:t>
            </a:r>
            <a:r>
              <a:rPr lang="en-US" dirty="0" smtClean="0"/>
              <a:t> a </a:t>
            </a:r>
            <a:r>
              <a:rPr lang="en-US" dirty="0" err="1" smtClean="0"/>
              <a:t>paměťová</a:t>
            </a:r>
            <a:r>
              <a:rPr lang="en-US" dirty="0" smtClean="0"/>
              <a:t> </a:t>
            </a:r>
            <a:r>
              <a:rPr lang="en-US" dirty="0" err="1" smtClean="0"/>
              <a:t>studia</a:t>
            </a:r>
            <a:endParaRPr lang="en-US" dirty="0" smtClean="0"/>
          </a:p>
          <a:p>
            <a:r>
              <a:rPr lang="en-US" dirty="0" smtClean="0"/>
              <a:t>(10) </a:t>
            </a:r>
            <a:r>
              <a:rPr lang="en-US" dirty="0" err="1" smtClean="0"/>
              <a:t>studium</a:t>
            </a:r>
            <a:r>
              <a:rPr lang="en-US" dirty="0" smtClean="0"/>
              <a:t> </a:t>
            </a:r>
            <a:r>
              <a:rPr lang="en-US" dirty="0" err="1" smtClean="0"/>
              <a:t>humánních</a:t>
            </a:r>
            <a:r>
              <a:rPr lang="en-US" dirty="0" smtClean="0"/>
              <a:t> a </a:t>
            </a:r>
            <a:r>
              <a:rPr lang="en-US" dirty="0" err="1" smtClean="0"/>
              <a:t>nehummáních</a:t>
            </a:r>
            <a:r>
              <a:rPr lang="en-US" dirty="0" smtClean="0"/>
              <a:t> </a:t>
            </a:r>
            <a:r>
              <a:rPr lang="en-US" dirty="0" err="1" smtClean="0"/>
              <a:t>zvířat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768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eprezentace</a:t>
            </a:r>
            <a:r>
              <a:rPr lang="en-US" dirty="0" smtClean="0"/>
              <a:t> </a:t>
            </a:r>
            <a:r>
              <a:rPr lang="en-US" dirty="0" err="1" smtClean="0"/>
              <a:t>mysli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Dorrit</a:t>
            </a:r>
            <a:r>
              <a:rPr lang="en-US" b="1" dirty="0" smtClean="0"/>
              <a:t> Cohn                                                                                </a:t>
            </a:r>
            <a:r>
              <a:rPr lang="en-US" i="1" dirty="0" smtClean="0"/>
              <a:t>Transparent Minds: </a:t>
            </a:r>
            <a:r>
              <a:rPr lang="en-US" i="1" dirty="0"/>
              <a:t>Narrative Modes for Presenting Consciousness in Fiction</a:t>
            </a:r>
            <a:r>
              <a:rPr lang="en-US" i="1" dirty="0" smtClean="0"/>
              <a:t> </a:t>
            </a:r>
            <a:r>
              <a:rPr lang="en-US" dirty="0" smtClean="0"/>
              <a:t>(1978)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citovaný</a:t>
            </a:r>
            <a:r>
              <a:rPr lang="en-US" dirty="0" smtClean="0"/>
              <a:t> monolog, </a:t>
            </a:r>
            <a:r>
              <a:rPr lang="en-US" dirty="0"/>
              <a:t>psycho-</a:t>
            </a:r>
            <a:r>
              <a:rPr lang="en-US" dirty="0" err="1" smtClean="0"/>
              <a:t>narace</a:t>
            </a:r>
            <a:r>
              <a:rPr lang="en-US" dirty="0" smtClean="0"/>
              <a:t>, </a:t>
            </a:r>
            <a:r>
              <a:rPr lang="en-US" dirty="0" err="1" smtClean="0"/>
              <a:t>vyprávěný</a:t>
            </a:r>
            <a:r>
              <a:rPr lang="en-US" dirty="0" smtClean="0"/>
              <a:t> monolog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přímé</a:t>
            </a:r>
            <a:r>
              <a:rPr lang="en-US" dirty="0" smtClean="0"/>
              <a:t> </a:t>
            </a:r>
            <a:r>
              <a:rPr lang="en-US" dirty="0" err="1" smtClean="0"/>
              <a:t>myšlení</a:t>
            </a:r>
            <a:r>
              <a:rPr lang="en-US" dirty="0" smtClean="0"/>
              <a:t>, </a:t>
            </a:r>
            <a:r>
              <a:rPr lang="en-US" dirty="0" err="1" smtClean="0"/>
              <a:t>nepřímé</a:t>
            </a:r>
            <a:r>
              <a:rPr lang="en-US" dirty="0" smtClean="0"/>
              <a:t> </a:t>
            </a:r>
            <a:r>
              <a:rPr lang="en-US" dirty="0" err="1" smtClean="0"/>
              <a:t>myšlení</a:t>
            </a:r>
            <a:r>
              <a:rPr lang="en-US" dirty="0" smtClean="0"/>
              <a:t>, </a:t>
            </a:r>
            <a:r>
              <a:rPr lang="en-US" dirty="0" err="1" smtClean="0"/>
              <a:t>polopřímé</a:t>
            </a:r>
            <a:r>
              <a:rPr lang="en-US" dirty="0" smtClean="0"/>
              <a:t> </a:t>
            </a:r>
            <a:r>
              <a:rPr lang="en-US" dirty="0" err="1" smtClean="0"/>
              <a:t>myšlení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b="1" dirty="0"/>
              <a:t>Allan Palmer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arativní</a:t>
            </a:r>
            <a:r>
              <a:rPr lang="en-US" dirty="0" smtClean="0"/>
              <a:t> </a:t>
            </a:r>
            <a:r>
              <a:rPr lang="en-US" dirty="0" err="1" smtClean="0"/>
              <a:t>porozumění</a:t>
            </a:r>
            <a:r>
              <a:rPr lang="en-US" dirty="0" smtClean="0"/>
              <a:t> je </a:t>
            </a:r>
            <a:r>
              <a:rPr lang="en-US" dirty="0" err="1" smtClean="0"/>
              <a:t>výsledkem</a:t>
            </a:r>
            <a:r>
              <a:rPr lang="en-US" dirty="0" smtClean="0"/>
              <a:t> </a:t>
            </a:r>
            <a:r>
              <a:rPr lang="en-US" dirty="0" err="1" smtClean="0"/>
              <a:t>porozumění</a:t>
            </a:r>
            <a:r>
              <a:rPr lang="en-US" dirty="0" smtClean="0"/>
              <a:t> </a:t>
            </a:r>
            <a:r>
              <a:rPr lang="en-US" dirty="0" err="1" smtClean="0"/>
              <a:t>složitým</a:t>
            </a:r>
            <a:r>
              <a:rPr lang="en-US" dirty="0" smtClean="0"/>
              <a:t> </a:t>
            </a:r>
            <a:r>
              <a:rPr lang="en-US" dirty="0" err="1" smtClean="0"/>
              <a:t>stavům</a:t>
            </a:r>
            <a:r>
              <a:rPr lang="en-US" dirty="0" smtClean="0"/>
              <a:t>, </a:t>
            </a:r>
            <a:r>
              <a:rPr lang="en-US" dirty="0" err="1" smtClean="0"/>
              <a:t>procesům</a:t>
            </a:r>
            <a:r>
              <a:rPr lang="en-US" dirty="0" smtClean="0"/>
              <a:t> a </a:t>
            </a:r>
            <a:r>
              <a:rPr lang="en-US" dirty="0" err="1" smtClean="0"/>
              <a:t>dispozicím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</a:t>
            </a:r>
            <a:r>
              <a:rPr lang="en-US" dirty="0" err="1" smtClean="0"/>
              <a:t>myslí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429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subjekty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i="1" dirty="0" err="1" smtClean="0"/>
              <a:t>subjekt</a:t>
            </a:r>
            <a:r>
              <a:rPr lang="en-GB" dirty="0" smtClean="0"/>
              <a:t> je </a:t>
            </a:r>
            <a:r>
              <a:rPr lang="en-GB" dirty="0" err="1" smtClean="0"/>
              <a:t>jednou</a:t>
            </a:r>
            <a:r>
              <a:rPr lang="en-GB" dirty="0" smtClean="0"/>
              <a:t> z </a:t>
            </a:r>
            <a:r>
              <a:rPr lang="en-GB" dirty="0" err="1" smtClean="0"/>
              <a:t>esenciálních</a:t>
            </a:r>
            <a:r>
              <a:rPr lang="en-GB" dirty="0" smtClean="0"/>
              <a:t> </a:t>
            </a:r>
            <a:r>
              <a:rPr lang="en-GB" dirty="0" err="1" smtClean="0"/>
              <a:t>kategorií</a:t>
            </a:r>
            <a:r>
              <a:rPr lang="en-GB" dirty="0" smtClean="0"/>
              <a:t> pro </a:t>
            </a:r>
            <a:r>
              <a:rPr lang="en-GB" dirty="0" err="1" smtClean="0"/>
              <a:t>kognitivně</a:t>
            </a:r>
            <a:r>
              <a:rPr lang="en-GB" dirty="0" smtClean="0"/>
              <a:t> </a:t>
            </a:r>
            <a:r>
              <a:rPr lang="en-GB" dirty="0" err="1" smtClean="0"/>
              <a:t>orientované</a:t>
            </a:r>
            <a:r>
              <a:rPr lang="en-GB" dirty="0" smtClean="0"/>
              <a:t> </a:t>
            </a:r>
            <a:r>
              <a:rPr lang="en-GB" dirty="0" err="1" smtClean="0"/>
              <a:t>teoretické</a:t>
            </a:r>
            <a:r>
              <a:rPr lang="en-GB" dirty="0" smtClean="0"/>
              <a:t> </a:t>
            </a:r>
            <a:r>
              <a:rPr lang="en-GB" dirty="0" err="1" smtClean="0"/>
              <a:t>pozice</a:t>
            </a:r>
            <a:endParaRPr lang="en-GB" dirty="0" smtClean="0"/>
          </a:p>
          <a:p>
            <a:pPr lvl="0"/>
            <a:endParaRPr lang="en-US" dirty="0"/>
          </a:p>
          <a:p>
            <a:pPr lvl="0"/>
            <a:r>
              <a:rPr lang="en-GB" dirty="0"/>
              <a:t> </a:t>
            </a:r>
            <a:r>
              <a:rPr lang="en-GB" b="1" i="1" dirty="0" err="1" smtClean="0"/>
              <a:t>subjekt</a:t>
            </a:r>
            <a:r>
              <a:rPr lang="en-GB" dirty="0" smtClean="0"/>
              <a:t> je </a:t>
            </a:r>
            <a:r>
              <a:rPr lang="en-GB" dirty="0" err="1" smtClean="0"/>
              <a:t>kategorie</a:t>
            </a:r>
            <a:r>
              <a:rPr lang="en-GB" dirty="0" smtClean="0"/>
              <a:t>, </a:t>
            </a:r>
            <a:r>
              <a:rPr lang="en-GB" dirty="0" err="1" smtClean="0"/>
              <a:t>která</a:t>
            </a:r>
            <a:r>
              <a:rPr lang="en-GB" dirty="0" smtClean="0"/>
              <a:t> </a:t>
            </a:r>
            <a:r>
              <a:rPr lang="en-GB" dirty="0" err="1" smtClean="0"/>
              <a:t>propojuje</a:t>
            </a:r>
            <a:r>
              <a:rPr lang="en-GB" dirty="0" smtClean="0"/>
              <a:t> </a:t>
            </a:r>
            <a:r>
              <a:rPr lang="en-GB" dirty="0" err="1" smtClean="0"/>
              <a:t>obecný</a:t>
            </a:r>
            <a:r>
              <a:rPr lang="en-GB" dirty="0" smtClean="0"/>
              <a:t> </a:t>
            </a:r>
            <a:r>
              <a:rPr lang="en-GB" dirty="0" err="1" smtClean="0"/>
              <a:t>kognitivní</a:t>
            </a:r>
            <a:r>
              <a:rPr lang="en-GB" dirty="0" smtClean="0"/>
              <a:t> </a:t>
            </a:r>
            <a:r>
              <a:rPr lang="en-GB" dirty="0" err="1" smtClean="0"/>
              <a:t>výzkum</a:t>
            </a:r>
            <a:r>
              <a:rPr lang="en-GB" dirty="0" smtClean="0"/>
              <a:t> se </a:t>
            </a:r>
            <a:r>
              <a:rPr lang="en-GB" dirty="0" err="1" smtClean="0"/>
              <a:t>subjekty</a:t>
            </a:r>
            <a:r>
              <a:rPr lang="en-GB" dirty="0" smtClean="0"/>
              <a:t> (</a:t>
            </a:r>
            <a:r>
              <a:rPr lang="en-GB" dirty="0" err="1" smtClean="0"/>
              <a:t>literárně</a:t>
            </a:r>
            <a:r>
              <a:rPr lang="en-GB" dirty="0" smtClean="0"/>
              <a:t>) </a:t>
            </a:r>
            <a:r>
              <a:rPr lang="en-GB" dirty="0" err="1" smtClean="0"/>
              <a:t>estetické</a:t>
            </a:r>
            <a:r>
              <a:rPr lang="en-GB" dirty="0" smtClean="0"/>
              <a:t> </a:t>
            </a:r>
            <a:r>
              <a:rPr lang="en-GB" dirty="0" err="1" smtClean="0"/>
              <a:t>komunikace</a:t>
            </a:r>
            <a:r>
              <a:rPr lang="en-GB" dirty="0" smtClean="0"/>
              <a:t> (</a:t>
            </a:r>
            <a:r>
              <a:rPr lang="en-GB" dirty="0" err="1" smtClean="0"/>
              <a:t>fikční</a:t>
            </a:r>
            <a:r>
              <a:rPr lang="en-GB" dirty="0" smtClean="0"/>
              <a:t> </a:t>
            </a:r>
            <a:r>
              <a:rPr lang="en-GB" dirty="0" err="1" smtClean="0"/>
              <a:t>komunikace</a:t>
            </a:r>
            <a:r>
              <a:rPr lang="en-GB" dirty="0" smtClean="0"/>
              <a:t>) a se </a:t>
            </a:r>
            <a:r>
              <a:rPr lang="en-GB" dirty="0" err="1" smtClean="0"/>
              <a:t>subjekty</a:t>
            </a:r>
            <a:r>
              <a:rPr lang="en-GB" dirty="0" smtClean="0"/>
              <a:t> </a:t>
            </a:r>
            <a:r>
              <a:rPr lang="en-GB" dirty="0" err="1" smtClean="0"/>
              <a:t>reprezentovaných</a:t>
            </a:r>
            <a:r>
              <a:rPr lang="en-GB" dirty="0" smtClean="0"/>
              <a:t> </a:t>
            </a:r>
            <a:r>
              <a:rPr lang="en-GB" dirty="0" err="1" smtClean="0"/>
              <a:t>realit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343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</a:t>
            </a:r>
            <a:r>
              <a:rPr lang="en-US" dirty="0" err="1" smtClean="0"/>
              <a:t>ubjekty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‘</a:t>
            </a:r>
            <a:r>
              <a:rPr lang="en-GB" dirty="0" err="1" smtClean="0"/>
              <a:t>vnější</a:t>
            </a:r>
            <a:r>
              <a:rPr lang="en-GB" dirty="0" smtClean="0"/>
              <a:t>’ </a:t>
            </a:r>
            <a:r>
              <a:rPr lang="en-GB" dirty="0" err="1" smtClean="0"/>
              <a:t>subjekty</a:t>
            </a:r>
            <a:r>
              <a:rPr lang="en-GB" dirty="0" smtClean="0"/>
              <a:t> : “</a:t>
            </a:r>
            <a:r>
              <a:rPr lang="en-GB" dirty="0" err="1" smtClean="0"/>
              <a:t>Autorova</a:t>
            </a:r>
            <a:r>
              <a:rPr lang="en-GB" dirty="0" smtClean="0"/>
              <a:t> </a:t>
            </a:r>
            <a:r>
              <a:rPr lang="en-GB" dirty="0" err="1" smtClean="0"/>
              <a:t>kognitivní</a:t>
            </a:r>
            <a:r>
              <a:rPr lang="en-GB" dirty="0" smtClean="0"/>
              <a:t> </a:t>
            </a:r>
            <a:r>
              <a:rPr lang="en-GB" dirty="0" err="1" smtClean="0"/>
              <a:t>činnost</a:t>
            </a:r>
            <a:r>
              <a:rPr lang="en-GB" dirty="0" smtClean="0"/>
              <a:t> </a:t>
            </a:r>
            <a:r>
              <a:rPr lang="en-GB" dirty="0" err="1" smtClean="0"/>
              <a:t>spočívá</a:t>
            </a:r>
            <a:r>
              <a:rPr lang="en-GB" dirty="0" smtClean="0"/>
              <a:t> </a:t>
            </a:r>
            <a:r>
              <a:rPr lang="en-GB" dirty="0" err="1" smtClean="0"/>
              <a:t>primárně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zpracování</a:t>
            </a:r>
            <a:r>
              <a:rPr lang="en-GB" dirty="0" smtClean="0"/>
              <a:t> </a:t>
            </a:r>
            <a:r>
              <a:rPr lang="en-GB" dirty="0" err="1" smtClean="0"/>
              <a:t>informací</a:t>
            </a:r>
            <a:r>
              <a:rPr lang="en-GB" dirty="0" smtClean="0"/>
              <a:t> </a:t>
            </a:r>
            <a:r>
              <a:rPr lang="en-GB" dirty="0" err="1" smtClean="0"/>
              <a:t>různé</a:t>
            </a:r>
            <a:r>
              <a:rPr lang="en-GB" dirty="0" smtClean="0"/>
              <a:t> </a:t>
            </a:r>
            <a:r>
              <a:rPr lang="en-GB" dirty="0" err="1" smtClean="0"/>
              <a:t>povahy</a:t>
            </a:r>
            <a:r>
              <a:rPr lang="en-GB" dirty="0" smtClean="0"/>
              <a:t>, </a:t>
            </a:r>
            <a:r>
              <a:rPr lang="en-GB" dirty="0" err="1" smtClean="0"/>
              <a:t>faktických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fikčních</a:t>
            </a:r>
            <a:r>
              <a:rPr lang="en-GB" dirty="0" smtClean="0"/>
              <a:t>, </a:t>
            </a:r>
            <a:r>
              <a:rPr lang="en-GB" dirty="0" err="1" smtClean="0"/>
              <a:t>specifických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obecných</a:t>
            </a:r>
            <a:r>
              <a:rPr lang="en-GB" dirty="0" smtClean="0"/>
              <a:t>, </a:t>
            </a:r>
            <a:r>
              <a:rPr lang="en-GB" dirty="0" err="1" smtClean="0"/>
              <a:t>textových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smyslově</a:t>
            </a:r>
            <a:r>
              <a:rPr lang="en-GB" dirty="0" smtClean="0"/>
              <a:t> </a:t>
            </a:r>
            <a:r>
              <a:rPr lang="en-GB" dirty="0" err="1" smtClean="0"/>
              <a:t>vjemových</a:t>
            </a:r>
            <a:r>
              <a:rPr lang="en-GB" dirty="0" smtClean="0"/>
              <a:t>, a v </a:t>
            </a:r>
            <a:r>
              <a:rPr lang="en-GB" dirty="0" err="1" smtClean="0"/>
              <a:t>konečném</a:t>
            </a:r>
            <a:r>
              <a:rPr lang="en-GB" dirty="0" smtClean="0"/>
              <a:t> </a:t>
            </a:r>
            <a:r>
              <a:rPr lang="en-GB" dirty="0" err="1" smtClean="0"/>
              <a:t>důsledku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/>
              <a:t> </a:t>
            </a:r>
            <a:r>
              <a:rPr lang="en-GB" dirty="0" err="1" smtClean="0"/>
              <a:t>vytvoření</a:t>
            </a:r>
            <a:r>
              <a:rPr lang="en-GB" dirty="0" smtClean="0"/>
              <a:t> </a:t>
            </a:r>
            <a:r>
              <a:rPr lang="en-GB" dirty="0" err="1" smtClean="0"/>
              <a:t>slovesného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r>
              <a:rPr lang="en-GB" dirty="0" smtClean="0"/>
              <a:t> </a:t>
            </a:r>
            <a:r>
              <a:rPr lang="en-GB" dirty="0" err="1" smtClean="0"/>
              <a:t>spolu</a:t>
            </a:r>
            <a:r>
              <a:rPr lang="en-GB" dirty="0" smtClean="0"/>
              <a:t> s </a:t>
            </a:r>
            <a:r>
              <a:rPr lang="en-GB" dirty="0" err="1" smtClean="0"/>
              <a:t>patřičným</a:t>
            </a:r>
            <a:r>
              <a:rPr lang="en-GB" dirty="0" smtClean="0"/>
              <a:t> </a:t>
            </a:r>
            <a:r>
              <a:rPr lang="en-GB" dirty="0" err="1" smtClean="0"/>
              <a:t>světem</a:t>
            </a:r>
            <a:r>
              <a:rPr lang="en-GB" dirty="0" smtClean="0"/>
              <a:t> </a:t>
            </a:r>
            <a:r>
              <a:rPr lang="en-GB" dirty="0" err="1" smtClean="0"/>
              <a:t>příběhu</a:t>
            </a:r>
            <a:r>
              <a:rPr lang="en-GB" dirty="0" smtClean="0"/>
              <a:t> </a:t>
            </a:r>
            <a:r>
              <a:rPr lang="en-GB" dirty="0" err="1" smtClean="0"/>
              <a:t>či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r>
              <a:rPr lang="en-GB" dirty="0" smtClean="0"/>
              <a:t>.</a:t>
            </a:r>
            <a:r>
              <a:rPr lang="en-GB" dirty="0"/>
              <a:t>” </a:t>
            </a:r>
            <a:r>
              <a:rPr lang="en-GB" dirty="0" smtClean="0"/>
              <a:t>(Margolin)</a:t>
            </a:r>
          </a:p>
          <a:p>
            <a:r>
              <a:rPr lang="en-GB" dirty="0" smtClean="0"/>
              <a:t>‘</a:t>
            </a:r>
            <a:r>
              <a:rPr lang="en-GB" dirty="0" err="1" smtClean="0"/>
              <a:t>vnější</a:t>
            </a:r>
            <a:r>
              <a:rPr lang="en-GB" dirty="0" smtClean="0"/>
              <a:t>’ </a:t>
            </a:r>
            <a:r>
              <a:rPr lang="en-GB" dirty="0" err="1" smtClean="0"/>
              <a:t>subjekty</a:t>
            </a:r>
            <a:r>
              <a:rPr lang="en-GB" dirty="0" smtClean="0"/>
              <a:t>: </a:t>
            </a:r>
            <a:r>
              <a:rPr lang="en-GB" i="1" dirty="0" err="1" smtClean="0"/>
              <a:t>kognitivní</a:t>
            </a:r>
            <a:r>
              <a:rPr lang="en-GB" i="1" dirty="0" smtClean="0"/>
              <a:t> </a:t>
            </a:r>
            <a:r>
              <a:rPr lang="en-GB" i="1" dirty="0" err="1" smtClean="0"/>
              <a:t>mentální</a:t>
            </a:r>
            <a:r>
              <a:rPr lang="en-GB" i="1" dirty="0" smtClean="0"/>
              <a:t> </a:t>
            </a:r>
            <a:r>
              <a:rPr lang="en-GB" i="1" dirty="0" err="1" smtClean="0"/>
              <a:t>fungování</a:t>
            </a:r>
            <a:r>
              <a:rPr lang="en-GB" dirty="0" smtClean="0"/>
              <a:t> (KMF): “</a:t>
            </a:r>
            <a:r>
              <a:rPr lang="en-GB" dirty="0" err="1" smtClean="0"/>
              <a:t>Jakmile</a:t>
            </a:r>
            <a:r>
              <a:rPr lang="en-GB" dirty="0" smtClean="0"/>
              <a:t> </a:t>
            </a:r>
            <a:r>
              <a:rPr lang="en-GB" dirty="0" err="1" smtClean="0"/>
              <a:t>jsme</a:t>
            </a:r>
            <a:r>
              <a:rPr lang="en-GB" dirty="0" smtClean="0"/>
              <a:t> </a:t>
            </a:r>
            <a:r>
              <a:rPr lang="en-GB" dirty="0" err="1" smtClean="0"/>
              <a:t>ochotni</a:t>
            </a:r>
            <a:r>
              <a:rPr lang="en-GB" dirty="0" smtClean="0"/>
              <a:t> </a:t>
            </a:r>
            <a:r>
              <a:rPr lang="en-GB" dirty="0" err="1" smtClean="0"/>
              <a:t>aplikovat</a:t>
            </a:r>
            <a:r>
              <a:rPr lang="en-GB" dirty="0" smtClean="0"/>
              <a:t> </a:t>
            </a:r>
            <a:r>
              <a:rPr lang="en-GB" dirty="0" err="1" smtClean="0"/>
              <a:t>koncepty</a:t>
            </a:r>
            <a:r>
              <a:rPr lang="en-GB" dirty="0" smtClean="0"/>
              <a:t> z </a:t>
            </a:r>
            <a:r>
              <a:rPr lang="en-GB" dirty="0" err="1" smtClean="0"/>
              <a:t>akčí</a:t>
            </a:r>
            <a:r>
              <a:rPr lang="en-GB" dirty="0" smtClean="0"/>
              <a:t> </a:t>
            </a:r>
            <a:r>
              <a:rPr lang="en-GB" dirty="0" err="1" smtClean="0"/>
              <a:t>teorie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obyvatele</a:t>
            </a:r>
            <a:r>
              <a:rPr lang="en-GB" dirty="0" smtClean="0"/>
              <a:t> </a:t>
            </a:r>
            <a:r>
              <a:rPr lang="en-GB" dirty="0" err="1" smtClean="0"/>
              <a:t>světů</a:t>
            </a:r>
            <a:r>
              <a:rPr lang="en-GB" dirty="0" smtClean="0"/>
              <a:t> </a:t>
            </a:r>
            <a:r>
              <a:rPr lang="en-GB" dirty="0" err="1" smtClean="0"/>
              <a:t>příběhu</a:t>
            </a:r>
            <a:r>
              <a:rPr lang="en-GB" dirty="0" smtClean="0"/>
              <a:t>, </a:t>
            </a:r>
            <a:r>
              <a:rPr lang="en-GB" dirty="0" err="1" smtClean="0"/>
              <a:t>měli</a:t>
            </a:r>
            <a:r>
              <a:rPr lang="en-GB" dirty="0" smtClean="0"/>
              <a:t> </a:t>
            </a:r>
            <a:r>
              <a:rPr lang="en-GB" dirty="0" err="1" smtClean="0"/>
              <a:t>bychom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ochotni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ně</a:t>
            </a:r>
            <a:r>
              <a:rPr lang="en-GB" dirty="0" smtClean="0"/>
              <a:t> </a:t>
            </a:r>
            <a:r>
              <a:rPr lang="en-GB" dirty="0" err="1" smtClean="0"/>
              <a:t>aplikovat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modely</a:t>
            </a:r>
            <a:r>
              <a:rPr lang="en-GB" dirty="0" smtClean="0"/>
              <a:t> </a:t>
            </a:r>
            <a:r>
              <a:rPr lang="en-GB" dirty="0" err="1" smtClean="0"/>
              <a:t>založené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KMF. </a:t>
            </a:r>
            <a:r>
              <a:rPr lang="en-GB" dirty="0" err="1" smtClean="0"/>
              <a:t>Podobně</a:t>
            </a:r>
            <a:r>
              <a:rPr lang="en-GB" dirty="0" smtClean="0"/>
              <a:t>, </a:t>
            </a:r>
            <a:r>
              <a:rPr lang="en-GB" dirty="0" err="1" smtClean="0"/>
              <a:t>jakmile</a:t>
            </a:r>
            <a:r>
              <a:rPr lang="en-GB" dirty="0" smtClean="0"/>
              <a:t> </a:t>
            </a:r>
            <a:r>
              <a:rPr lang="en-GB" dirty="0" err="1" smtClean="0"/>
              <a:t>jsme</a:t>
            </a:r>
            <a:r>
              <a:rPr lang="en-GB" dirty="0" smtClean="0"/>
              <a:t> </a:t>
            </a:r>
            <a:r>
              <a:rPr lang="en-GB" dirty="0" err="1" smtClean="0"/>
              <a:t>ochotni</a:t>
            </a:r>
            <a:r>
              <a:rPr lang="en-GB" dirty="0" smtClean="0"/>
              <a:t> </a:t>
            </a:r>
            <a:r>
              <a:rPr lang="en-GB" dirty="0" err="1" smtClean="0"/>
              <a:t>těmto</a:t>
            </a:r>
            <a:r>
              <a:rPr lang="en-GB" dirty="0" smtClean="0"/>
              <a:t> </a:t>
            </a:r>
            <a:r>
              <a:rPr lang="en-GB" dirty="0" err="1" smtClean="0"/>
              <a:t>obyvatelům</a:t>
            </a:r>
            <a:r>
              <a:rPr lang="en-GB" dirty="0" smtClean="0"/>
              <a:t> </a:t>
            </a:r>
            <a:r>
              <a:rPr lang="en-GB" dirty="0" err="1" smtClean="0"/>
              <a:t>připsat</a:t>
            </a:r>
            <a:r>
              <a:rPr lang="en-GB" dirty="0" smtClean="0"/>
              <a:t> </a:t>
            </a:r>
            <a:r>
              <a:rPr lang="en-GB" dirty="0" err="1" smtClean="0"/>
              <a:t>akce</a:t>
            </a:r>
            <a:r>
              <a:rPr lang="en-GB" dirty="0" smtClean="0"/>
              <a:t>, </a:t>
            </a:r>
            <a:r>
              <a:rPr lang="en-GB" dirty="0" err="1" smtClean="0"/>
              <a:t>měli</a:t>
            </a:r>
            <a:r>
              <a:rPr lang="en-GB" dirty="0" smtClean="0"/>
              <a:t> </a:t>
            </a:r>
            <a:r>
              <a:rPr lang="en-GB" dirty="0" err="1" smtClean="0"/>
              <a:t>bychom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ochotni</a:t>
            </a:r>
            <a:r>
              <a:rPr lang="en-GB" dirty="0" smtClean="0"/>
              <a:t> </a:t>
            </a:r>
            <a:r>
              <a:rPr lang="en-GB" dirty="0" err="1" smtClean="0"/>
              <a:t>jim</a:t>
            </a:r>
            <a:r>
              <a:rPr lang="en-GB" dirty="0" smtClean="0"/>
              <a:t> </a:t>
            </a:r>
            <a:r>
              <a:rPr lang="en-GB" dirty="0" err="1" smtClean="0"/>
              <a:t>připsat</a:t>
            </a:r>
            <a:r>
              <a:rPr lang="en-GB" dirty="0" smtClean="0"/>
              <a:t> </a:t>
            </a:r>
            <a:r>
              <a:rPr lang="en-GB" dirty="0" err="1" smtClean="0"/>
              <a:t>mysli</a:t>
            </a:r>
            <a:r>
              <a:rPr lang="en-GB" dirty="0" smtClean="0"/>
              <a:t> a </a:t>
            </a:r>
            <a:r>
              <a:rPr lang="en-GB" dirty="0" err="1" smtClean="0"/>
              <a:t>zvláště</a:t>
            </a:r>
            <a:r>
              <a:rPr lang="en-GB" dirty="0" smtClean="0"/>
              <a:t> </a:t>
            </a:r>
            <a:r>
              <a:rPr lang="en-GB" dirty="0" err="1" smtClean="0"/>
              <a:t>kognitivní</a:t>
            </a:r>
            <a:r>
              <a:rPr lang="en-GB" dirty="0" smtClean="0"/>
              <a:t> </a:t>
            </a:r>
            <a:r>
              <a:rPr lang="en-GB" dirty="0" err="1" smtClean="0"/>
              <a:t>aktivity</a:t>
            </a:r>
            <a:r>
              <a:rPr lang="en-GB" dirty="0" smtClean="0"/>
              <a:t>.” </a:t>
            </a:r>
            <a:r>
              <a:rPr lang="en-GB" dirty="0"/>
              <a:t>(Palmer</a:t>
            </a:r>
            <a:r>
              <a:rPr lang="en-GB" dirty="0" smtClean="0"/>
              <a:t>)</a:t>
            </a:r>
          </a:p>
          <a:p>
            <a:r>
              <a:rPr lang="en-GB" dirty="0" err="1"/>
              <a:t>k</a:t>
            </a:r>
            <a:r>
              <a:rPr lang="en-GB" dirty="0" err="1" smtClean="0"/>
              <a:t>oncept</a:t>
            </a:r>
            <a:r>
              <a:rPr lang="en-GB" dirty="0" smtClean="0"/>
              <a:t> ANALOGIE</a:t>
            </a:r>
          </a:p>
          <a:p>
            <a:endParaRPr lang="en-GB" dirty="0"/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376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iterární</a:t>
            </a:r>
            <a:r>
              <a:rPr lang="en-US" dirty="0" smtClean="0"/>
              <a:t> </a:t>
            </a:r>
            <a:r>
              <a:rPr lang="en-US" dirty="0" err="1" smtClean="0"/>
              <a:t>postavy</a:t>
            </a:r>
            <a:r>
              <a:rPr lang="en-US" dirty="0" smtClean="0"/>
              <a:t> - </a:t>
            </a:r>
            <a:r>
              <a:rPr lang="en-US" dirty="0" err="1" smtClean="0"/>
              <a:t>polemika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č</a:t>
            </a:r>
            <a:r>
              <a:rPr lang="en-GB" dirty="0" err="1" smtClean="0"/>
              <a:t>tenáři</a:t>
            </a:r>
            <a:r>
              <a:rPr lang="en-GB" dirty="0" smtClean="0"/>
              <a:t> </a:t>
            </a:r>
            <a:r>
              <a:rPr lang="en-GB" dirty="0" err="1" smtClean="0"/>
              <a:t>konceptualizují</a:t>
            </a:r>
            <a:r>
              <a:rPr lang="en-GB" dirty="0" smtClean="0"/>
              <a:t> </a:t>
            </a:r>
            <a:r>
              <a:rPr lang="en-GB" dirty="0" err="1" smtClean="0"/>
              <a:t>mysli</a:t>
            </a:r>
            <a:r>
              <a:rPr lang="en-GB" dirty="0" smtClean="0"/>
              <a:t> </a:t>
            </a:r>
            <a:r>
              <a:rPr lang="en-GB" dirty="0" err="1" smtClean="0"/>
              <a:t>literárních</a:t>
            </a:r>
            <a:r>
              <a:rPr lang="en-GB" dirty="0" smtClean="0"/>
              <a:t> </a:t>
            </a:r>
            <a:r>
              <a:rPr lang="en-GB" dirty="0" err="1" smtClean="0"/>
              <a:t>postav</a:t>
            </a:r>
            <a:r>
              <a:rPr lang="en-GB" dirty="0" smtClean="0"/>
              <a:t>, </a:t>
            </a:r>
            <a:r>
              <a:rPr lang="en-GB" dirty="0" err="1" smtClean="0"/>
              <a:t>modelují</a:t>
            </a:r>
            <a:r>
              <a:rPr lang="en-GB" dirty="0" smtClean="0"/>
              <a:t> a </a:t>
            </a:r>
            <a:r>
              <a:rPr lang="en-GB" dirty="0" err="1" smtClean="0"/>
              <a:t>predikují</a:t>
            </a:r>
            <a:r>
              <a:rPr lang="en-GB" dirty="0" smtClean="0"/>
              <a:t> </a:t>
            </a:r>
            <a:r>
              <a:rPr lang="en-GB" dirty="0" err="1" smtClean="0"/>
              <a:t>jejich</a:t>
            </a:r>
            <a:r>
              <a:rPr lang="en-GB" dirty="0" smtClean="0"/>
              <a:t> </a:t>
            </a:r>
            <a:r>
              <a:rPr lang="en-GB" dirty="0" err="1" smtClean="0"/>
              <a:t>mentální</a:t>
            </a:r>
            <a:r>
              <a:rPr lang="en-GB" dirty="0" smtClean="0"/>
              <a:t> </a:t>
            </a:r>
            <a:r>
              <a:rPr lang="en-GB" dirty="0" err="1" smtClean="0"/>
              <a:t>stavy</a:t>
            </a:r>
            <a:r>
              <a:rPr lang="en-GB" dirty="0" smtClean="0"/>
              <a:t> a </a:t>
            </a:r>
            <a:r>
              <a:rPr lang="en-GB" dirty="0" err="1" smtClean="0"/>
              <a:t>jejich</a:t>
            </a:r>
            <a:r>
              <a:rPr lang="en-GB" dirty="0" smtClean="0"/>
              <a:t> </a:t>
            </a:r>
            <a:r>
              <a:rPr lang="en-GB" dirty="0" err="1" smtClean="0"/>
              <a:t>možný</a:t>
            </a:r>
            <a:r>
              <a:rPr lang="en-GB" dirty="0" smtClean="0"/>
              <a:t> </a:t>
            </a:r>
            <a:r>
              <a:rPr lang="en-GB" dirty="0" err="1" smtClean="0"/>
              <a:t>vývoj</a:t>
            </a:r>
            <a:endParaRPr lang="en-GB" dirty="0" smtClean="0"/>
          </a:p>
          <a:p>
            <a:r>
              <a:rPr lang="en-GB" dirty="0" err="1"/>
              <a:t>l</a:t>
            </a:r>
            <a:r>
              <a:rPr lang="en-GB" dirty="0" err="1" smtClean="0"/>
              <a:t>iterární</a:t>
            </a:r>
            <a:r>
              <a:rPr lang="en-GB" dirty="0" smtClean="0"/>
              <a:t> </a:t>
            </a:r>
            <a:r>
              <a:rPr lang="en-GB" dirty="0" err="1" smtClean="0"/>
              <a:t>postavy</a:t>
            </a:r>
            <a:r>
              <a:rPr lang="en-GB" dirty="0" smtClean="0"/>
              <a:t> </a:t>
            </a:r>
            <a:r>
              <a:rPr lang="en-GB" dirty="0" err="1" smtClean="0"/>
              <a:t>nejsou</a:t>
            </a:r>
            <a:r>
              <a:rPr lang="en-GB" dirty="0" smtClean="0"/>
              <a:t> </a:t>
            </a:r>
            <a:r>
              <a:rPr lang="en-GB" dirty="0" err="1" smtClean="0"/>
              <a:t>často</a:t>
            </a:r>
            <a:r>
              <a:rPr lang="en-GB" dirty="0" smtClean="0"/>
              <a:t> </a:t>
            </a:r>
            <a:r>
              <a:rPr lang="en-GB" dirty="0" err="1" smtClean="0"/>
              <a:t>pouze</a:t>
            </a:r>
            <a:r>
              <a:rPr lang="en-GB" dirty="0" smtClean="0"/>
              <a:t> </a:t>
            </a:r>
            <a:r>
              <a:rPr lang="en-GB" dirty="0" err="1" smtClean="0"/>
              <a:t>subjekty</a:t>
            </a:r>
            <a:r>
              <a:rPr lang="en-GB" dirty="0" smtClean="0"/>
              <a:t> </a:t>
            </a:r>
            <a:r>
              <a:rPr lang="en-GB" dirty="0" err="1" smtClean="0"/>
              <a:t>nějaké</a:t>
            </a:r>
            <a:r>
              <a:rPr lang="en-GB" dirty="0" smtClean="0"/>
              <a:t> </a:t>
            </a:r>
            <a:r>
              <a:rPr lang="en-GB" dirty="0" err="1" smtClean="0"/>
              <a:t>mentální</a:t>
            </a:r>
            <a:r>
              <a:rPr lang="en-GB" dirty="0" smtClean="0"/>
              <a:t> </a:t>
            </a:r>
            <a:r>
              <a:rPr lang="en-GB" dirty="0" err="1" smtClean="0"/>
              <a:t>aktivity</a:t>
            </a:r>
            <a:r>
              <a:rPr lang="en-GB" dirty="0" smtClean="0"/>
              <a:t>, ale I </a:t>
            </a:r>
            <a:r>
              <a:rPr lang="en-GB" dirty="0" err="1" smtClean="0"/>
              <a:t>objekty</a:t>
            </a:r>
            <a:r>
              <a:rPr lang="en-GB" dirty="0" smtClean="0"/>
              <a:t> </a:t>
            </a:r>
            <a:r>
              <a:rPr lang="en-GB" dirty="0" err="1" smtClean="0"/>
              <a:t>sociálních</a:t>
            </a:r>
            <a:r>
              <a:rPr lang="en-GB" dirty="0" smtClean="0"/>
              <a:t> (</a:t>
            </a:r>
            <a:r>
              <a:rPr lang="en-GB" dirty="0" err="1" smtClean="0"/>
              <a:t>ideologických</a:t>
            </a:r>
            <a:r>
              <a:rPr lang="en-GB" dirty="0" smtClean="0"/>
              <a:t>, </a:t>
            </a:r>
            <a:r>
              <a:rPr lang="en-GB" dirty="0" err="1" smtClean="0"/>
              <a:t>politických</a:t>
            </a:r>
            <a:r>
              <a:rPr lang="en-GB" dirty="0" smtClean="0"/>
              <a:t>) </a:t>
            </a:r>
            <a:r>
              <a:rPr lang="en-GB" dirty="0" err="1" smtClean="0"/>
              <a:t>pohybů</a:t>
            </a:r>
            <a:r>
              <a:rPr lang="en-GB" dirty="0" smtClean="0"/>
              <a:t>: LP </a:t>
            </a:r>
            <a:r>
              <a:rPr lang="en-GB" dirty="0" err="1" smtClean="0"/>
              <a:t>není</a:t>
            </a:r>
            <a:r>
              <a:rPr lang="en-GB" dirty="0" smtClean="0"/>
              <a:t> </a:t>
            </a:r>
            <a:r>
              <a:rPr lang="en-GB" dirty="0" err="1" smtClean="0"/>
              <a:t>tedy</a:t>
            </a:r>
            <a:r>
              <a:rPr lang="en-GB" dirty="0" smtClean="0"/>
              <a:t> </a:t>
            </a:r>
            <a:r>
              <a:rPr lang="en-GB" dirty="0" err="1" smtClean="0"/>
              <a:t>pouze</a:t>
            </a:r>
            <a:r>
              <a:rPr lang="en-GB" dirty="0" smtClean="0"/>
              <a:t> </a:t>
            </a:r>
            <a:r>
              <a:rPr lang="en-GB" b="1" i="1" dirty="0" smtClean="0"/>
              <a:t>persona</a:t>
            </a:r>
            <a:r>
              <a:rPr lang="en-GB" dirty="0" smtClean="0"/>
              <a:t> </a:t>
            </a:r>
            <a:r>
              <a:rPr lang="en-GB" b="1" i="1" dirty="0" err="1"/>
              <a:t>psychologica</a:t>
            </a:r>
            <a:r>
              <a:rPr lang="en-GB" dirty="0"/>
              <a:t> </a:t>
            </a:r>
            <a:r>
              <a:rPr lang="en-GB" dirty="0" smtClean="0"/>
              <a:t>ale </a:t>
            </a:r>
            <a:r>
              <a:rPr lang="en-GB" dirty="0" err="1" smtClean="0"/>
              <a:t>též</a:t>
            </a:r>
            <a:r>
              <a:rPr lang="en-GB" dirty="0" smtClean="0"/>
              <a:t> </a:t>
            </a:r>
            <a:r>
              <a:rPr lang="en-GB" b="1" i="1" dirty="0"/>
              <a:t>persona</a:t>
            </a:r>
            <a:r>
              <a:rPr lang="en-GB" dirty="0"/>
              <a:t> </a:t>
            </a:r>
            <a:r>
              <a:rPr lang="en-GB" b="1" i="1" dirty="0" err="1" smtClean="0"/>
              <a:t>socialis</a:t>
            </a:r>
            <a:endParaRPr lang="en-GB" b="1" i="1" dirty="0" smtClean="0"/>
          </a:p>
          <a:p>
            <a:r>
              <a:rPr lang="en-GB" dirty="0" err="1"/>
              <a:t>s</a:t>
            </a:r>
            <a:r>
              <a:rPr lang="en-GB" dirty="0" err="1" smtClean="0"/>
              <a:t>ociální</a:t>
            </a:r>
            <a:r>
              <a:rPr lang="en-GB" dirty="0" smtClean="0"/>
              <a:t> </a:t>
            </a:r>
            <a:r>
              <a:rPr lang="en-GB" dirty="0" err="1" smtClean="0"/>
              <a:t>rozměr</a:t>
            </a:r>
            <a:r>
              <a:rPr lang="en-GB" dirty="0" smtClean="0"/>
              <a:t> LP </a:t>
            </a:r>
            <a:r>
              <a:rPr lang="en-GB" dirty="0" err="1" smtClean="0"/>
              <a:t>však</a:t>
            </a:r>
            <a:r>
              <a:rPr lang="en-GB" dirty="0" smtClean="0"/>
              <a:t> </a:t>
            </a:r>
            <a:r>
              <a:rPr lang="en-GB" dirty="0" err="1" smtClean="0"/>
              <a:t>leží</a:t>
            </a:r>
            <a:r>
              <a:rPr lang="en-GB" dirty="0" smtClean="0"/>
              <a:t> </a:t>
            </a:r>
            <a:r>
              <a:rPr lang="en-GB" dirty="0" err="1" smtClean="0"/>
              <a:t>mimo</a:t>
            </a:r>
            <a:r>
              <a:rPr lang="en-GB" dirty="0" smtClean="0"/>
              <a:t> </a:t>
            </a:r>
            <a:r>
              <a:rPr lang="en-GB" dirty="0" err="1" smtClean="0"/>
              <a:t>dosah</a:t>
            </a:r>
            <a:r>
              <a:rPr lang="en-GB" dirty="0" smtClean="0"/>
              <a:t> </a:t>
            </a:r>
            <a:r>
              <a:rPr lang="en-GB" dirty="0" err="1" smtClean="0"/>
              <a:t>klasické</a:t>
            </a:r>
            <a:r>
              <a:rPr lang="en-GB" dirty="0" smtClean="0"/>
              <a:t> </a:t>
            </a:r>
            <a:r>
              <a:rPr lang="en-GB" dirty="0" err="1" smtClean="0"/>
              <a:t>kognitivní</a:t>
            </a:r>
            <a:r>
              <a:rPr lang="en-GB" dirty="0" smtClean="0"/>
              <a:t> </a:t>
            </a:r>
            <a:r>
              <a:rPr lang="en-GB" dirty="0" err="1" smtClean="0"/>
              <a:t>teorie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69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1307</TotalTime>
  <Words>601</Words>
  <Application>Microsoft Macintosh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Pixel</vt:lpstr>
      <vt:lpstr>kognitivní naratologie </vt:lpstr>
      <vt:lpstr>klasická a postklasická naratologie</vt:lpstr>
      <vt:lpstr>kognitivní naratologie</vt:lpstr>
      <vt:lpstr>kognitivní naratologie: otázky</vt:lpstr>
      <vt:lpstr>kognitivní naratologie – oblasti výzkumu</vt:lpstr>
      <vt:lpstr>reprezentace mysli</vt:lpstr>
      <vt:lpstr>subjekty</vt:lpstr>
      <vt:lpstr>subjekty</vt:lpstr>
      <vt:lpstr>literární postavy - polemika</vt:lpstr>
      <vt:lpstr>Social Minds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Literary Theory </dc:title>
  <dc:creator>Bohumil Fort</dc:creator>
  <cp:lastModifiedBy>Bohumil Fort</cp:lastModifiedBy>
  <cp:revision>22</cp:revision>
  <dcterms:created xsi:type="dcterms:W3CDTF">2017-09-02T15:52:30Z</dcterms:created>
  <dcterms:modified xsi:type="dcterms:W3CDTF">2020-03-15T09:59:22Z</dcterms:modified>
</cp:coreProperties>
</file>