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1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March 19,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March 19,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March 19,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March 19,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March 19, 2020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March 19,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March 19,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March 19,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March 19,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March 19,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March 19,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March 19,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 smtClean="0"/>
              <a:t>fikčních</a:t>
            </a:r>
            <a:r>
              <a:rPr lang="en-US" dirty="0" smtClean="0"/>
              <a:t> </a:t>
            </a:r>
            <a:r>
              <a:rPr lang="en-US" dirty="0" err="1" smtClean="0"/>
              <a:t>světů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narx01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666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Co? </a:t>
            </a:r>
            <a:r>
              <a:rPr lang="en-US" dirty="0" err="1" smtClean="0"/>
              <a:t>kde</a:t>
            </a:r>
            <a:r>
              <a:rPr lang="en-US" dirty="0" smtClean="0"/>
              <a:t>? </a:t>
            </a:r>
            <a:r>
              <a:rPr lang="en-US" dirty="0" err="1" smtClean="0"/>
              <a:t>Kdy</a:t>
            </a:r>
            <a:r>
              <a:rPr lang="en-US" dirty="0" smtClean="0"/>
              <a:t>? </a:t>
            </a:r>
            <a:r>
              <a:rPr lang="en-US" dirty="0" err="1" smtClean="0"/>
              <a:t>Kdo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en-US" sz="2800" dirty="0" err="1" smtClean="0"/>
              <a:t>literární</a:t>
            </a:r>
            <a:r>
              <a:rPr lang="en-US" sz="2800" dirty="0" smtClean="0"/>
              <a:t> </a:t>
            </a:r>
            <a:r>
              <a:rPr lang="en-US" sz="2800" dirty="0" err="1" smtClean="0"/>
              <a:t>teorie</a:t>
            </a:r>
            <a:r>
              <a:rPr lang="en-US" sz="2800" dirty="0" smtClean="0"/>
              <a:t>, </a:t>
            </a:r>
            <a:r>
              <a:rPr lang="en-US" sz="2800" dirty="0" err="1" smtClean="0"/>
              <a:t>teorie</a:t>
            </a:r>
            <a:r>
              <a:rPr lang="en-US" sz="2800" dirty="0" smtClean="0"/>
              <a:t> </a:t>
            </a:r>
            <a:r>
              <a:rPr lang="en-US" sz="2800" dirty="0" err="1" smtClean="0"/>
              <a:t>fikce</a:t>
            </a:r>
            <a:r>
              <a:rPr lang="en-US" sz="2800" dirty="0" smtClean="0"/>
              <a:t>, </a:t>
            </a:r>
            <a:r>
              <a:rPr lang="en-US" sz="2800" dirty="0" err="1" smtClean="0"/>
              <a:t>sémiotika</a:t>
            </a:r>
            <a:r>
              <a:rPr lang="en-US" sz="2800" dirty="0" smtClean="0"/>
              <a:t>, </a:t>
            </a:r>
            <a:r>
              <a:rPr lang="en-US" sz="2800" dirty="0" err="1" smtClean="0"/>
              <a:t>intermediální</a:t>
            </a:r>
            <a:r>
              <a:rPr lang="en-US" sz="2800" dirty="0" smtClean="0"/>
              <a:t> </a:t>
            </a:r>
            <a:r>
              <a:rPr lang="en-US" sz="2800" dirty="0" err="1" smtClean="0"/>
              <a:t>studia</a:t>
            </a:r>
            <a:r>
              <a:rPr lang="is-IS" sz="2800" dirty="0" smtClean="0"/>
              <a:t>…</a:t>
            </a:r>
          </a:p>
          <a:p>
            <a:pPr marL="342900" indent="-342900">
              <a:buFontTx/>
              <a:buChar char="-"/>
            </a:pPr>
            <a:r>
              <a:rPr lang="en-US" sz="2800" dirty="0"/>
              <a:t>c</a:t>
            </a:r>
            <a:r>
              <a:rPr lang="is-IS" sz="2800" dirty="0" smtClean="0"/>
              <a:t>elosvětová teorie, nemá jedno sídlo</a:t>
            </a:r>
          </a:p>
          <a:p>
            <a:pPr marL="342900" indent="-342900">
              <a:buFontTx/>
              <a:buChar char="-"/>
            </a:pPr>
            <a:r>
              <a:rPr lang="en-US" sz="2800" dirty="0"/>
              <a:t>o</a:t>
            </a:r>
            <a:r>
              <a:rPr lang="is-IS" sz="2800" dirty="0" smtClean="0"/>
              <a:t>d konce 70. let XX. </a:t>
            </a:r>
            <a:r>
              <a:rPr lang="en-US" sz="2800" dirty="0"/>
              <a:t>s</a:t>
            </a:r>
            <a:r>
              <a:rPr lang="is-IS" sz="2800" dirty="0" smtClean="0"/>
              <a:t>toletí – dodnes...</a:t>
            </a:r>
          </a:p>
          <a:p>
            <a:pPr marL="342900" indent="-342900">
              <a:buFontTx/>
              <a:buChar char="-"/>
            </a:pPr>
            <a:r>
              <a:rPr lang="en-US" sz="2800" dirty="0" smtClean="0"/>
              <a:t>L. Doležel, T. Pavel, M.-L. Ryan, R. Ronen, U. Eco</a:t>
            </a:r>
            <a:r>
              <a:rPr lang="is-IS" sz="2800" dirty="0" smtClean="0"/>
              <a:t>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0665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zdroje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US" dirty="0" err="1"/>
              <a:t>t</a:t>
            </a:r>
            <a:r>
              <a:rPr lang="en-US" dirty="0" err="1" smtClean="0"/>
              <a:t>radice</a:t>
            </a:r>
            <a:r>
              <a:rPr lang="en-US" dirty="0" smtClean="0"/>
              <a:t> </a:t>
            </a:r>
            <a:r>
              <a:rPr lang="en-US" dirty="0" err="1" smtClean="0"/>
              <a:t>poetiky</a:t>
            </a:r>
            <a:r>
              <a:rPr lang="en-US" dirty="0" smtClean="0"/>
              <a:t> a </a:t>
            </a:r>
            <a:r>
              <a:rPr lang="en-US" dirty="0" err="1" smtClean="0"/>
              <a:t>rétoriky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err="1"/>
              <a:t>g</a:t>
            </a:r>
            <a:r>
              <a:rPr lang="en-US" dirty="0" err="1" smtClean="0"/>
              <a:t>enologie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err="1"/>
              <a:t>f</a:t>
            </a:r>
            <a:r>
              <a:rPr lang="en-US" dirty="0" err="1" smtClean="0"/>
              <a:t>ilozofie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err="1"/>
              <a:t>l</a:t>
            </a:r>
            <a:r>
              <a:rPr lang="en-US" dirty="0" err="1" smtClean="0"/>
              <a:t>ogický</a:t>
            </a:r>
            <a:r>
              <a:rPr lang="en-US" dirty="0" smtClean="0"/>
              <a:t> </a:t>
            </a:r>
            <a:r>
              <a:rPr lang="en-US" dirty="0" err="1" smtClean="0"/>
              <a:t>kalkulus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err="1"/>
              <a:t>s</a:t>
            </a:r>
            <a:r>
              <a:rPr lang="en-US" dirty="0" err="1" smtClean="0"/>
              <a:t>émiotika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/>
              <a:t>l</a:t>
            </a:r>
            <a:r>
              <a:rPr lang="en-US" dirty="0" smtClean="0"/>
              <a:t>ingvistika</a:t>
            </a:r>
          </a:p>
          <a:p>
            <a:pPr marL="342900" indent="-342900">
              <a:buFontTx/>
              <a:buChar char="-"/>
            </a:pPr>
            <a:r>
              <a:rPr lang="en-US" dirty="0" err="1"/>
              <a:t>n</a:t>
            </a:r>
            <a:r>
              <a:rPr lang="en-US" dirty="0" err="1" smtClean="0"/>
              <a:t>arativní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err="1"/>
              <a:t>t</a:t>
            </a:r>
            <a:r>
              <a:rPr lang="en-US" dirty="0" err="1" smtClean="0"/>
              <a:t>eorie</a:t>
            </a:r>
            <a:r>
              <a:rPr lang="en-US" dirty="0" smtClean="0"/>
              <a:t> </a:t>
            </a:r>
            <a:r>
              <a:rPr lang="en-US" dirty="0" err="1" smtClean="0"/>
              <a:t>akce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75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Základní</a:t>
            </a:r>
            <a:r>
              <a:rPr lang="en-US" dirty="0" smtClean="0"/>
              <a:t> </a:t>
            </a:r>
            <a:r>
              <a:rPr lang="en-US" dirty="0" err="1" smtClean="0"/>
              <a:t>myšlenky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US" dirty="0" smtClean="0"/>
              <a:t>FS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sémiotické</a:t>
            </a:r>
            <a:r>
              <a:rPr lang="en-US" dirty="0" smtClean="0"/>
              <a:t> entity </a:t>
            </a:r>
            <a:r>
              <a:rPr lang="en-US" dirty="0" err="1" smtClean="0"/>
              <a:t>mentální</a:t>
            </a:r>
            <a:r>
              <a:rPr lang="en-US" dirty="0" smtClean="0"/>
              <a:t> </a:t>
            </a:r>
            <a:r>
              <a:rPr lang="en-US" dirty="0" err="1" smtClean="0"/>
              <a:t>povahy</a:t>
            </a:r>
            <a:r>
              <a:rPr lang="en-US" dirty="0" smtClean="0"/>
              <a:t>, </a:t>
            </a:r>
            <a:r>
              <a:rPr lang="en-US" dirty="0" err="1" smtClean="0"/>
              <a:t>založené</a:t>
            </a:r>
            <a:r>
              <a:rPr lang="en-US" dirty="0" smtClean="0"/>
              <a:t> </a:t>
            </a:r>
            <a:r>
              <a:rPr lang="en-US" dirty="0" err="1" smtClean="0"/>
              <a:t>fikčními</a:t>
            </a:r>
            <a:r>
              <a:rPr lang="en-US" dirty="0" smtClean="0"/>
              <a:t> </a:t>
            </a:r>
            <a:r>
              <a:rPr lang="en-US" dirty="0" err="1" smtClean="0"/>
              <a:t>texty</a:t>
            </a:r>
            <a:r>
              <a:rPr lang="en-US" dirty="0" smtClean="0"/>
              <a:t> a </a:t>
            </a:r>
            <a:r>
              <a:rPr lang="en-US" dirty="0" err="1" smtClean="0"/>
              <a:t>vyvolané</a:t>
            </a:r>
            <a:r>
              <a:rPr lang="en-US" dirty="0" smtClean="0"/>
              <a:t> k </a:t>
            </a:r>
            <a:r>
              <a:rPr lang="en-US" dirty="0" err="1" smtClean="0"/>
              <a:t>existenci</a:t>
            </a:r>
            <a:r>
              <a:rPr lang="en-US" dirty="0" smtClean="0"/>
              <a:t> </a:t>
            </a:r>
            <a:r>
              <a:rPr lang="en-US" dirty="0" err="1" smtClean="0"/>
              <a:t>akty</a:t>
            </a:r>
            <a:r>
              <a:rPr lang="en-US" dirty="0" smtClean="0"/>
              <a:t> </a:t>
            </a:r>
            <a:r>
              <a:rPr lang="en-US" dirty="0" err="1" smtClean="0"/>
              <a:t>čtení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smtClean="0"/>
              <a:t>FS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nejzazší</a:t>
            </a:r>
            <a:r>
              <a:rPr lang="en-US" dirty="0" smtClean="0"/>
              <a:t> </a:t>
            </a:r>
            <a:r>
              <a:rPr lang="en-US" dirty="0" err="1" smtClean="0"/>
              <a:t>referenční</a:t>
            </a:r>
            <a:r>
              <a:rPr lang="en-US" dirty="0" smtClean="0"/>
              <a:t> </a:t>
            </a:r>
            <a:r>
              <a:rPr lang="en-US" dirty="0" err="1" smtClean="0"/>
              <a:t>rámce</a:t>
            </a:r>
            <a:r>
              <a:rPr lang="en-US" dirty="0" smtClean="0"/>
              <a:t> </a:t>
            </a:r>
            <a:r>
              <a:rPr lang="en-US" dirty="0" err="1" smtClean="0"/>
              <a:t>fikčních</a:t>
            </a:r>
            <a:r>
              <a:rPr lang="en-US" dirty="0" smtClean="0"/>
              <a:t> narativů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FS a </a:t>
            </a:r>
            <a:r>
              <a:rPr lang="en-US" dirty="0" err="1" smtClean="0"/>
              <a:t>jejich</a:t>
            </a:r>
            <a:r>
              <a:rPr lang="en-US" dirty="0" smtClean="0"/>
              <a:t> entity </a:t>
            </a:r>
            <a:r>
              <a:rPr lang="en-US" dirty="0" err="1" smtClean="0"/>
              <a:t>mají</a:t>
            </a:r>
            <a:r>
              <a:rPr lang="en-US" dirty="0" smtClean="0"/>
              <a:t> </a:t>
            </a:r>
            <a:r>
              <a:rPr lang="en-US" dirty="0" err="1" smtClean="0"/>
              <a:t>specifický</a:t>
            </a:r>
            <a:r>
              <a:rPr lang="en-US" dirty="0" smtClean="0"/>
              <a:t>, </a:t>
            </a:r>
            <a:r>
              <a:rPr lang="en-US" dirty="0" err="1" smtClean="0"/>
              <a:t>fikční</a:t>
            </a:r>
            <a:r>
              <a:rPr lang="en-US" dirty="0" smtClean="0"/>
              <a:t> </a:t>
            </a:r>
            <a:r>
              <a:rPr lang="en-US" dirty="0" err="1" smtClean="0"/>
              <a:t>způsob</a:t>
            </a:r>
            <a:r>
              <a:rPr lang="en-US" dirty="0" smtClean="0"/>
              <a:t> existence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FS se </a:t>
            </a:r>
            <a:r>
              <a:rPr lang="en-US" dirty="0" err="1" smtClean="0"/>
              <a:t>skládají</a:t>
            </a:r>
            <a:r>
              <a:rPr lang="en-US" dirty="0" smtClean="0"/>
              <a:t>, </a:t>
            </a:r>
            <a:r>
              <a:rPr lang="en-US" dirty="0" err="1" smtClean="0"/>
              <a:t>podobně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reálný</a:t>
            </a:r>
            <a:r>
              <a:rPr lang="en-US" dirty="0" smtClean="0"/>
              <a:t> </a:t>
            </a:r>
            <a:r>
              <a:rPr lang="en-US" dirty="0" err="1" smtClean="0"/>
              <a:t>svět</a:t>
            </a:r>
            <a:r>
              <a:rPr lang="en-US" dirty="0" smtClean="0"/>
              <a:t>, z </a:t>
            </a:r>
            <a:r>
              <a:rPr lang="en-US" dirty="0" err="1" smtClean="0"/>
              <a:t>prostoročasových</a:t>
            </a:r>
            <a:r>
              <a:rPr lang="en-US" dirty="0" smtClean="0"/>
              <a:t> </a:t>
            </a:r>
            <a:r>
              <a:rPr lang="en-US" dirty="0" err="1" smtClean="0"/>
              <a:t>charakteristik</a:t>
            </a:r>
            <a:r>
              <a:rPr lang="en-US" dirty="0" smtClean="0"/>
              <a:t>, </a:t>
            </a:r>
            <a:r>
              <a:rPr lang="en-US" dirty="0" err="1" smtClean="0"/>
              <a:t>subjektů</a:t>
            </a:r>
            <a:r>
              <a:rPr lang="en-US" dirty="0" smtClean="0"/>
              <a:t>, </a:t>
            </a:r>
            <a:r>
              <a:rPr lang="en-US" dirty="0" err="1" smtClean="0"/>
              <a:t>objektů</a:t>
            </a:r>
            <a:r>
              <a:rPr lang="en-US" dirty="0" smtClean="0"/>
              <a:t>, </a:t>
            </a:r>
            <a:r>
              <a:rPr lang="en-US" dirty="0" err="1" smtClean="0"/>
              <a:t>zákonů</a:t>
            </a:r>
            <a:r>
              <a:rPr lang="en-US" dirty="0" smtClean="0"/>
              <a:t> a </a:t>
            </a:r>
            <a:r>
              <a:rPr lang="en-US" dirty="0" err="1" smtClean="0"/>
              <a:t>pravidel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smtClean="0"/>
              <a:t>FS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specifické</a:t>
            </a:r>
            <a:r>
              <a:rPr lang="en-US" dirty="0" smtClean="0"/>
              <a:t> </a:t>
            </a:r>
            <a:r>
              <a:rPr lang="en-US" dirty="0" err="1" smtClean="0"/>
              <a:t>komunikáty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smtClean="0"/>
              <a:t>FS </a:t>
            </a:r>
            <a:r>
              <a:rPr lang="en-US" dirty="0" err="1" smtClean="0"/>
              <a:t>plní</a:t>
            </a:r>
            <a:r>
              <a:rPr lang="en-US" dirty="0" smtClean="0"/>
              <a:t> </a:t>
            </a:r>
            <a:r>
              <a:rPr lang="en-US" dirty="0" err="1" smtClean="0"/>
              <a:t>důležité</a:t>
            </a:r>
            <a:r>
              <a:rPr lang="en-US" dirty="0" smtClean="0"/>
              <a:t> </a:t>
            </a:r>
            <a:r>
              <a:rPr lang="en-US" dirty="0" err="1" smtClean="0"/>
              <a:t>funkce</a:t>
            </a:r>
            <a:r>
              <a:rPr lang="en-US" dirty="0" smtClean="0"/>
              <a:t> v </a:t>
            </a:r>
            <a:r>
              <a:rPr lang="en-US" dirty="0" err="1" smtClean="0"/>
              <a:t>lidské</a:t>
            </a:r>
            <a:r>
              <a:rPr lang="en-US" dirty="0" smtClean="0"/>
              <a:t> </a:t>
            </a:r>
            <a:r>
              <a:rPr lang="en-US" dirty="0" err="1" smtClean="0"/>
              <a:t>společnosti</a:t>
            </a:r>
            <a:endParaRPr lang="en-US" dirty="0" smtClean="0"/>
          </a:p>
          <a:p>
            <a:pPr marL="342900" indent="-342900">
              <a:buFontTx/>
              <a:buChar char="-"/>
            </a:pPr>
            <a:endParaRPr lang="en-US" dirty="0" smtClean="0"/>
          </a:p>
          <a:p>
            <a:pPr marL="800100" lvl="1" indent="-3429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984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fikčního</a:t>
            </a:r>
            <a:r>
              <a:rPr lang="en-US" dirty="0" smtClean="0"/>
              <a:t> </a:t>
            </a:r>
            <a:r>
              <a:rPr lang="en-US" dirty="0" err="1" smtClean="0"/>
              <a:t>světa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US" dirty="0" err="1"/>
              <a:t>e</a:t>
            </a:r>
            <a:r>
              <a:rPr lang="en-US" dirty="0" err="1" smtClean="0"/>
              <a:t>xtensionální</a:t>
            </a:r>
            <a:r>
              <a:rPr lang="en-US" dirty="0" smtClean="0"/>
              <a:t> a </a:t>
            </a:r>
            <a:r>
              <a:rPr lang="en-US" dirty="0" err="1" smtClean="0"/>
              <a:t>intensionální</a:t>
            </a:r>
            <a:r>
              <a:rPr lang="en-US" dirty="0" smtClean="0"/>
              <a:t>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fikčního</a:t>
            </a:r>
            <a:r>
              <a:rPr lang="en-US" dirty="0" smtClean="0"/>
              <a:t> </a:t>
            </a:r>
            <a:r>
              <a:rPr lang="en-US" dirty="0" err="1" smtClean="0"/>
              <a:t>světa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err="1"/>
              <a:t>n</a:t>
            </a:r>
            <a:r>
              <a:rPr lang="en-US" dirty="0" err="1" smtClean="0"/>
              <a:t>arativní</a:t>
            </a:r>
            <a:r>
              <a:rPr lang="en-US" dirty="0" smtClean="0"/>
              <a:t> modality</a:t>
            </a:r>
          </a:p>
          <a:p>
            <a:pPr marL="342900" indent="-342900">
              <a:buFontTx/>
              <a:buChar char="-"/>
            </a:pPr>
            <a:r>
              <a:rPr lang="en-US" dirty="0" err="1" smtClean="0"/>
              <a:t>Intensionální</a:t>
            </a:r>
            <a:r>
              <a:rPr lang="en-US" dirty="0" smtClean="0"/>
              <a:t> </a:t>
            </a:r>
            <a:r>
              <a:rPr lang="en-US" dirty="0" err="1" smtClean="0"/>
              <a:t>funkce</a:t>
            </a:r>
            <a:r>
              <a:rPr lang="en-US" dirty="0" smtClean="0"/>
              <a:t> – </a:t>
            </a:r>
            <a:r>
              <a:rPr lang="en-US" dirty="0" err="1" smtClean="0"/>
              <a:t>ověření</a:t>
            </a:r>
            <a:r>
              <a:rPr lang="en-US" dirty="0" smtClean="0"/>
              <a:t> a </a:t>
            </a:r>
            <a:r>
              <a:rPr lang="en-US" dirty="0" err="1" smtClean="0"/>
              <a:t>nasycení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err="1"/>
              <a:t>j</a:t>
            </a:r>
            <a:r>
              <a:rPr lang="en-US" dirty="0" err="1" smtClean="0"/>
              <a:t>ádrové</a:t>
            </a:r>
            <a:r>
              <a:rPr lang="en-US" dirty="0" smtClean="0"/>
              <a:t> a </a:t>
            </a:r>
            <a:r>
              <a:rPr lang="en-US" dirty="0" err="1" smtClean="0"/>
              <a:t>satelitní</a:t>
            </a:r>
            <a:r>
              <a:rPr lang="en-US" dirty="0" smtClean="0"/>
              <a:t> </a:t>
            </a:r>
            <a:r>
              <a:rPr lang="en-US" dirty="0" err="1" smtClean="0"/>
              <a:t>fikční</a:t>
            </a:r>
            <a:r>
              <a:rPr lang="en-US" dirty="0" smtClean="0"/>
              <a:t> </a:t>
            </a:r>
            <a:r>
              <a:rPr lang="en-US" dirty="0" err="1" smtClean="0"/>
              <a:t>světy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err="1"/>
              <a:t>s</a:t>
            </a:r>
            <a:r>
              <a:rPr lang="en-US" dirty="0" err="1" smtClean="0"/>
              <a:t>trukturní</a:t>
            </a:r>
            <a:r>
              <a:rPr lang="en-US" dirty="0" smtClean="0"/>
              <a:t> </a:t>
            </a:r>
            <a:r>
              <a:rPr lang="en-US" dirty="0" err="1" smtClean="0"/>
              <a:t>podobnost</a:t>
            </a:r>
            <a:r>
              <a:rPr lang="en-US" dirty="0" smtClean="0"/>
              <a:t> </a:t>
            </a:r>
            <a:r>
              <a:rPr lang="en-US" dirty="0" err="1" smtClean="0"/>
              <a:t>fikčních</a:t>
            </a:r>
            <a:r>
              <a:rPr lang="en-US" dirty="0" smtClean="0"/>
              <a:t> </a:t>
            </a:r>
            <a:r>
              <a:rPr lang="en-US" dirty="0" err="1" smtClean="0"/>
              <a:t>světů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err="1"/>
              <a:t>t</a:t>
            </a:r>
            <a:r>
              <a:rPr lang="en-US" dirty="0" err="1" smtClean="0"/>
              <a:t>ypologie</a:t>
            </a:r>
            <a:r>
              <a:rPr lang="en-US" dirty="0" smtClean="0"/>
              <a:t> a </a:t>
            </a:r>
            <a:r>
              <a:rPr lang="en-US" dirty="0" err="1" smtClean="0"/>
              <a:t>taxonomie</a:t>
            </a:r>
            <a:r>
              <a:rPr lang="en-US" dirty="0" smtClean="0"/>
              <a:t> </a:t>
            </a:r>
            <a:r>
              <a:rPr lang="en-US" dirty="0" err="1" smtClean="0"/>
              <a:t>fikčních</a:t>
            </a:r>
            <a:r>
              <a:rPr lang="en-US" dirty="0" smtClean="0"/>
              <a:t> </a:t>
            </a:r>
            <a:r>
              <a:rPr lang="en-US" dirty="0" err="1" smtClean="0"/>
              <a:t>světů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err="1"/>
              <a:t>f</a:t>
            </a:r>
            <a:r>
              <a:rPr lang="en-US" dirty="0" err="1" smtClean="0"/>
              <a:t>ikční</a:t>
            </a:r>
            <a:r>
              <a:rPr lang="en-US" dirty="0" smtClean="0"/>
              <a:t> a </a:t>
            </a:r>
            <a:r>
              <a:rPr lang="en-US" dirty="0" err="1" smtClean="0"/>
              <a:t>historické</a:t>
            </a:r>
            <a:r>
              <a:rPr lang="en-US" dirty="0" smtClean="0"/>
              <a:t> </a:t>
            </a:r>
            <a:r>
              <a:rPr lang="en-US" dirty="0" err="1" smtClean="0"/>
              <a:t>světy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err="1"/>
              <a:t>n</a:t>
            </a:r>
            <a:r>
              <a:rPr lang="en-US" dirty="0" err="1" smtClean="0"/>
              <a:t>arativní</a:t>
            </a:r>
            <a:r>
              <a:rPr lang="en-US" dirty="0" smtClean="0"/>
              <a:t> a </a:t>
            </a:r>
            <a:r>
              <a:rPr lang="en-US" dirty="0" err="1" smtClean="0"/>
              <a:t>lyrické</a:t>
            </a:r>
            <a:r>
              <a:rPr lang="en-US" dirty="0" smtClean="0"/>
              <a:t> </a:t>
            </a:r>
            <a:r>
              <a:rPr lang="en-US" dirty="0" err="1" smtClean="0"/>
              <a:t>fikční</a:t>
            </a:r>
            <a:r>
              <a:rPr lang="en-US" dirty="0" smtClean="0"/>
              <a:t> </a:t>
            </a:r>
            <a:r>
              <a:rPr lang="en-US" dirty="0" err="1" smtClean="0"/>
              <a:t>světy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err="1"/>
              <a:t>r</a:t>
            </a:r>
            <a:r>
              <a:rPr lang="en-US" dirty="0" err="1" smtClean="0"/>
              <a:t>ealistické</a:t>
            </a:r>
            <a:r>
              <a:rPr lang="en-US" dirty="0" smtClean="0"/>
              <a:t> </a:t>
            </a:r>
            <a:r>
              <a:rPr lang="en-US" dirty="0" err="1" smtClean="0"/>
              <a:t>fikční</a:t>
            </a:r>
            <a:r>
              <a:rPr lang="en-US" dirty="0" smtClean="0"/>
              <a:t> </a:t>
            </a:r>
            <a:r>
              <a:rPr lang="en-US" dirty="0" err="1" smtClean="0"/>
              <a:t>světy</a:t>
            </a:r>
            <a:endParaRPr lang="en-US" dirty="0" smtClean="0"/>
          </a:p>
          <a:p>
            <a:pPr marL="342900" indent="-342900">
              <a:buFontTx/>
              <a:buChar char="-"/>
            </a:pPr>
            <a:endParaRPr lang="en-US" dirty="0" smtClean="0"/>
          </a:p>
          <a:p>
            <a:pPr marL="342900" indent="-342900">
              <a:buFontTx/>
              <a:buChar char="-"/>
            </a:pPr>
            <a:endParaRPr lang="en-US" dirty="0" smtClean="0"/>
          </a:p>
          <a:p>
            <a:pPr marL="342900" indent="-3429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890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osobnosti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US" dirty="0" smtClean="0"/>
              <a:t>Thomas Pavel – </a:t>
            </a:r>
            <a:r>
              <a:rPr lang="en-US" dirty="0" err="1" smtClean="0"/>
              <a:t>první</a:t>
            </a:r>
            <a:r>
              <a:rPr lang="en-US" dirty="0" smtClean="0"/>
              <a:t> </a:t>
            </a:r>
            <a:r>
              <a:rPr lang="en-US" dirty="0" err="1" smtClean="0"/>
              <a:t>kniha</a:t>
            </a:r>
            <a:r>
              <a:rPr lang="en-US" dirty="0" smtClean="0"/>
              <a:t> o FS, FS a </a:t>
            </a:r>
            <a:r>
              <a:rPr lang="en-US" dirty="0" err="1" smtClean="0"/>
              <a:t>teleskopy</a:t>
            </a:r>
            <a:r>
              <a:rPr lang="en-US" dirty="0" smtClean="0"/>
              <a:t>, FS a </a:t>
            </a:r>
            <a:r>
              <a:rPr lang="en-US" dirty="0" err="1" smtClean="0"/>
              <a:t>vývoj</a:t>
            </a:r>
            <a:r>
              <a:rPr lang="en-US" dirty="0" smtClean="0"/>
              <a:t> </a:t>
            </a:r>
            <a:r>
              <a:rPr lang="en-US" dirty="0" err="1" smtClean="0"/>
              <a:t>literatury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smtClean="0"/>
              <a:t>Lubomír Doležel – </a:t>
            </a:r>
            <a:r>
              <a:rPr lang="en-US" dirty="0" err="1" smtClean="0"/>
              <a:t>nejsystematičtější</a:t>
            </a:r>
            <a:r>
              <a:rPr lang="en-US" dirty="0" smtClean="0"/>
              <a:t> model FS, </a:t>
            </a:r>
            <a:r>
              <a:rPr lang="en-US" dirty="0" err="1" smtClean="0"/>
              <a:t>narativní</a:t>
            </a:r>
            <a:r>
              <a:rPr lang="en-US" dirty="0" smtClean="0"/>
              <a:t> </a:t>
            </a:r>
            <a:r>
              <a:rPr lang="en-US" dirty="0" err="1" smtClean="0"/>
              <a:t>sémantika</a:t>
            </a:r>
            <a:r>
              <a:rPr lang="en-US" dirty="0" smtClean="0"/>
              <a:t> FS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Ruth Ronen – </a:t>
            </a:r>
            <a:r>
              <a:rPr lang="en-US" dirty="0" err="1" smtClean="0"/>
              <a:t>fikční</a:t>
            </a:r>
            <a:r>
              <a:rPr lang="en-US" dirty="0" smtClean="0"/>
              <a:t> a </a:t>
            </a:r>
            <a:r>
              <a:rPr lang="en-US" dirty="0" err="1" smtClean="0"/>
              <a:t>možné</a:t>
            </a:r>
            <a:r>
              <a:rPr lang="en-US" dirty="0" smtClean="0"/>
              <a:t> </a:t>
            </a:r>
            <a:r>
              <a:rPr lang="en-US" dirty="0" err="1" smtClean="0"/>
              <a:t>světy</a:t>
            </a:r>
            <a:r>
              <a:rPr lang="en-US" dirty="0" smtClean="0"/>
              <a:t>, </a:t>
            </a:r>
            <a:r>
              <a:rPr lang="en-US" dirty="0" err="1" smtClean="0"/>
              <a:t>pragmatické</a:t>
            </a:r>
            <a:r>
              <a:rPr lang="en-US" dirty="0" smtClean="0"/>
              <a:t> </a:t>
            </a:r>
            <a:r>
              <a:rPr lang="en-US" dirty="0" err="1" smtClean="0"/>
              <a:t>uchopení</a:t>
            </a:r>
            <a:r>
              <a:rPr lang="en-US" dirty="0" smtClean="0"/>
              <a:t> FS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Marie-Laure Ryan – </a:t>
            </a:r>
            <a:r>
              <a:rPr lang="en-US" dirty="0" err="1" smtClean="0"/>
              <a:t>intermediální</a:t>
            </a:r>
            <a:r>
              <a:rPr lang="en-US" dirty="0" smtClean="0"/>
              <a:t> FS, </a:t>
            </a:r>
            <a:r>
              <a:rPr lang="en-US" dirty="0" err="1" smtClean="0"/>
              <a:t>satelitní</a:t>
            </a:r>
            <a:r>
              <a:rPr lang="en-US" dirty="0" smtClean="0"/>
              <a:t> </a:t>
            </a:r>
            <a:r>
              <a:rPr lang="en-US" dirty="0" err="1" smtClean="0"/>
              <a:t>světy</a:t>
            </a:r>
            <a:r>
              <a:rPr lang="en-US" dirty="0" smtClean="0"/>
              <a:t>, </a:t>
            </a:r>
            <a:r>
              <a:rPr lang="en-US" dirty="0" err="1" smtClean="0"/>
              <a:t>konflikt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smtClean="0"/>
              <a:t>U. Eco – </a:t>
            </a:r>
            <a:r>
              <a:rPr lang="en-US" dirty="0" err="1" smtClean="0"/>
              <a:t>malé</a:t>
            </a:r>
            <a:r>
              <a:rPr lang="en-US" dirty="0" smtClean="0"/>
              <a:t> </a:t>
            </a:r>
            <a:r>
              <a:rPr lang="en-US" dirty="0" err="1" smtClean="0"/>
              <a:t>světy</a:t>
            </a:r>
            <a:r>
              <a:rPr lang="en-US" dirty="0" smtClean="0"/>
              <a:t>, </a:t>
            </a:r>
            <a:r>
              <a:rPr lang="en-US" dirty="0" err="1" smtClean="0"/>
              <a:t>zařízenost</a:t>
            </a:r>
            <a:r>
              <a:rPr lang="en-US" dirty="0" smtClean="0"/>
              <a:t>/</a:t>
            </a:r>
            <a:r>
              <a:rPr lang="en-US" dirty="0" err="1" smtClean="0"/>
              <a:t>zabydlenost</a:t>
            </a:r>
            <a:r>
              <a:rPr lang="en-US" dirty="0" smtClean="0"/>
              <a:t> </a:t>
            </a:r>
            <a:r>
              <a:rPr lang="en-US" dirty="0" err="1" smtClean="0"/>
              <a:t>fikčního</a:t>
            </a:r>
            <a:r>
              <a:rPr lang="en-US" dirty="0" smtClean="0"/>
              <a:t> </a:t>
            </a:r>
            <a:r>
              <a:rPr lang="en-US" dirty="0" err="1" smtClean="0"/>
              <a:t>světa</a:t>
            </a:r>
            <a:r>
              <a:rPr lang="en-US" dirty="0" smtClean="0"/>
              <a:t>, </a:t>
            </a:r>
            <a:r>
              <a:rPr lang="en-US" dirty="0" err="1" smtClean="0"/>
              <a:t>procházky</a:t>
            </a:r>
            <a:r>
              <a:rPr lang="en-US" dirty="0" smtClean="0"/>
              <a:t> 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89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použití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US" dirty="0" err="1"/>
              <a:t>i</a:t>
            </a:r>
            <a:r>
              <a:rPr lang="en-US" dirty="0" err="1" smtClean="0"/>
              <a:t>nterdisciplinární</a:t>
            </a:r>
            <a:r>
              <a:rPr lang="en-US" dirty="0" smtClean="0"/>
              <a:t> </a:t>
            </a:r>
            <a:r>
              <a:rPr lang="en-US" dirty="0" err="1" smtClean="0"/>
              <a:t>rozměr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err="1" smtClean="0"/>
              <a:t>nedílná</a:t>
            </a:r>
            <a:r>
              <a:rPr lang="en-US" dirty="0" smtClean="0"/>
              <a:t> </a:t>
            </a:r>
            <a:r>
              <a:rPr lang="en-US" dirty="0" err="1" smtClean="0"/>
              <a:t>součást</a:t>
            </a:r>
            <a:r>
              <a:rPr lang="en-US" dirty="0" smtClean="0"/>
              <a:t> post-</a:t>
            </a:r>
            <a:r>
              <a:rPr lang="en-US" dirty="0" err="1" smtClean="0"/>
              <a:t>klasické</a:t>
            </a:r>
            <a:r>
              <a:rPr lang="en-US" dirty="0" smtClean="0"/>
              <a:t> </a:t>
            </a:r>
            <a:r>
              <a:rPr lang="en-US" dirty="0" err="1" smtClean="0"/>
              <a:t>narativní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endParaRPr lang="en-US" dirty="0"/>
          </a:p>
          <a:p>
            <a:pPr marL="342900" indent="-342900">
              <a:buFontTx/>
              <a:buChar char="-"/>
            </a:pPr>
            <a:r>
              <a:rPr lang="en-US" dirty="0" err="1"/>
              <a:t>a</a:t>
            </a:r>
            <a:r>
              <a:rPr lang="en-US" dirty="0" err="1" smtClean="0"/>
              <a:t>lternativa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klasickým</a:t>
            </a:r>
            <a:r>
              <a:rPr lang="en-US" dirty="0" smtClean="0"/>
              <a:t> </a:t>
            </a:r>
            <a:r>
              <a:rPr lang="en-US" dirty="0" err="1" smtClean="0"/>
              <a:t>narativním</a:t>
            </a:r>
            <a:r>
              <a:rPr lang="en-US" dirty="0" smtClean="0"/>
              <a:t> </a:t>
            </a:r>
            <a:r>
              <a:rPr lang="en-US" dirty="0" err="1" smtClean="0"/>
              <a:t>gramatikám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err="1"/>
              <a:t>z</a:t>
            </a:r>
            <a:r>
              <a:rPr lang="en-US" dirty="0" err="1" smtClean="0"/>
              <a:t>ásadní</a:t>
            </a:r>
            <a:r>
              <a:rPr lang="en-US" dirty="0" smtClean="0"/>
              <a:t> </a:t>
            </a:r>
            <a:r>
              <a:rPr lang="en-US" dirty="0" err="1" smtClean="0"/>
              <a:t>příspěvek</a:t>
            </a:r>
            <a:r>
              <a:rPr lang="en-US" dirty="0" smtClean="0"/>
              <a:t> pro </a:t>
            </a:r>
            <a:r>
              <a:rPr lang="en-US" dirty="0" err="1" smtClean="0"/>
              <a:t>otázky</a:t>
            </a:r>
            <a:r>
              <a:rPr lang="en-US" dirty="0" smtClean="0"/>
              <a:t> </a:t>
            </a:r>
            <a:r>
              <a:rPr lang="en-US" dirty="0" err="1" smtClean="0"/>
              <a:t>fikční</a:t>
            </a:r>
            <a:r>
              <a:rPr lang="en-US" dirty="0" smtClean="0"/>
              <a:t> reference, </a:t>
            </a:r>
            <a:r>
              <a:rPr lang="en-US" dirty="0" err="1" smtClean="0"/>
              <a:t>fikce</a:t>
            </a:r>
            <a:r>
              <a:rPr lang="en-US" dirty="0" smtClean="0"/>
              <a:t> a fikčnosti</a:t>
            </a:r>
          </a:p>
          <a:p>
            <a:pPr marL="342900" indent="-342900">
              <a:buFontTx/>
              <a:buChar char="-"/>
            </a:pPr>
            <a:r>
              <a:rPr lang="en-US" dirty="0" err="1"/>
              <a:t>v</a:t>
            </a:r>
            <a:r>
              <a:rPr lang="en-US" dirty="0" err="1" smtClean="0"/>
              <a:t>ymezení</a:t>
            </a:r>
            <a:r>
              <a:rPr lang="en-US" dirty="0" smtClean="0"/>
              <a:t> a </a:t>
            </a:r>
            <a:r>
              <a:rPr lang="en-US" dirty="0" err="1" smtClean="0"/>
              <a:t>typologie</a:t>
            </a:r>
            <a:r>
              <a:rPr lang="en-US" dirty="0" smtClean="0"/>
              <a:t> </a:t>
            </a:r>
            <a:r>
              <a:rPr lang="en-US" dirty="0" err="1" smtClean="0"/>
              <a:t>světů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err="1"/>
              <a:t>t</a:t>
            </a:r>
            <a:r>
              <a:rPr lang="en-US" dirty="0" err="1" smtClean="0"/>
              <a:t>extová</a:t>
            </a:r>
            <a:r>
              <a:rPr lang="en-US" dirty="0" smtClean="0"/>
              <a:t>/</a:t>
            </a:r>
            <a:r>
              <a:rPr lang="en-US" dirty="0" err="1" smtClean="0"/>
              <a:t>stylová</a:t>
            </a:r>
            <a:r>
              <a:rPr lang="en-US" dirty="0" smtClean="0"/>
              <a:t> </a:t>
            </a:r>
            <a:r>
              <a:rPr lang="en-US" dirty="0" err="1" smtClean="0"/>
              <a:t>analýza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err="1"/>
              <a:t>i</a:t>
            </a:r>
            <a:r>
              <a:rPr lang="en-US" dirty="0" err="1" smtClean="0"/>
              <a:t>ntermediální</a:t>
            </a:r>
            <a:r>
              <a:rPr lang="en-US" dirty="0" smtClean="0"/>
              <a:t> </a:t>
            </a:r>
            <a:r>
              <a:rPr lang="en-US" dirty="0" err="1" smtClean="0"/>
              <a:t>rozměr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err="1"/>
              <a:t>s</a:t>
            </a:r>
            <a:r>
              <a:rPr lang="en-US" smtClean="0"/>
              <a:t>ynchronní</a:t>
            </a:r>
            <a:r>
              <a:rPr lang="en-US" dirty="0" smtClean="0"/>
              <a:t> a </a:t>
            </a:r>
            <a:r>
              <a:rPr lang="en-US" dirty="0" err="1" smtClean="0"/>
              <a:t>diachronní</a:t>
            </a:r>
            <a:r>
              <a:rPr lang="en-US" dirty="0" smtClean="0"/>
              <a:t> </a:t>
            </a:r>
            <a:r>
              <a:rPr lang="en-US" dirty="0" err="1" smtClean="0"/>
              <a:t>uchopení</a:t>
            </a:r>
            <a:r>
              <a:rPr lang="en-US" dirty="0" smtClean="0"/>
              <a:t> </a:t>
            </a:r>
            <a:r>
              <a:rPr lang="en-US" dirty="0" err="1" smtClean="0"/>
              <a:t>literatury</a:t>
            </a:r>
            <a:r>
              <a:rPr lang="en-US" dirty="0" smtClean="0"/>
              <a:t> a </a:t>
            </a:r>
            <a:r>
              <a:rPr lang="en-US" dirty="0" err="1" smtClean="0"/>
              <a:t>médií</a:t>
            </a:r>
            <a:endParaRPr lang="en-US" dirty="0" smtClean="0"/>
          </a:p>
          <a:p>
            <a:pPr marL="342900" indent="-342900">
              <a:buFontTx/>
              <a:buChar char="-"/>
            </a:pPr>
            <a:endParaRPr lang="en-US" dirty="0" smtClean="0"/>
          </a:p>
          <a:p>
            <a:pPr marL="342900" indent="-3429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1762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103</TotalTime>
  <Words>296</Words>
  <Application>Microsoft Macintosh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Essential</vt:lpstr>
      <vt:lpstr>Teorie fikčních světů</vt:lpstr>
      <vt:lpstr>Co? kde? Kdy? Kdo?</vt:lpstr>
      <vt:lpstr>zdroje</vt:lpstr>
      <vt:lpstr>Základní myšlenky</vt:lpstr>
      <vt:lpstr>Struktura fikčního světa</vt:lpstr>
      <vt:lpstr>osobnosti</vt:lpstr>
      <vt:lpstr>použití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fikčních světů</dc:title>
  <dc:creator>Bohumil Fort</dc:creator>
  <cp:lastModifiedBy>Bohumil Fort</cp:lastModifiedBy>
  <cp:revision>9</cp:revision>
  <dcterms:created xsi:type="dcterms:W3CDTF">2020-03-19T18:33:06Z</dcterms:created>
  <dcterms:modified xsi:type="dcterms:W3CDTF">2020-03-19T20:17:03Z</dcterms:modified>
</cp:coreProperties>
</file>