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3"/>
  </p:handoutMasterIdLst>
  <p:sldIdLst>
    <p:sldId id="256" r:id="rId2"/>
    <p:sldId id="257" r:id="rId3"/>
    <p:sldId id="262" r:id="rId4"/>
    <p:sldId id="260" r:id="rId5"/>
    <p:sldId id="261" r:id="rId6"/>
    <p:sldId id="258" r:id="rId7"/>
    <p:sldId id="263" r:id="rId8"/>
    <p:sldId id="265" r:id="rId9"/>
    <p:sldId id="273" r:id="rId10"/>
    <p:sldId id="264" r:id="rId11"/>
    <p:sldId id="274" r:id="rId12"/>
    <p:sldId id="272" r:id="rId13"/>
    <p:sldId id="267" r:id="rId14"/>
    <p:sldId id="266" r:id="rId15"/>
    <p:sldId id="270" r:id="rId16"/>
    <p:sldId id="269" r:id="rId17"/>
    <p:sldId id="275" r:id="rId18"/>
    <p:sldId id="276" r:id="rId19"/>
    <p:sldId id="277" r:id="rId20"/>
    <p:sldId id="268" r:id="rId21"/>
    <p:sldId id="259" r:id="rId22"/>
  </p:sldIdLst>
  <p:sldSz cx="12192000" cy="6858000"/>
  <p:notesSz cx="6808788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EA501-BCBF-4C71-8A1E-44CE7783C706}" type="datetimeFigureOut">
              <a:rPr lang="nl-BE" smtClean="0"/>
              <a:t>4/03/2020</a:t>
            </a:fld>
            <a:endParaRPr lang="nl-BE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0475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6737" y="9443662"/>
            <a:ext cx="2950475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2ADFD-7F12-48F0-9AA2-FB61142810B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9794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NSqWlF9OnI" TargetMode="External"/><Relationship Id="rId4" Type="http://schemas.openxmlformats.org/officeDocument/2006/relationships/hyperlink" Target="https://www.youtube.com/watch?v=ENSqWlF9On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HQYoGAIXXA" TargetMode="External"/><Relationship Id="rId4" Type="http://schemas.openxmlformats.org/officeDocument/2006/relationships/hyperlink" Target="https://www.youtube.com/watch?v=CHQYoGAIXX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www.nedbox.be/teaser/zalig-pase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P32iWoqjnQ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-kGmMNMTVY" TargetMode="External"/><Relationship Id="rId4" Type="http://schemas.openxmlformats.org/officeDocument/2006/relationships/hyperlink" Target="https://www.youtube.com/watch?v=X-kGmMNMTV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usvbjLnazY" TargetMode="External"/><Relationship Id="rId5" Type="http://schemas.openxmlformats.org/officeDocument/2006/relationships/hyperlink" Target="https://www.youtube.com/watch?v=SsmSgemP8TY" TargetMode="External"/><Relationship Id="rId4" Type="http://schemas.openxmlformats.org/officeDocument/2006/relationships/hyperlink" Target="https://www.youtube.com/watch?v=5usvbjLnaz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Les 3</a:t>
            </a:r>
            <a:endParaRPr lang="nl-BE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De lente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2767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 </a:t>
            </a:r>
            <a:r>
              <a:rPr lang="cs-CZ" dirty="0" err="1" smtClean="0"/>
              <a:t>elfstedentocht</a:t>
            </a:r>
            <a:endParaRPr lang="nl-B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1645921"/>
            <a:ext cx="10178322" cy="4233672"/>
          </a:xfrm>
        </p:spPr>
        <p:txBody>
          <a:bodyPr>
            <a:normAutofit/>
          </a:bodyPr>
          <a:lstStyle/>
          <a:p>
            <a:r>
              <a:rPr lang="nl-BE" sz="2400" dirty="0"/>
              <a:t>Wat is de </a:t>
            </a:r>
            <a:r>
              <a:rPr lang="cs-CZ" sz="2400" dirty="0" smtClean="0"/>
              <a:t>"</a:t>
            </a:r>
            <a:r>
              <a:rPr lang="nl-BE" sz="2400" dirty="0" smtClean="0"/>
              <a:t>traditionele</a:t>
            </a:r>
            <a:r>
              <a:rPr lang="cs-CZ" sz="2400" dirty="0" smtClean="0"/>
              <a:t>"</a:t>
            </a:r>
            <a:r>
              <a:rPr lang="nl-BE" sz="2400" dirty="0" smtClean="0"/>
              <a:t> </a:t>
            </a:r>
            <a:r>
              <a:rPr lang="nl-BE" sz="2400" dirty="0"/>
              <a:t>Elfstedentocht?</a:t>
            </a:r>
          </a:p>
          <a:p>
            <a:r>
              <a:rPr lang="nl-BE" sz="2400" dirty="0"/>
              <a:t>Boer Jan en zijn dochter </a:t>
            </a:r>
            <a:r>
              <a:rPr lang="nl-BE" sz="2400" dirty="0" err="1"/>
              <a:t>Femkje</a:t>
            </a:r>
            <a:r>
              <a:rPr lang="nl-BE" sz="2400" dirty="0"/>
              <a:t> doen mee aan een </a:t>
            </a:r>
            <a:r>
              <a:rPr lang="cs-CZ" sz="2400" dirty="0" smtClean="0"/>
              <a:t>"</a:t>
            </a:r>
            <a:r>
              <a:rPr lang="nl-BE" sz="2400" dirty="0" smtClean="0"/>
              <a:t>speciale</a:t>
            </a:r>
            <a:r>
              <a:rPr lang="cs-CZ" sz="2400" dirty="0" smtClean="0"/>
              <a:t>"</a:t>
            </a:r>
            <a:r>
              <a:rPr lang="nl-BE" sz="2400" dirty="0" smtClean="0"/>
              <a:t> </a:t>
            </a:r>
            <a:r>
              <a:rPr lang="nl-BE" sz="2400" dirty="0"/>
              <a:t>Elfstedentocht. Welke?</a:t>
            </a:r>
          </a:p>
          <a:p>
            <a:r>
              <a:rPr lang="nl-BE" sz="2400" dirty="0"/>
              <a:t>Wat voor weer is het?</a:t>
            </a:r>
          </a:p>
          <a:p>
            <a:r>
              <a:rPr lang="nl-BE" sz="2400" dirty="0"/>
              <a:t>Wie ontmoet Femke tijdens de tocht? Hoe ontmoeten ze elkaar? </a:t>
            </a:r>
          </a:p>
          <a:p>
            <a:endParaRPr lang="nl-BE" dirty="0"/>
          </a:p>
        </p:txBody>
      </p:sp>
      <p:pic>
        <p:nvPicPr>
          <p:cNvPr id="5122" name="Picture 2" descr="Afbeeldingsresultaat voor elfstedentoc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4325112"/>
            <a:ext cx="3029257" cy="209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beeldingsresultaat voor fiets elfstedntoc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389" y="4325112"/>
            <a:ext cx="3196045" cy="209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77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 </a:t>
            </a:r>
            <a:r>
              <a:rPr lang="cs-CZ" dirty="0" err="1" smtClean="0"/>
              <a:t>elfstedentocht</a:t>
            </a:r>
            <a:r>
              <a:rPr lang="cs-CZ" dirty="0" smtClean="0"/>
              <a:t> in 1963</a:t>
            </a:r>
            <a:endParaRPr lang="nl-BE" dirty="0"/>
          </a:p>
        </p:txBody>
      </p:sp>
      <p:pic>
        <p:nvPicPr>
          <p:cNvPr id="4" name="ENSqWlF9On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71395" y="1874517"/>
            <a:ext cx="7576693" cy="426189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0477752" y="6227064"/>
            <a:ext cx="952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hlinkClick r:id="rId4"/>
              </a:rPr>
              <a:t>Youtube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7906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Het</a:t>
            </a:r>
            <a:r>
              <a:rPr lang="cs-CZ" dirty="0" smtClean="0"/>
              <a:t> </a:t>
            </a:r>
            <a:r>
              <a:rPr lang="cs-CZ" dirty="0" err="1" smtClean="0"/>
              <a:t>weer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>
                <a:solidFill>
                  <a:schemeClr val="accent1"/>
                </a:solidFill>
              </a:rPr>
              <a:t>wisselvallig</a:t>
            </a:r>
            <a:endParaRPr lang="nl-BE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06:15</a:t>
            </a:r>
            <a:endParaRPr lang="nl-BE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 smtClean="0"/>
              <a:t>later</a:t>
            </a:r>
            <a:endParaRPr lang="nl-BE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78" y="2922629"/>
            <a:ext cx="2765782" cy="188823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199994" y="4987046"/>
            <a:ext cx="869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20</a:t>
            </a:r>
            <a:r>
              <a:rPr lang="nl-BE" sz="2800" dirty="0"/>
              <a:t>℃</a:t>
            </a:r>
            <a:endParaRPr lang="nl-BE" sz="2800" dirty="0"/>
          </a:p>
        </p:txBody>
      </p:sp>
      <p:pic>
        <p:nvPicPr>
          <p:cNvPr id="11266" name="Picture 2" descr="Afbeeldingsresultaat voor donkere wolken re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585" y="3068009"/>
            <a:ext cx="2643918" cy="198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Afbeeldingsresultaat voor tegenwi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672" y="2922629"/>
            <a:ext cx="2569029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Afbeeldingsresultaat voor regen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825" y="5050947"/>
            <a:ext cx="2094892" cy="139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14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Een</a:t>
            </a:r>
            <a:r>
              <a:rPr lang="cs-CZ" dirty="0" smtClean="0"/>
              <a:t> </a:t>
            </a:r>
            <a:r>
              <a:rPr lang="cs-CZ" dirty="0" err="1" smtClean="0"/>
              <a:t>lekke</a:t>
            </a:r>
            <a:r>
              <a:rPr lang="cs-CZ" dirty="0" smtClean="0"/>
              <a:t> band: </a:t>
            </a:r>
            <a:r>
              <a:rPr lang="cs-CZ" dirty="0" err="1" smtClean="0"/>
              <a:t>wat</a:t>
            </a:r>
            <a:r>
              <a:rPr lang="cs-CZ" dirty="0" smtClean="0"/>
              <a:t> nu? </a:t>
            </a:r>
            <a:endParaRPr lang="nl-B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170" name="Picture 2" descr="Afbeeldingsresultaat voor lekke band fi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783" y="1874517"/>
            <a:ext cx="6524625" cy="4175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55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Typisch</a:t>
            </a:r>
            <a:r>
              <a:rPr lang="cs-CZ" dirty="0" smtClean="0"/>
              <a:t> </a:t>
            </a:r>
            <a:r>
              <a:rPr lang="cs-CZ" dirty="0" err="1" smtClean="0"/>
              <a:t>Nederlands</a:t>
            </a:r>
            <a:endParaRPr lang="nl-B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146" name="Picture 2" descr="Afbeeldingsresultaat voor de mol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78" y="1592016"/>
            <a:ext cx="2826546" cy="212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fbeeldingsresultaat voor amsterdamse grac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631" y="471874"/>
            <a:ext cx="3263229" cy="224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fbeeldingsresultaat voor dij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595" y="3943273"/>
            <a:ext cx="3126613" cy="23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Afbeeldingsresultaat voor klo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220" y="4344363"/>
            <a:ext cx="2459006" cy="194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Afbeeldingsresultaat voor tulp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353" y="3033447"/>
            <a:ext cx="3272115" cy="219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15673" y="3642228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de </a:t>
            </a:r>
            <a:r>
              <a:rPr lang="cs-CZ" sz="2400" dirty="0" err="1" smtClean="0"/>
              <a:t>molen</a:t>
            </a:r>
            <a:endParaRPr lang="nl-BE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515770" y="6249156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de </a:t>
            </a:r>
            <a:r>
              <a:rPr lang="cs-CZ" sz="2400" dirty="0" err="1" smtClean="0"/>
              <a:t>klomp</a:t>
            </a:r>
            <a:endParaRPr lang="nl-BE" sz="2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834220" y="2653256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de </a:t>
            </a:r>
            <a:r>
              <a:rPr lang="cs-CZ" sz="2400" dirty="0" err="1" smtClean="0"/>
              <a:t>gracht</a:t>
            </a:r>
            <a:endParaRPr lang="nl-BE" sz="2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9369876" y="6246279"/>
            <a:ext cx="101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de </a:t>
            </a:r>
            <a:r>
              <a:rPr lang="cs-CZ" sz="2400" dirty="0" err="1" smtClean="0"/>
              <a:t>dijk</a:t>
            </a:r>
            <a:endParaRPr lang="nl-BE" sz="2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842132" y="5220743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de </a:t>
            </a:r>
            <a:r>
              <a:rPr lang="cs-CZ" sz="2400" dirty="0" err="1" smtClean="0"/>
              <a:t>tulp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83346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gebak</a:t>
            </a:r>
            <a:endParaRPr lang="nl-B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8194" name="Picture 2" descr="Afbeeldingsresultaat voor oranjeko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78" y="2286001"/>
            <a:ext cx="2497362" cy="3610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710495" y="5865987"/>
            <a:ext cx="1579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/>
              <a:t>oranjekoek</a:t>
            </a:r>
            <a:endParaRPr lang="nl-BE" sz="2400" dirty="0"/>
          </a:p>
        </p:txBody>
      </p:sp>
      <p:pic>
        <p:nvPicPr>
          <p:cNvPr id="8196" name="Picture 4" descr="Afbeeldingsresultaat voor soesj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830" y="2268822"/>
            <a:ext cx="3181689" cy="2386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337183" y="4655089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/>
              <a:t>soesjes</a:t>
            </a:r>
            <a:endParaRPr lang="nl-BE" sz="2400" dirty="0"/>
          </a:p>
        </p:txBody>
      </p:sp>
      <p:pic>
        <p:nvPicPr>
          <p:cNvPr id="8198" name="Picture 6" descr="Afbeeldingsresultaat voor nederlands geba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011" y="2816764"/>
            <a:ext cx="3186989" cy="2120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8932764" y="4937760"/>
            <a:ext cx="1807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/>
              <a:t>gevulde</a:t>
            </a:r>
            <a:r>
              <a:rPr lang="cs-CZ" sz="2400" dirty="0" smtClean="0"/>
              <a:t> </a:t>
            </a:r>
            <a:r>
              <a:rPr lang="cs-CZ" sz="2400" dirty="0" err="1" smtClean="0"/>
              <a:t>koek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82456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meivakantie</a:t>
            </a:r>
            <a:endParaRPr lang="nl-B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1645921"/>
            <a:ext cx="10178322" cy="4233672"/>
          </a:xfrm>
        </p:spPr>
        <p:txBody>
          <a:bodyPr/>
          <a:lstStyle/>
          <a:p>
            <a:r>
              <a:rPr lang="nl-BE" sz="2400" dirty="0"/>
              <a:t>Welke evenementen vinden er in de Meivakantie plaats? </a:t>
            </a:r>
          </a:p>
          <a:p>
            <a:r>
              <a:rPr lang="cs-CZ" sz="2400" dirty="0" smtClean="0"/>
              <a:t>Ze </a:t>
            </a:r>
            <a:r>
              <a:rPr lang="cs-CZ" sz="2400" dirty="0" err="1" smtClean="0"/>
              <a:t>hebben</a:t>
            </a:r>
            <a:r>
              <a:rPr lang="cs-CZ" sz="2400" dirty="0" smtClean="0"/>
              <a:t> </a:t>
            </a:r>
            <a:r>
              <a:rPr lang="cs-CZ" sz="2400" dirty="0" err="1" smtClean="0"/>
              <a:t>een</a:t>
            </a:r>
            <a:r>
              <a:rPr lang="cs-CZ" sz="2400" dirty="0" smtClean="0"/>
              <a:t> </a:t>
            </a:r>
            <a:r>
              <a:rPr lang="cs-CZ" sz="2400" dirty="0" err="1" smtClean="0"/>
              <a:t>heerlijk</a:t>
            </a:r>
            <a:r>
              <a:rPr lang="cs-CZ" sz="2400" dirty="0" smtClean="0"/>
              <a:t> </a:t>
            </a:r>
            <a:r>
              <a:rPr lang="cs-CZ" sz="2400" dirty="0" err="1" smtClean="0"/>
              <a:t>Paasontbijt</a:t>
            </a:r>
            <a:r>
              <a:rPr lang="cs-CZ" sz="2400" dirty="0" smtClean="0"/>
              <a:t> </a:t>
            </a:r>
            <a:r>
              <a:rPr lang="cs-CZ" sz="2400" dirty="0" err="1" smtClean="0"/>
              <a:t>gemaakt</a:t>
            </a:r>
            <a:r>
              <a:rPr lang="cs-CZ" sz="2400" dirty="0" smtClean="0"/>
              <a:t>. </a:t>
            </a:r>
            <a:r>
              <a:rPr lang="cs-CZ" sz="2400" dirty="0" err="1" smtClean="0"/>
              <a:t>Wat</a:t>
            </a:r>
            <a:r>
              <a:rPr lang="cs-CZ" sz="2400" dirty="0" smtClean="0"/>
              <a:t> </a:t>
            </a:r>
            <a:r>
              <a:rPr lang="cs-CZ" sz="2400" dirty="0" err="1" smtClean="0"/>
              <a:t>eten</a:t>
            </a:r>
            <a:r>
              <a:rPr lang="cs-CZ" sz="2400" dirty="0" smtClean="0"/>
              <a:t> en </a:t>
            </a:r>
            <a:r>
              <a:rPr lang="cs-CZ" sz="2400" dirty="0" err="1" smtClean="0"/>
              <a:t>drinken</a:t>
            </a:r>
            <a:r>
              <a:rPr lang="cs-CZ" sz="2400" dirty="0" smtClean="0"/>
              <a:t> ze? </a:t>
            </a:r>
          </a:p>
          <a:p>
            <a:r>
              <a:rPr lang="cs-CZ" sz="2400" dirty="0" err="1" smtClean="0">
                <a:solidFill>
                  <a:schemeClr val="accent1"/>
                </a:solidFill>
              </a:rPr>
              <a:t>Wat</a:t>
            </a:r>
            <a:r>
              <a:rPr lang="cs-CZ" sz="2400" dirty="0" smtClean="0">
                <a:solidFill>
                  <a:schemeClr val="accent1"/>
                </a:solidFill>
              </a:rPr>
              <a:t> </a:t>
            </a:r>
            <a:r>
              <a:rPr lang="cs-CZ" sz="2400" dirty="0" err="1" smtClean="0">
                <a:solidFill>
                  <a:schemeClr val="accent1"/>
                </a:solidFill>
              </a:rPr>
              <a:t>eet</a:t>
            </a:r>
            <a:r>
              <a:rPr lang="cs-CZ" sz="2400" dirty="0" smtClean="0">
                <a:solidFill>
                  <a:schemeClr val="accent1"/>
                </a:solidFill>
              </a:rPr>
              <a:t> en drink </a:t>
            </a:r>
            <a:r>
              <a:rPr lang="cs-CZ" sz="2400" dirty="0" err="1" smtClean="0">
                <a:solidFill>
                  <a:schemeClr val="accent1"/>
                </a:solidFill>
              </a:rPr>
              <a:t>jij</a:t>
            </a:r>
            <a:r>
              <a:rPr lang="cs-CZ" sz="2400" dirty="0" smtClean="0">
                <a:solidFill>
                  <a:schemeClr val="accent1"/>
                </a:solidFill>
              </a:rPr>
              <a:t> op Pasen? </a:t>
            </a:r>
            <a:endParaRPr lang="nl-BE" sz="2400" dirty="0">
              <a:solidFill>
                <a:schemeClr val="accent1"/>
              </a:solidFill>
            </a:endParaRPr>
          </a:p>
          <a:p>
            <a:r>
              <a:rPr lang="nl-BE" sz="2400" dirty="0"/>
              <a:t>Wat doen ze op Pasen? </a:t>
            </a:r>
            <a:endParaRPr lang="cs-CZ" sz="2400" dirty="0" smtClean="0"/>
          </a:p>
          <a:p>
            <a:r>
              <a:rPr lang="cs-CZ" sz="2400" dirty="0" err="1" smtClean="0">
                <a:solidFill>
                  <a:schemeClr val="accent1"/>
                </a:solidFill>
              </a:rPr>
              <a:t>Wat</a:t>
            </a:r>
            <a:r>
              <a:rPr lang="cs-CZ" sz="2400" dirty="0" smtClean="0">
                <a:solidFill>
                  <a:schemeClr val="accent1"/>
                </a:solidFill>
              </a:rPr>
              <a:t> </a:t>
            </a:r>
            <a:r>
              <a:rPr lang="cs-CZ" sz="2400" dirty="0" err="1" smtClean="0">
                <a:solidFill>
                  <a:schemeClr val="accent1"/>
                </a:solidFill>
              </a:rPr>
              <a:t>doe</a:t>
            </a:r>
            <a:r>
              <a:rPr lang="cs-CZ" sz="2400" dirty="0" smtClean="0">
                <a:solidFill>
                  <a:schemeClr val="accent1"/>
                </a:solidFill>
              </a:rPr>
              <a:t> </a:t>
            </a:r>
            <a:r>
              <a:rPr lang="cs-CZ" sz="2400" dirty="0" err="1" smtClean="0">
                <a:solidFill>
                  <a:schemeClr val="accent1"/>
                </a:solidFill>
              </a:rPr>
              <a:t>jij</a:t>
            </a:r>
            <a:r>
              <a:rPr lang="cs-CZ" sz="2400" dirty="0" smtClean="0">
                <a:solidFill>
                  <a:schemeClr val="accent1"/>
                </a:solidFill>
              </a:rPr>
              <a:t> op Pasen? </a:t>
            </a:r>
            <a:endParaRPr lang="nl-BE" sz="2400" dirty="0">
              <a:solidFill>
                <a:schemeClr val="accent1"/>
              </a:solidFill>
            </a:endParaRPr>
          </a:p>
          <a:p>
            <a:r>
              <a:rPr lang="nl-BE" sz="2400" dirty="0" smtClean="0"/>
              <a:t>Wat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dirty="0" err="1" smtClean="0"/>
              <a:t>Koningsdag</a:t>
            </a:r>
            <a:r>
              <a:rPr lang="cs-CZ" sz="2400" dirty="0" smtClean="0"/>
              <a:t>? </a:t>
            </a:r>
          </a:p>
          <a:p>
            <a:r>
              <a:rPr lang="cs-CZ" sz="2400" dirty="0" err="1" smtClean="0"/>
              <a:t>Wat</a:t>
            </a:r>
            <a:r>
              <a:rPr lang="cs-CZ" sz="2400" dirty="0" smtClean="0"/>
              <a:t> kan je </a:t>
            </a:r>
            <a:r>
              <a:rPr lang="cs-CZ" sz="2400" dirty="0" err="1" smtClean="0"/>
              <a:t>doen</a:t>
            </a:r>
            <a:r>
              <a:rPr lang="cs-CZ" sz="2400" dirty="0" smtClean="0"/>
              <a:t> op </a:t>
            </a:r>
            <a:r>
              <a:rPr lang="cs-CZ" sz="2400" dirty="0" err="1" smtClean="0"/>
              <a:t>Koningsdag</a:t>
            </a:r>
            <a:r>
              <a:rPr lang="cs-CZ" sz="2400" dirty="0" smtClean="0"/>
              <a:t>? </a:t>
            </a:r>
            <a:endParaRPr lang="nl-BE" sz="2400" dirty="0"/>
          </a:p>
          <a:p>
            <a:endParaRPr lang="nl-BE" dirty="0"/>
          </a:p>
        </p:txBody>
      </p:sp>
      <p:pic>
        <p:nvPicPr>
          <p:cNvPr id="4" name="Obrázek 3" descr="Rezultat iskanja slik za paasontbij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845" y="3374137"/>
            <a:ext cx="4312395" cy="2505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582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Hoe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koningsdag</a:t>
            </a:r>
            <a:r>
              <a:rPr lang="cs-CZ" dirty="0" smtClean="0"/>
              <a:t> </a:t>
            </a:r>
            <a:r>
              <a:rPr lang="cs-CZ" dirty="0" err="1" smtClean="0"/>
              <a:t>ontstaan</a:t>
            </a:r>
            <a:r>
              <a:rPr lang="cs-CZ" dirty="0" smtClean="0"/>
              <a:t>?</a:t>
            </a:r>
            <a:endParaRPr lang="nl-BE" dirty="0"/>
          </a:p>
        </p:txBody>
      </p:sp>
      <p:pic>
        <p:nvPicPr>
          <p:cNvPr id="4" name="CHQYoGAIXX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68880" y="1874517"/>
            <a:ext cx="7524120" cy="423231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0634472" y="6291072"/>
            <a:ext cx="952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hlinkClick r:id="rId4"/>
              </a:rPr>
              <a:t>Youtube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0100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koningsdag</a:t>
            </a:r>
            <a:endParaRPr lang="nl-BE" dirty="0"/>
          </a:p>
        </p:txBody>
      </p:sp>
      <p:pic>
        <p:nvPicPr>
          <p:cNvPr id="13314" name="Picture 2" descr="Afbeeldingsresultaat voor oranjebitt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884" y="1335021"/>
            <a:ext cx="914912" cy="316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Afbeeldingsresultaat voor oranje kleren hoed koningsd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485" y="502920"/>
            <a:ext cx="4144515" cy="201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Afbeeldingsresultaat voor vlag koningsd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566" y="4233672"/>
            <a:ext cx="3077908" cy="225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Afbeeldingsresultaat voor koningsdag koekhapp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686" y="3815470"/>
            <a:ext cx="3782391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Afbeeldingsresultaat voor rommelmarkt komimgsda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905" y="1617908"/>
            <a:ext cx="3289763" cy="219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86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Vrolijk</a:t>
            </a:r>
            <a:r>
              <a:rPr lang="cs-CZ" dirty="0" smtClean="0"/>
              <a:t> Pasen! </a:t>
            </a:r>
            <a:endParaRPr lang="nl-B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extovéPole 3"/>
          <p:cNvSpPr txBox="1"/>
          <p:nvPr/>
        </p:nvSpPr>
        <p:spPr>
          <a:xfrm>
            <a:off x="9089136" y="6291076"/>
            <a:ext cx="2463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hlinkClick r:id="rId2"/>
              </a:rPr>
              <a:t>Nedbox</a:t>
            </a:r>
            <a:r>
              <a:rPr lang="cs-CZ" dirty="0" smtClean="0"/>
              <a:t>: Pasen in </a:t>
            </a:r>
            <a:r>
              <a:rPr lang="cs-CZ" dirty="0" err="1" smtClean="0"/>
              <a:t>België</a:t>
            </a:r>
            <a:r>
              <a:rPr lang="cs-CZ" dirty="0" smtClean="0"/>
              <a:t> </a:t>
            </a:r>
            <a:endParaRPr lang="nl-BE" dirty="0"/>
          </a:p>
        </p:txBody>
      </p:sp>
      <p:pic>
        <p:nvPicPr>
          <p:cNvPr id="14338" name="Picture 2" descr="Afbeeldingsresultaat voor pasen tekening kinder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55" y="382385"/>
            <a:ext cx="3977845" cy="571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48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vooraf</a:t>
            </a:r>
            <a:endParaRPr lang="nl-BE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Woordenschat</a:t>
            </a:r>
            <a:r>
              <a:rPr lang="cs-CZ" dirty="0" smtClean="0"/>
              <a:t>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6503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 </a:t>
            </a:r>
            <a:r>
              <a:rPr lang="cs-CZ" dirty="0" err="1" smtClean="0"/>
              <a:t>boerderijcamping</a:t>
            </a:r>
            <a:endParaRPr lang="nl-B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1773937"/>
            <a:ext cx="10178322" cy="4105656"/>
          </a:xfrm>
        </p:spPr>
        <p:txBody>
          <a:bodyPr/>
          <a:lstStyle/>
          <a:p>
            <a:r>
              <a:rPr lang="nl-BE" sz="2400" dirty="0"/>
              <a:t>Jeroen komt op bezoek en logeert op de boerderijcamping. Waar slaapt hij? </a:t>
            </a:r>
          </a:p>
          <a:p>
            <a:r>
              <a:rPr lang="nl-BE" sz="2400" dirty="0"/>
              <a:t>Marten, de broer van Femke, nodigt Jeroen uit om de </a:t>
            </a:r>
            <a:r>
              <a:rPr lang="cs-CZ" sz="2400" dirty="0" smtClean="0"/>
              <a:t>"</a:t>
            </a:r>
            <a:r>
              <a:rPr lang="nl-BE" sz="2400" dirty="0" smtClean="0"/>
              <a:t>fierljeppen</a:t>
            </a:r>
            <a:r>
              <a:rPr lang="cs-CZ" sz="2400" dirty="0" smtClean="0"/>
              <a:t>"</a:t>
            </a:r>
            <a:r>
              <a:rPr lang="nl-BE" sz="2400" dirty="0" smtClean="0"/>
              <a:t>. </a:t>
            </a:r>
            <a:r>
              <a:rPr lang="nl-BE" sz="2400" dirty="0"/>
              <a:t>Wat is dat? </a:t>
            </a:r>
          </a:p>
          <a:p>
            <a:r>
              <a:rPr lang="nl-BE" sz="2400" dirty="0"/>
              <a:t>Kan Jeroen fierljeppen?</a:t>
            </a:r>
          </a:p>
          <a:p>
            <a:r>
              <a:rPr lang="nl-BE" sz="2400" dirty="0"/>
              <a:t>Hoe eindigt het verhaal? </a:t>
            </a:r>
          </a:p>
          <a:p>
            <a:endParaRPr lang="nl-BE" dirty="0"/>
          </a:p>
        </p:txBody>
      </p:sp>
      <p:pic>
        <p:nvPicPr>
          <p:cNvPr id="12290" name="Picture 2" descr="Afbeeldingsresultaat voor fierljep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24" y="3046612"/>
            <a:ext cx="4928930" cy="328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458200" y="6332138"/>
            <a:ext cx="2687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hlinkClick r:id="rId3"/>
              </a:rPr>
              <a:t>Reportage</a:t>
            </a:r>
            <a:r>
              <a:rPr lang="cs-CZ" dirty="0" smtClean="0">
                <a:hlinkClick r:id="rId3"/>
              </a:rPr>
              <a:t> </a:t>
            </a:r>
            <a:r>
              <a:rPr lang="cs-CZ" dirty="0" err="1" smtClean="0">
                <a:hlinkClick r:id="rId3"/>
              </a:rPr>
              <a:t>over</a:t>
            </a:r>
            <a:r>
              <a:rPr lang="cs-CZ" dirty="0" smtClean="0">
                <a:hlinkClick r:id="rId3"/>
              </a:rPr>
              <a:t> </a:t>
            </a:r>
            <a:r>
              <a:rPr lang="cs-CZ" dirty="0" err="1" smtClean="0">
                <a:hlinkClick r:id="rId3"/>
              </a:rPr>
              <a:t>fierljeppen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1532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Spreken</a:t>
            </a:r>
            <a:endParaRPr lang="nl-BE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Extra </a:t>
            </a:r>
            <a:r>
              <a:rPr lang="cs-CZ" dirty="0" err="1" smtClean="0"/>
              <a:t>oefeningen</a:t>
            </a:r>
            <a:r>
              <a:rPr lang="cs-CZ" dirty="0" smtClean="0"/>
              <a:t>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9965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Verrassingstoets</a:t>
            </a:r>
            <a:r>
              <a:rPr lang="cs-CZ" dirty="0" smtClean="0"/>
              <a:t> </a:t>
            </a:r>
            <a:endParaRPr lang="nl-B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2050" name="Picture 2" descr="Afbeeldingsresultaat voor verras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930" y="452934"/>
            <a:ext cx="6663817" cy="630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99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Woordenschat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accent1"/>
                </a:solidFill>
              </a:rPr>
              <a:t>lente</a:t>
            </a:r>
            <a:endParaRPr lang="nl-BE" dirty="0">
              <a:solidFill>
                <a:schemeClr val="accent1"/>
              </a:solidFill>
            </a:endParaRPr>
          </a:p>
        </p:txBody>
      </p:sp>
      <p:pic>
        <p:nvPicPr>
          <p:cNvPr id="4" name="X-kGmMNMTV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62251" y="1527045"/>
            <a:ext cx="7900422" cy="444398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0616184" y="6281928"/>
            <a:ext cx="952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hlinkClick r:id="rId4"/>
              </a:rPr>
              <a:t>Youtube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0782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Woordenschat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accent1"/>
                </a:solidFill>
              </a:rPr>
              <a:t>lente</a:t>
            </a:r>
            <a:endParaRPr lang="nl-BE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6" name="Picture 2" descr="Afbeeldingsresultaat voor rups vli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78" y="1440285"/>
            <a:ext cx="3576354" cy="2373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Afbeeldingsresultaat voor lammetj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030" name="Picture 6" descr="Afbeeldingsresultaat voor lammet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256" y="2777760"/>
            <a:ext cx="2397136" cy="359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sresultaat voor geitj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50" y="1756981"/>
            <a:ext cx="2876282" cy="232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 descr="Afbeeldingsresultaat voor kalfj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036" name="Picture 12" descr="Afbeeldingsresultaat voor kalfj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040" y="4224786"/>
            <a:ext cx="2862086" cy="214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03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 </a:t>
            </a:r>
            <a:r>
              <a:rPr lang="cs-CZ" dirty="0" smtClean="0"/>
              <a:t>lente</a:t>
            </a:r>
            <a:endParaRPr lang="nl-BE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Vraagjes</a:t>
            </a:r>
            <a:r>
              <a:rPr lang="cs-CZ" dirty="0" smtClean="0"/>
              <a:t>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3698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 de </a:t>
            </a:r>
            <a:r>
              <a:rPr lang="cs-CZ" dirty="0" err="1" smtClean="0"/>
              <a:t>boerderij</a:t>
            </a:r>
            <a:endParaRPr lang="nl-B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1645921"/>
            <a:ext cx="10178322" cy="4233672"/>
          </a:xfrm>
        </p:spPr>
        <p:txBody>
          <a:bodyPr>
            <a:normAutofit lnSpcReduction="10000"/>
          </a:bodyPr>
          <a:lstStyle/>
          <a:p>
            <a:r>
              <a:rPr lang="nl-BE" sz="2400" dirty="0"/>
              <a:t>Waar wonen boer Jan en zijn vrouw Joke?</a:t>
            </a:r>
          </a:p>
          <a:p>
            <a:r>
              <a:rPr lang="nl-BE" sz="2400" dirty="0"/>
              <a:t>Hoeveel kinderen hebben ze?</a:t>
            </a:r>
          </a:p>
          <a:p>
            <a:r>
              <a:rPr lang="nl-BE" sz="2400" dirty="0"/>
              <a:t>Moeder Joke werkt niet op de boerderij. </a:t>
            </a:r>
            <a:r>
              <a:rPr lang="cs-CZ" sz="2400" dirty="0" smtClean="0"/>
              <a:t> </a:t>
            </a:r>
            <a:r>
              <a:rPr lang="nl-BE" sz="2400" dirty="0" smtClean="0"/>
              <a:t>Wat </a:t>
            </a:r>
            <a:r>
              <a:rPr lang="nl-BE" sz="2400" dirty="0"/>
              <a:t>doet ze wel? </a:t>
            </a:r>
          </a:p>
          <a:p>
            <a:r>
              <a:rPr lang="nl-BE" sz="2400" dirty="0"/>
              <a:t>Wie zijn Loes en Koos? Wat doen ze op de boerderij? </a:t>
            </a:r>
          </a:p>
          <a:p>
            <a:r>
              <a:rPr lang="nl-BE" sz="2400" dirty="0"/>
              <a:t>Waarom zegt Joke: </a:t>
            </a:r>
            <a:r>
              <a:rPr lang="cs-CZ" sz="2400" dirty="0" smtClean="0"/>
              <a:t>"</a:t>
            </a:r>
            <a:r>
              <a:rPr lang="nl-BE" sz="2400" dirty="0" smtClean="0"/>
              <a:t>Wat </a:t>
            </a:r>
            <a:r>
              <a:rPr lang="nl-BE" sz="2400" dirty="0"/>
              <a:t>een geweldig nieuws! (…) hartelijk </a:t>
            </a:r>
            <a:r>
              <a:rPr lang="nl-BE" sz="2400" dirty="0" smtClean="0"/>
              <a:t>gefeliciteerd!</a:t>
            </a:r>
            <a:r>
              <a:rPr lang="cs-CZ" sz="2400" dirty="0" smtClean="0"/>
              <a:t>"</a:t>
            </a:r>
            <a:r>
              <a:rPr lang="nl-BE" sz="2400" dirty="0" smtClean="0"/>
              <a:t>?</a:t>
            </a:r>
            <a:endParaRPr lang="nl-BE" sz="2400" dirty="0"/>
          </a:p>
          <a:p>
            <a:r>
              <a:rPr lang="nl-BE" sz="2400" dirty="0"/>
              <a:t>Koos en Loes zien </a:t>
            </a:r>
            <a:r>
              <a:rPr lang="nl-BE" sz="2400" i="1" dirty="0"/>
              <a:t>hoe een merrie van een veulentje bevalt</a:t>
            </a:r>
            <a:r>
              <a:rPr lang="nl-BE" sz="2400" dirty="0"/>
              <a:t>. Wat betekent dit? Leg </a:t>
            </a:r>
            <a:r>
              <a:rPr lang="nl-BE" sz="2400" dirty="0" smtClean="0"/>
              <a:t>uit</a:t>
            </a:r>
            <a:r>
              <a:rPr lang="cs-CZ" sz="2400" dirty="0" smtClean="0"/>
              <a:t>!</a:t>
            </a:r>
            <a:endParaRPr lang="nl-BE" sz="2400" dirty="0"/>
          </a:p>
          <a:p>
            <a:r>
              <a:rPr lang="nl-BE" sz="2400" dirty="0">
                <a:solidFill>
                  <a:schemeClr val="accent1"/>
                </a:solidFill>
              </a:rPr>
              <a:t>Hou jij van kamperen? </a:t>
            </a:r>
          </a:p>
          <a:p>
            <a:r>
              <a:rPr lang="nl-BE" sz="2400" dirty="0">
                <a:solidFill>
                  <a:schemeClr val="accent1"/>
                </a:solidFill>
              </a:rPr>
              <a:t>Wat vind je leuker: een hotel, een hostel, een caravan of een tent? Waarom? </a:t>
            </a:r>
          </a:p>
          <a:p>
            <a:endParaRPr lang="nl-BE" dirty="0"/>
          </a:p>
        </p:txBody>
      </p:sp>
      <p:pic>
        <p:nvPicPr>
          <p:cNvPr id="3074" name="Picture 2" descr="Afbeeldingsresultaat voor veulent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091" y="382385"/>
            <a:ext cx="3208909" cy="213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23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beeldingsresultaat voor friesland neder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6031"/>
            <a:ext cx="5425566" cy="642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872984" y="256031"/>
            <a:ext cx="28323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/>
              <a:t>Waar</a:t>
            </a:r>
            <a:r>
              <a:rPr lang="cs-CZ" sz="2400" dirty="0" smtClean="0"/>
              <a:t> </a:t>
            </a:r>
            <a:r>
              <a:rPr lang="cs-CZ" sz="2400" dirty="0" err="1" smtClean="0"/>
              <a:t>ligt</a:t>
            </a:r>
            <a:r>
              <a:rPr lang="cs-CZ" sz="2400" dirty="0" smtClean="0"/>
              <a:t> </a:t>
            </a:r>
            <a:r>
              <a:rPr lang="cs-CZ" sz="2400" dirty="0" err="1" smtClean="0"/>
              <a:t>Friesland</a:t>
            </a:r>
            <a:r>
              <a:rPr lang="cs-CZ" sz="2400" dirty="0" smtClean="0"/>
              <a:t>? </a:t>
            </a:r>
          </a:p>
          <a:p>
            <a:r>
              <a:rPr lang="cs-CZ" sz="2400" dirty="0" err="1" smtClean="0"/>
              <a:t>Waar</a:t>
            </a:r>
            <a:r>
              <a:rPr lang="cs-CZ" sz="2400" dirty="0" smtClean="0"/>
              <a:t> </a:t>
            </a:r>
            <a:r>
              <a:rPr lang="cs-CZ" sz="2400" dirty="0" err="1" smtClean="0"/>
              <a:t>ligt</a:t>
            </a:r>
            <a:r>
              <a:rPr lang="cs-CZ" sz="2400" dirty="0" smtClean="0"/>
              <a:t> Groningen?</a:t>
            </a:r>
          </a:p>
          <a:p>
            <a:endParaRPr lang="cs-CZ" sz="24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694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Waarom</a:t>
            </a:r>
            <a:r>
              <a:rPr lang="cs-CZ" dirty="0" smtClean="0"/>
              <a:t> </a:t>
            </a:r>
            <a:r>
              <a:rPr lang="cs-CZ" dirty="0" err="1" smtClean="0"/>
              <a:t>heeft</a:t>
            </a:r>
            <a:r>
              <a:rPr lang="cs-CZ" dirty="0" smtClean="0"/>
              <a:t> </a:t>
            </a:r>
            <a:r>
              <a:rPr lang="cs-CZ" dirty="0" err="1" smtClean="0"/>
              <a:t>friesland</a:t>
            </a:r>
            <a:r>
              <a:rPr lang="cs-CZ" dirty="0" smtClean="0"/>
              <a:t> </a:t>
            </a:r>
            <a:r>
              <a:rPr lang="cs-CZ" dirty="0" err="1" smtClean="0"/>
              <a:t>een</a:t>
            </a:r>
            <a:r>
              <a:rPr lang="cs-CZ" dirty="0" smtClean="0"/>
              <a:t> </a:t>
            </a:r>
            <a:r>
              <a:rPr lang="cs-CZ" dirty="0" err="1" smtClean="0"/>
              <a:t>eigen</a:t>
            </a:r>
            <a:r>
              <a:rPr lang="cs-CZ" dirty="0" smtClean="0"/>
              <a:t> </a:t>
            </a:r>
            <a:r>
              <a:rPr lang="cs-CZ" dirty="0" err="1" smtClean="0"/>
              <a:t>taal</a:t>
            </a:r>
            <a:r>
              <a:rPr lang="cs-CZ" dirty="0" smtClean="0"/>
              <a:t>?</a:t>
            </a:r>
            <a:endParaRPr lang="nl-BE" dirty="0"/>
          </a:p>
        </p:txBody>
      </p:sp>
      <p:pic>
        <p:nvPicPr>
          <p:cNvPr id="4" name="5usvbjLnaz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796" y="2047861"/>
            <a:ext cx="7284085" cy="409729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062060" y="6318503"/>
            <a:ext cx="2675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hlinkClick r:id="rId4"/>
              </a:rPr>
              <a:t>Youtube</a:t>
            </a:r>
            <a:r>
              <a:rPr lang="cs-CZ" dirty="0" smtClean="0"/>
              <a:t> + </a:t>
            </a:r>
            <a:r>
              <a:rPr lang="cs-CZ" dirty="0" err="1" smtClean="0">
                <a:hlinkClick r:id="rId5"/>
              </a:rPr>
              <a:t>voorbeeld</a:t>
            </a:r>
            <a:r>
              <a:rPr lang="cs-CZ" dirty="0" smtClean="0"/>
              <a:t> </a:t>
            </a:r>
            <a:r>
              <a:rPr lang="cs-CZ" dirty="0" err="1" smtClean="0"/>
              <a:t>Fries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46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TM10001106[[fn=Odznáček]]</Template>
  <TotalTime>0</TotalTime>
  <Words>338</Words>
  <Application>Microsoft Office PowerPoint</Application>
  <PresentationFormat>Širokoúhlá obrazovka</PresentationFormat>
  <Paragraphs>66</Paragraphs>
  <Slides>21</Slides>
  <Notes>0</Notes>
  <HiddenSlides>0</HiddenSlides>
  <MMClips>4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Gill Sans MT</vt:lpstr>
      <vt:lpstr>Impact</vt:lpstr>
      <vt:lpstr>Badge</vt:lpstr>
      <vt:lpstr>Les 3</vt:lpstr>
      <vt:lpstr>vooraf</vt:lpstr>
      <vt:lpstr>Verrassingstoets </vt:lpstr>
      <vt:lpstr>Woordenschat lente</vt:lpstr>
      <vt:lpstr>Woordenschat lente</vt:lpstr>
      <vt:lpstr>De lente</vt:lpstr>
      <vt:lpstr>Op de boerderij</vt:lpstr>
      <vt:lpstr>Prezentace aplikace PowerPoint</vt:lpstr>
      <vt:lpstr>Waarom heeft friesland een eigen taal?</vt:lpstr>
      <vt:lpstr>De elfstedentocht</vt:lpstr>
      <vt:lpstr>De elfstedentocht in 1963</vt:lpstr>
      <vt:lpstr>Het weer is wisselvallig</vt:lpstr>
      <vt:lpstr>Een lekke band: wat nu? </vt:lpstr>
      <vt:lpstr>Typisch Nederlands</vt:lpstr>
      <vt:lpstr>gebak</vt:lpstr>
      <vt:lpstr>meivakantie</vt:lpstr>
      <vt:lpstr>Hoe is koningsdag ontstaan?</vt:lpstr>
      <vt:lpstr>koningsdag</vt:lpstr>
      <vt:lpstr>Vrolijk Pasen! </vt:lpstr>
      <vt:lpstr>De boerderijcamping</vt:lpstr>
      <vt:lpstr>Spreken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3</dc:title>
  <dc:creator>Sofie Rose-Anne W. Royeaerd</dc:creator>
  <cp:lastModifiedBy>Sofie Rose-Anne W. Royeaerd</cp:lastModifiedBy>
  <cp:revision>18</cp:revision>
  <dcterms:created xsi:type="dcterms:W3CDTF">2020-03-04T07:11:52Z</dcterms:created>
  <dcterms:modified xsi:type="dcterms:W3CDTF">2020-03-04T08:56:19Z</dcterms:modified>
</cp:coreProperties>
</file>