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webp" ContentType="image/jpe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73" r:id="rId3"/>
    <p:sldId id="276" r:id="rId4"/>
    <p:sldId id="274" r:id="rId5"/>
    <p:sldId id="299" r:id="rId6"/>
    <p:sldId id="277" r:id="rId7"/>
    <p:sldId id="275" r:id="rId8"/>
    <p:sldId id="279" r:id="rId9"/>
    <p:sldId id="280" r:id="rId10"/>
    <p:sldId id="291" r:id="rId11"/>
    <p:sldId id="281" r:id="rId12"/>
    <p:sldId id="282" r:id="rId13"/>
    <p:sldId id="283" r:id="rId14"/>
    <p:sldId id="284" r:id="rId15"/>
    <p:sldId id="286" r:id="rId16"/>
    <p:sldId id="288" r:id="rId17"/>
    <p:sldId id="285" r:id="rId18"/>
    <p:sldId id="287" r:id="rId19"/>
    <p:sldId id="278" r:id="rId20"/>
    <p:sldId id="290" r:id="rId21"/>
    <p:sldId id="295" r:id="rId22"/>
    <p:sldId id="289" r:id="rId23"/>
    <p:sldId id="294" r:id="rId24"/>
    <p:sldId id="296" r:id="rId25"/>
    <p:sldId id="292" r:id="rId26"/>
    <p:sldId id="293" r:id="rId27"/>
    <p:sldId id="297" r:id="rId28"/>
    <p:sldId id="298" r:id="rId2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hyperlink" Target="https://www.ihk-krefeld.de/de/media/pdf/international/interkulturelle_kompetenz/interkulturelle_kompetenz/deutsche_tschechen_berufsleben_2003.pdf" TargetMode="Externa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www.ihk-krefeld.de/de/media/pdf/international/interkulturelle_kompetenz/interkulturelle_kompetenz/deutsche_tschechen_berufsleben_2003.pdf" TargetMode="External"/><Relationship Id="rId7" Type="http://schemas.openxmlformats.org/officeDocument/2006/relationships/image" Target="../media/image23.sv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C3BFBC31-8C69-4B12-A819-CE8CBF656C1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6D71206-3E64-46F3-A73D-F8BDC0B9540F}">
      <dgm:prSet/>
      <dgm:spPr/>
      <dgm:t>
        <a:bodyPr/>
        <a:lstStyle/>
        <a:p>
          <a:r>
            <a:rPr lang="de-DE"/>
            <a:t>„Eine Spanierin aus einem DaZ-Kurs ärgerte sich immer wieder über ihren deutschen Freund. Wenn sie ihm etwas erzählt ist er sehr ruhig und desinteressiert. Er dachte aber, dass er einfach zuhört.</a:t>
          </a:r>
          <a:endParaRPr lang="en-US"/>
        </a:p>
      </dgm:t>
    </dgm:pt>
    <dgm:pt modelId="{B49A4AB6-561E-47B8-92F1-C76B69B2E282}" type="parTrans" cxnId="{9DF22E26-1157-4EFC-82DD-C99603EB4315}">
      <dgm:prSet/>
      <dgm:spPr/>
      <dgm:t>
        <a:bodyPr/>
        <a:lstStyle/>
        <a:p>
          <a:endParaRPr lang="en-US"/>
        </a:p>
      </dgm:t>
    </dgm:pt>
    <dgm:pt modelId="{D84925D7-C598-4F73-8C99-644D4A2AD2A9}" type="sibTrans" cxnId="{9DF22E26-1157-4EFC-82DD-C99603EB4315}">
      <dgm:prSet/>
      <dgm:spPr/>
      <dgm:t>
        <a:bodyPr/>
        <a:lstStyle/>
        <a:p>
          <a:endParaRPr lang="en-US"/>
        </a:p>
      </dgm:t>
    </dgm:pt>
    <dgm:pt modelId="{3FC9AC94-2D66-4B85-956E-EBC0871B45E4}">
      <dgm:prSet/>
      <dgm:spPr/>
      <dgm:t>
        <a:bodyPr/>
        <a:lstStyle/>
        <a:p>
          <a:r>
            <a:rPr lang="de-DE" dirty="0"/>
            <a:t>Als wir im Unterricht eine Übung zum Sprecherwechsel machten, verstand Carmen plötzlich, was mit Thomas los war. Während man in Spanien durch paralleles Reden Interesse zeigte, warten deutsche Zuhörer eher das Ende einer Erzählung ab, bevor sie Nachfragen (</a:t>
          </a:r>
          <a:r>
            <a:rPr lang="de-DE" dirty="0" err="1"/>
            <a:t>DafF</a:t>
          </a:r>
          <a:r>
            <a:rPr lang="de-DE" dirty="0"/>
            <a:t> unterrichten, S.96). </a:t>
          </a:r>
          <a:endParaRPr lang="en-US" dirty="0"/>
        </a:p>
      </dgm:t>
    </dgm:pt>
    <dgm:pt modelId="{0A5B9744-C3A5-4E2C-A8D6-53B285312EC7}" type="parTrans" cxnId="{BE93EBFC-0DD3-4B4C-9F3C-D159B238D8E0}">
      <dgm:prSet/>
      <dgm:spPr/>
      <dgm:t>
        <a:bodyPr/>
        <a:lstStyle/>
        <a:p>
          <a:endParaRPr lang="en-US"/>
        </a:p>
      </dgm:t>
    </dgm:pt>
    <dgm:pt modelId="{FB63F476-BFC1-4FD7-88E8-8199FA8FEEF2}" type="sibTrans" cxnId="{BE93EBFC-0DD3-4B4C-9F3C-D159B238D8E0}">
      <dgm:prSet/>
      <dgm:spPr/>
      <dgm:t>
        <a:bodyPr/>
        <a:lstStyle/>
        <a:p>
          <a:endParaRPr lang="en-US"/>
        </a:p>
      </dgm:t>
    </dgm:pt>
    <dgm:pt modelId="{388D9B9D-8866-4891-995E-C9FADAD38593}">
      <dgm:prSet/>
      <dgm:spPr/>
      <dgm:t>
        <a:bodyPr/>
        <a:lstStyle/>
        <a:p>
          <a:r>
            <a:rPr lang="de-DE" dirty="0"/>
            <a:t>Was sagen Sie zu dem Beispiel?  </a:t>
          </a:r>
          <a:endParaRPr lang="en-US" dirty="0"/>
        </a:p>
      </dgm:t>
    </dgm:pt>
    <dgm:pt modelId="{C57FF1C6-2F05-45A7-A1BB-FEA0910E58E1}" type="parTrans" cxnId="{0DF72111-4EC2-4BD5-B62F-7CB2A8096C81}">
      <dgm:prSet/>
      <dgm:spPr/>
      <dgm:t>
        <a:bodyPr/>
        <a:lstStyle/>
        <a:p>
          <a:endParaRPr lang="en-US"/>
        </a:p>
      </dgm:t>
    </dgm:pt>
    <dgm:pt modelId="{F33D1F3C-7AE6-4446-869A-26C70959F2DC}" type="sibTrans" cxnId="{0DF72111-4EC2-4BD5-B62F-7CB2A8096C81}">
      <dgm:prSet/>
      <dgm:spPr/>
      <dgm:t>
        <a:bodyPr/>
        <a:lstStyle/>
        <a:p>
          <a:endParaRPr lang="en-US"/>
        </a:p>
      </dgm:t>
    </dgm:pt>
    <dgm:pt modelId="{B3F0E6F1-0785-4975-A572-505F4EBDDAED}" type="pres">
      <dgm:prSet presAssocID="{C3BFBC31-8C69-4B12-A819-CE8CBF656C1D}" presName="root" presStyleCnt="0">
        <dgm:presLayoutVars>
          <dgm:dir/>
          <dgm:resizeHandles val="exact"/>
        </dgm:presLayoutVars>
      </dgm:prSet>
      <dgm:spPr/>
    </dgm:pt>
    <dgm:pt modelId="{80672192-C43E-4A3A-9893-C30ABB2E9A8A}" type="pres">
      <dgm:prSet presAssocID="{A6D71206-3E64-46F3-A73D-F8BDC0B9540F}" presName="compNode" presStyleCnt="0"/>
      <dgm:spPr/>
    </dgm:pt>
    <dgm:pt modelId="{929D5CB2-6371-4017-8F38-A964B8627989}" type="pres">
      <dgm:prSet presAssocID="{A6D71206-3E64-46F3-A73D-F8BDC0B9540F}" presName="bgRect" presStyleLbl="bgShp" presStyleIdx="0" presStyleCnt="3"/>
      <dgm:spPr/>
    </dgm:pt>
    <dgm:pt modelId="{F97940BE-6E18-4F38-AAA0-E88C2B47B34F}" type="pres">
      <dgm:prSet presAssocID="{A6D71206-3E64-46F3-A73D-F8BDC0B9540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eprechaun Hat"/>
        </a:ext>
      </dgm:extLst>
    </dgm:pt>
    <dgm:pt modelId="{FE446417-67C7-421D-A081-5A596CF710C0}" type="pres">
      <dgm:prSet presAssocID="{A6D71206-3E64-46F3-A73D-F8BDC0B9540F}" presName="spaceRect" presStyleCnt="0"/>
      <dgm:spPr/>
    </dgm:pt>
    <dgm:pt modelId="{0BD3B5F1-BB9E-4F39-B276-CC703BE9D863}" type="pres">
      <dgm:prSet presAssocID="{A6D71206-3E64-46F3-A73D-F8BDC0B9540F}" presName="parTx" presStyleLbl="revTx" presStyleIdx="0" presStyleCnt="3">
        <dgm:presLayoutVars>
          <dgm:chMax val="0"/>
          <dgm:chPref val="0"/>
        </dgm:presLayoutVars>
      </dgm:prSet>
      <dgm:spPr/>
    </dgm:pt>
    <dgm:pt modelId="{2F9035B8-F991-4DDB-B349-AA71E4DCCB4A}" type="pres">
      <dgm:prSet presAssocID="{D84925D7-C598-4F73-8C99-644D4A2AD2A9}" presName="sibTrans" presStyleCnt="0"/>
      <dgm:spPr/>
    </dgm:pt>
    <dgm:pt modelId="{EFA31DC4-8A75-4AB0-80C1-0CF9B760A866}" type="pres">
      <dgm:prSet presAssocID="{3FC9AC94-2D66-4B85-956E-EBC0871B45E4}" presName="compNode" presStyleCnt="0"/>
      <dgm:spPr/>
    </dgm:pt>
    <dgm:pt modelId="{0E67BFFB-ED2F-47F6-8B2E-5B7A3329F1B9}" type="pres">
      <dgm:prSet presAssocID="{3FC9AC94-2D66-4B85-956E-EBC0871B45E4}" presName="bgRect" presStyleLbl="bgShp" presStyleIdx="1" presStyleCnt="3"/>
      <dgm:spPr/>
    </dgm:pt>
    <dgm:pt modelId="{069C5931-780C-4081-8978-EDE42C86DC36}" type="pres">
      <dgm:prSet presAssocID="{3FC9AC94-2D66-4B85-956E-EBC0871B45E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D26E6C0B-2D6F-4A55-A594-2B4C068F56A7}" type="pres">
      <dgm:prSet presAssocID="{3FC9AC94-2D66-4B85-956E-EBC0871B45E4}" presName="spaceRect" presStyleCnt="0"/>
      <dgm:spPr/>
    </dgm:pt>
    <dgm:pt modelId="{980218FB-F171-47C2-979A-21CDD4E5CA6A}" type="pres">
      <dgm:prSet presAssocID="{3FC9AC94-2D66-4B85-956E-EBC0871B45E4}" presName="parTx" presStyleLbl="revTx" presStyleIdx="1" presStyleCnt="3">
        <dgm:presLayoutVars>
          <dgm:chMax val="0"/>
          <dgm:chPref val="0"/>
        </dgm:presLayoutVars>
      </dgm:prSet>
      <dgm:spPr/>
    </dgm:pt>
    <dgm:pt modelId="{16D9D696-5F82-49CB-8A25-786C789D37A7}" type="pres">
      <dgm:prSet presAssocID="{FB63F476-BFC1-4FD7-88E8-8199FA8FEEF2}" presName="sibTrans" presStyleCnt="0"/>
      <dgm:spPr/>
    </dgm:pt>
    <dgm:pt modelId="{D07DA141-5CE3-4CB3-9ABF-C4D01BED90DD}" type="pres">
      <dgm:prSet presAssocID="{388D9B9D-8866-4891-995E-C9FADAD38593}" presName="compNode" presStyleCnt="0"/>
      <dgm:spPr/>
    </dgm:pt>
    <dgm:pt modelId="{EB4B6767-A734-4C85-88A7-217839F54B0E}" type="pres">
      <dgm:prSet presAssocID="{388D9B9D-8866-4891-995E-C9FADAD38593}" presName="bgRect" presStyleLbl="bgShp" presStyleIdx="2" presStyleCnt="3"/>
      <dgm:spPr/>
    </dgm:pt>
    <dgm:pt modelId="{0E7C7B3A-A569-42D5-8341-03155A26381F}" type="pres">
      <dgm:prSet presAssocID="{388D9B9D-8866-4891-995E-C9FADAD3859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2E00B192-95ED-47EF-8AFF-2C08C0AFD022}" type="pres">
      <dgm:prSet presAssocID="{388D9B9D-8866-4891-995E-C9FADAD38593}" presName="spaceRect" presStyleCnt="0"/>
      <dgm:spPr/>
    </dgm:pt>
    <dgm:pt modelId="{CA7853DA-1085-4657-9407-4A99ED936801}" type="pres">
      <dgm:prSet presAssocID="{388D9B9D-8866-4891-995E-C9FADAD38593}" presName="parTx" presStyleLbl="revTx" presStyleIdx="2" presStyleCnt="3">
        <dgm:presLayoutVars>
          <dgm:chMax val="0"/>
          <dgm:chPref val="0"/>
        </dgm:presLayoutVars>
      </dgm:prSet>
      <dgm:spPr/>
    </dgm:pt>
  </dgm:ptLst>
  <dgm:cxnLst>
    <dgm:cxn modelId="{0DF72111-4EC2-4BD5-B62F-7CB2A8096C81}" srcId="{C3BFBC31-8C69-4B12-A819-CE8CBF656C1D}" destId="{388D9B9D-8866-4891-995E-C9FADAD38593}" srcOrd="2" destOrd="0" parTransId="{C57FF1C6-2F05-45A7-A1BB-FEA0910E58E1}" sibTransId="{F33D1F3C-7AE6-4446-869A-26C70959F2DC}"/>
    <dgm:cxn modelId="{9DF22E26-1157-4EFC-82DD-C99603EB4315}" srcId="{C3BFBC31-8C69-4B12-A819-CE8CBF656C1D}" destId="{A6D71206-3E64-46F3-A73D-F8BDC0B9540F}" srcOrd="0" destOrd="0" parTransId="{B49A4AB6-561E-47B8-92F1-C76B69B2E282}" sibTransId="{D84925D7-C598-4F73-8C99-644D4A2AD2A9}"/>
    <dgm:cxn modelId="{19A34742-D765-4080-9C01-51D81B5AACFE}" type="presOf" srcId="{3FC9AC94-2D66-4B85-956E-EBC0871B45E4}" destId="{980218FB-F171-47C2-979A-21CDD4E5CA6A}" srcOrd="0" destOrd="0" presId="urn:microsoft.com/office/officeart/2018/2/layout/IconVerticalSolidList"/>
    <dgm:cxn modelId="{63F8A29B-7513-4478-BBC5-351FCC1D76E6}" type="presOf" srcId="{388D9B9D-8866-4891-995E-C9FADAD38593}" destId="{CA7853DA-1085-4657-9407-4A99ED936801}" srcOrd="0" destOrd="0" presId="urn:microsoft.com/office/officeart/2018/2/layout/IconVerticalSolidList"/>
    <dgm:cxn modelId="{DCE637CF-F347-40DE-85F4-47430951F72C}" type="presOf" srcId="{A6D71206-3E64-46F3-A73D-F8BDC0B9540F}" destId="{0BD3B5F1-BB9E-4F39-B276-CC703BE9D863}" srcOrd="0" destOrd="0" presId="urn:microsoft.com/office/officeart/2018/2/layout/IconVerticalSolidList"/>
    <dgm:cxn modelId="{ADADA2F7-EF88-4430-8CB9-6CCE71C638C3}" type="presOf" srcId="{C3BFBC31-8C69-4B12-A819-CE8CBF656C1D}" destId="{B3F0E6F1-0785-4975-A572-505F4EBDDAED}" srcOrd="0" destOrd="0" presId="urn:microsoft.com/office/officeart/2018/2/layout/IconVerticalSolidList"/>
    <dgm:cxn modelId="{BE93EBFC-0DD3-4B4C-9F3C-D159B238D8E0}" srcId="{C3BFBC31-8C69-4B12-A819-CE8CBF656C1D}" destId="{3FC9AC94-2D66-4B85-956E-EBC0871B45E4}" srcOrd="1" destOrd="0" parTransId="{0A5B9744-C3A5-4E2C-A8D6-53B285312EC7}" sibTransId="{FB63F476-BFC1-4FD7-88E8-8199FA8FEEF2}"/>
    <dgm:cxn modelId="{41413B15-FE42-4ED8-83B7-B01A2DBD47D2}" type="presParOf" srcId="{B3F0E6F1-0785-4975-A572-505F4EBDDAED}" destId="{80672192-C43E-4A3A-9893-C30ABB2E9A8A}" srcOrd="0" destOrd="0" presId="urn:microsoft.com/office/officeart/2018/2/layout/IconVerticalSolidList"/>
    <dgm:cxn modelId="{9F536D67-1E41-488A-8DA6-9B30281D841B}" type="presParOf" srcId="{80672192-C43E-4A3A-9893-C30ABB2E9A8A}" destId="{929D5CB2-6371-4017-8F38-A964B8627989}" srcOrd="0" destOrd="0" presId="urn:microsoft.com/office/officeart/2018/2/layout/IconVerticalSolidList"/>
    <dgm:cxn modelId="{9AF94DA2-448B-45A6-B314-B8B9C164BFBB}" type="presParOf" srcId="{80672192-C43E-4A3A-9893-C30ABB2E9A8A}" destId="{F97940BE-6E18-4F38-AAA0-E88C2B47B34F}" srcOrd="1" destOrd="0" presId="urn:microsoft.com/office/officeart/2018/2/layout/IconVerticalSolidList"/>
    <dgm:cxn modelId="{BBD47DE4-96C4-48DC-BC7C-FB38CFD2931B}" type="presParOf" srcId="{80672192-C43E-4A3A-9893-C30ABB2E9A8A}" destId="{FE446417-67C7-421D-A081-5A596CF710C0}" srcOrd="2" destOrd="0" presId="urn:microsoft.com/office/officeart/2018/2/layout/IconVerticalSolidList"/>
    <dgm:cxn modelId="{8D765A73-A0F0-4C4B-9A3C-D3F9B096BBDF}" type="presParOf" srcId="{80672192-C43E-4A3A-9893-C30ABB2E9A8A}" destId="{0BD3B5F1-BB9E-4F39-B276-CC703BE9D863}" srcOrd="3" destOrd="0" presId="urn:microsoft.com/office/officeart/2018/2/layout/IconVerticalSolidList"/>
    <dgm:cxn modelId="{BE5AD217-CDD3-45E1-B4AA-783DD2446EA7}" type="presParOf" srcId="{B3F0E6F1-0785-4975-A572-505F4EBDDAED}" destId="{2F9035B8-F991-4DDB-B349-AA71E4DCCB4A}" srcOrd="1" destOrd="0" presId="urn:microsoft.com/office/officeart/2018/2/layout/IconVerticalSolidList"/>
    <dgm:cxn modelId="{109A659C-E5A4-4855-8E1E-958651D21DCE}" type="presParOf" srcId="{B3F0E6F1-0785-4975-A572-505F4EBDDAED}" destId="{EFA31DC4-8A75-4AB0-80C1-0CF9B760A866}" srcOrd="2" destOrd="0" presId="urn:microsoft.com/office/officeart/2018/2/layout/IconVerticalSolidList"/>
    <dgm:cxn modelId="{9ADCFA94-80DC-4514-911D-7CF0410E411D}" type="presParOf" srcId="{EFA31DC4-8A75-4AB0-80C1-0CF9B760A866}" destId="{0E67BFFB-ED2F-47F6-8B2E-5B7A3329F1B9}" srcOrd="0" destOrd="0" presId="urn:microsoft.com/office/officeart/2018/2/layout/IconVerticalSolidList"/>
    <dgm:cxn modelId="{7C24DBBC-FF7D-4E46-B7ED-2D84F0A1BFA8}" type="presParOf" srcId="{EFA31DC4-8A75-4AB0-80C1-0CF9B760A866}" destId="{069C5931-780C-4081-8978-EDE42C86DC36}" srcOrd="1" destOrd="0" presId="urn:microsoft.com/office/officeart/2018/2/layout/IconVerticalSolidList"/>
    <dgm:cxn modelId="{FD543A09-CFF5-4E32-999E-00A8B9A9E01E}" type="presParOf" srcId="{EFA31DC4-8A75-4AB0-80C1-0CF9B760A866}" destId="{D26E6C0B-2D6F-4A55-A594-2B4C068F56A7}" srcOrd="2" destOrd="0" presId="urn:microsoft.com/office/officeart/2018/2/layout/IconVerticalSolidList"/>
    <dgm:cxn modelId="{45D1B3F4-EBFF-4E96-A520-C5FEF1DA7260}" type="presParOf" srcId="{EFA31DC4-8A75-4AB0-80C1-0CF9B760A866}" destId="{980218FB-F171-47C2-979A-21CDD4E5CA6A}" srcOrd="3" destOrd="0" presId="urn:microsoft.com/office/officeart/2018/2/layout/IconVerticalSolidList"/>
    <dgm:cxn modelId="{C3F0E22A-8A81-41D9-8BD1-BD70BFBAC271}" type="presParOf" srcId="{B3F0E6F1-0785-4975-A572-505F4EBDDAED}" destId="{16D9D696-5F82-49CB-8A25-786C789D37A7}" srcOrd="3" destOrd="0" presId="urn:microsoft.com/office/officeart/2018/2/layout/IconVerticalSolidList"/>
    <dgm:cxn modelId="{2412D077-9BC1-46CE-A3BA-9715AAF5144E}" type="presParOf" srcId="{B3F0E6F1-0785-4975-A572-505F4EBDDAED}" destId="{D07DA141-5CE3-4CB3-9ABF-C4D01BED90DD}" srcOrd="4" destOrd="0" presId="urn:microsoft.com/office/officeart/2018/2/layout/IconVerticalSolidList"/>
    <dgm:cxn modelId="{2E233B2A-8DAF-4499-9D7C-746AB6674EEE}" type="presParOf" srcId="{D07DA141-5CE3-4CB3-9ABF-C4D01BED90DD}" destId="{EB4B6767-A734-4C85-88A7-217839F54B0E}" srcOrd="0" destOrd="0" presId="urn:microsoft.com/office/officeart/2018/2/layout/IconVerticalSolidList"/>
    <dgm:cxn modelId="{346FC1AA-09DF-4595-8A6F-4929BA388A24}" type="presParOf" srcId="{D07DA141-5CE3-4CB3-9ABF-C4D01BED90DD}" destId="{0E7C7B3A-A569-42D5-8341-03155A26381F}" srcOrd="1" destOrd="0" presId="urn:microsoft.com/office/officeart/2018/2/layout/IconVerticalSolidList"/>
    <dgm:cxn modelId="{93B9958F-A187-4F2B-99CA-AB56CB7B7CC1}" type="presParOf" srcId="{D07DA141-5CE3-4CB3-9ABF-C4D01BED90DD}" destId="{2E00B192-95ED-47EF-8AFF-2C08C0AFD022}" srcOrd="2" destOrd="0" presId="urn:microsoft.com/office/officeart/2018/2/layout/IconVerticalSolidList"/>
    <dgm:cxn modelId="{1052E56E-26C2-425C-9F3B-F5B832480F36}" type="presParOf" srcId="{D07DA141-5CE3-4CB3-9ABF-C4D01BED90DD}" destId="{CA7853DA-1085-4657-9407-4A99ED93680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314C0D-18CD-4C3F-88DB-6731C395A60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ABA00D7-AF1F-4E38-A43A-596B3991AABA}">
      <dgm:prSet/>
      <dgm:spPr/>
      <dgm:t>
        <a:bodyPr/>
        <a:lstStyle/>
        <a:p>
          <a:r>
            <a:rPr lang="de-DE">
              <a:hlinkClick xmlns:r="http://schemas.openxmlformats.org/officeDocument/2006/relationships" r:id="rId1"/>
            </a:rPr>
            <a:t>https://www.ihk-krefeld.de/de/media/pdf/international/interkulturelle_kompetenz/interkulturelle_kompetenz/deutsche_tschechen_berufsleben_2003.pdf</a:t>
          </a:r>
          <a:endParaRPr lang="en-US"/>
        </a:p>
      </dgm:t>
    </dgm:pt>
    <dgm:pt modelId="{84157EE1-28B3-4E2A-8509-C435B4311E9C}" type="parTrans" cxnId="{4CC377A6-017E-4175-8085-BA1B4AF38473}">
      <dgm:prSet/>
      <dgm:spPr/>
      <dgm:t>
        <a:bodyPr/>
        <a:lstStyle/>
        <a:p>
          <a:endParaRPr lang="en-US"/>
        </a:p>
      </dgm:t>
    </dgm:pt>
    <dgm:pt modelId="{2D478618-9D67-4ED6-B110-B86B20CD626E}" type="sibTrans" cxnId="{4CC377A6-017E-4175-8085-BA1B4AF38473}">
      <dgm:prSet/>
      <dgm:spPr/>
      <dgm:t>
        <a:bodyPr/>
        <a:lstStyle/>
        <a:p>
          <a:endParaRPr lang="en-US"/>
        </a:p>
      </dgm:t>
    </dgm:pt>
    <dgm:pt modelId="{9260A6C4-7A68-4120-A6B8-C3192636B5A4}">
      <dgm:prSet/>
      <dgm:spPr/>
      <dgm:t>
        <a:bodyPr/>
        <a:lstStyle/>
        <a:p>
          <a:r>
            <a:rPr lang="de-DE"/>
            <a:t>„Verstehen und verstanden werden, Tschechen und Deutsche im Beruf“</a:t>
          </a:r>
          <a:endParaRPr lang="en-US"/>
        </a:p>
      </dgm:t>
    </dgm:pt>
    <dgm:pt modelId="{B3F5B174-16E1-46C5-B51A-49B40E3FCEBB}" type="parTrans" cxnId="{EB403D3A-DDD5-4299-B78C-EB5746CD4219}">
      <dgm:prSet/>
      <dgm:spPr/>
      <dgm:t>
        <a:bodyPr/>
        <a:lstStyle/>
        <a:p>
          <a:endParaRPr lang="en-US"/>
        </a:p>
      </dgm:t>
    </dgm:pt>
    <dgm:pt modelId="{B654C8EA-DD5A-44D7-8248-4C260FF05F54}" type="sibTrans" cxnId="{EB403D3A-DDD5-4299-B78C-EB5746CD4219}">
      <dgm:prSet/>
      <dgm:spPr/>
      <dgm:t>
        <a:bodyPr/>
        <a:lstStyle/>
        <a:p>
          <a:endParaRPr lang="en-US"/>
        </a:p>
      </dgm:t>
    </dgm:pt>
    <dgm:pt modelId="{582CF0D7-61EB-46CF-B9AB-A464303830F0}">
      <dgm:prSet/>
      <dgm:spPr/>
      <dgm:t>
        <a:bodyPr/>
        <a:lstStyle/>
        <a:p>
          <a:r>
            <a:rPr lang="de-DE"/>
            <a:t>Lesen Sie sich die Broschüre durch, suchen Sie sich eine Fallgeschichte aus und überlegen Sie sich Didaktisierungsideen</a:t>
          </a:r>
          <a:endParaRPr lang="en-US"/>
        </a:p>
      </dgm:t>
    </dgm:pt>
    <dgm:pt modelId="{83C9DCD2-0358-42D4-A011-8ECBBC7D175E}" type="parTrans" cxnId="{5F9D0384-FB7E-440B-A210-C9E2BB66AB9D}">
      <dgm:prSet/>
      <dgm:spPr/>
      <dgm:t>
        <a:bodyPr/>
        <a:lstStyle/>
        <a:p>
          <a:endParaRPr lang="en-US"/>
        </a:p>
      </dgm:t>
    </dgm:pt>
    <dgm:pt modelId="{FB605145-2E8D-440D-AB21-6F3D9A0F2C0F}" type="sibTrans" cxnId="{5F9D0384-FB7E-440B-A210-C9E2BB66AB9D}">
      <dgm:prSet/>
      <dgm:spPr/>
      <dgm:t>
        <a:bodyPr/>
        <a:lstStyle/>
        <a:p>
          <a:endParaRPr lang="en-US"/>
        </a:p>
      </dgm:t>
    </dgm:pt>
    <dgm:pt modelId="{373737C5-6799-4258-860C-0F32454B810E}">
      <dgm:prSet/>
      <dgm:spPr/>
      <dgm:t>
        <a:bodyPr/>
        <a:lstStyle/>
        <a:p>
          <a:r>
            <a:rPr lang="de-DE"/>
            <a:t>Alle lesen S. 13  </a:t>
          </a:r>
          <a:r>
            <a:rPr lang="de-DE" i="1"/>
            <a:t>Wo liegen nun die wichtigsten Unterschiede zwischen Deutschen und ihren Geschäftspartnern aus Tschechien?</a:t>
          </a:r>
          <a:endParaRPr lang="en-US"/>
        </a:p>
      </dgm:t>
    </dgm:pt>
    <dgm:pt modelId="{C3F29B4E-D489-4FA6-8C15-27C763588606}" type="parTrans" cxnId="{BBBF4AD6-723C-4A96-8F6B-6768DE91BAD8}">
      <dgm:prSet/>
      <dgm:spPr/>
      <dgm:t>
        <a:bodyPr/>
        <a:lstStyle/>
        <a:p>
          <a:endParaRPr lang="en-US"/>
        </a:p>
      </dgm:t>
    </dgm:pt>
    <dgm:pt modelId="{C85CF930-ED30-405B-A03D-DB4BEBB6FD18}" type="sibTrans" cxnId="{BBBF4AD6-723C-4A96-8F6B-6768DE91BAD8}">
      <dgm:prSet/>
      <dgm:spPr/>
      <dgm:t>
        <a:bodyPr/>
        <a:lstStyle/>
        <a:p>
          <a:endParaRPr lang="en-US"/>
        </a:p>
      </dgm:t>
    </dgm:pt>
    <dgm:pt modelId="{E8D59A03-730F-4451-B86D-5360AC7815DC}">
      <dgm:prSet/>
      <dgm:spPr/>
      <dgm:t>
        <a:bodyPr/>
        <a:lstStyle/>
        <a:p>
          <a:r>
            <a:rPr lang="de-DE" i="1"/>
            <a:t>Stimmen Sie überein mit diesen Behauptungen? Was ist daran vielleicht problematisch/falsch?!</a:t>
          </a:r>
          <a:endParaRPr lang="en-US"/>
        </a:p>
      </dgm:t>
    </dgm:pt>
    <dgm:pt modelId="{31E4E7F7-9FDF-4716-B2C2-80B2EB122AB0}" type="parTrans" cxnId="{A6949392-B90B-4CD7-8E81-E3477068F3DA}">
      <dgm:prSet/>
      <dgm:spPr/>
      <dgm:t>
        <a:bodyPr/>
        <a:lstStyle/>
        <a:p>
          <a:endParaRPr lang="en-US"/>
        </a:p>
      </dgm:t>
    </dgm:pt>
    <dgm:pt modelId="{6768C743-1CDB-4055-9EA2-50883B6C0CEF}" type="sibTrans" cxnId="{A6949392-B90B-4CD7-8E81-E3477068F3DA}">
      <dgm:prSet/>
      <dgm:spPr/>
      <dgm:t>
        <a:bodyPr/>
        <a:lstStyle/>
        <a:p>
          <a:endParaRPr lang="en-US"/>
        </a:p>
      </dgm:t>
    </dgm:pt>
    <dgm:pt modelId="{F07E4898-9195-4E17-93F4-9FC95C148F24}" type="pres">
      <dgm:prSet presAssocID="{A8314C0D-18CD-4C3F-88DB-6731C395A60C}" presName="root" presStyleCnt="0">
        <dgm:presLayoutVars>
          <dgm:dir/>
          <dgm:resizeHandles val="exact"/>
        </dgm:presLayoutVars>
      </dgm:prSet>
      <dgm:spPr/>
    </dgm:pt>
    <dgm:pt modelId="{581ADA8A-37D8-4268-AB77-4E88A2042EAB}" type="pres">
      <dgm:prSet presAssocID="{3ABA00D7-AF1F-4E38-A43A-596B3991AABA}" presName="compNode" presStyleCnt="0"/>
      <dgm:spPr/>
    </dgm:pt>
    <dgm:pt modelId="{76FCA2A4-EDB8-44B5-9E6E-4199022820A4}" type="pres">
      <dgm:prSet presAssocID="{3ABA00D7-AF1F-4E38-A43A-596B3991AABA}" presName="bgRect" presStyleLbl="bgShp" presStyleIdx="0" presStyleCnt="5"/>
      <dgm:spPr/>
    </dgm:pt>
    <dgm:pt modelId="{ED1958FA-4E74-429B-8C14-4D02F535B686}" type="pres">
      <dgm:prSet presAssocID="{3ABA00D7-AF1F-4E38-A43A-596B3991AABA}" presName="iconRect" presStyleLbl="node1" presStyleIdx="0" presStyleCnt="5"/>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Poi"/>
        </a:ext>
      </dgm:extLst>
    </dgm:pt>
    <dgm:pt modelId="{362AC1E9-6115-464E-B34D-9EEB44D6ED4C}" type="pres">
      <dgm:prSet presAssocID="{3ABA00D7-AF1F-4E38-A43A-596B3991AABA}" presName="spaceRect" presStyleCnt="0"/>
      <dgm:spPr/>
    </dgm:pt>
    <dgm:pt modelId="{B3E55F66-9CC6-45B3-A2EE-6A9AACD8EDAF}" type="pres">
      <dgm:prSet presAssocID="{3ABA00D7-AF1F-4E38-A43A-596B3991AABA}" presName="parTx" presStyleLbl="revTx" presStyleIdx="0" presStyleCnt="5">
        <dgm:presLayoutVars>
          <dgm:chMax val="0"/>
          <dgm:chPref val="0"/>
        </dgm:presLayoutVars>
      </dgm:prSet>
      <dgm:spPr/>
    </dgm:pt>
    <dgm:pt modelId="{E9572ABB-EC4C-4C69-8119-A65A8C852E96}" type="pres">
      <dgm:prSet presAssocID="{2D478618-9D67-4ED6-B110-B86B20CD626E}" presName="sibTrans" presStyleCnt="0"/>
      <dgm:spPr/>
    </dgm:pt>
    <dgm:pt modelId="{8419304F-50CD-466F-AA07-E57E8ACD4CF7}" type="pres">
      <dgm:prSet presAssocID="{9260A6C4-7A68-4120-A6B8-C3192636B5A4}" presName="compNode" presStyleCnt="0"/>
      <dgm:spPr/>
    </dgm:pt>
    <dgm:pt modelId="{1ECF06BC-33D1-453F-BA38-74B4C323F8D9}" type="pres">
      <dgm:prSet presAssocID="{9260A6C4-7A68-4120-A6B8-C3192636B5A4}" presName="bgRect" presStyleLbl="bgShp" presStyleIdx="1" presStyleCnt="5"/>
      <dgm:spPr/>
    </dgm:pt>
    <dgm:pt modelId="{6DDC7CAD-1A63-404E-BF45-A6B8AB0DE7CA}" type="pres">
      <dgm:prSet presAssocID="{9260A6C4-7A68-4120-A6B8-C3192636B5A4}" presName="iconRect" presStyleLbl="node1" presStyleIdx="1" presStyleCnt="5"/>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Translate"/>
        </a:ext>
      </dgm:extLst>
    </dgm:pt>
    <dgm:pt modelId="{6A2D1D06-C4A0-4795-8EE5-F6C450430FCA}" type="pres">
      <dgm:prSet presAssocID="{9260A6C4-7A68-4120-A6B8-C3192636B5A4}" presName="spaceRect" presStyleCnt="0"/>
      <dgm:spPr/>
    </dgm:pt>
    <dgm:pt modelId="{660E1B89-4223-460B-8844-76D69DC79FE9}" type="pres">
      <dgm:prSet presAssocID="{9260A6C4-7A68-4120-A6B8-C3192636B5A4}" presName="parTx" presStyleLbl="revTx" presStyleIdx="1" presStyleCnt="5">
        <dgm:presLayoutVars>
          <dgm:chMax val="0"/>
          <dgm:chPref val="0"/>
        </dgm:presLayoutVars>
      </dgm:prSet>
      <dgm:spPr/>
    </dgm:pt>
    <dgm:pt modelId="{F5299FB1-ED4F-40F7-9C2D-B189D86F2FA9}" type="pres">
      <dgm:prSet presAssocID="{B654C8EA-DD5A-44D7-8248-4C260FF05F54}" presName="sibTrans" presStyleCnt="0"/>
      <dgm:spPr/>
    </dgm:pt>
    <dgm:pt modelId="{65D6012A-0748-447D-B40D-946250B2288A}" type="pres">
      <dgm:prSet presAssocID="{582CF0D7-61EB-46CF-B9AB-A464303830F0}" presName="compNode" presStyleCnt="0"/>
      <dgm:spPr/>
    </dgm:pt>
    <dgm:pt modelId="{36A283A6-9B4E-44EF-BD31-CE83C950100F}" type="pres">
      <dgm:prSet presAssocID="{582CF0D7-61EB-46CF-B9AB-A464303830F0}" presName="bgRect" presStyleLbl="bgShp" presStyleIdx="2" presStyleCnt="5"/>
      <dgm:spPr/>
    </dgm:pt>
    <dgm:pt modelId="{AD19C883-D7E0-4EAD-BD9D-6026A6D2846C}" type="pres">
      <dgm:prSet presAssocID="{582CF0D7-61EB-46CF-B9AB-A464303830F0}" presName="iconRect" presStyleLbl="node1" presStyleIdx="2"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Search"/>
        </a:ext>
      </dgm:extLst>
    </dgm:pt>
    <dgm:pt modelId="{9598034D-3DAA-4D9C-B2E9-930A10E8D790}" type="pres">
      <dgm:prSet presAssocID="{582CF0D7-61EB-46CF-B9AB-A464303830F0}" presName="spaceRect" presStyleCnt="0"/>
      <dgm:spPr/>
    </dgm:pt>
    <dgm:pt modelId="{78D2685C-FECC-46D0-8834-8501F3932B46}" type="pres">
      <dgm:prSet presAssocID="{582CF0D7-61EB-46CF-B9AB-A464303830F0}" presName="parTx" presStyleLbl="revTx" presStyleIdx="2" presStyleCnt="5">
        <dgm:presLayoutVars>
          <dgm:chMax val="0"/>
          <dgm:chPref val="0"/>
        </dgm:presLayoutVars>
      </dgm:prSet>
      <dgm:spPr/>
    </dgm:pt>
    <dgm:pt modelId="{3A5436BD-8120-4A86-98E9-6498F1F755DC}" type="pres">
      <dgm:prSet presAssocID="{FB605145-2E8D-440D-AB21-6F3D9A0F2C0F}" presName="sibTrans" presStyleCnt="0"/>
      <dgm:spPr/>
    </dgm:pt>
    <dgm:pt modelId="{B1F86A6D-469A-488D-94B9-89EA1B33BD1A}" type="pres">
      <dgm:prSet presAssocID="{373737C5-6799-4258-860C-0F32454B810E}" presName="compNode" presStyleCnt="0"/>
      <dgm:spPr/>
    </dgm:pt>
    <dgm:pt modelId="{6B72E5DC-CA7F-4577-A9BA-AB987EB54BF6}" type="pres">
      <dgm:prSet presAssocID="{373737C5-6799-4258-860C-0F32454B810E}" presName="bgRect" presStyleLbl="bgShp" presStyleIdx="3" presStyleCnt="5"/>
      <dgm:spPr/>
    </dgm:pt>
    <dgm:pt modelId="{6157124B-3063-45A5-A6FE-937E37E1DB55}" type="pres">
      <dgm:prSet presAssocID="{373737C5-6799-4258-860C-0F32454B810E}" presName="iconRect" presStyleLbl="node1" presStyleIdx="3"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Robot"/>
        </a:ext>
      </dgm:extLst>
    </dgm:pt>
    <dgm:pt modelId="{685CDC35-9AB9-4E73-AA4C-47725FE3CCC6}" type="pres">
      <dgm:prSet presAssocID="{373737C5-6799-4258-860C-0F32454B810E}" presName="spaceRect" presStyleCnt="0"/>
      <dgm:spPr/>
    </dgm:pt>
    <dgm:pt modelId="{A4B0BC92-B244-4FF6-9339-6F32D3344CD5}" type="pres">
      <dgm:prSet presAssocID="{373737C5-6799-4258-860C-0F32454B810E}" presName="parTx" presStyleLbl="revTx" presStyleIdx="3" presStyleCnt="5">
        <dgm:presLayoutVars>
          <dgm:chMax val="0"/>
          <dgm:chPref val="0"/>
        </dgm:presLayoutVars>
      </dgm:prSet>
      <dgm:spPr/>
    </dgm:pt>
    <dgm:pt modelId="{8067C9E7-069F-407E-8400-08990882B181}" type="pres">
      <dgm:prSet presAssocID="{C85CF930-ED30-405B-A03D-DB4BEBB6FD18}" presName="sibTrans" presStyleCnt="0"/>
      <dgm:spPr/>
    </dgm:pt>
    <dgm:pt modelId="{CEEEA548-9B41-4DAB-B140-7FD612FE8947}" type="pres">
      <dgm:prSet presAssocID="{E8D59A03-730F-4451-B86D-5360AC7815DC}" presName="compNode" presStyleCnt="0"/>
      <dgm:spPr/>
    </dgm:pt>
    <dgm:pt modelId="{C7C65AA7-D5B6-43E7-B35D-4959D965A2FC}" type="pres">
      <dgm:prSet presAssocID="{E8D59A03-730F-4451-B86D-5360AC7815DC}" presName="bgRect" presStyleLbl="bgShp" presStyleIdx="4" presStyleCnt="5"/>
      <dgm:spPr/>
    </dgm:pt>
    <dgm:pt modelId="{2383E9F5-DD76-40A5-BD06-F24B6DE82298}" type="pres">
      <dgm:prSet presAssocID="{E8D59A03-730F-4451-B86D-5360AC7815DC}" presName="iconRect" presStyleLbl="node1" presStyleIdx="4" presStyleCnt="5"/>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Fingerprint"/>
        </a:ext>
      </dgm:extLst>
    </dgm:pt>
    <dgm:pt modelId="{42D1871A-AE0C-41A9-8957-5E353670C953}" type="pres">
      <dgm:prSet presAssocID="{E8D59A03-730F-4451-B86D-5360AC7815DC}" presName="spaceRect" presStyleCnt="0"/>
      <dgm:spPr/>
    </dgm:pt>
    <dgm:pt modelId="{C5A5139F-0AC6-4B22-8302-83405148D8ED}" type="pres">
      <dgm:prSet presAssocID="{E8D59A03-730F-4451-B86D-5360AC7815DC}" presName="parTx" presStyleLbl="revTx" presStyleIdx="4" presStyleCnt="5">
        <dgm:presLayoutVars>
          <dgm:chMax val="0"/>
          <dgm:chPref val="0"/>
        </dgm:presLayoutVars>
      </dgm:prSet>
      <dgm:spPr/>
    </dgm:pt>
  </dgm:ptLst>
  <dgm:cxnLst>
    <dgm:cxn modelId="{F053FF14-428D-41AD-A760-BE4653792900}" type="presOf" srcId="{582CF0D7-61EB-46CF-B9AB-A464303830F0}" destId="{78D2685C-FECC-46D0-8834-8501F3932B46}" srcOrd="0" destOrd="0" presId="urn:microsoft.com/office/officeart/2018/2/layout/IconVerticalSolidList"/>
    <dgm:cxn modelId="{EB403D3A-DDD5-4299-B78C-EB5746CD4219}" srcId="{A8314C0D-18CD-4C3F-88DB-6731C395A60C}" destId="{9260A6C4-7A68-4120-A6B8-C3192636B5A4}" srcOrd="1" destOrd="0" parTransId="{B3F5B174-16E1-46C5-B51A-49B40E3FCEBB}" sibTransId="{B654C8EA-DD5A-44D7-8248-4C260FF05F54}"/>
    <dgm:cxn modelId="{0E51303C-5D80-4D67-8CFD-4A6C5590BBF9}" type="presOf" srcId="{373737C5-6799-4258-860C-0F32454B810E}" destId="{A4B0BC92-B244-4FF6-9339-6F32D3344CD5}" srcOrd="0" destOrd="0" presId="urn:microsoft.com/office/officeart/2018/2/layout/IconVerticalSolidList"/>
    <dgm:cxn modelId="{D98B1670-15F1-453D-BCF2-6949DDE07D16}" type="presOf" srcId="{A8314C0D-18CD-4C3F-88DB-6731C395A60C}" destId="{F07E4898-9195-4E17-93F4-9FC95C148F24}" srcOrd="0" destOrd="0" presId="urn:microsoft.com/office/officeart/2018/2/layout/IconVerticalSolidList"/>
    <dgm:cxn modelId="{184D687B-7EEC-4D15-B664-F9D1B8EB2A0E}" type="presOf" srcId="{3ABA00D7-AF1F-4E38-A43A-596B3991AABA}" destId="{B3E55F66-9CC6-45B3-A2EE-6A9AACD8EDAF}" srcOrd="0" destOrd="0" presId="urn:microsoft.com/office/officeart/2018/2/layout/IconVerticalSolidList"/>
    <dgm:cxn modelId="{5F9D0384-FB7E-440B-A210-C9E2BB66AB9D}" srcId="{A8314C0D-18CD-4C3F-88DB-6731C395A60C}" destId="{582CF0D7-61EB-46CF-B9AB-A464303830F0}" srcOrd="2" destOrd="0" parTransId="{83C9DCD2-0358-42D4-A011-8ECBBC7D175E}" sibTransId="{FB605145-2E8D-440D-AB21-6F3D9A0F2C0F}"/>
    <dgm:cxn modelId="{BD9C0991-8A75-4EAE-9C59-8412AB911C3D}" type="presOf" srcId="{E8D59A03-730F-4451-B86D-5360AC7815DC}" destId="{C5A5139F-0AC6-4B22-8302-83405148D8ED}" srcOrd="0" destOrd="0" presId="urn:microsoft.com/office/officeart/2018/2/layout/IconVerticalSolidList"/>
    <dgm:cxn modelId="{A6949392-B90B-4CD7-8E81-E3477068F3DA}" srcId="{A8314C0D-18CD-4C3F-88DB-6731C395A60C}" destId="{E8D59A03-730F-4451-B86D-5360AC7815DC}" srcOrd="4" destOrd="0" parTransId="{31E4E7F7-9FDF-4716-B2C2-80B2EB122AB0}" sibTransId="{6768C743-1CDB-4055-9EA2-50883B6C0CEF}"/>
    <dgm:cxn modelId="{4CC377A6-017E-4175-8085-BA1B4AF38473}" srcId="{A8314C0D-18CD-4C3F-88DB-6731C395A60C}" destId="{3ABA00D7-AF1F-4E38-A43A-596B3991AABA}" srcOrd="0" destOrd="0" parTransId="{84157EE1-28B3-4E2A-8509-C435B4311E9C}" sibTransId="{2D478618-9D67-4ED6-B110-B86B20CD626E}"/>
    <dgm:cxn modelId="{3A178AAA-A321-4B24-8A57-001D031981F8}" type="presOf" srcId="{9260A6C4-7A68-4120-A6B8-C3192636B5A4}" destId="{660E1B89-4223-460B-8844-76D69DC79FE9}" srcOrd="0" destOrd="0" presId="urn:microsoft.com/office/officeart/2018/2/layout/IconVerticalSolidList"/>
    <dgm:cxn modelId="{BBBF4AD6-723C-4A96-8F6B-6768DE91BAD8}" srcId="{A8314C0D-18CD-4C3F-88DB-6731C395A60C}" destId="{373737C5-6799-4258-860C-0F32454B810E}" srcOrd="3" destOrd="0" parTransId="{C3F29B4E-D489-4FA6-8C15-27C763588606}" sibTransId="{C85CF930-ED30-405B-A03D-DB4BEBB6FD18}"/>
    <dgm:cxn modelId="{0DF8E1DA-4A43-40EB-AF1D-E760BB36B1ED}" type="presParOf" srcId="{F07E4898-9195-4E17-93F4-9FC95C148F24}" destId="{581ADA8A-37D8-4268-AB77-4E88A2042EAB}" srcOrd="0" destOrd="0" presId="urn:microsoft.com/office/officeart/2018/2/layout/IconVerticalSolidList"/>
    <dgm:cxn modelId="{BCB123B7-24E6-44B6-AAEE-C5BF71A893DD}" type="presParOf" srcId="{581ADA8A-37D8-4268-AB77-4E88A2042EAB}" destId="{76FCA2A4-EDB8-44B5-9E6E-4199022820A4}" srcOrd="0" destOrd="0" presId="urn:microsoft.com/office/officeart/2018/2/layout/IconVerticalSolidList"/>
    <dgm:cxn modelId="{9A0EF2D3-A1DE-4A15-AA75-00F323053D33}" type="presParOf" srcId="{581ADA8A-37D8-4268-AB77-4E88A2042EAB}" destId="{ED1958FA-4E74-429B-8C14-4D02F535B686}" srcOrd="1" destOrd="0" presId="urn:microsoft.com/office/officeart/2018/2/layout/IconVerticalSolidList"/>
    <dgm:cxn modelId="{C994D75E-9B69-4F2E-94C2-04CCF526F5AA}" type="presParOf" srcId="{581ADA8A-37D8-4268-AB77-4E88A2042EAB}" destId="{362AC1E9-6115-464E-B34D-9EEB44D6ED4C}" srcOrd="2" destOrd="0" presId="urn:microsoft.com/office/officeart/2018/2/layout/IconVerticalSolidList"/>
    <dgm:cxn modelId="{64E819E3-5F0D-40B8-91EB-AE1881565FFF}" type="presParOf" srcId="{581ADA8A-37D8-4268-AB77-4E88A2042EAB}" destId="{B3E55F66-9CC6-45B3-A2EE-6A9AACD8EDAF}" srcOrd="3" destOrd="0" presId="urn:microsoft.com/office/officeart/2018/2/layout/IconVerticalSolidList"/>
    <dgm:cxn modelId="{760F803E-998F-4A67-BC20-AB676C1673EF}" type="presParOf" srcId="{F07E4898-9195-4E17-93F4-9FC95C148F24}" destId="{E9572ABB-EC4C-4C69-8119-A65A8C852E96}" srcOrd="1" destOrd="0" presId="urn:microsoft.com/office/officeart/2018/2/layout/IconVerticalSolidList"/>
    <dgm:cxn modelId="{029838A5-A429-4B24-A781-A420381DC010}" type="presParOf" srcId="{F07E4898-9195-4E17-93F4-9FC95C148F24}" destId="{8419304F-50CD-466F-AA07-E57E8ACD4CF7}" srcOrd="2" destOrd="0" presId="urn:microsoft.com/office/officeart/2018/2/layout/IconVerticalSolidList"/>
    <dgm:cxn modelId="{2DDE18A3-91E2-4994-B3EE-F528F8EC3104}" type="presParOf" srcId="{8419304F-50CD-466F-AA07-E57E8ACD4CF7}" destId="{1ECF06BC-33D1-453F-BA38-74B4C323F8D9}" srcOrd="0" destOrd="0" presId="urn:microsoft.com/office/officeart/2018/2/layout/IconVerticalSolidList"/>
    <dgm:cxn modelId="{EA57854F-BA74-4273-9243-63D20C849269}" type="presParOf" srcId="{8419304F-50CD-466F-AA07-E57E8ACD4CF7}" destId="{6DDC7CAD-1A63-404E-BF45-A6B8AB0DE7CA}" srcOrd="1" destOrd="0" presId="urn:microsoft.com/office/officeart/2018/2/layout/IconVerticalSolidList"/>
    <dgm:cxn modelId="{D867B9DD-8D5C-465E-A9A2-D33DAC012C3E}" type="presParOf" srcId="{8419304F-50CD-466F-AA07-E57E8ACD4CF7}" destId="{6A2D1D06-C4A0-4795-8EE5-F6C450430FCA}" srcOrd="2" destOrd="0" presId="urn:microsoft.com/office/officeart/2018/2/layout/IconVerticalSolidList"/>
    <dgm:cxn modelId="{F83261EB-61A5-473A-B05C-B4C98777747E}" type="presParOf" srcId="{8419304F-50CD-466F-AA07-E57E8ACD4CF7}" destId="{660E1B89-4223-460B-8844-76D69DC79FE9}" srcOrd="3" destOrd="0" presId="urn:microsoft.com/office/officeart/2018/2/layout/IconVerticalSolidList"/>
    <dgm:cxn modelId="{A2DCFD46-140A-43BE-96B1-1DFC8764B410}" type="presParOf" srcId="{F07E4898-9195-4E17-93F4-9FC95C148F24}" destId="{F5299FB1-ED4F-40F7-9C2D-B189D86F2FA9}" srcOrd="3" destOrd="0" presId="urn:microsoft.com/office/officeart/2018/2/layout/IconVerticalSolidList"/>
    <dgm:cxn modelId="{0C49E92A-5BA0-4F6F-BE01-85901B7F61B5}" type="presParOf" srcId="{F07E4898-9195-4E17-93F4-9FC95C148F24}" destId="{65D6012A-0748-447D-B40D-946250B2288A}" srcOrd="4" destOrd="0" presId="urn:microsoft.com/office/officeart/2018/2/layout/IconVerticalSolidList"/>
    <dgm:cxn modelId="{14D05367-08C0-48DA-9E33-4E7214D2471D}" type="presParOf" srcId="{65D6012A-0748-447D-B40D-946250B2288A}" destId="{36A283A6-9B4E-44EF-BD31-CE83C950100F}" srcOrd="0" destOrd="0" presId="urn:microsoft.com/office/officeart/2018/2/layout/IconVerticalSolidList"/>
    <dgm:cxn modelId="{17B178D1-3F20-47CF-8B51-A4ABD5A7BD97}" type="presParOf" srcId="{65D6012A-0748-447D-B40D-946250B2288A}" destId="{AD19C883-D7E0-4EAD-BD9D-6026A6D2846C}" srcOrd="1" destOrd="0" presId="urn:microsoft.com/office/officeart/2018/2/layout/IconVerticalSolidList"/>
    <dgm:cxn modelId="{1BABB4E9-D1F7-4960-ADDD-BD54762841BF}" type="presParOf" srcId="{65D6012A-0748-447D-B40D-946250B2288A}" destId="{9598034D-3DAA-4D9C-B2E9-930A10E8D790}" srcOrd="2" destOrd="0" presId="urn:microsoft.com/office/officeart/2018/2/layout/IconVerticalSolidList"/>
    <dgm:cxn modelId="{89901DA8-7D66-4498-B1BF-B2B2C1DDB92C}" type="presParOf" srcId="{65D6012A-0748-447D-B40D-946250B2288A}" destId="{78D2685C-FECC-46D0-8834-8501F3932B46}" srcOrd="3" destOrd="0" presId="urn:microsoft.com/office/officeart/2018/2/layout/IconVerticalSolidList"/>
    <dgm:cxn modelId="{112D0CF4-2179-4594-8F20-2CEB11843F20}" type="presParOf" srcId="{F07E4898-9195-4E17-93F4-9FC95C148F24}" destId="{3A5436BD-8120-4A86-98E9-6498F1F755DC}" srcOrd="5" destOrd="0" presId="urn:microsoft.com/office/officeart/2018/2/layout/IconVerticalSolidList"/>
    <dgm:cxn modelId="{D817F922-854F-4323-9395-9859DE48785D}" type="presParOf" srcId="{F07E4898-9195-4E17-93F4-9FC95C148F24}" destId="{B1F86A6D-469A-488D-94B9-89EA1B33BD1A}" srcOrd="6" destOrd="0" presId="urn:microsoft.com/office/officeart/2018/2/layout/IconVerticalSolidList"/>
    <dgm:cxn modelId="{628F981A-4634-469B-9074-D6191DA9B064}" type="presParOf" srcId="{B1F86A6D-469A-488D-94B9-89EA1B33BD1A}" destId="{6B72E5DC-CA7F-4577-A9BA-AB987EB54BF6}" srcOrd="0" destOrd="0" presId="urn:microsoft.com/office/officeart/2018/2/layout/IconVerticalSolidList"/>
    <dgm:cxn modelId="{DE5C2BBA-F6EF-4DBC-937B-0AD7E10EC31F}" type="presParOf" srcId="{B1F86A6D-469A-488D-94B9-89EA1B33BD1A}" destId="{6157124B-3063-45A5-A6FE-937E37E1DB55}" srcOrd="1" destOrd="0" presId="urn:microsoft.com/office/officeart/2018/2/layout/IconVerticalSolidList"/>
    <dgm:cxn modelId="{B57E4EBF-D795-410B-9F7D-19C8B69514D5}" type="presParOf" srcId="{B1F86A6D-469A-488D-94B9-89EA1B33BD1A}" destId="{685CDC35-9AB9-4E73-AA4C-47725FE3CCC6}" srcOrd="2" destOrd="0" presId="urn:microsoft.com/office/officeart/2018/2/layout/IconVerticalSolidList"/>
    <dgm:cxn modelId="{8957C851-FFF1-45AA-A937-BB241EE25EF5}" type="presParOf" srcId="{B1F86A6D-469A-488D-94B9-89EA1B33BD1A}" destId="{A4B0BC92-B244-4FF6-9339-6F32D3344CD5}" srcOrd="3" destOrd="0" presId="urn:microsoft.com/office/officeart/2018/2/layout/IconVerticalSolidList"/>
    <dgm:cxn modelId="{A53469AE-2838-41DF-95BB-734715929EC9}" type="presParOf" srcId="{F07E4898-9195-4E17-93F4-9FC95C148F24}" destId="{8067C9E7-069F-407E-8400-08990882B181}" srcOrd="7" destOrd="0" presId="urn:microsoft.com/office/officeart/2018/2/layout/IconVerticalSolidList"/>
    <dgm:cxn modelId="{4080C928-ED82-44EE-9780-18158D7840F0}" type="presParOf" srcId="{F07E4898-9195-4E17-93F4-9FC95C148F24}" destId="{CEEEA548-9B41-4DAB-B140-7FD612FE8947}" srcOrd="8" destOrd="0" presId="urn:microsoft.com/office/officeart/2018/2/layout/IconVerticalSolidList"/>
    <dgm:cxn modelId="{E972EB07-AD8C-4244-BC5C-826326B72F45}" type="presParOf" srcId="{CEEEA548-9B41-4DAB-B140-7FD612FE8947}" destId="{C7C65AA7-D5B6-43E7-B35D-4959D965A2FC}" srcOrd="0" destOrd="0" presId="urn:microsoft.com/office/officeart/2018/2/layout/IconVerticalSolidList"/>
    <dgm:cxn modelId="{EBAD2AC8-F460-486C-9C93-B8DF7EEF0917}" type="presParOf" srcId="{CEEEA548-9B41-4DAB-B140-7FD612FE8947}" destId="{2383E9F5-DD76-40A5-BD06-F24B6DE82298}" srcOrd="1" destOrd="0" presId="urn:microsoft.com/office/officeart/2018/2/layout/IconVerticalSolidList"/>
    <dgm:cxn modelId="{1A7AEFE1-96D2-45CC-BE48-A142C9458699}" type="presParOf" srcId="{CEEEA548-9B41-4DAB-B140-7FD612FE8947}" destId="{42D1871A-AE0C-41A9-8957-5E353670C953}" srcOrd="2" destOrd="0" presId="urn:microsoft.com/office/officeart/2018/2/layout/IconVerticalSolidList"/>
    <dgm:cxn modelId="{1D9ED12E-2A27-470C-A701-C8AEB89609D2}" type="presParOf" srcId="{CEEEA548-9B41-4DAB-B140-7FD612FE8947}" destId="{C5A5139F-0AC6-4B22-8302-83405148D8E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D5CB2-6371-4017-8F38-A964B8627989}">
      <dsp:nvSpPr>
        <dsp:cNvPr id="0" name=""/>
        <dsp:cNvSpPr/>
      </dsp:nvSpPr>
      <dsp:spPr>
        <a:xfrm>
          <a:off x="0" y="718"/>
          <a:ext cx="6513603" cy="16811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7940BE-6E18-4F38-AAA0-E88C2B47B34F}">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D3B5F1-BB9E-4F39-B276-CC703BE9D863}">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622300">
            <a:lnSpc>
              <a:spcPct val="90000"/>
            </a:lnSpc>
            <a:spcBef>
              <a:spcPct val="0"/>
            </a:spcBef>
            <a:spcAft>
              <a:spcPct val="35000"/>
            </a:spcAft>
            <a:buNone/>
          </a:pPr>
          <a:r>
            <a:rPr lang="de-DE" sz="1400" kern="1200"/>
            <a:t>„Eine Spanierin aus einem DaZ-Kurs ärgerte sich immer wieder über ihren deutschen Freund. Wenn sie ihm etwas erzählt ist er sehr ruhig und desinteressiert. Er dachte aber, dass er einfach zuhört.</a:t>
          </a:r>
          <a:endParaRPr lang="en-US" sz="1400" kern="1200"/>
        </a:p>
      </dsp:txBody>
      <dsp:txXfrm>
        <a:off x="1941716" y="718"/>
        <a:ext cx="4571887" cy="1681139"/>
      </dsp:txXfrm>
    </dsp:sp>
    <dsp:sp modelId="{0E67BFFB-ED2F-47F6-8B2E-5B7A3329F1B9}">
      <dsp:nvSpPr>
        <dsp:cNvPr id="0" name=""/>
        <dsp:cNvSpPr/>
      </dsp:nvSpPr>
      <dsp:spPr>
        <a:xfrm>
          <a:off x="0" y="2102143"/>
          <a:ext cx="6513603" cy="16811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9C5931-780C-4081-8978-EDE42C86DC36}">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0218FB-F171-47C2-979A-21CDD4E5CA6A}">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622300">
            <a:lnSpc>
              <a:spcPct val="90000"/>
            </a:lnSpc>
            <a:spcBef>
              <a:spcPct val="0"/>
            </a:spcBef>
            <a:spcAft>
              <a:spcPct val="35000"/>
            </a:spcAft>
            <a:buNone/>
          </a:pPr>
          <a:r>
            <a:rPr lang="de-DE" sz="1400" kern="1200" dirty="0"/>
            <a:t>Als wir im Unterricht eine Übung zum Sprecherwechsel machten, verstand Carmen plötzlich, was mit Thomas los war. Während man in Spanien durch paralleles Reden Interesse zeigte, warten deutsche Zuhörer eher das Ende einer Erzählung ab, bevor sie Nachfragen (</a:t>
          </a:r>
          <a:r>
            <a:rPr lang="de-DE" sz="1400" kern="1200" dirty="0" err="1"/>
            <a:t>DafF</a:t>
          </a:r>
          <a:r>
            <a:rPr lang="de-DE" sz="1400" kern="1200" dirty="0"/>
            <a:t> unterrichten, S.96). </a:t>
          </a:r>
          <a:endParaRPr lang="en-US" sz="1400" kern="1200" dirty="0"/>
        </a:p>
      </dsp:txBody>
      <dsp:txXfrm>
        <a:off x="1941716" y="2102143"/>
        <a:ext cx="4571887" cy="1681139"/>
      </dsp:txXfrm>
    </dsp:sp>
    <dsp:sp modelId="{EB4B6767-A734-4C85-88A7-217839F54B0E}">
      <dsp:nvSpPr>
        <dsp:cNvPr id="0" name=""/>
        <dsp:cNvSpPr/>
      </dsp:nvSpPr>
      <dsp:spPr>
        <a:xfrm>
          <a:off x="0" y="4203567"/>
          <a:ext cx="6513603" cy="168113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7C7B3A-A569-42D5-8341-03155A26381F}">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7853DA-1085-4657-9407-4A99ED936801}">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622300">
            <a:lnSpc>
              <a:spcPct val="90000"/>
            </a:lnSpc>
            <a:spcBef>
              <a:spcPct val="0"/>
            </a:spcBef>
            <a:spcAft>
              <a:spcPct val="35000"/>
            </a:spcAft>
            <a:buNone/>
          </a:pPr>
          <a:r>
            <a:rPr lang="de-DE" sz="1400" kern="1200" dirty="0"/>
            <a:t>Was sagen Sie zu dem Beispiel?  </a:t>
          </a:r>
          <a:endParaRPr lang="en-US" sz="1400" kern="1200" dirty="0"/>
        </a:p>
      </dsp:txBody>
      <dsp:txXfrm>
        <a:off x="1941716" y="4203567"/>
        <a:ext cx="4571887" cy="1681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CA2A4-EDB8-44B5-9E6E-4199022820A4}">
      <dsp:nvSpPr>
        <dsp:cNvPr id="0" name=""/>
        <dsp:cNvSpPr/>
      </dsp:nvSpPr>
      <dsp:spPr>
        <a:xfrm>
          <a:off x="0" y="5260"/>
          <a:ext cx="6513603" cy="92538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1958FA-4E74-429B-8C14-4D02F535B686}">
      <dsp:nvSpPr>
        <dsp:cNvPr id="0" name=""/>
        <dsp:cNvSpPr/>
      </dsp:nvSpPr>
      <dsp:spPr>
        <a:xfrm>
          <a:off x="279927" y="213470"/>
          <a:ext cx="509457" cy="5089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E55F66-9CC6-45B3-A2EE-6A9AACD8EDAF}">
      <dsp:nvSpPr>
        <dsp:cNvPr id="0" name=""/>
        <dsp:cNvSpPr/>
      </dsp:nvSpPr>
      <dsp:spPr>
        <a:xfrm>
          <a:off x="1069312" y="5260"/>
          <a:ext cx="4951759" cy="984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153" tIns="104153" rIns="104153" bIns="104153" numCol="1" spcCol="1270" anchor="ctr" anchorCtr="0">
          <a:noAutofit/>
        </a:bodyPr>
        <a:lstStyle/>
        <a:p>
          <a:pPr marL="0" lvl="0" indent="0" algn="l" defTabSz="622300">
            <a:lnSpc>
              <a:spcPct val="90000"/>
            </a:lnSpc>
            <a:spcBef>
              <a:spcPct val="0"/>
            </a:spcBef>
            <a:spcAft>
              <a:spcPct val="35000"/>
            </a:spcAft>
            <a:buNone/>
          </a:pPr>
          <a:r>
            <a:rPr lang="de-DE" sz="1400" kern="1200">
              <a:hlinkClick xmlns:r="http://schemas.openxmlformats.org/officeDocument/2006/relationships" r:id="rId3"/>
            </a:rPr>
            <a:t>https://www.ihk-krefeld.de/de/media/pdf/international/interkulturelle_kompetenz/interkulturelle_kompetenz/deutsche_tschechen_berufsleben_2003.pdf</a:t>
          </a:r>
          <a:endParaRPr lang="en-US" sz="1400" kern="1200"/>
        </a:p>
      </dsp:txBody>
      <dsp:txXfrm>
        <a:off x="1069312" y="5260"/>
        <a:ext cx="4951759" cy="984121"/>
      </dsp:txXfrm>
    </dsp:sp>
    <dsp:sp modelId="{1ECF06BC-33D1-453F-BA38-74B4C323F8D9}">
      <dsp:nvSpPr>
        <dsp:cNvPr id="0" name=""/>
        <dsp:cNvSpPr/>
      </dsp:nvSpPr>
      <dsp:spPr>
        <a:xfrm>
          <a:off x="0" y="1227956"/>
          <a:ext cx="6513603" cy="92538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DC7CAD-1A63-404E-BF45-A6B8AB0DE7CA}">
      <dsp:nvSpPr>
        <dsp:cNvPr id="0" name=""/>
        <dsp:cNvSpPr/>
      </dsp:nvSpPr>
      <dsp:spPr>
        <a:xfrm>
          <a:off x="279927" y="1436167"/>
          <a:ext cx="509457" cy="508959"/>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0E1B89-4223-460B-8844-76D69DC79FE9}">
      <dsp:nvSpPr>
        <dsp:cNvPr id="0" name=""/>
        <dsp:cNvSpPr/>
      </dsp:nvSpPr>
      <dsp:spPr>
        <a:xfrm>
          <a:off x="1069312" y="1227956"/>
          <a:ext cx="4951759" cy="984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153" tIns="104153" rIns="104153" bIns="104153" numCol="1" spcCol="1270" anchor="ctr" anchorCtr="0">
          <a:noAutofit/>
        </a:bodyPr>
        <a:lstStyle/>
        <a:p>
          <a:pPr marL="0" lvl="0" indent="0" algn="l" defTabSz="622300">
            <a:lnSpc>
              <a:spcPct val="90000"/>
            </a:lnSpc>
            <a:spcBef>
              <a:spcPct val="0"/>
            </a:spcBef>
            <a:spcAft>
              <a:spcPct val="35000"/>
            </a:spcAft>
            <a:buNone/>
          </a:pPr>
          <a:r>
            <a:rPr lang="de-DE" sz="1400" kern="1200"/>
            <a:t>„Verstehen und verstanden werden, Tschechen und Deutsche im Beruf“</a:t>
          </a:r>
          <a:endParaRPr lang="en-US" sz="1400" kern="1200"/>
        </a:p>
      </dsp:txBody>
      <dsp:txXfrm>
        <a:off x="1069312" y="1227956"/>
        <a:ext cx="4951759" cy="984121"/>
      </dsp:txXfrm>
    </dsp:sp>
    <dsp:sp modelId="{36A283A6-9B4E-44EF-BD31-CE83C950100F}">
      <dsp:nvSpPr>
        <dsp:cNvPr id="0" name=""/>
        <dsp:cNvSpPr/>
      </dsp:nvSpPr>
      <dsp:spPr>
        <a:xfrm>
          <a:off x="0" y="2450652"/>
          <a:ext cx="6513603" cy="92538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19C883-D7E0-4EAD-BD9D-6026A6D2846C}">
      <dsp:nvSpPr>
        <dsp:cNvPr id="0" name=""/>
        <dsp:cNvSpPr/>
      </dsp:nvSpPr>
      <dsp:spPr>
        <a:xfrm>
          <a:off x="279927" y="2658863"/>
          <a:ext cx="509457" cy="508959"/>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D2685C-FECC-46D0-8834-8501F3932B46}">
      <dsp:nvSpPr>
        <dsp:cNvPr id="0" name=""/>
        <dsp:cNvSpPr/>
      </dsp:nvSpPr>
      <dsp:spPr>
        <a:xfrm>
          <a:off x="1069312" y="2450652"/>
          <a:ext cx="4951759" cy="984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153" tIns="104153" rIns="104153" bIns="104153" numCol="1" spcCol="1270" anchor="ctr" anchorCtr="0">
          <a:noAutofit/>
        </a:bodyPr>
        <a:lstStyle/>
        <a:p>
          <a:pPr marL="0" lvl="0" indent="0" algn="l" defTabSz="622300">
            <a:lnSpc>
              <a:spcPct val="90000"/>
            </a:lnSpc>
            <a:spcBef>
              <a:spcPct val="0"/>
            </a:spcBef>
            <a:spcAft>
              <a:spcPct val="35000"/>
            </a:spcAft>
            <a:buNone/>
          </a:pPr>
          <a:r>
            <a:rPr lang="de-DE" sz="1400" kern="1200"/>
            <a:t>Lesen Sie sich die Broschüre durch, suchen Sie sich eine Fallgeschichte aus und überlegen Sie sich Didaktisierungsideen</a:t>
          </a:r>
          <a:endParaRPr lang="en-US" sz="1400" kern="1200"/>
        </a:p>
      </dsp:txBody>
      <dsp:txXfrm>
        <a:off x="1069312" y="2450652"/>
        <a:ext cx="4951759" cy="984121"/>
      </dsp:txXfrm>
    </dsp:sp>
    <dsp:sp modelId="{6B72E5DC-CA7F-4577-A9BA-AB987EB54BF6}">
      <dsp:nvSpPr>
        <dsp:cNvPr id="0" name=""/>
        <dsp:cNvSpPr/>
      </dsp:nvSpPr>
      <dsp:spPr>
        <a:xfrm>
          <a:off x="0" y="3673348"/>
          <a:ext cx="6513603" cy="92538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57124B-3063-45A5-A6FE-937E37E1DB55}">
      <dsp:nvSpPr>
        <dsp:cNvPr id="0" name=""/>
        <dsp:cNvSpPr/>
      </dsp:nvSpPr>
      <dsp:spPr>
        <a:xfrm>
          <a:off x="279927" y="3881559"/>
          <a:ext cx="509457" cy="508959"/>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B0BC92-B244-4FF6-9339-6F32D3344CD5}">
      <dsp:nvSpPr>
        <dsp:cNvPr id="0" name=""/>
        <dsp:cNvSpPr/>
      </dsp:nvSpPr>
      <dsp:spPr>
        <a:xfrm>
          <a:off x="1069312" y="3673348"/>
          <a:ext cx="4951759" cy="984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153" tIns="104153" rIns="104153" bIns="104153" numCol="1" spcCol="1270" anchor="ctr" anchorCtr="0">
          <a:noAutofit/>
        </a:bodyPr>
        <a:lstStyle/>
        <a:p>
          <a:pPr marL="0" lvl="0" indent="0" algn="l" defTabSz="622300">
            <a:lnSpc>
              <a:spcPct val="90000"/>
            </a:lnSpc>
            <a:spcBef>
              <a:spcPct val="0"/>
            </a:spcBef>
            <a:spcAft>
              <a:spcPct val="35000"/>
            </a:spcAft>
            <a:buNone/>
          </a:pPr>
          <a:r>
            <a:rPr lang="de-DE" sz="1400" kern="1200"/>
            <a:t>Alle lesen S. 13  </a:t>
          </a:r>
          <a:r>
            <a:rPr lang="de-DE" sz="1400" i="1" kern="1200"/>
            <a:t>Wo liegen nun die wichtigsten Unterschiede zwischen Deutschen und ihren Geschäftspartnern aus Tschechien?</a:t>
          </a:r>
          <a:endParaRPr lang="en-US" sz="1400" kern="1200"/>
        </a:p>
      </dsp:txBody>
      <dsp:txXfrm>
        <a:off x="1069312" y="3673348"/>
        <a:ext cx="4951759" cy="984121"/>
      </dsp:txXfrm>
    </dsp:sp>
    <dsp:sp modelId="{C7C65AA7-D5B6-43E7-B35D-4959D965A2FC}">
      <dsp:nvSpPr>
        <dsp:cNvPr id="0" name=""/>
        <dsp:cNvSpPr/>
      </dsp:nvSpPr>
      <dsp:spPr>
        <a:xfrm>
          <a:off x="0" y="4896044"/>
          <a:ext cx="6513603" cy="92538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83E9F5-DD76-40A5-BD06-F24B6DE82298}">
      <dsp:nvSpPr>
        <dsp:cNvPr id="0" name=""/>
        <dsp:cNvSpPr/>
      </dsp:nvSpPr>
      <dsp:spPr>
        <a:xfrm>
          <a:off x="279927" y="5104255"/>
          <a:ext cx="509457" cy="508959"/>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A5139F-0AC6-4B22-8302-83405148D8ED}">
      <dsp:nvSpPr>
        <dsp:cNvPr id="0" name=""/>
        <dsp:cNvSpPr/>
      </dsp:nvSpPr>
      <dsp:spPr>
        <a:xfrm>
          <a:off x="1069312" y="4896044"/>
          <a:ext cx="4951759" cy="984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153" tIns="104153" rIns="104153" bIns="104153" numCol="1" spcCol="1270" anchor="ctr" anchorCtr="0">
          <a:noAutofit/>
        </a:bodyPr>
        <a:lstStyle/>
        <a:p>
          <a:pPr marL="0" lvl="0" indent="0" algn="l" defTabSz="622300">
            <a:lnSpc>
              <a:spcPct val="90000"/>
            </a:lnSpc>
            <a:spcBef>
              <a:spcPct val="0"/>
            </a:spcBef>
            <a:spcAft>
              <a:spcPct val="35000"/>
            </a:spcAft>
            <a:buNone/>
          </a:pPr>
          <a:r>
            <a:rPr lang="de-DE" sz="1400" i="1" kern="1200"/>
            <a:t>Stimmen Sie überein mit diesen Behauptungen? Was ist daran vielleicht problematisch/falsch?!</a:t>
          </a:r>
          <a:endParaRPr lang="en-US" sz="1400" kern="1200"/>
        </a:p>
      </dsp:txBody>
      <dsp:txXfrm>
        <a:off x="1069312" y="4896044"/>
        <a:ext cx="4951759" cy="98412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C72EDF-F34B-41B1-9EE0-ECBB596D0A93}" type="datetimeFigureOut">
              <a:rPr lang="de-DE" smtClean="0"/>
              <a:t>04.03.2020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7E02C4-C1BC-41EB-8ABB-750095D1E05A}" type="slidenum">
              <a:rPr lang="de-DE" smtClean="0"/>
              <a:t>‹Nr.›</a:t>
            </a:fld>
            <a:endParaRPr lang="de-DE"/>
          </a:p>
        </p:txBody>
      </p:sp>
    </p:spTree>
    <p:extLst>
      <p:ext uri="{BB962C8B-B14F-4D97-AF65-F5344CB8AC3E}">
        <p14:creationId xmlns:p14="http://schemas.microsoft.com/office/powerpoint/2010/main" val="2107482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77E02C4-C1BC-41EB-8ABB-750095D1E05A}" type="slidenum">
              <a:rPr lang="de-DE" smtClean="0"/>
              <a:t>2</a:t>
            </a:fld>
            <a:endParaRPr lang="de-DE" dirty="0"/>
          </a:p>
        </p:txBody>
      </p:sp>
    </p:spTree>
    <p:extLst>
      <p:ext uri="{BB962C8B-B14F-4D97-AF65-F5344CB8AC3E}">
        <p14:creationId xmlns:p14="http://schemas.microsoft.com/office/powerpoint/2010/main" val="2473029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A74F944D-81ED-40E7-8129-889F1C79B836}" type="datetimeFigureOut">
              <a:rPr lang="cs-CZ" smtClean="0"/>
              <a:t>04.03.2020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543FB3F-F658-4853-9CDB-8B90832B3F1B}" type="slidenum">
              <a:rPr lang="cs-CZ" smtClean="0"/>
              <a:t>‹Nr.›</a:t>
            </a:fld>
            <a:endParaRPr lang="cs-CZ"/>
          </a:p>
        </p:txBody>
      </p:sp>
    </p:spTree>
    <p:extLst>
      <p:ext uri="{BB962C8B-B14F-4D97-AF65-F5344CB8AC3E}">
        <p14:creationId xmlns:p14="http://schemas.microsoft.com/office/powerpoint/2010/main" val="1204347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74F944D-81ED-40E7-8129-889F1C79B836}" type="datetimeFigureOut">
              <a:rPr lang="cs-CZ" smtClean="0"/>
              <a:t>04.03.2020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543FB3F-F658-4853-9CDB-8B90832B3F1B}" type="slidenum">
              <a:rPr lang="cs-CZ" smtClean="0"/>
              <a:t>‹Nr.›</a:t>
            </a:fld>
            <a:endParaRPr lang="cs-CZ"/>
          </a:p>
        </p:txBody>
      </p:sp>
    </p:spTree>
    <p:extLst>
      <p:ext uri="{BB962C8B-B14F-4D97-AF65-F5344CB8AC3E}">
        <p14:creationId xmlns:p14="http://schemas.microsoft.com/office/powerpoint/2010/main" val="3518679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74F944D-81ED-40E7-8129-889F1C79B836}" type="datetimeFigureOut">
              <a:rPr lang="cs-CZ" smtClean="0"/>
              <a:t>04.03.2020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543FB3F-F658-4853-9CDB-8B90832B3F1B}" type="slidenum">
              <a:rPr lang="cs-CZ" smtClean="0"/>
              <a:t>‹Nr.›</a:t>
            </a:fld>
            <a:endParaRPr lang="cs-CZ"/>
          </a:p>
        </p:txBody>
      </p:sp>
    </p:spTree>
    <p:extLst>
      <p:ext uri="{BB962C8B-B14F-4D97-AF65-F5344CB8AC3E}">
        <p14:creationId xmlns:p14="http://schemas.microsoft.com/office/powerpoint/2010/main" val="226453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74F944D-81ED-40E7-8129-889F1C79B836}" type="datetimeFigureOut">
              <a:rPr lang="cs-CZ" smtClean="0"/>
              <a:t>04.03.2020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543FB3F-F658-4853-9CDB-8B90832B3F1B}" type="slidenum">
              <a:rPr lang="cs-CZ" smtClean="0"/>
              <a:t>‹Nr.›</a:t>
            </a:fld>
            <a:endParaRPr lang="cs-CZ"/>
          </a:p>
        </p:txBody>
      </p:sp>
    </p:spTree>
    <p:extLst>
      <p:ext uri="{BB962C8B-B14F-4D97-AF65-F5344CB8AC3E}">
        <p14:creationId xmlns:p14="http://schemas.microsoft.com/office/powerpoint/2010/main" val="3744086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A74F944D-81ED-40E7-8129-889F1C79B836}" type="datetimeFigureOut">
              <a:rPr lang="cs-CZ" smtClean="0"/>
              <a:t>04.03.2020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543FB3F-F658-4853-9CDB-8B90832B3F1B}" type="slidenum">
              <a:rPr lang="cs-CZ" smtClean="0"/>
              <a:t>‹Nr.›</a:t>
            </a:fld>
            <a:endParaRPr lang="cs-CZ"/>
          </a:p>
        </p:txBody>
      </p:sp>
    </p:spTree>
    <p:extLst>
      <p:ext uri="{BB962C8B-B14F-4D97-AF65-F5344CB8AC3E}">
        <p14:creationId xmlns:p14="http://schemas.microsoft.com/office/powerpoint/2010/main" val="563720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A74F944D-81ED-40E7-8129-889F1C79B836}" type="datetimeFigureOut">
              <a:rPr lang="cs-CZ" smtClean="0"/>
              <a:t>04.03.2020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543FB3F-F658-4853-9CDB-8B90832B3F1B}" type="slidenum">
              <a:rPr lang="cs-CZ" smtClean="0"/>
              <a:t>‹Nr.›</a:t>
            </a:fld>
            <a:endParaRPr lang="cs-CZ"/>
          </a:p>
        </p:txBody>
      </p:sp>
    </p:spTree>
    <p:extLst>
      <p:ext uri="{BB962C8B-B14F-4D97-AF65-F5344CB8AC3E}">
        <p14:creationId xmlns:p14="http://schemas.microsoft.com/office/powerpoint/2010/main" val="746784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A74F944D-81ED-40E7-8129-889F1C79B836}" type="datetimeFigureOut">
              <a:rPr lang="cs-CZ" smtClean="0"/>
              <a:t>04.03.2020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E543FB3F-F658-4853-9CDB-8B90832B3F1B}" type="slidenum">
              <a:rPr lang="cs-CZ" smtClean="0"/>
              <a:t>‹Nr.›</a:t>
            </a:fld>
            <a:endParaRPr lang="cs-CZ"/>
          </a:p>
        </p:txBody>
      </p:sp>
    </p:spTree>
    <p:extLst>
      <p:ext uri="{BB962C8B-B14F-4D97-AF65-F5344CB8AC3E}">
        <p14:creationId xmlns:p14="http://schemas.microsoft.com/office/powerpoint/2010/main" val="2988681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A74F944D-81ED-40E7-8129-889F1C79B836}" type="datetimeFigureOut">
              <a:rPr lang="cs-CZ" smtClean="0"/>
              <a:t>04.03.2020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E543FB3F-F658-4853-9CDB-8B90832B3F1B}" type="slidenum">
              <a:rPr lang="cs-CZ" smtClean="0"/>
              <a:t>‹Nr.›</a:t>
            </a:fld>
            <a:endParaRPr lang="cs-CZ"/>
          </a:p>
        </p:txBody>
      </p:sp>
    </p:spTree>
    <p:extLst>
      <p:ext uri="{BB962C8B-B14F-4D97-AF65-F5344CB8AC3E}">
        <p14:creationId xmlns:p14="http://schemas.microsoft.com/office/powerpoint/2010/main" val="4136630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A74F944D-81ED-40E7-8129-889F1C79B836}" type="datetimeFigureOut">
              <a:rPr lang="cs-CZ" smtClean="0"/>
              <a:t>04.03.2020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E543FB3F-F658-4853-9CDB-8B90832B3F1B}" type="slidenum">
              <a:rPr lang="cs-CZ" smtClean="0"/>
              <a:t>‹Nr.›</a:t>
            </a:fld>
            <a:endParaRPr lang="cs-CZ"/>
          </a:p>
        </p:txBody>
      </p:sp>
    </p:spTree>
    <p:extLst>
      <p:ext uri="{BB962C8B-B14F-4D97-AF65-F5344CB8AC3E}">
        <p14:creationId xmlns:p14="http://schemas.microsoft.com/office/powerpoint/2010/main" val="1262820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A74F944D-81ED-40E7-8129-889F1C79B836}" type="datetimeFigureOut">
              <a:rPr lang="cs-CZ" smtClean="0"/>
              <a:t>04.03.2020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543FB3F-F658-4853-9CDB-8B90832B3F1B}" type="slidenum">
              <a:rPr lang="cs-CZ" smtClean="0"/>
              <a:t>‹Nr.›</a:t>
            </a:fld>
            <a:endParaRPr lang="cs-CZ"/>
          </a:p>
        </p:txBody>
      </p:sp>
    </p:spTree>
    <p:extLst>
      <p:ext uri="{BB962C8B-B14F-4D97-AF65-F5344CB8AC3E}">
        <p14:creationId xmlns:p14="http://schemas.microsoft.com/office/powerpoint/2010/main" val="1836144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A74F944D-81ED-40E7-8129-889F1C79B836}" type="datetimeFigureOut">
              <a:rPr lang="cs-CZ" smtClean="0"/>
              <a:t>04.03.2020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543FB3F-F658-4853-9CDB-8B90832B3F1B}" type="slidenum">
              <a:rPr lang="cs-CZ" smtClean="0"/>
              <a:t>‹Nr.›</a:t>
            </a:fld>
            <a:endParaRPr lang="cs-CZ"/>
          </a:p>
        </p:txBody>
      </p:sp>
    </p:spTree>
    <p:extLst>
      <p:ext uri="{BB962C8B-B14F-4D97-AF65-F5344CB8AC3E}">
        <p14:creationId xmlns:p14="http://schemas.microsoft.com/office/powerpoint/2010/main" val="1027572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4F944D-81ED-40E7-8129-889F1C79B836}" type="datetimeFigureOut">
              <a:rPr lang="cs-CZ" smtClean="0"/>
              <a:t>04.03.2020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43FB3F-F658-4853-9CDB-8B90832B3F1B}" type="slidenum">
              <a:rPr lang="cs-CZ" smtClean="0"/>
              <a:t>‹Nr.›</a:t>
            </a:fld>
            <a:endParaRPr lang="cs-CZ"/>
          </a:p>
        </p:txBody>
      </p:sp>
    </p:spTree>
    <p:extLst>
      <p:ext uri="{BB962C8B-B14F-4D97-AF65-F5344CB8AC3E}">
        <p14:creationId xmlns:p14="http://schemas.microsoft.com/office/powerpoint/2010/main" val="2085935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web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Essen, Blume, Gras enthält.&#10;&#10;Automatisch generierte Beschreibung">
            <a:extLst>
              <a:ext uri="{FF2B5EF4-FFF2-40B4-BE49-F238E27FC236}">
                <a16:creationId xmlns:a16="http://schemas.microsoft.com/office/drawing/2014/main" id="{EBCA42FC-0008-48C2-A803-89FB32F4AC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9901"/>
            <a:ext cx="12191735" cy="7865194"/>
          </a:xfrm>
          <a:prstGeom prst="rect">
            <a:avLst/>
          </a:prstGeom>
        </p:spPr>
      </p:pic>
      <p:sp>
        <p:nvSpPr>
          <p:cNvPr id="2" name="Nadpis 1"/>
          <p:cNvSpPr>
            <a:spLocks noGrp="1"/>
          </p:cNvSpPr>
          <p:nvPr>
            <p:ph type="ctrTitle"/>
          </p:nvPr>
        </p:nvSpPr>
        <p:spPr>
          <a:xfrm>
            <a:off x="1524000" y="1122363"/>
            <a:ext cx="9144000" cy="1965611"/>
          </a:xfrm>
        </p:spPr>
        <p:txBody>
          <a:bodyPr>
            <a:normAutofit fontScale="90000"/>
          </a:bodyPr>
          <a:lstStyle/>
          <a:p>
            <a:r>
              <a:rPr lang="de-DE" dirty="0"/>
              <a:t>Kommunikative Methode</a:t>
            </a:r>
            <a:r>
              <a:rPr lang="cs-CZ" dirty="0"/>
              <a:t>, </a:t>
            </a:r>
            <a:r>
              <a:rPr lang="cs-CZ" dirty="0" err="1"/>
              <a:t>Interkultureller</a:t>
            </a:r>
            <a:r>
              <a:rPr lang="cs-CZ" dirty="0"/>
              <a:t> </a:t>
            </a:r>
            <a:r>
              <a:rPr lang="cs-CZ" dirty="0" err="1"/>
              <a:t>Ansatz</a:t>
            </a:r>
            <a:br>
              <a:rPr lang="de-DE" dirty="0"/>
            </a:br>
            <a:endParaRPr lang="cs-CZ" dirty="0"/>
          </a:p>
        </p:txBody>
      </p:sp>
      <p:sp>
        <p:nvSpPr>
          <p:cNvPr id="3" name="Podnadpis 2"/>
          <p:cNvSpPr>
            <a:spLocks noGrp="1"/>
          </p:cNvSpPr>
          <p:nvPr>
            <p:ph type="subTitle" idx="1"/>
          </p:nvPr>
        </p:nvSpPr>
        <p:spPr>
          <a:xfrm>
            <a:off x="1524000" y="3906982"/>
            <a:ext cx="9144000" cy="1350818"/>
          </a:xfrm>
        </p:spPr>
        <p:txBody>
          <a:bodyPr>
            <a:normAutofit fontScale="85000" lnSpcReduction="20000"/>
          </a:bodyPr>
          <a:lstStyle/>
          <a:p>
            <a:r>
              <a:rPr lang="de-DE" dirty="0"/>
              <a:t>3. Einheit_ FS 2020</a:t>
            </a:r>
          </a:p>
          <a:p>
            <a:r>
              <a:rPr lang="de-DE" dirty="0"/>
              <a:t>4. 03. 2020</a:t>
            </a:r>
          </a:p>
          <a:p>
            <a:r>
              <a:rPr lang="de-DE" dirty="0"/>
              <a:t>  prof. </a:t>
            </a:r>
            <a:r>
              <a:rPr lang="de-DE" dirty="0" err="1"/>
              <a:t>PhDr</a:t>
            </a:r>
            <a:r>
              <a:rPr lang="de-DE" dirty="0"/>
              <a:t>. </a:t>
            </a:r>
            <a:r>
              <a:rPr lang="de-DE" dirty="0" err="1"/>
              <a:t>Věra</a:t>
            </a:r>
            <a:r>
              <a:rPr lang="de-DE" dirty="0"/>
              <a:t> </a:t>
            </a:r>
            <a:r>
              <a:rPr lang="de-DE" dirty="0" err="1"/>
              <a:t>Janíková</a:t>
            </a:r>
            <a:r>
              <a:rPr lang="de-DE" dirty="0"/>
              <a:t>, </a:t>
            </a:r>
            <a:r>
              <a:rPr lang="de-DE" dirty="0" err="1"/>
              <a:t>Ph.D</a:t>
            </a:r>
            <a:endParaRPr lang="de-DE" dirty="0"/>
          </a:p>
          <a:p>
            <a:r>
              <a:rPr lang="de-DE" dirty="0"/>
              <a:t>Johannes Köck, BA, MA </a:t>
            </a:r>
            <a:endParaRPr lang="cs-CZ" dirty="0"/>
          </a:p>
        </p:txBody>
      </p:sp>
    </p:spTree>
    <p:extLst>
      <p:ext uri="{BB962C8B-B14F-4D97-AF65-F5344CB8AC3E}">
        <p14:creationId xmlns:p14="http://schemas.microsoft.com/office/powerpoint/2010/main" val="1316252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0D5157-2BFF-4B96-A294-E2FC8FEB4B32}"/>
              </a:ext>
            </a:extLst>
          </p:cNvPr>
          <p:cNvSpPr>
            <a:spLocks noGrp="1"/>
          </p:cNvSpPr>
          <p:nvPr>
            <p:ph type="title"/>
          </p:nvPr>
        </p:nvSpPr>
        <p:spPr>
          <a:xfrm>
            <a:off x="6413111" y="640082"/>
            <a:ext cx="5138808" cy="2043158"/>
          </a:xfrm>
          <a:noFill/>
        </p:spPr>
        <p:txBody>
          <a:bodyPr vert="horz" lIns="91440" tIns="45720" rIns="91440" bIns="45720" rtlCol="0" anchor="b">
            <a:normAutofit/>
          </a:bodyPr>
          <a:lstStyle/>
          <a:p>
            <a:pPr algn="ctr"/>
            <a:r>
              <a:rPr lang="en-US" sz="6000" dirty="0" err="1"/>
              <a:t>Einstellungen</a:t>
            </a:r>
            <a:r>
              <a:rPr lang="en-US" sz="6000" dirty="0"/>
              <a:t>/ </a:t>
            </a:r>
            <a:r>
              <a:rPr lang="en-US" sz="6000" dirty="0" err="1"/>
              <a:t>Haltungen</a:t>
            </a:r>
            <a:r>
              <a:rPr lang="en-US" sz="6000" dirty="0"/>
              <a:t> </a:t>
            </a:r>
          </a:p>
        </p:txBody>
      </p:sp>
      <p:sp>
        <p:nvSpPr>
          <p:cNvPr id="10" name="Rectangle 9">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6107584" cy="6858000"/>
          </a:xfrm>
          <a:prstGeom prst="rect">
            <a:avLst/>
          </a:prstGeom>
          <a:solidFill>
            <a:srgbClr val="6B3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480917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nhaltsplatzhalter 4" descr="Ein Bild, das Zeichnung enthält.&#10;&#10;Automatisch generierte Beschreibung">
            <a:extLst>
              <a:ext uri="{FF2B5EF4-FFF2-40B4-BE49-F238E27FC236}">
                <a16:creationId xmlns:a16="http://schemas.microsoft.com/office/drawing/2014/main" id="{53033115-E249-4BAF-BD1B-2BF96672E65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4" b="3989"/>
          <a:stretch/>
        </p:blipFill>
        <p:spPr>
          <a:xfrm>
            <a:off x="1120701" y="1112060"/>
            <a:ext cx="3861262" cy="4633859"/>
          </a:xfrm>
          <a:prstGeom prst="rect">
            <a:avLst/>
          </a:prstGeom>
          <a:effectLst/>
        </p:spPr>
      </p:pic>
    </p:spTree>
    <p:extLst>
      <p:ext uri="{BB962C8B-B14F-4D97-AF65-F5344CB8AC3E}">
        <p14:creationId xmlns:p14="http://schemas.microsoft.com/office/powerpoint/2010/main" val="3201097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D51EB7-95A1-4B7F-BEB1-38F2C00A08D6}"/>
              </a:ext>
            </a:extLst>
          </p:cNvPr>
          <p:cNvSpPr>
            <a:spLocks noGrp="1"/>
          </p:cNvSpPr>
          <p:nvPr>
            <p:ph type="title"/>
          </p:nvPr>
        </p:nvSpPr>
        <p:spPr>
          <a:xfrm>
            <a:off x="4965430" y="629268"/>
            <a:ext cx="6586491" cy="1286160"/>
          </a:xfrm>
        </p:spPr>
        <p:txBody>
          <a:bodyPr anchor="b">
            <a:normAutofit/>
          </a:bodyPr>
          <a:lstStyle/>
          <a:p>
            <a:r>
              <a:rPr lang="de-DE" dirty="0"/>
              <a:t>1)Was ist Kultur</a:t>
            </a:r>
          </a:p>
        </p:txBody>
      </p:sp>
      <p:sp>
        <p:nvSpPr>
          <p:cNvPr id="3" name="Inhaltsplatzhalter 2">
            <a:extLst>
              <a:ext uri="{FF2B5EF4-FFF2-40B4-BE49-F238E27FC236}">
                <a16:creationId xmlns:a16="http://schemas.microsoft.com/office/drawing/2014/main" id="{E81F80BF-1664-4A10-956D-7071C228E8CE}"/>
              </a:ext>
            </a:extLst>
          </p:cNvPr>
          <p:cNvSpPr>
            <a:spLocks noGrp="1"/>
          </p:cNvSpPr>
          <p:nvPr>
            <p:ph idx="1"/>
          </p:nvPr>
        </p:nvSpPr>
        <p:spPr>
          <a:xfrm>
            <a:off x="4965431" y="2438400"/>
            <a:ext cx="6586489" cy="3785419"/>
          </a:xfrm>
        </p:spPr>
        <p:txBody>
          <a:bodyPr>
            <a:normAutofit/>
          </a:bodyPr>
          <a:lstStyle/>
          <a:p>
            <a:r>
              <a:rPr lang="de-DE" sz="2000" dirty="0"/>
              <a:t>Schreiben Sie individuell  eine Definition, einigen sie sich dann mit ihrem Nachbarn auf eine gemeinsame Definition</a:t>
            </a:r>
          </a:p>
          <a:p>
            <a:r>
              <a:rPr lang="de-DE" sz="2000" dirty="0"/>
              <a:t>(Bolten, 2007, 11).</a:t>
            </a:r>
          </a:p>
        </p:txBody>
      </p:sp>
      <p:pic>
        <p:nvPicPr>
          <p:cNvPr id="5" name="Grafik 4" descr="Ein Bild, das Text, Karte enthält.&#10;&#10;Automatisch generierte Beschreibung">
            <a:extLst>
              <a:ext uri="{FF2B5EF4-FFF2-40B4-BE49-F238E27FC236}">
                <a16:creationId xmlns:a16="http://schemas.microsoft.com/office/drawing/2014/main" id="{DE5EEE84-7228-4E9E-B111-5D2C8375C07A}"/>
              </a:ext>
            </a:extLst>
          </p:cNvPr>
          <p:cNvPicPr>
            <a:picLocks noChangeAspect="1"/>
          </p:cNvPicPr>
          <p:nvPr/>
        </p:nvPicPr>
        <p:blipFill rotWithShape="1">
          <a:blip r:embed="rId2">
            <a:extLst>
              <a:ext uri="{28A0092B-C50C-407E-A947-70E740481C1C}">
                <a14:useLocalDpi xmlns:a14="http://schemas.microsoft.com/office/drawing/2010/main" val="0"/>
              </a:ext>
            </a:extLst>
          </a:blip>
          <a:srcRect r="2" b="1990"/>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0DC4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730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36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7F3A070-9FDD-452E-B4CE-221FC282664C}"/>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Was ist Kultur?</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nhaltsplatzhalter 4" descr="Ein Bild, das Screenshot enthält.&#10;&#10;Automatisch generierte Beschreibung">
            <a:extLst>
              <a:ext uri="{FF2B5EF4-FFF2-40B4-BE49-F238E27FC236}">
                <a16:creationId xmlns:a16="http://schemas.microsoft.com/office/drawing/2014/main" id="{6A02C8B8-535F-431A-A5E1-B1C6BEA9DB8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0499"/>
          <a:stretch/>
        </p:blipFill>
        <p:spPr>
          <a:xfrm>
            <a:off x="856330" y="822616"/>
            <a:ext cx="7163222" cy="4808332"/>
          </a:xfrm>
          <a:prstGeom prst="rect">
            <a:avLst/>
          </a:prstGeom>
          <a:effectLst/>
        </p:spPr>
      </p:pic>
    </p:spTree>
    <p:extLst>
      <p:ext uri="{BB962C8B-B14F-4D97-AF65-F5344CB8AC3E}">
        <p14:creationId xmlns:p14="http://schemas.microsoft.com/office/powerpoint/2010/main" val="3972473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77B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E7DAD44-8AB7-4FC3-9970-AD7356160590}"/>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dirty="0">
                <a:solidFill>
                  <a:srgbClr val="FFFFFF"/>
                </a:solidFill>
              </a:rPr>
              <a:t>Was </a:t>
            </a:r>
            <a:r>
              <a:rPr lang="en-US" sz="3600" dirty="0" err="1">
                <a:solidFill>
                  <a:srgbClr val="FFFFFF"/>
                </a:solidFill>
              </a:rPr>
              <a:t>ist</a:t>
            </a:r>
            <a:r>
              <a:rPr lang="en-US" sz="3600" dirty="0">
                <a:solidFill>
                  <a:srgbClr val="FFFFFF"/>
                </a:solidFill>
              </a:rPr>
              <a:t> Kultur?</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nhaltsplatzhalter 4">
            <a:extLst>
              <a:ext uri="{FF2B5EF4-FFF2-40B4-BE49-F238E27FC236}">
                <a16:creationId xmlns:a16="http://schemas.microsoft.com/office/drawing/2014/main" id="{5B7E7E66-0363-4B63-B49C-56F52F281A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0499"/>
          <a:stretch/>
        </p:blipFill>
        <p:spPr>
          <a:xfrm>
            <a:off x="976251" y="942538"/>
            <a:ext cx="7163222" cy="4808332"/>
          </a:xfrm>
          <a:prstGeom prst="rect">
            <a:avLst/>
          </a:prstGeom>
          <a:effectLst/>
        </p:spPr>
      </p:pic>
    </p:spTree>
    <p:extLst>
      <p:ext uri="{BB962C8B-B14F-4D97-AF65-F5344CB8AC3E}">
        <p14:creationId xmlns:p14="http://schemas.microsoft.com/office/powerpoint/2010/main" val="2681288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FCC77A-584B-4031-8CFA-017BD1A191D2}"/>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379834B0-30A8-455B-9C2A-87D1716A49E2}"/>
              </a:ext>
            </a:extLst>
          </p:cNvPr>
          <p:cNvSpPr>
            <a:spLocks noGrp="1"/>
          </p:cNvSpPr>
          <p:nvPr>
            <p:ph idx="1"/>
          </p:nvPr>
        </p:nvSpPr>
        <p:spPr/>
        <p:txBody>
          <a:bodyPr/>
          <a:lstStyle/>
          <a:p>
            <a:endParaRPr lang="de-DE" dirty="0"/>
          </a:p>
        </p:txBody>
      </p:sp>
      <p:sp>
        <p:nvSpPr>
          <p:cNvPr id="4" name="Rechteck 3">
            <a:extLst>
              <a:ext uri="{FF2B5EF4-FFF2-40B4-BE49-F238E27FC236}">
                <a16:creationId xmlns:a16="http://schemas.microsoft.com/office/drawing/2014/main" id="{81D95C05-85A6-4610-9F09-96C63372963A}"/>
              </a:ext>
            </a:extLst>
          </p:cNvPr>
          <p:cNvSpPr/>
          <p:nvPr/>
        </p:nvSpPr>
        <p:spPr>
          <a:xfrm>
            <a:off x="3048000" y="3105835"/>
            <a:ext cx="6096000" cy="3077766"/>
          </a:xfrm>
          <a:prstGeom prst="rect">
            <a:avLst/>
          </a:prstGeom>
        </p:spPr>
        <p:txBody>
          <a:bodyPr>
            <a:spAutoFit/>
          </a:bodyPr>
          <a:lstStyle/>
          <a:p>
            <a:r>
              <a:rPr lang="en-US" sz="4400" dirty="0"/>
              <a:t>culture is values beliefs and expectation that members come to share </a:t>
            </a:r>
          </a:p>
          <a:p>
            <a:r>
              <a:rPr lang="de-DE" dirty="0" err="1"/>
              <a:t>Maanen</a:t>
            </a:r>
            <a:r>
              <a:rPr lang="de-DE" dirty="0"/>
              <a:t> &amp; Schein 1979</a:t>
            </a:r>
            <a:endParaRPr lang="en-US" sz="4400" dirty="0"/>
          </a:p>
          <a:p>
            <a:endParaRPr lang="de-DE" sz="4400" dirty="0"/>
          </a:p>
        </p:txBody>
      </p:sp>
    </p:spTree>
    <p:extLst>
      <p:ext uri="{BB962C8B-B14F-4D97-AF65-F5344CB8AC3E}">
        <p14:creationId xmlns:p14="http://schemas.microsoft.com/office/powerpoint/2010/main" val="681303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564200-F46C-4740-96A7-7006A27D2DF0}"/>
              </a:ext>
            </a:extLst>
          </p:cNvPr>
          <p:cNvSpPr>
            <a:spLocks noGrp="1"/>
          </p:cNvSpPr>
          <p:nvPr>
            <p:ph type="title"/>
          </p:nvPr>
        </p:nvSpPr>
        <p:spPr/>
        <p:txBody>
          <a:bodyPr/>
          <a:lstStyle/>
          <a:p>
            <a:endParaRPr lang="de-DE"/>
          </a:p>
        </p:txBody>
      </p:sp>
      <p:pic>
        <p:nvPicPr>
          <p:cNvPr id="5" name="Inhaltsplatzhalter 4" descr="Ein Bild, das Mann, Brille, Foto, schwarz enthält.&#10;&#10;Automatisch generierte Beschreibung">
            <a:extLst>
              <a:ext uri="{FF2B5EF4-FFF2-40B4-BE49-F238E27FC236}">
                <a16:creationId xmlns:a16="http://schemas.microsoft.com/office/drawing/2014/main" id="{FCAFE4DE-876E-4305-9E2B-BBD531FBB9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6811" y="365126"/>
            <a:ext cx="10736990" cy="5811838"/>
          </a:xfrm>
        </p:spPr>
      </p:pic>
    </p:spTree>
    <p:extLst>
      <p:ext uri="{BB962C8B-B14F-4D97-AF65-F5344CB8AC3E}">
        <p14:creationId xmlns:p14="http://schemas.microsoft.com/office/powerpoint/2010/main" val="79946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EE8FF8-318B-4832-A495-449EA693BA12}"/>
              </a:ext>
            </a:extLst>
          </p:cNvPr>
          <p:cNvSpPr>
            <a:spLocks noGrp="1"/>
          </p:cNvSpPr>
          <p:nvPr>
            <p:ph type="title"/>
          </p:nvPr>
        </p:nvSpPr>
        <p:spPr/>
        <p:txBody>
          <a:bodyPr/>
          <a:lstStyle/>
          <a:p>
            <a:r>
              <a:rPr lang="de-DE" dirty="0"/>
              <a:t>Häufig rezipiert, häufig kritisiert </a:t>
            </a:r>
          </a:p>
        </p:txBody>
      </p:sp>
      <p:pic>
        <p:nvPicPr>
          <p:cNvPr id="9" name="Inhaltsplatzhalter 8">
            <a:extLst>
              <a:ext uri="{FF2B5EF4-FFF2-40B4-BE49-F238E27FC236}">
                <a16:creationId xmlns:a16="http://schemas.microsoft.com/office/drawing/2014/main" id="{3E1C0AFB-36F7-40B0-BCDB-71B7D64348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6003" y="1550467"/>
            <a:ext cx="6203328" cy="5307533"/>
          </a:xfrm>
        </p:spPr>
      </p:pic>
    </p:spTree>
    <p:extLst>
      <p:ext uri="{BB962C8B-B14F-4D97-AF65-F5344CB8AC3E}">
        <p14:creationId xmlns:p14="http://schemas.microsoft.com/office/powerpoint/2010/main" val="1414172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2DA012-0468-48B3-9AA8-77AECC078C53}"/>
              </a:ext>
            </a:extLst>
          </p:cNvPr>
          <p:cNvSpPr>
            <a:spLocks noGrp="1"/>
          </p:cNvSpPr>
          <p:nvPr>
            <p:ph type="title"/>
          </p:nvPr>
        </p:nvSpPr>
        <p:spPr/>
        <p:txBody>
          <a:bodyPr/>
          <a:lstStyle/>
          <a:p>
            <a:r>
              <a:rPr lang="de-DE" dirty="0"/>
              <a:t>Zum Kulturbegriff </a:t>
            </a:r>
          </a:p>
        </p:txBody>
      </p:sp>
      <p:sp>
        <p:nvSpPr>
          <p:cNvPr id="3" name="Inhaltsplatzhalter 2">
            <a:extLst>
              <a:ext uri="{FF2B5EF4-FFF2-40B4-BE49-F238E27FC236}">
                <a16:creationId xmlns:a16="http://schemas.microsoft.com/office/drawing/2014/main" id="{3E73A4E1-552A-4D86-B749-C7914D77BE3F}"/>
              </a:ext>
            </a:extLst>
          </p:cNvPr>
          <p:cNvSpPr>
            <a:spLocks noGrp="1"/>
          </p:cNvSpPr>
          <p:nvPr>
            <p:ph idx="1"/>
          </p:nvPr>
        </p:nvSpPr>
        <p:spPr/>
        <p:txBody>
          <a:bodyPr>
            <a:normAutofit fontScale="92500"/>
          </a:bodyPr>
          <a:lstStyle/>
          <a:p>
            <a:r>
              <a:rPr lang="de-DE" dirty="0"/>
              <a:t>Kulturbegriff: Kann sich auf kleine Einheiten beziehen (z.B. institutionelle Kulturen) oder große Einheiten (Kulturkreise)</a:t>
            </a:r>
          </a:p>
          <a:p>
            <a:endParaRPr lang="de-DE" dirty="0"/>
          </a:p>
          <a:p>
            <a:r>
              <a:rPr lang="de-DE" dirty="0"/>
              <a:t>ist nicht statisch, sondern dynamisch, ist nicht einheitlich, sondern differenziert (Subkulturen)</a:t>
            </a:r>
          </a:p>
          <a:p>
            <a:r>
              <a:rPr lang="de-DE" dirty="0"/>
              <a:t>bezieht sich nicht nur auf kulturelle Hervorbringungen wie z.B. Kunstwerke, sondern hauptsächlich auf die Alltagskultur und die dahinter stehenden (impliziten) Wissensbestände</a:t>
            </a:r>
          </a:p>
          <a:p>
            <a:r>
              <a:rPr lang="de-DE" dirty="0"/>
              <a:t>(Quelle: Foliensatz 2013SE Interkulturalität und Lernen im DaF- und DaZ-Unterricht Universität Wien </a:t>
            </a:r>
            <a:r>
              <a:rPr lang="de-DE" dirty="0" err="1"/>
              <a:t>Ao</a:t>
            </a:r>
            <a:r>
              <a:rPr lang="de-DE" dirty="0"/>
              <a:t>. Prof. Dr. Klaus-Börge Boeckmann ©)</a:t>
            </a:r>
          </a:p>
          <a:p>
            <a:endParaRPr lang="de-DE" dirty="0"/>
          </a:p>
        </p:txBody>
      </p:sp>
    </p:spTree>
    <p:extLst>
      <p:ext uri="{BB962C8B-B14F-4D97-AF65-F5344CB8AC3E}">
        <p14:creationId xmlns:p14="http://schemas.microsoft.com/office/powerpoint/2010/main" val="3106453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A97C6AE-4E95-4BE3-9F96-2822C38E5499}"/>
              </a:ext>
            </a:extLst>
          </p:cNvPr>
          <p:cNvSpPr>
            <a:spLocks noGrp="1"/>
          </p:cNvSpPr>
          <p:nvPr>
            <p:ph idx="1"/>
          </p:nvPr>
        </p:nvSpPr>
        <p:spPr>
          <a:xfrm>
            <a:off x="838200" y="929390"/>
            <a:ext cx="10515600" cy="5247573"/>
          </a:xfrm>
        </p:spPr>
        <p:txBody>
          <a:bodyPr/>
          <a:lstStyle/>
          <a:p>
            <a:r>
              <a:rPr lang="de-DE" dirty="0"/>
              <a:t>Kultur prägt Menschen umfassend  (Handeln, Wahrnehmen, Denken, Fühlen, Bewerten von Menschen und Situationen)</a:t>
            </a:r>
          </a:p>
          <a:p>
            <a:r>
              <a:rPr lang="de-DE" dirty="0"/>
              <a:t>Es gibt keine Nationalkulturen </a:t>
            </a:r>
          </a:p>
          <a:p>
            <a:pPr marL="0" indent="0">
              <a:buNone/>
            </a:pPr>
            <a:r>
              <a:rPr lang="de-DE" dirty="0"/>
              <a:t>Aber Kultur wird in Gruppen durch soziale Interaktion und Anpassung erworben; keine homogenen ethnischen, oder nationalen Kulturen oder Mentalitäten (vgl. DaF unterrichten, 2016, </a:t>
            </a:r>
            <a:r>
              <a:rPr lang="de-DE" dirty="0" err="1"/>
              <a:t>Altmayer</a:t>
            </a:r>
            <a:r>
              <a:rPr lang="de-DE" dirty="0"/>
              <a:t> 2002, 2010)</a:t>
            </a:r>
          </a:p>
          <a:p>
            <a:r>
              <a:rPr lang="de-DE" dirty="0"/>
              <a:t>Kulturen entwickeln sich ständig weiter </a:t>
            </a:r>
          </a:p>
          <a:p>
            <a:pPr marL="0" indent="0">
              <a:buNone/>
            </a:pPr>
            <a:endParaRPr lang="de-DE" dirty="0"/>
          </a:p>
        </p:txBody>
      </p:sp>
    </p:spTree>
    <p:extLst>
      <p:ext uri="{BB962C8B-B14F-4D97-AF65-F5344CB8AC3E}">
        <p14:creationId xmlns:p14="http://schemas.microsoft.com/office/powerpoint/2010/main" val="2589527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2264E4-5390-4141-8E39-29C78E1A3053}"/>
              </a:ext>
            </a:extLst>
          </p:cNvPr>
          <p:cNvSpPr>
            <a:spLocks noGrp="1"/>
          </p:cNvSpPr>
          <p:nvPr>
            <p:ph type="title"/>
          </p:nvPr>
        </p:nvSpPr>
        <p:spPr/>
        <p:txBody>
          <a:bodyPr/>
          <a:lstStyle/>
          <a:p>
            <a:r>
              <a:rPr lang="de-DE" dirty="0"/>
              <a:t>Kulturelles Lernen </a:t>
            </a:r>
          </a:p>
        </p:txBody>
      </p:sp>
      <p:sp>
        <p:nvSpPr>
          <p:cNvPr id="3" name="Inhaltsplatzhalter 2">
            <a:extLst>
              <a:ext uri="{FF2B5EF4-FFF2-40B4-BE49-F238E27FC236}">
                <a16:creationId xmlns:a16="http://schemas.microsoft.com/office/drawing/2014/main" id="{209605A4-1A3D-4CFF-BA17-9B895FDC0025}"/>
              </a:ext>
            </a:extLst>
          </p:cNvPr>
          <p:cNvSpPr>
            <a:spLocks noGrp="1"/>
          </p:cNvSpPr>
          <p:nvPr>
            <p:ph idx="1"/>
          </p:nvPr>
        </p:nvSpPr>
        <p:spPr/>
        <p:txBody>
          <a:bodyPr>
            <a:normAutofit fontScale="92500"/>
          </a:bodyPr>
          <a:lstStyle/>
          <a:p>
            <a:r>
              <a:rPr lang="de-DE" dirty="0"/>
              <a:t>Keine Pädagogik des „seid nett zueinander“, sondern des Konflikts</a:t>
            </a:r>
          </a:p>
          <a:p>
            <a:r>
              <a:rPr lang="de-DE" dirty="0"/>
              <a:t>„interkulturelle“ Lernerfahrungen bedürfen nicht des Wechsels in eine andere Sprache oder in ein anderes Land</a:t>
            </a:r>
          </a:p>
          <a:p>
            <a:r>
              <a:rPr lang="de-DE" dirty="0"/>
              <a:t>interkulturelle Begegnungen können verunsichern und sogar schockieren („Kulturschock“)</a:t>
            </a:r>
          </a:p>
          <a:p>
            <a:r>
              <a:rPr lang="de-DE" dirty="0"/>
              <a:t>Voraussetzung für bereichernde interkulturelle Lernerfahrung ist, dass „Lehrende“ und „Lernende“ ihre Identität offen diskutieren</a:t>
            </a:r>
          </a:p>
          <a:p>
            <a:r>
              <a:rPr lang="de-DE" dirty="0"/>
              <a:t>Schule bedeutet traditioneller Weise kulturelle Homogenisierung und Normierung (wichtiges Instrument zur Schaffung von Nationalstaaten), interkulturelles Lernen in der Schule ist dieser Tradition entgegen gerichtet</a:t>
            </a:r>
          </a:p>
        </p:txBody>
      </p:sp>
    </p:spTree>
    <p:extLst>
      <p:ext uri="{BB962C8B-B14F-4D97-AF65-F5344CB8AC3E}">
        <p14:creationId xmlns:p14="http://schemas.microsoft.com/office/powerpoint/2010/main" val="110218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de-DE" dirty="0"/>
              <a:t>Ablauf</a:t>
            </a:r>
            <a:endParaRPr lang="cs-CZ" dirty="0"/>
          </a:p>
        </p:txBody>
      </p:sp>
      <p:sp>
        <p:nvSpPr>
          <p:cNvPr id="3" name="Zástupný symbol pro obsah 2"/>
          <p:cNvSpPr>
            <a:spLocks noGrp="1"/>
          </p:cNvSpPr>
          <p:nvPr>
            <p:ph idx="1"/>
          </p:nvPr>
        </p:nvSpPr>
        <p:spPr>
          <a:xfrm>
            <a:off x="838200" y="1825625"/>
            <a:ext cx="10515600" cy="3254375"/>
          </a:xfrm>
        </p:spPr>
        <p:txBody>
          <a:bodyPr>
            <a:normAutofit fontScale="25000" lnSpcReduction="20000"/>
          </a:bodyPr>
          <a:lstStyle/>
          <a:p>
            <a:endParaRPr lang="de-DE" sz="9600" dirty="0"/>
          </a:p>
          <a:p>
            <a:pPr marL="514350" indent="-514350">
              <a:buAutoNum type="arabicPeriod"/>
            </a:pPr>
            <a:r>
              <a:rPr lang="cs-CZ" sz="9600" dirty="0"/>
              <a:t>Kommunikative Methode</a:t>
            </a:r>
            <a:endParaRPr lang="de-DE" sz="9600" dirty="0"/>
          </a:p>
          <a:p>
            <a:pPr marL="0" indent="0">
              <a:buNone/>
            </a:pPr>
            <a:r>
              <a:rPr lang="de-DE" sz="9600" dirty="0"/>
              <a:t>1.1 Charakteristika</a:t>
            </a:r>
          </a:p>
          <a:p>
            <a:pPr marL="0" indent="0">
              <a:buNone/>
            </a:pPr>
            <a:r>
              <a:rPr lang="de-DE" sz="9600" dirty="0"/>
              <a:t>1.2. Kommunikative Kompetenz</a:t>
            </a:r>
          </a:p>
          <a:p>
            <a:pPr marL="0" indent="0">
              <a:buNone/>
            </a:pPr>
            <a:r>
              <a:rPr lang="de-DE" sz="9600" dirty="0"/>
              <a:t>1.3 Methodisch-didaktische Prinzipien </a:t>
            </a:r>
          </a:p>
          <a:p>
            <a:pPr marL="0" indent="0">
              <a:buNone/>
            </a:pPr>
            <a:r>
              <a:rPr lang="de-DE" sz="9600" dirty="0"/>
              <a:t>2. Interkultureller Ansatz</a:t>
            </a:r>
          </a:p>
          <a:p>
            <a:pPr marL="0" indent="0">
              <a:buNone/>
            </a:pPr>
            <a:r>
              <a:rPr lang="de-DE" sz="9600" dirty="0"/>
              <a:t>2.1 Ziele</a:t>
            </a:r>
          </a:p>
          <a:p>
            <a:pPr marL="0" indent="0">
              <a:buNone/>
            </a:pPr>
            <a:r>
              <a:rPr lang="de-DE" sz="9600" dirty="0"/>
              <a:t>2.2 Leitlinien/Was ist Kultur? </a:t>
            </a:r>
          </a:p>
          <a:p>
            <a:pPr marL="0" indent="0">
              <a:buNone/>
            </a:pPr>
            <a:r>
              <a:rPr lang="de-DE" sz="9600" dirty="0"/>
              <a:t>2.3 Interkulturelle Kommunikative  Kompetenz</a:t>
            </a:r>
          </a:p>
          <a:p>
            <a:pPr marL="0" indent="0">
              <a:buNone/>
            </a:pPr>
            <a:r>
              <a:rPr lang="de-DE" sz="9600" dirty="0"/>
              <a:t>2. 4  Kritik  (evtl. beim nächsten Mal)</a:t>
            </a:r>
          </a:p>
          <a:p>
            <a:pPr marL="0" indent="0">
              <a:buNone/>
            </a:pPr>
            <a:r>
              <a:rPr lang="de-DE" sz="9600" dirty="0"/>
              <a:t>3. Hausaufgabe </a:t>
            </a:r>
          </a:p>
          <a:p>
            <a:pPr marL="0" indent="0">
              <a:buNone/>
            </a:pPr>
            <a:r>
              <a:rPr lang="de-DE" dirty="0"/>
              <a:t> </a:t>
            </a:r>
          </a:p>
          <a:p>
            <a:pPr marL="514350" indent="-514350">
              <a:buAutoNum type="arabicPeriod"/>
            </a:pPr>
            <a:endParaRPr lang="de-DE" dirty="0"/>
          </a:p>
        </p:txBody>
      </p:sp>
    </p:spTree>
    <p:extLst>
      <p:ext uri="{BB962C8B-B14F-4D97-AF65-F5344CB8AC3E}">
        <p14:creationId xmlns:p14="http://schemas.microsoft.com/office/powerpoint/2010/main" val="2741142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40A244AA-0CA0-4C3E-9031-DD26FF9624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3" name="Straight Connector 192">
            <a:extLst>
              <a:ext uri="{FF2B5EF4-FFF2-40B4-BE49-F238E27FC236}">
                <a16:creationId xmlns:a16="http://schemas.microsoft.com/office/drawing/2014/main" id="{2FF7197E-5B99-497E-81F4-BCD80DF6DB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2568" y="246028"/>
            <a:ext cx="255495" cy="54655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26" name="Picture 2" descr="Bildergebnis für interkulturell eigen fremd">
            <a:extLst>
              <a:ext uri="{FF2B5EF4-FFF2-40B4-BE49-F238E27FC236}">
                <a16:creationId xmlns:a16="http://schemas.microsoft.com/office/drawing/2014/main" id="{F3C2EE52-A554-4D53-8E86-25A85D7C2196}"/>
              </a:ext>
            </a:extLst>
          </p:cNvPr>
          <p:cNvPicPr>
            <a:picLocks noGrp="1" noChangeAspect="1" noChangeArrowheads="1"/>
          </p:cNvPicPr>
          <p:nvPr>
            <p:ph idx="1"/>
          </p:nvPr>
        </p:nvPicPr>
        <p:blipFill rotWithShape="1">
          <a:blip r:embed="rId2">
            <a:duotone>
              <a:prstClr val="black"/>
              <a:prstClr val="white"/>
            </a:duotone>
            <a:extLst>
              <a:ext uri="{28A0092B-C50C-407E-A947-70E740481C1C}">
                <a14:useLocalDpi xmlns:a14="http://schemas.microsoft.com/office/drawing/2010/main" val="0"/>
              </a:ext>
            </a:extLst>
          </a:blip>
          <a:srcRect r="1" b="1978"/>
          <a:stretch/>
        </p:blipFill>
        <p:spPr bwMode="auto">
          <a:xfrm>
            <a:off x="2152437" y="1085431"/>
            <a:ext cx="9369004" cy="5031338"/>
          </a:xfrm>
          <a:prstGeom prst="rect">
            <a:avLst/>
          </a:prstGeom>
          <a:noFill/>
          <a:extLst>
            <a:ext uri="{909E8E84-426E-40DD-AFC4-6F175D3DCCD1}">
              <a14:hiddenFill xmlns:a14="http://schemas.microsoft.com/office/drawing/2010/main">
                <a:solidFill>
                  <a:srgbClr val="FFFFFF"/>
                </a:solidFill>
              </a14:hiddenFill>
            </a:ext>
          </a:extLst>
        </p:spPr>
      </p:pic>
      <p:cxnSp>
        <p:nvCxnSpPr>
          <p:cNvPr id="194" name="Straight Connector 193">
            <a:extLst>
              <a:ext uri="{FF2B5EF4-FFF2-40B4-BE49-F238E27FC236}">
                <a16:creationId xmlns:a16="http://schemas.microsoft.com/office/drawing/2014/main" id="{D1EF1E14-75A3-4DC6-BC65-D45BC2218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0441" y="6522756"/>
            <a:ext cx="10717187" cy="0"/>
          </a:xfrm>
          <a:prstGeom prst="line">
            <a:avLst/>
          </a:prstGeom>
          <a:ln w="12700" cap="sq">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95" name="Group 194">
            <a:extLst>
              <a:ext uri="{FF2B5EF4-FFF2-40B4-BE49-F238E27FC236}">
                <a16:creationId xmlns:a16="http://schemas.microsoft.com/office/drawing/2014/main" id="{14A68079-DE1F-4253-ADBC-1819EE1207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829917" y="6400800"/>
            <a:ext cx="338328" cy="240175"/>
            <a:chOff x="4089400" y="933450"/>
            <a:chExt cx="338328" cy="341938"/>
          </a:xfrm>
        </p:grpSpPr>
        <p:cxnSp>
          <p:nvCxnSpPr>
            <p:cNvPr id="196" name="Straight Connector 195">
              <a:extLst>
                <a:ext uri="{FF2B5EF4-FFF2-40B4-BE49-F238E27FC236}">
                  <a16:creationId xmlns:a16="http://schemas.microsoft.com/office/drawing/2014/main" id="{75FEEBB8-6FCC-4942-B05F-13240D50B6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ED6E2D45-410E-42D7-B3E1-CABC98D945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04369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A7276BE5-F91F-4D93-AC31-685428881BA2}"/>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de-DE" sz="2800" dirty="0"/>
              <a:t>Modell, Kompetenzbereiche nach Bolten, 2007</a:t>
            </a:r>
          </a:p>
        </p:txBody>
      </p:sp>
      <p:sp>
        <p:nvSpPr>
          <p:cNvPr id="3" name="Inhaltsplatzhalter 2">
            <a:extLst>
              <a:ext uri="{FF2B5EF4-FFF2-40B4-BE49-F238E27FC236}">
                <a16:creationId xmlns:a16="http://schemas.microsoft.com/office/drawing/2014/main" id="{58C95007-E105-4E25-B7A8-ECA6F0396880}"/>
              </a:ext>
            </a:extLst>
          </p:cNvPr>
          <p:cNvSpPr>
            <a:spLocks noGrp="1"/>
          </p:cNvSpPr>
          <p:nvPr>
            <p:ph idx="1"/>
          </p:nvPr>
        </p:nvSpPr>
        <p:spPr>
          <a:xfrm>
            <a:off x="643468" y="2638043"/>
            <a:ext cx="3363974" cy="3415623"/>
          </a:xfrm>
        </p:spPr>
        <p:txBody>
          <a:bodyPr>
            <a:normAutofit/>
          </a:bodyPr>
          <a:lstStyle/>
          <a:p>
            <a:endParaRPr lang="de-DE" sz="2000"/>
          </a:p>
        </p:txBody>
      </p:sp>
      <p:pic>
        <p:nvPicPr>
          <p:cNvPr id="4" name="Grafik 3">
            <a:extLst>
              <a:ext uri="{FF2B5EF4-FFF2-40B4-BE49-F238E27FC236}">
                <a16:creationId xmlns:a16="http://schemas.microsoft.com/office/drawing/2014/main" id="{38C05F92-775E-4423-911B-CED68E82213F}"/>
              </a:ext>
            </a:extLst>
          </p:cNvPr>
          <p:cNvPicPr>
            <a:picLocks noChangeAspect="1"/>
          </p:cNvPicPr>
          <p:nvPr/>
        </p:nvPicPr>
        <p:blipFill>
          <a:blip r:embed="rId2"/>
          <a:stretch>
            <a:fillRect/>
          </a:stretch>
        </p:blipFill>
        <p:spPr>
          <a:xfrm>
            <a:off x="5297763" y="967024"/>
            <a:ext cx="6250769" cy="4763085"/>
          </a:xfrm>
          <a:prstGeom prst="rect">
            <a:avLst/>
          </a:prstGeom>
        </p:spPr>
      </p:pic>
    </p:spTree>
    <p:extLst>
      <p:ext uri="{BB962C8B-B14F-4D97-AF65-F5344CB8AC3E}">
        <p14:creationId xmlns:p14="http://schemas.microsoft.com/office/powerpoint/2010/main" val="722298690"/>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98639D-3894-468C-82B1-780D6528B4A5}"/>
              </a:ext>
            </a:extLst>
          </p:cNvPr>
          <p:cNvSpPr>
            <a:spLocks noGrp="1"/>
          </p:cNvSpPr>
          <p:nvPr>
            <p:ph type="title"/>
          </p:nvPr>
        </p:nvSpPr>
        <p:spPr/>
        <p:txBody>
          <a:bodyPr/>
          <a:lstStyle/>
          <a:p>
            <a:r>
              <a:rPr lang="de-DE" dirty="0"/>
              <a:t>Interkulturelle Kompetenz </a:t>
            </a:r>
          </a:p>
        </p:txBody>
      </p:sp>
      <p:sp>
        <p:nvSpPr>
          <p:cNvPr id="3" name="Inhaltsplatzhalter 2">
            <a:extLst>
              <a:ext uri="{FF2B5EF4-FFF2-40B4-BE49-F238E27FC236}">
                <a16:creationId xmlns:a16="http://schemas.microsoft.com/office/drawing/2014/main" id="{631BE372-5221-476A-991C-AD6F1C9A8EFC}"/>
              </a:ext>
            </a:extLst>
          </p:cNvPr>
          <p:cNvSpPr>
            <a:spLocks noGrp="1"/>
          </p:cNvSpPr>
          <p:nvPr>
            <p:ph idx="1"/>
          </p:nvPr>
        </p:nvSpPr>
        <p:spPr/>
        <p:txBody>
          <a:bodyPr/>
          <a:lstStyle/>
          <a:p>
            <a:r>
              <a:rPr lang="de-DE" dirty="0"/>
              <a:t>Bedeutet nicht nur mit interkulturellen Missverständnissen umgehen zu können</a:t>
            </a:r>
          </a:p>
          <a:p>
            <a:r>
              <a:rPr lang="de-DE" dirty="0"/>
              <a:t>Wissen, dass es kulturelle Unterschiede gibt</a:t>
            </a:r>
          </a:p>
          <a:p>
            <a:r>
              <a:rPr lang="de-DE" dirty="0"/>
              <a:t>Möglichst neutrale, nicht zu wertende Beurteilung dieser Unterschiede</a:t>
            </a:r>
          </a:p>
          <a:p>
            <a:r>
              <a:rPr lang="de-DE" dirty="0"/>
              <a:t>In der Lage, kulturelle Missverständnisse zu erkennen, thematisieren</a:t>
            </a:r>
          </a:p>
          <a:p>
            <a:r>
              <a:rPr lang="de-DE" dirty="0"/>
              <a:t>Sie zu lösen</a:t>
            </a:r>
          </a:p>
          <a:p>
            <a:r>
              <a:rPr lang="de-DE" dirty="0"/>
              <a:t>Reduzieren Individuen nicht auf ihre Kultur(en)</a:t>
            </a:r>
          </a:p>
          <a:p>
            <a:endParaRPr lang="de-DE" dirty="0"/>
          </a:p>
        </p:txBody>
      </p:sp>
    </p:spTree>
    <p:extLst>
      <p:ext uri="{BB962C8B-B14F-4D97-AF65-F5344CB8AC3E}">
        <p14:creationId xmlns:p14="http://schemas.microsoft.com/office/powerpoint/2010/main" val="717130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7E27F7-BAAC-4BA3-9558-EA7A5130B577}"/>
              </a:ext>
            </a:extLst>
          </p:cNvPr>
          <p:cNvSpPr>
            <a:spLocks noGrp="1"/>
          </p:cNvSpPr>
          <p:nvPr>
            <p:ph type="title"/>
          </p:nvPr>
        </p:nvSpPr>
        <p:spPr>
          <a:xfrm>
            <a:off x="838200" y="365126"/>
            <a:ext cx="10515600" cy="1053772"/>
          </a:xfrm>
        </p:spPr>
        <p:txBody>
          <a:bodyPr>
            <a:normAutofit fontScale="90000"/>
          </a:bodyPr>
          <a:lstStyle/>
          <a:p>
            <a:r>
              <a:rPr lang="de-DE" b="1" dirty="0"/>
              <a:t>Interkulturelle Kompetenz</a:t>
            </a:r>
            <a:br>
              <a:rPr lang="de-DE" b="1" dirty="0"/>
            </a:br>
            <a:endParaRPr lang="de-DE" dirty="0"/>
          </a:p>
        </p:txBody>
      </p:sp>
      <p:sp>
        <p:nvSpPr>
          <p:cNvPr id="3" name="Inhaltsplatzhalter 2">
            <a:extLst>
              <a:ext uri="{FF2B5EF4-FFF2-40B4-BE49-F238E27FC236}">
                <a16:creationId xmlns:a16="http://schemas.microsoft.com/office/drawing/2014/main" id="{3D9098E0-4377-43D4-A8D9-9DCF3ED9B25C}"/>
              </a:ext>
            </a:extLst>
          </p:cNvPr>
          <p:cNvSpPr>
            <a:spLocks noGrp="1"/>
          </p:cNvSpPr>
          <p:nvPr>
            <p:ph idx="1"/>
          </p:nvPr>
        </p:nvSpPr>
        <p:spPr>
          <a:xfrm>
            <a:off x="838200" y="1056290"/>
            <a:ext cx="10515600" cy="5436584"/>
          </a:xfrm>
        </p:spPr>
        <p:txBody>
          <a:bodyPr>
            <a:normAutofit fontScale="92500"/>
          </a:bodyPr>
          <a:lstStyle/>
          <a:p>
            <a:r>
              <a:rPr lang="de-DE" dirty="0"/>
              <a:t>„Interkulturelle Handlungskompetenz ist das </a:t>
            </a:r>
            <a:r>
              <a:rPr lang="de-DE" b="1" dirty="0"/>
              <a:t>Resultat eines Lern- und</a:t>
            </a:r>
          </a:p>
          <a:p>
            <a:r>
              <a:rPr lang="de-DE" b="1" dirty="0"/>
              <a:t>Entwicklungsprozesses</a:t>
            </a:r>
            <a:r>
              <a:rPr lang="de-DE" dirty="0"/>
              <a:t>. Die Entwicklung interkultureller</a:t>
            </a:r>
          </a:p>
          <a:p>
            <a:r>
              <a:rPr lang="de-DE" dirty="0"/>
              <a:t>Handlungskompetenz setzt die </a:t>
            </a:r>
            <a:r>
              <a:rPr lang="de-DE" b="1" dirty="0"/>
              <a:t>Bereitschaft zur Auseinandersetzung</a:t>
            </a:r>
          </a:p>
          <a:p>
            <a:r>
              <a:rPr lang="de-DE" dirty="0"/>
              <a:t>mit fremden kulturellen Orientierungssystemen voraus, basierend auf</a:t>
            </a:r>
          </a:p>
          <a:p>
            <a:r>
              <a:rPr lang="de-DE" dirty="0"/>
              <a:t>einer </a:t>
            </a:r>
            <a:r>
              <a:rPr lang="de-DE" b="1" dirty="0"/>
              <a:t>Grundhaltung kultureller Wertschätzung</a:t>
            </a:r>
            <a:r>
              <a:rPr lang="de-DE" dirty="0"/>
              <a:t>.“ (Thomas 2009: 130)</a:t>
            </a:r>
          </a:p>
          <a:p>
            <a:r>
              <a:rPr lang="de-DE" dirty="0"/>
              <a:t>„Kulturelle Wertschätzung“: „besteht darin, die so </a:t>
            </a:r>
            <a:r>
              <a:rPr lang="de-DE" b="1" dirty="0"/>
              <a:t>fremd</a:t>
            </a:r>
          </a:p>
          <a:p>
            <a:r>
              <a:rPr lang="de-DE" b="1" dirty="0"/>
              <a:t>erscheinenden </a:t>
            </a:r>
            <a:r>
              <a:rPr lang="de-DE" dirty="0"/>
              <a:t>kulturell determinierten </a:t>
            </a:r>
            <a:r>
              <a:rPr lang="de-DE" b="1" dirty="0"/>
              <a:t>Verhaltensreaktionen </a:t>
            </a:r>
            <a:r>
              <a:rPr lang="de-DE" dirty="0"/>
              <a:t>des</a:t>
            </a:r>
          </a:p>
          <a:p>
            <a:r>
              <a:rPr lang="de-DE" dirty="0"/>
              <a:t>Partners zunächst einmal für </a:t>
            </a:r>
            <a:r>
              <a:rPr lang="de-DE" b="1" dirty="0"/>
              <a:t>ebenso wertvoll und akzeptabel zu</a:t>
            </a:r>
          </a:p>
          <a:p>
            <a:r>
              <a:rPr lang="de-DE" b="1" dirty="0"/>
              <a:t>halten wie die eigenen</a:t>
            </a:r>
            <a:r>
              <a:rPr lang="de-DE" dirty="0"/>
              <a:t>, um dann aus einer vergleichenden Analyse</a:t>
            </a:r>
          </a:p>
          <a:p>
            <a:r>
              <a:rPr lang="de-DE" dirty="0"/>
              <a:t>der Funktionalität so entstandener multiperspektivischer </a:t>
            </a:r>
            <a:r>
              <a:rPr lang="de-DE" dirty="0" err="1"/>
              <a:t>Erklärungsund</a:t>
            </a:r>
            <a:endParaRPr lang="de-DE" dirty="0"/>
          </a:p>
          <a:p>
            <a:r>
              <a:rPr lang="de-DE" dirty="0"/>
              <a:t>Problemlösungsansätze Nutzen ziehen zu können.“ (ebd.)</a:t>
            </a:r>
          </a:p>
        </p:txBody>
      </p:sp>
    </p:spTree>
    <p:extLst>
      <p:ext uri="{BB962C8B-B14F-4D97-AF65-F5344CB8AC3E}">
        <p14:creationId xmlns:p14="http://schemas.microsoft.com/office/powerpoint/2010/main" val="1565517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159BB632-77A6-4D3D-8B5C-ACCE942D5778}"/>
              </a:ext>
            </a:extLst>
          </p:cNvPr>
          <p:cNvSpPr>
            <a:spLocks noGrp="1"/>
          </p:cNvSpPr>
          <p:nvPr>
            <p:ph type="title"/>
          </p:nvPr>
        </p:nvSpPr>
        <p:spPr>
          <a:xfrm>
            <a:off x="863029" y="1012004"/>
            <a:ext cx="3416158" cy="4795408"/>
          </a:xfrm>
        </p:spPr>
        <p:txBody>
          <a:bodyPr>
            <a:normAutofit/>
          </a:bodyPr>
          <a:lstStyle/>
          <a:p>
            <a:r>
              <a:rPr lang="de-DE">
                <a:solidFill>
                  <a:srgbClr val="FFFFFF"/>
                </a:solidFill>
              </a:rPr>
              <a:t>Beispiele für den Unterricht </a:t>
            </a:r>
          </a:p>
        </p:txBody>
      </p:sp>
      <p:graphicFrame>
        <p:nvGraphicFramePr>
          <p:cNvPr id="5" name="Inhaltsplatzhalter 2">
            <a:extLst>
              <a:ext uri="{FF2B5EF4-FFF2-40B4-BE49-F238E27FC236}">
                <a16:creationId xmlns:a16="http://schemas.microsoft.com/office/drawing/2014/main" id="{77A47A8B-B19F-495F-ACB7-C800633D7382}"/>
              </a:ext>
            </a:extLst>
          </p:cNvPr>
          <p:cNvGraphicFramePr>
            <a:graphicFrameLocks noGrp="1"/>
          </p:cNvGraphicFramePr>
          <p:nvPr>
            <p:ph idx="1"/>
            <p:extLst>
              <p:ext uri="{D42A27DB-BD31-4B8C-83A1-F6EECF244321}">
                <p14:modId xmlns:p14="http://schemas.microsoft.com/office/powerpoint/2010/main" val="426542671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2606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3E15DB-F7E0-4DB8-A75B-94D435C27644}"/>
              </a:ext>
            </a:extLst>
          </p:cNvPr>
          <p:cNvSpPr>
            <a:spLocks noGrp="1"/>
          </p:cNvSpPr>
          <p:nvPr>
            <p:ph type="title"/>
          </p:nvPr>
        </p:nvSpPr>
        <p:spPr/>
        <p:txBody>
          <a:bodyPr/>
          <a:lstStyle/>
          <a:p>
            <a:r>
              <a:rPr lang="de-DE" dirty="0"/>
              <a:t>Literatur</a:t>
            </a:r>
          </a:p>
        </p:txBody>
      </p:sp>
      <p:sp>
        <p:nvSpPr>
          <p:cNvPr id="3" name="Inhaltsplatzhalter 2">
            <a:extLst>
              <a:ext uri="{FF2B5EF4-FFF2-40B4-BE49-F238E27FC236}">
                <a16:creationId xmlns:a16="http://schemas.microsoft.com/office/drawing/2014/main" id="{83A3C406-3511-484B-AFFF-5DACCD95B21C}"/>
              </a:ext>
            </a:extLst>
          </p:cNvPr>
          <p:cNvSpPr>
            <a:spLocks noGrp="1"/>
          </p:cNvSpPr>
          <p:nvPr>
            <p:ph idx="1"/>
          </p:nvPr>
        </p:nvSpPr>
        <p:spPr>
          <a:xfrm>
            <a:off x="838200" y="1576552"/>
            <a:ext cx="10515600" cy="4916323"/>
          </a:xfrm>
        </p:spPr>
        <p:txBody>
          <a:bodyPr>
            <a:normAutofit fontScale="77500" lnSpcReduction="20000"/>
          </a:bodyPr>
          <a:lstStyle/>
          <a:p>
            <a:r>
              <a:rPr lang="de-DE" dirty="0" err="1"/>
              <a:t>Altmayer</a:t>
            </a:r>
            <a:r>
              <a:rPr lang="de-DE" dirty="0"/>
              <a:t>, Claus (2002), Kulturelle Deutungsmuster in Texten. Prinzipien und Verfahren einer kulturwissenschaftlichen Textanalyse im Fach Deutsch als Fremdsprache. In: </a:t>
            </a:r>
            <a:r>
              <a:rPr lang="de-DE" i="1" dirty="0"/>
              <a:t>Zeitschrift für interkulturellen Fremdsprachenunterricht.</a:t>
            </a:r>
          </a:p>
          <a:p>
            <a:r>
              <a:rPr lang="de-DE" dirty="0"/>
              <a:t>Bolten, Jürgen (2007), Interkulturelle Kompetenz. Erfurt: Landeszentrale für politische Bildung Thüringen.</a:t>
            </a:r>
          </a:p>
          <a:p>
            <a:r>
              <a:rPr lang="de-DE" dirty="0" err="1"/>
              <a:t>Heringer</a:t>
            </a:r>
            <a:r>
              <a:rPr lang="de-DE" dirty="0"/>
              <a:t>, Hans Jürgen (2004), Sprache und Kultur. In: </a:t>
            </a:r>
            <a:r>
              <a:rPr lang="de-DE" dirty="0" err="1"/>
              <a:t>ders</a:t>
            </a:r>
            <a:r>
              <a:rPr lang="de-DE" dirty="0"/>
              <a:t>. (2004), Interkulturelle </a:t>
            </a:r>
            <a:r>
              <a:rPr lang="de-DE" dirty="0" err="1"/>
              <a:t>Kommunikation.Tübingen</a:t>
            </a:r>
            <a:r>
              <a:rPr lang="de-DE" dirty="0"/>
              <a:t>, Basel: Francke. (UTB Sprachwissenschaften), 105-129</a:t>
            </a:r>
          </a:p>
          <a:p>
            <a:r>
              <a:rPr lang="de-DE" dirty="0"/>
              <a:t>Börge-Boeckmann, Klaus (2013), Foliensatz 2013SE Interkulturalität und Lernen im DaF- und DaZ-Unterricht Universität</a:t>
            </a:r>
          </a:p>
          <a:p>
            <a:r>
              <a:rPr lang="de-DE" dirty="0"/>
              <a:t>Börge-Boeckmann, Klaus (2007), Kultureller Kontext, Forschung, Fremd- und Zweitsprachenunterricht. In: Ruth </a:t>
            </a:r>
            <a:r>
              <a:rPr lang="de-DE" dirty="0" err="1"/>
              <a:t>Eßer</a:t>
            </a:r>
            <a:r>
              <a:rPr lang="de-DE" dirty="0"/>
              <a:t>/Hans Jürgen Krumm (Hrsg</a:t>
            </a:r>
            <a:r>
              <a:rPr lang="de-DE" i="1" dirty="0"/>
              <a:t>.):</a:t>
            </a:r>
            <a:r>
              <a:rPr lang="de-DE" i="1" dirty="0" err="1"/>
              <a:t>Bausteie</a:t>
            </a:r>
            <a:r>
              <a:rPr lang="de-DE" i="1" dirty="0"/>
              <a:t> für Babylon. Sprache, Kultur, Unterricht. Festschrift zum 60. Geburtstag von Hans Barkowski.</a:t>
            </a:r>
            <a:r>
              <a:rPr lang="de-DE" dirty="0"/>
              <a:t> München, S.73-81.</a:t>
            </a:r>
          </a:p>
          <a:p>
            <a:r>
              <a:rPr lang="de-DE" dirty="0"/>
              <a:t>Hantschel, Hans-Jürgen (2016), DaF unterrichten. Basiswissen Didaktik Deutsch als </a:t>
            </a:r>
            <a:r>
              <a:rPr lang="de-DE" dirty="0" err="1"/>
              <a:t>Fremd-und</a:t>
            </a:r>
            <a:r>
              <a:rPr lang="de-DE" dirty="0"/>
              <a:t> Zweitsprache, Ernst Klett: Stuttgart.</a:t>
            </a:r>
          </a:p>
          <a:p>
            <a:r>
              <a:rPr lang="de-DE" dirty="0"/>
              <a:t>Herskovits, Melville J. (1948). Man and </a:t>
            </a:r>
            <a:r>
              <a:rPr lang="de-DE" dirty="0" err="1"/>
              <a:t>his</a:t>
            </a:r>
            <a:r>
              <a:rPr lang="de-DE" dirty="0"/>
              <a:t> </a:t>
            </a:r>
            <a:r>
              <a:rPr lang="de-DE" dirty="0" err="1"/>
              <a:t>works</a:t>
            </a:r>
            <a:r>
              <a:rPr lang="de-DE" dirty="0"/>
              <a:t>; </a:t>
            </a:r>
            <a:r>
              <a:rPr lang="de-DE" dirty="0" err="1"/>
              <a:t>the</a:t>
            </a:r>
            <a:r>
              <a:rPr lang="de-DE" dirty="0"/>
              <a:t> </a:t>
            </a:r>
            <a:r>
              <a:rPr lang="de-DE" dirty="0" err="1"/>
              <a:t>science</a:t>
            </a:r>
            <a:r>
              <a:rPr lang="de-DE" dirty="0"/>
              <a:t> </a:t>
            </a:r>
            <a:r>
              <a:rPr lang="de-DE" dirty="0" err="1"/>
              <a:t>of</a:t>
            </a:r>
            <a:r>
              <a:rPr lang="de-DE" dirty="0"/>
              <a:t> </a:t>
            </a:r>
            <a:r>
              <a:rPr lang="de-DE" dirty="0" err="1"/>
              <a:t>cultural</a:t>
            </a:r>
            <a:r>
              <a:rPr lang="de-DE" dirty="0"/>
              <a:t> anthropology. New York: A.A. Knopf.</a:t>
            </a:r>
          </a:p>
        </p:txBody>
      </p:sp>
    </p:spTree>
    <p:extLst>
      <p:ext uri="{BB962C8B-B14F-4D97-AF65-F5344CB8AC3E}">
        <p14:creationId xmlns:p14="http://schemas.microsoft.com/office/powerpoint/2010/main" val="3742167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649DE68-C108-4A82-90B6-FAC9F9D25F7C}"/>
              </a:ext>
            </a:extLst>
          </p:cNvPr>
          <p:cNvSpPr>
            <a:spLocks noGrp="1"/>
          </p:cNvSpPr>
          <p:nvPr>
            <p:ph idx="1"/>
          </p:nvPr>
        </p:nvSpPr>
        <p:spPr>
          <a:xfrm>
            <a:off x="838200" y="630621"/>
            <a:ext cx="10515600" cy="5546342"/>
          </a:xfrm>
        </p:spPr>
        <p:txBody>
          <a:bodyPr>
            <a:normAutofit fontScale="92500" lnSpcReduction="20000"/>
          </a:bodyPr>
          <a:lstStyle/>
          <a:p>
            <a:r>
              <a:rPr lang="de-DE" dirty="0"/>
              <a:t>Hofstede, Geert H. (1980). </a:t>
            </a:r>
            <a:r>
              <a:rPr lang="de-DE" dirty="0" err="1"/>
              <a:t>Culture’s</a:t>
            </a:r>
            <a:r>
              <a:rPr lang="de-DE" dirty="0"/>
              <a:t> </a:t>
            </a:r>
            <a:r>
              <a:rPr lang="de-DE" dirty="0" err="1"/>
              <a:t>consequences</a:t>
            </a:r>
            <a:r>
              <a:rPr lang="de-DE" dirty="0"/>
              <a:t>: international </a:t>
            </a:r>
            <a:r>
              <a:rPr lang="de-DE" dirty="0" err="1"/>
              <a:t>differences</a:t>
            </a:r>
            <a:r>
              <a:rPr lang="de-DE" dirty="0"/>
              <a:t> in </a:t>
            </a:r>
            <a:r>
              <a:rPr lang="de-DE" dirty="0" err="1"/>
              <a:t>work-related</a:t>
            </a:r>
            <a:r>
              <a:rPr lang="de-DE" dirty="0"/>
              <a:t> </a:t>
            </a:r>
            <a:r>
              <a:rPr lang="de-DE" dirty="0" err="1"/>
              <a:t>values</a:t>
            </a:r>
            <a:r>
              <a:rPr lang="de-DE" dirty="0"/>
              <a:t>. Beverly Hills, </a:t>
            </a:r>
            <a:r>
              <a:rPr lang="de-DE" dirty="0" err="1"/>
              <a:t>Calif</a:t>
            </a:r>
            <a:r>
              <a:rPr lang="de-DE" dirty="0"/>
              <a:t>.: Sage Publications.</a:t>
            </a:r>
          </a:p>
          <a:p>
            <a:r>
              <a:rPr lang="de-DE" dirty="0"/>
              <a:t>Kroeber, Alfred Louis &amp; Clyde Kluckhohn. (1952). Culture: A </a:t>
            </a:r>
            <a:r>
              <a:rPr lang="de-DE" dirty="0" err="1"/>
              <a:t>critical</a:t>
            </a:r>
            <a:r>
              <a:rPr lang="de-DE" dirty="0"/>
              <a:t> review </a:t>
            </a:r>
            <a:r>
              <a:rPr lang="de-DE" dirty="0" err="1"/>
              <a:t>of</a:t>
            </a:r>
            <a:r>
              <a:rPr lang="de-DE" dirty="0"/>
              <a:t> </a:t>
            </a:r>
            <a:r>
              <a:rPr lang="de-DE" dirty="0" err="1"/>
              <a:t>concepts</a:t>
            </a:r>
            <a:r>
              <a:rPr lang="de-DE" dirty="0"/>
              <a:t> and </a:t>
            </a:r>
            <a:r>
              <a:rPr lang="de-DE" dirty="0" err="1"/>
              <a:t>definitions</a:t>
            </a:r>
            <a:r>
              <a:rPr lang="de-DE" dirty="0"/>
              <a:t>. Cambridge, </a:t>
            </a:r>
            <a:r>
              <a:rPr lang="de-DE" dirty="0" err="1"/>
              <a:t>Mass</a:t>
            </a:r>
            <a:r>
              <a:rPr lang="de-DE" dirty="0"/>
              <a:t>.: The Museum. </a:t>
            </a:r>
          </a:p>
          <a:p>
            <a:r>
              <a:rPr lang="de-DE" dirty="0" err="1"/>
              <a:t>Libben</a:t>
            </a:r>
            <a:r>
              <a:rPr lang="de-DE" dirty="0"/>
              <a:t>, Gary &amp; Lindner, Oda (1996), Second Culture Acquisition and Second Language Acquisition: </a:t>
            </a:r>
            <a:r>
              <a:rPr lang="de-DE" dirty="0" err="1"/>
              <a:t>Faux</a:t>
            </a:r>
            <a:r>
              <a:rPr lang="de-DE" dirty="0"/>
              <a:t> Amis? Zeitschrift für Interkulturellen Fremdsprachenunterricht [Online], 1: 1, 14 S., Verfügbar: http://www.spz.tu-darmstadt.de/projekt_ejournal/jg-01-1/beitrag/libben2.htm (Zugriff 20.11.2007).</a:t>
            </a:r>
          </a:p>
          <a:p>
            <a:r>
              <a:rPr lang="de-DE" dirty="0"/>
              <a:t>Thomas, Alexander (2009), „Interkulturelles Training“, in: </a:t>
            </a:r>
            <a:r>
              <a:rPr lang="de-DE" i="1" dirty="0"/>
              <a:t>Gruppendynamik und Organisationsberatung 2/2009</a:t>
            </a:r>
            <a:r>
              <a:rPr lang="de-DE" dirty="0"/>
              <a:t>. 128-152.</a:t>
            </a:r>
          </a:p>
          <a:p>
            <a:r>
              <a:rPr lang="de-DE" dirty="0"/>
              <a:t>Tylor, Edward B. (1871). Primitive </a:t>
            </a:r>
            <a:r>
              <a:rPr lang="de-DE" dirty="0" err="1"/>
              <a:t>culture</a:t>
            </a:r>
            <a:r>
              <a:rPr lang="de-DE" dirty="0"/>
              <a:t>: </a:t>
            </a:r>
            <a:r>
              <a:rPr lang="de-DE" dirty="0" err="1"/>
              <a:t>researches</a:t>
            </a:r>
            <a:r>
              <a:rPr lang="de-DE" dirty="0"/>
              <a:t> </a:t>
            </a:r>
            <a:r>
              <a:rPr lang="de-DE" dirty="0" err="1"/>
              <a:t>into</a:t>
            </a:r>
            <a:r>
              <a:rPr lang="de-DE" dirty="0"/>
              <a:t> </a:t>
            </a:r>
            <a:r>
              <a:rPr lang="de-DE" dirty="0" err="1"/>
              <a:t>the</a:t>
            </a:r>
            <a:r>
              <a:rPr lang="de-DE" dirty="0"/>
              <a:t> </a:t>
            </a:r>
            <a:r>
              <a:rPr lang="de-DE" dirty="0" err="1"/>
              <a:t>development</a:t>
            </a:r>
            <a:r>
              <a:rPr lang="de-DE" dirty="0"/>
              <a:t> </a:t>
            </a:r>
            <a:r>
              <a:rPr lang="de-DE" dirty="0" err="1"/>
              <a:t>of</a:t>
            </a:r>
            <a:r>
              <a:rPr lang="de-DE" dirty="0"/>
              <a:t> </a:t>
            </a:r>
            <a:r>
              <a:rPr lang="de-DE" dirty="0" err="1"/>
              <a:t>mythology</a:t>
            </a:r>
            <a:r>
              <a:rPr lang="de-DE" dirty="0"/>
              <a:t>, </a:t>
            </a:r>
            <a:r>
              <a:rPr lang="de-DE" dirty="0" err="1"/>
              <a:t>philosophy</a:t>
            </a:r>
            <a:r>
              <a:rPr lang="de-DE" dirty="0"/>
              <a:t>, </a:t>
            </a:r>
            <a:r>
              <a:rPr lang="de-DE" dirty="0" err="1"/>
              <a:t>religion</a:t>
            </a:r>
            <a:r>
              <a:rPr lang="de-DE" dirty="0"/>
              <a:t>, </a:t>
            </a:r>
            <a:r>
              <a:rPr lang="de-DE" dirty="0" err="1"/>
              <a:t>art</a:t>
            </a:r>
            <a:r>
              <a:rPr lang="de-DE" dirty="0"/>
              <a:t>, and </a:t>
            </a:r>
            <a:r>
              <a:rPr lang="de-DE" dirty="0" err="1"/>
              <a:t>custom</a:t>
            </a:r>
            <a:r>
              <a:rPr lang="de-DE" dirty="0"/>
              <a:t>,. London: J. </a:t>
            </a:r>
            <a:r>
              <a:rPr lang="de-DE" dirty="0" err="1"/>
              <a:t>Murray.Van</a:t>
            </a:r>
            <a:r>
              <a:rPr lang="de-DE" dirty="0"/>
              <a:t> </a:t>
            </a:r>
            <a:r>
              <a:rPr lang="de-DE" dirty="0" err="1"/>
              <a:t>Maanen</a:t>
            </a:r>
            <a:r>
              <a:rPr lang="de-DE" dirty="0"/>
              <a:t>, John &amp; Edgar H. Schein. (1979). </a:t>
            </a:r>
            <a:r>
              <a:rPr lang="de-DE" dirty="0" err="1"/>
              <a:t>Toward</a:t>
            </a:r>
            <a:r>
              <a:rPr lang="de-DE" dirty="0"/>
              <a:t> </a:t>
            </a:r>
            <a:r>
              <a:rPr lang="de-DE" dirty="0" err="1"/>
              <a:t>of</a:t>
            </a:r>
            <a:r>
              <a:rPr lang="de-DE" dirty="0"/>
              <a:t> Theory </a:t>
            </a:r>
            <a:r>
              <a:rPr lang="de-DE" dirty="0" err="1"/>
              <a:t>of</a:t>
            </a:r>
            <a:r>
              <a:rPr lang="de-DE" dirty="0"/>
              <a:t> Organizational </a:t>
            </a:r>
            <a:r>
              <a:rPr lang="de-DE" dirty="0" err="1"/>
              <a:t>Socialization</a:t>
            </a:r>
            <a:r>
              <a:rPr lang="de-DE" dirty="0"/>
              <a:t>. Research in Organizational </a:t>
            </a:r>
            <a:r>
              <a:rPr lang="de-DE" dirty="0" err="1"/>
              <a:t>Behavior</a:t>
            </a:r>
            <a:r>
              <a:rPr lang="de-DE" dirty="0"/>
              <a:t>(1). 209–264.</a:t>
            </a:r>
          </a:p>
          <a:p>
            <a:pPr marL="0" indent="0">
              <a:buNone/>
            </a:pPr>
            <a:endParaRPr lang="de-DE" dirty="0"/>
          </a:p>
        </p:txBody>
      </p:sp>
    </p:spTree>
    <p:extLst>
      <p:ext uri="{BB962C8B-B14F-4D97-AF65-F5344CB8AC3E}">
        <p14:creationId xmlns:p14="http://schemas.microsoft.com/office/powerpoint/2010/main" val="47279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14BA25ED-B5F0-41E5-83DC-D7F1AD6242CE}"/>
              </a:ext>
            </a:extLst>
          </p:cNvPr>
          <p:cNvSpPr>
            <a:spLocks noGrp="1"/>
          </p:cNvSpPr>
          <p:nvPr>
            <p:ph type="title"/>
          </p:nvPr>
        </p:nvSpPr>
        <p:spPr>
          <a:xfrm>
            <a:off x="863029" y="1012004"/>
            <a:ext cx="3416158" cy="4795408"/>
          </a:xfrm>
        </p:spPr>
        <p:txBody>
          <a:bodyPr>
            <a:normAutofit/>
          </a:bodyPr>
          <a:lstStyle/>
          <a:p>
            <a:r>
              <a:rPr lang="de-DE">
                <a:solidFill>
                  <a:srgbClr val="FFFFFF"/>
                </a:solidFill>
              </a:rPr>
              <a:t>Hausaufgabe </a:t>
            </a:r>
          </a:p>
        </p:txBody>
      </p:sp>
      <p:graphicFrame>
        <p:nvGraphicFramePr>
          <p:cNvPr id="5" name="Inhaltsplatzhalter 2">
            <a:extLst>
              <a:ext uri="{FF2B5EF4-FFF2-40B4-BE49-F238E27FC236}">
                <a16:creationId xmlns:a16="http://schemas.microsoft.com/office/drawing/2014/main" id="{B6139346-7DB0-4F12-B1EA-6388231F6DB4}"/>
              </a:ext>
            </a:extLst>
          </p:cNvPr>
          <p:cNvGraphicFramePr>
            <a:graphicFrameLocks noGrp="1"/>
          </p:cNvGraphicFramePr>
          <p:nvPr>
            <p:ph idx="1"/>
            <p:extLst>
              <p:ext uri="{D42A27DB-BD31-4B8C-83A1-F6EECF244321}">
                <p14:modId xmlns:p14="http://schemas.microsoft.com/office/powerpoint/2010/main" val="76387309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0156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C6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A27CA40-E0FC-4C14-B240-457F497590EB}"/>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Danke </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nhaltsplatzhalter 4" descr="Ein Bild, das Gras, draußen, Feld, Berg enthält.&#10;&#10;Automatisch generierte Beschreibung">
            <a:extLst>
              <a:ext uri="{FF2B5EF4-FFF2-40B4-BE49-F238E27FC236}">
                <a16:creationId xmlns:a16="http://schemas.microsoft.com/office/drawing/2014/main" id="{2FD5D57A-0094-43C4-A4D5-50D476B74F7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4281" b="-2"/>
          <a:stretch/>
        </p:blipFill>
        <p:spPr>
          <a:xfrm>
            <a:off x="976251" y="942538"/>
            <a:ext cx="7163222" cy="4808332"/>
          </a:xfrm>
          <a:prstGeom prst="rect">
            <a:avLst/>
          </a:prstGeom>
          <a:effectLst/>
        </p:spPr>
      </p:pic>
    </p:spTree>
    <p:extLst>
      <p:ext uri="{BB962C8B-B14F-4D97-AF65-F5344CB8AC3E}">
        <p14:creationId xmlns:p14="http://schemas.microsoft.com/office/powerpoint/2010/main" val="1247527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7A4604-5923-416F-827B-33438F5E5EA6}"/>
              </a:ext>
            </a:extLst>
          </p:cNvPr>
          <p:cNvSpPr>
            <a:spLocks noGrp="1"/>
          </p:cNvSpPr>
          <p:nvPr>
            <p:ph type="title"/>
          </p:nvPr>
        </p:nvSpPr>
        <p:spPr/>
        <p:txBody>
          <a:bodyPr/>
          <a:lstStyle/>
          <a:p>
            <a:endParaRPr lang="de-DE" dirty="0"/>
          </a:p>
        </p:txBody>
      </p:sp>
      <p:pic>
        <p:nvPicPr>
          <p:cNvPr id="5" name="Inhaltsplatzhalter 4">
            <a:extLst>
              <a:ext uri="{FF2B5EF4-FFF2-40B4-BE49-F238E27FC236}">
                <a16:creationId xmlns:a16="http://schemas.microsoft.com/office/drawing/2014/main" id="{35892513-375A-4160-9D16-8D9EF1D24F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2508" y="1441803"/>
            <a:ext cx="10495427" cy="4351338"/>
          </a:xfrm>
        </p:spPr>
      </p:pic>
    </p:spTree>
    <p:extLst>
      <p:ext uri="{BB962C8B-B14F-4D97-AF65-F5344CB8AC3E}">
        <p14:creationId xmlns:p14="http://schemas.microsoft.com/office/powerpoint/2010/main" val="1889030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F2EFB1-522C-4E56-859F-BFCF8669949F}"/>
              </a:ext>
            </a:extLst>
          </p:cNvPr>
          <p:cNvSpPr>
            <a:spLocks noGrp="1"/>
          </p:cNvSpPr>
          <p:nvPr>
            <p:ph type="title"/>
          </p:nvPr>
        </p:nvSpPr>
        <p:spPr/>
        <p:txBody>
          <a:bodyPr/>
          <a:lstStyle/>
          <a:p>
            <a:r>
              <a:rPr lang="de-DE" dirty="0"/>
              <a:t>Kommunikative Methode/Gruppenarbeit </a:t>
            </a:r>
          </a:p>
        </p:txBody>
      </p:sp>
      <p:sp>
        <p:nvSpPr>
          <p:cNvPr id="3" name="Inhaltsplatzhalter 2">
            <a:extLst>
              <a:ext uri="{FF2B5EF4-FFF2-40B4-BE49-F238E27FC236}">
                <a16:creationId xmlns:a16="http://schemas.microsoft.com/office/drawing/2014/main" id="{121ABC87-C652-4E4D-BDBE-575DF2F0A790}"/>
              </a:ext>
            </a:extLst>
          </p:cNvPr>
          <p:cNvSpPr>
            <a:spLocks noGrp="1"/>
          </p:cNvSpPr>
          <p:nvPr>
            <p:ph idx="1"/>
          </p:nvPr>
        </p:nvSpPr>
        <p:spPr/>
        <p:txBody>
          <a:bodyPr/>
          <a:lstStyle/>
          <a:p>
            <a:pPr>
              <a:buFont typeface="Wingdings" panose="05000000000000000000" pitchFamily="2" charset="2"/>
              <a:buChar char="v"/>
            </a:pPr>
            <a:r>
              <a:rPr lang="cs-CZ" dirty="0"/>
              <a:t> </a:t>
            </a:r>
            <a:r>
              <a:rPr lang="cs-CZ" b="1" dirty="0"/>
              <a:t>Gruppenarbeit</a:t>
            </a:r>
            <a:r>
              <a:rPr lang="de-DE" b="1" dirty="0"/>
              <a:t>: </a:t>
            </a:r>
            <a:r>
              <a:rPr lang="de-DE" dirty="0"/>
              <a:t>Entnehmen Sie den kurzen Texten die wichtigsten Punkte/</a:t>
            </a:r>
            <a:r>
              <a:rPr lang="de-DE" b="1" dirty="0"/>
              <a:t>charakteristische Merkmale</a:t>
            </a:r>
            <a:r>
              <a:rPr lang="de-DE" dirty="0"/>
              <a:t>, gestalten Sie ein Plakat und präsentieren Sie diese </a:t>
            </a:r>
            <a:r>
              <a:rPr lang="cs-CZ" dirty="0"/>
              <a:t> (Charakteristik den kurzen Texten entnehmen und </a:t>
            </a:r>
            <a:r>
              <a:rPr lang="de-DE" dirty="0"/>
              <a:t>präsentieren)</a:t>
            </a:r>
            <a:r>
              <a:rPr lang="cs-CZ" dirty="0"/>
              <a:t>  </a:t>
            </a:r>
            <a:endParaRPr lang="de-DE" dirty="0"/>
          </a:p>
          <a:p>
            <a:pPr>
              <a:buFont typeface="Wingdings" panose="05000000000000000000" pitchFamily="2" charset="2"/>
              <a:buChar char="v"/>
            </a:pPr>
            <a:r>
              <a:rPr lang="de-DE" dirty="0"/>
              <a:t>Finden Sie gemeinsam eine </a:t>
            </a:r>
            <a:r>
              <a:rPr lang="de-DE" b="1" dirty="0"/>
              <a:t>Definition „Kommunikative Kompetenz“</a:t>
            </a:r>
          </a:p>
          <a:p>
            <a:pPr marL="0" indent="0">
              <a:buNone/>
            </a:pPr>
            <a:r>
              <a:rPr lang="de-DE" dirty="0"/>
              <a:t>- </a:t>
            </a:r>
            <a:r>
              <a:rPr lang="de-DE" b="1" dirty="0"/>
              <a:t>linguistische Grundlage/n?</a:t>
            </a:r>
          </a:p>
          <a:p>
            <a:pPr marL="0" indent="0">
              <a:buNone/>
            </a:pPr>
            <a:r>
              <a:rPr lang="de-DE" dirty="0"/>
              <a:t>  - </a:t>
            </a:r>
            <a:r>
              <a:rPr lang="de-DE" b="1" dirty="0"/>
              <a:t>Methodisch-didaktische Prinzipien? </a:t>
            </a:r>
          </a:p>
          <a:p>
            <a:pPr marL="0" indent="0">
              <a:buNone/>
            </a:pPr>
            <a:r>
              <a:rPr lang="de-DE" b="1" dirty="0"/>
              <a:t>Insgesamt: max. 50 Min Zeit (mit Präsentation)</a:t>
            </a:r>
          </a:p>
          <a:p>
            <a:endParaRPr lang="de-DE" dirty="0"/>
          </a:p>
        </p:txBody>
      </p:sp>
    </p:spTree>
    <p:extLst>
      <p:ext uri="{BB962C8B-B14F-4D97-AF65-F5344CB8AC3E}">
        <p14:creationId xmlns:p14="http://schemas.microsoft.com/office/powerpoint/2010/main" val="929306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6793F8-D13E-4D24-8891-388F4FCC9076}"/>
              </a:ext>
            </a:extLst>
          </p:cNvPr>
          <p:cNvSpPr>
            <a:spLocks noGrp="1"/>
          </p:cNvSpPr>
          <p:nvPr>
            <p:ph type="title"/>
          </p:nvPr>
        </p:nvSpPr>
        <p:spPr/>
        <p:txBody>
          <a:bodyPr/>
          <a:lstStyle/>
          <a:p>
            <a:r>
              <a:rPr lang="de-DE" dirty="0"/>
              <a:t>Gruppenarbeit </a:t>
            </a:r>
          </a:p>
        </p:txBody>
      </p:sp>
      <p:sp>
        <p:nvSpPr>
          <p:cNvPr id="3" name="Inhaltsplatzhalter 2">
            <a:extLst>
              <a:ext uri="{FF2B5EF4-FFF2-40B4-BE49-F238E27FC236}">
                <a16:creationId xmlns:a16="http://schemas.microsoft.com/office/drawing/2014/main" id="{911B4CB5-EAC4-481A-B333-7FA32890BB64}"/>
              </a:ext>
            </a:extLst>
          </p:cNvPr>
          <p:cNvSpPr>
            <a:spLocks noGrp="1"/>
          </p:cNvSpPr>
          <p:nvPr>
            <p:ph idx="1"/>
          </p:nvPr>
        </p:nvSpPr>
        <p:spPr/>
        <p:txBody>
          <a:bodyPr/>
          <a:lstStyle/>
          <a:p>
            <a:pPr marL="0" indent="0">
              <a:buNone/>
            </a:pPr>
            <a:r>
              <a:rPr lang="de-DE" dirty="0"/>
              <a:t>1. DIE KOMMUNIKATIVE METHODE </a:t>
            </a:r>
            <a:r>
              <a:rPr lang="de-DE" dirty="0">
                <a:highlight>
                  <a:srgbClr val="FFFF00"/>
                </a:highlight>
              </a:rPr>
              <a:t>(Kontext, Ziele)</a:t>
            </a:r>
            <a:br>
              <a:rPr lang="de-DE" dirty="0"/>
            </a:br>
            <a:r>
              <a:rPr lang="de-DE" dirty="0"/>
              <a:t>2. DIE KOMMUNIKATIVE METHODE  (</a:t>
            </a:r>
            <a:r>
              <a:rPr lang="de-DE" dirty="0">
                <a:highlight>
                  <a:srgbClr val="FFFF00"/>
                </a:highlight>
              </a:rPr>
              <a:t>Lerntheoretische, erziehungswissenschaftliche und linguistische Grundlage)</a:t>
            </a:r>
            <a:br>
              <a:rPr lang="de-DE" dirty="0">
                <a:highlight>
                  <a:srgbClr val="FFFF00"/>
                </a:highlight>
              </a:rPr>
            </a:br>
            <a:r>
              <a:rPr lang="de-DE" dirty="0"/>
              <a:t>3. DIE KOMMUNIKATIVE METHODE (</a:t>
            </a:r>
            <a:r>
              <a:rPr lang="de-DE" dirty="0">
                <a:highlight>
                  <a:srgbClr val="FFFF00"/>
                </a:highlight>
              </a:rPr>
              <a:t>Methodisch-didaktische Grundlage)</a:t>
            </a:r>
            <a:br>
              <a:rPr lang="de-DE" dirty="0"/>
            </a:br>
            <a:r>
              <a:rPr lang="de-DE" dirty="0"/>
              <a:t>4. DER INTERKULTURELLE ANSATZ (Die interkulturelle Methode) - nur kurz aus didaktischer Sicht, Vergleich mit KM </a:t>
            </a:r>
            <a:r>
              <a:rPr lang="de-DE" dirty="0">
                <a:highlight>
                  <a:srgbClr val="FFFF00"/>
                </a:highlight>
              </a:rPr>
              <a:t>(OPTIONAL)</a:t>
            </a:r>
          </a:p>
          <a:p>
            <a:pPr marL="0" indent="0">
              <a:buNone/>
            </a:pPr>
            <a:endParaRPr lang="de-DE" dirty="0"/>
          </a:p>
        </p:txBody>
      </p:sp>
    </p:spTree>
    <p:extLst>
      <p:ext uri="{BB962C8B-B14F-4D97-AF65-F5344CB8AC3E}">
        <p14:creationId xmlns:p14="http://schemas.microsoft.com/office/powerpoint/2010/main" val="1565523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726EC8-C8C0-4CCE-9FC0-F4F8DA951D90}"/>
              </a:ext>
            </a:extLst>
          </p:cNvPr>
          <p:cNvSpPr>
            <a:spLocks noGrp="1"/>
          </p:cNvSpPr>
          <p:nvPr>
            <p:ph type="title"/>
          </p:nvPr>
        </p:nvSpPr>
        <p:spPr/>
        <p:txBody>
          <a:bodyPr/>
          <a:lstStyle/>
          <a:p>
            <a:endParaRPr lang="de-DE" dirty="0"/>
          </a:p>
        </p:txBody>
      </p:sp>
      <p:pic>
        <p:nvPicPr>
          <p:cNvPr id="7" name="Inhaltsplatzhalter 6" descr="Ein Bild, das drinnen, Spielzeug, Mann, Raum enthält.&#10;&#10;Automatisch generierte Beschreibung">
            <a:extLst>
              <a:ext uri="{FF2B5EF4-FFF2-40B4-BE49-F238E27FC236}">
                <a16:creationId xmlns:a16="http://schemas.microsoft.com/office/drawing/2014/main" id="{BB391CCC-F3AB-44A1-9D2A-0ADB005D68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2318" y="742951"/>
            <a:ext cx="9265181" cy="6181636"/>
          </a:xfrm>
        </p:spPr>
      </p:pic>
    </p:spTree>
    <p:extLst>
      <p:ext uri="{BB962C8B-B14F-4D97-AF65-F5344CB8AC3E}">
        <p14:creationId xmlns:p14="http://schemas.microsoft.com/office/powerpoint/2010/main" val="3477998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6F0998-3922-4106-8785-9C72D6DC0FBC}"/>
              </a:ext>
            </a:extLst>
          </p:cNvPr>
          <p:cNvSpPr>
            <a:spLocks noGrp="1"/>
          </p:cNvSpPr>
          <p:nvPr>
            <p:ph type="title"/>
          </p:nvPr>
        </p:nvSpPr>
        <p:spPr/>
        <p:txBody>
          <a:bodyPr/>
          <a:lstStyle/>
          <a:p>
            <a:r>
              <a:rPr lang="de-DE" dirty="0"/>
              <a:t>2. Der Interkulturelle  Ansatz </a:t>
            </a:r>
          </a:p>
        </p:txBody>
      </p:sp>
      <p:sp>
        <p:nvSpPr>
          <p:cNvPr id="3" name="Inhaltsplatzhalter 2">
            <a:extLst>
              <a:ext uri="{FF2B5EF4-FFF2-40B4-BE49-F238E27FC236}">
                <a16:creationId xmlns:a16="http://schemas.microsoft.com/office/drawing/2014/main" id="{2F93AFE4-FB8C-406C-A313-825EED1638FE}"/>
              </a:ext>
            </a:extLst>
          </p:cNvPr>
          <p:cNvSpPr>
            <a:spLocks noGrp="1"/>
          </p:cNvSpPr>
          <p:nvPr>
            <p:ph idx="1"/>
          </p:nvPr>
        </p:nvSpPr>
        <p:spPr/>
        <p:txBody>
          <a:bodyPr>
            <a:normAutofit lnSpcReduction="10000"/>
          </a:bodyPr>
          <a:lstStyle/>
          <a:p>
            <a:pPr marL="0" indent="0">
              <a:buNone/>
            </a:pPr>
            <a:r>
              <a:rPr lang="de-DE" b="1" u="sng" dirty="0"/>
              <a:t>2.1 Ziele/Entstehung</a:t>
            </a:r>
          </a:p>
          <a:p>
            <a:pPr>
              <a:buFont typeface="Wingdings" panose="05000000000000000000" pitchFamily="2" charset="2"/>
              <a:buChar char="v"/>
            </a:pPr>
            <a:r>
              <a:rPr lang="de-DE" dirty="0"/>
              <a:t>Mit der kommunikativen Wende rücken landeskunde- bzw. </a:t>
            </a:r>
            <a:r>
              <a:rPr lang="de-DE" b="1" dirty="0"/>
              <a:t>kulturspezifischen kommunikativen Standards </a:t>
            </a:r>
            <a:r>
              <a:rPr lang="de-DE" dirty="0"/>
              <a:t>in den Fokus des D(aF)-Unterrichts</a:t>
            </a:r>
          </a:p>
          <a:p>
            <a:pPr>
              <a:buFont typeface="Wingdings" panose="05000000000000000000" pitchFamily="2" charset="2"/>
              <a:buChar char="v"/>
            </a:pPr>
            <a:r>
              <a:rPr lang="de-DE" dirty="0"/>
              <a:t>Deutschlernende im Sinne einer </a:t>
            </a:r>
            <a:r>
              <a:rPr lang="de-DE" b="1" dirty="0"/>
              <a:t>konkreten Lebenshilfe zum Deutschlernen</a:t>
            </a:r>
            <a:r>
              <a:rPr lang="de-DE" dirty="0"/>
              <a:t> bewegen (Storch 1999: 286)</a:t>
            </a:r>
          </a:p>
          <a:p>
            <a:pPr>
              <a:buFont typeface="Wingdings" panose="05000000000000000000" pitchFamily="2" charset="2"/>
              <a:buChar char="à"/>
            </a:pPr>
            <a:r>
              <a:rPr lang="de-DE" dirty="0">
                <a:sym typeface="Wingdings" panose="05000000000000000000" pitchFamily="2" charset="2"/>
              </a:rPr>
              <a:t>Wie bestellt man? Zusammen oder getrennt bezahlen, Trinkgeld? „Stimmt so“!</a:t>
            </a:r>
          </a:p>
          <a:p>
            <a:pPr>
              <a:buFont typeface="Wingdings" panose="05000000000000000000" pitchFamily="2" charset="2"/>
              <a:buChar char="à"/>
            </a:pPr>
            <a:r>
              <a:rPr lang="de-DE" dirty="0">
                <a:sym typeface="Wingdings" panose="05000000000000000000" pitchFamily="2" charset="2"/>
              </a:rPr>
              <a:t>ABER: Dialoge/Redemittel für die Alltagskultur reichen nicht!</a:t>
            </a:r>
          </a:p>
          <a:p>
            <a:pPr>
              <a:buFont typeface="Wingdings" panose="05000000000000000000" pitchFamily="2" charset="2"/>
              <a:buChar char="à"/>
            </a:pPr>
            <a:r>
              <a:rPr lang="de-DE" dirty="0">
                <a:sym typeface="Wingdings" panose="05000000000000000000" pitchFamily="2" charset="2"/>
              </a:rPr>
              <a:t>WARUM???!!!!!!!!!!!!!!!!!!</a:t>
            </a:r>
            <a:endParaRPr lang="de-DE" dirty="0"/>
          </a:p>
          <a:p>
            <a:endParaRPr lang="de-DE" dirty="0"/>
          </a:p>
        </p:txBody>
      </p:sp>
    </p:spTree>
    <p:extLst>
      <p:ext uri="{BB962C8B-B14F-4D97-AF65-F5344CB8AC3E}">
        <p14:creationId xmlns:p14="http://schemas.microsoft.com/office/powerpoint/2010/main" val="2745728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DAA85E2-F487-4519-A350-69500C6FB0B0}"/>
              </a:ext>
            </a:extLst>
          </p:cNvPr>
          <p:cNvSpPr>
            <a:spLocks noGrp="1"/>
          </p:cNvSpPr>
          <p:nvPr>
            <p:ph idx="1"/>
          </p:nvPr>
        </p:nvSpPr>
        <p:spPr>
          <a:xfrm>
            <a:off x="838200" y="524656"/>
            <a:ext cx="10515600" cy="5652307"/>
          </a:xfrm>
        </p:spPr>
        <p:txBody>
          <a:bodyPr/>
          <a:lstStyle/>
          <a:p>
            <a:r>
              <a:rPr lang="de-DE" dirty="0"/>
              <a:t>Im „Zielsprachenland“ kann es zu vielen Situationen kommen, die „ungewohnt und fremd“ sind</a:t>
            </a:r>
          </a:p>
          <a:p>
            <a:r>
              <a:rPr lang="de-DE" dirty="0">
                <a:sym typeface="Wingdings" panose="05000000000000000000" pitchFamily="2" charset="2"/>
              </a:rPr>
              <a:t>im Unterricht nicht vorbereitet werden können</a:t>
            </a:r>
          </a:p>
          <a:p>
            <a:r>
              <a:rPr lang="de-DE" dirty="0">
                <a:sym typeface="Wingdings" panose="05000000000000000000" pitchFamily="2" charset="2"/>
              </a:rPr>
              <a:t> „Interkulturelle Kompetenz“ nötig</a:t>
            </a:r>
          </a:p>
          <a:p>
            <a:endParaRPr lang="de-DE" dirty="0">
              <a:sym typeface="Wingdings" panose="05000000000000000000" pitchFamily="2" charset="2"/>
            </a:endParaRPr>
          </a:p>
          <a:p>
            <a:endParaRPr lang="de-DE" dirty="0">
              <a:sym typeface="Wingdings" panose="05000000000000000000" pitchFamily="2" charset="2"/>
            </a:endParaRPr>
          </a:p>
          <a:p>
            <a:r>
              <a:rPr lang="de-DE" dirty="0">
                <a:sym typeface="Wingdings" panose="05000000000000000000" pitchFamily="2" charset="2"/>
              </a:rPr>
              <a:t>Partnerarbeit: Überlegen Sie kurz, welche Situationen das sind, wie „interkulturell“ im Unterricht gearbeitet werden kann?</a:t>
            </a:r>
            <a:endParaRPr lang="de-DE" dirty="0"/>
          </a:p>
          <a:p>
            <a:endParaRPr lang="de-DE" dirty="0"/>
          </a:p>
        </p:txBody>
      </p:sp>
    </p:spTree>
    <p:extLst>
      <p:ext uri="{BB962C8B-B14F-4D97-AF65-F5344CB8AC3E}">
        <p14:creationId xmlns:p14="http://schemas.microsoft.com/office/powerpoint/2010/main" val="46363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751D94-7356-4B31-B08B-9346A55C2D25}"/>
              </a:ext>
            </a:extLst>
          </p:cNvPr>
          <p:cNvSpPr>
            <a:spLocks noGrp="1"/>
          </p:cNvSpPr>
          <p:nvPr>
            <p:ph type="title"/>
          </p:nvPr>
        </p:nvSpPr>
        <p:spPr/>
        <p:txBody>
          <a:bodyPr/>
          <a:lstStyle/>
          <a:p>
            <a:r>
              <a:rPr lang="de-DE" dirty="0"/>
              <a:t>IK im GER (106)</a:t>
            </a:r>
          </a:p>
        </p:txBody>
      </p:sp>
      <p:sp>
        <p:nvSpPr>
          <p:cNvPr id="3" name="Inhaltsplatzhalter 2">
            <a:extLst>
              <a:ext uri="{FF2B5EF4-FFF2-40B4-BE49-F238E27FC236}">
                <a16:creationId xmlns:a16="http://schemas.microsoft.com/office/drawing/2014/main" id="{EE951E5C-65AD-45E4-A310-1232EFC8DAF7}"/>
              </a:ext>
            </a:extLst>
          </p:cNvPr>
          <p:cNvSpPr>
            <a:spLocks noGrp="1"/>
          </p:cNvSpPr>
          <p:nvPr>
            <p:ph idx="1"/>
          </p:nvPr>
        </p:nvSpPr>
        <p:spPr/>
        <p:txBody>
          <a:bodyPr>
            <a:normAutofit fontScale="85000" lnSpcReduction="20000"/>
          </a:bodyPr>
          <a:lstStyle/>
          <a:p>
            <a:r>
              <a:rPr lang="de-DE" dirty="0"/>
              <a:t>IK-Fertigkeiten  sind:</a:t>
            </a:r>
          </a:p>
          <a:p>
            <a:r>
              <a:rPr lang="de-DE" dirty="0"/>
              <a:t>„die Fähigkeit, Ausgangs- und Zielkultur miteinander in Beziehung zu setzen“</a:t>
            </a:r>
          </a:p>
          <a:p>
            <a:r>
              <a:rPr lang="de-DE" dirty="0"/>
              <a:t>„kulturelle Sensibilität und die Fähigkeit, eine Reihe verschiedener Strategien für den Kontakt mit </a:t>
            </a:r>
            <a:r>
              <a:rPr lang="de-DE" i="1" dirty="0"/>
              <a:t>Angehörigen anderer Kulturen </a:t>
            </a:r>
            <a:r>
              <a:rPr lang="de-DE" dirty="0"/>
              <a:t>(Hervorhebung J:K) zu identifizieren und zu verwenden“ </a:t>
            </a:r>
          </a:p>
          <a:p>
            <a:r>
              <a:rPr lang="de-DE" dirty="0"/>
              <a:t>„die Fähigkeit, als kultureller Mittler zwischen der </a:t>
            </a:r>
            <a:r>
              <a:rPr lang="de-DE" i="1" dirty="0"/>
              <a:t>eigenen und der fremden Kultur (J.K.)</a:t>
            </a:r>
            <a:r>
              <a:rPr lang="de-DE" dirty="0"/>
              <a:t>zu agieren und wirksam mit </a:t>
            </a:r>
            <a:r>
              <a:rPr lang="de-DE" b="1" dirty="0"/>
              <a:t>kulturellen Missverständnissen und Konflikten u</a:t>
            </a:r>
            <a:r>
              <a:rPr lang="de-DE" dirty="0"/>
              <a:t>mzugehen“</a:t>
            </a:r>
          </a:p>
          <a:p>
            <a:r>
              <a:rPr lang="de-DE" dirty="0"/>
              <a:t>„die Fähigkeit stereotype Beziehungen zu (</a:t>
            </a:r>
            <a:r>
              <a:rPr lang="de-DE" i="1" dirty="0"/>
              <a:t>erkennen und) </a:t>
            </a:r>
            <a:r>
              <a:rPr lang="de-DE" dirty="0"/>
              <a:t>überwinden</a:t>
            </a:r>
          </a:p>
          <a:p>
            <a:r>
              <a:rPr lang="de-DE" dirty="0">
                <a:sym typeface="Wingdings" panose="05000000000000000000" pitchFamily="2" charset="2"/>
              </a:rPr>
              <a:t>kulturelles Wissen ist kein Faktenwissen; komplexe Angelegenheit, wirft im Unterricht viele Fragen auf</a:t>
            </a:r>
          </a:p>
          <a:p>
            <a:endParaRPr lang="de-DE" dirty="0">
              <a:sym typeface="Wingdings" panose="05000000000000000000" pitchFamily="2" charset="2"/>
            </a:endParaRPr>
          </a:p>
          <a:p>
            <a:pPr marL="0" indent="0">
              <a:buNone/>
            </a:pPr>
            <a:r>
              <a:rPr lang="de-DE" dirty="0">
                <a:sym typeface="Wingdings" panose="05000000000000000000" pitchFamily="2" charset="2"/>
              </a:rPr>
              <a:t>z. B: Was ist (überhaupt) Kultur?</a:t>
            </a:r>
            <a:endParaRPr lang="de-DE" dirty="0"/>
          </a:p>
          <a:p>
            <a:endParaRPr lang="de-DE" dirty="0"/>
          </a:p>
        </p:txBody>
      </p:sp>
    </p:spTree>
    <p:extLst>
      <p:ext uri="{BB962C8B-B14F-4D97-AF65-F5344CB8AC3E}">
        <p14:creationId xmlns:p14="http://schemas.microsoft.com/office/powerpoint/2010/main" val="480065955"/>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1484</Words>
  <Application>Microsoft Office PowerPoint</Application>
  <PresentationFormat>Breitbild</PresentationFormat>
  <Paragraphs>118</Paragraphs>
  <Slides>28</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28</vt:i4>
      </vt:variant>
    </vt:vector>
  </HeadingPairs>
  <TitlesOfParts>
    <vt:vector size="33" baseType="lpstr">
      <vt:lpstr>Arial</vt:lpstr>
      <vt:lpstr>Calibri</vt:lpstr>
      <vt:lpstr>Calibri Light</vt:lpstr>
      <vt:lpstr>Wingdings</vt:lpstr>
      <vt:lpstr>Motiv Office</vt:lpstr>
      <vt:lpstr>Kommunikative Methode, Interkultureller Ansatz </vt:lpstr>
      <vt:lpstr>Ablauf</vt:lpstr>
      <vt:lpstr>PowerPoint-Präsentation</vt:lpstr>
      <vt:lpstr>Kommunikative Methode/Gruppenarbeit </vt:lpstr>
      <vt:lpstr>Gruppenarbeit </vt:lpstr>
      <vt:lpstr>PowerPoint-Präsentation</vt:lpstr>
      <vt:lpstr>2. Der Interkulturelle  Ansatz </vt:lpstr>
      <vt:lpstr>PowerPoint-Präsentation</vt:lpstr>
      <vt:lpstr>IK im GER (106)</vt:lpstr>
      <vt:lpstr>Einstellungen/ Haltungen </vt:lpstr>
      <vt:lpstr>1)Was ist Kultur</vt:lpstr>
      <vt:lpstr>Was ist Kultur?</vt:lpstr>
      <vt:lpstr>Was ist Kultur?</vt:lpstr>
      <vt:lpstr>PowerPoint-Präsentation</vt:lpstr>
      <vt:lpstr>PowerPoint-Präsentation</vt:lpstr>
      <vt:lpstr>Häufig rezipiert, häufig kritisiert </vt:lpstr>
      <vt:lpstr>Zum Kulturbegriff </vt:lpstr>
      <vt:lpstr>PowerPoint-Präsentation</vt:lpstr>
      <vt:lpstr>Kulturelles Lernen </vt:lpstr>
      <vt:lpstr>PowerPoint-Präsentation</vt:lpstr>
      <vt:lpstr>Modell, Kompetenzbereiche nach Bolten, 2007</vt:lpstr>
      <vt:lpstr>Interkulturelle Kompetenz </vt:lpstr>
      <vt:lpstr>Interkulturelle Kompetenz </vt:lpstr>
      <vt:lpstr>Beispiele für den Unterricht </vt:lpstr>
      <vt:lpstr>Literatur</vt:lpstr>
      <vt:lpstr>PowerPoint-Präsentation</vt:lpstr>
      <vt:lpstr>Hausaufgabe </vt:lpstr>
      <vt:lpstr>Danke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Kommunikative Methode, Interkultureller Ansatz Ausspracheschulung </dc:title>
  <dc:creator>Johannes Benjamin Köck</dc:creator>
  <cp:lastModifiedBy>Johannes Benjamin Köck</cp:lastModifiedBy>
  <cp:revision>3</cp:revision>
  <dcterms:created xsi:type="dcterms:W3CDTF">2020-03-03T16:01:57Z</dcterms:created>
  <dcterms:modified xsi:type="dcterms:W3CDTF">2020-03-04T09:45:16Z</dcterms:modified>
</cp:coreProperties>
</file>